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slideMaster6.xml" ContentType="application/vnd.openxmlformats-officedocument.presentationml.slideMaster+xml"/>
  <Override PartName="/ppt/notesSlides/_rels/notesSlide23.xml.rels" ContentType="application/vnd.openxmlformats-package.relationships+xml"/>
  <Override PartName="/ppt/notesSlides/_rels/notesSlide33.xml.rels" ContentType="application/vnd.openxmlformats-package.relationships+xml"/>
  <Override PartName="/ppt/notesSlides/_rels/notesSlide28.xml.rels" ContentType="application/vnd.openxmlformats-package.relationships+xml"/>
  <Override PartName="/ppt/notesSlides/_rels/notesSlide34.xml.rels" ContentType="application/vnd.openxmlformats-package.relationships+xml"/>
  <Override PartName="/ppt/notesSlides/_rels/notesSlide29.xml.rels" ContentType="application/vnd.openxmlformats-package.relationships+xml"/>
  <Override PartName="/ppt/notesSlides/notesSlide23.xml" ContentType="application/vnd.openxmlformats-officedocument.presentationml.notesSlide+xml"/>
  <Override PartName="/ppt/notesSlides/notesSlide33.xml" ContentType="application/vnd.openxmlformats-officedocument.presentationml.notesSlide+xml"/>
  <Override PartName="/ppt/notesSlides/notesSlide28.xml" ContentType="application/vnd.openxmlformats-officedocument.presentationml.notesSlide+xml"/>
  <Override PartName="/ppt/notesSlides/notesSlide34.xml" ContentType="application/vnd.openxmlformats-officedocument.presentationml.notesSlide+xml"/>
  <Override PartName="/ppt/notesSlides/notesSlide29.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media/image9.png" ContentType="image/png"/>
  <Override PartName="/ppt/media/image31.png" ContentType="image/png"/>
  <Override PartName="/ppt/media/image7.jpeg" ContentType="image/jpeg"/>
  <Override PartName="/ppt/media/image28.jpeg" ContentType="image/jpeg"/>
  <Override PartName="/ppt/media/image1.png" ContentType="image/png"/>
  <Override PartName="/ppt/media/image2.png" ContentType="image/png"/>
  <Override PartName="/ppt/media/image3.png" ContentType="image/png"/>
  <Override PartName="/ppt/media/image21.png" ContentType="image/png"/>
  <Override PartName="/ppt/media/image6.jpeg" ContentType="image/jpeg"/>
  <Override PartName="/ppt/media/image45.jpeg" ContentType="image/jpeg"/>
  <Override PartName="/ppt/media/image4.png" ContentType="image/png"/>
  <Override PartName="/ppt/media/image11.png" ContentType="image/png"/>
  <Override PartName="/ppt/media/image5.jpeg" ContentType="image/jpeg"/>
  <Override PartName="/ppt/media/image8.png" ContentType="image/png"/>
  <Override PartName="/ppt/media/image29.jpeg" ContentType="image/jpeg"/>
  <Override PartName="/ppt/media/image10.png" ContentType="image/png"/>
  <Override PartName="/ppt/media/image12.png" ContentType="image/png"/>
  <Override PartName="/ppt/media/image46.jpeg" ContentType="image/jpe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22.png" ContentType="image/png"/>
  <Override PartName="/ppt/media/image19.jpeg" ContentType="image/jpeg"/>
  <Override PartName="/ppt/media/image40.jpeg" ContentType="image/jpeg"/>
  <Override PartName="/ppt/media/image20.png" ContentType="image/png"/>
  <Override PartName="/ppt/media/image23.png" ContentType="image/png"/>
  <Override PartName="/ppt/media/image24.png" ContentType="image/png"/>
  <Override PartName="/ppt/media/image25.jpeg" ContentType="image/jpeg"/>
  <Override PartName="/ppt/media/image26.png" ContentType="image/png"/>
  <Override PartName="/ppt/media/image47.png" ContentType="image/png"/>
  <Override PartName="/ppt/media/image27.jpeg" ContentType="image/jpeg"/>
  <Override PartName="/ppt/media/image32.png" ContentType="image/png"/>
  <Override PartName="/ppt/media/image30.jpeg" ContentType="image/jpeg"/>
  <Override PartName="/ppt/media/image33.png" ContentType="image/png"/>
  <Override PartName="/ppt/media/image34.png" ContentType="image/png"/>
  <Override PartName="/ppt/media/image35.png" ContentType="image/png"/>
  <Override PartName="/ppt/media/image36.jpeg" ContentType="image/jpeg"/>
  <Override PartName="/ppt/media/image37.png" ContentType="image/png"/>
  <Override PartName="/ppt/media/image38.png" ContentType="image/png"/>
  <Override PartName="/ppt/media/image39.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8.png" ContentType="image/png"/>
  <Override PartName="/ppt/media/image49.jpeg" ContentType="image/jpeg"/>
  <Override PartName="/ppt/media/image50.jpeg" ContentType="image/jpeg"/>
  <Override PartName="/ppt/media/image51.png" ContentType="image/png"/>
  <Override PartName="/ppt/media/image52.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Lst>
  <p:sldSz cx="12192000" cy="685800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notesMaster" Target="notesMasters/notesMaster1.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
</Relationships>
</file>

<file path=ppt/notesMasters/_rels/notesMaster1.xml.rels><?xml version="1.0" encoding="UTF-8"?>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PlaceHolder 1"/>
          <p:cNvSpPr>
            <a:spLocks noGrp="1"/>
          </p:cNvSpPr>
          <p:nvPr>
            <p:ph type="sldImg"/>
          </p:nvPr>
        </p:nvSpPr>
        <p:spPr>
          <a:xfrm>
            <a:off x="533520" y="764280"/>
            <a:ext cx="6704640" cy="3771360"/>
          </a:xfrm>
          <a:prstGeom prst="rect">
            <a:avLst/>
          </a:prstGeom>
        </p:spPr>
        <p:txBody>
          <a:bodyPr lIns="0" rIns="0" tIns="0" bIns="0" anchor="ctr">
            <a:noAutofit/>
          </a:bodyPr>
          <a:p>
            <a:pPr algn="ctr"/>
            <a:r>
              <a:rPr b="0" lang="en-US" sz="4400" spc="-1" strike="noStrike">
                <a:latin typeface="Arial"/>
              </a:rPr>
              <a:t>Click to move the slide</a:t>
            </a:r>
            <a:endParaRPr b="0" lang="en-US" sz="4400" spc="-1" strike="noStrike">
              <a:latin typeface="Arial"/>
            </a:endParaRPr>
          </a:p>
        </p:txBody>
      </p:sp>
      <p:sp>
        <p:nvSpPr>
          <p:cNvPr id="229"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230"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 </a:t>
            </a:r>
            <a:endParaRPr b="0" lang="en-US" sz="1400" spc="-1" strike="noStrike">
              <a:latin typeface="Times New Roman"/>
            </a:endParaRPr>
          </a:p>
        </p:txBody>
      </p:sp>
      <p:sp>
        <p:nvSpPr>
          <p:cNvPr id="231"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 </a:t>
            </a:r>
            <a:endParaRPr b="0" lang="en-US" sz="1400" spc="-1" strike="noStrike">
              <a:latin typeface="Times New Roman"/>
            </a:endParaRPr>
          </a:p>
        </p:txBody>
      </p:sp>
      <p:sp>
        <p:nvSpPr>
          <p:cNvPr id="232"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 </a:t>
            </a:r>
            <a:endParaRPr b="0" lang="en-US" sz="1400" spc="-1" strike="noStrike">
              <a:latin typeface="Times New Roman"/>
            </a:endParaRPr>
          </a:p>
        </p:txBody>
      </p:sp>
      <p:sp>
        <p:nvSpPr>
          <p:cNvPr id="233"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5EC1B404-F489-4BC1-A9B0-0E1114332748}" type="slidenum">
              <a:rPr b="0" lang="en-US" sz="1400" spc="-1" strike="noStrike">
                <a:latin typeface="Times New Roman"/>
              </a:rPr>
              <a:t>1</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0" name="PlaceHolder 1"/>
          <p:cNvSpPr>
            <a:spLocks noGrp="1"/>
          </p:cNvSpPr>
          <p:nvPr>
            <p:ph type="sldImg"/>
          </p:nvPr>
        </p:nvSpPr>
        <p:spPr>
          <a:xfrm>
            <a:off x="685800" y="1143000"/>
            <a:ext cx="5485680" cy="3085560"/>
          </a:xfrm>
          <a:prstGeom prst="rect">
            <a:avLst/>
          </a:prstGeom>
        </p:spPr>
      </p:sp>
      <p:sp>
        <p:nvSpPr>
          <p:cNvPr id="361" name="PlaceHolder 2"/>
          <p:cNvSpPr>
            <a:spLocks noGrp="1"/>
          </p:cNvSpPr>
          <p:nvPr>
            <p:ph type="body"/>
          </p:nvPr>
        </p:nvSpPr>
        <p:spPr>
          <a:xfrm>
            <a:off x="685800" y="4400640"/>
            <a:ext cx="5485680" cy="3599640"/>
          </a:xfrm>
          <a:prstGeom prst="rect">
            <a:avLst/>
          </a:prstGeom>
        </p:spPr>
        <p:txBody>
          <a:bodyPr lIns="0" rIns="0" tIns="0" bIns="0">
            <a:noAutofit/>
          </a:bodyPr>
          <a:p>
            <a:endParaRPr b="0" lang="en-US" sz="2000" spc="-1" strike="noStrike">
              <a:latin typeface="Arial"/>
            </a:endParaRPr>
          </a:p>
        </p:txBody>
      </p:sp>
      <p:sp>
        <p:nvSpPr>
          <p:cNvPr id="362"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AD326559-F5F6-4411-AFB1-9EB33EC029BD}" type="slidenum">
              <a:rPr b="0" lang="en-US" sz="1200" spc="-1" strike="noStrike">
                <a:solidFill>
                  <a:srgbClr val="000000"/>
                </a:solidFill>
                <a:latin typeface="+mn-lt"/>
                <a:ea typeface="+mn-ea"/>
              </a:rPr>
              <a:t>&lt;number&gt;</a:t>
            </a:fld>
            <a:endParaRPr b="0" lang="en-US" sz="12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3" name="PlaceHolder 1"/>
          <p:cNvSpPr>
            <a:spLocks noGrp="1"/>
          </p:cNvSpPr>
          <p:nvPr>
            <p:ph type="sldImg"/>
          </p:nvPr>
        </p:nvSpPr>
        <p:spPr>
          <a:xfrm>
            <a:off x="685800" y="1143000"/>
            <a:ext cx="5485680" cy="3085560"/>
          </a:xfrm>
          <a:prstGeom prst="rect">
            <a:avLst/>
          </a:prstGeom>
        </p:spPr>
      </p:sp>
      <p:sp>
        <p:nvSpPr>
          <p:cNvPr id="364" name="PlaceHolder 2"/>
          <p:cNvSpPr>
            <a:spLocks noGrp="1"/>
          </p:cNvSpPr>
          <p:nvPr>
            <p:ph type="body"/>
          </p:nvPr>
        </p:nvSpPr>
        <p:spPr>
          <a:xfrm>
            <a:off x="685800" y="4400640"/>
            <a:ext cx="5485680" cy="3599640"/>
          </a:xfrm>
          <a:prstGeom prst="rect">
            <a:avLst/>
          </a:prstGeom>
        </p:spPr>
        <p:txBody>
          <a:bodyPr lIns="0" rIns="0" tIns="0" bIns="0">
            <a:noAutofit/>
          </a:bodyPr>
          <a:p>
            <a:endParaRPr b="0" lang="en-US" sz="2000" spc="-1" strike="noStrike">
              <a:latin typeface="Arial"/>
            </a:endParaRPr>
          </a:p>
        </p:txBody>
      </p:sp>
      <p:sp>
        <p:nvSpPr>
          <p:cNvPr id="365"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EE26C7FE-C4CC-4E27-965A-2CED46724612}" type="slidenum">
              <a:rPr b="0" lang="en-US" sz="1200" spc="-1" strike="noStrike">
                <a:solidFill>
                  <a:srgbClr val="000000"/>
                </a:solidFill>
                <a:latin typeface="+mn-lt"/>
                <a:ea typeface="+mn-ea"/>
              </a:rPr>
              <a:t>&lt;number&gt;</a:t>
            </a:fld>
            <a:endParaRPr b="0" lang="en-US" sz="12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6" name="PlaceHolder 1"/>
          <p:cNvSpPr>
            <a:spLocks noGrp="1"/>
          </p:cNvSpPr>
          <p:nvPr>
            <p:ph type="sldImg"/>
          </p:nvPr>
        </p:nvSpPr>
        <p:spPr>
          <a:xfrm>
            <a:off x="685800" y="1143000"/>
            <a:ext cx="5483880" cy="3083760"/>
          </a:xfrm>
          <a:prstGeom prst="rect">
            <a:avLst/>
          </a:prstGeom>
        </p:spPr>
      </p:sp>
      <p:sp>
        <p:nvSpPr>
          <p:cNvPr id="367" name="PlaceHolder 2"/>
          <p:cNvSpPr>
            <a:spLocks noGrp="1"/>
          </p:cNvSpPr>
          <p:nvPr>
            <p:ph type="body"/>
          </p:nvPr>
        </p:nvSpPr>
        <p:spPr>
          <a:xfrm>
            <a:off x="685800" y="4400640"/>
            <a:ext cx="5483880" cy="3597840"/>
          </a:xfrm>
          <a:prstGeom prst="rect">
            <a:avLst/>
          </a:prstGeom>
        </p:spPr>
        <p:txBody>
          <a:bodyPr lIns="0" rIns="0" tIns="0" bIns="0">
            <a:noAutofit/>
          </a:bodyPr>
          <a:p>
            <a:endParaRPr b="0" lang="en-US" sz="2000" spc="-1" strike="noStrike">
              <a:latin typeface="Arial"/>
            </a:endParaRPr>
          </a:p>
        </p:txBody>
      </p:sp>
      <p:sp>
        <p:nvSpPr>
          <p:cNvPr id="368" name="CustomShape 3"/>
          <p:cNvSpPr/>
          <p:nvPr/>
        </p:nvSpPr>
        <p:spPr>
          <a:xfrm>
            <a:off x="3884760" y="8685360"/>
            <a:ext cx="2969280" cy="4561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E02A14E5-1DA1-40D6-9E43-BE70DC0E7A3A}" type="slidenum">
              <a:rPr b="0" lang="en-US" sz="1200" spc="-1" strike="noStrike">
                <a:solidFill>
                  <a:srgbClr val="000000"/>
                </a:solidFill>
                <a:latin typeface="+mn-lt"/>
                <a:ea typeface="+mn-ea"/>
              </a:rPr>
              <a:t>&lt;number&gt;</a:t>
            </a:fld>
            <a:endParaRPr b="0" lang="en-US" sz="1200" spc="-1" strike="noStrike">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9" name="PlaceHolder 1"/>
          <p:cNvSpPr>
            <a:spLocks noGrp="1"/>
          </p:cNvSpPr>
          <p:nvPr>
            <p:ph type="sldImg"/>
          </p:nvPr>
        </p:nvSpPr>
        <p:spPr>
          <a:xfrm>
            <a:off x="685800" y="1143000"/>
            <a:ext cx="5483880" cy="3083760"/>
          </a:xfrm>
          <a:prstGeom prst="rect">
            <a:avLst/>
          </a:prstGeom>
        </p:spPr>
      </p:sp>
      <p:sp>
        <p:nvSpPr>
          <p:cNvPr id="370" name="PlaceHolder 2"/>
          <p:cNvSpPr>
            <a:spLocks noGrp="1"/>
          </p:cNvSpPr>
          <p:nvPr>
            <p:ph type="body"/>
          </p:nvPr>
        </p:nvSpPr>
        <p:spPr>
          <a:xfrm>
            <a:off x="685800" y="4400640"/>
            <a:ext cx="5483880" cy="3597840"/>
          </a:xfrm>
          <a:prstGeom prst="rect">
            <a:avLst/>
          </a:prstGeom>
        </p:spPr>
        <p:txBody>
          <a:bodyPr lIns="0" rIns="0" tIns="0" bIns="0">
            <a:noAutofit/>
          </a:bodyPr>
          <a:p>
            <a:endParaRPr b="0" lang="en-US" sz="2000" spc="-1" strike="noStrike">
              <a:latin typeface="Arial"/>
            </a:endParaRPr>
          </a:p>
        </p:txBody>
      </p:sp>
      <p:sp>
        <p:nvSpPr>
          <p:cNvPr id="371" name="CustomShape 3"/>
          <p:cNvSpPr/>
          <p:nvPr/>
        </p:nvSpPr>
        <p:spPr>
          <a:xfrm>
            <a:off x="3884760" y="8685360"/>
            <a:ext cx="2969280" cy="4561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A84ECAA2-4A2A-490D-B89B-76FC07ACDE24}" type="slidenum">
              <a:rPr b="0" lang="en-US" sz="1200" spc="-1" strike="noStrike">
                <a:solidFill>
                  <a:srgbClr val="000000"/>
                </a:solidFill>
                <a:latin typeface="+mn-lt"/>
                <a:ea typeface="+mn-ea"/>
              </a:rPr>
              <a:t>&lt;number&gt;</a:t>
            </a:fld>
            <a:endParaRPr b="0" lang="en-US" sz="1200" spc="-1" strike="noStrike">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2" name="PlaceHolder 1"/>
          <p:cNvSpPr>
            <a:spLocks noGrp="1"/>
          </p:cNvSpPr>
          <p:nvPr>
            <p:ph type="sldImg"/>
          </p:nvPr>
        </p:nvSpPr>
        <p:spPr>
          <a:xfrm>
            <a:off x="685800" y="1143000"/>
            <a:ext cx="5483880" cy="3083760"/>
          </a:xfrm>
          <a:prstGeom prst="rect">
            <a:avLst/>
          </a:prstGeom>
        </p:spPr>
      </p:sp>
      <p:sp>
        <p:nvSpPr>
          <p:cNvPr id="373" name="PlaceHolder 2"/>
          <p:cNvSpPr>
            <a:spLocks noGrp="1"/>
          </p:cNvSpPr>
          <p:nvPr>
            <p:ph type="body"/>
          </p:nvPr>
        </p:nvSpPr>
        <p:spPr>
          <a:xfrm>
            <a:off x="685800" y="4400640"/>
            <a:ext cx="5483880" cy="3597840"/>
          </a:xfrm>
          <a:prstGeom prst="rect">
            <a:avLst/>
          </a:prstGeom>
        </p:spPr>
        <p:txBody>
          <a:bodyPr lIns="0" rIns="0" tIns="0" bIns="0">
            <a:noAutofit/>
          </a:bodyPr>
          <a:p>
            <a:endParaRPr b="0" lang="en-US" sz="2000" spc="-1" strike="noStrike">
              <a:latin typeface="Arial"/>
            </a:endParaRPr>
          </a:p>
        </p:txBody>
      </p:sp>
      <p:sp>
        <p:nvSpPr>
          <p:cNvPr id="374" name="CustomShape 3"/>
          <p:cNvSpPr/>
          <p:nvPr/>
        </p:nvSpPr>
        <p:spPr>
          <a:xfrm>
            <a:off x="3884760" y="8685360"/>
            <a:ext cx="2969280" cy="4561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E91A09A5-DBE4-4F0B-A9BD-B0F10F50ACAC}" type="slidenum">
              <a:rPr b="0" lang="en-US" sz="1200" spc="-1" strike="noStrike">
                <a:solidFill>
                  <a:srgbClr val="000000"/>
                </a:solidFill>
                <a:latin typeface="+mn-lt"/>
                <a:ea typeface="+mn-ea"/>
              </a:rPr>
              <a:t>&lt;number&gt;</a:t>
            </a:fld>
            <a:endParaRPr b="0" lang="en-US"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41" name="PlaceHolder 2"/>
          <p:cNvSpPr>
            <a:spLocks noGrp="1"/>
          </p:cNvSpPr>
          <p:nvPr>
            <p:ph type="subTitle"/>
          </p:nvPr>
        </p:nvSpPr>
        <p:spPr>
          <a:xfrm>
            <a:off x="609480" y="1604520"/>
            <a:ext cx="10972440" cy="397728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43"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45"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480" y="273600"/>
            <a:ext cx="10972440" cy="53078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50"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51"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
        <p:nvSpPr>
          <p:cNvPr id="52"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54"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5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56"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58"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5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60"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62"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3200" spc="-1" strike="noStrike">
              <a:latin typeface="Arial"/>
            </a:endParaRPr>
          </a:p>
        </p:txBody>
      </p:sp>
      <p:sp>
        <p:nvSpPr>
          <p:cNvPr id="63"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65"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
        <p:nvSpPr>
          <p:cNvPr id="68"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70"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3200" spc="-1" strike="noStrike">
              <a:latin typeface="Arial"/>
            </a:endParaRPr>
          </a:p>
        </p:txBody>
      </p:sp>
      <p:sp>
        <p:nvSpPr>
          <p:cNvPr id="71"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3200" spc="-1" strike="noStrike">
              <a:latin typeface="Arial"/>
            </a:endParaRPr>
          </a:p>
        </p:txBody>
      </p:sp>
      <p:sp>
        <p:nvSpPr>
          <p:cNvPr id="72"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3200" spc="-1" strike="noStrike">
              <a:latin typeface="Arial"/>
            </a:endParaRPr>
          </a:p>
        </p:txBody>
      </p:sp>
      <p:sp>
        <p:nvSpPr>
          <p:cNvPr id="73"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3200" spc="-1" strike="noStrike">
              <a:latin typeface="Arial"/>
            </a:endParaRPr>
          </a:p>
        </p:txBody>
      </p:sp>
      <p:sp>
        <p:nvSpPr>
          <p:cNvPr id="74"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3200" spc="-1" strike="noStrike">
              <a:latin typeface="Arial"/>
            </a:endParaRPr>
          </a:p>
        </p:txBody>
      </p:sp>
      <p:sp>
        <p:nvSpPr>
          <p:cNvPr id="75"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79" name="PlaceHolder 2"/>
          <p:cNvSpPr>
            <a:spLocks noGrp="1"/>
          </p:cNvSpPr>
          <p:nvPr>
            <p:ph type="subTitle"/>
          </p:nvPr>
        </p:nvSpPr>
        <p:spPr>
          <a:xfrm>
            <a:off x="609480" y="1604520"/>
            <a:ext cx="10972440" cy="397728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81"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83"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84"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09480" y="273600"/>
            <a:ext cx="10972440" cy="53078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88"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89"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
        <p:nvSpPr>
          <p:cNvPr id="90"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92"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9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94"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96"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9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98"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00"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3200" spc="-1" strike="noStrike">
              <a:latin typeface="Arial"/>
            </a:endParaRPr>
          </a:p>
        </p:txBody>
      </p:sp>
      <p:sp>
        <p:nvSpPr>
          <p:cNvPr id="101"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03"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0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05"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
        <p:nvSpPr>
          <p:cNvPr id="106"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08"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3200" spc="-1" strike="noStrike">
              <a:latin typeface="Arial"/>
            </a:endParaRPr>
          </a:p>
        </p:txBody>
      </p:sp>
      <p:sp>
        <p:nvSpPr>
          <p:cNvPr id="109"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3200" spc="-1" strike="noStrike">
              <a:latin typeface="Arial"/>
            </a:endParaRPr>
          </a:p>
        </p:txBody>
      </p:sp>
      <p:sp>
        <p:nvSpPr>
          <p:cNvPr id="110"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3200" spc="-1" strike="noStrike">
              <a:latin typeface="Arial"/>
            </a:endParaRPr>
          </a:p>
        </p:txBody>
      </p:sp>
      <p:sp>
        <p:nvSpPr>
          <p:cNvPr id="111"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3200" spc="-1" strike="noStrike">
              <a:latin typeface="Arial"/>
            </a:endParaRPr>
          </a:p>
        </p:txBody>
      </p:sp>
      <p:sp>
        <p:nvSpPr>
          <p:cNvPr id="112"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3200" spc="-1" strike="noStrike">
              <a:latin typeface="Arial"/>
            </a:endParaRPr>
          </a:p>
        </p:txBody>
      </p:sp>
      <p:sp>
        <p:nvSpPr>
          <p:cNvPr id="113"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17" name="PlaceHolder 2"/>
          <p:cNvSpPr>
            <a:spLocks noGrp="1"/>
          </p:cNvSpPr>
          <p:nvPr>
            <p:ph type="subTitle"/>
          </p:nvPr>
        </p:nvSpPr>
        <p:spPr>
          <a:xfrm>
            <a:off x="609480" y="1604520"/>
            <a:ext cx="10972440" cy="397728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19"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21"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122"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609480" y="273600"/>
            <a:ext cx="10972440" cy="53078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26"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27"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
        <p:nvSpPr>
          <p:cNvPr id="128"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30"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13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32"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34"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3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36"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38"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3200" spc="-1" strike="noStrike">
              <a:latin typeface="Arial"/>
            </a:endParaRPr>
          </a:p>
        </p:txBody>
      </p:sp>
      <p:sp>
        <p:nvSpPr>
          <p:cNvPr id="139"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41"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4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43"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
        <p:nvSpPr>
          <p:cNvPr id="144"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46"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3200" spc="-1" strike="noStrike">
              <a:latin typeface="Arial"/>
            </a:endParaRPr>
          </a:p>
        </p:txBody>
      </p:sp>
      <p:sp>
        <p:nvSpPr>
          <p:cNvPr id="147"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3200" spc="-1" strike="noStrike">
              <a:latin typeface="Arial"/>
            </a:endParaRPr>
          </a:p>
        </p:txBody>
      </p:sp>
      <p:sp>
        <p:nvSpPr>
          <p:cNvPr id="148"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3200" spc="-1" strike="noStrike">
              <a:latin typeface="Arial"/>
            </a:endParaRPr>
          </a:p>
        </p:txBody>
      </p:sp>
      <p:sp>
        <p:nvSpPr>
          <p:cNvPr id="149"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3200" spc="-1" strike="noStrike">
              <a:latin typeface="Arial"/>
            </a:endParaRPr>
          </a:p>
        </p:txBody>
      </p:sp>
      <p:sp>
        <p:nvSpPr>
          <p:cNvPr id="150"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3200" spc="-1" strike="noStrike">
              <a:latin typeface="Arial"/>
            </a:endParaRPr>
          </a:p>
        </p:txBody>
      </p:sp>
      <p:sp>
        <p:nvSpPr>
          <p:cNvPr id="151"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4"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55" name="PlaceHolder 2"/>
          <p:cNvSpPr>
            <a:spLocks noGrp="1"/>
          </p:cNvSpPr>
          <p:nvPr>
            <p:ph type="subTitle"/>
          </p:nvPr>
        </p:nvSpPr>
        <p:spPr>
          <a:xfrm>
            <a:off x="609480" y="1604520"/>
            <a:ext cx="10972440" cy="397728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57"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59"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16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1"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2" name="PlaceHolder 1"/>
          <p:cNvSpPr>
            <a:spLocks noGrp="1"/>
          </p:cNvSpPr>
          <p:nvPr>
            <p:ph type="subTitle"/>
          </p:nvPr>
        </p:nvSpPr>
        <p:spPr>
          <a:xfrm>
            <a:off x="609480" y="273600"/>
            <a:ext cx="10972440" cy="53078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64"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6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
        <p:nvSpPr>
          <p:cNvPr id="166"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68"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16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70"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72"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7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74"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76"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3200" spc="-1" strike="noStrike">
              <a:latin typeface="Arial"/>
            </a:endParaRPr>
          </a:p>
        </p:txBody>
      </p:sp>
      <p:sp>
        <p:nvSpPr>
          <p:cNvPr id="177"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79"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8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81"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
        <p:nvSpPr>
          <p:cNvPr id="182"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84"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3200" spc="-1" strike="noStrike">
              <a:latin typeface="Arial"/>
            </a:endParaRPr>
          </a:p>
        </p:txBody>
      </p:sp>
      <p:sp>
        <p:nvSpPr>
          <p:cNvPr id="185"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3200" spc="-1" strike="noStrike">
              <a:latin typeface="Arial"/>
            </a:endParaRPr>
          </a:p>
        </p:txBody>
      </p:sp>
      <p:sp>
        <p:nvSpPr>
          <p:cNvPr id="186"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3200" spc="-1" strike="noStrike">
              <a:latin typeface="Arial"/>
            </a:endParaRPr>
          </a:p>
        </p:txBody>
      </p:sp>
      <p:sp>
        <p:nvSpPr>
          <p:cNvPr id="187"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3200" spc="-1" strike="noStrike">
              <a:latin typeface="Arial"/>
            </a:endParaRPr>
          </a:p>
        </p:txBody>
      </p:sp>
      <p:sp>
        <p:nvSpPr>
          <p:cNvPr id="188"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3200" spc="-1" strike="noStrike">
              <a:latin typeface="Arial"/>
            </a:endParaRPr>
          </a:p>
        </p:txBody>
      </p:sp>
      <p:sp>
        <p:nvSpPr>
          <p:cNvPr id="189"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2"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93" name="PlaceHolder 2"/>
          <p:cNvSpPr>
            <a:spLocks noGrp="1"/>
          </p:cNvSpPr>
          <p:nvPr>
            <p:ph type="subTitle"/>
          </p:nvPr>
        </p:nvSpPr>
        <p:spPr>
          <a:xfrm>
            <a:off x="609480" y="1604520"/>
            <a:ext cx="10972440" cy="397728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95"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97"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19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0" name="PlaceHolder 1"/>
          <p:cNvSpPr>
            <a:spLocks noGrp="1"/>
          </p:cNvSpPr>
          <p:nvPr>
            <p:ph type="subTitle"/>
          </p:nvPr>
        </p:nvSpPr>
        <p:spPr>
          <a:xfrm>
            <a:off x="609480" y="273600"/>
            <a:ext cx="10972440" cy="53078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202"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20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
        <p:nvSpPr>
          <p:cNvPr id="204"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206"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20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208"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210"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21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212"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214"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3200" spc="-1" strike="noStrike">
              <a:latin typeface="Arial"/>
            </a:endParaRPr>
          </a:p>
        </p:txBody>
      </p:sp>
      <p:sp>
        <p:nvSpPr>
          <p:cNvPr id="215"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217"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21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219"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
        <p:nvSpPr>
          <p:cNvPr id="220"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222"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3200" spc="-1" strike="noStrike">
              <a:latin typeface="Arial"/>
            </a:endParaRPr>
          </a:p>
        </p:txBody>
      </p:sp>
      <p:sp>
        <p:nvSpPr>
          <p:cNvPr id="223"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3200" spc="-1" strike="noStrike">
              <a:latin typeface="Arial"/>
            </a:endParaRPr>
          </a:p>
        </p:txBody>
      </p:sp>
      <p:sp>
        <p:nvSpPr>
          <p:cNvPr id="224"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3200" spc="-1" strike="noStrike">
              <a:latin typeface="Arial"/>
            </a:endParaRPr>
          </a:p>
        </p:txBody>
      </p:sp>
      <p:sp>
        <p:nvSpPr>
          <p:cNvPr id="225"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3200" spc="-1" strike="noStrike">
              <a:latin typeface="Arial"/>
            </a:endParaRPr>
          </a:p>
        </p:txBody>
      </p:sp>
      <p:sp>
        <p:nvSpPr>
          <p:cNvPr id="226"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3200" spc="-1" strike="noStrike">
              <a:latin typeface="Arial"/>
            </a:endParaRPr>
          </a:p>
        </p:txBody>
      </p:sp>
      <p:sp>
        <p:nvSpPr>
          <p:cNvPr id="227"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rIns="0" tIns="0" bIns="0" anchor="ctr">
            <a:spAutoFit/>
          </a:bodyPr>
          <a:p>
            <a:pPr algn="ctr"/>
            <a:endParaRPr b="0" lang="en-US" sz="4400" spc="-1" strike="noStrike">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39"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77"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15"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240"/>
            <a:ext cx="10972080" cy="1145160"/>
          </a:xfrm>
          <a:prstGeom prst="rect">
            <a:avLst/>
          </a:prstGeom>
        </p:spPr>
        <p:txBody>
          <a:bodyPr lIns="0" rIns="0" tIns="0" bIns="0" anchor="ctr">
            <a:spAutoFit/>
          </a:bodyPr>
          <a:p>
            <a:r>
              <a:rPr b="0" lang="en-US" sz="1800" spc="-1" strike="noStrike">
                <a:latin typeface="Arial"/>
              </a:rPr>
              <a:t>Click to edit the title text format</a:t>
            </a:r>
            <a:endParaRPr b="0" lang="en-US" sz="1800" spc="-1" strike="noStrike">
              <a:latin typeface="Arial"/>
            </a:endParaRPr>
          </a:p>
        </p:txBody>
      </p:sp>
      <p:sp>
        <p:nvSpPr>
          <p:cNvPr id="153"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0" name="PlaceHolder 1"/>
          <p:cNvSpPr>
            <a:spLocks noGrp="1"/>
          </p:cNvSpPr>
          <p:nvPr>
            <p:ph type="title"/>
          </p:nvPr>
        </p:nvSpPr>
        <p:spPr>
          <a:xfrm>
            <a:off x="609480" y="273240"/>
            <a:ext cx="10972080" cy="1145160"/>
          </a:xfrm>
          <a:prstGeom prst="rect">
            <a:avLst/>
          </a:prstGeom>
        </p:spPr>
        <p:txBody>
          <a:bodyPr lIns="0" rIns="0" tIns="0" bIns="0" anchor="ctr">
            <a:spAutoFit/>
          </a:bodyPr>
          <a:p>
            <a:r>
              <a:rPr b="0" lang="en-US" sz="1800" spc="-1" strike="noStrike">
                <a:latin typeface="Arial"/>
              </a:rPr>
              <a:t>Click to edit the title text format</a:t>
            </a:r>
            <a:endParaRPr b="0" lang="en-US" sz="1800" spc="-1" strike="noStrike">
              <a:latin typeface="Arial"/>
            </a:endParaRPr>
          </a:p>
        </p:txBody>
      </p:sp>
      <p:sp>
        <p:nvSpPr>
          <p:cNvPr id="191"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png"/><Relationship Id="rId3"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jpeg"/><Relationship Id="rId3"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25.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37.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31.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25.xml"/>
</Relationships>
</file>

<file path=ppt/slides/_rels/slide32.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37.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37.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7.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image" Target="../media/image40.jpeg"/><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image" Target="../media/image45.jpeg"/><Relationship Id="rId8" Type="http://schemas.openxmlformats.org/officeDocument/2006/relationships/image" Target="../media/image46.jpeg"/><Relationship Id="rId9" Type="http://schemas.openxmlformats.org/officeDocument/2006/relationships/slideLayout" Target="../slideLayouts/slideLayout53.xml"/>
</Relationships>
</file>

<file path=ppt/slides/_rels/slide38.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 Id="rId3" Type="http://schemas.openxmlformats.org/officeDocument/2006/relationships/slideLayout" Target="../slideLayouts/slideLayout1.xml"/>
</Relationships>
</file>

<file path=ppt/slides/_rels/slide39.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63.xml"/>
</Relationships>
</file>

<file path=ppt/slides/_rels/slide4.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1.xml"/>
</Relationships>
</file>

<file path=ppt/slides/_rels/slide40.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slideLayout" Target="../slideLayouts/slideLayout25.xml"/>
</Relationships>
</file>

<file path=ppt/slides/_rels/slide41.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CustomShape 1"/>
          <p:cNvSpPr/>
          <p:nvPr/>
        </p:nvSpPr>
        <p:spPr>
          <a:xfrm>
            <a:off x="1280880" y="1645920"/>
            <a:ext cx="9600120" cy="41115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DejaVu Sans"/>
              </a:rPr>
              <a:t>                                                    </a:t>
            </a:r>
            <a:r>
              <a:rPr b="1" lang="en-US" sz="2200" spc="-1" strike="noStrike">
                <a:solidFill>
                  <a:srgbClr val="000000"/>
                </a:solidFill>
                <a:latin typeface="Arial"/>
                <a:ea typeface="DejaVu Sans"/>
              </a:rPr>
              <a:t>Sue Peters</a:t>
            </a:r>
            <a:endParaRPr b="0" lang="en-US" sz="2200" spc="-1" strike="noStrike">
              <a:latin typeface="Arial"/>
            </a:endParaRPr>
          </a:p>
          <a:p>
            <a:pPr>
              <a:lnSpc>
                <a:spcPct val="100000"/>
              </a:lnSpc>
            </a:pPr>
            <a:endParaRPr b="0" lang="en-US" sz="2200" spc="-1" strike="noStrike">
              <a:latin typeface="Arial"/>
            </a:endParaRPr>
          </a:p>
          <a:p>
            <a:pPr>
              <a:lnSpc>
                <a:spcPct val="100000"/>
              </a:lnSpc>
            </a:pPr>
            <a:r>
              <a:rPr b="1" lang="en-US" sz="2200" spc="-1" strike="noStrike">
                <a:solidFill>
                  <a:srgbClr val="000000"/>
                </a:solidFill>
                <a:latin typeface="Arial"/>
                <a:ea typeface="DejaVu Sans"/>
              </a:rPr>
              <a:t>American Monetary Institute      monetary.org</a:t>
            </a:r>
            <a:endParaRPr b="0" lang="en-US" sz="2200" spc="-1" strike="noStrike">
              <a:latin typeface="Arial"/>
            </a:endParaRPr>
          </a:p>
          <a:p>
            <a:pPr>
              <a:lnSpc>
                <a:spcPct val="100000"/>
              </a:lnSpc>
            </a:pPr>
            <a:r>
              <a:rPr b="1" lang="en-US" sz="2200" spc="-1" strike="noStrike">
                <a:solidFill>
                  <a:srgbClr val="000000"/>
                </a:solidFill>
                <a:latin typeface="Arial"/>
                <a:ea typeface="DejaVu Sans"/>
              </a:rPr>
              <a:t>Alliance for Just Money              monetaryalliance.org</a:t>
            </a:r>
            <a:endParaRPr b="0" lang="en-US" sz="2200" spc="-1" strike="noStrike">
              <a:latin typeface="Arial"/>
            </a:endParaRPr>
          </a:p>
          <a:p>
            <a:pPr>
              <a:lnSpc>
                <a:spcPct val="100000"/>
              </a:lnSpc>
            </a:pPr>
            <a:r>
              <a:rPr b="1" lang="en-US" sz="2200" spc="-1" strike="noStrike">
                <a:solidFill>
                  <a:srgbClr val="000000"/>
                </a:solidFill>
                <a:latin typeface="Arial"/>
                <a:ea typeface="DejaVu Sans"/>
              </a:rPr>
              <a:t>Green Party US                            GreensForMonetaryReform.org</a:t>
            </a:r>
            <a:endParaRPr b="0" lang="en-US" sz="2200" spc="-1" strike="noStrike">
              <a:latin typeface="Arial"/>
            </a:endParaRPr>
          </a:p>
          <a:p>
            <a:pPr>
              <a:lnSpc>
                <a:spcPct val="100000"/>
              </a:lnSpc>
            </a:pPr>
            <a:endParaRPr b="0" lang="en-US" sz="2200" spc="-1" strike="noStrike">
              <a:latin typeface="Arial"/>
            </a:endParaRPr>
          </a:p>
          <a:p>
            <a:pPr>
              <a:lnSpc>
                <a:spcPct val="100000"/>
              </a:lnSpc>
            </a:pPr>
            <a:r>
              <a:rPr b="1" lang="en-US" sz="2200" spc="-1" strike="noStrike">
                <a:solidFill>
                  <a:srgbClr val="000000"/>
                </a:solidFill>
                <a:latin typeface="Arial"/>
                <a:ea typeface="DejaVu Sans"/>
              </a:rPr>
              <a:t>Henry George School</a:t>
            </a:r>
            <a:endParaRPr b="0" lang="en-US" sz="2200" spc="-1" strike="noStrike">
              <a:latin typeface="Arial"/>
            </a:endParaRPr>
          </a:p>
          <a:p>
            <a:pPr>
              <a:lnSpc>
                <a:spcPct val="100000"/>
              </a:lnSpc>
            </a:pPr>
            <a:r>
              <a:rPr b="1" lang="en-US" sz="2200" spc="-1" strike="noStrike">
                <a:solidFill>
                  <a:srgbClr val="000000"/>
                </a:solidFill>
                <a:latin typeface="Arial"/>
                <a:ea typeface="DejaVu Sans"/>
              </a:rPr>
              <a:t>149 East 38</a:t>
            </a:r>
            <a:r>
              <a:rPr b="1" lang="en-US" sz="2200" spc="-1" strike="noStrike" baseline="101000">
                <a:solidFill>
                  <a:srgbClr val="000000"/>
                </a:solidFill>
                <a:latin typeface="Arial"/>
                <a:ea typeface="DejaVu Sans"/>
              </a:rPr>
              <a:t>th</a:t>
            </a:r>
            <a:r>
              <a:rPr b="1" lang="en-US" sz="2200" spc="-1" strike="noStrike">
                <a:solidFill>
                  <a:srgbClr val="000000"/>
                </a:solidFill>
                <a:latin typeface="Arial"/>
                <a:ea typeface="DejaVu Sans"/>
              </a:rPr>
              <a:t> St.</a:t>
            </a:r>
            <a:endParaRPr b="0" lang="en-US" sz="2200" spc="-1" strike="noStrike">
              <a:latin typeface="Arial"/>
            </a:endParaRPr>
          </a:p>
          <a:p>
            <a:pPr>
              <a:lnSpc>
                <a:spcPct val="100000"/>
              </a:lnSpc>
            </a:pPr>
            <a:endParaRPr b="0" lang="en-US" sz="2200" spc="-1" strike="noStrike">
              <a:latin typeface="Arial"/>
            </a:endParaRPr>
          </a:p>
          <a:p>
            <a:pPr>
              <a:lnSpc>
                <a:spcPct val="100000"/>
              </a:lnSpc>
            </a:pPr>
            <a:r>
              <a:rPr b="1" lang="en-US" sz="2200" spc="-1" strike="noStrike">
                <a:solidFill>
                  <a:srgbClr val="000000"/>
                </a:solidFill>
                <a:latin typeface="Arial"/>
                <a:ea typeface="DejaVu Sans"/>
              </a:rPr>
              <a:t>MONEY TALKS:</a:t>
            </a:r>
            <a:endParaRPr b="0" lang="en-US" sz="2200" spc="-1" strike="noStrike">
              <a:latin typeface="Arial"/>
            </a:endParaRPr>
          </a:p>
          <a:p>
            <a:pPr>
              <a:lnSpc>
                <a:spcPct val="100000"/>
              </a:lnSpc>
            </a:pPr>
            <a:r>
              <a:rPr b="1" lang="en-US" sz="2200" spc="-1" strike="noStrike">
                <a:solidFill>
                  <a:srgbClr val="000000"/>
                </a:solidFill>
                <a:latin typeface="Arial"/>
                <a:ea typeface="DejaVu Sans"/>
              </a:rPr>
              <a:t>Debating Monetary Reform – A Hard Look at MMT</a:t>
            </a:r>
            <a:endParaRPr b="0" lang="en-US" sz="2200" spc="-1" strike="noStrike">
              <a:latin typeface="Arial"/>
            </a:endParaRPr>
          </a:p>
          <a:p>
            <a:pPr>
              <a:lnSpc>
                <a:spcPct val="100000"/>
              </a:lnSpc>
            </a:pPr>
            <a:r>
              <a:rPr b="1" lang="en-US" sz="2200" spc="-1" strike="noStrike">
                <a:solidFill>
                  <a:srgbClr val="000000"/>
                </a:solidFill>
                <a:latin typeface="Arial"/>
                <a:ea typeface="DejaVu Sans"/>
              </a:rPr>
              <a:t>Saturday, May 4, 2019     1:30 to 4:00 pm</a:t>
            </a:r>
            <a:endParaRPr b="0" lang="en-US" sz="22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CustomShape 1"/>
          <p:cNvSpPr/>
          <p:nvPr/>
        </p:nvSpPr>
        <p:spPr>
          <a:xfrm>
            <a:off x="274320" y="1464120"/>
            <a:ext cx="11612160" cy="44766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3200" spc="-1" strike="noStrike">
                <a:solidFill>
                  <a:srgbClr val="000000"/>
                </a:solidFill>
                <a:latin typeface="Arial"/>
                <a:ea typeface="DejaVu Sans"/>
              </a:rPr>
              <a:t>                  </a:t>
            </a:r>
            <a:r>
              <a:rPr b="1" lang="en-US" sz="3200" spc="-1" strike="noStrike" u="sng">
                <a:solidFill>
                  <a:srgbClr val="000000"/>
                </a:solidFill>
                <a:uFillTx/>
                <a:latin typeface="Arial"/>
                <a:ea typeface="DejaVu Sans"/>
              </a:rPr>
              <a:t>WHAT IS THE ROLE OF BANKS ?</a:t>
            </a:r>
            <a:endParaRPr b="0" lang="en-US" sz="3200" spc="-1" strike="noStrike">
              <a:latin typeface="Arial"/>
            </a:endParaRPr>
          </a:p>
          <a:p>
            <a:pPr>
              <a:lnSpc>
                <a:spcPct val="100000"/>
              </a:lnSpc>
            </a:pPr>
            <a:endParaRPr b="0" lang="en-US" sz="3200" spc="-1" strike="noStrike">
              <a:latin typeface="Arial"/>
            </a:endParaRPr>
          </a:p>
          <a:p>
            <a:pPr>
              <a:lnSpc>
                <a:spcPct val="100000"/>
              </a:lnSpc>
            </a:pPr>
            <a:r>
              <a:rPr b="1" lang="en-US" sz="3200" spc="-1" strike="noStrike">
                <a:solidFill>
                  <a:srgbClr val="000000"/>
                </a:solidFill>
                <a:latin typeface="Arial"/>
                <a:ea typeface="DejaVu Sans"/>
              </a:rPr>
              <a:t>THEY HAVE THE POWER TO CREATE OUR MONEY AND DECIDE WHO GETS IT                               (AMI)</a:t>
            </a:r>
            <a:endParaRPr b="0" lang="en-US" sz="3200" spc="-1" strike="noStrike">
              <a:latin typeface="Arial"/>
            </a:endParaRPr>
          </a:p>
          <a:p>
            <a:pPr>
              <a:lnSpc>
                <a:spcPct val="100000"/>
              </a:lnSpc>
            </a:pPr>
            <a:endParaRPr b="0" lang="en-US" sz="3200" spc="-1" strike="noStrike">
              <a:latin typeface="Arial"/>
            </a:endParaRPr>
          </a:p>
          <a:p>
            <a:pPr>
              <a:lnSpc>
                <a:spcPct val="100000"/>
              </a:lnSpc>
            </a:pPr>
            <a:r>
              <a:rPr b="1" lang="en-US" sz="3200" spc="-1" strike="noStrike">
                <a:solidFill>
                  <a:srgbClr val="000000"/>
                </a:solidFill>
                <a:latin typeface="Arial"/>
                <a:ea typeface="DejaVu Sans"/>
              </a:rPr>
              <a:t>VS.</a:t>
            </a:r>
            <a:endParaRPr b="0" lang="en-US" sz="3200" spc="-1" strike="noStrike">
              <a:latin typeface="Arial"/>
            </a:endParaRPr>
          </a:p>
          <a:p>
            <a:pPr>
              <a:lnSpc>
                <a:spcPct val="100000"/>
              </a:lnSpc>
            </a:pPr>
            <a:endParaRPr b="0" lang="en-US" sz="3200" spc="-1" strike="noStrike">
              <a:latin typeface="Arial"/>
            </a:endParaRPr>
          </a:p>
          <a:p>
            <a:pPr>
              <a:lnSpc>
                <a:spcPct val="100000"/>
              </a:lnSpc>
            </a:pPr>
            <a:r>
              <a:rPr b="1" lang="en-US" sz="3200" spc="-1" strike="noStrike">
                <a:solidFill>
                  <a:srgbClr val="000000"/>
                </a:solidFill>
                <a:latin typeface="Arial"/>
                <a:ea typeface="DejaVu Sans"/>
              </a:rPr>
              <a:t>“</a:t>
            </a:r>
            <a:r>
              <a:rPr b="1" lang="en-US" sz="3200" spc="-1" strike="noStrike">
                <a:solidFill>
                  <a:srgbClr val="000000"/>
                </a:solidFill>
                <a:latin typeface="Arial"/>
                <a:ea typeface="DejaVu Sans"/>
              </a:rPr>
              <a:t>LET’S NOT LOOK AT THEM...  </a:t>
            </a:r>
            <a:endParaRPr b="0" lang="en-US" sz="3200" spc="-1" strike="noStrike">
              <a:latin typeface="Arial"/>
            </a:endParaRPr>
          </a:p>
          <a:p>
            <a:pPr>
              <a:lnSpc>
                <a:spcPct val="100000"/>
              </a:lnSpc>
            </a:pPr>
            <a:r>
              <a:rPr b="1" lang="en-US" sz="3200" spc="-1" strike="noStrike">
                <a:solidFill>
                  <a:srgbClr val="000000"/>
                </a:solidFill>
                <a:latin typeface="Arial"/>
                <a:ea typeface="DejaVu Sans"/>
              </a:rPr>
              <a:t>GOVERNMENT IS THE PROBLEM.”          (MMT)</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CustomShape 1"/>
          <p:cNvSpPr/>
          <p:nvPr/>
        </p:nvSpPr>
        <p:spPr>
          <a:xfrm>
            <a:off x="731520" y="548640"/>
            <a:ext cx="10697400" cy="55764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3600" spc="-1" strike="noStrike">
                <a:solidFill>
                  <a:srgbClr val="000000"/>
                </a:solidFill>
                <a:latin typeface="Arial"/>
                <a:ea typeface="DejaVu Sans"/>
              </a:rPr>
              <a:t>                  </a:t>
            </a:r>
            <a:r>
              <a:rPr b="1" lang="en-US" sz="3600" spc="-1" strike="noStrike" u="sng">
                <a:solidFill>
                  <a:srgbClr val="000000"/>
                </a:solidFill>
                <a:uFillTx/>
                <a:latin typeface="Arial"/>
                <a:ea typeface="DejaVu Sans"/>
              </a:rPr>
              <a:t>WHO CREATES MONEY?</a:t>
            </a:r>
            <a:endParaRPr b="0" lang="en-US" sz="3600" spc="-1" strike="noStrike">
              <a:latin typeface="Arial"/>
            </a:endParaRPr>
          </a:p>
          <a:p>
            <a:pPr>
              <a:lnSpc>
                <a:spcPct val="100000"/>
              </a:lnSpc>
            </a:pPr>
            <a:endParaRPr b="0" lang="en-US" sz="3600" spc="-1" strike="noStrike">
              <a:latin typeface="Arial"/>
            </a:endParaRPr>
          </a:p>
          <a:p>
            <a:pPr>
              <a:lnSpc>
                <a:spcPct val="100000"/>
              </a:lnSpc>
            </a:pPr>
            <a:endParaRPr b="0" lang="en-US" sz="3600" spc="-1" strike="noStrike">
              <a:latin typeface="Arial"/>
            </a:endParaRPr>
          </a:p>
          <a:p>
            <a:pPr>
              <a:lnSpc>
                <a:spcPct val="100000"/>
              </a:lnSpc>
            </a:pPr>
            <a:r>
              <a:rPr b="1" lang="en-US" sz="3600" spc="-1" strike="noStrike">
                <a:solidFill>
                  <a:srgbClr val="000000"/>
                </a:solidFill>
                <a:latin typeface="Arial"/>
                <a:ea typeface="DejaVu Sans"/>
              </a:rPr>
              <a:t>PRIVATE COMMERCIAL BANKS</a:t>
            </a:r>
            <a:endParaRPr b="0" lang="en-US" sz="3600" spc="-1" strike="noStrike">
              <a:latin typeface="Arial"/>
            </a:endParaRPr>
          </a:p>
          <a:p>
            <a:pPr>
              <a:lnSpc>
                <a:spcPct val="100000"/>
              </a:lnSpc>
            </a:pPr>
            <a:r>
              <a:rPr b="1" lang="en-US" sz="3600" spc="-1" strike="noStrike">
                <a:solidFill>
                  <a:srgbClr val="000000"/>
                </a:solidFill>
                <a:latin typeface="Arial"/>
                <a:ea typeface="DejaVu Sans"/>
              </a:rPr>
              <a:t>buying securities or making ‘loans’     (AMI)</a:t>
            </a:r>
            <a:endParaRPr b="0" lang="en-US" sz="3600" spc="-1" strike="noStrike">
              <a:latin typeface="Arial"/>
            </a:endParaRPr>
          </a:p>
          <a:p>
            <a:pPr>
              <a:lnSpc>
                <a:spcPct val="100000"/>
              </a:lnSpc>
            </a:pPr>
            <a:endParaRPr b="0" lang="en-US" sz="3600" spc="-1" strike="noStrike">
              <a:latin typeface="Arial"/>
            </a:endParaRPr>
          </a:p>
          <a:p>
            <a:pPr>
              <a:lnSpc>
                <a:spcPct val="100000"/>
              </a:lnSpc>
            </a:pPr>
            <a:r>
              <a:rPr b="1" lang="en-US" sz="3600" spc="-1" strike="noStrike">
                <a:solidFill>
                  <a:srgbClr val="000000"/>
                </a:solidFill>
                <a:latin typeface="Arial"/>
                <a:ea typeface="DejaVu Sans"/>
              </a:rPr>
              <a:t>VS</a:t>
            </a:r>
            <a:endParaRPr b="0" lang="en-US" sz="3600" spc="-1" strike="noStrike">
              <a:latin typeface="Arial"/>
            </a:endParaRPr>
          </a:p>
          <a:p>
            <a:pPr>
              <a:lnSpc>
                <a:spcPct val="100000"/>
              </a:lnSpc>
            </a:pPr>
            <a:endParaRPr b="0" lang="en-US" sz="3600" spc="-1" strike="noStrike">
              <a:latin typeface="Arial"/>
            </a:endParaRPr>
          </a:p>
          <a:p>
            <a:pPr>
              <a:lnSpc>
                <a:spcPct val="100000"/>
              </a:lnSpc>
            </a:pPr>
            <a:r>
              <a:rPr b="1" lang="en-US" sz="3600" spc="-1" strike="noStrike">
                <a:solidFill>
                  <a:srgbClr val="000000"/>
                </a:solidFill>
                <a:latin typeface="Arial"/>
                <a:ea typeface="DejaVu Sans"/>
              </a:rPr>
              <a:t>OUR GOVERNMENT</a:t>
            </a:r>
            <a:endParaRPr b="0" lang="en-US" sz="3600" spc="-1" strike="noStrike">
              <a:latin typeface="Arial"/>
            </a:endParaRPr>
          </a:p>
          <a:p>
            <a:pPr>
              <a:lnSpc>
                <a:spcPct val="100000"/>
              </a:lnSpc>
            </a:pPr>
            <a:r>
              <a:rPr b="1" lang="en-US" sz="3600" spc="-1" strike="noStrike">
                <a:solidFill>
                  <a:srgbClr val="000000"/>
                </a:solidFill>
                <a:latin typeface="Arial"/>
                <a:ea typeface="DejaVu Sans"/>
              </a:rPr>
              <a:t>paying out its expenses                        (MMT) ?</a:t>
            </a:r>
            <a:endParaRPr b="0" lang="en-US" sz="36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CustomShape 1"/>
          <p:cNvSpPr/>
          <p:nvPr/>
        </p:nvSpPr>
        <p:spPr>
          <a:xfrm>
            <a:off x="274320" y="1464120"/>
            <a:ext cx="11795040" cy="49640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3200" spc="-1" strike="noStrike" u="sng">
                <a:solidFill>
                  <a:srgbClr val="000000"/>
                </a:solidFill>
                <a:uFillTx/>
                <a:latin typeface="Arial"/>
                <a:ea typeface="DejaVu Sans"/>
              </a:rPr>
              <a:t>WHO OWNS THE BIGGEST PILE OF U.S. NATIONAL DEBT?</a:t>
            </a:r>
            <a:endParaRPr b="0" lang="en-US" sz="3200" spc="-1" strike="noStrike">
              <a:latin typeface="Arial"/>
            </a:endParaRPr>
          </a:p>
          <a:p>
            <a:pPr>
              <a:lnSpc>
                <a:spcPct val="100000"/>
              </a:lnSpc>
            </a:pPr>
            <a:endParaRPr b="0" lang="en-US" sz="3200" spc="-1" strike="noStrike">
              <a:latin typeface="Arial"/>
            </a:endParaRPr>
          </a:p>
          <a:p>
            <a:pPr>
              <a:lnSpc>
                <a:spcPct val="100000"/>
              </a:lnSpc>
            </a:pPr>
            <a:r>
              <a:rPr b="1" lang="en-US" sz="3200" spc="-1" strike="noStrike">
                <a:solidFill>
                  <a:srgbClr val="000000"/>
                </a:solidFill>
                <a:latin typeface="Arial"/>
                <a:ea typeface="DejaVu Sans"/>
              </a:rPr>
              <a:t>BANKS AND FINANCIAL INSTITUTIONS                 (AMI)</a:t>
            </a:r>
            <a:endParaRPr b="0" lang="en-US" sz="3200" spc="-1" strike="noStrike">
              <a:latin typeface="Arial"/>
            </a:endParaRPr>
          </a:p>
          <a:p>
            <a:pPr>
              <a:lnSpc>
                <a:spcPct val="100000"/>
              </a:lnSpc>
            </a:pPr>
            <a:endParaRPr b="0" lang="en-US" sz="3200" spc="-1" strike="noStrike">
              <a:latin typeface="Arial"/>
            </a:endParaRPr>
          </a:p>
          <a:p>
            <a:pPr>
              <a:lnSpc>
                <a:spcPct val="100000"/>
              </a:lnSpc>
            </a:pPr>
            <a:r>
              <a:rPr b="1" lang="en-US" sz="3200" spc="-1" strike="noStrike">
                <a:solidFill>
                  <a:srgbClr val="000000"/>
                </a:solidFill>
                <a:latin typeface="Arial"/>
                <a:ea typeface="DejaVu Sans"/>
              </a:rPr>
              <a:t>VS.</a:t>
            </a:r>
            <a:endParaRPr b="0" lang="en-US" sz="3200" spc="-1" strike="noStrike">
              <a:latin typeface="Arial"/>
            </a:endParaRPr>
          </a:p>
          <a:p>
            <a:pPr>
              <a:lnSpc>
                <a:spcPct val="100000"/>
              </a:lnSpc>
            </a:pPr>
            <a:endParaRPr b="0" lang="en-US" sz="3200" spc="-1" strike="noStrike">
              <a:latin typeface="Arial"/>
            </a:endParaRPr>
          </a:p>
          <a:p>
            <a:pPr>
              <a:lnSpc>
                <a:spcPct val="100000"/>
              </a:lnSpc>
            </a:pPr>
            <a:r>
              <a:rPr b="1" lang="en-US" sz="3200" spc="-1" strike="noStrike">
                <a:solidFill>
                  <a:srgbClr val="000000"/>
                </a:solidFill>
                <a:latin typeface="Arial"/>
                <a:ea typeface="DejaVu Sans"/>
              </a:rPr>
              <a:t>THE NATIONAL DEBT =</a:t>
            </a:r>
            <a:endParaRPr b="0" lang="en-US" sz="3200" spc="-1" strike="noStrike">
              <a:latin typeface="Arial"/>
            </a:endParaRPr>
          </a:p>
          <a:p>
            <a:pPr>
              <a:lnSpc>
                <a:spcPct val="100000"/>
              </a:lnSpc>
            </a:pPr>
            <a:r>
              <a:rPr b="1" lang="en-US" sz="3200" spc="-1" strike="noStrike">
                <a:solidFill>
                  <a:srgbClr val="000000"/>
                </a:solidFill>
                <a:latin typeface="Arial"/>
                <a:ea typeface="DejaVu Sans"/>
              </a:rPr>
              <a:t>         </a:t>
            </a:r>
            <a:r>
              <a:rPr b="1" lang="en-US" sz="3200" spc="-1" strike="noStrike">
                <a:solidFill>
                  <a:srgbClr val="000000"/>
                </a:solidFill>
                <a:latin typeface="Arial"/>
                <a:ea typeface="DejaVu Sans"/>
              </a:rPr>
              <a:t>PRIVATE SECTOR FINANCIAL ASSETS =</a:t>
            </a:r>
            <a:endParaRPr b="0" lang="en-US" sz="3200" spc="-1" strike="noStrike">
              <a:latin typeface="Arial"/>
            </a:endParaRPr>
          </a:p>
          <a:p>
            <a:pPr>
              <a:lnSpc>
                <a:spcPct val="100000"/>
              </a:lnSpc>
            </a:pPr>
            <a:r>
              <a:rPr b="1" lang="en-US" sz="3200" spc="-1" strike="noStrike">
                <a:solidFill>
                  <a:srgbClr val="000000"/>
                </a:solidFill>
                <a:latin typeface="Arial"/>
                <a:ea typeface="DejaVu Sans"/>
              </a:rPr>
              <a:t>                         </a:t>
            </a:r>
            <a:r>
              <a:rPr b="1" lang="en-US" sz="3200" spc="-1" strike="noStrike">
                <a:solidFill>
                  <a:srgbClr val="000000"/>
                </a:solidFill>
                <a:latin typeface="Arial"/>
                <a:ea typeface="DejaVu Sans"/>
              </a:rPr>
              <a:t>NOT ‘REAL DEBT’ =</a:t>
            </a:r>
            <a:endParaRPr b="0" lang="en-US" sz="3200" spc="-1" strike="noStrike">
              <a:latin typeface="Arial"/>
            </a:endParaRPr>
          </a:p>
          <a:p>
            <a:pPr>
              <a:lnSpc>
                <a:spcPct val="100000"/>
              </a:lnSpc>
            </a:pPr>
            <a:r>
              <a:rPr b="1" lang="en-US" sz="3200" spc="-1" strike="noStrike">
                <a:solidFill>
                  <a:srgbClr val="000000"/>
                </a:solidFill>
                <a:latin typeface="Arial"/>
                <a:ea typeface="DejaVu Sans"/>
              </a:rPr>
              <a:t>                                 “</a:t>
            </a:r>
            <a:r>
              <a:rPr b="1" lang="en-US" sz="3200" spc="-1" strike="noStrike">
                <a:solidFill>
                  <a:srgbClr val="000000"/>
                </a:solidFill>
                <a:latin typeface="Arial"/>
                <a:ea typeface="DejaVu Sans"/>
              </a:rPr>
              <a:t>NO PROBLEM”                       (MMT)</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CustomShape 1"/>
          <p:cNvSpPr/>
          <p:nvPr/>
        </p:nvSpPr>
        <p:spPr>
          <a:xfrm>
            <a:off x="402120" y="762480"/>
            <a:ext cx="11155320" cy="39290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800" spc="-1" strike="noStrike" u="sng">
                <a:uFillTx/>
                <a:latin typeface="Arial"/>
              </a:rPr>
              <a:t>QUESTION FOR MMT:</a:t>
            </a:r>
            <a:endParaRPr b="0" lang="en-US" sz="2800" spc="-1" strike="noStrike">
              <a:latin typeface="Arial"/>
            </a:endParaRPr>
          </a:p>
          <a:p>
            <a:pPr>
              <a:lnSpc>
                <a:spcPct val="100000"/>
              </a:lnSpc>
            </a:pPr>
            <a:endParaRPr b="0" lang="en-US" sz="2800" spc="-1" strike="noStrike">
              <a:latin typeface="Arial"/>
            </a:endParaRPr>
          </a:p>
          <a:p>
            <a:pPr>
              <a:lnSpc>
                <a:spcPct val="100000"/>
              </a:lnSpc>
            </a:pPr>
            <a:endParaRPr b="0" lang="en-US" sz="2800" spc="-1" strike="noStrike">
              <a:latin typeface="Arial"/>
            </a:endParaRPr>
          </a:p>
          <a:p>
            <a:pPr>
              <a:lnSpc>
                <a:spcPct val="100000"/>
              </a:lnSpc>
            </a:pPr>
            <a:r>
              <a:rPr b="0" lang="en-US" sz="2800" spc="-1" strike="noStrike">
                <a:latin typeface="Arial"/>
              </a:rPr>
              <a:t>If it is true that government creates the money to fund its expenses,</a:t>
            </a:r>
            <a:endParaRPr b="0" lang="en-US" sz="2800" spc="-1" strike="noStrike">
              <a:latin typeface="Arial"/>
            </a:endParaRPr>
          </a:p>
          <a:p>
            <a:pPr>
              <a:lnSpc>
                <a:spcPct val="100000"/>
              </a:lnSpc>
            </a:pPr>
            <a:r>
              <a:rPr b="0" lang="en-US" sz="2800" spc="-1" strike="noStrike">
                <a:latin typeface="Arial"/>
              </a:rPr>
              <a:t>and does not use taxes or bond sales….</a:t>
            </a:r>
            <a:endParaRPr b="0" lang="en-US" sz="2800" spc="-1" strike="noStrike">
              <a:latin typeface="Arial"/>
            </a:endParaRPr>
          </a:p>
          <a:p>
            <a:pPr>
              <a:lnSpc>
                <a:spcPct val="100000"/>
              </a:lnSpc>
            </a:pPr>
            <a:endParaRPr b="0" lang="en-US" sz="2800" spc="-1" strike="noStrike">
              <a:latin typeface="Arial"/>
            </a:endParaRPr>
          </a:p>
          <a:p>
            <a:pPr>
              <a:lnSpc>
                <a:spcPct val="100000"/>
              </a:lnSpc>
            </a:pPr>
            <a:r>
              <a:rPr b="0" lang="en-US" sz="2800" spc="-1" strike="noStrike">
                <a:latin typeface="Arial"/>
              </a:rPr>
              <a:t>             </a:t>
            </a:r>
            <a:r>
              <a:rPr b="0" lang="en-US" sz="2800" spc="-1" strike="noStrike">
                <a:latin typeface="Arial"/>
              </a:rPr>
              <a:t>Why originate bonds at all?</a:t>
            </a:r>
            <a:endParaRPr b="0" lang="en-US" sz="2800" spc="-1" strike="noStrike">
              <a:latin typeface="Arial"/>
            </a:endParaRPr>
          </a:p>
          <a:p>
            <a:pPr>
              <a:lnSpc>
                <a:spcPct val="100000"/>
              </a:lnSpc>
            </a:pPr>
            <a:r>
              <a:rPr b="0" lang="en-US" sz="2800" spc="-1" strike="noStrike">
                <a:latin typeface="Arial"/>
              </a:rPr>
              <a:t>             </a:t>
            </a:r>
            <a:r>
              <a:rPr b="0" lang="en-US" sz="2800" spc="-1" strike="noStrike">
                <a:latin typeface="Arial"/>
              </a:rPr>
              <a:t>Why levy taxes at all?</a:t>
            </a:r>
            <a:endParaRPr b="0" lang="en-US" sz="2800" spc="-1" strike="noStrike">
              <a:latin typeface="Arial"/>
            </a:endParaRPr>
          </a:p>
          <a:p>
            <a:pPr>
              <a:lnSpc>
                <a:spcPct val="100000"/>
              </a:lnSpc>
            </a:pPr>
            <a:endParaRPr b="0" lang="en-US" sz="2800" spc="-1" strike="noStrike">
              <a:latin typeface="Arial"/>
            </a:endParaRPr>
          </a:p>
        </p:txBody>
      </p:sp>
      <p:pic>
        <p:nvPicPr>
          <p:cNvPr id="252" name="" descr=""/>
          <p:cNvPicPr/>
          <p:nvPr/>
        </p:nvPicPr>
        <p:blipFill>
          <a:blip r:embed="rId1"/>
          <a:stretch/>
        </p:blipFill>
        <p:spPr>
          <a:xfrm>
            <a:off x="7282080" y="3017520"/>
            <a:ext cx="3233160" cy="3233160"/>
          </a:xfrm>
          <a:prstGeom prst="rect">
            <a:avLst/>
          </a:prstGeom>
          <a:ln>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CustomShape 1"/>
          <p:cNvSpPr/>
          <p:nvPr/>
        </p:nvSpPr>
        <p:spPr>
          <a:xfrm>
            <a:off x="914400" y="1464120"/>
            <a:ext cx="10697400" cy="39891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3200" spc="-1" strike="noStrike">
                <a:solidFill>
                  <a:srgbClr val="000000"/>
                </a:solidFill>
                <a:latin typeface="Arial"/>
                <a:ea typeface="DejaVu Sans"/>
              </a:rPr>
              <a:t>  </a:t>
            </a:r>
            <a:r>
              <a:rPr b="1" lang="en-US" sz="3200" spc="-1" strike="noStrike" u="sng">
                <a:solidFill>
                  <a:srgbClr val="000000"/>
                </a:solidFill>
                <a:uFillTx/>
                <a:latin typeface="Arial"/>
                <a:ea typeface="DejaVu Sans"/>
              </a:rPr>
              <a:t>WHO CREATES MONEY FOR FINANCIAL MARKETS?</a:t>
            </a:r>
            <a:endParaRPr b="0" lang="en-US" sz="3200" spc="-1" strike="noStrike">
              <a:latin typeface="Arial"/>
            </a:endParaRPr>
          </a:p>
          <a:p>
            <a:pPr>
              <a:lnSpc>
                <a:spcPct val="100000"/>
              </a:lnSpc>
            </a:pPr>
            <a:endParaRPr b="0" lang="en-US" sz="3200" spc="-1" strike="noStrike">
              <a:latin typeface="Arial"/>
            </a:endParaRPr>
          </a:p>
          <a:p>
            <a:pPr>
              <a:lnSpc>
                <a:spcPct val="100000"/>
              </a:lnSpc>
            </a:pPr>
            <a:endParaRPr b="0" lang="en-US" sz="3200" spc="-1" strike="noStrike">
              <a:latin typeface="Arial"/>
            </a:endParaRPr>
          </a:p>
          <a:p>
            <a:pPr>
              <a:lnSpc>
                <a:spcPct val="100000"/>
              </a:lnSpc>
            </a:pPr>
            <a:r>
              <a:rPr b="1" lang="en-US" sz="3200" spc="-1" strike="noStrike">
                <a:solidFill>
                  <a:srgbClr val="000000"/>
                </a:solidFill>
                <a:latin typeface="Arial"/>
                <a:ea typeface="DejaVu Sans"/>
              </a:rPr>
              <a:t>PRIVATE COMMERCIAL BANKS            (AMI)</a:t>
            </a:r>
            <a:endParaRPr b="0" lang="en-US" sz="3200" spc="-1" strike="noStrike">
              <a:latin typeface="Arial"/>
            </a:endParaRPr>
          </a:p>
          <a:p>
            <a:pPr>
              <a:lnSpc>
                <a:spcPct val="100000"/>
              </a:lnSpc>
            </a:pPr>
            <a:endParaRPr b="0" lang="en-US" sz="3200" spc="-1" strike="noStrike">
              <a:latin typeface="Arial"/>
            </a:endParaRPr>
          </a:p>
          <a:p>
            <a:pPr>
              <a:lnSpc>
                <a:spcPct val="100000"/>
              </a:lnSpc>
            </a:pPr>
            <a:r>
              <a:rPr b="1" lang="en-US" sz="3200" spc="-1" strike="noStrike">
                <a:solidFill>
                  <a:srgbClr val="000000"/>
                </a:solidFill>
                <a:latin typeface="Arial"/>
                <a:ea typeface="DejaVu Sans"/>
              </a:rPr>
              <a:t>VS.</a:t>
            </a:r>
            <a:endParaRPr b="0" lang="en-US" sz="3200" spc="-1" strike="noStrike">
              <a:latin typeface="Arial"/>
            </a:endParaRPr>
          </a:p>
          <a:p>
            <a:pPr>
              <a:lnSpc>
                <a:spcPct val="100000"/>
              </a:lnSpc>
            </a:pPr>
            <a:endParaRPr b="0" lang="en-US" sz="3200" spc="-1" strike="noStrike">
              <a:latin typeface="Arial"/>
            </a:endParaRPr>
          </a:p>
          <a:p>
            <a:pPr>
              <a:lnSpc>
                <a:spcPct val="100000"/>
              </a:lnSpc>
            </a:pPr>
            <a:r>
              <a:rPr b="1" lang="en-US" sz="3200" spc="-1" strike="noStrike">
                <a:solidFill>
                  <a:srgbClr val="000000"/>
                </a:solidFill>
                <a:latin typeface="Arial"/>
                <a:ea typeface="DejaVu Sans"/>
              </a:rPr>
              <a:t>“</a:t>
            </a:r>
            <a:r>
              <a:rPr b="1" lang="en-US" sz="3200" spc="-1" strike="noStrike">
                <a:solidFill>
                  <a:srgbClr val="000000"/>
                </a:solidFill>
                <a:latin typeface="Arial"/>
                <a:ea typeface="DejaVu Sans"/>
              </a:rPr>
              <a:t>I DON’T SAY”                                          (MMT) ?</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CustomShape 1"/>
          <p:cNvSpPr/>
          <p:nvPr/>
        </p:nvSpPr>
        <p:spPr>
          <a:xfrm>
            <a:off x="731880" y="732960"/>
            <a:ext cx="10697400" cy="31075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800" spc="-1" strike="noStrike">
                <a:solidFill>
                  <a:srgbClr val="000000"/>
                </a:solidFill>
                <a:latin typeface="Arial"/>
                <a:ea typeface="DejaVu Sans"/>
              </a:rPr>
              <a:t>1939 – TESTIMONY OF GRAHAM TOWERS, GOVERNOR OF THE BANK OF CANADA (1934-54) </a:t>
            </a:r>
            <a:endParaRPr b="0" lang="en-US" sz="1800" spc="-1" strike="noStrike">
              <a:latin typeface="Arial"/>
            </a:endParaRPr>
          </a:p>
          <a:p>
            <a:pPr>
              <a:lnSpc>
                <a:spcPct val="100000"/>
              </a:lnSpc>
            </a:pPr>
            <a:r>
              <a:rPr b="0" lang="en-US" sz="1800" spc="-1" strike="noStrike">
                <a:solidFill>
                  <a:srgbClr val="000000"/>
                </a:solidFill>
                <a:latin typeface="Arial"/>
                <a:ea typeface="DejaVu Sans"/>
              </a:rPr>
              <a:t>            </a:t>
            </a:r>
            <a:r>
              <a:rPr b="0" lang="en-US" sz="1800" spc="-1" strike="noStrike">
                <a:solidFill>
                  <a:srgbClr val="000000"/>
                </a:solidFill>
                <a:latin typeface="Arial"/>
                <a:ea typeface="DejaVu Sans"/>
              </a:rPr>
              <a:t>(before Canadian Select Standing Committee on Banking and Commerce)</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000000"/>
                </a:solidFill>
                <a:latin typeface="Arial"/>
                <a:ea typeface="DejaVu Sans"/>
              </a:rPr>
              <a:t>Question:</a:t>
            </a:r>
            <a:r>
              <a:rPr b="0" lang="en-US" sz="1800" spc="-1" strike="noStrike">
                <a:solidFill>
                  <a:srgbClr val="000000"/>
                </a:solidFill>
                <a:latin typeface="Arial"/>
                <a:ea typeface="DejaVu Sans"/>
              </a:rPr>
              <a:t> "But there is no question about it, that banks create that medium of exchange?"</a:t>
            </a:r>
            <a:endParaRPr b="0" lang="en-US" sz="1800" spc="-1" strike="noStrike">
              <a:latin typeface="Arial"/>
            </a:endParaRPr>
          </a:p>
          <a:p>
            <a:pPr>
              <a:lnSpc>
                <a:spcPct val="100000"/>
              </a:lnSpc>
            </a:pPr>
            <a:r>
              <a:rPr b="0" lang="en-US" sz="1800" spc="-1" strike="noStrike">
                <a:solidFill>
                  <a:srgbClr val="000000"/>
                </a:solidFill>
                <a:latin typeface="Arial"/>
                <a:ea typeface="DejaVu Sans"/>
              </a:rPr>
              <a:t>                 </a:t>
            </a:r>
            <a:r>
              <a:rPr b="0" lang="en-US" sz="1800" spc="-1" strike="noStrike">
                <a:solidFill>
                  <a:srgbClr val="000000"/>
                </a:solidFill>
                <a:latin typeface="Arial"/>
                <a:ea typeface="DejaVu Sans"/>
              </a:rPr>
              <a:t>[i.e., bank deposits]</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000000"/>
                </a:solidFill>
                <a:latin typeface="Arial"/>
                <a:ea typeface="DejaVu Sans"/>
              </a:rPr>
              <a:t>Towers:</a:t>
            </a:r>
            <a:r>
              <a:rPr b="0" lang="en-US" sz="1800" spc="-1" strike="noStrike">
                <a:solidFill>
                  <a:srgbClr val="000000"/>
                </a:solidFill>
                <a:latin typeface="Arial"/>
                <a:ea typeface="DejaVu Sans"/>
              </a:rPr>
              <a:t>    "That is right. That is what they are for."</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000000"/>
                </a:solidFill>
                <a:latin typeface="Arial"/>
                <a:ea typeface="DejaVu Sans"/>
              </a:rPr>
              <a:t>Question:</a:t>
            </a:r>
            <a:r>
              <a:rPr b="0" lang="en-US" sz="1800" spc="-1" strike="noStrike">
                <a:solidFill>
                  <a:srgbClr val="000000"/>
                </a:solidFill>
                <a:latin typeface="Arial"/>
                <a:ea typeface="DejaVu Sans"/>
              </a:rPr>
              <a:t> "And they issue that medium of exchange when they purchase securities or make loans?"</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lang="en-US" sz="1800" spc="-1" strike="noStrike">
                <a:solidFill>
                  <a:srgbClr val="000000"/>
                </a:solidFill>
                <a:latin typeface="Arial"/>
                <a:ea typeface="DejaVu Sans"/>
              </a:rPr>
              <a:t>Towers: </a:t>
            </a:r>
            <a:r>
              <a:rPr b="0" lang="en-US" sz="1800" spc="-1" strike="noStrike">
                <a:solidFill>
                  <a:srgbClr val="000000"/>
                </a:solidFill>
                <a:latin typeface="Arial"/>
                <a:ea typeface="DejaVu Sans"/>
              </a:rPr>
              <a:t>    "That is the banking business, just in the way that a steel plant makes steel."  (p. 287)</a:t>
            </a:r>
            <a:endParaRPr b="0" lang="en-US" sz="1800" spc="-1" strike="noStrike">
              <a:latin typeface="Arial"/>
            </a:endParaRPr>
          </a:p>
        </p:txBody>
      </p:sp>
      <p:pic>
        <p:nvPicPr>
          <p:cNvPr id="255" name="" descr=""/>
          <p:cNvPicPr/>
          <p:nvPr/>
        </p:nvPicPr>
        <p:blipFill>
          <a:blip r:embed="rId1"/>
          <a:stretch/>
        </p:blipFill>
        <p:spPr>
          <a:xfrm>
            <a:off x="3952440" y="4200480"/>
            <a:ext cx="3819240" cy="2291040"/>
          </a:xfrm>
          <a:prstGeom prst="rect">
            <a:avLst/>
          </a:prstGeom>
          <a:ln>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6" name="" descr=""/>
          <p:cNvPicPr/>
          <p:nvPr/>
        </p:nvPicPr>
        <p:blipFill>
          <a:blip r:embed="rId1"/>
          <a:stretch/>
        </p:blipFill>
        <p:spPr>
          <a:xfrm>
            <a:off x="1400400" y="357120"/>
            <a:ext cx="8287200" cy="5307120"/>
          </a:xfrm>
          <a:prstGeom prst="rect">
            <a:avLst/>
          </a:prstGeom>
          <a:ln>
            <a:noFill/>
          </a:ln>
        </p:spPr>
      </p:pic>
      <p:sp>
        <p:nvSpPr>
          <p:cNvPr id="257" name="CustomShape 1"/>
          <p:cNvSpPr/>
          <p:nvPr/>
        </p:nvSpPr>
        <p:spPr>
          <a:xfrm>
            <a:off x="1371600" y="5852160"/>
            <a:ext cx="830016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DejaVu Sans"/>
              </a:rPr>
              <a:t>President of the Bank of England in the 1920's, the second richest man in Britain</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8" name="" descr=""/>
          <p:cNvPicPr/>
          <p:nvPr/>
        </p:nvPicPr>
        <p:blipFill>
          <a:blip r:embed="rId1"/>
          <a:stretch/>
        </p:blipFill>
        <p:spPr>
          <a:xfrm>
            <a:off x="7749720" y="731520"/>
            <a:ext cx="2856960" cy="2856960"/>
          </a:xfrm>
          <a:prstGeom prst="rect">
            <a:avLst/>
          </a:prstGeom>
          <a:ln>
            <a:noFill/>
          </a:ln>
        </p:spPr>
      </p:pic>
      <p:pic>
        <p:nvPicPr>
          <p:cNvPr id="259" name="" descr=""/>
          <p:cNvPicPr/>
          <p:nvPr/>
        </p:nvPicPr>
        <p:blipFill>
          <a:blip r:embed="rId2"/>
          <a:stretch/>
        </p:blipFill>
        <p:spPr>
          <a:xfrm>
            <a:off x="1989360" y="3291840"/>
            <a:ext cx="5325480" cy="2196720"/>
          </a:xfrm>
          <a:prstGeom prst="rect">
            <a:avLst/>
          </a:prstGeom>
          <a:ln>
            <a:noFill/>
          </a:ln>
        </p:spPr>
      </p:pic>
      <p:sp>
        <p:nvSpPr>
          <p:cNvPr id="260" name="CustomShape 1"/>
          <p:cNvSpPr/>
          <p:nvPr/>
        </p:nvSpPr>
        <p:spPr>
          <a:xfrm>
            <a:off x="2103480" y="2292480"/>
            <a:ext cx="385776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800" spc="-1" strike="noStrike">
                <a:latin typeface="Arial"/>
              </a:rPr>
              <a:t>CORPORATE POWER</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CustomShape 1"/>
          <p:cNvSpPr/>
          <p:nvPr/>
        </p:nvSpPr>
        <p:spPr>
          <a:xfrm>
            <a:off x="182880" y="1464120"/>
            <a:ext cx="11703960" cy="39895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3200" spc="-1" strike="noStrike">
                <a:solidFill>
                  <a:srgbClr val="000000"/>
                </a:solidFill>
                <a:latin typeface="Arial"/>
                <a:ea typeface="DejaVu Sans"/>
              </a:rPr>
              <a:t>   </a:t>
            </a:r>
            <a:r>
              <a:rPr b="1" lang="en-US" sz="3200" spc="-1" strike="noStrike" u="sng">
                <a:solidFill>
                  <a:srgbClr val="000000"/>
                </a:solidFill>
                <a:uFillTx/>
                <a:latin typeface="Arial"/>
                <a:ea typeface="DejaVu Sans"/>
              </a:rPr>
              <a:t>WHO EMPOWERS MULTI-NATIONAL CORPORATIONS?</a:t>
            </a:r>
            <a:endParaRPr b="0" lang="en-US" sz="3200" spc="-1" strike="noStrike">
              <a:latin typeface="Arial"/>
            </a:endParaRPr>
          </a:p>
          <a:p>
            <a:pPr>
              <a:lnSpc>
                <a:spcPct val="100000"/>
              </a:lnSpc>
            </a:pPr>
            <a:endParaRPr b="0" lang="en-US" sz="3200" spc="-1" strike="noStrike">
              <a:latin typeface="Arial"/>
            </a:endParaRPr>
          </a:p>
          <a:p>
            <a:pPr>
              <a:lnSpc>
                <a:spcPct val="100000"/>
              </a:lnSpc>
            </a:pPr>
            <a:endParaRPr b="0" lang="en-US" sz="3200" spc="-1" strike="noStrike">
              <a:latin typeface="Arial"/>
            </a:endParaRPr>
          </a:p>
          <a:p>
            <a:pPr>
              <a:lnSpc>
                <a:spcPct val="100000"/>
              </a:lnSpc>
            </a:pPr>
            <a:r>
              <a:rPr b="1" lang="en-US" sz="3200" spc="-1" strike="noStrike">
                <a:solidFill>
                  <a:srgbClr val="000000"/>
                </a:solidFill>
                <a:latin typeface="Arial"/>
                <a:ea typeface="DejaVu Sans"/>
              </a:rPr>
              <a:t>PRIVATE COMMERCIAL BANKS                               (AMI)</a:t>
            </a:r>
            <a:endParaRPr b="0" lang="en-US" sz="3200" spc="-1" strike="noStrike">
              <a:latin typeface="Arial"/>
            </a:endParaRPr>
          </a:p>
          <a:p>
            <a:pPr>
              <a:lnSpc>
                <a:spcPct val="100000"/>
              </a:lnSpc>
            </a:pPr>
            <a:endParaRPr b="0" lang="en-US" sz="3200" spc="-1" strike="noStrike">
              <a:latin typeface="Arial"/>
            </a:endParaRPr>
          </a:p>
          <a:p>
            <a:pPr>
              <a:lnSpc>
                <a:spcPct val="100000"/>
              </a:lnSpc>
            </a:pPr>
            <a:r>
              <a:rPr b="1" lang="en-US" sz="3200" spc="-1" strike="noStrike">
                <a:solidFill>
                  <a:srgbClr val="000000"/>
                </a:solidFill>
                <a:latin typeface="Arial"/>
                <a:ea typeface="DejaVu Sans"/>
              </a:rPr>
              <a:t>VS.</a:t>
            </a:r>
            <a:endParaRPr b="0" lang="en-US" sz="3200" spc="-1" strike="noStrike">
              <a:latin typeface="Arial"/>
            </a:endParaRPr>
          </a:p>
          <a:p>
            <a:pPr>
              <a:lnSpc>
                <a:spcPct val="100000"/>
              </a:lnSpc>
            </a:pPr>
            <a:endParaRPr b="0" lang="en-US" sz="3200" spc="-1" strike="noStrike">
              <a:latin typeface="Arial"/>
            </a:endParaRPr>
          </a:p>
          <a:p>
            <a:pPr>
              <a:lnSpc>
                <a:spcPct val="100000"/>
              </a:lnSpc>
            </a:pPr>
            <a:r>
              <a:rPr b="1" lang="en-US" sz="3200" spc="-1" strike="noStrike">
                <a:solidFill>
                  <a:srgbClr val="000000"/>
                </a:solidFill>
                <a:latin typeface="Arial"/>
                <a:ea typeface="DejaVu Sans"/>
              </a:rPr>
              <a:t>“</a:t>
            </a:r>
            <a:r>
              <a:rPr b="1" lang="en-US" sz="3200" spc="-1" strike="noStrike">
                <a:solidFill>
                  <a:srgbClr val="000000"/>
                </a:solidFill>
                <a:latin typeface="Arial"/>
                <a:ea typeface="DejaVu Sans"/>
              </a:rPr>
              <a:t>I DON’T SAY”                                                             (MMT) </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CustomShape 1"/>
          <p:cNvSpPr/>
          <p:nvPr/>
        </p:nvSpPr>
        <p:spPr>
          <a:xfrm>
            <a:off x="285120" y="1463040"/>
            <a:ext cx="11418840" cy="2833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DejaVu Sans"/>
              </a:rPr>
              <a:t>Jean Giblette, who worked at a multinational bank in New York City for 10 years:</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Arial"/>
                <a:ea typeface="DejaVu Sans"/>
              </a:rPr>
              <a:t>“</a:t>
            </a:r>
            <a:r>
              <a:rPr b="0" lang="en-US" sz="1800" spc="-1" strike="noStrike">
                <a:solidFill>
                  <a:srgbClr val="000000"/>
                </a:solidFill>
                <a:latin typeface="Arial"/>
                <a:ea typeface="DejaVu Sans"/>
              </a:rPr>
              <a:t>As I saw with my own eyes in 10 years at the Banque, the largest corporations are topped off, even underwater, in debt and utterly dependent on the next loan.  The banks won’t let them go under, they would have to write off billions in losses, so they just restructure the loans...  </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Arial"/>
                <a:ea typeface="DejaVu Sans"/>
              </a:rPr>
              <a:t>“</a:t>
            </a:r>
            <a:r>
              <a:rPr b="0" lang="en-US" sz="1800" spc="-1" strike="noStrike">
                <a:solidFill>
                  <a:srgbClr val="000000"/>
                </a:solidFill>
                <a:latin typeface="Arial"/>
                <a:ea typeface="DejaVu Sans"/>
              </a:rPr>
              <a:t>This unholy entanglement is what’s keeping all kinds of earth-destroying systems in place...endless war (constant new loans to military contractors), a fossil fuel industry (... propped up with Wall St speculation), nuclear power..., lethal pharma and the cancer industry.  Not to mention a propaganda machine that makes Pravda look like the Weekly Reader.”</a:t>
            </a:r>
            <a:endParaRPr b="0" lang="en-US" sz="1800" spc="-1" strike="noStrike">
              <a:latin typeface="Arial"/>
            </a:endParaRPr>
          </a:p>
        </p:txBody>
      </p:sp>
      <p:pic>
        <p:nvPicPr>
          <p:cNvPr id="263" name="" descr=""/>
          <p:cNvPicPr/>
          <p:nvPr/>
        </p:nvPicPr>
        <p:blipFill>
          <a:blip r:embed="rId1"/>
          <a:stretch/>
        </p:blipFill>
        <p:spPr>
          <a:xfrm>
            <a:off x="133560" y="4663440"/>
            <a:ext cx="2608200" cy="1750680"/>
          </a:xfrm>
          <a:prstGeom prst="rect">
            <a:avLst/>
          </a:prstGeom>
          <a:ln>
            <a:noFill/>
          </a:ln>
        </p:spPr>
      </p:pic>
      <p:pic>
        <p:nvPicPr>
          <p:cNvPr id="264" name="" descr=""/>
          <p:cNvPicPr/>
          <p:nvPr/>
        </p:nvPicPr>
        <p:blipFill>
          <a:blip r:embed="rId2"/>
          <a:stretch/>
        </p:blipFill>
        <p:spPr>
          <a:xfrm>
            <a:off x="3068280" y="4754880"/>
            <a:ext cx="2599560" cy="1717920"/>
          </a:xfrm>
          <a:prstGeom prst="rect">
            <a:avLst/>
          </a:prstGeom>
          <a:ln>
            <a:noFill/>
          </a:ln>
        </p:spPr>
      </p:pic>
      <p:pic>
        <p:nvPicPr>
          <p:cNvPr id="265" name="" descr=""/>
          <p:cNvPicPr/>
          <p:nvPr/>
        </p:nvPicPr>
        <p:blipFill>
          <a:blip r:embed="rId3"/>
          <a:stretch/>
        </p:blipFill>
        <p:spPr>
          <a:xfrm>
            <a:off x="5943600" y="4937760"/>
            <a:ext cx="3313080" cy="1553040"/>
          </a:xfrm>
          <a:prstGeom prst="rect">
            <a:avLst/>
          </a:prstGeom>
          <a:ln>
            <a:noFill/>
          </a:ln>
        </p:spPr>
      </p:pic>
      <p:pic>
        <p:nvPicPr>
          <p:cNvPr id="266" name="" descr=""/>
          <p:cNvPicPr/>
          <p:nvPr/>
        </p:nvPicPr>
        <p:blipFill>
          <a:blip r:embed="rId4"/>
          <a:stretch/>
        </p:blipFill>
        <p:spPr>
          <a:xfrm>
            <a:off x="9423720" y="4846320"/>
            <a:ext cx="2370600" cy="1572840"/>
          </a:xfrm>
          <a:prstGeom prst="rect">
            <a:avLst/>
          </a:prstGeom>
          <a:ln>
            <a:noFill/>
          </a:ln>
        </p:spPr>
      </p:pic>
      <p:sp>
        <p:nvSpPr>
          <p:cNvPr id="267" name="CustomShape 2"/>
          <p:cNvSpPr/>
          <p:nvPr/>
        </p:nvSpPr>
        <p:spPr>
          <a:xfrm>
            <a:off x="548640" y="6492240"/>
            <a:ext cx="54648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DejaVu Sans"/>
              </a:rPr>
              <a:t>war</a:t>
            </a:r>
            <a:endParaRPr b="0" lang="en-US" sz="1800" spc="-1" strike="noStrike">
              <a:latin typeface="Arial"/>
            </a:endParaRPr>
          </a:p>
        </p:txBody>
      </p:sp>
      <p:sp>
        <p:nvSpPr>
          <p:cNvPr id="268" name="CustomShape 3"/>
          <p:cNvSpPr/>
          <p:nvPr/>
        </p:nvSpPr>
        <p:spPr>
          <a:xfrm>
            <a:off x="3474720" y="6492240"/>
            <a:ext cx="132084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DejaVu Sans"/>
              </a:rPr>
              <a:t>Fossil fuels</a:t>
            </a:r>
            <a:endParaRPr b="0" lang="en-US" sz="1800" spc="-1" strike="noStrike">
              <a:latin typeface="Arial"/>
            </a:endParaRPr>
          </a:p>
        </p:txBody>
      </p:sp>
      <p:sp>
        <p:nvSpPr>
          <p:cNvPr id="269" name="CustomShape 4"/>
          <p:cNvSpPr/>
          <p:nvPr/>
        </p:nvSpPr>
        <p:spPr>
          <a:xfrm>
            <a:off x="6858000" y="6492240"/>
            <a:ext cx="164844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DejaVu Sans"/>
              </a:rPr>
              <a:t>Nuclear power</a:t>
            </a:r>
            <a:endParaRPr b="0" lang="en-US" sz="1800" spc="-1" strike="noStrike">
              <a:latin typeface="Arial"/>
            </a:endParaRPr>
          </a:p>
        </p:txBody>
      </p:sp>
      <p:sp>
        <p:nvSpPr>
          <p:cNvPr id="270" name="CustomShape 5"/>
          <p:cNvSpPr/>
          <p:nvPr/>
        </p:nvSpPr>
        <p:spPr>
          <a:xfrm>
            <a:off x="9784080" y="6492240"/>
            <a:ext cx="214380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DejaVu Sans"/>
              </a:rPr>
              <a:t>Pharma companies</a:t>
            </a:r>
            <a:endParaRPr b="0" lang="en-US" sz="1800" spc="-1" strike="noStrike">
              <a:latin typeface="Arial"/>
            </a:endParaRPr>
          </a:p>
        </p:txBody>
      </p:sp>
      <p:sp>
        <p:nvSpPr>
          <p:cNvPr id="271" name="CustomShape 6"/>
          <p:cNvSpPr/>
          <p:nvPr/>
        </p:nvSpPr>
        <p:spPr>
          <a:xfrm>
            <a:off x="274320" y="426600"/>
            <a:ext cx="11521080" cy="670320"/>
          </a:xfrm>
          <a:prstGeom prst="rect">
            <a:avLst/>
          </a:prstGeom>
          <a:noFill/>
          <a:ln>
            <a:noFill/>
          </a:ln>
        </p:spPr>
        <p:style>
          <a:lnRef idx="0"/>
          <a:fillRef idx="0"/>
          <a:effectRef idx="0"/>
          <a:fontRef idx="minor"/>
        </p:style>
        <p:txBody>
          <a:bodyPr lIns="0" rIns="0" tIns="0" bIns="0">
            <a:spAutoFit/>
          </a:bodyPr>
          <a:p>
            <a:pPr>
              <a:lnSpc>
                <a:spcPct val="100000"/>
              </a:lnSpc>
            </a:pPr>
            <a:r>
              <a:rPr b="1" lang="en-US" sz="2200" spc="-1" strike="noStrike">
                <a:solidFill>
                  <a:srgbClr val="000000"/>
                </a:solidFill>
                <a:latin typeface="Arial"/>
                <a:ea typeface="DejaVu Sans"/>
              </a:rPr>
              <a:t>                               </a:t>
            </a:r>
            <a:r>
              <a:rPr b="1" lang="en-US" sz="2200" spc="-1" strike="noStrike">
                <a:solidFill>
                  <a:srgbClr val="000000"/>
                </a:solidFill>
                <a:latin typeface="Arial"/>
                <a:ea typeface="DejaVu Sans"/>
              </a:rPr>
              <a:t>PRIVATE BANKS EMPOWER CORPORATIONS…..</a:t>
            </a:r>
            <a:endParaRPr b="0" lang="en-US" sz="2200" spc="-1" strike="noStrike">
              <a:latin typeface="Arial"/>
            </a:endParaRPr>
          </a:p>
          <a:p>
            <a:pPr>
              <a:lnSpc>
                <a:spcPct val="100000"/>
              </a:lnSpc>
            </a:pPr>
            <a:r>
              <a:rPr b="1" lang="en-US" sz="2200" spc="-1" strike="noStrike">
                <a:solidFill>
                  <a:srgbClr val="000000"/>
                </a:solidFill>
                <a:latin typeface="Arial"/>
                <a:ea typeface="DejaVu Sans"/>
              </a:rPr>
              <a:t>     </a:t>
            </a:r>
            <a:r>
              <a:rPr b="1" lang="en-US" sz="2200" spc="-1" strike="noStrike">
                <a:solidFill>
                  <a:srgbClr val="000000"/>
                </a:solidFill>
                <a:latin typeface="Arial"/>
                <a:ea typeface="DejaVu Sans"/>
              </a:rPr>
              <a:t>Every time a commercial bank buys a security or makes a ‘loan’, money is created.</a:t>
            </a:r>
            <a:endParaRPr b="0" lang="en-US" sz="22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5" name="" descr=""/>
          <p:cNvPicPr/>
          <p:nvPr/>
        </p:nvPicPr>
        <p:blipFill>
          <a:blip r:embed="rId1"/>
          <a:stretch/>
        </p:blipFill>
        <p:spPr>
          <a:xfrm>
            <a:off x="7749720" y="731520"/>
            <a:ext cx="2856960" cy="2856960"/>
          </a:xfrm>
          <a:prstGeom prst="rect">
            <a:avLst/>
          </a:prstGeom>
          <a:ln>
            <a:noFill/>
          </a:ln>
        </p:spPr>
      </p:pic>
      <p:pic>
        <p:nvPicPr>
          <p:cNvPr id="236" name="" descr=""/>
          <p:cNvPicPr/>
          <p:nvPr/>
        </p:nvPicPr>
        <p:blipFill>
          <a:blip r:embed="rId2"/>
          <a:stretch/>
        </p:blipFill>
        <p:spPr>
          <a:xfrm>
            <a:off x="1989360" y="3291840"/>
            <a:ext cx="5325480" cy="2196720"/>
          </a:xfrm>
          <a:prstGeom prst="rect">
            <a:avLst/>
          </a:prstGeom>
          <a:ln>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2" name="" descr=""/>
          <p:cNvPicPr/>
          <p:nvPr/>
        </p:nvPicPr>
        <p:blipFill>
          <a:blip r:embed="rId1"/>
          <a:stretch/>
        </p:blipFill>
        <p:spPr>
          <a:xfrm>
            <a:off x="3474720" y="-175320"/>
            <a:ext cx="5119560" cy="7041240"/>
          </a:xfrm>
          <a:prstGeom prst="rect">
            <a:avLst/>
          </a:prstGeom>
          <a:ln>
            <a:noFill/>
          </a:ln>
        </p:spPr>
      </p:pic>
      <p:sp>
        <p:nvSpPr>
          <p:cNvPr id="273" name="TextShape 1"/>
          <p:cNvSpPr txBox="1"/>
          <p:nvPr/>
        </p:nvSpPr>
        <p:spPr>
          <a:xfrm>
            <a:off x="457200" y="2743200"/>
            <a:ext cx="2567160" cy="1114200"/>
          </a:xfrm>
          <a:prstGeom prst="rect">
            <a:avLst/>
          </a:prstGeom>
          <a:noFill/>
          <a:ln>
            <a:noFill/>
          </a:ln>
        </p:spPr>
        <p:txBody>
          <a:bodyPr lIns="90000" rIns="90000" tIns="45000" bIns="45000">
            <a:spAutoFit/>
          </a:bodyPr>
          <a:p>
            <a:r>
              <a:rPr b="1" lang="en-US" sz="3600" spc="-1" strike="noStrike">
                <a:latin typeface="Arial"/>
              </a:rPr>
              <a:t>FUNDING</a:t>
            </a:r>
            <a:endParaRPr b="0" lang="en-US" sz="3600" spc="-1" strike="noStrike">
              <a:latin typeface="Arial"/>
            </a:endParaRPr>
          </a:p>
          <a:p>
            <a:r>
              <a:rPr b="1" lang="en-US" sz="3600" spc="-1" strike="noStrike">
                <a:latin typeface="Arial"/>
              </a:rPr>
              <a:t>PIPELINES</a:t>
            </a:r>
            <a:endParaRPr b="0" lang="en-US" sz="36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4" name="" descr=""/>
          <p:cNvPicPr/>
          <p:nvPr/>
        </p:nvPicPr>
        <p:blipFill>
          <a:blip r:embed="rId1"/>
          <a:stretch/>
        </p:blipFill>
        <p:spPr>
          <a:xfrm>
            <a:off x="7749720" y="731520"/>
            <a:ext cx="2856960" cy="2856960"/>
          </a:xfrm>
          <a:prstGeom prst="rect">
            <a:avLst/>
          </a:prstGeom>
          <a:ln>
            <a:noFill/>
          </a:ln>
        </p:spPr>
      </p:pic>
      <p:pic>
        <p:nvPicPr>
          <p:cNvPr id="275" name="" descr=""/>
          <p:cNvPicPr/>
          <p:nvPr/>
        </p:nvPicPr>
        <p:blipFill>
          <a:blip r:embed="rId2"/>
          <a:stretch/>
        </p:blipFill>
        <p:spPr>
          <a:xfrm>
            <a:off x="1989360" y="3291840"/>
            <a:ext cx="5325480" cy="2196720"/>
          </a:xfrm>
          <a:prstGeom prst="rect">
            <a:avLst/>
          </a:prstGeom>
          <a:ln>
            <a:noFill/>
          </a:ln>
        </p:spPr>
      </p:pic>
      <p:sp>
        <p:nvSpPr>
          <p:cNvPr id="276" name="CustomShape 1"/>
          <p:cNvSpPr/>
          <p:nvPr/>
        </p:nvSpPr>
        <p:spPr>
          <a:xfrm>
            <a:off x="2011680" y="2165040"/>
            <a:ext cx="455580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800" spc="-1" strike="noStrike">
                <a:latin typeface="Arial"/>
              </a:rPr>
              <a:t>HOW DID WE GET HERE?</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CustomShape 1"/>
          <p:cNvSpPr/>
          <p:nvPr/>
        </p:nvSpPr>
        <p:spPr>
          <a:xfrm>
            <a:off x="457200" y="1464120"/>
            <a:ext cx="11429280" cy="39895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3200" spc="-1" strike="noStrike">
                <a:solidFill>
                  <a:srgbClr val="000000"/>
                </a:solidFill>
                <a:latin typeface="Arial"/>
                <a:ea typeface="DejaVu Sans"/>
              </a:rPr>
              <a:t>     </a:t>
            </a:r>
            <a:r>
              <a:rPr b="1" lang="en-US" sz="3200" spc="-1" strike="noStrike" u="sng">
                <a:solidFill>
                  <a:srgbClr val="000000"/>
                </a:solidFill>
                <a:uFillTx/>
                <a:latin typeface="Arial"/>
                <a:ea typeface="DejaVu Sans"/>
              </a:rPr>
              <a:t>IN WORLD HISTORY, WHAT WAS USED AS MONEY?</a:t>
            </a:r>
            <a:endParaRPr b="0" lang="en-US" sz="3200" spc="-1" strike="noStrike">
              <a:latin typeface="Arial"/>
            </a:endParaRPr>
          </a:p>
          <a:p>
            <a:pPr>
              <a:lnSpc>
                <a:spcPct val="100000"/>
              </a:lnSpc>
            </a:pPr>
            <a:endParaRPr b="0" lang="en-US" sz="3200" spc="-1" strike="noStrike">
              <a:latin typeface="Arial"/>
            </a:endParaRPr>
          </a:p>
          <a:p>
            <a:pPr>
              <a:lnSpc>
                <a:spcPct val="100000"/>
              </a:lnSpc>
            </a:pPr>
            <a:r>
              <a:rPr b="1" lang="en-US" sz="3200" spc="-1" strike="noStrike">
                <a:solidFill>
                  <a:srgbClr val="000000"/>
                </a:solidFill>
                <a:latin typeface="Arial"/>
                <a:ea typeface="DejaVu Sans"/>
              </a:rPr>
              <a:t>DEBT-FREE CREATION AND ISSUANCE OF MONEY</a:t>
            </a:r>
            <a:endParaRPr b="0" lang="en-US" sz="3200" spc="-1" strike="noStrike">
              <a:latin typeface="Arial"/>
            </a:endParaRPr>
          </a:p>
          <a:p>
            <a:pPr>
              <a:lnSpc>
                <a:spcPct val="100000"/>
              </a:lnSpc>
            </a:pPr>
            <a:r>
              <a:rPr b="1" lang="en-US" sz="3200" spc="-1" strike="noStrike">
                <a:solidFill>
                  <a:srgbClr val="000000"/>
                </a:solidFill>
                <a:latin typeface="Arial"/>
                <a:ea typeface="DejaVu Sans"/>
              </a:rPr>
              <a:t>BY GOVERNMENT  (AMI)</a:t>
            </a:r>
            <a:endParaRPr b="0" lang="en-US" sz="3200" spc="-1" strike="noStrike">
              <a:latin typeface="Arial"/>
            </a:endParaRPr>
          </a:p>
          <a:p>
            <a:pPr>
              <a:lnSpc>
                <a:spcPct val="100000"/>
              </a:lnSpc>
            </a:pPr>
            <a:endParaRPr b="0" lang="en-US" sz="3200" spc="-1" strike="noStrike">
              <a:latin typeface="Arial"/>
            </a:endParaRPr>
          </a:p>
          <a:p>
            <a:pPr>
              <a:lnSpc>
                <a:spcPct val="100000"/>
              </a:lnSpc>
            </a:pPr>
            <a:r>
              <a:rPr b="1" lang="en-US" sz="3200" spc="-1" strike="noStrike">
                <a:solidFill>
                  <a:srgbClr val="000000"/>
                </a:solidFill>
                <a:latin typeface="Arial"/>
                <a:ea typeface="DejaVu Sans"/>
              </a:rPr>
              <a:t>VS.</a:t>
            </a:r>
            <a:endParaRPr b="0" lang="en-US" sz="3200" spc="-1" strike="noStrike">
              <a:latin typeface="Arial"/>
            </a:endParaRPr>
          </a:p>
          <a:p>
            <a:pPr>
              <a:lnSpc>
                <a:spcPct val="100000"/>
              </a:lnSpc>
            </a:pPr>
            <a:endParaRPr b="0" lang="en-US" sz="3200" spc="-1" strike="noStrike">
              <a:latin typeface="Arial"/>
            </a:endParaRPr>
          </a:p>
          <a:p>
            <a:pPr>
              <a:lnSpc>
                <a:spcPct val="100000"/>
              </a:lnSpc>
            </a:pPr>
            <a:r>
              <a:rPr b="1" lang="en-US" sz="3200" spc="-1" strike="noStrike">
                <a:solidFill>
                  <a:srgbClr val="000000"/>
                </a:solidFill>
                <a:latin typeface="Arial"/>
                <a:ea typeface="DejaVu Sans"/>
              </a:rPr>
              <a:t>“</a:t>
            </a:r>
            <a:r>
              <a:rPr b="1" lang="en-US" sz="3200" spc="-1" strike="noStrike">
                <a:solidFill>
                  <a:srgbClr val="000000"/>
                </a:solidFill>
                <a:latin typeface="Arial"/>
                <a:ea typeface="DejaVu Sans"/>
              </a:rPr>
              <a:t>I DON’T TALK ABOUT HISTORY”  (MMT)</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8" name="CustomShape 1"/>
          <p:cNvSpPr/>
          <p:nvPr/>
        </p:nvSpPr>
        <p:spPr>
          <a:xfrm>
            <a:off x="0" y="6840"/>
            <a:ext cx="12191400" cy="343080"/>
          </a:xfrm>
          <a:prstGeom prst="rect">
            <a:avLst/>
          </a:prstGeom>
          <a:solidFill>
            <a:srgbClr val="ffff00"/>
          </a:solidFill>
          <a:ln>
            <a:noFill/>
          </a:ln>
        </p:spPr>
        <p:style>
          <a:lnRef idx="0"/>
          <a:fillRef idx="0"/>
          <a:effectRef idx="0"/>
          <a:fontRef idx="minor"/>
        </p:style>
        <p:txBody>
          <a:bodyPr lIns="90000" rIns="90000" tIns="45000" bIns="45000" anchor="ctr">
            <a:normAutofit fontScale="70000"/>
          </a:bodyPr>
          <a:p>
            <a:pPr algn="ctr">
              <a:lnSpc>
                <a:spcPct val="90000"/>
              </a:lnSpc>
            </a:pPr>
            <a:r>
              <a:rPr b="1" lang="en-US" sz="2800" spc="-1" strike="noStrike">
                <a:solidFill>
                  <a:srgbClr val="000000"/>
                </a:solidFill>
                <a:latin typeface="Calibri Light"/>
              </a:rPr>
              <a:t>INTRODUCTION</a:t>
            </a:r>
            <a:endParaRPr b="0" lang="en-US" sz="2800" spc="-1" strike="noStrike">
              <a:latin typeface="Arial"/>
            </a:endParaRPr>
          </a:p>
        </p:txBody>
      </p:sp>
      <p:sp>
        <p:nvSpPr>
          <p:cNvPr id="279" name="CustomShape 2"/>
          <p:cNvSpPr/>
          <p:nvPr/>
        </p:nvSpPr>
        <p:spPr>
          <a:xfrm>
            <a:off x="0" y="2983680"/>
            <a:ext cx="12191400" cy="3873600"/>
          </a:xfrm>
          <a:prstGeom prst="rect">
            <a:avLst/>
          </a:prstGeom>
          <a:solidFill>
            <a:schemeClr val="bg1"/>
          </a:solidFill>
          <a:ln>
            <a:noFill/>
          </a:ln>
        </p:spPr>
        <p:style>
          <a:lnRef idx="0"/>
          <a:fillRef idx="0"/>
          <a:effectRef idx="0"/>
          <a:fontRef idx="minor"/>
        </p:style>
        <p:txBody>
          <a:bodyPr lIns="90000" rIns="90000" tIns="45000" bIns="45000">
            <a:normAutofit/>
          </a:bodyPr>
          <a:p>
            <a:pPr>
              <a:lnSpc>
                <a:spcPct val="90000"/>
              </a:lnSpc>
              <a:spcBef>
                <a:spcPts val="1001"/>
              </a:spcBef>
            </a:pPr>
            <a:r>
              <a:rPr b="1" lang="en-US" sz="1400" spc="-1" strike="noStrike">
                <a:solidFill>
                  <a:srgbClr val="000000"/>
                </a:solidFill>
                <a:latin typeface="Calibri"/>
                <a:ea typeface="DejaVu Sans"/>
              </a:rPr>
              <a:t>4,500 BC_____________________1500-1000 BC____800 BC______________________630 BC_______________510 BC __________________27 AD_____________&gt;</a:t>
            </a:r>
            <a:endParaRPr b="0" lang="en-US" sz="1400" spc="-1" strike="noStrike">
              <a:latin typeface="Arial"/>
            </a:endParaRPr>
          </a:p>
          <a:p>
            <a:pPr>
              <a:lnSpc>
                <a:spcPct val="90000"/>
              </a:lnSpc>
            </a:pPr>
            <a:r>
              <a:rPr b="0" lang="en-US" sz="1600" spc="-1" strike="noStrike">
                <a:solidFill>
                  <a:srgbClr val="000000"/>
                </a:solidFill>
                <a:latin typeface="Calibri"/>
                <a:ea typeface="DejaVu Sans"/>
              </a:rPr>
              <a:t>BABYLON  (TEMPLE PRIESTS)                                LYCURGUS OF SPARTA                SOLON OF ATHENS     ROMAN REPUBLIC               ROMAN EMPIRE</a:t>
            </a:r>
            <a:endParaRPr b="0" lang="en-US" sz="1600" spc="-1" strike="noStrike">
              <a:latin typeface="Arial"/>
            </a:endParaRPr>
          </a:p>
          <a:p>
            <a:pPr>
              <a:lnSpc>
                <a:spcPct val="90000"/>
              </a:lnSpc>
            </a:pPr>
            <a:r>
              <a:rPr b="0" lang="en-US" sz="1600" spc="-1" strike="noStrike">
                <a:solidFill>
                  <a:srgbClr val="000000"/>
                </a:solidFill>
                <a:latin typeface="Calibri"/>
                <a:ea typeface="DejaVu Sans"/>
              </a:rPr>
              <a:t>SILVER BY WEIGHT                     GOLD (FIAT)       IRON PELLETS (FIAT MONEY)    GOLD, SILVER               BRONZE (FIAT)                      GOLD (copper) </a:t>
            </a:r>
            <a:endParaRPr b="0" lang="en-US" sz="1600" spc="-1" strike="noStrike">
              <a:latin typeface="Arial"/>
            </a:endParaRPr>
          </a:p>
          <a:p>
            <a:pPr>
              <a:lnSpc>
                <a:spcPct val="90000"/>
              </a:lnSpc>
            </a:pPr>
            <a:endParaRPr b="0" lang="en-US" sz="1600" spc="-1" strike="noStrike">
              <a:latin typeface="Arial"/>
            </a:endParaRPr>
          </a:p>
          <a:p>
            <a:pPr>
              <a:lnSpc>
                <a:spcPct val="90000"/>
              </a:lnSpc>
            </a:pPr>
            <a:r>
              <a:rPr b="0" lang="en-US" sz="1600" spc="-1" strike="noStrike">
                <a:solidFill>
                  <a:srgbClr val="000000"/>
                </a:solidFill>
                <a:latin typeface="Calibri"/>
                <a:ea typeface="DejaVu Sans"/>
              </a:rPr>
              <a:t>                    </a:t>
            </a:r>
            <a:endParaRPr b="0" lang="en-US" sz="1600" spc="-1" strike="noStrike">
              <a:latin typeface="Arial"/>
            </a:endParaRPr>
          </a:p>
          <a:p>
            <a:pPr>
              <a:lnSpc>
                <a:spcPct val="90000"/>
              </a:lnSpc>
              <a:spcBef>
                <a:spcPts val="1001"/>
              </a:spcBef>
            </a:pPr>
            <a:r>
              <a:rPr b="1" lang="en-US" sz="1400" spc="-1" strike="noStrike">
                <a:solidFill>
                  <a:srgbClr val="000000"/>
                </a:solidFill>
                <a:latin typeface="Calibri"/>
                <a:ea typeface="DejaVu Sans"/>
              </a:rPr>
              <a:t>_______________330 AD__________________________1204 AD _________________________________1284 AD _______________________________________&gt;</a:t>
            </a:r>
            <a:endParaRPr b="0" lang="en-US" sz="1400" spc="-1" strike="noStrike">
              <a:latin typeface="Arial"/>
            </a:endParaRPr>
          </a:p>
          <a:p>
            <a:pPr>
              <a:lnSpc>
                <a:spcPct val="90000"/>
              </a:lnSpc>
            </a:pPr>
            <a:r>
              <a:rPr b="0" lang="en-US" sz="2800" spc="-1" strike="noStrike">
                <a:solidFill>
                  <a:srgbClr val="000000"/>
                </a:solidFill>
                <a:latin typeface="Calibri"/>
                <a:ea typeface="DejaVu Sans"/>
              </a:rPr>
              <a:t>                </a:t>
            </a:r>
            <a:r>
              <a:rPr b="0" lang="en-US" sz="1600" spc="-1" strike="noStrike">
                <a:solidFill>
                  <a:srgbClr val="000000"/>
                </a:solidFill>
                <a:latin typeface="Calibri"/>
                <a:ea typeface="DejaVu Sans"/>
              </a:rPr>
              <a:t>BYZANTINE EMPIRE                             FALL OF CONSTANTINOPLE                             CITY OF VENICE </a:t>
            </a:r>
            <a:endParaRPr b="0" lang="en-US" sz="1600" spc="-1" strike="noStrike">
              <a:latin typeface="Arial"/>
            </a:endParaRPr>
          </a:p>
          <a:p>
            <a:pPr>
              <a:lnSpc>
                <a:spcPct val="90000"/>
              </a:lnSpc>
            </a:pPr>
            <a:r>
              <a:rPr b="0" lang="en-US" sz="1400" spc="-1" strike="noStrike">
                <a:solidFill>
                  <a:srgbClr val="000000"/>
                </a:solidFill>
                <a:latin typeface="Calibri"/>
                <a:ea typeface="DejaVu Sans"/>
              </a:rPr>
              <a:t>                                 </a:t>
            </a:r>
            <a:r>
              <a:rPr b="0" lang="en-US" sz="1600" spc="-1" strike="noStrike">
                <a:solidFill>
                  <a:srgbClr val="000000"/>
                </a:solidFill>
                <a:latin typeface="Calibri"/>
                <a:ea typeface="DejaVu Sans"/>
              </a:rPr>
              <a:t>GOLD COMMODITY (G:S RATIO</a:t>
            </a:r>
            <a:r>
              <a:rPr b="0" lang="en-US" sz="1400" spc="-1" strike="noStrike">
                <a:solidFill>
                  <a:srgbClr val="000000"/>
                </a:solidFill>
                <a:latin typeface="Calibri"/>
                <a:ea typeface="DejaVu Sans"/>
              </a:rPr>
              <a:t>)        </a:t>
            </a:r>
            <a:r>
              <a:rPr b="0" lang="en-US" sz="1600" spc="-1" strike="noStrike">
                <a:solidFill>
                  <a:srgbClr val="000000"/>
                </a:solidFill>
                <a:latin typeface="Calibri"/>
                <a:ea typeface="DejaVu Sans"/>
              </a:rPr>
              <a:t>MONEY POWER TO EUROPEAN KINGS          FIRST GOLD COIN, STATE BANK</a:t>
            </a:r>
            <a:endParaRPr b="0" lang="en-US" sz="1600" spc="-1" strike="noStrike">
              <a:latin typeface="Arial"/>
            </a:endParaRPr>
          </a:p>
          <a:p>
            <a:pPr>
              <a:lnSpc>
                <a:spcPct val="90000"/>
              </a:lnSpc>
            </a:pPr>
            <a:endParaRPr b="0" lang="en-US" sz="1600" spc="-1" strike="noStrike">
              <a:latin typeface="Arial"/>
            </a:endParaRPr>
          </a:p>
          <a:p>
            <a:pPr>
              <a:lnSpc>
                <a:spcPct val="90000"/>
              </a:lnSpc>
            </a:pPr>
            <a:endParaRPr b="0" lang="en-US" sz="1600" spc="-1" strike="noStrike">
              <a:latin typeface="Arial"/>
            </a:endParaRPr>
          </a:p>
          <a:p>
            <a:pPr>
              <a:lnSpc>
                <a:spcPct val="90000"/>
              </a:lnSpc>
              <a:spcBef>
                <a:spcPts val="1001"/>
              </a:spcBef>
            </a:pPr>
            <a:r>
              <a:rPr b="1" lang="en-US" sz="1400" spc="-1" strike="noStrike">
                <a:solidFill>
                  <a:srgbClr val="000000"/>
                </a:solidFill>
                <a:latin typeface="Calibri"/>
                <a:ea typeface="DejaVu Sans"/>
              </a:rPr>
              <a:t>1585-1750 AD __________________1604 AD______________________________</a:t>
            </a:r>
            <a:r>
              <a:rPr b="1" lang="en-US" sz="1400" spc="-1" strike="noStrike">
                <a:solidFill>
                  <a:srgbClr val="ff0000"/>
                </a:solidFill>
                <a:latin typeface="Calibri"/>
                <a:ea typeface="DejaVu Sans"/>
              </a:rPr>
              <a:t>1666 AD____________________1688 AD_______________1694 AD__________&gt;</a:t>
            </a:r>
            <a:endParaRPr b="0" lang="en-US" sz="1400" spc="-1" strike="noStrike">
              <a:latin typeface="Arial"/>
            </a:endParaRPr>
          </a:p>
          <a:p>
            <a:pPr>
              <a:lnSpc>
                <a:spcPct val="90000"/>
              </a:lnSpc>
            </a:pPr>
            <a:r>
              <a:rPr b="0" lang="en-US" sz="1600" spc="-1" strike="noStrike">
                <a:solidFill>
                  <a:srgbClr val="000000"/>
                </a:solidFill>
                <a:latin typeface="Calibri"/>
                <a:ea typeface="DejaVu Sans"/>
              </a:rPr>
              <a:t>AMSTERDAM                                  ENGLISH MIXT MONEY CASE                    </a:t>
            </a:r>
            <a:r>
              <a:rPr b="1" lang="en-US" sz="1600" spc="-1" strike="noStrike">
                <a:solidFill>
                  <a:srgbClr val="ff0000"/>
                </a:solidFill>
                <a:latin typeface="Calibri"/>
                <a:ea typeface="DejaVu Sans"/>
              </a:rPr>
              <a:t>ENGLISH FREE COINAGE         WILLIAM I                        BANK OF ENGLAND</a:t>
            </a:r>
            <a:endParaRPr b="0" lang="en-US" sz="1600" spc="-1" strike="noStrike">
              <a:latin typeface="Arial"/>
            </a:endParaRPr>
          </a:p>
          <a:p>
            <a:pPr>
              <a:lnSpc>
                <a:spcPct val="90000"/>
              </a:lnSpc>
            </a:pPr>
            <a:r>
              <a:rPr b="0" lang="en-US" sz="1600" spc="-1" strike="noStrike">
                <a:solidFill>
                  <a:srgbClr val="000000"/>
                </a:solidFill>
                <a:latin typeface="Calibri"/>
                <a:ea typeface="DejaVu Sans"/>
              </a:rPr>
              <a:t>GOLD, SILVER, PUBLIC BANK        MONARCH HAS MONEY ISSUE                                                                     </a:t>
            </a:r>
            <a:r>
              <a:rPr b="1" lang="en-US" sz="1600" spc="-1" strike="noStrike">
                <a:solidFill>
                  <a:srgbClr val="ff0000"/>
                </a:solidFill>
                <a:latin typeface="Calibri"/>
                <a:ea typeface="DejaVu Sans"/>
              </a:rPr>
              <a:t>GLORIOUS REVOLUTION</a:t>
            </a:r>
            <a:endParaRPr b="0" lang="en-US" sz="1600" spc="-1" strike="noStrike">
              <a:latin typeface="Arial"/>
            </a:endParaRPr>
          </a:p>
          <a:p>
            <a:pPr>
              <a:lnSpc>
                <a:spcPct val="90000"/>
              </a:lnSpc>
            </a:pPr>
            <a:endParaRPr b="0" lang="en-US" sz="1600" spc="-1" strike="noStrike">
              <a:latin typeface="Arial"/>
            </a:endParaRPr>
          </a:p>
        </p:txBody>
      </p:sp>
      <p:sp>
        <p:nvSpPr>
          <p:cNvPr id="280" name="CustomShape 3"/>
          <p:cNvSpPr/>
          <p:nvPr/>
        </p:nvSpPr>
        <p:spPr>
          <a:xfrm>
            <a:off x="360" y="1069560"/>
            <a:ext cx="12191400" cy="1673640"/>
          </a:xfrm>
          <a:prstGeom prst="rect">
            <a:avLst/>
          </a:prstGeom>
          <a:solidFill>
            <a:srgbClr val="ccff66"/>
          </a:solidFill>
          <a:ln>
            <a:noFill/>
          </a:ln>
        </p:spPr>
        <p:style>
          <a:lnRef idx="0"/>
          <a:fillRef idx="0"/>
          <a:effectRef idx="0"/>
          <a:fontRef idx="minor"/>
        </p:style>
        <p:txBody>
          <a:bodyPr lIns="90000" rIns="90000" tIns="45000" bIns="45000">
            <a:spAutoFit/>
          </a:bodyPr>
          <a:p>
            <a:pPr>
              <a:lnSpc>
                <a:spcPct val="100000"/>
              </a:lnSpc>
            </a:pPr>
            <a:r>
              <a:rPr b="0" lang="en-US" sz="2600" spc="-1" strike="noStrike">
                <a:solidFill>
                  <a:srgbClr val="000000"/>
                </a:solidFill>
                <a:latin typeface="Times New Roman"/>
                <a:ea typeface="DejaVu Sans"/>
              </a:rPr>
              <a:t>“</a:t>
            </a:r>
            <a:r>
              <a:rPr b="0" lang="en-US" sz="2600" spc="-1" strike="noStrike">
                <a:solidFill>
                  <a:srgbClr val="000000"/>
                </a:solidFill>
                <a:latin typeface="Times New Roman"/>
                <a:ea typeface="DejaVu Sans"/>
              </a:rPr>
              <a:t>From the remotest time to the seventeenth century of our aera, the right to coin money and to regulate its value (by giving it denominations) and by limiting or increasing the quantity of it in circulation, was the exclusive prerogative of the State.”                  Alexander Del Mar, A HISTORY OF MONETARY CRIMES, p. 7</a:t>
            </a:r>
            <a:endParaRPr b="0" lang="en-US" sz="2600" spc="-1" strike="noStrike">
              <a:latin typeface="Arial"/>
            </a:endParaRPr>
          </a:p>
        </p:txBody>
      </p:sp>
      <p:sp>
        <p:nvSpPr>
          <p:cNvPr id="281" name="CustomShape 4"/>
          <p:cNvSpPr/>
          <p:nvPr/>
        </p:nvSpPr>
        <p:spPr>
          <a:xfrm>
            <a:off x="-19440" y="420120"/>
            <a:ext cx="10103040" cy="759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latin typeface="Arial"/>
              </a:rPr>
              <a:t>                              </a:t>
            </a:r>
            <a:r>
              <a:rPr b="1" lang="en-US" sz="2200" spc="-1" strike="noStrike">
                <a:latin typeface="Arial"/>
              </a:rPr>
              <a:t>Money has been debt-free through most of recorded history,</a:t>
            </a:r>
            <a:endParaRPr b="0" lang="en-US" sz="2200" spc="-1" strike="noStrike">
              <a:latin typeface="Arial"/>
            </a:endParaRPr>
          </a:p>
          <a:p>
            <a:pPr>
              <a:lnSpc>
                <a:spcPct val="100000"/>
              </a:lnSpc>
            </a:pPr>
            <a:r>
              <a:rPr b="1" lang="en-US" sz="2200" spc="-1" strike="noStrike">
                <a:latin typeface="Arial"/>
              </a:rPr>
              <a:t>                                                 </a:t>
            </a:r>
            <a:r>
              <a:rPr b="1" lang="en-US" sz="2200" spc="-1" strike="noStrike">
                <a:latin typeface="Arial"/>
              </a:rPr>
              <a:t>and issued by public authority.</a:t>
            </a:r>
            <a:r>
              <a:rPr b="0" lang="en-US" sz="1800" spc="-1" strike="noStrike">
                <a:latin typeface="Arial"/>
              </a:rPr>
              <a:t>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2" name="" descr=""/>
          <p:cNvPicPr/>
          <p:nvPr/>
        </p:nvPicPr>
        <p:blipFill>
          <a:blip r:embed="rId1"/>
          <a:stretch/>
        </p:blipFill>
        <p:spPr>
          <a:xfrm>
            <a:off x="7749720" y="731520"/>
            <a:ext cx="2856960" cy="2856960"/>
          </a:xfrm>
          <a:prstGeom prst="rect">
            <a:avLst/>
          </a:prstGeom>
          <a:ln>
            <a:noFill/>
          </a:ln>
        </p:spPr>
      </p:pic>
      <p:pic>
        <p:nvPicPr>
          <p:cNvPr id="283" name="" descr=""/>
          <p:cNvPicPr/>
          <p:nvPr/>
        </p:nvPicPr>
        <p:blipFill>
          <a:blip r:embed="rId2"/>
          <a:stretch/>
        </p:blipFill>
        <p:spPr>
          <a:xfrm>
            <a:off x="1989360" y="3291840"/>
            <a:ext cx="5325480" cy="2196720"/>
          </a:xfrm>
          <a:prstGeom prst="rect">
            <a:avLst/>
          </a:prstGeom>
          <a:ln>
            <a:noFill/>
          </a:ln>
        </p:spPr>
      </p:pic>
      <p:sp>
        <p:nvSpPr>
          <p:cNvPr id="284" name="CustomShape 1"/>
          <p:cNvSpPr/>
          <p:nvPr/>
        </p:nvSpPr>
        <p:spPr>
          <a:xfrm>
            <a:off x="1463040" y="2256480"/>
            <a:ext cx="661932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800" spc="-1" strike="noStrike">
                <a:latin typeface="Arial"/>
              </a:rPr>
              <a:t>WHAT ABOUT U.S. MONEY HISTORY?</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5" name="Picture 1" descr=""/>
          <p:cNvPicPr/>
          <p:nvPr/>
        </p:nvPicPr>
        <p:blipFill>
          <a:blip r:embed="rId1"/>
          <a:stretch/>
        </p:blipFill>
        <p:spPr>
          <a:xfrm>
            <a:off x="0" y="3960"/>
            <a:ext cx="12186360" cy="6843960"/>
          </a:xfrm>
          <a:prstGeom prst="rect">
            <a:avLst/>
          </a:prstGeom>
          <a:ln>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6" name="" descr=""/>
          <p:cNvPicPr/>
          <p:nvPr/>
        </p:nvPicPr>
        <p:blipFill>
          <a:blip r:embed="rId1"/>
          <a:stretch/>
        </p:blipFill>
        <p:spPr>
          <a:xfrm>
            <a:off x="182880" y="251640"/>
            <a:ext cx="8077320" cy="2487600"/>
          </a:xfrm>
          <a:prstGeom prst="rect">
            <a:avLst/>
          </a:prstGeom>
          <a:ln>
            <a:noFill/>
          </a:ln>
        </p:spPr>
      </p:pic>
      <p:pic>
        <p:nvPicPr>
          <p:cNvPr id="287" name="" descr=""/>
          <p:cNvPicPr/>
          <p:nvPr/>
        </p:nvPicPr>
        <p:blipFill>
          <a:blip r:embed="rId2"/>
          <a:stretch/>
        </p:blipFill>
        <p:spPr>
          <a:xfrm>
            <a:off x="5232600" y="2372040"/>
            <a:ext cx="5736240" cy="4299120"/>
          </a:xfrm>
          <a:prstGeom prst="rect">
            <a:avLst/>
          </a:prstGeom>
          <a:ln>
            <a:noFill/>
          </a:ln>
        </p:spPr>
      </p:pic>
      <p:sp>
        <p:nvSpPr>
          <p:cNvPr id="288" name="CustomShape 1"/>
          <p:cNvSpPr/>
          <p:nvPr/>
        </p:nvSpPr>
        <p:spPr>
          <a:xfrm>
            <a:off x="457200" y="3474720"/>
            <a:ext cx="4110840" cy="3945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000" spc="-1" strike="noStrike">
                <a:solidFill>
                  <a:srgbClr val="000000"/>
                </a:solidFill>
                <a:latin typeface="Arial"/>
                <a:ea typeface="DejaVu Sans"/>
              </a:rPr>
              <a:t>British Lords of Trade in London</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9" name="" descr=""/>
          <p:cNvPicPr/>
          <p:nvPr/>
        </p:nvPicPr>
        <p:blipFill>
          <a:blip r:embed="rId1"/>
          <a:stretch/>
        </p:blipFill>
        <p:spPr>
          <a:xfrm>
            <a:off x="3474720" y="3108960"/>
            <a:ext cx="8114760" cy="2204640"/>
          </a:xfrm>
          <a:prstGeom prst="rect">
            <a:avLst/>
          </a:prstGeom>
          <a:ln>
            <a:noFill/>
          </a:ln>
        </p:spPr>
      </p:pic>
      <p:pic>
        <p:nvPicPr>
          <p:cNvPr id="290" name="" descr=""/>
          <p:cNvPicPr/>
          <p:nvPr/>
        </p:nvPicPr>
        <p:blipFill>
          <a:blip r:embed="rId2"/>
          <a:stretch/>
        </p:blipFill>
        <p:spPr>
          <a:xfrm>
            <a:off x="548640" y="1280160"/>
            <a:ext cx="2166120" cy="3518280"/>
          </a:xfrm>
          <a:prstGeom prst="rect">
            <a:avLst/>
          </a:prstGeom>
          <a:ln>
            <a:noFill/>
          </a:ln>
        </p:spPr>
      </p:pic>
      <p:sp>
        <p:nvSpPr>
          <p:cNvPr id="291" name="CustomShape 1"/>
          <p:cNvSpPr/>
          <p:nvPr/>
        </p:nvSpPr>
        <p:spPr>
          <a:xfrm>
            <a:off x="3513240" y="365760"/>
            <a:ext cx="8006760" cy="942840"/>
          </a:xfrm>
          <a:prstGeom prst="rect">
            <a:avLst/>
          </a:prstGeom>
          <a:solidFill>
            <a:srgbClr val="ffff00"/>
          </a:solidFill>
          <a:ln>
            <a:noFill/>
          </a:ln>
        </p:spPr>
        <p:style>
          <a:lnRef idx="0"/>
          <a:fillRef idx="0"/>
          <a:effectRef idx="0"/>
          <a:fontRef idx="minor"/>
        </p:style>
        <p:txBody>
          <a:bodyPr wrap="none" lIns="90000" rIns="90000" tIns="45000" bIns="45000">
            <a:spAutoFit/>
          </a:bodyPr>
          <a:p>
            <a:pPr algn="ctr">
              <a:lnSpc>
                <a:spcPct val="100000"/>
              </a:lnSpc>
            </a:pPr>
            <a:r>
              <a:rPr b="1" lang="en-US" sz="2800" spc="-1" strike="noStrike">
                <a:solidFill>
                  <a:srgbClr val="000000"/>
                </a:solidFill>
                <a:latin typeface="Calibri"/>
                <a:ea typeface="DejaVu Sans"/>
              </a:rPr>
              <a:t>Battle over control of money has raged for millenia….</a:t>
            </a:r>
            <a:endParaRPr b="0" lang="en-US" sz="2800" spc="-1" strike="noStrike">
              <a:latin typeface="Arial"/>
            </a:endParaRPr>
          </a:p>
          <a:p>
            <a:pPr algn="ctr">
              <a:lnSpc>
                <a:spcPct val="100000"/>
              </a:lnSpc>
            </a:pPr>
            <a:r>
              <a:rPr b="1" lang="en-US" sz="2800" spc="-1" strike="noStrike">
                <a:solidFill>
                  <a:srgbClr val="000000"/>
                </a:solidFill>
                <a:latin typeface="Calibri"/>
                <a:ea typeface="DejaVu Sans"/>
              </a:rPr>
              <a:t>Public versus Private</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CustomShape 1"/>
          <p:cNvSpPr/>
          <p:nvPr/>
        </p:nvSpPr>
        <p:spPr>
          <a:xfrm>
            <a:off x="0" y="6840"/>
            <a:ext cx="12191400" cy="343080"/>
          </a:xfrm>
          <a:prstGeom prst="rect">
            <a:avLst/>
          </a:prstGeom>
          <a:solidFill>
            <a:srgbClr val="ffff00"/>
          </a:solidFill>
          <a:ln>
            <a:noFill/>
          </a:ln>
        </p:spPr>
        <p:style>
          <a:lnRef idx="0"/>
          <a:fillRef idx="0"/>
          <a:effectRef idx="0"/>
          <a:fontRef idx="minor"/>
        </p:style>
        <p:txBody>
          <a:bodyPr lIns="90000" rIns="90000" tIns="45000" bIns="45000" anchor="ctr">
            <a:normAutofit fontScale="70000"/>
          </a:bodyPr>
          <a:p>
            <a:pPr algn="ctr">
              <a:lnSpc>
                <a:spcPct val="90000"/>
              </a:lnSpc>
            </a:pPr>
            <a:r>
              <a:rPr b="1" lang="en-US" sz="2800" spc="-1" strike="noStrike">
                <a:solidFill>
                  <a:srgbClr val="000000"/>
                </a:solidFill>
                <a:latin typeface="Calibri Light"/>
              </a:rPr>
              <a:t>THE MONEY POWER VS THE U.S. CONSTITUTION</a:t>
            </a:r>
            <a:endParaRPr b="0" lang="en-US" sz="2800" spc="-1" strike="noStrike">
              <a:latin typeface="Arial"/>
            </a:endParaRPr>
          </a:p>
        </p:txBody>
      </p:sp>
      <p:sp>
        <p:nvSpPr>
          <p:cNvPr id="293" name="CustomShape 2"/>
          <p:cNvSpPr/>
          <p:nvPr/>
        </p:nvSpPr>
        <p:spPr>
          <a:xfrm>
            <a:off x="0" y="350640"/>
            <a:ext cx="12191400" cy="577440"/>
          </a:xfrm>
          <a:prstGeom prst="rect">
            <a:avLst/>
          </a:prstGeom>
          <a:solidFill>
            <a:schemeClr val="accent2"/>
          </a:solidFill>
          <a:ln>
            <a:noFill/>
          </a:ln>
        </p:spPr>
        <p:style>
          <a:lnRef idx="0"/>
          <a:fillRef idx="0"/>
          <a:effectRef idx="0"/>
          <a:fontRef idx="minor"/>
        </p:style>
        <p:txBody>
          <a:bodyPr lIns="90000" rIns="90000" tIns="45000" bIns="45000">
            <a:spAutoFit/>
          </a:bodyPr>
          <a:p>
            <a:pPr algn="ctr">
              <a:lnSpc>
                <a:spcPct val="100000"/>
              </a:lnSpc>
            </a:pPr>
            <a:r>
              <a:rPr b="1" lang="en-US" sz="3200" spc="-1" strike="noStrike">
                <a:solidFill>
                  <a:srgbClr val="000000"/>
                </a:solidFill>
                <a:latin typeface="Calibri"/>
                <a:ea typeface="DejaVu Sans"/>
              </a:rPr>
              <a:t>WILLIAM PITT,  FIRST EARL OF CHATHAM </a:t>
            </a:r>
            <a:endParaRPr b="0" lang="en-US" sz="3200" spc="-1" strike="noStrike">
              <a:latin typeface="Arial"/>
            </a:endParaRPr>
          </a:p>
        </p:txBody>
      </p:sp>
      <p:pic>
        <p:nvPicPr>
          <p:cNvPr id="294" name="Picture 2" descr=""/>
          <p:cNvPicPr/>
          <p:nvPr/>
        </p:nvPicPr>
        <p:blipFill>
          <a:blip r:embed="rId1"/>
          <a:stretch/>
        </p:blipFill>
        <p:spPr>
          <a:xfrm>
            <a:off x="0" y="1063440"/>
            <a:ext cx="4209480" cy="5809680"/>
          </a:xfrm>
          <a:prstGeom prst="rect">
            <a:avLst/>
          </a:prstGeom>
          <a:ln>
            <a:noFill/>
          </a:ln>
        </p:spPr>
      </p:pic>
      <p:sp>
        <p:nvSpPr>
          <p:cNvPr id="295" name="CustomShape 3"/>
          <p:cNvSpPr/>
          <p:nvPr/>
        </p:nvSpPr>
        <p:spPr>
          <a:xfrm>
            <a:off x="4378680" y="2261880"/>
            <a:ext cx="7704720" cy="20397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3200" spc="-1" strike="noStrike">
                <a:solidFill>
                  <a:srgbClr val="000000"/>
                </a:solidFill>
                <a:latin typeface="Calibri"/>
                <a:ea typeface="DejaVu Sans"/>
              </a:rPr>
              <a:t>“</a:t>
            </a:r>
            <a:r>
              <a:rPr b="0" lang="en-US" sz="3200" spc="-1" strike="noStrike">
                <a:solidFill>
                  <a:srgbClr val="000000"/>
                </a:solidFill>
                <a:latin typeface="Calibri"/>
                <a:ea typeface="DejaVu Sans"/>
              </a:rPr>
              <a:t>Let the Americans adopt their funding</a:t>
            </a:r>
            <a:endParaRPr b="0" lang="en-US" sz="3200" spc="-1" strike="noStrike">
              <a:latin typeface="Arial"/>
            </a:endParaRPr>
          </a:p>
          <a:p>
            <a:pPr>
              <a:lnSpc>
                <a:spcPct val="100000"/>
              </a:lnSpc>
            </a:pPr>
            <a:r>
              <a:rPr b="0" lang="en-US" sz="3200" spc="-1" strike="noStrike">
                <a:solidFill>
                  <a:srgbClr val="000000"/>
                </a:solidFill>
                <a:latin typeface="Calibri"/>
                <a:ea typeface="DejaVu Sans"/>
              </a:rPr>
              <a:t>system, and go into their Banking institutions,</a:t>
            </a:r>
            <a:endParaRPr b="0" lang="en-US" sz="3200" spc="-1" strike="noStrike">
              <a:latin typeface="Arial"/>
            </a:endParaRPr>
          </a:p>
          <a:p>
            <a:pPr>
              <a:lnSpc>
                <a:spcPct val="100000"/>
              </a:lnSpc>
            </a:pPr>
            <a:r>
              <a:rPr b="0" lang="en-US" sz="3200" spc="-1" strike="noStrike">
                <a:solidFill>
                  <a:srgbClr val="000000"/>
                </a:solidFill>
                <a:latin typeface="Calibri"/>
                <a:ea typeface="DejaVu Sans"/>
              </a:rPr>
              <a:t>and their boasted independence will be</a:t>
            </a:r>
            <a:endParaRPr b="0" lang="en-US" sz="3200" spc="-1" strike="noStrike">
              <a:latin typeface="Arial"/>
            </a:endParaRPr>
          </a:p>
          <a:p>
            <a:pPr>
              <a:lnSpc>
                <a:spcPct val="100000"/>
              </a:lnSpc>
            </a:pPr>
            <a:r>
              <a:rPr b="0" lang="en-US" sz="3200" spc="-1" strike="noStrike">
                <a:solidFill>
                  <a:srgbClr val="000000"/>
                </a:solidFill>
                <a:latin typeface="Calibri"/>
                <a:ea typeface="DejaVu Sans"/>
              </a:rPr>
              <a:t>a mere phantom.”</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CustomShape 1"/>
          <p:cNvSpPr/>
          <p:nvPr/>
        </p:nvSpPr>
        <p:spPr>
          <a:xfrm>
            <a:off x="776880" y="3690360"/>
            <a:ext cx="6901920" cy="2375280"/>
          </a:xfrm>
          <a:prstGeom prst="wedgeEllipseCallout">
            <a:avLst>
              <a:gd name="adj1" fmla="val 70037"/>
              <a:gd name="adj2" fmla="val 5284"/>
            </a:avLst>
          </a:prstGeom>
          <a:solidFill>
            <a:srgbClr val="ccffcc"/>
          </a:solidFill>
          <a:ln>
            <a:round/>
          </a:ln>
        </p:spPr>
        <p:style>
          <a:lnRef idx="2">
            <a:schemeClr val="accent1">
              <a:shade val="50000"/>
            </a:schemeClr>
          </a:lnRef>
          <a:fillRef idx="1">
            <a:schemeClr val="accent1"/>
          </a:fillRef>
          <a:effectRef idx="0">
            <a:schemeClr val="accent1"/>
          </a:effectRef>
          <a:fontRef idx="minor"/>
        </p:style>
      </p:sp>
      <p:sp>
        <p:nvSpPr>
          <p:cNvPr id="297" name="CustomShape 2"/>
          <p:cNvSpPr/>
          <p:nvPr/>
        </p:nvSpPr>
        <p:spPr>
          <a:xfrm>
            <a:off x="0" y="350640"/>
            <a:ext cx="12189600" cy="1567800"/>
          </a:xfrm>
          <a:prstGeom prst="rect">
            <a:avLst/>
          </a:prstGeom>
          <a:solidFill>
            <a:srgbClr val="ccff66"/>
          </a:solidFill>
          <a:ln>
            <a:noFill/>
          </a:ln>
        </p:spPr>
        <p:style>
          <a:lnRef idx="0"/>
          <a:fillRef idx="0"/>
          <a:effectRef idx="0"/>
          <a:fontRef idx="minor"/>
        </p:style>
        <p:txBody>
          <a:bodyPr lIns="90000" rIns="90000" tIns="45000" bIns="45000">
            <a:normAutofit/>
          </a:bodyPr>
          <a:p>
            <a:pPr algn="ctr">
              <a:lnSpc>
                <a:spcPct val="90000"/>
              </a:lnSpc>
              <a:spcBef>
                <a:spcPts val="1001"/>
              </a:spcBef>
            </a:pPr>
            <a:r>
              <a:rPr b="1" lang="en-US" sz="3200" spc="-1" strike="noStrike">
                <a:solidFill>
                  <a:srgbClr val="000000"/>
                </a:solidFill>
                <a:latin typeface="Calibri"/>
                <a:ea typeface="DejaVu Sans"/>
              </a:rPr>
              <a:t>Each bank had been chartered by the state’s legislature,</a:t>
            </a:r>
            <a:endParaRPr b="0" lang="en-US" sz="3200" spc="-1" strike="noStrike">
              <a:latin typeface="Arial"/>
            </a:endParaRPr>
          </a:p>
          <a:p>
            <a:pPr algn="ctr">
              <a:lnSpc>
                <a:spcPct val="90000"/>
              </a:lnSpc>
              <a:spcBef>
                <a:spcPts val="1001"/>
              </a:spcBef>
            </a:pPr>
            <a:r>
              <a:rPr b="1" lang="en-US" sz="3200" spc="-1" strike="noStrike">
                <a:solidFill>
                  <a:srgbClr val="000000"/>
                </a:solidFill>
                <a:latin typeface="Calibri"/>
                <a:ea typeface="DejaVu Sans"/>
              </a:rPr>
              <a:t>but the management was private.</a:t>
            </a:r>
            <a:endParaRPr b="0" lang="en-US" sz="3200" spc="-1" strike="noStrike">
              <a:latin typeface="Arial"/>
            </a:endParaRPr>
          </a:p>
          <a:p>
            <a:pPr>
              <a:lnSpc>
                <a:spcPct val="90000"/>
              </a:lnSpc>
              <a:spcBef>
                <a:spcPts val="1001"/>
              </a:spcBef>
            </a:pPr>
            <a:endParaRPr b="0" lang="en-US" sz="3200" spc="-1" strike="noStrike">
              <a:latin typeface="Arial"/>
            </a:endParaRPr>
          </a:p>
          <a:p>
            <a:pPr>
              <a:lnSpc>
                <a:spcPct val="90000"/>
              </a:lnSpc>
              <a:spcBef>
                <a:spcPts val="1001"/>
              </a:spcBef>
            </a:pPr>
            <a:endParaRPr b="0" lang="en-US" sz="3200" spc="-1" strike="noStrike">
              <a:latin typeface="Arial"/>
            </a:endParaRPr>
          </a:p>
        </p:txBody>
      </p:sp>
      <p:pic>
        <p:nvPicPr>
          <p:cNvPr id="298" name="Picture 2" descr=""/>
          <p:cNvPicPr/>
          <p:nvPr/>
        </p:nvPicPr>
        <p:blipFill>
          <a:blip r:embed="rId1"/>
          <a:stretch/>
        </p:blipFill>
        <p:spPr>
          <a:xfrm>
            <a:off x="9100800" y="2743200"/>
            <a:ext cx="3088800" cy="3687840"/>
          </a:xfrm>
          <a:prstGeom prst="rect">
            <a:avLst/>
          </a:prstGeom>
          <a:ln>
            <a:noFill/>
          </a:ln>
        </p:spPr>
      </p:pic>
      <p:sp>
        <p:nvSpPr>
          <p:cNvPr id="299" name="CustomShape 3"/>
          <p:cNvSpPr/>
          <p:nvPr/>
        </p:nvSpPr>
        <p:spPr>
          <a:xfrm>
            <a:off x="7706520" y="5848200"/>
            <a:ext cx="1190160" cy="363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Calibri"/>
                <a:ea typeface="DejaVu Sans"/>
              </a:rPr>
              <a:t>HAMILTON</a:t>
            </a:r>
            <a:endParaRPr b="0" lang="en-US" sz="1800" spc="-1" strike="noStrike">
              <a:latin typeface="Arial"/>
            </a:endParaRPr>
          </a:p>
        </p:txBody>
      </p:sp>
      <p:sp>
        <p:nvSpPr>
          <p:cNvPr id="300" name="CustomShape 4"/>
          <p:cNvSpPr/>
          <p:nvPr/>
        </p:nvSpPr>
        <p:spPr>
          <a:xfrm rot="21591600">
            <a:off x="2103120" y="3870720"/>
            <a:ext cx="5370120" cy="19184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Calibri"/>
                <a:ea typeface="DejaVu Sans"/>
              </a:rPr>
              <a:t>“</a:t>
            </a:r>
            <a:r>
              <a:rPr b="0" lang="en-US" sz="2400" spc="-1" strike="noStrike" u="sng">
                <a:solidFill>
                  <a:srgbClr val="000000"/>
                </a:solidFill>
                <a:uFillTx/>
                <a:latin typeface="Calibri"/>
                <a:ea typeface="DejaVu Sans"/>
              </a:rPr>
              <a:t>For the simplest and most precise idea of a bank is a deposit of coin or other property as a fund for circulating a credit upon it which is to answer the purpose of money</a:t>
            </a:r>
            <a:r>
              <a:rPr b="0" lang="en-US" sz="2400" spc="-1" strike="noStrike">
                <a:solidFill>
                  <a:srgbClr val="000000"/>
                </a:solidFill>
                <a:latin typeface="Calibri"/>
                <a:ea typeface="DejaVu Sans"/>
              </a:rPr>
              <a:t>.”</a:t>
            </a:r>
            <a:endParaRPr b="0" lang="en-US" sz="2400" spc="-1" strike="noStrike">
              <a:latin typeface="Arial"/>
            </a:endParaRPr>
          </a:p>
        </p:txBody>
      </p:sp>
      <p:sp>
        <p:nvSpPr>
          <p:cNvPr id="301" name="CustomShape 5"/>
          <p:cNvSpPr/>
          <p:nvPr/>
        </p:nvSpPr>
        <p:spPr>
          <a:xfrm>
            <a:off x="1920240" y="2562120"/>
            <a:ext cx="6751800" cy="821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Calibri"/>
                <a:ea typeface="DejaVu Sans"/>
              </a:rPr>
              <a:t>Alexander Hamilton’s definition of a bank</a:t>
            </a:r>
            <a:endParaRPr b="0" lang="en-US" sz="2400" spc="-1" strike="noStrike">
              <a:latin typeface="Arial"/>
            </a:endParaRPr>
          </a:p>
          <a:p>
            <a:pPr>
              <a:lnSpc>
                <a:spcPct val="100000"/>
              </a:lnSpc>
            </a:pPr>
            <a:r>
              <a:rPr b="0" lang="en-US" sz="2400" spc="-1" strike="noStrike">
                <a:solidFill>
                  <a:srgbClr val="000000"/>
                </a:solidFill>
                <a:latin typeface="Calibri"/>
                <a:ea typeface="DejaVu Sans"/>
              </a:rPr>
              <a:t>to President Washington in 1791 -  Hammond, p. 69:</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CustomShape 1"/>
          <p:cNvSpPr/>
          <p:nvPr/>
        </p:nvSpPr>
        <p:spPr>
          <a:xfrm>
            <a:off x="457200" y="822960"/>
            <a:ext cx="11429280" cy="49644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3200" spc="-1" strike="noStrike">
                <a:solidFill>
                  <a:srgbClr val="000000"/>
                </a:solidFill>
                <a:latin typeface="Arial"/>
                <a:ea typeface="DejaVu Sans"/>
              </a:rPr>
              <a:t>       </a:t>
            </a:r>
            <a:r>
              <a:rPr b="1" lang="en-US" sz="3200" spc="-1" strike="noStrike" u="sng">
                <a:solidFill>
                  <a:srgbClr val="000000"/>
                </a:solidFill>
                <a:uFillTx/>
                <a:latin typeface="Arial"/>
                <a:ea typeface="DejaVu Sans"/>
              </a:rPr>
              <a:t>WHAT IS THE DEFINITION OF ‘GOVERNMENT’?</a:t>
            </a:r>
            <a:endParaRPr b="0" lang="en-US" sz="3200" spc="-1" strike="noStrike">
              <a:latin typeface="Arial"/>
            </a:endParaRPr>
          </a:p>
          <a:p>
            <a:pPr>
              <a:lnSpc>
                <a:spcPct val="100000"/>
              </a:lnSpc>
            </a:pPr>
            <a:endParaRPr b="0" lang="en-US" sz="3200" spc="-1" strike="noStrike">
              <a:latin typeface="Arial"/>
            </a:endParaRPr>
          </a:p>
          <a:p>
            <a:pPr>
              <a:lnSpc>
                <a:spcPct val="100000"/>
              </a:lnSpc>
            </a:pPr>
            <a:r>
              <a:rPr b="1" lang="en-US" sz="3200" spc="-1" strike="noStrike">
                <a:solidFill>
                  <a:srgbClr val="000000"/>
                </a:solidFill>
                <a:latin typeface="Arial"/>
                <a:ea typeface="DejaVu Sans"/>
              </a:rPr>
              <a:t>CONGRESS + EXECUTIVE BRANCH includes TREASURY                                                                                  (AMI)</a:t>
            </a:r>
            <a:endParaRPr b="0" lang="en-US" sz="3200" spc="-1" strike="noStrike">
              <a:latin typeface="Arial"/>
            </a:endParaRPr>
          </a:p>
          <a:p>
            <a:pPr>
              <a:lnSpc>
                <a:spcPct val="100000"/>
              </a:lnSpc>
            </a:pPr>
            <a:r>
              <a:rPr b="1" lang="en-US" sz="3200" spc="-1" strike="noStrike">
                <a:solidFill>
                  <a:srgbClr val="000000"/>
                </a:solidFill>
                <a:latin typeface="Arial"/>
                <a:ea typeface="DejaVu Sans"/>
              </a:rPr>
              <a:t>VS.</a:t>
            </a:r>
            <a:endParaRPr b="0" lang="en-US" sz="3200" spc="-1" strike="noStrike">
              <a:latin typeface="Arial"/>
            </a:endParaRPr>
          </a:p>
          <a:p>
            <a:pPr>
              <a:lnSpc>
                <a:spcPct val="100000"/>
              </a:lnSpc>
            </a:pPr>
            <a:endParaRPr b="0" lang="en-US" sz="3200" spc="-1" strike="noStrike">
              <a:latin typeface="Arial"/>
            </a:endParaRPr>
          </a:p>
          <a:p>
            <a:pPr>
              <a:lnSpc>
                <a:spcPct val="100000"/>
              </a:lnSpc>
            </a:pPr>
            <a:r>
              <a:rPr b="1" lang="en-US" sz="3200" spc="-1" strike="noStrike">
                <a:solidFill>
                  <a:srgbClr val="000000"/>
                </a:solidFill>
                <a:latin typeface="Arial"/>
                <a:ea typeface="DejaVu Sans"/>
              </a:rPr>
              <a:t>“</a:t>
            </a:r>
            <a:r>
              <a:rPr b="1" lang="en-US" sz="3200" spc="-1" strike="noStrike">
                <a:solidFill>
                  <a:srgbClr val="000000"/>
                </a:solidFill>
                <a:latin typeface="Arial"/>
                <a:ea typeface="DejaVu Sans"/>
              </a:rPr>
              <a:t>PUBLIC SECTOR”</a:t>
            </a:r>
            <a:endParaRPr b="0" lang="en-US" sz="3200" spc="-1" strike="noStrike">
              <a:latin typeface="Arial"/>
            </a:endParaRPr>
          </a:p>
          <a:p>
            <a:pPr>
              <a:lnSpc>
                <a:spcPct val="100000"/>
              </a:lnSpc>
            </a:pPr>
            <a:r>
              <a:rPr b="1" lang="en-US" sz="3200" spc="-1" strike="noStrike">
                <a:solidFill>
                  <a:srgbClr val="000000"/>
                </a:solidFill>
                <a:latin typeface="Arial"/>
                <a:ea typeface="DejaVu Sans"/>
              </a:rPr>
              <a:t>(CONGRESS + EXECUTIVE BRANCH,  TREASURY, FEDERAL RESERVE BANKS, OTHER STATE BODIES.…)</a:t>
            </a:r>
            <a:endParaRPr b="0" lang="en-US" sz="3200" spc="-1" strike="noStrike">
              <a:latin typeface="Arial"/>
            </a:endParaRPr>
          </a:p>
          <a:p>
            <a:pPr>
              <a:lnSpc>
                <a:spcPct val="100000"/>
              </a:lnSpc>
            </a:pPr>
            <a:r>
              <a:rPr b="1" lang="en-US" sz="3200" spc="-1" strike="noStrike">
                <a:solidFill>
                  <a:srgbClr val="000000"/>
                </a:solidFill>
                <a:latin typeface="Arial"/>
                <a:ea typeface="DejaVu Sans"/>
              </a:rPr>
              <a:t>                                                                                </a:t>
            </a:r>
            <a:r>
              <a:rPr b="1" lang="en-US" sz="3200" spc="-1" strike="noStrike">
                <a:solidFill>
                  <a:srgbClr val="000000"/>
                </a:solidFill>
                <a:latin typeface="Arial"/>
                <a:ea typeface="DejaVu Sans"/>
              </a:rPr>
              <a:t>(MMT)</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CustomShape 1"/>
          <p:cNvSpPr/>
          <p:nvPr/>
        </p:nvSpPr>
        <p:spPr>
          <a:xfrm>
            <a:off x="429840" y="2086920"/>
            <a:ext cx="2824200" cy="3074400"/>
          </a:xfrm>
          <a:prstGeom prst="rect">
            <a:avLst/>
          </a:prstGeom>
          <a:solidFill>
            <a:srgbClr val="ccccff"/>
          </a:solidFill>
          <a:ln>
            <a:noFill/>
          </a:ln>
        </p:spPr>
        <p:style>
          <a:lnRef idx="0"/>
          <a:fillRef idx="0"/>
          <a:effectRef idx="0"/>
          <a:fontRef idx="minor"/>
        </p:style>
        <p:txBody>
          <a:bodyPr lIns="90000" rIns="90000" tIns="45000" bIns="45000">
            <a:normAutofit fontScale="77000"/>
          </a:bodyPr>
          <a:p>
            <a:pPr>
              <a:lnSpc>
                <a:spcPct val="90000"/>
              </a:lnSpc>
              <a:spcBef>
                <a:spcPts val="1001"/>
              </a:spcBef>
            </a:pPr>
            <a:r>
              <a:rPr b="0" lang="en-US" sz="2400" spc="-1" strike="noStrike">
                <a:solidFill>
                  <a:srgbClr val="000000"/>
                </a:solidFill>
                <a:latin typeface="Calibri"/>
                <a:ea typeface="DejaVu Sans"/>
              </a:rPr>
              <a:t>YEAR          #STATE</a:t>
            </a:r>
            <a:endParaRPr b="0" lang="en-US" sz="2400" spc="-1" strike="noStrike">
              <a:latin typeface="Arial"/>
            </a:endParaRPr>
          </a:p>
          <a:p>
            <a:pPr>
              <a:lnSpc>
                <a:spcPct val="90000"/>
              </a:lnSpc>
            </a:pP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CHARTERED</a:t>
            </a:r>
            <a:endParaRPr b="0" lang="en-US" sz="2400" spc="-1" strike="noStrike">
              <a:latin typeface="Arial"/>
            </a:endParaRPr>
          </a:p>
          <a:p>
            <a:pPr>
              <a:lnSpc>
                <a:spcPct val="90000"/>
              </a:lnSpc>
            </a:pP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____    ____</a:t>
            </a:r>
            <a:r>
              <a:rPr b="0" lang="en-US" sz="2400" spc="-1" strike="noStrike" u="sng">
                <a:solidFill>
                  <a:srgbClr val="000000"/>
                </a:solidFill>
                <a:uFillTx/>
                <a:latin typeface="Calibri"/>
                <a:ea typeface="DejaVu Sans"/>
              </a:rPr>
              <a:t>BANKS___</a:t>
            </a:r>
            <a:endParaRPr b="0" lang="en-US" sz="2400" spc="-1" strike="noStrike">
              <a:latin typeface="Arial"/>
            </a:endParaRPr>
          </a:p>
          <a:p>
            <a:pPr>
              <a:lnSpc>
                <a:spcPct val="90000"/>
              </a:lnSpc>
              <a:spcBef>
                <a:spcPts val="1001"/>
              </a:spcBef>
            </a:pPr>
            <a:r>
              <a:rPr b="0" lang="en-US" sz="2400" spc="-1" strike="noStrike">
                <a:solidFill>
                  <a:srgbClr val="000000"/>
                </a:solidFill>
                <a:latin typeface="Calibri"/>
                <a:ea typeface="DejaVu Sans"/>
              </a:rPr>
              <a:t>1791                3</a:t>
            </a:r>
            <a:endParaRPr b="0" lang="en-US" sz="2400" spc="-1" strike="noStrike">
              <a:latin typeface="Arial"/>
            </a:endParaRPr>
          </a:p>
          <a:p>
            <a:pPr marL="457200" indent="-454680">
              <a:lnSpc>
                <a:spcPct val="90000"/>
              </a:lnSpc>
              <a:spcBef>
                <a:spcPts val="1001"/>
              </a:spcBef>
              <a:buClr>
                <a:srgbClr val="000000"/>
              </a:buClr>
              <a:buFont typeface="Arial"/>
              <a:buAutoNum type="arabicPlain" startAt="1800"/>
            </a:pP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29</a:t>
            </a:r>
            <a:endParaRPr b="0" lang="en-US" sz="2400" spc="-1" strike="noStrike">
              <a:latin typeface="Arial"/>
            </a:endParaRPr>
          </a:p>
          <a:p>
            <a:pPr marL="457200" indent="-454680">
              <a:lnSpc>
                <a:spcPct val="90000"/>
              </a:lnSpc>
              <a:spcBef>
                <a:spcPts val="1001"/>
              </a:spcBef>
              <a:buClr>
                <a:srgbClr val="000000"/>
              </a:buClr>
              <a:buFont typeface="Arial"/>
              <a:buAutoNum type="arabicPlain" startAt="1811"/>
            </a:pP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90</a:t>
            </a:r>
            <a:endParaRPr b="0" lang="en-US" sz="2400" spc="-1" strike="noStrike">
              <a:latin typeface="Arial"/>
            </a:endParaRPr>
          </a:p>
          <a:p>
            <a:pPr marL="457200" indent="-454680">
              <a:lnSpc>
                <a:spcPct val="90000"/>
              </a:lnSpc>
              <a:spcBef>
                <a:spcPts val="1001"/>
              </a:spcBef>
              <a:buClr>
                <a:srgbClr val="000000"/>
              </a:buClr>
              <a:buFont typeface="Arial"/>
              <a:buAutoNum type="arabicPlain" startAt="1811"/>
            </a:pP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250  !!!</a:t>
            </a:r>
            <a:endParaRPr b="0" lang="en-US" sz="2400" spc="-1" strike="noStrike">
              <a:latin typeface="Arial"/>
            </a:endParaRPr>
          </a:p>
          <a:p>
            <a:pPr marL="457200" indent="-454680">
              <a:lnSpc>
                <a:spcPct val="90000"/>
              </a:lnSpc>
              <a:spcBef>
                <a:spcPts val="1001"/>
              </a:spcBef>
              <a:buClr>
                <a:srgbClr val="000000"/>
              </a:buClr>
              <a:buFont typeface="Arial"/>
              <a:buAutoNum type="arabicPlain" startAt="1820"/>
            </a:pP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300</a:t>
            </a:r>
            <a:endParaRPr b="0" lang="en-US" sz="2400" spc="-1" strike="noStrike">
              <a:latin typeface="Arial"/>
            </a:endParaRPr>
          </a:p>
          <a:p>
            <a:pPr>
              <a:lnSpc>
                <a:spcPct val="90000"/>
              </a:lnSpc>
              <a:spcBef>
                <a:spcPts val="1001"/>
              </a:spcBef>
            </a:pPr>
            <a:r>
              <a:rPr b="0" lang="en-US" sz="2400" spc="-1" strike="noStrike">
                <a:solidFill>
                  <a:srgbClr val="000000"/>
                </a:solidFill>
                <a:latin typeface="Calibri"/>
                <a:ea typeface="DejaVu Sans"/>
              </a:rPr>
              <a:t>1837            788 </a:t>
            </a:r>
            <a:endParaRPr b="0" lang="en-US" sz="2400" spc="-1" strike="noStrike">
              <a:latin typeface="Arial"/>
            </a:endParaRPr>
          </a:p>
          <a:p>
            <a:pPr>
              <a:lnSpc>
                <a:spcPct val="90000"/>
              </a:lnSpc>
              <a:spcBef>
                <a:spcPts val="1001"/>
              </a:spcBef>
            </a:pPr>
            <a:endParaRPr b="0" lang="en-US" sz="2400" spc="-1" strike="noStrike">
              <a:latin typeface="Arial"/>
            </a:endParaRPr>
          </a:p>
          <a:p>
            <a:pPr>
              <a:lnSpc>
                <a:spcPct val="90000"/>
              </a:lnSpc>
              <a:spcBef>
                <a:spcPts val="1001"/>
              </a:spcBef>
            </a:pPr>
            <a:endParaRPr b="0" lang="en-US" sz="2400" spc="-1" strike="noStrike">
              <a:latin typeface="Arial"/>
            </a:endParaRPr>
          </a:p>
          <a:p>
            <a:pPr>
              <a:lnSpc>
                <a:spcPct val="90000"/>
              </a:lnSpc>
              <a:spcBef>
                <a:spcPts val="1001"/>
              </a:spcBef>
            </a:pPr>
            <a:endParaRPr b="0" lang="en-US" sz="2400" spc="-1" strike="noStrike">
              <a:latin typeface="Arial"/>
            </a:endParaRPr>
          </a:p>
        </p:txBody>
      </p:sp>
      <p:sp>
        <p:nvSpPr>
          <p:cNvPr id="303" name="CustomShape 2"/>
          <p:cNvSpPr/>
          <p:nvPr/>
        </p:nvSpPr>
        <p:spPr>
          <a:xfrm>
            <a:off x="0" y="365760"/>
            <a:ext cx="12189600" cy="1278000"/>
          </a:xfrm>
          <a:prstGeom prst="rect">
            <a:avLst/>
          </a:prstGeom>
          <a:solidFill>
            <a:srgbClr val="ccecff"/>
          </a:solidFill>
          <a:ln>
            <a:noFill/>
          </a:ln>
        </p:spPr>
        <p:style>
          <a:lnRef idx="0"/>
          <a:fillRef idx="0"/>
          <a:effectRef idx="0"/>
          <a:fontRef idx="minor"/>
        </p:style>
        <p:txBody>
          <a:bodyPr lIns="90000" rIns="90000" tIns="45000" bIns="45000">
            <a:normAutofit/>
          </a:bodyPr>
          <a:p>
            <a:pPr algn="ctr">
              <a:lnSpc>
                <a:spcPct val="90000"/>
              </a:lnSpc>
              <a:spcBef>
                <a:spcPts val="1001"/>
              </a:spcBef>
            </a:pPr>
            <a:r>
              <a:rPr b="0" lang="en-US" sz="2400" spc="-1" strike="noStrike">
                <a:solidFill>
                  <a:srgbClr val="000000"/>
                </a:solidFill>
                <a:latin typeface="Calibri"/>
                <a:ea typeface="DejaVu Sans"/>
              </a:rPr>
              <a:t>“</a:t>
            </a:r>
            <a:r>
              <a:rPr b="0" lang="en-US" sz="2400" spc="-1" strike="noStrike">
                <a:solidFill>
                  <a:srgbClr val="000000"/>
                </a:solidFill>
                <a:latin typeface="Calibri"/>
                <a:ea typeface="DejaVu Sans"/>
              </a:rPr>
              <a:t>Soon … banks were serving not only merchants but “mechanics,”</a:t>
            </a:r>
            <a:endParaRPr b="0" lang="en-US" sz="2400" spc="-1" strike="noStrike">
              <a:latin typeface="Arial"/>
            </a:endParaRPr>
          </a:p>
          <a:p>
            <a:pPr algn="ctr">
              <a:lnSpc>
                <a:spcPct val="90000"/>
              </a:lnSpc>
              <a:spcBef>
                <a:spcPts val="1001"/>
              </a:spcBef>
            </a:pPr>
            <a:r>
              <a:rPr b="0" lang="en-US" sz="2400" spc="-1" strike="noStrike">
                <a:solidFill>
                  <a:srgbClr val="000000"/>
                </a:solidFill>
                <a:latin typeface="Calibri"/>
                <a:ea typeface="DejaVu Sans"/>
              </a:rPr>
              <a:t>on whose skills the Industrial Revolution was progressing, and farmers.” </a:t>
            </a:r>
            <a:endParaRPr b="0" lang="en-US" sz="2400" spc="-1" strike="noStrike">
              <a:latin typeface="Arial"/>
            </a:endParaRPr>
          </a:p>
          <a:p>
            <a:pPr algn="ctr">
              <a:lnSpc>
                <a:spcPct val="90000"/>
              </a:lnSpc>
              <a:spcBef>
                <a:spcPts val="1001"/>
              </a:spcBef>
            </a:pP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Hammond, p. 147</a:t>
            </a:r>
            <a:endParaRPr b="0" lang="en-US" sz="2400" spc="-1" strike="noStrike">
              <a:latin typeface="Arial"/>
            </a:endParaRPr>
          </a:p>
        </p:txBody>
      </p:sp>
      <p:sp>
        <p:nvSpPr>
          <p:cNvPr id="304" name="CustomShape 3"/>
          <p:cNvSpPr/>
          <p:nvPr/>
        </p:nvSpPr>
        <p:spPr>
          <a:xfrm>
            <a:off x="3574440" y="2468880"/>
            <a:ext cx="8491320" cy="1614240"/>
          </a:xfrm>
          <a:prstGeom prst="rect">
            <a:avLst/>
          </a:prstGeom>
          <a:solidFill>
            <a:srgbClr val="ffffcc"/>
          </a:solidFill>
          <a:ln>
            <a:noFill/>
          </a:ln>
        </p:spPr>
        <p:style>
          <a:lnRef idx="0"/>
          <a:fillRef idx="0"/>
          <a:effectRef idx="0"/>
          <a:fontRef idx="minor"/>
        </p:style>
        <p:txBody>
          <a:bodyPr wrap="none" lIns="90000" rIns="90000" tIns="45000" bIns="45000">
            <a:spAutoFit/>
          </a:bodyPr>
          <a:p>
            <a:pPr>
              <a:lnSpc>
                <a:spcPct val="100000"/>
              </a:lnSpc>
            </a:pPr>
            <a:r>
              <a:rPr b="0" lang="en-US" sz="2000" spc="-1" strike="noStrike">
                <a:solidFill>
                  <a:srgbClr val="000000"/>
                </a:solidFill>
                <a:latin typeface="Calibri"/>
                <a:ea typeface="DejaVu Sans"/>
              </a:rPr>
              <a:t>“</a:t>
            </a:r>
            <a:r>
              <a:rPr b="0" lang="en-US" sz="2000" spc="-1" strike="noStrike">
                <a:solidFill>
                  <a:srgbClr val="000000"/>
                </a:solidFill>
                <a:latin typeface="Calibri"/>
                <a:ea typeface="DejaVu Sans"/>
              </a:rPr>
              <a:t>In 1791 American business had been concerned mainly with foreign commerce;</a:t>
            </a:r>
            <a:endParaRPr b="0" lang="en-US" sz="2000" spc="-1" strike="noStrike">
              <a:latin typeface="Arial"/>
            </a:endParaRPr>
          </a:p>
          <a:p>
            <a:pPr>
              <a:lnSpc>
                <a:spcPct val="100000"/>
              </a:lnSpc>
            </a:pPr>
            <a:r>
              <a:rPr b="0" lang="en-US" sz="2000" spc="-1" strike="noStrike">
                <a:solidFill>
                  <a:srgbClr val="000000"/>
                </a:solidFill>
                <a:latin typeface="Calibri"/>
                <a:ea typeface="DejaVu Sans"/>
              </a:rPr>
              <a:t>by 1816 it was concerned mainly with a greatly diversified internal economy …</a:t>
            </a:r>
            <a:endParaRPr b="0" lang="en-US" sz="2000" spc="-1" strike="noStrike">
              <a:latin typeface="Arial"/>
            </a:endParaRPr>
          </a:p>
          <a:p>
            <a:pPr>
              <a:lnSpc>
                <a:spcPct val="100000"/>
              </a:lnSpc>
            </a:pPr>
            <a:endParaRPr b="0" lang="en-US" sz="2000" spc="-1" strike="noStrike">
              <a:latin typeface="Arial"/>
            </a:endParaRPr>
          </a:p>
          <a:p>
            <a:pPr>
              <a:lnSpc>
                <a:spcPct val="100000"/>
              </a:lnSpc>
            </a:pPr>
            <a:r>
              <a:rPr b="0" lang="en-US" sz="2000" spc="-1" strike="noStrike">
                <a:solidFill>
                  <a:srgbClr val="000000"/>
                </a:solidFill>
                <a:latin typeface="Calibri"/>
                <a:ea typeface="DejaVu Sans"/>
              </a:rPr>
              <a:t>Hammond, pp. 148-149</a:t>
            </a:r>
            <a:endParaRPr b="0" lang="en-US" sz="2000" spc="-1" strike="noStrike">
              <a:latin typeface="Arial"/>
            </a:endParaRPr>
          </a:p>
          <a:p>
            <a:pPr>
              <a:lnSpc>
                <a:spcPct val="100000"/>
              </a:lnSpc>
            </a:pPr>
            <a:endParaRPr b="0" lang="en-US" sz="2000" spc="-1" strike="noStrike">
              <a:latin typeface="Arial"/>
            </a:endParaRPr>
          </a:p>
        </p:txBody>
      </p:sp>
      <p:sp>
        <p:nvSpPr>
          <p:cNvPr id="305" name="CustomShape 4"/>
          <p:cNvSpPr/>
          <p:nvPr/>
        </p:nvSpPr>
        <p:spPr>
          <a:xfrm>
            <a:off x="4846320" y="5212080"/>
            <a:ext cx="636012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800" spc="-1" strike="noStrike">
                <a:latin typeface="Arial"/>
              </a:rPr>
              <a:t>THESE ARE ALL PRIVATE BANKS….</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CustomShape 1"/>
          <p:cNvSpPr/>
          <p:nvPr/>
        </p:nvSpPr>
        <p:spPr>
          <a:xfrm>
            <a:off x="0" y="6840"/>
            <a:ext cx="12191400" cy="393480"/>
          </a:xfrm>
          <a:prstGeom prst="rect">
            <a:avLst/>
          </a:prstGeom>
          <a:solidFill>
            <a:srgbClr val="ccffcc"/>
          </a:solidFill>
          <a:ln>
            <a:noFill/>
          </a:ln>
        </p:spPr>
        <p:style>
          <a:lnRef idx="0"/>
          <a:fillRef idx="0"/>
          <a:effectRef idx="0"/>
          <a:fontRef idx="minor"/>
        </p:style>
        <p:txBody>
          <a:bodyPr lIns="90000" rIns="90000" tIns="45000" bIns="45000" anchor="ctr">
            <a:normAutofit fontScale="91000"/>
          </a:bodyPr>
          <a:p>
            <a:pPr algn="ctr">
              <a:lnSpc>
                <a:spcPct val="90000"/>
              </a:lnSpc>
            </a:pPr>
            <a:r>
              <a:rPr b="1" lang="en-US" sz="2800" spc="-1" strike="noStrike">
                <a:solidFill>
                  <a:srgbClr val="000000"/>
                </a:solidFill>
                <a:latin typeface="Calibri Light"/>
              </a:rPr>
              <a:t>COMMENTS ON STATE BANK NOTES -- BY BRAY HAMMOND</a:t>
            </a:r>
            <a:endParaRPr b="0" lang="en-US" sz="2800" spc="-1" strike="noStrike">
              <a:latin typeface="Arial"/>
            </a:endParaRPr>
          </a:p>
        </p:txBody>
      </p:sp>
      <p:sp>
        <p:nvSpPr>
          <p:cNvPr id="307" name="CustomShape 2"/>
          <p:cNvSpPr/>
          <p:nvPr/>
        </p:nvSpPr>
        <p:spPr>
          <a:xfrm>
            <a:off x="0" y="401040"/>
            <a:ext cx="12191400" cy="3073320"/>
          </a:xfrm>
          <a:prstGeom prst="rect">
            <a:avLst/>
          </a:prstGeom>
          <a:solidFill>
            <a:srgbClr val="ffff00"/>
          </a:solidFill>
          <a:ln>
            <a:noFill/>
          </a:ln>
        </p:spPr>
        <p:style>
          <a:lnRef idx="0"/>
          <a:fillRef idx="0"/>
          <a:effectRef idx="0"/>
          <a:fontRef idx="minor"/>
        </p:style>
        <p:txBody>
          <a:bodyPr lIns="90000" rIns="90000" tIns="45000" bIns="45000">
            <a:normAutofit fontScale="2000"/>
          </a:bodyPr>
          <a:p>
            <a:pPr algn="ct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a:p>
            <a:pPr>
              <a:lnSpc>
                <a:spcPct val="90000"/>
              </a:lnSpc>
              <a:spcBef>
                <a:spcPts val="1001"/>
              </a:spcBef>
            </a:pPr>
            <a:r>
              <a:rPr b="0" lang="en-US" sz="11620" spc="-1" strike="noStrike">
                <a:solidFill>
                  <a:srgbClr val="000000"/>
                </a:solidFill>
                <a:latin typeface="Calibri"/>
              </a:rPr>
              <a:t>“</a:t>
            </a:r>
            <a:r>
              <a:rPr b="1" lang="en-US" sz="11620" spc="-1" strike="noStrike">
                <a:solidFill>
                  <a:srgbClr val="000000"/>
                </a:solidFill>
                <a:latin typeface="Calibri"/>
              </a:rPr>
              <a:t>When the Constitution was fresh … people were familiar with [colonial or state] bills of credit and with [private] bank notes as quite distinct things…</a:t>
            </a:r>
            <a:r>
              <a:rPr b="0" lang="en-US" sz="11620" spc="-1" strike="noStrike">
                <a:solidFill>
                  <a:srgbClr val="000000"/>
                </a:solidFill>
                <a:latin typeface="Calibri"/>
              </a:rPr>
              <a:t> But twenty or more years later … as … circulating [bank] notes came to provide a volume of currency which before could not have been imagined, the fact that the notes were money became obvious, and its unexpected implications began to emerge.”</a:t>
            </a:r>
            <a:endParaRPr b="0" lang="en-US" sz="11620" spc="-1" strike="noStrike">
              <a:latin typeface="Arial"/>
            </a:endParaRPr>
          </a:p>
        </p:txBody>
      </p:sp>
      <p:pic>
        <p:nvPicPr>
          <p:cNvPr id="308" name="Picture 4" descr=""/>
          <p:cNvPicPr/>
          <p:nvPr/>
        </p:nvPicPr>
        <p:blipFill>
          <a:blip r:embed="rId1"/>
          <a:stretch/>
        </p:blipFill>
        <p:spPr>
          <a:xfrm>
            <a:off x="1100880" y="3552480"/>
            <a:ext cx="3887640" cy="3101040"/>
          </a:xfrm>
          <a:prstGeom prst="rect">
            <a:avLst/>
          </a:prstGeom>
          <a:ln>
            <a:noFill/>
          </a:ln>
        </p:spPr>
      </p:pic>
      <p:pic>
        <p:nvPicPr>
          <p:cNvPr id="309" name="Picture 5" descr=""/>
          <p:cNvPicPr/>
          <p:nvPr/>
        </p:nvPicPr>
        <p:blipFill>
          <a:blip r:embed="rId2"/>
          <a:stretch/>
        </p:blipFill>
        <p:spPr>
          <a:xfrm>
            <a:off x="5855400" y="4071960"/>
            <a:ext cx="5710320" cy="2581560"/>
          </a:xfrm>
          <a:prstGeom prst="rect">
            <a:avLst/>
          </a:prstGeom>
          <a:ln>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0" name="" descr=""/>
          <p:cNvPicPr/>
          <p:nvPr/>
        </p:nvPicPr>
        <p:blipFill>
          <a:blip r:embed="rId1"/>
          <a:stretch/>
        </p:blipFill>
        <p:spPr>
          <a:xfrm>
            <a:off x="7749720" y="731520"/>
            <a:ext cx="2856960" cy="2856960"/>
          </a:xfrm>
          <a:prstGeom prst="rect">
            <a:avLst/>
          </a:prstGeom>
          <a:ln>
            <a:noFill/>
          </a:ln>
        </p:spPr>
      </p:pic>
      <p:pic>
        <p:nvPicPr>
          <p:cNvPr id="311" name="" descr=""/>
          <p:cNvPicPr/>
          <p:nvPr/>
        </p:nvPicPr>
        <p:blipFill>
          <a:blip r:embed="rId2"/>
          <a:stretch/>
        </p:blipFill>
        <p:spPr>
          <a:xfrm>
            <a:off x="1989360" y="3291840"/>
            <a:ext cx="5325480" cy="2196720"/>
          </a:xfrm>
          <a:prstGeom prst="rect">
            <a:avLst/>
          </a:prstGeom>
          <a:ln>
            <a:noFill/>
          </a:ln>
        </p:spPr>
      </p:pic>
      <p:sp>
        <p:nvSpPr>
          <p:cNvPr id="312" name="CustomShape 1"/>
          <p:cNvSpPr/>
          <p:nvPr/>
        </p:nvSpPr>
        <p:spPr>
          <a:xfrm>
            <a:off x="914400" y="2256480"/>
            <a:ext cx="676116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800" spc="-1" strike="noStrike">
                <a:latin typeface="Arial"/>
              </a:rPr>
              <a:t>WHAT ABOUT THE U.S. GREENBACK?</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CustomShape 1"/>
          <p:cNvSpPr/>
          <p:nvPr/>
        </p:nvSpPr>
        <p:spPr>
          <a:xfrm>
            <a:off x="0" y="6840"/>
            <a:ext cx="12189600" cy="722520"/>
          </a:xfrm>
          <a:prstGeom prst="rect">
            <a:avLst/>
          </a:prstGeom>
          <a:solidFill>
            <a:srgbClr val="ffff00"/>
          </a:solidFill>
          <a:ln>
            <a:noFill/>
          </a:ln>
        </p:spPr>
        <p:style>
          <a:lnRef idx="0"/>
          <a:fillRef idx="0"/>
          <a:effectRef idx="0"/>
          <a:fontRef idx="minor"/>
        </p:style>
        <p:txBody>
          <a:bodyPr lIns="90000" rIns="90000" tIns="45000" bIns="45000" anchor="ctr">
            <a:normAutofit fontScale="15000"/>
          </a:bodyPr>
          <a:p>
            <a:pPr algn="ctr">
              <a:lnSpc>
                <a:spcPct val="90000"/>
              </a:lnSpc>
            </a:pPr>
            <a:r>
              <a:rPr b="1" lang="en-US" sz="9600" spc="-1" strike="noStrike">
                <a:solidFill>
                  <a:srgbClr val="000000"/>
                </a:solidFill>
                <a:latin typeface="Calibri Light"/>
                <a:ea typeface="DejaVu Sans"/>
              </a:rPr>
              <a:t>BEFORE THE U.S. CIVIL WAR</a:t>
            </a:r>
            <a:endParaRPr b="0" lang="en-US" sz="9600" spc="-1" strike="noStrike">
              <a:latin typeface="Arial"/>
            </a:endParaRPr>
          </a:p>
        </p:txBody>
      </p:sp>
      <p:sp>
        <p:nvSpPr>
          <p:cNvPr id="314" name="CustomShape 2"/>
          <p:cNvSpPr/>
          <p:nvPr/>
        </p:nvSpPr>
        <p:spPr>
          <a:xfrm>
            <a:off x="2160" y="914400"/>
            <a:ext cx="12189600" cy="1947960"/>
          </a:xfrm>
          <a:prstGeom prst="rect">
            <a:avLst/>
          </a:prstGeom>
          <a:solidFill>
            <a:srgbClr val="33ccff"/>
          </a:solidFill>
          <a:ln>
            <a:noFill/>
          </a:ln>
        </p:spPr>
        <p:style>
          <a:lnRef idx="0"/>
          <a:fillRef idx="0"/>
          <a:effectRef idx="0"/>
          <a:fontRef idx="minor"/>
        </p:style>
        <p:txBody>
          <a:bodyPr lIns="90000" rIns="90000" tIns="45000" bIns="45000">
            <a:spAutoFit/>
          </a:bodyPr>
          <a:p>
            <a:pPr>
              <a:lnSpc>
                <a:spcPct val="100000"/>
              </a:lnSpc>
            </a:pPr>
            <a:r>
              <a:rPr b="0" lang="en-US" sz="3200" spc="-1" strike="noStrike">
                <a:solidFill>
                  <a:srgbClr val="000000"/>
                </a:solidFill>
                <a:latin typeface="Calibri"/>
                <a:ea typeface="DejaVu Sans"/>
              </a:rPr>
              <a:t>“</a:t>
            </a:r>
            <a:r>
              <a:rPr b="0" lang="en-US" sz="3200" spc="-1" strike="noStrike">
                <a:solidFill>
                  <a:srgbClr val="000000"/>
                </a:solidFill>
                <a:latin typeface="Calibri"/>
                <a:ea typeface="DejaVu Sans"/>
              </a:rPr>
              <a:t>The banking business was conducted by 1,600 state banks, each going its own merry way; 7,000 different kinds of bank notes circulated, with more than half being spurious. “  </a:t>
            </a:r>
            <a:r>
              <a:rPr b="0" lang="en-US" sz="2600" spc="-1" strike="noStrike">
                <a:solidFill>
                  <a:srgbClr val="000000"/>
                </a:solidFill>
                <a:latin typeface="Calibri"/>
                <a:ea typeface="DejaVu Sans"/>
              </a:rPr>
              <a:t>Studenski &amp; Krooss, </a:t>
            </a:r>
            <a:r>
              <a:rPr b="0" i="1" lang="en-US" sz="2600" spc="-1" strike="noStrike">
                <a:solidFill>
                  <a:srgbClr val="000000"/>
                </a:solidFill>
                <a:latin typeface="Calibri"/>
                <a:ea typeface="DejaVu Sans"/>
              </a:rPr>
              <a:t>Financial History of the U.S., </a:t>
            </a:r>
            <a:r>
              <a:rPr b="0" lang="en-US" sz="2600" spc="-1" strike="noStrike">
                <a:solidFill>
                  <a:srgbClr val="000000"/>
                </a:solidFill>
                <a:latin typeface="Calibri"/>
                <a:ea typeface="DejaVu Sans"/>
              </a:rPr>
              <a:t>p. 137-138. </a:t>
            </a:r>
            <a:endParaRPr b="0" lang="en-US" sz="2600" spc="-1" strike="noStrike">
              <a:latin typeface="Arial"/>
            </a:endParaRPr>
          </a:p>
        </p:txBody>
      </p:sp>
      <p:pic>
        <p:nvPicPr>
          <p:cNvPr id="315" name="Picture 4" descr=""/>
          <p:cNvPicPr/>
          <p:nvPr/>
        </p:nvPicPr>
        <p:blipFill>
          <a:blip r:embed="rId1"/>
          <a:stretch/>
        </p:blipFill>
        <p:spPr>
          <a:xfrm>
            <a:off x="2562480" y="3378600"/>
            <a:ext cx="6398280" cy="2838960"/>
          </a:xfrm>
          <a:prstGeom prst="rect">
            <a:avLst/>
          </a:prstGeom>
          <a:ln>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CustomShape 1"/>
          <p:cNvSpPr/>
          <p:nvPr/>
        </p:nvSpPr>
        <p:spPr>
          <a:xfrm>
            <a:off x="0" y="6840"/>
            <a:ext cx="12189600" cy="341280"/>
          </a:xfrm>
          <a:prstGeom prst="rect">
            <a:avLst/>
          </a:prstGeom>
          <a:solidFill>
            <a:srgbClr val="ffccff"/>
          </a:solidFill>
          <a:ln>
            <a:noFill/>
          </a:ln>
        </p:spPr>
        <p:style>
          <a:lnRef idx="0"/>
          <a:fillRef idx="0"/>
          <a:effectRef idx="0"/>
          <a:fontRef idx="minor"/>
        </p:style>
        <p:txBody>
          <a:bodyPr lIns="90000" rIns="90000" tIns="45000" bIns="45000" anchor="ctr">
            <a:normAutofit fontScale="69000"/>
          </a:bodyPr>
          <a:p>
            <a:pPr algn="ctr">
              <a:lnSpc>
                <a:spcPct val="90000"/>
              </a:lnSpc>
            </a:pPr>
            <a:r>
              <a:rPr b="1" lang="en-US" sz="2800" spc="-1" strike="noStrike">
                <a:solidFill>
                  <a:srgbClr val="000000"/>
                </a:solidFill>
                <a:latin typeface="Calibri Light"/>
                <a:ea typeface="DejaVu Sans"/>
              </a:rPr>
              <a:t>CONGRESS TAKES THE INITIATIVE</a:t>
            </a:r>
            <a:r>
              <a:rPr b="0" lang="en-US" sz="2800" spc="-1" strike="noStrike">
                <a:solidFill>
                  <a:srgbClr val="000000"/>
                </a:solidFill>
                <a:latin typeface="Calibri Light"/>
                <a:ea typeface="DejaVu Sans"/>
              </a:rPr>
              <a:t>: </a:t>
            </a:r>
            <a:r>
              <a:rPr b="1" lang="en-US" sz="2800" spc="-1" strike="noStrike">
                <a:solidFill>
                  <a:srgbClr val="000000"/>
                </a:solidFill>
                <a:latin typeface="Calibri Light"/>
                <a:ea typeface="DejaVu Sans"/>
              </a:rPr>
              <a:t>The Greenback Legal Tender Note</a:t>
            </a:r>
            <a:endParaRPr b="0" lang="en-US" sz="2800" spc="-1" strike="noStrike">
              <a:latin typeface="Arial"/>
            </a:endParaRPr>
          </a:p>
        </p:txBody>
      </p:sp>
      <p:sp>
        <p:nvSpPr>
          <p:cNvPr id="317" name="CustomShape 2"/>
          <p:cNvSpPr/>
          <p:nvPr/>
        </p:nvSpPr>
        <p:spPr>
          <a:xfrm>
            <a:off x="0" y="2830320"/>
            <a:ext cx="6847560" cy="3257640"/>
          </a:xfrm>
          <a:prstGeom prst="rect">
            <a:avLst/>
          </a:prstGeom>
          <a:solidFill>
            <a:srgbClr val="ffffcc"/>
          </a:solidFill>
          <a:ln>
            <a:noFill/>
          </a:ln>
        </p:spPr>
        <p:style>
          <a:lnRef idx="0"/>
          <a:fillRef idx="0"/>
          <a:effectRef idx="0"/>
          <a:fontRef idx="minor"/>
        </p:style>
        <p:txBody>
          <a:bodyPr lIns="90000" rIns="90000" tIns="45000" bIns="45000">
            <a:spAutoFit/>
          </a:bodyPr>
          <a:p>
            <a:pPr>
              <a:lnSpc>
                <a:spcPct val="100000"/>
              </a:lnSpc>
            </a:pPr>
            <a:r>
              <a:rPr b="0" lang="en-US" sz="2600" spc="-1" strike="noStrike">
                <a:solidFill>
                  <a:srgbClr val="000000"/>
                </a:solidFill>
                <a:latin typeface="Calibri"/>
                <a:ea typeface="DejaVu Sans"/>
              </a:rPr>
              <a:t>Previous treasury notes issued from 1812 were always later redeemable in metal.   </a:t>
            </a:r>
            <a:r>
              <a:rPr b="1" lang="en-US" sz="2600" spc="-1" strike="noStrike">
                <a:solidFill>
                  <a:srgbClr val="000000"/>
                </a:solidFill>
                <a:latin typeface="Calibri"/>
                <a:ea typeface="DejaVu Sans"/>
              </a:rPr>
              <a:t>But the Greenbacks were not paper promises to pay “money” later.  The Greenbacks were themselves the money.</a:t>
            </a:r>
            <a:endParaRPr b="0" lang="en-US" sz="2600" spc="-1" strike="noStrike">
              <a:latin typeface="Arial"/>
            </a:endParaRPr>
          </a:p>
          <a:p>
            <a:pPr>
              <a:lnSpc>
                <a:spcPct val="100000"/>
              </a:lnSpc>
            </a:pPr>
            <a:endParaRPr b="0" lang="en-US" sz="2600" spc="-1" strike="noStrike">
              <a:latin typeface="Arial"/>
            </a:endParaRPr>
          </a:p>
          <a:p>
            <a:pPr>
              <a:lnSpc>
                <a:spcPct val="100000"/>
              </a:lnSpc>
            </a:pPr>
            <a:r>
              <a:rPr b="0" lang="en-US" sz="2600" spc="-1" strike="noStrike">
                <a:solidFill>
                  <a:srgbClr val="000000"/>
                </a:solidFill>
                <a:latin typeface="Calibri"/>
                <a:ea typeface="DejaVu Sans"/>
              </a:rPr>
              <a:t>There was no interest payment on them and they did not add to the national debt.</a:t>
            </a:r>
            <a:endParaRPr b="0" lang="en-US" sz="2600" spc="-1" strike="noStrike">
              <a:latin typeface="Arial"/>
            </a:endParaRPr>
          </a:p>
        </p:txBody>
      </p:sp>
      <p:sp>
        <p:nvSpPr>
          <p:cNvPr id="318" name="CustomShape 3"/>
          <p:cNvSpPr/>
          <p:nvPr/>
        </p:nvSpPr>
        <p:spPr>
          <a:xfrm>
            <a:off x="0" y="350640"/>
            <a:ext cx="12189600" cy="1644120"/>
          </a:xfrm>
          <a:prstGeom prst="rect">
            <a:avLst/>
          </a:prstGeom>
          <a:solidFill>
            <a:srgbClr val="ccccff"/>
          </a:solidFill>
          <a:ln>
            <a:noFill/>
          </a:ln>
        </p:spPr>
        <p:style>
          <a:lnRef idx="0"/>
          <a:fillRef idx="0"/>
          <a:effectRef idx="0"/>
          <a:fontRef idx="minor"/>
        </p:style>
        <p:txBody>
          <a:bodyPr lIns="90000" rIns="90000" tIns="45000" bIns="45000">
            <a:spAutoFit/>
          </a:bodyPr>
          <a:p>
            <a:pPr algn="ctr">
              <a:lnSpc>
                <a:spcPct val="100000"/>
              </a:lnSpc>
            </a:pPr>
            <a:r>
              <a:rPr b="1" lang="en-US" sz="2400" spc="-1" strike="noStrike">
                <a:solidFill>
                  <a:srgbClr val="000000"/>
                </a:solidFill>
                <a:latin typeface="Calibri"/>
                <a:ea typeface="DejaVu Sans"/>
              </a:rPr>
              <a:t>FEBRUARY 25, 1862:  LEGAL TENDER ACT SIGNED BY LINCOLN – </a:t>
            </a:r>
            <a:endParaRPr b="0" lang="en-US" sz="2400" spc="-1" strike="noStrike">
              <a:latin typeface="Arial"/>
            </a:endParaRPr>
          </a:p>
          <a:p>
            <a:pPr algn="ctr">
              <a:lnSpc>
                <a:spcPct val="100000"/>
              </a:lnSpc>
            </a:pPr>
            <a:r>
              <a:rPr b="1" lang="en-US" sz="2400" spc="-1" strike="noStrike">
                <a:solidFill>
                  <a:srgbClr val="000000"/>
                </a:solidFill>
                <a:latin typeface="Calibri"/>
                <a:ea typeface="DejaVu Sans"/>
              </a:rPr>
              <a:t>GREENBACK MONEY  (AKA U.S. NOTES)</a:t>
            </a:r>
            <a:endParaRPr b="0" lang="en-US" sz="2400" spc="-1" strike="noStrike">
              <a:latin typeface="Arial"/>
            </a:endParaRPr>
          </a:p>
          <a:p>
            <a:pPr algn="ctr">
              <a:lnSpc>
                <a:spcPct val="100000"/>
              </a:lnSpc>
            </a:pPr>
            <a:r>
              <a:rPr b="1" lang="en-US" sz="1800" spc="-1" strike="noStrike">
                <a:solidFill>
                  <a:srgbClr val="000000"/>
                </a:solidFill>
                <a:latin typeface="Calibri"/>
                <a:ea typeface="DejaVu Sans"/>
              </a:rPr>
              <a:t>Unbacked by gold or silver…</a:t>
            </a:r>
            <a:endParaRPr b="0" lang="en-US" sz="1800" spc="-1" strike="noStrike">
              <a:latin typeface="Arial"/>
            </a:endParaRPr>
          </a:p>
          <a:p>
            <a:pPr algn="ctr">
              <a:lnSpc>
                <a:spcPct val="100000"/>
              </a:lnSpc>
            </a:pPr>
            <a:r>
              <a:rPr b="1" lang="en-US" sz="1800" spc="-1" strike="noStrike">
                <a:solidFill>
                  <a:srgbClr val="000000"/>
                </a:solidFill>
                <a:latin typeface="Calibri"/>
                <a:ea typeface="DejaVu Sans"/>
              </a:rPr>
              <a:t>Legal tender for all debts, public and private… </a:t>
            </a:r>
            <a:endParaRPr b="0" lang="en-US" sz="1800" spc="-1" strike="noStrike">
              <a:latin typeface="Arial"/>
            </a:endParaRPr>
          </a:p>
          <a:p>
            <a:pPr algn="ctr">
              <a:lnSpc>
                <a:spcPct val="100000"/>
              </a:lnSpc>
            </a:pPr>
            <a:r>
              <a:rPr b="1" lang="en-US" sz="1800" spc="-1" strike="noStrike">
                <a:solidFill>
                  <a:srgbClr val="000000"/>
                </a:solidFill>
                <a:latin typeface="Calibri"/>
                <a:ea typeface="DejaVu Sans"/>
              </a:rPr>
              <a:t>except duties on imports and interest on the public debt</a:t>
            </a:r>
            <a:endParaRPr b="0" lang="en-US" sz="1800" spc="-1" strike="noStrike">
              <a:latin typeface="Arial"/>
            </a:endParaRPr>
          </a:p>
        </p:txBody>
      </p:sp>
      <p:pic>
        <p:nvPicPr>
          <p:cNvPr id="319" name="Picture 2" descr=""/>
          <p:cNvPicPr/>
          <p:nvPr/>
        </p:nvPicPr>
        <p:blipFill>
          <a:blip r:embed="rId1"/>
          <a:stretch/>
        </p:blipFill>
        <p:spPr>
          <a:xfrm>
            <a:off x="7067520" y="2372040"/>
            <a:ext cx="5122080" cy="4226760"/>
          </a:xfrm>
          <a:prstGeom prst="rect">
            <a:avLst/>
          </a:prstGeom>
          <a:ln>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0" name="" descr=""/>
          <p:cNvPicPr/>
          <p:nvPr/>
        </p:nvPicPr>
        <p:blipFill>
          <a:blip r:embed="rId1"/>
          <a:stretch/>
        </p:blipFill>
        <p:spPr>
          <a:xfrm>
            <a:off x="7749720" y="731520"/>
            <a:ext cx="2856960" cy="2856960"/>
          </a:xfrm>
          <a:prstGeom prst="rect">
            <a:avLst/>
          </a:prstGeom>
          <a:ln>
            <a:noFill/>
          </a:ln>
        </p:spPr>
      </p:pic>
      <p:pic>
        <p:nvPicPr>
          <p:cNvPr id="321" name="" descr=""/>
          <p:cNvPicPr/>
          <p:nvPr/>
        </p:nvPicPr>
        <p:blipFill>
          <a:blip r:embed="rId2"/>
          <a:stretch/>
        </p:blipFill>
        <p:spPr>
          <a:xfrm>
            <a:off x="1989360" y="3291840"/>
            <a:ext cx="5325480" cy="2196720"/>
          </a:xfrm>
          <a:prstGeom prst="rect">
            <a:avLst/>
          </a:prstGeom>
          <a:ln>
            <a:noFill/>
          </a:ln>
        </p:spPr>
      </p:pic>
      <p:sp>
        <p:nvSpPr>
          <p:cNvPr id="322" name="CustomShape 1"/>
          <p:cNvSpPr/>
          <p:nvPr/>
        </p:nvSpPr>
        <p:spPr>
          <a:xfrm>
            <a:off x="2743200" y="2103120"/>
            <a:ext cx="348444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800" spc="-1" strike="noStrike">
                <a:latin typeface="Arial"/>
              </a:rPr>
              <a:t>WHAT IS THE FED?</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CustomShape 1"/>
          <p:cNvSpPr/>
          <p:nvPr/>
        </p:nvSpPr>
        <p:spPr>
          <a:xfrm>
            <a:off x="838080" y="365040"/>
            <a:ext cx="10514880" cy="1096200"/>
          </a:xfrm>
          <a:prstGeom prst="rect">
            <a:avLst/>
          </a:prstGeom>
          <a:solidFill>
            <a:srgbClr val="ffd966"/>
          </a:solidFill>
          <a:ln>
            <a:noFill/>
          </a:ln>
        </p:spPr>
        <p:style>
          <a:lnRef idx="0"/>
          <a:fillRef idx="0"/>
          <a:effectRef idx="0"/>
          <a:fontRef idx="minor"/>
        </p:style>
        <p:txBody>
          <a:bodyPr lIns="90000" rIns="90000" tIns="45000" bIns="45000" anchor="ctr">
            <a:normAutofit fontScale="73000"/>
          </a:bodyPr>
          <a:p>
            <a:pPr algn="ctr">
              <a:lnSpc>
                <a:spcPct val="90000"/>
              </a:lnSpc>
            </a:pPr>
            <a:r>
              <a:rPr b="1" lang="en-US" sz="3600" spc="-1" strike="noStrike">
                <a:solidFill>
                  <a:srgbClr val="000000"/>
                </a:solidFill>
                <a:latin typeface="Calibri Light"/>
              </a:rPr>
              <a:t>THIS BANK CREDIT (DEBT-MONEY) SYSTEM</a:t>
            </a:r>
            <a:br/>
            <a:r>
              <a:rPr b="1" lang="en-US" sz="3600" spc="-1" strike="noStrike">
                <a:solidFill>
                  <a:srgbClr val="000000"/>
                </a:solidFill>
                <a:latin typeface="Calibri Light"/>
              </a:rPr>
              <a:t>WAS IMPLEMENTED BY THE 1913 FEDERAL RESERVE LAW</a:t>
            </a:r>
            <a:endParaRPr b="0" lang="en-US" sz="3600" spc="-1" strike="noStrike">
              <a:latin typeface="Arial"/>
            </a:endParaRPr>
          </a:p>
        </p:txBody>
      </p:sp>
      <p:sp>
        <p:nvSpPr>
          <p:cNvPr id="324" name="CustomShape 2"/>
          <p:cNvSpPr/>
          <p:nvPr/>
        </p:nvSpPr>
        <p:spPr>
          <a:xfrm>
            <a:off x="736560" y="1690560"/>
            <a:ext cx="10590120" cy="5027040"/>
          </a:xfrm>
          <a:prstGeom prst="rect">
            <a:avLst/>
          </a:prstGeom>
          <a:noFill/>
          <a:ln>
            <a:noFill/>
          </a:ln>
        </p:spPr>
        <p:style>
          <a:lnRef idx="0"/>
          <a:fillRef idx="0"/>
          <a:effectRef idx="0"/>
          <a:fontRef idx="minor"/>
        </p:style>
        <p:txBody>
          <a:bodyPr lIns="90000" rIns="90000" tIns="45000" bIns="45000">
            <a:noAutofit/>
          </a:bodyPr>
          <a:p>
            <a:pPr>
              <a:lnSpc>
                <a:spcPct val="90000"/>
              </a:lnSpc>
              <a:spcBef>
                <a:spcPts val="1001"/>
              </a:spcBef>
            </a:pPr>
            <a:r>
              <a:rPr b="0" lang="en-US" sz="2800" spc="-1" strike="noStrike">
                <a:solidFill>
                  <a:srgbClr val="000000"/>
                </a:solidFill>
                <a:latin typeface="Calibri"/>
              </a:rPr>
              <a:t>NEW YORK FEDERAL RESERVE BANK:</a:t>
            </a:r>
            <a:endParaRPr b="0" lang="en-US" sz="2800" spc="-1" strike="noStrike">
              <a:latin typeface="Arial"/>
            </a:endParaRPr>
          </a:p>
          <a:p>
            <a:pPr>
              <a:lnSpc>
                <a:spcPct val="90000"/>
              </a:lnSpc>
              <a:spcBef>
                <a:spcPts val="1001"/>
              </a:spcBef>
            </a:pPr>
            <a:r>
              <a:rPr b="0" lang="en-US" sz="1800" spc="-1" strike="noStrike">
                <a:solidFill>
                  <a:srgbClr val="000000"/>
                </a:solidFill>
                <a:latin typeface="Calibri"/>
              </a:rPr>
              <a:t>OWNED BY ITS MEMBER BANKS</a:t>
            </a:r>
            <a:endParaRPr b="0" lang="en-US" sz="1800" spc="-1" strike="noStrike">
              <a:latin typeface="Arial"/>
            </a:endParaRPr>
          </a:p>
          <a:p>
            <a:pPr>
              <a:lnSpc>
                <a:spcPct val="90000"/>
              </a:lnSpc>
              <a:spcBef>
                <a:spcPts val="1001"/>
              </a:spcBef>
            </a:pPr>
            <a:endParaRPr b="0" lang="en-US" sz="1800" spc="-1" strike="noStrike">
              <a:latin typeface="Arial"/>
            </a:endParaRPr>
          </a:p>
          <a:p>
            <a:pPr>
              <a:lnSpc>
                <a:spcPct val="90000"/>
              </a:lnSpc>
              <a:spcBef>
                <a:spcPts val="1001"/>
              </a:spcBef>
            </a:pPr>
            <a:endParaRPr b="0" lang="en-US" sz="1800" spc="-1" strike="noStrike">
              <a:latin typeface="Arial"/>
            </a:endParaRPr>
          </a:p>
          <a:p>
            <a:pPr>
              <a:lnSpc>
                <a:spcPct val="90000"/>
              </a:lnSpc>
              <a:spcBef>
                <a:spcPts val="1001"/>
              </a:spcBef>
            </a:pPr>
            <a:r>
              <a:rPr b="0" lang="en-US" sz="2800" spc="-1" strike="noStrike">
                <a:solidFill>
                  <a:srgbClr val="000000"/>
                </a:solidFill>
                <a:latin typeface="Calibri"/>
              </a:rPr>
              <a:t>COMMERCIAL BANKS:</a:t>
            </a:r>
            <a:endParaRPr b="0" lang="en-US" sz="2800" spc="-1" strike="noStrike">
              <a:latin typeface="Arial"/>
            </a:endParaRPr>
          </a:p>
          <a:p>
            <a:pPr>
              <a:lnSpc>
                <a:spcPct val="90000"/>
              </a:lnSpc>
              <a:spcBef>
                <a:spcPts val="1001"/>
              </a:spcBef>
            </a:pPr>
            <a:r>
              <a:rPr b="0" lang="en-US" sz="1600" spc="-1" strike="noStrike">
                <a:solidFill>
                  <a:srgbClr val="000000"/>
                </a:solidFill>
                <a:latin typeface="Calibri"/>
              </a:rPr>
              <a:t>OWNERS OF NY FED BANK</a:t>
            </a:r>
            <a:endParaRPr b="0" lang="en-US" sz="1600" spc="-1" strike="noStrike">
              <a:latin typeface="Arial"/>
            </a:endParaRPr>
          </a:p>
        </p:txBody>
      </p:sp>
      <p:sp>
        <p:nvSpPr>
          <p:cNvPr id="325" name="CustomShape 3"/>
          <p:cNvSpPr/>
          <p:nvPr/>
        </p:nvSpPr>
        <p:spPr>
          <a:xfrm>
            <a:off x="3853440" y="2626560"/>
            <a:ext cx="3999960" cy="1017720"/>
          </a:xfrm>
          <a:prstGeom prst="rect">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US" sz="1800" spc="-1" strike="noStrike">
                <a:solidFill>
                  <a:srgbClr val="ffffff"/>
                </a:solidFill>
                <a:latin typeface="Calibri"/>
                <a:ea typeface="DejaVu Sans"/>
              </a:rPr>
              <a:t>NEW YORK FEDERAL RESERVE BANK</a:t>
            </a:r>
            <a:endParaRPr b="0" lang="en-US" sz="1800" spc="-1" strike="noStrike">
              <a:latin typeface="Arial"/>
            </a:endParaRPr>
          </a:p>
        </p:txBody>
      </p:sp>
      <p:sp>
        <p:nvSpPr>
          <p:cNvPr id="326" name="CustomShape 4"/>
          <p:cNvSpPr/>
          <p:nvPr/>
        </p:nvSpPr>
        <p:spPr>
          <a:xfrm>
            <a:off x="5611320" y="3467160"/>
            <a:ext cx="483840" cy="977760"/>
          </a:xfrm>
          <a:prstGeom prst="down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327" name="CustomShape 5"/>
          <p:cNvSpPr/>
          <p:nvPr/>
        </p:nvSpPr>
        <p:spPr>
          <a:xfrm>
            <a:off x="3075840" y="4673520"/>
            <a:ext cx="1866240" cy="91368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US" sz="1800" spc="-1" strike="noStrike">
                <a:solidFill>
                  <a:srgbClr val="ffffff"/>
                </a:solidFill>
                <a:latin typeface="Calibri"/>
                <a:ea typeface="DejaVu Sans"/>
              </a:rPr>
              <a:t>BANK OF</a:t>
            </a:r>
            <a:endParaRPr b="0" lang="en-US" sz="1800" spc="-1" strike="noStrike">
              <a:latin typeface="Arial"/>
            </a:endParaRPr>
          </a:p>
          <a:p>
            <a:pPr algn="ctr">
              <a:lnSpc>
                <a:spcPct val="100000"/>
              </a:lnSpc>
            </a:pPr>
            <a:r>
              <a:rPr b="0" lang="en-US" sz="1800" spc="-1" strike="noStrike">
                <a:solidFill>
                  <a:srgbClr val="ffffff"/>
                </a:solidFill>
                <a:latin typeface="Calibri"/>
                <a:ea typeface="DejaVu Sans"/>
              </a:rPr>
              <a:t>AMERICA</a:t>
            </a:r>
            <a:endParaRPr b="0" lang="en-US" sz="1800" spc="-1" strike="noStrike">
              <a:latin typeface="Arial"/>
            </a:endParaRPr>
          </a:p>
        </p:txBody>
      </p:sp>
      <p:sp>
        <p:nvSpPr>
          <p:cNvPr id="328" name="CustomShape 6"/>
          <p:cNvSpPr/>
          <p:nvPr/>
        </p:nvSpPr>
        <p:spPr>
          <a:xfrm>
            <a:off x="5334840" y="4660920"/>
            <a:ext cx="1747800" cy="91368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US" sz="1800" spc="-1" strike="noStrike">
                <a:solidFill>
                  <a:srgbClr val="ffffff"/>
                </a:solidFill>
                <a:latin typeface="Calibri"/>
                <a:ea typeface="DejaVu Sans"/>
              </a:rPr>
              <a:t>CITIGROUP</a:t>
            </a:r>
            <a:endParaRPr b="0" lang="en-US" sz="1800" spc="-1" strike="noStrike">
              <a:latin typeface="Arial"/>
            </a:endParaRPr>
          </a:p>
        </p:txBody>
      </p:sp>
      <p:sp>
        <p:nvSpPr>
          <p:cNvPr id="329" name="CustomShape 7"/>
          <p:cNvSpPr/>
          <p:nvPr/>
        </p:nvSpPr>
        <p:spPr>
          <a:xfrm>
            <a:off x="7783560" y="4673520"/>
            <a:ext cx="2076840" cy="91368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US" sz="1800" spc="-1" strike="noStrike">
                <a:solidFill>
                  <a:srgbClr val="ffffff"/>
                </a:solidFill>
                <a:latin typeface="Calibri"/>
                <a:ea typeface="DejaVu Sans"/>
              </a:rPr>
              <a:t>J.P.MORGAN</a:t>
            </a:r>
            <a:endParaRPr b="0" lang="en-US" sz="1800" spc="-1" strike="noStrike">
              <a:latin typeface="Arial"/>
            </a:endParaRPr>
          </a:p>
          <a:p>
            <a:pPr algn="ctr">
              <a:lnSpc>
                <a:spcPct val="100000"/>
              </a:lnSpc>
            </a:pPr>
            <a:r>
              <a:rPr b="0" lang="en-US" sz="1800" spc="-1" strike="noStrike">
                <a:solidFill>
                  <a:srgbClr val="ffffff"/>
                </a:solidFill>
                <a:latin typeface="Calibri"/>
                <a:ea typeface="DejaVu Sans"/>
              </a:rPr>
              <a:t>CHASE</a:t>
            </a:r>
            <a:endParaRPr b="0" lang="en-US" sz="1800" spc="-1" strike="noStrike">
              <a:latin typeface="Arial"/>
            </a:endParaRPr>
          </a:p>
        </p:txBody>
      </p:sp>
      <p:sp>
        <p:nvSpPr>
          <p:cNvPr id="330" name="CustomShape 8"/>
          <p:cNvSpPr/>
          <p:nvPr/>
        </p:nvSpPr>
        <p:spPr>
          <a:xfrm>
            <a:off x="1270800" y="5587920"/>
            <a:ext cx="1891080" cy="91368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US" sz="1800" spc="-1" strike="noStrike">
                <a:solidFill>
                  <a:srgbClr val="ffffff"/>
                </a:solidFill>
                <a:latin typeface="Calibri"/>
                <a:ea typeface="DejaVu Sans"/>
              </a:rPr>
              <a:t>DEUTSCHE BANK</a:t>
            </a:r>
            <a:endParaRPr b="0" lang="en-US" sz="1800" spc="-1" strike="noStrike">
              <a:latin typeface="Arial"/>
            </a:endParaRPr>
          </a:p>
        </p:txBody>
      </p:sp>
      <p:sp>
        <p:nvSpPr>
          <p:cNvPr id="331" name="CustomShape 9"/>
          <p:cNvSpPr/>
          <p:nvPr/>
        </p:nvSpPr>
        <p:spPr>
          <a:xfrm>
            <a:off x="927000" y="4660920"/>
            <a:ext cx="1777320" cy="91368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US" sz="1800" spc="-1" strike="noStrike">
                <a:solidFill>
                  <a:srgbClr val="ffffff"/>
                </a:solidFill>
                <a:latin typeface="Calibri"/>
                <a:ea typeface="DejaVu Sans"/>
              </a:rPr>
              <a:t>GOLDMAN SACHS</a:t>
            </a:r>
            <a:endParaRPr b="0" lang="en-US" sz="1800" spc="-1" strike="noStrike">
              <a:latin typeface="Arial"/>
            </a:endParaRPr>
          </a:p>
        </p:txBody>
      </p:sp>
      <p:sp>
        <p:nvSpPr>
          <p:cNvPr id="332" name="CustomShape 10"/>
          <p:cNvSpPr/>
          <p:nvPr/>
        </p:nvSpPr>
        <p:spPr>
          <a:xfrm>
            <a:off x="3530520" y="5654160"/>
            <a:ext cx="1494720" cy="91368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US" sz="1800" spc="-1" strike="noStrike">
                <a:solidFill>
                  <a:srgbClr val="ffffff"/>
                </a:solidFill>
                <a:latin typeface="Calibri"/>
                <a:ea typeface="DejaVu Sans"/>
              </a:rPr>
              <a:t>HSBC</a:t>
            </a:r>
            <a:endParaRPr b="0" lang="en-US" sz="1800" spc="-1" strike="noStrike">
              <a:latin typeface="Arial"/>
            </a:endParaRPr>
          </a:p>
        </p:txBody>
      </p:sp>
      <p:sp>
        <p:nvSpPr>
          <p:cNvPr id="333" name="CustomShape 11"/>
          <p:cNvSpPr/>
          <p:nvPr/>
        </p:nvSpPr>
        <p:spPr>
          <a:xfrm>
            <a:off x="6317280" y="5575320"/>
            <a:ext cx="1549080" cy="91368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US" sz="1800" spc="-1" strike="noStrike">
                <a:solidFill>
                  <a:srgbClr val="ffffff"/>
                </a:solidFill>
                <a:latin typeface="Calibri"/>
                <a:ea typeface="DejaVu Sans"/>
              </a:rPr>
              <a:t>UBS</a:t>
            </a:r>
            <a:endParaRPr b="0" lang="en-US" sz="1800" spc="-1" strike="noStrike">
              <a:latin typeface="Arial"/>
            </a:endParaRPr>
          </a:p>
        </p:txBody>
      </p:sp>
      <p:sp>
        <p:nvSpPr>
          <p:cNvPr id="334" name="CustomShape 12"/>
          <p:cNvSpPr/>
          <p:nvPr/>
        </p:nvSpPr>
        <p:spPr>
          <a:xfrm>
            <a:off x="9016920" y="5587920"/>
            <a:ext cx="1576440" cy="91368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US" sz="1800" spc="-1" strike="noStrike">
                <a:solidFill>
                  <a:srgbClr val="ffffff"/>
                </a:solidFill>
                <a:latin typeface="Calibri"/>
                <a:ea typeface="DejaVu Sans"/>
              </a:rPr>
              <a:t>ETC.</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5" name="CustomShape 1"/>
          <p:cNvSpPr/>
          <p:nvPr/>
        </p:nvSpPr>
        <p:spPr>
          <a:xfrm>
            <a:off x="838080" y="365040"/>
            <a:ext cx="10514880" cy="1324800"/>
          </a:xfrm>
          <a:prstGeom prst="rect">
            <a:avLst/>
          </a:prstGeom>
          <a:solidFill>
            <a:srgbClr val="faa2e9"/>
          </a:solidFill>
          <a:ln>
            <a:noFill/>
          </a:ln>
        </p:spPr>
        <p:style>
          <a:lnRef idx="0"/>
          <a:fillRef idx="0"/>
          <a:effectRef idx="0"/>
          <a:fontRef idx="minor"/>
        </p:style>
        <p:txBody>
          <a:bodyPr lIns="90000" rIns="90000" tIns="45000" bIns="45000" anchor="ctr">
            <a:noAutofit/>
          </a:bodyPr>
          <a:p>
            <a:pPr algn="ctr">
              <a:lnSpc>
                <a:spcPct val="90000"/>
              </a:lnSpc>
            </a:pPr>
            <a:r>
              <a:rPr b="0" lang="en-US" sz="2800" spc="-1" strike="noStrike">
                <a:solidFill>
                  <a:srgbClr val="000000"/>
                </a:solidFill>
                <a:latin typeface="Calibri Light"/>
              </a:rPr>
              <a:t>WHAT’S GONE WRONG? </a:t>
            </a:r>
            <a:br/>
            <a:r>
              <a:rPr b="0" lang="en-US" sz="4400" spc="-1" strike="noStrike">
                <a:solidFill>
                  <a:srgbClr val="000000"/>
                </a:solidFill>
                <a:latin typeface="Calibri Light"/>
              </a:rPr>
              <a:t>OBSCENE CONCENTRATION OF WEALTH</a:t>
            </a:r>
            <a:endParaRPr b="0" lang="en-US" sz="4400" spc="-1" strike="noStrike">
              <a:latin typeface="Arial"/>
            </a:endParaRPr>
          </a:p>
        </p:txBody>
      </p:sp>
      <p:pic>
        <p:nvPicPr>
          <p:cNvPr id="336" name="Picture 2" descr=""/>
          <p:cNvPicPr/>
          <p:nvPr/>
        </p:nvPicPr>
        <p:blipFill>
          <a:blip r:embed="rId1"/>
          <a:stretch/>
        </p:blipFill>
        <p:spPr>
          <a:xfrm>
            <a:off x="0" y="1837440"/>
            <a:ext cx="1823760" cy="2388600"/>
          </a:xfrm>
          <a:prstGeom prst="rect">
            <a:avLst/>
          </a:prstGeom>
          <a:ln>
            <a:noFill/>
          </a:ln>
        </p:spPr>
      </p:pic>
      <p:pic>
        <p:nvPicPr>
          <p:cNvPr id="337" name="Picture 4" descr=""/>
          <p:cNvPicPr/>
          <p:nvPr/>
        </p:nvPicPr>
        <p:blipFill>
          <a:blip r:embed="rId2"/>
          <a:stretch/>
        </p:blipFill>
        <p:spPr>
          <a:xfrm>
            <a:off x="1662840" y="3032280"/>
            <a:ext cx="2056320" cy="1794960"/>
          </a:xfrm>
          <a:prstGeom prst="rect">
            <a:avLst/>
          </a:prstGeom>
          <a:ln>
            <a:noFill/>
          </a:ln>
        </p:spPr>
      </p:pic>
      <p:pic>
        <p:nvPicPr>
          <p:cNvPr id="338" name="Picture 6" descr=""/>
          <p:cNvPicPr/>
          <p:nvPr/>
        </p:nvPicPr>
        <p:blipFill>
          <a:blip r:embed="rId3"/>
          <a:stretch/>
        </p:blipFill>
        <p:spPr>
          <a:xfrm>
            <a:off x="3494880" y="4079880"/>
            <a:ext cx="2791440" cy="1517760"/>
          </a:xfrm>
          <a:prstGeom prst="rect">
            <a:avLst/>
          </a:prstGeom>
          <a:ln>
            <a:noFill/>
          </a:ln>
        </p:spPr>
      </p:pic>
      <p:pic>
        <p:nvPicPr>
          <p:cNvPr id="339" name="Picture 8" descr=""/>
          <p:cNvPicPr/>
          <p:nvPr/>
        </p:nvPicPr>
        <p:blipFill>
          <a:blip r:embed="rId4"/>
          <a:stretch/>
        </p:blipFill>
        <p:spPr>
          <a:xfrm>
            <a:off x="8564040" y="5270760"/>
            <a:ext cx="3627360" cy="1586520"/>
          </a:xfrm>
          <a:prstGeom prst="rect">
            <a:avLst/>
          </a:prstGeom>
          <a:ln>
            <a:noFill/>
          </a:ln>
        </p:spPr>
      </p:pic>
      <p:pic>
        <p:nvPicPr>
          <p:cNvPr id="340" name="Picture 12" descr=""/>
          <p:cNvPicPr/>
          <p:nvPr/>
        </p:nvPicPr>
        <p:blipFill>
          <a:blip r:embed="rId5"/>
          <a:stretch/>
        </p:blipFill>
        <p:spPr>
          <a:xfrm>
            <a:off x="5582160" y="5384160"/>
            <a:ext cx="2981160" cy="838080"/>
          </a:xfrm>
          <a:prstGeom prst="rect">
            <a:avLst/>
          </a:prstGeom>
          <a:ln>
            <a:noFill/>
          </a:ln>
        </p:spPr>
      </p:pic>
      <p:pic>
        <p:nvPicPr>
          <p:cNvPr id="341" name="Picture 14" descr=""/>
          <p:cNvPicPr/>
          <p:nvPr/>
        </p:nvPicPr>
        <p:blipFill>
          <a:blip r:embed="rId6"/>
          <a:stretch/>
        </p:blipFill>
        <p:spPr>
          <a:xfrm>
            <a:off x="1733040" y="5427000"/>
            <a:ext cx="3914280" cy="880200"/>
          </a:xfrm>
          <a:prstGeom prst="rect">
            <a:avLst/>
          </a:prstGeom>
          <a:ln>
            <a:noFill/>
          </a:ln>
        </p:spPr>
      </p:pic>
      <p:pic>
        <p:nvPicPr>
          <p:cNvPr id="342" name="Picture 10" descr=""/>
          <p:cNvPicPr/>
          <p:nvPr/>
        </p:nvPicPr>
        <p:blipFill>
          <a:blip r:embed="rId7"/>
          <a:stretch/>
        </p:blipFill>
        <p:spPr>
          <a:xfrm>
            <a:off x="7182000" y="5824800"/>
            <a:ext cx="1485360" cy="1046880"/>
          </a:xfrm>
          <a:prstGeom prst="rect">
            <a:avLst/>
          </a:prstGeom>
          <a:ln>
            <a:noFill/>
          </a:ln>
        </p:spPr>
      </p:pic>
      <p:pic>
        <p:nvPicPr>
          <p:cNvPr id="343" name="Picture 16" descr=""/>
          <p:cNvPicPr/>
          <p:nvPr/>
        </p:nvPicPr>
        <p:blipFill>
          <a:blip r:embed="rId8"/>
          <a:stretch/>
        </p:blipFill>
        <p:spPr>
          <a:xfrm>
            <a:off x="6287040" y="2257560"/>
            <a:ext cx="2999520" cy="2999520"/>
          </a:xfrm>
          <a:prstGeom prst="rect">
            <a:avLst/>
          </a:prstGeom>
          <a:ln>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4" name="" descr=""/>
          <p:cNvPicPr/>
          <p:nvPr/>
        </p:nvPicPr>
        <p:blipFill>
          <a:blip r:embed="rId1"/>
          <a:stretch/>
        </p:blipFill>
        <p:spPr>
          <a:xfrm>
            <a:off x="7749720" y="731520"/>
            <a:ext cx="2856960" cy="2856960"/>
          </a:xfrm>
          <a:prstGeom prst="rect">
            <a:avLst/>
          </a:prstGeom>
          <a:ln>
            <a:noFill/>
          </a:ln>
        </p:spPr>
      </p:pic>
      <p:pic>
        <p:nvPicPr>
          <p:cNvPr id="345" name="" descr=""/>
          <p:cNvPicPr/>
          <p:nvPr/>
        </p:nvPicPr>
        <p:blipFill>
          <a:blip r:embed="rId2"/>
          <a:stretch/>
        </p:blipFill>
        <p:spPr>
          <a:xfrm>
            <a:off x="1989360" y="3291840"/>
            <a:ext cx="5325480" cy="2196720"/>
          </a:xfrm>
          <a:prstGeom prst="rect">
            <a:avLst/>
          </a:prstGeom>
          <a:ln>
            <a:noFill/>
          </a:ln>
        </p:spPr>
      </p:pic>
      <p:sp>
        <p:nvSpPr>
          <p:cNvPr id="346" name="CustomShape 1"/>
          <p:cNvSpPr/>
          <p:nvPr/>
        </p:nvSpPr>
        <p:spPr>
          <a:xfrm>
            <a:off x="2743200" y="2103120"/>
            <a:ext cx="360324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800" spc="-1" strike="noStrike">
                <a:latin typeface="Arial"/>
              </a:rPr>
              <a:t>WHAT CAN WE DO?</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7" name="Picture 1" descr=""/>
          <p:cNvPicPr/>
          <p:nvPr/>
        </p:nvPicPr>
        <p:blipFill>
          <a:blip r:embed="rId1"/>
          <a:stretch/>
        </p:blipFill>
        <p:spPr>
          <a:xfrm>
            <a:off x="5694120" y="1008000"/>
            <a:ext cx="5767560" cy="4325400"/>
          </a:xfrm>
          <a:prstGeom prst="rect">
            <a:avLst/>
          </a:prstGeom>
          <a:ln>
            <a:noFill/>
          </a:ln>
        </p:spPr>
      </p:pic>
      <p:sp>
        <p:nvSpPr>
          <p:cNvPr id="348" name="CustomShape 1"/>
          <p:cNvSpPr/>
          <p:nvPr/>
        </p:nvSpPr>
        <p:spPr>
          <a:xfrm>
            <a:off x="360360" y="1659240"/>
            <a:ext cx="4571280" cy="32904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Calibri"/>
                <a:ea typeface="DejaVu Sans"/>
              </a:rPr>
              <a:t>In 2010 and 2011, Representative Dennis Kucinich entered into Congress THE NEED ACT (HR2990). </a:t>
            </a:r>
            <a:endParaRPr b="0" lang="en-US" sz="2400" spc="-1" strike="noStrike">
              <a:latin typeface="Arial"/>
            </a:endParaRPr>
          </a:p>
          <a:p>
            <a:pPr>
              <a:lnSpc>
                <a:spcPct val="100000"/>
              </a:lnSpc>
            </a:pPr>
            <a:endParaRPr b="0" lang="en-US" sz="2400" spc="-1" strike="noStrike">
              <a:latin typeface="Arial"/>
            </a:endParaRPr>
          </a:p>
          <a:p>
            <a:pPr>
              <a:lnSpc>
                <a:spcPct val="100000"/>
              </a:lnSpc>
            </a:pPr>
            <a:r>
              <a:rPr b="0" lang="en-US" sz="2400" spc="-1" strike="noStrike">
                <a:solidFill>
                  <a:srgbClr val="000000"/>
                </a:solidFill>
                <a:latin typeface="Calibri"/>
                <a:ea typeface="DejaVu Sans"/>
              </a:rPr>
              <a:t>This act was based on the work of the AMI and Stephen Zarlenga</a:t>
            </a:r>
            <a:r>
              <a:rPr b="0" lang="en-US" sz="1800" spc="-1" strike="noStrike">
                <a:solidFill>
                  <a:srgbClr val="000000"/>
                </a:solidFill>
                <a:latin typeface="Calibri"/>
                <a:ea typeface="DejaVu Sans"/>
              </a:rPr>
              <a:t>.</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2400" spc="-1" strike="noStrike">
                <a:solidFill>
                  <a:srgbClr val="000000"/>
                </a:solidFill>
                <a:latin typeface="Calibri"/>
                <a:ea typeface="DejaVu Sans"/>
              </a:rPr>
              <a:t>This act was totally for the PUBLIC GOOD, not for the banks.</a:t>
            </a:r>
            <a:endParaRPr b="0" lang="en-US" sz="2400" spc="-1" strike="noStrike">
              <a:latin typeface="Arial"/>
            </a:endParaRPr>
          </a:p>
        </p:txBody>
      </p:sp>
      <p:sp>
        <p:nvSpPr>
          <p:cNvPr id="349" name="CustomShape 2"/>
          <p:cNvSpPr/>
          <p:nvPr/>
        </p:nvSpPr>
        <p:spPr>
          <a:xfrm>
            <a:off x="0" y="22320"/>
            <a:ext cx="12191400" cy="516600"/>
          </a:xfrm>
          <a:prstGeom prst="rect">
            <a:avLst/>
          </a:prstGeom>
          <a:solidFill>
            <a:srgbClr val="ffc000"/>
          </a:solidFill>
          <a:ln>
            <a:noFill/>
          </a:ln>
        </p:spPr>
        <p:style>
          <a:lnRef idx="0"/>
          <a:fillRef idx="0"/>
          <a:effectRef idx="0"/>
          <a:fontRef idx="minor"/>
        </p:style>
        <p:txBody>
          <a:bodyPr lIns="90000" rIns="90000" tIns="45000" bIns="45000">
            <a:spAutoFit/>
          </a:bodyPr>
          <a:p>
            <a:pPr algn="ctr">
              <a:lnSpc>
                <a:spcPct val="100000"/>
              </a:lnSpc>
            </a:pPr>
            <a:r>
              <a:rPr b="0" lang="en-US" sz="2800" spc="-1" strike="noStrike">
                <a:solidFill>
                  <a:srgbClr val="000000"/>
                </a:solidFill>
                <a:latin typeface="Calibri"/>
                <a:ea typeface="DejaVu Sans"/>
              </a:rPr>
              <a:t>U.S. MONETARY REFORM – 1996 TO THE PRESENT</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8" name="" descr=""/>
          <p:cNvPicPr/>
          <p:nvPr/>
        </p:nvPicPr>
        <p:blipFill>
          <a:blip r:embed="rId1"/>
          <a:stretch/>
        </p:blipFill>
        <p:spPr>
          <a:xfrm>
            <a:off x="7749720" y="731520"/>
            <a:ext cx="2856960" cy="2856960"/>
          </a:xfrm>
          <a:prstGeom prst="rect">
            <a:avLst/>
          </a:prstGeom>
          <a:ln>
            <a:noFill/>
          </a:ln>
        </p:spPr>
      </p:pic>
      <p:pic>
        <p:nvPicPr>
          <p:cNvPr id="239" name="" descr=""/>
          <p:cNvPicPr/>
          <p:nvPr/>
        </p:nvPicPr>
        <p:blipFill>
          <a:blip r:embed="rId2"/>
          <a:stretch/>
        </p:blipFill>
        <p:spPr>
          <a:xfrm>
            <a:off x="1989360" y="3291840"/>
            <a:ext cx="5325480" cy="2196720"/>
          </a:xfrm>
          <a:prstGeom prst="rect">
            <a:avLst/>
          </a:prstGeom>
          <a:ln>
            <a:noFill/>
          </a:ln>
        </p:spPr>
      </p:pic>
      <p:sp>
        <p:nvSpPr>
          <p:cNvPr id="240" name="CustomShape 1"/>
          <p:cNvSpPr/>
          <p:nvPr/>
        </p:nvSpPr>
        <p:spPr>
          <a:xfrm>
            <a:off x="2103120" y="2292480"/>
            <a:ext cx="518976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800" spc="-1" strike="noStrike">
                <a:latin typeface="Arial"/>
              </a:rPr>
              <a:t>FEDERAL RESERVE SYSTEM</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0" name="Picture 1" descr=""/>
          <p:cNvPicPr/>
          <p:nvPr/>
        </p:nvPicPr>
        <p:blipFill>
          <a:blip r:embed="rId1"/>
          <a:stretch/>
        </p:blipFill>
        <p:spPr>
          <a:xfrm>
            <a:off x="1620720" y="2818440"/>
            <a:ext cx="3019680" cy="3961800"/>
          </a:xfrm>
          <a:prstGeom prst="rect">
            <a:avLst/>
          </a:prstGeom>
          <a:ln>
            <a:noFill/>
          </a:ln>
        </p:spPr>
      </p:pic>
      <p:sp>
        <p:nvSpPr>
          <p:cNvPr id="351" name="CustomShape 1"/>
          <p:cNvSpPr/>
          <p:nvPr/>
        </p:nvSpPr>
        <p:spPr>
          <a:xfrm>
            <a:off x="4353480" y="2818440"/>
            <a:ext cx="284400" cy="3930480"/>
          </a:xfrm>
          <a:prstGeom prst="rect">
            <a:avLst/>
          </a:prstGeom>
          <a:solidFill>
            <a:schemeClr val="bg1"/>
          </a:solid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Calibri"/>
                <a:ea typeface="DejaVu Sans"/>
              </a:rPr>
              <a:t>  </a:t>
            </a:r>
            <a:endParaRPr b="0" lang="en-US" sz="1800" spc="-1" strike="noStrike">
              <a:latin typeface="Arial"/>
            </a:endParaRPr>
          </a:p>
          <a:p>
            <a:pPr>
              <a:lnSpc>
                <a:spcPct val="100000"/>
              </a:lnSpc>
            </a:pPr>
            <a:r>
              <a:rPr b="0" lang="en-US" sz="1800" spc="-1" strike="noStrike">
                <a:solidFill>
                  <a:srgbClr val="000000"/>
                </a:solidFill>
                <a:latin typeface="Calibri"/>
                <a:ea typeface="DejaVu Sans"/>
              </a:rPr>
              <a:t>  </a:t>
            </a: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p:txBody>
      </p:sp>
      <p:sp>
        <p:nvSpPr>
          <p:cNvPr id="352" name="CustomShape 2"/>
          <p:cNvSpPr/>
          <p:nvPr/>
        </p:nvSpPr>
        <p:spPr>
          <a:xfrm>
            <a:off x="4147560" y="3615120"/>
            <a:ext cx="5601600" cy="455760"/>
          </a:xfrm>
          <a:prstGeom prst="rect">
            <a:avLst/>
          </a:prstGeom>
          <a:solidFill>
            <a:schemeClr val="bg1"/>
          </a:solid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Calibri"/>
                <a:ea typeface="DejaVu Sans"/>
              </a:rPr>
              <a:t>NATIONALIZE THE FEDERAL RESERVE BANKS</a:t>
            </a:r>
            <a:endParaRPr b="0" lang="en-US" sz="2400" spc="-1" strike="noStrike">
              <a:latin typeface="Arial"/>
            </a:endParaRPr>
          </a:p>
        </p:txBody>
      </p:sp>
      <p:sp>
        <p:nvSpPr>
          <p:cNvPr id="353" name="CustomShape 3"/>
          <p:cNvSpPr/>
          <p:nvPr/>
        </p:nvSpPr>
        <p:spPr>
          <a:xfrm>
            <a:off x="4138560" y="5411520"/>
            <a:ext cx="5607720" cy="455760"/>
          </a:xfrm>
          <a:prstGeom prst="rect">
            <a:avLst/>
          </a:prstGeom>
          <a:solidFill>
            <a:schemeClr val="bg1"/>
          </a:solid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Calibri"/>
                <a:ea typeface="DejaVu Sans"/>
              </a:rPr>
              <a:t>SPEND SOVEREIGN MONEY INTO ECONOMY</a:t>
            </a:r>
            <a:endParaRPr b="0" lang="en-US" sz="2400" spc="-1" strike="noStrike">
              <a:latin typeface="Arial"/>
            </a:endParaRPr>
          </a:p>
        </p:txBody>
      </p:sp>
      <p:sp>
        <p:nvSpPr>
          <p:cNvPr id="354" name="CustomShape 4"/>
          <p:cNvSpPr/>
          <p:nvPr/>
        </p:nvSpPr>
        <p:spPr>
          <a:xfrm>
            <a:off x="4151160" y="4513320"/>
            <a:ext cx="6310080" cy="455760"/>
          </a:xfrm>
          <a:prstGeom prst="rect">
            <a:avLst/>
          </a:prstGeom>
          <a:solidFill>
            <a:schemeClr val="bg1"/>
          </a:solid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Calibri"/>
                <a:ea typeface="DejaVu Sans"/>
              </a:rPr>
              <a:t>STOP BANKS CREATING WHAT WE USE AS MONEY</a:t>
            </a:r>
            <a:endParaRPr b="0" lang="en-US" sz="2400" spc="-1" strike="noStrike">
              <a:latin typeface="Arial"/>
            </a:endParaRPr>
          </a:p>
        </p:txBody>
      </p:sp>
      <p:sp>
        <p:nvSpPr>
          <p:cNvPr id="355" name="CustomShape 5"/>
          <p:cNvSpPr/>
          <p:nvPr/>
        </p:nvSpPr>
        <p:spPr>
          <a:xfrm>
            <a:off x="0" y="1010520"/>
            <a:ext cx="12191400" cy="22230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800" spc="-1" strike="noStrike">
                <a:solidFill>
                  <a:srgbClr val="000000"/>
                </a:solidFill>
                <a:latin typeface="Calibri"/>
                <a:ea typeface="DejaVu Sans"/>
              </a:rPr>
              <a:t>THE NEED ACT has 3 parts.</a:t>
            </a:r>
            <a:endParaRPr b="0" lang="en-US" sz="2800" spc="-1" strike="noStrike">
              <a:latin typeface="Arial"/>
            </a:endParaRPr>
          </a:p>
          <a:p>
            <a:pPr>
              <a:lnSpc>
                <a:spcPct val="100000"/>
              </a:lnSpc>
            </a:pPr>
            <a:endParaRPr b="0" lang="en-US" sz="2800" spc="-1" strike="noStrike">
              <a:latin typeface="Arial"/>
            </a:endParaRPr>
          </a:p>
          <a:p>
            <a:pPr>
              <a:lnSpc>
                <a:spcPct val="100000"/>
              </a:lnSpc>
            </a:pPr>
            <a:r>
              <a:rPr b="0" lang="en-US" sz="2800" spc="-1" strike="noStrike">
                <a:solidFill>
                  <a:srgbClr val="000000"/>
                </a:solidFill>
                <a:latin typeface="Calibri"/>
                <a:ea typeface="DejaVu Sans"/>
              </a:rPr>
              <a:t>All 3 parts must be enacted at the same time, for monetary reform to succeed.</a:t>
            </a:r>
            <a:endParaRPr b="0" lang="en-US" sz="2800" spc="-1" strike="noStrike">
              <a:latin typeface="Arial"/>
            </a:endParaRPr>
          </a:p>
          <a:p>
            <a:pPr>
              <a:lnSpc>
                <a:spcPct val="100000"/>
              </a:lnSpc>
            </a:pPr>
            <a:r>
              <a:rPr b="0" lang="en-US" sz="2800" spc="-1" strike="noStrike">
                <a:solidFill>
                  <a:srgbClr val="000000"/>
                </a:solidFill>
                <a:latin typeface="Calibri"/>
                <a:ea typeface="DejaVu Sans"/>
              </a:rPr>
              <a:t>All 3 parts must be in place together, or the Private Money Power will take </a:t>
            </a:r>
            <a:endParaRPr b="0" lang="en-US" sz="2800" spc="-1" strike="noStrike">
              <a:latin typeface="Arial"/>
            </a:endParaRPr>
          </a:p>
          <a:p>
            <a:pPr>
              <a:lnSpc>
                <a:spcPct val="100000"/>
              </a:lnSpc>
            </a:pPr>
            <a:r>
              <a:rPr b="0" lang="en-US" sz="2800" spc="-1" strike="noStrike">
                <a:solidFill>
                  <a:srgbClr val="000000"/>
                </a:solidFill>
                <a:latin typeface="Calibri"/>
                <a:ea typeface="DejaVu Sans"/>
              </a:rPr>
              <a:t>back control, as they have done over recorded history.</a:t>
            </a:r>
            <a:endParaRPr b="0" lang="en-US" sz="2800" spc="-1" strike="noStrike">
              <a:latin typeface="Arial"/>
            </a:endParaRPr>
          </a:p>
        </p:txBody>
      </p:sp>
      <p:sp>
        <p:nvSpPr>
          <p:cNvPr id="356" name="CustomShape 6"/>
          <p:cNvSpPr/>
          <p:nvPr/>
        </p:nvSpPr>
        <p:spPr>
          <a:xfrm>
            <a:off x="0" y="16560"/>
            <a:ext cx="12191400" cy="455760"/>
          </a:xfrm>
          <a:prstGeom prst="rect">
            <a:avLst/>
          </a:prstGeom>
          <a:solidFill>
            <a:srgbClr val="ffff00"/>
          </a:solidFill>
          <a:ln>
            <a:noFill/>
          </a:ln>
        </p:spPr>
        <p:style>
          <a:lnRef idx="0"/>
          <a:fillRef idx="0"/>
          <a:effectRef idx="0"/>
          <a:fontRef idx="minor"/>
        </p:style>
        <p:txBody>
          <a:bodyPr lIns="90000" rIns="90000" tIns="45000" bIns="45000">
            <a:spAutoFit/>
          </a:bodyPr>
          <a:p>
            <a:pPr algn="ctr">
              <a:lnSpc>
                <a:spcPct val="100000"/>
              </a:lnSpc>
            </a:pPr>
            <a:r>
              <a:rPr b="0" lang="en-US" sz="2400" spc="-1" strike="noStrike">
                <a:solidFill>
                  <a:srgbClr val="000000"/>
                </a:solidFill>
                <a:latin typeface="Calibri"/>
                <a:ea typeface="DejaVu Sans"/>
              </a:rPr>
              <a:t>MONETARY REFORM FOR THE PEOPLE</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7" name="" descr=""/>
          <p:cNvPicPr/>
          <p:nvPr/>
        </p:nvPicPr>
        <p:blipFill>
          <a:blip r:embed="rId1"/>
          <a:stretch/>
        </p:blipFill>
        <p:spPr>
          <a:xfrm>
            <a:off x="7749720" y="731520"/>
            <a:ext cx="2856960" cy="2856960"/>
          </a:xfrm>
          <a:prstGeom prst="rect">
            <a:avLst/>
          </a:prstGeom>
          <a:ln>
            <a:noFill/>
          </a:ln>
        </p:spPr>
      </p:pic>
      <p:pic>
        <p:nvPicPr>
          <p:cNvPr id="358" name="" descr=""/>
          <p:cNvPicPr/>
          <p:nvPr/>
        </p:nvPicPr>
        <p:blipFill>
          <a:blip r:embed="rId2"/>
          <a:stretch/>
        </p:blipFill>
        <p:spPr>
          <a:xfrm>
            <a:off x="1989360" y="3291840"/>
            <a:ext cx="5325480" cy="2196720"/>
          </a:xfrm>
          <a:prstGeom prst="rect">
            <a:avLst/>
          </a:prstGeom>
          <a:ln>
            <a:noFill/>
          </a:ln>
        </p:spPr>
      </p:pic>
      <p:sp>
        <p:nvSpPr>
          <p:cNvPr id="359" name="CustomShape 1"/>
          <p:cNvSpPr/>
          <p:nvPr/>
        </p:nvSpPr>
        <p:spPr>
          <a:xfrm>
            <a:off x="2743200" y="2103120"/>
            <a:ext cx="173628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800" spc="-1" strike="noStrike">
                <a:latin typeface="Arial"/>
              </a:rPr>
              <a:t>THE END</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CustomShape 1"/>
          <p:cNvSpPr/>
          <p:nvPr/>
        </p:nvSpPr>
        <p:spPr>
          <a:xfrm>
            <a:off x="1554480" y="1005840"/>
            <a:ext cx="9326520" cy="4479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3600" spc="-1" strike="noStrike">
                <a:solidFill>
                  <a:srgbClr val="000000"/>
                </a:solidFill>
                <a:latin typeface="Arial"/>
                <a:ea typeface="DejaVu Sans"/>
              </a:rPr>
              <a:t>   </a:t>
            </a:r>
            <a:r>
              <a:rPr b="1" lang="en-US" sz="3600" spc="-1" strike="noStrike" u="sng">
                <a:solidFill>
                  <a:srgbClr val="000000"/>
                </a:solidFill>
                <a:uFillTx/>
                <a:latin typeface="Arial"/>
                <a:ea typeface="DejaVu Sans"/>
              </a:rPr>
              <a:t>IS THE FEDERAL RESERVE SYSTEM….</a:t>
            </a:r>
            <a:endParaRPr b="0" lang="en-US" sz="3600" spc="-1" strike="noStrike">
              <a:latin typeface="Arial"/>
            </a:endParaRPr>
          </a:p>
          <a:p>
            <a:pPr>
              <a:lnSpc>
                <a:spcPct val="100000"/>
              </a:lnSpc>
            </a:pPr>
            <a:endParaRPr b="0" lang="en-US" sz="3600" spc="-1" strike="noStrike">
              <a:latin typeface="Arial"/>
            </a:endParaRPr>
          </a:p>
          <a:p>
            <a:pPr>
              <a:lnSpc>
                <a:spcPct val="100000"/>
              </a:lnSpc>
            </a:pPr>
            <a:endParaRPr b="0" lang="en-US" sz="3600" spc="-1" strike="noStrike">
              <a:latin typeface="Arial"/>
            </a:endParaRPr>
          </a:p>
          <a:p>
            <a:pPr>
              <a:lnSpc>
                <a:spcPct val="100000"/>
              </a:lnSpc>
            </a:pPr>
            <a:r>
              <a:rPr b="1" lang="en-US" sz="3600" spc="-1" strike="noStrike">
                <a:solidFill>
                  <a:srgbClr val="000000"/>
                </a:solidFill>
                <a:latin typeface="Arial"/>
                <a:ea typeface="DejaVu Sans"/>
              </a:rPr>
              <a:t>PRIVATELY CONTROLLED           (AMI)</a:t>
            </a:r>
            <a:endParaRPr b="0" lang="en-US" sz="3600" spc="-1" strike="noStrike">
              <a:latin typeface="Arial"/>
            </a:endParaRPr>
          </a:p>
          <a:p>
            <a:pPr>
              <a:lnSpc>
                <a:spcPct val="100000"/>
              </a:lnSpc>
            </a:pPr>
            <a:endParaRPr b="0" lang="en-US" sz="3600" spc="-1" strike="noStrike">
              <a:latin typeface="Arial"/>
            </a:endParaRPr>
          </a:p>
          <a:p>
            <a:pPr>
              <a:lnSpc>
                <a:spcPct val="100000"/>
              </a:lnSpc>
            </a:pPr>
            <a:r>
              <a:rPr b="1" lang="en-US" sz="3600" spc="-1" strike="noStrike">
                <a:solidFill>
                  <a:srgbClr val="000000"/>
                </a:solidFill>
                <a:latin typeface="Arial"/>
                <a:ea typeface="DejaVu Sans"/>
              </a:rPr>
              <a:t>VS </a:t>
            </a:r>
            <a:endParaRPr b="0" lang="en-US" sz="3600" spc="-1" strike="noStrike">
              <a:latin typeface="Arial"/>
            </a:endParaRPr>
          </a:p>
          <a:p>
            <a:pPr>
              <a:lnSpc>
                <a:spcPct val="100000"/>
              </a:lnSpc>
            </a:pPr>
            <a:endParaRPr b="0" lang="en-US" sz="3600" spc="-1" strike="noStrike">
              <a:latin typeface="Arial"/>
            </a:endParaRPr>
          </a:p>
          <a:p>
            <a:pPr>
              <a:lnSpc>
                <a:spcPct val="100000"/>
              </a:lnSpc>
            </a:pPr>
            <a:r>
              <a:rPr b="1" lang="en-US" sz="3600" spc="-1" strike="noStrike">
                <a:solidFill>
                  <a:srgbClr val="000000"/>
                </a:solidFill>
                <a:latin typeface="Arial"/>
                <a:ea typeface="DejaVu Sans"/>
              </a:rPr>
              <a:t>PART OF OUR GOVERNMENT    (MMT) ?</a:t>
            </a:r>
            <a:endParaRPr b="0" lang="en-US" sz="36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2" name="Content Placeholder 4" descr=""/>
          <p:cNvPicPr/>
          <p:nvPr/>
        </p:nvPicPr>
        <p:blipFill>
          <a:blip r:embed="rId1"/>
          <a:stretch/>
        </p:blipFill>
        <p:spPr>
          <a:xfrm>
            <a:off x="457200" y="955800"/>
            <a:ext cx="11154240" cy="539424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3" name="Content Placeholder 10" descr=""/>
          <p:cNvPicPr/>
          <p:nvPr/>
        </p:nvPicPr>
        <p:blipFill>
          <a:blip r:embed="rId1"/>
          <a:stretch/>
        </p:blipFill>
        <p:spPr>
          <a:xfrm>
            <a:off x="319680" y="1097280"/>
            <a:ext cx="11745000" cy="473760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4" name="Content Placeholder 4" descr=""/>
          <p:cNvPicPr/>
          <p:nvPr/>
        </p:nvPicPr>
        <p:blipFill>
          <a:blip r:embed="rId1"/>
          <a:stretch/>
        </p:blipFill>
        <p:spPr>
          <a:xfrm>
            <a:off x="822960" y="360360"/>
            <a:ext cx="10733400" cy="635616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5" name="" descr=""/>
          <p:cNvPicPr/>
          <p:nvPr/>
        </p:nvPicPr>
        <p:blipFill>
          <a:blip r:embed="rId1"/>
          <a:stretch/>
        </p:blipFill>
        <p:spPr>
          <a:xfrm>
            <a:off x="7749720" y="731520"/>
            <a:ext cx="2856960" cy="2856960"/>
          </a:xfrm>
          <a:prstGeom prst="rect">
            <a:avLst/>
          </a:prstGeom>
          <a:ln>
            <a:noFill/>
          </a:ln>
        </p:spPr>
      </p:pic>
      <p:pic>
        <p:nvPicPr>
          <p:cNvPr id="246" name="" descr=""/>
          <p:cNvPicPr/>
          <p:nvPr/>
        </p:nvPicPr>
        <p:blipFill>
          <a:blip r:embed="rId2"/>
          <a:stretch/>
        </p:blipFill>
        <p:spPr>
          <a:xfrm>
            <a:off x="1989360" y="3291840"/>
            <a:ext cx="5325480" cy="2196720"/>
          </a:xfrm>
          <a:prstGeom prst="rect">
            <a:avLst/>
          </a:prstGeom>
          <a:ln>
            <a:noFill/>
          </a:ln>
        </p:spPr>
      </p:pic>
      <p:sp>
        <p:nvSpPr>
          <p:cNvPr id="247" name="CustomShape 1"/>
          <p:cNvSpPr/>
          <p:nvPr/>
        </p:nvSpPr>
        <p:spPr>
          <a:xfrm>
            <a:off x="1737360" y="2194560"/>
            <a:ext cx="5926320" cy="5169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800" spc="-1" strike="noStrike">
                <a:latin typeface="Arial"/>
              </a:rPr>
              <a:t>PRIVATE COMMERCIAL BANKS</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512</TotalTime>
  <Application>LibreOffice/6.2.0.3$Windows_X86_64 LibreOffice_project/98c6a8a1c6c7b144ce3cc729e34964b47ce25d62</Application>
  <Words>0</Words>
  <Paragraphs>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2019-05-02T21:53:40Z</dcterms:created>
  <dc:creator>Sue</dc:creator>
  <dc:description/>
  <dc:language>en-US</dc:language>
  <cp:lastModifiedBy/>
  <dcterms:modified xsi:type="dcterms:W3CDTF">2019-05-04T12:32:20Z</dcterms:modified>
  <cp:revision>50</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Widescreen</vt:lpwstr>
  </property>
  <property fmtid="{D5CDD505-2E9C-101B-9397-08002B2CF9AE}" pid="9" name="ScaleCrop">
    <vt:bool>0</vt:bool>
  </property>
  <property fmtid="{D5CDD505-2E9C-101B-9397-08002B2CF9AE}" pid="10" name="ShareDoc">
    <vt:bool>0</vt:bool>
  </property>
  <property fmtid="{D5CDD505-2E9C-101B-9397-08002B2CF9AE}" pid="11" name="Slides">
    <vt:i4>4</vt:i4>
  </property>
</Properties>
</file>