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image9.png" ContentType="image/png"/>
  <Override PartName="/ppt/media/image28.jpeg" ContentType="image/jpeg"/>
  <Override PartName="/ppt/media/image12.wmf" ContentType="image/x-wmf"/>
  <Override PartName="/ppt/media/image1.png" ContentType="image/png"/>
  <Override PartName="/ppt/media/image2.png" ContentType="image/png"/>
  <Override PartName="/ppt/media/image5.png" ContentType="image/png"/>
  <Override PartName="/ppt/media/image3.jpeg" ContentType="image/jpeg"/>
  <Override PartName="/ppt/media/image4.png" ContentType="image/png"/>
  <Override PartName="/ppt/media/image34.jpeg" ContentType="image/jpeg"/>
  <Override PartName="/ppt/media/image6.png" ContentType="image/png"/>
  <Override PartName="/ppt/media/image7.png" ContentType="image/png"/>
  <Override PartName="/ppt/media/image19.wmf" ContentType="image/x-wmf"/>
  <Override PartName="/ppt/media/image8.png" ContentType="image/png"/>
  <Override PartName="/ppt/media/image10.wmf" ContentType="image/x-wmf"/>
  <Override PartName="/ppt/media/image11.wmf" ContentType="image/x-wmf"/>
  <Override PartName="/ppt/media/image25.wmf" ContentType="image/x-wmf"/>
  <Override PartName="/ppt/media/image13.png" ContentType="image/png"/>
  <Override PartName="/ppt/media/image26.wmf" ContentType="image/x-wmf"/>
  <Override PartName="/ppt/media/image14.png" ContentType="image/png"/>
  <Override PartName="/ppt/media/image15.png" ContentType="image/png"/>
  <Override PartName="/ppt/media/image16.png" ContentType="image/png"/>
  <Override PartName="/ppt/media/image24.jpeg" ContentType="image/jpeg"/>
  <Override PartName="/ppt/media/image17.png" ContentType="image/png"/>
  <Override PartName="/ppt/media/image18.png" ContentType="image/png"/>
  <Override PartName="/ppt/media/image20.png" ContentType="image/png"/>
  <Override PartName="/ppt/media/image21.jpeg" ContentType="image/jpeg"/>
  <Override PartName="/ppt/media/image22.wmf" ContentType="image/x-wmf"/>
  <Override PartName="/ppt/media/image23.wmf" ContentType="image/x-wmf"/>
  <Override PartName="/ppt/media/image47.png" ContentType="image/png"/>
  <Override PartName="/ppt/media/image27.jpeg" ContentType="image/jpeg"/>
  <Override PartName="/ppt/media/image29.png" ContentType="image/png"/>
  <Override PartName="/ppt/media/image41.jpeg" ContentType="image/jpeg"/>
  <Override PartName="/ppt/media/image30.png" ContentType="image/png"/>
  <Override PartName="/ppt/media/image31.png" ContentType="image/png"/>
  <Override PartName="/ppt/media/image32.jpeg" ContentType="image/jpeg"/>
  <Override PartName="/ppt/media/image33.jpeg" ContentType="image/jpe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2.png" ContentType="image/png"/>
  <Override PartName="/ppt/media/image50.png" ContentType="image/png"/>
  <Override PartName="/ppt/media/image43.jpeg" ContentType="image/jpeg"/>
  <Override PartName="/ppt/media/image44.png" ContentType="image/png"/>
  <Override PartName="/ppt/media/image45.png" ContentType="image/png"/>
  <Override PartName="/ppt/media/image46.png" ContentType="image/png"/>
  <Override PartName="/ppt/media/image48.jpeg" ContentType="image/jpeg"/>
  <Override PartName="/ppt/media/image49.png" ContentType="image/png"/>
  <Override PartName="/ppt/media/image5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jpe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6978240" y="5480640"/>
            <a:ext cx="496800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PRESENTATION:  4-10-2019 WED. 7-9PM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THE NEW SCHOOL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6 E. 16</a:t>
            </a:r>
            <a:r>
              <a:rPr b="1" lang="en-US" sz="20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TH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ST.:  Wolff Conference Room D1103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3636000" y="2780640"/>
            <a:ext cx="4518360" cy="1614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SUE PETERS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Member, American Monetary Institute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Member, GreensForMonetaryReform.org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Member, Alliance for Just Money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2277000" y="410400"/>
            <a:ext cx="8243280" cy="179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Comments on the U.S. Federal Reserve System: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               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1     History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               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2     Current Functioning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               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3     Powers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" descr=""/>
          <p:cNvPicPr/>
          <p:nvPr/>
        </p:nvPicPr>
        <p:blipFill>
          <a:blip r:embed="rId1"/>
          <a:stretch/>
        </p:blipFill>
        <p:spPr>
          <a:xfrm>
            <a:off x="619200" y="823320"/>
            <a:ext cx="10963440" cy="520848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1681920" y="5260680"/>
            <a:ext cx="975240" cy="2224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 rot="16200000">
            <a:off x="3073320" y="4098600"/>
            <a:ext cx="975240" cy="1882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3"/>
          <p:cNvSpPr/>
          <p:nvPr/>
        </p:nvSpPr>
        <p:spPr>
          <a:xfrm rot="10800000">
            <a:off x="1653120" y="2700360"/>
            <a:ext cx="975240" cy="2224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4"/>
          <p:cNvSpPr/>
          <p:nvPr/>
        </p:nvSpPr>
        <p:spPr>
          <a:xfrm rot="5400000">
            <a:off x="245880" y="3854880"/>
            <a:ext cx="975240" cy="2224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5"/>
          <p:cNvSpPr/>
          <p:nvPr/>
        </p:nvSpPr>
        <p:spPr>
          <a:xfrm>
            <a:off x="9223200" y="5147640"/>
            <a:ext cx="975240" cy="2224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6"/>
          <p:cNvSpPr/>
          <p:nvPr/>
        </p:nvSpPr>
        <p:spPr>
          <a:xfrm rot="16200000">
            <a:off x="10607040" y="3971160"/>
            <a:ext cx="975240" cy="2224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7"/>
          <p:cNvSpPr/>
          <p:nvPr/>
        </p:nvSpPr>
        <p:spPr>
          <a:xfrm rot="10800000">
            <a:off x="9023040" y="2587680"/>
            <a:ext cx="975240" cy="2224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8"/>
          <p:cNvSpPr/>
          <p:nvPr/>
        </p:nvSpPr>
        <p:spPr>
          <a:xfrm rot="5400000">
            <a:off x="7684200" y="3854880"/>
            <a:ext cx="975240" cy="2224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9"/>
          <p:cNvSpPr/>
          <p:nvPr/>
        </p:nvSpPr>
        <p:spPr>
          <a:xfrm>
            <a:off x="739440" y="5673960"/>
            <a:ext cx="3571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Reserve money (CB-created money)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circulates between banks’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reserve accounts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9" name="CustomShape 10"/>
          <p:cNvSpPr/>
          <p:nvPr/>
        </p:nvSpPr>
        <p:spPr>
          <a:xfrm>
            <a:off x="8187480" y="5673960"/>
            <a:ext cx="37641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Bankmoney (bank-created money)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circulates among customers’ accounts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(checking and savings accounts)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" descr=""/>
          <p:cNvPicPr/>
          <p:nvPr/>
        </p:nvPicPr>
        <p:blipFill>
          <a:blip r:embed="rId1"/>
          <a:stretch/>
        </p:blipFill>
        <p:spPr>
          <a:xfrm>
            <a:off x="619560" y="823680"/>
            <a:ext cx="10963440" cy="5208480"/>
          </a:xfrm>
          <a:prstGeom prst="rect">
            <a:avLst/>
          </a:prstGeom>
          <a:ln>
            <a:noFill/>
          </a:ln>
        </p:spPr>
      </p:pic>
      <p:sp>
        <p:nvSpPr>
          <p:cNvPr id="141" name="CustomShape 1"/>
          <p:cNvSpPr/>
          <p:nvPr/>
        </p:nvSpPr>
        <p:spPr>
          <a:xfrm>
            <a:off x="619560" y="5542560"/>
            <a:ext cx="34394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Ownership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of reserves moves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between the reserve accounts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of the member banks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7532280" y="5577840"/>
            <a:ext cx="453528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Ownership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of bankmoney moves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between the checking/savings accounts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of the banks’ customers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" descr=""/>
          <p:cNvPicPr/>
          <p:nvPr/>
        </p:nvPicPr>
        <p:blipFill>
          <a:blip r:embed="rId1"/>
          <a:stretch/>
        </p:blipFill>
        <p:spPr>
          <a:xfrm>
            <a:off x="619920" y="824040"/>
            <a:ext cx="10963440" cy="520848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5669280" y="5394960"/>
            <a:ext cx="65203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When I write a check to someone, they deposit it in their bank. During ‘check clearing’, my balance is marked down.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But, before their balance is marked up, the reserves must be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moved between the reserve accounts of our banks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at the Fed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.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11155680" y="4663440"/>
            <a:ext cx="91332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#1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365760" y="5486400"/>
            <a:ext cx="481572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During ‘check clearing’, my bank’s reserve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account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at the Fed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has the check amount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subtracted, and the reserve account of the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recipient’s bank has the check amount added.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7" name="CustomShape 4"/>
          <p:cNvSpPr/>
          <p:nvPr/>
        </p:nvSpPr>
        <p:spPr>
          <a:xfrm>
            <a:off x="274320" y="4737600"/>
            <a:ext cx="109620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#2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505800" y="5029560"/>
            <a:ext cx="1780200" cy="4550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sp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CENTRAL BANK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‘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RESERVES’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3291840" y="4045680"/>
            <a:ext cx="4388040" cy="9424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COMMERCIAL BANKS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‘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BANKMONEY (CREDIT)’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3"/>
          <a:stretch/>
        </p:blipFill>
        <p:spPr>
          <a:xfrm>
            <a:off x="7955280" y="1920240"/>
            <a:ext cx="4253400" cy="3747240"/>
          </a:xfrm>
          <a:prstGeom prst="rect">
            <a:avLst/>
          </a:prstGeom>
          <a:ln>
            <a:noFill/>
          </a:ln>
        </p:spPr>
      </p:pic>
      <p:sp>
        <p:nvSpPr>
          <p:cNvPr id="151" name="CustomShape 3"/>
          <p:cNvSpPr/>
          <p:nvPr/>
        </p:nvSpPr>
        <p:spPr>
          <a:xfrm>
            <a:off x="731520" y="548640"/>
            <a:ext cx="10727280" cy="210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ABOUT 30 YEARS AGO,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THE CENTRAL BANK STOPPED TRY TO CONTROL THE COMMERCIAL BANKS.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THE COMMERCIAL BANKS, CREATORS OF BANKMONEY,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BECAME THE DRIVER OF THE SYSTEM.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8961120" y="6217920"/>
            <a:ext cx="2983680" cy="7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FOR EXAMPLE……...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182880" y="91440"/>
            <a:ext cx="4027680" cy="3016440"/>
          </a:xfrm>
          <a:prstGeom prst="rect">
            <a:avLst/>
          </a:prstGeom>
          <a:ln>
            <a:noFill/>
          </a:ln>
        </p:spPr>
      </p:pic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7863840" y="0"/>
            <a:ext cx="4269600" cy="284076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3"/>
          <a:stretch/>
        </p:blipFill>
        <p:spPr>
          <a:xfrm>
            <a:off x="4480560" y="947520"/>
            <a:ext cx="3382200" cy="1893240"/>
          </a:xfrm>
          <a:prstGeom prst="rect">
            <a:avLst/>
          </a:prstGeom>
          <a:ln>
            <a:noFill/>
          </a:ln>
        </p:spPr>
      </p:pic>
      <p:pic>
        <p:nvPicPr>
          <p:cNvPr id="156" name="" descr=""/>
          <p:cNvPicPr/>
          <p:nvPr/>
        </p:nvPicPr>
        <p:blipFill>
          <a:blip r:embed="rId4"/>
          <a:stretch/>
        </p:blipFill>
        <p:spPr>
          <a:xfrm>
            <a:off x="3198240" y="91440"/>
            <a:ext cx="2704680" cy="1685520"/>
          </a:xfrm>
          <a:prstGeom prst="rect">
            <a:avLst/>
          </a:prstGeom>
          <a:ln>
            <a:noFill/>
          </a:ln>
        </p:spPr>
      </p:pic>
      <p:pic>
        <p:nvPicPr>
          <p:cNvPr id="157" name="" descr=""/>
          <p:cNvPicPr/>
          <p:nvPr/>
        </p:nvPicPr>
        <p:blipFill>
          <a:blip r:embed="rId5"/>
          <a:stretch/>
        </p:blipFill>
        <p:spPr>
          <a:xfrm>
            <a:off x="900720" y="4436280"/>
            <a:ext cx="4311360" cy="242172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6"/>
          <a:stretch/>
        </p:blipFill>
        <p:spPr>
          <a:xfrm>
            <a:off x="6309360" y="2866320"/>
            <a:ext cx="5985720" cy="399168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2194560" y="3615120"/>
            <a:ext cx="39362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TENT CITY, SEATTLE, WASH. 2010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3200400" y="2926080"/>
            <a:ext cx="5709240" cy="7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WHO’S IN CHARGE?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1461600" y="457200"/>
            <a:ext cx="9874800" cy="5918040"/>
          </a:xfrm>
          <a:prstGeom prst="rect">
            <a:avLst/>
          </a:prstGeom>
          <a:ln>
            <a:noFill/>
          </a:ln>
        </p:spPr>
      </p:pic>
      <p:pic>
        <p:nvPicPr>
          <p:cNvPr id="162" name="" descr=""/>
          <p:cNvPicPr/>
          <p:nvPr/>
        </p:nvPicPr>
        <p:blipFill>
          <a:blip r:embed="rId2"/>
          <a:stretch/>
        </p:blipFill>
        <p:spPr>
          <a:xfrm>
            <a:off x="7456680" y="3840480"/>
            <a:ext cx="2417040" cy="188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1174680" y="514440"/>
            <a:ext cx="9855720" cy="5836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640080" y="622080"/>
            <a:ext cx="10330560" cy="5808960"/>
          </a:xfrm>
          <a:prstGeom prst="rect">
            <a:avLst/>
          </a:prstGeom>
          <a:ln>
            <a:noFill/>
          </a:ln>
        </p:spPr>
      </p:pic>
      <p:pic>
        <p:nvPicPr>
          <p:cNvPr id="165" name="" descr=""/>
          <p:cNvPicPr/>
          <p:nvPr/>
        </p:nvPicPr>
        <p:blipFill>
          <a:blip r:embed="rId2"/>
          <a:stretch/>
        </p:blipFill>
        <p:spPr>
          <a:xfrm>
            <a:off x="3998880" y="3657600"/>
            <a:ext cx="4594680" cy="258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312480" y="1097280"/>
            <a:ext cx="11783880" cy="475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810680" y="2570760"/>
            <a:ext cx="2758320" cy="7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0070c0"/>
                </a:solidFill>
                <a:latin typeface="Calibri"/>
                <a:ea typeface="DejaVu Sans"/>
              </a:rPr>
              <a:t>1     History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1645920" y="926640"/>
            <a:ext cx="9081360" cy="5106240"/>
          </a:xfrm>
          <a:prstGeom prst="rect">
            <a:avLst/>
          </a:prstGeom>
          <a:ln>
            <a:noFill/>
          </a:ln>
        </p:spPr>
      </p:pic>
      <p:pic>
        <p:nvPicPr>
          <p:cNvPr id="168" name="" descr=""/>
          <p:cNvPicPr/>
          <p:nvPr/>
        </p:nvPicPr>
        <p:blipFill>
          <a:blip r:embed="rId2"/>
          <a:stretch/>
        </p:blipFill>
        <p:spPr>
          <a:xfrm>
            <a:off x="4389120" y="3754080"/>
            <a:ext cx="3832920" cy="2553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984240" y="957240"/>
            <a:ext cx="10236960" cy="495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685400" y="2659680"/>
            <a:ext cx="2817720" cy="7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0070c0"/>
                </a:solidFill>
                <a:latin typeface="Calibri"/>
                <a:ea typeface="DejaVu Sans"/>
              </a:rPr>
              <a:t>3     Powers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2286000" y="429120"/>
            <a:ext cx="7679520" cy="6043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731520" y="1189080"/>
            <a:ext cx="10971360" cy="22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PRIVATE COMMERCIAL BANKS – WITH THE POWER TO CREATE MONEY FROM DEBT -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MINUTE BY MINUTE…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REGARDLESS OF DISASTERS TO PEOPLE (STORMS, WAR…)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CONTINUALLY GATHER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COMPOUND INTEREST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 ON </a:t>
            </a: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OUR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 MONEY SUPPLY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3931920" y="3711960"/>
            <a:ext cx="4753440" cy="2961720"/>
          </a:xfrm>
          <a:prstGeom prst="rect">
            <a:avLst/>
          </a:prstGeom>
          <a:ln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11064240" y="312480"/>
            <a:ext cx="9144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#1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2743200" y="1251720"/>
            <a:ext cx="79552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WITHOUT DOING ANY WORK!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3186000" y="2834640"/>
            <a:ext cx="5773680" cy="3232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731520" y="1188720"/>
            <a:ext cx="10971360" cy="16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PRIVATE COMMERCIAL BANKS – WITH THE POWER TO CREATE MONEY FROM DEBT -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CREATE FINANCIAL BUBBLES AND FINANCIAL BUSTS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(THEY BENEFIT ON BOTH THE UP AND THE DOWN!)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2894400" y="3025080"/>
            <a:ext cx="6613920" cy="3465720"/>
          </a:xfrm>
          <a:prstGeom prst="rect">
            <a:avLst/>
          </a:prstGeom>
          <a:ln>
            <a:noFill/>
          </a:ln>
        </p:spPr>
      </p:pic>
      <p:sp>
        <p:nvSpPr>
          <p:cNvPr id="179" name="CustomShape 2"/>
          <p:cNvSpPr/>
          <p:nvPr/>
        </p:nvSpPr>
        <p:spPr>
          <a:xfrm>
            <a:off x="10515600" y="312120"/>
            <a:ext cx="12369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#2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4" descr=""/>
          <p:cNvPicPr/>
          <p:nvPr/>
        </p:nvPicPr>
        <p:blipFill>
          <a:blip r:embed="rId1"/>
          <a:stretch/>
        </p:blipFill>
        <p:spPr>
          <a:xfrm>
            <a:off x="799560" y="2274120"/>
            <a:ext cx="1753920" cy="2748960"/>
          </a:xfrm>
          <a:prstGeom prst="rect">
            <a:avLst/>
          </a:prstGeom>
          <a:ln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795600" y="5213880"/>
            <a:ext cx="305676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LOANS FOR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SECURITIES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increased 121%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4794480" y="5213880"/>
            <a:ext cx="315648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LOANS FOR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REAL ESTATE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increased 178%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8940960" y="5213880"/>
            <a:ext cx="325116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LOANS FOR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INVESTMENTS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increased 67%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84" name="Picture 18" descr=""/>
          <p:cNvPicPr/>
          <p:nvPr/>
        </p:nvPicPr>
        <p:blipFill>
          <a:blip r:embed="rId2"/>
          <a:stretch/>
        </p:blipFill>
        <p:spPr>
          <a:xfrm>
            <a:off x="4878000" y="2220840"/>
            <a:ext cx="1912680" cy="2855880"/>
          </a:xfrm>
          <a:prstGeom prst="rect">
            <a:avLst/>
          </a:prstGeom>
          <a:ln>
            <a:noFill/>
          </a:ln>
        </p:spPr>
      </p:pic>
      <p:pic>
        <p:nvPicPr>
          <p:cNvPr id="185" name="Picture 19" descr=""/>
          <p:cNvPicPr/>
          <p:nvPr/>
        </p:nvPicPr>
        <p:blipFill>
          <a:blip r:embed="rId3"/>
          <a:stretch/>
        </p:blipFill>
        <p:spPr>
          <a:xfrm>
            <a:off x="8771400" y="2408400"/>
            <a:ext cx="2166120" cy="2561400"/>
          </a:xfrm>
          <a:prstGeom prst="rect">
            <a:avLst/>
          </a:prstGeom>
          <a:ln>
            <a:noFill/>
          </a:ln>
        </p:spPr>
      </p:pic>
      <p:sp>
        <p:nvSpPr>
          <p:cNvPr id="186" name="CustomShape 4"/>
          <p:cNvSpPr/>
          <p:nvPr/>
        </p:nvSpPr>
        <p:spPr>
          <a:xfrm>
            <a:off x="360" y="489240"/>
            <a:ext cx="12190320" cy="1064520"/>
          </a:xfrm>
          <a:prstGeom prst="rect">
            <a:avLst/>
          </a:prstGeom>
          <a:solidFill>
            <a:srgbClr val="ffeee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The banks, not the government, fueled the 1920’s: 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Banks financed the financial bubble from 1921 to 1929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10096200" y="1371600"/>
            <a:ext cx="1606680" cy="2009520"/>
          </a:xfrm>
          <a:prstGeom prst="rect">
            <a:avLst/>
          </a:prstGeom>
          <a:ln>
            <a:noFill/>
          </a:ln>
        </p:spPr>
      </p:pic>
      <p:sp>
        <p:nvSpPr>
          <p:cNvPr id="188" name="CustomShape 1"/>
          <p:cNvSpPr/>
          <p:nvPr/>
        </p:nvSpPr>
        <p:spPr>
          <a:xfrm>
            <a:off x="11430000" y="0"/>
            <a:ext cx="6883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#3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914400" y="640080"/>
            <a:ext cx="10971360" cy="112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PRIVATE COMMERCIAL BANKS – WITH THE POWER TO CREATE MONEY FROM DEBT -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DECIDE WHO GETS MONEY (LOANS)!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2"/>
          <a:stretch/>
        </p:blipFill>
        <p:spPr>
          <a:xfrm>
            <a:off x="0" y="1188720"/>
            <a:ext cx="2951280" cy="2964240"/>
          </a:xfrm>
          <a:prstGeom prst="rect">
            <a:avLst/>
          </a:prstGeom>
          <a:ln>
            <a:noFill/>
          </a:ln>
        </p:spPr>
      </p:pic>
      <p:sp>
        <p:nvSpPr>
          <p:cNvPr id="191" name="CustomShape 3"/>
          <p:cNvSpPr/>
          <p:nvPr/>
        </p:nvSpPr>
        <p:spPr>
          <a:xfrm>
            <a:off x="51840" y="5301000"/>
            <a:ext cx="3970080" cy="3639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STOCK MARKET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2103120" y="4292280"/>
            <a:ext cx="1979280" cy="638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STOCK MARKET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4"/>
          <a:stretch/>
        </p:blipFill>
        <p:spPr>
          <a:xfrm>
            <a:off x="4390560" y="3592440"/>
            <a:ext cx="7862400" cy="3265560"/>
          </a:xfrm>
          <a:prstGeom prst="rect">
            <a:avLst/>
          </a:prstGeom>
          <a:ln>
            <a:noFill/>
          </a:ln>
        </p:spPr>
      </p:pic>
      <p:pic>
        <p:nvPicPr>
          <p:cNvPr id="194" name="" descr=""/>
          <p:cNvPicPr/>
          <p:nvPr/>
        </p:nvPicPr>
        <p:blipFill>
          <a:blip r:embed="rId5"/>
          <a:stretch/>
        </p:blipFill>
        <p:spPr>
          <a:xfrm>
            <a:off x="3402720" y="2103120"/>
            <a:ext cx="2722320" cy="1674720"/>
          </a:xfrm>
          <a:prstGeom prst="rect">
            <a:avLst/>
          </a:prstGeom>
          <a:ln>
            <a:noFill/>
          </a:ln>
        </p:spPr>
      </p:pic>
      <p:sp>
        <p:nvSpPr>
          <p:cNvPr id="195" name="TextShape 5"/>
          <p:cNvSpPr txBox="1"/>
          <p:nvPr/>
        </p:nvSpPr>
        <p:spPr>
          <a:xfrm>
            <a:off x="9786240" y="6328800"/>
            <a:ext cx="245592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en-US" sz="2200" spc="-1" strike="noStrike">
                <a:latin typeface="Arial"/>
              </a:rPr>
              <a:t>BOND MARKETS</a:t>
            </a:r>
            <a:endParaRPr b="1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1430000" y="360"/>
            <a:ext cx="6883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#4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731520" y="182880"/>
            <a:ext cx="10971360" cy="240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PRIVATE COMMERCIAL BANKS – WITH THE POWER TO CREATE MONEY FROM DEBT -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STARVE THE REAL ECONOMY…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CAUSING MASSIVE WEALTH INEQUALITY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2823480" y="1828800"/>
            <a:ext cx="6227640" cy="4982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" descr=""/>
          <p:cNvPicPr/>
          <p:nvPr/>
        </p:nvPicPr>
        <p:blipFill>
          <a:blip r:embed="rId1"/>
          <a:stretch/>
        </p:blipFill>
        <p:spPr>
          <a:xfrm>
            <a:off x="1080" y="140040"/>
            <a:ext cx="12186720" cy="6574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731520" y="1188720"/>
            <a:ext cx="1097136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PRIVATE COMMERCIAL BANKS – WITH THE POWER TO CREATE MONEY FROM DEBT -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KEEP OUR NATIONAL GOVERNMENT IN DEBT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(SO THE CENTRAL GOVERNMENT CANNOT CLAIM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ITS CONSTITUTIONAL POWER TO CREATE PUBLIC MONEY)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00" name="" descr=""/>
          <p:cNvPicPr/>
          <p:nvPr/>
        </p:nvPicPr>
        <p:blipFill>
          <a:blip r:embed="rId1"/>
          <a:stretch/>
        </p:blipFill>
        <p:spPr>
          <a:xfrm>
            <a:off x="2651760" y="3599280"/>
            <a:ext cx="7130880" cy="1702800"/>
          </a:xfrm>
          <a:prstGeom prst="rect">
            <a:avLst/>
          </a:prstGeom>
          <a:ln>
            <a:noFill/>
          </a:ln>
        </p:spPr>
      </p:pic>
      <p:sp>
        <p:nvSpPr>
          <p:cNvPr id="201" name="CustomShape 2"/>
          <p:cNvSpPr/>
          <p:nvPr/>
        </p:nvSpPr>
        <p:spPr>
          <a:xfrm>
            <a:off x="11430000" y="720"/>
            <a:ext cx="6883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#5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2103120" y="1737360"/>
            <a:ext cx="897588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AS MORE AND MORE INTEREST IS SUCKED UP TO THE 1%,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THE 99% IS MORE AND MORE IN DEBT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03" name="" descr=""/>
          <p:cNvPicPr/>
          <p:nvPr/>
        </p:nvPicPr>
        <p:blipFill>
          <a:blip r:embed="rId1"/>
          <a:stretch/>
        </p:blipFill>
        <p:spPr>
          <a:xfrm>
            <a:off x="1463040" y="3709440"/>
            <a:ext cx="2703240" cy="1684080"/>
          </a:xfrm>
          <a:prstGeom prst="rect">
            <a:avLst/>
          </a:prstGeom>
          <a:ln>
            <a:noFill/>
          </a:ln>
        </p:spPr>
      </p:pic>
      <p:sp>
        <p:nvSpPr>
          <p:cNvPr id="204" name="CustomShape 2"/>
          <p:cNvSpPr/>
          <p:nvPr/>
        </p:nvSpPr>
        <p:spPr>
          <a:xfrm>
            <a:off x="11380320" y="182880"/>
            <a:ext cx="6883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#6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2"/>
          <a:stretch/>
        </p:blipFill>
        <p:spPr>
          <a:xfrm>
            <a:off x="5029200" y="3906720"/>
            <a:ext cx="6135120" cy="1303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378440" y="64440"/>
            <a:ext cx="9684360" cy="35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 POWER TO CREATE AND DESTROY MONEY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IS AN AWESOME POWER!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AND MUST NOT BE LEFT IN PRIVATE HANDS!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WE MUST CHANGE THE SYSTEM...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91440" y="3724200"/>
            <a:ext cx="4570560" cy="3040920"/>
          </a:xfrm>
          <a:prstGeom prst="rect">
            <a:avLst/>
          </a:prstGeom>
          <a:ln>
            <a:noFill/>
          </a:ln>
        </p:spPr>
      </p:pic>
      <p:pic>
        <p:nvPicPr>
          <p:cNvPr id="208" name="" descr=""/>
          <p:cNvPicPr/>
          <p:nvPr/>
        </p:nvPicPr>
        <p:blipFill>
          <a:blip r:embed="rId2"/>
          <a:stretch/>
        </p:blipFill>
        <p:spPr>
          <a:xfrm>
            <a:off x="4757040" y="3749040"/>
            <a:ext cx="2928600" cy="2193120"/>
          </a:xfrm>
          <a:prstGeom prst="rect">
            <a:avLst/>
          </a:prstGeom>
          <a:ln>
            <a:noFill/>
          </a:ln>
        </p:spPr>
      </p:pic>
      <p:pic>
        <p:nvPicPr>
          <p:cNvPr id="209" name="" descr=""/>
          <p:cNvPicPr/>
          <p:nvPr/>
        </p:nvPicPr>
        <p:blipFill>
          <a:blip r:embed="rId3"/>
          <a:stretch/>
        </p:blipFill>
        <p:spPr>
          <a:xfrm>
            <a:off x="7955280" y="3712320"/>
            <a:ext cx="4198680" cy="314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823680" y="337320"/>
            <a:ext cx="10697400" cy="176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1. LEARN ABOUT MONETARY HISTORY AND THE MONETARY SYSTEM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2. JOIN WITH OTHERS TO EDUCATE THE AMERICAN PUBLIC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3. EDUCATE OUR ELECTED GOVERNMENT OR RUN FOR OFFICE YOURSELF!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211" name="" descr=""/>
          <p:cNvPicPr/>
          <p:nvPr/>
        </p:nvPicPr>
        <p:blipFill>
          <a:blip r:embed="rId1"/>
          <a:stretch/>
        </p:blipFill>
        <p:spPr>
          <a:xfrm>
            <a:off x="1178280" y="4114800"/>
            <a:ext cx="2113200" cy="2160720"/>
          </a:xfrm>
          <a:prstGeom prst="rect">
            <a:avLst/>
          </a:prstGeom>
          <a:ln>
            <a:noFill/>
          </a:ln>
        </p:spPr>
      </p:pic>
      <p:sp>
        <p:nvSpPr>
          <p:cNvPr id="212" name="CustomShape 2"/>
          <p:cNvSpPr/>
          <p:nvPr/>
        </p:nvSpPr>
        <p:spPr>
          <a:xfrm>
            <a:off x="274320" y="6492240"/>
            <a:ext cx="39888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latin typeface="Arial"/>
              </a:rPr>
              <a:t>AMERICAN MONETARY REFORM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13" name="" descr=""/>
          <p:cNvPicPr/>
          <p:nvPr/>
        </p:nvPicPr>
        <p:blipFill>
          <a:blip r:embed="rId2"/>
          <a:stretch/>
        </p:blipFill>
        <p:spPr>
          <a:xfrm>
            <a:off x="4480560" y="4389120"/>
            <a:ext cx="3415680" cy="1883160"/>
          </a:xfrm>
          <a:prstGeom prst="rect">
            <a:avLst/>
          </a:prstGeom>
          <a:ln>
            <a:noFill/>
          </a:ln>
        </p:spPr>
      </p:pic>
      <p:sp>
        <p:nvSpPr>
          <p:cNvPr id="214" name="CustomShape 3"/>
          <p:cNvSpPr/>
          <p:nvPr/>
        </p:nvSpPr>
        <p:spPr>
          <a:xfrm>
            <a:off x="4389120" y="6420240"/>
            <a:ext cx="34326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latin typeface="Arial"/>
              </a:rPr>
              <a:t>ALLIANCE FOR JUST MONEY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3"/>
          <a:stretch/>
        </p:blipFill>
        <p:spPr>
          <a:xfrm>
            <a:off x="9104400" y="3892320"/>
            <a:ext cx="2142360" cy="2142360"/>
          </a:xfrm>
          <a:prstGeom prst="rect">
            <a:avLst/>
          </a:prstGeom>
          <a:ln>
            <a:noFill/>
          </a:ln>
        </p:spPr>
      </p:pic>
      <p:sp>
        <p:nvSpPr>
          <p:cNvPr id="216" name="CustomShape 4"/>
          <p:cNvSpPr/>
          <p:nvPr/>
        </p:nvSpPr>
        <p:spPr>
          <a:xfrm>
            <a:off x="8463240" y="6309360"/>
            <a:ext cx="31492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latin typeface="Arial"/>
              </a:rPr>
              <a:t>GreensForMonetaryReform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4"/>
          <a:stretch/>
        </p:blipFill>
        <p:spPr>
          <a:xfrm>
            <a:off x="3661560" y="2286000"/>
            <a:ext cx="1367280" cy="2108160"/>
          </a:xfrm>
          <a:prstGeom prst="rect">
            <a:avLst/>
          </a:prstGeom>
          <a:ln>
            <a:noFill/>
          </a:ln>
        </p:spPr>
      </p:pic>
      <p:sp>
        <p:nvSpPr>
          <p:cNvPr id="218" name="CustomShape 5"/>
          <p:cNvSpPr/>
          <p:nvPr/>
        </p:nvSpPr>
        <p:spPr>
          <a:xfrm>
            <a:off x="5285880" y="2743200"/>
            <a:ext cx="39006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latin typeface="Arial"/>
              </a:rPr>
              <a:t>TEACHING MATERIALS: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latin typeface="Arial"/>
              </a:rPr>
              <a:t>LOST SCIENCE OF MONEY BOOK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1005840" y="365760"/>
            <a:ext cx="385920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6600" spc="-1" strike="noStrike">
                <a:latin typeface="Arial"/>
              </a:rPr>
              <a:t>THE END</a:t>
            </a:r>
            <a:endParaRPr b="0" lang="en-US" sz="6600" spc="-1" strike="noStrike">
              <a:latin typeface="Arial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1005840" y="1463040"/>
            <a:ext cx="5029560" cy="5029560"/>
          </a:xfrm>
          <a:prstGeom prst="rect">
            <a:avLst/>
          </a:prstGeom>
          <a:ln>
            <a:noFill/>
          </a:ln>
        </p:spPr>
      </p:pic>
      <p:sp>
        <p:nvSpPr>
          <p:cNvPr id="221" name="CustomShape 2"/>
          <p:cNvSpPr/>
          <p:nvPr/>
        </p:nvSpPr>
        <p:spPr>
          <a:xfrm>
            <a:off x="6126480" y="2736000"/>
            <a:ext cx="6148440" cy="222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latin typeface="Arial"/>
              </a:rPr>
              <a:t>HELP TAKE THE POWER TO CREATE MONEY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latin typeface="Arial"/>
              </a:rPr>
              <a:t>FROM PRIVATE BANKS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latin typeface="Arial"/>
              </a:rPr>
              <a:t>GIVE IT BACK TO THE GOVERNMENT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latin typeface="Arial"/>
              </a:rPr>
              <a:t>WHERE IT BELONGS, UNDER PUBLIC CONTROL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latin typeface="Arial"/>
              </a:rPr>
              <a:t>	</a:t>
            </a:r>
            <a:r>
              <a:rPr b="1" lang="en-US" sz="2000" spc="-1" strike="noStrike">
                <a:latin typeface="Arial"/>
              </a:rPr>
              <a:t>	</a:t>
            </a:r>
            <a:r>
              <a:rPr b="1" lang="en-US" sz="2000" spc="-1" strike="noStrike">
                <a:latin typeface="Arial"/>
              </a:rPr>
              <a:t>	</a:t>
            </a:r>
            <a:r>
              <a:rPr b="1" lang="en-US" sz="2000" spc="-1" strike="noStrike">
                <a:latin typeface="Arial"/>
              </a:rPr>
              <a:t>	</a:t>
            </a:r>
            <a:r>
              <a:rPr b="1" lang="en-US" sz="2000" spc="-1" strike="noStrike">
                <a:latin typeface="Arial"/>
              </a:rPr>
              <a:t>	</a:t>
            </a:r>
            <a:r>
              <a:rPr b="1" lang="en-US" sz="2000" spc="-1" strike="noStrike">
                <a:latin typeface="Arial"/>
              </a:rPr>
              <a:t>Albert Einstein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 descr=""/>
          <p:cNvPicPr/>
          <p:nvPr/>
        </p:nvPicPr>
        <p:blipFill>
          <a:blip r:embed="rId1"/>
          <a:stretch/>
        </p:blipFill>
        <p:spPr>
          <a:xfrm>
            <a:off x="0" y="21600"/>
            <a:ext cx="12188880" cy="6811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5" descr=""/>
          <p:cNvPicPr/>
          <p:nvPr/>
        </p:nvPicPr>
        <p:blipFill>
          <a:blip r:embed="rId1"/>
          <a:stretch/>
        </p:blipFill>
        <p:spPr>
          <a:xfrm>
            <a:off x="640440" y="1188720"/>
            <a:ext cx="2377080" cy="377100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594720" y="5121720"/>
            <a:ext cx="27885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B.C. Forbes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(1880 – 1954)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founder of Forbes Magazine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in 1917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3026880" y="1920240"/>
            <a:ext cx="9165240" cy="1736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Picture a party of the nation’s greatest bankers stealing out of New York on a private railroad car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under cover of darkness, stealthily hieing hundreds of miles South…     I am giving to the world,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for the first time, the real story of how the famous Aldrich currency report, the foundation of our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new currency system, was written…   the real birth of the present Federal Reserve System, the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plan done on Jekyll Island…   Warburg… more than any one man has made the system possible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as a working reality.”                                            B.C. Forbes, CURRENT OPINION, Dec 1916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5120640" y="4055400"/>
            <a:ext cx="4627440" cy="1979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Forbes revelation did not get much response.  First, it was two years after the bill was passed;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secondly, it was dismissed as preposterous.   In a book published in 1930, a biographer of Aldrich calls it “a mere yarn”.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Nathaniel Stephenson,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Nelson W. Aldrich, A Leader in American Politics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, pub. 1930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0" y="217080"/>
            <a:ext cx="12192120" cy="759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Calibri"/>
              </a:rPr>
              <a:t>The meeting of Wall Street bankers to write what would be the Federal Reserve bill was kept secret.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Calibri"/>
              </a:rPr>
              <a:t>The bankers understood that the country did not want a banking system ruled by Wall Street. 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" descr=""/>
          <p:cNvPicPr/>
          <p:nvPr/>
        </p:nvPicPr>
        <p:blipFill>
          <a:blip r:embed="rId1"/>
          <a:stretch/>
        </p:blipFill>
        <p:spPr>
          <a:xfrm>
            <a:off x="12960" y="0"/>
            <a:ext cx="12162960" cy="685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3" descr=""/>
          <p:cNvPicPr/>
          <p:nvPr/>
        </p:nvPicPr>
        <p:blipFill>
          <a:blip r:embed="rId1"/>
          <a:stretch/>
        </p:blipFill>
        <p:spPr>
          <a:xfrm>
            <a:off x="0" y="360"/>
            <a:ext cx="12188880" cy="685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" descr=""/>
          <p:cNvPicPr/>
          <p:nvPr/>
        </p:nvPicPr>
        <p:blipFill>
          <a:blip r:embed="rId1"/>
          <a:stretch/>
        </p:blipFill>
        <p:spPr>
          <a:xfrm>
            <a:off x="1440" y="0"/>
            <a:ext cx="12185640" cy="685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607840" y="2527200"/>
            <a:ext cx="8214120" cy="210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743040" indent="-739800">
              <a:lnSpc>
                <a:spcPct val="100000"/>
              </a:lnSpc>
              <a:buClr>
                <a:srgbClr val="0070c0"/>
              </a:buClr>
              <a:buFont typeface="StarSymbol"/>
              <a:buAutoNum type="arabicPlain" startAt="2"/>
            </a:pPr>
            <a:r>
              <a:rPr b="1" lang="en-US" sz="4400" spc="-1" strike="noStrike">
                <a:solidFill>
                  <a:srgbClr val="0070c0"/>
                </a:solidFill>
                <a:latin typeface="Calibri"/>
                <a:ea typeface="DejaVu Sans"/>
              </a:rPr>
              <a:t>Current Functioning:</a:t>
            </a:r>
            <a:endParaRPr b="0" lang="en-US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0070c0"/>
                </a:solidFill>
                <a:latin typeface="Calibri"/>
                <a:ea typeface="DejaVu Sans"/>
              </a:rPr>
              <a:t>HOW THE MONEY SYSTEM WORKS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Application>LibreOffice/6.2.0.3$Windows_X86_64 LibreOffice_project/98c6a8a1c6c7b144ce3cc729e34964b47ce25d62</Application>
  <Words>99</Words>
  <Paragraphs>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2019-04-09T16:29:15Z</dcterms:created>
  <dc:creator>Sue</dc:creator>
  <dc:description/>
  <dc:language>en-US</dc:language>
  <cp:lastModifiedBy/>
  <dcterms:modified xsi:type="dcterms:W3CDTF">2019-04-10T14:37:04Z</dcterms:modified>
  <cp:revision>46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23</vt:i4>
  </property>
</Properties>
</file>