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88" r:id="rId3"/>
    <p:sldId id="393" r:id="rId4"/>
    <p:sldId id="394" r:id="rId5"/>
    <p:sldId id="392" r:id="rId6"/>
    <p:sldId id="297" r:id="rId7"/>
    <p:sldId id="371" r:id="rId8"/>
    <p:sldId id="277" r:id="rId9"/>
    <p:sldId id="259" r:id="rId10"/>
    <p:sldId id="271" r:id="rId11"/>
    <p:sldId id="269" r:id="rId12"/>
    <p:sldId id="274" r:id="rId13"/>
    <p:sldId id="262" r:id="rId14"/>
    <p:sldId id="263" r:id="rId15"/>
    <p:sldId id="264" r:id="rId16"/>
    <p:sldId id="265" r:id="rId17"/>
    <p:sldId id="375" r:id="rId18"/>
    <p:sldId id="276" r:id="rId19"/>
    <p:sldId id="377" r:id="rId20"/>
    <p:sldId id="296" r:id="rId21"/>
    <p:sldId id="374" r:id="rId22"/>
    <p:sldId id="290" r:id="rId23"/>
    <p:sldId id="313" r:id="rId24"/>
    <p:sldId id="379" r:id="rId25"/>
    <p:sldId id="396" r:id="rId26"/>
    <p:sldId id="397" r:id="rId27"/>
    <p:sldId id="399" r:id="rId28"/>
    <p:sldId id="383"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F474"/>
    <a:srgbClr val="69E2FF"/>
    <a:srgbClr val="FDE373"/>
    <a:srgbClr val="FCD946"/>
    <a:srgbClr val="EAEAEA"/>
    <a:srgbClr val="FFDAA3"/>
    <a:srgbClr val="FF3300"/>
    <a:srgbClr val="FFFFCC"/>
    <a:srgbClr val="05CFFF"/>
    <a:srgbClr val="CCE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D53DE-1689-421A-8803-F732C5C59872}" type="datetimeFigureOut">
              <a:rPr lang="en-US" smtClean="0"/>
              <a:t>7/20/2018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C5544-CD55-464B-85A5-D99A9F0CF636}" type="slidenum">
              <a:rPr lang="en-US" smtClean="0"/>
              <a:t>‹#›</a:t>
            </a:fld>
            <a:endParaRPr lang="en-US"/>
          </a:p>
        </p:txBody>
      </p:sp>
    </p:spTree>
    <p:extLst>
      <p:ext uri="{BB962C8B-B14F-4D97-AF65-F5344CB8AC3E}">
        <p14:creationId xmlns:p14="http://schemas.microsoft.com/office/powerpoint/2010/main" val="8393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9</a:t>
            </a:fld>
            <a:endParaRPr lang="en-US"/>
          </a:p>
        </p:txBody>
      </p:sp>
    </p:spTree>
    <p:extLst>
      <p:ext uri="{BB962C8B-B14F-4D97-AF65-F5344CB8AC3E}">
        <p14:creationId xmlns:p14="http://schemas.microsoft.com/office/powerpoint/2010/main" val="135439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21</a:t>
            </a:fld>
            <a:endParaRPr lang="en-US"/>
          </a:p>
        </p:txBody>
      </p:sp>
    </p:spTree>
    <p:extLst>
      <p:ext uri="{BB962C8B-B14F-4D97-AF65-F5344CB8AC3E}">
        <p14:creationId xmlns:p14="http://schemas.microsoft.com/office/powerpoint/2010/main" val="1711681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22</a:t>
            </a:fld>
            <a:endParaRPr lang="en-US"/>
          </a:p>
        </p:txBody>
      </p:sp>
    </p:spTree>
    <p:extLst>
      <p:ext uri="{BB962C8B-B14F-4D97-AF65-F5344CB8AC3E}">
        <p14:creationId xmlns:p14="http://schemas.microsoft.com/office/powerpoint/2010/main" val="217182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11</a:t>
            </a:fld>
            <a:endParaRPr lang="en-US"/>
          </a:p>
        </p:txBody>
      </p:sp>
    </p:spTree>
    <p:extLst>
      <p:ext uri="{BB962C8B-B14F-4D97-AF65-F5344CB8AC3E}">
        <p14:creationId xmlns:p14="http://schemas.microsoft.com/office/powerpoint/2010/main" val="186205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13</a:t>
            </a:fld>
            <a:endParaRPr lang="en-US"/>
          </a:p>
        </p:txBody>
      </p:sp>
    </p:spTree>
    <p:extLst>
      <p:ext uri="{BB962C8B-B14F-4D97-AF65-F5344CB8AC3E}">
        <p14:creationId xmlns:p14="http://schemas.microsoft.com/office/powerpoint/2010/main" val="329122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14</a:t>
            </a:fld>
            <a:endParaRPr lang="en-US"/>
          </a:p>
        </p:txBody>
      </p:sp>
    </p:spTree>
    <p:extLst>
      <p:ext uri="{BB962C8B-B14F-4D97-AF65-F5344CB8AC3E}">
        <p14:creationId xmlns:p14="http://schemas.microsoft.com/office/powerpoint/2010/main" val="4128351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15</a:t>
            </a:fld>
            <a:endParaRPr lang="en-US"/>
          </a:p>
        </p:txBody>
      </p:sp>
    </p:spTree>
    <p:extLst>
      <p:ext uri="{BB962C8B-B14F-4D97-AF65-F5344CB8AC3E}">
        <p14:creationId xmlns:p14="http://schemas.microsoft.com/office/powerpoint/2010/main" val="310567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16</a:t>
            </a:fld>
            <a:endParaRPr lang="en-US"/>
          </a:p>
        </p:txBody>
      </p:sp>
    </p:spTree>
    <p:extLst>
      <p:ext uri="{BB962C8B-B14F-4D97-AF65-F5344CB8AC3E}">
        <p14:creationId xmlns:p14="http://schemas.microsoft.com/office/powerpoint/2010/main" val="114426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17</a:t>
            </a:fld>
            <a:endParaRPr lang="en-US"/>
          </a:p>
        </p:txBody>
      </p:sp>
    </p:spTree>
    <p:extLst>
      <p:ext uri="{BB962C8B-B14F-4D97-AF65-F5344CB8AC3E}">
        <p14:creationId xmlns:p14="http://schemas.microsoft.com/office/powerpoint/2010/main" val="178561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18</a:t>
            </a:fld>
            <a:endParaRPr lang="en-US"/>
          </a:p>
        </p:txBody>
      </p:sp>
    </p:spTree>
    <p:extLst>
      <p:ext uri="{BB962C8B-B14F-4D97-AF65-F5344CB8AC3E}">
        <p14:creationId xmlns:p14="http://schemas.microsoft.com/office/powerpoint/2010/main" val="26983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20</a:t>
            </a:fld>
            <a:endParaRPr lang="en-US"/>
          </a:p>
        </p:txBody>
      </p:sp>
    </p:spTree>
    <p:extLst>
      <p:ext uri="{BB962C8B-B14F-4D97-AF65-F5344CB8AC3E}">
        <p14:creationId xmlns:p14="http://schemas.microsoft.com/office/powerpoint/2010/main" val="163868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55FB5C-8782-4277-95F6-4905ACF1266F}"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870D4-0623-4ECC-B0D8-E387A93730BC}" type="slidenum">
              <a:rPr lang="en-US" smtClean="0"/>
              <a:t>‹#›</a:t>
            </a:fld>
            <a:endParaRPr lang="en-US"/>
          </a:p>
        </p:txBody>
      </p:sp>
    </p:spTree>
    <p:extLst>
      <p:ext uri="{BB962C8B-B14F-4D97-AF65-F5344CB8AC3E}">
        <p14:creationId xmlns:p14="http://schemas.microsoft.com/office/powerpoint/2010/main" val="406929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5FB5C-8782-4277-95F6-4905ACF1266F}"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870D4-0623-4ECC-B0D8-E387A93730BC}" type="slidenum">
              <a:rPr lang="en-US" smtClean="0"/>
              <a:t>‹#›</a:t>
            </a:fld>
            <a:endParaRPr lang="en-US"/>
          </a:p>
        </p:txBody>
      </p:sp>
    </p:spTree>
    <p:extLst>
      <p:ext uri="{BB962C8B-B14F-4D97-AF65-F5344CB8AC3E}">
        <p14:creationId xmlns:p14="http://schemas.microsoft.com/office/powerpoint/2010/main" val="106965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5FB5C-8782-4277-95F6-4905ACF1266F}"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870D4-0623-4ECC-B0D8-E387A93730BC}" type="slidenum">
              <a:rPr lang="en-US" smtClean="0"/>
              <a:t>‹#›</a:t>
            </a:fld>
            <a:endParaRPr lang="en-US"/>
          </a:p>
        </p:txBody>
      </p:sp>
    </p:spTree>
    <p:extLst>
      <p:ext uri="{BB962C8B-B14F-4D97-AF65-F5344CB8AC3E}">
        <p14:creationId xmlns:p14="http://schemas.microsoft.com/office/powerpoint/2010/main" val="216677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5FB5C-8782-4277-95F6-4905ACF1266F}"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870D4-0623-4ECC-B0D8-E387A93730BC}" type="slidenum">
              <a:rPr lang="en-US" smtClean="0"/>
              <a:t>‹#›</a:t>
            </a:fld>
            <a:endParaRPr lang="en-US"/>
          </a:p>
        </p:txBody>
      </p:sp>
    </p:spTree>
    <p:extLst>
      <p:ext uri="{BB962C8B-B14F-4D97-AF65-F5344CB8AC3E}">
        <p14:creationId xmlns:p14="http://schemas.microsoft.com/office/powerpoint/2010/main" val="171707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5FB5C-8782-4277-95F6-4905ACF1266F}"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870D4-0623-4ECC-B0D8-E387A93730BC}" type="slidenum">
              <a:rPr lang="en-US" smtClean="0"/>
              <a:t>‹#›</a:t>
            </a:fld>
            <a:endParaRPr lang="en-US"/>
          </a:p>
        </p:txBody>
      </p:sp>
    </p:spTree>
    <p:extLst>
      <p:ext uri="{BB962C8B-B14F-4D97-AF65-F5344CB8AC3E}">
        <p14:creationId xmlns:p14="http://schemas.microsoft.com/office/powerpoint/2010/main" val="27583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55FB5C-8782-4277-95F6-4905ACF1266F}"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870D4-0623-4ECC-B0D8-E387A93730BC}" type="slidenum">
              <a:rPr lang="en-US" smtClean="0"/>
              <a:t>‹#›</a:t>
            </a:fld>
            <a:endParaRPr lang="en-US"/>
          </a:p>
        </p:txBody>
      </p:sp>
    </p:spTree>
    <p:extLst>
      <p:ext uri="{BB962C8B-B14F-4D97-AF65-F5344CB8AC3E}">
        <p14:creationId xmlns:p14="http://schemas.microsoft.com/office/powerpoint/2010/main" val="143011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55FB5C-8782-4277-95F6-4905ACF1266F}" type="datetimeFigureOut">
              <a:rPr lang="en-US" smtClean="0"/>
              <a:t>7/20/2018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B870D4-0623-4ECC-B0D8-E387A93730BC}" type="slidenum">
              <a:rPr lang="en-US" smtClean="0"/>
              <a:t>‹#›</a:t>
            </a:fld>
            <a:endParaRPr lang="en-US"/>
          </a:p>
        </p:txBody>
      </p:sp>
    </p:spTree>
    <p:extLst>
      <p:ext uri="{BB962C8B-B14F-4D97-AF65-F5344CB8AC3E}">
        <p14:creationId xmlns:p14="http://schemas.microsoft.com/office/powerpoint/2010/main" val="183164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55FB5C-8782-4277-95F6-4905ACF1266F}" type="datetimeFigureOut">
              <a:rPr lang="en-US" smtClean="0"/>
              <a:t>7/20/2018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B870D4-0623-4ECC-B0D8-E387A93730BC}" type="slidenum">
              <a:rPr lang="en-US" smtClean="0"/>
              <a:t>‹#›</a:t>
            </a:fld>
            <a:endParaRPr lang="en-US"/>
          </a:p>
        </p:txBody>
      </p:sp>
    </p:spTree>
    <p:extLst>
      <p:ext uri="{BB962C8B-B14F-4D97-AF65-F5344CB8AC3E}">
        <p14:creationId xmlns:p14="http://schemas.microsoft.com/office/powerpoint/2010/main" val="416366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5FB5C-8782-4277-95F6-4905ACF1266F}" type="datetimeFigureOut">
              <a:rPr lang="en-US" smtClean="0"/>
              <a:t>7/20/2018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B870D4-0623-4ECC-B0D8-E387A93730BC}" type="slidenum">
              <a:rPr lang="en-US" smtClean="0"/>
              <a:t>‹#›</a:t>
            </a:fld>
            <a:endParaRPr lang="en-US"/>
          </a:p>
        </p:txBody>
      </p:sp>
    </p:spTree>
    <p:extLst>
      <p:ext uri="{BB962C8B-B14F-4D97-AF65-F5344CB8AC3E}">
        <p14:creationId xmlns:p14="http://schemas.microsoft.com/office/powerpoint/2010/main" val="229020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5FB5C-8782-4277-95F6-4905ACF1266F}"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870D4-0623-4ECC-B0D8-E387A93730BC}" type="slidenum">
              <a:rPr lang="en-US" smtClean="0"/>
              <a:t>‹#›</a:t>
            </a:fld>
            <a:endParaRPr lang="en-US"/>
          </a:p>
        </p:txBody>
      </p:sp>
    </p:spTree>
    <p:extLst>
      <p:ext uri="{BB962C8B-B14F-4D97-AF65-F5344CB8AC3E}">
        <p14:creationId xmlns:p14="http://schemas.microsoft.com/office/powerpoint/2010/main" val="358959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5FB5C-8782-4277-95F6-4905ACF1266F}"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870D4-0623-4ECC-B0D8-E387A93730BC}" type="slidenum">
              <a:rPr lang="en-US" smtClean="0"/>
              <a:t>‹#›</a:t>
            </a:fld>
            <a:endParaRPr lang="en-US"/>
          </a:p>
        </p:txBody>
      </p:sp>
    </p:spTree>
    <p:extLst>
      <p:ext uri="{BB962C8B-B14F-4D97-AF65-F5344CB8AC3E}">
        <p14:creationId xmlns:p14="http://schemas.microsoft.com/office/powerpoint/2010/main" val="84540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5FB5C-8782-4277-95F6-4905ACF1266F}" type="datetimeFigureOut">
              <a:rPr lang="en-US" smtClean="0"/>
              <a:t>7/20/2018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870D4-0623-4ECC-B0D8-E387A93730BC}" type="slidenum">
              <a:rPr lang="en-US" smtClean="0"/>
              <a:t>‹#›</a:t>
            </a:fld>
            <a:endParaRPr lang="en-US"/>
          </a:p>
        </p:txBody>
      </p:sp>
    </p:spTree>
    <p:extLst>
      <p:ext uri="{BB962C8B-B14F-4D97-AF65-F5344CB8AC3E}">
        <p14:creationId xmlns:p14="http://schemas.microsoft.com/office/powerpoint/2010/main" val="1021033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0.jpeg"/><Relationship Id="rId7"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32.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eg"/><Relationship Id="rId9" Type="http://schemas.openxmlformats.org/officeDocument/2006/relationships/image" Target="../media/image42.jp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1350" y="1751581"/>
            <a:ext cx="2797433" cy="3244194"/>
          </a:xfrm>
          <a:prstGeom prst="rect">
            <a:avLst/>
          </a:prstGeom>
        </p:spPr>
      </p:pic>
      <p:sp>
        <p:nvSpPr>
          <p:cNvPr id="5" name="TextBox 4"/>
          <p:cNvSpPr txBox="1"/>
          <p:nvPr/>
        </p:nvSpPr>
        <p:spPr>
          <a:xfrm>
            <a:off x="1216930" y="273266"/>
            <a:ext cx="9930154" cy="954107"/>
          </a:xfrm>
          <a:prstGeom prst="rect">
            <a:avLst/>
          </a:prstGeom>
          <a:solidFill>
            <a:srgbClr val="FFFF00"/>
          </a:solidFill>
        </p:spPr>
        <p:txBody>
          <a:bodyPr wrap="none" rtlCol="0">
            <a:spAutoFit/>
          </a:bodyPr>
          <a:lstStyle/>
          <a:p>
            <a:pPr algn="ctr"/>
            <a:r>
              <a:rPr lang="en-US" sz="2800" b="1" dirty="0" smtClean="0"/>
              <a:t>MONETARY REFORM IN THE GREEN PARTY NATIONAL PLATFORM:</a:t>
            </a:r>
          </a:p>
          <a:p>
            <a:pPr algn="ctr"/>
            <a:r>
              <a:rPr lang="en-US" sz="2800" b="1" dirty="0" smtClean="0"/>
              <a:t>‘GREENING THE DOLLAR’</a:t>
            </a:r>
            <a:endParaRPr lang="en-US" sz="2800" b="1" dirty="0"/>
          </a:p>
        </p:txBody>
      </p:sp>
      <p:sp>
        <p:nvSpPr>
          <p:cNvPr id="7" name="TextBox 6"/>
          <p:cNvSpPr txBox="1"/>
          <p:nvPr/>
        </p:nvSpPr>
        <p:spPr>
          <a:xfrm>
            <a:off x="3373754" y="1422396"/>
            <a:ext cx="4419735" cy="3416320"/>
          </a:xfrm>
          <a:prstGeom prst="rect">
            <a:avLst/>
          </a:prstGeom>
          <a:solidFill>
            <a:srgbClr val="FFC000"/>
          </a:solidFill>
        </p:spPr>
        <p:txBody>
          <a:bodyPr wrap="none" rtlCol="0">
            <a:spAutoFit/>
          </a:bodyPr>
          <a:lstStyle/>
          <a:p>
            <a:pPr algn="ctr"/>
            <a:r>
              <a:rPr lang="en-US" sz="2400" b="1" dirty="0" smtClean="0"/>
              <a:t>Green Party US National Meeting</a:t>
            </a:r>
          </a:p>
          <a:p>
            <a:pPr algn="ctr"/>
            <a:r>
              <a:rPr lang="en-US" sz="2400" b="1" dirty="0" smtClean="0"/>
              <a:t>Salt Lake City, Utah</a:t>
            </a:r>
          </a:p>
          <a:p>
            <a:pPr algn="ctr"/>
            <a:endParaRPr lang="en-US" sz="2400" b="1" dirty="0"/>
          </a:p>
          <a:p>
            <a:pPr algn="ctr"/>
            <a:r>
              <a:rPr lang="en-US" sz="2400" b="1" dirty="0"/>
              <a:t>1PM </a:t>
            </a:r>
            <a:r>
              <a:rPr lang="en-US" sz="2400" b="1" dirty="0" smtClean="0"/>
              <a:t>Heritage – Seminar </a:t>
            </a:r>
            <a:r>
              <a:rPr lang="en-US" sz="2400" b="1" dirty="0" smtClean="0"/>
              <a:t>1 Room</a:t>
            </a:r>
            <a:endParaRPr lang="en-US" sz="2400" b="1" dirty="0"/>
          </a:p>
          <a:p>
            <a:pPr algn="ctr"/>
            <a:r>
              <a:rPr lang="en-US" sz="2400" b="1" dirty="0"/>
              <a:t>THURSDAY, JULY </a:t>
            </a:r>
            <a:r>
              <a:rPr lang="en-US" sz="2400" b="1" dirty="0" smtClean="0"/>
              <a:t>19</a:t>
            </a:r>
          </a:p>
          <a:p>
            <a:pPr algn="ctr"/>
            <a:r>
              <a:rPr lang="en-US" sz="2400" b="1" dirty="0" smtClean="0"/>
              <a:t>&amp;</a:t>
            </a:r>
          </a:p>
          <a:p>
            <a:pPr algn="ctr"/>
            <a:r>
              <a:rPr lang="en-US" sz="2400" b="1" dirty="0" smtClean="0"/>
              <a:t>2:45 Guest House – Alpine Room</a:t>
            </a:r>
          </a:p>
          <a:p>
            <a:pPr algn="ctr"/>
            <a:r>
              <a:rPr lang="en-US" sz="2400" b="1" dirty="0" smtClean="0"/>
              <a:t>FRIDAY, JULY 20</a:t>
            </a:r>
            <a:endParaRPr lang="en-US" sz="2400" b="1" dirty="0"/>
          </a:p>
          <a:p>
            <a:pPr algn="ctr"/>
            <a:endParaRPr lang="en-US" sz="2400" b="1" dirty="0"/>
          </a:p>
        </p:txBody>
      </p:sp>
      <p:sp>
        <p:nvSpPr>
          <p:cNvPr id="10" name="TextBox 9"/>
          <p:cNvSpPr txBox="1"/>
          <p:nvPr/>
        </p:nvSpPr>
        <p:spPr>
          <a:xfrm>
            <a:off x="2860780" y="5033739"/>
            <a:ext cx="5826916" cy="1631216"/>
          </a:xfrm>
          <a:prstGeom prst="rect">
            <a:avLst/>
          </a:prstGeom>
          <a:solidFill>
            <a:srgbClr val="FFC000"/>
          </a:solidFill>
        </p:spPr>
        <p:txBody>
          <a:bodyPr wrap="none" rtlCol="0">
            <a:spAutoFit/>
          </a:bodyPr>
          <a:lstStyle/>
          <a:p>
            <a:pPr algn="ctr"/>
            <a:r>
              <a:rPr lang="en-US" sz="2000" b="1" dirty="0" smtClean="0"/>
              <a:t>Sue Peters</a:t>
            </a:r>
            <a:endParaRPr lang="en-US" sz="2000" b="1" dirty="0"/>
          </a:p>
          <a:p>
            <a:pPr algn="ctr"/>
            <a:r>
              <a:rPr lang="en-US" sz="2000" b="1" dirty="0" smtClean="0"/>
              <a:t>NY County Green </a:t>
            </a:r>
          </a:p>
          <a:p>
            <a:pPr algn="ctr"/>
            <a:r>
              <a:rPr lang="en-US" sz="2000" b="1" dirty="0" smtClean="0"/>
              <a:t>Delegate, NYS Committee</a:t>
            </a:r>
          </a:p>
          <a:p>
            <a:pPr algn="ctr"/>
            <a:r>
              <a:rPr lang="en-US" sz="2000" b="1" dirty="0" smtClean="0"/>
              <a:t>Advisor on money reform, GPUS National Committee</a:t>
            </a:r>
          </a:p>
          <a:p>
            <a:pPr algn="ctr"/>
            <a:r>
              <a:rPr lang="en-US" sz="2000" b="1" dirty="0" smtClean="0"/>
              <a:t>GreensforMonetaryReform.org</a:t>
            </a:r>
          </a:p>
        </p:txBody>
      </p:sp>
      <p:sp>
        <p:nvSpPr>
          <p:cNvPr id="2" name="TextBox 1"/>
          <p:cNvSpPr txBox="1"/>
          <p:nvPr/>
        </p:nvSpPr>
        <p:spPr>
          <a:xfrm>
            <a:off x="232865" y="4704375"/>
            <a:ext cx="2829621" cy="369332"/>
          </a:xfrm>
          <a:prstGeom prst="rect">
            <a:avLst/>
          </a:prstGeom>
          <a:solidFill>
            <a:schemeClr val="bg1"/>
          </a:solidFill>
        </p:spPr>
        <p:txBody>
          <a:bodyPr wrap="none" rtlCol="0">
            <a:spAutoFit/>
          </a:bodyPr>
          <a:lstStyle/>
          <a:p>
            <a:r>
              <a:rPr lang="en-US" dirty="0" smtClean="0"/>
              <a:t>                                                  </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389" y="1751581"/>
            <a:ext cx="3659810" cy="2308324"/>
          </a:xfrm>
          <a:prstGeom prst="rect">
            <a:avLst/>
          </a:prstGeom>
        </p:spPr>
      </p:pic>
    </p:spTree>
    <p:extLst>
      <p:ext uri="{BB962C8B-B14F-4D97-AF65-F5344CB8AC3E}">
        <p14:creationId xmlns:p14="http://schemas.microsoft.com/office/powerpoint/2010/main" val="1764450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524" y="849076"/>
            <a:ext cx="10179423" cy="2063830"/>
          </a:xfrm>
          <a:solidFill>
            <a:srgbClr val="FFE7FF"/>
          </a:solidFill>
        </p:spPr>
        <p:txBody>
          <a:bodyPr>
            <a:noAutofit/>
          </a:bodyPr>
          <a:lstStyle/>
          <a:p>
            <a:pPr marL="0" indent="0">
              <a:buNone/>
            </a:pPr>
            <a:r>
              <a:rPr lang="en-US" dirty="0" smtClean="0"/>
              <a:t>"</a:t>
            </a:r>
            <a:r>
              <a:rPr lang="en-US" dirty="0"/>
              <a:t>When a bank makes a loan it simply adds to the borrowers’ deposit account in the bank by the amount of the loan</a:t>
            </a:r>
            <a:r>
              <a:rPr lang="en-US" dirty="0" smtClean="0"/>
              <a:t>.</a:t>
            </a:r>
          </a:p>
          <a:p>
            <a:pPr marL="0" indent="0">
              <a:buNone/>
            </a:pPr>
            <a:r>
              <a:rPr lang="en-US" dirty="0" smtClean="0"/>
              <a:t>The </a:t>
            </a:r>
            <a:r>
              <a:rPr lang="en-US" dirty="0"/>
              <a:t>money is not taken from anyone else's </a:t>
            </a:r>
            <a:r>
              <a:rPr lang="en-US" dirty="0" smtClean="0"/>
              <a:t>deposit…</a:t>
            </a:r>
          </a:p>
          <a:p>
            <a:pPr marL="0" indent="0">
              <a:buNone/>
            </a:pPr>
            <a:r>
              <a:rPr lang="en-US" u="sng" dirty="0" smtClean="0"/>
              <a:t>It's </a:t>
            </a:r>
            <a:r>
              <a:rPr lang="en-US" u="sng" dirty="0"/>
              <a:t>new money, created by the bank </a:t>
            </a:r>
            <a:r>
              <a:rPr lang="en-US" dirty="0"/>
              <a:t>for the use of the borrower</a:t>
            </a:r>
            <a:r>
              <a:rPr lang="en-US" dirty="0" smtClean="0"/>
              <a:t>.“</a:t>
            </a:r>
          </a:p>
        </p:txBody>
      </p:sp>
      <p:pic>
        <p:nvPicPr>
          <p:cNvPr id="8194" name="Picture 2" descr="Robert B Anderson.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048" y="3050063"/>
            <a:ext cx="3092824" cy="372544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wight D. Eisenhower, official photo portrait, May 29, 19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672" y="4165660"/>
            <a:ext cx="2095500" cy="26098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12192000" cy="523220"/>
          </a:xfrm>
          <a:prstGeom prst="rect">
            <a:avLst/>
          </a:prstGeom>
          <a:solidFill>
            <a:srgbClr val="FFBDFF"/>
          </a:solidFill>
        </p:spPr>
        <p:txBody>
          <a:bodyPr wrap="square">
            <a:spAutoFit/>
          </a:bodyPr>
          <a:lstStyle/>
          <a:p>
            <a:pPr algn="ctr"/>
            <a:r>
              <a:rPr lang="en-US" sz="2800" b="1" dirty="0"/>
              <a:t>Robert B. Anderson, Secretary of the Treasury under President Eisenhower:</a:t>
            </a:r>
          </a:p>
        </p:txBody>
      </p:sp>
      <p:sp>
        <p:nvSpPr>
          <p:cNvPr id="2" name="TextBox 1"/>
          <p:cNvSpPr txBox="1"/>
          <p:nvPr/>
        </p:nvSpPr>
        <p:spPr>
          <a:xfrm>
            <a:off x="4746812" y="3281593"/>
            <a:ext cx="3629455" cy="646331"/>
          </a:xfrm>
          <a:prstGeom prst="rect">
            <a:avLst/>
          </a:prstGeom>
          <a:noFill/>
        </p:spPr>
        <p:txBody>
          <a:bodyPr wrap="none" rtlCol="0">
            <a:spAutoFit/>
          </a:bodyPr>
          <a:lstStyle/>
          <a:p>
            <a:r>
              <a:rPr lang="en-US" dirty="0" smtClean="0"/>
              <a:t>Robert B. Anderson</a:t>
            </a:r>
          </a:p>
          <a:p>
            <a:r>
              <a:rPr lang="en-US" dirty="0" smtClean="0"/>
              <a:t>Secretary of the Treasury, 1957-1961</a:t>
            </a:r>
            <a:endParaRPr lang="en-US" dirty="0"/>
          </a:p>
        </p:txBody>
      </p:sp>
      <p:sp>
        <p:nvSpPr>
          <p:cNvPr id="4" name="TextBox 3"/>
          <p:cNvSpPr txBox="1"/>
          <p:nvPr/>
        </p:nvSpPr>
        <p:spPr>
          <a:xfrm>
            <a:off x="8376267" y="4610886"/>
            <a:ext cx="3185937" cy="646331"/>
          </a:xfrm>
          <a:prstGeom prst="rect">
            <a:avLst/>
          </a:prstGeom>
          <a:noFill/>
        </p:spPr>
        <p:txBody>
          <a:bodyPr wrap="none" rtlCol="0">
            <a:spAutoFit/>
          </a:bodyPr>
          <a:lstStyle/>
          <a:p>
            <a:r>
              <a:rPr lang="en-US" dirty="0" smtClean="0"/>
              <a:t>President Dwight D. Eisenhower</a:t>
            </a:r>
          </a:p>
          <a:p>
            <a:r>
              <a:rPr lang="en-US" dirty="0" smtClean="0"/>
              <a:t>1953-1961</a:t>
            </a:r>
            <a:endParaRPr lang="en-US" dirty="0"/>
          </a:p>
        </p:txBody>
      </p:sp>
    </p:spTree>
    <p:extLst>
      <p:ext uri="{BB962C8B-B14F-4D97-AF65-F5344CB8AC3E}">
        <p14:creationId xmlns:p14="http://schemas.microsoft.com/office/powerpoint/2010/main" val="3308521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s16-us2.ixquick.com/cgi-bin/serveimage?url=http%3A%2F%2Fimg.timeinc.net%2Ftime%2Fmagazine%2Farchive%2Fcovers%2F1936%2F1101360210_400.jpg&amp;sp=e17cfec9866ee2248319bd46c2382c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97" y="522998"/>
            <a:ext cx="3583687" cy="42790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58820" y="1527347"/>
            <a:ext cx="6608618" cy="2616101"/>
          </a:xfrm>
          <a:prstGeom prst="rect">
            <a:avLst/>
          </a:prstGeom>
          <a:solidFill>
            <a:srgbClr val="7AF474"/>
          </a:solidFill>
        </p:spPr>
        <p:txBody>
          <a:bodyPr wrap="square" rtlCol="0">
            <a:spAutoFit/>
          </a:bodyPr>
          <a:lstStyle/>
          <a:p>
            <a:pPr lvl="0" eaLnBrk="0" fontAlgn="base" hangingPunct="0">
              <a:spcBef>
                <a:spcPct val="0"/>
              </a:spcBef>
              <a:spcAft>
                <a:spcPct val="0"/>
              </a:spcAft>
            </a:pPr>
            <a:endParaRPr lang="en-US" altLang="en-US" dirty="0">
              <a:latin typeface="Arial" panose="020B0604020202020204" pitchFamily="34" charset="0"/>
            </a:endParaRPr>
          </a:p>
          <a:p>
            <a:pPr lvl="0" eaLnBrk="0" fontAlgn="base" hangingPunct="0">
              <a:spcBef>
                <a:spcPct val="0"/>
              </a:spcBef>
              <a:spcAft>
                <a:spcPct val="0"/>
              </a:spcAft>
            </a:pPr>
            <a:r>
              <a:rPr lang="en-US" altLang="en-US" sz="3200" dirty="0" smtClean="0">
                <a:latin typeface="Arial" panose="020B0604020202020204" pitchFamily="34" charset="0"/>
              </a:rPr>
              <a:t>“That </a:t>
            </a:r>
            <a:r>
              <a:rPr lang="en-US" altLang="en-US" sz="3200" dirty="0">
                <a:latin typeface="Arial" panose="020B0604020202020204" pitchFamily="34" charset="0"/>
              </a:rPr>
              <a:t>is what our money system is</a:t>
            </a:r>
            <a:r>
              <a:rPr lang="en-US" altLang="en-US" sz="3200" dirty="0" smtClean="0">
                <a:latin typeface="Arial" panose="020B0604020202020204" pitchFamily="34" charset="0"/>
              </a:rPr>
              <a:t>.</a:t>
            </a:r>
          </a:p>
          <a:p>
            <a:pPr lvl="0" eaLnBrk="0" fontAlgn="base" hangingPunct="0">
              <a:spcBef>
                <a:spcPct val="0"/>
              </a:spcBef>
              <a:spcAft>
                <a:spcPct val="0"/>
              </a:spcAft>
            </a:pPr>
            <a:r>
              <a:rPr lang="en-US" altLang="en-US" sz="3200" dirty="0" smtClean="0">
                <a:latin typeface="Arial" panose="020B0604020202020204" pitchFamily="34" charset="0"/>
              </a:rPr>
              <a:t>If </a:t>
            </a:r>
            <a:r>
              <a:rPr lang="en-US" altLang="en-US" sz="3200" dirty="0">
                <a:latin typeface="Arial" panose="020B0604020202020204" pitchFamily="34" charset="0"/>
              </a:rPr>
              <a:t>there were no debts in </a:t>
            </a:r>
            <a:r>
              <a:rPr lang="en-US" altLang="en-US" sz="3200" dirty="0" smtClean="0">
                <a:latin typeface="Arial" panose="020B0604020202020204" pitchFamily="34" charset="0"/>
              </a:rPr>
              <a:t>our money </a:t>
            </a:r>
            <a:r>
              <a:rPr lang="en-US" altLang="en-US" sz="3200" dirty="0">
                <a:latin typeface="Arial" panose="020B0604020202020204" pitchFamily="34" charset="0"/>
              </a:rPr>
              <a:t>system</a:t>
            </a:r>
            <a:r>
              <a:rPr lang="en-US" altLang="en-US" sz="3200" dirty="0" smtClean="0">
                <a:latin typeface="Arial" panose="020B0604020202020204" pitchFamily="34" charset="0"/>
              </a:rPr>
              <a:t>,   there </a:t>
            </a:r>
            <a:r>
              <a:rPr lang="en-US" altLang="en-US" sz="3200" dirty="0">
                <a:latin typeface="Arial" panose="020B0604020202020204" pitchFamily="34" charset="0"/>
              </a:rPr>
              <a:t>wouldn’t be any money</a:t>
            </a:r>
            <a:r>
              <a:rPr lang="en-US" altLang="en-US" sz="3200" dirty="0" smtClean="0">
                <a:latin typeface="Arial" panose="020B0604020202020204" pitchFamily="34" charset="0"/>
              </a:rPr>
              <a:t>.”</a:t>
            </a:r>
          </a:p>
          <a:p>
            <a:pPr lvl="0" eaLnBrk="0" fontAlgn="base" hangingPunct="0">
              <a:spcBef>
                <a:spcPct val="0"/>
              </a:spcBef>
              <a:spcAft>
                <a:spcPct val="0"/>
              </a:spcAft>
            </a:pPr>
            <a:endParaRPr lang="en-US" altLang="en-US" dirty="0">
              <a:latin typeface="Arial" panose="020B0604020202020204" pitchFamily="34" charset="0"/>
            </a:endParaRPr>
          </a:p>
        </p:txBody>
      </p:sp>
      <p:sp>
        <p:nvSpPr>
          <p:cNvPr id="3" name="TextBox 2"/>
          <p:cNvSpPr txBox="1"/>
          <p:nvPr/>
        </p:nvSpPr>
        <p:spPr>
          <a:xfrm>
            <a:off x="554088" y="4927557"/>
            <a:ext cx="4147289" cy="923330"/>
          </a:xfrm>
          <a:prstGeom prst="rect">
            <a:avLst/>
          </a:prstGeom>
          <a:noFill/>
        </p:spPr>
        <p:txBody>
          <a:bodyPr wrap="none" rtlCol="0">
            <a:spAutoFit/>
          </a:bodyPr>
          <a:lstStyle/>
          <a:p>
            <a:pPr lvl="0" eaLnBrk="0" fontAlgn="base" hangingPunct="0">
              <a:spcBef>
                <a:spcPct val="0"/>
              </a:spcBef>
              <a:spcAft>
                <a:spcPct val="0"/>
              </a:spcAft>
            </a:pPr>
            <a:r>
              <a:rPr lang="en-US" altLang="en-US" dirty="0">
                <a:latin typeface="Arial" panose="020B0604020202020204" pitchFamily="34" charset="0"/>
              </a:rPr>
              <a:t>Mariner S. </a:t>
            </a:r>
            <a:r>
              <a:rPr lang="en-US" altLang="en-US" dirty="0" smtClean="0">
                <a:latin typeface="Arial" panose="020B0604020202020204" pitchFamily="34" charset="0"/>
              </a:rPr>
              <a:t>Eccles</a:t>
            </a:r>
          </a:p>
          <a:p>
            <a:pPr lvl="0" eaLnBrk="0" fontAlgn="base" hangingPunct="0">
              <a:spcBef>
                <a:spcPct val="0"/>
              </a:spcBef>
              <a:spcAft>
                <a:spcPct val="0"/>
              </a:spcAft>
            </a:pPr>
            <a:r>
              <a:rPr lang="en-US" altLang="en-US" dirty="0" smtClean="0">
                <a:latin typeface="Arial" panose="020B0604020202020204" pitchFamily="34" charset="0"/>
              </a:rPr>
              <a:t>Chairman, Federal Reserve</a:t>
            </a:r>
          </a:p>
          <a:p>
            <a:pPr lvl="0" eaLnBrk="0" fontAlgn="base" hangingPunct="0">
              <a:spcBef>
                <a:spcPct val="0"/>
              </a:spcBef>
              <a:spcAft>
                <a:spcPct val="0"/>
              </a:spcAft>
            </a:pPr>
            <a:r>
              <a:rPr lang="en-US" altLang="en-US" dirty="0" smtClean="0">
                <a:latin typeface="Arial" panose="020B0604020202020204" pitchFamily="34" charset="0"/>
              </a:rPr>
              <a:t>under President </a:t>
            </a:r>
            <a:r>
              <a:rPr lang="en-US" altLang="en-US" dirty="0">
                <a:latin typeface="Arial" panose="020B0604020202020204" pitchFamily="34" charset="0"/>
              </a:rPr>
              <a:t>Franklin D. </a:t>
            </a:r>
            <a:r>
              <a:rPr lang="en-US" altLang="en-US" dirty="0" smtClean="0">
                <a:latin typeface="Arial" panose="020B0604020202020204" pitchFamily="34" charset="0"/>
              </a:rPr>
              <a:t>Roosevelt</a:t>
            </a:r>
            <a:endParaRPr lang="en-US" dirty="0"/>
          </a:p>
        </p:txBody>
      </p:sp>
    </p:spTree>
    <p:extLst>
      <p:ext uri="{BB962C8B-B14F-4D97-AF65-F5344CB8AC3E}">
        <p14:creationId xmlns:p14="http://schemas.microsoft.com/office/powerpoint/2010/main" val="3080984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422" y="980704"/>
            <a:ext cx="9789459" cy="1574238"/>
          </a:xfrm>
          <a:solidFill>
            <a:srgbClr val="FFFF00"/>
          </a:solidFill>
        </p:spPr>
        <p:txBody>
          <a:bodyPr>
            <a:normAutofit/>
          </a:bodyPr>
          <a:lstStyle/>
          <a:p>
            <a:pPr algn="ctr"/>
            <a:r>
              <a:rPr lang="en-US" dirty="0" smtClean="0"/>
              <a:t>Let’s look at the money system.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260" y="2802620"/>
            <a:ext cx="2634614" cy="3029043"/>
          </a:xfrm>
          <a:prstGeom prst="rect">
            <a:avLst/>
          </a:prstGeom>
        </p:spPr>
      </p:pic>
      <p:sp>
        <p:nvSpPr>
          <p:cNvPr id="5" name="TextBox 4"/>
          <p:cNvSpPr txBox="1"/>
          <p:nvPr/>
        </p:nvSpPr>
        <p:spPr>
          <a:xfrm>
            <a:off x="2372421" y="5541462"/>
            <a:ext cx="2970317" cy="369332"/>
          </a:xfrm>
          <a:prstGeom prst="rect">
            <a:avLst/>
          </a:prstGeom>
          <a:solidFill>
            <a:schemeClr val="bg1"/>
          </a:solidFill>
        </p:spPr>
        <p:txBody>
          <a:bodyPr wrap="square" rtlCol="0">
            <a:spAutoFit/>
          </a:bodyPr>
          <a:lstStyle/>
          <a:p>
            <a:r>
              <a:rPr lang="en-US" dirty="0" smtClean="0"/>
              <a:t>                                       </a:t>
            </a:r>
            <a:endParaRPr lang="en-US" dirty="0"/>
          </a:p>
        </p:txBody>
      </p:sp>
      <p:sp>
        <p:nvSpPr>
          <p:cNvPr id="7" name="TextBox 6"/>
          <p:cNvSpPr txBox="1"/>
          <p:nvPr/>
        </p:nvSpPr>
        <p:spPr>
          <a:xfrm>
            <a:off x="5493098" y="4187085"/>
            <a:ext cx="4052391" cy="707886"/>
          </a:xfrm>
          <a:prstGeom prst="rect">
            <a:avLst/>
          </a:prstGeom>
          <a:noFill/>
        </p:spPr>
        <p:txBody>
          <a:bodyPr wrap="none" rtlCol="0">
            <a:spAutoFit/>
          </a:bodyPr>
          <a:lstStyle/>
          <a:p>
            <a:r>
              <a:rPr lang="en-US" sz="4000" dirty="0" smtClean="0"/>
              <a:t>How </a:t>
            </a:r>
            <a:r>
              <a:rPr lang="en-US" sz="4000" dirty="0"/>
              <a:t>does it work?</a:t>
            </a:r>
          </a:p>
        </p:txBody>
      </p:sp>
    </p:spTree>
    <p:extLst>
      <p:ext uri="{BB962C8B-B14F-4D97-AF65-F5344CB8AC3E}">
        <p14:creationId xmlns:p14="http://schemas.microsoft.com/office/powerpoint/2010/main" val="705889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99393" y="2544651"/>
            <a:ext cx="2743200" cy="369332"/>
          </a:xfrm>
          <a:prstGeom prst="rect">
            <a:avLst/>
          </a:prstGeom>
        </p:spPr>
        <p:txBody>
          <a:bodyPr rtlCol="0">
            <a:spAutoFit/>
          </a:bodyPr>
          <a:lstStyle/>
          <a:p>
            <a:pPr algn="ctr"/>
            <a:endParaRPr lang="en-US" dirty="0"/>
          </a:p>
        </p:txBody>
      </p:sp>
      <p:sp>
        <p:nvSpPr>
          <p:cNvPr id="7" name="TextBox 6"/>
          <p:cNvSpPr txBox="1"/>
          <p:nvPr/>
        </p:nvSpPr>
        <p:spPr>
          <a:xfrm>
            <a:off x="753034" y="0"/>
            <a:ext cx="10744201" cy="4678204"/>
          </a:xfrm>
          <a:prstGeom prst="rect">
            <a:avLst/>
          </a:prstGeom>
          <a:solidFill>
            <a:srgbClr val="FFFF00"/>
          </a:solidFill>
        </p:spPr>
        <p:txBody>
          <a:bodyPr wrap="square" rtlCol="0" anchor="t">
            <a:spAutoFit/>
          </a:bodyPr>
          <a:lstStyle/>
          <a:p>
            <a:pPr algn="ctr"/>
            <a:r>
              <a:rPr lang="en-US" sz="4000" dirty="0">
                <a:latin typeface="Arial"/>
              </a:rPr>
              <a:t>#</a:t>
            </a:r>
            <a:r>
              <a:rPr lang="en-US" sz="4000" dirty="0" smtClean="0">
                <a:latin typeface="Arial"/>
              </a:rPr>
              <a:t>1   </a:t>
            </a:r>
          </a:p>
          <a:p>
            <a:endParaRPr lang="en-US" sz="2400" dirty="0">
              <a:latin typeface="Arial"/>
            </a:endParaRPr>
          </a:p>
          <a:p>
            <a:r>
              <a:rPr lang="en-US" sz="2400" dirty="0">
                <a:latin typeface="Arial"/>
              </a:rPr>
              <a:t>When a private commercial bank makes a loan, it CREATES MONEY.</a:t>
            </a:r>
          </a:p>
          <a:p>
            <a:r>
              <a:rPr lang="en-US" sz="2400" dirty="0" smtClean="0">
                <a:latin typeface="Arial"/>
              </a:rPr>
              <a:t>                                        (The </a:t>
            </a:r>
            <a:r>
              <a:rPr lang="en-US" sz="2400" dirty="0">
                <a:latin typeface="Arial"/>
              </a:rPr>
              <a:t>money supply grows</a:t>
            </a:r>
            <a:r>
              <a:rPr lang="en-US" sz="2400" dirty="0" smtClean="0">
                <a:latin typeface="Arial"/>
              </a:rPr>
              <a:t>.)</a:t>
            </a:r>
          </a:p>
          <a:p>
            <a:endParaRPr lang="en-US" sz="2400" dirty="0">
              <a:latin typeface="Arial"/>
            </a:endParaRPr>
          </a:p>
          <a:p>
            <a:endParaRPr lang="en-US" sz="2400" dirty="0">
              <a:latin typeface="Arial"/>
            </a:endParaRPr>
          </a:p>
          <a:p>
            <a:endParaRPr lang="en-US" dirty="0"/>
          </a:p>
          <a:p>
            <a:r>
              <a:rPr lang="en-US" sz="2400" dirty="0">
                <a:latin typeface="Arial"/>
              </a:rPr>
              <a:t>When the loan is repaid, the MONEY DISAPPEARS.</a:t>
            </a:r>
          </a:p>
          <a:p>
            <a:r>
              <a:rPr lang="en-US" sz="2400" dirty="0" smtClean="0">
                <a:latin typeface="Arial"/>
              </a:rPr>
              <a:t>                                        (The </a:t>
            </a:r>
            <a:r>
              <a:rPr lang="en-US" sz="2400" dirty="0">
                <a:latin typeface="Arial"/>
              </a:rPr>
              <a:t>money supply shrinks</a:t>
            </a:r>
            <a:r>
              <a:rPr lang="en-US" sz="2400" dirty="0" smtClean="0">
                <a:latin typeface="Arial"/>
              </a:rPr>
              <a:t>.)  </a:t>
            </a:r>
          </a:p>
          <a:p>
            <a:endParaRPr lang="en-US" sz="2400" dirty="0">
              <a:latin typeface="Arial"/>
            </a:endParaRPr>
          </a:p>
          <a:p>
            <a:endParaRPr lang="en-US" sz="2400" dirty="0" smtClean="0">
              <a:latin typeface="Arial"/>
            </a:endParaRPr>
          </a:p>
          <a:p>
            <a:endParaRPr lang="en-US" sz="2400" dirty="0">
              <a:latin typeface="Arial"/>
            </a:endParaRPr>
          </a:p>
        </p:txBody>
      </p:sp>
      <p:sp>
        <p:nvSpPr>
          <p:cNvPr id="8" name="TextBox 7"/>
          <p:cNvSpPr txBox="1"/>
          <p:nvPr/>
        </p:nvSpPr>
        <p:spPr>
          <a:xfrm>
            <a:off x="3124562" y="5695154"/>
            <a:ext cx="9067438" cy="461665"/>
          </a:xfrm>
          <a:prstGeom prst="rect">
            <a:avLst/>
          </a:prstGeom>
        </p:spPr>
        <p:txBody>
          <a:bodyPr wrap="square" rtlCol="0">
            <a:spAutoFit/>
          </a:bodyPr>
          <a:lstStyle/>
          <a:p>
            <a:r>
              <a:rPr lang="en-US" sz="2400" dirty="0"/>
              <a:t>What!  </a:t>
            </a:r>
            <a:r>
              <a:rPr lang="en-US" sz="2400" dirty="0" smtClean="0"/>
              <a:t>  This </a:t>
            </a:r>
            <a:r>
              <a:rPr lang="en-US" sz="2400" dirty="0"/>
              <a:t>can't be</a:t>
            </a:r>
            <a:r>
              <a:rPr lang="en-US" sz="2400" dirty="0" smtClean="0"/>
              <a:t>!      We all need that money!   It mustn’t go away!</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7106" y="1442129"/>
            <a:ext cx="2380129" cy="1700092"/>
          </a:xfrm>
          <a:prstGeom prst="rect">
            <a:avLst/>
          </a:prstGeom>
          <a:ln w="38100">
            <a:solidFill>
              <a:srgbClr val="05CFFF"/>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9084" y="3617517"/>
            <a:ext cx="1237128" cy="894341"/>
          </a:xfrm>
          <a:prstGeom prst="rect">
            <a:avLst/>
          </a:prstGeom>
          <a:ln w="57150">
            <a:solidFill>
              <a:srgbClr val="05CFFF"/>
            </a:solid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259" y="4779443"/>
            <a:ext cx="2820589" cy="2078557"/>
          </a:xfrm>
          <a:prstGeom prst="rect">
            <a:avLst/>
          </a:prstGeom>
        </p:spPr>
      </p:pic>
      <p:sp>
        <p:nvSpPr>
          <p:cNvPr id="4" name="TextBox 3"/>
          <p:cNvSpPr txBox="1"/>
          <p:nvPr/>
        </p:nvSpPr>
        <p:spPr>
          <a:xfrm>
            <a:off x="188258" y="6673334"/>
            <a:ext cx="2820589" cy="369332"/>
          </a:xfrm>
          <a:prstGeom prst="rect">
            <a:avLst/>
          </a:prstGeom>
          <a:solidFill>
            <a:schemeClr val="bg1"/>
          </a:solid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2037351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12600" y="3131531"/>
            <a:ext cx="4746625" cy="1569660"/>
          </a:xfrm>
          <a:prstGeom prst="rect">
            <a:avLst/>
          </a:prstGeom>
          <a:solidFill>
            <a:schemeClr val="bg1"/>
          </a:solidFill>
        </p:spPr>
        <p:txBody>
          <a:bodyPr wrap="square" rtlCol="0" anchor="t">
            <a:spAutoFit/>
          </a:bodyPr>
          <a:lstStyle/>
          <a:p>
            <a:r>
              <a:rPr lang="en-US" sz="2400" dirty="0"/>
              <a:t>Oh, my goodness.</a:t>
            </a:r>
          </a:p>
          <a:p>
            <a:endParaRPr lang="en-US" sz="2400" dirty="0"/>
          </a:p>
          <a:p>
            <a:r>
              <a:rPr lang="en-US" sz="2400" dirty="0"/>
              <a:t>This is getting really confusing. Why not create the INTEREST? </a:t>
            </a:r>
          </a:p>
        </p:txBody>
      </p:sp>
      <p:sp>
        <p:nvSpPr>
          <p:cNvPr id="5" name="TextBox 4"/>
          <p:cNvSpPr txBox="1"/>
          <p:nvPr/>
        </p:nvSpPr>
        <p:spPr>
          <a:xfrm>
            <a:off x="208593" y="115594"/>
            <a:ext cx="11408014" cy="2862322"/>
          </a:xfrm>
          <a:prstGeom prst="rect">
            <a:avLst/>
          </a:prstGeom>
          <a:solidFill>
            <a:srgbClr val="FFFF00"/>
          </a:solidFill>
        </p:spPr>
        <p:txBody>
          <a:bodyPr wrap="square" rtlCol="0" anchor="t">
            <a:spAutoFit/>
          </a:bodyPr>
          <a:lstStyle/>
          <a:p>
            <a:pPr algn="ctr"/>
            <a:r>
              <a:rPr lang="en-US" sz="4000" b="1" dirty="0"/>
              <a:t>#</a:t>
            </a:r>
            <a:r>
              <a:rPr lang="en-US" sz="4000" b="1" dirty="0" smtClean="0"/>
              <a:t>2</a:t>
            </a:r>
          </a:p>
          <a:p>
            <a:pPr algn="ctr"/>
            <a:endParaRPr lang="en-US" sz="2800" dirty="0"/>
          </a:p>
          <a:p>
            <a:r>
              <a:rPr lang="en-US" sz="2800" dirty="0"/>
              <a:t>Of course, we know that every borrower must pay interest.</a:t>
            </a:r>
          </a:p>
          <a:p>
            <a:endParaRPr lang="en-US" sz="2800" dirty="0"/>
          </a:p>
          <a:p>
            <a:r>
              <a:rPr lang="en-US" sz="2800" dirty="0" smtClean="0"/>
              <a:t>The problem is that </a:t>
            </a:r>
            <a:r>
              <a:rPr lang="en-US" sz="2800" dirty="0"/>
              <a:t>banks NEVER CREATE THE MONEY FOR THE INTEREST.    Only for the principal of the loan.</a:t>
            </a:r>
          </a:p>
        </p:txBody>
      </p:sp>
      <p:pic>
        <p:nvPicPr>
          <p:cNvPr id="9" name="Picture 2" descr="https://s16-us2.ixquick.com/cgi-bin/serveimage?url=http%3A%2F%2Fwww.sonofabroker.com%2Fwp-content%2Fuploads%2F2011%2F09%2Finterest.jpg&amp;sp=0ca616d8307ef6362f5af84bf819c67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9483" y="3220421"/>
            <a:ext cx="3648173" cy="21859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980000">
            <a:off x="-56940" y="4950272"/>
            <a:ext cx="3036887" cy="523220"/>
          </a:xfrm>
          <a:prstGeom prst="rect">
            <a:avLst/>
          </a:prstGeom>
          <a:solidFill>
            <a:srgbClr val="CCEB33"/>
          </a:solidFill>
        </p:spPr>
        <p:txBody>
          <a:bodyPr wrap="square" rtlCol="0" anchor="t">
            <a:spAutoFit/>
          </a:bodyPr>
          <a:lstStyle/>
          <a:p>
            <a:r>
              <a:rPr lang="en-US" sz="2800" dirty="0"/>
              <a:t>NEVER CREATED</a:t>
            </a:r>
            <a:r>
              <a:rPr lang="en-US" sz="2800" dirty="0">
                <a:sym typeface="Wingdings" panose="05000000000000000000" pitchFamily="2" charset="2"/>
              </a:rPr>
              <a:t></a:t>
            </a:r>
            <a:endParaRPr lang="en-US" sz="2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6018" y="4779443"/>
            <a:ext cx="2820589" cy="2078557"/>
          </a:xfrm>
          <a:prstGeom prst="rect">
            <a:avLst/>
          </a:prstGeom>
        </p:spPr>
      </p:pic>
      <p:sp>
        <p:nvSpPr>
          <p:cNvPr id="8" name="TextBox 7"/>
          <p:cNvSpPr txBox="1"/>
          <p:nvPr/>
        </p:nvSpPr>
        <p:spPr>
          <a:xfrm>
            <a:off x="8796017" y="6673334"/>
            <a:ext cx="2820589" cy="369332"/>
          </a:xfrm>
          <a:prstGeom prst="rect">
            <a:avLst/>
          </a:prstGeom>
          <a:solidFill>
            <a:schemeClr val="bg1"/>
          </a:solid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128150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anim calcmode="lin" valueType="num">
                                      <p:cBhvr>
                                        <p:cTn id="8" dur="3000" fill="hold"/>
                                        <p:tgtEl>
                                          <p:spTgt spid="11"/>
                                        </p:tgtEl>
                                        <p:attrNameLst>
                                          <p:attrName>ppt_x</p:attrName>
                                        </p:attrNameLst>
                                      </p:cBhvr>
                                      <p:tavLst>
                                        <p:tav tm="0">
                                          <p:val>
                                            <p:strVal val="#ppt_x"/>
                                          </p:val>
                                        </p:tav>
                                        <p:tav tm="100000">
                                          <p:val>
                                            <p:strVal val="#ppt_x"/>
                                          </p:val>
                                        </p:tav>
                                      </p:tavLst>
                                    </p:anim>
                                    <p:anim calcmode="lin" valueType="num">
                                      <p:cBhvr>
                                        <p:cTn id="9" dur="3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repeatCount="3000" fill="hold" grpId="1" nodeType="clickEffect">
                                  <p:stCondLst>
                                    <p:cond delay="0"/>
                                  </p:stCondLst>
                                  <p:childTnLst>
                                    <p:animEffect transition="out" filter="fade">
                                      <p:cBhvr>
                                        <p:cTn id="13" dur="2000" tmFilter="0, 0; .2, .5; .8, .5; 1, 0"/>
                                        <p:tgtEl>
                                          <p:spTgt spid="11"/>
                                        </p:tgtEl>
                                      </p:cBhvr>
                                    </p:animEffect>
                                    <p:animScale>
                                      <p:cBhvr>
                                        <p:cTn id="14" dur="10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17-us2.ixquick.com/cgi-bin/serveimage?url=http:%2F%2Fthefearlessheart.org%2Fwp-content%2Fuploads%2F2014%2F03%2FScarcity.jpg&amp;sp=bc011be22b5ff77969202592b8ddd9b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4740" y="2289846"/>
            <a:ext cx="8280030" cy="42873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17-us2.ixquick.com/cgi-bin/serveimage?url=http%3A%2F%2F4.bp.blogspot.com%2F-1jLSrzuiGv4%2FUKtBRTZwrEI%2FAAAAAAAAEb8%2FOpb6dUyix7g%2Fs1600%2Fcircle.jpg&amp;sp=e3497ebb03c57aff3a8246866c6b661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5709" y="3823634"/>
            <a:ext cx="1912264" cy="12190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72380" y="4119319"/>
            <a:ext cx="1985593" cy="830997"/>
          </a:xfrm>
          <a:prstGeom prst="rect">
            <a:avLst/>
          </a:prstGeom>
          <a:noFill/>
        </p:spPr>
        <p:txBody>
          <a:bodyPr wrap="square" rtlCol="0" anchor="t">
            <a:spAutoFit/>
          </a:bodyPr>
          <a:lstStyle/>
          <a:p>
            <a:pPr algn="ctr"/>
            <a:r>
              <a:rPr lang="en-US" sz="2400" b="1" dirty="0" smtClean="0"/>
              <a:t>PRINCIPAL </a:t>
            </a:r>
            <a:r>
              <a:rPr lang="en-US" sz="2400" b="1" dirty="0"/>
              <a:t>ONLY</a:t>
            </a:r>
          </a:p>
        </p:txBody>
      </p:sp>
      <p:sp>
        <p:nvSpPr>
          <p:cNvPr id="7" name="TextBox 6"/>
          <p:cNvSpPr txBox="1"/>
          <p:nvPr/>
        </p:nvSpPr>
        <p:spPr>
          <a:xfrm>
            <a:off x="566172" y="354565"/>
            <a:ext cx="11233071" cy="1446550"/>
          </a:xfrm>
          <a:prstGeom prst="rect">
            <a:avLst/>
          </a:prstGeom>
          <a:solidFill>
            <a:srgbClr val="FFFF00"/>
          </a:solidFill>
        </p:spPr>
        <p:txBody>
          <a:bodyPr wrap="square" rtlCol="0" anchor="t">
            <a:spAutoFit/>
          </a:bodyPr>
          <a:lstStyle/>
          <a:p>
            <a:r>
              <a:rPr lang="en-US" sz="4400" dirty="0" smtClean="0"/>
              <a:t>Since the money for interest is never created, money </a:t>
            </a:r>
            <a:r>
              <a:rPr lang="en-US" sz="4400" dirty="0"/>
              <a:t>is always </a:t>
            </a:r>
            <a:r>
              <a:rPr lang="en-US" sz="4400" dirty="0" smtClean="0"/>
              <a:t>SCARCE.</a:t>
            </a:r>
          </a:p>
        </p:txBody>
      </p:sp>
      <p:sp>
        <p:nvSpPr>
          <p:cNvPr id="14" name="Oval Callout 13"/>
          <p:cNvSpPr/>
          <p:nvPr/>
        </p:nvSpPr>
        <p:spPr>
          <a:xfrm rot="4385114" flipH="1">
            <a:off x="7139564" y="417189"/>
            <a:ext cx="3090411" cy="4366756"/>
          </a:xfrm>
          <a:prstGeom prst="wedgeEllipseCallout">
            <a:avLst/>
          </a:prstGeom>
          <a:solidFill>
            <a:srgbClr val="CCE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112727" y="1991645"/>
            <a:ext cx="3144083" cy="1384995"/>
          </a:xfrm>
          <a:prstGeom prst="rect">
            <a:avLst/>
          </a:prstGeom>
          <a:noFill/>
        </p:spPr>
        <p:txBody>
          <a:bodyPr wrap="square" rtlCol="0">
            <a:spAutoFit/>
          </a:bodyPr>
          <a:lstStyle/>
          <a:p>
            <a:r>
              <a:rPr lang="en-US" sz="2800" b="1" dirty="0" smtClean="0"/>
              <a:t>Where will I get the money to pay the interest !!!</a:t>
            </a:r>
            <a:endParaRPr lang="en-US" sz="2800" b="1"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795632" y="4449310"/>
            <a:ext cx="2003612" cy="2046488"/>
          </a:xfrm>
          <a:prstGeom prst="rect">
            <a:avLst/>
          </a:prstGeom>
        </p:spPr>
      </p:pic>
      <p:sp>
        <p:nvSpPr>
          <p:cNvPr id="3" name="TextBox 2"/>
          <p:cNvSpPr txBox="1"/>
          <p:nvPr/>
        </p:nvSpPr>
        <p:spPr>
          <a:xfrm>
            <a:off x="9291919" y="6359417"/>
            <a:ext cx="2507326" cy="369332"/>
          </a:xfrm>
          <a:prstGeom prst="rect">
            <a:avLst/>
          </a:prstGeom>
          <a:solidFill>
            <a:schemeClr val="bg1"/>
          </a:solidFill>
        </p:spPr>
        <p:txBody>
          <a:bodyPr wrap="square" rtlCol="0">
            <a:spAutoFit/>
          </a:bodyPr>
          <a:lstStyle/>
          <a:p>
            <a:r>
              <a:rPr lang="en-US" dirty="0" smtClean="0"/>
              <a:t>        </a:t>
            </a:r>
            <a:r>
              <a:rPr lang="en-US" b="1" dirty="0" smtClean="0"/>
              <a:t>LOOK HERE </a:t>
            </a:r>
            <a:r>
              <a:rPr lang="en-US" dirty="0" smtClean="0">
                <a:sym typeface="Wingdings" panose="05000000000000000000" pitchFamily="2" charset="2"/>
              </a:rPr>
              <a:t> </a:t>
            </a:r>
            <a:r>
              <a:rPr lang="en-US" dirty="0" smtClean="0"/>
              <a:t>                                        </a:t>
            </a:r>
            <a:endParaRPr lang="en-US" dirty="0"/>
          </a:p>
        </p:txBody>
      </p:sp>
    </p:spTree>
    <p:extLst>
      <p:ext uri="{BB962C8B-B14F-4D97-AF65-F5344CB8AC3E}">
        <p14:creationId xmlns:p14="http://schemas.microsoft.com/office/powerpoint/2010/main" val="2232012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17-us2.ixquick.com/cgi-bin/serveimage?url=http:%2F%2Fthefearlessheart.org%2Fwp-content%2Fuploads%2F2014%2F03%2FScarcity.jpg&amp;sp=bc011be22b5ff77969202592b8ddd9b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255" y="2351473"/>
            <a:ext cx="8280030" cy="42873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53529" y="375276"/>
            <a:ext cx="6827339" cy="1015663"/>
          </a:xfrm>
          <a:prstGeom prst="rect">
            <a:avLst/>
          </a:prstGeom>
          <a:solidFill>
            <a:srgbClr val="FFFF00"/>
          </a:solidFill>
        </p:spPr>
        <p:txBody>
          <a:bodyPr wrap="square" rtlCol="0" anchor="t">
            <a:spAutoFit/>
          </a:bodyPr>
          <a:lstStyle/>
          <a:p>
            <a:pPr algn="ctr"/>
            <a:r>
              <a:rPr lang="en-US" sz="6000" dirty="0" smtClean="0"/>
              <a:t>With more loans!!!</a:t>
            </a:r>
          </a:p>
        </p:txBody>
      </p:sp>
      <p:sp>
        <p:nvSpPr>
          <p:cNvPr id="2" name="TextBox 1"/>
          <p:cNvSpPr txBox="1"/>
          <p:nvPr/>
        </p:nvSpPr>
        <p:spPr>
          <a:xfrm>
            <a:off x="2900788" y="4201514"/>
            <a:ext cx="1930337" cy="923330"/>
          </a:xfrm>
          <a:prstGeom prst="rect">
            <a:avLst/>
          </a:prstGeom>
          <a:solidFill>
            <a:schemeClr val="bg1"/>
          </a:solidFill>
        </p:spPr>
        <p:txBody>
          <a:bodyPr wrap="none" rtlCol="0">
            <a:spAutoFit/>
          </a:bodyPr>
          <a:lstStyle/>
          <a:p>
            <a:r>
              <a:rPr lang="en-US" dirty="0" smtClean="0"/>
              <a:t>                                 </a:t>
            </a:r>
          </a:p>
          <a:p>
            <a:endParaRPr lang="en-US" dirty="0" smtClean="0"/>
          </a:p>
          <a:p>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7674" y="115605"/>
            <a:ext cx="1875277" cy="22311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9668" y="4054548"/>
            <a:ext cx="2278405" cy="127590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8316" y="1625525"/>
            <a:ext cx="2021111" cy="113687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4300" y="3508724"/>
            <a:ext cx="2572616" cy="1717101"/>
          </a:xfrm>
          <a:prstGeom prst="rect">
            <a:avLst/>
          </a:prstGeom>
        </p:spPr>
      </p:pic>
      <p:sp>
        <p:nvSpPr>
          <p:cNvPr id="5" name="TextBox 4"/>
          <p:cNvSpPr txBox="1"/>
          <p:nvPr/>
        </p:nvSpPr>
        <p:spPr>
          <a:xfrm>
            <a:off x="98255" y="2162093"/>
            <a:ext cx="2353529" cy="369332"/>
          </a:xfrm>
          <a:prstGeom prst="rect">
            <a:avLst/>
          </a:prstGeom>
          <a:solidFill>
            <a:schemeClr val="bg1"/>
          </a:solidFill>
        </p:spPr>
        <p:txBody>
          <a:bodyPr wrap="none" rtlCol="0">
            <a:spAutoFit/>
          </a:bodyPr>
          <a:lstStyle/>
          <a:p>
            <a:r>
              <a:rPr lang="en-US" dirty="0" smtClean="0"/>
              <a:t>                                         </a:t>
            </a:r>
            <a:endParaRPr lang="en-US" dirty="0"/>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0868" y="5456462"/>
            <a:ext cx="2562225" cy="1781175"/>
          </a:xfrm>
          <a:prstGeom prst="rect">
            <a:avLst/>
          </a:prstGeom>
        </p:spPr>
      </p:pic>
      <p:sp>
        <p:nvSpPr>
          <p:cNvPr id="13" name="TextBox 12"/>
          <p:cNvSpPr txBox="1"/>
          <p:nvPr/>
        </p:nvSpPr>
        <p:spPr>
          <a:xfrm>
            <a:off x="8657704" y="6638866"/>
            <a:ext cx="3305713" cy="646331"/>
          </a:xfrm>
          <a:prstGeom prst="rect">
            <a:avLst/>
          </a:prstGeom>
          <a:solidFill>
            <a:schemeClr val="bg1"/>
          </a:solidFill>
        </p:spPr>
        <p:txBody>
          <a:bodyPr wrap="none" rtlCol="0">
            <a:spAutoFit/>
          </a:bodyPr>
          <a:lstStyle/>
          <a:p>
            <a:r>
              <a:rPr lang="en-US" dirty="0" smtClean="0"/>
              <a:t>                                                           </a:t>
            </a:r>
          </a:p>
          <a:p>
            <a:endParaRPr lang="en-US" dirty="0"/>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48438" y="3088907"/>
            <a:ext cx="2523565" cy="839634"/>
          </a:xfrm>
          <a:prstGeom prst="rect">
            <a:avLst/>
          </a:prstGeom>
        </p:spPr>
      </p:pic>
      <p:sp>
        <p:nvSpPr>
          <p:cNvPr id="16" name="TextBox 15"/>
          <p:cNvSpPr txBox="1"/>
          <p:nvPr/>
        </p:nvSpPr>
        <p:spPr>
          <a:xfrm>
            <a:off x="9736173" y="1521632"/>
            <a:ext cx="1996510" cy="369332"/>
          </a:xfrm>
          <a:prstGeom prst="rect">
            <a:avLst/>
          </a:prstGeom>
          <a:solidFill>
            <a:srgbClr val="C6F571"/>
          </a:solidFill>
        </p:spPr>
        <p:txBody>
          <a:bodyPr wrap="square" rtlCol="0">
            <a:spAutoFit/>
          </a:bodyPr>
          <a:lstStyle/>
          <a:p>
            <a:pPr algn="ctr"/>
            <a:r>
              <a:rPr lang="en-US" dirty="0" smtClean="0"/>
              <a:t>CREDIT CARD DEBT</a:t>
            </a:r>
            <a:endParaRPr lang="en-US" dirty="0"/>
          </a:p>
        </p:txBody>
      </p:sp>
      <p:sp>
        <p:nvSpPr>
          <p:cNvPr id="18" name="TextBox 17"/>
          <p:cNvSpPr txBox="1"/>
          <p:nvPr/>
        </p:nvSpPr>
        <p:spPr>
          <a:xfrm>
            <a:off x="9736173" y="2979141"/>
            <a:ext cx="1996510" cy="369332"/>
          </a:xfrm>
          <a:prstGeom prst="rect">
            <a:avLst/>
          </a:prstGeom>
          <a:solidFill>
            <a:srgbClr val="C6F571"/>
          </a:solidFill>
        </p:spPr>
        <p:txBody>
          <a:bodyPr wrap="square" rtlCol="0">
            <a:spAutoFit/>
          </a:bodyPr>
          <a:lstStyle/>
          <a:p>
            <a:pPr algn="ctr"/>
            <a:r>
              <a:rPr lang="en-US" dirty="0" smtClean="0"/>
              <a:t>CAR LOAN DEBT</a:t>
            </a:r>
            <a:endParaRPr lang="en-US" dirty="0"/>
          </a:p>
        </p:txBody>
      </p:sp>
      <p:sp>
        <p:nvSpPr>
          <p:cNvPr id="19" name="TextBox 18"/>
          <p:cNvSpPr txBox="1"/>
          <p:nvPr/>
        </p:nvSpPr>
        <p:spPr>
          <a:xfrm>
            <a:off x="10108376" y="4255048"/>
            <a:ext cx="1624307" cy="369332"/>
          </a:xfrm>
          <a:prstGeom prst="rect">
            <a:avLst/>
          </a:prstGeom>
          <a:solidFill>
            <a:srgbClr val="C6F571"/>
          </a:solidFill>
        </p:spPr>
        <p:txBody>
          <a:bodyPr wrap="square" rtlCol="0">
            <a:spAutoFit/>
          </a:bodyPr>
          <a:lstStyle/>
          <a:p>
            <a:pPr algn="ctr"/>
            <a:r>
              <a:rPr lang="en-US" dirty="0" smtClean="0"/>
              <a:t>STUDENT DEBT</a:t>
            </a:r>
            <a:endParaRPr lang="en-US" dirty="0"/>
          </a:p>
        </p:txBody>
      </p:sp>
      <p:sp>
        <p:nvSpPr>
          <p:cNvPr id="20" name="TextBox 19"/>
          <p:cNvSpPr txBox="1"/>
          <p:nvPr/>
        </p:nvSpPr>
        <p:spPr>
          <a:xfrm>
            <a:off x="9083239" y="5492534"/>
            <a:ext cx="2649444" cy="369332"/>
          </a:xfrm>
          <a:prstGeom prst="rect">
            <a:avLst/>
          </a:prstGeom>
          <a:solidFill>
            <a:srgbClr val="C6F571"/>
          </a:solidFill>
        </p:spPr>
        <p:txBody>
          <a:bodyPr wrap="square" rtlCol="0">
            <a:spAutoFit/>
          </a:bodyPr>
          <a:lstStyle/>
          <a:p>
            <a:pPr algn="ctr"/>
            <a:r>
              <a:rPr lang="en-US" dirty="0" smtClean="0"/>
              <a:t>HOME MORTGAGE DEBT</a:t>
            </a:r>
            <a:endParaRPr lang="en-US" dirty="0"/>
          </a:p>
        </p:txBody>
      </p:sp>
    </p:spTree>
    <p:extLst>
      <p:ext uri="{BB962C8B-B14F-4D97-AF65-F5344CB8AC3E}">
        <p14:creationId xmlns:p14="http://schemas.microsoft.com/office/powerpoint/2010/main" val="2953400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3349" y="172608"/>
            <a:ext cx="8225118" cy="2585323"/>
          </a:xfrm>
          <a:prstGeom prst="rect">
            <a:avLst/>
          </a:prstGeom>
          <a:solidFill>
            <a:srgbClr val="FFFF00"/>
          </a:solidFill>
        </p:spPr>
        <p:txBody>
          <a:bodyPr wrap="square" rtlCol="0" anchor="t">
            <a:spAutoFit/>
          </a:bodyPr>
          <a:lstStyle/>
          <a:p>
            <a:pPr algn="ctr"/>
            <a:r>
              <a:rPr lang="en-US" sz="5400" dirty="0" smtClean="0"/>
              <a:t>Or the bank gets the wealth  -- ah -- excuse, me –</a:t>
            </a:r>
          </a:p>
          <a:p>
            <a:pPr algn="ctr"/>
            <a:r>
              <a:rPr lang="en-US" sz="5400" dirty="0" smtClean="0"/>
              <a:t>I meant ‘collateral’</a:t>
            </a:r>
          </a:p>
        </p:txBody>
      </p:sp>
      <p:sp>
        <p:nvSpPr>
          <p:cNvPr id="2" name="TextBox 1"/>
          <p:cNvSpPr txBox="1"/>
          <p:nvPr/>
        </p:nvSpPr>
        <p:spPr>
          <a:xfrm>
            <a:off x="2900788" y="4201514"/>
            <a:ext cx="1930337" cy="923330"/>
          </a:xfrm>
          <a:prstGeom prst="rect">
            <a:avLst/>
          </a:prstGeom>
          <a:solidFill>
            <a:schemeClr val="bg1"/>
          </a:solidFill>
        </p:spPr>
        <p:txBody>
          <a:bodyPr wrap="none" rtlCol="0">
            <a:spAutoFit/>
          </a:bodyPr>
          <a:lstStyle/>
          <a:p>
            <a:r>
              <a:rPr lang="en-US" dirty="0" smtClean="0"/>
              <a:t>                                 </a:t>
            </a:r>
          </a:p>
          <a:p>
            <a:endParaRPr lang="en-US" dirty="0" smtClean="0"/>
          </a:p>
          <a:p>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7674" y="142499"/>
            <a:ext cx="1875277" cy="22311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895" y="3256458"/>
            <a:ext cx="2421694" cy="1356149"/>
          </a:xfrm>
          <a:prstGeom prst="rect">
            <a:avLst/>
          </a:prstGeom>
        </p:spPr>
      </p:pic>
      <p:sp>
        <p:nvSpPr>
          <p:cNvPr id="5" name="TextBox 4"/>
          <p:cNvSpPr txBox="1"/>
          <p:nvPr/>
        </p:nvSpPr>
        <p:spPr>
          <a:xfrm>
            <a:off x="98255" y="2188987"/>
            <a:ext cx="2154696" cy="369332"/>
          </a:xfrm>
          <a:prstGeom prst="rect">
            <a:avLst/>
          </a:prstGeom>
          <a:solidFill>
            <a:schemeClr val="bg1"/>
          </a:solidFill>
        </p:spPr>
        <p:txBody>
          <a:bodyPr wrap="square" rtlCol="0">
            <a:spAutoFit/>
          </a:bodyPr>
          <a:lstStyle/>
          <a:p>
            <a:r>
              <a:rPr lang="en-US" dirty="0" smtClean="0"/>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87" y="3206310"/>
            <a:ext cx="2889814" cy="2008904"/>
          </a:xfrm>
          <a:prstGeom prst="rect">
            <a:avLst/>
          </a:prstGeom>
        </p:spPr>
      </p:pic>
      <p:sp>
        <p:nvSpPr>
          <p:cNvPr id="13" name="TextBox 12"/>
          <p:cNvSpPr txBox="1"/>
          <p:nvPr/>
        </p:nvSpPr>
        <p:spPr>
          <a:xfrm>
            <a:off x="347858" y="4846864"/>
            <a:ext cx="3305713" cy="646331"/>
          </a:xfrm>
          <a:prstGeom prst="rect">
            <a:avLst/>
          </a:prstGeom>
          <a:solidFill>
            <a:schemeClr val="bg1"/>
          </a:solidFill>
        </p:spPr>
        <p:txBody>
          <a:bodyPr wrap="none" rtlCol="0">
            <a:spAutoFit/>
          </a:bodyPr>
          <a:lstStyle/>
          <a:p>
            <a:r>
              <a:rPr lang="en-US" dirty="0" smtClean="0"/>
              <a:t>                                                           </a:t>
            </a:r>
          </a:p>
          <a:p>
            <a:endParaRPr lang="en-US"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0792" y="3546778"/>
            <a:ext cx="2911982" cy="968867"/>
          </a:xfrm>
          <a:prstGeom prst="rect">
            <a:avLst/>
          </a:prstGeom>
        </p:spPr>
      </p:pic>
      <p:pic>
        <p:nvPicPr>
          <p:cNvPr id="21" name="Picture 2" descr="http://ts4.mm.bing.net/th?id=H.4964953295815511&amp;pid=15.1&amp;H=128&amp;W=1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1593" y="4967069"/>
            <a:ext cx="1772643" cy="1412978"/>
          </a:xfrm>
          <a:prstGeom prst="rect">
            <a:avLst/>
          </a:prstGeom>
          <a:noFill/>
          <a:extLst>
            <a:ext uri="{909E8E84-426E-40DD-AFC4-6F175D3DCCD1}">
              <a14:hiddenFill xmlns:a14="http://schemas.microsoft.com/office/drawing/2010/main">
                <a:solidFill>
                  <a:srgbClr val="FFFFFF"/>
                </a:solidFill>
              </a14:hiddenFill>
            </a:ext>
          </a:extLst>
        </p:spPr>
      </p:pic>
      <p:sp>
        <p:nvSpPr>
          <p:cNvPr id="22" name="Right Arrow 21"/>
          <p:cNvSpPr/>
          <p:nvPr/>
        </p:nvSpPr>
        <p:spPr>
          <a:xfrm rot="1891376">
            <a:off x="3598327" y="4688437"/>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9069471">
            <a:off x="6430444" y="4808000"/>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20187191">
            <a:off x="8520128" y="3475107"/>
            <a:ext cx="1317092" cy="369332"/>
          </a:xfrm>
          <a:prstGeom prst="rect">
            <a:avLst/>
          </a:prstGeom>
          <a:solidFill>
            <a:srgbClr val="FFFF00"/>
          </a:solidFill>
        </p:spPr>
        <p:txBody>
          <a:bodyPr wrap="none" rtlCol="0">
            <a:spAutoFit/>
          </a:bodyPr>
          <a:lstStyle/>
          <a:p>
            <a:r>
              <a:rPr lang="en-US" b="1" dirty="0" smtClean="0"/>
              <a:t>DEBT SLAVE</a:t>
            </a:r>
            <a:endParaRPr lang="en-US" b="1" dirty="0"/>
          </a:p>
        </p:txBody>
      </p:sp>
    </p:spTree>
    <p:extLst>
      <p:ext uri="{BB962C8B-B14F-4D97-AF65-F5344CB8AC3E}">
        <p14:creationId xmlns:p14="http://schemas.microsoft.com/office/powerpoint/2010/main" val="3931505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04281" y="530877"/>
            <a:ext cx="8477802" cy="1815882"/>
          </a:xfrm>
          <a:prstGeom prst="rect">
            <a:avLst/>
          </a:prstGeom>
          <a:solidFill>
            <a:srgbClr val="FFFF00"/>
          </a:solidFill>
        </p:spPr>
        <p:txBody>
          <a:bodyPr wrap="square" rtlCol="0" anchor="t">
            <a:spAutoFit/>
          </a:bodyPr>
          <a:lstStyle/>
          <a:p>
            <a:r>
              <a:rPr lang="en-US" sz="2800" dirty="0" smtClean="0"/>
              <a:t>The </a:t>
            </a:r>
            <a:r>
              <a:rPr lang="en-US" sz="2800" b="1" u="sng" dirty="0" smtClean="0"/>
              <a:t>SYSTEM DEMANDS</a:t>
            </a:r>
            <a:r>
              <a:rPr lang="en-US" sz="2800" dirty="0" smtClean="0"/>
              <a:t> that more </a:t>
            </a:r>
            <a:r>
              <a:rPr lang="en-US" sz="2800" dirty="0"/>
              <a:t>loans </a:t>
            </a:r>
            <a:r>
              <a:rPr lang="en-US" sz="2800" dirty="0" smtClean="0"/>
              <a:t>be </a:t>
            </a:r>
            <a:r>
              <a:rPr lang="en-US" sz="2800" dirty="0"/>
              <a:t>created</a:t>
            </a:r>
            <a:r>
              <a:rPr lang="en-US" sz="2800" dirty="0" smtClean="0"/>
              <a:t>,</a:t>
            </a:r>
          </a:p>
          <a:p>
            <a:r>
              <a:rPr lang="en-US" sz="2800" b="1" u="sng" dirty="0" smtClean="0"/>
              <a:t>OR ELSE </a:t>
            </a:r>
            <a:r>
              <a:rPr lang="en-US" sz="2800" dirty="0" smtClean="0"/>
              <a:t>the </a:t>
            </a:r>
            <a:r>
              <a:rPr lang="en-US" sz="2800" dirty="0"/>
              <a:t>money supply will shrink and there will be defaults, foreclosures, bankruptcies, </a:t>
            </a:r>
            <a:r>
              <a:rPr lang="en-US" sz="2800" dirty="0" smtClean="0"/>
              <a:t>unemployment, recessions</a:t>
            </a:r>
            <a:r>
              <a:rPr lang="en-US" sz="2800" dirty="0"/>
              <a:t>, </a:t>
            </a:r>
            <a:r>
              <a:rPr lang="en-US" sz="2800" dirty="0" smtClean="0"/>
              <a:t>depressions…</a:t>
            </a:r>
            <a:endParaRPr lang="en-US" sz="2800" dirty="0"/>
          </a:p>
        </p:txBody>
      </p:sp>
      <p:pic>
        <p:nvPicPr>
          <p:cNvPr id="1030" name="Picture 6" descr="https://s16-us2.ixquick.com/cgi-bin/serveimage?url=http%3A%2F%2F37stories.files.wordpress.com%2F2011%2F10%2Fhungry.jpg&amp;sp=7103731afeb40edb7b0287c556d95c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604" y="3531798"/>
            <a:ext cx="2594320" cy="20019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3419" y="3633629"/>
            <a:ext cx="3503780" cy="188856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413" y="3568266"/>
            <a:ext cx="2766270" cy="196550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77674" y="115605"/>
            <a:ext cx="1875277" cy="2231154"/>
          </a:xfrm>
          <a:prstGeom prst="rect">
            <a:avLst/>
          </a:prstGeom>
        </p:spPr>
      </p:pic>
      <p:sp>
        <p:nvSpPr>
          <p:cNvPr id="13" name="TextBox 12"/>
          <p:cNvSpPr txBox="1"/>
          <p:nvPr/>
        </p:nvSpPr>
        <p:spPr>
          <a:xfrm>
            <a:off x="98255" y="2162093"/>
            <a:ext cx="2154696" cy="369332"/>
          </a:xfrm>
          <a:prstGeom prst="rect">
            <a:avLst/>
          </a:prstGeom>
          <a:solidFill>
            <a:schemeClr val="bg1"/>
          </a:solid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2740204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96" y="553640"/>
            <a:ext cx="11736856" cy="1689409"/>
          </a:xfrm>
          <a:solidFill>
            <a:srgbClr val="FCD946"/>
          </a:solidFill>
        </p:spPr>
        <p:txBody>
          <a:bodyPr>
            <a:noAutofit/>
          </a:bodyPr>
          <a:lstStyle/>
          <a:p>
            <a:r>
              <a:rPr lang="en-US" sz="4000" b="1" dirty="0" smtClean="0"/>
              <a:t>                                   The bankers decide…</a:t>
            </a:r>
            <a:br>
              <a:rPr lang="en-US" sz="4000" b="1" dirty="0" smtClean="0"/>
            </a:br>
            <a:r>
              <a:rPr lang="en-US" sz="4000" b="1" dirty="0"/>
              <a:t/>
            </a:r>
            <a:br>
              <a:rPr lang="en-US" sz="4000" b="1" dirty="0"/>
            </a:br>
            <a:r>
              <a:rPr lang="en-US" sz="4000" b="1" dirty="0" smtClean="0"/>
              <a:t>   Who gets money…                                        How much…</a:t>
            </a:r>
            <a:endParaRPr lang="en-US" sz="4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598" y="3558654"/>
            <a:ext cx="1882300" cy="2403463"/>
          </a:xfrm>
          <a:prstGeom prst="rect">
            <a:avLst/>
          </a:prstGeom>
        </p:spPr>
      </p:pic>
      <p:sp>
        <p:nvSpPr>
          <p:cNvPr id="5" name="TextBox 4"/>
          <p:cNvSpPr txBox="1"/>
          <p:nvPr/>
        </p:nvSpPr>
        <p:spPr>
          <a:xfrm>
            <a:off x="5336598" y="6146783"/>
            <a:ext cx="2948675" cy="646331"/>
          </a:xfrm>
          <a:prstGeom prst="rect">
            <a:avLst/>
          </a:prstGeom>
          <a:solidFill>
            <a:schemeClr val="bg1"/>
          </a:solidFill>
        </p:spPr>
        <p:txBody>
          <a:bodyPr wrap="square" rtlCol="0">
            <a:spAutoFit/>
          </a:bodyPr>
          <a:lstStyle/>
          <a:p>
            <a:r>
              <a:rPr lang="en-US" b="1" dirty="0" smtClean="0"/>
              <a:t>Umm</a:t>
            </a:r>
            <a:r>
              <a:rPr lang="en-US" b="1" dirty="0"/>
              <a:t>.  I </a:t>
            </a:r>
            <a:r>
              <a:rPr lang="en-US" b="1" dirty="0" smtClean="0"/>
              <a:t>don’t like the sound</a:t>
            </a:r>
          </a:p>
          <a:p>
            <a:r>
              <a:rPr lang="en-US" b="1" dirty="0" smtClean="0"/>
              <a:t>of this….</a:t>
            </a:r>
            <a:endParaRPr lang="en-US" dirty="0"/>
          </a:p>
        </p:txBody>
      </p:sp>
      <p:sp>
        <p:nvSpPr>
          <p:cNvPr id="3" name="TextBox 2"/>
          <p:cNvSpPr txBox="1"/>
          <p:nvPr/>
        </p:nvSpPr>
        <p:spPr>
          <a:xfrm>
            <a:off x="5336598" y="5777451"/>
            <a:ext cx="2776722" cy="369332"/>
          </a:xfrm>
          <a:prstGeom prst="rect">
            <a:avLst/>
          </a:prstGeom>
          <a:solidFill>
            <a:schemeClr val="bg1"/>
          </a:solidFill>
        </p:spPr>
        <p:txBody>
          <a:bodyPr wrap="none" rtlCol="0">
            <a:spAutoFit/>
          </a:bodyPr>
          <a:lstStyle/>
          <a:p>
            <a:r>
              <a:rPr lang="en-US" dirty="0" smtClean="0"/>
              <a:t>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6764" y="2444847"/>
            <a:ext cx="2393578" cy="222761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91" y="2388452"/>
            <a:ext cx="3892316" cy="1621798"/>
          </a:xfrm>
          <a:prstGeom prst="rect">
            <a:avLst/>
          </a:prstGeom>
        </p:spPr>
      </p:pic>
    </p:spTree>
    <p:extLst>
      <p:ext uri="{BB962C8B-B14F-4D97-AF65-F5344CB8AC3E}">
        <p14:creationId xmlns:p14="http://schemas.microsoft.com/office/powerpoint/2010/main" val="1217242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pPr algn="ctr"/>
            <a:r>
              <a:rPr lang="en-US" dirty="0" smtClean="0"/>
              <a:t>MONETARY REFORM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123" y="4091845"/>
            <a:ext cx="4253753" cy="2766155"/>
          </a:xfrm>
          <a:prstGeom prst="rect">
            <a:avLst/>
          </a:prstGeom>
        </p:spPr>
      </p:pic>
      <p:sp>
        <p:nvSpPr>
          <p:cNvPr id="6" name="TextBox 5"/>
          <p:cNvSpPr txBox="1"/>
          <p:nvPr/>
        </p:nvSpPr>
        <p:spPr>
          <a:xfrm>
            <a:off x="838201" y="1909483"/>
            <a:ext cx="10515599" cy="1975926"/>
          </a:xfrm>
          <a:prstGeom prst="rect">
            <a:avLst/>
          </a:prstGeom>
          <a:solidFill>
            <a:srgbClr val="FFC000"/>
          </a:solidFill>
        </p:spPr>
        <p:txBody>
          <a:bodyPr wrap="square" rtlCol="0">
            <a:spAutoFit/>
          </a:bodyPr>
          <a:lstStyle/>
          <a:p>
            <a:pPr>
              <a:lnSpc>
                <a:spcPct val="170000"/>
              </a:lnSpc>
            </a:pPr>
            <a:r>
              <a:rPr lang="en-US" sz="2400" dirty="0"/>
              <a:t>…the US doesn’t have a money supply, but its Orwellian opposite of a ‘debt supply.’  Banks </a:t>
            </a:r>
            <a:r>
              <a:rPr lang="en-US" sz="2400" dirty="0" smtClean="0"/>
              <a:t>… </a:t>
            </a:r>
            <a:r>
              <a:rPr lang="en-US" sz="2400" dirty="0"/>
              <a:t>create what we use for money as debts, then charge the 99% interest for its use.” 		</a:t>
            </a:r>
            <a:r>
              <a:rPr lang="en-US" sz="2400" dirty="0" smtClean="0"/>
              <a:t>       - </a:t>
            </a:r>
            <a:r>
              <a:rPr lang="en-US" sz="2400" dirty="0"/>
              <a:t>Carl Herman, 2012</a:t>
            </a:r>
          </a:p>
        </p:txBody>
      </p:sp>
    </p:spTree>
    <p:extLst>
      <p:ext uri="{BB962C8B-B14F-4D97-AF65-F5344CB8AC3E}">
        <p14:creationId xmlns:p14="http://schemas.microsoft.com/office/powerpoint/2010/main" val="2968267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33004"/>
            <a:ext cx="5650778" cy="3181530"/>
          </a:xfrm>
          <a:prstGeom prst="rect">
            <a:avLst/>
          </a:prstGeom>
        </p:spPr>
      </p:pic>
      <p:sp>
        <p:nvSpPr>
          <p:cNvPr id="3" name="TextBox 2"/>
          <p:cNvSpPr txBox="1"/>
          <p:nvPr/>
        </p:nvSpPr>
        <p:spPr>
          <a:xfrm>
            <a:off x="2028465" y="106749"/>
            <a:ext cx="8551109" cy="1323439"/>
          </a:xfrm>
          <a:prstGeom prst="rect">
            <a:avLst/>
          </a:prstGeom>
          <a:solidFill>
            <a:srgbClr val="FCD946"/>
          </a:solidFill>
        </p:spPr>
        <p:txBody>
          <a:bodyPr wrap="square" rtlCol="0">
            <a:spAutoFit/>
          </a:bodyPr>
          <a:lstStyle/>
          <a:p>
            <a:pPr algn="ctr"/>
            <a:r>
              <a:rPr lang="en-US" sz="4000" dirty="0" smtClean="0"/>
              <a:t>The private </a:t>
            </a:r>
            <a:r>
              <a:rPr lang="en-US" sz="4000" dirty="0" err="1" smtClean="0"/>
              <a:t>bankmoney</a:t>
            </a:r>
            <a:r>
              <a:rPr lang="en-US" sz="4000" dirty="0" smtClean="0"/>
              <a:t> system is the </a:t>
            </a:r>
          </a:p>
          <a:p>
            <a:pPr algn="ctr"/>
            <a:r>
              <a:rPr lang="en-US" sz="4000" dirty="0" smtClean="0"/>
              <a:t>ROOT CAUSE and DRIVER of …</a:t>
            </a:r>
          </a:p>
        </p:txBody>
      </p:sp>
      <p:sp>
        <p:nvSpPr>
          <p:cNvPr id="2" name="Rectangle 1"/>
          <p:cNvSpPr/>
          <p:nvPr/>
        </p:nvSpPr>
        <p:spPr>
          <a:xfrm>
            <a:off x="3266615" y="1714668"/>
            <a:ext cx="6074808" cy="584775"/>
          </a:xfrm>
          <a:prstGeom prst="rect">
            <a:avLst/>
          </a:prstGeom>
          <a:solidFill>
            <a:srgbClr val="FCD946"/>
          </a:solidFill>
        </p:spPr>
        <p:txBody>
          <a:bodyPr wrap="square">
            <a:spAutoFit/>
          </a:bodyPr>
          <a:lstStyle/>
          <a:p>
            <a:pPr algn="ctr"/>
            <a:r>
              <a:rPr lang="en-US" sz="3200" dirty="0" smtClean="0">
                <a:latin typeface="Helvetica" panose="020B0604020202020204" pitchFamily="34" charset="0"/>
              </a:rPr>
              <a:t>CORPORATE CAPITALISM</a:t>
            </a:r>
            <a:endParaRPr lang="en-US" sz="3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0778" y="4815132"/>
            <a:ext cx="1977165" cy="2273168"/>
          </a:xfrm>
          <a:prstGeom prst="rect">
            <a:avLst/>
          </a:prstGeom>
        </p:spPr>
      </p:pic>
      <p:sp>
        <p:nvSpPr>
          <p:cNvPr id="7" name="TextBox 6"/>
          <p:cNvSpPr txBox="1"/>
          <p:nvPr/>
        </p:nvSpPr>
        <p:spPr>
          <a:xfrm>
            <a:off x="5574459" y="6903634"/>
            <a:ext cx="2129801" cy="369332"/>
          </a:xfrm>
          <a:prstGeom prst="rect">
            <a:avLst/>
          </a:prstGeom>
          <a:solidFill>
            <a:schemeClr val="bg1"/>
          </a:solidFill>
        </p:spPr>
        <p:txBody>
          <a:bodyPr wrap="square" rtlCol="0">
            <a:spAutoFit/>
          </a:bodyPr>
          <a:lstStyle/>
          <a:p>
            <a:r>
              <a:rPr lang="en-US" dirty="0" smtClean="0"/>
              <a:t>                                            </a:t>
            </a:r>
            <a:endParaRPr lang="en-US" dirty="0"/>
          </a:p>
        </p:txBody>
      </p:sp>
      <p:sp>
        <p:nvSpPr>
          <p:cNvPr id="9" name="Cloud Callout 8"/>
          <p:cNvSpPr/>
          <p:nvPr/>
        </p:nvSpPr>
        <p:spPr>
          <a:xfrm>
            <a:off x="7196666" y="2763234"/>
            <a:ext cx="6400800" cy="3349450"/>
          </a:xfrm>
          <a:prstGeom prst="cloud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essential feature of CAPITALISM is </a:t>
            </a:r>
            <a:endParaRPr lang="en-US" dirty="0" smtClean="0">
              <a:solidFill>
                <a:schemeClr val="tx1"/>
              </a:solidFill>
            </a:endParaRPr>
          </a:p>
          <a:p>
            <a:r>
              <a:rPr lang="en-US" dirty="0" smtClean="0">
                <a:solidFill>
                  <a:schemeClr val="tx1"/>
                </a:solidFill>
              </a:rPr>
              <a:t>the </a:t>
            </a:r>
            <a:r>
              <a:rPr lang="en-US" dirty="0">
                <a:solidFill>
                  <a:schemeClr val="tx1"/>
                </a:solidFill>
              </a:rPr>
              <a:t>misuse of the </a:t>
            </a:r>
            <a:r>
              <a:rPr lang="en-US" dirty="0" smtClean="0">
                <a:solidFill>
                  <a:schemeClr val="tx1"/>
                </a:solidFill>
              </a:rPr>
              <a:t>money system</a:t>
            </a:r>
            <a:r>
              <a:rPr lang="en-US" dirty="0">
                <a:solidFill>
                  <a:schemeClr val="tx1"/>
                </a:solidFill>
              </a:rPr>
              <a:t>.</a:t>
            </a:r>
          </a:p>
          <a:p>
            <a:endParaRPr lang="en-US" dirty="0">
              <a:solidFill>
                <a:schemeClr val="tx1"/>
              </a:solidFill>
            </a:endParaRPr>
          </a:p>
          <a:p>
            <a:r>
              <a:rPr lang="en-US" dirty="0">
                <a:solidFill>
                  <a:schemeClr val="tx1"/>
                </a:solidFill>
              </a:rPr>
              <a:t>This is capitalism’s most essential feature and completely missing from the study and definition of </a:t>
            </a:r>
            <a:r>
              <a:rPr lang="en-US" dirty="0" smtClean="0">
                <a:solidFill>
                  <a:schemeClr val="tx1"/>
                </a:solidFill>
              </a:rPr>
              <a:t>capitalism</a:t>
            </a:r>
            <a:r>
              <a:rPr lang="en-US" dirty="0">
                <a:solidFill>
                  <a:schemeClr val="tx1"/>
                </a:solidFill>
              </a:rPr>
              <a:t>.</a:t>
            </a:r>
          </a:p>
        </p:txBody>
      </p:sp>
    </p:spTree>
    <p:extLst>
      <p:ext uri="{BB962C8B-B14F-4D97-AF65-F5344CB8AC3E}">
        <p14:creationId xmlns:p14="http://schemas.microsoft.com/office/powerpoint/2010/main" val="2761451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624" y="88087"/>
            <a:ext cx="11443447" cy="1323439"/>
          </a:xfrm>
          <a:prstGeom prst="rect">
            <a:avLst/>
          </a:prstGeom>
          <a:solidFill>
            <a:srgbClr val="FCD946"/>
          </a:solidFill>
        </p:spPr>
        <p:txBody>
          <a:bodyPr wrap="square" rtlCol="0" anchor="t">
            <a:spAutoFit/>
          </a:bodyPr>
          <a:lstStyle/>
          <a:p>
            <a:pPr algn="ctr"/>
            <a:r>
              <a:rPr lang="en-US" sz="4000" dirty="0" smtClean="0"/>
              <a:t>EMPOWERS factory farming –</a:t>
            </a:r>
          </a:p>
          <a:p>
            <a:pPr algn="ctr"/>
            <a:r>
              <a:rPr lang="en-US" sz="4000" dirty="0" smtClean="0"/>
              <a:t>over small farmers</a:t>
            </a:r>
            <a:endParaRPr lang="en-US" sz="4000" dirty="0"/>
          </a:p>
        </p:txBody>
      </p:sp>
      <p:pic>
        <p:nvPicPr>
          <p:cNvPr id="12290" name="Picture 2" descr="https://s15-us2.ixquick.com/cgi-bin/serveimage?url=https%3A%2F%2Fpearlsofprofundity.files.wordpress.com%2F2012%2F04%2Fmonsanto-logo.jpg&amp;sp=ac19c5efc187c7ff5da87c7460dc751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75" y="1621896"/>
            <a:ext cx="3251062" cy="2434074"/>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0824" y="5553175"/>
            <a:ext cx="2066365" cy="118110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0824" y="1792422"/>
            <a:ext cx="2241176" cy="144075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834" y="4252893"/>
            <a:ext cx="2877590" cy="2158192"/>
          </a:xfrm>
          <a:prstGeom prst="rect">
            <a:avLst/>
          </a:prstGeom>
        </p:spPr>
      </p:pic>
      <p:pic>
        <p:nvPicPr>
          <p:cNvPr id="1026" name="Picture 2" descr="https://s16-us2.ixquick.com/cgi-bin/serveimage?url=https%3A%2F%2Fmedia.mercola.com%2FImageServer%2FPublic%2F2017%2FJune%2FFB%2Ffactory-farming-cafos-hs-fb.jpg&amp;sp=c6381f609438e8bd4aa3e39bc59f6e8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090" y="4347515"/>
            <a:ext cx="3926193" cy="20635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1879" y="1845242"/>
            <a:ext cx="3924833" cy="2237071"/>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31942" y="3334397"/>
            <a:ext cx="1961129" cy="1961129"/>
          </a:xfrm>
          <a:prstGeom prst="rect">
            <a:avLst/>
          </a:prstGeom>
        </p:spPr>
      </p:pic>
      <p:sp>
        <p:nvSpPr>
          <p:cNvPr id="5" name="Left-Right Arrow 4"/>
          <p:cNvSpPr/>
          <p:nvPr/>
        </p:nvSpPr>
        <p:spPr>
          <a:xfrm>
            <a:off x="8204665" y="2514599"/>
            <a:ext cx="1216152" cy="432245"/>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8249924" y="5725175"/>
            <a:ext cx="1216152" cy="432776"/>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256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235"/>
            <a:ext cx="12192000" cy="1077218"/>
          </a:xfrm>
          <a:prstGeom prst="rect">
            <a:avLst/>
          </a:prstGeom>
          <a:solidFill>
            <a:srgbClr val="FCD946"/>
          </a:solidFill>
        </p:spPr>
        <p:txBody>
          <a:bodyPr wrap="square" rtlCol="0" anchor="t">
            <a:spAutoFit/>
          </a:bodyPr>
          <a:lstStyle/>
          <a:p>
            <a:pPr algn="ctr"/>
            <a:r>
              <a:rPr lang="en-US" sz="3200" b="1" dirty="0" smtClean="0"/>
              <a:t>EMPOWERS MULTINATIONALS –</a:t>
            </a:r>
          </a:p>
          <a:p>
            <a:pPr algn="ctr"/>
            <a:r>
              <a:rPr lang="en-US" sz="3200" b="1" dirty="0" smtClean="0"/>
              <a:t>WHO DESTROY THE </a:t>
            </a:r>
            <a:r>
              <a:rPr lang="en-US" sz="3200" b="1" u="sng" dirty="0" smtClean="0"/>
              <a:t>ENVIRONMENT</a:t>
            </a:r>
            <a:endParaRPr lang="en-US" sz="3200" b="1" u="sng" dirty="0"/>
          </a:p>
        </p:txBody>
      </p:sp>
      <p:pic>
        <p:nvPicPr>
          <p:cNvPr id="4" name="Picture 10" descr="http://www.indybay.org/uploads/2012/04/08/nigerian_rain_forest_destroy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7452" y="1641398"/>
            <a:ext cx="3186706" cy="212314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441451" y="3742215"/>
            <a:ext cx="3258714" cy="369332"/>
          </a:xfrm>
          <a:prstGeom prst="rect">
            <a:avLst/>
          </a:prstGeom>
          <a:solidFill>
            <a:srgbClr val="FFFF00"/>
          </a:solidFill>
        </p:spPr>
        <p:txBody>
          <a:bodyPr wrap="none" rtlCol="0">
            <a:spAutoFit/>
          </a:bodyPr>
          <a:lstStyle/>
          <a:p>
            <a:pPr algn="ctr"/>
            <a:r>
              <a:rPr lang="en-US" b="1" dirty="0" smtClean="0"/>
              <a:t>DESTROYING THE RAIN FORESTS</a:t>
            </a:r>
            <a:endParaRPr lang="en-US" b="1" dirty="0"/>
          </a:p>
        </p:txBody>
      </p:sp>
      <p:sp>
        <p:nvSpPr>
          <p:cNvPr id="7" name="TextBox 6"/>
          <p:cNvSpPr txBox="1"/>
          <p:nvPr/>
        </p:nvSpPr>
        <p:spPr>
          <a:xfrm>
            <a:off x="962763" y="3414209"/>
            <a:ext cx="2150717" cy="369332"/>
          </a:xfrm>
          <a:prstGeom prst="rect">
            <a:avLst/>
          </a:prstGeom>
          <a:solidFill>
            <a:srgbClr val="FFFF00"/>
          </a:solidFill>
        </p:spPr>
        <p:txBody>
          <a:bodyPr wrap="none" rtlCol="0">
            <a:spAutoFit/>
          </a:bodyPr>
          <a:lstStyle/>
          <a:p>
            <a:r>
              <a:rPr lang="en-US" b="1" dirty="0" smtClean="0"/>
              <a:t>POLLUTING OUR AIR</a:t>
            </a:r>
            <a:endParaRPr lang="en-US" b="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2191" y="1641398"/>
            <a:ext cx="3225317" cy="2142143"/>
          </a:xfrm>
          <a:prstGeom prst="rect">
            <a:avLst/>
          </a:prstGeom>
        </p:spPr>
      </p:pic>
      <p:sp>
        <p:nvSpPr>
          <p:cNvPr id="9" name="TextBox 8"/>
          <p:cNvSpPr txBox="1"/>
          <p:nvPr/>
        </p:nvSpPr>
        <p:spPr>
          <a:xfrm>
            <a:off x="8751846" y="3802541"/>
            <a:ext cx="2483757" cy="369332"/>
          </a:xfrm>
          <a:prstGeom prst="rect">
            <a:avLst/>
          </a:prstGeom>
          <a:solidFill>
            <a:srgbClr val="FFFF00"/>
          </a:solidFill>
        </p:spPr>
        <p:txBody>
          <a:bodyPr wrap="none" rtlCol="0">
            <a:spAutoFit/>
          </a:bodyPr>
          <a:lstStyle/>
          <a:p>
            <a:r>
              <a:rPr lang="en-US" b="1" dirty="0" smtClean="0"/>
              <a:t>DESTROYING THE LAND</a:t>
            </a:r>
            <a:endParaRPr lang="en-US" b="1"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3780" y="1639115"/>
            <a:ext cx="3280834" cy="213168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201" y="4574229"/>
            <a:ext cx="2775439" cy="1845667"/>
          </a:xfrm>
          <a:prstGeom prst="rect">
            <a:avLst/>
          </a:prstGeom>
        </p:spPr>
      </p:pic>
      <p:sp>
        <p:nvSpPr>
          <p:cNvPr id="13" name="TextBox 12"/>
          <p:cNvSpPr txBox="1"/>
          <p:nvPr/>
        </p:nvSpPr>
        <p:spPr>
          <a:xfrm>
            <a:off x="850201" y="6211669"/>
            <a:ext cx="2761910" cy="369332"/>
          </a:xfrm>
          <a:prstGeom prst="rect">
            <a:avLst/>
          </a:prstGeom>
          <a:solidFill>
            <a:srgbClr val="FFFF00"/>
          </a:solidFill>
        </p:spPr>
        <p:txBody>
          <a:bodyPr wrap="none" rtlCol="0">
            <a:spAutoFit/>
          </a:bodyPr>
          <a:lstStyle/>
          <a:p>
            <a:r>
              <a:rPr lang="en-US" b="1" dirty="0" smtClean="0"/>
              <a:t>OVERFISHING THE OCEANS</a:t>
            </a:r>
            <a:endParaRPr lang="en-US" b="1" dirty="0"/>
          </a:p>
        </p:txBody>
      </p:sp>
      <p:sp>
        <p:nvSpPr>
          <p:cNvPr id="14" name="TextBox 13"/>
          <p:cNvSpPr txBox="1"/>
          <p:nvPr/>
        </p:nvSpPr>
        <p:spPr>
          <a:xfrm>
            <a:off x="4021710" y="4574229"/>
            <a:ext cx="5765296" cy="1938992"/>
          </a:xfrm>
          <a:prstGeom prst="rect">
            <a:avLst/>
          </a:prstGeom>
          <a:solidFill>
            <a:schemeClr val="accent4">
              <a:lumMod val="60000"/>
              <a:lumOff val="40000"/>
            </a:schemeClr>
          </a:solidFill>
        </p:spPr>
        <p:txBody>
          <a:bodyPr wrap="none" rtlCol="0">
            <a:spAutoFit/>
          </a:bodyPr>
          <a:lstStyle/>
          <a:p>
            <a:r>
              <a:rPr lang="en-US" sz="2400" b="1" dirty="0" smtClean="0"/>
              <a:t>PRIVATE BANKS CREATE MONEY </a:t>
            </a:r>
          </a:p>
          <a:p>
            <a:r>
              <a:rPr lang="en-US" sz="2400" b="1" dirty="0" smtClean="0"/>
              <a:t>                              FOR MULTINATIONALS.</a:t>
            </a:r>
          </a:p>
          <a:p>
            <a:endParaRPr lang="en-US" sz="2400" b="1" dirty="0"/>
          </a:p>
          <a:p>
            <a:r>
              <a:rPr lang="en-US" sz="2400" b="1" dirty="0" smtClean="0"/>
              <a:t>PROFIT IS FIRST (TO PAY DEBTS TO BANK)…. </a:t>
            </a:r>
          </a:p>
          <a:p>
            <a:r>
              <a:rPr lang="en-US" sz="2400" b="1" dirty="0"/>
              <a:t> </a:t>
            </a:r>
            <a:r>
              <a:rPr lang="en-US" sz="2400" b="1" dirty="0" smtClean="0"/>
              <a:t>                             NATURE COMES LAST. </a:t>
            </a:r>
            <a:endParaRPr lang="en-US" sz="2400" b="1"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841" y="1674888"/>
            <a:ext cx="3292869" cy="1724385"/>
          </a:xfrm>
          <a:prstGeom prst="rect">
            <a:avLst/>
          </a:prstGeom>
        </p:spPr>
      </p:pic>
    </p:spTree>
    <p:extLst>
      <p:ext uri="{BB962C8B-B14F-4D97-AF65-F5344CB8AC3E}">
        <p14:creationId xmlns:p14="http://schemas.microsoft.com/office/powerpoint/2010/main" val="1280568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909" y="1367700"/>
            <a:ext cx="6053091" cy="4031872"/>
          </a:xfrm>
          <a:prstGeom prst="rect">
            <a:avLst/>
          </a:prstGeom>
        </p:spPr>
      </p:pic>
      <p:sp>
        <p:nvSpPr>
          <p:cNvPr id="7" name="TextBox 6"/>
          <p:cNvSpPr txBox="1"/>
          <p:nvPr/>
        </p:nvSpPr>
        <p:spPr>
          <a:xfrm>
            <a:off x="3516560" y="181690"/>
            <a:ext cx="4644026" cy="584775"/>
          </a:xfrm>
          <a:prstGeom prst="rect">
            <a:avLst/>
          </a:prstGeom>
          <a:solidFill>
            <a:srgbClr val="FCD946"/>
          </a:solidFill>
        </p:spPr>
        <p:txBody>
          <a:bodyPr wrap="square" rtlCol="0" anchor="t">
            <a:spAutoFit/>
          </a:bodyPr>
          <a:lstStyle/>
          <a:p>
            <a:pPr algn="ctr"/>
            <a:r>
              <a:rPr lang="en-US" sz="3200" b="1" dirty="0" smtClean="0"/>
              <a:t>THE SYSTEM FUNDS WARS</a:t>
            </a:r>
            <a:endParaRPr lang="en-US" sz="3200" b="1" dirty="0"/>
          </a:p>
        </p:txBody>
      </p:sp>
      <p:sp>
        <p:nvSpPr>
          <p:cNvPr id="8" name="Rectangle 7"/>
          <p:cNvSpPr/>
          <p:nvPr/>
        </p:nvSpPr>
        <p:spPr>
          <a:xfrm>
            <a:off x="0" y="1367699"/>
            <a:ext cx="6031134" cy="4031873"/>
          </a:xfrm>
          <a:prstGeom prst="rect">
            <a:avLst/>
          </a:prstGeom>
          <a:solidFill>
            <a:schemeClr val="accent3">
              <a:lumMod val="40000"/>
              <a:lumOff val="60000"/>
            </a:schemeClr>
          </a:solidFill>
        </p:spPr>
        <p:txBody>
          <a:bodyPr wrap="square">
            <a:spAutoFit/>
          </a:bodyPr>
          <a:lstStyle/>
          <a:p>
            <a:pPr algn="ctr"/>
            <a:r>
              <a:rPr lang="en-US" sz="4000" b="1" dirty="0" smtClean="0"/>
              <a:t>In 2018 </a:t>
            </a:r>
            <a:r>
              <a:rPr lang="en-US" sz="2400" dirty="0" smtClean="0"/>
              <a:t>… </a:t>
            </a:r>
          </a:p>
          <a:p>
            <a:pPr algn="ctr"/>
            <a:endParaRPr lang="en-US" sz="2400" dirty="0"/>
          </a:p>
          <a:p>
            <a:r>
              <a:rPr lang="en-US" sz="2400" dirty="0" smtClean="0"/>
              <a:t>The </a:t>
            </a:r>
            <a:r>
              <a:rPr lang="en-US" sz="2400" dirty="0"/>
              <a:t>U.S. maintains the largest military in the ENTIRE HISTORY OF THE WORLD </a:t>
            </a:r>
            <a:r>
              <a:rPr lang="en-US" sz="2400" dirty="0" smtClean="0"/>
              <a:t>...</a:t>
            </a:r>
          </a:p>
          <a:p>
            <a:r>
              <a:rPr lang="en-US" sz="2400" dirty="0" smtClean="0"/>
              <a:t>which </a:t>
            </a:r>
            <a:r>
              <a:rPr lang="en-US" sz="2400" dirty="0"/>
              <a:t>Fed member banks support </a:t>
            </a:r>
            <a:r>
              <a:rPr lang="en-US" sz="2400" dirty="0" smtClean="0"/>
              <a:t>by creating </a:t>
            </a:r>
            <a:r>
              <a:rPr lang="en-US" sz="2400" dirty="0" err="1" smtClean="0"/>
              <a:t>bankmoney</a:t>
            </a:r>
            <a:r>
              <a:rPr lang="en-US" sz="2400" dirty="0" smtClean="0"/>
              <a:t> and giving loans </a:t>
            </a:r>
            <a:r>
              <a:rPr lang="en-US" sz="2400" dirty="0"/>
              <a:t>of billions and billions of dollars to the arms industry.</a:t>
            </a:r>
          </a:p>
          <a:p>
            <a:endParaRPr lang="en-US" sz="2400" dirty="0"/>
          </a:p>
          <a:p>
            <a:r>
              <a:rPr lang="en-US" sz="2400" dirty="0" smtClean="0"/>
              <a:t>And the Fed and its member banks are the </a:t>
            </a:r>
          </a:p>
          <a:p>
            <a:r>
              <a:rPr lang="en-US" sz="2400" dirty="0" smtClean="0"/>
              <a:t>single largest owner of U.S. Bonds.</a:t>
            </a:r>
            <a:endParaRPr lang="en-US" sz="2400" dirty="0"/>
          </a:p>
        </p:txBody>
      </p:sp>
    </p:spTree>
    <p:extLst>
      <p:ext uri="{BB962C8B-B14F-4D97-AF65-F5344CB8AC3E}">
        <p14:creationId xmlns:p14="http://schemas.microsoft.com/office/powerpoint/2010/main" val="73373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0165" y="491533"/>
            <a:ext cx="8432565" cy="830997"/>
          </a:xfrm>
          <a:prstGeom prst="rect">
            <a:avLst/>
          </a:prstGeom>
          <a:solidFill>
            <a:srgbClr val="FFFF00"/>
          </a:solidFill>
        </p:spPr>
        <p:txBody>
          <a:bodyPr wrap="none" rtlCol="0">
            <a:spAutoFit/>
          </a:bodyPr>
          <a:lstStyle/>
          <a:p>
            <a:r>
              <a:rPr lang="en-US" sz="4800" b="1" dirty="0" smtClean="0"/>
              <a:t>THIS SYSTEM CAN BE CHANGED!</a:t>
            </a:r>
            <a:endParaRPr lang="en-US" sz="4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3050" y="1713855"/>
            <a:ext cx="4160144" cy="4782963"/>
          </a:xfrm>
          <a:prstGeom prst="rect">
            <a:avLst/>
          </a:prstGeom>
        </p:spPr>
      </p:pic>
      <p:sp>
        <p:nvSpPr>
          <p:cNvPr id="6" name="TextBox 5"/>
          <p:cNvSpPr txBox="1"/>
          <p:nvPr/>
        </p:nvSpPr>
        <p:spPr>
          <a:xfrm>
            <a:off x="7222589" y="6127486"/>
            <a:ext cx="4301066" cy="369332"/>
          </a:xfrm>
          <a:prstGeom prst="rect">
            <a:avLst/>
          </a:prstGeom>
          <a:solidFill>
            <a:schemeClr val="bg1"/>
          </a:solidFill>
        </p:spPr>
        <p:txBody>
          <a:bodyPr wrap="square" rtlCol="0">
            <a:spAutoFit/>
          </a:bodyPr>
          <a:lstStyle/>
          <a:p>
            <a:r>
              <a:rPr lang="en-US" dirty="0" smtClean="0"/>
              <a:t>                                                                                </a:t>
            </a:r>
            <a:endParaRPr lang="en-US" dirty="0"/>
          </a:p>
        </p:txBody>
      </p:sp>
      <p:sp>
        <p:nvSpPr>
          <p:cNvPr id="8" name="TextBox 7"/>
          <p:cNvSpPr txBox="1"/>
          <p:nvPr/>
        </p:nvSpPr>
        <p:spPr>
          <a:xfrm>
            <a:off x="4092088" y="3017122"/>
            <a:ext cx="3623749" cy="707886"/>
          </a:xfrm>
          <a:prstGeom prst="rect">
            <a:avLst/>
          </a:prstGeom>
          <a:noFill/>
        </p:spPr>
        <p:txBody>
          <a:bodyPr wrap="none" rtlCol="0">
            <a:spAutoFit/>
          </a:bodyPr>
          <a:lstStyle/>
          <a:p>
            <a:r>
              <a:rPr lang="en-US" sz="4000" dirty="0" smtClean="0"/>
              <a:t>Remember that!</a:t>
            </a:r>
            <a:endParaRPr lang="en-US" sz="4000" dirty="0"/>
          </a:p>
        </p:txBody>
      </p:sp>
    </p:spTree>
    <p:extLst>
      <p:ext uri="{BB962C8B-B14F-4D97-AF65-F5344CB8AC3E}">
        <p14:creationId xmlns:p14="http://schemas.microsoft.com/office/powerpoint/2010/main" val="2850403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 y="1419428"/>
            <a:ext cx="12192119" cy="1569660"/>
          </a:xfrm>
          <a:prstGeom prst="rect">
            <a:avLst/>
          </a:prstGeom>
          <a:solidFill>
            <a:srgbClr val="FFC000"/>
          </a:solidFill>
        </p:spPr>
        <p:txBody>
          <a:bodyPr wrap="none" rtlCol="0">
            <a:spAutoFit/>
          </a:bodyPr>
          <a:lstStyle/>
          <a:p>
            <a:pPr algn="ctr"/>
            <a:r>
              <a:rPr lang="en-US" sz="2400" b="1" dirty="0" smtClean="0"/>
              <a:t>In 1939, </a:t>
            </a:r>
            <a:r>
              <a:rPr lang="en-US" sz="2400" b="1" dirty="0"/>
              <a:t>over 400 economists publicly supported the </a:t>
            </a:r>
            <a:r>
              <a:rPr lang="en-US" sz="2400" b="1" dirty="0" smtClean="0"/>
              <a:t>Fisher-Douglas-Graham </a:t>
            </a:r>
            <a:r>
              <a:rPr lang="en-US" sz="2400" b="1" dirty="0"/>
              <a:t>paper for </a:t>
            </a:r>
            <a:r>
              <a:rPr lang="en-US" sz="2400" b="1" dirty="0" smtClean="0"/>
              <a:t>reform,</a:t>
            </a:r>
          </a:p>
          <a:p>
            <a:pPr algn="ctr"/>
            <a:r>
              <a:rPr lang="en-US" sz="2400" b="1" dirty="0" smtClean="0"/>
              <a:t>labeled “The Chicago Plan”</a:t>
            </a:r>
          </a:p>
          <a:p>
            <a:pPr algn="ctr"/>
            <a:r>
              <a:rPr lang="en-US" sz="2400" b="1" dirty="0"/>
              <a:t/>
            </a:r>
            <a:br>
              <a:rPr lang="en-US" sz="2400" b="1" dirty="0"/>
            </a:br>
            <a:r>
              <a:rPr lang="en-US" sz="2400" b="1" i="1" dirty="0" smtClean="0"/>
              <a:t>faculty.chicagobooth.edu/</a:t>
            </a:r>
            <a:r>
              <a:rPr lang="en-US" sz="2400" b="1" i="1" dirty="0" err="1" smtClean="0"/>
              <a:t>amir.sufi</a:t>
            </a:r>
            <a:r>
              <a:rPr lang="en-US" sz="2400" b="1" i="1" dirty="0" smtClean="0"/>
              <a:t>/research/monetaryreform_1939.pdf</a:t>
            </a:r>
            <a:endParaRPr lang="en-US" sz="3200" b="1" dirty="0"/>
          </a:p>
        </p:txBody>
      </p:sp>
      <p:sp>
        <p:nvSpPr>
          <p:cNvPr id="5" name="TextBox 4"/>
          <p:cNvSpPr txBox="1"/>
          <p:nvPr/>
        </p:nvSpPr>
        <p:spPr>
          <a:xfrm>
            <a:off x="0" y="0"/>
            <a:ext cx="12192000" cy="1077218"/>
          </a:xfrm>
          <a:prstGeom prst="rect">
            <a:avLst/>
          </a:prstGeom>
          <a:solidFill>
            <a:srgbClr val="FFFF00"/>
          </a:solidFill>
        </p:spPr>
        <p:txBody>
          <a:bodyPr wrap="square" rtlCol="0">
            <a:spAutoFit/>
          </a:bodyPr>
          <a:lstStyle/>
          <a:p>
            <a:pPr algn="ctr"/>
            <a:r>
              <a:rPr lang="en-US" sz="3200" dirty="0" smtClean="0"/>
              <a:t>CHANGING THE SYSTEM</a:t>
            </a:r>
          </a:p>
          <a:p>
            <a:pPr algn="ctr"/>
            <a:r>
              <a:rPr lang="en-US" sz="3200" dirty="0" smtClean="0"/>
              <a:t>“Greening the Dollar” is based on the work of respected U.S. economists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5213" y="3949452"/>
            <a:ext cx="2096127" cy="2362700"/>
          </a:xfrm>
          <a:prstGeom prst="rect">
            <a:avLst/>
          </a:prstGeom>
        </p:spPr>
      </p:pic>
      <p:sp>
        <p:nvSpPr>
          <p:cNvPr id="8" name="TextBox 7"/>
          <p:cNvSpPr txBox="1"/>
          <p:nvPr/>
        </p:nvSpPr>
        <p:spPr>
          <a:xfrm>
            <a:off x="5665213" y="6127486"/>
            <a:ext cx="2109198" cy="369332"/>
          </a:xfrm>
          <a:prstGeom prst="rect">
            <a:avLst/>
          </a:prstGeom>
          <a:solidFill>
            <a:schemeClr val="bg1"/>
          </a:solidFill>
        </p:spPr>
        <p:txBody>
          <a:bodyPr wrap="square" rtlCol="0">
            <a:spAutoFit/>
          </a:bodyPr>
          <a:lstStyle/>
          <a:p>
            <a:r>
              <a:rPr lang="en-US" dirty="0" smtClean="0"/>
              <a:t>                                                                                </a:t>
            </a:r>
            <a:endParaRPr lang="en-US" dirty="0"/>
          </a:p>
        </p:txBody>
      </p:sp>
      <p:sp>
        <p:nvSpPr>
          <p:cNvPr id="9" name="TextBox 8"/>
          <p:cNvSpPr txBox="1"/>
          <p:nvPr/>
        </p:nvSpPr>
        <p:spPr>
          <a:xfrm>
            <a:off x="8085811" y="4373160"/>
            <a:ext cx="4106189" cy="1754326"/>
          </a:xfrm>
          <a:prstGeom prst="rect">
            <a:avLst/>
          </a:prstGeom>
          <a:solidFill>
            <a:srgbClr val="FFFF00"/>
          </a:solidFill>
        </p:spPr>
        <p:txBody>
          <a:bodyPr wrap="none" rtlCol="0">
            <a:spAutoFit/>
          </a:bodyPr>
          <a:lstStyle/>
          <a:p>
            <a:r>
              <a:rPr lang="en-US" sz="3600" b="1" dirty="0"/>
              <a:t>Can anyone </a:t>
            </a:r>
            <a:r>
              <a:rPr lang="en-US" sz="3600" b="1" dirty="0" smtClean="0"/>
              <a:t>find</a:t>
            </a:r>
          </a:p>
          <a:p>
            <a:r>
              <a:rPr lang="en-US" sz="3600" b="1" dirty="0" smtClean="0"/>
              <a:t>a </a:t>
            </a:r>
            <a:r>
              <a:rPr lang="en-US" sz="3600" b="1" dirty="0"/>
              <a:t>parallel </a:t>
            </a:r>
            <a:r>
              <a:rPr lang="en-US" sz="3600" b="1" dirty="0" smtClean="0"/>
              <a:t>of</a:t>
            </a:r>
          </a:p>
          <a:p>
            <a:r>
              <a:rPr lang="en-US" sz="3600" b="1" dirty="0" smtClean="0"/>
              <a:t> </a:t>
            </a:r>
            <a:r>
              <a:rPr lang="en-US" sz="3600" b="1" dirty="0"/>
              <a:t>economist support?</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71" y="3343604"/>
            <a:ext cx="5340742" cy="3157369"/>
          </a:xfrm>
          <a:prstGeom prst="rect">
            <a:avLst/>
          </a:prstGeom>
          <a:ln w="57150">
            <a:solidFill>
              <a:srgbClr val="FFC000"/>
            </a:solidFill>
          </a:ln>
        </p:spPr>
      </p:pic>
    </p:spTree>
    <p:extLst>
      <p:ext uri="{BB962C8B-B14F-4D97-AF65-F5344CB8AC3E}">
        <p14:creationId xmlns:p14="http://schemas.microsoft.com/office/powerpoint/2010/main" val="2441815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2631" y="1264563"/>
            <a:ext cx="10766738" cy="1938992"/>
          </a:xfrm>
          <a:prstGeom prst="rect">
            <a:avLst/>
          </a:prstGeom>
          <a:solidFill>
            <a:srgbClr val="FFC000"/>
          </a:solidFill>
        </p:spPr>
        <p:txBody>
          <a:bodyPr wrap="square">
            <a:spAutoFit/>
          </a:bodyPr>
          <a:lstStyle/>
          <a:p>
            <a:r>
              <a:rPr lang="en-US" sz="2000" b="1" dirty="0" smtClean="0">
                <a:latin typeface="Courier New" panose="02070309020205020404" pitchFamily="49" charset="0"/>
              </a:rPr>
              <a:t>“The </a:t>
            </a:r>
            <a:r>
              <a:rPr lang="en-US" sz="2000" b="1" dirty="0">
                <a:latin typeface="Courier New" panose="02070309020205020404" pitchFamily="49" charset="0"/>
              </a:rPr>
              <a:t>banks </a:t>
            </a:r>
            <a:r>
              <a:rPr lang="en-US" sz="2000" b="1" dirty="0" smtClean="0">
                <a:latin typeface="Courier New" panose="02070309020205020404" pitchFamily="49" charset="0"/>
              </a:rPr>
              <a:t>thus exercise </a:t>
            </a:r>
            <a:r>
              <a:rPr lang="en-US" sz="2000" b="1" dirty="0">
                <a:latin typeface="Courier New" panose="02070309020205020404" pitchFamily="49" charset="0"/>
              </a:rPr>
              <a:t>what has always, and justly, been considered </a:t>
            </a:r>
            <a:r>
              <a:rPr lang="en-US" sz="2000" b="1" dirty="0" smtClean="0">
                <a:latin typeface="Courier New" panose="02070309020205020404" pitchFamily="49" charset="0"/>
              </a:rPr>
              <a:t>a prerogative </a:t>
            </a:r>
            <a:r>
              <a:rPr lang="en-US" sz="2000" b="1" dirty="0">
                <a:latin typeface="Courier New" panose="02070309020205020404" pitchFamily="49" charset="0"/>
              </a:rPr>
              <a:t>of sovereign power. As each bank </a:t>
            </a:r>
            <a:r>
              <a:rPr lang="en-US" sz="2000" b="1" dirty="0" smtClean="0">
                <a:latin typeface="Courier New" panose="02070309020205020404" pitchFamily="49" charset="0"/>
              </a:rPr>
              <a:t>exercises this </a:t>
            </a:r>
            <a:r>
              <a:rPr lang="en-US" sz="2000" b="1" dirty="0">
                <a:latin typeface="Courier New" panose="02070309020205020404" pitchFamily="49" charset="0"/>
              </a:rPr>
              <a:t>power independently without </a:t>
            </a:r>
            <a:r>
              <a:rPr lang="en-US" sz="2000" b="1" dirty="0" smtClean="0">
                <a:latin typeface="Courier New" panose="02070309020205020404" pitchFamily="49" charset="0"/>
              </a:rPr>
              <a:t>any centralized </a:t>
            </a:r>
            <a:r>
              <a:rPr lang="en-US" sz="2000" b="1" dirty="0" err="1" smtClean="0">
                <a:latin typeface="Courier New" panose="02070309020205020404" pitchFamily="49" charset="0"/>
              </a:rPr>
              <a:t>control,the</a:t>
            </a:r>
            <a:r>
              <a:rPr lang="en-US" sz="2000" b="1" dirty="0" smtClean="0">
                <a:latin typeface="Courier New" panose="02070309020205020404" pitchFamily="49" charset="0"/>
              </a:rPr>
              <a:t> </a:t>
            </a:r>
            <a:r>
              <a:rPr lang="en-US" sz="2000" b="1" dirty="0">
                <a:latin typeface="Courier New" panose="02070309020205020404" pitchFamily="49" charset="0"/>
              </a:rPr>
              <a:t>resulting changes in the volume of the </a:t>
            </a:r>
            <a:r>
              <a:rPr lang="en-US" sz="2000" b="1" dirty="0" smtClean="0">
                <a:latin typeface="Courier New" panose="02070309020205020404" pitchFamily="49" charset="0"/>
              </a:rPr>
              <a:t>circulating medium </a:t>
            </a:r>
            <a:r>
              <a:rPr lang="en-US" sz="2000" b="1" dirty="0">
                <a:latin typeface="Courier New" panose="02070309020205020404" pitchFamily="49" charset="0"/>
              </a:rPr>
              <a:t>are largely haphazard. </a:t>
            </a:r>
            <a:r>
              <a:rPr lang="en-US" sz="2000" b="1" dirty="0" smtClean="0">
                <a:latin typeface="Courier New" panose="02070309020205020404" pitchFamily="49" charset="0"/>
              </a:rPr>
              <a:t>This situation </a:t>
            </a:r>
            <a:r>
              <a:rPr lang="en-US" sz="2000" b="1" dirty="0">
                <a:latin typeface="Courier New" panose="02070309020205020404" pitchFamily="49" charset="0"/>
              </a:rPr>
              <a:t>is a </a:t>
            </a:r>
            <a:r>
              <a:rPr lang="en-US" sz="2000" b="1" dirty="0" smtClean="0">
                <a:latin typeface="Courier New" panose="02070309020205020404" pitchFamily="49" charset="0"/>
              </a:rPr>
              <a:t>most important </a:t>
            </a:r>
            <a:r>
              <a:rPr lang="en-US" sz="2000" b="1" dirty="0">
                <a:latin typeface="Courier New" panose="02070309020205020404" pitchFamily="49" charset="0"/>
              </a:rPr>
              <a:t>factor in booms and depressions</a:t>
            </a:r>
            <a:r>
              <a:rPr lang="en-US" sz="2000" b="1" dirty="0" smtClean="0">
                <a:latin typeface="Courier New" panose="02070309020205020404" pitchFamily="49" charset="0"/>
              </a:rPr>
              <a:t>.”</a:t>
            </a:r>
          </a:p>
          <a:p>
            <a:r>
              <a:rPr lang="en-US" sz="2000" b="1" dirty="0">
                <a:effectLst/>
                <a:latin typeface="Courier New" panose="02070309020205020404" pitchFamily="49" charset="0"/>
              </a:rPr>
              <a:t> </a:t>
            </a:r>
            <a:r>
              <a:rPr lang="en-US" sz="2000" b="1" dirty="0" smtClean="0">
                <a:effectLst/>
                <a:latin typeface="Courier New" panose="02070309020205020404" pitchFamily="49" charset="0"/>
              </a:rPr>
              <a:t>                          p. 14, </a:t>
            </a:r>
            <a:r>
              <a:rPr lang="en-US" sz="2000" b="1" dirty="0"/>
              <a:t>A PROGRAM FOR MONETARY REFORM</a:t>
            </a:r>
            <a:endParaRPr lang="en-US" sz="2000" b="1" dirty="0">
              <a:effectLst/>
              <a:latin typeface="Courier New" panose="02070309020205020404" pitchFamily="49" charset="0"/>
            </a:endParaRPr>
          </a:p>
        </p:txBody>
      </p:sp>
      <p:sp>
        <p:nvSpPr>
          <p:cNvPr id="8" name="TextBox 7"/>
          <p:cNvSpPr txBox="1"/>
          <p:nvPr/>
        </p:nvSpPr>
        <p:spPr>
          <a:xfrm>
            <a:off x="4172833" y="6241210"/>
            <a:ext cx="4095993" cy="584775"/>
          </a:xfrm>
          <a:prstGeom prst="rect">
            <a:avLst/>
          </a:prstGeom>
          <a:solidFill>
            <a:srgbClr val="FFFF00"/>
          </a:solidFill>
        </p:spPr>
        <p:txBody>
          <a:bodyPr wrap="none" rtlCol="0">
            <a:spAutoFit/>
          </a:bodyPr>
          <a:lstStyle/>
          <a:p>
            <a:r>
              <a:rPr lang="en-US" sz="3200" b="1" dirty="0" smtClean="0"/>
              <a:t>2008 FINANCIAL CRISIS</a:t>
            </a:r>
            <a:endParaRPr lang="en-US" sz="32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31" y="3390900"/>
            <a:ext cx="4724400" cy="2667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6918" y="3390900"/>
            <a:ext cx="3992451" cy="2662965"/>
          </a:xfrm>
          <a:prstGeom prst="rect">
            <a:avLst/>
          </a:prstGeom>
        </p:spPr>
      </p:pic>
      <p:sp>
        <p:nvSpPr>
          <p:cNvPr id="7" name="TextBox 6"/>
          <p:cNvSpPr txBox="1"/>
          <p:nvPr/>
        </p:nvSpPr>
        <p:spPr>
          <a:xfrm>
            <a:off x="0" y="0"/>
            <a:ext cx="12192000" cy="1077218"/>
          </a:xfrm>
          <a:prstGeom prst="rect">
            <a:avLst/>
          </a:prstGeom>
          <a:solidFill>
            <a:srgbClr val="FFFF00"/>
          </a:solidFill>
        </p:spPr>
        <p:txBody>
          <a:bodyPr wrap="square" rtlCol="0">
            <a:spAutoFit/>
          </a:bodyPr>
          <a:lstStyle/>
          <a:p>
            <a:pPr algn="ctr"/>
            <a:r>
              <a:rPr lang="en-US" sz="3200" dirty="0" smtClean="0"/>
              <a:t>CHANGING THE SYSTEM</a:t>
            </a:r>
          </a:p>
          <a:p>
            <a:pPr algn="ctr"/>
            <a:r>
              <a:rPr lang="en-US" sz="3200" dirty="0" smtClean="0"/>
              <a:t>“Greening the Dollar” is based on the work of respected U.S. economists</a:t>
            </a:r>
          </a:p>
        </p:txBody>
      </p:sp>
    </p:spTree>
    <p:extLst>
      <p:ext uri="{BB962C8B-B14F-4D97-AF65-F5344CB8AC3E}">
        <p14:creationId xmlns:p14="http://schemas.microsoft.com/office/powerpoint/2010/main" val="714785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5442" y="1162250"/>
            <a:ext cx="6181116" cy="584775"/>
          </a:xfrm>
          <a:prstGeom prst="rect">
            <a:avLst/>
          </a:prstGeom>
          <a:solidFill>
            <a:srgbClr val="FFFF00"/>
          </a:solidFill>
        </p:spPr>
        <p:txBody>
          <a:bodyPr wrap="none" rtlCol="0">
            <a:spAutoFit/>
          </a:bodyPr>
          <a:lstStyle/>
          <a:p>
            <a:r>
              <a:rPr lang="en-US" sz="3200" b="1" dirty="0" smtClean="0"/>
              <a:t>THE SOLUTION:   DEBT-FREE MONEY</a:t>
            </a:r>
            <a:endParaRPr lang="en-US" sz="32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79" y="1981199"/>
            <a:ext cx="4615792" cy="4088989"/>
          </a:xfrm>
          <a:prstGeom prst="rect">
            <a:avLst/>
          </a:prstGeom>
        </p:spPr>
      </p:pic>
      <p:sp>
        <p:nvSpPr>
          <p:cNvPr id="6" name="TextBox 5"/>
          <p:cNvSpPr txBox="1"/>
          <p:nvPr/>
        </p:nvSpPr>
        <p:spPr>
          <a:xfrm>
            <a:off x="808074" y="6155220"/>
            <a:ext cx="2723887" cy="646331"/>
          </a:xfrm>
          <a:prstGeom prst="rect">
            <a:avLst/>
          </a:prstGeom>
          <a:solidFill>
            <a:srgbClr val="FFFF00"/>
          </a:solidFill>
        </p:spPr>
        <p:txBody>
          <a:bodyPr wrap="none" rtlCol="0">
            <a:spAutoFit/>
          </a:bodyPr>
          <a:lstStyle/>
          <a:p>
            <a:pPr algn="ctr"/>
            <a:r>
              <a:rPr lang="en-US" b="1" dirty="0" smtClean="0"/>
              <a:t>DENNIS KUCINICH</a:t>
            </a:r>
          </a:p>
          <a:p>
            <a:pPr algn="ctr"/>
            <a:r>
              <a:rPr lang="en-US" b="1" dirty="0" smtClean="0"/>
              <a:t>THE NEED ACT   2011-2012</a:t>
            </a:r>
            <a:endParaRPr lang="en-US" b="1" dirty="0"/>
          </a:p>
        </p:txBody>
      </p:sp>
      <p:sp>
        <p:nvSpPr>
          <p:cNvPr id="7" name="TextBox 6"/>
          <p:cNvSpPr txBox="1"/>
          <p:nvPr/>
        </p:nvSpPr>
        <p:spPr>
          <a:xfrm>
            <a:off x="5168721" y="2286755"/>
            <a:ext cx="6830291" cy="3477875"/>
          </a:xfrm>
          <a:prstGeom prst="rect">
            <a:avLst/>
          </a:prstGeom>
          <a:solidFill>
            <a:srgbClr val="FFFF00"/>
          </a:solidFill>
        </p:spPr>
        <p:txBody>
          <a:bodyPr wrap="square" rtlCol="0">
            <a:spAutoFit/>
          </a:bodyPr>
          <a:lstStyle/>
          <a:p>
            <a:pPr marL="457200" indent="-457200">
              <a:buFont typeface="+mj-lt"/>
              <a:buAutoNum type="arabicPeriod"/>
            </a:pPr>
            <a:r>
              <a:rPr lang="en-US" sz="2000" b="1" dirty="0" smtClean="0"/>
              <a:t>POWER TO CREATE MONEY IS TAKEN AWAY FROM PRIVATE BANKS, WITH A SIMPLE ACCOUNTING CHANGE</a:t>
            </a:r>
          </a:p>
          <a:p>
            <a:pPr marL="457200" indent="-457200">
              <a:buFont typeface="+mj-lt"/>
              <a:buAutoNum type="arabicPeriod"/>
            </a:pPr>
            <a:endParaRPr lang="en-US" sz="2000" b="1" dirty="0"/>
          </a:p>
          <a:p>
            <a:pPr marL="457200" indent="-457200">
              <a:buFont typeface="+mj-lt"/>
              <a:buAutoNum type="arabicPeriod"/>
            </a:pPr>
            <a:r>
              <a:rPr lang="en-US" sz="2000" b="1" dirty="0" smtClean="0"/>
              <a:t>USING FEDERAL, STATE, &amp; MUNICIPAL LEVELS OF GOVERNMENT, CONGRESS SPENDS DEBT-FREE GOVERNMENT MONEY ON PHYSICAL INFRASTRUCTURE, EDUCATION, HEALTH CARE - CREATING MILLIONS OF JOBS</a:t>
            </a:r>
          </a:p>
          <a:p>
            <a:pPr marL="457200" indent="-457200">
              <a:buFont typeface="+mj-lt"/>
              <a:buAutoNum type="arabicPeriod"/>
            </a:pPr>
            <a:endParaRPr lang="en-US" sz="2000" b="1" dirty="0"/>
          </a:p>
          <a:p>
            <a:pPr marL="457200" indent="-457200">
              <a:buFont typeface="+mj-lt"/>
              <a:buAutoNum type="arabicPeriod"/>
            </a:pPr>
            <a:r>
              <a:rPr lang="en-US" sz="2000" b="1" dirty="0"/>
              <a:t>THE GOVERNMENT BUYS ALL THE SHARES OF THE 12 FEDERAL RESERVE BANKS FROM THE MEMBER COMMERCIAL BANKS. </a:t>
            </a:r>
          </a:p>
        </p:txBody>
      </p:sp>
      <p:sp>
        <p:nvSpPr>
          <p:cNvPr id="8" name="TextBox 7"/>
          <p:cNvSpPr txBox="1"/>
          <p:nvPr/>
        </p:nvSpPr>
        <p:spPr>
          <a:xfrm>
            <a:off x="0" y="0"/>
            <a:ext cx="12192000" cy="1077218"/>
          </a:xfrm>
          <a:prstGeom prst="rect">
            <a:avLst/>
          </a:prstGeom>
          <a:solidFill>
            <a:srgbClr val="FFFF00"/>
          </a:solidFill>
        </p:spPr>
        <p:txBody>
          <a:bodyPr wrap="square" rtlCol="0">
            <a:spAutoFit/>
          </a:bodyPr>
          <a:lstStyle/>
          <a:p>
            <a:pPr algn="ctr"/>
            <a:r>
              <a:rPr lang="en-US" sz="3200" dirty="0" smtClean="0"/>
              <a:t>In 2011-2012 Rep. Dennis Kucinich submitted to Congress</a:t>
            </a:r>
          </a:p>
          <a:p>
            <a:pPr algn="ctr"/>
            <a:r>
              <a:rPr lang="en-US" sz="3200" dirty="0" smtClean="0"/>
              <a:t>‘Greening the Dollar’ as a bill ‘THE NEED ACT’ </a:t>
            </a:r>
          </a:p>
        </p:txBody>
      </p:sp>
    </p:spTree>
    <p:extLst>
      <p:ext uri="{BB962C8B-B14F-4D97-AF65-F5344CB8AC3E}">
        <p14:creationId xmlns:p14="http://schemas.microsoft.com/office/powerpoint/2010/main" val="2312202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71" y="51916"/>
            <a:ext cx="10440857" cy="6754168"/>
          </a:xfrm>
          <a:prstGeom prst="rect">
            <a:avLst/>
          </a:prstGeom>
        </p:spPr>
      </p:pic>
    </p:spTree>
    <p:extLst>
      <p:ext uri="{BB962C8B-B14F-4D97-AF65-F5344CB8AC3E}">
        <p14:creationId xmlns:p14="http://schemas.microsoft.com/office/powerpoint/2010/main" val="1231087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9877" y="1043189"/>
            <a:ext cx="2691763" cy="923330"/>
          </a:xfrm>
          <a:prstGeom prst="rect">
            <a:avLst/>
          </a:prstGeom>
          <a:noFill/>
        </p:spPr>
        <p:txBody>
          <a:bodyPr wrap="none" rtlCol="0">
            <a:spAutoFit/>
          </a:bodyPr>
          <a:lstStyle/>
          <a:p>
            <a:r>
              <a:rPr lang="en-US" sz="5400" b="1" dirty="0" smtClean="0"/>
              <a:t>THE END</a:t>
            </a:r>
            <a:endParaRPr lang="en-US" sz="5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4255" y="1966519"/>
            <a:ext cx="4160144" cy="4782963"/>
          </a:xfrm>
          <a:prstGeom prst="rect">
            <a:avLst/>
          </a:prstGeom>
        </p:spPr>
      </p:pic>
      <p:sp>
        <p:nvSpPr>
          <p:cNvPr id="6" name="TextBox 5"/>
          <p:cNvSpPr txBox="1"/>
          <p:nvPr/>
        </p:nvSpPr>
        <p:spPr>
          <a:xfrm>
            <a:off x="6243794" y="6380150"/>
            <a:ext cx="4301066" cy="369332"/>
          </a:xfrm>
          <a:prstGeom prst="rect">
            <a:avLst/>
          </a:prstGeom>
          <a:solidFill>
            <a:schemeClr val="bg1"/>
          </a:solidFill>
        </p:spPr>
        <p:txBody>
          <a:bodyPr wrap="square" rtlCol="0">
            <a:spAutoFit/>
          </a:bodyPr>
          <a:lstStyle/>
          <a:p>
            <a:r>
              <a:rPr lang="en-US" dirty="0" smtClean="0"/>
              <a:t>                                                                                </a:t>
            </a:r>
            <a:endParaRPr lang="en-US" dirty="0"/>
          </a:p>
        </p:txBody>
      </p:sp>
      <p:sp>
        <p:nvSpPr>
          <p:cNvPr id="7" name="TextBox 6"/>
          <p:cNvSpPr txBox="1"/>
          <p:nvPr/>
        </p:nvSpPr>
        <p:spPr>
          <a:xfrm>
            <a:off x="1181461" y="3034561"/>
            <a:ext cx="4671728" cy="1323439"/>
          </a:xfrm>
          <a:prstGeom prst="rect">
            <a:avLst/>
          </a:prstGeom>
          <a:noFill/>
        </p:spPr>
        <p:txBody>
          <a:bodyPr wrap="none" rtlCol="0">
            <a:spAutoFit/>
          </a:bodyPr>
          <a:lstStyle/>
          <a:p>
            <a:pPr algn="ctr"/>
            <a:r>
              <a:rPr lang="en-US" sz="4000" dirty="0" smtClean="0"/>
              <a:t>Support </a:t>
            </a:r>
          </a:p>
          <a:p>
            <a:pPr algn="ctr"/>
            <a:r>
              <a:rPr lang="en-US" sz="4000" dirty="0" smtClean="0"/>
              <a:t>“Greening the Dollar”</a:t>
            </a:r>
            <a:endParaRPr lang="en-US" sz="4000" dirty="0"/>
          </a:p>
        </p:txBody>
      </p:sp>
    </p:spTree>
    <p:extLst>
      <p:ext uri="{BB962C8B-B14F-4D97-AF65-F5344CB8AC3E}">
        <p14:creationId xmlns:p14="http://schemas.microsoft.com/office/powerpoint/2010/main" val="2335210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7883" y="3065929"/>
            <a:ext cx="6523324" cy="830997"/>
          </a:xfrm>
          <a:prstGeom prst="rect">
            <a:avLst/>
          </a:prstGeom>
          <a:noFill/>
        </p:spPr>
        <p:txBody>
          <a:bodyPr wrap="none" rtlCol="0">
            <a:spAutoFit/>
          </a:bodyPr>
          <a:lstStyle/>
          <a:p>
            <a:r>
              <a:rPr lang="en-US" sz="2400" b="1" dirty="0" smtClean="0"/>
              <a:t>“For money was intended to be used in exchange,</a:t>
            </a:r>
          </a:p>
          <a:p>
            <a:r>
              <a:rPr lang="en-US" sz="2400" b="1" dirty="0" smtClean="0"/>
              <a:t>but not to increase at interest.”</a:t>
            </a:r>
            <a:endParaRPr lang="en-US" sz="2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1573127"/>
            <a:ext cx="3657600" cy="4895088"/>
          </a:xfrm>
          <a:prstGeom prst="rect">
            <a:avLst/>
          </a:prstGeom>
        </p:spPr>
      </p:pic>
      <p:sp>
        <p:nvSpPr>
          <p:cNvPr id="7" name="Title 1"/>
          <p:cNvSpPr>
            <a:spLocks noGrp="1"/>
          </p:cNvSpPr>
          <p:nvPr>
            <p:ph type="title"/>
          </p:nvPr>
        </p:nvSpPr>
        <p:spPr>
          <a:xfrm>
            <a:off x="0" y="0"/>
            <a:ext cx="12192000" cy="1325563"/>
          </a:xfrm>
          <a:solidFill>
            <a:srgbClr val="FFFF00"/>
          </a:solidFill>
        </p:spPr>
        <p:txBody>
          <a:bodyPr/>
          <a:lstStyle/>
          <a:p>
            <a:pPr algn="ctr"/>
            <a:r>
              <a:rPr lang="en-US" dirty="0" smtClean="0"/>
              <a:t>MONETARY REFORM</a:t>
            </a:r>
            <a:endParaRPr lang="en-US" dirty="0"/>
          </a:p>
        </p:txBody>
      </p:sp>
      <p:sp>
        <p:nvSpPr>
          <p:cNvPr id="2" name="TextBox 1"/>
          <p:cNvSpPr txBox="1"/>
          <p:nvPr/>
        </p:nvSpPr>
        <p:spPr>
          <a:xfrm>
            <a:off x="5795493" y="5203065"/>
            <a:ext cx="1465914" cy="523220"/>
          </a:xfrm>
          <a:prstGeom prst="rect">
            <a:avLst/>
          </a:prstGeom>
          <a:noFill/>
        </p:spPr>
        <p:txBody>
          <a:bodyPr wrap="none" rtlCol="0">
            <a:spAutoFit/>
          </a:bodyPr>
          <a:lstStyle/>
          <a:p>
            <a:r>
              <a:rPr lang="en-US" sz="2800" b="1" dirty="0" smtClean="0"/>
              <a:t>Aristotle</a:t>
            </a:r>
            <a:endParaRPr lang="en-US" sz="2800" b="1" dirty="0"/>
          </a:p>
        </p:txBody>
      </p:sp>
    </p:spTree>
    <p:extLst>
      <p:ext uri="{BB962C8B-B14F-4D97-AF65-F5344CB8AC3E}">
        <p14:creationId xmlns:p14="http://schemas.microsoft.com/office/powerpoint/2010/main" val="2980624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5330" y="3334001"/>
            <a:ext cx="2199322" cy="2974213"/>
          </a:xfrm>
          <a:prstGeom prst="rect">
            <a:avLst/>
          </a:prstGeom>
        </p:spPr>
      </p:pic>
      <p:sp>
        <p:nvSpPr>
          <p:cNvPr id="8" name="TextBox 7"/>
          <p:cNvSpPr txBox="1"/>
          <p:nvPr/>
        </p:nvSpPr>
        <p:spPr>
          <a:xfrm>
            <a:off x="2039471" y="4246111"/>
            <a:ext cx="7655859" cy="2062103"/>
          </a:xfrm>
          <a:prstGeom prst="rect">
            <a:avLst/>
          </a:prstGeom>
          <a:solidFill>
            <a:srgbClr val="FFFF00"/>
          </a:solidFill>
        </p:spPr>
        <p:txBody>
          <a:bodyPr wrap="square" rtlCol="0">
            <a:spAutoFit/>
          </a:bodyPr>
          <a:lstStyle/>
          <a:p>
            <a:r>
              <a:rPr lang="en-US" sz="3200" b="1" dirty="0"/>
              <a:t>“Over time, whoever controls the money system</a:t>
            </a:r>
            <a:r>
              <a:rPr lang="en-US" sz="3200" b="1" dirty="0" smtClean="0"/>
              <a:t>, controls </a:t>
            </a:r>
            <a:r>
              <a:rPr lang="en-US" sz="3200" b="1" dirty="0"/>
              <a:t>the nation</a:t>
            </a:r>
            <a:r>
              <a:rPr lang="en-US" sz="3200" b="1" dirty="0" smtClean="0"/>
              <a:t>.”</a:t>
            </a:r>
          </a:p>
          <a:p>
            <a:r>
              <a:rPr lang="en-US" sz="3200" b="1" dirty="0" smtClean="0"/>
              <a:t>                                   - </a:t>
            </a:r>
            <a:r>
              <a:rPr lang="en-US" sz="2400" b="1" dirty="0"/>
              <a:t>Stephen </a:t>
            </a:r>
            <a:r>
              <a:rPr lang="en-US" sz="2400" b="1" dirty="0" err="1"/>
              <a:t>Zarlenga</a:t>
            </a:r>
            <a:r>
              <a:rPr lang="en-US" sz="2400" b="1" dirty="0"/>
              <a:t> </a:t>
            </a:r>
            <a:r>
              <a:rPr lang="en-US" sz="1600" b="1" dirty="0"/>
              <a:t>(1941 – 2017)</a:t>
            </a:r>
            <a:endParaRPr lang="en-US" sz="4000" dirty="0" smtClean="0"/>
          </a:p>
          <a:p>
            <a:endParaRPr lang="en-US" sz="3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09" y="1728227"/>
            <a:ext cx="2805924" cy="2115219"/>
          </a:xfrm>
          <a:prstGeom prst="rect">
            <a:avLst/>
          </a:prstGeom>
        </p:spPr>
      </p:pic>
      <p:sp>
        <p:nvSpPr>
          <p:cNvPr id="10" name="Title 1"/>
          <p:cNvSpPr txBox="1">
            <a:spLocks/>
          </p:cNvSpPr>
          <p:nvPr/>
        </p:nvSpPr>
        <p:spPr>
          <a:xfrm>
            <a:off x="0" y="0"/>
            <a:ext cx="12192000" cy="1325563"/>
          </a:xfrm>
          <a:prstGeom prst="rect">
            <a:avLst/>
          </a:prstGeom>
          <a:solidFill>
            <a:srgbClr val="FFFF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mtClean="0"/>
              <a:t>MONETARY REFORM</a:t>
            </a:r>
            <a:endParaRPr lang="en-US" dirty="0"/>
          </a:p>
        </p:txBody>
      </p:sp>
    </p:spTree>
    <p:extLst>
      <p:ext uri="{BB962C8B-B14F-4D97-AF65-F5344CB8AC3E}">
        <p14:creationId xmlns:p14="http://schemas.microsoft.com/office/powerpoint/2010/main" val="1457380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746" y="4272611"/>
            <a:ext cx="7041219" cy="2276106"/>
          </a:xfrm>
          <a:solidFill>
            <a:srgbClr val="FFFF00"/>
          </a:solidFill>
        </p:spPr>
        <p:txBody>
          <a:bodyPr>
            <a:noAutofit/>
          </a:bodyPr>
          <a:lstStyle/>
          <a:p>
            <a:pPr marL="0" indent="0">
              <a:buNone/>
            </a:pPr>
            <a:r>
              <a:rPr lang="en-US" sz="2400" b="1" dirty="0" smtClean="0"/>
              <a:t>GREG COLERIDGE</a:t>
            </a:r>
            <a:r>
              <a:rPr lang="en-US" sz="2400" b="1" dirty="0"/>
              <a:t>, Northeast Ohio American Friends Service </a:t>
            </a:r>
            <a:r>
              <a:rPr lang="en-US" sz="2400" b="1" dirty="0" smtClean="0"/>
              <a:t>Committee:</a:t>
            </a:r>
          </a:p>
          <a:p>
            <a:pPr marL="0" indent="0">
              <a:buNone/>
            </a:pPr>
            <a:r>
              <a:rPr lang="en-US" sz="2400" b="1" dirty="0"/>
              <a:t>	</a:t>
            </a:r>
            <a:r>
              <a:rPr lang="en-US" sz="2400" b="1" dirty="0" smtClean="0"/>
              <a:t>The </a:t>
            </a:r>
            <a:r>
              <a:rPr lang="en-US" sz="2400" b="1" dirty="0"/>
              <a:t>general public is unwilling or unable to believe that the vast majority of the money of our nation isn’t created by our public government, but by private financial entities out of thin air as debt. </a:t>
            </a:r>
          </a:p>
        </p:txBody>
      </p:sp>
      <p:sp>
        <p:nvSpPr>
          <p:cNvPr id="4" name="Title 1"/>
          <p:cNvSpPr txBox="1">
            <a:spLocks/>
          </p:cNvSpPr>
          <p:nvPr/>
        </p:nvSpPr>
        <p:spPr>
          <a:xfrm>
            <a:off x="0" y="1"/>
            <a:ext cx="12192000" cy="887506"/>
          </a:xfrm>
          <a:prstGeom prst="rect">
            <a:avLst/>
          </a:prstGeom>
          <a:solidFill>
            <a:srgbClr val="FFFF00"/>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MONETARY REFORM</a:t>
            </a:r>
            <a:endParaRPr lang="en-US" dirty="0"/>
          </a:p>
        </p:txBody>
      </p:sp>
      <p:sp>
        <p:nvSpPr>
          <p:cNvPr id="2" name="TextBox 1"/>
          <p:cNvSpPr txBox="1"/>
          <p:nvPr/>
        </p:nvSpPr>
        <p:spPr>
          <a:xfrm>
            <a:off x="3115522" y="1121443"/>
            <a:ext cx="5367623" cy="1815882"/>
          </a:xfrm>
          <a:prstGeom prst="rect">
            <a:avLst/>
          </a:prstGeom>
          <a:solidFill>
            <a:schemeClr val="bg1"/>
          </a:solidFill>
        </p:spPr>
        <p:txBody>
          <a:bodyPr wrap="none" rtlCol="0">
            <a:spAutoFit/>
          </a:bodyPr>
          <a:lstStyle/>
          <a:p>
            <a:r>
              <a:rPr lang="en-US" sz="2800" b="1" dirty="0" smtClean="0"/>
              <a:t>Only the small secrets need to be</a:t>
            </a:r>
          </a:p>
          <a:p>
            <a:r>
              <a:rPr lang="en-US" sz="2800" b="1" dirty="0" smtClean="0"/>
              <a:t>protected.  The large ones are kept</a:t>
            </a:r>
          </a:p>
          <a:p>
            <a:r>
              <a:rPr lang="en-US" sz="2800" b="1" dirty="0" smtClean="0"/>
              <a:t>secret by public incredulity. </a:t>
            </a:r>
          </a:p>
          <a:p>
            <a:r>
              <a:rPr lang="en-US" sz="2800" b="1" dirty="0"/>
              <a:t>	</a:t>
            </a:r>
            <a:r>
              <a:rPr lang="en-US" sz="2800" b="1" dirty="0" smtClean="0"/>
              <a:t>-- Marshall McLuhan</a:t>
            </a:r>
            <a:endParaRPr lang="en-US" sz="28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983" y="1179286"/>
            <a:ext cx="2841539" cy="21342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397" y="2795948"/>
            <a:ext cx="4142758" cy="2637772"/>
          </a:xfrm>
          <a:prstGeom prst="rect">
            <a:avLst/>
          </a:prstGeom>
        </p:spPr>
      </p:pic>
    </p:spTree>
    <p:extLst>
      <p:ext uri="{BB962C8B-B14F-4D97-AF65-F5344CB8AC3E}">
        <p14:creationId xmlns:p14="http://schemas.microsoft.com/office/powerpoint/2010/main" val="1788119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055" y="3407927"/>
            <a:ext cx="9915129" cy="1677561"/>
          </a:xfrm>
          <a:solidFill>
            <a:srgbClr val="FCD946"/>
          </a:solidFill>
        </p:spPr>
        <p:txBody>
          <a:bodyPr>
            <a:normAutofit fontScale="90000"/>
          </a:bodyPr>
          <a:lstStyle/>
          <a:p>
            <a:r>
              <a:rPr lang="en-US" b="1" dirty="0" smtClean="0"/>
              <a:t>PART 1             THE SYSTEM</a:t>
            </a:r>
            <a:br>
              <a:rPr lang="en-US" b="1" dirty="0" smtClean="0"/>
            </a:br>
            <a:r>
              <a:rPr lang="en-US" b="1" dirty="0" smtClean="0"/>
              <a:t/>
            </a:r>
            <a:br>
              <a:rPr lang="en-US" b="1" dirty="0" smtClean="0"/>
            </a:br>
            <a:r>
              <a:rPr lang="en-US" b="1" dirty="0" smtClean="0"/>
              <a:t>PART 2              ITS CONSEQUENCES</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338" y="0"/>
            <a:ext cx="2557436" cy="2940311"/>
          </a:xfrm>
          <a:prstGeom prst="rect">
            <a:avLst/>
          </a:prstGeom>
        </p:spPr>
      </p:pic>
      <p:sp>
        <p:nvSpPr>
          <p:cNvPr id="5" name="TextBox 4"/>
          <p:cNvSpPr txBox="1"/>
          <p:nvPr/>
        </p:nvSpPr>
        <p:spPr>
          <a:xfrm>
            <a:off x="0" y="2657105"/>
            <a:ext cx="2966111" cy="369332"/>
          </a:xfrm>
          <a:prstGeom prst="rect">
            <a:avLst/>
          </a:prstGeom>
          <a:solidFill>
            <a:schemeClr val="bg1"/>
          </a:solidFill>
        </p:spPr>
        <p:txBody>
          <a:bodyPr wrap="square" rtlCol="0">
            <a:spAutoFit/>
          </a:bodyPr>
          <a:lstStyle/>
          <a:p>
            <a:r>
              <a:rPr lang="en-US" dirty="0" smtClean="0"/>
              <a:t>                                       </a:t>
            </a:r>
            <a:endParaRPr lang="en-US" dirty="0"/>
          </a:p>
        </p:txBody>
      </p:sp>
      <p:sp>
        <p:nvSpPr>
          <p:cNvPr id="3" name="TextBox 2"/>
          <p:cNvSpPr txBox="1"/>
          <p:nvPr/>
        </p:nvSpPr>
        <p:spPr>
          <a:xfrm>
            <a:off x="2567736" y="1690840"/>
            <a:ext cx="6580006" cy="584775"/>
          </a:xfrm>
          <a:prstGeom prst="rect">
            <a:avLst/>
          </a:prstGeom>
          <a:noFill/>
        </p:spPr>
        <p:txBody>
          <a:bodyPr wrap="none" rtlCol="0">
            <a:spAutoFit/>
          </a:bodyPr>
          <a:lstStyle/>
          <a:p>
            <a:r>
              <a:rPr lang="en-US" sz="3200" dirty="0" smtClean="0"/>
              <a:t>HI!  I’m going to talk about two things:</a:t>
            </a:r>
            <a:endParaRPr lang="en-US" sz="3200" dirty="0"/>
          </a:p>
        </p:txBody>
      </p:sp>
    </p:spTree>
    <p:extLst>
      <p:ext uri="{BB962C8B-B14F-4D97-AF65-F5344CB8AC3E}">
        <p14:creationId xmlns:p14="http://schemas.microsoft.com/office/powerpoint/2010/main" val="4076517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867" y="1186662"/>
            <a:ext cx="8815580" cy="1677561"/>
          </a:xfrm>
          <a:solidFill>
            <a:srgbClr val="FCD946"/>
          </a:solidFill>
        </p:spPr>
        <p:txBody>
          <a:bodyPr>
            <a:normAutofit fontScale="90000"/>
          </a:bodyPr>
          <a:lstStyle/>
          <a:p>
            <a:pPr algn="ctr"/>
            <a:r>
              <a:rPr lang="en-US" b="1" dirty="0" smtClean="0"/>
              <a:t>PART 1   </a:t>
            </a:r>
            <a:br>
              <a:rPr lang="en-US" b="1" dirty="0" smtClean="0"/>
            </a:br>
            <a:r>
              <a:rPr lang="en-US" b="1" dirty="0"/>
              <a:t/>
            </a:r>
            <a:br>
              <a:rPr lang="en-US" b="1" dirty="0"/>
            </a:br>
            <a:r>
              <a:rPr lang="en-US" b="1" dirty="0" smtClean="0"/>
              <a:t>THE SYSTEM</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860" y="3445937"/>
            <a:ext cx="2557436" cy="2940311"/>
          </a:xfrm>
          <a:prstGeom prst="rect">
            <a:avLst/>
          </a:prstGeom>
        </p:spPr>
      </p:pic>
      <p:sp>
        <p:nvSpPr>
          <p:cNvPr id="5" name="TextBox 4"/>
          <p:cNvSpPr txBox="1"/>
          <p:nvPr/>
        </p:nvSpPr>
        <p:spPr>
          <a:xfrm>
            <a:off x="5927522" y="6109940"/>
            <a:ext cx="2966111" cy="369332"/>
          </a:xfrm>
          <a:prstGeom prst="rect">
            <a:avLst/>
          </a:prstGeom>
          <a:solidFill>
            <a:schemeClr val="bg1"/>
          </a:solidFill>
        </p:spPr>
        <p:txBody>
          <a:bodyPr wrap="square" rtlCol="0">
            <a:spAutoFit/>
          </a:bodyPr>
          <a:lstStyle/>
          <a:p>
            <a:r>
              <a:rPr lang="en-US" dirty="0" smtClean="0"/>
              <a:t>                                       </a:t>
            </a:r>
            <a:endParaRPr lang="en-US" dirty="0"/>
          </a:p>
        </p:txBody>
      </p:sp>
      <p:sp>
        <p:nvSpPr>
          <p:cNvPr id="3" name="TextBox 2"/>
          <p:cNvSpPr txBox="1"/>
          <p:nvPr/>
        </p:nvSpPr>
        <p:spPr>
          <a:xfrm>
            <a:off x="8495258" y="5136777"/>
            <a:ext cx="2223622" cy="707886"/>
          </a:xfrm>
          <a:prstGeom prst="rect">
            <a:avLst/>
          </a:prstGeom>
          <a:noFill/>
        </p:spPr>
        <p:txBody>
          <a:bodyPr wrap="none" rtlCol="0">
            <a:spAutoFit/>
          </a:bodyPr>
          <a:lstStyle/>
          <a:p>
            <a:r>
              <a:rPr lang="en-US" sz="4000" dirty="0" smtClean="0"/>
              <a:t>Listen up!</a:t>
            </a:r>
            <a:endParaRPr lang="en-US" sz="4000" dirty="0"/>
          </a:p>
        </p:txBody>
      </p:sp>
    </p:spTree>
    <p:extLst>
      <p:ext uri="{BB962C8B-B14F-4D97-AF65-F5344CB8AC3E}">
        <p14:creationId xmlns:p14="http://schemas.microsoft.com/office/powerpoint/2010/main" val="3434281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823" y="3576917"/>
            <a:ext cx="9932896" cy="1855694"/>
          </a:xfrm>
          <a:solidFill>
            <a:srgbClr val="FFFF00"/>
          </a:solidFill>
        </p:spPr>
        <p:txBody>
          <a:bodyPr>
            <a:normAutofit/>
          </a:bodyPr>
          <a:lstStyle/>
          <a:p>
            <a:pPr algn="ctr"/>
            <a:r>
              <a:rPr lang="en-US" u="sng" dirty="0" smtClean="0"/>
              <a:t>Private</a:t>
            </a:r>
            <a:r>
              <a:rPr lang="en-US" dirty="0" smtClean="0"/>
              <a:t> banks </a:t>
            </a:r>
            <a:r>
              <a:rPr lang="en-US" u="sng" dirty="0" smtClean="0"/>
              <a:t>create</a:t>
            </a:r>
            <a:r>
              <a:rPr lang="en-US" dirty="0" smtClean="0"/>
              <a:t> the money we need…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338" y="179592"/>
            <a:ext cx="2557436" cy="2940311"/>
          </a:xfrm>
          <a:prstGeom prst="rect">
            <a:avLst/>
          </a:prstGeom>
        </p:spPr>
      </p:pic>
      <p:sp>
        <p:nvSpPr>
          <p:cNvPr id="4" name="TextBox 3"/>
          <p:cNvSpPr txBox="1"/>
          <p:nvPr/>
        </p:nvSpPr>
        <p:spPr>
          <a:xfrm>
            <a:off x="0" y="2843595"/>
            <a:ext cx="2966111" cy="369332"/>
          </a:xfrm>
          <a:prstGeom prst="rect">
            <a:avLst/>
          </a:prstGeom>
          <a:solidFill>
            <a:schemeClr val="bg1"/>
          </a:solidFill>
        </p:spPr>
        <p:txBody>
          <a:bodyPr wrap="square" rtlCol="0">
            <a:spAutoFit/>
          </a:bodyPr>
          <a:lstStyle/>
          <a:p>
            <a:r>
              <a:rPr lang="en-US" dirty="0" smtClean="0"/>
              <a:t>                                       </a:t>
            </a:r>
            <a:endParaRPr lang="en-US" dirty="0"/>
          </a:p>
        </p:txBody>
      </p:sp>
      <p:sp>
        <p:nvSpPr>
          <p:cNvPr id="5" name="TextBox 4"/>
          <p:cNvSpPr txBox="1"/>
          <p:nvPr/>
        </p:nvSpPr>
        <p:spPr>
          <a:xfrm>
            <a:off x="2567736" y="1870432"/>
            <a:ext cx="3840282" cy="707886"/>
          </a:xfrm>
          <a:prstGeom prst="rect">
            <a:avLst/>
          </a:prstGeom>
          <a:noFill/>
        </p:spPr>
        <p:txBody>
          <a:bodyPr wrap="none" rtlCol="0">
            <a:spAutoFit/>
          </a:bodyPr>
          <a:lstStyle/>
          <a:p>
            <a:r>
              <a:rPr lang="en-US" sz="4000" dirty="0" smtClean="0"/>
              <a:t>Meet the system!</a:t>
            </a:r>
            <a:endParaRPr lang="en-US" sz="4000" dirty="0"/>
          </a:p>
        </p:txBody>
      </p:sp>
    </p:spTree>
    <p:extLst>
      <p:ext uri="{BB962C8B-B14F-4D97-AF65-F5344CB8AC3E}">
        <p14:creationId xmlns:p14="http://schemas.microsoft.com/office/powerpoint/2010/main" val="2081764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7618" y="5810471"/>
            <a:ext cx="9944382" cy="523220"/>
          </a:xfrm>
          <a:prstGeom prst="rect">
            <a:avLst/>
          </a:prstGeom>
          <a:solidFill>
            <a:srgbClr val="FFFF00"/>
          </a:solidFill>
        </p:spPr>
        <p:txBody>
          <a:bodyPr wrap="square" rtlCol="0">
            <a:spAutoFit/>
          </a:bodyPr>
          <a:lstStyle/>
          <a:p>
            <a:r>
              <a:rPr lang="en-US" sz="2800" dirty="0" smtClean="0"/>
              <a:t>You don’t have to believe me.  Here… listen to others </a:t>
            </a:r>
            <a:r>
              <a:rPr lang="en-US" sz="2800" dirty="0">
                <a:sym typeface="Wingdings" panose="05000000000000000000" pitchFamily="2" charset="2"/>
              </a:rPr>
              <a:t> </a:t>
            </a:r>
            <a:r>
              <a:rPr lang="en-US" sz="2800" dirty="0" smtClean="0">
                <a:sym typeface="Wingdings" panose="05000000000000000000" pitchFamily="2" charset="2"/>
              </a:rPr>
              <a:t>  </a:t>
            </a:r>
            <a:r>
              <a:rPr lang="en-US" sz="2800" dirty="0">
                <a:sym typeface="Wingdings" panose="05000000000000000000" pitchFamily="2" charset="2"/>
              </a:rPr>
              <a:t></a:t>
            </a:r>
            <a:endParaRPr lang="en-US" sz="2800" dirty="0"/>
          </a:p>
        </p:txBody>
      </p:sp>
      <p:sp>
        <p:nvSpPr>
          <p:cNvPr id="4" name="TextBox 3"/>
          <p:cNvSpPr txBox="1"/>
          <p:nvPr/>
        </p:nvSpPr>
        <p:spPr>
          <a:xfrm>
            <a:off x="2175038" y="149742"/>
            <a:ext cx="8388002" cy="954107"/>
          </a:xfrm>
          <a:prstGeom prst="rect">
            <a:avLst/>
          </a:prstGeom>
          <a:noFill/>
        </p:spPr>
        <p:txBody>
          <a:bodyPr wrap="none" rtlCol="0">
            <a:spAutoFit/>
          </a:bodyPr>
          <a:lstStyle/>
          <a:p>
            <a:r>
              <a:rPr lang="en-US" sz="2800" dirty="0"/>
              <a:t>Private banks create our money!   Not our government? </a:t>
            </a:r>
          </a:p>
          <a:p>
            <a:r>
              <a:rPr lang="en-US" sz="2800" dirty="0" smtClean="0"/>
              <a:t>I </a:t>
            </a:r>
            <a:r>
              <a:rPr lang="en-US" sz="2800" dirty="0"/>
              <a:t>don’t believe it…    It’s too hard to </a:t>
            </a:r>
            <a:r>
              <a:rPr lang="en-US" sz="2800" dirty="0" smtClean="0"/>
              <a:t>believe…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17" y="69180"/>
            <a:ext cx="1469648" cy="176156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2259" y="4448682"/>
            <a:ext cx="1896034" cy="81258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037" y="1257238"/>
            <a:ext cx="6797461" cy="382575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58017" y="4990200"/>
            <a:ext cx="1581762" cy="1834376"/>
          </a:xfrm>
          <a:prstGeom prst="rect">
            <a:avLst/>
          </a:prstGeom>
        </p:spPr>
      </p:pic>
      <p:sp>
        <p:nvSpPr>
          <p:cNvPr id="8" name="TextBox 7"/>
          <p:cNvSpPr txBox="1"/>
          <p:nvPr/>
        </p:nvSpPr>
        <p:spPr>
          <a:xfrm>
            <a:off x="234666" y="6678910"/>
            <a:ext cx="1983235" cy="369332"/>
          </a:xfrm>
          <a:prstGeom prst="rect">
            <a:avLst/>
          </a:prstGeom>
          <a:solidFill>
            <a:schemeClr val="bg1"/>
          </a:solid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881898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2409</TotalTime>
  <Words>1040</Words>
  <Application>Microsoft Office PowerPoint</Application>
  <PresentationFormat>Widescreen</PresentationFormat>
  <Paragraphs>180</Paragraphs>
  <Slides>29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Courier New</vt:lpstr>
      <vt:lpstr>Helvetica</vt:lpstr>
      <vt:lpstr>Wingdings</vt:lpstr>
      <vt:lpstr>Office Theme</vt:lpstr>
      <vt:lpstr>PowerPoint Presentation</vt:lpstr>
      <vt:lpstr>MONETARY REFORM</vt:lpstr>
      <vt:lpstr>MONETARY REFORM</vt:lpstr>
      <vt:lpstr>PowerPoint Presentation</vt:lpstr>
      <vt:lpstr>PowerPoint Presentation</vt:lpstr>
      <vt:lpstr>PART 1             THE SYSTEM  PART 2              ITS CONSEQUENCES</vt:lpstr>
      <vt:lpstr>PART 1     THE SYSTEM</vt:lpstr>
      <vt:lpstr>Private banks create the money we need… </vt:lpstr>
      <vt:lpstr>PowerPoint Presentation</vt:lpstr>
      <vt:lpstr>PowerPoint Presentation</vt:lpstr>
      <vt:lpstr>PowerPoint Presentation</vt:lpstr>
      <vt:lpstr>Let’s look at the money system. </vt:lpstr>
      <vt:lpstr>PowerPoint Presentation</vt:lpstr>
      <vt:lpstr>PowerPoint Presentation</vt:lpstr>
      <vt:lpstr>PowerPoint Presentation</vt:lpstr>
      <vt:lpstr>PowerPoint Presentation</vt:lpstr>
      <vt:lpstr>PowerPoint Presentation</vt:lpstr>
      <vt:lpstr>PowerPoint Presentation</vt:lpstr>
      <vt:lpstr>                                   The bankers decide…     Who gets money…                                        How much…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for Madison</dc:title>
  <dc:creator>Sue Peters</dc:creator>
  <cp:lastModifiedBy>Sue Peters</cp:lastModifiedBy>
  <cp:revision>340</cp:revision>
  <dcterms:created xsi:type="dcterms:W3CDTF">2018-03-18T15:18:47Z</dcterms:created>
  <dcterms:modified xsi:type="dcterms:W3CDTF">2018-07-20T23:40:47Z</dcterms:modified>
</cp:coreProperties>
</file>