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9" r:id="rId3"/>
    <p:sldId id="257" r:id="rId4"/>
    <p:sldId id="260" r:id="rId5"/>
    <p:sldId id="261" r:id="rId6"/>
    <p:sldId id="263" r:id="rId7"/>
    <p:sldId id="265" r:id="rId8"/>
    <p:sldId id="266" r:id="rId9"/>
    <p:sldId id="267" r:id="rId10"/>
    <p:sldId id="268" r:id="rId11"/>
    <p:sldId id="270" r:id="rId12"/>
    <p:sldId id="272" r:id="rId13"/>
    <p:sldId id="273" r:id="rId14"/>
    <p:sldId id="274" r:id="rId15"/>
    <p:sldId id="275" r:id="rId16"/>
    <p:sldId id="278" r:id="rId17"/>
    <p:sldId id="276" r:id="rId18"/>
    <p:sldId id="277" r:id="rId19"/>
    <p:sldId id="279" r:id="rId20"/>
    <p:sldId id="280" r:id="rId21"/>
    <p:sldId id="281" r:id="rId22"/>
    <p:sldId id="282" r:id="rId23"/>
    <p:sldId id="287" r:id="rId24"/>
    <p:sldId id="284" r:id="rId25"/>
    <p:sldId id="285" r:id="rId26"/>
    <p:sldId id="286"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BFFF"/>
    <a:srgbClr val="A3FBB4"/>
    <a:srgbClr val="7EFA96"/>
    <a:srgbClr val="FFF4D1"/>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B9D85-5356-436D-BEFA-A9D5322A1009}" type="datetimeFigureOut">
              <a:rPr lang="en-US" smtClean="0"/>
              <a:t>6/2/2018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E5729-735E-4282-B6A7-034182607A01}" type="slidenum">
              <a:rPr lang="en-US" smtClean="0"/>
              <a:t>‹#›</a:t>
            </a:fld>
            <a:endParaRPr lang="en-US"/>
          </a:p>
        </p:txBody>
      </p:sp>
    </p:spTree>
    <p:extLst>
      <p:ext uri="{BB962C8B-B14F-4D97-AF65-F5344CB8AC3E}">
        <p14:creationId xmlns:p14="http://schemas.microsoft.com/office/powerpoint/2010/main" val="36880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17</a:t>
            </a:fld>
            <a:endParaRPr lang="en-US"/>
          </a:p>
        </p:txBody>
      </p:sp>
    </p:spTree>
    <p:extLst>
      <p:ext uri="{BB962C8B-B14F-4D97-AF65-F5344CB8AC3E}">
        <p14:creationId xmlns:p14="http://schemas.microsoft.com/office/powerpoint/2010/main" val="35611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18</a:t>
            </a:fld>
            <a:endParaRPr lang="en-US"/>
          </a:p>
        </p:txBody>
      </p:sp>
    </p:spTree>
    <p:extLst>
      <p:ext uri="{BB962C8B-B14F-4D97-AF65-F5344CB8AC3E}">
        <p14:creationId xmlns:p14="http://schemas.microsoft.com/office/powerpoint/2010/main" val="217834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4D785-362E-473F-8D81-98EBEEBDD7B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266221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4D785-362E-473F-8D81-98EBEEBDD7B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73748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4D785-362E-473F-8D81-98EBEEBDD7B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52797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4D785-362E-473F-8D81-98EBEEBDD7B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37081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4D785-362E-473F-8D81-98EBEEBDD7B6}"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325762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04D785-362E-473F-8D81-98EBEEBDD7B6}"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400336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04D785-362E-473F-8D81-98EBEEBDD7B6}" type="datetimeFigureOut">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24400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4D785-362E-473F-8D81-98EBEEBDD7B6}" type="datetimeFigureOut">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402764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4D785-362E-473F-8D81-98EBEEBDD7B6}" type="datetimeFigureOut">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90176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4D785-362E-473F-8D81-98EBEEBDD7B6}"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198493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4D785-362E-473F-8D81-98EBEEBDD7B6}"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637C-F84F-4248-A55C-0B066DDB5F12}" type="slidenum">
              <a:rPr lang="en-US" smtClean="0"/>
              <a:t>‹#›</a:t>
            </a:fld>
            <a:endParaRPr lang="en-US"/>
          </a:p>
        </p:txBody>
      </p:sp>
    </p:spTree>
    <p:extLst>
      <p:ext uri="{BB962C8B-B14F-4D97-AF65-F5344CB8AC3E}">
        <p14:creationId xmlns:p14="http://schemas.microsoft.com/office/powerpoint/2010/main" val="394537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4D785-362E-473F-8D81-98EBEEBDD7B6}" type="datetimeFigureOut">
              <a:rPr lang="en-US" smtClean="0"/>
              <a:t>6/2/2018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2637C-F84F-4248-A55C-0B066DDB5F12}" type="slidenum">
              <a:rPr lang="en-US" smtClean="0"/>
              <a:t>‹#›</a:t>
            </a:fld>
            <a:endParaRPr lang="en-US"/>
          </a:p>
        </p:txBody>
      </p:sp>
    </p:spTree>
    <p:extLst>
      <p:ext uri="{BB962C8B-B14F-4D97-AF65-F5344CB8AC3E}">
        <p14:creationId xmlns:p14="http://schemas.microsoft.com/office/powerpoint/2010/main" val="28168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bloomberg.com/quote/BAC: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692" y="1399309"/>
            <a:ext cx="8722837" cy="3539430"/>
          </a:xfrm>
          <a:prstGeom prst="rect">
            <a:avLst/>
          </a:prstGeom>
          <a:solidFill>
            <a:srgbClr val="A3FBB4"/>
          </a:solidFill>
        </p:spPr>
        <p:txBody>
          <a:bodyPr wrap="none" rtlCol="0">
            <a:spAutoFit/>
          </a:bodyPr>
          <a:lstStyle/>
          <a:p>
            <a:pPr algn="ctr"/>
            <a:r>
              <a:rPr lang="en-US" sz="3200" dirty="0" smtClean="0"/>
              <a:t>PANEL:  HENRY GEORGE AND THE POVERTY PUZZLE</a:t>
            </a:r>
          </a:p>
          <a:p>
            <a:pPr algn="ctr"/>
            <a:endParaRPr lang="en-US" sz="3200" dirty="0"/>
          </a:p>
          <a:p>
            <a:pPr algn="ctr"/>
            <a:r>
              <a:rPr lang="en-US" sz="3200" dirty="0" smtClean="0"/>
              <a:t>Talk:  Land Value and the “Money Power”</a:t>
            </a:r>
          </a:p>
          <a:p>
            <a:pPr algn="ctr"/>
            <a:endParaRPr lang="en-US" sz="3200" dirty="0"/>
          </a:p>
          <a:p>
            <a:pPr algn="ctr"/>
            <a:r>
              <a:rPr lang="en-US" sz="3200" dirty="0" smtClean="0"/>
              <a:t>by Sue Peters</a:t>
            </a:r>
          </a:p>
          <a:p>
            <a:pPr algn="ctr"/>
            <a:r>
              <a:rPr lang="en-US" sz="3200" dirty="0" smtClean="0"/>
              <a:t>American Monetary Institute, Green Party US,</a:t>
            </a:r>
          </a:p>
          <a:p>
            <a:pPr algn="ctr"/>
            <a:r>
              <a:rPr lang="en-US" sz="3200" dirty="0" smtClean="0"/>
              <a:t>Alliance for Just Money, NYC Labor Chorus</a:t>
            </a:r>
            <a:endParaRPr lang="en-US" sz="3200" dirty="0"/>
          </a:p>
        </p:txBody>
      </p:sp>
    </p:spTree>
    <p:extLst>
      <p:ext uri="{BB962C8B-B14F-4D97-AF65-F5344CB8AC3E}">
        <p14:creationId xmlns:p14="http://schemas.microsoft.com/office/powerpoint/2010/main" val="261109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His Advanced Views of Money</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3961" y="737642"/>
            <a:ext cx="11776365" cy="461665"/>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Money Power has removed whole curricula from our high schools and colleges.</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860" y="1674983"/>
            <a:ext cx="3000376" cy="4566506"/>
          </a:xfrm>
          <a:prstGeom prst="rect">
            <a:avLst/>
          </a:prstGeom>
        </p:spPr>
      </p:pic>
      <p:sp>
        <p:nvSpPr>
          <p:cNvPr id="7" name="Rectangle 6"/>
          <p:cNvSpPr/>
          <p:nvPr/>
        </p:nvSpPr>
        <p:spPr>
          <a:xfrm>
            <a:off x="914395" y="2575529"/>
            <a:ext cx="6123715" cy="2862322"/>
          </a:xfrm>
          <a:prstGeom prst="rect">
            <a:avLst/>
          </a:prstGeom>
          <a:solidFill>
            <a:srgbClr val="FFC000"/>
          </a:solidFill>
        </p:spPr>
        <p:txBody>
          <a:bodyPr wrap="square">
            <a:spAutoFit/>
          </a:bodyPr>
          <a:lstStyle/>
          <a:p>
            <a:r>
              <a:rPr lang="en-US" sz="2000" dirty="0" smtClean="0"/>
              <a:t>In the current book, Lies My Teacher Told Me:  Everything Your American History textbook got wrong, the author James Loewen never even mentions money or the monetary system.</a:t>
            </a:r>
          </a:p>
          <a:p>
            <a:endParaRPr lang="en-US" sz="2000" dirty="0"/>
          </a:p>
          <a:p>
            <a:r>
              <a:rPr lang="en-US" sz="2000" dirty="0" smtClean="0"/>
              <a:t>He mentions the Federal Bureau of Investigation but never the Federal Reserve System.</a:t>
            </a:r>
          </a:p>
          <a:p>
            <a:endParaRPr lang="en-US" sz="2000" dirty="0"/>
          </a:p>
          <a:p>
            <a:r>
              <a:rPr lang="en-US" sz="2000" dirty="0" smtClean="0"/>
              <a:t>He mentions Disney enterprises but never dollars.</a:t>
            </a:r>
            <a:endParaRPr lang="en-US" sz="2000" dirty="0"/>
          </a:p>
        </p:txBody>
      </p:sp>
    </p:spTree>
    <p:extLst>
      <p:ext uri="{BB962C8B-B14F-4D97-AF65-F5344CB8AC3E}">
        <p14:creationId xmlns:p14="http://schemas.microsoft.com/office/powerpoint/2010/main" val="6161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4268" y="1704109"/>
            <a:ext cx="9025740" cy="3539430"/>
          </a:xfrm>
          <a:prstGeom prst="rect">
            <a:avLst/>
          </a:prstGeom>
          <a:solidFill>
            <a:srgbClr val="A3FBB4"/>
          </a:solidFill>
        </p:spPr>
        <p:txBody>
          <a:bodyPr wrap="none" rtlCol="0">
            <a:spAutoFit/>
          </a:bodyPr>
          <a:lstStyle/>
          <a:p>
            <a:pPr algn="ctr"/>
            <a:r>
              <a:rPr lang="en-US" sz="3200" dirty="0" smtClean="0"/>
              <a:t>PART 2</a:t>
            </a:r>
          </a:p>
          <a:p>
            <a:pPr algn="ctr"/>
            <a:endParaRPr lang="en-US" sz="3200" dirty="0"/>
          </a:p>
          <a:p>
            <a:pPr algn="ctr"/>
            <a:r>
              <a:rPr lang="en-US" sz="4000" dirty="0" smtClean="0"/>
              <a:t>Impact of the Private Money System</a:t>
            </a:r>
          </a:p>
          <a:p>
            <a:pPr algn="ctr"/>
            <a:r>
              <a:rPr lang="en-US" sz="4000" dirty="0" smtClean="0"/>
              <a:t>on New York City Real Estate </a:t>
            </a:r>
            <a:r>
              <a:rPr lang="en-US" sz="4000" dirty="0" smtClean="0"/>
              <a:t>Development</a:t>
            </a:r>
          </a:p>
          <a:p>
            <a:pPr algn="ctr"/>
            <a:endParaRPr lang="en-US" sz="4000" dirty="0"/>
          </a:p>
          <a:p>
            <a:pPr algn="ctr"/>
            <a:r>
              <a:rPr lang="en-US" sz="4000" dirty="0" smtClean="0"/>
              <a:t>CITY DEBT</a:t>
            </a:r>
            <a:endParaRPr lang="en-US" sz="4000" dirty="0"/>
          </a:p>
        </p:txBody>
      </p:sp>
    </p:spTree>
    <p:extLst>
      <p:ext uri="{BB962C8B-B14F-4D97-AF65-F5344CB8AC3E}">
        <p14:creationId xmlns:p14="http://schemas.microsoft.com/office/powerpoint/2010/main" val="3609364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07886"/>
          </a:xfrm>
          <a:prstGeom prst="rect">
            <a:avLst/>
          </a:prstGeom>
          <a:solidFill>
            <a:srgbClr val="A3FBB4"/>
          </a:solidFill>
        </p:spPr>
        <p:txBody>
          <a:bodyPr wrap="square" rtlCol="0">
            <a:spAutoFit/>
          </a:bodyPr>
          <a:lstStyle/>
          <a:p>
            <a:pPr algn="ctr"/>
            <a:r>
              <a:rPr lang="en-US" sz="4000" dirty="0" smtClean="0"/>
              <a:t>Private Money Creation System funds NYC Real Estate</a:t>
            </a:r>
            <a:endParaRPr lang="en-US" sz="4000" dirty="0"/>
          </a:p>
        </p:txBody>
      </p:sp>
      <p:sp>
        <p:nvSpPr>
          <p:cNvPr id="2" name="TextBox 1"/>
          <p:cNvSpPr txBox="1"/>
          <p:nvPr/>
        </p:nvSpPr>
        <p:spPr>
          <a:xfrm>
            <a:off x="1218542" y="969819"/>
            <a:ext cx="9560951" cy="1200329"/>
          </a:xfrm>
          <a:prstGeom prst="rect">
            <a:avLst/>
          </a:prstGeom>
          <a:solidFill>
            <a:srgbClr val="FFFF00"/>
          </a:solidFill>
        </p:spPr>
        <p:txBody>
          <a:bodyPr wrap="none" rtlCol="0">
            <a:spAutoFit/>
          </a:bodyPr>
          <a:lstStyle/>
          <a:p>
            <a:r>
              <a:rPr lang="en-US" sz="2400" dirty="0" smtClean="0"/>
              <a:t>The MONOPOLY of the CREATION and ISSUANCE of money, which is in the</a:t>
            </a:r>
          </a:p>
          <a:p>
            <a:r>
              <a:rPr lang="en-US" sz="2400" dirty="0" smtClean="0"/>
              <a:t>hands of the private banks, is used to cripple our governments, at all levels,</a:t>
            </a:r>
          </a:p>
          <a:p>
            <a:r>
              <a:rPr lang="en-US" sz="2400" dirty="0" smtClean="0"/>
              <a:t>with their of debt.   The interest on the debt pays the banks well.</a:t>
            </a:r>
            <a:endParaRPr lang="en-US" sz="2400" dirty="0"/>
          </a:p>
        </p:txBody>
      </p:sp>
      <p:sp>
        <p:nvSpPr>
          <p:cNvPr id="3" name="Rectangle 2"/>
          <p:cNvSpPr/>
          <p:nvPr/>
        </p:nvSpPr>
        <p:spPr>
          <a:xfrm>
            <a:off x="248723" y="2432081"/>
            <a:ext cx="6096000" cy="4247317"/>
          </a:xfrm>
          <a:prstGeom prst="rect">
            <a:avLst/>
          </a:prstGeom>
        </p:spPr>
        <p:txBody>
          <a:bodyPr>
            <a:spAutoFit/>
          </a:bodyPr>
          <a:lstStyle/>
          <a:p>
            <a:r>
              <a:rPr lang="en-US" sz="2800" b="1" dirty="0"/>
              <a:t>At the end of fiscal year 2017, New York City debt outstanding grew to $116 billion</a:t>
            </a:r>
            <a:r>
              <a:rPr lang="en-US" sz="2800" b="1" dirty="0" smtClean="0"/>
              <a:t>.</a:t>
            </a:r>
          </a:p>
          <a:p>
            <a:endParaRPr lang="en-US" dirty="0"/>
          </a:p>
          <a:p>
            <a:r>
              <a:rPr lang="en-US" dirty="0" smtClean="0"/>
              <a:t>  </a:t>
            </a:r>
            <a:r>
              <a:rPr lang="en-US" sz="2800" b="1" dirty="0" smtClean="0"/>
              <a:t>…total NYC debt </a:t>
            </a:r>
            <a:r>
              <a:rPr lang="en-US" sz="2800" b="1" dirty="0"/>
              <a:t>has grown</a:t>
            </a:r>
            <a:r>
              <a:rPr lang="en-US" sz="2800" b="1" dirty="0" smtClean="0"/>
              <a:t>—</a:t>
            </a:r>
          </a:p>
          <a:p>
            <a:r>
              <a:rPr lang="en-US" sz="2800" b="1" dirty="0" smtClean="0"/>
              <a:t>by 107% </a:t>
            </a:r>
            <a:r>
              <a:rPr lang="en-US" sz="2800" b="1" dirty="0"/>
              <a:t>since </a:t>
            </a:r>
            <a:r>
              <a:rPr lang="en-US" sz="2800" b="1" dirty="0" smtClean="0"/>
              <a:t>2002…</a:t>
            </a:r>
          </a:p>
          <a:p>
            <a:endParaRPr lang="en-US" sz="2800" b="1" dirty="0"/>
          </a:p>
          <a:p>
            <a:r>
              <a:rPr lang="en-US" sz="2400" b="1" dirty="0" smtClean="0"/>
              <a:t>City debt </a:t>
            </a:r>
            <a:r>
              <a:rPr lang="en-US" sz="2400" b="1" dirty="0"/>
              <a:t>service costs were about 11 percent of tax revenues in fiscal year 2017.</a:t>
            </a:r>
            <a:r>
              <a:rPr lang="en-US" dirty="0"/>
              <a:t> </a:t>
            </a:r>
            <a:endParaRPr lang="en-US" dirty="0" smtClean="0"/>
          </a:p>
          <a:p>
            <a:endParaRPr lang="en-US" dirty="0"/>
          </a:p>
          <a:p>
            <a:r>
              <a:rPr lang="en-US" dirty="0" smtClean="0"/>
              <a:t>                                           Citizens Budget Commission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791" y="2718138"/>
            <a:ext cx="4378036" cy="3435927"/>
          </a:xfrm>
          <a:prstGeom prst="rect">
            <a:avLst/>
          </a:prstGeom>
        </p:spPr>
      </p:pic>
    </p:spTree>
    <p:extLst>
      <p:ext uri="{BB962C8B-B14F-4D97-AF65-F5344CB8AC3E}">
        <p14:creationId xmlns:p14="http://schemas.microsoft.com/office/powerpoint/2010/main" val="353628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97" y="280982"/>
            <a:ext cx="9116697" cy="6268325"/>
          </a:xfrm>
          <a:prstGeom prst="rect">
            <a:avLst/>
          </a:prstGeom>
        </p:spPr>
      </p:pic>
      <p:sp>
        <p:nvSpPr>
          <p:cNvPr id="5" name="TextBox 4"/>
          <p:cNvSpPr txBox="1"/>
          <p:nvPr/>
        </p:nvSpPr>
        <p:spPr>
          <a:xfrm>
            <a:off x="9268894" y="2216728"/>
            <a:ext cx="2766398" cy="1477328"/>
          </a:xfrm>
          <a:prstGeom prst="rect">
            <a:avLst/>
          </a:prstGeom>
          <a:noFill/>
        </p:spPr>
        <p:txBody>
          <a:bodyPr wrap="none" rtlCol="0">
            <a:spAutoFit/>
          </a:bodyPr>
          <a:lstStyle/>
          <a:p>
            <a:r>
              <a:rPr lang="en-US" dirty="0" smtClean="0"/>
              <a:t>This debt is BOND DEBT.</a:t>
            </a:r>
          </a:p>
          <a:p>
            <a:endParaRPr lang="en-US" dirty="0"/>
          </a:p>
          <a:p>
            <a:r>
              <a:rPr lang="en-US" dirty="0" smtClean="0"/>
              <a:t>NYC sells its bonds to banks</a:t>
            </a:r>
          </a:p>
          <a:p>
            <a:r>
              <a:rPr lang="en-US" dirty="0" smtClean="0"/>
              <a:t>or broker dealers </a:t>
            </a:r>
          </a:p>
          <a:p>
            <a:r>
              <a:rPr lang="en-US" dirty="0" smtClean="0"/>
              <a:t>called UNDERWRITERS.</a:t>
            </a:r>
            <a:endParaRPr lang="en-US" dirty="0"/>
          </a:p>
        </p:txBody>
      </p:sp>
    </p:spTree>
    <p:extLst>
      <p:ext uri="{BB962C8B-B14F-4D97-AF65-F5344CB8AC3E}">
        <p14:creationId xmlns:p14="http://schemas.microsoft.com/office/powerpoint/2010/main" val="296888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4" name="Content Placeholder 2"/>
          <p:cNvSpPr txBox="1">
            <a:spLocks/>
          </p:cNvSpPr>
          <p:nvPr/>
        </p:nvSpPr>
        <p:spPr>
          <a:xfrm>
            <a:off x="990600" y="4656919"/>
            <a:ext cx="10325946" cy="1640412"/>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Underwriters make profits from the difference</a:t>
            </a:r>
          </a:p>
          <a:p>
            <a:pPr marL="0" indent="0" algn="ctr">
              <a:buFont typeface="Arial" panose="020B0604020202020204" pitchFamily="34" charset="0"/>
              <a:buNone/>
            </a:pPr>
            <a:r>
              <a:rPr lang="en-US" dirty="0" smtClean="0"/>
              <a:t>between the ‘buy’ and ‘sell’ price (THE SPREAD),</a:t>
            </a:r>
          </a:p>
          <a:p>
            <a:pPr marL="0" indent="0" algn="ctr">
              <a:buFont typeface="Arial" panose="020B0604020202020204" pitchFamily="34" charset="0"/>
              <a:buNone/>
            </a:pPr>
            <a:r>
              <a:rPr lang="en-US" dirty="0" smtClean="0"/>
              <a:t>plus FEES.</a:t>
            </a:r>
          </a:p>
        </p:txBody>
      </p:sp>
      <p:sp>
        <p:nvSpPr>
          <p:cNvPr id="5" name="Content Placeholder 4"/>
          <p:cNvSpPr>
            <a:spLocks noGrp="1"/>
          </p:cNvSpPr>
          <p:nvPr>
            <p:ph idx="1"/>
          </p:nvPr>
        </p:nvSpPr>
        <p:spPr>
          <a:xfrm>
            <a:off x="800946" y="2163746"/>
            <a:ext cx="10515600" cy="511738"/>
          </a:xfrm>
          <a:solidFill>
            <a:srgbClr val="00FFFF"/>
          </a:solidFill>
        </p:spPr>
        <p:txBody>
          <a:bodyPr>
            <a:noAutofit/>
          </a:bodyPr>
          <a:lstStyle/>
          <a:p>
            <a:pPr marL="0" indent="0" algn="ctr">
              <a:buNone/>
            </a:pPr>
            <a:r>
              <a:rPr lang="en-US" sz="4000" dirty="0" smtClean="0"/>
              <a:t>UNDERWRITERS</a:t>
            </a:r>
            <a:endParaRPr lang="en-US" sz="4000" dirty="0"/>
          </a:p>
        </p:txBody>
      </p:sp>
      <p:sp>
        <p:nvSpPr>
          <p:cNvPr id="3" name="TextBox 2"/>
          <p:cNvSpPr txBox="1"/>
          <p:nvPr/>
        </p:nvSpPr>
        <p:spPr>
          <a:xfrm>
            <a:off x="2413139" y="757541"/>
            <a:ext cx="6882525" cy="769441"/>
          </a:xfrm>
          <a:prstGeom prst="rect">
            <a:avLst/>
          </a:prstGeom>
          <a:solidFill>
            <a:srgbClr val="00FFFF"/>
          </a:solidFill>
        </p:spPr>
        <p:txBody>
          <a:bodyPr wrap="none" rtlCol="0">
            <a:spAutoFit/>
          </a:bodyPr>
          <a:lstStyle/>
          <a:p>
            <a:r>
              <a:rPr lang="en-US" sz="4400" dirty="0" smtClean="0"/>
              <a:t>WHO BUYS THE CITY’S DEBT?</a:t>
            </a:r>
            <a:endParaRPr lang="en-US" sz="4400" dirty="0"/>
          </a:p>
        </p:txBody>
      </p:sp>
      <p:sp>
        <p:nvSpPr>
          <p:cNvPr id="6" name="Content Placeholder 4"/>
          <p:cNvSpPr txBox="1">
            <a:spLocks/>
          </p:cNvSpPr>
          <p:nvPr/>
        </p:nvSpPr>
        <p:spPr>
          <a:xfrm>
            <a:off x="990600" y="3400483"/>
            <a:ext cx="10515600" cy="531437"/>
          </a:xfrm>
          <a:prstGeom prst="rect">
            <a:avLst/>
          </a:prstGeom>
          <a:solidFill>
            <a:srgbClr val="00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t>WHO ARE UNDERWRITERS?</a:t>
            </a:r>
            <a:endParaRPr lang="en-US" sz="3600" dirty="0"/>
          </a:p>
        </p:txBody>
      </p:sp>
    </p:spTree>
    <p:extLst>
      <p:ext uri="{BB962C8B-B14F-4D97-AF65-F5344CB8AC3E}">
        <p14:creationId xmlns:p14="http://schemas.microsoft.com/office/powerpoint/2010/main" val="94007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3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30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ppt_x"/>
                                          </p:val>
                                        </p:tav>
                                        <p:tav tm="100000">
                                          <p:val>
                                            <p:strVal val="#ppt_x"/>
                                          </p:val>
                                        </p:tav>
                                      </p:tavLst>
                                    </p:anim>
                                    <p:anim calcmode="lin" valueType="num">
                                      <p:cBhvr additive="base">
                                        <p:cTn id="20"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ppt_x"/>
                                          </p:val>
                                        </p:tav>
                                        <p:tav tm="100000">
                                          <p:val>
                                            <p:strVal val="#ppt_x"/>
                                          </p:val>
                                        </p:tav>
                                      </p:tavLst>
                                    </p:anim>
                                    <p:anim calcmode="lin" valueType="num">
                                      <p:cBhvr additive="base">
                                        <p:cTn id="2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3" name="Content Placeholder 2"/>
          <p:cNvSpPr>
            <a:spLocks noGrp="1"/>
          </p:cNvSpPr>
          <p:nvPr>
            <p:ph idx="1"/>
          </p:nvPr>
        </p:nvSpPr>
        <p:spPr>
          <a:xfrm>
            <a:off x="7044265" y="3556000"/>
            <a:ext cx="3996267" cy="2517489"/>
          </a:xfrm>
        </p:spPr>
        <p:txBody>
          <a:bodyPr>
            <a:normAutofit fontScale="47500" lnSpcReduction="20000"/>
          </a:bodyPr>
          <a:lstStyle/>
          <a:p>
            <a:pPr marL="0" indent="0">
              <a:buNone/>
            </a:pPr>
            <a:r>
              <a:rPr lang="en-US" sz="3400" b="1" dirty="0" smtClean="0"/>
              <a:t>Co-Managers</a:t>
            </a:r>
            <a:endParaRPr lang="en-US" sz="3400" dirty="0"/>
          </a:p>
          <a:p>
            <a:pPr marL="0" indent="0">
              <a:buNone/>
            </a:pPr>
            <a:r>
              <a:rPr lang="en-US" sz="3400" dirty="0"/>
              <a:t>TD Securities (USA), LLC</a:t>
            </a:r>
          </a:p>
          <a:p>
            <a:pPr marL="0" indent="0">
              <a:buNone/>
            </a:pPr>
            <a:r>
              <a:rPr lang="en-US" sz="3400" dirty="0"/>
              <a:t> </a:t>
            </a:r>
          </a:p>
          <a:p>
            <a:pPr marL="0" indent="0">
              <a:buNone/>
            </a:pPr>
            <a:r>
              <a:rPr lang="en-US" sz="3400" b="1" dirty="0"/>
              <a:t>Selling Group</a:t>
            </a:r>
            <a:endParaRPr lang="en-US" sz="3400" dirty="0"/>
          </a:p>
          <a:p>
            <a:pPr marL="0" indent="0">
              <a:buNone/>
            </a:pPr>
            <a:r>
              <a:rPr lang="en-US" sz="3400" dirty="0"/>
              <a:t>BNY Mellon Capital Markets, LLC</a:t>
            </a:r>
          </a:p>
          <a:p>
            <a:pPr marL="0" indent="0">
              <a:buNone/>
            </a:pPr>
            <a:r>
              <a:rPr lang="en-US" sz="3400" dirty="0"/>
              <a:t>Deutsche Bank Securities Inc.</a:t>
            </a:r>
          </a:p>
          <a:p>
            <a:pPr marL="0" indent="0">
              <a:buNone/>
            </a:pPr>
            <a:r>
              <a:rPr lang="en-US" sz="3400" dirty="0"/>
              <a:t>HSBC Securities (USA) Inc. </a:t>
            </a:r>
          </a:p>
          <a:p>
            <a:pPr marL="0" indent="0">
              <a:buNone/>
            </a:pPr>
            <a:r>
              <a:rPr lang="en-US" sz="3400" dirty="0"/>
              <a:t>U.S. Bancorp (Minneapolis Fed</a:t>
            </a:r>
            <a:r>
              <a:rPr lang="en-US" sz="3400" dirty="0" smtClean="0"/>
              <a:t>)</a:t>
            </a:r>
            <a:endParaRPr lang="en-US" dirty="0"/>
          </a:p>
        </p:txBody>
      </p:sp>
      <p:sp>
        <p:nvSpPr>
          <p:cNvPr id="8" name="Content Placeholder 2"/>
          <p:cNvSpPr txBox="1">
            <a:spLocks/>
          </p:cNvSpPr>
          <p:nvPr/>
        </p:nvSpPr>
        <p:spPr>
          <a:xfrm>
            <a:off x="660399" y="2343957"/>
            <a:ext cx="5977465" cy="427707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smtClean="0"/>
              <a:t>Senior Managers</a:t>
            </a:r>
            <a:endParaRPr lang="en-US" sz="3400" dirty="0" smtClean="0"/>
          </a:p>
          <a:p>
            <a:pPr marL="0" indent="0">
              <a:buFont typeface="Arial" panose="020B0604020202020204" pitchFamily="34" charset="0"/>
              <a:buNone/>
            </a:pPr>
            <a:r>
              <a:rPr lang="en-US" sz="3400" dirty="0" smtClean="0"/>
              <a:t>Morgan Stanley</a:t>
            </a:r>
          </a:p>
          <a:p>
            <a:pPr marL="0" indent="0">
              <a:buFont typeface="Arial" panose="020B0604020202020204" pitchFamily="34" charset="0"/>
              <a:buNone/>
            </a:pPr>
            <a:r>
              <a:rPr lang="en-US" sz="3400" dirty="0" smtClean="0"/>
              <a:t>Bank of America (Richmond FED)</a:t>
            </a:r>
          </a:p>
          <a:p>
            <a:pPr marL="0" indent="0">
              <a:buFont typeface="Arial" panose="020B0604020202020204" pitchFamily="34" charset="0"/>
              <a:buNone/>
            </a:pPr>
            <a:r>
              <a:rPr lang="en-US" sz="3400" dirty="0" smtClean="0"/>
              <a:t>Merrill Lynch</a:t>
            </a:r>
          </a:p>
          <a:p>
            <a:pPr marL="0" indent="0">
              <a:buFont typeface="Arial" panose="020B0604020202020204" pitchFamily="34" charset="0"/>
              <a:buNone/>
            </a:pPr>
            <a:r>
              <a:rPr lang="en-US" sz="3400" dirty="0" smtClean="0"/>
              <a:t>J.P. Morgan Securities</a:t>
            </a:r>
          </a:p>
          <a:p>
            <a:pPr marL="0" indent="0">
              <a:buFont typeface="Arial" panose="020B0604020202020204" pitchFamily="34" charset="0"/>
              <a:buNone/>
            </a:pPr>
            <a:r>
              <a:rPr lang="en-US" sz="3400" dirty="0" smtClean="0"/>
              <a:t>Citigroup Global Markets </a:t>
            </a:r>
            <a:r>
              <a:rPr lang="en-US" sz="3400" dirty="0" err="1" smtClean="0"/>
              <a:t>Inc</a:t>
            </a:r>
            <a:endParaRPr lang="en-US" sz="3400" dirty="0" smtClean="0"/>
          </a:p>
          <a:p>
            <a:pPr marL="0" indent="0">
              <a:buFont typeface="Arial" panose="020B0604020202020204" pitchFamily="34" charset="0"/>
              <a:buNone/>
            </a:pPr>
            <a:r>
              <a:rPr lang="en-US" sz="3400" dirty="0" smtClean="0"/>
              <a:t> </a:t>
            </a:r>
          </a:p>
          <a:p>
            <a:pPr marL="0" indent="0">
              <a:buFont typeface="Arial" panose="020B0604020202020204" pitchFamily="34" charset="0"/>
              <a:buNone/>
            </a:pPr>
            <a:r>
              <a:rPr lang="en-US" sz="3400" b="1" dirty="0" smtClean="0"/>
              <a:t>Senior Co-Managers</a:t>
            </a:r>
            <a:endParaRPr lang="en-US" sz="3400" dirty="0" smtClean="0"/>
          </a:p>
          <a:p>
            <a:pPr marL="0" indent="0">
              <a:buFont typeface="Arial" panose="020B0604020202020204" pitchFamily="34" charset="0"/>
              <a:buNone/>
            </a:pPr>
            <a:r>
              <a:rPr lang="en-US" sz="3400" dirty="0" smtClean="0"/>
              <a:t>Barclays Capital</a:t>
            </a:r>
          </a:p>
          <a:p>
            <a:pPr marL="0" indent="0">
              <a:buFont typeface="Arial" panose="020B0604020202020204" pitchFamily="34" charset="0"/>
              <a:buNone/>
            </a:pPr>
            <a:r>
              <a:rPr lang="en-US" sz="3400" dirty="0" smtClean="0"/>
              <a:t>Goldman, Sachs &amp; Co.</a:t>
            </a:r>
          </a:p>
          <a:p>
            <a:pPr marL="0" indent="0">
              <a:buFont typeface="Arial" panose="020B0604020202020204" pitchFamily="34" charset="0"/>
              <a:buNone/>
            </a:pPr>
            <a:r>
              <a:rPr lang="en-US" sz="3400" dirty="0" smtClean="0"/>
              <a:t>PNC Capital Markets LLC (Cleveland FED)</a:t>
            </a:r>
          </a:p>
          <a:p>
            <a:pPr marL="0" indent="0">
              <a:buFont typeface="Arial" panose="020B0604020202020204" pitchFamily="34" charset="0"/>
              <a:buNone/>
            </a:pPr>
            <a:r>
              <a:rPr lang="en-US" sz="3400" dirty="0" smtClean="0"/>
              <a:t>RBC Capital Markets, LLC</a:t>
            </a:r>
          </a:p>
          <a:p>
            <a:pPr marL="0" indent="0">
              <a:buFont typeface="Arial" panose="020B0604020202020204" pitchFamily="34" charset="0"/>
              <a:buNone/>
            </a:pPr>
            <a:r>
              <a:rPr lang="en-US" sz="3400" dirty="0" smtClean="0"/>
              <a:t>      (Royal Bank of Canada; not FED member)</a:t>
            </a:r>
          </a:p>
          <a:p>
            <a:pPr marL="0" indent="0">
              <a:buFont typeface="Arial" panose="020B0604020202020204" pitchFamily="34" charset="0"/>
              <a:buNone/>
            </a:pPr>
            <a:r>
              <a:rPr lang="en-US" sz="3400" dirty="0" smtClean="0"/>
              <a:t>Wells Fargo Securities, LLC (San Francisco FED)</a:t>
            </a:r>
          </a:p>
        </p:txBody>
      </p:sp>
      <p:sp>
        <p:nvSpPr>
          <p:cNvPr id="9" name="Content Placeholder 2"/>
          <p:cNvSpPr txBox="1">
            <a:spLocks/>
          </p:cNvSpPr>
          <p:nvPr/>
        </p:nvSpPr>
        <p:spPr>
          <a:xfrm>
            <a:off x="1134533" y="339407"/>
            <a:ext cx="6993467" cy="1438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smtClean="0"/>
          </a:p>
          <a:p>
            <a:pPr marL="0" indent="0">
              <a:buFont typeface="Arial" panose="020B0604020202020204" pitchFamily="34" charset="0"/>
              <a:buNone/>
            </a:pPr>
            <a:r>
              <a:rPr lang="en-US" sz="3400" dirty="0" smtClean="0"/>
              <a:t> </a:t>
            </a:r>
          </a:p>
        </p:txBody>
      </p:sp>
      <p:sp>
        <p:nvSpPr>
          <p:cNvPr id="10" name="Rectangle 9"/>
          <p:cNvSpPr/>
          <p:nvPr/>
        </p:nvSpPr>
        <p:spPr>
          <a:xfrm>
            <a:off x="0" y="526415"/>
            <a:ext cx="12192000" cy="1754326"/>
          </a:xfrm>
          <a:prstGeom prst="rect">
            <a:avLst/>
          </a:prstGeom>
          <a:solidFill>
            <a:srgbClr val="CDE6FD"/>
          </a:solidFill>
        </p:spPr>
        <p:txBody>
          <a:bodyPr wrap="square">
            <a:spAutoFit/>
          </a:bodyPr>
          <a:lstStyle/>
          <a:p>
            <a:pPr algn="ctr"/>
            <a:r>
              <a:rPr lang="en-US" sz="3600" dirty="0">
                <a:solidFill>
                  <a:srgbClr val="000000"/>
                </a:solidFill>
                <a:latin typeface="Times New Roman" panose="02020603050405020304" pitchFamily="18" charset="0"/>
                <a:ea typeface="Calibri" panose="020F0502020204030204" pitchFamily="34" charset="0"/>
              </a:rPr>
              <a:t>FEDERAL RESERVE MEMBER BANKS </a:t>
            </a:r>
            <a:r>
              <a:rPr lang="en-US" sz="3600" dirty="0" smtClean="0">
                <a:solidFill>
                  <a:srgbClr val="000000"/>
                </a:solidFill>
                <a:latin typeface="Times New Roman" panose="02020603050405020304" pitchFamily="18" charset="0"/>
                <a:ea typeface="Calibri" panose="020F0502020204030204" pitchFamily="34" charset="0"/>
              </a:rPr>
              <a:t>&amp; UNDERWRITERS</a:t>
            </a:r>
          </a:p>
          <a:p>
            <a:pPr algn="ctr"/>
            <a:r>
              <a:rPr lang="en-US" dirty="0" smtClean="0">
                <a:solidFill>
                  <a:srgbClr val="000000"/>
                </a:solidFill>
                <a:latin typeface="Times New Roman" panose="02020603050405020304" pitchFamily="18" charset="0"/>
                <a:ea typeface="Calibri" panose="020F0502020204030204" pitchFamily="34" charset="0"/>
              </a:rPr>
              <a:t>of </a:t>
            </a:r>
            <a:r>
              <a:rPr lang="en-US" dirty="0">
                <a:solidFill>
                  <a:srgbClr val="000000"/>
                </a:solidFill>
                <a:latin typeface="Times New Roman" panose="02020603050405020304" pitchFamily="18" charset="0"/>
                <a:ea typeface="Calibri" panose="020F0502020204030204" pitchFamily="34" charset="0"/>
              </a:rPr>
              <a:t>New York City General Obligation Bonds</a:t>
            </a:r>
          </a:p>
          <a:p>
            <a:pPr algn="ctr"/>
            <a:r>
              <a:rPr lang="en-US" dirty="0">
                <a:solidFill>
                  <a:srgbClr val="000000"/>
                </a:solidFill>
                <a:latin typeface="Times New Roman" panose="02020603050405020304" pitchFamily="18" charset="0"/>
                <a:ea typeface="Calibri" panose="020F0502020204030204" pitchFamily="34" charset="0"/>
              </a:rPr>
              <a:t>(all banks </a:t>
            </a:r>
            <a:r>
              <a:rPr lang="en-US" dirty="0" smtClean="0">
                <a:solidFill>
                  <a:srgbClr val="000000"/>
                </a:solidFill>
                <a:latin typeface="Times New Roman" panose="02020603050405020304" pitchFamily="18" charset="0"/>
                <a:ea typeface="Calibri" panose="020F0502020204030204" pitchFamily="34" charset="0"/>
              </a:rPr>
              <a:t>are members of </a:t>
            </a:r>
            <a:r>
              <a:rPr lang="en-US" dirty="0">
                <a:solidFill>
                  <a:srgbClr val="000000"/>
                </a:solidFill>
                <a:latin typeface="Times New Roman" panose="02020603050405020304" pitchFamily="18" charset="0"/>
                <a:ea typeface="Calibri" panose="020F0502020204030204" pitchFamily="34" charset="0"/>
              </a:rPr>
              <a:t>the </a:t>
            </a:r>
            <a:r>
              <a:rPr lang="en-US" dirty="0" smtClean="0">
                <a:solidFill>
                  <a:srgbClr val="000000"/>
                </a:solidFill>
                <a:latin typeface="Times New Roman" panose="02020603050405020304" pitchFamily="18" charset="0"/>
                <a:ea typeface="Calibri" panose="020F0502020204030204" pitchFamily="34" charset="0"/>
              </a:rPr>
              <a:t>NY </a:t>
            </a:r>
            <a:r>
              <a:rPr lang="en-US" dirty="0">
                <a:solidFill>
                  <a:srgbClr val="000000"/>
                </a:solidFill>
                <a:latin typeface="Times New Roman" panose="02020603050405020304" pitchFamily="18" charset="0"/>
                <a:ea typeface="Calibri" panose="020F0502020204030204" pitchFamily="34" charset="0"/>
              </a:rPr>
              <a:t>Federal Reserve </a:t>
            </a:r>
            <a:r>
              <a:rPr lang="en-US" dirty="0" smtClean="0">
                <a:solidFill>
                  <a:srgbClr val="000000"/>
                </a:solidFill>
                <a:latin typeface="Times New Roman" panose="02020603050405020304" pitchFamily="18" charset="0"/>
                <a:ea typeface="Calibri" panose="020F0502020204030204" pitchFamily="34" charset="0"/>
              </a:rPr>
              <a:t>Bank, unless noted otherwise) </a:t>
            </a:r>
            <a:endParaRPr lang="en-US" dirty="0">
              <a:solidFill>
                <a:srgbClr val="000000"/>
              </a:solidFill>
              <a:effectLst/>
              <a:latin typeface="Times New Roman" panose="02020603050405020304" pitchFamily="18" charset="0"/>
              <a:ea typeface="Calibri" panose="020F0502020204030204" pitchFamily="34" charset="0"/>
            </a:endParaRPr>
          </a:p>
        </p:txBody>
      </p:sp>
      <p:sp>
        <p:nvSpPr>
          <p:cNvPr id="4" name="TextBox 3"/>
          <p:cNvSpPr txBox="1"/>
          <p:nvPr/>
        </p:nvSpPr>
        <p:spPr>
          <a:xfrm>
            <a:off x="5818909" y="2632364"/>
            <a:ext cx="5436938" cy="646331"/>
          </a:xfrm>
          <a:prstGeom prst="rect">
            <a:avLst/>
          </a:prstGeom>
          <a:solidFill>
            <a:srgbClr val="FFFF00"/>
          </a:solidFill>
        </p:spPr>
        <p:txBody>
          <a:bodyPr wrap="none" rtlCol="0">
            <a:spAutoFit/>
          </a:bodyPr>
          <a:lstStyle/>
          <a:p>
            <a:r>
              <a:rPr lang="en-US" b="1" dirty="0" smtClean="0"/>
              <a:t>When these banks buy the NYC bonds, they use money</a:t>
            </a:r>
          </a:p>
          <a:p>
            <a:r>
              <a:rPr lang="en-US" b="1" dirty="0" smtClean="0"/>
              <a:t>they create and issue.</a:t>
            </a:r>
            <a:endParaRPr lang="en-US" b="1" dirty="0"/>
          </a:p>
        </p:txBody>
      </p:sp>
    </p:spTree>
    <p:extLst>
      <p:ext uri="{BB962C8B-B14F-4D97-AF65-F5344CB8AC3E}">
        <p14:creationId xmlns:p14="http://schemas.microsoft.com/office/powerpoint/2010/main" val="100619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4268" y="1704109"/>
            <a:ext cx="9025740" cy="3539430"/>
          </a:xfrm>
          <a:prstGeom prst="rect">
            <a:avLst/>
          </a:prstGeom>
          <a:solidFill>
            <a:srgbClr val="A3FBB4"/>
          </a:solidFill>
        </p:spPr>
        <p:txBody>
          <a:bodyPr wrap="none" rtlCol="0">
            <a:spAutoFit/>
          </a:bodyPr>
          <a:lstStyle/>
          <a:p>
            <a:pPr algn="ctr"/>
            <a:r>
              <a:rPr lang="en-US" sz="3200" dirty="0" smtClean="0"/>
              <a:t>PART </a:t>
            </a:r>
            <a:r>
              <a:rPr lang="en-US" sz="3200" dirty="0" smtClean="0"/>
              <a:t>3</a:t>
            </a:r>
            <a:endParaRPr lang="en-US" sz="3200" dirty="0" smtClean="0"/>
          </a:p>
          <a:p>
            <a:pPr algn="ctr"/>
            <a:endParaRPr lang="en-US" sz="3200" dirty="0"/>
          </a:p>
          <a:p>
            <a:pPr algn="ctr"/>
            <a:r>
              <a:rPr lang="en-US" sz="4000" dirty="0" smtClean="0"/>
              <a:t>Impact of the Private Money System</a:t>
            </a:r>
          </a:p>
          <a:p>
            <a:pPr algn="ctr"/>
            <a:r>
              <a:rPr lang="en-US" sz="4000" dirty="0" smtClean="0"/>
              <a:t>on New York City Real Estate </a:t>
            </a:r>
            <a:r>
              <a:rPr lang="en-US" sz="4000" dirty="0" smtClean="0"/>
              <a:t>Development</a:t>
            </a:r>
          </a:p>
          <a:p>
            <a:pPr algn="ctr"/>
            <a:endParaRPr lang="en-US" sz="4000" dirty="0"/>
          </a:p>
          <a:p>
            <a:pPr algn="ctr"/>
            <a:r>
              <a:rPr lang="en-US" sz="4000" dirty="0" smtClean="0"/>
              <a:t>HUDSON YARDS </a:t>
            </a:r>
            <a:endParaRPr lang="en-US" sz="4000" dirty="0"/>
          </a:p>
        </p:txBody>
      </p:sp>
    </p:spTree>
    <p:extLst>
      <p:ext uri="{BB962C8B-B14F-4D97-AF65-F5344CB8AC3E}">
        <p14:creationId xmlns:p14="http://schemas.microsoft.com/office/powerpoint/2010/main" val="3319336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4" name="Content Placeholder 2"/>
          <p:cNvSpPr txBox="1">
            <a:spLocks/>
          </p:cNvSpPr>
          <p:nvPr/>
        </p:nvSpPr>
        <p:spPr>
          <a:xfrm>
            <a:off x="0" y="1885951"/>
            <a:ext cx="12192000" cy="453770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dirty="0" smtClean="0"/>
              <a:t>HYIC has been given the authority to issue bonds,</a:t>
            </a:r>
          </a:p>
          <a:p>
            <a:pPr marL="0" indent="0" algn="ctr">
              <a:buNone/>
            </a:pPr>
            <a:r>
              <a:rPr lang="en-US" sz="3500" b="1" u="sng" dirty="0" smtClean="0">
                <a:solidFill>
                  <a:srgbClr val="0070C0"/>
                </a:solidFill>
              </a:rPr>
              <a:t>backed by these sources of revenue</a:t>
            </a:r>
            <a:r>
              <a:rPr lang="en-US" sz="3500" b="1" dirty="0" smtClean="0">
                <a:solidFill>
                  <a:srgbClr val="0070C0"/>
                </a:solidFill>
              </a:rPr>
              <a:t>:</a:t>
            </a:r>
          </a:p>
          <a:p>
            <a:pPr marL="0" indent="0">
              <a:buNone/>
            </a:pPr>
            <a:endParaRPr lang="en-US" sz="3500" b="1" dirty="0" smtClean="0">
              <a:solidFill>
                <a:srgbClr val="0070C0"/>
              </a:solidFill>
            </a:endParaRPr>
          </a:p>
          <a:p>
            <a:r>
              <a:rPr lang="en-US" sz="3500" dirty="0" smtClean="0"/>
              <a:t>HY reduced property taxes for 19 years (PILOT PAYMENTS)</a:t>
            </a:r>
          </a:p>
          <a:p>
            <a:pPr marL="0" indent="0">
              <a:buNone/>
            </a:pPr>
            <a:r>
              <a:rPr lang="en-US" sz="3500" dirty="0"/>
              <a:t> </a:t>
            </a:r>
            <a:r>
              <a:rPr lang="en-US" sz="3500" dirty="0" smtClean="0"/>
              <a:t>          </a:t>
            </a:r>
            <a:r>
              <a:rPr lang="en-US" sz="3500" b="1" dirty="0" smtClean="0"/>
              <a:t>(TAXES that would have gone to the City)</a:t>
            </a:r>
          </a:p>
          <a:p>
            <a:pPr marL="0" indent="0">
              <a:buNone/>
            </a:pPr>
            <a:endParaRPr lang="en-US" sz="3500" b="1" dirty="0" smtClean="0"/>
          </a:p>
          <a:p>
            <a:pPr>
              <a:spcBef>
                <a:spcPts val="0"/>
              </a:spcBef>
            </a:pPr>
            <a:r>
              <a:rPr lang="en-US" sz="3500" dirty="0" smtClean="0"/>
              <a:t>HY mortgage </a:t>
            </a:r>
            <a:r>
              <a:rPr lang="en-US" sz="3500" dirty="0"/>
              <a:t>recording </a:t>
            </a:r>
            <a:r>
              <a:rPr lang="en-US" sz="3500" dirty="0" smtClean="0"/>
              <a:t>tax</a:t>
            </a:r>
          </a:p>
          <a:p>
            <a:pPr marL="0" indent="0">
              <a:spcBef>
                <a:spcPts val="0"/>
              </a:spcBef>
              <a:buNone/>
            </a:pPr>
            <a:r>
              <a:rPr lang="en-US" sz="3500" dirty="0"/>
              <a:t> </a:t>
            </a:r>
            <a:r>
              <a:rPr lang="en-US" sz="3500" dirty="0" smtClean="0"/>
              <a:t>          </a:t>
            </a:r>
            <a:r>
              <a:rPr lang="en-US" sz="3500" b="1" dirty="0" smtClean="0"/>
              <a:t>(TAXES that </a:t>
            </a:r>
            <a:r>
              <a:rPr lang="en-US" sz="3500" b="1" dirty="0"/>
              <a:t>would have gone to the City</a:t>
            </a:r>
            <a:r>
              <a:rPr lang="en-US" sz="3500" b="1" dirty="0" smtClean="0"/>
              <a:t>)</a:t>
            </a:r>
          </a:p>
          <a:p>
            <a:pPr marL="0" indent="0">
              <a:spcBef>
                <a:spcPts val="0"/>
              </a:spcBef>
              <a:buNone/>
            </a:pPr>
            <a:endParaRPr lang="en-US" sz="3500" dirty="0" smtClean="0"/>
          </a:p>
          <a:p>
            <a:r>
              <a:rPr lang="en-US" sz="3500" dirty="0" smtClean="0"/>
              <a:t>interest </a:t>
            </a:r>
            <a:r>
              <a:rPr lang="en-US" sz="3500" dirty="0"/>
              <a:t>payments from the </a:t>
            </a:r>
            <a:r>
              <a:rPr lang="en-US" sz="3500" dirty="0" smtClean="0"/>
              <a:t>City, until private revenue kicks in (see above)</a:t>
            </a:r>
          </a:p>
          <a:p>
            <a:pPr marL="0" indent="0">
              <a:buNone/>
            </a:pPr>
            <a:r>
              <a:rPr lang="en-US" sz="3500" dirty="0"/>
              <a:t> </a:t>
            </a:r>
            <a:r>
              <a:rPr lang="en-US" sz="3500" dirty="0" smtClean="0"/>
              <a:t>          </a:t>
            </a:r>
            <a:r>
              <a:rPr lang="en-US" sz="3500" b="1" dirty="0" smtClean="0"/>
              <a:t>paid from city tax revenues.</a:t>
            </a:r>
          </a:p>
          <a:p>
            <a:pPr marL="0" indent="0">
              <a:buFont typeface="Arial" panose="020B0604020202020204" pitchFamily="34" charset="0"/>
              <a:buNone/>
            </a:pPr>
            <a:endParaRPr lang="en-US" sz="4800" dirty="0" smtClean="0"/>
          </a:p>
          <a:p>
            <a:pPr marL="0" indent="0">
              <a:buFont typeface="Arial" panose="020B0604020202020204" pitchFamily="34" charset="0"/>
              <a:buNone/>
            </a:pPr>
            <a:endParaRPr lang="en-US" dirty="0"/>
          </a:p>
        </p:txBody>
      </p:sp>
      <p:sp>
        <p:nvSpPr>
          <p:cNvPr id="5" name="Content Placeholder 2"/>
          <p:cNvSpPr txBox="1">
            <a:spLocks/>
          </p:cNvSpPr>
          <p:nvPr/>
        </p:nvSpPr>
        <p:spPr>
          <a:xfrm>
            <a:off x="314960" y="526310"/>
            <a:ext cx="11557000" cy="10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HYIC</a:t>
            </a:r>
          </a:p>
          <a:p>
            <a:pPr marL="0" indent="0" algn="ctr">
              <a:buFont typeface="Arial" panose="020B0604020202020204" pitchFamily="34" charset="0"/>
              <a:buNone/>
            </a:pPr>
            <a:r>
              <a:rPr lang="en-US" dirty="0" smtClean="0"/>
              <a:t>HUDSON YARDS INFRASTRUCTURE CORPORATION</a:t>
            </a:r>
            <a:endParaRPr lang="en-US" dirty="0"/>
          </a:p>
        </p:txBody>
      </p:sp>
    </p:spTree>
    <p:extLst>
      <p:ext uri="{BB962C8B-B14F-4D97-AF65-F5344CB8AC3E}">
        <p14:creationId xmlns:p14="http://schemas.microsoft.com/office/powerpoint/2010/main" val="4163487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4" name="Content Placeholder 2"/>
          <p:cNvSpPr txBox="1">
            <a:spLocks/>
          </p:cNvSpPr>
          <p:nvPr/>
        </p:nvSpPr>
        <p:spPr>
          <a:xfrm>
            <a:off x="0" y="1885951"/>
            <a:ext cx="12192000" cy="453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smtClean="0"/>
              <a:t>The people of NYC are subsidizing the private real estate developers.</a:t>
            </a:r>
          </a:p>
          <a:p>
            <a:pPr marL="0" indent="0">
              <a:buFont typeface="Arial" panose="020B0604020202020204" pitchFamily="34" charset="0"/>
              <a:buNone/>
            </a:pPr>
            <a:r>
              <a:rPr lang="en-US" sz="4800" dirty="0" smtClean="0"/>
              <a:t>They pay less taxes into our operating budget.</a:t>
            </a:r>
          </a:p>
          <a:p>
            <a:pPr marL="0" indent="0">
              <a:buFont typeface="Arial" panose="020B0604020202020204" pitchFamily="34" charset="0"/>
              <a:buNone/>
            </a:pPr>
            <a:r>
              <a:rPr lang="en-US" sz="4800" dirty="0" smtClean="0"/>
              <a:t>We will end up paying more.</a:t>
            </a:r>
          </a:p>
          <a:p>
            <a:pPr marL="0" indent="0">
              <a:buFont typeface="Arial" panose="020B0604020202020204" pitchFamily="34" charset="0"/>
              <a:buNone/>
            </a:pPr>
            <a:endParaRPr lang="en-US" dirty="0"/>
          </a:p>
        </p:txBody>
      </p:sp>
      <p:sp>
        <p:nvSpPr>
          <p:cNvPr id="5" name="Content Placeholder 2"/>
          <p:cNvSpPr txBox="1">
            <a:spLocks/>
          </p:cNvSpPr>
          <p:nvPr/>
        </p:nvSpPr>
        <p:spPr>
          <a:xfrm>
            <a:off x="314960" y="526310"/>
            <a:ext cx="11557000" cy="10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HYIC</a:t>
            </a:r>
          </a:p>
          <a:p>
            <a:pPr marL="0" indent="0" algn="ctr">
              <a:buFont typeface="Arial" panose="020B0604020202020204" pitchFamily="34" charset="0"/>
              <a:buNone/>
            </a:pPr>
            <a:r>
              <a:rPr lang="en-US" dirty="0" smtClean="0"/>
              <a:t>HUDSON YARDS INFRASTRUCTURE CORPORATION</a:t>
            </a:r>
            <a:endParaRPr lang="en-US" dirty="0"/>
          </a:p>
        </p:txBody>
      </p:sp>
    </p:spTree>
    <p:extLst>
      <p:ext uri="{BB962C8B-B14F-4D97-AF65-F5344CB8AC3E}">
        <p14:creationId xmlns:p14="http://schemas.microsoft.com/office/powerpoint/2010/main" val="3793969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3" name="Content Placeholder 2"/>
          <p:cNvSpPr>
            <a:spLocks noGrp="1"/>
          </p:cNvSpPr>
          <p:nvPr>
            <p:ph idx="1"/>
          </p:nvPr>
        </p:nvSpPr>
        <p:spPr>
          <a:xfrm>
            <a:off x="0" y="526415"/>
            <a:ext cx="4617719" cy="3656964"/>
          </a:xfrm>
          <a:solidFill>
            <a:srgbClr val="FFFF00"/>
          </a:solidFill>
        </p:spPr>
        <p:txBody>
          <a:bodyPr>
            <a:normAutofit lnSpcReduction="10000"/>
          </a:bodyPr>
          <a:lstStyle/>
          <a:p>
            <a:pPr marL="0" indent="0">
              <a:buNone/>
            </a:pPr>
            <a:r>
              <a:rPr lang="en-US" dirty="0" smtClean="0"/>
              <a:t>HUDSON YARDS is a joint Related/Oxford venture.</a:t>
            </a:r>
          </a:p>
          <a:p>
            <a:pPr marL="0" indent="0">
              <a:buNone/>
            </a:pPr>
            <a:endParaRPr lang="en-US" dirty="0"/>
          </a:p>
          <a:p>
            <a:pPr marL="0" indent="0">
              <a:buNone/>
            </a:pPr>
            <a:r>
              <a:rPr lang="en-US" dirty="0" smtClean="0"/>
              <a:t>The funding for the private developers is kept confidential, but several tentative loan agreements have come out in the public press.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660" y="526415"/>
            <a:ext cx="5768340" cy="6371002"/>
          </a:xfrm>
          <a:prstGeom prst="rect">
            <a:avLst/>
          </a:prstGeom>
        </p:spPr>
      </p:pic>
    </p:spTree>
    <p:extLst>
      <p:ext uri="{BB962C8B-B14F-4D97-AF65-F5344CB8AC3E}">
        <p14:creationId xmlns:p14="http://schemas.microsoft.com/office/powerpoint/2010/main" val="21753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0426" y="2341418"/>
            <a:ext cx="9093387" cy="1692771"/>
          </a:xfrm>
          <a:prstGeom prst="rect">
            <a:avLst/>
          </a:prstGeom>
          <a:solidFill>
            <a:srgbClr val="A3FBB4"/>
          </a:solidFill>
        </p:spPr>
        <p:txBody>
          <a:bodyPr wrap="none" rtlCol="0">
            <a:spAutoFit/>
          </a:bodyPr>
          <a:lstStyle/>
          <a:p>
            <a:pPr algn="ctr"/>
            <a:r>
              <a:rPr lang="en-US" sz="3200" dirty="0" smtClean="0"/>
              <a:t>PART 1</a:t>
            </a:r>
          </a:p>
          <a:p>
            <a:pPr algn="ctr"/>
            <a:endParaRPr lang="en-US" sz="3200" dirty="0"/>
          </a:p>
          <a:p>
            <a:pPr algn="ctr"/>
            <a:r>
              <a:rPr lang="en-US" sz="4000" dirty="0" smtClean="0"/>
              <a:t>Henry George and the Role of Government</a:t>
            </a:r>
            <a:endParaRPr lang="en-US" sz="4000" dirty="0"/>
          </a:p>
        </p:txBody>
      </p:sp>
    </p:spTree>
    <p:extLst>
      <p:ext uri="{BB962C8B-B14F-4D97-AF65-F5344CB8AC3E}">
        <p14:creationId xmlns:p14="http://schemas.microsoft.com/office/powerpoint/2010/main" val="2735494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3" name="Content Placeholder 2"/>
          <p:cNvSpPr>
            <a:spLocks noGrp="1"/>
          </p:cNvSpPr>
          <p:nvPr>
            <p:ph idx="1"/>
          </p:nvPr>
        </p:nvSpPr>
        <p:spPr>
          <a:xfrm>
            <a:off x="0" y="526415"/>
            <a:ext cx="4617719" cy="3656964"/>
          </a:xfrm>
          <a:solidFill>
            <a:srgbClr val="FFFF00"/>
          </a:solidFill>
        </p:spPr>
        <p:txBody>
          <a:bodyPr>
            <a:normAutofit/>
          </a:bodyPr>
          <a:lstStyle/>
          <a:p>
            <a:pPr marL="0" indent="0">
              <a:buNone/>
            </a:pPr>
            <a:r>
              <a:rPr lang="en-US" dirty="0" smtClean="0"/>
              <a:t>HUDSON YARDS is a joint Related/Oxford venture.</a:t>
            </a:r>
          </a:p>
          <a:p>
            <a:pPr marL="0" indent="0">
              <a:buNone/>
            </a:pPr>
            <a:endParaRPr lang="en-US" dirty="0"/>
          </a:p>
          <a:p>
            <a:pPr marL="0" indent="0">
              <a:buNone/>
            </a:pPr>
            <a:r>
              <a:rPr lang="en-US" dirty="0" smtClean="0"/>
              <a:t>The funding for the private developers is kept confidential, but several loan agreements have come out in the public press.</a:t>
            </a:r>
          </a:p>
        </p:txBody>
      </p:sp>
      <p:sp>
        <p:nvSpPr>
          <p:cNvPr id="5" name="Rectangle 4"/>
          <p:cNvSpPr/>
          <p:nvPr/>
        </p:nvSpPr>
        <p:spPr>
          <a:xfrm>
            <a:off x="6351268" y="2354897"/>
            <a:ext cx="4964431" cy="3416320"/>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rPr>
              <a:t>“Related </a:t>
            </a:r>
            <a:r>
              <a:rPr lang="en-US" sz="2400" dirty="0">
                <a:latin typeface="Times New Roman" panose="02020603050405020304" pitchFamily="18" charset="0"/>
                <a:ea typeface="Times New Roman" panose="02020603050405020304" pitchFamily="18" charset="0"/>
              </a:rPr>
              <a:t>has a tentative commitment with </a:t>
            </a:r>
            <a:r>
              <a:rPr lang="en-US" sz="2400" u="sng" dirty="0">
                <a:solidFill>
                  <a:srgbClr val="0000FF"/>
                </a:solidFill>
                <a:latin typeface="Times New Roman" panose="02020603050405020304" pitchFamily="18" charset="0"/>
                <a:ea typeface="Times New Roman" panose="02020603050405020304" pitchFamily="18" charset="0"/>
                <a:hlinkClick r:id="rId2" tooltip="Get Quote"/>
              </a:rPr>
              <a:t>Bank of America Corp. (BAC)</a:t>
            </a:r>
            <a:r>
              <a:rPr lang="en-US" sz="2400" dirty="0">
                <a:latin typeface="Times New Roman" panose="02020603050405020304" pitchFamily="18" charset="0"/>
                <a:ea typeface="Times New Roman" panose="02020603050405020304" pitchFamily="18" charset="0"/>
              </a:rPr>
              <a:t> and other lenders for about $400 million of financing on the $1.2 billion tower, said the person, who asked not to be identified because talks are private. The financing package should be completed by the end of the year, the person said</a:t>
            </a:r>
            <a:r>
              <a:rPr lang="en-US" sz="2400" dirty="0" smtClean="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9572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3" name="Content Placeholder 2"/>
          <p:cNvSpPr>
            <a:spLocks noGrp="1"/>
          </p:cNvSpPr>
          <p:nvPr>
            <p:ph idx="1"/>
          </p:nvPr>
        </p:nvSpPr>
        <p:spPr>
          <a:xfrm>
            <a:off x="0" y="526415"/>
            <a:ext cx="4617719" cy="3656964"/>
          </a:xfrm>
          <a:solidFill>
            <a:srgbClr val="FFFF00"/>
          </a:solidFill>
        </p:spPr>
        <p:txBody>
          <a:bodyPr>
            <a:normAutofit/>
          </a:bodyPr>
          <a:lstStyle/>
          <a:p>
            <a:pPr marL="0" indent="0">
              <a:buNone/>
            </a:pPr>
            <a:r>
              <a:rPr lang="en-US" dirty="0" smtClean="0"/>
              <a:t>HUDSON YARDS is a joint Related/Oxford venture.</a:t>
            </a:r>
          </a:p>
          <a:p>
            <a:pPr marL="0" indent="0">
              <a:buNone/>
            </a:pPr>
            <a:endParaRPr lang="en-US" dirty="0"/>
          </a:p>
          <a:p>
            <a:pPr marL="0" indent="0">
              <a:buNone/>
            </a:pPr>
            <a:r>
              <a:rPr lang="en-US" dirty="0" smtClean="0"/>
              <a:t>The funding for the private developers is kept confidential, but several loan agreements have come out in the public press.</a:t>
            </a:r>
          </a:p>
        </p:txBody>
      </p:sp>
      <p:sp>
        <p:nvSpPr>
          <p:cNvPr id="5" name="Rectangle 4"/>
          <p:cNvSpPr/>
          <p:nvPr/>
        </p:nvSpPr>
        <p:spPr>
          <a:xfrm>
            <a:off x="5922644" y="1349057"/>
            <a:ext cx="4964431" cy="4893647"/>
          </a:xfrm>
          <a:prstGeom prst="rect">
            <a:avLst/>
          </a:prstGeom>
        </p:spPr>
        <p:txBody>
          <a:bodyPr wrap="square">
            <a:spAutoFit/>
          </a:bodyPr>
          <a:lstStyle/>
          <a:p>
            <a:r>
              <a:rPr lang="en-US" sz="2400" b="1" u="sng" dirty="0"/>
              <a:t>Starwood Property Trust </a:t>
            </a:r>
            <a:r>
              <a:rPr lang="en-US" sz="2400" dirty="0"/>
              <a:t>said in a release that it “led the origination of $475 million” for the </a:t>
            </a:r>
            <a:r>
              <a:rPr lang="en-US" sz="2400" b="1" dirty="0"/>
              <a:t>overall construction loan</a:t>
            </a:r>
            <a:r>
              <a:rPr lang="en-US" sz="2400" dirty="0"/>
              <a:t> of the first phase of the project and that it will fund $350 million. The remainder will be contributed by Oxford and the United Brotherhood of Carpenters and Joiners</a:t>
            </a:r>
            <a:r>
              <a:rPr lang="en-US" sz="2400" dirty="0" smtClean="0"/>
              <a:t>.</a:t>
            </a:r>
          </a:p>
          <a:p>
            <a:endParaRPr lang="en-US" sz="2400" dirty="0"/>
          </a:p>
          <a:p>
            <a:r>
              <a:rPr lang="en-US" sz="2400" dirty="0"/>
              <a:t>Equity investors were advised by </a:t>
            </a:r>
            <a:r>
              <a:rPr lang="en-US" sz="2400" b="1" dirty="0"/>
              <a:t>J.P. Morgan Asset Management, which is also providing $100 million.</a:t>
            </a:r>
          </a:p>
        </p:txBody>
      </p:sp>
    </p:spTree>
    <p:extLst>
      <p:ext uri="{BB962C8B-B14F-4D97-AF65-F5344CB8AC3E}">
        <p14:creationId xmlns:p14="http://schemas.microsoft.com/office/powerpoint/2010/main" val="1832502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3" name="Content Placeholder 2"/>
          <p:cNvSpPr>
            <a:spLocks noGrp="1"/>
          </p:cNvSpPr>
          <p:nvPr>
            <p:ph idx="1"/>
          </p:nvPr>
        </p:nvSpPr>
        <p:spPr>
          <a:xfrm>
            <a:off x="317500" y="1978718"/>
            <a:ext cx="11557000" cy="4643755"/>
          </a:xfrm>
        </p:spPr>
        <p:txBody>
          <a:bodyPr>
            <a:normAutofit/>
          </a:bodyPr>
          <a:lstStyle/>
          <a:p>
            <a:pPr marL="0" indent="0">
              <a:buNone/>
            </a:pPr>
            <a:r>
              <a:rPr lang="en-US" b="1" dirty="0" smtClean="0"/>
              <a:t>“Goldman</a:t>
            </a:r>
            <a:r>
              <a:rPr lang="en-US" b="1" dirty="0"/>
              <a:t>, Starwood Near a Deal on Financing for Extended Stay </a:t>
            </a:r>
            <a:endParaRPr lang="en-US" dirty="0"/>
          </a:p>
          <a:p>
            <a:pPr marL="0" indent="0">
              <a:buNone/>
            </a:pPr>
            <a:r>
              <a:rPr lang="en-US" dirty="0"/>
              <a:t>By </a:t>
            </a:r>
            <a:r>
              <a:rPr lang="en-US" dirty="0" err="1" smtClean="0"/>
              <a:t>Lingling</a:t>
            </a:r>
            <a:r>
              <a:rPr lang="en-US" dirty="0" smtClean="0"/>
              <a:t> Wei    -- May </a:t>
            </a:r>
            <a:r>
              <a:rPr lang="en-US" dirty="0"/>
              <a:t>10, </a:t>
            </a:r>
            <a:r>
              <a:rPr lang="en-US" dirty="0" smtClean="0"/>
              <a:t>2010</a:t>
            </a:r>
          </a:p>
          <a:p>
            <a:pPr marL="0" indent="0">
              <a:buNone/>
            </a:pPr>
            <a:endParaRPr lang="en-US" dirty="0" smtClean="0"/>
          </a:p>
          <a:p>
            <a:pPr marL="0" indent="0">
              <a:buNone/>
            </a:pPr>
            <a:r>
              <a:rPr lang="en-US" dirty="0" smtClean="0"/>
              <a:t>…  </a:t>
            </a:r>
            <a:r>
              <a:rPr lang="en-US" b="1" dirty="0" smtClean="0"/>
              <a:t>Goldman Sachs </a:t>
            </a:r>
            <a:r>
              <a:rPr lang="en-US" b="1" dirty="0"/>
              <a:t>Group Inc</a:t>
            </a:r>
            <a:r>
              <a:rPr lang="en-US" dirty="0"/>
              <a:t>. is close to a deal to provide $2.2 billion in financing to a group led by Starwood Capital Group in its bid for hotel chain Extended Stay </a:t>
            </a:r>
            <a:r>
              <a:rPr lang="en-US" dirty="0" err="1" smtClean="0"/>
              <a:t>Inc</a:t>
            </a:r>
            <a:r>
              <a:rPr lang="en-US" dirty="0" smtClean="0"/>
              <a:t> …</a:t>
            </a:r>
            <a:endParaRPr lang="en-US" dirty="0"/>
          </a:p>
          <a:p>
            <a:pPr marL="0" indent="0">
              <a:buNone/>
            </a:pPr>
            <a:endParaRPr lang="en-US" dirty="0" smtClean="0"/>
          </a:p>
          <a:p>
            <a:pPr marL="0" indent="0">
              <a:buNone/>
            </a:pPr>
            <a:r>
              <a:rPr lang="en-US" dirty="0" smtClean="0"/>
              <a:t>About </a:t>
            </a:r>
            <a:r>
              <a:rPr lang="en-US" dirty="0"/>
              <a:t>$1 billion of the money would come from Goldman's partner in the deal</a:t>
            </a:r>
            <a:r>
              <a:rPr lang="en-US" dirty="0" smtClean="0"/>
              <a:t>,  </a:t>
            </a:r>
            <a:r>
              <a:rPr lang="en-US" b="1" dirty="0" smtClean="0"/>
              <a:t>Citigroup </a:t>
            </a:r>
            <a:r>
              <a:rPr lang="en-US" b="1" dirty="0"/>
              <a:t>Inc</a:t>
            </a:r>
            <a:r>
              <a:rPr lang="en-US" dirty="0"/>
              <a:t>., the people said</a:t>
            </a:r>
            <a:r>
              <a:rPr lang="en-US" dirty="0" smtClean="0"/>
              <a:t>.”</a:t>
            </a:r>
            <a:endParaRPr lang="en-US" dirty="0"/>
          </a:p>
        </p:txBody>
      </p:sp>
      <p:sp>
        <p:nvSpPr>
          <p:cNvPr id="4" name="Title 1"/>
          <p:cNvSpPr txBox="1">
            <a:spLocks/>
          </p:cNvSpPr>
          <p:nvPr/>
        </p:nvSpPr>
        <p:spPr>
          <a:xfrm>
            <a:off x="0" y="685641"/>
            <a:ext cx="12192000" cy="889318"/>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THE PRIVATE DEBT-MONEY BANKS</a:t>
            </a:r>
          </a:p>
          <a:p>
            <a:pPr algn="ctr"/>
            <a:r>
              <a:rPr lang="en-US" b="1" dirty="0" smtClean="0"/>
              <a:t>ARE ALSO BEHIND THE PRIVATE EQUITY MONEY</a:t>
            </a:r>
            <a:endParaRPr lang="en-US" b="1" dirty="0"/>
          </a:p>
        </p:txBody>
      </p:sp>
    </p:spTree>
    <p:extLst>
      <p:ext uri="{BB962C8B-B14F-4D97-AF65-F5344CB8AC3E}">
        <p14:creationId xmlns:p14="http://schemas.microsoft.com/office/powerpoint/2010/main" val="1815107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1" y="1704109"/>
            <a:ext cx="10584872" cy="3539430"/>
          </a:xfrm>
          <a:prstGeom prst="rect">
            <a:avLst/>
          </a:prstGeom>
          <a:solidFill>
            <a:srgbClr val="A3FBB4"/>
          </a:solidFill>
        </p:spPr>
        <p:txBody>
          <a:bodyPr wrap="square" rtlCol="0">
            <a:spAutoFit/>
          </a:bodyPr>
          <a:lstStyle/>
          <a:p>
            <a:pPr algn="ctr"/>
            <a:r>
              <a:rPr lang="en-US" sz="3200" dirty="0" smtClean="0"/>
              <a:t>PART </a:t>
            </a:r>
            <a:r>
              <a:rPr lang="en-US" sz="3200" dirty="0" smtClean="0"/>
              <a:t>4</a:t>
            </a:r>
            <a:endParaRPr lang="en-US" sz="3200" dirty="0" smtClean="0"/>
          </a:p>
          <a:p>
            <a:pPr algn="ctr"/>
            <a:endParaRPr lang="en-US" sz="3200" dirty="0"/>
          </a:p>
          <a:p>
            <a:pPr algn="ctr"/>
            <a:r>
              <a:rPr lang="en-US" sz="4000" b="1" dirty="0">
                <a:solidFill>
                  <a:srgbClr val="0070C0"/>
                </a:solidFill>
              </a:rPr>
              <a:t>THE FEDERAL NEED ACT:</a:t>
            </a:r>
            <a:br>
              <a:rPr lang="en-US" sz="4000" b="1" dirty="0">
                <a:solidFill>
                  <a:srgbClr val="0070C0"/>
                </a:solidFill>
              </a:rPr>
            </a:br>
            <a:r>
              <a:rPr lang="en-US" sz="4000" b="1" dirty="0">
                <a:solidFill>
                  <a:srgbClr val="0070C0"/>
                </a:solidFill>
              </a:rPr>
              <a:t>ALTERNATIVE</a:t>
            </a:r>
            <a:br>
              <a:rPr lang="en-US" sz="4000" b="1" dirty="0">
                <a:solidFill>
                  <a:srgbClr val="0070C0"/>
                </a:solidFill>
              </a:rPr>
            </a:br>
            <a:r>
              <a:rPr lang="en-US" sz="4000" b="1" dirty="0">
                <a:solidFill>
                  <a:srgbClr val="0070C0"/>
                </a:solidFill>
              </a:rPr>
              <a:t>INTEREST-FREE </a:t>
            </a:r>
            <a:br>
              <a:rPr lang="en-US" sz="4000" b="1" dirty="0">
                <a:solidFill>
                  <a:srgbClr val="0070C0"/>
                </a:solidFill>
              </a:rPr>
            </a:br>
            <a:r>
              <a:rPr lang="en-US" sz="4000" b="1" dirty="0">
                <a:solidFill>
                  <a:srgbClr val="0070C0"/>
                </a:solidFill>
              </a:rPr>
              <a:t>FINANCING</a:t>
            </a:r>
            <a:endParaRPr lang="en-US" sz="4000" dirty="0"/>
          </a:p>
        </p:txBody>
      </p:sp>
    </p:spTree>
    <p:extLst>
      <p:ext uri="{BB962C8B-B14F-4D97-AF65-F5344CB8AC3E}">
        <p14:creationId xmlns:p14="http://schemas.microsoft.com/office/powerpoint/2010/main" val="2218280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48688"/>
            <a:ext cx="12192000" cy="2317672"/>
          </a:xfrm>
        </p:spPr>
      </p:pic>
      <p:sp>
        <p:nvSpPr>
          <p:cNvPr id="5" name="Title 1"/>
          <p:cNvSpPr txBox="1">
            <a:spLocks/>
          </p:cNvSpPr>
          <p:nvPr/>
        </p:nvSpPr>
        <p:spPr>
          <a:xfrm>
            <a:off x="0" y="861060"/>
            <a:ext cx="12192000" cy="1242060"/>
          </a:xfrm>
          <a:prstGeom prst="rect">
            <a:avLst/>
          </a:prstGeom>
          <a:solidFill>
            <a:srgbClr val="00B0F0"/>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NEED ACT </a:t>
            </a:r>
          </a:p>
          <a:p>
            <a:pPr algn="ctr"/>
            <a:r>
              <a:rPr lang="en-US" dirty="0" smtClean="0"/>
              <a:t>INTEREST FREE LENDING</a:t>
            </a:r>
            <a:endParaRPr lang="en-US" dirty="0"/>
          </a:p>
        </p:txBody>
      </p:sp>
    </p:spTree>
    <p:extLst>
      <p:ext uri="{BB962C8B-B14F-4D97-AF65-F5344CB8AC3E}">
        <p14:creationId xmlns:p14="http://schemas.microsoft.com/office/powerpoint/2010/main" val="2180557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5" name="Title 1"/>
          <p:cNvSpPr txBox="1">
            <a:spLocks/>
          </p:cNvSpPr>
          <p:nvPr/>
        </p:nvSpPr>
        <p:spPr>
          <a:xfrm>
            <a:off x="0" y="861060"/>
            <a:ext cx="12192000" cy="1987628"/>
          </a:xfrm>
          <a:prstGeom prst="rect">
            <a:avLst/>
          </a:prstGeom>
          <a:solidFill>
            <a:srgbClr val="00B0F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NEED ACT </a:t>
            </a:r>
          </a:p>
          <a:p>
            <a:pPr algn="ctr"/>
            <a:r>
              <a:rPr lang="en-US" dirty="0" smtClean="0"/>
              <a:t>PRIVATE BANKS CANNOT CREATE MONEY –</a:t>
            </a:r>
          </a:p>
          <a:p>
            <a:pPr algn="ctr"/>
            <a:r>
              <a:rPr lang="en-US" dirty="0" smtClean="0"/>
              <a:t>ONLY LOAN EXISTING DEPOSITS</a:t>
            </a:r>
            <a:endParaRPr lang="en-US" dirty="0"/>
          </a:p>
        </p:txBody>
      </p:sp>
      <p:sp>
        <p:nvSpPr>
          <p:cNvPr id="3" name="TextBox 2"/>
          <p:cNvSpPr txBox="1"/>
          <p:nvPr/>
        </p:nvSpPr>
        <p:spPr>
          <a:xfrm>
            <a:off x="678872" y="3810001"/>
            <a:ext cx="6160084" cy="1200329"/>
          </a:xfrm>
          <a:prstGeom prst="rect">
            <a:avLst/>
          </a:prstGeom>
          <a:solidFill>
            <a:srgbClr val="FFFF00"/>
          </a:solidFill>
        </p:spPr>
        <p:txBody>
          <a:bodyPr wrap="none" rtlCol="0">
            <a:spAutoFit/>
          </a:bodyPr>
          <a:lstStyle/>
          <a:p>
            <a:r>
              <a:rPr lang="en-US" dirty="0" smtClean="0"/>
              <a:t>With a simple accounting change, the private commercial banks</a:t>
            </a:r>
          </a:p>
          <a:p>
            <a:r>
              <a:rPr lang="en-US" dirty="0" smtClean="0"/>
              <a:t>will no longer be able to CREATE and ISSUE money.</a:t>
            </a:r>
          </a:p>
          <a:p>
            <a:endParaRPr lang="en-US" dirty="0"/>
          </a:p>
          <a:p>
            <a:r>
              <a:rPr lang="en-US" dirty="0" smtClean="0"/>
              <a:t>They will have to loan already existing money.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837" y="3810001"/>
            <a:ext cx="3756891" cy="2030752"/>
          </a:xfrm>
          <a:prstGeom prst="rect">
            <a:avLst/>
          </a:prstGeom>
        </p:spPr>
      </p:pic>
    </p:spTree>
    <p:extLst>
      <p:ext uri="{BB962C8B-B14F-4D97-AF65-F5344CB8AC3E}">
        <p14:creationId xmlns:p14="http://schemas.microsoft.com/office/powerpoint/2010/main" val="4183044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415"/>
          </a:xfrm>
          <a:solidFill>
            <a:srgbClr val="00B0F0"/>
          </a:solidFill>
        </p:spPr>
        <p:txBody>
          <a:bodyPr>
            <a:normAutofit fontScale="90000"/>
          </a:bodyPr>
          <a:lstStyle/>
          <a:p>
            <a:pPr algn="ctr"/>
            <a:r>
              <a:rPr lang="en-US" dirty="0" smtClean="0"/>
              <a:t>FUNDING HUDSON YARDS</a:t>
            </a:r>
            <a:endParaRPr lang="en-US" dirty="0"/>
          </a:p>
        </p:txBody>
      </p:sp>
      <p:sp>
        <p:nvSpPr>
          <p:cNvPr id="5" name="Title 1"/>
          <p:cNvSpPr txBox="1">
            <a:spLocks/>
          </p:cNvSpPr>
          <p:nvPr/>
        </p:nvSpPr>
        <p:spPr>
          <a:xfrm>
            <a:off x="0" y="526415"/>
            <a:ext cx="12192000" cy="2567940"/>
          </a:xfrm>
          <a:prstGeom prst="rect">
            <a:avLst/>
          </a:prstGeom>
          <a:solidFill>
            <a:srgbClr val="00B0F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NEED ACT </a:t>
            </a:r>
          </a:p>
          <a:p>
            <a:pPr algn="ctr"/>
            <a:r>
              <a:rPr lang="en-US" dirty="0" smtClean="0"/>
              <a:t>25% OF NEW FEDERAL MONEY WILL BE</a:t>
            </a:r>
          </a:p>
          <a:p>
            <a:pPr algn="ctr"/>
            <a:r>
              <a:rPr lang="en-US" dirty="0" smtClean="0"/>
              <a:t>GIVEN TO STATE GOVERNMENTS AS GRANTS</a:t>
            </a:r>
          </a:p>
          <a:p>
            <a:pPr algn="ctr"/>
            <a:r>
              <a:rPr lang="en-US" dirty="0" smtClean="0"/>
              <a:t>TO BE USED AS THE STATE SEES FIT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54" y="3219450"/>
            <a:ext cx="5715000" cy="3638550"/>
          </a:xfrm>
          <a:prstGeom prst="rect">
            <a:avLst/>
          </a:prstGeom>
        </p:spPr>
      </p:pic>
    </p:spTree>
    <p:extLst>
      <p:ext uri="{BB962C8B-B14F-4D97-AF65-F5344CB8AC3E}">
        <p14:creationId xmlns:p14="http://schemas.microsoft.com/office/powerpoint/2010/main" val="613627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The Functions of Government</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9163" y="1218090"/>
            <a:ext cx="7924800" cy="4983139"/>
          </a:xfrm>
          <a:prstGeom prst="rect">
            <a:avLst/>
          </a:prstGeom>
        </p:spPr>
      </p:pic>
      <p:sp>
        <p:nvSpPr>
          <p:cNvPr id="3" name="TextBox 2"/>
          <p:cNvSpPr txBox="1"/>
          <p:nvPr/>
        </p:nvSpPr>
        <p:spPr>
          <a:xfrm>
            <a:off x="581891" y="3048000"/>
            <a:ext cx="2202847" cy="769441"/>
          </a:xfrm>
          <a:prstGeom prst="rect">
            <a:avLst/>
          </a:prstGeom>
          <a:solidFill>
            <a:srgbClr val="ABBFFF"/>
          </a:solidFill>
        </p:spPr>
        <p:txBody>
          <a:bodyPr wrap="none" rtlCol="0">
            <a:spAutoFit/>
          </a:bodyPr>
          <a:lstStyle/>
          <a:p>
            <a:r>
              <a:rPr lang="en-US" sz="4400" dirty="0" smtClean="0"/>
              <a:t>THE END</a:t>
            </a:r>
            <a:endParaRPr lang="en-US" sz="4400" dirty="0"/>
          </a:p>
        </p:txBody>
      </p:sp>
      <p:sp>
        <p:nvSpPr>
          <p:cNvPr id="5" name="TextBox 4"/>
          <p:cNvSpPr txBox="1"/>
          <p:nvPr/>
        </p:nvSpPr>
        <p:spPr>
          <a:xfrm>
            <a:off x="7265306" y="1218090"/>
            <a:ext cx="4469493" cy="2031325"/>
          </a:xfrm>
          <a:prstGeom prst="rect">
            <a:avLst/>
          </a:prstGeom>
          <a:solidFill>
            <a:schemeClr val="bg1"/>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91999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The Functions of Government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584775"/>
            <a:ext cx="10363200" cy="2308324"/>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a:t>
            </a:r>
            <a:r>
              <a:rPr lang="en-US" sz="2400" u="sng" dirty="0" smtClean="0">
                <a:latin typeface="Times New Roman" panose="02020603050405020304" pitchFamily="18" charset="0"/>
                <a:cs typeface="Times New Roman" panose="02020603050405020304" pitchFamily="18" charset="0"/>
              </a:rPr>
              <a:t>Social Problems</a:t>
            </a:r>
            <a:r>
              <a:rPr lang="en-US" sz="2400" dirty="0" smtClean="0">
                <a:latin typeface="Times New Roman" panose="02020603050405020304" pitchFamily="18" charset="0"/>
                <a:cs typeface="Times New Roman" panose="02020603050405020304" pitchFamily="18" charset="0"/>
              </a:rPr>
              <a:t>, Henry George defined the first and main purpose of government: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“It is to secure to men those equal and unalienable rights with which the Creator has endowed them… the first of these unalienable rights – the equal right to land…”</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968" y="3020292"/>
            <a:ext cx="6387235" cy="3589626"/>
          </a:xfrm>
          <a:prstGeom prst="rect">
            <a:avLst/>
          </a:prstGeom>
        </p:spPr>
      </p:pic>
    </p:spTree>
    <p:extLst>
      <p:ext uri="{BB962C8B-B14F-4D97-AF65-F5344CB8AC3E}">
        <p14:creationId xmlns:p14="http://schemas.microsoft.com/office/powerpoint/2010/main" val="288207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The Functions of Government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750804"/>
            <a:ext cx="10363200" cy="2677656"/>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a:t>
            </a:r>
            <a:r>
              <a:rPr lang="en-US" sz="2400" u="sng" dirty="0" smtClean="0">
                <a:latin typeface="Times New Roman" panose="02020603050405020304" pitchFamily="18" charset="0"/>
                <a:cs typeface="Times New Roman" panose="02020603050405020304" pitchFamily="18" charset="0"/>
              </a:rPr>
              <a:t>Social Problems</a:t>
            </a:r>
            <a:r>
              <a:rPr lang="en-US" sz="2400" dirty="0" smtClean="0">
                <a:latin typeface="Times New Roman" panose="02020603050405020304" pitchFamily="18" charset="0"/>
                <a:cs typeface="Times New Roman" panose="02020603050405020304" pitchFamily="18" charset="0"/>
              </a:rPr>
              <a:t>, Henry George continues with the cooperative functions of government: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“As society develops in obedience to that law of integration and increasing complexity… it becomes necessary in order to secure equality that other regulations should be made and enforced… what may be called cooperative functions…”</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437" y="3699164"/>
            <a:ext cx="3879272" cy="290945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860" y="3699164"/>
            <a:ext cx="3808739" cy="2909454"/>
          </a:xfrm>
          <a:prstGeom prst="rect">
            <a:avLst/>
          </a:prstGeom>
        </p:spPr>
      </p:pic>
    </p:spTree>
    <p:extLst>
      <p:ext uri="{BB962C8B-B14F-4D97-AF65-F5344CB8AC3E}">
        <p14:creationId xmlns:p14="http://schemas.microsoft.com/office/powerpoint/2010/main" val="2681535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The Functions of Government</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345" y="1822441"/>
            <a:ext cx="4731266" cy="3663959"/>
          </a:xfrm>
          <a:prstGeom prst="rect">
            <a:avLst/>
          </a:prstGeom>
        </p:spPr>
      </p:pic>
      <p:sp>
        <p:nvSpPr>
          <p:cNvPr id="8" name="TextBox 7"/>
          <p:cNvSpPr txBox="1"/>
          <p:nvPr/>
        </p:nvSpPr>
        <p:spPr>
          <a:xfrm>
            <a:off x="207818" y="1022930"/>
            <a:ext cx="6871855" cy="5262979"/>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a:t>
            </a:r>
            <a:r>
              <a:rPr lang="en-US" sz="2400" u="sng" dirty="0" smtClean="0">
                <a:latin typeface="Times New Roman" panose="02020603050405020304" pitchFamily="18" charset="0"/>
                <a:cs typeface="Times New Roman" panose="02020603050405020304" pitchFamily="18" charset="0"/>
              </a:rPr>
              <a:t>Social Problems</a:t>
            </a:r>
            <a:r>
              <a:rPr lang="en-US" sz="2400" dirty="0" smtClean="0">
                <a:latin typeface="Times New Roman" panose="02020603050405020304" pitchFamily="18" charset="0"/>
                <a:cs typeface="Times New Roman" panose="02020603050405020304" pitchFamily="18" charset="0"/>
              </a:rPr>
              <a:t>, Henry George adds to the function  of government to regulate and establish monopolies: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concentration that results {as society gets more complicated} operates more and more to the restriction and exclusion of competition, and to the establishment of complete monopolies.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primary purpose… of government being to secure the natural rights and equal liberty of all, all businesses that involve monopoly are within the necessary province of governmental regulation, and businesses that are in their nature complete monopolies become properly functions of the state.”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004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The Functions of Government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3963" y="1529428"/>
            <a:ext cx="5805055" cy="4893647"/>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Henry George was against privilege and recognized the </a:t>
            </a:r>
            <a:r>
              <a:rPr lang="en-US" sz="2400" u="sng" dirty="0" smtClean="0">
                <a:latin typeface="Times New Roman" panose="02020603050405020304" pitchFamily="18" charset="0"/>
                <a:cs typeface="Times New Roman" panose="02020603050405020304" pitchFamily="18" charset="0"/>
              </a:rPr>
              <a:t>money creation privilege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He supported the Greenback, government issued sovereign money.</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Social Problems:  “…it is the business of government to issue money… by leaving to them {private banks}, </a:t>
            </a:r>
            <a:r>
              <a:rPr lang="en-US" sz="2400" u="sng" dirty="0" smtClean="0">
                <a:latin typeface="Times New Roman" panose="02020603050405020304" pitchFamily="18" charset="0"/>
                <a:cs typeface="Times New Roman" panose="02020603050405020304" pitchFamily="18" charset="0"/>
              </a:rPr>
              <a:t>even in part and under restrictions and guaranties, the issuance of money</a:t>
            </a:r>
            <a:r>
              <a:rPr lang="en-US" sz="2400" dirty="0" smtClean="0">
                <a:latin typeface="Times New Roman" panose="02020603050405020304" pitchFamily="18" charset="0"/>
                <a:cs typeface="Times New Roman" panose="02020603050405020304" pitchFamily="18" charset="0"/>
              </a:rPr>
              <a:t>, the people of the Unites States suffer.. loss of millions of dollars and sensibly increase the influences which exert a corrupting effect upon their government.”                                         </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9018" y="2324539"/>
            <a:ext cx="4073236" cy="409853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564" y="917284"/>
            <a:ext cx="2909454" cy="2763981"/>
          </a:xfrm>
          <a:prstGeom prst="rect">
            <a:avLst/>
          </a:prstGeom>
        </p:spPr>
      </p:pic>
    </p:spTree>
    <p:extLst>
      <p:ext uri="{BB962C8B-B14F-4D97-AF65-F5344CB8AC3E}">
        <p14:creationId xmlns:p14="http://schemas.microsoft.com/office/powerpoint/2010/main" val="214648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His Advanced Views of Money</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5526" y="1086083"/>
            <a:ext cx="11776365" cy="2308324"/>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Henry George recognized that money is an abstract social power embedded in law.</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Science of Political Economy:  “It is important that this purely representative character of money should be thoroughly understood and constantly kept in mind, for from the confusion resulting from the confounding of money with wealth have flown the largest and most pernicious results.”   pp. 493-4</a:t>
            </a:r>
            <a:endParaRPr lang="en-US" sz="2400" dirty="0">
              <a:latin typeface="Times New Roman" panose="02020603050405020304" pitchFamily="18" charset="0"/>
              <a:cs typeface="Times New Roman" panose="02020603050405020304" pitchFamily="18" charset="0"/>
            </a:endParaRPr>
          </a:p>
        </p:txBody>
      </p:sp>
      <p:pic>
        <p:nvPicPr>
          <p:cNvPr id="1026" name="Picture 2" descr="https://s16-us2.startpage.com/cgi-bin/serveimage?url=http%3A%2F%2Fwww.financialscoop.net%2Fwp-content%2Fuploads%2F2015%2F02%2Fwealth-addict.jpg&amp;sp=85f6884856f78301300ed04b731bd1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256" y="4146775"/>
            <a:ext cx="4433453" cy="2124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83" y="4146775"/>
            <a:ext cx="4571999" cy="2400300"/>
          </a:xfrm>
          <a:prstGeom prst="rect">
            <a:avLst/>
          </a:prstGeom>
        </p:spPr>
      </p:pic>
      <p:sp>
        <p:nvSpPr>
          <p:cNvPr id="7" name="TextBox 6"/>
          <p:cNvSpPr txBox="1"/>
          <p:nvPr/>
        </p:nvSpPr>
        <p:spPr>
          <a:xfrm>
            <a:off x="858983" y="6192510"/>
            <a:ext cx="4918361" cy="646331"/>
          </a:xfrm>
          <a:prstGeom prst="rect">
            <a:avLst/>
          </a:prstGeom>
          <a:solidFill>
            <a:srgbClr val="FFFF00"/>
          </a:solidFill>
        </p:spPr>
        <p:txBody>
          <a:bodyPr wrap="square" rtlCol="0">
            <a:spAutoFit/>
          </a:bodyPr>
          <a:lstStyle/>
          <a:p>
            <a:r>
              <a:rPr lang="en-US" dirty="0" smtClean="0"/>
              <a:t>The application of labor upon natural resources</a:t>
            </a:r>
          </a:p>
          <a:p>
            <a:r>
              <a:rPr lang="en-US" dirty="0" smtClean="0"/>
              <a:t>using capital {such as a plow} creates wealth.                                                                                                     </a:t>
            </a:r>
            <a:endParaRPr lang="en-US" dirty="0"/>
          </a:p>
        </p:txBody>
      </p:sp>
      <p:sp>
        <p:nvSpPr>
          <p:cNvPr id="2" name="TextBox 1"/>
          <p:cNvSpPr txBox="1"/>
          <p:nvPr/>
        </p:nvSpPr>
        <p:spPr>
          <a:xfrm>
            <a:off x="6486730" y="6331010"/>
            <a:ext cx="4925259" cy="369332"/>
          </a:xfrm>
          <a:prstGeom prst="rect">
            <a:avLst/>
          </a:prstGeom>
          <a:solidFill>
            <a:srgbClr val="FFFF00"/>
          </a:solidFill>
        </p:spPr>
        <p:txBody>
          <a:bodyPr wrap="none" rtlCol="0">
            <a:spAutoFit/>
          </a:bodyPr>
          <a:lstStyle/>
          <a:p>
            <a:r>
              <a:rPr lang="en-US" dirty="0" smtClean="0"/>
              <a:t>Money is not wealth, but a ticket to obtain wealth.</a:t>
            </a:r>
            <a:endParaRPr lang="en-US" dirty="0"/>
          </a:p>
        </p:txBody>
      </p:sp>
    </p:spTree>
    <p:extLst>
      <p:ext uri="{BB962C8B-B14F-4D97-AF65-F5344CB8AC3E}">
        <p14:creationId xmlns:p14="http://schemas.microsoft.com/office/powerpoint/2010/main" val="359452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His Advanced Views of Money</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5526" y="1086083"/>
            <a:ext cx="11776365" cy="1938992"/>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Henry George recognized that the private “money power” actively confused the nature of money and wealth, to keep the power in private hands.</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Science of Political Economy:  “The confusion of the term is one of the effects of the influence upon thought of the same special interest…”   pp. 141, 142</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964" y="3645909"/>
            <a:ext cx="2720253" cy="2720253"/>
          </a:xfrm>
          <a:prstGeom prst="rect">
            <a:avLst/>
          </a:prstGeom>
        </p:spPr>
      </p:pic>
    </p:spTree>
    <p:extLst>
      <p:ext uri="{BB962C8B-B14F-4D97-AF65-F5344CB8AC3E}">
        <p14:creationId xmlns:p14="http://schemas.microsoft.com/office/powerpoint/2010/main" val="14589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84775"/>
          </a:xfrm>
          <a:prstGeom prst="rect">
            <a:avLst/>
          </a:prstGeom>
          <a:solidFill>
            <a:srgbClr val="FFFF00"/>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Henry George:  His Advanced Views of Money</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93961" y="737642"/>
            <a:ext cx="11776365" cy="461665"/>
          </a:xfrm>
          <a:prstGeom prst="rect">
            <a:avLst/>
          </a:prstGeom>
          <a:solidFill>
            <a:srgbClr val="FFC0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Money Power has removed whole curricula from our high schools and colleges.</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93958" y="1352174"/>
            <a:ext cx="11776368" cy="2246769"/>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Richard </a:t>
            </a:r>
            <a:r>
              <a:rPr lang="en-US" sz="2000" dirty="0">
                <a:latin typeface="Times New Roman" panose="02020603050405020304" pitchFamily="18" charset="0"/>
                <a:cs typeface="Times New Roman" panose="02020603050405020304" pitchFamily="18" charset="0"/>
              </a:rPr>
              <a:t>Krug wrote a two-volume study of the American high </a:t>
            </a:r>
            <a:r>
              <a:rPr lang="en-US" sz="2000" dirty="0" smtClean="0">
                <a:latin typeface="Times New Roman" panose="02020603050405020304" pitchFamily="18" charset="0"/>
                <a:cs typeface="Times New Roman" panose="02020603050405020304" pitchFamily="18" charset="0"/>
              </a:rPr>
              <a:t>school.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Krug’s </a:t>
            </a:r>
            <a:r>
              <a:rPr lang="en-US" sz="2000" dirty="0">
                <a:latin typeface="Times New Roman" panose="02020603050405020304" pitchFamily="18" charset="0"/>
                <a:ea typeface="Calibri" panose="020F0502020204030204" pitchFamily="34" charset="0"/>
                <a:cs typeface="Times New Roman" panose="02020603050405020304" pitchFamily="18" charset="0"/>
              </a:rPr>
              <a:t>work describes the 1894 meeting of the National Education Association committee to determine high school curriculum.   One of its members was Woodrow Wilson, then a 36-year old professor of history.   Wilson proposed the resolution that </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excluded formal instruction in political economy from school programs</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(Krug, 1964, p. 54).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It passed unanimously.</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sz="2000" dirty="0">
                <a:latin typeface="Times New Roman" panose="02020603050405020304" pitchFamily="18" charset="0"/>
                <a:ea typeface="Calibri" panose="020F0502020204030204" pitchFamily="34" charset="0"/>
                <a:cs typeface="Times New Roman" panose="02020603050405020304" pitchFamily="18" charset="0"/>
              </a:rPr>
              <a:t>short,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Americans… have </a:t>
            </a:r>
            <a:r>
              <a:rPr lang="en-US" sz="2000" dirty="0">
                <a:latin typeface="Times New Roman" panose="02020603050405020304" pitchFamily="18" charset="0"/>
                <a:ea typeface="Calibri" panose="020F0502020204030204" pitchFamily="34" charset="0"/>
                <a:cs typeface="Times New Roman" panose="02020603050405020304" pitchFamily="18" charset="0"/>
              </a:rPr>
              <a:t>been stupefied regarding money and the relations of production and exchange between and among us and with our ecosystem. </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924" y="3962400"/>
            <a:ext cx="5609803" cy="281220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716" y="3962400"/>
            <a:ext cx="4360011" cy="2812207"/>
          </a:xfrm>
          <a:prstGeom prst="rect">
            <a:avLst/>
          </a:prstGeom>
        </p:spPr>
      </p:pic>
    </p:spTree>
    <p:extLst>
      <p:ext uri="{BB962C8B-B14F-4D97-AF65-F5344CB8AC3E}">
        <p14:creationId xmlns:p14="http://schemas.microsoft.com/office/powerpoint/2010/main" val="2918579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1595</Words>
  <Application>Microsoft Office PowerPoint</Application>
  <PresentationFormat>Widescreen</PresentationFormat>
  <Paragraphs>191</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HUDSON YARDS</vt:lpstr>
      <vt:lpstr>FUNDING HUDSON YARDS</vt:lpstr>
      <vt:lpstr>PowerPoint Presentation</vt:lpstr>
      <vt:lpstr>FUNDING HUDSON YARDS</vt:lpstr>
      <vt:lpstr>FUNDING HUDSON YARDS</vt:lpstr>
      <vt:lpstr>FUNDING HUDSON YARDS</vt:lpstr>
      <vt:lpstr>FUNDING HUDSON YARDS</vt:lpstr>
      <vt:lpstr>FUNDING HUDSON YARDS</vt:lpstr>
      <vt:lpstr>FUNDING HUDSON YARDS</vt:lpstr>
      <vt:lpstr>PowerPoint Presentation</vt:lpstr>
      <vt:lpstr>FUNDING HUDSON YARDS</vt:lpstr>
      <vt:lpstr>FUNDING HUDSON YARDS</vt:lpstr>
      <vt:lpstr>FUNDING HUDSON YARDS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59</cp:revision>
  <dcterms:created xsi:type="dcterms:W3CDTF">2018-05-31T13:23:31Z</dcterms:created>
  <dcterms:modified xsi:type="dcterms:W3CDTF">2018-06-02T13:45:29Z</dcterms:modified>
</cp:coreProperties>
</file>