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2" r:id="rId3"/>
    <p:sldId id="259" r:id="rId4"/>
    <p:sldId id="266" r:id="rId5"/>
    <p:sldId id="267" r:id="rId6"/>
    <p:sldId id="262" r:id="rId7"/>
    <p:sldId id="268" r:id="rId8"/>
    <p:sldId id="276" r:id="rId9"/>
    <p:sldId id="264" r:id="rId10"/>
    <p:sldId id="265" r:id="rId11"/>
    <p:sldId id="273" r:id="rId12"/>
    <p:sldId id="274" r:id="rId13"/>
    <p:sldId id="275" r:id="rId14"/>
    <p:sldId id="263"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30F626"/>
    <a:srgbClr val="66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70" d="100"/>
          <a:sy n="70" d="100"/>
        </p:scale>
        <p:origin x="90"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492C09-22C1-4497-BF9B-871A2D65E924}"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F918-6C5A-4CC8-A15C-0C6344031457}" type="slidenum">
              <a:rPr lang="en-US" smtClean="0"/>
              <a:t>‹#›</a:t>
            </a:fld>
            <a:endParaRPr lang="en-US"/>
          </a:p>
        </p:txBody>
      </p:sp>
    </p:spTree>
    <p:extLst>
      <p:ext uri="{BB962C8B-B14F-4D97-AF65-F5344CB8AC3E}">
        <p14:creationId xmlns:p14="http://schemas.microsoft.com/office/powerpoint/2010/main" val="216622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92C09-22C1-4497-BF9B-871A2D65E924}"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F918-6C5A-4CC8-A15C-0C6344031457}" type="slidenum">
              <a:rPr lang="en-US" smtClean="0"/>
              <a:t>‹#›</a:t>
            </a:fld>
            <a:endParaRPr lang="en-US"/>
          </a:p>
        </p:txBody>
      </p:sp>
    </p:spTree>
    <p:extLst>
      <p:ext uri="{BB962C8B-B14F-4D97-AF65-F5344CB8AC3E}">
        <p14:creationId xmlns:p14="http://schemas.microsoft.com/office/powerpoint/2010/main" val="72071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92C09-22C1-4497-BF9B-871A2D65E924}"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F918-6C5A-4CC8-A15C-0C6344031457}" type="slidenum">
              <a:rPr lang="en-US" smtClean="0"/>
              <a:t>‹#›</a:t>
            </a:fld>
            <a:endParaRPr lang="en-US"/>
          </a:p>
        </p:txBody>
      </p:sp>
    </p:spTree>
    <p:extLst>
      <p:ext uri="{BB962C8B-B14F-4D97-AF65-F5344CB8AC3E}">
        <p14:creationId xmlns:p14="http://schemas.microsoft.com/office/powerpoint/2010/main" val="342722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92C09-22C1-4497-BF9B-871A2D65E924}"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F918-6C5A-4CC8-A15C-0C6344031457}" type="slidenum">
              <a:rPr lang="en-US" smtClean="0"/>
              <a:t>‹#›</a:t>
            </a:fld>
            <a:endParaRPr lang="en-US"/>
          </a:p>
        </p:txBody>
      </p:sp>
    </p:spTree>
    <p:extLst>
      <p:ext uri="{BB962C8B-B14F-4D97-AF65-F5344CB8AC3E}">
        <p14:creationId xmlns:p14="http://schemas.microsoft.com/office/powerpoint/2010/main" val="258094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92C09-22C1-4497-BF9B-871A2D65E924}"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F918-6C5A-4CC8-A15C-0C6344031457}" type="slidenum">
              <a:rPr lang="en-US" smtClean="0"/>
              <a:t>‹#›</a:t>
            </a:fld>
            <a:endParaRPr lang="en-US"/>
          </a:p>
        </p:txBody>
      </p:sp>
    </p:spTree>
    <p:extLst>
      <p:ext uri="{BB962C8B-B14F-4D97-AF65-F5344CB8AC3E}">
        <p14:creationId xmlns:p14="http://schemas.microsoft.com/office/powerpoint/2010/main" val="271159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492C09-22C1-4497-BF9B-871A2D65E924}"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BF918-6C5A-4CC8-A15C-0C6344031457}" type="slidenum">
              <a:rPr lang="en-US" smtClean="0"/>
              <a:t>‹#›</a:t>
            </a:fld>
            <a:endParaRPr lang="en-US"/>
          </a:p>
        </p:txBody>
      </p:sp>
    </p:spTree>
    <p:extLst>
      <p:ext uri="{BB962C8B-B14F-4D97-AF65-F5344CB8AC3E}">
        <p14:creationId xmlns:p14="http://schemas.microsoft.com/office/powerpoint/2010/main" val="315306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492C09-22C1-4497-BF9B-871A2D65E924}" type="datetimeFigureOut">
              <a:rPr lang="en-US" smtClean="0"/>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BF918-6C5A-4CC8-A15C-0C6344031457}" type="slidenum">
              <a:rPr lang="en-US" smtClean="0"/>
              <a:t>‹#›</a:t>
            </a:fld>
            <a:endParaRPr lang="en-US"/>
          </a:p>
        </p:txBody>
      </p:sp>
    </p:spTree>
    <p:extLst>
      <p:ext uri="{BB962C8B-B14F-4D97-AF65-F5344CB8AC3E}">
        <p14:creationId xmlns:p14="http://schemas.microsoft.com/office/powerpoint/2010/main" val="40756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492C09-22C1-4497-BF9B-871A2D65E924}" type="datetimeFigureOut">
              <a:rPr lang="en-US" smtClean="0"/>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BF918-6C5A-4CC8-A15C-0C6344031457}" type="slidenum">
              <a:rPr lang="en-US" smtClean="0"/>
              <a:t>‹#›</a:t>
            </a:fld>
            <a:endParaRPr lang="en-US"/>
          </a:p>
        </p:txBody>
      </p:sp>
    </p:spTree>
    <p:extLst>
      <p:ext uri="{BB962C8B-B14F-4D97-AF65-F5344CB8AC3E}">
        <p14:creationId xmlns:p14="http://schemas.microsoft.com/office/powerpoint/2010/main" val="313729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92C09-22C1-4497-BF9B-871A2D65E924}" type="datetimeFigureOut">
              <a:rPr lang="en-US" smtClean="0"/>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BF918-6C5A-4CC8-A15C-0C6344031457}" type="slidenum">
              <a:rPr lang="en-US" smtClean="0"/>
              <a:t>‹#›</a:t>
            </a:fld>
            <a:endParaRPr lang="en-US"/>
          </a:p>
        </p:txBody>
      </p:sp>
    </p:spTree>
    <p:extLst>
      <p:ext uri="{BB962C8B-B14F-4D97-AF65-F5344CB8AC3E}">
        <p14:creationId xmlns:p14="http://schemas.microsoft.com/office/powerpoint/2010/main" val="121050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92C09-22C1-4497-BF9B-871A2D65E924}"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BF918-6C5A-4CC8-A15C-0C6344031457}" type="slidenum">
              <a:rPr lang="en-US" smtClean="0"/>
              <a:t>‹#›</a:t>
            </a:fld>
            <a:endParaRPr lang="en-US"/>
          </a:p>
        </p:txBody>
      </p:sp>
    </p:spTree>
    <p:extLst>
      <p:ext uri="{BB962C8B-B14F-4D97-AF65-F5344CB8AC3E}">
        <p14:creationId xmlns:p14="http://schemas.microsoft.com/office/powerpoint/2010/main" val="254370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92C09-22C1-4497-BF9B-871A2D65E924}"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BF918-6C5A-4CC8-A15C-0C6344031457}" type="slidenum">
              <a:rPr lang="en-US" smtClean="0"/>
              <a:t>‹#›</a:t>
            </a:fld>
            <a:endParaRPr lang="en-US"/>
          </a:p>
        </p:txBody>
      </p:sp>
    </p:spTree>
    <p:extLst>
      <p:ext uri="{BB962C8B-B14F-4D97-AF65-F5344CB8AC3E}">
        <p14:creationId xmlns:p14="http://schemas.microsoft.com/office/powerpoint/2010/main" val="240788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92C09-22C1-4497-BF9B-871A2D65E924}" type="datetimeFigureOut">
              <a:rPr lang="en-US" smtClean="0"/>
              <a:t>6/1/2018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BF918-6C5A-4CC8-A15C-0C6344031457}" type="slidenum">
              <a:rPr lang="en-US" smtClean="0"/>
              <a:t>‹#›</a:t>
            </a:fld>
            <a:endParaRPr lang="en-US"/>
          </a:p>
        </p:txBody>
      </p:sp>
    </p:spTree>
    <p:extLst>
      <p:ext uri="{BB962C8B-B14F-4D97-AF65-F5344CB8AC3E}">
        <p14:creationId xmlns:p14="http://schemas.microsoft.com/office/powerpoint/2010/main" val="282538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5397"/>
            <a:ext cx="10515600" cy="5231566"/>
          </a:xfrm>
          <a:solidFill>
            <a:srgbClr val="FFC000"/>
          </a:solidFill>
        </p:spPr>
        <p:txBody>
          <a:bodyPr>
            <a:normAutofit lnSpcReduction="10000"/>
          </a:bodyPr>
          <a:lstStyle/>
          <a:p>
            <a:pPr marL="0" indent="0">
              <a:buNone/>
            </a:pPr>
            <a:endParaRPr lang="en-US" dirty="0" smtClean="0"/>
          </a:p>
          <a:p>
            <a:pPr marL="0" indent="0">
              <a:buNone/>
            </a:pPr>
            <a:endParaRPr lang="en-US" dirty="0" smtClean="0"/>
          </a:p>
          <a:p>
            <a:pPr marL="0" indent="0" algn="ctr">
              <a:buNone/>
            </a:pPr>
            <a:r>
              <a:rPr lang="en-US" sz="4400" dirty="0" smtClean="0"/>
              <a:t>BIRTH OF THE </a:t>
            </a:r>
          </a:p>
          <a:p>
            <a:pPr marL="0" indent="0" algn="ctr">
              <a:buNone/>
            </a:pPr>
            <a:r>
              <a:rPr lang="en-US" sz="4400" dirty="0" smtClean="0"/>
              <a:t>FEDERAL RESERVE PRIVATE BANKING </a:t>
            </a:r>
            <a:r>
              <a:rPr lang="en-US" sz="4400" dirty="0" smtClean="0"/>
              <a:t>SYSTEM</a:t>
            </a:r>
          </a:p>
          <a:p>
            <a:pPr marL="0" indent="0" algn="ctr">
              <a:buNone/>
            </a:pPr>
            <a:endParaRPr lang="en-US" sz="4400" dirty="0" smtClean="0"/>
          </a:p>
          <a:p>
            <a:pPr marL="0" indent="0" algn="ctr">
              <a:buNone/>
            </a:pPr>
            <a:r>
              <a:rPr lang="en-US" sz="4400" dirty="0" smtClean="0"/>
              <a:t>Jerry </a:t>
            </a:r>
            <a:r>
              <a:rPr lang="en-US" sz="4400" dirty="0" err="1" smtClean="0"/>
              <a:t>Kann</a:t>
            </a:r>
            <a:endParaRPr lang="en-US" sz="4400" dirty="0" smtClean="0"/>
          </a:p>
          <a:p>
            <a:pPr marL="0" indent="0" algn="ctr">
              <a:buNone/>
            </a:pPr>
            <a:r>
              <a:rPr lang="en-US" sz="4400" dirty="0" smtClean="0"/>
              <a:t>Fed Group of Upper West Side</a:t>
            </a:r>
          </a:p>
          <a:p>
            <a:pPr marL="0" indent="0" algn="ctr">
              <a:buNone/>
            </a:pPr>
            <a:r>
              <a:rPr lang="en-US" sz="4400" dirty="0" smtClean="0"/>
              <a:t>June 2, 2018  4-5:50pm   1.114room</a:t>
            </a:r>
            <a:endParaRPr lang="en-US" sz="4000" dirty="0"/>
          </a:p>
        </p:txBody>
      </p:sp>
    </p:spTree>
    <p:extLst>
      <p:ext uri="{BB962C8B-B14F-4D97-AF65-F5344CB8AC3E}">
        <p14:creationId xmlns:p14="http://schemas.microsoft.com/office/powerpoint/2010/main" val="1038851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lson W. Aldri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95500" cy="26049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bram Piatt Andrew 19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8" y="3435536"/>
            <a:ext cx="209550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ank A. Vanderl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806" y="0"/>
            <a:ext cx="209550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enry Davis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806" y="3850844"/>
            <a:ext cx="209550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ts3.mm.bing.net/th?id=H.4757377567360874&amp;pid=15.1&amp;H=160&amp;W=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8942" y="3850844"/>
            <a:ext cx="2011034" cy="300715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ts4.mm.bing.net/th?id=H.4861710841021331&amp;pid=15.1&amp;H=160&amp;W=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8748" y="3850844"/>
            <a:ext cx="2345746" cy="300037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2.bp.blogspot.com/-pdBqoVUoI_M/Tx4g43fe9LI/AAAAAAAAAqM/aLGPVc8xyoU/s320/paul+warbur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8748" y="0"/>
            <a:ext cx="4266338" cy="3216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15306" y="309966"/>
            <a:ext cx="2968698" cy="2308324"/>
          </a:xfrm>
          <a:prstGeom prst="rect">
            <a:avLst/>
          </a:prstGeom>
          <a:solidFill>
            <a:srgbClr val="FFFF00"/>
          </a:solidFill>
        </p:spPr>
        <p:txBody>
          <a:bodyPr wrap="none" rtlCol="0">
            <a:spAutoFit/>
          </a:bodyPr>
          <a:lstStyle/>
          <a:p>
            <a:r>
              <a:rPr lang="en-US" dirty="0"/>
              <a:t>If the public had </a:t>
            </a:r>
            <a:r>
              <a:rPr lang="en-US" dirty="0" smtClean="0"/>
              <a:t>realized</a:t>
            </a:r>
          </a:p>
          <a:p>
            <a:r>
              <a:rPr lang="en-US" dirty="0" smtClean="0"/>
              <a:t>that </a:t>
            </a:r>
            <a:r>
              <a:rPr lang="en-US" dirty="0"/>
              <a:t>the Federal Reserve </a:t>
            </a:r>
            <a:r>
              <a:rPr lang="en-US" dirty="0" smtClean="0"/>
              <a:t>Act</a:t>
            </a:r>
          </a:p>
          <a:p>
            <a:r>
              <a:rPr lang="en-US" dirty="0" smtClean="0"/>
              <a:t>was </a:t>
            </a:r>
            <a:r>
              <a:rPr lang="en-US" dirty="0"/>
              <a:t>parented by the </a:t>
            </a:r>
            <a:r>
              <a:rPr lang="en-US" dirty="0" smtClean="0"/>
              <a:t>same</a:t>
            </a:r>
          </a:p>
          <a:p>
            <a:r>
              <a:rPr lang="en-US" dirty="0" smtClean="0"/>
              <a:t>industry </a:t>
            </a:r>
            <a:r>
              <a:rPr lang="en-US" dirty="0"/>
              <a:t>it was supposed </a:t>
            </a:r>
            <a:r>
              <a:rPr lang="en-US" dirty="0" smtClean="0"/>
              <a:t>to</a:t>
            </a:r>
          </a:p>
          <a:p>
            <a:r>
              <a:rPr lang="en-US" dirty="0" smtClean="0"/>
              <a:t>control</a:t>
            </a:r>
            <a:r>
              <a:rPr lang="en-US" dirty="0"/>
              <a:t>, there would </a:t>
            </a:r>
            <a:r>
              <a:rPr lang="en-US" dirty="0" smtClean="0"/>
              <a:t>have</a:t>
            </a:r>
          </a:p>
          <a:p>
            <a:r>
              <a:rPr lang="en-US" dirty="0" smtClean="0"/>
              <a:t>been </a:t>
            </a:r>
            <a:r>
              <a:rPr lang="en-US" dirty="0"/>
              <a:t>great opposition to it</a:t>
            </a:r>
            <a:r>
              <a:rPr lang="en-US" dirty="0" smtClean="0"/>
              <a:t>,</a:t>
            </a:r>
          </a:p>
          <a:p>
            <a:r>
              <a:rPr lang="en-US" dirty="0" smtClean="0"/>
              <a:t>and </a:t>
            </a:r>
            <a:r>
              <a:rPr lang="en-US" dirty="0"/>
              <a:t>it never would have </a:t>
            </a:r>
            <a:r>
              <a:rPr lang="en-US" dirty="0" smtClean="0"/>
              <a:t>been</a:t>
            </a:r>
          </a:p>
          <a:p>
            <a:r>
              <a:rPr lang="en-US" dirty="0" smtClean="0"/>
              <a:t>enacted </a:t>
            </a:r>
            <a:r>
              <a:rPr lang="en-US" dirty="0"/>
              <a:t>into law.</a:t>
            </a:r>
          </a:p>
        </p:txBody>
      </p:sp>
      <p:sp>
        <p:nvSpPr>
          <p:cNvPr id="3" name="TextBox 2"/>
          <p:cNvSpPr txBox="1"/>
          <p:nvPr/>
        </p:nvSpPr>
        <p:spPr>
          <a:xfrm>
            <a:off x="629073" y="2235571"/>
            <a:ext cx="1466427" cy="369332"/>
          </a:xfrm>
          <a:prstGeom prst="rect">
            <a:avLst/>
          </a:prstGeom>
          <a:solidFill>
            <a:srgbClr val="66CCFF"/>
          </a:solidFill>
        </p:spPr>
        <p:txBody>
          <a:bodyPr wrap="none" rtlCol="0">
            <a:spAutoFit/>
          </a:bodyPr>
          <a:lstStyle/>
          <a:p>
            <a:r>
              <a:rPr lang="en-US" dirty="0" smtClean="0"/>
              <a:t>ROCKEFELLER</a:t>
            </a:r>
            <a:endParaRPr lang="en-US" dirty="0"/>
          </a:p>
        </p:txBody>
      </p:sp>
      <p:sp>
        <p:nvSpPr>
          <p:cNvPr id="11" name="TextBox 10"/>
          <p:cNvSpPr txBox="1"/>
          <p:nvPr/>
        </p:nvSpPr>
        <p:spPr>
          <a:xfrm>
            <a:off x="3248879" y="2847454"/>
            <a:ext cx="1466427" cy="369332"/>
          </a:xfrm>
          <a:prstGeom prst="rect">
            <a:avLst/>
          </a:prstGeom>
          <a:solidFill>
            <a:srgbClr val="66CCFF"/>
          </a:solidFill>
        </p:spPr>
        <p:txBody>
          <a:bodyPr wrap="none" rtlCol="0">
            <a:spAutoFit/>
          </a:bodyPr>
          <a:lstStyle/>
          <a:p>
            <a:r>
              <a:rPr lang="en-US" dirty="0" smtClean="0"/>
              <a:t>ROCKEFELLER</a:t>
            </a:r>
            <a:endParaRPr lang="en-US" dirty="0"/>
          </a:p>
        </p:txBody>
      </p:sp>
      <p:sp>
        <p:nvSpPr>
          <p:cNvPr id="4" name="TextBox 3"/>
          <p:cNvSpPr txBox="1"/>
          <p:nvPr/>
        </p:nvSpPr>
        <p:spPr>
          <a:xfrm>
            <a:off x="3630265" y="6488668"/>
            <a:ext cx="1085041" cy="369332"/>
          </a:xfrm>
          <a:prstGeom prst="rect">
            <a:avLst/>
          </a:prstGeom>
          <a:solidFill>
            <a:srgbClr val="FF0000"/>
          </a:solidFill>
        </p:spPr>
        <p:txBody>
          <a:bodyPr wrap="none" rtlCol="0">
            <a:spAutoFit/>
          </a:bodyPr>
          <a:lstStyle/>
          <a:p>
            <a:r>
              <a:rPr lang="en-US" dirty="0" smtClean="0"/>
              <a:t>MORGAN</a:t>
            </a:r>
            <a:endParaRPr lang="en-US" dirty="0"/>
          </a:p>
        </p:txBody>
      </p:sp>
      <p:sp>
        <p:nvSpPr>
          <p:cNvPr id="13" name="TextBox 12"/>
          <p:cNvSpPr txBox="1"/>
          <p:nvPr/>
        </p:nvSpPr>
        <p:spPr>
          <a:xfrm>
            <a:off x="6059043" y="6488668"/>
            <a:ext cx="1085041" cy="369332"/>
          </a:xfrm>
          <a:prstGeom prst="rect">
            <a:avLst/>
          </a:prstGeom>
          <a:solidFill>
            <a:srgbClr val="FF0000"/>
          </a:solidFill>
        </p:spPr>
        <p:txBody>
          <a:bodyPr wrap="none" rtlCol="0">
            <a:spAutoFit/>
          </a:bodyPr>
          <a:lstStyle/>
          <a:p>
            <a:r>
              <a:rPr lang="en-US" dirty="0" smtClean="0"/>
              <a:t>MORGAN</a:t>
            </a:r>
            <a:endParaRPr lang="en-US" dirty="0"/>
          </a:p>
        </p:txBody>
      </p:sp>
      <p:sp>
        <p:nvSpPr>
          <p:cNvPr id="14" name="TextBox 13"/>
          <p:cNvSpPr txBox="1"/>
          <p:nvPr/>
        </p:nvSpPr>
        <p:spPr>
          <a:xfrm>
            <a:off x="8979453" y="6481888"/>
            <a:ext cx="1085041" cy="369332"/>
          </a:xfrm>
          <a:prstGeom prst="rect">
            <a:avLst/>
          </a:prstGeom>
          <a:solidFill>
            <a:srgbClr val="FF0000"/>
          </a:solidFill>
        </p:spPr>
        <p:txBody>
          <a:bodyPr wrap="none" rtlCol="0">
            <a:spAutoFit/>
          </a:bodyPr>
          <a:lstStyle/>
          <a:p>
            <a:r>
              <a:rPr lang="en-US" dirty="0" smtClean="0"/>
              <a:t>MORGAN</a:t>
            </a:r>
            <a:endParaRPr lang="en-US" dirty="0"/>
          </a:p>
        </p:txBody>
      </p:sp>
      <p:sp>
        <p:nvSpPr>
          <p:cNvPr id="5" name="TextBox 4"/>
          <p:cNvSpPr txBox="1"/>
          <p:nvPr/>
        </p:nvSpPr>
        <p:spPr>
          <a:xfrm>
            <a:off x="9743933" y="2847454"/>
            <a:ext cx="2208361" cy="369332"/>
          </a:xfrm>
          <a:prstGeom prst="rect">
            <a:avLst/>
          </a:prstGeom>
          <a:solidFill>
            <a:srgbClr val="C00000"/>
          </a:solidFill>
        </p:spPr>
        <p:txBody>
          <a:bodyPr wrap="none" rtlCol="0">
            <a:spAutoFit/>
          </a:bodyPr>
          <a:lstStyle/>
          <a:p>
            <a:r>
              <a:rPr lang="en-US" dirty="0" smtClean="0"/>
              <a:t>KUHN, LOEB, EUROPE</a:t>
            </a:r>
            <a:endParaRPr lang="en-US" dirty="0"/>
          </a:p>
        </p:txBody>
      </p:sp>
      <p:sp>
        <p:nvSpPr>
          <p:cNvPr id="16" name="TextBox 15"/>
          <p:cNvSpPr txBox="1"/>
          <p:nvPr/>
        </p:nvSpPr>
        <p:spPr>
          <a:xfrm>
            <a:off x="6173" y="5876080"/>
            <a:ext cx="1896032" cy="369332"/>
          </a:xfrm>
          <a:prstGeom prst="rect">
            <a:avLst/>
          </a:prstGeom>
          <a:solidFill>
            <a:srgbClr val="66CCFF"/>
          </a:solidFill>
        </p:spPr>
        <p:txBody>
          <a:bodyPr wrap="none" rtlCol="0">
            <a:spAutoFit/>
          </a:bodyPr>
          <a:lstStyle/>
          <a:p>
            <a:r>
              <a:rPr lang="en-US" dirty="0" smtClean="0"/>
              <a:t>ROCKEFELLER????</a:t>
            </a:r>
            <a:endParaRPr lang="en-US" dirty="0"/>
          </a:p>
        </p:txBody>
      </p:sp>
      <p:sp>
        <p:nvSpPr>
          <p:cNvPr id="18" name="TextBox 17"/>
          <p:cNvSpPr txBox="1"/>
          <p:nvPr/>
        </p:nvSpPr>
        <p:spPr>
          <a:xfrm>
            <a:off x="6173" y="5554699"/>
            <a:ext cx="1514645" cy="369332"/>
          </a:xfrm>
          <a:prstGeom prst="rect">
            <a:avLst/>
          </a:prstGeom>
          <a:solidFill>
            <a:srgbClr val="FF0000"/>
          </a:solidFill>
        </p:spPr>
        <p:txBody>
          <a:bodyPr wrap="none" rtlCol="0">
            <a:spAutoFit/>
          </a:bodyPr>
          <a:lstStyle/>
          <a:p>
            <a:r>
              <a:rPr lang="en-US" dirty="0" smtClean="0"/>
              <a:t>MORGAN????</a:t>
            </a:r>
            <a:endParaRPr lang="en-US" dirty="0"/>
          </a:p>
        </p:txBody>
      </p:sp>
      <p:sp>
        <p:nvSpPr>
          <p:cNvPr id="19" name="TextBox 18"/>
          <p:cNvSpPr txBox="1"/>
          <p:nvPr/>
        </p:nvSpPr>
        <p:spPr>
          <a:xfrm>
            <a:off x="8405" y="6221437"/>
            <a:ext cx="2637966" cy="369332"/>
          </a:xfrm>
          <a:prstGeom prst="rect">
            <a:avLst/>
          </a:prstGeom>
          <a:solidFill>
            <a:srgbClr val="C00000"/>
          </a:solidFill>
        </p:spPr>
        <p:txBody>
          <a:bodyPr wrap="none" rtlCol="0">
            <a:spAutoFit/>
          </a:bodyPr>
          <a:lstStyle/>
          <a:p>
            <a:r>
              <a:rPr lang="en-US" dirty="0" smtClean="0"/>
              <a:t>KUHN, LOEB, EUROPE????</a:t>
            </a:r>
            <a:endParaRPr lang="en-US" dirty="0"/>
          </a:p>
        </p:txBody>
      </p:sp>
      <p:sp>
        <p:nvSpPr>
          <p:cNvPr id="6" name="TextBox 5"/>
          <p:cNvSpPr txBox="1"/>
          <p:nvPr/>
        </p:nvSpPr>
        <p:spPr>
          <a:xfrm>
            <a:off x="387994" y="2650887"/>
            <a:ext cx="845103" cy="369332"/>
          </a:xfrm>
          <a:prstGeom prst="rect">
            <a:avLst/>
          </a:prstGeom>
          <a:noFill/>
        </p:spPr>
        <p:txBody>
          <a:bodyPr wrap="none" rtlCol="0">
            <a:spAutoFit/>
          </a:bodyPr>
          <a:lstStyle/>
          <a:p>
            <a:r>
              <a:rPr lang="en-US" dirty="0" smtClean="0"/>
              <a:t>Aldrich</a:t>
            </a:r>
            <a:endParaRPr lang="en-US" dirty="0"/>
          </a:p>
        </p:txBody>
      </p:sp>
      <p:sp>
        <p:nvSpPr>
          <p:cNvPr id="7" name="TextBox 6"/>
          <p:cNvSpPr txBox="1"/>
          <p:nvPr/>
        </p:nvSpPr>
        <p:spPr>
          <a:xfrm>
            <a:off x="418889" y="3132959"/>
            <a:ext cx="917880" cy="369332"/>
          </a:xfrm>
          <a:prstGeom prst="rect">
            <a:avLst/>
          </a:prstGeom>
          <a:noFill/>
        </p:spPr>
        <p:txBody>
          <a:bodyPr wrap="none" rtlCol="0">
            <a:spAutoFit/>
          </a:bodyPr>
          <a:lstStyle/>
          <a:p>
            <a:r>
              <a:rPr lang="en-US" dirty="0" smtClean="0"/>
              <a:t>Andrew</a:t>
            </a:r>
            <a:endParaRPr lang="en-US" dirty="0"/>
          </a:p>
        </p:txBody>
      </p:sp>
      <p:sp>
        <p:nvSpPr>
          <p:cNvPr id="8" name="TextBox 7"/>
          <p:cNvSpPr txBox="1"/>
          <p:nvPr/>
        </p:nvSpPr>
        <p:spPr>
          <a:xfrm>
            <a:off x="3297430" y="3164483"/>
            <a:ext cx="1080745" cy="369332"/>
          </a:xfrm>
          <a:prstGeom prst="rect">
            <a:avLst/>
          </a:prstGeom>
          <a:noFill/>
        </p:spPr>
        <p:txBody>
          <a:bodyPr wrap="none" rtlCol="0">
            <a:spAutoFit/>
          </a:bodyPr>
          <a:lstStyle/>
          <a:p>
            <a:r>
              <a:rPr lang="en-US" dirty="0" err="1" smtClean="0"/>
              <a:t>Vanderlip</a:t>
            </a:r>
            <a:endParaRPr lang="en-US" dirty="0"/>
          </a:p>
        </p:txBody>
      </p:sp>
      <p:sp>
        <p:nvSpPr>
          <p:cNvPr id="10" name="TextBox 9"/>
          <p:cNvSpPr txBox="1"/>
          <p:nvPr/>
        </p:nvSpPr>
        <p:spPr>
          <a:xfrm>
            <a:off x="3214818" y="3533815"/>
            <a:ext cx="1046440" cy="369332"/>
          </a:xfrm>
          <a:prstGeom prst="rect">
            <a:avLst/>
          </a:prstGeom>
          <a:noFill/>
        </p:spPr>
        <p:txBody>
          <a:bodyPr wrap="none" rtlCol="0">
            <a:spAutoFit/>
          </a:bodyPr>
          <a:lstStyle/>
          <a:p>
            <a:r>
              <a:rPr lang="en-US" dirty="0" smtClean="0"/>
              <a:t>Davidson</a:t>
            </a:r>
            <a:endParaRPr lang="en-US" dirty="0"/>
          </a:p>
        </p:txBody>
      </p:sp>
      <p:sp>
        <p:nvSpPr>
          <p:cNvPr id="12" name="TextBox 11"/>
          <p:cNvSpPr txBox="1"/>
          <p:nvPr/>
        </p:nvSpPr>
        <p:spPr>
          <a:xfrm>
            <a:off x="6349415" y="3533815"/>
            <a:ext cx="854080" cy="369332"/>
          </a:xfrm>
          <a:prstGeom prst="rect">
            <a:avLst/>
          </a:prstGeom>
          <a:noFill/>
        </p:spPr>
        <p:txBody>
          <a:bodyPr wrap="none" rtlCol="0">
            <a:spAutoFit/>
          </a:bodyPr>
          <a:lstStyle/>
          <a:p>
            <a:r>
              <a:rPr lang="en-US" dirty="0" smtClean="0"/>
              <a:t>Norton</a:t>
            </a:r>
            <a:endParaRPr lang="en-US" dirty="0"/>
          </a:p>
        </p:txBody>
      </p:sp>
      <p:sp>
        <p:nvSpPr>
          <p:cNvPr id="15" name="TextBox 14"/>
          <p:cNvSpPr txBox="1"/>
          <p:nvPr/>
        </p:nvSpPr>
        <p:spPr>
          <a:xfrm>
            <a:off x="8581203" y="3533815"/>
            <a:ext cx="796500" cy="369332"/>
          </a:xfrm>
          <a:prstGeom prst="rect">
            <a:avLst/>
          </a:prstGeom>
          <a:noFill/>
        </p:spPr>
        <p:txBody>
          <a:bodyPr wrap="none" rtlCol="0">
            <a:spAutoFit/>
          </a:bodyPr>
          <a:lstStyle/>
          <a:p>
            <a:r>
              <a:rPr lang="en-US" dirty="0" smtClean="0"/>
              <a:t>Strong</a:t>
            </a:r>
            <a:endParaRPr lang="en-US" dirty="0"/>
          </a:p>
        </p:txBody>
      </p:sp>
      <p:sp>
        <p:nvSpPr>
          <p:cNvPr id="17" name="TextBox 16"/>
          <p:cNvSpPr txBox="1"/>
          <p:nvPr/>
        </p:nvSpPr>
        <p:spPr>
          <a:xfrm>
            <a:off x="9540700" y="3151477"/>
            <a:ext cx="1002262" cy="369332"/>
          </a:xfrm>
          <a:prstGeom prst="rect">
            <a:avLst/>
          </a:prstGeom>
          <a:noFill/>
        </p:spPr>
        <p:txBody>
          <a:bodyPr wrap="none" rtlCol="0">
            <a:spAutoFit/>
          </a:bodyPr>
          <a:lstStyle/>
          <a:p>
            <a:r>
              <a:rPr lang="en-US" dirty="0" smtClean="0"/>
              <a:t>Warburg</a:t>
            </a:r>
            <a:endParaRPr lang="en-US" dirty="0"/>
          </a:p>
        </p:txBody>
      </p:sp>
    </p:spTree>
    <p:extLst>
      <p:ext uri="{BB962C8B-B14F-4D97-AF65-F5344CB8AC3E}">
        <p14:creationId xmlns:p14="http://schemas.microsoft.com/office/powerpoint/2010/main" val="470462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2015"/>
            <a:ext cx="12192000" cy="584775"/>
          </a:xfrm>
          <a:prstGeom prst="rect">
            <a:avLst/>
          </a:prstGeom>
          <a:solidFill>
            <a:schemeClr val="accent1">
              <a:lumMod val="40000"/>
              <a:lumOff val="60000"/>
            </a:schemeClr>
          </a:solidFill>
        </p:spPr>
        <p:txBody>
          <a:bodyPr wrap="square" rtlCol="0">
            <a:spAutoFit/>
          </a:bodyPr>
          <a:lstStyle/>
          <a:p>
            <a:r>
              <a:rPr lang="en-US" sz="1600" b="1" dirty="0" smtClean="0"/>
              <a:t>The meeting of Wall Street bankers to write what would be the Federal Reserve bill was kept secret.   The bankers understood that the country did not want a banking system ruled by Wall Street. </a:t>
            </a:r>
            <a:endParaRPr lang="en-US" sz="16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6660"/>
            <a:ext cx="2377440" cy="3771484"/>
          </a:xfrm>
          <a:prstGeom prst="rect">
            <a:avLst/>
          </a:prstGeom>
        </p:spPr>
      </p:pic>
      <p:sp>
        <p:nvSpPr>
          <p:cNvPr id="7" name="Rectangle 6"/>
          <p:cNvSpPr/>
          <p:nvPr/>
        </p:nvSpPr>
        <p:spPr>
          <a:xfrm>
            <a:off x="-16625" y="5340437"/>
            <a:ext cx="2820516" cy="923330"/>
          </a:xfrm>
          <a:prstGeom prst="rect">
            <a:avLst/>
          </a:prstGeom>
        </p:spPr>
        <p:txBody>
          <a:bodyPr wrap="none">
            <a:spAutoFit/>
          </a:bodyPr>
          <a:lstStyle/>
          <a:p>
            <a:r>
              <a:rPr lang="en-US" b="1" dirty="0" smtClean="0"/>
              <a:t>B.C. </a:t>
            </a:r>
            <a:r>
              <a:rPr lang="en-US" b="1" dirty="0"/>
              <a:t>Forbes</a:t>
            </a:r>
            <a:r>
              <a:rPr lang="en-US" dirty="0"/>
              <a:t> </a:t>
            </a:r>
            <a:r>
              <a:rPr lang="en-US" dirty="0" smtClean="0"/>
              <a:t>(1880 </a:t>
            </a:r>
            <a:r>
              <a:rPr lang="en-US" dirty="0"/>
              <a:t>– </a:t>
            </a:r>
            <a:r>
              <a:rPr lang="en-US" dirty="0" smtClean="0"/>
              <a:t>1954)</a:t>
            </a:r>
          </a:p>
          <a:p>
            <a:r>
              <a:rPr lang="en-US" dirty="0" smtClean="0"/>
              <a:t>founder of Forbes Magazine</a:t>
            </a:r>
          </a:p>
          <a:p>
            <a:r>
              <a:rPr lang="en-US" dirty="0" smtClean="0"/>
              <a:t>in 1917</a:t>
            </a:r>
            <a:endParaRPr lang="en-US" dirty="0"/>
          </a:p>
        </p:txBody>
      </p:sp>
      <p:sp>
        <p:nvSpPr>
          <p:cNvPr id="9" name="TextBox 8"/>
          <p:cNvSpPr txBox="1"/>
          <p:nvPr/>
        </p:nvSpPr>
        <p:spPr>
          <a:xfrm>
            <a:off x="2580684" y="1500375"/>
            <a:ext cx="9269525" cy="1754326"/>
          </a:xfrm>
          <a:prstGeom prst="rect">
            <a:avLst/>
          </a:prstGeom>
          <a:solidFill>
            <a:schemeClr val="accent1">
              <a:lumMod val="20000"/>
              <a:lumOff val="80000"/>
            </a:schemeClr>
          </a:solidFill>
        </p:spPr>
        <p:txBody>
          <a:bodyPr wrap="none" rtlCol="0">
            <a:spAutoFit/>
          </a:bodyPr>
          <a:lstStyle/>
          <a:p>
            <a:r>
              <a:rPr lang="en-US" dirty="0" smtClean="0"/>
              <a:t>“Picture a party of the nation’s greatest bankers stealing out of New York on a private railroad car</a:t>
            </a:r>
          </a:p>
          <a:p>
            <a:r>
              <a:rPr lang="en-US" dirty="0" smtClean="0"/>
              <a:t>under cover of darkness, stealthily hieing hundreds of miles South…     I am giving to the world, </a:t>
            </a:r>
          </a:p>
          <a:p>
            <a:r>
              <a:rPr lang="en-US" dirty="0" smtClean="0"/>
              <a:t>for the first time, the real story of how the famous Aldrich currency report, the foundation of our</a:t>
            </a:r>
          </a:p>
          <a:p>
            <a:r>
              <a:rPr lang="en-US" dirty="0" smtClean="0"/>
              <a:t>new currency system, was written…   the real birth of the present Federal Reserve System, the </a:t>
            </a:r>
          </a:p>
          <a:p>
            <a:r>
              <a:rPr lang="en-US" dirty="0" smtClean="0"/>
              <a:t>plan done on Jekyll Island…   Warburg… more than any one man has made the system possible</a:t>
            </a:r>
          </a:p>
          <a:p>
            <a:r>
              <a:rPr lang="en-US" dirty="0" smtClean="0"/>
              <a:t>as a working reality.”                                            B.C. Forbes, CURRENT OPINION, Dec 1916</a:t>
            </a:r>
            <a:endParaRPr lang="en-US" dirty="0"/>
          </a:p>
        </p:txBody>
      </p:sp>
      <p:sp>
        <p:nvSpPr>
          <p:cNvPr id="10" name="TextBox 9"/>
          <p:cNvSpPr txBox="1"/>
          <p:nvPr/>
        </p:nvSpPr>
        <p:spPr>
          <a:xfrm>
            <a:off x="2587758" y="3638286"/>
            <a:ext cx="4627689" cy="2000548"/>
          </a:xfrm>
          <a:prstGeom prst="rect">
            <a:avLst/>
          </a:prstGeom>
          <a:solidFill>
            <a:schemeClr val="accent1">
              <a:lumMod val="20000"/>
              <a:lumOff val="80000"/>
            </a:schemeClr>
          </a:solidFill>
        </p:spPr>
        <p:txBody>
          <a:bodyPr wrap="square" rtlCol="0">
            <a:spAutoFit/>
          </a:bodyPr>
          <a:lstStyle/>
          <a:p>
            <a:r>
              <a:rPr lang="en-US" dirty="0" smtClean="0"/>
              <a:t>Forbes revelation did not get much response.  First, it was two years after the bill was passed;</a:t>
            </a:r>
          </a:p>
          <a:p>
            <a:r>
              <a:rPr lang="en-US" dirty="0" smtClean="0"/>
              <a:t>secondly, it was dismissed as preposterous.   In a book published in 1930, a biographer of Aldrich calls it “a mere yarn”.</a:t>
            </a:r>
          </a:p>
          <a:p>
            <a:r>
              <a:rPr lang="en-US" dirty="0"/>
              <a:t> </a:t>
            </a:r>
            <a:r>
              <a:rPr lang="en-US" dirty="0" smtClean="0"/>
              <a:t>   </a:t>
            </a:r>
            <a:r>
              <a:rPr lang="en-US" sz="1600" dirty="0" smtClean="0"/>
              <a:t>Nathaniel Stephenson, </a:t>
            </a:r>
            <a:r>
              <a:rPr lang="en-US" sz="1600" i="1" dirty="0" smtClean="0"/>
              <a:t>Nelson W. Aldrich, A Leader in American Politics</a:t>
            </a:r>
            <a:r>
              <a:rPr lang="en-US" sz="1600" dirty="0" smtClean="0"/>
              <a:t>, pub. 1930</a:t>
            </a:r>
            <a:endParaRPr lang="en-US" sz="16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35" y="3638286"/>
            <a:ext cx="4818265" cy="3106950"/>
          </a:xfrm>
          <a:prstGeom prst="rect">
            <a:avLst/>
          </a:prstGeom>
        </p:spPr>
      </p:pic>
      <p:sp>
        <p:nvSpPr>
          <p:cNvPr id="13" name="Title 1"/>
          <p:cNvSpPr txBox="1">
            <a:spLocks/>
          </p:cNvSpPr>
          <p:nvPr/>
        </p:nvSpPr>
        <p:spPr>
          <a:xfrm>
            <a:off x="0" y="27297"/>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The Secret Meeting is Talked About</a:t>
            </a:r>
            <a:endParaRPr lang="en-US"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90196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2015"/>
            <a:ext cx="12192000" cy="461665"/>
          </a:xfrm>
          <a:prstGeom prst="rect">
            <a:avLst/>
          </a:prstGeom>
          <a:solidFill>
            <a:srgbClr val="FFFF00"/>
          </a:solidFill>
        </p:spPr>
        <p:txBody>
          <a:bodyPr wrap="square" rtlCol="0">
            <a:spAutoFit/>
          </a:bodyPr>
          <a:lstStyle/>
          <a:p>
            <a:pPr algn="ctr"/>
            <a:r>
              <a:rPr lang="en-US" sz="2400" b="1" dirty="0" smtClean="0"/>
              <a:t>However, as the men of the First Name Club wrote their memoirs, the facts came out.</a:t>
            </a:r>
            <a:endParaRPr lang="en-US" sz="2400" b="1" dirty="0"/>
          </a:p>
        </p:txBody>
      </p:sp>
      <p:sp>
        <p:nvSpPr>
          <p:cNvPr id="12" name="TextBox 11"/>
          <p:cNvSpPr txBox="1"/>
          <p:nvPr/>
        </p:nvSpPr>
        <p:spPr>
          <a:xfrm>
            <a:off x="0" y="993680"/>
            <a:ext cx="12192000" cy="1754326"/>
          </a:xfrm>
          <a:prstGeom prst="rect">
            <a:avLst/>
          </a:prstGeom>
          <a:solidFill>
            <a:srgbClr val="F9F2CB"/>
          </a:solidFill>
        </p:spPr>
        <p:txBody>
          <a:bodyPr wrap="square" rtlCol="0">
            <a:spAutoFit/>
          </a:bodyPr>
          <a:lstStyle/>
          <a:p>
            <a:r>
              <a:rPr lang="en-US" b="1" dirty="0" smtClean="0"/>
              <a:t>Frank Vanderlip (‘Frank’)  wrote in the Saturday Evening Post, Feb 9, 1935:</a:t>
            </a:r>
          </a:p>
          <a:p>
            <a:endParaRPr lang="en-US" b="1" dirty="0"/>
          </a:p>
          <a:p>
            <a:r>
              <a:rPr lang="en-US" b="1" dirty="0" smtClean="0"/>
              <a:t>“Despite my views about the value to society of greater publicity for the affairs of corporations, there was an occasion near the close of 1910, when I was as secretive, indeed, as furtive, as any conspirator…   I do not feel it is any exaggeration to speak of our secret expedition to Jekyl Island as the occasion of the actual conception of what eventually became the Federal Reserve System.”</a:t>
            </a:r>
            <a:endParaRPr lang="en-US" b="1" dirty="0"/>
          </a:p>
        </p:txBody>
      </p:sp>
      <p:pic>
        <p:nvPicPr>
          <p:cNvPr id="2050" name="Picture 2" descr="http://www.palosverdesrealty.net/briefcase/148914_v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4150" y="2881989"/>
            <a:ext cx="3307850" cy="39760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6180" y="2760671"/>
            <a:ext cx="6096000" cy="3970318"/>
          </a:xfrm>
          <a:prstGeom prst="rect">
            <a:avLst/>
          </a:prstGeom>
        </p:spPr>
        <p:txBody>
          <a:bodyPr>
            <a:spAutoFit/>
          </a:bodyPr>
          <a:lstStyle/>
          <a:p>
            <a:r>
              <a:rPr lang="en-US" b="1" dirty="0" smtClean="0"/>
              <a:t>               The </a:t>
            </a:r>
            <a:r>
              <a:rPr lang="en-US" b="1" dirty="0"/>
              <a:t>National City Bank of New York, </a:t>
            </a:r>
            <a:r>
              <a:rPr lang="en-US" b="1" dirty="0" smtClean="0"/>
              <a:t>1909</a:t>
            </a:r>
          </a:p>
          <a:p>
            <a:r>
              <a:rPr lang="en-US" dirty="0" smtClean="0"/>
              <a:t>                                          Directors</a:t>
            </a:r>
          </a:p>
          <a:p>
            <a:r>
              <a:rPr lang="en-US" dirty="0" smtClean="0"/>
              <a:t>James </a:t>
            </a:r>
            <a:r>
              <a:rPr lang="en-US" dirty="0"/>
              <a:t>Stillman (Chairman</a:t>
            </a:r>
            <a:r>
              <a:rPr lang="en-US" dirty="0" smtClean="0"/>
              <a:t>)               	Stephen </a:t>
            </a:r>
            <a:r>
              <a:rPr lang="en-US" dirty="0"/>
              <a:t>S. Palmer</a:t>
            </a:r>
            <a:endParaRPr lang="en-US" dirty="0" smtClean="0"/>
          </a:p>
          <a:p>
            <a:r>
              <a:rPr lang="en-US" dirty="0" smtClean="0"/>
              <a:t>Francis </a:t>
            </a:r>
            <a:r>
              <a:rPr lang="en-US" dirty="0"/>
              <a:t>M. </a:t>
            </a:r>
            <a:r>
              <a:rPr lang="en-US" dirty="0" smtClean="0"/>
              <a:t>Bacon			George </a:t>
            </a:r>
            <a:r>
              <a:rPr lang="en-US" dirty="0"/>
              <a:t>W. Perkins</a:t>
            </a:r>
            <a:endParaRPr lang="en-US" dirty="0" smtClean="0"/>
          </a:p>
          <a:p>
            <a:r>
              <a:rPr lang="en-US" dirty="0" smtClean="0"/>
              <a:t>Cleveland </a:t>
            </a:r>
            <a:r>
              <a:rPr lang="en-US" dirty="0"/>
              <a:t>H. </a:t>
            </a:r>
            <a:r>
              <a:rPr lang="en-US" dirty="0" smtClean="0"/>
              <a:t>Dodge			</a:t>
            </a:r>
            <a:r>
              <a:rPr lang="en-US" dirty="0"/>
              <a:t> James H. Post</a:t>
            </a:r>
            <a:endParaRPr lang="en-US" dirty="0" smtClean="0"/>
          </a:p>
          <a:p>
            <a:r>
              <a:rPr lang="en-US" dirty="0" smtClean="0"/>
              <a:t>Charles </a:t>
            </a:r>
            <a:r>
              <a:rPr lang="en-US" dirty="0"/>
              <a:t>S. </a:t>
            </a:r>
            <a:r>
              <a:rPr lang="en-US" dirty="0" smtClean="0"/>
              <a:t>Fairchild			</a:t>
            </a:r>
            <a:r>
              <a:rPr lang="en-US" dirty="0"/>
              <a:t> M. Taylor Pyne</a:t>
            </a:r>
            <a:endParaRPr lang="en-US" dirty="0" smtClean="0"/>
          </a:p>
          <a:p>
            <a:r>
              <a:rPr lang="en-US" dirty="0" smtClean="0"/>
              <a:t>Henry </a:t>
            </a:r>
            <a:r>
              <a:rPr lang="en-US" dirty="0"/>
              <a:t>C. </a:t>
            </a:r>
            <a:r>
              <a:rPr lang="en-US" dirty="0" smtClean="0"/>
              <a:t>Frick			</a:t>
            </a:r>
            <a:r>
              <a:rPr lang="en-US" dirty="0"/>
              <a:t> William </a:t>
            </a:r>
            <a:r>
              <a:rPr lang="en-US" dirty="0" smtClean="0"/>
              <a:t>Rockefeller</a:t>
            </a:r>
          </a:p>
          <a:p>
            <a:r>
              <a:rPr lang="en-US" dirty="0" smtClean="0"/>
              <a:t>Joseph </a:t>
            </a:r>
            <a:r>
              <a:rPr lang="en-US" dirty="0"/>
              <a:t>P. </a:t>
            </a:r>
            <a:r>
              <a:rPr lang="en-US" dirty="0" smtClean="0"/>
              <a:t>Grace			</a:t>
            </a:r>
            <a:r>
              <a:rPr lang="en-US" dirty="0"/>
              <a:t> Jacob H. Schiff</a:t>
            </a:r>
            <a:endParaRPr lang="en-US" dirty="0" smtClean="0"/>
          </a:p>
          <a:p>
            <a:r>
              <a:rPr lang="en-US" dirty="0" smtClean="0"/>
              <a:t>Edward </a:t>
            </a:r>
            <a:r>
              <a:rPr lang="en-US" dirty="0"/>
              <a:t>H. </a:t>
            </a:r>
            <a:r>
              <a:rPr lang="en-US" dirty="0" smtClean="0"/>
              <a:t>Harriman		</a:t>
            </a:r>
            <a:r>
              <a:rPr lang="en-US" dirty="0"/>
              <a:t> Samuel Sloan</a:t>
            </a:r>
            <a:endParaRPr lang="en-US" dirty="0" smtClean="0"/>
          </a:p>
          <a:p>
            <a:r>
              <a:rPr lang="en-US" dirty="0" smtClean="0"/>
              <a:t>Cyrus </a:t>
            </a:r>
            <a:r>
              <a:rPr lang="en-US" dirty="0"/>
              <a:t>H. </a:t>
            </a:r>
            <a:r>
              <a:rPr lang="en-US" dirty="0" smtClean="0"/>
              <a:t>McCormick		</a:t>
            </a:r>
            <a:r>
              <a:rPr lang="en-US" dirty="0"/>
              <a:t> William Douglas Sloane</a:t>
            </a:r>
            <a:endParaRPr lang="en-US" dirty="0" smtClean="0"/>
          </a:p>
          <a:p>
            <a:r>
              <a:rPr lang="en-US" dirty="0" smtClean="0"/>
              <a:t>Edwin </a:t>
            </a:r>
            <a:r>
              <a:rPr lang="en-US" dirty="0"/>
              <a:t>S. </a:t>
            </a:r>
            <a:r>
              <a:rPr lang="en-US" dirty="0" smtClean="0"/>
              <a:t>Marston			</a:t>
            </a:r>
            <a:r>
              <a:rPr lang="en-US" dirty="0"/>
              <a:t> Henry A.C. Taylor</a:t>
            </a:r>
            <a:endParaRPr lang="en-US" dirty="0" smtClean="0"/>
          </a:p>
          <a:p>
            <a:r>
              <a:rPr lang="en-US" dirty="0" smtClean="0"/>
              <a:t>John </a:t>
            </a:r>
            <a:r>
              <a:rPr lang="en-US" dirty="0"/>
              <a:t>W. </a:t>
            </a:r>
            <a:r>
              <a:rPr lang="en-US" dirty="0" smtClean="0"/>
              <a:t>Sterling			 </a:t>
            </a:r>
            <a:r>
              <a:rPr lang="en-US" dirty="0"/>
              <a:t>Moses </a:t>
            </a:r>
            <a:r>
              <a:rPr lang="en-US" dirty="0" smtClean="0"/>
              <a:t>Taylor</a:t>
            </a:r>
          </a:p>
          <a:p>
            <a:r>
              <a:rPr lang="en-US" dirty="0" smtClean="0"/>
              <a:t>P.A</a:t>
            </a:r>
            <a:r>
              <a:rPr lang="en-US" dirty="0"/>
              <a:t>. </a:t>
            </a:r>
            <a:r>
              <a:rPr lang="en-US" dirty="0" smtClean="0"/>
              <a:t>Valentine			</a:t>
            </a:r>
            <a:r>
              <a:rPr lang="en-US" b="1" u="sng" dirty="0" smtClean="0"/>
              <a:t>Frank </a:t>
            </a:r>
            <a:r>
              <a:rPr lang="en-US" b="1" u="sng" dirty="0"/>
              <a:t>A. Vanderlip </a:t>
            </a:r>
            <a:r>
              <a:rPr lang="en-US" b="1" u="sng" dirty="0" smtClean="0"/>
              <a:t>	</a:t>
            </a:r>
            <a:r>
              <a:rPr lang="en-US" dirty="0" smtClean="0"/>
              <a:t>					</a:t>
            </a:r>
            <a:r>
              <a:rPr lang="en-US" b="1" u="sng" dirty="0" smtClean="0"/>
              <a:t>(</a:t>
            </a:r>
            <a:r>
              <a:rPr lang="en-US" b="1" u="sng" dirty="0"/>
              <a:t>President</a:t>
            </a:r>
            <a:r>
              <a:rPr lang="en-US" b="1" u="sng" dirty="0" smtClean="0"/>
              <a:t>)</a:t>
            </a:r>
            <a:endParaRPr lang="en-US" dirty="0"/>
          </a:p>
        </p:txBody>
      </p:sp>
      <p:sp>
        <p:nvSpPr>
          <p:cNvPr id="2" name="Rectangle 1"/>
          <p:cNvSpPr/>
          <p:nvPr/>
        </p:nvSpPr>
        <p:spPr>
          <a:xfrm>
            <a:off x="7283668" y="6211669"/>
            <a:ext cx="2401614" cy="646331"/>
          </a:xfrm>
          <a:prstGeom prst="rect">
            <a:avLst/>
          </a:prstGeom>
          <a:solidFill>
            <a:schemeClr val="bg1"/>
          </a:solidFill>
        </p:spPr>
        <p:txBody>
          <a:bodyPr wrap="square">
            <a:spAutoFit/>
          </a:bodyPr>
          <a:lstStyle/>
          <a:p>
            <a:pPr algn="ctr"/>
            <a:r>
              <a:rPr lang="en-US" b="1" dirty="0"/>
              <a:t>Frank </a:t>
            </a:r>
            <a:r>
              <a:rPr lang="en-US" b="1" dirty="0" smtClean="0"/>
              <a:t>A. </a:t>
            </a:r>
            <a:r>
              <a:rPr lang="en-US" b="1" dirty="0" err="1"/>
              <a:t>Vanderlip</a:t>
            </a:r>
            <a:r>
              <a:rPr lang="en-US" b="1" dirty="0"/>
              <a:t>, Sr</a:t>
            </a:r>
            <a:r>
              <a:rPr lang="en-US" b="1" dirty="0" smtClean="0"/>
              <a:t>.</a:t>
            </a:r>
          </a:p>
          <a:p>
            <a:pPr algn="ctr"/>
            <a:r>
              <a:rPr lang="en-US" b="1" dirty="0" smtClean="0"/>
              <a:t>(1864 </a:t>
            </a:r>
            <a:r>
              <a:rPr lang="en-US" b="1" dirty="0"/>
              <a:t>– </a:t>
            </a:r>
            <a:r>
              <a:rPr lang="en-US" b="1" dirty="0" smtClean="0"/>
              <a:t>1937</a:t>
            </a:r>
            <a:r>
              <a:rPr lang="en-US" b="1" dirty="0"/>
              <a:t>) </a:t>
            </a:r>
          </a:p>
        </p:txBody>
      </p:sp>
      <p:sp>
        <p:nvSpPr>
          <p:cNvPr id="8" name="Title 1"/>
          <p:cNvSpPr txBox="1">
            <a:spLocks/>
          </p:cNvSpPr>
          <p:nvPr/>
        </p:nvSpPr>
        <p:spPr>
          <a:xfrm>
            <a:off x="0" y="13649"/>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The Secret Meeting is Talked About</a:t>
            </a:r>
            <a:endParaRPr lang="en-US"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92659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3854" y="847899"/>
            <a:ext cx="8368145" cy="830997"/>
          </a:xfrm>
          <a:prstGeom prst="rect">
            <a:avLst/>
          </a:prstGeom>
          <a:solidFill>
            <a:srgbClr val="FFFF00"/>
          </a:solidFill>
        </p:spPr>
        <p:txBody>
          <a:bodyPr wrap="square" rtlCol="0">
            <a:spAutoFit/>
          </a:bodyPr>
          <a:lstStyle/>
          <a:p>
            <a:pPr algn="ctr"/>
            <a:r>
              <a:rPr lang="en-US" sz="2400" b="1" dirty="0" smtClean="0"/>
              <a:t>However, as the men of the First Name Club wrote their memoirs, the facts came out.</a:t>
            </a:r>
            <a:endParaRPr lang="en-US" sz="2400" b="1" dirty="0"/>
          </a:p>
        </p:txBody>
      </p:sp>
      <p:sp>
        <p:nvSpPr>
          <p:cNvPr id="12" name="TextBox 11"/>
          <p:cNvSpPr txBox="1"/>
          <p:nvPr/>
        </p:nvSpPr>
        <p:spPr>
          <a:xfrm>
            <a:off x="3823853" y="1733902"/>
            <a:ext cx="8368145" cy="646331"/>
          </a:xfrm>
          <a:prstGeom prst="rect">
            <a:avLst/>
          </a:prstGeom>
          <a:solidFill>
            <a:srgbClr val="F9F2CB"/>
          </a:solidFill>
        </p:spPr>
        <p:txBody>
          <a:bodyPr wrap="square" rtlCol="0">
            <a:spAutoFit/>
          </a:bodyPr>
          <a:lstStyle/>
          <a:p>
            <a:r>
              <a:rPr lang="en-US" b="1" dirty="0" smtClean="0"/>
              <a:t>Paul Warburg, the true architect of the Federal Reserve bill, wrote in 1930 in volume 1 of his book, </a:t>
            </a:r>
            <a:r>
              <a:rPr lang="en-US" b="1" i="1" dirty="0" smtClean="0"/>
              <a:t>The Federal Reserve System, Its Origin and </a:t>
            </a:r>
            <a:r>
              <a:rPr lang="en-US" b="1" i="1" dirty="0"/>
              <a:t>G</a:t>
            </a:r>
            <a:r>
              <a:rPr lang="en-US" b="1" i="1" dirty="0" smtClean="0"/>
              <a:t>rowth:</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989" y="4799074"/>
            <a:ext cx="6063971" cy="16258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624" y="2646975"/>
            <a:ext cx="8188374" cy="1488795"/>
          </a:xfrm>
          <a:prstGeom prst="rect">
            <a:avLst/>
          </a:prstGeom>
        </p:spPr>
      </p:pic>
      <p:sp>
        <p:nvSpPr>
          <p:cNvPr id="6" name="TextBox 5"/>
          <p:cNvSpPr txBox="1"/>
          <p:nvPr/>
        </p:nvSpPr>
        <p:spPr>
          <a:xfrm>
            <a:off x="8637002" y="3742615"/>
            <a:ext cx="3199915" cy="369332"/>
          </a:xfrm>
          <a:prstGeom prst="rect">
            <a:avLst/>
          </a:prstGeom>
          <a:solidFill>
            <a:schemeClr val="bg1"/>
          </a:solidFill>
        </p:spPr>
        <p:txBody>
          <a:bodyPr wrap="none" rtlCol="0">
            <a:spAutoFit/>
          </a:bodyPr>
          <a:lstStyle/>
          <a:p>
            <a:r>
              <a:rPr lang="en-US" dirty="0" smtClean="0"/>
              <a:t>                                                         </a:t>
            </a:r>
            <a:endParaRPr lang="en-US" dirty="0"/>
          </a:p>
        </p:txBody>
      </p:sp>
      <p:sp>
        <p:nvSpPr>
          <p:cNvPr id="7" name="TextBox 6"/>
          <p:cNvSpPr txBox="1"/>
          <p:nvPr/>
        </p:nvSpPr>
        <p:spPr>
          <a:xfrm>
            <a:off x="4172989" y="4799074"/>
            <a:ext cx="1454244" cy="369332"/>
          </a:xfrm>
          <a:prstGeom prst="rect">
            <a:avLst/>
          </a:prstGeom>
          <a:solidFill>
            <a:schemeClr val="bg1"/>
          </a:solidFill>
        </p:spPr>
        <p:txBody>
          <a:bodyPr wrap="none" rtlCol="0">
            <a:spAutoFit/>
          </a:bodyPr>
          <a:lstStyle/>
          <a:p>
            <a:r>
              <a:rPr lang="en-US" dirty="0" smtClean="0"/>
              <a:t>                        </a:t>
            </a:r>
            <a:endParaRPr lang="en-US" dirty="0"/>
          </a:p>
        </p:txBody>
      </p:sp>
      <p:sp>
        <p:nvSpPr>
          <p:cNvPr id="8" name="TextBox 7"/>
          <p:cNvSpPr txBox="1"/>
          <p:nvPr/>
        </p:nvSpPr>
        <p:spPr>
          <a:xfrm>
            <a:off x="8595517" y="6055588"/>
            <a:ext cx="1877437" cy="369332"/>
          </a:xfrm>
          <a:prstGeom prst="rect">
            <a:avLst/>
          </a:prstGeom>
          <a:solidFill>
            <a:schemeClr val="bg1"/>
          </a:solidFill>
        </p:spPr>
        <p:txBody>
          <a:bodyPr wrap="none" rtlCol="0">
            <a:spAutoFit/>
          </a:bodyPr>
          <a:lstStyle/>
          <a:p>
            <a:r>
              <a:rPr lang="en-US" dirty="0" smtClean="0"/>
              <a:t>                                </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847900"/>
            <a:ext cx="3648544" cy="6010102"/>
          </a:xfrm>
          <a:prstGeom prst="rect">
            <a:avLst/>
          </a:prstGeom>
        </p:spPr>
      </p:pic>
      <p:sp>
        <p:nvSpPr>
          <p:cNvPr id="11" name="TextBox 10"/>
          <p:cNvSpPr txBox="1"/>
          <p:nvPr/>
        </p:nvSpPr>
        <p:spPr>
          <a:xfrm>
            <a:off x="4199438" y="2380233"/>
            <a:ext cx="1401346" cy="369332"/>
          </a:xfrm>
          <a:prstGeom prst="rect">
            <a:avLst/>
          </a:prstGeom>
          <a:solidFill>
            <a:schemeClr val="bg1"/>
          </a:solidFill>
        </p:spPr>
        <p:txBody>
          <a:bodyPr wrap="none" rtlCol="0">
            <a:spAutoFit/>
          </a:bodyPr>
          <a:lstStyle/>
          <a:p>
            <a:r>
              <a:rPr lang="en-US" dirty="0" smtClean="0"/>
              <a:t>                       </a:t>
            </a:r>
            <a:endParaRPr lang="en-US" dirty="0"/>
          </a:p>
        </p:txBody>
      </p:sp>
      <p:sp>
        <p:nvSpPr>
          <p:cNvPr id="13" name="TextBox 12"/>
          <p:cNvSpPr txBox="1"/>
          <p:nvPr/>
        </p:nvSpPr>
        <p:spPr>
          <a:xfrm>
            <a:off x="3770285" y="4076445"/>
            <a:ext cx="8066632" cy="369332"/>
          </a:xfrm>
          <a:prstGeom prst="rect">
            <a:avLst/>
          </a:prstGeom>
          <a:solidFill>
            <a:schemeClr val="bg1"/>
          </a:solidFill>
        </p:spPr>
        <p:txBody>
          <a:bodyPr wrap="none" rtlCol="0">
            <a:spAutoFit/>
          </a:bodyPr>
          <a:lstStyle/>
          <a:p>
            <a:r>
              <a:rPr lang="en-US" dirty="0" smtClean="0"/>
              <a:t>                                                                                                                                                     </a:t>
            </a:r>
            <a:endParaRPr lang="en-US" dirty="0"/>
          </a:p>
        </p:txBody>
      </p:sp>
      <p:sp>
        <p:nvSpPr>
          <p:cNvPr id="15" name="TextBox 14"/>
          <p:cNvSpPr txBox="1"/>
          <p:nvPr/>
        </p:nvSpPr>
        <p:spPr>
          <a:xfrm>
            <a:off x="4506816" y="6348653"/>
            <a:ext cx="1877437" cy="369332"/>
          </a:xfrm>
          <a:prstGeom prst="rect">
            <a:avLst/>
          </a:prstGeom>
          <a:solidFill>
            <a:schemeClr val="bg1"/>
          </a:solidFill>
        </p:spPr>
        <p:txBody>
          <a:bodyPr wrap="none" rtlCol="0">
            <a:spAutoFit/>
          </a:bodyPr>
          <a:lstStyle/>
          <a:p>
            <a:r>
              <a:rPr lang="en-US" dirty="0" smtClean="0"/>
              <a:t>                                </a:t>
            </a:r>
            <a:endParaRPr lang="en-US"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7998" y="4510328"/>
            <a:ext cx="1524000" cy="1838325"/>
          </a:xfrm>
          <a:prstGeom prst="rect">
            <a:avLst/>
          </a:prstGeom>
        </p:spPr>
      </p:pic>
      <p:sp>
        <p:nvSpPr>
          <p:cNvPr id="18" name="Title 1"/>
          <p:cNvSpPr txBox="1">
            <a:spLocks/>
          </p:cNvSpPr>
          <p:nvPr/>
        </p:nvSpPr>
        <p:spPr>
          <a:xfrm>
            <a:off x="-2" y="3114"/>
            <a:ext cx="12192000" cy="532014"/>
          </a:xfrm>
          <a:prstGeom prst="rect">
            <a:avLst/>
          </a:prstGeom>
          <a:solidFill>
            <a:srgbClr val="F1E287"/>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Courier New" panose="02070309020205020404" pitchFamily="49" charset="0"/>
                <a:cs typeface="Courier New" panose="02070309020205020404" pitchFamily="49" charset="0"/>
              </a:rPr>
              <a:t>The Secret Meeting is Talked About</a:t>
            </a:r>
            <a:endParaRPr lang="en-US"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78531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84182"/>
            <a:ext cx="5720316" cy="1325563"/>
          </a:xfrm>
          <a:solidFill>
            <a:srgbClr val="FFC000"/>
          </a:solidFill>
        </p:spPr>
        <p:txBody>
          <a:bodyPr>
            <a:noAutofit/>
          </a:bodyPr>
          <a:lstStyle/>
          <a:p>
            <a:r>
              <a:rPr lang="en-US" sz="2400" dirty="0"/>
              <a:t>Ben S. Bernanke, chairman of </a:t>
            </a:r>
            <a:r>
              <a:rPr lang="en-US" sz="2400" dirty="0" smtClean="0"/>
              <a:t>the</a:t>
            </a:r>
            <a:br>
              <a:rPr lang="en-US" sz="2400" dirty="0" smtClean="0"/>
            </a:br>
            <a:r>
              <a:rPr lang="en-US" sz="2400" dirty="0" smtClean="0"/>
              <a:t>Federal </a:t>
            </a:r>
            <a:r>
              <a:rPr lang="en-US" sz="2400" dirty="0"/>
              <a:t>Reserve and former Fed </a:t>
            </a:r>
            <a:r>
              <a:rPr lang="en-US" sz="2400" dirty="0" smtClean="0"/>
              <a:t>Chairman</a:t>
            </a:r>
            <a:br>
              <a:rPr lang="en-US" sz="2400" dirty="0" smtClean="0"/>
            </a:br>
            <a:r>
              <a:rPr lang="en-US" sz="2400" dirty="0" smtClean="0"/>
              <a:t>Alan </a:t>
            </a:r>
            <a:r>
              <a:rPr lang="en-US" sz="2400" dirty="0"/>
              <a:t>Greenspan chat before taking the </a:t>
            </a:r>
            <a:r>
              <a:rPr lang="en-US" sz="2400" dirty="0" smtClean="0"/>
              <a:t>stage.</a:t>
            </a:r>
            <a:endParaRPr lang="en-US" sz="2400" dirty="0"/>
          </a:p>
        </p:txBody>
      </p:sp>
      <p:pic>
        <p:nvPicPr>
          <p:cNvPr id="2052" name="Picture 4" descr="http://ts2.mm.bing.net/th?id=H.4763171481980349&amp;pid=15.1&amp;H=106&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165" y="2017742"/>
            <a:ext cx="4285834" cy="28393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7194"/>
            <a:ext cx="12191999" cy="2000548"/>
          </a:xfrm>
          <a:prstGeom prst="rect">
            <a:avLst/>
          </a:prstGeom>
          <a:solidFill>
            <a:srgbClr val="FFFF00"/>
          </a:solidFill>
        </p:spPr>
        <p:txBody>
          <a:bodyPr wrap="square" rtlCol="0">
            <a:spAutoFit/>
          </a:bodyPr>
          <a:lstStyle/>
          <a:p>
            <a:pPr algn="ctr"/>
            <a:r>
              <a:rPr lang="en-US" sz="2800" dirty="0"/>
              <a:t>On November 5–6, 2010, Ben Bernanke stayed on Jekyll Island to commemorate the </a:t>
            </a:r>
            <a:r>
              <a:rPr lang="en-US" sz="2800" dirty="0" smtClean="0"/>
              <a:t>100-year anniversary </a:t>
            </a:r>
            <a:r>
              <a:rPr lang="en-US" sz="2800" dirty="0"/>
              <a:t>of this original </a:t>
            </a:r>
            <a:r>
              <a:rPr lang="en-US" sz="2800" dirty="0" smtClean="0"/>
              <a:t>meeting.   </a:t>
            </a:r>
            <a:r>
              <a:rPr lang="en-US" sz="2800" dirty="0"/>
              <a:t>The Conference was the first official </a:t>
            </a:r>
            <a:r>
              <a:rPr lang="en-US" sz="2800" dirty="0" smtClean="0"/>
              <a:t>confirmation of the secret meetings by the banking elites that wrote the </a:t>
            </a:r>
            <a:r>
              <a:rPr lang="en-US" sz="4000" dirty="0" smtClean="0"/>
              <a:t>Federal Reserve Bill</a:t>
            </a:r>
            <a:r>
              <a:rPr lang="en-US" sz="2800" dirty="0" smtClean="0"/>
              <a:t>.</a:t>
            </a:r>
            <a:endParaRPr lang="en-US" sz="2800" dirty="0"/>
          </a:p>
        </p:txBody>
      </p:sp>
      <p:pic>
        <p:nvPicPr>
          <p:cNvPr id="2050" name="Picture 2" descr="http://ei.marketwatch.com/Multimedia/2013/11/13/Photos/MG/MW-BP121_bernan_20131113111126_MG.jpg?uuid=4c99204a-4c7e-11e3-8b0b-00212803fad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71117" y="3984182"/>
            <a:ext cx="4108548" cy="287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334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 y="0"/>
            <a:ext cx="12190708" cy="1325563"/>
          </a:xfrm>
          <a:solidFill>
            <a:srgbClr val="FF0000"/>
          </a:solidFill>
        </p:spPr>
        <p:txBody>
          <a:bodyPr>
            <a:noAutofit/>
          </a:bodyPr>
          <a:lstStyle/>
          <a:p>
            <a:pPr algn="ctr"/>
            <a:r>
              <a:rPr lang="en-US" sz="3200" b="1" dirty="0" smtClean="0"/>
              <a:t>THE FEDERAL RESERVE LAW OF 1913</a:t>
            </a:r>
            <a:br>
              <a:rPr lang="en-US" sz="3200" b="1" dirty="0" smtClean="0"/>
            </a:br>
            <a:r>
              <a:rPr lang="en-US" sz="3200" b="1" dirty="0" smtClean="0"/>
              <a:t>GAVE THE GOVERNMENT’S POWER TO CREATE </a:t>
            </a:r>
            <a:r>
              <a:rPr lang="en-US" sz="3200" b="1" dirty="0" smtClean="0"/>
              <a:t>AND ISSUE MONEY </a:t>
            </a:r>
            <a:r>
              <a:rPr lang="en-US" sz="3200" b="1" dirty="0" smtClean="0"/>
              <a:t>TO</a:t>
            </a:r>
            <a:br>
              <a:rPr lang="en-US" sz="3200" b="1" dirty="0" smtClean="0"/>
            </a:br>
            <a:r>
              <a:rPr lang="en-US" sz="3200" b="1" dirty="0" smtClean="0"/>
              <a:t>PRIVATE BANK CORPORATIONS</a:t>
            </a:r>
            <a:endParaRPr lang="en-US" sz="3200" b="1" dirty="0"/>
          </a:p>
        </p:txBody>
      </p:sp>
      <p:pic>
        <p:nvPicPr>
          <p:cNvPr id="1028" name="Picture 4" descr="http://www.batr.org/sitebuildercontent/sitebuilderpictures/bankster_cartoon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874" y="1325563"/>
            <a:ext cx="9540185" cy="555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47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98943" y="3022169"/>
            <a:ext cx="1838965" cy="923330"/>
          </a:xfrm>
          <a:prstGeom prst="rect">
            <a:avLst/>
          </a:prstGeom>
          <a:noFill/>
        </p:spPr>
        <p:txBody>
          <a:bodyPr wrap="none" rtlCol="0">
            <a:spAutoFit/>
          </a:bodyPr>
          <a:lstStyle/>
          <a:p>
            <a:r>
              <a:rPr lang="en-US" sz="5400" dirty="0" smtClean="0"/>
              <a:t>Q &amp; A</a:t>
            </a:r>
            <a:endParaRPr lang="en-US" sz="5400" dirty="0"/>
          </a:p>
        </p:txBody>
      </p:sp>
    </p:spTree>
    <p:extLst>
      <p:ext uri="{BB962C8B-B14F-4D97-AF65-F5344CB8AC3E}">
        <p14:creationId xmlns:p14="http://schemas.microsoft.com/office/powerpoint/2010/main" val="4064039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1255363"/>
          </a:xfrm>
          <a:solidFill>
            <a:srgbClr val="FFC000"/>
          </a:solidFill>
        </p:spPr>
        <p:txBody>
          <a:bodyPr>
            <a:normAutofit fontScale="92500" lnSpcReduction="10000"/>
          </a:bodyPr>
          <a:lstStyle/>
          <a:p>
            <a:pPr marL="0" indent="0" algn="ctr">
              <a:buNone/>
            </a:pPr>
            <a:r>
              <a:rPr lang="en-US" sz="4400" dirty="0" smtClean="0"/>
              <a:t>BIRTH OF THE </a:t>
            </a:r>
          </a:p>
          <a:p>
            <a:pPr marL="0" indent="0" algn="ctr">
              <a:buNone/>
            </a:pPr>
            <a:r>
              <a:rPr lang="en-US" sz="4400" dirty="0" smtClean="0"/>
              <a:t>FEDERAL RESERVE PRIVATE BANKING SYSTEM</a:t>
            </a:r>
            <a:endParaRPr lang="en-US" sz="4400" dirty="0"/>
          </a:p>
        </p:txBody>
      </p:sp>
      <p:sp>
        <p:nvSpPr>
          <p:cNvPr id="4" name="Title 1"/>
          <p:cNvSpPr>
            <a:spLocks noGrp="1"/>
          </p:cNvSpPr>
          <p:nvPr>
            <p:ph type="title"/>
          </p:nvPr>
        </p:nvSpPr>
        <p:spPr>
          <a:xfrm>
            <a:off x="0" y="1255364"/>
            <a:ext cx="12192000" cy="595770"/>
          </a:xfrm>
          <a:solidFill>
            <a:srgbClr val="FFFF00"/>
          </a:solidFill>
        </p:spPr>
        <p:txBody>
          <a:bodyPr>
            <a:normAutofit fontScale="90000"/>
          </a:bodyPr>
          <a:lstStyle/>
          <a:p>
            <a:pPr algn="ctr"/>
            <a:r>
              <a:rPr lang="en-US" dirty="0" smtClean="0"/>
              <a:t>JEKYLL ISLAND, GEORGIA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1134"/>
            <a:ext cx="7196784" cy="5006866"/>
          </a:xfrm>
          <a:prstGeom prst="rect">
            <a:avLst/>
          </a:prstGeom>
        </p:spPr>
      </p:pic>
      <p:sp>
        <p:nvSpPr>
          <p:cNvPr id="2" name="TextBox 1"/>
          <p:cNvSpPr txBox="1"/>
          <p:nvPr/>
        </p:nvSpPr>
        <p:spPr>
          <a:xfrm>
            <a:off x="7501180" y="2510727"/>
            <a:ext cx="4377289" cy="2308324"/>
          </a:xfrm>
          <a:prstGeom prst="rect">
            <a:avLst/>
          </a:prstGeom>
          <a:noFill/>
        </p:spPr>
        <p:txBody>
          <a:bodyPr wrap="none" rtlCol="0">
            <a:spAutoFit/>
          </a:bodyPr>
          <a:lstStyle/>
          <a:p>
            <a:r>
              <a:rPr lang="en-US" dirty="0" smtClean="0"/>
              <a:t>The Federal Reserve Bill was secretly written</a:t>
            </a:r>
          </a:p>
          <a:p>
            <a:r>
              <a:rPr lang="en-US" dirty="0" smtClean="0"/>
              <a:t>by Wall Street Bankers in November of 1910.</a:t>
            </a:r>
          </a:p>
          <a:p>
            <a:endParaRPr lang="en-US" dirty="0"/>
          </a:p>
          <a:p>
            <a:r>
              <a:rPr lang="en-US" dirty="0" smtClean="0"/>
              <a:t>The bankers went to Jekyll Island, Georgia, </a:t>
            </a:r>
          </a:p>
          <a:p>
            <a:r>
              <a:rPr lang="en-US" dirty="0" smtClean="0"/>
              <a:t>by private railway car.   While on the island,</a:t>
            </a:r>
          </a:p>
          <a:p>
            <a:r>
              <a:rPr lang="en-US" dirty="0" smtClean="0"/>
              <a:t>new servants were hired and the bankers</a:t>
            </a:r>
          </a:p>
          <a:p>
            <a:r>
              <a:rPr lang="en-US" dirty="0" smtClean="0"/>
              <a:t>used only first names between themselves</a:t>
            </a:r>
          </a:p>
          <a:p>
            <a:r>
              <a:rPr lang="en-US" dirty="0" smtClean="0"/>
              <a:t>to keep anonymity.</a:t>
            </a:r>
            <a:endParaRPr lang="en-US" dirty="0"/>
          </a:p>
        </p:txBody>
      </p:sp>
    </p:spTree>
    <p:extLst>
      <p:ext uri="{BB962C8B-B14F-4D97-AF65-F5344CB8AC3E}">
        <p14:creationId xmlns:p14="http://schemas.microsoft.com/office/powerpoint/2010/main" val="286993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66251"/>
          </a:xfrm>
          <a:solidFill>
            <a:srgbClr val="FFFF00"/>
          </a:solidFill>
        </p:spPr>
        <p:txBody>
          <a:bodyPr/>
          <a:lstStyle/>
          <a:p>
            <a:pPr algn="ctr"/>
            <a:r>
              <a:rPr lang="en-US" dirty="0" smtClean="0"/>
              <a:t>JEKYLL ISLAND, GEORGIA</a:t>
            </a:r>
            <a:endParaRPr lang="en-US" dirty="0"/>
          </a:p>
        </p:txBody>
      </p:sp>
      <p:sp>
        <p:nvSpPr>
          <p:cNvPr id="3" name="Content Placeholder 2"/>
          <p:cNvSpPr>
            <a:spLocks noGrp="1"/>
          </p:cNvSpPr>
          <p:nvPr>
            <p:ph idx="1"/>
          </p:nvPr>
        </p:nvSpPr>
        <p:spPr>
          <a:xfrm>
            <a:off x="838200" y="766251"/>
            <a:ext cx="10515600" cy="5410712"/>
          </a:xfrm>
          <a:solidFill>
            <a:srgbClr val="FFC000"/>
          </a:solidFill>
        </p:spPr>
        <p:txBody>
          <a:bodyPr/>
          <a:lstStyle/>
          <a:p>
            <a:pPr marL="0" indent="0">
              <a:buNone/>
            </a:pPr>
            <a:endParaRPr lang="en-US" dirty="0" smtClean="0"/>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66251"/>
            <a:ext cx="8154869" cy="5410712"/>
          </a:xfrm>
          <a:prstGeom prst="rect">
            <a:avLst/>
          </a:prstGeom>
        </p:spPr>
      </p:pic>
      <p:sp>
        <p:nvSpPr>
          <p:cNvPr id="6" name="TextBox 5"/>
          <p:cNvSpPr txBox="1"/>
          <p:nvPr/>
        </p:nvSpPr>
        <p:spPr>
          <a:xfrm>
            <a:off x="8993069" y="1859796"/>
            <a:ext cx="1853071" cy="1200329"/>
          </a:xfrm>
          <a:prstGeom prst="rect">
            <a:avLst/>
          </a:prstGeom>
          <a:noFill/>
        </p:spPr>
        <p:txBody>
          <a:bodyPr wrap="none" rtlCol="0">
            <a:spAutoFit/>
          </a:bodyPr>
          <a:lstStyle/>
          <a:p>
            <a:r>
              <a:rPr lang="en-US" dirty="0" smtClean="0"/>
              <a:t>Jekyll Island was</a:t>
            </a:r>
          </a:p>
          <a:p>
            <a:r>
              <a:rPr lang="en-US" dirty="0" smtClean="0"/>
              <a:t>isolated from the</a:t>
            </a:r>
          </a:p>
          <a:p>
            <a:r>
              <a:rPr lang="en-US" dirty="0" smtClean="0"/>
              <a:t>mainland and</a:t>
            </a:r>
          </a:p>
          <a:p>
            <a:r>
              <a:rPr lang="en-US" dirty="0" smtClean="0"/>
              <a:t>privately owned.</a:t>
            </a:r>
            <a:endParaRPr lang="en-US" dirty="0"/>
          </a:p>
        </p:txBody>
      </p:sp>
    </p:spTree>
    <p:extLst>
      <p:ext uri="{BB962C8B-B14F-4D97-AF65-F5344CB8AC3E}">
        <p14:creationId xmlns:p14="http://schemas.microsoft.com/office/powerpoint/2010/main" val="529307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93" y="0"/>
            <a:ext cx="10515600" cy="1325563"/>
          </a:xfrm>
          <a:solidFill>
            <a:srgbClr val="FFFF00"/>
          </a:solidFill>
        </p:spPr>
        <p:txBody>
          <a:bodyPr/>
          <a:lstStyle/>
          <a:p>
            <a:r>
              <a:rPr lang="en-US" dirty="0" smtClean="0"/>
              <a:t>WHY IS THE CREATION OF THE FEDERAL RESERVE BANKING SYSTEM DANGEROUS?</a:t>
            </a:r>
            <a:endParaRPr lang="en-US" dirty="0"/>
          </a:p>
        </p:txBody>
      </p:sp>
      <p:sp>
        <p:nvSpPr>
          <p:cNvPr id="3" name="Content Placeholder 2"/>
          <p:cNvSpPr>
            <a:spLocks noGrp="1"/>
          </p:cNvSpPr>
          <p:nvPr>
            <p:ph idx="1"/>
          </p:nvPr>
        </p:nvSpPr>
        <p:spPr>
          <a:xfrm>
            <a:off x="4200040" y="1851916"/>
            <a:ext cx="7821479" cy="1862972"/>
          </a:xfrm>
          <a:solidFill>
            <a:srgbClr val="CCFFCC"/>
          </a:solidFill>
        </p:spPr>
        <p:txBody>
          <a:bodyPr>
            <a:normAutofit fontScale="92500" lnSpcReduction="20000"/>
          </a:bodyPr>
          <a:lstStyle/>
          <a:p>
            <a:pPr marL="0" indent="0" algn="ctr">
              <a:buNone/>
            </a:pPr>
            <a:r>
              <a:rPr lang="en-US" dirty="0"/>
              <a:t>GRAHAM </a:t>
            </a:r>
            <a:r>
              <a:rPr lang="en-US" dirty="0" smtClean="0"/>
              <a:t>TOWERS</a:t>
            </a:r>
          </a:p>
          <a:p>
            <a:pPr marL="0" indent="0" algn="ctr">
              <a:buNone/>
            </a:pPr>
            <a:r>
              <a:rPr lang="en-US" dirty="0" smtClean="0"/>
              <a:t>GOVERNOR</a:t>
            </a:r>
            <a:r>
              <a:rPr lang="en-US" dirty="0"/>
              <a:t>, BANK OF CANADA, </a:t>
            </a:r>
            <a:r>
              <a:rPr lang="en-US" dirty="0" smtClean="0"/>
              <a:t>1934-54</a:t>
            </a:r>
          </a:p>
          <a:p>
            <a:pPr marL="0" indent="0" algn="ctr">
              <a:buNone/>
            </a:pPr>
            <a:r>
              <a:rPr lang="en-US" dirty="0"/>
              <a:t/>
            </a:r>
            <a:br>
              <a:rPr lang="en-US" dirty="0"/>
            </a:br>
            <a:r>
              <a:rPr lang="en-US" dirty="0"/>
              <a:t>"Each and every time a bank makes a loan, new bank credit is created - new deposits - brand new money."</a:t>
            </a:r>
          </a:p>
        </p:txBody>
      </p:sp>
      <p:pic>
        <p:nvPicPr>
          <p:cNvPr id="1026" name="Picture 2" descr="http://ts4.mm.bing.net/th?id=H.4645231668103339&amp;pid=15.1&amp;H=16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93" y="1325563"/>
            <a:ext cx="3145564" cy="3145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7389" y="4840670"/>
            <a:ext cx="10332204" cy="707886"/>
          </a:xfrm>
          <a:prstGeom prst="rect">
            <a:avLst/>
          </a:prstGeom>
          <a:solidFill>
            <a:srgbClr val="FFC000"/>
          </a:solidFill>
        </p:spPr>
        <p:txBody>
          <a:bodyPr wrap="square" rtlCol="0">
            <a:spAutoFit/>
          </a:bodyPr>
          <a:lstStyle/>
          <a:p>
            <a:r>
              <a:rPr lang="en-US" sz="4000" b="1" i="1" dirty="0" smtClean="0"/>
              <a:t>With interest to the private banks……</a:t>
            </a:r>
            <a:endParaRPr lang="en-US" sz="4000" b="1" i="1" dirty="0"/>
          </a:p>
        </p:txBody>
      </p:sp>
      <p:sp>
        <p:nvSpPr>
          <p:cNvPr id="6" name="TextBox 5"/>
          <p:cNvSpPr txBox="1"/>
          <p:nvPr/>
        </p:nvSpPr>
        <p:spPr>
          <a:xfrm>
            <a:off x="483030" y="5966452"/>
            <a:ext cx="11197526" cy="707886"/>
          </a:xfrm>
          <a:prstGeom prst="rect">
            <a:avLst/>
          </a:prstGeom>
          <a:solidFill>
            <a:srgbClr val="30F626"/>
          </a:solidFill>
        </p:spPr>
        <p:txBody>
          <a:bodyPr wrap="square" rtlCol="0">
            <a:spAutoFit/>
          </a:bodyPr>
          <a:lstStyle/>
          <a:p>
            <a:r>
              <a:rPr lang="en-US" sz="4000" b="1" i="1" dirty="0" smtClean="0"/>
              <a:t>Why do private corporations have this power ? ? ? ?</a:t>
            </a:r>
            <a:endParaRPr lang="en-US" sz="4000" b="1" i="1" dirty="0"/>
          </a:p>
        </p:txBody>
      </p:sp>
    </p:spTree>
    <p:extLst>
      <p:ext uri="{BB962C8B-B14F-4D97-AF65-F5344CB8AC3E}">
        <p14:creationId xmlns:p14="http://schemas.microsoft.com/office/powerpoint/2010/main" val="24519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2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3715" y="1808782"/>
            <a:ext cx="9588285" cy="2997133"/>
          </a:xfrm>
          <a:solidFill>
            <a:srgbClr val="CCFFCC"/>
          </a:solidFill>
        </p:spPr>
        <p:txBody>
          <a:bodyPr>
            <a:normAutofit fontScale="92500" lnSpcReduction="20000"/>
          </a:bodyPr>
          <a:lstStyle/>
          <a:p>
            <a:pPr marL="0" indent="0">
              <a:buNone/>
            </a:pPr>
            <a:r>
              <a:rPr lang="en-US" sz="3200" dirty="0"/>
              <a:t>If our nation can issue a dollar </a:t>
            </a:r>
            <a:r>
              <a:rPr lang="en-US" sz="3200" dirty="0" smtClean="0"/>
              <a:t>bond*, </a:t>
            </a:r>
            <a:r>
              <a:rPr lang="en-US" sz="3200" dirty="0"/>
              <a:t>it can issue a dollar </a:t>
            </a:r>
            <a:r>
              <a:rPr lang="en-US" sz="3200" dirty="0" smtClean="0"/>
              <a:t>bill**.   </a:t>
            </a:r>
            <a:r>
              <a:rPr lang="en-US" sz="3200" dirty="0"/>
              <a:t>The element that makes the bond good makes the bill good</a:t>
            </a:r>
            <a:r>
              <a:rPr lang="en-US" sz="3200" dirty="0" smtClean="0"/>
              <a:t>...  it </a:t>
            </a:r>
            <a:r>
              <a:rPr lang="en-US" sz="3200" dirty="0"/>
              <a:t>is the people who constitute the basis of Government credit</a:t>
            </a:r>
            <a:r>
              <a:rPr lang="en-US" sz="3200" dirty="0" smtClean="0"/>
              <a:t>.</a:t>
            </a:r>
          </a:p>
          <a:p>
            <a:pPr marL="0" indent="0">
              <a:buNone/>
            </a:pPr>
            <a:endParaRPr lang="en-US" sz="3200" dirty="0"/>
          </a:p>
          <a:p>
            <a:pPr marL="0" indent="0">
              <a:buNone/>
            </a:pPr>
            <a:r>
              <a:rPr lang="en-US" sz="3200" dirty="0" smtClean="0"/>
              <a:t>*    DEBT</a:t>
            </a:r>
          </a:p>
          <a:p>
            <a:pPr marL="0" indent="0">
              <a:buNone/>
            </a:pPr>
            <a:r>
              <a:rPr lang="en-US" sz="3200" dirty="0" smtClean="0"/>
              <a:t>**  MONEY – DEBT FREE, INTEREST FREE </a:t>
            </a:r>
          </a:p>
        </p:txBody>
      </p:sp>
      <p:sp>
        <p:nvSpPr>
          <p:cNvPr id="4" name="TextBox 3"/>
          <p:cNvSpPr txBox="1"/>
          <p:nvPr/>
        </p:nvSpPr>
        <p:spPr>
          <a:xfrm>
            <a:off x="637953" y="5281096"/>
            <a:ext cx="11334307" cy="1077218"/>
          </a:xfrm>
          <a:prstGeom prst="rect">
            <a:avLst/>
          </a:prstGeom>
          <a:solidFill>
            <a:srgbClr val="FFC000"/>
          </a:solidFill>
        </p:spPr>
        <p:txBody>
          <a:bodyPr wrap="square" rtlCol="0">
            <a:spAutoFit/>
          </a:bodyPr>
          <a:lstStyle/>
          <a:p>
            <a:pPr algn="ctr"/>
            <a:r>
              <a:rPr lang="en-US" sz="3200" b="1" i="1" dirty="0" smtClean="0"/>
              <a:t>WHY DOES OUR GOVERNMENT BORROW…</a:t>
            </a:r>
          </a:p>
          <a:p>
            <a:pPr algn="ctr"/>
            <a:r>
              <a:rPr lang="en-US" sz="3200" b="1" i="1" dirty="0" smtClean="0"/>
              <a:t>   WHEN IT CAN CREATE DEBT-FREE INTEREST-FREE MONEY ? ? ? ?</a:t>
            </a:r>
            <a:endParaRPr lang="en-US" sz="3200" b="1" i="1" dirty="0"/>
          </a:p>
        </p:txBody>
      </p:sp>
      <p:sp>
        <p:nvSpPr>
          <p:cNvPr id="6" name="Title 5"/>
          <p:cNvSpPr>
            <a:spLocks noGrp="1"/>
          </p:cNvSpPr>
          <p:nvPr>
            <p:ph type="title"/>
          </p:nvPr>
        </p:nvSpPr>
        <p:spPr>
          <a:xfrm>
            <a:off x="838200" y="2"/>
            <a:ext cx="10515600" cy="1325562"/>
          </a:xfrm>
        </p:spPr>
        <p:txBody>
          <a:bodyPr>
            <a:normAutofit fontScale="90000"/>
          </a:bodyPr>
          <a:lstStyle/>
          <a:p>
            <a:pPr algn="ctr"/>
            <a:r>
              <a:rPr lang="en-US" dirty="0"/>
              <a:t>1921</a:t>
            </a:r>
            <a:br>
              <a:rPr lang="en-US" dirty="0"/>
            </a:br>
            <a:r>
              <a:rPr lang="en-US" dirty="0"/>
              <a:t>THOMAS EDISON QUOTE IN THE NEW YORK </a:t>
            </a:r>
            <a:r>
              <a:rPr lang="en-US" dirty="0" smtClean="0"/>
              <a:t>TIMES</a:t>
            </a:r>
            <a:endParaRPr lang="en-US" dirty="0"/>
          </a:p>
        </p:txBody>
      </p:sp>
      <p:pic>
        <p:nvPicPr>
          <p:cNvPr id="7" name="Picture 2" descr="http://ts2.mm.bing.net/th?id=H.4773908900153141&amp;pid=15.1&amp;H=160&amp;W=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17" y="1325563"/>
            <a:ext cx="2243270" cy="297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b="1" dirty="0" smtClean="0"/>
              <a:t>WHAT THE PUBLIC WAS TOLD</a:t>
            </a:r>
            <a:endParaRPr lang="en-US" b="1" dirty="0"/>
          </a:p>
        </p:txBody>
      </p:sp>
      <p:sp>
        <p:nvSpPr>
          <p:cNvPr id="3" name="Content Placeholder 2"/>
          <p:cNvSpPr>
            <a:spLocks noGrp="1"/>
          </p:cNvSpPr>
          <p:nvPr>
            <p:ph idx="1"/>
          </p:nvPr>
        </p:nvSpPr>
        <p:spPr>
          <a:xfrm>
            <a:off x="838200" y="1825625"/>
            <a:ext cx="10515600" cy="1980831"/>
          </a:xfrm>
          <a:solidFill>
            <a:srgbClr val="66FF99"/>
          </a:solidFill>
        </p:spPr>
        <p:txBody>
          <a:bodyPr>
            <a:normAutofit lnSpcReduction="10000"/>
          </a:bodyPr>
          <a:lstStyle/>
          <a:p>
            <a:pPr marL="0" indent="0">
              <a:buNone/>
            </a:pPr>
            <a:r>
              <a:rPr lang="en-US" dirty="0" smtClean="0"/>
              <a:t>To fool the public, the system was divided into twelve regional Federal Reserve Banks.</a:t>
            </a:r>
          </a:p>
          <a:p>
            <a:pPr marL="0" indent="0">
              <a:buNone/>
            </a:pPr>
            <a:r>
              <a:rPr lang="en-US" dirty="0" smtClean="0"/>
              <a:t>But, given </a:t>
            </a:r>
            <a:r>
              <a:rPr lang="en-US" dirty="0"/>
              <a:t>the concentration of money and credit in New York, the Federal Reserve Bank of New York controlled the system, making the regional concept initially nothing but a ruse.</a:t>
            </a:r>
          </a:p>
          <a:p>
            <a:pPr marL="0" indent="0">
              <a:buNone/>
            </a:pPr>
            <a:endParaRPr lang="en-US" dirty="0"/>
          </a:p>
        </p:txBody>
      </p:sp>
      <p:pic>
        <p:nvPicPr>
          <p:cNvPr id="2050" name="Picture 2" descr="http://ts1.mm.bing.net/th?id=H.4643075624076264&amp;pid=15.1&amp;H=92&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3941392"/>
            <a:ext cx="5091223" cy="292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01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3767"/>
            <a:ext cx="12192000" cy="954107"/>
          </a:xfrm>
          <a:prstGeom prst="rect">
            <a:avLst/>
          </a:prstGeom>
          <a:solidFill>
            <a:srgbClr val="66CCFF"/>
          </a:solidFill>
        </p:spPr>
        <p:txBody>
          <a:bodyPr wrap="square" rtlCol="0">
            <a:spAutoFit/>
          </a:bodyPr>
          <a:lstStyle/>
          <a:p>
            <a:pPr algn="ctr"/>
            <a:r>
              <a:rPr lang="en-US" sz="2800" dirty="0" smtClean="0"/>
              <a:t>Today the Federal Reserve Archive says:  The </a:t>
            </a:r>
            <a:r>
              <a:rPr lang="en-US" sz="2800" dirty="0"/>
              <a:t>National Monetary Commission </a:t>
            </a:r>
            <a:r>
              <a:rPr lang="en-US" sz="2800" dirty="0" smtClean="0"/>
              <a:t>“became the basis for the Federal Reserve Act of 1913”</a:t>
            </a:r>
            <a:endParaRPr lang="en-US" sz="2800" dirty="0"/>
          </a:p>
        </p:txBody>
      </p:sp>
      <p:sp>
        <p:nvSpPr>
          <p:cNvPr id="3" name="Title 1"/>
          <p:cNvSpPr txBox="1">
            <a:spLocks/>
          </p:cNvSpPr>
          <p:nvPr/>
        </p:nvSpPr>
        <p:spPr>
          <a:xfrm>
            <a:off x="838200" y="0"/>
            <a:ext cx="10515600" cy="723014"/>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WHAT THE PUBLIC WAS TOLD</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8627"/>
            <a:ext cx="12192000" cy="4819373"/>
          </a:xfrm>
          <a:prstGeom prst="rect">
            <a:avLst/>
          </a:prstGeom>
        </p:spPr>
      </p:pic>
    </p:spTree>
    <p:extLst>
      <p:ext uri="{BB962C8B-B14F-4D97-AF65-F5344CB8AC3E}">
        <p14:creationId xmlns:p14="http://schemas.microsoft.com/office/powerpoint/2010/main" val="123076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3767"/>
            <a:ext cx="12192000" cy="954107"/>
          </a:xfrm>
          <a:prstGeom prst="rect">
            <a:avLst/>
          </a:prstGeom>
          <a:solidFill>
            <a:srgbClr val="66CCFF"/>
          </a:solidFill>
        </p:spPr>
        <p:txBody>
          <a:bodyPr wrap="square" rtlCol="0">
            <a:spAutoFit/>
          </a:bodyPr>
          <a:lstStyle/>
          <a:p>
            <a:pPr algn="ctr"/>
            <a:r>
              <a:rPr lang="en-US" sz="2800" dirty="0" smtClean="0"/>
              <a:t>But, in 2010, the Federal Reserve itself commemorated the 1910 meeting on Jekyll Island, </a:t>
            </a:r>
            <a:r>
              <a:rPr lang="en-US" sz="2800" dirty="0" smtClean="0"/>
              <a:t>where bankers secretly met to write the Federal Reserve Bill</a:t>
            </a:r>
            <a:endParaRPr lang="en-US" sz="2800" dirty="0"/>
          </a:p>
        </p:txBody>
      </p:sp>
      <p:sp>
        <p:nvSpPr>
          <p:cNvPr id="3" name="Title 1"/>
          <p:cNvSpPr txBox="1">
            <a:spLocks/>
          </p:cNvSpPr>
          <p:nvPr/>
        </p:nvSpPr>
        <p:spPr>
          <a:xfrm>
            <a:off x="838200" y="0"/>
            <a:ext cx="10515600" cy="723014"/>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WHAT </a:t>
            </a:r>
            <a:r>
              <a:rPr lang="en-US" b="1" dirty="0" smtClean="0"/>
              <a:t>IS NOW ADMITTED BY THE FED</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26" y="2036803"/>
            <a:ext cx="5491560" cy="4821197"/>
          </a:xfrm>
          <a:prstGeom prst="rect">
            <a:avLst/>
          </a:prstGeom>
        </p:spPr>
      </p:pic>
      <p:sp>
        <p:nvSpPr>
          <p:cNvPr id="6" name="Rectangle 5"/>
          <p:cNvSpPr/>
          <p:nvPr/>
        </p:nvSpPr>
        <p:spPr>
          <a:xfrm>
            <a:off x="5927678" y="2239455"/>
            <a:ext cx="6264322" cy="4247317"/>
          </a:xfrm>
          <a:prstGeom prst="rect">
            <a:avLst/>
          </a:prstGeom>
        </p:spPr>
        <p:txBody>
          <a:bodyPr wrap="square">
            <a:spAutoFit/>
          </a:bodyPr>
          <a:lstStyle/>
          <a:p>
            <a:r>
              <a:rPr lang="en-US" dirty="0" smtClean="0"/>
              <a:t>“The </a:t>
            </a:r>
            <a:r>
              <a:rPr lang="en-US" dirty="0"/>
              <a:t>participants themselves denied the meeting had occurred for twenty years, until the publication of Aldrich’s biography in 1930. The impetus for coming clean was probably the publication in 1927 of Carter Glass’s memoir, </a:t>
            </a:r>
            <a:r>
              <a:rPr lang="en-US" i="1" dirty="0"/>
              <a:t>An Adventure in Constructive Finance</a:t>
            </a:r>
            <a:r>
              <a:rPr lang="en-US" dirty="0"/>
              <a:t>. In it, Glass, by now a senator, claimed credit for the key ideas in the Federal Reserve Act, which prompted the Jekyll Island participants to reveal their roles in creating the Federal Reserve</a:t>
            </a:r>
            <a:r>
              <a:rPr lang="en-US" dirty="0" smtClean="0"/>
              <a:t>.</a:t>
            </a:r>
          </a:p>
          <a:p>
            <a:endParaRPr lang="en-US" dirty="0"/>
          </a:p>
          <a:p>
            <a:r>
              <a:rPr lang="en-US" dirty="0"/>
              <a:t>Warburg was especially critical of Glass’s description of events. In 1930, he published a two-volume book describing the origins of the Fed, including a line-by-line comparison of the Aldrich bill and the Glass-Owen bill to prove their similarity</a:t>
            </a:r>
            <a:r>
              <a:rPr lang="en-US" dirty="0" smtClean="0"/>
              <a:t>.”</a:t>
            </a:r>
          </a:p>
          <a:p>
            <a:endParaRPr lang="en-US" dirty="0"/>
          </a:p>
          <a:p>
            <a:r>
              <a:rPr lang="en-US" dirty="0" smtClean="0"/>
              <a:t>Quoted on Minneapolis Fed website –FederalReserveHistory.org</a:t>
            </a:r>
            <a:endParaRPr lang="en-US" dirty="0"/>
          </a:p>
        </p:txBody>
      </p:sp>
    </p:spTree>
    <p:extLst>
      <p:ext uri="{BB962C8B-B14F-4D97-AF65-F5344CB8AC3E}">
        <p14:creationId xmlns:p14="http://schemas.microsoft.com/office/powerpoint/2010/main" val="259626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539364"/>
          </a:xfrm>
          <a:solidFill>
            <a:srgbClr val="FFFF00"/>
          </a:solidFill>
        </p:spPr>
        <p:txBody>
          <a:bodyPr>
            <a:normAutofit/>
          </a:bodyPr>
          <a:lstStyle/>
          <a:p>
            <a:pPr algn="ctr"/>
            <a:r>
              <a:rPr lang="en-US" sz="3200" dirty="0"/>
              <a:t>Accompanying Senator </a:t>
            </a:r>
            <a:r>
              <a:rPr lang="en-US" sz="3200" dirty="0" smtClean="0"/>
              <a:t>Aldrich and</a:t>
            </a:r>
            <a:br>
              <a:rPr lang="en-US" sz="3200" dirty="0" smtClean="0"/>
            </a:br>
            <a:r>
              <a:rPr lang="en-US" sz="3200" dirty="0" smtClean="0"/>
              <a:t>A. Piatt Andrew, Asst. Sec. of the Treasury,</a:t>
            </a:r>
            <a:br>
              <a:rPr lang="en-US" sz="3200" dirty="0" smtClean="0"/>
            </a:br>
            <a:r>
              <a:rPr lang="en-US" sz="3200" dirty="0" smtClean="0"/>
              <a:t> </a:t>
            </a:r>
            <a:r>
              <a:rPr lang="en-US" sz="3200" dirty="0"/>
              <a:t>to Jekyll Island were: </a:t>
            </a:r>
          </a:p>
        </p:txBody>
      </p:sp>
      <p:sp>
        <p:nvSpPr>
          <p:cNvPr id="3" name="Content Placeholder 2"/>
          <p:cNvSpPr>
            <a:spLocks noGrp="1"/>
          </p:cNvSpPr>
          <p:nvPr>
            <p:ph idx="1"/>
          </p:nvPr>
        </p:nvSpPr>
        <p:spPr>
          <a:xfrm>
            <a:off x="0" y="1539364"/>
            <a:ext cx="12192000" cy="5318636"/>
          </a:xfrm>
        </p:spPr>
        <p:txBody>
          <a:bodyPr>
            <a:normAutofit lnSpcReduction="10000"/>
          </a:bodyPr>
          <a:lstStyle/>
          <a:p>
            <a:pPr marL="0" indent="0">
              <a:buNone/>
            </a:pPr>
            <a:r>
              <a:rPr lang="en-US" b="1" u="sng" dirty="0" smtClean="0">
                <a:solidFill>
                  <a:srgbClr val="0070C0"/>
                </a:solidFill>
              </a:rPr>
              <a:t>ROCKEFELLER</a:t>
            </a:r>
          </a:p>
          <a:p>
            <a:pPr lvl="0"/>
            <a:r>
              <a:rPr lang="en-US" dirty="0" smtClean="0"/>
              <a:t>Frank </a:t>
            </a:r>
            <a:r>
              <a:rPr lang="en-US" dirty="0" err="1" smtClean="0"/>
              <a:t>Vanderlip</a:t>
            </a:r>
            <a:r>
              <a:rPr lang="en-US" dirty="0" smtClean="0"/>
              <a:t> – president, National </a:t>
            </a:r>
            <a:r>
              <a:rPr lang="en-US" dirty="0"/>
              <a:t>City Bank of New </a:t>
            </a:r>
            <a:r>
              <a:rPr lang="en-US" dirty="0" smtClean="0"/>
              <a:t>York (today, CITIBANK)</a:t>
            </a:r>
          </a:p>
          <a:p>
            <a:pPr marL="0" indent="0">
              <a:buNone/>
            </a:pPr>
            <a:r>
              <a:rPr lang="en-US" b="1" u="sng" dirty="0" smtClean="0">
                <a:solidFill>
                  <a:srgbClr val="0070C0"/>
                </a:solidFill>
              </a:rPr>
              <a:t>MORGAN </a:t>
            </a:r>
            <a:endParaRPr lang="en-US" b="1" u="sng" dirty="0">
              <a:solidFill>
                <a:srgbClr val="0070C0"/>
              </a:solidFill>
            </a:endParaRPr>
          </a:p>
          <a:p>
            <a:pPr lvl="0"/>
            <a:r>
              <a:rPr lang="en-US" dirty="0"/>
              <a:t>Henry P. </a:t>
            </a:r>
            <a:r>
              <a:rPr lang="en-US" dirty="0" smtClean="0"/>
              <a:t>Davison - senior partner, J.P</a:t>
            </a:r>
            <a:r>
              <a:rPr lang="en-US" dirty="0"/>
              <a:t>. Morgan </a:t>
            </a:r>
            <a:r>
              <a:rPr lang="en-US" dirty="0" smtClean="0"/>
              <a:t>Company (today, J.P.MORGAN CHASE)</a:t>
            </a:r>
          </a:p>
          <a:p>
            <a:pPr lvl="0"/>
            <a:r>
              <a:rPr lang="en-US" dirty="0" smtClean="0"/>
              <a:t>Charles </a:t>
            </a:r>
            <a:r>
              <a:rPr lang="en-US" dirty="0"/>
              <a:t>D. </a:t>
            </a:r>
            <a:r>
              <a:rPr lang="en-US" dirty="0" smtClean="0"/>
              <a:t>Norton – president, First </a:t>
            </a:r>
            <a:r>
              <a:rPr lang="en-US" dirty="0"/>
              <a:t>National Bank of New </a:t>
            </a:r>
            <a:r>
              <a:rPr lang="en-US" dirty="0" smtClean="0"/>
              <a:t>York (Morgan) </a:t>
            </a:r>
            <a:endParaRPr lang="en-US" dirty="0"/>
          </a:p>
          <a:p>
            <a:pPr lvl="0"/>
            <a:r>
              <a:rPr lang="en-US" dirty="0" smtClean="0"/>
              <a:t>Benjamin Strong - a </a:t>
            </a:r>
            <a:r>
              <a:rPr lang="en-US" dirty="0"/>
              <a:t>lieutenant of J.P. Morgan </a:t>
            </a:r>
            <a:endParaRPr lang="en-US" dirty="0" smtClean="0"/>
          </a:p>
          <a:p>
            <a:pPr marL="0" lvl="0" indent="0">
              <a:buNone/>
            </a:pPr>
            <a:r>
              <a:rPr lang="en-US" b="1" u="sng" dirty="0" smtClean="0">
                <a:solidFill>
                  <a:srgbClr val="0070C0"/>
                </a:solidFill>
              </a:rPr>
              <a:t>KUHN, LOEB &amp; WARBURG GERMAN BANK</a:t>
            </a:r>
            <a:endParaRPr lang="en-US" b="1" u="sng" dirty="0">
              <a:solidFill>
                <a:srgbClr val="0070C0"/>
              </a:solidFill>
            </a:endParaRPr>
          </a:p>
          <a:p>
            <a:pPr lvl="0"/>
            <a:r>
              <a:rPr lang="en-US" dirty="0"/>
              <a:t>Paul </a:t>
            </a:r>
            <a:r>
              <a:rPr lang="en-US" dirty="0" smtClean="0"/>
              <a:t>Warburg - recent German immigrant, partner Kuhn</a:t>
            </a:r>
            <a:r>
              <a:rPr lang="en-US" dirty="0"/>
              <a:t>, Loeb and Company, New </a:t>
            </a:r>
            <a:r>
              <a:rPr lang="en-US" dirty="0" smtClean="0"/>
              <a:t>York and Warburg Bank of Hamburg &amp; Amsterdam.  Warburg directed </a:t>
            </a:r>
            <a:r>
              <a:rPr lang="en-US" dirty="0"/>
              <a:t>the proceedings and wrote the primary features of what would be called the Aldrich </a:t>
            </a:r>
            <a:r>
              <a:rPr lang="en-US" dirty="0" smtClean="0"/>
              <a:t>Plan. </a:t>
            </a:r>
            <a:endParaRPr lang="en-US" dirty="0"/>
          </a:p>
        </p:txBody>
      </p:sp>
    </p:spTree>
    <p:extLst>
      <p:ext uri="{BB962C8B-B14F-4D97-AF65-F5344CB8AC3E}">
        <p14:creationId xmlns:p14="http://schemas.microsoft.com/office/powerpoint/2010/main" val="4090444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1138</Words>
  <Application>Microsoft Office PowerPoint</Application>
  <PresentationFormat>Widescreen</PresentationFormat>
  <Paragraphs>130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Courier New</vt:lpstr>
      <vt:lpstr>Office Theme</vt:lpstr>
      <vt:lpstr>PowerPoint Presentation</vt:lpstr>
      <vt:lpstr>JEKYLL ISLAND, GEORGIA</vt:lpstr>
      <vt:lpstr>JEKYLL ISLAND, GEORGIA</vt:lpstr>
      <vt:lpstr>WHY IS THE CREATION OF THE FEDERAL RESERVE BANKING SYSTEM DANGEROUS?</vt:lpstr>
      <vt:lpstr>1921 THOMAS EDISON QUOTE IN THE NEW YORK TIMES</vt:lpstr>
      <vt:lpstr>WHAT THE PUBLIC WAS TOLD</vt:lpstr>
      <vt:lpstr>PowerPoint Presentation</vt:lpstr>
      <vt:lpstr>PowerPoint Presentation</vt:lpstr>
      <vt:lpstr>Accompanying Senator Aldrich and A. Piatt Andrew, Asst. Sec. of the Treasury,  to Jekyll Island were: </vt:lpstr>
      <vt:lpstr>PowerPoint Presentation</vt:lpstr>
      <vt:lpstr>PowerPoint Presentation</vt:lpstr>
      <vt:lpstr>PowerPoint Presentation</vt:lpstr>
      <vt:lpstr>PowerPoint Presentation</vt:lpstr>
      <vt:lpstr>Ben S. Bernanke, chairman of the Federal Reserve and former Fed Chairman Alan Greenspan chat before taking the stage.</vt:lpstr>
      <vt:lpstr>THE FEDERAL RESERVE LAW OF 1913 GAVE THE GOVERNMENT’S POWER TO CREATE AND ISSUE MONEY TO PRIVATE BANK CORPORATIONS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70</cp:revision>
  <dcterms:created xsi:type="dcterms:W3CDTF">2013-12-02T02:43:58Z</dcterms:created>
  <dcterms:modified xsi:type="dcterms:W3CDTF">2018-06-01T12:49:22Z</dcterms:modified>
</cp:coreProperties>
</file>