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302" r:id="rId3"/>
    <p:sldId id="266" r:id="rId4"/>
    <p:sldId id="267" r:id="rId5"/>
    <p:sldId id="268" r:id="rId6"/>
    <p:sldId id="269" r:id="rId7"/>
    <p:sldId id="270" r:id="rId8"/>
    <p:sldId id="273" r:id="rId9"/>
    <p:sldId id="271" r:id="rId10"/>
    <p:sldId id="272" r:id="rId11"/>
    <p:sldId id="274" r:id="rId12"/>
    <p:sldId id="308" r:id="rId13"/>
    <p:sldId id="305" r:id="rId14"/>
    <p:sldId id="279" r:id="rId15"/>
    <p:sldId id="283" r:id="rId16"/>
    <p:sldId id="284" r:id="rId17"/>
    <p:sldId id="282" r:id="rId18"/>
    <p:sldId id="285" r:id="rId19"/>
    <p:sldId id="259" r:id="rId20"/>
    <p:sldId id="286" r:id="rId21"/>
    <p:sldId id="280" r:id="rId22"/>
    <p:sldId id="258" r:id="rId23"/>
    <p:sldId id="278" r:id="rId24"/>
    <p:sldId id="281" r:id="rId25"/>
    <p:sldId id="275" r:id="rId26"/>
    <p:sldId id="265" r:id="rId27"/>
    <p:sldId id="276" r:id="rId28"/>
    <p:sldId id="277" r:id="rId29"/>
    <p:sldId id="257" r:id="rId30"/>
    <p:sldId id="260" r:id="rId31"/>
    <p:sldId id="261" r:id="rId32"/>
    <p:sldId id="287" r:id="rId33"/>
    <p:sldId id="288" r:id="rId34"/>
    <p:sldId id="289" r:id="rId35"/>
    <p:sldId id="262" r:id="rId36"/>
    <p:sldId id="263" r:id="rId37"/>
    <p:sldId id="324" r:id="rId38"/>
    <p:sldId id="290" r:id="rId39"/>
    <p:sldId id="311" r:id="rId40"/>
    <p:sldId id="292" r:id="rId41"/>
    <p:sldId id="323" r:id="rId42"/>
    <p:sldId id="295" r:id="rId43"/>
    <p:sldId id="306" r:id="rId44"/>
    <p:sldId id="317" r:id="rId45"/>
    <p:sldId id="328" r:id="rId46"/>
    <p:sldId id="318" r:id="rId47"/>
    <p:sldId id="327" r:id="rId48"/>
    <p:sldId id="326" r:id="rId49"/>
    <p:sldId id="321" r:id="rId50"/>
    <p:sldId id="325" r:id="rId51"/>
    <p:sldId id="329" r:id="rId52"/>
    <p:sldId id="330" r:id="rId53"/>
    <p:sldId id="312" r:id="rId54"/>
    <p:sldId id="309" r:id="rId55"/>
  </p:sldIdLst>
  <p:sldSz cx="12192000" cy="6858000"/>
  <p:notesSz cx="7077075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C6FF"/>
    <a:srgbClr val="65A3FF"/>
    <a:srgbClr val="FFA3E0"/>
    <a:srgbClr val="FFEBFF"/>
    <a:srgbClr val="FFC9FF"/>
    <a:srgbClr val="37F74E"/>
    <a:srgbClr val="D9D9FF"/>
    <a:srgbClr val="AFAFFF"/>
    <a:srgbClr val="0000AC"/>
    <a:srgbClr val="F3A0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3" autoAdjust="0"/>
    <p:restoredTop sz="94660"/>
  </p:normalViewPr>
  <p:slideViewPr>
    <p:cSldViewPr snapToGrid="0">
      <p:cViewPr varScale="1">
        <p:scale>
          <a:sx n="69" d="100"/>
          <a:sy n="69" d="100"/>
        </p:scale>
        <p:origin x="96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13FB6-CCBC-4C96-BE75-D4AE0BB70BA8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80235-D4CD-4EC1-BE19-CEE773424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3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13FB6-CCBC-4C96-BE75-D4AE0BB70BA8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80235-D4CD-4EC1-BE19-CEE773424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86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13FB6-CCBC-4C96-BE75-D4AE0BB70BA8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80235-D4CD-4EC1-BE19-CEE773424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52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13FB6-CCBC-4C96-BE75-D4AE0BB70BA8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80235-D4CD-4EC1-BE19-CEE773424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63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13FB6-CCBC-4C96-BE75-D4AE0BB70BA8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80235-D4CD-4EC1-BE19-CEE773424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67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13FB6-CCBC-4C96-BE75-D4AE0BB70BA8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80235-D4CD-4EC1-BE19-CEE773424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66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13FB6-CCBC-4C96-BE75-D4AE0BB70BA8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80235-D4CD-4EC1-BE19-CEE773424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35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13FB6-CCBC-4C96-BE75-D4AE0BB70BA8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80235-D4CD-4EC1-BE19-CEE773424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12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13FB6-CCBC-4C96-BE75-D4AE0BB70BA8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80235-D4CD-4EC1-BE19-CEE773424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16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13FB6-CCBC-4C96-BE75-D4AE0BB70BA8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80235-D4CD-4EC1-BE19-CEE773424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95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13FB6-CCBC-4C96-BE75-D4AE0BB70BA8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80235-D4CD-4EC1-BE19-CEE773424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36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13FB6-CCBC-4C96-BE75-D4AE0BB70BA8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80235-D4CD-4EC1-BE19-CEE773424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6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jp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11" Type="http://schemas.openxmlformats.org/officeDocument/2006/relationships/image" Target="../media/image69.pn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g"/><Relationship Id="rId4" Type="http://schemas.openxmlformats.org/officeDocument/2006/relationships/image" Target="../media/image9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307" y="1066801"/>
            <a:ext cx="5281510" cy="224676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AMI CONFERENCE – Chicago, 2017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Sue Peters, Speaker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peters.s@startmail.com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1307" y="4366693"/>
            <a:ext cx="5374519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HOW I BUILT MONETARY REFORM: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Learning by Teaching</a:t>
            </a:r>
          </a:p>
          <a:p>
            <a:pPr algn="ctr"/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34" y="1018044"/>
            <a:ext cx="4658221" cy="510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0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58" y="2757054"/>
            <a:ext cx="6440641" cy="32364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3874" y="193963"/>
            <a:ext cx="88926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 </a:t>
            </a:r>
            <a:r>
              <a:rPr lang="en-US" sz="2400" dirty="0" smtClean="0"/>
              <a:t>went into work, looked in the computer programs, and found that……</a:t>
            </a:r>
          </a:p>
          <a:p>
            <a:pPr algn="ctr"/>
            <a:endParaRPr lang="en-US" sz="2400" dirty="0"/>
          </a:p>
          <a:p>
            <a:pPr algn="ctr"/>
            <a:r>
              <a:rPr lang="en-US" sz="3600" b="1" dirty="0" smtClean="0"/>
              <a:t>THE BANK WAS CREATING MONEY!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656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0785" y="248796"/>
            <a:ext cx="100037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Then…   I tried to find out as much as I could about the banks creating MONEY!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Somewhere along the line, I found out about the AMI.</a:t>
            </a:r>
            <a:endParaRPr lang="en-US" sz="2400" b="1" dirty="0"/>
          </a:p>
          <a:p>
            <a:pPr algn="ctr"/>
            <a:r>
              <a:rPr lang="en-US" sz="2400" b="1" dirty="0" smtClean="0"/>
              <a:t>I read about their 2010 Conference in Chicago.   I needed to go.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45" y="2870423"/>
            <a:ext cx="2563498" cy="1442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92" y="4847580"/>
            <a:ext cx="2230582" cy="12566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441" y="4357704"/>
            <a:ext cx="2287229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Leaving New York City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933038" y="6104246"/>
            <a:ext cx="1787236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Arriving Chicago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969" y="3344352"/>
            <a:ext cx="2131546" cy="1198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60" y="4857258"/>
            <a:ext cx="2113227" cy="13772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777" y="3344352"/>
            <a:ext cx="1274831" cy="12628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86306" y="6203503"/>
            <a:ext cx="232653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REP DENNIS KUCINICH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222979" y="4431789"/>
            <a:ext cx="154933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DEE BERRY GP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56788" y="4419788"/>
            <a:ext cx="199862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STEVEN ZARLENGA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127" y="4857258"/>
            <a:ext cx="1745037" cy="13462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18247" y="6203503"/>
            <a:ext cx="165789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Positive Money</a:t>
            </a:r>
          </a:p>
          <a:p>
            <a:r>
              <a:rPr lang="en-US" b="1" dirty="0" smtClean="0"/>
              <a:t>Ben Dyson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49573" y="2798870"/>
            <a:ext cx="178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AMI Conference</a:t>
            </a:r>
            <a:endParaRPr lang="en-US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87" y="1969122"/>
            <a:ext cx="1780596" cy="12159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451" y="4866624"/>
            <a:ext cx="1803014" cy="17474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318" y="3185038"/>
            <a:ext cx="1672270" cy="16325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685465" y="5474186"/>
            <a:ext cx="121905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Dick </a:t>
            </a:r>
          </a:p>
          <a:p>
            <a:r>
              <a:rPr lang="en-US" b="1" dirty="0" err="1" smtClean="0"/>
              <a:t>Distelhorst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439577" y="4226002"/>
            <a:ext cx="148374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Jamie Walton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0505275" y="3159686"/>
            <a:ext cx="121244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Kaoru </a:t>
            </a:r>
          </a:p>
          <a:p>
            <a:r>
              <a:rPr lang="en-US" b="1" dirty="0" smtClean="0"/>
              <a:t>Yamaguchi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8534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27828" y="2549236"/>
            <a:ext cx="77464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I have been going to annual AMI Conferences every since….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and more ….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1017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727861"/>
            <a:ext cx="10196945" cy="5016758"/>
          </a:xfrm>
          <a:prstGeom prst="rect">
            <a:avLst/>
          </a:prstGeom>
          <a:solidFill>
            <a:srgbClr val="9F9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4  WHAT HAVE I BEEN DOING?</a:t>
            </a:r>
          </a:p>
          <a:p>
            <a:pPr algn="ctr"/>
            <a:endParaRPr lang="en-US" sz="4000" b="1" dirty="0" smtClean="0"/>
          </a:p>
          <a:p>
            <a:r>
              <a:rPr lang="en-US" sz="4000" b="1" dirty="0" smtClean="0"/>
              <a:t>A   my local community group</a:t>
            </a:r>
          </a:p>
          <a:p>
            <a:r>
              <a:rPr lang="en-US" sz="4000" b="1" dirty="0" smtClean="0"/>
              <a:t>B   public talks</a:t>
            </a:r>
          </a:p>
          <a:p>
            <a:r>
              <a:rPr lang="en-US" sz="4000" b="1" dirty="0" smtClean="0"/>
              <a:t>C   teach an ‘intro to monetary reform’ course</a:t>
            </a:r>
          </a:p>
          <a:p>
            <a:r>
              <a:rPr lang="en-US" sz="4000" b="1" dirty="0" smtClean="0"/>
              <a:t>D   teach THE LOST SCIENCE OF MONEY book</a:t>
            </a:r>
          </a:p>
          <a:p>
            <a:r>
              <a:rPr lang="en-US" sz="4000" b="1" dirty="0" smtClean="0"/>
              <a:t>E    collaborate to build a website</a:t>
            </a:r>
          </a:p>
          <a:p>
            <a:r>
              <a:rPr lang="en-US" sz="4000" b="1" dirty="0" smtClean="0"/>
              <a:t>F    reach out to other reform groups - NORM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7027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342" y="1731819"/>
            <a:ext cx="10349404" cy="1815882"/>
          </a:xfrm>
          <a:prstGeom prst="rect">
            <a:avLst/>
          </a:prstGeom>
          <a:solidFill>
            <a:srgbClr val="9F9FFF"/>
          </a:solidFill>
        </p:spPr>
        <p:txBody>
          <a:bodyPr wrap="square" rtlCol="0">
            <a:spAutoFit/>
          </a:bodyPr>
          <a:lstStyle/>
          <a:p>
            <a:pPr marL="1657350" lvl="2" indent="-742950">
              <a:buAutoNum type="alphaUcPeriod"/>
            </a:pPr>
            <a:r>
              <a:rPr lang="en-US" sz="3600" b="1" dirty="0" smtClean="0"/>
              <a:t>MY LOCAL COMMUNITY GROUP</a:t>
            </a:r>
          </a:p>
          <a:p>
            <a:pPr lvl="2"/>
            <a:endParaRPr lang="en-US" sz="3600" b="1" dirty="0" smtClean="0"/>
          </a:p>
          <a:p>
            <a:r>
              <a:rPr lang="en-US" sz="3600" b="1" dirty="0" smtClean="0"/>
              <a:t>        WE CALL OURSELVES – </a:t>
            </a:r>
            <a:r>
              <a:rPr lang="en-US" sz="4000" b="1" dirty="0" smtClean="0"/>
              <a:t>“The FED GROUP”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64706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68" y="884093"/>
            <a:ext cx="8572500" cy="4286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97927" y="0"/>
            <a:ext cx="2587247" cy="523220"/>
          </a:xfrm>
          <a:prstGeom prst="rect">
            <a:avLst/>
          </a:prstGeom>
          <a:solidFill>
            <a:srgbClr val="FACEF4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FED GROUP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865168" y="5295688"/>
            <a:ext cx="95166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It’s important to meet in a group to share ideas</a:t>
            </a:r>
          </a:p>
          <a:p>
            <a:r>
              <a:rPr lang="en-US" sz="2800" b="1" dirty="0" smtClean="0"/>
              <a:t>that may not be understood by the wider culture.</a:t>
            </a:r>
          </a:p>
          <a:p>
            <a:r>
              <a:rPr lang="en-US" sz="2800" b="1" dirty="0" smtClean="0"/>
              <a:t>You need support to challenge the assumptions of your society.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8369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51" y="854729"/>
            <a:ext cx="4023014" cy="20115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500310"/>
            <a:ext cx="2587247" cy="523220"/>
          </a:xfrm>
          <a:prstGeom prst="rect">
            <a:avLst/>
          </a:prstGeom>
          <a:solidFill>
            <a:srgbClr val="FACEF4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FED GROUP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82351" y="4403866"/>
            <a:ext cx="94210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 reformer needs the support of a group to express ideas, opinions, and generally FEEL LIKE A GROUP!     </a:t>
            </a:r>
          </a:p>
          <a:p>
            <a:endParaRPr lang="en-US" sz="2400" b="1" dirty="0"/>
          </a:p>
          <a:p>
            <a:r>
              <a:rPr lang="en-US" sz="2400" b="1" dirty="0" smtClean="0"/>
              <a:t>Always have a topic to discuss.   One person brings information to share</a:t>
            </a:r>
          </a:p>
          <a:p>
            <a:r>
              <a:rPr lang="en-US" sz="2400" b="1" dirty="0" smtClean="0"/>
              <a:t>with others for their thoughts and feelings.  </a:t>
            </a:r>
            <a:r>
              <a:rPr lang="en-US" sz="2400" b="1" dirty="0"/>
              <a:t> </a:t>
            </a:r>
            <a:r>
              <a:rPr lang="en-US" sz="2400" b="1" dirty="0" smtClean="0"/>
              <a:t> This will sustain the group.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5" y="1360386"/>
            <a:ext cx="3785616" cy="27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8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9857" y="2466110"/>
            <a:ext cx="3731278" cy="707886"/>
          </a:xfrm>
          <a:prstGeom prst="rect">
            <a:avLst/>
          </a:prstGeom>
          <a:solidFill>
            <a:srgbClr val="9F9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B.  PUBLIC TALKS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5214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8772" y="1314605"/>
            <a:ext cx="6659067" cy="1569660"/>
          </a:xfrm>
          <a:prstGeom prst="rect">
            <a:avLst/>
          </a:prstGeom>
          <a:solidFill>
            <a:srgbClr val="FFE9AB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 learned as I prepared my talks.  It was fun!</a:t>
            </a:r>
          </a:p>
          <a:p>
            <a:endParaRPr lang="en-US" sz="2400" b="1" dirty="0"/>
          </a:p>
          <a:p>
            <a:r>
              <a:rPr lang="en-US" sz="2400" b="1" dirty="0" smtClean="0"/>
              <a:t>My motivation was the importance of the ordinary</a:t>
            </a:r>
          </a:p>
          <a:p>
            <a:r>
              <a:rPr lang="en-US" sz="2400" b="1" dirty="0" smtClean="0"/>
              <a:t>citizen knowing about this private money system.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346161" y="497346"/>
            <a:ext cx="2793137" cy="646331"/>
          </a:xfrm>
          <a:prstGeom prst="rect">
            <a:avLst/>
          </a:prstGeom>
          <a:solidFill>
            <a:srgbClr val="FFE9AB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PUBLIC TALKS</a:t>
            </a:r>
            <a:endParaRPr lang="en-US" sz="4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127" y="3293067"/>
            <a:ext cx="3371292" cy="3371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10" y="3293067"/>
            <a:ext cx="5278596" cy="337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0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94" y="4356919"/>
            <a:ext cx="1569851" cy="12117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" y="570158"/>
            <a:ext cx="7206866" cy="5769257"/>
          </a:xfrm>
          <a:prstGeom prst="rect">
            <a:avLst/>
          </a:prstGeom>
        </p:spPr>
      </p:pic>
      <p:sp>
        <p:nvSpPr>
          <p:cNvPr id="2" name="Left Arrow 1"/>
          <p:cNvSpPr/>
          <p:nvPr/>
        </p:nvSpPr>
        <p:spPr>
          <a:xfrm>
            <a:off x="4476151" y="1073973"/>
            <a:ext cx="5726278" cy="79490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23887" y="1286761"/>
            <a:ext cx="5678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MY FIRST TALK:  Manhattan Green Party Local:  Jan., 2011</a:t>
            </a:r>
            <a:endParaRPr lang="en-US" b="1" dirty="0"/>
          </a:p>
        </p:txBody>
      </p:sp>
      <p:sp>
        <p:nvSpPr>
          <p:cNvPr id="7" name="Left Arrow 6"/>
          <p:cNvSpPr/>
          <p:nvPr/>
        </p:nvSpPr>
        <p:spPr>
          <a:xfrm>
            <a:off x="6436000" y="1769024"/>
            <a:ext cx="2353047" cy="79490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83736" y="1981812"/>
            <a:ext cx="2305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OCCUPY WALL STREET</a:t>
            </a:r>
            <a:endParaRPr lang="en-US" b="1" dirty="0"/>
          </a:p>
        </p:txBody>
      </p:sp>
      <p:sp>
        <p:nvSpPr>
          <p:cNvPr id="9" name="Left Arrow 8"/>
          <p:cNvSpPr/>
          <p:nvPr/>
        </p:nvSpPr>
        <p:spPr>
          <a:xfrm>
            <a:off x="7851696" y="2443647"/>
            <a:ext cx="2143515" cy="79490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035207" y="2649052"/>
            <a:ext cx="190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LEFT FORUM, NYC</a:t>
            </a:r>
            <a:endParaRPr lang="en-US" b="1" dirty="0"/>
          </a:p>
        </p:txBody>
      </p:sp>
      <p:sp>
        <p:nvSpPr>
          <p:cNvPr id="11" name="Left Arrow 10"/>
          <p:cNvSpPr/>
          <p:nvPr/>
        </p:nvSpPr>
        <p:spPr>
          <a:xfrm rot="4096875">
            <a:off x="8054031" y="2903479"/>
            <a:ext cx="6054115" cy="79490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4096875">
            <a:off x="8090344" y="3254258"/>
            <a:ext cx="609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ENGLAND, 2013:  Reaching out to Positive Money Reformers</a:t>
            </a:r>
            <a:endParaRPr lang="en-US" b="1" dirty="0"/>
          </a:p>
        </p:txBody>
      </p:sp>
      <p:sp>
        <p:nvSpPr>
          <p:cNvPr id="13" name="Left Arrow 12"/>
          <p:cNvSpPr/>
          <p:nvPr/>
        </p:nvSpPr>
        <p:spPr>
          <a:xfrm>
            <a:off x="7337173" y="3336789"/>
            <a:ext cx="3442429" cy="79490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72150" y="3533991"/>
            <a:ext cx="338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NORTHEAST ORGANIC FARMERS</a:t>
            </a:r>
            <a:endParaRPr lang="en-US" b="1" dirty="0"/>
          </a:p>
        </p:txBody>
      </p:sp>
      <p:sp>
        <p:nvSpPr>
          <p:cNvPr id="15" name="Left Arrow 14"/>
          <p:cNvSpPr/>
          <p:nvPr/>
        </p:nvSpPr>
        <p:spPr>
          <a:xfrm>
            <a:off x="7693936" y="5975036"/>
            <a:ext cx="2500189" cy="79490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759364" y="6201692"/>
            <a:ext cx="2508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MY DRUMMING GROUP</a:t>
            </a:r>
            <a:endParaRPr lang="en-US" b="1" dirty="0"/>
          </a:p>
        </p:txBody>
      </p:sp>
      <p:sp>
        <p:nvSpPr>
          <p:cNvPr id="17" name="Left Arrow 16"/>
          <p:cNvSpPr/>
          <p:nvPr/>
        </p:nvSpPr>
        <p:spPr>
          <a:xfrm>
            <a:off x="8509450" y="4684299"/>
            <a:ext cx="2500189" cy="79490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796707" y="4887934"/>
            <a:ext cx="2128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PEACE ACTION ORG.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085" y="5959556"/>
            <a:ext cx="1446558" cy="8820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239" y="71225"/>
            <a:ext cx="1935748" cy="5290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34" y="1129983"/>
            <a:ext cx="791010" cy="791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462163"/>
            <a:ext cx="5278582" cy="646331"/>
          </a:xfrm>
          <a:prstGeom prst="rect">
            <a:avLst/>
          </a:prstGeom>
          <a:solidFill>
            <a:srgbClr val="37F74E"/>
          </a:solidFill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infostation1.net/sue/TALKS</a:t>
            </a:r>
            <a:r>
              <a:rPr lang="en-US" sz="3600" dirty="0" smtClean="0"/>
              <a:t>                          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1178903"/>
            <a:ext cx="36821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</a:t>
            </a:r>
          </a:p>
          <a:p>
            <a:r>
              <a:rPr lang="en-US" dirty="0" smtClean="0"/>
              <a:t>                                        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079" y="1855026"/>
            <a:ext cx="859414" cy="6437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085" y="2654268"/>
            <a:ext cx="1674222" cy="4994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64" y="3235981"/>
            <a:ext cx="1593609" cy="10109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9676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7964" y="1260764"/>
            <a:ext cx="8805937" cy="4401205"/>
          </a:xfrm>
          <a:prstGeom prst="rect">
            <a:avLst/>
          </a:prstGeom>
          <a:solidFill>
            <a:srgbClr val="9F9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TABLE OF CONTENTS</a:t>
            </a:r>
          </a:p>
          <a:p>
            <a:pPr algn="ctr"/>
            <a:endParaRPr lang="en-US" sz="4000" b="1" dirty="0" smtClean="0"/>
          </a:p>
          <a:p>
            <a:pPr marL="742950" indent="-742950">
              <a:buAutoNum type="arabicPlain"/>
            </a:pPr>
            <a:r>
              <a:rPr lang="en-US" sz="4000" b="1" dirty="0" smtClean="0"/>
              <a:t>who am I?</a:t>
            </a:r>
          </a:p>
          <a:p>
            <a:pPr marL="742950" indent="-742950">
              <a:buAutoNum type="arabicPlain"/>
            </a:pPr>
            <a:r>
              <a:rPr lang="en-US" sz="4000" b="1" dirty="0" smtClean="0"/>
              <a:t>how did I discover monetary reform?</a:t>
            </a:r>
          </a:p>
          <a:p>
            <a:pPr marL="742950" indent="-742950">
              <a:buAutoNum type="arabicPlain"/>
            </a:pPr>
            <a:r>
              <a:rPr lang="en-US" sz="4000" b="1" dirty="0" smtClean="0"/>
              <a:t>what did I do next?</a:t>
            </a:r>
          </a:p>
          <a:p>
            <a:pPr marL="742950" indent="-742950">
              <a:buAutoNum type="arabicPlain"/>
            </a:pPr>
            <a:r>
              <a:rPr lang="en-US" sz="4000" b="1" dirty="0" smtClean="0"/>
              <a:t>what have I been doing?</a:t>
            </a:r>
            <a:endParaRPr lang="en-US" sz="4000" b="1" dirty="0"/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61533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0407" y="303889"/>
            <a:ext cx="6083076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But remember …  it has to be FUN!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93" y="1510145"/>
            <a:ext cx="6795777" cy="3896911"/>
          </a:xfrm>
          <a:prstGeom prst="rect">
            <a:avLst/>
          </a:prstGeom>
        </p:spPr>
      </p:pic>
      <p:pic>
        <p:nvPicPr>
          <p:cNvPr id="1026" name="Picture 2" descr="https://s14-eu5.ixquick.com/cgi-bin/serveimage?url=http%3A%2F%2Fwww.auburn.edu%2F%7Egel0001%2FReading%2520Picture.jpg&amp;sp=05fce9acdbd45e8653a087b7c04bf2d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4709">
            <a:off x="7419542" y="1519542"/>
            <a:ext cx="43148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66" y="4786842"/>
            <a:ext cx="4914034" cy="207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9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878" y="2175165"/>
            <a:ext cx="11163121" cy="1323439"/>
          </a:xfrm>
          <a:prstGeom prst="rect">
            <a:avLst/>
          </a:prstGeom>
          <a:solidFill>
            <a:srgbClr val="9F9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C.</a:t>
            </a:r>
          </a:p>
          <a:p>
            <a:pPr algn="ctr"/>
            <a:r>
              <a:rPr lang="en-US" sz="4000" b="1" dirty="0" smtClean="0"/>
              <a:t>TEACH AN ‘INTRO TO MONETARY REFORM’ COURSE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832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26473" y="829822"/>
            <a:ext cx="7536872" cy="517064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Syllabus                </a:t>
            </a:r>
            <a:r>
              <a:rPr lang="en-US" sz="1200" b="1" dirty="0"/>
              <a:t>THE SCIENCE OF MONEY: Understanding and Empowerment</a:t>
            </a:r>
            <a:endParaRPr lang="en-US" sz="1200" dirty="0"/>
          </a:p>
          <a:p>
            <a:r>
              <a:rPr lang="en-US" sz="1200" dirty="0"/>
              <a:t>10-Week Course                                         Spring, 2013</a:t>
            </a:r>
          </a:p>
          <a:p>
            <a:r>
              <a:rPr lang="en-US" sz="1200" dirty="0"/>
              <a:t>                                                                      Sue Peters</a:t>
            </a:r>
          </a:p>
          <a:p>
            <a:r>
              <a:rPr lang="en-US" sz="1200" dirty="0"/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WEEKLY TOPICS:</a:t>
            </a:r>
            <a:endParaRPr kumimoji="0" lang="en-US" altLang="en-US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  Today’s monetary system:</a:t>
            </a:r>
            <a:endParaRPr kumimoji="0" lang="en-US" altLang="en-US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definition of money and credit</a:t>
            </a:r>
            <a:endParaRPr kumimoji="0" lang="en-US" altLang="en-US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 Debt-money, aka interest-bearing money</a:t>
            </a:r>
            <a:endParaRPr kumimoji="0" lang="en-US" altLang="en-US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3.  Debt-free money, aka interest-free money:</a:t>
            </a:r>
            <a:endParaRPr kumimoji="0" lang="en-US" altLang="en-US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colonial money, Lincoln’s Greenback,</a:t>
            </a:r>
            <a:endParaRPr kumimoji="0" lang="en-US" altLang="en-US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1938-1974 Bank of Canada, England’s tally stick &amp; Bradbury</a:t>
            </a:r>
            <a:endParaRPr kumimoji="0" lang="en-US" altLang="en-US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  Let’s summarize:</a:t>
            </a:r>
            <a:endParaRPr kumimoji="0" lang="en-US" altLang="en-US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U.S. history of private vs. public control of money</a:t>
            </a:r>
            <a:endParaRPr kumimoji="0" lang="en-US" altLang="en-US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5.  Today’s Federal Reserve System:</a:t>
            </a:r>
            <a:endParaRPr kumimoji="0" lang="en-US" altLang="en-US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debt-money and private banks</a:t>
            </a:r>
            <a:endParaRPr kumimoji="0" lang="en-US" altLang="en-US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6.  Overview of today’s economic system:</a:t>
            </a:r>
            <a:endParaRPr kumimoji="0" lang="en-US" altLang="en-US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investment banks, commercial banks, Wall Street, markets,</a:t>
            </a:r>
            <a:endParaRPr kumimoji="0" lang="en-US" altLang="en-US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how the economics profession talks about all this </a:t>
            </a:r>
            <a:endParaRPr kumimoji="0" lang="en-US" altLang="en-US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7.  History of  monetary reform:</a:t>
            </a:r>
            <a:endParaRPr kumimoji="0" lang="en-US" altLang="en-US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Farmer’s Alliance, Chicago Plan, etc.</a:t>
            </a:r>
            <a:endParaRPr kumimoji="0" lang="en-US" altLang="en-US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8.  1929 – 1939 Great Depression and money</a:t>
            </a:r>
            <a:endParaRPr kumimoji="0" lang="en-US" altLang="en-US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9.  2008-2009   Credit Crisis and money</a:t>
            </a:r>
            <a:endParaRPr kumimoji="0" lang="en-US" altLang="en-US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10.  The American Monetary Institute:</a:t>
            </a:r>
            <a:endParaRPr kumimoji="0" lang="en-US" altLang="en-US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a solution based on the science of money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95854" y="2273406"/>
            <a:ext cx="35529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 designed a course.</a:t>
            </a:r>
          </a:p>
          <a:p>
            <a:r>
              <a:rPr lang="en-US" b="1" dirty="0" smtClean="0"/>
              <a:t>I found people in my neighborhood</a:t>
            </a:r>
          </a:p>
          <a:p>
            <a:r>
              <a:rPr lang="en-US" b="1" dirty="0" smtClean="0"/>
              <a:t>and community to join.</a:t>
            </a:r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I LEARNED AS I CREATED THE </a:t>
            </a:r>
          </a:p>
          <a:p>
            <a:r>
              <a:rPr lang="en-US" b="1" dirty="0" smtClean="0"/>
              <a:t>LESSONS AND TAUGHT THEM</a:t>
            </a:r>
          </a:p>
          <a:p>
            <a:r>
              <a:rPr lang="en-US" b="1" dirty="0" smtClean="0"/>
              <a:t>IN THE CLASS……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8721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4135" y="1496292"/>
            <a:ext cx="8294002" cy="1938992"/>
          </a:xfrm>
          <a:prstGeom prst="rect">
            <a:avLst/>
          </a:prstGeom>
          <a:solidFill>
            <a:srgbClr val="9F9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D.</a:t>
            </a:r>
          </a:p>
          <a:p>
            <a:pPr algn="ctr"/>
            <a:r>
              <a:rPr lang="en-US" sz="4000" b="1" dirty="0" smtClean="0"/>
              <a:t>TEACH  </a:t>
            </a:r>
            <a:r>
              <a:rPr lang="en-US" sz="4000" b="1" i="1" u="sng" dirty="0" smtClean="0"/>
              <a:t>THE LOST SCIENCE OF MONEY</a:t>
            </a:r>
            <a:endParaRPr lang="en-US" sz="4000" b="1" dirty="0" smtClean="0"/>
          </a:p>
          <a:p>
            <a:pPr algn="ctr"/>
            <a:r>
              <a:rPr lang="en-US" sz="4000" b="1" dirty="0" smtClean="0"/>
              <a:t>BY STEPHEN ZARLENGA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60004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524" y="3023199"/>
            <a:ext cx="2900505" cy="3577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533" y="14132"/>
            <a:ext cx="944123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After my fourth AMI Chicago conference in 2013, I decided I had to teach</a:t>
            </a:r>
          </a:p>
          <a:p>
            <a:r>
              <a:rPr lang="en-US" sz="2400" b="1" dirty="0" smtClean="0"/>
              <a:t>Stephen </a:t>
            </a:r>
            <a:r>
              <a:rPr lang="en-US" sz="2400" b="1" dirty="0" err="1" smtClean="0"/>
              <a:t>Zarlenga’s</a:t>
            </a:r>
            <a:r>
              <a:rPr lang="en-US" sz="2400" b="1" dirty="0" smtClean="0"/>
              <a:t> history – his book, LOST SCIENCE OF MONEY.</a:t>
            </a:r>
          </a:p>
          <a:p>
            <a:endParaRPr lang="en-US" sz="2400" b="1" dirty="0"/>
          </a:p>
          <a:p>
            <a:r>
              <a:rPr lang="en-US" sz="2400" b="1" dirty="0" smtClean="0"/>
              <a:t>I had been a history major in college.  But my studies did not talk about</a:t>
            </a:r>
          </a:p>
          <a:p>
            <a:r>
              <a:rPr lang="en-US" sz="2400" b="1" dirty="0" smtClean="0"/>
              <a:t>who controlled the money!</a:t>
            </a:r>
            <a:endParaRPr lang="en-US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0" y="3165221"/>
            <a:ext cx="2074897" cy="1106379"/>
          </a:xfrm>
          <a:prstGeom prst="rect">
            <a:avLst/>
          </a:prstGeom>
        </p:spPr>
      </p:pic>
      <p:pic>
        <p:nvPicPr>
          <p:cNvPr id="2050" name="Picture 2" descr="https://s15-us2.ixquick.com/cgi-bin/serveimage?url=http%3A%2F%2Fwww.sailingwarship.com%2Fwp-content%2Fuploads%2F2011%2F01%2FShips-in-the-roads-of-Amsterdam.jpg&amp;sp=fac88a54aa83e2080171d9b372c6df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418" y="2870408"/>
            <a:ext cx="2075851" cy="114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45" y="4507720"/>
            <a:ext cx="3028950" cy="1504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111" y="4676956"/>
            <a:ext cx="3185978" cy="17184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51896" y="4033481"/>
            <a:ext cx="2378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DUTCH EAST INDIA CO.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83315" y="5968643"/>
            <a:ext cx="225164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COLONIAL CURRENCY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296418" y="6415662"/>
            <a:ext cx="272632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FEDERAL RESERVE SYSTEM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46365" y="2189244"/>
            <a:ext cx="11332160" cy="523220"/>
          </a:xfrm>
          <a:prstGeom prst="rect">
            <a:avLst/>
          </a:prstGeom>
          <a:solidFill>
            <a:srgbClr val="37F74E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 PUBLIC CONTROL                    VERSUS                      PRIVATE CONTROL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4001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2818" y="858981"/>
            <a:ext cx="6187912" cy="1200329"/>
          </a:xfrm>
          <a:prstGeom prst="rect">
            <a:avLst/>
          </a:prstGeom>
          <a:solidFill>
            <a:srgbClr val="37F74E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THIS WAS EXCITING….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AND I WOULD LEARN BY TEACHING THE BOOK….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36" y="2388762"/>
            <a:ext cx="3546675" cy="406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6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458" y="1847562"/>
            <a:ext cx="3494451" cy="967729"/>
          </a:xfrm>
          <a:solidFill>
            <a:srgbClr val="37F74E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THEMES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319" y="3108932"/>
            <a:ext cx="9998990" cy="3397304"/>
          </a:xfrm>
          <a:solidFill>
            <a:srgbClr val="37F74E"/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Primary importance of the money power</a:t>
            </a:r>
          </a:p>
          <a:p>
            <a:pPr marL="514350" indent="-514350">
              <a:buFont typeface="+mj-lt"/>
              <a:buAutoNum type="arabicPeriod"/>
            </a:pPr>
            <a:endParaRPr lang="en-US" sz="24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Nature of money </a:t>
            </a:r>
            <a:r>
              <a:rPr lang="en-US" sz="2400" b="1" u="sng" dirty="0" smtClean="0"/>
              <a:t>purposely</a:t>
            </a:r>
            <a:r>
              <a:rPr lang="en-US" sz="2400" b="1" dirty="0" smtClean="0"/>
              <a:t> kept </a:t>
            </a:r>
            <a:r>
              <a:rPr lang="en-US" sz="2400" b="1" u="sng" dirty="0" smtClean="0"/>
              <a:t>secret and confused</a:t>
            </a:r>
          </a:p>
          <a:p>
            <a:pPr marL="514350" indent="-514350">
              <a:buFont typeface="+mj-lt"/>
              <a:buAutoNum type="arabicPeriod"/>
            </a:pPr>
            <a:endParaRPr lang="en-US" sz="24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How a society defines money determines who controls the society</a:t>
            </a:r>
          </a:p>
          <a:p>
            <a:pPr marL="514350" indent="-514350">
              <a:buFont typeface="+mj-lt"/>
              <a:buAutoNum type="arabicPeriod"/>
            </a:pPr>
            <a:endParaRPr lang="en-US" sz="24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Battle over control of money has raged </a:t>
            </a:r>
            <a:r>
              <a:rPr lang="en-US" sz="2400" b="1" u="sng" dirty="0" smtClean="0"/>
              <a:t>for millennia</a:t>
            </a:r>
            <a:r>
              <a:rPr lang="en-US" sz="2400" b="1" dirty="0" smtClean="0"/>
              <a:t>:     public </a:t>
            </a:r>
            <a:r>
              <a:rPr lang="en-US" sz="2400" b="1" dirty="0" err="1" smtClean="0"/>
              <a:t>vs</a:t>
            </a:r>
            <a:r>
              <a:rPr lang="en-US" sz="2400" b="1" dirty="0" smtClean="0"/>
              <a:t> private</a:t>
            </a:r>
          </a:p>
          <a:p>
            <a:pPr marL="514350" indent="-514350">
              <a:buFont typeface="+mj-lt"/>
              <a:buAutoNum type="arabicPeriod"/>
            </a:pP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59527" y="43146"/>
            <a:ext cx="8846845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When I teach I always start with the </a:t>
            </a:r>
          </a:p>
          <a:p>
            <a:r>
              <a:rPr lang="en-US" sz="3600" dirty="0" smtClean="0"/>
              <a:t>themes of the LOST SCIENCE OF MONEY book.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611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17" y="762476"/>
            <a:ext cx="7325747" cy="5582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8036" y="277091"/>
            <a:ext cx="7739363" cy="461665"/>
          </a:xfrm>
          <a:prstGeom prst="rect">
            <a:avLst/>
          </a:prstGeom>
          <a:solidFill>
            <a:srgbClr val="37F74E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infostation1.net/books/</a:t>
            </a:r>
            <a:r>
              <a:rPr lang="en-US" sz="2400" b="1" dirty="0" err="1" smtClean="0"/>
              <a:t>Zarlenga</a:t>
            </a:r>
            <a:r>
              <a:rPr lang="en-US" sz="2400" b="1" dirty="0" smtClean="0"/>
              <a:t>, LOST SCIENCE OF MONEY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603672" y="2549237"/>
            <a:ext cx="2847639" cy="175432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Stephen </a:t>
            </a:r>
            <a:r>
              <a:rPr lang="en-US" dirty="0" err="1" smtClean="0"/>
              <a:t>Zarlenga’s</a:t>
            </a:r>
            <a:r>
              <a:rPr lang="en-US" dirty="0" smtClean="0"/>
              <a:t> book has</a:t>
            </a:r>
          </a:p>
          <a:p>
            <a:r>
              <a:rPr lang="en-US" dirty="0" smtClean="0"/>
              <a:t>24 chapters.  </a:t>
            </a:r>
          </a:p>
          <a:p>
            <a:endParaRPr lang="en-US" dirty="0"/>
          </a:p>
          <a:p>
            <a:r>
              <a:rPr lang="en-US" dirty="0" smtClean="0"/>
              <a:t>Each chapter has incredible</a:t>
            </a:r>
          </a:p>
          <a:p>
            <a:r>
              <a:rPr lang="en-US" dirty="0" smtClean="0"/>
              <a:t>research and Stephen’s</a:t>
            </a:r>
          </a:p>
          <a:p>
            <a:r>
              <a:rPr lang="en-US" dirty="0" smtClean="0"/>
              <a:t>critical thinking.</a:t>
            </a:r>
            <a:endParaRPr lang="en-US" dirty="0"/>
          </a:p>
        </p:txBody>
      </p:sp>
      <p:sp>
        <p:nvSpPr>
          <p:cNvPr id="5" name="Left Arrow 4"/>
          <p:cNvSpPr/>
          <p:nvPr/>
        </p:nvSpPr>
        <p:spPr>
          <a:xfrm rot="1741428">
            <a:off x="8506689" y="520160"/>
            <a:ext cx="978408" cy="484632"/>
          </a:xfrm>
          <a:prstGeom prst="leftArrow">
            <a:avLst/>
          </a:prstGeom>
          <a:solidFill>
            <a:srgbClr val="37F7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656618" y="1122218"/>
            <a:ext cx="2009589" cy="646331"/>
          </a:xfrm>
          <a:prstGeom prst="rect">
            <a:avLst/>
          </a:prstGeom>
          <a:solidFill>
            <a:srgbClr val="37F74E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My website with all</a:t>
            </a:r>
          </a:p>
          <a:p>
            <a:r>
              <a:rPr lang="en-US" dirty="0" smtClean="0"/>
              <a:t>the class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37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1736076"/>
            <a:ext cx="3571577" cy="20409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572" y="4946775"/>
            <a:ext cx="4600575" cy="145732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1100016">
            <a:off x="2462897" y="4005445"/>
            <a:ext cx="4472593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55" y="208112"/>
            <a:ext cx="5346293" cy="30199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Right Arrow 5"/>
          <p:cNvSpPr/>
          <p:nvPr/>
        </p:nvSpPr>
        <p:spPr>
          <a:xfrm rot="20594253">
            <a:off x="2971989" y="1929394"/>
            <a:ext cx="3633643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355" y="3558972"/>
            <a:ext cx="4944165" cy="666843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816682">
            <a:off x="3493013" y="3271676"/>
            <a:ext cx="3113123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5817"/>
            <a:ext cx="5029902" cy="1848108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8624319">
            <a:off x="767306" y="3893905"/>
            <a:ext cx="1291239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46062" y="139050"/>
            <a:ext cx="5855770" cy="707886"/>
          </a:xfrm>
          <a:prstGeom prst="rect">
            <a:avLst/>
          </a:prstGeom>
          <a:solidFill>
            <a:srgbClr val="37F74E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EACH CHAPTER HAS A POWERPOINT PRESENTATION,</a:t>
            </a:r>
          </a:p>
          <a:p>
            <a:r>
              <a:rPr lang="en-US" sz="2000" b="1" dirty="0" smtClean="0"/>
              <a:t>RECORDING OF THE CLASS, AND SOURCE MATERIALS.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 rot="20641143">
            <a:off x="3831078" y="2072238"/>
            <a:ext cx="148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POWERPOINT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766852">
            <a:off x="4194354" y="3266960"/>
            <a:ext cx="1313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RECORDING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979085">
            <a:off x="3701236" y="4012774"/>
            <a:ext cx="1745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SOURCES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9204014">
            <a:off x="1083289" y="3876493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45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31382"/>
            <a:ext cx="6782370" cy="3046988"/>
          </a:xfrm>
          <a:prstGeom prst="rect">
            <a:avLst/>
          </a:prstGeom>
          <a:solidFill>
            <a:srgbClr val="37F74E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All of these materials are available to anyone to use</a:t>
            </a:r>
          </a:p>
          <a:p>
            <a:r>
              <a:rPr lang="en-US" sz="2400" b="1" dirty="0" smtClean="0"/>
              <a:t>to teach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teach 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            teach</a:t>
            </a:r>
          </a:p>
          <a:p>
            <a:r>
              <a:rPr lang="en-US" sz="2400" b="1" dirty="0" smtClean="0"/>
              <a:t>                                                         teach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                                                teach…..</a:t>
            </a:r>
          </a:p>
          <a:p>
            <a:endParaRPr lang="en-US" sz="2400" b="1" dirty="0"/>
          </a:p>
          <a:p>
            <a:r>
              <a:rPr lang="en-US" sz="2400" b="1" dirty="0" smtClean="0"/>
              <a:t>However you decide is best for your group to learn.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10" y="3378370"/>
            <a:ext cx="5068711" cy="3410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994" y="1854876"/>
            <a:ext cx="4281377" cy="283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9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21382" y="2784764"/>
            <a:ext cx="2997937" cy="707886"/>
          </a:xfrm>
          <a:prstGeom prst="rect">
            <a:avLst/>
          </a:prstGeom>
          <a:solidFill>
            <a:srgbClr val="9F9FFF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   who am I?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5657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737" y="553054"/>
            <a:ext cx="9035807" cy="1569660"/>
          </a:xfrm>
          <a:prstGeom prst="rect">
            <a:avLst/>
          </a:prstGeom>
          <a:solidFill>
            <a:srgbClr val="37F74E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 am available to facilitate any learning you and your friends</a:t>
            </a:r>
          </a:p>
          <a:p>
            <a:r>
              <a:rPr lang="en-US" sz="2400" b="1" dirty="0" smtClean="0"/>
              <a:t>might want….   as you learn about the history of MONEY and POWER.</a:t>
            </a:r>
          </a:p>
          <a:p>
            <a:endParaRPr lang="en-US" sz="2400" b="1" dirty="0"/>
          </a:p>
          <a:p>
            <a:r>
              <a:rPr lang="en-US" sz="2400" b="1" dirty="0" smtClean="0"/>
              <a:t>I just need a regular time and day, and a skype connection.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05" y="2781299"/>
            <a:ext cx="2857500" cy="160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1090" y="3181170"/>
            <a:ext cx="5597237" cy="1200329"/>
          </a:xfrm>
          <a:prstGeom prst="rect">
            <a:avLst/>
          </a:prstGeom>
          <a:solidFill>
            <a:srgbClr val="37F74E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Or your group can learn it by just reading, discussing, using the </a:t>
            </a:r>
            <a:r>
              <a:rPr lang="en-US" sz="2400" b="1" dirty="0" err="1" smtClean="0"/>
              <a:t>powerpoints</a:t>
            </a:r>
            <a:r>
              <a:rPr lang="en-US" sz="2400" b="1" dirty="0" smtClean="0"/>
              <a:t>, or however is best for you.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0" y="4585993"/>
            <a:ext cx="4156365" cy="211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8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2227" y="747018"/>
            <a:ext cx="8826006" cy="4154984"/>
          </a:xfrm>
          <a:prstGeom prst="rect">
            <a:avLst/>
          </a:prstGeom>
          <a:solidFill>
            <a:srgbClr val="37F74E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My reasons for teaching the LOST SCIENCE OF MONEY were several:</a:t>
            </a:r>
          </a:p>
          <a:p>
            <a:endParaRPr lang="en-US" sz="2400" b="1" dirty="0"/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400" b="1" dirty="0" smtClean="0"/>
              <a:t>Learning the history of money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400" b="1" dirty="0" smtClean="0"/>
              <a:t>Hear the thoughts and feelings of others doing the same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400" b="1" u="sng" dirty="0" smtClean="0"/>
              <a:t>Help myself and others understand how the world worked. </a:t>
            </a:r>
          </a:p>
          <a:p>
            <a:pPr marL="457200" indent="-457200">
              <a:lnSpc>
                <a:spcPct val="200000"/>
              </a:lnSpc>
              <a:buAutoNum type="arabicPeriod" startAt="4"/>
            </a:pPr>
            <a:r>
              <a:rPr lang="en-US" sz="2400" b="1" dirty="0" smtClean="0"/>
              <a:t>Spread the HIDDEN TRUTH!</a:t>
            </a:r>
          </a:p>
          <a:p>
            <a:pPr marL="457200" indent="-457200">
              <a:buAutoNum type="arabicPeriod" startAt="4"/>
            </a:pP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903" y="2824510"/>
            <a:ext cx="1188660" cy="114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3319" y="2369129"/>
            <a:ext cx="4187492" cy="1323439"/>
          </a:xfrm>
          <a:prstGeom prst="rect">
            <a:avLst/>
          </a:prstGeom>
          <a:solidFill>
            <a:srgbClr val="9F9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E.</a:t>
            </a:r>
          </a:p>
          <a:p>
            <a:pPr algn="ctr"/>
            <a:r>
              <a:rPr lang="en-US" sz="4000" b="1" dirty="0" smtClean="0"/>
              <a:t>CREATE A WEBSITE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8858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9131" y="914401"/>
            <a:ext cx="10168426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The AMI Conference of 2015 </a:t>
            </a:r>
          </a:p>
          <a:p>
            <a:pPr algn="ctr"/>
            <a:r>
              <a:rPr lang="en-US" sz="4000" b="1" dirty="0" smtClean="0"/>
              <a:t>invited Green Party members to participate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32" y="3032414"/>
            <a:ext cx="2181225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9131" y="3110668"/>
            <a:ext cx="7803197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Howie Hawkins, a well-known Green, gave the keynote speech, on the history of third parties in U.S. history.  This included parties like the Greenback Party.</a:t>
            </a:r>
          </a:p>
          <a:p>
            <a:endParaRPr lang="en-US" sz="2400" b="1" dirty="0"/>
          </a:p>
          <a:p>
            <a:r>
              <a:rPr lang="en-US" sz="2400" b="1" dirty="0" smtClean="0"/>
              <a:t>Howie knows the history of money very very well.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6879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9131" y="914401"/>
            <a:ext cx="10168426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After Howie’s talk, </a:t>
            </a:r>
          </a:p>
          <a:p>
            <a:pPr algn="ctr"/>
            <a:r>
              <a:rPr lang="en-US" sz="4000" b="1" dirty="0" smtClean="0"/>
              <a:t>during the Q&amp;A, we asked him:</a:t>
            </a:r>
          </a:p>
          <a:p>
            <a:pPr algn="ctr"/>
            <a:r>
              <a:rPr lang="en-US" sz="4000" b="1" dirty="0" smtClean="0"/>
              <a:t>“Howie, what should we do next?”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32" y="3032414"/>
            <a:ext cx="2181225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9131" y="3479999"/>
            <a:ext cx="780319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His answer:    “Create a website to teach people about money, and about the NEED ACT in the Green Party National Platform.  But one thing …   KEEP IT SIMPLE!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9543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06" y="2489098"/>
            <a:ext cx="5008022" cy="29949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41" y="4365854"/>
            <a:ext cx="1745673" cy="135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9035"/>
            <a:ext cx="10168426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Over the next several months,</a:t>
            </a:r>
          </a:p>
          <a:p>
            <a:pPr algn="ctr"/>
            <a:r>
              <a:rPr lang="en-US" sz="4000" b="1" dirty="0" smtClean="0"/>
              <a:t>a small group began to work on the website,</a:t>
            </a:r>
          </a:p>
          <a:p>
            <a:pPr algn="ctr"/>
            <a:r>
              <a:rPr lang="en-US" sz="4000" b="1" dirty="0" smtClean="0"/>
              <a:t>for two hours…  one day a week.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405028" y="3613113"/>
            <a:ext cx="1513043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New York City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91158" y="5201749"/>
            <a:ext cx="197079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San Antonio, Texas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51662" y="2472596"/>
            <a:ext cx="2434321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Upstate New York State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18279" y="5411195"/>
            <a:ext cx="206338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Norman, Oklahoma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21" y="4738685"/>
            <a:ext cx="1012767" cy="11776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14134" y="5921142"/>
            <a:ext cx="65114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WILL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15" y="4877207"/>
            <a:ext cx="815927" cy="10044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91814" y="4779464"/>
            <a:ext cx="18473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77215" y="5852174"/>
            <a:ext cx="77296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KEVIN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396690" y="5073995"/>
            <a:ext cx="157286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Miami, Florida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613458" y="511679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969557" y="5512330"/>
            <a:ext cx="17152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CATHY &amp; STEVE                      </a:t>
            </a:r>
            <a:endParaRPr lang="en-US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838" y="1938992"/>
            <a:ext cx="979495" cy="143394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939141" y="2472596"/>
            <a:ext cx="66274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JEAN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838" y="3304575"/>
            <a:ext cx="1181372" cy="118137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064580" y="3757953"/>
            <a:ext cx="55656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SUE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 rot="19549630">
            <a:off x="100211" y="2433645"/>
            <a:ext cx="2576796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Along the way, </a:t>
            </a:r>
          </a:p>
          <a:p>
            <a:r>
              <a:rPr lang="en-US" b="1" dirty="0" smtClean="0"/>
              <a:t>these people helped us:</a:t>
            </a:r>
          </a:p>
          <a:p>
            <a:r>
              <a:rPr lang="en-US" b="1" dirty="0" smtClean="0"/>
              <a:t>HOWARD, TENN.</a:t>
            </a:r>
          </a:p>
          <a:p>
            <a:r>
              <a:rPr lang="en-US" b="1" dirty="0" smtClean="0"/>
              <a:t>PROF. HUBER, GERMANY</a:t>
            </a:r>
            <a:endParaRPr lang="en-US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14" y="1909898"/>
            <a:ext cx="1371600" cy="1432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677216" y="3033810"/>
            <a:ext cx="12689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HOWARD</a:t>
            </a:r>
            <a:endParaRPr lang="en-US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1925281"/>
            <a:ext cx="1030330" cy="139300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83564" y="3036894"/>
            <a:ext cx="14611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PROF. HUBER</a:t>
            </a:r>
            <a:endParaRPr lang="en-US" b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093" y="263192"/>
            <a:ext cx="989652" cy="11281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12" y="-59244"/>
            <a:ext cx="2102888" cy="191538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420005" y="1684636"/>
            <a:ext cx="149367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WEBMASTER</a:t>
            </a:r>
          </a:p>
          <a:p>
            <a:pPr algn="ctr"/>
            <a:r>
              <a:rPr lang="en-US" b="1" dirty="0" smtClean="0"/>
              <a:t>ALLEN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5223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03"/>
            <a:ext cx="12192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Today, we have the website….   GreensForMonetaryReform.org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4" y="661308"/>
            <a:ext cx="9171709" cy="615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03"/>
            <a:ext cx="12192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The website explains the 3 reforms that are necessary</a:t>
            </a:r>
          </a:p>
          <a:p>
            <a:r>
              <a:rPr lang="en-US" sz="3600" b="1" dirty="0" smtClean="0"/>
              <a:t>to be implemented together.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1246909" y="4921241"/>
            <a:ext cx="10446328" cy="163121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b="1" dirty="0" smtClean="0"/>
              <a:t> Nationalize </a:t>
            </a:r>
            <a:r>
              <a:rPr lang="en-US" sz="2400" b="1" dirty="0"/>
              <a:t>the </a:t>
            </a:r>
            <a:r>
              <a:rPr lang="en-US" sz="2400" b="1" dirty="0" smtClean="0"/>
              <a:t>12 Federal </a:t>
            </a:r>
            <a:r>
              <a:rPr lang="en-US" sz="2400" b="1" dirty="0"/>
              <a:t>Reserve </a:t>
            </a:r>
            <a:r>
              <a:rPr lang="en-US" sz="2400" b="1" dirty="0" smtClean="0"/>
              <a:t>Banks</a:t>
            </a:r>
            <a:endParaRPr lang="en-US" sz="3200" b="1" dirty="0" smtClean="0"/>
          </a:p>
          <a:p>
            <a:pPr>
              <a:buFont typeface="+mj-lt"/>
              <a:buAutoNum type="arabicPeriod"/>
            </a:pPr>
            <a:r>
              <a:rPr lang="en-US" sz="2400" b="1" dirty="0"/>
              <a:t> </a:t>
            </a:r>
            <a:r>
              <a:rPr lang="en-US" sz="2400" b="1" dirty="0" smtClean="0"/>
              <a:t> End </a:t>
            </a:r>
            <a:r>
              <a:rPr lang="en-US" sz="2400" b="1" dirty="0"/>
              <a:t>bank creation of </a:t>
            </a:r>
            <a:r>
              <a:rPr lang="en-US" sz="2400" b="1" dirty="0" smtClean="0"/>
              <a:t>money </a:t>
            </a:r>
          </a:p>
          <a:p>
            <a:pPr>
              <a:buFont typeface="+mj-lt"/>
              <a:buAutoNum type="arabicPeriod"/>
            </a:pPr>
            <a:r>
              <a:rPr lang="en-US" sz="2400" b="1" dirty="0"/>
              <a:t> </a:t>
            </a:r>
            <a:r>
              <a:rPr lang="en-US" sz="2400" b="1" dirty="0" smtClean="0"/>
              <a:t> The </a:t>
            </a:r>
            <a:r>
              <a:rPr lang="en-US" sz="2400" b="1" dirty="0"/>
              <a:t>federal government creates and spends money into the </a:t>
            </a:r>
            <a:r>
              <a:rPr lang="en-US" sz="2400" b="1" dirty="0" smtClean="0"/>
              <a:t>economy,</a:t>
            </a:r>
          </a:p>
          <a:p>
            <a:r>
              <a:rPr lang="en-US" sz="2400" b="1" dirty="0" smtClean="0"/>
              <a:t>     for </a:t>
            </a:r>
            <a:r>
              <a:rPr lang="en-US" sz="2400" b="1" dirty="0"/>
              <a:t>the needs of the nation and its people.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6" y="1460011"/>
            <a:ext cx="8558939" cy="320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7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2986" y="0"/>
            <a:ext cx="1016842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We have begun to use it to spread the word….</a:t>
            </a:r>
            <a:endParaRPr lang="en-US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6" y="660399"/>
            <a:ext cx="2705100" cy="1685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6880" y="1157773"/>
            <a:ext cx="1740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GP Local Groups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991715" y="2771460"/>
            <a:ext cx="4397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GP State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Put monetary reform into state platforms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106880" y="4299426"/>
            <a:ext cx="2322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GP National members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148444" y="5538703"/>
            <a:ext cx="5264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GP Local Candidates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Put monetary reform into local election campaigns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432" y="2828798"/>
            <a:ext cx="2705100" cy="1685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30812" y="4484092"/>
            <a:ext cx="4810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P.S. -- even if you’re not a Green Party member,</a:t>
            </a:r>
          </a:p>
          <a:p>
            <a:r>
              <a:rPr lang="en-US" b="1" dirty="0" smtClean="0"/>
              <a:t>the website is great!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6" y="2191344"/>
            <a:ext cx="2705100" cy="1685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6" y="3641130"/>
            <a:ext cx="2705100" cy="1685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15" y="5172075"/>
            <a:ext cx="27051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5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221" y="2313710"/>
            <a:ext cx="11289310" cy="2554545"/>
          </a:xfrm>
          <a:prstGeom prst="rect">
            <a:avLst/>
          </a:prstGeom>
          <a:solidFill>
            <a:srgbClr val="9F9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F.</a:t>
            </a:r>
          </a:p>
          <a:p>
            <a:pPr algn="ctr"/>
            <a:r>
              <a:rPr lang="en-US" sz="4000" b="1" dirty="0" smtClean="0"/>
              <a:t>CONNECT AMI TO OTHER GROUPS</a:t>
            </a:r>
          </a:p>
          <a:p>
            <a:pPr algn="ctr"/>
            <a:endParaRPr lang="en-US" sz="4000" b="1" dirty="0"/>
          </a:p>
          <a:p>
            <a:pPr algn="ctr"/>
            <a:r>
              <a:rPr lang="en-US" sz="4000" b="1" dirty="0" smtClean="0"/>
              <a:t>NORM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4881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6677" y="230741"/>
            <a:ext cx="8251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I am a New Yorker.</a:t>
            </a:r>
          </a:p>
          <a:p>
            <a:pPr algn="ctr"/>
            <a:r>
              <a:rPr lang="en-US" sz="2400" dirty="0" smtClean="0"/>
              <a:t>I live with two roommates on the Upper West Side of Manhattan.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" y="1313396"/>
            <a:ext cx="4284090" cy="30144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8845" y="4787361"/>
            <a:ext cx="6082145" cy="1846659"/>
          </a:xfrm>
          <a:prstGeom prst="rect">
            <a:avLst/>
          </a:prstGeom>
          <a:solidFill>
            <a:srgbClr val="D9D9FF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For many years, I worked on Wall Street as </a:t>
            </a:r>
            <a:r>
              <a:rPr lang="en-US" dirty="0"/>
              <a:t>a </a:t>
            </a:r>
            <a:r>
              <a:rPr lang="en-US" dirty="0" smtClean="0"/>
              <a:t>computer programmer/analyst.    I designed business systems using computer programs.</a:t>
            </a:r>
          </a:p>
          <a:p>
            <a:endParaRPr lang="en-US" dirty="0"/>
          </a:p>
          <a:p>
            <a:r>
              <a:rPr lang="en-US" dirty="0"/>
              <a:t>In 2000, I got a job working for </a:t>
            </a:r>
            <a:r>
              <a:rPr lang="en-US" dirty="0" smtClean="0"/>
              <a:t>my </a:t>
            </a:r>
            <a:r>
              <a:rPr lang="en-US" sz="2400" b="1" u="sng" dirty="0" smtClean="0"/>
              <a:t>FIRST BANK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318" y="1313396"/>
            <a:ext cx="4019317" cy="301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4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77609"/>
            <a:ext cx="3408058" cy="3108543"/>
          </a:xfrm>
          <a:prstGeom prst="rect">
            <a:avLst/>
          </a:prstGeom>
          <a:solidFill>
            <a:srgbClr val="FFA3E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About a year ago, my friend Geri Perry</a:t>
            </a:r>
          </a:p>
          <a:p>
            <a:r>
              <a:rPr lang="en-US" sz="2800" b="1" dirty="0" smtClean="0"/>
              <a:t>shared a Left Forum panel with me.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Geri included in her slides, the following: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88" y="677609"/>
            <a:ext cx="8507012" cy="5696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2438400"/>
            <a:ext cx="8382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#1</a:t>
            </a:r>
            <a:r>
              <a:rPr lang="en-US" sz="2400" b="1" dirty="0"/>
              <a:t>   </a:t>
            </a:r>
            <a:r>
              <a:rPr lang="en-US" sz="3200" b="1" dirty="0"/>
              <a:t>Make war -- take the wealth by force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0" y="3427556"/>
            <a:ext cx="8382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#2</a:t>
            </a:r>
            <a:r>
              <a:rPr lang="en-US" sz="2400" b="1" dirty="0" smtClean="0"/>
              <a:t>   </a:t>
            </a:r>
            <a:r>
              <a:rPr lang="en-US" sz="3200" b="1" dirty="0" smtClean="0"/>
              <a:t>Trade – to be profitable requires cheating</a:t>
            </a:r>
            <a:endParaRPr lang="en-US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810000" y="4012331"/>
            <a:ext cx="8285018" cy="923330"/>
          </a:xfrm>
          <a:prstGeom prst="rect">
            <a:avLst/>
          </a:prstGeom>
          <a:solidFill>
            <a:srgbClr val="0000A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                                                                                                  </a:t>
            </a:r>
          </a:p>
          <a:p>
            <a:r>
              <a:rPr lang="en-US" dirty="0" smtClean="0"/>
              <a:t>   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0" y="4500845"/>
            <a:ext cx="8382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#3   Or…  it can profit through agriculture, </a:t>
            </a:r>
          </a:p>
          <a:p>
            <a:r>
              <a:rPr lang="en-US" sz="3200" b="1" dirty="0"/>
              <a:t>                           whereby planting a seed </a:t>
            </a:r>
            <a:r>
              <a:rPr lang="en-US" sz="3200" b="1" dirty="0" smtClean="0"/>
              <a:t>creates</a:t>
            </a:r>
          </a:p>
          <a:p>
            <a:r>
              <a:rPr lang="en-US" sz="3200" b="1" dirty="0"/>
              <a:t> </a:t>
            </a:r>
            <a:r>
              <a:rPr lang="en-US" sz="3200" b="1" dirty="0" smtClean="0"/>
              <a:t>                          </a:t>
            </a:r>
            <a:r>
              <a:rPr lang="en-US" sz="3200" b="1" dirty="0"/>
              <a:t>new </a:t>
            </a:r>
            <a:r>
              <a:rPr lang="en-US" sz="3200" b="1" dirty="0" smtClean="0"/>
              <a:t>wealth as </a:t>
            </a:r>
            <a:r>
              <a:rPr lang="en-US" sz="3200" b="1" dirty="0"/>
              <a:t>if by a </a:t>
            </a:r>
            <a:r>
              <a:rPr lang="en-US" sz="3200" b="1" dirty="0" smtClean="0"/>
              <a:t>miracle 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84988" y="5930213"/>
            <a:ext cx="8507012" cy="646331"/>
          </a:xfrm>
          <a:prstGeom prst="rect">
            <a:avLst/>
          </a:prstGeom>
          <a:solidFill>
            <a:srgbClr val="0000A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                                                                                              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42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110" y="0"/>
            <a:ext cx="11873346" cy="4401205"/>
          </a:xfrm>
          <a:prstGeom prst="rect">
            <a:avLst/>
          </a:prstGeom>
          <a:solidFill>
            <a:srgbClr val="FFA3E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When I asked my website group, what they thought about Ben Franklin’s choices of how a country can become wealthy, Will said: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Will:  “Well, we all know about the wars we’re in.  And about #2 Trade?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        Look at the World Trade Center in New York.  It’s all about cheating.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        The world’s traders have built a showcase – a theater -  to make us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        think this is where wealth comes from.“</a:t>
            </a:r>
          </a:p>
          <a:p>
            <a:endParaRPr lang="en-US" sz="2800" b="1" dirty="0"/>
          </a:p>
          <a:p>
            <a:r>
              <a:rPr lang="en-US" sz="2800" b="1" dirty="0" smtClean="0"/>
              <a:t>            “It’s the guy who is working down here on the farm that’s created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        our wealth.  Just hard work.”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306228" y="5443347"/>
            <a:ext cx="206338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Norman, Oklahoma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988" y="4638128"/>
            <a:ext cx="1777844" cy="20421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47457" y="5323260"/>
            <a:ext cx="1011815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WILL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8530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2836" y="62035"/>
            <a:ext cx="10917382" cy="6124754"/>
          </a:xfrm>
          <a:prstGeom prst="rect">
            <a:avLst/>
          </a:prstGeom>
          <a:solidFill>
            <a:srgbClr val="FFA3E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So I talked to Geri, and started reading about NORM – </a:t>
            </a:r>
          </a:p>
          <a:p>
            <a:pPr algn="ctr"/>
            <a:r>
              <a:rPr lang="en-US" sz="2800" b="1" dirty="0" smtClean="0"/>
              <a:t>The National Organization for Raw Materials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normeconomics.org</a:t>
            </a:r>
          </a:p>
          <a:p>
            <a:endParaRPr lang="en-US" sz="2800" b="1" dirty="0"/>
          </a:p>
          <a:p>
            <a:r>
              <a:rPr lang="en-US" sz="2800" b="1" dirty="0" smtClean="0"/>
              <a:t>I discovered NORM is very much like the AMI:</a:t>
            </a:r>
          </a:p>
          <a:p>
            <a:endParaRPr lang="en-US" sz="2800" b="1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they have knowledge that is PROVABLE (not theory)</a:t>
            </a:r>
          </a:p>
          <a:p>
            <a:pPr lvl="1"/>
            <a:r>
              <a:rPr lang="en-US" sz="2800" b="1" dirty="0"/>
              <a:t> </a:t>
            </a:r>
            <a:r>
              <a:rPr lang="en-US" sz="2800" b="1" dirty="0" smtClean="0"/>
              <a:t>     about how an economy works and how money can be distributed</a:t>
            </a:r>
          </a:p>
          <a:p>
            <a:pPr lvl="1"/>
            <a:r>
              <a:rPr lang="en-US" sz="2800" b="1" dirty="0"/>
              <a:t> </a:t>
            </a:r>
            <a:r>
              <a:rPr lang="en-US" sz="2800" b="1" dirty="0" smtClean="0"/>
              <a:t>     as widely as possible to the owners and workers of</a:t>
            </a:r>
          </a:p>
          <a:p>
            <a:pPr lvl="1"/>
            <a:r>
              <a:rPr lang="en-US" sz="2800" b="1" dirty="0"/>
              <a:t> </a:t>
            </a:r>
            <a:r>
              <a:rPr lang="en-US" sz="2800" b="1" dirty="0" smtClean="0"/>
              <a:t>     private enterprise</a:t>
            </a:r>
          </a:p>
          <a:p>
            <a:pPr lvl="1"/>
            <a:endParaRPr lang="en-US" sz="2800" b="1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their knowledge has been suppressed by the MONEY POWER!</a:t>
            </a:r>
          </a:p>
          <a:p>
            <a:pPr lvl="1"/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730" y="1022927"/>
            <a:ext cx="3666488" cy="129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9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3385" y="193963"/>
            <a:ext cx="10813666" cy="1384995"/>
          </a:xfrm>
          <a:prstGeom prst="rect">
            <a:avLst/>
          </a:prstGeom>
          <a:solidFill>
            <a:srgbClr val="FFA3E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Again, I </a:t>
            </a:r>
            <a:r>
              <a:rPr lang="en-US" sz="2400" b="1" dirty="0" smtClean="0"/>
              <a:t>asked myself the question:</a:t>
            </a:r>
          </a:p>
          <a:p>
            <a:pPr algn="ctr"/>
            <a:endParaRPr lang="en-US" sz="2400" dirty="0"/>
          </a:p>
          <a:p>
            <a:pPr algn="ctr"/>
            <a:r>
              <a:rPr lang="en-US" sz="3600" b="1" dirty="0" smtClean="0"/>
              <a:t>WHY HAVEN’T I BEEN TAUGHT THIS IN MY EDUCATION?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76" y="2433025"/>
            <a:ext cx="6068610" cy="34135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10" y="2433024"/>
            <a:ext cx="4196195" cy="341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1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64180" y="1149529"/>
            <a:ext cx="7509165" cy="4524315"/>
          </a:xfrm>
          <a:prstGeom prst="rect">
            <a:avLst/>
          </a:prstGeom>
          <a:solidFill>
            <a:srgbClr val="FFA3E0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Agriculture must be considered the foundation of the economy of the United </a:t>
            </a:r>
            <a:r>
              <a:rPr lang="en-US" sz="3200" b="1" u="sng" dirty="0" smtClean="0"/>
              <a:t>States</a:t>
            </a:r>
            <a:r>
              <a:rPr lang="en-US" sz="3200" b="1" dirty="0" smtClean="0"/>
              <a:t>:</a:t>
            </a:r>
          </a:p>
          <a:p>
            <a:endParaRPr lang="en-US" sz="3200" b="1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 smtClean="0"/>
              <a:t>it is the nation’s largest industry</a:t>
            </a:r>
          </a:p>
          <a:p>
            <a:pPr lvl="1"/>
            <a:endParaRPr lang="en-US" sz="3200" b="1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 smtClean="0"/>
              <a:t>it creates the biggest share of the raw material input of new wealth in any accounting period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1" y="169321"/>
            <a:ext cx="3920834" cy="1960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0" y="2286001"/>
            <a:ext cx="3920835" cy="2463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9" y="4942524"/>
            <a:ext cx="3920835" cy="181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4073" y="4729669"/>
            <a:ext cx="2074364" cy="15842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0328" y="1898646"/>
            <a:ext cx="6594764" cy="1815882"/>
          </a:xfrm>
          <a:prstGeom prst="rect">
            <a:avLst/>
          </a:prstGeom>
          <a:solidFill>
            <a:srgbClr val="FFA3E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Wild berries feed no one until someone picks them</a:t>
            </a:r>
            <a:r>
              <a:rPr lang="en-US" sz="2800" b="1" dirty="0" smtClean="0"/>
              <a:t>.  New </a:t>
            </a:r>
            <a:r>
              <a:rPr lang="en-US" sz="2800" b="1" dirty="0"/>
              <a:t>wealth is created by the application of human labor to natural resources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88" y="3484417"/>
            <a:ext cx="2447379" cy="2037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89" y="1040237"/>
            <a:ext cx="2447379" cy="171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646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" y="0"/>
            <a:ext cx="3574472" cy="2234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9819" y="2144911"/>
            <a:ext cx="6691746" cy="1569660"/>
          </a:xfrm>
          <a:prstGeom prst="rect">
            <a:avLst/>
          </a:prstGeom>
          <a:solidFill>
            <a:srgbClr val="FFA3E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Our </a:t>
            </a:r>
            <a:r>
              <a:rPr lang="en-US" sz="3200" b="1" dirty="0" smtClean="0"/>
              <a:t>cities, industries, and small businesses </a:t>
            </a:r>
            <a:r>
              <a:rPr lang="en-US" sz="3200" b="1" dirty="0" smtClean="0"/>
              <a:t>would not exist without the work of the farmers.</a:t>
            </a:r>
            <a:endParaRPr lang="en-US" sz="32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3" y="2312924"/>
            <a:ext cx="2424545" cy="18184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5692" y="4131333"/>
            <a:ext cx="2074364" cy="15842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7" y="4507490"/>
            <a:ext cx="2672195" cy="2004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09" y="4772458"/>
            <a:ext cx="3091872" cy="173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531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19976" y="1266763"/>
            <a:ext cx="8991601" cy="1631216"/>
          </a:xfrm>
          <a:prstGeom prst="rect">
            <a:avLst/>
          </a:prstGeom>
          <a:solidFill>
            <a:srgbClr val="FFA3E0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PARITY </a:t>
            </a:r>
            <a:r>
              <a:rPr lang="en-US" sz="2000" b="1" dirty="0" smtClean="0"/>
              <a:t>PRICES </a:t>
            </a:r>
            <a:r>
              <a:rPr lang="en-US" sz="2000" dirty="0" smtClean="0"/>
              <a:t>keep agriculture in balance with the costs of labor and capital in the rest of the economy.</a:t>
            </a:r>
          </a:p>
          <a:p>
            <a:endParaRPr lang="en-US" sz="2000" b="1" dirty="0"/>
          </a:p>
          <a:p>
            <a:r>
              <a:rPr lang="en-US" sz="2000" dirty="0" smtClean="0"/>
              <a:t>Parity </a:t>
            </a:r>
            <a:r>
              <a:rPr lang="en-US" sz="2000" dirty="0" smtClean="0"/>
              <a:t>ensures that </a:t>
            </a:r>
            <a:r>
              <a:rPr lang="en-US" sz="2000" b="1" dirty="0" smtClean="0"/>
              <a:t>EARNED INCOME </a:t>
            </a:r>
            <a:r>
              <a:rPr lang="en-US" sz="2000" dirty="0" smtClean="0"/>
              <a:t>will be </a:t>
            </a:r>
            <a:r>
              <a:rPr lang="en-US" sz="2000" b="1" dirty="0" smtClean="0"/>
              <a:t>DISTRIBUTED</a:t>
            </a:r>
            <a:r>
              <a:rPr lang="en-US" sz="2000" dirty="0" smtClean="0"/>
              <a:t> </a:t>
            </a:r>
            <a:r>
              <a:rPr lang="en-US" sz="2000" dirty="0" smtClean="0"/>
              <a:t>throughout the economy as widely and as fairly as possible.   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826327" y="360218"/>
            <a:ext cx="6533776" cy="584775"/>
          </a:xfrm>
          <a:prstGeom prst="rect">
            <a:avLst/>
          </a:prstGeom>
          <a:solidFill>
            <a:srgbClr val="FFA3E0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 PARITY PRICE FOR RAW MATERIALS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102" y="3219750"/>
            <a:ext cx="4855351" cy="327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20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9492" y="2549398"/>
            <a:ext cx="2894078" cy="2673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211" y="1725337"/>
            <a:ext cx="2302672" cy="2604898"/>
          </a:xfrm>
          <a:prstGeom prst="rect">
            <a:avLst/>
          </a:prstGeom>
        </p:spPr>
      </p:pic>
      <p:pic>
        <p:nvPicPr>
          <p:cNvPr id="2050" name="Picture 2" descr="https://s17-us2.ixquick.com/cgi-bin/serveimage?url=http%3A%2F%2Fglobalforwarding.com%2Fsites%2Fdefault%2Ffiles%2Fckeditor-uploader%2FTruck_0.jpeg&amp;sp=f933a321dc3132a5e9b6255caba70ec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77" y="1557200"/>
            <a:ext cx="2433226" cy="17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17-us2.ixquick.com/cgi-bin/serveimage?url=https%3A%2F%2Fstatic1.squarespace.com%2Fstatic%2F55f070cde4b07334ec9fb3be%2Ft%2F560c2ccbe4b09eceea21008e%2F1443638479283%2FLoblaws-City-Market.png&amp;sp=b2938fc3c67726756cfb4188db49f9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903" y="2079804"/>
            <a:ext cx="2601480" cy="17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ight Arrow 18"/>
          <p:cNvSpPr/>
          <p:nvPr/>
        </p:nvSpPr>
        <p:spPr>
          <a:xfrm rot="285801">
            <a:off x="509137" y="5988078"/>
            <a:ext cx="11388436" cy="397759"/>
          </a:xfrm>
          <a:prstGeom prst="rightArrow">
            <a:avLst/>
          </a:prstGeom>
          <a:solidFill>
            <a:srgbClr val="FF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52" y="5652291"/>
            <a:ext cx="534666" cy="5346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348" y="6281693"/>
            <a:ext cx="534666" cy="5346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98" y="6084228"/>
            <a:ext cx="534666" cy="5346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971" y="5888886"/>
            <a:ext cx="534666" cy="534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086" y="6156219"/>
            <a:ext cx="534666" cy="5346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77" y="5985424"/>
            <a:ext cx="534666" cy="5346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709" y="5819170"/>
            <a:ext cx="534666" cy="5346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96" y="4362629"/>
            <a:ext cx="2633496" cy="1483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863" y="4127556"/>
            <a:ext cx="1328387" cy="20774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1082" y="-17414"/>
            <a:ext cx="11730809" cy="1569660"/>
          </a:xfrm>
          <a:prstGeom prst="rect">
            <a:avLst/>
          </a:prstGeom>
          <a:solidFill>
            <a:srgbClr val="FFA3E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Gross </a:t>
            </a:r>
            <a:r>
              <a:rPr lang="en-US" sz="3200" b="1" dirty="0" smtClean="0"/>
              <a:t>farm income </a:t>
            </a:r>
            <a:r>
              <a:rPr lang="en-US" sz="3200" b="1" dirty="0" smtClean="0"/>
              <a:t>generates earned national income.  </a:t>
            </a:r>
          </a:p>
          <a:p>
            <a:r>
              <a:rPr lang="en-US" sz="3200" b="1" dirty="0" smtClean="0"/>
              <a:t>If earned national income is too low to avoid deficits (debts),</a:t>
            </a:r>
          </a:p>
          <a:p>
            <a:r>
              <a:rPr lang="en-US" sz="3200" b="1" dirty="0" smtClean="0"/>
              <a:t>ag prices are below parity.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1574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15637" y="280157"/>
            <a:ext cx="11249891" cy="1077218"/>
          </a:xfrm>
          <a:prstGeom prst="rect">
            <a:avLst/>
          </a:prstGeom>
          <a:solidFill>
            <a:srgbClr val="FFA3E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With parity, gross </a:t>
            </a:r>
            <a:r>
              <a:rPr lang="en-US" sz="3200" b="1" dirty="0"/>
              <a:t>farm income will multiply as it is spent through the domestic economy at least 7 times</a:t>
            </a:r>
            <a:r>
              <a:rPr lang="en-US" sz="3200" b="1" dirty="0" smtClean="0"/>
              <a:t>.                 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5637" y="2514283"/>
            <a:ext cx="2894078" cy="2673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356" y="1690222"/>
            <a:ext cx="2302672" cy="2604898"/>
          </a:xfrm>
          <a:prstGeom prst="rect">
            <a:avLst/>
          </a:prstGeom>
        </p:spPr>
      </p:pic>
      <p:pic>
        <p:nvPicPr>
          <p:cNvPr id="2050" name="Picture 2" descr="https://s17-us2.ixquick.com/cgi-bin/serveimage?url=http%3A%2F%2Fglobalforwarding.com%2Fsites%2Fdefault%2Ffiles%2Fckeditor-uploader%2FTruck_0.jpeg&amp;sp=f933a321dc3132a5e9b6255caba70ec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822" y="1522085"/>
            <a:ext cx="2433226" cy="17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17-us2.ixquick.com/cgi-bin/serveimage?url=https%3A%2F%2Fstatic1.squarespace.com%2Fstatic%2F55f070cde4b07334ec9fb3be%2Ft%2F560c2ccbe4b09eceea21008e%2F1443638479283%2FLoblaws-City-Market.png&amp;sp=b2938fc3c67726756cfb4188db49f9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048" y="2044689"/>
            <a:ext cx="2601480" cy="17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ight Arrow 18"/>
          <p:cNvSpPr/>
          <p:nvPr/>
        </p:nvSpPr>
        <p:spPr>
          <a:xfrm rot="285801">
            <a:off x="495282" y="5952963"/>
            <a:ext cx="11388436" cy="397759"/>
          </a:xfrm>
          <a:prstGeom prst="rightArrow">
            <a:avLst/>
          </a:prstGeom>
          <a:solidFill>
            <a:srgbClr val="FF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97" y="5617176"/>
            <a:ext cx="534666" cy="5346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3" y="6246578"/>
            <a:ext cx="534666" cy="5346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443" y="6049113"/>
            <a:ext cx="534666" cy="5346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116" y="5853771"/>
            <a:ext cx="534666" cy="534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231" y="6121104"/>
            <a:ext cx="534666" cy="5346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22" y="5950309"/>
            <a:ext cx="534666" cy="5346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54" y="5784055"/>
            <a:ext cx="534666" cy="5346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41" y="4327514"/>
            <a:ext cx="2633496" cy="1483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008" y="4092441"/>
            <a:ext cx="1328387" cy="20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1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5164" y="2812472"/>
            <a:ext cx="8661667" cy="707886"/>
          </a:xfrm>
          <a:prstGeom prst="rect">
            <a:avLst/>
          </a:prstGeom>
          <a:solidFill>
            <a:srgbClr val="9F9FFF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2   how did I discover monetary reform?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77430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15637" y="280157"/>
            <a:ext cx="11249891" cy="1569660"/>
          </a:xfrm>
          <a:prstGeom prst="rect">
            <a:avLst/>
          </a:prstGeom>
          <a:solidFill>
            <a:srgbClr val="FFA3E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With parity, earned income will be fairly distributed to owners and workers throughout our private enterprise economy =  PROSPERITY.    With no debt creation!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198" y="3089388"/>
            <a:ext cx="2397720" cy="2215327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2710681" y="3219658"/>
            <a:ext cx="2791956" cy="764751"/>
          </a:xfrm>
          <a:prstGeom prst="rightArrow">
            <a:avLst/>
          </a:prstGeom>
          <a:solidFill>
            <a:srgbClr val="FF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776" y="3418538"/>
            <a:ext cx="2828348" cy="1886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1" y="2455003"/>
            <a:ext cx="2733291" cy="1829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837" y="5031754"/>
            <a:ext cx="2815070" cy="1582813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3713019" y="4284728"/>
            <a:ext cx="4807526" cy="577484"/>
          </a:xfrm>
          <a:prstGeom prst="rightArrow">
            <a:avLst/>
          </a:prstGeom>
          <a:solidFill>
            <a:srgbClr val="FF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1676401" y="5956327"/>
            <a:ext cx="3466882" cy="658240"/>
          </a:xfrm>
          <a:prstGeom prst="rightArrow">
            <a:avLst/>
          </a:prstGeom>
          <a:solidFill>
            <a:srgbClr val="FF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8750" y="2736484"/>
            <a:ext cx="156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PARITY PRICES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676401" y="6121049"/>
            <a:ext cx="2966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PAY WORKERS GOOD WAGES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994395" y="4426351"/>
            <a:ext cx="3138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PURCHASE TRACTORS &amp; MORE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722728" y="3435733"/>
            <a:ext cx="302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BUY FROM RURAL STORES</a:t>
            </a:r>
            <a:endParaRPr lang="en-US" b="1" dirty="0"/>
          </a:p>
        </p:txBody>
      </p:sp>
      <p:sp>
        <p:nvSpPr>
          <p:cNvPr id="6" name="Curved Right Arrow 5"/>
          <p:cNvSpPr/>
          <p:nvPr/>
        </p:nvSpPr>
        <p:spPr>
          <a:xfrm rot="20383795">
            <a:off x="113812" y="3164259"/>
            <a:ext cx="731520" cy="1151024"/>
          </a:xfrm>
          <a:prstGeom prst="curvedRightArrow">
            <a:avLst/>
          </a:prstGeom>
          <a:solidFill>
            <a:srgbClr val="FF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27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15" y="1860762"/>
            <a:ext cx="3901285" cy="1381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28" y="1065462"/>
            <a:ext cx="2477799" cy="2534667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2660073" y="3837709"/>
            <a:ext cx="484632" cy="978408"/>
          </a:xfrm>
          <a:prstGeom prst="downArrow">
            <a:avLst/>
          </a:prstGeom>
          <a:solidFill>
            <a:srgbClr val="FF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8722841" y="3699164"/>
            <a:ext cx="484632" cy="978408"/>
          </a:xfrm>
          <a:prstGeom prst="downArrow">
            <a:avLst/>
          </a:prstGeom>
          <a:solidFill>
            <a:srgbClr val="FFA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39829" y="181763"/>
            <a:ext cx="11269175" cy="707886"/>
          </a:xfrm>
          <a:prstGeom prst="rect">
            <a:avLst/>
          </a:prstGeom>
          <a:solidFill>
            <a:srgbClr val="FFA3E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Both the AMI and NORM want a just world, where all citizens have the opportunity for a decent life.</a:t>
            </a:r>
          </a:p>
          <a:p>
            <a:r>
              <a:rPr lang="en-US" sz="2000" dirty="0" smtClean="0"/>
              <a:t>Both are fighting the money power.  And both want to get public U.S. money into the hands of our citizens.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14992" y="5053697"/>
            <a:ext cx="5859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Congress will create and distribute new public U.S. money</a:t>
            </a:r>
          </a:p>
          <a:p>
            <a:r>
              <a:rPr lang="en-US" b="1" dirty="0" smtClean="0"/>
              <a:t>into the economy for infrastructure, education, health care.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497782" y="5029199"/>
            <a:ext cx="5601090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 parity price will fairly distribute public U.S. money</a:t>
            </a:r>
          </a:p>
          <a:p>
            <a:r>
              <a:rPr lang="en-US" b="1" dirty="0" smtClean="0"/>
              <a:t>as earned </a:t>
            </a:r>
            <a:r>
              <a:rPr lang="en-US" b="1" dirty="0"/>
              <a:t>income </a:t>
            </a:r>
            <a:r>
              <a:rPr lang="en-US" b="1" dirty="0" smtClean="0"/>
              <a:t>to </a:t>
            </a:r>
            <a:r>
              <a:rPr lang="en-US" b="1" dirty="0"/>
              <a:t>owners and </a:t>
            </a:r>
            <a:r>
              <a:rPr lang="en-US" b="1" dirty="0" smtClean="0"/>
              <a:t>workers</a:t>
            </a:r>
          </a:p>
          <a:p>
            <a:r>
              <a:rPr lang="en-US" b="1" dirty="0" smtClean="0"/>
              <a:t>throughout </a:t>
            </a:r>
            <a:r>
              <a:rPr lang="en-US" b="1" dirty="0"/>
              <a:t>our private enterprise </a:t>
            </a:r>
            <a:r>
              <a:rPr lang="en-US" b="1" dirty="0" smtClean="0"/>
              <a:t>economy.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501957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08218" y="512619"/>
            <a:ext cx="4725974" cy="584775"/>
          </a:xfrm>
          <a:prstGeom prst="rect">
            <a:avLst/>
          </a:prstGeom>
          <a:solidFill>
            <a:srgbClr val="9FC6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NORM’S EQUITABLE TRADE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147455" y="1537855"/>
            <a:ext cx="853054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addition, NORM has proposed Equitable Trade.   Not the current ‘free, cheating’ trade!</a:t>
            </a:r>
          </a:p>
          <a:p>
            <a:endParaRPr lang="en-US" dirty="0"/>
          </a:p>
          <a:p>
            <a:r>
              <a:rPr lang="en-US" dirty="0" smtClean="0"/>
              <a:t>With Equitable Trade, the standard of living of the poorer countries will be encouraged</a:t>
            </a:r>
          </a:p>
          <a:p>
            <a:r>
              <a:rPr lang="en-US" dirty="0" smtClean="0"/>
              <a:t>to come up to our standard.</a:t>
            </a:r>
          </a:p>
          <a:p>
            <a:endParaRPr lang="en-US" dirty="0"/>
          </a:p>
          <a:p>
            <a:r>
              <a:rPr lang="en-US" dirty="0" smtClean="0"/>
              <a:t>Middlemen, international traders, and bankers cannot make a profit off of this trade.  </a:t>
            </a:r>
          </a:p>
          <a:p>
            <a:r>
              <a:rPr lang="en-US" dirty="0" smtClean="0"/>
              <a:t>Equitable trade takes place between importers/exporters in each country.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180" y="4009641"/>
            <a:ext cx="26860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419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82176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THAT WAS ALL I NEEDED!</a:t>
            </a:r>
          </a:p>
          <a:p>
            <a:endParaRPr lang="en-US" b="1" dirty="0"/>
          </a:p>
          <a:p>
            <a:r>
              <a:rPr lang="en-US" b="1" dirty="0" smtClean="0"/>
              <a:t>	</a:t>
            </a:r>
            <a:r>
              <a:rPr lang="en-US" b="1" u="sng" dirty="0" smtClean="0"/>
              <a:t>I READ….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		</a:t>
            </a:r>
          </a:p>
          <a:p>
            <a:r>
              <a:rPr lang="en-US" b="1" dirty="0"/>
              <a:t>	</a:t>
            </a:r>
            <a:r>
              <a:rPr lang="en-US" b="1" dirty="0" smtClean="0"/>
              <a:t>		</a:t>
            </a:r>
          </a:p>
          <a:p>
            <a:r>
              <a:rPr lang="en-US" b="1" dirty="0"/>
              <a:t>	</a:t>
            </a:r>
            <a:r>
              <a:rPr lang="en-US" b="1" dirty="0" smtClean="0"/>
              <a:t>	</a:t>
            </a:r>
          </a:p>
          <a:p>
            <a:endParaRPr lang="en-US" b="1" dirty="0"/>
          </a:p>
          <a:p>
            <a:r>
              <a:rPr lang="en-US" b="1" dirty="0" smtClean="0"/>
              <a:t>                                          </a:t>
            </a:r>
          </a:p>
          <a:p>
            <a:endParaRPr lang="en-US" b="1" dirty="0"/>
          </a:p>
          <a:p>
            <a:pPr lvl="3"/>
            <a:r>
              <a:rPr lang="en-US" b="1" u="sng" dirty="0" smtClean="0"/>
              <a:t>I ASKED QUESTIONS…..</a:t>
            </a:r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			</a:t>
            </a:r>
            <a:r>
              <a:rPr lang="en-US" b="1" u="sng" dirty="0" smtClean="0"/>
              <a:t>I JOINED NORM AS A MEMBER</a:t>
            </a:r>
            <a:r>
              <a:rPr lang="en-US" b="1" u="sng" dirty="0"/>
              <a:t>…. </a:t>
            </a:r>
            <a:r>
              <a:rPr lang="en-US" sz="3200" b="1" u="sng" dirty="0"/>
              <a:t>http://normeconomics.org/</a:t>
            </a:r>
            <a:endParaRPr lang="en-US" sz="3200" b="1" u="sng" dirty="0" smtClean="0"/>
          </a:p>
          <a:p>
            <a:r>
              <a:rPr lang="en-US" b="1" dirty="0"/>
              <a:t>	</a:t>
            </a:r>
            <a:r>
              <a:rPr lang="en-US" b="1" dirty="0" smtClean="0"/>
              <a:t>	</a:t>
            </a:r>
          </a:p>
          <a:p>
            <a:r>
              <a:rPr lang="en-US" b="1" dirty="0"/>
              <a:t>	</a:t>
            </a:r>
            <a:r>
              <a:rPr lang="en-US" b="1" dirty="0" smtClean="0"/>
              <a:t>			</a:t>
            </a:r>
          </a:p>
          <a:p>
            <a:r>
              <a:rPr lang="en-US" b="1" dirty="0"/>
              <a:t>	</a:t>
            </a:r>
            <a:r>
              <a:rPr lang="en-US" b="1" dirty="0" smtClean="0"/>
              <a:t>			</a:t>
            </a:r>
          </a:p>
          <a:p>
            <a:r>
              <a:rPr lang="en-US" b="1" dirty="0"/>
              <a:t>	</a:t>
            </a:r>
            <a:r>
              <a:rPr lang="en-US" b="1" dirty="0" smtClean="0"/>
              <a:t>			</a:t>
            </a:r>
            <a:r>
              <a:rPr lang="en-US" b="1" u="sng" dirty="0" smtClean="0"/>
              <a:t>I PARTICIPATE EVERY WEEK IN THEIR MEMBER CONFERENCE CALLS.</a:t>
            </a:r>
            <a:r>
              <a:rPr lang="en-US" b="1" dirty="0" smtClean="0"/>
              <a:t>	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067" y="627884"/>
            <a:ext cx="2152803" cy="3214255"/>
          </a:xfrm>
          <a:prstGeom prst="rect">
            <a:avLst/>
          </a:prstGeom>
          <a:solidFill>
            <a:srgbClr val="FFC9FF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283" y="627883"/>
            <a:ext cx="2152803" cy="3214255"/>
          </a:xfrm>
          <a:prstGeom prst="rect">
            <a:avLst/>
          </a:prstGeom>
          <a:solidFill>
            <a:srgbClr val="FFC9FF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92" y="794298"/>
            <a:ext cx="3352800" cy="2401510"/>
          </a:xfrm>
          <a:prstGeom prst="rect">
            <a:avLst/>
          </a:prstGeom>
          <a:solidFill>
            <a:srgbClr val="FFC9FF"/>
          </a:solidFill>
        </p:spPr>
      </p:pic>
      <p:sp>
        <p:nvSpPr>
          <p:cNvPr id="7" name="TextBox 6"/>
          <p:cNvSpPr txBox="1"/>
          <p:nvPr/>
        </p:nvSpPr>
        <p:spPr>
          <a:xfrm>
            <a:off x="2534284" y="3195808"/>
            <a:ext cx="3400808" cy="646331"/>
          </a:xfrm>
          <a:prstGeom prst="rect">
            <a:avLst/>
          </a:prstGeom>
          <a:solidFill>
            <a:srgbClr val="FFA3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CHARLES WALTERS</a:t>
            </a:r>
          </a:p>
          <a:p>
            <a:pPr algn="ctr"/>
            <a:r>
              <a:rPr lang="en-US" b="1" dirty="0" smtClean="0"/>
              <a:t>economist, eco-farmer, author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6490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3877985"/>
          </a:xfrm>
          <a:prstGeom prst="rect">
            <a:avLst/>
          </a:prstGeom>
          <a:solidFill>
            <a:srgbClr val="9F9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/>
              <a:t>THE END</a:t>
            </a:r>
          </a:p>
          <a:p>
            <a:pPr algn="ctr"/>
            <a:r>
              <a:rPr lang="en-US" sz="3600" b="1" dirty="0" smtClean="0"/>
              <a:t>… I hope my experience will help you ask… </a:t>
            </a:r>
          </a:p>
          <a:p>
            <a:pPr algn="ctr"/>
            <a:r>
              <a:rPr lang="en-US" sz="3600" b="1" dirty="0" smtClean="0"/>
              <a:t>“what do I want to do?”</a:t>
            </a:r>
          </a:p>
          <a:p>
            <a:pPr algn="ctr"/>
            <a:endParaRPr lang="en-US" sz="3600" b="1" dirty="0" smtClean="0"/>
          </a:p>
          <a:p>
            <a:pPr lvl="1" algn="ctr"/>
            <a:r>
              <a:rPr lang="en-US" sz="3600" dirty="0" smtClean="0"/>
              <a:t>You </a:t>
            </a:r>
            <a:r>
              <a:rPr lang="en-US" sz="3600" dirty="0"/>
              <a:t>will help your </a:t>
            </a:r>
            <a:r>
              <a:rPr lang="en-US" sz="3600" dirty="0" smtClean="0"/>
              <a:t>family, community, country.</a:t>
            </a:r>
          </a:p>
          <a:p>
            <a:r>
              <a:rPr lang="en-US" sz="3600" dirty="0" smtClean="0"/>
              <a:t>                                      And you will have fun!</a:t>
            </a:r>
            <a:endParaRPr lang="en-US" sz="4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078" y="3877985"/>
            <a:ext cx="8604151" cy="29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15-us2.ixquick.com/cgi-bin/serveimage?url=http%3A%2F%2Fdrydenart.weebly.com%2Fuploads%2F8%2F9%2F6%2F1%2F8961653%2Fold_tv_empty_screen.png&amp;sp=6b830f1c8597cfde3d5699e922204d6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82" y="2592545"/>
            <a:ext cx="6151418" cy="414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8896" y="1510146"/>
            <a:ext cx="52446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 2010, while watching a documentary movie, I learned that all private commercial banks CREATE our money, when they give a ‘loan’!  I was shocked!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575" y="3394364"/>
            <a:ext cx="3308316" cy="2521527"/>
          </a:xfrm>
          <a:prstGeom prst="rect">
            <a:avLst/>
          </a:prstGeom>
        </p:spPr>
      </p:pic>
      <p:pic>
        <p:nvPicPr>
          <p:cNvPr id="7" name="Picture 6" descr="https://s15-us2.ixquick.com/cgi-bin/serveimage?url=https%3A%2F%2Fthumbs.dreamstime.com%2Fz%2Fscared-little-boy-cartoon-7248295.jpg&amp;sp=6fbcbb3f277fd6863d614cb9d6f4508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9" y="0"/>
            <a:ext cx="3364205" cy="302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93055" y="0"/>
            <a:ext cx="607859" cy="31393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79999" y="4404708"/>
            <a:ext cx="2739468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MONEY   =   DEBT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6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2415" y="193963"/>
            <a:ext cx="903561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I </a:t>
            </a:r>
            <a:r>
              <a:rPr lang="en-US" sz="3200" dirty="0" smtClean="0"/>
              <a:t>asked myself:</a:t>
            </a:r>
          </a:p>
          <a:p>
            <a:pPr algn="ctr"/>
            <a:endParaRPr lang="en-US" sz="2400" dirty="0"/>
          </a:p>
          <a:p>
            <a:pPr algn="ctr"/>
            <a:r>
              <a:rPr lang="en-US" sz="3600" b="1" dirty="0" smtClean="0"/>
              <a:t>WHY DIDN’T I LEARN THIS IN MY EDUCATION?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894" y="2723971"/>
            <a:ext cx="6068610" cy="34135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629" y="2723970"/>
            <a:ext cx="4196195" cy="341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8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725861" y="5514518"/>
            <a:ext cx="8354800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                               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30187" y="2412051"/>
            <a:ext cx="4633788" cy="36933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4201" y="5212"/>
            <a:ext cx="1196699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I </a:t>
            </a:r>
            <a:r>
              <a:rPr lang="en-US" sz="3200" dirty="0" smtClean="0"/>
              <a:t>looked around me and said:</a:t>
            </a:r>
          </a:p>
          <a:p>
            <a:pPr algn="ctr"/>
            <a:r>
              <a:rPr lang="en-US" sz="3600" b="1" dirty="0" smtClean="0"/>
              <a:t>“PRIVATE MONEY -- EXPLAINS WHAT I SEE IN MY COUNTRY…”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00" y="1453189"/>
            <a:ext cx="2443160" cy="1157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5016" y="2587871"/>
            <a:ext cx="328352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CONCENTRATION OF WEALTH</a:t>
            </a:r>
            <a:endParaRPr lang="en-US" b="1" dirty="0"/>
          </a:p>
        </p:txBody>
      </p:sp>
      <p:pic>
        <p:nvPicPr>
          <p:cNvPr id="1026" name="Picture 2" descr="https://s17-us2.ixquick.com/cgi-bin/serveimage?url=http%3A%2F%2Fstateimpact.npr.org%2Fidaho%2Ffiles%2F2012%2F11%2F146592971.jpg&amp;sp=b1eb4491d6ce9439c8b9c07e57b70f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203" y="3157656"/>
            <a:ext cx="1888330" cy="118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312164" y="4306076"/>
            <a:ext cx="1168461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POVERTY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366064" y="2554569"/>
            <a:ext cx="808235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WAR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03" y="3551081"/>
            <a:ext cx="2012698" cy="1195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203" y="4746398"/>
            <a:ext cx="2052357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UNEMPLOYMENT</a:t>
            </a:r>
            <a:endParaRPr lang="en-US" sz="2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39" y="2610388"/>
            <a:ext cx="4305901" cy="9240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72" y="3913437"/>
            <a:ext cx="4029637" cy="6668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68" y="5851464"/>
            <a:ext cx="8230749" cy="6096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060" y="4643913"/>
            <a:ext cx="3277057" cy="5048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09340" y="1971003"/>
            <a:ext cx="847989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DEBT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829" y="1322511"/>
            <a:ext cx="1750704" cy="12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6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9055" y="2923310"/>
            <a:ext cx="4993739" cy="707886"/>
          </a:xfrm>
          <a:prstGeom prst="rect">
            <a:avLst/>
          </a:prstGeom>
          <a:solidFill>
            <a:srgbClr val="9F9FFF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3    what did I do next?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1421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3340</TotalTime>
  <Words>1921</Words>
  <Application>Microsoft Office PowerPoint</Application>
  <PresentationFormat>Widescreen</PresentationFormat>
  <Paragraphs>378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Sue Peters</dc:creator>
  <cp:lastModifiedBy>Sue Peters</cp:lastModifiedBy>
  <cp:revision>297</cp:revision>
  <cp:lastPrinted>2017-09-10T11:35:51Z</cp:lastPrinted>
  <dcterms:created xsi:type="dcterms:W3CDTF">2017-09-04T17:55:53Z</dcterms:created>
  <dcterms:modified xsi:type="dcterms:W3CDTF">2017-09-14T03:32:31Z</dcterms:modified>
</cp:coreProperties>
</file>