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5" r:id="rId3"/>
    <p:sldId id="276" r:id="rId4"/>
    <p:sldId id="277" r:id="rId5"/>
    <p:sldId id="278" r:id="rId6"/>
    <p:sldId id="291" r:id="rId7"/>
    <p:sldId id="257" r:id="rId8"/>
    <p:sldId id="279" r:id="rId9"/>
    <p:sldId id="280" r:id="rId10"/>
    <p:sldId id="267" r:id="rId11"/>
    <p:sldId id="285" r:id="rId12"/>
    <p:sldId id="284" r:id="rId13"/>
    <p:sldId id="286" r:id="rId14"/>
    <p:sldId id="283" r:id="rId15"/>
    <p:sldId id="282" r:id="rId16"/>
    <p:sldId id="287" r:id="rId17"/>
    <p:sldId id="268" r:id="rId18"/>
    <p:sldId id="290" r:id="rId19"/>
    <p:sldId id="289" r:id="rId20"/>
    <p:sldId id="288" r:id="rId21"/>
    <p:sldId id="26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48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0E684-C61D-4D06-829F-777DDBE3ED31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0A75E-E4DE-475E-9DEA-C1D4A0463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11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0A75E-E4DE-475E-9DEA-C1D4A04633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72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0A75E-E4DE-475E-9DEA-C1D4A04633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70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0A75E-E4DE-475E-9DEA-C1D4A04633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70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23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87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9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4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8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39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42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80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58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55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0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73564-1F25-486E-B606-202B7FDD90BA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3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ederalreserve.gov/releases/h41/current/" TargetMode="Externa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18288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TRANSITION:</a:t>
            </a:r>
            <a:br>
              <a:rPr lang="en-US" b="1" dirty="0" smtClean="0"/>
            </a:br>
            <a:r>
              <a:rPr lang="en-US" b="1" dirty="0" smtClean="0"/>
              <a:t>We Buy all Shares ... in the 12 Fed Banks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428" y="2667000"/>
            <a:ext cx="5511144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1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22069"/>
            <a:ext cx="1456951" cy="131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933" y="306737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look at all 12 Federal Reserve Banks.</a:t>
            </a:r>
          </a:p>
          <a:p>
            <a:r>
              <a:rPr lang="en-US" dirty="0" smtClean="0"/>
              <a:t>What is the value of all the shares (= ‘net assets’) of these 12 banks –  in 2017?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53836" y="927289"/>
            <a:ext cx="205190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How do we do that!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7557" y="2855413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 have a computer with access to the internet,</a:t>
            </a:r>
          </a:p>
          <a:p>
            <a:r>
              <a:rPr lang="en-US" dirty="0" smtClean="0"/>
              <a:t>you can find a weekly report from the New York Fed with this info – it’s called ‘H.4.1’.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34785" y="4988536"/>
            <a:ext cx="149412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Let’s do it!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836" y="1577332"/>
            <a:ext cx="2209800" cy="2066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2" y="4269009"/>
            <a:ext cx="4813605" cy="1900718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65861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009" y="3276600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981200"/>
            <a:ext cx="3289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look for the report that says: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88863"/>
            <a:ext cx="280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 to this internet address: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51170"/>
            <a:ext cx="2209800" cy="20669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9498" y="1216537"/>
            <a:ext cx="533400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www.federalreserve.gov/releases/h41/current</a:t>
            </a:r>
            <a:r>
              <a:rPr lang="en-US" dirty="0">
                <a:hlinkClick r:id="rId5"/>
              </a:rPr>
              <a:t>/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50561" y="2710933"/>
            <a:ext cx="5197839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Statement of Condition of Each Federal Reserve Bank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94929" y="4310121"/>
            <a:ext cx="472440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Total Capital**                     40.5 billion dollars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4858" y="3510527"/>
            <a:ext cx="484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that report, look for the “total capital” amount: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5062554"/>
            <a:ext cx="6174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So, our government could buy all the shares in the 12 Fed banks</a:t>
            </a:r>
          </a:p>
          <a:p>
            <a:r>
              <a:rPr lang="en-US" dirty="0" smtClean="0"/>
              <a:t>for only 40.5 billion dollars!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01849" y="5862148"/>
            <a:ext cx="6245236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Our 12 Fed banks will cost us only 40.5 billion dollars!!!!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2575" y="6522248"/>
            <a:ext cx="7753854" cy="338554"/>
          </a:xfrm>
          <a:prstGeom prst="rect">
            <a:avLst/>
          </a:prstGeom>
          <a:solidFill>
            <a:srgbClr val="B3D9FF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**Total Capital (Net Assets) = total assets (4.46 trillion)   minus  total liabilities (4.42 trillion)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3528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9144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 remember, the Fed is the central bank of the most important economy of the world ...  the U.S. accounts </a:t>
            </a:r>
            <a:r>
              <a:rPr lang="en-US" dirty="0"/>
              <a:t>for </a:t>
            </a:r>
            <a:r>
              <a:rPr lang="en-US" dirty="0" smtClean="0"/>
              <a:t>25 </a:t>
            </a:r>
            <a:r>
              <a:rPr lang="en-US" dirty="0"/>
              <a:t>percent of </a:t>
            </a:r>
            <a:r>
              <a:rPr lang="en-US" dirty="0" smtClean="0"/>
              <a:t>the world’s GDP –</a:t>
            </a:r>
          </a:p>
          <a:p>
            <a:r>
              <a:rPr lang="en-US" dirty="0" smtClean="0"/>
              <a:t>the </a:t>
            </a:r>
            <a:r>
              <a:rPr lang="en-US" dirty="0"/>
              <a:t>market value of all final goods and services produced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818" y="2057400"/>
            <a:ext cx="4114799" cy="411994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42932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01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819400"/>
            <a:ext cx="6699978" cy="403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3810000" cy="23252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0842"/>
            <a:ext cx="117987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8400" y="304800"/>
            <a:ext cx="647700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And the U.S. maintains the largest military in the ENTIRE HISTORY OF THE WORLD ...  which Fed member banks support with their</a:t>
            </a:r>
          </a:p>
          <a:p>
            <a:r>
              <a:rPr lang="en-US" dirty="0" smtClean="0"/>
              <a:t>loans of billions and billions of dollars to the arms industry.</a:t>
            </a:r>
          </a:p>
          <a:p>
            <a:endParaRPr lang="en-US" dirty="0"/>
          </a:p>
          <a:p>
            <a:r>
              <a:rPr lang="en-US" dirty="0" smtClean="0"/>
              <a:t>The U.S. is the largest exporter of arms to the world.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4364043"/>
            <a:ext cx="1930400" cy="231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608676" y="6361394"/>
            <a:ext cx="611682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Speculation in FINANCIAL MARKETS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58246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451118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Well, yes, the FED member banks support this empire.</a:t>
            </a:r>
          </a:p>
          <a:p>
            <a:endParaRPr lang="en-US" dirty="0"/>
          </a:p>
          <a:p>
            <a:r>
              <a:rPr lang="en-US" dirty="0" smtClean="0"/>
              <a:t>But, remember, when the government buys the 12 Fed banks   ... </a:t>
            </a:r>
          </a:p>
          <a:p>
            <a:r>
              <a:rPr lang="en-US" dirty="0" smtClean="0"/>
              <a:t>at the same time, the Fed member banks will not be allowed to</a:t>
            </a:r>
          </a:p>
          <a:p>
            <a:r>
              <a:rPr lang="en-US" dirty="0" smtClean="0"/>
              <a:t>create their bank credit out of thin air anymore,</a:t>
            </a:r>
          </a:p>
          <a:p>
            <a:r>
              <a:rPr lang="en-US" dirty="0" smtClean="0"/>
              <a:t>but must find real money to lend.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08889" y="2435122"/>
            <a:ext cx="4461093" cy="175432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Yeah!  Less war, less war, less war.</a:t>
            </a:r>
          </a:p>
          <a:p>
            <a:endParaRPr lang="en-US" dirty="0"/>
          </a:p>
          <a:p>
            <a:r>
              <a:rPr lang="en-US" dirty="0" smtClean="0"/>
              <a:t>Less speculation in the stock market ... </a:t>
            </a:r>
          </a:p>
          <a:p>
            <a:r>
              <a:rPr lang="en-US" dirty="0" smtClean="0"/>
              <a:t>and in all the massive financial markets.</a:t>
            </a:r>
          </a:p>
          <a:p>
            <a:endParaRPr lang="en-US" dirty="0"/>
          </a:p>
          <a:p>
            <a:r>
              <a:rPr lang="en-US" dirty="0" smtClean="0"/>
              <a:t>Less of everything that hurts ordinary people.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43" y="2435123"/>
            <a:ext cx="2492825" cy="17543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86600" y="1752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4" y="4813116"/>
            <a:ext cx="1600398" cy="11856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841" y="4815482"/>
            <a:ext cx="3296493" cy="13128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42914" y="6068177"/>
            <a:ext cx="15231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commodities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9403" y="6068177"/>
            <a:ext cx="7580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stocks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66" y="4813116"/>
            <a:ext cx="1847850" cy="12169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77276" y="6072381"/>
            <a:ext cx="19827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Foreign currencies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27" y="4817876"/>
            <a:ext cx="1574471" cy="11808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02538" y="6085814"/>
            <a:ext cx="7617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11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400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609600"/>
            <a:ext cx="2692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Yes   </a:t>
            </a:r>
            <a:r>
              <a:rPr lang="en-US" sz="2800" dirty="0" err="1" smtClean="0"/>
              <a:t>yes</a:t>
            </a:r>
            <a:r>
              <a:rPr lang="en-US" sz="2800" dirty="0" smtClean="0"/>
              <a:t>   </a:t>
            </a:r>
            <a:r>
              <a:rPr lang="en-US" sz="2800" dirty="0" err="1" smtClean="0"/>
              <a:t>yes</a:t>
            </a:r>
            <a:r>
              <a:rPr lang="en-US" sz="2800" dirty="0" smtClean="0"/>
              <a:t>   !!!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505200" y="2286000"/>
            <a:ext cx="46482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Ok, let’s get on with buying these 12 Fed banks.</a:t>
            </a:r>
          </a:p>
          <a:p>
            <a:endParaRPr lang="en-US" dirty="0"/>
          </a:p>
          <a:p>
            <a:r>
              <a:rPr lang="en-US" dirty="0" smtClean="0"/>
              <a:t>            Who gets paid?               How much? 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038600"/>
            <a:ext cx="571500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9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210289"/>
            <a:ext cx="1948193" cy="10579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33400"/>
            <a:ext cx="4702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Treasury Department buys ALL the shares ...</a:t>
            </a:r>
            <a:endParaRPr lang="en-US" dirty="0"/>
          </a:p>
          <a:p>
            <a:r>
              <a:rPr lang="en-US" dirty="0" smtClean="0"/>
              <a:t>and pays a TOTAL of 40.5 billion dollars!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14109"/>
            <a:ext cx="1439766" cy="130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64423" y="2027571"/>
            <a:ext cx="5814477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That’s dirt cheap!</a:t>
            </a:r>
          </a:p>
          <a:p>
            <a:r>
              <a:rPr lang="en-US" dirty="0" smtClean="0"/>
              <a:t>For the central bank of the largest empire in world history....</a:t>
            </a:r>
          </a:p>
          <a:p>
            <a:r>
              <a:rPr lang="en-US" dirty="0" smtClean="0"/>
              <a:t>the largest economy in the world....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1007" y="4643137"/>
            <a:ext cx="5286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Yeah!   And besides making the world safer for people,</a:t>
            </a:r>
          </a:p>
          <a:p>
            <a:r>
              <a:rPr lang="en-US" dirty="0" smtClean="0"/>
              <a:t>guess what else we get for this.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09265" y="5289468"/>
            <a:ext cx="1147943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What?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620" y="3275729"/>
            <a:ext cx="2631829" cy="14292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354" y="2518365"/>
            <a:ext cx="1320310" cy="717002"/>
          </a:xfrm>
          <a:prstGeom prst="rect">
            <a:avLst/>
          </a:prstGeom>
        </p:spPr>
      </p:pic>
      <p:pic>
        <p:nvPicPr>
          <p:cNvPr id="2050" name="Picture 2" descr="https://s16-us2.ixquick.com/cgi-bin/serveimage?url=http%3A%2F%2Fparsitek.com%2Fwpp%2Fwp-content%2Fuploads%2F2015%2F04%2Fearth-07.png&amp;sp=f55b218feab460d43d0acc1eb1933d0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047" y="4736789"/>
            <a:ext cx="2568498" cy="199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51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77859"/>
            <a:ext cx="1600305" cy="144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09600"/>
            <a:ext cx="577472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Well, the 12 Fed banks own assets worth 4.5 Trillion dollars.</a:t>
            </a:r>
          </a:p>
          <a:p>
            <a:r>
              <a:rPr lang="en-US" dirty="0" smtClean="0"/>
              <a:t>Most of it is composed of these securities:</a:t>
            </a:r>
          </a:p>
          <a:p>
            <a:endParaRPr lang="en-US" dirty="0"/>
          </a:p>
          <a:p>
            <a:r>
              <a:rPr lang="en-US" dirty="0" smtClean="0"/>
              <a:t>     </a:t>
            </a:r>
            <a:r>
              <a:rPr lang="en-US" b="1" dirty="0" smtClean="0"/>
              <a:t>2.5 Trillion dollars </a:t>
            </a:r>
            <a:r>
              <a:rPr lang="en-US" dirty="0" smtClean="0"/>
              <a:t>of U.S. Treasury Bonds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b="1" dirty="0" smtClean="0"/>
              <a:t>1.8 Trillion dollars </a:t>
            </a:r>
            <a:r>
              <a:rPr lang="en-US" dirty="0" smtClean="0"/>
              <a:t>of Mortgage Backed Security Bonds</a:t>
            </a:r>
          </a:p>
          <a:p>
            <a:r>
              <a:rPr lang="en-US" dirty="0"/>
              <a:t> </a:t>
            </a:r>
            <a:r>
              <a:rPr lang="en-US" dirty="0" smtClean="0"/>
              <a:t>    ------------------------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b="1" dirty="0" smtClean="0"/>
              <a:t>4.3 Trillion dollars    Total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95019" y="2971800"/>
            <a:ext cx="437356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Seems like a real good deal for all of us 99%!</a:t>
            </a:r>
          </a:p>
          <a:p>
            <a:r>
              <a:rPr lang="en-US" dirty="0" smtClean="0"/>
              <a:t>For 40.5 Billion dollars, we get assets worth</a:t>
            </a:r>
          </a:p>
          <a:p>
            <a:r>
              <a:rPr lang="en-US" dirty="0" smtClean="0"/>
              <a:t>4.5 Trillion!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502027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bet!  And when the government owns these</a:t>
            </a:r>
          </a:p>
          <a:p>
            <a:r>
              <a:rPr lang="en-US" b="1" dirty="0" smtClean="0"/>
              <a:t>4.5 trillion dollars </a:t>
            </a:r>
            <a:r>
              <a:rPr lang="en-US" dirty="0" smtClean="0"/>
              <a:t>worth of assets, you know what?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5943600"/>
            <a:ext cx="101053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What?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685" y="2951810"/>
            <a:ext cx="2146062" cy="148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1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690" y="242382"/>
            <a:ext cx="1585321" cy="143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355997"/>
            <a:ext cx="6455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Treasury Department does not need these assets sitting there.</a:t>
            </a:r>
          </a:p>
          <a:p>
            <a:r>
              <a:rPr lang="en-US" dirty="0" smtClean="0"/>
              <a:t>Our Treasury can sell them back into the market and</a:t>
            </a:r>
          </a:p>
          <a:p>
            <a:r>
              <a:rPr lang="en-US" dirty="0" smtClean="0"/>
              <a:t>provide funding for the needs of the ordinary person.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1438" y="2004796"/>
            <a:ext cx="4792594" cy="147732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Yes.  Like a onetime tax-free dividend to all</a:t>
            </a:r>
          </a:p>
          <a:p>
            <a:r>
              <a:rPr lang="en-US" dirty="0" smtClean="0"/>
              <a:t>citizens living in the U.S.   That’s in the NEED</a:t>
            </a:r>
          </a:p>
          <a:p>
            <a:r>
              <a:rPr lang="en-US" dirty="0" smtClean="0"/>
              <a:t>Act too.</a:t>
            </a:r>
          </a:p>
          <a:p>
            <a:endParaRPr lang="en-US" dirty="0"/>
          </a:p>
          <a:p>
            <a:r>
              <a:rPr lang="en-US" dirty="0" smtClean="0"/>
              <a:t>Let’s free people from some economic insecurity.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3658492"/>
            <a:ext cx="1115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bet!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69925" y="4247814"/>
            <a:ext cx="4835619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Like using this money to pay off all student debt –</a:t>
            </a:r>
          </a:p>
          <a:p>
            <a:r>
              <a:rPr lang="en-US" dirty="0" smtClean="0"/>
              <a:t>not only what is still owed but also what has</a:t>
            </a:r>
          </a:p>
          <a:p>
            <a:r>
              <a:rPr lang="en-US" dirty="0" smtClean="0"/>
              <a:t>already been paid!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6014543"/>
            <a:ext cx="5110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Yes.  Our students should not have to be debt slaves </a:t>
            </a:r>
          </a:p>
          <a:p>
            <a:r>
              <a:rPr lang="en-US" dirty="0" smtClean="0"/>
              <a:t>to get an education.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926" y="2004796"/>
            <a:ext cx="2168874" cy="14459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926" y="3764469"/>
            <a:ext cx="2168874" cy="198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7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8622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2895600"/>
            <a:ext cx="195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Yeah!  Yeah!  Yeah!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685800"/>
            <a:ext cx="449642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Like funding single payer health care for ALL!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913" y="1357238"/>
            <a:ext cx="3048000" cy="30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0543" y="4707345"/>
            <a:ext cx="113685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And....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5943600"/>
            <a:ext cx="3689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Wait...   wait....   I have to calm down.</a:t>
            </a:r>
          </a:p>
          <a:p>
            <a:r>
              <a:rPr lang="en-US" dirty="0" smtClean="0"/>
              <a:t>So much is changing!    Wow!   Wow!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00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52600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685800"/>
            <a:ext cx="3639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Jeremy!   Jeremy!   WHERE ARE YOU!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867400" y="3200400"/>
            <a:ext cx="253227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Calm down, calm down,</a:t>
            </a:r>
          </a:p>
          <a:p>
            <a:r>
              <a:rPr lang="en-US" dirty="0" smtClean="0"/>
              <a:t>what’s up?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962400"/>
            <a:ext cx="413247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0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74769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2815447"/>
            <a:ext cx="2466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 glorious change!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90714" y="3526657"/>
            <a:ext cx="132606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For all of us.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85812"/>
            <a:ext cx="344805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2514600"/>
            <a:ext cx="2385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THE END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5381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469" y="2052680"/>
            <a:ext cx="3286125" cy="284979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0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9647" y="762000"/>
            <a:ext cx="50567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Nothing’s wrong.  But I just figured out</a:t>
            </a:r>
          </a:p>
          <a:p>
            <a:r>
              <a:rPr lang="en-US" dirty="0" smtClean="0"/>
              <a:t>how ordinary people will be helped when</a:t>
            </a:r>
          </a:p>
          <a:p>
            <a:r>
              <a:rPr lang="en-US" dirty="0" smtClean="0"/>
              <a:t>the government buys the 12 Federal Reserve Banks!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3753" y="5029200"/>
            <a:ext cx="2913555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What’s this?   </a:t>
            </a:r>
          </a:p>
          <a:p>
            <a:r>
              <a:rPr lang="en-US" dirty="0" smtClean="0"/>
              <a:t>We’re buying the FED banks?</a:t>
            </a:r>
          </a:p>
          <a:p>
            <a:r>
              <a:rPr lang="en-US" dirty="0" smtClean="0"/>
              <a:t>Why for God’s sake?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4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67" y="1188653"/>
            <a:ext cx="3229933" cy="21882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11710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9067" y="341225"/>
            <a:ext cx="5914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Well, you see.  It’s part of passing the NEED Act in Congress,</a:t>
            </a:r>
          </a:p>
          <a:p>
            <a:r>
              <a:rPr lang="en-US" dirty="0" smtClean="0"/>
              <a:t>to give the power of money creation back to our government.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13229" y="3255488"/>
            <a:ext cx="4083426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Oh, yes.  I remember.</a:t>
            </a:r>
          </a:p>
          <a:p>
            <a:r>
              <a:rPr lang="en-US" dirty="0" smtClean="0"/>
              <a:t>The NEED Act makes sure the commercial</a:t>
            </a:r>
          </a:p>
          <a:p>
            <a:r>
              <a:rPr lang="en-US" dirty="0" smtClean="0"/>
              <a:t>banks can’t create money any more...</a:t>
            </a:r>
          </a:p>
          <a:p>
            <a:r>
              <a:rPr lang="en-US" dirty="0" smtClean="0"/>
              <a:t>out of nothing!</a:t>
            </a:r>
            <a:endParaRPr lang="en-US" dirty="0"/>
          </a:p>
        </p:txBody>
      </p:sp>
      <p:pic>
        <p:nvPicPr>
          <p:cNvPr id="9" name="Picture 6" descr="https://s16-us2.ixquick.com/cgi-bin/serveimage?url=http%3A%2F%2Ft3.gstatic.com%2Fimages%3Fq%3Dtbn%3AANd9GcQOWi-cAaaz1WKD5p4KcuSpU3fO1WCSZ3T9Hpet0xm5eN0WybLz&amp;sp=554655a0dd2c9199b0558bbacf3a15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664696"/>
            <a:ext cx="2683077" cy="200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88" y="2650953"/>
            <a:ext cx="2620912" cy="725980"/>
          </a:xfrm>
          <a:prstGeom prst="rect">
            <a:avLst/>
          </a:prstGeom>
        </p:spPr>
      </p:pic>
      <p:pic>
        <p:nvPicPr>
          <p:cNvPr id="7" name="Picture 4" descr="https://s17-us2.ixquick.com/cgi-bin/serveimage?url=http%3A%2F%2Fwww.globalflight.net%2Fwp-content%2Fuploads%2F2015%2F12%2FMagic.jpg&amp;sp=83600245d37868b0878318ec8907a5c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690" y="4523726"/>
            <a:ext cx="2874802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6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054457"/>
            <a:ext cx="2590799" cy="12364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772249"/>
            <a:ext cx="2438400" cy="13655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012169"/>
            <a:ext cx="2362198" cy="1558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671" y="20805"/>
            <a:ext cx="2475715" cy="13579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4" y="4876800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05100" y="5528097"/>
            <a:ext cx="64389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Hold on!  Now I remember real well.  The 12 Fed banks are private.</a:t>
            </a:r>
          </a:p>
          <a:p>
            <a:r>
              <a:rPr lang="en-US" dirty="0" smtClean="0"/>
              <a:t>                       p.s.: their </a:t>
            </a:r>
            <a:r>
              <a:rPr lang="en-US" dirty="0"/>
              <a:t>websites </a:t>
            </a:r>
            <a:r>
              <a:rPr lang="en-US" dirty="0" smtClean="0"/>
              <a:t>say </a:t>
            </a:r>
            <a:r>
              <a:rPr lang="en-US" u="sng" dirty="0" smtClean="0"/>
              <a:t>.org </a:t>
            </a:r>
            <a:r>
              <a:rPr lang="en-US" dirty="0"/>
              <a:t>(not </a:t>
            </a:r>
            <a:r>
              <a:rPr lang="en-US" dirty="0" smtClean="0"/>
              <a:t>.</a:t>
            </a:r>
            <a:r>
              <a:rPr lang="en-US" dirty="0" err="1" smtClean="0"/>
              <a:t>gov</a:t>
            </a:r>
            <a:r>
              <a:rPr lang="en-US" dirty="0" smtClean="0"/>
              <a:t>) –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www.newyorkfed</a:t>
            </a:r>
            <a:r>
              <a:rPr lang="en-US" u="sng" dirty="0" smtClean="0"/>
              <a:t>.org</a:t>
            </a:r>
            <a:endParaRPr lang="en-US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2063365"/>
            <a:ext cx="2578848" cy="1289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5412" y="3029623"/>
            <a:ext cx="1778949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A FEW OF THE</a:t>
            </a:r>
          </a:p>
          <a:p>
            <a:r>
              <a:rPr lang="en-US" b="1" dirty="0" smtClean="0"/>
              <a:t>MEMBER BANKS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72930" y="447169"/>
            <a:ext cx="48368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Right now, ONLY commercial banks</a:t>
            </a:r>
          </a:p>
          <a:p>
            <a:r>
              <a:rPr lang="en-US" dirty="0" smtClean="0"/>
              <a:t>who are Fed members own shares.</a:t>
            </a:r>
          </a:p>
          <a:p>
            <a:endParaRPr lang="en-US" dirty="0"/>
          </a:p>
          <a:p>
            <a:r>
              <a:rPr lang="en-US" dirty="0" smtClean="0"/>
              <a:t>So the NEED Act includes our government buying all the shares from the member banks and making the 12 Federal Reserve  banks public.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3601620" y="3078917"/>
            <a:ext cx="978408" cy="4846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7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267200"/>
            <a:ext cx="6525536" cy="21338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09800"/>
            <a:ext cx="6525536" cy="1524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89356" y="879897"/>
            <a:ext cx="64389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And…  if you search the internet for a job at the NY Fed,</a:t>
            </a:r>
          </a:p>
          <a:p>
            <a:r>
              <a:rPr lang="en-US" dirty="0" smtClean="0"/>
              <a:t>you apply for a private job, not a government job!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709" y="2193878"/>
            <a:ext cx="1016000" cy="7620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814" y="2210178"/>
            <a:ext cx="1016000" cy="7620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233" y="2210178"/>
            <a:ext cx="1016000" cy="7620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936" y="2210178"/>
            <a:ext cx="1016000" cy="762001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 rot="2414337">
            <a:off x="5230839" y="1086672"/>
            <a:ext cx="358721" cy="429453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6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392" y="443539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7571" y="311338"/>
            <a:ext cx="55115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Yes, the Board of the Federal Reserve is the only part</a:t>
            </a:r>
          </a:p>
          <a:p>
            <a:r>
              <a:rPr lang="en-US" dirty="0" smtClean="0"/>
              <a:t>of the Fed system owned by the government.</a:t>
            </a:r>
          </a:p>
          <a:p>
            <a:endParaRPr lang="en-US" dirty="0" smtClean="0"/>
          </a:p>
          <a:p>
            <a:r>
              <a:rPr lang="en-US" dirty="0" smtClean="0"/>
              <a:t>But there is no money there – it’s all in the 12 Fed banks.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5562600"/>
            <a:ext cx="505034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That’s scary!  Our central bank is not owned by us!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800"/>
            <a:ext cx="5486400" cy="308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7642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9647" y="762000"/>
            <a:ext cx="132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Yes, exactly!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29200" y="1371600"/>
            <a:ext cx="318407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Could that be why our economy</a:t>
            </a:r>
          </a:p>
          <a:p>
            <a:r>
              <a:rPr lang="en-US" dirty="0" smtClean="0"/>
              <a:t>keeps having crisis after crisis?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5237" y="2789670"/>
            <a:ext cx="51955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Well, this system is, of course, rigged for the 1%.</a:t>
            </a:r>
          </a:p>
          <a:p>
            <a:r>
              <a:rPr lang="en-US" dirty="0" smtClean="0"/>
              <a:t>Every crisis, the 1% get more and more of the wealth.</a:t>
            </a:r>
          </a:p>
          <a:p>
            <a:r>
              <a:rPr lang="en-US" dirty="0" smtClean="0"/>
              <a:t>People get more and more....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8200" y="4832729"/>
            <a:ext cx="3810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Poorer and in debt!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309983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9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7642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9647" y="762000"/>
            <a:ext cx="1681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now we can</a:t>
            </a:r>
          </a:p>
          <a:p>
            <a:r>
              <a:rPr lang="en-US" dirty="0" smtClean="0"/>
              <a:t>change it!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76800" y="1402466"/>
            <a:ext cx="241431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 tell me how.</a:t>
            </a:r>
          </a:p>
          <a:p>
            <a:r>
              <a:rPr lang="en-US" dirty="0" smtClean="0"/>
              <a:t>I want to do something.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5690" y="2652359"/>
            <a:ext cx="5415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Here, like I said, our government in the NEED Act</a:t>
            </a:r>
          </a:p>
          <a:p>
            <a:r>
              <a:rPr lang="en-US" dirty="0" smtClean="0"/>
              <a:t>will buy </a:t>
            </a:r>
            <a:r>
              <a:rPr lang="en-US" b="1" u="sng" dirty="0" smtClean="0"/>
              <a:t>ALL</a:t>
            </a:r>
            <a:r>
              <a:rPr lang="en-US" dirty="0" smtClean="0"/>
              <a:t> the shares of the 12 Federal Reserve Banks.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35010" y="4268941"/>
            <a:ext cx="4147289" cy="156966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How many shares?</a:t>
            </a:r>
          </a:p>
          <a:p>
            <a:r>
              <a:rPr lang="en-US" sz="3200" dirty="0" smtClean="0"/>
              <a:t>What do they cost?</a:t>
            </a:r>
          </a:p>
          <a:p>
            <a:r>
              <a:rPr lang="en-US" sz="3200" dirty="0" smtClean="0"/>
              <a:t>This sounds impossible!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62400"/>
            <a:ext cx="3284566" cy="218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1061</Words>
  <Application>Microsoft Office PowerPoint</Application>
  <PresentationFormat>On-screen Show (4:3)</PresentationFormat>
  <Paragraphs>137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TRANSITION: We Buy all Shares ... in the 12 Fed Banks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Citigroup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Peters, Susan [ICG-IT NE]</dc:creator>
  <cp:lastModifiedBy>Sue Peters</cp:lastModifiedBy>
  <cp:revision>141</cp:revision>
  <dcterms:created xsi:type="dcterms:W3CDTF">2015-11-01T22:06:26Z</dcterms:created>
  <dcterms:modified xsi:type="dcterms:W3CDTF">2017-06-04T02:35:00Z</dcterms:modified>
</cp:coreProperties>
</file>