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3" r:id="rId2"/>
    <p:sldId id="461" r:id="rId3"/>
    <p:sldId id="372" r:id="rId4"/>
    <p:sldId id="373" r:id="rId5"/>
    <p:sldId id="458" r:id="rId6"/>
    <p:sldId id="459" r:id="rId7"/>
    <p:sldId id="456" r:id="rId8"/>
    <p:sldId id="465" r:id="rId9"/>
    <p:sldId id="370" r:id="rId10"/>
    <p:sldId id="375" r:id="rId11"/>
    <p:sldId id="462" r:id="rId12"/>
    <p:sldId id="464" r:id="rId13"/>
    <p:sldId id="404" r:id="rId14"/>
    <p:sldId id="409" r:id="rId15"/>
    <p:sldId id="410" r:id="rId16"/>
    <p:sldId id="411" r:id="rId17"/>
    <p:sldId id="412" r:id="rId18"/>
    <p:sldId id="413" r:id="rId19"/>
    <p:sldId id="414" r:id="rId20"/>
    <p:sldId id="466" r:id="rId21"/>
    <p:sldId id="467" r:id="rId22"/>
    <p:sldId id="468" r:id="rId23"/>
    <p:sldId id="451" r:id="rId24"/>
    <p:sldId id="441" r:id="rId25"/>
    <p:sldId id="449" r:id="rId26"/>
    <p:sldId id="443" r:id="rId27"/>
    <p:sldId id="446" r:id="rId28"/>
    <p:sldId id="450" r:id="rId29"/>
    <p:sldId id="469" r:id="rId30"/>
    <p:sldId id="376" r:id="rId31"/>
    <p:sldId id="385" r:id="rId32"/>
    <p:sldId id="381" r:id="rId33"/>
    <p:sldId id="383" r:id="rId34"/>
    <p:sldId id="422" r:id="rId35"/>
    <p:sldId id="423" r:id="rId36"/>
    <p:sldId id="470" r:id="rId37"/>
    <p:sldId id="367" r:id="rId38"/>
    <p:sldId id="471" r:id="rId39"/>
    <p:sldId id="472" r:id="rId40"/>
    <p:sldId id="473" r:id="rId41"/>
    <p:sldId id="474" r:id="rId42"/>
    <p:sldId id="475" r:id="rId43"/>
    <p:sldId id="476" r:id="rId44"/>
    <p:sldId id="477" r:id="rId45"/>
    <p:sldId id="42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FAF"/>
    <a:srgbClr val="3CFE00"/>
    <a:srgbClr val="DAFCFE"/>
    <a:srgbClr val="FFD03B"/>
    <a:srgbClr val="FEE6FD"/>
    <a:srgbClr val="DEBDFF"/>
    <a:srgbClr val="D281EB"/>
    <a:srgbClr val="ACD5FA"/>
    <a:srgbClr val="D1FFE8"/>
    <a:srgbClr val="E5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8" d="100"/>
          <a:sy n="68" d="100"/>
        </p:scale>
        <p:origin x="9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6/3/2017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6/3/2017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6/3/2017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6/3/2017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6/3/2017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2861"/>
            <a:ext cx="12191999" cy="1392702"/>
          </a:xfrm>
          <a:solidFill>
            <a:srgbClr val="FFFF00"/>
          </a:solidFill>
        </p:spPr>
        <p:txBody>
          <a:bodyPr>
            <a:normAutofit/>
          </a:bodyPr>
          <a:lstStyle/>
          <a:p>
            <a:pPr algn="ctr"/>
            <a:r>
              <a:rPr lang="en-US" b="1" dirty="0" smtClean="0"/>
              <a:t>PUBLIC SOVEREIGN MONEY</a:t>
            </a:r>
            <a:br>
              <a:rPr lang="en-US" b="1" dirty="0" smtClean="0"/>
            </a:br>
            <a:r>
              <a:rPr lang="en-US" b="1" dirty="0" smtClean="0"/>
              <a:t> versus PRIVATE CREDIT</a:t>
            </a:r>
            <a:endParaRPr lang="en-US" b="1"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245" y="756009"/>
            <a:ext cx="11089787" cy="1815882"/>
          </a:xfrm>
          <a:prstGeom prst="rect">
            <a:avLst/>
          </a:prstGeom>
          <a:solidFill>
            <a:srgbClr val="FFFF00"/>
          </a:solidFill>
        </p:spPr>
        <p:txBody>
          <a:bodyPr wrap="square" rtlCol="0">
            <a:spAutoFit/>
          </a:bodyPr>
          <a:lstStyle/>
          <a:p>
            <a:pPr algn="ctr"/>
            <a:r>
              <a:rPr lang="en-US" sz="2800" dirty="0"/>
              <a:t>The bank hid what they were doing from the </a:t>
            </a:r>
            <a:r>
              <a:rPr lang="en-US" sz="2800" dirty="0" smtClean="0"/>
              <a:t>public and government. </a:t>
            </a:r>
          </a:p>
          <a:p>
            <a:pPr algn="ctr"/>
            <a:endParaRPr lang="en-US" sz="2800" dirty="0" smtClean="0"/>
          </a:p>
          <a:p>
            <a:pPr algn="ctr"/>
            <a:r>
              <a:rPr lang="en-US" sz="2800" dirty="0" smtClean="0"/>
              <a:t>They </a:t>
            </a:r>
            <a:r>
              <a:rPr lang="en-US" sz="2800" dirty="0"/>
              <a:t>told </a:t>
            </a:r>
            <a:r>
              <a:rPr lang="en-US" sz="2800" dirty="0" smtClean="0"/>
              <a:t>them money </a:t>
            </a:r>
            <a:r>
              <a:rPr lang="en-US" sz="2800" dirty="0"/>
              <a:t>was gold and silver</a:t>
            </a:r>
            <a:r>
              <a:rPr lang="en-US" sz="2800" dirty="0" smtClean="0"/>
              <a:t>,</a:t>
            </a:r>
          </a:p>
          <a:p>
            <a:pPr algn="ctr"/>
            <a:r>
              <a:rPr lang="en-US" sz="2800" dirty="0" smtClean="0"/>
              <a:t>but </a:t>
            </a:r>
            <a:r>
              <a:rPr lang="en-US" sz="2800" dirty="0"/>
              <a:t>they were creating their banknotes and bank deposits – all from loans.</a:t>
            </a:r>
          </a:p>
        </p:txBody>
      </p:sp>
      <p:sp>
        <p:nvSpPr>
          <p:cNvPr id="5" name="Content Placeholder 2"/>
          <p:cNvSpPr txBox="1">
            <a:spLocks/>
          </p:cNvSpPr>
          <p:nvPr/>
        </p:nvSpPr>
        <p:spPr>
          <a:xfrm>
            <a:off x="1995054" y="3247944"/>
            <a:ext cx="4771505" cy="2712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William Paterson on the creation of the Bank of England:</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“All this while, the very name of a bank or corporation was avoided, though the notion of both was intended… “</a:t>
            </a: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577" y="2825914"/>
            <a:ext cx="3660371" cy="3889144"/>
          </a:xfrm>
          <a:prstGeom prst="rect">
            <a:avLst/>
          </a:prstGeom>
        </p:spPr>
      </p:pic>
      <p:sp>
        <p:nvSpPr>
          <p:cNvPr id="11" name="Title 1"/>
          <p:cNvSpPr txBox="1">
            <a:spLocks/>
          </p:cNvSpPr>
          <p:nvPr/>
        </p:nvSpPr>
        <p:spPr>
          <a:xfrm>
            <a:off x="0" y="0"/>
            <a:ext cx="12192000" cy="501986"/>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ourier New" panose="02070309020205020404" pitchFamily="49" charset="0"/>
                <a:cs typeface="Courier New" panose="02070309020205020404" pitchFamily="49" charset="0"/>
              </a:rPr>
              <a:t>BIRTH OF ‘BANK CREDIT’, aka Private Bank Money</a:t>
            </a:r>
            <a:endParaRPr lang="en-US" sz="3600" b="1" dirty="0"/>
          </a:p>
        </p:txBody>
      </p:sp>
    </p:spTree>
    <p:extLst>
      <p:ext uri="{BB962C8B-B14F-4D97-AF65-F5344CB8AC3E}">
        <p14:creationId xmlns:p14="http://schemas.microsoft.com/office/powerpoint/2010/main" val="707972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0166" y="2546252"/>
            <a:ext cx="11122855" cy="1097279"/>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ORIGIN OF THE FED:</a:t>
            </a:r>
          </a:p>
          <a:p>
            <a:pPr algn="ctr"/>
            <a:r>
              <a:rPr lang="en-US" sz="3600" b="1" dirty="0" smtClean="0">
                <a:latin typeface="Courier New" panose="02070309020205020404" pitchFamily="49" charset="0"/>
                <a:cs typeface="Courier New" panose="02070309020205020404" pitchFamily="49" charset="0"/>
              </a:rPr>
              <a:t>THE U.S. BANK OF (shush! CREDIT) ISSUE</a:t>
            </a:r>
            <a:endParaRPr lang="en-US" sz="4000" b="1" dirty="0"/>
          </a:p>
        </p:txBody>
      </p:sp>
    </p:spTree>
    <p:extLst>
      <p:ext uri="{BB962C8B-B14F-4D97-AF65-F5344CB8AC3E}">
        <p14:creationId xmlns:p14="http://schemas.microsoft.com/office/powerpoint/2010/main" val="235597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0166" y="2166425"/>
            <a:ext cx="11282289" cy="1688122"/>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pPr algn="ctr"/>
            <a:endParaRPr lang="en-US" sz="2400" b="1" dirty="0" smtClean="0">
              <a:latin typeface="Courier New" panose="02070309020205020404" pitchFamily="49" charset="0"/>
              <a:cs typeface="Courier New" panose="02070309020205020404" pitchFamily="49" charset="0"/>
            </a:endParaRP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p>
          <a:p>
            <a:r>
              <a:rPr lang="en-US" sz="2400" b="1" dirty="0"/>
              <a:t> </a:t>
            </a:r>
            <a:r>
              <a:rPr lang="en-US" sz="2400" b="1" dirty="0" smtClean="0"/>
              <a:t>                                                                                   </a:t>
            </a:r>
            <a:r>
              <a:rPr lang="en-US" sz="2000" b="1" dirty="0" smtClean="0"/>
              <a:t>Stephen </a:t>
            </a:r>
            <a:r>
              <a:rPr lang="en-US" sz="2000" b="1" dirty="0" err="1"/>
              <a:t>Zarlenga</a:t>
            </a:r>
            <a:r>
              <a:rPr lang="en-US" sz="2000" b="1" dirty="0"/>
              <a:t>, </a:t>
            </a:r>
            <a:r>
              <a:rPr lang="en-US" sz="2000" b="1" i="1" dirty="0" smtClean="0"/>
              <a:t>LOST SCIENCE OF MONEY</a:t>
            </a:r>
            <a:r>
              <a:rPr lang="en-US" sz="2000" b="1" dirty="0" smtClean="0"/>
              <a:t>, </a:t>
            </a:r>
            <a:r>
              <a:rPr lang="en-US" sz="2000" b="1" dirty="0"/>
              <a:t>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11590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358342" y="822177"/>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p>
          <a:p>
            <a:pPr algn="ctr"/>
            <a:r>
              <a:rPr lang="en-US" b="1" dirty="0" smtClean="0">
                <a:solidFill>
                  <a:schemeClr val="tx1"/>
                </a:solidFill>
              </a:rPr>
              <a:t>SECRECY SURROUNDING ITS CREATION</a:t>
            </a:r>
            <a:endParaRPr lang="en-US" b="1" dirty="0">
              <a:solidFill>
                <a:schemeClr val="tx1"/>
              </a:solidFill>
            </a:endParaRPr>
          </a:p>
        </p:txBody>
      </p:sp>
      <p:sp>
        <p:nvSpPr>
          <p:cNvPr id="7" name="Rectangle 6"/>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8" name="Rectangle 7"/>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66254" y="1825579"/>
            <a:ext cx="4685578" cy="461665"/>
          </a:xfrm>
          <a:prstGeom prst="rect">
            <a:avLst/>
          </a:prstGeom>
          <a:solidFill>
            <a:srgbClr val="FF33FF"/>
          </a:solidFill>
        </p:spPr>
        <p:txBody>
          <a:bodyPr wrap="none" rtlCol="0">
            <a:spAutoFit/>
          </a:bodyPr>
          <a:lstStyle/>
          <a:p>
            <a:r>
              <a:rPr lang="en-US" sz="2400" dirty="0" smtClean="0"/>
              <a:t>TONNAGE ACT (BANK OF ENGLAND)</a:t>
            </a:r>
            <a:endParaRPr lang="en-US" sz="2400" dirty="0"/>
          </a:p>
        </p:txBody>
      </p:sp>
      <p:sp>
        <p:nvSpPr>
          <p:cNvPr id="10" name="TextBox 9"/>
          <p:cNvSpPr txBox="1"/>
          <p:nvPr/>
        </p:nvSpPr>
        <p:spPr>
          <a:xfrm>
            <a:off x="8609997" y="1790191"/>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4" y="2327563"/>
            <a:ext cx="1905000" cy="23336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2" y="4661188"/>
            <a:ext cx="2450573" cy="2055496"/>
          </a:xfrm>
          <a:prstGeom prst="rect">
            <a:avLst/>
          </a:prstGeom>
        </p:spPr>
      </p:pic>
      <p:sp>
        <p:nvSpPr>
          <p:cNvPr id="13" name="TextBox 12"/>
          <p:cNvSpPr txBox="1"/>
          <p:nvPr/>
        </p:nvSpPr>
        <p:spPr>
          <a:xfrm>
            <a:off x="2967433" y="5445030"/>
            <a:ext cx="2892831"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Was a rider to a bill</a:t>
            </a:r>
          </a:p>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482" y="2278580"/>
            <a:ext cx="2829855" cy="2277688"/>
          </a:xfrm>
          <a:prstGeom prst="rect">
            <a:avLst/>
          </a:prstGeom>
        </p:spPr>
      </p:pic>
      <p:sp>
        <p:nvSpPr>
          <p:cNvPr id="15" name="TextBox 14"/>
          <p:cNvSpPr txBox="1"/>
          <p:nvPr/>
        </p:nvSpPr>
        <p:spPr>
          <a:xfrm>
            <a:off x="9077190" y="2922730"/>
            <a:ext cx="218192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Secretly written at Jekyll Island</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4854" y="4507563"/>
            <a:ext cx="958475" cy="958475"/>
          </a:xfrm>
          <a:prstGeom prst="rect">
            <a:avLst/>
          </a:prstGeom>
        </p:spPr>
      </p:pic>
      <p:sp>
        <p:nvSpPr>
          <p:cNvPr id="18" name="TextBox 17"/>
          <p:cNvSpPr txBox="1"/>
          <p:nvPr/>
        </p:nvSpPr>
        <p:spPr>
          <a:xfrm>
            <a:off x="6073833" y="4819707"/>
            <a:ext cx="331954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Failed as a Republican bill and subsequently disguised as a  Democratic Party bill</a:t>
            </a:r>
            <a:endParaRPr lang="en-US"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4854" y="5557478"/>
            <a:ext cx="769561" cy="1067766"/>
          </a:xfrm>
          <a:prstGeom prst="rect">
            <a:avLst/>
          </a:prstGeom>
        </p:spPr>
      </p:pic>
      <p:sp>
        <p:nvSpPr>
          <p:cNvPr id="20" name="TextBox 19"/>
          <p:cNvSpPr txBox="1"/>
          <p:nvPr/>
        </p:nvSpPr>
        <p:spPr>
          <a:xfrm>
            <a:off x="6096000" y="5992916"/>
            <a:ext cx="358597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Bankers pretended to oppose their own bill.</a:t>
            </a:r>
            <a:endParaRPr lang="en-US" dirty="0"/>
          </a:p>
        </p:txBody>
      </p:sp>
      <p:sp>
        <p:nvSpPr>
          <p:cNvPr id="3" name="TextBox 2"/>
          <p:cNvSpPr txBox="1"/>
          <p:nvPr/>
        </p:nvSpPr>
        <p:spPr>
          <a:xfrm>
            <a:off x="2585442" y="2789797"/>
            <a:ext cx="2766457" cy="1723549"/>
          </a:xfrm>
          <a:prstGeom prst="rect">
            <a:avLst/>
          </a:prstGeom>
          <a:noFill/>
        </p:spPr>
        <p:txBody>
          <a:bodyPr wrap="square" rtlCol="0">
            <a:spAutoFit/>
          </a:bodyPr>
          <a:lstStyle/>
          <a:p>
            <a:pPr marL="285750" indent="-285750">
              <a:buFont typeface="Arial" panose="020B0604020202020204" pitchFamily="34" charset="0"/>
              <a:buChar char="•"/>
            </a:pPr>
            <a:r>
              <a:rPr lang="en-US" dirty="0"/>
              <a:t>“All the while the very name of </a:t>
            </a:r>
            <a:r>
              <a:rPr lang="en-US" dirty="0" smtClean="0"/>
              <a:t>a bank </a:t>
            </a:r>
            <a:r>
              <a:rPr lang="en-US" dirty="0"/>
              <a:t>or corporation was avoided</a:t>
            </a:r>
            <a:r>
              <a:rPr lang="en-US" dirty="0" smtClean="0"/>
              <a:t>..”  </a:t>
            </a:r>
            <a:r>
              <a:rPr lang="en-US" sz="1600" dirty="0" smtClean="0"/>
              <a:t>William </a:t>
            </a:r>
            <a:r>
              <a:rPr lang="en-US" sz="1600" dirty="0"/>
              <a:t>Paterson, founder</a:t>
            </a:r>
            <a:endParaRPr lang="en-US" dirty="0"/>
          </a:p>
          <a:p>
            <a:endParaRPr lang="en-US" dirty="0"/>
          </a:p>
        </p:txBody>
      </p:sp>
    </p:spTree>
    <p:extLst>
      <p:ext uri="{BB962C8B-B14F-4D97-AF65-F5344CB8AC3E}">
        <p14:creationId xmlns:p14="http://schemas.microsoft.com/office/powerpoint/2010/main" val="124763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28646" y="714708"/>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p>
          <a:p>
            <a:pPr algn="ctr"/>
            <a:r>
              <a:rPr lang="en-US" b="1" dirty="0" smtClean="0">
                <a:solidFill>
                  <a:schemeClr val="tx1"/>
                </a:solidFill>
              </a:rPr>
              <a:t>LINKS TO FOREIGN SUPPORTERS</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mtClean="0">
              <a:solidFill>
                <a:schemeClr val="tx1"/>
              </a:solidFill>
            </a:endParaRPr>
          </a:p>
          <a:p>
            <a:endParaRPr lang="en-US" smtClean="0">
              <a:solidFill>
                <a:schemeClr val="tx1"/>
              </a:solidFill>
            </a:endParaRPr>
          </a:p>
          <a:p>
            <a:endParaRPr lang="en-US" smtClean="0">
              <a:solidFill>
                <a:schemeClr val="tx1"/>
              </a:solidFill>
            </a:endParaRPr>
          </a:p>
          <a:p>
            <a:endParaRPr lang="en-US" dirty="0" smtClean="0">
              <a:solidFill>
                <a:schemeClr val="tx1"/>
              </a:solidFill>
            </a:endParaRPr>
          </a:p>
        </p:txBody>
      </p:sp>
      <p:sp>
        <p:nvSpPr>
          <p:cNvPr id="5" name="Rectangle 4"/>
          <p:cNvSpPr/>
          <p:nvPr/>
        </p:nvSpPr>
        <p:spPr>
          <a:xfrm>
            <a:off x="5770191"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7755" y="2221591"/>
            <a:ext cx="4459106" cy="646331"/>
          </a:xfrm>
          <a:prstGeom prst="rect">
            <a:avLst/>
          </a:prstGeom>
          <a:noFill/>
        </p:spPr>
        <p:txBody>
          <a:bodyPr wrap="none" rtlCol="0">
            <a:spAutoFit/>
          </a:bodyPr>
          <a:lstStyle/>
          <a:p>
            <a:r>
              <a:rPr lang="en-US" dirty="0" smtClean="0"/>
              <a:t>Dutch and Jewish financiers financed</a:t>
            </a:r>
          </a:p>
          <a:p>
            <a:r>
              <a:rPr lang="en-US" dirty="0" smtClean="0"/>
              <a:t>William of Orange’s invasion of England, 1688</a:t>
            </a:r>
            <a:endParaRPr lang="en-US" dirty="0"/>
          </a:p>
        </p:txBody>
      </p:sp>
      <p:sp>
        <p:nvSpPr>
          <p:cNvPr id="16" name="TextBox 15"/>
          <p:cNvSpPr txBox="1"/>
          <p:nvPr/>
        </p:nvSpPr>
        <p:spPr>
          <a:xfrm>
            <a:off x="5961334" y="2296400"/>
            <a:ext cx="5364156" cy="923330"/>
          </a:xfrm>
          <a:prstGeom prst="rect">
            <a:avLst/>
          </a:prstGeom>
          <a:noFill/>
        </p:spPr>
        <p:txBody>
          <a:bodyPr wrap="square" rtlCol="0">
            <a:spAutoFit/>
          </a:bodyPr>
          <a:lstStyle/>
          <a:p>
            <a:r>
              <a:rPr lang="en-US" dirty="0" smtClean="0"/>
              <a:t>Paul and Felix Warburg, Kuhn Loeb partners, were from</a:t>
            </a:r>
          </a:p>
          <a:p>
            <a:r>
              <a:rPr lang="en-US" dirty="0" smtClean="0"/>
              <a:t>the Warburg banking family of Hamburg, Germany, who represented the Rothschild interest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582" y="2878328"/>
            <a:ext cx="1310836" cy="1561086"/>
          </a:xfrm>
          <a:prstGeom prst="rect">
            <a:avLst/>
          </a:prstGeom>
        </p:spPr>
      </p:pic>
      <p:sp>
        <p:nvSpPr>
          <p:cNvPr id="18" name="TextBox 17"/>
          <p:cNvSpPr txBox="1"/>
          <p:nvPr/>
        </p:nvSpPr>
        <p:spPr>
          <a:xfrm>
            <a:off x="1052892" y="2926167"/>
            <a:ext cx="3141053" cy="646331"/>
          </a:xfrm>
          <a:prstGeom prst="rect">
            <a:avLst/>
          </a:prstGeom>
          <a:noFill/>
        </p:spPr>
        <p:txBody>
          <a:bodyPr wrap="none" rtlCol="0">
            <a:spAutoFit/>
          </a:bodyPr>
          <a:lstStyle/>
          <a:p>
            <a:r>
              <a:rPr lang="en-US" dirty="0" smtClean="0"/>
              <a:t>Dutch financier </a:t>
            </a:r>
            <a:r>
              <a:rPr lang="en-US" dirty="0" err="1" smtClean="0"/>
              <a:t>Franciso</a:t>
            </a:r>
            <a:r>
              <a:rPr lang="en-US" dirty="0" smtClean="0"/>
              <a:t> </a:t>
            </a:r>
            <a:r>
              <a:rPr lang="en-US" dirty="0" err="1" smtClean="0"/>
              <a:t>Suasso</a:t>
            </a:r>
            <a:endParaRPr lang="en-US" dirty="0" smtClean="0"/>
          </a:p>
          <a:p>
            <a:r>
              <a:rPr lang="en-US" dirty="0"/>
              <a:t>lent two million guilders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393" y="4863369"/>
            <a:ext cx="1248293" cy="1505753"/>
          </a:xfrm>
          <a:prstGeom prst="rect">
            <a:avLst/>
          </a:prstGeom>
        </p:spPr>
      </p:pic>
      <p:sp>
        <p:nvSpPr>
          <p:cNvPr id="21" name="TextBox 20"/>
          <p:cNvSpPr txBox="1"/>
          <p:nvPr/>
        </p:nvSpPr>
        <p:spPr>
          <a:xfrm>
            <a:off x="5758751" y="6397079"/>
            <a:ext cx="1741014" cy="369332"/>
          </a:xfrm>
          <a:prstGeom prst="rect">
            <a:avLst/>
          </a:prstGeom>
          <a:noFill/>
        </p:spPr>
        <p:txBody>
          <a:bodyPr wrap="square" rtlCol="0">
            <a:spAutoFit/>
          </a:bodyPr>
          <a:lstStyle/>
          <a:p>
            <a:r>
              <a:rPr lang="en-US" dirty="0" smtClean="0"/>
              <a:t>PAUL WARBURG</a:t>
            </a:r>
            <a:endParaRPr lang="en-US" dirty="0"/>
          </a:p>
        </p:txBody>
      </p:sp>
      <p:sp>
        <p:nvSpPr>
          <p:cNvPr id="25" name="TextBox 24"/>
          <p:cNvSpPr txBox="1"/>
          <p:nvPr/>
        </p:nvSpPr>
        <p:spPr>
          <a:xfrm>
            <a:off x="2050535" y="6284329"/>
            <a:ext cx="1648913" cy="307777"/>
          </a:xfrm>
          <a:prstGeom prst="rect">
            <a:avLst/>
          </a:prstGeom>
          <a:noFill/>
        </p:spPr>
        <p:txBody>
          <a:bodyPr wrap="none" rtlCol="0">
            <a:spAutoFit/>
          </a:bodyPr>
          <a:lstStyle/>
          <a:p>
            <a:r>
              <a:rPr lang="en-US" sz="1400" dirty="0" smtClean="0"/>
              <a:t>Sir William Paterson</a:t>
            </a:r>
            <a:endParaRPr lang="en-US" sz="1400" dirty="0"/>
          </a:p>
        </p:txBody>
      </p:sp>
      <p:pic>
        <p:nvPicPr>
          <p:cNvPr id="26" name="Picture 2" descr="http://www.kunstkopie.nl/kunst/english_school/sir_william_pat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68" y="4848534"/>
            <a:ext cx="1107162" cy="13324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chef.bbci.co.uk/arts/yourpaintings/images/paintings/gac/624x544/gac_gac_58_624x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24" y="4896844"/>
            <a:ext cx="983683" cy="123585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33291" y="6133711"/>
            <a:ext cx="1534228" cy="523220"/>
          </a:xfrm>
          <a:prstGeom prst="rect">
            <a:avLst/>
          </a:prstGeom>
          <a:noFill/>
        </p:spPr>
        <p:txBody>
          <a:bodyPr wrap="square" rtlCol="0">
            <a:spAutoFit/>
          </a:bodyPr>
          <a:lstStyle/>
          <a:p>
            <a:r>
              <a:rPr lang="en-US" sz="1400" dirty="0" smtClean="0"/>
              <a:t>Charles Montagu</a:t>
            </a:r>
          </a:p>
          <a:p>
            <a:r>
              <a:rPr lang="en-US" sz="1400" dirty="0" smtClean="0"/>
              <a:t>1</a:t>
            </a:r>
            <a:r>
              <a:rPr lang="en-US" sz="1400" baseline="30000" dirty="0" smtClean="0"/>
              <a:t>st</a:t>
            </a:r>
            <a:r>
              <a:rPr lang="en-US" sz="1400" dirty="0" smtClean="0"/>
              <a:t> Earl of Halifax</a:t>
            </a:r>
            <a:endParaRPr lang="en-US" sz="1400" dirty="0"/>
          </a:p>
        </p:txBody>
      </p:sp>
      <p:sp>
        <p:nvSpPr>
          <p:cNvPr id="29" name="TextBox 28"/>
          <p:cNvSpPr txBox="1"/>
          <p:nvPr/>
        </p:nvSpPr>
        <p:spPr>
          <a:xfrm>
            <a:off x="3982464" y="6197857"/>
            <a:ext cx="1598515" cy="307777"/>
          </a:xfrm>
          <a:prstGeom prst="rect">
            <a:avLst/>
          </a:prstGeom>
          <a:noFill/>
        </p:spPr>
        <p:txBody>
          <a:bodyPr wrap="none" rtlCol="0">
            <a:spAutoFit/>
          </a:bodyPr>
          <a:lstStyle/>
          <a:p>
            <a:r>
              <a:rPr lang="en-US" sz="1400" dirty="0" smtClean="0"/>
              <a:t>MICHAEL GODFREY</a:t>
            </a:r>
            <a:endParaRPr lang="en-US" sz="1400" dirty="0"/>
          </a:p>
        </p:txBody>
      </p:sp>
      <p:pic>
        <p:nvPicPr>
          <p:cNvPr id="30" name="Picture 2" descr="http://ts4.mm.bing.net/th?id=HN.608046062128925991&amp;pid=15.1&amp;H=240&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988" y="4982925"/>
            <a:ext cx="870464" cy="13116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52079" y="4420582"/>
            <a:ext cx="1420325" cy="369332"/>
          </a:xfrm>
          <a:prstGeom prst="rect">
            <a:avLst/>
          </a:prstGeom>
          <a:solidFill>
            <a:srgbClr val="FF33FF"/>
          </a:solidFill>
        </p:spPr>
        <p:txBody>
          <a:bodyPr wrap="none" rtlCol="0">
            <a:spAutoFit/>
          </a:bodyPr>
          <a:lstStyle/>
          <a:p>
            <a:r>
              <a:rPr lang="en-US" dirty="0" smtClean="0"/>
              <a:t>THE ‘LOCALS’</a:t>
            </a:r>
            <a:endParaRPr lang="en-US" dirty="0"/>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7222" y="3230493"/>
            <a:ext cx="4722026" cy="1148898"/>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9225" y="4807236"/>
            <a:ext cx="1087895" cy="1516253"/>
          </a:xfrm>
          <a:prstGeom prst="rect">
            <a:avLst/>
          </a:prstGeom>
        </p:spPr>
      </p:pic>
      <p:sp>
        <p:nvSpPr>
          <p:cNvPr id="34" name="TextBox 33"/>
          <p:cNvSpPr txBox="1"/>
          <p:nvPr/>
        </p:nvSpPr>
        <p:spPr>
          <a:xfrm>
            <a:off x="10014068" y="6351745"/>
            <a:ext cx="1414233" cy="369332"/>
          </a:xfrm>
          <a:prstGeom prst="rect">
            <a:avLst/>
          </a:prstGeom>
          <a:noFill/>
        </p:spPr>
        <p:txBody>
          <a:bodyPr wrap="none" rtlCol="0">
            <a:spAutoFit/>
          </a:bodyPr>
          <a:lstStyle/>
          <a:p>
            <a:r>
              <a:rPr lang="en-US" dirty="0" smtClean="0"/>
              <a:t>J.P. MORGAN</a:t>
            </a:r>
            <a:endParaRPr lang="en-US" dirty="0"/>
          </a:p>
        </p:txBody>
      </p:sp>
      <p:sp>
        <p:nvSpPr>
          <p:cNvPr id="35" name="TextBox 34"/>
          <p:cNvSpPr txBox="1"/>
          <p:nvPr/>
        </p:nvSpPr>
        <p:spPr>
          <a:xfrm>
            <a:off x="7924268" y="4517897"/>
            <a:ext cx="1420325" cy="369332"/>
          </a:xfrm>
          <a:prstGeom prst="rect">
            <a:avLst/>
          </a:prstGeom>
          <a:solidFill>
            <a:srgbClr val="FF33FF"/>
          </a:solidFill>
        </p:spPr>
        <p:txBody>
          <a:bodyPr wrap="none" rtlCol="0">
            <a:spAutoFit/>
          </a:bodyPr>
          <a:lstStyle/>
          <a:p>
            <a:r>
              <a:rPr lang="en-US" dirty="0" smtClean="0"/>
              <a:t>THE ‘LOCALS’</a:t>
            </a:r>
            <a:endParaRPr lang="en-US" dirty="0"/>
          </a:p>
        </p:txBody>
      </p:sp>
      <p:sp>
        <p:nvSpPr>
          <p:cNvPr id="36" name="TextBox 35"/>
          <p:cNvSpPr txBox="1"/>
          <p:nvPr/>
        </p:nvSpPr>
        <p:spPr>
          <a:xfrm>
            <a:off x="175021" y="1749520"/>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37" name="TextBox 36"/>
          <p:cNvSpPr txBox="1"/>
          <p:nvPr/>
        </p:nvSpPr>
        <p:spPr>
          <a:xfrm>
            <a:off x="8609997" y="1790191"/>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2153" y="4875752"/>
            <a:ext cx="1235687" cy="1552331"/>
          </a:xfrm>
          <a:prstGeom prst="rect">
            <a:avLst/>
          </a:prstGeom>
        </p:spPr>
      </p:pic>
      <p:sp>
        <p:nvSpPr>
          <p:cNvPr id="9" name="TextBox 8"/>
          <p:cNvSpPr txBox="1"/>
          <p:nvPr/>
        </p:nvSpPr>
        <p:spPr>
          <a:xfrm>
            <a:off x="7647709" y="6398315"/>
            <a:ext cx="2025241" cy="369332"/>
          </a:xfrm>
          <a:prstGeom prst="rect">
            <a:avLst/>
          </a:prstGeom>
          <a:noFill/>
        </p:spPr>
        <p:txBody>
          <a:bodyPr wrap="square" rtlCol="0">
            <a:spAutoFit/>
          </a:bodyPr>
          <a:lstStyle/>
          <a:p>
            <a:r>
              <a:rPr lang="en-US" dirty="0" smtClean="0"/>
              <a:t>BENJAMIN STRONG</a:t>
            </a:r>
            <a:endParaRPr lang="en-US" dirty="0"/>
          </a:p>
        </p:txBody>
      </p:sp>
      <p:sp>
        <p:nvSpPr>
          <p:cNvPr id="38"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26817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2478" y="692035"/>
            <a:ext cx="11222181" cy="989215"/>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b="1" dirty="0" smtClean="0">
                <a:solidFill>
                  <a:schemeClr val="tx1"/>
                </a:solidFill>
              </a:rPr>
              <a:t>3</a:t>
            </a:r>
          </a:p>
          <a:p>
            <a:pPr algn="ctr"/>
            <a:r>
              <a:rPr lang="en-US" b="1" dirty="0">
                <a:solidFill>
                  <a:schemeClr val="tx1"/>
                </a:solidFill>
              </a:rPr>
              <a:t>ITS COMPLEXITY KEPT PEOPLE FROM UNDERSTANDING THE TRUE SOURCE OF ITS POWER –</a:t>
            </a:r>
          </a:p>
          <a:p>
            <a:pPr algn="ctr"/>
            <a:r>
              <a:rPr lang="en-US" b="1" u="sng" dirty="0">
                <a:solidFill>
                  <a:schemeClr val="tx1"/>
                </a:solidFill>
              </a:rPr>
              <a:t>THE MONEY CREATION PROCESS</a:t>
            </a:r>
          </a:p>
          <a:p>
            <a:pPr algn="ctr"/>
            <a:endParaRPr lang="en-US" dirty="0" smtClean="0">
              <a:solidFill>
                <a:schemeClr val="tx1"/>
              </a:solidFill>
            </a:endParaRPr>
          </a:p>
        </p:txBody>
      </p:sp>
      <p:sp>
        <p:nvSpPr>
          <p:cNvPr id="4" name="Rectangle 3"/>
          <p:cNvSpPr/>
          <p:nvPr/>
        </p:nvSpPr>
        <p:spPr>
          <a:xfrm>
            <a:off x="196596" y="2211186"/>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http://www.thehistoryblog.com/wp-content/uploads/2013/01/William-III-co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86" y="2296847"/>
            <a:ext cx="5170516" cy="31292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6540" y="2296847"/>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7393568" y="2296847"/>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8" name="Rectangle 7"/>
          <p:cNvSpPr/>
          <p:nvPr/>
        </p:nvSpPr>
        <p:spPr>
          <a:xfrm>
            <a:off x="223799" y="5496783"/>
            <a:ext cx="5412957" cy="923330"/>
          </a:xfrm>
          <a:prstGeom prst="rect">
            <a:avLst/>
          </a:prstGeom>
          <a:solidFill>
            <a:schemeClr val="bg1"/>
          </a:solidFill>
        </p:spPr>
        <p:txBody>
          <a:bodyPr wrap="none">
            <a:spAutoFit/>
          </a:bodyPr>
          <a:lstStyle/>
          <a:p>
            <a:r>
              <a:rPr lang="en-US" dirty="0"/>
              <a:t>The bank owners obscured the true nature of money –</a:t>
            </a:r>
          </a:p>
          <a:p>
            <a:r>
              <a:rPr lang="en-US" dirty="0"/>
              <a:t>while creating abstract money, they put forward </a:t>
            </a:r>
            <a:r>
              <a:rPr lang="en-US" dirty="0" smtClean="0"/>
              <a:t>a back-</a:t>
            </a:r>
          </a:p>
          <a:p>
            <a:r>
              <a:rPr lang="en-US" dirty="0" smtClean="0"/>
              <a:t>ward commodity  </a:t>
            </a:r>
            <a:r>
              <a:rPr lang="en-US" dirty="0"/>
              <a:t>concept of </a:t>
            </a:r>
            <a:r>
              <a:rPr lang="en-US" dirty="0" smtClean="0"/>
              <a:t>money as </a:t>
            </a:r>
            <a:r>
              <a:rPr lang="en-US" dirty="0"/>
              <a:t>gold and </a:t>
            </a:r>
            <a:r>
              <a:rPr lang="en-US" dirty="0" smtClean="0"/>
              <a:t>silver.</a:t>
            </a:r>
            <a:endParaRPr lang="en-US" dirty="0"/>
          </a:p>
        </p:txBody>
      </p:sp>
      <p:sp>
        <p:nvSpPr>
          <p:cNvPr id="3" name="TextBox 2"/>
          <p:cNvSpPr txBox="1"/>
          <p:nvPr/>
        </p:nvSpPr>
        <p:spPr>
          <a:xfrm>
            <a:off x="6050938" y="3171273"/>
            <a:ext cx="5357621" cy="2585323"/>
          </a:xfrm>
          <a:prstGeom prst="rect">
            <a:avLst/>
          </a:prstGeom>
          <a:noFill/>
        </p:spPr>
        <p:txBody>
          <a:bodyPr wrap="none" rtlCol="0">
            <a:spAutoFit/>
          </a:bodyPr>
          <a:lstStyle/>
          <a:p>
            <a:r>
              <a:rPr lang="en-US" b="1" dirty="0" smtClean="0"/>
              <a:t>Nowhere in the Federal </a:t>
            </a:r>
            <a:r>
              <a:rPr lang="en-US" b="1" dirty="0"/>
              <a:t>Reserve </a:t>
            </a:r>
            <a:r>
              <a:rPr lang="en-US" b="1" dirty="0" smtClean="0"/>
              <a:t>Act was there a</a:t>
            </a:r>
          </a:p>
          <a:p>
            <a:r>
              <a:rPr lang="en-US" b="1" dirty="0" smtClean="0"/>
              <a:t>description of the creation of money by private banks.</a:t>
            </a:r>
          </a:p>
          <a:p>
            <a:endParaRPr lang="en-US" b="1" dirty="0"/>
          </a:p>
          <a:p>
            <a:r>
              <a:rPr lang="en-US" b="1" dirty="0" smtClean="0"/>
              <a:t>“</a:t>
            </a:r>
            <a:r>
              <a:rPr lang="en-US" dirty="0" smtClean="0"/>
              <a:t>An </a:t>
            </a:r>
            <a:r>
              <a:rPr lang="en-US" dirty="0"/>
              <a:t>Act To provide for the establishment of </a:t>
            </a:r>
            <a:r>
              <a:rPr lang="en-US" dirty="0" smtClean="0"/>
              <a:t>Federal</a:t>
            </a:r>
          </a:p>
          <a:p>
            <a:r>
              <a:rPr lang="en-US" dirty="0" smtClean="0"/>
              <a:t>reserve </a:t>
            </a:r>
            <a:r>
              <a:rPr lang="en-US" dirty="0"/>
              <a:t>banks, to furnish an elastic </a:t>
            </a:r>
            <a:r>
              <a:rPr lang="en-US" dirty="0" smtClean="0"/>
              <a:t>currency*, </a:t>
            </a:r>
            <a:r>
              <a:rPr lang="en-US" dirty="0"/>
              <a:t>to </a:t>
            </a:r>
            <a:r>
              <a:rPr lang="en-US" dirty="0" smtClean="0"/>
              <a:t>afford</a:t>
            </a:r>
          </a:p>
          <a:p>
            <a:r>
              <a:rPr lang="en-US" dirty="0" smtClean="0"/>
              <a:t>means </a:t>
            </a:r>
            <a:r>
              <a:rPr lang="en-US" dirty="0"/>
              <a:t>of </a:t>
            </a:r>
            <a:r>
              <a:rPr lang="en-US" dirty="0" smtClean="0"/>
              <a:t>rediscounting* </a:t>
            </a:r>
            <a:r>
              <a:rPr lang="en-US" dirty="0"/>
              <a:t>commercial paper</a:t>
            </a:r>
            <a:r>
              <a:rPr lang="en-US" dirty="0" smtClean="0"/>
              <a:t>,</a:t>
            </a:r>
          </a:p>
          <a:p>
            <a:r>
              <a:rPr lang="en-US" dirty="0" smtClean="0"/>
              <a:t>to </a:t>
            </a:r>
            <a:r>
              <a:rPr lang="en-US" dirty="0"/>
              <a:t>establish a more effective supervision of </a:t>
            </a:r>
            <a:r>
              <a:rPr lang="en-US" dirty="0" smtClean="0"/>
              <a:t>banking</a:t>
            </a:r>
          </a:p>
          <a:p>
            <a:r>
              <a:rPr lang="en-US" dirty="0" smtClean="0"/>
              <a:t>in </a:t>
            </a:r>
            <a:r>
              <a:rPr lang="en-US" dirty="0"/>
              <a:t>the United States, and for other purposes</a:t>
            </a:r>
            <a:r>
              <a:rPr lang="en-US" dirty="0" smtClean="0"/>
              <a:t>.”</a:t>
            </a:r>
            <a:endParaRPr lang="en-US" dirty="0"/>
          </a:p>
          <a:p>
            <a:endParaRPr lang="en-US" dirty="0"/>
          </a:p>
        </p:txBody>
      </p:sp>
      <p:sp>
        <p:nvSpPr>
          <p:cNvPr id="12" name="TextBox 11"/>
          <p:cNvSpPr txBox="1"/>
          <p:nvPr/>
        </p:nvSpPr>
        <p:spPr>
          <a:xfrm>
            <a:off x="5853569" y="6070352"/>
            <a:ext cx="592293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‘elastic currency’ and ‘rediscounting’ means</a:t>
            </a:r>
          </a:p>
          <a:p>
            <a:r>
              <a:rPr lang="en-US" dirty="0"/>
              <a:t> </a:t>
            </a:r>
            <a:r>
              <a:rPr lang="en-US" dirty="0" smtClean="0"/>
              <a:t>     ‘creating  money out of nothing’</a:t>
            </a:r>
            <a:endParaRPr lang="en-US" dirty="0"/>
          </a:p>
        </p:txBody>
      </p:sp>
      <p:sp>
        <p:nvSpPr>
          <p:cNvPr id="13"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5968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58342" y="762779"/>
            <a:ext cx="4588626" cy="748146"/>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p>
          <a:p>
            <a:pPr algn="ctr"/>
            <a:r>
              <a:rPr lang="en-US" b="1" dirty="0" smtClean="0">
                <a:solidFill>
                  <a:schemeClr val="tx1"/>
                </a:solidFill>
              </a:rPr>
              <a:t>PRIVATELY OWNED, </a:t>
            </a:r>
          </a:p>
          <a:p>
            <a:pPr algn="ctr"/>
            <a:r>
              <a:rPr lang="en-US" b="1" dirty="0" smtClean="0">
                <a:solidFill>
                  <a:schemeClr val="tx1"/>
                </a:solidFill>
              </a:rPr>
              <a:t>BUT MADE TO APPEAR PUBLIC</a:t>
            </a:r>
            <a:endParaRPr lang="en-US" b="1" dirty="0">
              <a:solidFill>
                <a:schemeClr val="tx1"/>
              </a:solidFill>
            </a:endParaRPr>
          </a:p>
        </p:txBody>
      </p:sp>
      <p:sp>
        <p:nvSpPr>
          <p:cNvPr id="4" name="Rectangle 3"/>
          <p:cNvSpPr/>
          <p:nvPr/>
        </p:nvSpPr>
        <p:spPr>
          <a:xfrm>
            <a:off x="166255" y="2211186"/>
            <a:ext cx="5486400"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35639" y="5239356"/>
            <a:ext cx="5588325" cy="1477328"/>
          </a:xfrm>
          <a:prstGeom prst="rect">
            <a:avLst/>
          </a:prstGeom>
          <a:solidFill>
            <a:schemeClr val="bg1"/>
          </a:solidFill>
        </p:spPr>
        <p:txBody>
          <a:bodyPr wrap="none">
            <a:spAutoFit/>
          </a:bodyPr>
          <a:lstStyle/>
          <a:p>
            <a:r>
              <a:rPr lang="en-US" dirty="0" smtClean="0"/>
              <a:t>“The </a:t>
            </a:r>
            <a:r>
              <a:rPr lang="en-US" i="1" dirty="0" smtClean="0"/>
              <a:t>Nation</a:t>
            </a:r>
            <a:r>
              <a:rPr lang="en-US" dirty="0" smtClean="0"/>
              <a:t> magazine was the only public organ, so far as</a:t>
            </a:r>
          </a:p>
          <a:p>
            <a:r>
              <a:rPr lang="en-US" dirty="0" smtClean="0"/>
              <a:t>I can find out, which pointed out that the issue of the</a:t>
            </a:r>
          </a:p>
          <a:p>
            <a:r>
              <a:rPr lang="en-US" dirty="0" smtClean="0"/>
              <a:t>money of the U.S. was being turned over to a body of</a:t>
            </a:r>
          </a:p>
          <a:p>
            <a:r>
              <a:rPr lang="en-US" dirty="0" smtClean="0"/>
              <a:t>men who were neither elected nor answerable to</a:t>
            </a:r>
          </a:p>
          <a:p>
            <a:r>
              <a:rPr lang="en-US" dirty="0" smtClean="0"/>
              <a:t>elections.”    Mullins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040" y="2615418"/>
            <a:ext cx="4479521" cy="2416120"/>
          </a:xfrm>
          <a:prstGeom prst="rect">
            <a:avLst/>
          </a:prstGeom>
        </p:spPr>
      </p:pic>
      <p:sp>
        <p:nvSpPr>
          <p:cNvPr id="9" name="Content Placeholder 2"/>
          <p:cNvSpPr>
            <a:spLocks noGrp="1"/>
          </p:cNvSpPr>
          <p:nvPr/>
        </p:nvSpPr>
        <p:spPr>
          <a:xfrm>
            <a:off x="511599" y="4514758"/>
            <a:ext cx="4946684" cy="21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smtClean="0"/>
          </a:p>
          <a:p>
            <a:pPr marL="0" indent="0">
              <a:buNone/>
            </a:pPr>
            <a:r>
              <a:rPr lang="en-US" dirty="0" smtClean="0"/>
              <a:t>“All this while, the very name of a bank or corporation was avoided, though the notion of both was intended… “ </a:t>
            </a:r>
            <a:r>
              <a:rPr lang="en-US" sz="1400" dirty="0" smtClean="0"/>
              <a:t>William Paterson</a:t>
            </a:r>
            <a:endParaRPr lang="en-US" sz="3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94" y="2650937"/>
            <a:ext cx="3572796" cy="1764068"/>
          </a:xfrm>
          <a:prstGeom prst="rect">
            <a:avLst/>
          </a:prstGeom>
        </p:spPr>
      </p:pic>
      <p:sp>
        <p:nvSpPr>
          <p:cNvPr id="10" name="TextBox 9"/>
          <p:cNvSpPr txBox="1"/>
          <p:nvPr/>
        </p:nvSpPr>
        <p:spPr>
          <a:xfrm>
            <a:off x="166255" y="1738564"/>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8572089" y="1645612"/>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12"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err="1" smtClean="0">
                <a:latin typeface="Courier New" panose="02070309020205020404" pitchFamily="49" charset="0"/>
                <a:cs typeface="Courier New" panose="02070309020205020404" pitchFamily="49" charset="0"/>
              </a:rPr>
              <a:t>arallels</a:t>
            </a:r>
            <a:r>
              <a:rPr lang="en-US" sz="2400" b="1" dirty="0" smtClean="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9326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24844" y="779716"/>
            <a:ext cx="4588626" cy="83127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p>
          <a:p>
            <a:pPr algn="ctr"/>
            <a:r>
              <a:rPr lang="en-US" b="1" dirty="0" smtClean="0">
                <a:solidFill>
                  <a:schemeClr val="tx1"/>
                </a:solidFill>
              </a:rPr>
              <a:t>SOME EARLY SUPPORTERS</a:t>
            </a:r>
          </a:p>
          <a:p>
            <a:pPr algn="ctr"/>
            <a:r>
              <a:rPr lang="en-US" b="1" dirty="0" smtClean="0">
                <a:solidFill>
                  <a:schemeClr val="tx1"/>
                </a:solidFill>
              </a:rPr>
              <a:t>ENDED UP CONDEMNING</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65760" y="3108960"/>
            <a:ext cx="45719" cy="369332"/>
          </a:xfrm>
          <a:prstGeom prst="rect">
            <a:avLst/>
          </a:prstGeom>
          <a:noFill/>
        </p:spPr>
        <p:txBody>
          <a:bodyPr wrap="square" rtlCol="0">
            <a:spAutoFit/>
          </a:bodyPr>
          <a:lstStyle/>
          <a:p>
            <a:endParaRPr lang="en-US" dirty="0"/>
          </a:p>
        </p:txBody>
      </p:sp>
      <p:sp>
        <p:nvSpPr>
          <p:cNvPr id="7" name="TextBox 6"/>
          <p:cNvSpPr txBox="1"/>
          <p:nvPr/>
        </p:nvSpPr>
        <p:spPr>
          <a:xfrm>
            <a:off x="610984" y="2472213"/>
            <a:ext cx="4643644" cy="923330"/>
          </a:xfrm>
          <a:prstGeom prst="rect">
            <a:avLst/>
          </a:prstGeom>
          <a:noFill/>
        </p:spPr>
        <p:txBody>
          <a:bodyPr wrap="none" rtlCol="0">
            <a:spAutoFit/>
          </a:bodyPr>
          <a:lstStyle/>
          <a:p>
            <a:r>
              <a:rPr lang="en-US" dirty="0" smtClean="0"/>
              <a:t>William Paterson became so disaffected that he</a:t>
            </a:r>
          </a:p>
          <a:p>
            <a:r>
              <a:rPr lang="en-US" dirty="0" smtClean="0"/>
              <a:t>published a book condemning the Bank’s</a:t>
            </a:r>
          </a:p>
          <a:p>
            <a:r>
              <a:rPr lang="en-US" dirty="0" smtClean="0"/>
              <a:t>buildup of the national debt.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4" y="3679768"/>
            <a:ext cx="3036916" cy="3036916"/>
          </a:xfrm>
          <a:prstGeom prst="rect">
            <a:avLst/>
          </a:prstGeom>
        </p:spPr>
      </p:pic>
      <p:sp>
        <p:nvSpPr>
          <p:cNvPr id="9" name="TextBox 8"/>
          <p:cNvSpPr txBox="1"/>
          <p:nvPr/>
        </p:nvSpPr>
        <p:spPr>
          <a:xfrm>
            <a:off x="6395576" y="2566986"/>
            <a:ext cx="4428841" cy="923330"/>
          </a:xfrm>
          <a:prstGeom prst="rect">
            <a:avLst/>
          </a:prstGeom>
          <a:noFill/>
        </p:spPr>
        <p:txBody>
          <a:bodyPr wrap="none" rtlCol="0">
            <a:spAutoFit/>
          </a:bodyPr>
          <a:lstStyle/>
          <a:p>
            <a:r>
              <a:rPr lang="en-US" dirty="0" smtClean="0"/>
              <a:t>William Jennings Bryan and Woodrow Wilson</a:t>
            </a:r>
          </a:p>
          <a:p>
            <a:r>
              <a:rPr lang="en-US" dirty="0" smtClean="0"/>
              <a:t>both regretted their role in getting the</a:t>
            </a:r>
          </a:p>
          <a:p>
            <a:r>
              <a:rPr lang="en-US" dirty="0" smtClean="0"/>
              <a:t>Federal Reserve bill passed.</a:t>
            </a:r>
            <a:endParaRPr lang="en-US" dirty="0"/>
          </a:p>
        </p:txBody>
      </p:sp>
      <p:sp>
        <p:nvSpPr>
          <p:cNvPr id="13" name="TextBox 12"/>
          <p:cNvSpPr txBox="1"/>
          <p:nvPr/>
        </p:nvSpPr>
        <p:spPr>
          <a:xfrm>
            <a:off x="155451" y="1691331"/>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4" name="TextBox 13"/>
          <p:cNvSpPr txBox="1"/>
          <p:nvPr/>
        </p:nvSpPr>
        <p:spPr>
          <a:xfrm>
            <a:off x="8609997" y="1633142"/>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409" y="3679768"/>
            <a:ext cx="1426061" cy="170083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749" y="4302487"/>
            <a:ext cx="2388637" cy="1791478"/>
          </a:xfrm>
          <a:prstGeom prst="rect">
            <a:avLst/>
          </a:prstGeom>
        </p:spPr>
      </p:pic>
      <p:sp>
        <p:nvSpPr>
          <p:cNvPr id="16" name="TextBox 15"/>
          <p:cNvSpPr txBox="1"/>
          <p:nvPr/>
        </p:nvSpPr>
        <p:spPr>
          <a:xfrm>
            <a:off x="9302462" y="6026140"/>
            <a:ext cx="1521955" cy="646331"/>
          </a:xfrm>
          <a:prstGeom prst="rect">
            <a:avLst/>
          </a:prstGeom>
          <a:noFill/>
        </p:spPr>
        <p:txBody>
          <a:bodyPr wrap="none" rtlCol="0">
            <a:spAutoFit/>
          </a:bodyPr>
          <a:lstStyle/>
          <a:p>
            <a:r>
              <a:rPr lang="en-US" b="1" dirty="0" smtClean="0"/>
              <a:t>U.S. President</a:t>
            </a:r>
          </a:p>
          <a:p>
            <a:r>
              <a:rPr lang="en-US" b="1" dirty="0" smtClean="0"/>
              <a:t>        1913</a:t>
            </a:r>
            <a:endParaRPr lang="en-US" b="1" dirty="0"/>
          </a:p>
        </p:txBody>
      </p:sp>
      <p:sp>
        <p:nvSpPr>
          <p:cNvPr id="17" name="TextBox 16"/>
          <p:cNvSpPr txBox="1"/>
          <p:nvPr/>
        </p:nvSpPr>
        <p:spPr>
          <a:xfrm>
            <a:off x="6495518" y="5402310"/>
            <a:ext cx="1876091" cy="646331"/>
          </a:xfrm>
          <a:prstGeom prst="rect">
            <a:avLst/>
          </a:prstGeom>
          <a:noFill/>
        </p:spPr>
        <p:txBody>
          <a:bodyPr wrap="none" rtlCol="0">
            <a:spAutoFit/>
          </a:bodyPr>
          <a:lstStyle/>
          <a:p>
            <a:r>
              <a:rPr lang="en-US" b="1" dirty="0" smtClean="0"/>
              <a:t>Secretary of State</a:t>
            </a:r>
          </a:p>
          <a:p>
            <a:r>
              <a:rPr lang="en-US" b="1" dirty="0" smtClean="0"/>
              <a:t>          1913</a:t>
            </a:r>
            <a:endParaRPr lang="en-US" b="1" dirty="0"/>
          </a:p>
        </p:txBody>
      </p:sp>
      <p:sp>
        <p:nvSpPr>
          <p:cNvPr id="18"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1325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58342" y="737460"/>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p>
          <a:p>
            <a:pPr algn="ctr"/>
            <a:r>
              <a:rPr lang="en-US" b="1" dirty="0" smtClean="0">
                <a:solidFill>
                  <a:schemeClr val="tx1"/>
                </a:solidFill>
              </a:rPr>
              <a:t>PURPORTED TO BE BACKED BY GOLD</a:t>
            </a:r>
            <a:endParaRPr lang="en-US" b="1" dirty="0">
              <a:solidFill>
                <a:schemeClr val="tx1"/>
              </a:solidFill>
            </a:endParaRPr>
          </a:p>
        </p:txBody>
      </p:sp>
      <p:sp>
        <p:nvSpPr>
          <p:cNvPr id="4" name="Rectangle 3"/>
          <p:cNvSpPr/>
          <p:nvPr/>
        </p:nvSpPr>
        <p:spPr>
          <a:xfrm>
            <a:off x="120155" y="225373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5278" y="2560320"/>
            <a:ext cx="4988353" cy="646331"/>
          </a:xfrm>
          <a:prstGeom prst="rect">
            <a:avLst/>
          </a:prstGeom>
          <a:noFill/>
        </p:spPr>
        <p:txBody>
          <a:bodyPr wrap="none" rtlCol="0">
            <a:spAutoFit/>
          </a:bodyPr>
          <a:lstStyle/>
          <a:p>
            <a:r>
              <a:rPr lang="en-US" dirty="0" smtClean="0"/>
              <a:t>Two years after its commencement, the bank failed</a:t>
            </a:r>
          </a:p>
          <a:p>
            <a:r>
              <a:rPr lang="en-US" dirty="0" smtClean="0"/>
              <a:t>to redeem its private paper currency in gold.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084" y="4537861"/>
            <a:ext cx="2828740" cy="15628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54" y="3195730"/>
            <a:ext cx="2439786" cy="1222997"/>
          </a:xfrm>
          <a:prstGeom prst="rect">
            <a:avLst/>
          </a:prstGeom>
        </p:spPr>
      </p:pic>
      <p:sp>
        <p:nvSpPr>
          <p:cNvPr id="10" name="TextBox 9"/>
          <p:cNvSpPr txBox="1"/>
          <p:nvPr/>
        </p:nvSpPr>
        <p:spPr>
          <a:xfrm>
            <a:off x="5901678" y="2375654"/>
            <a:ext cx="5323573" cy="1477328"/>
          </a:xfrm>
          <a:prstGeom prst="rect">
            <a:avLst/>
          </a:prstGeom>
          <a:noFill/>
        </p:spPr>
        <p:txBody>
          <a:bodyPr wrap="none" rtlCol="0">
            <a:spAutoFit/>
          </a:bodyPr>
          <a:lstStyle/>
          <a:p>
            <a:r>
              <a:rPr lang="en-US" dirty="0" smtClean="0"/>
              <a:t>Federal Reserve Notes began 100% gold-backed but in</a:t>
            </a:r>
          </a:p>
          <a:p>
            <a:r>
              <a:rPr lang="en-US" dirty="0" smtClean="0"/>
              <a:t>1917 that was reduced to 40%.</a:t>
            </a:r>
          </a:p>
          <a:p>
            <a:endParaRPr lang="en-US" dirty="0"/>
          </a:p>
          <a:p>
            <a:r>
              <a:rPr lang="en-US" dirty="0" smtClean="0"/>
              <a:t>Deposits creating from loans began with only 14% gold</a:t>
            </a:r>
          </a:p>
          <a:p>
            <a:r>
              <a:rPr lang="en-US" dirty="0" smtClean="0"/>
              <a:t>backing.</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341" y="3582583"/>
            <a:ext cx="4323745" cy="191055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7412" y="4672304"/>
            <a:ext cx="3106959" cy="2044380"/>
          </a:xfrm>
          <a:prstGeom prst="rect">
            <a:avLst/>
          </a:prstGeom>
        </p:spPr>
      </p:pic>
      <p:sp>
        <p:nvSpPr>
          <p:cNvPr id="14" name="TextBox 13"/>
          <p:cNvSpPr txBox="1"/>
          <p:nvPr/>
        </p:nvSpPr>
        <p:spPr>
          <a:xfrm>
            <a:off x="209484" y="1713543"/>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5" name="TextBox 14"/>
          <p:cNvSpPr txBox="1"/>
          <p:nvPr/>
        </p:nvSpPr>
        <p:spPr>
          <a:xfrm>
            <a:off x="8560119" y="1681094"/>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16"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cxnSp>
        <p:nvCxnSpPr>
          <p:cNvPr id="12" name="Straight Connector 11"/>
          <p:cNvCxnSpPr/>
          <p:nvPr/>
        </p:nvCxnSpPr>
        <p:spPr>
          <a:xfrm>
            <a:off x="2909454" y="3206651"/>
            <a:ext cx="2494177" cy="1212076"/>
          </a:xfrm>
          <a:prstGeom prst="line">
            <a:avLst/>
          </a:prstGeom>
          <a:ln w="57150">
            <a:solidFill>
              <a:srgbClr val="FFD03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86929" y="3114318"/>
            <a:ext cx="2532185" cy="1105990"/>
          </a:xfrm>
          <a:prstGeom prst="line">
            <a:avLst/>
          </a:prstGeom>
          <a:ln w="57150">
            <a:solidFill>
              <a:srgbClr val="FFD0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03413" y="764968"/>
            <a:ext cx="5902037"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a:t>
            </a:r>
          </a:p>
          <a:p>
            <a:pPr algn="ctr"/>
            <a:r>
              <a:rPr lang="en-US" b="1" dirty="0" smtClean="0">
                <a:solidFill>
                  <a:schemeClr val="tx1"/>
                </a:solidFill>
              </a:rPr>
              <a:t>BOTH ENGLAND AND AMERICA PUSHED INTO EARLY WARS</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t>Nine Years’ War                          (1688-1697)</a:t>
            </a:r>
          </a:p>
          <a:p>
            <a:r>
              <a:rPr lang="en-US"/>
              <a:t>(England/Scotland, Germany, Netherlands, Savoy, Spain, and Sweden v France) </a:t>
            </a:r>
            <a:endParaRPr lang="en-US" dirty="0"/>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9609" y="1730970"/>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8" name="TextBox 7"/>
          <p:cNvSpPr txBox="1"/>
          <p:nvPr/>
        </p:nvSpPr>
        <p:spPr>
          <a:xfrm>
            <a:off x="8729749" y="1730969"/>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3" name="Rectangle 2"/>
          <p:cNvSpPr/>
          <p:nvPr/>
        </p:nvSpPr>
        <p:spPr>
          <a:xfrm>
            <a:off x="648393" y="2379363"/>
            <a:ext cx="4854632" cy="923330"/>
          </a:xfrm>
          <a:prstGeom prst="rect">
            <a:avLst/>
          </a:prstGeom>
        </p:spPr>
        <p:txBody>
          <a:bodyPr wrap="square">
            <a:spAutoFit/>
          </a:bodyPr>
          <a:lstStyle/>
          <a:p>
            <a:r>
              <a:rPr lang="en-US" b="1" dirty="0"/>
              <a:t>Nine Years’ War </a:t>
            </a:r>
            <a:r>
              <a:rPr lang="en-US" b="1" dirty="0" smtClean="0"/>
              <a:t>    </a:t>
            </a:r>
            <a:r>
              <a:rPr lang="en-US" b="1" dirty="0"/>
              <a:t>(1688-1697)</a:t>
            </a:r>
          </a:p>
          <a:p>
            <a:r>
              <a:rPr lang="en-US" dirty="0"/>
              <a:t>(England/Scotland, Germany, Netherlands, Savoy</a:t>
            </a:r>
            <a:r>
              <a:rPr lang="en-US" dirty="0" smtClean="0"/>
              <a:t>,</a:t>
            </a:r>
          </a:p>
          <a:p>
            <a:r>
              <a:rPr lang="en-US" dirty="0" smtClean="0"/>
              <a:t>Spain</a:t>
            </a:r>
            <a:r>
              <a:rPr lang="en-US" dirty="0"/>
              <a:t>, and Sweden </a:t>
            </a:r>
            <a:r>
              <a:rPr lang="en-US" dirty="0" smtClean="0"/>
              <a:t>versus </a:t>
            </a:r>
            <a:r>
              <a:rPr lang="en-US" dirty="0"/>
              <a:t>France)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986" y="3528116"/>
            <a:ext cx="3735185" cy="3186765"/>
          </a:xfrm>
          <a:prstGeom prst="rect">
            <a:avLst/>
          </a:prstGeom>
        </p:spPr>
      </p:pic>
      <p:sp>
        <p:nvSpPr>
          <p:cNvPr id="10" name="TextBox 9"/>
          <p:cNvSpPr txBox="1"/>
          <p:nvPr/>
        </p:nvSpPr>
        <p:spPr>
          <a:xfrm>
            <a:off x="7274671" y="2406841"/>
            <a:ext cx="2910156" cy="646331"/>
          </a:xfrm>
          <a:prstGeom prst="rect">
            <a:avLst/>
          </a:prstGeom>
          <a:noFill/>
        </p:spPr>
        <p:txBody>
          <a:bodyPr wrap="none" rtlCol="0">
            <a:spAutoFit/>
          </a:bodyPr>
          <a:lstStyle/>
          <a:p>
            <a:pPr algn="ctr"/>
            <a:r>
              <a:rPr lang="en-US" b="1" dirty="0" smtClean="0"/>
              <a:t>WORLD WAR I</a:t>
            </a:r>
          </a:p>
          <a:p>
            <a:pPr algn="ctr"/>
            <a:r>
              <a:rPr lang="en-US" b="1" dirty="0" smtClean="0"/>
              <a:t>April 1917 – November 1918</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536" y="3248827"/>
            <a:ext cx="4328160" cy="3354324"/>
          </a:xfrm>
          <a:prstGeom prst="rect">
            <a:avLst/>
          </a:prstGeom>
        </p:spPr>
      </p:pic>
      <p:sp>
        <p:nvSpPr>
          <p:cNvPr id="12" name="Title 1"/>
          <p:cNvSpPr txBox="1">
            <a:spLocks/>
          </p:cNvSpPr>
          <p:nvPr/>
        </p:nvSpPr>
        <p:spPr>
          <a:xfrm>
            <a:off x="0" y="0"/>
            <a:ext cx="12192000" cy="53954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5066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974" y="2322156"/>
            <a:ext cx="8725066" cy="1462053"/>
          </a:xfrm>
          <a:solidFill>
            <a:srgbClr val="FEE6FD"/>
          </a:solidFill>
        </p:spPr>
        <p:txBody>
          <a:bodyPr>
            <a:noAutofit/>
          </a:bodyPr>
          <a:lstStyle/>
          <a:p>
            <a:pPr marL="0" indent="0" algn="ctr">
              <a:buNone/>
            </a:pPr>
            <a:r>
              <a:rPr lang="en-US" sz="4400" dirty="0" smtClean="0"/>
              <a:t>ORIGIN OF BANKING:</a:t>
            </a:r>
          </a:p>
          <a:p>
            <a:pPr marL="0" indent="0" algn="ctr">
              <a:buNone/>
            </a:pPr>
            <a:r>
              <a:rPr lang="en-US" sz="4400" dirty="0" smtClean="0"/>
              <a:t>Private Banknotes &amp; Bank Deposits</a:t>
            </a:r>
            <a:endParaRPr lang="en-US" sz="3200" dirty="0"/>
          </a:p>
        </p:txBody>
      </p:sp>
    </p:spTree>
    <p:extLst>
      <p:ext uri="{BB962C8B-B14F-4D97-AF65-F5344CB8AC3E}">
        <p14:creationId xmlns:p14="http://schemas.microsoft.com/office/powerpoint/2010/main" val="3392672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5925" y="2771336"/>
            <a:ext cx="10588283" cy="615142"/>
          </a:xfrm>
          <a:prstGeom prst="rect">
            <a:avLst/>
          </a:prstGeom>
          <a:solidFill>
            <a:srgbClr val="99FFCC"/>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mn-lt"/>
                <a:cs typeface="Courier New" panose="02070309020205020404" pitchFamily="49" charset="0"/>
              </a:rPr>
              <a:t>WHO CREATES OUR MONEY SUPPLY?</a:t>
            </a:r>
            <a:endParaRPr lang="en-US" sz="3600" dirty="0">
              <a:latin typeface="+mn-lt"/>
            </a:endParaRPr>
          </a:p>
        </p:txBody>
      </p:sp>
    </p:spTree>
    <p:extLst>
      <p:ext uri="{BB962C8B-B14F-4D97-AF65-F5344CB8AC3E}">
        <p14:creationId xmlns:p14="http://schemas.microsoft.com/office/powerpoint/2010/main" val="197031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2417"/>
            <a:ext cx="12192000" cy="830997"/>
          </a:xfrm>
          <a:prstGeom prst="rect">
            <a:avLst/>
          </a:prstGeom>
          <a:solidFill>
            <a:srgbClr val="C1FFC1"/>
          </a:solidFill>
        </p:spPr>
        <p:txBody>
          <a:bodyPr wrap="square" rtlCol="0">
            <a:spAutoFit/>
          </a:bodyPr>
          <a:lstStyle/>
          <a:p>
            <a:pPr algn="ctr"/>
            <a:r>
              <a:rPr lang="en-US" sz="2400" dirty="0" smtClean="0"/>
              <a:t>Most people believe that modern banking consists of taking IN deposits</a:t>
            </a:r>
          </a:p>
          <a:p>
            <a:pPr algn="ctr"/>
            <a:r>
              <a:rPr lang="en-US" sz="2400" dirty="0" smtClean="0"/>
              <a:t> and loaning them OUT at a higher rate of interest.</a:t>
            </a:r>
            <a:endParaRPr lang="en-US" sz="2400" dirty="0"/>
          </a:p>
        </p:txBody>
      </p:sp>
      <p:sp>
        <p:nvSpPr>
          <p:cNvPr id="6" name="TextBox 5"/>
          <p:cNvSpPr txBox="1"/>
          <p:nvPr/>
        </p:nvSpPr>
        <p:spPr>
          <a:xfrm>
            <a:off x="5389862" y="2717737"/>
            <a:ext cx="6089375" cy="2585323"/>
          </a:xfrm>
          <a:prstGeom prst="rect">
            <a:avLst/>
          </a:prstGeom>
          <a:solidFill>
            <a:srgbClr val="E5FFE5"/>
          </a:solidFill>
        </p:spPr>
        <p:txBody>
          <a:bodyPr wrap="square" rtlCol="0">
            <a:spAutoFit/>
          </a:bodyPr>
          <a:lstStyle/>
          <a:p>
            <a:r>
              <a:rPr lang="en-US" dirty="0"/>
              <a:t>But modern banking consists of creating credit in the borrower’s account (“a bank loan”).  In other words, the bank creates “BANKMONEY” and puts it in the borrower’s account</a:t>
            </a:r>
            <a:r>
              <a:rPr lang="en-US" dirty="0" smtClean="0"/>
              <a:t>.</a:t>
            </a:r>
          </a:p>
          <a:p>
            <a:endParaRPr lang="en-US" dirty="0"/>
          </a:p>
          <a:p>
            <a:r>
              <a:rPr lang="en-US" dirty="0" smtClean="0"/>
              <a:t>When the borrower pays off the principal of the loan,</a:t>
            </a:r>
          </a:p>
          <a:p>
            <a:r>
              <a:rPr lang="en-US" dirty="0" smtClean="0"/>
              <a:t>the </a:t>
            </a:r>
            <a:r>
              <a:rPr lang="en-US" dirty="0" err="1" smtClean="0"/>
              <a:t>bankmoney</a:t>
            </a:r>
            <a:r>
              <a:rPr lang="en-US" dirty="0" smtClean="0"/>
              <a:t> disappears or is ‘extinguished’ from the </a:t>
            </a:r>
            <a:endParaRPr lang="en-US" dirty="0"/>
          </a:p>
          <a:p>
            <a:r>
              <a:rPr lang="en-US" dirty="0" smtClean="0"/>
              <a:t>books of the bank.</a:t>
            </a:r>
          </a:p>
          <a:p>
            <a:endParaRPr lang="en-US" dirty="0"/>
          </a:p>
          <a:p>
            <a:r>
              <a:rPr lang="en-US" dirty="0" smtClean="0"/>
              <a:t>The bank keeps the interest from the borrower.</a:t>
            </a:r>
          </a:p>
        </p:txBody>
      </p:sp>
      <p:sp>
        <p:nvSpPr>
          <p:cNvPr id="8" name="Title 1"/>
          <p:cNvSpPr txBox="1">
            <a:spLocks/>
          </p:cNvSpPr>
          <p:nvPr/>
        </p:nvSpPr>
        <p:spPr>
          <a:xfrm>
            <a:off x="0" y="1"/>
            <a:ext cx="12192000" cy="615142"/>
          </a:xfrm>
          <a:prstGeom prst="rect">
            <a:avLst/>
          </a:prstGeom>
          <a:solidFill>
            <a:srgbClr val="99FFCC"/>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mn-lt"/>
                <a:cs typeface="Courier New" panose="02070309020205020404" pitchFamily="49" charset="0"/>
              </a:rPr>
              <a:t>WHO CREATES OUR MONEY SUPPLY?</a:t>
            </a:r>
            <a:endParaRPr lang="en-US" sz="36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47" y="2160689"/>
            <a:ext cx="3961155" cy="3497087"/>
          </a:xfrm>
          <a:prstGeom prst="rect">
            <a:avLst/>
          </a:prstGeom>
        </p:spPr>
      </p:pic>
    </p:spTree>
    <p:extLst>
      <p:ext uri="{BB962C8B-B14F-4D97-AF65-F5344CB8AC3E}">
        <p14:creationId xmlns:p14="http://schemas.microsoft.com/office/powerpoint/2010/main" val="400927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910" y="2616158"/>
            <a:ext cx="10986868" cy="156966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3200" b="1" dirty="0"/>
              <a:t>How the Fed Was Used to Fund World War </a:t>
            </a:r>
            <a:r>
              <a:rPr lang="en-US" sz="3200" b="1" dirty="0" smtClean="0"/>
              <a:t>I   </a:t>
            </a:r>
            <a:endParaRPr lang="en-US" sz="3200" b="1" dirty="0"/>
          </a:p>
        </p:txBody>
      </p:sp>
    </p:spTree>
    <p:extLst>
      <p:ext uri="{BB962C8B-B14F-4D97-AF65-F5344CB8AC3E}">
        <p14:creationId xmlns:p14="http://schemas.microsoft.com/office/powerpoint/2010/main" val="1847860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4914"/>
            <a:ext cx="12192000" cy="2340781"/>
          </a:xfrm>
          <a:solidFill>
            <a:srgbClr val="E5FFE5"/>
          </a:solidFill>
        </p:spPr>
        <p:txBody>
          <a:bodyPr>
            <a:normAutofit/>
          </a:bodyPr>
          <a:lstStyle/>
          <a:p>
            <a:pPr marL="0" indent="0">
              <a:buNone/>
            </a:pPr>
            <a:endParaRPr lang="en-US" sz="3200" dirty="0" smtClean="0"/>
          </a:p>
          <a:p>
            <a:pPr marL="0" indent="0" algn="ctr">
              <a:buNone/>
            </a:pPr>
            <a:r>
              <a:rPr lang="en-US" sz="3600" dirty="0" smtClean="0"/>
              <a:t>COULD THE U.S. HAVE ENTERED THE WAR WITHOUT THE HELP</a:t>
            </a:r>
          </a:p>
          <a:p>
            <a:pPr marL="0" indent="0" algn="ctr">
              <a:buNone/>
            </a:pPr>
            <a:r>
              <a:rPr lang="en-US" sz="3600" dirty="0" smtClean="0"/>
              <a:t>OF ITS CENTRAL BANK, THE FEDERAL RESERVE INSTITUTION?</a:t>
            </a:r>
          </a:p>
        </p:txBody>
      </p:sp>
      <p:pic>
        <p:nvPicPr>
          <p:cNvPr id="11266" name="Picture 2" descr="http://www.loc.gov/rr/scitech/trs/images/SI-2001-11585~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18" y="3222647"/>
            <a:ext cx="5029200" cy="362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3.mm.bing.net/th?id=H.4987312917513866&amp;pid=15.1&amp;H=12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35" y="3178359"/>
            <a:ext cx="4855028" cy="36831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3474"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3200" b="1" dirty="0" smtClean="0"/>
              <a:t>How the Fed Was Used to Fund World War I</a:t>
            </a:r>
            <a:endParaRPr lang="en-US" sz="3200" b="1" dirty="0"/>
          </a:p>
        </p:txBody>
      </p:sp>
    </p:spTree>
    <p:extLst>
      <p:ext uri="{BB962C8B-B14F-4D97-AF65-F5344CB8AC3E}">
        <p14:creationId xmlns:p14="http://schemas.microsoft.com/office/powerpoint/2010/main" val="336193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4914"/>
            <a:ext cx="12192000" cy="2340781"/>
          </a:xfrm>
          <a:solidFill>
            <a:srgbClr val="E5FFE5"/>
          </a:solidFill>
        </p:spPr>
        <p:txBody>
          <a:bodyPr>
            <a:normAutofit fontScale="85000" lnSpcReduction="20000"/>
          </a:bodyPr>
          <a:lstStyle/>
          <a:p>
            <a:endParaRPr lang="en-US" sz="3200" dirty="0" smtClean="0"/>
          </a:p>
          <a:p>
            <a:pPr marL="0">
              <a:spcBef>
                <a:spcPts val="600"/>
              </a:spcBef>
            </a:pPr>
            <a:r>
              <a:rPr lang="en-US" sz="3200" dirty="0" smtClean="0"/>
              <a:t>By 1916, the private investment bank of J.P. Morgan had organized loans</a:t>
            </a:r>
          </a:p>
          <a:p>
            <a:pPr marL="0" indent="0">
              <a:spcBef>
                <a:spcPts val="600"/>
              </a:spcBef>
              <a:buNone/>
            </a:pPr>
            <a:r>
              <a:rPr lang="en-US" sz="3200" dirty="0" smtClean="0"/>
              <a:t>   to Britain and France for a staggering 1.2 billion dollars of war munitions</a:t>
            </a:r>
          </a:p>
          <a:p>
            <a:pPr marL="0">
              <a:spcBef>
                <a:spcPts val="600"/>
              </a:spcBef>
            </a:pPr>
            <a:endParaRPr lang="en-US" sz="3200" dirty="0" smtClean="0"/>
          </a:p>
          <a:p>
            <a:r>
              <a:rPr lang="en-US" sz="3200" dirty="0" smtClean="0"/>
              <a:t>By the 1917 entrance into war by U.S., 5 billion dollars of war supplies and weapons have been exported from the country by Morgan syndicate</a:t>
            </a:r>
            <a:endParaRPr lang="en-US" sz="3200" dirty="0"/>
          </a:p>
        </p:txBody>
      </p:sp>
      <p:pic>
        <p:nvPicPr>
          <p:cNvPr id="11266" name="Picture 2" descr="http://www.loc.gov/rr/scitech/trs/images/SI-2001-11585~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18" y="3222647"/>
            <a:ext cx="5029200" cy="362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3.mm.bing.net/th?id=H.4987312917513866&amp;pid=15.1&amp;H=12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35" y="3178359"/>
            <a:ext cx="4855028" cy="36831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3474" y="0"/>
            <a:ext cx="12192000" cy="674914"/>
          </a:xfrm>
          <a:prstGeom prst="rect">
            <a:avLst/>
          </a:prstGeom>
          <a:solidFill>
            <a:srgbClr val="99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t>How the Fed Was Used to Fund World War I</a:t>
            </a:r>
            <a:endParaRPr lang="en-US" sz="3200" b="1" dirty="0"/>
          </a:p>
        </p:txBody>
      </p:sp>
    </p:spTree>
    <p:extLst>
      <p:ext uri="{BB962C8B-B14F-4D97-AF65-F5344CB8AC3E}">
        <p14:creationId xmlns:p14="http://schemas.microsoft.com/office/powerpoint/2010/main" val="422023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768" y="674914"/>
            <a:ext cx="12192000" cy="1132114"/>
          </a:xfrm>
          <a:prstGeom prst="rect">
            <a:avLst/>
          </a:prstGeom>
          <a:solidFill>
            <a:srgbClr val="FFD03B"/>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March 5, 1917   -    confidential dispatch from Walter Hines Page,</a:t>
            </a:r>
          </a:p>
          <a:p>
            <a:r>
              <a:rPr lang="en-US" sz="3200" dirty="0">
                <a:latin typeface="+mn-lt"/>
              </a:rPr>
              <a:t>                                  US Ambassador to London, to Wilson</a:t>
            </a:r>
            <a:r>
              <a:rPr lang="en-US" sz="3200" dirty="0" smtClean="0">
                <a:latin typeface="+mn-lt"/>
              </a:rPr>
              <a:t>:</a:t>
            </a:r>
            <a:endParaRPr lang="en-US" sz="3200" dirty="0">
              <a:latin typeface="+mn-lt"/>
            </a:endParaRPr>
          </a:p>
        </p:txBody>
      </p:sp>
      <p:sp>
        <p:nvSpPr>
          <p:cNvPr id="3" name="TextBox 2"/>
          <p:cNvSpPr txBox="1"/>
          <p:nvPr/>
        </p:nvSpPr>
        <p:spPr>
          <a:xfrm>
            <a:off x="311510" y="2481942"/>
            <a:ext cx="9632730" cy="2677656"/>
          </a:xfrm>
          <a:prstGeom prst="rect">
            <a:avLst/>
          </a:prstGeom>
          <a:solidFill>
            <a:srgbClr val="FFD03B"/>
          </a:solidFill>
        </p:spPr>
        <p:txBody>
          <a:bodyPr wrap="square" rtlCol="0">
            <a:spAutoFit/>
          </a:bodyPr>
          <a:lstStyle/>
          <a:p>
            <a:r>
              <a:rPr lang="en-US" sz="2400" dirty="0" smtClean="0"/>
              <a:t>“I think that the pressure of this approaching crisis has gone beyond the</a:t>
            </a:r>
          </a:p>
          <a:p>
            <a:r>
              <a:rPr lang="en-US" sz="2400" dirty="0" smtClean="0"/>
              <a:t>ability of the Morgan Financial Agency….If we should go to war with</a:t>
            </a:r>
          </a:p>
          <a:p>
            <a:r>
              <a:rPr lang="en-US" sz="2400" dirty="0" smtClean="0"/>
              <a:t>Germany, the greatest help we could give the Allies would be such a credit…</a:t>
            </a:r>
          </a:p>
          <a:p>
            <a:r>
              <a:rPr lang="en-US" sz="2400" dirty="0" smtClean="0"/>
              <a:t>Unless we go to war with Germany our Government, of course, cannot make</a:t>
            </a:r>
          </a:p>
          <a:p>
            <a:r>
              <a:rPr lang="en-US" sz="2400" dirty="0" smtClean="0"/>
              <a:t>such a direct grant of credit……</a:t>
            </a:r>
          </a:p>
          <a:p>
            <a:endParaRPr lang="en-US" sz="2400" dirty="0"/>
          </a:p>
          <a:p>
            <a:r>
              <a:rPr lang="en-US" sz="2400" dirty="0" smtClean="0"/>
              <a:t>He added that the alternative to war was domestic collapse of the US….</a:t>
            </a:r>
            <a:endParaRPr lang="en-US" sz="2400" dirty="0"/>
          </a:p>
        </p:txBody>
      </p:sp>
      <p:sp>
        <p:nvSpPr>
          <p:cNvPr id="6"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How </a:t>
            </a:r>
            <a:r>
              <a:rPr lang="en-US" sz="3600" b="1" dirty="0"/>
              <a:t>the Fed Was Used to Fund World War I</a:t>
            </a:r>
          </a:p>
        </p:txBody>
      </p:sp>
      <p:sp>
        <p:nvSpPr>
          <p:cNvPr id="5" name="Rectangle 4"/>
          <p:cNvSpPr/>
          <p:nvPr/>
        </p:nvSpPr>
        <p:spPr>
          <a:xfrm>
            <a:off x="5479894" y="5791799"/>
            <a:ext cx="4377559" cy="923330"/>
          </a:xfrm>
          <a:prstGeom prst="rect">
            <a:avLst/>
          </a:prstGeom>
        </p:spPr>
        <p:txBody>
          <a:bodyPr wrap="square">
            <a:spAutoFit/>
          </a:bodyPr>
          <a:lstStyle/>
          <a:p>
            <a:pPr algn="ctr"/>
            <a:r>
              <a:rPr lang="en-US" b="1" dirty="0"/>
              <a:t>Walter Hines Page </a:t>
            </a:r>
            <a:r>
              <a:rPr lang="en-US" b="1" dirty="0" smtClean="0"/>
              <a:t>(1855 </a:t>
            </a:r>
            <a:r>
              <a:rPr lang="en-US" b="1" dirty="0"/>
              <a:t>– </a:t>
            </a:r>
            <a:r>
              <a:rPr lang="en-US" b="1" dirty="0" smtClean="0"/>
              <a:t>1918)</a:t>
            </a:r>
          </a:p>
          <a:p>
            <a:pPr algn="ctr"/>
            <a:r>
              <a:rPr lang="en-US" b="1" dirty="0" smtClean="0"/>
              <a:t>American journalist, publisher, diplomat</a:t>
            </a:r>
          </a:p>
          <a:p>
            <a:pPr algn="ctr"/>
            <a:r>
              <a:rPr lang="en-US" b="1" dirty="0" smtClean="0"/>
              <a:t>U.S. ambassador to U.K. during World War I</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453" y="3534999"/>
            <a:ext cx="2350315" cy="3180130"/>
          </a:xfrm>
          <a:prstGeom prst="rect">
            <a:avLst/>
          </a:prstGeom>
        </p:spPr>
      </p:pic>
    </p:spTree>
    <p:extLst>
      <p:ext uri="{BB962C8B-B14F-4D97-AF65-F5344CB8AC3E}">
        <p14:creationId xmlns:p14="http://schemas.microsoft.com/office/powerpoint/2010/main" val="420826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1.mm.bing.net/th?id=H.4782971225375884&amp;pid=15.1&amp;H=160&amp;W=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483" y="2346562"/>
            <a:ext cx="311727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665932"/>
            <a:ext cx="12192000" cy="1132114"/>
          </a:xfrm>
          <a:prstGeom prst="rect">
            <a:avLst/>
          </a:prstGeom>
          <a:solidFill>
            <a:schemeClr val="accent4">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April 1917:    President Wilson, The Peace President,</a:t>
            </a:r>
          </a:p>
          <a:p>
            <a:pPr algn="ctr"/>
            <a:r>
              <a:rPr lang="en-US" sz="3600" b="1" dirty="0" smtClean="0"/>
              <a:t>asks for a declaration of war against Germany</a:t>
            </a:r>
            <a:endParaRPr lang="en-US" sz="3600" b="1" dirty="0"/>
          </a:p>
        </p:txBody>
      </p:sp>
      <p:pic>
        <p:nvPicPr>
          <p:cNvPr id="13316" name="Picture 4" descr="http://ts4.mm.bing.net/th?id=H.5049465365922047&amp;pid=15.1&amp;H=16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98218"/>
            <a:ext cx="4158340" cy="415834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4.bp.blogspot.com/-yIcsEdPBQf4/TZOGtyUFSPI/AAAAAAAAA4c/vPfCIn3YhsM/s400/Hattie%2527s+Bible+Declaration+of+Wa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614" y="1928553"/>
            <a:ext cx="3683152" cy="4929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How </a:t>
            </a:r>
            <a:r>
              <a:rPr lang="en-US" sz="3600" b="1" dirty="0"/>
              <a:t>the Fed Was Used to Fund World War I</a:t>
            </a:r>
          </a:p>
        </p:txBody>
      </p:sp>
    </p:spTree>
    <p:extLst>
      <p:ext uri="{BB962C8B-B14F-4D97-AF65-F5344CB8AC3E}">
        <p14:creationId xmlns:p14="http://schemas.microsoft.com/office/powerpoint/2010/main" val="378196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210" y="1313453"/>
            <a:ext cx="9053839" cy="3139321"/>
          </a:xfrm>
          <a:prstGeom prst="rect">
            <a:avLst/>
          </a:prstGeom>
          <a:solidFill>
            <a:srgbClr val="DAFCFE"/>
          </a:solidFill>
        </p:spPr>
        <p:txBody>
          <a:bodyPr wrap="square">
            <a:spAutoFit/>
          </a:bodyPr>
          <a:lstStyle/>
          <a:p>
            <a:r>
              <a:rPr lang="en-US" dirty="0" smtClean="0"/>
              <a:t>The 1913 Federal Reserve Law allowed member banks to create </a:t>
            </a:r>
            <a:r>
              <a:rPr lang="en-US" dirty="0" err="1" smtClean="0"/>
              <a:t>bankmoney</a:t>
            </a:r>
            <a:r>
              <a:rPr lang="en-US" dirty="0" smtClean="0"/>
              <a:t> as loans to</a:t>
            </a:r>
          </a:p>
          <a:p>
            <a:r>
              <a:rPr lang="en-US" dirty="0" smtClean="0"/>
              <a:t>commercial businesses </a:t>
            </a:r>
            <a:r>
              <a:rPr lang="en-US" dirty="0" err="1" smtClean="0"/>
              <a:t>shortterm</a:t>
            </a:r>
            <a:r>
              <a:rPr lang="en-US" dirty="0" smtClean="0"/>
              <a:t>.</a:t>
            </a:r>
          </a:p>
          <a:p>
            <a:endParaRPr lang="en-US" dirty="0"/>
          </a:p>
          <a:p>
            <a:r>
              <a:rPr lang="en-US" dirty="0" smtClean="0"/>
              <a:t>BUT THE COUNTRY COULD NOT PAY FOR WORLD WAR 1 IN THIS WAY.</a:t>
            </a:r>
          </a:p>
          <a:p>
            <a:endParaRPr lang="en-US" dirty="0">
              <a:effectLst/>
            </a:endParaRPr>
          </a:p>
          <a:p>
            <a:endParaRPr lang="en-US" dirty="0" smtClean="0"/>
          </a:p>
          <a:p>
            <a:r>
              <a:rPr lang="en-US" dirty="0" smtClean="0"/>
              <a:t>So… the Law </a:t>
            </a:r>
            <a:r>
              <a:rPr lang="en-US" dirty="0"/>
              <a:t>was </a:t>
            </a:r>
            <a:r>
              <a:rPr lang="en-US" dirty="0" smtClean="0"/>
              <a:t>amended…</a:t>
            </a:r>
          </a:p>
          <a:p>
            <a:endParaRPr lang="en-US" dirty="0" smtClean="0">
              <a:effectLst/>
            </a:endParaRPr>
          </a:p>
          <a:p>
            <a:endParaRPr lang="en-US" dirty="0">
              <a:effectLst/>
            </a:endParaRPr>
          </a:p>
          <a:p>
            <a:r>
              <a:rPr lang="en-US" dirty="0"/>
              <a:t>Member banks </a:t>
            </a:r>
            <a:r>
              <a:rPr lang="en-US" dirty="0" smtClean="0"/>
              <a:t>were allowed to create </a:t>
            </a:r>
            <a:r>
              <a:rPr lang="en-US" dirty="0" err="1" smtClean="0"/>
              <a:t>bankmoney</a:t>
            </a:r>
            <a:r>
              <a:rPr lang="en-US" dirty="0" smtClean="0"/>
              <a:t> and buy Liberty bonds</a:t>
            </a:r>
          </a:p>
          <a:p>
            <a:r>
              <a:rPr lang="en-US" dirty="0" smtClean="0"/>
              <a:t>at </a:t>
            </a:r>
            <a:r>
              <a:rPr lang="en-US" dirty="0"/>
              <a:t>government-debt </a:t>
            </a:r>
            <a:r>
              <a:rPr lang="en-US" dirty="0" smtClean="0"/>
              <a:t>auctions</a:t>
            </a:r>
            <a:endParaRPr lang="en-US" dirty="0">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121" y="952036"/>
            <a:ext cx="2870262" cy="1204365"/>
          </a:xfrm>
          <a:prstGeom prst="rect">
            <a:avLst/>
          </a:prstGeom>
        </p:spPr>
      </p:pic>
      <p:sp>
        <p:nvSpPr>
          <p:cNvPr id="10"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How </a:t>
            </a:r>
            <a:r>
              <a:rPr lang="en-US" sz="3600" b="1" dirty="0"/>
              <a:t>the Fed Was Used to Fund World War 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121" y="2883114"/>
            <a:ext cx="2870262" cy="3454382"/>
          </a:xfrm>
          <a:prstGeom prst="rect">
            <a:avLst/>
          </a:prstGeom>
        </p:spPr>
      </p:pic>
    </p:spTree>
    <p:extLst>
      <p:ext uri="{BB962C8B-B14F-4D97-AF65-F5344CB8AC3E}">
        <p14:creationId xmlns:p14="http://schemas.microsoft.com/office/powerpoint/2010/main" val="238037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14" y="1092614"/>
            <a:ext cx="10817772" cy="3440058"/>
          </a:xfrm>
          <a:solidFill>
            <a:schemeClr val="accent4">
              <a:lumMod val="40000"/>
              <a:lumOff val="60000"/>
            </a:schemeClr>
          </a:solidFill>
        </p:spPr>
        <p:txBody>
          <a:bodyPr/>
          <a:lstStyle/>
          <a:p>
            <a:pPr marL="0" indent="0">
              <a:buNone/>
            </a:pPr>
            <a:r>
              <a:rPr lang="en-US" dirty="0" smtClean="0"/>
              <a:t>April 1917 to the Armistice of 11/11/1918:</a:t>
            </a:r>
          </a:p>
          <a:p>
            <a:pPr marL="0" indent="0" algn="ctr">
              <a:buNone/>
            </a:pPr>
            <a:r>
              <a:rPr lang="en-US" dirty="0" smtClean="0"/>
              <a:t>U.S. government lent the European Allied Powers the stupendous sum of </a:t>
            </a:r>
            <a:r>
              <a:rPr lang="en-US" sz="3600" b="1" u="sng" dirty="0" smtClean="0"/>
              <a:t>9.4 billion dollars</a:t>
            </a:r>
            <a:r>
              <a:rPr lang="en-US" dirty="0" smtClean="0"/>
              <a:t>.</a:t>
            </a:r>
          </a:p>
          <a:p>
            <a:pPr marL="0" indent="0">
              <a:buNone/>
            </a:pPr>
            <a:endParaRPr lang="en-US" dirty="0"/>
          </a:p>
          <a:p>
            <a:pPr marL="0" indent="0">
              <a:buNone/>
            </a:pPr>
            <a:r>
              <a:rPr lang="en-US" dirty="0" smtClean="0"/>
              <a:t>All this money went to American industries, most tied to Morgan, Kuhn-Loeb, and Rockefeller, to pay for war supplies for allies.</a:t>
            </a:r>
            <a:endParaRPr lang="en-US" dirty="0"/>
          </a:p>
        </p:txBody>
      </p:sp>
      <p:pic>
        <p:nvPicPr>
          <p:cNvPr id="1026" name="Picture 2" descr="http://ts3.mm.bing.net/th?id=H.4983464565802326&amp;pid=15.1&amp;H=99&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14" y="4950372"/>
            <a:ext cx="3083032" cy="1907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4776533102101669&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734" y="4950372"/>
            <a:ext cx="2556094" cy="1912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2.mm.bing.net/th?id=H.4703952463660453&amp;pid=15.1&amp;H=111&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416" y="4950372"/>
            <a:ext cx="2747467" cy="19007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How </a:t>
            </a:r>
            <a:r>
              <a:rPr lang="en-US" sz="3600" b="1" dirty="0"/>
              <a:t>the Fed Was Used to Fund World War I</a:t>
            </a:r>
          </a:p>
        </p:txBody>
      </p:sp>
    </p:spTree>
    <p:extLst>
      <p:ext uri="{BB962C8B-B14F-4D97-AF65-F5344CB8AC3E}">
        <p14:creationId xmlns:p14="http://schemas.microsoft.com/office/powerpoint/2010/main" val="319832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910" y="2616158"/>
            <a:ext cx="10986868" cy="1569660"/>
          </a:xfrm>
          <a:prstGeom prst="rect">
            <a:avLst/>
          </a:prstGeom>
          <a:solidFill>
            <a:srgbClr val="66FF99"/>
          </a:solidFill>
        </p:spPr>
        <p:txBody>
          <a:bodyPr wrap="square">
            <a:spAutoFit/>
          </a:bodyPr>
          <a:lstStyle/>
          <a:p>
            <a:pPr algn="ctr"/>
            <a:r>
              <a:rPr lang="en-US" sz="3200" b="1" dirty="0" smtClean="0"/>
              <a:t>The power to create and destroy money is an awesome power:</a:t>
            </a:r>
          </a:p>
          <a:p>
            <a:pPr algn="ctr"/>
            <a:endParaRPr lang="en-US" sz="3200" b="1" dirty="0" smtClean="0"/>
          </a:p>
          <a:p>
            <a:pPr algn="ctr"/>
            <a:r>
              <a:rPr lang="en-US" sz="3200" b="1" dirty="0"/>
              <a:t>How the Fed </a:t>
            </a:r>
            <a:r>
              <a:rPr lang="en-US" sz="3200" b="1" dirty="0" smtClean="0"/>
              <a:t>Caused a Depression</a:t>
            </a:r>
            <a:endParaRPr lang="en-US" sz="3200" b="1" dirty="0"/>
          </a:p>
        </p:txBody>
      </p:sp>
    </p:spTree>
    <p:extLst>
      <p:ext uri="{BB962C8B-B14F-4D97-AF65-F5344CB8AC3E}">
        <p14:creationId xmlns:p14="http://schemas.microsoft.com/office/powerpoint/2010/main" val="2150851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8302"/>
            <a:ext cx="12192000" cy="584775"/>
          </a:xfrm>
          <a:prstGeom prst="rect">
            <a:avLst/>
          </a:prstGeom>
          <a:solidFill>
            <a:srgbClr val="DBB7FF"/>
          </a:solidFill>
        </p:spPr>
        <p:txBody>
          <a:bodyPr wrap="square" rtlCol="0">
            <a:spAutoFit/>
          </a:bodyPr>
          <a:lstStyle/>
          <a:p>
            <a:pPr algn="ctr"/>
            <a:r>
              <a:rPr lang="en-US" sz="3200" b="1" dirty="0" smtClean="0"/>
              <a:t>TODAY’S BANKING DEVELOPED FROM TRADE</a:t>
            </a:r>
            <a:endParaRPr lang="en-US" sz="3200" b="1" dirty="0"/>
          </a:p>
        </p:txBody>
      </p:sp>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7" name="TextBox 6"/>
          <p:cNvSpPr txBox="1"/>
          <p:nvPr/>
        </p:nvSpPr>
        <p:spPr>
          <a:xfrm>
            <a:off x="320667" y="1809791"/>
            <a:ext cx="6790120" cy="4154984"/>
          </a:xfrm>
          <a:prstGeom prst="rect">
            <a:avLst/>
          </a:prstGeom>
          <a:solidFill>
            <a:srgbClr val="FFD5FF"/>
          </a:solidFill>
        </p:spPr>
        <p:txBody>
          <a:bodyPr wrap="square" rtlCol="0">
            <a:spAutoFit/>
          </a:bodyPr>
          <a:lstStyle/>
          <a:p>
            <a:r>
              <a:rPr lang="en-US" sz="2400" dirty="0" smtClean="0"/>
              <a:t>Over time, some merchants shifted attention from the GOODS to the MONEY side of the exchange.</a:t>
            </a:r>
          </a:p>
          <a:p>
            <a:endParaRPr lang="en-US" sz="2400" dirty="0" smtClean="0"/>
          </a:p>
          <a:p>
            <a:r>
              <a:rPr lang="en-US" sz="2400" dirty="0" smtClean="0"/>
              <a:t>Three parts of the trading system -- production, transfer, and consumption of goods -- were concrete and clearly visible to the ordinary citizen.</a:t>
            </a:r>
          </a:p>
          <a:p>
            <a:endParaRPr lang="en-US" sz="2400" dirty="0"/>
          </a:p>
          <a:p>
            <a:r>
              <a:rPr lang="en-US" sz="2400" dirty="0" smtClean="0"/>
              <a:t>BUT… the operations of banking and finance were concealed, scattered, and abstract so that they appeared to many to be difficult.   Such is true to the current day.</a:t>
            </a:r>
          </a:p>
        </p:txBody>
      </p:sp>
      <p:pic>
        <p:nvPicPr>
          <p:cNvPr id="5" name="Picture 4"/>
          <p:cNvPicPr>
            <a:picLocks noChangeAspect="1"/>
          </p:cNvPicPr>
          <p:nvPr/>
        </p:nvPicPr>
        <p:blipFill>
          <a:blip r:embed="rId2"/>
          <a:stretch>
            <a:fillRect/>
          </a:stretch>
        </p:blipFill>
        <p:spPr>
          <a:xfrm>
            <a:off x="9654870" y="4643759"/>
            <a:ext cx="2410778" cy="2110677"/>
          </a:xfrm>
          <a:prstGeom prst="rect">
            <a:avLst/>
          </a:prstGeom>
        </p:spPr>
      </p:pic>
      <p:sp>
        <p:nvSpPr>
          <p:cNvPr id="12" name="Title 1"/>
          <p:cNvSpPr>
            <a:spLocks noGrp="1"/>
          </p:cNvSpPr>
          <p:nvPr>
            <p:ph type="title"/>
          </p:nvPr>
        </p:nvSpPr>
        <p:spPr>
          <a:xfrm>
            <a:off x="0" y="1"/>
            <a:ext cx="12192000" cy="450165"/>
          </a:xfrm>
          <a:solidFill>
            <a:srgbClr val="F0E1FF"/>
          </a:solidFill>
        </p:spPr>
        <p:txBody>
          <a:bodyPr>
            <a:noAutofit/>
          </a:bodyPr>
          <a:lstStyle/>
          <a:p>
            <a:pPr algn="ctr"/>
            <a:r>
              <a:rPr lang="en-US" sz="2400" b="1" dirty="0" smtClean="0">
                <a:latin typeface="Courier New" panose="02070309020205020404" pitchFamily="49" charset="0"/>
                <a:cs typeface="Courier New" panose="02070309020205020404" pitchFamily="49" charset="0"/>
              </a:rPr>
              <a:t>ORIGIN OF BANKING</a:t>
            </a:r>
            <a:endParaRPr lang="en-US" sz="2800" b="1" dirty="0"/>
          </a:p>
        </p:txBody>
      </p:sp>
      <p:pic>
        <p:nvPicPr>
          <p:cNvPr id="1026" name="Picture 2" descr="https://s14-eu5.ixquick.com/cgi-bin/serveimage?url=https%3A%2F%2Ftextilis.files.wordpress.com%2F2015%2F10%2F1-medieval-cloth-jpg.jpg&amp;sp=462ab551c96f68bf1164258b4acc60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344" y="1465353"/>
            <a:ext cx="4439052" cy="3078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60663" y="3887283"/>
            <a:ext cx="1271502" cy="523220"/>
          </a:xfrm>
          <a:prstGeom prst="rect">
            <a:avLst/>
          </a:prstGeom>
          <a:solidFill>
            <a:schemeClr val="bg1"/>
          </a:solidFill>
        </p:spPr>
        <p:txBody>
          <a:bodyPr wrap="none" rtlCol="0">
            <a:spAutoFit/>
          </a:bodyPr>
          <a:lstStyle/>
          <a:p>
            <a:r>
              <a:rPr lang="en-US" sz="2800" dirty="0" smtClean="0"/>
              <a:t>GOODS</a:t>
            </a:r>
            <a:endParaRPr lang="en-US" sz="2800" dirty="0"/>
          </a:p>
        </p:txBody>
      </p:sp>
      <p:sp>
        <p:nvSpPr>
          <p:cNvPr id="9" name="TextBox 8"/>
          <p:cNvSpPr txBox="1"/>
          <p:nvPr/>
        </p:nvSpPr>
        <p:spPr>
          <a:xfrm>
            <a:off x="8888436" y="6231216"/>
            <a:ext cx="1311578" cy="523220"/>
          </a:xfrm>
          <a:prstGeom prst="rect">
            <a:avLst/>
          </a:prstGeom>
          <a:solidFill>
            <a:schemeClr val="bg1"/>
          </a:solidFill>
        </p:spPr>
        <p:txBody>
          <a:bodyPr wrap="none" rtlCol="0">
            <a:spAutoFit/>
          </a:bodyPr>
          <a:lstStyle/>
          <a:p>
            <a:r>
              <a:rPr lang="en-US" sz="2800" dirty="0" smtClean="0"/>
              <a:t>MONEY</a:t>
            </a:r>
            <a:endParaRPr lang="en-US" sz="2800" dirty="0"/>
          </a:p>
        </p:txBody>
      </p:sp>
    </p:spTree>
    <p:extLst>
      <p:ext uri="{BB962C8B-B14F-4D97-AF65-F5344CB8AC3E}">
        <p14:creationId xmlns:p14="http://schemas.microsoft.com/office/powerpoint/2010/main" val="3398251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sp>
        <p:nvSpPr>
          <p:cNvPr id="4" name="TextBox 3"/>
          <p:cNvSpPr txBox="1"/>
          <p:nvPr/>
        </p:nvSpPr>
        <p:spPr>
          <a:xfrm>
            <a:off x="0" y="548640"/>
            <a:ext cx="12192000" cy="1200329"/>
          </a:xfrm>
          <a:prstGeom prst="rect">
            <a:avLst/>
          </a:prstGeom>
          <a:solidFill>
            <a:srgbClr val="FFC000"/>
          </a:solidFill>
        </p:spPr>
        <p:txBody>
          <a:bodyPr wrap="square" rtlCol="0">
            <a:spAutoFit/>
          </a:bodyPr>
          <a:lstStyle/>
          <a:p>
            <a:r>
              <a:rPr lang="en-US" dirty="0" smtClean="0"/>
              <a:t>The history of the Federal Reserve System proves that it double-crossed the farmers of America at a secret meeting on May 18, </a:t>
            </a:r>
            <a:r>
              <a:rPr lang="en-US" dirty="0" smtClean="0"/>
              <a:t>1920…. </a:t>
            </a:r>
            <a:r>
              <a:rPr lang="en-US" dirty="0" smtClean="0"/>
              <a:t>precipitated the Agricultural Depression of 1920-21.”</a:t>
            </a:r>
          </a:p>
          <a:p>
            <a:endParaRPr lang="en-US" dirty="0"/>
          </a:p>
          <a:p>
            <a:r>
              <a:rPr lang="en-US" dirty="0" smtClean="0"/>
              <a:t>							</a:t>
            </a:r>
            <a:r>
              <a:rPr lang="en-US" sz="1600" dirty="0" smtClean="0"/>
              <a:t>Eustace Mullins, </a:t>
            </a:r>
            <a:r>
              <a:rPr lang="en-US" sz="1600" i="1" dirty="0" smtClean="0"/>
              <a:t>A Study of the Federal Reserve</a:t>
            </a:r>
            <a:r>
              <a:rPr lang="en-US" sz="1600" dirty="0" smtClean="0"/>
              <a:t>, 1952, p. 30</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7" y="2529636"/>
            <a:ext cx="4987636" cy="3639047"/>
          </a:xfrm>
          <a:prstGeom prst="rect">
            <a:avLst/>
          </a:prstGeom>
        </p:spPr>
      </p:pic>
      <p:sp>
        <p:nvSpPr>
          <p:cNvPr id="8" name="Rectangle 7"/>
          <p:cNvSpPr/>
          <p:nvPr/>
        </p:nvSpPr>
        <p:spPr>
          <a:xfrm>
            <a:off x="5422882" y="3226707"/>
            <a:ext cx="6281438" cy="1477328"/>
          </a:xfrm>
          <a:prstGeom prst="rect">
            <a:avLst/>
          </a:prstGeom>
        </p:spPr>
        <p:txBody>
          <a:bodyPr wrap="square">
            <a:spAutoFit/>
          </a:bodyPr>
          <a:lstStyle/>
          <a:p>
            <a:r>
              <a:rPr lang="en-US" dirty="0"/>
              <a:t>The recession of 1920–21 was characterized by </a:t>
            </a:r>
            <a:r>
              <a:rPr lang="en-US" dirty="0" smtClean="0"/>
              <a:t>extreme.</a:t>
            </a:r>
            <a:endParaRPr lang="en-US" dirty="0" smtClean="0"/>
          </a:p>
          <a:p>
            <a:endParaRPr lang="en-US" dirty="0"/>
          </a:p>
          <a:p>
            <a:r>
              <a:rPr lang="en-US" dirty="0" smtClean="0"/>
              <a:t>The </a:t>
            </a:r>
            <a:r>
              <a:rPr lang="en-US" dirty="0"/>
              <a:t>drop in wholesale prices was even more severe, falling by 36.8%, the most severe drop since </a:t>
            </a:r>
            <a:r>
              <a:rPr lang="en-US" dirty="0" smtClean="0"/>
              <a:t>the American Revolutionary War. </a:t>
            </a:r>
            <a:endParaRPr lang="en-US" dirty="0"/>
          </a:p>
        </p:txBody>
      </p:sp>
    </p:spTree>
    <p:extLst>
      <p:ext uri="{BB962C8B-B14F-4D97-AF65-F5344CB8AC3E}">
        <p14:creationId xmlns:p14="http://schemas.microsoft.com/office/powerpoint/2010/main" val="1678981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9355" y="1346413"/>
            <a:ext cx="5140035" cy="3297660"/>
          </a:xfrm>
          <a:prstGeom prst="rect">
            <a:avLst/>
          </a:prstGeom>
        </p:spPr>
      </p:pic>
      <p:pic>
        <p:nvPicPr>
          <p:cNvPr id="4" name="Picture 3"/>
          <p:cNvPicPr>
            <a:picLocks noChangeAspect="1"/>
          </p:cNvPicPr>
          <p:nvPr/>
        </p:nvPicPr>
        <p:blipFill>
          <a:blip r:embed="rId3"/>
          <a:stretch>
            <a:fillRect/>
          </a:stretch>
        </p:blipFill>
        <p:spPr>
          <a:xfrm>
            <a:off x="528361" y="4812140"/>
            <a:ext cx="10365751" cy="2045860"/>
          </a:xfrm>
          <a:prstGeom prst="rect">
            <a:avLst/>
          </a:prstGeom>
        </p:spPr>
      </p:pic>
      <p:sp>
        <p:nvSpPr>
          <p:cNvPr id="6" name="TextBox 5"/>
          <p:cNvSpPr txBox="1"/>
          <p:nvPr/>
        </p:nvSpPr>
        <p:spPr>
          <a:xfrm>
            <a:off x="0" y="498764"/>
            <a:ext cx="12192000" cy="646331"/>
          </a:xfrm>
          <a:prstGeom prst="rect">
            <a:avLst/>
          </a:prstGeom>
          <a:solidFill>
            <a:srgbClr val="FFC000"/>
          </a:solidFill>
        </p:spPr>
        <p:txBody>
          <a:bodyPr wrap="square" rtlCol="0">
            <a:spAutoFit/>
          </a:bodyPr>
          <a:lstStyle/>
          <a:p>
            <a:r>
              <a:rPr lang="en-US" dirty="0" smtClean="0"/>
              <a:t>THE NEXT SERIES OF SLIDES COME FROM THE CONGRESSIONAL RECORD, REPORTING ON THE SECRET MEETING OF THE FEDERAL RESERVE BOARD, WHICH BROUGHT ON THE DEPRESSION OF 1920   </a:t>
            </a:r>
            <a:r>
              <a:rPr lang="en-US" dirty="0" smtClean="0">
                <a:sym typeface="Wingdings" panose="05000000000000000000" pitchFamily="2" charset="2"/>
              </a:rPr>
              <a:t> </a:t>
            </a:r>
            <a:endParaRPr lang="en-US" dirty="0"/>
          </a:p>
        </p:txBody>
      </p:sp>
      <p:sp>
        <p:nvSpPr>
          <p:cNvPr id="7"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271386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4616" y="897843"/>
            <a:ext cx="10022767" cy="5062313"/>
          </a:xfrm>
          <a:prstGeom prst="rect">
            <a:avLst/>
          </a:prstGeom>
        </p:spPr>
      </p:pic>
      <p:sp>
        <p:nvSpPr>
          <p:cNvPr id="4"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4061646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0500" y="1263535"/>
            <a:ext cx="10098986" cy="2045860"/>
          </a:xfrm>
          <a:prstGeom prst="rect">
            <a:avLst/>
          </a:prstGeom>
        </p:spPr>
      </p:pic>
      <p:pic>
        <p:nvPicPr>
          <p:cNvPr id="3" name="Picture 2"/>
          <p:cNvPicPr>
            <a:picLocks noChangeAspect="1"/>
          </p:cNvPicPr>
          <p:nvPr/>
        </p:nvPicPr>
        <p:blipFill>
          <a:blip r:embed="rId3"/>
          <a:stretch>
            <a:fillRect/>
          </a:stretch>
        </p:blipFill>
        <p:spPr>
          <a:xfrm>
            <a:off x="780500" y="3261889"/>
            <a:ext cx="10022767" cy="3349500"/>
          </a:xfrm>
          <a:prstGeom prst="rect">
            <a:avLst/>
          </a:prstGeom>
        </p:spPr>
      </p:pic>
      <p:sp>
        <p:nvSpPr>
          <p:cNvPr id="5" name="TextBox 4"/>
          <p:cNvSpPr txBox="1"/>
          <p:nvPr/>
        </p:nvSpPr>
        <p:spPr>
          <a:xfrm>
            <a:off x="356928" y="6563883"/>
            <a:ext cx="5739072" cy="369332"/>
          </a:xfrm>
          <a:prstGeom prst="rect">
            <a:avLst/>
          </a:prstGeom>
          <a:solidFill>
            <a:schemeClr val="bg1"/>
          </a:solidFill>
        </p:spPr>
        <p:txBody>
          <a:bodyPr wrap="none" rtlCol="0">
            <a:spAutoFit/>
          </a:bodyPr>
          <a:lstStyle/>
          <a:p>
            <a:r>
              <a:rPr lang="en-US" dirty="0" smtClean="0"/>
              <a:t>                                                                                                          </a:t>
            </a:r>
            <a:endParaRPr lang="en-US" dirty="0"/>
          </a:p>
        </p:txBody>
      </p:sp>
      <p:sp>
        <p:nvSpPr>
          <p:cNvPr id="6"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sp>
        <p:nvSpPr>
          <p:cNvPr id="4" name="TextBox 3"/>
          <p:cNvSpPr txBox="1"/>
          <p:nvPr/>
        </p:nvSpPr>
        <p:spPr>
          <a:xfrm>
            <a:off x="3447643" y="5640553"/>
            <a:ext cx="7431843" cy="923330"/>
          </a:xfrm>
          <a:prstGeom prst="rect">
            <a:avLst/>
          </a:prstGeom>
          <a:solidFill>
            <a:schemeClr val="bg1"/>
          </a:solidFill>
        </p:spPr>
        <p:txBody>
          <a:bodyPr wrap="none" rtlCol="0">
            <a:spAutoFit/>
          </a:bodyPr>
          <a:lstStyle/>
          <a:p>
            <a:r>
              <a:rPr lang="en-US" dirty="0" smtClean="0"/>
              <a:t>                                                                                                                                         </a:t>
            </a:r>
          </a:p>
          <a:p>
            <a:endParaRPr lang="en-US" dirty="0"/>
          </a:p>
          <a:p>
            <a:endParaRPr lang="en-US" dirty="0"/>
          </a:p>
        </p:txBody>
      </p:sp>
      <p:sp>
        <p:nvSpPr>
          <p:cNvPr id="7" name="TextBox 6"/>
          <p:cNvSpPr txBox="1"/>
          <p:nvPr/>
        </p:nvSpPr>
        <p:spPr>
          <a:xfrm>
            <a:off x="780500" y="5848972"/>
            <a:ext cx="3041217" cy="923330"/>
          </a:xfrm>
          <a:prstGeom prst="rect">
            <a:avLst/>
          </a:prstGeom>
          <a:solidFill>
            <a:schemeClr val="bg1"/>
          </a:solidFill>
        </p:spPr>
        <p:txBody>
          <a:bodyPr wrap="none" rtlCol="0">
            <a:spAutoFit/>
          </a:bodyPr>
          <a:lstStyle/>
          <a:p>
            <a:r>
              <a:rPr lang="en-US" dirty="0" smtClean="0"/>
              <a:t>                                                      </a:t>
            </a:r>
          </a:p>
          <a:p>
            <a:endParaRPr lang="en-US" dirty="0" smtClean="0"/>
          </a:p>
          <a:p>
            <a:endParaRPr lang="en-US" dirty="0"/>
          </a:p>
        </p:txBody>
      </p:sp>
    </p:spTree>
    <p:extLst>
      <p:ext uri="{BB962C8B-B14F-4D97-AF65-F5344CB8AC3E}">
        <p14:creationId xmlns:p14="http://schemas.microsoft.com/office/powerpoint/2010/main" val="2832478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sp>
        <p:nvSpPr>
          <p:cNvPr id="4" name="TextBox 3"/>
          <p:cNvSpPr txBox="1"/>
          <p:nvPr/>
        </p:nvSpPr>
        <p:spPr>
          <a:xfrm>
            <a:off x="0" y="731520"/>
            <a:ext cx="12192000" cy="3139321"/>
          </a:xfrm>
          <a:prstGeom prst="rect">
            <a:avLst/>
          </a:prstGeom>
          <a:noFill/>
        </p:spPr>
        <p:txBody>
          <a:bodyPr wrap="square" rtlCol="0">
            <a:spAutoFit/>
          </a:bodyPr>
          <a:lstStyle/>
          <a:p>
            <a:r>
              <a:rPr lang="en-US" dirty="0" smtClean="0"/>
              <a:t>____|___________________________________|________________________________________________________|_______</a:t>
            </a:r>
          </a:p>
          <a:p>
            <a:endParaRPr lang="en-US" dirty="0"/>
          </a:p>
          <a:p>
            <a:r>
              <a:rPr lang="en-US" dirty="0" smtClean="0"/>
              <a:t>Sept 1919                                                              May 1920                                                                                                            Sept 1921</a:t>
            </a:r>
          </a:p>
          <a:p>
            <a:endParaRPr lang="en-US" dirty="0"/>
          </a:p>
          <a:p>
            <a:r>
              <a:rPr lang="en-US" dirty="0" smtClean="0"/>
              <a:t>         </a:t>
            </a:r>
            <a:r>
              <a:rPr lang="en-US" u="sng" dirty="0" smtClean="0"/>
              <a:t>Bankers increased money supply </a:t>
            </a:r>
            <a:r>
              <a:rPr lang="en-US" dirty="0" smtClean="0"/>
              <a:t>by 8.63%                   </a:t>
            </a:r>
            <a:r>
              <a:rPr lang="en-US" u="sng" dirty="0" smtClean="0"/>
              <a:t>Bankers reduced money supply </a:t>
            </a:r>
            <a:r>
              <a:rPr lang="en-US" dirty="0" smtClean="0"/>
              <a:t>by -16.79% to -8.16%       </a:t>
            </a:r>
          </a:p>
          <a:p>
            <a:r>
              <a:rPr lang="en-US" dirty="0"/>
              <a:t> </a:t>
            </a:r>
            <a:r>
              <a:rPr lang="en-US" dirty="0" smtClean="0"/>
              <a:t>        Prices rise by 15.8%			                Deep recession.   Index of farm prices fell from 244 to 136</a:t>
            </a:r>
            <a:r>
              <a:rPr lang="en-US" dirty="0" smtClean="0"/>
              <a:t>.</a:t>
            </a:r>
          </a:p>
          <a:p>
            <a:r>
              <a:rPr lang="en-US" dirty="0"/>
              <a:t>	</a:t>
            </a:r>
            <a:r>
              <a:rPr lang="en-US" dirty="0" smtClean="0"/>
              <a:t>					</a:t>
            </a:r>
            <a:r>
              <a:rPr lang="en-US" dirty="0"/>
              <a:t>Price of wheat fell from $3/bushel to $1.60/bushel</a:t>
            </a:r>
          </a:p>
          <a:p>
            <a:endParaRPr lang="en-US" dirty="0"/>
          </a:p>
          <a:p>
            <a:r>
              <a:rPr lang="en-US" dirty="0" smtClean="0"/>
              <a:t>        Farmers take out loans from bank.		               Farmers pay loan or foreclosed </a:t>
            </a:r>
            <a:r>
              <a:rPr lang="en-US" dirty="0" smtClean="0"/>
              <a:t>on.</a:t>
            </a:r>
          </a:p>
          <a:p>
            <a:endParaRPr lang="en-US" dirty="0"/>
          </a:p>
          <a:p>
            <a:r>
              <a:rPr lang="en-US" dirty="0" smtClean="0"/>
              <a:t>			</a:t>
            </a:r>
            <a:r>
              <a:rPr lang="en-US" dirty="0" smtClean="0"/>
              <a:t>		</a:t>
            </a:r>
            <a:r>
              <a:rPr lang="en-US" dirty="0" smtClean="0"/>
              <a:t>               Bankers </a:t>
            </a:r>
            <a:r>
              <a:rPr lang="en-US" dirty="0" smtClean="0"/>
              <a:t>engineered this recession</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4115517"/>
            <a:ext cx="3973484" cy="2742483"/>
          </a:xfrm>
          <a:prstGeom prst="rect">
            <a:avLst/>
          </a:prstGeom>
        </p:spPr>
      </p:pic>
      <p:sp>
        <p:nvSpPr>
          <p:cNvPr id="8" name="Down Arrow 7"/>
          <p:cNvSpPr/>
          <p:nvPr/>
        </p:nvSpPr>
        <p:spPr>
          <a:xfrm>
            <a:off x="2144684" y="1064029"/>
            <a:ext cx="484632" cy="720548"/>
          </a:xfrm>
          <a:prstGeom prst="downArrow">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550728" y="1064029"/>
            <a:ext cx="484632" cy="720548"/>
          </a:xfrm>
          <a:prstGeom prst="downArrow">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527" y="4445945"/>
            <a:ext cx="3923607" cy="23909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416" y="4419376"/>
            <a:ext cx="2671158" cy="2417517"/>
          </a:xfrm>
          <a:prstGeom prst="rect">
            <a:avLst/>
          </a:prstGeom>
        </p:spPr>
      </p:pic>
    </p:spTree>
    <p:extLst>
      <p:ext uri="{BB962C8B-B14F-4D97-AF65-F5344CB8AC3E}">
        <p14:creationId xmlns:p14="http://schemas.microsoft.com/office/powerpoint/2010/main" val="4056351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Fed and the Depression of 1920-21</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109" y="1429668"/>
            <a:ext cx="3254570" cy="227851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92" y="4204962"/>
            <a:ext cx="3221543" cy="2385752"/>
          </a:xfrm>
          <a:prstGeom prst="rect">
            <a:avLst/>
          </a:prstGeom>
        </p:spPr>
      </p:pic>
      <p:sp>
        <p:nvSpPr>
          <p:cNvPr id="11" name="Rectangle 10"/>
          <p:cNvSpPr/>
          <p:nvPr/>
        </p:nvSpPr>
        <p:spPr>
          <a:xfrm>
            <a:off x="4262511" y="4729892"/>
            <a:ext cx="7605932" cy="707886"/>
          </a:xfrm>
          <a:prstGeom prst="rect">
            <a:avLst/>
          </a:prstGeom>
        </p:spPr>
        <p:txBody>
          <a:bodyPr wrap="square">
            <a:spAutoFit/>
          </a:bodyPr>
          <a:lstStyle/>
          <a:p>
            <a:r>
              <a:rPr lang="en-US" sz="2000" dirty="0" smtClean="0"/>
              <a:t>Many </a:t>
            </a:r>
            <a:r>
              <a:rPr lang="en-US" sz="2000" dirty="0"/>
              <a:t>farms were overwhelmed by the postwar collapse of the agricultural commodities market.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673" y="1079287"/>
            <a:ext cx="3294888" cy="2628900"/>
          </a:xfrm>
          <a:prstGeom prst="rect">
            <a:avLst/>
          </a:prstGeom>
        </p:spPr>
      </p:pic>
    </p:spTree>
    <p:extLst>
      <p:ext uri="{BB962C8B-B14F-4D97-AF65-F5344CB8AC3E}">
        <p14:creationId xmlns:p14="http://schemas.microsoft.com/office/powerpoint/2010/main" val="1435343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0332" y="3207434"/>
            <a:ext cx="10058400" cy="548639"/>
          </a:xfrm>
          <a:prstGeom prst="rect">
            <a:avLst/>
          </a:prstGeom>
          <a:solidFill>
            <a:srgbClr val="D281E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A </a:t>
            </a:r>
            <a:r>
              <a:rPr lang="en-US" sz="2800" b="1" dirty="0">
                <a:latin typeface="Courier New" panose="02070309020205020404" pitchFamily="49" charset="0"/>
                <a:cs typeface="Courier New" panose="02070309020205020404" pitchFamily="49" charset="0"/>
              </a:rPr>
              <a:t>Positive Note</a:t>
            </a:r>
          </a:p>
          <a:p>
            <a:pPr algn="ct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50924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92000" cy="548639"/>
          </a:xfrm>
          <a:prstGeom prst="rect">
            <a:avLst/>
          </a:prstGeom>
          <a:solidFill>
            <a:srgbClr val="D281E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A </a:t>
            </a:r>
            <a:r>
              <a:rPr lang="en-US" sz="2800" b="1" dirty="0">
                <a:latin typeface="Courier New" panose="02070309020205020404" pitchFamily="49" charset="0"/>
                <a:cs typeface="Courier New" panose="02070309020205020404" pitchFamily="49" charset="0"/>
              </a:rPr>
              <a:t>Positive Note</a:t>
            </a:r>
          </a:p>
          <a:p>
            <a:pPr algn="ct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48640"/>
            <a:ext cx="12192000" cy="830997"/>
          </a:xfrm>
          <a:prstGeom prst="rect">
            <a:avLst/>
          </a:prstGeom>
          <a:solidFill>
            <a:srgbClr val="DEBDFF"/>
          </a:solidFill>
        </p:spPr>
        <p:txBody>
          <a:bodyPr wrap="square" rtlCol="0">
            <a:spAutoFit/>
          </a:bodyPr>
          <a:lstStyle/>
          <a:p>
            <a:r>
              <a:rPr lang="en-US" sz="2400" b="1" dirty="0" smtClean="0"/>
              <a:t>Democratic Chairmen of the House Banking Committee</a:t>
            </a:r>
          </a:p>
          <a:p>
            <a:r>
              <a:rPr lang="en-US" sz="2400" b="1" dirty="0" smtClean="0"/>
              <a:t>have regularly put forward legislation to nationalize or abolish the Federal Reserve System.</a:t>
            </a:r>
          </a:p>
        </p:txBody>
      </p:sp>
      <p:sp>
        <p:nvSpPr>
          <p:cNvPr id="5" name="TextBox 4"/>
          <p:cNvSpPr txBox="1"/>
          <p:nvPr/>
        </p:nvSpPr>
        <p:spPr>
          <a:xfrm>
            <a:off x="0" y="1928276"/>
            <a:ext cx="7611722" cy="1015663"/>
          </a:xfrm>
          <a:prstGeom prst="rect">
            <a:avLst/>
          </a:prstGeom>
          <a:noFill/>
        </p:spPr>
        <p:txBody>
          <a:bodyPr wrap="square" rtlCol="0">
            <a:spAutoFit/>
          </a:bodyPr>
          <a:lstStyle/>
          <a:p>
            <a:r>
              <a:rPr lang="en-US" sz="2000" dirty="0" smtClean="0"/>
              <a:t>“Mr</a:t>
            </a:r>
            <a:r>
              <a:rPr lang="en-US" sz="2000" dirty="0"/>
              <a:t>. Chairman, we have in this Country one of the most corrupt institutions the world has ever known. I </a:t>
            </a:r>
            <a:r>
              <a:rPr lang="en-US" sz="2000" dirty="0" smtClean="0"/>
              <a:t>refer to </a:t>
            </a:r>
            <a:r>
              <a:rPr lang="en-US" sz="2000" dirty="0"/>
              <a:t>the Federal Reserve Board and the Federal Reserve Banks, hereinafter called the </a:t>
            </a:r>
            <a:r>
              <a:rPr lang="en-US" sz="2000" dirty="0" smtClean="0"/>
              <a:t>Fed.” </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988" y="1374205"/>
            <a:ext cx="1388012" cy="1748895"/>
          </a:xfrm>
          <a:prstGeom prst="rect">
            <a:avLst/>
          </a:prstGeom>
        </p:spPr>
      </p:pic>
      <p:sp>
        <p:nvSpPr>
          <p:cNvPr id="9" name="Rectangle 8"/>
          <p:cNvSpPr/>
          <p:nvPr/>
        </p:nvSpPr>
        <p:spPr>
          <a:xfrm>
            <a:off x="7611722" y="2141004"/>
            <a:ext cx="3299017" cy="646331"/>
          </a:xfrm>
          <a:prstGeom prst="rect">
            <a:avLst/>
          </a:prstGeom>
        </p:spPr>
        <p:txBody>
          <a:bodyPr wrap="square">
            <a:spAutoFit/>
          </a:bodyPr>
          <a:lstStyle/>
          <a:p>
            <a:pPr algn="ctr"/>
            <a:r>
              <a:rPr lang="en-US" b="1" dirty="0"/>
              <a:t>Louis </a:t>
            </a:r>
            <a:r>
              <a:rPr lang="en-US" b="1" dirty="0" smtClean="0"/>
              <a:t>McFadden</a:t>
            </a:r>
          </a:p>
          <a:p>
            <a:pPr algn="ctr"/>
            <a:r>
              <a:rPr lang="en-US" b="1" dirty="0" smtClean="0"/>
              <a:t>Congressman, 1923 </a:t>
            </a:r>
            <a:r>
              <a:rPr lang="en-US" b="1" dirty="0"/>
              <a:t>to </a:t>
            </a:r>
            <a:r>
              <a:rPr lang="en-US" b="1" dirty="0" smtClean="0"/>
              <a:t>1935</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8013" y="3191385"/>
            <a:ext cx="1353987" cy="1771789"/>
          </a:xfrm>
          <a:prstGeom prst="rect">
            <a:avLst/>
          </a:prstGeom>
        </p:spPr>
      </p:pic>
      <p:sp>
        <p:nvSpPr>
          <p:cNvPr id="10" name="Rectangle 9"/>
          <p:cNvSpPr/>
          <p:nvPr/>
        </p:nvSpPr>
        <p:spPr>
          <a:xfrm>
            <a:off x="7732173" y="3889899"/>
            <a:ext cx="2820003" cy="646331"/>
          </a:xfrm>
          <a:prstGeom prst="rect">
            <a:avLst/>
          </a:prstGeom>
        </p:spPr>
        <p:txBody>
          <a:bodyPr wrap="none">
            <a:spAutoFit/>
          </a:bodyPr>
          <a:lstStyle/>
          <a:p>
            <a:pPr algn="ctr"/>
            <a:r>
              <a:rPr lang="en-US" b="1" dirty="0" smtClean="0"/>
              <a:t>Wright </a:t>
            </a:r>
            <a:r>
              <a:rPr lang="en-US" b="1" dirty="0" err="1" smtClean="0"/>
              <a:t>Patman</a:t>
            </a:r>
            <a:endParaRPr lang="en-US" b="1" dirty="0" smtClean="0"/>
          </a:p>
          <a:p>
            <a:pPr algn="ctr"/>
            <a:r>
              <a:rPr lang="en-US" b="1" dirty="0" smtClean="0"/>
              <a:t>Congressman, 1929 to 1976</a:t>
            </a:r>
            <a:endParaRPr lang="en-US" b="1" dirty="0"/>
          </a:p>
        </p:txBody>
      </p:sp>
      <p:sp>
        <p:nvSpPr>
          <p:cNvPr id="11" name="Rectangle 10"/>
          <p:cNvSpPr/>
          <p:nvPr/>
        </p:nvSpPr>
        <p:spPr>
          <a:xfrm>
            <a:off x="0" y="3552346"/>
            <a:ext cx="7849772" cy="1200329"/>
          </a:xfrm>
          <a:prstGeom prst="rect">
            <a:avLst/>
          </a:prstGeom>
        </p:spPr>
        <p:txBody>
          <a:bodyPr wrap="square">
            <a:spAutoFit/>
          </a:bodyPr>
          <a:lstStyle/>
          <a:p>
            <a:r>
              <a:rPr lang="en-US" dirty="0" smtClean="0"/>
              <a:t>“In </a:t>
            </a:r>
            <a:r>
              <a:rPr lang="en-US" dirty="0"/>
              <a:t>the US today, we have in effect two governments</a:t>
            </a:r>
            <a:r>
              <a:rPr lang="en-US" dirty="0" smtClean="0"/>
              <a:t>.  </a:t>
            </a:r>
            <a:r>
              <a:rPr lang="en-US" dirty="0"/>
              <a:t>We have the duly constituted government, then we have an independent, uncontrolled and uncoordinated government in the Federal Reserve, operating the money powers which are reserved to congress by the Constitution</a:t>
            </a:r>
            <a:r>
              <a:rPr lang="en-US" dirty="0" smtClean="0"/>
              <a:t>.”   </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7025" y="5148775"/>
            <a:ext cx="1287962" cy="1709225"/>
          </a:xfrm>
          <a:prstGeom prst="rect">
            <a:avLst/>
          </a:prstGeom>
        </p:spPr>
      </p:pic>
      <p:sp>
        <p:nvSpPr>
          <p:cNvPr id="2" name="Rectangle 1"/>
          <p:cNvSpPr/>
          <p:nvPr/>
        </p:nvSpPr>
        <p:spPr>
          <a:xfrm>
            <a:off x="0" y="5469207"/>
            <a:ext cx="6203852" cy="646331"/>
          </a:xfrm>
          <a:prstGeom prst="rect">
            <a:avLst/>
          </a:prstGeom>
        </p:spPr>
        <p:txBody>
          <a:bodyPr wrap="square">
            <a:spAutoFit/>
          </a:bodyPr>
          <a:lstStyle/>
          <a:p>
            <a:r>
              <a:rPr lang="en-US" dirty="0"/>
              <a:t>Congressman/Chairman Gonzales introduced legislation to rescind the Federal Reserve Act.</a:t>
            </a:r>
          </a:p>
        </p:txBody>
      </p:sp>
      <p:sp>
        <p:nvSpPr>
          <p:cNvPr id="13" name="Rectangle 12"/>
          <p:cNvSpPr/>
          <p:nvPr/>
        </p:nvSpPr>
        <p:spPr>
          <a:xfrm>
            <a:off x="7377616" y="5638794"/>
            <a:ext cx="3426372" cy="646331"/>
          </a:xfrm>
          <a:prstGeom prst="rect">
            <a:avLst/>
          </a:prstGeom>
        </p:spPr>
        <p:txBody>
          <a:bodyPr wrap="square">
            <a:spAutoFit/>
          </a:bodyPr>
          <a:lstStyle/>
          <a:p>
            <a:pPr algn="ctr"/>
            <a:r>
              <a:rPr lang="en-US" b="1" dirty="0" smtClean="0"/>
              <a:t>Henry González</a:t>
            </a:r>
          </a:p>
          <a:p>
            <a:pPr algn="ctr"/>
            <a:r>
              <a:rPr lang="en-US" b="1" dirty="0" smtClean="0"/>
              <a:t>Congressman, </a:t>
            </a:r>
            <a:r>
              <a:rPr lang="en-US" b="1" dirty="0"/>
              <a:t>1961 to 1999</a:t>
            </a:r>
          </a:p>
        </p:txBody>
      </p:sp>
    </p:spTree>
    <p:extLst>
      <p:ext uri="{BB962C8B-B14F-4D97-AF65-F5344CB8AC3E}">
        <p14:creationId xmlns:p14="http://schemas.microsoft.com/office/powerpoint/2010/main" val="2799267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0332" y="3207434"/>
            <a:ext cx="100584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08735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1793628" y="1329761"/>
            <a:ext cx="8271803" cy="1569660"/>
          </a:xfrm>
          <a:prstGeom prst="rect">
            <a:avLst/>
          </a:prstGeom>
          <a:noFill/>
        </p:spPr>
        <p:txBody>
          <a:bodyPr wrap="square" rtlCol="0">
            <a:spAutoFit/>
          </a:bodyPr>
          <a:lstStyle/>
          <a:p>
            <a:r>
              <a:rPr lang="en-US" sz="2400" dirty="0" smtClean="0"/>
              <a:t>Today the Federal Reserve System has evolved into the most powerful system in the world.   The owners of this system are the private commercial banks which own all the shares in the 12 Federal Reserve Banks.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87" y="3680543"/>
            <a:ext cx="4450750" cy="29664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530" y="3680543"/>
            <a:ext cx="5275887" cy="2966442"/>
          </a:xfrm>
          <a:prstGeom prst="rect">
            <a:avLst/>
          </a:prstGeom>
        </p:spPr>
      </p:pic>
    </p:spTree>
    <p:extLst>
      <p:ext uri="{BB962C8B-B14F-4D97-AF65-F5344CB8AC3E}">
        <p14:creationId xmlns:p14="http://schemas.microsoft.com/office/powerpoint/2010/main" val="1807077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9" name="TextBox 8"/>
          <p:cNvSpPr txBox="1"/>
          <p:nvPr/>
        </p:nvSpPr>
        <p:spPr>
          <a:xfrm>
            <a:off x="0" y="468302"/>
            <a:ext cx="12192000" cy="369332"/>
          </a:xfrm>
          <a:prstGeom prst="rect">
            <a:avLst/>
          </a:prstGeom>
          <a:solidFill>
            <a:srgbClr val="DBB7FF"/>
          </a:solidFill>
        </p:spPr>
        <p:txBody>
          <a:bodyPr wrap="square" rtlCol="0">
            <a:spAutoFit/>
          </a:bodyPr>
          <a:lstStyle/>
          <a:p>
            <a:pPr algn="ctr"/>
            <a:r>
              <a:rPr lang="en-US" b="1" dirty="0" smtClean="0"/>
              <a:t>TODAY’S BANKING DEVELOPED FROM TRADE</a:t>
            </a:r>
            <a:endParaRPr lang="en-US" b="1" dirty="0"/>
          </a:p>
        </p:txBody>
      </p:sp>
      <p:sp>
        <p:nvSpPr>
          <p:cNvPr id="10" name="Title 1"/>
          <p:cNvSpPr>
            <a:spLocks noGrp="1"/>
          </p:cNvSpPr>
          <p:nvPr>
            <p:ph type="title"/>
          </p:nvPr>
        </p:nvSpPr>
        <p:spPr>
          <a:xfrm>
            <a:off x="0" y="1"/>
            <a:ext cx="12192000" cy="450165"/>
          </a:xfrm>
          <a:solidFill>
            <a:srgbClr val="F0E1FF"/>
          </a:solidFill>
        </p:spPr>
        <p:txBody>
          <a:bodyPr>
            <a:noAutofit/>
          </a:bodyPr>
          <a:lstStyle/>
          <a:p>
            <a:pPr algn="ctr"/>
            <a:r>
              <a:rPr lang="en-US" sz="2400" b="1" dirty="0" smtClean="0">
                <a:latin typeface="Courier New" panose="02070309020205020404" pitchFamily="49" charset="0"/>
                <a:cs typeface="Courier New" panose="02070309020205020404" pitchFamily="49" charset="0"/>
              </a:rPr>
              <a:t>ORIGIN OF BANKING</a:t>
            </a:r>
            <a:endParaRPr lang="en-US" sz="2800" b="1" dirty="0"/>
          </a:p>
        </p:txBody>
      </p:sp>
      <p:sp>
        <p:nvSpPr>
          <p:cNvPr id="12" name="TextBox 11"/>
          <p:cNvSpPr txBox="1"/>
          <p:nvPr/>
        </p:nvSpPr>
        <p:spPr>
          <a:xfrm>
            <a:off x="1614214" y="1086705"/>
            <a:ext cx="8963572" cy="523220"/>
          </a:xfrm>
          <a:prstGeom prst="rect">
            <a:avLst/>
          </a:prstGeom>
          <a:solidFill>
            <a:srgbClr val="FFD5FF"/>
          </a:solidFill>
        </p:spPr>
        <p:txBody>
          <a:bodyPr wrap="square" rtlCol="0">
            <a:spAutoFit/>
          </a:bodyPr>
          <a:lstStyle/>
          <a:p>
            <a:pPr algn="ctr"/>
            <a:r>
              <a:rPr lang="en-US" sz="2800" dirty="0" smtClean="0"/>
              <a:t>CLEARLY, MONEY AND GOODS ARE NOT THE SAME THING.</a:t>
            </a:r>
            <a:endParaRPr lang="en-US" sz="2800" dirty="0"/>
          </a:p>
        </p:txBody>
      </p:sp>
      <p:sp>
        <p:nvSpPr>
          <p:cNvPr id="13" name="Rectangle 12"/>
          <p:cNvSpPr/>
          <p:nvPr/>
        </p:nvSpPr>
        <p:spPr>
          <a:xfrm>
            <a:off x="599146" y="1913517"/>
            <a:ext cx="3114725" cy="461665"/>
          </a:xfrm>
          <a:prstGeom prst="rect">
            <a:avLst/>
          </a:prstGeom>
          <a:solidFill>
            <a:srgbClr val="FEE6FD"/>
          </a:solidFill>
        </p:spPr>
        <p:txBody>
          <a:bodyPr wrap="square">
            <a:spAutoFit/>
          </a:bodyPr>
          <a:lstStyle/>
          <a:p>
            <a:r>
              <a:rPr lang="en-US" sz="2400" dirty="0" smtClean="0"/>
              <a:t>GOODS ARE WEALTH.</a:t>
            </a:r>
            <a:endParaRPr lang="en-US" sz="2400" dirty="0"/>
          </a:p>
        </p:txBody>
      </p:sp>
      <p:sp>
        <p:nvSpPr>
          <p:cNvPr id="16" name="Rectangle 15"/>
          <p:cNvSpPr/>
          <p:nvPr/>
        </p:nvSpPr>
        <p:spPr>
          <a:xfrm>
            <a:off x="7365289" y="1845424"/>
            <a:ext cx="3635646" cy="830997"/>
          </a:xfrm>
          <a:prstGeom prst="rect">
            <a:avLst/>
          </a:prstGeom>
          <a:solidFill>
            <a:srgbClr val="FEE6FD"/>
          </a:solidFill>
        </p:spPr>
        <p:txBody>
          <a:bodyPr wrap="square">
            <a:spAutoFit/>
          </a:bodyPr>
          <a:lstStyle/>
          <a:p>
            <a:r>
              <a:rPr lang="en-US" sz="2400" dirty="0" smtClean="0"/>
              <a:t>MONEY IS NOT WEALTH.</a:t>
            </a:r>
          </a:p>
          <a:p>
            <a:r>
              <a:rPr lang="en-US" sz="2400" dirty="0" smtClean="0"/>
              <a:t>IT IS A CLAIM ON WEALTH.</a:t>
            </a:r>
            <a:endParaRPr lang="en-US" sz="24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1" y="3736208"/>
            <a:ext cx="4580402" cy="2498401"/>
          </a:xfrm>
          <a:prstGeom prst="rect">
            <a:avLst/>
          </a:prstGeom>
        </p:spPr>
      </p:pic>
      <p:sp>
        <p:nvSpPr>
          <p:cNvPr id="18" name="TextBox 17"/>
          <p:cNvSpPr txBox="1"/>
          <p:nvPr/>
        </p:nvSpPr>
        <p:spPr>
          <a:xfrm>
            <a:off x="3176732" y="6049943"/>
            <a:ext cx="2247731" cy="369332"/>
          </a:xfrm>
          <a:prstGeom prst="rect">
            <a:avLst/>
          </a:prstGeom>
          <a:solidFill>
            <a:schemeClr val="bg1"/>
          </a:solidFill>
        </p:spPr>
        <p:txBody>
          <a:bodyPr wrap="none" rtlCol="0">
            <a:spAutoFit/>
          </a:bodyPr>
          <a:lstStyle/>
          <a:p>
            <a:r>
              <a:rPr lang="en-US" dirty="0" smtClean="0"/>
              <a:t>                                       </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272" y="3148741"/>
            <a:ext cx="2071175" cy="1380783"/>
          </a:xfrm>
          <a:prstGeom prst="rect">
            <a:avLst/>
          </a:prstGeom>
        </p:spPr>
      </p:pic>
      <p:pic>
        <p:nvPicPr>
          <p:cNvPr id="6146" name="Picture 2" descr="https://s16-us2.ixquick.com/cgi-bin/serveimage?url=http%3A%2F%2Fwww.bullshift.net%2Fdata%2Fimages%2F2013%2F09%2Fabstract-money-world-maps-desktop-1800x1045-hd-wallpaper-1008542.jpg&amp;sp=acaeeb09fbf3c4c9ed7a76fa93611b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104" y="3148741"/>
            <a:ext cx="5735721" cy="333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54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225084" y="1083212"/>
            <a:ext cx="11506034" cy="1200329"/>
          </a:xfrm>
          <a:prstGeom prst="rect">
            <a:avLst/>
          </a:prstGeom>
          <a:noFill/>
        </p:spPr>
        <p:txBody>
          <a:bodyPr wrap="square" rtlCol="0">
            <a:spAutoFit/>
          </a:bodyPr>
          <a:lstStyle/>
          <a:p>
            <a:r>
              <a:rPr lang="en-US" sz="2400" dirty="0" smtClean="0"/>
              <a:t>The most powerful and center of power is the New York Federal Reserve Bank in NYC.</a:t>
            </a:r>
          </a:p>
          <a:p>
            <a:endParaRPr lang="en-US" sz="2400" dirty="0"/>
          </a:p>
          <a:p>
            <a:r>
              <a:rPr lang="en-US" sz="2400" dirty="0" smtClean="0"/>
              <a:t>At least 50% of the shares of the NY Fed are owned by </a:t>
            </a:r>
            <a:r>
              <a:rPr lang="en-US" sz="2400" dirty="0" err="1" smtClean="0"/>
              <a:t>J.P.Morgan</a:t>
            </a:r>
            <a:r>
              <a:rPr lang="en-US" sz="2400" dirty="0" smtClean="0"/>
              <a:t> Chase, 23% by Citibank.</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021" y="3050339"/>
            <a:ext cx="6049108" cy="3401248"/>
          </a:xfrm>
          <a:prstGeom prst="rect">
            <a:avLst/>
          </a:prstGeom>
        </p:spPr>
      </p:pic>
      <p:sp>
        <p:nvSpPr>
          <p:cNvPr id="5" name="TextBox 4"/>
          <p:cNvSpPr txBox="1"/>
          <p:nvPr/>
        </p:nvSpPr>
        <p:spPr>
          <a:xfrm>
            <a:off x="2124221" y="5266330"/>
            <a:ext cx="1255472" cy="523220"/>
          </a:xfrm>
          <a:prstGeom prst="rect">
            <a:avLst/>
          </a:prstGeom>
          <a:noFill/>
        </p:spPr>
        <p:txBody>
          <a:bodyPr wrap="none" rtlCol="0">
            <a:spAutoFit/>
          </a:bodyPr>
          <a:lstStyle/>
          <a:p>
            <a:r>
              <a:rPr lang="en-US" sz="2800" b="1" dirty="0" smtClean="0"/>
              <a:t>NY FED</a:t>
            </a:r>
            <a:endParaRPr lang="en-US" sz="2800" b="1" dirty="0"/>
          </a:p>
        </p:txBody>
      </p:sp>
    </p:spTree>
    <p:extLst>
      <p:ext uri="{BB962C8B-B14F-4D97-AF65-F5344CB8AC3E}">
        <p14:creationId xmlns:p14="http://schemas.microsoft.com/office/powerpoint/2010/main" val="2301429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253219" y="1970889"/>
            <a:ext cx="2560320" cy="1938992"/>
          </a:xfrm>
          <a:prstGeom prst="rect">
            <a:avLst/>
          </a:prstGeom>
          <a:solidFill>
            <a:srgbClr val="AFFFAF"/>
          </a:solidFill>
        </p:spPr>
        <p:txBody>
          <a:bodyPr wrap="square" rtlCol="0">
            <a:spAutoFit/>
          </a:bodyPr>
          <a:lstStyle/>
          <a:p>
            <a:r>
              <a:rPr lang="en-US" sz="2400" dirty="0" smtClean="0"/>
              <a:t>Anyone can view the balance sheet of the 12 Federal Reserve Banks on the internet.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417" y="690729"/>
            <a:ext cx="8459381" cy="6011114"/>
          </a:xfrm>
          <a:prstGeom prst="rect">
            <a:avLst/>
          </a:prstGeom>
        </p:spPr>
      </p:pic>
      <p:sp>
        <p:nvSpPr>
          <p:cNvPr id="6" name="TextBox 5"/>
          <p:cNvSpPr txBox="1"/>
          <p:nvPr/>
        </p:nvSpPr>
        <p:spPr>
          <a:xfrm rot="20180967">
            <a:off x="8935223" y="2392913"/>
            <a:ext cx="3411062" cy="646331"/>
          </a:xfrm>
          <a:prstGeom prst="rect">
            <a:avLst/>
          </a:prstGeom>
          <a:solidFill>
            <a:srgbClr val="AFFFAF"/>
          </a:solidFill>
        </p:spPr>
        <p:txBody>
          <a:bodyPr wrap="none" rtlCol="0">
            <a:spAutoFit/>
          </a:bodyPr>
          <a:lstStyle/>
          <a:p>
            <a:r>
              <a:rPr lang="en-US" b="1" dirty="0" smtClean="0"/>
              <a:t>THE OWNERS OF THE FED BANKS</a:t>
            </a:r>
          </a:p>
          <a:p>
            <a:r>
              <a:rPr lang="en-US" b="1" dirty="0" smtClean="0"/>
              <a:t>OWN 4.3 TRILLION OF SECURITIES</a:t>
            </a:r>
            <a:endParaRPr lang="en-US" b="1" dirty="0"/>
          </a:p>
        </p:txBody>
      </p:sp>
      <p:cxnSp>
        <p:nvCxnSpPr>
          <p:cNvPr id="8" name="Straight Arrow Connector 7"/>
          <p:cNvCxnSpPr/>
          <p:nvPr/>
        </p:nvCxnSpPr>
        <p:spPr>
          <a:xfrm flipH="1">
            <a:off x="8693834" y="3696286"/>
            <a:ext cx="576775" cy="1410286"/>
          </a:xfrm>
          <a:prstGeom prst="straightConnector1">
            <a:avLst/>
          </a:prstGeom>
          <a:ln w="57150">
            <a:solidFill>
              <a:srgbClr val="3CFE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198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3114596" y="747693"/>
            <a:ext cx="6412974" cy="584775"/>
          </a:xfrm>
          <a:prstGeom prst="rect">
            <a:avLst/>
          </a:prstGeom>
          <a:solidFill>
            <a:srgbClr val="AFFFAF"/>
          </a:solidFill>
        </p:spPr>
        <p:txBody>
          <a:bodyPr wrap="none" rtlCol="0">
            <a:spAutoFit/>
          </a:bodyPr>
          <a:lstStyle/>
          <a:p>
            <a:r>
              <a:rPr lang="en-US" sz="3200" dirty="0" smtClean="0"/>
              <a:t>The Two Separate Systems of the FED</a:t>
            </a:r>
            <a:endParaRPr lang="en-US" sz="3200" dirty="0"/>
          </a:p>
        </p:txBody>
      </p:sp>
      <p:sp>
        <p:nvSpPr>
          <p:cNvPr id="4" name="Oval 3"/>
          <p:cNvSpPr/>
          <p:nvPr/>
        </p:nvSpPr>
        <p:spPr>
          <a:xfrm>
            <a:off x="618978" y="2371285"/>
            <a:ext cx="1617785" cy="131445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12 RESERVE BANKS</a:t>
            </a:r>
            <a:endParaRPr lang="en-US" b="1" dirty="0">
              <a:solidFill>
                <a:schemeClr val="tx1"/>
              </a:solidFill>
            </a:endParaRPr>
          </a:p>
        </p:txBody>
      </p:sp>
      <p:sp>
        <p:nvSpPr>
          <p:cNvPr id="5" name="Oval 4"/>
          <p:cNvSpPr/>
          <p:nvPr/>
        </p:nvSpPr>
        <p:spPr>
          <a:xfrm>
            <a:off x="4135902" y="2371285"/>
            <a:ext cx="2185181" cy="131445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OWNER</a:t>
            </a:r>
          </a:p>
          <a:p>
            <a:pPr algn="ctr"/>
            <a:r>
              <a:rPr lang="en-US" b="1" dirty="0" smtClean="0">
                <a:solidFill>
                  <a:schemeClr val="tx1"/>
                </a:solidFill>
              </a:rPr>
              <a:t>COMMERCIAL BANKS</a:t>
            </a:r>
            <a:endParaRPr lang="en-US" b="1" dirty="0">
              <a:solidFill>
                <a:schemeClr val="tx1"/>
              </a:solidFill>
            </a:endParaRPr>
          </a:p>
        </p:txBody>
      </p:sp>
      <p:sp>
        <p:nvSpPr>
          <p:cNvPr id="6" name="Oval 5"/>
          <p:cNvSpPr/>
          <p:nvPr/>
        </p:nvSpPr>
        <p:spPr>
          <a:xfrm>
            <a:off x="9996377" y="2712098"/>
            <a:ext cx="1589649" cy="131445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PUBLIC</a:t>
            </a:r>
            <a:endParaRPr lang="en-US" b="1"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205" y="1647038"/>
            <a:ext cx="2676525" cy="1714500"/>
          </a:xfrm>
          <a:prstGeom prst="rect">
            <a:avLst/>
          </a:prstGeom>
        </p:spPr>
      </p:pic>
      <p:sp>
        <p:nvSpPr>
          <p:cNvPr id="8" name="Left-Right Arrow 7"/>
          <p:cNvSpPr/>
          <p:nvPr/>
        </p:nvSpPr>
        <p:spPr>
          <a:xfrm>
            <a:off x="2236763" y="2794611"/>
            <a:ext cx="1899139" cy="62542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RESERVES</a:t>
            </a:r>
            <a:endParaRPr lang="en-US" sz="2400" b="1" dirty="0">
              <a:solidFill>
                <a:schemeClr val="tx1"/>
              </a:solidFill>
            </a:endParaRPr>
          </a:p>
        </p:txBody>
      </p:sp>
      <p:sp>
        <p:nvSpPr>
          <p:cNvPr id="9" name="Donut 8"/>
          <p:cNvSpPr/>
          <p:nvPr/>
        </p:nvSpPr>
        <p:spPr>
          <a:xfrm>
            <a:off x="9383407" y="2061028"/>
            <a:ext cx="2656962" cy="2616590"/>
          </a:xfrm>
          <a:prstGeom prst="donut">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688687" y="3395084"/>
            <a:ext cx="2500043" cy="646331"/>
          </a:xfrm>
          <a:prstGeom prst="rect">
            <a:avLst/>
          </a:prstGeom>
          <a:solidFill>
            <a:srgbClr val="FFFF00"/>
          </a:solidFill>
        </p:spPr>
        <p:txBody>
          <a:bodyPr wrap="none" rtlCol="0">
            <a:spAutoFit/>
          </a:bodyPr>
          <a:lstStyle/>
          <a:p>
            <a:r>
              <a:rPr lang="en-US" b="1" dirty="0" smtClean="0"/>
              <a:t>RESERVES NEVER LEAVE</a:t>
            </a:r>
          </a:p>
          <a:p>
            <a:r>
              <a:rPr lang="en-US" b="1" dirty="0" smtClean="0"/>
              <a:t>THE 12 RESERVE BANKS.</a:t>
            </a:r>
            <a:endParaRPr lang="en-US" b="1" dirty="0"/>
          </a:p>
        </p:txBody>
      </p:sp>
      <p:sp>
        <p:nvSpPr>
          <p:cNvPr id="12" name="TextBox 11"/>
          <p:cNvSpPr txBox="1"/>
          <p:nvPr/>
        </p:nvSpPr>
        <p:spPr>
          <a:xfrm rot="20862331">
            <a:off x="9816593" y="2338917"/>
            <a:ext cx="1035540" cy="523220"/>
          </a:xfrm>
          <a:prstGeom prst="rect">
            <a:avLst/>
          </a:prstGeom>
          <a:solidFill>
            <a:srgbClr val="FFFF00"/>
          </a:solidFill>
        </p:spPr>
        <p:txBody>
          <a:bodyPr wrap="none" rtlCol="0">
            <a:spAutoFit/>
          </a:bodyPr>
          <a:lstStyle/>
          <a:p>
            <a:r>
              <a:rPr lang="en-US" sz="2800" b="1" dirty="0" smtClean="0"/>
              <a:t>BANK</a:t>
            </a:r>
            <a:endParaRPr lang="en-US" sz="2800" b="1" dirty="0"/>
          </a:p>
        </p:txBody>
      </p:sp>
      <p:sp>
        <p:nvSpPr>
          <p:cNvPr id="13" name="TextBox 12"/>
          <p:cNvSpPr txBox="1"/>
          <p:nvPr/>
        </p:nvSpPr>
        <p:spPr>
          <a:xfrm rot="2136889">
            <a:off x="10776653" y="2608620"/>
            <a:ext cx="1175322" cy="461665"/>
          </a:xfrm>
          <a:prstGeom prst="rect">
            <a:avLst/>
          </a:prstGeom>
          <a:solidFill>
            <a:srgbClr val="FFFF00"/>
          </a:solidFill>
        </p:spPr>
        <p:txBody>
          <a:bodyPr wrap="none" rtlCol="0">
            <a:spAutoFit/>
          </a:bodyPr>
          <a:lstStyle/>
          <a:p>
            <a:r>
              <a:rPr lang="en-US" sz="2400" b="1" dirty="0" smtClean="0"/>
              <a:t>MONEY</a:t>
            </a:r>
            <a:endParaRPr lang="en-US" sz="2400" b="1" dirty="0"/>
          </a:p>
        </p:txBody>
      </p:sp>
      <p:sp>
        <p:nvSpPr>
          <p:cNvPr id="14" name="TextBox 13"/>
          <p:cNvSpPr txBox="1"/>
          <p:nvPr/>
        </p:nvSpPr>
        <p:spPr>
          <a:xfrm>
            <a:off x="934688" y="4468034"/>
            <a:ext cx="4293804" cy="1477328"/>
          </a:xfrm>
          <a:prstGeom prst="rect">
            <a:avLst/>
          </a:prstGeom>
          <a:solidFill>
            <a:srgbClr val="FFFF00"/>
          </a:solidFill>
        </p:spPr>
        <p:txBody>
          <a:bodyPr wrap="none" rtlCol="0">
            <a:spAutoFit/>
          </a:bodyPr>
          <a:lstStyle/>
          <a:p>
            <a:r>
              <a:rPr lang="en-US" b="1" dirty="0" smtClean="0"/>
              <a:t>RESERVE ARE CENTRAL BANK MONEY,</a:t>
            </a:r>
          </a:p>
          <a:p>
            <a:r>
              <a:rPr lang="en-US" b="1" dirty="0" smtClean="0"/>
              <a:t>CREATED BY THE 12 FED BANKS.</a:t>
            </a:r>
          </a:p>
          <a:p>
            <a:endParaRPr lang="en-US" b="1" dirty="0"/>
          </a:p>
          <a:p>
            <a:r>
              <a:rPr lang="en-US" b="1" dirty="0" smtClean="0"/>
              <a:t>RESERVES CIRCULATE AMONG THE OWNER</a:t>
            </a:r>
          </a:p>
          <a:p>
            <a:r>
              <a:rPr lang="en-US" b="1" dirty="0" smtClean="0"/>
              <a:t>COMMERCIAL BANKS.</a:t>
            </a:r>
            <a:endParaRPr lang="en-US" b="1" dirty="0"/>
          </a:p>
        </p:txBody>
      </p:sp>
      <p:sp>
        <p:nvSpPr>
          <p:cNvPr id="15" name="TextBox 14"/>
          <p:cNvSpPr txBox="1"/>
          <p:nvPr/>
        </p:nvSpPr>
        <p:spPr>
          <a:xfrm>
            <a:off x="9350063" y="4907411"/>
            <a:ext cx="2626412" cy="1200329"/>
          </a:xfrm>
          <a:prstGeom prst="rect">
            <a:avLst/>
          </a:prstGeom>
          <a:solidFill>
            <a:srgbClr val="FFFF00"/>
          </a:solidFill>
        </p:spPr>
        <p:txBody>
          <a:bodyPr wrap="square" rtlCol="0">
            <a:spAutoFit/>
          </a:bodyPr>
          <a:lstStyle/>
          <a:p>
            <a:r>
              <a:rPr lang="en-US" b="1" dirty="0" smtClean="0"/>
              <a:t>BANKMONEY CIRCULATES AMONG PEOPLE, BUSINESSES, AND GOVERNMENTS</a:t>
            </a:r>
            <a:endParaRPr lang="en-US" b="1" dirty="0"/>
          </a:p>
        </p:txBody>
      </p:sp>
      <p:sp>
        <p:nvSpPr>
          <p:cNvPr id="18" name="Freeform 17"/>
          <p:cNvSpPr/>
          <p:nvPr/>
        </p:nvSpPr>
        <p:spPr>
          <a:xfrm>
            <a:off x="14068" y="1758462"/>
            <a:ext cx="6217920" cy="4994030"/>
          </a:xfrm>
          <a:custGeom>
            <a:avLst/>
            <a:gdLst>
              <a:gd name="connsiteX0" fmla="*/ 2855741 w 6217920"/>
              <a:gd name="connsiteY0" fmla="*/ 154744 h 4994030"/>
              <a:gd name="connsiteX1" fmla="*/ 2686929 w 6217920"/>
              <a:gd name="connsiteY1" fmla="*/ 112541 h 4994030"/>
              <a:gd name="connsiteX2" fmla="*/ 2560320 w 6217920"/>
              <a:gd name="connsiteY2" fmla="*/ 84406 h 4994030"/>
              <a:gd name="connsiteX3" fmla="*/ 2489981 w 6217920"/>
              <a:gd name="connsiteY3" fmla="*/ 70338 h 4994030"/>
              <a:gd name="connsiteX4" fmla="*/ 2377440 w 6217920"/>
              <a:gd name="connsiteY4" fmla="*/ 28135 h 4994030"/>
              <a:gd name="connsiteX5" fmla="*/ 2194560 w 6217920"/>
              <a:gd name="connsiteY5" fmla="*/ 0 h 4994030"/>
              <a:gd name="connsiteX6" fmla="*/ 1491175 w 6217920"/>
              <a:gd name="connsiteY6" fmla="*/ 14067 h 4994030"/>
              <a:gd name="connsiteX7" fmla="*/ 1448972 w 6217920"/>
              <a:gd name="connsiteY7" fmla="*/ 28135 h 4994030"/>
              <a:gd name="connsiteX8" fmla="*/ 1378634 w 6217920"/>
              <a:gd name="connsiteY8" fmla="*/ 42203 h 4994030"/>
              <a:gd name="connsiteX9" fmla="*/ 1237957 w 6217920"/>
              <a:gd name="connsiteY9" fmla="*/ 112541 h 4994030"/>
              <a:gd name="connsiteX10" fmla="*/ 1195754 w 6217920"/>
              <a:gd name="connsiteY10" fmla="*/ 140676 h 4994030"/>
              <a:gd name="connsiteX11" fmla="*/ 1125415 w 6217920"/>
              <a:gd name="connsiteY11" fmla="*/ 168812 h 4994030"/>
              <a:gd name="connsiteX12" fmla="*/ 1069144 w 6217920"/>
              <a:gd name="connsiteY12" fmla="*/ 196947 h 4994030"/>
              <a:gd name="connsiteX13" fmla="*/ 1041009 w 6217920"/>
              <a:gd name="connsiteY13" fmla="*/ 225083 h 4994030"/>
              <a:gd name="connsiteX14" fmla="*/ 942535 w 6217920"/>
              <a:gd name="connsiteY14" fmla="*/ 267286 h 4994030"/>
              <a:gd name="connsiteX15" fmla="*/ 858129 w 6217920"/>
              <a:gd name="connsiteY15" fmla="*/ 365760 h 4994030"/>
              <a:gd name="connsiteX16" fmla="*/ 815926 w 6217920"/>
              <a:gd name="connsiteY16" fmla="*/ 393895 h 4994030"/>
              <a:gd name="connsiteX17" fmla="*/ 745587 w 6217920"/>
              <a:gd name="connsiteY17" fmla="*/ 464233 h 4994030"/>
              <a:gd name="connsiteX18" fmla="*/ 618978 w 6217920"/>
              <a:gd name="connsiteY18" fmla="*/ 548640 h 4994030"/>
              <a:gd name="connsiteX19" fmla="*/ 506437 w 6217920"/>
              <a:gd name="connsiteY19" fmla="*/ 647113 h 4994030"/>
              <a:gd name="connsiteX20" fmla="*/ 422030 w 6217920"/>
              <a:gd name="connsiteY20" fmla="*/ 731520 h 4994030"/>
              <a:gd name="connsiteX21" fmla="*/ 365760 w 6217920"/>
              <a:gd name="connsiteY21" fmla="*/ 815926 h 4994030"/>
              <a:gd name="connsiteX22" fmla="*/ 323557 w 6217920"/>
              <a:gd name="connsiteY22" fmla="*/ 858129 h 4994030"/>
              <a:gd name="connsiteX23" fmla="*/ 253218 w 6217920"/>
              <a:gd name="connsiteY23" fmla="*/ 1026941 h 4994030"/>
              <a:gd name="connsiteX24" fmla="*/ 225083 w 6217920"/>
              <a:gd name="connsiteY24" fmla="*/ 1111347 h 4994030"/>
              <a:gd name="connsiteX25" fmla="*/ 211015 w 6217920"/>
              <a:gd name="connsiteY25" fmla="*/ 1195753 h 4994030"/>
              <a:gd name="connsiteX26" fmla="*/ 182880 w 6217920"/>
              <a:gd name="connsiteY26" fmla="*/ 1280160 h 4994030"/>
              <a:gd name="connsiteX27" fmla="*/ 154744 w 6217920"/>
              <a:gd name="connsiteY27" fmla="*/ 1392701 h 4994030"/>
              <a:gd name="connsiteX28" fmla="*/ 126609 w 6217920"/>
              <a:gd name="connsiteY28" fmla="*/ 1589649 h 4994030"/>
              <a:gd name="connsiteX29" fmla="*/ 112541 w 6217920"/>
              <a:gd name="connsiteY29" fmla="*/ 1645920 h 4994030"/>
              <a:gd name="connsiteX30" fmla="*/ 98474 w 6217920"/>
              <a:gd name="connsiteY30" fmla="*/ 1716258 h 4994030"/>
              <a:gd name="connsiteX31" fmla="*/ 84406 w 6217920"/>
              <a:gd name="connsiteY31" fmla="*/ 1758461 h 4994030"/>
              <a:gd name="connsiteX32" fmla="*/ 70338 w 6217920"/>
              <a:gd name="connsiteY32" fmla="*/ 1814732 h 4994030"/>
              <a:gd name="connsiteX33" fmla="*/ 56270 w 6217920"/>
              <a:gd name="connsiteY33" fmla="*/ 1856935 h 4994030"/>
              <a:gd name="connsiteX34" fmla="*/ 28135 w 6217920"/>
              <a:gd name="connsiteY34" fmla="*/ 1997612 h 4994030"/>
              <a:gd name="connsiteX35" fmla="*/ 14067 w 6217920"/>
              <a:gd name="connsiteY35" fmla="*/ 2067950 h 4994030"/>
              <a:gd name="connsiteX36" fmla="*/ 0 w 6217920"/>
              <a:gd name="connsiteY36" fmla="*/ 2110153 h 4994030"/>
              <a:gd name="connsiteX37" fmla="*/ 14067 w 6217920"/>
              <a:gd name="connsiteY37" fmla="*/ 2869809 h 4994030"/>
              <a:gd name="connsiteX38" fmla="*/ 28135 w 6217920"/>
              <a:gd name="connsiteY38" fmla="*/ 2926080 h 4994030"/>
              <a:gd name="connsiteX39" fmla="*/ 70338 w 6217920"/>
              <a:gd name="connsiteY39" fmla="*/ 2982350 h 4994030"/>
              <a:gd name="connsiteX40" fmla="*/ 126609 w 6217920"/>
              <a:gd name="connsiteY40" fmla="*/ 3123027 h 4994030"/>
              <a:gd name="connsiteX41" fmla="*/ 140677 w 6217920"/>
              <a:gd name="connsiteY41" fmla="*/ 3165230 h 4994030"/>
              <a:gd name="connsiteX42" fmla="*/ 168812 w 6217920"/>
              <a:gd name="connsiteY42" fmla="*/ 3193366 h 4994030"/>
              <a:gd name="connsiteX43" fmla="*/ 196947 w 6217920"/>
              <a:gd name="connsiteY43" fmla="*/ 3277772 h 4994030"/>
              <a:gd name="connsiteX44" fmla="*/ 211015 w 6217920"/>
              <a:gd name="connsiteY44" fmla="*/ 3319975 h 4994030"/>
              <a:gd name="connsiteX45" fmla="*/ 239150 w 6217920"/>
              <a:gd name="connsiteY45" fmla="*/ 3390313 h 4994030"/>
              <a:gd name="connsiteX46" fmla="*/ 267286 w 6217920"/>
              <a:gd name="connsiteY46" fmla="*/ 3502855 h 4994030"/>
              <a:gd name="connsiteX47" fmla="*/ 281354 w 6217920"/>
              <a:gd name="connsiteY47" fmla="*/ 3559126 h 4994030"/>
              <a:gd name="connsiteX48" fmla="*/ 295421 w 6217920"/>
              <a:gd name="connsiteY48" fmla="*/ 3601329 h 4994030"/>
              <a:gd name="connsiteX49" fmla="*/ 309489 w 6217920"/>
              <a:gd name="connsiteY49" fmla="*/ 3657600 h 4994030"/>
              <a:gd name="connsiteX50" fmla="*/ 351692 w 6217920"/>
              <a:gd name="connsiteY50" fmla="*/ 3784209 h 4994030"/>
              <a:gd name="connsiteX51" fmla="*/ 365760 w 6217920"/>
              <a:gd name="connsiteY51" fmla="*/ 3826412 h 4994030"/>
              <a:gd name="connsiteX52" fmla="*/ 379827 w 6217920"/>
              <a:gd name="connsiteY52" fmla="*/ 3868615 h 4994030"/>
              <a:gd name="connsiteX53" fmla="*/ 407963 w 6217920"/>
              <a:gd name="connsiteY53" fmla="*/ 3896750 h 4994030"/>
              <a:gd name="connsiteX54" fmla="*/ 436098 w 6217920"/>
              <a:gd name="connsiteY54" fmla="*/ 3953021 h 4994030"/>
              <a:gd name="connsiteX55" fmla="*/ 534572 w 6217920"/>
              <a:gd name="connsiteY55" fmla="*/ 4051495 h 4994030"/>
              <a:gd name="connsiteX56" fmla="*/ 576775 w 6217920"/>
              <a:gd name="connsiteY56" fmla="*/ 4093698 h 4994030"/>
              <a:gd name="connsiteX57" fmla="*/ 604910 w 6217920"/>
              <a:gd name="connsiteY57" fmla="*/ 4149969 h 4994030"/>
              <a:gd name="connsiteX58" fmla="*/ 647114 w 6217920"/>
              <a:gd name="connsiteY58" fmla="*/ 4178104 h 4994030"/>
              <a:gd name="connsiteX59" fmla="*/ 675249 w 6217920"/>
              <a:gd name="connsiteY59" fmla="*/ 4220307 h 4994030"/>
              <a:gd name="connsiteX60" fmla="*/ 731520 w 6217920"/>
              <a:gd name="connsiteY60" fmla="*/ 4318781 h 4994030"/>
              <a:gd name="connsiteX61" fmla="*/ 801858 w 6217920"/>
              <a:gd name="connsiteY61" fmla="*/ 4403187 h 4994030"/>
              <a:gd name="connsiteX62" fmla="*/ 928467 w 6217920"/>
              <a:gd name="connsiteY62" fmla="*/ 4543864 h 4994030"/>
              <a:gd name="connsiteX63" fmla="*/ 1012874 w 6217920"/>
              <a:gd name="connsiteY63" fmla="*/ 4614203 h 4994030"/>
              <a:gd name="connsiteX64" fmla="*/ 1181686 w 6217920"/>
              <a:gd name="connsiteY64" fmla="*/ 4656406 h 4994030"/>
              <a:gd name="connsiteX65" fmla="*/ 1252024 w 6217920"/>
              <a:gd name="connsiteY65" fmla="*/ 4670473 h 4994030"/>
              <a:gd name="connsiteX66" fmla="*/ 1336430 w 6217920"/>
              <a:gd name="connsiteY66" fmla="*/ 4684541 h 4994030"/>
              <a:gd name="connsiteX67" fmla="*/ 1420837 w 6217920"/>
              <a:gd name="connsiteY67" fmla="*/ 4712676 h 4994030"/>
              <a:gd name="connsiteX68" fmla="*/ 1575581 w 6217920"/>
              <a:gd name="connsiteY68" fmla="*/ 4726744 h 4994030"/>
              <a:gd name="connsiteX69" fmla="*/ 1702190 w 6217920"/>
              <a:gd name="connsiteY69" fmla="*/ 4754880 h 4994030"/>
              <a:gd name="connsiteX70" fmla="*/ 1800664 w 6217920"/>
              <a:gd name="connsiteY70" fmla="*/ 4768947 h 4994030"/>
              <a:gd name="connsiteX71" fmla="*/ 1856935 w 6217920"/>
              <a:gd name="connsiteY71" fmla="*/ 4783015 h 4994030"/>
              <a:gd name="connsiteX72" fmla="*/ 1983544 w 6217920"/>
              <a:gd name="connsiteY72" fmla="*/ 4797083 h 4994030"/>
              <a:gd name="connsiteX73" fmla="*/ 2124221 w 6217920"/>
              <a:gd name="connsiteY73" fmla="*/ 4825218 h 4994030"/>
              <a:gd name="connsiteX74" fmla="*/ 2222695 w 6217920"/>
              <a:gd name="connsiteY74" fmla="*/ 4839286 h 4994030"/>
              <a:gd name="connsiteX75" fmla="*/ 2405575 w 6217920"/>
              <a:gd name="connsiteY75" fmla="*/ 4895556 h 4994030"/>
              <a:gd name="connsiteX76" fmla="*/ 2461846 w 6217920"/>
              <a:gd name="connsiteY76" fmla="*/ 4909624 h 4994030"/>
              <a:gd name="connsiteX77" fmla="*/ 2574387 w 6217920"/>
              <a:gd name="connsiteY77" fmla="*/ 4923692 h 4994030"/>
              <a:gd name="connsiteX78" fmla="*/ 2686929 w 6217920"/>
              <a:gd name="connsiteY78" fmla="*/ 4951827 h 4994030"/>
              <a:gd name="connsiteX79" fmla="*/ 2729132 w 6217920"/>
              <a:gd name="connsiteY79" fmla="*/ 4965895 h 4994030"/>
              <a:gd name="connsiteX80" fmla="*/ 2841674 w 6217920"/>
              <a:gd name="connsiteY80" fmla="*/ 4979963 h 4994030"/>
              <a:gd name="connsiteX81" fmla="*/ 2926080 w 6217920"/>
              <a:gd name="connsiteY81" fmla="*/ 4994030 h 4994030"/>
              <a:gd name="connsiteX82" fmla="*/ 3418449 w 6217920"/>
              <a:gd name="connsiteY82" fmla="*/ 4979963 h 4994030"/>
              <a:gd name="connsiteX83" fmla="*/ 3460652 w 6217920"/>
              <a:gd name="connsiteY83" fmla="*/ 4965895 h 4994030"/>
              <a:gd name="connsiteX84" fmla="*/ 3601329 w 6217920"/>
              <a:gd name="connsiteY84" fmla="*/ 4937760 h 4994030"/>
              <a:gd name="connsiteX85" fmla="*/ 3699803 w 6217920"/>
              <a:gd name="connsiteY85" fmla="*/ 4909624 h 4994030"/>
              <a:gd name="connsiteX86" fmla="*/ 3742006 w 6217920"/>
              <a:gd name="connsiteY86" fmla="*/ 4895556 h 4994030"/>
              <a:gd name="connsiteX87" fmla="*/ 3896750 w 6217920"/>
              <a:gd name="connsiteY87" fmla="*/ 4881489 h 4994030"/>
              <a:gd name="connsiteX88" fmla="*/ 3967089 w 6217920"/>
              <a:gd name="connsiteY88" fmla="*/ 4853353 h 4994030"/>
              <a:gd name="connsiteX89" fmla="*/ 4107766 w 6217920"/>
              <a:gd name="connsiteY89" fmla="*/ 4797083 h 4994030"/>
              <a:gd name="connsiteX90" fmla="*/ 4234375 w 6217920"/>
              <a:gd name="connsiteY90" fmla="*/ 4684541 h 4994030"/>
              <a:gd name="connsiteX91" fmla="*/ 4290646 w 6217920"/>
              <a:gd name="connsiteY91" fmla="*/ 4642338 h 4994030"/>
              <a:gd name="connsiteX92" fmla="*/ 4375052 w 6217920"/>
              <a:gd name="connsiteY92" fmla="*/ 4557932 h 4994030"/>
              <a:gd name="connsiteX93" fmla="*/ 4445390 w 6217920"/>
              <a:gd name="connsiteY93" fmla="*/ 4487593 h 4994030"/>
              <a:gd name="connsiteX94" fmla="*/ 4473526 w 6217920"/>
              <a:gd name="connsiteY94" fmla="*/ 4459458 h 4994030"/>
              <a:gd name="connsiteX95" fmla="*/ 4557932 w 6217920"/>
              <a:gd name="connsiteY95" fmla="*/ 4360984 h 4994030"/>
              <a:gd name="connsiteX96" fmla="*/ 4600135 w 6217920"/>
              <a:gd name="connsiteY96" fmla="*/ 4332849 h 4994030"/>
              <a:gd name="connsiteX97" fmla="*/ 4684541 w 6217920"/>
              <a:gd name="connsiteY97" fmla="*/ 4276578 h 4994030"/>
              <a:gd name="connsiteX98" fmla="*/ 4825218 w 6217920"/>
              <a:gd name="connsiteY98" fmla="*/ 4135901 h 4994030"/>
              <a:gd name="connsiteX99" fmla="*/ 4881489 w 6217920"/>
              <a:gd name="connsiteY99" fmla="*/ 4079630 h 4994030"/>
              <a:gd name="connsiteX100" fmla="*/ 4965895 w 6217920"/>
              <a:gd name="connsiteY100" fmla="*/ 3981156 h 4994030"/>
              <a:gd name="connsiteX101" fmla="*/ 5008098 w 6217920"/>
              <a:gd name="connsiteY101" fmla="*/ 3924886 h 4994030"/>
              <a:gd name="connsiteX102" fmla="*/ 5036234 w 6217920"/>
              <a:gd name="connsiteY102" fmla="*/ 3882683 h 4994030"/>
              <a:gd name="connsiteX103" fmla="*/ 5078437 w 6217920"/>
              <a:gd name="connsiteY103" fmla="*/ 3840480 h 4994030"/>
              <a:gd name="connsiteX104" fmla="*/ 5106572 w 6217920"/>
              <a:gd name="connsiteY104" fmla="*/ 3770141 h 4994030"/>
              <a:gd name="connsiteX105" fmla="*/ 5134707 w 6217920"/>
              <a:gd name="connsiteY105" fmla="*/ 3727938 h 4994030"/>
              <a:gd name="connsiteX106" fmla="*/ 5176910 w 6217920"/>
              <a:gd name="connsiteY106" fmla="*/ 3657600 h 4994030"/>
              <a:gd name="connsiteX107" fmla="*/ 5219114 w 6217920"/>
              <a:gd name="connsiteY107" fmla="*/ 3601329 h 4994030"/>
              <a:gd name="connsiteX108" fmla="*/ 5289452 w 6217920"/>
              <a:gd name="connsiteY108" fmla="*/ 3460652 h 4994030"/>
              <a:gd name="connsiteX109" fmla="*/ 5373858 w 6217920"/>
              <a:gd name="connsiteY109" fmla="*/ 3348110 h 4994030"/>
              <a:gd name="connsiteX110" fmla="*/ 5401994 w 6217920"/>
              <a:gd name="connsiteY110" fmla="*/ 3305907 h 4994030"/>
              <a:gd name="connsiteX111" fmla="*/ 5458264 w 6217920"/>
              <a:gd name="connsiteY111" fmla="*/ 3193366 h 4994030"/>
              <a:gd name="connsiteX112" fmla="*/ 5500467 w 6217920"/>
              <a:gd name="connsiteY112" fmla="*/ 3094892 h 4994030"/>
              <a:gd name="connsiteX113" fmla="*/ 5514535 w 6217920"/>
              <a:gd name="connsiteY113" fmla="*/ 3052689 h 4994030"/>
              <a:gd name="connsiteX114" fmla="*/ 5556738 w 6217920"/>
              <a:gd name="connsiteY114" fmla="*/ 3010486 h 4994030"/>
              <a:gd name="connsiteX115" fmla="*/ 5613009 w 6217920"/>
              <a:gd name="connsiteY115" fmla="*/ 2869809 h 4994030"/>
              <a:gd name="connsiteX116" fmla="*/ 5697415 w 6217920"/>
              <a:gd name="connsiteY116" fmla="*/ 2686929 h 4994030"/>
              <a:gd name="connsiteX117" fmla="*/ 5739618 w 6217920"/>
              <a:gd name="connsiteY117" fmla="*/ 2630658 h 4994030"/>
              <a:gd name="connsiteX118" fmla="*/ 5781821 w 6217920"/>
              <a:gd name="connsiteY118" fmla="*/ 2504049 h 4994030"/>
              <a:gd name="connsiteX119" fmla="*/ 5795889 w 6217920"/>
              <a:gd name="connsiteY119" fmla="*/ 2447778 h 4994030"/>
              <a:gd name="connsiteX120" fmla="*/ 5824024 w 6217920"/>
              <a:gd name="connsiteY120" fmla="*/ 2377440 h 4994030"/>
              <a:gd name="connsiteX121" fmla="*/ 5838092 w 6217920"/>
              <a:gd name="connsiteY121" fmla="*/ 2321169 h 4994030"/>
              <a:gd name="connsiteX122" fmla="*/ 5880295 w 6217920"/>
              <a:gd name="connsiteY122" fmla="*/ 2208627 h 4994030"/>
              <a:gd name="connsiteX123" fmla="*/ 5894363 w 6217920"/>
              <a:gd name="connsiteY123" fmla="*/ 2166424 h 4994030"/>
              <a:gd name="connsiteX124" fmla="*/ 5992837 w 6217920"/>
              <a:gd name="connsiteY124" fmla="*/ 1969476 h 4994030"/>
              <a:gd name="connsiteX125" fmla="*/ 6006904 w 6217920"/>
              <a:gd name="connsiteY125" fmla="*/ 1913206 h 4994030"/>
              <a:gd name="connsiteX126" fmla="*/ 6077243 w 6217920"/>
              <a:gd name="connsiteY126" fmla="*/ 1772529 h 4994030"/>
              <a:gd name="connsiteX127" fmla="*/ 6091310 w 6217920"/>
              <a:gd name="connsiteY127" fmla="*/ 1730326 h 4994030"/>
              <a:gd name="connsiteX128" fmla="*/ 6105378 w 6217920"/>
              <a:gd name="connsiteY128" fmla="*/ 1674055 h 4994030"/>
              <a:gd name="connsiteX129" fmla="*/ 6133514 w 6217920"/>
              <a:gd name="connsiteY129" fmla="*/ 1645920 h 4994030"/>
              <a:gd name="connsiteX130" fmla="*/ 6147581 w 6217920"/>
              <a:gd name="connsiteY130" fmla="*/ 1561513 h 4994030"/>
              <a:gd name="connsiteX131" fmla="*/ 6161649 w 6217920"/>
              <a:gd name="connsiteY131" fmla="*/ 1519310 h 4994030"/>
              <a:gd name="connsiteX132" fmla="*/ 6175717 w 6217920"/>
              <a:gd name="connsiteY132" fmla="*/ 1448972 h 4994030"/>
              <a:gd name="connsiteX133" fmla="*/ 6217920 w 6217920"/>
              <a:gd name="connsiteY133" fmla="*/ 1294227 h 4994030"/>
              <a:gd name="connsiteX134" fmla="*/ 6161649 w 6217920"/>
              <a:gd name="connsiteY134" fmla="*/ 914400 h 4994030"/>
              <a:gd name="connsiteX135" fmla="*/ 6133514 w 6217920"/>
              <a:gd name="connsiteY135" fmla="*/ 829993 h 4994030"/>
              <a:gd name="connsiteX136" fmla="*/ 6091310 w 6217920"/>
              <a:gd name="connsiteY136" fmla="*/ 773723 h 4994030"/>
              <a:gd name="connsiteX137" fmla="*/ 6077243 w 6217920"/>
              <a:gd name="connsiteY137" fmla="*/ 731520 h 4994030"/>
              <a:gd name="connsiteX138" fmla="*/ 5964701 w 6217920"/>
              <a:gd name="connsiteY138" fmla="*/ 647113 h 4994030"/>
              <a:gd name="connsiteX139" fmla="*/ 5894363 w 6217920"/>
              <a:gd name="connsiteY139" fmla="*/ 604910 h 4994030"/>
              <a:gd name="connsiteX140" fmla="*/ 5852160 w 6217920"/>
              <a:gd name="connsiteY140" fmla="*/ 590843 h 4994030"/>
              <a:gd name="connsiteX141" fmla="*/ 5669280 w 6217920"/>
              <a:gd name="connsiteY141" fmla="*/ 506436 h 4994030"/>
              <a:gd name="connsiteX142" fmla="*/ 5528603 w 6217920"/>
              <a:gd name="connsiteY142" fmla="*/ 450166 h 4994030"/>
              <a:gd name="connsiteX143" fmla="*/ 5401994 w 6217920"/>
              <a:gd name="connsiteY143" fmla="*/ 393895 h 4994030"/>
              <a:gd name="connsiteX144" fmla="*/ 5345723 w 6217920"/>
              <a:gd name="connsiteY144" fmla="*/ 379827 h 4994030"/>
              <a:gd name="connsiteX145" fmla="*/ 5219114 w 6217920"/>
              <a:gd name="connsiteY145" fmla="*/ 351692 h 4994030"/>
              <a:gd name="connsiteX146" fmla="*/ 4979963 w 6217920"/>
              <a:gd name="connsiteY146" fmla="*/ 309489 h 4994030"/>
              <a:gd name="connsiteX147" fmla="*/ 4768947 w 6217920"/>
              <a:gd name="connsiteY147" fmla="*/ 267286 h 4994030"/>
              <a:gd name="connsiteX148" fmla="*/ 4164037 w 6217920"/>
              <a:gd name="connsiteY148" fmla="*/ 168812 h 4994030"/>
              <a:gd name="connsiteX149" fmla="*/ 3924886 w 6217920"/>
              <a:gd name="connsiteY149" fmla="*/ 126609 h 4994030"/>
              <a:gd name="connsiteX150" fmla="*/ 3713870 w 6217920"/>
              <a:gd name="connsiteY150" fmla="*/ 112541 h 4994030"/>
              <a:gd name="connsiteX151" fmla="*/ 3193366 w 6217920"/>
              <a:gd name="connsiteY151" fmla="*/ 84406 h 4994030"/>
              <a:gd name="connsiteX152" fmla="*/ 2926080 w 6217920"/>
              <a:gd name="connsiteY152" fmla="*/ 98473 h 4994030"/>
              <a:gd name="connsiteX153" fmla="*/ 2827606 w 6217920"/>
              <a:gd name="connsiteY153" fmla="*/ 140676 h 4994030"/>
              <a:gd name="connsiteX154" fmla="*/ 2785403 w 6217920"/>
              <a:gd name="connsiteY154" fmla="*/ 154744 h 4994030"/>
              <a:gd name="connsiteX155" fmla="*/ 2743200 w 6217920"/>
              <a:gd name="connsiteY155" fmla="*/ 211015 h 49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6217920" h="4994030">
                <a:moveTo>
                  <a:pt x="2855741" y="154744"/>
                </a:moveTo>
                <a:cubicBezTo>
                  <a:pt x="2799470" y="140676"/>
                  <a:pt x="2743805" y="123916"/>
                  <a:pt x="2686929" y="112541"/>
                </a:cubicBezTo>
                <a:cubicBezTo>
                  <a:pt x="2474781" y="70111"/>
                  <a:pt x="2739122" y="124139"/>
                  <a:pt x="2560320" y="84406"/>
                </a:cubicBezTo>
                <a:cubicBezTo>
                  <a:pt x="2536979" y="79219"/>
                  <a:pt x="2513322" y="75525"/>
                  <a:pt x="2489981" y="70338"/>
                </a:cubicBezTo>
                <a:cubicBezTo>
                  <a:pt x="2266324" y="20636"/>
                  <a:pt x="2610489" y="98050"/>
                  <a:pt x="2377440" y="28135"/>
                </a:cubicBezTo>
                <a:cubicBezTo>
                  <a:pt x="2359688" y="22809"/>
                  <a:pt x="2205766" y="1601"/>
                  <a:pt x="2194560" y="0"/>
                </a:cubicBezTo>
                <a:lnTo>
                  <a:pt x="1491175" y="14067"/>
                </a:lnTo>
                <a:cubicBezTo>
                  <a:pt x="1476357" y="14626"/>
                  <a:pt x="1463358" y="24538"/>
                  <a:pt x="1448972" y="28135"/>
                </a:cubicBezTo>
                <a:cubicBezTo>
                  <a:pt x="1425776" y="33934"/>
                  <a:pt x="1402080" y="37514"/>
                  <a:pt x="1378634" y="42203"/>
                </a:cubicBezTo>
                <a:cubicBezTo>
                  <a:pt x="1267978" y="125194"/>
                  <a:pt x="1383387" y="47906"/>
                  <a:pt x="1237957" y="112541"/>
                </a:cubicBezTo>
                <a:cubicBezTo>
                  <a:pt x="1222507" y="119408"/>
                  <a:pt x="1210876" y="133115"/>
                  <a:pt x="1195754" y="140676"/>
                </a:cubicBezTo>
                <a:cubicBezTo>
                  <a:pt x="1173167" y="151969"/>
                  <a:pt x="1148491" y="158556"/>
                  <a:pt x="1125415" y="168812"/>
                </a:cubicBezTo>
                <a:cubicBezTo>
                  <a:pt x="1106252" y="177329"/>
                  <a:pt x="1087901" y="187569"/>
                  <a:pt x="1069144" y="196947"/>
                </a:cubicBezTo>
                <a:cubicBezTo>
                  <a:pt x="1059766" y="206326"/>
                  <a:pt x="1052045" y="217726"/>
                  <a:pt x="1041009" y="225083"/>
                </a:cubicBezTo>
                <a:cubicBezTo>
                  <a:pt x="1006245" y="248259"/>
                  <a:pt x="980046" y="254782"/>
                  <a:pt x="942535" y="267286"/>
                </a:cubicBezTo>
                <a:cubicBezTo>
                  <a:pt x="917080" y="305469"/>
                  <a:pt x="899065" y="338470"/>
                  <a:pt x="858129" y="365760"/>
                </a:cubicBezTo>
                <a:cubicBezTo>
                  <a:pt x="844061" y="375138"/>
                  <a:pt x="828650" y="382762"/>
                  <a:pt x="815926" y="393895"/>
                </a:cubicBezTo>
                <a:cubicBezTo>
                  <a:pt x="790972" y="415729"/>
                  <a:pt x="772113" y="444338"/>
                  <a:pt x="745587" y="464233"/>
                </a:cubicBezTo>
                <a:cubicBezTo>
                  <a:pt x="667443" y="522842"/>
                  <a:pt x="709422" y="494373"/>
                  <a:pt x="618978" y="548640"/>
                </a:cubicBezTo>
                <a:cubicBezTo>
                  <a:pt x="559777" y="637442"/>
                  <a:pt x="629529" y="544537"/>
                  <a:pt x="506437" y="647113"/>
                </a:cubicBezTo>
                <a:cubicBezTo>
                  <a:pt x="475870" y="672586"/>
                  <a:pt x="450166" y="703384"/>
                  <a:pt x="422030" y="731520"/>
                </a:cubicBezTo>
                <a:cubicBezTo>
                  <a:pt x="398120" y="755430"/>
                  <a:pt x="389670" y="792016"/>
                  <a:pt x="365760" y="815926"/>
                </a:cubicBezTo>
                <a:cubicBezTo>
                  <a:pt x="351692" y="829994"/>
                  <a:pt x="334238" y="841345"/>
                  <a:pt x="323557" y="858129"/>
                </a:cubicBezTo>
                <a:cubicBezTo>
                  <a:pt x="254535" y="966591"/>
                  <a:pt x="279350" y="939833"/>
                  <a:pt x="253218" y="1026941"/>
                </a:cubicBezTo>
                <a:cubicBezTo>
                  <a:pt x="244696" y="1055347"/>
                  <a:pt x="229959" y="1082093"/>
                  <a:pt x="225083" y="1111347"/>
                </a:cubicBezTo>
                <a:cubicBezTo>
                  <a:pt x="220394" y="1139482"/>
                  <a:pt x="217933" y="1168081"/>
                  <a:pt x="211015" y="1195753"/>
                </a:cubicBezTo>
                <a:cubicBezTo>
                  <a:pt x="203822" y="1224525"/>
                  <a:pt x="188696" y="1251078"/>
                  <a:pt x="182880" y="1280160"/>
                </a:cubicBezTo>
                <a:cubicBezTo>
                  <a:pt x="165904" y="1365039"/>
                  <a:pt x="176373" y="1327815"/>
                  <a:pt x="154744" y="1392701"/>
                </a:cubicBezTo>
                <a:cubicBezTo>
                  <a:pt x="146099" y="1461866"/>
                  <a:pt x="140133" y="1522032"/>
                  <a:pt x="126609" y="1589649"/>
                </a:cubicBezTo>
                <a:cubicBezTo>
                  <a:pt x="122817" y="1608608"/>
                  <a:pt x="116735" y="1627046"/>
                  <a:pt x="112541" y="1645920"/>
                </a:cubicBezTo>
                <a:cubicBezTo>
                  <a:pt x="107354" y="1669261"/>
                  <a:pt x="104273" y="1693062"/>
                  <a:pt x="98474" y="1716258"/>
                </a:cubicBezTo>
                <a:cubicBezTo>
                  <a:pt x="94878" y="1730644"/>
                  <a:pt x="88480" y="1744203"/>
                  <a:pt x="84406" y="1758461"/>
                </a:cubicBezTo>
                <a:cubicBezTo>
                  <a:pt x="79094" y="1777051"/>
                  <a:pt x="75650" y="1796142"/>
                  <a:pt x="70338" y="1814732"/>
                </a:cubicBezTo>
                <a:cubicBezTo>
                  <a:pt x="66264" y="1828990"/>
                  <a:pt x="59604" y="1842486"/>
                  <a:pt x="56270" y="1856935"/>
                </a:cubicBezTo>
                <a:cubicBezTo>
                  <a:pt x="45517" y="1903531"/>
                  <a:pt x="37513" y="1950720"/>
                  <a:pt x="28135" y="1997612"/>
                </a:cubicBezTo>
                <a:cubicBezTo>
                  <a:pt x="23446" y="2021058"/>
                  <a:pt x="21628" y="2045267"/>
                  <a:pt x="14067" y="2067950"/>
                </a:cubicBezTo>
                <a:lnTo>
                  <a:pt x="0" y="2110153"/>
                </a:lnTo>
                <a:cubicBezTo>
                  <a:pt x="4689" y="2363372"/>
                  <a:pt x="5339" y="2616697"/>
                  <a:pt x="14067" y="2869809"/>
                </a:cubicBezTo>
                <a:cubicBezTo>
                  <a:pt x="14733" y="2889132"/>
                  <a:pt x="19488" y="2908787"/>
                  <a:pt x="28135" y="2926080"/>
                </a:cubicBezTo>
                <a:cubicBezTo>
                  <a:pt x="38620" y="2947051"/>
                  <a:pt x="59853" y="2961379"/>
                  <a:pt x="70338" y="2982350"/>
                </a:cubicBezTo>
                <a:cubicBezTo>
                  <a:pt x="92924" y="3027523"/>
                  <a:pt x="110638" y="3075114"/>
                  <a:pt x="126609" y="3123027"/>
                </a:cubicBezTo>
                <a:cubicBezTo>
                  <a:pt x="131298" y="3137095"/>
                  <a:pt x="133048" y="3152514"/>
                  <a:pt x="140677" y="3165230"/>
                </a:cubicBezTo>
                <a:cubicBezTo>
                  <a:pt x="147501" y="3176603"/>
                  <a:pt x="159434" y="3183987"/>
                  <a:pt x="168812" y="3193366"/>
                </a:cubicBezTo>
                <a:lnTo>
                  <a:pt x="196947" y="3277772"/>
                </a:lnTo>
                <a:cubicBezTo>
                  <a:pt x="201636" y="3291840"/>
                  <a:pt x="205508" y="3306207"/>
                  <a:pt x="211015" y="3319975"/>
                </a:cubicBezTo>
                <a:cubicBezTo>
                  <a:pt x="220393" y="3343421"/>
                  <a:pt x="231724" y="3366178"/>
                  <a:pt x="239150" y="3390313"/>
                </a:cubicBezTo>
                <a:cubicBezTo>
                  <a:pt x="250522" y="3427272"/>
                  <a:pt x="257907" y="3465341"/>
                  <a:pt x="267286" y="3502855"/>
                </a:cubicBezTo>
                <a:cubicBezTo>
                  <a:pt x="271975" y="3521612"/>
                  <a:pt x="275240" y="3540784"/>
                  <a:pt x="281354" y="3559126"/>
                </a:cubicBezTo>
                <a:cubicBezTo>
                  <a:pt x="286043" y="3573194"/>
                  <a:pt x="291347" y="3587071"/>
                  <a:pt x="295421" y="3601329"/>
                </a:cubicBezTo>
                <a:cubicBezTo>
                  <a:pt x="300732" y="3619919"/>
                  <a:pt x="303933" y="3639081"/>
                  <a:pt x="309489" y="3657600"/>
                </a:cubicBezTo>
                <a:cubicBezTo>
                  <a:pt x="309499" y="3657635"/>
                  <a:pt x="344652" y="3763090"/>
                  <a:pt x="351692" y="3784209"/>
                </a:cubicBezTo>
                <a:lnTo>
                  <a:pt x="365760" y="3826412"/>
                </a:lnTo>
                <a:cubicBezTo>
                  <a:pt x="370449" y="3840480"/>
                  <a:pt x="369341" y="3858130"/>
                  <a:pt x="379827" y="3868615"/>
                </a:cubicBezTo>
                <a:lnTo>
                  <a:pt x="407963" y="3896750"/>
                </a:lnTo>
                <a:cubicBezTo>
                  <a:pt x="417341" y="3915507"/>
                  <a:pt x="423516" y="3936244"/>
                  <a:pt x="436098" y="3953021"/>
                </a:cubicBezTo>
                <a:lnTo>
                  <a:pt x="534572" y="4051495"/>
                </a:lnTo>
                <a:lnTo>
                  <a:pt x="576775" y="4093698"/>
                </a:lnTo>
                <a:cubicBezTo>
                  <a:pt x="586153" y="4112455"/>
                  <a:pt x="591485" y="4133859"/>
                  <a:pt x="604910" y="4149969"/>
                </a:cubicBezTo>
                <a:cubicBezTo>
                  <a:pt x="615734" y="4162958"/>
                  <a:pt x="635159" y="4166149"/>
                  <a:pt x="647114" y="4178104"/>
                </a:cubicBezTo>
                <a:cubicBezTo>
                  <a:pt x="659069" y="4190059"/>
                  <a:pt x="665871" y="4206239"/>
                  <a:pt x="675249" y="4220307"/>
                </a:cubicBezTo>
                <a:cubicBezTo>
                  <a:pt x="702497" y="4329296"/>
                  <a:pt x="667049" y="4228521"/>
                  <a:pt x="731520" y="4318781"/>
                </a:cubicBezTo>
                <a:cubicBezTo>
                  <a:pt x="796422" y="4409645"/>
                  <a:pt x="718659" y="4347722"/>
                  <a:pt x="801858" y="4403187"/>
                </a:cubicBezTo>
                <a:cubicBezTo>
                  <a:pt x="867935" y="4491290"/>
                  <a:pt x="827482" y="4442879"/>
                  <a:pt x="928467" y="4543864"/>
                </a:cubicBezTo>
                <a:cubicBezTo>
                  <a:pt x="954970" y="4570367"/>
                  <a:pt x="977620" y="4598534"/>
                  <a:pt x="1012874" y="4614203"/>
                </a:cubicBezTo>
                <a:cubicBezTo>
                  <a:pt x="1083995" y="4645812"/>
                  <a:pt x="1106828" y="4642796"/>
                  <a:pt x="1181686" y="4656406"/>
                </a:cubicBezTo>
                <a:cubicBezTo>
                  <a:pt x="1205211" y="4660683"/>
                  <a:pt x="1228499" y="4666196"/>
                  <a:pt x="1252024" y="4670473"/>
                </a:cubicBezTo>
                <a:cubicBezTo>
                  <a:pt x="1280087" y="4675575"/>
                  <a:pt x="1308758" y="4677623"/>
                  <a:pt x="1336430" y="4684541"/>
                </a:cubicBezTo>
                <a:cubicBezTo>
                  <a:pt x="1365202" y="4691734"/>
                  <a:pt x="1391631" y="4707522"/>
                  <a:pt x="1420837" y="4712676"/>
                </a:cubicBezTo>
                <a:cubicBezTo>
                  <a:pt x="1471843" y="4721677"/>
                  <a:pt x="1524142" y="4720692"/>
                  <a:pt x="1575581" y="4726744"/>
                </a:cubicBezTo>
                <a:cubicBezTo>
                  <a:pt x="1831397" y="4756841"/>
                  <a:pt x="1551419" y="4724726"/>
                  <a:pt x="1702190" y="4754880"/>
                </a:cubicBezTo>
                <a:cubicBezTo>
                  <a:pt x="1734704" y="4761383"/>
                  <a:pt x="1768041" y="4763016"/>
                  <a:pt x="1800664" y="4768947"/>
                </a:cubicBezTo>
                <a:cubicBezTo>
                  <a:pt x="1819686" y="4772406"/>
                  <a:pt x="1837826" y="4780075"/>
                  <a:pt x="1856935" y="4783015"/>
                </a:cubicBezTo>
                <a:cubicBezTo>
                  <a:pt x="1898904" y="4789472"/>
                  <a:pt x="1941601" y="4790460"/>
                  <a:pt x="1983544" y="4797083"/>
                </a:cubicBezTo>
                <a:cubicBezTo>
                  <a:pt x="2030780" y="4804541"/>
                  <a:pt x="2076881" y="4818455"/>
                  <a:pt x="2124221" y="4825218"/>
                </a:cubicBezTo>
                <a:lnTo>
                  <a:pt x="2222695" y="4839286"/>
                </a:lnTo>
                <a:cubicBezTo>
                  <a:pt x="2319900" y="4887888"/>
                  <a:pt x="2253824" y="4860537"/>
                  <a:pt x="2405575" y="4895556"/>
                </a:cubicBezTo>
                <a:cubicBezTo>
                  <a:pt x="2424414" y="4899903"/>
                  <a:pt x="2442775" y="4906445"/>
                  <a:pt x="2461846" y="4909624"/>
                </a:cubicBezTo>
                <a:cubicBezTo>
                  <a:pt x="2499137" y="4915839"/>
                  <a:pt x="2537229" y="4916725"/>
                  <a:pt x="2574387" y="4923692"/>
                </a:cubicBezTo>
                <a:cubicBezTo>
                  <a:pt x="2612393" y="4930818"/>
                  <a:pt x="2650245" y="4939599"/>
                  <a:pt x="2686929" y="4951827"/>
                </a:cubicBezTo>
                <a:cubicBezTo>
                  <a:pt x="2700997" y="4956516"/>
                  <a:pt x="2714543" y="4963242"/>
                  <a:pt x="2729132" y="4965895"/>
                </a:cubicBezTo>
                <a:cubicBezTo>
                  <a:pt x="2766328" y="4972658"/>
                  <a:pt x="2804248" y="4974617"/>
                  <a:pt x="2841674" y="4979963"/>
                </a:cubicBezTo>
                <a:cubicBezTo>
                  <a:pt x="2869911" y="4983997"/>
                  <a:pt x="2897945" y="4989341"/>
                  <a:pt x="2926080" y="4994030"/>
                </a:cubicBezTo>
                <a:cubicBezTo>
                  <a:pt x="3090203" y="4989341"/>
                  <a:pt x="3254486" y="4988593"/>
                  <a:pt x="3418449" y="4979963"/>
                </a:cubicBezTo>
                <a:cubicBezTo>
                  <a:pt x="3433257" y="4979184"/>
                  <a:pt x="3446394" y="4969969"/>
                  <a:pt x="3460652" y="4965895"/>
                </a:cubicBezTo>
                <a:cubicBezTo>
                  <a:pt x="3519414" y="4949106"/>
                  <a:pt x="3535000" y="4948814"/>
                  <a:pt x="3601329" y="4937760"/>
                </a:cubicBezTo>
                <a:cubicBezTo>
                  <a:pt x="3702517" y="4904030"/>
                  <a:pt x="3576154" y="4944953"/>
                  <a:pt x="3699803" y="4909624"/>
                </a:cubicBezTo>
                <a:cubicBezTo>
                  <a:pt x="3714061" y="4905550"/>
                  <a:pt x="3727326" y="4897653"/>
                  <a:pt x="3742006" y="4895556"/>
                </a:cubicBezTo>
                <a:cubicBezTo>
                  <a:pt x="3793279" y="4888231"/>
                  <a:pt x="3845169" y="4886178"/>
                  <a:pt x="3896750" y="4881489"/>
                </a:cubicBezTo>
                <a:cubicBezTo>
                  <a:pt x="3920196" y="4872110"/>
                  <a:pt x="3943357" y="4861983"/>
                  <a:pt x="3967089" y="4853353"/>
                </a:cubicBezTo>
                <a:cubicBezTo>
                  <a:pt x="4027481" y="4831392"/>
                  <a:pt x="4056017" y="4829426"/>
                  <a:pt x="4107766" y="4797083"/>
                </a:cubicBezTo>
                <a:cubicBezTo>
                  <a:pt x="4230692" y="4720255"/>
                  <a:pt x="4090708" y="4792291"/>
                  <a:pt x="4234375" y="4684541"/>
                </a:cubicBezTo>
                <a:lnTo>
                  <a:pt x="4290646" y="4642338"/>
                </a:lnTo>
                <a:cubicBezTo>
                  <a:pt x="4343226" y="4563467"/>
                  <a:pt x="4289392" y="4634075"/>
                  <a:pt x="4375052" y="4557932"/>
                </a:cubicBezTo>
                <a:cubicBezTo>
                  <a:pt x="4399834" y="4535903"/>
                  <a:pt x="4421944" y="4511039"/>
                  <a:pt x="4445390" y="4487593"/>
                </a:cubicBezTo>
                <a:cubicBezTo>
                  <a:pt x="4454769" y="4478214"/>
                  <a:pt x="4465568" y="4470069"/>
                  <a:pt x="4473526" y="4459458"/>
                </a:cubicBezTo>
                <a:cubicBezTo>
                  <a:pt x="4504574" y="4418061"/>
                  <a:pt x="4518744" y="4393640"/>
                  <a:pt x="4557932" y="4360984"/>
                </a:cubicBezTo>
                <a:cubicBezTo>
                  <a:pt x="4570920" y="4350160"/>
                  <a:pt x="4587147" y="4343673"/>
                  <a:pt x="4600135" y="4332849"/>
                </a:cubicBezTo>
                <a:cubicBezTo>
                  <a:pt x="4670387" y="4274306"/>
                  <a:pt x="4610373" y="4301301"/>
                  <a:pt x="4684541" y="4276578"/>
                </a:cubicBezTo>
                <a:lnTo>
                  <a:pt x="4825218" y="4135901"/>
                </a:lnTo>
                <a:cubicBezTo>
                  <a:pt x="4843975" y="4117144"/>
                  <a:pt x="4865573" y="4100851"/>
                  <a:pt x="4881489" y="4079630"/>
                </a:cubicBezTo>
                <a:cubicBezTo>
                  <a:pt x="5004902" y="3915081"/>
                  <a:pt x="4848332" y="4118313"/>
                  <a:pt x="4965895" y="3981156"/>
                </a:cubicBezTo>
                <a:cubicBezTo>
                  <a:pt x="4981153" y="3963354"/>
                  <a:pt x="4994470" y="3943965"/>
                  <a:pt x="5008098" y="3924886"/>
                </a:cubicBezTo>
                <a:cubicBezTo>
                  <a:pt x="5017925" y="3911128"/>
                  <a:pt x="5025410" y="3895672"/>
                  <a:pt x="5036234" y="3882683"/>
                </a:cubicBezTo>
                <a:cubicBezTo>
                  <a:pt x="5048970" y="3867400"/>
                  <a:pt x="5064369" y="3854548"/>
                  <a:pt x="5078437" y="3840480"/>
                </a:cubicBezTo>
                <a:cubicBezTo>
                  <a:pt x="5087815" y="3817034"/>
                  <a:pt x="5095279" y="3792728"/>
                  <a:pt x="5106572" y="3770141"/>
                </a:cubicBezTo>
                <a:cubicBezTo>
                  <a:pt x="5114133" y="3755019"/>
                  <a:pt x="5125746" y="3742275"/>
                  <a:pt x="5134707" y="3727938"/>
                </a:cubicBezTo>
                <a:cubicBezTo>
                  <a:pt x="5149198" y="3704752"/>
                  <a:pt x="5161743" y="3680350"/>
                  <a:pt x="5176910" y="3657600"/>
                </a:cubicBezTo>
                <a:cubicBezTo>
                  <a:pt x="5189916" y="3638091"/>
                  <a:pt x="5207481" y="3621686"/>
                  <a:pt x="5219114" y="3601329"/>
                </a:cubicBezTo>
                <a:cubicBezTo>
                  <a:pt x="5245125" y="3555810"/>
                  <a:pt x="5252381" y="3497724"/>
                  <a:pt x="5289452" y="3460652"/>
                </a:cubicBezTo>
                <a:cubicBezTo>
                  <a:pt x="5341497" y="3408605"/>
                  <a:pt x="5310229" y="3443553"/>
                  <a:pt x="5373858" y="3348110"/>
                </a:cubicBezTo>
                <a:cubicBezTo>
                  <a:pt x="5383237" y="3334042"/>
                  <a:pt x="5394433" y="3321029"/>
                  <a:pt x="5401994" y="3305907"/>
                </a:cubicBezTo>
                <a:cubicBezTo>
                  <a:pt x="5420751" y="3268393"/>
                  <a:pt x="5445001" y="3233155"/>
                  <a:pt x="5458264" y="3193366"/>
                </a:cubicBezTo>
                <a:cubicBezTo>
                  <a:pt x="5491256" y="3094392"/>
                  <a:pt x="5448317" y="3216577"/>
                  <a:pt x="5500467" y="3094892"/>
                </a:cubicBezTo>
                <a:cubicBezTo>
                  <a:pt x="5506308" y="3081262"/>
                  <a:pt x="5506310" y="3065027"/>
                  <a:pt x="5514535" y="3052689"/>
                </a:cubicBezTo>
                <a:cubicBezTo>
                  <a:pt x="5525571" y="3036136"/>
                  <a:pt x="5542670" y="3024554"/>
                  <a:pt x="5556738" y="3010486"/>
                </a:cubicBezTo>
                <a:cubicBezTo>
                  <a:pt x="5581465" y="2886855"/>
                  <a:pt x="5552448" y="2990932"/>
                  <a:pt x="5613009" y="2869809"/>
                </a:cubicBezTo>
                <a:cubicBezTo>
                  <a:pt x="5656155" y="2783518"/>
                  <a:pt x="5649325" y="2767079"/>
                  <a:pt x="5697415" y="2686929"/>
                </a:cubicBezTo>
                <a:cubicBezTo>
                  <a:pt x="5709478" y="2666824"/>
                  <a:pt x="5725550" y="2649415"/>
                  <a:pt x="5739618" y="2630658"/>
                </a:cubicBezTo>
                <a:cubicBezTo>
                  <a:pt x="5753686" y="2588455"/>
                  <a:pt x="5768738" y="2546568"/>
                  <a:pt x="5781821" y="2504049"/>
                </a:cubicBezTo>
                <a:cubicBezTo>
                  <a:pt x="5787507" y="2485570"/>
                  <a:pt x="5789775" y="2466120"/>
                  <a:pt x="5795889" y="2447778"/>
                </a:cubicBezTo>
                <a:cubicBezTo>
                  <a:pt x="5803874" y="2423822"/>
                  <a:pt x="5816039" y="2401396"/>
                  <a:pt x="5824024" y="2377440"/>
                </a:cubicBezTo>
                <a:cubicBezTo>
                  <a:pt x="5830138" y="2359098"/>
                  <a:pt x="5831978" y="2339511"/>
                  <a:pt x="5838092" y="2321169"/>
                </a:cubicBezTo>
                <a:cubicBezTo>
                  <a:pt x="5850762" y="2283160"/>
                  <a:pt x="5866603" y="2246280"/>
                  <a:pt x="5880295" y="2208627"/>
                </a:cubicBezTo>
                <a:cubicBezTo>
                  <a:pt x="5885363" y="2194691"/>
                  <a:pt x="5887731" y="2179687"/>
                  <a:pt x="5894363" y="2166424"/>
                </a:cubicBezTo>
                <a:cubicBezTo>
                  <a:pt x="5949446" y="2056259"/>
                  <a:pt x="5961165" y="2064493"/>
                  <a:pt x="5992837" y="1969476"/>
                </a:cubicBezTo>
                <a:cubicBezTo>
                  <a:pt x="5998951" y="1951134"/>
                  <a:pt x="5999288" y="1930977"/>
                  <a:pt x="6006904" y="1913206"/>
                </a:cubicBezTo>
                <a:cubicBezTo>
                  <a:pt x="6027556" y="1865018"/>
                  <a:pt x="6060665" y="1822266"/>
                  <a:pt x="6077243" y="1772529"/>
                </a:cubicBezTo>
                <a:cubicBezTo>
                  <a:pt x="6081932" y="1758461"/>
                  <a:pt x="6087236" y="1744584"/>
                  <a:pt x="6091310" y="1730326"/>
                </a:cubicBezTo>
                <a:cubicBezTo>
                  <a:pt x="6096621" y="1711736"/>
                  <a:pt x="6096731" y="1691348"/>
                  <a:pt x="6105378" y="1674055"/>
                </a:cubicBezTo>
                <a:cubicBezTo>
                  <a:pt x="6111310" y="1662192"/>
                  <a:pt x="6124135" y="1655298"/>
                  <a:pt x="6133514" y="1645920"/>
                </a:cubicBezTo>
                <a:cubicBezTo>
                  <a:pt x="6138203" y="1617784"/>
                  <a:pt x="6141393" y="1589358"/>
                  <a:pt x="6147581" y="1561513"/>
                </a:cubicBezTo>
                <a:cubicBezTo>
                  <a:pt x="6150798" y="1547037"/>
                  <a:pt x="6158052" y="1533696"/>
                  <a:pt x="6161649" y="1519310"/>
                </a:cubicBezTo>
                <a:cubicBezTo>
                  <a:pt x="6167448" y="1496114"/>
                  <a:pt x="6169426" y="1472040"/>
                  <a:pt x="6175717" y="1448972"/>
                </a:cubicBezTo>
                <a:cubicBezTo>
                  <a:pt x="6229261" y="1252645"/>
                  <a:pt x="6183646" y="1465594"/>
                  <a:pt x="6217920" y="1294227"/>
                </a:cubicBezTo>
                <a:cubicBezTo>
                  <a:pt x="6199163" y="1167618"/>
                  <a:pt x="6184545" y="1040326"/>
                  <a:pt x="6161649" y="914400"/>
                </a:cubicBezTo>
                <a:cubicBezTo>
                  <a:pt x="6156344" y="885221"/>
                  <a:pt x="6146777" y="856519"/>
                  <a:pt x="6133514" y="829993"/>
                </a:cubicBezTo>
                <a:cubicBezTo>
                  <a:pt x="6123029" y="809022"/>
                  <a:pt x="6105378" y="792480"/>
                  <a:pt x="6091310" y="773723"/>
                </a:cubicBezTo>
                <a:cubicBezTo>
                  <a:pt x="6086621" y="759655"/>
                  <a:pt x="6086140" y="743383"/>
                  <a:pt x="6077243" y="731520"/>
                </a:cubicBezTo>
                <a:cubicBezTo>
                  <a:pt x="5995808" y="622939"/>
                  <a:pt x="6038634" y="684080"/>
                  <a:pt x="5964701" y="647113"/>
                </a:cubicBezTo>
                <a:cubicBezTo>
                  <a:pt x="5940245" y="634885"/>
                  <a:pt x="5918819" y="617138"/>
                  <a:pt x="5894363" y="604910"/>
                </a:cubicBezTo>
                <a:cubicBezTo>
                  <a:pt x="5881100" y="598279"/>
                  <a:pt x="5865178" y="597944"/>
                  <a:pt x="5852160" y="590843"/>
                </a:cubicBezTo>
                <a:cubicBezTo>
                  <a:pt x="5688757" y="501714"/>
                  <a:pt x="5799528" y="532486"/>
                  <a:pt x="5669280" y="506436"/>
                </a:cubicBezTo>
                <a:cubicBezTo>
                  <a:pt x="5537307" y="440451"/>
                  <a:pt x="5702448" y="519704"/>
                  <a:pt x="5528603" y="450166"/>
                </a:cubicBezTo>
                <a:cubicBezTo>
                  <a:pt x="5485723" y="433014"/>
                  <a:pt x="5445099" y="410474"/>
                  <a:pt x="5401994" y="393895"/>
                </a:cubicBezTo>
                <a:cubicBezTo>
                  <a:pt x="5383948" y="386954"/>
                  <a:pt x="5364562" y="384174"/>
                  <a:pt x="5345723" y="379827"/>
                </a:cubicBezTo>
                <a:cubicBezTo>
                  <a:pt x="5303598" y="370106"/>
                  <a:pt x="5261569" y="359856"/>
                  <a:pt x="5219114" y="351692"/>
                </a:cubicBezTo>
                <a:cubicBezTo>
                  <a:pt x="5139622" y="336405"/>
                  <a:pt x="5057797" y="331728"/>
                  <a:pt x="4979963" y="309489"/>
                </a:cubicBezTo>
                <a:cubicBezTo>
                  <a:pt x="4768013" y="248931"/>
                  <a:pt x="5000775" y="309991"/>
                  <a:pt x="4768947" y="267286"/>
                </a:cubicBezTo>
                <a:cubicBezTo>
                  <a:pt x="4216022" y="165432"/>
                  <a:pt x="4520191" y="196209"/>
                  <a:pt x="4164037" y="168812"/>
                </a:cubicBezTo>
                <a:cubicBezTo>
                  <a:pt x="4088157" y="153636"/>
                  <a:pt x="3997043" y="134626"/>
                  <a:pt x="3924886" y="126609"/>
                </a:cubicBezTo>
                <a:cubicBezTo>
                  <a:pt x="3854822" y="118824"/>
                  <a:pt x="3784228" y="116938"/>
                  <a:pt x="3713870" y="112541"/>
                </a:cubicBezTo>
                <a:lnTo>
                  <a:pt x="3193366" y="84406"/>
                </a:lnTo>
                <a:cubicBezTo>
                  <a:pt x="3104271" y="89095"/>
                  <a:pt x="3014932" y="90396"/>
                  <a:pt x="2926080" y="98473"/>
                </a:cubicBezTo>
                <a:cubicBezTo>
                  <a:pt x="2898167" y="101011"/>
                  <a:pt x="2848796" y="131595"/>
                  <a:pt x="2827606" y="140676"/>
                </a:cubicBezTo>
                <a:cubicBezTo>
                  <a:pt x="2813976" y="146517"/>
                  <a:pt x="2799471" y="150055"/>
                  <a:pt x="2785403" y="154744"/>
                </a:cubicBezTo>
                <a:cubicBezTo>
                  <a:pt x="2749853" y="190294"/>
                  <a:pt x="2763198" y="171017"/>
                  <a:pt x="2743200" y="21101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834511" y="1603717"/>
            <a:ext cx="3357489" cy="4951828"/>
          </a:xfrm>
          <a:custGeom>
            <a:avLst/>
            <a:gdLst>
              <a:gd name="connsiteX0" fmla="*/ 2729132 w 3559126"/>
              <a:gd name="connsiteY0" fmla="*/ 140677 h 4951828"/>
              <a:gd name="connsiteX1" fmla="*/ 2546252 w 3559126"/>
              <a:gd name="connsiteY1" fmla="*/ 126609 h 4951828"/>
              <a:gd name="connsiteX2" fmla="*/ 2405575 w 3559126"/>
              <a:gd name="connsiteY2" fmla="*/ 98474 h 4951828"/>
              <a:gd name="connsiteX3" fmla="*/ 2278966 w 3559126"/>
              <a:gd name="connsiteY3" fmla="*/ 84406 h 4951828"/>
              <a:gd name="connsiteX4" fmla="*/ 2208627 w 3559126"/>
              <a:gd name="connsiteY4" fmla="*/ 56271 h 4951828"/>
              <a:gd name="connsiteX5" fmla="*/ 1913206 w 3559126"/>
              <a:gd name="connsiteY5" fmla="*/ 28135 h 4951828"/>
              <a:gd name="connsiteX6" fmla="*/ 1716258 w 3559126"/>
              <a:gd name="connsiteY6" fmla="*/ 0 h 4951828"/>
              <a:gd name="connsiteX7" fmla="*/ 1434904 w 3559126"/>
              <a:gd name="connsiteY7" fmla="*/ 28135 h 4951828"/>
              <a:gd name="connsiteX8" fmla="*/ 1294227 w 3559126"/>
              <a:gd name="connsiteY8" fmla="*/ 70338 h 4951828"/>
              <a:gd name="connsiteX9" fmla="*/ 1252024 w 3559126"/>
              <a:gd name="connsiteY9" fmla="*/ 98474 h 4951828"/>
              <a:gd name="connsiteX10" fmla="*/ 1125415 w 3559126"/>
              <a:gd name="connsiteY10" fmla="*/ 168812 h 4951828"/>
              <a:gd name="connsiteX11" fmla="*/ 1097280 w 3559126"/>
              <a:gd name="connsiteY11" fmla="*/ 196948 h 4951828"/>
              <a:gd name="connsiteX12" fmla="*/ 1055077 w 3559126"/>
              <a:gd name="connsiteY12" fmla="*/ 225083 h 4951828"/>
              <a:gd name="connsiteX13" fmla="*/ 998806 w 3559126"/>
              <a:gd name="connsiteY13" fmla="*/ 295421 h 4951828"/>
              <a:gd name="connsiteX14" fmla="*/ 956603 w 3559126"/>
              <a:gd name="connsiteY14" fmla="*/ 351692 h 4951828"/>
              <a:gd name="connsiteX15" fmla="*/ 928467 w 3559126"/>
              <a:gd name="connsiteY15" fmla="*/ 379828 h 4951828"/>
              <a:gd name="connsiteX16" fmla="*/ 858129 w 3559126"/>
              <a:gd name="connsiteY16" fmla="*/ 492369 h 4951828"/>
              <a:gd name="connsiteX17" fmla="*/ 829994 w 3559126"/>
              <a:gd name="connsiteY17" fmla="*/ 534572 h 4951828"/>
              <a:gd name="connsiteX18" fmla="*/ 773723 w 3559126"/>
              <a:gd name="connsiteY18" fmla="*/ 633046 h 4951828"/>
              <a:gd name="connsiteX19" fmla="*/ 745587 w 3559126"/>
              <a:gd name="connsiteY19" fmla="*/ 661181 h 4951828"/>
              <a:gd name="connsiteX20" fmla="*/ 717452 w 3559126"/>
              <a:gd name="connsiteY20" fmla="*/ 745588 h 4951828"/>
              <a:gd name="connsiteX21" fmla="*/ 703384 w 3559126"/>
              <a:gd name="connsiteY21" fmla="*/ 787791 h 4951828"/>
              <a:gd name="connsiteX22" fmla="*/ 675249 w 3559126"/>
              <a:gd name="connsiteY22" fmla="*/ 900332 h 4951828"/>
              <a:gd name="connsiteX23" fmla="*/ 661181 w 3559126"/>
              <a:gd name="connsiteY23" fmla="*/ 942535 h 4951828"/>
              <a:gd name="connsiteX24" fmla="*/ 633046 w 3559126"/>
              <a:gd name="connsiteY24" fmla="*/ 984738 h 4951828"/>
              <a:gd name="connsiteX25" fmla="*/ 604911 w 3559126"/>
              <a:gd name="connsiteY25" fmla="*/ 1097280 h 4951828"/>
              <a:gd name="connsiteX26" fmla="*/ 576775 w 3559126"/>
              <a:gd name="connsiteY26" fmla="*/ 1139483 h 4951828"/>
              <a:gd name="connsiteX27" fmla="*/ 534572 w 3559126"/>
              <a:gd name="connsiteY27" fmla="*/ 1237957 h 4951828"/>
              <a:gd name="connsiteX28" fmla="*/ 492369 w 3559126"/>
              <a:gd name="connsiteY28" fmla="*/ 1322363 h 4951828"/>
              <a:gd name="connsiteX29" fmla="*/ 436098 w 3559126"/>
              <a:gd name="connsiteY29" fmla="*/ 1448972 h 4951828"/>
              <a:gd name="connsiteX30" fmla="*/ 393895 w 3559126"/>
              <a:gd name="connsiteY30" fmla="*/ 1575581 h 4951828"/>
              <a:gd name="connsiteX31" fmla="*/ 379827 w 3559126"/>
              <a:gd name="connsiteY31" fmla="*/ 1631852 h 4951828"/>
              <a:gd name="connsiteX32" fmla="*/ 351692 w 3559126"/>
              <a:gd name="connsiteY32" fmla="*/ 1688123 h 4951828"/>
              <a:gd name="connsiteX33" fmla="*/ 337624 w 3559126"/>
              <a:gd name="connsiteY33" fmla="*/ 1730326 h 4951828"/>
              <a:gd name="connsiteX34" fmla="*/ 309489 w 3559126"/>
              <a:gd name="connsiteY34" fmla="*/ 1800665 h 4951828"/>
              <a:gd name="connsiteX35" fmla="*/ 281354 w 3559126"/>
              <a:gd name="connsiteY35" fmla="*/ 1913206 h 4951828"/>
              <a:gd name="connsiteX36" fmla="*/ 267286 w 3559126"/>
              <a:gd name="connsiteY36" fmla="*/ 1955409 h 4951828"/>
              <a:gd name="connsiteX37" fmla="*/ 253218 w 3559126"/>
              <a:gd name="connsiteY37" fmla="*/ 2053883 h 4951828"/>
              <a:gd name="connsiteX38" fmla="*/ 239151 w 3559126"/>
              <a:gd name="connsiteY38" fmla="*/ 2110154 h 4951828"/>
              <a:gd name="connsiteX39" fmla="*/ 225083 w 3559126"/>
              <a:gd name="connsiteY39" fmla="*/ 2180492 h 4951828"/>
              <a:gd name="connsiteX40" fmla="*/ 211015 w 3559126"/>
              <a:gd name="connsiteY40" fmla="*/ 2264898 h 4951828"/>
              <a:gd name="connsiteX41" fmla="*/ 196947 w 3559126"/>
              <a:gd name="connsiteY41" fmla="*/ 2307101 h 4951828"/>
              <a:gd name="connsiteX42" fmla="*/ 168812 w 3559126"/>
              <a:gd name="connsiteY42" fmla="*/ 2447778 h 4951828"/>
              <a:gd name="connsiteX43" fmla="*/ 154744 w 3559126"/>
              <a:gd name="connsiteY43" fmla="*/ 2489981 h 4951828"/>
              <a:gd name="connsiteX44" fmla="*/ 140677 w 3559126"/>
              <a:gd name="connsiteY44" fmla="*/ 2546252 h 4951828"/>
              <a:gd name="connsiteX45" fmla="*/ 112541 w 3559126"/>
              <a:gd name="connsiteY45" fmla="*/ 2602523 h 4951828"/>
              <a:gd name="connsiteX46" fmla="*/ 98474 w 3559126"/>
              <a:gd name="connsiteY46" fmla="*/ 2715065 h 4951828"/>
              <a:gd name="connsiteX47" fmla="*/ 70338 w 3559126"/>
              <a:gd name="connsiteY47" fmla="*/ 2785403 h 4951828"/>
              <a:gd name="connsiteX48" fmla="*/ 56271 w 3559126"/>
              <a:gd name="connsiteY48" fmla="*/ 2897945 h 4951828"/>
              <a:gd name="connsiteX49" fmla="*/ 28135 w 3559126"/>
              <a:gd name="connsiteY49" fmla="*/ 3038621 h 4951828"/>
              <a:gd name="connsiteX50" fmla="*/ 0 w 3559126"/>
              <a:gd name="connsiteY50" fmla="*/ 3277772 h 4951828"/>
              <a:gd name="connsiteX51" fmla="*/ 28135 w 3559126"/>
              <a:gd name="connsiteY51" fmla="*/ 3615397 h 4951828"/>
              <a:gd name="connsiteX52" fmla="*/ 42203 w 3559126"/>
              <a:gd name="connsiteY52" fmla="*/ 3685735 h 4951828"/>
              <a:gd name="connsiteX53" fmla="*/ 84406 w 3559126"/>
              <a:gd name="connsiteY53" fmla="*/ 3756074 h 4951828"/>
              <a:gd name="connsiteX54" fmla="*/ 98474 w 3559126"/>
              <a:gd name="connsiteY54" fmla="*/ 3840480 h 4951828"/>
              <a:gd name="connsiteX55" fmla="*/ 126609 w 3559126"/>
              <a:gd name="connsiteY55" fmla="*/ 3910818 h 4951828"/>
              <a:gd name="connsiteX56" fmla="*/ 140677 w 3559126"/>
              <a:gd name="connsiteY56" fmla="*/ 3967089 h 4951828"/>
              <a:gd name="connsiteX57" fmla="*/ 154744 w 3559126"/>
              <a:gd name="connsiteY57" fmla="*/ 4009292 h 4951828"/>
              <a:gd name="connsiteX58" fmla="*/ 182880 w 3559126"/>
              <a:gd name="connsiteY58" fmla="*/ 4164037 h 4951828"/>
              <a:gd name="connsiteX59" fmla="*/ 239151 w 3559126"/>
              <a:gd name="connsiteY59" fmla="*/ 4290646 h 4951828"/>
              <a:gd name="connsiteX60" fmla="*/ 253218 w 3559126"/>
              <a:gd name="connsiteY60" fmla="*/ 4332849 h 4951828"/>
              <a:gd name="connsiteX61" fmla="*/ 281354 w 3559126"/>
              <a:gd name="connsiteY61" fmla="*/ 4389120 h 4951828"/>
              <a:gd name="connsiteX62" fmla="*/ 351692 w 3559126"/>
              <a:gd name="connsiteY62" fmla="*/ 4515729 h 4951828"/>
              <a:gd name="connsiteX63" fmla="*/ 379827 w 3559126"/>
              <a:gd name="connsiteY63" fmla="*/ 4557932 h 4951828"/>
              <a:gd name="connsiteX64" fmla="*/ 492369 w 3559126"/>
              <a:gd name="connsiteY64" fmla="*/ 4642338 h 4951828"/>
              <a:gd name="connsiteX65" fmla="*/ 534572 w 3559126"/>
              <a:gd name="connsiteY65" fmla="*/ 4656406 h 4951828"/>
              <a:gd name="connsiteX66" fmla="*/ 618978 w 3559126"/>
              <a:gd name="connsiteY66" fmla="*/ 4698609 h 4951828"/>
              <a:gd name="connsiteX67" fmla="*/ 731520 w 3559126"/>
              <a:gd name="connsiteY67" fmla="*/ 4726745 h 4951828"/>
              <a:gd name="connsiteX68" fmla="*/ 815926 w 3559126"/>
              <a:gd name="connsiteY68" fmla="*/ 4754880 h 4951828"/>
              <a:gd name="connsiteX69" fmla="*/ 858129 w 3559126"/>
              <a:gd name="connsiteY69" fmla="*/ 4768948 h 4951828"/>
              <a:gd name="connsiteX70" fmla="*/ 956603 w 3559126"/>
              <a:gd name="connsiteY70" fmla="*/ 4783015 h 4951828"/>
              <a:gd name="connsiteX71" fmla="*/ 1026941 w 3559126"/>
              <a:gd name="connsiteY71" fmla="*/ 4811151 h 4951828"/>
              <a:gd name="connsiteX72" fmla="*/ 1097280 w 3559126"/>
              <a:gd name="connsiteY72" fmla="*/ 4825218 h 4951828"/>
              <a:gd name="connsiteX73" fmla="*/ 1237957 w 3559126"/>
              <a:gd name="connsiteY73" fmla="*/ 4867421 h 4951828"/>
              <a:gd name="connsiteX74" fmla="*/ 1364566 w 3559126"/>
              <a:gd name="connsiteY74" fmla="*/ 4895557 h 4951828"/>
              <a:gd name="connsiteX75" fmla="*/ 1434904 w 3559126"/>
              <a:gd name="connsiteY75" fmla="*/ 4909625 h 4951828"/>
              <a:gd name="connsiteX76" fmla="*/ 1491175 w 3559126"/>
              <a:gd name="connsiteY76" fmla="*/ 4923692 h 4951828"/>
              <a:gd name="connsiteX77" fmla="*/ 1631852 w 3559126"/>
              <a:gd name="connsiteY77" fmla="*/ 4937760 h 4951828"/>
              <a:gd name="connsiteX78" fmla="*/ 1758461 w 3559126"/>
              <a:gd name="connsiteY78" fmla="*/ 4951828 h 4951828"/>
              <a:gd name="connsiteX79" fmla="*/ 2405575 w 3559126"/>
              <a:gd name="connsiteY79" fmla="*/ 4923692 h 4951828"/>
              <a:gd name="connsiteX80" fmla="*/ 2518117 w 3559126"/>
              <a:gd name="connsiteY80" fmla="*/ 4895557 h 4951828"/>
              <a:gd name="connsiteX81" fmla="*/ 2700997 w 3559126"/>
              <a:gd name="connsiteY81" fmla="*/ 4853354 h 4951828"/>
              <a:gd name="connsiteX82" fmla="*/ 2729132 w 3559126"/>
              <a:gd name="connsiteY82" fmla="*/ 4825218 h 4951828"/>
              <a:gd name="connsiteX83" fmla="*/ 2799471 w 3559126"/>
              <a:gd name="connsiteY83" fmla="*/ 4797083 h 4951828"/>
              <a:gd name="connsiteX84" fmla="*/ 2897944 w 3559126"/>
              <a:gd name="connsiteY84" fmla="*/ 4768948 h 4951828"/>
              <a:gd name="connsiteX85" fmla="*/ 2940147 w 3559126"/>
              <a:gd name="connsiteY85" fmla="*/ 4754880 h 4951828"/>
              <a:gd name="connsiteX86" fmla="*/ 3010486 w 3559126"/>
              <a:gd name="connsiteY86" fmla="*/ 4712677 h 4951828"/>
              <a:gd name="connsiteX87" fmla="*/ 3080824 w 3559126"/>
              <a:gd name="connsiteY87" fmla="*/ 4670474 h 4951828"/>
              <a:gd name="connsiteX88" fmla="*/ 3151163 w 3559126"/>
              <a:gd name="connsiteY88" fmla="*/ 4614203 h 4951828"/>
              <a:gd name="connsiteX89" fmla="*/ 3235569 w 3559126"/>
              <a:gd name="connsiteY89" fmla="*/ 4501661 h 4951828"/>
              <a:gd name="connsiteX90" fmla="*/ 3263704 w 3559126"/>
              <a:gd name="connsiteY90" fmla="*/ 4417255 h 4951828"/>
              <a:gd name="connsiteX91" fmla="*/ 3277772 w 3559126"/>
              <a:gd name="connsiteY91" fmla="*/ 4360985 h 4951828"/>
              <a:gd name="connsiteX92" fmla="*/ 3305907 w 3559126"/>
              <a:gd name="connsiteY92" fmla="*/ 4332849 h 4951828"/>
              <a:gd name="connsiteX93" fmla="*/ 3319975 w 3559126"/>
              <a:gd name="connsiteY93" fmla="*/ 4290646 h 4951828"/>
              <a:gd name="connsiteX94" fmla="*/ 3334043 w 3559126"/>
              <a:gd name="connsiteY94" fmla="*/ 4206240 h 4951828"/>
              <a:gd name="connsiteX95" fmla="*/ 3348111 w 3559126"/>
              <a:gd name="connsiteY95" fmla="*/ 4135901 h 4951828"/>
              <a:gd name="connsiteX96" fmla="*/ 3362178 w 3559126"/>
              <a:gd name="connsiteY96" fmla="*/ 4051495 h 4951828"/>
              <a:gd name="connsiteX97" fmla="*/ 3376246 w 3559126"/>
              <a:gd name="connsiteY97" fmla="*/ 4009292 h 4951828"/>
              <a:gd name="connsiteX98" fmla="*/ 3390314 w 3559126"/>
              <a:gd name="connsiteY98" fmla="*/ 3938954 h 4951828"/>
              <a:gd name="connsiteX99" fmla="*/ 3418449 w 3559126"/>
              <a:gd name="connsiteY99" fmla="*/ 3868615 h 4951828"/>
              <a:gd name="connsiteX100" fmla="*/ 3432517 w 3559126"/>
              <a:gd name="connsiteY100" fmla="*/ 3798277 h 4951828"/>
              <a:gd name="connsiteX101" fmla="*/ 3460652 w 3559126"/>
              <a:gd name="connsiteY101" fmla="*/ 3713871 h 4951828"/>
              <a:gd name="connsiteX102" fmla="*/ 3488787 w 3559126"/>
              <a:gd name="connsiteY102" fmla="*/ 3587261 h 4951828"/>
              <a:gd name="connsiteX103" fmla="*/ 3502855 w 3559126"/>
              <a:gd name="connsiteY103" fmla="*/ 3516923 h 4951828"/>
              <a:gd name="connsiteX104" fmla="*/ 3530991 w 3559126"/>
              <a:gd name="connsiteY104" fmla="*/ 3460652 h 4951828"/>
              <a:gd name="connsiteX105" fmla="*/ 3545058 w 3559126"/>
              <a:gd name="connsiteY105" fmla="*/ 3334043 h 4951828"/>
              <a:gd name="connsiteX106" fmla="*/ 3559126 w 3559126"/>
              <a:gd name="connsiteY106" fmla="*/ 3263705 h 4951828"/>
              <a:gd name="connsiteX107" fmla="*/ 3545058 w 3559126"/>
              <a:gd name="connsiteY107" fmla="*/ 1448972 h 4951828"/>
              <a:gd name="connsiteX108" fmla="*/ 3516923 w 3559126"/>
              <a:gd name="connsiteY108" fmla="*/ 1167618 h 4951828"/>
              <a:gd name="connsiteX109" fmla="*/ 3488787 w 3559126"/>
              <a:gd name="connsiteY109" fmla="*/ 1055077 h 4951828"/>
              <a:gd name="connsiteX110" fmla="*/ 3460652 w 3559126"/>
              <a:gd name="connsiteY110" fmla="*/ 815926 h 4951828"/>
              <a:gd name="connsiteX111" fmla="*/ 3446584 w 3559126"/>
              <a:gd name="connsiteY111" fmla="*/ 717452 h 4951828"/>
              <a:gd name="connsiteX112" fmla="*/ 3418449 w 3559126"/>
              <a:gd name="connsiteY112" fmla="*/ 647114 h 4951828"/>
              <a:gd name="connsiteX113" fmla="*/ 3404381 w 3559126"/>
              <a:gd name="connsiteY113" fmla="*/ 576775 h 4951828"/>
              <a:gd name="connsiteX114" fmla="*/ 3376246 w 3559126"/>
              <a:gd name="connsiteY114" fmla="*/ 506437 h 4951828"/>
              <a:gd name="connsiteX115" fmla="*/ 3348111 w 3559126"/>
              <a:gd name="connsiteY115" fmla="*/ 393895 h 4951828"/>
              <a:gd name="connsiteX116" fmla="*/ 3277772 w 3559126"/>
              <a:gd name="connsiteY116" fmla="*/ 295421 h 4951828"/>
              <a:gd name="connsiteX117" fmla="*/ 3235569 w 3559126"/>
              <a:gd name="connsiteY117" fmla="*/ 267286 h 4951828"/>
              <a:gd name="connsiteX118" fmla="*/ 3151163 w 3559126"/>
              <a:gd name="connsiteY118" fmla="*/ 211015 h 4951828"/>
              <a:gd name="connsiteX119" fmla="*/ 3108960 w 3559126"/>
              <a:gd name="connsiteY119" fmla="*/ 168812 h 4951828"/>
              <a:gd name="connsiteX120" fmla="*/ 3052689 w 3559126"/>
              <a:gd name="connsiteY120" fmla="*/ 154745 h 4951828"/>
              <a:gd name="connsiteX121" fmla="*/ 3010486 w 3559126"/>
              <a:gd name="connsiteY121" fmla="*/ 140677 h 4951828"/>
              <a:gd name="connsiteX122" fmla="*/ 2658794 w 3559126"/>
              <a:gd name="connsiteY122" fmla="*/ 126609 h 495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559126" h="4951828">
                <a:moveTo>
                  <a:pt x="2729132" y="140677"/>
                </a:moveTo>
                <a:cubicBezTo>
                  <a:pt x="2668172" y="135988"/>
                  <a:pt x="2607056" y="133010"/>
                  <a:pt x="2546252" y="126609"/>
                </a:cubicBezTo>
                <a:cubicBezTo>
                  <a:pt x="2328481" y="103685"/>
                  <a:pt x="2566990" y="123307"/>
                  <a:pt x="2405575" y="98474"/>
                </a:cubicBezTo>
                <a:cubicBezTo>
                  <a:pt x="2363606" y="92017"/>
                  <a:pt x="2321169" y="89095"/>
                  <a:pt x="2278966" y="84406"/>
                </a:cubicBezTo>
                <a:cubicBezTo>
                  <a:pt x="2255520" y="75028"/>
                  <a:pt x="2232584" y="64257"/>
                  <a:pt x="2208627" y="56271"/>
                </a:cubicBezTo>
                <a:cubicBezTo>
                  <a:pt x="2115482" y="25223"/>
                  <a:pt x="2003986" y="33475"/>
                  <a:pt x="1913206" y="28135"/>
                </a:cubicBezTo>
                <a:cubicBezTo>
                  <a:pt x="1871211" y="21136"/>
                  <a:pt x="1751462" y="0"/>
                  <a:pt x="1716258" y="0"/>
                </a:cubicBezTo>
                <a:cubicBezTo>
                  <a:pt x="1680447" y="0"/>
                  <a:pt x="1480815" y="23034"/>
                  <a:pt x="1434904" y="28135"/>
                </a:cubicBezTo>
                <a:cubicBezTo>
                  <a:pt x="1388142" y="39826"/>
                  <a:pt x="1338256" y="50770"/>
                  <a:pt x="1294227" y="70338"/>
                </a:cubicBezTo>
                <a:cubicBezTo>
                  <a:pt x="1278777" y="77205"/>
                  <a:pt x="1266704" y="90086"/>
                  <a:pt x="1252024" y="98474"/>
                </a:cubicBezTo>
                <a:cubicBezTo>
                  <a:pt x="1185126" y="136702"/>
                  <a:pt x="1195706" y="118604"/>
                  <a:pt x="1125415" y="168812"/>
                </a:cubicBezTo>
                <a:cubicBezTo>
                  <a:pt x="1114622" y="176521"/>
                  <a:pt x="1107637" y="188662"/>
                  <a:pt x="1097280" y="196948"/>
                </a:cubicBezTo>
                <a:cubicBezTo>
                  <a:pt x="1084078" y="207510"/>
                  <a:pt x="1068279" y="214521"/>
                  <a:pt x="1055077" y="225083"/>
                </a:cubicBezTo>
                <a:cubicBezTo>
                  <a:pt x="1023707" y="250178"/>
                  <a:pt x="1023180" y="261296"/>
                  <a:pt x="998806" y="295421"/>
                </a:cubicBezTo>
                <a:cubicBezTo>
                  <a:pt x="985178" y="314500"/>
                  <a:pt x="971613" y="333680"/>
                  <a:pt x="956603" y="351692"/>
                </a:cubicBezTo>
                <a:cubicBezTo>
                  <a:pt x="948112" y="361881"/>
                  <a:pt x="936073" y="368962"/>
                  <a:pt x="928467" y="379828"/>
                </a:cubicBezTo>
                <a:cubicBezTo>
                  <a:pt x="903098" y="416069"/>
                  <a:pt x="881879" y="455047"/>
                  <a:pt x="858129" y="492369"/>
                </a:cubicBezTo>
                <a:cubicBezTo>
                  <a:pt x="849052" y="506633"/>
                  <a:pt x="837555" y="519450"/>
                  <a:pt x="829994" y="534572"/>
                </a:cubicBezTo>
                <a:cubicBezTo>
                  <a:pt x="810741" y="573077"/>
                  <a:pt x="800233" y="599909"/>
                  <a:pt x="773723" y="633046"/>
                </a:cubicBezTo>
                <a:cubicBezTo>
                  <a:pt x="765437" y="643403"/>
                  <a:pt x="754966" y="651803"/>
                  <a:pt x="745587" y="661181"/>
                </a:cubicBezTo>
                <a:lnTo>
                  <a:pt x="717452" y="745588"/>
                </a:lnTo>
                <a:cubicBezTo>
                  <a:pt x="712763" y="759656"/>
                  <a:pt x="706980" y="773405"/>
                  <a:pt x="703384" y="787791"/>
                </a:cubicBezTo>
                <a:cubicBezTo>
                  <a:pt x="694006" y="825305"/>
                  <a:pt x="687477" y="863648"/>
                  <a:pt x="675249" y="900332"/>
                </a:cubicBezTo>
                <a:cubicBezTo>
                  <a:pt x="670560" y="914400"/>
                  <a:pt x="667813" y="929272"/>
                  <a:pt x="661181" y="942535"/>
                </a:cubicBezTo>
                <a:cubicBezTo>
                  <a:pt x="653620" y="957657"/>
                  <a:pt x="642424" y="970670"/>
                  <a:pt x="633046" y="984738"/>
                </a:cubicBezTo>
                <a:cubicBezTo>
                  <a:pt x="623668" y="1022252"/>
                  <a:pt x="618126" y="1060940"/>
                  <a:pt x="604911" y="1097280"/>
                </a:cubicBezTo>
                <a:cubicBezTo>
                  <a:pt x="599133" y="1113169"/>
                  <a:pt x="585163" y="1124803"/>
                  <a:pt x="576775" y="1139483"/>
                </a:cubicBezTo>
                <a:cubicBezTo>
                  <a:pt x="515487" y="1246737"/>
                  <a:pt x="574025" y="1149187"/>
                  <a:pt x="534572" y="1237957"/>
                </a:cubicBezTo>
                <a:cubicBezTo>
                  <a:pt x="521796" y="1266702"/>
                  <a:pt x="503661" y="1293003"/>
                  <a:pt x="492369" y="1322363"/>
                </a:cubicBezTo>
                <a:cubicBezTo>
                  <a:pt x="442715" y="1451465"/>
                  <a:pt x="495319" y="1389753"/>
                  <a:pt x="436098" y="1448972"/>
                </a:cubicBezTo>
                <a:cubicBezTo>
                  <a:pt x="422030" y="1491175"/>
                  <a:pt x="404685" y="1532423"/>
                  <a:pt x="393895" y="1575581"/>
                </a:cubicBezTo>
                <a:cubicBezTo>
                  <a:pt x="389206" y="1594338"/>
                  <a:pt x="386616" y="1613749"/>
                  <a:pt x="379827" y="1631852"/>
                </a:cubicBezTo>
                <a:cubicBezTo>
                  <a:pt x="372464" y="1651488"/>
                  <a:pt x="359953" y="1668848"/>
                  <a:pt x="351692" y="1688123"/>
                </a:cubicBezTo>
                <a:cubicBezTo>
                  <a:pt x="345851" y="1701753"/>
                  <a:pt x="342831" y="1716441"/>
                  <a:pt x="337624" y="1730326"/>
                </a:cubicBezTo>
                <a:cubicBezTo>
                  <a:pt x="328757" y="1753971"/>
                  <a:pt x="316915" y="1776529"/>
                  <a:pt x="309489" y="1800665"/>
                </a:cubicBezTo>
                <a:cubicBezTo>
                  <a:pt x="298117" y="1837623"/>
                  <a:pt x="293582" y="1876522"/>
                  <a:pt x="281354" y="1913206"/>
                </a:cubicBezTo>
                <a:lnTo>
                  <a:pt x="267286" y="1955409"/>
                </a:lnTo>
                <a:cubicBezTo>
                  <a:pt x="262597" y="1988234"/>
                  <a:pt x="259149" y="2021260"/>
                  <a:pt x="253218" y="2053883"/>
                </a:cubicBezTo>
                <a:cubicBezTo>
                  <a:pt x="249759" y="2072905"/>
                  <a:pt x="243345" y="2091280"/>
                  <a:pt x="239151" y="2110154"/>
                </a:cubicBezTo>
                <a:cubicBezTo>
                  <a:pt x="233964" y="2133495"/>
                  <a:pt x="229360" y="2156967"/>
                  <a:pt x="225083" y="2180492"/>
                </a:cubicBezTo>
                <a:cubicBezTo>
                  <a:pt x="219980" y="2208555"/>
                  <a:pt x="217203" y="2237054"/>
                  <a:pt x="211015" y="2264898"/>
                </a:cubicBezTo>
                <a:cubicBezTo>
                  <a:pt x="207798" y="2279374"/>
                  <a:pt x="200281" y="2292652"/>
                  <a:pt x="196947" y="2307101"/>
                </a:cubicBezTo>
                <a:cubicBezTo>
                  <a:pt x="186194" y="2353697"/>
                  <a:pt x="183935" y="2402411"/>
                  <a:pt x="168812" y="2447778"/>
                </a:cubicBezTo>
                <a:cubicBezTo>
                  <a:pt x="164123" y="2461846"/>
                  <a:pt x="158818" y="2475723"/>
                  <a:pt x="154744" y="2489981"/>
                </a:cubicBezTo>
                <a:cubicBezTo>
                  <a:pt x="149433" y="2508571"/>
                  <a:pt x="147466" y="2528149"/>
                  <a:pt x="140677" y="2546252"/>
                </a:cubicBezTo>
                <a:cubicBezTo>
                  <a:pt x="133314" y="2565888"/>
                  <a:pt x="121920" y="2583766"/>
                  <a:pt x="112541" y="2602523"/>
                </a:cubicBezTo>
                <a:cubicBezTo>
                  <a:pt x="107852" y="2640037"/>
                  <a:pt x="106975" y="2678227"/>
                  <a:pt x="98474" y="2715065"/>
                </a:cubicBezTo>
                <a:cubicBezTo>
                  <a:pt x="92796" y="2739671"/>
                  <a:pt x="76016" y="2760797"/>
                  <a:pt x="70338" y="2785403"/>
                </a:cubicBezTo>
                <a:cubicBezTo>
                  <a:pt x="61837" y="2822241"/>
                  <a:pt x="62486" y="2860653"/>
                  <a:pt x="56271" y="2897945"/>
                </a:cubicBezTo>
                <a:cubicBezTo>
                  <a:pt x="48409" y="2945115"/>
                  <a:pt x="34067" y="2991170"/>
                  <a:pt x="28135" y="3038621"/>
                </a:cubicBezTo>
                <a:cubicBezTo>
                  <a:pt x="8800" y="3193298"/>
                  <a:pt x="18242" y="3113588"/>
                  <a:pt x="0" y="3277772"/>
                </a:cubicBezTo>
                <a:cubicBezTo>
                  <a:pt x="9378" y="3390314"/>
                  <a:pt x="16514" y="3503065"/>
                  <a:pt x="28135" y="3615397"/>
                </a:cubicBezTo>
                <a:cubicBezTo>
                  <a:pt x="30595" y="3639180"/>
                  <a:pt x="33323" y="3663535"/>
                  <a:pt x="42203" y="3685735"/>
                </a:cubicBezTo>
                <a:cubicBezTo>
                  <a:pt x="52358" y="3711122"/>
                  <a:pt x="70338" y="3732628"/>
                  <a:pt x="84406" y="3756074"/>
                </a:cubicBezTo>
                <a:cubicBezTo>
                  <a:pt x="89095" y="3784209"/>
                  <a:pt x="90969" y="3812962"/>
                  <a:pt x="98474" y="3840480"/>
                </a:cubicBezTo>
                <a:cubicBezTo>
                  <a:pt x="105118" y="3864842"/>
                  <a:pt x="118624" y="3886862"/>
                  <a:pt x="126609" y="3910818"/>
                </a:cubicBezTo>
                <a:cubicBezTo>
                  <a:pt x="132723" y="3929160"/>
                  <a:pt x="135366" y="3948499"/>
                  <a:pt x="140677" y="3967089"/>
                </a:cubicBezTo>
                <a:cubicBezTo>
                  <a:pt x="144751" y="3981347"/>
                  <a:pt x="151527" y="3994817"/>
                  <a:pt x="154744" y="4009292"/>
                </a:cubicBezTo>
                <a:cubicBezTo>
                  <a:pt x="162376" y="4043637"/>
                  <a:pt x="171908" y="4127465"/>
                  <a:pt x="182880" y="4164037"/>
                </a:cubicBezTo>
                <a:cubicBezTo>
                  <a:pt x="204696" y="4236756"/>
                  <a:pt x="211438" y="4225981"/>
                  <a:pt x="239151" y="4290646"/>
                </a:cubicBezTo>
                <a:cubicBezTo>
                  <a:pt x="244992" y="4304276"/>
                  <a:pt x="247377" y="4319219"/>
                  <a:pt x="253218" y="4332849"/>
                </a:cubicBezTo>
                <a:cubicBezTo>
                  <a:pt x="261479" y="4352124"/>
                  <a:pt x="273093" y="4369845"/>
                  <a:pt x="281354" y="4389120"/>
                </a:cubicBezTo>
                <a:cubicBezTo>
                  <a:pt x="325925" y="4493120"/>
                  <a:pt x="242017" y="4351217"/>
                  <a:pt x="351692" y="4515729"/>
                </a:cubicBezTo>
                <a:cubicBezTo>
                  <a:pt x="361070" y="4529797"/>
                  <a:pt x="366301" y="4547788"/>
                  <a:pt x="379827" y="4557932"/>
                </a:cubicBezTo>
                <a:cubicBezTo>
                  <a:pt x="417341" y="4586067"/>
                  <a:pt x="447883" y="4627509"/>
                  <a:pt x="492369" y="4642338"/>
                </a:cubicBezTo>
                <a:cubicBezTo>
                  <a:pt x="506437" y="4647027"/>
                  <a:pt x="521021" y="4650383"/>
                  <a:pt x="534572" y="4656406"/>
                </a:cubicBezTo>
                <a:cubicBezTo>
                  <a:pt x="563317" y="4669182"/>
                  <a:pt x="589354" y="4688029"/>
                  <a:pt x="618978" y="4698609"/>
                </a:cubicBezTo>
                <a:cubicBezTo>
                  <a:pt x="655394" y="4711615"/>
                  <a:pt x="694836" y="4714517"/>
                  <a:pt x="731520" y="4726745"/>
                </a:cubicBezTo>
                <a:lnTo>
                  <a:pt x="815926" y="4754880"/>
                </a:lnTo>
                <a:cubicBezTo>
                  <a:pt x="829994" y="4759569"/>
                  <a:pt x="843449" y="4766851"/>
                  <a:pt x="858129" y="4768948"/>
                </a:cubicBezTo>
                <a:lnTo>
                  <a:pt x="956603" y="4783015"/>
                </a:lnTo>
                <a:cubicBezTo>
                  <a:pt x="980049" y="4792394"/>
                  <a:pt x="1002754" y="4803895"/>
                  <a:pt x="1026941" y="4811151"/>
                </a:cubicBezTo>
                <a:cubicBezTo>
                  <a:pt x="1049843" y="4818022"/>
                  <a:pt x="1074596" y="4817657"/>
                  <a:pt x="1097280" y="4825218"/>
                </a:cubicBezTo>
                <a:cubicBezTo>
                  <a:pt x="1260849" y="4879741"/>
                  <a:pt x="1021625" y="4831367"/>
                  <a:pt x="1237957" y="4867421"/>
                </a:cubicBezTo>
                <a:cubicBezTo>
                  <a:pt x="1312368" y="4892225"/>
                  <a:pt x="1255630" y="4875750"/>
                  <a:pt x="1364566" y="4895557"/>
                </a:cubicBezTo>
                <a:cubicBezTo>
                  <a:pt x="1388091" y="4899834"/>
                  <a:pt x="1411563" y="4904438"/>
                  <a:pt x="1434904" y="4909625"/>
                </a:cubicBezTo>
                <a:cubicBezTo>
                  <a:pt x="1453778" y="4913819"/>
                  <a:pt x="1472035" y="4920958"/>
                  <a:pt x="1491175" y="4923692"/>
                </a:cubicBezTo>
                <a:cubicBezTo>
                  <a:pt x="1537828" y="4930357"/>
                  <a:pt x="1584985" y="4932826"/>
                  <a:pt x="1631852" y="4937760"/>
                </a:cubicBezTo>
                <a:lnTo>
                  <a:pt x="1758461" y="4951828"/>
                </a:lnTo>
                <a:cubicBezTo>
                  <a:pt x="1912918" y="4947001"/>
                  <a:pt x="2217359" y="4943504"/>
                  <a:pt x="2405575" y="4923692"/>
                </a:cubicBezTo>
                <a:cubicBezTo>
                  <a:pt x="2480308" y="4915826"/>
                  <a:pt x="2459523" y="4911538"/>
                  <a:pt x="2518117" y="4895557"/>
                </a:cubicBezTo>
                <a:cubicBezTo>
                  <a:pt x="2611447" y="4870103"/>
                  <a:pt x="2618964" y="4869760"/>
                  <a:pt x="2700997" y="4853354"/>
                </a:cubicBezTo>
                <a:cubicBezTo>
                  <a:pt x="2710375" y="4843975"/>
                  <a:pt x="2717616" y="4831798"/>
                  <a:pt x="2729132" y="4825218"/>
                </a:cubicBezTo>
                <a:cubicBezTo>
                  <a:pt x="2751057" y="4812689"/>
                  <a:pt x="2775826" y="4805950"/>
                  <a:pt x="2799471" y="4797083"/>
                </a:cubicBezTo>
                <a:cubicBezTo>
                  <a:pt x="2853449" y="4776841"/>
                  <a:pt x="2835849" y="4786689"/>
                  <a:pt x="2897944" y="4768948"/>
                </a:cubicBezTo>
                <a:cubicBezTo>
                  <a:pt x="2912202" y="4764874"/>
                  <a:pt x="2926079" y="4759569"/>
                  <a:pt x="2940147" y="4754880"/>
                </a:cubicBezTo>
                <a:cubicBezTo>
                  <a:pt x="3011442" y="4683588"/>
                  <a:pt x="2919171" y="4767468"/>
                  <a:pt x="3010486" y="4712677"/>
                </a:cubicBezTo>
                <a:cubicBezTo>
                  <a:pt x="3107032" y="4654748"/>
                  <a:pt x="2961276" y="4710321"/>
                  <a:pt x="3080824" y="4670474"/>
                </a:cubicBezTo>
                <a:cubicBezTo>
                  <a:pt x="3108507" y="4652019"/>
                  <a:pt x="3131119" y="4640928"/>
                  <a:pt x="3151163" y="4614203"/>
                </a:cubicBezTo>
                <a:cubicBezTo>
                  <a:pt x="3246613" y="4486939"/>
                  <a:pt x="3171043" y="4566190"/>
                  <a:pt x="3235569" y="4501661"/>
                </a:cubicBezTo>
                <a:cubicBezTo>
                  <a:pt x="3244947" y="4473526"/>
                  <a:pt x="3256511" y="4446027"/>
                  <a:pt x="3263704" y="4417255"/>
                </a:cubicBezTo>
                <a:cubicBezTo>
                  <a:pt x="3268393" y="4398498"/>
                  <a:pt x="3269126" y="4378278"/>
                  <a:pt x="3277772" y="4360985"/>
                </a:cubicBezTo>
                <a:cubicBezTo>
                  <a:pt x="3283703" y="4349122"/>
                  <a:pt x="3296529" y="4342228"/>
                  <a:pt x="3305907" y="4332849"/>
                </a:cubicBezTo>
                <a:cubicBezTo>
                  <a:pt x="3310596" y="4318781"/>
                  <a:pt x="3316758" y="4305122"/>
                  <a:pt x="3319975" y="4290646"/>
                </a:cubicBezTo>
                <a:cubicBezTo>
                  <a:pt x="3326163" y="4262802"/>
                  <a:pt x="3328940" y="4234303"/>
                  <a:pt x="3334043" y="4206240"/>
                </a:cubicBezTo>
                <a:cubicBezTo>
                  <a:pt x="3338320" y="4182715"/>
                  <a:pt x="3343834" y="4159426"/>
                  <a:pt x="3348111" y="4135901"/>
                </a:cubicBezTo>
                <a:cubicBezTo>
                  <a:pt x="3353213" y="4107838"/>
                  <a:pt x="3355990" y="4079339"/>
                  <a:pt x="3362178" y="4051495"/>
                </a:cubicBezTo>
                <a:cubicBezTo>
                  <a:pt x="3365395" y="4037019"/>
                  <a:pt x="3372649" y="4023678"/>
                  <a:pt x="3376246" y="4009292"/>
                </a:cubicBezTo>
                <a:cubicBezTo>
                  <a:pt x="3382045" y="3986096"/>
                  <a:pt x="3383443" y="3961856"/>
                  <a:pt x="3390314" y="3938954"/>
                </a:cubicBezTo>
                <a:cubicBezTo>
                  <a:pt x="3397570" y="3914767"/>
                  <a:pt x="3411193" y="3892802"/>
                  <a:pt x="3418449" y="3868615"/>
                </a:cubicBezTo>
                <a:cubicBezTo>
                  <a:pt x="3425320" y="3845713"/>
                  <a:pt x="3426226" y="3821345"/>
                  <a:pt x="3432517" y="3798277"/>
                </a:cubicBezTo>
                <a:cubicBezTo>
                  <a:pt x="3440320" y="3769665"/>
                  <a:pt x="3454836" y="3742952"/>
                  <a:pt x="3460652" y="3713871"/>
                </a:cubicBezTo>
                <a:cubicBezTo>
                  <a:pt x="3503078" y="3501743"/>
                  <a:pt x="3449057" y="3766050"/>
                  <a:pt x="3488787" y="3587261"/>
                </a:cubicBezTo>
                <a:cubicBezTo>
                  <a:pt x="3493974" y="3563920"/>
                  <a:pt x="3495294" y="3539606"/>
                  <a:pt x="3502855" y="3516923"/>
                </a:cubicBezTo>
                <a:cubicBezTo>
                  <a:pt x="3509487" y="3497028"/>
                  <a:pt x="3521612" y="3479409"/>
                  <a:pt x="3530991" y="3460652"/>
                </a:cubicBezTo>
                <a:cubicBezTo>
                  <a:pt x="3535680" y="3418449"/>
                  <a:pt x="3539053" y="3376079"/>
                  <a:pt x="3545058" y="3334043"/>
                </a:cubicBezTo>
                <a:cubicBezTo>
                  <a:pt x="3548439" y="3310373"/>
                  <a:pt x="3559126" y="3287615"/>
                  <a:pt x="3559126" y="3263705"/>
                </a:cubicBezTo>
                <a:cubicBezTo>
                  <a:pt x="3559126" y="2658776"/>
                  <a:pt x="3557235" y="2053779"/>
                  <a:pt x="3545058" y="1448972"/>
                </a:cubicBezTo>
                <a:cubicBezTo>
                  <a:pt x="3543161" y="1354739"/>
                  <a:pt x="3546729" y="1257033"/>
                  <a:pt x="3516923" y="1167618"/>
                </a:cubicBezTo>
                <a:cubicBezTo>
                  <a:pt x="3495294" y="1102732"/>
                  <a:pt x="3505763" y="1139956"/>
                  <a:pt x="3488787" y="1055077"/>
                </a:cubicBezTo>
                <a:cubicBezTo>
                  <a:pt x="3462840" y="743702"/>
                  <a:pt x="3489984" y="991913"/>
                  <a:pt x="3460652" y="815926"/>
                </a:cubicBezTo>
                <a:cubicBezTo>
                  <a:pt x="3455201" y="783219"/>
                  <a:pt x="3454626" y="749620"/>
                  <a:pt x="3446584" y="717452"/>
                </a:cubicBezTo>
                <a:cubicBezTo>
                  <a:pt x="3440459" y="692954"/>
                  <a:pt x="3425705" y="671301"/>
                  <a:pt x="3418449" y="647114"/>
                </a:cubicBezTo>
                <a:cubicBezTo>
                  <a:pt x="3411578" y="624212"/>
                  <a:pt x="3411252" y="599677"/>
                  <a:pt x="3404381" y="576775"/>
                </a:cubicBezTo>
                <a:cubicBezTo>
                  <a:pt x="3397125" y="552588"/>
                  <a:pt x="3383672" y="530572"/>
                  <a:pt x="3376246" y="506437"/>
                </a:cubicBezTo>
                <a:cubicBezTo>
                  <a:pt x="3364874" y="469478"/>
                  <a:pt x="3361992" y="429986"/>
                  <a:pt x="3348111" y="393895"/>
                </a:cubicBezTo>
                <a:cubicBezTo>
                  <a:pt x="3335381" y="360797"/>
                  <a:pt x="3307634" y="319311"/>
                  <a:pt x="3277772" y="295421"/>
                </a:cubicBezTo>
                <a:cubicBezTo>
                  <a:pt x="3264570" y="284859"/>
                  <a:pt x="3248557" y="278110"/>
                  <a:pt x="3235569" y="267286"/>
                </a:cubicBezTo>
                <a:cubicBezTo>
                  <a:pt x="3165317" y="208743"/>
                  <a:pt x="3225331" y="235738"/>
                  <a:pt x="3151163" y="211015"/>
                </a:cubicBezTo>
                <a:cubicBezTo>
                  <a:pt x="3137095" y="196947"/>
                  <a:pt x="3126233" y="178682"/>
                  <a:pt x="3108960" y="168812"/>
                </a:cubicBezTo>
                <a:cubicBezTo>
                  <a:pt x="3092173" y="159220"/>
                  <a:pt x="3071279" y="160056"/>
                  <a:pt x="3052689" y="154745"/>
                </a:cubicBezTo>
                <a:cubicBezTo>
                  <a:pt x="3038431" y="150671"/>
                  <a:pt x="3025267" y="141860"/>
                  <a:pt x="3010486" y="140677"/>
                </a:cubicBezTo>
                <a:cubicBezTo>
                  <a:pt x="2826655" y="125970"/>
                  <a:pt x="2785235" y="126609"/>
                  <a:pt x="2658794" y="12660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046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316" y="3132126"/>
            <a:ext cx="2676525" cy="1714500"/>
          </a:xfrm>
          <a:prstGeom prst="rect">
            <a:avLst/>
          </a:prstGeom>
        </p:spPr>
      </p:pic>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0" y="548639"/>
            <a:ext cx="12192000" cy="1077218"/>
          </a:xfrm>
          <a:prstGeom prst="rect">
            <a:avLst/>
          </a:prstGeom>
          <a:solidFill>
            <a:srgbClr val="AFFFAF"/>
          </a:solidFill>
        </p:spPr>
        <p:txBody>
          <a:bodyPr wrap="square" rtlCol="0">
            <a:spAutoFit/>
          </a:bodyPr>
          <a:lstStyle/>
          <a:p>
            <a:r>
              <a:rPr lang="en-US" sz="3200" dirty="0" smtClean="0"/>
              <a:t>The owner commercial banks decide how much </a:t>
            </a:r>
            <a:r>
              <a:rPr lang="en-US" sz="3200" dirty="0" err="1" smtClean="0"/>
              <a:t>bankmoney</a:t>
            </a:r>
            <a:r>
              <a:rPr lang="en-US" sz="3200" dirty="0" smtClean="0"/>
              <a:t> to create FIRST.   Then the reserve bank follows SECOND with reserves. </a:t>
            </a:r>
            <a:endParaRPr lang="en-US" sz="3200" dirty="0"/>
          </a:p>
        </p:txBody>
      </p:sp>
      <p:sp>
        <p:nvSpPr>
          <p:cNvPr id="4" name="Oval 3"/>
          <p:cNvSpPr/>
          <p:nvPr/>
        </p:nvSpPr>
        <p:spPr>
          <a:xfrm>
            <a:off x="506436" y="1886818"/>
            <a:ext cx="1617785" cy="131445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12 RESERVE BANKS</a:t>
            </a:r>
            <a:endParaRPr lang="en-US" b="1" dirty="0">
              <a:solidFill>
                <a:schemeClr val="tx1"/>
              </a:solidFill>
            </a:endParaRPr>
          </a:p>
        </p:txBody>
      </p:sp>
      <p:sp>
        <p:nvSpPr>
          <p:cNvPr id="5" name="Oval 4"/>
          <p:cNvSpPr/>
          <p:nvPr/>
        </p:nvSpPr>
        <p:spPr>
          <a:xfrm>
            <a:off x="2440297" y="2164227"/>
            <a:ext cx="5058890" cy="302407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OWNER</a:t>
            </a:r>
          </a:p>
          <a:p>
            <a:pPr algn="ctr"/>
            <a:r>
              <a:rPr lang="en-US" b="1" dirty="0" smtClean="0">
                <a:solidFill>
                  <a:schemeClr val="tx1"/>
                </a:solidFill>
              </a:rPr>
              <a:t>COMMERCIAL BANKS</a:t>
            </a:r>
            <a:endParaRPr lang="en-US" b="1" dirty="0">
              <a:solidFill>
                <a:schemeClr val="tx1"/>
              </a:solidFill>
            </a:endParaRPr>
          </a:p>
        </p:txBody>
      </p:sp>
      <p:sp>
        <p:nvSpPr>
          <p:cNvPr id="6" name="Oval 5"/>
          <p:cNvSpPr/>
          <p:nvPr/>
        </p:nvSpPr>
        <p:spPr>
          <a:xfrm>
            <a:off x="9377398" y="4892480"/>
            <a:ext cx="1589649" cy="1314450"/>
          </a:xfrm>
          <a:prstGeom prst="ellipse">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PUBLIC</a:t>
            </a:r>
            <a:endParaRPr lang="en-US" b="1" dirty="0">
              <a:solidFill>
                <a:schemeClr val="tx1"/>
              </a:solidFill>
            </a:endParaRPr>
          </a:p>
        </p:txBody>
      </p:sp>
      <p:sp>
        <p:nvSpPr>
          <p:cNvPr id="9" name="Donut 8"/>
          <p:cNvSpPr/>
          <p:nvPr/>
        </p:nvSpPr>
        <p:spPr>
          <a:xfrm>
            <a:off x="8764428" y="4241410"/>
            <a:ext cx="2656962" cy="2616590"/>
          </a:xfrm>
          <a:prstGeom prst="donut">
            <a:avLst/>
          </a:prstGeom>
          <a:solidFill>
            <a:srgbClr val="A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rot="20862331">
            <a:off x="9197614" y="4519299"/>
            <a:ext cx="1035540" cy="523220"/>
          </a:xfrm>
          <a:prstGeom prst="rect">
            <a:avLst/>
          </a:prstGeom>
          <a:solidFill>
            <a:srgbClr val="FFFF00"/>
          </a:solidFill>
        </p:spPr>
        <p:txBody>
          <a:bodyPr wrap="none" rtlCol="0">
            <a:spAutoFit/>
          </a:bodyPr>
          <a:lstStyle/>
          <a:p>
            <a:r>
              <a:rPr lang="en-US" sz="2800" b="1" dirty="0" smtClean="0"/>
              <a:t>BANK</a:t>
            </a:r>
            <a:endParaRPr lang="en-US" sz="2800" b="1" dirty="0"/>
          </a:p>
        </p:txBody>
      </p:sp>
      <p:sp>
        <p:nvSpPr>
          <p:cNvPr id="13" name="TextBox 12"/>
          <p:cNvSpPr txBox="1"/>
          <p:nvPr/>
        </p:nvSpPr>
        <p:spPr>
          <a:xfrm rot="2136889">
            <a:off x="10157674" y="4789002"/>
            <a:ext cx="1175322" cy="461665"/>
          </a:xfrm>
          <a:prstGeom prst="rect">
            <a:avLst/>
          </a:prstGeom>
          <a:solidFill>
            <a:srgbClr val="FFFF00"/>
          </a:solidFill>
        </p:spPr>
        <p:txBody>
          <a:bodyPr wrap="none" rtlCol="0">
            <a:spAutoFit/>
          </a:bodyPr>
          <a:lstStyle/>
          <a:p>
            <a:r>
              <a:rPr lang="en-US" sz="2400" b="1" dirty="0" smtClean="0"/>
              <a:t>MONEY</a:t>
            </a:r>
            <a:endParaRPr lang="en-US" sz="2400" b="1" dirty="0"/>
          </a:p>
        </p:txBody>
      </p:sp>
      <p:sp>
        <p:nvSpPr>
          <p:cNvPr id="10" name="Right Arrow 9"/>
          <p:cNvSpPr/>
          <p:nvPr/>
        </p:nvSpPr>
        <p:spPr>
          <a:xfrm rot="1525533">
            <a:off x="6248197" y="5246265"/>
            <a:ext cx="2363787" cy="8688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BANKMONEY</a:t>
            </a:r>
            <a:endParaRPr lang="en-US" sz="2400" b="1" dirty="0">
              <a:solidFill>
                <a:schemeClr val="tx1"/>
              </a:solidFill>
            </a:endParaRPr>
          </a:p>
        </p:txBody>
      </p:sp>
      <p:sp>
        <p:nvSpPr>
          <p:cNvPr id="19" name="Right Arrow 18"/>
          <p:cNvSpPr/>
          <p:nvPr/>
        </p:nvSpPr>
        <p:spPr>
          <a:xfrm rot="1525533">
            <a:off x="1078765" y="3237917"/>
            <a:ext cx="1940276" cy="6168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RESERVES</a:t>
            </a:r>
            <a:endParaRPr lang="en-US" b="1" dirty="0">
              <a:solidFill>
                <a:schemeClr val="tx1"/>
              </a:solidFill>
            </a:endParaRPr>
          </a:p>
        </p:txBody>
      </p:sp>
      <p:sp>
        <p:nvSpPr>
          <p:cNvPr id="24" name="Freeform 23"/>
          <p:cNvSpPr/>
          <p:nvPr/>
        </p:nvSpPr>
        <p:spPr>
          <a:xfrm>
            <a:off x="1040310" y="3254231"/>
            <a:ext cx="1477769" cy="844061"/>
          </a:xfrm>
          <a:custGeom>
            <a:avLst/>
            <a:gdLst>
              <a:gd name="connsiteX0" fmla="*/ 56932 w 1477769"/>
              <a:gd name="connsiteY0" fmla="*/ 126609 h 844061"/>
              <a:gd name="connsiteX1" fmla="*/ 113202 w 1477769"/>
              <a:gd name="connsiteY1" fmla="*/ 56271 h 844061"/>
              <a:gd name="connsiteX2" fmla="*/ 225744 w 1477769"/>
              <a:gd name="connsiteY2" fmla="*/ 28135 h 844061"/>
              <a:gd name="connsiteX3" fmla="*/ 324218 w 1477769"/>
              <a:gd name="connsiteY3" fmla="*/ 0 h 844061"/>
              <a:gd name="connsiteX4" fmla="*/ 380489 w 1477769"/>
              <a:gd name="connsiteY4" fmla="*/ 42203 h 844061"/>
              <a:gd name="connsiteX5" fmla="*/ 436759 w 1477769"/>
              <a:gd name="connsiteY5" fmla="*/ 154744 h 844061"/>
              <a:gd name="connsiteX6" fmla="*/ 450827 w 1477769"/>
              <a:gd name="connsiteY6" fmla="*/ 225083 h 844061"/>
              <a:gd name="connsiteX7" fmla="*/ 478962 w 1477769"/>
              <a:gd name="connsiteY7" fmla="*/ 337624 h 844061"/>
              <a:gd name="connsiteX8" fmla="*/ 436759 w 1477769"/>
              <a:gd name="connsiteY8" fmla="*/ 576775 h 844061"/>
              <a:gd name="connsiteX9" fmla="*/ 394556 w 1477769"/>
              <a:gd name="connsiteY9" fmla="*/ 618978 h 844061"/>
              <a:gd name="connsiteX10" fmla="*/ 324218 w 1477769"/>
              <a:gd name="connsiteY10" fmla="*/ 633046 h 844061"/>
              <a:gd name="connsiteX11" fmla="*/ 42864 w 1477769"/>
              <a:gd name="connsiteY11" fmla="*/ 647114 h 844061"/>
              <a:gd name="connsiteX12" fmla="*/ 28796 w 1477769"/>
              <a:gd name="connsiteY12" fmla="*/ 604911 h 844061"/>
              <a:gd name="connsiteX13" fmla="*/ 661 w 1477769"/>
              <a:gd name="connsiteY13" fmla="*/ 562708 h 844061"/>
              <a:gd name="connsiteX14" fmla="*/ 14729 w 1477769"/>
              <a:gd name="connsiteY14" fmla="*/ 464234 h 844061"/>
              <a:gd name="connsiteX15" fmla="*/ 99135 w 1477769"/>
              <a:gd name="connsiteY15" fmla="*/ 478301 h 844061"/>
              <a:gd name="connsiteX16" fmla="*/ 211676 w 1477769"/>
              <a:gd name="connsiteY16" fmla="*/ 534572 h 844061"/>
              <a:gd name="connsiteX17" fmla="*/ 324218 w 1477769"/>
              <a:gd name="connsiteY17" fmla="*/ 618978 h 844061"/>
              <a:gd name="connsiteX18" fmla="*/ 422692 w 1477769"/>
              <a:gd name="connsiteY18" fmla="*/ 675249 h 844061"/>
              <a:gd name="connsiteX19" fmla="*/ 478962 w 1477769"/>
              <a:gd name="connsiteY19" fmla="*/ 731520 h 844061"/>
              <a:gd name="connsiteX20" fmla="*/ 718113 w 1477769"/>
              <a:gd name="connsiteY20" fmla="*/ 801858 h 844061"/>
              <a:gd name="connsiteX21" fmla="*/ 872858 w 1477769"/>
              <a:gd name="connsiteY21" fmla="*/ 844061 h 844061"/>
              <a:gd name="connsiteX22" fmla="*/ 1294889 w 1477769"/>
              <a:gd name="connsiteY22" fmla="*/ 829994 h 844061"/>
              <a:gd name="connsiteX23" fmla="*/ 1323024 w 1477769"/>
              <a:gd name="connsiteY23" fmla="*/ 787791 h 844061"/>
              <a:gd name="connsiteX24" fmla="*/ 1365227 w 1477769"/>
              <a:gd name="connsiteY24" fmla="*/ 745588 h 844061"/>
              <a:gd name="connsiteX25" fmla="*/ 1477769 w 1477769"/>
              <a:gd name="connsiteY25" fmla="*/ 731520 h 84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77769" h="844061">
                <a:moveTo>
                  <a:pt x="56932" y="126609"/>
                </a:moveTo>
                <a:cubicBezTo>
                  <a:pt x="75689" y="103163"/>
                  <a:pt x="87267" y="71400"/>
                  <a:pt x="113202" y="56271"/>
                </a:cubicBezTo>
                <a:cubicBezTo>
                  <a:pt x="146603" y="36787"/>
                  <a:pt x="188230" y="37513"/>
                  <a:pt x="225744" y="28135"/>
                </a:cubicBezTo>
                <a:cubicBezTo>
                  <a:pt x="296411" y="10468"/>
                  <a:pt x="263665" y="20185"/>
                  <a:pt x="324218" y="0"/>
                </a:cubicBezTo>
                <a:cubicBezTo>
                  <a:pt x="342975" y="14068"/>
                  <a:pt x="365050" y="24558"/>
                  <a:pt x="380489" y="42203"/>
                </a:cubicBezTo>
                <a:cubicBezTo>
                  <a:pt x="406529" y="71962"/>
                  <a:pt x="426949" y="115504"/>
                  <a:pt x="436759" y="154744"/>
                </a:cubicBezTo>
                <a:cubicBezTo>
                  <a:pt x="442558" y="177941"/>
                  <a:pt x="445450" y="201785"/>
                  <a:pt x="450827" y="225083"/>
                </a:cubicBezTo>
                <a:cubicBezTo>
                  <a:pt x="459522" y="262761"/>
                  <a:pt x="478962" y="337624"/>
                  <a:pt x="478962" y="337624"/>
                </a:cubicBezTo>
                <a:cubicBezTo>
                  <a:pt x="469588" y="468871"/>
                  <a:pt x="499889" y="501020"/>
                  <a:pt x="436759" y="576775"/>
                </a:cubicBezTo>
                <a:cubicBezTo>
                  <a:pt x="424023" y="592058"/>
                  <a:pt x="412350" y="610081"/>
                  <a:pt x="394556" y="618978"/>
                </a:cubicBezTo>
                <a:cubicBezTo>
                  <a:pt x="373170" y="629671"/>
                  <a:pt x="347664" y="628357"/>
                  <a:pt x="324218" y="633046"/>
                </a:cubicBezTo>
                <a:cubicBezTo>
                  <a:pt x="216837" y="686736"/>
                  <a:pt x="231063" y="691396"/>
                  <a:pt x="42864" y="647114"/>
                </a:cubicBezTo>
                <a:cubicBezTo>
                  <a:pt x="28430" y="643718"/>
                  <a:pt x="35428" y="618174"/>
                  <a:pt x="28796" y="604911"/>
                </a:cubicBezTo>
                <a:cubicBezTo>
                  <a:pt x="21235" y="589789"/>
                  <a:pt x="10039" y="576776"/>
                  <a:pt x="661" y="562708"/>
                </a:cubicBezTo>
                <a:cubicBezTo>
                  <a:pt x="5350" y="529883"/>
                  <a:pt x="-10446" y="485813"/>
                  <a:pt x="14729" y="464234"/>
                </a:cubicBezTo>
                <a:cubicBezTo>
                  <a:pt x="36385" y="445671"/>
                  <a:pt x="72273" y="468708"/>
                  <a:pt x="99135" y="478301"/>
                </a:cubicBezTo>
                <a:cubicBezTo>
                  <a:pt x="138633" y="492407"/>
                  <a:pt x="182019" y="504915"/>
                  <a:pt x="211676" y="534572"/>
                </a:cubicBezTo>
                <a:cubicBezTo>
                  <a:pt x="292500" y="615396"/>
                  <a:pt x="250558" y="594426"/>
                  <a:pt x="324218" y="618978"/>
                </a:cubicBezTo>
                <a:cubicBezTo>
                  <a:pt x="404936" y="699699"/>
                  <a:pt x="273920" y="576068"/>
                  <a:pt x="422692" y="675249"/>
                </a:cubicBezTo>
                <a:cubicBezTo>
                  <a:pt x="444763" y="689963"/>
                  <a:pt x="456583" y="717279"/>
                  <a:pt x="478962" y="731520"/>
                </a:cubicBezTo>
                <a:cubicBezTo>
                  <a:pt x="559630" y="782854"/>
                  <a:pt x="625119" y="779717"/>
                  <a:pt x="718113" y="801858"/>
                </a:cubicBezTo>
                <a:cubicBezTo>
                  <a:pt x="770125" y="814242"/>
                  <a:pt x="821276" y="829993"/>
                  <a:pt x="872858" y="844061"/>
                </a:cubicBezTo>
                <a:cubicBezTo>
                  <a:pt x="1013535" y="839372"/>
                  <a:pt x="1155221" y="847452"/>
                  <a:pt x="1294889" y="829994"/>
                </a:cubicBezTo>
                <a:cubicBezTo>
                  <a:pt x="1311666" y="827897"/>
                  <a:pt x="1312200" y="800779"/>
                  <a:pt x="1323024" y="787791"/>
                </a:cubicBezTo>
                <a:cubicBezTo>
                  <a:pt x="1335760" y="772507"/>
                  <a:pt x="1347954" y="755459"/>
                  <a:pt x="1365227" y="745588"/>
                </a:cubicBezTo>
                <a:cubicBezTo>
                  <a:pt x="1397807" y="726971"/>
                  <a:pt x="1442801" y="731520"/>
                  <a:pt x="1477769" y="73152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274634" y="5515379"/>
            <a:ext cx="607259" cy="844061"/>
          </a:xfrm>
          <a:custGeom>
            <a:avLst/>
            <a:gdLst>
              <a:gd name="connsiteX0" fmla="*/ 0 w 607259"/>
              <a:gd name="connsiteY0" fmla="*/ 211015 h 844061"/>
              <a:gd name="connsiteX1" fmla="*/ 168812 w 607259"/>
              <a:gd name="connsiteY1" fmla="*/ 154744 h 844061"/>
              <a:gd name="connsiteX2" fmla="*/ 309489 w 607259"/>
              <a:gd name="connsiteY2" fmla="*/ 112541 h 844061"/>
              <a:gd name="connsiteX3" fmla="*/ 506437 w 607259"/>
              <a:gd name="connsiteY3" fmla="*/ 28135 h 844061"/>
              <a:gd name="connsiteX4" fmla="*/ 548640 w 607259"/>
              <a:gd name="connsiteY4" fmla="*/ 0 h 844061"/>
              <a:gd name="connsiteX5" fmla="*/ 562708 w 607259"/>
              <a:gd name="connsiteY5" fmla="*/ 647114 h 844061"/>
              <a:gd name="connsiteX6" fmla="*/ 562708 w 607259"/>
              <a:gd name="connsiteY6" fmla="*/ 844061 h 84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59" h="844061">
                <a:moveTo>
                  <a:pt x="0" y="211015"/>
                </a:moveTo>
                <a:cubicBezTo>
                  <a:pt x="175238" y="181808"/>
                  <a:pt x="-7059" y="220695"/>
                  <a:pt x="168812" y="154744"/>
                </a:cubicBezTo>
                <a:cubicBezTo>
                  <a:pt x="214652" y="137554"/>
                  <a:pt x="263044" y="128023"/>
                  <a:pt x="309489" y="112541"/>
                </a:cubicBezTo>
                <a:cubicBezTo>
                  <a:pt x="386575" y="86846"/>
                  <a:pt x="437158" y="66623"/>
                  <a:pt x="506437" y="28135"/>
                </a:cubicBezTo>
                <a:cubicBezTo>
                  <a:pt x="521217" y="19924"/>
                  <a:pt x="534572" y="9378"/>
                  <a:pt x="548640" y="0"/>
                </a:cubicBezTo>
                <a:cubicBezTo>
                  <a:pt x="665252" y="233224"/>
                  <a:pt x="573758" y="28273"/>
                  <a:pt x="562708" y="647114"/>
                </a:cubicBezTo>
                <a:cubicBezTo>
                  <a:pt x="561536" y="712753"/>
                  <a:pt x="562708" y="778412"/>
                  <a:pt x="562708" y="844061"/>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176160" y="6429779"/>
            <a:ext cx="1463040" cy="0"/>
          </a:xfrm>
          <a:custGeom>
            <a:avLst/>
            <a:gdLst>
              <a:gd name="connsiteX0" fmla="*/ 0 w 1463040"/>
              <a:gd name="connsiteY0" fmla="*/ 0 h 0"/>
              <a:gd name="connsiteX1" fmla="*/ 1463040 w 1463040"/>
              <a:gd name="connsiteY1" fmla="*/ 0 h 0"/>
            </a:gdLst>
            <a:ahLst/>
            <a:cxnLst>
              <a:cxn ang="0">
                <a:pos x="connsiteX0" y="connsiteY0"/>
              </a:cxn>
              <a:cxn ang="0">
                <a:pos x="connsiteX1" y="connsiteY1"/>
              </a:cxn>
            </a:cxnLst>
            <a:rect l="l" t="t" r="r" b="b"/>
            <a:pathLst>
              <a:path w="1463040">
                <a:moveTo>
                  <a:pt x="0" y="0"/>
                </a:moveTo>
                <a:lnTo>
                  <a:pt x="1463040" y="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74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2192000" cy="548639"/>
          </a:xfrm>
          <a:prstGeom prst="rect">
            <a:avLst/>
          </a:prstGeom>
          <a:solidFill>
            <a:srgbClr val="3CFE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TODAY’S BANKING SYSTEM</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0" y="548639"/>
            <a:ext cx="12192000" cy="1569660"/>
          </a:xfrm>
          <a:prstGeom prst="rect">
            <a:avLst/>
          </a:prstGeom>
          <a:solidFill>
            <a:srgbClr val="AFFFAF"/>
          </a:solidFill>
        </p:spPr>
        <p:txBody>
          <a:bodyPr wrap="square" rtlCol="0">
            <a:spAutoFit/>
          </a:bodyPr>
          <a:lstStyle/>
          <a:p>
            <a:pPr algn="ctr"/>
            <a:r>
              <a:rPr lang="en-US" sz="3200" dirty="0" smtClean="0"/>
              <a:t>REMEMBER:</a:t>
            </a:r>
          </a:p>
          <a:p>
            <a:pPr algn="ctr"/>
            <a:r>
              <a:rPr lang="en-US" sz="3200" dirty="0" smtClean="0"/>
              <a:t>Throughout history there have always been tyrants….</a:t>
            </a:r>
          </a:p>
          <a:p>
            <a:pPr algn="ctr"/>
            <a:r>
              <a:rPr lang="en-US" sz="3200" dirty="0" smtClean="0"/>
              <a:t>but they have ALWAYS failed.</a:t>
            </a:r>
            <a:endParaRPr lang="en-US" sz="32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116" y="2292991"/>
            <a:ext cx="5212882" cy="4396197"/>
          </a:xfrm>
          <a:prstGeom prst="rect">
            <a:avLst/>
          </a:prstGeom>
        </p:spPr>
      </p:pic>
    </p:spTree>
    <p:extLst>
      <p:ext uri="{BB962C8B-B14F-4D97-AF65-F5344CB8AC3E}">
        <p14:creationId xmlns:p14="http://schemas.microsoft.com/office/powerpoint/2010/main" val="3801588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17256" y="2813539"/>
            <a:ext cx="2385589" cy="830997"/>
          </a:xfrm>
          <a:prstGeom prst="rect">
            <a:avLst/>
          </a:prstGeom>
          <a:noFill/>
        </p:spPr>
        <p:txBody>
          <a:bodyPr wrap="none" rtlCol="0">
            <a:spAutoFit/>
          </a:bodyPr>
          <a:lstStyle/>
          <a:p>
            <a:r>
              <a:rPr lang="en-US" sz="4800" dirty="0" smtClean="0"/>
              <a:t>THE END</a:t>
            </a:r>
            <a:endParaRPr lang="en-US" sz="4800" dirty="0"/>
          </a:p>
        </p:txBody>
      </p:sp>
    </p:spTree>
    <p:extLst>
      <p:ext uri="{BB962C8B-B14F-4D97-AF65-F5344CB8AC3E}">
        <p14:creationId xmlns:p14="http://schemas.microsoft.com/office/powerpoint/2010/main" val="2907485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9" name="TextBox 8"/>
          <p:cNvSpPr txBox="1"/>
          <p:nvPr/>
        </p:nvSpPr>
        <p:spPr>
          <a:xfrm>
            <a:off x="0" y="468302"/>
            <a:ext cx="12192000" cy="369332"/>
          </a:xfrm>
          <a:prstGeom prst="rect">
            <a:avLst/>
          </a:prstGeom>
          <a:solidFill>
            <a:srgbClr val="DBB7FF"/>
          </a:solidFill>
        </p:spPr>
        <p:txBody>
          <a:bodyPr wrap="square" rtlCol="0">
            <a:spAutoFit/>
          </a:bodyPr>
          <a:lstStyle/>
          <a:p>
            <a:pPr algn="ctr"/>
            <a:r>
              <a:rPr lang="en-US" b="1" dirty="0" smtClean="0"/>
              <a:t>TODAY’S BANKING DEVELOPED FROM TRADE</a:t>
            </a:r>
            <a:endParaRPr lang="en-US" b="1" dirty="0"/>
          </a:p>
        </p:txBody>
      </p:sp>
      <p:sp>
        <p:nvSpPr>
          <p:cNvPr id="10" name="Title 1"/>
          <p:cNvSpPr>
            <a:spLocks noGrp="1"/>
          </p:cNvSpPr>
          <p:nvPr>
            <p:ph type="title"/>
          </p:nvPr>
        </p:nvSpPr>
        <p:spPr>
          <a:xfrm>
            <a:off x="0" y="1"/>
            <a:ext cx="12192000" cy="450165"/>
          </a:xfrm>
          <a:solidFill>
            <a:srgbClr val="F0E1FF"/>
          </a:solidFill>
        </p:spPr>
        <p:txBody>
          <a:bodyPr>
            <a:noAutofit/>
          </a:bodyPr>
          <a:lstStyle/>
          <a:p>
            <a:pPr algn="ctr"/>
            <a:r>
              <a:rPr lang="en-US" sz="2400" b="1" dirty="0" smtClean="0">
                <a:latin typeface="Courier New" panose="02070309020205020404" pitchFamily="49" charset="0"/>
                <a:cs typeface="Courier New" panose="02070309020205020404" pitchFamily="49" charset="0"/>
              </a:rPr>
              <a:t>ORIGIN OF BANKING</a:t>
            </a:r>
            <a:endParaRPr lang="en-US" sz="2800" b="1" dirty="0"/>
          </a:p>
        </p:txBody>
      </p:sp>
      <p:sp>
        <p:nvSpPr>
          <p:cNvPr id="12" name="TextBox 11"/>
          <p:cNvSpPr txBox="1"/>
          <p:nvPr/>
        </p:nvSpPr>
        <p:spPr>
          <a:xfrm>
            <a:off x="968326" y="1009892"/>
            <a:ext cx="10255348" cy="400110"/>
          </a:xfrm>
          <a:prstGeom prst="rect">
            <a:avLst/>
          </a:prstGeom>
          <a:solidFill>
            <a:srgbClr val="FFD5FF"/>
          </a:solidFill>
        </p:spPr>
        <p:txBody>
          <a:bodyPr wrap="square" rtlCol="0">
            <a:spAutoFit/>
          </a:bodyPr>
          <a:lstStyle/>
          <a:p>
            <a:pPr algn="ctr"/>
            <a:r>
              <a:rPr lang="en-US" sz="2000" b="1" dirty="0" smtClean="0"/>
              <a:t>GOODS AND MONEY ARE RELATED</a:t>
            </a:r>
            <a:endParaRPr lang="en-US" sz="2000" b="1" dirty="0"/>
          </a:p>
        </p:txBody>
      </p:sp>
      <p:sp>
        <p:nvSpPr>
          <p:cNvPr id="13" name="Rectangle 12"/>
          <p:cNvSpPr/>
          <p:nvPr/>
        </p:nvSpPr>
        <p:spPr>
          <a:xfrm>
            <a:off x="344851" y="1739101"/>
            <a:ext cx="5787586" cy="830997"/>
          </a:xfrm>
          <a:prstGeom prst="rect">
            <a:avLst/>
          </a:prstGeom>
          <a:solidFill>
            <a:srgbClr val="FEE6FD"/>
          </a:solidFill>
        </p:spPr>
        <p:txBody>
          <a:bodyPr wrap="square">
            <a:spAutoFit/>
          </a:bodyPr>
          <a:lstStyle/>
          <a:p>
            <a:r>
              <a:rPr lang="en-US" sz="2400" dirty="0" smtClean="0"/>
              <a:t>The value of GOODS, expressed in money,</a:t>
            </a:r>
          </a:p>
          <a:p>
            <a:r>
              <a:rPr lang="en-US" sz="2400" dirty="0" smtClean="0"/>
              <a:t> is called </a:t>
            </a:r>
            <a:r>
              <a:rPr lang="en-US" sz="2400" b="1" dirty="0" smtClean="0"/>
              <a:t>PRICE</a:t>
            </a:r>
            <a:r>
              <a:rPr lang="en-US" sz="2400" dirty="0" smtClean="0"/>
              <a:t>.</a:t>
            </a:r>
            <a:endParaRPr lang="en-US" sz="2400" dirty="0"/>
          </a:p>
        </p:txBody>
      </p:sp>
      <p:sp>
        <p:nvSpPr>
          <p:cNvPr id="16" name="Rectangle 15"/>
          <p:cNvSpPr/>
          <p:nvPr/>
        </p:nvSpPr>
        <p:spPr>
          <a:xfrm>
            <a:off x="6639951" y="1766926"/>
            <a:ext cx="5359791" cy="830997"/>
          </a:xfrm>
          <a:prstGeom prst="rect">
            <a:avLst/>
          </a:prstGeom>
          <a:solidFill>
            <a:srgbClr val="FEE6FD"/>
          </a:solidFill>
        </p:spPr>
        <p:txBody>
          <a:bodyPr wrap="square">
            <a:spAutoFit/>
          </a:bodyPr>
          <a:lstStyle/>
          <a:p>
            <a:r>
              <a:rPr lang="en-US" sz="2400" dirty="0" smtClean="0"/>
              <a:t>The value of MONEY, expressed in goods, is called </a:t>
            </a:r>
            <a:r>
              <a:rPr lang="en-US" sz="2400" b="1" dirty="0" smtClean="0"/>
              <a:t>VALUE</a:t>
            </a:r>
            <a:r>
              <a:rPr lang="en-US" sz="2400" dirty="0" smtClean="0"/>
              <a:t>.</a:t>
            </a:r>
            <a:endParaRPr lang="en-US" sz="24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04" y="3357475"/>
            <a:ext cx="5209424" cy="2841504"/>
          </a:xfrm>
          <a:prstGeom prst="rect">
            <a:avLst/>
          </a:prstGeom>
        </p:spPr>
      </p:pic>
      <p:sp>
        <p:nvSpPr>
          <p:cNvPr id="18" name="TextBox 17"/>
          <p:cNvSpPr txBox="1"/>
          <p:nvPr/>
        </p:nvSpPr>
        <p:spPr>
          <a:xfrm>
            <a:off x="3482197" y="6062817"/>
            <a:ext cx="2247731" cy="369332"/>
          </a:xfrm>
          <a:prstGeom prst="rect">
            <a:avLst/>
          </a:prstGeom>
          <a:solidFill>
            <a:schemeClr val="bg1"/>
          </a:solidFill>
        </p:spPr>
        <p:txBody>
          <a:bodyPr wrap="none" rtlCol="0">
            <a:spAutoFit/>
          </a:bodyPr>
          <a:lstStyle/>
          <a:p>
            <a:r>
              <a:rPr lang="en-US" dirty="0" smtClean="0"/>
              <a:t>                                       </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579" y="2760455"/>
            <a:ext cx="2071175" cy="1380783"/>
          </a:xfrm>
          <a:prstGeom prst="rect">
            <a:avLst/>
          </a:prstGeom>
        </p:spPr>
      </p:pic>
      <p:pic>
        <p:nvPicPr>
          <p:cNvPr id="6146" name="Picture 2" descr="https://s16-us2.ixquick.com/cgi-bin/serveimage?url=http%3A%2F%2Fwww.bullshift.net%2Fdata%2Fimages%2F2013%2F09%2Fabstract-money-world-maps-desktop-1800x1045-hd-wallpaper-1008542.jpg&amp;sp=acaeeb09fbf3c4c9ed7a76fa93611b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482" y="2862514"/>
            <a:ext cx="5735721" cy="333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9425" y="6016651"/>
            <a:ext cx="1622560" cy="830997"/>
          </a:xfrm>
          <a:prstGeom prst="rect">
            <a:avLst/>
          </a:prstGeom>
          <a:noFill/>
        </p:spPr>
        <p:txBody>
          <a:bodyPr wrap="none" rtlCol="0">
            <a:spAutoFit/>
          </a:bodyPr>
          <a:lstStyle/>
          <a:p>
            <a:r>
              <a:rPr lang="en-US" sz="4800" dirty="0" smtClean="0"/>
              <a:t>PRICE</a:t>
            </a:r>
            <a:endParaRPr lang="en-US" sz="4800" dirty="0"/>
          </a:p>
        </p:txBody>
      </p:sp>
      <p:sp>
        <p:nvSpPr>
          <p:cNvPr id="14" name="TextBox 13"/>
          <p:cNvSpPr txBox="1"/>
          <p:nvPr/>
        </p:nvSpPr>
        <p:spPr>
          <a:xfrm>
            <a:off x="8555062" y="6048071"/>
            <a:ext cx="1801712" cy="830997"/>
          </a:xfrm>
          <a:prstGeom prst="rect">
            <a:avLst/>
          </a:prstGeom>
          <a:noFill/>
        </p:spPr>
        <p:txBody>
          <a:bodyPr wrap="none" rtlCol="0">
            <a:spAutoFit/>
          </a:bodyPr>
          <a:lstStyle/>
          <a:p>
            <a:r>
              <a:rPr lang="en-US" sz="4800" dirty="0" smtClean="0"/>
              <a:t>VALUE</a:t>
            </a:r>
            <a:endParaRPr lang="en-US" sz="4800" dirty="0"/>
          </a:p>
        </p:txBody>
      </p:sp>
    </p:spTree>
    <p:extLst>
      <p:ext uri="{BB962C8B-B14F-4D97-AF65-F5344CB8AC3E}">
        <p14:creationId xmlns:p14="http://schemas.microsoft.com/office/powerpoint/2010/main" val="56701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rot="20483578">
            <a:off x="1834366" y="4442019"/>
            <a:ext cx="1338828" cy="707886"/>
          </a:xfrm>
          <a:prstGeom prst="rect">
            <a:avLst/>
          </a:prstGeom>
          <a:solidFill>
            <a:schemeClr val="bg1"/>
          </a:solidFill>
        </p:spPr>
        <p:txBody>
          <a:bodyPr wrap="none" rtlCol="0">
            <a:spAutoFit/>
          </a:bodyPr>
          <a:lstStyle/>
          <a:p>
            <a:r>
              <a:rPr lang="en-US" sz="4000" b="1" dirty="0" smtClean="0">
                <a:solidFill>
                  <a:srgbClr val="FF0000"/>
                </a:solidFill>
              </a:rPr>
              <a:t>          </a:t>
            </a:r>
            <a:endParaRPr lang="en-US" sz="4000" b="1" dirty="0">
              <a:solidFill>
                <a:srgbClr val="FF0000"/>
              </a:solidFill>
            </a:endParaRPr>
          </a:p>
        </p:txBody>
      </p:sp>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9" name="TextBox 8"/>
          <p:cNvSpPr txBox="1"/>
          <p:nvPr/>
        </p:nvSpPr>
        <p:spPr>
          <a:xfrm>
            <a:off x="0" y="468302"/>
            <a:ext cx="12192000" cy="369332"/>
          </a:xfrm>
          <a:prstGeom prst="rect">
            <a:avLst/>
          </a:prstGeom>
          <a:solidFill>
            <a:srgbClr val="DBB7FF"/>
          </a:solidFill>
        </p:spPr>
        <p:txBody>
          <a:bodyPr wrap="square" rtlCol="0">
            <a:spAutoFit/>
          </a:bodyPr>
          <a:lstStyle/>
          <a:p>
            <a:pPr algn="ctr"/>
            <a:r>
              <a:rPr lang="en-US" b="1" dirty="0" smtClean="0"/>
              <a:t>TODAY’S BANKING DEVELOPED FROM TRADE</a:t>
            </a:r>
            <a:endParaRPr lang="en-US" b="1" dirty="0"/>
          </a:p>
        </p:txBody>
      </p:sp>
      <p:sp>
        <p:nvSpPr>
          <p:cNvPr id="10" name="Title 1"/>
          <p:cNvSpPr>
            <a:spLocks noGrp="1"/>
          </p:cNvSpPr>
          <p:nvPr>
            <p:ph type="title"/>
          </p:nvPr>
        </p:nvSpPr>
        <p:spPr>
          <a:xfrm>
            <a:off x="0" y="1"/>
            <a:ext cx="12192000" cy="450165"/>
          </a:xfrm>
          <a:solidFill>
            <a:srgbClr val="F0E1FF"/>
          </a:solidFill>
        </p:spPr>
        <p:txBody>
          <a:bodyPr>
            <a:noAutofit/>
          </a:bodyPr>
          <a:lstStyle/>
          <a:p>
            <a:pPr algn="ctr"/>
            <a:r>
              <a:rPr lang="en-US" sz="2400" b="1" dirty="0" smtClean="0">
                <a:latin typeface="Courier New" panose="02070309020205020404" pitchFamily="49" charset="0"/>
                <a:cs typeface="Courier New" panose="02070309020205020404" pitchFamily="49" charset="0"/>
              </a:rPr>
              <a:t>ORIGIN OF BANKING</a:t>
            </a:r>
            <a:endParaRPr lang="en-US" sz="2800" b="1" dirty="0"/>
          </a:p>
        </p:txBody>
      </p:sp>
      <p:sp>
        <p:nvSpPr>
          <p:cNvPr id="12" name="TextBox 11"/>
          <p:cNvSpPr txBox="1"/>
          <p:nvPr/>
        </p:nvSpPr>
        <p:spPr>
          <a:xfrm>
            <a:off x="968326" y="1009892"/>
            <a:ext cx="10255348" cy="461665"/>
          </a:xfrm>
          <a:prstGeom prst="rect">
            <a:avLst/>
          </a:prstGeom>
          <a:solidFill>
            <a:srgbClr val="FFD5FF"/>
          </a:solidFill>
        </p:spPr>
        <p:txBody>
          <a:bodyPr wrap="square" rtlCol="0">
            <a:spAutoFit/>
          </a:bodyPr>
          <a:lstStyle/>
          <a:p>
            <a:pPr algn="ctr"/>
            <a:r>
              <a:rPr lang="en-US" sz="2400" b="1" dirty="0" smtClean="0"/>
              <a:t>GOODS AND MONEY ARE RELATED --   THEY MOVE IN OPPOSITE DIRECTIONS</a:t>
            </a:r>
            <a:endParaRPr lang="en-US" sz="2400" b="1" dirty="0"/>
          </a:p>
        </p:txBody>
      </p:sp>
      <p:sp>
        <p:nvSpPr>
          <p:cNvPr id="13" name="Rectangle 12"/>
          <p:cNvSpPr/>
          <p:nvPr/>
        </p:nvSpPr>
        <p:spPr>
          <a:xfrm rot="20360518">
            <a:off x="421662" y="2280203"/>
            <a:ext cx="4698761" cy="830997"/>
          </a:xfrm>
          <a:prstGeom prst="rect">
            <a:avLst/>
          </a:prstGeom>
          <a:solidFill>
            <a:srgbClr val="FEE6FD"/>
          </a:solidFill>
        </p:spPr>
        <p:txBody>
          <a:bodyPr wrap="square">
            <a:spAutoFit/>
          </a:bodyPr>
          <a:lstStyle/>
          <a:p>
            <a:r>
              <a:rPr lang="en-US" sz="2400" dirty="0" smtClean="0"/>
              <a:t>When the price of goods goes UP….</a:t>
            </a:r>
          </a:p>
          <a:p>
            <a:r>
              <a:rPr lang="en-US" sz="2400" dirty="0" smtClean="0"/>
              <a:t>the value of money goes DOWN.</a:t>
            </a:r>
            <a:endParaRPr lang="en-US" sz="2400" dirty="0"/>
          </a:p>
        </p:txBody>
      </p:sp>
      <p:sp>
        <p:nvSpPr>
          <p:cNvPr id="16" name="Rectangle 15"/>
          <p:cNvSpPr/>
          <p:nvPr/>
        </p:nvSpPr>
        <p:spPr>
          <a:xfrm rot="560660">
            <a:off x="6722015" y="1893884"/>
            <a:ext cx="5359791" cy="830997"/>
          </a:xfrm>
          <a:prstGeom prst="rect">
            <a:avLst/>
          </a:prstGeom>
          <a:solidFill>
            <a:srgbClr val="FEE6FD"/>
          </a:solidFill>
        </p:spPr>
        <p:txBody>
          <a:bodyPr wrap="square">
            <a:spAutoFit/>
          </a:bodyPr>
          <a:lstStyle/>
          <a:p>
            <a:r>
              <a:rPr lang="en-US" sz="2400" dirty="0" smtClean="0"/>
              <a:t>When the price of goods goes DOWN….</a:t>
            </a:r>
          </a:p>
          <a:p>
            <a:r>
              <a:rPr lang="en-US" sz="2400" dirty="0" smtClean="0"/>
              <a:t>the value of money goes UP.</a:t>
            </a:r>
            <a:endParaRPr lang="en-US" sz="24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10" y="4564246"/>
            <a:ext cx="2567311" cy="14963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623" y="4117444"/>
            <a:ext cx="4095132" cy="21820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07" y="5828060"/>
            <a:ext cx="461578" cy="64887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0362" y="2677560"/>
            <a:ext cx="1411461" cy="24715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3218" y="3154496"/>
            <a:ext cx="2764431" cy="242442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2680" y="5811439"/>
            <a:ext cx="1046631" cy="697754"/>
          </a:xfrm>
          <a:prstGeom prst="rect">
            <a:avLst/>
          </a:prstGeom>
        </p:spPr>
      </p:pic>
      <p:sp>
        <p:nvSpPr>
          <p:cNvPr id="15" name="TextBox 14"/>
          <p:cNvSpPr txBox="1"/>
          <p:nvPr/>
        </p:nvSpPr>
        <p:spPr>
          <a:xfrm>
            <a:off x="8427562" y="4964418"/>
            <a:ext cx="886422" cy="369332"/>
          </a:xfrm>
          <a:prstGeom prst="rect">
            <a:avLst/>
          </a:prstGeom>
          <a:solidFill>
            <a:schemeClr val="bg1"/>
          </a:solidFill>
        </p:spPr>
        <p:txBody>
          <a:bodyPr wrap="square" rtlCol="0">
            <a:spAutoFit/>
          </a:bodyPr>
          <a:lstStyle/>
          <a:p>
            <a:r>
              <a:rPr lang="en-US" dirty="0" smtClean="0"/>
              <a:t>             </a:t>
            </a:r>
            <a:endParaRPr lang="en-US" dirty="0"/>
          </a:p>
        </p:txBody>
      </p:sp>
      <p:sp>
        <p:nvSpPr>
          <p:cNvPr id="11" name="TextBox 10"/>
          <p:cNvSpPr txBox="1"/>
          <p:nvPr/>
        </p:nvSpPr>
        <p:spPr>
          <a:xfrm>
            <a:off x="8200083" y="4679500"/>
            <a:ext cx="1398588" cy="646331"/>
          </a:xfrm>
          <a:prstGeom prst="rect">
            <a:avLst/>
          </a:prstGeom>
          <a:solidFill>
            <a:schemeClr val="bg1"/>
          </a:solidFill>
        </p:spPr>
        <p:txBody>
          <a:bodyPr wrap="none" rtlCol="0">
            <a:spAutoFit/>
          </a:bodyPr>
          <a:lstStyle/>
          <a:p>
            <a:r>
              <a:rPr lang="en-US" sz="3600" dirty="0" smtClean="0">
                <a:solidFill>
                  <a:srgbClr val="3CFE00"/>
                </a:solidFill>
              </a:rPr>
              <a:t>VALUE</a:t>
            </a:r>
            <a:endParaRPr lang="en-US" sz="3600" dirty="0">
              <a:solidFill>
                <a:srgbClr val="3CFE00"/>
              </a:solidFill>
            </a:endParaRPr>
          </a:p>
        </p:txBody>
      </p:sp>
      <p:sp>
        <p:nvSpPr>
          <p:cNvPr id="29" name="TextBox 28"/>
          <p:cNvSpPr txBox="1"/>
          <p:nvPr/>
        </p:nvSpPr>
        <p:spPr>
          <a:xfrm rot="20363054">
            <a:off x="766426" y="5189094"/>
            <a:ext cx="736227" cy="338554"/>
          </a:xfrm>
          <a:prstGeom prst="rect">
            <a:avLst/>
          </a:prstGeom>
          <a:noFill/>
        </p:spPr>
        <p:txBody>
          <a:bodyPr wrap="none" rtlCol="0">
            <a:spAutoFit/>
          </a:bodyPr>
          <a:lstStyle/>
          <a:p>
            <a:r>
              <a:rPr lang="en-US" sz="1600" b="1" dirty="0" smtClean="0">
                <a:solidFill>
                  <a:srgbClr val="3CFE00"/>
                </a:solidFill>
              </a:rPr>
              <a:t>VALUE</a:t>
            </a:r>
            <a:endParaRPr lang="en-US" sz="1600" b="1" dirty="0">
              <a:solidFill>
                <a:srgbClr val="3CFE00"/>
              </a:solidFill>
            </a:endParaRPr>
          </a:p>
        </p:txBody>
      </p:sp>
      <p:sp>
        <p:nvSpPr>
          <p:cNvPr id="30" name="TextBox 29"/>
          <p:cNvSpPr txBox="1"/>
          <p:nvPr/>
        </p:nvSpPr>
        <p:spPr>
          <a:xfrm rot="20363054">
            <a:off x="792217" y="5254096"/>
            <a:ext cx="736227" cy="338554"/>
          </a:xfrm>
          <a:prstGeom prst="rect">
            <a:avLst/>
          </a:prstGeom>
          <a:solidFill>
            <a:schemeClr val="bg1"/>
          </a:solidFill>
        </p:spPr>
        <p:txBody>
          <a:bodyPr wrap="none" rtlCol="0">
            <a:spAutoFit/>
          </a:bodyPr>
          <a:lstStyle/>
          <a:p>
            <a:r>
              <a:rPr lang="en-US" sz="1600" b="1" dirty="0" smtClean="0">
                <a:solidFill>
                  <a:srgbClr val="3CFE00"/>
                </a:solidFill>
              </a:rPr>
              <a:t>VALUE</a:t>
            </a:r>
            <a:endParaRPr lang="en-US" sz="1600" b="1" dirty="0">
              <a:solidFill>
                <a:srgbClr val="3CFE00"/>
              </a:solidFill>
            </a:endParaRPr>
          </a:p>
        </p:txBody>
      </p:sp>
      <p:sp>
        <p:nvSpPr>
          <p:cNvPr id="28" name="TextBox 27"/>
          <p:cNvSpPr txBox="1"/>
          <p:nvPr/>
        </p:nvSpPr>
        <p:spPr>
          <a:xfrm>
            <a:off x="10027427" y="5467754"/>
            <a:ext cx="925253" cy="369332"/>
          </a:xfrm>
          <a:prstGeom prst="rect">
            <a:avLst/>
          </a:prstGeom>
          <a:solidFill>
            <a:schemeClr val="bg1"/>
          </a:solidFill>
        </p:spPr>
        <p:txBody>
          <a:bodyPr wrap="none" rtlCol="0">
            <a:spAutoFit/>
          </a:bodyPr>
          <a:lstStyle/>
          <a:p>
            <a:r>
              <a:rPr lang="en-US" dirty="0" smtClean="0"/>
              <a:t>              </a:t>
            </a:r>
            <a:endParaRPr lang="en-US" dirty="0"/>
          </a:p>
        </p:txBody>
      </p:sp>
      <p:sp>
        <p:nvSpPr>
          <p:cNvPr id="27" name="TextBox 26"/>
          <p:cNvSpPr txBox="1"/>
          <p:nvPr/>
        </p:nvSpPr>
        <p:spPr>
          <a:xfrm>
            <a:off x="10157269" y="5485459"/>
            <a:ext cx="795411" cy="400110"/>
          </a:xfrm>
          <a:prstGeom prst="rect">
            <a:avLst/>
          </a:prstGeom>
          <a:noFill/>
        </p:spPr>
        <p:txBody>
          <a:bodyPr wrap="none" rtlCol="0">
            <a:spAutoFit/>
          </a:bodyPr>
          <a:lstStyle/>
          <a:p>
            <a:r>
              <a:rPr lang="en-US" sz="2000" b="1" dirty="0" smtClean="0">
                <a:solidFill>
                  <a:srgbClr val="FF0000"/>
                </a:solidFill>
              </a:rPr>
              <a:t>PRICE</a:t>
            </a:r>
            <a:endParaRPr lang="en-US" sz="2000" b="1" dirty="0">
              <a:solidFill>
                <a:srgbClr val="FF0000"/>
              </a:solidFill>
            </a:endParaRPr>
          </a:p>
        </p:txBody>
      </p:sp>
      <p:sp>
        <p:nvSpPr>
          <p:cNvPr id="31" name="TextBox 30"/>
          <p:cNvSpPr txBox="1"/>
          <p:nvPr/>
        </p:nvSpPr>
        <p:spPr>
          <a:xfrm rot="20547262">
            <a:off x="1771308" y="4800035"/>
            <a:ext cx="1136850" cy="369332"/>
          </a:xfrm>
          <a:prstGeom prst="rect">
            <a:avLst/>
          </a:prstGeom>
          <a:solidFill>
            <a:schemeClr val="bg1"/>
          </a:solidFill>
        </p:spPr>
        <p:txBody>
          <a:bodyPr wrap="none" rtlCol="0">
            <a:spAutoFit/>
          </a:bodyPr>
          <a:lstStyle/>
          <a:p>
            <a:r>
              <a:rPr lang="en-US" dirty="0" smtClean="0"/>
              <a:t>                  </a:t>
            </a:r>
            <a:endParaRPr lang="en-US" dirty="0"/>
          </a:p>
        </p:txBody>
      </p:sp>
      <p:sp>
        <p:nvSpPr>
          <p:cNvPr id="32" name="TextBox 31"/>
          <p:cNvSpPr txBox="1"/>
          <p:nvPr/>
        </p:nvSpPr>
        <p:spPr>
          <a:xfrm rot="20483578">
            <a:off x="1666533" y="4630757"/>
            <a:ext cx="1402948" cy="707886"/>
          </a:xfrm>
          <a:prstGeom prst="rect">
            <a:avLst/>
          </a:prstGeom>
          <a:noFill/>
        </p:spPr>
        <p:txBody>
          <a:bodyPr wrap="none" rtlCol="0">
            <a:spAutoFit/>
          </a:bodyPr>
          <a:lstStyle/>
          <a:p>
            <a:r>
              <a:rPr lang="en-US" sz="4000" b="1" dirty="0" smtClean="0">
                <a:solidFill>
                  <a:srgbClr val="FF0000"/>
                </a:solidFill>
              </a:rPr>
              <a:t>PRICE</a:t>
            </a:r>
            <a:endParaRPr lang="en-US" sz="4000" b="1" dirty="0">
              <a:solidFill>
                <a:srgbClr val="FF0000"/>
              </a:solidFill>
            </a:endParaRPr>
          </a:p>
        </p:txBody>
      </p:sp>
    </p:spTree>
    <p:extLst>
      <p:ext uri="{BB962C8B-B14F-4D97-AF65-F5344CB8AC3E}">
        <p14:creationId xmlns:p14="http://schemas.microsoft.com/office/powerpoint/2010/main" val="25936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679" y="1983672"/>
            <a:ext cx="45719" cy="369332"/>
          </a:xfrm>
          <a:prstGeom prst="rect">
            <a:avLst/>
          </a:prstGeom>
          <a:noFill/>
        </p:spPr>
        <p:txBody>
          <a:bodyPr wrap="square" rtlCol="0">
            <a:spAutoFit/>
          </a:bodyPr>
          <a:lstStyle/>
          <a:p>
            <a:endParaRPr lang="en-US" dirty="0"/>
          </a:p>
        </p:txBody>
      </p:sp>
      <p:sp>
        <p:nvSpPr>
          <p:cNvPr id="9" name="TextBox 8"/>
          <p:cNvSpPr txBox="1"/>
          <p:nvPr/>
        </p:nvSpPr>
        <p:spPr>
          <a:xfrm>
            <a:off x="0" y="468302"/>
            <a:ext cx="12192000" cy="369332"/>
          </a:xfrm>
          <a:prstGeom prst="rect">
            <a:avLst/>
          </a:prstGeom>
          <a:solidFill>
            <a:srgbClr val="DBB7FF"/>
          </a:solidFill>
        </p:spPr>
        <p:txBody>
          <a:bodyPr wrap="square" rtlCol="0">
            <a:spAutoFit/>
          </a:bodyPr>
          <a:lstStyle/>
          <a:p>
            <a:pPr algn="ctr"/>
            <a:r>
              <a:rPr lang="en-US" b="1" dirty="0" smtClean="0"/>
              <a:t>TODAY’S BANKING DEVELOPED FROM TRADE</a:t>
            </a:r>
            <a:endParaRPr lang="en-US" b="1" dirty="0"/>
          </a:p>
        </p:txBody>
      </p:sp>
      <p:sp>
        <p:nvSpPr>
          <p:cNvPr id="10" name="Title 1"/>
          <p:cNvSpPr>
            <a:spLocks noGrp="1"/>
          </p:cNvSpPr>
          <p:nvPr>
            <p:ph type="title"/>
          </p:nvPr>
        </p:nvSpPr>
        <p:spPr>
          <a:xfrm>
            <a:off x="0" y="1"/>
            <a:ext cx="12192000" cy="450165"/>
          </a:xfrm>
          <a:solidFill>
            <a:srgbClr val="F0E1FF"/>
          </a:solidFill>
        </p:spPr>
        <p:txBody>
          <a:bodyPr>
            <a:noAutofit/>
          </a:bodyPr>
          <a:lstStyle/>
          <a:p>
            <a:pPr algn="ctr"/>
            <a:r>
              <a:rPr lang="en-US" sz="2400" b="1" dirty="0" smtClean="0">
                <a:latin typeface="Courier New" panose="02070309020205020404" pitchFamily="49" charset="0"/>
                <a:cs typeface="Courier New" panose="02070309020205020404" pitchFamily="49" charset="0"/>
              </a:rPr>
              <a:t>ORIGIN OF BANKING</a:t>
            </a:r>
            <a:endParaRPr lang="en-US" sz="2800" b="1" dirty="0"/>
          </a:p>
        </p:txBody>
      </p:sp>
      <p:sp>
        <p:nvSpPr>
          <p:cNvPr id="12" name="TextBox 11"/>
          <p:cNvSpPr txBox="1"/>
          <p:nvPr/>
        </p:nvSpPr>
        <p:spPr>
          <a:xfrm>
            <a:off x="2111538" y="904246"/>
            <a:ext cx="6899564" cy="830997"/>
          </a:xfrm>
          <a:prstGeom prst="rect">
            <a:avLst/>
          </a:prstGeom>
          <a:solidFill>
            <a:srgbClr val="FFD5FF"/>
          </a:solidFill>
        </p:spPr>
        <p:txBody>
          <a:bodyPr wrap="square" rtlCol="0">
            <a:spAutoFit/>
          </a:bodyPr>
          <a:lstStyle/>
          <a:p>
            <a:pPr algn="ctr"/>
            <a:r>
              <a:rPr lang="en-US" sz="2400" dirty="0" smtClean="0"/>
              <a:t>INTERNATIONAL BANKERS MANIPULATE THE </a:t>
            </a:r>
            <a:r>
              <a:rPr lang="en-US" sz="2400" b="1" dirty="0" smtClean="0"/>
              <a:t>PRICE</a:t>
            </a:r>
            <a:r>
              <a:rPr lang="en-US" sz="2400" dirty="0" smtClean="0"/>
              <a:t> –</a:t>
            </a:r>
          </a:p>
          <a:p>
            <a:pPr algn="ctr"/>
            <a:r>
              <a:rPr lang="en-US" sz="2400" dirty="0" smtClean="0"/>
              <a:t>BY MANIPULATING THE </a:t>
            </a:r>
            <a:r>
              <a:rPr lang="en-US" sz="2400" b="1" dirty="0" smtClean="0"/>
              <a:t>SUPPLY OF MONEY</a:t>
            </a:r>
            <a:endParaRPr lang="en-US" sz="2400" b="1" dirty="0"/>
          </a:p>
        </p:txBody>
      </p:sp>
      <p:sp>
        <p:nvSpPr>
          <p:cNvPr id="13" name="Rectangle 12"/>
          <p:cNvSpPr/>
          <p:nvPr/>
        </p:nvSpPr>
        <p:spPr>
          <a:xfrm>
            <a:off x="176538" y="2353004"/>
            <a:ext cx="5656278" cy="1754326"/>
          </a:xfrm>
          <a:prstGeom prst="rect">
            <a:avLst/>
          </a:prstGeom>
          <a:solidFill>
            <a:srgbClr val="FEE6FD"/>
          </a:solidFill>
        </p:spPr>
        <p:txBody>
          <a:bodyPr wrap="square">
            <a:spAutoFit/>
          </a:bodyPr>
          <a:lstStyle/>
          <a:p>
            <a:r>
              <a:rPr lang="en-US" dirty="0" smtClean="0"/>
              <a:t>Bankers cause deflation, by ‘calling in their loans’, which takes </a:t>
            </a:r>
            <a:r>
              <a:rPr lang="en-US" dirty="0" err="1" smtClean="0"/>
              <a:t>bankmoney</a:t>
            </a:r>
            <a:r>
              <a:rPr lang="en-US" dirty="0" smtClean="0"/>
              <a:t> out of circulation.   Prices go down.</a:t>
            </a:r>
          </a:p>
          <a:p>
            <a:endParaRPr lang="en-US" dirty="0" smtClean="0"/>
          </a:p>
          <a:p>
            <a:r>
              <a:rPr lang="en-US" dirty="0" smtClean="0"/>
              <a:t>Bankruptcy </a:t>
            </a:r>
            <a:r>
              <a:rPr lang="en-US" dirty="0"/>
              <a:t>for the </a:t>
            </a:r>
            <a:r>
              <a:rPr lang="en-US" dirty="0" smtClean="0"/>
              <a:t>producers.  Unemployment for labor.</a:t>
            </a:r>
            <a:endParaRPr lang="en-US" dirty="0"/>
          </a:p>
          <a:p>
            <a:endParaRPr lang="en-US" dirty="0" smtClean="0"/>
          </a:p>
          <a:p>
            <a:r>
              <a:rPr lang="en-US" dirty="0" smtClean="0"/>
              <a:t>Profits for the bankers.</a:t>
            </a:r>
            <a:endParaRPr lang="en-US" dirty="0"/>
          </a:p>
        </p:txBody>
      </p:sp>
      <p:sp>
        <p:nvSpPr>
          <p:cNvPr id="11" name="Rectangle 10"/>
          <p:cNvSpPr/>
          <p:nvPr/>
        </p:nvSpPr>
        <p:spPr>
          <a:xfrm>
            <a:off x="6096000" y="2532184"/>
            <a:ext cx="5876354" cy="2308324"/>
          </a:xfrm>
          <a:prstGeom prst="rect">
            <a:avLst/>
          </a:prstGeom>
          <a:solidFill>
            <a:srgbClr val="FEE6FD"/>
          </a:solidFill>
        </p:spPr>
        <p:txBody>
          <a:bodyPr wrap="square">
            <a:spAutoFit/>
          </a:bodyPr>
          <a:lstStyle/>
          <a:p>
            <a:r>
              <a:rPr lang="en-US" dirty="0" smtClean="0"/>
              <a:t>Bankers cause inflation, by ‘creating too many loans’, which adds </a:t>
            </a:r>
            <a:r>
              <a:rPr lang="en-US" dirty="0" err="1" smtClean="0"/>
              <a:t>bankmoney</a:t>
            </a:r>
            <a:r>
              <a:rPr lang="en-US" dirty="0" smtClean="0"/>
              <a:t> into circulation.   Prices go up.</a:t>
            </a:r>
          </a:p>
          <a:p>
            <a:endParaRPr lang="en-US" dirty="0"/>
          </a:p>
          <a:p>
            <a:r>
              <a:rPr lang="en-US" dirty="0" smtClean="0"/>
              <a:t>Shaky prosperity (asset bubbles) for the producers and laborers.</a:t>
            </a:r>
          </a:p>
          <a:p>
            <a:endParaRPr lang="en-US" dirty="0"/>
          </a:p>
          <a:p>
            <a:r>
              <a:rPr lang="en-US" dirty="0" smtClean="0"/>
              <a:t>Profits for the bankers:  more loans as the bubble inflates; foreclosures when the ‘bubble’ bursts.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122" y="4261775"/>
            <a:ext cx="3282728" cy="24620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63" y="5036824"/>
            <a:ext cx="3094809" cy="1821176"/>
          </a:xfrm>
          <a:prstGeom prst="rect">
            <a:avLst/>
          </a:prstGeom>
        </p:spPr>
      </p:pic>
    </p:spTree>
    <p:extLst>
      <p:ext uri="{BB962C8B-B14F-4D97-AF65-F5344CB8AC3E}">
        <p14:creationId xmlns:p14="http://schemas.microsoft.com/office/powerpoint/2010/main" val="171722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36431" y="2968283"/>
            <a:ext cx="10067778" cy="1181685"/>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BIRTH OF ‘BANK CREDIT’</a:t>
            </a:r>
          </a:p>
          <a:p>
            <a:pPr algn="ctr"/>
            <a:r>
              <a:rPr lang="en-US" sz="3600" b="1" dirty="0" smtClean="0">
                <a:latin typeface="Courier New" panose="02070309020205020404" pitchFamily="49" charset="0"/>
                <a:cs typeface="Courier New" panose="02070309020205020404" pitchFamily="49" charset="0"/>
              </a:rPr>
              <a:t>aka Private Bank Money</a:t>
            </a:r>
            <a:endParaRPr lang="en-US" sz="4000" b="1" dirty="0"/>
          </a:p>
        </p:txBody>
      </p:sp>
    </p:spTree>
    <p:extLst>
      <p:ext uri="{BB962C8B-B14F-4D97-AF65-F5344CB8AC3E}">
        <p14:creationId xmlns:p14="http://schemas.microsoft.com/office/powerpoint/2010/main" val="53289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894" y="1376403"/>
            <a:ext cx="6315115" cy="5416868"/>
          </a:xfrm>
          <a:prstGeom prst="rect">
            <a:avLst/>
          </a:prstGeom>
          <a:solidFill>
            <a:srgbClr val="F9F2CB"/>
          </a:solidFill>
        </p:spPr>
        <p:txBody>
          <a:bodyPr wrap="square" rtlCol="0">
            <a:spAutoFit/>
          </a:bodyPr>
          <a:lstStyle/>
          <a:p>
            <a:r>
              <a:rPr lang="en-US" sz="2800" b="1" dirty="0" smtClean="0"/>
              <a:t>The founding of the private Bank of England by William Paterson and his friends in 1694 is one of the great dates in world history…</a:t>
            </a:r>
          </a:p>
          <a:p>
            <a:endParaRPr lang="en-US" dirty="0" smtClean="0"/>
          </a:p>
          <a:p>
            <a:endParaRPr lang="en-US" dirty="0"/>
          </a:p>
          <a:p>
            <a:r>
              <a:rPr lang="en-US" dirty="0" smtClean="0"/>
              <a:t>The private Bank of England got a charter from the Parliament, which granted the PRIVILEGE to issue private banknotes as loans to the public (earning interest), and these private banknotes would be accepted by the government for taxes and fees. </a:t>
            </a:r>
          </a:p>
          <a:p>
            <a:endParaRPr lang="en-US" dirty="0"/>
          </a:p>
          <a:p>
            <a:r>
              <a:rPr lang="en-US" dirty="0" smtClean="0"/>
              <a:t>This meant the private bank was creating what people ‘used as money’ but it was always created out of loans to the public … always with interest.</a:t>
            </a:r>
          </a:p>
          <a:p>
            <a:endParaRPr lang="en-US" dirty="0"/>
          </a:p>
          <a:p>
            <a:r>
              <a:rPr lang="en-US" dirty="0" smtClean="0"/>
              <a:t>The power of creating the money supply was given away by the government.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294" y="1376403"/>
            <a:ext cx="3546763" cy="4344785"/>
          </a:xfrm>
          <a:prstGeom prst="rect">
            <a:avLst/>
          </a:prstGeom>
        </p:spPr>
      </p:pic>
      <p:sp>
        <p:nvSpPr>
          <p:cNvPr id="6" name="Rectangle 5"/>
          <p:cNvSpPr/>
          <p:nvPr/>
        </p:nvSpPr>
        <p:spPr>
          <a:xfrm>
            <a:off x="7459294" y="5857011"/>
            <a:ext cx="4732706" cy="923330"/>
          </a:xfrm>
          <a:prstGeom prst="rect">
            <a:avLst/>
          </a:prstGeom>
        </p:spPr>
        <p:txBody>
          <a:bodyPr wrap="none">
            <a:spAutoFit/>
          </a:bodyPr>
          <a:lstStyle/>
          <a:p>
            <a:r>
              <a:rPr lang="en-US" dirty="0" smtClean="0"/>
              <a:t>William Paterson (1658 </a:t>
            </a:r>
            <a:r>
              <a:rPr lang="en-US" dirty="0"/>
              <a:t>- </a:t>
            </a:r>
            <a:r>
              <a:rPr lang="en-US" dirty="0" smtClean="0"/>
              <a:t>1719) did say:</a:t>
            </a:r>
          </a:p>
          <a:p>
            <a:r>
              <a:rPr lang="en-US" dirty="0" smtClean="0"/>
              <a:t>“The Bank hath benefit of interest on all moneys</a:t>
            </a:r>
          </a:p>
          <a:p>
            <a:r>
              <a:rPr lang="en-US" dirty="0" smtClean="0"/>
              <a:t>which it creates out of nothing.”</a:t>
            </a:r>
            <a:endParaRPr lang="en-US" dirty="0"/>
          </a:p>
        </p:txBody>
      </p:sp>
      <p:sp>
        <p:nvSpPr>
          <p:cNvPr id="11" name="Title 1"/>
          <p:cNvSpPr txBox="1">
            <a:spLocks/>
          </p:cNvSpPr>
          <p:nvPr/>
        </p:nvSpPr>
        <p:spPr>
          <a:xfrm>
            <a:off x="0" y="0"/>
            <a:ext cx="12192000" cy="501986"/>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ourier New" panose="02070309020205020404" pitchFamily="49" charset="0"/>
                <a:cs typeface="Courier New" panose="02070309020205020404" pitchFamily="49" charset="0"/>
              </a:rPr>
              <a:t>BIRTH OF ‘BANK CREDIT’, aka Private Bank Money</a:t>
            </a:r>
            <a:endParaRPr lang="en-US" sz="3600" b="1" dirty="0"/>
          </a:p>
        </p:txBody>
      </p:sp>
      <p:sp>
        <p:nvSpPr>
          <p:cNvPr id="12" name="TextBox 11"/>
          <p:cNvSpPr txBox="1"/>
          <p:nvPr/>
        </p:nvSpPr>
        <p:spPr>
          <a:xfrm>
            <a:off x="3073150" y="580396"/>
            <a:ext cx="6742230" cy="523220"/>
          </a:xfrm>
          <a:prstGeom prst="rect">
            <a:avLst/>
          </a:prstGeom>
          <a:solidFill>
            <a:srgbClr val="FFFF00"/>
          </a:solidFill>
        </p:spPr>
        <p:txBody>
          <a:bodyPr wrap="none" rtlCol="0">
            <a:spAutoFit/>
          </a:bodyPr>
          <a:lstStyle/>
          <a:p>
            <a:r>
              <a:rPr lang="en-US" sz="2800" b="1" dirty="0" smtClean="0"/>
              <a:t>ENGLAND DEVELOPS THE SECRET OF CREDIT</a:t>
            </a:r>
            <a:endParaRPr lang="en-US" sz="2800" b="1" dirty="0"/>
          </a:p>
        </p:txBody>
      </p:sp>
    </p:spTree>
    <p:extLst>
      <p:ext uri="{BB962C8B-B14F-4D97-AF65-F5344CB8AC3E}">
        <p14:creationId xmlns:p14="http://schemas.microsoft.com/office/powerpoint/2010/main" val="1393477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5082</TotalTime>
  <Words>2359</Words>
  <Application>Microsoft Office PowerPoint</Application>
  <PresentationFormat>Widescreen</PresentationFormat>
  <Paragraphs>348</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Courier New</vt:lpstr>
      <vt:lpstr>Wingdings</vt:lpstr>
      <vt:lpstr>Office Theme</vt:lpstr>
      <vt:lpstr>PUBLIC SOVEREIGN MONEY  versus PRIVATE CREDIT</vt:lpstr>
      <vt:lpstr>PowerPoint Presentation</vt:lpstr>
      <vt:lpstr>ORIGIN OF BANKING</vt:lpstr>
      <vt:lpstr>ORIGIN OF BANKING</vt:lpstr>
      <vt:lpstr>ORIGIN OF BANKING</vt:lpstr>
      <vt:lpstr>ORIGIN OF BANKING</vt:lpstr>
      <vt:lpstr>ORIGIN OF BANKING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665</cp:revision>
  <dcterms:created xsi:type="dcterms:W3CDTF">2015-01-20T02:13:25Z</dcterms:created>
  <dcterms:modified xsi:type="dcterms:W3CDTF">2017-06-04T01:48:35Z</dcterms:modified>
</cp:coreProperties>
</file>