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472" r:id="rId3"/>
    <p:sldId id="471" r:id="rId4"/>
    <p:sldId id="473" r:id="rId5"/>
    <p:sldId id="443" r:id="rId6"/>
    <p:sldId id="476" r:id="rId7"/>
    <p:sldId id="474" r:id="rId8"/>
    <p:sldId id="429" r:id="rId9"/>
    <p:sldId id="456" r:id="rId10"/>
    <p:sldId id="262" r:id="rId11"/>
    <p:sldId id="263" r:id="rId12"/>
    <p:sldId id="463" r:id="rId13"/>
    <p:sldId id="266" r:id="rId14"/>
    <p:sldId id="268" r:id="rId15"/>
    <p:sldId id="464" r:id="rId16"/>
    <p:sldId id="465" r:id="rId17"/>
    <p:sldId id="466" r:id="rId18"/>
    <p:sldId id="458" r:id="rId19"/>
    <p:sldId id="460" r:id="rId20"/>
    <p:sldId id="345" r:id="rId21"/>
    <p:sldId id="274" r:id="rId22"/>
    <p:sldId id="275" r:id="rId23"/>
    <p:sldId id="276" r:id="rId24"/>
    <p:sldId id="449" r:id="rId25"/>
    <p:sldId id="382" r:id="rId26"/>
    <p:sldId id="279" r:id="rId27"/>
    <p:sldId id="396" r:id="rId28"/>
    <p:sldId id="404" r:id="rId29"/>
    <p:sldId id="409" r:id="rId30"/>
    <p:sldId id="410" r:id="rId31"/>
    <p:sldId id="411" r:id="rId32"/>
    <p:sldId id="498" r:id="rId33"/>
    <p:sldId id="415" r:id="rId34"/>
    <p:sldId id="500" r:id="rId35"/>
    <p:sldId id="45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FFFF"/>
    <a:srgbClr val="FFD393"/>
    <a:srgbClr val="FFD28F"/>
    <a:srgbClr val="EED1FB"/>
    <a:srgbClr val="FFFF99"/>
    <a:srgbClr val="41FF05"/>
    <a:srgbClr val="85FF85"/>
    <a:srgbClr val="FFF3FC"/>
    <a:srgbClr val="FFE5F8"/>
    <a:srgbClr val="F9E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3" autoAdjust="0"/>
    <p:restoredTop sz="94660"/>
  </p:normalViewPr>
  <p:slideViewPr>
    <p:cSldViewPr snapToGrid="0">
      <p:cViewPr varScale="1">
        <p:scale>
          <a:sx n="69" d="100"/>
          <a:sy n="69" d="100"/>
        </p:scale>
        <p:origin x="60"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E7141-1D16-466B-BEAE-F492A1B3935A}" type="datetimeFigureOut">
              <a:rPr lang="en-US" smtClean="0"/>
              <a:t>6/3/2017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FDC86-52E2-45D2-854B-56868B1AA31B}" type="slidenum">
              <a:rPr lang="en-US" smtClean="0"/>
              <a:t>‹#›</a:t>
            </a:fld>
            <a:endParaRPr lang="en-US"/>
          </a:p>
        </p:txBody>
      </p:sp>
    </p:spTree>
    <p:extLst>
      <p:ext uri="{BB962C8B-B14F-4D97-AF65-F5344CB8AC3E}">
        <p14:creationId xmlns:p14="http://schemas.microsoft.com/office/powerpoint/2010/main" val="731137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10</a:t>
            </a:fld>
            <a:endParaRPr lang="en-US"/>
          </a:p>
        </p:txBody>
      </p:sp>
    </p:spTree>
    <p:extLst>
      <p:ext uri="{BB962C8B-B14F-4D97-AF65-F5344CB8AC3E}">
        <p14:creationId xmlns:p14="http://schemas.microsoft.com/office/powerpoint/2010/main" val="467829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23</a:t>
            </a:fld>
            <a:endParaRPr lang="en-US"/>
          </a:p>
        </p:txBody>
      </p:sp>
    </p:spTree>
    <p:extLst>
      <p:ext uri="{BB962C8B-B14F-4D97-AF65-F5344CB8AC3E}">
        <p14:creationId xmlns:p14="http://schemas.microsoft.com/office/powerpoint/2010/main" val="2175496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24</a:t>
            </a:fld>
            <a:endParaRPr lang="en-US"/>
          </a:p>
        </p:txBody>
      </p:sp>
    </p:spTree>
    <p:extLst>
      <p:ext uri="{BB962C8B-B14F-4D97-AF65-F5344CB8AC3E}">
        <p14:creationId xmlns:p14="http://schemas.microsoft.com/office/powerpoint/2010/main" val="43454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25</a:t>
            </a:fld>
            <a:endParaRPr lang="en-US"/>
          </a:p>
        </p:txBody>
      </p:sp>
    </p:spTree>
    <p:extLst>
      <p:ext uri="{BB962C8B-B14F-4D97-AF65-F5344CB8AC3E}">
        <p14:creationId xmlns:p14="http://schemas.microsoft.com/office/powerpoint/2010/main" val="215096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27</a:t>
            </a:fld>
            <a:endParaRPr lang="en-US"/>
          </a:p>
        </p:txBody>
      </p:sp>
    </p:spTree>
    <p:extLst>
      <p:ext uri="{BB962C8B-B14F-4D97-AF65-F5344CB8AC3E}">
        <p14:creationId xmlns:p14="http://schemas.microsoft.com/office/powerpoint/2010/main" val="265690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12</a:t>
            </a:fld>
            <a:endParaRPr lang="en-US"/>
          </a:p>
        </p:txBody>
      </p:sp>
    </p:spTree>
    <p:extLst>
      <p:ext uri="{BB962C8B-B14F-4D97-AF65-F5344CB8AC3E}">
        <p14:creationId xmlns:p14="http://schemas.microsoft.com/office/powerpoint/2010/main" val="351291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15</a:t>
            </a:fld>
            <a:endParaRPr lang="en-US"/>
          </a:p>
        </p:txBody>
      </p:sp>
    </p:spTree>
    <p:extLst>
      <p:ext uri="{BB962C8B-B14F-4D97-AF65-F5344CB8AC3E}">
        <p14:creationId xmlns:p14="http://schemas.microsoft.com/office/powerpoint/2010/main" val="368753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16</a:t>
            </a:fld>
            <a:endParaRPr lang="en-US" dirty="0"/>
          </a:p>
        </p:txBody>
      </p:sp>
    </p:spTree>
    <p:extLst>
      <p:ext uri="{BB962C8B-B14F-4D97-AF65-F5344CB8AC3E}">
        <p14:creationId xmlns:p14="http://schemas.microsoft.com/office/powerpoint/2010/main" val="3797097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17</a:t>
            </a:fld>
            <a:endParaRPr lang="en-US"/>
          </a:p>
        </p:txBody>
      </p:sp>
    </p:spTree>
    <p:extLst>
      <p:ext uri="{BB962C8B-B14F-4D97-AF65-F5344CB8AC3E}">
        <p14:creationId xmlns:p14="http://schemas.microsoft.com/office/powerpoint/2010/main" val="3906978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18</a:t>
            </a:fld>
            <a:endParaRPr lang="en-US"/>
          </a:p>
        </p:txBody>
      </p:sp>
    </p:spTree>
    <p:extLst>
      <p:ext uri="{BB962C8B-B14F-4D97-AF65-F5344CB8AC3E}">
        <p14:creationId xmlns:p14="http://schemas.microsoft.com/office/powerpoint/2010/main" val="365280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19</a:t>
            </a:fld>
            <a:endParaRPr lang="en-US"/>
          </a:p>
        </p:txBody>
      </p:sp>
    </p:spTree>
    <p:extLst>
      <p:ext uri="{BB962C8B-B14F-4D97-AF65-F5344CB8AC3E}">
        <p14:creationId xmlns:p14="http://schemas.microsoft.com/office/powerpoint/2010/main" val="279556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21</a:t>
            </a:fld>
            <a:endParaRPr lang="en-US"/>
          </a:p>
        </p:txBody>
      </p:sp>
    </p:spTree>
    <p:extLst>
      <p:ext uri="{BB962C8B-B14F-4D97-AF65-F5344CB8AC3E}">
        <p14:creationId xmlns:p14="http://schemas.microsoft.com/office/powerpoint/2010/main" val="223808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22</a:t>
            </a:fld>
            <a:endParaRPr lang="en-US"/>
          </a:p>
        </p:txBody>
      </p:sp>
    </p:spTree>
    <p:extLst>
      <p:ext uri="{BB962C8B-B14F-4D97-AF65-F5344CB8AC3E}">
        <p14:creationId xmlns:p14="http://schemas.microsoft.com/office/powerpoint/2010/main" val="339693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C010B6-D168-40E0-BC64-52F84A414789}"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2113012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010B6-D168-40E0-BC64-52F84A414789}"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88322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010B6-D168-40E0-BC64-52F84A414789}"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41870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010B6-D168-40E0-BC64-52F84A414789}"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388678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C010B6-D168-40E0-BC64-52F84A414789}" type="datetimeFigureOut">
              <a:rPr lang="en-US" smtClean="0"/>
              <a:t>6/3/2017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42948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C010B6-D168-40E0-BC64-52F84A414789}"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115856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C010B6-D168-40E0-BC64-52F84A414789}" type="datetimeFigureOut">
              <a:rPr lang="en-US" smtClean="0"/>
              <a:t>6/3/2017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29311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C010B6-D168-40E0-BC64-52F84A414789}" type="datetimeFigureOut">
              <a:rPr lang="en-US" smtClean="0"/>
              <a:t>6/3/2017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3563649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010B6-D168-40E0-BC64-52F84A414789}" type="datetimeFigureOut">
              <a:rPr lang="en-US" smtClean="0"/>
              <a:t>6/3/2017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2202877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010B6-D168-40E0-BC64-52F84A414789}"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1578593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010B6-D168-40E0-BC64-52F84A414789}" type="datetimeFigureOut">
              <a:rPr lang="en-US" smtClean="0"/>
              <a:t>6/3/2017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23B4F-940C-4668-B2E2-D40499546B77}" type="slidenum">
              <a:rPr lang="en-US" smtClean="0"/>
              <a:t>‹#›</a:t>
            </a:fld>
            <a:endParaRPr lang="en-US"/>
          </a:p>
        </p:txBody>
      </p:sp>
    </p:spTree>
    <p:extLst>
      <p:ext uri="{BB962C8B-B14F-4D97-AF65-F5344CB8AC3E}">
        <p14:creationId xmlns:p14="http://schemas.microsoft.com/office/powerpoint/2010/main" val="56781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010B6-D168-40E0-BC64-52F84A414789}" type="datetimeFigureOut">
              <a:rPr lang="en-US" smtClean="0"/>
              <a:t>6/3/2017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23B4F-940C-4668-B2E2-D40499546B77}" type="slidenum">
              <a:rPr lang="en-US" smtClean="0"/>
              <a:t>‹#›</a:t>
            </a:fld>
            <a:endParaRPr lang="en-US"/>
          </a:p>
        </p:txBody>
      </p:sp>
    </p:spTree>
    <p:extLst>
      <p:ext uri="{BB962C8B-B14F-4D97-AF65-F5344CB8AC3E}">
        <p14:creationId xmlns:p14="http://schemas.microsoft.com/office/powerpoint/2010/main" val="4069434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numismatics.org/digitallibrary/media/nnan48359/archive/NS20_102.jpg"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en.wikipedia.org/wiki/United_States_Mi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gif"/><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9875" y="0"/>
            <a:ext cx="4302125" cy="6858000"/>
          </a:xfrm>
          <a:prstGeom prst="rect">
            <a:avLst/>
          </a:prstGeom>
        </p:spPr>
      </p:pic>
      <p:sp>
        <p:nvSpPr>
          <p:cNvPr id="2" name="Title 1"/>
          <p:cNvSpPr>
            <a:spLocks noGrp="1"/>
          </p:cNvSpPr>
          <p:nvPr>
            <p:ph type="ctrTitle"/>
          </p:nvPr>
        </p:nvSpPr>
        <p:spPr>
          <a:xfrm>
            <a:off x="124691" y="193964"/>
            <a:ext cx="7966364" cy="1136074"/>
          </a:xfrm>
          <a:solidFill>
            <a:srgbClr val="FFFF00"/>
          </a:solidFill>
        </p:spPr>
        <p:txBody>
          <a:bodyPr>
            <a:normAutofit fontScale="90000"/>
          </a:bodyPr>
          <a:lstStyle/>
          <a:p>
            <a:r>
              <a:rPr lang="en-US" sz="4000" b="1" dirty="0" smtClean="0"/>
              <a:t>President Andrew Jackson Versus</a:t>
            </a:r>
            <a:br>
              <a:rPr lang="en-US" sz="4000" b="1" dirty="0" smtClean="0"/>
            </a:br>
            <a:r>
              <a:rPr lang="en-US" sz="4000" b="1" dirty="0" smtClean="0"/>
              <a:t>THE SECOND BANK OF THE UNITED STATES</a:t>
            </a:r>
            <a:endParaRPr lang="en-US" b="1" dirty="0"/>
          </a:p>
        </p:txBody>
      </p:sp>
      <p:sp>
        <p:nvSpPr>
          <p:cNvPr id="3" name="Subtitle 2"/>
          <p:cNvSpPr>
            <a:spLocks noGrp="1"/>
          </p:cNvSpPr>
          <p:nvPr>
            <p:ph type="subTitle" idx="1"/>
          </p:nvPr>
        </p:nvSpPr>
        <p:spPr>
          <a:xfrm>
            <a:off x="1055009" y="2556164"/>
            <a:ext cx="5920467" cy="1229661"/>
          </a:xfrm>
          <a:solidFill>
            <a:srgbClr val="FFC000"/>
          </a:solidFill>
        </p:spPr>
        <p:txBody>
          <a:bodyPr>
            <a:normAutofit fontScale="92500" lnSpcReduction="10000"/>
          </a:bodyPr>
          <a:lstStyle/>
          <a:p>
            <a:r>
              <a:rPr lang="en-US" sz="4000" dirty="0" smtClean="0"/>
              <a:t>A War Over </a:t>
            </a:r>
          </a:p>
          <a:p>
            <a:r>
              <a:rPr lang="en-US" sz="4000" dirty="0" smtClean="0"/>
              <a:t>Control of the ‘Money Power’</a:t>
            </a:r>
            <a:endParaRPr lang="en-US" sz="4000" dirty="0"/>
          </a:p>
        </p:txBody>
      </p:sp>
    </p:spTree>
    <p:extLst>
      <p:ext uri="{BB962C8B-B14F-4D97-AF65-F5344CB8AC3E}">
        <p14:creationId xmlns:p14="http://schemas.microsoft.com/office/powerpoint/2010/main" val="1629723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5" y="2390274"/>
            <a:ext cx="9897978" cy="1364308"/>
          </a:xfrm>
          <a:solidFill>
            <a:srgbClr val="FFC000"/>
          </a:solidFill>
        </p:spPr>
        <p:txBody>
          <a:bodyPr>
            <a:normAutofit/>
          </a:bodyPr>
          <a:lstStyle/>
          <a:p>
            <a:pPr marL="0" indent="0" algn="ctr">
              <a:buNone/>
            </a:pPr>
            <a:r>
              <a:rPr lang="en-US" sz="3200" b="1" dirty="0" smtClean="0"/>
              <a:t>U.S. EXPERIENCE</a:t>
            </a:r>
          </a:p>
          <a:p>
            <a:pPr marL="0" indent="0" algn="ctr">
              <a:buNone/>
            </a:pPr>
            <a:r>
              <a:rPr lang="en-US" sz="3200" b="1" dirty="0" smtClean="0"/>
              <a:t>WITH GOVERNMENT </a:t>
            </a:r>
            <a:r>
              <a:rPr lang="en-US" sz="3200" b="1" dirty="0"/>
              <a:t>ISSUED </a:t>
            </a:r>
            <a:r>
              <a:rPr lang="en-US" sz="3200" b="1" dirty="0" smtClean="0"/>
              <a:t>MONEY</a:t>
            </a:r>
          </a:p>
        </p:txBody>
      </p:sp>
    </p:spTree>
    <p:extLst>
      <p:ext uri="{BB962C8B-B14F-4D97-AF65-F5344CB8AC3E}">
        <p14:creationId xmlns:p14="http://schemas.microsoft.com/office/powerpoint/2010/main" val="1645890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19193" y="2161402"/>
            <a:ext cx="3872807" cy="4419507"/>
          </a:xfrm>
          <a:prstGeom prst="rect">
            <a:avLst/>
          </a:prstGeom>
        </p:spPr>
      </p:pic>
      <p:sp>
        <p:nvSpPr>
          <p:cNvPr id="2" name="Title 1"/>
          <p:cNvSpPr>
            <a:spLocks noGrp="1"/>
          </p:cNvSpPr>
          <p:nvPr>
            <p:ph type="title"/>
          </p:nvPr>
        </p:nvSpPr>
        <p:spPr>
          <a:xfrm>
            <a:off x="-1" y="6835"/>
            <a:ext cx="12191999" cy="374166"/>
          </a:xfrm>
          <a:solidFill>
            <a:srgbClr val="FFC000"/>
          </a:solidFill>
        </p:spPr>
        <p:txBody>
          <a:bodyPr>
            <a:normAutofit fontScale="90000"/>
          </a:bodyPr>
          <a:lstStyle/>
          <a:p>
            <a:pPr algn="ctr"/>
            <a:r>
              <a:rPr lang="en-US" sz="2800" b="1" dirty="0"/>
              <a:t>U.S. EXPERIENCE WITH GOVERNMENT ISSUED MONEY</a:t>
            </a:r>
          </a:p>
        </p:txBody>
      </p:sp>
      <p:sp>
        <p:nvSpPr>
          <p:cNvPr id="3" name="Content Placeholder 2"/>
          <p:cNvSpPr>
            <a:spLocks noGrp="1"/>
          </p:cNvSpPr>
          <p:nvPr>
            <p:ph idx="1"/>
          </p:nvPr>
        </p:nvSpPr>
        <p:spPr>
          <a:xfrm>
            <a:off x="3" y="693100"/>
            <a:ext cx="12191997" cy="1310477"/>
          </a:xfrm>
          <a:solidFill>
            <a:srgbClr val="FFFF00"/>
          </a:solidFill>
        </p:spPr>
        <p:txBody>
          <a:bodyPr>
            <a:normAutofit fontScale="85000" lnSpcReduction="20000"/>
          </a:bodyPr>
          <a:lstStyle/>
          <a:p>
            <a:pPr marL="0" indent="0" algn="ctr">
              <a:buNone/>
            </a:pPr>
            <a:r>
              <a:rPr lang="en-US" sz="3300" b="1" dirty="0" smtClean="0"/>
              <a:t>COLONISTS FELT AN AVERSION TO PRIVATE BANK MONEY…</a:t>
            </a:r>
          </a:p>
          <a:p>
            <a:pPr marL="0" indent="0" algn="ctr">
              <a:buNone/>
            </a:pPr>
            <a:r>
              <a:rPr lang="en-US" b="1" dirty="0" smtClean="0"/>
              <a:t>  </a:t>
            </a:r>
            <a:r>
              <a:rPr lang="en-US" sz="3100" b="1" dirty="0" smtClean="0"/>
              <a:t>ALL COLONIAL LEGISLATURES ISSUED THEIR OWN SOVEREIGN MONEY</a:t>
            </a:r>
          </a:p>
          <a:p>
            <a:pPr marL="0" indent="0" algn="ctr">
              <a:buNone/>
            </a:pPr>
            <a:r>
              <a:rPr lang="en-US" sz="3100" b="1" dirty="0" smtClean="0"/>
              <a:t> (Paper Script or “Bills of Credit”)</a:t>
            </a:r>
          </a:p>
        </p:txBody>
      </p:sp>
      <p:sp>
        <p:nvSpPr>
          <p:cNvPr id="4" name="Rectangle 3"/>
          <p:cNvSpPr/>
          <p:nvPr/>
        </p:nvSpPr>
        <p:spPr>
          <a:xfrm>
            <a:off x="2615309" y="2917440"/>
            <a:ext cx="6096000" cy="1323439"/>
          </a:xfrm>
          <a:prstGeom prst="rect">
            <a:avLst/>
          </a:prstGeom>
          <a:solidFill>
            <a:schemeClr val="accent2">
              <a:lumMod val="20000"/>
              <a:lumOff val="80000"/>
            </a:schemeClr>
          </a:solidFill>
        </p:spPr>
        <p:txBody>
          <a:bodyPr>
            <a:spAutoFit/>
          </a:bodyPr>
          <a:lstStyle/>
          <a:p>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Franklin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notes that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internal trade, employment, new construction,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and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number of inhabitants in the province all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increased…  when Pennsylvania issued paper</a:t>
            </a:r>
          </a:p>
          <a:p>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money in 1723.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4" descr="http://s3.amazonaws.com/ctcolonial/102042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4432"/>
            <a:ext cx="2466566" cy="30894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3224" y="5468035"/>
            <a:ext cx="1600118" cy="646331"/>
          </a:xfrm>
          <a:prstGeom prst="rect">
            <a:avLst/>
          </a:prstGeom>
          <a:solidFill>
            <a:srgbClr val="FFFF00"/>
          </a:solidFill>
        </p:spPr>
        <p:txBody>
          <a:bodyPr wrap="none" rtlCol="0">
            <a:spAutoFit/>
          </a:bodyPr>
          <a:lstStyle/>
          <a:p>
            <a:r>
              <a:rPr lang="en-US" dirty="0" smtClean="0"/>
              <a:t>PENNSYLVANIA</a:t>
            </a:r>
          </a:p>
          <a:p>
            <a:r>
              <a:rPr lang="en-US" dirty="0" smtClean="0"/>
              <a:t>BILL OF CREDIT</a:t>
            </a:r>
            <a:endParaRPr lang="en-US" dirty="0"/>
          </a:p>
        </p:txBody>
      </p:sp>
    </p:spTree>
    <p:extLst>
      <p:ext uri="{BB962C8B-B14F-4D97-AF65-F5344CB8AC3E}">
        <p14:creationId xmlns:p14="http://schemas.microsoft.com/office/powerpoint/2010/main" val="1585385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10144" y="793706"/>
            <a:ext cx="8922329" cy="1384995"/>
          </a:xfrm>
          <a:prstGeom prst="rect">
            <a:avLst/>
          </a:prstGeom>
          <a:solidFill>
            <a:srgbClr val="FFFF00"/>
          </a:solidFill>
        </p:spPr>
        <p:txBody>
          <a:bodyPr wrap="square" rtlCol="0">
            <a:spAutoFit/>
          </a:bodyPr>
          <a:lstStyle/>
          <a:p>
            <a:r>
              <a:rPr lang="en-US" sz="2800" dirty="0" smtClean="0"/>
              <a:t>By the beginning of the Revolutionary War, all the colonies were issuing sovereign money. Franklin said the colonies’ sovereign money was the real cause of the  War.</a:t>
            </a:r>
            <a:endParaRPr lang="en-US" sz="2000" dirty="0"/>
          </a:p>
        </p:txBody>
      </p:sp>
      <p:sp>
        <p:nvSpPr>
          <p:cNvPr id="3" name="Rectangle 2"/>
          <p:cNvSpPr/>
          <p:nvPr/>
        </p:nvSpPr>
        <p:spPr>
          <a:xfrm>
            <a:off x="0" y="-2386"/>
            <a:ext cx="12192000" cy="461665"/>
          </a:xfrm>
          <a:prstGeom prst="rect">
            <a:avLst/>
          </a:prstGeom>
          <a:solidFill>
            <a:srgbClr val="FFC000"/>
          </a:solidFill>
        </p:spPr>
        <p:txBody>
          <a:bodyPr wrap="square">
            <a:spAutoFit/>
          </a:bodyPr>
          <a:lstStyle/>
          <a:p>
            <a:pPr algn="ctr"/>
            <a:r>
              <a:rPr lang="en-US" sz="2400" b="1" dirty="0"/>
              <a:t>U.S. EXPERIENCE WITH GOVERNMENT ISSUED MONEY</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287" y="2513128"/>
            <a:ext cx="4976186" cy="38824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474" y="2174154"/>
            <a:ext cx="3461641" cy="2509690"/>
          </a:xfrm>
          <a:prstGeom prst="rect">
            <a:avLst/>
          </a:prstGeom>
        </p:spPr>
      </p:pic>
      <p:pic>
        <p:nvPicPr>
          <p:cNvPr id="7" name="Picture 6" descr="figure">
            <a:hlinkClick r:id="rId5" tooltip="&quot;Fig. 25: A PENNSYLVANIA BILL PRINTED BY Benjamin Franklin. Franklin printed paper currency for New Jersey, Delaware, and Pennsylvania. This issue of August 10, 1739, used a deliberate misspelling, Pensilvania, on its four highest notes to detect fraudulent alteration of lower denominational bills. The complex reverse leaf or nature print was another counterfeiting deterrent introduced by Franklin on this emission (Newman, Paper Money, pp. 27, 328). Courtesy Eric P. Newman Numismatic Education Society.&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145474" y="3876675"/>
            <a:ext cx="4657725" cy="2981325"/>
          </a:xfrm>
          <a:prstGeom prst="rect">
            <a:avLst/>
          </a:prstGeom>
          <a:noFill/>
          <a:ln>
            <a:noFill/>
          </a:ln>
        </p:spPr>
      </p:pic>
      <p:sp>
        <p:nvSpPr>
          <p:cNvPr id="8" name="TextBox 7"/>
          <p:cNvSpPr txBox="1"/>
          <p:nvPr/>
        </p:nvSpPr>
        <p:spPr>
          <a:xfrm>
            <a:off x="2701636" y="6395590"/>
            <a:ext cx="1604157" cy="369332"/>
          </a:xfrm>
          <a:prstGeom prst="rect">
            <a:avLst/>
          </a:prstGeom>
          <a:solidFill>
            <a:schemeClr val="bg1"/>
          </a:solidFill>
        </p:spPr>
        <p:txBody>
          <a:bodyPr wrap="none" rtlCol="0">
            <a:spAutoFit/>
          </a:bodyPr>
          <a:lstStyle/>
          <a:p>
            <a:r>
              <a:rPr lang="en-US" dirty="0" smtClean="0"/>
              <a:t>PENNSYLVANIA</a:t>
            </a:r>
            <a:endParaRPr lang="en-US" dirty="0"/>
          </a:p>
        </p:txBody>
      </p:sp>
    </p:spTree>
    <p:extLst>
      <p:ext uri="{BB962C8B-B14F-4D97-AF65-F5344CB8AC3E}">
        <p14:creationId xmlns:p14="http://schemas.microsoft.com/office/powerpoint/2010/main" val="1262251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000"/>
          </a:solidFill>
        </p:spPr>
        <p:txBody>
          <a:bodyPr>
            <a:normAutofit fontScale="90000"/>
          </a:bodyPr>
          <a:lstStyle/>
          <a:p>
            <a:pPr algn="ctr"/>
            <a:r>
              <a:rPr lang="en-US" sz="2800" b="1" dirty="0"/>
              <a:t>U.S. EXPERIENCE WITH GOVERNMENT ISSUED MONEY</a:t>
            </a:r>
          </a:p>
        </p:txBody>
      </p:sp>
      <p:sp>
        <p:nvSpPr>
          <p:cNvPr id="3" name="Content Placeholder 2"/>
          <p:cNvSpPr>
            <a:spLocks noGrp="1"/>
          </p:cNvSpPr>
          <p:nvPr>
            <p:ph idx="1"/>
          </p:nvPr>
        </p:nvSpPr>
        <p:spPr>
          <a:xfrm>
            <a:off x="-1" y="711503"/>
            <a:ext cx="12191997" cy="876933"/>
          </a:xfrm>
          <a:solidFill>
            <a:srgbClr val="FFFF00"/>
          </a:solidFill>
        </p:spPr>
        <p:txBody>
          <a:bodyPr>
            <a:normAutofit/>
          </a:bodyPr>
          <a:lstStyle/>
          <a:p>
            <a:pPr marL="0" indent="0" algn="ctr">
              <a:buNone/>
            </a:pPr>
            <a:r>
              <a:rPr lang="en-US" sz="2400" b="1" dirty="0" smtClean="0"/>
              <a:t>DURING THE REVOLUTION,</a:t>
            </a:r>
          </a:p>
          <a:p>
            <a:pPr marL="0" indent="0" algn="ctr">
              <a:buNone/>
            </a:pPr>
            <a:r>
              <a:rPr lang="en-US" sz="2400" b="1" dirty="0" smtClean="0"/>
              <a:t>THE CONTINENTAL CONGRESS ISSUED ‘CONTINENTALS’ [SOVEREIGN MONEY]</a:t>
            </a:r>
            <a:endParaRPr lang="en-US" sz="2400" b="1" dirty="0"/>
          </a:p>
        </p:txBody>
      </p:sp>
      <p:pic>
        <p:nvPicPr>
          <p:cNvPr id="4" name="Picture 3"/>
          <p:cNvPicPr>
            <a:picLocks noChangeAspect="1"/>
          </p:cNvPicPr>
          <p:nvPr/>
        </p:nvPicPr>
        <p:blipFill>
          <a:blip r:embed="rId2"/>
          <a:stretch>
            <a:fillRect/>
          </a:stretch>
        </p:blipFill>
        <p:spPr>
          <a:xfrm>
            <a:off x="8923004" y="1544739"/>
            <a:ext cx="2763253" cy="4427819"/>
          </a:xfrm>
          <a:prstGeom prst="rect">
            <a:avLst/>
          </a:prstGeom>
        </p:spPr>
      </p:pic>
      <p:sp>
        <p:nvSpPr>
          <p:cNvPr id="5" name="Content Placeholder 2"/>
          <p:cNvSpPr txBox="1">
            <a:spLocks/>
          </p:cNvSpPr>
          <p:nvPr/>
        </p:nvSpPr>
        <p:spPr>
          <a:xfrm>
            <a:off x="4206516" y="2427659"/>
            <a:ext cx="4523874" cy="2282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But this was a corner-stone [Continental paper money], and its usefulness cannot be forgotten…”</a:t>
            </a:r>
          </a:p>
          <a:p>
            <a:pPr marL="0" indent="0">
              <a:buFont typeface="Arial" panose="020B0604020202020204" pitchFamily="34" charset="0"/>
              <a:buNone/>
            </a:pPr>
            <a:r>
              <a:rPr lang="en-US" sz="2400" i="1" dirty="0" smtClean="0"/>
              <a:t>              Writings of Thomas Paine</a:t>
            </a:r>
            <a:endParaRPr lang="en-US" dirty="0" smtClean="0"/>
          </a:p>
        </p:txBody>
      </p:sp>
      <p:pic>
        <p:nvPicPr>
          <p:cNvPr id="6" name="Picture 5"/>
          <p:cNvPicPr>
            <a:picLocks noChangeAspect="1"/>
          </p:cNvPicPr>
          <p:nvPr/>
        </p:nvPicPr>
        <p:blipFill>
          <a:blip r:embed="rId3"/>
          <a:stretch>
            <a:fillRect/>
          </a:stretch>
        </p:blipFill>
        <p:spPr>
          <a:xfrm>
            <a:off x="224083" y="1949563"/>
            <a:ext cx="3789820" cy="3023435"/>
          </a:xfrm>
          <a:prstGeom prst="rect">
            <a:avLst/>
          </a:prstGeom>
        </p:spPr>
      </p:pic>
      <p:sp>
        <p:nvSpPr>
          <p:cNvPr id="7" name="TextBox 6"/>
          <p:cNvSpPr txBox="1"/>
          <p:nvPr/>
        </p:nvSpPr>
        <p:spPr>
          <a:xfrm>
            <a:off x="9466708" y="5964352"/>
            <a:ext cx="1675843" cy="369332"/>
          </a:xfrm>
          <a:prstGeom prst="rect">
            <a:avLst/>
          </a:prstGeom>
          <a:noFill/>
        </p:spPr>
        <p:txBody>
          <a:bodyPr wrap="none" rtlCol="0">
            <a:spAutoFit/>
          </a:bodyPr>
          <a:lstStyle/>
          <a:p>
            <a:r>
              <a:rPr lang="en-US" b="1" dirty="0" smtClean="0"/>
              <a:t>THOMAS PAINE</a:t>
            </a:r>
            <a:endParaRPr lang="en-US" b="1" dirty="0"/>
          </a:p>
        </p:txBody>
      </p:sp>
      <p:sp>
        <p:nvSpPr>
          <p:cNvPr id="8" name="TextBox 7"/>
          <p:cNvSpPr txBox="1"/>
          <p:nvPr/>
        </p:nvSpPr>
        <p:spPr>
          <a:xfrm>
            <a:off x="953116" y="4972999"/>
            <a:ext cx="1988879" cy="461665"/>
          </a:xfrm>
          <a:prstGeom prst="rect">
            <a:avLst/>
          </a:prstGeom>
          <a:noFill/>
        </p:spPr>
        <p:txBody>
          <a:bodyPr wrap="none" rtlCol="0">
            <a:spAutoFit/>
          </a:bodyPr>
          <a:lstStyle/>
          <a:p>
            <a:pPr algn="ctr"/>
            <a:r>
              <a:rPr lang="en-US" sz="2400" b="1" dirty="0" smtClean="0"/>
              <a:t>CONTINENTAL</a:t>
            </a:r>
            <a:endParaRPr lang="en-US" sz="2400" b="1" dirty="0"/>
          </a:p>
        </p:txBody>
      </p:sp>
    </p:spTree>
    <p:extLst>
      <p:ext uri="{BB962C8B-B14F-4D97-AF65-F5344CB8AC3E}">
        <p14:creationId xmlns:p14="http://schemas.microsoft.com/office/powerpoint/2010/main" val="1815056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000"/>
          </a:solidFill>
        </p:spPr>
        <p:txBody>
          <a:bodyPr>
            <a:normAutofit fontScale="90000"/>
          </a:bodyPr>
          <a:lstStyle/>
          <a:p>
            <a:pPr algn="ctr"/>
            <a:r>
              <a:rPr lang="en-US" sz="2800" b="1" dirty="0"/>
              <a:t>U.S. EXPERIENCE WITH GOVERNMENT ISSUED MONEY</a:t>
            </a:r>
          </a:p>
        </p:txBody>
      </p:sp>
      <p:sp>
        <p:nvSpPr>
          <p:cNvPr id="3" name="Content Placeholder 2"/>
          <p:cNvSpPr>
            <a:spLocks noGrp="1"/>
          </p:cNvSpPr>
          <p:nvPr>
            <p:ph idx="1"/>
          </p:nvPr>
        </p:nvSpPr>
        <p:spPr>
          <a:xfrm>
            <a:off x="3" y="381001"/>
            <a:ext cx="12191997" cy="1030704"/>
          </a:xfrm>
          <a:solidFill>
            <a:srgbClr val="FFFF00"/>
          </a:solidFill>
        </p:spPr>
        <p:txBody>
          <a:bodyPr>
            <a:normAutofit/>
          </a:bodyPr>
          <a:lstStyle/>
          <a:p>
            <a:pPr marL="0" indent="0" algn="ctr">
              <a:buNone/>
            </a:pPr>
            <a:r>
              <a:rPr lang="en-US" sz="2400" b="1" dirty="0" smtClean="0"/>
              <a:t>THE ARTICLES OF CONFEDERATION:  1781-1788</a:t>
            </a:r>
          </a:p>
          <a:p>
            <a:pPr marL="0" indent="0" algn="ctr">
              <a:buNone/>
            </a:pPr>
            <a:r>
              <a:rPr lang="en-US" sz="2400" b="1" dirty="0" smtClean="0"/>
              <a:t>PLACED THE MONEY POWER IN THE HANDS OF THE CENTRAL GOVERNMENT</a:t>
            </a:r>
            <a:endParaRPr lang="en-US" sz="2400" b="1" dirty="0"/>
          </a:p>
        </p:txBody>
      </p:sp>
      <p:pic>
        <p:nvPicPr>
          <p:cNvPr id="4" name="Picture 3"/>
          <p:cNvPicPr>
            <a:picLocks noChangeAspect="1"/>
          </p:cNvPicPr>
          <p:nvPr/>
        </p:nvPicPr>
        <p:blipFill>
          <a:blip r:embed="rId2"/>
          <a:stretch>
            <a:fillRect/>
          </a:stretch>
        </p:blipFill>
        <p:spPr>
          <a:xfrm>
            <a:off x="440589" y="1513416"/>
            <a:ext cx="2856792" cy="5211064"/>
          </a:xfrm>
          <a:prstGeom prst="rect">
            <a:avLst/>
          </a:prstGeom>
        </p:spPr>
      </p:pic>
      <p:sp>
        <p:nvSpPr>
          <p:cNvPr id="5" name="Rectangle 4"/>
          <p:cNvSpPr/>
          <p:nvPr/>
        </p:nvSpPr>
        <p:spPr>
          <a:xfrm>
            <a:off x="3588328" y="2904764"/>
            <a:ext cx="8368146" cy="1200329"/>
          </a:xfrm>
          <a:prstGeom prst="rect">
            <a:avLst/>
          </a:prstGeom>
        </p:spPr>
        <p:txBody>
          <a:bodyPr wrap="square">
            <a:spAutoFit/>
          </a:bodyPr>
          <a:lstStyle/>
          <a:p>
            <a:r>
              <a:rPr lang="en-US" sz="2400" dirty="0"/>
              <a:t>“The United States in Congress assembled shall have authority  …</a:t>
            </a:r>
          </a:p>
          <a:p>
            <a:r>
              <a:rPr lang="en-US" sz="2400" dirty="0" smtClean="0"/>
              <a:t>… </a:t>
            </a:r>
            <a:r>
              <a:rPr lang="en-US" sz="2400" b="1" u="sng" dirty="0" smtClean="0"/>
              <a:t>emit </a:t>
            </a:r>
            <a:r>
              <a:rPr lang="en-US" sz="2400" b="1" u="sng" dirty="0"/>
              <a:t>bills on the credit of the United </a:t>
            </a:r>
            <a:r>
              <a:rPr lang="en-US" sz="2400" b="1" u="sng" dirty="0" smtClean="0"/>
              <a:t>States {SOVEREIGN PAPER MONEY}</a:t>
            </a:r>
            <a:r>
              <a:rPr lang="en-US" sz="2400" dirty="0" smtClean="0"/>
              <a:t>”</a:t>
            </a:r>
            <a:endParaRPr lang="en-US" sz="2400" dirty="0"/>
          </a:p>
        </p:txBody>
      </p:sp>
    </p:spTree>
    <p:extLst>
      <p:ext uri="{BB962C8B-B14F-4D97-AF65-F5344CB8AC3E}">
        <p14:creationId xmlns:p14="http://schemas.microsoft.com/office/powerpoint/2010/main" val="3675689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5" y="2390274"/>
            <a:ext cx="9897978" cy="1156490"/>
          </a:xfrm>
          <a:solidFill>
            <a:srgbClr val="FFC000"/>
          </a:solidFill>
        </p:spPr>
        <p:txBody>
          <a:bodyPr>
            <a:normAutofit/>
          </a:bodyPr>
          <a:lstStyle/>
          <a:p>
            <a:pPr marL="0" indent="0" algn="ctr">
              <a:buNone/>
            </a:pPr>
            <a:r>
              <a:rPr lang="en-US" sz="3200" b="1" dirty="0" smtClean="0"/>
              <a:t>WHO </a:t>
            </a:r>
            <a:r>
              <a:rPr lang="en-US" sz="3200" b="1" dirty="0"/>
              <a:t>WOULD </a:t>
            </a:r>
            <a:r>
              <a:rPr lang="en-US" sz="3200" b="1" dirty="0" smtClean="0"/>
              <a:t>ISSUE (CREATE) </a:t>
            </a:r>
            <a:r>
              <a:rPr lang="en-US" sz="3200" b="1" dirty="0"/>
              <a:t>MONEY </a:t>
            </a:r>
            <a:r>
              <a:rPr lang="en-US" sz="3200" b="1" dirty="0" smtClean="0"/>
              <a:t>–</a:t>
            </a:r>
          </a:p>
          <a:p>
            <a:pPr marL="0" indent="0" algn="ctr">
              <a:buNone/>
            </a:pPr>
            <a:r>
              <a:rPr lang="en-US" sz="3200" b="1" dirty="0" smtClean="0"/>
              <a:t> </a:t>
            </a:r>
            <a:r>
              <a:rPr lang="en-US" sz="3200" b="1" dirty="0"/>
              <a:t>PRIVATE BANKS OR THE GOVERNMENT?</a:t>
            </a:r>
          </a:p>
        </p:txBody>
      </p:sp>
    </p:spTree>
    <p:extLst>
      <p:ext uri="{BB962C8B-B14F-4D97-AF65-F5344CB8AC3E}">
        <p14:creationId xmlns:p14="http://schemas.microsoft.com/office/powerpoint/2010/main" val="1950995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1946" y="826366"/>
            <a:ext cx="10772148" cy="584775"/>
          </a:xfrm>
          <a:prstGeom prst="rect">
            <a:avLst/>
          </a:prstGeom>
          <a:solidFill>
            <a:srgbClr val="FFC000"/>
          </a:solidFill>
        </p:spPr>
        <p:txBody>
          <a:bodyPr wrap="square">
            <a:spAutoFit/>
          </a:bodyPr>
          <a:lstStyle/>
          <a:p>
            <a:pPr algn="ctr"/>
            <a:r>
              <a:rPr lang="en-US" sz="3200" b="1" dirty="0" smtClean="0"/>
              <a:t>The Elder WILLIAM PITT,  FIRST EARL OF CHATHAM </a:t>
            </a:r>
            <a:endParaRPr lang="en-US" sz="3200" b="1" dirty="0"/>
          </a:p>
        </p:txBody>
      </p:sp>
      <p:pic>
        <p:nvPicPr>
          <p:cNvPr id="6146" name="Picture 2" descr="http://upload.wikimedia.org/wikipedia/commons/0/06/William_Pitt%2C_1st_Earl_of_Chatham_by_Richard_Bromp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46" y="1411141"/>
            <a:ext cx="3936638" cy="5462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1016" y="2280418"/>
            <a:ext cx="7060984" cy="2062103"/>
          </a:xfrm>
          <a:prstGeom prst="rect">
            <a:avLst/>
          </a:prstGeom>
          <a:noFill/>
        </p:spPr>
        <p:txBody>
          <a:bodyPr wrap="square" rtlCol="0">
            <a:spAutoFit/>
          </a:bodyPr>
          <a:lstStyle/>
          <a:p>
            <a:r>
              <a:rPr lang="en-US" sz="3200" dirty="0" smtClean="0"/>
              <a:t>“Let the Americans adopt their funding</a:t>
            </a:r>
          </a:p>
          <a:p>
            <a:r>
              <a:rPr lang="en-US" sz="3200" dirty="0" smtClean="0"/>
              <a:t>system, and go into their Banking institutions, and their boasted independence will be a mere phantom.”</a:t>
            </a:r>
            <a:endParaRPr lang="en-US" sz="3200" dirty="0"/>
          </a:p>
        </p:txBody>
      </p:sp>
      <p:sp>
        <p:nvSpPr>
          <p:cNvPr id="5" name="Rectangle 4"/>
          <p:cNvSpPr/>
          <p:nvPr/>
        </p:nvSpPr>
        <p:spPr>
          <a:xfrm>
            <a:off x="4719295" y="6223061"/>
            <a:ext cx="1720343" cy="461665"/>
          </a:xfrm>
          <a:prstGeom prst="rect">
            <a:avLst/>
          </a:prstGeom>
        </p:spPr>
        <p:txBody>
          <a:bodyPr wrap="none">
            <a:spAutoFit/>
          </a:bodyPr>
          <a:lstStyle/>
          <a:p>
            <a:r>
              <a:rPr lang="en-US" sz="2400" b="1" dirty="0"/>
              <a:t>1708 – </a:t>
            </a:r>
            <a:r>
              <a:rPr lang="en-US" sz="2400" b="1" dirty="0" smtClean="0"/>
              <a:t>1778</a:t>
            </a:r>
            <a:endParaRPr lang="en-US" sz="2400" b="1" dirty="0"/>
          </a:p>
        </p:txBody>
      </p:sp>
      <p:sp>
        <p:nvSpPr>
          <p:cNvPr id="7" name="Title 1"/>
          <p:cNvSpPr>
            <a:spLocks noGrp="1"/>
          </p:cNvSpPr>
          <p:nvPr>
            <p:ph type="title"/>
          </p:nvPr>
        </p:nvSpPr>
        <p:spPr>
          <a:xfrm>
            <a:off x="-1" y="6834"/>
            <a:ext cx="12191999" cy="690049"/>
          </a:xfrm>
          <a:solidFill>
            <a:srgbClr val="FFFF00"/>
          </a:solidFill>
        </p:spPr>
        <p:txBody>
          <a:bodyPr>
            <a:normAutofit/>
          </a:bodyPr>
          <a:lstStyle/>
          <a:p>
            <a:pPr algn="ctr"/>
            <a:r>
              <a:rPr lang="en-US" sz="3200" b="1" dirty="0"/>
              <a:t>WHO WOULD CREATE MONEY – PRIVATE BANKS OR THE GOVERNMENT?</a:t>
            </a:r>
          </a:p>
        </p:txBody>
      </p:sp>
    </p:spTree>
    <p:extLst>
      <p:ext uri="{BB962C8B-B14F-4D97-AF65-F5344CB8AC3E}">
        <p14:creationId xmlns:p14="http://schemas.microsoft.com/office/powerpoint/2010/main" val="3372136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4960" y="981368"/>
            <a:ext cx="6338455" cy="1417848"/>
          </a:xfrm>
          <a:solidFill>
            <a:srgbClr val="FFD393"/>
          </a:solidFill>
        </p:spPr>
        <p:txBody>
          <a:bodyPr>
            <a:normAutofit/>
          </a:bodyPr>
          <a:lstStyle/>
          <a:p>
            <a:pPr marL="0" indent="0">
              <a:buNone/>
            </a:pPr>
            <a:r>
              <a:rPr lang="en-US" sz="2400" dirty="0" smtClean="0"/>
              <a:t>“The decade of 1781 to 1791 was followed by one in which the number {of banks} grew so rapidly that contemporaries spoke of a rage for banks – a ‘</a:t>
            </a:r>
            <a:r>
              <a:rPr lang="en-US" sz="2400" dirty="0" err="1" smtClean="0"/>
              <a:t>bancomania</a:t>
            </a:r>
            <a:r>
              <a:rPr lang="en-US" sz="2400" dirty="0" smtClean="0"/>
              <a:t>.’ “  Hammond, p. 72</a:t>
            </a:r>
          </a:p>
          <a:p>
            <a:pPr marL="0" indent="0">
              <a:buNone/>
            </a:pPr>
            <a:endParaRPr lang="en-US" dirty="0"/>
          </a:p>
          <a:p>
            <a:pPr marL="0" indent="0">
              <a:buNone/>
            </a:pPr>
            <a:endParaRPr lang="en-US" sz="2400" dirty="0" smtClean="0"/>
          </a:p>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 y="665017"/>
            <a:ext cx="5398676" cy="6237193"/>
          </a:xfrm>
          <a:prstGeom prst="rect">
            <a:avLst/>
          </a:prstGeom>
        </p:spPr>
      </p:pic>
      <p:sp>
        <p:nvSpPr>
          <p:cNvPr id="6" name="TextBox 5"/>
          <p:cNvSpPr txBox="1"/>
          <p:nvPr/>
        </p:nvSpPr>
        <p:spPr>
          <a:xfrm>
            <a:off x="5755789" y="6334780"/>
            <a:ext cx="6097548" cy="523220"/>
          </a:xfrm>
          <a:prstGeom prst="rect">
            <a:avLst/>
          </a:prstGeom>
          <a:solidFill>
            <a:srgbClr val="FFC000"/>
          </a:solidFill>
        </p:spPr>
        <p:txBody>
          <a:bodyPr wrap="square" rtlCol="0">
            <a:spAutoFit/>
          </a:bodyPr>
          <a:lstStyle/>
          <a:p>
            <a:r>
              <a:rPr lang="en-US" sz="2800" b="1" dirty="0" smtClean="0">
                <a:sym typeface="Wingdings" panose="05000000000000000000" pitchFamily="2" charset="2"/>
              </a:rPr>
              <a:t></a:t>
            </a:r>
            <a:r>
              <a:rPr lang="en-US" sz="2800" b="1" dirty="0" smtClean="0"/>
              <a:t> 29 BANKS IN BUSINESS BY 1800 !!!</a:t>
            </a:r>
            <a:endParaRPr lang="en-US" sz="2800" b="1" dirty="0"/>
          </a:p>
        </p:txBody>
      </p:sp>
      <p:sp>
        <p:nvSpPr>
          <p:cNvPr id="7" name="Title 1"/>
          <p:cNvSpPr>
            <a:spLocks noGrp="1"/>
          </p:cNvSpPr>
          <p:nvPr>
            <p:ph type="title"/>
          </p:nvPr>
        </p:nvSpPr>
        <p:spPr>
          <a:xfrm>
            <a:off x="-1" y="6834"/>
            <a:ext cx="12191999" cy="690049"/>
          </a:xfrm>
          <a:solidFill>
            <a:srgbClr val="FFFF00"/>
          </a:solidFill>
        </p:spPr>
        <p:txBody>
          <a:bodyPr>
            <a:normAutofit/>
          </a:bodyPr>
          <a:lstStyle/>
          <a:p>
            <a:pPr algn="ctr"/>
            <a:r>
              <a:rPr lang="en-US" sz="3200" b="1" dirty="0"/>
              <a:t>WHO WOULD CREATE MONEY – PRIVATE BANKS OR THE GOVERNMENT?</a:t>
            </a:r>
          </a:p>
        </p:txBody>
      </p:sp>
    </p:spTree>
    <p:extLst>
      <p:ext uri="{BB962C8B-B14F-4D97-AF65-F5344CB8AC3E}">
        <p14:creationId xmlns:p14="http://schemas.microsoft.com/office/powerpoint/2010/main" val="3022300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5" y="2390274"/>
            <a:ext cx="9897978" cy="1447435"/>
          </a:xfrm>
        </p:spPr>
        <p:txBody>
          <a:bodyPr>
            <a:normAutofit/>
          </a:bodyPr>
          <a:lstStyle/>
          <a:p>
            <a:pPr marL="0" indent="0" algn="ctr">
              <a:buNone/>
            </a:pPr>
            <a:r>
              <a:rPr lang="en-US" sz="3200" b="1" dirty="0" smtClean="0"/>
              <a:t>U.S. CONSTITUTION:</a:t>
            </a:r>
          </a:p>
          <a:p>
            <a:pPr marL="0" indent="0" algn="ctr">
              <a:buNone/>
            </a:pPr>
            <a:r>
              <a:rPr lang="en-US" sz="3200" b="1" dirty="0"/>
              <a:t>Monetary Power Left Undefined</a:t>
            </a:r>
            <a:endParaRPr lang="en-US" sz="3200" b="1" dirty="0" smtClean="0"/>
          </a:p>
        </p:txBody>
      </p:sp>
    </p:spTree>
    <p:extLst>
      <p:ext uri="{BB962C8B-B14F-4D97-AF65-F5344CB8AC3E}">
        <p14:creationId xmlns:p14="http://schemas.microsoft.com/office/powerpoint/2010/main" val="39865987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6835"/>
            <a:ext cx="12191999" cy="766250"/>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U.S. CONSTITUTION:  Monetary Power Left Undefined</a:t>
            </a:r>
          </a:p>
        </p:txBody>
      </p:sp>
      <p:sp>
        <p:nvSpPr>
          <p:cNvPr id="2" name="TextBox 1"/>
          <p:cNvSpPr txBox="1"/>
          <p:nvPr/>
        </p:nvSpPr>
        <p:spPr>
          <a:xfrm>
            <a:off x="477980" y="1064307"/>
            <a:ext cx="4426529" cy="1200329"/>
          </a:xfrm>
          <a:prstGeom prst="rect">
            <a:avLst/>
          </a:prstGeom>
          <a:solidFill>
            <a:schemeClr val="accent4">
              <a:lumMod val="20000"/>
              <a:lumOff val="80000"/>
            </a:schemeClr>
          </a:solidFill>
        </p:spPr>
        <p:txBody>
          <a:bodyPr wrap="square" rtlCol="0">
            <a:spAutoFit/>
          </a:bodyPr>
          <a:lstStyle/>
          <a:p>
            <a:r>
              <a:rPr lang="en-US" sz="2400" b="1" dirty="0"/>
              <a:t>THE ‘MONEY INTEREST’ </a:t>
            </a:r>
            <a:r>
              <a:rPr lang="en-US" sz="2400" b="1" dirty="0" smtClean="0"/>
              <a:t>TRIED TO INSERT A CLAUSE FORBIDDING </a:t>
            </a:r>
            <a:r>
              <a:rPr lang="en-US" sz="2400" b="1" dirty="0"/>
              <a:t>‘BILLS OF CREDIT</a:t>
            </a:r>
            <a:r>
              <a:rPr lang="en-US" sz="2400" b="1" dirty="0" smtClean="0"/>
              <a:t>’….  BUT FAILED</a:t>
            </a:r>
            <a:endParaRPr lang="en-US" sz="2400" b="1" dirty="0"/>
          </a:p>
        </p:txBody>
      </p:sp>
      <p:pic>
        <p:nvPicPr>
          <p:cNvPr id="2050" name="Picture 2" descr="http://usconstitutionalconventionof1787.weebly.com/uploads/5/8/8/3/5883983/6276637.jpg?3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80" y="2757666"/>
            <a:ext cx="5468793" cy="32282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83924" y="3178555"/>
            <a:ext cx="5098475" cy="1938992"/>
          </a:xfrm>
          <a:prstGeom prst="rect">
            <a:avLst/>
          </a:prstGeom>
          <a:solidFill>
            <a:schemeClr val="accent4">
              <a:lumMod val="20000"/>
              <a:lumOff val="80000"/>
            </a:schemeClr>
          </a:solidFill>
        </p:spPr>
        <p:txBody>
          <a:bodyPr wrap="square" rtlCol="0">
            <a:spAutoFit/>
          </a:bodyPr>
          <a:lstStyle/>
          <a:p>
            <a:pPr algn="ctr"/>
            <a:r>
              <a:rPr lang="en-US" sz="2400" b="1" dirty="0" smtClean="0"/>
              <a:t>THE CONSTITUTION (Art. 1, Sec. 8)</a:t>
            </a:r>
          </a:p>
          <a:p>
            <a:pPr algn="ctr"/>
            <a:r>
              <a:rPr lang="en-US" sz="2400" b="1" dirty="0" smtClean="0"/>
              <a:t>gives the power to Congress:</a:t>
            </a:r>
          </a:p>
          <a:p>
            <a:pPr algn="ctr"/>
            <a:endParaRPr lang="en-US" sz="2400" b="1" dirty="0" smtClean="0"/>
          </a:p>
          <a:p>
            <a:pPr algn="ctr"/>
            <a:r>
              <a:rPr lang="en-US" sz="2400" b="1" dirty="0" smtClean="0">
                <a:solidFill>
                  <a:srgbClr val="0070C0"/>
                </a:solidFill>
              </a:rPr>
              <a:t>“</a:t>
            </a:r>
            <a:r>
              <a:rPr lang="en-US" sz="2400" u="sng" dirty="0">
                <a:solidFill>
                  <a:srgbClr val="0070C0"/>
                </a:solidFill>
              </a:rPr>
              <a:t>To </a:t>
            </a:r>
            <a:r>
              <a:rPr lang="en-US" sz="2400" u="sng" dirty="0">
                <a:solidFill>
                  <a:srgbClr val="0070C0"/>
                </a:solidFill>
                <a:hlinkClick r:id="rId4" tooltip="United States Mint"/>
              </a:rPr>
              <a:t>coin </a:t>
            </a:r>
            <a:r>
              <a:rPr lang="en-US" sz="2400" u="sng" dirty="0" smtClean="0">
                <a:solidFill>
                  <a:srgbClr val="0070C0"/>
                </a:solidFill>
                <a:hlinkClick r:id="rId4" tooltip="United States Mint"/>
              </a:rPr>
              <a:t>{to make} Money</a:t>
            </a:r>
            <a:r>
              <a:rPr lang="en-US" sz="2400" u="sng" dirty="0" smtClean="0">
                <a:solidFill>
                  <a:srgbClr val="0070C0"/>
                </a:solidFill>
              </a:rPr>
              <a:t>*</a:t>
            </a:r>
            <a:r>
              <a:rPr lang="en-US" sz="2400" dirty="0" smtClean="0">
                <a:solidFill>
                  <a:srgbClr val="0070C0"/>
                </a:solidFill>
              </a:rPr>
              <a:t>, </a:t>
            </a:r>
            <a:r>
              <a:rPr lang="en-US" sz="2400" dirty="0">
                <a:solidFill>
                  <a:srgbClr val="0070C0"/>
                </a:solidFill>
              </a:rPr>
              <a:t>regulate the Value thereof, </a:t>
            </a:r>
            <a:r>
              <a:rPr lang="en-US" sz="2400" dirty="0" smtClean="0">
                <a:solidFill>
                  <a:srgbClr val="0070C0"/>
                </a:solidFill>
              </a:rPr>
              <a:t>“</a:t>
            </a:r>
            <a:endParaRPr lang="en-US" sz="2400" b="1" dirty="0">
              <a:solidFill>
                <a:srgbClr val="0070C0"/>
              </a:solidFill>
            </a:endParaRPr>
          </a:p>
        </p:txBody>
      </p:sp>
      <p:sp>
        <p:nvSpPr>
          <p:cNvPr id="6" name="TextBox 5"/>
          <p:cNvSpPr txBox="1"/>
          <p:nvPr/>
        </p:nvSpPr>
        <p:spPr>
          <a:xfrm>
            <a:off x="6085318" y="1064307"/>
            <a:ext cx="5136864" cy="1200329"/>
          </a:xfrm>
          <a:prstGeom prst="rect">
            <a:avLst/>
          </a:prstGeom>
          <a:solidFill>
            <a:srgbClr val="F9E7B9"/>
          </a:solidFill>
        </p:spPr>
        <p:txBody>
          <a:bodyPr wrap="square" rtlCol="0">
            <a:spAutoFit/>
          </a:bodyPr>
          <a:lstStyle/>
          <a:p>
            <a:r>
              <a:rPr lang="en-US" sz="2400" b="1" dirty="0">
                <a:cs typeface="Times New Roman" panose="02020603050405020304" pitchFamily="18" charset="0"/>
              </a:rPr>
              <a:t>BUT</a:t>
            </a:r>
            <a:r>
              <a:rPr lang="en-US" sz="2400" b="1" dirty="0" smtClean="0">
                <a:cs typeface="Times New Roman" panose="02020603050405020304" pitchFamily="18" charset="0"/>
              </a:rPr>
              <a:t>…. WON   A VOTE (9 TO 2) TO </a:t>
            </a:r>
            <a:r>
              <a:rPr lang="en-US" sz="2400" b="1" u="sng" dirty="0" smtClean="0">
                <a:cs typeface="Times New Roman" panose="02020603050405020304" pitchFamily="18" charset="0"/>
              </a:rPr>
              <a:t>NOT INCLUDE </a:t>
            </a:r>
            <a:r>
              <a:rPr lang="en-US" sz="2400" b="1" dirty="0" smtClean="0">
                <a:cs typeface="Times New Roman" panose="02020603050405020304" pitchFamily="18" charset="0"/>
              </a:rPr>
              <a:t>THE PHRASE ‘BILLS OF CREDIT’.</a:t>
            </a:r>
            <a:endParaRPr lang="en-US" sz="2400" dirty="0"/>
          </a:p>
        </p:txBody>
      </p:sp>
      <p:sp>
        <p:nvSpPr>
          <p:cNvPr id="9" name="Right Arrow 8"/>
          <p:cNvSpPr/>
          <p:nvPr/>
        </p:nvSpPr>
        <p:spPr>
          <a:xfrm>
            <a:off x="5005709" y="1438123"/>
            <a:ext cx="978408" cy="484632"/>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836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5455" y="2729346"/>
            <a:ext cx="8991599" cy="1200329"/>
          </a:xfrm>
          <a:prstGeom prst="rect">
            <a:avLst/>
          </a:prstGeom>
          <a:solidFill>
            <a:srgbClr val="FFFF00"/>
          </a:solidFill>
        </p:spPr>
        <p:txBody>
          <a:bodyPr wrap="square" rtlCol="0">
            <a:spAutoFit/>
          </a:bodyPr>
          <a:lstStyle/>
          <a:p>
            <a:pPr algn="ctr"/>
            <a:r>
              <a:rPr lang="en-US" sz="3600" dirty="0"/>
              <a:t>FOR MOST OF RECORDED </a:t>
            </a:r>
            <a:r>
              <a:rPr lang="en-US" sz="3600" dirty="0" smtClean="0"/>
              <a:t>HISTORY:</a:t>
            </a:r>
            <a:endParaRPr lang="en-US" sz="2800" dirty="0"/>
          </a:p>
          <a:p>
            <a:pPr algn="ctr"/>
            <a:r>
              <a:rPr lang="en-US" sz="3600" dirty="0" smtClean="0"/>
              <a:t>MONEY WAS ISSUED BY THE SOVEREIGN</a:t>
            </a:r>
            <a:endParaRPr lang="en-US" sz="2800" dirty="0"/>
          </a:p>
        </p:txBody>
      </p:sp>
    </p:spTree>
    <p:extLst>
      <p:ext uri="{BB962C8B-B14F-4D97-AF65-F5344CB8AC3E}">
        <p14:creationId xmlns:p14="http://schemas.microsoft.com/office/powerpoint/2010/main" val="682454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2770909"/>
            <a:ext cx="7014390" cy="1454728"/>
          </a:xfrm>
          <a:solidFill>
            <a:srgbClr val="EED1FB"/>
          </a:solidFill>
        </p:spPr>
        <p:txBody>
          <a:bodyPr>
            <a:normAutofit/>
          </a:bodyPr>
          <a:lstStyle/>
          <a:p>
            <a:pPr marL="0" indent="0" algn="ctr">
              <a:buNone/>
            </a:pPr>
            <a:endParaRPr lang="en-US" b="1" dirty="0" smtClean="0"/>
          </a:p>
          <a:p>
            <a:pPr marL="0" indent="0" algn="ctr">
              <a:buNone/>
            </a:pPr>
            <a:r>
              <a:rPr lang="en-US" b="1" dirty="0" smtClean="0"/>
              <a:t>1</a:t>
            </a:r>
            <a:r>
              <a:rPr lang="en-US" b="1" baseline="30000" dirty="0" smtClean="0"/>
              <a:t>st   </a:t>
            </a:r>
            <a:r>
              <a:rPr lang="en-US" b="1" dirty="0" smtClean="0"/>
              <a:t>Nationally Chartered Private Bank</a:t>
            </a:r>
            <a:endParaRPr lang="en-US" dirty="0" smtClean="0"/>
          </a:p>
        </p:txBody>
      </p:sp>
    </p:spTree>
    <p:extLst>
      <p:ext uri="{BB962C8B-B14F-4D97-AF65-F5344CB8AC3E}">
        <p14:creationId xmlns:p14="http://schemas.microsoft.com/office/powerpoint/2010/main" val="2691987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EED1FB"/>
          </a:solidFill>
        </p:spPr>
        <p:txBody>
          <a:bodyPr>
            <a:normAutofit/>
          </a:bodyPr>
          <a:lstStyle/>
          <a:p>
            <a:pPr algn="ctr"/>
            <a:r>
              <a:rPr lang="en-US" sz="2000" b="1" dirty="0"/>
              <a:t>1</a:t>
            </a:r>
            <a:r>
              <a:rPr lang="en-US" sz="2000" b="1" baseline="30000" dirty="0"/>
              <a:t>st   </a:t>
            </a:r>
            <a:r>
              <a:rPr lang="en-US" sz="2000" b="1" dirty="0"/>
              <a:t>Nationally Chartered Private Bank</a:t>
            </a:r>
            <a:endParaRPr lang="en-US" sz="2000" dirty="0"/>
          </a:p>
        </p:txBody>
      </p:sp>
      <p:sp>
        <p:nvSpPr>
          <p:cNvPr id="5" name="Content Placeholder 4"/>
          <p:cNvSpPr>
            <a:spLocks noGrp="1"/>
          </p:cNvSpPr>
          <p:nvPr>
            <p:ph idx="1"/>
          </p:nvPr>
        </p:nvSpPr>
        <p:spPr>
          <a:xfrm>
            <a:off x="0" y="426721"/>
            <a:ext cx="12192000" cy="567890"/>
          </a:xfrm>
          <a:solidFill>
            <a:srgbClr val="EED1FB"/>
          </a:solidFill>
        </p:spPr>
        <p:txBody>
          <a:bodyPr>
            <a:normAutofit/>
          </a:bodyPr>
          <a:lstStyle/>
          <a:p>
            <a:pPr marL="0" indent="0" algn="ctr">
              <a:buNone/>
            </a:pPr>
            <a:r>
              <a:rPr lang="en-US" dirty="0" smtClean="0"/>
              <a:t>1</a:t>
            </a:r>
            <a:r>
              <a:rPr lang="en-US" baseline="30000" dirty="0" smtClean="0"/>
              <a:t>st</a:t>
            </a:r>
            <a:r>
              <a:rPr lang="en-US" dirty="0" smtClean="0"/>
              <a:t> Bank of the United States (1791-1811)</a:t>
            </a:r>
          </a:p>
        </p:txBody>
      </p:sp>
      <p:pic>
        <p:nvPicPr>
          <p:cNvPr id="1026" name="Picture 2" descr="https://s17-us2.ixquick.com/cgi-bin/serveimage?url=http%3A%2F%2Ftah.ashbrook.org%2Fwp-content%2Fthemes%2Ftah-main%2Fimages%2Fimported%2Fconvention%2F1stbank4.jpg&amp;sp=f2fbd3b003068ed39c95d60f586f9c5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7424" y="1733390"/>
            <a:ext cx="33909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64126" y="5015345"/>
            <a:ext cx="7256923" cy="1384995"/>
          </a:xfrm>
          <a:prstGeom prst="rect">
            <a:avLst/>
          </a:prstGeom>
          <a:solidFill>
            <a:srgbClr val="EED1FB"/>
          </a:solidFill>
        </p:spPr>
        <p:txBody>
          <a:bodyPr wrap="none" rtlCol="0">
            <a:spAutoFit/>
          </a:bodyPr>
          <a:lstStyle/>
          <a:p>
            <a:r>
              <a:rPr lang="en-US" sz="2800" dirty="0" smtClean="0"/>
              <a:t>The federally-chartered bank was controversial.</a:t>
            </a:r>
          </a:p>
          <a:p>
            <a:r>
              <a:rPr lang="en-US" sz="2800" dirty="0" smtClean="0"/>
              <a:t>Three-fourths of the shares were foreign owned.</a:t>
            </a:r>
          </a:p>
          <a:p>
            <a:r>
              <a:rPr lang="en-US" sz="2800" dirty="0" smtClean="0"/>
              <a:t>Its charter was not renewed. </a:t>
            </a:r>
            <a:endParaRPr lang="en-US" sz="2800" dirty="0"/>
          </a:p>
        </p:txBody>
      </p:sp>
    </p:spTree>
    <p:extLst>
      <p:ext uri="{BB962C8B-B14F-4D97-AF65-F5344CB8AC3E}">
        <p14:creationId xmlns:p14="http://schemas.microsoft.com/office/powerpoint/2010/main" val="1089721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TextBox 3"/>
          <p:cNvSpPr txBox="1"/>
          <p:nvPr/>
        </p:nvSpPr>
        <p:spPr>
          <a:xfrm>
            <a:off x="3140731" y="2582779"/>
            <a:ext cx="5989413" cy="584775"/>
          </a:xfrm>
          <a:prstGeom prst="rect">
            <a:avLst/>
          </a:prstGeom>
          <a:solidFill>
            <a:srgbClr val="FFC000"/>
          </a:solidFill>
        </p:spPr>
        <p:txBody>
          <a:bodyPr wrap="square" rtlCol="0">
            <a:spAutoFit/>
          </a:bodyPr>
          <a:lstStyle/>
          <a:p>
            <a:r>
              <a:rPr lang="en-US" sz="3200" dirty="0" smtClean="0"/>
              <a:t>THE WAR OF 1812 &amp; STATE BANKS</a:t>
            </a:r>
            <a:endParaRPr lang="en-US" sz="3200" dirty="0"/>
          </a:p>
        </p:txBody>
      </p:sp>
    </p:spTree>
    <p:extLst>
      <p:ext uri="{BB962C8B-B14F-4D97-AF65-F5344CB8AC3E}">
        <p14:creationId xmlns:p14="http://schemas.microsoft.com/office/powerpoint/2010/main" val="1263511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631" y="3945844"/>
            <a:ext cx="8499846" cy="926663"/>
          </a:xfrm>
        </p:spPr>
        <p:txBody>
          <a:bodyPr>
            <a:normAutofit/>
          </a:bodyPr>
          <a:lstStyle/>
          <a:p>
            <a:pPr marL="0" indent="0">
              <a:buNone/>
            </a:pPr>
            <a:r>
              <a:rPr lang="en-US" sz="2000" dirty="0" smtClean="0"/>
              <a:t>A general stoppage of specie by state banks in the south and west,  except New England … “after which the country wallowed in irredeemable paper for several years.”      White, </a:t>
            </a:r>
            <a:r>
              <a:rPr lang="en-US" sz="2000" i="1" dirty="0" smtClean="0"/>
              <a:t>Money and Banking, </a:t>
            </a:r>
            <a:r>
              <a:rPr lang="en-US" sz="2000" dirty="0" smtClean="0"/>
              <a:t>p. 264</a:t>
            </a:r>
          </a:p>
          <a:p>
            <a:pPr marL="0" indent="0">
              <a:spcBef>
                <a:spcPts val="0"/>
              </a:spcBef>
              <a:buNone/>
            </a:pPr>
            <a:endParaRPr lang="en-US" sz="2400" dirty="0" smtClean="0"/>
          </a:p>
          <a:p>
            <a:pPr marL="0" indent="0">
              <a:spcBef>
                <a:spcPts val="0"/>
              </a:spcBef>
              <a:buNone/>
            </a:pPr>
            <a:endParaRPr lang="en-US" sz="2400" dirty="0" smtClean="0"/>
          </a:p>
          <a:p>
            <a:pPr marL="0" indent="0">
              <a:buNone/>
            </a:pPr>
            <a:endParaRPr lang="en-US" sz="2400" dirty="0"/>
          </a:p>
        </p:txBody>
      </p:sp>
      <p:sp>
        <p:nvSpPr>
          <p:cNvPr id="10" name="TextBox 9"/>
          <p:cNvSpPr txBox="1"/>
          <p:nvPr/>
        </p:nvSpPr>
        <p:spPr>
          <a:xfrm>
            <a:off x="3666631" y="2695374"/>
            <a:ext cx="7700211" cy="1015663"/>
          </a:xfrm>
          <a:prstGeom prst="rect">
            <a:avLst/>
          </a:prstGeom>
          <a:noFill/>
        </p:spPr>
        <p:txBody>
          <a:bodyPr wrap="square" rtlCol="0">
            <a:spAutoFit/>
          </a:bodyPr>
          <a:lstStyle/>
          <a:p>
            <a:r>
              <a:rPr lang="en-US" sz="2000" dirty="0" smtClean="0"/>
              <a:t>“… even companies incorporated for the purpose of constructing bridges, departed from the spirit of their charters, converted themselves into Banks, and emitted notes for circulation.”      Gouge, p. 56</a:t>
            </a:r>
            <a:endParaRPr lang="en-US" sz="2000" dirty="0"/>
          </a:p>
        </p:txBody>
      </p:sp>
      <p:sp>
        <p:nvSpPr>
          <p:cNvPr id="8" name="Content Placeholder 2"/>
          <p:cNvSpPr txBox="1">
            <a:spLocks/>
          </p:cNvSpPr>
          <p:nvPr/>
        </p:nvSpPr>
        <p:spPr>
          <a:xfrm>
            <a:off x="141114" y="2172527"/>
            <a:ext cx="2826676" cy="3077020"/>
          </a:xfrm>
          <a:prstGeom prst="rect">
            <a:avLst/>
          </a:prstGeom>
          <a:solidFill>
            <a:srgbClr val="FAF9C7"/>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YEAR          #STATE</a:t>
            </a:r>
          </a:p>
          <a:p>
            <a:pPr marL="0" indent="0">
              <a:spcBef>
                <a:spcPts val="0"/>
              </a:spcBef>
              <a:buFont typeface="Arial" panose="020B0604020202020204" pitchFamily="34" charset="0"/>
              <a:buNone/>
            </a:pPr>
            <a:r>
              <a:rPr lang="en-US" sz="2400" dirty="0" smtClean="0"/>
              <a:t>                CHARTERED</a:t>
            </a:r>
          </a:p>
          <a:p>
            <a:pPr marL="0" indent="0">
              <a:spcBef>
                <a:spcPts val="0"/>
              </a:spcBef>
              <a:buFont typeface="Arial" panose="020B0604020202020204" pitchFamily="34" charset="0"/>
              <a:buNone/>
            </a:pPr>
            <a:r>
              <a:rPr lang="en-US" sz="2400" dirty="0" smtClean="0"/>
              <a:t>____           </a:t>
            </a:r>
            <a:r>
              <a:rPr lang="en-US" sz="2400" u="sng" dirty="0" smtClean="0"/>
              <a:t>BANKS</a:t>
            </a:r>
          </a:p>
          <a:p>
            <a:pPr marL="457200" indent="-457200">
              <a:buFont typeface="Arial" panose="020B0604020202020204" pitchFamily="34" charset="0"/>
              <a:buAutoNum type="arabicPlain" startAt="1811"/>
            </a:pPr>
            <a:r>
              <a:rPr lang="en-US" sz="2400" dirty="0" smtClean="0"/>
              <a:t>              90</a:t>
            </a:r>
          </a:p>
          <a:p>
            <a:pPr marL="457200" indent="-457200">
              <a:buFont typeface="Arial" panose="020B0604020202020204" pitchFamily="34" charset="0"/>
              <a:buAutoNum type="arabicPlain" startAt="1811"/>
            </a:pPr>
            <a:r>
              <a:rPr lang="en-US" sz="2400" dirty="0" smtClean="0"/>
              <a:t>            250  !!!</a:t>
            </a:r>
          </a:p>
          <a:p>
            <a:pPr marL="0" indent="0">
              <a:buFont typeface="Arial" panose="020B0604020202020204" pitchFamily="34" charset="0"/>
              <a:buNone/>
            </a:pPr>
            <a:r>
              <a:rPr lang="en-US" sz="2400" dirty="0" smtClean="0"/>
              <a:t>1820            300</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endParaRPr lang="en-US" dirty="0" smtClean="0"/>
          </a:p>
        </p:txBody>
      </p:sp>
      <p:sp>
        <p:nvSpPr>
          <p:cNvPr id="4" name="Left Arrow 3"/>
          <p:cNvSpPr/>
          <p:nvPr/>
        </p:nvSpPr>
        <p:spPr>
          <a:xfrm>
            <a:off x="2656058" y="3548931"/>
            <a:ext cx="978408" cy="324211"/>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2688223" y="3938337"/>
            <a:ext cx="978408" cy="324211"/>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 y="0"/>
            <a:ext cx="12191999" cy="389406"/>
          </a:xfrm>
          <a:prstGeom prst="rect">
            <a:avLst/>
          </a:prstGeom>
          <a:solidFill>
            <a:srgbClr val="FFC0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THE WAR OF 1812 &amp; STATE BANKS</a:t>
            </a:r>
          </a:p>
        </p:txBody>
      </p:sp>
      <p:sp>
        <p:nvSpPr>
          <p:cNvPr id="13" name="Rectangle 12"/>
          <p:cNvSpPr/>
          <p:nvPr/>
        </p:nvSpPr>
        <p:spPr>
          <a:xfrm>
            <a:off x="3" y="365475"/>
            <a:ext cx="12191997" cy="1384995"/>
          </a:xfrm>
          <a:prstGeom prst="rect">
            <a:avLst/>
          </a:prstGeom>
          <a:solidFill>
            <a:srgbClr val="FFD393"/>
          </a:solidFill>
        </p:spPr>
        <p:txBody>
          <a:bodyPr wrap="square">
            <a:spAutoFit/>
          </a:bodyPr>
          <a:lstStyle/>
          <a:p>
            <a:r>
              <a:rPr lang="en-US" sz="2800" dirty="0" smtClean="0"/>
              <a:t>The private state bank response to the removal of the 1</a:t>
            </a:r>
            <a:r>
              <a:rPr lang="en-US" sz="2800" baseline="30000" dirty="0" smtClean="0"/>
              <a:t>st</a:t>
            </a:r>
            <a:r>
              <a:rPr lang="en-US" sz="2800" dirty="0" smtClean="0"/>
              <a:t> Bank of the U.S. and the war of 1812 was not honorable:</a:t>
            </a:r>
          </a:p>
          <a:p>
            <a:pPr algn="ctr"/>
            <a:r>
              <a:rPr lang="en-US" sz="2800" dirty="0" smtClean="0"/>
              <a:t>  A SPIRIT OF SPECULATION TAKES OVER </a:t>
            </a:r>
            <a:endParaRPr lang="en-US" sz="2800" dirty="0"/>
          </a:p>
        </p:txBody>
      </p:sp>
    </p:spTree>
    <p:extLst>
      <p:ext uri="{BB962C8B-B14F-4D97-AF65-F5344CB8AC3E}">
        <p14:creationId xmlns:p14="http://schemas.microsoft.com/office/powerpoint/2010/main" val="2305010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5" y="2390274"/>
            <a:ext cx="9897978" cy="1101071"/>
          </a:xfrm>
          <a:solidFill>
            <a:srgbClr val="EED1FB"/>
          </a:solidFill>
        </p:spPr>
        <p:txBody>
          <a:bodyPr>
            <a:normAutofit/>
          </a:bodyPr>
          <a:lstStyle/>
          <a:p>
            <a:pPr marL="0" indent="0" algn="ctr">
              <a:buNone/>
            </a:pPr>
            <a:r>
              <a:rPr lang="en-US" sz="3200" b="1" dirty="0"/>
              <a:t>THE FIRST PAPER MONEY ISSUED BY </a:t>
            </a:r>
            <a:r>
              <a:rPr lang="en-US" sz="3200" b="1" dirty="0" smtClean="0"/>
              <a:t>THE</a:t>
            </a:r>
          </a:p>
          <a:p>
            <a:pPr marL="0" indent="0" algn="ctr">
              <a:buNone/>
            </a:pPr>
            <a:r>
              <a:rPr lang="en-US" sz="3200" b="1" dirty="0" smtClean="0"/>
              <a:t>U.S. GOVERNMENT</a:t>
            </a:r>
            <a:endParaRPr lang="en-US" sz="2400" dirty="0"/>
          </a:p>
        </p:txBody>
      </p:sp>
    </p:spTree>
    <p:extLst>
      <p:ext uri="{BB962C8B-B14F-4D97-AF65-F5344CB8AC3E}">
        <p14:creationId xmlns:p14="http://schemas.microsoft.com/office/powerpoint/2010/main" val="1333758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22656"/>
          </a:xfrm>
          <a:solidFill>
            <a:srgbClr val="EED1FB"/>
          </a:solidFill>
        </p:spPr>
        <p:txBody>
          <a:bodyPr>
            <a:normAutofit/>
          </a:bodyPr>
          <a:lstStyle/>
          <a:p>
            <a:pPr algn="ctr"/>
            <a:r>
              <a:rPr lang="en-US" sz="2400" b="1" dirty="0"/>
              <a:t>THE FIRST PAPER MONEY ISSUED BY </a:t>
            </a:r>
            <a:r>
              <a:rPr lang="en-US" sz="2400" b="1" dirty="0" smtClean="0"/>
              <a:t>THE U.S</a:t>
            </a:r>
            <a:r>
              <a:rPr lang="en-US" sz="2400" b="1" dirty="0"/>
              <a:t>. GOVERNMENT</a:t>
            </a:r>
            <a:endParaRPr lang="en-US" sz="1800" dirty="0"/>
          </a:p>
        </p:txBody>
      </p:sp>
      <p:sp>
        <p:nvSpPr>
          <p:cNvPr id="3" name="Content Placeholder 2"/>
          <p:cNvSpPr>
            <a:spLocks noGrp="1"/>
          </p:cNvSpPr>
          <p:nvPr>
            <p:ph idx="1"/>
          </p:nvPr>
        </p:nvSpPr>
        <p:spPr>
          <a:xfrm>
            <a:off x="193963" y="2598499"/>
            <a:ext cx="5112327" cy="2947169"/>
          </a:xfrm>
          <a:solidFill>
            <a:srgbClr val="FFF3FC"/>
          </a:solidFill>
        </p:spPr>
        <p:txBody>
          <a:bodyPr>
            <a:normAutofit lnSpcReduction="10000"/>
          </a:bodyPr>
          <a:lstStyle/>
          <a:p>
            <a:pPr marL="0" indent="0">
              <a:buNone/>
            </a:pPr>
            <a:r>
              <a:rPr lang="en-US" u="sng" dirty="0" smtClean="0"/>
              <a:t>Authorized:</a:t>
            </a:r>
            <a:r>
              <a:rPr lang="en-US" dirty="0" smtClean="0"/>
              <a:t>       $60.5 million</a:t>
            </a:r>
          </a:p>
          <a:p>
            <a:pPr marL="0" indent="0">
              <a:spcBef>
                <a:spcPts val="0"/>
              </a:spcBef>
              <a:buNone/>
            </a:pPr>
            <a:endParaRPr lang="en-US" dirty="0" smtClean="0"/>
          </a:p>
          <a:p>
            <a:pPr marL="0" indent="0">
              <a:spcBef>
                <a:spcPts val="0"/>
              </a:spcBef>
              <a:buNone/>
            </a:pPr>
            <a:r>
              <a:rPr lang="en-US" u="sng" dirty="0" smtClean="0"/>
              <a:t>Issued:</a:t>
            </a:r>
            <a:r>
              <a:rPr lang="en-US" dirty="0" smtClean="0"/>
              <a:t>               $</a:t>
            </a:r>
            <a:r>
              <a:rPr lang="en-US" dirty="0"/>
              <a:t>36.7 </a:t>
            </a:r>
            <a:r>
              <a:rPr lang="en-US" dirty="0" smtClean="0"/>
              <a:t>million</a:t>
            </a:r>
          </a:p>
          <a:p>
            <a:pPr marL="0" indent="0">
              <a:spcBef>
                <a:spcPts val="0"/>
              </a:spcBef>
              <a:buNone/>
            </a:pPr>
            <a:r>
              <a:rPr lang="en-US" dirty="0" smtClean="0"/>
              <a:t>                          (about $3.5 million</a:t>
            </a:r>
          </a:p>
          <a:p>
            <a:pPr marL="0" indent="0">
              <a:spcBef>
                <a:spcPts val="0"/>
              </a:spcBef>
              <a:buNone/>
            </a:pPr>
            <a:r>
              <a:rPr lang="en-US" dirty="0" smtClean="0"/>
              <a:t>                           in small notes)</a:t>
            </a:r>
          </a:p>
          <a:p>
            <a:pPr marL="0" indent="0">
              <a:spcBef>
                <a:spcPts val="0"/>
              </a:spcBef>
              <a:buNone/>
            </a:pPr>
            <a:endParaRPr lang="en-US" dirty="0"/>
          </a:p>
          <a:p>
            <a:pPr marL="0" indent="0" algn="r">
              <a:spcBef>
                <a:spcPts val="0"/>
              </a:spcBef>
              <a:buNone/>
            </a:pPr>
            <a:r>
              <a:rPr lang="en-US" sz="2000" dirty="0" smtClean="0"/>
              <a:t>Stephen </a:t>
            </a:r>
            <a:r>
              <a:rPr lang="en-US" sz="2000" dirty="0" err="1" smtClean="0"/>
              <a:t>Zarlenga</a:t>
            </a:r>
            <a:endParaRPr lang="en-US" sz="2000" dirty="0" smtClean="0"/>
          </a:p>
          <a:p>
            <a:pPr marL="0" indent="0" algn="r">
              <a:spcBef>
                <a:spcPts val="0"/>
              </a:spcBef>
              <a:buNone/>
            </a:pPr>
            <a:r>
              <a:rPr lang="en-US" sz="2000" i="1" u="sng" dirty="0" smtClean="0"/>
              <a:t>Lost Science of Money</a:t>
            </a:r>
            <a:endParaRPr lang="en-US" sz="2000" dirty="0" smtClean="0"/>
          </a:p>
          <a:p>
            <a:pPr marL="0" indent="0" algn="r">
              <a:spcBef>
                <a:spcPts val="0"/>
              </a:spcBef>
              <a:buNone/>
            </a:pPr>
            <a:r>
              <a:rPr lang="en-US" sz="2000" dirty="0" smtClean="0"/>
              <a:t>p. 415</a:t>
            </a:r>
            <a:endParaRPr lang="en-US" sz="2000" dirty="0"/>
          </a:p>
        </p:txBody>
      </p:sp>
      <p:pic>
        <p:nvPicPr>
          <p:cNvPr id="5" name="Picture 2" descr="http://img.readtiger.com/wkp/en/Tnote1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834" y="2598498"/>
            <a:ext cx="6356619" cy="2947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9525" y="5657671"/>
            <a:ext cx="10885352" cy="1200329"/>
          </a:xfrm>
          <a:prstGeom prst="rect">
            <a:avLst/>
          </a:prstGeom>
          <a:solidFill>
            <a:srgbClr val="FFF3FC"/>
          </a:solidFill>
        </p:spPr>
        <p:txBody>
          <a:bodyPr wrap="none" rtlCol="0">
            <a:spAutoFit/>
          </a:bodyPr>
          <a:lstStyle/>
          <a:p>
            <a:pPr algn="ctr"/>
            <a:r>
              <a:rPr lang="en-US" dirty="0" smtClean="0"/>
              <a:t>The notes were spent into circulation, by paying them to government creditors willing to accept them at full value.</a:t>
            </a:r>
          </a:p>
          <a:p>
            <a:pPr algn="ctr"/>
            <a:r>
              <a:rPr lang="en-US" dirty="0" smtClean="0"/>
              <a:t>They were receivable for taxes and fees.</a:t>
            </a:r>
          </a:p>
          <a:p>
            <a:pPr algn="ctr"/>
            <a:r>
              <a:rPr lang="en-US" dirty="0" smtClean="0"/>
              <a:t>Holders </a:t>
            </a:r>
            <a:r>
              <a:rPr lang="en-US" dirty="0"/>
              <a:t>could convert them into 7% interest bearing securities</a:t>
            </a:r>
            <a:r>
              <a:rPr lang="en-US" dirty="0" smtClean="0"/>
              <a:t>, on </a:t>
            </a:r>
            <a:r>
              <a:rPr lang="en-US" dirty="0"/>
              <a:t>request.</a:t>
            </a:r>
          </a:p>
          <a:p>
            <a:pPr algn="ctr"/>
            <a:r>
              <a:rPr lang="en-US" dirty="0" smtClean="0"/>
              <a:t> </a:t>
            </a:r>
            <a:endParaRPr lang="en-US" dirty="0"/>
          </a:p>
        </p:txBody>
      </p:sp>
      <p:sp>
        <p:nvSpPr>
          <p:cNvPr id="7" name="Content Placeholder 2"/>
          <p:cNvSpPr txBox="1">
            <a:spLocks/>
          </p:cNvSpPr>
          <p:nvPr/>
        </p:nvSpPr>
        <p:spPr>
          <a:xfrm>
            <a:off x="3" y="541494"/>
            <a:ext cx="12191997" cy="1592178"/>
          </a:xfrm>
          <a:prstGeom prst="rect">
            <a:avLst/>
          </a:prstGeom>
          <a:solidFill>
            <a:srgbClr val="EED1FB"/>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t>TREASURY NOTES:  1812-1817</a:t>
            </a:r>
          </a:p>
          <a:p>
            <a:pPr marL="0" indent="0">
              <a:buFont typeface="Arial" panose="020B0604020202020204" pitchFamily="34" charset="0"/>
              <a:buNone/>
            </a:pPr>
            <a:r>
              <a:rPr lang="en-US" sz="2400" b="1" dirty="0" smtClean="0"/>
              <a:t>The expiration of the charter of the First Bank of the U.S., the War of 1812, and the suspension of specie by state banks in September 1814:</a:t>
            </a:r>
          </a:p>
          <a:p>
            <a:pPr marL="0" indent="0" algn="ctr">
              <a:buFont typeface="Arial" panose="020B0604020202020204" pitchFamily="34" charset="0"/>
              <a:buNone/>
            </a:pPr>
            <a:r>
              <a:rPr lang="en-US" sz="2400" b="1" dirty="0" smtClean="0"/>
              <a:t> all caused the Treasury to issue Treasury Notes – responsibly and within legislative limits</a:t>
            </a:r>
            <a:endParaRPr lang="en-US" sz="2400" b="1" dirty="0"/>
          </a:p>
        </p:txBody>
      </p:sp>
    </p:spTree>
    <p:extLst>
      <p:ext uri="{BB962C8B-B14F-4D97-AF65-F5344CB8AC3E}">
        <p14:creationId xmlns:p14="http://schemas.microsoft.com/office/powerpoint/2010/main" val="28586660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endParaRPr lang="en-US" dirty="0" smtClean="0"/>
          </a:p>
        </p:txBody>
      </p:sp>
      <p:sp>
        <p:nvSpPr>
          <p:cNvPr id="4" name="TextBox 3"/>
          <p:cNvSpPr txBox="1"/>
          <p:nvPr/>
        </p:nvSpPr>
        <p:spPr>
          <a:xfrm>
            <a:off x="3919106" y="2651323"/>
            <a:ext cx="3815403" cy="584775"/>
          </a:xfrm>
          <a:prstGeom prst="rect">
            <a:avLst/>
          </a:prstGeom>
          <a:solidFill>
            <a:srgbClr val="B3FFFF"/>
          </a:solidFill>
        </p:spPr>
        <p:txBody>
          <a:bodyPr wrap="none" rtlCol="0">
            <a:spAutoFit/>
          </a:bodyPr>
          <a:lstStyle/>
          <a:p>
            <a:r>
              <a:rPr lang="en-US" sz="3200" dirty="0" smtClean="0"/>
              <a:t>2</a:t>
            </a:r>
            <a:r>
              <a:rPr lang="en-US" sz="3200" baseline="30000" dirty="0" smtClean="0"/>
              <a:t>ND</a:t>
            </a:r>
            <a:r>
              <a:rPr lang="en-US" sz="3200" dirty="0" smtClean="0"/>
              <a:t> </a:t>
            </a:r>
            <a:r>
              <a:rPr lang="en-US" sz="3200" dirty="0"/>
              <a:t>BANK OF THE U.S.</a:t>
            </a:r>
          </a:p>
        </p:txBody>
      </p:sp>
    </p:spTree>
    <p:extLst>
      <p:ext uri="{BB962C8B-B14F-4D97-AF65-F5344CB8AC3E}">
        <p14:creationId xmlns:p14="http://schemas.microsoft.com/office/powerpoint/2010/main" val="2379163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financialeconomyblog.com/wp-content/uploads/2013/05/Defl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2436" y="5481848"/>
            <a:ext cx="1526263" cy="13761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tenantrepresentative.files.wordpress.com/2013/06/inflation.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2482" y="5390548"/>
            <a:ext cx="1954282" cy="1467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834"/>
            <a:ext cx="12191999" cy="537451"/>
          </a:xfrm>
          <a:solidFill>
            <a:srgbClr val="B3FFFF"/>
          </a:solidFill>
        </p:spPr>
        <p:txBody>
          <a:bodyPr>
            <a:noAutofit/>
          </a:bodyPr>
          <a:lstStyle/>
          <a:p>
            <a:pPr algn="ctr"/>
            <a:r>
              <a:rPr lang="en-US" sz="2800" b="1" dirty="0"/>
              <a:t>2</a:t>
            </a:r>
            <a:r>
              <a:rPr lang="en-US" sz="2800" b="1" baseline="30000" dirty="0"/>
              <a:t>ND</a:t>
            </a:r>
            <a:r>
              <a:rPr lang="en-US" sz="2800" b="1" dirty="0"/>
              <a:t> BANK OF THE U.S.</a:t>
            </a:r>
          </a:p>
        </p:txBody>
      </p:sp>
      <p:sp>
        <p:nvSpPr>
          <p:cNvPr id="3" name="Content Placeholder 2"/>
          <p:cNvSpPr>
            <a:spLocks noGrp="1"/>
          </p:cNvSpPr>
          <p:nvPr>
            <p:ph idx="1"/>
          </p:nvPr>
        </p:nvSpPr>
        <p:spPr>
          <a:xfrm>
            <a:off x="0" y="544285"/>
            <a:ext cx="12175955" cy="963673"/>
          </a:xfrm>
          <a:solidFill>
            <a:srgbClr val="B3FFFF"/>
          </a:solidFill>
        </p:spPr>
        <p:txBody>
          <a:bodyPr>
            <a:noAutofit/>
          </a:bodyPr>
          <a:lstStyle/>
          <a:p>
            <a:pPr marL="0" indent="0" algn="ctr">
              <a:buNone/>
            </a:pPr>
            <a:r>
              <a:rPr lang="en-US" b="1" dirty="0" smtClean="0">
                <a:latin typeface="Times New Roman" panose="02020603050405020304" pitchFamily="18" charset="0"/>
                <a:cs typeface="Times New Roman" panose="02020603050405020304" pitchFamily="18" charset="0"/>
              </a:rPr>
              <a:t>BANK CREATES CRIMINALLY INSANE EXPANSION!</a:t>
            </a:r>
          </a:p>
          <a:p>
            <a:pPr marL="0" indent="0" algn="ctr">
              <a:buNone/>
            </a:pPr>
            <a:r>
              <a:rPr lang="en-US" b="1" dirty="0" smtClean="0">
                <a:latin typeface="Times New Roman" panose="02020603050405020304" pitchFamily="18" charset="0"/>
                <a:cs typeface="Times New Roman" panose="02020603050405020304" pitchFamily="18" charset="0"/>
              </a:rPr>
              <a:t>… AND THEN CRIMINALLY INSANE CONTRACTION!</a:t>
            </a:r>
            <a:endParaRPr lang="en-US" b="1" dirty="0">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0" y="2415107"/>
            <a:ext cx="5951623" cy="3072022"/>
          </a:xfrm>
          <a:prstGeom prst="rect">
            <a:avLst/>
          </a:prstGeom>
          <a:solidFill>
            <a:srgbClr val="CCCC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t>EXPANSION</a:t>
            </a:r>
          </a:p>
          <a:p>
            <a:pPr marL="0" indent="0">
              <a:spcBef>
                <a:spcPts val="0"/>
              </a:spcBef>
              <a:buFont typeface="Arial" panose="020B0604020202020204" pitchFamily="34" charset="0"/>
              <a:buNone/>
            </a:pPr>
            <a:r>
              <a:rPr lang="en-US" sz="2000" dirty="0" smtClean="0"/>
              <a:t>April 1817         Bank begins</a:t>
            </a:r>
          </a:p>
          <a:p>
            <a:pPr marL="0" indent="0">
              <a:spcBef>
                <a:spcPts val="0"/>
              </a:spcBef>
              <a:buFont typeface="Arial" panose="020B0604020202020204" pitchFamily="34" charset="0"/>
              <a:buNone/>
            </a:pPr>
            <a:r>
              <a:rPr lang="en-US" sz="2000" dirty="0" smtClean="0"/>
              <a:t>July   1817        19 branch offices</a:t>
            </a:r>
          </a:p>
          <a:p>
            <a:pPr marL="0" indent="0">
              <a:spcBef>
                <a:spcPts val="0"/>
              </a:spcBef>
              <a:buFont typeface="Arial" panose="020B0604020202020204" pitchFamily="34" charset="0"/>
              <a:buNone/>
            </a:pPr>
            <a:r>
              <a:rPr lang="en-US" sz="2000" dirty="0"/>
              <a:t> </a:t>
            </a:r>
            <a:r>
              <a:rPr lang="en-US" sz="2000" dirty="0" smtClean="0"/>
              <a:t>                          </a:t>
            </a:r>
            <a:r>
              <a:rPr lang="en-US" sz="2000" b="1" dirty="0" smtClean="0">
                <a:solidFill>
                  <a:srgbClr val="0070C0"/>
                </a:solidFill>
              </a:rPr>
              <a:t>$52.0 mill in loans </a:t>
            </a:r>
            <a:endParaRPr lang="en-US" sz="2000" dirty="0" smtClean="0"/>
          </a:p>
          <a:p>
            <a:pPr marL="0" indent="0">
              <a:spcBef>
                <a:spcPts val="0"/>
              </a:spcBef>
              <a:buFont typeface="Arial" panose="020B0604020202020204" pitchFamily="34" charset="0"/>
              <a:buNone/>
            </a:pPr>
            <a:r>
              <a:rPr lang="en-US" sz="2000" dirty="0"/>
              <a:t> </a:t>
            </a:r>
            <a:r>
              <a:rPr lang="en-US" sz="2000" dirty="0" smtClean="0"/>
              <a:t>                              </a:t>
            </a:r>
            <a:r>
              <a:rPr lang="en-US" sz="2000" b="1" dirty="0" smtClean="0">
                <a:solidFill>
                  <a:srgbClr val="0070C0"/>
                </a:solidFill>
              </a:rPr>
              <a:t>9.0  mill in </a:t>
            </a:r>
            <a:r>
              <a:rPr lang="en-US" sz="2000" b="1" dirty="0" err="1" smtClean="0">
                <a:solidFill>
                  <a:srgbClr val="0070C0"/>
                </a:solidFill>
              </a:rPr>
              <a:t>circ</a:t>
            </a:r>
            <a:r>
              <a:rPr lang="en-US" sz="2000" b="1" dirty="0" smtClean="0">
                <a:solidFill>
                  <a:srgbClr val="0070C0"/>
                </a:solidFill>
              </a:rPr>
              <a:t> currency</a:t>
            </a:r>
          </a:p>
          <a:p>
            <a:pPr marL="0" indent="0">
              <a:spcBef>
                <a:spcPts val="0"/>
              </a:spcBef>
              <a:buFont typeface="Arial" panose="020B0604020202020204" pitchFamily="34" charset="0"/>
              <a:buNone/>
            </a:pPr>
            <a:r>
              <a:rPr lang="en-US" sz="2000" dirty="0"/>
              <a:t> </a:t>
            </a:r>
            <a:r>
              <a:rPr lang="en-US" sz="2000" dirty="0" smtClean="0"/>
              <a:t>                              2.5 mill in gold/silver reserves</a:t>
            </a:r>
          </a:p>
          <a:p>
            <a:pPr marL="0" indent="0">
              <a:spcBef>
                <a:spcPts val="0"/>
              </a:spcBef>
              <a:buFont typeface="Arial" panose="020B0604020202020204" pitchFamily="34" charset="0"/>
              <a:buNone/>
            </a:pPr>
            <a:endParaRPr lang="en-US" sz="2000" dirty="0"/>
          </a:p>
          <a:p>
            <a:pPr marL="0" indent="0" algn="ctr">
              <a:spcBef>
                <a:spcPts val="0"/>
              </a:spcBef>
              <a:buFont typeface="Arial" panose="020B0604020202020204" pitchFamily="34" charset="0"/>
              <a:buNone/>
            </a:pPr>
            <a:r>
              <a:rPr lang="en-US" sz="2000" u="sng" dirty="0" smtClean="0"/>
              <a:t>WILD, SPECULATIVE BOOM</a:t>
            </a:r>
            <a:endParaRPr lang="en-US" sz="2000" u="sng" dirty="0"/>
          </a:p>
          <a:p>
            <a:pPr marL="0" indent="0">
              <a:spcBef>
                <a:spcPts val="0"/>
              </a:spcBef>
              <a:buFont typeface="Arial" panose="020B0604020202020204" pitchFamily="34" charset="0"/>
              <a:buNone/>
            </a:pPr>
            <a:endParaRPr lang="en-US" sz="2400" dirty="0"/>
          </a:p>
        </p:txBody>
      </p:sp>
      <p:sp>
        <p:nvSpPr>
          <p:cNvPr id="5" name="Content Placeholder 3"/>
          <p:cNvSpPr txBox="1">
            <a:spLocks/>
          </p:cNvSpPr>
          <p:nvPr/>
        </p:nvSpPr>
        <p:spPr>
          <a:xfrm>
            <a:off x="6224332" y="2377959"/>
            <a:ext cx="5951623" cy="3168275"/>
          </a:xfrm>
          <a:prstGeom prst="rect">
            <a:avLst/>
          </a:prstGeom>
          <a:solidFill>
            <a:srgbClr val="CCCCFF"/>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t>CONTRACTION</a:t>
            </a:r>
          </a:p>
          <a:p>
            <a:pPr marL="0" indent="0">
              <a:spcBef>
                <a:spcPts val="0"/>
              </a:spcBef>
              <a:buFont typeface="Arial" panose="020B0604020202020204" pitchFamily="34" charset="0"/>
              <a:buNone/>
            </a:pPr>
            <a:endParaRPr lang="en-US" sz="2000" dirty="0" smtClean="0"/>
          </a:p>
          <a:p>
            <a:pPr marL="0" indent="0">
              <a:spcBef>
                <a:spcPts val="0"/>
              </a:spcBef>
              <a:buFont typeface="Arial" panose="020B0604020202020204" pitchFamily="34" charset="0"/>
              <a:buNone/>
            </a:pPr>
            <a:r>
              <a:rPr lang="en-US" sz="2000" dirty="0" smtClean="0"/>
              <a:t>1819        </a:t>
            </a:r>
          </a:p>
          <a:p>
            <a:pPr marL="0" indent="0">
              <a:spcBef>
                <a:spcPts val="0"/>
              </a:spcBef>
              <a:buFont typeface="Arial" panose="020B0604020202020204" pitchFamily="34" charset="0"/>
              <a:buNone/>
            </a:pPr>
            <a:endParaRPr lang="en-US" sz="2000" dirty="0"/>
          </a:p>
          <a:p>
            <a:pPr marL="0" indent="0">
              <a:spcBef>
                <a:spcPts val="0"/>
              </a:spcBef>
              <a:buFont typeface="Arial" panose="020B0604020202020204" pitchFamily="34" charset="0"/>
              <a:buNone/>
            </a:pPr>
            <a:r>
              <a:rPr lang="en-US" sz="2000" dirty="0" smtClean="0"/>
              <a:t>             </a:t>
            </a:r>
            <a:r>
              <a:rPr lang="en-US" sz="2000" b="1" dirty="0" smtClean="0">
                <a:solidFill>
                  <a:srgbClr val="0070C0"/>
                </a:solidFill>
              </a:rPr>
              <a:t>$12.0 mill in loans  </a:t>
            </a:r>
            <a:r>
              <a:rPr lang="en-US" sz="2000" dirty="0" smtClean="0"/>
              <a:t>(cut 40.0 million) </a:t>
            </a:r>
          </a:p>
          <a:p>
            <a:pPr marL="0" indent="0">
              <a:spcBef>
                <a:spcPts val="0"/>
              </a:spcBef>
              <a:buFont typeface="Arial" panose="020B0604020202020204" pitchFamily="34" charset="0"/>
              <a:buNone/>
            </a:pPr>
            <a:r>
              <a:rPr lang="en-US" sz="2000" dirty="0" smtClean="0"/>
              <a:t>                  </a:t>
            </a:r>
            <a:r>
              <a:rPr lang="en-US" sz="2000" b="1" dirty="0" smtClean="0">
                <a:solidFill>
                  <a:srgbClr val="0070C0"/>
                </a:solidFill>
              </a:rPr>
              <a:t>3.5 mill in </a:t>
            </a:r>
            <a:r>
              <a:rPr lang="en-US" sz="2000" b="1" dirty="0" err="1" smtClean="0">
                <a:solidFill>
                  <a:srgbClr val="0070C0"/>
                </a:solidFill>
              </a:rPr>
              <a:t>circ</a:t>
            </a:r>
            <a:r>
              <a:rPr lang="en-US" sz="2000" b="1" dirty="0" smtClean="0">
                <a:solidFill>
                  <a:srgbClr val="0070C0"/>
                </a:solidFill>
              </a:rPr>
              <a:t> currency </a:t>
            </a:r>
            <a:r>
              <a:rPr lang="en-US" sz="2000" dirty="0" smtClean="0"/>
              <a:t>(cut 5.5 million)</a:t>
            </a:r>
            <a:endParaRPr lang="en-US" sz="2000" dirty="0"/>
          </a:p>
          <a:p>
            <a:pPr marL="0" indent="0">
              <a:spcBef>
                <a:spcPts val="0"/>
              </a:spcBef>
              <a:buFont typeface="Arial" panose="020B0604020202020204" pitchFamily="34" charset="0"/>
              <a:buNone/>
            </a:pPr>
            <a:endParaRPr lang="en-US" sz="2000" dirty="0"/>
          </a:p>
          <a:p>
            <a:pPr marL="0" indent="0" algn="ctr">
              <a:spcBef>
                <a:spcPts val="0"/>
              </a:spcBef>
              <a:buNone/>
            </a:pPr>
            <a:r>
              <a:rPr lang="en-US" sz="2000" u="sng" dirty="0" smtClean="0"/>
              <a:t>PANIC OF 1819</a:t>
            </a:r>
          </a:p>
          <a:p>
            <a:pPr marL="0" indent="0" algn="ctr">
              <a:spcBef>
                <a:spcPts val="0"/>
              </a:spcBef>
              <a:buNone/>
            </a:pPr>
            <a:r>
              <a:rPr lang="en-US" sz="2000" dirty="0" smtClean="0"/>
              <a:t>bankruptcies</a:t>
            </a:r>
          </a:p>
          <a:p>
            <a:pPr marL="0" indent="0" algn="ctr">
              <a:spcBef>
                <a:spcPts val="0"/>
              </a:spcBef>
              <a:buNone/>
            </a:pPr>
            <a:r>
              <a:rPr lang="en-US" sz="2000" dirty="0" smtClean="0"/>
              <a:t>South &amp; West hit hardest</a:t>
            </a:r>
          </a:p>
          <a:p>
            <a:pPr marL="0" indent="0" algn="ctr">
              <a:spcBef>
                <a:spcPts val="0"/>
              </a:spcBef>
              <a:buNone/>
            </a:pPr>
            <a:r>
              <a:rPr lang="en-US" sz="2000" dirty="0" smtClean="0"/>
              <a:t>real assets seized as collateral</a:t>
            </a:r>
          </a:p>
          <a:p>
            <a:pPr marL="0" indent="0" algn="ctr">
              <a:spcBef>
                <a:spcPts val="0"/>
              </a:spcBef>
              <a:buNone/>
            </a:pPr>
            <a:r>
              <a:rPr lang="en-US" sz="2000" dirty="0" smtClean="0"/>
              <a:t>farmers &amp; artisans moved West</a:t>
            </a:r>
          </a:p>
          <a:p>
            <a:pPr marL="0" indent="0" algn="ctr">
              <a:spcBef>
                <a:spcPts val="0"/>
              </a:spcBef>
              <a:buNone/>
            </a:pPr>
            <a:r>
              <a:rPr lang="en-US" sz="2000" dirty="0" smtClean="0"/>
              <a:t>public outrage</a:t>
            </a:r>
            <a:endParaRPr lang="en-US" sz="2400" dirty="0"/>
          </a:p>
        </p:txBody>
      </p:sp>
      <p:sp>
        <p:nvSpPr>
          <p:cNvPr id="7" name="Left-Right Arrow 6"/>
          <p:cNvSpPr/>
          <p:nvPr/>
        </p:nvSpPr>
        <p:spPr>
          <a:xfrm>
            <a:off x="4530436" y="3297382"/>
            <a:ext cx="2387364" cy="207818"/>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4530436" y="3616036"/>
            <a:ext cx="2387364" cy="207818"/>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169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548319" y="773085"/>
            <a:ext cx="5686750" cy="2554545"/>
          </a:xfrm>
          <a:prstGeom prst="rect">
            <a:avLst/>
          </a:prstGeom>
          <a:solidFill>
            <a:srgbClr val="FFFF00"/>
          </a:solidFill>
        </p:spPr>
        <p:txBody>
          <a:bodyPr wrap="none" rtlCol="0">
            <a:spAutoFit/>
          </a:bodyPr>
          <a:lstStyle/>
          <a:p>
            <a:r>
              <a:rPr lang="en-US" sz="3200" dirty="0" smtClean="0"/>
              <a:t>JACKSON’S WAR WITH THE </a:t>
            </a:r>
            <a:r>
              <a:rPr lang="en-US" sz="3200" dirty="0" smtClean="0"/>
              <a:t>BANK</a:t>
            </a:r>
          </a:p>
          <a:p>
            <a:endParaRPr lang="en-US" sz="3200" dirty="0"/>
          </a:p>
          <a:p>
            <a:r>
              <a:rPr lang="en-US" sz="3200" dirty="0" smtClean="0"/>
              <a:t>VETO OF RE-CHARTER</a:t>
            </a:r>
          </a:p>
          <a:p>
            <a:r>
              <a:rPr lang="en-US" sz="3200" dirty="0" smtClean="0"/>
              <a:t>JULY 1832,</a:t>
            </a:r>
          </a:p>
          <a:p>
            <a:r>
              <a:rPr lang="en-US" sz="3200" dirty="0" smtClean="0"/>
              <a:t>during the election of 1832</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911" y="1704109"/>
            <a:ext cx="6545089" cy="5015345"/>
          </a:xfrm>
          <a:prstGeom prst="rect">
            <a:avLst/>
          </a:prstGeom>
        </p:spPr>
      </p:pic>
    </p:spTree>
    <p:extLst>
      <p:ext uri="{BB962C8B-B14F-4D97-AF65-F5344CB8AC3E}">
        <p14:creationId xmlns:p14="http://schemas.microsoft.com/office/powerpoint/2010/main" val="3867617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JACKSON’S WAR WITH THE BANK</a:t>
            </a:r>
          </a:p>
        </p:txBody>
      </p:sp>
      <p:sp>
        <p:nvSpPr>
          <p:cNvPr id="3" name="Content Placeholder 2"/>
          <p:cNvSpPr>
            <a:spLocks noGrp="1"/>
          </p:cNvSpPr>
          <p:nvPr>
            <p:ph idx="1"/>
          </p:nvPr>
        </p:nvSpPr>
        <p:spPr>
          <a:xfrm>
            <a:off x="1189304" y="1663565"/>
            <a:ext cx="3465094" cy="4097009"/>
          </a:xfrm>
          <a:solidFill>
            <a:srgbClr val="B3FFFF"/>
          </a:solidFill>
        </p:spPr>
        <p:txBody>
          <a:bodyPr>
            <a:normAutofit fontScale="92500" lnSpcReduction="10000"/>
          </a:bodyPr>
          <a:lstStyle/>
          <a:p>
            <a:pPr marL="0" indent="0">
              <a:buNone/>
            </a:pPr>
            <a:r>
              <a:rPr lang="en-US" sz="2400" dirty="0" smtClean="0"/>
              <a:t>Jackson’s veto message aroused popular feeling and he was re-elected for a second term on the issue of re-chartering the Bank.</a:t>
            </a:r>
          </a:p>
          <a:p>
            <a:pPr marL="0" indent="0">
              <a:buNone/>
            </a:pPr>
            <a:endParaRPr lang="en-US" sz="2400" dirty="0"/>
          </a:p>
          <a:p>
            <a:pPr marL="0" indent="0">
              <a:buNone/>
            </a:pPr>
            <a:r>
              <a:rPr lang="en-US" sz="2400" dirty="0" smtClean="0"/>
              <a:t>The veto was based on:</a:t>
            </a:r>
          </a:p>
          <a:p>
            <a:r>
              <a:rPr lang="en-US" sz="2400" dirty="0" smtClean="0"/>
              <a:t>the bank’s monopoly was unfair</a:t>
            </a:r>
          </a:p>
          <a:p>
            <a:r>
              <a:rPr lang="en-US" sz="2400" dirty="0" smtClean="0"/>
              <a:t>of $28 million in bank stock, $8.4 million were owned by foreigners</a:t>
            </a:r>
          </a:p>
        </p:txBody>
      </p:sp>
      <p:sp>
        <p:nvSpPr>
          <p:cNvPr id="4" name="TextBox 3"/>
          <p:cNvSpPr txBox="1"/>
          <p:nvPr/>
        </p:nvSpPr>
        <p:spPr>
          <a:xfrm>
            <a:off x="1" y="350521"/>
            <a:ext cx="12191998" cy="523220"/>
          </a:xfrm>
          <a:prstGeom prst="rect">
            <a:avLst/>
          </a:prstGeom>
          <a:solidFill>
            <a:srgbClr val="CCCCFF"/>
          </a:solidFill>
        </p:spPr>
        <p:txBody>
          <a:bodyPr wrap="square" rtlCol="0">
            <a:spAutoFit/>
          </a:bodyPr>
          <a:lstStyle/>
          <a:p>
            <a:pPr algn="ctr"/>
            <a:r>
              <a:rPr lang="en-US" sz="2800" dirty="0" smtClean="0"/>
              <a:t>JULY 10, 1832:  BANK RE-CHARTER BILL PASSES CONGRESS - JACKSON VETOES IT</a:t>
            </a:r>
          </a:p>
        </p:txBody>
      </p:sp>
      <p:sp>
        <p:nvSpPr>
          <p:cNvPr id="7" name="Rectangle 6"/>
          <p:cNvSpPr/>
          <p:nvPr/>
        </p:nvSpPr>
        <p:spPr>
          <a:xfrm>
            <a:off x="5902038" y="2596828"/>
            <a:ext cx="6096000" cy="3693319"/>
          </a:xfrm>
          <a:prstGeom prst="rect">
            <a:avLst/>
          </a:prstGeom>
        </p:spPr>
        <p:txBody>
          <a:bodyPr>
            <a:spAutoFit/>
          </a:bodyPr>
          <a:lstStyle/>
          <a:p>
            <a:r>
              <a:rPr lang="en-US" dirty="0" smtClean="0"/>
              <a:t>JACKSON’S VETO</a:t>
            </a:r>
          </a:p>
          <a:p>
            <a:pPr algn="ctr"/>
            <a:endParaRPr lang="en-US" dirty="0" smtClean="0"/>
          </a:p>
          <a:p>
            <a:r>
              <a:rPr lang="en-US" i="1" dirty="0" smtClean="0"/>
              <a:t>“…. deeply </a:t>
            </a:r>
            <a:r>
              <a:rPr lang="en-US" i="1" dirty="0"/>
              <a:t>impressed with the belief that some of the powers and privileges possessed by the existing bank are </a:t>
            </a:r>
            <a:r>
              <a:rPr lang="en-US" b="1" i="1" dirty="0"/>
              <a:t>unauthorized by the Constitution, subversive of the rights of the States, and dangerous to the liberties of the people</a:t>
            </a:r>
            <a:r>
              <a:rPr lang="en-US" i="1" dirty="0"/>
              <a:t>, I felt it my duty at an early period of my Administration to call the attention of Congress to the practicability of organizing an institution combining all its advantages and obviating these objections. I sincerely regret that in the act before me I can perceive none of those modifications of the bank charter which are necessary, in my opinion, to make it compatible with justice, with sound policy, or with the Constitution of our country</a:t>
            </a:r>
            <a:r>
              <a:rPr lang="en-US" i="1" dirty="0" smtClean="0"/>
              <a:t>.”</a:t>
            </a:r>
            <a:endParaRPr lang="en-US" i="1" dirty="0"/>
          </a:p>
        </p:txBody>
      </p:sp>
      <p:pic>
        <p:nvPicPr>
          <p:cNvPr id="1026" name="Picture 2" descr="https://s17-us2.ixquick.com/cgi-bin/serveimage?url=https%3A%2F%2Ffthmb.tqn.com%2FzcF2mDH7tEV9mX06auXjPxeN5Pg%3D%2F3000x2033%2Ffilters%3Ano_upscale%28%29%3Afill%28FFCC00%2C1%29%2Fabout%2FAndrew-Jackson-seated-clr-3000-3x2-56a489d75f9b58b7d0d770fc.jpg&amp;sp=6fb81238f3f85de9f9ad87cfc553aae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7684" y="1085073"/>
            <a:ext cx="2562969" cy="1741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934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178" y="1583784"/>
            <a:ext cx="8919354" cy="1237961"/>
          </a:xfrm>
          <a:solidFill>
            <a:srgbClr val="FFC000"/>
          </a:solidFill>
        </p:spPr>
        <p:txBody>
          <a:bodyPr>
            <a:normAutofit/>
          </a:bodyPr>
          <a:lstStyle/>
          <a:p>
            <a:pPr algn="ctr"/>
            <a:r>
              <a:rPr lang="en-US" sz="2800" dirty="0" smtClean="0">
                <a:latin typeface="+mn-lt"/>
              </a:rPr>
              <a:t>1604 - The </a:t>
            </a:r>
            <a:r>
              <a:rPr lang="en-US" sz="2800" dirty="0">
                <a:latin typeface="+mn-lt"/>
              </a:rPr>
              <a:t>World Famous </a:t>
            </a:r>
            <a:r>
              <a:rPr lang="en-US" sz="2800" dirty="0" smtClean="0">
                <a:latin typeface="+mn-lt"/>
              </a:rPr>
              <a:t>‘Mixed </a:t>
            </a:r>
            <a:r>
              <a:rPr lang="en-US" sz="2800" dirty="0">
                <a:latin typeface="+mn-lt"/>
              </a:rPr>
              <a:t>Moneys </a:t>
            </a:r>
            <a:r>
              <a:rPr lang="en-US" sz="2800" dirty="0" smtClean="0">
                <a:latin typeface="+mn-lt"/>
              </a:rPr>
              <a:t>Case’ of England</a:t>
            </a:r>
            <a:br>
              <a:rPr lang="en-US" sz="2800" dirty="0" smtClean="0">
                <a:latin typeface="+mn-lt"/>
              </a:rPr>
            </a:br>
            <a:r>
              <a:rPr lang="en-US" sz="2400" b="1" dirty="0"/>
              <a:t>English court rules that sovereign governments possess the power to create, regulate, limit and define money</a:t>
            </a:r>
            <a:endParaRPr lang="en-US" sz="2800" b="1" dirty="0">
              <a:latin typeface="+mn-lt"/>
            </a:endParaRPr>
          </a:p>
        </p:txBody>
      </p:sp>
      <p:sp>
        <p:nvSpPr>
          <p:cNvPr id="3" name="Content Placeholder 2"/>
          <p:cNvSpPr>
            <a:spLocks noGrp="1"/>
          </p:cNvSpPr>
          <p:nvPr>
            <p:ph idx="1"/>
          </p:nvPr>
        </p:nvSpPr>
        <p:spPr>
          <a:xfrm>
            <a:off x="2575295" y="3208904"/>
            <a:ext cx="9407237" cy="2970224"/>
          </a:xfrm>
        </p:spPr>
        <p:txBody>
          <a:bodyPr>
            <a:normAutofit/>
          </a:bodyPr>
          <a:lstStyle/>
          <a:p>
            <a:pPr marL="0" indent="0">
              <a:buNone/>
            </a:pPr>
            <a:r>
              <a:rPr lang="en-US" dirty="0" smtClean="0"/>
              <a:t>      </a:t>
            </a:r>
            <a:r>
              <a:rPr lang="en-US" sz="3200" dirty="0" smtClean="0"/>
              <a:t>“</a:t>
            </a:r>
            <a:r>
              <a:rPr lang="en-US" sz="3200" dirty="0"/>
              <a:t>Money was a public measure, and like other publik </a:t>
            </a:r>
            <a:r>
              <a:rPr lang="en-US" sz="3200" dirty="0" smtClean="0"/>
              <a:t>measures it was </a:t>
            </a:r>
            <a:r>
              <a:rPr lang="en-US" sz="3200" dirty="0"/>
              <a:t>necessary in the public welfare that its dimensions </a:t>
            </a:r>
            <a:r>
              <a:rPr lang="en-US" sz="3200" dirty="0" smtClean="0"/>
              <a:t>or volume </a:t>
            </a:r>
            <a:r>
              <a:rPr lang="en-US" sz="3200" dirty="0"/>
              <a:t>should be limited, defined and regulated by the state</a:t>
            </a:r>
            <a:r>
              <a:rPr lang="en-US" sz="3200" dirty="0" smtClean="0"/>
              <a:t>.</a:t>
            </a:r>
          </a:p>
          <a:p>
            <a:pPr marL="0" indent="0">
              <a:buNone/>
            </a:pPr>
            <a:r>
              <a:rPr lang="en-US" sz="3200" dirty="0" smtClean="0"/>
              <a:t>     </a:t>
            </a:r>
            <a:r>
              <a:rPr lang="en-US" sz="3200" dirty="0"/>
              <a:t>Whatever material the state declared was money was money.”</a:t>
            </a:r>
          </a:p>
        </p:txBody>
      </p:sp>
      <p:sp>
        <p:nvSpPr>
          <p:cNvPr id="5" name="Title 1"/>
          <p:cNvSpPr txBox="1">
            <a:spLocks/>
          </p:cNvSpPr>
          <p:nvPr/>
        </p:nvSpPr>
        <p:spPr>
          <a:xfrm>
            <a:off x="0" y="0"/>
            <a:ext cx="12192000" cy="826366"/>
          </a:xfrm>
          <a:prstGeom prst="rect">
            <a:avLst/>
          </a:prstGeom>
          <a:solidFill>
            <a:srgbClr val="FFFF00"/>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  </a:t>
            </a:r>
            <a:r>
              <a:rPr lang="en-US" dirty="0"/>
              <a:t>FOR MOST OF RECORDED HISTORY:</a:t>
            </a:r>
            <a:endParaRPr lang="en-US" sz="3600" dirty="0"/>
          </a:p>
          <a:p>
            <a:pPr algn="ctr"/>
            <a:r>
              <a:rPr lang="en-US" dirty="0"/>
              <a:t>MONEY WAS ISSUED BY THE SOVEREIGN</a:t>
            </a:r>
            <a:endParaRPr lang="en-US" sz="3600" dirty="0"/>
          </a:p>
        </p:txBody>
      </p:sp>
      <p:pic>
        <p:nvPicPr>
          <p:cNvPr id="1026" name="Picture 2" descr="https://s17-us2.ixquick.com/cgi-bin/serveimage?url=https%3A%2F%2Fupload.wikimedia.org%2Fwikipedia%2Fcommons%2F7%2F72%2FJames_I_of_England_by_Daniel_Mytens.jpg&amp;sp=22c6d36fae7f9818322b7b3ae467b0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08" y="3443145"/>
            <a:ext cx="17526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322" y="1583784"/>
            <a:ext cx="2351973" cy="1568956"/>
          </a:xfrm>
          <a:prstGeom prst="rect">
            <a:avLst/>
          </a:prstGeom>
        </p:spPr>
      </p:pic>
      <p:sp>
        <p:nvSpPr>
          <p:cNvPr id="6" name="TextBox 5"/>
          <p:cNvSpPr txBox="1"/>
          <p:nvPr/>
        </p:nvSpPr>
        <p:spPr>
          <a:xfrm>
            <a:off x="711205" y="2743945"/>
            <a:ext cx="1295932" cy="369332"/>
          </a:xfrm>
          <a:prstGeom prst="rect">
            <a:avLst/>
          </a:prstGeom>
          <a:solidFill>
            <a:schemeClr val="bg1"/>
          </a:solidFill>
        </p:spPr>
        <p:txBody>
          <a:bodyPr wrap="none" rtlCol="0">
            <a:spAutoFit/>
          </a:bodyPr>
          <a:lstStyle/>
          <a:p>
            <a:r>
              <a:rPr lang="en-US" dirty="0" smtClean="0"/>
              <a:t>ELIZABETH </a:t>
            </a:r>
            <a:r>
              <a:rPr lang="en-US" dirty="0"/>
              <a:t>I</a:t>
            </a:r>
          </a:p>
        </p:txBody>
      </p:sp>
      <p:sp>
        <p:nvSpPr>
          <p:cNvPr id="7" name="TextBox 6"/>
          <p:cNvSpPr txBox="1"/>
          <p:nvPr/>
        </p:nvSpPr>
        <p:spPr>
          <a:xfrm>
            <a:off x="903661" y="5504729"/>
            <a:ext cx="911019" cy="369332"/>
          </a:xfrm>
          <a:prstGeom prst="rect">
            <a:avLst/>
          </a:prstGeom>
          <a:solidFill>
            <a:schemeClr val="bg1"/>
          </a:solidFill>
        </p:spPr>
        <p:txBody>
          <a:bodyPr wrap="none" rtlCol="0">
            <a:spAutoFit/>
          </a:bodyPr>
          <a:lstStyle/>
          <a:p>
            <a:r>
              <a:rPr lang="en-US" dirty="0" smtClean="0"/>
              <a:t>JAMES I</a:t>
            </a:r>
            <a:endParaRPr lang="en-US" dirty="0"/>
          </a:p>
        </p:txBody>
      </p:sp>
    </p:spTree>
    <p:extLst>
      <p:ext uri="{BB962C8B-B14F-4D97-AF65-F5344CB8AC3E}">
        <p14:creationId xmlns:p14="http://schemas.microsoft.com/office/powerpoint/2010/main" val="4171149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JACKSON’S WAR WITH THE BANK</a:t>
            </a:r>
          </a:p>
        </p:txBody>
      </p:sp>
      <p:sp>
        <p:nvSpPr>
          <p:cNvPr id="3" name="Content Placeholder 2"/>
          <p:cNvSpPr>
            <a:spLocks noGrp="1"/>
          </p:cNvSpPr>
          <p:nvPr>
            <p:ph idx="1"/>
          </p:nvPr>
        </p:nvSpPr>
        <p:spPr>
          <a:xfrm>
            <a:off x="83127" y="1885367"/>
            <a:ext cx="3982437" cy="3728791"/>
          </a:xfrm>
          <a:solidFill>
            <a:srgbClr val="B3FFFF"/>
          </a:solidFill>
        </p:spPr>
        <p:txBody>
          <a:bodyPr>
            <a:normAutofit fontScale="85000" lnSpcReduction="10000"/>
          </a:bodyPr>
          <a:lstStyle/>
          <a:p>
            <a:pPr marL="0" indent="0">
              <a:buNone/>
            </a:pPr>
            <a:r>
              <a:rPr lang="en-US" sz="2200" dirty="0" smtClean="0"/>
              <a:t>Jackson’s next step was to </a:t>
            </a:r>
            <a:r>
              <a:rPr lang="en-US" sz="2200" dirty="0"/>
              <a:t>remove the </a:t>
            </a:r>
            <a:r>
              <a:rPr lang="en-US" sz="2200" dirty="0" smtClean="0"/>
              <a:t>government deposits from the Bank, and</a:t>
            </a:r>
            <a:r>
              <a:rPr lang="en-US" sz="2200" dirty="0"/>
              <a:t>, ultimately, destroy the </a:t>
            </a:r>
            <a:r>
              <a:rPr lang="en-US" sz="2200" dirty="0" smtClean="0"/>
              <a:t>Bank.</a:t>
            </a:r>
            <a:endParaRPr lang="en-US" sz="2900" dirty="0" smtClean="0"/>
          </a:p>
          <a:p>
            <a:pPr marL="0" indent="0">
              <a:buNone/>
            </a:pPr>
            <a:r>
              <a:rPr lang="en-US" sz="2400" dirty="0" smtClean="0"/>
              <a:t>Jackson requested his Treasury Secretary to slowly remove public funds from the Bank, and deposit them into ‘pet’ state banks. </a:t>
            </a:r>
          </a:p>
          <a:p>
            <a:pPr marL="0" indent="0">
              <a:buNone/>
            </a:pPr>
            <a:r>
              <a:rPr lang="en-US" sz="2400" dirty="0" smtClean="0"/>
              <a:t>Two Treasury Secretaries refused.  Both were removed.  Finally, Roger Taney agreed to do so.</a:t>
            </a:r>
          </a:p>
          <a:p>
            <a:pPr marL="0" indent="0">
              <a:buNone/>
            </a:pPr>
            <a:r>
              <a:rPr lang="en-US" sz="2400" dirty="0"/>
              <a:t>October 1, 1833, the United States officially switched </a:t>
            </a:r>
            <a:r>
              <a:rPr lang="en-US" sz="2400" dirty="0" smtClean="0"/>
              <a:t>from </a:t>
            </a:r>
            <a:r>
              <a:rPr lang="en-US" sz="2400" dirty="0"/>
              <a:t>National banking to </a:t>
            </a:r>
            <a:r>
              <a:rPr lang="en-US" sz="2400" dirty="0" smtClean="0"/>
              <a:t>state banking.</a:t>
            </a:r>
          </a:p>
        </p:txBody>
      </p:sp>
      <p:sp>
        <p:nvSpPr>
          <p:cNvPr id="4" name="TextBox 3"/>
          <p:cNvSpPr txBox="1"/>
          <p:nvPr/>
        </p:nvSpPr>
        <p:spPr>
          <a:xfrm>
            <a:off x="0" y="350521"/>
            <a:ext cx="12191998" cy="954107"/>
          </a:xfrm>
          <a:prstGeom prst="rect">
            <a:avLst/>
          </a:prstGeom>
          <a:solidFill>
            <a:srgbClr val="33CCFF"/>
          </a:solidFill>
        </p:spPr>
        <p:txBody>
          <a:bodyPr wrap="square" rtlCol="0">
            <a:spAutoFit/>
          </a:bodyPr>
          <a:lstStyle/>
          <a:p>
            <a:pPr algn="ctr"/>
            <a:r>
              <a:rPr lang="en-US" sz="2800" b="1" dirty="0" smtClean="0"/>
              <a:t>OCTOBER 1, 1833</a:t>
            </a:r>
          </a:p>
          <a:p>
            <a:pPr algn="ctr"/>
            <a:r>
              <a:rPr lang="en-US" sz="2800" b="1" dirty="0" smtClean="0"/>
              <a:t>JACKSON BEGINS TO REMOVE PUBLIC MONIES FROM THE BANK</a:t>
            </a:r>
            <a:endParaRPr lang="en-US" sz="28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982" y="1304628"/>
            <a:ext cx="7964013" cy="4309530"/>
          </a:xfrm>
          <a:prstGeom prst="rect">
            <a:avLst/>
          </a:prstGeom>
        </p:spPr>
      </p:pic>
      <p:sp>
        <p:nvSpPr>
          <p:cNvPr id="8" name="Rectangle 7"/>
          <p:cNvSpPr/>
          <p:nvPr/>
        </p:nvSpPr>
        <p:spPr>
          <a:xfrm>
            <a:off x="4120982" y="5302746"/>
            <a:ext cx="7964013" cy="1477328"/>
          </a:xfrm>
          <a:prstGeom prst="rect">
            <a:avLst/>
          </a:prstGeom>
          <a:solidFill>
            <a:schemeClr val="bg1"/>
          </a:solidFill>
        </p:spPr>
        <p:txBody>
          <a:bodyPr wrap="square">
            <a:spAutoFit/>
          </a:bodyPr>
          <a:lstStyle/>
          <a:p>
            <a:r>
              <a:rPr lang="en-US" dirty="0"/>
              <a:t>A Democratic cartoon from 1833 showing Jackson destroying the bank with his "Order for the Removal," to the approval of </a:t>
            </a:r>
            <a:r>
              <a:rPr lang="en-US" dirty="0" smtClean="0"/>
              <a:t>the Uncle Sam </a:t>
            </a:r>
            <a:r>
              <a:rPr lang="en-US" dirty="0"/>
              <a:t>like figure to the right, and the annoyance of the bank's president, shown as the Devil himself. Numerous politicians and editors who were given favorable loans from the bank run for cover as the financial temple crashes down.</a:t>
            </a:r>
          </a:p>
        </p:txBody>
      </p:sp>
    </p:spTree>
    <p:extLst>
      <p:ext uri="{BB962C8B-B14F-4D97-AF65-F5344CB8AC3E}">
        <p14:creationId xmlns:p14="http://schemas.microsoft.com/office/powerpoint/2010/main" val="4200252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JACKSON’S WAR WITH THE BANK</a:t>
            </a:r>
          </a:p>
        </p:txBody>
      </p:sp>
      <p:sp>
        <p:nvSpPr>
          <p:cNvPr id="3" name="Content Placeholder 2"/>
          <p:cNvSpPr>
            <a:spLocks noGrp="1"/>
          </p:cNvSpPr>
          <p:nvPr>
            <p:ph idx="1"/>
          </p:nvPr>
        </p:nvSpPr>
        <p:spPr>
          <a:xfrm>
            <a:off x="187953" y="1362736"/>
            <a:ext cx="8457283" cy="5398281"/>
          </a:xfrm>
        </p:spPr>
        <p:txBody>
          <a:bodyPr>
            <a:noAutofit/>
          </a:bodyPr>
          <a:lstStyle/>
          <a:p>
            <a:pPr marL="0" indent="0" algn="ctr">
              <a:buNone/>
            </a:pPr>
            <a:r>
              <a:rPr lang="en-US" sz="2400" b="1" dirty="0" smtClean="0"/>
              <a:t>BIDDLE REACTS:  Biddle called in $18 million in the Bank’s loans!</a:t>
            </a:r>
          </a:p>
          <a:p>
            <a:pPr marL="0" indent="0" algn="ctr">
              <a:buNone/>
            </a:pPr>
            <a:r>
              <a:rPr lang="en-US" sz="2400" dirty="0"/>
              <a:t>The resulting financial panic was Biddle's way of trying to twist Jackson's arm and get him to restore the deposits to the </a:t>
            </a:r>
            <a:r>
              <a:rPr lang="en-US" sz="2400" dirty="0" smtClean="0"/>
              <a:t>Bank.</a:t>
            </a:r>
          </a:p>
          <a:p>
            <a:pPr marL="0" indent="0" algn="ctr">
              <a:buNone/>
            </a:pPr>
            <a:endParaRPr lang="en-US" sz="2400" b="1" dirty="0" smtClean="0"/>
          </a:p>
          <a:p>
            <a:pPr marL="0" indent="0" algn="ctr">
              <a:buNone/>
            </a:pPr>
            <a:r>
              <a:rPr lang="en-US" sz="2400" dirty="0" smtClean="0"/>
              <a:t>Petitions for the return of the deposits and re-charter poured into Jackson.  </a:t>
            </a:r>
          </a:p>
          <a:p>
            <a:pPr marL="0" indent="0" algn="ctr">
              <a:buNone/>
            </a:pPr>
            <a:endParaRPr lang="en-US" sz="2400" dirty="0"/>
          </a:p>
          <a:p>
            <a:pPr marL="0" indent="0" algn="ctr">
              <a:buNone/>
            </a:pPr>
            <a:r>
              <a:rPr lang="en-US" sz="2400" dirty="0" smtClean="0"/>
              <a:t>Biddle makes rash statements:  “My course is decided … all the other banks and all the merchants may break, but the Bank of the U.S. shall not break!”  Catterall, p. 331 </a:t>
            </a:r>
          </a:p>
          <a:p>
            <a:pPr marL="0" indent="0" algn="ctr">
              <a:buNone/>
            </a:pPr>
            <a:endParaRPr lang="en-US" sz="2400" dirty="0" smtClean="0"/>
          </a:p>
          <a:p>
            <a:pPr marL="0" indent="0" algn="ctr">
              <a:buNone/>
            </a:pPr>
            <a:r>
              <a:rPr lang="en-US" sz="2400" dirty="0" smtClean="0"/>
              <a:t>Jackson </a:t>
            </a:r>
            <a:r>
              <a:rPr lang="en-US" sz="2400" dirty="0"/>
              <a:t>held firm. Biddle was eventually forced to relax the bank’s credit policies</a:t>
            </a:r>
            <a:r>
              <a:rPr lang="en-US" sz="2400" b="1" dirty="0" smtClean="0"/>
              <a:t> </a:t>
            </a:r>
            <a:endParaRPr lang="en-US" sz="2400" b="1" dirty="0"/>
          </a:p>
        </p:txBody>
      </p:sp>
      <p:sp>
        <p:nvSpPr>
          <p:cNvPr id="4" name="TextBox 3"/>
          <p:cNvSpPr txBox="1"/>
          <p:nvPr/>
        </p:nvSpPr>
        <p:spPr>
          <a:xfrm>
            <a:off x="0" y="350521"/>
            <a:ext cx="12191998" cy="523220"/>
          </a:xfrm>
          <a:prstGeom prst="rect">
            <a:avLst/>
          </a:prstGeom>
          <a:solidFill>
            <a:srgbClr val="33CCFF"/>
          </a:solidFill>
        </p:spPr>
        <p:txBody>
          <a:bodyPr wrap="square" rtlCol="0">
            <a:spAutoFit/>
          </a:bodyPr>
          <a:lstStyle/>
          <a:p>
            <a:pPr algn="ctr"/>
            <a:r>
              <a:rPr lang="en-US" sz="2800" b="1" dirty="0" smtClean="0"/>
              <a:t>BIDDLE AND BANK CREATE DEFLATION</a:t>
            </a:r>
            <a:endParaRPr lang="en-US" sz="2800" b="1" dirty="0"/>
          </a:p>
        </p:txBody>
      </p:sp>
      <p:pic>
        <p:nvPicPr>
          <p:cNvPr id="6" name="Picture 5"/>
          <p:cNvPicPr>
            <a:picLocks noChangeAspect="1"/>
          </p:cNvPicPr>
          <p:nvPr/>
        </p:nvPicPr>
        <p:blipFill>
          <a:blip r:embed="rId2"/>
          <a:stretch>
            <a:fillRect/>
          </a:stretch>
        </p:blipFill>
        <p:spPr>
          <a:xfrm>
            <a:off x="9458646" y="1767904"/>
            <a:ext cx="2247900" cy="3124200"/>
          </a:xfrm>
          <a:prstGeom prst="rect">
            <a:avLst/>
          </a:prstGeom>
        </p:spPr>
      </p:pic>
      <p:sp>
        <p:nvSpPr>
          <p:cNvPr id="7" name="TextBox 6"/>
          <p:cNvSpPr txBox="1"/>
          <p:nvPr/>
        </p:nvSpPr>
        <p:spPr>
          <a:xfrm>
            <a:off x="9625442" y="5001491"/>
            <a:ext cx="1914307" cy="646331"/>
          </a:xfrm>
          <a:prstGeom prst="rect">
            <a:avLst/>
          </a:prstGeom>
          <a:noFill/>
        </p:spPr>
        <p:txBody>
          <a:bodyPr wrap="none" rtlCol="0">
            <a:spAutoFit/>
          </a:bodyPr>
          <a:lstStyle/>
          <a:p>
            <a:pPr algn="ctr"/>
            <a:r>
              <a:rPr lang="en-US" b="1" dirty="0" smtClean="0"/>
              <a:t>NICHOLAS BIDDLE</a:t>
            </a:r>
          </a:p>
          <a:p>
            <a:pPr algn="ctr"/>
            <a:r>
              <a:rPr lang="en-US" b="1" dirty="0"/>
              <a:t>(1786 – </a:t>
            </a:r>
            <a:r>
              <a:rPr lang="en-US" b="1" dirty="0" smtClean="0"/>
              <a:t>1844)</a:t>
            </a:r>
            <a:endParaRPr lang="en-US" b="1" dirty="0"/>
          </a:p>
        </p:txBody>
      </p:sp>
    </p:spTree>
    <p:extLst>
      <p:ext uri="{BB962C8B-B14F-4D97-AF65-F5344CB8AC3E}">
        <p14:creationId xmlns:p14="http://schemas.microsoft.com/office/powerpoint/2010/main" val="4050971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JACKSON’S WAR WITH THE BANK</a:t>
            </a:r>
          </a:p>
        </p:txBody>
      </p:sp>
      <p:sp>
        <p:nvSpPr>
          <p:cNvPr id="5" name="TextBox 4"/>
          <p:cNvSpPr txBox="1"/>
          <p:nvPr/>
        </p:nvSpPr>
        <p:spPr>
          <a:xfrm>
            <a:off x="0" y="350521"/>
            <a:ext cx="12191998" cy="954107"/>
          </a:xfrm>
          <a:prstGeom prst="rect">
            <a:avLst/>
          </a:prstGeom>
          <a:solidFill>
            <a:srgbClr val="33CCFF"/>
          </a:solidFill>
        </p:spPr>
        <p:txBody>
          <a:bodyPr wrap="square" rtlCol="0">
            <a:spAutoFit/>
          </a:bodyPr>
          <a:lstStyle/>
          <a:p>
            <a:pPr algn="ctr"/>
            <a:r>
              <a:rPr lang="en-US" sz="2800" b="1" dirty="0" smtClean="0"/>
              <a:t>JULY 11, 1836</a:t>
            </a:r>
          </a:p>
          <a:p>
            <a:pPr algn="ctr"/>
            <a:r>
              <a:rPr lang="en-US" sz="2800" b="1" dirty="0" smtClean="0"/>
              <a:t>JACKSON ISSUES ‘SPECIE CIRCULAR’</a:t>
            </a:r>
            <a:endParaRPr lang="en-US" sz="2800" b="1" dirty="0"/>
          </a:p>
        </p:txBody>
      </p:sp>
      <p:sp>
        <p:nvSpPr>
          <p:cNvPr id="6" name="Rectangle 5"/>
          <p:cNvSpPr/>
          <p:nvPr/>
        </p:nvSpPr>
        <p:spPr>
          <a:xfrm>
            <a:off x="443345" y="2121932"/>
            <a:ext cx="11319164" cy="1477328"/>
          </a:xfrm>
          <a:prstGeom prst="rect">
            <a:avLst/>
          </a:prstGeom>
        </p:spPr>
        <p:txBody>
          <a:bodyPr wrap="square">
            <a:spAutoFit/>
          </a:bodyPr>
          <a:lstStyle/>
          <a:p>
            <a:r>
              <a:rPr lang="en-US" dirty="0"/>
              <a:t>The state banks, facing little regulation, freely loaned paper money to virtually anyone who asked for it</a:t>
            </a:r>
            <a:r>
              <a:rPr lang="en-US" dirty="0" smtClean="0"/>
              <a:t>.  A </a:t>
            </a:r>
            <a:r>
              <a:rPr lang="en-US" dirty="0"/>
              <a:t>flurry of land speculation and inflation followed</a:t>
            </a:r>
            <a:r>
              <a:rPr lang="en-US" dirty="0" smtClean="0"/>
              <a:t>.</a:t>
            </a:r>
          </a:p>
          <a:p>
            <a:endParaRPr lang="en-US" dirty="0"/>
          </a:p>
          <a:p>
            <a:r>
              <a:rPr lang="en-US" dirty="0" smtClean="0"/>
              <a:t>To </a:t>
            </a:r>
            <a:r>
              <a:rPr lang="en-US" dirty="0"/>
              <a:t>curtail these alarming trends, Jackson issued the Species Circular on July 11, 1836. The executive order meant that federal land could no longer be bought with paper money, but only with gold or silver.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275" y="4430256"/>
            <a:ext cx="10551962" cy="24277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3933" y="3779072"/>
            <a:ext cx="3020291" cy="152524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666" y="5304319"/>
            <a:ext cx="1560368" cy="1553681"/>
          </a:xfrm>
          <a:prstGeom prst="rect">
            <a:avLst/>
          </a:prstGeom>
        </p:spPr>
      </p:pic>
    </p:spTree>
    <p:extLst>
      <p:ext uri="{BB962C8B-B14F-4D97-AF65-F5344CB8AC3E}">
        <p14:creationId xmlns:p14="http://schemas.microsoft.com/office/powerpoint/2010/main" val="2640588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46817"/>
            <a:ext cx="7689273" cy="4670026"/>
          </a:xfrm>
        </p:spPr>
        <p:txBody>
          <a:bodyPr>
            <a:normAutofit/>
          </a:bodyPr>
          <a:lstStyle/>
          <a:p>
            <a:pPr marL="0" indent="0">
              <a:spcBef>
                <a:spcPts val="0"/>
              </a:spcBef>
              <a:buNone/>
            </a:pPr>
            <a:r>
              <a:rPr lang="en-US" sz="2400" dirty="0" smtClean="0"/>
              <a:t>The state banks had </a:t>
            </a:r>
            <a:r>
              <a:rPr lang="en-US" sz="2400" dirty="0" smtClean="0"/>
              <a:t>issued:</a:t>
            </a:r>
          </a:p>
          <a:p>
            <a:pPr marL="0" indent="0">
              <a:spcBef>
                <a:spcPts val="0"/>
              </a:spcBef>
              <a:buNone/>
            </a:pPr>
            <a:endParaRPr lang="en-US" sz="2400" dirty="0" smtClean="0"/>
          </a:p>
          <a:p>
            <a:pPr marL="0" indent="0">
              <a:spcBef>
                <a:spcPts val="0"/>
              </a:spcBef>
              <a:buNone/>
            </a:pPr>
            <a:r>
              <a:rPr lang="en-US" sz="2400" dirty="0"/>
              <a:t> </a:t>
            </a:r>
            <a:r>
              <a:rPr lang="en-US" sz="2400" dirty="0" smtClean="0"/>
              <a:t>                                1830     $61 million</a:t>
            </a:r>
          </a:p>
          <a:p>
            <a:pPr marL="0" indent="0">
              <a:spcBef>
                <a:spcPts val="0"/>
              </a:spcBef>
              <a:buNone/>
            </a:pPr>
            <a:r>
              <a:rPr lang="en-US" sz="2400" dirty="0"/>
              <a:t>	</a:t>
            </a:r>
            <a:r>
              <a:rPr lang="en-US" sz="2400" dirty="0" smtClean="0"/>
              <a:t>                    1837   $149 million</a:t>
            </a:r>
          </a:p>
          <a:p>
            <a:pPr marL="0" indent="0">
              <a:spcBef>
                <a:spcPts val="0"/>
              </a:spcBef>
              <a:buNone/>
            </a:pPr>
            <a:endParaRPr lang="en-US" sz="2400" dirty="0" smtClean="0"/>
          </a:p>
          <a:p>
            <a:pPr marL="0" indent="0">
              <a:buNone/>
            </a:pPr>
            <a:endParaRPr lang="en-US" sz="2400" b="1" dirty="0" smtClean="0"/>
          </a:p>
          <a:p>
            <a:pPr marL="0" indent="0">
              <a:buNone/>
            </a:pPr>
            <a:r>
              <a:rPr lang="en-US" sz="2400" b="1" dirty="0" smtClean="0"/>
              <a:t>Once the state bank notes were no longer accepted by the government, their circulation was cut back dramatically.   This caused a huge deflation.   THE PANIC OF 1837 ENSUED.</a:t>
            </a:r>
          </a:p>
          <a:p>
            <a:pPr marL="0" indent="0">
              <a:buNone/>
            </a:pPr>
            <a:endParaRPr lang="en-US" sz="2400" u="sng" dirty="0" smtClean="0"/>
          </a:p>
          <a:p>
            <a:pPr marL="0" indent="0">
              <a:buNone/>
            </a:pPr>
            <a:r>
              <a:rPr lang="en-US" sz="2400" dirty="0" smtClean="0"/>
              <a:t>                                  1837   $149 million</a:t>
            </a:r>
          </a:p>
          <a:p>
            <a:pPr marL="0" indent="0">
              <a:spcBef>
                <a:spcPts val="0"/>
              </a:spcBef>
              <a:buNone/>
            </a:pPr>
            <a:r>
              <a:rPr lang="en-US" sz="2400" dirty="0"/>
              <a:t> </a:t>
            </a:r>
            <a:r>
              <a:rPr lang="en-US" sz="2400" dirty="0" smtClean="0"/>
              <a:t>                                 1843       58 million</a:t>
            </a:r>
          </a:p>
        </p:txBody>
      </p:sp>
      <p:sp>
        <p:nvSpPr>
          <p:cNvPr id="5" name="TextBox 4"/>
          <p:cNvSpPr txBox="1"/>
          <p:nvPr/>
        </p:nvSpPr>
        <p:spPr>
          <a:xfrm>
            <a:off x="2" y="350521"/>
            <a:ext cx="12191998" cy="523220"/>
          </a:xfrm>
          <a:prstGeom prst="rect">
            <a:avLst/>
          </a:prstGeom>
          <a:solidFill>
            <a:srgbClr val="B3FFFF"/>
          </a:solidFill>
        </p:spPr>
        <p:txBody>
          <a:bodyPr wrap="square" rtlCol="0">
            <a:spAutoFit/>
          </a:bodyPr>
          <a:lstStyle/>
          <a:p>
            <a:pPr algn="ctr"/>
            <a:r>
              <a:rPr lang="en-US" sz="2800" dirty="0" smtClean="0"/>
              <a:t>BAD AS STATE BANK NOTES WERE, THEY STILL FUNCTIONED AS MONEY</a:t>
            </a:r>
            <a:endParaRPr lang="en-US" sz="2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7017" y="2168237"/>
            <a:ext cx="771525" cy="101809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59531" y="5479305"/>
            <a:ext cx="836467" cy="1103792"/>
          </a:xfrm>
          <a:prstGeom prst="rect">
            <a:avLst/>
          </a:prstGeom>
        </p:spPr>
      </p:pic>
      <p:sp>
        <p:nvSpPr>
          <p:cNvPr id="9" name="Title 1"/>
          <p:cNvSpPr txBox="1">
            <a:spLocks/>
          </p:cNvSpPr>
          <p:nvPr/>
        </p:nvSpPr>
        <p:spPr>
          <a:xfrm>
            <a:off x="-1" y="6835"/>
            <a:ext cx="12191999" cy="343686"/>
          </a:xfrm>
          <a:prstGeom prst="rect">
            <a:avLst/>
          </a:prstGeom>
          <a:solidFill>
            <a:srgbClr val="FFFF00"/>
          </a:solidFill>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JACKSON’S WAR WITH THE BANK</a:t>
            </a:r>
            <a:endParaRPr lang="en-US" sz="28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545" y="1565562"/>
            <a:ext cx="3917372" cy="2938029"/>
          </a:xfrm>
          <a:prstGeom prst="rect">
            <a:avLst/>
          </a:prstGeom>
        </p:spPr>
      </p:pic>
    </p:spTree>
    <p:extLst>
      <p:ext uri="{BB962C8B-B14F-4D97-AF65-F5344CB8AC3E}">
        <p14:creationId xmlns:p14="http://schemas.microsoft.com/office/powerpoint/2010/main" val="2783352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19"/>
            <a:ext cx="12192000" cy="6874119"/>
          </a:xfrm>
          <a:prstGeom prst="rect">
            <a:avLst/>
          </a:prstGeom>
        </p:spPr>
      </p:pic>
      <p:sp>
        <p:nvSpPr>
          <p:cNvPr id="5" name="TextBox 4"/>
          <p:cNvSpPr txBox="1"/>
          <p:nvPr/>
        </p:nvSpPr>
        <p:spPr>
          <a:xfrm>
            <a:off x="0" y="0"/>
            <a:ext cx="6137514" cy="769441"/>
          </a:xfrm>
          <a:prstGeom prst="rect">
            <a:avLst/>
          </a:prstGeom>
          <a:solidFill>
            <a:srgbClr val="FFC000"/>
          </a:solidFill>
        </p:spPr>
        <p:txBody>
          <a:bodyPr wrap="none" rtlCol="0">
            <a:spAutoFit/>
          </a:bodyPr>
          <a:lstStyle/>
          <a:p>
            <a:r>
              <a:rPr lang="en-US" sz="4400" dirty="0" smtClean="0"/>
              <a:t>THE DEPRESSION OF 1837</a:t>
            </a:r>
            <a:endParaRPr lang="en-US" sz="4400" dirty="0"/>
          </a:p>
        </p:txBody>
      </p:sp>
    </p:spTree>
    <p:extLst>
      <p:ext uri="{BB962C8B-B14F-4D97-AF65-F5344CB8AC3E}">
        <p14:creationId xmlns:p14="http://schemas.microsoft.com/office/powerpoint/2010/main" val="174699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4441476" y="2632364"/>
            <a:ext cx="2305688" cy="646331"/>
          </a:xfrm>
          <a:prstGeom prst="rect">
            <a:avLst/>
          </a:prstGeom>
          <a:solidFill>
            <a:srgbClr val="FFFF00"/>
          </a:solidFill>
        </p:spPr>
        <p:txBody>
          <a:bodyPr wrap="square" rtlCol="0">
            <a:spAutoFit/>
          </a:bodyPr>
          <a:lstStyle/>
          <a:p>
            <a:pPr algn="ctr"/>
            <a:r>
              <a:rPr lang="en-US" sz="3600" b="1" dirty="0" smtClean="0"/>
              <a:t>THE END</a:t>
            </a:r>
            <a:endParaRPr lang="en-US" sz="36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9883" y="4346121"/>
            <a:ext cx="2286198" cy="1158340"/>
          </a:xfrm>
          <a:prstGeom prst="rect">
            <a:avLst/>
          </a:prstGeom>
        </p:spPr>
      </p:pic>
    </p:spTree>
    <p:extLst>
      <p:ext uri="{BB962C8B-B14F-4D97-AF65-F5344CB8AC3E}">
        <p14:creationId xmlns:p14="http://schemas.microsoft.com/office/powerpoint/2010/main" val="1788650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80655"/>
          </a:xfrm>
          <a:solidFill>
            <a:srgbClr val="FFFF00"/>
          </a:solidFill>
        </p:spPr>
        <p:txBody>
          <a:bodyPr>
            <a:normAutofit fontScale="90000"/>
          </a:bodyPr>
          <a:lstStyle/>
          <a:p>
            <a:pPr algn="ctr"/>
            <a:r>
              <a:rPr lang="en-US" dirty="0" smtClean="0"/>
              <a:t>  </a:t>
            </a:r>
            <a:r>
              <a:rPr lang="en-US" dirty="0"/>
              <a:t>FOR MOST OF RECORDED HISTORY:</a:t>
            </a:r>
            <a:r>
              <a:rPr lang="en-US" sz="3600" dirty="0"/>
              <a:t/>
            </a:r>
            <a:br>
              <a:rPr lang="en-US" sz="3600" dirty="0"/>
            </a:br>
            <a:r>
              <a:rPr lang="en-US" dirty="0"/>
              <a:t>MONEY WAS ISSUED BY THE </a:t>
            </a:r>
            <a:r>
              <a:rPr lang="en-US" dirty="0" smtClean="0"/>
              <a:t>SOVEREIGN</a:t>
            </a:r>
            <a:endParaRPr lang="en-US" sz="3600" dirty="0"/>
          </a:p>
        </p:txBody>
      </p:sp>
      <p:sp>
        <p:nvSpPr>
          <p:cNvPr id="3" name="Content Placeholder 2"/>
          <p:cNvSpPr>
            <a:spLocks noGrp="1"/>
          </p:cNvSpPr>
          <p:nvPr>
            <p:ph idx="1"/>
          </p:nvPr>
        </p:nvSpPr>
        <p:spPr>
          <a:xfrm>
            <a:off x="678873" y="1643784"/>
            <a:ext cx="10765221" cy="2008909"/>
          </a:xfrm>
          <a:solidFill>
            <a:srgbClr val="FFC000"/>
          </a:solidFill>
        </p:spPr>
        <p:txBody>
          <a:bodyPr>
            <a:normAutofit/>
          </a:bodyPr>
          <a:lstStyle/>
          <a:p>
            <a:pPr>
              <a:lnSpc>
                <a:spcPct val="80000"/>
              </a:lnSpc>
              <a:buFontTx/>
              <a:buNone/>
            </a:pPr>
            <a:r>
              <a:rPr lang="en-US" b="1" dirty="0" smtClean="0"/>
              <a:t>Edward Kellogg, 1861, </a:t>
            </a:r>
            <a:r>
              <a:rPr lang="en-US" b="1" u="sng" dirty="0" smtClean="0"/>
              <a:t>A New Monetary System</a:t>
            </a:r>
            <a:r>
              <a:rPr lang="en-US" b="1" dirty="0" smtClean="0"/>
              <a:t>:</a:t>
            </a:r>
          </a:p>
          <a:p>
            <a:pPr>
              <a:lnSpc>
                <a:spcPct val="80000"/>
              </a:lnSpc>
              <a:buFontTx/>
              <a:buNone/>
            </a:pPr>
            <a:endParaRPr lang="en-US" b="1" dirty="0" smtClean="0"/>
          </a:p>
          <a:p>
            <a:pPr>
              <a:lnSpc>
                <a:spcPct val="80000"/>
              </a:lnSpc>
              <a:spcBef>
                <a:spcPct val="0"/>
              </a:spcBef>
              <a:buFontTx/>
              <a:buNone/>
            </a:pPr>
            <a:r>
              <a:rPr lang="en-US" b="1" dirty="0" smtClean="0"/>
              <a:t>   </a:t>
            </a:r>
            <a:r>
              <a:rPr lang="en-US" dirty="0" smtClean="0"/>
              <a:t>“</a:t>
            </a:r>
            <a:r>
              <a:rPr lang="en-US" b="1" u="sng" dirty="0" smtClean="0"/>
              <a:t>The most important fundamental law in any nation</a:t>
            </a:r>
            <a:r>
              <a:rPr lang="en-US" dirty="0" smtClean="0"/>
              <a:t> is that which institutes money; for money governs the distribution of property, and thus affects in a thousand ways the relations of man to man.”</a:t>
            </a:r>
          </a:p>
          <a:p>
            <a:pPr>
              <a:lnSpc>
                <a:spcPct val="80000"/>
              </a:lnSpc>
              <a:spcBef>
                <a:spcPct val="0"/>
              </a:spcBef>
              <a:buFontTx/>
              <a:buNone/>
            </a:pPr>
            <a:endParaRPr lang="en-US" dirty="0"/>
          </a:p>
        </p:txBody>
      </p:sp>
      <p:pic>
        <p:nvPicPr>
          <p:cNvPr id="1026" name="Picture 2" descr="https://s16-us2.ixquick.com/cgi-bin/serveimage?url=http%3A%2F%2Fwww.focolare.org%2Fusa%2Ffiles%2F2013%2F05%2FLaw.jpg&amp;sp=92564066ac09db8e472274f7ada363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0375" y="4044662"/>
            <a:ext cx="2295525"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50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757057"/>
            <a:ext cx="12192000" cy="954107"/>
          </a:xfrm>
          <a:prstGeom prst="rect">
            <a:avLst/>
          </a:prstGeom>
          <a:solidFill>
            <a:srgbClr val="FFFF00"/>
          </a:solidFill>
        </p:spPr>
        <p:txBody>
          <a:bodyPr wrap="square" rtlCol="0">
            <a:spAutoFit/>
          </a:bodyPr>
          <a:lstStyle/>
          <a:p>
            <a:pPr algn="ctr"/>
            <a:r>
              <a:rPr lang="en-US" sz="2800" dirty="0" smtClean="0"/>
              <a:t>THE NATURE OF MONEY PURPOSELY</a:t>
            </a:r>
          </a:p>
          <a:p>
            <a:pPr algn="ctr"/>
            <a:r>
              <a:rPr lang="en-US" sz="2800" dirty="0" smtClean="0"/>
              <a:t>HAS BEEN KEPT SECRET AND CONFUSED</a:t>
            </a:r>
            <a:endParaRPr lang="en-US" sz="2800" dirty="0"/>
          </a:p>
        </p:txBody>
      </p:sp>
    </p:spTree>
    <p:extLst>
      <p:ext uri="{BB962C8B-B14F-4D97-AF65-F5344CB8AC3E}">
        <p14:creationId xmlns:p14="http://schemas.microsoft.com/office/powerpoint/2010/main" val="236101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8309" y="1319749"/>
            <a:ext cx="10515600" cy="2311024"/>
          </a:xfrm>
          <a:solidFill>
            <a:srgbClr val="FFFF99"/>
          </a:solidFill>
        </p:spPr>
        <p:txBody>
          <a:bodyPr>
            <a:normAutofit/>
          </a:bodyPr>
          <a:lstStyle/>
          <a:p>
            <a:pPr marL="0" indent="0">
              <a:buNone/>
            </a:pPr>
            <a:r>
              <a:rPr lang="en-US" dirty="0" smtClean="0"/>
              <a:t>“In </a:t>
            </a:r>
            <a:r>
              <a:rPr lang="en-US" dirty="0"/>
              <a:t>all the writings of these great and practical scholars, the </a:t>
            </a:r>
            <a:r>
              <a:rPr lang="en-US" dirty="0" smtClean="0"/>
              <a:t>workings </a:t>
            </a:r>
            <a:r>
              <a:rPr lang="en-US" dirty="0"/>
              <a:t>of that </a:t>
            </a:r>
            <a:r>
              <a:rPr lang="en-US" dirty="0">
                <a:solidFill>
                  <a:srgbClr val="0070C0"/>
                </a:solidFill>
              </a:rPr>
              <a:t>mighty engine </a:t>
            </a:r>
            <a:r>
              <a:rPr lang="en-US" dirty="0" smtClean="0"/>
              <a:t>which </a:t>
            </a:r>
            <a:r>
              <a:rPr lang="en-US" dirty="0"/>
              <a:t>injects the unit of exchange </a:t>
            </a:r>
            <a:r>
              <a:rPr lang="en-US" dirty="0" smtClean="0"/>
              <a:t>amongst </a:t>
            </a:r>
            <a:r>
              <a:rPr lang="en-US" dirty="0"/>
              <a:t>the </a:t>
            </a:r>
            <a:r>
              <a:rPr lang="en-US" dirty="0" smtClean="0"/>
              <a:t>peoples [money], </a:t>
            </a:r>
            <a:r>
              <a:rPr lang="en-US" dirty="0"/>
              <a:t>and without which no civilization as we know </a:t>
            </a:r>
            <a:r>
              <a:rPr lang="en-US" dirty="0" smtClean="0"/>
              <a:t>it </a:t>
            </a:r>
            <a:r>
              <a:rPr lang="en-US" dirty="0"/>
              <a:t>can come to be, is only indicated by a </a:t>
            </a:r>
            <a:r>
              <a:rPr lang="en-US" dirty="0">
                <a:solidFill>
                  <a:srgbClr val="0070C0"/>
                </a:solidFill>
              </a:rPr>
              <a:t>profound silence</a:t>
            </a:r>
            <a:r>
              <a:rPr lang="en-US" dirty="0" smtClean="0"/>
              <a:t>.” </a:t>
            </a:r>
          </a:p>
          <a:p>
            <a:pPr marL="0" indent="0" algn="ctr">
              <a:buNone/>
            </a:pPr>
            <a:r>
              <a:rPr lang="en-US" dirty="0" smtClean="0"/>
              <a:t>David </a:t>
            </a:r>
            <a:r>
              <a:rPr lang="en-US" dirty="0" err="1" smtClean="0"/>
              <a:t>Astle</a:t>
            </a:r>
            <a:r>
              <a:rPr lang="en-US" dirty="0" smtClean="0"/>
              <a:t>, THE BABYLONIAN </a:t>
            </a:r>
            <a:r>
              <a:rPr lang="en-US" dirty="0" smtClean="0"/>
              <a:t>WOE (ARCHEOLOGIST)</a:t>
            </a:r>
            <a:endParaRPr lang="en-US" dirty="0" smtClean="0"/>
          </a:p>
          <a:p>
            <a:pPr marL="0" indent="0">
              <a:buNone/>
            </a:pPr>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091" y="4135116"/>
            <a:ext cx="4009701" cy="2237973"/>
          </a:xfrm>
          <a:prstGeom prst="rect">
            <a:avLst/>
          </a:prstGeom>
        </p:spPr>
      </p:pic>
      <p:sp>
        <p:nvSpPr>
          <p:cNvPr id="11" name="TextBox 10"/>
          <p:cNvSpPr txBox="1"/>
          <p:nvPr/>
        </p:nvSpPr>
        <p:spPr>
          <a:xfrm>
            <a:off x="0" y="0"/>
            <a:ext cx="12192000" cy="954107"/>
          </a:xfrm>
          <a:prstGeom prst="rect">
            <a:avLst/>
          </a:prstGeom>
          <a:solidFill>
            <a:srgbClr val="FFFF00"/>
          </a:solidFill>
        </p:spPr>
        <p:txBody>
          <a:bodyPr wrap="square" rtlCol="0">
            <a:spAutoFit/>
          </a:bodyPr>
          <a:lstStyle/>
          <a:p>
            <a:pPr algn="ctr"/>
            <a:r>
              <a:rPr lang="en-US" sz="2800" dirty="0"/>
              <a:t>THE NATURE OF MONEY </a:t>
            </a:r>
            <a:r>
              <a:rPr lang="en-US" sz="2800" dirty="0" smtClean="0"/>
              <a:t>PURPOSELY </a:t>
            </a:r>
          </a:p>
          <a:p>
            <a:pPr algn="ctr"/>
            <a:r>
              <a:rPr lang="en-US" sz="2800" dirty="0" smtClean="0"/>
              <a:t>HAS </a:t>
            </a:r>
            <a:r>
              <a:rPr lang="en-US" sz="2800" dirty="0"/>
              <a:t>BEEN KEPT SECRET AND CONFUSED</a:t>
            </a:r>
          </a:p>
        </p:txBody>
      </p:sp>
    </p:spTree>
    <p:extLst>
      <p:ext uri="{BB962C8B-B14F-4D97-AF65-F5344CB8AC3E}">
        <p14:creationId xmlns:p14="http://schemas.microsoft.com/office/powerpoint/2010/main" val="1807830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3521" y="3869694"/>
            <a:ext cx="3362684" cy="2230581"/>
          </a:xfrm>
          <a:prstGeom prst="rect">
            <a:avLst/>
          </a:prstGeom>
        </p:spPr>
      </p:pic>
      <p:sp>
        <p:nvSpPr>
          <p:cNvPr id="2" name="Title 1"/>
          <p:cNvSpPr>
            <a:spLocks noGrp="1"/>
          </p:cNvSpPr>
          <p:nvPr>
            <p:ph type="title"/>
          </p:nvPr>
        </p:nvSpPr>
        <p:spPr>
          <a:xfrm>
            <a:off x="551129" y="1440872"/>
            <a:ext cx="10809598" cy="1607128"/>
          </a:xfrm>
          <a:solidFill>
            <a:srgbClr val="FFFF99"/>
          </a:solidFill>
        </p:spPr>
        <p:txBody>
          <a:bodyPr>
            <a:normAutofit fontScale="90000"/>
          </a:bodyPr>
          <a:lstStyle/>
          <a:p>
            <a:pPr algn="ctr"/>
            <a:r>
              <a:rPr lang="en-US" sz="3200" b="1" u="sng" dirty="0" smtClean="0"/>
              <a:t/>
            </a:r>
            <a:br>
              <a:rPr lang="en-US" sz="3200" b="1" u="sng" dirty="0" smtClean="0"/>
            </a:br>
            <a:r>
              <a:rPr lang="en-US" sz="3200" b="1" u="sng" dirty="0"/>
              <a:t/>
            </a:r>
            <a:br>
              <a:rPr lang="en-US" sz="3200" b="1" u="sng" dirty="0"/>
            </a:br>
            <a:r>
              <a:rPr lang="en-US" sz="3200" b="1" u="sng" dirty="0" smtClean="0"/>
              <a:t>The battle </a:t>
            </a:r>
            <a:r>
              <a:rPr lang="en-US" sz="3200" b="1" u="sng" dirty="0"/>
              <a:t>to </a:t>
            </a:r>
            <a:r>
              <a:rPr lang="en-US" sz="3200" b="1" u="sng" dirty="0" smtClean="0"/>
              <a:t>control </a:t>
            </a:r>
            <a:r>
              <a:rPr lang="en-US" sz="3200" b="1" u="sng" dirty="0"/>
              <a:t>the Money </a:t>
            </a:r>
            <a:r>
              <a:rPr lang="en-US" sz="3200" b="1" u="sng" dirty="0" smtClean="0"/>
              <a:t>Power has </a:t>
            </a:r>
            <a:r>
              <a:rPr lang="en-US" sz="3200" b="1" u="sng" dirty="0"/>
              <a:t>raged for </a:t>
            </a:r>
            <a:r>
              <a:rPr lang="en-US" sz="3200" b="1" u="sng" dirty="0" smtClean="0"/>
              <a:t>millennia:</a:t>
            </a:r>
            <a:br>
              <a:rPr lang="en-US" sz="3200" b="1" u="sng" dirty="0" smtClean="0"/>
            </a:br>
            <a:r>
              <a:rPr lang="en-US" sz="3200" b="1" u="sng" dirty="0" smtClean="0"/>
              <a:t>PUBLIC CONTROL   vs.   PRIVATE CONTROL</a:t>
            </a:r>
            <a:br>
              <a:rPr lang="en-US" sz="3200" b="1" u="sng" dirty="0" smtClean="0"/>
            </a:br>
            <a:endParaRPr lang="en-US" sz="3200" u="sng" dirty="0"/>
          </a:p>
        </p:txBody>
      </p:sp>
      <p:pic>
        <p:nvPicPr>
          <p:cNvPr id="1026" name="Picture 2" descr="http://ts2.mm.bing.net/th?id=H.4773603900524345&amp;pid=15.1&amp;H=60&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567" y="4323161"/>
            <a:ext cx="4558314" cy="15895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54107"/>
          </a:xfrm>
          <a:prstGeom prst="rect">
            <a:avLst/>
          </a:prstGeom>
          <a:solidFill>
            <a:srgbClr val="FFFF00"/>
          </a:solidFill>
        </p:spPr>
        <p:txBody>
          <a:bodyPr wrap="square" rtlCol="0">
            <a:spAutoFit/>
          </a:bodyPr>
          <a:lstStyle/>
          <a:p>
            <a:pPr algn="ctr"/>
            <a:r>
              <a:rPr lang="en-US" sz="2800" dirty="0"/>
              <a:t>THE NATURE OF MONEY </a:t>
            </a:r>
            <a:r>
              <a:rPr lang="en-US" sz="2800" dirty="0" smtClean="0"/>
              <a:t>PURPOSELY </a:t>
            </a:r>
          </a:p>
          <a:p>
            <a:pPr algn="ctr"/>
            <a:r>
              <a:rPr lang="en-US" sz="2800" dirty="0" smtClean="0"/>
              <a:t>HAS </a:t>
            </a:r>
            <a:r>
              <a:rPr lang="en-US" sz="2800" dirty="0"/>
              <a:t>BEEN KEPT SECRET AND CONFUSED</a:t>
            </a:r>
          </a:p>
        </p:txBody>
      </p:sp>
      <p:pic>
        <p:nvPicPr>
          <p:cNvPr id="2050" name="Picture 2" descr="https://s14-eu5.ixquick.com/cgi-bin/serveimage?url=https%3A%2F%2Fwww.surfnetkids.com%2Fresources%2Fwp-content%2Fuploads%2F2016%2F09%2Fus-treasury.png&amp;sp=ff608381aaddec5fa32245b87ab25ec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722" y="3869694"/>
            <a:ext cx="2875175" cy="20430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83521" y="5963587"/>
            <a:ext cx="3362684" cy="646331"/>
          </a:xfrm>
          <a:prstGeom prst="rect">
            <a:avLst/>
          </a:prstGeom>
          <a:solidFill>
            <a:schemeClr val="bg1"/>
          </a:solidFill>
        </p:spPr>
        <p:txBody>
          <a:bodyPr wrap="square" rtlCol="0">
            <a:spAutoFit/>
          </a:bodyPr>
          <a:lstStyle/>
          <a:p>
            <a:r>
              <a:rPr lang="en-US" dirty="0"/>
              <a:t>Second Bank of the United </a:t>
            </a:r>
            <a:r>
              <a:rPr lang="en-US" dirty="0" smtClean="0"/>
              <a:t>States</a:t>
            </a:r>
          </a:p>
          <a:p>
            <a:r>
              <a:rPr lang="en-US" dirty="0" smtClean="0"/>
              <a:t>           Philadelphia</a:t>
            </a:r>
            <a:r>
              <a:rPr lang="en-US" dirty="0"/>
              <a:t>, PA.</a:t>
            </a:r>
          </a:p>
        </p:txBody>
      </p:sp>
      <p:sp>
        <p:nvSpPr>
          <p:cNvPr id="8" name="TextBox 7"/>
          <p:cNvSpPr txBox="1"/>
          <p:nvPr/>
        </p:nvSpPr>
        <p:spPr>
          <a:xfrm>
            <a:off x="1049024" y="5543369"/>
            <a:ext cx="1675139" cy="369332"/>
          </a:xfrm>
          <a:prstGeom prst="rect">
            <a:avLst/>
          </a:prstGeom>
          <a:solidFill>
            <a:schemeClr val="bg1"/>
          </a:solidFill>
        </p:spPr>
        <p:txBody>
          <a:bodyPr wrap="none" rtlCol="0">
            <a:spAutoFit/>
          </a:bodyPr>
          <a:lstStyle/>
          <a:p>
            <a:r>
              <a:rPr lang="en-US" dirty="0" smtClean="0"/>
              <a:t> U.S. TREASURY </a:t>
            </a:r>
            <a:endParaRPr lang="en-US" dirty="0"/>
          </a:p>
        </p:txBody>
      </p:sp>
    </p:spTree>
    <p:extLst>
      <p:ext uri="{BB962C8B-B14F-4D97-AF65-F5344CB8AC3E}">
        <p14:creationId xmlns:p14="http://schemas.microsoft.com/office/powerpoint/2010/main" val="4169326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23368" y="5965620"/>
            <a:ext cx="6811607" cy="646331"/>
          </a:xfrm>
          <a:prstGeom prst="rect">
            <a:avLst/>
          </a:prstGeom>
        </p:spPr>
        <p:txBody>
          <a:bodyPr wrap="square">
            <a:spAutoFit/>
          </a:bodyPr>
          <a:lstStyle/>
          <a:p>
            <a:r>
              <a:rPr lang="en-US" dirty="0"/>
              <a:t>“All this while, the </a:t>
            </a:r>
            <a:r>
              <a:rPr lang="en-US" b="1" u="sng" dirty="0"/>
              <a:t>very name of a bank or corporation was avoided</a:t>
            </a:r>
            <a:r>
              <a:rPr lang="en-US" dirty="0"/>
              <a:t>, though the notion of both was </a:t>
            </a:r>
            <a:r>
              <a:rPr lang="en-US" dirty="0" smtClean="0"/>
              <a:t>intended…”</a:t>
            </a:r>
            <a:endParaRPr lang="en-US" dirty="0"/>
          </a:p>
        </p:txBody>
      </p:sp>
      <p:sp>
        <p:nvSpPr>
          <p:cNvPr id="12" name="Title 1"/>
          <p:cNvSpPr txBox="1">
            <a:spLocks/>
          </p:cNvSpPr>
          <p:nvPr/>
        </p:nvSpPr>
        <p:spPr>
          <a:xfrm>
            <a:off x="2323368" y="5582359"/>
            <a:ext cx="6054436" cy="397190"/>
          </a:xfrm>
          <a:prstGeom prst="rect">
            <a:avLst/>
          </a:prstGeom>
          <a:solidFill>
            <a:srgbClr val="FFFF99"/>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William Patterson, founder of the Bank of England</a:t>
            </a:r>
            <a:endParaRPr lang="en-US" sz="2800" b="1" dirty="0"/>
          </a:p>
        </p:txBody>
      </p:sp>
      <p:pic>
        <p:nvPicPr>
          <p:cNvPr id="8" name="Picture 7" descr="http://4.bp.blogspot.com/_qUFDMUpk9jE/Sr8vSuNIaAI/AAAAAAAAZOI/gdlJXtGbVi8/s400/bankT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15" y="1521538"/>
            <a:ext cx="3674503" cy="25262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3"/>
          <p:cNvSpPr txBox="1"/>
          <p:nvPr/>
        </p:nvSpPr>
        <p:spPr>
          <a:xfrm>
            <a:off x="629677" y="4057344"/>
            <a:ext cx="3123378"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1694</a:t>
            </a:r>
          </a:p>
          <a:p>
            <a:pPr algn="ctr"/>
            <a:r>
              <a:rPr lang="en-US" dirty="0" smtClean="0"/>
              <a:t>Signing of the charter of the</a:t>
            </a:r>
          </a:p>
          <a:p>
            <a:pPr algn="ctr"/>
            <a:r>
              <a:rPr lang="en-US" dirty="0" smtClean="0"/>
              <a:t>Bank of England.</a:t>
            </a:r>
            <a:endParaRPr lang="en-US" dirty="0"/>
          </a:p>
        </p:txBody>
      </p:sp>
      <p:sp>
        <p:nvSpPr>
          <p:cNvPr id="5" name="TextBox 4"/>
          <p:cNvSpPr txBox="1"/>
          <p:nvPr/>
        </p:nvSpPr>
        <p:spPr>
          <a:xfrm>
            <a:off x="4668981" y="1379688"/>
            <a:ext cx="6719455" cy="3416320"/>
          </a:xfrm>
          <a:prstGeom prst="rect">
            <a:avLst/>
          </a:prstGeom>
          <a:noFill/>
        </p:spPr>
        <p:txBody>
          <a:bodyPr wrap="square" rtlCol="0">
            <a:spAutoFit/>
          </a:bodyPr>
          <a:lstStyle/>
          <a:p>
            <a:r>
              <a:rPr lang="en-US" sz="2400" dirty="0" smtClean="0"/>
              <a:t>The </a:t>
            </a:r>
            <a:r>
              <a:rPr lang="en-US" sz="2400" b="1" dirty="0" smtClean="0"/>
              <a:t>privately-owned</a:t>
            </a:r>
            <a:r>
              <a:rPr lang="en-US" sz="2400" dirty="0" smtClean="0"/>
              <a:t> Bank of England was chartered by Parliament in 1694.</a:t>
            </a:r>
          </a:p>
          <a:p>
            <a:endParaRPr lang="en-US" sz="2400" dirty="0"/>
          </a:p>
          <a:p>
            <a:r>
              <a:rPr lang="en-US" sz="2400" dirty="0" smtClean="0"/>
              <a:t>Hidden in the charter was the unusual power given to the Bank </a:t>
            </a:r>
            <a:r>
              <a:rPr lang="en-US" sz="2400" b="1" dirty="0" smtClean="0"/>
              <a:t>to issue [create] its own private bank notes and loan them out to the public with interest</a:t>
            </a:r>
            <a:r>
              <a:rPr lang="en-US" sz="2400" dirty="0" smtClean="0"/>
              <a:t>.</a:t>
            </a:r>
          </a:p>
          <a:p>
            <a:endParaRPr lang="en-US" sz="2400" dirty="0"/>
          </a:p>
          <a:p>
            <a:r>
              <a:rPr lang="en-US" sz="2400" dirty="0" smtClean="0"/>
              <a:t>Banks are not depositories.  They are </a:t>
            </a:r>
            <a:r>
              <a:rPr lang="en-US" sz="2400" b="1" dirty="0" smtClean="0"/>
              <a:t>banks of issue</a:t>
            </a:r>
            <a:r>
              <a:rPr lang="en-US" sz="2400" dirty="0" smtClean="0"/>
              <a:t>.</a:t>
            </a:r>
            <a:endParaRPr lang="en-US" sz="2400" dirty="0"/>
          </a:p>
        </p:txBody>
      </p:sp>
      <p:sp>
        <p:nvSpPr>
          <p:cNvPr id="14" name="TextBox 13"/>
          <p:cNvSpPr txBox="1"/>
          <p:nvPr/>
        </p:nvSpPr>
        <p:spPr>
          <a:xfrm>
            <a:off x="0" y="0"/>
            <a:ext cx="12192000" cy="954107"/>
          </a:xfrm>
          <a:prstGeom prst="rect">
            <a:avLst/>
          </a:prstGeom>
          <a:solidFill>
            <a:srgbClr val="FFFF00"/>
          </a:solidFill>
        </p:spPr>
        <p:txBody>
          <a:bodyPr wrap="square" rtlCol="0">
            <a:spAutoFit/>
          </a:bodyPr>
          <a:lstStyle/>
          <a:p>
            <a:pPr algn="ctr"/>
            <a:r>
              <a:rPr lang="en-US" sz="2800" dirty="0"/>
              <a:t>THE NATURE OF MONEY </a:t>
            </a:r>
            <a:r>
              <a:rPr lang="en-US" sz="2800" dirty="0" smtClean="0"/>
              <a:t>PURPOSELY </a:t>
            </a:r>
          </a:p>
          <a:p>
            <a:pPr algn="ctr"/>
            <a:r>
              <a:rPr lang="en-US" sz="2800" dirty="0" smtClean="0"/>
              <a:t>HAS </a:t>
            </a:r>
            <a:r>
              <a:rPr lang="en-US" sz="2800" dirty="0"/>
              <a:t>BEEN KEPT SECRET AND CONFUSED</a:t>
            </a:r>
          </a:p>
        </p:txBody>
      </p:sp>
    </p:spTree>
    <p:extLst>
      <p:ext uri="{BB962C8B-B14F-4D97-AF65-F5344CB8AC3E}">
        <p14:creationId xmlns:p14="http://schemas.microsoft.com/office/powerpoint/2010/main" val="1080900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871" y="1557463"/>
            <a:ext cx="5208475"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solidFill>
                  <a:srgbClr val="0070C0"/>
                </a:solidFill>
              </a:rPr>
              <a:t>WEALTH</a:t>
            </a:r>
          </a:p>
          <a:p>
            <a:r>
              <a:rPr lang="en-US" sz="2800" b="1" dirty="0" smtClean="0">
                <a:solidFill>
                  <a:srgbClr val="0070C0"/>
                </a:solidFill>
              </a:rPr>
              <a:t>            (for wealthy)</a:t>
            </a:r>
            <a:endParaRPr lang="en-US" sz="2800" dirty="0" smtClean="0">
              <a:solidFill>
                <a:prstClr val="black"/>
              </a:solidFill>
            </a:endParaRPr>
          </a:p>
          <a:p>
            <a:pPr marL="457200" indent="-457200">
              <a:buFont typeface="Arial" panose="020B0604020202020204" pitchFamily="34" charset="0"/>
              <a:buChar char="•"/>
            </a:pPr>
            <a:endParaRPr lang="en-US" sz="2800" dirty="0" smtClean="0">
              <a:solidFill>
                <a:prstClr val="black"/>
              </a:solidFill>
            </a:endParaRPr>
          </a:p>
          <a:p>
            <a:r>
              <a:rPr lang="en-US" sz="2800" dirty="0" smtClean="0">
                <a:solidFill>
                  <a:prstClr val="black"/>
                </a:solidFill>
              </a:rPr>
              <a:t> </a:t>
            </a:r>
            <a:r>
              <a:rPr lang="en-US" sz="2800" dirty="0">
                <a:solidFill>
                  <a:prstClr val="black"/>
                </a:solidFill>
              </a:rPr>
              <a:t/>
            </a:r>
            <a:br>
              <a:rPr lang="en-US" sz="2800" dirty="0">
                <a:solidFill>
                  <a:prstClr val="black"/>
                </a:solidFill>
              </a:rPr>
            </a:br>
            <a:r>
              <a:rPr lang="en-US" sz="2800" dirty="0" smtClean="0">
                <a:solidFill>
                  <a:prstClr val="black"/>
                </a:solidFill>
              </a:rPr>
              <a:t>*   </a:t>
            </a:r>
            <a:r>
              <a:rPr lang="en-US" sz="2800" b="1" dirty="0" smtClean="0">
                <a:solidFill>
                  <a:srgbClr val="0070C0"/>
                </a:solidFill>
              </a:rPr>
              <a:t>PRIVATE BANK </a:t>
            </a:r>
            <a:r>
              <a:rPr lang="en-US" sz="2800" b="1" dirty="0" smtClean="0">
                <a:solidFill>
                  <a:srgbClr val="0070C0"/>
                </a:solidFill>
              </a:rPr>
              <a:t>CREDIT</a:t>
            </a:r>
          </a:p>
          <a:p>
            <a:r>
              <a:rPr lang="en-US" sz="2800" b="1" dirty="0">
                <a:solidFill>
                  <a:srgbClr val="0070C0"/>
                </a:solidFill>
              </a:rPr>
              <a:t> </a:t>
            </a:r>
            <a:r>
              <a:rPr lang="en-US" sz="2800" b="1" dirty="0" smtClean="0">
                <a:solidFill>
                  <a:srgbClr val="0070C0"/>
                </a:solidFill>
              </a:rPr>
              <a:t>           (for profit of shareholders)</a:t>
            </a:r>
            <a:endParaRPr lang="en-US" sz="2800" dirty="0" smtClean="0">
              <a:solidFill>
                <a:prstClr val="black"/>
              </a:solidFill>
            </a:endParaRPr>
          </a:p>
          <a:p>
            <a:endParaRPr lang="en-US" sz="2800" dirty="0" smtClean="0">
              <a:solidFill>
                <a:prstClr val="black"/>
              </a:solidFill>
            </a:endParaRPr>
          </a:p>
          <a:p>
            <a:endParaRPr lang="en-US" sz="2800" dirty="0">
              <a:solidFill>
                <a:prstClr val="black"/>
              </a:solidFill>
            </a:endParaRPr>
          </a:p>
          <a:p>
            <a:r>
              <a:rPr lang="en-US" sz="2800" dirty="0">
                <a:solidFill>
                  <a:prstClr val="black"/>
                </a:solidFill>
              </a:rPr>
              <a:t/>
            </a:r>
            <a:br>
              <a:rPr lang="en-US" sz="2800" dirty="0">
                <a:solidFill>
                  <a:prstClr val="black"/>
                </a:solidFill>
              </a:rPr>
            </a:br>
            <a:r>
              <a:rPr lang="en-US" sz="2800" dirty="0" smtClean="0">
                <a:solidFill>
                  <a:prstClr val="black"/>
                </a:solidFill>
              </a:rPr>
              <a:t>*   </a:t>
            </a:r>
            <a:r>
              <a:rPr lang="en-US" sz="2800" b="1" dirty="0" smtClean="0">
                <a:solidFill>
                  <a:srgbClr val="0070C0"/>
                </a:solidFill>
              </a:rPr>
              <a:t>PUBLIC LEGAL </a:t>
            </a:r>
            <a:r>
              <a:rPr lang="en-US" sz="2800" b="1" dirty="0" smtClean="0">
                <a:solidFill>
                  <a:srgbClr val="0070C0"/>
                </a:solidFill>
              </a:rPr>
              <a:t>POWER</a:t>
            </a:r>
          </a:p>
          <a:p>
            <a:r>
              <a:rPr lang="en-US" sz="2800" b="1" dirty="0">
                <a:solidFill>
                  <a:srgbClr val="0070C0"/>
                </a:solidFill>
              </a:rPr>
              <a:t> </a:t>
            </a:r>
            <a:r>
              <a:rPr lang="en-US" sz="2800" b="1" dirty="0" smtClean="0">
                <a:solidFill>
                  <a:srgbClr val="0070C0"/>
                </a:solidFill>
              </a:rPr>
              <a:t>          (for the general welfare)</a:t>
            </a:r>
            <a:endParaRPr lang="en-US" sz="2800" dirty="0">
              <a:solidFill>
                <a:prstClr val="black"/>
              </a:solidFill>
            </a:endParaRPr>
          </a:p>
        </p:txBody>
      </p:sp>
      <p:pic>
        <p:nvPicPr>
          <p:cNvPr id="6" name="Picture 4" descr="http://ts3.mm.bing.net/th?id=H.4761655309764266&amp;pid=15.1&amp;H=120&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275" y="1705730"/>
            <a:ext cx="1331285" cy="906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811" y="1705730"/>
            <a:ext cx="1634389" cy="81868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6127" y="5261037"/>
            <a:ext cx="2706146" cy="1154622"/>
          </a:xfrm>
          <a:prstGeom prst="rect">
            <a:avLst/>
          </a:prstGeom>
        </p:spPr>
      </p:pic>
      <p:sp>
        <p:nvSpPr>
          <p:cNvPr id="7" name="TextBox 6"/>
          <p:cNvSpPr txBox="1"/>
          <p:nvPr/>
        </p:nvSpPr>
        <p:spPr>
          <a:xfrm>
            <a:off x="8848635" y="1705730"/>
            <a:ext cx="3039230" cy="461665"/>
          </a:xfrm>
          <a:prstGeom prst="rect">
            <a:avLst/>
          </a:prstGeom>
          <a:solidFill>
            <a:srgbClr val="FFFF00"/>
          </a:solidFill>
        </p:spPr>
        <p:txBody>
          <a:bodyPr wrap="none" rtlCol="0">
            <a:spAutoFit/>
          </a:bodyPr>
          <a:lstStyle/>
          <a:p>
            <a:r>
              <a:rPr lang="en-US" sz="2400" dirty="0" smtClean="0"/>
              <a:t>‘COMMODITY MONEY’</a:t>
            </a:r>
            <a:endParaRPr lang="en-US" sz="2400" dirty="0"/>
          </a:p>
        </p:txBody>
      </p:sp>
      <p:sp>
        <p:nvSpPr>
          <p:cNvPr id="17" name="TextBox 16"/>
          <p:cNvSpPr txBox="1"/>
          <p:nvPr/>
        </p:nvSpPr>
        <p:spPr>
          <a:xfrm>
            <a:off x="9036582" y="3760783"/>
            <a:ext cx="1997855" cy="830997"/>
          </a:xfrm>
          <a:prstGeom prst="rect">
            <a:avLst/>
          </a:prstGeom>
          <a:solidFill>
            <a:srgbClr val="FFFF00"/>
          </a:solidFill>
        </p:spPr>
        <p:txBody>
          <a:bodyPr wrap="none" rtlCol="0">
            <a:spAutoFit/>
          </a:bodyPr>
          <a:lstStyle/>
          <a:p>
            <a:r>
              <a:rPr lang="en-US" sz="2400" dirty="0" smtClean="0"/>
              <a:t>‘BANK MONEY</a:t>
            </a:r>
          </a:p>
          <a:p>
            <a:pPr algn="ctr"/>
            <a:r>
              <a:rPr lang="en-US" sz="2400" dirty="0" smtClean="0"/>
              <a:t>(DEBT)’</a:t>
            </a:r>
            <a:endParaRPr lang="en-US" sz="2400" dirty="0"/>
          </a:p>
        </p:txBody>
      </p:sp>
      <p:sp>
        <p:nvSpPr>
          <p:cNvPr id="18" name="TextBox 17"/>
          <p:cNvSpPr txBox="1"/>
          <p:nvPr/>
        </p:nvSpPr>
        <p:spPr>
          <a:xfrm>
            <a:off x="8952573" y="5605088"/>
            <a:ext cx="2750497" cy="830997"/>
          </a:xfrm>
          <a:prstGeom prst="rect">
            <a:avLst/>
          </a:prstGeom>
          <a:solidFill>
            <a:srgbClr val="FFFF00"/>
          </a:solidFill>
        </p:spPr>
        <p:txBody>
          <a:bodyPr wrap="none" rtlCol="0">
            <a:spAutoFit/>
          </a:bodyPr>
          <a:lstStyle/>
          <a:p>
            <a:r>
              <a:rPr lang="en-US" sz="2400" dirty="0" smtClean="0"/>
              <a:t>‘SOVEREIGN MONEY</a:t>
            </a:r>
          </a:p>
          <a:p>
            <a:pPr algn="ctr"/>
            <a:r>
              <a:rPr lang="en-US" sz="2400" dirty="0" smtClean="0"/>
              <a:t>(MONEY)’</a:t>
            </a:r>
            <a:endParaRPr lang="en-US" sz="24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345" y="3544513"/>
            <a:ext cx="1511884" cy="1026675"/>
          </a:xfrm>
          <a:prstGeom prst="rect">
            <a:avLst/>
          </a:prstGeom>
        </p:spPr>
      </p:pic>
      <p:sp>
        <p:nvSpPr>
          <p:cNvPr id="3" name="Rectangle 2"/>
          <p:cNvSpPr/>
          <p:nvPr/>
        </p:nvSpPr>
        <p:spPr>
          <a:xfrm>
            <a:off x="2035286" y="686074"/>
            <a:ext cx="8628003" cy="523220"/>
          </a:xfrm>
          <a:prstGeom prst="rect">
            <a:avLst/>
          </a:prstGeom>
          <a:solidFill>
            <a:srgbClr val="FFFF99"/>
          </a:solidFill>
        </p:spPr>
        <p:txBody>
          <a:bodyPr wrap="none">
            <a:spAutoFit/>
          </a:bodyPr>
          <a:lstStyle/>
          <a:p>
            <a:r>
              <a:rPr lang="en-US" sz="2800" b="1" dirty="0"/>
              <a:t>How a society defines money determines who controls it</a:t>
            </a:r>
            <a:endParaRPr lang="en-US" sz="2800" dirty="0"/>
          </a:p>
        </p:txBody>
      </p:sp>
      <p:sp>
        <p:nvSpPr>
          <p:cNvPr id="16" name="TextBox 15"/>
          <p:cNvSpPr txBox="1"/>
          <p:nvPr/>
        </p:nvSpPr>
        <p:spPr>
          <a:xfrm>
            <a:off x="0" y="0"/>
            <a:ext cx="12192000" cy="707886"/>
          </a:xfrm>
          <a:prstGeom prst="rect">
            <a:avLst/>
          </a:prstGeom>
          <a:solidFill>
            <a:srgbClr val="FFFF00"/>
          </a:solidFill>
        </p:spPr>
        <p:txBody>
          <a:bodyPr wrap="square" rtlCol="0">
            <a:spAutoFit/>
          </a:bodyPr>
          <a:lstStyle/>
          <a:p>
            <a:pPr algn="ctr"/>
            <a:r>
              <a:rPr lang="en-US" sz="2000" dirty="0"/>
              <a:t>THE NATURE OF MONEY </a:t>
            </a:r>
            <a:r>
              <a:rPr lang="en-US" sz="2000" dirty="0" smtClean="0"/>
              <a:t>PURPOSELY </a:t>
            </a:r>
          </a:p>
          <a:p>
            <a:pPr algn="ctr"/>
            <a:r>
              <a:rPr lang="en-US" sz="2000" dirty="0" smtClean="0"/>
              <a:t>HAS </a:t>
            </a:r>
            <a:r>
              <a:rPr lang="en-US" sz="2000" dirty="0"/>
              <a:t>BEEN KEPT SECRET AND CONFUSED</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1098" y="5534277"/>
            <a:ext cx="855638" cy="867149"/>
          </a:xfrm>
          <a:prstGeom prst="rect">
            <a:avLst/>
          </a:prstGeom>
        </p:spPr>
      </p:pic>
    </p:spTree>
    <p:extLst>
      <p:ext uri="{BB962C8B-B14F-4D97-AF65-F5344CB8AC3E}">
        <p14:creationId xmlns:p14="http://schemas.microsoft.com/office/powerpoint/2010/main" val="3091186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2141</TotalTime>
  <Words>1882</Words>
  <Application>Microsoft Office PowerPoint</Application>
  <PresentationFormat>Widescreen</PresentationFormat>
  <Paragraphs>251</Paragraphs>
  <Slides>35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Wingdings</vt:lpstr>
      <vt:lpstr>Office Theme</vt:lpstr>
      <vt:lpstr>President Andrew Jackson Versus THE SECOND BANK OF THE UNITED STATES</vt:lpstr>
      <vt:lpstr>PowerPoint Presentation</vt:lpstr>
      <vt:lpstr>1604 - The World Famous ‘Mixed Moneys Case’ of England English court rules that sovereign governments possess the power to create, regulate, limit and define money</vt:lpstr>
      <vt:lpstr>  FOR MOST OF RECORDED HISTORY: MONEY WAS ISSUED BY THE SOVEREIGN</vt:lpstr>
      <vt:lpstr>PowerPoint Presentation</vt:lpstr>
      <vt:lpstr>PowerPoint Presentation</vt:lpstr>
      <vt:lpstr>  The battle to control the Money Power has raged for millennia: PUBLIC CONTROL   vs.   PRIVATE CONTROL </vt:lpstr>
      <vt:lpstr>PowerPoint Presentation</vt:lpstr>
      <vt:lpstr>PowerPoint Presentation</vt:lpstr>
      <vt:lpstr>PowerPoint Presentation</vt:lpstr>
      <vt:lpstr>U.S. EXPERIENCE WITH GOVERNMENT ISSUED MONEY</vt:lpstr>
      <vt:lpstr>PowerPoint Presentation</vt:lpstr>
      <vt:lpstr>U.S. EXPERIENCE WITH GOVERNMENT ISSUED MONEY</vt:lpstr>
      <vt:lpstr>U.S. EXPERIENCE WITH GOVERNMENT ISSUED MONEY</vt:lpstr>
      <vt:lpstr>PowerPoint Presentation</vt:lpstr>
      <vt:lpstr>WHO WOULD CREATE MONEY – PRIVATE BANKS OR THE GOVERNMENT?</vt:lpstr>
      <vt:lpstr>WHO WOULD CREATE MONEY – PRIVATE BANKS OR THE GOVERNMENT?</vt:lpstr>
      <vt:lpstr>PowerPoint Presentation</vt:lpstr>
      <vt:lpstr>PowerPoint Presentation</vt:lpstr>
      <vt:lpstr>PowerPoint Presentation</vt:lpstr>
      <vt:lpstr>1st   Nationally Chartered Private Bank</vt:lpstr>
      <vt:lpstr>PowerPoint Presentation</vt:lpstr>
      <vt:lpstr>PowerPoint Presentation</vt:lpstr>
      <vt:lpstr>PowerPoint Presentation</vt:lpstr>
      <vt:lpstr>THE FIRST PAPER MONEY ISSUED BY THE U.S. GOVERNMENT</vt:lpstr>
      <vt:lpstr>PowerPoint Presentation</vt:lpstr>
      <vt:lpstr>2ND BANK OF THE U.S.</vt:lpstr>
      <vt:lpstr>PowerPoint Presentation</vt:lpstr>
      <vt:lpstr>JACKSON’S WAR WITH THE BANK</vt:lpstr>
      <vt:lpstr>JACKSON’S WAR WITH THE BANK</vt:lpstr>
      <vt:lpstr>JACKSON’S WAR WITH THE BANK</vt:lpstr>
      <vt:lpstr>JACKSON’S WAR WITH THE BANK</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 Andrew Jackson kills THE SECOND BANK OF THE UNITED STATES:</dc:title>
  <dc:creator>Sue Peters</dc:creator>
  <cp:lastModifiedBy>Sue Peters</cp:lastModifiedBy>
  <cp:revision>265</cp:revision>
  <dcterms:created xsi:type="dcterms:W3CDTF">2017-05-17T16:37:25Z</dcterms:created>
  <dcterms:modified xsi:type="dcterms:W3CDTF">2017-06-03T15:47:52Z</dcterms:modified>
</cp:coreProperties>
</file>