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8" r:id="rId2"/>
    <p:sldId id="259" r:id="rId3"/>
    <p:sldId id="260" r:id="rId4"/>
    <p:sldId id="262" r:id="rId5"/>
    <p:sldId id="261" r:id="rId6"/>
    <p:sldId id="269" r:id="rId7"/>
    <p:sldId id="317" r:id="rId8"/>
    <p:sldId id="318" r:id="rId9"/>
    <p:sldId id="319" r:id="rId10"/>
    <p:sldId id="320" r:id="rId11"/>
    <p:sldId id="321" r:id="rId12"/>
    <p:sldId id="322" r:id="rId13"/>
    <p:sldId id="323" r:id="rId14"/>
    <p:sldId id="324" r:id="rId15"/>
    <p:sldId id="325" r:id="rId16"/>
    <p:sldId id="326" r:id="rId17"/>
    <p:sldId id="328" r:id="rId18"/>
    <p:sldId id="329" r:id="rId19"/>
    <p:sldId id="330" r:id="rId20"/>
    <p:sldId id="336" r:id="rId21"/>
    <p:sldId id="334" r:id="rId22"/>
    <p:sldId id="289" r:id="rId23"/>
    <p:sldId id="307" r:id="rId24"/>
    <p:sldId id="308" r:id="rId25"/>
    <p:sldId id="310" r:id="rId26"/>
    <p:sldId id="316" r:id="rId27"/>
    <p:sldId id="338" r:id="rId28"/>
    <p:sldId id="279" r:id="rId29"/>
    <p:sldId id="331" r:id="rId30"/>
    <p:sldId id="335" r:id="rId31"/>
    <p:sldId id="314" r:id="rId32"/>
    <p:sldId id="280" r:id="rId33"/>
    <p:sldId id="337" r:id="rId34"/>
    <p:sldId id="339" r:id="rId35"/>
    <p:sldId id="340" r:id="rId36"/>
    <p:sldId id="341" r:id="rId37"/>
    <p:sldId id="3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5C9FF"/>
    <a:srgbClr val="E3ABFF"/>
    <a:srgbClr val="ABCDFF"/>
    <a:srgbClr val="FFD1FF"/>
    <a:srgbClr val="D3FFC5"/>
    <a:srgbClr val="D5FFD5"/>
    <a:srgbClr val="FFFFFF"/>
    <a:srgbClr val="FFFFDD"/>
    <a:srgbClr val="FF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546D1-4FF5-4E94-B711-EF5430046909}" type="datetimeFigureOut">
              <a:rPr lang="en-US"/>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25FB3-EB7B-43C3-B2E1-8D601A1A4C8A}" type="slidenum">
              <a:rPr lang="en-US"/>
              <a:t>‹#›</a:t>
            </a:fld>
            <a:endParaRPr lang="en-US"/>
          </a:p>
        </p:txBody>
      </p:sp>
    </p:spTree>
    <p:extLst>
      <p:ext uri="{BB962C8B-B14F-4D97-AF65-F5344CB8AC3E}">
        <p14:creationId xmlns:p14="http://schemas.microsoft.com/office/powerpoint/2010/main" val="346156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a:t>
            </a:fld>
            <a:endParaRPr lang="en-US"/>
          </a:p>
        </p:txBody>
      </p:sp>
    </p:spTree>
    <p:extLst>
      <p:ext uri="{BB962C8B-B14F-4D97-AF65-F5344CB8AC3E}">
        <p14:creationId xmlns:p14="http://schemas.microsoft.com/office/powerpoint/2010/main" val="270913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10</a:t>
            </a:fld>
            <a:endParaRPr lang="en-US"/>
          </a:p>
        </p:txBody>
      </p:sp>
    </p:spTree>
    <p:extLst>
      <p:ext uri="{BB962C8B-B14F-4D97-AF65-F5344CB8AC3E}">
        <p14:creationId xmlns:p14="http://schemas.microsoft.com/office/powerpoint/2010/main" val="83139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11</a:t>
            </a:fld>
            <a:endParaRPr lang="en-US"/>
          </a:p>
        </p:txBody>
      </p:sp>
    </p:spTree>
    <p:extLst>
      <p:ext uri="{BB962C8B-B14F-4D97-AF65-F5344CB8AC3E}">
        <p14:creationId xmlns:p14="http://schemas.microsoft.com/office/powerpoint/2010/main" val="401253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12</a:t>
            </a:fld>
            <a:endParaRPr lang="en-US"/>
          </a:p>
        </p:txBody>
      </p:sp>
    </p:spTree>
    <p:extLst>
      <p:ext uri="{BB962C8B-B14F-4D97-AF65-F5344CB8AC3E}">
        <p14:creationId xmlns:p14="http://schemas.microsoft.com/office/powerpoint/2010/main" val="166862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13</a:t>
            </a:fld>
            <a:endParaRPr lang="en-US"/>
          </a:p>
        </p:txBody>
      </p:sp>
    </p:spTree>
    <p:extLst>
      <p:ext uri="{BB962C8B-B14F-4D97-AF65-F5344CB8AC3E}">
        <p14:creationId xmlns:p14="http://schemas.microsoft.com/office/powerpoint/2010/main" val="262631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14</a:t>
            </a:fld>
            <a:endParaRPr lang="en-US"/>
          </a:p>
        </p:txBody>
      </p:sp>
    </p:spTree>
    <p:extLst>
      <p:ext uri="{BB962C8B-B14F-4D97-AF65-F5344CB8AC3E}">
        <p14:creationId xmlns:p14="http://schemas.microsoft.com/office/powerpoint/2010/main" val="291924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15</a:t>
            </a:fld>
            <a:endParaRPr lang="en-US"/>
          </a:p>
        </p:txBody>
      </p:sp>
    </p:spTree>
    <p:extLst>
      <p:ext uri="{BB962C8B-B14F-4D97-AF65-F5344CB8AC3E}">
        <p14:creationId xmlns:p14="http://schemas.microsoft.com/office/powerpoint/2010/main" val="215151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16</a:t>
            </a:fld>
            <a:endParaRPr lang="en-US"/>
          </a:p>
        </p:txBody>
      </p:sp>
    </p:spTree>
    <p:extLst>
      <p:ext uri="{BB962C8B-B14F-4D97-AF65-F5344CB8AC3E}">
        <p14:creationId xmlns:p14="http://schemas.microsoft.com/office/powerpoint/2010/main" val="254497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17</a:t>
            </a:fld>
            <a:endParaRPr lang="en-US"/>
          </a:p>
        </p:txBody>
      </p:sp>
    </p:spTree>
    <p:extLst>
      <p:ext uri="{BB962C8B-B14F-4D97-AF65-F5344CB8AC3E}">
        <p14:creationId xmlns:p14="http://schemas.microsoft.com/office/powerpoint/2010/main" val="297661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18</a:t>
            </a:fld>
            <a:endParaRPr lang="en-US"/>
          </a:p>
        </p:txBody>
      </p:sp>
    </p:spTree>
    <p:extLst>
      <p:ext uri="{BB962C8B-B14F-4D97-AF65-F5344CB8AC3E}">
        <p14:creationId xmlns:p14="http://schemas.microsoft.com/office/powerpoint/2010/main" val="3641817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19</a:t>
            </a:fld>
            <a:endParaRPr lang="en-US"/>
          </a:p>
        </p:txBody>
      </p:sp>
    </p:spTree>
    <p:extLst>
      <p:ext uri="{BB962C8B-B14F-4D97-AF65-F5344CB8AC3E}">
        <p14:creationId xmlns:p14="http://schemas.microsoft.com/office/powerpoint/2010/main" val="275225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a:t>
            </a:fld>
            <a:endParaRPr lang="en-US"/>
          </a:p>
        </p:txBody>
      </p:sp>
    </p:spTree>
    <p:extLst>
      <p:ext uri="{BB962C8B-B14F-4D97-AF65-F5344CB8AC3E}">
        <p14:creationId xmlns:p14="http://schemas.microsoft.com/office/powerpoint/2010/main" val="808636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20</a:t>
            </a:fld>
            <a:endParaRPr lang="en-US"/>
          </a:p>
        </p:txBody>
      </p:sp>
    </p:spTree>
    <p:extLst>
      <p:ext uri="{BB962C8B-B14F-4D97-AF65-F5344CB8AC3E}">
        <p14:creationId xmlns:p14="http://schemas.microsoft.com/office/powerpoint/2010/main" val="563189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22</a:t>
            </a:fld>
            <a:endParaRPr lang="en-US"/>
          </a:p>
        </p:txBody>
      </p:sp>
    </p:spTree>
    <p:extLst>
      <p:ext uri="{BB962C8B-B14F-4D97-AF65-F5344CB8AC3E}">
        <p14:creationId xmlns:p14="http://schemas.microsoft.com/office/powerpoint/2010/main" val="393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23</a:t>
            </a:fld>
            <a:endParaRPr lang="en-US"/>
          </a:p>
        </p:txBody>
      </p:sp>
    </p:spTree>
    <p:extLst>
      <p:ext uri="{BB962C8B-B14F-4D97-AF65-F5344CB8AC3E}">
        <p14:creationId xmlns:p14="http://schemas.microsoft.com/office/powerpoint/2010/main" val="353670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24</a:t>
            </a:fld>
            <a:endParaRPr lang="en-US"/>
          </a:p>
        </p:txBody>
      </p:sp>
    </p:spTree>
    <p:extLst>
      <p:ext uri="{BB962C8B-B14F-4D97-AF65-F5344CB8AC3E}">
        <p14:creationId xmlns:p14="http://schemas.microsoft.com/office/powerpoint/2010/main" val="4274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25</a:t>
            </a:fld>
            <a:endParaRPr lang="en-US"/>
          </a:p>
        </p:txBody>
      </p:sp>
    </p:spTree>
    <p:extLst>
      <p:ext uri="{BB962C8B-B14F-4D97-AF65-F5344CB8AC3E}">
        <p14:creationId xmlns:p14="http://schemas.microsoft.com/office/powerpoint/2010/main" val="2598274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26</a:t>
            </a:fld>
            <a:endParaRPr lang="en-US"/>
          </a:p>
        </p:txBody>
      </p:sp>
    </p:spTree>
    <p:extLst>
      <p:ext uri="{BB962C8B-B14F-4D97-AF65-F5344CB8AC3E}">
        <p14:creationId xmlns:p14="http://schemas.microsoft.com/office/powerpoint/2010/main" val="1194612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27</a:t>
            </a:fld>
            <a:endParaRPr lang="en-US"/>
          </a:p>
        </p:txBody>
      </p:sp>
    </p:spTree>
    <p:extLst>
      <p:ext uri="{BB962C8B-B14F-4D97-AF65-F5344CB8AC3E}">
        <p14:creationId xmlns:p14="http://schemas.microsoft.com/office/powerpoint/2010/main" val="4156547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29</a:t>
            </a:fld>
            <a:endParaRPr lang="en-US"/>
          </a:p>
        </p:txBody>
      </p:sp>
    </p:spTree>
    <p:extLst>
      <p:ext uri="{BB962C8B-B14F-4D97-AF65-F5344CB8AC3E}">
        <p14:creationId xmlns:p14="http://schemas.microsoft.com/office/powerpoint/2010/main" val="35204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3</a:t>
            </a:fld>
            <a:endParaRPr lang="en-US"/>
          </a:p>
        </p:txBody>
      </p:sp>
    </p:spTree>
    <p:extLst>
      <p:ext uri="{BB962C8B-B14F-4D97-AF65-F5344CB8AC3E}">
        <p14:creationId xmlns:p14="http://schemas.microsoft.com/office/powerpoint/2010/main" val="367827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4</a:t>
            </a:fld>
            <a:endParaRPr lang="en-US"/>
          </a:p>
        </p:txBody>
      </p:sp>
    </p:spTree>
    <p:extLst>
      <p:ext uri="{BB962C8B-B14F-4D97-AF65-F5344CB8AC3E}">
        <p14:creationId xmlns:p14="http://schemas.microsoft.com/office/powerpoint/2010/main" val="177786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5</a:t>
            </a:fld>
            <a:endParaRPr lang="en-US"/>
          </a:p>
        </p:txBody>
      </p:sp>
    </p:spTree>
    <p:extLst>
      <p:ext uri="{BB962C8B-B14F-4D97-AF65-F5344CB8AC3E}">
        <p14:creationId xmlns:p14="http://schemas.microsoft.com/office/powerpoint/2010/main" val="215820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6</a:t>
            </a:fld>
            <a:endParaRPr lang="en-US"/>
          </a:p>
        </p:txBody>
      </p:sp>
    </p:spTree>
    <p:extLst>
      <p:ext uri="{BB962C8B-B14F-4D97-AF65-F5344CB8AC3E}">
        <p14:creationId xmlns:p14="http://schemas.microsoft.com/office/powerpoint/2010/main" val="377391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7</a:t>
            </a:fld>
            <a:endParaRPr lang="en-US"/>
          </a:p>
        </p:txBody>
      </p:sp>
    </p:spTree>
    <p:extLst>
      <p:ext uri="{BB962C8B-B14F-4D97-AF65-F5344CB8AC3E}">
        <p14:creationId xmlns:p14="http://schemas.microsoft.com/office/powerpoint/2010/main" val="262701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8</a:t>
            </a:fld>
            <a:endParaRPr lang="en-US"/>
          </a:p>
        </p:txBody>
      </p:sp>
    </p:spTree>
    <p:extLst>
      <p:ext uri="{BB962C8B-B14F-4D97-AF65-F5344CB8AC3E}">
        <p14:creationId xmlns:p14="http://schemas.microsoft.com/office/powerpoint/2010/main" val="305184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025FB3-EB7B-43C3-B2E1-8D601A1A4C8A}" type="slidenum">
              <a:rPr lang="en-US"/>
              <a:t>9</a:t>
            </a:fld>
            <a:endParaRPr lang="en-US"/>
          </a:p>
        </p:txBody>
      </p:sp>
    </p:spTree>
    <p:extLst>
      <p:ext uri="{BB962C8B-B14F-4D97-AF65-F5344CB8AC3E}">
        <p14:creationId xmlns:p14="http://schemas.microsoft.com/office/powerpoint/2010/main" val="7849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7E330-B942-47F9-A9DB-8F9A2D60A79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08284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7E330-B942-47F9-A9DB-8F9A2D60A79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88214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7E330-B942-47F9-A9DB-8F9A2D60A79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393239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7E330-B942-47F9-A9DB-8F9A2D60A79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59871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7E330-B942-47F9-A9DB-8F9A2D60A793}"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232024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7E330-B942-47F9-A9DB-8F9A2D60A793}"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92874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7E330-B942-47F9-A9DB-8F9A2D60A793}"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08337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7E330-B942-47F9-A9DB-8F9A2D60A793}"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318750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7E330-B942-47F9-A9DB-8F9A2D60A793}"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10268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7E330-B942-47F9-A9DB-8F9A2D60A793}"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302560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77E330-B942-47F9-A9DB-8F9A2D60A793}"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73DDC-BCA7-4B37-A59D-D8A34B16FB2E}" type="slidenum">
              <a:rPr lang="en-US" smtClean="0"/>
              <a:t>‹#›</a:t>
            </a:fld>
            <a:endParaRPr lang="en-US"/>
          </a:p>
        </p:txBody>
      </p:sp>
    </p:spTree>
    <p:extLst>
      <p:ext uri="{BB962C8B-B14F-4D97-AF65-F5344CB8AC3E}">
        <p14:creationId xmlns:p14="http://schemas.microsoft.com/office/powerpoint/2010/main" val="17086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7E330-B942-47F9-A9DB-8F9A2D60A793}"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73DDC-BCA7-4B37-A59D-D8A34B16FB2E}" type="slidenum">
              <a:rPr lang="en-US" smtClean="0"/>
              <a:t>‹#›</a:t>
            </a:fld>
            <a:endParaRPr lang="en-US"/>
          </a:p>
        </p:txBody>
      </p:sp>
    </p:spTree>
    <p:extLst>
      <p:ext uri="{BB962C8B-B14F-4D97-AF65-F5344CB8AC3E}">
        <p14:creationId xmlns:p14="http://schemas.microsoft.com/office/powerpoint/2010/main" val="41428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2.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png"/><Relationship Id="rId4" Type="http://schemas.openxmlformats.org/officeDocument/2006/relationships/image" Target="../media/image25.jpe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8.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gif"/></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
            </a:r>
            <a:br>
              <a:rPr lang="en-US" b="1" dirty="0"/>
            </a:br>
            <a:r>
              <a:rPr lang="en-US" b="1" dirty="0">
                <a:solidFill>
                  <a:srgbClr val="0070C0"/>
                </a:solidFill>
              </a:rPr>
              <a:t>Private Bank Debt-Money</a:t>
            </a:r>
            <a:br>
              <a:rPr lang="en-US" b="1" dirty="0">
                <a:solidFill>
                  <a:srgbClr val="0070C0"/>
                </a:solidFill>
              </a:rPr>
            </a:br>
            <a:r>
              <a:rPr lang="en-US" b="1" dirty="0">
                <a:solidFill>
                  <a:srgbClr val="0070C0"/>
                </a:solidFill>
              </a:rPr>
              <a:t>&amp; International Trade</a:t>
            </a:r>
          </a:p>
        </p:txBody>
      </p:sp>
      <p:sp>
        <p:nvSpPr>
          <p:cNvPr id="3" name="Subtitle 2"/>
          <p:cNvSpPr>
            <a:spLocks noGrp="1"/>
          </p:cNvSpPr>
          <p:nvPr>
            <p:ph type="subTitle" idx="1"/>
          </p:nvPr>
        </p:nvSpPr>
        <p:spPr>
          <a:xfrm>
            <a:off x="2553418" y="4180544"/>
            <a:ext cx="7690841" cy="477720"/>
          </a:xfrm>
          <a:solidFill>
            <a:srgbClr val="FFC000"/>
          </a:solidFill>
        </p:spPr>
        <p:txBody>
          <a:bodyPr>
            <a:noAutofit/>
          </a:bodyPr>
          <a:lstStyle/>
          <a:p>
            <a:r>
              <a:rPr lang="en-US" sz="3200" b="1" dirty="0" smtClean="0"/>
              <a:t>Where does money come </a:t>
            </a:r>
            <a:r>
              <a:rPr lang="en-US" sz="3200" b="1" dirty="0"/>
              <a:t>from?</a:t>
            </a:r>
          </a:p>
        </p:txBody>
      </p:sp>
      <p:sp>
        <p:nvSpPr>
          <p:cNvPr id="4" name="Subtitle 2"/>
          <p:cNvSpPr txBox="1">
            <a:spLocks/>
          </p:cNvSpPr>
          <p:nvPr/>
        </p:nvSpPr>
        <p:spPr>
          <a:xfrm>
            <a:off x="2553418" y="5055479"/>
            <a:ext cx="7690841" cy="477720"/>
          </a:xfrm>
          <a:prstGeom prst="rect">
            <a:avLst/>
          </a:prstGeom>
          <a:solidFill>
            <a:srgbClr val="FFC0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smtClean="0"/>
              <a:t>What gives corporations their power?</a:t>
            </a:r>
            <a:endParaRPr lang="en-US" sz="3200" b="1" dirty="0"/>
          </a:p>
        </p:txBody>
      </p:sp>
    </p:spTree>
    <p:extLst>
      <p:ext uri="{BB962C8B-B14F-4D97-AF65-F5344CB8AC3E}">
        <p14:creationId xmlns:p14="http://schemas.microsoft.com/office/powerpoint/2010/main" val="756599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582" y="1778349"/>
            <a:ext cx="3126394" cy="282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3582" y="5756683"/>
            <a:ext cx="10741587" cy="523220"/>
          </a:xfrm>
          <a:prstGeom prst="rect">
            <a:avLst/>
          </a:prstGeom>
          <a:solidFill>
            <a:srgbClr val="FFFF00"/>
          </a:solidFill>
        </p:spPr>
        <p:txBody>
          <a:bodyPr wrap="square" rtlCol="0">
            <a:spAutoFit/>
          </a:bodyPr>
          <a:lstStyle/>
          <a:p>
            <a:r>
              <a:rPr lang="en-US" sz="2800" dirty="0"/>
              <a:t>You don’t have to believe me.  Here… listen to a member of Parliament.   </a:t>
            </a:r>
          </a:p>
        </p:txBody>
      </p:sp>
      <p:sp>
        <p:nvSpPr>
          <p:cNvPr id="4" name="TextBox 3"/>
          <p:cNvSpPr txBox="1"/>
          <p:nvPr/>
        </p:nvSpPr>
        <p:spPr>
          <a:xfrm>
            <a:off x="2828359" y="417743"/>
            <a:ext cx="6563079" cy="523220"/>
          </a:xfrm>
          <a:prstGeom prst="rect">
            <a:avLst/>
          </a:prstGeom>
          <a:solidFill>
            <a:srgbClr val="FFC000"/>
          </a:solidFill>
        </p:spPr>
        <p:txBody>
          <a:bodyPr wrap="none" rtlCol="0">
            <a:spAutoFit/>
          </a:bodyPr>
          <a:lstStyle/>
          <a:p>
            <a:r>
              <a:rPr lang="en-US" sz="2800" dirty="0"/>
              <a:t>I don’t believe it…    It’s too hard to believe. </a:t>
            </a:r>
          </a:p>
        </p:txBody>
      </p:sp>
      <p:pic>
        <p:nvPicPr>
          <p:cNvPr id="11266" name="Picture 2" descr="https://s14-eu5.ixquick.com/cgi-bin/serveimage?url=http%3A%2F%2Fupload.wikimedia.org%2Fwikipedia%2Fcommons%2F7%2F75%2FParliament_at_Sunset.JPG&amp;sp=b10121c787680398cf674da788c7fa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195" y="1273131"/>
            <a:ext cx="5719896" cy="383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72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292" y="110359"/>
            <a:ext cx="7154273" cy="4248743"/>
          </a:xfrm>
          <a:prstGeom prst="rect">
            <a:avLst/>
          </a:prstGeom>
        </p:spPr>
      </p:pic>
      <p:sp>
        <p:nvSpPr>
          <p:cNvPr id="3" name="TextBox 2"/>
          <p:cNvSpPr txBox="1"/>
          <p:nvPr/>
        </p:nvSpPr>
        <p:spPr>
          <a:xfrm>
            <a:off x="0" y="4549676"/>
            <a:ext cx="12192000" cy="2308324"/>
          </a:xfrm>
          <a:prstGeom prst="rect">
            <a:avLst/>
          </a:prstGeom>
          <a:solidFill>
            <a:srgbClr val="FFC000"/>
          </a:solidFill>
        </p:spPr>
        <p:txBody>
          <a:bodyPr wrap="square" rtlCol="0">
            <a:spAutoFit/>
          </a:bodyPr>
          <a:lstStyle/>
          <a:p>
            <a:r>
              <a:rPr lang="en-US" sz="2400" dirty="0"/>
              <a:t>House of Commons, Nov. 20, 2014, Mr. Michael Meacher, MP:</a:t>
            </a:r>
          </a:p>
          <a:p>
            <a:endParaRPr lang="en-US" sz="2400" dirty="0"/>
          </a:p>
          <a:p>
            <a:r>
              <a:rPr lang="en-US" sz="2400" dirty="0"/>
              <a:t>“It is unfortunate… that it is so little understood by the public that money is created every time by the banks when they make loans.”</a:t>
            </a:r>
          </a:p>
          <a:p>
            <a:endParaRPr lang="en-US" sz="2400" dirty="0"/>
          </a:p>
          <a:p>
            <a:r>
              <a:rPr lang="en-US" sz="2400" dirty="0"/>
              <a:t>“And it is the banks – the banks – which determine how money is allocated across the economy.”</a:t>
            </a:r>
          </a:p>
        </p:txBody>
      </p:sp>
      <p:pic>
        <p:nvPicPr>
          <p:cNvPr id="5" name="Michael_Meacher_MP_at_the_historic_debate_in_UK_O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071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59" fill="hold"/>
                                        <p:tgtEl>
                                          <p:spTgt spid="5"/>
                                        </p:tgtEl>
                                      </p:cBhvr>
                                    </p:cmd>
                                  </p:childTnLst>
                                </p:cTn>
                              </p:par>
                              <p:par>
                                <p:cTn id="7" presetID="1" presetClass="mediacall" presetSubtype="0" fill="hold" nodeType="withEffect">
                                  <p:stCondLst>
                                    <p:cond delay="2000"/>
                                  </p:stCondLst>
                                  <p:childTnLst>
                                    <p:cmd type="call" cmd="playFrom(0.0)">
                                      <p:cBhvr>
                                        <p:cTn id="8" dur="352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08" y="519852"/>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2036" y="3389764"/>
            <a:ext cx="8215746" cy="707886"/>
          </a:xfrm>
          <a:prstGeom prst="rect">
            <a:avLst/>
          </a:prstGeom>
          <a:solidFill>
            <a:srgbClr val="FFC000"/>
          </a:solidFill>
        </p:spPr>
        <p:txBody>
          <a:bodyPr wrap="square" rtlCol="0">
            <a:spAutoFit/>
          </a:bodyPr>
          <a:lstStyle/>
          <a:p>
            <a:r>
              <a:rPr lang="en-US" sz="4000" dirty="0"/>
              <a:t>How does this hidden system work?</a:t>
            </a:r>
          </a:p>
        </p:txBody>
      </p:sp>
    </p:spTree>
    <p:extLst>
      <p:ext uri="{BB962C8B-B14F-4D97-AF65-F5344CB8AC3E}">
        <p14:creationId xmlns:p14="http://schemas.microsoft.com/office/powerpoint/2010/main" val="2460620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525" y="3321691"/>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65983" y="2378274"/>
            <a:ext cx="2743200" cy="369332"/>
          </a:xfrm>
          <a:prstGeom prst="rect">
            <a:avLst/>
          </a:prstGeom>
        </p:spPr>
        <p:txBody>
          <a:bodyPr rtlCol="0">
            <a:spAutoFit/>
          </a:bodyPr>
          <a:lstStyle/>
          <a:p>
            <a:pPr algn="ctr"/>
            <a:endParaRPr lang="en-US" dirty="0"/>
          </a:p>
        </p:txBody>
      </p:sp>
      <p:sp>
        <p:nvSpPr>
          <p:cNvPr id="7" name="TextBox 6"/>
          <p:cNvSpPr txBox="1"/>
          <p:nvPr/>
        </p:nvSpPr>
        <p:spPr>
          <a:xfrm>
            <a:off x="517525" y="465138"/>
            <a:ext cx="10968038" cy="2215991"/>
          </a:xfrm>
          <a:prstGeom prst="rect">
            <a:avLst/>
          </a:prstGeom>
          <a:solidFill>
            <a:srgbClr val="FFFF00"/>
          </a:solidFill>
        </p:spPr>
        <p:txBody>
          <a:bodyPr rtlCol="0" anchor="t">
            <a:spAutoFit/>
          </a:bodyPr>
          <a:lstStyle/>
          <a:p>
            <a:r>
              <a:rPr lang="en-US" sz="2400" dirty="0">
                <a:latin typeface="Arial"/>
              </a:rPr>
              <a:t>#1:</a:t>
            </a:r>
          </a:p>
          <a:p>
            <a:r>
              <a:rPr lang="en-US" sz="2400" dirty="0">
                <a:latin typeface="Arial"/>
              </a:rPr>
              <a:t>When a private commercial bank makes a loan, it CREATES MONEY.</a:t>
            </a:r>
          </a:p>
          <a:p>
            <a:r>
              <a:rPr lang="en-US" sz="2400" dirty="0">
                <a:latin typeface="Arial"/>
              </a:rPr>
              <a:t>The money supply </a:t>
            </a:r>
            <a:r>
              <a:rPr lang="en-US" sz="2400" dirty="0" smtClean="0">
                <a:latin typeface="Arial"/>
              </a:rPr>
              <a:t>GROWS.</a:t>
            </a:r>
            <a:endParaRPr lang="en-US" sz="2400" dirty="0">
              <a:latin typeface="Arial"/>
            </a:endParaRPr>
          </a:p>
          <a:p>
            <a:endParaRPr lang="en-US" dirty="0"/>
          </a:p>
          <a:p>
            <a:r>
              <a:rPr lang="en-US" sz="2400" dirty="0">
                <a:latin typeface="Arial"/>
              </a:rPr>
              <a:t>When the loan is repaid, the MONEY DISAPPEARS.</a:t>
            </a:r>
          </a:p>
          <a:p>
            <a:r>
              <a:rPr lang="en-US" sz="2400" dirty="0">
                <a:latin typeface="Arial"/>
              </a:rPr>
              <a:t>The money supply </a:t>
            </a:r>
            <a:r>
              <a:rPr lang="en-US" sz="2400" dirty="0" smtClean="0">
                <a:latin typeface="Arial"/>
              </a:rPr>
              <a:t>SHRINKS.</a:t>
            </a:r>
            <a:endParaRPr lang="en-US" sz="2400" dirty="0">
              <a:latin typeface="Arial"/>
            </a:endParaRPr>
          </a:p>
        </p:txBody>
      </p:sp>
      <p:sp>
        <p:nvSpPr>
          <p:cNvPr id="8" name="TextBox 7"/>
          <p:cNvSpPr txBox="1"/>
          <p:nvPr/>
        </p:nvSpPr>
        <p:spPr>
          <a:xfrm>
            <a:off x="2941526" y="3044142"/>
            <a:ext cx="4134221" cy="830997"/>
          </a:xfrm>
          <a:prstGeom prst="rect">
            <a:avLst/>
          </a:prstGeom>
          <a:solidFill>
            <a:srgbClr val="FFC000"/>
          </a:solidFill>
        </p:spPr>
        <p:txBody>
          <a:bodyPr wrap="square" rtlCol="0">
            <a:spAutoFit/>
          </a:bodyPr>
          <a:lstStyle/>
          <a:p>
            <a:r>
              <a:rPr lang="en-US" sz="2400" dirty="0"/>
              <a:t>What!   This can't be!</a:t>
            </a:r>
          </a:p>
          <a:p>
            <a:r>
              <a:rPr lang="en-US" sz="2400" dirty="0"/>
              <a:t>Whoever heard of such a thing!</a:t>
            </a:r>
          </a:p>
        </p:txBody>
      </p:sp>
      <p:pic>
        <p:nvPicPr>
          <p:cNvPr id="9" name="Picture 2" descr="https://s14-eu5.ixquick.com/cgi-bin/serveimage?url=http%3A%2F%2Ffrankcurley.weebly.com%2Fuploads%2F2%2F6%2F1%2F8%2F26183698%2F1074226_orig.jpg&amp;sp=8f96d7bde12aada094b57920ec377f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901" y="3823431"/>
            <a:ext cx="2219325" cy="2543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43778" y="5987274"/>
            <a:ext cx="1429109" cy="646331"/>
          </a:xfrm>
          <a:prstGeom prst="rect">
            <a:avLst/>
          </a:prstGeom>
          <a:solidFill>
            <a:srgbClr val="FFC000"/>
          </a:solidFill>
        </p:spPr>
        <p:txBody>
          <a:bodyPr wrap="none" rtlCol="0">
            <a:spAutoFit/>
          </a:bodyPr>
          <a:lstStyle/>
          <a:p>
            <a:r>
              <a:rPr lang="en-US" dirty="0" smtClean="0"/>
              <a:t>BANKS MAKE</a:t>
            </a:r>
          </a:p>
          <a:p>
            <a:r>
              <a:rPr lang="en-US" dirty="0" smtClean="0"/>
              <a:t>LOANS</a:t>
            </a:r>
            <a:endParaRPr lang="en-US" dirty="0"/>
          </a:p>
        </p:txBody>
      </p:sp>
      <p:sp>
        <p:nvSpPr>
          <p:cNvPr id="12" name="TextBox 11"/>
          <p:cNvSpPr txBox="1"/>
          <p:nvPr/>
        </p:nvSpPr>
        <p:spPr>
          <a:xfrm>
            <a:off x="10316226" y="5987273"/>
            <a:ext cx="1671035" cy="646331"/>
          </a:xfrm>
          <a:prstGeom prst="rect">
            <a:avLst/>
          </a:prstGeom>
          <a:solidFill>
            <a:srgbClr val="FFC000"/>
          </a:solidFill>
        </p:spPr>
        <p:txBody>
          <a:bodyPr wrap="none" rtlCol="0">
            <a:spAutoFit/>
          </a:bodyPr>
          <a:lstStyle/>
          <a:p>
            <a:r>
              <a:rPr lang="en-US" dirty="0" smtClean="0"/>
              <a:t>BANKS STOP</a:t>
            </a:r>
          </a:p>
          <a:p>
            <a:r>
              <a:rPr lang="en-US" dirty="0" smtClean="0"/>
              <a:t>MAKING LOANS</a:t>
            </a:r>
            <a:endParaRPr lang="en-US" dirty="0"/>
          </a:p>
        </p:txBody>
      </p:sp>
      <p:sp>
        <p:nvSpPr>
          <p:cNvPr id="2" name="TextBox 1"/>
          <p:cNvSpPr txBox="1"/>
          <p:nvPr/>
        </p:nvSpPr>
        <p:spPr>
          <a:xfrm>
            <a:off x="8288490" y="3044142"/>
            <a:ext cx="2321213" cy="923330"/>
          </a:xfrm>
          <a:prstGeom prst="rect">
            <a:avLst/>
          </a:prstGeom>
          <a:solidFill>
            <a:srgbClr val="FFC000"/>
          </a:solidFill>
        </p:spPr>
        <p:txBody>
          <a:bodyPr wrap="none" rtlCol="0">
            <a:spAutoFit/>
          </a:bodyPr>
          <a:lstStyle/>
          <a:p>
            <a:r>
              <a:rPr lang="en-US" dirty="0" smtClean="0"/>
              <a:t>MONEY SUPPLY</a:t>
            </a:r>
          </a:p>
          <a:p>
            <a:r>
              <a:rPr lang="en-US" dirty="0" smtClean="0"/>
              <a:t>GROWS &amp; DISAPPEARS</a:t>
            </a:r>
          </a:p>
          <a:p>
            <a:r>
              <a:rPr lang="en-US" dirty="0" smtClean="0"/>
              <a:t>(‘BUSINESS CYCLE’)</a:t>
            </a:r>
            <a:endParaRPr lang="en-US" dirty="0"/>
          </a:p>
        </p:txBody>
      </p:sp>
    </p:spTree>
    <p:extLst>
      <p:ext uri="{BB962C8B-B14F-4D97-AF65-F5344CB8AC3E}">
        <p14:creationId xmlns:p14="http://schemas.microsoft.com/office/powerpoint/2010/main" val="4195825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59" y="2636608"/>
            <a:ext cx="1343982" cy="121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9439" y="4955674"/>
            <a:ext cx="4746625" cy="1569660"/>
          </a:xfrm>
          <a:prstGeom prst="rect">
            <a:avLst/>
          </a:prstGeom>
          <a:solidFill>
            <a:srgbClr val="FFC000"/>
          </a:solidFill>
        </p:spPr>
        <p:txBody>
          <a:bodyPr wrap="square" rtlCol="0" anchor="t">
            <a:spAutoFit/>
          </a:bodyPr>
          <a:lstStyle/>
          <a:p>
            <a:r>
              <a:rPr lang="en-US" sz="2400" dirty="0"/>
              <a:t>Oh, my goodness.</a:t>
            </a:r>
          </a:p>
          <a:p>
            <a:endParaRPr lang="en-US" sz="2400" dirty="0"/>
          </a:p>
          <a:p>
            <a:r>
              <a:rPr lang="en-US" sz="2400" dirty="0"/>
              <a:t>This is getting really confusing. Why not create the INTEREST? </a:t>
            </a:r>
          </a:p>
        </p:txBody>
      </p:sp>
      <p:sp>
        <p:nvSpPr>
          <p:cNvPr id="5" name="TextBox 4"/>
          <p:cNvSpPr txBox="1"/>
          <p:nvPr/>
        </p:nvSpPr>
        <p:spPr>
          <a:xfrm>
            <a:off x="208593" y="115594"/>
            <a:ext cx="11408014" cy="2246769"/>
          </a:xfrm>
          <a:prstGeom prst="rect">
            <a:avLst/>
          </a:prstGeom>
          <a:solidFill>
            <a:srgbClr val="FFFF00"/>
          </a:solidFill>
        </p:spPr>
        <p:txBody>
          <a:bodyPr wrap="square" rtlCol="0" anchor="t">
            <a:spAutoFit/>
          </a:bodyPr>
          <a:lstStyle/>
          <a:p>
            <a:r>
              <a:rPr lang="en-US" sz="2800" dirty="0"/>
              <a:t>#2:</a:t>
            </a:r>
          </a:p>
          <a:p>
            <a:r>
              <a:rPr lang="en-US" sz="2800" dirty="0"/>
              <a:t>Of course, we know that every borrower must pay interest.</a:t>
            </a:r>
          </a:p>
          <a:p>
            <a:endParaRPr lang="en-US" sz="2800" dirty="0"/>
          </a:p>
          <a:p>
            <a:r>
              <a:rPr lang="en-US" sz="2800" dirty="0"/>
              <a:t>What is not known, is that banks NEVER CREATE THE MONEY FOR THE INTEREST.    Only for the principal of the loan.</a:t>
            </a:r>
          </a:p>
        </p:txBody>
      </p:sp>
      <p:pic>
        <p:nvPicPr>
          <p:cNvPr id="9" name="Picture 2" descr="https://s16-us2.ixquick.com/cgi-bin/serveimage?url=http%3A%2F%2Fwww.sonofabroker.com%2Fwp-content%2Fuploads%2F2011%2F09%2Finterest.jpg&amp;sp=0ca616d8307ef6362f5af84bf819c67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201" y="2944526"/>
            <a:ext cx="3107648" cy="18620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20896175">
            <a:off x="605002" y="3849833"/>
            <a:ext cx="3036887" cy="523220"/>
          </a:xfrm>
          <a:prstGeom prst="rect">
            <a:avLst/>
          </a:prstGeom>
          <a:solidFill>
            <a:srgbClr val="FFFFDD"/>
          </a:solidFill>
        </p:spPr>
        <p:txBody>
          <a:bodyPr wrap="square" rtlCol="0" anchor="t">
            <a:spAutoFit/>
          </a:bodyPr>
          <a:lstStyle/>
          <a:p>
            <a:r>
              <a:rPr lang="en-US" sz="2800" dirty="0"/>
              <a:t>NEVER CREATED</a:t>
            </a:r>
            <a:r>
              <a:rPr lang="en-US" sz="2800" dirty="0">
                <a:sym typeface="Wingdings" panose="05000000000000000000" pitchFamily="2" charset="2"/>
              </a:rPr>
              <a:t></a:t>
            </a:r>
            <a:endParaRPr lang="en-US" sz="2800" dirty="0"/>
          </a:p>
        </p:txBody>
      </p:sp>
      <p:pic>
        <p:nvPicPr>
          <p:cNvPr id="7" name="Picture 6"/>
          <p:cNvPicPr>
            <a:picLocks noChangeAspect="1"/>
          </p:cNvPicPr>
          <p:nvPr/>
        </p:nvPicPr>
        <p:blipFill>
          <a:blip r:embed="rId5"/>
          <a:stretch>
            <a:fillRect/>
          </a:stretch>
        </p:blipFill>
        <p:spPr>
          <a:xfrm>
            <a:off x="7837900" y="2893076"/>
            <a:ext cx="3626859" cy="3632258"/>
          </a:xfrm>
          <a:prstGeom prst="rect">
            <a:avLst/>
          </a:prstGeom>
        </p:spPr>
      </p:pic>
    </p:spTree>
    <p:extLst>
      <p:ext uri="{BB962C8B-B14F-4D97-AF65-F5344CB8AC3E}">
        <p14:creationId xmlns:p14="http://schemas.microsoft.com/office/powerpoint/2010/main" val="2092310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6996" y="2733512"/>
            <a:ext cx="7965420" cy="4124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200" y="4148427"/>
            <a:ext cx="1839605" cy="11726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1872" y="4460281"/>
            <a:ext cx="1910148" cy="646331"/>
          </a:xfrm>
          <a:prstGeom prst="rect">
            <a:avLst/>
          </a:prstGeom>
          <a:noFill/>
        </p:spPr>
        <p:txBody>
          <a:bodyPr wrap="square" rtlCol="0" anchor="t">
            <a:spAutoFit/>
          </a:bodyPr>
          <a:lstStyle/>
          <a:p>
            <a:pPr algn="ctr"/>
            <a:r>
              <a:rPr lang="en-US" sz="1200" b="1" dirty="0"/>
              <a:t>NO INTEREST</a:t>
            </a:r>
          </a:p>
          <a:p>
            <a:pPr algn="ctr"/>
            <a:endParaRPr lang="en-US" sz="1200" b="1" dirty="0"/>
          </a:p>
          <a:p>
            <a:pPr algn="ctr"/>
            <a:r>
              <a:rPr lang="en-US" sz="1200" b="1" dirty="0"/>
              <a:t>PRINCIPAL ONLY</a:t>
            </a:r>
          </a:p>
        </p:txBody>
      </p:sp>
      <p:sp>
        <p:nvSpPr>
          <p:cNvPr id="7" name="TextBox 6"/>
          <p:cNvSpPr txBox="1"/>
          <p:nvPr/>
        </p:nvSpPr>
        <p:spPr>
          <a:xfrm>
            <a:off x="1638271" y="0"/>
            <a:ext cx="10553729" cy="2800767"/>
          </a:xfrm>
          <a:prstGeom prst="rect">
            <a:avLst/>
          </a:prstGeom>
          <a:solidFill>
            <a:srgbClr val="FFFF00"/>
          </a:solidFill>
        </p:spPr>
        <p:txBody>
          <a:bodyPr wrap="square" rtlCol="0" anchor="t">
            <a:spAutoFit/>
          </a:bodyPr>
          <a:lstStyle/>
          <a:p>
            <a:r>
              <a:rPr lang="en-US" sz="4400" dirty="0"/>
              <a:t>Since the money for interest is never created, money is always SCARCE.    There is never enough </a:t>
            </a:r>
            <a:r>
              <a:rPr lang="en-US" sz="4400" dirty="0" smtClean="0"/>
              <a:t>money TO REPAY ALL THE LOANS AND INTEREST.....</a:t>
            </a:r>
            <a:endParaRPr lang="en-US" sz="4400"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64467"/>
            <a:ext cx="1470307" cy="133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65744" y="3875276"/>
            <a:ext cx="2713307" cy="2246769"/>
          </a:xfrm>
          <a:prstGeom prst="rect">
            <a:avLst/>
          </a:prstGeom>
          <a:solidFill>
            <a:srgbClr val="FFC000"/>
          </a:solidFill>
        </p:spPr>
        <p:txBody>
          <a:bodyPr wrap="none" rtlCol="0">
            <a:spAutoFit/>
          </a:bodyPr>
          <a:lstStyle/>
          <a:p>
            <a:r>
              <a:rPr lang="en-US" sz="2800" dirty="0" smtClean="0"/>
              <a:t>That doesn’t </a:t>
            </a:r>
          </a:p>
          <a:p>
            <a:r>
              <a:rPr lang="en-US" sz="2800" dirty="0" smtClean="0"/>
              <a:t>seem fair to me…</a:t>
            </a:r>
          </a:p>
          <a:p>
            <a:endParaRPr lang="en-US" sz="2800" dirty="0"/>
          </a:p>
          <a:p>
            <a:r>
              <a:rPr lang="en-US" sz="2800" dirty="0" smtClean="0"/>
              <a:t>In fact…that’s a </a:t>
            </a:r>
          </a:p>
          <a:p>
            <a:r>
              <a:rPr lang="en-US" sz="2800" dirty="0" smtClean="0"/>
              <a:t>******* CRIME!</a:t>
            </a:r>
            <a:endParaRPr lang="en-US" sz="2800" dirty="0"/>
          </a:p>
        </p:txBody>
      </p:sp>
    </p:spTree>
    <p:extLst>
      <p:ext uri="{BB962C8B-B14F-4D97-AF65-F5344CB8AC3E}">
        <p14:creationId xmlns:p14="http://schemas.microsoft.com/office/powerpoint/2010/main" val="3791722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990" y="2570607"/>
            <a:ext cx="8280030" cy="4287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0684" y="4208826"/>
            <a:ext cx="1912264" cy="1219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50684" y="4495167"/>
            <a:ext cx="1985593" cy="646331"/>
          </a:xfrm>
          <a:prstGeom prst="rect">
            <a:avLst/>
          </a:prstGeom>
          <a:noFill/>
        </p:spPr>
        <p:txBody>
          <a:bodyPr wrap="square" rtlCol="0" anchor="t">
            <a:spAutoFit/>
          </a:bodyPr>
          <a:lstStyle/>
          <a:p>
            <a:pPr algn="ctr"/>
            <a:r>
              <a:rPr lang="en-US" sz="1200" b="1" dirty="0"/>
              <a:t>NO INTEREST</a:t>
            </a:r>
          </a:p>
          <a:p>
            <a:pPr algn="ctr"/>
            <a:endParaRPr lang="en-US" sz="1200" b="1" dirty="0"/>
          </a:p>
          <a:p>
            <a:pPr algn="ctr"/>
            <a:r>
              <a:rPr lang="en-US" sz="1200" b="1" dirty="0"/>
              <a:t>PRINCIPAL ONLY</a:t>
            </a:r>
          </a:p>
        </p:txBody>
      </p:sp>
      <p:sp>
        <p:nvSpPr>
          <p:cNvPr id="7" name="TextBox 6"/>
          <p:cNvSpPr txBox="1"/>
          <p:nvPr/>
        </p:nvSpPr>
        <p:spPr>
          <a:xfrm>
            <a:off x="1430452" y="532648"/>
            <a:ext cx="10761548" cy="1938992"/>
          </a:xfrm>
          <a:prstGeom prst="rect">
            <a:avLst/>
          </a:prstGeom>
          <a:solidFill>
            <a:srgbClr val="FFFF00"/>
          </a:solidFill>
        </p:spPr>
        <p:txBody>
          <a:bodyPr wrap="square" rtlCol="0" anchor="t">
            <a:spAutoFit/>
          </a:bodyPr>
          <a:lstStyle/>
          <a:p>
            <a:r>
              <a:rPr lang="en-US" sz="4000" dirty="0"/>
              <a:t>Day by day, loans are always being repaid, so the money supply is always shrinking</a:t>
            </a:r>
            <a:r>
              <a:rPr lang="en-US" sz="4000" dirty="0" smtClean="0"/>
              <a:t>.   So, someone always must go into debt…to create money.</a:t>
            </a:r>
            <a:endParaRPr lang="en-US" sz="4000"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44" y="532648"/>
            <a:ext cx="1004772" cy="91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827020" y="3067320"/>
            <a:ext cx="2743200" cy="2677656"/>
          </a:xfrm>
          <a:prstGeom prst="rect">
            <a:avLst/>
          </a:prstGeom>
          <a:solidFill>
            <a:srgbClr val="FFC000"/>
          </a:solidFill>
        </p:spPr>
        <p:txBody>
          <a:bodyPr rtlCol="0">
            <a:spAutoFit/>
          </a:bodyPr>
          <a:lstStyle/>
          <a:p>
            <a:pPr algn="ctr"/>
            <a:r>
              <a:rPr lang="en-US" sz="2400" dirty="0"/>
              <a:t>WHAT  </a:t>
            </a:r>
            <a:r>
              <a:rPr lang="en-US" sz="2400" dirty="0" smtClean="0"/>
              <a:t>!!!!</a:t>
            </a:r>
          </a:p>
          <a:p>
            <a:pPr algn="ctr"/>
            <a:endParaRPr lang="en-US" sz="2400" dirty="0"/>
          </a:p>
          <a:p>
            <a:pPr algn="ctr"/>
            <a:r>
              <a:rPr lang="en-US" sz="2400" dirty="0" smtClean="0"/>
              <a:t>Who made this system?</a:t>
            </a:r>
          </a:p>
          <a:p>
            <a:pPr algn="ctr"/>
            <a:endParaRPr lang="en-US" sz="2400" dirty="0"/>
          </a:p>
          <a:p>
            <a:pPr algn="ctr"/>
            <a:r>
              <a:rPr lang="en-US" sz="2400" dirty="0" smtClean="0"/>
              <a:t>We are all slaves</a:t>
            </a:r>
          </a:p>
          <a:p>
            <a:pPr algn="ctr"/>
            <a:r>
              <a:rPr lang="en-US" sz="2400" dirty="0" smtClean="0"/>
              <a:t>to this system!</a:t>
            </a:r>
            <a:endParaRPr lang="en-US" sz="2400" dirty="0"/>
          </a:p>
        </p:txBody>
      </p:sp>
    </p:spTree>
    <p:extLst>
      <p:ext uri="{BB962C8B-B14F-4D97-AF65-F5344CB8AC3E}">
        <p14:creationId xmlns:p14="http://schemas.microsoft.com/office/powerpoint/2010/main" val="917829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3746" y="3269672"/>
            <a:ext cx="6163478" cy="30895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9468" y="4434083"/>
            <a:ext cx="1392483" cy="859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1" y="4641273"/>
            <a:ext cx="1390751" cy="600164"/>
          </a:xfrm>
          <a:prstGeom prst="rect">
            <a:avLst/>
          </a:prstGeom>
          <a:noFill/>
        </p:spPr>
        <p:txBody>
          <a:bodyPr wrap="square" rtlCol="0" anchor="t">
            <a:spAutoFit/>
          </a:bodyPr>
          <a:lstStyle/>
          <a:p>
            <a:pPr algn="ctr"/>
            <a:r>
              <a:rPr lang="en-US" sz="1100" b="1" dirty="0"/>
              <a:t>NO INTEREST</a:t>
            </a:r>
          </a:p>
          <a:p>
            <a:pPr algn="ctr"/>
            <a:endParaRPr lang="en-US" sz="1100" b="1" dirty="0"/>
          </a:p>
          <a:p>
            <a:pPr algn="ctr"/>
            <a:r>
              <a:rPr lang="en-US" sz="1100" b="1" dirty="0"/>
              <a:t>PRINCIPAL ONLY</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738" y="496888"/>
            <a:ext cx="1581630" cy="143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02675" y="542249"/>
            <a:ext cx="9570037" cy="1815882"/>
          </a:xfrm>
          <a:prstGeom prst="rect">
            <a:avLst/>
          </a:prstGeom>
          <a:solidFill>
            <a:srgbClr val="FFFF00"/>
          </a:solidFill>
        </p:spPr>
        <p:txBody>
          <a:bodyPr wrap="square" rtlCol="0" anchor="t">
            <a:spAutoFit/>
          </a:bodyPr>
          <a:lstStyle/>
          <a:p>
            <a:r>
              <a:rPr lang="en-US" sz="2800" dirty="0"/>
              <a:t>Thus, the system DEMANDS THAT MORE LOANS BE CREATED, else the money supply will shrink and there will be defaults, foreclosures, bankruptcies, unemployment, recessions, depressions, complete economic collapse.</a:t>
            </a:r>
          </a:p>
        </p:txBody>
      </p:sp>
      <p:pic>
        <p:nvPicPr>
          <p:cNvPr id="1026" name="Picture 2" descr="https://s17-us2.ixquick.com/cgi-bin/serveimage?url=http%3A%2F%2Fstatic1.businessinsider.com%2Fimage%2F568fe76dc08a80ae2f8b70ec-1190-625%2Fbonner-an-economic-depression-might-not-be-a-bad-thing.jpg&amp;sp=fdd2439a3a8aa6be5a98e29d7861357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521" y="3396290"/>
            <a:ext cx="2536422" cy="1261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7-us2.ixquick.com/cgi-bin/serveimage?url=http%3A%2F%2Fi.huffpost.com%2Fgen%2F368068%2Fthumbs%2Fr-ECONOMIC-DEPRESSION-large570.jpg&amp;sp=4736755602d640b9e68e3a427da2eb3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132" y="4918364"/>
            <a:ext cx="2560811" cy="10700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16-us2.ixquick.com/cgi-bin/serveimage?url=http%3A%2F%2F37stories.files.wordpress.com%2F2011%2F10%2Fhungry.jpg&amp;sp=7103731afeb40edb7b0287c556d95c4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2644" y="3160755"/>
            <a:ext cx="2230301" cy="17210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16-us2.ixquick.com/cgi-bin/serveimage?url=http%3A%2F%2Ferroluys.com%2Fimages%2F8b37154r.jpg&amp;sp=9e0711c55b7a6ae017467260af8bd12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2645" y="5073921"/>
            <a:ext cx="2230301" cy="1663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02675" y="2660773"/>
            <a:ext cx="7186382" cy="523220"/>
          </a:xfrm>
          <a:prstGeom prst="rect">
            <a:avLst/>
          </a:prstGeom>
          <a:solidFill>
            <a:srgbClr val="FFC000"/>
          </a:solidFill>
        </p:spPr>
        <p:txBody>
          <a:bodyPr wrap="square" rtlCol="0">
            <a:spAutoFit/>
          </a:bodyPr>
          <a:lstStyle/>
          <a:p>
            <a:pPr algn="ctr"/>
            <a:r>
              <a:rPr lang="en-US" sz="2800" dirty="0"/>
              <a:t>DAMN</a:t>
            </a:r>
            <a:r>
              <a:rPr lang="en-US" sz="2800" dirty="0" smtClean="0"/>
              <a:t>!     We are screwed!</a:t>
            </a:r>
            <a:endParaRPr lang="en-US" sz="2800" dirty="0"/>
          </a:p>
        </p:txBody>
      </p:sp>
    </p:spTree>
    <p:extLst>
      <p:ext uri="{BB962C8B-B14F-4D97-AF65-F5344CB8AC3E}">
        <p14:creationId xmlns:p14="http://schemas.microsoft.com/office/powerpoint/2010/main" val="2372101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9790" y="220024"/>
            <a:ext cx="7773035" cy="1384995"/>
          </a:xfrm>
          <a:prstGeom prst="rect">
            <a:avLst/>
          </a:prstGeom>
          <a:solidFill>
            <a:srgbClr val="FFFF00"/>
          </a:solidFill>
        </p:spPr>
        <p:txBody>
          <a:bodyPr wrap="square" rtlCol="0" anchor="t">
            <a:spAutoFit/>
          </a:bodyPr>
          <a:lstStyle/>
          <a:p>
            <a:r>
              <a:rPr lang="en-US" sz="2800" dirty="0"/>
              <a:t>#3:</a:t>
            </a:r>
          </a:p>
          <a:p>
            <a:r>
              <a:rPr lang="en-US" sz="2800" dirty="0"/>
              <a:t>The banks decide the nature of our society, </a:t>
            </a:r>
          </a:p>
          <a:p>
            <a:r>
              <a:rPr lang="en-US" sz="2800" dirty="0"/>
              <a:t>because they decide who gets loans (debt-money).</a:t>
            </a:r>
          </a:p>
        </p:txBody>
      </p:sp>
      <p:pic>
        <p:nvPicPr>
          <p:cNvPr id="10242" name="Picture 2" descr="https://s17-us2.ixquick.com/cgi-bin/serveimage?url=http%3A%2F%2Fschema-root.org%2Fcommerce%2Fcorporations%2Fpetroleum%2Fhalliburton%2Fhalliburton.03.jpg&amp;sp=c9ad0d0e0dc77ae93914120792ad4a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06" y="2190072"/>
            <a:ext cx="1959616" cy="14697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15-us2.ixquick.com/cgi-bin/serveimage?url=http%3A%2F%2Fwww.npaid.org%2Fvar%2Fezflow_site%2Fstorage%2Fimages%2Fnyheter%2F2013%2Fbillions-of-dollars-invested-in-companies-involved-in-nuclear-weapons-production%2F166907-2-eng-GB%2FBillions-of-dollars-invested-in-companies-involved-in-nuclear-weapons-production_article_img.jpg&amp;sp=6b815ebeaa6429a972f1ec12daea998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1194" y="2589487"/>
            <a:ext cx="1756613" cy="146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058" y="3820745"/>
            <a:ext cx="2641465" cy="523220"/>
          </a:xfrm>
          <a:prstGeom prst="rect">
            <a:avLst/>
          </a:prstGeom>
          <a:solidFill>
            <a:srgbClr val="FFC000"/>
          </a:solidFill>
        </p:spPr>
        <p:txBody>
          <a:bodyPr wrap="square" rtlCol="0">
            <a:spAutoFit/>
          </a:bodyPr>
          <a:lstStyle/>
          <a:p>
            <a:r>
              <a:rPr lang="en-US" sz="2800" b="1" dirty="0"/>
              <a:t>FOSSIL FUELS</a:t>
            </a:r>
          </a:p>
        </p:txBody>
      </p:sp>
      <p:sp>
        <p:nvSpPr>
          <p:cNvPr id="4" name="TextBox 3"/>
          <p:cNvSpPr txBox="1"/>
          <p:nvPr/>
        </p:nvSpPr>
        <p:spPr>
          <a:xfrm>
            <a:off x="3463257" y="4220162"/>
            <a:ext cx="2978074" cy="523220"/>
          </a:xfrm>
          <a:prstGeom prst="rect">
            <a:avLst/>
          </a:prstGeom>
          <a:solidFill>
            <a:srgbClr val="FFC000"/>
          </a:solidFill>
        </p:spPr>
        <p:txBody>
          <a:bodyPr wrap="square" rtlCol="0">
            <a:spAutoFit/>
          </a:bodyPr>
          <a:lstStyle/>
          <a:p>
            <a:r>
              <a:rPr lang="en-US" sz="2800" b="1" dirty="0"/>
              <a:t>WAR &amp; WEAPONS</a:t>
            </a:r>
          </a:p>
        </p:txBody>
      </p:sp>
      <p:pic>
        <p:nvPicPr>
          <p:cNvPr id="12290" name="Picture 2" descr="https://s15-us2.ixquick.com/cgi-bin/serveimage?url=https%3A%2F%2Fpearlsofprofundity.files.wordpress.com%2F2012%2F04%2Fmonsanto-logo.jpg&amp;sp=ac19c5efc187c7ff5da87c7460dc751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5994" y="3273670"/>
            <a:ext cx="1959617" cy="146971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s15-us2.ixquick.com/cgi-bin/serveimage?url=http%3A%2F%2Fwww.elizabethtruckcenter.com%2Fwp-content%2Fuploads%2F2014%2F11%2Fdupont-co.jpg&amp;sp=c969ba24cce7c921f6362c0340ac7e5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818504">
            <a:off x="3248942" y="1950872"/>
            <a:ext cx="1598871" cy="9553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81500" y="598523"/>
            <a:ext cx="1605243" cy="145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s17-us2.ixquick.com/cgi-bin/serveimage?url=http%3A%2F%2Fapwh.pbworks.com%2Ff%2F1178577611%2F0205B_WALMART_wideweb__470x280%2C0.jpg&amp;sp=726ade584b3f6eac016c15b668001e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2101" y="4631671"/>
            <a:ext cx="1804042" cy="1415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7385" y="4900220"/>
            <a:ext cx="2557336" cy="523220"/>
          </a:xfrm>
          <a:prstGeom prst="rect">
            <a:avLst/>
          </a:prstGeom>
          <a:solidFill>
            <a:srgbClr val="FFC000"/>
          </a:solidFill>
        </p:spPr>
        <p:txBody>
          <a:bodyPr wrap="square" rtlCol="0">
            <a:spAutoFit/>
          </a:bodyPr>
          <a:lstStyle/>
          <a:p>
            <a:r>
              <a:rPr lang="en-US" sz="2800" b="1" dirty="0"/>
              <a:t>AGRIBUSINESS</a:t>
            </a:r>
          </a:p>
        </p:txBody>
      </p:sp>
      <p:sp>
        <p:nvSpPr>
          <p:cNvPr id="6" name="TextBox 5"/>
          <p:cNvSpPr txBox="1"/>
          <p:nvPr/>
        </p:nvSpPr>
        <p:spPr>
          <a:xfrm>
            <a:off x="9746266" y="6203568"/>
            <a:ext cx="2498056" cy="646331"/>
          </a:xfrm>
          <a:prstGeom prst="rect">
            <a:avLst/>
          </a:prstGeom>
          <a:solidFill>
            <a:srgbClr val="FFC000"/>
          </a:solidFill>
        </p:spPr>
        <p:txBody>
          <a:bodyPr wrap="none" rtlCol="0">
            <a:spAutoFit/>
          </a:bodyPr>
          <a:lstStyle/>
          <a:p>
            <a:r>
              <a:rPr lang="en-US" b="1" dirty="0"/>
              <a:t>DEPARTMENT STORES &amp;</a:t>
            </a:r>
          </a:p>
          <a:p>
            <a:r>
              <a:rPr lang="en-US" b="1" dirty="0"/>
              <a:t>GROCERY STORES</a:t>
            </a:r>
          </a:p>
        </p:txBody>
      </p:sp>
      <p:sp>
        <p:nvSpPr>
          <p:cNvPr id="7" name="TextBox 6"/>
          <p:cNvSpPr txBox="1"/>
          <p:nvPr/>
        </p:nvSpPr>
        <p:spPr>
          <a:xfrm>
            <a:off x="1482435" y="5148075"/>
            <a:ext cx="2378759" cy="523220"/>
          </a:xfrm>
          <a:prstGeom prst="rect">
            <a:avLst/>
          </a:prstGeom>
          <a:solidFill>
            <a:srgbClr val="FFC000"/>
          </a:solidFill>
        </p:spPr>
        <p:txBody>
          <a:bodyPr wrap="square" rtlCol="0">
            <a:spAutoFit/>
          </a:bodyPr>
          <a:lstStyle/>
          <a:p>
            <a:r>
              <a:rPr lang="en-US" sz="2800" dirty="0" smtClean="0"/>
              <a:t>LOBBYISTS</a:t>
            </a:r>
            <a:endParaRPr lang="en-US" sz="2800" dirty="0"/>
          </a:p>
        </p:txBody>
      </p:sp>
      <p:sp>
        <p:nvSpPr>
          <p:cNvPr id="14" name="TextBox 13"/>
          <p:cNvSpPr txBox="1"/>
          <p:nvPr/>
        </p:nvSpPr>
        <p:spPr>
          <a:xfrm>
            <a:off x="1482436" y="5670974"/>
            <a:ext cx="2378758" cy="523220"/>
          </a:xfrm>
          <a:prstGeom prst="rect">
            <a:avLst/>
          </a:prstGeom>
          <a:solidFill>
            <a:srgbClr val="FFC000"/>
          </a:solidFill>
        </p:spPr>
        <p:txBody>
          <a:bodyPr wrap="square" rtlCol="0">
            <a:spAutoFit/>
          </a:bodyPr>
          <a:lstStyle/>
          <a:p>
            <a:r>
              <a:rPr lang="en-US" sz="2800" dirty="0" smtClean="0"/>
              <a:t>SPECULATORS</a:t>
            </a:r>
            <a:endParaRPr lang="en-US" sz="2800" dirty="0"/>
          </a:p>
        </p:txBody>
      </p:sp>
      <p:sp>
        <p:nvSpPr>
          <p:cNvPr id="15" name="TextBox 14"/>
          <p:cNvSpPr txBox="1"/>
          <p:nvPr/>
        </p:nvSpPr>
        <p:spPr>
          <a:xfrm>
            <a:off x="1482436" y="6151122"/>
            <a:ext cx="2378759" cy="523220"/>
          </a:xfrm>
          <a:prstGeom prst="rect">
            <a:avLst/>
          </a:prstGeom>
          <a:solidFill>
            <a:srgbClr val="FFC000"/>
          </a:solidFill>
        </p:spPr>
        <p:txBody>
          <a:bodyPr wrap="square" rtlCol="0">
            <a:spAutoFit/>
          </a:bodyPr>
          <a:lstStyle/>
          <a:p>
            <a:r>
              <a:rPr lang="en-US" sz="2800" dirty="0" smtClean="0"/>
              <a:t>FREE TRADERS</a:t>
            </a:r>
            <a:endParaRPr lang="en-US" sz="2800" dirty="0"/>
          </a:p>
        </p:txBody>
      </p:sp>
      <p:pic>
        <p:nvPicPr>
          <p:cNvPr id="8" name="Picture 2" descr="https://s17-us2.ixquick.com/cgi-bin/serveimage?url=https%3A%2F%2Ftse1.mm.bing.net%2Fth%3Fid%3DOIP.M2b75af1ce20cfe56ae4ae00f1a038035o0%26pid%3D15.1%26f%3D1&amp;sp=f3ee39afbf4f42cc36e183d283333f3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1194" y="5160656"/>
            <a:ext cx="2018248" cy="15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08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32548" y="159081"/>
            <a:ext cx="6608618" cy="2677656"/>
          </a:xfrm>
          <a:prstGeom prst="rect">
            <a:avLst/>
          </a:prstGeom>
          <a:solidFill>
            <a:srgbClr val="FFC000"/>
          </a:solidFill>
        </p:spPr>
        <p:txBody>
          <a:bodyPr wrap="square" rtlCol="0">
            <a:spAutoFit/>
          </a:bodyPr>
          <a:lstStyle/>
          <a:p>
            <a:pPr lvl="0" eaLnBrk="0" fontAlgn="base" hangingPunct="0">
              <a:spcBef>
                <a:spcPct val="0"/>
              </a:spcBef>
              <a:spcAft>
                <a:spcPct val="0"/>
              </a:spcAft>
            </a:pPr>
            <a:r>
              <a:rPr lang="en-US" altLang="en-US" sz="2400" dirty="0" smtClean="0">
                <a:latin typeface="Arial" panose="020B0604020202020204" pitchFamily="34" charset="0"/>
              </a:rPr>
              <a:t>Mariner </a:t>
            </a:r>
            <a:r>
              <a:rPr lang="en-US" altLang="en-US" sz="2400" dirty="0">
                <a:latin typeface="Arial" panose="020B0604020202020204" pitchFamily="34" charset="0"/>
              </a:rPr>
              <a:t>S. Eccles</a:t>
            </a:r>
          </a:p>
          <a:p>
            <a:pPr lvl="0" eaLnBrk="0" fontAlgn="base" hangingPunct="0">
              <a:spcBef>
                <a:spcPct val="0"/>
              </a:spcBef>
              <a:spcAft>
                <a:spcPct val="0"/>
              </a:spcAft>
            </a:pPr>
            <a:r>
              <a:rPr lang="en-US" altLang="en-US" sz="2400" dirty="0">
                <a:latin typeface="Arial" panose="020B0604020202020204" pitchFamily="34" charset="0"/>
              </a:rPr>
              <a:t>Chairman, Federal Reserve</a:t>
            </a:r>
          </a:p>
          <a:p>
            <a:pPr lvl="0" eaLnBrk="0" fontAlgn="base" hangingPunct="0">
              <a:spcBef>
                <a:spcPct val="0"/>
              </a:spcBef>
              <a:spcAft>
                <a:spcPct val="0"/>
              </a:spcAft>
            </a:pPr>
            <a:r>
              <a:rPr lang="en-US" altLang="en-US" sz="2400" dirty="0">
                <a:latin typeface="Arial" panose="020B0604020202020204" pitchFamily="34" charset="0"/>
              </a:rPr>
              <a:t>under President Franklin D. Roosevelt:</a:t>
            </a:r>
            <a:endParaRPr lang="en-US" sz="2400" dirty="0"/>
          </a:p>
          <a:p>
            <a:pPr lvl="0" eaLnBrk="0" fontAlgn="base" hangingPunct="0">
              <a:spcBef>
                <a:spcPct val="0"/>
              </a:spcBef>
              <a:spcAft>
                <a:spcPct val="0"/>
              </a:spcAft>
            </a:pPr>
            <a:endParaRPr lang="en-US" altLang="en-US" sz="2400" dirty="0">
              <a:latin typeface="Arial" panose="020B0604020202020204" pitchFamily="34" charset="0"/>
            </a:endParaRPr>
          </a:p>
          <a:p>
            <a:pPr lvl="0" eaLnBrk="0" fontAlgn="base" hangingPunct="0">
              <a:spcBef>
                <a:spcPct val="0"/>
              </a:spcBef>
              <a:spcAft>
                <a:spcPct val="0"/>
              </a:spcAft>
            </a:pPr>
            <a:r>
              <a:rPr lang="en-US" altLang="en-US" sz="2400" dirty="0" smtClean="0">
                <a:latin typeface="Arial" panose="020B0604020202020204" pitchFamily="34" charset="0"/>
              </a:rPr>
              <a:t>“</a:t>
            </a:r>
            <a:r>
              <a:rPr lang="en-US" altLang="en-US" sz="2400" dirty="0">
                <a:latin typeface="Arial" panose="020B0604020202020204" pitchFamily="34" charset="0"/>
              </a:rPr>
              <a:t>That is what our money system is.</a:t>
            </a:r>
          </a:p>
          <a:p>
            <a:pPr lvl="0" eaLnBrk="0" fontAlgn="base" hangingPunct="0">
              <a:spcBef>
                <a:spcPct val="0"/>
              </a:spcBef>
              <a:spcAft>
                <a:spcPct val="0"/>
              </a:spcAft>
            </a:pPr>
            <a:r>
              <a:rPr lang="en-US" altLang="en-US" sz="2400" dirty="0">
                <a:latin typeface="Arial" panose="020B0604020202020204" pitchFamily="34" charset="0"/>
              </a:rPr>
              <a:t>  If there were no debts in our money system,</a:t>
            </a:r>
          </a:p>
          <a:p>
            <a:pPr lvl="0" eaLnBrk="0" fontAlgn="base" hangingPunct="0">
              <a:spcBef>
                <a:spcPct val="0"/>
              </a:spcBef>
              <a:spcAft>
                <a:spcPct val="0"/>
              </a:spcAft>
            </a:pPr>
            <a:r>
              <a:rPr lang="en-US" altLang="en-US" sz="2400" dirty="0">
                <a:latin typeface="Arial" panose="020B0604020202020204" pitchFamily="34" charset="0"/>
              </a:rPr>
              <a:t>  there wouldn’t be any money.”</a:t>
            </a:r>
            <a:endParaRPr lang="en-US" altLang="en-US" dirty="0">
              <a:latin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959" y="3920013"/>
            <a:ext cx="1348132" cy="12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73038" y="159081"/>
            <a:ext cx="4022551" cy="3219920"/>
          </a:xfrm>
          <a:prstGeom prst="rect">
            <a:avLst/>
          </a:prstGeom>
        </p:spPr>
      </p:pic>
      <p:sp>
        <p:nvSpPr>
          <p:cNvPr id="5" name="TextBox 4"/>
          <p:cNvSpPr txBox="1"/>
          <p:nvPr/>
        </p:nvSpPr>
        <p:spPr>
          <a:xfrm>
            <a:off x="2751867" y="3518457"/>
            <a:ext cx="4984990" cy="2677656"/>
          </a:xfrm>
          <a:prstGeom prst="rect">
            <a:avLst/>
          </a:prstGeom>
          <a:solidFill>
            <a:srgbClr val="FFFF00"/>
          </a:solidFill>
        </p:spPr>
        <p:txBody>
          <a:bodyPr wrap="square" rtlCol="0">
            <a:spAutoFit/>
          </a:bodyPr>
          <a:lstStyle/>
          <a:p>
            <a:r>
              <a:rPr lang="en-US" sz="2400" dirty="0" smtClean="0"/>
              <a:t>Henry Ford:</a:t>
            </a:r>
          </a:p>
          <a:p>
            <a:endParaRPr lang="en-US" sz="2400" dirty="0" smtClean="0"/>
          </a:p>
          <a:p>
            <a:r>
              <a:rPr lang="en-US" sz="2400" dirty="0" smtClean="0"/>
              <a:t>“</a:t>
            </a:r>
            <a:r>
              <a:rPr lang="en-US" sz="2400" dirty="0"/>
              <a:t>It is well enough that people of the nation do </a:t>
            </a:r>
            <a:r>
              <a:rPr lang="en-US" sz="2400" dirty="0" smtClean="0"/>
              <a:t>not understand </a:t>
            </a:r>
            <a:r>
              <a:rPr lang="en-US" sz="2400" dirty="0"/>
              <a:t>our banking and monetary system</a:t>
            </a:r>
            <a:r>
              <a:rPr lang="en-US" sz="2400" dirty="0" smtClean="0"/>
              <a:t>, for </a:t>
            </a:r>
            <a:r>
              <a:rPr lang="en-US" sz="2400" dirty="0"/>
              <a:t>if they did</a:t>
            </a:r>
            <a:r>
              <a:rPr lang="en-US" sz="2400" dirty="0" smtClean="0"/>
              <a:t>,</a:t>
            </a:r>
          </a:p>
          <a:p>
            <a:r>
              <a:rPr lang="en-US" sz="2400" dirty="0" smtClean="0"/>
              <a:t>I </a:t>
            </a:r>
            <a:r>
              <a:rPr lang="en-US" sz="2400" dirty="0"/>
              <a:t>believe there would be a </a:t>
            </a:r>
            <a:r>
              <a:rPr lang="en-US" sz="2400" dirty="0" smtClean="0"/>
              <a:t>revolution before </a:t>
            </a:r>
            <a:r>
              <a:rPr lang="en-US" sz="2400" dirty="0"/>
              <a:t>tomorrow morning</a:t>
            </a:r>
            <a:r>
              <a:rPr lang="en-US" sz="2400" dirty="0" smtClean="0"/>
              <a:t>.”</a:t>
            </a:r>
            <a:endParaRPr lang="en-US" sz="2400" dirty="0"/>
          </a:p>
        </p:txBody>
      </p:sp>
      <p:pic>
        <p:nvPicPr>
          <p:cNvPr id="2050" name="Picture 2" descr="https://s17-us2.ixquick.com/cgi-bin/serveimage?url=http%3A%2F%2Ftse4.mm.bing.net%2Fth%3Fid%3DOIP.Ma129d57fecae6bb9332e2ef8ea221f8do0%26pid%3D15.1%26f%3D1&amp;sp=4d796bc52e836acc239aff95acc388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277" y="3518457"/>
            <a:ext cx="3900908" cy="2677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9902" y="6277912"/>
            <a:ext cx="3169658" cy="461665"/>
          </a:xfrm>
          <a:prstGeom prst="rect">
            <a:avLst/>
          </a:prstGeom>
          <a:solidFill>
            <a:srgbClr val="FFC000"/>
          </a:solidFill>
        </p:spPr>
        <p:txBody>
          <a:bodyPr wrap="square" rtlCol="0">
            <a:spAutoFit/>
          </a:bodyPr>
          <a:lstStyle/>
          <a:p>
            <a:r>
              <a:rPr lang="en-US" sz="2400" dirty="0" smtClean="0"/>
              <a:t>You can say that again!</a:t>
            </a:r>
            <a:endParaRPr lang="en-US" sz="2400" dirty="0"/>
          </a:p>
        </p:txBody>
      </p:sp>
    </p:spTree>
    <p:extLst>
      <p:ext uri="{BB962C8B-B14F-4D97-AF65-F5344CB8AC3E}">
        <p14:creationId xmlns:p14="http://schemas.microsoft.com/office/powerpoint/2010/main" val="1352245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16-us2.ixquick.com/cgi-bin/serveimage?url=http%3A%2F%2Fwww.public.navy.mil%2Fspawar%2FAtlantic%2FPress%2FPublishingImages%2Fgreen-dollar-sign200.png&amp;sp=dfb4d41a9d9bf6e57f6c8af6305aa6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396" y="5231484"/>
            <a:ext cx="1312907" cy="13129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867" y="1963139"/>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12033" y="790167"/>
            <a:ext cx="4701287" cy="461665"/>
          </a:xfrm>
          <a:prstGeom prst="rect">
            <a:avLst/>
          </a:prstGeom>
          <a:solidFill>
            <a:srgbClr val="FFFF00"/>
          </a:solidFill>
        </p:spPr>
        <p:txBody>
          <a:bodyPr wrap="none" rtlCol="0">
            <a:spAutoFit/>
          </a:bodyPr>
          <a:lstStyle/>
          <a:p>
            <a:r>
              <a:rPr lang="en-US" sz="2400" dirty="0"/>
              <a:t>Where does our money come from?</a:t>
            </a:r>
          </a:p>
        </p:txBody>
      </p:sp>
      <p:sp>
        <p:nvSpPr>
          <p:cNvPr id="5" name="TextBox 4"/>
          <p:cNvSpPr txBox="1"/>
          <p:nvPr/>
        </p:nvSpPr>
        <p:spPr>
          <a:xfrm>
            <a:off x="5667920" y="2589051"/>
            <a:ext cx="3969869" cy="461665"/>
          </a:xfrm>
          <a:prstGeom prst="rect">
            <a:avLst/>
          </a:prstGeom>
          <a:solidFill>
            <a:srgbClr val="FFC000"/>
          </a:solidFill>
        </p:spPr>
        <p:txBody>
          <a:bodyPr wrap="none" rtlCol="0">
            <a:spAutoFit/>
          </a:bodyPr>
          <a:lstStyle/>
          <a:p>
            <a:r>
              <a:rPr lang="en-US" sz="2400" dirty="0"/>
              <a:t>Well, I earn mine from my job.</a:t>
            </a:r>
          </a:p>
        </p:txBody>
      </p:sp>
      <p:sp>
        <p:nvSpPr>
          <p:cNvPr id="6" name="TextBox 5"/>
          <p:cNvSpPr txBox="1"/>
          <p:nvPr/>
        </p:nvSpPr>
        <p:spPr>
          <a:xfrm>
            <a:off x="795930" y="4236241"/>
            <a:ext cx="10316042" cy="461665"/>
          </a:xfrm>
          <a:prstGeom prst="rect">
            <a:avLst/>
          </a:prstGeom>
          <a:solidFill>
            <a:srgbClr val="FFFF00"/>
          </a:solidFill>
        </p:spPr>
        <p:txBody>
          <a:bodyPr wrap="square" rtlCol="0">
            <a:spAutoFit/>
          </a:bodyPr>
          <a:lstStyle/>
          <a:p>
            <a:r>
              <a:rPr lang="en-US" sz="2400" dirty="0"/>
              <a:t>No, no.  What I mean is, who creates the dollars?   Where do the dollars get born?</a:t>
            </a:r>
          </a:p>
        </p:txBody>
      </p:sp>
      <p:pic>
        <p:nvPicPr>
          <p:cNvPr id="1028" name="Picture 4" descr="https://s16-us2.ixquick.com/cgi-bin/serveimage?url=http%3A%2F%2Ftse3.mm.bing.net%2Fth%3Fid%3DOIP.M6ed82a997b136fc7b9fecdf40b9e9426o0%26pid%3D15.1%26f%3D1&amp;sp=db67a63b6da81a8017bcafb366714b9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595" y="5173563"/>
            <a:ext cx="2152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16-us2.ixquick.com/cgi-bin/serveimage?url=http%3A%2F%2Fwww.public.navy.mil%2Fspawar%2FAtlantic%2FPress%2FPublishingImages%2Fgreen-dollar-sign200.png&amp;sp=dfb4d41a9d9bf6e57f6c8af6305aa6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537" y="5173563"/>
            <a:ext cx="1312907" cy="131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319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08" y="519852"/>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10404" y="2461510"/>
            <a:ext cx="7038109" cy="3170099"/>
          </a:xfrm>
          <a:prstGeom prst="rect">
            <a:avLst/>
          </a:prstGeom>
          <a:solidFill>
            <a:srgbClr val="FFC000"/>
          </a:solidFill>
        </p:spPr>
        <p:txBody>
          <a:bodyPr wrap="square" rtlCol="0">
            <a:spAutoFit/>
          </a:bodyPr>
          <a:lstStyle/>
          <a:p>
            <a:r>
              <a:rPr lang="en-US" sz="4000" dirty="0" smtClean="0"/>
              <a:t>Wait one minute.   </a:t>
            </a:r>
          </a:p>
          <a:p>
            <a:endParaRPr lang="en-US" sz="4000" dirty="0"/>
          </a:p>
          <a:p>
            <a:r>
              <a:rPr lang="en-US" sz="4000" dirty="0" smtClean="0"/>
              <a:t>Does this twisted system have anything to do with the massive power of corporations?</a:t>
            </a:r>
            <a:endParaRPr lang="en-US" sz="4000" dirty="0"/>
          </a:p>
        </p:txBody>
      </p:sp>
    </p:spTree>
    <p:extLst>
      <p:ext uri="{BB962C8B-B14F-4D97-AF65-F5344CB8AC3E}">
        <p14:creationId xmlns:p14="http://schemas.microsoft.com/office/powerpoint/2010/main" val="1261063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pPr algn="ctr"/>
            <a:r>
              <a:rPr lang="en-US" dirty="0" smtClean="0"/>
              <a:t>The PRIVATE BANK DEBT-MONEY system has spread</a:t>
            </a:r>
            <a:br>
              <a:rPr lang="en-US" dirty="0" smtClean="0"/>
            </a:br>
            <a:r>
              <a:rPr lang="en-US" dirty="0" smtClean="0"/>
              <a:t> to every country.</a:t>
            </a:r>
            <a:endParaRPr lang="en-US" dirty="0"/>
          </a:p>
        </p:txBody>
      </p:sp>
      <p:pic>
        <p:nvPicPr>
          <p:cNvPr id="2050" name="Picture 2" descr="https://s14-eu5.ixquick.com/cgi-bin/serveimage?url=http%3A%2F%2Fcdn.cfo.com%2Fcontent%2Fuploads%2F2015%2F04%2FDebt.jpg&amp;sp=e14b7331e4504f00851b2e37319379d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0317" y="1325563"/>
            <a:ext cx="652700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47" y="3081667"/>
            <a:ext cx="1642009" cy="148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s16-us2.ixquick.com/cgi-bin/serveimage?url=http%3A%2F%2Fimagesci.com%2Fimg%2F2013%2F04%2Fall-countries-flags-8718-hd-wallpapers.jpg&amp;sp=45c4c0dfede1b5bf7e49f0e9480a84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399" y="4272396"/>
            <a:ext cx="35909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6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s15-us2.ixquick.com/cgi-bin/serveimage?url=http%3A%2F%2Fbritsimonsays.com%2Fwp-content%2Fuploads%2F2014%2F10%2FJobSites.Feat_1.jpg&amp;sp=c38b89842b7d4cf8485e35a3dd8030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040" y="5286683"/>
            <a:ext cx="2144415" cy="11096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957" y="220656"/>
            <a:ext cx="1866348" cy="168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213056" y="2362796"/>
            <a:ext cx="761999" cy="769441"/>
          </a:xfrm>
          <a:prstGeom prst="rect">
            <a:avLst/>
          </a:prstGeom>
          <a:solidFill>
            <a:srgbClr val="FF9900"/>
          </a:solidFill>
        </p:spPr>
        <p:txBody>
          <a:bodyPr wrap="square" rtlCol="0">
            <a:spAutoFit/>
          </a:bodyPr>
          <a:lstStyle/>
          <a:p>
            <a:r>
              <a:rPr lang="en-US" sz="4400" dirty="0"/>
              <a:t>#1</a:t>
            </a:r>
          </a:p>
        </p:txBody>
      </p:sp>
      <p:sp>
        <p:nvSpPr>
          <p:cNvPr id="18" name="TextBox 17"/>
          <p:cNvSpPr txBox="1"/>
          <p:nvPr/>
        </p:nvSpPr>
        <p:spPr>
          <a:xfrm>
            <a:off x="3213056" y="3601087"/>
            <a:ext cx="761999" cy="769441"/>
          </a:xfrm>
          <a:prstGeom prst="rect">
            <a:avLst/>
          </a:prstGeom>
          <a:solidFill>
            <a:srgbClr val="FF9900"/>
          </a:solidFill>
        </p:spPr>
        <p:txBody>
          <a:bodyPr wrap="square" rtlCol="0">
            <a:spAutoFit/>
          </a:bodyPr>
          <a:lstStyle/>
          <a:p>
            <a:r>
              <a:rPr lang="en-US" sz="4400" dirty="0"/>
              <a:t>#2</a:t>
            </a:r>
          </a:p>
        </p:txBody>
      </p:sp>
      <p:sp>
        <p:nvSpPr>
          <p:cNvPr id="19" name="TextBox 18"/>
          <p:cNvSpPr txBox="1"/>
          <p:nvPr/>
        </p:nvSpPr>
        <p:spPr>
          <a:xfrm>
            <a:off x="3213056" y="5012335"/>
            <a:ext cx="761999" cy="769441"/>
          </a:xfrm>
          <a:prstGeom prst="rect">
            <a:avLst/>
          </a:prstGeom>
          <a:solidFill>
            <a:srgbClr val="FF9900"/>
          </a:solidFill>
        </p:spPr>
        <p:txBody>
          <a:bodyPr wrap="square" rtlCol="0">
            <a:spAutoFit/>
          </a:bodyPr>
          <a:lstStyle/>
          <a:p>
            <a:r>
              <a:rPr lang="en-US" sz="4400" dirty="0"/>
              <a:t>#3</a:t>
            </a:r>
          </a:p>
        </p:txBody>
      </p:sp>
      <p:sp>
        <p:nvSpPr>
          <p:cNvPr id="8" name="TextBox 7"/>
          <p:cNvSpPr txBox="1"/>
          <p:nvPr/>
        </p:nvSpPr>
        <p:spPr>
          <a:xfrm>
            <a:off x="4565547" y="2646576"/>
            <a:ext cx="1849545" cy="400110"/>
          </a:xfrm>
          <a:prstGeom prst="rect">
            <a:avLst/>
          </a:prstGeom>
          <a:solidFill>
            <a:srgbClr val="FFC000"/>
          </a:solidFill>
        </p:spPr>
        <p:txBody>
          <a:bodyPr wrap="none" rtlCol="0">
            <a:spAutoFit/>
          </a:bodyPr>
          <a:lstStyle/>
          <a:p>
            <a:r>
              <a:rPr lang="en-US" sz="2000" dirty="0"/>
              <a:t>SCARCE MONEY</a:t>
            </a:r>
          </a:p>
        </p:txBody>
      </p:sp>
      <p:sp>
        <p:nvSpPr>
          <p:cNvPr id="21" name="TextBox 20"/>
          <p:cNvSpPr txBox="1"/>
          <p:nvPr/>
        </p:nvSpPr>
        <p:spPr>
          <a:xfrm>
            <a:off x="4565550" y="3880151"/>
            <a:ext cx="3353354" cy="400110"/>
          </a:xfrm>
          <a:prstGeom prst="rect">
            <a:avLst/>
          </a:prstGeom>
          <a:solidFill>
            <a:srgbClr val="FFC000"/>
          </a:solidFill>
        </p:spPr>
        <p:txBody>
          <a:bodyPr wrap="none" rtlCol="0">
            <a:spAutoFit/>
          </a:bodyPr>
          <a:lstStyle/>
          <a:p>
            <a:r>
              <a:rPr lang="en-US" sz="2000" dirty="0"/>
              <a:t>LACK OF PURCHASING POWER</a:t>
            </a:r>
          </a:p>
        </p:txBody>
      </p:sp>
      <p:sp>
        <p:nvSpPr>
          <p:cNvPr id="22" name="TextBox 21"/>
          <p:cNvSpPr txBox="1"/>
          <p:nvPr/>
        </p:nvSpPr>
        <p:spPr>
          <a:xfrm>
            <a:off x="4496277" y="5286683"/>
            <a:ext cx="2306337" cy="400110"/>
          </a:xfrm>
          <a:prstGeom prst="rect">
            <a:avLst/>
          </a:prstGeom>
          <a:solidFill>
            <a:srgbClr val="FFC000"/>
          </a:solidFill>
        </p:spPr>
        <p:txBody>
          <a:bodyPr wrap="none" rtlCol="0">
            <a:spAutoFit/>
          </a:bodyPr>
          <a:lstStyle/>
          <a:p>
            <a:r>
              <a:rPr lang="en-US" sz="2000" dirty="0"/>
              <a:t>WAGE DEPENDENCY</a:t>
            </a:r>
          </a:p>
        </p:txBody>
      </p:sp>
      <p:pic>
        <p:nvPicPr>
          <p:cNvPr id="5124" name="Picture 4" descr="https://s16-us2.ixquick.com/cgi-bin/serveimage?url=http%3A%2F%2Fwww.clipartbest.com%2Fcliparts%2Faiq%2Fe85%2Faiqe85y6T.png&amp;sp=0c0abacbb62a6d40d6f382b17d5e5a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4237" y="3362959"/>
            <a:ext cx="1254020" cy="1649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s17-us2.ixquick.com/cgi-bin/serveimage?url=http:%2F%2Fthefearlessheart.org%2Fwp-content%2Fuploads%2F2014%2F03%2FScarcity.jpg&amp;sp=bc011be22b5ff77969202592b8ddd9bb"/>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8441522" y="1599993"/>
            <a:ext cx="3080353" cy="17629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s://s17-us2.ixquick.com/cgi-bin/serveimage?url=http%3A%2F%2F4.bp.blogspot.com%2F-1jLSrzuiGv4%2FUKtBRTZwrEI%2FAAAAAAAAEb8%2FOpb6dUyix7g%2Fs1600%2Fcircle.jpg&amp;sp=e3497ebb03c57aff3a8246866c6b661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9947" y="2307271"/>
            <a:ext cx="775854" cy="43605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469947" y="2381321"/>
            <a:ext cx="775854" cy="253916"/>
          </a:xfrm>
          <a:prstGeom prst="rect">
            <a:avLst/>
          </a:prstGeom>
          <a:noFill/>
        </p:spPr>
        <p:txBody>
          <a:bodyPr wrap="square" rtlCol="0" anchor="t">
            <a:spAutoFit/>
          </a:bodyPr>
          <a:lstStyle/>
          <a:p>
            <a:pPr algn="ctr"/>
            <a:r>
              <a:rPr lang="en-US" sz="1050" b="1" dirty="0"/>
              <a:t>PRINCIPAL</a:t>
            </a:r>
          </a:p>
        </p:txBody>
      </p:sp>
      <p:sp>
        <p:nvSpPr>
          <p:cNvPr id="3" name="TextBox 2"/>
          <p:cNvSpPr txBox="1"/>
          <p:nvPr/>
        </p:nvSpPr>
        <p:spPr>
          <a:xfrm>
            <a:off x="2863435" y="542296"/>
            <a:ext cx="8500689" cy="584775"/>
          </a:xfrm>
          <a:prstGeom prst="rect">
            <a:avLst/>
          </a:prstGeom>
          <a:solidFill>
            <a:srgbClr val="FFFF00"/>
          </a:solidFill>
        </p:spPr>
        <p:txBody>
          <a:bodyPr wrap="square" rtlCol="0">
            <a:spAutoFit/>
          </a:bodyPr>
          <a:lstStyle/>
          <a:p>
            <a:r>
              <a:rPr lang="en-US" sz="3200" dirty="0" smtClean="0"/>
              <a:t>In each country, the DEBT-MONEY system causes:</a:t>
            </a:r>
            <a:endParaRPr lang="en-US" sz="3200" dirty="0"/>
          </a:p>
        </p:txBody>
      </p:sp>
    </p:spTree>
    <p:extLst>
      <p:ext uri="{BB962C8B-B14F-4D97-AF65-F5344CB8AC3E}">
        <p14:creationId xmlns:p14="http://schemas.microsoft.com/office/powerpoint/2010/main" val="2568952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8" y="1571523"/>
            <a:ext cx="1332860" cy="120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21227" y="383189"/>
            <a:ext cx="8872675" cy="2246769"/>
          </a:xfrm>
          <a:prstGeom prst="rect">
            <a:avLst/>
          </a:prstGeom>
          <a:solidFill>
            <a:srgbClr val="FFFF00"/>
          </a:solidFill>
        </p:spPr>
        <p:txBody>
          <a:bodyPr wrap="square" rtlCol="0" anchor="t">
            <a:spAutoFit/>
          </a:bodyPr>
          <a:lstStyle/>
          <a:p>
            <a:pPr algn="ctr"/>
            <a:r>
              <a:rPr lang="en-US" sz="2800" dirty="0" smtClean="0"/>
              <a:t>SCARCE MONEY:</a:t>
            </a:r>
          </a:p>
          <a:p>
            <a:pPr algn="ctr"/>
            <a:endParaRPr lang="en-US" sz="2800" dirty="0"/>
          </a:p>
          <a:p>
            <a:pPr algn="ctr"/>
            <a:r>
              <a:rPr lang="en-US" sz="2800" dirty="0" smtClean="0"/>
              <a:t>Money is constantly disappearing as the debt is paid down.</a:t>
            </a:r>
          </a:p>
          <a:p>
            <a:pPr algn="ctr"/>
            <a:endParaRPr lang="en-US" sz="2800" dirty="0"/>
          </a:p>
          <a:p>
            <a:pPr algn="ctr"/>
            <a:r>
              <a:rPr lang="en-US" sz="2800" dirty="0" smtClean="0"/>
              <a:t>All are forced to borrow to have a money supply.</a:t>
            </a:r>
            <a:endParaRPr lang="en-US" sz="2800" dirty="0"/>
          </a:p>
        </p:txBody>
      </p:sp>
      <p:sp>
        <p:nvSpPr>
          <p:cNvPr id="2" name="TextBox 1"/>
          <p:cNvSpPr txBox="1"/>
          <p:nvPr/>
        </p:nvSpPr>
        <p:spPr>
          <a:xfrm>
            <a:off x="773915" y="383189"/>
            <a:ext cx="1163782" cy="1107996"/>
          </a:xfrm>
          <a:prstGeom prst="rect">
            <a:avLst/>
          </a:prstGeom>
          <a:solidFill>
            <a:srgbClr val="FF9900"/>
          </a:solidFill>
        </p:spPr>
        <p:txBody>
          <a:bodyPr wrap="square" rtlCol="0">
            <a:spAutoFit/>
          </a:bodyPr>
          <a:lstStyle/>
          <a:p>
            <a:r>
              <a:rPr lang="en-US" sz="6600" dirty="0"/>
              <a:t>#1</a:t>
            </a:r>
          </a:p>
        </p:txBody>
      </p:sp>
      <p:pic>
        <p:nvPicPr>
          <p:cNvPr id="1030" name="Picture 6" descr="https://s17-us2.ixquick.com/cgi-bin/serveimage?url=https%3A%2F%2Fkwatu.files.wordpress.com%2F2015%2F06%2Fbudget_deficit.jpg&amp;sp=de8d43a5ef10ca2ecca8a9bda5632a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650" y="3443354"/>
            <a:ext cx="3190062" cy="21463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94942" y="5564248"/>
            <a:ext cx="2476500" cy="707886"/>
          </a:xfrm>
          <a:prstGeom prst="rect">
            <a:avLst/>
          </a:prstGeom>
          <a:solidFill>
            <a:srgbClr val="FFC000"/>
          </a:solidFill>
        </p:spPr>
        <p:txBody>
          <a:bodyPr rtlCol="0">
            <a:spAutoFit/>
          </a:bodyPr>
          <a:lstStyle/>
          <a:p>
            <a:pPr algn="ctr"/>
            <a:r>
              <a:rPr lang="en-US" sz="2000" dirty="0"/>
              <a:t>Consumers borrow</a:t>
            </a:r>
          </a:p>
          <a:p>
            <a:pPr algn="ctr"/>
            <a:r>
              <a:rPr lang="en-US" sz="2000" dirty="0"/>
              <a:t>to buy</a:t>
            </a:r>
          </a:p>
        </p:txBody>
      </p:sp>
      <p:sp>
        <p:nvSpPr>
          <p:cNvPr id="11" name="TextBox 10"/>
          <p:cNvSpPr txBox="1"/>
          <p:nvPr/>
        </p:nvSpPr>
        <p:spPr>
          <a:xfrm>
            <a:off x="8850702" y="5639361"/>
            <a:ext cx="2743200" cy="707886"/>
          </a:xfrm>
          <a:prstGeom prst="rect">
            <a:avLst/>
          </a:prstGeom>
          <a:solidFill>
            <a:srgbClr val="FFC000"/>
          </a:solidFill>
        </p:spPr>
        <p:txBody>
          <a:bodyPr rtlCol="0">
            <a:spAutoFit/>
          </a:bodyPr>
          <a:lstStyle/>
          <a:p>
            <a:pPr algn="ctr"/>
            <a:r>
              <a:rPr lang="en-US" sz="2000" dirty="0"/>
              <a:t>Government borrows</a:t>
            </a:r>
          </a:p>
          <a:p>
            <a:pPr algn="ctr"/>
            <a:r>
              <a:rPr lang="en-US" sz="2000" dirty="0"/>
              <a:t>to pay expenses</a:t>
            </a:r>
          </a:p>
        </p:txBody>
      </p:sp>
      <p:sp>
        <p:nvSpPr>
          <p:cNvPr id="15" name="TextBox 14"/>
          <p:cNvSpPr txBox="1"/>
          <p:nvPr/>
        </p:nvSpPr>
        <p:spPr>
          <a:xfrm>
            <a:off x="5035940" y="5564248"/>
            <a:ext cx="2476500" cy="707886"/>
          </a:xfrm>
          <a:prstGeom prst="rect">
            <a:avLst/>
          </a:prstGeom>
          <a:solidFill>
            <a:srgbClr val="FFC000"/>
          </a:solidFill>
        </p:spPr>
        <p:txBody>
          <a:bodyPr rtlCol="0">
            <a:spAutoFit/>
          </a:bodyPr>
          <a:lstStyle/>
          <a:p>
            <a:pPr algn="ctr"/>
            <a:r>
              <a:rPr lang="en-US" sz="2000" dirty="0"/>
              <a:t>Industry borrows</a:t>
            </a:r>
          </a:p>
          <a:p>
            <a:pPr algn="ctr"/>
            <a:r>
              <a:rPr lang="en-US" sz="2000" dirty="0"/>
              <a:t>to invest</a:t>
            </a:r>
          </a:p>
        </p:txBody>
      </p:sp>
      <p:pic>
        <p:nvPicPr>
          <p:cNvPr id="5" name="Picture 2" descr="https://s14-eu5.ixquick.com/cgi-bin/serveimage?url=http%3A%2F%2Fwww.bankaholic.com%2Ffinance%2Fwp-content%2Fuploads%2F2008%2F03%2Fdebt.gif&amp;sp=6b0ffb36ef6a7f61454aabe45c7d689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584" y="3092342"/>
            <a:ext cx="1992270" cy="24973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15-us2.ixquick.com/cgi-bin/serveimage?url=http%3A%2F%2Ftse1.mm.bing.net%2Fth%3Fid%3DOIP.M1e6b2e7e163fc762a13212e369e74c11o0%26pid%3D15.1%26f%3D1&amp;sp=aa7dbcf1b8cb979be3dad36503dd68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941" y="3558362"/>
            <a:ext cx="3343143" cy="200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29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8343" y="192970"/>
            <a:ext cx="9152729" cy="2677656"/>
          </a:xfrm>
          <a:prstGeom prst="rect">
            <a:avLst/>
          </a:prstGeom>
          <a:solidFill>
            <a:srgbClr val="FFFF00"/>
          </a:solidFill>
        </p:spPr>
        <p:txBody>
          <a:bodyPr wrap="square" rtlCol="0" anchor="t">
            <a:spAutoFit/>
          </a:bodyPr>
          <a:lstStyle/>
          <a:p>
            <a:pPr algn="ctr"/>
            <a:r>
              <a:rPr lang="en-US" sz="2400" dirty="0"/>
              <a:t>LACK OF </a:t>
            </a:r>
            <a:r>
              <a:rPr lang="en-US" sz="2400" dirty="0" smtClean="0"/>
              <a:t>CONSUMER PURCHASING POWER</a:t>
            </a:r>
          </a:p>
          <a:p>
            <a:pPr algn="ctr"/>
            <a:endParaRPr lang="en-US" sz="2400" dirty="0"/>
          </a:p>
          <a:p>
            <a:r>
              <a:rPr lang="en-US" sz="2400" dirty="0" smtClean="0"/>
              <a:t>Business debt elevates prices.</a:t>
            </a:r>
          </a:p>
          <a:p>
            <a:endParaRPr lang="en-US" sz="2400" dirty="0"/>
          </a:p>
          <a:p>
            <a:r>
              <a:rPr lang="en-US" sz="2400" dirty="0" smtClean="0"/>
              <a:t>Consumer debt reduces spending money (reduces purchasing power).</a:t>
            </a:r>
          </a:p>
          <a:p>
            <a:endParaRPr lang="en-US" sz="2400" dirty="0"/>
          </a:p>
          <a:p>
            <a:r>
              <a:rPr lang="en-US" sz="2400" dirty="0" smtClean="0"/>
              <a:t>RESULT:  business cannot sell all its products and services.</a:t>
            </a:r>
            <a:endParaRPr lang="en-US" sz="2400" dirty="0"/>
          </a:p>
        </p:txBody>
      </p:sp>
      <p:sp>
        <p:nvSpPr>
          <p:cNvPr id="2" name="TextBox 1"/>
          <p:cNvSpPr txBox="1"/>
          <p:nvPr/>
        </p:nvSpPr>
        <p:spPr>
          <a:xfrm>
            <a:off x="1453633" y="186796"/>
            <a:ext cx="1163782" cy="1107996"/>
          </a:xfrm>
          <a:prstGeom prst="rect">
            <a:avLst/>
          </a:prstGeom>
          <a:solidFill>
            <a:srgbClr val="FF9900"/>
          </a:solidFill>
        </p:spPr>
        <p:txBody>
          <a:bodyPr wrap="square" rtlCol="0">
            <a:spAutoFit/>
          </a:bodyPr>
          <a:lstStyle/>
          <a:p>
            <a:r>
              <a:rPr lang="en-US" sz="6600" dirty="0"/>
              <a:t>#2</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11" y="371462"/>
            <a:ext cx="1021194"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a:off x="9431250" y="4276752"/>
            <a:ext cx="1786512" cy="1059836"/>
          </a:xfrm>
          <a:prstGeom prst="rect">
            <a:avLst/>
          </a:prstGeom>
        </p:spPr>
      </p:pic>
      <p:pic>
        <p:nvPicPr>
          <p:cNvPr id="4" name="Picture 3"/>
          <p:cNvPicPr>
            <a:picLocks noChangeAspect="1"/>
          </p:cNvPicPr>
          <p:nvPr/>
        </p:nvPicPr>
        <p:blipFill>
          <a:blip r:embed="rId5"/>
          <a:stretch>
            <a:fillRect/>
          </a:stretch>
        </p:blipFill>
        <p:spPr>
          <a:xfrm>
            <a:off x="1150042" y="3977571"/>
            <a:ext cx="3089200" cy="1762071"/>
          </a:xfrm>
          <a:prstGeom prst="rect">
            <a:avLst/>
          </a:prstGeom>
        </p:spPr>
      </p:pic>
      <p:pic>
        <p:nvPicPr>
          <p:cNvPr id="12" name="Picture 4" descr="https://s16-us2.ixquick.com/cgi-bin/serveimage?url=http%3A%2F%2Fwww.clipartbest.com%2Fcliparts%2Faiq%2Fe85%2Faiqe85y6T.png&amp;sp=0c0abacbb62a6d40d6f382b17d5e5a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2044" y="3659501"/>
            <a:ext cx="1807743" cy="23776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7-us2.ixquick.com/cgi-bin/serveimage?url=http%3A%2F%2Fwww.clker.com%2Fcliparts%2FA%2FP%2FL%2Fb%2FV%2FG%2Fblue-plus-sign-hi.png&amp;sp=dc43c08a11eb253a5da510fc7ebdb5e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9530" y="4350653"/>
            <a:ext cx="763712" cy="7637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16-us2.ixquick.com/cgi-bin/serveimage?url=http%3A%2F%2Fwww.iconsdb.com%2Ficons%2Fdownload%2Fcaribbean-blue%2Fequal-sign-2-512.png&amp;sp=2751e5c81eec1ff55e3199cf11438e6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0442" y="4440830"/>
            <a:ext cx="578716" cy="578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54214" y="6148261"/>
            <a:ext cx="2823402" cy="584775"/>
          </a:xfrm>
          <a:prstGeom prst="rect">
            <a:avLst/>
          </a:prstGeom>
          <a:solidFill>
            <a:srgbClr val="FFC000"/>
          </a:solidFill>
        </p:spPr>
        <p:txBody>
          <a:bodyPr wrap="none" rtlCol="0">
            <a:spAutoFit/>
          </a:bodyPr>
          <a:lstStyle/>
          <a:p>
            <a:r>
              <a:rPr lang="en-US" sz="3200" b="1" dirty="0" smtClean="0"/>
              <a:t>I can’t afford it!</a:t>
            </a:r>
            <a:endParaRPr lang="en-US" sz="3200" b="1" dirty="0"/>
          </a:p>
        </p:txBody>
      </p:sp>
    </p:spTree>
    <p:extLst>
      <p:ext uri="{BB962C8B-B14F-4D97-AF65-F5344CB8AC3E}">
        <p14:creationId xmlns:p14="http://schemas.microsoft.com/office/powerpoint/2010/main" val="2568755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14-eu5.ixquick.com/cgi-bin/serveimage?url=http%3A%2F%2Fi95rocks.com%2Ffiles%2F2013%2F08%2FOverwork.jpg&amp;sp=5259ac89e92b3bbdec39ac4a4bec8b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895" y="4266371"/>
            <a:ext cx="3588327" cy="2395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94" y="2482344"/>
            <a:ext cx="1534742" cy="138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34836" y="147062"/>
            <a:ext cx="10446328" cy="1938992"/>
          </a:xfrm>
          <a:prstGeom prst="rect">
            <a:avLst/>
          </a:prstGeom>
          <a:solidFill>
            <a:srgbClr val="FFFF00"/>
          </a:solidFill>
        </p:spPr>
        <p:txBody>
          <a:bodyPr wrap="square" rtlCol="0">
            <a:spAutoFit/>
          </a:bodyPr>
          <a:lstStyle/>
          <a:p>
            <a:pPr algn="ctr"/>
            <a:r>
              <a:rPr lang="en-US" sz="3600" dirty="0"/>
              <a:t>WAGE </a:t>
            </a:r>
            <a:r>
              <a:rPr lang="en-US" sz="3600" dirty="0" smtClean="0"/>
              <a:t>DEPENDENCY</a:t>
            </a:r>
          </a:p>
          <a:p>
            <a:r>
              <a:rPr lang="en-US" sz="2800" dirty="0"/>
              <a:t>A person with a 25 year mortgage, confronted with goods priced </a:t>
            </a:r>
            <a:r>
              <a:rPr lang="en-US" sz="2800" dirty="0" smtClean="0"/>
              <a:t>out</a:t>
            </a:r>
          </a:p>
          <a:p>
            <a:r>
              <a:rPr lang="en-US" sz="2800" dirty="0" smtClean="0"/>
              <a:t>of </a:t>
            </a:r>
            <a:r>
              <a:rPr lang="en-US" sz="2800" dirty="0"/>
              <a:t>his reach, and taxed to the eyeballs, will do anything to keep his </a:t>
            </a:r>
            <a:r>
              <a:rPr lang="en-US" sz="2800" dirty="0" smtClean="0"/>
              <a:t>job</a:t>
            </a:r>
          </a:p>
          <a:p>
            <a:r>
              <a:rPr lang="en-US" sz="2800" dirty="0" smtClean="0"/>
              <a:t>and will do any job.</a:t>
            </a:r>
            <a:endParaRPr lang="en-US" sz="4800" dirty="0"/>
          </a:p>
        </p:txBody>
      </p:sp>
      <p:sp>
        <p:nvSpPr>
          <p:cNvPr id="2" name="TextBox 1"/>
          <p:cNvSpPr txBox="1"/>
          <p:nvPr/>
        </p:nvSpPr>
        <p:spPr>
          <a:xfrm>
            <a:off x="100094" y="147062"/>
            <a:ext cx="1163782" cy="1107996"/>
          </a:xfrm>
          <a:prstGeom prst="rect">
            <a:avLst/>
          </a:prstGeom>
          <a:solidFill>
            <a:srgbClr val="FF9900"/>
          </a:solidFill>
        </p:spPr>
        <p:txBody>
          <a:bodyPr wrap="square" rtlCol="0">
            <a:spAutoFit/>
          </a:bodyPr>
          <a:lstStyle/>
          <a:p>
            <a:r>
              <a:rPr lang="en-US" sz="6600" dirty="0"/>
              <a:t>#3</a:t>
            </a:r>
          </a:p>
        </p:txBody>
      </p:sp>
      <p:pic>
        <p:nvPicPr>
          <p:cNvPr id="5" name="Picture 4" descr="Image"/>
          <p:cNvPicPr>
            <a:picLocks noChangeAspect="1"/>
          </p:cNvPicPr>
          <p:nvPr/>
        </p:nvPicPr>
        <p:blipFill>
          <a:blip r:embed="rId5"/>
          <a:stretch>
            <a:fillRect/>
          </a:stretch>
        </p:blipFill>
        <p:spPr>
          <a:xfrm>
            <a:off x="8873209" y="2701636"/>
            <a:ext cx="3108200" cy="1923134"/>
          </a:xfrm>
          <a:prstGeom prst="rect">
            <a:avLst/>
          </a:prstGeom>
        </p:spPr>
      </p:pic>
      <p:pic>
        <p:nvPicPr>
          <p:cNvPr id="8" name="Picture 7"/>
          <p:cNvPicPr>
            <a:picLocks noChangeAspect="1"/>
          </p:cNvPicPr>
          <p:nvPr/>
        </p:nvPicPr>
        <p:blipFill>
          <a:blip r:embed="rId6"/>
          <a:stretch>
            <a:fillRect/>
          </a:stretch>
        </p:blipFill>
        <p:spPr>
          <a:xfrm>
            <a:off x="8873209" y="4624770"/>
            <a:ext cx="3108200" cy="2036809"/>
          </a:xfrm>
          <a:prstGeom prst="rect">
            <a:avLst/>
          </a:prstGeom>
        </p:spPr>
      </p:pic>
      <p:sp>
        <p:nvSpPr>
          <p:cNvPr id="10" name="TextBox 9"/>
          <p:cNvSpPr txBox="1"/>
          <p:nvPr/>
        </p:nvSpPr>
        <p:spPr>
          <a:xfrm>
            <a:off x="2504712" y="2709096"/>
            <a:ext cx="5498621" cy="954107"/>
          </a:xfrm>
          <a:prstGeom prst="rect">
            <a:avLst/>
          </a:prstGeom>
          <a:solidFill>
            <a:srgbClr val="FFC000"/>
          </a:solidFill>
        </p:spPr>
        <p:txBody>
          <a:bodyPr wrap="none" rtlCol="0">
            <a:spAutoFit/>
          </a:bodyPr>
          <a:lstStyle/>
          <a:p>
            <a:r>
              <a:rPr lang="en-US" sz="2800" b="1" dirty="0" smtClean="0"/>
              <a:t>I have to keep my job!</a:t>
            </a:r>
            <a:endParaRPr lang="en-US" sz="2800" b="1" dirty="0"/>
          </a:p>
          <a:p>
            <a:r>
              <a:rPr lang="en-US" sz="2800" b="1" dirty="0" smtClean="0"/>
              <a:t>Else I will be homeless and hungry!</a:t>
            </a:r>
            <a:endParaRPr lang="en-US" sz="2800" b="1" dirty="0"/>
          </a:p>
        </p:txBody>
      </p:sp>
      <p:pic>
        <p:nvPicPr>
          <p:cNvPr id="1028" name="Picture 4" descr="https://s17-us2.ixquick.com/cgi-bin/serveimage?url=http%3A%2F%2Fmsnbcmedia.msn.com%2Fj%2FMSNBC%2FComponents%2FPhoto%2F_new%2Fpb-110916-evict-04b.photoblog900.jpg&amp;sp=b33b26710048d65bafbbddd5445b412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074" y="4394527"/>
            <a:ext cx="4942898" cy="215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4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77" y="224783"/>
            <a:ext cx="1693153" cy="172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43589" y="56527"/>
            <a:ext cx="8659091" cy="2677656"/>
          </a:xfrm>
          <a:prstGeom prst="rect">
            <a:avLst/>
          </a:prstGeom>
          <a:solidFill>
            <a:srgbClr val="FFFF00"/>
          </a:solidFill>
        </p:spPr>
        <p:txBody>
          <a:bodyPr wrap="square" rtlCol="0" anchor="t">
            <a:spAutoFit/>
          </a:bodyPr>
          <a:lstStyle/>
          <a:p>
            <a:r>
              <a:rPr lang="en-US" sz="2800" dirty="0" smtClean="0"/>
              <a:t>THE RESULT in every country:</a:t>
            </a:r>
          </a:p>
          <a:p>
            <a:endParaRPr lang="en-US" sz="2800" dirty="0"/>
          </a:p>
          <a:p>
            <a:pPr algn="ctr"/>
            <a:r>
              <a:rPr lang="en-US" sz="2800" dirty="0" smtClean="0"/>
              <a:t>BUSINESS IS </a:t>
            </a:r>
            <a:r>
              <a:rPr lang="en-US" sz="2800" dirty="0" smtClean="0">
                <a:latin typeface="Calibri" charset="0"/>
              </a:rPr>
              <a:t>FORCED TO EXPORT to sell all their goods.</a:t>
            </a:r>
          </a:p>
          <a:p>
            <a:pPr algn="ctr"/>
            <a:endParaRPr lang="en-US" sz="2800" dirty="0" smtClean="0">
              <a:latin typeface="Calibri" charset="0"/>
            </a:endParaRPr>
          </a:p>
          <a:p>
            <a:pPr algn="ctr"/>
            <a:r>
              <a:rPr lang="en-US" sz="2800" dirty="0" smtClean="0">
                <a:latin typeface="Calibri" charset="0"/>
              </a:rPr>
              <a:t>ECONOMIC GROWTH IS FORCED to pay debts and give everyone a job.</a:t>
            </a:r>
          </a:p>
        </p:txBody>
      </p:sp>
      <p:pic>
        <p:nvPicPr>
          <p:cNvPr id="3" name="Picture 2" descr="https://s17-us2.ixquick.com/cgi-bin/serveimage?url=http%3A%2F%2Ftse1.mm.bing.net%2Fth%3Fid%3DOIP.Mc4f5004f84ced4ef52ea1c10c2cacc77H0%26pid%3D15.1%26f%3D1&amp;sp=daa8f3d13ab3aa026bdaab319c69f8d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672" y="3096359"/>
            <a:ext cx="1867315" cy="3276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cdn.zmescience.com%2Fwp-content%2Fuploads%2F2014%2F09%2Fsmog_india.jpg&amp;sp=9ab4f7bbb2ce453370d97fbf61c7cd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077" y="2915271"/>
            <a:ext cx="4872145" cy="32767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16-us2.ixquick.com/cgi-bin/serveimage?url=http%3A%2F%2Fstatic1.squarespace.com%2Fstatic%2F51b078a6e4b0e8d244dd9620%2Ft%2F54d400d2e4b0c9714c6ae1d2%2F1423179993884%2F%3Fformat%3D750w&amp;sp=f06899d9cd90f569d3902642902d3e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530" y="2915271"/>
            <a:ext cx="4375890" cy="32819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8582" y="6373091"/>
            <a:ext cx="3054939" cy="369332"/>
          </a:xfrm>
          <a:prstGeom prst="rect">
            <a:avLst/>
          </a:prstGeom>
          <a:solidFill>
            <a:srgbClr val="FFC000"/>
          </a:solidFill>
        </p:spPr>
        <p:txBody>
          <a:bodyPr wrap="square" rtlCol="0">
            <a:spAutoFit/>
          </a:bodyPr>
          <a:lstStyle/>
          <a:p>
            <a:r>
              <a:rPr lang="en-US" dirty="0" smtClean="0"/>
              <a:t>INDIA AND OZONE POLLUTION</a:t>
            </a:r>
            <a:endParaRPr lang="en-US" dirty="0"/>
          </a:p>
        </p:txBody>
      </p:sp>
      <p:sp>
        <p:nvSpPr>
          <p:cNvPr id="8" name="TextBox 7"/>
          <p:cNvSpPr txBox="1"/>
          <p:nvPr/>
        </p:nvSpPr>
        <p:spPr>
          <a:xfrm>
            <a:off x="5754382" y="6373091"/>
            <a:ext cx="4298164" cy="369332"/>
          </a:xfrm>
          <a:prstGeom prst="rect">
            <a:avLst/>
          </a:prstGeom>
          <a:solidFill>
            <a:srgbClr val="FFC000"/>
          </a:solidFill>
        </p:spPr>
        <p:txBody>
          <a:bodyPr wrap="none" rtlCol="0">
            <a:spAutoFit/>
          </a:bodyPr>
          <a:lstStyle/>
          <a:p>
            <a:r>
              <a:rPr lang="en-US" dirty="0" smtClean="0"/>
              <a:t>CORPORATE DESTRUCTION OF RAIN FOREST</a:t>
            </a:r>
            <a:endParaRPr lang="en-US" dirty="0"/>
          </a:p>
        </p:txBody>
      </p:sp>
    </p:spTree>
    <p:extLst>
      <p:ext uri="{BB962C8B-B14F-4D97-AF65-F5344CB8AC3E}">
        <p14:creationId xmlns:p14="http://schemas.microsoft.com/office/powerpoint/2010/main" val="2232448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86" y="1291582"/>
            <a:ext cx="1693153" cy="172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s14-eu5.ixquick.com/cgi-bin/serveimage?url=http%3A%2F%2Fpwcold.com%2Fwp-content%2Fuploads%2F2013%2F08%2Fimg.static.accueil.jpg&amp;sp=497b9fe91e59eb529f12e0319dedd4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744" y="4655128"/>
            <a:ext cx="5019424" cy="20439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16-us2.ixquick.com/cgi-bin/serveimage?url=http%3A%2F%2Fwww.packair.com%2Fwp-content%2Fuploads%2F2012%2F11%2Fairf1.jpg&amp;sp=de0403264d4f6646d2a3a999a5fc6ad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116" y="4655127"/>
            <a:ext cx="2725279" cy="20439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16-us2.ixquick.com/cgi-bin/serveimage?url=http%3A%2F%2Fi.telegraph.co.uk%2Fmultimedia%2Farchive%2F02482%2Fcontainers_2482844b.jpg&amp;sp=093620c80dae8dfbe314708d4acec05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684" y="1898833"/>
            <a:ext cx="4067175" cy="2409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63711" y="530077"/>
            <a:ext cx="6680551" cy="954107"/>
          </a:xfrm>
          <a:prstGeom prst="rect">
            <a:avLst/>
          </a:prstGeom>
          <a:solidFill>
            <a:srgbClr val="FFC000"/>
          </a:solidFill>
        </p:spPr>
        <p:txBody>
          <a:bodyPr wrap="square" rtlCol="0">
            <a:spAutoFit/>
          </a:bodyPr>
          <a:lstStyle/>
          <a:p>
            <a:r>
              <a:rPr lang="en-US" sz="2800" dirty="0" smtClean="0"/>
              <a:t>That makes no sense!    The same goods are</a:t>
            </a:r>
          </a:p>
          <a:p>
            <a:r>
              <a:rPr lang="en-US" sz="2800" dirty="0" smtClean="0"/>
              <a:t>being sent back and forth across the world?   </a:t>
            </a:r>
          </a:p>
        </p:txBody>
      </p:sp>
      <p:sp>
        <p:nvSpPr>
          <p:cNvPr id="5" name="TextBox 4"/>
          <p:cNvSpPr txBox="1"/>
          <p:nvPr/>
        </p:nvSpPr>
        <p:spPr>
          <a:xfrm>
            <a:off x="2463711" y="2373874"/>
            <a:ext cx="1062902" cy="584775"/>
          </a:xfrm>
          <a:prstGeom prst="rect">
            <a:avLst/>
          </a:prstGeom>
          <a:solidFill>
            <a:srgbClr val="FFFF00"/>
          </a:solidFill>
        </p:spPr>
        <p:txBody>
          <a:bodyPr wrap="square" rtlCol="0">
            <a:spAutoFit/>
          </a:bodyPr>
          <a:lstStyle/>
          <a:p>
            <a:r>
              <a:rPr lang="en-US" sz="3200" dirty="0" smtClean="0"/>
              <a:t>Yes.</a:t>
            </a:r>
            <a:endParaRPr lang="en-US" sz="3200" dirty="0"/>
          </a:p>
        </p:txBody>
      </p:sp>
      <p:pic>
        <p:nvPicPr>
          <p:cNvPr id="6" name="Picture 2" descr="https://s17-us2.ixquick.com/cgi-bin/serveimage?url=http%3A%2F%2Fs3.amazonaws.com%2Ftpco-inbound-logistics-www%2Fuserfiles%2Frail_intermodal_main_1012.png&amp;sp=af8805fcca10142fa91eca364c5224c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6" y="4655127"/>
            <a:ext cx="3818702" cy="204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58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559" y="38904"/>
            <a:ext cx="1079066" cy="96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s15-us2.ixquick.com/cgi-bin/serveimage?url=http%3A%2F%2F4.bp.blogspot.com%2F-2xJE7MaJGJk%2FT1jySiHeALI%2FAAAAAAAAAHI%2FOsXmJpCxTSg%2Fs1600%2Flocal-organic-produce.jpg&amp;sp=f942a99c7bd679e07ffbcd0937c3c9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97" y="5078847"/>
            <a:ext cx="1616306" cy="1613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2343" y="4554816"/>
            <a:ext cx="5523372" cy="2246769"/>
          </a:xfrm>
          <a:prstGeom prst="rect">
            <a:avLst/>
          </a:prstGeom>
          <a:solidFill>
            <a:srgbClr val="FFC000"/>
          </a:solidFill>
        </p:spPr>
        <p:txBody>
          <a:bodyPr wrap="none" rtlCol="0">
            <a:spAutoFit/>
          </a:bodyPr>
          <a:lstStyle/>
          <a:p>
            <a:r>
              <a:rPr lang="en-US" sz="2800" b="1" dirty="0"/>
              <a:t>“If I had money, I would eat local</a:t>
            </a:r>
            <a:r>
              <a:rPr lang="en-US" sz="2800" b="1" dirty="0" smtClean="0"/>
              <a:t>,</a:t>
            </a:r>
          </a:p>
          <a:p>
            <a:r>
              <a:rPr lang="en-US" sz="2800" b="1" dirty="0" smtClean="0"/>
              <a:t>organic </a:t>
            </a:r>
            <a:r>
              <a:rPr lang="en-US" sz="2800" b="1" dirty="0"/>
              <a:t>foods.  I just can’t afford it</a:t>
            </a:r>
            <a:r>
              <a:rPr lang="en-US" sz="2800" b="1" dirty="0" smtClean="0"/>
              <a:t>.”</a:t>
            </a:r>
          </a:p>
          <a:p>
            <a:endParaRPr lang="en-US" sz="2800" b="1" dirty="0"/>
          </a:p>
          <a:p>
            <a:r>
              <a:rPr lang="en-US" sz="2800" b="1" dirty="0" smtClean="0"/>
              <a:t>“If I had money, I could afford really</a:t>
            </a:r>
          </a:p>
          <a:p>
            <a:r>
              <a:rPr lang="en-US" sz="2800" b="1" dirty="0" smtClean="0"/>
              <a:t>well made furniture, but ….”</a:t>
            </a:r>
            <a:endParaRPr lang="en-US" sz="2800" b="1" dirty="0"/>
          </a:p>
        </p:txBody>
      </p:sp>
      <p:sp>
        <p:nvSpPr>
          <p:cNvPr id="9" name="TextBox 8"/>
          <p:cNvSpPr txBox="1"/>
          <p:nvPr/>
        </p:nvSpPr>
        <p:spPr>
          <a:xfrm>
            <a:off x="1704108" y="0"/>
            <a:ext cx="10487891" cy="1384995"/>
          </a:xfrm>
          <a:prstGeom prst="rect">
            <a:avLst/>
          </a:prstGeom>
          <a:solidFill>
            <a:srgbClr val="FFFF00"/>
          </a:solidFill>
        </p:spPr>
        <p:txBody>
          <a:bodyPr wrap="square" rtlCol="0" anchor="t">
            <a:spAutoFit/>
          </a:bodyPr>
          <a:lstStyle/>
          <a:p>
            <a:pPr algn="ctr"/>
            <a:r>
              <a:rPr lang="en-US" sz="2800" dirty="0" smtClean="0"/>
              <a:t>Because of their low disposable income,</a:t>
            </a:r>
          </a:p>
          <a:p>
            <a:pPr algn="ctr"/>
            <a:r>
              <a:rPr lang="en-US" sz="2800" dirty="0" smtClean="0"/>
              <a:t>consumers are FORCED TO BUY cheap, shoddy goods.</a:t>
            </a:r>
          </a:p>
          <a:p>
            <a:pPr algn="ctr"/>
            <a:r>
              <a:rPr lang="en-US" sz="2800" dirty="0" smtClean="0"/>
              <a:t>Advantage is given to low priced goods.</a:t>
            </a:r>
          </a:p>
        </p:txBody>
      </p:sp>
      <p:pic>
        <p:nvPicPr>
          <p:cNvPr id="4104" name="Picture 8" descr="https://s16-us2.ixquick.com/cgi-bin/serveimage?url=http%3A%2F%2Ffarm1.staticflickr.com%2F18%2F23956571_181e0066ec.jpg&amp;sp=409b3e49b6528230582f09e71a5cf4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908" y="1609059"/>
            <a:ext cx="3170237" cy="23776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14-eu5.ixquick.com/cgi-bin/serveimage?url=http%3A%2F%2Ftse2.mm.bing.net%2Fth%3Fid%3DOIP.M0759f637a2044b1a0a637bec96b94fddH0%26pid%3D15.1%26f%3D1&amp;sp=7c76f6a188835e7ac33fefc736f336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6299" y="4554816"/>
            <a:ext cx="3313691" cy="227519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s://s14-eu5.ixquick.com/cgi-bin/serveimage?url=http%3A%2F%2F1.bp.blogspot.com%2F-Ct5wIVVwzRA%2FT8n4802nIjI%2FAAAAAAAAAJA%2FunTjvIfCqGk%2Fs1600%2Fmacdonald.jpg&amp;sp=ca6a6b1e4d5ddff04e4ae19c0486cd6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097" y="1827095"/>
            <a:ext cx="4126528" cy="24321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s16-us2.ixquick.com/cgi-bin/serveimage?url=http%3A%2F%2Fwww.clipartbest.com%2Fcliparts%2Faiq%2Fe85%2Faiqe85y6T.png&amp;sp=0c0abacbb62a6d40d6f382b17d5e5aa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4851" y="2303114"/>
            <a:ext cx="1186830" cy="204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2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997" y="2610187"/>
            <a:ext cx="2147455" cy="194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8945" y="4100945"/>
            <a:ext cx="1189749" cy="646331"/>
          </a:xfrm>
          <a:prstGeom prst="rect">
            <a:avLst/>
          </a:prstGeom>
          <a:solidFill>
            <a:schemeClr val="bg1"/>
          </a:solidFill>
        </p:spPr>
        <p:txBody>
          <a:bodyPr wrap="none" rtlCol="0">
            <a:spAutoFit/>
          </a:bodyPr>
          <a:lstStyle/>
          <a:p>
            <a:r>
              <a:rPr lang="en-US" dirty="0"/>
              <a:t>                   </a:t>
            </a:r>
          </a:p>
          <a:p>
            <a:endParaRPr lang="en-US" dirty="0"/>
          </a:p>
        </p:txBody>
      </p:sp>
      <p:sp>
        <p:nvSpPr>
          <p:cNvPr id="7" name="TextBox 6"/>
          <p:cNvSpPr txBox="1"/>
          <p:nvPr/>
        </p:nvSpPr>
        <p:spPr>
          <a:xfrm>
            <a:off x="2618630" y="2610187"/>
            <a:ext cx="4219938" cy="1200329"/>
          </a:xfrm>
          <a:prstGeom prst="rect">
            <a:avLst/>
          </a:prstGeom>
          <a:solidFill>
            <a:srgbClr val="FFC000"/>
          </a:solidFill>
        </p:spPr>
        <p:txBody>
          <a:bodyPr wrap="none" rtlCol="0">
            <a:spAutoFit/>
          </a:bodyPr>
          <a:lstStyle/>
          <a:p>
            <a:r>
              <a:rPr lang="en-US" sz="3600" dirty="0" smtClean="0"/>
              <a:t>What?  This system</a:t>
            </a:r>
          </a:p>
          <a:p>
            <a:r>
              <a:rPr lang="en-US" sz="3600" dirty="0" smtClean="0"/>
              <a:t>fuels Multinationals? </a:t>
            </a:r>
            <a:endParaRPr lang="en-US" sz="3600" dirty="0"/>
          </a:p>
        </p:txBody>
      </p:sp>
      <p:sp>
        <p:nvSpPr>
          <p:cNvPr id="8" name="Rectangle 7"/>
          <p:cNvSpPr/>
          <p:nvPr/>
        </p:nvSpPr>
        <p:spPr>
          <a:xfrm>
            <a:off x="0" y="4535"/>
            <a:ext cx="12192000" cy="2308324"/>
          </a:xfrm>
          <a:prstGeom prst="rect">
            <a:avLst/>
          </a:prstGeom>
          <a:solidFill>
            <a:srgbClr val="FFFF00"/>
          </a:solidFill>
        </p:spPr>
        <p:txBody>
          <a:bodyPr wrap="square" anchor="t">
            <a:spAutoFit/>
          </a:bodyPr>
          <a:lstStyle/>
          <a:p>
            <a:pPr algn="ctr"/>
            <a:r>
              <a:rPr lang="en-US" sz="3600" dirty="0" smtClean="0"/>
              <a:t>So, DEBT-MONEY grants unfair advantage to MULTINATIONALS,</a:t>
            </a:r>
          </a:p>
          <a:p>
            <a:pPr algn="ctr"/>
            <a:r>
              <a:rPr lang="en-US" sz="3600" dirty="0" smtClean="0"/>
              <a:t> who can mass produce cheap goods,</a:t>
            </a:r>
          </a:p>
          <a:p>
            <a:pPr algn="ctr"/>
            <a:r>
              <a:rPr lang="en-US" sz="3600" dirty="0" smtClean="0"/>
              <a:t>bulk transport them, use large wholesale &amp; retail networks,</a:t>
            </a:r>
          </a:p>
          <a:p>
            <a:pPr algn="ctr"/>
            <a:r>
              <a:rPr lang="en-US" sz="3600" dirty="0" smtClean="0"/>
              <a:t>be granted large loans from Wall Street banks…</a:t>
            </a:r>
            <a:endParaRPr lang="en-US" sz="3600" dirty="0"/>
          </a:p>
        </p:txBody>
      </p:sp>
      <p:pic>
        <p:nvPicPr>
          <p:cNvPr id="10" name="Picture 8" descr="https://s16-us2.ixquick.com/cgi-bin/serveimage?url=http%3A%2F%2Fdalil-forex.com%2Fwp-content%2Fuploads%2F2015%2F02%2Fmultinational-corporations.jpg&amp;sp=7e90340387aa4857b223f34fd37bff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521" y="2324766"/>
            <a:ext cx="5011479" cy="4535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30997" y="4849174"/>
            <a:ext cx="5563221" cy="1659449"/>
          </a:xfrm>
          <a:prstGeom prst="rect">
            <a:avLst/>
          </a:prstGeom>
        </p:spPr>
      </p:pic>
      <p:sp>
        <p:nvSpPr>
          <p:cNvPr id="11" name="TextBox 10"/>
          <p:cNvSpPr txBox="1"/>
          <p:nvPr/>
        </p:nvSpPr>
        <p:spPr>
          <a:xfrm>
            <a:off x="2618630" y="4259457"/>
            <a:ext cx="1062902" cy="584775"/>
          </a:xfrm>
          <a:prstGeom prst="rect">
            <a:avLst/>
          </a:prstGeom>
          <a:solidFill>
            <a:srgbClr val="FFFF00"/>
          </a:solidFill>
        </p:spPr>
        <p:txBody>
          <a:bodyPr wrap="square" rtlCol="0">
            <a:spAutoFit/>
          </a:bodyPr>
          <a:lstStyle/>
          <a:p>
            <a:r>
              <a:rPr lang="en-US" sz="3200" dirty="0" smtClean="0"/>
              <a:t>Yes.</a:t>
            </a:r>
            <a:endParaRPr lang="en-US" sz="3200" dirty="0"/>
          </a:p>
        </p:txBody>
      </p:sp>
    </p:spTree>
    <p:extLst>
      <p:ext uri="{BB962C8B-B14F-4D97-AF65-F5344CB8AC3E}">
        <p14:creationId xmlns:p14="http://schemas.microsoft.com/office/powerpoint/2010/main" val="157817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2295" y="770234"/>
            <a:ext cx="8999580" cy="2308324"/>
          </a:xfrm>
          <a:prstGeom prst="rect">
            <a:avLst/>
          </a:prstGeom>
          <a:solidFill>
            <a:srgbClr val="FFC000"/>
          </a:solidFill>
        </p:spPr>
        <p:txBody>
          <a:bodyPr wrap="none" rtlCol="0">
            <a:spAutoFit/>
          </a:bodyPr>
          <a:lstStyle/>
          <a:p>
            <a:r>
              <a:rPr lang="en-US" sz="2400" dirty="0"/>
              <a:t>Oh, that’s easy.   Everybody knows our government creates the money.</a:t>
            </a:r>
          </a:p>
          <a:p>
            <a:endParaRPr lang="en-US" sz="2400" dirty="0"/>
          </a:p>
          <a:p>
            <a:endParaRPr lang="en-US" sz="2400" dirty="0"/>
          </a:p>
          <a:p>
            <a:r>
              <a:rPr lang="en-US" sz="2400" dirty="0"/>
              <a:t>The government spends too much,</a:t>
            </a:r>
          </a:p>
          <a:p>
            <a:r>
              <a:rPr lang="en-US" sz="2400" dirty="0"/>
              <a:t>my taxes are way too high,</a:t>
            </a:r>
          </a:p>
          <a:p>
            <a:r>
              <a:rPr lang="en-US" sz="2400" dirty="0"/>
              <a:t>and it’s all the government’s fault!</a:t>
            </a:r>
          </a:p>
        </p:txBody>
      </p:sp>
      <p:pic>
        <p:nvPicPr>
          <p:cNvPr id="2050" name="Picture 2" descr="https://s15-us2.ixquick.com/cgi-bin/serveimage?url=http%3A%2F%2Ftse4.mm.bing.net%2Fth%3Fid%3DOIP.M1fc452d4d189ec1bf43796c271f619dao0%26pid%3D15.1%26f%3D1&amp;sp=978c6aa159ade3529d4d6a33290cb7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818" y="1436984"/>
            <a:ext cx="3014379" cy="2680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39" y="62640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8353" y="4316967"/>
            <a:ext cx="6212535" cy="461665"/>
          </a:xfrm>
          <a:prstGeom prst="rect">
            <a:avLst/>
          </a:prstGeom>
          <a:solidFill>
            <a:srgbClr val="FFFF00"/>
          </a:solidFill>
        </p:spPr>
        <p:txBody>
          <a:bodyPr wrap="none" rtlCol="0">
            <a:spAutoFit/>
          </a:bodyPr>
          <a:lstStyle/>
          <a:p>
            <a:r>
              <a:rPr lang="en-US" sz="2400" dirty="0" err="1"/>
              <a:t>Uum</a:t>
            </a:r>
            <a:r>
              <a:rPr lang="en-US" sz="2400" dirty="0"/>
              <a:t>…that’s interesting but doesn’t make sense.</a:t>
            </a:r>
          </a:p>
        </p:txBody>
      </p:sp>
      <p:sp>
        <p:nvSpPr>
          <p:cNvPr id="6" name="TextBox 5"/>
          <p:cNvSpPr txBox="1"/>
          <p:nvPr/>
        </p:nvSpPr>
        <p:spPr>
          <a:xfrm>
            <a:off x="6100706" y="5440117"/>
            <a:ext cx="5456558" cy="461665"/>
          </a:xfrm>
          <a:prstGeom prst="rect">
            <a:avLst/>
          </a:prstGeom>
          <a:solidFill>
            <a:srgbClr val="FFC000"/>
          </a:solidFill>
        </p:spPr>
        <p:txBody>
          <a:bodyPr wrap="none" rtlCol="0">
            <a:spAutoFit/>
          </a:bodyPr>
          <a:lstStyle/>
          <a:p>
            <a:r>
              <a:rPr lang="en-US" sz="2400" dirty="0"/>
              <a:t>What do you mean, doesn’t make sense?  </a:t>
            </a:r>
          </a:p>
        </p:txBody>
      </p:sp>
    </p:spTree>
    <p:extLst>
      <p:ext uri="{BB962C8B-B14F-4D97-AF65-F5344CB8AC3E}">
        <p14:creationId xmlns:p14="http://schemas.microsoft.com/office/powerpoint/2010/main" val="1821009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2436" y="1200329"/>
            <a:ext cx="6899564" cy="1569660"/>
          </a:xfrm>
          <a:prstGeom prst="rect">
            <a:avLst/>
          </a:prstGeom>
          <a:solidFill>
            <a:srgbClr val="FFFF00"/>
          </a:solidFill>
        </p:spPr>
        <p:txBody>
          <a:bodyPr wrap="square" rtlCol="0" anchor="t">
            <a:spAutoFit/>
          </a:bodyPr>
          <a:lstStyle/>
          <a:p>
            <a:r>
              <a:rPr lang="en-US" sz="2400" dirty="0" smtClean="0"/>
              <a:t>This deadly competition forces multinationals</a:t>
            </a:r>
          </a:p>
          <a:p>
            <a:r>
              <a:rPr lang="en-US" sz="2400" dirty="0" smtClean="0"/>
              <a:t>on a ceaseless search for new products, services,</a:t>
            </a:r>
          </a:p>
          <a:p>
            <a:r>
              <a:rPr lang="en-US" sz="2400" dirty="0" smtClean="0"/>
              <a:t>and cheap labor.  The goods have short lifespans and declining quality, but they keep people employed.    </a:t>
            </a:r>
            <a:endParaRPr lang="en-US" sz="2400" dirty="0"/>
          </a:p>
        </p:txBody>
      </p:sp>
      <p:sp>
        <p:nvSpPr>
          <p:cNvPr id="13" name="Rectangle 12"/>
          <p:cNvSpPr/>
          <p:nvPr/>
        </p:nvSpPr>
        <p:spPr>
          <a:xfrm>
            <a:off x="0" y="0"/>
            <a:ext cx="12192000" cy="1200329"/>
          </a:xfrm>
          <a:prstGeom prst="rect">
            <a:avLst/>
          </a:prstGeom>
          <a:solidFill>
            <a:srgbClr val="FFFF00"/>
          </a:solidFill>
        </p:spPr>
        <p:txBody>
          <a:bodyPr wrap="square" anchor="t">
            <a:spAutoFit/>
          </a:bodyPr>
          <a:lstStyle/>
          <a:p>
            <a:pPr algn="ctr"/>
            <a:r>
              <a:rPr lang="en-US" sz="3600" dirty="0" smtClean="0"/>
              <a:t>Because of their size, multinationals succeed in the fierce business competition created by DEBT-MONEY</a:t>
            </a:r>
            <a:endParaRPr lang="en-US" sz="3600" dirty="0"/>
          </a:p>
        </p:txBody>
      </p:sp>
      <p:pic>
        <p:nvPicPr>
          <p:cNvPr id="5132" name="Picture 12" descr="https://s15-us2.ixquick.com/cgi-bin/serveimage?url=http%3A%2F%2Fjeffreyliving.files.wordpress.com%2F2014%2F04%2Fp1190212.jpg&amp;sp=1ad4f62474b29c6b4bf09da5d29809b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93223"/>
            <a:ext cx="45148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s17-us2.ixquick.com/cgi-bin/serveimage?url=http%3A%2F%2Fmedia.treehugger.com%2Fassets%2Fimages%2F2011%2F10%2F20090507-factory-farm-chickens.jpg&amp;sp=72c43dd5aa68c70cd4c5a6cd805497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68153"/>
            <a:ext cx="4514850" cy="2257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15-us2.ixquick.com/cgi-bin/serveimage?url=http%3A%2F%2Fstatic.guim.co.uk%2Fsys-images%2FGuardian%2FPix%2Fpictures%2F2011%2F1%2F14%2F1295018715082%2Fadvertising-billboards-004.jpg&amp;sp=7ae369e04a2e4547d56dd56cbf925d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791" y="4846320"/>
            <a:ext cx="3352800" cy="2011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436" y="3063679"/>
            <a:ext cx="6284132" cy="1323439"/>
          </a:xfrm>
          <a:prstGeom prst="rect">
            <a:avLst/>
          </a:prstGeom>
          <a:solidFill>
            <a:srgbClr val="FFC000"/>
          </a:solidFill>
        </p:spPr>
        <p:txBody>
          <a:bodyPr wrap="square" rtlCol="0">
            <a:spAutoFit/>
          </a:bodyPr>
          <a:lstStyle/>
          <a:p>
            <a:r>
              <a:rPr lang="en-US" sz="2000" dirty="0" smtClean="0"/>
              <a:t>Is that why there are so many different types of the same products?    Why products are constantly changing?   Why we are bombarded in all directions with propaganda called advertising to manipulate us into buying, buying, buying?</a:t>
            </a:r>
            <a:endParaRPr lang="en-US" sz="2000" dirty="0"/>
          </a:p>
        </p:txBody>
      </p:sp>
      <p:sp>
        <p:nvSpPr>
          <p:cNvPr id="9" name="TextBox 8"/>
          <p:cNvSpPr txBox="1"/>
          <p:nvPr/>
        </p:nvSpPr>
        <p:spPr>
          <a:xfrm>
            <a:off x="5292436" y="4846320"/>
            <a:ext cx="1062902" cy="584775"/>
          </a:xfrm>
          <a:prstGeom prst="rect">
            <a:avLst/>
          </a:prstGeom>
          <a:solidFill>
            <a:srgbClr val="FFFF00"/>
          </a:solidFill>
        </p:spPr>
        <p:txBody>
          <a:bodyPr wrap="square" rtlCol="0">
            <a:spAutoFit/>
          </a:bodyPr>
          <a:lstStyle/>
          <a:p>
            <a:r>
              <a:rPr lang="en-US" sz="3200" dirty="0" smtClean="0"/>
              <a:t>Yes.</a:t>
            </a:r>
            <a:endParaRPr lang="en-US" sz="3200" dirty="0"/>
          </a:p>
        </p:txBody>
      </p:sp>
    </p:spTree>
    <p:extLst>
      <p:ext uri="{BB962C8B-B14F-4D97-AF65-F5344CB8AC3E}">
        <p14:creationId xmlns:p14="http://schemas.microsoft.com/office/powerpoint/2010/main" val="104885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3220"/>
            <a:ext cx="12192000" cy="954107"/>
          </a:xfrm>
          <a:prstGeom prst="rect">
            <a:avLst/>
          </a:prstGeom>
          <a:solidFill>
            <a:srgbClr val="FFFF00"/>
          </a:solidFill>
        </p:spPr>
        <p:txBody>
          <a:bodyPr wrap="square" rtlCol="0" anchor="t">
            <a:spAutoFit/>
          </a:bodyPr>
          <a:lstStyle/>
          <a:p>
            <a:pPr algn="ctr"/>
            <a:r>
              <a:rPr lang="en-US" sz="2800" dirty="0"/>
              <a:t>The multinationals' </a:t>
            </a:r>
            <a:r>
              <a:rPr lang="en-US" sz="2800" dirty="0" smtClean="0"/>
              <a:t>cheap products </a:t>
            </a:r>
            <a:r>
              <a:rPr lang="en-US" sz="2800" dirty="0"/>
              <a:t>end up in landfills, are produced again </a:t>
            </a:r>
            <a:r>
              <a:rPr lang="en-US" sz="2800" dirty="0" smtClean="0"/>
              <a:t>&amp; </a:t>
            </a:r>
            <a:r>
              <a:rPr lang="en-US" sz="2800" dirty="0"/>
              <a:t>again</a:t>
            </a:r>
            <a:r>
              <a:rPr lang="en-US" sz="2800" dirty="0" smtClean="0"/>
              <a:t>,</a:t>
            </a:r>
          </a:p>
          <a:p>
            <a:pPr algn="ctr"/>
            <a:r>
              <a:rPr lang="en-US" sz="2800" dirty="0" smtClean="0"/>
              <a:t>each </a:t>
            </a:r>
            <a:r>
              <a:rPr lang="en-US" sz="2800" dirty="0"/>
              <a:t>time wasting the earth’s </a:t>
            </a:r>
            <a:r>
              <a:rPr lang="en-US" sz="2800" dirty="0" smtClean="0"/>
              <a:t>resources, destroying the environment and people.</a:t>
            </a:r>
          </a:p>
        </p:txBody>
      </p:sp>
      <p:pic>
        <p:nvPicPr>
          <p:cNvPr id="4" name="Picture 3"/>
          <p:cNvPicPr>
            <a:picLocks noChangeAspect="1"/>
          </p:cNvPicPr>
          <p:nvPr/>
        </p:nvPicPr>
        <p:blipFill>
          <a:blip r:embed="rId2"/>
          <a:stretch>
            <a:fillRect/>
          </a:stretch>
        </p:blipFill>
        <p:spPr>
          <a:xfrm>
            <a:off x="1584665" y="5130122"/>
            <a:ext cx="3112026" cy="1566835"/>
          </a:xfrm>
          <a:prstGeom prst="rect">
            <a:avLst/>
          </a:prstGeom>
        </p:spPr>
      </p:pic>
      <p:pic>
        <p:nvPicPr>
          <p:cNvPr id="8" name="Picture 7"/>
          <p:cNvPicPr>
            <a:picLocks noChangeAspect="1"/>
          </p:cNvPicPr>
          <p:nvPr/>
        </p:nvPicPr>
        <p:blipFill>
          <a:blip r:embed="rId3"/>
          <a:stretch>
            <a:fillRect/>
          </a:stretch>
        </p:blipFill>
        <p:spPr>
          <a:xfrm>
            <a:off x="4979576" y="5059147"/>
            <a:ext cx="2664191" cy="1609446"/>
          </a:xfrm>
          <a:prstGeom prst="rect">
            <a:avLst/>
          </a:prstGeom>
        </p:spPr>
      </p:pic>
      <p:pic>
        <p:nvPicPr>
          <p:cNvPr id="7170" name="Picture 2" descr="https://s16-us2.ixquick.com/cgi-bin/serveimage?url=http%3A%2F%2Fwww.loe.org%2Fcontent%2F2012-11-16%2Fbigstock-Detail-of-pollution-coming-fro-26172440.gif&amp;sp=f78d39439516bd0c2c0ff3b2ee88e9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0636" y="5059147"/>
            <a:ext cx="2441380" cy="16378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12192000" cy="523220"/>
          </a:xfrm>
          <a:prstGeom prst="rect">
            <a:avLst/>
          </a:prstGeom>
          <a:solidFill>
            <a:srgbClr val="FFFF00"/>
          </a:solidFill>
        </p:spPr>
        <p:txBody>
          <a:bodyPr wrap="square">
            <a:spAutoFit/>
          </a:bodyPr>
          <a:lstStyle/>
          <a:p>
            <a:pPr algn="ctr"/>
            <a:r>
              <a:rPr lang="en-US" sz="2800" dirty="0" smtClean="0"/>
              <a:t>DEBT-MONEY’s forced </a:t>
            </a:r>
            <a:r>
              <a:rPr lang="en-US" sz="2800" dirty="0"/>
              <a:t>growth </a:t>
            </a:r>
            <a:r>
              <a:rPr lang="en-US" sz="2800" dirty="0" smtClean="0"/>
              <a:t>wastes </a:t>
            </a:r>
            <a:r>
              <a:rPr lang="en-US" sz="2800" dirty="0"/>
              <a:t>natural resources and human </a:t>
            </a:r>
            <a:r>
              <a:rPr lang="en-US" sz="2800" dirty="0" smtClean="0"/>
              <a:t>beings:</a:t>
            </a:r>
            <a:endParaRPr lang="en-US" sz="2800" dirty="0"/>
          </a:p>
        </p:txBody>
      </p:sp>
      <p:pic>
        <p:nvPicPr>
          <p:cNvPr id="2050" name="Picture 2" descr="https://s15-us2.ixquick.com/cgi-bin/serveimage?url=http%3A%2F%2Fenvironmentalgeography.files.wordpress.com%2F2012%2F03%2F06842c1.jpeg&amp;sp=dee1dd9571b52f5632316792b4aa165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919" y="2245711"/>
            <a:ext cx="3155661" cy="20450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17-us2.ixquick.com/cgi-bin/serveimage?url=http%3A%2F%2Fimages.huffingtonpost.com%2F2013-04-05-3613088_JHFair.jpg&amp;sp=9e40664e38790711b7ca1a5c698622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592" y="2107166"/>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62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29" y="1523813"/>
            <a:ext cx="1467626" cy="132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12192000" cy="954107"/>
          </a:xfrm>
          <a:prstGeom prst="rect">
            <a:avLst/>
          </a:prstGeom>
          <a:solidFill>
            <a:srgbClr val="FFFF00"/>
          </a:solidFill>
        </p:spPr>
        <p:txBody>
          <a:bodyPr wrap="square" rtlCol="0">
            <a:spAutoFit/>
          </a:bodyPr>
          <a:lstStyle/>
          <a:p>
            <a:pPr algn="ctr"/>
            <a:r>
              <a:rPr lang="en-US" sz="2800" dirty="0" smtClean="0"/>
              <a:t>Creating cheap goods over and over again offers continuous employment,</a:t>
            </a:r>
          </a:p>
          <a:p>
            <a:pPr algn="ctr"/>
            <a:r>
              <a:rPr lang="en-US" sz="2800" dirty="0" smtClean="0"/>
              <a:t>AS THE ENVIRONMENT IS DESTROYED.</a:t>
            </a:r>
          </a:p>
        </p:txBody>
      </p:sp>
      <p:pic>
        <p:nvPicPr>
          <p:cNvPr id="8194" name="Picture 2" descr="https://s15-us2.ixquick.com/cgi-bin/serveimage?url=http%3A%2F%2Fwww.leoindustries.com%2Fimages%2Fchina_manufacturing_2.jpg&amp;sp=64cb79d8a72b56dd6c0781f528ec71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39" y="3685309"/>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14-eu5.ixquick.com/cgi-bin/serveimage?url=http%3A%2F%2Fwww.team-bhp.com%2Fforum%2Fattachments%2Findian-car-scene%2F364102d1276077741-automotive-manufacturing-overview-productionofthinkcityatvalmetautomotive_1.jpg&amp;sp=8b301cd56843a5d6206738ba3dca0c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5" y="3685308"/>
            <a:ext cx="29527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s16-us2.ixquick.com/cgi-bin/serveimage?url=http%3A%2F%2Ftse3.mm.bing.net%2Fth%3Fid%3DOIP.M85d035ca5d765bd717a450864533c2ado0%26pid%3D15.1%26f%3D1&amp;sp=acf89cdb743772da4eac89c5fffbc1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85307"/>
            <a:ext cx="3831717"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1552" y="1523813"/>
            <a:ext cx="9175012" cy="1384995"/>
          </a:xfrm>
          <a:prstGeom prst="rect">
            <a:avLst/>
          </a:prstGeom>
          <a:solidFill>
            <a:srgbClr val="FFC000"/>
          </a:solidFill>
        </p:spPr>
        <p:txBody>
          <a:bodyPr wrap="none" rtlCol="0">
            <a:spAutoFit/>
          </a:bodyPr>
          <a:lstStyle/>
          <a:p>
            <a:r>
              <a:rPr lang="en-US" sz="2800" dirty="0" smtClean="0"/>
              <a:t>If people’s houses were secure and their incomes adequate,</a:t>
            </a:r>
          </a:p>
          <a:p>
            <a:r>
              <a:rPr lang="en-US" sz="2800" dirty="0" smtClean="0"/>
              <a:t>they would welcome a reduction in the need to work the long</a:t>
            </a:r>
          </a:p>
          <a:p>
            <a:r>
              <a:rPr lang="en-US" sz="2800" dirty="0" smtClean="0"/>
              <a:t>hours currently demanded.</a:t>
            </a:r>
          </a:p>
        </p:txBody>
      </p:sp>
    </p:spTree>
    <p:extLst>
      <p:ext uri="{BB962C8B-B14F-4D97-AF65-F5344CB8AC3E}">
        <p14:creationId xmlns:p14="http://schemas.microsoft.com/office/powerpoint/2010/main" val="3305073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767281"/>
            <a:ext cx="7705724" cy="1323439"/>
          </a:xfrm>
          <a:prstGeom prst="rect">
            <a:avLst/>
          </a:prstGeom>
          <a:solidFill>
            <a:srgbClr val="FFFF00"/>
          </a:solidFill>
        </p:spPr>
        <p:txBody>
          <a:bodyPr wrap="square" rtlCol="0">
            <a:spAutoFit/>
          </a:bodyPr>
          <a:lstStyle/>
          <a:p>
            <a:pPr algn="ctr"/>
            <a:r>
              <a:rPr lang="en-US" sz="4000" b="1" dirty="0"/>
              <a:t>Multinationals </a:t>
            </a:r>
            <a:r>
              <a:rPr lang="en-US" sz="4000" b="1" dirty="0" smtClean="0"/>
              <a:t>are the </a:t>
            </a:r>
            <a:r>
              <a:rPr lang="en-US" sz="4000" b="1" dirty="0"/>
              <a:t>ultimate creations of </a:t>
            </a:r>
            <a:r>
              <a:rPr lang="en-US" sz="4000" b="1" dirty="0" smtClean="0"/>
              <a:t>debt-money!</a:t>
            </a:r>
            <a:endParaRPr lang="en-US" sz="4000" b="1" dirty="0"/>
          </a:p>
        </p:txBody>
      </p:sp>
      <p:pic>
        <p:nvPicPr>
          <p:cNvPr id="4098" name="Picture 2" descr="http://www.libertariannews.org/wp-content/uploads/2011/10/fedsqu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1"/>
            <a:ext cx="44862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prolificnorth.co.uk/wp-content/uploads/2013/05/Multinationa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4205" y="4294908"/>
            <a:ext cx="2680527" cy="210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8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0086" y="3285446"/>
            <a:ext cx="8440015" cy="2246769"/>
          </a:xfrm>
          <a:prstGeom prst="rect">
            <a:avLst/>
          </a:prstGeom>
          <a:solidFill>
            <a:srgbClr val="FFFF00"/>
          </a:solidFill>
        </p:spPr>
        <p:txBody>
          <a:bodyPr wrap="square">
            <a:spAutoFit/>
          </a:bodyPr>
          <a:lstStyle/>
          <a:p>
            <a:pPr algn="ctr"/>
            <a:r>
              <a:rPr lang="en-US" sz="2800" b="1" dirty="0" smtClean="0"/>
              <a:t>The Green Party has a solution:</a:t>
            </a:r>
          </a:p>
          <a:p>
            <a:pPr algn="ctr"/>
            <a:endParaRPr lang="en-US" sz="2800" b="1" dirty="0"/>
          </a:p>
          <a:p>
            <a:pPr algn="ctr"/>
            <a:r>
              <a:rPr lang="en-US" sz="2800" b="1" dirty="0" smtClean="0"/>
              <a:t>GREENING </a:t>
            </a:r>
            <a:r>
              <a:rPr lang="en-US" sz="2800" b="1" dirty="0"/>
              <a:t>THE DOLLAR MONETARY REFORM PLANK</a:t>
            </a:r>
          </a:p>
          <a:p>
            <a:pPr algn="ctr"/>
            <a:r>
              <a:rPr lang="en-US" sz="2800" dirty="0"/>
              <a:t>Approved by the Platform Committee on July 11th, 2008 in Chicago.</a:t>
            </a:r>
            <a:endParaRPr lang="en-US" sz="2800" dirty="0">
              <a:effectLst/>
            </a:endParaRPr>
          </a:p>
        </p:txBody>
      </p:sp>
      <p:sp>
        <p:nvSpPr>
          <p:cNvPr id="4" name="TextBox 3"/>
          <p:cNvSpPr txBox="1"/>
          <p:nvPr/>
        </p:nvSpPr>
        <p:spPr>
          <a:xfrm>
            <a:off x="3673351" y="864640"/>
            <a:ext cx="3932936" cy="1569660"/>
          </a:xfrm>
          <a:prstGeom prst="rect">
            <a:avLst/>
          </a:prstGeom>
          <a:solidFill>
            <a:srgbClr val="FFC000"/>
          </a:solidFill>
        </p:spPr>
        <p:txBody>
          <a:bodyPr wrap="none" rtlCol="0">
            <a:spAutoFit/>
          </a:bodyPr>
          <a:lstStyle/>
          <a:p>
            <a:r>
              <a:rPr lang="en-US" sz="3200" dirty="0" smtClean="0"/>
              <a:t>WAIT !!!!</a:t>
            </a:r>
          </a:p>
          <a:p>
            <a:endParaRPr lang="en-US" sz="3200" dirty="0" smtClean="0"/>
          </a:p>
          <a:p>
            <a:r>
              <a:rPr lang="en-US" sz="3200" dirty="0" smtClean="0"/>
              <a:t>What can we do ?????</a:t>
            </a:r>
            <a:endParaRPr lang="en-US" sz="32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62" y="506344"/>
            <a:ext cx="2132301" cy="19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043" y="3374043"/>
            <a:ext cx="3483957" cy="34839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16-us2.ixquick.com/cgi-bin/serveimage?url=https%3A%2F%2Ftse4.mm.bing.net%2Fth%3Fid%3DOIP.Mb0c00494c9bc7555275dcdfeaf524cb4o0%26pid%3D15.1%26f%3D1&amp;sp=7c6f1f0e0746d16f9f30ab44b2afa9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961" y="762000"/>
            <a:ext cx="2906279" cy="184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3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772" y="490548"/>
            <a:ext cx="3502914" cy="31258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95214" y="2652290"/>
            <a:ext cx="8440015" cy="523220"/>
          </a:xfrm>
          <a:prstGeom prst="rect">
            <a:avLst/>
          </a:prstGeom>
          <a:solidFill>
            <a:srgbClr val="FFFF00"/>
          </a:solidFill>
        </p:spPr>
        <p:txBody>
          <a:bodyPr wrap="square">
            <a:spAutoFit/>
          </a:bodyPr>
          <a:lstStyle/>
          <a:p>
            <a:pPr algn="ctr"/>
            <a:r>
              <a:rPr lang="en-US" sz="2800" b="1" dirty="0" smtClean="0"/>
              <a:t>GREENING </a:t>
            </a:r>
            <a:r>
              <a:rPr lang="en-US" sz="2800" b="1" dirty="0"/>
              <a:t>THE DOLLAR MONETARY REFORM </a:t>
            </a:r>
            <a:r>
              <a:rPr lang="en-US" sz="2800" b="1" dirty="0" smtClean="0"/>
              <a:t>PLANK</a:t>
            </a:r>
            <a:endParaRPr lang="en-US" sz="28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62" y="506344"/>
            <a:ext cx="2132301" cy="19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35427" y="3393501"/>
            <a:ext cx="9759146" cy="2308324"/>
          </a:xfrm>
          <a:prstGeom prst="rect">
            <a:avLst/>
          </a:prstGeom>
          <a:solidFill>
            <a:srgbClr val="FFC000"/>
          </a:solidFill>
        </p:spPr>
        <p:txBody>
          <a:bodyPr wrap="none">
            <a:spAutoFit/>
          </a:bodyPr>
          <a:lstStyle/>
          <a:p>
            <a:pPr marL="342900" indent="-342900">
              <a:buFont typeface="+mj-lt"/>
              <a:buAutoNum type="alphaUcPeriod"/>
            </a:pPr>
            <a:r>
              <a:rPr lang="en-US" dirty="0" smtClean="0"/>
              <a:t>The U.S. Government buys all the shares of the 12 </a:t>
            </a:r>
            <a:r>
              <a:rPr lang="en-US" dirty="0"/>
              <a:t>regional Federal Reserve </a:t>
            </a:r>
            <a:r>
              <a:rPr lang="en-US" dirty="0" smtClean="0"/>
              <a:t>Banks</a:t>
            </a:r>
            <a:r>
              <a:rPr lang="en-US" dirty="0" smtClean="0"/>
              <a:t>.</a:t>
            </a:r>
            <a:endParaRPr lang="en-US" dirty="0" smtClean="0"/>
          </a:p>
          <a:p>
            <a:endParaRPr lang="en-US" dirty="0"/>
          </a:p>
          <a:p>
            <a:pPr marL="342900" indent="-342900">
              <a:buFont typeface="+mj-lt"/>
              <a:buAutoNum type="alphaUcPeriod" startAt="2"/>
            </a:pPr>
            <a:r>
              <a:rPr lang="en-US" dirty="0" smtClean="0"/>
              <a:t>Take from the private banks the privilege to create new money;</a:t>
            </a:r>
          </a:p>
          <a:p>
            <a:r>
              <a:rPr lang="en-US" dirty="0"/>
              <a:t> </a:t>
            </a:r>
            <a:r>
              <a:rPr lang="en-US" dirty="0" smtClean="0"/>
              <a:t>      leave them the function of lending already existing money </a:t>
            </a:r>
            <a:r>
              <a:rPr lang="en-US" smtClean="0"/>
              <a:t>with interest.</a:t>
            </a:r>
            <a:endParaRPr lang="en-US" dirty="0" smtClean="0"/>
          </a:p>
          <a:p>
            <a:endParaRPr lang="en-US" dirty="0"/>
          </a:p>
          <a:p>
            <a:pPr marL="342900" indent="-342900">
              <a:buFont typeface="+mj-lt"/>
              <a:buAutoNum type="alphaUcPeriod" startAt="3"/>
            </a:pPr>
            <a:r>
              <a:rPr lang="en-US" dirty="0"/>
              <a:t>All new money is created by the U.S. Government -- DEBT-FREE, INTEREST-FREE </a:t>
            </a:r>
            <a:r>
              <a:rPr lang="en-US" dirty="0" smtClean="0"/>
              <a:t> --  </a:t>
            </a:r>
          </a:p>
          <a:p>
            <a:r>
              <a:rPr lang="en-US" dirty="0"/>
              <a:t> </a:t>
            </a:r>
            <a:r>
              <a:rPr lang="en-US" dirty="0" smtClean="0"/>
              <a:t>     as </a:t>
            </a:r>
            <a:r>
              <a:rPr lang="en-US" dirty="0"/>
              <a:t>population and commerce </a:t>
            </a:r>
            <a:r>
              <a:rPr lang="en-US" dirty="0" smtClean="0"/>
              <a:t>grows.   The U.S</a:t>
            </a:r>
            <a:r>
              <a:rPr lang="en-US" dirty="0"/>
              <a:t>. Government </a:t>
            </a:r>
            <a:r>
              <a:rPr lang="en-US" dirty="0" smtClean="0"/>
              <a:t>creates and spends on </a:t>
            </a:r>
            <a:r>
              <a:rPr lang="en-US" dirty="0"/>
              <a:t>infrastructure</a:t>
            </a:r>
            <a:r>
              <a:rPr lang="en-US" dirty="0" smtClean="0"/>
              <a:t>,</a:t>
            </a:r>
          </a:p>
          <a:p>
            <a:r>
              <a:rPr lang="en-US" dirty="0"/>
              <a:t> </a:t>
            </a:r>
            <a:r>
              <a:rPr lang="en-US" dirty="0" smtClean="0"/>
              <a:t>     </a:t>
            </a:r>
            <a:r>
              <a:rPr lang="en-US" dirty="0" smtClean="0"/>
              <a:t>including </a:t>
            </a:r>
            <a:r>
              <a:rPr lang="en-US" dirty="0"/>
              <a:t>the “human infrastructure” of Education and Health Care</a:t>
            </a:r>
            <a:r>
              <a:rPr lang="en-US" dirty="0" smtClean="0"/>
              <a:t>.     </a:t>
            </a:r>
            <a:endParaRPr lang="en-US" dirty="0"/>
          </a:p>
        </p:txBody>
      </p:sp>
    </p:spTree>
    <p:extLst>
      <p:ext uri="{BB962C8B-B14F-4D97-AF65-F5344CB8AC3E}">
        <p14:creationId xmlns:p14="http://schemas.microsoft.com/office/powerpoint/2010/main" val="3850461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17-us2.ixquick.com/cgi-bin/serveimage?url=http%3A%2F%2F2.bp.blogspot.com%2F_7qGNZvoiuqM%2FTPksS5ej7tI%2FAAAAAAAAAPA%2FoT2wrk5ek_E%2Fs1600%2Fgreenparty_earth-large.jpg&amp;sp=986fa3eb819139f07a3a6499e6bbb91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2606" y="124606"/>
            <a:ext cx="3024370" cy="27559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36993" y="2945415"/>
            <a:ext cx="9558540" cy="1384995"/>
          </a:xfrm>
          <a:prstGeom prst="rect">
            <a:avLst/>
          </a:prstGeom>
          <a:solidFill>
            <a:srgbClr val="FFFF00"/>
          </a:solidFill>
        </p:spPr>
        <p:txBody>
          <a:bodyPr wrap="square">
            <a:spAutoFit/>
          </a:bodyPr>
          <a:lstStyle/>
          <a:p>
            <a:pPr algn="ctr"/>
            <a:r>
              <a:rPr lang="en-US" sz="2800" b="1" dirty="0" smtClean="0"/>
              <a:t>Coming soon …</a:t>
            </a:r>
          </a:p>
          <a:p>
            <a:pPr algn="ctr"/>
            <a:endParaRPr lang="en-US" sz="2800" b="1" dirty="0">
              <a:effectLst/>
            </a:endParaRPr>
          </a:p>
          <a:p>
            <a:pPr algn="ctr"/>
            <a:r>
              <a:rPr lang="en-US" sz="2800" b="1" dirty="0" smtClean="0"/>
              <a:t>Greens for Monetary Reform Website</a:t>
            </a:r>
            <a:endParaRPr lang="en-US" sz="2800" dirty="0">
              <a:effectLst/>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862" y="506344"/>
            <a:ext cx="2132301" cy="19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0390580">
            <a:off x="1903377" y="5454897"/>
            <a:ext cx="2225738" cy="369332"/>
          </a:xfrm>
          <a:prstGeom prst="rect">
            <a:avLst/>
          </a:prstGeom>
          <a:solidFill>
            <a:srgbClr val="FFC000"/>
          </a:solidFill>
        </p:spPr>
        <p:txBody>
          <a:bodyPr wrap="none" rtlCol="0">
            <a:spAutoFit/>
          </a:bodyPr>
          <a:lstStyle/>
          <a:p>
            <a:r>
              <a:rPr lang="en-US" dirty="0" smtClean="0"/>
              <a:t>History of U.S. Money</a:t>
            </a:r>
            <a:endParaRPr lang="en-US" dirty="0"/>
          </a:p>
        </p:txBody>
      </p:sp>
      <p:sp>
        <p:nvSpPr>
          <p:cNvPr id="8" name="TextBox 7"/>
          <p:cNvSpPr txBox="1"/>
          <p:nvPr/>
        </p:nvSpPr>
        <p:spPr>
          <a:xfrm rot="20390580">
            <a:off x="238761" y="5126649"/>
            <a:ext cx="2433295" cy="369332"/>
          </a:xfrm>
          <a:prstGeom prst="rect">
            <a:avLst/>
          </a:prstGeom>
          <a:solidFill>
            <a:srgbClr val="FFC000"/>
          </a:solidFill>
        </p:spPr>
        <p:txBody>
          <a:bodyPr wrap="none" rtlCol="0">
            <a:spAutoFit/>
          </a:bodyPr>
          <a:lstStyle/>
          <a:p>
            <a:r>
              <a:rPr lang="en-US" dirty="0" smtClean="0"/>
              <a:t>History of World Money</a:t>
            </a:r>
            <a:endParaRPr lang="en-US" dirty="0"/>
          </a:p>
        </p:txBody>
      </p:sp>
      <p:sp>
        <p:nvSpPr>
          <p:cNvPr id="9" name="TextBox 8"/>
          <p:cNvSpPr txBox="1"/>
          <p:nvPr/>
        </p:nvSpPr>
        <p:spPr>
          <a:xfrm rot="20390580">
            <a:off x="4043132" y="5316399"/>
            <a:ext cx="3396571" cy="646331"/>
          </a:xfrm>
          <a:prstGeom prst="rect">
            <a:avLst/>
          </a:prstGeom>
          <a:solidFill>
            <a:srgbClr val="FFC000"/>
          </a:solidFill>
        </p:spPr>
        <p:txBody>
          <a:bodyPr wrap="none" rtlCol="0">
            <a:spAutoFit/>
          </a:bodyPr>
          <a:lstStyle/>
          <a:p>
            <a:r>
              <a:rPr lang="en-US" dirty="0" smtClean="0"/>
              <a:t>How the BANK DEBT-MONEY fuels</a:t>
            </a:r>
          </a:p>
          <a:p>
            <a:r>
              <a:rPr lang="en-US" dirty="0" smtClean="0"/>
              <a:t>Third World Debt &amp; Globalization </a:t>
            </a:r>
            <a:endParaRPr lang="en-US" dirty="0"/>
          </a:p>
        </p:txBody>
      </p:sp>
      <p:sp>
        <p:nvSpPr>
          <p:cNvPr id="10" name="TextBox 9"/>
          <p:cNvSpPr txBox="1"/>
          <p:nvPr/>
        </p:nvSpPr>
        <p:spPr>
          <a:xfrm rot="20390580">
            <a:off x="6864110" y="5292215"/>
            <a:ext cx="4893455" cy="646331"/>
          </a:xfrm>
          <a:prstGeom prst="rect">
            <a:avLst/>
          </a:prstGeom>
          <a:solidFill>
            <a:srgbClr val="FFC000"/>
          </a:solidFill>
        </p:spPr>
        <p:txBody>
          <a:bodyPr wrap="none" rtlCol="0">
            <a:spAutoFit/>
          </a:bodyPr>
          <a:lstStyle/>
          <a:p>
            <a:r>
              <a:rPr lang="en-US" dirty="0" smtClean="0"/>
              <a:t>What is the difference between</a:t>
            </a:r>
          </a:p>
          <a:p>
            <a:r>
              <a:rPr lang="en-US" dirty="0" smtClean="0"/>
              <a:t>BANK DEBT-MONEY &amp; PUBLIC SOVEREIGN MONEY</a:t>
            </a:r>
            <a:endParaRPr lang="en-US" dirty="0"/>
          </a:p>
        </p:txBody>
      </p:sp>
      <p:sp>
        <p:nvSpPr>
          <p:cNvPr id="11" name="TextBox 10"/>
          <p:cNvSpPr txBox="1"/>
          <p:nvPr/>
        </p:nvSpPr>
        <p:spPr>
          <a:xfrm rot="20390580">
            <a:off x="10472897" y="5832999"/>
            <a:ext cx="1188339" cy="369332"/>
          </a:xfrm>
          <a:prstGeom prst="rect">
            <a:avLst/>
          </a:prstGeom>
          <a:solidFill>
            <a:srgbClr val="FFC000"/>
          </a:solidFill>
        </p:spPr>
        <p:txBody>
          <a:bodyPr wrap="none" rtlCol="0">
            <a:spAutoFit/>
          </a:bodyPr>
          <a:lstStyle/>
          <a:p>
            <a:r>
              <a:rPr lang="en-US" dirty="0" smtClean="0"/>
              <a:t>And more!</a:t>
            </a:r>
            <a:endParaRPr lang="en-US" dirty="0"/>
          </a:p>
        </p:txBody>
      </p:sp>
      <p:pic>
        <p:nvPicPr>
          <p:cNvPr id="12"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5345" y="961919"/>
            <a:ext cx="3502914" cy="312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22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17-us2.ixquick.com/cgi-bin/serveimage?url=https%3A%2F%2Fwww18.corecommerce.com%2F%7Efillyourhear272%2Fuploads%2Fimage%2Fpartyhats2.jpg&amp;sp=a3299ec480df2a77f3ca13d82195af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686" y="346012"/>
            <a:ext cx="27813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03" y="2889187"/>
            <a:ext cx="3256183" cy="294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17486" y="1502476"/>
            <a:ext cx="2202847" cy="769441"/>
          </a:xfrm>
          <a:prstGeom prst="rect">
            <a:avLst/>
          </a:prstGeom>
          <a:solidFill>
            <a:srgbClr val="FFFF00"/>
          </a:solidFill>
        </p:spPr>
        <p:txBody>
          <a:bodyPr wrap="none" rtlCol="0">
            <a:spAutoFit/>
          </a:bodyPr>
          <a:lstStyle/>
          <a:p>
            <a:r>
              <a:rPr lang="en-US" sz="4400" dirty="0" smtClean="0"/>
              <a:t>THE END</a:t>
            </a:r>
            <a:endParaRPr lang="en-US" sz="4400" dirty="0"/>
          </a:p>
        </p:txBody>
      </p:sp>
      <p:sp>
        <p:nvSpPr>
          <p:cNvPr id="3" name="Rectangle 2"/>
          <p:cNvSpPr/>
          <p:nvPr/>
        </p:nvSpPr>
        <p:spPr>
          <a:xfrm>
            <a:off x="4287980" y="4208689"/>
            <a:ext cx="7523019" cy="1146211"/>
          </a:xfrm>
          <a:prstGeom prst="rect">
            <a:avLst/>
          </a:prstGeom>
          <a:solidFill>
            <a:srgbClr val="FFC000"/>
          </a:solidFill>
        </p:spPr>
        <p:txBody>
          <a:bodyPr wrap="square">
            <a:spAutoFit/>
          </a:bodyPr>
          <a:lstStyle/>
          <a:p>
            <a:pPr algn="ctr">
              <a:lnSpc>
                <a:spcPct val="107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The easiest way to escape from the problem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is to solve 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https://s15-us2.ixquick.com/cgi-bin/serveimage?url=https%3A%2F%2Fd3n8a8pro7vhmx.cloudfront.net%2Fpacificgreens%2Fpages%2F1128%2Fattachments%2Foriginal%2F1415996114%2Flogo-of-the-gpusa_square_weblogo_0.png%3F1415996114&amp;sp=b653911be6ee5d41d8db68b049faa9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695" y="619961"/>
            <a:ext cx="2840182" cy="253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49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748" y="4626417"/>
            <a:ext cx="2054771" cy="185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8157" y="1702916"/>
            <a:ext cx="8436461" cy="2062103"/>
          </a:xfrm>
          <a:prstGeom prst="rect">
            <a:avLst/>
          </a:prstGeom>
          <a:solidFill>
            <a:srgbClr val="FFFF00"/>
          </a:solidFill>
        </p:spPr>
        <p:txBody>
          <a:bodyPr wrap="square" rtlCol="0">
            <a:spAutoFit/>
          </a:bodyPr>
          <a:lstStyle/>
          <a:p>
            <a:r>
              <a:rPr lang="en-US" sz="3200" dirty="0"/>
              <a:t>Think of this.</a:t>
            </a:r>
          </a:p>
          <a:p>
            <a:endParaRPr lang="en-US" sz="3200" dirty="0"/>
          </a:p>
          <a:p>
            <a:r>
              <a:rPr lang="en-US" sz="3200" dirty="0"/>
              <a:t>If our government is the creator of our money,</a:t>
            </a:r>
          </a:p>
          <a:p>
            <a:r>
              <a:rPr lang="en-US" sz="3200" dirty="0"/>
              <a:t>why is our government 19 trillion dollars in debt?</a:t>
            </a:r>
          </a:p>
        </p:txBody>
      </p:sp>
      <p:sp>
        <p:nvSpPr>
          <p:cNvPr id="4" name="TextBox 3"/>
          <p:cNvSpPr txBox="1"/>
          <p:nvPr/>
        </p:nvSpPr>
        <p:spPr>
          <a:xfrm>
            <a:off x="7863187" y="5287474"/>
            <a:ext cx="3535583" cy="830997"/>
          </a:xfrm>
          <a:prstGeom prst="rect">
            <a:avLst/>
          </a:prstGeom>
          <a:solidFill>
            <a:srgbClr val="FFC000"/>
          </a:solidFill>
        </p:spPr>
        <p:txBody>
          <a:bodyPr wrap="none" rtlCol="0">
            <a:spAutoFit/>
          </a:bodyPr>
          <a:lstStyle/>
          <a:p>
            <a:r>
              <a:rPr lang="en-US" sz="2400" dirty="0"/>
              <a:t>Ah….   ah….   well…. </a:t>
            </a:r>
          </a:p>
          <a:p>
            <a:r>
              <a:rPr lang="en-US" sz="2400" dirty="0"/>
              <a:t>I never thought about this!</a:t>
            </a:r>
            <a:endParaRPr lang="en-US" sz="3600" dirty="0"/>
          </a:p>
        </p:txBody>
      </p:sp>
      <p:pic>
        <p:nvPicPr>
          <p:cNvPr id="6" name="Picture 2" descr="https://s16-us2.ixquick.com/cgi-bin/serveimage?url=http%3A%2F%2Fwww.undergroundwineletter.com%2Fwp-content%2Fuploads%2F2014%2F02%2Fquestion-mark-face.jpg&amp;sp=8accb69557c20c3870b05a09edac47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384" y="802371"/>
            <a:ext cx="2984122" cy="33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1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6333" y="1981200"/>
            <a:ext cx="3274013" cy="2960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8816" y="446892"/>
            <a:ext cx="4393319" cy="461665"/>
          </a:xfrm>
          <a:prstGeom prst="rect">
            <a:avLst/>
          </a:prstGeom>
          <a:solidFill>
            <a:srgbClr val="FFFF00"/>
          </a:solidFill>
        </p:spPr>
        <p:txBody>
          <a:bodyPr wrap="none" rtlCol="0">
            <a:spAutoFit/>
          </a:bodyPr>
          <a:lstStyle/>
          <a:p>
            <a:r>
              <a:rPr lang="en-US" sz="2400" dirty="0"/>
              <a:t>LOOK ME STRAIGHT IN THE EYE….</a:t>
            </a:r>
          </a:p>
        </p:txBody>
      </p:sp>
      <p:sp>
        <p:nvSpPr>
          <p:cNvPr id="3" name="TextBox 2"/>
          <p:cNvSpPr txBox="1"/>
          <p:nvPr/>
        </p:nvSpPr>
        <p:spPr>
          <a:xfrm>
            <a:off x="6196744" y="2407215"/>
            <a:ext cx="1337226" cy="523220"/>
          </a:xfrm>
          <a:prstGeom prst="rect">
            <a:avLst/>
          </a:prstGeom>
          <a:solidFill>
            <a:srgbClr val="FFC000"/>
          </a:solidFill>
        </p:spPr>
        <p:txBody>
          <a:bodyPr wrap="none" rtlCol="0">
            <a:spAutoFit/>
          </a:bodyPr>
          <a:lstStyle/>
          <a:p>
            <a:r>
              <a:rPr lang="en-US" sz="2800" dirty="0"/>
              <a:t>Okay…..</a:t>
            </a:r>
          </a:p>
        </p:txBody>
      </p:sp>
      <p:sp>
        <p:nvSpPr>
          <p:cNvPr id="5" name="TextBox 4"/>
          <p:cNvSpPr txBox="1"/>
          <p:nvPr/>
        </p:nvSpPr>
        <p:spPr>
          <a:xfrm>
            <a:off x="685908" y="5310787"/>
            <a:ext cx="3171189" cy="523220"/>
          </a:xfrm>
          <a:prstGeom prst="rect">
            <a:avLst/>
          </a:prstGeom>
          <a:solidFill>
            <a:srgbClr val="FFFF00"/>
          </a:solidFill>
        </p:spPr>
        <p:txBody>
          <a:bodyPr wrap="none" rtlCol="0">
            <a:spAutoFit/>
          </a:bodyPr>
          <a:lstStyle/>
          <a:p>
            <a:r>
              <a:rPr lang="en-US" sz="2800" dirty="0"/>
              <a:t>REPEAT AFTER ME….</a:t>
            </a:r>
          </a:p>
        </p:txBody>
      </p:sp>
      <p:sp>
        <p:nvSpPr>
          <p:cNvPr id="6" name="TextBox 5"/>
          <p:cNvSpPr txBox="1"/>
          <p:nvPr/>
        </p:nvSpPr>
        <p:spPr>
          <a:xfrm>
            <a:off x="6196744" y="5834007"/>
            <a:ext cx="1337226" cy="523220"/>
          </a:xfrm>
          <a:prstGeom prst="rect">
            <a:avLst/>
          </a:prstGeom>
          <a:solidFill>
            <a:srgbClr val="FFC000"/>
          </a:solidFill>
        </p:spPr>
        <p:txBody>
          <a:bodyPr wrap="none" rtlCol="0">
            <a:spAutoFit/>
          </a:bodyPr>
          <a:lstStyle/>
          <a:p>
            <a:r>
              <a:rPr lang="en-US" sz="2800" dirty="0"/>
              <a:t>Okay…..</a:t>
            </a:r>
          </a:p>
        </p:txBody>
      </p:sp>
      <p:pic>
        <p:nvPicPr>
          <p:cNvPr id="3074" name="Picture 2" descr="https://s15-us2.ixquick.com/cgi-bin/serveimage?url=http%3A%2F%2Ftse1.mm.bing.net%2Fth%3Fid%3DOIP.M4fe17ad951152c969fa64d7cbf30b2e1o0%26pid%3D15.1%26f%3D1&amp;sp=1a679cbcfb6e38bcab9b2ad036264b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870" y="1739738"/>
            <a:ext cx="1486453" cy="1190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521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73" y="2050481"/>
            <a:ext cx="3158358" cy="285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2663" y="533401"/>
            <a:ext cx="7353295" cy="369332"/>
          </a:xfrm>
          <a:prstGeom prst="rect">
            <a:avLst/>
          </a:prstGeom>
          <a:solidFill>
            <a:srgbClr val="FFFF00"/>
          </a:solidFill>
        </p:spPr>
        <p:txBody>
          <a:bodyPr wrap="none" rtlCol="0" anchor="t">
            <a:spAutoFit/>
          </a:bodyPr>
          <a:lstStyle/>
          <a:p>
            <a:r>
              <a:rPr lang="en-US" dirty="0">
                <a:latin typeface="Courier New" panose="02070309020205020404" pitchFamily="49" charset="0"/>
                <a:cs typeface="Courier New" panose="02070309020205020404" pitchFamily="49" charset="0"/>
              </a:rPr>
              <a:t>Our money is created by PRIVATE, COMMERCIAL </a:t>
            </a:r>
            <a:r>
              <a:rPr lang="en-US" dirty="0" smtClean="0">
                <a:latin typeface="Courier New" panose="02070309020205020404" pitchFamily="49" charset="0"/>
                <a:cs typeface="Courier New" panose="02070309020205020404" pitchFamily="49" charset="0"/>
              </a:rPr>
              <a:t>BANKS…</a:t>
            </a:r>
            <a:endParaRPr lang="en-US" dirty="0">
              <a:latin typeface="Courier New" panose="02070309020205020404" pitchFamily="49" charset="0"/>
              <a:cs typeface="Courier New" panose="02070309020205020404" pitchFamily="49" charset="0"/>
            </a:endParaRPr>
          </a:p>
        </p:txBody>
      </p:sp>
      <p:sp>
        <p:nvSpPr>
          <p:cNvPr id="3" name="TextBox 2"/>
          <p:cNvSpPr txBox="1"/>
          <p:nvPr/>
        </p:nvSpPr>
        <p:spPr>
          <a:xfrm>
            <a:off x="3480988" y="5740050"/>
            <a:ext cx="3900811" cy="369332"/>
          </a:xfrm>
          <a:prstGeom prst="rect">
            <a:avLst/>
          </a:prstGeom>
          <a:solidFill>
            <a:srgbClr val="FFC000"/>
          </a:solidFill>
        </p:spPr>
        <p:txBody>
          <a:bodyPr wrap="none" rtlCol="0">
            <a:spAutoFit/>
          </a:bodyPr>
          <a:lstStyle/>
          <a:p>
            <a:r>
              <a:rPr lang="en-US" dirty="0"/>
              <a:t>Ah….not quite sure what this means …</a:t>
            </a:r>
          </a:p>
        </p:txBody>
      </p:sp>
      <p:sp>
        <p:nvSpPr>
          <p:cNvPr id="6" name="TextBox 5"/>
          <p:cNvSpPr txBox="1"/>
          <p:nvPr/>
        </p:nvSpPr>
        <p:spPr>
          <a:xfrm>
            <a:off x="2358450" y="877713"/>
            <a:ext cx="8042586" cy="369332"/>
          </a:xfrm>
          <a:prstGeom prst="rect">
            <a:avLst/>
          </a:prstGeom>
          <a:solidFill>
            <a:srgbClr val="FFC000"/>
          </a:solidFill>
        </p:spPr>
        <p:txBody>
          <a:bodyPr wrap="none" rtlCol="0" anchor="t">
            <a:spAutoFit/>
          </a:bodyPr>
          <a:lstStyle/>
          <a:p>
            <a:r>
              <a:rPr lang="en-US" dirty="0">
                <a:latin typeface="Courier New" panose="02070309020205020404" pitchFamily="49" charset="0"/>
                <a:cs typeface="Courier New" panose="02070309020205020404" pitchFamily="49" charset="0"/>
              </a:rPr>
              <a:t>…our money is created … by PRIVATE, COMMERCIAL BANKS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pic>
        <p:nvPicPr>
          <p:cNvPr id="4" name="Picture 2" descr="https://s16-us2.ixquick.com/cgi-bin/serveimage?url=http%3A%2F%2Ftse4.mm.bing.net%2Fth%3Fid%3DOIP.M6603f548f9b0e665848578a897cdf2a2o0%26pid%3D15.1%26f%3D1&amp;sp=62f2484ca8abbed0f749b54065c23e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195" y="4904134"/>
            <a:ext cx="2080121" cy="1748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15-us2.ixquick.com/cgi-bin/serveimage?url=http%3A%2F%2Ftse1.mm.bing.net%2Fth%3Fid%3DOIP.M4fe17ad951152c969fa64d7cbf30b2e1o0%26pid%3D15.1%26f%3D1&amp;sp=1a679cbcfb6e38bcab9b2ad036264bc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732" y="2031006"/>
            <a:ext cx="1179420" cy="9447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17-us2.ixquick.com/cgi-bin/serveimage?url=http%3A%2F%2Fwww.ejoggingstrollerreviews.com%2Fwp-content%2Fuploads%2F2012%2F04%2Ftwitter_question_mark.png&amp;sp=209474f3404d446e16e3bd667b2516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25" y="4180227"/>
            <a:ext cx="1938534" cy="26777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39967" y="2336417"/>
            <a:ext cx="7353295" cy="369332"/>
          </a:xfrm>
          <a:prstGeom prst="rect">
            <a:avLst/>
          </a:prstGeom>
          <a:solidFill>
            <a:srgbClr val="FFFF00"/>
          </a:solidFill>
        </p:spPr>
        <p:txBody>
          <a:bodyPr wrap="none" rtlCol="0" anchor="t">
            <a:spAutoFit/>
          </a:bodyPr>
          <a:lstStyle/>
          <a:p>
            <a:r>
              <a:rPr lang="en-US" dirty="0" smtClean="0">
                <a:latin typeface="Courier New" panose="02070309020205020404" pitchFamily="49" charset="0"/>
                <a:cs typeface="Courier New" panose="02070309020205020404" pitchFamily="49" charset="0"/>
              </a:rPr>
              <a:t>…whenever </a:t>
            </a:r>
            <a:r>
              <a:rPr lang="en-US" dirty="0">
                <a:latin typeface="Courier New" panose="02070309020205020404" pitchFamily="49" charset="0"/>
                <a:cs typeface="Courier New" panose="02070309020205020404" pitchFamily="49" charset="0"/>
              </a:rPr>
              <a:t>they create a loan or buy a stock or bond</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0" name="TextBox 9"/>
          <p:cNvSpPr txBox="1"/>
          <p:nvPr/>
        </p:nvSpPr>
        <p:spPr>
          <a:xfrm>
            <a:off x="4169888" y="2705749"/>
            <a:ext cx="7712140" cy="369332"/>
          </a:xfrm>
          <a:prstGeom prst="rect">
            <a:avLst/>
          </a:prstGeom>
          <a:solidFill>
            <a:srgbClr val="FFC000"/>
          </a:solidFill>
        </p:spPr>
        <p:txBody>
          <a:bodyPr wrap="square" rtlCol="0" anchor="t">
            <a:spAutoFit/>
          </a:bodyPr>
          <a:lstStyle/>
          <a:p>
            <a:r>
              <a:rPr lang="en-US" dirty="0" smtClean="0">
                <a:latin typeface="Courier New" panose="02070309020205020404" pitchFamily="49" charset="0"/>
                <a:cs typeface="Courier New" panose="02070309020205020404" pitchFamily="49" charset="0"/>
              </a:rPr>
              <a:t>…whenever </a:t>
            </a:r>
            <a:r>
              <a:rPr lang="en-US" dirty="0">
                <a:latin typeface="Courier New" panose="02070309020205020404" pitchFamily="49" charset="0"/>
                <a:cs typeface="Courier New" panose="02070309020205020404" pitchFamily="49" charset="0"/>
              </a:rPr>
              <a:t>they create a loan </a:t>
            </a:r>
            <a:r>
              <a:rPr lang="en-US" dirty="0" smtClean="0">
                <a:latin typeface="Courier New" panose="02070309020205020404" pitchFamily="49" charset="0"/>
                <a:cs typeface="Courier New" panose="02070309020205020404" pitchFamily="49" charset="0"/>
              </a:rPr>
              <a:t>…. or </a:t>
            </a:r>
            <a:r>
              <a:rPr lang="en-US" dirty="0">
                <a:latin typeface="Courier New" panose="02070309020205020404" pitchFamily="49" charset="0"/>
                <a:cs typeface="Courier New" panose="02070309020205020404" pitchFamily="49" charset="0"/>
              </a:rPr>
              <a:t>buy a stock or </a:t>
            </a:r>
            <a:r>
              <a:rPr lang="en-US" dirty="0" smtClean="0">
                <a:latin typeface="Courier New" panose="02070309020205020404" pitchFamily="49" charset="0"/>
                <a:cs typeface="Courier New" panose="02070309020205020404" pitchFamily="49" charset="0"/>
              </a:rPr>
              <a:t>bond?</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290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447" y="153461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98322" y="1563815"/>
            <a:ext cx="1488100" cy="1200329"/>
          </a:xfrm>
          <a:prstGeom prst="rect">
            <a:avLst/>
          </a:prstGeom>
          <a:solidFill>
            <a:srgbClr val="FFC000"/>
          </a:solidFill>
        </p:spPr>
        <p:txBody>
          <a:bodyPr wrap="none" rtlCol="0">
            <a:spAutoFit/>
          </a:bodyPr>
          <a:lstStyle/>
          <a:p>
            <a:r>
              <a:rPr lang="en-US" sz="2400" dirty="0"/>
              <a:t>By whom?</a:t>
            </a:r>
          </a:p>
          <a:p>
            <a:r>
              <a:rPr lang="en-US" sz="2400" dirty="0"/>
              <a:t>When?</a:t>
            </a:r>
          </a:p>
          <a:p>
            <a:r>
              <a:rPr lang="en-US" sz="2400" dirty="0"/>
              <a:t>Where?</a:t>
            </a:r>
          </a:p>
        </p:txBody>
      </p:sp>
      <p:sp>
        <p:nvSpPr>
          <p:cNvPr id="5" name="TextBox 4"/>
          <p:cNvSpPr txBox="1"/>
          <p:nvPr/>
        </p:nvSpPr>
        <p:spPr>
          <a:xfrm>
            <a:off x="458678" y="315402"/>
            <a:ext cx="9309292" cy="523220"/>
          </a:xfrm>
          <a:prstGeom prst="rect">
            <a:avLst/>
          </a:prstGeom>
          <a:solidFill>
            <a:srgbClr val="FFFF00"/>
          </a:solidFill>
        </p:spPr>
        <p:txBody>
          <a:bodyPr wrap="square" rtlCol="0">
            <a:spAutoFit/>
          </a:bodyPr>
          <a:lstStyle/>
          <a:p>
            <a:pPr algn="ctr"/>
            <a:r>
              <a:rPr lang="en-US" sz="2800" dirty="0" smtClean="0"/>
              <a:t>The </a:t>
            </a:r>
            <a:r>
              <a:rPr lang="en-US" sz="2800" dirty="0"/>
              <a:t>History of Money Creation </a:t>
            </a:r>
            <a:r>
              <a:rPr lang="en-US" sz="2800" dirty="0" smtClean="0"/>
              <a:t>has been suppressed…</a:t>
            </a:r>
            <a:endParaRPr lang="en-US" sz="2800" dirty="0"/>
          </a:p>
        </p:txBody>
      </p:sp>
      <p:sp>
        <p:nvSpPr>
          <p:cNvPr id="7" name="TextBox 6"/>
          <p:cNvSpPr txBox="1"/>
          <p:nvPr/>
        </p:nvSpPr>
        <p:spPr>
          <a:xfrm>
            <a:off x="458678" y="3880962"/>
            <a:ext cx="5164790" cy="1200329"/>
          </a:xfrm>
          <a:prstGeom prst="rect">
            <a:avLst/>
          </a:prstGeom>
          <a:solidFill>
            <a:srgbClr val="FFFF00"/>
          </a:solidFill>
        </p:spPr>
        <p:txBody>
          <a:bodyPr wrap="square" rtlCol="0" anchor="t">
            <a:spAutoFit/>
          </a:bodyPr>
          <a:lstStyle/>
          <a:p>
            <a:r>
              <a:rPr lang="en-US" sz="2400" dirty="0"/>
              <a:t>Since 1930’s, the discussion of who creates our money has disappeared from public discourse</a:t>
            </a:r>
          </a:p>
        </p:txBody>
      </p:sp>
      <p:pic>
        <p:nvPicPr>
          <p:cNvPr id="2" name="Picture 2" descr="https://upload.wikimedia.org/wikipedia/commons/thumb/d/dc/Bryan-Sewall.jpg/1280px-Bryan-Sew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926" y="1092923"/>
            <a:ext cx="3732074" cy="1884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16-us2.ixquick.com/cgi-bin/serveimage?url=http%3A%2F%2Fwww.buzzle.com%2Fimg%2FarticleImages%2F611161-4666-26.jpg&amp;sp=b0f99d495aabd139e14cc2ae21956fe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922" y="1092923"/>
            <a:ext cx="25146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www.opednews.com%2Fpopulum%2Fuploaded%2FFederal-Reserve-11671-2014_06_21_13_42_20-50.jpg&amp;sp=059a5fa9f8c61fe2372aac5107e4de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926" y="3155769"/>
            <a:ext cx="2457162" cy="368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4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90" y="16613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4290" y="2492846"/>
            <a:ext cx="10861965" cy="584775"/>
          </a:xfrm>
          <a:prstGeom prst="rect">
            <a:avLst/>
          </a:prstGeom>
          <a:solidFill>
            <a:srgbClr val="FFFF00"/>
          </a:solidFill>
        </p:spPr>
        <p:txBody>
          <a:bodyPr wrap="square" rtlCol="0">
            <a:spAutoFit/>
          </a:bodyPr>
          <a:lstStyle/>
          <a:p>
            <a:pPr algn="ctr"/>
            <a:r>
              <a:rPr lang="en-US" sz="3200" dirty="0"/>
              <a:t>WHOEVER CONTROLS THE MONEY, CONTROLS THE SOCIETY…</a:t>
            </a:r>
          </a:p>
        </p:txBody>
      </p:sp>
      <p:pic>
        <p:nvPicPr>
          <p:cNvPr id="6" name="Picture 2" descr="https://s3-eu5.ixquick.com/cgi-bin/serveimage?url=http%3A%2F%2Fwww.veteranstoday.com%2Fwp-content%2Fuploads%2F2014%2F10%2FCongress-and-money-640x426.jpg&amp;sp=d9d50cc596231d5abd47a7ced3a4f6c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728" y="4081006"/>
            <a:ext cx="3344515" cy="22266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6-us2.ixquick.com/cgi-bin/serveimage?url=http%3A%2F%2Fwww.kaieteurnewsonline.com%2Fimages%2F2014%2F05%2Fmedia-copy.jpg&amp;sp=1c247e27114ae7d3a8a0a1b1ffa004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7467" y="4391025"/>
            <a:ext cx="2850346" cy="16095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14-eu5.ixquick.com/cgi-bin/serveimage?url=http%3A%2F%2Freghartt.ca%2Fcineforum%2Fwp-content%2Fuploads%2F2012%2F08%2FUNDERGROUND-HISTORY-AMERICAN-EDUCATION.jpg&amp;sp=df81d5f3dd14df0ed44378da05d28bb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0372" y="4122738"/>
            <a:ext cx="1523028" cy="2139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46017" y="6307705"/>
            <a:ext cx="8885437" cy="369332"/>
          </a:xfrm>
          <a:prstGeom prst="rect">
            <a:avLst/>
          </a:prstGeom>
          <a:solidFill>
            <a:srgbClr val="FFC000"/>
          </a:solidFill>
        </p:spPr>
        <p:txBody>
          <a:bodyPr wrap="square" rtlCol="0">
            <a:spAutoFit/>
          </a:bodyPr>
          <a:lstStyle/>
          <a:p>
            <a:r>
              <a:rPr lang="en-US" dirty="0"/>
              <a:t>EDUCATION                                             GOVERNMENT                                                               PRESS</a:t>
            </a:r>
          </a:p>
        </p:txBody>
      </p:sp>
    </p:spTree>
    <p:extLst>
      <p:ext uri="{BB962C8B-B14F-4D97-AF65-F5344CB8AC3E}">
        <p14:creationId xmlns:p14="http://schemas.microsoft.com/office/powerpoint/2010/main" val="3621908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1" y="153633"/>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s://s16-us2.ixquick.com/cgi-bin/serveimage?url=http%3A%2F%2Fwww.federalreservehistory.org%2FMedia%2FImage%2FFedFacts%2F29&amp;sp=40c9e33eef8e5d7c4db5de066e73b7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397" y="3616280"/>
            <a:ext cx="5648910" cy="30469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16142" y="159280"/>
            <a:ext cx="9275858" cy="1569660"/>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400" dirty="0" smtClean="0"/>
              <a:t>In 1913 the Federal </a:t>
            </a:r>
            <a:r>
              <a:rPr lang="en-US" sz="2400" dirty="0"/>
              <a:t>Reserve </a:t>
            </a:r>
            <a:r>
              <a:rPr lang="en-US" sz="2400" dirty="0" smtClean="0"/>
              <a:t>Bill </a:t>
            </a:r>
            <a:r>
              <a:rPr lang="en-US" sz="2400" dirty="0"/>
              <a:t>created a private central bank system.</a:t>
            </a:r>
          </a:p>
          <a:p>
            <a:endParaRPr lang="en-US" sz="2400" dirty="0"/>
          </a:p>
          <a:p>
            <a:pPr marL="342900" indent="-342900">
              <a:buFont typeface="Arial" panose="020B0604020202020204" pitchFamily="34" charset="0"/>
              <a:buChar char="•"/>
            </a:pPr>
            <a:r>
              <a:rPr lang="en-US" sz="2400" dirty="0"/>
              <a:t>The member commercial </a:t>
            </a:r>
            <a:r>
              <a:rPr lang="en-US" sz="2400" dirty="0" smtClean="0"/>
              <a:t>banks </a:t>
            </a:r>
            <a:r>
              <a:rPr lang="en-US" sz="2400" dirty="0"/>
              <a:t>were legally allowed to create money ‘out of thin air</a:t>
            </a:r>
            <a:r>
              <a:rPr lang="en-US" sz="2400" dirty="0" smtClean="0"/>
              <a:t>’.   </a:t>
            </a:r>
            <a:endParaRPr lang="en-US" sz="2400" dirty="0"/>
          </a:p>
        </p:txBody>
      </p:sp>
      <p:sp>
        <p:nvSpPr>
          <p:cNvPr id="2" name="TextBox 1"/>
          <p:cNvSpPr txBox="1"/>
          <p:nvPr/>
        </p:nvSpPr>
        <p:spPr>
          <a:xfrm>
            <a:off x="2936684" y="2221381"/>
            <a:ext cx="8942195" cy="830997"/>
          </a:xfrm>
          <a:prstGeom prst="rect">
            <a:avLst/>
          </a:prstGeom>
          <a:solidFill>
            <a:srgbClr val="FFC000"/>
          </a:solidFill>
        </p:spPr>
        <p:txBody>
          <a:bodyPr wrap="square" rtlCol="0">
            <a:spAutoFit/>
          </a:bodyPr>
          <a:lstStyle/>
          <a:p>
            <a:r>
              <a:rPr lang="en-US" sz="2400" dirty="0" smtClean="0"/>
              <a:t>But I thought banks ‘lend’ money.    Supposedly, the money is in the bank, and we pay them interest for the use of it!   </a:t>
            </a:r>
            <a:endParaRPr lang="en-US" sz="2400" dirty="0"/>
          </a:p>
        </p:txBody>
      </p:sp>
      <p:sp>
        <p:nvSpPr>
          <p:cNvPr id="3" name="TextBox 2"/>
          <p:cNvSpPr txBox="1"/>
          <p:nvPr/>
        </p:nvSpPr>
        <p:spPr>
          <a:xfrm>
            <a:off x="4606397" y="3616280"/>
            <a:ext cx="5648910" cy="400110"/>
          </a:xfrm>
          <a:prstGeom prst="rect">
            <a:avLst/>
          </a:prstGeom>
          <a:solidFill>
            <a:srgbClr val="FFC000"/>
          </a:solidFill>
        </p:spPr>
        <p:txBody>
          <a:bodyPr wrap="square" rtlCol="0">
            <a:spAutoFit/>
          </a:bodyPr>
          <a:lstStyle/>
          <a:p>
            <a:pPr algn="ctr"/>
            <a:r>
              <a:rPr lang="en-US" sz="2000" dirty="0" smtClean="0"/>
              <a:t>President Wilson signing Federal Reserve Bill.</a:t>
            </a:r>
            <a:endParaRPr lang="en-US" sz="2000" dirty="0"/>
          </a:p>
        </p:txBody>
      </p:sp>
    </p:spTree>
    <p:extLst>
      <p:ext uri="{BB962C8B-B14F-4D97-AF65-F5344CB8AC3E}">
        <p14:creationId xmlns:p14="http://schemas.microsoft.com/office/powerpoint/2010/main" val="3280567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2596</TotalTime>
  <Words>1539</Words>
  <Application>Microsoft Office PowerPoint</Application>
  <PresentationFormat>Widescreen</PresentationFormat>
  <Paragraphs>256</Paragraphs>
  <Slides>37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Courier New</vt:lpstr>
      <vt:lpstr>Times New Roman</vt:lpstr>
      <vt:lpstr>Wingdings</vt:lpstr>
      <vt:lpstr>Office Theme</vt:lpstr>
      <vt:lpstr> Private Bank Debt-Money &amp; International 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PRIVATE BANK DEBT-MONEY system has spread  to every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520</cp:revision>
  <dcterms:created xsi:type="dcterms:W3CDTF">2015-12-08T07:06:36Z</dcterms:created>
  <dcterms:modified xsi:type="dcterms:W3CDTF">2016-06-01T20:33:53Z</dcterms:modified>
</cp:coreProperties>
</file>