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0" r:id="rId3"/>
    <p:sldId id="281" r:id="rId4"/>
    <p:sldId id="282" r:id="rId5"/>
    <p:sldId id="283" r:id="rId6"/>
    <p:sldId id="284" r:id="rId7"/>
    <p:sldId id="285" r:id="rId8"/>
    <p:sldId id="286" r:id="rId9"/>
    <p:sldId id="257" r:id="rId10"/>
    <p:sldId id="289" r:id="rId11"/>
    <p:sldId id="290" r:id="rId12"/>
    <p:sldId id="291" r:id="rId13"/>
    <p:sldId id="268" r:id="rId14"/>
    <p:sldId id="292" r:id="rId15"/>
    <p:sldId id="296" r:id="rId16"/>
    <p:sldId id="293" r:id="rId17"/>
    <p:sldId id="294" r:id="rId18"/>
    <p:sldId id="297" r:id="rId19"/>
    <p:sldId id="295" r:id="rId20"/>
    <p:sldId id="288" r:id="rId21"/>
  </p:sldIdLst>
  <p:sldSz cx="12192000" cy="6858000"/>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8FBCFF"/>
    <a:srgbClr val="DAEFC3"/>
    <a:srgbClr val="CCE9AD"/>
    <a:srgbClr val="FFF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69" d="100"/>
          <a:sy n="69" d="100"/>
        </p:scale>
        <p:origin x="60"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89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idx="1"/>
          </p:nvPr>
        </p:nvSpPr>
        <p:spPr>
          <a:xfrm>
            <a:off x="4008705" y="0"/>
            <a:ext cx="3066733" cy="470895"/>
          </a:xfrm>
          <a:prstGeom prst="rect">
            <a:avLst/>
          </a:prstGeom>
        </p:spPr>
        <p:txBody>
          <a:bodyPr vert="horz" lIns="94064" tIns="47032" rIns="94064" bIns="47032" rtlCol="0"/>
          <a:lstStyle>
            <a:lvl1pPr algn="r">
              <a:defRPr sz="1200"/>
            </a:lvl1pPr>
          </a:lstStyle>
          <a:p>
            <a:fld id="{183112E7-814A-43E3-8D41-430294A14A79}" type="datetimeFigureOut">
              <a:rPr lang="en-US" smtClean="0"/>
              <a:t>5/16/2016</a:t>
            </a:fld>
            <a:endParaRPr lang="en-US"/>
          </a:p>
        </p:txBody>
      </p:sp>
      <p:sp>
        <p:nvSpPr>
          <p:cNvPr id="4" name="Slide Image Placeholder 3"/>
          <p:cNvSpPr>
            <a:spLocks noGrp="1" noRot="1" noChangeAspect="1"/>
          </p:cNvSpPr>
          <p:nvPr>
            <p:ph type="sldImg" idx="2"/>
          </p:nvPr>
        </p:nvSpPr>
        <p:spPr>
          <a:xfrm>
            <a:off x="723900" y="1173163"/>
            <a:ext cx="5629275" cy="3167062"/>
          </a:xfrm>
          <a:prstGeom prst="rect">
            <a:avLst/>
          </a:prstGeom>
          <a:noFill/>
          <a:ln w="12700">
            <a:solidFill>
              <a:prstClr val="black"/>
            </a:solidFill>
          </a:ln>
        </p:spPr>
        <p:txBody>
          <a:bodyPr vert="horz" lIns="94064" tIns="47032" rIns="94064" bIns="47032" rtlCol="0" anchor="ctr"/>
          <a:lstStyle/>
          <a:p>
            <a:endParaRPr lang="en-US"/>
          </a:p>
        </p:txBody>
      </p:sp>
      <p:sp>
        <p:nvSpPr>
          <p:cNvPr id="5" name="Notes Placeholder 4"/>
          <p:cNvSpPr>
            <a:spLocks noGrp="1"/>
          </p:cNvSpPr>
          <p:nvPr>
            <p:ph type="body" sz="quarter" idx="3"/>
          </p:nvPr>
        </p:nvSpPr>
        <p:spPr>
          <a:xfrm>
            <a:off x="707708" y="4516676"/>
            <a:ext cx="5661660" cy="3695462"/>
          </a:xfrm>
          <a:prstGeom prst="rect">
            <a:avLst/>
          </a:prstGeom>
        </p:spPr>
        <p:txBody>
          <a:bodyPr vert="horz" lIns="94064" tIns="47032" rIns="94064" bIns="470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7"/>
            <a:ext cx="3066733" cy="470894"/>
          </a:xfrm>
          <a:prstGeom prst="rect">
            <a:avLst/>
          </a:prstGeom>
        </p:spPr>
        <p:txBody>
          <a:bodyPr vert="horz" lIns="94064" tIns="47032" rIns="94064"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4407"/>
            <a:ext cx="3066733" cy="470894"/>
          </a:xfrm>
          <a:prstGeom prst="rect">
            <a:avLst/>
          </a:prstGeom>
        </p:spPr>
        <p:txBody>
          <a:bodyPr vert="horz" lIns="94064" tIns="47032" rIns="94064" bIns="47032" rtlCol="0" anchor="b"/>
          <a:lstStyle>
            <a:lvl1pPr algn="r">
              <a:defRPr sz="1200"/>
            </a:lvl1pPr>
          </a:lstStyle>
          <a:p>
            <a:fld id="{8D3BA55C-3EF0-4B5F-B980-02E63BB1C72F}" type="slidenum">
              <a:rPr lang="en-US" smtClean="0"/>
              <a:t>‹#›</a:t>
            </a:fld>
            <a:endParaRPr lang="en-US"/>
          </a:p>
        </p:txBody>
      </p:sp>
    </p:spTree>
    <p:extLst>
      <p:ext uri="{BB962C8B-B14F-4D97-AF65-F5344CB8AC3E}">
        <p14:creationId xmlns:p14="http://schemas.microsoft.com/office/powerpoint/2010/main" val="219526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en-US" smtClean="0"/>
          </a:p>
        </p:txBody>
      </p:sp>
      <p:sp>
        <p:nvSpPr>
          <p:cNvPr id="13316" name="Slide Number Placeholder 3"/>
          <p:cNvSpPr>
            <a:spLocks noGrp="1"/>
          </p:cNvSpPr>
          <p:nvPr>
            <p:ph type="sldNum" sz="quarter" idx="5"/>
          </p:nvPr>
        </p:nvSpPr>
        <p:spPr>
          <a:noFill/>
        </p:spPr>
        <p:txBody>
          <a:bodyPr/>
          <a:lstStyle>
            <a:lvl1pPr defTabSz="970038">
              <a:defRPr sz="2500" b="1">
                <a:solidFill>
                  <a:schemeClr val="tx1"/>
                </a:solidFill>
                <a:latin typeface="Arial" panose="020B0604020202020204" pitchFamily="34" charset="0"/>
              </a:defRPr>
            </a:lvl1pPr>
            <a:lvl2pPr marL="764273" indent="-293951" defTabSz="970038">
              <a:defRPr sz="2500" b="1">
                <a:solidFill>
                  <a:schemeClr val="tx1"/>
                </a:solidFill>
                <a:latin typeface="Arial" panose="020B0604020202020204" pitchFamily="34" charset="0"/>
              </a:defRPr>
            </a:lvl2pPr>
            <a:lvl3pPr marL="1175804" indent="-235161" defTabSz="970038">
              <a:defRPr sz="2500" b="1">
                <a:solidFill>
                  <a:schemeClr val="tx1"/>
                </a:solidFill>
                <a:latin typeface="Arial" panose="020B0604020202020204" pitchFamily="34" charset="0"/>
              </a:defRPr>
            </a:lvl3pPr>
            <a:lvl4pPr marL="1646126" indent="-235161" defTabSz="970038">
              <a:defRPr sz="2500" b="1">
                <a:solidFill>
                  <a:schemeClr val="tx1"/>
                </a:solidFill>
                <a:latin typeface="Arial" panose="020B0604020202020204" pitchFamily="34" charset="0"/>
              </a:defRPr>
            </a:lvl4pPr>
            <a:lvl5pPr marL="2116447" indent="-235161" defTabSz="970038">
              <a:defRPr sz="2500" b="1">
                <a:solidFill>
                  <a:schemeClr val="tx1"/>
                </a:solidFill>
                <a:latin typeface="Arial" panose="020B0604020202020204" pitchFamily="34" charset="0"/>
              </a:defRPr>
            </a:lvl5pPr>
            <a:lvl6pPr marL="2586769" indent="-235161" defTabSz="970038" eaLnBrk="0" fontAlgn="base" hangingPunct="0">
              <a:spcBef>
                <a:spcPct val="0"/>
              </a:spcBef>
              <a:spcAft>
                <a:spcPct val="0"/>
              </a:spcAft>
              <a:defRPr sz="2500" b="1">
                <a:solidFill>
                  <a:schemeClr val="tx1"/>
                </a:solidFill>
                <a:latin typeface="Arial" panose="020B0604020202020204" pitchFamily="34" charset="0"/>
              </a:defRPr>
            </a:lvl6pPr>
            <a:lvl7pPr marL="3057091" indent="-235161" defTabSz="970038" eaLnBrk="0" fontAlgn="base" hangingPunct="0">
              <a:spcBef>
                <a:spcPct val="0"/>
              </a:spcBef>
              <a:spcAft>
                <a:spcPct val="0"/>
              </a:spcAft>
              <a:defRPr sz="2500" b="1">
                <a:solidFill>
                  <a:schemeClr val="tx1"/>
                </a:solidFill>
                <a:latin typeface="Arial" panose="020B0604020202020204" pitchFamily="34" charset="0"/>
              </a:defRPr>
            </a:lvl7pPr>
            <a:lvl8pPr marL="3527412" indent="-235161" defTabSz="970038" eaLnBrk="0" fontAlgn="base" hangingPunct="0">
              <a:spcBef>
                <a:spcPct val="0"/>
              </a:spcBef>
              <a:spcAft>
                <a:spcPct val="0"/>
              </a:spcAft>
              <a:defRPr sz="2500" b="1">
                <a:solidFill>
                  <a:schemeClr val="tx1"/>
                </a:solidFill>
                <a:latin typeface="Arial" panose="020B0604020202020204" pitchFamily="34" charset="0"/>
              </a:defRPr>
            </a:lvl8pPr>
            <a:lvl9pPr marL="3997734" indent="-235161" defTabSz="970038" eaLnBrk="0" fontAlgn="base" hangingPunct="0">
              <a:spcBef>
                <a:spcPct val="0"/>
              </a:spcBef>
              <a:spcAft>
                <a:spcPct val="0"/>
              </a:spcAft>
              <a:defRPr sz="2500" b="1">
                <a:solidFill>
                  <a:schemeClr val="tx1"/>
                </a:solidFill>
                <a:latin typeface="Arial" panose="020B0604020202020204" pitchFamily="34" charset="0"/>
              </a:defRPr>
            </a:lvl9pPr>
          </a:lstStyle>
          <a:p>
            <a:fld id="{2672AD45-2F88-4295-952C-E75A480E412D}" type="slidenum">
              <a:rPr lang="en-US" altLang="en-US" sz="1200" b="0">
                <a:latin typeface="Times New Roman" panose="02020603050405020304" pitchFamily="18" charset="0"/>
              </a:rPr>
              <a:pPr/>
              <a:t>2</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45400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smtClean="0"/>
          </a:p>
        </p:txBody>
      </p:sp>
      <p:sp>
        <p:nvSpPr>
          <p:cNvPr id="16388" name="Slide Number Placeholder 3"/>
          <p:cNvSpPr>
            <a:spLocks noGrp="1"/>
          </p:cNvSpPr>
          <p:nvPr>
            <p:ph type="sldNum" sz="quarter" idx="5"/>
          </p:nvPr>
        </p:nvSpPr>
        <p:spPr>
          <a:noFill/>
        </p:spPr>
        <p:txBody>
          <a:bodyPr/>
          <a:lstStyle>
            <a:lvl1pPr defTabSz="970038">
              <a:defRPr sz="2500" b="1">
                <a:solidFill>
                  <a:schemeClr val="tx1"/>
                </a:solidFill>
                <a:latin typeface="Arial" panose="020B0604020202020204" pitchFamily="34" charset="0"/>
              </a:defRPr>
            </a:lvl1pPr>
            <a:lvl2pPr marL="764273" indent="-293951" defTabSz="970038">
              <a:defRPr sz="2500" b="1">
                <a:solidFill>
                  <a:schemeClr val="tx1"/>
                </a:solidFill>
                <a:latin typeface="Arial" panose="020B0604020202020204" pitchFamily="34" charset="0"/>
              </a:defRPr>
            </a:lvl2pPr>
            <a:lvl3pPr marL="1175804" indent="-235161" defTabSz="970038">
              <a:defRPr sz="2500" b="1">
                <a:solidFill>
                  <a:schemeClr val="tx1"/>
                </a:solidFill>
                <a:latin typeface="Arial" panose="020B0604020202020204" pitchFamily="34" charset="0"/>
              </a:defRPr>
            </a:lvl3pPr>
            <a:lvl4pPr marL="1646126" indent="-235161" defTabSz="970038">
              <a:defRPr sz="2500" b="1">
                <a:solidFill>
                  <a:schemeClr val="tx1"/>
                </a:solidFill>
                <a:latin typeface="Arial" panose="020B0604020202020204" pitchFamily="34" charset="0"/>
              </a:defRPr>
            </a:lvl4pPr>
            <a:lvl5pPr marL="2116447" indent="-235161" defTabSz="970038">
              <a:defRPr sz="2500" b="1">
                <a:solidFill>
                  <a:schemeClr val="tx1"/>
                </a:solidFill>
                <a:latin typeface="Arial" panose="020B0604020202020204" pitchFamily="34" charset="0"/>
              </a:defRPr>
            </a:lvl5pPr>
            <a:lvl6pPr marL="2586769" indent="-235161" defTabSz="970038" eaLnBrk="0" fontAlgn="base" hangingPunct="0">
              <a:spcBef>
                <a:spcPct val="0"/>
              </a:spcBef>
              <a:spcAft>
                <a:spcPct val="0"/>
              </a:spcAft>
              <a:defRPr sz="2500" b="1">
                <a:solidFill>
                  <a:schemeClr val="tx1"/>
                </a:solidFill>
                <a:latin typeface="Arial" panose="020B0604020202020204" pitchFamily="34" charset="0"/>
              </a:defRPr>
            </a:lvl6pPr>
            <a:lvl7pPr marL="3057091" indent="-235161" defTabSz="970038" eaLnBrk="0" fontAlgn="base" hangingPunct="0">
              <a:spcBef>
                <a:spcPct val="0"/>
              </a:spcBef>
              <a:spcAft>
                <a:spcPct val="0"/>
              </a:spcAft>
              <a:defRPr sz="2500" b="1">
                <a:solidFill>
                  <a:schemeClr val="tx1"/>
                </a:solidFill>
                <a:latin typeface="Arial" panose="020B0604020202020204" pitchFamily="34" charset="0"/>
              </a:defRPr>
            </a:lvl7pPr>
            <a:lvl8pPr marL="3527412" indent="-235161" defTabSz="970038" eaLnBrk="0" fontAlgn="base" hangingPunct="0">
              <a:spcBef>
                <a:spcPct val="0"/>
              </a:spcBef>
              <a:spcAft>
                <a:spcPct val="0"/>
              </a:spcAft>
              <a:defRPr sz="2500" b="1">
                <a:solidFill>
                  <a:schemeClr val="tx1"/>
                </a:solidFill>
                <a:latin typeface="Arial" panose="020B0604020202020204" pitchFamily="34" charset="0"/>
              </a:defRPr>
            </a:lvl8pPr>
            <a:lvl9pPr marL="3997734" indent="-235161" defTabSz="970038" eaLnBrk="0" fontAlgn="base" hangingPunct="0">
              <a:spcBef>
                <a:spcPct val="0"/>
              </a:spcBef>
              <a:spcAft>
                <a:spcPct val="0"/>
              </a:spcAft>
              <a:defRPr sz="2500" b="1">
                <a:solidFill>
                  <a:schemeClr val="tx1"/>
                </a:solidFill>
                <a:latin typeface="Arial" panose="020B0604020202020204" pitchFamily="34" charset="0"/>
              </a:defRPr>
            </a:lvl9pPr>
          </a:lstStyle>
          <a:p>
            <a:fld id="{1155522D-CA2E-447E-91CF-929CE6D4D9B1}" type="slidenum">
              <a:rPr lang="en-US" altLang="en-US" sz="1200" b="0">
                <a:latin typeface="Times New Roman" panose="02020603050405020304" pitchFamily="18" charset="0"/>
              </a:rPr>
              <a:pPr/>
              <a:t>4</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52486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smtClean="0"/>
          </a:p>
        </p:txBody>
      </p:sp>
      <p:sp>
        <p:nvSpPr>
          <p:cNvPr id="19460" name="Slide Number Placeholder 3"/>
          <p:cNvSpPr>
            <a:spLocks noGrp="1"/>
          </p:cNvSpPr>
          <p:nvPr>
            <p:ph type="sldNum" sz="quarter" idx="5"/>
          </p:nvPr>
        </p:nvSpPr>
        <p:spPr>
          <a:noFill/>
        </p:spPr>
        <p:txBody>
          <a:bodyPr/>
          <a:lstStyle>
            <a:lvl1pPr defTabSz="970038">
              <a:defRPr sz="2500" b="1">
                <a:solidFill>
                  <a:schemeClr val="tx1"/>
                </a:solidFill>
                <a:latin typeface="Arial" panose="020B0604020202020204" pitchFamily="34" charset="0"/>
              </a:defRPr>
            </a:lvl1pPr>
            <a:lvl2pPr marL="764273" indent="-293951" defTabSz="970038">
              <a:defRPr sz="2500" b="1">
                <a:solidFill>
                  <a:schemeClr val="tx1"/>
                </a:solidFill>
                <a:latin typeface="Arial" panose="020B0604020202020204" pitchFamily="34" charset="0"/>
              </a:defRPr>
            </a:lvl2pPr>
            <a:lvl3pPr marL="1175804" indent="-235161" defTabSz="970038">
              <a:defRPr sz="2500" b="1">
                <a:solidFill>
                  <a:schemeClr val="tx1"/>
                </a:solidFill>
                <a:latin typeface="Arial" panose="020B0604020202020204" pitchFamily="34" charset="0"/>
              </a:defRPr>
            </a:lvl3pPr>
            <a:lvl4pPr marL="1646126" indent="-235161" defTabSz="970038">
              <a:defRPr sz="2500" b="1">
                <a:solidFill>
                  <a:schemeClr val="tx1"/>
                </a:solidFill>
                <a:latin typeface="Arial" panose="020B0604020202020204" pitchFamily="34" charset="0"/>
              </a:defRPr>
            </a:lvl4pPr>
            <a:lvl5pPr marL="2116447" indent="-235161" defTabSz="970038">
              <a:defRPr sz="2500" b="1">
                <a:solidFill>
                  <a:schemeClr val="tx1"/>
                </a:solidFill>
                <a:latin typeface="Arial" panose="020B0604020202020204" pitchFamily="34" charset="0"/>
              </a:defRPr>
            </a:lvl5pPr>
            <a:lvl6pPr marL="2586769" indent="-235161" defTabSz="970038" eaLnBrk="0" fontAlgn="base" hangingPunct="0">
              <a:spcBef>
                <a:spcPct val="0"/>
              </a:spcBef>
              <a:spcAft>
                <a:spcPct val="0"/>
              </a:spcAft>
              <a:defRPr sz="2500" b="1">
                <a:solidFill>
                  <a:schemeClr val="tx1"/>
                </a:solidFill>
                <a:latin typeface="Arial" panose="020B0604020202020204" pitchFamily="34" charset="0"/>
              </a:defRPr>
            </a:lvl6pPr>
            <a:lvl7pPr marL="3057091" indent="-235161" defTabSz="970038" eaLnBrk="0" fontAlgn="base" hangingPunct="0">
              <a:spcBef>
                <a:spcPct val="0"/>
              </a:spcBef>
              <a:spcAft>
                <a:spcPct val="0"/>
              </a:spcAft>
              <a:defRPr sz="2500" b="1">
                <a:solidFill>
                  <a:schemeClr val="tx1"/>
                </a:solidFill>
                <a:latin typeface="Arial" panose="020B0604020202020204" pitchFamily="34" charset="0"/>
              </a:defRPr>
            </a:lvl7pPr>
            <a:lvl8pPr marL="3527412" indent="-235161" defTabSz="970038" eaLnBrk="0" fontAlgn="base" hangingPunct="0">
              <a:spcBef>
                <a:spcPct val="0"/>
              </a:spcBef>
              <a:spcAft>
                <a:spcPct val="0"/>
              </a:spcAft>
              <a:defRPr sz="2500" b="1">
                <a:solidFill>
                  <a:schemeClr val="tx1"/>
                </a:solidFill>
                <a:latin typeface="Arial" panose="020B0604020202020204" pitchFamily="34" charset="0"/>
              </a:defRPr>
            </a:lvl8pPr>
            <a:lvl9pPr marL="3997734" indent="-235161" defTabSz="970038" eaLnBrk="0" fontAlgn="base" hangingPunct="0">
              <a:spcBef>
                <a:spcPct val="0"/>
              </a:spcBef>
              <a:spcAft>
                <a:spcPct val="0"/>
              </a:spcAft>
              <a:defRPr sz="2500" b="1">
                <a:solidFill>
                  <a:schemeClr val="tx1"/>
                </a:solidFill>
                <a:latin typeface="Arial" panose="020B0604020202020204" pitchFamily="34" charset="0"/>
              </a:defRPr>
            </a:lvl9pPr>
          </a:lstStyle>
          <a:p>
            <a:fld id="{FC3B278D-04B2-435E-A3DC-F2D1E872BEDA}" type="slidenum">
              <a:rPr lang="en-US" altLang="en-US" sz="1200" b="0">
                <a:latin typeface="Times New Roman" panose="02020603050405020304" pitchFamily="18" charset="0"/>
              </a:rPr>
              <a:pPr/>
              <a:t>6</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19054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F522BA-943E-49C1-91FC-0112583DF220}"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74B5-6819-4724-A2DD-0501C3CA4D62}" type="slidenum">
              <a:rPr lang="en-US" smtClean="0"/>
              <a:t>‹#›</a:t>
            </a:fld>
            <a:endParaRPr lang="en-US"/>
          </a:p>
        </p:txBody>
      </p:sp>
    </p:spTree>
    <p:extLst>
      <p:ext uri="{BB962C8B-B14F-4D97-AF65-F5344CB8AC3E}">
        <p14:creationId xmlns:p14="http://schemas.microsoft.com/office/powerpoint/2010/main" val="13891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522BA-943E-49C1-91FC-0112583DF220}"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74B5-6819-4724-A2DD-0501C3CA4D62}" type="slidenum">
              <a:rPr lang="en-US" smtClean="0"/>
              <a:t>‹#›</a:t>
            </a:fld>
            <a:endParaRPr lang="en-US"/>
          </a:p>
        </p:txBody>
      </p:sp>
    </p:spTree>
    <p:extLst>
      <p:ext uri="{BB962C8B-B14F-4D97-AF65-F5344CB8AC3E}">
        <p14:creationId xmlns:p14="http://schemas.microsoft.com/office/powerpoint/2010/main" val="323571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522BA-943E-49C1-91FC-0112583DF220}"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74B5-6819-4724-A2DD-0501C3CA4D62}" type="slidenum">
              <a:rPr lang="en-US" smtClean="0"/>
              <a:t>‹#›</a:t>
            </a:fld>
            <a:endParaRPr lang="en-US"/>
          </a:p>
        </p:txBody>
      </p:sp>
    </p:spTree>
    <p:extLst>
      <p:ext uri="{BB962C8B-B14F-4D97-AF65-F5344CB8AC3E}">
        <p14:creationId xmlns:p14="http://schemas.microsoft.com/office/powerpoint/2010/main" val="223228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522BA-943E-49C1-91FC-0112583DF220}"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74B5-6819-4724-A2DD-0501C3CA4D62}" type="slidenum">
              <a:rPr lang="en-US" smtClean="0"/>
              <a:t>‹#›</a:t>
            </a:fld>
            <a:endParaRPr lang="en-US"/>
          </a:p>
        </p:txBody>
      </p:sp>
    </p:spTree>
    <p:extLst>
      <p:ext uri="{BB962C8B-B14F-4D97-AF65-F5344CB8AC3E}">
        <p14:creationId xmlns:p14="http://schemas.microsoft.com/office/powerpoint/2010/main" val="7485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522BA-943E-49C1-91FC-0112583DF220}"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74B5-6819-4724-A2DD-0501C3CA4D62}" type="slidenum">
              <a:rPr lang="en-US" smtClean="0"/>
              <a:t>‹#›</a:t>
            </a:fld>
            <a:endParaRPr lang="en-US"/>
          </a:p>
        </p:txBody>
      </p:sp>
    </p:spTree>
    <p:extLst>
      <p:ext uri="{BB962C8B-B14F-4D97-AF65-F5344CB8AC3E}">
        <p14:creationId xmlns:p14="http://schemas.microsoft.com/office/powerpoint/2010/main" val="351622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F522BA-943E-49C1-91FC-0112583DF220}"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774B5-6819-4724-A2DD-0501C3CA4D62}" type="slidenum">
              <a:rPr lang="en-US" smtClean="0"/>
              <a:t>‹#›</a:t>
            </a:fld>
            <a:endParaRPr lang="en-US"/>
          </a:p>
        </p:txBody>
      </p:sp>
    </p:spTree>
    <p:extLst>
      <p:ext uri="{BB962C8B-B14F-4D97-AF65-F5344CB8AC3E}">
        <p14:creationId xmlns:p14="http://schemas.microsoft.com/office/powerpoint/2010/main" val="349227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F522BA-943E-49C1-91FC-0112583DF220}"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774B5-6819-4724-A2DD-0501C3CA4D62}" type="slidenum">
              <a:rPr lang="en-US" smtClean="0"/>
              <a:t>‹#›</a:t>
            </a:fld>
            <a:endParaRPr lang="en-US"/>
          </a:p>
        </p:txBody>
      </p:sp>
    </p:spTree>
    <p:extLst>
      <p:ext uri="{BB962C8B-B14F-4D97-AF65-F5344CB8AC3E}">
        <p14:creationId xmlns:p14="http://schemas.microsoft.com/office/powerpoint/2010/main" val="203333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522BA-943E-49C1-91FC-0112583DF220}"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774B5-6819-4724-A2DD-0501C3CA4D62}" type="slidenum">
              <a:rPr lang="en-US" smtClean="0"/>
              <a:t>‹#›</a:t>
            </a:fld>
            <a:endParaRPr lang="en-US"/>
          </a:p>
        </p:txBody>
      </p:sp>
    </p:spTree>
    <p:extLst>
      <p:ext uri="{BB962C8B-B14F-4D97-AF65-F5344CB8AC3E}">
        <p14:creationId xmlns:p14="http://schemas.microsoft.com/office/powerpoint/2010/main" val="102431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522BA-943E-49C1-91FC-0112583DF220}"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774B5-6819-4724-A2DD-0501C3CA4D62}" type="slidenum">
              <a:rPr lang="en-US" smtClean="0"/>
              <a:t>‹#›</a:t>
            </a:fld>
            <a:endParaRPr lang="en-US"/>
          </a:p>
        </p:txBody>
      </p:sp>
    </p:spTree>
    <p:extLst>
      <p:ext uri="{BB962C8B-B14F-4D97-AF65-F5344CB8AC3E}">
        <p14:creationId xmlns:p14="http://schemas.microsoft.com/office/powerpoint/2010/main" val="49113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522BA-943E-49C1-91FC-0112583DF220}"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774B5-6819-4724-A2DD-0501C3CA4D62}" type="slidenum">
              <a:rPr lang="en-US" smtClean="0"/>
              <a:t>‹#›</a:t>
            </a:fld>
            <a:endParaRPr lang="en-US"/>
          </a:p>
        </p:txBody>
      </p:sp>
    </p:spTree>
    <p:extLst>
      <p:ext uri="{BB962C8B-B14F-4D97-AF65-F5344CB8AC3E}">
        <p14:creationId xmlns:p14="http://schemas.microsoft.com/office/powerpoint/2010/main" val="393044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522BA-943E-49C1-91FC-0112583DF220}"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774B5-6819-4724-A2DD-0501C3CA4D62}" type="slidenum">
              <a:rPr lang="en-US" smtClean="0"/>
              <a:t>‹#›</a:t>
            </a:fld>
            <a:endParaRPr lang="en-US"/>
          </a:p>
        </p:txBody>
      </p:sp>
    </p:spTree>
    <p:extLst>
      <p:ext uri="{BB962C8B-B14F-4D97-AF65-F5344CB8AC3E}">
        <p14:creationId xmlns:p14="http://schemas.microsoft.com/office/powerpoint/2010/main" val="106957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522BA-943E-49C1-91FC-0112583DF220}" type="datetimeFigureOut">
              <a:rPr lang="en-US" smtClean="0"/>
              <a:t>5/16/2016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774B5-6819-4724-A2DD-0501C3CA4D62}" type="slidenum">
              <a:rPr lang="en-US" smtClean="0"/>
              <a:t>‹#›</a:t>
            </a:fld>
            <a:endParaRPr lang="en-US"/>
          </a:p>
        </p:txBody>
      </p:sp>
    </p:spTree>
    <p:extLst>
      <p:ext uri="{BB962C8B-B14F-4D97-AF65-F5344CB8AC3E}">
        <p14:creationId xmlns:p14="http://schemas.microsoft.com/office/powerpoint/2010/main" val="149507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monetary.or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FF00"/>
          </a:solidFill>
        </p:spPr>
        <p:txBody>
          <a:bodyPr>
            <a:normAutofit/>
          </a:bodyPr>
          <a:lstStyle/>
          <a:p>
            <a:r>
              <a:rPr lang="en-US" dirty="0" smtClean="0"/>
              <a:t>SOLUTIONS TO DEBT-DRIVEN FORCED TRADE	</a:t>
            </a:r>
            <a:endParaRPr lang="en-US" dirty="0"/>
          </a:p>
        </p:txBody>
      </p:sp>
      <p:sp>
        <p:nvSpPr>
          <p:cNvPr id="3" name="Subtitle 2"/>
          <p:cNvSpPr>
            <a:spLocks noGrp="1"/>
          </p:cNvSpPr>
          <p:nvPr>
            <p:ph type="subTitle" idx="1"/>
          </p:nvPr>
        </p:nvSpPr>
        <p:spPr>
          <a:solidFill>
            <a:srgbClr val="FFFFAB"/>
          </a:solidFill>
        </p:spPr>
        <p:txBody>
          <a:bodyPr/>
          <a:lstStyle/>
          <a:p>
            <a:endParaRPr lang="en-US" dirty="0" smtClean="0"/>
          </a:p>
          <a:p>
            <a:r>
              <a:rPr lang="en-US" dirty="0" smtClean="0"/>
              <a:t>Don Butterfield</a:t>
            </a:r>
            <a:endParaRPr lang="en-US" dirty="0"/>
          </a:p>
        </p:txBody>
      </p:sp>
    </p:spTree>
    <p:extLst>
      <p:ext uri="{BB962C8B-B14F-4D97-AF65-F5344CB8AC3E}">
        <p14:creationId xmlns:p14="http://schemas.microsoft.com/office/powerpoint/2010/main" val="135265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435" y="140774"/>
            <a:ext cx="10515600" cy="1538883"/>
          </a:xfrm>
          <a:prstGeom prst="rect">
            <a:avLst/>
          </a:prstGeom>
          <a:solidFill>
            <a:schemeClr val="accent1">
              <a:lumMod val="20000"/>
              <a:lumOff val="80000"/>
            </a:schemeClr>
          </a:solidFill>
        </p:spPr>
        <p:txBody>
          <a:bodyPr wrap="square" rtlCol="0">
            <a:spAutoFit/>
          </a:bodyPr>
          <a:lstStyle/>
          <a:p>
            <a:r>
              <a:rPr lang="en-US" sz="5400" b="1" dirty="0" smtClean="0">
                <a:solidFill>
                  <a:srgbClr val="0000FF"/>
                </a:solidFill>
              </a:rPr>
              <a:t>#1:  </a:t>
            </a:r>
            <a:r>
              <a:rPr lang="en-US" sz="4000" b="1" dirty="0" smtClean="0">
                <a:solidFill>
                  <a:srgbClr val="0000FF"/>
                </a:solidFill>
              </a:rPr>
              <a:t>FED RESERVE BANKS and their payment systems will be owned by the Government</a:t>
            </a:r>
            <a:endParaRPr lang="en-US" b="1" dirty="0"/>
          </a:p>
        </p:txBody>
      </p:sp>
      <p:sp>
        <p:nvSpPr>
          <p:cNvPr id="6" name="TextBox 5"/>
          <p:cNvSpPr txBox="1"/>
          <p:nvPr/>
        </p:nvSpPr>
        <p:spPr>
          <a:xfrm>
            <a:off x="720435" y="1679657"/>
            <a:ext cx="10515600" cy="1815882"/>
          </a:xfrm>
          <a:prstGeom prst="rect">
            <a:avLst/>
          </a:prstGeom>
          <a:solidFill>
            <a:srgbClr val="FFC000"/>
          </a:solidFill>
        </p:spPr>
        <p:txBody>
          <a:bodyPr wrap="square" rtlCol="0">
            <a:spAutoFit/>
          </a:bodyPr>
          <a:lstStyle/>
          <a:p>
            <a:r>
              <a:rPr lang="en-US" sz="2800" b="1" dirty="0" smtClean="0"/>
              <a:t>Federal government buys all the shares of the 12 Federal Reserve Banks from member commercial banks.   Their current functions will be performed by the Bureau of the Federal Reserve in the Treasury Department.</a:t>
            </a:r>
            <a:endParaRPr lang="en-US" sz="2800" b="1" dirty="0"/>
          </a:p>
        </p:txBody>
      </p:sp>
      <p:pic>
        <p:nvPicPr>
          <p:cNvPr id="5" name="Picture 2" descr="https://s15-us2.ixquick.com/cgi-bin/serveimage?url=http:%2F%2Fwww.federalreserve.gov%2Fgifjpg%2Fusmap3.gif&amp;sp=76bbd2e5d02f2798047dae709ccc81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019" y="3408217"/>
            <a:ext cx="5922392" cy="341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78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386" y="387302"/>
            <a:ext cx="10845227" cy="1200329"/>
          </a:xfrm>
          <a:prstGeom prst="rect">
            <a:avLst/>
          </a:prstGeom>
          <a:solidFill>
            <a:schemeClr val="accent1">
              <a:lumMod val="20000"/>
              <a:lumOff val="80000"/>
            </a:schemeClr>
          </a:solidFill>
        </p:spPr>
        <p:txBody>
          <a:bodyPr wrap="square" rtlCol="0">
            <a:spAutoFit/>
          </a:bodyPr>
          <a:lstStyle/>
          <a:p>
            <a:r>
              <a:rPr lang="en-US" sz="3600" b="1" dirty="0" smtClean="0">
                <a:solidFill>
                  <a:srgbClr val="0000FF"/>
                </a:solidFill>
              </a:rPr>
              <a:t>#2  TAKES AWAY POWER TO CREATE MONEY FROM</a:t>
            </a:r>
          </a:p>
          <a:p>
            <a:r>
              <a:rPr lang="en-US" sz="3600" b="1" dirty="0">
                <a:solidFill>
                  <a:srgbClr val="0000FF"/>
                </a:solidFill>
              </a:rPr>
              <a:t> </a:t>
            </a:r>
            <a:r>
              <a:rPr lang="en-US" sz="3600" b="1" dirty="0" smtClean="0">
                <a:solidFill>
                  <a:srgbClr val="0000FF"/>
                </a:solidFill>
              </a:rPr>
              <a:t>      PRIVATE BANKS</a:t>
            </a:r>
            <a:endParaRPr lang="en-US" sz="3600" b="1" dirty="0"/>
          </a:p>
        </p:txBody>
      </p:sp>
      <p:sp>
        <p:nvSpPr>
          <p:cNvPr id="6" name="TextBox 5"/>
          <p:cNvSpPr txBox="1"/>
          <p:nvPr/>
        </p:nvSpPr>
        <p:spPr>
          <a:xfrm>
            <a:off x="845127" y="2044210"/>
            <a:ext cx="10508672" cy="954107"/>
          </a:xfrm>
          <a:prstGeom prst="rect">
            <a:avLst/>
          </a:prstGeom>
          <a:solidFill>
            <a:srgbClr val="FFC000"/>
          </a:solidFill>
        </p:spPr>
        <p:txBody>
          <a:bodyPr wrap="square" rtlCol="0">
            <a:spAutoFit/>
          </a:bodyPr>
          <a:lstStyle/>
          <a:p>
            <a:pPr algn="ctr"/>
            <a:r>
              <a:rPr lang="en-US" sz="2800" b="1" dirty="0" smtClean="0"/>
              <a:t>Change accounting rules to only allow banks</a:t>
            </a:r>
          </a:p>
          <a:p>
            <a:pPr algn="ctr"/>
            <a:r>
              <a:rPr lang="en-US" sz="2800" b="1" dirty="0" smtClean="0"/>
              <a:t>to lend existing deposits.</a:t>
            </a:r>
          </a:p>
        </p:txBody>
      </p:sp>
      <p:pic>
        <p:nvPicPr>
          <p:cNvPr id="2050" name="Picture 2" descr="https://s14-eu5.ixquick.com/cgi-bin/serveimage?url=http%3A%2F%2Fthumbs.dreamstime.com%2Fz%2Fgaap-generally-accepted-accounting-principals-accountant-rolling-acronym-abbreviation-ball-sphere-rolled-uphill-46786228.jpg&amp;sp=0e74fcb124a11dfe1f528fd2dc3b7e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5356" y="3233223"/>
            <a:ext cx="3335771" cy="33994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5889" y="6263322"/>
            <a:ext cx="3834704"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500459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4284" y="392460"/>
            <a:ext cx="10913386" cy="1938992"/>
          </a:xfrm>
          <a:prstGeom prst="rect">
            <a:avLst/>
          </a:prstGeom>
          <a:solidFill>
            <a:schemeClr val="accent1">
              <a:lumMod val="20000"/>
              <a:lumOff val="80000"/>
            </a:schemeClr>
          </a:solidFill>
        </p:spPr>
        <p:txBody>
          <a:bodyPr wrap="square" rtlCol="0">
            <a:spAutoFit/>
          </a:bodyPr>
          <a:lstStyle/>
          <a:p>
            <a:r>
              <a:rPr lang="en-US" sz="6000" b="1" dirty="0" smtClean="0">
                <a:solidFill>
                  <a:srgbClr val="0000FF"/>
                </a:solidFill>
              </a:rPr>
              <a:t>#3   </a:t>
            </a:r>
            <a:r>
              <a:rPr lang="en-US" sz="4400" b="1" dirty="0" smtClean="0">
                <a:solidFill>
                  <a:srgbClr val="0000FF"/>
                </a:solidFill>
              </a:rPr>
              <a:t>SPEND DEBT-FREE MONEY FOR THE</a:t>
            </a:r>
          </a:p>
          <a:p>
            <a:r>
              <a:rPr lang="en-US" sz="4400" b="1" dirty="0">
                <a:solidFill>
                  <a:srgbClr val="0000FF"/>
                </a:solidFill>
              </a:rPr>
              <a:t> </a:t>
            </a:r>
            <a:r>
              <a:rPr lang="en-US" sz="4400" b="1" dirty="0" smtClean="0">
                <a:solidFill>
                  <a:srgbClr val="0000FF"/>
                </a:solidFill>
              </a:rPr>
              <a:t>         BENEFIT OF ALL CITIZENS</a:t>
            </a:r>
          </a:p>
          <a:p>
            <a:pPr algn="ctr"/>
            <a:endParaRPr lang="en-US" sz="1600" b="1" dirty="0"/>
          </a:p>
        </p:txBody>
      </p:sp>
      <p:sp>
        <p:nvSpPr>
          <p:cNvPr id="6" name="TextBox 5"/>
          <p:cNvSpPr txBox="1"/>
          <p:nvPr/>
        </p:nvSpPr>
        <p:spPr>
          <a:xfrm>
            <a:off x="544284" y="2331452"/>
            <a:ext cx="10913385" cy="2677656"/>
          </a:xfrm>
          <a:prstGeom prst="rect">
            <a:avLst/>
          </a:prstGeom>
          <a:solidFill>
            <a:srgbClr val="FFC000"/>
          </a:solidFill>
        </p:spPr>
        <p:txBody>
          <a:bodyPr wrap="square" rtlCol="0">
            <a:spAutoFit/>
          </a:bodyPr>
          <a:lstStyle/>
          <a:p>
            <a:r>
              <a:rPr lang="en-US" sz="2800" b="1" dirty="0" smtClean="0"/>
              <a:t>Congress spends to CREATE JOBS and REAL WEALTH  </a:t>
            </a:r>
          </a:p>
          <a:p>
            <a:r>
              <a:rPr lang="en-US" sz="2800" b="1" u="sng" dirty="0" smtClean="0"/>
              <a:t>for all people in the country</a:t>
            </a:r>
            <a:r>
              <a:rPr lang="en-US" sz="2800" b="1" dirty="0" smtClean="0"/>
              <a:t>,  </a:t>
            </a:r>
            <a:r>
              <a:rPr lang="en-US" sz="2800" b="1" i="1" dirty="0" smtClean="0"/>
              <a:t>not the few.</a:t>
            </a:r>
          </a:p>
          <a:p>
            <a:endParaRPr lang="en-US" sz="2800" b="1" dirty="0"/>
          </a:p>
          <a:p>
            <a:pPr marL="914400" lvl="1" indent="-457200">
              <a:buFont typeface="Arial" panose="020B0604020202020204" pitchFamily="34" charset="0"/>
              <a:buChar char="•"/>
            </a:pPr>
            <a:r>
              <a:rPr lang="en-US" sz="2800" b="1" dirty="0" smtClean="0"/>
              <a:t>Build infrastructure -- trains, dams, bridges, levees</a:t>
            </a:r>
          </a:p>
          <a:p>
            <a:pPr marL="914400" lvl="1" indent="-457200">
              <a:buFont typeface="Arial" panose="020B0604020202020204" pitchFamily="34" charset="0"/>
              <a:buChar char="•"/>
            </a:pPr>
            <a:r>
              <a:rPr lang="en-US" sz="2800" b="1" dirty="0" smtClean="0"/>
              <a:t>Education</a:t>
            </a:r>
          </a:p>
          <a:p>
            <a:pPr marL="914400" lvl="1" indent="-457200">
              <a:buFont typeface="Arial" panose="020B0604020202020204" pitchFamily="34" charset="0"/>
              <a:buChar char="•"/>
            </a:pPr>
            <a:r>
              <a:rPr lang="en-US" sz="2800" b="1" dirty="0" smtClean="0"/>
              <a:t>Health Care</a:t>
            </a:r>
            <a:endParaRPr lang="en-US" sz="2800" b="1" dirty="0"/>
          </a:p>
        </p:txBody>
      </p:sp>
      <p:pic>
        <p:nvPicPr>
          <p:cNvPr id="4098" name="Picture 2" descr="http://ts3.mm.bing.net/th?id=H.4773487957640678&amp;pid=15.1&amp;H=100&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449661"/>
            <a:ext cx="2253343" cy="14083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s1.mm.bing.net/th?id=H.4594336320848068&amp;pid=15.1&amp;H=12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775" y="5449661"/>
            <a:ext cx="1882051" cy="14083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s4.mm.bing.net/th?id=H.4983859733856771&amp;pid=15.1&amp;H=106&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9870" y="5417449"/>
            <a:ext cx="2125795" cy="140833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s3.mm.bing.net/th?id=H.4653611164371502&amp;pid=15.1&amp;H=106&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2710" y="5449660"/>
            <a:ext cx="2077175" cy="137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7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14559" y="1189734"/>
            <a:ext cx="7537576"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panose="020B0604020202020204" pitchFamily="34" charset="0"/>
                <a:hlinkClick r:id="rId2"/>
              </a:rPr>
              <a:t>  </a:t>
            </a:r>
            <a:r>
              <a:rPr kumimoji="0" lang="en-US" sz="8600" b="0" i="0" u="none" strike="noStrike" cap="none" normalizeH="0" baseline="0" dirty="0" smtClean="0">
                <a:ln>
                  <a:noFill/>
                </a:ln>
                <a:solidFill>
                  <a:schemeClr val="tx1"/>
                </a:solidFill>
                <a:effectLst/>
                <a:latin typeface="Arial" panose="020B0604020202020204" pitchFamily="34" charset="0"/>
                <a:hlinkClick r:id="rId2" tooltip="American Monetary Institute"/>
              </a:rPr>
              <a:t>A</a:t>
            </a:r>
            <a:r>
              <a:rPr kumimoji="0" lang="en-US" sz="2500" b="0" i="0" u="none" strike="noStrike" cap="none" normalizeH="0" baseline="0" dirty="0" smtClean="0">
                <a:ln>
                  <a:noFill/>
                </a:ln>
                <a:solidFill>
                  <a:schemeClr val="tx1"/>
                </a:solidFill>
                <a:effectLst/>
                <a:latin typeface="Arial" panose="020B0604020202020204" pitchFamily="34" charset="0"/>
                <a:hlinkClick r:id="rId2" tooltip="American Monetary Institute"/>
              </a:rPr>
              <a:t>merican Monetary Institute</a:t>
            </a:r>
            <a:r>
              <a:rPr kumimoji="0" lang="en-US" sz="2500" b="0" i="0" u="none" strike="noStrike" cap="none" normalizeH="0" baseline="0" dirty="0" smtClean="0">
                <a:ln>
                  <a:noFill/>
                </a:ln>
                <a:solidFill>
                  <a:schemeClr val="tx1"/>
                </a:solidFill>
                <a:effectLst/>
                <a:latin typeface="Arial" panose="020B0604020202020204" pitchFamily="34" charset="0"/>
              </a:rPr>
              <a:t>, USA,</a:t>
            </a:r>
          </a:p>
          <a:p>
            <a:pPr marL="0" marR="0" lvl="0" indent="0" algn="l" defTabSz="914400" rtl="0" eaLnBrk="0" fontAlgn="base" latinLnBrk="0" hangingPunct="0">
              <a:lnSpc>
                <a:spcPct val="100000"/>
              </a:lnSpc>
              <a:spcBef>
                <a:spcPct val="0"/>
              </a:spcBef>
              <a:spcAft>
                <a:spcPct val="0"/>
              </a:spcAft>
              <a:buClrTx/>
              <a:buSzTx/>
              <a:buFontTx/>
              <a:buNone/>
              <a:tabLst/>
            </a:pPr>
            <a:endParaRPr lang="en-US" sz="2500" dirty="0" smtClean="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500" dirty="0" smtClean="0">
                <a:latin typeface="Arial" panose="020B0604020202020204" pitchFamily="34" charset="0"/>
              </a:rPr>
              <a:t>                    </a:t>
            </a:r>
            <a:r>
              <a:rPr lang="en-US" sz="2500" dirty="0" smtClean="0">
                <a:solidFill>
                  <a:srgbClr val="0070C0"/>
                </a:solidFill>
                <a:latin typeface="Arial" panose="020B0604020202020204" pitchFamily="34" charset="0"/>
              </a:rPr>
              <a:t>www.monetary.org</a:t>
            </a:r>
          </a:p>
          <a:p>
            <a:pPr marL="0" marR="0" lvl="0" indent="0" algn="l" defTabSz="914400" rtl="0" eaLnBrk="0" fontAlgn="base" latinLnBrk="0" hangingPunct="0">
              <a:lnSpc>
                <a:spcPct val="100000"/>
              </a:lnSpc>
              <a:spcBef>
                <a:spcPct val="0"/>
              </a:spcBef>
              <a:spcAft>
                <a:spcPct val="0"/>
              </a:spcAft>
              <a:buClrTx/>
              <a:buSzTx/>
              <a:buFontTx/>
              <a:buNone/>
              <a:tabLst/>
            </a:pPr>
            <a:endParaRPr lang="en-US" sz="25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500" dirty="0" smtClean="0">
                <a:latin typeface="Arial" panose="020B0604020202020204" pitchFamily="34" charset="0"/>
              </a:rPr>
              <a:t>Helped </a:t>
            </a:r>
            <a:r>
              <a:rPr kumimoji="0" lang="en-US" sz="2500" b="0" i="0" u="none" strike="noStrike" cap="none" normalizeH="0" baseline="0" dirty="0" smtClean="0">
                <a:ln>
                  <a:noFill/>
                </a:ln>
                <a:solidFill>
                  <a:schemeClr val="tx1"/>
                </a:solidFill>
                <a:effectLst/>
                <a:latin typeface="Arial" panose="020B0604020202020204" pitchFamily="34" charset="0"/>
              </a:rPr>
              <a:t>Congressman Kucinich draft the NEED ACT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panose="020B0604020202020204" pitchFamily="34" charset="0"/>
              </a:rPr>
              <a:t> </a:t>
            </a:r>
          </a:p>
        </p:txBody>
      </p:sp>
      <p:pic>
        <p:nvPicPr>
          <p:cNvPr id="2052" name="Picture 4" descr="http://2joz611prdme3eogq61h5p3gr08.wpengine.netdna-cdn.com/wp-content/uploads/2012/09/AMI2-293x300.jpe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3557" y="1737695"/>
            <a:ext cx="3140402" cy="28911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17758" y="360947"/>
            <a:ext cx="5390147" cy="769441"/>
          </a:xfrm>
          <a:prstGeom prst="rect">
            <a:avLst/>
          </a:prstGeom>
          <a:solidFill>
            <a:srgbClr val="FFFF00"/>
          </a:solidFill>
        </p:spPr>
        <p:txBody>
          <a:bodyPr wrap="square" rtlCol="0">
            <a:spAutoFit/>
          </a:bodyPr>
          <a:lstStyle/>
          <a:p>
            <a:pPr lvl="0" algn="ctr"/>
            <a:r>
              <a:rPr lang="en-US" sz="4400" b="1" dirty="0" smtClean="0">
                <a:latin typeface="Arial" panose="020B0604020202020204" pitchFamily="34" charset="0"/>
              </a:rPr>
              <a:t>USA</a:t>
            </a:r>
            <a:endParaRPr lang="en-US" sz="4400" dirty="0"/>
          </a:p>
        </p:txBody>
      </p:sp>
    </p:spTree>
    <p:extLst>
      <p:ext uri="{BB962C8B-B14F-4D97-AF65-F5344CB8AC3E}">
        <p14:creationId xmlns:p14="http://schemas.microsoft.com/office/powerpoint/2010/main" val="86155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76" y="365125"/>
            <a:ext cx="11763934" cy="1325563"/>
          </a:xfrm>
          <a:solidFill>
            <a:srgbClr val="92D050"/>
          </a:solidFill>
        </p:spPr>
        <p:txBody>
          <a:bodyPr/>
          <a:lstStyle/>
          <a:p>
            <a:r>
              <a:rPr lang="en-US" dirty="0" smtClean="0"/>
              <a:t>The history of the United States is a history of debt-free U.S. money.</a:t>
            </a:r>
            <a:endParaRPr lang="en-US" dirty="0"/>
          </a:p>
        </p:txBody>
      </p:sp>
      <p:pic>
        <p:nvPicPr>
          <p:cNvPr id="1026" name="Picture 2" descr="https://s15-us2.ixquick.com/cgi-bin/serveimage?url=https%3A%2F%2Fupload.wikimedia.org%2Fwikipedia%2Fcommons%2Fthumb%2F8%2F8f%2FUS-Colonial_%2528PA-115%2529-Pennsylvania-18_Jun_1764.jpg%2F300px-US-Colonial_%2528PA-115%2529-Pennsylvania-18_Jun_1764.jpg&amp;sp=0dbb6f11b67c88dbc01d32118ae996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76" y="1814945"/>
            <a:ext cx="8057560" cy="47282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86800" y="2313709"/>
            <a:ext cx="3398110" cy="2185214"/>
          </a:xfrm>
          <a:prstGeom prst="rect">
            <a:avLst/>
          </a:prstGeom>
          <a:solidFill>
            <a:srgbClr val="DAEFC3"/>
          </a:solidFill>
        </p:spPr>
        <p:txBody>
          <a:bodyPr wrap="none" rtlCol="0">
            <a:spAutoFit/>
          </a:bodyPr>
          <a:lstStyle/>
          <a:p>
            <a:r>
              <a:rPr lang="en-US" sz="2800" dirty="0" smtClean="0"/>
              <a:t>COLONIAL SCRIPT</a:t>
            </a:r>
          </a:p>
          <a:p>
            <a:endParaRPr lang="en-US" dirty="0"/>
          </a:p>
          <a:p>
            <a:r>
              <a:rPr lang="en-US" dirty="0" smtClean="0"/>
              <a:t>DEBT-FREE MONEY ISSUED BY</a:t>
            </a:r>
          </a:p>
          <a:p>
            <a:r>
              <a:rPr lang="en-US" dirty="0" smtClean="0"/>
              <a:t>THE LEGISLATURE OF THE COLONY</a:t>
            </a:r>
          </a:p>
          <a:p>
            <a:r>
              <a:rPr lang="en-US" dirty="0" smtClean="0"/>
              <a:t>OF PENNSYLVANIA</a:t>
            </a:r>
          </a:p>
          <a:p>
            <a:endParaRPr lang="en-US" dirty="0"/>
          </a:p>
          <a:p>
            <a:r>
              <a:rPr lang="en-US" dirty="0" smtClean="0"/>
              <a:t>June, 1764</a:t>
            </a:r>
            <a:endParaRPr lang="en-US" dirty="0"/>
          </a:p>
        </p:txBody>
      </p:sp>
      <p:sp>
        <p:nvSpPr>
          <p:cNvPr id="4" name="TextBox 3"/>
          <p:cNvSpPr txBox="1"/>
          <p:nvPr/>
        </p:nvSpPr>
        <p:spPr>
          <a:xfrm>
            <a:off x="8686800" y="4904509"/>
            <a:ext cx="3355727" cy="923330"/>
          </a:xfrm>
          <a:prstGeom prst="rect">
            <a:avLst/>
          </a:prstGeom>
          <a:solidFill>
            <a:srgbClr val="DAEFC3"/>
          </a:solidFill>
        </p:spPr>
        <p:txBody>
          <a:bodyPr wrap="none" rtlCol="0">
            <a:spAutoFit/>
          </a:bodyPr>
          <a:lstStyle/>
          <a:p>
            <a:r>
              <a:rPr lang="en-US" dirty="0" smtClean="0"/>
              <a:t>Every one of the thirteen colonies</a:t>
            </a:r>
          </a:p>
          <a:p>
            <a:r>
              <a:rPr lang="en-US" dirty="0" smtClean="0"/>
              <a:t>issued debt-free/interest-free </a:t>
            </a:r>
          </a:p>
          <a:p>
            <a:r>
              <a:rPr lang="en-US" dirty="0" smtClean="0"/>
              <a:t>money from their legislature.</a:t>
            </a:r>
            <a:endParaRPr lang="en-US" dirty="0"/>
          </a:p>
        </p:txBody>
      </p:sp>
    </p:spTree>
    <p:extLst>
      <p:ext uri="{BB962C8B-B14F-4D97-AF65-F5344CB8AC3E}">
        <p14:creationId xmlns:p14="http://schemas.microsoft.com/office/powerpoint/2010/main" val="1327578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776" y="489817"/>
            <a:ext cx="4237169" cy="1044234"/>
          </a:xfrm>
          <a:solidFill>
            <a:srgbClr val="92D050"/>
          </a:solidFill>
        </p:spPr>
        <p:txBody>
          <a:bodyPr/>
          <a:lstStyle/>
          <a:p>
            <a:r>
              <a:rPr lang="en-US" dirty="0" smtClean="0"/>
              <a:t>COLONIAL SCRIPT</a:t>
            </a:r>
            <a:endParaRPr lang="en-US" dirty="0"/>
          </a:p>
        </p:txBody>
      </p:sp>
      <p:sp>
        <p:nvSpPr>
          <p:cNvPr id="3" name="TextBox 2"/>
          <p:cNvSpPr txBox="1"/>
          <p:nvPr/>
        </p:nvSpPr>
        <p:spPr>
          <a:xfrm>
            <a:off x="6494035" y="0"/>
            <a:ext cx="3355727" cy="1631216"/>
          </a:xfrm>
          <a:prstGeom prst="rect">
            <a:avLst/>
          </a:prstGeom>
          <a:solidFill>
            <a:srgbClr val="CCFF99"/>
          </a:solidFill>
        </p:spPr>
        <p:txBody>
          <a:bodyPr wrap="none" rtlCol="0">
            <a:spAutoFit/>
          </a:bodyPr>
          <a:lstStyle/>
          <a:p>
            <a:r>
              <a:rPr lang="en-US" sz="2800" dirty="0" smtClean="0"/>
              <a:t>COLONIAL SCRIPT</a:t>
            </a:r>
          </a:p>
          <a:p>
            <a:endParaRPr lang="en-US" dirty="0"/>
          </a:p>
          <a:p>
            <a:r>
              <a:rPr lang="en-US" dirty="0"/>
              <a:t>Every one of the thirteen colonies</a:t>
            </a:r>
          </a:p>
          <a:p>
            <a:r>
              <a:rPr lang="en-US" dirty="0"/>
              <a:t>issued debt-free/interest-free </a:t>
            </a:r>
          </a:p>
          <a:p>
            <a:r>
              <a:rPr lang="en-US" dirty="0"/>
              <a:t>money from their legislature.</a:t>
            </a:r>
          </a:p>
        </p:txBody>
      </p:sp>
      <p:pic>
        <p:nvPicPr>
          <p:cNvPr id="5122" name="Picture 2" descr="https://s16-us2.ixquick.com/cgi-bin/serveimage?url=http%3A%2F%2Fushistoryimages.com%2Fimages%2Fbenjamin-franklin%2Ffullsize%2Fbenjamin-franklin-5.jpg&amp;sp=908429baaecc7dc751006f1ef8e045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78" y="2147454"/>
            <a:ext cx="4377414" cy="41009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05055" y="2881745"/>
            <a:ext cx="5767989" cy="1477328"/>
          </a:xfrm>
          <a:prstGeom prst="rect">
            <a:avLst/>
          </a:prstGeom>
          <a:solidFill>
            <a:srgbClr val="CCFF99"/>
          </a:solidFill>
        </p:spPr>
        <p:txBody>
          <a:bodyPr wrap="none" rtlCol="0">
            <a:spAutoFit/>
          </a:bodyPr>
          <a:lstStyle/>
          <a:p>
            <a:r>
              <a:rPr lang="en-US" dirty="0" smtClean="0"/>
              <a:t>“Experience, more prevalent than all the logic of the World,</a:t>
            </a:r>
          </a:p>
          <a:p>
            <a:r>
              <a:rPr lang="en-US" dirty="0" smtClean="0"/>
              <a:t>has fully convinced us all, that paper money has been,</a:t>
            </a:r>
          </a:p>
          <a:p>
            <a:r>
              <a:rPr lang="en-US" dirty="0" smtClean="0"/>
              <a:t>and is now of the greatest advantages to the country.”</a:t>
            </a:r>
          </a:p>
          <a:p>
            <a:endParaRPr lang="en-US" dirty="0"/>
          </a:p>
          <a:p>
            <a:r>
              <a:rPr lang="en-US" dirty="0" smtClean="0"/>
              <a:t>			Benjamin Franklin</a:t>
            </a:r>
            <a:endParaRPr lang="en-US" dirty="0"/>
          </a:p>
        </p:txBody>
      </p:sp>
    </p:spTree>
    <p:extLst>
      <p:ext uri="{BB962C8B-B14F-4D97-AF65-F5344CB8AC3E}">
        <p14:creationId xmlns:p14="http://schemas.microsoft.com/office/powerpoint/2010/main" val="595877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76" y="365125"/>
            <a:ext cx="11763934" cy="1325563"/>
          </a:xfrm>
          <a:solidFill>
            <a:srgbClr val="92D050"/>
          </a:solidFill>
        </p:spPr>
        <p:txBody>
          <a:bodyPr/>
          <a:lstStyle/>
          <a:p>
            <a:r>
              <a:rPr lang="en-US" dirty="0" smtClean="0"/>
              <a:t>The history of the United States is a history of debt-free U.S. money.</a:t>
            </a:r>
            <a:endParaRPr lang="en-US" dirty="0"/>
          </a:p>
        </p:txBody>
      </p:sp>
      <p:sp>
        <p:nvSpPr>
          <p:cNvPr id="3" name="TextBox 2"/>
          <p:cNvSpPr txBox="1"/>
          <p:nvPr/>
        </p:nvSpPr>
        <p:spPr>
          <a:xfrm>
            <a:off x="8686800" y="2313709"/>
            <a:ext cx="3384773" cy="3508653"/>
          </a:xfrm>
          <a:prstGeom prst="rect">
            <a:avLst/>
          </a:prstGeom>
          <a:solidFill>
            <a:srgbClr val="DAEFC3"/>
          </a:solidFill>
        </p:spPr>
        <p:txBody>
          <a:bodyPr wrap="none" rtlCol="0">
            <a:spAutoFit/>
          </a:bodyPr>
          <a:lstStyle/>
          <a:p>
            <a:r>
              <a:rPr lang="en-US" sz="2400" dirty="0" smtClean="0"/>
              <a:t>CONTINENTAL CURRENCY</a:t>
            </a:r>
          </a:p>
          <a:p>
            <a:endParaRPr lang="en-US" dirty="0"/>
          </a:p>
          <a:p>
            <a:r>
              <a:rPr lang="en-US" dirty="0" smtClean="0"/>
              <a:t>DEBT-FREE MONEY ISSUED BY</a:t>
            </a:r>
          </a:p>
          <a:p>
            <a:r>
              <a:rPr lang="en-US" dirty="0" smtClean="0"/>
              <a:t>THE CONTINENTAL CONGRESS</a:t>
            </a:r>
          </a:p>
          <a:p>
            <a:r>
              <a:rPr lang="en-US" dirty="0" smtClean="0"/>
              <a:t>FOR THE AMERICAN WAR </a:t>
            </a:r>
          </a:p>
          <a:p>
            <a:r>
              <a:rPr lang="en-US" dirty="0" smtClean="0"/>
              <a:t>OF INDEPENDENCE, May 1775</a:t>
            </a:r>
          </a:p>
          <a:p>
            <a:endParaRPr lang="en-US" dirty="0"/>
          </a:p>
          <a:p>
            <a:r>
              <a:rPr lang="en-US" dirty="0" smtClean="0"/>
              <a:t>The colonists issued about 200 </a:t>
            </a:r>
          </a:p>
          <a:p>
            <a:r>
              <a:rPr lang="en-US" dirty="0" smtClean="0"/>
              <a:t>million of these Continentals,</a:t>
            </a:r>
          </a:p>
          <a:p>
            <a:r>
              <a:rPr lang="en-US" dirty="0" smtClean="0"/>
              <a:t>but the British counterfeited</a:t>
            </a:r>
          </a:p>
          <a:p>
            <a:r>
              <a:rPr lang="en-US" dirty="0" smtClean="0"/>
              <a:t>another 200 million as a form</a:t>
            </a:r>
          </a:p>
          <a:p>
            <a:r>
              <a:rPr lang="en-US" dirty="0" smtClean="0"/>
              <a:t>of economic warfare.</a:t>
            </a:r>
            <a:endParaRPr lang="en-US" dirty="0"/>
          </a:p>
        </p:txBody>
      </p:sp>
      <p:pic>
        <p:nvPicPr>
          <p:cNvPr id="2050" name="Picture 2" descr="https://s14-eu5.ixquick.com/cgi-bin/serveimage?url=http%3A%2F%2Fwww.coins.nd.edu%2FColCurrency%2FCurrencyImages%2FCC%2FCC-05-10-75-%2420.obv.jpg&amp;sp=6e5115cf64f0db162ca9059ed6eb5f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76" y="1801859"/>
            <a:ext cx="8259275" cy="434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37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76" y="365125"/>
            <a:ext cx="11763934" cy="1325563"/>
          </a:xfrm>
          <a:solidFill>
            <a:srgbClr val="92D050"/>
          </a:solidFill>
        </p:spPr>
        <p:txBody>
          <a:bodyPr/>
          <a:lstStyle/>
          <a:p>
            <a:r>
              <a:rPr lang="en-US" dirty="0" smtClean="0"/>
              <a:t>The history of the United States is a history of debt-free U.S. money.</a:t>
            </a:r>
            <a:endParaRPr lang="en-US" dirty="0"/>
          </a:p>
        </p:txBody>
      </p:sp>
      <p:sp>
        <p:nvSpPr>
          <p:cNvPr id="3" name="TextBox 2"/>
          <p:cNvSpPr txBox="1"/>
          <p:nvPr/>
        </p:nvSpPr>
        <p:spPr>
          <a:xfrm>
            <a:off x="7855527" y="2313709"/>
            <a:ext cx="4229383" cy="3231654"/>
          </a:xfrm>
          <a:prstGeom prst="rect">
            <a:avLst/>
          </a:prstGeom>
          <a:solidFill>
            <a:srgbClr val="DAEFC3"/>
          </a:solidFill>
        </p:spPr>
        <p:txBody>
          <a:bodyPr wrap="square" rtlCol="0">
            <a:spAutoFit/>
          </a:bodyPr>
          <a:lstStyle/>
          <a:p>
            <a:r>
              <a:rPr lang="en-US" sz="2400" dirty="0" smtClean="0"/>
              <a:t>GREENBACK CURRENCY</a:t>
            </a:r>
          </a:p>
          <a:p>
            <a:endParaRPr lang="en-US" dirty="0"/>
          </a:p>
          <a:p>
            <a:r>
              <a:rPr lang="en-US" dirty="0" smtClean="0"/>
              <a:t>DEBT-FREE MONEY ISSUED BY THE U.S. CONGRESS DURING THE CIVIL WAR.</a:t>
            </a:r>
          </a:p>
          <a:p>
            <a:endParaRPr lang="en-US" dirty="0"/>
          </a:p>
          <a:p>
            <a:r>
              <a:rPr lang="en-US" dirty="0" smtClean="0"/>
              <a:t>200 MILLION GREENBACKS WERE ISSUED BY THE NORTHERN CONGRESS AND THE GOVERNMENT SPENT THAT AMOUNT.    </a:t>
            </a:r>
          </a:p>
          <a:p>
            <a:endParaRPr lang="en-US" dirty="0"/>
          </a:p>
          <a:p>
            <a:endParaRPr lang="en-US" dirty="0" smtClean="0"/>
          </a:p>
          <a:p>
            <a:endParaRPr lang="en-US" dirty="0"/>
          </a:p>
        </p:txBody>
      </p:sp>
      <p:pic>
        <p:nvPicPr>
          <p:cNvPr id="3074" name="Picture 2" descr="https://s16-us2.ixquick.com/cgi-bin/serveimage?url=http%3A%2F%2Fwww.historybyzim.com%2Fwp-content%2Fuploads%2F2013%2F01%2FUS_1_1862_Legal_Tender.jpg&amp;sp=f6206c8acb6c9dbf97866d9792d22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76" y="2313709"/>
            <a:ext cx="7408965" cy="314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07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76" y="365125"/>
            <a:ext cx="5594915" cy="1325563"/>
          </a:xfrm>
          <a:solidFill>
            <a:srgbClr val="92D050"/>
          </a:solidFill>
        </p:spPr>
        <p:txBody>
          <a:bodyPr/>
          <a:lstStyle/>
          <a:p>
            <a:r>
              <a:rPr lang="en-US" dirty="0"/>
              <a:t>GREENBACK CURRENCY</a:t>
            </a:r>
          </a:p>
        </p:txBody>
      </p:sp>
      <p:sp>
        <p:nvSpPr>
          <p:cNvPr id="3" name="TextBox 2"/>
          <p:cNvSpPr txBox="1"/>
          <p:nvPr/>
        </p:nvSpPr>
        <p:spPr>
          <a:xfrm>
            <a:off x="6497852" y="2225581"/>
            <a:ext cx="4049274" cy="2862322"/>
          </a:xfrm>
          <a:prstGeom prst="rect">
            <a:avLst/>
          </a:prstGeom>
          <a:solidFill>
            <a:srgbClr val="DAEFC3"/>
          </a:solidFill>
        </p:spPr>
        <p:txBody>
          <a:bodyPr wrap="square" rtlCol="0">
            <a:spAutoFit/>
          </a:bodyPr>
          <a:lstStyle/>
          <a:p>
            <a:endParaRPr lang="en-US" dirty="0"/>
          </a:p>
          <a:p>
            <a:r>
              <a:rPr lang="en-US" dirty="0" smtClean="0"/>
              <a:t>ABRAHAM LINCOLN:</a:t>
            </a:r>
          </a:p>
          <a:p>
            <a:endParaRPr lang="en-US" dirty="0"/>
          </a:p>
          <a:p>
            <a:r>
              <a:rPr lang="en-US" dirty="0" smtClean="0"/>
              <a:t>  “The original issue of money should be maintained as the exclusive monopoly of national government.</a:t>
            </a:r>
          </a:p>
          <a:p>
            <a:endParaRPr lang="en-US" dirty="0"/>
          </a:p>
          <a:p>
            <a:r>
              <a:rPr lang="en-US" dirty="0" smtClean="0"/>
              <a:t>Money will cease to be the master and become the servant of humanity.”</a:t>
            </a:r>
          </a:p>
          <a:p>
            <a:endParaRPr lang="en-US" dirty="0"/>
          </a:p>
        </p:txBody>
      </p:sp>
      <p:pic>
        <p:nvPicPr>
          <p:cNvPr id="3074" name="Picture 2" descr="https://s16-us2.ixquick.com/cgi-bin/serveimage?url=http%3A%2F%2Fwww.historybyzim.com%2Fwp-content%2Fuploads%2F2013%2F01%2FUS_1_1862_Legal_Tender.jpg&amp;sp=f6206c8acb6c9dbf97866d9792d22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836" y="360652"/>
            <a:ext cx="3133306" cy="133003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17-us2.ixquick.com/cgi-bin/serveimage?url=http%3A%2F%2Fwww.wallpapermaven.com%2Fcat%2Fpeople%2Fdownload%2FAbraham-Lincoln-1280x800-2.jpg&amp;sp=9f21a7a47feb10512a9968d5537bab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74" y="2424545"/>
            <a:ext cx="5580917" cy="348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296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891" y="462107"/>
            <a:ext cx="10287000" cy="1283565"/>
          </a:xfrm>
          <a:solidFill>
            <a:srgbClr val="8FBCFF"/>
          </a:solidFill>
        </p:spPr>
        <p:txBody>
          <a:bodyPr>
            <a:normAutofit fontScale="90000"/>
          </a:bodyPr>
          <a:lstStyle/>
          <a:p>
            <a:r>
              <a:rPr lang="en-US" dirty="0" smtClean="0"/>
              <a:t>1930’s CHICAGO PLAN – REVISITED 2012</a:t>
            </a:r>
            <a:br>
              <a:rPr lang="en-US" dirty="0" smtClean="0"/>
            </a:br>
            <a:r>
              <a:rPr lang="en-US" dirty="0" smtClean="0"/>
              <a:t>Another Plan to Stop Banks from Creating Money</a:t>
            </a:r>
            <a:endParaRPr lang="en-US" dirty="0"/>
          </a:p>
        </p:txBody>
      </p:sp>
      <p:pic>
        <p:nvPicPr>
          <p:cNvPr id="4102" name="Picture 6" descr="https://s17-us2.ixquick.com/cgi-bin/serveimage?url=http%3A%2F%2Fneweconomics.net.nz%2Fwp-content%2Fuploads%2F2013%2F11%2FMichael-Kumhof.jpg&amp;sp=ef6dac160aac9eef9c209ce2956fd5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72" y="2977249"/>
            <a:ext cx="2558923" cy="191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260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1539143" y="-39162"/>
            <a:ext cx="9113715" cy="82112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2368"/>
              <a:t>THE DEBT-MONEY SYSTEM DRIVES</a:t>
            </a:r>
          </a:p>
          <a:p>
            <a:pPr algn="ctr"/>
            <a:r>
              <a:rPr lang="en-US" altLang="en-US" sz="2368"/>
              <a:t>RIGGED TRADE WORLD WIDE</a:t>
            </a:r>
          </a:p>
        </p:txBody>
      </p:sp>
      <p:sp>
        <p:nvSpPr>
          <p:cNvPr id="7174" name="TextBox 5"/>
          <p:cNvSpPr txBox="1">
            <a:spLocks noChangeArrowheads="1"/>
          </p:cNvSpPr>
          <p:nvPr/>
        </p:nvSpPr>
        <p:spPr bwMode="auto">
          <a:xfrm>
            <a:off x="1539143" y="780102"/>
            <a:ext cx="9710748" cy="252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defRPr/>
            </a:pPr>
            <a:r>
              <a:rPr lang="en-US" altLang="en-US" sz="1974" dirty="0"/>
              <a:t>To repay their international debts, poor nations must earn </a:t>
            </a:r>
            <a:r>
              <a:rPr lang="en-US" altLang="en-US" sz="1974" dirty="0" smtClean="0"/>
              <a:t>dollars by exporting.</a:t>
            </a:r>
            <a:endParaRPr lang="en-US" altLang="en-US" sz="1974" dirty="0"/>
          </a:p>
          <a:p>
            <a:pPr algn="ctr">
              <a:defRPr/>
            </a:pPr>
            <a:endParaRPr lang="en-US" altLang="en-US" sz="1974" dirty="0"/>
          </a:p>
          <a:p>
            <a:pPr marL="451165" indent="-451165">
              <a:buFontTx/>
              <a:buAutoNum type="arabicParenR"/>
              <a:defRPr/>
            </a:pPr>
            <a:r>
              <a:rPr lang="en-US" altLang="en-US" sz="1974" dirty="0"/>
              <a:t>They compete against other poor countries, all who export similar products, glut the market, and drive down </a:t>
            </a:r>
            <a:r>
              <a:rPr lang="en-US" altLang="en-US" sz="1974" dirty="0" smtClean="0"/>
              <a:t>prices.   Low prices make it impossible to repay loans.</a:t>
            </a:r>
            <a:endParaRPr lang="en-US" altLang="en-US" sz="1974" dirty="0"/>
          </a:p>
          <a:p>
            <a:pPr>
              <a:defRPr/>
            </a:pPr>
            <a:endParaRPr lang="en-US" altLang="en-US" sz="1974" dirty="0"/>
          </a:p>
          <a:p>
            <a:pPr marL="451165" indent="-451165">
              <a:buFont typeface="+mj-lt"/>
              <a:buAutoNum type="arabicParenR" startAt="2"/>
              <a:defRPr/>
            </a:pPr>
            <a:r>
              <a:rPr lang="en-US" altLang="en-US" sz="1974" dirty="0"/>
              <a:t>They compete against </a:t>
            </a:r>
            <a:r>
              <a:rPr lang="en-US" altLang="en-US" sz="1974" dirty="0" smtClean="0"/>
              <a:t>wealthy </a:t>
            </a:r>
            <a:r>
              <a:rPr lang="en-US" altLang="en-US" sz="1974" dirty="0"/>
              <a:t>nations, who strive to maximize </a:t>
            </a:r>
            <a:r>
              <a:rPr lang="en-US" altLang="en-US" sz="1974" dirty="0" smtClean="0"/>
              <a:t>exports, </a:t>
            </a:r>
            <a:r>
              <a:rPr lang="en-US" altLang="en-US" sz="1974" dirty="0"/>
              <a:t>because they too have massive public and private debts</a:t>
            </a:r>
          </a:p>
        </p:txBody>
      </p:sp>
      <p:pic>
        <p:nvPicPr>
          <p:cNvPr id="12292" name="Picture 2" descr="http://ts3.mm.bing.net/th?id=JN.8fy8O6rQ75eQHdJtmnKOjQ&amp;pid=15.1&amp;H=16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070" y="4180906"/>
            <a:ext cx="2125699" cy="21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http://www.straitstimes.com/sites/straitstimes.com/files/24566727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110" y="5481076"/>
            <a:ext cx="2440558" cy="13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http://www.pzcu.gov.ua/public/images/image/grain-expo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8668" y="5451312"/>
            <a:ext cx="2252582" cy="140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4" descr="http://www.mmbiztoday.com/sites/mmbiztoday.com/files/styles/artile_per_image_large/public/field/image/fruit%20watermelon%20myanmar.jpg?itok=1I5fXJu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4105" y="5471677"/>
            <a:ext cx="2074005" cy="13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ave 2"/>
          <p:cNvSpPr/>
          <p:nvPr/>
        </p:nvSpPr>
        <p:spPr>
          <a:xfrm>
            <a:off x="8530502" y="3240605"/>
            <a:ext cx="3530820" cy="2272947"/>
          </a:xfrm>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52" dirty="0">
              <a:solidFill>
                <a:schemeClr val="tx1"/>
              </a:solidFill>
            </a:endParaRPr>
          </a:p>
        </p:txBody>
      </p:sp>
      <p:sp>
        <p:nvSpPr>
          <p:cNvPr id="4" name="TextBox 3"/>
          <p:cNvSpPr txBox="1">
            <a:spLocks noChangeArrowheads="1"/>
          </p:cNvSpPr>
          <p:nvPr/>
        </p:nvSpPr>
        <p:spPr bwMode="auto">
          <a:xfrm>
            <a:off x="8989477" y="3786520"/>
            <a:ext cx="2611304" cy="82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2368"/>
              <a:t>ALL NATIONS </a:t>
            </a:r>
          </a:p>
          <a:p>
            <a:pPr algn="ctr"/>
            <a:r>
              <a:rPr lang="en-US" altLang="en-US" sz="2368"/>
              <a:t>ARE IN DEBT !!!!</a:t>
            </a:r>
          </a:p>
        </p:txBody>
      </p:sp>
    </p:spTree>
    <p:extLst>
      <p:ext uri="{BB962C8B-B14F-4D97-AF65-F5344CB8AC3E}">
        <p14:creationId xmlns:p14="http://schemas.microsoft.com/office/powerpoint/2010/main" val="3004975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wd">
                                    <p:tmAbs val="500"/>
                                  </p:iterate>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2325511" y="722143"/>
            <a:ext cx="3179931" cy="91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5329"/>
              <a:t>THE END</a:t>
            </a:r>
          </a:p>
        </p:txBody>
      </p:sp>
      <p:pic>
        <p:nvPicPr>
          <p:cNvPr id="22531" name="Picture 2" descr="https://bradyocallahan.files.wordpress.com/2013/01/debt-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477" y="2360669"/>
            <a:ext cx="6726417" cy="446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585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1539143" y="-39162"/>
            <a:ext cx="9113715" cy="82112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2368"/>
              <a:t>THE DEBT-MONEY SYSTEM DRIVES</a:t>
            </a:r>
          </a:p>
          <a:p>
            <a:pPr algn="ctr"/>
            <a:r>
              <a:rPr lang="en-US" altLang="en-US" sz="2368"/>
              <a:t>RIGGED TRADE WORLD WIDE</a:t>
            </a:r>
          </a:p>
        </p:txBody>
      </p:sp>
      <p:sp>
        <p:nvSpPr>
          <p:cNvPr id="14339" name="TextBox 5"/>
          <p:cNvSpPr txBox="1">
            <a:spLocks noChangeArrowheads="1"/>
          </p:cNvSpPr>
          <p:nvPr/>
        </p:nvSpPr>
        <p:spPr bwMode="auto">
          <a:xfrm>
            <a:off x="1539143" y="780102"/>
            <a:ext cx="9113715" cy="11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368"/>
              <a:t>Poor nations are not earning enough money to repay their loans, and so the private banks seize the assets – land, minerals, buildings, and food – of the poor nations. </a:t>
            </a:r>
          </a:p>
        </p:txBody>
      </p:sp>
      <p:sp>
        <p:nvSpPr>
          <p:cNvPr id="14341" name="TextBox 6"/>
          <p:cNvSpPr txBox="1">
            <a:spLocks noChangeArrowheads="1"/>
          </p:cNvSpPr>
          <p:nvPr/>
        </p:nvSpPr>
        <p:spPr bwMode="auto">
          <a:xfrm>
            <a:off x="2186095" y="3128240"/>
            <a:ext cx="2003513" cy="15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368"/>
              <a:t>“YUM, YUM”</a:t>
            </a:r>
          </a:p>
          <a:p>
            <a:r>
              <a:rPr lang="en-US" altLang="en-US" sz="2368"/>
              <a:t>says the </a:t>
            </a:r>
          </a:p>
          <a:p>
            <a:r>
              <a:rPr lang="en-US" altLang="en-US" sz="2368"/>
              <a:t>international</a:t>
            </a:r>
          </a:p>
          <a:p>
            <a:r>
              <a:rPr lang="en-US" altLang="en-US" sz="2368"/>
              <a:t>banker</a:t>
            </a:r>
          </a:p>
        </p:txBody>
      </p:sp>
      <p:pic>
        <p:nvPicPr>
          <p:cNvPr id="1026" name="Picture 2" descr="https://s15-us2.ixquick.com/cgi-bin/serveimage?url=http%3A%2F%2Fimage.shutterstock.com%2Fdisplay_pic_with_logo%2F562480%2F138919148%2Fstock-vector-vector-cartoon-illustration-of-a-rich-banker-138919148.jpg&amp;sp=3b485a2422d572a1f7b9a58a3edce3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974" y="2201779"/>
            <a:ext cx="3945371" cy="413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4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143" y="955546"/>
            <a:ext cx="6662192" cy="590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6"/>
          <p:cNvSpPr>
            <a:spLocks noGrp="1" noChangeArrowheads="1"/>
          </p:cNvSpPr>
          <p:nvPr>
            <p:ph type="title"/>
          </p:nvPr>
        </p:nvSpPr>
        <p:spPr>
          <a:xfrm>
            <a:off x="1539143" y="1"/>
            <a:ext cx="9113715" cy="941448"/>
          </a:xfrm>
          <a:solidFill>
            <a:srgbClr val="93D3FF"/>
          </a:solidFill>
        </p:spPr>
        <p:txBody>
          <a:bodyPr>
            <a:normAutofit fontScale="90000"/>
          </a:bodyPr>
          <a:lstStyle/>
          <a:p>
            <a:pPr algn="ctr" eaLnBrk="1" hangingPunct="1"/>
            <a:r>
              <a:rPr lang="en-US" altLang="en-US" sz="2763"/>
              <a:t>Today’s Situation</a:t>
            </a:r>
            <a:br>
              <a:rPr lang="en-US" altLang="en-US" sz="2763"/>
            </a:br>
            <a:r>
              <a:rPr lang="en-US" altLang="en-US" sz="1974" b="1"/>
              <a:t>None of the necessary conditions for free trade, to produce mutual benefits, apply anywhere in today’s world</a:t>
            </a:r>
          </a:p>
        </p:txBody>
      </p:sp>
      <p:sp>
        <p:nvSpPr>
          <p:cNvPr id="15364" name="Rectangle 7"/>
          <p:cNvSpPr>
            <a:spLocks noGrp="1" noChangeArrowheads="1"/>
          </p:cNvSpPr>
          <p:nvPr>
            <p:ph idx="1"/>
          </p:nvPr>
        </p:nvSpPr>
        <p:spPr>
          <a:xfrm>
            <a:off x="8201335" y="955546"/>
            <a:ext cx="2451523" cy="5902454"/>
          </a:xfrm>
          <a:solidFill>
            <a:srgbClr val="FFBD5D"/>
          </a:solidFill>
        </p:spPr>
        <p:txBody>
          <a:bodyPr/>
          <a:lstStyle/>
          <a:p>
            <a:pPr eaLnBrk="1" hangingPunct="1"/>
            <a:endParaRPr lang="en-US" altLang="en-US" sz="1776" dirty="0"/>
          </a:p>
          <a:p>
            <a:pPr eaLnBrk="1" hangingPunct="1"/>
            <a:r>
              <a:rPr lang="en-US" altLang="en-US" sz="1776" dirty="0"/>
              <a:t>Instead, all nations try to pursue an </a:t>
            </a:r>
            <a:r>
              <a:rPr lang="en-US" altLang="en-US" sz="1776" i="1" dirty="0"/>
              <a:t>imbalance</a:t>
            </a:r>
            <a:r>
              <a:rPr lang="en-US" altLang="en-US" sz="1776" dirty="0"/>
              <a:t> of </a:t>
            </a:r>
            <a:r>
              <a:rPr lang="en-US" altLang="en-US" sz="1776" dirty="0" smtClean="0"/>
              <a:t>trade. </a:t>
            </a:r>
          </a:p>
          <a:p>
            <a:pPr eaLnBrk="1" hangingPunct="1"/>
            <a:r>
              <a:rPr lang="en-US" altLang="en-US" sz="1776" dirty="0" smtClean="0"/>
              <a:t>Multinational </a:t>
            </a:r>
            <a:r>
              <a:rPr lang="en-US" altLang="en-US" sz="1776" dirty="0"/>
              <a:t>corps. rig trade to their profit at the expense of third world nations, </a:t>
            </a:r>
            <a:r>
              <a:rPr lang="en-US" altLang="en-US" sz="1776" dirty="0" smtClean="0"/>
              <a:t>calling </a:t>
            </a:r>
            <a:r>
              <a:rPr lang="en-US" altLang="en-US" sz="1776" dirty="0"/>
              <a:t>it “</a:t>
            </a:r>
            <a:r>
              <a:rPr lang="en-US" altLang="en-US" sz="1776" i="1" dirty="0"/>
              <a:t>free</a:t>
            </a:r>
            <a:r>
              <a:rPr lang="en-US" altLang="en-US" sz="1776" dirty="0"/>
              <a:t>” trade. </a:t>
            </a:r>
          </a:p>
          <a:p>
            <a:pPr eaLnBrk="1" hangingPunct="1"/>
            <a:r>
              <a:rPr lang="en-US" altLang="en-US" sz="1776" dirty="0"/>
              <a:t>This Free Trade sham has been accepted and promoted by powerful financial and legal world agencies:  World  Bank, IMF, </a:t>
            </a:r>
            <a:r>
              <a:rPr lang="en-US" altLang="en-US" sz="1776" dirty="0" smtClean="0"/>
              <a:t>WTO</a:t>
            </a:r>
            <a:r>
              <a:rPr lang="en-US" altLang="en-US" sz="1776" dirty="0"/>
              <a:t>, </a:t>
            </a:r>
            <a:r>
              <a:rPr lang="en-US" altLang="en-US" sz="1776" dirty="0" smtClean="0"/>
              <a:t>the UN, governments </a:t>
            </a:r>
            <a:r>
              <a:rPr lang="en-US" altLang="en-US" sz="1776" dirty="0"/>
              <a:t>of the strongest </a:t>
            </a:r>
            <a:r>
              <a:rPr lang="en-US" altLang="en-US" sz="1776" dirty="0" smtClean="0"/>
              <a:t>nations etc. </a:t>
            </a:r>
            <a:endParaRPr lang="en-US" altLang="en-US" sz="1776" dirty="0"/>
          </a:p>
        </p:txBody>
      </p:sp>
      <p:sp>
        <p:nvSpPr>
          <p:cNvPr id="15365" name="Slide Number Placeholder 5"/>
          <p:cNvSpPr>
            <a:spLocks noGrp="1"/>
          </p:cNvSpPr>
          <p:nvPr>
            <p:ph type="sldNum" sz="quarter" idx="12"/>
          </p:nvPr>
        </p:nvSpPr>
        <p:spPr>
          <a:noFill/>
        </p:spPr>
        <p:txBody>
          <a:bodyPr/>
          <a:lstStyle>
            <a:lvl1pPr defTabSz="913296">
              <a:defRPr sz="2368" b="1">
                <a:solidFill>
                  <a:schemeClr val="tx1"/>
                </a:solidFill>
                <a:latin typeface="Arial" panose="020B0604020202020204" pitchFamily="34" charset="0"/>
              </a:defRPr>
            </a:lvl1pPr>
            <a:lvl2pPr marL="740976" indent="-285111" defTabSz="913296">
              <a:defRPr sz="2368" b="1">
                <a:solidFill>
                  <a:schemeClr val="tx1"/>
                </a:solidFill>
                <a:latin typeface="Arial" panose="020B0604020202020204" pitchFamily="34" charset="0"/>
              </a:defRPr>
            </a:lvl2pPr>
            <a:lvl3pPr marL="1140445" indent="-227150" defTabSz="913296">
              <a:defRPr sz="2368" b="1">
                <a:solidFill>
                  <a:schemeClr val="tx1"/>
                </a:solidFill>
                <a:latin typeface="Arial" panose="020B0604020202020204" pitchFamily="34" charset="0"/>
              </a:defRPr>
            </a:lvl3pPr>
            <a:lvl4pPr marL="1597876" indent="-228716" defTabSz="913296">
              <a:defRPr sz="2368" b="1">
                <a:solidFill>
                  <a:schemeClr val="tx1"/>
                </a:solidFill>
                <a:latin typeface="Arial" panose="020B0604020202020204" pitchFamily="34" charset="0"/>
              </a:defRPr>
            </a:lvl4pPr>
            <a:lvl5pPr marL="2053741" indent="-228716" defTabSz="913296">
              <a:defRPr sz="2368" b="1">
                <a:solidFill>
                  <a:schemeClr val="tx1"/>
                </a:solidFill>
                <a:latin typeface="Arial" panose="020B0604020202020204" pitchFamily="34" charset="0"/>
              </a:defRPr>
            </a:lvl5pPr>
            <a:lvl6pPr marL="2504906" indent="-228716" defTabSz="913296" eaLnBrk="0" fontAlgn="base" hangingPunct="0">
              <a:spcBef>
                <a:spcPct val="0"/>
              </a:spcBef>
              <a:spcAft>
                <a:spcPct val="0"/>
              </a:spcAft>
              <a:defRPr sz="2368" b="1">
                <a:solidFill>
                  <a:schemeClr val="tx1"/>
                </a:solidFill>
                <a:latin typeface="Arial" panose="020B0604020202020204" pitchFamily="34" charset="0"/>
              </a:defRPr>
            </a:lvl6pPr>
            <a:lvl7pPr marL="2956071" indent="-228716" defTabSz="913296" eaLnBrk="0" fontAlgn="base" hangingPunct="0">
              <a:spcBef>
                <a:spcPct val="0"/>
              </a:spcBef>
              <a:spcAft>
                <a:spcPct val="0"/>
              </a:spcAft>
              <a:defRPr sz="2368" b="1">
                <a:solidFill>
                  <a:schemeClr val="tx1"/>
                </a:solidFill>
                <a:latin typeface="Arial" panose="020B0604020202020204" pitchFamily="34" charset="0"/>
              </a:defRPr>
            </a:lvl7pPr>
            <a:lvl8pPr marL="3407236" indent="-228716" defTabSz="913296" eaLnBrk="0" fontAlgn="base" hangingPunct="0">
              <a:spcBef>
                <a:spcPct val="0"/>
              </a:spcBef>
              <a:spcAft>
                <a:spcPct val="0"/>
              </a:spcAft>
              <a:defRPr sz="2368" b="1">
                <a:solidFill>
                  <a:schemeClr val="tx1"/>
                </a:solidFill>
                <a:latin typeface="Arial" panose="020B0604020202020204" pitchFamily="34" charset="0"/>
              </a:defRPr>
            </a:lvl8pPr>
            <a:lvl9pPr marL="3858401" indent="-228716" defTabSz="913296" eaLnBrk="0" fontAlgn="base" hangingPunct="0">
              <a:spcBef>
                <a:spcPct val="0"/>
              </a:spcBef>
              <a:spcAft>
                <a:spcPct val="0"/>
              </a:spcAft>
              <a:defRPr sz="2368" b="1">
                <a:solidFill>
                  <a:schemeClr val="tx1"/>
                </a:solidFill>
                <a:latin typeface="Arial" panose="020B0604020202020204" pitchFamily="34" charset="0"/>
              </a:defRPr>
            </a:lvl9pPr>
          </a:lstStyle>
          <a:p>
            <a:fld id="{E5A11550-B142-4F62-84E8-1FE295222983}" type="slidenum">
              <a:rPr lang="en-US" altLang="en-US" sz="888">
                <a:solidFill>
                  <a:srgbClr val="898989"/>
                </a:solidFill>
              </a:rPr>
              <a:pPr/>
              <a:t>4</a:t>
            </a:fld>
            <a:endParaRPr lang="en-US" altLang="en-US" sz="888">
              <a:solidFill>
                <a:srgbClr val="898989"/>
              </a:solidFill>
            </a:endParaRPr>
          </a:p>
        </p:txBody>
      </p:sp>
    </p:spTree>
    <p:extLst>
      <p:ext uri="{BB962C8B-B14F-4D97-AF65-F5344CB8AC3E}">
        <p14:creationId xmlns:p14="http://schemas.microsoft.com/office/powerpoint/2010/main" val="3281815783"/>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2165731" y="228705"/>
            <a:ext cx="7860540" cy="1325233"/>
          </a:xfrm>
          <a:solidFill>
            <a:srgbClr val="9FFF9F"/>
          </a:solidFill>
        </p:spPr>
        <p:txBody>
          <a:bodyPr/>
          <a:lstStyle/>
          <a:p>
            <a:pPr algn="ctr" eaLnBrk="1" hangingPunct="1"/>
            <a:r>
              <a:rPr lang="en-US" altLang="en-US" smtClean="0"/>
              <a:t>Vision Statement</a:t>
            </a:r>
          </a:p>
        </p:txBody>
      </p:sp>
      <p:sp>
        <p:nvSpPr>
          <p:cNvPr id="17411" name="Rectangle 7"/>
          <p:cNvSpPr>
            <a:spLocks noGrp="1" noChangeArrowheads="1"/>
          </p:cNvSpPr>
          <p:nvPr>
            <p:ph idx="1"/>
          </p:nvPr>
        </p:nvSpPr>
        <p:spPr>
          <a:xfrm>
            <a:off x="2222124" y="1981585"/>
            <a:ext cx="7804147" cy="3580947"/>
          </a:xfrm>
          <a:solidFill>
            <a:srgbClr val="9FFF9F"/>
          </a:solidFill>
        </p:spPr>
        <p:txBody>
          <a:bodyPr>
            <a:normAutofit lnSpcReduction="10000"/>
          </a:bodyPr>
          <a:lstStyle/>
          <a:p>
            <a:pPr marL="0" indent="0">
              <a:buNone/>
            </a:pPr>
            <a:r>
              <a:rPr lang="en-US" altLang="en-US" sz="5427" dirty="0"/>
              <a:t>We must organize a </a:t>
            </a:r>
            <a:r>
              <a:rPr lang="en-US" altLang="en-US" sz="5427" dirty="0" smtClean="0"/>
              <a:t>debt-free system to function </a:t>
            </a:r>
            <a:r>
              <a:rPr lang="en-US" altLang="en-US" sz="5427" dirty="0"/>
              <a:t>efficiently for </a:t>
            </a:r>
            <a:r>
              <a:rPr lang="en-US" altLang="en-US" sz="5427" dirty="0" smtClean="0"/>
              <a:t>mutual </a:t>
            </a:r>
            <a:r>
              <a:rPr lang="en-US" altLang="en-US" sz="5427" dirty="0"/>
              <a:t>benefit </a:t>
            </a:r>
            <a:r>
              <a:rPr lang="en-US" altLang="en-US" sz="5427" dirty="0" smtClean="0"/>
              <a:t>to </a:t>
            </a:r>
            <a:r>
              <a:rPr lang="en-US" altLang="en-US" sz="5427" dirty="0"/>
              <a:t>all </a:t>
            </a:r>
            <a:r>
              <a:rPr lang="en-US" altLang="en-US" sz="5427" dirty="0" smtClean="0"/>
              <a:t>countries </a:t>
            </a:r>
            <a:r>
              <a:rPr lang="en-US" altLang="en-US" sz="5427" dirty="0"/>
              <a:t>involved. </a:t>
            </a:r>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1318" y="4417442"/>
            <a:ext cx="2277646" cy="228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720992"/>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xfrm>
            <a:off x="2165731" y="150381"/>
            <a:ext cx="7860540" cy="451143"/>
          </a:xfrm>
        </p:spPr>
        <p:txBody>
          <a:bodyPr>
            <a:normAutofit fontScale="90000"/>
          </a:bodyPr>
          <a:lstStyle/>
          <a:p>
            <a:pPr algn="ctr" eaLnBrk="1" hangingPunct="1"/>
            <a:r>
              <a:rPr lang="en-US" altLang="en-US" smtClean="0"/>
              <a:t>Objective</a:t>
            </a:r>
          </a:p>
        </p:txBody>
      </p:sp>
      <p:sp>
        <p:nvSpPr>
          <p:cNvPr id="18435" name="Rectangle 7"/>
          <p:cNvSpPr>
            <a:spLocks noGrp="1" noChangeArrowheads="1"/>
          </p:cNvSpPr>
          <p:nvPr>
            <p:ph idx="1"/>
          </p:nvPr>
        </p:nvSpPr>
        <p:spPr>
          <a:xfrm>
            <a:off x="2186096" y="601525"/>
            <a:ext cx="7935730" cy="1098095"/>
          </a:xfrm>
        </p:spPr>
        <p:txBody>
          <a:bodyPr/>
          <a:lstStyle/>
          <a:p>
            <a:pPr marL="0" indent="0" algn="ctr">
              <a:buNone/>
            </a:pPr>
            <a:r>
              <a:rPr lang="en-US" altLang="en-US" sz="3158"/>
              <a:t>Remove the pressure of ubiquitous debt distorting all our activities.</a:t>
            </a:r>
          </a:p>
          <a:p>
            <a:pPr marL="0" indent="0" algn="ctr"/>
            <a:endParaRPr lang="en-US" altLang="en-US" smtClean="0"/>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3879" y="1699620"/>
            <a:ext cx="5924385" cy="48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2"/>
          <p:cNvSpPr txBox="1">
            <a:spLocks noChangeArrowheads="1"/>
          </p:cNvSpPr>
          <p:nvPr/>
        </p:nvSpPr>
        <p:spPr bwMode="auto">
          <a:xfrm>
            <a:off x="3389143" y="5835097"/>
            <a:ext cx="5593859" cy="729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33" rIns="91267" bIns="45633">
            <a:spAutoFit/>
          </a:bodyPr>
          <a:lstStyle>
            <a:lvl1pPr defTabSz="925513">
              <a:defRPr sz="2400" b="1">
                <a:solidFill>
                  <a:schemeClr val="tx1"/>
                </a:solidFill>
                <a:latin typeface="Arial" panose="020B0604020202020204" pitchFamily="34" charset="0"/>
              </a:defRPr>
            </a:lvl1pPr>
            <a:lvl2pPr marL="750888" indent="-288925" defTabSz="925513">
              <a:defRPr sz="2400" b="1">
                <a:solidFill>
                  <a:schemeClr val="tx1"/>
                </a:solidFill>
                <a:latin typeface="Arial" panose="020B0604020202020204" pitchFamily="34" charset="0"/>
              </a:defRPr>
            </a:lvl2pPr>
            <a:lvl3pPr marL="1155700" indent="-230188" defTabSz="925513">
              <a:defRPr sz="2400" b="1">
                <a:solidFill>
                  <a:schemeClr val="tx1"/>
                </a:solidFill>
                <a:latin typeface="Arial" panose="020B0604020202020204" pitchFamily="34" charset="0"/>
              </a:defRPr>
            </a:lvl3pPr>
            <a:lvl4pPr marL="1619250" indent="-231775" defTabSz="925513">
              <a:defRPr sz="2400" b="1">
                <a:solidFill>
                  <a:schemeClr val="tx1"/>
                </a:solidFill>
                <a:latin typeface="Arial" panose="020B0604020202020204" pitchFamily="34" charset="0"/>
              </a:defRPr>
            </a:lvl4pPr>
            <a:lvl5pPr marL="2081213" indent="-231775" defTabSz="925513">
              <a:defRPr sz="2400" b="1">
                <a:solidFill>
                  <a:schemeClr val="tx1"/>
                </a:solidFill>
                <a:latin typeface="Arial" panose="020B0604020202020204" pitchFamily="34" charset="0"/>
              </a:defRPr>
            </a:lvl5pPr>
            <a:lvl6pPr marL="2538413" indent="-231775" defTabSz="925513" eaLnBrk="0" fontAlgn="base" hangingPunct="0">
              <a:spcBef>
                <a:spcPct val="0"/>
              </a:spcBef>
              <a:spcAft>
                <a:spcPct val="0"/>
              </a:spcAft>
              <a:defRPr sz="2400" b="1">
                <a:solidFill>
                  <a:schemeClr val="tx1"/>
                </a:solidFill>
                <a:latin typeface="Arial" panose="020B0604020202020204" pitchFamily="34" charset="0"/>
              </a:defRPr>
            </a:lvl6pPr>
            <a:lvl7pPr marL="2995613" indent="-231775" defTabSz="925513" eaLnBrk="0" fontAlgn="base" hangingPunct="0">
              <a:spcBef>
                <a:spcPct val="0"/>
              </a:spcBef>
              <a:spcAft>
                <a:spcPct val="0"/>
              </a:spcAft>
              <a:defRPr sz="2400" b="1">
                <a:solidFill>
                  <a:schemeClr val="tx1"/>
                </a:solidFill>
                <a:latin typeface="Arial" panose="020B0604020202020204" pitchFamily="34" charset="0"/>
              </a:defRPr>
            </a:lvl7pPr>
            <a:lvl8pPr marL="3452813" indent="-231775" defTabSz="925513" eaLnBrk="0" fontAlgn="base" hangingPunct="0">
              <a:spcBef>
                <a:spcPct val="0"/>
              </a:spcBef>
              <a:spcAft>
                <a:spcPct val="0"/>
              </a:spcAft>
              <a:defRPr sz="2400" b="1">
                <a:solidFill>
                  <a:schemeClr val="tx1"/>
                </a:solidFill>
                <a:latin typeface="Arial" panose="020B0604020202020204" pitchFamily="34" charset="0"/>
              </a:defRPr>
            </a:lvl8pPr>
            <a:lvl9pPr marL="3910013" indent="-231775" defTabSz="925513"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776" b="0"/>
              <a:t>A small girl, sold into slavery to pay debts, labors under the hot sun forming bricks in South Asia.</a:t>
            </a:r>
            <a:r>
              <a:rPr lang="en-US" altLang="en-US" sz="2368"/>
              <a:t>      </a:t>
            </a:r>
          </a:p>
        </p:txBody>
      </p:sp>
    </p:spTree>
    <p:extLst>
      <p:ext uri="{BB962C8B-B14F-4D97-AF65-F5344CB8AC3E}">
        <p14:creationId xmlns:p14="http://schemas.microsoft.com/office/powerpoint/2010/main" val="1790476971"/>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a:xfrm rot="10800000" flipV="1">
            <a:off x="2488423" y="67360"/>
            <a:ext cx="7215155" cy="1141955"/>
          </a:xfrm>
        </p:spPr>
        <p:txBody>
          <a:bodyPr>
            <a:normAutofit fontScale="90000"/>
          </a:bodyPr>
          <a:lstStyle/>
          <a:p>
            <a:pPr algn="ctr" eaLnBrk="1" hangingPunct="1"/>
            <a:r>
              <a:rPr lang="en-US" altLang="en-US" smtClean="0"/>
              <a:t>Strategies for a fairer ‘free’ trade…. </a:t>
            </a:r>
          </a:p>
        </p:txBody>
      </p:sp>
      <p:sp>
        <p:nvSpPr>
          <p:cNvPr id="20483" name="Rectangle 7"/>
          <p:cNvSpPr>
            <a:spLocks noGrp="1" noChangeArrowheads="1"/>
          </p:cNvSpPr>
          <p:nvPr>
            <p:ph idx="1"/>
          </p:nvPr>
        </p:nvSpPr>
        <p:spPr>
          <a:xfrm>
            <a:off x="1843038" y="1295472"/>
            <a:ext cx="4708805" cy="3456638"/>
          </a:xfrm>
        </p:spPr>
        <p:txBody>
          <a:bodyPr>
            <a:normAutofit lnSpcReduction="10000"/>
          </a:bodyPr>
          <a:lstStyle/>
          <a:p>
            <a:pPr marL="455865" indent="-455865">
              <a:lnSpc>
                <a:spcPct val="80000"/>
              </a:lnSpc>
              <a:buFont typeface="Calibri Light" panose="020F0302020204030204" pitchFamily="34" charset="0"/>
              <a:buAutoNum type="arabicPeriod"/>
            </a:pPr>
            <a:r>
              <a:rPr lang="en-US" altLang="en-US" sz="2368" dirty="0"/>
              <a:t>Find a solution to </a:t>
            </a:r>
            <a:r>
              <a:rPr lang="en-US" altLang="en-US" sz="2368" dirty="0" smtClean="0"/>
              <a:t>developing nations and our own debt.</a:t>
            </a:r>
            <a:endParaRPr lang="en-US" altLang="en-US" sz="2368" dirty="0"/>
          </a:p>
          <a:p>
            <a:pPr marL="455865" indent="-455865">
              <a:lnSpc>
                <a:spcPct val="80000"/>
              </a:lnSpc>
              <a:buFont typeface="Calibri Light" panose="020F0302020204030204" pitchFamily="34" charset="0"/>
              <a:buAutoNum type="arabicPeriod"/>
            </a:pPr>
            <a:r>
              <a:rPr lang="en-US" altLang="en-US" sz="2368" dirty="0"/>
              <a:t>Find a solution to aggressive </a:t>
            </a:r>
            <a:r>
              <a:rPr lang="en-US" altLang="en-US" sz="2368" dirty="0" smtClean="0"/>
              <a:t>exporting.</a:t>
            </a:r>
            <a:endParaRPr lang="en-US" altLang="en-US" sz="2368" dirty="0"/>
          </a:p>
          <a:p>
            <a:pPr marL="455865" indent="-455865">
              <a:lnSpc>
                <a:spcPct val="80000"/>
              </a:lnSpc>
              <a:buFont typeface="Calibri Light" panose="020F0302020204030204" pitchFamily="34" charset="0"/>
              <a:buAutoNum type="arabicPeriod"/>
            </a:pPr>
            <a:r>
              <a:rPr lang="en-US" altLang="en-US" sz="2368" dirty="0"/>
              <a:t>End illegitimate debts of developing nations.</a:t>
            </a:r>
          </a:p>
          <a:p>
            <a:pPr marL="455865" indent="-455865">
              <a:lnSpc>
                <a:spcPct val="80000"/>
              </a:lnSpc>
              <a:buFont typeface="Calibri Light" panose="020F0302020204030204" pitchFamily="34" charset="0"/>
              <a:buAutoNum type="arabicPeriod"/>
            </a:pPr>
            <a:r>
              <a:rPr lang="en-US" altLang="en-US" sz="2368" dirty="0" smtClean="0"/>
              <a:t>Let </a:t>
            </a:r>
            <a:r>
              <a:rPr lang="en-US" altLang="en-US" sz="2368" dirty="0"/>
              <a:t>each nation </a:t>
            </a:r>
            <a:r>
              <a:rPr lang="en-US" altLang="en-US" sz="2368" dirty="0" smtClean="0"/>
              <a:t>set </a:t>
            </a:r>
            <a:r>
              <a:rPr lang="en-US" altLang="en-US" sz="2368" dirty="0"/>
              <a:t>priorities for and monitor its </a:t>
            </a:r>
            <a:r>
              <a:rPr lang="en-US" altLang="en-US" sz="2368" dirty="0" smtClean="0"/>
              <a:t>economy.</a:t>
            </a:r>
            <a:endParaRPr lang="en-US" altLang="en-US" sz="2368" dirty="0"/>
          </a:p>
          <a:p>
            <a:pPr marL="455865" indent="-455865">
              <a:lnSpc>
                <a:spcPct val="80000"/>
              </a:lnSpc>
              <a:buFont typeface="Calibri Light" panose="020F0302020204030204" pitchFamily="34" charset="0"/>
              <a:buAutoNum type="arabicPeriod"/>
            </a:pPr>
            <a:r>
              <a:rPr lang="en-US" altLang="en-US" sz="2368" dirty="0"/>
              <a:t>Set a code of conduct </a:t>
            </a:r>
            <a:r>
              <a:rPr lang="en-US" altLang="en-US" sz="2368" dirty="0" smtClean="0"/>
              <a:t>to curb  </a:t>
            </a:r>
            <a:r>
              <a:rPr lang="en-US" altLang="en-US" sz="2368" dirty="0"/>
              <a:t>multinationals </a:t>
            </a:r>
            <a:r>
              <a:rPr lang="en-US" altLang="en-US" sz="2368" dirty="0" smtClean="0"/>
              <a:t>aggressive actions.</a:t>
            </a:r>
            <a:endParaRPr lang="en-US" altLang="en-US" sz="2368" dirty="0"/>
          </a:p>
        </p:txBody>
      </p:sp>
      <p:sp>
        <p:nvSpPr>
          <p:cNvPr id="20484" name="Slide Number Placeholder 5"/>
          <p:cNvSpPr>
            <a:spLocks noGrp="1"/>
          </p:cNvSpPr>
          <p:nvPr>
            <p:ph type="sldNum" sz="quarter" idx="12"/>
          </p:nvPr>
        </p:nvSpPr>
        <p:spPr>
          <a:noFill/>
        </p:spPr>
        <p:txBody>
          <a:bodyPr/>
          <a:lstStyle>
            <a:lvl1pPr defTabSz="913296">
              <a:defRPr sz="2368" b="1">
                <a:solidFill>
                  <a:schemeClr val="tx1"/>
                </a:solidFill>
                <a:latin typeface="Arial" panose="020B0604020202020204" pitchFamily="34" charset="0"/>
              </a:defRPr>
            </a:lvl1pPr>
            <a:lvl2pPr marL="740976" indent="-285111" defTabSz="913296">
              <a:defRPr sz="2368" b="1">
                <a:solidFill>
                  <a:schemeClr val="tx1"/>
                </a:solidFill>
                <a:latin typeface="Arial" panose="020B0604020202020204" pitchFamily="34" charset="0"/>
              </a:defRPr>
            </a:lvl2pPr>
            <a:lvl3pPr marL="1140445" indent="-227150" defTabSz="913296">
              <a:defRPr sz="2368" b="1">
                <a:solidFill>
                  <a:schemeClr val="tx1"/>
                </a:solidFill>
                <a:latin typeface="Arial" panose="020B0604020202020204" pitchFamily="34" charset="0"/>
              </a:defRPr>
            </a:lvl3pPr>
            <a:lvl4pPr marL="1597876" indent="-228716" defTabSz="913296">
              <a:defRPr sz="2368" b="1">
                <a:solidFill>
                  <a:schemeClr val="tx1"/>
                </a:solidFill>
                <a:latin typeface="Arial" panose="020B0604020202020204" pitchFamily="34" charset="0"/>
              </a:defRPr>
            </a:lvl4pPr>
            <a:lvl5pPr marL="2053741" indent="-228716" defTabSz="913296">
              <a:defRPr sz="2368" b="1">
                <a:solidFill>
                  <a:schemeClr val="tx1"/>
                </a:solidFill>
                <a:latin typeface="Arial" panose="020B0604020202020204" pitchFamily="34" charset="0"/>
              </a:defRPr>
            </a:lvl5pPr>
            <a:lvl6pPr marL="2504906" indent="-228716" defTabSz="913296" eaLnBrk="0" fontAlgn="base" hangingPunct="0">
              <a:spcBef>
                <a:spcPct val="0"/>
              </a:spcBef>
              <a:spcAft>
                <a:spcPct val="0"/>
              </a:spcAft>
              <a:defRPr sz="2368" b="1">
                <a:solidFill>
                  <a:schemeClr val="tx1"/>
                </a:solidFill>
                <a:latin typeface="Arial" panose="020B0604020202020204" pitchFamily="34" charset="0"/>
              </a:defRPr>
            </a:lvl6pPr>
            <a:lvl7pPr marL="2956071" indent="-228716" defTabSz="913296" eaLnBrk="0" fontAlgn="base" hangingPunct="0">
              <a:spcBef>
                <a:spcPct val="0"/>
              </a:spcBef>
              <a:spcAft>
                <a:spcPct val="0"/>
              </a:spcAft>
              <a:defRPr sz="2368" b="1">
                <a:solidFill>
                  <a:schemeClr val="tx1"/>
                </a:solidFill>
                <a:latin typeface="Arial" panose="020B0604020202020204" pitchFamily="34" charset="0"/>
              </a:defRPr>
            </a:lvl7pPr>
            <a:lvl8pPr marL="3407236" indent="-228716" defTabSz="913296" eaLnBrk="0" fontAlgn="base" hangingPunct="0">
              <a:spcBef>
                <a:spcPct val="0"/>
              </a:spcBef>
              <a:spcAft>
                <a:spcPct val="0"/>
              </a:spcAft>
              <a:defRPr sz="2368" b="1">
                <a:solidFill>
                  <a:schemeClr val="tx1"/>
                </a:solidFill>
                <a:latin typeface="Arial" panose="020B0604020202020204" pitchFamily="34" charset="0"/>
              </a:defRPr>
            </a:lvl8pPr>
            <a:lvl9pPr marL="3858401" indent="-228716" defTabSz="913296" eaLnBrk="0" fontAlgn="base" hangingPunct="0">
              <a:spcBef>
                <a:spcPct val="0"/>
              </a:spcBef>
              <a:spcAft>
                <a:spcPct val="0"/>
              </a:spcAft>
              <a:defRPr sz="2368" b="1">
                <a:solidFill>
                  <a:schemeClr val="tx1"/>
                </a:solidFill>
                <a:latin typeface="Arial" panose="020B0604020202020204" pitchFamily="34" charset="0"/>
              </a:defRPr>
            </a:lvl9pPr>
          </a:lstStyle>
          <a:p>
            <a:fld id="{82DD2748-8FB6-4976-B66F-909C8C68E904}" type="slidenum">
              <a:rPr lang="en-US" altLang="en-US" sz="888">
                <a:solidFill>
                  <a:srgbClr val="898989"/>
                </a:solidFill>
              </a:rPr>
              <a:pPr/>
              <a:t>7</a:t>
            </a:fld>
            <a:endParaRPr lang="en-US" altLang="en-US" sz="888">
              <a:solidFill>
                <a:srgbClr val="898989"/>
              </a:solidFill>
            </a:endParaRPr>
          </a:p>
        </p:txBody>
      </p:sp>
      <p:pic>
        <p:nvPicPr>
          <p:cNvPr id="204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2605" y="1792041"/>
            <a:ext cx="3773624" cy="375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935446"/>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lvl1pPr defTabSz="913296">
              <a:defRPr sz="2368" b="1">
                <a:solidFill>
                  <a:schemeClr val="tx1"/>
                </a:solidFill>
                <a:latin typeface="Arial" panose="020B0604020202020204" pitchFamily="34" charset="0"/>
              </a:defRPr>
            </a:lvl1pPr>
            <a:lvl2pPr marL="740976" indent="-285111" defTabSz="913296">
              <a:defRPr sz="2368" b="1">
                <a:solidFill>
                  <a:schemeClr val="tx1"/>
                </a:solidFill>
                <a:latin typeface="Arial" panose="020B0604020202020204" pitchFamily="34" charset="0"/>
              </a:defRPr>
            </a:lvl2pPr>
            <a:lvl3pPr marL="1140445" indent="-227150" defTabSz="913296">
              <a:defRPr sz="2368" b="1">
                <a:solidFill>
                  <a:schemeClr val="tx1"/>
                </a:solidFill>
                <a:latin typeface="Arial" panose="020B0604020202020204" pitchFamily="34" charset="0"/>
              </a:defRPr>
            </a:lvl3pPr>
            <a:lvl4pPr marL="1597876" indent="-228716" defTabSz="913296">
              <a:defRPr sz="2368" b="1">
                <a:solidFill>
                  <a:schemeClr val="tx1"/>
                </a:solidFill>
                <a:latin typeface="Arial" panose="020B0604020202020204" pitchFamily="34" charset="0"/>
              </a:defRPr>
            </a:lvl4pPr>
            <a:lvl5pPr marL="2053741" indent="-228716" defTabSz="913296">
              <a:defRPr sz="2368" b="1">
                <a:solidFill>
                  <a:schemeClr val="tx1"/>
                </a:solidFill>
                <a:latin typeface="Arial" panose="020B0604020202020204" pitchFamily="34" charset="0"/>
              </a:defRPr>
            </a:lvl5pPr>
            <a:lvl6pPr marL="2504906" indent="-228716" defTabSz="913296" eaLnBrk="0" fontAlgn="base" hangingPunct="0">
              <a:spcBef>
                <a:spcPct val="0"/>
              </a:spcBef>
              <a:spcAft>
                <a:spcPct val="0"/>
              </a:spcAft>
              <a:defRPr sz="2368" b="1">
                <a:solidFill>
                  <a:schemeClr val="tx1"/>
                </a:solidFill>
                <a:latin typeface="Arial" panose="020B0604020202020204" pitchFamily="34" charset="0"/>
              </a:defRPr>
            </a:lvl6pPr>
            <a:lvl7pPr marL="2956071" indent="-228716" defTabSz="913296" eaLnBrk="0" fontAlgn="base" hangingPunct="0">
              <a:spcBef>
                <a:spcPct val="0"/>
              </a:spcBef>
              <a:spcAft>
                <a:spcPct val="0"/>
              </a:spcAft>
              <a:defRPr sz="2368" b="1">
                <a:solidFill>
                  <a:schemeClr val="tx1"/>
                </a:solidFill>
                <a:latin typeface="Arial" panose="020B0604020202020204" pitchFamily="34" charset="0"/>
              </a:defRPr>
            </a:lvl7pPr>
            <a:lvl8pPr marL="3407236" indent="-228716" defTabSz="913296" eaLnBrk="0" fontAlgn="base" hangingPunct="0">
              <a:spcBef>
                <a:spcPct val="0"/>
              </a:spcBef>
              <a:spcAft>
                <a:spcPct val="0"/>
              </a:spcAft>
              <a:defRPr sz="2368" b="1">
                <a:solidFill>
                  <a:schemeClr val="tx1"/>
                </a:solidFill>
                <a:latin typeface="Arial" panose="020B0604020202020204" pitchFamily="34" charset="0"/>
              </a:defRPr>
            </a:lvl8pPr>
            <a:lvl9pPr marL="3858401" indent="-228716" defTabSz="913296" eaLnBrk="0" fontAlgn="base" hangingPunct="0">
              <a:spcBef>
                <a:spcPct val="0"/>
              </a:spcBef>
              <a:spcAft>
                <a:spcPct val="0"/>
              </a:spcAft>
              <a:defRPr sz="2368" b="1">
                <a:solidFill>
                  <a:schemeClr val="tx1"/>
                </a:solidFill>
                <a:latin typeface="Arial" panose="020B0604020202020204" pitchFamily="34" charset="0"/>
              </a:defRPr>
            </a:lvl9pPr>
          </a:lstStyle>
          <a:p>
            <a:fld id="{C9F58D2E-8776-41B9-9AD9-F92898162320}" type="slidenum">
              <a:rPr lang="en-US" altLang="en-US" sz="888">
                <a:solidFill>
                  <a:srgbClr val="898989"/>
                </a:solidFill>
              </a:rPr>
              <a:pPr/>
              <a:t>8</a:t>
            </a:fld>
            <a:endParaRPr lang="en-US" altLang="en-US" sz="888">
              <a:solidFill>
                <a:srgbClr val="898989"/>
              </a:solidFill>
            </a:endParaRPr>
          </a:p>
        </p:txBody>
      </p:sp>
      <p:pic>
        <p:nvPicPr>
          <p:cNvPr id="21507"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2201" y="3777594"/>
            <a:ext cx="4642994" cy="274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p:cNvSpPr txBox="1">
            <a:spLocks noChangeArrowheads="1"/>
          </p:cNvSpPr>
          <p:nvPr/>
        </p:nvSpPr>
        <p:spPr bwMode="auto">
          <a:xfrm>
            <a:off x="4561105" y="60908"/>
            <a:ext cx="3334090" cy="45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67" tIns="45633" rIns="91267" bIns="45633">
            <a:spAutoFit/>
          </a:bodyPr>
          <a:lstStyle>
            <a:lvl1pPr defTabSz="925513">
              <a:defRPr sz="2400" b="1">
                <a:solidFill>
                  <a:schemeClr val="tx1"/>
                </a:solidFill>
                <a:latin typeface="Arial" panose="020B0604020202020204" pitchFamily="34" charset="0"/>
              </a:defRPr>
            </a:lvl1pPr>
            <a:lvl2pPr marL="750888" indent="-288925" defTabSz="925513">
              <a:defRPr sz="2400" b="1">
                <a:solidFill>
                  <a:schemeClr val="tx1"/>
                </a:solidFill>
                <a:latin typeface="Arial" panose="020B0604020202020204" pitchFamily="34" charset="0"/>
              </a:defRPr>
            </a:lvl2pPr>
            <a:lvl3pPr marL="1155700" indent="-230188" defTabSz="925513">
              <a:defRPr sz="2400" b="1">
                <a:solidFill>
                  <a:schemeClr val="tx1"/>
                </a:solidFill>
                <a:latin typeface="Arial" panose="020B0604020202020204" pitchFamily="34" charset="0"/>
              </a:defRPr>
            </a:lvl3pPr>
            <a:lvl4pPr marL="1619250" indent="-231775" defTabSz="925513">
              <a:defRPr sz="2400" b="1">
                <a:solidFill>
                  <a:schemeClr val="tx1"/>
                </a:solidFill>
                <a:latin typeface="Arial" panose="020B0604020202020204" pitchFamily="34" charset="0"/>
              </a:defRPr>
            </a:lvl4pPr>
            <a:lvl5pPr marL="2081213" indent="-231775" defTabSz="925513">
              <a:defRPr sz="2400" b="1">
                <a:solidFill>
                  <a:schemeClr val="tx1"/>
                </a:solidFill>
                <a:latin typeface="Arial" panose="020B0604020202020204" pitchFamily="34" charset="0"/>
              </a:defRPr>
            </a:lvl5pPr>
            <a:lvl6pPr marL="2538413" indent="-231775" defTabSz="925513" eaLnBrk="0" fontAlgn="base" hangingPunct="0">
              <a:spcBef>
                <a:spcPct val="0"/>
              </a:spcBef>
              <a:spcAft>
                <a:spcPct val="0"/>
              </a:spcAft>
              <a:defRPr sz="2400" b="1">
                <a:solidFill>
                  <a:schemeClr val="tx1"/>
                </a:solidFill>
                <a:latin typeface="Arial" panose="020B0604020202020204" pitchFamily="34" charset="0"/>
              </a:defRPr>
            </a:lvl6pPr>
            <a:lvl7pPr marL="2995613" indent="-231775" defTabSz="925513" eaLnBrk="0" fontAlgn="base" hangingPunct="0">
              <a:spcBef>
                <a:spcPct val="0"/>
              </a:spcBef>
              <a:spcAft>
                <a:spcPct val="0"/>
              </a:spcAft>
              <a:defRPr sz="2400" b="1">
                <a:solidFill>
                  <a:schemeClr val="tx1"/>
                </a:solidFill>
                <a:latin typeface="Arial" panose="020B0604020202020204" pitchFamily="34" charset="0"/>
              </a:defRPr>
            </a:lvl7pPr>
            <a:lvl8pPr marL="3452813" indent="-231775" defTabSz="925513" eaLnBrk="0" fontAlgn="base" hangingPunct="0">
              <a:spcBef>
                <a:spcPct val="0"/>
              </a:spcBef>
              <a:spcAft>
                <a:spcPct val="0"/>
              </a:spcAft>
              <a:defRPr sz="2400" b="1">
                <a:solidFill>
                  <a:schemeClr val="tx1"/>
                </a:solidFill>
                <a:latin typeface="Arial" panose="020B0604020202020204" pitchFamily="34" charset="0"/>
              </a:defRPr>
            </a:lvl8pPr>
            <a:lvl9pPr marL="3910013" indent="-231775" defTabSz="925513"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368" dirty="0"/>
              <a:t>RECOMMENDATIONS</a:t>
            </a:r>
          </a:p>
        </p:txBody>
      </p:sp>
      <p:sp>
        <p:nvSpPr>
          <p:cNvPr id="7" name="TextBox 6"/>
          <p:cNvSpPr txBox="1">
            <a:spLocks noChangeArrowheads="1"/>
          </p:cNvSpPr>
          <p:nvPr/>
        </p:nvSpPr>
        <p:spPr bwMode="auto">
          <a:xfrm>
            <a:off x="1005630" y="517460"/>
            <a:ext cx="10445039" cy="310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7" tIns="45633" rIns="91267" bIns="45633">
            <a:spAutoFit/>
          </a:bodyPr>
          <a:lstStyle>
            <a:lvl1pPr marL="346075" indent="-346075" defTabSz="925513">
              <a:defRPr sz="2400" b="1">
                <a:solidFill>
                  <a:schemeClr val="tx1"/>
                </a:solidFill>
                <a:latin typeface="Arial" panose="020B0604020202020204" pitchFamily="34" charset="0"/>
              </a:defRPr>
            </a:lvl1pPr>
            <a:lvl2pPr marL="750888" indent="-288925" defTabSz="925513">
              <a:defRPr sz="2400" b="1">
                <a:solidFill>
                  <a:schemeClr val="tx1"/>
                </a:solidFill>
                <a:latin typeface="Arial" panose="020B0604020202020204" pitchFamily="34" charset="0"/>
              </a:defRPr>
            </a:lvl2pPr>
            <a:lvl3pPr marL="1155700" indent="-230188" defTabSz="925513">
              <a:defRPr sz="2400" b="1">
                <a:solidFill>
                  <a:schemeClr val="tx1"/>
                </a:solidFill>
                <a:latin typeface="Arial" panose="020B0604020202020204" pitchFamily="34" charset="0"/>
              </a:defRPr>
            </a:lvl3pPr>
            <a:lvl4pPr marL="1619250" indent="-231775" defTabSz="925513">
              <a:defRPr sz="2400" b="1">
                <a:solidFill>
                  <a:schemeClr val="tx1"/>
                </a:solidFill>
                <a:latin typeface="Arial" panose="020B0604020202020204" pitchFamily="34" charset="0"/>
              </a:defRPr>
            </a:lvl4pPr>
            <a:lvl5pPr marL="2081213" indent="-231775" defTabSz="925513">
              <a:defRPr sz="2400" b="1">
                <a:solidFill>
                  <a:schemeClr val="tx1"/>
                </a:solidFill>
                <a:latin typeface="Arial" panose="020B0604020202020204" pitchFamily="34" charset="0"/>
              </a:defRPr>
            </a:lvl5pPr>
            <a:lvl6pPr marL="2538413" indent="-231775" defTabSz="925513" eaLnBrk="0" fontAlgn="base" hangingPunct="0">
              <a:spcBef>
                <a:spcPct val="0"/>
              </a:spcBef>
              <a:spcAft>
                <a:spcPct val="0"/>
              </a:spcAft>
              <a:defRPr sz="2400" b="1">
                <a:solidFill>
                  <a:schemeClr val="tx1"/>
                </a:solidFill>
                <a:latin typeface="Arial" panose="020B0604020202020204" pitchFamily="34" charset="0"/>
              </a:defRPr>
            </a:lvl6pPr>
            <a:lvl7pPr marL="2995613" indent="-231775" defTabSz="925513" eaLnBrk="0" fontAlgn="base" hangingPunct="0">
              <a:spcBef>
                <a:spcPct val="0"/>
              </a:spcBef>
              <a:spcAft>
                <a:spcPct val="0"/>
              </a:spcAft>
              <a:defRPr sz="2400" b="1">
                <a:solidFill>
                  <a:schemeClr val="tx1"/>
                </a:solidFill>
                <a:latin typeface="Arial" panose="020B0604020202020204" pitchFamily="34" charset="0"/>
              </a:defRPr>
            </a:lvl7pPr>
            <a:lvl8pPr marL="3452813" indent="-231775" defTabSz="925513" eaLnBrk="0" fontAlgn="base" hangingPunct="0">
              <a:spcBef>
                <a:spcPct val="0"/>
              </a:spcBef>
              <a:spcAft>
                <a:spcPct val="0"/>
              </a:spcAft>
              <a:defRPr sz="2400" b="1">
                <a:solidFill>
                  <a:schemeClr val="tx1"/>
                </a:solidFill>
                <a:latin typeface="Arial" panose="020B0604020202020204" pitchFamily="34" charset="0"/>
              </a:defRPr>
            </a:lvl8pPr>
            <a:lvl9pPr marL="3910013" indent="-231775" defTabSz="925513" eaLnBrk="0" fontAlgn="base" hangingPunct="0">
              <a:spcBef>
                <a:spcPct val="0"/>
              </a:spcBef>
              <a:spcAft>
                <a:spcPct val="0"/>
              </a:spcAft>
              <a:defRPr sz="2400" b="1">
                <a:solidFill>
                  <a:schemeClr val="tx1"/>
                </a:solidFill>
                <a:latin typeface="Arial" panose="020B0604020202020204" pitchFamily="34" charset="0"/>
              </a:defRPr>
            </a:lvl9pPr>
          </a:lstStyle>
          <a:p>
            <a:pPr>
              <a:buFont typeface="Arial" panose="020B0604020202020204" pitchFamily="34" charset="0"/>
              <a:buChar char="•"/>
              <a:defRPr/>
            </a:pPr>
            <a:r>
              <a:rPr lang="en-US" altLang="en-US" sz="2368" b="0" dirty="0" smtClean="0">
                <a:latin typeface="Calibri"/>
              </a:rPr>
              <a:t> </a:t>
            </a:r>
            <a:r>
              <a:rPr lang="en-US" altLang="en-US" sz="2800" b="0" dirty="0" smtClean="0">
                <a:latin typeface="+mn-lt"/>
              </a:rPr>
              <a:t>Pass the NEED Act in Congress to reform </a:t>
            </a:r>
            <a:r>
              <a:rPr lang="en-US" altLang="en-US" sz="2800" b="0" dirty="0">
                <a:latin typeface="+mn-lt"/>
              </a:rPr>
              <a:t>the U.S. </a:t>
            </a:r>
            <a:r>
              <a:rPr lang="en-US" altLang="en-US" sz="2800" b="0" dirty="0" smtClean="0">
                <a:latin typeface="+mn-lt"/>
              </a:rPr>
              <a:t>money system.</a:t>
            </a:r>
            <a:endParaRPr lang="en-US" altLang="en-US" sz="2800" b="0" dirty="0">
              <a:latin typeface="+mn-lt"/>
            </a:endParaRPr>
          </a:p>
          <a:p>
            <a:pPr>
              <a:buFont typeface="Arial" panose="020B0604020202020204" pitchFamily="34" charset="0"/>
              <a:buChar char="•"/>
              <a:defRPr/>
            </a:pPr>
            <a:r>
              <a:rPr lang="en-US" altLang="en-US" sz="2800" dirty="0">
                <a:latin typeface="+mn-lt"/>
              </a:rPr>
              <a:t> </a:t>
            </a:r>
            <a:r>
              <a:rPr lang="en-US" altLang="en-US" sz="2800" b="0" dirty="0" smtClean="0">
                <a:latin typeface="+mn-lt"/>
              </a:rPr>
              <a:t>Prevent the </a:t>
            </a:r>
            <a:r>
              <a:rPr lang="en-US" altLang="en-US" sz="2800" b="0" dirty="0">
                <a:latin typeface="+mn-lt"/>
              </a:rPr>
              <a:t>TPP </a:t>
            </a:r>
            <a:r>
              <a:rPr lang="en-US" altLang="en-US" sz="2800" b="0" dirty="0" smtClean="0">
                <a:latin typeface="+mn-lt"/>
              </a:rPr>
              <a:t>and TTIP from ever being enacted and eliminate</a:t>
            </a:r>
          </a:p>
          <a:p>
            <a:pPr marL="0" indent="0">
              <a:defRPr/>
            </a:pPr>
            <a:r>
              <a:rPr lang="en-US" altLang="en-US" sz="2800" b="0" dirty="0">
                <a:latin typeface="+mn-lt"/>
              </a:rPr>
              <a:t> </a:t>
            </a:r>
            <a:r>
              <a:rPr lang="en-US" altLang="en-US" sz="2800" b="0" dirty="0" smtClean="0">
                <a:latin typeface="+mn-lt"/>
              </a:rPr>
              <a:t>    agreements that contain detestable ISDS tribunals. </a:t>
            </a:r>
          </a:p>
          <a:p>
            <a:pPr marL="457200" indent="-457200">
              <a:buFont typeface="Arial" panose="020B0604020202020204" pitchFamily="34" charset="0"/>
              <a:buChar char="•"/>
              <a:defRPr/>
            </a:pPr>
            <a:r>
              <a:rPr lang="en-US" altLang="en-US" sz="2800" b="0" dirty="0" smtClean="0">
                <a:latin typeface="+mn-lt"/>
              </a:rPr>
              <a:t>Create trade that respects the internal economy and price structure of every nation.</a:t>
            </a:r>
            <a:endParaRPr lang="en-US" altLang="en-US" sz="2800" b="0" dirty="0">
              <a:latin typeface="+mn-lt"/>
            </a:endParaRPr>
          </a:p>
          <a:p>
            <a:pPr>
              <a:buFont typeface="Arial" panose="020B0604020202020204" pitchFamily="34" charset="0"/>
              <a:buChar char="•"/>
              <a:defRPr/>
            </a:pPr>
            <a:r>
              <a:rPr lang="en-US" altLang="en-US" sz="2800" b="0" dirty="0" smtClean="0">
                <a:latin typeface="+mn-lt"/>
              </a:rPr>
              <a:t> Amend the constitution to establish that human beings, not</a:t>
            </a:r>
          </a:p>
          <a:p>
            <a:pPr marL="0" indent="0">
              <a:defRPr/>
            </a:pPr>
            <a:r>
              <a:rPr lang="en-US" altLang="en-US" sz="2800" b="0" dirty="0" smtClean="0">
                <a:latin typeface="+mn-lt"/>
              </a:rPr>
              <a:t>     corporations, are persons entitled to constitutional rights.</a:t>
            </a:r>
            <a:endParaRPr lang="en-US" altLang="en-US" sz="2800" b="0" dirty="0">
              <a:latin typeface="+mn-lt"/>
            </a:endParaRPr>
          </a:p>
        </p:txBody>
      </p:sp>
    </p:spTree>
    <p:extLst>
      <p:ext uri="{BB962C8B-B14F-4D97-AF65-F5344CB8AC3E}">
        <p14:creationId xmlns:p14="http://schemas.microsoft.com/office/powerpoint/2010/main" val="2052788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4651" y="861971"/>
            <a:ext cx="6181116" cy="584775"/>
          </a:xfrm>
          <a:prstGeom prst="rect">
            <a:avLst/>
          </a:prstGeom>
          <a:solidFill>
            <a:srgbClr val="FFFF00"/>
          </a:solidFill>
        </p:spPr>
        <p:txBody>
          <a:bodyPr wrap="none" rtlCol="0">
            <a:spAutoFit/>
          </a:bodyPr>
          <a:lstStyle/>
          <a:p>
            <a:r>
              <a:rPr lang="en-US" sz="3200" b="1" dirty="0" smtClean="0"/>
              <a:t>THE SOLUTION:   DEBT-FREE MONEY</a:t>
            </a:r>
            <a:endParaRPr lang="en-US" sz="32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79" y="1981199"/>
            <a:ext cx="4615792" cy="4088989"/>
          </a:xfrm>
          <a:prstGeom prst="rect">
            <a:avLst/>
          </a:prstGeom>
        </p:spPr>
      </p:pic>
      <p:sp>
        <p:nvSpPr>
          <p:cNvPr id="6" name="TextBox 5"/>
          <p:cNvSpPr txBox="1"/>
          <p:nvPr/>
        </p:nvSpPr>
        <p:spPr>
          <a:xfrm>
            <a:off x="808074" y="6155220"/>
            <a:ext cx="2723887" cy="646331"/>
          </a:xfrm>
          <a:prstGeom prst="rect">
            <a:avLst/>
          </a:prstGeom>
          <a:solidFill>
            <a:srgbClr val="FFFF00"/>
          </a:solidFill>
        </p:spPr>
        <p:txBody>
          <a:bodyPr wrap="none" rtlCol="0">
            <a:spAutoFit/>
          </a:bodyPr>
          <a:lstStyle/>
          <a:p>
            <a:pPr algn="ctr"/>
            <a:r>
              <a:rPr lang="en-US" b="1" dirty="0" smtClean="0"/>
              <a:t>DENNIS KUCINICH</a:t>
            </a:r>
          </a:p>
          <a:p>
            <a:pPr algn="ctr"/>
            <a:r>
              <a:rPr lang="en-US" b="1" dirty="0" smtClean="0"/>
              <a:t>THE NEED ACT   2011-2012</a:t>
            </a:r>
            <a:endParaRPr lang="en-US" b="1" dirty="0"/>
          </a:p>
        </p:txBody>
      </p:sp>
      <p:sp>
        <p:nvSpPr>
          <p:cNvPr id="7" name="TextBox 6"/>
          <p:cNvSpPr txBox="1"/>
          <p:nvPr/>
        </p:nvSpPr>
        <p:spPr>
          <a:xfrm>
            <a:off x="5181600" y="1976760"/>
            <a:ext cx="6830291" cy="4093428"/>
          </a:xfrm>
          <a:prstGeom prst="rect">
            <a:avLst/>
          </a:prstGeom>
          <a:solidFill>
            <a:srgbClr val="FFFF00"/>
          </a:solidFill>
        </p:spPr>
        <p:txBody>
          <a:bodyPr wrap="square" rtlCol="0">
            <a:spAutoFit/>
          </a:bodyPr>
          <a:lstStyle/>
          <a:p>
            <a:pPr marL="342900" indent="-342900">
              <a:buFont typeface="+mj-lt"/>
              <a:buAutoNum type="arabicPeriod"/>
            </a:pPr>
            <a:r>
              <a:rPr lang="en-US" sz="2000" b="1" dirty="0" smtClean="0"/>
              <a:t>THE GOVERNMENT BUYS ALL THE SHARES OF THE 12 FEDERAL RESERVE BANKS FROM THE MEMBER COMMERCIAL BANKS.  </a:t>
            </a:r>
          </a:p>
          <a:p>
            <a:endParaRPr lang="en-US" sz="2000" b="1" dirty="0"/>
          </a:p>
          <a:p>
            <a:pPr marL="457200" indent="-457200">
              <a:buFont typeface="+mj-lt"/>
              <a:buAutoNum type="arabicPeriod" startAt="2"/>
            </a:pPr>
            <a:r>
              <a:rPr lang="en-US" sz="2000" b="1" dirty="0"/>
              <a:t>THE COMMERCIAL BANKS REMAIN PRIVATELY </a:t>
            </a:r>
            <a:r>
              <a:rPr lang="en-US" sz="2000" b="1" dirty="0" smtClean="0"/>
              <a:t>OWNED,</a:t>
            </a:r>
            <a:endParaRPr lang="en-US" sz="2000" b="1" dirty="0"/>
          </a:p>
          <a:p>
            <a:r>
              <a:rPr lang="en-US" sz="2000" b="1" dirty="0" smtClean="0"/>
              <a:t>        AND LEND ONLY DEPOSITED MONEY.</a:t>
            </a:r>
          </a:p>
          <a:p>
            <a:pPr marL="342900" indent="-342900">
              <a:buFont typeface="+mj-lt"/>
              <a:buAutoNum type="arabicPeriod"/>
            </a:pPr>
            <a:endParaRPr lang="en-US" sz="2000" b="1" dirty="0"/>
          </a:p>
          <a:p>
            <a:pPr marL="457200" indent="-457200">
              <a:buFont typeface="+mj-lt"/>
              <a:buAutoNum type="arabicPeriod" startAt="3"/>
            </a:pPr>
            <a:r>
              <a:rPr lang="en-US" sz="2000" b="1" dirty="0" smtClean="0"/>
              <a:t>CONGRESS SPENDS THIS DEBT-FREE GOVERNMENT MONEY ON PHYSICAL INFRASTRUCTURE, EDUCATION, HEALTH CARE - CREATING JOBS.</a:t>
            </a:r>
          </a:p>
          <a:p>
            <a:pPr marL="342900" indent="-342900">
              <a:buFont typeface="+mj-lt"/>
              <a:buAutoNum type="arabicPeriod" startAt="3"/>
            </a:pPr>
            <a:endParaRPr lang="en-US" sz="2000" b="1" dirty="0"/>
          </a:p>
          <a:p>
            <a:pPr marL="342900" indent="-342900">
              <a:buFont typeface="+mj-lt"/>
              <a:buAutoNum type="arabicPeriod" startAt="3"/>
            </a:pPr>
            <a:r>
              <a:rPr lang="en-US" sz="2000" b="1" dirty="0" smtClean="0"/>
              <a:t>THE DEBT-FREE MONEY IS SPENT AT ALL LEVELS OF GOVERNMENT – FEDERAL, STATE, &amp; MUNICIPAL</a:t>
            </a:r>
            <a:endParaRPr lang="en-US" sz="2000" b="1" dirty="0"/>
          </a:p>
        </p:txBody>
      </p:sp>
    </p:spTree>
    <p:extLst>
      <p:ext uri="{BB962C8B-B14F-4D97-AF65-F5344CB8AC3E}">
        <p14:creationId xmlns:p14="http://schemas.microsoft.com/office/powerpoint/2010/main" val="3657708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856</Words>
  <Application>Microsoft Office PowerPoint</Application>
  <PresentationFormat>Widescreen</PresentationFormat>
  <Paragraphs>133</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SOLUTIONS TO DEBT-DRIVEN FORCED TRADE </vt:lpstr>
      <vt:lpstr>PowerPoint Presentation</vt:lpstr>
      <vt:lpstr>PowerPoint Presentation</vt:lpstr>
      <vt:lpstr>Today’s Situation None of the necessary conditions for free trade, to produce mutual benefits, apply anywhere in today’s world</vt:lpstr>
      <vt:lpstr>Vision Statement</vt:lpstr>
      <vt:lpstr>Objective</vt:lpstr>
      <vt:lpstr>Strategies for a fairer ‘free’ trade…. </vt:lpstr>
      <vt:lpstr>PowerPoint Presentation</vt:lpstr>
      <vt:lpstr>PowerPoint Presentation</vt:lpstr>
      <vt:lpstr>PowerPoint Presentation</vt:lpstr>
      <vt:lpstr>PowerPoint Presentation</vt:lpstr>
      <vt:lpstr>PowerPoint Presentation</vt:lpstr>
      <vt:lpstr>PowerPoint Presentation</vt:lpstr>
      <vt:lpstr>The history of the United States is a history of debt-free U.S. money.</vt:lpstr>
      <vt:lpstr>COLONIAL SCRIPT</vt:lpstr>
      <vt:lpstr>The history of the United States is a history of debt-free U.S. money.</vt:lpstr>
      <vt:lpstr>The history of the United States is a history of debt-free U.S. money.</vt:lpstr>
      <vt:lpstr>GREENBACK CURRENCY</vt:lpstr>
      <vt:lpstr>1930’s CHICAGO PLAN – REVISITED 2012 Another Plan to Stop Banks from Creating Money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57</cp:revision>
  <cp:lastPrinted>2016-05-15T02:49:17Z</cp:lastPrinted>
  <dcterms:created xsi:type="dcterms:W3CDTF">2016-05-07T21:55:38Z</dcterms:created>
  <dcterms:modified xsi:type="dcterms:W3CDTF">2016-05-17T00:20:20Z</dcterms:modified>
</cp:coreProperties>
</file>