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89" r:id="rId2"/>
    <p:sldId id="390" r:id="rId3"/>
    <p:sldId id="369" r:id="rId4"/>
    <p:sldId id="273" r:id="rId5"/>
    <p:sldId id="274" r:id="rId6"/>
    <p:sldId id="371" r:id="rId7"/>
    <p:sldId id="372" r:id="rId8"/>
    <p:sldId id="381" r:id="rId9"/>
    <p:sldId id="382" r:id="rId10"/>
    <p:sldId id="388" r:id="rId11"/>
    <p:sldId id="373" r:id="rId12"/>
    <p:sldId id="3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9B"/>
    <a:srgbClr val="EBEBFF"/>
    <a:srgbClr val="CDCDFF"/>
    <a:srgbClr val="D9E8FF"/>
    <a:srgbClr val="AFCFFF"/>
    <a:srgbClr val="81B4FF"/>
    <a:srgbClr val="3B8AFF"/>
    <a:srgbClr val="D5FFFF"/>
    <a:srgbClr val="ABCDFF"/>
    <a:srgbClr val="DC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2" autoAdjust="0"/>
    <p:restoredTop sz="94434" autoAdjust="0"/>
  </p:normalViewPr>
  <p:slideViewPr>
    <p:cSldViewPr snapToGrid="0">
      <p:cViewPr varScale="1">
        <p:scale>
          <a:sx n="61" d="100"/>
          <a:sy n="61" d="100"/>
        </p:scale>
        <p:origin x="7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9/9/2015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224716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a:t>
            </a:fld>
            <a:endParaRPr lang="en-US" dirty="0"/>
          </a:p>
        </p:txBody>
      </p:sp>
    </p:spTree>
    <p:extLst>
      <p:ext uri="{BB962C8B-B14F-4D97-AF65-F5344CB8AC3E}">
        <p14:creationId xmlns:p14="http://schemas.microsoft.com/office/powerpoint/2010/main" val="59851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9/9/2015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16058" cy="6897270"/>
          </a:xfrm>
          <a:prstGeom prst="rect">
            <a:avLst/>
          </a:prstGeom>
        </p:spPr>
      </p:pic>
      <p:sp>
        <p:nvSpPr>
          <p:cNvPr id="3" name="TextBox 2"/>
          <p:cNvSpPr txBox="1"/>
          <p:nvPr/>
        </p:nvSpPr>
        <p:spPr>
          <a:xfrm>
            <a:off x="0" y="0"/>
            <a:ext cx="11918731" cy="1077218"/>
          </a:xfrm>
          <a:prstGeom prst="rect">
            <a:avLst/>
          </a:prstGeom>
          <a:solidFill>
            <a:schemeClr val="bg1"/>
          </a:solidFill>
        </p:spPr>
        <p:txBody>
          <a:bodyPr wrap="square" rtlCol="0">
            <a:spAutoFit/>
          </a:bodyPr>
          <a:lstStyle/>
          <a:p>
            <a:pPr algn="ctr"/>
            <a:r>
              <a:rPr lang="en-US" sz="3200" dirty="0" smtClean="0"/>
              <a:t>INFOSTATION1.NET/books/</a:t>
            </a:r>
          </a:p>
          <a:p>
            <a:pPr algn="ctr"/>
            <a:r>
              <a:rPr lang="en-US" sz="3200" dirty="0" err="1" smtClean="0"/>
              <a:t>Zarlenga</a:t>
            </a:r>
            <a:r>
              <a:rPr lang="en-US" sz="3200" dirty="0" smtClean="0"/>
              <a:t>, LOST SCIENCE OF MONEY</a:t>
            </a:r>
            <a:endParaRPr lang="en-US" sz="3200" dirty="0"/>
          </a:p>
        </p:txBody>
      </p:sp>
    </p:spTree>
    <p:extLst>
      <p:ext uri="{BB962C8B-B14F-4D97-AF65-F5344CB8AC3E}">
        <p14:creationId xmlns:p14="http://schemas.microsoft.com/office/powerpoint/2010/main" val="41747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B7E7"/>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Misdiagnosis:  Federal Budget and Debt </a:t>
            </a:r>
            <a:endParaRPr lang="en-US" sz="2400" b="1" dirty="0"/>
          </a:p>
        </p:txBody>
      </p:sp>
      <p:sp>
        <p:nvSpPr>
          <p:cNvPr id="3" name="TextBox 2"/>
          <p:cNvSpPr txBox="1"/>
          <p:nvPr/>
        </p:nvSpPr>
        <p:spPr>
          <a:xfrm>
            <a:off x="-15766" y="452819"/>
            <a:ext cx="12192000" cy="830997"/>
          </a:xfrm>
          <a:prstGeom prst="rect">
            <a:avLst/>
          </a:prstGeom>
          <a:solidFill>
            <a:srgbClr val="C3A6FC"/>
          </a:solidFill>
        </p:spPr>
        <p:txBody>
          <a:bodyPr wrap="square" rtlCol="0">
            <a:spAutoFit/>
          </a:bodyPr>
          <a:lstStyle/>
          <a:p>
            <a:r>
              <a:rPr lang="en-US" sz="2400" dirty="0" smtClean="0"/>
              <a:t>The American public is told the government must balance income and expenses, like a household.     The government must either tax or borrow, if it needs more money.</a:t>
            </a:r>
            <a:endParaRPr lang="en-US" sz="2400" dirty="0"/>
          </a:p>
        </p:txBody>
      </p:sp>
      <p:pic>
        <p:nvPicPr>
          <p:cNvPr id="3074" name="Picture 2" descr="http://uxbridgebia.ca/wp-content/uploads/2014/11/money-budg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787" y="4113888"/>
            <a:ext cx="2642958" cy="264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edia-cache-ak0.pinimg.com/736x/fd/2e/b5/fd2eb5924f1f3af454c0874d8e4b5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450" y="1517527"/>
            <a:ext cx="7194812" cy="4787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ostoncatholicinsider.files.wordpress.com/2011/02/a-look-at-the-budg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601" y="1517527"/>
            <a:ext cx="2717144" cy="303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79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B7E7"/>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Misdiagnosis:  Federal Budget and Debt </a:t>
            </a:r>
            <a:endParaRPr lang="en-US" sz="2400" b="1" dirty="0"/>
          </a:p>
        </p:txBody>
      </p:sp>
      <p:sp>
        <p:nvSpPr>
          <p:cNvPr id="3" name="TextBox 2"/>
          <p:cNvSpPr txBox="1"/>
          <p:nvPr/>
        </p:nvSpPr>
        <p:spPr>
          <a:xfrm>
            <a:off x="-15766" y="452819"/>
            <a:ext cx="12192000" cy="830997"/>
          </a:xfrm>
          <a:prstGeom prst="rect">
            <a:avLst/>
          </a:prstGeom>
          <a:solidFill>
            <a:srgbClr val="C3A6FC"/>
          </a:solidFill>
        </p:spPr>
        <p:txBody>
          <a:bodyPr wrap="square" rtlCol="0">
            <a:spAutoFit/>
          </a:bodyPr>
          <a:lstStyle/>
          <a:p>
            <a:r>
              <a:rPr lang="en-US" sz="2400" dirty="0" smtClean="0"/>
              <a:t>But the government is not a household!    The government has the power and responsibility of issuing debt-free money for the public good.    Creating it and spending it for public needs.</a:t>
            </a:r>
            <a:endParaRPr lang="en-US" sz="2400" dirty="0"/>
          </a:p>
        </p:txBody>
      </p:sp>
      <p:pic>
        <p:nvPicPr>
          <p:cNvPr id="1028" name="Picture 4" descr="http://image.slidesharecdn.com/positivemoney-sovereignmoneycreation-pavingthewayforasustainablerecovery-150729204017-lva1-app6891/95/positive-money-sovereign-money-creation-paving-the-way-for-a-sustainable-recovery-1-638.jpg?cb=14382025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5038" y="2083857"/>
            <a:ext cx="2591196" cy="3673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950019">
            <a:off x="8563660" y="2021979"/>
            <a:ext cx="3400624" cy="830997"/>
          </a:xfrm>
          <a:prstGeom prst="rect">
            <a:avLst/>
          </a:prstGeom>
          <a:solidFill>
            <a:srgbClr val="C3A6FC"/>
          </a:solidFill>
        </p:spPr>
        <p:txBody>
          <a:bodyPr wrap="square" rtlCol="0">
            <a:spAutoFit/>
          </a:bodyPr>
          <a:lstStyle/>
          <a:p>
            <a:r>
              <a:rPr lang="en-US" sz="2400" dirty="0" smtClean="0"/>
              <a:t>GOVERNMENT DEBT-FREE MONEY CREATION</a:t>
            </a:r>
            <a:endParaRPr lang="en-US" sz="2400" dirty="0"/>
          </a:p>
        </p:txBody>
      </p:sp>
      <p:pic>
        <p:nvPicPr>
          <p:cNvPr id="2050" name="Picture 2" descr="http://4.bp.blogspot.com/-i4Gq3EGIULk/UfBguujEyZI/AAAAAAABhxE/OM6eAkfxunc/s400/1+Karl+Anton+Hickel,+William+Pitt+addressing+the+House+of+Commons,+17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24135"/>
            <a:ext cx="4615277" cy="32653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5575" y="5137596"/>
            <a:ext cx="4354462" cy="1200329"/>
          </a:xfrm>
          <a:prstGeom prst="rect">
            <a:avLst/>
          </a:prstGeom>
          <a:noFill/>
        </p:spPr>
        <p:txBody>
          <a:bodyPr wrap="none" rtlCol="0">
            <a:spAutoFit/>
          </a:bodyPr>
          <a:lstStyle/>
          <a:p>
            <a:r>
              <a:rPr lang="en-US" dirty="0" smtClean="0"/>
              <a:t>In the U.S. colonies, all colonial legislatures</a:t>
            </a:r>
          </a:p>
          <a:p>
            <a:r>
              <a:rPr lang="en-US" dirty="0" smtClean="0"/>
              <a:t>issued colonial paper currency.  The colonies</a:t>
            </a:r>
          </a:p>
          <a:p>
            <a:r>
              <a:rPr lang="en-US" dirty="0" smtClean="0"/>
              <a:t>thrived on this debt-free money.   It was</a:t>
            </a:r>
          </a:p>
          <a:p>
            <a:r>
              <a:rPr lang="en-US" dirty="0" smtClean="0"/>
              <a:t>called colonial script.</a:t>
            </a:r>
            <a:endParaRPr lang="en-US" dirty="0"/>
          </a:p>
        </p:txBody>
      </p:sp>
      <p:pic>
        <p:nvPicPr>
          <p:cNvPr id="2052" name="Picture 4" descr="http://www.nleomf.org/assets/images/themuseum/historys-blotter/images/lincol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960" y="1508571"/>
            <a:ext cx="3333750" cy="3629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07120" y="5137596"/>
            <a:ext cx="3756798" cy="1477328"/>
          </a:xfrm>
          <a:prstGeom prst="rect">
            <a:avLst/>
          </a:prstGeom>
          <a:noFill/>
        </p:spPr>
        <p:txBody>
          <a:bodyPr wrap="none" rtlCol="0">
            <a:spAutoFit/>
          </a:bodyPr>
          <a:lstStyle/>
          <a:p>
            <a:r>
              <a:rPr lang="en-US" dirty="0" smtClean="0"/>
              <a:t>Lincoln funded the Civil War with</a:t>
            </a:r>
          </a:p>
          <a:p>
            <a:r>
              <a:rPr lang="en-US" dirty="0" smtClean="0"/>
              <a:t>congressional-issued debt-free paper</a:t>
            </a:r>
          </a:p>
          <a:p>
            <a:r>
              <a:rPr lang="en-US" dirty="0" smtClean="0"/>
              <a:t>money called Greenbacks, rather than</a:t>
            </a:r>
          </a:p>
          <a:p>
            <a:r>
              <a:rPr lang="en-US" dirty="0" smtClean="0"/>
              <a:t>borrow at high interest from the big</a:t>
            </a:r>
          </a:p>
          <a:p>
            <a:r>
              <a:rPr lang="en-US" dirty="0" smtClean="0"/>
              <a:t>banks.</a:t>
            </a:r>
            <a:endParaRPr lang="en-US" dirty="0"/>
          </a:p>
        </p:txBody>
      </p:sp>
      <p:pic>
        <p:nvPicPr>
          <p:cNvPr id="2054" name="Picture 6" descr="http://www.11thpa.org/cards/v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0692" y="1724135"/>
            <a:ext cx="1955060" cy="149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4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77" y="5000341"/>
            <a:ext cx="6951359" cy="1621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377" y="2453372"/>
            <a:ext cx="5244641" cy="7002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377" y="3637159"/>
            <a:ext cx="6342961" cy="678210"/>
          </a:xfrm>
          <a:prstGeom prst="rect">
            <a:avLst/>
          </a:prstGeom>
        </p:spPr>
      </p:pic>
      <p:sp>
        <p:nvSpPr>
          <p:cNvPr id="6" name="TextBox 5"/>
          <p:cNvSpPr txBox="1"/>
          <p:nvPr/>
        </p:nvSpPr>
        <p:spPr>
          <a:xfrm>
            <a:off x="882871" y="1984069"/>
            <a:ext cx="2096813" cy="369332"/>
          </a:xfrm>
          <a:prstGeom prst="rect">
            <a:avLst/>
          </a:prstGeom>
          <a:solidFill>
            <a:srgbClr val="FFEC9B"/>
          </a:solidFill>
        </p:spPr>
        <p:txBody>
          <a:bodyPr wrap="square" rtlCol="0">
            <a:spAutoFit/>
          </a:bodyPr>
          <a:lstStyle/>
          <a:p>
            <a:pPr marL="285750" indent="-285750">
              <a:buFont typeface="Arial" panose="020B0604020202020204" pitchFamily="34" charset="0"/>
              <a:buChar char="•"/>
            </a:pPr>
            <a:r>
              <a:rPr lang="en-US" dirty="0" smtClean="0"/>
              <a:t>POWERPOINT</a:t>
            </a:r>
            <a:endParaRPr lang="en-US" dirty="0"/>
          </a:p>
        </p:txBody>
      </p:sp>
      <p:sp>
        <p:nvSpPr>
          <p:cNvPr id="7" name="TextBox 6"/>
          <p:cNvSpPr txBox="1"/>
          <p:nvPr/>
        </p:nvSpPr>
        <p:spPr>
          <a:xfrm>
            <a:off x="882871" y="3210700"/>
            <a:ext cx="2122761" cy="369332"/>
          </a:xfrm>
          <a:prstGeom prst="rect">
            <a:avLst/>
          </a:prstGeom>
          <a:solidFill>
            <a:srgbClr val="FFEC9B"/>
          </a:solidFill>
        </p:spPr>
        <p:txBody>
          <a:bodyPr wrap="none" rtlCol="0">
            <a:spAutoFit/>
          </a:bodyPr>
          <a:lstStyle/>
          <a:p>
            <a:pPr marL="285750" indent="-285750">
              <a:buFont typeface="Arial" panose="020B0604020202020204" pitchFamily="34" charset="0"/>
              <a:buChar char="•"/>
            </a:pPr>
            <a:r>
              <a:rPr lang="en-US" dirty="0" smtClean="0"/>
              <a:t>RECORDED CLASS</a:t>
            </a:r>
            <a:endParaRPr lang="en-US" dirty="0"/>
          </a:p>
        </p:txBody>
      </p:sp>
      <p:sp>
        <p:nvSpPr>
          <p:cNvPr id="8" name="TextBox 7"/>
          <p:cNvSpPr txBox="1"/>
          <p:nvPr/>
        </p:nvSpPr>
        <p:spPr>
          <a:xfrm>
            <a:off x="882871" y="4495478"/>
            <a:ext cx="1340945" cy="369332"/>
          </a:xfrm>
          <a:prstGeom prst="rect">
            <a:avLst/>
          </a:prstGeom>
          <a:solidFill>
            <a:srgbClr val="FFEC9B"/>
          </a:solidFill>
        </p:spPr>
        <p:txBody>
          <a:bodyPr wrap="none" rtlCol="0">
            <a:spAutoFit/>
          </a:bodyPr>
          <a:lstStyle/>
          <a:p>
            <a:pPr marL="285750" indent="-285750">
              <a:buFont typeface="Arial" panose="020B0604020202020204" pitchFamily="34" charset="0"/>
              <a:buChar char="•"/>
            </a:pPr>
            <a:r>
              <a:rPr lang="en-US" dirty="0" smtClean="0"/>
              <a:t>SOURCES</a:t>
            </a:r>
            <a:endParaRPr lang="en-US" dirty="0"/>
          </a:p>
        </p:txBody>
      </p:sp>
      <p:sp>
        <p:nvSpPr>
          <p:cNvPr id="9" name="TextBox 8"/>
          <p:cNvSpPr txBox="1"/>
          <p:nvPr/>
        </p:nvSpPr>
        <p:spPr>
          <a:xfrm>
            <a:off x="0" y="0"/>
            <a:ext cx="11918731" cy="1077218"/>
          </a:xfrm>
          <a:prstGeom prst="rect">
            <a:avLst/>
          </a:prstGeom>
          <a:solidFill>
            <a:schemeClr val="bg1"/>
          </a:solidFill>
        </p:spPr>
        <p:txBody>
          <a:bodyPr wrap="square" rtlCol="0">
            <a:spAutoFit/>
          </a:bodyPr>
          <a:lstStyle/>
          <a:p>
            <a:pPr algn="ctr"/>
            <a:r>
              <a:rPr lang="en-US" sz="3200" dirty="0" smtClean="0"/>
              <a:t>INFOSTATION1.NET/books/</a:t>
            </a:r>
          </a:p>
          <a:p>
            <a:pPr algn="ctr"/>
            <a:r>
              <a:rPr lang="en-US" sz="3200" dirty="0" err="1" smtClean="0"/>
              <a:t>Zarlenga</a:t>
            </a:r>
            <a:r>
              <a:rPr lang="en-US" sz="3200" dirty="0" smtClean="0"/>
              <a:t>, LOST SCIENCE OF MONEY</a:t>
            </a:r>
            <a:endParaRPr lang="en-US" sz="3200" dirty="0"/>
          </a:p>
        </p:txBody>
      </p:sp>
      <p:sp>
        <p:nvSpPr>
          <p:cNvPr id="10" name="TextBox 9"/>
          <p:cNvSpPr txBox="1"/>
          <p:nvPr/>
        </p:nvSpPr>
        <p:spPr>
          <a:xfrm>
            <a:off x="283779" y="1324303"/>
            <a:ext cx="2692147" cy="369332"/>
          </a:xfrm>
          <a:prstGeom prst="rect">
            <a:avLst/>
          </a:prstGeom>
          <a:solidFill>
            <a:srgbClr val="FFC000"/>
          </a:solidFill>
        </p:spPr>
        <p:txBody>
          <a:bodyPr wrap="none" rtlCol="0">
            <a:spAutoFit/>
          </a:bodyPr>
          <a:lstStyle/>
          <a:p>
            <a:r>
              <a:rPr lang="en-US" dirty="0" smtClean="0"/>
              <a:t>EACH CHAPTER CONTAINS:</a:t>
            </a:r>
            <a:endParaRPr lang="en-US" dirty="0"/>
          </a:p>
        </p:txBody>
      </p:sp>
    </p:spTree>
    <p:extLst>
      <p:ext uri="{BB962C8B-B14F-4D97-AF65-F5344CB8AC3E}">
        <p14:creationId xmlns:p14="http://schemas.microsoft.com/office/powerpoint/2010/main" val="242028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1u43aCKoefA/UDFKkx694FI/AAAAAAAAEWw/d1VZXjkl65s/s1600/3branches+of+us+govern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23" y="2347208"/>
            <a:ext cx="5881085" cy="451079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0" y="9013"/>
            <a:ext cx="12192000" cy="1094573"/>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sz="4900" b="1" dirty="0"/>
              <a:t/>
            </a:r>
            <a:br>
              <a:rPr lang="en-US" sz="4900" b="1" dirty="0"/>
            </a:br>
            <a:r>
              <a:rPr lang="en-US" sz="4000" b="1" dirty="0" smtClean="0"/>
              <a:t>The </a:t>
            </a:r>
            <a:r>
              <a:rPr lang="en-US" sz="4000" b="1" dirty="0"/>
              <a:t>Lost Science of Money</a:t>
            </a:r>
            <a:br>
              <a:rPr lang="en-US" sz="4000" b="1" dirty="0"/>
            </a:br>
            <a:r>
              <a:rPr lang="en-US" sz="4000" dirty="0"/>
              <a:t>		</a:t>
            </a:r>
            <a:endParaRPr lang="en-US" sz="4900"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pic>
        <p:nvPicPr>
          <p:cNvPr id="1028" name="Picture 4" descr="http://www.iconexperience.com/_img/i_collection_png/512x512/plain/central_bank_doll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287" y="3242504"/>
            <a:ext cx="1964661" cy="196466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0" y="1103587"/>
            <a:ext cx="12191998" cy="1261242"/>
          </a:xfrm>
          <a:solidFill>
            <a:srgbClr val="33CCFF"/>
          </a:solidFill>
        </p:spPr>
        <p:txBody>
          <a:bodyPr>
            <a:normAutofit fontScale="92500" lnSpcReduction="20000"/>
          </a:bodyPr>
          <a:lstStyle/>
          <a:p>
            <a:r>
              <a:rPr lang="en-US" sz="2800" b="1" dirty="0" smtClean="0"/>
              <a:t>CHAPTER 24 – Part 1</a:t>
            </a:r>
          </a:p>
          <a:p>
            <a:r>
              <a:rPr lang="en-US" sz="2800" b="1" dirty="0" smtClean="0"/>
              <a:t>PROPOSALS FOR U.S. MONETARY REFORM:</a:t>
            </a:r>
          </a:p>
          <a:p>
            <a:r>
              <a:rPr lang="en-US" sz="2800" b="1" dirty="0" smtClean="0"/>
              <a:t>Toward a Fourth Branch of Government</a:t>
            </a:r>
          </a:p>
        </p:txBody>
      </p:sp>
      <p:sp>
        <p:nvSpPr>
          <p:cNvPr id="5" name="Plus 4"/>
          <p:cNvSpPr/>
          <p:nvPr/>
        </p:nvSpPr>
        <p:spPr>
          <a:xfrm>
            <a:off x="7047731" y="3922278"/>
            <a:ext cx="1451893" cy="1568669"/>
          </a:xfrm>
          <a:prstGeom prst="mathPl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38167" y="5075449"/>
            <a:ext cx="2245936" cy="830997"/>
          </a:xfrm>
          <a:prstGeom prst="rect">
            <a:avLst/>
          </a:prstGeom>
          <a:noFill/>
        </p:spPr>
        <p:txBody>
          <a:bodyPr wrap="none" rtlCol="0">
            <a:spAutoFit/>
          </a:bodyPr>
          <a:lstStyle/>
          <a:p>
            <a:r>
              <a:rPr lang="en-US" sz="2400" b="1" dirty="0" smtClean="0"/>
              <a:t>       Monetary</a:t>
            </a:r>
          </a:p>
          <a:p>
            <a:r>
              <a:rPr lang="en-US" sz="2400" b="1" dirty="0" smtClean="0"/>
              <a:t>(creates money)</a:t>
            </a:r>
            <a:endParaRPr lang="en-US" sz="2400" b="1" dirty="0"/>
          </a:p>
        </p:txBody>
      </p:sp>
      <p:sp>
        <p:nvSpPr>
          <p:cNvPr id="9" name="TextBox 8"/>
          <p:cNvSpPr txBox="1"/>
          <p:nvPr/>
        </p:nvSpPr>
        <p:spPr>
          <a:xfrm>
            <a:off x="9146535" y="6463202"/>
            <a:ext cx="2052485" cy="369332"/>
          </a:xfrm>
          <a:prstGeom prst="rect">
            <a:avLst/>
          </a:prstGeom>
          <a:solidFill>
            <a:srgbClr val="00FF00"/>
          </a:solidFill>
        </p:spPr>
        <p:txBody>
          <a:bodyPr wrap="none" rtlCol="0">
            <a:spAutoFit/>
          </a:bodyPr>
          <a:lstStyle/>
          <a:p>
            <a:r>
              <a:rPr lang="en-US" dirty="0" smtClean="0"/>
              <a:t>Monetary Authority</a:t>
            </a:r>
            <a:endParaRPr lang="en-US" dirty="0"/>
          </a:p>
        </p:txBody>
      </p:sp>
      <p:sp>
        <p:nvSpPr>
          <p:cNvPr id="10" name="Down Arrow 9"/>
          <p:cNvSpPr/>
          <p:nvPr/>
        </p:nvSpPr>
        <p:spPr>
          <a:xfrm>
            <a:off x="9930461" y="5906446"/>
            <a:ext cx="484632" cy="542568"/>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53794" y="2473009"/>
            <a:ext cx="2870037" cy="584775"/>
          </a:xfrm>
          <a:prstGeom prst="rect">
            <a:avLst/>
          </a:prstGeom>
          <a:solidFill>
            <a:srgbClr val="00FF00"/>
          </a:solidFill>
        </p:spPr>
        <p:txBody>
          <a:bodyPr wrap="square" rtlCol="0">
            <a:spAutoFit/>
          </a:bodyPr>
          <a:lstStyle/>
          <a:p>
            <a:pPr algn="ctr"/>
            <a:r>
              <a:rPr lang="en-US" sz="3200" dirty="0" smtClean="0"/>
              <a:t>Fourth Branch</a:t>
            </a:r>
            <a:endParaRPr lang="en-US" sz="3200" dirty="0"/>
          </a:p>
        </p:txBody>
      </p:sp>
    </p:spTree>
    <p:extLst>
      <p:ext uri="{BB962C8B-B14F-4D97-AF65-F5344CB8AC3E}">
        <p14:creationId xmlns:p14="http://schemas.microsoft.com/office/powerpoint/2010/main" val="266586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&amp; Martin,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July 2014. </a:t>
            </a: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773085"/>
            <a:ext cx="12191998" cy="6084915"/>
          </a:xfrm>
        </p:spPr>
        <p:txBody>
          <a:bodyPr>
            <a:normAutofit lnSpcReduction="10000"/>
          </a:bodyPr>
          <a:lstStyle/>
          <a:p>
            <a:pPr marL="457200" indent="-457200">
              <a:buFont typeface="+mj-lt"/>
              <a:buAutoNum type="arabicPeriod"/>
            </a:pPr>
            <a:r>
              <a:rPr lang="en-US" dirty="0" smtClean="0">
                <a:latin typeface="Courier New" panose="02070309020205020404" pitchFamily="49" charset="0"/>
                <a:cs typeface="Courier New" panose="02070309020205020404" pitchFamily="49" charset="0"/>
              </a:rPr>
              <a:t>Introduction</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Who Is Responsible?</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Misdiagnosis of America’s Problems</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Monetary Reform is Crucially Needed</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Money’s Nature Must Dictate Monetary Reform</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Distractions from Sovereign Money</a:t>
            </a:r>
          </a:p>
          <a:p>
            <a:pPr marL="914400" lvl="1" indent="-457200">
              <a:buAutoNum type="alphaLcParenR"/>
            </a:pPr>
            <a:r>
              <a:rPr lang="en-US" dirty="0" smtClean="0">
                <a:latin typeface="Courier New" panose="02070309020205020404" pitchFamily="49" charset="0"/>
                <a:cs typeface="Courier New" panose="02070309020205020404" pitchFamily="49" charset="0"/>
              </a:rPr>
              <a:t>The Gold Promoters</a:t>
            </a:r>
          </a:p>
          <a:p>
            <a:pPr marL="914400" lvl="1" indent="-457200">
              <a:buAutoNum type="alphaLcParenR"/>
            </a:pPr>
            <a:r>
              <a:rPr lang="en-US" dirty="0" smtClean="0">
                <a:latin typeface="Courier New" panose="02070309020205020404" pitchFamily="49" charset="0"/>
                <a:cs typeface="Courier New" panose="02070309020205020404" pitchFamily="49" charset="0"/>
              </a:rPr>
              <a:t>The “Free Banking</a:t>
            </a:r>
            <a:r>
              <a:rPr lang="en-US" smtClean="0">
                <a:latin typeface="Courier New" panose="02070309020205020404" pitchFamily="49" charset="0"/>
                <a:cs typeface="Courier New" panose="02070309020205020404" pitchFamily="49" charset="0"/>
              </a:rPr>
              <a:t>” Ideologues</a:t>
            </a:r>
            <a:endParaRPr lang="en-US" dirty="0" smtClean="0">
              <a:latin typeface="Courier New" panose="02070309020205020404" pitchFamily="49" charset="0"/>
              <a:cs typeface="Courier New" panose="02070309020205020404" pitchFamily="49" charset="0"/>
            </a:endParaRPr>
          </a:p>
          <a:p>
            <a:pPr marL="914400" lvl="1" indent="-457200">
              <a:buAutoNum type="alphaLcParenR"/>
            </a:pPr>
            <a:r>
              <a:rPr lang="en-US" dirty="0" smtClean="0">
                <a:latin typeface="Courier New" panose="02070309020205020404" pitchFamily="49" charset="0"/>
                <a:cs typeface="Courier New" panose="02070309020205020404" pitchFamily="49" charset="0"/>
              </a:rPr>
              <a:t>Local Currency (“Lets”) Advocates</a:t>
            </a:r>
          </a:p>
          <a:p>
            <a:pPr marL="914400" lvl="1" indent="-457200">
              <a:buAutoNum type="alphaLcParenR"/>
            </a:pPr>
            <a:r>
              <a:rPr lang="en-US" dirty="0" smtClean="0">
                <a:latin typeface="Courier New" panose="02070309020205020404" pitchFamily="49" charset="0"/>
                <a:cs typeface="Courier New" panose="02070309020205020404" pitchFamily="49" charset="0"/>
              </a:rPr>
              <a:t>The “All Money is Debt” Faction</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Government’s Responsibility to Provide the Money</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THE AMI STRATEGY:  Reforming the Federal Reserve System</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Reform #1: Nationalization of the Federal Reserve</a:t>
            </a: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a:solidFill>
            <a:srgbClr val="FFFF00"/>
          </a:solidFill>
        </p:spPr>
        <p:txBody>
          <a:bodyPr wrap="square">
            <a:spAutoFit/>
          </a:bodyPr>
          <a:lstStyle/>
          <a:p>
            <a:pPr marL="457200" indent="-457200" algn="ctr">
              <a:buFont typeface="+mj-lt"/>
              <a:buAutoNum type="arabicPeriod" startAt="2"/>
            </a:pPr>
            <a:r>
              <a:rPr lang="en-US" sz="3200" b="1" dirty="0">
                <a:latin typeface="Courier New" panose="02070309020205020404" pitchFamily="49" charset="0"/>
                <a:cs typeface="Courier New" panose="02070309020205020404" pitchFamily="49" charset="0"/>
              </a:rPr>
              <a:t>Who Is Responsible?</a:t>
            </a:r>
          </a:p>
        </p:txBody>
      </p:sp>
      <p:sp>
        <p:nvSpPr>
          <p:cNvPr id="3" name="TextBox 2"/>
          <p:cNvSpPr txBox="1"/>
          <p:nvPr/>
        </p:nvSpPr>
        <p:spPr>
          <a:xfrm>
            <a:off x="0" y="584775"/>
            <a:ext cx="12191999" cy="2585323"/>
          </a:xfrm>
          <a:prstGeom prst="rect">
            <a:avLst/>
          </a:prstGeom>
          <a:solidFill>
            <a:srgbClr val="FFFFC1"/>
          </a:solidFill>
        </p:spPr>
        <p:txBody>
          <a:bodyPr wrap="square" rtlCol="0">
            <a:spAutoFit/>
          </a:bodyPr>
          <a:lstStyle/>
          <a:p>
            <a:r>
              <a:rPr lang="en-US" dirty="0" smtClean="0"/>
              <a:t>“Those in charge of the U.S. money system, and their predecessors, must bear a large part of the responsibility for this inequitable situation.  They broke the banks in 1929-32 and would not re-establish the money supply except to make war.  They proceeded to base the economy on the military industrial complex for five decades, amassing many thousands of thermonuclear weapons which could only be used if the Earth was being destroyed...</a:t>
            </a:r>
          </a:p>
          <a:p>
            <a:endParaRPr lang="en-US" dirty="0"/>
          </a:p>
          <a:p>
            <a:r>
              <a:rPr lang="en-US" dirty="0" smtClean="0"/>
              <a:t>The banking disasters of Penn Central, Continental Illinois, Franklin National, and the B.C.C.I. among others, have kept U.S. banking fraud in the headlines over the years.   The Savings and Loan scandals of the late 1980s and early 1990s were a direct result of their removal of government banking regulations, and finally cost the American taxpayers over $100 billion to bail them out.”											</a:t>
            </a:r>
            <a:r>
              <a:rPr lang="en-US" sz="1600" dirty="0" smtClean="0"/>
              <a:t>Zarlenga, </a:t>
            </a:r>
            <a:r>
              <a:rPr lang="en-US" sz="1600" i="1" dirty="0" smtClean="0"/>
              <a:t>LSM</a:t>
            </a:r>
            <a:r>
              <a:rPr lang="en-US" sz="1600" dirty="0" smtClean="0"/>
              <a:t>, p. 653</a:t>
            </a:r>
            <a:endParaRPr lang="en-US" sz="1600" dirty="0"/>
          </a:p>
        </p:txBody>
      </p:sp>
      <p:sp>
        <p:nvSpPr>
          <p:cNvPr id="5" name="TextBox 4"/>
          <p:cNvSpPr txBox="1"/>
          <p:nvPr/>
        </p:nvSpPr>
        <p:spPr>
          <a:xfrm>
            <a:off x="551792" y="3754873"/>
            <a:ext cx="3499945" cy="1569660"/>
          </a:xfrm>
          <a:prstGeom prst="rect">
            <a:avLst/>
          </a:prstGeom>
          <a:solidFill>
            <a:srgbClr val="FFFF00"/>
          </a:solidFill>
        </p:spPr>
        <p:txBody>
          <a:bodyPr wrap="square" rtlCol="0">
            <a:spAutoFit/>
          </a:bodyPr>
          <a:lstStyle/>
          <a:p>
            <a:r>
              <a:rPr lang="en-US" sz="3200" dirty="0" smtClean="0"/>
              <a:t>And, more recently, the financial crisis of 2008-9…</a:t>
            </a:r>
            <a:endParaRPr lang="en-US" sz="3200" dirty="0"/>
          </a:p>
        </p:txBody>
      </p:sp>
      <p:pic>
        <p:nvPicPr>
          <p:cNvPr id="2050" name="Picture 2" descr="http://www.margaretmckosky.com/images/financialcris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69" y="3150922"/>
            <a:ext cx="5476364" cy="370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58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a:solidFill>
            <a:srgbClr val="FFFF00"/>
          </a:solidFill>
        </p:spPr>
        <p:txBody>
          <a:bodyPr wrap="square">
            <a:spAutoFit/>
          </a:bodyPr>
          <a:lstStyle/>
          <a:p>
            <a:pPr marL="457200" indent="-457200" algn="ctr">
              <a:buFont typeface="+mj-lt"/>
              <a:buAutoNum type="arabicPeriod" startAt="2"/>
            </a:pPr>
            <a:r>
              <a:rPr lang="en-US" sz="3200" b="1" dirty="0">
                <a:latin typeface="Courier New" panose="02070309020205020404" pitchFamily="49" charset="0"/>
                <a:cs typeface="Courier New" panose="02070309020205020404" pitchFamily="49" charset="0"/>
              </a:rPr>
              <a:t>Who Is Responsible?</a:t>
            </a:r>
          </a:p>
        </p:txBody>
      </p:sp>
      <p:sp>
        <p:nvSpPr>
          <p:cNvPr id="3" name="TextBox 2"/>
          <p:cNvSpPr txBox="1"/>
          <p:nvPr/>
        </p:nvSpPr>
        <p:spPr>
          <a:xfrm>
            <a:off x="378373" y="2586995"/>
            <a:ext cx="5013434" cy="1938992"/>
          </a:xfrm>
          <a:prstGeom prst="rect">
            <a:avLst/>
          </a:prstGeom>
          <a:solidFill>
            <a:srgbClr val="FFFFC1"/>
          </a:solidFill>
        </p:spPr>
        <p:txBody>
          <a:bodyPr wrap="square" rtlCol="0">
            <a:spAutoFit/>
          </a:bodyPr>
          <a:lstStyle/>
          <a:p>
            <a:r>
              <a:rPr lang="en-US" sz="2400" dirty="0" smtClean="0"/>
              <a:t>“It appears to be a pillar of the U.S. ‘justice’ system that the banking crime connected with these disasters must go essentially unpunished.”					</a:t>
            </a:r>
            <a:r>
              <a:rPr lang="en-US" dirty="0" smtClean="0"/>
              <a:t>Zarlenga, </a:t>
            </a:r>
            <a:r>
              <a:rPr lang="en-US" i="1" dirty="0" smtClean="0"/>
              <a:t>LSM</a:t>
            </a:r>
            <a:r>
              <a:rPr lang="en-US" dirty="0" smtClean="0"/>
              <a:t>, p. 653</a:t>
            </a:r>
            <a:endParaRPr lang="en-US" sz="1600" dirty="0"/>
          </a:p>
        </p:txBody>
      </p:sp>
      <p:pic>
        <p:nvPicPr>
          <p:cNvPr id="3074" name="Picture 2" descr="ICELAND. No news from the Icelandic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317" y="602605"/>
            <a:ext cx="6027683" cy="625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852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B7E7"/>
          </a:solidFill>
        </p:spPr>
        <p:txBody>
          <a:bodyPr wrap="square">
            <a:spAutoFit/>
          </a:bodyPr>
          <a:lstStyle/>
          <a:p>
            <a:pPr marL="457200" indent="-457200" algn="ctr">
              <a:buFont typeface="+mj-lt"/>
              <a:buAutoNum type="arabicPeriod" startAt="3"/>
            </a:pPr>
            <a:r>
              <a:rPr lang="en-US" sz="2400" b="1" dirty="0">
                <a:latin typeface="Courier New" panose="02070309020205020404" pitchFamily="49" charset="0"/>
                <a:cs typeface="Courier New" panose="02070309020205020404" pitchFamily="49" charset="0"/>
              </a:rPr>
              <a:t>Misdiagnosis of America’s </a:t>
            </a:r>
            <a:r>
              <a:rPr lang="en-US" sz="2400" b="1" dirty="0" smtClean="0">
                <a:latin typeface="Courier New" panose="02070309020205020404" pitchFamily="49" charset="0"/>
                <a:cs typeface="Courier New" panose="02070309020205020404" pitchFamily="49" charset="0"/>
              </a:rPr>
              <a:t>Problems</a:t>
            </a:r>
          </a:p>
        </p:txBody>
      </p:sp>
      <p:sp>
        <p:nvSpPr>
          <p:cNvPr id="3" name="TextBox 2"/>
          <p:cNvSpPr txBox="1"/>
          <p:nvPr/>
        </p:nvSpPr>
        <p:spPr>
          <a:xfrm>
            <a:off x="0" y="461665"/>
            <a:ext cx="12192000" cy="1261884"/>
          </a:xfrm>
          <a:prstGeom prst="rect">
            <a:avLst/>
          </a:prstGeom>
          <a:solidFill>
            <a:srgbClr val="FFD5FF"/>
          </a:solidFill>
        </p:spPr>
        <p:txBody>
          <a:bodyPr wrap="square" rtlCol="0">
            <a:spAutoFit/>
          </a:bodyPr>
          <a:lstStyle/>
          <a:p>
            <a:r>
              <a:rPr lang="en-US" sz="2800" dirty="0" smtClean="0"/>
              <a:t>The nature of money is kept undefined and confused.   Therefore, “the money system origin of so many of society’s serious problems” are “obscured”.            	</a:t>
            </a:r>
            <a:r>
              <a:rPr lang="en-US" sz="2000" dirty="0" smtClean="0"/>
              <a:t>					Zarlenga, </a:t>
            </a:r>
            <a:r>
              <a:rPr lang="en-US" sz="2000" i="1" dirty="0" smtClean="0"/>
              <a:t>LSM</a:t>
            </a:r>
            <a:r>
              <a:rPr lang="en-US" sz="2000" dirty="0" smtClean="0"/>
              <a:t>, p. 653</a:t>
            </a:r>
          </a:p>
        </p:txBody>
      </p:sp>
      <p:sp>
        <p:nvSpPr>
          <p:cNvPr id="11" name="TextBox 10"/>
          <p:cNvSpPr txBox="1"/>
          <p:nvPr/>
        </p:nvSpPr>
        <p:spPr>
          <a:xfrm>
            <a:off x="7630510" y="3831021"/>
            <a:ext cx="45719" cy="369332"/>
          </a:xfrm>
          <a:prstGeom prst="rect">
            <a:avLst/>
          </a:prstGeom>
          <a:noFill/>
        </p:spPr>
        <p:txBody>
          <a:bodyPr wrap="square" rtlCol="0">
            <a:spAutoFit/>
          </a:bodyPr>
          <a:lstStyle/>
          <a:p>
            <a:endParaRPr lang="en-US" dirty="0"/>
          </a:p>
        </p:txBody>
      </p:sp>
      <p:pic>
        <p:nvPicPr>
          <p:cNvPr id="1026" name="Picture 2" descr="https://www.rescueonefinancial.com/wp-content/uploads/2015/03/best-money-secr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83" y="2542539"/>
            <a:ext cx="6477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357" y="2551600"/>
            <a:ext cx="4801270" cy="3324689"/>
          </a:xfrm>
          <a:prstGeom prst="rect">
            <a:avLst/>
          </a:prstGeom>
        </p:spPr>
      </p:pic>
    </p:spTree>
    <p:extLst>
      <p:ext uri="{BB962C8B-B14F-4D97-AF65-F5344CB8AC3E}">
        <p14:creationId xmlns:p14="http://schemas.microsoft.com/office/powerpoint/2010/main" val="396139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B7E7"/>
          </a:solidFill>
        </p:spPr>
        <p:txBody>
          <a:bodyPr wrap="square">
            <a:spAutoFit/>
          </a:bodyPr>
          <a:lstStyle/>
          <a:p>
            <a:pPr marL="457200" indent="-457200" algn="ctr">
              <a:buFont typeface="+mj-lt"/>
              <a:buAutoNum type="arabicPeriod" startAt="3"/>
            </a:pPr>
            <a:r>
              <a:rPr lang="en-US" sz="2400" b="1" dirty="0">
                <a:latin typeface="Courier New" panose="02070309020205020404" pitchFamily="49" charset="0"/>
                <a:cs typeface="Courier New" panose="02070309020205020404" pitchFamily="49" charset="0"/>
              </a:rPr>
              <a:t>Misdiagnosis of America’s </a:t>
            </a:r>
            <a:r>
              <a:rPr lang="en-US" sz="2400" b="1" dirty="0" smtClean="0">
                <a:latin typeface="Courier New" panose="02070309020205020404" pitchFamily="49" charset="0"/>
                <a:cs typeface="Courier New" panose="02070309020205020404" pitchFamily="49" charset="0"/>
              </a:rPr>
              <a:t>Problems</a:t>
            </a:r>
          </a:p>
        </p:txBody>
      </p:sp>
      <p:sp>
        <p:nvSpPr>
          <p:cNvPr id="3" name="TextBox 2"/>
          <p:cNvSpPr txBox="1"/>
          <p:nvPr/>
        </p:nvSpPr>
        <p:spPr>
          <a:xfrm>
            <a:off x="0" y="461665"/>
            <a:ext cx="12192000" cy="2062103"/>
          </a:xfrm>
          <a:prstGeom prst="rect">
            <a:avLst/>
          </a:prstGeom>
          <a:solidFill>
            <a:srgbClr val="FFD5FF"/>
          </a:solidFill>
        </p:spPr>
        <p:txBody>
          <a:bodyPr wrap="square" rtlCol="0">
            <a:spAutoFit/>
          </a:bodyPr>
          <a:lstStyle/>
          <a:p>
            <a:r>
              <a:rPr lang="en-US" sz="3200" dirty="0" smtClean="0"/>
              <a:t>In the 19</a:t>
            </a:r>
            <a:r>
              <a:rPr lang="en-US" sz="3200" baseline="30000" dirty="0" smtClean="0"/>
              <a:t>th</a:t>
            </a:r>
            <a:r>
              <a:rPr lang="en-US" sz="3200" dirty="0" smtClean="0"/>
              <a:t> century, the system of money was discussed in national politics.    Huge national movements of third parties, like the </a:t>
            </a:r>
            <a:r>
              <a:rPr lang="en-US" sz="3200" dirty="0"/>
              <a:t>Greenback-Labor Party</a:t>
            </a:r>
            <a:r>
              <a:rPr lang="en-US" sz="3200" dirty="0" smtClean="0"/>
              <a:t>, discussed the monetary system and made it the major issue.</a:t>
            </a:r>
          </a:p>
        </p:txBody>
      </p:sp>
      <p:sp>
        <p:nvSpPr>
          <p:cNvPr id="11" name="TextBox 10"/>
          <p:cNvSpPr txBox="1"/>
          <p:nvPr/>
        </p:nvSpPr>
        <p:spPr>
          <a:xfrm>
            <a:off x="10925503" y="3831021"/>
            <a:ext cx="45719" cy="369332"/>
          </a:xfrm>
          <a:prstGeom prst="rect">
            <a:avLst/>
          </a:prstGeom>
          <a:noFill/>
        </p:spPr>
        <p:txBody>
          <a:bodyPr wrap="square" rtlCol="0">
            <a:spAutoFit/>
          </a:bodyPr>
          <a:lstStyle/>
          <a:p>
            <a:endParaRPr lang="en-US" dirty="0"/>
          </a:p>
        </p:txBody>
      </p:sp>
      <p:pic>
        <p:nvPicPr>
          <p:cNvPr id="2050" name="Picture 2" descr="http://6hourday.org/images/greenback_party_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180" y="2523768"/>
            <a:ext cx="45720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erndonapush.wikispaces.com/file/view/Greenback_party.gif/125299115/280x407/Greenback_par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976" y="2045197"/>
            <a:ext cx="3261624" cy="47410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51227" y="6497836"/>
            <a:ext cx="3573799" cy="369332"/>
          </a:xfrm>
          <a:prstGeom prst="rect">
            <a:avLst/>
          </a:prstGeom>
          <a:solidFill>
            <a:schemeClr val="bg1"/>
          </a:solidFill>
        </p:spPr>
        <p:txBody>
          <a:bodyPr wrap="none" rtlCol="0">
            <a:spAutoFit/>
          </a:bodyPr>
          <a:lstStyle/>
          <a:p>
            <a:r>
              <a:rPr lang="en-US" dirty="0" smtClean="0"/>
              <a:t>PETER COOPERS CAMPAIGN POSTER</a:t>
            </a:r>
            <a:endParaRPr lang="en-US" dirty="0"/>
          </a:p>
        </p:txBody>
      </p:sp>
    </p:spTree>
    <p:extLst>
      <p:ext uri="{BB962C8B-B14F-4D97-AF65-F5344CB8AC3E}">
        <p14:creationId xmlns:p14="http://schemas.microsoft.com/office/powerpoint/2010/main" val="2174027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11993</TotalTime>
  <Words>694</Words>
  <Application>Microsoft Office PowerPoint</Application>
  <PresentationFormat>Widescreen</PresentationFormat>
  <Paragraphs>75</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Courier New</vt:lpstr>
      <vt:lpstr>Office Theme</vt:lpstr>
      <vt:lpstr>PowerPoint Presentation</vt:lpstr>
      <vt:lpstr>PowerPoint Presentation</vt:lpstr>
      <vt:lpstr>    The Lost Science of Money   </vt:lpstr>
      <vt:lpstr>THEMES OF LOST SCIENCE OF MONEY BOOK</vt:lpstr>
      <vt:lpstr>PARTS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1432</cp:revision>
  <dcterms:created xsi:type="dcterms:W3CDTF">2015-01-20T02:13:25Z</dcterms:created>
  <dcterms:modified xsi:type="dcterms:W3CDTF">2015-09-10T02:13:09Z</dcterms:modified>
</cp:coreProperties>
</file>