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345" r:id="rId5"/>
    <p:sldId id="307" r:id="rId6"/>
    <p:sldId id="259" r:id="rId7"/>
    <p:sldId id="261" r:id="rId8"/>
    <p:sldId id="266" r:id="rId9"/>
    <p:sldId id="302" r:id="rId10"/>
    <p:sldId id="291" r:id="rId11"/>
    <p:sldId id="297" r:id="rId12"/>
    <p:sldId id="298" r:id="rId13"/>
    <p:sldId id="289" r:id="rId14"/>
    <p:sldId id="303" r:id="rId15"/>
    <p:sldId id="304" r:id="rId16"/>
    <p:sldId id="387" r:id="rId17"/>
    <p:sldId id="347" r:id="rId18"/>
    <p:sldId id="348" r:id="rId19"/>
    <p:sldId id="349" r:id="rId20"/>
    <p:sldId id="350" r:id="rId21"/>
    <p:sldId id="351" r:id="rId22"/>
    <p:sldId id="352" r:id="rId23"/>
    <p:sldId id="306" r:id="rId24"/>
    <p:sldId id="308" r:id="rId25"/>
    <p:sldId id="310" r:id="rId26"/>
    <p:sldId id="311" r:id="rId27"/>
    <p:sldId id="315" r:id="rId28"/>
    <p:sldId id="317" r:id="rId29"/>
    <p:sldId id="320" r:id="rId30"/>
    <p:sldId id="321" r:id="rId31"/>
    <p:sldId id="353" r:id="rId32"/>
    <p:sldId id="354" r:id="rId33"/>
    <p:sldId id="355" r:id="rId34"/>
    <p:sldId id="356" r:id="rId35"/>
    <p:sldId id="358" r:id="rId36"/>
    <p:sldId id="359" r:id="rId37"/>
    <p:sldId id="360" r:id="rId38"/>
    <p:sldId id="361" r:id="rId39"/>
    <p:sldId id="362" r:id="rId40"/>
    <p:sldId id="363" r:id="rId41"/>
    <p:sldId id="377" r:id="rId42"/>
    <p:sldId id="364" r:id="rId43"/>
    <p:sldId id="365" r:id="rId44"/>
    <p:sldId id="366" r:id="rId45"/>
    <p:sldId id="367" r:id="rId46"/>
    <p:sldId id="368" r:id="rId47"/>
    <p:sldId id="376" r:id="rId48"/>
    <p:sldId id="378" r:id="rId49"/>
    <p:sldId id="379" r:id="rId50"/>
    <p:sldId id="380" r:id="rId51"/>
    <p:sldId id="381" r:id="rId52"/>
    <p:sldId id="386" r:id="rId53"/>
    <p:sldId id="383" r:id="rId54"/>
    <p:sldId id="384" r:id="rId55"/>
    <p:sldId id="38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4DA"/>
    <a:srgbClr val="FFFF8F"/>
    <a:srgbClr val="FFFFA3"/>
    <a:srgbClr val="80B2E0"/>
    <a:srgbClr val="DA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10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00291-CE89-413C-ACA6-A6642D934E1D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8DE6D-E3E0-4878-B585-3CC07C7A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DE6D-E3E0-4878-B585-3CC07C7A9E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7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9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0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828A-17DE-41D8-B90D-5F58F2C9B6F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404C-9976-47B6-82F1-5E291E70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ec.gov/Archives/edgar/data/45012/000004501213000086/hal-12312012x10k.htm#8422453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bankofengland.co.uk/publications/Pages/quarterlybulletin/2014/qb14q1.asp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PRIVATE POWER vs.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PUBLIC RIGHTS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Why do Fracking and other Fossil Fuel Corporations </a:t>
            </a:r>
          </a:p>
          <a:p>
            <a:r>
              <a:rPr lang="en-US" b="1" dirty="0" smtClean="0"/>
              <a:t>Have So Much Power?"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916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Is </a:t>
            </a:r>
            <a:r>
              <a:rPr lang="en-US" sz="3600" b="1" dirty="0"/>
              <a:t>it any coincidence that banking licenses are central to the largest holdings dominating the world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1661482"/>
            <a:ext cx="10556763" cy="45623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1300+ Transnational </a:t>
            </a:r>
            <a:r>
              <a:rPr lang="en-US" dirty="0" smtClean="0">
                <a:solidFill>
                  <a:srgbClr val="0070C0"/>
                </a:solidFill>
              </a:rPr>
              <a:t>Corporations, </a:t>
            </a:r>
            <a:r>
              <a:rPr lang="en-US" dirty="0">
                <a:solidFill>
                  <a:srgbClr val="0070C0"/>
                </a:solidFill>
              </a:rPr>
              <a:t>with interlocking ownerships to thousands </a:t>
            </a:r>
            <a:r>
              <a:rPr lang="en-US" dirty="0" smtClean="0">
                <a:solidFill>
                  <a:srgbClr val="0070C0"/>
                </a:solidFill>
              </a:rPr>
              <a:t>more, </a:t>
            </a:r>
            <a:r>
              <a:rPr lang="en-US" dirty="0">
                <a:solidFill>
                  <a:srgbClr val="0070C0"/>
                </a:solidFill>
              </a:rPr>
              <a:t>control 20% of the global </a:t>
            </a:r>
            <a:r>
              <a:rPr lang="en-US" dirty="0" smtClean="0">
                <a:solidFill>
                  <a:srgbClr val="0070C0"/>
                </a:solidFill>
              </a:rPr>
              <a:t>economy</a:t>
            </a:r>
            <a:endParaRPr lang="en-US" dirty="0"/>
          </a:p>
          <a:p>
            <a:pPr lvl="1"/>
            <a:r>
              <a:rPr lang="en-US" dirty="0"/>
              <a:t>“They collectively own through their shares the majority of the world's large blue chip and manufacturing firms - the "real" economy - representing a further 60 per cent of global revenues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147 “super-entities” control even more</a:t>
            </a:r>
            <a:endParaRPr lang="en-US" dirty="0" smtClean="0"/>
          </a:p>
          <a:p>
            <a:pPr lvl="1"/>
            <a:r>
              <a:rPr lang="en-US" dirty="0" smtClean="0"/>
              <a:t>"</a:t>
            </a:r>
            <a:r>
              <a:rPr lang="en-US" dirty="0"/>
              <a:t>In effect, less than 1 per cent of the companies were able to control 40 per cent of the entire network," says </a:t>
            </a:r>
            <a:r>
              <a:rPr lang="en-US" dirty="0" err="1"/>
              <a:t>Glattfelder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were financial institutions. The top 20 included Barclays Bank, JPMorgan Chase &amp; Co, and The Goldman Sachs Group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http://www.newscientist.com/article/mg21228354.500-revealed--</a:t>
            </a:r>
            <a:r>
              <a:rPr lang="en-US" dirty="0" smtClean="0"/>
              <a:t>the-capitalist-network-that-runs-the-world.html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12192000" cy="1323439"/>
          </a:xfrm>
          <a:prstGeom prst="rect">
            <a:avLst/>
          </a:prstGeom>
          <a:solidFill>
            <a:srgbClr val="DAE9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Is it any coincidence that banking licenses are central to the largest holdings dominating the world economy</a:t>
            </a:r>
            <a:r>
              <a:rPr lang="en-US" sz="4000" b="1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731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Who is </a:t>
            </a:r>
            <a:r>
              <a:rPr lang="en-US" sz="4000" b="1" dirty="0"/>
              <a:t>financing the enormous production </a:t>
            </a:r>
            <a:r>
              <a:rPr lang="en-US" sz="4000" b="1" dirty="0" smtClean="0"/>
              <a:t>increases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/>
              <a:t>of the world’s dirtiest fossil fuel? 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1198" y="2192757"/>
            <a:ext cx="462945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study “Banking on Coal,” answers this </a:t>
            </a:r>
            <a:r>
              <a:rPr lang="en-US" dirty="0" smtClean="0"/>
              <a:t>question.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ublished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German </a:t>
            </a:r>
            <a:r>
              <a:rPr lang="en-US" dirty="0" smtClean="0"/>
              <a:t>environmental NGO </a:t>
            </a:r>
            <a:r>
              <a:rPr lang="en-US" dirty="0"/>
              <a:t> </a:t>
            </a:r>
            <a:r>
              <a:rPr lang="en-US" dirty="0" err="1" smtClean="0"/>
              <a:t>urgewald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Polish Green </a:t>
            </a:r>
            <a:r>
              <a:rPr lang="en-US" dirty="0" smtClean="0"/>
              <a:t>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international NGO network </a:t>
            </a:r>
            <a:r>
              <a:rPr lang="en-US" dirty="0" err="1"/>
              <a:t>BankTrack</a:t>
            </a:r>
            <a:r>
              <a:rPr lang="en-US" dirty="0"/>
              <a:t> </a:t>
            </a:r>
            <a:r>
              <a:rPr lang="en-US" dirty="0" smtClean="0"/>
              <a:t>&amp;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CEE </a:t>
            </a:r>
            <a:r>
              <a:rPr lang="en-US" dirty="0" err="1"/>
              <a:t>Bankwatch</a:t>
            </a:r>
            <a:r>
              <a:rPr lang="en-US" dirty="0"/>
              <a:t> </a:t>
            </a:r>
            <a:r>
              <a:rPr lang="en-US" dirty="0" smtClean="0"/>
              <a:t>Network. 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05222" y="2051621"/>
            <a:ext cx="663431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  2005 to mid-2013, 89 commercial banks poured a total of </a:t>
            </a:r>
            <a:r>
              <a:rPr lang="en-US" b="1" dirty="0"/>
              <a:t>118 billion euro</a:t>
            </a:r>
            <a:r>
              <a:rPr lang="en-US" dirty="0"/>
              <a:t> into the coal mining industry.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lion’s share of finance – 71</a:t>
            </a:r>
            <a:r>
              <a:rPr lang="en-US" dirty="0" smtClean="0"/>
              <a:t>% -  was</a:t>
            </a:r>
            <a:r>
              <a:rPr lang="en-US" dirty="0"/>
              <a:t>,  however, provided by </a:t>
            </a:r>
            <a:r>
              <a:rPr lang="en-US" dirty="0" smtClean="0"/>
              <a:t>only </a:t>
            </a:r>
            <a:r>
              <a:rPr lang="en-US" b="1" dirty="0" smtClean="0"/>
              <a:t>20</a:t>
            </a:r>
            <a:r>
              <a:rPr lang="en-US" b="1" dirty="0"/>
              <a:t>  banks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Together</a:t>
            </a:r>
            <a:r>
              <a:rPr lang="en-US" dirty="0"/>
              <a:t>, these banks financed enormous  coal mine expansions around the world.”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200" dirty="0" smtClean="0"/>
              <a:t>Source</a:t>
            </a:r>
            <a:r>
              <a:rPr lang="en-US" sz="2200" dirty="0"/>
              <a:t>: Finance </a:t>
            </a:r>
            <a:r>
              <a:rPr lang="en-US" sz="2200" dirty="0" err="1"/>
              <a:t>GreenWatch</a:t>
            </a:r>
            <a:r>
              <a:rPr lang="en-US" sz="2200" dirty="0"/>
              <a:t> http://financegreenwatch.org/?p=11028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0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27 at 9.0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7" y="930786"/>
            <a:ext cx="11612405" cy="592721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38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Who is </a:t>
            </a:r>
            <a:r>
              <a:rPr lang="en-US" sz="3200" b="1" dirty="0"/>
              <a:t>financing the enormous production </a:t>
            </a:r>
            <a:r>
              <a:rPr lang="en-US" sz="3200" b="1" dirty="0" smtClean="0"/>
              <a:t>increases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/>
              <a:t>of the world’s dirtiest fossil fuel?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606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06" y="324465"/>
            <a:ext cx="8775291" cy="1179871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smtClean="0"/>
              <a:t>How do bank loans enable fossil fuels?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corporations need bank credit to run their operations -- Fossil fuel corporations are no different</a:t>
            </a:r>
          </a:p>
          <a:p>
            <a:r>
              <a:rPr lang="en-US" dirty="0" smtClean="0"/>
              <a:t>They actually use a small amount of shareholder money, as little as possible, and borrow the rest</a:t>
            </a:r>
          </a:p>
          <a:p>
            <a:r>
              <a:rPr lang="en-US" dirty="0" smtClean="0"/>
              <a:t>They chase returns that beat the interest rate, this is a motive force for constant growth</a:t>
            </a:r>
          </a:p>
          <a:p>
            <a:r>
              <a:rPr lang="en-US" dirty="0" smtClean="0"/>
              <a:t>Banks create money for them</a:t>
            </a:r>
          </a:p>
          <a:p>
            <a:r>
              <a:rPr lang="en-US" dirty="0" smtClean="0"/>
              <a:t>A quick look at SEC filings of balance sheets reveals this dependency</a:t>
            </a:r>
          </a:p>
        </p:txBody>
      </p:sp>
    </p:spTree>
    <p:extLst>
      <p:ext uri="{BB962C8B-B14F-4D97-AF65-F5344CB8AC3E}">
        <p14:creationId xmlns:p14="http://schemas.microsoft.com/office/powerpoint/2010/main" val="133967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270" y="162232"/>
            <a:ext cx="8421329" cy="1166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do bank loans enable fossil fuels:</a:t>
            </a:r>
            <a:br>
              <a:rPr lang="en-US" b="1" dirty="0" smtClean="0"/>
            </a:br>
            <a:r>
              <a:rPr lang="en-US" b="1" dirty="0" smtClean="0"/>
              <a:t>  HALLIBURTON</a:t>
            </a:r>
            <a:endParaRPr lang="en-U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39719" y="1349493"/>
            <a:ext cx="714355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Security and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Exchange Act of 1934, FORM  10-K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HALLIBURTON COMPANY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67" descr="http://cdncache-a.akamaihd.net/items/it/img/arrow-10x10.png">
            <a:hlinkClick r:id="rId2" tooltip="&quot;Click to Continue &gt; by PriceMinus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457" y="3018419"/>
            <a:ext cx="952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996" y="2444484"/>
            <a:ext cx="12161004" cy="3859518"/>
          </a:xfrm>
          <a:prstGeom prst="rect">
            <a:avLst/>
          </a:prstGeom>
          <a:solidFill>
            <a:srgbClr val="FFFFA3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Guarantee agreements.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the normal course of business, we have agreements with financial institutions under which approximately </a:t>
            </a:r>
            <a:r>
              <a:rPr lang="en-US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$1.9 billion of letters of credit, bank guarantees, or surety bonds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were outstanding as of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December 31, 2012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including $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277 million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surety bonds related to Venezuela. </a:t>
            </a:r>
            <a:r>
              <a:rPr lang="en-US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p.33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counterparties to our forward exchange contracts and interest rate swaps are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global commercial and investment banks</a:t>
            </a:r>
            <a:r>
              <a:rPr lang="en-US" b="1" dirty="0" smtClean="0">
                <a:latin typeface="+mj-lt"/>
              </a:rPr>
              <a:t>.  p.47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U.S.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$2,000,000,000 Five Year Revolving Credit Agreement among Halliburton, as Borrower, the Banks party thereto, and Citibank, N.A., as Agent </a:t>
            </a:r>
            <a:r>
              <a:rPr lang="en-US" b="1" dirty="0">
                <a:latin typeface="+mj-lt"/>
              </a:rPr>
              <a:t>(incorporated by reference to Exhibit 10.1 to Halliburton’s Form 8-K filed February 23, 2011, File No. 1-3492</a:t>
            </a:r>
            <a:r>
              <a:rPr lang="en-US" b="1" dirty="0" smtClean="0">
                <a:latin typeface="+mj-lt"/>
              </a:rPr>
              <a:t>).  p. 93</a:t>
            </a:r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Underwriting Agreement, dated November 8, 2011, among Halliburton and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Citigroup Global Markets Inc., Deutsche Bank Securities Inc., HSBC Securities (USA) Inc., RBS Securities Inc., Credit Suisse Securities (USA) LLC, Morgan Stanley &amp; Co. LLC and the several other underwriters </a:t>
            </a:r>
            <a:r>
              <a:rPr lang="en-US" b="1" dirty="0">
                <a:latin typeface="+mj-lt"/>
              </a:rPr>
              <a:t>identified therein (incorporated by reference to Exhibit 1.1 to Halliburton’s Form 8-K filed November 14, 2011, File No. 1-3492</a:t>
            </a:r>
            <a:r>
              <a:rPr lang="en-US" b="1" dirty="0" smtClean="0">
                <a:latin typeface="+mj-lt"/>
              </a:rPr>
              <a:t>).   p.93</a:t>
            </a:r>
            <a:endParaRPr lang="en-US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302" y="309716"/>
            <a:ext cx="8465575" cy="101584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How do bank loans enable fossil fuels:</a:t>
            </a:r>
            <a:br>
              <a:rPr lang="en-US" b="1" dirty="0" smtClean="0"/>
            </a:br>
            <a:r>
              <a:rPr lang="en-US" b="1" dirty="0" smtClean="0"/>
              <a:t>  PEABODY ENERGY</a:t>
            </a:r>
            <a:endParaRPr lang="en-US" b="1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2369238" y="1491241"/>
            <a:ext cx="714355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Security and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Exchange Act of 1934, FORM  10-K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PEABODY ENERGY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8836"/>
            <a:ext cx="12192000" cy="3693319"/>
          </a:xfrm>
          <a:prstGeom prst="rect">
            <a:avLst/>
          </a:prstGeom>
          <a:solidFill>
            <a:srgbClr val="FFFFA3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available liquidity as of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December 31, 2011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$2.3 billion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which included cash and cash equivalents of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$0.8 billion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$1.5 billion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available for </a:t>
            </a:r>
            <a:r>
              <a:rPr lang="en-US" b="1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borrowing under the </a:t>
            </a:r>
            <a:r>
              <a:rPr lang="en-US" b="1" dirty="0" smtClean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Revolver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…   p.51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Macarthur Corporate Funding Facility has a </a:t>
            </a:r>
            <a:r>
              <a:rPr lang="en-US" b="1" dirty="0">
                <a:solidFill>
                  <a:srgbClr val="00B0F0"/>
                </a:solidFill>
              </a:rPr>
              <a:t>$130.0 million Australian dollar sub-limit for bank guarantees</a:t>
            </a:r>
            <a:r>
              <a:rPr lang="en-US" dirty="0"/>
              <a:t>, leaving an available capacity of $200.0 million Australian dollars at December 31, 2011. </a:t>
            </a:r>
            <a:r>
              <a:rPr lang="en-US" b="1" dirty="0">
                <a:solidFill>
                  <a:srgbClr val="00B0F0"/>
                </a:solidFill>
              </a:rPr>
              <a:t>Letters of credit and cash-backed bank guarantees totaling $65.0 million Australian dollars were outstanding as of December 31, 2011. </a:t>
            </a:r>
            <a:r>
              <a:rPr lang="en-US" b="1" dirty="0" smtClean="0">
                <a:solidFill>
                  <a:srgbClr val="00B0F0"/>
                </a:solidFill>
              </a:rPr>
              <a:t>   </a:t>
            </a:r>
            <a:r>
              <a:rPr lang="en-US" dirty="0" smtClean="0"/>
              <a:t>p.51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October 28, 2011, the Company entered into the </a:t>
            </a:r>
            <a:r>
              <a:rPr lang="en-US" b="1" dirty="0">
                <a:solidFill>
                  <a:srgbClr val="00B0F0"/>
                </a:solidFill>
              </a:rPr>
              <a:t>2011 Term Loan Facility that provides for borrowings up to $1.0 billion. The Company borrowed $1.0 billion under the 2011 Term Loan Facility to finance, in part, the acquisition of Macarthur</a:t>
            </a:r>
            <a:r>
              <a:rPr lang="en-US" b="1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Indenture, dated as of March 19, 2004, between the Registrant and U.S. Bank National Association,</a:t>
            </a:r>
            <a:r>
              <a:rPr lang="en-US" dirty="0"/>
              <a:t> as trustee (Incorporated by reference to Exhibit 4.12 of the Registrant's Quarterly Report on Form 10-Q for the quarter ended March 31, 2004).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12192000" cy="1446550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2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WHAT ARE THE EFFECTS</a:t>
            </a:r>
          </a:p>
          <a:p>
            <a:pPr algn="ctr"/>
            <a:r>
              <a:rPr lang="en-US" sz="4400" b="1" dirty="0" smtClean="0"/>
              <a:t> OF THE DEBT-MONEY SYSTEM?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183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4995"/>
            <a:ext cx="12192000" cy="2554545"/>
          </a:xfrm>
          <a:prstGeom prst="rect">
            <a:avLst/>
          </a:prstGeom>
          <a:solidFill>
            <a:srgbClr val="FFDCB9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OWNERS OF BANKS AND FOSSIL FUEL INDUSTRIES (ROCKEFELLER, HARRIMAN, DUPONT, MELLON, ETC. ) CHOOSE</a:t>
            </a:r>
          </a:p>
          <a:p>
            <a:pPr algn="ctr"/>
            <a:r>
              <a:rPr lang="en-US" sz="2000" dirty="0" smtClean="0"/>
              <a:t>OUR ENERGY CHOICES FOR US.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THEY PROMOTED OIL IN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CENTURY.  THEY ALSO BLOCKED FUEL CELLS, ELECTRIC CARS, LOCAL ENERGY (HOUSEHOLD WIND MILLS), ALTERNATIVES ENERGIES (WIND, HYDRO).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THEY TOOK AWAY PUBLIC TRANSPORTATION AND PUSHED THE HIGHWAY BILLS TO PROMOTE THEIR AUTOMOBILE.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rgbClr val="F6BE9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THIS IS THE ‘FIRST USE OF MONEY’ – MONEY CREATED BY BANKS OUT OF DEBT.</a:t>
            </a:r>
          </a:p>
          <a:p>
            <a:pPr algn="ctr"/>
            <a:r>
              <a:rPr lang="en-US" sz="2800" dirty="0"/>
              <a:t>THEY </a:t>
            </a:r>
            <a:r>
              <a:rPr lang="en-US" sz="2800" dirty="0" smtClean="0"/>
              <a:t>LOAN </a:t>
            </a:r>
            <a:r>
              <a:rPr lang="en-US" sz="2800" dirty="0"/>
              <a:t>TO BUSINESSES THEY </a:t>
            </a:r>
            <a:r>
              <a:rPr lang="en-US" sz="2800" dirty="0" smtClean="0"/>
              <a:t>CONTROL.</a:t>
            </a:r>
          </a:p>
          <a:p>
            <a:pPr algn="ctr"/>
            <a:r>
              <a:rPr lang="en-US" sz="2800" dirty="0"/>
              <a:t>THEY OWN POWER PLANTS.  THEY LEND TO POWER PLANTS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 descr="http://ts4.mm.bing.net/th?id=JN.sz7rOND6FFzNN%2bdK3Wk7Qg&amp;pid=15.1&amp;H=13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540"/>
            <a:ext cx="3581743" cy="29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mage-archeology.com/Oil%20Wells%20and%20Boat%20Landing%20Terminal%20Island%20San%20Pedro%20California%20P31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48" y="3921844"/>
            <a:ext cx="4621377" cy="29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en/c/c6/Modern_Beijing_Traff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11" y="3939541"/>
            <a:ext cx="4377689" cy="29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61536"/>
            <a:ext cx="12192000" cy="2554545"/>
          </a:xfrm>
          <a:prstGeom prst="rect">
            <a:avLst/>
          </a:prstGeom>
          <a:solidFill>
            <a:srgbClr val="FFDCB9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WHY DO I HAVE TO PAY YOU SO MUCH OUT OF MY INCOME… WHEN YOU CREATED IT OUT OF NOTHING….</a:t>
            </a:r>
          </a:p>
          <a:p>
            <a:endParaRPr lang="en-US" sz="2000" dirty="0">
              <a:latin typeface="inherit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inherit"/>
                <a:cs typeface="Times New Roman" panose="02020603050405020304" pitchFamily="18" charset="0"/>
              </a:rPr>
              <a:t>NATURE IS BEING DESTROYED --  NATURE  IS COLLATERIAL FOR FUTURE LOANS FROM BANKS.    PEOPLE DESPERATE TO REPAY WILL DESTROY THE ENVIRONMENT.</a:t>
            </a:r>
          </a:p>
          <a:p>
            <a:endParaRPr lang="en-US" sz="2000" dirty="0">
              <a:latin typeface="inherit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inherit"/>
                <a:cs typeface="Times New Roman" panose="02020603050405020304" pitchFamily="18" charset="0"/>
              </a:rPr>
              <a:t>INTEREST COMPOUNDS AND GROW EVEN WHEN WE SLEEP OR ARE SICK…   WHAT DID THE BANK DO TO DESERVE THIS?     AND THE OWNERS OF THE BANKS ESPECIALLY.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6BE98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THIS IS THE ‘FIRST USE OF MONEY’ – MONEY CREATED BY BANKS OUT OF DEBT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2" name="Picture 4" descr="http://4.bp.blogspot.com/-K_jvFtg-aZs/TkocCdDylFI/AAAAAAAAAeY/jxcTlEm9-Qs/s1600/public-de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826"/>
            <a:ext cx="2148331" cy="32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glaw.co.nz/media/uploads/debt-recov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331" y="4801748"/>
            <a:ext cx="3152994" cy="19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urfinancialsecurity.org/blogs/wp-content/ourfinancialsecurity.org/uploads/2010/01/SS-Foreclos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26" y="4414344"/>
            <a:ext cx="3636578" cy="24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ndybay.org/uploads/2012/04/08/nigerian_rain_forest_destroy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294" y="4734857"/>
            <a:ext cx="3186706" cy="21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75531" y="4382814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NIGERIAN RAIN 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605753" y="5397979"/>
            <a:ext cx="5365531" cy="646331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PAY FOR GOODS &amp; SERVICES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SINCE ALL MONEY IS DEBT….   </a:t>
            </a:r>
          </a:p>
          <a:p>
            <a:pPr algn="ctr"/>
            <a:r>
              <a:rPr lang="en-US" sz="3600" b="1" dirty="0" smtClean="0"/>
              <a:t>THEREFORE, MONEY IS PULLED IN TWO DIRECTIONS</a:t>
            </a:r>
            <a:endParaRPr lang="en-US" sz="3600" b="1" dirty="0"/>
          </a:p>
        </p:txBody>
      </p:sp>
      <p:pic>
        <p:nvPicPr>
          <p:cNvPr id="2050" name="Picture 2" descr="http://savingdollarsandsense.com/wp-content/uploads/2014/09/How-to-Begin-Paying-Down-De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1" y="1944581"/>
            <a:ext cx="2250565" cy="33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carbonated.tv/132336_story__5-dinner-dates-where-you-need-cover-the-check-paying-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1" y="2639041"/>
            <a:ext cx="3818424" cy="25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695" y="5397979"/>
            <a:ext cx="2722493" cy="646331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REPAY DEBTS</a:t>
            </a:r>
            <a:endParaRPr lang="en-US" sz="3600" dirty="0"/>
          </a:p>
        </p:txBody>
      </p:sp>
      <p:sp>
        <p:nvSpPr>
          <p:cNvPr id="20" name="Right Arrow 19"/>
          <p:cNvSpPr/>
          <p:nvPr/>
        </p:nvSpPr>
        <p:spPr>
          <a:xfrm>
            <a:off x="5362943" y="3563007"/>
            <a:ext cx="2582878" cy="851339"/>
          </a:xfrm>
          <a:prstGeom prst="rightArrow">
            <a:avLst/>
          </a:prstGeom>
          <a:solidFill>
            <a:srgbClr val="9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2780063" y="3563007"/>
            <a:ext cx="2582877" cy="851338"/>
          </a:xfrm>
          <a:prstGeom prst="rightArrow">
            <a:avLst/>
          </a:prstGeom>
          <a:solidFill>
            <a:srgbClr val="9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57" y="3468414"/>
            <a:ext cx="1978766" cy="13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The Panel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93" y="2120093"/>
            <a:ext cx="10515600" cy="441344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Deirdre Aherne</a:t>
            </a:r>
          </a:p>
          <a:p>
            <a:pPr lvl="1"/>
            <a:r>
              <a:rPr lang="en-US" dirty="0"/>
              <a:t>Lifetime educator (retired) and full-time climate activist with 350NYC, the People’s Climate Movement NY (PCMNY) and WE ACT for Environmental Justice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Susan </a:t>
            </a:r>
            <a:r>
              <a:rPr lang="en-US" dirty="0"/>
              <a:t>Peters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student of monetary history for the last 6 years, and has spoken publicly on the topic at colleges and civic groups. She </a:t>
            </a:r>
            <a:r>
              <a:rPr lang="en-US" dirty="0" smtClean="0"/>
              <a:t>has </a:t>
            </a:r>
            <a:r>
              <a:rPr lang="en-US" dirty="0"/>
              <a:t>a degree in history and </a:t>
            </a:r>
            <a:r>
              <a:rPr lang="en-US" dirty="0" smtClean="0"/>
              <a:t>one in education</a:t>
            </a:r>
            <a:r>
              <a:rPr lang="en-US" dirty="0"/>
              <a:t>, worked for 32 years on Wall Street as a systems analyst, and has been applying her expertise as a systems analyst to the money system. She is a member of the American Monetary Institute</a:t>
            </a:r>
            <a:r>
              <a:rPr lang="en-US" dirty="0" smtClean="0"/>
              <a:t>.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B Allen </a:t>
            </a:r>
            <a:r>
              <a:rPr lang="en-US" dirty="0" err="1"/>
              <a:t>Barndt</a:t>
            </a:r>
            <a:endParaRPr lang="en-US" dirty="0"/>
          </a:p>
          <a:p>
            <a:pPr lvl="1"/>
            <a:r>
              <a:rPr lang="en-US" dirty="0"/>
              <a:t>B Allen </a:t>
            </a:r>
            <a:r>
              <a:rPr lang="en-US" dirty="0" err="1"/>
              <a:t>Barndt</a:t>
            </a:r>
            <a:r>
              <a:rPr lang="en-US" dirty="0"/>
              <a:t> has worked on Wall Street and the City of London in global banks and management consulting firms. For the last several years, he has been a qualitative researcher</a:t>
            </a:r>
            <a:r>
              <a:rPr lang="en-US" i="1" dirty="0"/>
              <a:t> </a:t>
            </a:r>
            <a:r>
              <a:rPr lang="en-US" dirty="0"/>
              <a:t>focusing on bringing alternative voices into the dialogue about money. The questions and concerns raised by marginalized and non-expert groups challenge the assumptions and terms of debate of the dominant narratives held by economics and financial scholars, officials, journalists, and business expert communities.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THEREFORE, THIS ‘DOUBLE DEMAND’ ON MONEY </a:t>
            </a:r>
          </a:p>
          <a:p>
            <a:pPr algn="ctr"/>
            <a:r>
              <a:rPr lang="en-US" sz="3200" b="1" dirty="0" smtClean="0"/>
              <a:t>CREATES A CHRONIC LACK OF PURCHASING POWER</a:t>
            </a:r>
            <a:endParaRPr lang="en-US" sz="3200" b="1" dirty="0"/>
          </a:p>
        </p:txBody>
      </p:sp>
      <p:pic>
        <p:nvPicPr>
          <p:cNvPr id="3076" name="Picture 4" descr="http://ts4.mm.bing.net/th?id=JN.%2bB2TfqTWmvQKQMEZSvMOzg&amp;pid=15.1&amp;H=123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" y="2013643"/>
            <a:ext cx="3752193" cy="28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7329" y="1354809"/>
            <a:ext cx="10255373" cy="584775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CONSUMER</a:t>
            </a:r>
            <a:r>
              <a:rPr lang="en-US" sz="3200" b="1" dirty="0" smtClean="0"/>
              <a:t>:  HAS LESS MONEY TO BUY GOODS &amp; SERVICES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19" y="3699613"/>
            <a:ext cx="3810000" cy="305898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900729">
            <a:off x="2557605" y="3393354"/>
            <a:ext cx="5483245" cy="1802753"/>
          </a:xfrm>
          <a:prstGeom prst="rightArrow">
            <a:avLst/>
          </a:prstGeom>
          <a:solidFill>
            <a:srgbClr val="9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DISPOSABLE   INCOME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32" y="2013643"/>
            <a:ext cx="3571794" cy="20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76" y="5535449"/>
            <a:ext cx="3174123" cy="13225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THEREFORE, </a:t>
            </a:r>
            <a:r>
              <a:rPr lang="en-US" sz="3200" b="1" dirty="0" smtClean="0"/>
              <a:t>THE CHRONIC </a:t>
            </a:r>
            <a:r>
              <a:rPr lang="en-US" sz="3200" b="1" dirty="0"/>
              <a:t>LACK OF PURCHASING </a:t>
            </a:r>
            <a:r>
              <a:rPr lang="en-US" sz="3200" b="1" dirty="0" smtClean="0"/>
              <a:t>POWER</a:t>
            </a:r>
          </a:p>
          <a:p>
            <a:pPr algn="ctr"/>
            <a:r>
              <a:rPr lang="en-US" sz="3200" b="1" dirty="0" smtClean="0"/>
              <a:t>AFFECTS BUSINESSES TRYING TO SELL THEIR GOODS &amp; SERVICES</a:t>
            </a:r>
            <a:endParaRPr lang="en-US" sz="3200" b="1" dirty="0"/>
          </a:p>
        </p:txBody>
      </p:sp>
      <p:pic>
        <p:nvPicPr>
          <p:cNvPr id="3074" name="Picture 2" descr="http://lowres.jantoo.com/business-credit-debts-repayments-accounts-creditor-07639354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6" y="1468901"/>
            <a:ext cx="5114825" cy="42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6956" y="1468901"/>
            <a:ext cx="6349733" cy="1015663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BUSINESS</a:t>
            </a:r>
            <a:r>
              <a:rPr lang="en-US" sz="3200" dirty="0" smtClean="0"/>
              <a:t>:  </a:t>
            </a:r>
            <a:r>
              <a:rPr lang="en-US" sz="2800" dirty="0" smtClean="0"/>
              <a:t>ADDS THE COST OF LOANS TO THE PRICE OF GOODS &amp; SERVICES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66" y="4123825"/>
            <a:ext cx="2734175" cy="273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25" y="2759179"/>
            <a:ext cx="15240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90" y="2876247"/>
            <a:ext cx="1371600" cy="143256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8655477">
            <a:off x="7166276" y="3472958"/>
            <a:ext cx="4911608" cy="2083356"/>
          </a:xfrm>
          <a:prstGeom prst="rightArrow">
            <a:avLst/>
          </a:prstGeom>
          <a:solidFill>
            <a:srgbClr val="9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PRICES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323439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THEREFORE, THE DEBT-MONEY SYSTEM IS A DRIVING FORCE ---</a:t>
            </a:r>
          </a:p>
          <a:p>
            <a:pPr algn="ctr"/>
            <a:r>
              <a:rPr lang="en-US" sz="4800" b="1" dirty="0" smtClean="0"/>
              <a:t>FOR MORE DEBT</a:t>
            </a:r>
            <a:r>
              <a:rPr lang="en-US" sz="3200" b="1" dirty="0" smtClean="0"/>
              <a:t>…..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95427"/>
            <a:ext cx="4430089" cy="1077218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CONSUMERS</a:t>
            </a:r>
            <a:r>
              <a:rPr lang="en-US" sz="3200" dirty="0" smtClean="0"/>
              <a:t>:  </a:t>
            </a:r>
          </a:p>
          <a:p>
            <a:r>
              <a:rPr lang="en-US" sz="3200" dirty="0" smtClean="0"/>
              <a:t>MUST BORROW-TO-BUY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44633"/>
            <a:ext cx="4763386" cy="1077218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BUSINESS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MUST BORROW TO INVEST</a:t>
            </a:r>
            <a:endParaRPr lang="en-US" sz="3200" dirty="0"/>
          </a:p>
        </p:txBody>
      </p:sp>
      <p:pic>
        <p:nvPicPr>
          <p:cNvPr id="4102" name="Picture 6" descr="http://thumbs.dreamstime.com/t/debt-graph-chart-shows-increasing-financial-indebted-showing-38134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17" y="1983237"/>
            <a:ext cx="5578549" cy="46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893839"/>
            <a:ext cx="4997302" cy="1077218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GOVERNMENT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MUST BORROW TO GOVERN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8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119" y="2588216"/>
            <a:ext cx="4418016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‘MONEY’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2005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4890" y="383458"/>
            <a:ext cx="9144000" cy="2387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FOSSIL FUELS &amp;</a:t>
            </a:r>
            <a:br>
              <a:rPr lang="en-US" dirty="0" smtClean="0"/>
            </a:br>
            <a:r>
              <a:rPr lang="en-US" dirty="0" smtClean="0"/>
              <a:t>OUR DEBT-BASED</a:t>
            </a:r>
            <a:br>
              <a:rPr lang="en-US" dirty="0" smtClean="0"/>
            </a:br>
            <a:r>
              <a:rPr lang="en-US" dirty="0" smtClean="0"/>
              <a:t>FINANCIAL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613" y="3229632"/>
            <a:ext cx="9144000" cy="1655762"/>
          </a:xfrm>
          <a:solidFill>
            <a:srgbClr val="FFFF00"/>
          </a:solidFill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TO WHOM IS EVERYONE IN DEBT?</a:t>
            </a:r>
            <a:endParaRPr lang="en-US" sz="3600" b="1" dirty="0"/>
          </a:p>
        </p:txBody>
      </p:sp>
      <p:pic>
        <p:nvPicPr>
          <p:cNvPr id="1026" name="Picture 2" descr="https://aspanational.files.wordpress.com/2013/05/deb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210207"/>
            <a:ext cx="4467225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8774" y="320001"/>
            <a:ext cx="377930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PUBLIC DEBT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57214" y="4686381"/>
            <a:ext cx="339086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WHAT CHANGED AROUND</a:t>
            </a:r>
          </a:p>
          <a:p>
            <a:pPr algn="ctr"/>
            <a:r>
              <a:rPr lang="en-US" sz="2400" b="1" dirty="0" smtClean="0"/>
              <a:t>1980 ???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7" y="781666"/>
            <a:ext cx="7469852" cy="5734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7214" y="2240925"/>
            <a:ext cx="295658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U.S.A. is now up to </a:t>
            </a:r>
          </a:p>
          <a:p>
            <a:pPr algn="ctr"/>
            <a:r>
              <a:rPr lang="en-US" sz="2400" b="1" dirty="0" smtClean="0"/>
              <a:t>102% of GDP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5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547" y="421469"/>
            <a:ext cx="5805948" cy="33547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EVERY COUNTRY IN THE WORLD </a:t>
            </a:r>
          </a:p>
          <a:p>
            <a:pPr algn="ctr"/>
            <a:r>
              <a:rPr lang="en-US" sz="2400" b="1" dirty="0" smtClean="0"/>
              <a:t>SUFFERS FROM A MASSIVE,</a:t>
            </a:r>
          </a:p>
          <a:p>
            <a:pPr algn="ctr"/>
            <a:r>
              <a:rPr lang="en-US" sz="2400" b="1" dirty="0" smtClean="0"/>
              <a:t>CONSTANTLY INCREASING</a:t>
            </a:r>
          </a:p>
          <a:p>
            <a:pPr algn="ctr"/>
            <a:r>
              <a:rPr lang="en-US" sz="4400" b="1" dirty="0"/>
              <a:t>NATIONAL DEBT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209112" cy="6858000"/>
          </a:xfrm>
          <a:prstGeom prst="rect">
            <a:avLst/>
          </a:prstGeom>
        </p:spPr>
      </p:pic>
      <p:pic>
        <p:nvPicPr>
          <p:cNvPr id="4098" name="Picture 2" descr="https://www.tuition.io/blog/wp-content/uploads/2013/06/Student-debt-around-the-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433" y="3776234"/>
            <a:ext cx="3604062" cy="271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8820" y="4197702"/>
            <a:ext cx="2367202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PUBLIC DEBT</a:t>
            </a:r>
          </a:p>
          <a:p>
            <a:r>
              <a:rPr lang="en-US" sz="3200" b="1" dirty="0" smtClean="0"/>
              <a:t>as % of GDP,</a:t>
            </a:r>
          </a:p>
          <a:p>
            <a:r>
              <a:rPr lang="en-US" sz="2000" b="1" dirty="0" smtClean="0"/>
              <a:t>as of 2010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57725" y="6312310"/>
            <a:ext cx="328303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 </a:t>
            </a:r>
            <a:r>
              <a:rPr lang="en-US" b="1" dirty="0" smtClean="0"/>
              <a:t>TODAY, U.S. IS 102% OF GDP!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63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54217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ADDITION TO MOUNTING NATIONAL DEBTS,  THERE IS</a:t>
            </a:r>
          </a:p>
          <a:p>
            <a:r>
              <a:rPr lang="en-US" sz="2800" b="1" dirty="0" smtClean="0"/>
              <a:t>            </a:t>
            </a:r>
            <a:r>
              <a:rPr lang="en-US" sz="5400" b="1" dirty="0" smtClean="0"/>
              <a:t>ESCALATING</a:t>
            </a:r>
            <a:endParaRPr lang="en-US" sz="3600" b="1" dirty="0"/>
          </a:p>
        </p:txBody>
      </p:sp>
      <p:pic>
        <p:nvPicPr>
          <p:cNvPr id="8200" name="Picture 8" descr="http://blogbaladi.com/images/home-l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46" y="2868354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skibalaw.com/wp-content/uploads/2011/10/Credit-Trap-Man-Pinn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" y="3856037"/>
            <a:ext cx="4089431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happylists.files.wordpress.com/2008/04/students-loan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87"/>
            <a:ext cx="3480408" cy="24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lowres.cartoonstock.com/business-commerce-debt-business_debt-escape-finance-stocks-aton1763_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65" y="3121573"/>
            <a:ext cx="3969635" cy="37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55106" y="455643"/>
            <a:ext cx="6913239" cy="1569660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PRIVATE DEBT</a:t>
            </a:r>
            <a:endParaRPr lang="en-US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31773"/>
            <a:ext cx="2103781" cy="646331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STUDENTS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6317" y="5177005"/>
            <a:ext cx="2551019" cy="1200329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HOME</a:t>
            </a:r>
          </a:p>
          <a:p>
            <a:r>
              <a:rPr lang="en-US" sz="3600" b="1" dirty="0" smtClean="0"/>
              <a:t>BORROWERS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3866443" cy="646331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CREDIT CARD USERS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8828" y="5134451"/>
            <a:ext cx="1753172" cy="1077218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BUSINESS</a:t>
            </a:r>
          </a:p>
          <a:p>
            <a:r>
              <a:rPr lang="en-US" sz="3200" b="1" dirty="0" smtClean="0"/>
              <a:t>PEOPLE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918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12192000" cy="1938992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IF SO MANY INDIVIDUALS, HOUSEHOLDS, STUDENTS, BUSINESSES AND NATIONS ARE IN DEBT,</a:t>
            </a:r>
          </a:p>
          <a:p>
            <a:pPr algn="ctr"/>
            <a:r>
              <a:rPr lang="en-US" sz="4000" b="1" dirty="0" smtClean="0"/>
              <a:t> WHO ARE THEY IN DEBT TO?</a:t>
            </a:r>
            <a:endParaRPr lang="en-US" sz="4000" b="1" dirty="0"/>
          </a:p>
        </p:txBody>
      </p:sp>
      <p:pic>
        <p:nvPicPr>
          <p:cNvPr id="7170" name="Picture 2" descr="http://api.ning.com/files/tVZJ6r3ONenh71YERz1Erpm9sNan8vZ3wLhpRcN3XOB7HYrddtvwI-Ep6J-Ea*Oddtlezq4E*tx3oFUtV5pZYAcajEdLlu2S/2credito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28" y="3676292"/>
            <a:ext cx="2232195" cy="24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1.mm.bing.net/th?id=JN.FE%2b9Fj6f%2bG7592ptgsGXmw&amp;pid=15.1&amp;H=202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14" y="3734573"/>
            <a:ext cx="1234294" cy="155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s1.mm.bing.net/th?id=JN.FE%2b9Fj6f%2bG7592ptgsGXmw&amp;pid=15.1&amp;H=202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86" y="3020404"/>
            <a:ext cx="907676" cy="11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pi.ning.com/files/tVZJ6r3ONenh71YERz1Erpm9sNan8vZ3wLhpRcN3XOB7HYrddtvwI-Ep6J-Ea*Oddtlezq4E*tx3oFUtV5pZYAcajEdLlu2S/2credito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2" y="2950743"/>
            <a:ext cx="2417188" cy="26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s1.mm.bing.net/th?id=JN.FE%2b9Fj6f%2bG7592ptgsGXmw&amp;pid=15.1&amp;H=202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05" y="3069068"/>
            <a:ext cx="1237991" cy="15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pi.ning.com/files/tVZJ6r3ONenh71YERz1Erpm9sNan8vZ3wLhpRcN3XOB7HYrddtvwI-Ep6J-Ea*Oddtlezq4E*tx3oFUtV5pZYAcajEdLlu2S/2credito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76" y="4445876"/>
            <a:ext cx="2091013" cy="22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s1.mm.bing.net/th?id=JN.FE%2b9Fj6f%2bG7592ptgsGXmw&amp;pid=15.1&amp;H=202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06" y="3001336"/>
            <a:ext cx="1069237" cy="13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1065" y="5358938"/>
            <a:ext cx="7160935" cy="923330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PUBLIC &amp; PRIVATE DEBT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60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946" y="3505470"/>
            <a:ext cx="7656520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WHO HAS THE WEALTH?</a:t>
            </a:r>
            <a:endParaRPr lang="en-US" sz="4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2976" y="4811673"/>
            <a:ext cx="11075981" cy="1323439"/>
          </a:xfrm>
          <a:prstGeom prst="rect">
            <a:avLst/>
          </a:prstGeom>
          <a:solidFill>
            <a:srgbClr val="D7D2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THE OWNERS OF THE PRIVATE BANKING SYSTEM ARE</a:t>
            </a:r>
          </a:p>
          <a:p>
            <a:pPr algn="ctr"/>
            <a:r>
              <a:rPr lang="en-US" sz="4000" dirty="0" smtClean="0"/>
              <a:t>FAR WEALTHIER THAN ANYONE ELSE…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19084" y="381539"/>
            <a:ext cx="9306232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WHY?  HOW?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9794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70" y="280219"/>
            <a:ext cx="10515600" cy="1325563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Overview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70" y="1755057"/>
            <a:ext cx="10515600" cy="48374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Goals</a:t>
            </a:r>
            <a:endParaRPr lang="en-US" dirty="0" smtClean="0"/>
          </a:p>
          <a:p>
            <a:pPr lvl="1"/>
            <a:r>
              <a:rPr lang="en-US" sz="2600" dirty="0"/>
              <a:t>Explore historical roots of why large corporations in the energy industry have so much power to threaten our environment and our </a:t>
            </a:r>
            <a:r>
              <a:rPr lang="en-US" sz="2600" dirty="0" smtClean="0"/>
              <a:t>health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Understand how </a:t>
            </a:r>
            <a:r>
              <a:rPr lang="en-US" sz="2600" dirty="0"/>
              <a:t>the money system </a:t>
            </a:r>
            <a:r>
              <a:rPr lang="en-US" sz="2600" dirty="0" smtClean="0"/>
              <a:t>empowers the owners of the fossil fuel economy 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Uncover the hidden structures of the banking system that</a:t>
            </a:r>
            <a:r>
              <a:rPr lang="en-US" sz="2600" dirty="0"/>
              <a:t> </a:t>
            </a:r>
            <a:r>
              <a:rPr lang="en-US" sz="2600" dirty="0" smtClean="0"/>
              <a:t>underpin the power of large corporations</a:t>
            </a:r>
          </a:p>
          <a:p>
            <a:pPr marL="457200" lvl="1" indent="0">
              <a:buNone/>
            </a:pPr>
            <a:r>
              <a:rPr lang="en-US" sz="2600" dirty="0"/>
              <a:t>  </a:t>
            </a:r>
            <a:endParaRPr lang="en-US" sz="2600" dirty="0" smtClean="0"/>
          </a:p>
          <a:p>
            <a:pPr lvl="1"/>
            <a:r>
              <a:rPr lang="en-US" sz="2600" dirty="0" smtClean="0"/>
              <a:t>Suggest some possible solutions to the underlying problems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Share some grass-roots actions that are challenging the power of the banking system to finance fossil fuel expansion and prevent alternative economies</a:t>
            </a:r>
          </a:p>
        </p:txBody>
      </p:sp>
    </p:spTree>
    <p:extLst>
      <p:ext uri="{BB962C8B-B14F-4D97-AF65-F5344CB8AC3E}">
        <p14:creationId xmlns:p14="http://schemas.microsoft.com/office/powerpoint/2010/main" val="27312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23" y="265471"/>
            <a:ext cx="5861958" cy="38779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WHAT THEY OW</a:t>
            </a:r>
            <a:r>
              <a:rPr lang="en-US" sz="16600" b="1" dirty="0" smtClean="0"/>
              <a:t>N</a:t>
            </a:r>
            <a:r>
              <a:rPr lang="en-US" sz="8000" b="1" dirty="0" smtClean="0"/>
              <a:t>  </a:t>
            </a:r>
          </a:p>
        </p:txBody>
      </p:sp>
      <p:pic>
        <p:nvPicPr>
          <p:cNvPr id="1028" name="Picture 4" descr="http://piximus.net/media/14330/all-my-worldly-possessions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81" y="2709245"/>
            <a:ext cx="5872841" cy="39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20"/>
            <a:ext cx="8615300" cy="63347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99703" y="0"/>
            <a:ext cx="719229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THEY OWN – </a:t>
            </a:r>
            <a:r>
              <a:rPr lang="en-US" sz="4000" b="1" dirty="0" smtClean="0"/>
              <a:t>15.4 TRILLION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92357" y="2258896"/>
            <a:ext cx="3022585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BANK’S ASSETS ARE:</a:t>
            </a:r>
          </a:p>
          <a:p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CASH             2.8   T   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LOANS           8.2   T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en-US" sz="2400" b="1" dirty="0" smtClean="0"/>
              <a:t>SECURITIES   3.0   T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b="1" dirty="0" smtClean="0"/>
              <a:t>OTHER           1.4   T</a:t>
            </a:r>
          </a:p>
          <a:p>
            <a:endParaRPr lang="en-US" sz="2400" b="1" dirty="0"/>
          </a:p>
          <a:p>
            <a:r>
              <a:rPr lang="en-US" sz="2400" b="1" dirty="0" smtClean="0"/>
              <a:t>            TOTAL     15.4  T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0014155" y="61795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48" y="383458"/>
            <a:ext cx="5829615" cy="34470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WHAT THEY OW</a:t>
            </a:r>
            <a:r>
              <a:rPr lang="en-US" sz="13800" b="1" dirty="0" smtClean="0"/>
              <a:t>E </a:t>
            </a:r>
            <a:r>
              <a:rPr lang="en-US" sz="8000" b="1" dirty="0" smtClean="0"/>
              <a:t> </a:t>
            </a:r>
          </a:p>
        </p:txBody>
      </p:sp>
      <p:pic>
        <p:nvPicPr>
          <p:cNvPr id="2050" name="Picture 2" descr="http://media-cache-ec0.pinimg.com/736x/f8/1b/c6/f81bc6372f308d4d7a7cf7337893b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74" y="1411460"/>
            <a:ext cx="5224499" cy="54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0261" y="3719231"/>
            <a:ext cx="199766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400" b="1" dirty="0" smtClean="0"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latin typeface="Arial Black" panose="020B0A04020102020204" pitchFamily="34" charset="0"/>
              </a:rPr>
              <a:t>O W E M E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9484" y="-1"/>
            <a:ext cx="747251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THEY OWE – </a:t>
            </a:r>
            <a:r>
              <a:rPr lang="en-US" sz="4000" b="1" dirty="0" smtClean="0"/>
              <a:t>13.7 TRILLION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37885" y="2905779"/>
            <a:ext cx="402952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BANK’S LIABILITIES  ARE:</a:t>
            </a:r>
          </a:p>
          <a:p>
            <a:endParaRPr lang="en-US" sz="2400" b="1" dirty="0"/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DEPOSITS             10.7   T   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BORROWINGS       1.7   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/>
              <a:t>OTHER                      .6   T </a:t>
            </a:r>
            <a:endParaRPr lang="en-US" sz="2400" b="1" dirty="0"/>
          </a:p>
          <a:p>
            <a:r>
              <a:rPr lang="en-US" sz="2400" b="1" dirty="0" smtClean="0"/>
              <a:t>                 TOTAL          13.7  T 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1" y="1025909"/>
            <a:ext cx="7894934" cy="55961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4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2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inallygettingdowntobrasstacks.files.wordpress.com/2012/08/wh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217900"/>
            <a:ext cx="2686817" cy="39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82884"/>
            <a:ext cx="12192000" cy="1754326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2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WHY ARE THE OWNERS OF THE PRIVATE BANKING SYSTEM SO WEALTHY?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249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592" y="1853412"/>
            <a:ext cx="9305775" cy="19389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LIES WE HAVE BEEN TAUGHT</a:t>
            </a:r>
          </a:p>
          <a:p>
            <a:pPr algn="ctr"/>
            <a:r>
              <a:rPr lang="en-US" sz="6000" b="1" dirty="0" smtClean="0"/>
              <a:t>AND ARE TOLD EVERY DAY</a:t>
            </a:r>
          </a:p>
        </p:txBody>
      </p:sp>
    </p:spTree>
    <p:extLst>
      <p:ext uri="{BB962C8B-B14F-4D97-AF65-F5344CB8AC3E}">
        <p14:creationId xmlns:p14="http://schemas.microsoft.com/office/powerpoint/2010/main" val="34512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8" y="-108192"/>
            <a:ext cx="12192000" cy="707886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#1 LIE</a:t>
            </a:r>
            <a:r>
              <a:rPr lang="en-US" sz="2800" b="1" dirty="0" smtClean="0"/>
              <a:t>:       </a:t>
            </a:r>
            <a:r>
              <a:rPr lang="en-US" sz="3600" b="1" dirty="0" smtClean="0"/>
              <a:t>Government creates our money.</a:t>
            </a:r>
          </a:p>
        </p:txBody>
      </p:sp>
      <p:pic>
        <p:nvPicPr>
          <p:cNvPr id="3074" name="Picture 2" descr="Item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2806262"/>
            <a:ext cx="4434972" cy="37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7748" y="4065305"/>
            <a:ext cx="5710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ONLY 3% OF OUR MONEY SUPPLY!</a:t>
            </a:r>
            <a:endParaRPr lang="en-US" sz="3200" b="1" dirty="0"/>
          </a:p>
        </p:txBody>
      </p:sp>
      <p:sp>
        <p:nvSpPr>
          <p:cNvPr id="4" name="Left Arrow 3"/>
          <p:cNvSpPr/>
          <p:nvPr/>
        </p:nvSpPr>
        <p:spPr>
          <a:xfrm>
            <a:off x="4945335" y="3902326"/>
            <a:ext cx="978408" cy="910732"/>
          </a:xfrm>
          <a:prstGeom prst="leftArrow">
            <a:avLst/>
          </a:prstGeom>
          <a:solidFill>
            <a:srgbClr val="9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48" y="599694"/>
            <a:ext cx="12192000" cy="1261884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TRUTH</a:t>
            </a:r>
            <a:r>
              <a:rPr lang="en-US" sz="2800" b="1" dirty="0" smtClean="0"/>
              <a:t>:      </a:t>
            </a:r>
            <a:r>
              <a:rPr lang="en-US" sz="3600" b="1" dirty="0" smtClean="0"/>
              <a:t>Government only creates 3% of our money –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coins and  paper notes.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54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</a:t>
            </a:r>
            <a:r>
              <a:rPr lang="en-US" sz="3600" b="1" dirty="0" smtClean="0"/>
              <a:t>#2 LIE:       Banks lend money they have in the bank.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5670" y="4152226"/>
            <a:ext cx="62694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ALL CHECKING ACCOUNT</a:t>
            </a:r>
          </a:p>
          <a:p>
            <a:r>
              <a:rPr lang="en-US" sz="4000" b="1" dirty="0" smtClean="0"/>
              <a:t>MONEY STARTED AS A</a:t>
            </a:r>
          </a:p>
          <a:p>
            <a:r>
              <a:rPr lang="en-US" sz="4000" b="1" dirty="0" smtClean="0"/>
              <a:t>PRIVATE BANK LOAN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3904"/>
            <a:ext cx="12192000" cy="1200329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TRUTH:  Banks create brand-new money when they make a loan &amp; type </a:t>
            </a:r>
            <a:r>
              <a:rPr lang="en-US" sz="3600" b="1" u="sng" dirty="0" smtClean="0"/>
              <a:t>accounting numbers </a:t>
            </a:r>
            <a:r>
              <a:rPr lang="en-US" sz="3600" b="1" dirty="0" smtClean="0"/>
              <a:t> in the borrower’s account.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3074" name="Picture 2" descr="http://www.balancetrack.org/checking/images/checkbook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427"/>
            <a:ext cx="4019107" cy="38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5669" y="2502476"/>
            <a:ext cx="653807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Wingdings" panose="05000000000000000000" pitchFamily="2" charset="2"/>
              </a:rPr>
              <a:t>  </a:t>
            </a:r>
            <a:r>
              <a:rPr lang="en-US" sz="4000" b="1" dirty="0" smtClean="0"/>
              <a:t>97% OF OUR MONEY SUPPLY</a:t>
            </a:r>
            <a:endParaRPr lang="en-US" sz="4000" b="1" dirty="0"/>
          </a:p>
        </p:txBody>
      </p:sp>
      <p:sp>
        <p:nvSpPr>
          <p:cNvPr id="7" name="Left Arrow 6"/>
          <p:cNvSpPr/>
          <p:nvPr/>
        </p:nvSpPr>
        <p:spPr>
          <a:xfrm rot="19533526">
            <a:off x="3454910" y="2754082"/>
            <a:ext cx="1414547" cy="9107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LIE #3:              Private commercial banks (like Bank of America)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are just like any other corporation.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55052" y="3098631"/>
            <a:ext cx="6236948" cy="2554545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 banking corporations decide to give loans, our economy has life.</a:t>
            </a:r>
          </a:p>
          <a:p>
            <a:endParaRPr lang="en-US" sz="3200" dirty="0"/>
          </a:p>
          <a:p>
            <a:r>
              <a:rPr lang="en-US" sz="3200" dirty="0" smtClean="0"/>
              <a:t>If they decide to stop making loans and call in loans, our economy dies.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00329"/>
            <a:ext cx="12192000" cy="1446550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TRUTH:         A private bank corporation is a unique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                    and abnormal  corporation. </a:t>
            </a:r>
            <a:endParaRPr lang="en-US" sz="4400" b="1" dirty="0"/>
          </a:p>
        </p:txBody>
      </p:sp>
      <p:pic>
        <p:nvPicPr>
          <p:cNvPr id="4098" name="Picture 2" descr="http://jellehamming.nl/wp-content/gallery/personal/bioblocks/life_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879"/>
            <a:ext cx="5955052" cy="42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</a:t>
            </a:r>
            <a:r>
              <a:rPr lang="en-US" sz="3600" b="1" dirty="0" smtClean="0"/>
              <a:t>#4   LIE:    The government decides who gets money.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4992" y="1833062"/>
            <a:ext cx="7816627" cy="3108543"/>
          </a:xfrm>
          <a:prstGeom prst="rect">
            <a:avLst/>
          </a:prstGeom>
          <a:solidFill>
            <a:srgbClr val="FFFFB9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weapons </a:t>
            </a:r>
            <a:r>
              <a:rPr lang="en-US" sz="2800" b="1" dirty="0" smtClean="0"/>
              <a:t>manufacturers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</a:t>
            </a:r>
            <a:r>
              <a:rPr lang="en-US" sz="2800" b="1" dirty="0"/>
              <a:t>stock </a:t>
            </a:r>
            <a:r>
              <a:rPr lang="en-US" sz="2800" b="1" dirty="0" smtClean="0"/>
              <a:t>speculators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</a:t>
            </a:r>
            <a:r>
              <a:rPr lang="en-US" sz="2800" b="1" dirty="0"/>
              <a:t>Congressional </a:t>
            </a:r>
            <a:r>
              <a:rPr lang="en-US" sz="2800" b="1" dirty="0" smtClean="0"/>
              <a:t>lobbyists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agribusiness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fossil fuel companies</a:t>
            </a:r>
          </a:p>
          <a:p>
            <a:r>
              <a:rPr lang="en-US" sz="2800" b="1"/>
              <a:t> </a:t>
            </a:r>
            <a:r>
              <a:rPr lang="en-US" sz="2800" b="1" smtClean="0"/>
              <a:t>                                     mortgagors </a:t>
            </a: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             multi-national corporations   </a:t>
            </a:r>
            <a:endParaRPr lang="en-US" sz="2800" dirty="0"/>
          </a:p>
        </p:txBody>
      </p:sp>
      <p:pic>
        <p:nvPicPr>
          <p:cNvPr id="6146" name="Picture 2" descr="http://ts1.mm.bing.net/th?id=JN.P6s2PWiCMEyymh807cGO7w&amp;pid=15.1&amp;H=119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812"/>
            <a:ext cx="3984992" cy="29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375" y="590913"/>
            <a:ext cx="12192000" cy="1200329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TRUTH:       Banking corporations decide who gets money </a:t>
            </a:r>
          </a:p>
          <a:p>
            <a:r>
              <a:rPr lang="en-US" sz="3600" b="1" dirty="0" smtClean="0"/>
              <a:t>                     because they decide to whom to give loans [debt].</a:t>
            </a:r>
            <a:endParaRPr lang="en-US" sz="3600" b="1" dirty="0"/>
          </a:p>
        </p:txBody>
      </p:sp>
      <p:pic>
        <p:nvPicPr>
          <p:cNvPr id="5122" name="Picture 2" descr="http://www.clker.com/cliparts/8/d/5/b/12563461441566896782pla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8734"/>
            <a:ext cx="2693951" cy="17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4.mm.bing.net/th?id=JN.xpoy94HAAHqewMpmLIip5g&amp;pid=15.1&amp;H=96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50" y="5068735"/>
            <a:ext cx="2982107" cy="17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2.mm.bing.net/th?id=JN.XVKwn%2fiAqs1B9ssLjjY1hw&amp;pid=15.1&amp;H=118&amp;W=1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57" y="5068734"/>
            <a:ext cx="2437886" cy="17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4.mm.bing.net/th?id=JN.BlSqcwCq%2ftOyakXO3qSREA&amp;pid=15.1&amp;H=156&amp;W=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0" y="5068733"/>
            <a:ext cx="1838063" cy="178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ts2.mm.bing.net/th?id=JN.E0UbFr%2fwvaOwmiH6UGRRNw&amp;pid=15.1&amp;H=56&amp;W=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63" y="5068732"/>
            <a:ext cx="2233938" cy="178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32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409" y="1000140"/>
            <a:ext cx="10638836" cy="50167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PARTS OF PRESENTATION</a:t>
            </a:r>
            <a:endParaRPr lang="en-US" sz="2400" dirty="0" smtClean="0"/>
          </a:p>
          <a:p>
            <a:pPr marL="457200" indent="-457200" algn="ctr">
              <a:buFont typeface="+mj-lt"/>
              <a:buAutoNum type="arabicPeriod"/>
            </a:pPr>
            <a:endParaRPr lang="en-US" sz="3200" dirty="0"/>
          </a:p>
          <a:p>
            <a:pPr marL="3200400" lvl="6" indent="-457200">
              <a:buFont typeface="+mj-lt"/>
              <a:buAutoNum type="arabicPeriod"/>
            </a:pPr>
            <a:r>
              <a:rPr lang="en-US" sz="3200" b="1" dirty="0" smtClean="0"/>
              <a:t>HISTORY &amp; MORE</a:t>
            </a:r>
          </a:p>
          <a:p>
            <a:pPr marL="3200400" lvl="6" indent="-457200">
              <a:buFont typeface="+mj-lt"/>
              <a:buAutoNum type="arabicPeriod"/>
            </a:pPr>
            <a:endParaRPr lang="en-US" sz="3200" b="1" dirty="0"/>
          </a:p>
          <a:p>
            <a:pPr marL="3200400" lvl="6" indent="-457200">
              <a:buFont typeface="+mj-lt"/>
              <a:buAutoNum type="arabicPeriod"/>
            </a:pPr>
            <a:r>
              <a:rPr lang="en-US" sz="3200" b="1" dirty="0" smtClean="0"/>
              <a:t>MONEY BEHIND FOSSIL FUELS &amp; MORE</a:t>
            </a:r>
          </a:p>
          <a:p>
            <a:pPr marL="3200400" lvl="6" indent="-457200">
              <a:buFont typeface="+mj-lt"/>
              <a:buAutoNum type="arabicPeriod"/>
            </a:pPr>
            <a:endParaRPr lang="en-US" sz="3200" b="1" dirty="0"/>
          </a:p>
          <a:p>
            <a:pPr marL="3200400" lvl="6" indent="-457200">
              <a:buFont typeface="+mj-lt"/>
              <a:buAutoNum type="arabicPeriod"/>
            </a:pPr>
            <a:r>
              <a:rPr lang="en-US" sz="3200" b="1" dirty="0" smtClean="0"/>
              <a:t>SOLUTIONS</a:t>
            </a:r>
          </a:p>
          <a:p>
            <a:pPr marL="457200" indent="-457200" algn="ctr">
              <a:buFont typeface="+mj-lt"/>
              <a:buAutoNum type="arabicPeriod"/>
            </a:pPr>
            <a:endParaRPr lang="en-US" sz="2400" dirty="0"/>
          </a:p>
          <a:p>
            <a:pPr marL="457200" indent="-457200" algn="ctr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409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#5   LIE:       The problem is multi-national corporations</a:t>
            </a:r>
            <a:r>
              <a:rPr lang="en-US" sz="4000" b="1" dirty="0" smtClean="0"/>
              <a:t>. 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50162"/>
            <a:ext cx="12192000" cy="1200329"/>
          </a:xfrm>
          <a:prstGeom prst="rect">
            <a:avLst/>
          </a:prstGeom>
          <a:solidFill>
            <a:srgbClr val="FFFFB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OWNERS of the private debt-money system also OWN multi-national corporations, and FUEL them with their debt.</a:t>
            </a:r>
          </a:p>
        </p:txBody>
      </p:sp>
      <p:pic>
        <p:nvPicPr>
          <p:cNvPr id="6146" name="Picture 2" descr="http://ts1.mm.bing.net/th?id=JN.P6s2PWiCMEyymh807cGO7w&amp;pid=15.1&amp;H=119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00" y="2285642"/>
            <a:ext cx="3984992" cy="29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87040"/>
            <a:ext cx="12192000" cy="1323439"/>
          </a:xfrm>
          <a:prstGeom prst="rect">
            <a:avLst/>
          </a:prstGeom>
          <a:solidFill>
            <a:srgbClr val="9FFF8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TRUTH</a:t>
            </a:r>
            <a:r>
              <a:rPr lang="en-US" sz="4000" b="1" dirty="0"/>
              <a:t>:       The problem is </a:t>
            </a:r>
            <a:r>
              <a:rPr lang="en-US" sz="4000" b="1" dirty="0" smtClean="0"/>
              <a:t>the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PRIVATE  DEBT-MONEY </a:t>
            </a:r>
            <a:r>
              <a:rPr lang="en-US" sz="4000" b="1" dirty="0"/>
              <a:t>banking system</a:t>
            </a:r>
            <a:r>
              <a:rPr lang="en-US" sz="4000" b="1" dirty="0" smtClean="0"/>
              <a:t>.</a:t>
            </a:r>
            <a:endParaRPr lang="en-US" sz="5400" b="1" dirty="0"/>
          </a:p>
        </p:txBody>
      </p:sp>
      <p:pic>
        <p:nvPicPr>
          <p:cNvPr id="7" name="Picture 2" descr="http://www.2muchvector.com/items_images/1328901714fuel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9" y="2388634"/>
            <a:ext cx="3015633" cy="32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imassuryo.files.wordpress.com/2011/03/globalization_b_12935660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92" y="2149244"/>
            <a:ext cx="5104308" cy="32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4689" y="2611159"/>
            <a:ext cx="6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DEBT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1356" y="3260108"/>
            <a:ext cx="6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DEBT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1356" y="3951369"/>
            <a:ext cx="6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DEBT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04689" y="4603906"/>
            <a:ext cx="66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DEBT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08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7" y="4093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Where does the money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for </a:t>
            </a:r>
            <a:r>
              <a:rPr lang="en-US" sz="4000" b="1" dirty="0">
                <a:latin typeface="+mn-lt"/>
              </a:rPr>
              <a:t>b</a:t>
            </a:r>
            <a:r>
              <a:rPr lang="en-US" sz="4000" b="1" dirty="0" smtClean="0">
                <a:latin typeface="+mn-lt"/>
              </a:rPr>
              <a:t>ank </a:t>
            </a:r>
            <a:r>
              <a:rPr lang="en-US" sz="4000" b="1" dirty="0">
                <a:latin typeface="+mn-lt"/>
              </a:rPr>
              <a:t>l</a:t>
            </a:r>
            <a:r>
              <a:rPr lang="en-US" sz="4000" b="1" dirty="0" smtClean="0">
                <a:latin typeface="+mn-lt"/>
              </a:rPr>
              <a:t>oans come from?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4" y="2044649"/>
            <a:ext cx="6017342" cy="4385647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/>
              <a:t>Banks create it out of thin air!  </a:t>
            </a:r>
          </a:p>
          <a:p>
            <a:r>
              <a:rPr lang="en-US" sz="3200" dirty="0"/>
              <a:t>Money creation operations conformed by Bank of England, </a:t>
            </a:r>
            <a:r>
              <a:rPr lang="en-US" sz="3200" i="1" dirty="0"/>
              <a:t>Money Creation in the Modern Economy, </a:t>
            </a:r>
            <a:r>
              <a:rPr lang="en-US" sz="3200" dirty="0"/>
              <a:t>The Quarterly Bulletin, 1Q 2014, </a:t>
            </a:r>
            <a:r>
              <a:rPr lang="en-US" sz="3200" dirty="0">
                <a:hlinkClick r:id="rId2"/>
              </a:rPr>
              <a:t>http://www.bankofengland.co.uk/publications/Pages/quarterlybulletin/2014/qb14q1.aspx</a:t>
            </a:r>
            <a:endParaRPr lang="en-US" sz="3200" dirty="0"/>
          </a:p>
          <a:p>
            <a:r>
              <a:rPr lang="en-US" sz="3200" dirty="0" smtClean="0"/>
              <a:t>Various money creation theories debunked or validated by Richard A. Werner</a:t>
            </a:r>
            <a:r>
              <a:rPr lang="en-US" sz="3200" dirty="0"/>
              <a:t>, </a:t>
            </a:r>
            <a:r>
              <a:rPr lang="en-US" sz="3200" i="1" dirty="0" smtClean="0"/>
              <a:t>Can </a:t>
            </a:r>
            <a:r>
              <a:rPr lang="en-US" sz="3200" i="1" dirty="0"/>
              <a:t>banks individually create money out of nothing? − The theories and the empirical evidence</a:t>
            </a:r>
            <a:r>
              <a:rPr lang="en-US" sz="3200" dirty="0"/>
              <a:t>, International Review of Financial Analysis, Volume 36, 2014</a:t>
            </a: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9" y="2403987"/>
            <a:ext cx="5253460" cy="39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13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2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387" y="472966"/>
            <a:ext cx="7668702" cy="2246769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YOU ARE PROBABLY THINKING I AM NOT AN EXPERT</a:t>
            </a:r>
          </a:p>
          <a:p>
            <a:endParaRPr lang="en-US" sz="2800" b="1" dirty="0"/>
          </a:p>
          <a:p>
            <a:r>
              <a:rPr lang="en-US" sz="2800" b="1" dirty="0" smtClean="0"/>
              <a:t>AND DON’T KNOW WHAT I AM TALKING ABOUT….</a:t>
            </a:r>
          </a:p>
          <a:p>
            <a:endParaRPr lang="en-US" sz="2800" b="1" dirty="0"/>
          </a:p>
          <a:p>
            <a:r>
              <a:rPr lang="en-US" sz="2800" b="1" dirty="0" smtClean="0"/>
              <a:t>THAT WHAT I AM SAYING IS NONSENSE OR WORSE!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82465" y="5384686"/>
            <a:ext cx="6491201" cy="584775"/>
          </a:xfrm>
          <a:prstGeom prst="rect">
            <a:avLst/>
          </a:prstGeom>
          <a:solidFill>
            <a:srgbClr val="E4C9FF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DON’T TAKE MY WORD FOR IT ====</a:t>
            </a:r>
            <a:r>
              <a:rPr lang="en-US" sz="3200" b="1" dirty="0" smtClean="0">
                <a:sym typeface="Wingdings" panose="05000000000000000000" pitchFamily="2" charset="2"/>
              </a:rPr>
              <a:t></a:t>
            </a:r>
            <a:endParaRPr lang="en-US" sz="3200" b="1" dirty="0"/>
          </a:p>
        </p:txBody>
      </p:sp>
      <p:pic>
        <p:nvPicPr>
          <p:cNvPr id="6146" name="Picture 2" descr="https://bethelkidsleaders.files.wordpress.com/2011/01/crazy.gif?w=200&amp;amph=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73" y="2950662"/>
            <a:ext cx="3372761" cy="33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2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92" y="110359"/>
            <a:ext cx="7154273" cy="4248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2723" y="4359102"/>
            <a:ext cx="10328788" cy="2308324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 of Commons, Nov. 20, 2014, Mr. Michael Meacher, MP:</a:t>
            </a:r>
          </a:p>
          <a:p>
            <a:endParaRPr lang="en-US" sz="2400" dirty="0"/>
          </a:p>
          <a:p>
            <a:r>
              <a:rPr lang="en-US" sz="2400" dirty="0" smtClean="0"/>
              <a:t>“It is unfortunate… that it is so little understood by the public that money is created every time by the banks when they make loans.”</a:t>
            </a:r>
            <a:endParaRPr lang="en-US" sz="2400" dirty="0"/>
          </a:p>
          <a:p>
            <a:r>
              <a:rPr lang="en-US" sz="2400" dirty="0" smtClean="0"/>
              <a:t>“And it is the banks – the banks – which determine how money is allocated across the economy.”</a:t>
            </a:r>
            <a:endParaRPr lang="en-US" sz="2400" dirty="0"/>
          </a:p>
        </p:txBody>
      </p:sp>
      <p:pic>
        <p:nvPicPr>
          <p:cNvPr id="5" name="Michael_Meacher_MP_at_the_historic_debate_in_UK_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2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67" y="331076"/>
            <a:ext cx="7154273" cy="4248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50" y="4587932"/>
            <a:ext cx="10723095" cy="1938992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 of Commons, Nov. 20, 2014, Mr. Michael Meacher, MP:</a:t>
            </a:r>
          </a:p>
          <a:p>
            <a:endParaRPr lang="en-US" sz="2400" dirty="0" smtClean="0"/>
          </a:p>
          <a:p>
            <a:r>
              <a:rPr lang="en-US" sz="2400" dirty="0" smtClean="0"/>
              <a:t>“They [the banks] have been granted enormous privileges since they can create [money] simply by writing an accounting entry on a register and they decide who uses that [money] and for what purpose.”</a:t>
            </a:r>
            <a:endParaRPr lang="en-US" sz="2400" dirty="0"/>
          </a:p>
        </p:txBody>
      </p:sp>
      <p:pic>
        <p:nvPicPr>
          <p:cNvPr id="5" name="Michael_Meacher_MP_at_the_historic_debate_in_UK_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2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148" y="4763729"/>
            <a:ext cx="10264877" cy="1569660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 of Commons, Nov. 20, 2014, Mr. Steven Baker, MP:</a:t>
            </a:r>
          </a:p>
          <a:p>
            <a:endParaRPr lang="en-US" sz="2400" dirty="0" smtClean="0"/>
          </a:p>
          <a:p>
            <a:r>
              <a:rPr lang="en-US" sz="2400" dirty="0" smtClean="0"/>
              <a:t>“Whenever a bank makes a loan it simultaneously makes a matching deposit in the borrower’s bank account, thereby creating new money.”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64" y="314352"/>
            <a:ext cx="7297168" cy="4305901"/>
          </a:xfrm>
          <a:prstGeom prst="rect">
            <a:avLst/>
          </a:prstGeom>
        </p:spPr>
      </p:pic>
      <p:pic>
        <p:nvPicPr>
          <p:cNvPr id="5" name="Steve_Baker_MP_at_the_historic_debate_in_UK_Parlia_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2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122" y="4921139"/>
            <a:ext cx="10471355" cy="1569660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 of Commons, Nov. 20, 2014, Mr. Steven Baker, MP:</a:t>
            </a:r>
          </a:p>
          <a:p>
            <a:endParaRPr lang="en-US" sz="2400" dirty="0" smtClean="0"/>
          </a:p>
          <a:p>
            <a:r>
              <a:rPr lang="en-US" sz="2400" dirty="0" smtClean="0"/>
              <a:t>“The explanation is actually taken from the Bank of England article ‘Money Creation in the Modern Economy’.   It seems to me rather hard to dismiss.”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47" y="234185"/>
            <a:ext cx="7925906" cy="4686954"/>
          </a:xfrm>
          <a:prstGeom prst="rect">
            <a:avLst/>
          </a:prstGeom>
        </p:spPr>
      </p:pic>
      <p:pic>
        <p:nvPicPr>
          <p:cNvPr id="4" name="Steve_Baker_MP_at_the_historic_debate_in_UK_Parlia_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119" y="2588216"/>
            <a:ext cx="4974823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en-US" sz="8000" dirty="0" smtClean="0"/>
              <a:t>SOLUTIONS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82047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algn="ctr"/>
            <a:r>
              <a:rPr lang="en-US" b="1" dirty="0"/>
              <a:t>Why care about money creation?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Money creation is an enormous power in the hands of </a:t>
            </a:r>
            <a:r>
              <a:rPr lang="en-US" dirty="0" smtClean="0"/>
              <a:t>controlling</a:t>
            </a:r>
            <a:r>
              <a:rPr lang="en-US" dirty="0"/>
              <a:t>-stake shareholders </a:t>
            </a:r>
            <a:r>
              <a:rPr lang="en-US" dirty="0" smtClean="0"/>
              <a:t>and their appointee boards of directors who </a:t>
            </a:r>
            <a:r>
              <a:rPr lang="en-US" dirty="0"/>
              <a:t>create money for their own corporate use (fossil fuels, extraction, military industrial complex, real estate, FIRE sector speculation, media, etc.)</a:t>
            </a:r>
          </a:p>
          <a:p>
            <a:pPr lvl="1"/>
            <a:r>
              <a:rPr lang="en-US" dirty="0"/>
              <a:t>All the </a:t>
            </a:r>
            <a:r>
              <a:rPr lang="en-US" dirty="0" smtClean="0"/>
              <a:t>most powerful </a:t>
            </a:r>
            <a:r>
              <a:rPr lang="en-US" dirty="0"/>
              <a:t>corporate family and investor groups also own banking licenses</a:t>
            </a:r>
          </a:p>
          <a:p>
            <a:r>
              <a:rPr lang="en-US" dirty="0"/>
              <a:t>All main economic theories ignore money creation and money power, focusing us on other factors, so it remains unseen and unchallenged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83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algn="ctr"/>
            <a:r>
              <a:rPr lang="en-US" b="1" dirty="0" smtClean="0"/>
              <a:t>Banks Determine First Use of Money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5" y="1958360"/>
            <a:ext cx="9763125" cy="4351338"/>
          </a:xfr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Owners of Banks through their appointees to boards of directors decide the shape and direction of our economy by the industries they give credit to</a:t>
            </a:r>
          </a:p>
          <a:p>
            <a:r>
              <a:rPr lang="en-US" dirty="0"/>
              <a:t>Banks are at the nucleus of the most powerful global </a:t>
            </a:r>
            <a:r>
              <a:rPr lang="en-US" dirty="0" smtClean="0"/>
              <a:t>holdings groups</a:t>
            </a:r>
            <a:endParaRPr lang="en-US" dirty="0"/>
          </a:p>
          <a:p>
            <a:r>
              <a:rPr lang="en-US" dirty="0" smtClean="0"/>
              <a:t>Their owners use their banking licenses to fund fossil fuels, extraction, and plantations that exploit low wage workers in countries without laws and human rights</a:t>
            </a:r>
          </a:p>
          <a:p>
            <a:r>
              <a:rPr lang="en-US" dirty="0" smtClean="0"/>
              <a:t>Owners use their banking licenses to create money for the companies they own as credit</a:t>
            </a:r>
          </a:p>
          <a:p>
            <a:r>
              <a:rPr lang="en-US" dirty="0" smtClean="0"/>
              <a:t>Owners, through their lawyers, PACs, and lobbyists, write the rules and craft the legislation </a:t>
            </a:r>
          </a:p>
        </p:txBody>
      </p:sp>
    </p:spTree>
    <p:extLst>
      <p:ext uri="{BB962C8B-B14F-4D97-AF65-F5344CB8AC3E}">
        <p14:creationId xmlns:p14="http://schemas.microsoft.com/office/powerpoint/2010/main" val="70497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908">
              <a:srgbClr val="69A3D8"/>
            </a:gs>
            <a:gs pos="43352">
              <a:srgbClr val="79ADDD"/>
            </a:gs>
            <a:gs pos="0">
              <a:schemeClr val="accent1">
                <a:lumMod val="20000"/>
                <a:lumOff val="80000"/>
              </a:schemeClr>
            </a:gs>
            <a:gs pos="59270">
              <a:srgbClr val="83B3E0"/>
            </a:gs>
            <a:gs pos="1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284" y="2588216"/>
            <a:ext cx="7964129" cy="13234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HISTORY &amp; MORE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26527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en-US" b="1" dirty="0" smtClean="0"/>
              <a:t>How can we begin to change this?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US" dirty="0"/>
              <a:t>Money </a:t>
            </a:r>
            <a:r>
              <a:rPr lang="en-US" dirty="0" smtClean="0"/>
              <a:t>creation in the US </a:t>
            </a:r>
            <a:r>
              <a:rPr lang="en-US" dirty="0"/>
              <a:t>is encoded in Article 1 Sections 8 &amp; 10 of the US </a:t>
            </a:r>
            <a:r>
              <a:rPr lang="en-US" dirty="0" smtClean="0"/>
              <a:t>Constitution – this was the first place money creation was outsourced and privatized into merchant-bankers’ hands in our history</a:t>
            </a:r>
          </a:p>
          <a:p>
            <a:r>
              <a:rPr lang="en-US" dirty="0" smtClean="0"/>
              <a:t>State banking acts, the national banking act, and the Federal Reserve Act contain the rest of the details that got us to where we are today</a:t>
            </a:r>
          </a:p>
          <a:p>
            <a:r>
              <a:rPr lang="en-US" dirty="0" smtClean="0"/>
              <a:t>These laws must become targets for change by progressive movements</a:t>
            </a:r>
          </a:p>
          <a:p>
            <a:r>
              <a:rPr lang="en-US" dirty="0" smtClean="0"/>
              <a:t>We must also begin to create alternatives and replace these laws</a:t>
            </a:r>
          </a:p>
        </p:txBody>
      </p:sp>
    </p:spTree>
    <p:extLst>
      <p:ext uri="{BB962C8B-B14F-4D97-AF65-F5344CB8AC3E}">
        <p14:creationId xmlns:p14="http://schemas.microsoft.com/office/powerpoint/2010/main" val="3310802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are alternatives?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Alternative money forms </a:t>
            </a:r>
            <a:r>
              <a:rPr lang="en-US" dirty="0" smtClean="0"/>
              <a:t>exist with radically different social outcomes</a:t>
            </a:r>
          </a:p>
          <a:p>
            <a:r>
              <a:rPr lang="en-US" dirty="0" smtClean="0"/>
              <a:t>Some proposals: Icelandic Sovereign Money Proposal 2015, NEED Act Proposal 2011, </a:t>
            </a:r>
            <a:r>
              <a:rPr lang="en-US" dirty="0"/>
              <a:t>Chicago Plan </a:t>
            </a:r>
            <a:r>
              <a:rPr lang="en-US" dirty="0" smtClean="0"/>
              <a:t>1930s; Public Banking Act proposals in numerous US states</a:t>
            </a:r>
            <a:r>
              <a:rPr lang="en-US" dirty="0"/>
              <a:t>;</a:t>
            </a:r>
            <a:r>
              <a:rPr lang="en-US" dirty="0" smtClean="0"/>
              <a:t> Alternative </a:t>
            </a:r>
            <a:r>
              <a:rPr lang="en-US" dirty="0"/>
              <a:t>C</a:t>
            </a:r>
            <a:r>
              <a:rPr lang="en-US" dirty="0" smtClean="0"/>
              <a:t>urrency Act, AB 129, California</a:t>
            </a:r>
          </a:p>
          <a:p>
            <a:r>
              <a:rPr lang="en-US" dirty="0" smtClean="0"/>
              <a:t>Constitutional Court case </a:t>
            </a:r>
            <a:r>
              <a:rPr lang="en-US" dirty="0"/>
              <a:t>in Canada, FEDERAL COURT OF CANADA BETWEEN: COMMITTEE FOR MONETARY AND ECONOMIC REFORM ("COMER"), WILLIAM KREHM, and ANN EMMETT, Plaintiffs - and - HER MAJESTY THE QUEEN, THE MINISTER OF FINANCE, THE MINISTER OF NATIONAL REVENUE, THE B ANK OF CANADA, THE ATTORNEY GENERAL OF CANADA, </a:t>
            </a:r>
            <a:r>
              <a:rPr lang="en-US" dirty="0" smtClean="0"/>
              <a:t>Defendants; Rocco Galati, </a:t>
            </a:r>
            <a:r>
              <a:rPr lang="en-US" dirty="0" err="1" smtClean="0"/>
              <a:t>Esq</a:t>
            </a:r>
            <a:r>
              <a:rPr lang="en-US" dirty="0" smtClean="0"/>
              <a:t>, Plaintiffs’ Counsel</a:t>
            </a:r>
          </a:p>
          <a:p>
            <a:r>
              <a:rPr lang="en-US" dirty="0"/>
              <a:t>L</a:t>
            </a:r>
            <a:r>
              <a:rPr lang="en-US" dirty="0" smtClean="0"/>
              <a:t>ocal money/complementary currency programs (EU 20+ Germany, </a:t>
            </a:r>
            <a:r>
              <a:rPr lang="en-US" smtClean="0"/>
              <a:t>50+ France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etc.)</a:t>
            </a:r>
          </a:p>
          <a:p>
            <a:r>
              <a:rPr lang="en-US" dirty="0" smtClean="0"/>
              <a:t>Mutual credit networks expanding all over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8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489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What are alternatives?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792787"/>
              </p:ext>
            </p:extLst>
          </p:nvPr>
        </p:nvGraphicFramePr>
        <p:xfrm>
          <a:off x="347133" y="553336"/>
          <a:ext cx="1149773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039"/>
                <a:gridCol w="1754032"/>
                <a:gridCol w="1789113"/>
                <a:gridCol w="1859275"/>
                <a:gridCol w="2434443"/>
                <a:gridCol w="25558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Bank</a:t>
                      </a:r>
                      <a:r>
                        <a:rPr lang="en-US" sz="1800" baseline="0" dirty="0" smtClean="0"/>
                        <a:t> Credit/Debt Money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Public Banking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Sovereign Money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Local</a:t>
                      </a:r>
                      <a:r>
                        <a:rPr lang="en-US" sz="1800" baseline="0" dirty="0" smtClean="0"/>
                        <a:t> Complementary Currencies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Mutual</a:t>
                      </a:r>
                      <a:r>
                        <a:rPr lang="en-US" sz="1800" baseline="0" dirty="0" smtClean="0"/>
                        <a:t> Credit, Local Exchange Trading Systems, Time-banking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$, £, ¥, €,  etc.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 (North Dakota), RMB, R$,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€ (regional</a:t>
                      </a:r>
                      <a:r>
                        <a:rPr lang="en-US" sz="1800" baseline="0" dirty="0" smtClean="0"/>
                        <a:t>/community)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Channel</a:t>
                      </a:r>
                      <a:r>
                        <a:rPr lang="en-US" sz="1800" baseline="0" dirty="0" smtClean="0"/>
                        <a:t> Islands, Icelandic Proposal, NEED ACT (US), Positive Money (UK)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Various, Sol-</a:t>
                      </a:r>
                      <a:r>
                        <a:rPr lang="en-US" sz="1800" dirty="0" err="1" smtClean="0"/>
                        <a:t>Violette</a:t>
                      </a:r>
                      <a:r>
                        <a:rPr lang="en-US" sz="1800" dirty="0" smtClean="0"/>
                        <a:t>, Le Palmas, </a:t>
                      </a:r>
                      <a:r>
                        <a:rPr lang="en-US" sz="1800" dirty="0" err="1" smtClean="0"/>
                        <a:t>Cheimgauer</a:t>
                      </a:r>
                      <a:r>
                        <a:rPr lang="en-US" sz="1800" dirty="0" smtClean="0"/>
                        <a:t>, Bristol £, </a:t>
                      </a:r>
                      <a:r>
                        <a:rPr lang="en-US" sz="1800" dirty="0" err="1" smtClean="0"/>
                        <a:t>Totnes</a:t>
                      </a:r>
                      <a:r>
                        <a:rPr lang="en-US" sz="1800" dirty="0" smtClean="0"/>
                        <a:t> £, Ithaca Hour, </a:t>
                      </a:r>
                      <a:r>
                        <a:rPr lang="en-US" sz="1800" dirty="0" err="1" smtClean="0"/>
                        <a:t>Credito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100+ EU pilots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Various,</a:t>
                      </a:r>
                      <a:r>
                        <a:rPr lang="en-US" sz="1800" baseline="0" dirty="0" smtClean="0"/>
                        <a:t> Swiss WIR, Bay Bucks (SF, CA), etc.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issued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Private banking</a:t>
                      </a:r>
                      <a:r>
                        <a:rPr lang="en-US" sz="1800" baseline="0" dirty="0" smtClean="0"/>
                        <a:t> system, debt-money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NFP Public</a:t>
                      </a:r>
                      <a:r>
                        <a:rPr lang="en-US" sz="1800" baseline="0" dirty="0" smtClean="0"/>
                        <a:t>ly-owned bank, debt-money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Monetary</a:t>
                      </a:r>
                      <a:r>
                        <a:rPr lang="en-US" sz="1800" baseline="0" dirty="0" smtClean="0"/>
                        <a:t> Authority, </a:t>
                      </a:r>
                      <a:r>
                        <a:rPr lang="en-US" sz="1800" b="1" baseline="0" dirty="0" smtClean="0">
                          <a:solidFill>
                            <a:srgbClr val="00B0F0"/>
                          </a:solidFill>
                        </a:rPr>
                        <a:t>debt-free money</a:t>
                      </a:r>
                      <a:endParaRPr lang="en-US" sz="1800" b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Participants</a:t>
                      </a:r>
                      <a:r>
                        <a:rPr lang="en-US" sz="1800" baseline="0" dirty="0" smtClean="0"/>
                        <a:t> volunteer in closed-circuit, </a:t>
                      </a:r>
                      <a:r>
                        <a:rPr lang="en-US" sz="1800" b="1" baseline="0" dirty="0" smtClean="0">
                          <a:solidFill>
                            <a:srgbClr val="00B0F0"/>
                          </a:solidFill>
                        </a:rPr>
                        <a:t>debt-free participant-created money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Members create credit between themselves, participant-created ‘real’ credit (non-debt</a:t>
                      </a:r>
                      <a:r>
                        <a:rPr lang="en-US" sz="1800" baseline="0" dirty="0" smtClean="0"/>
                        <a:t>)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000" y="5398420"/>
            <a:ext cx="1092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</a:t>
            </a:r>
          </a:p>
          <a:p>
            <a:r>
              <a:rPr lang="en-US" dirty="0" smtClean="0"/>
              <a:t>Doug </a:t>
            </a:r>
            <a:r>
              <a:rPr lang="en-US" dirty="0" err="1" smtClean="0"/>
              <a:t>Rushkoff</a:t>
            </a:r>
            <a:r>
              <a:rPr lang="en-US" dirty="0" smtClean="0"/>
              <a:t>, </a:t>
            </a:r>
            <a:r>
              <a:rPr lang="en-US" i="1" u="sng" dirty="0" smtClean="0"/>
              <a:t>Life, Inc.</a:t>
            </a:r>
          </a:p>
          <a:p>
            <a:r>
              <a:rPr lang="en-US" dirty="0" smtClean="0"/>
              <a:t>Bernard </a:t>
            </a:r>
            <a:r>
              <a:rPr lang="en-US" dirty="0" err="1" smtClean="0"/>
              <a:t>Lietaer</a:t>
            </a:r>
            <a:r>
              <a:rPr lang="en-US" dirty="0" smtClean="0"/>
              <a:t>, </a:t>
            </a:r>
            <a:r>
              <a:rPr lang="en-US" i="1" u="sng" dirty="0"/>
              <a:t>Rethinking Money</a:t>
            </a:r>
          </a:p>
          <a:p>
            <a:r>
              <a:rPr lang="en-US" dirty="0" smtClean="0"/>
              <a:t>Thomas Greco, </a:t>
            </a:r>
            <a:r>
              <a:rPr lang="en-US" i="1" u="sng" dirty="0" smtClean="0"/>
              <a:t>The End of Money and the Future of Civilization</a:t>
            </a:r>
          </a:p>
          <a:p>
            <a:r>
              <a:rPr lang="en-US" dirty="0" err="1" smtClean="0"/>
              <a:t>Troost</a:t>
            </a:r>
            <a:r>
              <a:rPr lang="en-US" dirty="0" smtClean="0"/>
              <a:t>/</a:t>
            </a:r>
            <a:r>
              <a:rPr lang="en-US" dirty="0" err="1" smtClean="0"/>
              <a:t>Hersel</a:t>
            </a:r>
            <a:r>
              <a:rPr lang="en-US" dirty="0" smtClean="0"/>
              <a:t>: </a:t>
            </a:r>
            <a:r>
              <a:rPr lang="en-US" i="1" u="sng" dirty="0" smtClean="0"/>
              <a:t>How </a:t>
            </a:r>
            <a:r>
              <a:rPr lang="en-US" i="1" u="sng" dirty="0"/>
              <a:t>a socialization of the German banking system might look </a:t>
            </a:r>
            <a:r>
              <a:rPr lang="en-US" i="1" u="sng" dirty="0" smtClean="0"/>
              <a:t>like, </a:t>
            </a:r>
            <a:r>
              <a:rPr lang="en-US" dirty="0" smtClean="0"/>
              <a:t>Rosa Luxemburg </a:t>
            </a:r>
            <a:r>
              <a:rPr lang="en-US" dirty="0" err="1" smtClean="0"/>
              <a:t>Stiftung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4957" y="4249558"/>
            <a:ext cx="334767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BANK CREDIT</a:t>
            </a:r>
          </a:p>
          <a:p>
            <a:pPr algn="ctr"/>
            <a:r>
              <a:rPr lang="en-US" sz="2000" dirty="0" smtClean="0"/>
              <a:t>‘DEBT-MONEY’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12633" y="4249558"/>
            <a:ext cx="224589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SOVEREIGN MONEY</a:t>
            </a:r>
          </a:p>
          <a:p>
            <a:r>
              <a:rPr lang="en-US" sz="2000" dirty="0" smtClean="0"/>
              <a:t>DEBT-FREE MONEY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58527" y="4249558"/>
            <a:ext cx="2245894" cy="707886"/>
          </a:xfrm>
          <a:prstGeom prst="rect">
            <a:avLst/>
          </a:prstGeom>
          <a:solidFill>
            <a:srgbClr val="FFFF8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LOCAL CURRENCIES</a:t>
            </a:r>
          </a:p>
          <a:p>
            <a:r>
              <a:rPr lang="en-US" sz="2000" dirty="0" smtClean="0"/>
              <a:t>DEBT-FREE MONEY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311106" y="4249558"/>
            <a:ext cx="256005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PERSONAL CREDIT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83665" y="5398420"/>
            <a:ext cx="4187493" cy="646331"/>
          </a:xfrm>
          <a:prstGeom prst="rect">
            <a:avLst/>
          </a:prstGeom>
          <a:solidFill>
            <a:srgbClr val="F0A4DA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***MONEY IS ISSUED AND CIRCULATES***</a:t>
            </a:r>
          </a:p>
          <a:p>
            <a:r>
              <a:rPr lang="en-US" dirty="0" smtClean="0"/>
              <a:t>+++CREDIT APPEARS AND DISAPPEARS+++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should we care now?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Progressive movements talk about a lot of goals to make a better </a:t>
            </a:r>
            <a:r>
              <a:rPr lang="en-US" dirty="0" smtClean="0"/>
              <a:t>world.</a:t>
            </a:r>
          </a:p>
          <a:p>
            <a:r>
              <a:rPr lang="en-US" dirty="0" smtClean="0"/>
              <a:t>But, we </a:t>
            </a:r>
            <a:r>
              <a:rPr lang="en-US" dirty="0"/>
              <a:t>never talk about how money is </a:t>
            </a:r>
            <a:r>
              <a:rPr lang="en-US" dirty="0" smtClean="0"/>
              <a:t>created, how 1</a:t>
            </a:r>
            <a:r>
              <a:rPr lang="en-US" baseline="30000" dirty="0" smtClean="0"/>
              <a:t>st</a:t>
            </a:r>
            <a:r>
              <a:rPr lang="en-US" dirty="0" smtClean="0"/>
              <a:t> use impacts us, </a:t>
            </a:r>
            <a:r>
              <a:rPr lang="en-US" dirty="0"/>
              <a:t>and how to change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We need to make money reform/alternative money an important part of our work for change</a:t>
            </a:r>
          </a:p>
          <a:p>
            <a:r>
              <a:rPr lang="en-US" dirty="0" smtClean="0"/>
              <a:t>The important part now is to recognize this </a:t>
            </a:r>
            <a:r>
              <a:rPr lang="en-US" dirty="0"/>
              <a:t>A</a:t>
            </a:r>
            <a:r>
              <a:rPr lang="en-US" dirty="0" smtClean="0"/>
              <a:t>chilles Heel for fossil fuels, begin to educate ourselves about alternatives, and find money reform movements to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23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2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186" y="168691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 smtClean="0"/>
              <a:t>How Activists are Fighting Back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DIVESTMENT MOVEMENT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PUTTING PRESSURE ON BANKS NOT TO INVEST IN NEW FOSSIL FUEL INFRASTRUCTURE</a:t>
            </a:r>
          </a:p>
          <a:p>
            <a:pPr marL="342900" indent="-342900">
              <a:buAutoNum type="arabicPeriod"/>
            </a:pPr>
            <a:r>
              <a:rPr lang="en-US" dirty="0"/>
              <a:t>EDUCATING PEOPLE ABOUT THE DEBT-MONEY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ORGANIZING </a:t>
            </a:r>
            <a:r>
              <a:rPr lang="en-US" dirty="0"/>
              <a:t>A NATIONAL MOVEMENT FOR GREENBACK DEBT-FREE MONEY ISSUED BY </a:t>
            </a:r>
            <a:r>
              <a:rPr lang="en-US" dirty="0" smtClean="0"/>
              <a:t>GOVERNMENT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BUILDING LOCAL COMPLEMENTARY AND MUTUAL CREDIT ALTERNATIVES TO FILL THE VOID WHEN THE NEXT CRISIS MEANS BANKS STOP LENDING TO PEOPLE CREATING NEW SUFFERING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03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418" y="935037"/>
            <a:ext cx="10400356" cy="387293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200" b="1" dirty="0" smtClean="0"/>
              <a:t>WE DO NOT HAVE TO LIVE WITH THIS MONEY SYSTEM!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TAKE BACK OUR GOVERNMENT…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TAKE BACK OUR MONEY SYSTEM…</a:t>
            </a:r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29028" y="5286375"/>
            <a:ext cx="8274381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FOR  A MORE PEACEFUL WORLD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39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32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025"/>
            <a:ext cx="1051560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What do we mean by the Energy Industry?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5568"/>
            <a:ext cx="10680290" cy="49859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Coal ---  first coal mining in UK …. 1578  Queen Liz the 1</a:t>
            </a:r>
            <a:r>
              <a:rPr lang="en-US" baseline="30000" dirty="0" smtClean="0"/>
              <a:t>st: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she issued a 99 year lease </a:t>
            </a:r>
            <a:r>
              <a:rPr lang="en-US" u="sng" dirty="0" smtClean="0"/>
              <a:t>to her favorite money lender </a:t>
            </a:r>
            <a:r>
              <a:rPr lang="en-US" dirty="0" smtClean="0"/>
              <a:t>to surreptitiously lease out the coal mines and rule together the nation’s energy supply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at the same time, Queen Liz passed laws forbidding the use of wood from the forests, forcing people to buy coal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 the people’s mind, the operators of the coal mines were the bad guys, and this false consciousness was reinforced by royal ministers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Oil ---  USA  1859;  by 1870 John D. Rockefeller Sr. controls Standard Oil trust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Gas --- </a:t>
            </a:r>
            <a:r>
              <a:rPr lang="en-US" dirty="0"/>
              <a:t>The world's first industrial extraction of natural </a:t>
            </a:r>
            <a:r>
              <a:rPr lang="en-US" dirty="0" smtClean="0"/>
              <a:t>gas started at Fredonia, NY </a:t>
            </a:r>
            <a:r>
              <a:rPr lang="en-US" dirty="0"/>
              <a:t>in 1825</a:t>
            </a:r>
            <a:endParaRPr lang="en-US" dirty="0" smtClean="0"/>
          </a:p>
          <a:p>
            <a:pPr marL="1371600" lvl="2" indent="-457200">
              <a:buAutoNum type="alphaLcParenR"/>
            </a:pPr>
            <a:r>
              <a:rPr lang="en-US" dirty="0" smtClean="0"/>
              <a:t>Fracking </a:t>
            </a:r>
          </a:p>
          <a:p>
            <a:pPr marL="1371600" lvl="2" indent="-457200">
              <a:buAutoNum type="alphaLcParenR"/>
            </a:pPr>
            <a:r>
              <a:rPr lang="en-US" dirty="0" smtClean="0"/>
              <a:t>Horizontal fracking:  intensive use of chemicals and high-pressure water.  Expanded use of ‘eminent domain’ to acquire land rights.  </a:t>
            </a:r>
          </a:p>
          <a:p>
            <a:pPr marL="1371600" lvl="2" indent="-457200">
              <a:buAutoNum type="alphaLcParenR"/>
            </a:pPr>
            <a:endParaRPr lang="en-US" dirty="0" smtClean="0"/>
          </a:p>
          <a:p>
            <a:r>
              <a:rPr lang="en-US" dirty="0" smtClean="0"/>
              <a:t>Nuclear Power --- Russia 1954.  First commercial nuclear plant, UK in 1956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4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24" y="117987"/>
            <a:ext cx="10515600" cy="73846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Why is the History Important?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24" y="1199394"/>
            <a:ext cx="8892775" cy="5481625"/>
          </a:xfrm>
        </p:spPr>
        <p:txBody>
          <a:bodyPr>
            <a:noAutofit/>
          </a:bodyPr>
          <a:lstStyle/>
          <a:p>
            <a:r>
              <a:rPr lang="en-US" sz="2400" dirty="0" smtClean="0"/>
              <a:t>Historically and to this day, the power of the energy industry is fueled by private commercial banks.</a:t>
            </a:r>
          </a:p>
          <a:p>
            <a:r>
              <a:rPr lang="en-US" sz="2400" dirty="0" smtClean="0"/>
              <a:t>The historical relationship between the banking sector and the energy industry enables the growth of all fossil fuel industries.</a:t>
            </a:r>
          </a:p>
          <a:p>
            <a:r>
              <a:rPr lang="en-US" sz="2400" dirty="0" smtClean="0"/>
              <a:t>Examples from history:</a:t>
            </a:r>
          </a:p>
          <a:p>
            <a:pPr lvl="1"/>
            <a:r>
              <a:rPr lang="en-US" sz="1800" dirty="0" smtClean="0"/>
              <a:t>Coal  - Queen </a:t>
            </a:r>
            <a:r>
              <a:rPr lang="en-US" sz="1800" dirty="0"/>
              <a:t>Elizabeth and her money lender, Thomas Sutton, in 1578</a:t>
            </a:r>
            <a:endParaRPr lang="en-US" sz="1800" dirty="0" smtClean="0"/>
          </a:p>
          <a:p>
            <a:pPr lvl="1"/>
            <a:r>
              <a:rPr lang="en-US" sz="1800" dirty="0" smtClean="0"/>
              <a:t>Standard Oil – William Rockefeller, 1897, Director, National City Bank (Citibank)- oil, railroad, mining interests.  Bank &amp; Oil families intermarried.</a:t>
            </a:r>
          </a:p>
          <a:p>
            <a:pPr lvl="1"/>
            <a:r>
              <a:rPr lang="en-US" sz="1800" dirty="0" err="1" smtClean="0"/>
              <a:t>WWll</a:t>
            </a:r>
            <a:r>
              <a:rPr lang="en-US" sz="1800" dirty="0" smtClean="0"/>
              <a:t> – Winston Churchill wanted oil from Persia and Mesopotamia (current day Iran and Iraq) to fuel the British Navy, to replace the coal-burning fleet; </a:t>
            </a:r>
          </a:p>
          <a:p>
            <a:pPr lvl="1"/>
            <a:r>
              <a:rPr lang="en-US" sz="1800" dirty="0" smtClean="0"/>
              <a:t>British banks funded oil extraction in Iraq starting in 1890s and pushed to control the Ottoman region</a:t>
            </a:r>
          </a:p>
          <a:p>
            <a:pPr lvl="1"/>
            <a:r>
              <a:rPr lang="en-US" sz="1800" dirty="0" smtClean="0"/>
              <a:t>British government created Anglo-Persian, later BP,</a:t>
            </a:r>
            <a:endParaRPr lang="en-US" sz="1800" dirty="0"/>
          </a:p>
          <a:p>
            <a:pPr lvl="1"/>
            <a:r>
              <a:rPr lang="en-US" sz="1800" dirty="0" smtClean="0"/>
              <a:t>Other banking dynasties got into oil (i.e. Mellon, Harriman, Rothschild, etc.) </a:t>
            </a:r>
          </a:p>
          <a:p>
            <a:pPr lvl="1"/>
            <a:r>
              <a:rPr lang="en-US" sz="1800" dirty="0" smtClean="0"/>
              <a:t>By 1928, the Middle East oil was shared between British, American, and French oil monopolies. </a:t>
            </a:r>
          </a:p>
        </p:txBody>
      </p:sp>
      <p:pic>
        <p:nvPicPr>
          <p:cNvPr id="1026" name="Picture 2" descr="William Rockef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548" y="1751308"/>
            <a:ext cx="2925452" cy="41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3430" y="5910573"/>
            <a:ext cx="19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William Rockefeller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931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1" y="2555678"/>
            <a:ext cx="11241777" cy="36655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93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Extreme </a:t>
            </a:r>
            <a:r>
              <a:rPr lang="en-US" b="1" dirty="0" err="1"/>
              <a:t>e</a:t>
            </a:r>
            <a:r>
              <a:rPr lang="en-US" b="1" dirty="0" err="1" smtClean="0"/>
              <a:t>xtractivism</a:t>
            </a:r>
            <a:r>
              <a:rPr lang="en-US" b="1" dirty="0" smtClean="0"/>
              <a:t> in </a:t>
            </a:r>
            <a:r>
              <a:rPr lang="en-US" b="1" dirty="0"/>
              <a:t>a</a:t>
            </a:r>
            <a:r>
              <a:rPr lang="en-US" b="1" dirty="0" smtClean="0"/>
              <a:t>ction on land and sea.  </a:t>
            </a:r>
            <a:br>
              <a:rPr lang="en-US" b="1" dirty="0" smtClean="0"/>
            </a:br>
            <a:r>
              <a:rPr lang="en-US" b="1" dirty="0" smtClean="0"/>
              <a:t>Why is this a problem for the planet?</a:t>
            </a:r>
            <a:br>
              <a:rPr lang="en-US" b="1" dirty="0" smtClean="0"/>
            </a:br>
            <a:r>
              <a:rPr lang="en-US" b="1" dirty="0" smtClean="0"/>
              <a:t>Keep it in the ground!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39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hansadutta.com/krsnanews/files/2011/08/network_weal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1" y="2440022"/>
            <a:ext cx="12194691" cy="44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0048" y="324465"/>
            <a:ext cx="9365226" cy="1323439"/>
          </a:xfrm>
          <a:prstGeom prst="rect">
            <a:avLst/>
          </a:prstGeom>
          <a:solidFill>
            <a:srgbClr val="DAE9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Graphic of Global Capitalist Network: Banks at the core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86399" y="2070690"/>
            <a:ext cx="396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385" y="2440022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7701" y="2499631"/>
            <a:ext cx="5549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3713" y="1962968"/>
            <a:ext cx="987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revealed--the-capitalist-network-that-runs-the-world.html</a:t>
            </a:r>
          </a:p>
        </p:txBody>
      </p:sp>
    </p:spTree>
    <p:extLst>
      <p:ext uri="{BB962C8B-B14F-4D97-AF65-F5344CB8AC3E}">
        <p14:creationId xmlns:p14="http://schemas.microsoft.com/office/powerpoint/2010/main" val="15970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2862</Words>
  <Application>Microsoft Office PowerPoint</Application>
  <PresentationFormat>Widescreen</PresentationFormat>
  <Paragraphs>342</Paragraphs>
  <Slides>55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inherit</vt:lpstr>
      <vt:lpstr>Times New Roman</vt:lpstr>
      <vt:lpstr>Wingdings</vt:lpstr>
      <vt:lpstr>Office Theme</vt:lpstr>
      <vt:lpstr>PRIVATE POWER vs.  PUBLIC RIGHTS</vt:lpstr>
      <vt:lpstr>The Panel</vt:lpstr>
      <vt:lpstr>Overview</vt:lpstr>
      <vt:lpstr>PowerPoint Presentation</vt:lpstr>
      <vt:lpstr>PowerPoint Presentation</vt:lpstr>
      <vt:lpstr>What do we mean by the Energy Industry?</vt:lpstr>
      <vt:lpstr>Why is the History Important?</vt:lpstr>
      <vt:lpstr>Extreme extractivism in action on land and sea.   Why is this a problem for the planet? Keep it in the ground!</vt:lpstr>
      <vt:lpstr>PowerPoint Presentation</vt:lpstr>
      <vt:lpstr>Is it any coincidence that banking licenses are central to the largest holdings dominating the world economy?</vt:lpstr>
      <vt:lpstr> Who is financing the enormous production increases  of the world’s dirtiest fossil fuel?  </vt:lpstr>
      <vt:lpstr>Who is financing the enormous production increases  of the world’s dirtiest fossil fuel? </vt:lpstr>
      <vt:lpstr>How do bank loans enable fossil fuels?</vt:lpstr>
      <vt:lpstr>How do bank loans enable fossil fuels:   HALLIBURTON</vt:lpstr>
      <vt:lpstr>How do bank loans enable fossil fuels:   PEABODY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FOSSIL FUELS &amp; OUR DEBT-BASED FINANCIAL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the money  for bank loans come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care about money creation?</vt:lpstr>
      <vt:lpstr>Banks Determine First Use of Money</vt:lpstr>
      <vt:lpstr>How can we begin to change this? </vt:lpstr>
      <vt:lpstr>What are alternatives?</vt:lpstr>
      <vt:lpstr>What are alternatives?</vt:lpstr>
      <vt:lpstr>Why should we care now?  </vt:lpstr>
      <vt:lpstr>How Activists are Fighting Back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122</cp:revision>
  <dcterms:created xsi:type="dcterms:W3CDTF">2015-05-10T19:46:32Z</dcterms:created>
  <dcterms:modified xsi:type="dcterms:W3CDTF">2015-06-01T23:23:31Z</dcterms:modified>
</cp:coreProperties>
</file>