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34" r:id="rId2"/>
    <p:sldId id="369" r:id="rId3"/>
    <p:sldId id="320" r:id="rId4"/>
    <p:sldId id="271" r:id="rId5"/>
    <p:sldId id="344" r:id="rId6"/>
    <p:sldId id="337" r:id="rId7"/>
    <p:sldId id="266" r:id="rId8"/>
    <p:sldId id="267" r:id="rId9"/>
    <p:sldId id="268" r:id="rId10"/>
    <p:sldId id="371" r:id="rId11"/>
    <p:sldId id="327" r:id="rId12"/>
    <p:sldId id="373" r:id="rId13"/>
    <p:sldId id="321" r:id="rId14"/>
    <p:sldId id="359" r:id="rId15"/>
    <p:sldId id="346" r:id="rId16"/>
    <p:sldId id="347" r:id="rId17"/>
    <p:sldId id="363" r:id="rId18"/>
    <p:sldId id="356" r:id="rId19"/>
    <p:sldId id="312" r:id="rId20"/>
    <p:sldId id="333" r:id="rId21"/>
    <p:sldId id="3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FFFF"/>
    <a:srgbClr val="CDE6FD"/>
    <a:srgbClr val="0000FF"/>
    <a:srgbClr val="66FFFF"/>
    <a:srgbClr val="F9D1D1"/>
    <a:srgbClr val="FFFFCC"/>
    <a:srgbClr val="D1F9D2"/>
    <a:srgbClr val="F4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64" autoAdjust="0"/>
    <p:restoredTop sz="88324" autoAdjust="0"/>
  </p:normalViewPr>
  <p:slideViewPr>
    <p:cSldViewPr snapToGrid="0">
      <p:cViewPr varScale="1">
        <p:scale>
          <a:sx n="57" d="100"/>
          <a:sy n="57" d="100"/>
        </p:scale>
        <p:origin x="17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F061C-A11D-4DE5-B687-CBEE68EB242F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DAC4-DA21-4C60-9895-8BA5F3B49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2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5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73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2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51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78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83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10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86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6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97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4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5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32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82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3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9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4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0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5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2051097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US" sz="2400" b="1" i="1" dirty="0" smtClean="0"/>
              <a:t>PANEL:</a:t>
            </a:r>
            <a:br>
              <a:rPr lang="en-US" sz="2400" b="1" i="1" dirty="0" smtClean="0"/>
            </a:br>
            <a:r>
              <a:rPr lang="en-US" sz="2400" b="1" i="1" dirty="0" smtClean="0"/>
              <a:t>  The </a:t>
            </a:r>
            <a:r>
              <a:rPr lang="en-US" sz="2400" b="1" i="1" dirty="0"/>
              <a:t>Secret Pillars of Capitalism - Land Control and Debt-Money</a:t>
            </a:r>
            <a:r>
              <a:rPr lang="en-US" sz="2400" b="1" i="1" dirty="0" smtClean="0"/>
              <a:t>:</a:t>
            </a:r>
            <a:br>
              <a:rPr lang="en-US" sz="2400" b="1" i="1" dirty="0" smtClean="0"/>
            </a:br>
            <a:r>
              <a:rPr lang="en-US" sz="2400" b="1" i="1" dirty="0" smtClean="0"/>
              <a:t> </a:t>
            </a:r>
            <a:r>
              <a:rPr lang="en-US" sz="2400" b="1" i="1" dirty="0"/>
              <a:t>Two Systems That Enslave Us and How We Can Change </a:t>
            </a:r>
            <a:r>
              <a:rPr lang="en-US" sz="2400" b="1" i="1" dirty="0" smtClean="0"/>
              <a:t>Them</a:t>
            </a:r>
            <a:br>
              <a:rPr lang="en-US" sz="2400" b="1" i="1" dirty="0" smtClean="0"/>
            </a:br>
            <a:r>
              <a:rPr lang="en-US" sz="2000" b="1" dirty="0"/>
              <a:t>SUNDAY, JUNE 1</a:t>
            </a:r>
            <a:br>
              <a:rPr lang="en-US" sz="2000" b="1" dirty="0"/>
            </a:br>
            <a:r>
              <a:rPr lang="en-US" sz="2000" b="1" dirty="0"/>
              <a:t>10:00am - 11:50am</a:t>
            </a:r>
            <a:br>
              <a:rPr lang="en-US" sz="2000" b="1" dirty="0"/>
            </a:br>
            <a:r>
              <a:rPr lang="en-US" sz="2000" b="1" dirty="0"/>
              <a:t>(Room 9.68</a:t>
            </a:r>
            <a:r>
              <a:rPr lang="en-US" sz="2000" b="1" dirty="0" smtClean="0"/>
              <a:t>)</a:t>
            </a:r>
            <a:endParaRPr lang="en-US" sz="4000" b="1" u="sng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3276186" y="4869749"/>
            <a:ext cx="5896302" cy="87332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dirty="0" smtClean="0"/>
              <a:t>LAND-MONEY </a:t>
            </a:r>
            <a:r>
              <a:rPr lang="en-US" sz="2000" b="1" dirty="0" smtClean="0"/>
              <a:t>STUDY GROUP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" y="2438399"/>
            <a:ext cx="12192000" cy="132343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PART 4:  BANK DEBT AND HUDSON YARDS</a:t>
            </a:r>
          </a:p>
          <a:p>
            <a:pPr algn="ctr"/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Wright </a:t>
            </a:r>
            <a:r>
              <a:rPr lang="en-US" b="1" dirty="0" err="1" smtClean="0"/>
              <a:t>Patman</a:t>
            </a:r>
            <a:r>
              <a:rPr lang="en-US" b="1" dirty="0" smtClean="0"/>
              <a:t>, TX Democrat,</a:t>
            </a:r>
          </a:p>
          <a:p>
            <a:pPr marL="0" indent="0">
              <a:buNone/>
            </a:pPr>
            <a:r>
              <a:rPr lang="en-US" b="1" dirty="0" smtClean="0"/>
              <a:t>Chair, US House Committee on Banking and Currency (1965-75):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“Although </a:t>
            </a:r>
            <a:r>
              <a:rPr lang="en-US" sz="2800" dirty="0"/>
              <a:t>banks no longer have the right to issue bank notes</a:t>
            </a:r>
            <a:r>
              <a:rPr lang="en-US" sz="2800" dirty="0" smtClean="0"/>
              <a:t>,</a:t>
            </a:r>
          </a:p>
          <a:p>
            <a:pPr marL="457200" lvl="1" indent="0">
              <a:buNone/>
            </a:pPr>
            <a:r>
              <a:rPr lang="en-US" sz="2800" dirty="0" smtClean="0"/>
              <a:t>they </a:t>
            </a:r>
            <a:r>
              <a:rPr lang="en-US" sz="2800" dirty="0"/>
              <a:t>can create money in the form of bank </a:t>
            </a:r>
            <a:r>
              <a:rPr lang="en-US" sz="2800" dirty="0" smtClean="0"/>
              <a:t>deposits</a:t>
            </a:r>
          </a:p>
          <a:p>
            <a:pPr marL="457200" lvl="1" indent="0">
              <a:buNone/>
            </a:pPr>
            <a:r>
              <a:rPr lang="en-US" sz="2800" u="sng" dirty="0" smtClean="0"/>
              <a:t>when </a:t>
            </a:r>
            <a:r>
              <a:rPr lang="en-US" sz="2800" u="sng" dirty="0"/>
              <a:t>they lend </a:t>
            </a:r>
            <a:r>
              <a:rPr lang="en-US" sz="2800" u="sng" dirty="0" smtClean="0"/>
              <a:t>money</a:t>
            </a:r>
            <a:r>
              <a:rPr lang="en-US" sz="2800" dirty="0" smtClean="0"/>
              <a:t> … </a:t>
            </a:r>
            <a:r>
              <a:rPr lang="en-US" sz="2800" dirty="0"/>
              <a:t>or </a:t>
            </a:r>
            <a:r>
              <a:rPr lang="en-US" sz="2800" u="sng" dirty="0"/>
              <a:t>buy </a:t>
            </a:r>
            <a:r>
              <a:rPr lang="en-US" sz="2800" u="sng" dirty="0" smtClean="0"/>
              <a:t>securities …</a:t>
            </a:r>
            <a:r>
              <a:rPr lang="en-US" sz="2800" dirty="0" smtClean="0"/>
              <a:t>”</a:t>
            </a:r>
            <a:endParaRPr lang="en-US" dirty="0"/>
          </a:p>
        </p:txBody>
      </p:sp>
      <p:pic>
        <p:nvPicPr>
          <p:cNvPr id="9218" name="Picture 2" descr="John William Wright Patm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674" y="3309257"/>
            <a:ext cx="2719273" cy="35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s3.mm.bing.net/th?id=H.4560698131810222&amp;pid=15.1&amp;H=106&amp;W=16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78" y="3309257"/>
            <a:ext cx="5356590" cy="35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0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820"/>
            <a:ext cx="12192000" cy="15580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Robert B. Anderson, Secretary of the Treasury under President Eisenhower:</a:t>
            </a:r>
          </a:p>
          <a:p>
            <a:pPr marL="0" indent="0">
              <a:buNone/>
            </a:pPr>
            <a:r>
              <a:rPr lang="en-US" sz="2400" dirty="0" smtClean="0"/>
              <a:t>"</a:t>
            </a:r>
            <a:r>
              <a:rPr lang="en-US" sz="2400" dirty="0"/>
              <a:t>When a bank makes a loan it simply adds to the borrowers’ deposit account in the bank by the amount of the loan</a:t>
            </a:r>
            <a:r>
              <a:rPr lang="en-US" sz="2400" dirty="0" smtClean="0"/>
              <a:t>.  </a:t>
            </a:r>
            <a:r>
              <a:rPr lang="en-US" sz="2400" dirty="0"/>
              <a:t>The money is not taken from anyone else's </a:t>
            </a:r>
            <a:r>
              <a:rPr lang="en-US" sz="2400" dirty="0" smtClean="0"/>
              <a:t>deposit …   </a:t>
            </a:r>
            <a:r>
              <a:rPr lang="en-US" sz="2400" dirty="0"/>
              <a:t>It's new money, created by the bank for the use of the borrower</a:t>
            </a:r>
            <a:r>
              <a:rPr lang="en-US" sz="2400" dirty="0" smtClean="0"/>
              <a:t>.“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8194" name="Picture 2" descr="Robert B Anderson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68" y="2913527"/>
            <a:ext cx="3074566" cy="370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Dwight D. Eisenhower, official photo portrait, May 29, 195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67" y="2913526"/>
            <a:ext cx="2973576" cy="370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8200" y="36216"/>
            <a:ext cx="10515600" cy="75791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Who knew about this private takeover of our money? </a:t>
            </a:r>
            <a:br>
              <a:rPr lang="en-US" sz="3200" dirty="0" smtClean="0"/>
            </a:br>
            <a:r>
              <a:rPr lang="en-US" sz="3200" dirty="0" smtClean="0"/>
              <a:t>   How do I know it is true?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58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FFFF"/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THE PRIVATE BANK MAKES UP THE DEBT-MONEY LOAN OUT OF ‘THIN AIR’.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THE WORKING-CLASS BORROWER MUST REPAY PRINCIPAL AND INTEREST WITH HARD WORK.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2612"/>
            <a:ext cx="10515600" cy="528108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WORK DID THE BANK DO TO CREATE THIS CONTRACTUAL DEBT?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www.washingtonpost.com/wp-srv/special/business/Citigrou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3909442"/>
            <a:ext cx="3349624" cy="223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iriammogilevsky.files.wordpress.com/2012/01/subw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243" y="3365416"/>
            <a:ext cx="2858558" cy="2144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876243" y="5798080"/>
            <a:ext cx="2961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NYC SUBWAY RIDERS ON WAY</a:t>
            </a:r>
          </a:p>
          <a:p>
            <a:r>
              <a:rPr lang="en-US" dirty="0" smtClean="0"/>
              <a:t>TO WORK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013341"/>
            <a:ext cx="2436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CREATING LOANS FROM</a:t>
            </a:r>
          </a:p>
          <a:p>
            <a:r>
              <a:rPr lang="en-US" dirty="0" smtClean="0"/>
              <a:t>‘THIN AIR’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11788" y="5649625"/>
            <a:ext cx="1524000" cy="9432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15215" y="3849646"/>
            <a:ext cx="1717145" cy="1176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PRINCIPAL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316869">
            <a:off x="3134869" y="3546951"/>
            <a:ext cx="2362636" cy="504349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‘THIN AIR’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7441637" y="4240906"/>
            <a:ext cx="978408" cy="484632"/>
          </a:xfrm>
          <a:prstGeom prst="lef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7441637" y="5726235"/>
            <a:ext cx="978408" cy="484632"/>
          </a:xfrm>
          <a:prstGeom prst="lef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3606799" y="5878928"/>
            <a:ext cx="1708415" cy="484632"/>
          </a:xfrm>
          <a:prstGeom prst="lef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PROFIT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7636933" y="4725538"/>
            <a:ext cx="45719" cy="835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4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WHY ARE WE NOT TAUGHT THIS ? ? ? ? </a:t>
            </a:r>
            <a:endParaRPr lang="en-US" sz="5400" b="1" dirty="0"/>
          </a:p>
        </p:txBody>
      </p:sp>
      <p:pic>
        <p:nvPicPr>
          <p:cNvPr id="3074" name="Picture 2" descr="http://ts2.mm.bing.net/th?id=H.4936327331448973&amp;pid=15.1&amp;H=106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371" y="5353926"/>
            <a:ext cx="2221907" cy="147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s3.mm.bing.net/th?id=H.4882223631305582&amp;pid=15.1&amp;H=41&amp;W=16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442" y="6334149"/>
            <a:ext cx="1479984" cy="37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1.mm.bing.net/th?id=H.4872925049192524&amp;pid=15.1&amp;H=19&amp;W=16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43" y="6280865"/>
            <a:ext cx="3642366" cy="43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s1.mm.bing.net/th?id=H.4750114768160080&amp;pid=15.1&amp;H=90&amp;W=16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7543"/>
            <a:ext cx="2574925" cy="14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99868" y="1101953"/>
            <a:ext cx="4233851" cy="1862048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11500" b="1" u="sng" dirty="0" smtClean="0"/>
              <a:t>WHY ?</a:t>
            </a:r>
            <a:endParaRPr lang="en-US" sz="11500" b="1" u="sng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853870"/>
            <a:ext cx="12192000" cy="2317097"/>
          </a:xfrm>
          <a:prstGeom prst="rect">
            <a:avLst/>
          </a:prstGeom>
          <a:solidFill>
            <a:srgbClr val="00FFFF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7200" b="1" dirty="0" smtClean="0"/>
              <a:t>CONCENTRATION OF WEALTH</a:t>
            </a:r>
          </a:p>
          <a:p>
            <a:r>
              <a:rPr lang="en-US" sz="2800" b="1" dirty="0"/>
              <a:t>Less than 1% of the population </a:t>
            </a:r>
            <a:r>
              <a:rPr lang="en-US" sz="2800" b="1" dirty="0" smtClean="0"/>
              <a:t>now </a:t>
            </a:r>
            <a:r>
              <a:rPr lang="en-US" sz="2800" b="1" dirty="0"/>
              <a:t>claims ownership of almost 50% of the </a:t>
            </a:r>
            <a:r>
              <a:rPr lang="en-US" sz="2800" b="1" dirty="0" smtClean="0"/>
              <a:t>wealth.</a:t>
            </a:r>
            <a:endParaRPr lang="en-US" sz="2800" b="1" dirty="0"/>
          </a:p>
          <a:p>
            <a:pPr algn="ctr">
              <a:lnSpc>
                <a:spcPct val="150000"/>
              </a:lnSpc>
              <a:spcBef>
                <a:spcPts val="0"/>
              </a:spcBef>
            </a:pP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08638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145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4555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660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660" tmFilter="0, 0; 0.125,0.2665; 0.25,0.4; 0.375,0.465; 0.5,0.5;  0.625,0.535; 0.75,0.6; 0.875,0.7335; 1,1">
                                              <p:stCondLst>
                                                <p:cond delay="166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830" tmFilter="0, 0; 0.125,0.2665; 0.25,0.4; 0.375,0.465; 0.5,0.5;  0.625,0.535; 0.75,0.6; 0.875,0.7335; 1,1">
                                              <p:stCondLst>
                                                <p:cond delay="331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410" tmFilter="0, 0; 0.125,0.2665; 0.25,0.4; 0.375,0.465; 0.5,0.5;  0.625,0.535; 0.75,0.6; 0.875,0.7335; 1,1">
                                              <p:stCondLst>
                                                <p:cond delay="414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3" dur="65">
                                              <p:stCondLst>
                                                <p:cond delay="162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" dur="415" decel="50000">
                                              <p:stCondLst>
                                                <p:cond delay="169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" dur="65">
                                              <p:stCondLst>
                                                <p:cond delay="328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" dur="415" decel="50000">
                                              <p:stCondLst>
                                                <p:cond delay="334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7" dur="65">
                                              <p:stCondLst>
                                                <p:cond delay="410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" dur="415" decel="50000">
                                              <p:stCondLst>
                                                <p:cond delay="417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" dur="65">
                                              <p:stCondLst>
                                                <p:cond delay="452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" dur="415" decel="50000">
                                              <p:stCondLst>
                                                <p:cond delay="458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5" dur="500" fill="hold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6" dur="500" fill="hold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nimClr clrSpc="rgb" dir="cw"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ppt_c</p:attrName>
                                            </p:attrNameLst>
                                          </p:cBhvr>
                                          <p:to>
                                            <a:srgbClr val="FF0066"/>
                                          </p:to>
                                        </p:animClr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0" grpId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145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4555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660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660" tmFilter="0, 0; 0.125,0.2665; 0.25,0.4; 0.375,0.465; 0.5,0.5;  0.625,0.535; 0.75,0.6; 0.875,0.7335; 1,1">
                                              <p:stCondLst>
                                                <p:cond delay="166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830" tmFilter="0, 0; 0.125,0.2665; 0.25,0.4; 0.375,0.465; 0.5,0.5;  0.625,0.535; 0.75,0.6; 0.875,0.7335; 1,1">
                                              <p:stCondLst>
                                                <p:cond delay="331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410" tmFilter="0, 0; 0.125,0.2665; 0.25,0.4; 0.375,0.465; 0.5,0.5;  0.625,0.535; 0.75,0.6; 0.875,0.7335; 1,1">
                                              <p:stCondLst>
                                                <p:cond delay="414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3" dur="65">
                                              <p:stCondLst>
                                                <p:cond delay="162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" dur="415" decel="50000">
                                              <p:stCondLst>
                                                <p:cond delay="169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" dur="65">
                                              <p:stCondLst>
                                                <p:cond delay="328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" dur="415" decel="50000">
                                              <p:stCondLst>
                                                <p:cond delay="334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7" dur="65">
                                              <p:stCondLst>
                                                <p:cond delay="410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" dur="415" decel="50000">
                                              <p:stCondLst>
                                                <p:cond delay="417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" dur="65">
                                              <p:stCondLst>
                                                <p:cond delay="452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" dur="415" decel="50000">
                                              <p:stCondLst>
                                                <p:cond delay="458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nimClr clrSpc="rgb" dir="cw"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ppt_c</p:attrName>
                                            </p:attrNameLst>
                                          </p:cBhvr>
                                          <p:to>
                                            <a:srgbClr val="FF0066"/>
                                          </p:to>
                                        </p:animClr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0" grpId="0" autoUpdateAnimBg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Arrow 31"/>
          <p:cNvSpPr/>
          <p:nvPr/>
        </p:nvSpPr>
        <p:spPr>
          <a:xfrm rot="12364698">
            <a:off x="7353190" y="4674619"/>
            <a:ext cx="2149321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9882102">
            <a:off x="2193168" y="4733028"/>
            <a:ext cx="2519593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8910236">
            <a:off x="7253085" y="2858858"/>
            <a:ext cx="2564604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996258">
            <a:off x="2406769" y="3131808"/>
            <a:ext cx="2050356" cy="47233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4434297" y="3070214"/>
            <a:ext cx="2899271" cy="174997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PRIVATE</a:t>
            </a:r>
          </a:p>
          <a:p>
            <a:pPr algn="ctr"/>
            <a:r>
              <a:rPr lang="en-US" sz="2800" dirty="0" smtClean="0"/>
              <a:t>BANKS</a:t>
            </a:r>
            <a:endParaRPr lang="en-US" sz="2800" dirty="0"/>
          </a:p>
        </p:txBody>
      </p:sp>
      <p:sp>
        <p:nvSpPr>
          <p:cNvPr id="11" name="Flowchart: Process 10"/>
          <p:cNvSpPr/>
          <p:nvPr/>
        </p:nvSpPr>
        <p:spPr>
          <a:xfrm>
            <a:off x="9805868" y="4824543"/>
            <a:ext cx="2146646" cy="14020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CORPORATE</a:t>
            </a:r>
          </a:p>
          <a:p>
            <a:pPr algn="ctr"/>
            <a:r>
              <a:rPr lang="en-US" sz="2400" dirty="0" smtClean="0"/>
              <a:t>LOANS</a:t>
            </a:r>
            <a:endParaRPr lang="en-US" sz="2400" dirty="0"/>
          </a:p>
        </p:txBody>
      </p:sp>
      <p:sp>
        <p:nvSpPr>
          <p:cNvPr id="7" name="Flowchart: Process 6"/>
          <p:cNvSpPr/>
          <p:nvPr/>
        </p:nvSpPr>
        <p:spPr>
          <a:xfrm>
            <a:off x="0" y="1619559"/>
            <a:ext cx="2278085" cy="144278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HOUSEHOLDS:</a:t>
            </a:r>
          </a:p>
          <a:p>
            <a:pPr algn="ctr"/>
            <a:r>
              <a:rPr lang="en-US" dirty="0" smtClean="0"/>
              <a:t>MORTGAGE LOANS,</a:t>
            </a:r>
          </a:p>
          <a:p>
            <a:pPr algn="ctr"/>
            <a:r>
              <a:rPr lang="en-US" dirty="0" smtClean="0"/>
              <a:t>STUDENT LOANS,</a:t>
            </a:r>
          </a:p>
          <a:p>
            <a:pPr algn="ctr"/>
            <a:r>
              <a:rPr lang="en-US" dirty="0" smtClean="0"/>
              <a:t>CAR LOANS, ETC.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0" y="4801120"/>
            <a:ext cx="2076771" cy="14255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GOVERNMENTS LOANS:</a:t>
            </a:r>
          </a:p>
          <a:p>
            <a:pPr algn="ctr"/>
            <a:r>
              <a:rPr lang="en-US" sz="2000" dirty="0" smtClean="0"/>
              <a:t>FEDERAL,</a:t>
            </a:r>
          </a:p>
          <a:p>
            <a:pPr algn="ctr"/>
            <a:r>
              <a:rPr lang="en-US" sz="2000" dirty="0" smtClean="0"/>
              <a:t>STATE, LOCAL</a:t>
            </a:r>
            <a:endParaRPr lang="en-US" sz="2000" dirty="0"/>
          </a:p>
        </p:txBody>
      </p:sp>
      <p:sp>
        <p:nvSpPr>
          <p:cNvPr id="12" name="Flowchart: Process 11"/>
          <p:cNvSpPr/>
          <p:nvPr/>
        </p:nvSpPr>
        <p:spPr>
          <a:xfrm>
            <a:off x="9813704" y="1841913"/>
            <a:ext cx="2138810" cy="16342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SMALL</a:t>
            </a:r>
          </a:p>
          <a:p>
            <a:pPr algn="ctr"/>
            <a:r>
              <a:rPr lang="en-US" sz="2400" dirty="0" smtClean="0"/>
              <a:t>BUSINESS</a:t>
            </a:r>
          </a:p>
          <a:p>
            <a:pPr algn="ctr"/>
            <a:r>
              <a:rPr lang="en-US" sz="2400" dirty="0" smtClean="0"/>
              <a:t>LOANS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 rot="959204">
            <a:off x="2477960" y="2503462"/>
            <a:ext cx="1833662" cy="523220"/>
          </a:xfrm>
          <a:prstGeom prst="rect">
            <a:avLst/>
          </a:prstGeom>
          <a:solidFill>
            <a:srgbClr val="F9D1D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INTEREST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684889">
            <a:off x="7376949" y="2339153"/>
            <a:ext cx="2175068" cy="523220"/>
          </a:xfrm>
          <a:prstGeom prst="rect">
            <a:avLst/>
          </a:prstGeom>
          <a:solidFill>
            <a:srgbClr val="F9D1D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INTEREST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16501">
            <a:off x="7801370" y="4296758"/>
            <a:ext cx="1964421" cy="523220"/>
          </a:xfrm>
          <a:prstGeom prst="rect">
            <a:avLst/>
          </a:prstGeom>
          <a:solidFill>
            <a:srgbClr val="F9D1D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INTEREST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9889971">
            <a:off x="2129414" y="4366161"/>
            <a:ext cx="1588255" cy="523220"/>
          </a:xfrm>
          <a:prstGeom prst="rect">
            <a:avLst/>
          </a:prstGeom>
          <a:solidFill>
            <a:srgbClr val="F9D1D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INTEREST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41366" y="197497"/>
            <a:ext cx="8029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SYSTEM CONCENTRATES WEALTH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83088" y="928051"/>
            <a:ext cx="948330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private banks get interest on all of our money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012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68"/>
    </mc:Choice>
    <mc:Fallback xmlns="">
      <p:transition spd="slow" advTm="210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0" grpId="0" animBg="1"/>
      <p:bldP spid="20" grpId="0" animBg="1"/>
      <p:bldP spid="9" grpId="0" animBg="1"/>
      <p:bldP spid="5" grpId="0" animBg="1"/>
      <p:bldP spid="5" grpId="1" animBg="1"/>
      <p:bldP spid="13" grpId="0" animBg="1"/>
      <p:bldP spid="13" grpId="1" animBg="1"/>
      <p:bldP spid="16" grpId="0" animBg="1"/>
      <p:bldP spid="16" grpId="1" animBg="1"/>
      <p:bldP spid="23" grpId="0" animBg="1"/>
      <p:bldP spid="23" grpId="1" animBg="1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s3.mm.bing.net/th?id=HN.608053883348715174&amp;pid=15.1&amp;H=128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3601"/>
            <a:ext cx="2836393" cy="226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10841" y="32150"/>
            <a:ext cx="8057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/>
              <a:t>THE SYSTEM CONCENTRATES WEALTH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07151" y="665451"/>
            <a:ext cx="18473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3600" b="1" dirty="0"/>
          </a:p>
        </p:txBody>
      </p:sp>
      <p:pic>
        <p:nvPicPr>
          <p:cNvPr id="1028" name="Picture 4" descr="http://ts3.mm.bing.net/th?id=HN.607986035734284598&amp;pid=15.1&amp;H=113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349" y="1438480"/>
            <a:ext cx="2674711" cy="188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138359" y="1791441"/>
            <a:ext cx="52060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BORROWER’S CHECKING ACCOUNT</a:t>
            </a:r>
          </a:p>
          <a:p>
            <a:r>
              <a:rPr lang="en-US" sz="2400" dirty="0" smtClean="0"/>
              <a:t>___</a:t>
            </a:r>
            <a:r>
              <a:rPr lang="en-US" sz="2400" u="sng" dirty="0" smtClean="0"/>
              <a:t>DEBIT</a:t>
            </a:r>
            <a:r>
              <a:rPr lang="en-US" sz="2400" dirty="0" smtClean="0"/>
              <a:t>___________</a:t>
            </a:r>
            <a:r>
              <a:rPr lang="en-US" sz="2400" u="sng" dirty="0" smtClean="0"/>
              <a:t>CREDIT</a:t>
            </a:r>
            <a:r>
              <a:rPr lang="en-US" sz="2400" dirty="0" smtClean="0"/>
              <a:t>____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|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|    $40,000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|         LOAN PRINCIPAL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9" name="Curved Down Arrow 8"/>
          <p:cNvSpPr/>
          <p:nvPr/>
        </p:nvSpPr>
        <p:spPr>
          <a:xfrm>
            <a:off x="4375423" y="1021824"/>
            <a:ext cx="6161314" cy="796370"/>
          </a:xfrm>
          <a:prstGeom prst="curvedDown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 rot="243992" flipH="1">
            <a:off x="1502228" y="3484407"/>
            <a:ext cx="9274626" cy="1082544"/>
          </a:xfrm>
          <a:prstGeom prst="curvedUp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89647">
            <a:off x="4635379" y="3889233"/>
            <a:ext cx="3008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REPAY PRINCIPAL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951717"/>
            <a:ext cx="3635829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 BANKS NEVER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CREATE THE MONEY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FOR THE INTEREST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4441" y="1029317"/>
            <a:ext cx="1903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PRINCIPAL</a:t>
            </a:r>
            <a:endParaRPr lang="en-US" sz="3200" dirty="0"/>
          </a:p>
        </p:txBody>
      </p:sp>
      <p:sp>
        <p:nvSpPr>
          <p:cNvPr id="3" name="Right Arrow 2"/>
          <p:cNvSpPr/>
          <p:nvPr/>
        </p:nvSpPr>
        <p:spPr>
          <a:xfrm>
            <a:off x="3635829" y="4538956"/>
            <a:ext cx="8142514" cy="207392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5816" y="5053560"/>
            <a:ext cx="6767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HOW CAN THE BORROWERS OF ALL THESE LOANS REPAY WITH THE INTEREST      ????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5423" y="5115114"/>
            <a:ext cx="4911922" cy="830997"/>
          </a:xfrm>
          <a:prstGeom prst="rect">
            <a:avLst/>
          </a:prstGeom>
          <a:solidFill>
            <a:srgbClr val="66FFFF"/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/>
              <a:t>WHAT IS MISSING?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5080355"/>
            <a:ext cx="12191999" cy="1200329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THEY CAN’T !!!!!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2341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3" grpId="0" animBg="1"/>
      <p:bldP spid="7" grpId="0"/>
      <p:bldP spid="12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7" y="930166"/>
            <a:ext cx="10515600" cy="49144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There will always be people who cannot pay off their debts.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 banks get the collateral.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ts3.mm.bing.net/th?id=H.4561342391323142&amp;pid=15.1&amp;H=101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65" y="4955513"/>
            <a:ext cx="3013841" cy="190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2.explicit.bing.net/th?id=H.4650651925873185&amp;pid=15.1&amp;H=129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47" y="3071735"/>
            <a:ext cx="1894639" cy="153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1.mm.bing.net/th?id=H.4759417640584220&amp;pid=15.1&amp;H=120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9403" y="2997649"/>
            <a:ext cx="2245895" cy="168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ts2.mm.bing.net/th?id=H.4887815694977053&amp;pid=15.1&amp;H=120&amp;W=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311" y="4893373"/>
            <a:ext cx="2542412" cy="190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29135" y="308160"/>
            <a:ext cx="8057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/>
              <a:t>THE SYSTEM CONCENTRATES WEALTH</a:t>
            </a:r>
            <a:endParaRPr lang="en-US" sz="4000" dirty="0"/>
          </a:p>
        </p:txBody>
      </p:sp>
      <p:pic>
        <p:nvPicPr>
          <p:cNvPr id="1026" name="Picture 2" descr="http://ts4.mm.bing.net/th?id=H.4964953295815511&amp;pid=15.1&amp;H=128&amp;W=16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97" y="5138128"/>
            <a:ext cx="1772643" cy="141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4156942" y="5624360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7239327" y="5624360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ight Arrow 30"/>
          <p:cNvSpPr/>
          <p:nvPr/>
        </p:nvSpPr>
        <p:spPr>
          <a:xfrm>
            <a:off x="3991193" y="2384094"/>
            <a:ext cx="4708212" cy="250761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GIVE LOANS  &amp;</a:t>
            </a:r>
          </a:p>
          <a:p>
            <a:pPr algn="ctr"/>
            <a:r>
              <a:rPr lang="en-US" sz="2800" dirty="0" smtClean="0"/>
              <a:t>CONTRIBUTIONS  TO </a:t>
            </a:r>
            <a:endParaRPr lang="en-US" sz="2800" dirty="0"/>
          </a:p>
        </p:txBody>
      </p:sp>
      <p:sp>
        <p:nvSpPr>
          <p:cNvPr id="48" name="Oval 47"/>
          <p:cNvSpPr/>
          <p:nvPr/>
        </p:nvSpPr>
        <p:spPr>
          <a:xfrm>
            <a:off x="8699405" y="3021288"/>
            <a:ext cx="2967857" cy="18579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PACS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8155493" y="1298065"/>
            <a:ext cx="3171540" cy="1710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LOBBYISTS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7946945" y="4904134"/>
            <a:ext cx="2951970" cy="17782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ELECTIONS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9186" y="1011151"/>
            <a:ext cx="775775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Historically, the first goal of the owners of the money system is to buy the government.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83864" y="-73907"/>
            <a:ext cx="7896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/>
              <a:t>THE SYSTEM CONCENTRATES </a:t>
            </a:r>
            <a:r>
              <a:rPr lang="en-US" sz="4000" u="sng" dirty="0" smtClean="0"/>
              <a:t>POWER</a:t>
            </a:r>
            <a:endParaRPr lang="en-US" sz="4000" dirty="0"/>
          </a:p>
        </p:txBody>
      </p:sp>
      <p:sp>
        <p:nvSpPr>
          <p:cNvPr id="10" name="Oval 9"/>
          <p:cNvSpPr/>
          <p:nvPr/>
        </p:nvSpPr>
        <p:spPr>
          <a:xfrm rot="10800000" flipH="1" flipV="1">
            <a:off x="97346" y="2635303"/>
            <a:ext cx="3893847" cy="20051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PRIVATE COMMERCIAL BANKS:</a:t>
            </a:r>
          </a:p>
          <a:p>
            <a:pPr algn="ctr"/>
            <a:r>
              <a:rPr lang="en-US" sz="2400" dirty="0" smtClean="0"/>
              <a:t>  </a:t>
            </a:r>
            <a:r>
              <a:rPr lang="en-US" sz="1400" dirty="0" smtClean="0"/>
              <a:t>GOLDMAN, CITI, MORGAN CHASE, BOA, ETC.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9197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8" grpId="0" animBg="1"/>
      <p:bldP spid="13" grpId="0" animBg="1"/>
      <p:bldP spid="15" grpId="0" animBg="1"/>
      <p:bldP spid="7" grpId="0" animBg="1"/>
      <p:bldP spid="8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52" y="1087821"/>
            <a:ext cx="10515600" cy="5281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William Lyon Mackenzie King, 10</a:t>
            </a:r>
            <a:r>
              <a:rPr lang="en-US" baseline="30000" dirty="0" smtClean="0"/>
              <a:t>th</a:t>
            </a:r>
            <a:r>
              <a:rPr lang="en-US" dirty="0" smtClean="0"/>
              <a:t> Prime Minister of Canada  1935-48: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"Until </a:t>
            </a:r>
            <a:r>
              <a:rPr lang="en-US" dirty="0"/>
              <a:t>the control of the issue of </a:t>
            </a:r>
            <a:r>
              <a:rPr lang="en-US" dirty="0" smtClean="0"/>
              <a:t>… (MONEY) …  </a:t>
            </a:r>
            <a:r>
              <a:rPr lang="en-US" dirty="0"/>
              <a:t>is restored to government </a:t>
            </a:r>
            <a:r>
              <a:rPr lang="en-US"/>
              <a:t>and </a:t>
            </a:r>
            <a:r>
              <a:rPr lang="en-US" smtClean="0"/>
              <a:t>recognized </a:t>
            </a:r>
            <a:r>
              <a:rPr lang="en-US" dirty="0"/>
              <a:t>as its most sacred responsibility, all talk of the sovereignty of parliament and of democracy is idle and futile</a:t>
            </a:r>
            <a:r>
              <a:rPr lang="en-US" dirty="0" smtClean="0"/>
              <a:t>....”</a:t>
            </a:r>
          </a:p>
        </p:txBody>
      </p:sp>
      <p:pic>
        <p:nvPicPr>
          <p:cNvPr id="1026" name="Picture 2" descr="King19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386" y="1732760"/>
            <a:ext cx="2057800" cy="258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2.mm.bing.net/th?id=H.4622245003722797&amp;pid=15.1&amp;H=138&amp;W=16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051" y="2179582"/>
            <a:ext cx="2697984" cy="231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7241" y="172609"/>
            <a:ext cx="5695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THE SYSTEM CONCENTRATES </a:t>
            </a:r>
            <a:r>
              <a:rPr lang="en-US" sz="2800" u="sng" dirty="0" smtClean="0"/>
              <a:t>WEALTH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80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211305" y="1955902"/>
            <a:ext cx="3227399" cy="17397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HEDGE FUNDS, ASSET MANAGERS</a:t>
            </a:r>
            <a:endParaRPr lang="en-US" sz="2800" dirty="0"/>
          </a:p>
        </p:txBody>
      </p:sp>
      <p:sp>
        <p:nvSpPr>
          <p:cNvPr id="42" name="Oval 41"/>
          <p:cNvSpPr/>
          <p:nvPr/>
        </p:nvSpPr>
        <p:spPr>
          <a:xfrm>
            <a:off x="8666640" y="3244860"/>
            <a:ext cx="3525360" cy="170989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STOCKS, BONDS, DERIVATIVES</a:t>
            </a:r>
          </a:p>
        </p:txBody>
      </p:sp>
      <p:sp>
        <p:nvSpPr>
          <p:cNvPr id="43" name="Oval 42"/>
          <p:cNvSpPr/>
          <p:nvPr/>
        </p:nvSpPr>
        <p:spPr>
          <a:xfrm>
            <a:off x="8650146" y="5034478"/>
            <a:ext cx="3541854" cy="16142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WEAPONS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35430" y="1002709"/>
            <a:ext cx="11473542" cy="58258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The power of money creation funds the </a:t>
            </a:r>
            <a:r>
              <a:rPr lang="en-US" sz="2800" b="1" dirty="0" smtClean="0">
                <a:solidFill>
                  <a:srgbClr val="0070C0"/>
                </a:solidFill>
              </a:rPr>
              <a:t>Financial</a:t>
            </a:r>
            <a:r>
              <a:rPr lang="en-US" sz="2800" b="1" dirty="0" smtClean="0"/>
              <a:t> – Military – Industrial  Empire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4562" y="109521"/>
            <a:ext cx="10312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/>
              <a:t>THE SYSTEM </a:t>
            </a:r>
            <a:r>
              <a:rPr lang="en-US" sz="3200" u="sng" dirty="0" smtClean="0"/>
              <a:t>DECIDES WHAT KIND OF SOCIETY WE WILL HAVE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4768195" y="4990717"/>
            <a:ext cx="4369299" cy="18198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UNIVERSITIES FOR</a:t>
            </a:r>
          </a:p>
          <a:p>
            <a:pPr algn="ctr"/>
            <a:r>
              <a:rPr lang="en-US" sz="2400" b="1" dirty="0" smtClean="0"/>
              <a:t>MILITARY RESEARCH</a:t>
            </a:r>
          </a:p>
        </p:txBody>
      </p:sp>
      <p:sp>
        <p:nvSpPr>
          <p:cNvPr id="32" name="Right Arrow 31"/>
          <p:cNvSpPr/>
          <p:nvPr/>
        </p:nvSpPr>
        <p:spPr>
          <a:xfrm rot="10800000" flipH="1" flipV="1">
            <a:off x="3578181" y="3796972"/>
            <a:ext cx="4754823" cy="10924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LOANS &amp; INVESTMENT</a:t>
            </a:r>
            <a:endParaRPr lang="en-US" sz="3200" dirty="0"/>
          </a:p>
        </p:txBody>
      </p:sp>
      <p:sp>
        <p:nvSpPr>
          <p:cNvPr id="13" name="Oval 12"/>
          <p:cNvSpPr/>
          <p:nvPr/>
        </p:nvSpPr>
        <p:spPr>
          <a:xfrm rot="10800000" flipH="1" flipV="1">
            <a:off x="0" y="3244860"/>
            <a:ext cx="3893847" cy="20051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PRIVATE COMMERCIAL BANKS:</a:t>
            </a:r>
          </a:p>
          <a:p>
            <a:pPr algn="ctr"/>
            <a:r>
              <a:rPr lang="en-US" sz="2400" dirty="0" smtClean="0"/>
              <a:t>  </a:t>
            </a:r>
            <a:r>
              <a:rPr lang="en-US" sz="1400" dirty="0" smtClean="0"/>
              <a:t>GOLDMAN, CITI, MORGAN CHASE, BOA, ETC.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725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3" grpId="0" animBg="1"/>
      <p:bldP spid="10" grpId="0" animBg="1"/>
      <p:bldP spid="12" grpId="0"/>
      <p:bldP spid="11" grpId="0" animBg="1"/>
      <p:bldP spid="3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084317"/>
            <a:ext cx="12191999" cy="2329543"/>
          </a:xfrm>
          <a:solidFill>
            <a:srgbClr val="D3FEA0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MONEY IS  ...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3372" y="2318064"/>
            <a:ext cx="585651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/>
              <a:t>UNIQUE</a:t>
            </a:r>
            <a:endParaRPr lang="en-US" sz="11500" dirty="0"/>
          </a:p>
        </p:txBody>
      </p:sp>
      <p:sp>
        <p:nvSpPr>
          <p:cNvPr id="5" name="TextBox 4"/>
          <p:cNvSpPr txBox="1"/>
          <p:nvPr/>
        </p:nvSpPr>
        <p:spPr>
          <a:xfrm>
            <a:off x="5203372" y="0"/>
            <a:ext cx="1215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#1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9405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ight Arrow 30"/>
          <p:cNvSpPr/>
          <p:nvPr/>
        </p:nvSpPr>
        <p:spPr>
          <a:xfrm>
            <a:off x="3277812" y="2790305"/>
            <a:ext cx="4607936" cy="19733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GIVE LOANS AND INVESTMENTS TO…. </a:t>
            </a:r>
            <a:endParaRPr lang="en-US" sz="2800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-60635"/>
            <a:ext cx="12192001" cy="9938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nature of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Money System must not be known.</a:t>
            </a:r>
          </a:p>
        </p:txBody>
      </p:sp>
      <p:sp>
        <p:nvSpPr>
          <p:cNvPr id="14" name="Oval 13"/>
          <p:cNvSpPr/>
          <p:nvPr/>
        </p:nvSpPr>
        <p:spPr>
          <a:xfrm>
            <a:off x="6777289" y="4763605"/>
            <a:ext cx="4049485" cy="20943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ECONOMICS DEPARTMENTS</a:t>
            </a:r>
          </a:p>
          <a:p>
            <a:pPr algn="ctr"/>
            <a:r>
              <a:rPr lang="en-US" sz="2400" b="1" dirty="0" smtClean="0"/>
              <a:t>to erase the nature of money</a:t>
            </a:r>
            <a:endParaRPr lang="en-US" sz="2400" b="1" dirty="0"/>
          </a:p>
        </p:txBody>
      </p:sp>
      <p:sp>
        <p:nvSpPr>
          <p:cNvPr id="11" name="Oval 10"/>
          <p:cNvSpPr/>
          <p:nvPr/>
        </p:nvSpPr>
        <p:spPr>
          <a:xfrm>
            <a:off x="7885748" y="2926612"/>
            <a:ext cx="4306252" cy="18198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HISTORY DEPARTMENTS</a:t>
            </a:r>
          </a:p>
          <a:p>
            <a:pPr algn="ctr"/>
            <a:r>
              <a:rPr lang="en-US" sz="2400" b="1" dirty="0" smtClean="0"/>
              <a:t>to erase</a:t>
            </a:r>
          </a:p>
          <a:p>
            <a:pPr algn="ctr"/>
            <a:r>
              <a:rPr lang="en-US" sz="2400" b="1" dirty="0" smtClean="0"/>
              <a:t>monetary history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6457475" y="1045511"/>
            <a:ext cx="4369299" cy="18198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MEDIA CORPORATIONS</a:t>
            </a:r>
          </a:p>
          <a:p>
            <a:pPr algn="ctr"/>
            <a:r>
              <a:rPr lang="en-US" sz="2400" b="1" dirty="0" smtClean="0"/>
              <a:t>to confuse the public</a:t>
            </a:r>
          </a:p>
        </p:txBody>
      </p:sp>
      <p:sp>
        <p:nvSpPr>
          <p:cNvPr id="10" name="Oval 9"/>
          <p:cNvSpPr/>
          <p:nvPr/>
        </p:nvSpPr>
        <p:spPr>
          <a:xfrm rot="10800000" flipH="1" flipV="1">
            <a:off x="0" y="2897188"/>
            <a:ext cx="3893847" cy="20051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PRIVATE COMMERCIAL BANKS:</a:t>
            </a:r>
          </a:p>
          <a:p>
            <a:pPr algn="ctr"/>
            <a:r>
              <a:rPr lang="en-US" sz="2400" dirty="0" smtClean="0"/>
              <a:t>  </a:t>
            </a:r>
            <a:r>
              <a:rPr lang="en-US" sz="1400" dirty="0" smtClean="0"/>
              <a:t>GOLDMAN, CITI, MORGAN CHASE, BOA, ETC.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1960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 animBg="1"/>
      <p:bldP spid="14" grpId="0" animBg="1"/>
      <p:bldP spid="11" grpId="0" animBg="1"/>
      <p:bldP spid="8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WHY ARE WE NOT TAUGHT THIS ? ? ? ? </a:t>
            </a:r>
            <a:endParaRPr lang="en-US" sz="5400" b="1" dirty="0"/>
          </a:p>
        </p:txBody>
      </p:sp>
      <p:pic>
        <p:nvPicPr>
          <p:cNvPr id="3074" name="Picture 2" descr="http://ts2.mm.bing.net/th?id=H.4936327331448973&amp;pid=15.1&amp;H=106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371" y="5353926"/>
            <a:ext cx="2221907" cy="147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s3.mm.bing.net/th?id=H.4882223631305582&amp;pid=15.1&amp;H=41&amp;W=16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442" y="6334149"/>
            <a:ext cx="1479984" cy="37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1.mm.bing.net/th?id=H.4872925049192524&amp;pid=15.1&amp;H=19&amp;W=16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43" y="6280865"/>
            <a:ext cx="3642366" cy="43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s1.mm.bing.net/th?id=H.4750114768160080&amp;pid=15.1&amp;H=90&amp;W=16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7543"/>
            <a:ext cx="2574925" cy="14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99868" y="1101953"/>
            <a:ext cx="4233851" cy="1862048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11500" b="1" u="sng" dirty="0" smtClean="0"/>
              <a:t>WHY ?</a:t>
            </a:r>
            <a:endParaRPr lang="en-US" sz="11500" b="1" u="sng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743740"/>
            <a:ext cx="12192000" cy="1725768"/>
          </a:xfrm>
          <a:prstGeom prst="rect">
            <a:avLst/>
          </a:prstGeom>
          <a:solidFill>
            <a:srgbClr val="00FFFF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7200" b="1" dirty="0" smtClean="0"/>
              <a:t>CONCENTRATION OF WEALTH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73513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145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4555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660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660" tmFilter="0, 0; 0.125,0.2665; 0.25,0.4; 0.375,0.465; 0.5,0.5;  0.625,0.535; 0.75,0.6; 0.875,0.7335; 1,1">
                                              <p:stCondLst>
                                                <p:cond delay="166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830" tmFilter="0, 0; 0.125,0.2665; 0.25,0.4; 0.375,0.465; 0.5,0.5;  0.625,0.535; 0.75,0.6; 0.875,0.7335; 1,1">
                                              <p:stCondLst>
                                                <p:cond delay="331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410" tmFilter="0, 0; 0.125,0.2665; 0.25,0.4; 0.375,0.465; 0.5,0.5;  0.625,0.535; 0.75,0.6; 0.875,0.7335; 1,1">
                                              <p:stCondLst>
                                                <p:cond delay="414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3" dur="65">
                                              <p:stCondLst>
                                                <p:cond delay="162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" dur="415" decel="50000">
                                              <p:stCondLst>
                                                <p:cond delay="169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" dur="65">
                                              <p:stCondLst>
                                                <p:cond delay="328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" dur="415" decel="50000">
                                              <p:stCondLst>
                                                <p:cond delay="334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7" dur="65">
                                              <p:stCondLst>
                                                <p:cond delay="410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" dur="415" decel="50000">
                                              <p:stCondLst>
                                                <p:cond delay="417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" dur="65">
                                              <p:stCondLst>
                                                <p:cond delay="452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" dur="415" decel="50000">
                                              <p:stCondLst>
                                                <p:cond delay="458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5" dur="500" fill="hold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6" dur="500" fill="hold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nimClr clrSpc="rgb" dir="cw"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ppt_c</p:attrName>
                                            </p:attrNameLst>
                                          </p:cBhvr>
                                          <p:to>
                                            <a:srgbClr val="FF0066"/>
                                          </p:to>
                                        </p:animClr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0" grpId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145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4555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660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660" tmFilter="0, 0; 0.125,0.2665; 0.25,0.4; 0.375,0.465; 0.5,0.5;  0.625,0.535; 0.75,0.6; 0.875,0.7335; 1,1">
                                              <p:stCondLst>
                                                <p:cond delay="166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830" tmFilter="0, 0; 0.125,0.2665; 0.25,0.4; 0.375,0.465; 0.5,0.5;  0.625,0.535; 0.75,0.6; 0.875,0.7335; 1,1">
                                              <p:stCondLst>
                                                <p:cond delay="331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410" tmFilter="0, 0; 0.125,0.2665; 0.25,0.4; 0.375,0.465; 0.5,0.5;  0.625,0.535; 0.75,0.6; 0.875,0.7335; 1,1">
                                              <p:stCondLst>
                                                <p:cond delay="414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3" dur="65">
                                              <p:stCondLst>
                                                <p:cond delay="162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" dur="415" decel="50000">
                                              <p:stCondLst>
                                                <p:cond delay="169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" dur="65">
                                              <p:stCondLst>
                                                <p:cond delay="328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" dur="415" decel="50000">
                                              <p:stCondLst>
                                                <p:cond delay="334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7" dur="65">
                                              <p:stCondLst>
                                                <p:cond delay="410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" dur="415" decel="50000">
                                              <p:stCondLst>
                                                <p:cond delay="417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" dur="65">
                                              <p:stCondLst>
                                                <p:cond delay="452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" dur="415" decel="50000">
                                              <p:stCondLst>
                                                <p:cond delay="458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nimClr clrSpc="rgb" dir="cw"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10">
                                                <p:txEl>
                                                  <p:charRg st="4294967295" end="429496729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ppt_c</p:attrName>
                                            </p:attrNameLst>
                                          </p:cBhvr>
                                          <p:to>
                                            <a:srgbClr val="FF0066"/>
                                          </p:to>
                                        </p:animClr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0" grpId="0" autoUpdateAnimBg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9545" y="0"/>
            <a:ext cx="11619185" cy="2242085"/>
          </a:xfrm>
          <a:solidFill>
            <a:srgbClr val="D3FEA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MONEY IS UNIQUE – </a:t>
            </a:r>
            <a:r>
              <a:rPr lang="en-US" sz="3600" b="1" u="sng" dirty="0" smtClean="0"/>
              <a:t>IT HAS THE POWER OF LIFE AND DEATH</a:t>
            </a:r>
            <a:br>
              <a:rPr lang="en-US" sz="3600" b="1" u="sng" dirty="0" smtClean="0"/>
            </a:br>
            <a:r>
              <a:rPr lang="en-US" sz="3600" b="1" u="sng" dirty="0"/>
              <a:t/>
            </a:r>
            <a:br>
              <a:rPr lang="en-US" sz="3600" b="1" u="sng" dirty="0"/>
            </a:br>
            <a:r>
              <a:rPr lang="en-US" sz="4000" b="1" dirty="0" smtClean="0">
                <a:solidFill>
                  <a:srgbClr val="0070C0"/>
                </a:solidFill>
              </a:rPr>
              <a:t>Without money, people die.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3" name="Picture 4" descr="http://ts4.mm.bing.net/th?id=H.4720290522729803&amp;pid=15.1&amp;H=101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512" y="2242086"/>
            <a:ext cx="2981763" cy="188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ts4.mm.bing.net/th?id=H.5024344091066507&amp;pid=15.1&amp;H=106&amp;W=16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329" y="4777109"/>
            <a:ext cx="2852633" cy="188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4.mm.bing.net/th?id=H.4679144719912147&amp;pid=15.1&amp;H=130&amp;W=16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154" y="4804309"/>
            <a:ext cx="2286001" cy="186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3.mm.bing.net/th?id=H.4905330559354194&amp;pid=15.1&amp;H=106&amp;W=16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5" y="2242086"/>
            <a:ext cx="2794789" cy="18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70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199" y="292101"/>
            <a:ext cx="11334531" cy="1270000"/>
          </a:xfrm>
          <a:solidFill>
            <a:srgbClr val="D3FEA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MONEY IS UNIQUE</a:t>
            </a:r>
            <a:endParaRPr lang="en-US" sz="3600" b="1" u="sng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2258" y="1916217"/>
            <a:ext cx="8898412" cy="1436584"/>
          </a:xfrm>
          <a:solidFill>
            <a:srgbClr val="92D050"/>
          </a:solidFill>
          <a:extLst/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18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n-US" sz="3600" b="1" u="sng" dirty="0" smtClean="0"/>
              <a:t>A HUMAN INVENTION, EXISTING IN THE LAW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b="1" u="sng" dirty="0" smtClean="0"/>
          </a:p>
        </p:txBody>
      </p:sp>
      <p:pic>
        <p:nvPicPr>
          <p:cNvPr id="2" name="Picture 4" descr="http://activerain.trulia.com/image_store/uploads/4/2/4/3/1/ar1236317372134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08" y="3915465"/>
            <a:ext cx="2106362" cy="271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www.federalreservehistory.org/Media/Image/FedFacts/2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030" y="4023266"/>
            <a:ext cx="4876799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http://ts1.mm.bing.net/th?id=HN.607998259226610268&amp;pid=15.1&amp;H=97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88" y="4747983"/>
            <a:ext cx="3107517" cy="188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292" y="1323439"/>
            <a:ext cx="11524593" cy="5044965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b="1" dirty="0" smtClean="0"/>
          </a:p>
          <a:p>
            <a:r>
              <a:rPr lang="en-US" sz="2800" dirty="0" smtClean="0"/>
              <a:t>THE NATURE OF MONEY IS PURPOSELY KEPT SECRET AND CONFUSED.</a:t>
            </a:r>
          </a:p>
          <a:p>
            <a:endParaRPr lang="en-US" sz="2800" dirty="0"/>
          </a:p>
          <a:p>
            <a:r>
              <a:rPr lang="en-US" sz="12400" dirty="0" smtClean="0"/>
              <a:t>WHY</a:t>
            </a:r>
            <a:r>
              <a:rPr lang="en-US" sz="2800" dirty="0" smtClean="0"/>
              <a:t>   </a:t>
            </a:r>
            <a:r>
              <a:rPr lang="en-US" sz="20000" dirty="0" smtClean="0"/>
              <a:t>?</a:t>
            </a:r>
            <a:endParaRPr lang="en-US" sz="2800" dirty="0" smtClean="0"/>
          </a:p>
          <a:p>
            <a:endParaRPr lang="en-US" sz="2800" dirty="0"/>
          </a:p>
          <a:p>
            <a:pPr algn="l"/>
            <a:r>
              <a:rPr lang="en-US" sz="2800" dirty="0" smtClean="0"/>
              <a:t>               	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203372" y="0"/>
            <a:ext cx="1215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#2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779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06" y="1008993"/>
            <a:ext cx="11524593" cy="5044965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pPr algn="l"/>
            <a:r>
              <a:rPr lang="en-US" sz="2800" dirty="0" smtClean="0"/>
              <a:t>              </a:t>
            </a:r>
            <a:r>
              <a:rPr lang="en-US" sz="4000" dirty="0" smtClean="0"/>
              <a:t>BECAUSE OUR MONEY HAS BEEN …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60563" y="3804191"/>
            <a:ext cx="60758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u="sng" dirty="0" smtClean="0"/>
              <a:t>PRIVATIZED</a:t>
            </a:r>
            <a:endParaRPr lang="en-US" sz="9600" b="1" u="sng" dirty="0"/>
          </a:p>
        </p:txBody>
      </p:sp>
    </p:spTree>
    <p:extLst>
      <p:ext uri="{BB962C8B-B14F-4D97-AF65-F5344CB8AC3E}">
        <p14:creationId xmlns:p14="http://schemas.microsoft.com/office/powerpoint/2010/main" val="99739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763814" y="200322"/>
            <a:ext cx="9865226" cy="12512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 smtClean="0"/>
              <a:t>PRIVATE COMMERCIAL BANKS –</a:t>
            </a:r>
          </a:p>
          <a:p>
            <a:r>
              <a:rPr lang="en-US" sz="2600" dirty="0" smtClean="0"/>
              <a:t>Do </a:t>
            </a:r>
            <a:r>
              <a:rPr lang="en-US" sz="2600" u="sng" dirty="0" smtClean="0"/>
              <a:t>not</a:t>
            </a:r>
            <a:r>
              <a:rPr lang="en-US" sz="2600" dirty="0" smtClean="0"/>
              <a:t> lend your deposits to borrowers</a:t>
            </a:r>
            <a:endParaRPr lang="en-US" sz="2600" dirty="0"/>
          </a:p>
        </p:txBody>
      </p:sp>
      <p:pic>
        <p:nvPicPr>
          <p:cNvPr id="1030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25" y="1714566"/>
            <a:ext cx="2628685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22" y="1714567"/>
            <a:ext cx="3653293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431003" y="5209615"/>
            <a:ext cx="4530848" cy="266301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5059318" y="4486340"/>
            <a:ext cx="21370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u="sng" dirty="0" smtClean="0">
                <a:solidFill>
                  <a:srgbClr val="0000FF"/>
                </a:solidFill>
              </a:rPr>
              <a:t>NO</a:t>
            </a:r>
            <a:endParaRPr lang="en-US" sz="8800" b="1" u="sng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422" y="4927267"/>
            <a:ext cx="2664704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DEPOSITS</a:t>
            </a:r>
          </a:p>
          <a:p>
            <a:r>
              <a:rPr lang="en-US" sz="3200" b="1" dirty="0" smtClean="0"/>
              <a:t>(savings)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843" y="4927266"/>
            <a:ext cx="3050651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LOANS</a:t>
            </a:r>
          </a:p>
          <a:p>
            <a:r>
              <a:rPr lang="en-US" sz="3200" b="1" dirty="0" smtClean="0"/>
              <a:t>(investment)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470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8783"/>
    </mc:Choice>
    <mc:Fallback xmlns="">
      <p:transition advTm="187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58190"/>
            <a:ext cx="121920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IT IS THE EXACT OPPOSITE !!!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8975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6"/>
    </mc:Choice>
    <mc:Fallback xmlns="">
      <p:transition spd="slow" advTm="264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331042" y="5233737"/>
            <a:ext cx="2378243" cy="1465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524000" y="377371"/>
            <a:ext cx="9127956" cy="2078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A borrower signs a loan contract,</a:t>
            </a:r>
          </a:p>
          <a:p>
            <a:r>
              <a:rPr lang="en-US" sz="4000" dirty="0" smtClean="0"/>
              <a:t>and the </a:t>
            </a:r>
            <a:r>
              <a:rPr lang="en-US" sz="4000" b="1" dirty="0" smtClean="0"/>
              <a:t>BANK CREATES A DEPOSIT </a:t>
            </a:r>
          </a:p>
          <a:p>
            <a:r>
              <a:rPr lang="en-US" sz="4000" dirty="0" smtClean="0"/>
              <a:t>in the borrower’s account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405" y="5591564"/>
            <a:ext cx="30506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LOANS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83374" y="5552576"/>
            <a:ext cx="2137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CREATE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35384" y="5683897"/>
            <a:ext cx="266470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DEPOSITS</a:t>
            </a:r>
            <a:endParaRPr lang="en-US" sz="4800" b="1" dirty="0"/>
          </a:p>
        </p:txBody>
      </p:sp>
      <p:pic>
        <p:nvPicPr>
          <p:cNvPr id="9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29" y="2636670"/>
            <a:ext cx="3833810" cy="304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5" y="2780150"/>
            <a:ext cx="3050651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60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83"/>
    </mc:Choice>
    <mc:Fallback xmlns="">
      <p:transition spd="slow" advTm="324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618</Words>
  <Application>Microsoft Office PowerPoint</Application>
  <PresentationFormat>Widescreen</PresentationFormat>
  <Paragraphs>164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PANEL:   The Secret Pillars of Capitalism - Land Control and Debt-Money:  Two Systems That Enslave Us and How We Can Change Them SUNDAY, JUNE 1 10:00am - 11:50am (Room 9.68)</vt:lpstr>
      <vt:lpstr>MONEY IS  ...</vt:lpstr>
      <vt:lpstr>MONEY IS UNIQUE – IT HAS THE POWER OF LIFE AND DEATH  Without money, people die.</vt:lpstr>
      <vt:lpstr>MONEY IS UNIQUE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PRIVATE BANK MAKES UP THE DEBT-MONEY LOAN OUT OF ‘THIN AIR’.  THE WORKING-CLASS BORROWER MUST REPAY PRINCIPAL AND INTEREST WITH HARD WORK.</vt:lpstr>
      <vt:lpstr>WHY ARE WE NOT TAUGHT THIS ? ? ?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ARE WE NOT TAUGHT THIS ? ? ? 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516</cp:revision>
  <dcterms:created xsi:type="dcterms:W3CDTF">2013-08-07T22:12:29Z</dcterms:created>
  <dcterms:modified xsi:type="dcterms:W3CDTF">2014-05-28T04:20:52Z</dcterms:modified>
</cp:coreProperties>
</file>