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9"/>
  </p:notesMasterIdLst>
  <p:sldIdLst>
    <p:sldId id="334" r:id="rId2"/>
    <p:sldId id="336" r:id="rId3"/>
    <p:sldId id="415" r:id="rId4"/>
    <p:sldId id="337" r:id="rId5"/>
    <p:sldId id="315" r:id="rId6"/>
    <p:sldId id="277" r:id="rId7"/>
    <p:sldId id="320" r:id="rId8"/>
    <p:sldId id="271" r:id="rId9"/>
    <p:sldId id="272" r:id="rId10"/>
    <p:sldId id="273" r:id="rId11"/>
    <p:sldId id="274" r:id="rId12"/>
    <p:sldId id="279" r:id="rId13"/>
    <p:sldId id="263" r:id="rId14"/>
    <p:sldId id="265" r:id="rId15"/>
    <p:sldId id="266" r:id="rId16"/>
    <p:sldId id="267" r:id="rId17"/>
    <p:sldId id="268" r:id="rId18"/>
    <p:sldId id="321" r:id="rId19"/>
    <p:sldId id="295" r:id="rId20"/>
    <p:sldId id="323" r:id="rId21"/>
    <p:sldId id="327" r:id="rId22"/>
    <p:sldId id="338" r:id="rId23"/>
    <p:sldId id="322" r:id="rId24"/>
    <p:sldId id="305" r:id="rId25"/>
    <p:sldId id="351" r:id="rId26"/>
    <p:sldId id="346" r:id="rId27"/>
    <p:sldId id="347" r:id="rId28"/>
    <p:sldId id="359" r:id="rId29"/>
    <p:sldId id="367" r:id="rId30"/>
    <p:sldId id="354" r:id="rId31"/>
    <p:sldId id="355" r:id="rId32"/>
    <p:sldId id="366" r:id="rId33"/>
    <p:sldId id="358" r:id="rId34"/>
    <p:sldId id="339" r:id="rId35"/>
    <p:sldId id="328" r:id="rId36"/>
    <p:sldId id="368" r:id="rId37"/>
    <p:sldId id="356" r:id="rId38"/>
    <p:sldId id="363" r:id="rId39"/>
    <p:sldId id="364" r:id="rId40"/>
    <p:sldId id="312" r:id="rId41"/>
    <p:sldId id="365" r:id="rId42"/>
    <p:sldId id="333" r:id="rId43"/>
    <p:sldId id="314" r:id="rId44"/>
    <p:sldId id="304" r:id="rId45"/>
    <p:sldId id="370" r:id="rId46"/>
    <p:sldId id="371" r:id="rId47"/>
    <p:sldId id="372" r:id="rId48"/>
    <p:sldId id="373" r:id="rId49"/>
    <p:sldId id="374" r:id="rId50"/>
    <p:sldId id="375" r:id="rId51"/>
    <p:sldId id="376" r:id="rId52"/>
    <p:sldId id="377" r:id="rId53"/>
    <p:sldId id="378" r:id="rId54"/>
    <p:sldId id="379" r:id="rId55"/>
    <p:sldId id="380" r:id="rId56"/>
    <p:sldId id="381" r:id="rId57"/>
    <p:sldId id="382" r:id="rId58"/>
    <p:sldId id="383" r:id="rId59"/>
    <p:sldId id="384" r:id="rId60"/>
    <p:sldId id="385" r:id="rId61"/>
    <p:sldId id="386" r:id="rId62"/>
    <p:sldId id="387" r:id="rId63"/>
    <p:sldId id="388" r:id="rId64"/>
    <p:sldId id="389" r:id="rId65"/>
    <p:sldId id="390" r:id="rId66"/>
    <p:sldId id="391" r:id="rId67"/>
    <p:sldId id="392" r:id="rId68"/>
    <p:sldId id="393" r:id="rId69"/>
    <p:sldId id="394" r:id="rId70"/>
    <p:sldId id="395" r:id="rId71"/>
    <p:sldId id="396" r:id="rId72"/>
    <p:sldId id="397" r:id="rId73"/>
    <p:sldId id="398" r:id="rId74"/>
    <p:sldId id="399" r:id="rId75"/>
    <p:sldId id="400" r:id="rId76"/>
    <p:sldId id="401" r:id="rId77"/>
    <p:sldId id="414" r:id="rId78"/>
    <p:sldId id="404" r:id="rId79"/>
    <p:sldId id="405" r:id="rId80"/>
    <p:sldId id="406" r:id="rId81"/>
    <p:sldId id="407" r:id="rId82"/>
    <p:sldId id="408" r:id="rId83"/>
    <p:sldId id="409" r:id="rId84"/>
    <p:sldId id="410" r:id="rId85"/>
    <p:sldId id="411" r:id="rId86"/>
    <p:sldId id="412" r:id="rId87"/>
    <p:sldId id="413" r:id="rId8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00FFFF"/>
    <a:srgbClr val="FFFFCC"/>
    <a:srgbClr val="CDE6FD"/>
    <a:srgbClr val="D1F9D2"/>
    <a:srgbClr val="0000FF"/>
    <a:srgbClr val="F9D1D1"/>
    <a:srgbClr val="F4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8324" autoAdjust="0"/>
  </p:normalViewPr>
  <p:slideViewPr>
    <p:cSldViewPr snapToGrid="0">
      <p:cViewPr varScale="1">
        <p:scale>
          <a:sx n="61" d="100"/>
          <a:sy n="61" d="100"/>
        </p:scale>
        <p:origin x="7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F061C-A11D-4DE5-B687-CBEE68EB242F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DDAC4-DA21-4C60-9895-8BA5F3B498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4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DAC4-DA21-4C60-9895-8BA5F3B4983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43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DAC4-DA21-4C60-9895-8BA5F3B4983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20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DAC4-DA21-4C60-9895-8BA5F3B4983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85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DAC4-DA21-4C60-9895-8BA5F3B4983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9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DAC4-DA21-4C60-9895-8BA5F3B4983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4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DAC4-DA21-4C60-9895-8BA5F3B4983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60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DAC4-DA21-4C60-9895-8BA5F3B4983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90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DAC4-DA21-4C60-9895-8BA5F3B4983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73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DAC4-DA21-4C60-9895-8BA5F3B4983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32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DAC4-DA21-4C60-9895-8BA5F3B4983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752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DAC4-DA21-4C60-9895-8BA5F3B4983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31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DAC4-DA21-4C60-9895-8BA5F3B4983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25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DAC4-DA21-4C60-9895-8BA5F3B4983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39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DAC4-DA21-4C60-9895-8BA5F3B4983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871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DAC4-DA21-4C60-9895-8BA5F3B4983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998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DAC4-DA21-4C60-9895-8BA5F3B4983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275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DAC4-DA21-4C60-9895-8BA5F3B4983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939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DAC4-DA21-4C60-9895-8BA5F3B4983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788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DAC4-DA21-4C60-9895-8BA5F3B4983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518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DAC4-DA21-4C60-9895-8BA5F3B4983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394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DAC4-DA21-4C60-9895-8BA5F3B4983A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832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DAC4-DA21-4C60-9895-8BA5F3B4983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14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DAC4-DA21-4C60-9895-8BA5F3B4983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517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DAC4-DA21-4C60-9895-8BA5F3B4983A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100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DAC4-DA21-4C60-9895-8BA5F3B4983A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896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DAC4-DA21-4C60-9895-8BA5F3B4983A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34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DAC4-DA21-4C60-9895-8BA5F3B4983A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109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 smtClean="0"/>
              <a:t>3    what is our current monetary system???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DAC4-DA21-4C60-9895-8BA5F3B4983A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817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DAC4-DA21-4C60-9895-8BA5F3B4983A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412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DAC4-DA21-4C60-9895-8BA5F3B4983A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34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DAC4-DA21-4C60-9895-8BA5F3B4983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61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DAC4-DA21-4C60-9895-8BA5F3B4983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6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DAC4-DA21-4C60-9895-8BA5F3B4983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45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DAC4-DA21-4C60-9895-8BA5F3B4983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16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DAC4-DA21-4C60-9895-8BA5F3B4983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32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DAC4-DA21-4C60-9895-8BA5F3B4983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44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4CF2-A572-484E-8E57-8208F12484DD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91679-BDAF-4394-A9ED-F7137B74E5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6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4CF2-A572-484E-8E57-8208F12484DD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91679-BDAF-4394-A9ED-F7137B74E5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7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4CF2-A572-484E-8E57-8208F12484DD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91679-BDAF-4394-A9ED-F7137B74E5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8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4CF2-A572-484E-8E57-8208F12484DD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91679-BDAF-4394-A9ED-F7137B74E5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10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4CF2-A572-484E-8E57-8208F12484DD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91679-BDAF-4394-A9ED-F7137B74E5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3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4CF2-A572-484E-8E57-8208F12484DD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91679-BDAF-4394-A9ED-F7137B74E5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3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4CF2-A572-484E-8E57-8208F12484DD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91679-BDAF-4394-A9ED-F7137B74E5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85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4CF2-A572-484E-8E57-8208F12484DD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91679-BDAF-4394-A9ED-F7137B74E5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99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4CF2-A572-484E-8E57-8208F12484DD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91679-BDAF-4394-A9ED-F7137B74E5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40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4CF2-A572-484E-8E57-8208F12484DD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91679-BDAF-4394-A9ED-F7137B74E5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03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4CF2-A572-484E-8E57-8208F12484DD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91679-BDAF-4394-A9ED-F7137B74E5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9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D4CF2-A572-484E-8E57-8208F12484DD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91679-BDAF-4394-A9ED-F7137B74E5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5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hyperlink" Target="http://www.monetary.org/" TargetMode="Externa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3526971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MONEY AND WAR:</a:t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b="1" u="sng" dirty="0" smtClean="0"/>
              <a:t>To end war, we must change the monetary system.</a:t>
            </a:r>
            <a:br>
              <a:rPr lang="en-US" sz="4900" b="1" u="sng" dirty="0" smtClean="0"/>
            </a:br>
            <a:endParaRPr lang="en-US" b="1" u="sng" dirty="0"/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3831020" y="4622471"/>
            <a:ext cx="4067503" cy="1463019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Peace </a:t>
            </a:r>
            <a:r>
              <a:rPr lang="en-US" b="1" dirty="0" smtClean="0"/>
              <a:t>Action</a:t>
            </a:r>
          </a:p>
          <a:p>
            <a:pPr marL="0" indent="0" algn="ctr">
              <a:buNone/>
            </a:pPr>
            <a:r>
              <a:rPr lang="en-US" b="1" dirty="0" smtClean="0"/>
              <a:t>11/4/13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63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b="1" u="sng" dirty="0" smtClean="0"/>
              <a:t>WHAT MONEY IS </a:t>
            </a:r>
            <a:r>
              <a:rPr lang="en-US" sz="5400" b="1" u="sng" dirty="0" smtClean="0"/>
              <a:t>NOT</a:t>
            </a:r>
            <a:endParaRPr lang="en-US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099" y="1324302"/>
            <a:ext cx="11449957" cy="55336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b="1" dirty="0" smtClean="0">
              <a:solidFill>
                <a:srgbClr val="FF3300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MONEY </a:t>
            </a:r>
            <a:r>
              <a:rPr lang="en-US" b="1" dirty="0"/>
              <a:t>IS </a:t>
            </a:r>
            <a:r>
              <a:rPr lang="en-US" sz="3500" b="1" u="sng" dirty="0"/>
              <a:t>NOT</a:t>
            </a:r>
            <a:r>
              <a:rPr lang="en-US" b="1" u="sng" dirty="0"/>
              <a:t> </a:t>
            </a:r>
            <a:r>
              <a:rPr lang="en-US" b="1" u="sng" dirty="0" smtClean="0"/>
              <a:t>WEALTH</a:t>
            </a:r>
            <a:r>
              <a:rPr lang="en-US" b="1" dirty="0" smtClean="0"/>
              <a:t>    ---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IT IS USED TO BUY WEALTH.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</a:t>
            </a: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MONEY </a:t>
            </a:r>
            <a:r>
              <a:rPr lang="en-US" b="1" dirty="0" smtClean="0"/>
              <a:t>IS </a:t>
            </a:r>
            <a:r>
              <a:rPr lang="en-US" sz="3500" b="1" u="sng" dirty="0" smtClean="0"/>
              <a:t>NOT</a:t>
            </a:r>
            <a:r>
              <a:rPr lang="en-US" b="1" u="sng" dirty="0" smtClean="0"/>
              <a:t> DEBT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         DEBT IS PAID WITH MONEY.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Picture 13" descr="Gold_bullion : 3d gold bricks pile isolated on 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1324302"/>
            <a:ext cx="20574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.huffpost.com/gen/1027079/thumbs/s-BANKS-DEBT-COLLECTORS-large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899" y="4096834"/>
            <a:ext cx="3539797" cy="244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s2.mm.bing.net/th?id=H.4833600327582109&amp;pid=15.1&amp;H=120&amp;W=16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4" y="1662817"/>
            <a:ext cx="2044372" cy="152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98634"/>
          </a:xfrm>
        </p:spPr>
        <p:txBody>
          <a:bodyPr>
            <a:normAutofit/>
          </a:bodyPr>
          <a:lstStyle/>
          <a:p>
            <a:r>
              <a:rPr lang="en-US" dirty="0" smtClean="0"/>
              <a:t>  </a:t>
            </a:r>
            <a:r>
              <a:rPr lang="en-US" b="1" u="sng" dirty="0" smtClean="0"/>
              <a:t>A SOCIETY DEFINES ITS MONEY IN THE LAW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72" y="898635"/>
            <a:ext cx="11225049" cy="595936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/>
              <a:t>Aristotle (384 BC – 322 BC):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dirty="0"/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400" dirty="0"/>
              <a:t>   </a:t>
            </a:r>
            <a:r>
              <a:rPr lang="en-US" sz="2400" dirty="0" smtClean="0"/>
              <a:t>                </a:t>
            </a:r>
            <a:r>
              <a:rPr lang="en-US" sz="2400" dirty="0"/>
              <a:t>"</a:t>
            </a:r>
            <a:r>
              <a:rPr lang="en-US" sz="2400" b="1" dirty="0">
                <a:solidFill>
                  <a:srgbClr val="0000FF"/>
                </a:solidFill>
              </a:rPr>
              <a:t>Money exists not by nature but by </a:t>
            </a:r>
            <a:r>
              <a:rPr lang="en-US" sz="2400" b="1" u="sng" dirty="0">
                <a:solidFill>
                  <a:srgbClr val="0000FF"/>
                </a:solidFill>
              </a:rPr>
              <a:t>law</a:t>
            </a:r>
            <a:r>
              <a:rPr lang="en-US" sz="2400" b="1" dirty="0">
                <a:solidFill>
                  <a:srgbClr val="0000FF"/>
                </a:solidFill>
              </a:rPr>
              <a:t>.</a:t>
            </a:r>
            <a:r>
              <a:rPr lang="en-US" sz="2400" dirty="0"/>
              <a:t>"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/>
              <a:t>Edward Kellogg, 1861, </a:t>
            </a:r>
            <a:r>
              <a:rPr lang="en-US" b="1" u="sng" dirty="0" smtClean="0"/>
              <a:t>A New Monetary System</a:t>
            </a:r>
            <a:r>
              <a:rPr lang="en-US" b="1" dirty="0" smtClean="0"/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="1" dirty="0" smtClean="0"/>
          </a:p>
          <a:p>
            <a:pPr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b="1" dirty="0" smtClean="0"/>
              <a:t>               </a:t>
            </a:r>
            <a:r>
              <a:rPr lang="en-US" sz="2400" dirty="0" smtClean="0"/>
              <a:t>“</a:t>
            </a:r>
            <a:r>
              <a:rPr lang="en-US" sz="2400" b="1" dirty="0" smtClean="0">
                <a:solidFill>
                  <a:srgbClr val="0000FF"/>
                </a:solidFill>
              </a:rPr>
              <a:t>The most important fundamental </a:t>
            </a:r>
            <a:r>
              <a:rPr lang="en-US" sz="2400" b="1" u="sng" dirty="0" smtClean="0">
                <a:solidFill>
                  <a:srgbClr val="0000FF"/>
                </a:solidFill>
              </a:rPr>
              <a:t>law</a:t>
            </a:r>
            <a:r>
              <a:rPr lang="en-US" sz="2400" b="1" dirty="0" smtClean="0">
                <a:solidFill>
                  <a:srgbClr val="0000FF"/>
                </a:solidFill>
              </a:rPr>
              <a:t> in any nation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                    is that which institutes money…</a:t>
            </a:r>
            <a:r>
              <a:rPr lang="en-US" sz="2400" dirty="0" smtClean="0"/>
              <a:t>”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dirty="0" smtClean="0"/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b="1" dirty="0"/>
              <a:t>Meyer Rothschild- private </a:t>
            </a:r>
            <a:r>
              <a:rPr lang="en-US" b="1" dirty="0" smtClean="0"/>
              <a:t>banker: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b="1" dirty="0"/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dirty="0" smtClean="0"/>
              <a:t>               </a:t>
            </a:r>
            <a:r>
              <a:rPr lang="en-US" sz="2400" dirty="0" smtClean="0"/>
              <a:t>“</a:t>
            </a:r>
            <a:r>
              <a:rPr lang="en-US" sz="2400" b="1" dirty="0">
                <a:solidFill>
                  <a:srgbClr val="0000FF"/>
                </a:solidFill>
              </a:rPr>
              <a:t>Give me control of a nation’s money supply</a:t>
            </a:r>
            <a:r>
              <a:rPr lang="en-US" sz="2400" b="1" dirty="0" smtClean="0">
                <a:solidFill>
                  <a:srgbClr val="0000FF"/>
                </a:solidFill>
              </a:rPr>
              <a:t>,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                   </a:t>
            </a:r>
            <a:r>
              <a:rPr lang="en-US" sz="2400" b="1" dirty="0">
                <a:solidFill>
                  <a:srgbClr val="0000FF"/>
                </a:solidFill>
              </a:rPr>
              <a:t>and I care not who makes its </a:t>
            </a:r>
            <a:r>
              <a:rPr lang="en-US" sz="2400" b="1" u="sng" dirty="0" smtClean="0">
                <a:solidFill>
                  <a:srgbClr val="0000FF"/>
                </a:solidFill>
              </a:rPr>
              <a:t>laws</a:t>
            </a:r>
            <a:r>
              <a:rPr lang="en-US" sz="2400" b="1" dirty="0" smtClean="0">
                <a:solidFill>
                  <a:srgbClr val="0000FF"/>
                </a:solidFill>
              </a:rPr>
              <a:t>.</a:t>
            </a:r>
            <a:r>
              <a:rPr lang="en-US" sz="2400" i="1" dirty="0" smtClean="0"/>
              <a:t>”</a:t>
            </a:r>
            <a:endParaRPr lang="en-US" sz="2400" dirty="0"/>
          </a:p>
        </p:txBody>
      </p:sp>
      <p:pic>
        <p:nvPicPr>
          <p:cNvPr id="1026" name="Picture 2" descr="http://ts3.mm.bing.net/th?id=H.4509205787246854&amp;pid=15.1&amp;H=160&amp;W=1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395" y="741672"/>
            <a:ext cx="1669212" cy="16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s2.mm.bing.net/th?id=H.4722416494250401&amp;pid=15.1&amp;H=160&amp;W=1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235" y="2386147"/>
            <a:ext cx="1681372" cy="224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yer Amschel Rothschil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351" y="4627978"/>
            <a:ext cx="1547649" cy="223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71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3600" y="393700"/>
            <a:ext cx="10528300" cy="88900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TOPICS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4700" y="1714500"/>
            <a:ext cx="9144000" cy="42291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57200" indent="-457200" algn="l">
              <a:buAutoNum type="arabicPlain" startAt="2"/>
            </a:pPr>
            <a:endParaRPr lang="en-US" sz="4000" b="1" dirty="0" smtClean="0"/>
          </a:p>
          <a:p>
            <a:pPr marL="457200" indent="-457200" algn="l">
              <a:buAutoNum type="arabicPlain" startAt="2"/>
            </a:pPr>
            <a:endParaRPr lang="en-US" sz="4000" b="1" dirty="0"/>
          </a:p>
          <a:p>
            <a:pPr marL="457200" indent="-457200" algn="l">
              <a:buAutoNum type="arabicPlain" startAt="2"/>
            </a:pPr>
            <a:endParaRPr lang="en-US" sz="4000" b="1" dirty="0" smtClean="0"/>
          </a:p>
          <a:p>
            <a:pPr marL="457200" indent="-457200" algn="l">
              <a:buAutoNum type="arabicPlain" startAt="2"/>
            </a:pPr>
            <a:r>
              <a:rPr lang="en-US" sz="4000" b="1" dirty="0" smtClean="0"/>
              <a:t>   WHAT DO WE USE FOR MONEY?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783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7508" y="788276"/>
            <a:ext cx="10012900" cy="279819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800" dirty="0" smtClean="0"/>
              <a:t>WE HAVE</a:t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b="1" dirty="0" smtClean="0"/>
              <a:t>PRIVATELY ISSUED </a:t>
            </a:r>
            <a:r>
              <a:rPr lang="en-US" sz="5400" dirty="0" smtClean="0"/>
              <a:t>BANK CREDIT</a:t>
            </a:r>
            <a:endParaRPr lang="en-US" sz="4800" dirty="0"/>
          </a:p>
        </p:txBody>
      </p:sp>
      <p:pic>
        <p:nvPicPr>
          <p:cNvPr id="2050" name="Picture 2" descr="http://ts3.mm.bing.net/th?id=H.4539532537037994&amp;pid=15.1&amp;H=90&amp;W=1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924" y="4248620"/>
            <a:ext cx="3358053" cy="188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s4.mm.bing.net/th?id=H.4900357008264499&amp;pid=15.1&amp;H=160&amp;W=15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4032">
            <a:off x="995925" y="4353284"/>
            <a:ext cx="1893941" cy="191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s2.mm.bing.net/th?id=H.4852571229195149&amp;pid=15.1&amp;H=160&amp;W=16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4254">
            <a:off x="8888395" y="4229783"/>
            <a:ext cx="1912117" cy="191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34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26"/>
    </mc:Choice>
    <mc:Fallback xmlns="">
      <p:transition spd="slow" advTm="12326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524" y="340238"/>
            <a:ext cx="9143999" cy="580572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en-US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</a:rPr>
              <a:t>PRIVATE</a:t>
            </a:r>
            <a:r>
              <a:rPr lang="en-US" sz="4800" dirty="0" smtClean="0"/>
              <a:t> commercial banks</a:t>
            </a:r>
            <a:endParaRPr lang="en-US" sz="4800" u="sng" dirty="0"/>
          </a:p>
          <a:p>
            <a:r>
              <a:rPr lang="en-US" sz="4800" dirty="0" smtClean="0"/>
              <a:t>create 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bank credit</a:t>
            </a:r>
            <a:r>
              <a:rPr lang="en-US" sz="4800" dirty="0" smtClean="0"/>
              <a:t>…..</a:t>
            </a:r>
          </a:p>
          <a:p>
            <a:endParaRPr lang="en-US" sz="48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4800" dirty="0" smtClean="0"/>
              <a:t>which functions as money</a:t>
            </a:r>
          </a:p>
          <a:p>
            <a:r>
              <a:rPr lang="en-US" sz="4800" u="sng" dirty="0" smtClean="0"/>
              <a:t>but </a:t>
            </a:r>
            <a:r>
              <a:rPr lang="en-US" sz="48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 DEBT.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Picture 2" descr="http://ts2.mm.bing.net/th?id=H.4793644081152001&amp;pid=15.1&amp;H=160&amp;W=1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799" y="3610361"/>
            <a:ext cx="2285585" cy="324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91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99"/>
    </mc:Choice>
    <mc:Fallback xmlns="">
      <p:transition spd="slow" advTm="13999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 txBox="1">
            <a:spLocks/>
          </p:cNvSpPr>
          <p:nvPr/>
        </p:nvSpPr>
        <p:spPr>
          <a:xfrm>
            <a:off x="698500" y="559573"/>
            <a:ext cx="9865226" cy="12512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300" dirty="0" smtClean="0"/>
              <a:t>PRIVATE COMMERCIAL BANKS –</a:t>
            </a:r>
          </a:p>
          <a:p>
            <a:r>
              <a:rPr lang="en-US" sz="2600" dirty="0" smtClean="0"/>
              <a:t>Do </a:t>
            </a:r>
            <a:r>
              <a:rPr lang="en-US" sz="2600" u="sng" dirty="0" smtClean="0"/>
              <a:t>not</a:t>
            </a:r>
            <a:r>
              <a:rPr lang="en-US" sz="2600" dirty="0" smtClean="0"/>
              <a:t> lend your deposits to borrowers</a:t>
            </a:r>
            <a:endParaRPr lang="en-US" sz="2600" dirty="0"/>
          </a:p>
        </p:txBody>
      </p:sp>
      <p:pic>
        <p:nvPicPr>
          <p:cNvPr id="1030" name="Picture 6" descr="http://ts1.mm.bing.net/th?id=H.5003736650877280&amp;pid=15.1&amp;H=160&amp;W=15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953" y="2955262"/>
            <a:ext cx="2628685" cy="290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ts1.mm.bing.net/th?id=H.4895211473797556&amp;pid=15.1&amp;H=107&amp;W=16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11782"/>
            <a:ext cx="3833810" cy="304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365689" y="6141357"/>
            <a:ext cx="4530848" cy="266301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4901491" y="5411450"/>
            <a:ext cx="21370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u="sng" dirty="0" smtClean="0">
                <a:solidFill>
                  <a:srgbClr val="0000FF"/>
                </a:solidFill>
              </a:rPr>
              <a:t>NO</a:t>
            </a:r>
            <a:endParaRPr lang="en-US" sz="8800" b="1" u="sng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9108" y="5859009"/>
            <a:ext cx="2664704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DEPOSITS</a:t>
            </a:r>
            <a:endParaRPr lang="en-US" sz="4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17529" y="5859008"/>
            <a:ext cx="3050651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LOANS</a:t>
            </a:r>
            <a:endParaRPr lang="en-US" sz="4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470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8783"/>
    </mc:Choice>
    <mc:Fallback xmlns="">
      <p:transition advTm="187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758190"/>
            <a:ext cx="121920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       IT IS THE EXACT OPPOSITE !!!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8975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6"/>
    </mc:Choice>
    <mc:Fallback xmlns="">
      <p:transition spd="slow" advTm="2646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4331042" y="5233737"/>
            <a:ext cx="2378243" cy="1465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524000" y="377371"/>
            <a:ext cx="9127956" cy="20780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A borrower signs a loan contract,</a:t>
            </a:r>
          </a:p>
          <a:p>
            <a:r>
              <a:rPr lang="en-US" sz="4000" dirty="0" smtClean="0"/>
              <a:t>and the </a:t>
            </a:r>
            <a:r>
              <a:rPr lang="en-US" sz="4000" b="1" dirty="0" smtClean="0"/>
              <a:t>BANK CREATES A DEPOSIT </a:t>
            </a:r>
          </a:p>
          <a:p>
            <a:r>
              <a:rPr lang="en-US" sz="4000" dirty="0" smtClean="0"/>
              <a:t>in the borrower’s account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8405" y="5591564"/>
            <a:ext cx="3050651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LOANS</a:t>
            </a:r>
            <a:endParaRPr lang="en-US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83374" y="5552576"/>
            <a:ext cx="2137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CREATE</a:t>
            </a:r>
            <a:endParaRPr lang="en-US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035384" y="5683897"/>
            <a:ext cx="2664704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DEPOSITS</a:t>
            </a:r>
            <a:endParaRPr lang="en-US" sz="4800" b="1" dirty="0"/>
          </a:p>
        </p:txBody>
      </p:sp>
      <p:pic>
        <p:nvPicPr>
          <p:cNvPr id="9" name="Picture 8" descr="http://ts1.mm.bing.net/th?id=H.4895211473797556&amp;pid=15.1&amp;H=107&amp;W=1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429" y="2636670"/>
            <a:ext cx="3833810" cy="304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ts1.mm.bing.net/th?id=H.5003736650877280&amp;pid=15.1&amp;H=160&amp;W=15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05" y="2780150"/>
            <a:ext cx="3050651" cy="290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60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83"/>
    </mc:Choice>
    <mc:Fallback xmlns="">
      <p:transition spd="slow" advTm="324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I’VE NEVER HEARD OUR MONEY SUPPLY</a:t>
            </a:r>
            <a:br>
              <a:rPr lang="en-US" dirty="0" smtClean="0"/>
            </a:br>
            <a:r>
              <a:rPr lang="en-US" dirty="0" smtClean="0"/>
              <a:t>COMES FROM PRIVATE BANK LOANS !!!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1718" y="5569105"/>
            <a:ext cx="10515600" cy="95410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WHERE DID </a:t>
            </a:r>
            <a:r>
              <a:rPr lang="en-US" sz="2800" dirty="0" smtClean="0"/>
              <a:t>THIS</a:t>
            </a:r>
          </a:p>
          <a:p>
            <a:pPr algn="ctr"/>
            <a:r>
              <a:rPr lang="en-US" sz="2800" dirty="0" smtClean="0"/>
              <a:t> DEBT-MONEY SYSTEM COME FROM ???</a:t>
            </a:r>
            <a:endParaRPr lang="en-US" sz="2800" dirty="0"/>
          </a:p>
        </p:txBody>
      </p:sp>
      <p:pic>
        <p:nvPicPr>
          <p:cNvPr id="3074" name="Picture 2" descr="http://ts2.mm.bing.net/th?id=H.4936327331448973&amp;pid=15.1&amp;H=106&amp;W=1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750" y="2143016"/>
            <a:ext cx="3147185" cy="208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s3.mm.bing.net/th?id=H.4882223631305582&amp;pid=15.1&amp;H=41&amp;W=1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088" y="2216771"/>
            <a:ext cx="2201382" cy="56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ts1.mm.bing.net/th?id=H.4872925049192524&amp;pid=15.1&amp;H=19&amp;W=16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664" y="3037711"/>
            <a:ext cx="4497988" cy="53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ts1.mm.bing.net/th?id=H.4750114768160080&amp;pid=15.1&amp;H=90&amp;W=16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3298"/>
            <a:ext cx="2993566" cy="168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38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6963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1913      FEDERAL RESERVE LAW</a:t>
            </a: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6600" y="1690688"/>
            <a:ext cx="10590784" cy="50276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NEW YORK FEDERAL RESERVE BANK: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COMMERCIAL BANKS:</a:t>
            </a:r>
          </a:p>
          <a:p>
            <a:pPr marL="0" indent="0">
              <a:buNone/>
            </a:pPr>
            <a:r>
              <a:rPr lang="en-US" sz="1600" dirty="0" smtClean="0"/>
              <a:t>OWNERS OF NY FED BANK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3783074" y="2298953"/>
            <a:ext cx="4000500" cy="1018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YORK FEDERAL RESERVE BANK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5495941" y="328533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53171" y="4805617"/>
            <a:ext cx="18669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BANK OF</a:t>
            </a:r>
          </a:p>
          <a:p>
            <a:pPr algn="ctr"/>
            <a:r>
              <a:rPr lang="en-US" dirty="0" smtClean="0"/>
              <a:t>AMERICA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812246" y="4792917"/>
            <a:ext cx="1748409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CITIGROUP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101288" y="4792917"/>
            <a:ext cx="2077469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J.P.MORGAN</a:t>
            </a:r>
          </a:p>
          <a:p>
            <a:pPr algn="ctr"/>
            <a:r>
              <a:rPr lang="en-US" dirty="0" smtClean="0"/>
              <a:t>CHASE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48121" y="5720017"/>
            <a:ext cx="189166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DEUTSCHE BANK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04586" y="4792917"/>
            <a:ext cx="1778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GOLDMAN SACHS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008086" y="5786152"/>
            <a:ext cx="149542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HSBC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794719" y="5707317"/>
            <a:ext cx="154978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UBS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8044904" y="5720017"/>
            <a:ext cx="202679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MIZUHO</a:t>
            </a:r>
          </a:p>
          <a:p>
            <a:pPr algn="ctr"/>
            <a:r>
              <a:rPr lang="en-US" dirty="0" smtClean="0"/>
              <a:t>CORPORATE BANK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0433079" y="5715790"/>
            <a:ext cx="157721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 rot="19870308">
            <a:off x="9111662" y="1151621"/>
            <a:ext cx="3167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CORPORATIONS</a:t>
            </a:r>
            <a:endParaRPr lang="en-US" sz="3600" dirty="0"/>
          </a:p>
        </p:txBody>
      </p:sp>
      <p:sp>
        <p:nvSpPr>
          <p:cNvPr id="3" name="Right Arrow 2"/>
          <p:cNvSpPr/>
          <p:nvPr/>
        </p:nvSpPr>
        <p:spPr>
          <a:xfrm rot="8774350">
            <a:off x="8454447" y="2257859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19870308">
            <a:off x="9220781" y="3001976"/>
            <a:ext cx="3167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CORPORATIONS</a:t>
            </a:r>
            <a:endParaRPr lang="en-US" sz="3600" dirty="0"/>
          </a:p>
        </p:txBody>
      </p:sp>
      <p:sp>
        <p:nvSpPr>
          <p:cNvPr id="19" name="Right Arrow 18"/>
          <p:cNvSpPr/>
          <p:nvPr/>
        </p:nvSpPr>
        <p:spPr>
          <a:xfrm rot="8774350">
            <a:off x="8537127" y="4129672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8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My  </a:t>
            </a:r>
            <a:r>
              <a:rPr lang="en-US" dirty="0" err="1" smtClean="0"/>
              <a:t>Lightbulb</a:t>
            </a:r>
            <a:r>
              <a:rPr lang="en-US" dirty="0" smtClean="0"/>
              <a:t>  Moments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6426" y="2349877"/>
            <a:ext cx="7617373" cy="3827086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mtClean="0"/>
              <a:t>My </a:t>
            </a:r>
            <a:r>
              <a:rPr lang="en-US" smtClean="0"/>
              <a:t>Job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Watching a Documentary Film</a:t>
            </a:r>
          </a:p>
          <a:p>
            <a:pPr marL="0" indent="0" algn="ctr">
              <a:buNone/>
            </a:pPr>
            <a:r>
              <a:rPr lang="en-US" dirty="0" smtClean="0"/>
              <a:t>My Dizziness</a:t>
            </a:r>
            <a:endParaRPr lang="en-US" dirty="0"/>
          </a:p>
        </p:txBody>
      </p:sp>
      <p:pic>
        <p:nvPicPr>
          <p:cNvPr id="1026" name="Picture 2" descr="http://ts3.mm.bing.net/th?id=H.4607762371707514&amp;pid=15.1&amp;H=160&amp;W=1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78" y="2349877"/>
            <a:ext cx="2713749" cy="382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74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7162"/>
            <a:ext cx="10515600" cy="5740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Louis McFadden (R-PA), Chairman of the</a:t>
            </a:r>
          </a:p>
          <a:p>
            <a:pPr marL="0" indent="0">
              <a:buNone/>
            </a:pPr>
            <a:r>
              <a:rPr lang="en-US" b="1" dirty="0" smtClean="0"/>
              <a:t>US House Banking and </a:t>
            </a:r>
            <a:r>
              <a:rPr lang="en-US" b="1" dirty="0"/>
              <a:t>Currency Committee </a:t>
            </a:r>
            <a:r>
              <a:rPr lang="en-US" b="1" dirty="0" smtClean="0"/>
              <a:t>1920–1931:</a:t>
            </a:r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"Some </a:t>
            </a:r>
            <a:r>
              <a:rPr lang="en-US" sz="2400" dirty="0"/>
              <a:t>people think the Federal Reserve Banks are U.S. government institutions. They are private credit </a:t>
            </a:r>
            <a:r>
              <a:rPr lang="en-US" sz="2400" dirty="0" smtClean="0"/>
              <a:t>monopolies… money </a:t>
            </a:r>
            <a:r>
              <a:rPr lang="en-US" sz="2400" dirty="0"/>
              <a:t>lenders which prey upon the people the United States for the benefit of themselves and their </a:t>
            </a:r>
            <a:r>
              <a:rPr lang="en-US" sz="2400" dirty="0" smtClean="0"/>
              <a:t>foreign. customers…"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216"/>
            <a:ext cx="10515600" cy="757918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Who knew about this private takeover of our money? </a:t>
            </a:r>
            <a:br>
              <a:rPr lang="en-US" sz="3200" dirty="0" smtClean="0"/>
            </a:br>
            <a:r>
              <a:rPr lang="en-US" sz="3200" dirty="0" smtClean="0"/>
              <a:t>   How do I know it is true?   </a:t>
            </a:r>
            <a:endParaRPr lang="en-US" sz="3200" dirty="0"/>
          </a:p>
        </p:txBody>
      </p:sp>
      <p:pic>
        <p:nvPicPr>
          <p:cNvPr id="4098" name="Picture 2" descr="https://upload.wikimedia.org/wikipedia/commons/thumb/d/db/Louis_T._McFadden_cph.3b17014.jpg/170px-Louis_T._McFadden_cph.3b17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86699"/>
            <a:ext cx="1770822" cy="252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pload.wikimedia.org/wikipedia/commons/thumb/d/d9/US_House_Committee.jpg/200px-US_House_Committ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705" y="2488572"/>
            <a:ext cx="2556095" cy="191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90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4820"/>
            <a:ext cx="12192000" cy="5783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Robert B. Anderson, Secretary of the Treasury under President Eisenhower: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"</a:t>
            </a:r>
            <a:r>
              <a:rPr lang="en-US" sz="2400" dirty="0"/>
              <a:t>When a bank makes a loan it simply adds to the borrowers’ deposit account in the bank by the amount of the loan</a:t>
            </a:r>
            <a:r>
              <a:rPr lang="en-US" sz="2400" dirty="0" smtClean="0"/>
              <a:t>.  </a:t>
            </a:r>
            <a:r>
              <a:rPr lang="en-US" sz="2400" dirty="0"/>
              <a:t>The money is not taken from anyone else's deposit; it was not previously paid in to the bank by anyone</a:t>
            </a:r>
            <a:r>
              <a:rPr lang="en-US" sz="2400" dirty="0" smtClean="0"/>
              <a:t>.  </a:t>
            </a:r>
            <a:r>
              <a:rPr lang="en-US" sz="2400" dirty="0"/>
              <a:t>It's new money, created by the bank for the use of the borrower</a:t>
            </a:r>
            <a:r>
              <a:rPr lang="en-US" sz="2400" dirty="0" smtClean="0"/>
              <a:t>.“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8194" name="Picture 2" descr="Robert B Anderson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120" y="4333874"/>
            <a:ext cx="20955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wight D. Eisenhower, official photo portrait, May 29, 19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48149"/>
            <a:ext cx="20955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36216"/>
            <a:ext cx="10515600" cy="75791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smtClean="0"/>
              <a:t>Who knew about this private takeover of our money? </a:t>
            </a:r>
            <a:br>
              <a:rPr lang="en-US" sz="3200" smtClean="0"/>
            </a:br>
            <a:r>
              <a:rPr lang="en-US" sz="3200" smtClean="0"/>
              <a:t>   How do I know it is true? 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582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0041" y="1763964"/>
            <a:ext cx="7117846" cy="584775"/>
          </a:xfrm>
          <a:prstGeom prst="rect">
            <a:avLst/>
          </a:prstGeom>
          <a:solidFill>
            <a:srgbClr val="F3CDF3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Dr. Frederick Soddy, THE ROLE OF MONEY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5315" y="3811012"/>
            <a:ext cx="12126685" cy="304698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“The “money-power” … is …  nothing more nor less than a new technique designed to create and destroy money by adding and withdrawing figures in bank ledgers, without the slightest concern for the interests of the community….”</a:t>
            </a:r>
          </a:p>
          <a:p>
            <a:endParaRPr lang="en-US" sz="3200" dirty="0"/>
          </a:p>
        </p:txBody>
      </p:sp>
      <p:pic>
        <p:nvPicPr>
          <p:cNvPr id="3074" name="Picture 2" descr="http://ts3.mm.bing.net/th?id=H.4676958608558302&amp;pid=15.1&amp;H=129&amp;W=1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45784"/>
            <a:ext cx="2809987" cy="227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36216"/>
            <a:ext cx="10515600" cy="75791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smtClean="0"/>
              <a:t>Who knew about this private takeover of our money? </a:t>
            </a:r>
            <a:br>
              <a:rPr lang="en-US" sz="3200" smtClean="0"/>
            </a:br>
            <a:r>
              <a:rPr lang="en-US" sz="3200" smtClean="0"/>
              <a:t>   How do I know it is true? 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1579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2743"/>
            <a:ext cx="10515600" cy="52686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b="1" dirty="0" smtClean="0"/>
              <a:t>1913 </a:t>
            </a:r>
            <a:r>
              <a:rPr lang="en-US" sz="3500" b="1" dirty="0"/>
              <a:t>– </a:t>
            </a:r>
            <a:r>
              <a:rPr lang="en-US" sz="3500" b="1" dirty="0" smtClean="0"/>
              <a:t>Nelson Aldrich, Rhode Island Senator and Chairman,                          Senate Finance Committee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Speaking before The Academy of Political Science: </a:t>
            </a:r>
          </a:p>
          <a:p>
            <a:pPr marL="0" indent="0">
              <a:buNone/>
            </a:pPr>
            <a:r>
              <a:rPr lang="en-US" dirty="0" smtClean="0"/>
              <a:t>“… it </a:t>
            </a:r>
            <a:r>
              <a:rPr lang="en-US" dirty="0"/>
              <a:t>will be the first and most important step toward changing our form of government from a democracy to an autocracy</a:t>
            </a:r>
            <a:r>
              <a:rPr lang="en-US" dirty="0" smtClean="0"/>
              <a:t>.” </a:t>
            </a:r>
            <a:endParaRPr lang="en-US" dirty="0"/>
          </a:p>
        </p:txBody>
      </p:sp>
      <p:pic>
        <p:nvPicPr>
          <p:cNvPr id="3074" name="Picture 2" descr="Nelson W. Aldri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734" y="2300077"/>
            <a:ext cx="2020289" cy="25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98287" y="3094116"/>
            <a:ext cx="3882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MEMBER, JEKYL ISLAND CLUB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36216"/>
            <a:ext cx="10515600" cy="75791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smtClean="0"/>
              <a:t>Who knew about this private takeover of our money? </a:t>
            </a:r>
            <a:br>
              <a:rPr lang="en-US" sz="3200" smtClean="0"/>
            </a:br>
            <a:r>
              <a:rPr lang="en-US" sz="3200" smtClean="0"/>
              <a:t>   How do I know it is true? 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4530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3600" y="393700"/>
            <a:ext cx="10528300" cy="88900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TOPICS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4700" y="1714500"/>
            <a:ext cx="9144000" cy="422910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sz="2800" b="1" dirty="0" smtClean="0"/>
          </a:p>
          <a:p>
            <a:endParaRPr lang="en-US" sz="2800" b="1" dirty="0"/>
          </a:p>
          <a:p>
            <a:endParaRPr lang="en-US" sz="2800" b="1" dirty="0" smtClean="0"/>
          </a:p>
          <a:p>
            <a:pPr marL="742950" indent="-742950" algn="l">
              <a:buAutoNum type="arabicPeriod" startAt="3"/>
            </a:pPr>
            <a:r>
              <a:rPr lang="en-US" sz="4000" b="1" dirty="0" smtClean="0"/>
              <a:t>WHAT ARE THE PURPOSES OF THE </a:t>
            </a:r>
          </a:p>
          <a:p>
            <a:pPr algn="l"/>
            <a:r>
              <a:rPr lang="en-US" sz="4000" b="1" dirty="0" smtClean="0"/>
              <a:t>       PRIVATE </a:t>
            </a:r>
            <a:r>
              <a:rPr lang="en-US" sz="4000" b="1" dirty="0"/>
              <a:t>MONETARY SYSTEM</a:t>
            </a:r>
            <a:r>
              <a:rPr lang="en-US" sz="4000" b="1" dirty="0" smtClean="0"/>
              <a:t>?</a:t>
            </a:r>
          </a:p>
          <a:p>
            <a:pPr algn="l"/>
            <a:endParaRPr lang="en-US" sz="4000" b="1" dirty="0"/>
          </a:p>
          <a:p>
            <a:pPr marL="457200" indent="-457200" algn="l">
              <a:buAutoNum type="arabicPlain" startAt="2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551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43607" y="2364827"/>
            <a:ext cx="10515600" cy="1325563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PURPOSE #1:     </a:t>
            </a:r>
          </a:p>
          <a:p>
            <a:pPr algn="ctr"/>
            <a:r>
              <a:rPr lang="en-US" dirty="0" smtClean="0"/>
              <a:t>CONCENTRATION OF WEALTH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32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731" y="117923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</a:t>
            </a:r>
          </a:p>
          <a:p>
            <a:pPr marL="0" indent="0">
              <a:buNone/>
            </a:pPr>
            <a:r>
              <a:rPr lang="en-US" dirty="0" smtClean="0"/>
              <a:t>     The </a:t>
            </a:r>
            <a:r>
              <a:rPr lang="en-US" u="sng" dirty="0" smtClean="0"/>
              <a:t>INTEREST</a:t>
            </a:r>
            <a:r>
              <a:rPr lang="en-US" dirty="0" smtClean="0"/>
              <a:t> on the loan is </a:t>
            </a:r>
            <a:r>
              <a:rPr lang="en-US" u="sng" dirty="0" smtClean="0"/>
              <a:t>never created </a:t>
            </a:r>
            <a:r>
              <a:rPr lang="en-US" dirty="0" smtClean="0"/>
              <a:t>by the bank.</a:t>
            </a:r>
            <a:endParaRPr lang="en-US" dirty="0"/>
          </a:p>
        </p:txBody>
      </p:sp>
      <p:pic>
        <p:nvPicPr>
          <p:cNvPr id="1026" name="Picture 2" descr="http://ts2.mm.bing.net/th?id=H.4521910288647165&amp;pid=15.1&amp;H=160&amp;W=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517" y="3511602"/>
            <a:ext cx="2917606" cy="291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41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547" y="930166"/>
            <a:ext cx="10515600" cy="491445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</a:t>
            </a:r>
          </a:p>
          <a:p>
            <a:pPr marL="0" indent="0">
              <a:buNone/>
            </a:pPr>
            <a:r>
              <a:rPr lang="en-US" dirty="0" smtClean="0"/>
              <a:t>     There will always be people who cannot pay off their debts.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The banks get the collateral.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ts3.mm.bing.net/th?id=H.4561342391323142&amp;pid=15.1&amp;H=101&amp;W=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65" y="4955513"/>
            <a:ext cx="3013841" cy="190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s2.explicit.bing.net/th?id=H.4650651925873185&amp;pid=15.1&amp;H=129&amp;W=1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47" y="3071735"/>
            <a:ext cx="1894639" cy="153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s1.mm.bing.net/th?id=H.4759417640584220&amp;pid=15.1&amp;H=120&amp;W=1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403" y="2997649"/>
            <a:ext cx="2245895" cy="168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ts2.mm.bing.net/th?id=H.4887815694977053&amp;pid=15.1&amp;H=120&amp;W=16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311" y="4893373"/>
            <a:ext cx="2542412" cy="190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26169" y="323796"/>
            <a:ext cx="66632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/>
              <a:t>IT IS </a:t>
            </a:r>
            <a:r>
              <a:rPr lang="en-US" sz="4000" u="sng" dirty="0" smtClean="0"/>
              <a:t>BUILT </a:t>
            </a:r>
            <a:r>
              <a:rPr lang="en-US" sz="4000" u="sng" dirty="0"/>
              <a:t>INTO THE SYSTEM</a:t>
            </a:r>
            <a:r>
              <a:rPr lang="en-US" sz="4000" dirty="0"/>
              <a:t>  </a:t>
            </a:r>
            <a:r>
              <a:rPr lang="en-US" sz="4000" dirty="0" smtClean="0"/>
              <a:t>–</a:t>
            </a:r>
            <a:endParaRPr lang="en-US" sz="4000" dirty="0"/>
          </a:p>
        </p:txBody>
      </p:sp>
      <p:pic>
        <p:nvPicPr>
          <p:cNvPr id="1026" name="Picture 2" descr="http://ts4.mm.bing.net/th?id=H.4964953295815511&amp;pid=15.1&amp;H=128&amp;W=16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97" y="5138128"/>
            <a:ext cx="1772643" cy="141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4156942" y="5624360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>
            <a:off x="7239327" y="5624360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3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ight Arrow 31"/>
          <p:cNvSpPr/>
          <p:nvPr/>
        </p:nvSpPr>
        <p:spPr>
          <a:xfrm rot="12364698">
            <a:off x="7353190" y="4674619"/>
            <a:ext cx="2149321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19882102">
            <a:off x="2193168" y="4733028"/>
            <a:ext cx="2519593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8910236">
            <a:off x="7253085" y="2858858"/>
            <a:ext cx="2564604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996258">
            <a:off x="2406769" y="3131808"/>
            <a:ext cx="2050356" cy="47233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0800000" flipH="1" flipV="1">
            <a:off x="4434297" y="3070214"/>
            <a:ext cx="2899271" cy="174997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PRIVATE</a:t>
            </a:r>
          </a:p>
          <a:p>
            <a:pPr algn="ctr"/>
            <a:r>
              <a:rPr lang="en-US" sz="2800" dirty="0" smtClean="0"/>
              <a:t>BANKS</a:t>
            </a:r>
            <a:endParaRPr lang="en-US" sz="2800" dirty="0"/>
          </a:p>
        </p:txBody>
      </p:sp>
      <p:sp>
        <p:nvSpPr>
          <p:cNvPr id="11" name="Flowchart: Process 10"/>
          <p:cNvSpPr/>
          <p:nvPr/>
        </p:nvSpPr>
        <p:spPr>
          <a:xfrm>
            <a:off x="9805868" y="4824543"/>
            <a:ext cx="1536953" cy="99712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CORPORATE</a:t>
            </a:r>
          </a:p>
          <a:p>
            <a:pPr algn="ctr"/>
            <a:r>
              <a:rPr lang="en-US" dirty="0" smtClean="0"/>
              <a:t>PRODUCTION &amp;</a:t>
            </a:r>
          </a:p>
          <a:p>
            <a:pPr algn="ctr"/>
            <a:r>
              <a:rPr lang="en-US" dirty="0" smtClean="0"/>
              <a:t>DISTRIBUTION</a:t>
            </a:r>
            <a:endParaRPr lang="en-US" dirty="0"/>
          </a:p>
        </p:txBody>
      </p:sp>
      <p:sp>
        <p:nvSpPr>
          <p:cNvPr id="7" name="Flowchart: Process 6"/>
          <p:cNvSpPr/>
          <p:nvPr/>
        </p:nvSpPr>
        <p:spPr>
          <a:xfrm>
            <a:off x="780361" y="2041799"/>
            <a:ext cx="1497724" cy="102054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HOUSEHOLDS</a:t>
            </a:r>
            <a:endParaRPr lang="en-US" dirty="0"/>
          </a:p>
        </p:txBody>
      </p:sp>
      <p:sp>
        <p:nvSpPr>
          <p:cNvPr id="10" name="Flowchart: Process 9"/>
          <p:cNvSpPr/>
          <p:nvPr/>
        </p:nvSpPr>
        <p:spPr>
          <a:xfrm>
            <a:off x="689405" y="4801120"/>
            <a:ext cx="1387366" cy="102054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LABOR</a:t>
            </a:r>
            <a:endParaRPr lang="en-US" dirty="0"/>
          </a:p>
        </p:txBody>
      </p:sp>
      <p:sp>
        <p:nvSpPr>
          <p:cNvPr id="12" name="Flowchart: Process 11"/>
          <p:cNvSpPr/>
          <p:nvPr/>
        </p:nvSpPr>
        <p:spPr>
          <a:xfrm>
            <a:off x="9813704" y="2038253"/>
            <a:ext cx="1536951" cy="102054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SMALL</a:t>
            </a:r>
          </a:p>
          <a:p>
            <a:pPr algn="ctr"/>
            <a:r>
              <a:rPr lang="en-US" dirty="0" smtClean="0"/>
              <a:t>BUSINESS</a:t>
            </a:r>
          </a:p>
          <a:p>
            <a:pPr algn="ctr"/>
            <a:r>
              <a:rPr lang="en-US" dirty="0" smtClean="0"/>
              <a:t>RETAILERS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959204">
            <a:off x="2477960" y="2288018"/>
            <a:ext cx="1833662" cy="95410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MORTGAGE, CC, STUDENT, ETC. </a:t>
            </a:r>
            <a:r>
              <a:rPr lang="en-US" sz="2400" dirty="0" smtClean="0"/>
              <a:t>INTEREST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 rot="19684889">
            <a:off x="7376949" y="2246820"/>
            <a:ext cx="2175068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SMALL BUSINESS LOAN </a:t>
            </a:r>
            <a:r>
              <a:rPr lang="en-US" sz="2400" dirty="0" smtClean="0"/>
              <a:t>INTEREST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 rot="1616501">
            <a:off x="7909698" y="4145313"/>
            <a:ext cx="1964421" cy="80021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CORPORATE LOAN </a:t>
            </a:r>
            <a:r>
              <a:rPr lang="en-US" sz="2800" dirty="0" smtClean="0"/>
              <a:t>INTEREST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 rot="19889971">
            <a:off x="2233287" y="4212246"/>
            <a:ext cx="1605952" cy="800219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FEDERAL  DEBT</a:t>
            </a:r>
          </a:p>
          <a:p>
            <a:r>
              <a:rPr lang="en-US" sz="2800" dirty="0" smtClean="0"/>
              <a:t>INTEREST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2836393" y="174988"/>
            <a:ext cx="66632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/>
              <a:t>IT IS </a:t>
            </a:r>
            <a:r>
              <a:rPr lang="en-US" sz="4000" u="sng" dirty="0" smtClean="0"/>
              <a:t>BUILT </a:t>
            </a:r>
            <a:r>
              <a:rPr lang="en-US" sz="4000" u="sng" dirty="0"/>
              <a:t>INTO THE SYSTEM</a:t>
            </a:r>
            <a:r>
              <a:rPr lang="en-US" sz="4000" dirty="0"/>
              <a:t>  </a:t>
            </a:r>
            <a:r>
              <a:rPr lang="en-US" sz="4000" dirty="0" smtClean="0"/>
              <a:t>–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383088" y="928051"/>
            <a:ext cx="948330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The private banks get interest on all of our money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0012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68"/>
    </mc:Choice>
    <mc:Fallback xmlns="">
      <p:transition spd="slow" advTm="210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 animBg="1"/>
      <p:bldP spid="30" grpId="0" animBg="1"/>
      <p:bldP spid="20" grpId="0" animBg="1"/>
      <p:bldP spid="9" grpId="0" animBg="1"/>
      <p:bldP spid="5" grpId="0" animBg="1"/>
      <p:bldP spid="13" grpId="0" animBg="1"/>
      <p:bldP spid="16" grpId="0" animBg="1"/>
      <p:bldP spid="23" grpId="0" animBg="1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08993" y="2053389"/>
            <a:ext cx="10502462" cy="3721769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PURPOSE #2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TO WAGE WAR,</a:t>
            </a:r>
          </a:p>
          <a:p>
            <a:pPr algn="ctr"/>
            <a:r>
              <a:rPr lang="en-US" dirty="0" smtClean="0"/>
              <a:t>THE MOST PROFITABLE ACTIVITY</a:t>
            </a:r>
          </a:p>
        </p:txBody>
      </p:sp>
    </p:spTree>
    <p:extLst>
      <p:ext uri="{BB962C8B-B14F-4D97-AF65-F5344CB8AC3E}">
        <p14:creationId xmlns:p14="http://schemas.microsoft.com/office/powerpoint/2010/main" val="324298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3945" y="662153"/>
            <a:ext cx="8245365" cy="5170646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lvl="1"/>
            <a:endParaRPr lang="en-US" b="1" dirty="0" smtClean="0"/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PART 1    Nature of Money Purposely Kept Secret and Confused:  </a:t>
            </a:r>
          </a:p>
          <a:p>
            <a:pPr lvl="1"/>
            <a:r>
              <a:rPr lang="en-US" b="1" dirty="0"/>
              <a:t> </a:t>
            </a:r>
            <a:r>
              <a:rPr lang="en-US" b="1" dirty="0" smtClean="0"/>
              <a:t>                PRIVATIZED MONEY</a:t>
            </a:r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PART 2   </a:t>
            </a:r>
            <a:r>
              <a:rPr lang="en-US" b="1" dirty="0"/>
              <a:t>The Primary Importance of the Money </a:t>
            </a:r>
            <a:r>
              <a:rPr lang="en-US" b="1" dirty="0" smtClean="0"/>
              <a:t>Power:</a:t>
            </a:r>
          </a:p>
          <a:p>
            <a:pPr lvl="1"/>
            <a:r>
              <a:rPr lang="en-US" b="1" dirty="0"/>
              <a:t> </a:t>
            </a:r>
            <a:r>
              <a:rPr lang="en-US" b="1" dirty="0" smtClean="0"/>
              <a:t>               GENERATING WAR </a:t>
            </a:r>
            <a:endParaRPr lang="en-US" b="1" dirty="0"/>
          </a:p>
          <a:p>
            <a:pPr lvl="1"/>
            <a:endParaRPr lang="en-US" b="1" dirty="0"/>
          </a:p>
          <a:p>
            <a:pPr lvl="1"/>
            <a:r>
              <a:rPr lang="en-US" sz="2400" b="1" dirty="0"/>
              <a:t>  </a:t>
            </a:r>
            <a:r>
              <a:rPr lang="en-US" sz="2400" b="1" dirty="0" smtClean="0"/>
              <a:t>         </a:t>
            </a:r>
            <a:endParaRPr lang="en-US" b="1" dirty="0" smtClean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PART 3    How </a:t>
            </a:r>
            <a:r>
              <a:rPr lang="en-US" b="1" dirty="0"/>
              <a:t>a S</a:t>
            </a:r>
            <a:r>
              <a:rPr lang="en-US" b="1" dirty="0" smtClean="0"/>
              <a:t>ociety Defines Money Determines Who Controls It:</a:t>
            </a:r>
          </a:p>
          <a:p>
            <a:pPr lvl="1"/>
            <a:r>
              <a:rPr lang="en-US" b="1" dirty="0"/>
              <a:t> </a:t>
            </a:r>
            <a:r>
              <a:rPr lang="en-US" b="1" dirty="0" smtClean="0"/>
              <a:t>                THE SOLUTION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94432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08993" y="2695904"/>
            <a:ext cx="10502462" cy="135709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OUR FEDERAL GOVERNMENT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                        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20663" y="3374451"/>
            <a:ext cx="56098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u="sng" dirty="0"/>
              <a:t>BORROWS MONEY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4787705" y="4867859"/>
            <a:ext cx="2945037" cy="132343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8000" dirty="0" smtClean="0"/>
              <a:t>WHY ?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01179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 p14:presetBounceEnd="36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hlink"/>
                                          </p:to>
                                        </p:animClr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1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hlink"/>
                                          </p:to>
                                        </p:animClr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1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 animBg="1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9132" y="713365"/>
            <a:ext cx="10502461" cy="1077218"/>
          </a:xfrm>
          <a:prstGeom prst="rect">
            <a:avLst/>
          </a:prstGeom>
          <a:solidFill>
            <a:srgbClr val="CDE6FD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OUR CONSTITUTION GIVES THE POWER TO ISSUE MONEY</a:t>
            </a:r>
          </a:p>
          <a:p>
            <a:r>
              <a:rPr lang="en-US" sz="3200" dirty="0" smtClean="0"/>
              <a:t>TO OUR  CONGRESS …..  DEBT-FREE  …..   INTEREST-FREE …..  </a:t>
            </a:r>
          </a:p>
        </p:txBody>
      </p:sp>
      <p:pic>
        <p:nvPicPr>
          <p:cNvPr id="2050" name="Picture 2" descr="http://ts1.mm.bing.net/th?id=H.4935403926522528&amp;pid=15.1&amp;H=100&amp;W=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2" y="2983359"/>
            <a:ext cx="4007341" cy="250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57313" y="3450823"/>
            <a:ext cx="74346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ARTICLE  I</a:t>
            </a:r>
          </a:p>
          <a:p>
            <a:pPr algn="ctr"/>
            <a:endParaRPr lang="en-US" sz="2400" b="1" dirty="0" smtClean="0"/>
          </a:p>
          <a:p>
            <a:r>
              <a:rPr lang="en-US" sz="2400" b="1" dirty="0"/>
              <a:t> </a:t>
            </a:r>
            <a:r>
              <a:rPr lang="en-US" sz="2400" b="1" dirty="0" smtClean="0"/>
              <a:t>Section. 8.  The Congress shall have Power …..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    To coin Money, regulate the Value  …..</a:t>
            </a:r>
          </a:p>
        </p:txBody>
      </p:sp>
    </p:spTree>
    <p:extLst>
      <p:ext uri="{BB962C8B-B14F-4D97-AF65-F5344CB8AC3E}">
        <p14:creationId xmlns:p14="http://schemas.microsoft.com/office/powerpoint/2010/main" val="282119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9918" y="1290409"/>
            <a:ext cx="854208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Borrowing for war requires the people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 </a:t>
            </a:r>
            <a:r>
              <a:rPr lang="en-US" sz="3600" u="sng" dirty="0" smtClean="0"/>
              <a:t>to only pay the interest </a:t>
            </a:r>
            <a:r>
              <a:rPr lang="en-US" sz="3600" dirty="0" smtClean="0"/>
              <a:t>from their taxes.</a:t>
            </a:r>
          </a:p>
          <a:p>
            <a:endParaRPr lang="en-US" sz="3600" dirty="0"/>
          </a:p>
          <a:p>
            <a:r>
              <a:rPr lang="en-US" sz="3600" dirty="0" smtClean="0"/>
              <a:t>People could not and would not fund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      the entire cost of the wars.</a:t>
            </a:r>
            <a:endParaRPr lang="en-US" sz="3600" dirty="0"/>
          </a:p>
        </p:txBody>
      </p:sp>
      <p:pic>
        <p:nvPicPr>
          <p:cNvPr id="2050" name="Picture 2" descr="http://ts4.mm.bing.net/th?id=H.4989164039176231&amp;pid=15.1&amp;H=104&amp;W=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5191"/>
            <a:ext cx="3476206" cy="22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6606"/>
            <a:ext cx="121920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BUT…WAR CAN ONLY BE FUNDED BY DEBT</a:t>
            </a:r>
            <a:endParaRPr lang="en-US" sz="5400" dirty="0"/>
          </a:p>
        </p:txBody>
      </p:sp>
      <p:pic>
        <p:nvPicPr>
          <p:cNvPr id="2052" name="Picture 4" descr="http://ts1.mm.bing.net/th?id=H.4860881967253876&amp;pid=15.1&amp;H=87&amp;W=1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25200"/>
            <a:ext cx="3476206" cy="189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s1.explicit.bing.net/th?id=H.4798123902304416&amp;pid=15.1&amp;H=112&amp;W=1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39" y="4359389"/>
            <a:ext cx="3483361" cy="244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s1.mm.bing.net/th?id=H.4906271192911144&amp;pid=15.1&amp;H=112&amp;W=16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506" y="4382852"/>
            <a:ext cx="3449873" cy="241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79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8993" y="2604963"/>
            <a:ext cx="4495800" cy="3077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en-US" sz="2000" b="1" dirty="0" smtClean="0"/>
          </a:p>
          <a:p>
            <a:pPr algn="ctr">
              <a:defRPr/>
            </a:pPr>
            <a:r>
              <a:rPr lang="en-US" sz="2000" b="1" dirty="0" smtClean="0"/>
              <a:t>INTEREST EXPENSE</a:t>
            </a:r>
          </a:p>
          <a:p>
            <a:pPr algn="ctr">
              <a:defRPr/>
            </a:pPr>
            <a:endParaRPr lang="en-US" sz="1000" b="1" dirty="0"/>
          </a:p>
          <a:p>
            <a:pPr algn="ctr">
              <a:defRPr/>
            </a:pPr>
            <a:r>
              <a:rPr lang="en-US" b="1" dirty="0"/>
              <a:t>Available Historical Data Fiscal Year </a:t>
            </a:r>
            <a:r>
              <a:rPr lang="en-US" b="1" dirty="0" smtClean="0"/>
              <a:t>End</a:t>
            </a:r>
          </a:p>
          <a:p>
            <a:pPr algn="ctr">
              <a:defRPr/>
            </a:pPr>
            <a:endParaRPr lang="en-US" b="1" dirty="0" smtClean="0"/>
          </a:p>
          <a:p>
            <a:pPr algn="ctr">
              <a:defRPr/>
            </a:pPr>
            <a:r>
              <a:rPr lang="en-US" b="1" dirty="0" smtClean="0"/>
              <a:t>2013…….  $415,688,781,248.40</a:t>
            </a:r>
            <a:endParaRPr lang="en-US" b="1" dirty="0"/>
          </a:p>
          <a:p>
            <a:pPr algn="ctr">
              <a:defRPr/>
            </a:pPr>
            <a:r>
              <a:rPr lang="en-US" b="1" dirty="0"/>
              <a:t> 2012……. $359,796,008,919.49</a:t>
            </a:r>
          </a:p>
          <a:p>
            <a:pPr algn="ctr">
              <a:defRPr/>
            </a:pPr>
            <a:r>
              <a:rPr lang="en-US" b="1" dirty="0"/>
              <a:t> 2011……. $454,393,280,417.03</a:t>
            </a:r>
          </a:p>
          <a:p>
            <a:pPr algn="ctr">
              <a:defRPr/>
            </a:pPr>
            <a:r>
              <a:rPr lang="en-US" b="1" dirty="0"/>
              <a:t> 2010……. $413,954,825,362.17</a:t>
            </a:r>
          </a:p>
          <a:p>
            <a:pPr algn="ctr">
              <a:defRPr/>
            </a:pPr>
            <a:r>
              <a:rPr lang="en-US" b="1" dirty="0"/>
              <a:t> 2009……. $</a:t>
            </a:r>
            <a:r>
              <a:rPr lang="en-US" b="1" dirty="0" smtClean="0"/>
              <a:t>383,071,060,815.42</a:t>
            </a:r>
          </a:p>
          <a:p>
            <a:pPr algn="ctr">
              <a:defRPr/>
            </a:pPr>
            <a:endParaRPr lang="en-US" b="1" dirty="0"/>
          </a:p>
        </p:txBody>
      </p:sp>
      <p:pic>
        <p:nvPicPr>
          <p:cNvPr id="7" name="Picture 2" descr="http://ts3.mm.bing.net/th?id=H.4531328995887178&amp;pid=15.1&amp;H=160&amp;W=15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23" y="3302661"/>
            <a:ext cx="2349061" cy="238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1182" y="5857451"/>
            <a:ext cx="34677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17.2 TRILLION  $ DEBT</a:t>
            </a:r>
          </a:p>
          <a:p>
            <a:r>
              <a:rPr lang="en-US" b="1" dirty="0" smtClean="0"/>
              <a:t>                 10/31/2013</a:t>
            </a:r>
            <a:endParaRPr lang="en-US" sz="1600" b="1" dirty="0"/>
          </a:p>
        </p:txBody>
      </p:sp>
      <p:pic>
        <p:nvPicPr>
          <p:cNvPr id="10" name="Picture 6" descr="http://ts1.mm.bing.net/th?id=H.5008736027673132&amp;pid=15.1&amp;H=158&amp;W=16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103" y="5168460"/>
            <a:ext cx="1704897" cy="168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101123" y="5857451"/>
            <a:ext cx="363689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 TRILLION  $ INTEREST</a:t>
            </a:r>
          </a:p>
          <a:p>
            <a:r>
              <a:rPr lang="en-US" b="1" dirty="0" smtClean="0"/>
              <a:t>                 2009 THRU 2013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810954"/>
            <a:ext cx="12191999" cy="1077218"/>
          </a:xfrm>
          <a:prstGeom prst="rect">
            <a:avLst/>
          </a:prstGeom>
          <a:solidFill>
            <a:srgbClr val="CDE6F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According to the 1913 Federal Reserve Law,</a:t>
            </a:r>
          </a:p>
          <a:p>
            <a:pPr algn="ctr"/>
            <a:r>
              <a:rPr lang="en-US" sz="3200" u="sng" dirty="0" smtClean="0"/>
              <a:t>the NY Fed Bank can create money to buy government bonds (debt)</a:t>
            </a:r>
            <a:r>
              <a:rPr lang="en-US" sz="3200" dirty="0" smtClean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49307" y="-21633"/>
            <a:ext cx="66632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/>
              <a:t>IT IS </a:t>
            </a:r>
            <a:r>
              <a:rPr lang="en-US" sz="4000" u="sng" dirty="0" smtClean="0"/>
              <a:t>BUILT </a:t>
            </a:r>
            <a:r>
              <a:rPr lang="en-US" sz="4000" u="sng" dirty="0"/>
              <a:t>INTO THE SYSTEM</a:t>
            </a:r>
            <a:r>
              <a:rPr lang="en-US" sz="4000" dirty="0"/>
              <a:t>  </a:t>
            </a:r>
            <a:r>
              <a:rPr lang="en-US" sz="4000" dirty="0" smtClean="0"/>
              <a:t>–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96688098"/>
      </p:ext>
    </p:extLst>
  </p:cSld>
  <p:clrMapOvr>
    <a:masterClrMapping/>
  </p:clrMapOvr>
  <p:transition advTm="245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28" y="1326111"/>
            <a:ext cx="10515600" cy="2852737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Financial </a:t>
            </a:r>
            <a:r>
              <a:rPr lang="en-US" sz="4400" b="1" dirty="0"/>
              <a:t>historian</a:t>
            </a:r>
            <a:r>
              <a:rPr lang="en-US" sz="4400" dirty="0"/>
              <a:t> William F. </a:t>
            </a:r>
            <a:r>
              <a:rPr lang="en-US" sz="4400" b="1" dirty="0"/>
              <a:t>Hixson</a:t>
            </a:r>
            <a:r>
              <a:rPr lang="en-US" sz="4400" dirty="0"/>
              <a:t> </a:t>
            </a:r>
            <a:r>
              <a:rPr lang="en-US" sz="4400" dirty="0" smtClean="0"/>
              <a:t>wrote:</a:t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“For </a:t>
            </a:r>
            <a:r>
              <a:rPr lang="en-US" sz="4400" dirty="0"/>
              <a:t>the government to permit banks to issue money, borrow that money, and pay interest on it is </a:t>
            </a:r>
            <a:r>
              <a:rPr lang="en-US" sz="4400" dirty="0" smtClean="0"/>
              <a:t>idiotic!</a:t>
            </a:r>
            <a:endParaRPr lang="en-US" sz="4400" dirty="0"/>
          </a:p>
        </p:txBody>
      </p:sp>
      <p:pic>
        <p:nvPicPr>
          <p:cNvPr id="1026" name="Picture 2" descr="http://ts1.mm.bing.net/th?id=H.5042786686077736&amp;pid=15.1&amp;H=160&amp;W=1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489" y="3967654"/>
            <a:ext cx="2285999" cy="289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4820"/>
            <a:ext cx="12192000" cy="5783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Wright </a:t>
            </a:r>
            <a:r>
              <a:rPr lang="en-US" b="1" dirty="0" err="1" smtClean="0"/>
              <a:t>Patman</a:t>
            </a:r>
            <a:r>
              <a:rPr lang="en-US" b="1" dirty="0" smtClean="0"/>
              <a:t>, TX Democrat,</a:t>
            </a:r>
          </a:p>
          <a:p>
            <a:pPr marL="0" indent="0">
              <a:buNone/>
            </a:pPr>
            <a:r>
              <a:rPr lang="en-US" b="1" dirty="0" smtClean="0"/>
              <a:t>Chair, US House Committee on Banking and Currency (1965-75):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"I have never yet had anyone who could, through the use of logic and reason, justify the Federal Government borrowing the use of its own </a:t>
            </a:r>
            <a:r>
              <a:rPr lang="en-US" dirty="0" smtClean="0"/>
              <a:t>money. "</a:t>
            </a:r>
            <a:r>
              <a:rPr lang="en-US" dirty="0"/>
              <a:t/>
            </a:r>
            <a:br>
              <a:rPr lang="en-US" dirty="0"/>
            </a:br>
            <a:endParaRPr lang="en-US" sz="2400" dirty="0"/>
          </a:p>
        </p:txBody>
      </p:sp>
      <p:pic>
        <p:nvPicPr>
          <p:cNvPr id="9218" name="Picture 2" descr="John William Wright Patm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090" y="4363202"/>
            <a:ext cx="1913857" cy="250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ts3.mm.bing.net/th?id=H.4560698131810222&amp;pid=15.1&amp;H=106&amp;W=1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036" y="4363201"/>
            <a:ext cx="3765731" cy="249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40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112579"/>
            <a:ext cx="12192000" cy="200222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/>
              <a:t>PURPOSE #3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   </a:t>
            </a:r>
            <a:r>
              <a:rPr lang="en-US" sz="3600" dirty="0" smtClean="0"/>
              <a:t>PRIVATE MONEY CREATION CONTROLS OUR GOVERNMENT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3881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952" y="1087821"/>
            <a:ext cx="10515600" cy="52814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William Lyon Mackenzie King, 10</a:t>
            </a:r>
            <a:r>
              <a:rPr lang="en-US" baseline="30000" dirty="0" smtClean="0"/>
              <a:t>th</a:t>
            </a:r>
            <a:r>
              <a:rPr lang="en-US" dirty="0" smtClean="0"/>
              <a:t> Prime Minister of Canada  1935-48: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"Until </a:t>
            </a:r>
            <a:r>
              <a:rPr lang="en-US" dirty="0"/>
              <a:t>the control of the issue of currency and credit is restored to government and </a:t>
            </a:r>
            <a:r>
              <a:rPr lang="en-US" dirty="0" err="1"/>
              <a:t>recognised</a:t>
            </a:r>
            <a:r>
              <a:rPr lang="en-US" dirty="0"/>
              <a:t> as its most sacred responsibility, all talk of the sovereignty of parliament and of democracy is idle and futile</a:t>
            </a:r>
            <a:r>
              <a:rPr lang="en-US" dirty="0" smtClean="0"/>
              <a:t>....”</a:t>
            </a:r>
          </a:p>
        </p:txBody>
      </p:sp>
      <p:pic>
        <p:nvPicPr>
          <p:cNvPr id="1026" name="Picture 2" descr="King19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386" y="1732760"/>
            <a:ext cx="2057800" cy="258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s2.mm.bing.net/th?id=H.4622245003722797&amp;pid=15.1&amp;H=138&amp;W=1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051" y="2179582"/>
            <a:ext cx="2697984" cy="231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0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ight Arrow 30"/>
          <p:cNvSpPr/>
          <p:nvPr/>
        </p:nvSpPr>
        <p:spPr>
          <a:xfrm>
            <a:off x="3991193" y="2384094"/>
            <a:ext cx="4708212" cy="250761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GIVE LOANS  &amp;</a:t>
            </a:r>
          </a:p>
          <a:p>
            <a:pPr algn="ctr"/>
            <a:r>
              <a:rPr lang="en-US" sz="2800" dirty="0" smtClean="0"/>
              <a:t>CONTRIBUTIONS  TO </a:t>
            </a:r>
            <a:endParaRPr lang="en-US" sz="2800" dirty="0"/>
          </a:p>
        </p:txBody>
      </p:sp>
      <p:sp>
        <p:nvSpPr>
          <p:cNvPr id="9" name="Oval 8"/>
          <p:cNvSpPr/>
          <p:nvPr/>
        </p:nvSpPr>
        <p:spPr>
          <a:xfrm rot="10800000" flipH="1" flipV="1">
            <a:off x="1082353" y="2601390"/>
            <a:ext cx="3000680" cy="200519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NEW YORK FED</a:t>
            </a:r>
          </a:p>
          <a:p>
            <a:pPr algn="ctr"/>
            <a:r>
              <a:rPr lang="en-US" sz="2400" dirty="0" smtClean="0"/>
              <a:t>BANKS</a:t>
            </a:r>
            <a:endParaRPr lang="en-US" sz="2400" dirty="0"/>
          </a:p>
        </p:txBody>
      </p:sp>
      <p:sp>
        <p:nvSpPr>
          <p:cNvPr id="48" name="Oval 47"/>
          <p:cNvSpPr/>
          <p:nvPr/>
        </p:nvSpPr>
        <p:spPr>
          <a:xfrm>
            <a:off x="8699405" y="3021288"/>
            <a:ext cx="2967857" cy="18579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PACS</a:t>
            </a:r>
            <a:endParaRPr lang="en-US" sz="3600" dirty="0"/>
          </a:p>
        </p:txBody>
      </p:sp>
      <p:sp>
        <p:nvSpPr>
          <p:cNvPr id="13" name="Oval 12"/>
          <p:cNvSpPr/>
          <p:nvPr/>
        </p:nvSpPr>
        <p:spPr>
          <a:xfrm>
            <a:off x="8155493" y="1298065"/>
            <a:ext cx="3171540" cy="171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LOBBYISTS</a:t>
            </a:r>
            <a:endParaRPr lang="en-US" sz="2800" dirty="0"/>
          </a:p>
        </p:txBody>
      </p:sp>
      <p:sp>
        <p:nvSpPr>
          <p:cNvPr id="15" name="Oval 14"/>
          <p:cNvSpPr/>
          <p:nvPr/>
        </p:nvSpPr>
        <p:spPr>
          <a:xfrm>
            <a:off x="7946945" y="4904134"/>
            <a:ext cx="2951970" cy="17782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ELECTIONS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45630" y="688443"/>
            <a:ext cx="1068404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/>
              <a:t>The power of money creation buys any government.</a:t>
            </a:r>
            <a:endParaRPr lang="en-US" sz="3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749307" y="-21633"/>
            <a:ext cx="66632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/>
              <a:t>IT IS </a:t>
            </a:r>
            <a:r>
              <a:rPr lang="en-US" sz="4000" u="sng" dirty="0" smtClean="0"/>
              <a:t>BUILT </a:t>
            </a:r>
            <a:r>
              <a:rPr lang="en-US" sz="4000" u="sng" dirty="0"/>
              <a:t>INTO THE SYSTEM</a:t>
            </a:r>
            <a:r>
              <a:rPr lang="en-US" sz="4000" dirty="0"/>
              <a:t>  </a:t>
            </a:r>
            <a:r>
              <a:rPr lang="en-US" sz="4000" dirty="0" smtClean="0"/>
              <a:t>–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9197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9" grpId="0" animBg="1"/>
      <p:bldP spid="48" grpId="0" animBg="1"/>
      <p:bldP spid="13" grpId="0" animBg="1"/>
      <p:bldP spid="15" grpId="0" animBg="1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08993" y="2695904"/>
            <a:ext cx="10502462" cy="200222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PURPOSE #4:</a:t>
            </a:r>
          </a:p>
          <a:p>
            <a:pPr algn="ctr"/>
            <a:r>
              <a:rPr lang="en-US" dirty="0" smtClean="0"/>
              <a:t>PRIVATE MONEY CREATION DECIDES</a:t>
            </a:r>
          </a:p>
          <a:p>
            <a:pPr algn="ctr"/>
            <a:r>
              <a:rPr lang="en-US" dirty="0" smtClean="0"/>
              <a:t>THE DIRECTION OF THE SOCIETY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47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07" y="488730"/>
            <a:ext cx="11524593" cy="6369269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l"/>
            <a:r>
              <a:rPr lang="en-US" dirty="0" smtClean="0"/>
              <a:t>					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	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</a:t>
            </a:r>
            <a:endParaRPr lang="en-US" sz="27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06" y="1844566"/>
            <a:ext cx="11524593" cy="3452648"/>
          </a:xfrm>
          <a:solidFill>
            <a:srgbClr val="FFC000"/>
          </a:solidFill>
        </p:spPr>
        <p:txBody>
          <a:bodyPr>
            <a:normAutofit fontScale="92500" lnSpcReduction="20000"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PART 1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Nature of Money Purposely Kept Secret and Confused</a:t>
            </a:r>
            <a:endParaRPr lang="en-US" sz="2800" b="1" dirty="0"/>
          </a:p>
          <a:p>
            <a:r>
              <a:rPr lang="en-US" sz="2800" b="1" dirty="0" smtClean="0"/>
              <a:t>BECAUSE…</a:t>
            </a:r>
          </a:p>
          <a:p>
            <a:endParaRPr lang="en-US" sz="2800" b="1" dirty="0"/>
          </a:p>
          <a:p>
            <a:pPr algn="l"/>
            <a:r>
              <a:rPr lang="en-US" sz="2800" b="1" dirty="0" smtClean="0"/>
              <a:t>               OUR NATIONAL MONEY HAS BEEN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194184" y="5246609"/>
            <a:ext cx="3128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 smtClean="0"/>
              <a:t>PRIVATIZED</a:t>
            </a:r>
            <a:endParaRPr lang="en-US" sz="4800" b="1" u="sng" dirty="0"/>
          </a:p>
        </p:txBody>
      </p:sp>
    </p:spTree>
    <p:extLst>
      <p:ext uri="{BB962C8B-B14F-4D97-AF65-F5344CB8AC3E}">
        <p14:creationId xmlns:p14="http://schemas.microsoft.com/office/powerpoint/2010/main" val="99739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ight Arrow 31"/>
          <p:cNvSpPr/>
          <p:nvPr/>
        </p:nvSpPr>
        <p:spPr>
          <a:xfrm rot="10800000" flipH="1" flipV="1">
            <a:off x="2559568" y="3942049"/>
            <a:ext cx="4754823" cy="109242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LOANS &amp; INVESTMENT</a:t>
            </a:r>
            <a:endParaRPr lang="en-US" sz="3200" dirty="0"/>
          </a:p>
        </p:txBody>
      </p:sp>
      <p:sp>
        <p:nvSpPr>
          <p:cNvPr id="9" name="Oval 8"/>
          <p:cNvSpPr/>
          <p:nvPr/>
        </p:nvSpPr>
        <p:spPr>
          <a:xfrm rot="10800000" flipH="1" flipV="1">
            <a:off x="262693" y="3485664"/>
            <a:ext cx="2296874" cy="200519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GOLDMAN, CITIBANK, MORGAN CHASE, BOA, ETC.</a:t>
            </a:r>
            <a:endParaRPr lang="en-US" sz="2000" dirty="0"/>
          </a:p>
        </p:txBody>
      </p:sp>
      <p:sp>
        <p:nvSpPr>
          <p:cNvPr id="40" name="Oval 39"/>
          <p:cNvSpPr/>
          <p:nvPr/>
        </p:nvSpPr>
        <p:spPr>
          <a:xfrm>
            <a:off x="6211305" y="1955902"/>
            <a:ext cx="3227399" cy="17397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HEDGE FUNDS, ASSET MANAGERS</a:t>
            </a:r>
            <a:endParaRPr lang="en-US" sz="2800" dirty="0"/>
          </a:p>
        </p:txBody>
      </p:sp>
      <p:sp>
        <p:nvSpPr>
          <p:cNvPr id="42" name="Oval 41"/>
          <p:cNvSpPr/>
          <p:nvPr/>
        </p:nvSpPr>
        <p:spPr>
          <a:xfrm>
            <a:off x="8666640" y="3244860"/>
            <a:ext cx="3525360" cy="17098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STOCKS, BONDS, DERIVATIVES</a:t>
            </a:r>
          </a:p>
        </p:txBody>
      </p:sp>
      <p:sp>
        <p:nvSpPr>
          <p:cNvPr id="43" name="Oval 42"/>
          <p:cNvSpPr/>
          <p:nvPr/>
        </p:nvSpPr>
        <p:spPr>
          <a:xfrm>
            <a:off x="7314391" y="4970909"/>
            <a:ext cx="3541854" cy="16142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WEAPONS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5430" y="1002709"/>
            <a:ext cx="11473542" cy="58258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The power of money creation funds the </a:t>
            </a:r>
            <a:r>
              <a:rPr lang="en-US" sz="2800" b="1" dirty="0" smtClean="0">
                <a:solidFill>
                  <a:srgbClr val="0070C0"/>
                </a:solidFill>
              </a:rPr>
              <a:t>Financial</a:t>
            </a:r>
            <a:r>
              <a:rPr lang="en-US" sz="2800" b="1" dirty="0" smtClean="0"/>
              <a:t> – Military – Industrial  Empire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49307" y="-21633"/>
            <a:ext cx="66632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/>
              <a:t>IT IS </a:t>
            </a:r>
            <a:r>
              <a:rPr lang="en-US" sz="4000" u="sng" dirty="0" smtClean="0"/>
              <a:t>BUILT </a:t>
            </a:r>
            <a:r>
              <a:rPr lang="en-US" sz="4000" u="sng" dirty="0"/>
              <a:t>INTO THE SYSTEM</a:t>
            </a:r>
            <a:r>
              <a:rPr lang="en-US" sz="4000" dirty="0"/>
              <a:t>  </a:t>
            </a:r>
            <a:r>
              <a:rPr lang="en-US" sz="4000" dirty="0" smtClean="0"/>
              <a:t>–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7255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9" grpId="0" animBg="1"/>
      <p:bldP spid="40" grpId="0" animBg="1"/>
      <p:bldP spid="42" grpId="0" animBg="1"/>
      <p:bldP spid="43" grpId="0" animBg="1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08993" y="2695904"/>
            <a:ext cx="10502462" cy="200222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PURPOSE #5 </a:t>
            </a:r>
          </a:p>
          <a:p>
            <a:pPr algn="ctr"/>
            <a:r>
              <a:rPr lang="en-US" dirty="0" smtClean="0"/>
              <a:t>   PRIVATE CONTROL OVER EDUCATION</a:t>
            </a:r>
          </a:p>
          <a:p>
            <a:pPr algn="ctr"/>
            <a:r>
              <a:rPr lang="en-US" dirty="0" smtClean="0"/>
              <a:t>AND THE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50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ight Arrow 30"/>
          <p:cNvSpPr/>
          <p:nvPr/>
        </p:nvSpPr>
        <p:spPr>
          <a:xfrm>
            <a:off x="2583546" y="2809587"/>
            <a:ext cx="4607936" cy="19733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GIVE LOANS AND INVESTMENTS TO…. </a:t>
            </a:r>
            <a:endParaRPr lang="en-US" sz="2800" dirty="0"/>
          </a:p>
        </p:txBody>
      </p:sp>
      <p:sp>
        <p:nvSpPr>
          <p:cNvPr id="9" name="Oval 8"/>
          <p:cNvSpPr/>
          <p:nvPr/>
        </p:nvSpPr>
        <p:spPr>
          <a:xfrm rot="10800000" flipH="1" flipV="1">
            <a:off x="0" y="3043013"/>
            <a:ext cx="3000680" cy="200519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FED RESERVE</a:t>
            </a:r>
          </a:p>
          <a:p>
            <a:pPr algn="ctr"/>
            <a:r>
              <a:rPr lang="en-US" sz="2400" dirty="0" smtClean="0"/>
              <a:t>MEMBER BANKS</a:t>
            </a:r>
            <a:endParaRPr lang="en-US" sz="2400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0" y="-60635"/>
            <a:ext cx="12192001" cy="9938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fraud of the Money System must not be known.</a:t>
            </a:r>
          </a:p>
        </p:txBody>
      </p:sp>
      <p:sp>
        <p:nvSpPr>
          <p:cNvPr id="14" name="Oval 13"/>
          <p:cNvSpPr/>
          <p:nvPr/>
        </p:nvSpPr>
        <p:spPr>
          <a:xfrm>
            <a:off x="7671564" y="3043013"/>
            <a:ext cx="4049485" cy="209439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ECONOMICS DEPARTMENTS</a:t>
            </a:r>
          </a:p>
          <a:p>
            <a:pPr algn="ctr"/>
            <a:r>
              <a:rPr lang="en-US" sz="2400" b="1" dirty="0" smtClean="0"/>
              <a:t>To erase money</a:t>
            </a:r>
            <a:endParaRPr lang="en-US" sz="2400" b="1" dirty="0"/>
          </a:p>
        </p:txBody>
      </p:sp>
      <p:sp>
        <p:nvSpPr>
          <p:cNvPr id="11" name="Oval 10"/>
          <p:cNvSpPr/>
          <p:nvPr/>
        </p:nvSpPr>
        <p:spPr>
          <a:xfrm>
            <a:off x="7406297" y="1072493"/>
            <a:ext cx="4462616" cy="1819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HISTORY DEPARTMENTS</a:t>
            </a:r>
          </a:p>
          <a:p>
            <a:pPr algn="ctr"/>
            <a:r>
              <a:rPr lang="en-US" sz="2400" b="1" dirty="0" smtClean="0"/>
              <a:t>to erase</a:t>
            </a:r>
          </a:p>
          <a:p>
            <a:pPr algn="ctr"/>
            <a:r>
              <a:rPr lang="en-US" sz="2400" b="1" dirty="0" smtClean="0"/>
              <a:t>monetary history</a:t>
            </a:r>
            <a:endParaRPr lang="en-US" sz="2400" b="1" dirty="0"/>
          </a:p>
        </p:txBody>
      </p:sp>
      <p:sp>
        <p:nvSpPr>
          <p:cNvPr id="8" name="Oval 7"/>
          <p:cNvSpPr/>
          <p:nvPr/>
        </p:nvSpPr>
        <p:spPr>
          <a:xfrm>
            <a:off x="2583546" y="1087924"/>
            <a:ext cx="4369299" cy="1819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MEDIA CORPORATIONS</a:t>
            </a:r>
          </a:p>
          <a:p>
            <a:pPr algn="ctr"/>
            <a:r>
              <a:rPr lang="en-US" sz="2400" b="1" dirty="0" smtClean="0"/>
              <a:t>to confuse the public</a:t>
            </a:r>
          </a:p>
        </p:txBody>
      </p:sp>
      <p:sp>
        <p:nvSpPr>
          <p:cNvPr id="10" name="Oval 9"/>
          <p:cNvSpPr/>
          <p:nvPr/>
        </p:nvSpPr>
        <p:spPr>
          <a:xfrm>
            <a:off x="4768195" y="4990717"/>
            <a:ext cx="4369299" cy="1819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UNIVERSITIES FOR</a:t>
            </a:r>
          </a:p>
          <a:p>
            <a:pPr algn="ctr"/>
            <a:r>
              <a:rPr lang="en-US" sz="2400" b="1" dirty="0" smtClean="0"/>
              <a:t>MILITARY RESEARCH</a:t>
            </a:r>
          </a:p>
        </p:txBody>
      </p:sp>
    </p:spTree>
    <p:extLst>
      <p:ext uri="{BB962C8B-B14F-4D97-AF65-F5344CB8AC3E}">
        <p14:creationId xmlns:p14="http://schemas.microsoft.com/office/powerpoint/2010/main" val="101960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9" grpId="0" animBg="1"/>
      <p:bldP spid="24" grpId="0" animBg="1"/>
      <p:bldP spid="14" grpId="0" animBg="1"/>
      <p:bldP spid="11" grpId="0" animBg="1"/>
      <p:bldP spid="8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37920" y="0"/>
            <a:ext cx="10131257" cy="1188720"/>
          </a:xfrm>
          <a:solidFill>
            <a:srgbClr val="F3CDF3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700" b="1" dirty="0" smtClean="0"/>
              <a:t>PRIVATELY-ISSUED</a:t>
            </a:r>
            <a:br>
              <a:rPr lang="en-US" sz="2700" b="1" dirty="0" smtClean="0"/>
            </a:br>
            <a:r>
              <a:rPr lang="en-US" sz="2700" b="1" dirty="0" smtClean="0"/>
              <a:t>DEBT-MONEY</a:t>
            </a:r>
            <a:br>
              <a:rPr lang="en-US" sz="2700" b="1" dirty="0" smtClean="0"/>
            </a:br>
            <a:r>
              <a:rPr lang="en-US" sz="2700" b="1" dirty="0" smtClean="0"/>
              <a:t> </a:t>
            </a:r>
            <a:r>
              <a:rPr lang="en-US" sz="3100" b="1" dirty="0" smtClean="0">
                <a:solidFill>
                  <a:srgbClr val="0000FF"/>
                </a:solidFill>
              </a:rPr>
              <a:t>KEEPS EVERYONE IN DEBT</a:t>
            </a:r>
            <a:endParaRPr lang="en-US" sz="2700" b="1" u="sng" dirty="0">
              <a:solidFill>
                <a:srgbClr val="0000FF"/>
              </a:solidFill>
            </a:endParaRPr>
          </a:p>
        </p:txBody>
      </p:sp>
      <p:pic>
        <p:nvPicPr>
          <p:cNvPr id="2" name="Picture 2" descr="http://i.huffpost.com/gen/1080005/thumbs/s-STUDENT-DEBT-FEDERAL-RESERVE-large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7" y="2246311"/>
            <a:ext cx="3201244" cy="195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13074"/>
              </p:ext>
            </p:extLst>
          </p:nvPr>
        </p:nvGraphicFramePr>
        <p:xfrm>
          <a:off x="3604662" y="1443671"/>
          <a:ext cx="6734364" cy="5107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5008"/>
                <a:gridCol w="2959356"/>
              </a:tblGrid>
              <a:tr h="24288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INDIVIDUAL DEBT</a:t>
                      </a:r>
                      <a:endParaRPr lang="en-US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82152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STUDENT</a:t>
                      </a:r>
                      <a:r>
                        <a:rPr lang="en-US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DEBT</a:t>
                      </a:r>
                      <a:endParaRPr lang="en-US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$   1      TRILLION</a:t>
                      </a:r>
                      <a:endParaRPr lang="en-US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8215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CREDIT CARD DEBT</a:t>
                      </a:r>
                      <a:endParaRPr lang="en-US" sz="1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      .8  TRILLION</a:t>
                      </a:r>
                      <a:endParaRPr lang="en-US" sz="1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8215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MORTGAGE DEBT</a:t>
                      </a:r>
                      <a:endParaRPr lang="en-US" sz="1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$ 13      TRILLION</a:t>
                      </a:r>
                      <a:endParaRPr lang="en-US" sz="1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819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CORPORATE DEBT</a:t>
                      </a:r>
                      <a:endParaRPr lang="en-US" sz="1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8215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NON-FINANCIAL CORP DEBT</a:t>
                      </a:r>
                      <a:endParaRPr lang="en-US" sz="1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   </a:t>
                      </a:r>
                      <a:r>
                        <a:rPr lang="en-US" sz="1800" baseline="0" dirty="0" smtClean="0"/>
                        <a:t> 9     TRILLION</a:t>
                      </a:r>
                      <a:endParaRPr lang="en-US" sz="1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4107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FINANCIAL           CORP DEBT</a:t>
                      </a:r>
                      <a:endParaRPr lang="en-US" sz="1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  14     TRILLION</a:t>
                      </a:r>
                      <a:endParaRPr lang="en-US" sz="1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4107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GOVERNMENT DEBT</a:t>
                      </a:r>
                      <a:endParaRPr lang="en-US" sz="1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107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STATE, LOCAL GOVT DEBT</a:t>
                      </a:r>
                      <a:endParaRPr lang="en-US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    3     TRILLION</a:t>
                      </a:r>
                      <a:endParaRPr lang="en-US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8215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FEDERAL GOVT DEBT</a:t>
                      </a:r>
                      <a:endParaRPr lang="en-US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$ 17      TRILLION</a:t>
                      </a:r>
                      <a:endParaRPr lang="en-US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6787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        TOTAL PRIVATE, CORP,</a:t>
                      </a:r>
                    </a:p>
                    <a:p>
                      <a:r>
                        <a:rPr lang="en-US" sz="1800" dirty="0" smtClean="0"/>
                        <a:t>          GOVERNMENT DEBT</a:t>
                      </a:r>
                      <a:endParaRPr lang="en-US" sz="1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$ 57.8  TRILLION</a:t>
                      </a:r>
                      <a:endParaRPr lang="en-US" sz="1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76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600" y="1714500"/>
            <a:ext cx="10756900" cy="422910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/>
          </a:p>
          <a:p>
            <a:r>
              <a:rPr lang="en-US" sz="4400" b="1" dirty="0" smtClean="0"/>
              <a:t>END</a:t>
            </a:r>
          </a:p>
          <a:p>
            <a:r>
              <a:rPr lang="en-US" sz="4400" b="1" dirty="0" smtClean="0"/>
              <a:t>PART 1</a:t>
            </a:r>
          </a:p>
        </p:txBody>
      </p:sp>
    </p:spTree>
    <p:extLst>
      <p:ext uri="{BB962C8B-B14F-4D97-AF65-F5344CB8AC3E}">
        <p14:creationId xmlns:p14="http://schemas.microsoft.com/office/powerpoint/2010/main" val="98156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6857999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l"/>
            <a:r>
              <a:rPr lang="en-US" dirty="0" smtClean="0"/>
              <a:t>					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	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</a:t>
            </a:r>
            <a:endParaRPr lang="en-US" sz="27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01413"/>
            <a:ext cx="12191997" cy="4761186"/>
          </a:xfrm>
          <a:solidFill>
            <a:srgbClr val="FFC000"/>
          </a:solidFill>
        </p:spPr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PART 2</a:t>
            </a:r>
          </a:p>
          <a:p>
            <a:endParaRPr lang="en-US" sz="2800" b="1" dirty="0" smtClean="0"/>
          </a:p>
          <a:p>
            <a:r>
              <a:rPr lang="en-US" sz="2800" b="1" dirty="0"/>
              <a:t>The Primary Importance of the Money </a:t>
            </a:r>
            <a:r>
              <a:rPr lang="en-US" sz="2800" b="1" dirty="0" smtClean="0"/>
              <a:t>Power</a:t>
            </a:r>
          </a:p>
          <a:p>
            <a:endParaRPr lang="en-US" sz="2800" b="1" dirty="0"/>
          </a:p>
          <a:p>
            <a:pPr algn="l"/>
            <a:r>
              <a:rPr lang="en-US" sz="3600" b="1" dirty="0" smtClean="0"/>
              <a:t>                 IN GENERATING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717627" y="3806903"/>
            <a:ext cx="247375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/>
              <a:t>WAR</a:t>
            </a:r>
            <a:endParaRPr lang="en-US" sz="8800" dirty="0"/>
          </a:p>
        </p:txBody>
      </p:sp>
      <p:pic>
        <p:nvPicPr>
          <p:cNvPr id="6" name="Picture 1" descr="childcasualty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3053" y="4267200"/>
            <a:ext cx="348894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510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3600" y="393700"/>
            <a:ext cx="10528300" cy="88900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TOPICS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6960" y="2107223"/>
            <a:ext cx="9954939" cy="3264877"/>
          </a:xfrm>
          <a:noFill/>
        </p:spPr>
        <p:txBody>
          <a:bodyPr>
            <a:normAutofit/>
          </a:bodyPr>
          <a:lstStyle/>
          <a:p>
            <a:pPr algn="l"/>
            <a:endParaRPr lang="en-US" sz="2800" b="1" dirty="0" smtClean="0"/>
          </a:p>
          <a:p>
            <a:pPr marL="514350" indent="-514350" algn="l"/>
            <a:r>
              <a:rPr lang="en-US" sz="2600" b="1" dirty="0" smtClean="0"/>
              <a:t>#1  EXAMPLE:  Banks and World War I</a:t>
            </a:r>
          </a:p>
          <a:p>
            <a:pPr marL="514350" indent="-514350" algn="l"/>
            <a:endParaRPr lang="en-US" sz="2600" b="1" dirty="0" smtClean="0"/>
          </a:p>
          <a:p>
            <a:pPr marL="514350" indent="-514350" algn="l"/>
            <a:endParaRPr lang="en-US" sz="2600" b="1" dirty="0" smtClean="0"/>
          </a:p>
          <a:p>
            <a:pPr marL="514350" indent="-514350" algn="l"/>
            <a:r>
              <a:rPr lang="en-US" sz="2600" b="1" dirty="0" smtClean="0"/>
              <a:t>#2  EXAMPLE:  Banks and Nuclear Weapons</a:t>
            </a:r>
          </a:p>
          <a:p>
            <a:pPr marL="457200" indent="-457200" algn="l">
              <a:buAutoNum type="arabicPlain" startAt="2"/>
            </a:pPr>
            <a:endParaRPr lang="en-US" dirty="0" smtClean="0"/>
          </a:p>
          <a:p>
            <a:pPr marL="457200" indent="-457200" algn="l">
              <a:buAutoNum type="arabicPlain" startAt="2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19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898" y="1693149"/>
            <a:ext cx="106613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#1  EXAMPLE:</a:t>
            </a:r>
          </a:p>
          <a:p>
            <a:endParaRPr lang="en-US" sz="6600" b="1" dirty="0" smtClean="0"/>
          </a:p>
          <a:p>
            <a:pPr algn="ctr"/>
            <a:r>
              <a:rPr lang="en-US" sz="6600" b="1" dirty="0" smtClean="0"/>
              <a:t>FUNDING WORLD WAR </a:t>
            </a:r>
            <a:r>
              <a:rPr lang="en-US" sz="6600" b="1" dirty="0"/>
              <a:t>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3885" y="2547258"/>
            <a:ext cx="9341212" cy="1446550"/>
          </a:xfrm>
          <a:prstGeom prst="rect">
            <a:avLst/>
          </a:prstGeom>
          <a:solidFill>
            <a:srgbClr val="F3CDF3"/>
          </a:solidFill>
        </p:spPr>
        <p:txBody>
          <a:bodyPr wrap="none" rtlCol="0">
            <a:spAutoFit/>
          </a:bodyPr>
          <a:lstStyle/>
          <a:p>
            <a:r>
              <a:rPr lang="en-US" sz="4400" b="1" dirty="0"/>
              <a:t>1900:  AMERICAN BANKING ELITES</a:t>
            </a:r>
            <a:br>
              <a:rPr lang="en-US" sz="4400" b="1" dirty="0"/>
            </a:br>
            <a:r>
              <a:rPr lang="en-US" sz="4400" b="1" dirty="0"/>
              <a:t>            </a:t>
            </a:r>
            <a:r>
              <a:rPr lang="en-US" sz="4400" b="1" dirty="0" smtClean="0"/>
              <a:t>CONTROL </a:t>
            </a:r>
            <a:r>
              <a:rPr lang="en-US" sz="4400" b="1" dirty="0"/>
              <a:t>INDUSTRIAL CARTELS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4108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8085" y="560160"/>
            <a:ext cx="7543800" cy="3309257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/>
              <a:t>Congressional Record — </a:t>
            </a:r>
            <a:r>
              <a:rPr lang="en-US" dirty="0" smtClean="0"/>
              <a:t>Senate</a:t>
            </a:r>
          </a:p>
          <a:p>
            <a:pPr marL="0" indent="0" algn="ctr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1908 </a:t>
            </a:r>
            <a:r>
              <a:rPr lang="en-US" dirty="0"/>
              <a:t>March 17 </a:t>
            </a:r>
            <a:br>
              <a:rPr lang="en-US" dirty="0"/>
            </a:br>
            <a:endParaRPr lang="en-US" dirty="0" smtClean="0"/>
          </a:p>
        </p:txBody>
      </p:sp>
      <p:pic>
        <p:nvPicPr>
          <p:cNvPr id="5122" name="Picture 2" descr="http://www.senate.gov/artandhistory/history/resources/graphic/large/wi_1906_lafollette_young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915"/>
            <a:ext cx="4102363" cy="492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pload.wikimedia.org/wikipedia/commons/d/de/US_Senate_in_Session_big_38_0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869417"/>
            <a:ext cx="58102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074228"/>
            <a:ext cx="455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SENATOR ROBERT LA FOLETTE</a:t>
            </a:r>
            <a:endParaRPr lang="en-US" sz="28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74914"/>
          </a:xfrm>
          <a:solidFill>
            <a:srgbClr val="F3CDF3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     </a:t>
            </a:r>
            <a:r>
              <a:rPr lang="en-US" sz="3200" b="1" dirty="0" smtClean="0"/>
              <a:t>1900:  AMERICAN BANKING ELITES CONTROL INDUSTRIAL CARTELS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6675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07" y="488731"/>
            <a:ext cx="11524593" cy="556522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					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	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sz="2700" b="1" dirty="0" smtClean="0"/>
              <a:t>1   What is money?</a:t>
            </a:r>
            <a:br>
              <a:rPr lang="en-US" sz="2700" b="1" dirty="0" smtClean="0"/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2700" b="1" dirty="0" smtClean="0"/>
              <a:t>		2   What do we use as money?</a:t>
            </a:r>
            <a:br>
              <a:rPr lang="en-US" sz="2700" b="1" dirty="0" smtClean="0"/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>		3   What are the effects of this money system?</a:t>
            </a:r>
            <a:br>
              <a:rPr lang="en-US" sz="2700" b="1" dirty="0" smtClean="0"/>
            </a:br>
            <a:r>
              <a:rPr lang="en-US" sz="2700" b="1" dirty="0"/>
              <a:t/>
            </a:r>
            <a:br>
              <a:rPr lang="en-US" sz="2700" b="1" dirty="0"/>
            </a:br>
            <a:endParaRPr lang="en-US" sz="27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11" y="1079555"/>
            <a:ext cx="9144000" cy="1253742"/>
          </a:xfrm>
          <a:solidFill>
            <a:srgbClr val="FFC000"/>
          </a:solidFill>
        </p:spPr>
        <p:txBody>
          <a:bodyPr/>
          <a:lstStyle/>
          <a:p>
            <a:r>
              <a:rPr lang="en-US" sz="2800" dirty="0" smtClean="0"/>
              <a:t>PART </a:t>
            </a:r>
            <a:r>
              <a:rPr lang="en-US" sz="2800" dirty="0"/>
              <a:t>1</a:t>
            </a:r>
            <a:endParaRPr lang="en-US" sz="2800" b="1" dirty="0" smtClean="0"/>
          </a:p>
          <a:p>
            <a:r>
              <a:rPr lang="en-US" sz="2800" dirty="0" smtClean="0"/>
              <a:t>NATURE OF MONEY PURPOSELY KEPT SECRET AND CONFUSED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953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74914"/>
          </a:xfrm>
          <a:solidFill>
            <a:srgbClr val="F3CDF3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     </a:t>
            </a:r>
            <a:r>
              <a:rPr lang="en-US" sz="3200" b="1" dirty="0" smtClean="0"/>
              <a:t>1900:  AMERICAN BANKING ELITES CONTROL INDUSTRIAL CARTELS 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686038"/>
            <a:ext cx="1182150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>
                <a:latin typeface="Calibri" panose="020F0502020204030204" pitchFamily="34" charset="0"/>
              </a:rPr>
              <a:t>“</a:t>
            </a:r>
            <a:r>
              <a:rPr lang="en-US" sz="3200" dirty="0" smtClean="0">
                <a:latin typeface="Calibri" panose="020F0502020204030204" pitchFamily="34" charset="0"/>
              </a:rPr>
              <a:t>I </a:t>
            </a:r>
            <a:r>
              <a:rPr lang="en-US" sz="3200" dirty="0">
                <a:latin typeface="Calibri" panose="020F0502020204030204" pitchFamily="34" charset="0"/>
              </a:rPr>
              <a:t>shall ask, Mr. President, to have incorporated in the </a:t>
            </a:r>
            <a:r>
              <a:rPr lang="en-US" sz="3200" dirty="0" smtClean="0">
                <a:latin typeface="Calibri" panose="020F0502020204030204" pitchFamily="34" charset="0"/>
              </a:rPr>
              <a:t>RECORD</a:t>
            </a:r>
          </a:p>
          <a:p>
            <a:pPr lvl="0"/>
            <a:r>
              <a:rPr lang="en-US" sz="3200" dirty="0" smtClean="0">
                <a:latin typeface="Calibri" panose="020F0502020204030204" pitchFamily="34" charset="0"/>
              </a:rPr>
              <a:t>this list of </a:t>
            </a:r>
            <a:r>
              <a:rPr lang="en-US" sz="3200" dirty="0">
                <a:latin typeface="Calibri" panose="020F0502020204030204" pitchFamily="34" charset="0"/>
              </a:rPr>
              <a:t>about 100 men with their </a:t>
            </a:r>
            <a:r>
              <a:rPr lang="en-US" sz="3200" dirty="0" smtClean="0">
                <a:latin typeface="Calibri" panose="020F0502020204030204" pitchFamily="34" charset="0"/>
              </a:rPr>
              <a:t>directorships….</a:t>
            </a:r>
          </a:p>
          <a:p>
            <a:pPr lvl="0"/>
            <a:r>
              <a:rPr lang="en-US" sz="3200" dirty="0" smtClean="0">
                <a:latin typeface="Calibri" panose="020F0502020204030204" pitchFamily="34" charset="0"/>
              </a:rPr>
              <a:t>transportation… industrial… commercial …  </a:t>
            </a:r>
          </a:p>
          <a:p>
            <a:pPr lvl="0"/>
            <a:r>
              <a:rPr lang="en-US" sz="3200" dirty="0" smtClean="0">
                <a:latin typeface="Calibri" panose="020F0502020204030204" pitchFamily="34" charset="0"/>
              </a:rPr>
              <a:t>a </a:t>
            </a:r>
            <a:r>
              <a:rPr lang="en-US" sz="3200" dirty="0">
                <a:latin typeface="Calibri" panose="020F0502020204030204" pitchFamily="34" charset="0"/>
              </a:rPr>
              <a:t>small group of </a:t>
            </a:r>
            <a:r>
              <a:rPr lang="en-US" sz="3200" dirty="0" smtClean="0">
                <a:latin typeface="Calibri" panose="020F0502020204030204" pitchFamily="34" charset="0"/>
              </a:rPr>
              <a:t>men hold in </a:t>
            </a:r>
            <a:r>
              <a:rPr lang="en-US" sz="3200" dirty="0">
                <a:latin typeface="Calibri" panose="020F0502020204030204" pitchFamily="34" charset="0"/>
              </a:rPr>
              <a:t>their hands </a:t>
            </a:r>
            <a:r>
              <a:rPr lang="en-US" sz="3200" dirty="0" smtClean="0">
                <a:latin typeface="Calibri" panose="020F0502020204030204" pitchFamily="34" charset="0"/>
              </a:rPr>
              <a:t>the </a:t>
            </a:r>
            <a:r>
              <a:rPr lang="en-US" sz="3200" dirty="0">
                <a:latin typeface="Calibri" panose="020F0502020204030204" pitchFamily="34" charset="0"/>
              </a:rPr>
              <a:t>business of this country</a:t>
            </a:r>
            <a:r>
              <a:rPr lang="en-US" sz="3200" dirty="0" smtClean="0">
                <a:latin typeface="Calibri" panose="020F0502020204030204" pitchFamily="34" charset="0"/>
              </a:rPr>
              <a:t>.“</a:t>
            </a: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6151" name="Picture 7" descr="http://ts3.mm.bing.net/th?id=H.4589891016460738&amp;pid=15.1&amp;H=120&amp;W=1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06" y="4783015"/>
            <a:ext cx="2772934" cy="207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http://steel.pk/wp-content/uploads/2010/05/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286" y="4788122"/>
            <a:ext cx="2536370" cy="207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s3.mm.bing.net/th?id=H.4859924171391514&amp;pid=15.1&amp;H=103&amp;W=1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841" y="4783014"/>
            <a:ext cx="3266465" cy="210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4668" y="955736"/>
            <a:ext cx="465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SENATOR ROBERT LA FOLETTE:</a:t>
            </a:r>
            <a:endParaRPr lang="en-US" sz="2800" dirty="0"/>
          </a:p>
        </p:txBody>
      </p:sp>
      <p:pic>
        <p:nvPicPr>
          <p:cNvPr id="3" name="Picture 2" descr="http://ts3.mm.bing.net/th?id=H.5025581053641850&amp;pid=15.1&amp;H=116&amp;W=16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36" y="4759264"/>
            <a:ext cx="2900069" cy="209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61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88617" y="1462021"/>
            <a:ext cx="1113792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>
                <a:latin typeface="Calibri" panose="020F0502020204030204" pitchFamily="34" charset="0"/>
              </a:rPr>
              <a:t>“</a:t>
            </a:r>
            <a:r>
              <a:rPr lang="en-US" sz="2800" dirty="0"/>
              <a:t>But the country seems not to understand how completely great </a:t>
            </a:r>
            <a:r>
              <a:rPr lang="en-US" sz="2800" dirty="0" smtClean="0"/>
              <a:t>banking</a:t>
            </a:r>
          </a:p>
          <a:p>
            <a:pPr lvl="0"/>
            <a:r>
              <a:rPr lang="en-US" sz="2800" dirty="0" smtClean="0"/>
              <a:t>institutions </a:t>
            </a:r>
            <a:r>
              <a:rPr lang="en-US" sz="2800" dirty="0"/>
              <a:t>in the principal money centers have become bound up with </a:t>
            </a:r>
            <a:r>
              <a:rPr lang="en-US" sz="2800" dirty="0" smtClean="0"/>
              <a:t>the</a:t>
            </a:r>
          </a:p>
          <a:p>
            <a:pPr lvl="0"/>
            <a:r>
              <a:rPr lang="en-US" sz="2800" dirty="0" smtClean="0"/>
              <a:t>control </a:t>
            </a:r>
            <a:r>
              <a:rPr lang="en-US" sz="2800" dirty="0"/>
              <a:t>of industrial </a:t>
            </a:r>
            <a:r>
              <a:rPr lang="en-US" sz="2800" dirty="0" smtClean="0"/>
              <a:t>institutions…</a:t>
            </a:r>
          </a:p>
          <a:p>
            <a:pPr lvl="0"/>
            <a:endParaRPr lang="en-US" sz="2800" dirty="0" smtClean="0"/>
          </a:p>
          <a:p>
            <a:pPr lvl="0"/>
            <a:r>
              <a:rPr lang="en-US" sz="2800" dirty="0" smtClean="0"/>
              <a:t>these </a:t>
            </a:r>
            <a:r>
              <a:rPr lang="en-US" sz="2800" dirty="0"/>
              <a:t>sixty-two </a:t>
            </a:r>
            <a:r>
              <a:rPr lang="en-US" sz="2800" dirty="0" smtClean="0"/>
              <a:t>men, </a:t>
            </a:r>
            <a:r>
              <a:rPr lang="en-US" sz="2800" dirty="0"/>
              <a:t>who are directors </a:t>
            </a:r>
            <a:r>
              <a:rPr lang="en-US" sz="2800" dirty="0" smtClean="0"/>
              <a:t>of the (Morgan and</a:t>
            </a:r>
          </a:p>
          <a:p>
            <a:pPr lvl="0"/>
            <a:r>
              <a:rPr lang="en-US" sz="2800" dirty="0" smtClean="0"/>
              <a:t>Rockefeller) banks, are </a:t>
            </a:r>
            <a:r>
              <a:rPr lang="en-US" sz="2800" dirty="0"/>
              <a:t>not </a:t>
            </a:r>
            <a:r>
              <a:rPr lang="en-US" sz="2800" dirty="0" smtClean="0"/>
              <a:t>additional to </a:t>
            </a:r>
            <a:r>
              <a:rPr lang="en-US" sz="2800" dirty="0"/>
              <a:t>the </a:t>
            </a:r>
            <a:r>
              <a:rPr lang="en-US" sz="2800" dirty="0" smtClean="0"/>
              <a:t>… 100 men</a:t>
            </a:r>
          </a:p>
          <a:p>
            <a:pPr lvl="0"/>
            <a:r>
              <a:rPr lang="en-US" sz="2800" dirty="0" smtClean="0"/>
              <a:t>to </a:t>
            </a:r>
            <a:r>
              <a:rPr lang="en-US" sz="2800" dirty="0"/>
              <a:t>whom I have referred </a:t>
            </a:r>
            <a:r>
              <a:rPr lang="en-US" sz="2800" dirty="0" smtClean="0"/>
              <a:t>… </a:t>
            </a:r>
            <a:r>
              <a:rPr lang="en-US" sz="2800" b="1" u="sng" dirty="0" smtClean="0">
                <a:solidFill>
                  <a:srgbClr val="0000FF"/>
                </a:solidFill>
              </a:rPr>
              <a:t>but </a:t>
            </a:r>
            <a:r>
              <a:rPr lang="en-US" sz="2800" b="1" u="sng" dirty="0">
                <a:solidFill>
                  <a:srgbClr val="0000FF"/>
                </a:solidFill>
              </a:rPr>
              <a:t>a most important part of it</a:t>
            </a:r>
            <a:r>
              <a:rPr lang="en-US" sz="2800" dirty="0"/>
              <a:t>.</a:t>
            </a:r>
            <a:r>
              <a:rPr lang="en-US" sz="2800" dirty="0" smtClean="0">
                <a:latin typeface="Calibri" panose="020F0502020204030204" pitchFamily="34" charset="0"/>
              </a:rPr>
              <a:t>“</a:t>
            </a: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7170" name="Picture 2" descr="http://ts2.mm.bing.net/th?id=H.4886011814478973&amp;pid=15.1&amp;H=106&amp;W=1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3" y="4979715"/>
            <a:ext cx="2835147" cy="187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s2.mm.bing.net/th?id=H.5056814059553629&amp;pid=15.1&amp;H=160&amp;W=1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974" y="4891634"/>
            <a:ext cx="1430083" cy="196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67057" y="5318692"/>
            <a:ext cx="24724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Rockefeller’s</a:t>
            </a:r>
          </a:p>
          <a:p>
            <a:r>
              <a:rPr lang="en-US" sz="2400" dirty="0" smtClean="0"/>
              <a:t>National </a:t>
            </a:r>
            <a:r>
              <a:rPr lang="en-US" sz="2400" dirty="0"/>
              <a:t>City </a:t>
            </a:r>
            <a:r>
              <a:rPr lang="en-US" sz="2400" dirty="0" smtClean="0"/>
              <a:t>Bank</a:t>
            </a:r>
          </a:p>
          <a:p>
            <a:r>
              <a:rPr lang="en-US" sz="2400" dirty="0" smtClean="0"/>
              <a:t>(today’s Citibank)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998434" y="5590735"/>
            <a:ext cx="3686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J.P. Morgan’s </a:t>
            </a:r>
          </a:p>
          <a:p>
            <a:r>
              <a:rPr lang="en-US" sz="2400" dirty="0" smtClean="0"/>
              <a:t>National Bank of Commerce</a:t>
            </a:r>
            <a:endParaRPr lang="en-US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12192000" cy="674914"/>
          </a:xfrm>
          <a:prstGeom prst="rect">
            <a:avLst/>
          </a:prstGeom>
          <a:solidFill>
            <a:srgbClr val="F3CDF3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   </a:t>
            </a:r>
            <a:r>
              <a:rPr lang="en-US" sz="3200" b="1" dirty="0" smtClean="0"/>
              <a:t>1900:  AMERICAN BANKING ELITES CONTROL INDUSTRIAL CARTELS 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87848" y="767366"/>
            <a:ext cx="5569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SENATOR ROBERT LA FOLETTE - continuing: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67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0138" y="1699765"/>
            <a:ext cx="8674491" cy="2800767"/>
          </a:xfrm>
          <a:prstGeom prst="rect">
            <a:avLst/>
          </a:prstGeom>
          <a:solidFill>
            <a:srgbClr val="F98BDA"/>
          </a:solidFill>
        </p:spPr>
        <p:txBody>
          <a:bodyPr wrap="none" rtlCol="0">
            <a:spAutoFit/>
          </a:bodyPr>
          <a:lstStyle/>
          <a:p>
            <a:endParaRPr lang="en-US" sz="4400" b="1" dirty="0" smtClean="0"/>
          </a:p>
          <a:p>
            <a:r>
              <a:rPr lang="en-US" sz="4400" b="1" dirty="0" smtClean="0"/>
              <a:t>1914:  WAR BREAKS OUT IN EUROPE</a:t>
            </a:r>
          </a:p>
          <a:p>
            <a:endParaRPr lang="en-US" sz="4400" b="1" dirty="0"/>
          </a:p>
          <a:p>
            <a:pPr algn="ctr"/>
            <a:r>
              <a:rPr lang="en-US" sz="4400" b="1" dirty="0" smtClean="0"/>
              <a:t>The U.S. is neutral…?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4911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85233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1914, J.P. Morgan &amp; Co., Private Investment Bank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7102"/>
            <a:ext cx="12192000" cy="2340781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By 1916, organizes loans to Britain and France for staggering 1.2 billion dollars of war munitions</a:t>
            </a:r>
          </a:p>
          <a:p>
            <a:endParaRPr lang="en-US" sz="3200" dirty="0" smtClean="0"/>
          </a:p>
          <a:p>
            <a:r>
              <a:rPr lang="en-US" sz="3200" dirty="0" smtClean="0"/>
              <a:t>By the 1917 entrance into war by U.S., 5 billion dollars of war supplies and weapons have been exported from the country by Morgan syndicate</a:t>
            </a:r>
            <a:endParaRPr lang="en-US" sz="3200" dirty="0"/>
          </a:p>
        </p:txBody>
      </p:sp>
      <p:pic>
        <p:nvPicPr>
          <p:cNvPr id="11266" name="Picture 2" descr="http://www.loc.gov/rr/scitech/trs/images/SI-2001-11585~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8" y="3222647"/>
            <a:ext cx="5029200" cy="362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ts3.mm.bing.net/th?id=H.4987312917513866&amp;pid=15.1&amp;H=121&amp;W=1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035" y="3178359"/>
            <a:ext cx="4855028" cy="368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06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13211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Early March 1917:    Russian Czar Nicholas II abdicates --</a:t>
            </a:r>
            <a:br>
              <a:rPr lang="en-US" sz="3600" dirty="0" smtClean="0"/>
            </a:br>
            <a:r>
              <a:rPr lang="en-US" sz="3600" dirty="0" smtClean="0"/>
              <a:t>                                            Russian front against Germany collapses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4833257"/>
            <a:ext cx="12192000" cy="215689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COULD GERMANY WIN THE WAR?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J.P.MORGAN AND OTHER BANKING ELITES WOULD BE RUINED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12290" name="Picture 2" descr="http://ts1.mm.bing.net/th?id=H.4956230187090536&amp;pid=15.1&amp;H=160&amp;W=1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766" y="1132114"/>
            <a:ext cx="2624444" cy="370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marxists.org/glossary/events/w/ww1/pics/ww1/russia/1917-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434873"/>
            <a:ext cx="486727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86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ts1.mm.bing.net/th?id=H.4782971225375884&amp;pid=15.1&amp;H=160&amp;W=1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105" y="1698170"/>
            <a:ext cx="311727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" y="0"/>
            <a:ext cx="12192000" cy="11321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April 1917:    President Wilson, The Peace President,</a:t>
            </a:r>
          </a:p>
          <a:p>
            <a:pPr algn="ctr"/>
            <a:r>
              <a:rPr lang="en-US" sz="3600" dirty="0" smtClean="0"/>
              <a:t>asks for a declaration of war against Germany</a:t>
            </a:r>
            <a:endParaRPr lang="en-US" sz="3600" dirty="0"/>
          </a:p>
        </p:txBody>
      </p:sp>
      <p:pic>
        <p:nvPicPr>
          <p:cNvPr id="13316" name="Picture 4" descr="http://ts4.mm.bing.net/th?id=H.5049465365922047&amp;pid=15.1&amp;H=160&amp;W=1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3998"/>
            <a:ext cx="4158340" cy="415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4.bp.blogspot.com/-yIcsEdPBQf4/TZOGtyUFSPI/AAAAAAAAA4c/vPfCIn3YhsM/s400/Hattie%2527s+Bible+Declaration+of+War+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198" y="1092849"/>
            <a:ext cx="4307568" cy="576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39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" y="0"/>
            <a:ext cx="12192000" cy="11321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April 1917:    President Wilson, The Peace President,</a:t>
            </a:r>
          </a:p>
          <a:p>
            <a:pPr algn="ctr"/>
            <a:r>
              <a:rPr lang="en-US" sz="3600" dirty="0" smtClean="0"/>
              <a:t>asks for a declaration of war against Germany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" y="1132114"/>
            <a:ext cx="121919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March 5, 1917   -    confidential dispatch from Walter Hines Page,</a:t>
            </a:r>
          </a:p>
          <a:p>
            <a:r>
              <a:rPr lang="en-US" sz="2800" dirty="0" smtClean="0"/>
              <a:t>                                  US Ambassador to London, to Wilson:</a:t>
            </a:r>
          </a:p>
          <a:p>
            <a:endParaRPr lang="en-US" sz="2800" dirty="0"/>
          </a:p>
          <a:p>
            <a:r>
              <a:rPr lang="en-US" sz="2800" dirty="0" smtClean="0"/>
              <a:t>“I think that the pressure of this approaching crisis has gone beyond the</a:t>
            </a:r>
          </a:p>
          <a:p>
            <a:r>
              <a:rPr lang="en-US" sz="2800" dirty="0" smtClean="0"/>
              <a:t>Ability of the Morgan Financial Agency….If we should go to war with</a:t>
            </a:r>
          </a:p>
          <a:p>
            <a:r>
              <a:rPr lang="en-US" sz="2800" dirty="0" smtClean="0"/>
              <a:t>Germany, the greatest help we could give the Allies would be such a credit…</a:t>
            </a:r>
          </a:p>
          <a:p>
            <a:r>
              <a:rPr lang="en-US" sz="2800" dirty="0" smtClean="0"/>
              <a:t>Unless we go to war with Germany our Government, of course, cannot make</a:t>
            </a:r>
          </a:p>
          <a:p>
            <a:r>
              <a:rPr lang="en-US" sz="2800" dirty="0" smtClean="0"/>
              <a:t>such a direct grant of credit……</a:t>
            </a:r>
          </a:p>
          <a:p>
            <a:endParaRPr lang="en-US" sz="2800" dirty="0"/>
          </a:p>
          <a:p>
            <a:r>
              <a:rPr lang="en-US" sz="2800" dirty="0" smtClean="0"/>
              <a:t>He added that the alternative to war was domestic collapse of the US….</a:t>
            </a:r>
            <a:endParaRPr lang="en-US" sz="2800" dirty="0"/>
          </a:p>
        </p:txBody>
      </p:sp>
      <p:pic>
        <p:nvPicPr>
          <p:cNvPr id="14338" name="Picture 2" descr="Portrait of Walter Hines P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955" y="4158343"/>
            <a:ext cx="2027046" cy="26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00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114" y="1510314"/>
            <a:ext cx="10817772" cy="3440058"/>
          </a:xfrm>
          <a:solidFill>
            <a:srgbClr val="FFC000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April 1917 to the Armistice of 11/11/1918:</a:t>
            </a:r>
          </a:p>
          <a:p>
            <a:pPr marL="0" indent="0" algn="ctr">
              <a:buNone/>
            </a:pPr>
            <a:r>
              <a:rPr lang="en-US" dirty="0" smtClean="0"/>
              <a:t>U.S. government lent the European Allied Powers the stupendous sum of </a:t>
            </a:r>
            <a:r>
              <a:rPr lang="en-US" sz="3600" b="1" u="sng" dirty="0" smtClean="0"/>
              <a:t>9.4 billion dollars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All this money went to American industries, most tied to Morgan, Kuhn-Loeb, and Rockefeller, to pay for war supplies for allies.</a:t>
            </a:r>
            <a:endParaRPr lang="en-US" dirty="0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687114" y="0"/>
            <a:ext cx="10515600" cy="13255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April 1917:    President Wilson, The Peace President,</a:t>
            </a:r>
          </a:p>
          <a:p>
            <a:pPr algn="ctr"/>
            <a:r>
              <a:rPr lang="en-US" sz="3600" dirty="0" smtClean="0"/>
              <a:t>asks for a declaration of war against Germany</a:t>
            </a:r>
            <a:endParaRPr lang="en-US" sz="3600" dirty="0"/>
          </a:p>
        </p:txBody>
      </p:sp>
      <p:pic>
        <p:nvPicPr>
          <p:cNvPr id="1026" name="Picture 2" descr="http://ts3.mm.bing.net/th?id=H.4983464565802326&amp;pid=15.1&amp;H=99&amp;W=1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14" y="4950372"/>
            <a:ext cx="3083032" cy="190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s2.mm.bing.net/th?id=H.4776533102101669&amp;pid=15.1&amp;H=120&amp;W=1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734" y="4950372"/>
            <a:ext cx="2556094" cy="19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s2.mm.bing.net/th?id=H.4703952463660453&amp;pid=15.1&amp;H=111&amp;W=1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16" y="4950372"/>
            <a:ext cx="2747467" cy="190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86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-cache-ec0.pinimg.com/736x/68/32/6b/68326b884dc2a54872b828259dc34f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96" y="705669"/>
            <a:ext cx="4686300" cy="542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69456" y="1146149"/>
            <a:ext cx="3580211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PAUL WARBURG WAS</a:t>
            </a:r>
          </a:p>
          <a:p>
            <a:r>
              <a:rPr lang="en-US" dirty="0"/>
              <a:t>PART OF THE SECRET</a:t>
            </a:r>
          </a:p>
          <a:p>
            <a:r>
              <a:rPr lang="en-US" dirty="0"/>
              <a:t>JEKYL ISLAND GROUP THAT</a:t>
            </a:r>
          </a:p>
          <a:p>
            <a:r>
              <a:rPr lang="en-US" dirty="0"/>
              <a:t>SECRETLY WROTE FEDERAL</a:t>
            </a:r>
          </a:p>
          <a:p>
            <a:r>
              <a:rPr lang="en-US" dirty="0"/>
              <a:t>RESERVE LAW.  HE LATER</a:t>
            </a:r>
          </a:p>
          <a:p>
            <a:r>
              <a:rPr lang="en-US" dirty="0"/>
              <a:t>WAS APPOINTED TO ITS</a:t>
            </a:r>
          </a:p>
          <a:p>
            <a:r>
              <a:rPr lang="en-US" dirty="0"/>
              <a:t>FIRST BOARD OF GOVERNORS</a:t>
            </a:r>
          </a:p>
          <a:p>
            <a:r>
              <a:rPr lang="en-US" dirty="0"/>
              <a:t>FROM 1914 UNTIL 1918,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AND…..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GERMAN WARBURG BANK WAS</a:t>
            </a:r>
          </a:p>
          <a:p>
            <a:r>
              <a:rPr lang="en-US" dirty="0" smtClean="0"/>
              <a:t>FUNDING THE KAISER’S WAR.</a:t>
            </a:r>
          </a:p>
          <a:p>
            <a:r>
              <a:rPr lang="en-US" dirty="0" smtClean="0"/>
              <a:t>MAX WARBURG (PAUL’S BROTHER)</a:t>
            </a:r>
          </a:p>
          <a:p>
            <a:r>
              <a:rPr lang="en-US" dirty="0" smtClean="0"/>
              <a:t>WAS HEAD OF THE GERMAN</a:t>
            </a:r>
          </a:p>
          <a:p>
            <a:r>
              <a:rPr lang="en-US" dirty="0" smtClean="0"/>
              <a:t>SECRET POLICE.   </a:t>
            </a:r>
            <a:endParaRPr lang="en-US" dirty="0"/>
          </a:p>
        </p:txBody>
      </p:sp>
      <p:pic>
        <p:nvPicPr>
          <p:cNvPr id="2050" name="Picture 2" descr="Paul Warburg 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057" y="1892936"/>
            <a:ext cx="2095500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75131" y="521003"/>
            <a:ext cx="2259721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 WARBURGS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2635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-cache-ec0.pinimg.com/736x/68/32/6b/68326b884dc2a54872b828259dc34f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06" y="668098"/>
            <a:ext cx="4686300" cy="542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08028" y="902497"/>
            <a:ext cx="490551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JACOB SCHIFF</a:t>
            </a:r>
            <a:r>
              <a:rPr lang="en-US" dirty="0" smtClean="0"/>
              <a:t>, Head, KUHN, LOEB &amp; Co.,</a:t>
            </a:r>
          </a:p>
          <a:p>
            <a:r>
              <a:rPr lang="en-US" dirty="0" smtClean="0"/>
              <a:t>PRIVATE NEW YORK INVESTMENT</a:t>
            </a:r>
          </a:p>
          <a:p>
            <a:r>
              <a:rPr lang="en-US" dirty="0" smtClean="0"/>
              <a:t>BANK ALLIED WITH MORGAN,  whose</a:t>
            </a:r>
          </a:p>
          <a:p>
            <a:r>
              <a:rPr lang="en-US" dirty="0" smtClean="0"/>
              <a:t>daughter married Felix Warburg, brother</a:t>
            </a:r>
          </a:p>
          <a:p>
            <a:r>
              <a:rPr lang="en-US" dirty="0" smtClean="0"/>
              <a:t>of Paul Warburg.  Paul married the daughter</a:t>
            </a:r>
          </a:p>
          <a:p>
            <a:r>
              <a:rPr lang="en-US" dirty="0" smtClean="0"/>
              <a:t>of the other KUHN, LOEB owner, Solomon Loeb –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u="sng" dirty="0" smtClean="0"/>
              <a:t>SCHIFF HAD  TWO BROTHERS IN</a:t>
            </a:r>
          </a:p>
          <a:p>
            <a:r>
              <a:rPr lang="en-US" u="sng" dirty="0" smtClean="0"/>
              <a:t>GERMANY</a:t>
            </a:r>
            <a:r>
              <a:rPr lang="en-US" dirty="0" smtClean="0"/>
              <a:t> DURING THE WAR</a:t>
            </a:r>
          </a:p>
          <a:p>
            <a:r>
              <a:rPr lang="en-US" dirty="0" smtClean="0"/>
              <a:t>WHO ALSO WERE ACTIVE</a:t>
            </a:r>
          </a:p>
          <a:p>
            <a:r>
              <a:rPr lang="en-US" dirty="0" smtClean="0"/>
              <a:t>AS BANKERS TO THE GERMAN</a:t>
            </a:r>
          </a:p>
          <a:p>
            <a:r>
              <a:rPr lang="en-US" dirty="0" smtClean="0"/>
              <a:t>GOVERNMENT.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8028" y="206433"/>
            <a:ext cx="3800656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KUHN, LOEB AND COMPANY</a:t>
            </a:r>
            <a:endParaRPr lang="en-US" sz="2400" b="1" dirty="0"/>
          </a:p>
        </p:txBody>
      </p:sp>
      <p:pic>
        <p:nvPicPr>
          <p:cNvPr id="3074" name="Picture 2" descr="Portrait of Jacob Schif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035" y="902497"/>
            <a:ext cx="20955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25616" y="4162019"/>
            <a:ext cx="347678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Schiff served as a director of </a:t>
            </a:r>
            <a:endParaRPr lang="en-US" dirty="0" smtClean="0"/>
          </a:p>
          <a:p>
            <a:r>
              <a:rPr lang="en-US" dirty="0" smtClean="0"/>
              <a:t>Equitable Life Assurance Society,</a:t>
            </a:r>
          </a:p>
          <a:p>
            <a:r>
              <a:rPr lang="en-US" dirty="0" smtClean="0"/>
              <a:t>National City Bank of New York,</a:t>
            </a:r>
          </a:p>
          <a:p>
            <a:r>
              <a:rPr lang="en-US" dirty="0" smtClean="0"/>
              <a:t>Central Trust Co.,</a:t>
            </a:r>
          </a:p>
          <a:p>
            <a:r>
              <a:rPr lang="en-US" dirty="0" smtClean="0"/>
              <a:t> Western Union Telegraph Co.,</a:t>
            </a:r>
          </a:p>
          <a:p>
            <a:r>
              <a:rPr lang="en-US" dirty="0" smtClean="0"/>
              <a:t> Union Pacific Railroad,</a:t>
            </a:r>
          </a:p>
          <a:p>
            <a:r>
              <a:rPr lang="en-US" dirty="0" smtClean="0"/>
              <a:t> Bond &amp; Mortgage Guarantee Co.,</a:t>
            </a:r>
          </a:p>
          <a:p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Wells Fargo &amp; Co. 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rot="5400000">
            <a:off x="6024775" y="3608057"/>
            <a:ext cx="191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1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3600" y="393700"/>
            <a:ext cx="10528300" cy="88900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TOPICS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4700" y="1714500"/>
            <a:ext cx="9144000" cy="422910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sz="2800" b="1" dirty="0" smtClean="0"/>
          </a:p>
          <a:p>
            <a:endParaRPr lang="en-US" sz="2800" b="1" dirty="0"/>
          </a:p>
          <a:p>
            <a:endParaRPr lang="en-US" sz="2800" b="1" dirty="0" smtClean="0"/>
          </a:p>
          <a:p>
            <a:r>
              <a:rPr lang="en-US" sz="4000" b="1" dirty="0" smtClean="0"/>
              <a:t>1     WHAT IS MONEY?</a:t>
            </a:r>
            <a:endParaRPr lang="en-US" sz="3600" dirty="0" smtClean="0"/>
          </a:p>
          <a:p>
            <a:pPr marL="457200" indent="-457200" algn="l">
              <a:buAutoNum type="arabicPlain" startAt="2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832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898" y="1693149"/>
            <a:ext cx="117281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#2  EXAMPLE:</a:t>
            </a:r>
          </a:p>
          <a:p>
            <a:endParaRPr lang="en-US" sz="6600" b="1" dirty="0" smtClean="0"/>
          </a:p>
          <a:p>
            <a:pPr algn="ctr"/>
            <a:r>
              <a:rPr lang="en-US" sz="6600" b="1" dirty="0" smtClean="0"/>
              <a:t>FUNDING NUCLEAR WEAPONS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66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024" y="413242"/>
            <a:ext cx="4210638" cy="59444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83085" y="1023257"/>
            <a:ext cx="466756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BY PAX CHRISTI,</a:t>
            </a:r>
          </a:p>
          <a:p>
            <a:r>
              <a:rPr lang="en-US" sz="2800" dirty="0" smtClean="0"/>
              <a:t>DUTCH PEACE ORGANIZATION,</a:t>
            </a:r>
          </a:p>
          <a:p>
            <a:r>
              <a:rPr lang="en-US" sz="2800" dirty="0" smtClean="0"/>
              <a:t>THE NETHERLANDS</a:t>
            </a:r>
          </a:p>
          <a:p>
            <a:endParaRPr lang="en-US" sz="2800" dirty="0"/>
          </a:p>
          <a:p>
            <a:r>
              <a:rPr lang="en-US" sz="2800" dirty="0" smtClean="0"/>
              <a:t>2013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085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446885" y="2365370"/>
            <a:ext cx="697069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THE BANKS FINANCING AND INVESTING</a:t>
            </a:r>
          </a:p>
          <a:p>
            <a:pPr algn="ctr"/>
            <a:r>
              <a:rPr lang="en-US" sz="2800" b="1" dirty="0" smtClean="0"/>
              <a:t> IN NUCLEAR WEAPONS</a:t>
            </a:r>
          </a:p>
          <a:p>
            <a:pPr algn="ctr"/>
            <a:r>
              <a:rPr lang="en-US" sz="2800" b="1" dirty="0" smtClean="0"/>
              <a:t>ARE TIED TO THE FEDERAL RESERVE SYSTEM</a:t>
            </a:r>
            <a:endParaRPr lang="en-US" sz="2800" b="1" dirty="0"/>
          </a:p>
        </p:txBody>
      </p:sp>
      <p:pic>
        <p:nvPicPr>
          <p:cNvPr id="1026" name="Picture 2" descr="http://ts1.mm.bing.net/th?id=H.5006391168664492&amp;pid=15.1&amp;H=128&amp;W=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04" y="4286476"/>
            <a:ext cx="2979510" cy="237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s1.mm.bing.net/th?id=H.5009217245217328&amp;pid=15.1&amp;H=160&amp;W=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632" y="4286476"/>
            <a:ext cx="2391682" cy="239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s3.mm.bing.net/th?id=H.4693897938471334&amp;pid=15.1&amp;H=114&amp;W=1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003" y="4286476"/>
            <a:ext cx="3414939" cy="243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0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Arrow 11"/>
          <p:cNvSpPr/>
          <p:nvPr/>
        </p:nvSpPr>
        <p:spPr>
          <a:xfrm rot="10800000">
            <a:off x="5585858" y="3341929"/>
            <a:ext cx="5702248" cy="651207"/>
          </a:xfrm>
          <a:prstGeom prst="rightArrow">
            <a:avLst/>
          </a:prstGeom>
          <a:solidFill>
            <a:srgbClr val="F3CD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21920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Financial </a:t>
            </a:r>
            <a:r>
              <a:rPr lang="en-US" sz="3200" b="1" u="sng" dirty="0"/>
              <a:t>Institutions </a:t>
            </a:r>
            <a:r>
              <a:rPr lang="en-US" sz="2800" b="1" u="sng" dirty="0"/>
              <a:t>most heavily invested </a:t>
            </a:r>
            <a:r>
              <a:rPr lang="en-US" sz="2800" b="1" u="sng" dirty="0" smtClean="0"/>
              <a:t>in </a:t>
            </a:r>
            <a:r>
              <a:rPr lang="en-US" sz="3200" b="1" u="sng" dirty="0" smtClean="0"/>
              <a:t>nuclear </a:t>
            </a:r>
            <a:r>
              <a:rPr lang="en-US" sz="3200" b="1" u="sng" dirty="0"/>
              <a:t>weapon </a:t>
            </a:r>
            <a:r>
              <a:rPr lang="en-US" sz="3200" b="1" u="sng" dirty="0" smtClean="0"/>
              <a:t>producers</a:t>
            </a:r>
            <a:endParaRPr lang="en-US" sz="2400" b="1" u="sng" dirty="0" smtClean="0"/>
          </a:p>
          <a:p>
            <a:endParaRPr lang="en-US" dirty="0"/>
          </a:p>
          <a:p>
            <a:r>
              <a:rPr lang="en-US" b="1" dirty="0"/>
              <a:t>North America</a:t>
            </a:r>
          </a:p>
          <a:p>
            <a:pPr marL="342900" indent="-342900">
              <a:buAutoNum type="arabicPeriod"/>
            </a:pPr>
            <a:r>
              <a:rPr lang="en-US" dirty="0" smtClean="0"/>
              <a:t>State </a:t>
            </a:r>
            <a:r>
              <a:rPr lang="en-US" dirty="0"/>
              <a:t>Street invests USD 20,441.16 </a:t>
            </a:r>
            <a:r>
              <a:rPr lang="en-US" dirty="0" smtClean="0"/>
              <a:t>millions  </a:t>
            </a:r>
          </a:p>
          <a:p>
            <a:r>
              <a:rPr lang="en-US" dirty="0" smtClean="0"/>
              <a:t>                                </a:t>
            </a:r>
            <a:endParaRPr lang="en-US" dirty="0"/>
          </a:p>
          <a:p>
            <a:r>
              <a:rPr lang="en-US" dirty="0"/>
              <a:t>2. Capital Group of Companies invests USD 19,490.53 </a:t>
            </a:r>
            <a:r>
              <a:rPr lang="en-US" dirty="0" smtClean="0"/>
              <a:t>millions</a:t>
            </a:r>
          </a:p>
          <a:p>
            <a:endParaRPr lang="en-US" dirty="0"/>
          </a:p>
          <a:p>
            <a:r>
              <a:rPr lang="en-US" dirty="0"/>
              <a:t>3. Blackrock invests USD 19,239.67 millions</a:t>
            </a:r>
          </a:p>
          <a:p>
            <a:endParaRPr lang="en-US" b="1" dirty="0" smtClean="0"/>
          </a:p>
          <a:p>
            <a:r>
              <a:rPr lang="en-US" b="1" dirty="0" smtClean="0"/>
              <a:t>Europe</a:t>
            </a:r>
            <a:endParaRPr lang="en-US" b="1" dirty="0"/>
          </a:p>
          <a:p>
            <a:pPr marL="342900" indent="-342900">
              <a:buAutoNum type="arabicPeriod"/>
            </a:pPr>
            <a:r>
              <a:rPr lang="en-US" dirty="0" smtClean="0"/>
              <a:t>Royal </a:t>
            </a:r>
            <a:r>
              <a:rPr lang="en-US" dirty="0"/>
              <a:t>Bank of Scotland (United Kingdom) invests USD 5,635.70 </a:t>
            </a:r>
            <a:r>
              <a:rPr lang="en-US" dirty="0" smtClean="0"/>
              <a:t>millions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/>
              <a:t>2. BNP Paribas (France) invests USD 5,366.37 </a:t>
            </a:r>
            <a:r>
              <a:rPr lang="en-US" dirty="0" smtClean="0"/>
              <a:t>millions</a:t>
            </a:r>
          </a:p>
          <a:p>
            <a:endParaRPr lang="en-US" dirty="0"/>
          </a:p>
          <a:p>
            <a:r>
              <a:rPr lang="de-DE" dirty="0"/>
              <a:t>3. Deutsche Bank (Germany) invests USD 4,764.43 </a:t>
            </a:r>
            <a:r>
              <a:rPr lang="de-DE" dirty="0" smtClean="0"/>
              <a:t>millions</a:t>
            </a:r>
          </a:p>
          <a:p>
            <a:endParaRPr lang="de-DE" dirty="0"/>
          </a:p>
          <a:p>
            <a:endParaRPr lang="en-US" b="1" dirty="0" smtClean="0"/>
          </a:p>
          <a:p>
            <a:r>
              <a:rPr lang="en-US" b="1" dirty="0" smtClean="0"/>
              <a:t>Asia</a:t>
            </a:r>
            <a:endParaRPr lang="en-US" b="1" dirty="0"/>
          </a:p>
          <a:p>
            <a:pPr marL="342900" indent="-342900">
              <a:buAutoNum type="arabicPeriod"/>
            </a:pPr>
            <a:r>
              <a:rPr lang="en-US" dirty="0" smtClean="0"/>
              <a:t>Mitsubishi </a:t>
            </a:r>
            <a:r>
              <a:rPr lang="en-US" dirty="0"/>
              <a:t>UFJ Financial (Japan) invests USD 4,033.90 </a:t>
            </a:r>
            <a:r>
              <a:rPr lang="en-US" dirty="0" smtClean="0"/>
              <a:t>millions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/>
              <a:t>2. Life Insurance Corporation of India (India) invests USD 2.697.34 </a:t>
            </a:r>
            <a:r>
              <a:rPr lang="en-US" dirty="0" smtClean="0"/>
              <a:t>millions</a:t>
            </a:r>
          </a:p>
          <a:p>
            <a:endParaRPr lang="en-US" dirty="0"/>
          </a:p>
          <a:p>
            <a:r>
              <a:rPr lang="en-US" dirty="0"/>
              <a:t>3. Sumitomo Mitsui Banking (Japan) invests USD 1,462.80 millions</a:t>
            </a:r>
          </a:p>
        </p:txBody>
      </p:sp>
      <p:sp>
        <p:nvSpPr>
          <p:cNvPr id="3" name="Right Arrow 2"/>
          <p:cNvSpPr/>
          <p:nvPr/>
        </p:nvSpPr>
        <p:spPr>
          <a:xfrm rot="10800000">
            <a:off x="4903073" y="927720"/>
            <a:ext cx="6385033" cy="4846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11674" y="985370"/>
            <a:ext cx="346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MEMBER –   N.Y. FEDERAL RESERVE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7488623" y="2797627"/>
            <a:ext cx="3799483" cy="4846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931482" y="2855277"/>
            <a:ext cx="346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MEMBER –   N.Y. FEDERAL RESERVE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0800000">
            <a:off x="5989695" y="3935487"/>
            <a:ext cx="5298411" cy="4846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16642" y="3993137"/>
            <a:ext cx="346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MEMBER – N.Y.   FEDERAL RESERVE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10800000">
            <a:off x="6516810" y="4969519"/>
            <a:ext cx="4771296" cy="495110"/>
          </a:xfrm>
          <a:prstGeom prst="rightArrow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34900" y="5018012"/>
            <a:ext cx="3928705" cy="37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MEMBER – S.F.   FEDERAL RESERVE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75882" y="3506484"/>
            <a:ext cx="5994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MEMBER – KANSAS CITY FEDERAL RESERVE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74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s4.explicit.bing.net/th?id=H.4685436855257615&amp;pid=15.1&amp;H=120&amp;W=1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579" y="3108434"/>
            <a:ext cx="3674812" cy="274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s4.mm.bing.net/th?id=H.4539446640248131&amp;pid=15.1&amp;H=160&amp;W=1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724" y="2665193"/>
            <a:ext cx="695325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s4.mm.bing.net/th?id=H.5023996212085743&amp;pid=15.1&amp;H=106&amp;W=1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06" y="859549"/>
            <a:ext cx="2831843" cy="187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Elbow Connector 2"/>
          <p:cNvCxnSpPr/>
          <p:nvPr/>
        </p:nvCxnSpPr>
        <p:spPr>
          <a:xfrm>
            <a:off x="1899999" y="3700244"/>
            <a:ext cx="2567699" cy="12700"/>
          </a:xfrm>
          <a:prstGeom prst="bentConnector3">
            <a:avLst>
              <a:gd name="adj1" fmla="val 21297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37900" y="425854"/>
            <a:ext cx="8370433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NOTICE THE POWER SUPPLY TO THE CORPORATIONS ---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12788" y="2585214"/>
            <a:ext cx="4010393" cy="523220"/>
          </a:xfrm>
          <a:prstGeom prst="rect">
            <a:avLst/>
          </a:prstGeom>
          <a:solidFill>
            <a:srgbClr val="DA7CE4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RAYTHEON CORPORATION</a:t>
            </a:r>
            <a:endParaRPr lang="en-US" sz="2800" dirty="0"/>
          </a:p>
        </p:txBody>
      </p:sp>
      <p:sp>
        <p:nvSpPr>
          <p:cNvPr id="12" name="Right Arrow 11"/>
          <p:cNvSpPr/>
          <p:nvPr/>
        </p:nvSpPr>
        <p:spPr>
          <a:xfrm>
            <a:off x="3498929" y="2814419"/>
            <a:ext cx="2601311" cy="925355"/>
          </a:xfrm>
          <a:prstGeom prst="rightArrow">
            <a:avLst/>
          </a:prstGeom>
          <a:solidFill>
            <a:srgbClr val="F608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42746" y="3090251"/>
            <a:ext cx="2416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DEBT-MONEY LOANS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61950" y="4349781"/>
            <a:ext cx="4535985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DO YOU NOTICE THAT CORD?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66700" y="5208449"/>
            <a:ext cx="5710474" cy="10772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EVERY CORPORATION REQUIRES</a:t>
            </a:r>
          </a:p>
          <a:p>
            <a:r>
              <a:rPr lang="en-US" sz="3200" b="1" dirty="0" smtClean="0"/>
              <a:t>BANK LOANS TO EXIST.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581900" y="5257800"/>
            <a:ext cx="1340432" cy="523220"/>
          </a:xfrm>
          <a:prstGeom prst="rect">
            <a:avLst/>
          </a:prstGeom>
          <a:solidFill>
            <a:srgbClr val="F3CDF3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BOEING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9414701" y="5305425"/>
            <a:ext cx="277729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GENERAL DYNAMICS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734300" y="4257675"/>
            <a:ext cx="3023392" cy="523220"/>
          </a:xfrm>
          <a:prstGeom prst="rect">
            <a:avLst/>
          </a:prstGeom>
          <a:solidFill>
            <a:srgbClr val="CCFF66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LOCKHEED MARTIN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183848" y="1565525"/>
            <a:ext cx="1838452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N.Y. FED RESERVE</a:t>
            </a:r>
          </a:p>
          <a:p>
            <a:r>
              <a:rPr lang="en-US" b="1" dirty="0" smtClean="0"/>
              <a:t> MEMBER BANKS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1307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5886" y="1741715"/>
            <a:ext cx="849610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THE FOLLOWING 3 BANKS </a:t>
            </a:r>
          </a:p>
          <a:p>
            <a:r>
              <a:rPr lang="en-US" sz="4800" dirty="0" smtClean="0"/>
              <a:t>HAVE ALL GIVEN LOANS TO </a:t>
            </a:r>
          </a:p>
          <a:p>
            <a:r>
              <a:rPr lang="en-US" sz="4800" dirty="0" smtClean="0"/>
              <a:t>AND INVESTED IN</a:t>
            </a:r>
          </a:p>
          <a:p>
            <a:r>
              <a:rPr lang="en-US" sz="4800" dirty="0" smtClean="0"/>
              <a:t>NUCLEAR WEAPONS PRODUCERS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4459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7657" y="1807030"/>
            <a:ext cx="91388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THE FOLLOWING 3 BANKS </a:t>
            </a:r>
          </a:p>
          <a:p>
            <a:r>
              <a:rPr lang="en-US" sz="4800" dirty="0" smtClean="0"/>
              <a:t>ARE ALL OWNERS OF THE</a:t>
            </a:r>
          </a:p>
          <a:p>
            <a:r>
              <a:rPr lang="en-US" sz="4800" dirty="0" smtClean="0"/>
              <a:t>NEW YORK FEDERAL RESERVE BANK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4379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9028" y="1785258"/>
            <a:ext cx="704045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THE FOLLOWING 3 BANKS </a:t>
            </a:r>
          </a:p>
          <a:p>
            <a:r>
              <a:rPr lang="en-US" sz="4800" dirty="0" smtClean="0"/>
              <a:t>ARE THE LARGEST OWNERS</a:t>
            </a:r>
          </a:p>
          <a:p>
            <a:r>
              <a:rPr lang="en-US" sz="4800" dirty="0" smtClean="0"/>
              <a:t>OF FINANCIAL DERIVATIVES</a:t>
            </a:r>
          </a:p>
          <a:p>
            <a:r>
              <a:rPr lang="en-US" sz="4800" dirty="0" smtClean="0"/>
              <a:t>IN  THE WORLD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0253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9028" y="1785258"/>
            <a:ext cx="679538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THE FOLLOWING 3 BANKS </a:t>
            </a:r>
          </a:p>
          <a:p>
            <a:r>
              <a:rPr lang="en-US" sz="4800" dirty="0" smtClean="0"/>
              <a:t>WERE BAILED OUT BY THE</a:t>
            </a:r>
          </a:p>
          <a:p>
            <a:r>
              <a:rPr lang="en-US" sz="4800" dirty="0" smtClean="0"/>
              <a:t>U.S. TAXPAYERS IN 2008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0783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9028" y="1785258"/>
            <a:ext cx="679538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THE FOLLOWING 3 BANKS </a:t>
            </a:r>
          </a:p>
          <a:p>
            <a:r>
              <a:rPr lang="en-US" sz="4800" dirty="0" smtClean="0"/>
              <a:t>ARE ALL CONSIDERED </a:t>
            </a:r>
          </a:p>
          <a:p>
            <a:r>
              <a:rPr lang="en-US" sz="4800" dirty="0" smtClean="0"/>
              <a:t>TBTF – TOO BIG TO FAIL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6150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9545" y="0"/>
            <a:ext cx="11619185" cy="2242085"/>
          </a:xfrm>
          <a:solidFill>
            <a:srgbClr val="D3FEA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MONEY IS UNIQUE – </a:t>
            </a:r>
            <a:r>
              <a:rPr lang="en-US" sz="3600" b="1" u="sng" dirty="0" smtClean="0"/>
              <a:t>IT HAS THE POWER OF LIFE AND DEATH</a:t>
            </a:r>
            <a:br>
              <a:rPr lang="en-US" sz="3600" b="1" u="sng" dirty="0" smtClean="0"/>
            </a:br>
            <a:r>
              <a:rPr lang="en-US" sz="3600" b="1" u="sng" dirty="0"/>
              <a:t/>
            </a:r>
            <a:br>
              <a:rPr lang="en-US" sz="3600" b="1" u="sng" dirty="0"/>
            </a:br>
            <a:r>
              <a:rPr lang="en-US" sz="4000" b="1" dirty="0" smtClean="0">
                <a:solidFill>
                  <a:srgbClr val="0070C0"/>
                </a:solidFill>
              </a:rPr>
              <a:t>Without money, people die.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3" name="Picture 4" descr="http://ts4.mm.bing.net/th?id=H.4720290522729803&amp;pid=15.1&amp;H=101&amp;W=1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512" y="2242086"/>
            <a:ext cx="2981763" cy="188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ts4.mm.bing.net/th?id=H.5024344091066507&amp;pid=15.1&amp;H=106&amp;W=1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329" y="4777109"/>
            <a:ext cx="2852633" cy="188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s4.mm.bing.net/th?id=H.4679144719912147&amp;pid=15.1&amp;H=130&amp;W=16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154" y="4804309"/>
            <a:ext cx="2286001" cy="186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s3.mm.bing.net/th?id=H.4905330559354194&amp;pid=15.1&amp;H=106&amp;W=16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45" y="2242086"/>
            <a:ext cx="2794789" cy="185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70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258" y="2721429"/>
            <a:ext cx="8912889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J.P. MORGAN CHASE</a:t>
            </a:r>
          </a:p>
          <a:p>
            <a:endParaRPr lang="en-US" sz="2800" dirty="0"/>
          </a:p>
          <a:p>
            <a:r>
              <a:rPr lang="en-US" sz="2800" dirty="0" smtClean="0"/>
              <a:t>MEMBER AND OWNER, NEW YORK FEDERAL RESERVE BANK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404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4" y="228324"/>
            <a:ext cx="111687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E31F26"/>
                </a:solidFill>
                <a:latin typeface="AGaramondPro-Regular"/>
              </a:rPr>
              <a:t>JP Morgan </a:t>
            </a:r>
            <a:r>
              <a:rPr lang="en-US" sz="3600" b="1" dirty="0" smtClean="0">
                <a:solidFill>
                  <a:srgbClr val="E31F26"/>
                </a:solidFill>
                <a:latin typeface="AGaramondPro-Regular"/>
              </a:rPr>
              <a:t>Chase</a:t>
            </a:r>
            <a:endParaRPr lang="en-US" sz="3600" b="1" dirty="0">
              <a:solidFill>
                <a:srgbClr val="E31F26"/>
              </a:solidFill>
              <a:latin typeface="AGaramondPro-Regular"/>
            </a:endParaRPr>
          </a:p>
          <a:p>
            <a:r>
              <a:rPr lang="en-US" sz="2800" dirty="0">
                <a:solidFill>
                  <a:srgbClr val="000000"/>
                </a:solidFill>
                <a:latin typeface="AGaramondPro-Regular"/>
              </a:rPr>
              <a:t>JP Morgan Chase currently has an estimated USD </a:t>
            </a:r>
            <a:r>
              <a:rPr lang="en-US" sz="2800" b="1" dirty="0">
                <a:solidFill>
                  <a:srgbClr val="0070C0"/>
                </a:solidFill>
                <a:latin typeface="AGaramondPro-Regular"/>
              </a:rPr>
              <a:t>11,880.22 million </a:t>
            </a:r>
            <a:r>
              <a:rPr lang="en-US" sz="2800" dirty="0">
                <a:solidFill>
                  <a:srgbClr val="000000"/>
                </a:solidFill>
                <a:latin typeface="AGaramondPro-Regular"/>
              </a:rPr>
              <a:t>invested or available for the nuclear weapon </a:t>
            </a:r>
            <a:r>
              <a:rPr lang="en-US" sz="2800" dirty="0" smtClean="0">
                <a:solidFill>
                  <a:srgbClr val="000000"/>
                </a:solidFill>
                <a:latin typeface="AGaramondPro-Regular"/>
              </a:rPr>
              <a:t>producers identified </a:t>
            </a:r>
            <a:r>
              <a:rPr lang="en-US" sz="2800" dirty="0">
                <a:solidFill>
                  <a:srgbClr val="000000"/>
                </a:solidFill>
                <a:latin typeface="AGaramondPro-Regular"/>
              </a:rPr>
              <a:t>in this report.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22514" y="2366503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Loans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5902" y="2716390"/>
            <a:ext cx="107115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October 2012, </a:t>
            </a:r>
            <a:r>
              <a:rPr lang="en-US" b="1" dirty="0"/>
              <a:t>Boeing </a:t>
            </a:r>
            <a:r>
              <a:rPr lang="en-US" dirty="0"/>
              <a:t>entered into a USD 4,600 million revolving credit </a:t>
            </a:r>
            <a:r>
              <a:rPr lang="en-US" dirty="0" smtClean="0"/>
              <a:t>facility. </a:t>
            </a:r>
          </a:p>
          <a:p>
            <a:r>
              <a:rPr lang="en-US" dirty="0" smtClean="0"/>
              <a:t>The </a:t>
            </a:r>
            <a:r>
              <a:rPr lang="en-US" dirty="0"/>
              <a:t>proceeds were used for </a:t>
            </a:r>
            <a:r>
              <a:rPr lang="en-US" dirty="0" smtClean="0"/>
              <a:t>refinancing bank </a:t>
            </a:r>
            <a:r>
              <a:rPr lang="en-US" dirty="0"/>
              <a:t>debt and general corporate purposes. </a:t>
            </a:r>
            <a:endParaRPr lang="en-US" dirty="0" smtClean="0"/>
          </a:p>
          <a:p>
            <a:r>
              <a:rPr lang="en-US" dirty="0" smtClean="0"/>
              <a:t>JP </a:t>
            </a:r>
            <a:r>
              <a:rPr lang="en-US" dirty="0"/>
              <a:t>Morgan Chase was one of </a:t>
            </a:r>
            <a:r>
              <a:rPr lang="en-US" dirty="0" smtClean="0"/>
              <a:t>… syndicate </a:t>
            </a:r>
            <a:r>
              <a:rPr lang="en-US" dirty="0"/>
              <a:t>of four banks</a:t>
            </a:r>
            <a:r>
              <a:rPr lang="en-US" dirty="0" smtClean="0"/>
              <a:t>, providing </a:t>
            </a:r>
            <a:r>
              <a:rPr lang="en-US" dirty="0"/>
              <a:t>an estimated amount of USD </a:t>
            </a:r>
            <a:r>
              <a:rPr lang="en-US" b="1" dirty="0">
                <a:solidFill>
                  <a:srgbClr val="0070C0"/>
                </a:solidFill>
              </a:rPr>
              <a:t>1,380 million</a:t>
            </a:r>
            <a:r>
              <a:rPr lang="en-US" dirty="0"/>
              <a:t>.553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902" y="3727129"/>
            <a:ext cx="107384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September 2011, </a:t>
            </a:r>
            <a:r>
              <a:rPr lang="en-US" b="1" dirty="0"/>
              <a:t>Northrop Grumman </a:t>
            </a:r>
            <a:r>
              <a:rPr lang="en-US" dirty="0"/>
              <a:t>secured a revolving credit facility with a value of USD 2,000 </a:t>
            </a:r>
            <a:r>
              <a:rPr lang="en-US" dirty="0" smtClean="0"/>
              <a:t>million</a:t>
            </a:r>
          </a:p>
          <a:p>
            <a:r>
              <a:rPr lang="en-US" dirty="0" smtClean="0"/>
              <a:t> </a:t>
            </a:r>
            <a:r>
              <a:rPr lang="en-US" dirty="0"/>
              <a:t>The proceeds were used for general corporate purposes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JP Morgan Chase participated in </a:t>
            </a:r>
            <a:r>
              <a:rPr lang="en-US" dirty="0" smtClean="0"/>
              <a:t>the 11 </a:t>
            </a:r>
            <a:r>
              <a:rPr lang="en-US" dirty="0"/>
              <a:t>bank syndicate, committing an estimated amount of USD </a:t>
            </a:r>
            <a:r>
              <a:rPr lang="en-US" b="1" dirty="0">
                <a:solidFill>
                  <a:srgbClr val="0070C0"/>
                </a:solidFill>
              </a:rPr>
              <a:t>200 million</a:t>
            </a:r>
            <a:r>
              <a:rPr lang="en-US" dirty="0"/>
              <a:t>.565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4785" y="4942115"/>
            <a:ext cx="99489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Investment banking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November 2012, </a:t>
            </a:r>
            <a:r>
              <a:rPr lang="en-US" b="1" dirty="0"/>
              <a:t>General Dynamics </a:t>
            </a:r>
            <a:r>
              <a:rPr lang="en-US" dirty="0"/>
              <a:t>issued bonds with a total value of USD 2,400 million.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proceeds were used for reduce indebtedness and </a:t>
            </a:r>
            <a:r>
              <a:rPr lang="en-US" dirty="0" smtClean="0"/>
              <a:t>general corporate </a:t>
            </a:r>
            <a:r>
              <a:rPr lang="en-US" dirty="0"/>
              <a:t>purposes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JP Morgan Chase participated in the 18 bank syndicate, underwriting an amount of USD </a:t>
            </a:r>
            <a:r>
              <a:rPr lang="en-US" b="1" dirty="0">
                <a:solidFill>
                  <a:srgbClr val="0070C0"/>
                </a:solidFill>
              </a:rPr>
              <a:t>336 million</a:t>
            </a:r>
            <a:r>
              <a:rPr lang="en-US" dirty="0"/>
              <a:t>.578</a:t>
            </a:r>
          </a:p>
        </p:txBody>
      </p:sp>
    </p:spTree>
    <p:extLst>
      <p:ext uri="{BB962C8B-B14F-4D97-AF65-F5344CB8AC3E}">
        <p14:creationId xmlns:p14="http://schemas.microsoft.com/office/powerpoint/2010/main" val="88914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258" y="2721429"/>
            <a:ext cx="8912889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CITIBANK</a:t>
            </a:r>
          </a:p>
          <a:p>
            <a:endParaRPr lang="en-US" sz="2800" dirty="0"/>
          </a:p>
          <a:p>
            <a:r>
              <a:rPr lang="en-US" sz="2800" dirty="0" smtClean="0"/>
              <a:t>MEMBER AND OWNER, NEW YORK FEDERAL RESERVE BANK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170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8259" y="89327"/>
            <a:ext cx="10580076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Citi </a:t>
            </a:r>
          </a:p>
          <a:p>
            <a:pPr algn="ctr"/>
            <a:r>
              <a:rPr lang="en-US" sz="3600" dirty="0" smtClean="0"/>
              <a:t>Citi currently has an estimated USD </a:t>
            </a:r>
            <a:r>
              <a:rPr lang="en-US" sz="3600" b="1" dirty="0" smtClean="0">
                <a:solidFill>
                  <a:srgbClr val="0070C0"/>
                </a:solidFill>
              </a:rPr>
              <a:t>8,145.40 million</a:t>
            </a:r>
          </a:p>
          <a:p>
            <a:r>
              <a:rPr lang="en-US" sz="3600" dirty="0" smtClean="0"/>
              <a:t> invested or available for the nuclear weapon producers</a:t>
            </a:r>
          </a:p>
          <a:p>
            <a:r>
              <a:rPr lang="en-US" sz="3600" dirty="0" smtClean="0"/>
              <a:t> identified in this  report.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36141" y="2484390"/>
            <a:ext cx="120430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Loans</a:t>
            </a:r>
            <a:endParaRPr lang="en-US" dirty="0" smtClean="0"/>
          </a:p>
          <a:p>
            <a:r>
              <a:rPr lang="en-US" dirty="0" smtClean="0"/>
              <a:t>In December 2010, BAE Systems secured a five-year revolving credit facility with a value of £ 2,000 million (USD 3,161 million). </a:t>
            </a:r>
          </a:p>
          <a:p>
            <a:r>
              <a:rPr lang="en-US" dirty="0" smtClean="0"/>
              <a:t>The proceeds were used for refinancing and general corporate purposes.</a:t>
            </a:r>
          </a:p>
          <a:p>
            <a:r>
              <a:rPr lang="en-US" dirty="0" smtClean="0"/>
              <a:t>Citi was part of the 24 bank syndicate,</a:t>
            </a:r>
          </a:p>
          <a:p>
            <a:r>
              <a:rPr lang="en-US" dirty="0" smtClean="0"/>
              <a:t> committing an estimated amount </a:t>
            </a:r>
            <a:r>
              <a:rPr lang="en-US" sz="2400" dirty="0" smtClean="0"/>
              <a:t>of USD </a:t>
            </a:r>
            <a:r>
              <a:rPr lang="en-US" sz="2400" b="1" dirty="0" smtClean="0">
                <a:solidFill>
                  <a:srgbClr val="0070C0"/>
                </a:solidFill>
              </a:rPr>
              <a:t>132 million</a:t>
            </a:r>
            <a:r>
              <a:rPr lang="en-US" dirty="0" smtClean="0"/>
              <a:t>.265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6141" y="4171587"/>
            <a:ext cx="106177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June 2013, Bechtel signed a five-year revolving credit facility with a value of USD 3,000 million.</a:t>
            </a:r>
          </a:p>
          <a:p>
            <a:r>
              <a:rPr lang="en-US" dirty="0" smtClean="0"/>
              <a:t>The proceeds would be used for refinancing and general corporate purposes.</a:t>
            </a:r>
          </a:p>
          <a:p>
            <a:r>
              <a:rPr lang="en-US" dirty="0" smtClean="0"/>
              <a:t>Citi was one of  …   syndicate of eight banks, and committed an  estimated amount of </a:t>
            </a:r>
            <a:r>
              <a:rPr lang="en-US" sz="2400" dirty="0" smtClean="0"/>
              <a:t>USD </a:t>
            </a:r>
            <a:r>
              <a:rPr lang="en-US" sz="2400" b="1" dirty="0" smtClean="0">
                <a:solidFill>
                  <a:srgbClr val="0070C0"/>
                </a:solidFill>
              </a:rPr>
              <a:t>300 million</a:t>
            </a:r>
            <a:r>
              <a:rPr lang="en-US" dirty="0" smtClean="0"/>
              <a:t>.268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7284" y="5422324"/>
            <a:ext cx="8048037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November 2011, Boeing entered into a USD 4,600 million revolving credit facility. </a:t>
            </a:r>
          </a:p>
          <a:p>
            <a:r>
              <a:rPr lang="en-US" dirty="0" smtClean="0"/>
              <a:t>The proceeds were used for refinancing bank debt and general corporate purposes.</a:t>
            </a:r>
          </a:p>
          <a:p>
            <a:r>
              <a:rPr lang="en-US" dirty="0" smtClean="0"/>
              <a:t>Citi was one of  …  syndicate of 35 banks, providing an estimated amount of </a:t>
            </a:r>
          </a:p>
          <a:p>
            <a:r>
              <a:rPr lang="en-US" dirty="0" smtClean="0"/>
              <a:t>USD </a:t>
            </a:r>
            <a:r>
              <a:rPr lang="en-US" sz="2800" b="1" dirty="0" smtClean="0">
                <a:solidFill>
                  <a:srgbClr val="0070C0"/>
                </a:solidFill>
              </a:rPr>
              <a:t>920 million</a:t>
            </a:r>
            <a:r>
              <a:rPr lang="en-US" dirty="0" smtClean="0"/>
              <a:t>.270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56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258" y="2721429"/>
            <a:ext cx="8912889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GOLDMAN SACHS</a:t>
            </a:r>
          </a:p>
          <a:p>
            <a:endParaRPr lang="en-US" sz="2800" dirty="0"/>
          </a:p>
          <a:p>
            <a:r>
              <a:rPr lang="en-US" sz="2800" dirty="0" smtClean="0"/>
              <a:t>MEMBER AND OWNER, NEW YORK FEDERAL RESERVE BANK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172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9" y="174172"/>
            <a:ext cx="12216036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GOLDMAN SACHS</a:t>
            </a:r>
          </a:p>
          <a:p>
            <a:r>
              <a:rPr lang="en-US" sz="3600" dirty="0" smtClean="0"/>
              <a:t>Goldman </a:t>
            </a:r>
            <a:r>
              <a:rPr lang="en-US" sz="3600" dirty="0"/>
              <a:t>Sachs currently has an estimated USD </a:t>
            </a:r>
            <a:r>
              <a:rPr lang="en-US" sz="3600" b="1" dirty="0">
                <a:solidFill>
                  <a:srgbClr val="0070C0"/>
                </a:solidFill>
              </a:rPr>
              <a:t>6,570.93 </a:t>
            </a:r>
            <a:r>
              <a:rPr lang="en-US" sz="3600" b="1" dirty="0" smtClean="0">
                <a:solidFill>
                  <a:srgbClr val="0070C0"/>
                </a:solidFill>
              </a:rPr>
              <a:t>million</a:t>
            </a:r>
          </a:p>
          <a:p>
            <a:r>
              <a:rPr lang="en-US" sz="3600" dirty="0" smtClean="0"/>
              <a:t> </a:t>
            </a:r>
            <a:r>
              <a:rPr lang="en-US" sz="3600" dirty="0"/>
              <a:t>invested or available for the nuclear weapon producers</a:t>
            </a:r>
          </a:p>
          <a:p>
            <a:r>
              <a:rPr lang="en-US" sz="3600" dirty="0"/>
              <a:t>identified in this report.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6674" y="5460944"/>
            <a:ext cx="81815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Investment banking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April 2013, </a:t>
            </a:r>
            <a:r>
              <a:rPr lang="en-US" b="1" dirty="0"/>
              <a:t>EADS </a:t>
            </a:r>
            <a:r>
              <a:rPr lang="en-US" dirty="0"/>
              <a:t>issued new shares, raising € 2,261.2 million (USD 2,946.9 million</a:t>
            </a:r>
            <a:r>
              <a:rPr lang="en-US" dirty="0" smtClean="0"/>
              <a:t>).</a:t>
            </a:r>
          </a:p>
          <a:p>
            <a:r>
              <a:rPr lang="en-US" dirty="0" smtClean="0"/>
              <a:t> </a:t>
            </a:r>
            <a:r>
              <a:rPr lang="en-US" dirty="0"/>
              <a:t>Goldman Sachs participated in </a:t>
            </a:r>
            <a:r>
              <a:rPr lang="en-US" dirty="0" smtClean="0"/>
              <a:t>the syndicate </a:t>
            </a:r>
            <a:r>
              <a:rPr lang="en-US" dirty="0"/>
              <a:t>of two banks</a:t>
            </a:r>
            <a:r>
              <a:rPr lang="en-US" dirty="0" smtClean="0"/>
              <a:t>,</a:t>
            </a:r>
          </a:p>
          <a:p>
            <a:r>
              <a:rPr lang="en-US" dirty="0" smtClean="0"/>
              <a:t>underwriting </a:t>
            </a:r>
            <a:r>
              <a:rPr lang="en-US" dirty="0"/>
              <a:t>an estimated amount of USD </a:t>
            </a:r>
            <a:r>
              <a:rPr lang="en-US" b="1" dirty="0">
                <a:solidFill>
                  <a:srgbClr val="0070C0"/>
                </a:solidFill>
              </a:rPr>
              <a:t>1,473.5 </a:t>
            </a:r>
            <a:r>
              <a:rPr lang="en-US" b="1" dirty="0" smtClean="0">
                <a:solidFill>
                  <a:srgbClr val="0070C0"/>
                </a:solidFill>
              </a:rPr>
              <a:t>million</a:t>
            </a:r>
            <a:r>
              <a:rPr lang="en-US" dirty="0" smtClean="0"/>
              <a:t>.453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6674" y="2590800"/>
            <a:ext cx="11975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Loans</a:t>
            </a:r>
          </a:p>
          <a:p>
            <a:r>
              <a:rPr lang="en-US" dirty="0"/>
              <a:t>In December 2010, </a:t>
            </a:r>
            <a:r>
              <a:rPr lang="en-US" b="1" dirty="0"/>
              <a:t>BAE Systems </a:t>
            </a:r>
            <a:r>
              <a:rPr lang="en-US" dirty="0"/>
              <a:t>secured a five-year revolving credit facility with a value of £ 2,000 million (USD 3,161 million).</a:t>
            </a:r>
          </a:p>
          <a:p>
            <a:r>
              <a:rPr lang="en-US" dirty="0"/>
              <a:t>The proceeds were used for refinancing and general corporate purposes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Goldman </a:t>
            </a:r>
            <a:r>
              <a:rPr lang="en-US" dirty="0"/>
              <a:t>Sachs was part of the 24 bank syndicate</a:t>
            </a:r>
            <a:r>
              <a:rPr lang="en-US" dirty="0" smtClean="0"/>
              <a:t>, committing </a:t>
            </a:r>
            <a:r>
              <a:rPr lang="en-US" dirty="0"/>
              <a:t>an estimated amount of USD </a:t>
            </a:r>
            <a:r>
              <a:rPr lang="en-US" b="1" dirty="0">
                <a:solidFill>
                  <a:srgbClr val="0070C0"/>
                </a:solidFill>
              </a:rPr>
              <a:t>132 million</a:t>
            </a:r>
            <a:r>
              <a:rPr lang="en-US" dirty="0"/>
              <a:t>.438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674" y="4025872"/>
            <a:ext cx="92726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November 2011, </a:t>
            </a:r>
            <a:r>
              <a:rPr lang="en-US" b="1" dirty="0"/>
              <a:t>Boeing </a:t>
            </a:r>
            <a:r>
              <a:rPr lang="en-US" dirty="0"/>
              <a:t>entered into a USD 4,600 million revolving credit </a:t>
            </a:r>
            <a:r>
              <a:rPr lang="en-US" dirty="0" smtClean="0"/>
              <a:t>facility.</a:t>
            </a:r>
          </a:p>
          <a:p>
            <a:r>
              <a:rPr lang="en-US" dirty="0" smtClean="0"/>
              <a:t>The </a:t>
            </a:r>
            <a:r>
              <a:rPr lang="en-US" dirty="0"/>
              <a:t>proceeds were used for refinancing bank </a:t>
            </a:r>
            <a:r>
              <a:rPr lang="en-US" dirty="0" smtClean="0"/>
              <a:t>debt and </a:t>
            </a:r>
            <a:r>
              <a:rPr lang="en-US" dirty="0"/>
              <a:t>general corporate purposes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Goldman </a:t>
            </a:r>
            <a:r>
              <a:rPr lang="en-US" dirty="0"/>
              <a:t>Sachs participated in the syndicate of 35 banks, providing an estimated amount of USD</a:t>
            </a:r>
          </a:p>
          <a:p>
            <a:r>
              <a:rPr lang="en-US" b="1" dirty="0">
                <a:solidFill>
                  <a:srgbClr val="0070C0"/>
                </a:solidFill>
              </a:rPr>
              <a:t>83.6 million</a:t>
            </a:r>
            <a:r>
              <a:rPr lang="en-US" dirty="0"/>
              <a:t>.441</a:t>
            </a:r>
          </a:p>
        </p:txBody>
      </p:sp>
    </p:spTree>
    <p:extLst>
      <p:ext uri="{BB962C8B-B14F-4D97-AF65-F5344CB8AC3E}">
        <p14:creationId xmlns:p14="http://schemas.microsoft.com/office/powerpoint/2010/main" val="154490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0" y="2852057"/>
            <a:ext cx="16069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END</a:t>
            </a:r>
          </a:p>
          <a:p>
            <a:pPr algn="ctr"/>
            <a:r>
              <a:rPr lang="en-US" sz="4000" dirty="0" smtClean="0"/>
              <a:t>PART 2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7397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6857999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l"/>
            <a:r>
              <a:rPr lang="en-US" dirty="0" smtClean="0"/>
              <a:t>					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	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</a:t>
            </a:r>
            <a:endParaRPr lang="en-US" sz="27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01413"/>
            <a:ext cx="12191997" cy="4761186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PART 3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How a society defines money determines who controls it:</a:t>
            </a:r>
          </a:p>
          <a:p>
            <a:endParaRPr lang="en-US" sz="2800" b="1" dirty="0"/>
          </a:p>
          <a:p>
            <a:r>
              <a:rPr lang="en-US" sz="4400" b="1" dirty="0" smtClean="0"/>
              <a:t>THE SOLUTION</a:t>
            </a:r>
          </a:p>
          <a:p>
            <a:endParaRPr lang="en-US" sz="2800" b="1" dirty="0"/>
          </a:p>
          <a:p>
            <a:pPr algn="l"/>
            <a:r>
              <a:rPr lang="en-US" sz="3600" b="1" dirty="0" smtClean="0"/>
              <a:t>               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9727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418" y="935037"/>
            <a:ext cx="10515600" cy="435133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200" dirty="0" smtClean="0"/>
              <a:t>WE DO NOT HAVE TO HAVE THIS MONEY SYSTEM!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TAKE BACK OUR GOVERNMENT…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TAKE BACK OUR MONEY SYSTEM…</a:t>
            </a:r>
          </a:p>
          <a:p>
            <a:pPr marL="0" indent="0" algn="ctr">
              <a:buNone/>
            </a:pP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929028" y="5286375"/>
            <a:ext cx="8274381" cy="8309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/>
              <a:t>FOR  A MORE PEACEFUL WORLD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8602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241352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THE  SOLUTION</a:t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241352"/>
            <a:ext cx="12192000" cy="461664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en-US" sz="5400" b="1" dirty="0" smtClean="0"/>
          </a:p>
          <a:p>
            <a:pPr algn="ctr"/>
            <a:r>
              <a:rPr lang="en-US" sz="5400" b="1" dirty="0" smtClean="0"/>
              <a:t>GOVERNMENT-ISSUED,</a:t>
            </a:r>
          </a:p>
          <a:p>
            <a:pPr algn="ctr"/>
            <a:r>
              <a:rPr lang="en-US" sz="5400" b="1" dirty="0" smtClean="0"/>
              <a:t> INTEREST-FREE,</a:t>
            </a:r>
          </a:p>
          <a:p>
            <a:pPr algn="ctr"/>
            <a:r>
              <a:rPr lang="en-US" sz="5400" b="1" dirty="0" smtClean="0"/>
              <a:t>DEBT-FREE</a:t>
            </a:r>
          </a:p>
          <a:p>
            <a:pPr algn="ctr"/>
            <a:r>
              <a:rPr lang="en-US" sz="5400" b="1" dirty="0" smtClean="0"/>
              <a:t>  MONEY</a:t>
            </a:r>
            <a:endParaRPr lang="en-US" sz="5400" b="1" i="1" dirty="0"/>
          </a:p>
          <a:p>
            <a:pPr algn="ctr"/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4967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s4.mm.bing.net/th?id=H.4817940811351415&amp;pid=15.1&amp;H=120&amp;W=1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983" y="4525357"/>
            <a:ext cx="2668816" cy="199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84199" y="292101"/>
            <a:ext cx="11334531" cy="1270000"/>
          </a:xfrm>
          <a:solidFill>
            <a:srgbClr val="D3FEA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MONEY IS UNIQUE</a:t>
            </a:r>
            <a:endParaRPr lang="en-US" sz="3600" b="1" u="sng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86369" y="2028511"/>
            <a:ext cx="6930190" cy="25272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D3FEA0"/>
                </a:solidFill>
              </a14:hiddenFill>
            </a:ext>
          </a:extLst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sz="1800" dirty="0" smtClean="0"/>
          </a:p>
          <a:p>
            <a:pPr>
              <a:spcBef>
                <a:spcPct val="0"/>
              </a:spcBef>
            </a:pPr>
            <a:r>
              <a:rPr lang="en-US" sz="2400" b="1" u="sng" dirty="0" smtClean="0"/>
              <a:t>ESSENTIAL</a:t>
            </a:r>
            <a:r>
              <a:rPr lang="en-US" sz="2400" b="1" dirty="0" smtClean="0"/>
              <a:t>  </a:t>
            </a:r>
            <a:r>
              <a:rPr lang="en-US" sz="2400" dirty="0" smtClean="0"/>
              <a:t>FOR SOCIETY TO EXIST AND FUNCTION</a:t>
            </a:r>
            <a:endParaRPr lang="en-US" sz="1800" dirty="0"/>
          </a:p>
          <a:p>
            <a:pPr>
              <a:spcBef>
                <a:spcPct val="0"/>
              </a:spcBef>
            </a:pPr>
            <a:endParaRPr lang="en-US" sz="1800" dirty="0" smtClean="0"/>
          </a:p>
          <a:p>
            <a:pPr>
              <a:spcBef>
                <a:spcPct val="0"/>
              </a:spcBef>
            </a:pPr>
            <a:r>
              <a:rPr lang="en-US" sz="2400" b="1" u="sng" dirty="0" smtClean="0"/>
              <a:t>A HUMAN INVENTION</a:t>
            </a:r>
          </a:p>
          <a:p>
            <a:pPr marL="0" indent="0">
              <a:spcBef>
                <a:spcPct val="0"/>
              </a:spcBef>
              <a:buNone/>
            </a:pPr>
            <a:endParaRPr lang="en-US" sz="2400" b="1" u="sng" dirty="0" smtClean="0"/>
          </a:p>
          <a:p>
            <a:pPr>
              <a:spcBef>
                <a:spcPct val="0"/>
              </a:spcBef>
            </a:pPr>
            <a:r>
              <a:rPr lang="en-US" sz="2400" b="1" u="sng" dirty="0" smtClean="0"/>
              <a:t>EXISTS IN LAW</a:t>
            </a:r>
            <a:endParaRPr lang="en-US" sz="1800" dirty="0"/>
          </a:p>
        </p:txBody>
      </p:sp>
      <p:pic>
        <p:nvPicPr>
          <p:cNvPr id="44042" name="Picture 10" descr="Classroom_training : The audience listens to the acting in a conference hall. Focus is under the man on the front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5810"/>
            <a:ext cx="2860675" cy="196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s3.mm.bing.net/th?id=H.4617567715985102&amp;pid=15.1&amp;H=120&amp;W=16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545" y="4525356"/>
            <a:ext cx="2748454" cy="199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s3.mm.bing.net/th?id=H.4770863742584390&amp;pid=15.1&amp;H=132&amp;W=16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899" y="4555810"/>
            <a:ext cx="2420345" cy="200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9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8906" y="3021496"/>
            <a:ext cx="8914187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Democracy requires public debt-free money. </a:t>
            </a:r>
          </a:p>
          <a:p>
            <a:pPr algn="ctr"/>
            <a:endParaRPr lang="en-US" sz="36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34308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THE  SOLUTION</a:t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489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9342" y="788929"/>
            <a:ext cx="10515600" cy="5078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2400" b="1" u="sng" dirty="0" smtClean="0"/>
          </a:p>
          <a:p>
            <a:pPr algn="ctr"/>
            <a:endParaRPr lang="en-US" sz="60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6000" b="1" dirty="0" smtClean="0">
                <a:solidFill>
                  <a:srgbClr val="0000FF"/>
                </a:solidFill>
              </a:rPr>
              <a:t>The solution</a:t>
            </a:r>
          </a:p>
          <a:p>
            <a:pPr algn="ctr"/>
            <a:r>
              <a:rPr lang="en-US" sz="6000" b="1" dirty="0" smtClean="0">
                <a:solidFill>
                  <a:srgbClr val="0000FF"/>
                </a:solidFill>
              </a:rPr>
              <a:t>has 3 parts.</a:t>
            </a:r>
          </a:p>
          <a:p>
            <a:pPr algn="ctr"/>
            <a:endParaRPr lang="en-US" sz="6000" b="1" dirty="0">
              <a:solidFill>
                <a:srgbClr val="0000FF"/>
              </a:solidFill>
            </a:endParaRPr>
          </a:p>
          <a:p>
            <a:pPr algn="ctr"/>
            <a:r>
              <a:rPr lang="en-US" sz="6000" b="1" dirty="0" smtClean="0">
                <a:solidFill>
                  <a:srgbClr val="0000FF"/>
                </a:solidFill>
              </a:rPr>
              <a:t>  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8627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1999" y="293174"/>
            <a:ext cx="10515600" cy="19697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00FF"/>
                </a:solidFill>
              </a:rPr>
              <a:t>#1:  </a:t>
            </a:r>
            <a:r>
              <a:rPr lang="en-US" sz="4400" b="1" dirty="0" smtClean="0">
                <a:solidFill>
                  <a:srgbClr val="0000FF"/>
                </a:solidFill>
              </a:rPr>
              <a:t>FED RESERVE BANKS will be owned</a:t>
            </a:r>
          </a:p>
          <a:p>
            <a:r>
              <a:rPr lang="en-US" sz="4400" b="1" dirty="0" smtClean="0">
                <a:solidFill>
                  <a:srgbClr val="0000FF"/>
                </a:solidFill>
              </a:rPr>
              <a:t>          by the Government</a:t>
            </a:r>
          </a:p>
          <a:p>
            <a:pPr algn="ctr"/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27314" y="3119941"/>
            <a:ext cx="10515600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Federal government buys all the shares of the 12 Federal Reserve Banks from member commercial banks.</a:t>
            </a:r>
            <a:endParaRPr lang="en-US" sz="3200" b="1" dirty="0"/>
          </a:p>
        </p:txBody>
      </p:sp>
      <p:pic>
        <p:nvPicPr>
          <p:cNvPr id="2052" name="Picture 4" descr="http://ts1.mm.bing.net/th?id=H.4869570691137828&amp;pid=15.1&amp;H=89&amp;W=1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942" y="4296660"/>
            <a:ext cx="4604657" cy="256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91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3386" y="387302"/>
            <a:ext cx="10845227" cy="1692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00FF"/>
                </a:solidFill>
              </a:rPr>
              <a:t>#2  </a:t>
            </a:r>
            <a:r>
              <a:rPr lang="en-US" sz="4400" b="1" dirty="0" smtClean="0">
                <a:solidFill>
                  <a:srgbClr val="0000FF"/>
                </a:solidFill>
              </a:rPr>
              <a:t>POWER TO CREATE MONEY will be taken</a:t>
            </a:r>
          </a:p>
          <a:p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</a:rPr>
              <a:t>        away from PRIVATE BANKS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38199" y="2875483"/>
            <a:ext cx="10515600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Accounting rules will be changed.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Banks can only lend existing deposits.</a:t>
            </a:r>
          </a:p>
        </p:txBody>
      </p:sp>
      <p:pic>
        <p:nvPicPr>
          <p:cNvPr id="3078" name="Picture 6" descr="http://ts4.mm.bing.net/th?id=H.4871297226047847&amp;pid=15.1&amp;H=39&amp;W=1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38" y="5055888"/>
            <a:ext cx="4267122" cy="104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92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4284" y="392460"/>
            <a:ext cx="10913386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00FF"/>
                </a:solidFill>
              </a:rPr>
              <a:t>#3   </a:t>
            </a:r>
            <a:r>
              <a:rPr lang="en-US" sz="4400" b="1" dirty="0" smtClean="0">
                <a:solidFill>
                  <a:srgbClr val="0000FF"/>
                </a:solidFill>
              </a:rPr>
              <a:t>U.S. MONEY SPENT FOR THE BENEFIT OF ALL CITIZENS</a:t>
            </a:r>
          </a:p>
          <a:p>
            <a:pPr algn="ctr"/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4284" y="2331452"/>
            <a:ext cx="10913385" cy="310854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sz="2800" b="1" dirty="0" smtClean="0"/>
          </a:p>
          <a:p>
            <a:r>
              <a:rPr lang="en-US" sz="2800" b="1" dirty="0" smtClean="0"/>
              <a:t>Congress spends to CREATE JOBS and REAL WEALTH  </a:t>
            </a:r>
          </a:p>
          <a:p>
            <a:r>
              <a:rPr lang="en-US" sz="2800" b="1" u="sng" dirty="0" smtClean="0"/>
              <a:t>for all people in the country</a:t>
            </a:r>
            <a:r>
              <a:rPr lang="en-US" sz="2800" b="1" dirty="0" smtClean="0"/>
              <a:t>,  </a:t>
            </a:r>
            <a:r>
              <a:rPr lang="en-US" sz="2800" b="1" i="1" dirty="0" smtClean="0"/>
              <a:t>not the few.</a:t>
            </a:r>
          </a:p>
          <a:p>
            <a:endParaRPr lang="en-US" sz="28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Build infrastructure -- trains, dams, bridges, levees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Education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Health Care</a:t>
            </a:r>
            <a:endParaRPr lang="en-US" sz="2800" b="1" dirty="0"/>
          </a:p>
        </p:txBody>
      </p:sp>
      <p:pic>
        <p:nvPicPr>
          <p:cNvPr id="4098" name="Picture 2" descr="http://ts3.mm.bing.net/th?id=H.4773487957640678&amp;pid=15.1&amp;H=100&amp;W=1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449661"/>
            <a:ext cx="2253343" cy="140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s1.mm.bing.net/th?id=H.4594336320848068&amp;pid=15.1&amp;H=120&amp;W=1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5" y="5449661"/>
            <a:ext cx="1882051" cy="140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s4.mm.bing.net/th?id=H.4983859733856771&amp;pid=15.1&amp;H=106&amp;W=1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870" y="5417449"/>
            <a:ext cx="2125795" cy="140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ts3.mm.bing.net/th?id=H.4653611164371502&amp;pid=15.1&amp;H=106&amp;W=16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710" y="5449660"/>
            <a:ext cx="2077175" cy="137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33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631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HR2990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05543" y="1921043"/>
            <a:ext cx="10515600" cy="36009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2400" b="1" u="sng" dirty="0" smtClean="0"/>
          </a:p>
          <a:p>
            <a:pPr algn="ctr"/>
            <a:r>
              <a:rPr lang="en-US" sz="6000" b="1" dirty="0" smtClean="0">
                <a:solidFill>
                  <a:srgbClr val="0000FF"/>
                </a:solidFill>
              </a:rPr>
              <a:t>     This bill contains all </a:t>
            </a:r>
          </a:p>
          <a:p>
            <a:pPr algn="ctr"/>
            <a:r>
              <a:rPr lang="en-US" sz="6000" b="1" dirty="0" smtClean="0">
                <a:solidFill>
                  <a:srgbClr val="0000FF"/>
                </a:solidFill>
              </a:rPr>
              <a:t>3 parts of the solution.</a:t>
            </a:r>
          </a:p>
          <a:p>
            <a:pPr algn="ctr"/>
            <a:endParaRPr lang="en-US" sz="6000" b="1" dirty="0">
              <a:solidFill>
                <a:srgbClr val="0000FF"/>
              </a:solidFill>
            </a:endParaRPr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7329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14559" y="1382094"/>
            <a:ext cx="6577442" cy="333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 </a:t>
            </a:r>
            <a:r>
              <a:rPr kumimoji="0" lang="en-US" sz="8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 tooltip="American Monetary Institute"/>
              </a:rPr>
              <a:t>A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 tooltip="American Monetary Institute"/>
              </a:rPr>
              <a:t>merican Monetary Institute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USA,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500" dirty="0" smtClean="0">
                <a:latin typeface="Arial" panose="020B0604020202020204" pitchFamily="34" charset="0"/>
                <a:hlinkClick r:id="rId2"/>
              </a:rPr>
              <a:t>www.monetary.org</a:t>
            </a:r>
            <a:r>
              <a:rPr lang="en-US" sz="2500" dirty="0" smtClean="0">
                <a:latin typeface="Arial" panose="020B0604020202020204" pitchFamily="34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5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500" dirty="0" smtClean="0">
                <a:latin typeface="Arial" panose="020B0604020202020204" pitchFamily="34" charset="0"/>
              </a:rPr>
              <a:t>d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rafted HR2990 with Congressman Kucinich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  <p:pic>
        <p:nvPicPr>
          <p:cNvPr id="2052" name="Picture 4" descr="http://2joz611prdme3eogq61h5p3gr08.wpengine.netdna-cdn.com/wp-content/uploads/2012/09/AMI2-293x300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557" y="1737695"/>
            <a:ext cx="3140402" cy="289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17758" y="360947"/>
            <a:ext cx="5390147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 smtClean="0">
                <a:latin typeface="Arial" panose="020B0604020202020204" pitchFamily="34" charset="0"/>
              </a:rPr>
              <a:t>USA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4885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821" y="541421"/>
            <a:ext cx="10515600" cy="5582653"/>
          </a:xfrm>
          <a:solidFill>
            <a:srgbClr val="FFCCFF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/>
              <a:t/>
            </a:r>
            <a:br>
              <a:rPr lang="en-US" sz="7200" dirty="0"/>
            </a:b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>THE END</a:t>
            </a:r>
            <a:r>
              <a:rPr lang="en-US" sz="7200" dirty="0"/>
              <a:t/>
            </a:r>
            <a:br>
              <a:rPr lang="en-US" sz="7200" dirty="0"/>
            </a:b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/>
              <a:t/>
            </a:r>
            <a:br>
              <a:rPr lang="en-US" sz="7200" dirty="0"/>
            </a:b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78537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339551" cy="63817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u="sng" dirty="0" smtClean="0"/>
              <a:t>MONEY CAN BE DEFINED BY ITS FUNCTIONS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1181101"/>
            <a:ext cx="10339769" cy="548095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dirty="0" smtClean="0"/>
              <a:t>A Means of exchange – </a:t>
            </a:r>
            <a:r>
              <a:rPr lang="en-US" u="sng" dirty="0" smtClean="0"/>
              <a:t>a ticket to buy what we need</a:t>
            </a:r>
            <a:r>
              <a:rPr lang="en-US" dirty="0" smtClean="0"/>
              <a:t>.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dirty="0" smtClean="0"/>
          </a:p>
          <a:p>
            <a:pPr>
              <a:spcBef>
                <a:spcPct val="0"/>
              </a:spcBef>
              <a:buFontTx/>
              <a:buNone/>
            </a:pPr>
            <a:endParaRPr lang="en-US" dirty="0" smtClean="0"/>
          </a:p>
          <a:p>
            <a:pPr>
              <a:spcBef>
                <a:spcPct val="0"/>
              </a:spcBef>
              <a:buFontTx/>
              <a:buNone/>
            </a:pPr>
            <a:endParaRPr lang="en-US" sz="2400" dirty="0" smtClean="0"/>
          </a:p>
          <a:p>
            <a:pPr>
              <a:spcBef>
                <a:spcPct val="0"/>
              </a:spcBef>
              <a:buFontTx/>
              <a:buNone/>
            </a:pPr>
            <a:endParaRPr lang="en-US" dirty="0" smtClean="0"/>
          </a:p>
          <a:p>
            <a:pPr>
              <a:spcBef>
                <a:spcPct val="0"/>
              </a:spcBef>
              <a:buFontTx/>
              <a:buNone/>
            </a:pPr>
            <a:endParaRPr lang="en-US" dirty="0"/>
          </a:p>
          <a:p>
            <a:pPr>
              <a:spcBef>
                <a:spcPct val="0"/>
              </a:spcBef>
              <a:buFontTx/>
              <a:buNone/>
            </a:pPr>
            <a:endParaRPr lang="en-US" dirty="0" smtClean="0"/>
          </a:p>
          <a:p>
            <a:pPr>
              <a:spcBef>
                <a:spcPct val="0"/>
              </a:spcBef>
              <a:buFontTx/>
              <a:buNone/>
            </a:pPr>
            <a:endParaRPr lang="en-US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en-US" dirty="0" smtClean="0"/>
              <a:t>A Means of payment –   </a:t>
            </a:r>
            <a:r>
              <a:rPr lang="en-US" u="sng" dirty="0" smtClean="0"/>
              <a:t>legal power to pay debts</a:t>
            </a:r>
            <a:endParaRPr lang="en-US" sz="2400" u="sng" dirty="0" smtClean="0"/>
          </a:p>
        </p:txBody>
      </p:sp>
      <p:pic>
        <p:nvPicPr>
          <p:cNvPr id="1028" name="Picture 4" descr="http://ts4.mm.bing.net/th?id=H.4509089775944063&amp;pid=15.1&amp;H=120&amp;W=1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695" y="5169985"/>
            <a:ext cx="1994391" cy="149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s4.mm.bing.net/th?id=H.4662338476116163&amp;pid=15.1&amp;H=160&amp;W=1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007" y="4711587"/>
            <a:ext cx="1720743" cy="172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s3.mm.bing.net/th?id=H.4539004260844594&amp;pid=15.1&amp;H=106&amp;W=16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831" y="2463431"/>
            <a:ext cx="2459769" cy="162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ts1.mm.bing.net/th?id=H.5049491159516828&amp;pid=15.1&amp;H=95&amp;W=16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29" y="5092137"/>
            <a:ext cx="2644072" cy="156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ts4.mm.bing.net/th?id=H.4800043764287195&amp;pid=15.1&amp;H=79&amp;W=16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357" y="2463430"/>
            <a:ext cx="3300445" cy="162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s4.mm.bing.net/th?id=H.5065227908613427&amp;pid=15.1&amp;H=160&amp;W=16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098" y="2505213"/>
            <a:ext cx="1587812" cy="158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91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1805</TotalTime>
  <Words>2870</Words>
  <Application>Microsoft Office PowerPoint</Application>
  <PresentationFormat>Widescreen</PresentationFormat>
  <Paragraphs>659</Paragraphs>
  <Slides>87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2" baseType="lpstr">
      <vt:lpstr>AGaramondPro-Regular</vt:lpstr>
      <vt:lpstr>Arial</vt:lpstr>
      <vt:lpstr>Calibri</vt:lpstr>
      <vt:lpstr>Calibri Light</vt:lpstr>
      <vt:lpstr>Office Theme</vt:lpstr>
      <vt:lpstr>    MONEY AND WAR:  To end war, we must change the monetary system. </vt:lpstr>
      <vt:lpstr>My  Lightbulb  Moments</vt:lpstr>
      <vt:lpstr>PowerPoint Presentation</vt:lpstr>
      <vt:lpstr>                 </vt:lpstr>
      <vt:lpstr>                 1   What is money?     2   What do we use as money?     3   What are the effects of this money system?  </vt:lpstr>
      <vt:lpstr>  TOPICS</vt:lpstr>
      <vt:lpstr>MONEY IS UNIQUE – IT HAS THE POWER OF LIFE AND DEATH  Without money, people die.</vt:lpstr>
      <vt:lpstr>MONEY IS UNIQUE</vt:lpstr>
      <vt:lpstr>MONEY CAN BE DEFINED BY ITS FUNCTIONS</vt:lpstr>
      <vt:lpstr>WHAT MONEY IS NOT</vt:lpstr>
      <vt:lpstr>  A SOCIETY DEFINES ITS MONEY IN THE LAW</vt:lpstr>
      <vt:lpstr>  TOPICS</vt:lpstr>
      <vt:lpstr>WE HAVE  PRIVATELY ISSUED BANK CREDIT</vt:lpstr>
      <vt:lpstr>PowerPoint Presentation</vt:lpstr>
      <vt:lpstr>PowerPoint Presentation</vt:lpstr>
      <vt:lpstr>PowerPoint Presentation</vt:lpstr>
      <vt:lpstr>PowerPoint Presentation</vt:lpstr>
      <vt:lpstr>I’VE NEVER HEARD OUR MONEY SUPPLY COMES FROM PRIVATE BANK LOANS !!!</vt:lpstr>
      <vt:lpstr>1913      FEDERAL RESERVE LAW</vt:lpstr>
      <vt:lpstr>Who knew about this private takeover of our money?     How do I know it is true?   </vt:lpstr>
      <vt:lpstr>PowerPoint Presentation</vt:lpstr>
      <vt:lpstr>PowerPoint Presentation</vt:lpstr>
      <vt:lpstr>PowerPoint Presentation</vt:lpstr>
      <vt:lpstr>  TOPICS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Financial historian William F. Hixson wrote:  “For the government to permit banks to issue money, borrow that money, and pay interest on it is idiotic!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PRIVATELY-ISSUED DEBT-MONEY  KEEPS EVERYONE IN DEBT</vt:lpstr>
      <vt:lpstr>PowerPoint Presentation</vt:lpstr>
      <vt:lpstr>                 </vt:lpstr>
      <vt:lpstr>  TOPICS</vt:lpstr>
      <vt:lpstr>PowerPoint Presentation</vt:lpstr>
      <vt:lpstr>PowerPoint Presentation</vt:lpstr>
      <vt:lpstr>     1900:  AMERICAN BANKING ELITES CONTROL INDUSTRIAL CARTELS </vt:lpstr>
      <vt:lpstr>     1900:  AMERICAN BANKING ELITES CONTROL INDUSTRIAL CARTELS </vt:lpstr>
      <vt:lpstr>PowerPoint Presentation</vt:lpstr>
      <vt:lpstr>PowerPoint Presentation</vt:lpstr>
      <vt:lpstr>1914, J.P. Morgan &amp; Co., Private Investment Bank</vt:lpstr>
      <vt:lpstr>Early March 1917:    Russian Czar Nicholas II abdicates --                                             Russian front against Germany collapses</vt:lpstr>
      <vt:lpstr>PowerPoint Presentation</vt:lpstr>
      <vt:lpstr>PowerPoint Presentation</vt:lpstr>
      <vt:lpstr>April 1917:    President Wilson, The Peace President, asks for a declaration of war against Germany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</vt:lpstr>
      <vt:lpstr>PowerPoint Presentation</vt:lpstr>
      <vt:lpstr>  THE  SOLUTION  </vt:lpstr>
      <vt:lpstr>  THE  SOLUTION  </vt:lpstr>
      <vt:lpstr>PowerPoint Presentation</vt:lpstr>
      <vt:lpstr>PowerPoint Presentation</vt:lpstr>
      <vt:lpstr>PowerPoint Presentation</vt:lpstr>
      <vt:lpstr>PowerPoint Presentation</vt:lpstr>
      <vt:lpstr>HR2990</vt:lpstr>
      <vt:lpstr>PowerPoint Presentation</vt:lpstr>
      <vt:lpstr>   THE END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Peters</dc:creator>
  <cp:lastModifiedBy>Sue Peters</cp:lastModifiedBy>
  <cp:revision>450</cp:revision>
  <dcterms:created xsi:type="dcterms:W3CDTF">2013-08-07T22:12:29Z</dcterms:created>
  <dcterms:modified xsi:type="dcterms:W3CDTF">2014-05-28T04:16:26Z</dcterms:modified>
</cp:coreProperties>
</file>