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9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301" r:id="rId28"/>
    <p:sldId id="281" r:id="rId29"/>
    <p:sldId id="302" r:id="rId30"/>
    <p:sldId id="283" r:id="rId31"/>
    <p:sldId id="282" r:id="rId32"/>
    <p:sldId id="296" r:id="rId33"/>
    <p:sldId id="284" r:id="rId34"/>
    <p:sldId id="285" r:id="rId35"/>
    <p:sldId id="300" r:id="rId36"/>
    <p:sldId id="288" r:id="rId37"/>
    <p:sldId id="287" r:id="rId38"/>
    <p:sldId id="298" r:id="rId39"/>
    <p:sldId id="289" r:id="rId40"/>
    <p:sldId id="290" r:id="rId41"/>
    <p:sldId id="291" r:id="rId42"/>
    <p:sldId id="292" r:id="rId43"/>
    <p:sldId id="293" r:id="rId44"/>
    <p:sldId id="295" r:id="rId45"/>
  </p:sldIdLst>
  <p:sldSz cx="9144000" cy="6858000" type="screen4x3"/>
  <p:notesSz cx="7315200" cy="9601200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3FE"/>
    <a:srgbClr val="528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4" autoAdjust="0"/>
    <p:restoredTop sz="99655" autoAdjust="0"/>
  </p:normalViewPr>
  <p:slideViewPr>
    <p:cSldViewPr snapToGrid="0">
      <p:cViewPr varScale="1">
        <p:scale>
          <a:sx n="105" d="100"/>
          <a:sy n="105" d="100"/>
        </p:scale>
        <p:origin x="19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0E82A-2F44-4274-A04F-CA9944540BE3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CE32C-44CE-47D8-ACF1-38F09BB89F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26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45114EA-5607-4A70-8210-DC6960EF4A93}" type="datetimeFigureOut">
              <a:rPr lang="en-US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2" tIns="48331" rIns="96662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2" tIns="48331" rIns="96662" bIns="48331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5DF3805-E9A7-441E-96AE-44988514E4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10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14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A595E-2952-4EB4-AE43-B4F1F06D47DD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3995D-7A7E-44DC-BE02-B93D110E92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0E994-8585-4CA1-ABD7-E5D7AB1B09D1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BC908-7051-46D1-8C46-446A0F4770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15C8A-B929-4A4C-AB4A-F294A0EB23BE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34F0E-7F44-4635-8F7B-3BDB3FDE63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5AE7B-547E-4314-A97E-060078BD03B2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DF8EF-BE99-4DE4-AA97-F28CDDA4B6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A50C7-7011-4E5B-841D-00DE29BE1E7B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465D5-4C57-40E2-A05A-8F279021D53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23680-6368-4C8B-A4EA-FAFE172F871D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6B357-AA68-4963-BFF3-EF01611162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2A4F7-B88E-4DF9-955C-52E9EF1A85F3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E13AC-8C29-49B5-A78C-E8F14C866B9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www.riredcross.org/imagesup/Rhode%20Island%20Chapter/MISCELLANEOUS/JosephBar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8713"/>
            <a:ext cx="22733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30492-D33D-4980-8E28-534803BC223A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C8A5A-F9FD-415D-81B7-528A620F486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http://www.riredcross.org/imagesup/Rhode%20Island%20Chapter/MISCELLANEOUS/JosephBarry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8713"/>
            <a:ext cx="22733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48F21-EDA4-41FE-95BD-D51B39C284ED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7BF02-9724-47E9-BAF6-CF42570D58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E5A4C-7B7F-4967-AF01-846156CD4D2F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0D1C0-29AC-4D30-9344-072C926D90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9FC29-8487-4BC0-9055-FAA76F676AE2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13A72-8551-4747-817B-7368A48EE2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E60372-1118-4B65-B924-36A76106BB74}" type="datetime1">
              <a:rPr lang="en-US" smtClean="0"/>
              <a:pPr>
                <a:defRPr/>
              </a:pPr>
              <a:t>8/26/2013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D7A37C-4D7F-426D-9732-DDE2F5E2C4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0/05/Alexander_Hamilton_portrait_by_John_Trumbull_1806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2/27/Second_Bank_of_the_United_States_rear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80951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All Along the Watchtower</a:t>
            </a:r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213" y="2476500"/>
            <a:ext cx="2709862" cy="2709863"/>
          </a:xfrm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8863" y="2425700"/>
            <a:ext cx="2862262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7038" y="1270000"/>
            <a:ext cx="3132137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1775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566" y="1481447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476250" y="249238"/>
            <a:ext cx="82613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PUBLIC CONTROL VS. </a:t>
            </a: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PRIVATE CONTROL</a:t>
            </a:r>
          </a:p>
        </p:txBody>
      </p:sp>
      <p:pic>
        <p:nvPicPr>
          <p:cNvPr id="12291" name="Picture 2" descr="Click Image to En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437" y="2270455"/>
            <a:ext cx="2106612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213756" y="1603169"/>
            <a:ext cx="520139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Congress shall have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power to coin money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b="1" u="sng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2293" name="Picture 4" descr="https://upload.wikimedia.org/wikipedia/commons/thumb/b/bd/UBS_299ParkAveVertical.jpg/250px-UBS_299ParkAveVertic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6007" y="2374900"/>
            <a:ext cx="385127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47657" y="1650670"/>
            <a:ext cx="2411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Let Us Have The Power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317625" y="0"/>
            <a:ext cx="7219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                  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-2030413" y="0"/>
            <a:ext cx="803910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             </a:t>
            </a:r>
            <a:endParaRPr lang="en-US" sz="2800" b="1">
              <a:latin typeface="Calibri" pitchFamily="34" charset="0"/>
            </a:endParaRP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860" y="842963"/>
            <a:ext cx="4283075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File:Alexander Hamilton portrait by John Trumbull 1806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0375" y="831273"/>
            <a:ext cx="4269245" cy="5133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Hamilton Cooks The Books 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515938" y="1303338"/>
            <a:ext cx="8229600" cy="45259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b="1" dirty="0" smtClean="0">
              <a:solidFill>
                <a:srgbClr val="C00000"/>
              </a:solidFill>
              <a:latin typeface="Arial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Every loan a bank makes, is a credit to the borrower on its books, the amount of which it stands ready to pay in gold or silver, </a:t>
            </a:r>
            <a:r>
              <a:rPr lang="en-US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but in a great number of cases no actual payment is made in either.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borrower </a:t>
            </a:r>
            <a:r>
              <a:rPr lang="en-US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by a check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frequently transfers his credit to some other person.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atrick\Desktop\367078204_0412ed840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8963" y="606425"/>
            <a:ext cx="5532437" cy="5532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890651" y="261649"/>
            <a:ext cx="73745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First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Bank of the United States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1791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://upload.wikimedia.org/wikipedia/commons/9/9a/First_Bank_of_the_United_States%2C_Philadelphia_City_Cen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537" y="1614164"/>
            <a:ext cx="6472052" cy="4626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498765" y="0"/>
            <a:ext cx="8169750" cy="703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we run into such debts… as the people of England are, our people, like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them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 must come to labor sixteen hours in the twenty-four, give the earnings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fifteen of these to the government for their debts and daily expenses; and </a:t>
            </a:r>
            <a:endParaRPr lang="en-US" sz="27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sixteenth being insufficient to afford us bread, we must live, as they now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 on oatmeal and potatoes; have no time to think, no means of calling the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mismanagers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to account; but be glad to obtain subsistence by hiring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ourselves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out to rivet their chains on the necks of our fellow-sufferers.[ 124]</a:t>
            </a:r>
          </a:p>
          <a:p>
            <a:endParaRPr lang="en-US" dirty="0" smtClean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Still, Bill (2012-04-23). No More National Debt (Kindle Locations 3326-3328). Reinhardt &amp; Still Publishers. Kindle Edition. 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data:image/jpeg;base64,/9j/4AAQSkZJRgABAQAAAQABAAD/2wCEAAkGBxQQEBQUDxAUFRQUFBUQFBAUDxQPFRQQFBQXFhQUFBQYHCggGBolGxQUITEhJSkrLi4uFx8zODMsNygtLisBCgoKDg0OFxAQFCwcHBwsLCwsLCwsLCwsLCwsLCwsLCwsLCwsLCwsLCwsLCwsLCwrLCwsLCwsNywsKys3KzcrK//AABEIAPQAzwMBIgACEQEDEQH/xAAcAAADAQADAQEAAAAAAAAAAAAAAQIDBAUGBwj/xAA5EAACAQIDBQYFAwMDBQAAAAAAAQIDEQQhMQUSQVFhBiJxgaHwEzKRscEH0eEUM0JDkvEjJFJicv/EABgBAQEBAQEAAAAAAAAAAAAAAAABAgME/8QAHhEBAQEBAAMAAwEAAAAAAAAAAAECEQMhMRIyQRP/2gAMAwEAAhEDEQA/APk+8KTuDGjKo3B7hYwJUQsUACQ4trRgMBNCKbACbAMAJSHYYASDRQgEKxQASAwAqmjZZIxpm0jFCccricCpLJ8xweRFZMUWaSiQyjIaEUjaAYAAAAACAAAAQAAMAAAAAAAAAEAAACGABHU5HHwOObRM6GlR3TCkrR6sSd7mi0VuSMUZNtaIz3t56DrvrfoEINK/P6mhgikSUbDAAAAAAAAAAA5OE2fUq/26bedrpZHt9ifpjOcfiY2uqMOEYLfnLzeS48zOtzP2rJa+fjPtmC7EbLirOjKT03qlWp3n5SSX0ROL/TvZ877kJx4d2tPJ+d8+jOc82atzY+KAe327+nVWm5PB1FiIxs3TyjVSejsspLws+h4mUWm0001k01ZprVNPRnTOpr4zZwgADQBDAAEMCALgyBxYo5FNZddSfiWih0+JjwSMcVpShfN+RU83ZZvorjnKy6nH3uQnuiBoVhm0MAAAAAADs9g7L/qJve+WNr2434HBwtB1JxhHWTsfTNi7JhQpxtzTzV8+b6/sY3vnpZHZbIwEIRjGEUkrXfhm/T7nfzqubW9wWUb5JcjrsO0oOXHrlpoa4ad3H3nc8W77ejx59O4w2Duh4rAy3e5we8revv8A4Ofs2Kat7ZzsSko5nP8ALlas/jxkm3LjGS4ruv3ax5jtbsenik5VF8OtpGvGPz9KseP/ANL+D6BjEjzW3qS+G/Bm87svYXHr2+M4zCypScakbNeaa5p8UYHs8dhFiIuLXeSvGV+K1t9PO542UbOz1WT8Ue7G+x5tZ4QABtkAA7AKw7DSHYg0pMlZN8x08iZvNkCk7eJkUyUWARRIyhgAAAACQHfdj8K5VlNrKOV7cXk/Rn0VZOzWmaOk2JhNykktLLLyOzjVsvS/S2iPPq9rcjslNuPheP0099C8JN3XozjxxFqbT4yy8hKo4RUuWnV+7Hm39erx/p17HBXRrjcTkfOMTt2pSk2pVbvS1mm+SV/QnCduJy7lam97RSUc+l0ifjU9f17WrU3jptv0b021y0OTjcaqMYuo0rqLbbslzueR2t2ui5ONLvLRvh1sxM2/F76dSpOKb03Zejya+j9DpO0OESfxIq1/m+tlI7bF11OEpRVrtXXmddtKpvUbJPO1+Oj/AIPV43n8kdAOw0hnfrkSQx2AAAaAgEKoigayCsmTYuxLKEAWGVAAwsAhxi27LV5WCxphpqM4t6Xz8APoGyHajFbze7FK+vDR+SOxhNZ28faOuwVBqLbeutno7XXuxrTbtk+NueuXmeWukjusZC1Og+ElUlw1U0s/KxssLvpd9fS+Z1rxDdKKl/pyaXVSs/Rx9TnbPxVk2/VnDX17fHO+OOr2rsBy31KcndKMZqW64rVpRyWfH7h2W2CovemrqKSTebcr881pf0O++OpLJ+Tzsc6oowpqzVnm+srC7vOM/wCfL7ed/URueFg4t33lGWd+68vyjyWJ2O4Ri41LKMe9GLecua5qzXLTqey2w1Vw9VcVacV1i7v7L6Hn6NTeoJvk9VfJPLU1jVk9JvHt0Fn8OXT90OlLuaXaukr++pWLe7GefFL6mGGl3Xb2kejPx59/XTzWby4vIVjXEO8m+pnY6uRWCw7BYgLDRVg3QEkVJZhuriMg47QrXNJrPxRKNDIpAiioVgGAAczZVGM6qUvFeJxLHabEnGDcpLPRfn8E1fSx7DByjBXvwV3zb6eRwNubY3JJwak0rONrJ9Lo6bF7S14LldZvgdPicQ5ZvwzOWcd+tflx7vYO0PjQjKbV80452Wb4Nncqn3WonnOz2zJxwka8M46VEr3g3ZqXhm0+WR21DE8s+Bw3OWvd4t9zHY4RNWN8VUlJNxjvNX3Y3smzj0aqtnr+TKNXEf4xglwcpST+lvyc+Na3bXBx2Kq0aUviQV2lPupySavZX4anSbLxN6O7LJxv5rU7famLrRhaSi3ld2ayvml1Oim5O0mrX0V7nTMnHLVvfbhbQyh1cv3MMLNpPl+5rtWeSXmzHC3+p6M/Hm19cevHvMzcTkYinZ5aPj1MWXrmiwWKYJF6hpFxiSjSMiAaSMlC/H1sXPMUXbQDPERta+pk0aYjhxb+xMVdmp8WMUUJDKhjSBDSAEi4ya0FYaIE1zZNNNzj0ak09LLOz98R1b2yXEui1a6vnln0/k1Er6z+krjWwdSlLTflfPg+HQjbWxXh6jVtbuMtFKN/vzX8HXfohiUq2Ipt2bjGpFc1FtSflvR+p9exWEhWg4VYKcXrF/eL1T8DzeXPuu3j3x8fWJtkdjGvLdXPmc/tN2MnSvUw6daKz+H/AKsV0/8ANevRnjae1pvKMW+GacWujTOfOu83L763x+Bbk5Oom+VmvydTiK9k5S0jkkuL6HLxWKlutye6lyt9LnQYyq5Jt6WslyRvGOs+TfHHqVN6V3xzHTq2MISuijtzjzdXKberuQMQCKSCwAOw0CQ4xCCSJNGyLXZBjW+YUdRT+Yuh8y8/szTUcdFCGjTJotEotIgYxXJlMgyxDd7LRihLK3K46k/T7mUWdJOI7bs1tmWCxlOvG73Wt6K/ypvKcfNXt1SP01s/GQq0oVKUlKE4qcZp5OMleLXkfk+TzR9G/TPtm8FL+nxEv+3nK8Zt/wBipJ5t8oSeb5PPizHkz2diyvt1aN+J43tZsGlWUpzpyU2v7lLJ+LztLTij1dSsmjoNsJ2zzT47qiv9yzPNW+vkm0dmbrtvVWuUoRh+X9jo9q92nZZLet45P9j2HaL5s2s9FZu3hc8TtuqnJRXDN+L9+p6MM1waM7M5aZwbG9Cpw+hvUZjcAQXObRlWJRSCKRaMykyAZCyuxsl3zuODjXzZpS1RnTNaKu15mq1GI0CGjTJoJTS1ZjUq8EZ6FmU62lUvoJyMky1makQuAkhsEBFTXyN4zy11VjCrE0pK6zA+/wDYfailg6TrST/6aUVrKVlxjwSzV9Mjba2Le7OSjZW/y7z/APWMUtNHfgreB1HYuiv6Sg45J0ovzcItr63Xkei+G1Sk0k3PvLgoRXy3vpld83vHj19dI+V9o8T8OMnJJSTta1rt6Z8jwMptyu3dvNvqew7f1b1Ut9SzbbWjef20PHcT0+OemdKloRc3jHJ3939o45tlvHE815m0aifE4SHclzF67BMqJw6Va2pyoS6nOzitUikERSMCZvkY1Z5Mc5GFWWRuQENDWi+8vfAxizSl8y98C2KlE1Z28R71jjt3ZqRk4gCKNIlMqLJGgGOJNwuBdRZev09sMOsn4oSkXh4/MuOX0QH2b9N9t4evgqdDfUa1KKpuk27yjF2+JDLNbuvJ+V+w7X7aUKbp0/mldXTTUY6XvwdvNeR8u7HO1WUk1dQ3bXV5KUley4/L6o9dj6cP6aM5u05TvGNnJfBtZN+LzvY8+syabnx897QybnG7vk+i4Ky6ZHUI7Db9VOs1HNLLTzt6nXXO+fjNbb1kYGknkZ3KBAgEwhs0pVLGdxXHB2MZFTkcKhUtkciUznctFNvoYzZUpEM1A0y6Eu8vP7GVx0nmvfAcBWeRlFlVeBEUWJVoYkNsqEhIAiAwsAJgUXSlaV+nqZNciqeq63+wHYbNqxVWm6jajvxcmtd1NNpdWro9hUrzlBznldXhDhFcMvseDWvBnqcZilOzV7c+rZz1PbUeVxzvUl4swLqu8n1bIsdENvIlDlwCIQSQrlyMyqBiKuEFzaMrnHYJ2JxW7JbEpXAnFDKp6ohsqlqiiajFFhU1EhEWEmJMGEC0FEcdCXqBYIYgASdpIbIbzA5T1vnz0O5pVk8NFpq+81LPPLTys7nRwr29sHWWvHQlnVYXGIGyihwJiyloEKTIKZNwBgmAFAMQJgUhk3BMimVDUkqnqBNTUkc9QuA0DQkxhDixSGkDQBEciENACJkWiHqVVRXgaKnzuvCP5M0aKbXH1IM2rBcc5XfvkSwCBZmU2VCABAAIQBTYgAAGhAgLixwWf82ILp6kEyJQ2IoYXEADTLUjMaYDZURCeRBTkZsaEUUmVF9DMrffMBtgK4iAYAIoYgAABAAAAAAAAAMui7MzNKSzIHKOSDdEABYTQAAWBoQAAAAAFgAoEgsAAKxVhAQCQSQAUSAwALBYAApITQAAboJAABY1grX98QAiP//Z"/>
          <p:cNvSpPr>
            <a:spLocks noChangeAspect="1" noChangeArrowheads="1"/>
          </p:cNvSpPr>
          <p:nvPr/>
        </p:nvSpPr>
        <p:spPr bwMode="auto">
          <a:xfrm>
            <a:off x="0" y="-1122363"/>
            <a:ext cx="1971675" cy="232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9264" y="365578"/>
            <a:ext cx="5156200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996" y="1530371"/>
            <a:ext cx="366077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344385" y="332798"/>
            <a:ext cx="86452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Thomas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Jefferson Votes 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on The Second Bank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3330575" y="1293813"/>
            <a:ext cx="53149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*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/>
            </a:r>
            <a:br>
              <a:rPr lang="en-US">
                <a:latin typeface="Calibri" pitchFamily="34" charset="0"/>
              </a:rPr>
            </a:br>
            <a:endParaRPr lang="en-US">
              <a:latin typeface="Calibri" pitchFamily="34" charset="0"/>
            </a:endParaRPr>
          </a:p>
        </p:txBody>
      </p:sp>
      <p:sp>
        <p:nvSpPr>
          <p:cNvPr id="17414" name="Rectangle 10"/>
          <p:cNvSpPr>
            <a:spLocks noChangeArrowheads="1"/>
          </p:cNvSpPr>
          <p:nvPr/>
        </p:nvSpPr>
        <p:spPr bwMode="auto">
          <a:xfrm>
            <a:off x="3330575" y="3830638"/>
            <a:ext cx="457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. </a:t>
            </a:r>
          </a:p>
        </p:txBody>
      </p:sp>
      <p:pic>
        <p:nvPicPr>
          <p:cNvPr id="28674" name="Picture 2" descr="File:Second Bank of the United States rea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6243" y="2101932"/>
            <a:ext cx="4411501" cy="3032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521" y="746166"/>
            <a:ext cx="762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2208213" y="5332413"/>
            <a:ext cx="61163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Follow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                             </a:t>
            </a:r>
            <a:r>
              <a:rPr lang="en-US" sz="2800" dirty="0" smtClean="0"/>
              <a:t>@</a:t>
            </a:r>
            <a:r>
              <a:rPr lang="en-US" sz="2800" dirty="0"/>
              <a:t>stoptheinterest</a:t>
            </a: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0" y="2389992"/>
            <a:ext cx="9144000" cy="11271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>
                <a:latin typeface="Times New Roman" pitchFamily="18" charset="0"/>
                <a:ea typeface="+mj-ea"/>
                <a:cs typeface="Times New Roman" pitchFamily="18" charset="0"/>
              </a:rPr>
              <a:t>The Core of Today's Broken Capitalism:</a:t>
            </a:r>
            <a:br>
              <a:rPr lang="en-US" sz="360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600" dirty="0">
                <a:latin typeface="Times New Roman" pitchFamily="18" charset="0"/>
                <a:ea typeface="+mj-ea"/>
                <a:cs typeface="Times New Roman" pitchFamily="18" charset="0"/>
              </a:rPr>
              <a:t>Privatized Debt-Money of the Banks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0721" y="5082639"/>
            <a:ext cx="984910" cy="98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55600" y="890588"/>
            <a:ext cx="8456613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Jackson explained the ongoing battle for the hearts and minds – and votes – of Congress.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have no hesitation to say if they can re-charter the bank, with this hydra of corruption they will rule the nation and its charter will be perpetual and its corrupting influence destroy the liberty of our country.</a:t>
            </a:r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When I came into this administration… I had a majority of 75. Since then it is now believed it has bought [votes in Congress] by loans, discounts, etc. until… there were 2/ 3 for re-chartering it.[ 134]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Still, Bill (2012-04-23). No More National Debt (Kindle Locations 3431-3437). Reinhardt &amp; Still Publishers. Kindle Edition.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data:image/jpeg;base64,/9j/4AAQSkZJRgABAQAAAQABAAD/2wCEAAkGBhQSERUUEhMVFBUWGBoaGBgWFxgYGxgZGBgaFx0XGxkcHSYeFxojGhgaIC8gIycpLCwsHB4xNTAqNSYrLCkBCQoKDgwOGg8PGiwkHyQsLCwsLCwsLCwsKSwsKSwsLCksKSwsLCwsLCwsLCwpLCwsLCwsLCwsLCwsLCwsLCwsLP/AABEIAJ8BPQMBIgACEQEDEQH/xAAbAAACAwEBAQAAAAAAAAAAAAADBAIFBgEHAP/EAEEQAAECAwUFBgQEBAUEAwAAAAECEQADIQQSMUFRBQZhcYETIpGhsfAUMsHRQlLh8QcjYnIVM4KSohZTstJDk8L/xAAZAQADAQEBAAAAAAAAAAAAAAAAAQIDBAX/xAAlEQACAgICAgICAwEAAAAAAAAAAQIRITEDEhNBMlEiYRRScQT/2gAMAwEAAhEDEQA/APR0IGTQQIpkID8QHYJeDFJyEeYdQM2UGB/DgHMQVSlgjB+ELzr5UNBAOgmEcdQw+pg6ZRId4MmWczBQhWXPfGhziSm0eDqQdQegjgRzbgIKYgDqagYcYEULf5hB5lkBOJHjERYQM1Ew6GdRNq1Obj0icwGmB6RCZZqG6GpTnEpEspFa8dekAHw5ecQVKbDCDCtPKOBD/h84KEJLk49z0rC8qyVdcstkA/sxcJQAaiOJRWgYconqITQGxCgOMS+ISkBzjDeVIiUgjvAeUFMYhNtwHIwvO2slQDg0zBi2VZpZfupPQQI7JlnEeGh4QVInIpJtKCAyzxzaGgpI/E5yhT/pqUDS+BoD0hyTYkIDCg4n7wLsMh2lanxiC7ICHYPk1IYNmlljiRhWJMMoeQEUyVDDLi0HloOYbq8HBGBbpEVy0u7l+ELKAHMkk4EDizxASFYKN7QhNfOGFAE/MxiBknJZhtsAK7KRgT71iCdpJe4/eHhBllhUtWOmzpIcEQsvQyIVNJphkQYLLWofMB7zgc22BPvKOLt6VUAvOfX6RQUGVM0rEFqOhbV46AMj5xFU1Kc4Yia5rAsK+sVo2nMYlSLoD8S2XUw+bcmtXjqbWk6QDFLLaFkVRxfB4cDtpzgoWk5Rxg/zU0ygEBIOCnPKB9oAK05mGVJHHnAVWUKxUzQhjaSBoIGuaAz4xFcl9Y4qzJZjpygAkm1J66ZwSRPByEQSUjBI8IgZih+UaNBYDKicYCq1VjhUTV2iCltxPusDCg6J2bRMT2xhdTHUcoGS5z4RLk0OhuZaBryhcW9JFaF28I+QnKAWjZ6FCpYcILb0Sdm2lWKA/V4WuziSq8ztTSGJRQhLJJ9Yj8W+A9YaZVH1mtC3bENnDXbsKBj7whdFqPU+UTEwgVfwh2FEVzZmQ984LInrwIj5E/Qv79Yikg1DvCAYM6sfJUX/AFgE9SUpKpqgEhiSosPGM5bt+pSKSZZmaF7ifRz4RSi2S2kapb5Dq1YHMUpvvlT7x5/aN97Sr5ShA0Sl/NRPpCi957UcZ6v9qP8A1i/H+zPyI9HLs2nvGJSWAqTyPusedSd7bUn8aVDRSE/RjFlZd+6/zpPWWT/4n7wvFL0xrkRtlTUGlRxBiClpDd41pXWKywbYlT/8pSTg4qCP9Ji2Mp8Ugs3CIcZLZaOJkg1CssYNcAFSIXAV+UDmRCO2NtSpDdoXU1EJqojlkHzJhpBrZZmzy3dg/COizpyD61Med2/e+YsnswJYP+pXiQw8IqZu05sx702Ypse+ph0BYRouP7M3yJaPWFyBoaaH6ZwH4c5FQ6D2Y8qs8mZMfs0TJjY3QoscamD9vaJNXnyuZmJHnSH4o/YvJ7o9QEkZqqRgR78IgLJdchubRgbJvlPQ18JnD+ruq6KTTxEajZm+MqcAlPdX+RbAngk4K9eEJ8T9FLkTLVNmUMSCDg0cNlViwLZawsq2LILkJfyhdFvUAWIVox41x4Rg0jQsE2EO5SBDCbKlODQjs21qWahhhX7Q6pyS3XKGg0TXKpRuUA7EubxpiGiSg3KITZpNEkVp94dgdTaUpxOOUEXND1HkfpCwsn9YI5Dwg3ZP+M+MOwBy7UaOXPvwjh2kMCIkuYAC4CdCM+ESSEK7xANIixnE21LYt9Y4FJPXWJzLOkgsAYEqWu6Lt3r5c4YExMADMSY4LQnV+YqIWWiYOBPAeQjsqUSHUSeaWhDDLmg0Jj5UwJoC7NjHyAMx9YJLlAMPKACKZz8D0+kEXMumrENEVWUCoiJnJB73pCoVImuahjSrOwFdKeMGkygQ484Xl2tD5eGRgqAKEFscxFJgwqJY1iZIGbnTGAJWXLlJS+USWGNP1h2AZAGDRR7w7zS7Kkp+eaR3UDLRSjkPMwtvPtz4ZACC81b3RiAM1HgNMzGASmZOmhKXmTZhzNSc1KOQGsaRXtmcpVhBtpbVmTzenLvHIYJH9qfZg+xthLtKyAbiQASWckH8o+8bbdrdRFmSFrZc4/Mo1A4I0HmYq7pstqWlDAKBKHwZWRFKBVOUUpdsIhxaywkjcySj5gpeFVKVjnRLAQhvbsyWiUi4lKS+KaE92Hdu7yK7H5++ipo144XWGTseQjMbSXMVMUVzbwoAi6AxAYqJGJJBx1ivFJSyU5R6ms2Tu7JmWeWpUkOUJN5yCTdDmhrWE5+4ruUKKXdgplDgHFR5wXZO9HZSEIYd1IHyiEZu80y0T1AzVypUoV7K6lSlYs7GNPBLdkd4vaKG22JUmaUq7q05pNRnQiL3Y++y5bItHfR+fNP9wGI4iENjWmXMtS51oF8AEAHNSqOaZB/GI7ckyQb8l0pOKVF25E4jgYag3HOiLrRqN4t4FplDsMFBzMxABp3dVej5xiE3lqYOpZNXNalnJMMbM2l2YMuY5kLooZo/rTw1EaZVjsctKEhK0gd4KSQSpxV1XaiCMP6jk+2Q2zNyJKA9pInHMOQhL6AFzzMXVvsMsWeYmWlKQJSgAkBmunCKpW17MaEzDThXyif+MyLpT2ky6QQ1Mw0Zvg5DRTitAdxUi7Oq1UH/AIkfSNJMWkihB51jLbMtVlkXrq5irzYgZPpzh07x2evzuc6QT4Jt4FCaSyUW2bCmftBEmWyR+MgAUAKlFtWp4Qpt7dRdnF5xMRqMRWjj6jyi0slqssqaqaDNK1AgklOZct3YcXvVJ0Wf9SftF+LkWiW4vZTbD3sMtkWj+ZL/ADmqkf3H8SeOI4xt5UmUe8kAvVx448YxM2dYiSeyXWrCYw8AKQ7Yt5pElAly0KCRgDMJbgNBwip8Dkr9hCfXDNUqfdFKchUwWXahd77DyjKHfiWMED/efvEDv4gf/GjxMZfxpmvliaG3rKk9w0L1xhHZEmYupcMMXqSfSgimtP8AEEBJuhALHjlzhncfbM2b2kucokpCVJJS1FYpGoFG5xlP/ncctjU09Gok2QjGrfSPphlD5iATH03+7DKK60APQxkWkWK5Ev8AES3F8Y+TZ0t+IcY6kFmOGEDCiCwB9fZhWMOZBbM+/KIrUwwflxjku0KdmeGFWhixDwJgKptbuLh8daQRVpBpcPGkE+LGkETPBxMOwBgJY93CIIdnY/pBysYD3ziMtREKxUAWoP79IEqxZh6eUMGWovgA+XpAjZ1Nxzz/AHhjI/AJPzNphj7MQl2O4SSoF8mgiZRDhmAI5xJdlF7vHHDyH0hAcvgCgYaARG125KJapigwQkknNvpp1g5s3vhGN3+txSUSAT3v5ixwBZIPUE9BDjFt0JtJWZjaW0lTVqmzCxOWSUjBI5erxrNx7DKSFzCp5qsxgEUoOuPSKLdHY3xVodQeVJZRfBSz8oOocE9I1u09gFJM6zslYqpA7qV8U/lX5GNm18WYJP5FzNnhKSQcAVdAHPlHnm1d95VoKQGCkq7prUHEGnI9I12ydrotAuqN1VQQQA50IyPrFVav4X2cImGUk9qoKuOoshTOGGVWxeKjUNop/msGb3kWwlzPwqUm9zT9016GKew7Y7VZHXz/AFi62Wn4mzqkqoo4P+GYguH0qCk8DGP2GkptKkEMQFAg6hQDeUb2ZXiix2ptgyl3WyB8RHNi24qRNVgCotzNT4BvGKvetR7cACpQn6xZBHYyUozSK/3qr6+kU5PrRLA/40U3gksxxZ3OcI7S2mqbdGAGLa6tlBJFkRQFQU+SfbmL34SXZ2UUAzfwpxCeJGavSH2pUFkLJKWhCRNYKIoD8zZXhkWyi0sFpKpZs5LEgmSrRQ/By+nKKGY5N5TlRNOZhpEy8KFlJOOihhEJ1kSZRT9vTkKKVOFJJBGhBYiAq3jm/mMXG91h7YS7RLQXX3VhIc3xTL3SKY7tTkALmyloQ4BdgqtPlNfKNexTVHDt6b+cxE7am/nMazdXdGzTZt2cFlLHBTGgfKGk7rWaZbbkmUeyCqglRoMXPGsZvlp0NLBiDtSb+dXjHP8AEJn5z4x6xtPZuz5Esq+HkvgE1J/8jCe7e43xJ7eZLTLlmstASBe4kZJ9eUR5sWU45o8y+LWfxHxMcM5ZzV4mPfbLurKSr/JlNkyRXypHNqbCQuVMQEIBukghIDKFRgNYj+R+ivGeCIEw07x8Yal7LtCvllTDyQo/SNlsK3djPSrAK7p9U+dOsemHvS3Bopm9+EVycjirFBKR4Mnd+0uCZE1v7FfaPS9xNnHvzJgUgMEJejlyVGvQdeEaSTYnJN446+UD+DmBWLjNw2Mc8uZyVGygkWKQkhsRrHOx4A9YqZ0mYQboIYigOPE6COIkTPxExlZRcqlkGj9K/tHyppxul8H/AGiYlKH4uoDfVokhShR2frAAH4hh8paC9vRyKwT4jiD5Ry84y0gELm1900JxbjC022pGKSMMa8PGHZEvVm8qwRUpGaQekKmDsWsqgQSFOT1AggINAS9MIak3cQADEVzADRh0g6hkUMlQLt5M8MJJpkdP1jqpuYIr5eUCUtSs0g83+mkGhZIWlSy5AfQBg8cs8teKkinF4mbISO8pjqCYPKlN+Lw9IasdnAVH20eVbdtfa2ictye+QH/Kjuj0frHp9v2gZaVkJvBCSSQfypJfyjx2bOupvEOaONdY240Zcjwb/ceyGXZQoDvTVKU/AG6AfAnrF7MTMNGpqc4zVg2zarOhKVWYlAAa4ywM/wANYs7HvzIUWXeQdD9ix84HC9ManSpoHtDYd8lUtJRNA+bJQ/KoZ88RBdk7aUVdlPBRMGuJ0rmDkYu7NtSQtrsxJ50fxpCO9VhlKkFaxduBwtIJUnkBUg6RSTjhrBLp5jszu9FgTImifKlrBUoqmEDuHJyfwqPnGY2zscJtXxMv5JqKtkuj+IrzvRd7P3kXOlqs8wFYUlrzsU5gqOjgcecAVsWYZdztUULgMps8346RvGNKjKTvJm7fYwudLWQGSHJzJBLDgIR2u5AABJUrAYmhYRbW+UtCilSWYYlQY4AkGjhzzhSbaRLqD3tdPtBlCsDYbGmyi8WVPPUSxoNVccstYPZ7ItZvBJUcy1B1wgspRljuyUrX+ZRvdAnAQaZs63Tvm7if6lBA8DXwEGybAzrEEAqXNQkioAN4uOWHjClktcolkXrysXIagyAwhhG7UpBe0WsK/plJJ/5Kb0iUy12KXSVLJUaBa1EkE0oAyfKG6oYay2paEzkIJSSL6SKVGI6t5xk7TtKYpKiVmorV3z+kaVa7q0Hix5KEZe0WNRnGWhwCQO9THOmXGHHJfo0Wy9uzZYvSAHYErVUpcXaPSsTXbJ0wHtJyholAAHF8PSFdhbQNnVcIcnukkskh8CG1GMO7WShKgpB7syoAwGLjhl5w5K8ogvNz92BMabOcywruJLm+rU/0x6Da9qJlliQmmNKD6RiNjWi2WxLWcIlSk928O6kMMAzqUeQi8sv8O0GtpnzJp/KO4n6qPiI45LP5M3i8YRG3b+ykFkErVkEiFVWraFqqlAs6DmssW/tHe8o1Fh2PZ5FJcpCOITXqo1PjDJsqVYN+kLt9Irq3tnj+3NnKkTFIKgpQYhQDOfmBbKseibs7UEyyh8K8siPIxn/4jWO5NlHG8g+Sj94Z/holK5KwqpSQBTLvD/8AMaPMCYqpNGs7NP4aNprBEIYEPX14RNVxNAHyj5EwYFJxof1jCka0d7FycGHusSuasOkDWgDAHHL3WJE6U4QqChM2k5nLQ1GsQKi75ffSGpykqAofH9IGLKHwIo2Lg8IzcX6KBm1CjVZ3BoTx4xFdsSQdeFfGOqsIOdeXtjEk2BKgAS/U4+NesTU7ECTOJZhRquKGD1LF/tA59lWkfy6s7D6wBE0gVxGT4/aGlLTBFlKnUYj2YJdr8w60/eM5NnLKi1GJp9fIxcSFX0gqodRlGifobQ+X1B5QKYtWQ9K+cLTJYS6gthmXAbnpCk7bksBwoEDEqYAcyftF1Yiy7V/mSx8vGJSZySGBHCvpGetW9ClB5KkEfmKVFPQlh1igtW3lh3nAnRAYf8cf98PoybSNTvNa0pkT7y0uZa2FHqkhq1eseZ3HUgHC8n1gM/biJwmBKVOxqs1NDgkU8XgksXgOQMbRj1RjOVs9Jn7Ss0lRvzA/5Ukq9HYxVbS3ysxcJs/av/3AG8GP0jISbItZZCVK5A+uAhn/AAgprMmS5fNTnwS/rCjxJCfKxedPK5jykdmTQJl3m8HPlFlLtFqkpJVP7MD8KplTwu1bq0Vy7VZZeC5kxX9LIH1PnCK7WHdMtuJqfFRJjXRnkqtu7fnT5l0rJBywBbMtjA9m7Vm2dYdRunEP16HlELXYzecY1pwMJmQq86so2RZurdtBNos7lnTUcxj4j1instolMSpIL1ZRJZuWUJJtdySQcT9YtN1rCuau7Ll3piRerdDjg5qOEZNk0OJ2xNKf5d1AOYAHoH8TCFqmzFPeWTFxa1WZ1S58lUlaSyuzUpDHHCoGuEE2Ruvs9SiZkybNSRRJWAx1cMTyaFjYkjz+bMWXJUW9iFvhy6e9UmPUNtbi2Y96zonLFO4magAU0UL5fHGMtbrILP8ANJ7DipClK/3L+kaL/Cm1YVa3kgnHunqCIhaFpWsIQiYuclJACEklvnwFSAA/CsSnoaT0GPEj7wXZG1lSZ6loR8qSFTAPlvBgSdHYRCBK0d2buVarWkKlyyACxMwiWHJehUXPQGNXZf4WrKUCfapaAnEIBWfE3RGeR/ECaRcUTTBQzh7ZO80y0zBLvFJIxP2EaKSobR6DsnYMuzSimROWTU3lBF12xIAw4gwn/wBUCWD2qkLP9BLAcyMYzc23WqxrMud3UzKBdVS1DNjyyxi9lbnWWZKTdKjnfSrHgcQBwjGco2nWDSKVUAm/xGQ7JlhuMS2ZvsZ00JKghObgD3SGJW5lkTjKvED8SlKfzY8oladzbIpP+UxOaFKT5At5QvNHSQ+jM/8AxEtyVzJQSoKupNQXxP6GGf4TE9nO0Kh6rjMbyWBFnnFCCpgkHvlyCQ5DxrP4XWVSbKVt86jXkB9SYjHTBKvtk2MyVjRjhH3btkGGhfLANEu1Y3VYH0iLJDsONIwo2Ii1ipL9I4WMd+YkEUb6x8EXcn84ViYgq1300djAbfvEizygucToAA5LCpb3jB1S5pYoSkBhoMvGKPejdmbOEu4XVKJVQBRN5goM9f0ioLORt4wW0ragmS0rSSErSFVbAgGvSCItQDEqZIq+Tc4Vsmy+6hK0lN0NQ0AFK5GkLbZ2GtdnnS5KgLw7r0reBbg+sStjei5su0EzAezWlQBY3SCxGUUG2tvS5c4S03pk3NKcB/cX8oW2Hs34KWRNPeJclPIO/EsMIQtJkKmLmIQUAf5i3VXIAJBAJJ+sXWSXKi1lWpDm+18nBN9SuV0VPVoZVtsS0sbqKYzTX/60urxIjKzp00j+WsFJyR3T1TQ+sVijrjm8aqKM3yF5tHeOzj51KmEYBwhD/wBorFSreQTiyQimHdduV6g6ARkNoJaYocfWsT2TMaaONI16JIlybLm17d75CnLUx+kETaQoODAbVsxKy5odRABZyjCsFIz2JhQRNGpJfN3LdKNF1YVskainhSKm0KBJIKQQ1KetIc2dbQpSkh8iXDVz+kVNYBjh2lPmBiu4n8ogBsoPzEq5mG5snAuoA/kRfJ8VADmYStcpF8Ek3LqgoTpoBKiGBCZWAGLE1iUmwRK8kUDPoMfAVicxNxN5YKdEqBBPFsQPWLmRt02SSAlMpCilgES7qjT5lKJJ6Uiusmw7VaFmZdBNDeWaB8wz3j6Qm62Or0RtG7i+w7ecsSif8uUR31vRyPwj3pGaMpRJZi2cabbOz12ekyaJilB2AIu9TU+Aids2VLlSpYCVdsRemqJN0XnZAGDhjhoXhKRRm7HYjMIKjmKdftGt2XLmSFlfZzLiD/mBJZnxCsIf2fsNMzZwUlI7RKlqcAOoA1STiaCnGNLurtIKk3VYdDjjjl+sJzw69B1yYneuwzVqNoQpMxK2vKZilgEhwMmADwbdXcQ2pPaKtBS2SEjUg1JxwyzjS7U2P2N6ZZ6oqVytBmUfVHhEN3JyUF5F24suUknulqkY8KZNDUlKP4irrL8hz/oNMtHctM6gx7qh/tYesZZO8MwFaUTpc1CTdr3b1B+E0NXHSNhtfbBMsgM7sC/0EeObLlEzi9bpLnk+HWI423eS5xSWi3t5oBqoer/SLVdtCrF2MuVcJmfzMyspS78u+GGTRR7Rnsof0gnqaCLTYVpM1F6YbxBYUAZuUVLVhD6O2ndS5ZJE0jvrWrwbuj/iT1h6fsUpskm0y/nkvfYN3SssSc2J8Dwh6daStIHeupZnrdycaGLrY9qCZapKxeSSQQcwanzKoy7vZbgtDtktYtVmCTLTNlqABBNRy0IyOMUqrBadnKK5V6bZ8wzlI/qTmBqPKObBX8HaV2YlV01QTmCKfbmI1sq3Y3VO1ekOUurtaYkuyp7QPZO3ZVoTeQ2D3aO/DWGE2xIdykYl9BnWMztXdoBZm2RYlTcSjBCj0+RR1/eM/trehRlKkqlFE4llk0IDVpgXDVFGhYn8R24/IoN6Np9vOmzP+4pk8sB/xEer7tWQSLJKRncBPNVT4EtHlu6mx/i7YhH4JfeWeWXWg6x6/KsxFKcorkdUhQXsJ/igHFsxhyiSJj1us+hhA2ZiWQBxbP1hC1du5Y5kFq54jpHP2+zWi9mYiJFRFKGKSxzJwHf7x1wFIirtFHAvCAt5qFFJy/aBWWWQzmopwZ9IkJhy70CVMVeAYh+Hqcouxjqpycw+pgE6zg1BuvkwY5dI4JZJZuOnSOElgKMePpxgEffDBYrdV70hS27CkzO6lIGrYHUtrTHlDipZGDNq0QTNId6e8eUO6F1sy+1d0TW4KAg4uQBSnRzFSjZM57q03k0YrBzIHzYjHlG7+NLs2OHIcYim0lSe8K8feMLy0ZvjPKtr7shSr17sjQMvvAnIC73iWyYxXJ2CpCgoBS6uLrMcxxbpHtSkILOh34QNWzZAJV2aQTR40XM6DojyD+coG6EpAx+Y8NGhGfY1n55wbQAkngwj3FKEEEBKfDE9YUXLlpUVJloBOJus/GmMUuVB0PFJuzJiEuJc26cFGWQ75DhFrsbdyetHa3Am7gkghS2D04NQR6qbLfzAxAI8oCvZxCSyz0H68oHzSYeM8+sykrTdV8qsMunB4isS5akiXJlmaaISkFRBNHJUSSfSHt4diqs672KFn/ao1Y6A1I6jSErFZe8mZLJSsY54Y0zBBwi07RlVOjR7v7vGSrtZ11c06n5HxAfE8ePjdzbWEvVv0p75xWS5qiL2Jxxp+kUG0rdNc3gUJYtVyXPg3COfq5vJviKKvatrM60Y/iFTVg+kWVqngylICioApLqxLOMqM58zzinl2Z0FRzVTpDCZBCXPpGr2kjNfFml3atxRIYaq+nhAbJaeynKCaJNQOBLt0PkYS2ZbQiWxGJIgtrlqIvpT8taA4NVPh6RKxJjauKou7XtRhiWzxxwjPi0ETCqVQ3mI/CqoYnQ1xie1pt6SlYc5UD+/3itsaVvRyCH65DxaF1cHgdqSyaIWwT0EppMGKTqD5HyMY+w2XswoqoVEk8A5pFlaKG8xSvNqcx4vFXb7UGKXydXKlOZjaLtWZO76lbb7S/8Aqr0FB941O55HYK1CnGmAxarRiioKU7lzw8sY2G7lkHYBTkArW7/lSlIfqokc4fMqgaR3g0dks6iUlTNiySKnIVwGFYckobvXqv7EVItxZgA+FWwweuENItChR3D6ZfeONM1bsW3k2iVBMwFlylYZkZtyx8Y0WzdtBctK9QKgZ58oq5ezb5cgAac82g+zdimSlaUqdOIDs2lcWxjVSTjTIe7Q5bdrS5ae1UaDLMqbADWPNdo25U+aVH51ksMWYEgDgAAI0e29j2iYqoDA0CXIAZ/EnPlBt2d1wiaZ00Op2lpGCRq+vCCPWKtbE7k/0Xu5mwvg5ICm7SYylv1ZL8KvxeND8aB8zQou1EC6ASyQRTE5/WAi86r1auPCMpSZoqLFW0X4aOIlJtoKsjz4wjJJLhSatiIkuzFmA+3sxn2kIcm2liWIdnyhA7WGYPSATbCsuMznAVbMOhiZOXoTsvpSaBm4EfWITRgRlpC9mnXRUguWHHj6wRdqqeGeHKOj0XQC12hSgLqrpyUfGF7POWVG8xBFCG6xCXPC1M7hyD4Nyh2TJF0DMZUw0/WFsrRKTMUE45P+kKrkKUqtRjn5jKGVSiBR/Xp4xKzFsSaGpxfGChWEkzaVcNhxpE0LSXcc6vxpFPbdq9mWxBdn94wraNuihAqaMCHOrGJsKNSJYamWn1gEySKh29YqhtNKSe8Rz48uTw1YtphT3n5tFJomgiLJVwpxo31gjANiWjiJRBcFxjxMfKJfAEZsPfhDwIiJz0I8/WOKQDhjgYL8OBkKwubOrvHV8HxyIhMYrbrLeDLSClVGyimRsUPdS6CqoKeHsiNCJqk1YkHGnDTKOzQXNzpDT+hNJldZ9lMliQ56eGj6QltrdxU4JSlSWGZIevDPLzi7m3qVYjHP28KzlKC2TwJfLCr66RTk9i6qqEBu2iWk0ozUDClPHE9Yqdr7OSiWopZg2VTUZxo5UmaXIempb2OcTnWQrDTEBTjVj4j7RKk7G1ijNbAlp7JV4F3P0y5F4sJkgfm8soMNmoBVdKkucMn4Kww5RX7TnmS16Ws8a3Tp3sD0ivk8C+KyK2eX2UxUpRF0i8ng+XQ0jlq2smX8igo8AGHWKy1WlU0XiwZ2AGOZ4k0fkOESmbtWld3s0gBQHeVQh9ExtSdWYpvPUrbbtFS1MBfmKLAD3QRbWTcohLLWCtXz0wOLCtdMos9m7nLs6byUgrJot3PE1FGcexFpM2VNCUsz/irhi2NW+sZTm9I1hBbZlhuDMCiQx0Dhwfr01hmfs8y03SkszsAwfQUoHctGvsNgmD56MKHWLNMlIT3yeDxDbey6+jz0WYhN75gWJGBwPjSDS7YQSBiKFg5wdqcaRuZ+zZawMHcEEawqnYyASyEjPmRW9ziHEVFVY56bhvHvYMmrkaaDCvAwGbblhbXVFgDQlg+Daxo/8NrepV6tqeGP7wYWNKReCQTyh0XZSTV3ALye8Q5Y4PgObVPSDWW2hR+U1wc48WiyWoFyU011iBlo/IxHQ646QwBKtQJLpZunusDTamIcKBLilX5sIZK0ggXQHxMdTKc1ScjwhUMBNnEuy2OVG/SAntrpANdf2xiwTJBdn+kSTZyliciMDjCqw0UllTPAeaq89KAuOPGsWEmcQBe8iYOUEnEe84HLsqlYpFPzE08Il36IbBWnZq2YEEhm468oTn7OXiSogE04ZftyjTMFV0iQAZqRrgdmallCS5S56x8bWHcIQB1B8DjGh+EPDwhafYASykIL6iFQ7KqXtJm7w0aDi1gguWJrTkz+cNK2BLUHuXSMxXyJgEzd1JIaYaCoIxamMDQWIbW2F26e6WI0r9YWsm5xTdvEKLvXI8s3DRp7PYLhcKfIBqYQSdJU9SG6vrBRJSp2I5SScPBhw5CGpMhKc6U9Ia7NKuI4k5RIWLP3yif8GLzbUkacoEm2BnOlI+tuy1LIAUEgF/sKdfKCykpFCkE66sYLbAVn2mYA7asDoMTBLNaJgICk9Q7P1h1VqBUHTwycO33g8tgA2DN4RSQWAWkuWdv0frA0thlnl4w+tGOHCEzLIdwDVjDYkds67yqCjGvo0CnA6KJ6RyZMAL8sCcDziabUDU6UpWF2H1FlbQKTdEsgg50GUG7ckOlI46/rDRSFDHTxw+sD+CJLhjh5a6wsk5AyGNGHIjDr4QfsAAyU08Q8GNnAoMcX1j6YhhQkeEUhiw2ZLBcoQk0qEh/COmWHpgMoFOsyiT38vr+nnH0ulBi3kBmdaQ3JgkFWBqwGXXGPrrany/eJpkv1fyiM2SUu+GRiLAAqWCKOa5l8WEdFlRee9zDu51jk5NE8envCILshIF2iuPDPgYXYLGFLQBoPeERVNBZo4bBeZ2B0y9iJzLC1Uk6VrhFZEc2eoFOLEEjzNDEp2or9/tFXZllK1JzFaZvx5xKxW1ZUy0gAUpnh+/hERn6AcMh6kV8ecTTJ9tErUtg4A4feFF9oQwUxIxhttAN/CApuqfDLV3eAqllADF0mrk4ClPGK2fNVLF5RLA4jj+p8IHZ9rKSnvN3lENiAzDwLvGff7CxqfPU7hQKcmz5jSCS5qiK4vgPf7Q1Jnomd1g7A6csOEcVJAUGyrxfX6RpVlWIWeewuqNQxc5VYDjD3xBBNQATR82o8QVYw95hi7D6cOEKLsd8kqVXQZeMTTQmj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420" y="1364425"/>
            <a:ext cx="7761655" cy="38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Supreme Court Confirms Greenbacks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Legal Tender 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1800" b="1" i="1" dirty="0" smtClean="0">
              <a:latin typeface="Arial" charset="0"/>
            </a:endParaRPr>
          </a:p>
          <a:p>
            <a:pPr eaLnBrk="1" hangingPunct="1">
              <a:buNone/>
            </a:pPr>
            <a:r>
              <a:rPr lang="en-US" sz="1800" b="1" i="1" dirty="0" smtClean="0">
                <a:latin typeface="Arial" charset="0"/>
              </a:rPr>
              <a:t>Knox v. Lee</a:t>
            </a:r>
            <a:r>
              <a:rPr lang="en-US" sz="1800" i="1" dirty="0" smtClean="0">
                <a:latin typeface="Arial" charset="0"/>
              </a:rPr>
              <a:t>, 79 U.S. 457 (1871), </a:t>
            </a:r>
          </a:p>
          <a:p>
            <a:pPr eaLnBrk="1" hangingPunct="1">
              <a:buFont typeface="Arial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Greenback as legal tender did not conflict with Article One of the United States Constitution.</a:t>
            </a:r>
          </a:p>
          <a:p>
            <a:pPr eaLnBrk="1" hangingPunct="1">
              <a:buFont typeface="Arial" charset="0"/>
              <a:buNone/>
            </a:pPr>
            <a:r>
              <a:rPr lang="en-US" dirty="0" smtClean="0">
                <a:latin typeface="Arial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31026" y="3553072"/>
            <a:ext cx="7493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Constitution Article 1 Section 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To coin [make] Money, regulate the value thereof, and of foreign Coin, and fix the Standard of Weights and Measures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Panic of 1907 – Woodrow Wilson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85947" y="1588324"/>
            <a:ext cx="8425543" cy="4044184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All this trouble (the 1907 depression) could be averted if we appointed a committee of six or seven public-spirited men like J.P. Morgan to handle the affairs of our country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 man who would soon be his financial benefactor as well.</a:t>
            </a:r>
          </a:p>
          <a:p>
            <a:pPr eaLnBrk="1" hangingPunct="1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Still, Bill (2012-04-23). No More National Debt (Kindle Locations 4920-4933). Reinhardt &amp; Still Publishers. Kindle Edition.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7274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Woodrow Wilson </a:t>
            </a: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62075"/>
            <a:ext cx="9110663" cy="3079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727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Christmas Present To Private Bankers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2676" y="1469571"/>
            <a:ext cx="314614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Consequences - 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Jefferson’s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en-US" sz="36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98763" y="1727200"/>
            <a:ext cx="8431481" cy="4709226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real economy: farmers, producers, small businesses have to suffer with oppressive interest costs, while the financial community is flush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government borrows at an interest,  when it could issue money interest free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Economic downturns are far worse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Inflation: money buys less, steals wealth - trickle up transfer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Mutated Capitalism -Broken &amp; Debt Addicted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 smtClean="0">
              <a:latin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1320" y="178130"/>
            <a:ext cx="15430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7204" y="5769912"/>
            <a:ext cx="7986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U.S. Money vs. Corporation Currency, “Aldrich plan.”   1912 Alfred Owen Crozier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Pictu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083" y="487143"/>
            <a:ext cx="8533334" cy="507619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Banks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0" y="3829050"/>
            <a:ext cx="2246313" cy="1681163"/>
          </a:xfrm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4900" y="3668713"/>
            <a:ext cx="2720975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" descr="http://upload.wikimedia.org/wikipedia/commons/9/96/BankIntZahlungsausgle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7838" y="1695450"/>
            <a:ext cx="2947987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852488"/>
            <a:ext cx="28495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AutoShape 4" descr="data:image/jpeg;base64,/9j/4AAQSkZJRgABAQAAAQABAAD/2wCEAAkGBwgHBgkIBwgKCgkLDRYPDQwMDRsUFRAWIB0iIiAdHx8kKDQsJCYxJx8fLT0tMTU3Ojo6Iys/RD84QzQ5OjcBCgoKDQwNGg8PGjclHyU3Nzc3Nzc3Nzc3Nzc3Nzc3Nzc3Nzc3Nzc3Nzc3Nzc3Nzc3Nzc3Nzc3Nzc3Nzc3Nzc3N//AABEIAJcAlwMBIgACEQEDEQH/xAAbAAEBAQEBAQEBAAAAAAAAAAAAAgEFAwQGB//EAC4QAAICAgECBQMEAQUAAAAAAAARAQIDBCESMQUTQVFxFCJhMoGRofAWIyQlM//EABQBAQAAAAAAAAAAAAAAAAAAAAD/xAAUEQEAAAAAAAAAAAAAAAAAAAAA/9oADAMBAAIRAxEAPwD+4gwxgUCWaBoMMYFBkiAKBgAM0kMCgSwwKBLDAoEsMCgSwBjDZLDAphksMCmCWGBTDRLDApglhgawzGGBQZLDAoEsMCmGSwwNYMYAkEMMCwQwwKYZjDAoEBgWCABYIYYFsEMMCwQwwLBDDAsEMASwyGGBbDIYYFsMhhgWwyGGBbDIYYFsMhhgWwyGGBbDIYYFsMhhgWzCWAIYm0R3mI+ZJZyPHJply+GxWa2mN6lZUvlS4A7PVDTh+wcf5J+btrZNzxHxXDrWpiiu1gv5nVLoqVmemI9+fxyXkyz4f43k2YmZwbN/Iy1fFckViaT+7mv8AfoXyuAz8zqZ8utt7WOLTF8/iMYsmWeeiPL6uH+YUfJ9W9vbODPnwUva3l3wK1a1f32U0l8Nc/uB3GGcTU8Q2M9dGk5Y/wCRkyxOSIjqrFe1J9Iv7/Enrfdy30s30WWc2zXJelJtiSmvMxMf0/yB1mazj5t7Yya+tvaM9WPy5yZMCh2rw17Wjn5SPLxLcy/6a2NnVz2yTakzXLERExXq7xxHMR+AO5FolqYmY7oM+GcWnjvpxjtGOerpxdFv1/bP88OefY+DT3drLh8LtkyX/wB7JauS0xRXiItP7dgO6wzjz4jm+o2cXVXH14Zyat8kKvHEufXlT+55/X7XlUrPn0z12aUvimKTKmO0W7TE+kgd1mRaJhxMTH4nucnxLL/1VcU5pjLszGCuSZiOm0+69lJ5+BbOXJkzYcnRTybdOxSf1VyzzPT6dK5j5+QO11RE9MzHVPo+QzgeGeTseD7ebeyTGW2TN9RkmVbGrTER+FEQj6Me3my4vELxn8qNWenHE1jmOiLRazj1f9Addg+bS2J2tTDmtWKXvjra9H+i0xEzE/AA9GeNdXXrnnPXDSMszMzdes95LYYE49fDiyXyYsVKXvLvaIU2+RXX16WtamHHW17Ra0xWOZ9/kphgRTU1qeZ04MceZLuqx90+8idbXnH5c4cc06ot0zX19/kthgTbW17ReJw4/vt1W+2OZ9/k2uDBS1bUxUrasTFZivZ9zWGBOLW18Notiw0pNWumEnLk9Iita9Na1ivtEcEsMCMWrrYv/PBjr8VRldPVrWla4McRjmeiIrCq+6PRhgROrrTGOJwY5jHWa0dY+2J7xAtqa1qxW2vjmsW6oia9p9y2GBP02vOvOvOHHOCe+Pphd32+SceprY8lclNfFXJWvTW0ViJiD0YYE21te+Xzb4cdrz3tNYmZ+RfXw5LRbJipaYhOa+hTDA3HSmKbeXSteq02soTn3kGMASwyGbyBTDJ5HIFMMnkcgUwyeRyBTDJ5HIFMMlgCmGQwwLYZDN5Aphk8hgUwSAJZjJDAphksMCmGSwwKYZLDAphksMC2GQwwLZhLNYGmslmMCmayGGBbBAAwEsMCgSwwKBLNYGglmsDQSwBQJYYFAlhgUCWGBQJYYFAxgCQAANAAGAAAAANAAAAAAAMBoAwAADQAP//Z"/>
          <p:cNvSpPr>
            <a:spLocks noChangeAspect="1" noChangeArrowheads="1"/>
          </p:cNvSpPr>
          <p:nvPr/>
        </p:nvSpPr>
        <p:spPr bwMode="auto">
          <a:xfrm>
            <a:off x="0" y="-685800"/>
            <a:ext cx="14382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868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0825" y="473075"/>
            <a:ext cx="1878013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.jimdo.com/www36/o/s09fdd99b247ddd56/img/i19e401e7d6134d9b/1328363122/orig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769" y="889182"/>
            <a:ext cx="7878264" cy="48703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699254" y="6094413"/>
            <a:ext cx="5031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http://choosethefuture.jimdo.com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2697163"/>
            <a:ext cx="9144000" cy="868362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Money Is?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6297" y="178130"/>
            <a:ext cx="57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How Money is Created Today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://u.jimdo.com/www36/o/s09fdd99b247ddd56/img/i1c660c8a7b544b1f/1328357619/std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845" y="1244971"/>
            <a:ext cx="7664110" cy="47520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901135" y="6201290"/>
            <a:ext cx="5031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http://choosethefuture.jimdo.com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Bank_building : Vector illustration of bank building on whit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780" y="0"/>
            <a:ext cx="16922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itle 3"/>
          <p:cNvSpPr>
            <a:spLocks noGrp="1"/>
          </p:cNvSpPr>
          <p:nvPr>
            <p:ph type="title"/>
          </p:nvPr>
        </p:nvSpPr>
        <p:spPr>
          <a:xfrm>
            <a:off x="1717675" y="180769"/>
            <a:ext cx="6845300" cy="1376363"/>
          </a:xfrm>
          <a:noFill/>
        </p:spPr>
        <p:txBody>
          <a:bodyPr/>
          <a:lstStyle/>
          <a:p>
            <a:pPr eaLnBrk="1" hangingPunct="1"/>
            <a:r>
              <a:rPr lang="en-US" sz="2700" dirty="0" smtClean="0">
                <a:latin typeface="Arial" charset="0"/>
              </a:rPr>
              <a:t>        </a:t>
            </a:r>
            <a:br>
              <a:rPr lang="en-US" sz="2700" dirty="0" smtClean="0">
                <a:latin typeface="Arial" charset="0"/>
              </a:rPr>
            </a:b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Bank Earning Assets – America’s Debt</a:t>
            </a:r>
            <a:r>
              <a:rPr lang="en-US" sz="2400" dirty="0" smtClean="0">
                <a:latin typeface="Arial" charset="0"/>
              </a:rPr>
              <a:t/>
            </a:r>
            <a:br>
              <a:rPr lang="en-US" sz="2400" dirty="0" smtClean="0">
                <a:latin typeface="Arial" charset="0"/>
              </a:rPr>
            </a:br>
            <a:endParaRPr lang="en-US" sz="2400" u="sng" dirty="0" smtClean="0">
              <a:latin typeface="Arial" charset="0"/>
            </a:endParaRPr>
          </a:p>
        </p:txBody>
      </p:sp>
      <p:pic>
        <p:nvPicPr>
          <p:cNvPr id="29700" name="Picture 2" descr="http://i.huffpost.com/gen/1080005/thumbs/s-STUDENT-DEBT-FEDERAL-RESERVE-large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" y="2378075"/>
            <a:ext cx="21431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Credit Card Logos for Your Web S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7795" y="1546184"/>
            <a:ext cx="26066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8" descr="http://sr.photos2.fotosearch.com/bthumb/CSP/CSP991/k119241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9732" y="1616550"/>
            <a:ext cx="200183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2920940" y="3744727"/>
            <a:ext cx="30048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MORTGAGES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$13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TRILLION</a:t>
            </a:r>
          </a:p>
        </p:txBody>
      </p:sp>
      <p:sp>
        <p:nvSpPr>
          <p:cNvPr id="29704" name="TextBox 2"/>
          <p:cNvSpPr txBox="1">
            <a:spLocks noChangeArrowheads="1"/>
          </p:cNvSpPr>
          <p:nvPr/>
        </p:nvSpPr>
        <p:spPr bwMode="auto">
          <a:xfrm>
            <a:off x="414069" y="4652097"/>
            <a:ext cx="18303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STUDENTS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$ 1 TRILLION +</a:t>
            </a:r>
          </a:p>
        </p:txBody>
      </p:sp>
      <p:sp>
        <p:nvSpPr>
          <p:cNvPr id="29705" name="TextBox 4"/>
          <p:cNvSpPr txBox="1">
            <a:spLocks noChangeArrowheads="1"/>
          </p:cNvSpPr>
          <p:nvPr/>
        </p:nvSpPr>
        <p:spPr bwMode="auto">
          <a:xfrm>
            <a:off x="6198920" y="2721408"/>
            <a:ext cx="2945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CREDIT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CARDS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$ .8 TRILLION</a:t>
            </a:r>
          </a:p>
        </p:txBody>
      </p:sp>
      <p:pic>
        <p:nvPicPr>
          <p:cNvPr id="29706" name="Picture 10" descr="Graph of Federal Debt: Total Public Deb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887" y="3568227"/>
            <a:ext cx="2779712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7" name="TextBox 11"/>
          <p:cNvSpPr txBox="1">
            <a:spLocks noChangeArrowheads="1"/>
          </p:cNvSpPr>
          <p:nvPr/>
        </p:nvSpPr>
        <p:spPr bwMode="auto">
          <a:xfrm>
            <a:off x="6632555" y="5745637"/>
            <a:ext cx="21551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FEDERAL 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$ 16.4 TRILLION</a:t>
            </a:r>
          </a:p>
        </p:txBody>
      </p:sp>
      <p:pic>
        <p:nvPicPr>
          <p:cNvPr id="29708" name="Picture 12" descr="http://www.enchantedlearning.com/usa/gifs/newyorkcap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652" y="5686425"/>
            <a:ext cx="187403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9" name="TextBox 12"/>
          <p:cNvSpPr txBox="1">
            <a:spLocks noChangeArrowheads="1"/>
          </p:cNvSpPr>
          <p:nvPr/>
        </p:nvSpPr>
        <p:spPr bwMode="auto">
          <a:xfrm>
            <a:off x="2188482" y="6023615"/>
            <a:ext cx="20355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STATE &amp;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LOCAL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$ 3 TRILLION</a:t>
            </a:r>
          </a:p>
        </p:txBody>
      </p:sp>
      <p:pic>
        <p:nvPicPr>
          <p:cNvPr id="29710" name="Picture 14" descr="corporate building -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24377" y="4401685"/>
            <a:ext cx="169068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1" name="TextBox 13"/>
          <p:cNvSpPr txBox="1">
            <a:spLocks noChangeArrowheads="1"/>
          </p:cNvSpPr>
          <p:nvPr/>
        </p:nvSpPr>
        <p:spPr bwMode="auto">
          <a:xfrm>
            <a:off x="4275117" y="5531881"/>
            <a:ext cx="17667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CORPORATE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$ 8.7 TRILLION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0" y="65348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1" dirty="0" smtClean="0"/>
              <a:t>SOURCE:   http://research.stlouisfed.org/fred2</a:t>
            </a:r>
            <a:r>
              <a:rPr lang="en-US" b="1" dirty="0" smtClean="0"/>
              <a:t>/</a:t>
            </a:r>
            <a:endParaRPr lang="en-US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93" y="1436910"/>
            <a:ext cx="8845580" cy="42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90056" y="166255"/>
            <a:ext cx="5189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Interest – The Hidden Cost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20-25% Of GDP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USA $56 Trillion In Owed</a:t>
            </a:r>
          </a:p>
        </p:txBody>
      </p:sp>
      <p:pic>
        <p:nvPicPr>
          <p:cNvPr id="31747" name="Content Placeholder 4" descr="Total Debt and Total GD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0238" y="1600200"/>
            <a:ext cx="602352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3302000" y="712788"/>
            <a:ext cx="51292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  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Economists</a:t>
            </a:r>
          </a:p>
        </p:txBody>
      </p:sp>
      <p:pic>
        <p:nvPicPr>
          <p:cNvPr id="1026" name="Picture 2" descr="C:\Users\patrick\AppData\Local\Microsoft\Windows\Temporary Internet Files\Content.Outlook\ZPDYICJ8\nq_c1109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55" y="1824752"/>
            <a:ext cx="8823366" cy="286473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566453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NON SEQUITUR © 2011 Wiley Miller Ink, Inc. Used by permission of Universal Uclick. All rights reserved.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272" y="862309"/>
            <a:ext cx="7513238" cy="5805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0691" y="154379"/>
            <a:ext cx="463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No Borrowing No Jobs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l_fi" descr="http://www.cxoadvisory.com/wp-content/uploads/2010/07/M2-SP5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389063"/>
            <a:ext cx="6816725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1329934" y="416296"/>
            <a:ext cx="66223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Stock Market Compared to Money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8842" y="6187044"/>
            <a:ext cx="280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www.cxoadvisory.com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Our Economy Is A</a:t>
            </a:r>
          </a:p>
        </p:txBody>
      </p:sp>
      <p:pic>
        <p:nvPicPr>
          <p:cNvPr id="34819" name="Picture 2" descr="C:\Users\patrick\Desktop\lo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24" y="191511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Are Small Groups Of People 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Owning Everything?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000" y="1454728"/>
            <a:ext cx="3181013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53142" y="6377049"/>
            <a:ext cx="8645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U.S. Money vs. Corporation Currency, “Aldrich plan.”   1912 Alfred Owen Crozier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293" y="1448789"/>
            <a:ext cx="2924673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graphics8.nytimes.com/images/2010/03/26/business/26docs_graphic/26docs_graphic-articleInlin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75" y="623888"/>
            <a:ext cx="2786063" cy="52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Money  $$$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63" y="1371600"/>
            <a:ext cx="8585200" cy="4754563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b="1" i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Aristotle (384 BC-322BC)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“it exists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not by nature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but 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by law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”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 </a:t>
            </a:r>
            <a:endParaRPr lang="en-US" b="1" i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 Major Media Companies From 50</a:t>
            </a:r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16801" y="1487497"/>
            <a:ext cx="6534150" cy="4133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Banks Don’t Compete – You Lose</a:t>
            </a:r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0712" y="1367435"/>
            <a:ext cx="6699250" cy="4784725"/>
          </a:xfrm>
        </p:spPr>
      </p:pic>
      <p:sp>
        <p:nvSpPr>
          <p:cNvPr id="4" name="TextBox 3"/>
          <p:cNvSpPr txBox="1"/>
          <p:nvPr/>
        </p:nvSpPr>
        <p:spPr>
          <a:xfrm>
            <a:off x="2766950" y="6329548"/>
            <a:ext cx="308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Source: Dallas Federal Reserve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0" y="263525"/>
            <a:ext cx="9144000" cy="8683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Government Should Not Run Banks</a:t>
            </a:r>
          </a:p>
        </p:txBody>
      </p:sp>
      <p:pic>
        <p:nvPicPr>
          <p:cNvPr id="39939" name="a3e79972-b136-46b2-b377-4185ee0ada76" descr="0ADCF80A-DBC5-4CAE-9741-6ADD11B0759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662" y="1164689"/>
            <a:ext cx="6246649" cy="528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Reform : Talk to Your Friends  &amp; Members of Congress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Restore Constitutional Public Power of Money Creation – Interest Free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Take the power to create money away from banks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Reduce dependence of economy on debt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3012" name="Content Placeholder 3"/>
          <p:cNvSpPr>
            <a:spLocks noGrp="1"/>
          </p:cNvSpPr>
          <p:nvPr>
            <p:ph sz="half" idx="2"/>
          </p:nvPr>
        </p:nvSpPr>
        <p:spPr>
          <a:xfrm>
            <a:off x="4660076" y="1540823"/>
            <a:ext cx="40386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600" dirty="0" smtClean="0">
                <a:latin typeface="Arial" charset="0"/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7649" y="1870838"/>
            <a:ext cx="2759196" cy="281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32666" y="5085010"/>
            <a:ext cx="19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www.monetary.org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27063"/>
            <a:ext cx="8053388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570405" y="6094413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@stoptheinterest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Forms Of Money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09700"/>
            <a:ext cx="8229600" cy="4525963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                            </a:t>
            </a:r>
            <a:endParaRPr lang="en-US" sz="1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Gold is the money of kings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Silver is the money of gentlemen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Barter is the money of peasants, but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Debt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 is the money of slaves.   -Norm Franz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500" i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i="1" dirty="0" smtClean="0"/>
              <a:t>Money and Wealth in the New Millennium (2001). </a:t>
            </a:r>
            <a:endParaRPr lang="en-US" sz="15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89250" y="1122363"/>
            <a:ext cx="3365500" cy="4754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64" y="318653"/>
            <a:ext cx="3548619" cy="626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24135" y="1377434"/>
            <a:ext cx="4244975" cy="3749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01070" y="584262"/>
            <a:ext cx="2980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Colonial Scrip </a:t>
            </a:r>
            <a:endParaRPr lang="en-US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Independence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0754" y="1600200"/>
            <a:ext cx="712249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6166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Continental Currency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7574" y="1387021"/>
            <a:ext cx="3705101" cy="4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" val="Bosto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15657</TotalTime>
  <Words>863</Words>
  <Application>Microsoft Office PowerPoint</Application>
  <PresentationFormat>On-screen Show (4:3)</PresentationFormat>
  <Paragraphs>127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Office Theme</vt:lpstr>
      <vt:lpstr>All Along the Watchtower</vt:lpstr>
      <vt:lpstr>PowerPoint Presentation</vt:lpstr>
      <vt:lpstr>Money Is?  </vt:lpstr>
      <vt:lpstr>Money  $$$</vt:lpstr>
      <vt:lpstr>Forms Of Money</vt:lpstr>
      <vt:lpstr>PowerPoint Presentation</vt:lpstr>
      <vt:lpstr>PowerPoint Presentation</vt:lpstr>
      <vt:lpstr>Independence</vt:lpstr>
      <vt:lpstr>Continental Currency</vt:lpstr>
      <vt:lpstr> 1775  </vt:lpstr>
      <vt:lpstr>PowerPoint Presentation</vt:lpstr>
      <vt:lpstr>PowerPoint Presentation</vt:lpstr>
      <vt:lpstr>Hamilton Cooks The Books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Supreme Court Confirms Greenbacks Legal Tender </vt:lpstr>
      <vt:lpstr>Panic of 1907 – Woodrow Wilson</vt:lpstr>
      <vt:lpstr>Woodrow Wilson </vt:lpstr>
      <vt:lpstr>Christmas Present To Private Bankers</vt:lpstr>
      <vt:lpstr>        Consequences - Jefferson’s  </vt:lpstr>
      <vt:lpstr>PowerPoint Presentation</vt:lpstr>
      <vt:lpstr>Banks</vt:lpstr>
      <vt:lpstr>PowerPoint Presentation</vt:lpstr>
      <vt:lpstr>PowerPoint Presentation</vt:lpstr>
      <vt:lpstr>         Bank Earning Assets – America’s Debt </vt:lpstr>
      <vt:lpstr>PowerPoint Presentation</vt:lpstr>
      <vt:lpstr>USA $56 Trillion In Owed</vt:lpstr>
      <vt:lpstr>PowerPoint Presentation</vt:lpstr>
      <vt:lpstr>PowerPoint Presentation</vt:lpstr>
      <vt:lpstr>PowerPoint Presentation</vt:lpstr>
      <vt:lpstr>Our Economy Is A</vt:lpstr>
      <vt:lpstr>Are Small Groups Of People  Owning Everything?</vt:lpstr>
      <vt:lpstr>PowerPoint Presentation</vt:lpstr>
      <vt:lpstr>5 Major Media Companies From 50</vt:lpstr>
      <vt:lpstr>Banks Don’t Compete – You Lose</vt:lpstr>
      <vt:lpstr>Government Should Not Run Banks</vt:lpstr>
      <vt:lpstr>Reform : Talk to Your Friends  &amp; Members of Congress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Joseph Barry Historical Trades: China</dc:title>
  <dc:creator>Richard</dc:creator>
  <cp:lastModifiedBy>Sue Peters</cp:lastModifiedBy>
  <cp:revision>1162</cp:revision>
  <dcterms:created xsi:type="dcterms:W3CDTF">2011-10-05T01:02:00Z</dcterms:created>
  <dcterms:modified xsi:type="dcterms:W3CDTF">2013-08-26T10:01:15Z</dcterms:modified>
</cp:coreProperties>
</file>