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8" r:id="rId2"/>
    <p:sldId id="259" r:id="rId3"/>
    <p:sldId id="260" r:id="rId4"/>
    <p:sldId id="262" r:id="rId5"/>
    <p:sldId id="261" r:id="rId6"/>
    <p:sldId id="269" r:id="rId7"/>
    <p:sldId id="317" r:id="rId8"/>
    <p:sldId id="318" r:id="rId9"/>
    <p:sldId id="319" r:id="rId10"/>
    <p:sldId id="320" r:id="rId11"/>
    <p:sldId id="321" r:id="rId12"/>
    <p:sldId id="322" r:id="rId13"/>
    <p:sldId id="323" r:id="rId14"/>
    <p:sldId id="324" r:id="rId15"/>
    <p:sldId id="325" r:id="rId16"/>
    <p:sldId id="326" r:id="rId17"/>
    <p:sldId id="328" r:id="rId18"/>
    <p:sldId id="329" r:id="rId19"/>
    <p:sldId id="330" r:id="rId20"/>
    <p:sldId id="336" r:id="rId21"/>
    <p:sldId id="334" r:id="rId22"/>
    <p:sldId id="289" r:id="rId23"/>
    <p:sldId id="307" r:id="rId24"/>
    <p:sldId id="308" r:id="rId25"/>
    <p:sldId id="310" r:id="rId26"/>
    <p:sldId id="316" r:id="rId27"/>
    <p:sldId id="338" r:id="rId28"/>
    <p:sldId id="279" r:id="rId29"/>
    <p:sldId id="331" r:id="rId30"/>
    <p:sldId id="335" r:id="rId31"/>
    <p:sldId id="314" r:id="rId32"/>
    <p:sldId id="280" r:id="rId33"/>
    <p:sldId id="337" r:id="rId34"/>
    <p:sldId id="339" r:id="rId35"/>
    <p:sldId id="340" r:id="rId36"/>
    <p:sldId id="341" r:id="rId37"/>
    <p:sldId id="34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5C9FF"/>
    <a:srgbClr val="E3ABFF"/>
    <a:srgbClr val="ABCDFF"/>
    <a:srgbClr val="FFD1FF"/>
    <a:srgbClr val="D3FFC5"/>
    <a:srgbClr val="D5FFD5"/>
    <a:srgbClr val="FFFFFF"/>
    <a:srgbClr val="FFFFDD"/>
    <a:srgbClr val="FFB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546D1-4FF5-4E94-B711-EF5430046909}" type="datetimeFigureOut">
              <a:rPr lang="en-US"/>
              <a:t>9/7/2021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25FB3-EB7B-43C3-B2E1-8D601A1A4C8A}" type="slidenum">
              <a:rPr lang="en-US"/>
              <a:t>‹#›</a:t>
            </a:fld>
            <a:endParaRPr lang="en-US"/>
          </a:p>
        </p:txBody>
      </p:sp>
    </p:spTree>
    <p:extLst>
      <p:ext uri="{BB962C8B-B14F-4D97-AF65-F5344CB8AC3E}">
        <p14:creationId xmlns:p14="http://schemas.microsoft.com/office/powerpoint/2010/main" val="3461568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a:t>
            </a:fld>
            <a:endParaRPr lang="en-US"/>
          </a:p>
        </p:txBody>
      </p:sp>
    </p:spTree>
    <p:extLst>
      <p:ext uri="{BB962C8B-B14F-4D97-AF65-F5344CB8AC3E}">
        <p14:creationId xmlns:p14="http://schemas.microsoft.com/office/powerpoint/2010/main" val="270913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10</a:t>
            </a:fld>
            <a:endParaRPr lang="en-US"/>
          </a:p>
        </p:txBody>
      </p:sp>
    </p:spTree>
    <p:extLst>
      <p:ext uri="{BB962C8B-B14F-4D97-AF65-F5344CB8AC3E}">
        <p14:creationId xmlns:p14="http://schemas.microsoft.com/office/powerpoint/2010/main" val="831396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11</a:t>
            </a:fld>
            <a:endParaRPr lang="en-US"/>
          </a:p>
        </p:txBody>
      </p:sp>
    </p:spTree>
    <p:extLst>
      <p:ext uri="{BB962C8B-B14F-4D97-AF65-F5344CB8AC3E}">
        <p14:creationId xmlns:p14="http://schemas.microsoft.com/office/powerpoint/2010/main" val="4012537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12</a:t>
            </a:fld>
            <a:endParaRPr lang="en-US"/>
          </a:p>
        </p:txBody>
      </p:sp>
    </p:spTree>
    <p:extLst>
      <p:ext uri="{BB962C8B-B14F-4D97-AF65-F5344CB8AC3E}">
        <p14:creationId xmlns:p14="http://schemas.microsoft.com/office/powerpoint/2010/main" val="166862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13</a:t>
            </a:fld>
            <a:endParaRPr lang="en-US"/>
          </a:p>
        </p:txBody>
      </p:sp>
    </p:spTree>
    <p:extLst>
      <p:ext uri="{BB962C8B-B14F-4D97-AF65-F5344CB8AC3E}">
        <p14:creationId xmlns:p14="http://schemas.microsoft.com/office/powerpoint/2010/main" val="2626316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14</a:t>
            </a:fld>
            <a:endParaRPr lang="en-US"/>
          </a:p>
        </p:txBody>
      </p:sp>
    </p:spTree>
    <p:extLst>
      <p:ext uri="{BB962C8B-B14F-4D97-AF65-F5344CB8AC3E}">
        <p14:creationId xmlns:p14="http://schemas.microsoft.com/office/powerpoint/2010/main" val="2919241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15</a:t>
            </a:fld>
            <a:endParaRPr lang="en-US"/>
          </a:p>
        </p:txBody>
      </p:sp>
    </p:spTree>
    <p:extLst>
      <p:ext uri="{BB962C8B-B14F-4D97-AF65-F5344CB8AC3E}">
        <p14:creationId xmlns:p14="http://schemas.microsoft.com/office/powerpoint/2010/main" val="2151516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16</a:t>
            </a:fld>
            <a:endParaRPr lang="en-US"/>
          </a:p>
        </p:txBody>
      </p:sp>
    </p:spTree>
    <p:extLst>
      <p:ext uri="{BB962C8B-B14F-4D97-AF65-F5344CB8AC3E}">
        <p14:creationId xmlns:p14="http://schemas.microsoft.com/office/powerpoint/2010/main" val="2544974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17</a:t>
            </a:fld>
            <a:endParaRPr lang="en-US"/>
          </a:p>
        </p:txBody>
      </p:sp>
    </p:spTree>
    <p:extLst>
      <p:ext uri="{BB962C8B-B14F-4D97-AF65-F5344CB8AC3E}">
        <p14:creationId xmlns:p14="http://schemas.microsoft.com/office/powerpoint/2010/main" val="2976614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18</a:t>
            </a:fld>
            <a:endParaRPr lang="en-US"/>
          </a:p>
        </p:txBody>
      </p:sp>
    </p:spTree>
    <p:extLst>
      <p:ext uri="{BB962C8B-B14F-4D97-AF65-F5344CB8AC3E}">
        <p14:creationId xmlns:p14="http://schemas.microsoft.com/office/powerpoint/2010/main" val="3641817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19</a:t>
            </a:fld>
            <a:endParaRPr lang="en-US"/>
          </a:p>
        </p:txBody>
      </p:sp>
    </p:spTree>
    <p:extLst>
      <p:ext uri="{BB962C8B-B14F-4D97-AF65-F5344CB8AC3E}">
        <p14:creationId xmlns:p14="http://schemas.microsoft.com/office/powerpoint/2010/main" val="275225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a:t>
            </a:fld>
            <a:endParaRPr lang="en-US"/>
          </a:p>
        </p:txBody>
      </p:sp>
    </p:spTree>
    <p:extLst>
      <p:ext uri="{BB962C8B-B14F-4D97-AF65-F5344CB8AC3E}">
        <p14:creationId xmlns:p14="http://schemas.microsoft.com/office/powerpoint/2010/main" val="808636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20</a:t>
            </a:fld>
            <a:endParaRPr lang="en-US"/>
          </a:p>
        </p:txBody>
      </p:sp>
    </p:spTree>
    <p:extLst>
      <p:ext uri="{BB962C8B-B14F-4D97-AF65-F5344CB8AC3E}">
        <p14:creationId xmlns:p14="http://schemas.microsoft.com/office/powerpoint/2010/main" val="563189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22</a:t>
            </a:fld>
            <a:endParaRPr lang="en-US"/>
          </a:p>
        </p:txBody>
      </p:sp>
    </p:spTree>
    <p:extLst>
      <p:ext uri="{BB962C8B-B14F-4D97-AF65-F5344CB8AC3E}">
        <p14:creationId xmlns:p14="http://schemas.microsoft.com/office/powerpoint/2010/main" val="3933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23</a:t>
            </a:fld>
            <a:endParaRPr lang="en-US"/>
          </a:p>
        </p:txBody>
      </p:sp>
    </p:spTree>
    <p:extLst>
      <p:ext uri="{BB962C8B-B14F-4D97-AF65-F5344CB8AC3E}">
        <p14:creationId xmlns:p14="http://schemas.microsoft.com/office/powerpoint/2010/main" val="3536706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24</a:t>
            </a:fld>
            <a:endParaRPr lang="en-US"/>
          </a:p>
        </p:txBody>
      </p:sp>
    </p:spTree>
    <p:extLst>
      <p:ext uri="{BB962C8B-B14F-4D97-AF65-F5344CB8AC3E}">
        <p14:creationId xmlns:p14="http://schemas.microsoft.com/office/powerpoint/2010/main" val="42748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25</a:t>
            </a:fld>
            <a:endParaRPr lang="en-US"/>
          </a:p>
        </p:txBody>
      </p:sp>
    </p:spTree>
    <p:extLst>
      <p:ext uri="{BB962C8B-B14F-4D97-AF65-F5344CB8AC3E}">
        <p14:creationId xmlns:p14="http://schemas.microsoft.com/office/powerpoint/2010/main" val="2598274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26</a:t>
            </a:fld>
            <a:endParaRPr lang="en-US"/>
          </a:p>
        </p:txBody>
      </p:sp>
    </p:spTree>
    <p:extLst>
      <p:ext uri="{BB962C8B-B14F-4D97-AF65-F5344CB8AC3E}">
        <p14:creationId xmlns:p14="http://schemas.microsoft.com/office/powerpoint/2010/main" val="1194612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27</a:t>
            </a:fld>
            <a:endParaRPr lang="en-US"/>
          </a:p>
        </p:txBody>
      </p:sp>
    </p:spTree>
    <p:extLst>
      <p:ext uri="{BB962C8B-B14F-4D97-AF65-F5344CB8AC3E}">
        <p14:creationId xmlns:p14="http://schemas.microsoft.com/office/powerpoint/2010/main" val="4156547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29</a:t>
            </a:fld>
            <a:endParaRPr lang="en-US"/>
          </a:p>
        </p:txBody>
      </p:sp>
    </p:spTree>
    <p:extLst>
      <p:ext uri="{BB962C8B-B14F-4D97-AF65-F5344CB8AC3E}">
        <p14:creationId xmlns:p14="http://schemas.microsoft.com/office/powerpoint/2010/main" val="35204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3</a:t>
            </a:fld>
            <a:endParaRPr lang="en-US"/>
          </a:p>
        </p:txBody>
      </p:sp>
    </p:spTree>
    <p:extLst>
      <p:ext uri="{BB962C8B-B14F-4D97-AF65-F5344CB8AC3E}">
        <p14:creationId xmlns:p14="http://schemas.microsoft.com/office/powerpoint/2010/main" val="367827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4</a:t>
            </a:fld>
            <a:endParaRPr lang="en-US"/>
          </a:p>
        </p:txBody>
      </p:sp>
    </p:spTree>
    <p:extLst>
      <p:ext uri="{BB962C8B-B14F-4D97-AF65-F5344CB8AC3E}">
        <p14:creationId xmlns:p14="http://schemas.microsoft.com/office/powerpoint/2010/main" val="177786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5</a:t>
            </a:fld>
            <a:endParaRPr lang="en-US"/>
          </a:p>
        </p:txBody>
      </p:sp>
    </p:spTree>
    <p:extLst>
      <p:ext uri="{BB962C8B-B14F-4D97-AF65-F5344CB8AC3E}">
        <p14:creationId xmlns:p14="http://schemas.microsoft.com/office/powerpoint/2010/main" val="2158205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6</a:t>
            </a:fld>
            <a:endParaRPr lang="en-US"/>
          </a:p>
        </p:txBody>
      </p:sp>
    </p:spTree>
    <p:extLst>
      <p:ext uri="{BB962C8B-B14F-4D97-AF65-F5344CB8AC3E}">
        <p14:creationId xmlns:p14="http://schemas.microsoft.com/office/powerpoint/2010/main" val="377391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7</a:t>
            </a:fld>
            <a:endParaRPr lang="en-US"/>
          </a:p>
        </p:txBody>
      </p:sp>
    </p:spTree>
    <p:extLst>
      <p:ext uri="{BB962C8B-B14F-4D97-AF65-F5344CB8AC3E}">
        <p14:creationId xmlns:p14="http://schemas.microsoft.com/office/powerpoint/2010/main" val="2627010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8</a:t>
            </a:fld>
            <a:endParaRPr lang="en-US"/>
          </a:p>
        </p:txBody>
      </p:sp>
    </p:spTree>
    <p:extLst>
      <p:ext uri="{BB962C8B-B14F-4D97-AF65-F5344CB8AC3E}">
        <p14:creationId xmlns:p14="http://schemas.microsoft.com/office/powerpoint/2010/main" val="305184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9</a:t>
            </a:fld>
            <a:endParaRPr lang="en-US"/>
          </a:p>
        </p:txBody>
      </p:sp>
    </p:spTree>
    <p:extLst>
      <p:ext uri="{BB962C8B-B14F-4D97-AF65-F5344CB8AC3E}">
        <p14:creationId xmlns:p14="http://schemas.microsoft.com/office/powerpoint/2010/main" val="78491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77E330-B942-47F9-A9DB-8F9A2D60A793}"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108284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7E330-B942-47F9-A9DB-8F9A2D60A793}"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88214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7E330-B942-47F9-A9DB-8F9A2D60A793}"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393239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7E330-B942-47F9-A9DB-8F9A2D60A793}"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159871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7E330-B942-47F9-A9DB-8F9A2D60A793}"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232024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77E330-B942-47F9-A9DB-8F9A2D60A793}"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92874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77E330-B942-47F9-A9DB-8F9A2D60A793}"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108337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77E330-B942-47F9-A9DB-8F9A2D60A793}"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318750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7E330-B942-47F9-A9DB-8F9A2D60A793}"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110268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77E330-B942-47F9-A9DB-8F9A2D60A793}"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302560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77E330-B942-47F9-A9DB-8F9A2D60A793}"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170867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7E330-B942-47F9-A9DB-8F9A2D60A793}" type="datetimeFigureOut">
              <a:rPr lang="en-US" smtClean="0"/>
              <a:t>9/7/2021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73DDC-BCA7-4B37-A59D-D8A34B16FB2E}" type="slidenum">
              <a:rPr lang="en-US" smtClean="0"/>
              <a:t>‹#›</a:t>
            </a:fld>
            <a:endParaRPr lang="en-US"/>
          </a:p>
        </p:txBody>
      </p:sp>
    </p:spTree>
    <p:extLst>
      <p:ext uri="{BB962C8B-B14F-4D97-AF65-F5344CB8AC3E}">
        <p14:creationId xmlns:p14="http://schemas.microsoft.com/office/powerpoint/2010/main" val="41428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2.jpeg"/><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png"/><Relationship Id="rId4" Type="http://schemas.openxmlformats.org/officeDocument/2006/relationships/image" Target="../media/image25.jpeg"/><Relationship Id="rId9"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gif"/><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8.pn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gif"/></Relationships>
</file>

<file path=ppt/slides/_rels/slide3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b="1" dirty="0"/>
            </a:br>
            <a:r>
              <a:rPr lang="en-US" b="1" dirty="0">
                <a:solidFill>
                  <a:srgbClr val="0070C0"/>
                </a:solidFill>
              </a:rPr>
              <a:t>Private Bank Debt-Money</a:t>
            </a:r>
            <a:br>
              <a:rPr lang="en-US" b="1" dirty="0">
                <a:solidFill>
                  <a:srgbClr val="0070C0"/>
                </a:solidFill>
              </a:rPr>
            </a:br>
            <a:r>
              <a:rPr lang="en-US" b="1" dirty="0">
                <a:solidFill>
                  <a:srgbClr val="0070C0"/>
                </a:solidFill>
              </a:rPr>
              <a:t>&amp; </a:t>
            </a:r>
            <a:r>
              <a:rPr lang="en-US" b="1">
                <a:solidFill>
                  <a:srgbClr val="0070C0"/>
                </a:solidFill>
              </a:rPr>
              <a:t>Its Impacts on Humans</a:t>
            </a:r>
            <a:endParaRPr lang="en-US" b="1" dirty="0">
              <a:solidFill>
                <a:srgbClr val="0070C0"/>
              </a:solidFill>
            </a:endParaRPr>
          </a:p>
        </p:txBody>
      </p:sp>
      <p:sp>
        <p:nvSpPr>
          <p:cNvPr id="3" name="Subtitle 2"/>
          <p:cNvSpPr>
            <a:spLocks noGrp="1"/>
          </p:cNvSpPr>
          <p:nvPr>
            <p:ph type="subTitle" idx="1"/>
          </p:nvPr>
        </p:nvSpPr>
        <p:spPr>
          <a:xfrm>
            <a:off x="2553418" y="4180544"/>
            <a:ext cx="7690841" cy="477720"/>
          </a:xfrm>
          <a:solidFill>
            <a:srgbClr val="FFC000"/>
          </a:solidFill>
        </p:spPr>
        <p:txBody>
          <a:bodyPr>
            <a:noAutofit/>
          </a:bodyPr>
          <a:lstStyle/>
          <a:p>
            <a:r>
              <a:rPr lang="en-US" sz="3200" b="1" dirty="0"/>
              <a:t>Where does money come from?</a:t>
            </a:r>
          </a:p>
        </p:txBody>
      </p:sp>
      <p:sp>
        <p:nvSpPr>
          <p:cNvPr id="4" name="Subtitle 2"/>
          <p:cNvSpPr txBox="1">
            <a:spLocks/>
          </p:cNvSpPr>
          <p:nvPr/>
        </p:nvSpPr>
        <p:spPr>
          <a:xfrm>
            <a:off x="2553418" y="5055479"/>
            <a:ext cx="7690841" cy="477720"/>
          </a:xfrm>
          <a:prstGeom prst="rect">
            <a:avLst/>
          </a:prstGeom>
          <a:solidFill>
            <a:srgbClr val="FFC00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t>What gives corporations their power?</a:t>
            </a:r>
          </a:p>
        </p:txBody>
      </p:sp>
    </p:spTree>
    <p:extLst>
      <p:ext uri="{BB962C8B-B14F-4D97-AF65-F5344CB8AC3E}">
        <p14:creationId xmlns:p14="http://schemas.microsoft.com/office/powerpoint/2010/main" val="75659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582" y="1778349"/>
            <a:ext cx="3126394" cy="2826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3582" y="5756683"/>
            <a:ext cx="10741587" cy="523220"/>
          </a:xfrm>
          <a:prstGeom prst="rect">
            <a:avLst/>
          </a:prstGeom>
          <a:solidFill>
            <a:srgbClr val="FFFF00"/>
          </a:solidFill>
        </p:spPr>
        <p:txBody>
          <a:bodyPr wrap="square" rtlCol="0">
            <a:spAutoFit/>
          </a:bodyPr>
          <a:lstStyle/>
          <a:p>
            <a:r>
              <a:rPr lang="en-US" sz="2800" dirty="0"/>
              <a:t>You don’t have to believe me.  Here… listen to a member of Parliament.   </a:t>
            </a:r>
          </a:p>
        </p:txBody>
      </p:sp>
      <p:sp>
        <p:nvSpPr>
          <p:cNvPr id="4" name="TextBox 3"/>
          <p:cNvSpPr txBox="1"/>
          <p:nvPr/>
        </p:nvSpPr>
        <p:spPr>
          <a:xfrm>
            <a:off x="2828359" y="417743"/>
            <a:ext cx="6563079" cy="523220"/>
          </a:xfrm>
          <a:prstGeom prst="rect">
            <a:avLst/>
          </a:prstGeom>
          <a:solidFill>
            <a:srgbClr val="FFC000"/>
          </a:solidFill>
        </p:spPr>
        <p:txBody>
          <a:bodyPr wrap="none" rtlCol="0">
            <a:spAutoFit/>
          </a:bodyPr>
          <a:lstStyle/>
          <a:p>
            <a:r>
              <a:rPr lang="en-US" sz="2800" dirty="0"/>
              <a:t>I don’t believe it…    It’s too hard to believe. </a:t>
            </a:r>
          </a:p>
        </p:txBody>
      </p:sp>
      <p:pic>
        <p:nvPicPr>
          <p:cNvPr id="11266" name="Picture 2" descr="https://s14-eu5.ixquick.com/cgi-bin/serveimage?url=http%3A%2F%2Fupload.wikimedia.org%2Fwikipedia%2Fcommons%2F7%2F75%2FParliament_at_Sunset.JPG&amp;sp=b10121c787680398cf674da788c7fa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7195" y="1273131"/>
            <a:ext cx="5719896" cy="383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7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0292" y="110359"/>
            <a:ext cx="7154273" cy="4248743"/>
          </a:xfrm>
          <a:prstGeom prst="rect">
            <a:avLst/>
          </a:prstGeom>
        </p:spPr>
      </p:pic>
      <p:sp>
        <p:nvSpPr>
          <p:cNvPr id="3" name="TextBox 2"/>
          <p:cNvSpPr txBox="1"/>
          <p:nvPr/>
        </p:nvSpPr>
        <p:spPr>
          <a:xfrm>
            <a:off x="0" y="4549676"/>
            <a:ext cx="12192000" cy="2308324"/>
          </a:xfrm>
          <a:prstGeom prst="rect">
            <a:avLst/>
          </a:prstGeom>
          <a:solidFill>
            <a:srgbClr val="FFC000"/>
          </a:solidFill>
        </p:spPr>
        <p:txBody>
          <a:bodyPr wrap="square" rtlCol="0">
            <a:spAutoFit/>
          </a:bodyPr>
          <a:lstStyle/>
          <a:p>
            <a:r>
              <a:rPr lang="en-US" sz="2400" dirty="0"/>
              <a:t>House of Commons, Nov. 20, 2014, Mr. Michael Meacher, MP:</a:t>
            </a:r>
          </a:p>
          <a:p>
            <a:endParaRPr lang="en-US" sz="2400" dirty="0"/>
          </a:p>
          <a:p>
            <a:r>
              <a:rPr lang="en-US" sz="2400" dirty="0"/>
              <a:t>“It is unfortunate… that it is so little understood by the public that money is created every time by the banks when they make loans.”</a:t>
            </a:r>
          </a:p>
          <a:p>
            <a:endParaRPr lang="en-US" sz="2400" dirty="0"/>
          </a:p>
          <a:p>
            <a:r>
              <a:rPr lang="en-US" sz="2400" dirty="0"/>
              <a:t>“And it is the banks – the banks – which determine how money is allocated across the economy.”</a:t>
            </a:r>
          </a:p>
        </p:txBody>
      </p:sp>
      <p:pic>
        <p:nvPicPr>
          <p:cNvPr id="5" name="Michael_Meacher_MP_at_the_historic_debate_in_UK_O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20714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59" fill="hold"/>
                                        <p:tgtEl>
                                          <p:spTgt spid="5"/>
                                        </p:tgtEl>
                                      </p:cBhvr>
                                    </p:cmd>
                                  </p:childTnLst>
                                </p:cTn>
                              </p:par>
                              <p:par>
                                <p:cTn id="7" presetID="1" presetClass="mediacall" presetSubtype="0" fill="hold" nodeType="withEffect">
                                  <p:stCondLst>
                                    <p:cond delay="2000"/>
                                  </p:stCondLst>
                                  <p:childTnLst>
                                    <p:cmd type="call" cmd="playFrom(0.0)">
                                      <p:cBhvr>
                                        <p:cTn id="8" dur="352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308" y="519852"/>
            <a:ext cx="2147455" cy="194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92036" y="3389764"/>
            <a:ext cx="8215746" cy="707886"/>
          </a:xfrm>
          <a:prstGeom prst="rect">
            <a:avLst/>
          </a:prstGeom>
          <a:solidFill>
            <a:srgbClr val="FFC000"/>
          </a:solidFill>
        </p:spPr>
        <p:txBody>
          <a:bodyPr wrap="square" rtlCol="0">
            <a:spAutoFit/>
          </a:bodyPr>
          <a:lstStyle/>
          <a:p>
            <a:r>
              <a:rPr lang="en-US" sz="4000" dirty="0"/>
              <a:t>How does this hidden system work?</a:t>
            </a:r>
          </a:p>
        </p:txBody>
      </p:sp>
    </p:spTree>
    <p:extLst>
      <p:ext uri="{BB962C8B-B14F-4D97-AF65-F5344CB8AC3E}">
        <p14:creationId xmlns:p14="http://schemas.microsoft.com/office/powerpoint/2010/main" val="246062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525" y="3321691"/>
            <a:ext cx="2147455" cy="194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65983" y="2378274"/>
            <a:ext cx="2743200" cy="369332"/>
          </a:xfrm>
          <a:prstGeom prst="rect">
            <a:avLst/>
          </a:prstGeom>
        </p:spPr>
        <p:txBody>
          <a:bodyPr rtlCol="0">
            <a:spAutoFit/>
          </a:bodyPr>
          <a:lstStyle/>
          <a:p>
            <a:pPr algn="ctr"/>
            <a:endParaRPr lang="en-US" dirty="0"/>
          </a:p>
        </p:txBody>
      </p:sp>
      <p:sp>
        <p:nvSpPr>
          <p:cNvPr id="7" name="TextBox 6"/>
          <p:cNvSpPr txBox="1"/>
          <p:nvPr/>
        </p:nvSpPr>
        <p:spPr>
          <a:xfrm>
            <a:off x="517525" y="465138"/>
            <a:ext cx="10968038" cy="2215991"/>
          </a:xfrm>
          <a:prstGeom prst="rect">
            <a:avLst/>
          </a:prstGeom>
          <a:solidFill>
            <a:srgbClr val="FFFF00"/>
          </a:solidFill>
        </p:spPr>
        <p:txBody>
          <a:bodyPr rtlCol="0" anchor="t">
            <a:spAutoFit/>
          </a:bodyPr>
          <a:lstStyle/>
          <a:p>
            <a:r>
              <a:rPr lang="en-US" sz="2400" dirty="0">
                <a:latin typeface="Arial"/>
              </a:rPr>
              <a:t>#1:</a:t>
            </a:r>
          </a:p>
          <a:p>
            <a:r>
              <a:rPr lang="en-US" sz="2400" dirty="0">
                <a:latin typeface="Arial"/>
              </a:rPr>
              <a:t>When a private commercial bank makes a loan, it CREATES MONEY.</a:t>
            </a:r>
          </a:p>
          <a:p>
            <a:r>
              <a:rPr lang="en-US" sz="2400" dirty="0">
                <a:latin typeface="Arial"/>
              </a:rPr>
              <a:t>The money supply GROWS.</a:t>
            </a:r>
          </a:p>
          <a:p>
            <a:endParaRPr lang="en-US" dirty="0"/>
          </a:p>
          <a:p>
            <a:r>
              <a:rPr lang="en-US" sz="2400" dirty="0">
                <a:latin typeface="Arial"/>
              </a:rPr>
              <a:t>When the loan is repaid, the MONEY DISAPPEARS.</a:t>
            </a:r>
          </a:p>
          <a:p>
            <a:r>
              <a:rPr lang="en-US" sz="2400" dirty="0">
                <a:latin typeface="Arial"/>
              </a:rPr>
              <a:t>The money supply SHRINKS.</a:t>
            </a:r>
          </a:p>
        </p:txBody>
      </p:sp>
      <p:sp>
        <p:nvSpPr>
          <p:cNvPr id="8" name="TextBox 7"/>
          <p:cNvSpPr txBox="1"/>
          <p:nvPr/>
        </p:nvSpPr>
        <p:spPr>
          <a:xfrm>
            <a:off x="2941526" y="3044142"/>
            <a:ext cx="4134221" cy="830997"/>
          </a:xfrm>
          <a:prstGeom prst="rect">
            <a:avLst/>
          </a:prstGeom>
          <a:solidFill>
            <a:srgbClr val="FFC000"/>
          </a:solidFill>
        </p:spPr>
        <p:txBody>
          <a:bodyPr wrap="square" rtlCol="0">
            <a:spAutoFit/>
          </a:bodyPr>
          <a:lstStyle/>
          <a:p>
            <a:r>
              <a:rPr lang="en-US" sz="2400" dirty="0"/>
              <a:t>What!   This can't be!</a:t>
            </a:r>
          </a:p>
          <a:p>
            <a:r>
              <a:rPr lang="en-US" sz="2400" dirty="0"/>
              <a:t>Whoever heard of such a thing!</a:t>
            </a:r>
          </a:p>
        </p:txBody>
      </p:sp>
      <p:pic>
        <p:nvPicPr>
          <p:cNvPr id="9" name="Picture 2" descr="https://s14-eu5.ixquick.com/cgi-bin/serveimage?url=http%3A%2F%2Ffrankcurley.weebly.com%2Fuploads%2F2%2F6%2F1%2F8%2F26183698%2F1074226_orig.jpg&amp;sp=8f96d7bde12aada094b57920ec377f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901" y="3823431"/>
            <a:ext cx="2219325" cy="25431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43778" y="5987274"/>
            <a:ext cx="1429109" cy="646331"/>
          </a:xfrm>
          <a:prstGeom prst="rect">
            <a:avLst/>
          </a:prstGeom>
          <a:solidFill>
            <a:srgbClr val="FFC000"/>
          </a:solidFill>
        </p:spPr>
        <p:txBody>
          <a:bodyPr wrap="none" rtlCol="0">
            <a:spAutoFit/>
          </a:bodyPr>
          <a:lstStyle/>
          <a:p>
            <a:r>
              <a:rPr lang="en-US" dirty="0"/>
              <a:t>BANKS MAKE</a:t>
            </a:r>
          </a:p>
          <a:p>
            <a:r>
              <a:rPr lang="en-US" dirty="0"/>
              <a:t>LOANS</a:t>
            </a:r>
          </a:p>
        </p:txBody>
      </p:sp>
      <p:sp>
        <p:nvSpPr>
          <p:cNvPr id="12" name="TextBox 11"/>
          <p:cNvSpPr txBox="1"/>
          <p:nvPr/>
        </p:nvSpPr>
        <p:spPr>
          <a:xfrm>
            <a:off x="10316226" y="5987273"/>
            <a:ext cx="1671035" cy="646331"/>
          </a:xfrm>
          <a:prstGeom prst="rect">
            <a:avLst/>
          </a:prstGeom>
          <a:solidFill>
            <a:srgbClr val="FFC000"/>
          </a:solidFill>
        </p:spPr>
        <p:txBody>
          <a:bodyPr wrap="none" rtlCol="0">
            <a:spAutoFit/>
          </a:bodyPr>
          <a:lstStyle/>
          <a:p>
            <a:r>
              <a:rPr lang="en-US" dirty="0"/>
              <a:t>BANKS STOP</a:t>
            </a:r>
          </a:p>
          <a:p>
            <a:r>
              <a:rPr lang="en-US" dirty="0"/>
              <a:t>MAKING LOANS</a:t>
            </a:r>
          </a:p>
        </p:txBody>
      </p:sp>
      <p:sp>
        <p:nvSpPr>
          <p:cNvPr id="2" name="TextBox 1"/>
          <p:cNvSpPr txBox="1"/>
          <p:nvPr/>
        </p:nvSpPr>
        <p:spPr>
          <a:xfrm>
            <a:off x="8288490" y="3044142"/>
            <a:ext cx="2321213" cy="923330"/>
          </a:xfrm>
          <a:prstGeom prst="rect">
            <a:avLst/>
          </a:prstGeom>
          <a:solidFill>
            <a:srgbClr val="FFC000"/>
          </a:solidFill>
        </p:spPr>
        <p:txBody>
          <a:bodyPr wrap="none" rtlCol="0">
            <a:spAutoFit/>
          </a:bodyPr>
          <a:lstStyle/>
          <a:p>
            <a:r>
              <a:rPr lang="en-US" dirty="0"/>
              <a:t>MONEY SUPPLY</a:t>
            </a:r>
          </a:p>
          <a:p>
            <a:r>
              <a:rPr lang="en-US" dirty="0"/>
              <a:t>GROWS &amp; DISAPPEARS</a:t>
            </a:r>
          </a:p>
          <a:p>
            <a:r>
              <a:rPr lang="en-US" dirty="0"/>
              <a:t>(‘BUSINESS CYCLE’)</a:t>
            </a:r>
          </a:p>
        </p:txBody>
      </p:sp>
    </p:spTree>
    <p:extLst>
      <p:ext uri="{BB962C8B-B14F-4D97-AF65-F5344CB8AC3E}">
        <p14:creationId xmlns:p14="http://schemas.microsoft.com/office/powerpoint/2010/main" val="4195825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159" y="2636608"/>
            <a:ext cx="1343982" cy="121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99439" y="4955674"/>
            <a:ext cx="4746625" cy="1569660"/>
          </a:xfrm>
          <a:prstGeom prst="rect">
            <a:avLst/>
          </a:prstGeom>
          <a:solidFill>
            <a:srgbClr val="FFC000"/>
          </a:solidFill>
        </p:spPr>
        <p:txBody>
          <a:bodyPr wrap="square" rtlCol="0" anchor="t">
            <a:spAutoFit/>
          </a:bodyPr>
          <a:lstStyle/>
          <a:p>
            <a:r>
              <a:rPr lang="en-US" sz="2400" dirty="0"/>
              <a:t>Oh, my goodness.</a:t>
            </a:r>
          </a:p>
          <a:p>
            <a:endParaRPr lang="en-US" sz="2400" dirty="0"/>
          </a:p>
          <a:p>
            <a:r>
              <a:rPr lang="en-US" sz="2400" dirty="0"/>
              <a:t>This is getting really confusing. Why not create the INTEREST? </a:t>
            </a:r>
          </a:p>
        </p:txBody>
      </p:sp>
      <p:sp>
        <p:nvSpPr>
          <p:cNvPr id="5" name="TextBox 4"/>
          <p:cNvSpPr txBox="1"/>
          <p:nvPr/>
        </p:nvSpPr>
        <p:spPr>
          <a:xfrm>
            <a:off x="208593" y="115594"/>
            <a:ext cx="11408014" cy="2246769"/>
          </a:xfrm>
          <a:prstGeom prst="rect">
            <a:avLst/>
          </a:prstGeom>
          <a:solidFill>
            <a:srgbClr val="FFFF00"/>
          </a:solidFill>
        </p:spPr>
        <p:txBody>
          <a:bodyPr wrap="square" rtlCol="0" anchor="t">
            <a:spAutoFit/>
          </a:bodyPr>
          <a:lstStyle/>
          <a:p>
            <a:r>
              <a:rPr lang="en-US" sz="2800" dirty="0"/>
              <a:t>#2:</a:t>
            </a:r>
          </a:p>
          <a:p>
            <a:r>
              <a:rPr lang="en-US" sz="2800" dirty="0"/>
              <a:t>Of course, we know that every borrower must pay interest.</a:t>
            </a:r>
          </a:p>
          <a:p>
            <a:endParaRPr lang="en-US" sz="2800" dirty="0"/>
          </a:p>
          <a:p>
            <a:r>
              <a:rPr lang="en-US" sz="2800" dirty="0"/>
              <a:t>What is not known, is that banks NEVER CREATE THE MONEY FOR THE INTEREST.    Only for the principal of the loan.</a:t>
            </a:r>
          </a:p>
        </p:txBody>
      </p:sp>
      <p:pic>
        <p:nvPicPr>
          <p:cNvPr id="9" name="Picture 2" descr="https://s16-us2.ixquick.com/cgi-bin/serveimage?url=http%3A%2F%2Fwww.sonofabroker.com%2Fwp-content%2Fuploads%2F2011%2F09%2Finterest.jpg&amp;sp=0ca616d8307ef6362f5af84bf819c67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7201" y="2944526"/>
            <a:ext cx="3107648" cy="18620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20896175">
            <a:off x="605002" y="3849833"/>
            <a:ext cx="3036887" cy="523220"/>
          </a:xfrm>
          <a:prstGeom prst="rect">
            <a:avLst/>
          </a:prstGeom>
          <a:solidFill>
            <a:srgbClr val="FFFFDD"/>
          </a:solidFill>
        </p:spPr>
        <p:txBody>
          <a:bodyPr wrap="square" rtlCol="0" anchor="t">
            <a:spAutoFit/>
          </a:bodyPr>
          <a:lstStyle/>
          <a:p>
            <a:r>
              <a:rPr lang="en-US" sz="2800" dirty="0"/>
              <a:t>NEVER CREATED</a:t>
            </a:r>
            <a:r>
              <a:rPr lang="en-US" sz="2800" dirty="0">
                <a:sym typeface="Wingdings" panose="05000000000000000000" pitchFamily="2" charset="2"/>
              </a:rPr>
              <a:t></a:t>
            </a:r>
            <a:endParaRPr lang="en-US" sz="2800" dirty="0"/>
          </a:p>
        </p:txBody>
      </p:sp>
      <p:pic>
        <p:nvPicPr>
          <p:cNvPr id="7" name="Picture 6"/>
          <p:cNvPicPr>
            <a:picLocks noChangeAspect="1"/>
          </p:cNvPicPr>
          <p:nvPr/>
        </p:nvPicPr>
        <p:blipFill>
          <a:blip r:embed="rId5"/>
          <a:stretch>
            <a:fillRect/>
          </a:stretch>
        </p:blipFill>
        <p:spPr>
          <a:xfrm>
            <a:off x="7837900" y="2893076"/>
            <a:ext cx="3626859" cy="3632258"/>
          </a:xfrm>
          <a:prstGeom prst="rect">
            <a:avLst/>
          </a:prstGeom>
        </p:spPr>
      </p:pic>
    </p:spTree>
    <p:extLst>
      <p:ext uri="{BB962C8B-B14F-4D97-AF65-F5344CB8AC3E}">
        <p14:creationId xmlns:p14="http://schemas.microsoft.com/office/powerpoint/2010/main" val="2092310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17-us2.ixquick.com/cgi-bin/serveimage?url=http:%2F%2Fthefearlessheart.org%2Fwp-content%2Fuploads%2F2014%2F03%2FScarcity.jpg&amp;sp=bc011be22b5ff77969202592b8ddd9b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26996" y="2733512"/>
            <a:ext cx="7965420" cy="4124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17-us2.ixquick.com/cgi-bin/serveimage?url=http%3A%2F%2F4.bp.blogspot.com%2F-1jLSrzuiGv4%2FUKtBRTZwrEI%2FAAAAAAAAEb8%2FOpb6dUyix7g%2Fs1600%2Fcircle.jpg&amp;sp=e3497ebb03c57aff3a8246866c6b661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5200" y="4148427"/>
            <a:ext cx="1839605" cy="11726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61872" y="4460281"/>
            <a:ext cx="1910148" cy="646331"/>
          </a:xfrm>
          <a:prstGeom prst="rect">
            <a:avLst/>
          </a:prstGeom>
          <a:noFill/>
        </p:spPr>
        <p:txBody>
          <a:bodyPr wrap="square" rtlCol="0" anchor="t">
            <a:spAutoFit/>
          </a:bodyPr>
          <a:lstStyle/>
          <a:p>
            <a:pPr algn="ctr"/>
            <a:r>
              <a:rPr lang="en-US" sz="1200" b="1" dirty="0"/>
              <a:t>NO INTEREST</a:t>
            </a:r>
          </a:p>
          <a:p>
            <a:pPr algn="ctr"/>
            <a:endParaRPr lang="en-US" sz="1200" b="1" dirty="0"/>
          </a:p>
          <a:p>
            <a:pPr algn="ctr"/>
            <a:r>
              <a:rPr lang="en-US" sz="1200" b="1" dirty="0"/>
              <a:t>PRINCIPAL ONLY</a:t>
            </a:r>
          </a:p>
        </p:txBody>
      </p:sp>
      <p:sp>
        <p:nvSpPr>
          <p:cNvPr id="7" name="TextBox 6"/>
          <p:cNvSpPr txBox="1"/>
          <p:nvPr/>
        </p:nvSpPr>
        <p:spPr>
          <a:xfrm>
            <a:off x="1638271" y="0"/>
            <a:ext cx="10553729" cy="2800767"/>
          </a:xfrm>
          <a:prstGeom prst="rect">
            <a:avLst/>
          </a:prstGeom>
          <a:solidFill>
            <a:srgbClr val="FFFF00"/>
          </a:solidFill>
        </p:spPr>
        <p:txBody>
          <a:bodyPr wrap="square" rtlCol="0" anchor="t">
            <a:spAutoFit/>
          </a:bodyPr>
          <a:lstStyle/>
          <a:p>
            <a:r>
              <a:rPr lang="en-US" sz="4400" dirty="0"/>
              <a:t>Since the money for interest is never created, money is always SCARCE.    There is never enough money TO REPAY ALL THE LOANS AND INTEREST.....</a:t>
            </a: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64467"/>
            <a:ext cx="1470307" cy="133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65744" y="3875276"/>
            <a:ext cx="2713307" cy="2246769"/>
          </a:xfrm>
          <a:prstGeom prst="rect">
            <a:avLst/>
          </a:prstGeom>
          <a:solidFill>
            <a:srgbClr val="FFC000"/>
          </a:solidFill>
        </p:spPr>
        <p:txBody>
          <a:bodyPr wrap="none" rtlCol="0">
            <a:spAutoFit/>
          </a:bodyPr>
          <a:lstStyle/>
          <a:p>
            <a:r>
              <a:rPr lang="en-US" sz="2800" dirty="0"/>
              <a:t>That doesn’t </a:t>
            </a:r>
          </a:p>
          <a:p>
            <a:r>
              <a:rPr lang="en-US" sz="2800" dirty="0"/>
              <a:t>seem fair to me…</a:t>
            </a:r>
          </a:p>
          <a:p>
            <a:endParaRPr lang="en-US" sz="2800" dirty="0"/>
          </a:p>
          <a:p>
            <a:r>
              <a:rPr lang="en-US" sz="2800" dirty="0"/>
              <a:t>In fact…that’s a </a:t>
            </a:r>
          </a:p>
          <a:p>
            <a:r>
              <a:rPr lang="en-US" sz="2800" dirty="0"/>
              <a:t>******* CRIME!</a:t>
            </a:r>
          </a:p>
        </p:txBody>
      </p:sp>
    </p:spTree>
    <p:extLst>
      <p:ext uri="{BB962C8B-B14F-4D97-AF65-F5344CB8AC3E}">
        <p14:creationId xmlns:p14="http://schemas.microsoft.com/office/powerpoint/2010/main" val="379172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17-us2.ixquick.com/cgi-bin/serveimage?url=http:%2F%2Fthefearlessheart.org%2Fwp-content%2Fuploads%2F2014%2F03%2FScarcity.jpg&amp;sp=bc011be22b5ff77969202592b8ddd9b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990" y="2570607"/>
            <a:ext cx="8280030" cy="42873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17-us2.ixquick.com/cgi-bin/serveimage?url=http%3A%2F%2F4.bp.blogspot.com%2F-1jLSrzuiGv4%2FUKtBRTZwrEI%2FAAAAAAAAEb8%2FOpb6dUyix7g%2Fs1600%2Fcircle.jpg&amp;sp=e3497ebb03c57aff3a8246866c6b661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0684" y="4208826"/>
            <a:ext cx="1912264" cy="12190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50684" y="4495167"/>
            <a:ext cx="1985593" cy="646331"/>
          </a:xfrm>
          <a:prstGeom prst="rect">
            <a:avLst/>
          </a:prstGeom>
          <a:noFill/>
        </p:spPr>
        <p:txBody>
          <a:bodyPr wrap="square" rtlCol="0" anchor="t">
            <a:spAutoFit/>
          </a:bodyPr>
          <a:lstStyle/>
          <a:p>
            <a:pPr algn="ctr"/>
            <a:r>
              <a:rPr lang="en-US" sz="1200" b="1" dirty="0"/>
              <a:t>NO INTEREST</a:t>
            </a:r>
          </a:p>
          <a:p>
            <a:pPr algn="ctr"/>
            <a:endParaRPr lang="en-US" sz="1200" b="1" dirty="0"/>
          </a:p>
          <a:p>
            <a:pPr algn="ctr"/>
            <a:r>
              <a:rPr lang="en-US" sz="1200" b="1" dirty="0"/>
              <a:t>PRINCIPAL ONLY</a:t>
            </a:r>
          </a:p>
        </p:txBody>
      </p:sp>
      <p:sp>
        <p:nvSpPr>
          <p:cNvPr id="7" name="TextBox 6"/>
          <p:cNvSpPr txBox="1"/>
          <p:nvPr/>
        </p:nvSpPr>
        <p:spPr>
          <a:xfrm>
            <a:off x="1430452" y="532648"/>
            <a:ext cx="10761548" cy="1938992"/>
          </a:xfrm>
          <a:prstGeom prst="rect">
            <a:avLst/>
          </a:prstGeom>
          <a:solidFill>
            <a:srgbClr val="FFFF00"/>
          </a:solidFill>
        </p:spPr>
        <p:txBody>
          <a:bodyPr wrap="square" rtlCol="0" anchor="t">
            <a:spAutoFit/>
          </a:bodyPr>
          <a:lstStyle/>
          <a:p>
            <a:r>
              <a:rPr lang="en-US" sz="4000" dirty="0"/>
              <a:t>Day by day, loans are always being repaid, so the money supply is always shrinking.   So, someone always must go into debt…to create money.</a:t>
            </a: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44" y="532648"/>
            <a:ext cx="1004772" cy="91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827020" y="3067320"/>
            <a:ext cx="2743200" cy="2677656"/>
          </a:xfrm>
          <a:prstGeom prst="rect">
            <a:avLst/>
          </a:prstGeom>
          <a:solidFill>
            <a:srgbClr val="FFC000"/>
          </a:solidFill>
        </p:spPr>
        <p:txBody>
          <a:bodyPr rtlCol="0">
            <a:spAutoFit/>
          </a:bodyPr>
          <a:lstStyle/>
          <a:p>
            <a:pPr algn="ctr"/>
            <a:r>
              <a:rPr lang="en-US" sz="2400" dirty="0"/>
              <a:t>WHAT  !!!!</a:t>
            </a:r>
          </a:p>
          <a:p>
            <a:pPr algn="ctr"/>
            <a:endParaRPr lang="en-US" sz="2400" dirty="0"/>
          </a:p>
          <a:p>
            <a:pPr algn="ctr"/>
            <a:r>
              <a:rPr lang="en-US" sz="2400" dirty="0"/>
              <a:t>Who made this system?</a:t>
            </a:r>
          </a:p>
          <a:p>
            <a:pPr algn="ctr"/>
            <a:endParaRPr lang="en-US" sz="2400" dirty="0"/>
          </a:p>
          <a:p>
            <a:pPr algn="ctr"/>
            <a:r>
              <a:rPr lang="en-US" sz="2400" dirty="0"/>
              <a:t>We are all slaves</a:t>
            </a:r>
          </a:p>
          <a:p>
            <a:pPr algn="ctr"/>
            <a:r>
              <a:rPr lang="en-US" sz="2400" dirty="0"/>
              <a:t>to this system!</a:t>
            </a:r>
          </a:p>
        </p:txBody>
      </p:sp>
    </p:spTree>
    <p:extLst>
      <p:ext uri="{BB962C8B-B14F-4D97-AF65-F5344CB8AC3E}">
        <p14:creationId xmlns:p14="http://schemas.microsoft.com/office/powerpoint/2010/main" val="917829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17-us2.ixquick.com/cgi-bin/serveimage?url=http:%2F%2Fthefearlessheart.org%2Fwp-content%2Fuploads%2F2014%2F03%2FScarcity.jpg&amp;sp=bc011be22b5ff77969202592b8ddd9b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43746" y="3269672"/>
            <a:ext cx="6163478" cy="30895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17-us2.ixquick.com/cgi-bin/serveimage?url=http%3A%2F%2F4.bp.blogspot.com%2F-1jLSrzuiGv4%2FUKtBRTZwrEI%2FAAAAAAAAEb8%2FOpb6dUyix7g%2Fs1600%2Fcircle.jpg&amp;sp=e3497ebb03c57aff3a8246866c6b661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9468" y="4434083"/>
            <a:ext cx="1392483" cy="8593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91201" y="4641273"/>
            <a:ext cx="1390751" cy="600164"/>
          </a:xfrm>
          <a:prstGeom prst="rect">
            <a:avLst/>
          </a:prstGeom>
          <a:noFill/>
        </p:spPr>
        <p:txBody>
          <a:bodyPr wrap="square" rtlCol="0" anchor="t">
            <a:spAutoFit/>
          </a:bodyPr>
          <a:lstStyle/>
          <a:p>
            <a:pPr algn="ctr"/>
            <a:r>
              <a:rPr lang="en-US" sz="1100" b="1" dirty="0"/>
              <a:t>NO INTEREST</a:t>
            </a:r>
          </a:p>
          <a:p>
            <a:pPr algn="ctr"/>
            <a:endParaRPr lang="en-US" sz="1100" b="1" dirty="0"/>
          </a:p>
          <a:p>
            <a:pPr algn="ctr"/>
            <a:r>
              <a:rPr lang="en-US" sz="1100" b="1" dirty="0"/>
              <a:t>PRINCIPAL ONLY</a:t>
            </a: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738" y="496888"/>
            <a:ext cx="1581630" cy="143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02675" y="542249"/>
            <a:ext cx="9570037" cy="1815882"/>
          </a:xfrm>
          <a:prstGeom prst="rect">
            <a:avLst/>
          </a:prstGeom>
          <a:solidFill>
            <a:srgbClr val="FFFF00"/>
          </a:solidFill>
        </p:spPr>
        <p:txBody>
          <a:bodyPr wrap="square" rtlCol="0" anchor="t">
            <a:spAutoFit/>
          </a:bodyPr>
          <a:lstStyle/>
          <a:p>
            <a:r>
              <a:rPr lang="en-US" sz="2800" dirty="0"/>
              <a:t>Thus, the system DEMANDS THAT MORE LOANS BE CREATED, else the money supply will shrink and there will be defaults, foreclosures, bankruptcies, unemployment, recessions, depressions, complete economic collapse.</a:t>
            </a:r>
          </a:p>
        </p:txBody>
      </p:sp>
      <p:pic>
        <p:nvPicPr>
          <p:cNvPr id="1026" name="Picture 2" descr="https://s17-us2.ixquick.com/cgi-bin/serveimage?url=http%3A%2F%2Fstatic1.businessinsider.com%2Fimage%2F568fe76dc08a80ae2f8b70ec-1190-625%2Fbonner-an-economic-depression-might-not-be-a-bad-thing.jpg&amp;sp=fdd2439a3a8aa6be5a98e29d7861357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521" y="3396290"/>
            <a:ext cx="2536422" cy="1261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17-us2.ixquick.com/cgi-bin/serveimage?url=http%3A%2F%2Fi.huffpost.com%2Fgen%2F368068%2Fthumbs%2Fr-ECONOMIC-DEPRESSION-large570.jpg&amp;sp=4736755602d640b9e68e3a427da2eb3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132" y="4918364"/>
            <a:ext cx="2560811" cy="10700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16-us2.ixquick.com/cgi-bin/serveimage?url=http%3A%2F%2F37stories.files.wordpress.com%2F2011%2F10%2Fhungry.jpg&amp;sp=7103731afeb40edb7b0287c556d95c4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22644" y="3160755"/>
            <a:ext cx="2230301" cy="17210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16-us2.ixquick.com/cgi-bin/serveimage?url=http%3A%2F%2Ferroluys.com%2Fimages%2F8b37154r.jpg&amp;sp=9e0711c55b7a6ae017467260af8bd12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22645" y="5073921"/>
            <a:ext cx="2230301" cy="16633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02675" y="2660773"/>
            <a:ext cx="7186382" cy="523220"/>
          </a:xfrm>
          <a:prstGeom prst="rect">
            <a:avLst/>
          </a:prstGeom>
          <a:solidFill>
            <a:srgbClr val="FFC000"/>
          </a:solidFill>
        </p:spPr>
        <p:txBody>
          <a:bodyPr wrap="square" rtlCol="0">
            <a:spAutoFit/>
          </a:bodyPr>
          <a:lstStyle/>
          <a:p>
            <a:pPr algn="ctr"/>
            <a:r>
              <a:rPr lang="en-US" sz="2800" dirty="0"/>
              <a:t>DAMN!     We are screwed!</a:t>
            </a:r>
          </a:p>
        </p:txBody>
      </p:sp>
    </p:spTree>
    <p:extLst>
      <p:ext uri="{BB962C8B-B14F-4D97-AF65-F5344CB8AC3E}">
        <p14:creationId xmlns:p14="http://schemas.microsoft.com/office/powerpoint/2010/main" val="2372101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9790" y="220024"/>
            <a:ext cx="7773035" cy="1384995"/>
          </a:xfrm>
          <a:prstGeom prst="rect">
            <a:avLst/>
          </a:prstGeom>
          <a:solidFill>
            <a:srgbClr val="FFFF00"/>
          </a:solidFill>
        </p:spPr>
        <p:txBody>
          <a:bodyPr wrap="square" rtlCol="0" anchor="t">
            <a:spAutoFit/>
          </a:bodyPr>
          <a:lstStyle/>
          <a:p>
            <a:r>
              <a:rPr lang="en-US" sz="2800" dirty="0"/>
              <a:t>#3:</a:t>
            </a:r>
          </a:p>
          <a:p>
            <a:r>
              <a:rPr lang="en-US" sz="2800" dirty="0"/>
              <a:t>The banks decide the nature of our society, </a:t>
            </a:r>
          </a:p>
          <a:p>
            <a:r>
              <a:rPr lang="en-US" sz="2800" dirty="0"/>
              <a:t>because they decide who gets loans (debt-money).</a:t>
            </a:r>
          </a:p>
        </p:txBody>
      </p:sp>
      <p:pic>
        <p:nvPicPr>
          <p:cNvPr id="10242" name="Picture 2" descr="https://s17-us2.ixquick.com/cgi-bin/serveimage?url=http%3A%2F%2Fschema-root.org%2Fcommerce%2Fcorporations%2Fpetroleum%2Fhalliburton%2Fhalliburton.03.jpg&amp;sp=c9ad0d0e0dc77ae93914120792ad4a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06" y="2190072"/>
            <a:ext cx="1959616" cy="146971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s15-us2.ixquick.com/cgi-bin/serveimage?url=http%3A%2F%2Fwww.npaid.org%2Fvar%2Fezflow_site%2Fstorage%2Fimages%2Fnyheter%2F2013%2Fbillions-of-dollars-invested-in-companies-involved-in-nuclear-weapons-production%2F166907-2-eng-GB%2FBillions-of-dollars-invested-in-companies-involved-in-nuclear-weapons-production_article_img.jpg&amp;sp=6b815ebeaa6429a972f1ec12daea998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1194" y="2589487"/>
            <a:ext cx="1756613" cy="1469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058" y="3820745"/>
            <a:ext cx="2641465" cy="523220"/>
          </a:xfrm>
          <a:prstGeom prst="rect">
            <a:avLst/>
          </a:prstGeom>
          <a:solidFill>
            <a:srgbClr val="FFC000"/>
          </a:solidFill>
        </p:spPr>
        <p:txBody>
          <a:bodyPr wrap="square" rtlCol="0">
            <a:spAutoFit/>
          </a:bodyPr>
          <a:lstStyle/>
          <a:p>
            <a:r>
              <a:rPr lang="en-US" sz="2800" b="1" dirty="0"/>
              <a:t>FOSSIL FUELS</a:t>
            </a:r>
          </a:p>
        </p:txBody>
      </p:sp>
      <p:sp>
        <p:nvSpPr>
          <p:cNvPr id="4" name="TextBox 3"/>
          <p:cNvSpPr txBox="1"/>
          <p:nvPr/>
        </p:nvSpPr>
        <p:spPr>
          <a:xfrm>
            <a:off x="3463257" y="4220162"/>
            <a:ext cx="2978074" cy="523220"/>
          </a:xfrm>
          <a:prstGeom prst="rect">
            <a:avLst/>
          </a:prstGeom>
          <a:solidFill>
            <a:srgbClr val="FFC000"/>
          </a:solidFill>
        </p:spPr>
        <p:txBody>
          <a:bodyPr wrap="square" rtlCol="0">
            <a:spAutoFit/>
          </a:bodyPr>
          <a:lstStyle/>
          <a:p>
            <a:r>
              <a:rPr lang="en-US" sz="2800" b="1" dirty="0"/>
              <a:t>WAR &amp; WEAPONS</a:t>
            </a:r>
          </a:p>
        </p:txBody>
      </p:sp>
      <p:pic>
        <p:nvPicPr>
          <p:cNvPr id="12290" name="Picture 2" descr="https://s15-us2.ixquick.com/cgi-bin/serveimage?url=https%3A%2F%2Fpearlsofprofundity.files.wordpress.com%2F2012%2F04%2Fmonsanto-logo.jpg&amp;sp=ac19c5efc187c7ff5da87c7460dc751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5994" y="3273670"/>
            <a:ext cx="1959617" cy="146971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s15-us2.ixquick.com/cgi-bin/serveimage?url=http%3A%2F%2Fwww.elizabethtruckcenter.com%2Fwp-content%2Fuploads%2F2014%2F11%2Fdupont-co.jpg&amp;sp=c969ba24cce7c921f6362c0340ac7e5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818504">
            <a:off x="3248942" y="1950872"/>
            <a:ext cx="1598871" cy="9553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81500" y="598523"/>
            <a:ext cx="1605243" cy="145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s17-us2.ixquick.com/cgi-bin/serveimage?url=http%3A%2F%2Fapwh.pbworks.com%2Ff%2F1178577611%2F0205B_WALMART_wideweb__470x280%2C0.jpg&amp;sp=726ade584b3f6eac016c15b668001e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2101" y="4631671"/>
            <a:ext cx="1804042" cy="14150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17385" y="4900220"/>
            <a:ext cx="2557336" cy="523220"/>
          </a:xfrm>
          <a:prstGeom prst="rect">
            <a:avLst/>
          </a:prstGeom>
          <a:solidFill>
            <a:srgbClr val="FFC000"/>
          </a:solidFill>
        </p:spPr>
        <p:txBody>
          <a:bodyPr wrap="square" rtlCol="0">
            <a:spAutoFit/>
          </a:bodyPr>
          <a:lstStyle/>
          <a:p>
            <a:r>
              <a:rPr lang="en-US" sz="2800" b="1" dirty="0"/>
              <a:t>AGRIBUSINESS</a:t>
            </a:r>
          </a:p>
        </p:txBody>
      </p:sp>
      <p:sp>
        <p:nvSpPr>
          <p:cNvPr id="6" name="TextBox 5"/>
          <p:cNvSpPr txBox="1"/>
          <p:nvPr/>
        </p:nvSpPr>
        <p:spPr>
          <a:xfrm>
            <a:off x="9746266" y="6203568"/>
            <a:ext cx="2498056" cy="646331"/>
          </a:xfrm>
          <a:prstGeom prst="rect">
            <a:avLst/>
          </a:prstGeom>
          <a:solidFill>
            <a:srgbClr val="FFC000"/>
          </a:solidFill>
        </p:spPr>
        <p:txBody>
          <a:bodyPr wrap="none" rtlCol="0">
            <a:spAutoFit/>
          </a:bodyPr>
          <a:lstStyle/>
          <a:p>
            <a:r>
              <a:rPr lang="en-US" b="1" dirty="0"/>
              <a:t>DEPARTMENT STORES &amp;</a:t>
            </a:r>
          </a:p>
          <a:p>
            <a:r>
              <a:rPr lang="en-US" b="1" dirty="0"/>
              <a:t>GROCERY STORES</a:t>
            </a:r>
          </a:p>
        </p:txBody>
      </p:sp>
      <p:sp>
        <p:nvSpPr>
          <p:cNvPr id="7" name="TextBox 6"/>
          <p:cNvSpPr txBox="1"/>
          <p:nvPr/>
        </p:nvSpPr>
        <p:spPr>
          <a:xfrm>
            <a:off x="1482435" y="5148075"/>
            <a:ext cx="2378759" cy="523220"/>
          </a:xfrm>
          <a:prstGeom prst="rect">
            <a:avLst/>
          </a:prstGeom>
          <a:solidFill>
            <a:srgbClr val="FFC000"/>
          </a:solidFill>
        </p:spPr>
        <p:txBody>
          <a:bodyPr wrap="square" rtlCol="0">
            <a:spAutoFit/>
          </a:bodyPr>
          <a:lstStyle/>
          <a:p>
            <a:r>
              <a:rPr lang="en-US" sz="2800" dirty="0"/>
              <a:t>LOBBYISTS</a:t>
            </a:r>
          </a:p>
        </p:txBody>
      </p:sp>
      <p:sp>
        <p:nvSpPr>
          <p:cNvPr id="14" name="TextBox 13"/>
          <p:cNvSpPr txBox="1"/>
          <p:nvPr/>
        </p:nvSpPr>
        <p:spPr>
          <a:xfrm>
            <a:off x="1482436" y="5670974"/>
            <a:ext cx="2378758" cy="523220"/>
          </a:xfrm>
          <a:prstGeom prst="rect">
            <a:avLst/>
          </a:prstGeom>
          <a:solidFill>
            <a:srgbClr val="FFC000"/>
          </a:solidFill>
        </p:spPr>
        <p:txBody>
          <a:bodyPr wrap="square" rtlCol="0">
            <a:spAutoFit/>
          </a:bodyPr>
          <a:lstStyle/>
          <a:p>
            <a:r>
              <a:rPr lang="en-US" sz="2800" dirty="0"/>
              <a:t>SPECULATORS</a:t>
            </a:r>
          </a:p>
        </p:txBody>
      </p:sp>
      <p:sp>
        <p:nvSpPr>
          <p:cNvPr id="15" name="TextBox 14"/>
          <p:cNvSpPr txBox="1"/>
          <p:nvPr/>
        </p:nvSpPr>
        <p:spPr>
          <a:xfrm>
            <a:off x="1482436" y="6151122"/>
            <a:ext cx="2378759" cy="523220"/>
          </a:xfrm>
          <a:prstGeom prst="rect">
            <a:avLst/>
          </a:prstGeom>
          <a:solidFill>
            <a:srgbClr val="FFC000"/>
          </a:solidFill>
        </p:spPr>
        <p:txBody>
          <a:bodyPr wrap="square" rtlCol="0">
            <a:spAutoFit/>
          </a:bodyPr>
          <a:lstStyle/>
          <a:p>
            <a:r>
              <a:rPr lang="en-US" sz="2800" dirty="0"/>
              <a:t>FREE TRADERS</a:t>
            </a:r>
          </a:p>
        </p:txBody>
      </p:sp>
      <p:pic>
        <p:nvPicPr>
          <p:cNvPr id="8" name="Picture 2" descr="https://s17-us2.ixquick.com/cgi-bin/serveimage?url=https%3A%2F%2Ftse1.mm.bing.net%2Fth%3Fid%3DOIP.M2b75af1ce20cfe56ae4ae00f1a038035o0%26pid%3D15.1%26f%3D1&amp;sp=f3ee39afbf4f42cc36e183d283333f3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1194" y="5160656"/>
            <a:ext cx="2018248" cy="151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0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32548" y="159081"/>
            <a:ext cx="6608618" cy="2677656"/>
          </a:xfrm>
          <a:prstGeom prst="rect">
            <a:avLst/>
          </a:prstGeom>
          <a:solidFill>
            <a:srgbClr val="FFC000"/>
          </a:solidFill>
        </p:spPr>
        <p:txBody>
          <a:bodyPr wrap="square" rtlCol="0">
            <a:spAutoFit/>
          </a:bodyPr>
          <a:lstStyle/>
          <a:p>
            <a:pPr lvl="0" eaLnBrk="0" fontAlgn="base" hangingPunct="0">
              <a:spcBef>
                <a:spcPct val="0"/>
              </a:spcBef>
              <a:spcAft>
                <a:spcPct val="0"/>
              </a:spcAft>
            </a:pPr>
            <a:r>
              <a:rPr lang="en-US" altLang="en-US" sz="2400" dirty="0">
                <a:latin typeface="Arial" panose="020B0604020202020204" pitchFamily="34" charset="0"/>
              </a:rPr>
              <a:t>Mariner S. Eccles</a:t>
            </a:r>
          </a:p>
          <a:p>
            <a:pPr lvl="0" eaLnBrk="0" fontAlgn="base" hangingPunct="0">
              <a:spcBef>
                <a:spcPct val="0"/>
              </a:spcBef>
              <a:spcAft>
                <a:spcPct val="0"/>
              </a:spcAft>
            </a:pPr>
            <a:r>
              <a:rPr lang="en-US" altLang="en-US" sz="2400" dirty="0">
                <a:latin typeface="Arial" panose="020B0604020202020204" pitchFamily="34" charset="0"/>
              </a:rPr>
              <a:t>Chairman, Federal Reserve</a:t>
            </a:r>
          </a:p>
          <a:p>
            <a:pPr lvl="0" eaLnBrk="0" fontAlgn="base" hangingPunct="0">
              <a:spcBef>
                <a:spcPct val="0"/>
              </a:spcBef>
              <a:spcAft>
                <a:spcPct val="0"/>
              </a:spcAft>
            </a:pPr>
            <a:r>
              <a:rPr lang="en-US" altLang="en-US" sz="2400" dirty="0">
                <a:latin typeface="Arial" panose="020B0604020202020204" pitchFamily="34" charset="0"/>
              </a:rPr>
              <a:t>under President Franklin D. Roosevelt:</a:t>
            </a:r>
            <a:endParaRPr lang="en-US" sz="2400" dirty="0"/>
          </a:p>
          <a:p>
            <a:pPr lvl="0" eaLnBrk="0" fontAlgn="base" hangingPunct="0">
              <a:spcBef>
                <a:spcPct val="0"/>
              </a:spcBef>
              <a:spcAft>
                <a:spcPct val="0"/>
              </a:spcAft>
            </a:pPr>
            <a:endParaRPr lang="en-US" altLang="en-US" sz="2400" dirty="0">
              <a:latin typeface="Arial" panose="020B0604020202020204" pitchFamily="34" charset="0"/>
            </a:endParaRPr>
          </a:p>
          <a:p>
            <a:pPr lvl="0" eaLnBrk="0" fontAlgn="base" hangingPunct="0">
              <a:spcBef>
                <a:spcPct val="0"/>
              </a:spcBef>
              <a:spcAft>
                <a:spcPct val="0"/>
              </a:spcAft>
            </a:pPr>
            <a:r>
              <a:rPr lang="en-US" altLang="en-US" sz="2400" dirty="0">
                <a:latin typeface="Arial" panose="020B0604020202020204" pitchFamily="34" charset="0"/>
              </a:rPr>
              <a:t>“That is what our money system is.</a:t>
            </a:r>
          </a:p>
          <a:p>
            <a:pPr lvl="0" eaLnBrk="0" fontAlgn="base" hangingPunct="0">
              <a:spcBef>
                <a:spcPct val="0"/>
              </a:spcBef>
              <a:spcAft>
                <a:spcPct val="0"/>
              </a:spcAft>
            </a:pPr>
            <a:r>
              <a:rPr lang="en-US" altLang="en-US" sz="2400" dirty="0">
                <a:latin typeface="Arial" panose="020B0604020202020204" pitchFamily="34" charset="0"/>
              </a:rPr>
              <a:t>  If there were no debts in our money system,</a:t>
            </a:r>
          </a:p>
          <a:p>
            <a:pPr lvl="0" eaLnBrk="0" fontAlgn="base" hangingPunct="0">
              <a:spcBef>
                <a:spcPct val="0"/>
              </a:spcBef>
              <a:spcAft>
                <a:spcPct val="0"/>
              </a:spcAft>
            </a:pPr>
            <a:r>
              <a:rPr lang="en-US" altLang="en-US" sz="2400" dirty="0">
                <a:latin typeface="Arial" panose="020B0604020202020204" pitchFamily="34" charset="0"/>
              </a:rPr>
              <a:t>  there wouldn’t be any money.”</a:t>
            </a:r>
            <a:endParaRPr lang="en-US" altLang="en-US" dirty="0">
              <a:latin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959" y="3920013"/>
            <a:ext cx="1348132" cy="121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173038" y="159081"/>
            <a:ext cx="4022551" cy="3219920"/>
          </a:xfrm>
          <a:prstGeom prst="rect">
            <a:avLst/>
          </a:prstGeom>
        </p:spPr>
      </p:pic>
      <p:sp>
        <p:nvSpPr>
          <p:cNvPr id="5" name="TextBox 4"/>
          <p:cNvSpPr txBox="1"/>
          <p:nvPr/>
        </p:nvSpPr>
        <p:spPr>
          <a:xfrm>
            <a:off x="2751867" y="3518457"/>
            <a:ext cx="4984990" cy="2677656"/>
          </a:xfrm>
          <a:prstGeom prst="rect">
            <a:avLst/>
          </a:prstGeom>
          <a:solidFill>
            <a:srgbClr val="FFFF00"/>
          </a:solidFill>
        </p:spPr>
        <p:txBody>
          <a:bodyPr wrap="square" rtlCol="0">
            <a:spAutoFit/>
          </a:bodyPr>
          <a:lstStyle/>
          <a:p>
            <a:r>
              <a:rPr lang="en-US" sz="2400" dirty="0"/>
              <a:t>Henry Ford:</a:t>
            </a:r>
          </a:p>
          <a:p>
            <a:endParaRPr lang="en-US" sz="2400" dirty="0"/>
          </a:p>
          <a:p>
            <a:r>
              <a:rPr lang="en-US" sz="2400" dirty="0"/>
              <a:t>“It is well enough that people of the nation do not understand our banking and monetary system, for if they did,</a:t>
            </a:r>
          </a:p>
          <a:p>
            <a:r>
              <a:rPr lang="en-US" sz="2400" dirty="0"/>
              <a:t>I believe there would be a revolution before tomorrow morning.”</a:t>
            </a:r>
          </a:p>
        </p:txBody>
      </p:sp>
      <p:pic>
        <p:nvPicPr>
          <p:cNvPr id="2050" name="Picture 2" descr="https://s17-us2.ixquick.com/cgi-bin/serveimage?url=http%3A%2F%2Ftse4.mm.bing.net%2Fth%3Fid%3DOIP.Ma129d57fecae6bb9332e2ef8ea221f8do0%26pid%3D15.1%26f%3D1&amp;sp=4d796bc52e836acc239aff95acc388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277" y="3518457"/>
            <a:ext cx="3900908" cy="26776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59902" y="6277912"/>
            <a:ext cx="3169658" cy="461665"/>
          </a:xfrm>
          <a:prstGeom prst="rect">
            <a:avLst/>
          </a:prstGeom>
          <a:solidFill>
            <a:srgbClr val="FFC000"/>
          </a:solidFill>
        </p:spPr>
        <p:txBody>
          <a:bodyPr wrap="square" rtlCol="0">
            <a:spAutoFit/>
          </a:bodyPr>
          <a:lstStyle/>
          <a:p>
            <a:r>
              <a:rPr lang="en-US" sz="2400" dirty="0"/>
              <a:t>You can say that again!</a:t>
            </a:r>
          </a:p>
        </p:txBody>
      </p:sp>
    </p:spTree>
    <p:extLst>
      <p:ext uri="{BB962C8B-B14F-4D97-AF65-F5344CB8AC3E}">
        <p14:creationId xmlns:p14="http://schemas.microsoft.com/office/powerpoint/2010/main" val="1352245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16-us2.ixquick.com/cgi-bin/serveimage?url=http%3A%2F%2Fwww.public.navy.mil%2Fspawar%2FAtlantic%2FPress%2FPublishingImages%2Fgreen-dollar-sign200.png&amp;sp=dfb4d41a9d9bf6e57f6c8af6305aa6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396" y="5231484"/>
            <a:ext cx="1312907" cy="13129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867" y="1963139"/>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12033" y="790167"/>
            <a:ext cx="4701287" cy="461665"/>
          </a:xfrm>
          <a:prstGeom prst="rect">
            <a:avLst/>
          </a:prstGeom>
          <a:solidFill>
            <a:srgbClr val="FFFF00"/>
          </a:solidFill>
        </p:spPr>
        <p:txBody>
          <a:bodyPr wrap="none" rtlCol="0">
            <a:spAutoFit/>
          </a:bodyPr>
          <a:lstStyle/>
          <a:p>
            <a:r>
              <a:rPr lang="en-US" sz="2400" dirty="0"/>
              <a:t>Where does our money come from?</a:t>
            </a:r>
          </a:p>
        </p:txBody>
      </p:sp>
      <p:sp>
        <p:nvSpPr>
          <p:cNvPr id="5" name="TextBox 4"/>
          <p:cNvSpPr txBox="1"/>
          <p:nvPr/>
        </p:nvSpPr>
        <p:spPr>
          <a:xfrm>
            <a:off x="5667920" y="2589051"/>
            <a:ext cx="3969869" cy="461665"/>
          </a:xfrm>
          <a:prstGeom prst="rect">
            <a:avLst/>
          </a:prstGeom>
          <a:solidFill>
            <a:srgbClr val="FFC000"/>
          </a:solidFill>
        </p:spPr>
        <p:txBody>
          <a:bodyPr wrap="none" rtlCol="0">
            <a:spAutoFit/>
          </a:bodyPr>
          <a:lstStyle/>
          <a:p>
            <a:r>
              <a:rPr lang="en-US" sz="2400" dirty="0"/>
              <a:t>Well, I earn mine from my job.</a:t>
            </a:r>
          </a:p>
        </p:txBody>
      </p:sp>
      <p:sp>
        <p:nvSpPr>
          <p:cNvPr id="6" name="TextBox 5"/>
          <p:cNvSpPr txBox="1"/>
          <p:nvPr/>
        </p:nvSpPr>
        <p:spPr>
          <a:xfrm>
            <a:off x="795930" y="4236241"/>
            <a:ext cx="10316042" cy="461665"/>
          </a:xfrm>
          <a:prstGeom prst="rect">
            <a:avLst/>
          </a:prstGeom>
          <a:solidFill>
            <a:srgbClr val="FFFF00"/>
          </a:solidFill>
        </p:spPr>
        <p:txBody>
          <a:bodyPr wrap="square" rtlCol="0">
            <a:spAutoFit/>
          </a:bodyPr>
          <a:lstStyle/>
          <a:p>
            <a:r>
              <a:rPr lang="en-US" sz="2400" dirty="0"/>
              <a:t>No, no.  What I mean is, who creates the dollars?   Where do the dollars get born?</a:t>
            </a:r>
          </a:p>
        </p:txBody>
      </p:sp>
      <p:pic>
        <p:nvPicPr>
          <p:cNvPr id="1028" name="Picture 4" descr="https://s16-us2.ixquick.com/cgi-bin/serveimage?url=http%3A%2F%2Ftse3.mm.bing.net%2Fth%3Fid%3DOIP.M6ed82a997b136fc7b9fecdf40b9e9426o0%26pid%3D15.1%26f%3D1&amp;sp=db67a63b6da81a8017bcafb366714b9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595" y="5173563"/>
            <a:ext cx="2152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s16-us2.ixquick.com/cgi-bin/serveimage?url=http%3A%2F%2Fwww.public.navy.mil%2Fspawar%2FAtlantic%2FPress%2FPublishingImages%2Fgreen-dollar-sign200.png&amp;sp=dfb4d41a9d9bf6e57f6c8af6305aa6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537" y="5173563"/>
            <a:ext cx="1312907" cy="131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319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308" y="519852"/>
            <a:ext cx="2147455" cy="194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10404" y="2461510"/>
            <a:ext cx="7038109" cy="3170099"/>
          </a:xfrm>
          <a:prstGeom prst="rect">
            <a:avLst/>
          </a:prstGeom>
          <a:solidFill>
            <a:srgbClr val="FFC000"/>
          </a:solidFill>
        </p:spPr>
        <p:txBody>
          <a:bodyPr wrap="square" rtlCol="0">
            <a:spAutoFit/>
          </a:bodyPr>
          <a:lstStyle/>
          <a:p>
            <a:r>
              <a:rPr lang="en-US" sz="4000" dirty="0"/>
              <a:t>Wait one minute.   </a:t>
            </a:r>
          </a:p>
          <a:p>
            <a:endParaRPr lang="en-US" sz="4000" dirty="0"/>
          </a:p>
          <a:p>
            <a:r>
              <a:rPr lang="en-US" sz="4000" dirty="0"/>
              <a:t>Does this twisted system have anything to do with the massive power of corporations?</a:t>
            </a:r>
          </a:p>
        </p:txBody>
      </p:sp>
    </p:spTree>
    <p:extLst>
      <p:ext uri="{BB962C8B-B14F-4D97-AF65-F5344CB8AC3E}">
        <p14:creationId xmlns:p14="http://schemas.microsoft.com/office/powerpoint/2010/main" val="1261063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lstStyle/>
          <a:p>
            <a:pPr algn="ctr"/>
            <a:r>
              <a:rPr lang="en-US" dirty="0"/>
              <a:t>The PRIVATE BANK DEBT-MONEY system has spread</a:t>
            </a:r>
            <a:br>
              <a:rPr lang="en-US" dirty="0"/>
            </a:br>
            <a:r>
              <a:rPr lang="en-US" dirty="0"/>
              <a:t> to every country.</a:t>
            </a:r>
          </a:p>
        </p:txBody>
      </p:sp>
      <p:pic>
        <p:nvPicPr>
          <p:cNvPr id="2050" name="Picture 2" descr="https://s14-eu5.ixquick.com/cgi-bin/serveimage?url=http%3A%2F%2Fcdn.cfo.com%2Fcontent%2Fuploads%2F2015%2F04%2FDebt.jpg&amp;sp=e14b7331e4504f00851b2e37319379d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50317" y="1325563"/>
            <a:ext cx="652700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47" y="3081667"/>
            <a:ext cx="1642009" cy="148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https://s16-us2.ixquick.com/cgi-bin/serveimage?url=http%3A%2F%2Fimagesci.com%2Fimg%2F2013%2F04%2Fall-countries-flags-8718-hd-wallpapers.jpg&amp;sp=45c4c0dfede1b5bf7e49f0e9480a84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399" y="4272396"/>
            <a:ext cx="35909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069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s://s15-us2.ixquick.com/cgi-bin/serveimage?url=http%3A%2F%2Fbritsimonsays.com%2Fwp-content%2Fuploads%2F2014%2F10%2FJobSites.Feat_1.jpg&amp;sp=c38b89842b7d4cf8485e35a3dd8030f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9040" y="5286683"/>
            <a:ext cx="2144415" cy="11096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957" y="220656"/>
            <a:ext cx="1866348" cy="168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213056" y="2362796"/>
            <a:ext cx="761999" cy="769441"/>
          </a:xfrm>
          <a:prstGeom prst="rect">
            <a:avLst/>
          </a:prstGeom>
          <a:solidFill>
            <a:srgbClr val="FF9900"/>
          </a:solidFill>
        </p:spPr>
        <p:txBody>
          <a:bodyPr wrap="square" rtlCol="0">
            <a:spAutoFit/>
          </a:bodyPr>
          <a:lstStyle/>
          <a:p>
            <a:r>
              <a:rPr lang="en-US" sz="4400" dirty="0"/>
              <a:t>#1</a:t>
            </a:r>
          </a:p>
        </p:txBody>
      </p:sp>
      <p:sp>
        <p:nvSpPr>
          <p:cNvPr id="18" name="TextBox 17"/>
          <p:cNvSpPr txBox="1"/>
          <p:nvPr/>
        </p:nvSpPr>
        <p:spPr>
          <a:xfrm>
            <a:off x="3213056" y="3601087"/>
            <a:ext cx="761999" cy="769441"/>
          </a:xfrm>
          <a:prstGeom prst="rect">
            <a:avLst/>
          </a:prstGeom>
          <a:solidFill>
            <a:srgbClr val="FF9900"/>
          </a:solidFill>
        </p:spPr>
        <p:txBody>
          <a:bodyPr wrap="square" rtlCol="0">
            <a:spAutoFit/>
          </a:bodyPr>
          <a:lstStyle/>
          <a:p>
            <a:r>
              <a:rPr lang="en-US" sz="4400" dirty="0"/>
              <a:t>#2</a:t>
            </a:r>
          </a:p>
        </p:txBody>
      </p:sp>
      <p:sp>
        <p:nvSpPr>
          <p:cNvPr id="19" name="TextBox 18"/>
          <p:cNvSpPr txBox="1"/>
          <p:nvPr/>
        </p:nvSpPr>
        <p:spPr>
          <a:xfrm>
            <a:off x="3213056" y="5012335"/>
            <a:ext cx="761999" cy="769441"/>
          </a:xfrm>
          <a:prstGeom prst="rect">
            <a:avLst/>
          </a:prstGeom>
          <a:solidFill>
            <a:srgbClr val="FF9900"/>
          </a:solidFill>
        </p:spPr>
        <p:txBody>
          <a:bodyPr wrap="square" rtlCol="0">
            <a:spAutoFit/>
          </a:bodyPr>
          <a:lstStyle/>
          <a:p>
            <a:r>
              <a:rPr lang="en-US" sz="4400" dirty="0"/>
              <a:t>#3</a:t>
            </a:r>
          </a:p>
        </p:txBody>
      </p:sp>
      <p:sp>
        <p:nvSpPr>
          <p:cNvPr id="8" name="TextBox 7"/>
          <p:cNvSpPr txBox="1"/>
          <p:nvPr/>
        </p:nvSpPr>
        <p:spPr>
          <a:xfrm>
            <a:off x="4565547" y="2646576"/>
            <a:ext cx="1849545" cy="400110"/>
          </a:xfrm>
          <a:prstGeom prst="rect">
            <a:avLst/>
          </a:prstGeom>
          <a:solidFill>
            <a:srgbClr val="FFC000"/>
          </a:solidFill>
        </p:spPr>
        <p:txBody>
          <a:bodyPr wrap="none" rtlCol="0">
            <a:spAutoFit/>
          </a:bodyPr>
          <a:lstStyle/>
          <a:p>
            <a:r>
              <a:rPr lang="en-US" sz="2000" dirty="0"/>
              <a:t>SCARCE MONEY</a:t>
            </a:r>
          </a:p>
        </p:txBody>
      </p:sp>
      <p:sp>
        <p:nvSpPr>
          <p:cNvPr id="21" name="TextBox 20"/>
          <p:cNvSpPr txBox="1"/>
          <p:nvPr/>
        </p:nvSpPr>
        <p:spPr>
          <a:xfrm>
            <a:off x="4565550" y="3880151"/>
            <a:ext cx="3353354" cy="400110"/>
          </a:xfrm>
          <a:prstGeom prst="rect">
            <a:avLst/>
          </a:prstGeom>
          <a:solidFill>
            <a:srgbClr val="FFC000"/>
          </a:solidFill>
        </p:spPr>
        <p:txBody>
          <a:bodyPr wrap="none" rtlCol="0">
            <a:spAutoFit/>
          </a:bodyPr>
          <a:lstStyle/>
          <a:p>
            <a:r>
              <a:rPr lang="en-US" sz="2000" dirty="0"/>
              <a:t>LACK OF PURCHASING POWER</a:t>
            </a:r>
          </a:p>
        </p:txBody>
      </p:sp>
      <p:sp>
        <p:nvSpPr>
          <p:cNvPr id="22" name="TextBox 21"/>
          <p:cNvSpPr txBox="1"/>
          <p:nvPr/>
        </p:nvSpPr>
        <p:spPr>
          <a:xfrm>
            <a:off x="4496277" y="5286683"/>
            <a:ext cx="2306337" cy="400110"/>
          </a:xfrm>
          <a:prstGeom prst="rect">
            <a:avLst/>
          </a:prstGeom>
          <a:solidFill>
            <a:srgbClr val="FFC000"/>
          </a:solidFill>
        </p:spPr>
        <p:txBody>
          <a:bodyPr wrap="none" rtlCol="0">
            <a:spAutoFit/>
          </a:bodyPr>
          <a:lstStyle/>
          <a:p>
            <a:r>
              <a:rPr lang="en-US" sz="2000" dirty="0"/>
              <a:t>WAGE DEPENDENCY</a:t>
            </a:r>
          </a:p>
        </p:txBody>
      </p:sp>
      <p:pic>
        <p:nvPicPr>
          <p:cNvPr id="5124" name="Picture 4" descr="https://s16-us2.ixquick.com/cgi-bin/serveimage?url=http%3A%2F%2Fwww.clipartbest.com%2Fcliparts%2Faiq%2Fe85%2Faiqe85y6T.png&amp;sp=0c0abacbb62a6d40d6f382b17d5e5aa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4237" y="3362959"/>
            <a:ext cx="1254020" cy="164937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s17-us2.ixquick.com/cgi-bin/serveimage?url=http:%2F%2Fthefearlessheart.org%2Fwp-content%2Fuploads%2F2014%2F03%2FScarcity.jpg&amp;sp=bc011be22b5ff77969202592b8ddd9bb"/>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8441522" y="1599993"/>
            <a:ext cx="3080353" cy="17629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s://s17-us2.ixquick.com/cgi-bin/serveimage?url=http%3A%2F%2F4.bp.blogspot.com%2F-1jLSrzuiGv4%2FUKtBRTZwrEI%2FAAAAAAAAEb8%2FOpb6dUyix7g%2Fs1600%2Fcircle.jpg&amp;sp=e3497ebb03c57aff3a8246866c6b661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9947" y="2307271"/>
            <a:ext cx="775854" cy="43605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9469947" y="2381321"/>
            <a:ext cx="775854" cy="253916"/>
          </a:xfrm>
          <a:prstGeom prst="rect">
            <a:avLst/>
          </a:prstGeom>
          <a:noFill/>
        </p:spPr>
        <p:txBody>
          <a:bodyPr wrap="square" rtlCol="0" anchor="t">
            <a:spAutoFit/>
          </a:bodyPr>
          <a:lstStyle/>
          <a:p>
            <a:pPr algn="ctr"/>
            <a:r>
              <a:rPr lang="en-US" sz="1050" b="1" dirty="0"/>
              <a:t>PRINCIPAL</a:t>
            </a:r>
          </a:p>
        </p:txBody>
      </p:sp>
      <p:sp>
        <p:nvSpPr>
          <p:cNvPr id="3" name="TextBox 2"/>
          <p:cNvSpPr txBox="1"/>
          <p:nvPr/>
        </p:nvSpPr>
        <p:spPr>
          <a:xfrm>
            <a:off x="2863435" y="542296"/>
            <a:ext cx="8500689" cy="584775"/>
          </a:xfrm>
          <a:prstGeom prst="rect">
            <a:avLst/>
          </a:prstGeom>
          <a:solidFill>
            <a:srgbClr val="FFFF00"/>
          </a:solidFill>
        </p:spPr>
        <p:txBody>
          <a:bodyPr wrap="square" rtlCol="0">
            <a:spAutoFit/>
          </a:bodyPr>
          <a:lstStyle/>
          <a:p>
            <a:r>
              <a:rPr lang="en-US" sz="3200" dirty="0"/>
              <a:t>In each country, the DEBT-MONEY system causes:</a:t>
            </a:r>
          </a:p>
        </p:txBody>
      </p:sp>
    </p:spTree>
    <p:extLst>
      <p:ext uri="{BB962C8B-B14F-4D97-AF65-F5344CB8AC3E}">
        <p14:creationId xmlns:p14="http://schemas.microsoft.com/office/powerpoint/2010/main" val="2568952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38" y="1571523"/>
            <a:ext cx="1332860" cy="120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21227" y="383189"/>
            <a:ext cx="8872675" cy="2246769"/>
          </a:xfrm>
          <a:prstGeom prst="rect">
            <a:avLst/>
          </a:prstGeom>
          <a:solidFill>
            <a:srgbClr val="FFFF00"/>
          </a:solidFill>
        </p:spPr>
        <p:txBody>
          <a:bodyPr wrap="square" rtlCol="0" anchor="t">
            <a:spAutoFit/>
          </a:bodyPr>
          <a:lstStyle/>
          <a:p>
            <a:pPr algn="ctr"/>
            <a:r>
              <a:rPr lang="en-US" sz="2800" dirty="0"/>
              <a:t>SCARCE MONEY:</a:t>
            </a:r>
          </a:p>
          <a:p>
            <a:pPr algn="ctr"/>
            <a:endParaRPr lang="en-US" sz="2800" dirty="0"/>
          </a:p>
          <a:p>
            <a:pPr algn="ctr"/>
            <a:r>
              <a:rPr lang="en-US" sz="2800" dirty="0"/>
              <a:t>Money is constantly disappearing as the debt is paid down.</a:t>
            </a:r>
          </a:p>
          <a:p>
            <a:pPr algn="ctr"/>
            <a:endParaRPr lang="en-US" sz="2800" dirty="0"/>
          </a:p>
          <a:p>
            <a:pPr algn="ctr"/>
            <a:r>
              <a:rPr lang="en-US" sz="2800" dirty="0"/>
              <a:t>All are forced to borrow to have a money supply.</a:t>
            </a:r>
          </a:p>
        </p:txBody>
      </p:sp>
      <p:sp>
        <p:nvSpPr>
          <p:cNvPr id="2" name="TextBox 1"/>
          <p:cNvSpPr txBox="1"/>
          <p:nvPr/>
        </p:nvSpPr>
        <p:spPr>
          <a:xfrm>
            <a:off x="773915" y="383189"/>
            <a:ext cx="1163782" cy="1107996"/>
          </a:xfrm>
          <a:prstGeom prst="rect">
            <a:avLst/>
          </a:prstGeom>
          <a:solidFill>
            <a:srgbClr val="FF9900"/>
          </a:solidFill>
        </p:spPr>
        <p:txBody>
          <a:bodyPr wrap="square" rtlCol="0">
            <a:spAutoFit/>
          </a:bodyPr>
          <a:lstStyle/>
          <a:p>
            <a:r>
              <a:rPr lang="en-US" sz="6600" dirty="0"/>
              <a:t>#1</a:t>
            </a:r>
          </a:p>
        </p:txBody>
      </p:sp>
      <p:pic>
        <p:nvPicPr>
          <p:cNvPr id="1030" name="Picture 6" descr="https://s17-us2.ixquick.com/cgi-bin/serveimage?url=https%3A%2F%2Fkwatu.files.wordpress.com%2F2015%2F06%2Fbudget_deficit.jpg&amp;sp=de8d43a5ef10ca2ecca8a9bda5632a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8650" y="3443354"/>
            <a:ext cx="3190062" cy="21463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94942" y="5564248"/>
            <a:ext cx="2476500" cy="707886"/>
          </a:xfrm>
          <a:prstGeom prst="rect">
            <a:avLst/>
          </a:prstGeom>
          <a:solidFill>
            <a:srgbClr val="FFC000"/>
          </a:solidFill>
        </p:spPr>
        <p:txBody>
          <a:bodyPr rtlCol="0">
            <a:spAutoFit/>
          </a:bodyPr>
          <a:lstStyle/>
          <a:p>
            <a:pPr algn="ctr"/>
            <a:r>
              <a:rPr lang="en-US" sz="2000" dirty="0"/>
              <a:t>Consumers borrow</a:t>
            </a:r>
          </a:p>
          <a:p>
            <a:pPr algn="ctr"/>
            <a:r>
              <a:rPr lang="en-US" sz="2000" dirty="0"/>
              <a:t>to buy</a:t>
            </a:r>
          </a:p>
        </p:txBody>
      </p:sp>
      <p:sp>
        <p:nvSpPr>
          <p:cNvPr id="11" name="TextBox 10"/>
          <p:cNvSpPr txBox="1"/>
          <p:nvPr/>
        </p:nvSpPr>
        <p:spPr>
          <a:xfrm>
            <a:off x="8850702" y="5639361"/>
            <a:ext cx="2743200" cy="707886"/>
          </a:xfrm>
          <a:prstGeom prst="rect">
            <a:avLst/>
          </a:prstGeom>
          <a:solidFill>
            <a:srgbClr val="FFC000"/>
          </a:solidFill>
        </p:spPr>
        <p:txBody>
          <a:bodyPr rtlCol="0">
            <a:spAutoFit/>
          </a:bodyPr>
          <a:lstStyle/>
          <a:p>
            <a:pPr algn="ctr"/>
            <a:r>
              <a:rPr lang="en-US" sz="2000" dirty="0"/>
              <a:t>Government borrows</a:t>
            </a:r>
          </a:p>
          <a:p>
            <a:pPr algn="ctr"/>
            <a:r>
              <a:rPr lang="en-US" sz="2000" dirty="0"/>
              <a:t>to pay expenses</a:t>
            </a:r>
          </a:p>
        </p:txBody>
      </p:sp>
      <p:sp>
        <p:nvSpPr>
          <p:cNvPr id="15" name="TextBox 14"/>
          <p:cNvSpPr txBox="1"/>
          <p:nvPr/>
        </p:nvSpPr>
        <p:spPr>
          <a:xfrm>
            <a:off x="5035940" y="5564248"/>
            <a:ext cx="2476500" cy="707886"/>
          </a:xfrm>
          <a:prstGeom prst="rect">
            <a:avLst/>
          </a:prstGeom>
          <a:solidFill>
            <a:srgbClr val="FFC000"/>
          </a:solidFill>
        </p:spPr>
        <p:txBody>
          <a:bodyPr rtlCol="0">
            <a:spAutoFit/>
          </a:bodyPr>
          <a:lstStyle/>
          <a:p>
            <a:pPr algn="ctr"/>
            <a:r>
              <a:rPr lang="en-US" sz="2000" dirty="0"/>
              <a:t>Industry borrows</a:t>
            </a:r>
          </a:p>
          <a:p>
            <a:pPr algn="ctr"/>
            <a:r>
              <a:rPr lang="en-US" sz="2000" dirty="0"/>
              <a:t>to invest</a:t>
            </a:r>
          </a:p>
        </p:txBody>
      </p:sp>
      <p:pic>
        <p:nvPicPr>
          <p:cNvPr id="5" name="Picture 2" descr="https://s14-eu5.ixquick.com/cgi-bin/serveimage?url=http%3A%2F%2Fwww.bankaholic.com%2Ffinance%2Fwp-content%2Fuploads%2F2008%2F03%2Fdebt.gif&amp;sp=6b0ffb36ef6a7f61454aabe45c7d689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1584" y="3092342"/>
            <a:ext cx="1992270" cy="24973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15-us2.ixquick.com/cgi-bin/serveimage?url=http%3A%2F%2Ftse1.mm.bing.net%2Fth%3Fid%3DOIP.M1e6b2e7e163fc762a13212e369e74c11o0%26pid%3D15.1%26f%3D1&amp;sp=aa7dbcf1b8cb979be3dad36503dd68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941" y="3558362"/>
            <a:ext cx="3343143" cy="200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529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8343" y="192970"/>
            <a:ext cx="9152729" cy="2677656"/>
          </a:xfrm>
          <a:prstGeom prst="rect">
            <a:avLst/>
          </a:prstGeom>
          <a:solidFill>
            <a:srgbClr val="FFFF00"/>
          </a:solidFill>
        </p:spPr>
        <p:txBody>
          <a:bodyPr wrap="square" rtlCol="0" anchor="t">
            <a:spAutoFit/>
          </a:bodyPr>
          <a:lstStyle/>
          <a:p>
            <a:pPr algn="ctr"/>
            <a:r>
              <a:rPr lang="en-US" sz="2400" dirty="0"/>
              <a:t>LACK OF CONSUMER PURCHASING POWER</a:t>
            </a:r>
          </a:p>
          <a:p>
            <a:pPr algn="ctr"/>
            <a:endParaRPr lang="en-US" sz="2400" dirty="0"/>
          </a:p>
          <a:p>
            <a:r>
              <a:rPr lang="en-US" sz="2400" dirty="0"/>
              <a:t>Business debt elevates prices.</a:t>
            </a:r>
          </a:p>
          <a:p>
            <a:endParaRPr lang="en-US" sz="2400" dirty="0"/>
          </a:p>
          <a:p>
            <a:r>
              <a:rPr lang="en-US" sz="2400" dirty="0"/>
              <a:t>Consumer debt reduces spending money (reduces purchasing power).</a:t>
            </a:r>
          </a:p>
          <a:p>
            <a:endParaRPr lang="en-US" sz="2400" dirty="0"/>
          </a:p>
          <a:p>
            <a:r>
              <a:rPr lang="en-US" sz="2400" dirty="0"/>
              <a:t>RESULT:  business cannot sell all its products and services.</a:t>
            </a:r>
          </a:p>
        </p:txBody>
      </p:sp>
      <p:sp>
        <p:nvSpPr>
          <p:cNvPr id="2" name="TextBox 1"/>
          <p:cNvSpPr txBox="1"/>
          <p:nvPr/>
        </p:nvSpPr>
        <p:spPr>
          <a:xfrm>
            <a:off x="1453633" y="186796"/>
            <a:ext cx="1163782" cy="1107996"/>
          </a:xfrm>
          <a:prstGeom prst="rect">
            <a:avLst/>
          </a:prstGeom>
          <a:solidFill>
            <a:srgbClr val="FF9900"/>
          </a:solidFill>
        </p:spPr>
        <p:txBody>
          <a:bodyPr wrap="square" rtlCol="0">
            <a:spAutoFit/>
          </a:bodyPr>
          <a:lstStyle/>
          <a:p>
            <a:r>
              <a:rPr lang="en-US" sz="6600" dirty="0"/>
              <a:t>#2</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11" y="371462"/>
            <a:ext cx="1021194"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stretch>
            <a:fillRect/>
          </a:stretch>
        </p:blipFill>
        <p:spPr>
          <a:xfrm>
            <a:off x="9431250" y="4276752"/>
            <a:ext cx="1786512" cy="1059836"/>
          </a:xfrm>
          <a:prstGeom prst="rect">
            <a:avLst/>
          </a:prstGeom>
        </p:spPr>
      </p:pic>
      <p:pic>
        <p:nvPicPr>
          <p:cNvPr id="4" name="Picture 3"/>
          <p:cNvPicPr>
            <a:picLocks noChangeAspect="1"/>
          </p:cNvPicPr>
          <p:nvPr/>
        </p:nvPicPr>
        <p:blipFill>
          <a:blip r:embed="rId5"/>
          <a:stretch>
            <a:fillRect/>
          </a:stretch>
        </p:blipFill>
        <p:spPr>
          <a:xfrm>
            <a:off x="1150042" y="3977571"/>
            <a:ext cx="3089200" cy="1762071"/>
          </a:xfrm>
          <a:prstGeom prst="rect">
            <a:avLst/>
          </a:prstGeom>
        </p:spPr>
      </p:pic>
      <p:pic>
        <p:nvPicPr>
          <p:cNvPr id="12" name="Picture 4" descr="https://s16-us2.ixquick.com/cgi-bin/serveimage?url=http%3A%2F%2Fwww.clipartbest.com%2Fcliparts%2Faiq%2Fe85%2Faiqe85y6T.png&amp;sp=0c0abacbb62a6d40d6f382b17d5e5aa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2044" y="3659501"/>
            <a:ext cx="1807743" cy="237767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s17-us2.ixquick.com/cgi-bin/serveimage?url=http%3A%2F%2Fwww.clker.com%2Fcliparts%2FA%2FP%2FL%2Fb%2FV%2FG%2Fblue-plus-sign-hi.png&amp;sp=dc43c08a11eb253a5da510fc7ebdb5e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9530" y="4350653"/>
            <a:ext cx="763712" cy="76371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16-us2.ixquick.com/cgi-bin/serveimage?url=http%3A%2F%2Fwww.iconsdb.com%2Ficons%2Fdownload%2Fcaribbean-blue%2Fequal-sign-2-512.png&amp;sp=2751e5c81eec1ff55e3199cf11438e6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0442" y="4440830"/>
            <a:ext cx="578716" cy="5787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454214" y="6148261"/>
            <a:ext cx="2823402" cy="584775"/>
          </a:xfrm>
          <a:prstGeom prst="rect">
            <a:avLst/>
          </a:prstGeom>
          <a:solidFill>
            <a:srgbClr val="FFC000"/>
          </a:solidFill>
        </p:spPr>
        <p:txBody>
          <a:bodyPr wrap="none" rtlCol="0">
            <a:spAutoFit/>
          </a:bodyPr>
          <a:lstStyle/>
          <a:p>
            <a:r>
              <a:rPr lang="en-US" sz="3200" b="1" dirty="0"/>
              <a:t>I can’t afford it!</a:t>
            </a:r>
          </a:p>
        </p:txBody>
      </p:sp>
    </p:spTree>
    <p:extLst>
      <p:ext uri="{BB962C8B-B14F-4D97-AF65-F5344CB8AC3E}">
        <p14:creationId xmlns:p14="http://schemas.microsoft.com/office/powerpoint/2010/main" val="2568755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14-eu5.ixquick.com/cgi-bin/serveimage?url=http%3A%2F%2Fi95rocks.com%2Ffiles%2F2013%2F08%2FOverwork.jpg&amp;sp=5259ac89e92b3bbdec39ac4a4bec8b4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895" y="4266371"/>
            <a:ext cx="3588327" cy="23952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94" y="2482344"/>
            <a:ext cx="1534742" cy="1387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34836" y="147062"/>
            <a:ext cx="10446328" cy="1938992"/>
          </a:xfrm>
          <a:prstGeom prst="rect">
            <a:avLst/>
          </a:prstGeom>
          <a:solidFill>
            <a:srgbClr val="FFFF00"/>
          </a:solidFill>
        </p:spPr>
        <p:txBody>
          <a:bodyPr wrap="square" rtlCol="0">
            <a:spAutoFit/>
          </a:bodyPr>
          <a:lstStyle/>
          <a:p>
            <a:pPr algn="ctr"/>
            <a:r>
              <a:rPr lang="en-US" sz="3600" dirty="0"/>
              <a:t>WAGE DEPENDENCY</a:t>
            </a:r>
          </a:p>
          <a:p>
            <a:r>
              <a:rPr lang="en-US" sz="2800" dirty="0"/>
              <a:t>A person with a 25 year mortgage, confronted with goods priced out</a:t>
            </a:r>
          </a:p>
          <a:p>
            <a:r>
              <a:rPr lang="en-US" sz="2800" dirty="0"/>
              <a:t>of his reach, and taxed to the eyeballs, will do anything to keep his job</a:t>
            </a:r>
          </a:p>
          <a:p>
            <a:r>
              <a:rPr lang="en-US" sz="2800" dirty="0"/>
              <a:t>and will do any job.</a:t>
            </a:r>
            <a:endParaRPr lang="en-US" sz="4800" dirty="0"/>
          </a:p>
        </p:txBody>
      </p:sp>
      <p:sp>
        <p:nvSpPr>
          <p:cNvPr id="2" name="TextBox 1"/>
          <p:cNvSpPr txBox="1"/>
          <p:nvPr/>
        </p:nvSpPr>
        <p:spPr>
          <a:xfrm>
            <a:off x="100094" y="147062"/>
            <a:ext cx="1163782" cy="1107996"/>
          </a:xfrm>
          <a:prstGeom prst="rect">
            <a:avLst/>
          </a:prstGeom>
          <a:solidFill>
            <a:srgbClr val="FF9900"/>
          </a:solidFill>
        </p:spPr>
        <p:txBody>
          <a:bodyPr wrap="square" rtlCol="0">
            <a:spAutoFit/>
          </a:bodyPr>
          <a:lstStyle/>
          <a:p>
            <a:r>
              <a:rPr lang="en-US" sz="6600" dirty="0"/>
              <a:t>#3</a:t>
            </a:r>
          </a:p>
        </p:txBody>
      </p:sp>
      <p:pic>
        <p:nvPicPr>
          <p:cNvPr id="5" name="Picture 4" descr="Image"/>
          <p:cNvPicPr>
            <a:picLocks noChangeAspect="1"/>
          </p:cNvPicPr>
          <p:nvPr/>
        </p:nvPicPr>
        <p:blipFill>
          <a:blip r:embed="rId5"/>
          <a:stretch>
            <a:fillRect/>
          </a:stretch>
        </p:blipFill>
        <p:spPr>
          <a:xfrm>
            <a:off x="8873209" y="2701636"/>
            <a:ext cx="3108200" cy="1923134"/>
          </a:xfrm>
          <a:prstGeom prst="rect">
            <a:avLst/>
          </a:prstGeom>
        </p:spPr>
      </p:pic>
      <p:pic>
        <p:nvPicPr>
          <p:cNvPr id="8" name="Picture 7"/>
          <p:cNvPicPr>
            <a:picLocks noChangeAspect="1"/>
          </p:cNvPicPr>
          <p:nvPr/>
        </p:nvPicPr>
        <p:blipFill>
          <a:blip r:embed="rId6"/>
          <a:stretch>
            <a:fillRect/>
          </a:stretch>
        </p:blipFill>
        <p:spPr>
          <a:xfrm>
            <a:off x="8873209" y="4624770"/>
            <a:ext cx="3108200" cy="2036809"/>
          </a:xfrm>
          <a:prstGeom prst="rect">
            <a:avLst/>
          </a:prstGeom>
        </p:spPr>
      </p:pic>
      <p:sp>
        <p:nvSpPr>
          <p:cNvPr id="10" name="TextBox 9"/>
          <p:cNvSpPr txBox="1"/>
          <p:nvPr/>
        </p:nvSpPr>
        <p:spPr>
          <a:xfrm>
            <a:off x="2504712" y="2709096"/>
            <a:ext cx="5498621" cy="954107"/>
          </a:xfrm>
          <a:prstGeom prst="rect">
            <a:avLst/>
          </a:prstGeom>
          <a:solidFill>
            <a:srgbClr val="FFC000"/>
          </a:solidFill>
        </p:spPr>
        <p:txBody>
          <a:bodyPr wrap="none" rtlCol="0">
            <a:spAutoFit/>
          </a:bodyPr>
          <a:lstStyle/>
          <a:p>
            <a:r>
              <a:rPr lang="en-US" sz="2800" b="1" dirty="0"/>
              <a:t>I have to keep my job!</a:t>
            </a:r>
          </a:p>
          <a:p>
            <a:r>
              <a:rPr lang="en-US" sz="2800" b="1" dirty="0"/>
              <a:t>Else I will be homeless and hungry!</a:t>
            </a:r>
          </a:p>
        </p:txBody>
      </p:sp>
      <p:pic>
        <p:nvPicPr>
          <p:cNvPr id="1028" name="Picture 4" descr="https://s17-us2.ixquick.com/cgi-bin/serveimage?url=http%3A%2F%2Fmsnbcmedia.msn.com%2Fj%2FMSNBC%2FComponents%2FPhoto%2F_new%2Fpb-110916-evict-04b.photoblog900.jpg&amp;sp=b33b26710048d65bafbbddd5445b412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074" y="4394527"/>
            <a:ext cx="4942898" cy="2159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942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077" y="224783"/>
            <a:ext cx="1693153" cy="172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43589" y="56527"/>
            <a:ext cx="8659091" cy="2677656"/>
          </a:xfrm>
          <a:prstGeom prst="rect">
            <a:avLst/>
          </a:prstGeom>
          <a:solidFill>
            <a:srgbClr val="FFFF00"/>
          </a:solidFill>
        </p:spPr>
        <p:txBody>
          <a:bodyPr wrap="square" rtlCol="0" anchor="t">
            <a:spAutoFit/>
          </a:bodyPr>
          <a:lstStyle/>
          <a:p>
            <a:r>
              <a:rPr lang="en-US" sz="2800" dirty="0"/>
              <a:t>THE RESULT in every country:</a:t>
            </a:r>
          </a:p>
          <a:p>
            <a:endParaRPr lang="en-US" sz="2800" dirty="0"/>
          </a:p>
          <a:p>
            <a:pPr algn="ctr"/>
            <a:r>
              <a:rPr lang="en-US" sz="2800" dirty="0"/>
              <a:t>BUSINESS IS </a:t>
            </a:r>
            <a:r>
              <a:rPr lang="en-US" sz="2800" dirty="0">
                <a:latin typeface="Calibri" charset="0"/>
              </a:rPr>
              <a:t>FORCED TO EXPORT to sell all their goods.</a:t>
            </a:r>
          </a:p>
          <a:p>
            <a:pPr algn="ctr"/>
            <a:endParaRPr lang="en-US" sz="2800" dirty="0">
              <a:latin typeface="Calibri" charset="0"/>
            </a:endParaRPr>
          </a:p>
          <a:p>
            <a:pPr algn="ctr"/>
            <a:r>
              <a:rPr lang="en-US" sz="2800" dirty="0">
                <a:latin typeface="Calibri" charset="0"/>
              </a:rPr>
              <a:t>ECONOMIC GROWTH IS FORCED to pay debts and give everyone a job.</a:t>
            </a:r>
          </a:p>
        </p:txBody>
      </p:sp>
      <p:pic>
        <p:nvPicPr>
          <p:cNvPr id="3" name="Picture 2" descr="https://s17-us2.ixquick.com/cgi-bin/serveimage?url=http%3A%2F%2Ftse1.mm.bing.net%2Fth%3Fid%3DOIP.Mc4f5004f84ced4ef52ea1c10c2cacc77H0%26pid%3D15.1%26f%3D1&amp;sp=daa8f3d13ab3aa026bdaab319c69f8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7672" y="3096359"/>
            <a:ext cx="1867315" cy="3276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15-us2.ixquick.com/cgi-bin/serveimage?url=http%3A%2F%2Fcdn.zmescience.com%2Fwp-content%2Fuploads%2F2014%2F09%2Fsmog_india.jpg&amp;sp=9ab4f7bbb2ce453370d97fbf61c7cd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077" y="2915271"/>
            <a:ext cx="4872145" cy="32767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16-us2.ixquick.com/cgi-bin/serveimage?url=http%3A%2F%2Fstatic1.squarespace.com%2Fstatic%2F51b078a6e4b0e8d244dd9620%2Ft%2F54d400d2e4b0c9714c6ae1d2%2F1423179993884%2F%3Fformat%3D750w&amp;sp=f06899d9cd90f569d3902642902d3e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1530" y="2915271"/>
            <a:ext cx="4375890" cy="32819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68582" y="6373091"/>
            <a:ext cx="3054939" cy="369332"/>
          </a:xfrm>
          <a:prstGeom prst="rect">
            <a:avLst/>
          </a:prstGeom>
          <a:solidFill>
            <a:srgbClr val="FFC000"/>
          </a:solidFill>
        </p:spPr>
        <p:txBody>
          <a:bodyPr wrap="square" rtlCol="0">
            <a:spAutoFit/>
          </a:bodyPr>
          <a:lstStyle/>
          <a:p>
            <a:r>
              <a:rPr lang="en-US" dirty="0"/>
              <a:t>INDIA AND OZONE POLLUTION</a:t>
            </a:r>
          </a:p>
        </p:txBody>
      </p:sp>
      <p:sp>
        <p:nvSpPr>
          <p:cNvPr id="8" name="TextBox 7"/>
          <p:cNvSpPr txBox="1"/>
          <p:nvPr/>
        </p:nvSpPr>
        <p:spPr>
          <a:xfrm>
            <a:off x="5754382" y="6373091"/>
            <a:ext cx="4298164" cy="369332"/>
          </a:xfrm>
          <a:prstGeom prst="rect">
            <a:avLst/>
          </a:prstGeom>
          <a:solidFill>
            <a:srgbClr val="FFC000"/>
          </a:solidFill>
        </p:spPr>
        <p:txBody>
          <a:bodyPr wrap="none" rtlCol="0">
            <a:spAutoFit/>
          </a:bodyPr>
          <a:lstStyle/>
          <a:p>
            <a:r>
              <a:rPr lang="en-US" dirty="0"/>
              <a:t>CORPORATE DESTRUCTION OF RAIN FOREST</a:t>
            </a:r>
          </a:p>
        </p:txBody>
      </p:sp>
    </p:spTree>
    <p:extLst>
      <p:ext uri="{BB962C8B-B14F-4D97-AF65-F5344CB8AC3E}">
        <p14:creationId xmlns:p14="http://schemas.microsoft.com/office/powerpoint/2010/main" val="2232448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786" y="1291582"/>
            <a:ext cx="1693153" cy="172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s://s14-eu5.ixquick.com/cgi-bin/serveimage?url=http%3A%2F%2Fpwcold.com%2Fwp-content%2Fuploads%2F2013%2F08%2Fimg.static.accueil.jpg&amp;sp=497b9fe91e59eb529f12e0319dedd4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744" y="4655128"/>
            <a:ext cx="5019424" cy="20439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16-us2.ixquick.com/cgi-bin/serveimage?url=http%3A%2F%2Fwww.packair.com%2Fwp-content%2Fuploads%2F2012%2F11%2Fairf1.jpg&amp;sp=de0403264d4f6646d2a3a999a5fc6ad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116" y="4655127"/>
            <a:ext cx="2725279" cy="20439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16-us2.ixquick.com/cgi-bin/serveimage?url=http%3A%2F%2Fi.telegraph.co.uk%2Fmultimedia%2Farchive%2F02482%2Fcontainers_2482844b.jpg&amp;sp=093620c80dae8dfbe314708d4acec05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9684" y="1898833"/>
            <a:ext cx="4067175" cy="24094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63711" y="530077"/>
            <a:ext cx="6680551" cy="954107"/>
          </a:xfrm>
          <a:prstGeom prst="rect">
            <a:avLst/>
          </a:prstGeom>
          <a:solidFill>
            <a:srgbClr val="FFC000"/>
          </a:solidFill>
        </p:spPr>
        <p:txBody>
          <a:bodyPr wrap="square" rtlCol="0">
            <a:spAutoFit/>
          </a:bodyPr>
          <a:lstStyle/>
          <a:p>
            <a:r>
              <a:rPr lang="en-US" sz="2800" dirty="0"/>
              <a:t>That makes no sense!    The same goods are</a:t>
            </a:r>
          </a:p>
          <a:p>
            <a:r>
              <a:rPr lang="en-US" sz="2800" dirty="0"/>
              <a:t>being sent back and forth across the world?   </a:t>
            </a:r>
          </a:p>
        </p:txBody>
      </p:sp>
      <p:sp>
        <p:nvSpPr>
          <p:cNvPr id="5" name="TextBox 4"/>
          <p:cNvSpPr txBox="1"/>
          <p:nvPr/>
        </p:nvSpPr>
        <p:spPr>
          <a:xfrm>
            <a:off x="2463711" y="2373874"/>
            <a:ext cx="1062902" cy="584775"/>
          </a:xfrm>
          <a:prstGeom prst="rect">
            <a:avLst/>
          </a:prstGeom>
          <a:solidFill>
            <a:srgbClr val="FFFF00"/>
          </a:solidFill>
        </p:spPr>
        <p:txBody>
          <a:bodyPr wrap="square" rtlCol="0">
            <a:spAutoFit/>
          </a:bodyPr>
          <a:lstStyle/>
          <a:p>
            <a:r>
              <a:rPr lang="en-US" sz="3200" dirty="0"/>
              <a:t>Yes.</a:t>
            </a:r>
          </a:p>
        </p:txBody>
      </p:sp>
      <p:pic>
        <p:nvPicPr>
          <p:cNvPr id="6" name="Picture 2" descr="https://s17-us2.ixquick.com/cgi-bin/serveimage?url=http%3A%2F%2Fs3.amazonaws.com%2Ftpco-inbound-logistics-www%2Fuserfiles%2Frail_intermodal_main_1012.png&amp;sp=af8805fcca10142fa91eca364c5224c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66" y="4655127"/>
            <a:ext cx="3818702" cy="204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458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559" y="38904"/>
            <a:ext cx="1079066" cy="96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s://s15-us2.ixquick.com/cgi-bin/serveimage?url=http%3A%2F%2F4.bp.blogspot.com%2F-2xJE7MaJGJk%2FT1jySiHeALI%2FAAAAAAAAAHI%2FOsXmJpCxTSg%2Fs1600%2Flocal-organic-produce.jpg&amp;sp=f942a99c7bd679e07ffbcd0937c3c9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97" y="5078847"/>
            <a:ext cx="1616306" cy="16138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02343" y="4554816"/>
            <a:ext cx="5523372" cy="2246769"/>
          </a:xfrm>
          <a:prstGeom prst="rect">
            <a:avLst/>
          </a:prstGeom>
          <a:solidFill>
            <a:srgbClr val="FFC000"/>
          </a:solidFill>
        </p:spPr>
        <p:txBody>
          <a:bodyPr wrap="none" rtlCol="0">
            <a:spAutoFit/>
          </a:bodyPr>
          <a:lstStyle/>
          <a:p>
            <a:r>
              <a:rPr lang="en-US" sz="2800" b="1" dirty="0"/>
              <a:t>“If I had money, I would eat local,</a:t>
            </a:r>
          </a:p>
          <a:p>
            <a:r>
              <a:rPr lang="en-US" sz="2800" b="1" dirty="0"/>
              <a:t>organic foods.  I just can’t afford it.”</a:t>
            </a:r>
          </a:p>
          <a:p>
            <a:endParaRPr lang="en-US" sz="2800" b="1" dirty="0"/>
          </a:p>
          <a:p>
            <a:r>
              <a:rPr lang="en-US" sz="2800" b="1" dirty="0"/>
              <a:t>“If I had money, I could afford really</a:t>
            </a:r>
          </a:p>
          <a:p>
            <a:r>
              <a:rPr lang="en-US" sz="2800" b="1" dirty="0"/>
              <a:t>well made furniture, but ….”</a:t>
            </a:r>
          </a:p>
        </p:txBody>
      </p:sp>
      <p:sp>
        <p:nvSpPr>
          <p:cNvPr id="9" name="TextBox 8"/>
          <p:cNvSpPr txBox="1"/>
          <p:nvPr/>
        </p:nvSpPr>
        <p:spPr>
          <a:xfrm>
            <a:off x="1704108" y="0"/>
            <a:ext cx="10487891" cy="1384995"/>
          </a:xfrm>
          <a:prstGeom prst="rect">
            <a:avLst/>
          </a:prstGeom>
          <a:solidFill>
            <a:srgbClr val="FFFF00"/>
          </a:solidFill>
        </p:spPr>
        <p:txBody>
          <a:bodyPr wrap="square" rtlCol="0" anchor="t">
            <a:spAutoFit/>
          </a:bodyPr>
          <a:lstStyle/>
          <a:p>
            <a:pPr algn="ctr"/>
            <a:r>
              <a:rPr lang="en-US" sz="2800" dirty="0"/>
              <a:t>Because of their low disposable income,</a:t>
            </a:r>
          </a:p>
          <a:p>
            <a:pPr algn="ctr"/>
            <a:r>
              <a:rPr lang="en-US" sz="2800" dirty="0"/>
              <a:t>consumers are FORCED TO BUY cheap, shoddy goods.</a:t>
            </a:r>
          </a:p>
          <a:p>
            <a:pPr algn="ctr"/>
            <a:r>
              <a:rPr lang="en-US" sz="2800" dirty="0"/>
              <a:t>Advantage is given to low priced goods.</a:t>
            </a:r>
          </a:p>
        </p:txBody>
      </p:sp>
      <p:pic>
        <p:nvPicPr>
          <p:cNvPr id="4104" name="Picture 8" descr="https://s16-us2.ixquick.com/cgi-bin/serveimage?url=http%3A%2F%2Ffarm1.staticflickr.com%2F18%2F23956571_181e0066ec.jpg&amp;sp=409b3e49b6528230582f09e71a5cf4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908" y="1609059"/>
            <a:ext cx="3170237" cy="237767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s14-eu5.ixquick.com/cgi-bin/serveimage?url=http%3A%2F%2Ftse2.mm.bing.net%2Fth%3Fid%3DOIP.M0759f637a2044b1a0a637bec96b94fddH0%26pid%3D15.1%26f%3D1&amp;sp=7c76f6a188835e7ac33fefc736f336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6299" y="4554816"/>
            <a:ext cx="3313691" cy="2275193"/>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s://s14-eu5.ixquick.com/cgi-bin/serveimage?url=http%3A%2F%2F1.bp.blogspot.com%2F-Ct5wIVVwzRA%2FT8n4802nIjI%2FAAAAAAAAAJA%2FunTjvIfCqGk%2Fs1600%2Fmacdonald.jpg&amp;sp=ca6a6b1e4d5ddff04e4ae19c0486cd6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097" y="1827095"/>
            <a:ext cx="4126528" cy="243219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s16-us2.ixquick.com/cgi-bin/serveimage?url=http%3A%2F%2Fwww.clipartbest.com%2Fcliparts%2Faiq%2Fe85%2Faiqe85y6T.png&amp;sp=0c0abacbb62a6d40d6f382b17d5e5aa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4851" y="2303114"/>
            <a:ext cx="1186830" cy="204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2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997" y="2610187"/>
            <a:ext cx="2147455" cy="194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48945" y="4100945"/>
            <a:ext cx="1189749" cy="646331"/>
          </a:xfrm>
          <a:prstGeom prst="rect">
            <a:avLst/>
          </a:prstGeom>
          <a:solidFill>
            <a:schemeClr val="bg1"/>
          </a:solidFill>
        </p:spPr>
        <p:txBody>
          <a:bodyPr wrap="none" rtlCol="0">
            <a:spAutoFit/>
          </a:bodyPr>
          <a:lstStyle/>
          <a:p>
            <a:r>
              <a:rPr lang="en-US" dirty="0"/>
              <a:t>                   </a:t>
            </a:r>
          </a:p>
          <a:p>
            <a:endParaRPr lang="en-US" dirty="0"/>
          </a:p>
        </p:txBody>
      </p:sp>
      <p:sp>
        <p:nvSpPr>
          <p:cNvPr id="7" name="TextBox 6"/>
          <p:cNvSpPr txBox="1"/>
          <p:nvPr/>
        </p:nvSpPr>
        <p:spPr>
          <a:xfrm>
            <a:off x="2618630" y="2610187"/>
            <a:ext cx="4219938" cy="1200329"/>
          </a:xfrm>
          <a:prstGeom prst="rect">
            <a:avLst/>
          </a:prstGeom>
          <a:solidFill>
            <a:srgbClr val="FFC000"/>
          </a:solidFill>
        </p:spPr>
        <p:txBody>
          <a:bodyPr wrap="none" rtlCol="0">
            <a:spAutoFit/>
          </a:bodyPr>
          <a:lstStyle/>
          <a:p>
            <a:r>
              <a:rPr lang="en-US" sz="3600" dirty="0"/>
              <a:t>What?  This system</a:t>
            </a:r>
          </a:p>
          <a:p>
            <a:r>
              <a:rPr lang="en-US" sz="3600" dirty="0"/>
              <a:t>fuels Multinationals? </a:t>
            </a:r>
          </a:p>
        </p:txBody>
      </p:sp>
      <p:sp>
        <p:nvSpPr>
          <p:cNvPr id="8" name="Rectangle 7"/>
          <p:cNvSpPr/>
          <p:nvPr/>
        </p:nvSpPr>
        <p:spPr>
          <a:xfrm>
            <a:off x="0" y="4535"/>
            <a:ext cx="12192000" cy="2308324"/>
          </a:xfrm>
          <a:prstGeom prst="rect">
            <a:avLst/>
          </a:prstGeom>
          <a:solidFill>
            <a:srgbClr val="FFFF00"/>
          </a:solidFill>
        </p:spPr>
        <p:txBody>
          <a:bodyPr wrap="square" anchor="t">
            <a:spAutoFit/>
          </a:bodyPr>
          <a:lstStyle/>
          <a:p>
            <a:pPr algn="ctr"/>
            <a:r>
              <a:rPr lang="en-US" sz="3600" dirty="0"/>
              <a:t>So, DEBT-MONEY grants unfair advantage to MULTINATIONALS,</a:t>
            </a:r>
          </a:p>
          <a:p>
            <a:pPr algn="ctr"/>
            <a:r>
              <a:rPr lang="en-US" sz="3600" dirty="0"/>
              <a:t> who can mass produce cheap goods,</a:t>
            </a:r>
          </a:p>
          <a:p>
            <a:pPr algn="ctr"/>
            <a:r>
              <a:rPr lang="en-US" sz="3600" dirty="0"/>
              <a:t>bulk transport them, use large wholesale &amp; retail networks,</a:t>
            </a:r>
          </a:p>
          <a:p>
            <a:pPr algn="ctr"/>
            <a:r>
              <a:rPr lang="en-US" sz="3600" dirty="0"/>
              <a:t>be granted large loans from Wall Street banks…</a:t>
            </a:r>
          </a:p>
        </p:txBody>
      </p:sp>
      <p:pic>
        <p:nvPicPr>
          <p:cNvPr id="10" name="Picture 8" descr="https://s16-us2.ixquick.com/cgi-bin/serveimage?url=http%3A%2F%2Fdalil-forex.com%2Fwp-content%2Fuploads%2F2015%2F02%2Fmultinational-corporations.jpg&amp;sp=7e90340387aa4857b223f34fd37bff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0521" y="2324766"/>
            <a:ext cx="5011479" cy="4535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130997" y="4849174"/>
            <a:ext cx="5563221" cy="1659449"/>
          </a:xfrm>
          <a:prstGeom prst="rect">
            <a:avLst/>
          </a:prstGeom>
        </p:spPr>
      </p:pic>
      <p:sp>
        <p:nvSpPr>
          <p:cNvPr id="11" name="TextBox 10"/>
          <p:cNvSpPr txBox="1"/>
          <p:nvPr/>
        </p:nvSpPr>
        <p:spPr>
          <a:xfrm>
            <a:off x="2618630" y="4259457"/>
            <a:ext cx="1062902" cy="584775"/>
          </a:xfrm>
          <a:prstGeom prst="rect">
            <a:avLst/>
          </a:prstGeom>
          <a:solidFill>
            <a:srgbClr val="FFFF00"/>
          </a:solidFill>
        </p:spPr>
        <p:txBody>
          <a:bodyPr wrap="square" rtlCol="0">
            <a:spAutoFit/>
          </a:bodyPr>
          <a:lstStyle/>
          <a:p>
            <a:r>
              <a:rPr lang="en-US" sz="3200" dirty="0"/>
              <a:t>Yes.</a:t>
            </a:r>
          </a:p>
        </p:txBody>
      </p:sp>
    </p:spTree>
    <p:extLst>
      <p:ext uri="{BB962C8B-B14F-4D97-AF65-F5344CB8AC3E}">
        <p14:creationId xmlns:p14="http://schemas.microsoft.com/office/powerpoint/2010/main" val="15781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2295" y="770234"/>
            <a:ext cx="8999580" cy="2308324"/>
          </a:xfrm>
          <a:prstGeom prst="rect">
            <a:avLst/>
          </a:prstGeom>
          <a:solidFill>
            <a:srgbClr val="FFC000"/>
          </a:solidFill>
        </p:spPr>
        <p:txBody>
          <a:bodyPr wrap="none" rtlCol="0">
            <a:spAutoFit/>
          </a:bodyPr>
          <a:lstStyle/>
          <a:p>
            <a:r>
              <a:rPr lang="en-US" sz="2400" dirty="0"/>
              <a:t>Oh, that’s easy.   Everybody knows our government creates the money.</a:t>
            </a:r>
          </a:p>
          <a:p>
            <a:endParaRPr lang="en-US" sz="2400" dirty="0"/>
          </a:p>
          <a:p>
            <a:endParaRPr lang="en-US" sz="2400" dirty="0"/>
          </a:p>
          <a:p>
            <a:r>
              <a:rPr lang="en-US" sz="2400" dirty="0"/>
              <a:t>The government spends too much,</a:t>
            </a:r>
          </a:p>
          <a:p>
            <a:r>
              <a:rPr lang="en-US" sz="2400" dirty="0"/>
              <a:t>my taxes are way too high,</a:t>
            </a:r>
          </a:p>
          <a:p>
            <a:r>
              <a:rPr lang="en-US" sz="2400" dirty="0"/>
              <a:t>and it’s all the government’s fault!</a:t>
            </a:r>
          </a:p>
        </p:txBody>
      </p:sp>
      <p:pic>
        <p:nvPicPr>
          <p:cNvPr id="2050" name="Picture 2" descr="https://s15-us2.ixquick.com/cgi-bin/serveimage?url=http%3A%2F%2Ftse4.mm.bing.net%2Fth%3Fid%3DOIP.M1fc452d4d189ec1bf43796c271f619dao0%26pid%3D15.1%26f%3D1&amp;sp=978c6aa159ade3529d4d6a33290cb7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1818" y="1436984"/>
            <a:ext cx="3014379" cy="26801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639" y="626407"/>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8353" y="4316967"/>
            <a:ext cx="6212535" cy="461665"/>
          </a:xfrm>
          <a:prstGeom prst="rect">
            <a:avLst/>
          </a:prstGeom>
          <a:solidFill>
            <a:srgbClr val="FFFF00"/>
          </a:solidFill>
        </p:spPr>
        <p:txBody>
          <a:bodyPr wrap="none" rtlCol="0">
            <a:spAutoFit/>
          </a:bodyPr>
          <a:lstStyle/>
          <a:p>
            <a:r>
              <a:rPr lang="en-US" sz="2400" dirty="0" err="1"/>
              <a:t>Uum</a:t>
            </a:r>
            <a:r>
              <a:rPr lang="en-US" sz="2400" dirty="0"/>
              <a:t>…that’s interesting but doesn’t make sense.</a:t>
            </a:r>
          </a:p>
        </p:txBody>
      </p:sp>
      <p:sp>
        <p:nvSpPr>
          <p:cNvPr id="6" name="TextBox 5"/>
          <p:cNvSpPr txBox="1"/>
          <p:nvPr/>
        </p:nvSpPr>
        <p:spPr>
          <a:xfrm>
            <a:off x="6100706" y="5440117"/>
            <a:ext cx="5456558" cy="461665"/>
          </a:xfrm>
          <a:prstGeom prst="rect">
            <a:avLst/>
          </a:prstGeom>
          <a:solidFill>
            <a:srgbClr val="FFC000"/>
          </a:solidFill>
        </p:spPr>
        <p:txBody>
          <a:bodyPr wrap="none" rtlCol="0">
            <a:spAutoFit/>
          </a:bodyPr>
          <a:lstStyle/>
          <a:p>
            <a:r>
              <a:rPr lang="en-US" sz="2400" dirty="0"/>
              <a:t>What do you mean, doesn’t make sense?  </a:t>
            </a:r>
          </a:p>
        </p:txBody>
      </p:sp>
    </p:spTree>
    <p:extLst>
      <p:ext uri="{BB962C8B-B14F-4D97-AF65-F5344CB8AC3E}">
        <p14:creationId xmlns:p14="http://schemas.microsoft.com/office/powerpoint/2010/main" val="1821009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92436" y="1200329"/>
            <a:ext cx="6899564" cy="1569660"/>
          </a:xfrm>
          <a:prstGeom prst="rect">
            <a:avLst/>
          </a:prstGeom>
          <a:solidFill>
            <a:srgbClr val="FFFF00"/>
          </a:solidFill>
        </p:spPr>
        <p:txBody>
          <a:bodyPr wrap="square" rtlCol="0" anchor="t">
            <a:spAutoFit/>
          </a:bodyPr>
          <a:lstStyle/>
          <a:p>
            <a:r>
              <a:rPr lang="en-US" sz="2400" dirty="0"/>
              <a:t>This deadly competition forces multinationals</a:t>
            </a:r>
          </a:p>
          <a:p>
            <a:r>
              <a:rPr lang="en-US" sz="2400" dirty="0"/>
              <a:t>on a ceaseless search for new products, services,</a:t>
            </a:r>
          </a:p>
          <a:p>
            <a:r>
              <a:rPr lang="en-US" sz="2400" dirty="0"/>
              <a:t>and cheap labor.  The goods have short lifespans and declining quality, but they keep people employed.    </a:t>
            </a:r>
          </a:p>
        </p:txBody>
      </p:sp>
      <p:sp>
        <p:nvSpPr>
          <p:cNvPr id="13" name="Rectangle 12"/>
          <p:cNvSpPr/>
          <p:nvPr/>
        </p:nvSpPr>
        <p:spPr>
          <a:xfrm>
            <a:off x="0" y="0"/>
            <a:ext cx="12192000" cy="1200329"/>
          </a:xfrm>
          <a:prstGeom prst="rect">
            <a:avLst/>
          </a:prstGeom>
          <a:solidFill>
            <a:srgbClr val="FFFF00"/>
          </a:solidFill>
        </p:spPr>
        <p:txBody>
          <a:bodyPr wrap="square" anchor="t">
            <a:spAutoFit/>
          </a:bodyPr>
          <a:lstStyle/>
          <a:p>
            <a:pPr algn="ctr"/>
            <a:r>
              <a:rPr lang="en-US" sz="3600" dirty="0"/>
              <a:t>Because of their size, multinationals succeed in the fierce business competition created by DEBT-MONEY</a:t>
            </a:r>
          </a:p>
        </p:txBody>
      </p:sp>
      <p:pic>
        <p:nvPicPr>
          <p:cNvPr id="5132" name="Picture 12" descr="https://s15-us2.ixquick.com/cgi-bin/serveimage?url=http%3A%2F%2Fjeffreyliving.files.wordpress.com%2F2014%2F04%2Fp1190212.jpg&amp;sp=1ad4f62474b29c6b4bf09da5d29809b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993223"/>
            <a:ext cx="45148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s://s17-us2.ixquick.com/cgi-bin/serveimage?url=http%3A%2F%2Fmedia.treehugger.com%2Fassets%2Fimages%2F2011%2F10%2F20090507-factory-farm-chickens.jpg&amp;sp=72c43dd5aa68c70cd4c5a6cd805497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68153"/>
            <a:ext cx="4514850" cy="22572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15-us2.ixquick.com/cgi-bin/serveimage?url=http%3A%2F%2Fstatic.guim.co.uk%2Fsys-images%2FGuardian%2FPix%2Fpictures%2F2011%2F1%2F14%2F1295018715082%2Fadvertising-billboards-004.jpg&amp;sp=7ae369e04a2e4547d56dd56cbf925d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1791" y="4846320"/>
            <a:ext cx="3352800" cy="20116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92436" y="3063679"/>
            <a:ext cx="6284132" cy="1323439"/>
          </a:xfrm>
          <a:prstGeom prst="rect">
            <a:avLst/>
          </a:prstGeom>
          <a:solidFill>
            <a:srgbClr val="FFC000"/>
          </a:solidFill>
        </p:spPr>
        <p:txBody>
          <a:bodyPr wrap="square" rtlCol="0">
            <a:spAutoFit/>
          </a:bodyPr>
          <a:lstStyle/>
          <a:p>
            <a:r>
              <a:rPr lang="en-US" sz="2000" dirty="0"/>
              <a:t>Is that why there are so many different types of the same products?    Why products are constantly changing?   Why we are bombarded in all directions with propaganda called advertising to manipulate us into buying, buying, buying?</a:t>
            </a:r>
          </a:p>
        </p:txBody>
      </p:sp>
      <p:sp>
        <p:nvSpPr>
          <p:cNvPr id="9" name="TextBox 8"/>
          <p:cNvSpPr txBox="1"/>
          <p:nvPr/>
        </p:nvSpPr>
        <p:spPr>
          <a:xfrm>
            <a:off x="5292436" y="4846320"/>
            <a:ext cx="1062902" cy="584775"/>
          </a:xfrm>
          <a:prstGeom prst="rect">
            <a:avLst/>
          </a:prstGeom>
          <a:solidFill>
            <a:srgbClr val="FFFF00"/>
          </a:solidFill>
        </p:spPr>
        <p:txBody>
          <a:bodyPr wrap="square" rtlCol="0">
            <a:spAutoFit/>
          </a:bodyPr>
          <a:lstStyle/>
          <a:p>
            <a:r>
              <a:rPr lang="en-US" sz="3200" dirty="0"/>
              <a:t>Yes.</a:t>
            </a:r>
          </a:p>
        </p:txBody>
      </p:sp>
    </p:spTree>
    <p:extLst>
      <p:ext uri="{BB962C8B-B14F-4D97-AF65-F5344CB8AC3E}">
        <p14:creationId xmlns:p14="http://schemas.microsoft.com/office/powerpoint/2010/main" val="104885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23220"/>
            <a:ext cx="12192000" cy="954107"/>
          </a:xfrm>
          <a:prstGeom prst="rect">
            <a:avLst/>
          </a:prstGeom>
          <a:solidFill>
            <a:srgbClr val="FFFF00"/>
          </a:solidFill>
        </p:spPr>
        <p:txBody>
          <a:bodyPr wrap="square" rtlCol="0" anchor="t">
            <a:spAutoFit/>
          </a:bodyPr>
          <a:lstStyle/>
          <a:p>
            <a:pPr algn="ctr"/>
            <a:r>
              <a:rPr lang="en-US" sz="2800" dirty="0"/>
              <a:t>The multinationals' cheap products end up in landfills, are produced again &amp; again,</a:t>
            </a:r>
          </a:p>
          <a:p>
            <a:pPr algn="ctr"/>
            <a:r>
              <a:rPr lang="en-US" sz="2800" dirty="0"/>
              <a:t>each time wasting the earth’s resources, destroying the environment and people.</a:t>
            </a:r>
          </a:p>
        </p:txBody>
      </p:sp>
      <p:pic>
        <p:nvPicPr>
          <p:cNvPr id="4" name="Picture 3"/>
          <p:cNvPicPr>
            <a:picLocks noChangeAspect="1"/>
          </p:cNvPicPr>
          <p:nvPr/>
        </p:nvPicPr>
        <p:blipFill>
          <a:blip r:embed="rId2"/>
          <a:stretch>
            <a:fillRect/>
          </a:stretch>
        </p:blipFill>
        <p:spPr>
          <a:xfrm>
            <a:off x="1584665" y="5130122"/>
            <a:ext cx="3112026" cy="1566835"/>
          </a:xfrm>
          <a:prstGeom prst="rect">
            <a:avLst/>
          </a:prstGeom>
        </p:spPr>
      </p:pic>
      <p:pic>
        <p:nvPicPr>
          <p:cNvPr id="8" name="Picture 7"/>
          <p:cNvPicPr>
            <a:picLocks noChangeAspect="1"/>
          </p:cNvPicPr>
          <p:nvPr/>
        </p:nvPicPr>
        <p:blipFill>
          <a:blip r:embed="rId3"/>
          <a:stretch>
            <a:fillRect/>
          </a:stretch>
        </p:blipFill>
        <p:spPr>
          <a:xfrm>
            <a:off x="4979576" y="5059147"/>
            <a:ext cx="2664191" cy="1609446"/>
          </a:xfrm>
          <a:prstGeom prst="rect">
            <a:avLst/>
          </a:prstGeom>
        </p:spPr>
      </p:pic>
      <p:pic>
        <p:nvPicPr>
          <p:cNvPr id="7170" name="Picture 2" descr="https://s16-us2.ixquick.com/cgi-bin/serveimage?url=http%3A%2F%2Fwww.loe.org%2Fcontent%2F2012-11-16%2Fbigstock-Detail-of-pollution-coming-fro-26172440.gif&amp;sp=f78d39439516bd0c2c0ff3b2ee88e9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0636" y="5059147"/>
            <a:ext cx="2441380" cy="16378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12192000" cy="523220"/>
          </a:xfrm>
          <a:prstGeom prst="rect">
            <a:avLst/>
          </a:prstGeom>
          <a:solidFill>
            <a:srgbClr val="FFFF00"/>
          </a:solidFill>
        </p:spPr>
        <p:txBody>
          <a:bodyPr wrap="square">
            <a:spAutoFit/>
          </a:bodyPr>
          <a:lstStyle/>
          <a:p>
            <a:pPr algn="ctr"/>
            <a:r>
              <a:rPr lang="en-US" sz="2800" dirty="0"/>
              <a:t>DEBT-MONEY’s forced growth wastes natural resources and human beings:</a:t>
            </a:r>
          </a:p>
        </p:txBody>
      </p:sp>
      <p:pic>
        <p:nvPicPr>
          <p:cNvPr id="2050" name="Picture 2" descr="https://s15-us2.ixquick.com/cgi-bin/serveimage?url=http%3A%2F%2Fenvironmentalgeography.files.wordpress.com%2F2012%2F03%2F06842c1.jpeg&amp;sp=dee1dd9571b52f5632316792b4aa165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6919" y="2245711"/>
            <a:ext cx="3155661" cy="20450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17-us2.ixquick.com/cgi-bin/serveimage?url=http%3A%2F%2Fimages.huffingtonpost.com%2F2013-04-05-3613088_JHFair.jpg&amp;sp=9e40664e38790711b7ca1a5c698622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8592" y="2107166"/>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62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829" y="1523813"/>
            <a:ext cx="1467626" cy="1326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0"/>
            <a:ext cx="12192000" cy="954107"/>
          </a:xfrm>
          <a:prstGeom prst="rect">
            <a:avLst/>
          </a:prstGeom>
          <a:solidFill>
            <a:srgbClr val="FFFF00"/>
          </a:solidFill>
        </p:spPr>
        <p:txBody>
          <a:bodyPr wrap="square" rtlCol="0">
            <a:spAutoFit/>
          </a:bodyPr>
          <a:lstStyle/>
          <a:p>
            <a:pPr algn="ctr"/>
            <a:r>
              <a:rPr lang="en-US" sz="2800" dirty="0"/>
              <a:t>Creating cheap goods over and over again offers continuous employment,</a:t>
            </a:r>
          </a:p>
          <a:p>
            <a:pPr algn="ctr"/>
            <a:r>
              <a:rPr lang="en-US" sz="2800" dirty="0"/>
              <a:t>AS THE ENVIRONMENT IS DESTROYED.</a:t>
            </a:r>
          </a:p>
        </p:txBody>
      </p:sp>
      <p:pic>
        <p:nvPicPr>
          <p:cNvPr id="8194" name="Picture 2" descr="https://s15-us2.ixquick.com/cgi-bin/serveimage?url=http%3A%2F%2Fwww.leoindustries.com%2Fimages%2Fchina_manufacturing_2.jpg&amp;sp=64cb79d8a72b56dd6c0781f528ec71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39" y="3685309"/>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14-eu5.ixquick.com/cgi-bin/serveimage?url=http%3A%2F%2Fwww.team-bhp.com%2Fforum%2Fattachments%2Findian-car-scene%2F364102d1276077741-automotive-manufacturing-overview-productionofthinkcityatvalmetautomotive_1.jpg&amp;sp=8b301cd56843a5d6206738ba3dca0c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625" y="3685308"/>
            <a:ext cx="29527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s://s16-us2.ixquick.com/cgi-bin/serveimage?url=http%3A%2F%2Ftse3.mm.bing.net%2Fth%3Fid%3DOIP.M85d035ca5d765bd717a450864533c2ado0%26pid%3D15.1%26f%3D1&amp;sp=acf89cdb743772da4eac89c5fffbc1d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4847" y="3685307"/>
            <a:ext cx="3831717" cy="2543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01552" y="1523813"/>
            <a:ext cx="9175012" cy="1384995"/>
          </a:xfrm>
          <a:prstGeom prst="rect">
            <a:avLst/>
          </a:prstGeom>
          <a:solidFill>
            <a:srgbClr val="FFC000"/>
          </a:solidFill>
        </p:spPr>
        <p:txBody>
          <a:bodyPr wrap="none" rtlCol="0">
            <a:spAutoFit/>
          </a:bodyPr>
          <a:lstStyle/>
          <a:p>
            <a:r>
              <a:rPr lang="en-US" sz="2800" dirty="0"/>
              <a:t>If people’s houses were secure and their incomes adequate,</a:t>
            </a:r>
          </a:p>
          <a:p>
            <a:r>
              <a:rPr lang="en-US" sz="2800" dirty="0"/>
              <a:t>they would welcome a reduction in the need to work the long</a:t>
            </a:r>
          </a:p>
          <a:p>
            <a:r>
              <a:rPr lang="en-US" sz="2800" dirty="0"/>
              <a:t>hours currently demanded.</a:t>
            </a:r>
          </a:p>
        </p:txBody>
      </p:sp>
    </p:spTree>
    <p:extLst>
      <p:ext uri="{BB962C8B-B14F-4D97-AF65-F5344CB8AC3E}">
        <p14:creationId xmlns:p14="http://schemas.microsoft.com/office/powerpoint/2010/main" val="3305073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767281"/>
            <a:ext cx="7705724" cy="1323439"/>
          </a:xfrm>
          <a:prstGeom prst="rect">
            <a:avLst/>
          </a:prstGeom>
          <a:solidFill>
            <a:srgbClr val="FFFF00"/>
          </a:solidFill>
        </p:spPr>
        <p:txBody>
          <a:bodyPr wrap="square" rtlCol="0">
            <a:spAutoFit/>
          </a:bodyPr>
          <a:lstStyle/>
          <a:p>
            <a:pPr algn="ctr"/>
            <a:r>
              <a:rPr lang="en-US" sz="4000" b="1" dirty="0"/>
              <a:t>Multinationals are the ultimate creations of debt-money!</a:t>
            </a:r>
          </a:p>
        </p:txBody>
      </p:sp>
      <p:pic>
        <p:nvPicPr>
          <p:cNvPr id="4098" name="Picture 2" descr="http://www.libertariannews.org/wp-content/uploads/2011/10/fedsqu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1"/>
            <a:ext cx="44862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prolificnorth.co.uk/wp-content/uploads/2013/05/Multinationa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4205" y="4294908"/>
            <a:ext cx="2680527" cy="2105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48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0086" y="3285446"/>
            <a:ext cx="8440015" cy="2246769"/>
          </a:xfrm>
          <a:prstGeom prst="rect">
            <a:avLst/>
          </a:prstGeom>
          <a:solidFill>
            <a:srgbClr val="FFFF00"/>
          </a:solidFill>
        </p:spPr>
        <p:txBody>
          <a:bodyPr wrap="square">
            <a:spAutoFit/>
          </a:bodyPr>
          <a:lstStyle/>
          <a:p>
            <a:pPr algn="ctr"/>
            <a:r>
              <a:rPr lang="en-US" sz="2800" b="1" dirty="0"/>
              <a:t>The Green Party has a solution:</a:t>
            </a:r>
          </a:p>
          <a:p>
            <a:pPr algn="ctr"/>
            <a:endParaRPr lang="en-US" sz="2800" b="1" dirty="0"/>
          </a:p>
          <a:p>
            <a:pPr algn="ctr"/>
            <a:r>
              <a:rPr lang="en-US" sz="2800" b="1" dirty="0"/>
              <a:t>GREENING THE DOLLAR MONETARY REFORM PLANK</a:t>
            </a:r>
          </a:p>
          <a:p>
            <a:pPr algn="ctr"/>
            <a:r>
              <a:rPr lang="en-US" sz="2800" dirty="0"/>
              <a:t>Approved by the Platform Committee on July 11th, 2008 in Chicago.</a:t>
            </a:r>
            <a:endParaRPr lang="en-US" sz="2800" dirty="0">
              <a:effectLst/>
            </a:endParaRPr>
          </a:p>
        </p:txBody>
      </p:sp>
      <p:sp>
        <p:nvSpPr>
          <p:cNvPr id="4" name="TextBox 3"/>
          <p:cNvSpPr txBox="1"/>
          <p:nvPr/>
        </p:nvSpPr>
        <p:spPr>
          <a:xfrm>
            <a:off x="3673351" y="864640"/>
            <a:ext cx="3932936" cy="1569660"/>
          </a:xfrm>
          <a:prstGeom prst="rect">
            <a:avLst/>
          </a:prstGeom>
          <a:solidFill>
            <a:srgbClr val="FFC000"/>
          </a:solidFill>
        </p:spPr>
        <p:txBody>
          <a:bodyPr wrap="none" rtlCol="0">
            <a:spAutoFit/>
          </a:bodyPr>
          <a:lstStyle/>
          <a:p>
            <a:r>
              <a:rPr lang="en-US" sz="3200" dirty="0"/>
              <a:t>WAIT !!!!</a:t>
            </a:r>
          </a:p>
          <a:p>
            <a:endParaRPr lang="en-US" sz="3200" dirty="0"/>
          </a:p>
          <a:p>
            <a:r>
              <a:rPr lang="en-US" sz="3200" dirty="0"/>
              <a:t>What can we do ?????</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62" y="506344"/>
            <a:ext cx="2132301" cy="1927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s15-us2.ixquick.com/cgi-bin/serveimage?url=https%3A%2F%2Fd3n8a8pro7vhmx.cloudfront.net%2Fpacificgreens%2Fpages%2F1128%2Fattachments%2Foriginal%2F1415996114%2Flogo-of-the-gpusa_square_weblogo_0.png%3F1415996114&amp;sp=b653911be6ee5d41d8db68b049faa94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043" y="3374043"/>
            <a:ext cx="3483957" cy="34839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16-us2.ixquick.com/cgi-bin/serveimage?url=https%3A%2F%2Ftse4.mm.bing.net%2Fth%3Fid%3DOIP.Mb0c00494c9bc7555275dcdfeaf524cb4o0%26pid%3D15.1%26f%3D1&amp;sp=7c6f1f0e0746d16f9f30ab44b2afa9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961" y="762000"/>
            <a:ext cx="2906279" cy="184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33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s15-us2.ixquick.com/cgi-bin/serveimage?url=https%3A%2F%2Fd3n8a8pro7vhmx.cloudfront.net%2Fpacificgreens%2Fpages%2F1128%2Fattachments%2Foriginal%2F1415996114%2Flogo-of-the-gpusa_square_weblogo_0.png%3F1415996114&amp;sp=b653911be6ee5d41d8db68b049faa94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772" y="490548"/>
            <a:ext cx="3502914" cy="31258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95214" y="2652290"/>
            <a:ext cx="8440015" cy="523220"/>
          </a:xfrm>
          <a:prstGeom prst="rect">
            <a:avLst/>
          </a:prstGeom>
          <a:solidFill>
            <a:srgbClr val="FFFF00"/>
          </a:solidFill>
        </p:spPr>
        <p:txBody>
          <a:bodyPr wrap="square">
            <a:spAutoFit/>
          </a:bodyPr>
          <a:lstStyle/>
          <a:p>
            <a:pPr algn="ctr"/>
            <a:r>
              <a:rPr lang="en-US" sz="2800" b="1" dirty="0"/>
              <a:t>GREENING THE DOLLAR MONETARY REFORM PLANK</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862" y="506344"/>
            <a:ext cx="2132301" cy="1927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35427" y="3393501"/>
            <a:ext cx="9759146" cy="2308324"/>
          </a:xfrm>
          <a:prstGeom prst="rect">
            <a:avLst/>
          </a:prstGeom>
          <a:solidFill>
            <a:srgbClr val="FFC000"/>
          </a:solidFill>
        </p:spPr>
        <p:txBody>
          <a:bodyPr wrap="none">
            <a:spAutoFit/>
          </a:bodyPr>
          <a:lstStyle/>
          <a:p>
            <a:pPr marL="342900" indent="-342900">
              <a:buFont typeface="+mj-lt"/>
              <a:buAutoNum type="alphaUcPeriod"/>
            </a:pPr>
            <a:r>
              <a:rPr lang="en-US" dirty="0"/>
              <a:t>The U.S. Government buys all the shares of the 12 regional Federal Reserve Banks.</a:t>
            </a:r>
          </a:p>
          <a:p>
            <a:endParaRPr lang="en-US" dirty="0"/>
          </a:p>
          <a:p>
            <a:pPr marL="342900" indent="-342900">
              <a:buFont typeface="+mj-lt"/>
              <a:buAutoNum type="alphaUcPeriod" startAt="2"/>
            </a:pPr>
            <a:r>
              <a:rPr lang="en-US" dirty="0"/>
              <a:t>Take from the private banks the privilege to create new money;</a:t>
            </a:r>
          </a:p>
          <a:p>
            <a:r>
              <a:rPr lang="en-US" dirty="0"/>
              <a:t>       leave them the function of lending already existing money </a:t>
            </a:r>
            <a:r>
              <a:rPr lang="en-US"/>
              <a:t>with interest.</a:t>
            </a:r>
            <a:endParaRPr lang="en-US" dirty="0"/>
          </a:p>
          <a:p>
            <a:endParaRPr lang="en-US" dirty="0"/>
          </a:p>
          <a:p>
            <a:pPr marL="342900" indent="-342900">
              <a:buFont typeface="+mj-lt"/>
              <a:buAutoNum type="alphaUcPeriod" startAt="3"/>
            </a:pPr>
            <a:r>
              <a:rPr lang="en-US" dirty="0"/>
              <a:t>All new money is created by the U.S. Government -- DEBT-FREE, INTEREST-FREE  --  </a:t>
            </a:r>
          </a:p>
          <a:p>
            <a:r>
              <a:rPr lang="en-US" dirty="0"/>
              <a:t>      as population and commerce grows.   The U.S. Government creates and spends on infrastructure,</a:t>
            </a:r>
          </a:p>
          <a:p>
            <a:r>
              <a:rPr lang="en-US" dirty="0"/>
              <a:t>      including the “human infrastructure” of Education and Health Care.     </a:t>
            </a:r>
          </a:p>
        </p:txBody>
      </p:sp>
    </p:spTree>
    <p:extLst>
      <p:ext uri="{BB962C8B-B14F-4D97-AF65-F5344CB8AC3E}">
        <p14:creationId xmlns:p14="http://schemas.microsoft.com/office/powerpoint/2010/main" val="3850461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17-us2.ixquick.com/cgi-bin/serveimage?url=http%3A%2F%2F2.bp.blogspot.com%2F_7qGNZvoiuqM%2FTPksS5ej7tI%2FAAAAAAAAAPA%2FoT2wrk5ek_E%2Fs1600%2Fgreenparty_earth-large.jpg&amp;sp=986fa3eb819139f07a3a6499e6bbb91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2606" y="124606"/>
            <a:ext cx="3024370" cy="27559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36993" y="2945415"/>
            <a:ext cx="9558540" cy="954107"/>
          </a:xfrm>
          <a:prstGeom prst="rect">
            <a:avLst/>
          </a:prstGeom>
          <a:solidFill>
            <a:srgbClr val="FFFF00"/>
          </a:solidFill>
        </p:spPr>
        <p:txBody>
          <a:bodyPr wrap="square">
            <a:spAutoFit/>
          </a:bodyPr>
          <a:lstStyle/>
          <a:p>
            <a:pPr algn="ctr"/>
            <a:r>
              <a:rPr lang="en-US" sz="2800" b="1" dirty="0"/>
              <a:t>Greens for Monetary Reform Website</a:t>
            </a:r>
          </a:p>
          <a:p>
            <a:pPr algn="ctr"/>
            <a:r>
              <a:rPr lang="en-US" sz="2800" b="1" i="1" dirty="0">
                <a:effectLst/>
              </a:rPr>
              <a:t>greensformonetaryreform.org</a:t>
            </a:r>
            <a:endParaRPr lang="en-US" sz="2800" i="1" dirty="0">
              <a:effectLst/>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862" y="506344"/>
            <a:ext cx="2132301" cy="1927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rot="20390580">
            <a:off x="6041784" y="5172142"/>
            <a:ext cx="5000856" cy="646331"/>
          </a:xfrm>
          <a:prstGeom prst="rect">
            <a:avLst/>
          </a:prstGeom>
          <a:solidFill>
            <a:srgbClr val="FFC000"/>
          </a:solidFill>
        </p:spPr>
        <p:txBody>
          <a:bodyPr wrap="none" rtlCol="0">
            <a:spAutoFit/>
          </a:bodyPr>
          <a:lstStyle/>
          <a:p>
            <a:r>
              <a:rPr lang="en-US" dirty="0"/>
              <a:t>What is the difference between</a:t>
            </a:r>
          </a:p>
          <a:p>
            <a:r>
              <a:rPr lang="en-US" dirty="0"/>
              <a:t>BANK DEBT-MONEY &amp; PUBLIC SOVEREIGN MONEY?</a:t>
            </a:r>
          </a:p>
        </p:txBody>
      </p:sp>
      <p:sp>
        <p:nvSpPr>
          <p:cNvPr id="11" name="TextBox 10"/>
          <p:cNvSpPr txBox="1"/>
          <p:nvPr/>
        </p:nvSpPr>
        <p:spPr>
          <a:xfrm rot="20390580">
            <a:off x="10472897" y="5832999"/>
            <a:ext cx="1188339" cy="369332"/>
          </a:xfrm>
          <a:prstGeom prst="rect">
            <a:avLst/>
          </a:prstGeom>
          <a:solidFill>
            <a:srgbClr val="FFC000"/>
          </a:solidFill>
        </p:spPr>
        <p:txBody>
          <a:bodyPr wrap="none" rtlCol="0">
            <a:spAutoFit/>
          </a:bodyPr>
          <a:lstStyle/>
          <a:p>
            <a:r>
              <a:rPr lang="en-US" dirty="0"/>
              <a:t>And more!</a:t>
            </a:r>
          </a:p>
        </p:txBody>
      </p:sp>
      <p:pic>
        <p:nvPicPr>
          <p:cNvPr id="12" name="Picture 4" descr="https://s15-us2.ixquick.com/cgi-bin/serveimage?url=https%3A%2F%2Fd3n8a8pro7vhmx.cloudfront.net%2Fpacificgreens%2Fpages%2F1128%2Fattachments%2Foriginal%2F1415996114%2Flogo-of-the-gpusa_square_weblogo_0.png%3F1415996114&amp;sp=b653911be6ee5d41d8db68b049faa9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5345" y="961919"/>
            <a:ext cx="3502914" cy="31258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0297F15-6246-43A7-B1EF-DD4303642B29}"/>
              </a:ext>
            </a:extLst>
          </p:cNvPr>
          <p:cNvSpPr txBox="1"/>
          <p:nvPr/>
        </p:nvSpPr>
        <p:spPr>
          <a:xfrm rot="20390580">
            <a:off x="361940" y="4484521"/>
            <a:ext cx="2368277" cy="369332"/>
          </a:xfrm>
          <a:prstGeom prst="rect">
            <a:avLst/>
          </a:prstGeom>
          <a:solidFill>
            <a:srgbClr val="FFC000"/>
          </a:solidFill>
        </p:spPr>
        <p:txBody>
          <a:bodyPr wrap="none" rtlCol="0">
            <a:spAutoFit/>
          </a:bodyPr>
          <a:lstStyle/>
          <a:p>
            <a:r>
              <a:rPr lang="en-US" dirty="0"/>
              <a:t>DEFINES THE PROBLEM</a:t>
            </a:r>
          </a:p>
        </p:txBody>
      </p:sp>
      <p:sp>
        <p:nvSpPr>
          <p:cNvPr id="14" name="TextBox 13">
            <a:extLst>
              <a:ext uri="{FF2B5EF4-FFF2-40B4-BE49-F238E27FC236}">
                <a16:creationId xmlns:a16="http://schemas.microsoft.com/office/drawing/2014/main" id="{812710D9-A47E-424C-B9B6-9BBA7E0D8700}"/>
              </a:ext>
            </a:extLst>
          </p:cNvPr>
          <p:cNvSpPr txBox="1"/>
          <p:nvPr/>
        </p:nvSpPr>
        <p:spPr>
          <a:xfrm rot="20390580">
            <a:off x="1048424" y="5189817"/>
            <a:ext cx="2634247" cy="369332"/>
          </a:xfrm>
          <a:prstGeom prst="rect">
            <a:avLst/>
          </a:prstGeom>
          <a:solidFill>
            <a:srgbClr val="FFC000"/>
          </a:solidFill>
        </p:spPr>
        <p:txBody>
          <a:bodyPr wrap="none" rtlCol="0">
            <a:spAutoFit/>
          </a:bodyPr>
          <a:lstStyle/>
          <a:p>
            <a:r>
              <a:rPr lang="en-US" dirty="0"/>
              <a:t>DESCRIBES THE SOLUTION</a:t>
            </a:r>
          </a:p>
        </p:txBody>
      </p:sp>
      <p:sp>
        <p:nvSpPr>
          <p:cNvPr id="15" name="TextBox 14">
            <a:extLst>
              <a:ext uri="{FF2B5EF4-FFF2-40B4-BE49-F238E27FC236}">
                <a16:creationId xmlns:a16="http://schemas.microsoft.com/office/drawing/2014/main" id="{D518F4BB-200E-4135-8E5D-D6C691FD7E01}"/>
              </a:ext>
            </a:extLst>
          </p:cNvPr>
          <p:cNvSpPr txBox="1"/>
          <p:nvPr/>
        </p:nvSpPr>
        <p:spPr>
          <a:xfrm rot="20390580">
            <a:off x="3359918" y="5204634"/>
            <a:ext cx="2818720" cy="923330"/>
          </a:xfrm>
          <a:prstGeom prst="rect">
            <a:avLst/>
          </a:prstGeom>
          <a:solidFill>
            <a:srgbClr val="FFC000"/>
          </a:solidFill>
        </p:spPr>
        <p:txBody>
          <a:bodyPr wrap="none" rtlCol="0">
            <a:spAutoFit/>
          </a:bodyPr>
          <a:lstStyle/>
          <a:p>
            <a:r>
              <a:rPr lang="en-US" dirty="0"/>
              <a:t>DESCRIBES THE TRANSITION</a:t>
            </a:r>
          </a:p>
          <a:p>
            <a:r>
              <a:rPr lang="en-US" dirty="0"/>
              <a:t>FROM THE PROBLEM</a:t>
            </a:r>
          </a:p>
          <a:p>
            <a:r>
              <a:rPr lang="en-US" dirty="0"/>
              <a:t>TO THE SOLUTION</a:t>
            </a:r>
          </a:p>
        </p:txBody>
      </p:sp>
    </p:spTree>
    <p:extLst>
      <p:ext uri="{BB962C8B-B14F-4D97-AF65-F5344CB8AC3E}">
        <p14:creationId xmlns:p14="http://schemas.microsoft.com/office/powerpoint/2010/main" val="1460222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17-us2.ixquick.com/cgi-bin/serveimage?url=https%3A%2F%2Fwww18.corecommerce.com%2F%7Efillyourhear272%2Fuploads%2Fimage%2Fpartyhats2.jpg&amp;sp=a3299ec480df2a77f3ca13d82195af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686" y="346012"/>
            <a:ext cx="27813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03" y="2889187"/>
            <a:ext cx="3256183" cy="294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17486" y="1502476"/>
            <a:ext cx="2202847" cy="769441"/>
          </a:xfrm>
          <a:prstGeom prst="rect">
            <a:avLst/>
          </a:prstGeom>
          <a:solidFill>
            <a:srgbClr val="FFFF00"/>
          </a:solidFill>
        </p:spPr>
        <p:txBody>
          <a:bodyPr wrap="none" rtlCol="0">
            <a:spAutoFit/>
          </a:bodyPr>
          <a:lstStyle/>
          <a:p>
            <a:r>
              <a:rPr lang="en-US" sz="4400" dirty="0"/>
              <a:t>THE END</a:t>
            </a:r>
          </a:p>
        </p:txBody>
      </p:sp>
      <p:sp>
        <p:nvSpPr>
          <p:cNvPr id="3" name="Rectangle 2"/>
          <p:cNvSpPr/>
          <p:nvPr/>
        </p:nvSpPr>
        <p:spPr>
          <a:xfrm>
            <a:off x="4287980" y="4208689"/>
            <a:ext cx="7523019" cy="1146211"/>
          </a:xfrm>
          <a:prstGeom prst="rect">
            <a:avLst/>
          </a:prstGeom>
          <a:solidFill>
            <a:srgbClr val="FFC000"/>
          </a:solidFill>
        </p:spPr>
        <p:txBody>
          <a:bodyPr wrap="square">
            <a:spAutoFit/>
          </a:bodyPr>
          <a:lstStyle/>
          <a:p>
            <a:pPr algn="ctr">
              <a:lnSpc>
                <a:spcPct val="107000"/>
              </a:lnSpc>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The easiest way to escape from the problem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is to solve 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4" descr="https://s15-us2.ixquick.com/cgi-bin/serveimage?url=https%3A%2F%2Fd3n8a8pro7vhmx.cloudfront.net%2Fpacificgreens%2Fpages%2F1128%2Fattachments%2Foriginal%2F1415996114%2Flogo-of-the-gpusa_square_weblogo_0.png%3F1415996114&amp;sp=b653911be6ee5d41d8db68b049faa9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695" y="619961"/>
            <a:ext cx="2840182" cy="253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24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5748" y="4626417"/>
            <a:ext cx="2054771" cy="1857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8157" y="1702916"/>
            <a:ext cx="8436461" cy="2062103"/>
          </a:xfrm>
          <a:prstGeom prst="rect">
            <a:avLst/>
          </a:prstGeom>
          <a:solidFill>
            <a:srgbClr val="FFFF00"/>
          </a:solidFill>
        </p:spPr>
        <p:txBody>
          <a:bodyPr wrap="square" rtlCol="0">
            <a:spAutoFit/>
          </a:bodyPr>
          <a:lstStyle/>
          <a:p>
            <a:r>
              <a:rPr lang="en-US" sz="3200" dirty="0"/>
              <a:t>Think of this.</a:t>
            </a:r>
          </a:p>
          <a:p>
            <a:endParaRPr lang="en-US" sz="3200" dirty="0"/>
          </a:p>
          <a:p>
            <a:r>
              <a:rPr lang="en-US" sz="3200" dirty="0"/>
              <a:t>If our government is the creator of our money,</a:t>
            </a:r>
          </a:p>
          <a:p>
            <a:r>
              <a:rPr lang="en-US" sz="3200" dirty="0"/>
              <a:t>why is our government 19 trillion dollars in debt?</a:t>
            </a:r>
          </a:p>
        </p:txBody>
      </p:sp>
      <p:sp>
        <p:nvSpPr>
          <p:cNvPr id="4" name="TextBox 3"/>
          <p:cNvSpPr txBox="1"/>
          <p:nvPr/>
        </p:nvSpPr>
        <p:spPr>
          <a:xfrm>
            <a:off x="7863187" y="5287474"/>
            <a:ext cx="3535583" cy="830997"/>
          </a:xfrm>
          <a:prstGeom prst="rect">
            <a:avLst/>
          </a:prstGeom>
          <a:solidFill>
            <a:srgbClr val="FFC000"/>
          </a:solidFill>
        </p:spPr>
        <p:txBody>
          <a:bodyPr wrap="none" rtlCol="0">
            <a:spAutoFit/>
          </a:bodyPr>
          <a:lstStyle/>
          <a:p>
            <a:r>
              <a:rPr lang="en-US" sz="2400" dirty="0"/>
              <a:t>Ah….   ah….   well…. </a:t>
            </a:r>
          </a:p>
          <a:p>
            <a:r>
              <a:rPr lang="en-US" sz="2400" dirty="0"/>
              <a:t>I never thought about this!</a:t>
            </a:r>
            <a:endParaRPr lang="en-US" sz="3600" dirty="0"/>
          </a:p>
        </p:txBody>
      </p:sp>
      <p:pic>
        <p:nvPicPr>
          <p:cNvPr id="6" name="Picture 2" descr="https://s16-us2.ixquick.com/cgi-bin/serveimage?url=http%3A%2F%2Fwww.undergroundwineletter.com%2Fwp-content%2Fuploads%2F2014%2F02%2Fquestion-mark-face.jpg&amp;sp=8accb69557c20c3870b05a09edac47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0384" y="802371"/>
            <a:ext cx="2984122" cy="339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14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6333" y="1981200"/>
            <a:ext cx="3274013" cy="2960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8816" y="446892"/>
            <a:ext cx="4393319" cy="461665"/>
          </a:xfrm>
          <a:prstGeom prst="rect">
            <a:avLst/>
          </a:prstGeom>
          <a:solidFill>
            <a:srgbClr val="FFFF00"/>
          </a:solidFill>
        </p:spPr>
        <p:txBody>
          <a:bodyPr wrap="none" rtlCol="0">
            <a:spAutoFit/>
          </a:bodyPr>
          <a:lstStyle/>
          <a:p>
            <a:r>
              <a:rPr lang="en-US" sz="2400" dirty="0"/>
              <a:t>LOOK ME STRAIGHT IN THE EYE….</a:t>
            </a:r>
          </a:p>
        </p:txBody>
      </p:sp>
      <p:sp>
        <p:nvSpPr>
          <p:cNvPr id="3" name="TextBox 2"/>
          <p:cNvSpPr txBox="1"/>
          <p:nvPr/>
        </p:nvSpPr>
        <p:spPr>
          <a:xfrm>
            <a:off x="6196744" y="2407215"/>
            <a:ext cx="1337226" cy="523220"/>
          </a:xfrm>
          <a:prstGeom prst="rect">
            <a:avLst/>
          </a:prstGeom>
          <a:solidFill>
            <a:srgbClr val="FFC000"/>
          </a:solidFill>
        </p:spPr>
        <p:txBody>
          <a:bodyPr wrap="none" rtlCol="0">
            <a:spAutoFit/>
          </a:bodyPr>
          <a:lstStyle/>
          <a:p>
            <a:r>
              <a:rPr lang="en-US" sz="2800" dirty="0"/>
              <a:t>Okay…..</a:t>
            </a:r>
          </a:p>
        </p:txBody>
      </p:sp>
      <p:sp>
        <p:nvSpPr>
          <p:cNvPr id="5" name="TextBox 4"/>
          <p:cNvSpPr txBox="1"/>
          <p:nvPr/>
        </p:nvSpPr>
        <p:spPr>
          <a:xfrm>
            <a:off x="685908" y="5310787"/>
            <a:ext cx="3171189" cy="523220"/>
          </a:xfrm>
          <a:prstGeom prst="rect">
            <a:avLst/>
          </a:prstGeom>
          <a:solidFill>
            <a:srgbClr val="FFFF00"/>
          </a:solidFill>
        </p:spPr>
        <p:txBody>
          <a:bodyPr wrap="none" rtlCol="0">
            <a:spAutoFit/>
          </a:bodyPr>
          <a:lstStyle/>
          <a:p>
            <a:r>
              <a:rPr lang="en-US" sz="2800" dirty="0"/>
              <a:t>REPEAT AFTER ME….</a:t>
            </a:r>
          </a:p>
        </p:txBody>
      </p:sp>
      <p:sp>
        <p:nvSpPr>
          <p:cNvPr id="6" name="TextBox 5"/>
          <p:cNvSpPr txBox="1"/>
          <p:nvPr/>
        </p:nvSpPr>
        <p:spPr>
          <a:xfrm>
            <a:off x="6196744" y="5834007"/>
            <a:ext cx="1337226" cy="523220"/>
          </a:xfrm>
          <a:prstGeom prst="rect">
            <a:avLst/>
          </a:prstGeom>
          <a:solidFill>
            <a:srgbClr val="FFC000"/>
          </a:solidFill>
        </p:spPr>
        <p:txBody>
          <a:bodyPr wrap="none" rtlCol="0">
            <a:spAutoFit/>
          </a:bodyPr>
          <a:lstStyle/>
          <a:p>
            <a:r>
              <a:rPr lang="en-US" sz="2800" dirty="0"/>
              <a:t>Okay…..</a:t>
            </a:r>
          </a:p>
        </p:txBody>
      </p:sp>
      <p:pic>
        <p:nvPicPr>
          <p:cNvPr id="3074" name="Picture 2" descr="https://s15-us2.ixquick.com/cgi-bin/serveimage?url=http%3A%2F%2Ftse1.mm.bing.net%2Fth%3Fid%3DOIP.M4fe17ad951152c969fa64d7cbf30b2e1o0%26pid%3D15.1%26f%3D1&amp;sp=1a679cbcfb6e38bcab9b2ad036264bc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3870" y="1739738"/>
            <a:ext cx="1486453" cy="1190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52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73" y="2050481"/>
            <a:ext cx="3158358" cy="2855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2663" y="533401"/>
            <a:ext cx="7353295" cy="369332"/>
          </a:xfrm>
          <a:prstGeom prst="rect">
            <a:avLst/>
          </a:prstGeom>
          <a:solidFill>
            <a:srgbClr val="FFFF00"/>
          </a:solidFill>
        </p:spPr>
        <p:txBody>
          <a:bodyPr wrap="none" rtlCol="0" anchor="t">
            <a:spAutoFit/>
          </a:bodyPr>
          <a:lstStyle/>
          <a:p>
            <a:r>
              <a:rPr lang="en-US" dirty="0">
                <a:latin typeface="Courier New" panose="02070309020205020404" pitchFamily="49" charset="0"/>
                <a:cs typeface="Courier New" panose="02070309020205020404" pitchFamily="49" charset="0"/>
              </a:rPr>
              <a:t>Our money is created by PRIVATE, COMMERCIAL BANKS…</a:t>
            </a:r>
          </a:p>
        </p:txBody>
      </p:sp>
      <p:sp>
        <p:nvSpPr>
          <p:cNvPr id="3" name="TextBox 2"/>
          <p:cNvSpPr txBox="1"/>
          <p:nvPr/>
        </p:nvSpPr>
        <p:spPr>
          <a:xfrm>
            <a:off x="3480988" y="5740050"/>
            <a:ext cx="3900811" cy="369332"/>
          </a:xfrm>
          <a:prstGeom prst="rect">
            <a:avLst/>
          </a:prstGeom>
          <a:solidFill>
            <a:srgbClr val="FFC000"/>
          </a:solidFill>
        </p:spPr>
        <p:txBody>
          <a:bodyPr wrap="none" rtlCol="0">
            <a:spAutoFit/>
          </a:bodyPr>
          <a:lstStyle/>
          <a:p>
            <a:r>
              <a:rPr lang="en-US" dirty="0"/>
              <a:t>Ah….not quite sure what this means …</a:t>
            </a:r>
          </a:p>
        </p:txBody>
      </p:sp>
      <p:sp>
        <p:nvSpPr>
          <p:cNvPr id="6" name="TextBox 5"/>
          <p:cNvSpPr txBox="1"/>
          <p:nvPr/>
        </p:nvSpPr>
        <p:spPr>
          <a:xfrm>
            <a:off x="2358450" y="877713"/>
            <a:ext cx="8042586" cy="369332"/>
          </a:xfrm>
          <a:prstGeom prst="rect">
            <a:avLst/>
          </a:prstGeom>
          <a:solidFill>
            <a:srgbClr val="FFC000"/>
          </a:solidFill>
        </p:spPr>
        <p:txBody>
          <a:bodyPr wrap="none" rtlCol="0" anchor="t">
            <a:spAutoFit/>
          </a:bodyPr>
          <a:lstStyle/>
          <a:p>
            <a:r>
              <a:rPr lang="en-US" dirty="0">
                <a:latin typeface="Courier New" panose="02070309020205020404" pitchFamily="49" charset="0"/>
                <a:cs typeface="Courier New" panose="02070309020205020404" pitchFamily="49" charset="0"/>
              </a:rPr>
              <a:t>…our money is created … by PRIVATE, COMMERCIAL BANKS ???</a:t>
            </a:r>
          </a:p>
        </p:txBody>
      </p:sp>
      <p:pic>
        <p:nvPicPr>
          <p:cNvPr id="4" name="Picture 2" descr="https://s16-us2.ixquick.com/cgi-bin/serveimage?url=http%3A%2F%2Ftse4.mm.bing.net%2Fth%3Fid%3DOIP.M6603f548f9b0e665848578a897cdf2a2o0%26pid%3D15.1%26f%3D1&amp;sp=62f2484ca8abbed0f749b54065c23ec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195" y="4904134"/>
            <a:ext cx="2080121" cy="17489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s15-us2.ixquick.com/cgi-bin/serveimage?url=http%3A%2F%2Ftse1.mm.bing.net%2Fth%3Fid%3DOIP.M4fe17ad951152c969fa64d7cbf30b2e1o0%26pid%3D15.1%26f%3D1&amp;sp=1a679cbcfb6e38bcab9b2ad036264bc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732" y="2031006"/>
            <a:ext cx="1179420" cy="94475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17-us2.ixquick.com/cgi-bin/serveimage?url=http%3A%2F%2Fwww.ejoggingstrollerreviews.com%2Fwp-content%2Fuploads%2F2012%2F04%2Ftwitter_question_mark.png&amp;sp=209474f3404d446e16e3bd667b2516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0625" y="4180227"/>
            <a:ext cx="1938534" cy="26777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39967" y="2336417"/>
            <a:ext cx="7353295" cy="369332"/>
          </a:xfrm>
          <a:prstGeom prst="rect">
            <a:avLst/>
          </a:prstGeom>
          <a:solidFill>
            <a:srgbClr val="FFFF00"/>
          </a:solidFill>
        </p:spPr>
        <p:txBody>
          <a:bodyPr wrap="none" rtlCol="0" anchor="t">
            <a:spAutoFit/>
          </a:bodyPr>
          <a:lstStyle/>
          <a:p>
            <a:r>
              <a:rPr lang="en-US" dirty="0">
                <a:latin typeface="Courier New" panose="02070309020205020404" pitchFamily="49" charset="0"/>
                <a:cs typeface="Courier New" panose="02070309020205020404" pitchFamily="49" charset="0"/>
              </a:rPr>
              <a:t>…whenever they create a loan or buy a stock or bond.</a:t>
            </a:r>
          </a:p>
        </p:txBody>
      </p:sp>
      <p:sp>
        <p:nvSpPr>
          <p:cNvPr id="10" name="TextBox 9"/>
          <p:cNvSpPr txBox="1"/>
          <p:nvPr/>
        </p:nvSpPr>
        <p:spPr>
          <a:xfrm>
            <a:off x="4169888" y="2705749"/>
            <a:ext cx="7712140" cy="369332"/>
          </a:xfrm>
          <a:prstGeom prst="rect">
            <a:avLst/>
          </a:prstGeom>
          <a:solidFill>
            <a:srgbClr val="FFC000"/>
          </a:solidFill>
        </p:spPr>
        <p:txBody>
          <a:bodyPr wrap="square" rtlCol="0" anchor="t">
            <a:spAutoFit/>
          </a:bodyPr>
          <a:lstStyle/>
          <a:p>
            <a:r>
              <a:rPr lang="en-US" dirty="0">
                <a:latin typeface="Courier New" panose="02070309020205020404" pitchFamily="49" charset="0"/>
                <a:cs typeface="Courier New" panose="02070309020205020404" pitchFamily="49" charset="0"/>
              </a:rPr>
              <a:t>…whenever they create a loan …. or buy a stock or bond?</a:t>
            </a:r>
          </a:p>
        </p:txBody>
      </p:sp>
    </p:spTree>
    <p:extLst>
      <p:ext uri="{BB962C8B-B14F-4D97-AF65-F5344CB8AC3E}">
        <p14:creationId xmlns:p14="http://schemas.microsoft.com/office/powerpoint/2010/main" val="280290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447" y="1534614"/>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98322" y="1563815"/>
            <a:ext cx="1488100" cy="1200329"/>
          </a:xfrm>
          <a:prstGeom prst="rect">
            <a:avLst/>
          </a:prstGeom>
          <a:solidFill>
            <a:srgbClr val="FFC000"/>
          </a:solidFill>
        </p:spPr>
        <p:txBody>
          <a:bodyPr wrap="none" rtlCol="0">
            <a:spAutoFit/>
          </a:bodyPr>
          <a:lstStyle/>
          <a:p>
            <a:r>
              <a:rPr lang="en-US" sz="2400" dirty="0"/>
              <a:t>By whom?</a:t>
            </a:r>
          </a:p>
          <a:p>
            <a:r>
              <a:rPr lang="en-US" sz="2400" dirty="0"/>
              <a:t>When?</a:t>
            </a:r>
          </a:p>
          <a:p>
            <a:r>
              <a:rPr lang="en-US" sz="2400" dirty="0"/>
              <a:t>Where?</a:t>
            </a:r>
          </a:p>
        </p:txBody>
      </p:sp>
      <p:sp>
        <p:nvSpPr>
          <p:cNvPr id="5" name="TextBox 4"/>
          <p:cNvSpPr txBox="1"/>
          <p:nvPr/>
        </p:nvSpPr>
        <p:spPr>
          <a:xfrm>
            <a:off x="458678" y="315402"/>
            <a:ext cx="9309292" cy="523220"/>
          </a:xfrm>
          <a:prstGeom prst="rect">
            <a:avLst/>
          </a:prstGeom>
          <a:solidFill>
            <a:srgbClr val="FFFF00"/>
          </a:solidFill>
        </p:spPr>
        <p:txBody>
          <a:bodyPr wrap="square" rtlCol="0">
            <a:spAutoFit/>
          </a:bodyPr>
          <a:lstStyle/>
          <a:p>
            <a:pPr algn="ctr"/>
            <a:r>
              <a:rPr lang="en-US" sz="2800" dirty="0"/>
              <a:t>The History of Money Creation has been suppressed…</a:t>
            </a:r>
          </a:p>
        </p:txBody>
      </p:sp>
      <p:sp>
        <p:nvSpPr>
          <p:cNvPr id="7" name="TextBox 6"/>
          <p:cNvSpPr txBox="1"/>
          <p:nvPr/>
        </p:nvSpPr>
        <p:spPr>
          <a:xfrm>
            <a:off x="458678" y="3880962"/>
            <a:ext cx="5164790" cy="1200329"/>
          </a:xfrm>
          <a:prstGeom prst="rect">
            <a:avLst/>
          </a:prstGeom>
          <a:solidFill>
            <a:srgbClr val="FFFF00"/>
          </a:solidFill>
        </p:spPr>
        <p:txBody>
          <a:bodyPr wrap="square" rtlCol="0" anchor="t">
            <a:spAutoFit/>
          </a:bodyPr>
          <a:lstStyle/>
          <a:p>
            <a:r>
              <a:rPr lang="en-US" sz="2400" dirty="0"/>
              <a:t>Since 1930’s, the discussion of who creates our money has disappeared from public discourse</a:t>
            </a:r>
          </a:p>
        </p:txBody>
      </p:sp>
      <p:pic>
        <p:nvPicPr>
          <p:cNvPr id="2" name="Picture 2" descr="https://upload.wikimedia.org/wikipedia/commons/thumb/d/dc/Bryan-Sewall.jpg/1280px-Bryan-Sew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9926" y="1092923"/>
            <a:ext cx="3732074" cy="18841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s16-us2.ixquick.com/cgi-bin/serveimage?url=http%3A%2F%2Fwww.buzzle.com%2Fimg%2FarticleImages%2F611161-4666-26.jpg&amp;sp=b0f99d495aabd139e14cc2ae21956fe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8922" y="1092923"/>
            <a:ext cx="25146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15-us2.ixquick.com/cgi-bin/serveimage?url=http%3A%2F%2Fwww.opednews.com%2Fpopulum%2Fuploaded%2FFederal-Reserve-11671-2014_06_21_13_42_20-50.jpg&amp;sp=059a5fa9f8c61fe2372aac5107e4de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926" y="3155769"/>
            <a:ext cx="2457162" cy="368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2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290" y="166137"/>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4290" y="2492846"/>
            <a:ext cx="10861965" cy="584775"/>
          </a:xfrm>
          <a:prstGeom prst="rect">
            <a:avLst/>
          </a:prstGeom>
          <a:solidFill>
            <a:srgbClr val="FFFF00"/>
          </a:solidFill>
        </p:spPr>
        <p:txBody>
          <a:bodyPr wrap="square" rtlCol="0">
            <a:spAutoFit/>
          </a:bodyPr>
          <a:lstStyle/>
          <a:p>
            <a:pPr algn="ctr"/>
            <a:r>
              <a:rPr lang="en-US" sz="3200" dirty="0"/>
              <a:t>WHOEVER CONTROLS THE MONEY, CONTROLS THE SOCIETY…</a:t>
            </a:r>
          </a:p>
        </p:txBody>
      </p:sp>
      <p:pic>
        <p:nvPicPr>
          <p:cNvPr id="6" name="Picture 2" descr="https://s3-eu5.ixquick.com/cgi-bin/serveimage?url=http%3A%2F%2Fwww.veteranstoday.com%2Fwp-content%2Fuploads%2F2014%2F10%2FCongress-and-money-640x426.jpg&amp;sp=d9d50cc596231d5abd47a7ced3a4f6c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728" y="4081006"/>
            <a:ext cx="3344515" cy="222669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s16-us2.ixquick.com/cgi-bin/serveimage?url=http%3A%2F%2Fwww.kaieteurnewsonline.com%2Fimages%2F2014%2F05%2Fmedia-copy.jpg&amp;sp=1c247e27114ae7d3a8a0a1b1ffa004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7467" y="4391025"/>
            <a:ext cx="2850346" cy="160959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14-eu5.ixquick.com/cgi-bin/serveimage?url=http%3A%2F%2Freghartt.ca%2Fcineforum%2Fwp-content%2Fuploads%2F2012%2F08%2FUNDERGROUND-HISTORY-AMERICAN-EDUCATION.jpg&amp;sp=df81d5f3dd14df0ed44378da05d28bb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0372" y="4122738"/>
            <a:ext cx="1523028" cy="21397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46017" y="6307705"/>
            <a:ext cx="8885437" cy="369332"/>
          </a:xfrm>
          <a:prstGeom prst="rect">
            <a:avLst/>
          </a:prstGeom>
          <a:solidFill>
            <a:srgbClr val="FFC000"/>
          </a:solidFill>
        </p:spPr>
        <p:txBody>
          <a:bodyPr wrap="square" rtlCol="0">
            <a:spAutoFit/>
          </a:bodyPr>
          <a:lstStyle/>
          <a:p>
            <a:r>
              <a:rPr lang="en-US" dirty="0"/>
              <a:t>EDUCATION                                             GOVERNMENT                                                               PRESS</a:t>
            </a:r>
          </a:p>
        </p:txBody>
      </p:sp>
    </p:spTree>
    <p:extLst>
      <p:ext uri="{BB962C8B-B14F-4D97-AF65-F5344CB8AC3E}">
        <p14:creationId xmlns:p14="http://schemas.microsoft.com/office/powerpoint/2010/main" val="3621908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91" y="153633"/>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https://s16-us2.ixquick.com/cgi-bin/serveimage?url=http%3A%2F%2Fwww.federalreservehistory.org%2FMedia%2FImage%2FFedFacts%2F29&amp;sp=40c9e33eef8e5d7c4db5de066e73b7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397" y="3616280"/>
            <a:ext cx="5648910" cy="30469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16142" y="159280"/>
            <a:ext cx="9275858" cy="1569660"/>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US" sz="2400" dirty="0"/>
              <a:t>In 1913 the Federal Reserve Bill created a private central bank system.</a:t>
            </a:r>
          </a:p>
          <a:p>
            <a:endParaRPr lang="en-US" sz="2400" dirty="0"/>
          </a:p>
          <a:p>
            <a:pPr marL="342900" indent="-342900">
              <a:buFont typeface="Arial" panose="020B0604020202020204" pitchFamily="34" charset="0"/>
              <a:buChar char="•"/>
            </a:pPr>
            <a:r>
              <a:rPr lang="en-US" sz="2400" dirty="0"/>
              <a:t>The member commercial banks were legally allowed to create money ‘out of thin air’.   </a:t>
            </a:r>
          </a:p>
        </p:txBody>
      </p:sp>
      <p:sp>
        <p:nvSpPr>
          <p:cNvPr id="2" name="TextBox 1"/>
          <p:cNvSpPr txBox="1"/>
          <p:nvPr/>
        </p:nvSpPr>
        <p:spPr>
          <a:xfrm>
            <a:off x="2936684" y="2221381"/>
            <a:ext cx="8942195" cy="830997"/>
          </a:xfrm>
          <a:prstGeom prst="rect">
            <a:avLst/>
          </a:prstGeom>
          <a:solidFill>
            <a:srgbClr val="FFC000"/>
          </a:solidFill>
        </p:spPr>
        <p:txBody>
          <a:bodyPr wrap="square" rtlCol="0">
            <a:spAutoFit/>
          </a:bodyPr>
          <a:lstStyle/>
          <a:p>
            <a:r>
              <a:rPr lang="en-US" sz="2400" dirty="0"/>
              <a:t>But I thought banks ‘lend’ money.    Supposedly, the money is in the bank, and we pay them interest for the use of it!   </a:t>
            </a:r>
          </a:p>
        </p:txBody>
      </p:sp>
      <p:sp>
        <p:nvSpPr>
          <p:cNvPr id="3" name="TextBox 2"/>
          <p:cNvSpPr txBox="1"/>
          <p:nvPr/>
        </p:nvSpPr>
        <p:spPr>
          <a:xfrm>
            <a:off x="4606397" y="3616280"/>
            <a:ext cx="5648910" cy="400110"/>
          </a:xfrm>
          <a:prstGeom prst="rect">
            <a:avLst/>
          </a:prstGeom>
          <a:solidFill>
            <a:srgbClr val="FFC000"/>
          </a:solidFill>
        </p:spPr>
        <p:txBody>
          <a:bodyPr wrap="square" rtlCol="0">
            <a:spAutoFit/>
          </a:bodyPr>
          <a:lstStyle/>
          <a:p>
            <a:pPr algn="ctr"/>
            <a:r>
              <a:rPr lang="en-US" sz="2000" dirty="0"/>
              <a:t>President Wilson signing Federal Reserve Bill.</a:t>
            </a:r>
          </a:p>
        </p:txBody>
      </p:sp>
    </p:spTree>
    <p:extLst>
      <p:ext uri="{BB962C8B-B14F-4D97-AF65-F5344CB8AC3E}">
        <p14:creationId xmlns:p14="http://schemas.microsoft.com/office/powerpoint/2010/main" val="3280567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1564</Words>
  <Application>Microsoft Office PowerPoint</Application>
  <PresentationFormat>Widescreen</PresentationFormat>
  <Paragraphs>256</Paragraphs>
  <Slides>37</Slides>
  <Notes>27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Courier New</vt:lpstr>
      <vt:lpstr>Times New Roman</vt:lpstr>
      <vt:lpstr>Office Theme</vt:lpstr>
      <vt:lpstr> Private Bank Debt-Money &amp; Its Impacts on Humans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PRIVATE BANK DEBT-MONEY system has spread  to every country.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cp:lastModifiedBy>
  <cp:revision>522</cp:revision>
  <dcterms:created xsi:type="dcterms:W3CDTF">2015-12-08T07:06:36Z</dcterms:created>
  <dcterms:modified xsi:type="dcterms:W3CDTF">2021-09-07T17:03:21Z</dcterms:modified>
</cp:coreProperties>
</file>