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49" r:id="rId3"/>
    <p:sldId id="262" r:id="rId4"/>
    <p:sldId id="341" r:id="rId5"/>
    <p:sldId id="335" r:id="rId6"/>
    <p:sldId id="336" r:id="rId7"/>
    <p:sldId id="329" r:id="rId8"/>
    <p:sldId id="337" r:id="rId9"/>
    <p:sldId id="348" r:id="rId10"/>
    <p:sldId id="343" r:id="rId11"/>
    <p:sldId id="338" r:id="rId12"/>
    <p:sldId id="339" r:id="rId13"/>
    <p:sldId id="344" r:id="rId14"/>
    <p:sldId id="317" r:id="rId15"/>
    <p:sldId id="327" r:id="rId16"/>
    <p:sldId id="326" r:id="rId17"/>
    <p:sldId id="321" r:id="rId18"/>
    <p:sldId id="3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FF8B"/>
    <a:srgbClr val="B4AEFC"/>
    <a:srgbClr val="8B82FA"/>
    <a:srgbClr val="F1B3FF"/>
    <a:srgbClr val="EB97FF"/>
    <a:srgbClr val="FF93BF"/>
    <a:srgbClr val="D8FFC5"/>
    <a:srgbClr val="99FF66"/>
    <a:srgbClr val="D9E6FF"/>
    <a:srgbClr val="FDC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3B960-D5CF-4CAD-9A5A-5D276AFCE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8A1C5-2D0B-4615-B31D-EE19521E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63707-7152-4A92-A4F1-04AF480B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623A-1E33-4918-A51F-60410334029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34023-16DD-444D-B69A-D58DF588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C16F9-B80E-42C0-BB06-4FC80A26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AB3-59EC-4428-AE40-7554F9C9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E9B8-493E-48FC-8FD7-C907442F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23783-220E-4309-AA24-D51DEB9A0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DE199-EE7A-4CD0-980D-5465731A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623A-1E33-4918-A51F-60410334029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103F7-D5EC-42B0-8CF2-FD183430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4AC69-63C2-4BDE-A798-B4DF9F3D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AB3-59EC-4428-AE40-7554F9C9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8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AF2C04-EA44-43C6-B556-48CA83684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98C9F-CB12-4A5F-B242-DD83F5225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1AAB7-DBF6-4BE4-8E97-24D34735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623A-1E33-4918-A51F-60410334029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E7591-13AA-4618-B1DB-A0241B9C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8388-2FDB-4D71-B859-8BEE8497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AB3-59EC-4428-AE40-7554F9C9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1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524B-6C8F-4349-8A23-5C4BF11A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90960-546A-4859-ADC1-F5E9E03C5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52B83-C3CA-4E67-BAC0-392E7AE4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623A-1E33-4918-A51F-60410334029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BD1B9-C167-44DB-B872-38A45F4B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18ECA-2DA0-4AC6-A1A4-BCFFA556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AB3-59EC-4428-AE40-7554F9C9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9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CF94-195A-43DD-B0FE-5BEA2E05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418B8-3B74-4123-AC98-005592B88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853B-8B99-40C1-AB0B-7E78E561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623A-1E33-4918-A51F-60410334029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373B0-CD74-4DDD-9AD1-215BE447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4F629-F88E-4FBF-9A2F-3E9FEC45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AB3-59EC-4428-AE40-7554F9C9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6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0E6B-D423-4FEB-8B94-430ED98A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D6E5A-165E-4059-BA48-06DED1DF8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CE82B-80EB-41F2-8AE8-BEAA005B2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0B685-BEE1-4C32-A8ED-C98D1BEC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623A-1E33-4918-A51F-60410334029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11827-6466-4A45-9033-4B9A307B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F349B-48EB-43E1-BB8B-4C6E5805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AB3-59EC-4428-AE40-7554F9C9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0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E3DE7-4D4B-4D46-AC39-E00C3B897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880A1-CC17-4494-B339-CC1E08466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25B2E-823D-48F9-A3BF-10478A736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92DDED-5F26-4705-BBAF-99B2D6977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F8FE8-524E-4183-A1D8-DB930348D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3F68-CFC1-4A02-A151-F4EE6E9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623A-1E33-4918-A51F-60410334029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4DEFEB-A804-41F0-BC2D-FC9EEC65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3898B-322B-49AA-BAB3-47102D56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AB3-59EC-4428-AE40-7554F9C9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5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7613C-90D0-44DE-8286-191B8048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A74BD-9E79-476E-8984-77DFA289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623A-1E33-4918-A51F-60410334029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19E94-3FF3-4273-8774-4631AFA2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F5106-8351-4164-908B-BB35E6C8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AB3-59EC-4428-AE40-7554F9C9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CA730A-83CC-4862-9FEC-6C27B118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623A-1E33-4918-A51F-60410334029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43595-9FE0-49FA-BF12-C75D394D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8CFD1-CB25-4015-909C-D6A46698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AB3-59EC-4428-AE40-7554F9C9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4D761-F333-484F-9BBE-8AA0F148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8DD72-2068-4B8F-B6D0-3928ECEE9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8851E-93A3-43C8-A46E-BE524D23D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945E8-DA64-4423-86E0-210946EB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623A-1E33-4918-A51F-60410334029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BF470-4D6B-4E00-9B59-6FE332B3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C5568-E96B-4A5C-8718-4D2B5020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AB3-59EC-4428-AE40-7554F9C9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1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3E3A5-44B8-48BF-8B17-A9C3005A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558A5F-E953-41EF-A98B-7602F3CA5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E4627-51D5-4441-9CB0-0BDC9ECAD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67BD9-E7AC-4004-A5AB-F2F944FF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623A-1E33-4918-A51F-60410334029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71797-76FB-42D1-BED7-4BD117FD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5DF22-2C4F-4572-BBBD-3B27537D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AB3-59EC-4428-AE40-7554F9C9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A3BC1-E96A-4579-8195-118DDE90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4CF0B-401F-49AF-AF7A-3F5DF930F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F5EC9-AFD6-42AE-829A-3B2F1D56E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B623A-1E33-4918-A51F-60410334029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DC4A9-20C7-457D-B192-1DBE7AB50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5623D-DCA9-46E9-9DAB-3300D8F60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1AB3-59EC-4428-AE40-7554F9C9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5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360cookware.com/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sv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sv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7E8D12-462B-4242-BCD8-A9B82BC4C4DB}"/>
              </a:ext>
            </a:extLst>
          </p:cNvPr>
          <p:cNvSpPr txBox="1"/>
          <p:nvPr/>
        </p:nvSpPr>
        <p:spPr>
          <a:xfrm>
            <a:off x="4353436" y="1622384"/>
            <a:ext cx="325377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2020 AMI CONFERENCE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1B483B-34B9-4921-8775-D66C1B16F130}"/>
              </a:ext>
            </a:extLst>
          </p:cNvPr>
          <p:cNvSpPr txBox="1"/>
          <p:nvPr/>
        </p:nvSpPr>
        <p:spPr>
          <a:xfrm>
            <a:off x="3396314" y="3429000"/>
            <a:ext cx="5168018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Independent Parity Group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Inspired by NORM,</a:t>
            </a:r>
          </a:p>
          <a:p>
            <a:pPr algn="ctr"/>
            <a:r>
              <a:rPr lang="en-US" sz="2400" dirty="0"/>
              <a:t>National Organization for Raw Materials</a:t>
            </a:r>
          </a:p>
          <a:p>
            <a:pPr algn="ctr"/>
            <a:r>
              <a:rPr lang="en-US" sz="2400" dirty="0"/>
              <a:t>normeconomics.org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2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416C92-F2E7-4770-BD5B-FAA2E8F5C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129" y="1302052"/>
            <a:ext cx="776303" cy="6976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C39903D-FE88-48A3-8F6C-8A8C141CF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48" y="1457826"/>
            <a:ext cx="678444" cy="5183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9F239AE-7681-48D8-B80F-5AC0C5F96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23" y="4707498"/>
            <a:ext cx="961352" cy="101826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FF66B60-AFE0-4764-956F-CA2768748C71}"/>
              </a:ext>
            </a:extLst>
          </p:cNvPr>
          <p:cNvSpPr txBox="1"/>
          <p:nvPr/>
        </p:nvSpPr>
        <p:spPr>
          <a:xfrm>
            <a:off x="3556163" y="4178137"/>
            <a:ext cx="651381" cy="461665"/>
          </a:xfrm>
          <a:prstGeom prst="rect">
            <a:avLst/>
          </a:prstGeom>
          <a:solidFill>
            <a:srgbClr val="7AED1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$49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2C2E3D-8699-4D63-9CB2-30AD5BF1A3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15" y="3719718"/>
            <a:ext cx="1966673" cy="2102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B00A5B-AB6D-41F0-BF11-85EA28A8DEFB}"/>
              </a:ext>
            </a:extLst>
          </p:cNvPr>
          <p:cNvSpPr txBox="1"/>
          <p:nvPr/>
        </p:nvSpPr>
        <p:spPr>
          <a:xfrm>
            <a:off x="868568" y="1474670"/>
            <a:ext cx="6528571" cy="1730410"/>
          </a:xfrm>
          <a:prstGeom prst="rect">
            <a:avLst/>
          </a:prstGeom>
          <a:solidFill>
            <a:srgbClr val="B2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When a U.S. importer buys a Chinese pan,</a:t>
            </a:r>
          </a:p>
          <a:p>
            <a:pPr algn="ctr"/>
            <a:r>
              <a:rPr lang="en-US" sz="2400" b="1" dirty="0"/>
              <a:t>he pays the U.S. price for the pan:</a:t>
            </a:r>
          </a:p>
          <a:p>
            <a:pPr algn="ctr"/>
            <a:endParaRPr lang="en-US" sz="2400" b="1" dirty="0"/>
          </a:p>
          <a:p>
            <a:pPr algn="ctr">
              <a:lnSpc>
                <a:spcPts val="2000"/>
              </a:lnSpc>
            </a:pPr>
            <a:r>
              <a:rPr lang="en-US" sz="2800" b="1" dirty="0"/>
              <a:t>$49 </a:t>
            </a:r>
            <a:r>
              <a:rPr lang="en-US" sz="2000" b="1" dirty="0"/>
              <a:t>to Chinese exporter </a:t>
            </a:r>
            <a:r>
              <a:rPr lang="en-US" sz="2400" b="1" dirty="0"/>
              <a:t>+ </a:t>
            </a:r>
            <a:r>
              <a:rPr lang="en-US" sz="2800" b="1" dirty="0"/>
              <a:t>$50 </a:t>
            </a:r>
            <a:r>
              <a:rPr lang="en-US" sz="2000" b="1" u="sng" dirty="0"/>
              <a:t>to fund </a:t>
            </a:r>
            <a:r>
              <a:rPr lang="en-US" sz="2400" b="1" dirty="0"/>
              <a:t>= </a:t>
            </a:r>
          </a:p>
          <a:p>
            <a:pPr algn="ctr">
              <a:lnSpc>
                <a:spcPts val="2000"/>
              </a:lnSpc>
            </a:pPr>
            <a:r>
              <a:rPr lang="en-US" sz="2000" b="1" dirty="0"/>
              <a:t>$99 U.S. equivalent price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6E1A0A-1EB7-4046-96B6-1BA355791A7B}"/>
              </a:ext>
            </a:extLst>
          </p:cNvPr>
          <p:cNvSpPr txBox="1"/>
          <p:nvPr/>
        </p:nvSpPr>
        <p:spPr>
          <a:xfrm>
            <a:off x="-1" y="17329"/>
            <a:ext cx="12192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 Equitable Trade Fund</a:t>
            </a:r>
          </a:p>
          <a:p>
            <a:pPr algn="ctr"/>
            <a:r>
              <a:rPr lang="en-US" sz="2400" b="1" dirty="0"/>
              <a:t> </a:t>
            </a:r>
            <a:r>
              <a:rPr lang="en-US" sz="2000" b="1" dirty="0"/>
              <a:t>protects U.S. purchasing power</a:t>
            </a:r>
          </a:p>
          <a:p>
            <a:pPr algn="ctr"/>
            <a:r>
              <a:rPr lang="en-US" sz="2000" b="1" dirty="0"/>
              <a:t>       promotes trade between countries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4F6585EE-107A-4B0C-8E4D-0795A95C01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719" y="3787414"/>
            <a:ext cx="1103224" cy="73548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C696610-6355-4C95-8647-FF4D86956048}"/>
              </a:ext>
            </a:extLst>
          </p:cNvPr>
          <p:cNvSpPr txBox="1"/>
          <p:nvPr/>
        </p:nvSpPr>
        <p:spPr>
          <a:xfrm>
            <a:off x="3963747" y="5639506"/>
            <a:ext cx="23633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8ADB4-3C56-49A9-88AF-E664B1030EE0}"/>
              </a:ext>
            </a:extLst>
          </p:cNvPr>
          <p:cNvSpPr txBox="1"/>
          <p:nvPr/>
        </p:nvSpPr>
        <p:spPr>
          <a:xfrm>
            <a:off x="6562204" y="5704282"/>
            <a:ext cx="28003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EQUITABLE TRADE FUND</a:t>
            </a:r>
          </a:p>
          <a:p>
            <a:pPr algn="ctr"/>
            <a:r>
              <a:rPr lang="en-US" sz="1600" b="1" dirty="0"/>
              <a:t>owned by all U.S. &amp; Chinese</a:t>
            </a:r>
          </a:p>
          <a:p>
            <a:pPr algn="ctr"/>
            <a:r>
              <a:rPr lang="en-US" sz="1600" b="1" dirty="0"/>
              <a:t>importers/exporters</a:t>
            </a:r>
          </a:p>
        </p:txBody>
      </p:sp>
      <p:sp>
        <p:nvSpPr>
          <p:cNvPr id="5" name="Left Arrow 23">
            <a:extLst>
              <a:ext uri="{FF2B5EF4-FFF2-40B4-BE49-F238E27FC236}">
                <a16:creationId xmlns:a16="http://schemas.microsoft.com/office/drawing/2014/main" id="{8E53E4D9-C35B-4D20-990E-CBE3D4A510E9}"/>
              </a:ext>
            </a:extLst>
          </p:cNvPr>
          <p:cNvSpPr/>
          <p:nvPr/>
        </p:nvSpPr>
        <p:spPr>
          <a:xfrm>
            <a:off x="3077570" y="4505828"/>
            <a:ext cx="1321258" cy="501998"/>
          </a:xfrm>
          <a:prstGeom prst="leftArrow">
            <a:avLst/>
          </a:prstGeom>
          <a:solidFill>
            <a:srgbClr val="7AED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0EB7C6-05FD-4846-9492-077CFD46838E}"/>
              </a:ext>
            </a:extLst>
          </p:cNvPr>
          <p:cNvSpPr txBox="1"/>
          <p:nvPr/>
        </p:nvSpPr>
        <p:spPr>
          <a:xfrm>
            <a:off x="9181945" y="1943654"/>
            <a:ext cx="2754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www.360cookware.com</a:t>
            </a:r>
            <a:endParaRPr lang="en-US" sz="1600" dirty="0"/>
          </a:p>
          <a:p>
            <a:r>
              <a:rPr lang="en-US" sz="1600" b="1" dirty="0"/>
              <a:t>8 ½ inch stainless steel fry pan</a:t>
            </a:r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544CE3-8B26-410A-A1AC-78C07A7ABE6C}"/>
              </a:ext>
            </a:extLst>
          </p:cNvPr>
          <p:cNvSpPr txBox="1"/>
          <p:nvPr/>
        </p:nvSpPr>
        <p:spPr>
          <a:xfrm>
            <a:off x="170961" y="4495735"/>
            <a:ext cx="2844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www.newayusa.com</a:t>
            </a:r>
          </a:p>
          <a:p>
            <a:r>
              <a:rPr lang="en-US" b="1" dirty="0"/>
              <a:t>8 inch stainless steel fry pan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A83652-5545-4F1E-8FD5-6E54B094D5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9" y="5196738"/>
            <a:ext cx="1865464" cy="8141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668EFA9-DE41-411F-8D9F-54B7C5907080}"/>
              </a:ext>
            </a:extLst>
          </p:cNvPr>
          <p:cNvSpPr txBox="1"/>
          <p:nvPr/>
        </p:nvSpPr>
        <p:spPr>
          <a:xfrm>
            <a:off x="9153629" y="2497314"/>
            <a:ext cx="14160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highlight>
                  <a:srgbClr val="00FF00"/>
                </a:highlight>
              </a:rPr>
              <a:t>$ 99.00 USD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070996-44A3-45E4-9CC2-CACE0B788F82}"/>
              </a:ext>
            </a:extLst>
          </p:cNvPr>
          <p:cNvSpPr txBox="1"/>
          <p:nvPr/>
        </p:nvSpPr>
        <p:spPr>
          <a:xfrm>
            <a:off x="1772891" y="5375211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$49.99 USD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40F841-D90C-4741-869E-786FF7FFA7A1}"/>
              </a:ext>
            </a:extLst>
          </p:cNvPr>
          <p:cNvSpPr txBox="1"/>
          <p:nvPr/>
        </p:nvSpPr>
        <p:spPr>
          <a:xfrm>
            <a:off x="4280970" y="5559877"/>
            <a:ext cx="146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U.S. importer</a:t>
            </a:r>
          </a:p>
        </p:txBody>
      </p:sp>
      <p:sp>
        <p:nvSpPr>
          <p:cNvPr id="23" name="Equals 22">
            <a:extLst>
              <a:ext uri="{FF2B5EF4-FFF2-40B4-BE49-F238E27FC236}">
                <a16:creationId xmlns:a16="http://schemas.microsoft.com/office/drawing/2014/main" id="{41CCFDBF-41B9-4AF8-8736-99955CBD98A8}"/>
              </a:ext>
            </a:extLst>
          </p:cNvPr>
          <p:cNvSpPr/>
          <p:nvPr/>
        </p:nvSpPr>
        <p:spPr>
          <a:xfrm>
            <a:off x="8334520" y="4232771"/>
            <a:ext cx="274506" cy="466829"/>
          </a:xfrm>
          <a:prstGeom prst="mathEqual">
            <a:avLst/>
          </a:prstGeom>
          <a:solidFill>
            <a:srgbClr val="72E2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0DB856-D05F-4D52-955A-E73B3684E372}"/>
              </a:ext>
            </a:extLst>
          </p:cNvPr>
          <p:cNvSpPr txBox="1"/>
          <p:nvPr/>
        </p:nvSpPr>
        <p:spPr>
          <a:xfrm>
            <a:off x="8704858" y="4266468"/>
            <a:ext cx="2845080" cy="369332"/>
          </a:xfrm>
          <a:prstGeom prst="rect">
            <a:avLst/>
          </a:prstGeom>
          <a:solidFill>
            <a:srgbClr val="7AED1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$99.00 U.S. equivalent price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B98001-EF65-4441-BF62-66EDC8A0C5AA}"/>
              </a:ext>
            </a:extLst>
          </p:cNvPr>
          <p:cNvSpPr txBox="1"/>
          <p:nvPr/>
        </p:nvSpPr>
        <p:spPr>
          <a:xfrm>
            <a:off x="4023592" y="46474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694BAC-28F9-491D-A9C0-42DB8181E58F}"/>
              </a:ext>
            </a:extLst>
          </p:cNvPr>
          <p:cNvSpPr txBox="1"/>
          <p:nvPr/>
        </p:nvSpPr>
        <p:spPr>
          <a:xfrm>
            <a:off x="4010768" y="751918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73F22C6-05E6-4D04-AF6F-3546AFFBF191}"/>
              </a:ext>
            </a:extLst>
          </p:cNvPr>
          <p:cNvSpPr/>
          <p:nvPr/>
        </p:nvSpPr>
        <p:spPr>
          <a:xfrm>
            <a:off x="1192696" y="6003184"/>
            <a:ext cx="2981739" cy="397616"/>
          </a:xfrm>
          <a:custGeom>
            <a:avLst/>
            <a:gdLst>
              <a:gd name="connsiteX0" fmla="*/ 0 w 2981739"/>
              <a:gd name="connsiteY0" fmla="*/ 39807 h 397616"/>
              <a:gd name="connsiteX1" fmla="*/ 159026 w 2981739"/>
              <a:gd name="connsiteY1" fmla="*/ 159077 h 397616"/>
              <a:gd name="connsiteX2" fmla="*/ 238539 w 2981739"/>
              <a:gd name="connsiteY2" fmla="*/ 238590 h 397616"/>
              <a:gd name="connsiteX3" fmla="*/ 291547 w 2981739"/>
              <a:gd name="connsiteY3" fmla="*/ 251842 h 397616"/>
              <a:gd name="connsiteX4" fmla="*/ 344556 w 2981739"/>
              <a:gd name="connsiteY4" fmla="*/ 278346 h 397616"/>
              <a:gd name="connsiteX5" fmla="*/ 397565 w 2981739"/>
              <a:gd name="connsiteY5" fmla="*/ 291599 h 397616"/>
              <a:gd name="connsiteX6" fmla="*/ 477078 w 2981739"/>
              <a:gd name="connsiteY6" fmla="*/ 318103 h 397616"/>
              <a:gd name="connsiteX7" fmla="*/ 530087 w 2981739"/>
              <a:gd name="connsiteY7" fmla="*/ 331355 h 397616"/>
              <a:gd name="connsiteX8" fmla="*/ 636104 w 2981739"/>
              <a:gd name="connsiteY8" fmla="*/ 357859 h 397616"/>
              <a:gd name="connsiteX9" fmla="*/ 834887 w 2981739"/>
              <a:gd name="connsiteY9" fmla="*/ 371112 h 397616"/>
              <a:gd name="connsiteX10" fmla="*/ 940904 w 2981739"/>
              <a:gd name="connsiteY10" fmla="*/ 384364 h 397616"/>
              <a:gd name="connsiteX11" fmla="*/ 1245704 w 2981739"/>
              <a:gd name="connsiteY11" fmla="*/ 397616 h 397616"/>
              <a:gd name="connsiteX12" fmla="*/ 1749287 w 2981739"/>
              <a:gd name="connsiteY12" fmla="*/ 384364 h 397616"/>
              <a:gd name="connsiteX13" fmla="*/ 1868556 w 2981739"/>
              <a:gd name="connsiteY13" fmla="*/ 371112 h 397616"/>
              <a:gd name="connsiteX14" fmla="*/ 1934817 w 2981739"/>
              <a:gd name="connsiteY14" fmla="*/ 344607 h 397616"/>
              <a:gd name="connsiteX15" fmla="*/ 2014330 w 2981739"/>
              <a:gd name="connsiteY15" fmla="*/ 331355 h 397616"/>
              <a:gd name="connsiteX16" fmla="*/ 2054087 w 2981739"/>
              <a:gd name="connsiteY16" fmla="*/ 318103 h 397616"/>
              <a:gd name="connsiteX17" fmla="*/ 2120347 w 2981739"/>
              <a:gd name="connsiteY17" fmla="*/ 304851 h 397616"/>
              <a:gd name="connsiteX18" fmla="*/ 2226365 w 2981739"/>
              <a:gd name="connsiteY18" fmla="*/ 278346 h 397616"/>
              <a:gd name="connsiteX19" fmla="*/ 2292626 w 2981739"/>
              <a:gd name="connsiteY19" fmla="*/ 265094 h 397616"/>
              <a:gd name="connsiteX20" fmla="*/ 2358887 w 2981739"/>
              <a:gd name="connsiteY20" fmla="*/ 238590 h 397616"/>
              <a:gd name="connsiteX21" fmla="*/ 2411895 w 2981739"/>
              <a:gd name="connsiteY21" fmla="*/ 225338 h 397616"/>
              <a:gd name="connsiteX22" fmla="*/ 2531165 w 2981739"/>
              <a:gd name="connsiteY22" fmla="*/ 198833 h 397616"/>
              <a:gd name="connsiteX23" fmla="*/ 2610678 w 2981739"/>
              <a:gd name="connsiteY23" fmla="*/ 172329 h 397616"/>
              <a:gd name="connsiteX24" fmla="*/ 2703443 w 2981739"/>
              <a:gd name="connsiteY24" fmla="*/ 132573 h 397616"/>
              <a:gd name="connsiteX25" fmla="*/ 2796208 w 2981739"/>
              <a:gd name="connsiteY25" fmla="*/ 79564 h 397616"/>
              <a:gd name="connsiteX26" fmla="*/ 2835965 w 2981739"/>
              <a:gd name="connsiteY26" fmla="*/ 66312 h 397616"/>
              <a:gd name="connsiteX27" fmla="*/ 2888974 w 2981739"/>
              <a:gd name="connsiteY27" fmla="*/ 39807 h 397616"/>
              <a:gd name="connsiteX28" fmla="*/ 2928730 w 2981739"/>
              <a:gd name="connsiteY28" fmla="*/ 26555 h 397616"/>
              <a:gd name="connsiteX29" fmla="*/ 2981739 w 2981739"/>
              <a:gd name="connsiteY29" fmla="*/ 51 h 39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81739" h="397616">
                <a:moveTo>
                  <a:pt x="0" y="39807"/>
                </a:moveTo>
                <a:cubicBezTo>
                  <a:pt x="118896" y="158704"/>
                  <a:pt x="57532" y="133704"/>
                  <a:pt x="159026" y="159077"/>
                </a:cubicBezTo>
                <a:cubicBezTo>
                  <a:pt x="185929" y="199431"/>
                  <a:pt x="189226" y="213933"/>
                  <a:pt x="238539" y="238590"/>
                </a:cubicBezTo>
                <a:cubicBezTo>
                  <a:pt x="254829" y="246735"/>
                  <a:pt x="274493" y="245447"/>
                  <a:pt x="291547" y="251842"/>
                </a:cubicBezTo>
                <a:cubicBezTo>
                  <a:pt x="310044" y="258778"/>
                  <a:pt x="326059" y="271409"/>
                  <a:pt x="344556" y="278346"/>
                </a:cubicBezTo>
                <a:cubicBezTo>
                  <a:pt x="361610" y="284741"/>
                  <a:pt x="380120" y="286365"/>
                  <a:pt x="397565" y="291599"/>
                </a:cubicBezTo>
                <a:cubicBezTo>
                  <a:pt x="424325" y="299627"/>
                  <a:pt x="449974" y="311327"/>
                  <a:pt x="477078" y="318103"/>
                </a:cubicBezTo>
                <a:cubicBezTo>
                  <a:pt x="494748" y="322520"/>
                  <a:pt x="512574" y="326351"/>
                  <a:pt x="530087" y="331355"/>
                </a:cubicBezTo>
                <a:cubicBezTo>
                  <a:pt x="580186" y="345669"/>
                  <a:pt x="573924" y="351641"/>
                  <a:pt x="636104" y="357859"/>
                </a:cubicBezTo>
                <a:cubicBezTo>
                  <a:pt x="702183" y="364467"/>
                  <a:pt x="768729" y="365359"/>
                  <a:pt x="834887" y="371112"/>
                </a:cubicBezTo>
                <a:cubicBezTo>
                  <a:pt x="870367" y="374197"/>
                  <a:pt x="905364" y="382071"/>
                  <a:pt x="940904" y="384364"/>
                </a:cubicBezTo>
                <a:cubicBezTo>
                  <a:pt x="1042389" y="390911"/>
                  <a:pt x="1144104" y="393199"/>
                  <a:pt x="1245704" y="397616"/>
                </a:cubicBezTo>
                <a:lnTo>
                  <a:pt x="1749287" y="384364"/>
                </a:lnTo>
                <a:cubicBezTo>
                  <a:pt x="1789252" y="382663"/>
                  <a:pt x="1829443" y="379493"/>
                  <a:pt x="1868556" y="371112"/>
                </a:cubicBezTo>
                <a:cubicBezTo>
                  <a:pt x="1891816" y="366128"/>
                  <a:pt x="1911867" y="350866"/>
                  <a:pt x="1934817" y="344607"/>
                </a:cubicBezTo>
                <a:cubicBezTo>
                  <a:pt x="1960740" y="337537"/>
                  <a:pt x="1988100" y="337184"/>
                  <a:pt x="2014330" y="331355"/>
                </a:cubicBezTo>
                <a:cubicBezTo>
                  <a:pt x="2027967" y="328325"/>
                  <a:pt x="2040535" y="321491"/>
                  <a:pt x="2054087" y="318103"/>
                </a:cubicBezTo>
                <a:cubicBezTo>
                  <a:pt x="2075939" y="312640"/>
                  <a:pt x="2098400" y="309916"/>
                  <a:pt x="2120347" y="304851"/>
                </a:cubicBezTo>
                <a:cubicBezTo>
                  <a:pt x="2155841" y="296660"/>
                  <a:pt x="2190645" y="285490"/>
                  <a:pt x="2226365" y="278346"/>
                </a:cubicBezTo>
                <a:cubicBezTo>
                  <a:pt x="2248452" y="273929"/>
                  <a:pt x="2271052" y="271566"/>
                  <a:pt x="2292626" y="265094"/>
                </a:cubicBezTo>
                <a:cubicBezTo>
                  <a:pt x="2315411" y="258259"/>
                  <a:pt x="2336319" y="246112"/>
                  <a:pt x="2358887" y="238590"/>
                </a:cubicBezTo>
                <a:cubicBezTo>
                  <a:pt x="2376166" y="232831"/>
                  <a:pt x="2394116" y="229289"/>
                  <a:pt x="2411895" y="225338"/>
                </a:cubicBezTo>
                <a:cubicBezTo>
                  <a:pt x="2460552" y="214525"/>
                  <a:pt x="2484981" y="212688"/>
                  <a:pt x="2531165" y="198833"/>
                </a:cubicBezTo>
                <a:cubicBezTo>
                  <a:pt x="2557925" y="190805"/>
                  <a:pt x="2585689" y="184823"/>
                  <a:pt x="2610678" y="172329"/>
                </a:cubicBezTo>
                <a:cubicBezTo>
                  <a:pt x="2676181" y="139578"/>
                  <a:pt x="2644946" y="152072"/>
                  <a:pt x="2703443" y="132573"/>
                </a:cubicBezTo>
                <a:cubicBezTo>
                  <a:pt x="2743370" y="105955"/>
                  <a:pt x="2749130" y="99740"/>
                  <a:pt x="2796208" y="79564"/>
                </a:cubicBezTo>
                <a:cubicBezTo>
                  <a:pt x="2809048" y="74061"/>
                  <a:pt x="2823125" y="71815"/>
                  <a:pt x="2835965" y="66312"/>
                </a:cubicBezTo>
                <a:cubicBezTo>
                  <a:pt x="2854123" y="58530"/>
                  <a:pt x="2870816" y="47589"/>
                  <a:pt x="2888974" y="39807"/>
                </a:cubicBezTo>
                <a:cubicBezTo>
                  <a:pt x="2901813" y="34304"/>
                  <a:pt x="2916236" y="32802"/>
                  <a:pt x="2928730" y="26555"/>
                </a:cubicBezTo>
                <a:cubicBezTo>
                  <a:pt x="2986639" y="-2399"/>
                  <a:pt x="2948545" y="51"/>
                  <a:pt x="2981739" y="51"/>
                </a:cubicBezTo>
              </a:path>
            </a:pathLst>
          </a:custGeom>
          <a:noFill/>
          <a:ln w="920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5A015D-8119-4801-AD67-3F95291936B3}"/>
              </a:ext>
            </a:extLst>
          </p:cNvPr>
          <p:cNvSpPr txBox="1"/>
          <p:nvPr/>
        </p:nvSpPr>
        <p:spPr>
          <a:xfrm rot="1418534">
            <a:off x="5919249" y="4200088"/>
            <a:ext cx="703566" cy="461665"/>
          </a:xfrm>
          <a:prstGeom prst="rect">
            <a:avLst/>
          </a:prstGeom>
          <a:solidFill>
            <a:srgbClr val="7AED1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$50</a:t>
            </a:r>
          </a:p>
        </p:txBody>
      </p:sp>
      <p:sp>
        <p:nvSpPr>
          <p:cNvPr id="20" name="Left Arrow 23">
            <a:extLst>
              <a:ext uri="{FF2B5EF4-FFF2-40B4-BE49-F238E27FC236}">
                <a16:creationId xmlns:a16="http://schemas.microsoft.com/office/drawing/2014/main" id="{6694ED4D-85CE-4E16-A3E0-BA802E8A9900}"/>
              </a:ext>
            </a:extLst>
          </p:cNvPr>
          <p:cNvSpPr/>
          <p:nvPr/>
        </p:nvSpPr>
        <p:spPr>
          <a:xfrm rot="12267510">
            <a:off x="5756944" y="4604702"/>
            <a:ext cx="1356971" cy="501998"/>
          </a:xfrm>
          <a:prstGeom prst="leftArrow">
            <a:avLst/>
          </a:prstGeom>
          <a:solidFill>
            <a:srgbClr val="7AED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3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65CB4C-10CF-440C-BE74-7BB9FA39E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5764">
            <a:off x="8183250" y="5800495"/>
            <a:ext cx="967201" cy="9672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9F239AE-7681-48D8-B80F-5AC0C5F96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23" y="4037846"/>
            <a:ext cx="962716" cy="10197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55A015D-8119-4801-AD67-3F95291936B3}"/>
              </a:ext>
            </a:extLst>
          </p:cNvPr>
          <p:cNvSpPr txBox="1"/>
          <p:nvPr/>
        </p:nvSpPr>
        <p:spPr>
          <a:xfrm rot="20049355">
            <a:off x="7298667" y="3745909"/>
            <a:ext cx="703566" cy="461665"/>
          </a:xfrm>
          <a:prstGeom prst="rect">
            <a:avLst/>
          </a:prstGeom>
          <a:solidFill>
            <a:srgbClr val="7AED1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$15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39903D-FE88-48A3-8F6C-8A8C141CFC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103" y="5004655"/>
            <a:ext cx="965986" cy="73801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FF66B60-AFE0-4764-956F-CA2768748C71}"/>
              </a:ext>
            </a:extLst>
          </p:cNvPr>
          <p:cNvSpPr txBox="1"/>
          <p:nvPr/>
        </p:nvSpPr>
        <p:spPr>
          <a:xfrm>
            <a:off x="5217617" y="3415132"/>
            <a:ext cx="651381" cy="461665"/>
          </a:xfrm>
          <a:prstGeom prst="rect">
            <a:avLst/>
          </a:prstGeom>
          <a:solidFill>
            <a:srgbClr val="7AED1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$85</a:t>
            </a:r>
          </a:p>
        </p:txBody>
      </p:sp>
      <p:sp>
        <p:nvSpPr>
          <p:cNvPr id="20" name="Left Arrow 23">
            <a:extLst>
              <a:ext uri="{FF2B5EF4-FFF2-40B4-BE49-F238E27FC236}">
                <a16:creationId xmlns:a16="http://schemas.microsoft.com/office/drawing/2014/main" id="{6694ED4D-85CE-4E16-A3E0-BA802E8A9900}"/>
              </a:ext>
            </a:extLst>
          </p:cNvPr>
          <p:cNvSpPr/>
          <p:nvPr/>
        </p:nvSpPr>
        <p:spPr>
          <a:xfrm rot="9165254">
            <a:off x="7430925" y="3847387"/>
            <a:ext cx="1400650" cy="501998"/>
          </a:xfrm>
          <a:prstGeom prst="leftArrow">
            <a:avLst/>
          </a:prstGeom>
          <a:solidFill>
            <a:srgbClr val="7AED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4F6585EE-107A-4B0C-8E4D-0795A95C01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953" y="1203427"/>
            <a:ext cx="757195" cy="504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58ADB4-3C56-49A9-88AF-E664B1030EE0}"/>
              </a:ext>
            </a:extLst>
          </p:cNvPr>
          <p:cNvSpPr txBox="1"/>
          <p:nvPr/>
        </p:nvSpPr>
        <p:spPr>
          <a:xfrm>
            <a:off x="5620484" y="4909942"/>
            <a:ext cx="2763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EQUITABLE TRADE FUND</a:t>
            </a:r>
          </a:p>
          <a:p>
            <a:pPr algn="ctr"/>
            <a:r>
              <a:rPr lang="en-US" sz="1600" b="1" dirty="0"/>
              <a:t>owned by all U.S. &amp; Chinese</a:t>
            </a:r>
          </a:p>
          <a:p>
            <a:pPr algn="ctr"/>
            <a:r>
              <a:rPr lang="en-US" sz="1600" b="1" dirty="0"/>
              <a:t>importers/exporters</a:t>
            </a:r>
          </a:p>
        </p:txBody>
      </p:sp>
      <p:sp>
        <p:nvSpPr>
          <p:cNvPr id="5" name="Left Arrow 23">
            <a:extLst>
              <a:ext uri="{FF2B5EF4-FFF2-40B4-BE49-F238E27FC236}">
                <a16:creationId xmlns:a16="http://schemas.microsoft.com/office/drawing/2014/main" id="{8E53E4D9-C35B-4D20-990E-CBE3D4A510E9}"/>
              </a:ext>
            </a:extLst>
          </p:cNvPr>
          <p:cNvSpPr/>
          <p:nvPr/>
        </p:nvSpPr>
        <p:spPr>
          <a:xfrm rot="10800000">
            <a:off x="4993072" y="3742824"/>
            <a:ext cx="1321258" cy="501998"/>
          </a:xfrm>
          <a:prstGeom prst="leftArrow">
            <a:avLst/>
          </a:prstGeom>
          <a:solidFill>
            <a:srgbClr val="7AED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0EB7C6-05FD-4846-9492-077CFD46838E}"/>
              </a:ext>
            </a:extLst>
          </p:cNvPr>
          <p:cNvSpPr txBox="1"/>
          <p:nvPr/>
        </p:nvSpPr>
        <p:spPr>
          <a:xfrm>
            <a:off x="9096043" y="5708979"/>
            <a:ext cx="241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airplane alternator belt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544CE3-8B26-410A-A1AC-78C07A7ABE6C}"/>
              </a:ext>
            </a:extLst>
          </p:cNvPr>
          <p:cNvSpPr txBox="1"/>
          <p:nvPr/>
        </p:nvSpPr>
        <p:spPr>
          <a:xfrm>
            <a:off x="35274" y="1645023"/>
            <a:ext cx="2844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airplane alternator belt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68EFA9-DE41-411F-8D9F-54B7C5907080}"/>
              </a:ext>
            </a:extLst>
          </p:cNvPr>
          <p:cNvSpPr txBox="1"/>
          <p:nvPr/>
        </p:nvSpPr>
        <p:spPr>
          <a:xfrm>
            <a:off x="9086987" y="6044296"/>
            <a:ext cx="1494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$ 100.00 USD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070996-44A3-45E4-9CC2-CACE0B788F82}"/>
              </a:ext>
            </a:extLst>
          </p:cNvPr>
          <p:cNvSpPr txBox="1"/>
          <p:nvPr/>
        </p:nvSpPr>
        <p:spPr>
          <a:xfrm>
            <a:off x="1191002" y="2014355"/>
            <a:ext cx="128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$85.00 USD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40F841-D90C-4741-869E-786FF7FFA7A1}"/>
              </a:ext>
            </a:extLst>
          </p:cNvPr>
          <p:cNvSpPr txBox="1"/>
          <p:nvPr/>
        </p:nvSpPr>
        <p:spPr>
          <a:xfrm>
            <a:off x="3453884" y="5125039"/>
            <a:ext cx="1869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Chinese importer</a:t>
            </a:r>
          </a:p>
        </p:txBody>
      </p:sp>
      <p:sp>
        <p:nvSpPr>
          <p:cNvPr id="23" name="Equals 22">
            <a:extLst>
              <a:ext uri="{FF2B5EF4-FFF2-40B4-BE49-F238E27FC236}">
                <a16:creationId xmlns:a16="http://schemas.microsoft.com/office/drawing/2014/main" id="{41CCFDBF-41B9-4AF8-8736-99955CBD98A8}"/>
              </a:ext>
            </a:extLst>
          </p:cNvPr>
          <p:cNvSpPr/>
          <p:nvPr/>
        </p:nvSpPr>
        <p:spPr>
          <a:xfrm>
            <a:off x="8760026" y="3600803"/>
            <a:ext cx="401259" cy="596957"/>
          </a:xfrm>
          <a:prstGeom prst="mathEqual">
            <a:avLst/>
          </a:prstGeom>
          <a:solidFill>
            <a:srgbClr val="72E2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0DB856-D05F-4D52-955A-E73B3684E372}"/>
              </a:ext>
            </a:extLst>
          </p:cNvPr>
          <p:cNvSpPr txBox="1"/>
          <p:nvPr/>
        </p:nvSpPr>
        <p:spPr>
          <a:xfrm>
            <a:off x="9257117" y="3698300"/>
            <a:ext cx="2145714" cy="400110"/>
          </a:xfrm>
          <a:prstGeom prst="rect">
            <a:avLst/>
          </a:prstGeom>
          <a:solidFill>
            <a:srgbClr val="7AED1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$100.00 U.S. price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B2B89-2BC0-411F-A1E2-C480B4CDE3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29" y="3077705"/>
            <a:ext cx="1928664" cy="197985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B79AC7F-EBA1-44F3-9FA5-373C09DBC18B}"/>
              </a:ext>
            </a:extLst>
          </p:cNvPr>
          <p:cNvSpPr/>
          <p:nvPr/>
        </p:nvSpPr>
        <p:spPr>
          <a:xfrm rot="11099977" flipV="1">
            <a:off x="4430658" y="6308946"/>
            <a:ext cx="3350304" cy="360737"/>
          </a:xfrm>
          <a:custGeom>
            <a:avLst/>
            <a:gdLst>
              <a:gd name="connsiteX0" fmla="*/ 0 w 2981739"/>
              <a:gd name="connsiteY0" fmla="*/ 39807 h 397616"/>
              <a:gd name="connsiteX1" fmla="*/ 159026 w 2981739"/>
              <a:gd name="connsiteY1" fmla="*/ 159077 h 397616"/>
              <a:gd name="connsiteX2" fmla="*/ 238539 w 2981739"/>
              <a:gd name="connsiteY2" fmla="*/ 238590 h 397616"/>
              <a:gd name="connsiteX3" fmla="*/ 291547 w 2981739"/>
              <a:gd name="connsiteY3" fmla="*/ 251842 h 397616"/>
              <a:gd name="connsiteX4" fmla="*/ 344556 w 2981739"/>
              <a:gd name="connsiteY4" fmla="*/ 278346 h 397616"/>
              <a:gd name="connsiteX5" fmla="*/ 397565 w 2981739"/>
              <a:gd name="connsiteY5" fmla="*/ 291599 h 397616"/>
              <a:gd name="connsiteX6" fmla="*/ 477078 w 2981739"/>
              <a:gd name="connsiteY6" fmla="*/ 318103 h 397616"/>
              <a:gd name="connsiteX7" fmla="*/ 530087 w 2981739"/>
              <a:gd name="connsiteY7" fmla="*/ 331355 h 397616"/>
              <a:gd name="connsiteX8" fmla="*/ 636104 w 2981739"/>
              <a:gd name="connsiteY8" fmla="*/ 357859 h 397616"/>
              <a:gd name="connsiteX9" fmla="*/ 834887 w 2981739"/>
              <a:gd name="connsiteY9" fmla="*/ 371112 h 397616"/>
              <a:gd name="connsiteX10" fmla="*/ 940904 w 2981739"/>
              <a:gd name="connsiteY10" fmla="*/ 384364 h 397616"/>
              <a:gd name="connsiteX11" fmla="*/ 1245704 w 2981739"/>
              <a:gd name="connsiteY11" fmla="*/ 397616 h 397616"/>
              <a:gd name="connsiteX12" fmla="*/ 1749287 w 2981739"/>
              <a:gd name="connsiteY12" fmla="*/ 384364 h 397616"/>
              <a:gd name="connsiteX13" fmla="*/ 1868556 w 2981739"/>
              <a:gd name="connsiteY13" fmla="*/ 371112 h 397616"/>
              <a:gd name="connsiteX14" fmla="*/ 1934817 w 2981739"/>
              <a:gd name="connsiteY14" fmla="*/ 344607 h 397616"/>
              <a:gd name="connsiteX15" fmla="*/ 2014330 w 2981739"/>
              <a:gd name="connsiteY15" fmla="*/ 331355 h 397616"/>
              <a:gd name="connsiteX16" fmla="*/ 2054087 w 2981739"/>
              <a:gd name="connsiteY16" fmla="*/ 318103 h 397616"/>
              <a:gd name="connsiteX17" fmla="*/ 2120347 w 2981739"/>
              <a:gd name="connsiteY17" fmla="*/ 304851 h 397616"/>
              <a:gd name="connsiteX18" fmla="*/ 2226365 w 2981739"/>
              <a:gd name="connsiteY18" fmla="*/ 278346 h 397616"/>
              <a:gd name="connsiteX19" fmla="*/ 2292626 w 2981739"/>
              <a:gd name="connsiteY19" fmla="*/ 265094 h 397616"/>
              <a:gd name="connsiteX20" fmla="*/ 2358887 w 2981739"/>
              <a:gd name="connsiteY20" fmla="*/ 238590 h 397616"/>
              <a:gd name="connsiteX21" fmla="*/ 2411895 w 2981739"/>
              <a:gd name="connsiteY21" fmla="*/ 225338 h 397616"/>
              <a:gd name="connsiteX22" fmla="*/ 2531165 w 2981739"/>
              <a:gd name="connsiteY22" fmla="*/ 198833 h 397616"/>
              <a:gd name="connsiteX23" fmla="*/ 2610678 w 2981739"/>
              <a:gd name="connsiteY23" fmla="*/ 172329 h 397616"/>
              <a:gd name="connsiteX24" fmla="*/ 2703443 w 2981739"/>
              <a:gd name="connsiteY24" fmla="*/ 132573 h 397616"/>
              <a:gd name="connsiteX25" fmla="*/ 2796208 w 2981739"/>
              <a:gd name="connsiteY25" fmla="*/ 79564 h 397616"/>
              <a:gd name="connsiteX26" fmla="*/ 2835965 w 2981739"/>
              <a:gd name="connsiteY26" fmla="*/ 66312 h 397616"/>
              <a:gd name="connsiteX27" fmla="*/ 2888974 w 2981739"/>
              <a:gd name="connsiteY27" fmla="*/ 39807 h 397616"/>
              <a:gd name="connsiteX28" fmla="*/ 2928730 w 2981739"/>
              <a:gd name="connsiteY28" fmla="*/ 26555 h 397616"/>
              <a:gd name="connsiteX29" fmla="*/ 2981739 w 2981739"/>
              <a:gd name="connsiteY29" fmla="*/ 51 h 39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81739" h="397616">
                <a:moveTo>
                  <a:pt x="0" y="39807"/>
                </a:moveTo>
                <a:cubicBezTo>
                  <a:pt x="118896" y="158704"/>
                  <a:pt x="57532" y="133704"/>
                  <a:pt x="159026" y="159077"/>
                </a:cubicBezTo>
                <a:cubicBezTo>
                  <a:pt x="185929" y="199431"/>
                  <a:pt x="189226" y="213933"/>
                  <a:pt x="238539" y="238590"/>
                </a:cubicBezTo>
                <a:cubicBezTo>
                  <a:pt x="254829" y="246735"/>
                  <a:pt x="274493" y="245447"/>
                  <a:pt x="291547" y="251842"/>
                </a:cubicBezTo>
                <a:cubicBezTo>
                  <a:pt x="310044" y="258778"/>
                  <a:pt x="326059" y="271409"/>
                  <a:pt x="344556" y="278346"/>
                </a:cubicBezTo>
                <a:cubicBezTo>
                  <a:pt x="361610" y="284741"/>
                  <a:pt x="380120" y="286365"/>
                  <a:pt x="397565" y="291599"/>
                </a:cubicBezTo>
                <a:cubicBezTo>
                  <a:pt x="424325" y="299627"/>
                  <a:pt x="449974" y="311327"/>
                  <a:pt x="477078" y="318103"/>
                </a:cubicBezTo>
                <a:cubicBezTo>
                  <a:pt x="494748" y="322520"/>
                  <a:pt x="512574" y="326351"/>
                  <a:pt x="530087" y="331355"/>
                </a:cubicBezTo>
                <a:cubicBezTo>
                  <a:pt x="580186" y="345669"/>
                  <a:pt x="573924" y="351641"/>
                  <a:pt x="636104" y="357859"/>
                </a:cubicBezTo>
                <a:cubicBezTo>
                  <a:pt x="702183" y="364467"/>
                  <a:pt x="768729" y="365359"/>
                  <a:pt x="834887" y="371112"/>
                </a:cubicBezTo>
                <a:cubicBezTo>
                  <a:pt x="870367" y="374197"/>
                  <a:pt x="905364" y="382071"/>
                  <a:pt x="940904" y="384364"/>
                </a:cubicBezTo>
                <a:cubicBezTo>
                  <a:pt x="1042389" y="390911"/>
                  <a:pt x="1144104" y="393199"/>
                  <a:pt x="1245704" y="397616"/>
                </a:cubicBezTo>
                <a:lnTo>
                  <a:pt x="1749287" y="384364"/>
                </a:lnTo>
                <a:cubicBezTo>
                  <a:pt x="1789252" y="382663"/>
                  <a:pt x="1829443" y="379493"/>
                  <a:pt x="1868556" y="371112"/>
                </a:cubicBezTo>
                <a:cubicBezTo>
                  <a:pt x="1891816" y="366128"/>
                  <a:pt x="1911867" y="350866"/>
                  <a:pt x="1934817" y="344607"/>
                </a:cubicBezTo>
                <a:cubicBezTo>
                  <a:pt x="1960740" y="337537"/>
                  <a:pt x="1988100" y="337184"/>
                  <a:pt x="2014330" y="331355"/>
                </a:cubicBezTo>
                <a:cubicBezTo>
                  <a:pt x="2027967" y="328325"/>
                  <a:pt x="2040535" y="321491"/>
                  <a:pt x="2054087" y="318103"/>
                </a:cubicBezTo>
                <a:cubicBezTo>
                  <a:pt x="2075939" y="312640"/>
                  <a:pt x="2098400" y="309916"/>
                  <a:pt x="2120347" y="304851"/>
                </a:cubicBezTo>
                <a:cubicBezTo>
                  <a:pt x="2155841" y="296660"/>
                  <a:pt x="2190645" y="285490"/>
                  <a:pt x="2226365" y="278346"/>
                </a:cubicBezTo>
                <a:cubicBezTo>
                  <a:pt x="2248452" y="273929"/>
                  <a:pt x="2271052" y="271566"/>
                  <a:pt x="2292626" y="265094"/>
                </a:cubicBezTo>
                <a:cubicBezTo>
                  <a:pt x="2315411" y="258259"/>
                  <a:pt x="2336319" y="246112"/>
                  <a:pt x="2358887" y="238590"/>
                </a:cubicBezTo>
                <a:cubicBezTo>
                  <a:pt x="2376166" y="232831"/>
                  <a:pt x="2394116" y="229289"/>
                  <a:pt x="2411895" y="225338"/>
                </a:cubicBezTo>
                <a:cubicBezTo>
                  <a:pt x="2460552" y="214525"/>
                  <a:pt x="2484981" y="212688"/>
                  <a:pt x="2531165" y="198833"/>
                </a:cubicBezTo>
                <a:cubicBezTo>
                  <a:pt x="2557925" y="190805"/>
                  <a:pt x="2585689" y="184823"/>
                  <a:pt x="2610678" y="172329"/>
                </a:cubicBezTo>
                <a:cubicBezTo>
                  <a:pt x="2676181" y="139578"/>
                  <a:pt x="2644946" y="152072"/>
                  <a:pt x="2703443" y="132573"/>
                </a:cubicBezTo>
                <a:cubicBezTo>
                  <a:pt x="2743370" y="105955"/>
                  <a:pt x="2749130" y="99740"/>
                  <a:pt x="2796208" y="79564"/>
                </a:cubicBezTo>
                <a:cubicBezTo>
                  <a:pt x="2809048" y="74061"/>
                  <a:pt x="2823125" y="71815"/>
                  <a:pt x="2835965" y="66312"/>
                </a:cubicBezTo>
                <a:cubicBezTo>
                  <a:pt x="2854123" y="58530"/>
                  <a:pt x="2870816" y="47589"/>
                  <a:pt x="2888974" y="39807"/>
                </a:cubicBezTo>
                <a:cubicBezTo>
                  <a:pt x="2901813" y="34304"/>
                  <a:pt x="2916236" y="32802"/>
                  <a:pt x="2928730" y="26555"/>
                </a:cubicBezTo>
                <a:cubicBezTo>
                  <a:pt x="2986639" y="-2399"/>
                  <a:pt x="2948545" y="51"/>
                  <a:pt x="2981739" y="51"/>
                </a:cubicBezTo>
              </a:path>
            </a:pathLst>
          </a:custGeom>
          <a:noFill/>
          <a:ln w="1587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FFC03E-166F-453B-BB1D-977AE4E970FB}"/>
              </a:ext>
            </a:extLst>
          </p:cNvPr>
          <p:cNvCxnSpPr>
            <a:cxnSpLocks/>
          </p:cNvCxnSpPr>
          <p:nvPr/>
        </p:nvCxnSpPr>
        <p:spPr>
          <a:xfrm flipV="1">
            <a:off x="7734004" y="6216811"/>
            <a:ext cx="625320" cy="327954"/>
          </a:xfrm>
          <a:prstGeom prst="line">
            <a:avLst/>
          </a:prstGeom>
          <a:ln w="1079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FE048B4-5F76-4C22-979D-80306FA97BCA}"/>
              </a:ext>
            </a:extLst>
          </p:cNvPr>
          <p:cNvSpPr txBox="1"/>
          <p:nvPr/>
        </p:nvSpPr>
        <p:spPr>
          <a:xfrm>
            <a:off x="4461050" y="1460357"/>
            <a:ext cx="7695676" cy="1538883"/>
          </a:xfrm>
          <a:prstGeom prst="rect">
            <a:avLst/>
          </a:prstGeom>
          <a:solidFill>
            <a:srgbClr val="B2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When the CHINESE importer buys U.S.-made</a:t>
            </a:r>
          </a:p>
          <a:p>
            <a:pPr algn="ctr"/>
            <a:r>
              <a:rPr lang="en-US" sz="2400" b="1" u="sng" dirty="0"/>
              <a:t>airplane alternator belt, he pays the U.S. price for the belt:</a:t>
            </a:r>
          </a:p>
          <a:p>
            <a:pPr algn="ctr"/>
            <a:r>
              <a:rPr lang="en-US" b="1" dirty="0"/>
              <a:t>  </a:t>
            </a:r>
          </a:p>
          <a:p>
            <a:pPr algn="ctr"/>
            <a:r>
              <a:rPr lang="en-US" sz="2800" b="1" dirty="0"/>
              <a:t>$85 </a:t>
            </a:r>
            <a:r>
              <a:rPr lang="en-US" sz="2000" b="1" dirty="0"/>
              <a:t>to U.S. exporter </a:t>
            </a:r>
            <a:r>
              <a:rPr lang="en-US" b="1" dirty="0"/>
              <a:t>+ </a:t>
            </a:r>
            <a:r>
              <a:rPr lang="en-US" sz="2800" b="1" u="sng" dirty="0"/>
              <a:t>$15 </a:t>
            </a:r>
            <a:r>
              <a:rPr lang="en-US" sz="2000" b="1" u="sng" dirty="0"/>
              <a:t>from fund </a:t>
            </a:r>
            <a:r>
              <a:rPr lang="en-US" b="1" dirty="0"/>
              <a:t>= $100 U.S. price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58791E-EA6C-4B6C-9CED-8C4EC245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8" y="2051963"/>
            <a:ext cx="691238" cy="691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29BEC6-6A2C-4975-B3C6-14AA3366ECB0}"/>
              </a:ext>
            </a:extLst>
          </p:cNvPr>
          <p:cNvSpPr txBox="1"/>
          <p:nvPr/>
        </p:nvSpPr>
        <p:spPr>
          <a:xfrm>
            <a:off x="0" y="-26057"/>
            <a:ext cx="12192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 Equitable Trade Fund</a:t>
            </a:r>
          </a:p>
          <a:p>
            <a:pPr algn="ctr"/>
            <a:r>
              <a:rPr lang="en-US" sz="2400" b="1" dirty="0"/>
              <a:t> </a:t>
            </a:r>
            <a:r>
              <a:rPr lang="en-US" sz="2000" b="1" dirty="0"/>
              <a:t>protects U.S. purchasing power</a:t>
            </a:r>
          </a:p>
          <a:p>
            <a:pPr algn="ctr"/>
            <a:r>
              <a:rPr lang="en-US" sz="2000" b="1" dirty="0"/>
              <a:t>       promotes trade between countries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4B2451-54E6-462F-8B54-42AA4F75565E}"/>
              </a:ext>
            </a:extLst>
          </p:cNvPr>
          <p:cNvSpPr txBox="1"/>
          <p:nvPr/>
        </p:nvSpPr>
        <p:spPr>
          <a:xfrm>
            <a:off x="4119627" y="43939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5F7E4-AB6D-4EDD-A33B-A4346D34A648}"/>
              </a:ext>
            </a:extLst>
          </p:cNvPr>
          <p:cNvSpPr txBox="1"/>
          <p:nvPr/>
        </p:nvSpPr>
        <p:spPr>
          <a:xfrm>
            <a:off x="4106803" y="711084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725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7FF66B60-AFE0-4764-956F-CA2768748C71}"/>
              </a:ext>
            </a:extLst>
          </p:cNvPr>
          <p:cNvSpPr txBox="1"/>
          <p:nvPr/>
        </p:nvSpPr>
        <p:spPr>
          <a:xfrm>
            <a:off x="3574788" y="1306745"/>
            <a:ext cx="651381" cy="461665"/>
          </a:xfrm>
          <a:prstGeom prst="rect">
            <a:avLst/>
          </a:prstGeom>
          <a:solidFill>
            <a:srgbClr val="7AED1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$49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2C2E3D-8699-4D63-9CB2-30AD5BF1A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40" y="848326"/>
            <a:ext cx="1966673" cy="21028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16E1A0A-1EB7-4046-96B6-1BA355791A7B}"/>
              </a:ext>
            </a:extLst>
          </p:cNvPr>
          <p:cNvSpPr txBox="1"/>
          <p:nvPr/>
        </p:nvSpPr>
        <p:spPr>
          <a:xfrm>
            <a:off x="-1" y="17329"/>
            <a:ext cx="12192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 Equitable Trade Fund</a:t>
            </a:r>
          </a:p>
          <a:p>
            <a:pPr algn="ctr"/>
            <a:r>
              <a:rPr lang="en-US" sz="2400" b="1" dirty="0"/>
              <a:t>Promotes trade between countries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4F6585EE-107A-4B0C-8E4D-0795A95C0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344" y="916022"/>
            <a:ext cx="1103224" cy="73548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C696610-6355-4C95-8647-FF4D86956048}"/>
              </a:ext>
            </a:extLst>
          </p:cNvPr>
          <p:cNvSpPr txBox="1"/>
          <p:nvPr/>
        </p:nvSpPr>
        <p:spPr>
          <a:xfrm>
            <a:off x="3982372" y="2768114"/>
            <a:ext cx="23633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8ADB4-3C56-49A9-88AF-E664B1030EE0}"/>
              </a:ext>
            </a:extLst>
          </p:cNvPr>
          <p:cNvSpPr txBox="1"/>
          <p:nvPr/>
        </p:nvSpPr>
        <p:spPr>
          <a:xfrm>
            <a:off x="7602662" y="3096821"/>
            <a:ext cx="2800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EQUITABLE TRADE FUND</a:t>
            </a:r>
            <a:endParaRPr lang="en-US" sz="1600" b="1" dirty="0"/>
          </a:p>
        </p:txBody>
      </p:sp>
      <p:sp>
        <p:nvSpPr>
          <p:cNvPr id="5" name="Left Arrow 23">
            <a:extLst>
              <a:ext uri="{FF2B5EF4-FFF2-40B4-BE49-F238E27FC236}">
                <a16:creationId xmlns:a16="http://schemas.microsoft.com/office/drawing/2014/main" id="{8E53E4D9-C35B-4D20-990E-CBE3D4A510E9}"/>
              </a:ext>
            </a:extLst>
          </p:cNvPr>
          <p:cNvSpPr/>
          <p:nvPr/>
        </p:nvSpPr>
        <p:spPr>
          <a:xfrm>
            <a:off x="3096195" y="1634436"/>
            <a:ext cx="1321258" cy="501998"/>
          </a:xfrm>
          <a:prstGeom prst="leftArrow">
            <a:avLst/>
          </a:prstGeom>
          <a:solidFill>
            <a:srgbClr val="7AED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544CE3-8B26-410A-A1AC-78C07A7ABE6C}"/>
              </a:ext>
            </a:extLst>
          </p:cNvPr>
          <p:cNvSpPr txBox="1"/>
          <p:nvPr/>
        </p:nvSpPr>
        <p:spPr>
          <a:xfrm>
            <a:off x="189586" y="1624343"/>
            <a:ext cx="2844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8 inch stainless steel fry pan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A83652-5545-4F1E-8FD5-6E54B094D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80" y="2226829"/>
            <a:ext cx="1865464" cy="8141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070996-44A3-45E4-9CC2-CACE0B788F82}"/>
              </a:ext>
            </a:extLst>
          </p:cNvPr>
          <p:cNvSpPr txBox="1"/>
          <p:nvPr/>
        </p:nvSpPr>
        <p:spPr>
          <a:xfrm>
            <a:off x="196522" y="1968902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$49.99 USD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40F841-D90C-4741-869E-786FF7FFA7A1}"/>
              </a:ext>
            </a:extLst>
          </p:cNvPr>
          <p:cNvSpPr txBox="1"/>
          <p:nvPr/>
        </p:nvSpPr>
        <p:spPr>
          <a:xfrm>
            <a:off x="4299595" y="2688485"/>
            <a:ext cx="146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U.S. importer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73F22C6-05E6-4D04-AF6F-3546AFFBF191}"/>
              </a:ext>
            </a:extLst>
          </p:cNvPr>
          <p:cNvSpPr/>
          <p:nvPr/>
        </p:nvSpPr>
        <p:spPr>
          <a:xfrm>
            <a:off x="1197386" y="2760071"/>
            <a:ext cx="2981739" cy="397616"/>
          </a:xfrm>
          <a:custGeom>
            <a:avLst/>
            <a:gdLst>
              <a:gd name="connsiteX0" fmla="*/ 0 w 2981739"/>
              <a:gd name="connsiteY0" fmla="*/ 39807 h 397616"/>
              <a:gd name="connsiteX1" fmla="*/ 159026 w 2981739"/>
              <a:gd name="connsiteY1" fmla="*/ 159077 h 397616"/>
              <a:gd name="connsiteX2" fmla="*/ 238539 w 2981739"/>
              <a:gd name="connsiteY2" fmla="*/ 238590 h 397616"/>
              <a:gd name="connsiteX3" fmla="*/ 291547 w 2981739"/>
              <a:gd name="connsiteY3" fmla="*/ 251842 h 397616"/>
              <a:gd name="connsiteX4" fmla="*/ 344556 w 2981739"/>
              <a:gd name="connsiteY4" fmla="*/ 278346 h 397616"/>
              <a:gd name="connsiteX5" fmla="*/ 397565 w 2981739"/>
              <a:gd name="connsiteY5" fmla="*/ 291599 h 397616"/>
              <a:gd name="connsiteX6" fmla="*/ 477078 w 2981739"/>
              <a:gd name="connsiteY6" fmla="*/ 318103 h 397616"/>
              <a:gd name="connsiteX7" fmla="*/ 530087 w 2981739"/>
              <a:gd name="connsiteY7" fmla="*/ 331355 h 397616"/>
              <a:gd name="connsiteX8" fmla="*/ 636104 w 2981739"/>
              <a:gd name="connsiteY8" fmla="*/ 357859 h 397616"/>
              <a:gd name="connsiteX9" fmla="*/ 834887 w 2981739"/>
              <a:gd name="connsiteY9" fmla="*/ 371112 h 397616"/>
              <a:gd name="connsiteX10" fmla="*/ 940904 w 2981739"/>
              <a:gd name="connsiteY10" fmla="*/ 384364 h 397616"/>
              <a:gd name="connsiteX11" fmla="*/ 1245704 w 2981739"/>
              <a:gd name="connsiteY11" fmla="*/ 397616 h 397616"/>
              <a:gd name="connsiteX12" fmla="*/ 1749287 w 2981739"/>
              <a:gd name="connsiteY12" fmla="*/ 384364 h 397616"/>
              <a:gd name="connsiteX13" fmla="*/ 1868556 w 2981739"/>
              <a:gd name="connsiteY13" fmla="*/ 371112 h 397616"/>
              <a:gd name="connsiteX14" fmla="*/ 1934817 w 2981739"/>
              <a:gd name="connsiteY14" fmla="*/ 344607 h 397616"/>
              <a:gd name="connsiteX15" fmla="*/ 2014330 w 2981739"/>
              <a:gd name="connsiteY15" fmla="*/ 331355 h 397616"/>
              <a:gd name="connsiteX16" fmla="*/ 2054087 w 2981739"/>
              <a:gd name="connsiteY16" fmla="*/ 318103 h 397616"/>
              <a:gd name="connsiteX17" fmla="*/ 2120347 w 2981739"/>
              <a:gd name="connsiteY17" fmla="*/ 304851 h 397616"/>
              <a:gd name="connsiteX18" fmla="*/ 2226365 w 2981739"/>
              <a:gd name="connsiteY18" fmla="*/ 278346 h 397616"/>
              <a:gd name="connsiteX19" fmla="*/ 2292626 w 2981739"/>
              <a:gd name="connsiteY19" fmla="*/ 265094 h 397616"/>
              <a:gd name="connsiteX20" fmla="*/ 2358887 w 2981739"/>
              <a:gd name="connsiteY20" fmla="*/ 238590 h 397616"/>
              <a:gd name="connsiteX21" fmla="*/ 2411895 w 2981739"/>
              <a:gd name="connsiteY21" fmla="*/ 225338 h 397616"/>
              <a:gd name="connsiteX22" fmla="*/ 2531165 w 2981739"/>
              <a:gd name="connsiteY22" fmla="*/ 198833 h 397616"/>
              <a:gd name="connsiteX23" fmla="*/ 2610678 w 2981739"/>
              <a:gd name="connsiteY23" fmla="*/ 172329 h 397616"/>
              <a:gd name="connsiteX24" fmla="*/ 2703443 w 2981739"/>
              <a:gd name="connsiteY24" fmla="*/ 132573 h 397616"/>
              <a:gd name="connsiteX25" fmla="*/ 2796208 w 2981739"/>
              <a:gd name="connsiteY25" fmla="*/ 79564 h 397616"/>
              <a:gd name="connsiteX26" fmla="*/ 2835965 w 2981739"/>
              <a:gd name="connsiteY26" fmla="*/ 66312 h 397616"/>
              <a:gd name="connsiteX27" fmla="*/ 2888974 w 2981739"/>
              <a:gd name="connsiteY27" fmla="*/ 39807 h 397616"/>
              <a:gd name="connsiteX28" fmla="*/ 2928730 w 2981739"/>
              <a:gd name="connsiteY28" fmla="*/ 26555 h 397616"/>
              <a:gd name="connsiteX29" fmla="*/ 2981739 w 2981739"/>
              <a:gd name="connsiteY29" fmla="*/ 51 h 39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81739" h="397616">
                <a:moveTo>
                  <a:pt x="0" y="39807"/>
                </a:moveTo>
                <a:cubicBezTo>
                  <a:pt x="118896" y="158704"/>
                  <a:pt x="57532" y="133704"/>
                  <a:pt x="159026" y="159077"/>
                </a:cubicBezTo>
                <a:cubicBezTo>
                  <a:pt x="185929" y="199431"/>
                  <a:pt x="189226" y="213933"/>
                  <a:pt x="238539" y="238590"/>
                </a:cubicBezTo>
                <a:cubicBezTo>
                  <a:pt x="254829" y="246735"/>
                  <a:pt x="274493" y="245447"/>
                  <a:pt x="291547" y="251842"/>
                </a:cubicBezTo>
                <a:cubicBezTo>
                  <a:pt x="310044" y="258778"/>
                  <a:pt x="326059" y="271409"/>
                  <a:pt x="344556" y="278346"/>
                </a:cubicBezTo>
                <a:cubicBezTo>
                  <a:pt x="361610" y="284741"/>
                  <a:pt x="380120" y="286365"/>
                  <a:pt x="397565" y="291599"/>
                </a:cubicBezTo>
                <a:cubicBezTo>
                  <a:pt x="424325" y="299627"/>
                  <a:pt x="449974" y="311327"/>
                  <a:pt x="477078" y="318103"/>
                </a:cubicBezTo>
                <a:cubicBezTo>
                  <a:pt x="494748" y="322520"/>
                  <a:pt x="512574" y="326351"/>
                  <a:pt x="530087" y="331355"/>
                </a:cubicBezTo>
                <a:cubicBezTo>
                  <a:pt x="580186" y="345669"/>
                  <a:pt x="573924" y="351641"/>
                  <a:pt x="636104" y="357859"/>
                </a:cubicBezTo>
                <a:cubicBezTo>
                  <a:pt x="702183" y="364467"/>
                  <a:pt x="768729" y="365359"/>
                  <a:pt x="834887" y="371112"/>
                </a:cubicBezTo>
                <a:cubicBezTo>
                  <a:pt x="870367" y="374197"/>
                  <a:pt x="905364" y="382071"/>
                  <a:pt x="940904" y="384364"/>
                </a:cubicBezTo>
                <a:cubicBezTo>
                  <a:pt x="1042389" y="390911"/>
                  <a:pt x="1144104" y="393199"/>
                  <a:pt x="1245704" y="397616"/>
                </a:cubicBezTo>
                <a:lnTo>
                  <a:pt x="1749287" y="384364"/>
                </a:lnTo>
                <a:cubicBezTo>
                  <a:pt x="1789252" y="382663"/>
                  <a:pt x="1829443" y="379493"/>
                  <a:pt x="1868556" y="371112"/>
                </a:cubicBezTo>
                <a:cubicBezTo>
                  <a:pt x="1891816" y="366128"/>
                  <a:pt x="1911867" y="350866"/>
                  <a:pt x="1934817" y="344607"/>
                </a:cubicBezTo>
                <a:cubicBezTo>
                  <a:pt x="1960740" y="337537"/>
                  <a:pt x="1988100" y="337184"/>
                  <a:pt x="2014330" y="331355"/>
                </a:cubicBezTo>
                <a:cubicBezTo>
                  <a:pt x="2027967" y="328325"/>
                  <a:pt x="2040535" y="321491"/>
                  <a:pt x="2054087" y="318103"/>
                </a:cubicBezTo>
                <a:cubicBezTo>
                  <a:pt x="2075939" y="312640"/>
                  <a:pt x="2098400" y="309916"/>
                  <a:pt x="2120347" y="304851"/>
                </a:cubicBezTo>
                <a:cubicBezTo>
                  <a:pt x="2155841" y="296660"/>
                  <a:pt x="2190645" y="285490"/>
                  <a:pt x="2226365" y="278346"/>
                </a:cubicBezTo>
                <a:cubicBezTo>
                  <a:pt x="2248452" y="273929"/>
                  <a:pt x="2271052" y="271566"/>
                  <a:pt x="2292626" y="265094"/>
                </a:cubicBezTo>
                <a:cubicBezTo>
                  <a:pt x="2315411" y="258259"/>
                  <a:pt x="2336319" y="246112"/>
                  <a:pt x="2358887" y="238590"/>
                </a:cubicBezTo>
                <a:cubicBezTo>
                  <a:pt x="2376166" y="232831"/>
                  <a:pt x="2394116" y="229289"/>
                  <a:pt x="2411895" y="225338"/>
                </a:cubicBezTo>
                <a:cubicBezTo>
                  <a:pt x="2460552" y="214525"/>
                  <a:pt x="2484981" y="212688"/>
                  <a:pt x="2531165" y="198833"/>
                </a:cubicBezTo>
                <a:cubicBezTo>
                  <a:pt x="2557925" y="190805"/>
                  <a:pt x="2585689" y="184823"/>
                  <a:pt x="2610678" y="172329"/>
                </a:cubicBezTo>
                <a:cubicBezTo>
                  <a:pt x="2676181" y="139578"/>
                  <a:pt x="2644946" y="152072"/>
                  <a:pt x="2703443" y="132573"/>
                </a:cubicBezTo>
                <a:cubicBezTo>
                  <a:pt x="2743370" y="105955"/>
                  <a:pt x="2749130" y="99740"/>
                  <a:pt x="2796208" y="79564"/>
                </a:cubicBezTo>
                <a:cubicBezTo>
                  <a:pt x="2809048" y="74061"/>
                  <a:pt x="2823125" y="71815"/>
                  <a:pt x="2835965" y="66312"/>
                </a:cubicBezTo>
                <a:cubicBezTo>
                  <a:pt x="2854123" y="58530"/>
                  <a:pt x="2870816" y="47589"/>
                  <a:pt x="2888974" y="39807"/>
                </a:cubicBezTo>
                <a:cubicBezTo>
                  <a:pt x="2901813" y="34304"/>
                  <a:pt x="2916236" y="32802"/>
                  <a:pt x="2928730" y="26555"/>
                </a:cubicBezTo>
                <a:cubicBezTo>
                  <a:pt x="2986639" y="-2399"/>
                  <a:pt x="2948545" y="51"/>
                  <a:pt x="2981739" y="51"/>
                </a:cubicBezTo>
              </a:path>
            </a:pathLst>
          </a:custGeom>
          <a:noFill/>
          <a:ln w="114300">
            <a:solidFill>
              <a:schemeClr val="tx1"/>
            </a:solidFill>
            <a:headEnd type="none" w="lg" len="lg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67E841-291A-4BE3-A249-6CEFE58A2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473">
            <a:off x="6534206" y="5729363"/>
            <a:ext cx="947634" cy="9476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4991989-18A3-42F4-B44B-0CB94758BE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571" y="5123389"/>
            <a:ext cx="965986" cy="73801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3307D72-D236-439E-8E73-8BBD4A91914C}"/>
              </a:ext>
            </a:extLst>
          </p:cNvPr>
          <p:cNvSpPr txBox="1"/>
          <p:nvPr/>
        </p:nvSpPr>
        <p:spPr>
          <a:xfrm>
            <a:off x="5017025" y="4128017"/>
            <a:ext cx="651381" cy="461665"/>
          </a:xfrm>
          <a:prstGeom prst="rect">
            <a:avLst/>
          </a:prstGeom>
          <a:solidFill>
            <a:srgbClr val="7AED1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$85</a:t>
            </a:r>
          </a:p>
        </p:txBody>
      </p:sp>
      <p:sp>
        <p:nvSpPr>
          <p:cNvPr id="38" name="Left Arrow 23">
            <a:extLst>
              <a:ext uri="{FF2B5EF4-FFF2-40B4-BE49-F238E27FC236}">
                <a16:creationId xmlns:a16="http://schemas.microsoft.com/office/drawing/2014/main" id="{CF7112EF-F59C-4C29-AD93-FD2CA071C859}"/>
              </a:ext>
            </a:extLst>
          </p:cNvPr>
          <p:cNvSpPr/>
          <p:nvPr/>
        </p:nvSpPr>
        <p:spPr>
          <a:xfrm rot="10800000">
            <a:off x="4792480" y="4455709"/>
            <a:ext cx="1321258" cy="501998"/>
          </a:xfrm>
          <a:prstGeom prst="leftArrow">
            <a:avLst/>
          </a:prstGeom>
          <a:solidFill>
            <a:srgbClr val="7AED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F0110F-9BC6-4E26-85AE-BE7C97778C29}"/>
              </a:ext>
            </a:extLst>
          </p:cNvPr>
          <p:cNvSpPr txBox="1"/>
          <p:nvPr/>
        </p:nvSpPr>
        <p:spPr>
          <a:xfrm>
            <a:off x="9738915" y="5828899"/>
            <a:ext cx="241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airplane alternator belt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803A61-FC84-4A00-A2CB-D8E7B6DE364F}"/>
              </a:ext>
            </a:extLst>
          </p:cNvPr>
          <p:cNvSpPr txBox="1"/>
          <p:nvPr/>
        </p:nvSpPr>
        <p:spPr>
          <a:xfrm>
            <a:off x="9785771" y="6152066"/>
            <a:ext cx="1494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$ 100.00 USD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7BAD31-AF3C-4D4B-83D8-230D3788F478}"/>
              </a:ext>
            </a:extLst>
          </p:cNvPr>
          <p:cNvSpPr txBox="1"/>
          <p:nvPr/>
        </p:nvSpPr>
        <p:spPr>
          <a:xfrm rot="21573816">
            <a:off x="2889171" y="5577523"/>
            <a:ext cx="1869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Chinese importer</a:t>
            </a:r>
          </a:p>
        </p:txBody>
      </p:sp>
      <p:sp>
        <p:nvSpPr>
          <p:cNvPr id="43" name="Equals 42">
            <a:extLst>
              <a:ext uri="{FF2B5EF4-FFF2-40B4-BE49-F238E27FC236}">
                <a16:creationId xmlns:a16="http://schemas.microsoft.com/office/drawing/2014/main" id="{19D3456A-AD7F-41AC-B0A7-565443D4B568}"/>
              </a:ext>
            </a:extLst>
          </p:cNvPr>
          <p:cNvSpPr/>
          <p:nvPr/>
        </p:nvSpPr>
        <p:spPr>
          <a:xfrm>
            <a:off x="8427022" y="4353131"/>
            <a:ext cx="301694" cy="597719"/>
          </a:xfrm>
          <a:prstGeom prst="mathEqual">
            <a:avLst/>
          </a:prstGeom>
          <a:solidFill>
            <a:srgbClr val="72E2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20050C-0762-4779-A0D2-775C255054C9}"/>
              </a:ext>
            </a:extLst>
          </p:cNvPr>
          <p:cNvSpPr txBox="1"/>
          <p:nvPr/>
        </p:nvSpPr>
        <p:spPr>
          <a:xfrm>
            <a:off x="8950002" y="4467706"/>
            <a:ext cx="1887961" cy="369332"/>
          </a:xfrm>
          <a:prstGeom prst="rect">
            <a:avLst/>
          </a:prstGeom>
          <a:solidFill>
            <a:srgbClr val="7AED1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$100.00 U.S. price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A7674C-3EE6-4516-86CD-BBB3CEF63F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40" y="3702740"/>
            <a:ext cx="1928664" cy="1979854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3E62A30-A8F6-4666-8154-6C3F9BA9B17E}"/>
              </a:ext>
            </a:extLst>
          </p:cNvPr>
          <p:cNvSpPr/>
          <p:nvPr/>
        </p:nvSpPr>
        <p:spPr>
          <a:xfrm rot="11073793" flipV="1">
            <a:off x="4688905" y="6050143"/>
            <a:ext cx="3350304" cy="360737"/>
          </a:xfrm>
          <a:custGeom>
            <a:avLst/>
            <a:gdLst>
              <a:gd name="connsiteX0" fmla="*/ 0 w 2981739"/>
              <a:gd name="connsiteY0" fmla="*/ 39807 h 397616"/>
              <a:gd name="connsiteX1" fmla="*/ 159026 w 2981739"/>
              <a:gd name="connsiteY1" fmla="*/ 159077 h 397616"/>
              <a:gd name="connsiteX2" fmla="*/ 238539 w 2981739"/>
              <a:gd name="connsiteY2" fmla="*/ 238590 h 397616"/>
              <a:gd name="connsiteX3" fmla="*/ 291547 w 2981739"/>
              <a:gd name="connsiteY3" fmla="*/ 251842 h 397616"/>
              <a:gd name="connsiteX4" fmla="*/ 344556 w 2981739"/>
              <a:gd name="connsiteY4" fmla="*/ 278346 h 397616"/>
              <a:gd name="connsiteX5" fmla="*/ 397565 w 2981739"/>
              <a:gd name="connsiteY5" fmla="*/ 291599 h 397616"/>
              <a:gd name="connsiteX6" fmla="*/ 477078 w 2981739"/>
              <a:gd name="connsiteY6" fmla="*/ 318103 h 397616"/>
              <a:gd name="connsiteX7" fmla="*/ 530087 w 2981739"/>
              <a:gd name="connsiteY7" fmla="*/ 331355 h 397616"/>
              <a:gd name="connsiteX8" fmla="*/ 636104 w 2981739"/>
              <a:gd name="connsiteY8" fmla="*/ 357859 h 397616"/>
              <a:gd name="connsiteX9" fmla="*/ 834887 w 2981739"/>
              <a:gd name="connsiteY9" fmla="*/ 371112 h 397616"/>
              <a:gd name="connsiteX10" fmla="*/ 940904 w 2981739"/>
              <a:gd name="connsiteY10" fmla="*/ 384364 h 397616"/>
              <a:gd name="connsiteX11" fmla="*/ 1245704 w 2981739"/>
              <a:gd name="connsiteY11" fmla="*/ 397616 h 397616"/>
              <a:gd name="connsiteX12" fmla="*/ 1749287 w 2981739"/>
              <a:gd name="connsiteY12" fmla="*/ 384364 h 397616"/>
              <a:gd name="connsiteX13" fmla="*/ 1868556 w 2981739"/>
              <a:gd name="connsiteY13" fmla="*/ 371112 h 397616"/>
              <a:gd name="connsiteX14" fmla="*/ 1934817 w 2981739"/>
              <a:gd name="connsiteY14" fmla="*/ 344607 h 397616"/>
              <a:gd name="connsiteX15" fmla="*/ 2014330 w 2981739"/>
              <a:gd name="connsiteY15" fmla="*/ 331355 h 397616"/>
              <a:gd name="connsiteX16" fmla="*/ 2054087 w 2981739"/>
              <a:gd name="connsiteY16" fmla="*/ 318103 h 397616"/>
              <a:gd name="connsiteX17" fmla="*/ 2120347 w 2981739"/>
              <a:gd name="connsiteY17" fmla="*/ 304851 h 397616"/>
              <a:gd name="connsiteX18" fmla="*/ 2226365 w 2981739"/>
              <a:gd name="connsiteY18" fmla="*/ 278346 h 397616"/>
              <a:gd name="connsiteX19" fmla="*/ 2292626 w 2981739"/>
              <a:gd name="connsiteY19" fmla="*/ 265094 h 397616"/>
              <a:gd name="connsiteX20" fmla="*/ 2358887 w 2981739"/>
              <a:gd name="connsiteY20" fmla="*/ 238590 h 397616"/>
              <a:gd name="connsiteX21" fmla="*/ 2411895 w 2981739"/>
              <a:gd name="connsiteY21" fmla="*/ 225338 h 397616"/>
              <a:gd name="connsiteX22" fmla="*/ 2531165 w 2981739"/>
              <a:gd name="connsiteY22" fmla="*/ 198833 h 397616"/>
              <a:gd name="connsiteX23" fmla="*/ 2610678 w 2981739"/>
              <a:gd name="connsiteY23" fmla="*/ 172329 h 397616"/>
              <a:gd name="connsiteX24" fmla="*/ 2703443 w 2981739"/>
              <a:gd name="connsiteY24" fmla="*/ 132573 h 397616"/>
              <a:gd name="connsiteX25" fmla="*/ 2796208 w 2981739"/>
              <a:gd name="connsiteY25" fmla="*/ 79564 h 397616"/>
              <a:gd name="connsiteX26" fmla="*/ 2835965 w 2981739"/>
              <a:gd name="connsiteY26" fmla="*/ 66312 h 397616"/>
              <a:gd name="connsiteX27" fmla="*/ 2888974 w 2981739"/>
              <a:gd name="connsiteY27" fmla="*/ 39807 h 397616"/>
              <a:gd name="connsiteX28" fmla="*/ 2928730 w 2981739"/>
              <a:gd name="connsiteY28" fmla="*/ 26555 h 397616"/>
              <a:gd name="connsiteX29" fmla="*/ 2981739 w 2981739"/>
              <a:gd name="connsiteY29" fmla="*/ 51 h 39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81739" h="397616">
                <a:moveTo>
                  <a:pt x="0" y="39807"/>
                </a:moveTo>
                <a:cubicBezTo>
                  <a:pt x="118896" y="158704"/>
                  <a:pt x="57532" y="133704"/>
                  <a:pt x="159026" y="159077"/>
                </a:cubicBezTo>
                <a:cubicBezTo>
                  <a:pt x="185929" y="199431"/>
                  <a:pt x="189226" y="213933"/>
                  <a:pt x="238539" y="238590"/>
                </a:cubicBezTo>
                <a:cubicBezTo>
                  <a:pt x="254829" y="246735"/>
                  <a:pt x="274493" y="245447"/>
                  <a:pt x="291547" y="251842"/>
                </a:cubicBezTo>
                <a:cubicBezTo>
                  <a:pt x="310044" y="258778"/>
                  <a:pt x="326059" y="271409"/>
                  <a:pt x="344556" y="278346"/>
                </a:cubicBezTo>
                <a:cubicBezTo>
                  <a:pt x="361610" y="284741"/>
                  <a:pt x="380120" y="286365"/>
                  <a:pt x="397565" y="291599"/>
                </a:cubicBezTo>
                <a:cubicBezTo>
                  <a:pt x="424325" y="299627"/>
                  <a:pt x="449974" y="311327"/>
                  <a:pt x="477078" y="318103"/>
                </a:cubicBezTo>
                <a:cubicBezTo>
                  <a:pt x="494748" y="322520"/>
                  <a:pt x="512574" y="326351"/>
                  <a:pt x="530087" y="331355"/>
                </a:cubicBezTo>
                <a:cubicBezTo>
                  <a:pt x="580186" y="345669"/>
                  <a:pt x="573924" y="351641"/>
                  <a:pt x="636104" y="357859"/>
                </a:cubicBezTo>
                <a:cubicBezTo>
                  <a:pt x="702183" y="364467"/>
                  <a:pt x="768729" y="365359"/>
                  <a:pt x="834887" y="371112"/>
                </a:cubicBezTo>
                <a:cubicBezTo>
                  <a:pt x="870367" y="374197"/>
                  <a:pt x="905364" y="382071"/>
                  <a:pt x="940904" y="384364"/>
                </a:cubicBezTo>
                <a:cubicBezTo>
                  <a:pt x="1042389" y="390911"/>
                  <a:pt x="1144104" y="393199"/>
                  <a:pt x="1245704" y="397616"/>
                </a:cubicBezTo>
                <a:lnTo>
                  <a:pt x="1749287" y="384364"/>
                </a:lnTo>
                <a:cubicBezTo>
                  <a:pt x="1789252" y="382663"/>
                  <a:pt x="1829443" y="379493"/>
                  <a:pt x="1868556" y="371112"/>
                </a:cubicBezTo>
                <a:cubicBezTo>
                  <a:pt x="1891816" y="366128"/>
                  <a:pt x="1911867" y="350866"/>
                  <a:pt x="1934817" y="344607"/>
                </a:cubicBezTo>
                <a:cubicBezTo>
                  <a:pt x="1960740" y="337537"/>
                  <a:pt x="1988100" y="337184"/>
                  <a:pt x="2014330" y="331355"/>
                </a:cubicBezTo>
                <a:cubicBezTo>
                  <a:pt x="2027967" y="328325"/>
                  <a:pt x="2040535" y="321491"/>
                  <a:pt x="2054087" y="318103"/>
                </a:cubicBezTo>
                <a:cubicBezTo>
                  <a:pt x="2075939" y="312640"/>
                  <a:pt x="2098400" y="309916"/>
                  <a:pt x="2120347" y="304851"/>
                </a:cubicBezTo>
                <a:cubicBezTo>
                  <a:pt x="2155841" y="296660"/>
                  <a:pt x="2190645" y="285490"/>
                  <a:pt x="2226365" y="278346"/>
                </a:cubicBezTo>
                <a:cubicBezTo>
                  <a:pt x="2248452" y="273929"/>
                  <a:pt x="2271052" y="271566"/>
                  <a:pt x="2292626" y="265094"/>
                </a:cubicBezTo>
                <a:cubicBezTo>
                  <a:pt x="2315411" y="258259"/>
                  <a:pt x="2336319" y="246112"/>
                  <a:pt x="2358887" y="238590"/>
                </a:cubicBezTo>
                <a:cubicBezTo>
                  <a:pt x="2376166" y="232831"/>
                  <a:pt x="2394116" y="229289"/>
                  <a:pt x="2411895" y="225338"/>
                </a:cubicBezTo>
                <a:cubicBezTo>
                  <a:pt x="2460552" y="214525"/>
                  <a:pt x="2484981" y="212688"/>
                  <a:pt x="2531165" y="198833"/>
                </a:cubicBezTo>
                <a:cubicBezTo>
                  <a:pt x="2557925" y="190805"/>
                  <a:pt x="2585689" y="184823"/>
                  <a:pt x="2610678" y="172329"/>
                </a:cubicBezTo>
                <a:cubicBezTo>
                  <a:pt x="2676181" y="139578"/>
                  <a:pt x="2644946" y="152072"/>
                  <a:pt x="2703443" y="132573"/>
                </a:cubicBezTo>
                <a:cubicBezTo>
                  <a:pt x="2743370" y="105955"/>
                  <a:pt x="2749130" y="99740"/>
                  <a:pt x="2796208" y="79564"/>
                </a:cubicBezTo>
                <a:cubicBezTo>
                  <a:pt x="2809048" y="74061"/>
                  <a:pt x="2823125" y="71815"/>
                  <a:pt x="2835965" y="66312"/>
                </a:cubicBezTo>
                <a:cubicBezTo>
                  <a:pt x="2854123" y="58530"/>
                  <a:pt x="2870816" y="47589"/>
                  <a:pt x="2888974" y="39807"/>
                </a:cubicBezTo>
                <a:cubicBezTo>
                  <a:pt x="2901813" y="34304"/>
                  <a:pt x="2916236" y="32802"/>
                  <a:pt x="2928730" y="26555"/>
                </a:cubicBezTo>
                <a:cubicBezTo>
                  <a:pt x="2986639" y="-2399"/>
                  <a:pt x="2948545" y="51"/>
                  <a:pt x="2981739" y="51"/>
                </a:cubicBezTo>
              </a:path>
            </a:pathLst>
          </a:custGeom>
          <a:noFill/>
          <a:ln w="1143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0F6B97-ACBB-4B01-AC61-D7BEBC48AA4E}"/>
              </a:ext>
            </a:extLst>
          </p:cNvPr>
          <p:cNvCxnSpPr>
            <a:cxnSpLocks/>
          </p:cNvCxnSpPr>
          <p:nvPr/>
        </p:nvCxnSpPr>
        <p:spPr>
          <a:xfrm rot="21573816" flipV="1">
            <a:off x="8045376" y="5611037"/>
            <a:ext cx="1078595" cy="60895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29F239AE-7681-48D8-B80F-5AC0C5F969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92" y="2691608"/>
            <a:ext cx="1443042" cy="15284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55A015D-8119-4801-AD67-3F95291936B3}"/>
              </a:ext>
            </a:extLst>
          </p:cNvPr>
          <p:cNvSpPr txBox="1"/>
          <p:nvPr/>
        </p:nvSpPr>
        <p:spPr>
          <a:xfrm rot="2773387">
            <a:off x="5891569" y="1829973"/>
            <a:ext cx="703566" cy="461665"/>
          </a:xfrm>
          <a:prstGeom prst="rect">
            <a:avLst/>
          </a:prstGeom>
          <a:solidFill>
            <a:srgbClr val="7AED1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$50</a:t>
            </a:r>
          </a:p>
        </p:txBody>
      </p:sp>
      <p:sp>
        <p:nvSpPr>
          <p:cNvPr id="20" name="Left Arrow 23">
            <a:extLst>
              <a:ext uri="{FF2B5EF4-FFF2-40B4-BE49-F238E27FC236}">
                <a16:creationId xmlns:a16="http://schemas.microsoft.com/office/drawing/2014/main" id="{6694ED4D-85CE-4E16-A3E0-BA802E8A9900}"/>
              </a:ext>
            </a:extLst>
          </p:cNvPr>
          <p:cNvSpPr/>
          <p:nvPr/>
        </p:nvSpPr>
        <p:spPr>
          <a:xfrm rot="13622363">
            <a:off x="5559726" y="2275519"/>
            <a:ext cx="1356971" cy="501998"/>
          </a:xfrm>
          <a:prstGeom prst="leftArrow">
            <a:avLst/>
          </a:prstGeom>
          <a:solidFill>
            <a:srgbClr val="7AED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09C56E-CFD9-4DAB-824F-D5E09ACD19A2}"/>
              </a:ext>
            </a:extLst>
          </p:cNvPr>
          <p:cNvSpPr txBox="1"/>
          <p:nvPr/>
        </p:nvSpPr>
        <p:spPr>
          <a:xfrm rot="3058597">
            <a:off x="7011378" y="3520004"/>
            <a:ext cx="703566" cy="461665"/>
          </a:xfrm>
          <a:prstGeom prst="rect">
            <a:avLst/>
          </a:prstGeom>
          <a:solidFill>
            <a:srgbClr val="7AED1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$15</a:t>
            </a:r>
          </a:p>
        </p:txBody>
      </p:sp>
      <p:sp>
        <p:nvSpPr>
          <p:cNvPr id="35" name="Left Arrow 23">
            <a:extLst>
              <a:ext uri="{FF2B5EF4-FFF2-40B4-BE49-F238E27FC236}">
                <a16:creationId xmlns:a16="http://schemas.microsoft.com/office/drawing/2014/main" id="{7C7FE372-74C2-414D-9E38-58AE74C518D4}"/>
              </a:ext>
            </a:extLst>
          </p:cNvPr>
          <p:cNvSpPr/>
          <p:nvPr/>
        </p:nvSpPr>
        <p:spPr>
          <a:xfrm rot="13774496">
            <a:off x="6570976" y="3969086"/>
            <a:ext cx="1400650" cy="501998"/>
          </a:xfrm>
          <a:prstGeom prst="leftArrow">
            <a:avLst/>
          </a:prstGeom>
          <a:solidFill>
            <a:srgbClr val="7AED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983305-92C7-466B-B328-49D16FD15442}"/>
              </a:ext>
            </a:extLst>
          </p:cNvPr>
          <p:cNvSpPr txBox="1"/>
          <p:nvPr/>
        </p:nvSpPr>
        <p:spPr>
          <a:xfrm>
            <a:off x="8841220" y="1815427"/>
            <a:ext cx="2845080" cy="369332"/>
          </a:xfrm>
          <a:prstGeom prst="rect">
            <a:avLst/>
          </a:prstGeom>
          <a:solidFill>
            <a:srgbClr val="7AED1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$99.00 U.S. equivalent price</a:t>
            </a:r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42181260-8776-418F-BA34-1A3635F68C69}"/>
              </a:ext>
            </a:extLst>
          </p:cNvPr>
          <p:cNvSpPr/>
          <p:nvPr/>
        </p:nvSpPr>
        <p:spPr>
          <a:xfrm>
            <a:off x="8382797" y="1721832"/>
            <a:ext cx="301694" cy="597719"/>
          </a:xfrm>
          <a:prstGeom prst="mathEqual">
            <a:avLst/>
          </a:prstGeom>
          <a:solidFill>
            <a:srgbClr val="72E2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5275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" grpId="0" animBg="1"/>
      <p:bldP spid="33" grpId="0" animBg="1"/>
      <p:bldP spid="38" grpId="0" animBg="1"/>
      <p:bldP spid="43" grpId="0" animBg="1"/>
      <p:bldP spid="46" grpId="0" animBg="1"/>
      <p:bldP spid="22" grpId="0" animBg="1"/>
      <p:bldP spid="20" grpId="0" animBg="1"/>
      <p:bldP spid="31" grpId="0" animBg="1"/>
      <p:bldP spid="35" grpId="0" animBg="1"/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2BC7B2-A61A-49EA-AC27-70903135C7FE}"/>
              </a:ext>
            </a:extLst>
          </p:cNvPr>
          <p:cNvSpPr txBox="1"/>
          <p:nvPr/>
        </p:nvSpPr>
        <p:spPr>
          <a:xfrm>
            <a:off x="2490042" y="2624896"/>
            <a:ext cx="63889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THE TRADE TURN EXPLAINED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B4DA5-74A4-4E44-9918-30DDB88B09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10"/>
            <a:ext cx="1775790" cy="4568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8934A-AB01-4527-B9E1-B896CA96D501}"/>
              </a:ext>
            </a:extLst>
          </p:cNvPr>
          <p:cNvSpPr txBox="1"/>
          <p:nvPr/>
        </p:nvSpPr>
        <p:spPr>
          <a:xfrm>
            <a:off x="1775792" y="57333"/>
            <a:ext cx="681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NATIONAL ORGANIZATION FOR RAW MATERIALS    normeconomics.org</a:t>
            </a:r>
          </a:p>
        </p:txBody>
      </p:sp>
    </p:spTree>
    <p:extLst>
      <p:ext uri="{BB962C8B-B14F-4D97-AF65-F5344CB8AC3E}">
        <p14:creationId xmlns:p14="http://schemas.microsoft.com/office/powerpoint/2010/main" val="358656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64180" y="1149529"/>
            <a:ext cx="7509165" cy="5016758"/>
          </a:xfrm>
          <a:prstGeom prst="rect">
            <a:avLst/>
          </a:prstGeom>
          <a:solidFill>
            <a:srgbClr val="FFA3E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Agriculture must be considered the foundation of the economy of the United States</a:t>
            </a:r>
            <a:r>
              <a:rPr lang="en-US" sz="3200" b="1" dirty="0"/>
              <a:t>:</a:t>
            </a:r>
          </a:p>
          <a:p>
            <a:endParaRPr lang="en-US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it is the nation’s largest industry</a:t>
            </a:r>
          </a:p>
          <a:p>
            <a:pPr lvl="1"/>
            <a:r>
              <a:rPr lang="en-US" sz="3200" b="1" dirty="0"/>
              <a:t>     (after finance)</a:t>
            </a:r>
          </a:p>
          <a:p>
            <a:pPr lvl="1"/>
            <a:endParaRPr lang="en-US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it creates the biggest share of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raw material input of new wealth in any accounting period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69321"/>
            <a:ext cx="3920834" cy="1960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" y="2286001"/>
            <a:ext cx="3920835" cy="2463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9" y="4942524"/>
            <a:ext cx="3920835" cy="18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9976" y="1266763"/>
            <a:ext cx="8991601" cy="1631216"/>
          </a:xfrm>
          <a:prstGeom prst="rect">
            <a:avLst/>
          </a:prstGeom>
          <a:solidFill>
            <a:srgbClr val="FFA3E0"/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PARITY PRICES </a:t>
            </a:r>
            <a:r>
              <a:rPr lang="en-US" sz="2000" dirty="0"/>
              <a:t>keep agriculture in balance with the costs of labor and capital in the rest of the economy.</a:t>
            </a:r>
          </a:p>
          <a:p>
            <a:endParaRPr lang="en-US" sz="2000" b="1" dirty="0"/>
          </a:p>
          <a:p>
            <a:r>
              <a:rPr lang="en-US" sz="2000" dirty="0"/>
              <a:t>Parity ensures that </a:t>
            </a:r>
            <a:r>
              <a:rPr lang="en-US" sz="2000" b="1" dirty="0"/>
              <a:t>EARNED INCOME </a:t>
            </a:r>
            <a:r>
              <a:rPr lang="en-US" sz="2000" dirty="0"/>
              <a:t>will be </a:t>
            </a:r>
            <a:r>
              <a:rPr lang="en-US" sz="2000" b="1" dirty="0"/>
              <a:t>DISTRIBUTED</a:t>
            </a:r>
            <a:r>
              <a:rPr lang="en-US" sz="2000" dirty="0"/>
              <a:t> throughout the economy as widely and as fairly as possible.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6327" y="360218"/>
            <a:ext cx="6533776" cy="584775"/>
          </a:xfrm>
          <a:prstGeom prst="rect">
            <a:avLst/>
          </a:prstGeom>
          <a:solidFill>
            <a:srgbClr val="FFA3E0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A PARITY PRICE FOR RAW MATERIALS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02" y="3219750"/>
            <a:ext cx="4855351" cy="32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92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492" y="2549398"/>
            <a:ext cx="2894078" cy="2673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11" y="1725337"/>
            <a:ext cx="2302672" cy="2604898"/>
          </a:xfrm>
          <a:prstGeom prst="rect">
            <a:avLst/>
          </a:prstGeom>
        </p:spPr>
      </p:pic>
      <p:pic>
        <p:nvPicPr>
          <p:cNvPr id="2050" name="Picture 2" descr="https://s17-us2.ixquick.com/cgi-bin/serveimage?url=http%3A%2F%2Fglobalforwarding.com%2Fsites%2Fdefault%2Ffiles%2Fckeditor-uploader%2FTruck_0.jpeg&amp;sp=f933a321dc3132a5e9b6255caba70ec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77" y="1557200"/>
            <a:ext cx="2433226" cy="17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17-us2.ixquick.com/cgi-bin/serveimage?url=https%3A%2F%2Fstatic1.squarespace.com%2Fstatic%2F55f070cde4b07334ec9fb3be%2Ft%2F560c2ccbe4b09eceea21008e%2F1443638479283%2FLoblaws-City-Market.png&amp;sp=b2938fc3c67726756cfb4188db49f9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03" y="2079804"/>
            <a:ext cx="2601480" cy="17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 rot="285801">
            <a:off x="509137" y="5988078"/>
            <a:ext cx="11388436" cy="397759"/>
          </a:xfrm>
          <a:prstGeom prst="rightArrow">
            <a:avLst/>
          </a:prstGeom>
          <a:solidFill>
            <a:srgbClr val="FF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52" y="5652291"/>
            <a:ext cx="534666" cy="5346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348" y="6281693"/>
            <a:ext cx="534666" cy="5346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98" y="6084228"/>
            <a:ext cx="534666" cy="5346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71" y="5888886"/>
            <a:ext cx="534666" cy="5346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086" y="6156219"/>
            <a:ext cx="534666" cy="5346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77" y="5985424"/>
            <a:ext cx="534666" cy="5346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09" y="5819170"/>
            <a:ext cx="534666" cy="5346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96" y="4362629"/>
            <a:ext cx="2633496" cy="1483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63" y="4127556"/>
            <a:ext cx="1328387" cy="20774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1082" y="-17414"/>
            <a:ext cx="11730809" cy="1569660"/>
          </a:xfrm>
          <a:prstGeom prst="rect">
            <a:avLst/>
          </a:prstGeom>
          <a:solidFill>
            <a:srgbClr val="FFA3E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Gross farm income generates earned national income.  </a:t>
            </a:r>
          </a:p>
          <a:p>
            <a:r>
              <a:rPr lang="en-US" sz="3200" b="1" dirty="0"/>
              <a:t>If earned national income is too low to avoid deficits (debts),</a:t>
            </a:r>
          </a:p>
          <a:p>
            <a:r>
              <a:rPr lang="en-US" sz="3200" b="1" dirty="0"/>
              <a:t>ag prices are below parity.  </a:t>
            </a:r>
          </a:p>
        </p:txBody>
      </p:sp>
    </p:spTree>
    <p:extLst>
      <p:ext uri="{BB962C8B-B14F-4D97-AF65-F5344CB8AC3E}">
        <p14:creationId xmlns:p14="http://schemas.microsoft.com/office/powerpoint/2010/main" val="331574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5637" y="280157"/>
            <a:ext cx="11249891" cy="1077218"/>
          </a:xfrm>
          <a:prstGeom prst="rect">
            <a:avLst/>
          </a:prstGeom>
          <a:solidFill>
            <a:srgbClr val="FFA3E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With parity, gross farm income will multiply as it is spent through the domestic economy at least 7 times.          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637" y="2514283"/>
            <a:ext cx="2894078" cy="2673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56" y="1690222"/>
            <a:ext cx="2302672" cy="2604898"/>
          </a:xfrm>
          <a:prstGeom prst="rect">
            <a:avLst/>
          </a:prstGeom>
        </p:spPr>
      </p:pic>
      <p:pic>
        <p:nvPicPr>
          <p:cNvPr id="2050" name="Picture 2" descr="https://s17-us2.ixquick.com/cgi-bin/serveimage?url=http%3A%2F%2Fglobalforwarding.com%2Fsites%2Fdefault%2Ffiles%2Fckeditor-uploader%2FTruck_0.jpeg&amp;sp=f933a321dc3132a5e9b6255caba70ec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22" y="1522085"/>
            <a:ext cx="2433226" cy="17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17-us2.ixquick.com/cgi-bin/serveimage?url=https%3A%2F%2Fstatic1.squarespace.com%2Fstatic%2F55f070cde4b07334ec9fb3be%2Ft%2F560c2ccbe4b09eceea21008e%2F1443638479283%2FLoblaws-City-Market.png&amp;sp=b2938fc3c67726756cfb4188db49f9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048" y="2044689"/>
            <a:ext cx="2601480" cy="17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 rot="285801">
            <a:off x="495282" y="5952963"/>
            <a:ext cx="11388436" cy="397759"/>
          </a:xfrm>
          <a:prstGeom prst="rightArrow">
            <a:avLst/>
          </a:prstGeom>
          <a:solidFill>
            <a:srgbClr val="FF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97" y="5617176"/>
            <a:ext cx="534666" cy="5346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3" y="6246578"/>
            <a:ext cx="534666" cy="5346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43" y="6049113"/>
            <a:ext cx="534666" cy="5346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16" y="5853771"/>
            <a:ext cx="534666" cy="5346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231" y="6121104"/>
            <a:ext cx="534666" cy="5346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22" y="5950309"/>
            <a:ext cx="534666" cy="5346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854" y="5784055"/>
            <a:ext cx="534666" cy="5346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941" y="4327514"/>
            <a:ext cx="2633496" cy="1483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008" y="4092441"/>
            <a:ext cx="1328387" cy="20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19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5637" y="280157"/>
            <a:ext cx="11249891" cy="1569660"/>
          </a:xfrm>
          <a:prstGeom prst="rect">
            <a:avLst/>
          </a:prstGeom>
          <a:solidFill>
            <a:srgbClr val="FFA3E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With parity, earned income will be fairly distributed to owners and workers throughout our private enterprise economy =  PROSPERITY.    With no debt creation!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198" y="3089388"/>
            <a:ext cx="2397720" cy="2215327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710681" y="3219658"/>
            <a:ext cx="2791956" cy="764751"/>
          </a:xfrm>
          <a:prstGeom prst="rightArrow">
            <a:avLst/>
          </a:prstGeom>
          <a:solidFill>
            <a:srgbClr val="FF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76" y="3418538"/>
            <a:ext cx="2828348" cy="1886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1" y="2455003"/>
            <a:ext cx="2733291" cy="1829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37" y="5031754"/>
            <a:ext cx="2815070" cy="1582813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713019" y="4284728"/>
            <a:ext cx="4807526" cy="577484"/>
          </a:xfrm>
          <a:prstGeom prst="rightArrow">
            <a:avLst/>
          </a:prstGeom>
          <a:solidFill>
            <a:srgbClr val="FF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676401" y="5956327"/>
            <a:ext cx="3466882" cy="658240"/>
          </a:xfrm>
          <a:prstGeom prst="rightArrow">
            <a:avLst/>
          </a:prstGeom>
          <a:solidFill>
            <a:srgbClr val="FF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8750" y="2736484"/>
            <a:ext cx="156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PARITY PRICES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1" y="6121049"/>
            <a:ext cx="2966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 WORKERS GOOD WAGES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4395" y="4426351"/>
            <a:ext cx="313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PURCHASE TRACTORS &amp; MORE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22728" y="3435733"/>
            <a:ext cx="302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BUY FROM RURAL STORES</a:t>
            </a:r>
          </a:p>
        </p:txBody>
      </p:sp>
      <p:sp>
        <p:nvSpPr>
          <p:cNvPr id="6" name="Curved Right Arrow 5"/>
          <p:cNvSpPr/>
          <p:nvPr/>
        </p:nvSpPr>
        <p:spPr>
          <a:xfrm rot="20383795">
            <a:off x="113812" y="3164259"/>
            <a:ext cx="731520" cy="1151024"/>
          </a:xfrm>
          <a:prstGeom prst="curvedRightArrow">
            <a:avLst/>
          </a:prstGeom>
          <a:solidFill>
            <a:srgbClr val="FF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7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502128-2BD0-46AD-91F5-F0033FCC5C83}"/>
              </a:ext>
            </a:extLst>
          </p:cNvPr>
          <p:cNvSpPr txBox="1"/>
          <p:nvPr/>
        </p:nvSpPr>
        <p:spPr>
          <a:xfrm>
            <a:off x="1563757" y="2557668"/>
            <a:ext cx="981986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FARM PARITY =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</a:rPr>
              <a:t>AN ECONOMY THAT WORKS FOR EVERYONE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C984A8-0A05-409E-B95F-DFC4E35995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10"/>
            <a:ext cx="1775790" cy="4568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82D363-67E8-4133-8B45-E412F63897D7}"/>
              </a:ext>
            </a:extLst>
          </p:cNvPr>
          <p:cNvSpPr txBox="1"/>
          <p:nvPr/>
        </p:nvSpPr>
        <p:spPr>
          <a:xfrm>
            <a:off x="1775792" y="57333"/>
            <a:ext cx="681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NATIONAL ORGANIZATION FOR RAW MATERIALS    normeconomics.org</a:t>
            </a:r>
          </a:p>
        </p:txBody>
      </p:sp>
    </p:spTree>
    <p:extLst>
      <p:ext uri="{BB962C8B-B14F-4D97-AF65-F5344CB8AC3E}">
        <p14:creationId xmlns:p14="http://schemas.microsoft.com/office/powerpoint/2010/main" val="293455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CD690-BCA2-40BA-9B9E-C05841BF4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92" y="1049269"/>
            <a:ext cx="3922436" cy="3937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947C8F-50F2-4D9E-AA86-20860822DB12}"/>
              </a:ext>
            </a:extLst>
          </p:cNvPr>
          <p:cNvSpPr txBox="1"/>
          <p:nvPr/>
        </p:nvSpPr>
        <p:spPr>
          <a:xfrm>
            <a:off x="2252080" y="350608"/>
            <a:ext cx="796218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THREE LEGS OF A PROSPEROUS NATIONAL ECONOMY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4C469-8A63-4793-B37C-BA6D2AC06F78}"/>
              </a:ext>
            </a:extLst>
          </p:cNvPr>
          <p:cNvSpPr txBox="1"/>
          <p:nvPr/>
        </p:nvSpPr>
        <p:spPr>
          <a:xfrm>
            <a:off x="175317" y="4083650"/>
            <a:ext cx="4257512" cy="101566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PARITY PRICES</a:t>
            </a:r>
          </a:p>
          <a:p>
            <a:pPr algn="ctr"/>
            <a:r>
              <a:rPr lang="en-US" sz="2000" b="1" dirty="0"/>
              <a:t>FOR RAW MATERIAL PRODUCERS</a:t>
            </a:r>
          </a:p>
          <a:p>
            <a:pPr algn="ctr"/>
            <a:r>
              <a:rPr lang="en-US" sz="2000" b="1" dirty="0"/>
              <a:t>to produce </a:t>
            </a:r>
            <a:r>
              <a:rPr lang="en-US" sz="2000" b="1" u="sng" dirty="0"/>
              <a:t>adequate</a:t>
            </a:r>
            <a:r>
              <a:rPr lang="en-US" sz="2000" b="1" dirty="0"/>
              <a:t> national income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CC2B8-8E07-4E30-BB44-3BF323F3CC5E}"/>
              </a:ext>
            </a:extLst>
          </p:cNvPr>
          <p:cNvSpPr txBox="1"/>
          <p:nvPr/>
        </p:nvSpPr>
        <p:spPr>
          <a:xfrm>
            <a:off x="4695577" y="5100982"/>
            <a:ext cx="3044359" cy="707886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PARITY WAGES FOR LABOR</a:t>
            </a:r>
          </a:p>
          <a:p>
            <a:pPr algn="ctr"/>
            <a:r>
              <a:rPr lang="en-US" sz="2000" b="1" dirty="0"/>
              <a:t>to distribute wealth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81D7C-58A3-4530-9CD7-8F61F853E281}"/>
              </a:ext>
            </a:extLst>
          </p:cNvPr>
          <p:cNvSpPr txBox="1"/>
          <p:nvPr/>
        </p:nvSpPr>
        <p:spPr>
          <a:xfrm>
            <a:off x="7783370" y="4083650"/>
            <a:ext cx="4276747" cy="707886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PARITY TARIFFS</a:t>
            </a:r>
          </a:p>
          <a:p>
            <a:pPr algn="ctr"/>
            <a:r>
              <a:rPr lang="en-US" sz="2000" b="1" dirty="0"/>
              <a:t>to protect American purchasing power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0083B959-100C-4F65-9BEA-96ABD8BCBCB1}"/>
              </a:ext>
            </a:extLst>
          </p:cNvPr>
          <p:cNvSpPr/>
          <p:nvPr/>
        </p:nvSpPr>
        <p:spPr>
          <a:xfrm>
            <a:off x="4452061" y="3301417"/>
            <a:ext cx="834887" cy="669234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8886AA09-0170-4F49-8C62-245D54FD0E19}"/>
              </a:ext>
            </a:extLst>
          </p:cNvPr>
          <p:cNvSpPr/>
          <p:nvPr/>
        </p:nvSpPr>
        <p:spPr>
          <a:xfrm>
            <a:off x="5678555" y="3885408"/>
            <a:ext cx="834887" cy="669234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7B01264D-7164-442A-BCA5-77CC2432DC31}"/>
              </a:ext>
            </a:extLst>
          </p:cNvPr>
          <p:cNvSpPr/>
          <p:nvPr/>
        </p:nvSpPr>
        <p:spPr>
          <a:xfrm>
            <a:off x="6905049" y="3325924"/>
            <a:ext cx="834887" cy="669234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4095F7-F726-4296-B1C5-EDF23DEF6FD7}"/>
              </a:ext>
            </a:extLst>
          </p:cNvPr>
          <p:cNvSpPr txBox="1"/>
          <p:nvPr/>
        </p:nvSpPr>
        <p:spPr>
          <a:xfrm>
            <a:off x="388959" y="6348535"/>
            <a:ext cx="1141408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FLOOR OF HONEST SOVEREIGN MONEY</a:t>
            </a:r>
          </a:p>
        </p:txBody>
      </p:sp>
    </p:spTree>
    <p:extLst>
      <p:ext uri="{BB962C8B-B14F-4D97-AF65-F5344CB8AC3E}">
        <p14:creationId xmlns:p14="http://schemas.microsoft.com/office/powerpoint/2010/main" val="39760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5E36A9-F9BE-4796-8A41-94BB206DE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41" y="3019573"/>
            <a:ext cx="2362200" cy="1933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769937-5FC1-4015-BF70-068CEF8E6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69" y="2879217"/>
            <a:ext cx="1709531" cy="20739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403774-4140-4635-9530-75F1C5E8F6AF}"/>
              </a:ext>
            </a:extLst>
          </p:cNvPr>
          <p:cNvSpPr txBox="1"/>
          <p:nvPr/>
        </p:nvSpPr>
        <p:spPr>
          <a:xfrm>
            <a:off x="1" y="0"/>
            <a:ext cx="1219199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All wealth comes from the earth…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FA4FDD-8A26-4689-8B74-420A526BF3A9}"/>
              </a:ext>
            </a:extLst>
          </p:cNvPr>
          <p:cNvSpPr txBox="1"/>
          <p:nvPr/>
        </p:nvSpPr>
        <p:spPr>
          <a:xfrm>
            <a:off x="576469" y="1120842"/>
            <a:ext cx="11039061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“Cut off from the earth….our industries would stop, our works crumble,</a:t>
            </a:r>
          </a:p>
          <a:p>
            <a:r>
              <a:rPr lang="en-US" sz="2800" b="1" dirty="0"/>
              <a:t>  and we ourselves starve.” </a:t>
            </a:r>
            <a:endParaRPr lang="en-US" sz="2400" b="1" dirty="0"/>
          </a:p>
          <a:p>
            <a:pPr algn="r"/>
            <a:r>
              <a:rPr lang="en-US" sz="2800" dirty="0"/>
              <a:t>Leon Maclaren, </a:t>
            </a:r>
            <a:r>
              <a:rPr lang="en-US" sz="2800" i="1" dirty="0"/>
              <a:t>“The Function of Economics”, </a:t>
            </a:r>
            <a:r>
              <a:rPr lang="en-US" sz="2800" dirty="0"/>
              <a:t>1952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DB2F6-AFC9-4F77-BAEC-B547BDD5AC6C}"/>
              </a:ext>
            </a:extLst>
          </p:cNvPr>
          <p:cNvSpPr txBox="1"/>
          <p:nvPr/>
        </p:nvSpPr>
        <p:spPr>
          <a:xfrm>
            <a:off x="1154141" y="4768482"/>
            <a:ext cx="24064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C31EF0-C08F-465F-A444-0D585D6C8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2" y="4059023"/>
            <a:ext cx="4253948" cy="36843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1DBAD2-F8BC-4284-B342-2AF9511E90E8}"/>
              </a:ext>
            </a:extLst>
          </p:cNvPr>
          <p:cNvSpPr txBox="1"/>
          <p:nvPr/>
        </p:nvSpPr>
        <p:spPr>
          <a:xfrm>
            <a:off x="7752522" y="6819994"/>
            <a:ext cx="425789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                                    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DA059-F1DF-497F-8E62-530ADCA3BE73}"/>
              </a:ext>
            </a:extLst>
          </p:cNvPr>
          <p:cNvSpPr txBox="1"/>
          <p:nvPr/>
        </p:nvSpPr>
        <p:spPr>
          <a:xfrm>
            <a:off x="-32399" y="6488668"/>
            <a:ext cx="19952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F5FCF-6B21-4CCB-8530-7E7A303FE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69" y="5048669"/>
            <a:ext cx="2584873" cy="172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0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403774-4140-4635-9530-75F1C5E8F6AF}"/>
              </a:ext>
            </a:extLst>
          </p:cNvPr>
          <p:cNvSpPr txBox="1"/>
          <p:nvPr/>
        </p:nvSpPr>
        <p:spPr>
          <a:xfrm>
            <a:off x="0" y="0"/>
            <a:ext cx="12191999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All wealth comes from the earth…</a:t>
            </a:r>
          </a:p>
          <a:p>
            <a:pPr algn="ctr"/>
            <a:r>
              <a:rPr lang="en-US" sz="3200" b="1" dirty="0"/>
              <a:t>and operates according to the natural law of economics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7FC971-7DD5-4450-A436-EC5E96A2B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91" y="1737007"/>
            <a:ext cx="2307382" cy="214921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39DA059-F1DF-497F-8E62-530ADCA3BE73}"/>
              </a:ext>
            </a:extLst>
          </p:cNvPr>
          <p:cNvSpPr txBox="1"/>
          <p:nvPr/>
        </p:nvSpPr>
        <p:spPr>
          <a:xfrm>
            <a:off x="250031" y="3886222"/>
            <a:ext cx="19952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8A27D0-005A-49A9-B63C-6A4FC16C4644}"/>
              </a:ext>
            </a:extLst>
          </p:cNvPr>
          <p:cNvSpPr txBox="1"/>
          <p:nvPr/>
        </p:nvSpPr>
        <p:spPr>
          <a:xfrm>
            <a:off x="2464905" y="1842119"/>
            <a:ext cx="9436376" cy="1938992"/>
          </a:xfrm>
          <a:prstGeom prst="rect">
            <a:avLst/>
          </a:prstGeom>
          <a:solidFill>
            <a:srgbClr val="FCFC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NORM (National Organization for Raw Materials) has historical proof, based on government statistical records: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If raw materials production is priced in balance with the costs</a:t>
            </a:r>
          </a:p>
          <a:p>
            <a:pPr algn="ctr"/>
            <a:r>
              <a:rPr lang="en-US" sz="2400" b="1" dirty="0"/>
              <a:t>of labor and capital (parity prices), </a:t>
            </a:r>
            <a:r>
              <a:rPr lang="en-US" sz="2400" b="1" u="sng" dirty="0"/>
              <a:t>prosperity is possible</a:t>
            </a:r>
            <a:r>
              <a:rPr lang="en-US" sz="2400" b="1" dirty="0"/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E5C5ED-B623-4A29-8E49-8B73EADFD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687" y="3940866"/>
            <a:ext cx="2968486" cy="25523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D1DFEEF-5BFF-4046-98CB-045F68F898E7}"/>
              </a:ext>
            </a:extLst>
          </p:cNvPr>
          <p:cNvSpPr txBox="1"/>
          <p:nvPr/>
        </p:nvSpPr>
        <p:spPr>
          <a:xfrm>
            <a:off x="89252" y="5270923"/>
            <a:ext cx="8535899" cy="1200329"/>
          </a:xfrm>
          <a:prstGeom prst="rect">
            <a:avLst/>
          </a:prstGeom>
          <a:solidFill>
            <a:srgbClr val="FFE7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With parity prices, agriculture’s gross income turns over 7 times through the economy, </a:t>
            </a:r>
            <a:r>
              <a:rPr lang="en-US" sz="2400" b="1" u="sng" dirty="0"/>
              <a:t>guaranteeing an adequate national income, without debt</a:t>
            </a:r>
            <a:r>
              <a:rPr lang="en-US" sz="2400" b="1" dirty="0"/>
              <a:t>.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881CF7-9252-4AB8-895E-F9BBECA32B07}"/>
              </a:ext>
            </a:extLst>
          </p:cNvPr>
          <p:cNvSpPr txBox="1"/>
          <p:nvPr/>
        </p:nvSpPr>
        <p:spPr>
          <a:xfrm>
            <a:off x="89252" y="3767359"/>
            <a:ext cx="23006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3820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D525B5-B428-4855-8B04-F28D51214AA2}"/>
              </a:ext>
            </a:extLst>
          </p:cNvPr>
          <p:cNvSpPr txBox="1"/>
          <p:nvPr/>
        </p:nvSpPr>
        <p:spPr>
          <a:xfrm>
            <a:off x="1053947" y="4303455"/>
            <a:ext cx="10280378" cy="255454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“Unlike wealth, which is subject to the laws of thermodynamics,</a:t>
            </a:r>
          </a:p>
          <a:p>
            <a:r>
              <a:rPr lang="en-US" sz="2400" b="1" dirty="0"/>
              <a:t>debts do not rot with old age and are not consumed in the process of living.</a:t>
            </a:r>
          </a:p>
          <a:p>
            <a:endParaRPr lang="en-US" sz="2400" b="1" dirty="0"/>
          </a:p>
          <a:p>
            <a:r>
              <a:rPr lang="en-US" sz="2400" b="1" dirty="0"/>
              <a:t>On the contrary, they grow at so much per cent per annum, by the well-known</a:t>
            </a:r>
          </a:p>
          <a:p>
            <a:r>
              <a:rPr lang="en-US" sz="2400" b="1" dirty="0"/>
              <a:t>mathematical laws of simple and compound interest.”</a:t>
            </a:r>
          </a:p>
          <a:p>
            <a:pPr algn="r"/>
            <a:r>
              <a:rPr lang="en-US" dirty="0"/>
              <a:t>Frederick Soddy</a:t>
            </a:r>
          </a:p>
          <a:p>
            <a:pPr algn="r"/>
            <a:r>
              <a:rPr lang="en-US" b="1" i="1" dirty="0"/>
              <a:t>Wealth, Virtual Wealth and Debt, 1926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A1881-F9D9-4D3C-A366-07BBE2EB089B}"/>
              </a:ext>
            </a:extLst>
          </p:cNvPr>
          <p:cNvSpPr txBox="1"/>
          <p:nvPr/>
        </p:nvSpPr>
        <p:spPr>
          <a:xfrm>
            <a:off x="3580588" y="721173"/>
            <a:ext cx="463325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THERE ARE TWO ECONOMIES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60164-E03E-4193-8CBD-CA3DDB53A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247"/>
            <a:ext cx="869593" cy="1244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880C7D-353C-4294-B703-E0E9E3398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3" y="1908589"/>
            <a:ext cx="1463783" cy="19542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CE7777-14D4-4936-9937-3D869BA4213D}"/>
              </a:ext>
            </a:extLst>
          </p:cNvPr>
          <p:cNvSpPr txBox="1"/>
          <p:nvPr/>
        </p:nvSpPr>
        <p:spPr>
          <a:xfrm>
            <a:off x="2184340" y="2181454"/>
            <a:ext cx="37128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THE REAL ECONOMY</a:t>
            </a:r>
          </a:p>
          <a:p>
            <a:pPr algn="ctr"/>
            <a:r>
              <a:rPr lang="en-US" b="1" dirty="0"/>
              <a:t>where we all live and work</a:t>
            </a:r>
          </a:p>
          <a:p>
            <a:pPr algn="ctr"/>
            <a:r>
              <a:rPr lang="en-US" b="1" dirty="0"/>
              <a:t>to produce wealth and </a:t>
            </a:r>
            <a:r>
              <a:rPr lang="en-US" b="1" u="sng" dirty="0"/>
              <a:t>earn</a:t>
            </a:r>
            <a:r>
              <a:rPr lang="en-US" b="1" dirty="0"/>
              <a:t> income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71F01-014F-43DF-A43D-9AD1DE22504C}"/>
              </a:ext>
            </a:extLst>
          </p:cNvPr>
          <p:cNvSpPr txBox="1"/>
          <p:nvPr/>
        </p:nvSpPr>
        <p:spPr>
          <a:xfrm>
            <a:off x="6115856" y="2181454"/>
            <a:ext cx="39040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THE FINANCIAL ECONOMY</a:t>
            </a:r>
          </a:p>
          <a:p>
            <a:pPr algn="ctr"/>
            <a:r>
              <a:rPr lang="en-US" b="1" dirty="0"/>
              <a:t>that converts  wealth into debt,</a:t>
            </a:r>
          </a:p>
          <a:p>
            <a:pPr algn="ctr"/>
            <a:r>
              <a:rPr lang="en-US" b="1" dirty="0"/>
              <a:t>to bring in perennial </a:t>
            </a:r>
            <a:r>
              <a:rPr lang="en-US" b="1" u="sng" dirty="0"/>
              <a:t>unearned</a:t>
            </a:r>
            <a:r>
              <a:rPr lang="en-US" b="1" dirty="0"/>
              <a:t> income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D0DE02-3CDE-4919-BF85-DCAAA50E5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610" y="1900788"/>
            <a:ext cx="2190750" cy="20859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A2C89D-E47B-4DD2-B871-5BE68E57BDE9}"/>
              </a:ext>
            </a:extLst>
          </p:cNvPr>
          <p:cNvSpPr txBox="1"/>
          <p:nvPr/>
        </p:nvSpPr>
        <p:spPr>
          <a:xfrm>
            <a:off x="11982233" y="1928112"/>
            <a:ext cx="237566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70" y="1615289"/>
            <a:ext cx="4852699" cy="1580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98" y="1115672"/>
            <a:ext cx="2269782" cy="2321876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2660073" y="3613486"/>
            <a:ext cx="484632" cy="978408"/>
          </a:xfrm>
          <a:prstGeom prst="downArrow">
            <a:avLst/>
          </a:prstGeom>
          <a:solidFill>
            <a:srgbClr val="FF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722841" y="3474941"/>
            <a:ext cx="484632" cy="978408"/>
          </a:xfrm>
          <a:prstGeom prst="downArrow">
            <a:avLst/>
          </a:prstGeom>
          <a:solidFill>
            <a:srgbClr val="FF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24211" y="0"/>
            <a:ext cx="10035697" cy="830997"/>
          </a:xfrm>
          <a:prstGeom prst="rect">
            <a:avLst/>
          </a:prstGeom>
          <a:solidFill>
            <a:srgbClr val="FFE7F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Both AMI and NORM want a just world and therefore fight the money power.</a:t>
            </a:r>
          </a:p>
          <a:p>
            <a:pPr algn="ctr"/>
            <a:r>
              <a:rPr lang="en-US" sz="2400" b="1" dirty="0"/>
              <a:t>Both want to get sovereign U.S. money into the hands of our citizens.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585" y="4767832"/>
            <a:ext cx="62962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Congress creates and distributes new sovereign </a:t>
            </a:r>
          </a:p>
          <a:p>
            <a:pPr algn="ctr"/>
            <a:r>
              <a:rPr lang="en-US" sz="2400" b="1" dirty="0"/>
              <a:t>U.S. money for raw materials parity prices,</a:t>
            </a:r>
          </a:p>
          <a:p>
            <a:pPr algn="ctr"/>
            <a:r>
              <a:rPr lang="en-US" sz="2400" b="1" dirty="0"/>
              <a:t> infrastructure, education, health care.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Teach the truth about money and credit.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20070" y="4732388"/>
            <a:ext cx="5287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Parity prices distribute sovereign U.S. money as earned income to producers, laborers, owners.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Teach the truth about economics.</a:t>
            </a:r>
          </a:p>
        </p:txBody>
      </p:sp>
    </p:spTree>
    <p:extLst>
      <p:ext uri="{BB962C8B-B14F-4D97-AF65-F5344CB8AC3E}">
        <p14:creationId xmlns:p14="http://schemas.microsoft.com/office/powerpoint/2010/main" val="315019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A58F43-8F8B-4081-8055-66DBB2012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85" y="3041373"/>
            <a:ext cx="2619375" cy="1743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D7134A-C220-4240-833B-740E608C1124}"/>
              </a:ext>
            </a:extLst>
          </p:cNvPr>
          <p:cNvSpPr txBox="1"/>
          <p:nvPr/>
        </p:nvSpPr>
        <p:spPr>
          <a:xfrm>
            <a:off x="0" y="1074506"/>
            <a:ext cx="12192000" cy="12618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“If the price of raw materials, at the first point of sale, is in balance with the costs of labor and capital in the rest of the economy, you cannot have a depression.”</a:t>
            </a:r>
          </a:p>
          <a:p>
            <a:pPr algn="r"/>
            <a:r>
              <a:rPr lang="en-US" sz="2000" dirty="0"/>
              <a:t>Randy Cook, President, NORM in Intro to </a:t>
            </a:r>
            <a:r>
              <a:rPr lang="en-US" sz="2000" i="1" dirty="0"/>
              <a:t>Prosperity Is Within Our Grasp</a:t>
            </a:r>
            <a:r>
              <a:rPr lang="en-US" sz="2000" dirty="0"/>
              <a:t>,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D1467-9609-4F42-98F5-A5C845B6DF2E}"/>
              </a:ext>
            </a:extLst>
          </p:cNvPr>
          <p:cNvSpPr txBox="1"/>
          <p:nvPr/>
        </p:nvSpPr>
        <p:spPr>
          <a:xfrm>
            <a:off x="7646505" y="4834365"/>
            <a:ext cx="4545495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How would you like your yearly salary to vary</a:t>
            </a:r>
          </a:p>
          <a:p>
            <a:r>
              <a:rPr lang="en-US" dirty="0"/>
              <a:t>according to the international market?</a:t>
            </a:r>
          </a:p>
          <a:p>
            <a:endParaRPr lang="en-US" dirty="0"/>
          </a:p>
          <a:p>
            <a:r>
              <a:rPr lang="en-US" dirty="0"/>
              <a:t>Miss Smith, you’ve worked for us this year and we will be paying you $20,000.  I know we paid you $30,000 last year, but the international market price for </a:t>
            </a:r>
            <a:r>
              <a:rPr lang="en-US" b="1" dirty="0"/>
              <a:t>secretaries</a:t>
            </a:r>
            <a:r>
              <a:rPr lang="en-US" dirty="0"/>
              <a:t> has gone down.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3EB33-B2C8-4AAC-9D33-7EB3FB928950}"/>
              </a:ext>
            </a:extLst>
          </p:cNvPr>
          <p:cNvSpPr txBox="1"/>
          <p:nvPr/>
        </p:nvSpPr>
        <p:spPr>
          <a:xfrm>
            <a:off x="0" y="4557366"/>
            <a:ext cx="4691271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Today </a:t>
            </a:r>
            <a:r>
              <a:rPr lang="en-US" b="1" dirty="0"/>
              <a:t>U.S. farmers </a:t>
            </a:r>
            <a:r>
              <a:rPr lang="en-US" dirty="0"/>
              <a:t>are forced to sell</a:t>
            </a:r>
          </a:p>
          <a:p>
            <a:r>
              <a:rPr lang="en-US" dirty="0"/>
              <a:t>commodities to the international market,</a:t>
            </a:r>
          </a:p>
          <a:p>
            <a:r>
              <a:rPr lang="en-US" dirty="0"/>
              <a:t>taking the price offered by international traders.</a:t>
            </a:r>
          </a:p>
          <a:p>
            <a:endParaRPr lang="en-US" dirty="0"/>
          </a:p>
          <a:p>
            <a:r>
              <a:rPr lang="en-US" dirty="0"/>
              <a:t>The price in one year could be $2/bushel,</a:t>
            </a:r>
          </a:p>
          <a:p>
            <a:r>
              <a:rPr lang="en-US" dirty="0"/>
              <a:t>but the next year $1/bushel, etc.  But the farmers’ costs do not go down with the international price.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416D48-EDBA-4447-93D1-0A066EAEC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96" y="3262740"/>
            <a:ext cx="2914650" cy="1571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CE6B7C-D606-40BC-9F7F-06E8FF7DF3E4}"/>
              </a:ext>
            </a:extLst>
          </p:cNvPr>
          <p:cNvSpPr txBox="1"/>
          <p:nvPr/>
        </p:nvSpPr>
        <p:spPr>
          <a:xfrm>
            <a:off x="7647225" y="4465033"/>
            <a:ext cx="1081771" cy="369332"/>
          </a:xfrm>
          <a:prstGeom prst="rect">
            <a:avLst/>
          </a:prstGeom>
          <a:solidFill>
            <a:srgbClr val="D9E6FF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Secretary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6CD146-DE22-4E5B-B052-9AC1A6CBDE06}"/>
              </a:ext>
            </a:extLst>
          </p:cNvPr>
          <p:cNvSpPr txBox="1"/>
          <p:nvPr/>
        </p:nvSpPr>
        <p:spPr>
          <a:xfrm>
            <a:off x="3464360" y="4204983"/>
            <a:ext cx="864467" cy="369332"/>
          </a:xfrm>
          <a:prstGeom prst="rect">
            <a:avLst/>
          </a:prstGeom>
          <a:solidFill>
            <a:srgbClr val="D9E6FF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Farmer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B76812-6FCD-4038-976A-BD7FCE1D6EB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10"/>
            <a:ext cx="1775790" cy="45687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D17288-7120-49D2-9513-88BB519E40F0}"/>
              </a:ext>
            </a:extLst>
          </p:cNvPr>
          <p:cNvSpPr txBox="1"/>
          <p:nvPr/>
        </p:nvSpPr>
        <p:spPr>
          <a:xfrm>
            <a:off x="1775792" y="57333"/>
            <a:ext cx="681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NATIONAL ORGANIZATION FOR RAW MATERIALS    normeconomics.org</a:t>
            </a:r>
          </a:p>
        </p:txBody>
      </p:sp>
    </p:spTree>
    <p:extLst>
      <p:ext uri="{BB962C8B-B14F-4D97-AF65-F5344CB8AC3E}">
        <p14:creationId xmlns:p14="http://schemas.microsoft.com/office/powerpoint/2010/main" val="56577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D98FC4-C4B0-4CE7-BDA4-C0D108893866}"/>
              </a:ext>
            </a:extLst>
          </p:cNvPr>
          <p:cNvSpPr txBox="1"/>
          <p:nvPr/>
        </p:nvSpPr>
        <p:spPr>
          <a:xfrm>
            <a:off x="3101009" y="2981737"/>
            <a:ext cx="62199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WHAT IS EQUITABLE TRADE?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E70356-4D17-47FD-A804-6B91D84B10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10"/>
            <a:ext cx="1775790" cy="4568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ACA1D8-E6EF-46FF-9942-6CD6AF59F919}"/>
              </a:ext>
            </a:extLst>
          </p:cNvPr>
          <p:cNvSpPr txBox="1"/>
          <p:nvPr/>
        </p:nvSpPr>
        <p:spPr>
          <a:xfrm>
            <a:off x="1775792" y="57333"/>
            <a:ext cx="681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NATIONAL ORGANIZATION FOR RAW MATERIALS    normeconomics.org</a:t>
            </a:r>
          </a:p>
        </p:txBody>
      </p:sp>
    </p:spTree>
    <p:extLst>
      <p:ext uri="{BB962C8B-B14F-4D97-AF65-F5344CB8AC3E}">
        <p14:creationId xmlns:p14="http://schemas.microsoft.com/office/powerpoint/2010/main" val="1808562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Office PowerPoint</Application>
  <PresentationFormat>Widescreen</PresentationFormat>
  <Paragraphs>168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</dc:creator>
  <cp:lastModifiedBy>Sue</cp:lastModifiedBy>
  <cp:revision>117</cp:revision>
  <dcterms:created xsi:type="dcterms:W3CDTF">2020-10-14T04:18:08Z</dcterms:created>
  <dcterms:modified xsi:type="dcterms:W3CDTF">2020-11-09T06:58:07Z</dcterms:modified>
</cp:coreProperties>
</file>