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72" r:id="rId3"/>
    <p:sldId id="259" r:id="rId4"/>
    <p:sldId id="266" r:id="rId5"/>
    <p:sldId id="267" r:id="rId6"/>
    <p:sldId id="262" r:id="rId7"/>
    <p:sldId id="268" r:id="rId8"/>
    <p:sldId id="269" r:id="rId9"/>
    <p:sldId id="264" r:id="rId10"/>
    <p:sldId id="265" r:id="rId11"/>
    <p:sldId id="263" r:id="rId12"/>
    <p:sldId id="270" r:id="rId13"/>
    <p:sldId id="271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99"/>
    <a:srgbClr val="30F626"/>
    <a:srgbClr val="66CCFF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76" autoAdjust="0"/>
    <p:restoredTop sz="94660"/>
  </p:normalViewPr>
  <p:slideViewPr>
    <p:cSldViewPr snapToGrid="0">
      <p:cViewPr varScale="1">
        <p:scale>
          <a:sx n="62" d="100"/>
          <a:sy n="62" d="100"/>
        </p:scale>
        <p:origin x="96" y="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92C09-22C1-4497-BF9B-871A2D65E924}" type="datetimeFigureOut">
              <a:rPr lang="en-US" smtClean="0"/>
              <a:t>12/12/2013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BF918-6C5A-4CC8-A15C-0C63440314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2256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92C09-22C1-4497-BF9B-871A2D65E924}" type="datetimeFigureOut">
              <a:rPr lang="en-US" smtClean="0"/>
              <a:t>12/12/2013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BF918-6C5A-4CC8-A15C-0C63440314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710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92C09-22C1-4497-BF9B-871A2D65E924}" type="datetimeFigureOut">
              <a:rPr lang="en-US" smtClean="0"/>
              <a:t>12/12/2013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BF918-6C5A-4CC8-A15C-0C63440314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2210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92C09-22C1-4497-BF9B-871A2D65E924}" type="datetimeFigureOut">
              <a:rPr lang="en-US" smtClean="0"/>
              <a:t>12/12/2013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BF918-6C5A-4CC8-A15C-0C63440314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9495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92C09-22C1-4497-BF9B-871A2D65E924}" type="datetimeFigureOut">
              <a:rPr lang="en-US" smtClean="0"/>
              <a:t>12/12/2013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BF918-6C5A-4CC8-A15C-0C63440314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5997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92C09-22C1-4497-BF9B-871A2D65E924}" type="datetimeFigureOut">
              <a:rPr lang="en-US" smtClean="0"/>
              <a:t>12/12/2013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BF918-6C5A-4CC8-A15C-0C63440314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30616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92C09-22C1-4497-BF9B-871A2D65E924}" type="datetimeFigureOut">
              <a:rPr lang="en-US" smtClean="0"/>
              <a:t>12/12/2013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BF918-6C5A-4CC8-A15C-0C63440314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625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92C09-22C1-4497-BF9B-871A2D65E924}" type="datetimeFigureOut">
              <a:rPr lang="en-US" smtClean="0"/>
              <a:t>12/12/2013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BF918-6C5A-4CC8-A15C-0C63440314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2902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92C09-22C1-4497-BF9B-871A2D65E924}" type="datetimeFigureOut">
              <a:rPr lang="en-US" smtClean="0"/>
              <a:t>12/12/2013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BF918-6C5A-4CC8-A15C-0C63440314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5068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92C09-22C1-4497-BF9B-871A2D65E924}" type="datetimeFigureOut">
              <a:rPr lang="en-US" smtClean="0"/>
              <a:t>12/12/2013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BF918-6C5A-4CC8-A15C-0C63440314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7096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92C09-22C1-4497-BF9B-871A2D65E924}" type="datetimeFigureOut">
              <a:rPr lang="en-US" smtClean="0"/>
              <a:t>12/12/2013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BF918-6C5A-4CC8-A15C-0C63440314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8869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492C09-22C1-4497-BF9B-871A2D65E924}" type="datetimeFigureOut">
              <a:rPr lang="en-US" smtClean="0"/>
              <a:t>12/12/2013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FBF918-6C5A-4CC8-A15C-0C63440314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53826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eg"/><Relationship Id="rId3" Type="http://schemas.openxmlformats.org/officeDocument/2006/relationships/image" Target="../media/image9.jpeg"/><Relationship Id="rId7" Type="http://schemas.openxmlformats.org/officeDocument/2006/relationships/image" Target="../media/image13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45397"/>
            <a:ext cx="10515600" cy="5231566"/>
          </a:xfrm>
          <a:solidFill>
            <a:srgbClr val="FFC000"/>
          </a:solidFill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4400" dirty="0" smtClean="0"/>
              <a:t>BIRTH OF THE </a:t>
            </a:r>
          </a:p>
          <a:p>
            <a:pPr marL="0" indent="0" algn="ctr">
              <a:buNone/>
            </a:pPr>
            <a:r>
              <a:rPr lang="en-US" sz="4400" dirty="0" smtClean="0"/>
              <a:t>FEDERAL RESERVE PRIVATE BANKING SYSTEM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038851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Nelson W. Aldrich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095500" cy="26049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Abram Piatt Andrew 1909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48" y="3435536"/>
            <a:ext cx="2095500" cy="2809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Frank A. Vanderlip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9806" y="0"/>
            <a:ext cx="2095500" cy="3200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enry Davison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9806" y="3850844"/>
            <a:ext cx="2095500" cy="3000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4" name="Picture 12" descr="http://ts3.mm.bing.net/th?id=H.4757377567360874&amp;pid=15.1&amp;H=160&amp;W=10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8942" y="3850844"/>
            <a:ext cx="2011034" cy="30071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6" name="Picture 14" descr="http://ts4.mm.bing.net/th?id=H.4861710841021331&amp;pid=15.1&amp;H=160&amp;W=12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8748" y="3850844"/>
            <a:ext cx="2345746" cy="3000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8" name="Picture 16" descr="http://2.bp.blogspot.com/-pdBqoVUoI_M/Tx4g43fe9LI/AAAAAAAAAqM/aLGPVc8xyoU/s320/paul+warburg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8748" y="0"/>
            <a:ext cx="4266338" cy="32167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715306" y="309966"/>
            <a:ext cx="2968698" cy="2308324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If the public had </a:t>
            </a:r>
            <a:r>
              <a:rPr lang="en-US" dirty="0" smtClean="0"/>
              <a:t>realized</a:t>
            </a:r>
          </a:p>
          <a:p>
            <a:r>
              <a:rPr lang="en-US" dirty="0" smtClean="0"/>
              <a:t>that </a:t>
            </a:r>
            <a:r>
              <a:rPr lang="en-US" dirty="0"/>
              <a:t>the Federal Reserve </a:t>
            </a:r>
            <a:r>
              <a:rPr lang="en-US" dirty="0" smtClean="0"/>
              <a:t>Act</a:t>
            </a:r>
          </a:p>
          <a:p>
            <a:r>
              <a:rPr lang="en-US" dirty="0" smtClean="0"/>
              <a:t>was </a:t>
            </a:r>
            <a:r>
              <a:rPr lang="en-US" dirty="0"/>
              <a:t>parented by the </a:t>
            </a:r>
            <a:r>
              <a:rPr lang="en-US" dirty="0" smtClean="0"/>
              <a:t>same</a:t>
            </a:r>
          </a:p>
          <a:p>
            <a:r>
              <a:rPr lang="en-US" dirty="0" smtClean="0"/>
              <a:t>industry </a:t>
            </a:r>
            <a:r>
              <a:rPr lang="en-US" dirty="0"/>
              <a:t>it was supposed </a:t>
            </a:r>
            <a:r>
              <a:rPr lang="en-US" dirty="0" smtClean="0"/>
              <a:t>to</a:t>
            </a:r>
          </a:p>
          <a:p>
            <a:r>
              <a:rPr lang="en-US" dirty="0" smtClean="0"/>
              <a:t>control</a:t>
            </a:r>
            <a:r>
              <a:rPr lang="en-US" dirty="0"/>
              <a:t>, there would </a:t>
            </a:r>
            <a:r>
              <a:rPr lang="en-US" dirty="0" smtClean="0"/>
              <a:t>have</a:t>
            </a:r>
          </a:p>
          <a:p>
            <a:r>
              <a:rPr lang="en-US" dirty="0" smtClean="0"/>
              <a:t>been </a:t>
            </a:r>
            <a:r>
              <a:rPr lang="en-US" dirty="0"/>
              <a:t>great opposition to it</a:t>
            </a:r>
            <a:r>
              <a:rPr lang="en-US" dirty="0" smtClean="0"/>
              <a:t>,</a:t>
            </a:r>
          </a:p>
          <a:p>
            <a:r>
              <a:rPr lang="en-US" dirty="0" smtClean="0"/>
              <a:t>and </a:t>
            </a:r>
            <a:r>
              <a:rPr lang="en-US" dirty="0"/>
              <a:t>it never would have </a:t>
            </a:r>
            <a:r>
              <a:rPr lang="en-US" dirty="0" smtClean="0"/>
              <a:t>been</a:t>
            </a:r>
          </a:p>
          <a:p>
            <a:r>
              <a:rPr lang="en-US" dirty="0" smtClean="0"/>
              <a:t>enacted </a:t>
            </a:r>
            <a:r>
              <a:rPr lang="en-US" dirty="0"/>
              <a:t>into law.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29073" y="2235571"/>
            <a:ext cx="1466427" cy="369332"/>
          </a:xfrm>
          <a:prstGeom prst="rect">
            <a:avLst/>
          </a:prstGeom>
          <a:solidFill>
            <a:srgbClr val="66CCFF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ROCKEFELLER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248879" y="2847454"/>
            <a:ext cx="1466427" cy="369332"/>
          </a:xfrm>
          <a:prstGeom prst="rect">
            <a:avLst/>
          </a:prstGeom>
          <a:solidFill>
            <a:srgbClr val="66CCFF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ROCKEFELLER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630265" y="6488668"/>
            <a:ext cx="1085041" cy="369332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MORGAN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6059043" y="6488668"/>
            <a:ext cx="1085041" cy="369332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MORGAN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8979453" y="6481888"/>
            <a:ext cx="1085041" cy="369332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MORGAN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743933" y="2847454"/>
            <a:ext cx="2208361" cy="369332"/>
          </a:xfrm>
          <a:prstGeom prst="rect">
            <a:avLst/>
          </a:prstGeom>
          <a:solidFill>
            <a:srgbClr val="C0000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KUHN, LOEB, EUROPE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6173" y="5876080"/>
            <a:ext cx="1896032" cy="369332"/>
          </a:xfrm>
          <a:prstGeom prst="rect">
            <a:avLst/>
          </a:prstGeom>
          <a:solidFill>
            <a:srgbClr val="66CCFF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ROCKEFELLER????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6173" y="5554699"/>
            <a:ext cx="1514645" cy="369332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MORGAN????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8405" y="6221437"/>
            <a:ext cx="2637966" cy="369332"/>
          </a:xfrm>
          <a:prstGeom prst="rect">
            <a:avLst/>
          </a:prstGeom>
          <a:solidFill>
            <a:srgbClr val="C0000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KUHN, LOEB, EUROPE????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87994" y="2650887"/>
            <a:ext cx="8451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Aldrich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18889" y="3132959"/>
            <a:ext cx="9178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Andrew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297430" y="3164483"/>
            <a:ext cx="10807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Vanderlip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214818" y="3533815"/>
            <a:ext cx="10464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Davidson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349415" y="3533815"/>
            <a:ext cx="8540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Norton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8581203" y="3533815"/>
            <a:ext cx="7965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Strong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9540700" y="3151477"/>
            <a:ext cx="10022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Warburg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0462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984182"/>
            <a:ext cx="5720316" cy="1325563"/>
          </a:xfrm>
          <a:solidFill>
            <a:srgbClr val="FFC000"/>
          </a:solidFill>
        </p:spPr>
        <p:txBody>
          <a:bodyPr>
            <a:noAutofit/>
          </a:bodyPr>
          <a:lstStyle/>
          <a:p>
            <a:r>
              <a:rPr lang="en-US" sz="2400" dirty="0"/>
              <a:t>Ben S. Bernanke, chairman of </a:t>
            </a:r>
            <a:r>
              <a:rPr lang="en-US" sz="2400" dirty="0" smtClean="0"/>
              <a:t>the</a:t>
            </a:r>
            <a:br>
              <a:rPr lang="en-US" sz="2400" dirty="0" smtClean="0"/>
            </a:br>
            <a:r>
              <a:rPr lang="en-US" sz="2400" dirty="0" smtClean="0"/>
              <a:t>Federal </a:t>
            </a:r>
            <a:r>
              <a:rPr lang="en-US" sz="2400" dirty="0"/>
              <a:t>Reserve and former Fed </a:t>
            </a:r>
            <a:r>
              <a:rPr lang="en-US" sz="2400" dirty="0" smtClean="0"/>
              <a:t>Chairman</a:t>
            </a:r>
            <a:br>
              <a:rPr lang="en-US" sz="2400" dirty="0" smtClean="0"/>
            </a:br>
            <a:r>
              <a:rPr lang="en-US" sz="2400" dirty="0" smtClean="0"/>
              <a:t>Alan </a:t>
            </a:r>
            <a:r>
              <a:rPr lang="en-US" sz="2400" dirty="0"/>
              <a:t>Greenspan chat before taking the </a:t>
            </a:r>
            <a:r>
              <a:rPr lang="en-US" sz="2400" dirty="0" smtClean="0"/>
              <a:t>stage.</a:t>
            </a:r>
            <a:endParaRPr lang="en-US" sz="2400" dirty="0"/>
          </a:p>
        </p:txBody>
      </p:sp>
      <p:pic>
        <p:nvPicPr>
          <p:cNvPr id="2052" name="Picture 4" descr="http://ts2.mm.bing.net/th?id=H.4763171481980349&amp;pid=15.1&amp;H=106&amp;W=16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6165" y="2017742"/>
            <a:ext cx="4285834" cy="28393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0" y="17194"/>
            <a:ext cx="12191999" cy="2000548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On November 5–6, 2010, Ben Bernanke stayed on Jekyll Island to commemorate the </a:t>
            </a:r>
            <a:r>
              <a:rPr lang="en-US" sz="2800" dirty="0" smtClean="0"/>
              <a:t>100-year anniversary </a:t>
            </a:r>
            <a:r>
              <a:rPr lang="en-US" sz="2800" dirty="0"/>
              <a:t>of this original </a:t>
            </a:r>
            <a:r>
              <a:rPr lang="en-US" sz="2800" dirty="0" smtClean="0"/>
              <a:t>meeting.   </a:t>
            </a:r>
            <a:r>
              <a:rPr lang="en-US" sz="2800" dirty="0"/>
              <a:t>The Conference was the first official </a:t>
            </a:r>
            <a:r>
              <a:rPr lang="en-US" sz="2800" dirty="0" smtClean="0"/>
              <a:t>confirmation of the secret meetings by the banking elites that wrote the </a:t>
            </a:r>
            <a:r>
              <a:rPr lang="en-US" sz="4000" dirty="0" smtClean="0"/>
              <a:t>Federal Reserve Bill</a:t>
            </a:r>
            <a:r>
              <a:rPr lang="en-US" sz="2800" dirty="0" smtClean="0"/>
              <a:t>.</a:t>
            </a:r>
            <a:endParaRPr lang="en-US" sz="2800" dirty="0"/>
          </a:p>
        </p:txBody>
      </p:sp>
      <p:pic>
        <p:nvPicPr>
          <p:cNvPr id="2050" name="Picture 2" descr="http://ei.marketwatch.com/Multimedia/2013/11/13/Photos/MG/MW-BP121_bernan_20131113111126_MG.jpg?uuid=4c99204a-4c7e-11e3-8b0b-00212803fad6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1117" y="3984182"/>
            <a:ext cx="4108548" cy="28738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33334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2" y="0"/>
            <a:ext cx="12190708" cy="1325563"/>
          </a:xfrm>
          <a:solidFill>
            <a:srgbClr val="FF0000"/>
          </a:solidFill>
        </p:spPr>
        <p:txBody>
          <a:bodyPr>
            <a:noAutofit/>
          </a:bodyPr>
          <a:lstStyle/>
          <a:p>
            <a:pPr algn="ctr"/>
            <a:r>
              <a:rPr lang="en-US" sz="3200" b="1" dirty="0" smtClean="0"/>
              <a:t>THE FEDERAL RESERVE LAW OF 1913</a:t>
            </a:r>
            <a:br>
              <a:rPr lang="en-US" sz="3200" b="1" dirty="0" smtClean="0"/>
            </a:br>
            <a:r>
              <a:rPr lang="en-US" sz="3200" b="1" dirty="0" smtClean="0"/>
              <a:t>GAVE THE GOVERNMENT’S POWER TO CREATE MONEY TO</a:t>
            </a:r>
            <a:br>
              <a:rPr lang="en-US" sz="3200" b="1" dirty="0" smtClean="0"/>
            </a:br>
            <a:r>
              <a:rPr lang="en-US" sz="3200" b="1" dirty="0" smtClean="0"/>
              <a:t>PRIVATE BANK CORPORATIONS</a:t>
            </a:r>
            <a:endParaRPr lang="en-US" sz="3200" b="1" dirty="0"/>
          </a:p>
        </p:txBody>
      </p:sp>
      <p:pic>
        <p:nvPicPr>
          <p:cNvPr id="1028" name="Picture 4" descr="http://www.batr.org/sitebuildercontent/sitebuilderpictures/bankster_cartoon45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6874" y="1325563"/>
            <a:ext cx="9540185" cy="55545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96047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098943" y="3022169"/>
            <a:ext cx="183896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 smtClean="0"/>
              <a:t>Q &amp; A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4064039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"/>
            <a:ext cx="12192000" cy="1255363"/>
          </a:xfrm>
          <a:solidFill>
            <a:srgbClr val="FFC000"/>
          </a:solidFill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sz="4400" dirty="0" smtClean="0"/>
              <a:t>BIRTH </a:t>
            </a:r>
            <a:r>
              <a:rPr lang="en-US" sz="4400" dirty="0" smtClean="0"/>
              <a:t>OF THE </a:t>
            </a:r>
          </a:p>
          <a:p>
            <a:pPr marL="0" indent="0" algn="ctr">
              <a:buNone/>
            </a:pPr>
            <a:r>
              <a:rPr lang="en-US" sz="4400" dirty="0" smtClean="0"/>
              <a:t>FEDERAL RESERVE PRIVATE BANKING SYSTEM</a:t>
            </a:r>
            <a:endParaRPr lang="en-US" sz="44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1255364"/>
            <a:ext cx="12192000" cy="595770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JEKYLL ISLAND, GEORGIA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51134"/>
            <a:ext cx="7196784" cy="5006866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7501180" y="2510727"/>
            <a:ext cx="4377289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The Federal Reserve Bill was secretly written</a:t>
            </a:r>
          </a:p>
          <a:p>
            <a:r>
              <a:rPr lang="en-US" dirty="0" smtClean="0"/>
              <a:t>by Wall Street Bankers in November of 1910.</a:t>
            </a:r>
          </a:p>
          <a:p>
            <a:endParaRPr lang="en-US" dirty="0"/>
          </a:p>
          <a:p>
            <a:r>
              <a:rPr lang="en-US" dirty="0" smtClean="0"/>
              <a:t>The bankers went to Jekyll Island, Georgia, </a:t>
            </a:r>
          </a:p>
          <a:p>
            <a:r>
              <a:rPr lang="en-US" dirty="0" smtClean="0"/>
              <a:t>by private railway car.   While on the island,</a:t>
            </a:r>
          </a:p>
          <a:p>
            <a:r>
              <a:rPr lang="en-US" dirty="0" smtClean="0"/>
              <a:t>new servants were hired and the bankers</a:t>
            </a:r>
          </a:p>
          <a:p>
            <a:r>
              <a:rPr lang="en-US" dirty="0" smtClean="0"/>
              <a:t>used only first names between themselves</a:t>
            </a:r>
          </a:p>
          <a:p>
            <a:r>
              <a:rPr lang="en-US" dirty="0" smtClean="0"/>
              <a:t>to keep anonymity.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993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766251"/>
          </a:xfrm>
          <a:solidFill>
            <a:srgbClr val="FFFF00"/>
          </a:solidFill>
        </p:spPr>
        <p:txBody>
          <a:bodyPr/>
          <a:lstStyle/>
          <a:p>
            <a:pPr algn="ctr"/>
            <a:r>
              <a:rPr lang="en-US" dirty="0" smtClean="0"/>
              <a:t>JEKYLL ISLAND, GEORGIA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66251"/>
            <a:ext cx="10515600" cy="5410712"/>
          </a:xfrm>
          <a:solidFill>
            <a:srgbClr val="FFC000"/>
          </a:solidFill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766251"/>
            <a:ext cx="8154869" cy="541071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8993069" y="1859796"/>
            <a:ext cx="185307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Jekyll Island was</a:t>
            </a:r>
          </a:p>
          <a:p>
            <a:r>
              <a:rPr lang="en-US" dirty="0" smtClean="0"/>
              <a:t>isolated from the</a:t>
            </a:r>
          </a:p>
          <a:p>
            <a:r>
              <a:rPr lang="en-US" dirty="0" smtClean="0"/>
              <a:t>mainland and</a:t>
            </a:r>
          </a:p>
          <a:p>
            <a:r>
              <a:rPr lang="en-US" dirty="0" smtClean="0"/>
              <a:t>privately owned.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9307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3993" y="0"/>
            <a:ext cx="10515600" cy="1325563"/>
          </a:xfrm>
          <a:solidFill>
            <a:srgbClr val="FFFF00"/>
          </a:solidFill>
        </p:spPr>
        <p:txBody>
          <a:bodyPr/>
          <a:lstStyle/>
          <a:p>
            <a:r>
              <a:rPr lang="en-US" dirty="0" smtClean="0"/>
              <a:t>WHY IS THE CREATION OF THE FEDERAL RESERVE BANKING SYSTEM DANGEROUS?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00040" y="1851916"/>
            <a:ext cx="7821479" cy="1862972"/>
          </a:xfrm>
          <a:solidFill>
            <a:srgbClr val="CCFFCC"/>
          </a:solidFill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dirty="0"/>
              <a:t>GRAHAM </a:t>
            </a:r>
            <a:r>
              <a:rPr lang="en-US" dirty="0" smtClean="0"/>
              <a:t>TOWERS</a:t>
            </a:r>
          </a:p>
          <a:p>
            <a:pPr marL="0" indent="0" algn="ctr">
              <a:buNone/>
            </a:pPr>
            <a:r>
              <a:rPr lang="en-US" dirty="0" smtClean="0"/>
              <a:t>GOVERNOR</a:t>
            </a:r>
            <a:r>
              <a:rPr lang="en-US" dirty="0"/>
              <a:t>, BANK OF CANADA, </a:t>
            </a:r>
            <a:r>
              <a:rPr lang="en-US" dirty="0" smtClean="0"/>
              <a:t>1934-54</a:t>
            </a:r>
          </a:p>
          <a:p>
            <a:pPr marL="0" indent="0" algn="ctr">
              <a:buNone/>
            </a:pPr>
            <a:r>
              <a:rPr lang="en-US" dirty="0"/>
              <a:t/>
            </a:r>
            <a:br>
              <a:rPr lang="en-US" dirty="0"/>
            </a:br>
            <a:r>
              <a:rPr lang="en-US" dirty="0"/>
              <a:t>"Each and every time a bank makes a loan, new bank credit is created - new deposits - brand new money."</a:t>
            </a:r>
          </a:p>
        </p:txBody>
      </p:sp>
      <p:pic>
        <p:nvPicPr>
          <p:cNvPr id="1026" name="Picture 2" descr="http://ts4.mm.bing.net/th?id=H.4645231668103339&amp;pid=15.1&amp;H=160&amp;W=16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993" y="1325563"/>
            <a:ext cx="3145564" cy="31455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007389" y="4840670"/>
            <a:ext cx="10332204" cy="707886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sz="4000" b="1" i="1" dirty="0" smtClean="0"/>
              <a:t>With interest to the private banks……</a:t>
            </a:r>
            <a:endParaRPr lang="en-US" sz="4000" b="1" i="1" dirty="0"/>
          </a:p>
        </p:txBody>
      </p:sp>
      <p:sp>
        <p:nvSpPr>
          <p:cNvPr id="6" name="TextBox 5"/>
          <p:cNvSpPr txBox="1"/>
          <p:nvPr/>
        </p:nvSpPr>
        <p:spPr>
          <a:xfrm>
            <a:off x="483030" y="5966452"/>
            <a:ext cx="11197526" cy="707886"/>
          </a:xfrm>
          <a:prstGeom prst="rect">
            <a:avLst/>
          </a:prstGeom>
          <a:solidFill>
            <a:srgbClr val="30F626"/>
          </a:solidFill>
        </p:spPr>
        <p:txBody>
          <a:bodyPr wrap="square" rtlCol="0">
            <a:spAutoFit/>
          </a:bodyPr>
          <a:lstStyle/>
          <a:p>
            <a:r>
              <a:rPr lang="en-US" sz="4000" b="1" i="1" dirty="0" smtClean="0"/>
              <a:t>Why do private corporations have this power ? ? ? ?</a:t>
            </a:r>
            <a:endParaRPr lang="en-US" sz="4000" b="1" i="1" dirty="0"/>
          </a:p>
        </p:txBody>
      </p:sp>
    </p:spTree>
    <p:extLst>
      <p:ext uri="{BB962C8B-B14F-4D97-AF65-F5344CB8AC3E}">
        <p14:creationId xmlns:p14="http://schemas.microsoft.com/office/powerpoint/2010/main" val="2451935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03715" y="1808782"/>
            <a:ext cx="9588285" cy="2997133"/>
          </a:xfrm>
          <a:solidFill>
            <a:srgbClr val="CCFFCC"/>
          </a:solidFill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3200" dirty="0"/>
              <a:t>If our nation can issue a dollar </a:t>
            </a:r>
            <a:r>
              <a:rPr lang="en-US" sz="3200" dirty="0" smtClean="0"/>
              <a:t>bond*, </a:t>
            </a:r>
            <a:r>
              <a:rPr lang="en-US" sz="3200" dirty="0"/>
              <a:t>it can issue a dollar </a:t>
            </a:r>
            <a:r>
              <a:rPr lang="en-US" sz="3200" dirty="0" smtClean="0"/>
              <a:t>bill**.   </a:t>
            </a:r>
            <a:r>
              <a:rPr lang="en-US" sz="3200" dirty="0"/>
              <a:t>The element that makes the bond good makes the bill good</a:t>
            </a:r>
            <a:r>
              <a:rPr lang="en-US" sz="3200" dirty="0" smtClean="0"/>
              <a:t>...  it </a:t>
            </a:r>
            <a:r>
              <a:rPr lang="en-US" sz="3200" dirty="0"/>
              <a:t>is the people who constitute the basis of Government credit</a:t>
            </a:r>
            <a:r>
              <a:rPr lang="en-US" sz="3200" dirty="0" smtClean="0"/>
              <a:t>.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dirty="0" smtClean="0"/>
              <a:t>*    DEBT</a:t>
            </a:r>
          </a:p>
          <a:p>
            <a:pPr marL="0" indent="0">
              <a:buNone/>
            </a:pPr>
            <a:r>
              <a:rPr lang="en-US" sz="3200" dirty="0" smtClean="0"/>
              <a:t>**  MONEY – DEBT FREE, INTEREST FREE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37953" y="5281096"/>
            <a:ext cx="11334307" cy="1077218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i="1" dirty="0" smtClean="0"/>
              <a:t>WHY DOES OUR GOVERNMENT BORROW…</a:t>
            </a:r>
          </a:p>
          <a:p>
            <a:pPr algn="ctr"/>
            <a:r>
              <a:rPr lang="en-US" sz="3200" b="1" i="1" dirty="0" smtClean="0"/>
              <a:t>   WHEN IT CAN CREATE DEBT-FREE INTEREST-FREE MONEY ? ? ? ?</a:t>
            </a:r>
            <a:endParaRPr lang="en-US" sz="3200" b="1" i="1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838200" y="2"/>
            <a:ext cx="10515600" cy="132556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1921</a:t>
            </a:r>
            <a:br>
              <a:rPr lang="en-US" dirty="0"/>
            </a:br>
            <a:r>
              <a:rPr lang="en-US" dirty="0"/>
              <a:t>THOMAS EDISON QUOTE IN THE NEW YORK </a:t>
            </a:r>
            <a:r>
              <a:rPr lang="en-US" dirty="0" smtClean="0"/>
              <a:t>TIMES</a:t>
            </a:r>
            <a:endParaRPr lang="en-US" dirty="0"/>
          </a:p>
        </p:txBody>
      </p:sp>
      <p:pic>
        <p:nvPicPr>
          <p:cNvPr id="7" name="Picture 2" descr="http://ts2.mm.bing.net/th?id=H.4773908900153141&amp;pid=15.1&amp;H=160&amp;W=12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017" y="1325563"/>
            <a:ext cx="2243270" cy="29730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26318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pPr algn="ctr"/>
            <a:r>
              <a:rPr lang="en-US" b="1" dirty="0" smtClean="0"/>
              <a:t>WHAT THE PUBLIC WAS TOLD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980831"/>
          </a:xfrm>
          <a:solidFill>
            <a:srgbClr val="66FF99"/>
          </a:solidFill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To fool the public, the system was divided into twelve regional Federal Reserve Banks.</a:t>
            </a:r>
          </a:p>
          <a:p>
            <a:pPr marL="0" indent="0">
              <a:buNone/>
            </a:pPr>
            <a:r>
              <a:rPr lang="en-US" dirty="0" smtClean="0"/>
              <a:t>But, given </a:t>
            </a:r>
            <a:r>
              <a:rPr lang="en-US" dirty="0"/>
              <a:t>the concentration of money and credit in New York, the Federal Reserve Bank of New York controlled the system, making the regional concept initially nothing but a ruse.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2050" name="Picture 2" descr="http://ts1.mm.bing.net/th?id=H.4643075624076264&amp;pid=15.1&amp;H=92&amp;W=16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99" y="3941392"/>
            <a:ext cx="5091223" cy="29274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64701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903767"/>
            <a:ext cx="12192000" cy="954107"/>
          </a:xfrm>
          <a:prstGeom prst="rect">
            <a:avLst/>
          </a:prstGeom>
          <a:solidFill>
            <a:srgbClr val="66CC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The </a:t>
            </a:r>
            <a:r>
              <a:rPr lang="en-US" sz="2800" dirty="0"/>
              <a:t>National Monetary Commission “wrote</a:t>
            </a:r>
            <a:r>
              <a:rPr lang="en-US" sz="2800" dirty="0" smtClean="0"/>
              <a:t>” the Aldrich Plan</a:t>
            </a:r>
          </a:p>
          <a:p>
            <a:pPr algn="ctr"/>
            <a:r>
              <a:rPr lang="en-US" sz="2800" dirty="0" smtClean="0"/>
              <a:t> which formed the basis for the Federal </a:t>
            </a:r>
            <a:r>
              <a:rPr lang="en-US" sz="2800" dirty="0"/>
              <a:t>Reserve system</a:t>
            </a:r>
            <a:r>
              <a:rPr lang="en-US" sz="2800" dirty="0" smtClean="0"/>
              <a:t>.</a:t>
            </a:r>
            <a:endParaRPr lang="en-US" sz="2800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838200" y="0"/>
            <a:ext cx="10515600" cy="723014"/>
          </a:xfrm>
          <a:prstGeom prst="rect">
            <a:avLst/>
          </a:prstGeom>
          <a:solidFill>
            <a:srgbClr val="FFFF00"/>
          </a:solidFill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 dirty="0" smtClean="0"/>
              <a:t>WHAT THE PUBLIC WAS TOLD</a:t>
            </a:r>
            <a:endParaRPr lang="en-US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038627"/>
            <a:ext cx="12192000" cy="4819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0765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accel="20000" decel="2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59219"/>
          </a:xfrm>
          <a:solidFill>
            <a:srgbClr val="66FF99"/>
          </a:solidFill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THE TRUTH        November, 2010</a:t>
            </a:r>
            <a:endParaRPr lang="en-US" dirty="0"/>
          </a:p>
        </p:txBody>
      </p:sp>
      <p:pic>
        <p:nvPicPr>
          <p:cNvPr id="1026" name="Picture 2" descr="http://ts1.mm.bing.net/th?id=H.4877890039515092&amp;pid=15.1&amp;H=106&amp;W=160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5697" y="3706949"/>
            <a:ext cx="4756303" cy="31510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0" y="659219"/>
            <a:ext cx="121920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“On the night of November 22, 1910, a group of newspaper reporters stood disconsolately in the railway station at Hoboken, New Jersey.   They had just watched a delegation of the nation’s leading financiers leave the station on a secret mission.   It would be years before they discovered what that mission was, and even then they would not understand that the history of the United States underwent a drastic change after that night in Hoboken.”   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       </a:t>
            </a:r>
            <a:r>
              <a:rPr lang="en-US" sz="2800" b="1" i="1" dirty="0" smtClean="0"/>
              <a:t>The Secrets of the Federal Reserve</a:t>
            </a:r>
            <a:r>
              <a:rPr lang="en-US" sz="2800" dirty="0" smtClean="0"/>
              <a:t>, by Eustace Mullins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554228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539364"/>
          </a:xfrm>
          <a:solidFill>
            <a:srgbClr val="FFFF00"/>
          </a:solidFill>
        </p:spPr>
        <p:txBody>
          <a:bodyPr>
            <a:normAutofit/>
          </a:bodyPr>
          <a:lstStyle/>
          <a:p>
            <a:pPr algn="ctr"/>
            <a:r>
              <a:rPr lang="en-US" sz="3200" dirty="0"/>
              <a:t>Accompanying Senator </a:t>
            </a:r>
            <a:r>
              <a:rPr lang="en-US" sz="3200" dirty="0" smtClean="0"/>
              <a:t>Aldrich and</a:t>
            </a:r>
            <a:br>
              <a:rPr lang="en-US" sz="3200" dirty="0" smtClean="0"/>
            </a:br>
            <a:r>
              <a:rPr lang="en-US" sz="3200" dirty="0" smtClean="0"/>
              <a:t>A. Piatt Andrew, Asst. Sec. of the Treasury,</a:t>
            </a:r>
            <a:br>
              <a:rPr lang="en-US" sz="3200" dirty="0" smtClean="0"/>
            </a:br>
            <a:r>
              <a:rPr lang="en-US" sz="3200" dirty="0" smtClean="0"/>
              <a:t> </a:t>
            </a:r>
            <a:r>
              <a:rPr lang="en-US" sz="3200" dirty="0"/>
              <a:t>to Jekyll Island were: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39364"/>
            <a:ext cx="12192000" cy="531863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u="sng" dirty="0" smtClean="0">
                <a:solidFill>
                  <a:srgbClr val="0070C0"/>
                </a:solidFill>
              </a:rPr>
              <a:t>ROCKEFELLER</a:t>
            </a:r>
          </a:p>
          <a:p>
            <a:pPr lvl="0"/>
            <a:r>
              <a:rPr lang="en-US" dirty="0" smtClean="0"/>
              <a:t>Frank </a:t>
            </a:r>
            <a:r>
              <a:rPr lang="en-US" dirty="0" err="1" smtClean="0"/>
              <a:t>Vanderlip</a:t>
            </a:r>
            <a:r>
              <a:rPr lang="en-US" dirty="0" smtClean="0"/>
              <a:t> – president, National </a:t>
            </a:r>
            <a:r>
              <a:rPr lang="en-US" dirty="0"/>
              <a:t>City Bank of New </a:t>
            </a:r>
            <a:r>
              <a:rPr lang="en-US" dirty="0" smtClean="0"/>
              <a:t>York (today, CITIBANK)</a:t>
            </a:r>
          </a:p>
          <a:p>
            <a:pPr marL="0" indent="0">
              <a:buNone/>
            </a:pPr>
            <a:r>
              <a:rPr lang="en-US" b="1" u="sng" dirty="0" smtClean="0">
                <a:solidFill>
                  <a:srgbClr val="0070C0"/>
                </a:solidFill>
              </a:rPr>
              <a:t>MORGAN </a:t>
            </a:r>
            <a:endParaRPr lang="en-US" b="1" u="sng" dirty="0">
              <a:solidFill>
                <a:srgbClr val="0070C0"/>
              </a:solidFill>
            </a:endParaRPr>
          </a:p>
          <a:p>
            <a:pPr lvl="0"/>
            <a:r>
              <a:rPr lang="en-US" dirty="0"/>
              <a:t>Henry P. </a:t>
            </a:r>
            <a:r>
              <a:rPr lang="en-US" dirty="0" smtClean="0"/>
              <a:t>Davison - senior partner, J.P</a:t>
            </a:r>
            <a:r>
              <a:rPr lang="en-US" dirty="0"/>
              <a:t>. Morgan </a:t>
            </a:r>
            <a:r>
              <a:rPr lang="en-US" dirty="0" smtClean="0"/>
              <a:t>Company (today, J.P.MORGAN CHASE)</a:t>
            </a:r>
          </a:p>
          <a:p>
            <a:pPr lvl="0"/>
            <a:r>
              <a:rPr lang="en-US" dirty="0" smtClean="0"/>
              <a:t>Charles </a:t>
            </a:r>
            <a:r>
              <a:rPr lang="en-US" dirty="0"/>
              <a:t>D. </a:t>
            </a:r>
            <a:r>
              <a:rPr lang="en-US" dirty="0" smtClean="0"/>
              <a:t>Norton – president, First </a:t>
            </a:r>
            <a:r>
              <a:rPr lang="en-US" dirty="0"/>
              <a:t>National Bank of New </a:t>
            </a:r>
            <a:r>
              <a:rPr lang="en-US" dirty="0" smtClean="0"/>
              <a:t>York (Morgan) </a:t>
            </a:r>
            <a:endParaRPr lang="en-US" dirty="0"/>
          </a:p>
          <a:p>
            <a:pPr lvl="0"/>
            <a:r>
              <a:rPr lang="en-US" dirty="0" smtClean="0"/>
              <a:t>Benjamin Strong - a </a:t>
            </a:r>
            <a:r>
              <a:rPr lang="en-US" dirty="0"/>
              <a:t>lieutenant of J.P. Morgan </a:t>
            </a:r>
            <a:endParaRPr lang="en-US" dirty="0" smtClean="0"/>
          </a:p>
          <a:p>
            <a:pPr marL="0" lvl="0" indent="0">
              <a:buNone/>
            </a:pPr>
            <a:r>
              <a:rPr lang="en-US" b="1" u="sng" dirty="0" smtClean="0">
                <a:solidFill>
                  <a:srgbClr val="0070C0"/>
                </a:solidFill>
              </a:rPr>
              <a:t>KUHN, LOEB &amp; WARBURG GERMAN BANK</a:t>
            </a:r>
            <a:endParaRPr lang="en-US" b="1" u="sng" dirty="0">
              <a:solidFill>
                <a:srgbClr val="0070C0"/>
              </a:solidFill>
            </a:endParaRPr>
          </a:p>
          <a:p>
            <a:pPr lvl="0"/>
            <a:r>
              <a:rPr lang="en-US" dirty="0"/>
              <a:t>Paul </a:t>
            </a:r>
            <a:r>
              <a:rPr lang="en-US" dirty="0" smtClean="0"/>
              <a:t>Warburg - recent German immigrant, partner Kuhn</a:t>
            </a:r>
            <a:r>
              <a:rPr lang="en-US" dirty="0"/>
              <a:t>, Loeb and Company, New </a:t>
            </a:r>
            <a:r>
              <a:rPr lang="en-US" dirty="0" smtClean="0"/>
              <a:t>York and Warburg Bank of Hamburg &amp; Amsterdam.  Warburg directed </a:t>
            </a:r>
            <a:r>
              <a:rPr lang="en-US" dirty="0"/>
              <a:t>the proceedings and wrote the primary features of what would be called the Aldrich </a:t>
            </a:r>
            <a:r>
              <a:rPr lang="en-US" dirty="0" smtClean="0"/>
              <a:t>Plan.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0444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269</TotalTime>
  <Words>617</Words>
  <Application>Microsoft Office PowerPoint</Application>
  <PresentationFormat>Widescreen</PresentationFormat>
  <Paragraphs>81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PowerPoint Presentation</vt:lpstr>
      <vt:lpstr>JEKYLL ISLAND, GEORGIA</vt:lpstr>
      <vt:lpstr>JEKYLL ISLAND, GEORGIA</vt:lpstr>
      <vt:lpstr>WHY IS THE CREATION OF THE FEDERAL RESERVE BANKING SYSTEM DANGEROUS?</vt:lpstr>
      <vt:lpstr>1921 THOMAS EDISON QUOTE IN THE NEW YORK TIMES</vt:lpstr>
      <vt:lpstr>WHAT THE PUBLIC WAS TOLD</vt:lpstr>
      <vt:lpstr>PowerPoint Presentation</vt:lpstr>
      <vt:lpstr>THE TRUTH        November, 2010</vt:lpstr>
      <vt:lpstr>Accompanying Senator Aldrich and A. Piatt Andrew, Asst. Sec. of the Treasury,  to Jekyll Island were: </vt:lpstr>
      <vt:lpstr>PowerPoint Presentation</vt:lpstr>
      <vt:lpstr>Ben S. Bernanke, chairman of the Federal Reserve and former Fed Chairman Alan Greenspan chat before taking the stage.</vt:lpstr>
      <vt:lpstr>THE FEDERAL RESERVE LAW OF 1913 GAVE THE GOVERNMENT’S POWER TO CREATE MONEY TO PRIVATE BANK CORPORATIONS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Sue Peters</dc:creator>
  <cp:lastModifiedBy>Sue Peters</cp:lastModifiedBy>
  <cp:revision>54</cp:revision>
  <dcterms:created xsi:type="dcterms:W3CDTF">2013-12-02T02:43:58Z</dcterms:created>
  <dcterms:modified xsi:type="dcterms:W3CDTF">2013-12-13T03:42:31Z</dcterms:modified>
</cp:coreProperties>
</file>