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83" r:id="rId10"/>
    <p:sldId id="263" r:id="rId11"/>
    <p:sldId id="264" r:id="rId12"/>
    <p:sldId id="265" r:id="rId13"/>
    <p:sldId id="284" r:id="rId14"/>
    <p:sldId id="266" r:id="rId15"/>
    <p:sldId id="267" r:id="rId16"/>
    <p:sldId id="268" r:id="rId17"/>
    <p:sldId id="286" r:id="rId18"/>
    <p:sldId id="285" r:id="rId19"/>
    <p:sldId id="269" r:id="rId20"/>
    <p:sldId id="270" r:id="rId21"/>
    <p:sldId id="271" r:id="rId22"/>
    <p:sldId id="287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8337-E789-48FE-B832-DF89A97B41A4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0CD4-0957-4D6F-967F-DE909CEE5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5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8337-E789-48FE-B832-DF89A97B41A4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0CD4-0957-4D6F-967F-DE909CEE5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8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8337-E789-48FE-B832-DF89A97B41A4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0CD4-0957-4D6F-967F-DE909CEE5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0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8337-E789-48FE-B832-DF89A97B41A4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0CD4-0957-4D6F-967F-DE909CEE5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1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8337-E789-48FE-B832-DF89A97B41A4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0CD4-0957-4D6F-967F-DE909CEE5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94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8337-E789-48FE-B832-DF89A97B41A4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0CD4-0957-4D6F-967F-DE909CEE5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3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8337-E789-48FE-B832-DF89A97B41A4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0CD4-0957-4D6F-967F-DE909CEE5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5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8337-E789-48FE-B832-DF89A97B41A4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0CD4-0957-4D6F-967F-DE909CEE5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5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8337-E789-48FE-B832-DF89A97B41A4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0CD4-0957-4D6F-967F-DE909CEE5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4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8337-E789-48FE-B832-DF89A97B41A4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0CD4-0957-4D6F-967F-DE909CEE5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8337-E789-48FE-B832-DF89A97B41A4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0CD4-0957-4D6F-967F-DE909CEE5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7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C8337-E789-48FE-B832-DF89A97B41A4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0CD4-0957-4D6F-967F-DE909CEE5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4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a.gov.uk/static/pubs/speeches/0206-at.pd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400" dirty="0" smtClean="0"/>
              <a:t>MIS-REPRESENTATIONS</a:t>
            </a:r>
            <a:br>
              <a:rPr lang="en-US" sz="4400" dirty="0" smtClean="0"/>
            </a:br>
            <a:r>
              <a:rPr lang="en-US" sz="4400" dirty="0" smtClean="0"/>
              <a:t>OF MONEY</a:t>
            </a:r>
            <a:br>
              <a:rPr lang="en-US" sz="4400" dirty="0" smtClean="0"/>
            </a:br>
            <a:r>
              <a:rPr lang="en-US" sz="4400" dirty="0" smtClean="0"/>
              <a:t>IN OUR COUNTRY TODAY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en-US" dirty="0" smtClean="0"/>
          </a:p>
          <a:p>
            <a:r>
              <a:rPr lang="en-US" sz="7200" dirty="0" smtClean="0"/>
              <a:t>WHY?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308997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062" y="1"/>
            <a:ext cx="11887200" cy="89890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#2  </a:t>
            </a:r>
            <a:r>
              <a:rPr lang="en-US" sz="3600" dirty="0" smtClean="0"/>
              <a:t>The bank’s money </a:t>
            </a:r>
            <a:r>
              <a:rPr lang="en-US" sz="3600" dirty="0" smtClean="0"/>
              <a:t>is stored in the bank’s </a:t>
            </a:r>
            <a:r>
              <a:rPr lang="en-US" sz="3600" dirty="0" smtClean="0"/>
              <a:t>vaults as currency.</a:t>
            </a:r>
            <a:endParaRPr lang="en-US" sz="2400" dirty="0"/>
          </a:p>
        </p:txBody>
      </p:sp>
      <p:pic>
        <p:nvPicPr>
          <p:cNvPr id="6146" name="Picture 2" descr="http://ts1.mm.bing.net/th?id=H.4631371776068400&amp;pid=15.1&amp;H=103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61" y="1301669"/>
            <a:ext cx="4044895" cy="260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ts1.mm.bing.net/th?id=H.4887884383978408&amp;pid=15.1&amp;H=148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464" y="898903"/>
            <a:ext cx="3955536" cy="365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ts1.mm.bing.net/th?id=H.4593223870449108&amp;pid=15.1&amp;H=160&amp;W=1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61" y="3510823"/>
            <a:ext cx="2572129" cy="340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ts1.mm.bing.net/th?id=H.4558039490037836&amp;pid=15.1&amp;H=120&amp;W=1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81" y="3510823"/>
            <a:ext cx="4473041" cy="334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ts1.mm.bing.net/th?id=H.4814187044798756&amp;pid=15.1&amp;H=90&amp;W=1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463" y="4308339"/>
            <a:ext cx="4587314" cy="258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ts3.mm.bing.net/th?id=H.4981098042755906&amp;pid=15.1&amp;H=90&amp;W=16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03" y="1006987"/>
            <a:ext cx="4451259" cy="250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06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4888" y="2510725"/>
            <a:ext cx="4352474" cy="315471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9900" dirty="0" smtClean="0"/>
              <a:t>NO!</a:t>
            </a:r>
            <a:endParaRPr lang="en-US" sz="199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#2  The bank’s money is stored in the bank’s vaults as currency</a:t>
            </a:r>
            <a:r>
              <a:rPr lang="en-US" dirty="0" smtClean="0"/>
              <a:t>.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Is </a:t>
            </a:r>
            <a:r>
              <a:rPr lang="en-US" sz="2800" dirty="0" smtClean="0"/>
              <a:t>this true?</a:t>
            </a:r>
            <a:endParaRPr lang="en-US" sz="2800" dirty="0"/>
          </a:p>
        </p:txBody>
      </p:sp>
      <p:pic>
        <p:nvPicPr>
          <p:cNvPr id="4" name="Picture 12" descr="http://ts1.mm.bing.net/th?id=H.4814187044798756&amp;pid=15.1&amp;H=90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63" y="4277633"/>
            <a:ext cx="4587314" cy="258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905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7364" y="3703290"/>
            <a:ext cx="5694636" cy="315471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9900" dirty="0" smtClean="0"/>
              <a:t>Truth</a:t>
            </a:r>
            <a:endParaRPr lang="en-US" sz="199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1" y="365125"/>
            <a:ext cx="12026685" cy="126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#2. </a:t>
            </a:r>
            <a:r>
              <a:rPr lang="en-US" dirty="0" smtClean="0"/>
              <a:t>The bank’s money </a:t>
            </a:r>
            <a:r>
              <a:rPr lang="en-US" dirty="0" smtClean="0"/>
              <a:t>is an accounting entry on the books of a private bank.</a:t>
            </a:r>
            <a:endParaRPr lang="en-US" dirty="0"/>
          </a:p>
        </p:txBody>
      </p:sp>
      <p:pic>
        <p:nvPicPr>
          <p:cNvPr id="7170" name="Picture 2" descr="http://ts1.mm.bing.net/th?id=H.5040763727644324&amp;pid=15.1&amp;H=92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364" y="1092213"/>
            <a:ext cx="4541003" cy="261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s2.mm.bing.net/th?id=H.4941391047559517&amp;pid=15.1&amp;H=152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2" y="2255489"/>
            <a:ext cx="4243430" cy="403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0471" y="5854263"/>
            <a:ext cx="2397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CYBER THIEF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11443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313" y="2557849"/>
            <a:ext cx="3822808" cy="147045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8800" dirty="0" smtClean="0"/>
              <a:t>#</a:t>
            </a:r>
            <a:r>
              <a:rPr lang="en-US" sz="13800" dirty="0" smtClean="0"/>
              <a:t>  </a:t>
            </a:r>
            <a:r>
              <a:rPr lang="en-US" sz="8800" dirty="0" smtClean="0"/>
              <a:t>3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046349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062" y="1"/>
            <a:ext cx="11887200" cy="89890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#3  Depositors’ money is loaned to borrowers.</a:t>
            </a:r>
            <a:endParaRPr lang="en-US" sz="3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62" y="1982360"/>
            <a:ext cx="3834716" cy="3048264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098778" y="5292771"/>
            <a:ext cx="4530848" cy="848532"/>
          </a:xfrm>
          <a:prstGeom prst="rightArrow">
            <a:avLst/>
          </a:prstGeom>
          <a:solidFill>
            <a:srgbClr val="FFFF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pic>
        <p:nvPicPr>
          <p:cNvPr id="5" name="Picture 6" descr="http://ts1.mm.bing.net/th?id=H.5003736650877280&amp;pid=15.1&amp;H=160&amp;W=1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384" y="2320919"/>
            <a:ext cx="2628685" cy="290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9068" y="5283084"/>
            <a:ext cx="2664704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DEPOSITS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842005" y="5283084"/>
            <a:ext cx="305065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LOANS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355574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9526" y="2275947"/>
            <a:ext cx="4352474" cy="315471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9900" dirty="0" smtClean="0"/>
              <a:t>NO!</a:t>
            </a:r>
            <a:endParaRPr lang="en-US" sz="199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4983" y="365125"/>
            <a:ext cx="11198817" cy="13255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#3.  Depositors’ money is loaned to borrowers.                                   </a:t>
            </a:r>
            <a:r>
              <a:rPr lang="en-US" sz="2800" dirty="0" smtClean="0"/>
              <a:t>Is this true?</a:t>
            </a:r>
            <a:endParaRPr lang="en-US" sz="2800" dirty="0"/>
          </a:p>
        </p:txBody>
      </p:sp>
      <p:pic>
        <p:nvPicPr>
          <p:cNvPr id="4098" name="Picture 2" descr="http://ts4.mm.bing.net/th?id=H.4769875864126843&amp;pid=15.1&amp;H=90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80" y="2447731"/>
            <a:ext cx="5302974" cy="298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100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7364" y="3703290"/>
            <a:ext cx="5694636" cy="315471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9900" dirty="0" smtClean="0"/>
              <a:t>Truth</a:t>
            </a:r>
            <a:endParaRPr lang="en-US" sz="199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1" y="365125"/>
            <a:ext cx="12026685" cy="126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#3.  </a:t>
            </a:r>
            <a:r>
              <a:rPr lang="en-US" dirty="0" smtClean="0"/>
              <a:t>When a bank lends to a borrower, the bank creates electronic bank credit -- a deposit in the borrowers checking account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6" descr="http://ts1.mm.bing.net/th?id=H.5003736650877280&amp;pid=15.1&amp;H=160&amp;W=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27322"/>
            <a:ext cx="2628685" cy="290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s3.mm.bing.net/th?id=H.4776339781781242&amp;pid=15.1&amp;H=68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810" y="1766808"/>
            <a:ext cx="4556429" cy="193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39" y="3624780"/>
            <a:ext cx="262868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LOANS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95371" y="3563804"/>
            <a:ext cx="454699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DEPOSITS</a:t>
            </a:r>
            <a:endParaRPr lang="en-US" sz="4800" b="1" dirty="0"/>
          </a:p>
        </p:txBody>
      </p:sp>
      <p:sp>
        <p:nvSpPr>
          <p:cNvPr id="8" name="Right Arrow 7"/>
          <p:cNvSpPr/>
          <p:nvPr/>
        </p:nvSpPr>
        <p:spPr>
          <a:xfrm>
            <a:off x="2647562" y="3546269"/>
            <a:ext cx="4776358" cy="848532"/>
          </a:xfrm>
          <a:prstGeom prst="rightArrow">
            <a:avLst/>
          </a:prstGeom>
          <a:solidFill>
            <a:srgbClr val="FFFF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create</a:t>
            </a: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1032" name="Picture 8" descr="http://ts4.mm.bing.net/th?id=H.5009784113923931&amp;pid=15.1&amp;H=106&amp;W=1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447" y="4531069"/>
            <a:ext cx="2518118" cy="16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461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7364" y="3703290"/>
            <a:ext cx="5694636" cy="315471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9900" dirty="0" smtClean="0"/>
              <a:t>Truth</a:t>
            </a:r>
            <a:endParaRPr lang="en-US" sz="199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1" y="365125"/>
            <a:ext cx="12026685" cy="126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#3.  </a:t>
            </a:r>
            <a:r>
              <a:rPr lang="en-US" b="1" dirty="0" smtClean="0"/>
              <a:t>When a bank lends to a borrower, the bank creates electronic bank credit in the borrowers checking account.</a:t>
            </a:r>
          </a:p>
          <a:p>
            <a:endParaRPr lang="en-US" b="1" dirty="0"/>
          </a:p>
          <a:p>
            <a:r>
              <a:rPr lang="en-US" b="1" dirty="0" smtClean="0"/>
              <a:t>The bank credit functions as money.      We pay our bills with checks, debit cards, auto-payments.</a:t>
            </a:r>
            <a:endParaRPr lang="en-US" b="1" dirty="0"/>
          </a:p>
        </p:txBody>
      </p:sp>
      <p:pic>
        <p:nvPicPr>
          <p:cNvPr id="5124" name="Picture 4" descr="http://ts4.explicit.bing.net/th?id=H.4588018369301155&amp;pid=15.1&amp;H=105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9" y="1868013"/>
            <a:ext cx="2952942" cy="193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s4.explicit.bing.net/th?id=H.4857076595950731&amp;pid=15.1&amp;H=95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400" y="3907611"/>
            <a:ext cx="3304160" cy="196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023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313" y="2557849"/>
            <a:ext cx="3822808" cy="147045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8800" dirty="0" smtClean="0"/>
              <a:t>#</a:t>
            </a:r>
            <a:r>
              <a:rPr lang="en-US" sz="13800" dirty="0" smtClean="0"/>
              <a:t>  </a:t>
            </a:r>
            <a:r>
              <a:rPr lang="en-US" sz="8800" dirty="0" smtClean="0"/>
              <a:t>4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673104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062" y="1"/>
            <a:ext cx="11887200" cy="89890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#4.  We deposit money in the bank for safe-keeping.</a:t>
            </a:r>
            <a:endParaRPr lang="en-US" sz="3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62" y="1982360"/>
            <a:ext cx="3834716" cy="3048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9068" y="5283084"/>
            <a:ext cx="2664704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DEPOSITS</a:t>
            </a:r>
            <a:endParaRPr lang="en-US" sz="4800" b="1" dirty="0"/>
          </a:p>
        </p:txBody>
      </p:sp>
      <p:pic>
        <p:nvPicPr>
          <p:cNvPr id="2050" name="Picture 2" descr="http://ts4.mm.bing.net/th?id=H.4840691279989691&amp;pid=15.1&amp;H=133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26" y="1982360"/>
            <a:ext cx="4421884" cy="368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098778" y="5292771"/>
            <a:ext cx="4530848" cy="848532"/>
          </a:xfrm>
          <a:prstGeom prst="rightArrow">
            <a:avLst/>
          </a:prstGeom>
          <a:solidFill>
            <a:srgbClr val="FFFF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6820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313" y="2557849"/>
            <a:ext cx="3822808" cy="147045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8800" dirty="0" smtClean="0"/>
              <a:t>#</a:t>
            </a:r>
            <a:r>
              <a:rPr lang="en-US" sz="13800" dirty="0" smtClean="0"/>
              <a:t>  </a:t>
            </a:r>
            <a:r>
              <a:rPr lang="en-US" sz="8800" dirty="0" smtClean="0"/>
              <a:t>I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41259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4888" y="2510725"/>
            <a:ext cx="4352474" cy="315471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9900" dirty="0" smtClean="0"/>
              <a:t>NO!</a:t>
            </a:r>
            <a:endParaRPr lang="en-US" sz="199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4983" y="365125"/>
            <a:ext cx="12037017" cy="13255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#4.  We deposit money in the bank for safe-keeping</a:t>
            </a:r>
            <a:r>
              <a:rPr lang="en-US" dirty="0" smtClean="0"/>
              <a:t>.                                   </a:t>
            </a:r>
            <a:r>
              <a:rPr lang="en-US" sz="2800" dirty="0" smtClean="0"/>
              <a:t>Is this true?</a:t>
            </a:r>
            <a:endParaRPr lang="en-US" sz="2800" dirty="0"/>
          </a:p>
        </p:txBody>
      </p:sp>
      <p:pic>
        <p:nvPicPr>
          <p:cNvPr id="14338" name="Picture 2" descr="http://ts4.mm.bing.net/th?id=H.5059034498926747&amp;pid=15.1&amp;H=120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83" y="1742418"/>
            <a:ext cx="3675655" cy="275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ts1.mm.bing.net/th?id=H.4610953515568040&amp;pid=15.1&amp;H=99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8" y="4722458"/>
            <a:ext cx="3464955" cy="214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121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7364" y="3703290"/>
            <a:ext cx="5694636" cy="315471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9900" dirty="0" smtClean="0"/>
              <a:t>Truth</a:t>
            </a:r>
            <a:endParaRPr lang="en-US" sz="199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1" y="365125"/>
            <a:ext cx="12026685" cy="126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#4.  When we deposit money in the bank, we are loaning the money to the bank.  We no longer own the money.  We are the bank’s creditor. </a:t>
            </a:r>
            <a:endParaRPr lang="en-US" dirty="0"/>
          </a:p>
        </p:txBody>
      </p:sp>
      <p:pic>
        <p:nvPicPr>
          <p:cNvPr id="3074" name="Picture 2" descr="http://ts1.mm.bing.net/th?id=H.4995550624220452&amp;pid=15.1&amp;H=156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72" y="2467893"/>
            <a:ext cx="4013469" cy="391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062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313" y="2557849"/>
            <a:ext cx="3822808" cy="147045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8800" dirty="0" smtClean="0"/>
              <a:t>#</a:t>
            </a:r>
            <a:r>
              <a:rPr lang="en-US" sz="13800" dirty="0" smtClean="0"/>
              <a:t>  </a:t>
            </a:r>
            <a:r>
              <a:rPr lang="en-US" sz="8800" dirty="0" smtClean="0"/>
              <a:t>5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881782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062" y="1"/>
            <a:ext cx="11887200" cy="89890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#5.  All money consists of coins and cash.</a:t>
            </a:r>
            <a:endParaRPr lang="en-US" sz="3100" dirty="0"/>
          </a:p>
        </p:txBody>
      </p:sp>
      <p:pic>
        <p:nvPicPr>
          <p:cNvPr id="5122" name="Picture 2" descr="http://ts3.mm.bing.net/th?id=H.4839342611040526&amp;pid=15.1&amp;H=120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62" y="2658416"/>
            <a:ext cx="3737788" cy="27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s1.mm.bing.net/th?id=H.4585149312403412&amp;pid=15.1&amp;H=127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51" y="2658416"/>
            <a:ext cx="4803883" cy="38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628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4888" y="2510725"/>
            <a:ext cx="4352474" cy="315471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9900" dirty="0" smtClean="0"/>
              <a:t>NO!</a:t>
            </a:r>
            <a:endParaRPr lang="en-US" sz="199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4983" y="365125"/>
            <a:ext cx="12037017" cy="13255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#</a:t>
            </a:r>
            <a:r>
              <a:rPr lang="en-US" dirty="0"/>
              <a:t>5.  All money consists of coins and cash.</a:t>
            </a:r>
            <a:r>
              <a:rPr lang="en-US" dirty="0" smtClean="0"/>
              <a:t>                                   </a:t>
            </a:r>
            <a:r>
              <a:rPr lang="en-US" sz="2800" dirty="0" smtClean="0"/>
              <a:t>Is this true?</a:t>
            </a:r>
            <a:endParaRPr lang="en-US" sz="2800" dirty="0"/>
          </a:p>
        </p:txBody>
      </p:sp>
      <p:pic>
        <p:nvPicPr>
          <p:cNvPr id="15362" name="Picture 2" descr="http://ts3.mm.bing.net/th?id=H.4663094392326514&amp;pid=15.1&amp;H=117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50" y="2813399"/>
            <a:ext cx="3672506" cy="269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219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7364" y="3703290"/>
            <a:ext cx="5694636" cy="315471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9900" dirty="0" smtClean="0"/>
              <a:t>Truth</a:t>
            </a:r>
            <a:endParaRPr lang="en-US" sz="199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1" y="365125"/>
            <a:ext cx="12026685" cy="126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#5.  Ninety seven percent of money is accounting entries on the books of the private banks.</a:t>
            </a:r>
            <a:endParaRPr lang="en-US" dirty="0"/>
          </a:p>
        </p:txBody>
      </p:sp>
      <p:pic>
        <p:nvPicPr>
          <p:cNvPr id="6146" name="Picture 2" descr="http://ts3.mm.bing.net/th?id=H.4513457726819262&amp;pid=15.1&amp;H=64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55706"/>
            <a:ext cx="5825785" cy="233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336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062" y="1"/>
            <a:ext cx="11887200" cy="89890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#6.  Banking institutions are different from corporations.</a:t>
            </a:r>
            <a:endParaRPr lang="en-US" sz="3100" dirty="0"/>
          </a:p>
        </p:txBody>
      </p:sp>
      <p:pic>
        <p:nvPicPr>
          <p:cNvPr id="7170" name="Picture 2" descr="http://ts2.mm.bing.net/th?id=H.4654809399427317&amp;pid=15.1&amp;H=160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60" y="1219564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s3.mm.bing.net/th?id=H.4595208138525434&amp;pid=15.1&amp;H=109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60" y="2678476"/>
            <a:ext cx="15240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ts1.mm.bing.net/th?id=H.5008577204193212&amp;pid=15.1&amp;H=60&amp;W=1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60" y="4253357"/>
            <a:ext cx="1524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ts4.mm.bing.net/th?id=H.4661299107597243&amp;pid=15.1&amp;H=121&amp;W=1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56" y="5361514"/>
            <a:ext cx="138112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69484" y="3319269"/>
            <a:ext cx="91884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/>
              <a:t>=</a:t>
            </a:r>
            <a:endParaRPr lang="en-US" sz="11500" b="1" dirty="0"/>
          </a:p>
        </p:txBody>
      </p:sp>
      <p:pic>
        <p:nvPicPr>
          <p:cNvPr id="7178" name="Picture 10" descr="http://ts1.mm.bing.net/th?id=H.4775360546932112&amp;pid=15.1&amp;H=113&amp;W=1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197" y="1262870"/>
            <a:ext cx="14859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ts4.mm.bing.net/th?id=H.4885131268916787&amp;pid=15.1&amp;H=160&amp;W=1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901" y="2471174"/>
            <a:ext cx="9715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ts3.mm.bing.net/th?id=H.4631973081188726&amp;pid=15.1&amp;H=107&amp;W=16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584" y="3885836"/>
            <a:ext cx="152400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thefinancialbrand.com/wp-content/uploads/2011/04/deutsche_bank_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584" y="5238749"/>
            <a:ext cx="16002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65042" y="5885389"/>
            <a:ext cx="19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DEUTSCHER BANK</a:t>
            </a:r>
            <a:endParaRPr lang="en-US" b="1" dirty="0"/>
          </a:p>
        </p:txBody>
      </p:sp>
      <p:pic>
        <p:nvPicPr>
          <p:cNvPr id="7188" name="Picture 20" descr="http://ts2.mm.bing.net/th?id=H.4934600754858013&amp;pid=15.1&amp;H=120&amp;W=16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493" y="1321918"/>
            <a:ext cx="140017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http://ts3.mm.bing.net/th?id=H.4793038642807234&amp;pid=15.1&amp;H=160&amp;W=15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669" y="2710387"/>
            <a:ext cx="9906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 descr="http://ts2.mm.bing.net/th?id=H.4663369223176193&amp;pid=15.1&amp;H=120&amp;W=16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881" y="3927999"/>
            <a:ext cx="140017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4" name="Picture 26" descr="http://ts4.mm.bing.net/th?id=H.4734356472138087&amp;pid=15.1&amp;H=123&amp;W=16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981" y="5316468"/>
            <a:ext cx="136207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71436" y="3853696"/>
            <a:ext cx="12980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B0F0"/>
                </a:solidFill>
              </a:rPr>
              <a:t>NOT</a:t>
            </a:r>
            <a:endParaRPr lang="en-US" sz="4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836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29221" y="1785776"/>
            <a:ext cx="4352474" cy="315471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9900" dirty="0" smtClean="0"/>
              <a:t>NO!</a:t>
            </a:r>
            <a:endParaRPr lang="en-US" sz="199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63648"/>
            <a:ext cx="12192000" cy="13255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#6.   </a:t>
            </a:r>
            <a:r>
              <a:rPr lang="en-US" sz="4000" dirty="0" smtClean="0"/>
              <a:t>Banking </a:t>
            </a:r>
            <a:r>
              <a:rPr lang="en-US" sz="4000" dirty="0"/>
              <a:t>institutions are different </a:t>
            </a:r>
            <a:r>
              <a:rPr lang="en-US" sz="4000" dirty="0" smtClean="0"/>
              <a:t>from corporations.                                   </a:t>
            </a:r>
            <a:r>
              <a:rPr lang="en-US" sz="2800" dirty="0" smtClean="0"/>
              <a:t>Is this true?</a:t>
            </a:r>
            <a:endParaRPr lang="en-US" sz="2800" dirty="0"/>
          </a:p>
        </p:txBody>
      </p:sp>
      <p:pic>
        <p:nvPicPr>
          <p:cNvPr id="8194" name="Picture 2" descr="http://ts2.mm.bing.net/th?id=H.5047596996035521&amp;pid=15.1&amp;H=106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71" y="1736832"/>
            <a:ext cx="2899273" cy="192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ts4.mm.bing.net/th?id=H.4701645998131635&amp;pid=15.1&amp;H=106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70" y="3875598"/>
            <a:ext cx="3052575" cy="202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9145" y="4517431"/>
            <a:ext cx="195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BANK OF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27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7364" y="3703290"/>
            <a:ext cx="5694636" cy="315471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9900" dirty="0" smtClean="0"/>
              <a:t>Truth</a:t>
            </a:r>
            <a:endParaRPr lang="en-US" sz="199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1" y="365125"/>
            <a:ext cx="12026685" cy="126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#6.  Private banks are corporations that are required to maximize profits.</a:t>
            </a:r>
            <a:endParaRPr lang="en-US" dirty="0"/>
          </a:p>
        </p:txBody>
      </p:sp>
      <p:pic>
        <p:nvPicPr>
          <p:cNvPr id="9218" name="Picture 2" descr="http://ts2.mm.bing.net/th?id=H.4767462075599861&amp;pid=15.1&amp;H=160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27322"/>
            <a:ext cx="2889974" cy="288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ts3.mm.bing.net/th?id=H.4792914061689798&amp;pid=15.1&amp;H=149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96" y="3775418"/>
            <a:ext cx="2711802" cy="252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886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92068"/>
            <a:ext cx="10515600" cy="1325563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b="1" dirty="0" smtClean="0"/>
              <a:t>WHY IS OUR MONEY IN THE CONTROL OF PRIVATE CORPORATIONS?</a:t>
            </a:r>
            <a:endParaRPr lang="en-US" b="1" dirty="0"/>
          </a:p>
        </p:txBody>
      </p:sp>
      <p:pic>
        <p:nvPicPr>
          <p:cNvPr id="10242" name="Picture 2" descr="http://ts1.mm.bing.net/th?id=H.4666337113079996&amp;pid=15.1&amp;H=121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602" y="3417834"/>
            <a:ext cx="4137456" cy="313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687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062" y="1"/>
            <a:ext cx="11887200" cy="89890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#I  All money is created by our government.</a:t>
            </a:r>
            <a:br>
              <a:rPr lang="en-US" dirty="0" smtClean="0"/>
            </a:br>
            <a:r>
              <a:rPr lang="en-US" sz="3100" dirty="0" smtClean="0"/>
              <a:t>How often do you see the image of our government’s printing presses?</a:t>
            </a:r>
            <a:endParaRPr lang="en-US" sz="3100" dirty="0"/>
          </a:p>
        </p:txBody>
      </p:sp>
      <p:pic>
        <p:nvPicPr>
          <p:cNvPr id="1032" name="Picture 8" descr="http://ts2.mm.bing.net/th?id=H.4772628875641037&amp;pid=15.1&amp;H=106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494" y="3859852"/>
            <a:ext cx="4525506" cy="299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s2.mm.bing.net/th?id=H.4820079756117021&amp;pid=15.1&amp;H=136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50" y="1565330"/>
            <a:ext cx="3034007" cy="258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s1.mm.bing.net/th?id=H.4654938241565496&amp;pid=15.1&amp;H=106&amp;W=1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994" y="1573736"/>
            <a:ext cx="3449890" cy="228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s4.mm.bing.net/th?id=H.4552198333662851&amp;pid=15.1&amp;H=119&amp;W=1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62" y="4279206"/>
            <a:ext cx="3316045" cy="246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ts2.mm.bing.net/th?id=H.4801349346329585&amp;pid=15.1&amp;H=104&amp;W=1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614" y="1205168"/>
            <a:ext cx="4099199" cy="266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ts1.mm.bing.net/th?id=H.4884847841708664&amp;pid=15.1&amp;H=120&amp;W=16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994" y="4279206"/>
            <a:ext cx="3449890" cy="258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912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410" y="759417"/>
            <a:ext cx="10532390" cy="1830173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WHY ARE OUR SENATORS &amp; REPRESENTATIVES NOT TEACHING US ABOUT OUR MONEY SYSTEM?</a:t>
            </a:r>
            <a:endParaRPr lang="en-US" b="1" dirty="0"/>
          </a:p>
        </p:txBody>
      </p:sp>
      <p:pic>
        <p:nvPicPr>
          <p:cNvPr id="10242" name="Picture 2" descr="http://ts1.mm.bing.net/th?id=H.4666337113079996&amp;pid=15.1&amp;H=121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602" y="3417834"/>
            <a:ext cx="4137456" cy="313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24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410" y="759417"/>
            <a:ext cx="10532390" cy="1830173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WHY ARE OUR HIGH SCHOOLS AND COLLEGES NOT TEACHING US ABOUT OUR MONEY? </a:t>
            </a:r>
            <a:endParaRPr lang="en-US" b="1" dirty="0"/>
          </a:p>
        </p:txBody>
      </p:sp>
      <p:pic>
        <p:nvPicPr>
          <p:cNvPr id="10242" name="Picture 2" descr="http://ts1.mm.bing.net/th?id=H.4666337113079996&amp;pid=15.1&amp;H=121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602" y="3417834"/>
            <a:ext cx="4137456" cy="313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497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410" y="759417"/>
            <a:ext cx="10532390" cy="1830173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WHAT CAN CITIZENS DO?</a:t>
            </a:r>
            <a:endParaRPr lang="en-US" b="1" dirty="0"/>
          </a:p>
        </p:txBody>
      </p:sp>
      <p:pic>
        <p:nvPicPr>
          <p:cNvPr id="10242" name="Picture 2" descr="http://ts1.mm.bing.net/th?id=H.4666337113079996&amp;pid=15.1&amp;H=121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602" y="3417834"/>
            <a:ext cx="4137456" cy="313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685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#I.  All money is created by our government.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</a:t>
            </a:r>
            <a:r>
              <a:rPr lang="en-US" sz="2400" dirty="0" smtClean="0"/>
              <a:t>How often do you see the expression ‘printing’ money by the government?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00540"/>
            <a:ext cx="10515600" cy="2110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budget plan released Tuesday starts by laying out a grim scenario for America’s fiscal future: “Unless we change course, we will have a debt crisis,” it says. “Pressed for cash, </a:t>
            </a:r>
            <a:r>
              <a:rPr lang="en-US" sz="2400" b="1" u="sng" dirty="0" smtClean="0">
                <a:solidFill>
                  <a:srgbClr val="0070C0"/>
                </a:solidFill>
              </a:rPr>
              <a:t>the government will take the easy way out: It will crank up the printing presses</a:t>
            </a:r>
            <a:r>
              <a:rPr lang="en-US" sz="2400" dirty="0" smtClean="0"/>
              <a:t>.”    The Washington Post blog.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5029200"/>
            <a:ext cx="10515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effectLst/>
              </a:rPr>
              <a:t>Just how much money is the </a:t>
            </a:r>
            <a:r>
              <a:rPr lang="en-US" sz="2400" b="1" u="sng" dirty="0" smtClean="0">
                <a:solidFill>
                  <a:srgbClr val="0070C0"/>
                </a:solidFill>
                <a:effectLst/>
              </a:rPr>
              <a:t>U.S. government printing to meet its debts</a:t>
            </a:r>
            <a:r>
              <a:rPr lang="en-US" sz="2400" dirty="0" smtClean="0">
                <a:effectLst/>
              </a:rPr>
              <a:t>? Steven </a:t>
            </a:r>
            <a:r>
              <a:rPr lang="en-US" sz="2400" dirty="0" err="1" smtClean="0">
                <a:effectLst/>
              </a:rPr>
              <a:t>Horwitz</a:t>
            </a:r>
            <a:r>
              <a:rPr lang="en-US" sz="2400" dirty="0" smtClean="0">
                <a:effectLst/>
              </a:rPr>
              <a:t>, professor at St. Lawrence University, and co-author of the Austrian blog, explains that the amount of </a:t>
            </a:r>
            <a:r>
              <a:rPr lang="en-US" sz="2400" b="1" u="sng" dirty="0" smtClean="0">
                <a:solidFill>
                  <a:srgbClr val="0070C0"/>
                </a:solidFill>
                <a:effectLst/>
              </a:rPr>
              <a:t>money printed </a:t>
            </a:r>
            <a:r>
              <a:rPr lang="en-US" sz="2400" dirty="0" smtClean="0">
                <a:effectLst/>
              </a:rPr>
              <a:t>in the past few months since the October economic crisis, has been absolutely unprecedented in U.S. history. 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7728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4888" y="2510725"/>
            <a:ext cx="4352474" cy="315471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9900" dirty="0" smtClean="0"/>
              <a:t>NO!</a:t>
            </a:r>
            <a:endParaRPr lang="en-US" sz="199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#I.  All money is created by our government.</a:t>
            </a:r>
            <a:br>
              <a:rPr lang="en-US" dirty="0" smtClean="0"/>
            </a:br>
            <a:r>
              <a:rPr lang="en-US" dirty="0" smtClean="0"/>
              <a:t>                      </a:t>
            </a:r>
            <a:r>
              <a:rPr lang="en-US" sz="2800" dirty="0" smtClean="0"/>
              <a:t>Is this true?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1634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0387" y="3425125"/>
            <a:ext cx="5694636" cy="315471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9900" dirty="0" smtClean="0"/>
              <a:t>Truth</a:t>
            </a:r>
            <a:endParaRPr lang="en-US" sz="199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1" y="365125"/>
            <a:ext cx="12026685" cy="15501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#I.  97% of all money is created by private commercial banks, when they make loans.</a:t>
            </a:r>
          </a:p>
          <a:p>
            <a:endParaRPr lang="en-US" dirty="0"/>
          </a:p>
        </p:txBody>
      </p:sp>
      <p:pic>
        <p:nvPicPr>
          <p:cNvPr id="3074" name="Picture 2" descr="http://ts2.mm.bing.net/th?id=H.4912262617957913&amp;pid=15.1&amp;H=120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68" y="3107867"/>
            <a:ext cx="4639807" cy="347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622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7364" y="3020933"/>
            <a:ext cx="5694636" cy="315471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9900" dirty="0" smtClean="0"/>
              <a:t>Truth</a:t>
            </a:r>
            <a:endParaRPr lang="en-US" sz="199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1" y="365125"/>
            <a:ext cx="12026685" cy="18343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#I.  The government makes only 3% of </a:t>
            </a:r>
            <a:r>
              <a:rPr lang="en-US" dirty="0" smtClean="0"/>
              <a:t>all </a:t>
            </a:r>
            <a:r>
              <a:rPr lang="en-US" dirty="0" smtClean="0"/>
              <a:t>money.</a:t>
            </a:r>
          </a:p>
          <a:p>
            <a:r>
              <a:rPr lang="en-US" dirty="0" smtClean="0"/>
              <a:t>       After tax receipts, the </a:t>
            </a:r>
            <a:r>
              <a:rPr lang="en-US" dirty="0" smtClean="0"/>
              <a:t>government borrows </a:t>
            </a:r>
            <a:r>
              <a:rPr lang="en-US" dirty="0" smtClean="0"/>
              <a:t>all other money needed to pay expenses.  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 The largest creditor are banks – both Federal Reserve Banks and their owners,</a:t>
            </a:r>
          </a:p>
          <a:p>
            <a:r>
              <a:rPr lang="en-US" dirty="0"/>
              <a:t> </a:t>
            </a:r>
            <a:r>
              <a:rPr lang="en-US" dirty="0" smtClean="0"/>
              <a:t>      private commercial banks.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sz="2800" dirty="0"/>
          </a:p>
        </p:txBody>
      </p:sp>
      <p:pic>
        <p:nvPicPr>
          <p:cNvPr id="1026" name="Picture 2" descr="Graph of Federal Debt: Total Public Deb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1" y="2701281"/>
            <a:ext cx="600075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9049" y="6307622"/>
            <a:ext cx="4958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TOTAL NATIONAL DEBT =  16.8  TRILLION DOLLARS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21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7364" y="2720790"/>
            <a:ext cx="5694636" cy="315471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9900" dirty="0" smtClean="0"/>
              <a:t>Truth</a:t>
            </a:r>
            <a:endParaRPr lang="en-US" sz="199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1" y="365125"/>
            <a:ext cx="12026685" cy="15995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#I. </a:t>
            </a:r>
            <a:r>
              <a:rPr lang="en-US" dirty="0"/>
              <a:t>97% of all money is created by private commercial banks, when they make loans.</a:t>
            </a:r>
          </a:p>
        </p:txBody>
      </p:sp>
      <p:pic>
        <p:nvPicPr>
          <p:cNvPr id="4098" name="Picture 2" descr="http://ts1.mm.bing.net/th?id=H.4743942827016948&amp;pid=15.1&amp;H=136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64724"/>
            <a:ext cx="5114437" cy="434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435229"/>
            <a:ext cx="8823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hlinkClick r:id="rId3"/>
              </a:rPr>
              <a:t>Lord Adair Turner, speaking as chair of the Financial Services Authority, 6th February, 2013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5836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313" y="2557849"/>
            <a:ext cx="3822808" cy="147045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8800" dirty="0" smtClean="0"/>
              <a:t>#</a:t>
            </a:r>
            <a:r>
              <a:rPr lang="en-US" sz="13800" dirty="0" smtClean="0"/>
              <a:t>  </a:t>
            </a:r>
            <a:r>
              <a:rPr lang="en-US" sz="8800" dirty="0" smtClean="0"/>
              <a:t>2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315552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644</Words>
  <Application>Microsoft Office PowerPoint</Application>
  <PresentationFormat>Widescreen</PresentationFormat>
  <Paragraphs>72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MIS-REPRESENTATIONS OF MONEY IN OUR COUNTRY TODAY</vt:lpstr>
      <vt:lpstr>#  I</vt:lpstr>
      <vt:lpstr>#I  All money is created by our government. How often do you see the image of our government’s printing presses?</vt:lpstr>
      <vt:lpstr>#I.  All money is created by our government.      How often do you see the expression ‘printing’ money by the government?</vt:lpstr>
      <vt:lpstr>PowerPoint Presentation</vt:lpstr>
      <vt:lpstr>PowerPoint Presentation</vt:lpstr>
      <vt:lpstr>PowerPoint Presentation</vt:lpstr>
      <vt:lpstr>PowerPoint Presentation</vt:lpstr>
      <vt:lpstr>#  2</vt:lpstr>
      <vt:lpstr>#2  The bank’s money is stored in the bank’s vaults as currency.</vt:lpstr>
      <vt:lpstr>PowerPoint Presentation</vt:lpstr>
      <vt:lpstr>PowerPoint Presentation</vt:lpstr>
      <vt:lpstr>#  3</vt:lpstr>
      <vt:lpstr>#3  Depositors’ money is loaned to borrowers.</vt:lpstr>
      <vt:lpstr>PowerPoint Presentation</vt:lpstr>
      <vt:lpstr>PowerPoint Presentation</vt:lpstr>
      <vt:lpstr>PowerPoint Presentation</vt:lpstr>
      <vt:lpstr>#  4</vt:lpstr>
      <vt:lpstr>#4.  We deposit money in the bank for safe-keeping.</vt:lpstr>
      <vt:lpstr>PowerPoint Presentation</vt:lpstr>
      <vt:lpstr>PowerPoint Presentation</vt:lpstr>
      <vt:lpstr>#  5</vt:lpstr>
      <vt:lpstr>#5.  All money consists of coins and cash.</vt:lpstr>
      <vt:lpstr>PowerPoint Presentation</vt:lpstr>
      <vt:lpstr>PowerPoint Presentation</vt:lpstr>
      <vt:lpstr>#6.  Banking institutions are different from corporations.</vt:lpstr>
      <vt:lpstr>PowerPoint Presentation</vt:lpstr>
      <vt:lpstr>PowerPoint Presentation</vt:lpstr>
      <vt:lpstr>WHY IS OUR MONEY IN THE CONTROL OF PRIVATE CORPORATIONS?</vt:lpstr>
      <vt:lpstr>WHY ARE OUR SENATORS &amp; REPRESENTATIVES NOT TEACHING US ABOUT OUR MONEY SYSTEM?</vt:lpstr>
      <vt:lpstr>WHY ARE OUR HIGH SCHOOLS AND COLLEGES NOT TEACHING US ABOUT OUR MONEY? </vt:lpstr>
      <vt:lpstr>WHAT CAN CITIZENS DO?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Peters</dc:creator>
  <cp:lastModifiedBy>Sue Peters</cp:lastModifiedBy>
  <cp:revision>76</cp:revision>
  <dcterms:created xsi:type="dcterms:W3CDTF">2013-09-13T19:13:07Z</dcterms:created>
  <dcterms:modified xsi:type="dcterms:W3CDTF">2013-09-14T19:34:25Z</dcterms:modified>
</cp:coreProperties>
</file>