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5" r:id="rId3"/>
    <p:sldId id="276" r:id="rId4"/>
    <p:sldId id="277" r:id="rId5"/>
    <p:sldId id="278" r:id="rId6"/>
    <p:sldId id="291" r:id="rId7"/>
    <p:sldId id="257" r:id="rId8"/>
    <p:sldId id="279" r:id="rId9"/>
    <p:sldId id="280" r:id="rId10"/>
    <p:sldId id="266" r:id="rId11"/>
    <p:sldId id="281" r:id="rId12"/>
    <p:sldId id="271" r:id="rId13"/>
    <p:sldId id="272" r:id="rId14"/>
    <p:sldId id="273" r:id="rId15"/>
    <p:sldId id="267" r:id="rId16"/>
    <p:sldId id="285" r:id="rId17"/>
    <p:sldId id="284" r:id="rId18"/>
    <p:sldId id="286" r:id="rId19"/>
    <p:sldId id="283" r:id="rId20"/>
    <p:sldId id="282" r:id="rId21"/>
    <p:sldId id="287" r:id="rId22"/>
    <p:sldId id="268" r:id="rId23"/>
    <p:sldId id="290" r:id="rId24"/>
    <p:sldId id="289" r:id="rId25"/>
    <p:sldId id="288"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E684-C61D-4D06-829F-777DDBE3ED31}" type="datetimeFigureOut">
              <a:rPr lang="en-US" smtClean="0"/>
              <a:t>3/8/2017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A75E-E4DE-475E-9DEA-C1D4A04633C7}" type="slidenum">
              <a:rPr lang="en-US" smtClean="0"/>
              <a:t>‹#›</a:t>
            </a:fld>
            <a:endParaRPr lang="en-US"/>
          </a:p>
        </p:txBody>
      </p:sp>
    </p:spTree>
    <p:extLst>
      <p:ext uri="{BB962C8B-B14F-4D97-AF65-F5344CB8AC3E}">
        <p14:creationId xmlns:p14="http://schemas.microsoft.com/office/powerpoint/2010/main" val="231941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0A75E-E4DE-475E-9DEA-C1D4A04633C7}" type="slidenum">
              <a:rPr lang="en-US" smtClean="0"/>
              <a:t>14</a:t>
            </a:fld>
            <a:endParaRPr lang="en-US"/>
          </a:p>
        </p:txBody>
      </p:sp>
    </p:spTree>
    <p:extLst>
      <p:ext uri="{BB962C8B-B14F-4D97-AF65-F5344CB8AC3E}">
        <p14:creationId xmlns:p14="http://schemas.microsoft.com/office/powerpoint/2010/main" val="123178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0A75E-E4DE-475E-9DEA-C1D4A04633C7}" type="slidenum">
              <a:rPr lang="en-US" smtClean="0"/>
              <a:t>19</a:t>
            </a:fld>
            <a:endParaRPr lang="en-US"/>
          </a:p>
        </p:txBody>
      </p:sp>
    </p:spTree>
    <p:extLst>
      <p:ext uri="{BB962C8B-B14F-4D97-AF65-F5344CB8AC3E}">
        <p14:creationId xmlns:p14="http://schemas.microsoft.com/office/powerpoint/2010/main" val="414057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00A75E-E4DE-475E-9DEA-C1D4A04633C7}" type="slidenum">
              <a:rPr lang="en-US" smtClean="0"/>
              <a:t>21</a:t>
            </a:fld>
            <a:endParaRPr lang="en-US"/>
          </a:p>
        </p:txBody>
      </p:sp>
    </p:spTree>
    <p:extLst>
      <p:ext uri="{BB962C8B-B14F-4D97-AF65-F5344CB8AC3E}">
        <p14:creationId xmlns:p14="http://schemas.microsoft.com/office/powerpoint/2010/main" val="189967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73564-1F25-486E-B606-202B7FDD90B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18982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3564-1F25-486E-B606-202B7FDD90B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76698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3564-1F25-486E-B606-202B7FDD90B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56979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73564-1F25-486E-B606-202B7FDD90B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404624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73564-1F25-486E-B606-202B7FDD90B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87618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73564-1F25-486E-B606-202B7FDD90B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33543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73564-1F25-486E-B606-202B7FDD90BA}"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01874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73564-1F25-486E-B606-202B7FDD90BA}"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98008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73564-1F25-486E-B606-202B7FDD90BA}"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81025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73564-1F25-486E-B606-202B7FDD90B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84445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73564-1F25-486E-B606-202B7FDD90B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76600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73564-1F25-486E-B606-202B7FDD90BA}" type="datetimeFigureOut">
              <a:rPr lang="en-US" smtClean="0"/>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02CED-2823-4C5E-B2C4-405DB19E1A36}" type="slidenum">
              <a:rPr lang="en-US" smtClean="0"/>
              <a:t>‹#›</a:t>
            </a:fld>
            <a:endParaRPr lang="en-US"/>
          </a:p>
        </p:txBody>
      </p:sp>
    </p:spTree>
    <p:extLst>
      <p:ext uri="{BB962C8B-B14F-4D97-AF65-F5344CB8AC3E}">
        <p14:creationId xmlns:p14="http://schemas.microsoft.com/office/powerpoint/2010/main" val="421383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828800"/>
          </a:xfrm>
          <a:solidFill>
            <a:srgbClr val="00B0F0"/>
          </a:solidFill>
        </p:spPr>
        <p:txBody>
          <a:bodyPr>
            <a:normAutofit fontScale="90000"/>
          </a:bodyPr>
          <a:lstStyle/>
          <a:p>
            <a:r>
              <a:rPr lang="en-US" b="1" dirty="0" smtClean="0"/>
              <a:t>TRANSITION:</a:t>
            </a:r>
            <a:br>
              <a:rPr lang="en-US" b="1" dirty="0" smtClean="0"/>
            </a:br>
            <a:r>
              <a:rPr lang="en-US" b="1" dirty="0" smtClean="0"/>
              <a:t>We Buy all Shares ... in the 12 Fed Banks</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428" y="2667000"/>
            <a:ext cx="5511144" cy="3733800"/>
          </a:xfrm>
          <a:prstGeom prst="rect">
            <a:avLst/>
          </a:prstGeom>
        </p:spPr>
      </p:pic>
    </p:spTree>
    <p:extLst>
      <p:ext uri="{BB962C8B-B14F-4D97-AF65-F5344CB8AC3E}">
        <p14:creationId xmlns:p14="http://schemas.microsoft.com/office/powerpoint/2010/main" val="1834313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224" y="5666772"/>
            <a:ext cx="2198101" cy="116325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018" y="467951"/>
            <a:ext cx="1423459" cy="128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04800"/>
            <a:ext cx="4648200" cy="2031325"/>
          </a:xfrm>
          <a:prstGeom prst="rect">
            <a:avLst/>
          </a:prstGeom>
          <a:noFill/>
        </p:spPr>
        <p:txBody>
          <a:bodyPr wrap="square" rtlCol="0">
            <a:spAutoFit/>
          </a:bodyPr>
          <a:lstStyle/>
          <a:p>
            <a:r>
              <a:rPr lang="en-US" dirty="0" smtClean="0"/>
              <a:t>Well ...  I just happen to have a report of the New York Federal Reserve Bank as of 2006.</a:t>
            </a:r>
          </a:p>
          <a:p>
            <a:endParaRPr lang="en-US" dirty="0" smtClean="0"/>
          </a:p>
          <a:p>
            <a:r>
              <a:rPr lang="en-US" dirty="0" smtClean="0"/>
              <a:t>The New York Fed is the most powerful of the 12 Fed Banks.  It owns more than half of the assets and liabilities of the Fed system.  It maintains the U.S. Treasury’s account.</a:t>
            </a:r>
            <a:endParaRPr lang="en-US" dirty="0"/>
          </a:p>
        </p:txBody>
      </p:sp>
      <p:pic>
        <p:nvPicPr>
          <p:cNvPr id="4098" name="Picture 2" descr="https://s16-us2.ixquick.com/cgi-bin/serveimage?url=http%3A%2F%2Fthemidult.com%2Fwp-content%2Fuploads%2F2016%2F10%2Flittle-girls-telling-secret-shhh.jpg&amp;sp=c085ec676cd482fe679ced594b68846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99142"/>
            <a:ext cx="2409134" cy="14753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118" y="3525744"/>
            <a:ext cx="3324768" cy="2234405"/>
          </a:xfrm>
          <a:prstGeom prst="rect">
            <a:avLst/>
          </a:prstGeom>
        </p:spPr>
      </p:pic>
      <p:sp>
        <p:nvSpPr>
          <p:cNvPr id="7" name="TextBox 6"/>
          <p:cNvSpPr txBox="1"/>
          <p:nvPr/>
        </p:nvSpPr>
        <p:spPr>
          <a:xfrm>
            <a:off x="4648200" y="3679986"/>
            <a:ext cx="3847528" cy="1477328"/>
          </a:xfrm>
          <a:prstGeom prst="rect">
            <a:avLst/>
          </a:prstGeom>
          <a:solidFill>
            <a:srgbClr val="FFFF00"/>
          </a:solidFill>
        </p:spPr>
        <p:txBody>
          <a:bodyPr wrap="none" rtlCol="0">
            <a:spAutoFit/>
          </a:bodyPr>
          <a:lstStyle/>
          <a:p>
            <a:r>
              <a:rPr lang="en-US" dirty="0" smtClean="0"/>
              <a:t>Occupy Wall Street pointed the finger</a:t>
            </a:r>
          </a:p>
          <a:p>
            <a:r>
              <a:rPr lang="en-US" dirty="0" smtClean="0"/>
              <a:t>at the New York Fed Bank.</a:t>
            </a:r>
          </a:p>
          <a:p>
            <a:endParaRPr lang="en-US" dirty="0"/>
          </a:p>
          <a:p>
            <a:r>
              <a:rPr lang="en-US" dirty="0" smtClean="0"/>
              <a:t>The owners of the New York Fed Bank</a:t>
            </a:r>
          </a:p>
          <a:p>
            <a:r>
              <a:rPr lang="en-US" dirty="0" smtClean="0"/>
              <a:t>are all the huge multi-national banks.</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80912">
            <a:off x="2874008" y="3115227"/>
            <a:ext cx="2537463" cy="891884"/>
          </a:xfrm>
          <a:prstGeom prst="rect">
            <a:avLst/>
          </a:prstGeom>
        </p:spPr>
      </p:pic>
    </p:spTree>
    <p:extLst>
      <p:ext uri="{BB962C8B-B14F-4D97-AF65-F5344CB8AC3E}">
        <p14:creationId xmlns:p14="http://schemas.microsoft.com/office/powerpoint/2010/main" val="1717837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903" y="3048000"/>
            <a:ext cx="1803522" cy="163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04800"/>
            <a:ext cx="6248400" cy="2031325"/>
          </a:xfrm>
          <a:prstGeom prst="rect">
            <a:avLst/>
          </a:prstGeom>
          <a:noFill/>
        </p:spPr>
        <p:txBody>
          <a:bodyPr wrap="square" rtlCol="0">
            <a:spAutoFit/>
          </a:bodyPr>
          <a:lstStyle/>
          <a:p>
            <a:r>
              <a:rPr lang="en-US" dirty="0" smtClean="0"/>
              <a:t>The 2006 report shows all the member banks,</a:t>
            </a:r>
          </a:p>
          <a:p>
            <a:r>
              <a:rPr lang="en-US" dirty="0" smtClean="0"/>
              <a:t>how much money they paid for their shares,</a:t>
            </a:r>
          </a:p>
          <a:p>
            <a:r>
              <a:rPr lang="en-US" dirty="0" smtClean="0"/>
              <a:t>and how many shares they bought.</a:t>
            </a:r>
          </a:p>
          <a:p>
            <a:endParaRPr lang="en-US" dirty="0" smtClean="0"/>
          </a:p>
          <a:p>
            <a:r>
              <a:rPr lang="en-US" dirty="0" smtClean="0"/>
              <a:t>The bigger the bank, the more shares they are required to buy</a:t>
            </a:r>
            <a:r>
              <a:rPr lang="en-US" dirty="0" smtClean="0"/>
              <a:t>.</a:t>
            </a:r>
          </a:p>
          <a:p>
            <a:endParaRPr lang="en-US" dirty="0"/>
          </a:p>
          <a:p>
            <a:r>
              <a:rPr lang="en-US" dirty="0" smtClean="0"/>
              <a:t>The money to buy the shares is called  ‘paid-in capital’.  </a:t>
            </a:r>
            <a:endParaRPr lang="en-US" dirty="0"/>
          </a:p>
        </p:txBody>
      </p:sp>
      <p:pic>
        <p:nvPicPr>
          <p:cNvPr id="4098" name="Picture 2" descr="https://s16-us2.ixquick.com/cgi-bin/serveimage?url=http%3A%2F%2Fthemidult.com%2Fwp-content%2Fuploads%2F2016%2F10%2Flittle-girls-telling-secret-shhh.jpg&amp;sp=c085ec676cd482fe679ced594b68846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04800"/>
            <a:ext cx="2324100" cy="14232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5205894"/>
            <a:ext cx="4830983" cy="369332"/>
          </a:xfrm>
          <a:prstGeom prst="rect">
            <a:avLst/>
          </a:prstGeom>
          <a:solidFill>
            <a:srgbClr val="FFFF00"/>
          </a:solidFill>
        </p:spPr>
        <p:txBody>
          <a:bodyPr wrap="square" rtlCol="0">
            <a:spAutoFit/>
          </a:bodyPr>
          <a:lstStyle/>
          <a:p>
            <a:r>
              <a:rPr lang="en-US" dirty="0" smtClean="0"/>
              <a:t>So in 2006, which banks owned the NY Fed Bank?</a:t>
            </a:r>
            <a:endParaRPr lang="en-US" dirty="0"/>
          </a:p>
        </p:txBody>
      </p:sp>
    </p:spTree>
    <p:extLst>
      <p:ext uri="{BB962C8B-B14F-4D97-AF65-F5344CB8AC3E}">
        <p14:creationId xmlns:p14="http://schemas.microsoft.com/office/powerpoint/2010/main" val="552284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43" y="685800"/>
            <a:ext cx="8908096" cy="6477230"/>
          </a:xfrm>
          <a:prstGeom prst="rect">
            <a:avLst/>
          </a:prstGeom>
        </p:spPr>
      </p:pic>
      <p:sp>
        <p:nvSpPr>
          <p:cNvPr id="5" name="TextBox 4"/>
          <p:cNvSpPr txBox="1"/>
          <p:nvPr/>
        </p:nvSpPr>
        <p:spPr>
          <a:xfrm>
            <a:off x="7415126" y="1019973"/>
            <a:ext cx="863967" cy="369332"/>
          </a:xfrm>
          <a:prstGeom prst="rect">
            <a:avLst/>
          </a:prstGeom>
          <a:solidFill>
            <a:schemeClr val="bg1"/>
          </a:solidFill>
        </p:spPr>
        <p:txBody>
          <a:bodyPr wrap="square" rtlCol="0">
            <a:spAutoFit/>
          </a:bodyPr>
          <a:lstStyle/>
          <a:p>
            <a:r>
              <a:rPr lang="en-US" dirty="0" smtClean="0"/>
              <a:t>             </a:t>
            </a:r>
            <a:endParaRPr lang="en-US" dirty="0"/>
          </a:p>
        </p:txBody>
      </p:sp>
      <p:sp>
        <p:nvSpPr>
          <p:cNvPr id="6" name="TextBox 5"/>
          <p:cNvSpPr txBox="1"/>
          <p:nvPr/>
        </p:nvSpPr>
        <p:spPr>
          <a:xfrm>
            <a:off x="7010400" y="1019973"/>
            <a:ext cx="1483416" cy="369332"/>
          </a:xfrm>
          <a:prstGeom prst="rect">
            <a:avLst/>
          </a:prstGeom>
          <a:noFill/>
        </p:spPr>
        <p:txBody>
          <a:bodyPr wrap="square" rtlCol="0">
            <a:spAutoFit/>
          </a:bodyPr>
          <a:lstStyle/>
          <a:p>
            <a:r>
              <a:rPr lang="en-US" dirty="0" smtClean="0"/>
              <a:t>PAGE 1 of 3</a:t>
            </a:r>
            <a:endParaRPr lang="en-US" dirty="0"/>
          </a:p>
        </p:txBody>
      </p:sp>
      <p:pic>
        <p:nvPicPr>
          <p:cNvPr id="7" name="Picture 2" descr="https://s16-us2.ixquick.com/cgi-bin/serveimage?url=http%3A%2F%2Fthemidult.com%2Fwp-content%2Fuploads%2F2016%2F10%2Flittle-girls-telling-secret-shhh.jpg&amp;sp=c085ec676cd482fe679ced594b68846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65574" cy="1019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a:off x="8493816" y="4698331"/>
            <a:ext cx="533400" cy="228600"/>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0800000">
            <a:off x="261188" y="4353917"/>
            <a:ext cx="1192675" cy="782736"/>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8978165">
            <a:off x="8012392" y="4459604"/>
            <a:ext cx="533400" cy="228600"/>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8717303">
            <a:off x="5635403" y="4423579"/>
            <a:ext cx="533400" cy="228600"/>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86369" y="96643"/>
            <a:ext cx="7240847" cy="646331"/>
          </a:xfrm>
          <a:prstGeom prst="rect">
            <a:avLst/>
          </a:prstGeom>
          <a:solidFill>
            <a:schemeClr val="accent5">
              <a:lumMod val="40000"/>
              <a:lumOff val="60000"/>
            </a:schemeClr>
          </a:solidFill>
        </p:spPr>
        <p:txBody>
          <a:bodyPr wrap="square" rtlCol="0">
            <a:spAutoFit/>
          </a:bodyPr>
          <a:lstStyle/>
          <a:p>
            <a:r>
              <a:rPr lang="en-US" dirty="0" smtClean="0"/>
              <a:t>LOOK AT THIS.    CITIBANK is the second largest owner of the NY Fed.</a:t>
            </a:r>
          </a:p>
          <a:p>
            <a:r>
              <a:rPr lang="en-US" dirty="0" smtClean="0"/>
              <a:t>                             Citi paid $866 million for 17.3 million shares (23%).</a:t>
            </a:r>
            <a:endParaRPr lang="en-US" dirty="0"/>
          </a:p>
        </p:txBody>
      </p:sp>
      <p:sp>
        <p:nvSpPr>
          <p:cNvPr id="2" name="TextBox 1"/>
          <p:cNvSpPr txBox="1"/>
          <p:nvPr/>
        </p:nvSpPr>
        <p:spPr>
          <a:xfrm>
            <a:off x="7415126" y="742974"/>
            <a:ext cx="1348446" cy="369332"/>
          </a:xfrm>
          <a:prstGeom prst="rect">
            <a:avLst/>
          </a:prstGeom>
          <a:solidFill>
            <a:schemeClr val="bg1"/>
          </a:solidFill>
        </p:spPr>
        <p:txBody>
          <a:bodyPr wrap="none" rtlCol="0">
            <a:spAutoFit/>
          </a:bodyPr>
          <a:lstStyle/>
          <a:p>
            <a:r>
              <a:rPr lang="en-US" dirty="0" smtClean="0"/>
              <a:t>                      </a:t>
            </a:r>
            <a:endParaRPr lang="en-US" dirty="0"/>
          </a:p>
        </p:txBody>
      </p:sp>
      <p:sp>
        <p:nvSpPr>
          <p:cNvPr id="3" name="TextBox 2"/>
          <p:cNvSpPr txBox="1"/>
          <p:nvPr/>
        </p:nvSpPr>
        <p:spPr>
          <a:xfrm>
            <a:off x="3728392" y="742974"/>
            <a:ext cx="872355" cy="369332"/>
          </a:xfrm>
          <a:prstGeom prst="rect">
            <a:avLst/>
          </a:prstGeom>
          <a:solidFill>
            <a:schemeClr val="bg1"/>
          </a:solidFill>
        </p:spPr>
        <p:txBody>
          <a:bodyPr wrap="none" rtlCol="0">
            <a:spAutoFit/>
          </a:bodyPr>
          <a:lstStyle/>
          <a:p>
            <a:r>
              <a:rPr lang="en-US" dirty="0" smtClean="0"/>
              <a:t>             </a:t>
            </a:r>
            <a:endParaRPr lang="en-US" dirty="0"/>
          </a:p>
        </p:txBody>
      </p:sp>
      <p:sp>
        <p:nvSpPr>
          <p:cNvPr id="4" name="TextBox 3"/>
          <p:cNvSpPr txBox="1"/>
          <p:nvPr/>
        </p:nvSpPr>
        <p:spPr>
          <a:xfrm>
            <a:off x="1846284" y="742974"/>
            <a:ext cx="1401346" cy="369332"/>
          </a:xfrm>
          <a:prstGeom prst="rect">
            <a:avLst/>
          </a:prstGeom>
          <a:solidFill>
            <a:schemeClr val="bg1"/>
          </a:solidFill>
        </p:spPr>
        <p:txBody>
          <a:bodyPr wrap="none" rtlCol="0">
            <a:spAutoFit/>
          </a:bodyPr>
          <a:lstStyle/>
          <a:p>
            <a:r>
              <a:rPr lang="en-US" dirty="0" smtClean="0"/>
              <a:t>                       </a:t>
            </a:r>
            <a:endParaRPr lang="en-US" dirty="0"/>
          </a:p>
        </p:txBody>
      </p:sp>
      <p:sp>
        <p:nvSpPr>
          <p:cNvPr id="14" name="TextBox 13"/>
          <p:cNvSpPr txBox="1"/>
          <p:nvPr/>
        </p:nvSpPr>
        <p:spPr>
          <a:xfrm>
            <a:off x="4503102" y="742974"/>
            <a:ext cx="1083951" cy="369332"/>
          </a:xfrm>
          <a:prstGeom prst="rect">
            <a:avLst/>
          </a:prstGeom>
          <a:solidFill>
            <a:schemeClr val="bg1"/>
          </a:solidFill>
        </p:spPr>
        <p:txBody>
          <a:bodyPr wrap="none" rtlCol="0">
            <a:spAutoFit/>
          </a:bodyPr>
          <a:lstStyle/>
          <a:p>
            <a:r>
              <a:rPr lang="en-US" dirty="0" smtClean="0"/>
              <a:t>                 </a:t>
            </a:r>
            <a:endParaRPr lang="en-US" dirty="0"/>
          </a:p>
        </p:txBody>
      </p:sp>
      <p:sp>
        <p:nvSpPr>
          <p:cNvPr id="15" name="TextBox 14"/>
          <p:cNvSpPr txBox="1"/>
          <p:nvPr/>
        </p:nvSpPr>
        <p:spPr>
          <a:xfrm>
            <a:off x="313466" y="4560619"/>
            <a:ext cx="1088118" cy="369332"/>
          </a:xfrm>
          <a:prstGeom prst="rect">
            <a:avLst/>
          </a:prstGeom>
          <a:noFill/>
        </p:spPr>
        <p:txBody>
          <a:bodyPr wrap="none" rtlCol="0">
            <a:spAutoFit/>
          </a:bodyPr>
          <a:lstStyle/>
          <a:p>
            <a:r>
              <a:rPr lang="en-US" b="1" dirty="0" smtClean="0"/>
              <a:t>CITIBANK</a:t>
            </a:r>
            <a:endParaRPr lang="en-US" b="1" dirty="0"/>
          </a:p>
        </p:txBody>
      </p:sp>
      <p:sp>
        <p:nvSpPr>
          <p:cNvPr id="16" name="Left Arrow 15"/>
          <p:cNvSpPr/>
          <p:nvPr/>
        </p:nvSpPr>
        <p:spPr>
          <a:xfrm rot="8792737">
            <a:off x="2471624" y="506396"/>
            <a:ext cx="909946" cy="387168"/>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63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7940"/>
            <a:ext cx="9144000" cy="6648760"/>
          </a:xfrm>
          <a:prstGeom prst="rect">
            <a:avLst/>
          </a:prstGeom>
        </p:spPr>
      </p:pic>
      <p:pic>
        <p:nvPicPr>
          <p:cNvPr id="5" name="Picture 2" descr="https://s16-us2.ixquick.com/cgi-bin/serveimage?url=http%3A%2F%2Fthemidult.com%2Fwp-content%2Fuploads%2F2016%2F10%2Flittle-girls-telling-secret-shhh.jpg&amp;sp=c085ec676cd482fe679ced594b68846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65574" cy="1019973"/>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8458200" y="3895880"/>
            <a:ext cx="533400" cy="228600"/>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8792737">
            <a:off x="4971825" y="4124306"/>
            <a:ext cx="533400" cy="228600"/>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8824389">
            <a:off x="7486888" y="4122827"/>
            <a:ext cx="533400" cy="228600"/>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0800000">
            <a:off x="255608" y="3753209"/>
            <a:ext cx="1104450" cy="483918"/>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5574" y="0"/>
            <a:ext cx="7509149" cy="646331"/>
          </a:xfrm>
          <a:prstGeom prst="rect">
            <a:avLst/>
          </a:prstGeom>
          <a:solidFill>
            <a:schemeClr val="accent5">
              <a:lumMod val="40000"/>
              <a:lumOff val="60000"/>
            </a:schemeClr>
          </a:solidFill>
        </p:spPr>
        <p:txBody>
          <a:bodyPr wrap="square" rtlCol="0">
            <a:spAutoFit/>
          </a:bodyPr>
          <a:lstStyle/>
          <a:p>
            <a:r>
              <a:rPr lang="en-US" dirty="0" smtClean="0"/>
              <a:t>LOOK AT THIS.    J.P. MORGAN CHASE ... $1.8 billion  for  36.8 million shares,</a:t>
            </a:r>
          </a:p>
          <a:p>
            <a:r>
              <a:rPr lang="en-US" dirty="0" smtClean="0"/>
              <a:t>                                                                  or 50% </a:t>
            </a:r>
            <a:r>
              <a:rPr lang="en-US" dirty="0"/>
              <a:t>of the </a:t>
            </a:r>
            <a:r>
              <a:rPr lang="en-US" dirty="0" smtClean="0"/>
              <a:t>shares of the NY </a:t>
            </a:r>
            <a:r>
              <a:rPr lang="en-US" dirty="0"/>
              <a:t>Fed Bank</a:t>
            </a:r>
            <a:r>
              <a:rPr lang="en-US" dirty="0" smtClean="0"/>
              <a:t>!</a:t>
            </a:r>
          </a:p>
        </p:txBody>
      </p:sp>
      <p:sp>
        <p:nvSpPr>
          <p:cNvPr id="2" name="TextBox 1"/>
          <p:cNvSpPr txBox="1"/>
          <p:nvPr/>
        </p:nvSpPr>
        <p:spPr>
          <a:xfrm>
            <a:off x="4574890" y="762581"/>
            <a:ext cx="1140109" cy="367931"/>
          </a:xfrm>
          <a:prstGeom prst="rect">
            <a:avLst/>
          </a:prstGeom>
          <a:solidFill>
            <a:schemeClr val="bg1"/>
          </a:solidFill>
        </p:spPr>
        <p:txBody>
          <a:bodyPr wrap="square" rtlCol="0">
            <a:spAutoFit/>
          </a:bodyPr>
          <a:lstStyle/>
          <a:p>
            <a:r>
              <a:rPr lang="en-US" dirty="0" smtClean="0"/>
              <a:t>                      </a:t>
            </a:r>
            <a:endParaRPr lang="en-US" dirty="0"/>
          </a:p>
        </p:txBody>
      </p:sp>
      <p:sp>
        <p:nvSpPr>
          <p:cNvPr id="3" name="TextBox 2"/>
          <p:cNvSpPr txBox="1"/>
          <p:nvPr/>
        </p:nvSpPr>
        <p:spPr>
          <a:xfrm>
            <a:off x="349805" y="3810502"/>
            <a:ext cx="813043" cy="369332"/>
          </a:xfrm>
          <a:prstGeom prst="rect">
            <a:avLst/>
          </a:prstGeom>
          <a:noFill/>
        </p:spPr>
        <p:txBody>
          <a:bodyPr wrap="none" rtlCol="0">
            <a:spAutoFit/>
          </a:bodyPr>
          <a:lstStyle/>
          <a:p>
            <a:r>
              <a:rPr lang="en-US" b="1" dirty="0" smtClean="0"/>
              <a:t>CHASE</a:t>
            </a:r>
            <a:endParaRPr lang="en-US" b="1" dirty="0"/>
          </a:p>
        </p:txBody>
      </p:sp>
      <p:sp>
        <p:nvSpPr>
          <p:cNvPr id="11" name="Left Arrow 10"/>
          <p:cNvSpPr/>
          <p:nvPr/>
        </p:nvSpPr>
        <p:spPr>
          <a:xfrm rot="8792737">
            <a:off x="3037784" y="396533"/>
            <a:ext cx="773343" cy="504773"/>
          </a:xfrm>
          <a:prstGeom prst="lef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0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0800"/>
            <a:ext cx="7522485" cy="10345629"/>
          </a:xfrm>
          <a:prstGeom prst="rect">
            <a:avLst/>
          </a:prstGeom>
        </p:spPr>
      </p:pic>
      <p:pic>
        <p:nvPicPr>
          <p:cNvPr id="6" name="Picture 2" descr="https://s16-us2.ixquick.com/cgi-bin/serveimage?url=http%3A%2F%2Fthemidult.com%2Fwp-content%2Fuploads%2F2016%2F10%2Flittle-girls-telling-secret-shhh.jpg&amp;sp=c085ec676cd482fe679ced594b68846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359650"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9650" y="253449"/>
            <a:ext cx="3960251" cy="369332"/>
          </a:xfrm>
          <a:prstGeom prst="rect">
            <a:avLst/>
          </a:prstGeom>
          <a:solidFill>
            <a:schemeClr val="accent5">
              <a:lumMod val="40000"/>
              <a:lumOff val="60000"/>
            </a:schemeClr>
          </a:solidFill>
        </p:spPr>
        <p:txBody>
          <a:bodyPr wrap="none" rtlCol="0">
            <a:spAutoFit/>
          </a:bodyPr>
          <a:lstStyle/>
          <a:p>
            <a:r>
              <a:rPr lang="en-US" dirty="0" smtClean="0"/>
              <a:t>Each member bank gets a dividend also!</a:t>
            </a:r>
            <a:endParaRPr lang="en-US" dirty="0"/>
          </a:p>
        </p:txBody>
      </p:sp>
      <p:sp>
        <p:nvSpPr>
          <p:cNvPr id="9" name="TextBox 8"/>
          <p:cNvSpPr txBox="1"/>
          <p:nvPr/>
        </p:nvSpPr>
        <p:spPr>
          <a:xfrm>
            <a:off x="7071506" y="876230"/>
            <a:ext cx="1301062" cy="369332"/>
          </a:xfrm>
          <a:prstGeom prst="rect">
            <a:avLst/>
          </a:prstGeom>
          <a:solidFill>
            <a:srgbClr val="FFFF00"/>
          </a:solidFill>
        </p:spPr>
        <p:txBody>
          <a:bodyPr wrap="none" rtlCol="0">
            <a:spAutoFit/>
          </a:bodyPr>
          <a:lstStyle/>
          <a:p>
            <a:r>
              <a:rPr lang="en-US" dirty="0" smtClean="0"/>
              <a:t>How much?</a:t>
            </a:r>
            <a:endParaRPr lang="en-US" dirty="0"/>
          </a:p>
        </p:txBody>
      </p:sp>
      <p:sp>
        <p:nvSpPr>
          <p:cNvPr id="10" name="TextBox 9"/>
          <p:cNvSpPr txBox="1"/>
          <p:nvPr/>
        </p:nvSpPr>
        <p:spPr>
          <a:xfrm>
            <a:off x="3359650" y="1419739"/>
            <a:ext cx="4071243" cy="646331"/>
          </a:xfrm>
          <a:prstGeom prst="rect">
            <a:avLst/>
          </a:prstGeom>
          <a:solidFill>
            <a:schemeClr val="accent5">
              <a:lumMod val="40000"/>
              <a:lumOff val="60000"/>
            </a:schemeClr>
          </a:solidFill>
        </p:spPr>
        <p:txBody>
          <a:bodyPr wrap="none" rtlCol="0">
            <a:spAutoFit/>
          </a:bodyPr>
          <a:lstStyle/>
          <a:p>
            <a:r>
              <a:rPr lang="en-US" dirty="0" smtClean="0"/>
              <a:t>Each year, the member gets, tax-free, 6% </a:t>
            </a:r>
          </a:p>
          <a:p>
            <a:r>
              <a:rPr lang="en-US" dirty="0" smtClean="0"/>
              <a:t>of their paid-in capital.</a:t>
            </a:r>
            <a:endParaRPr lang="en-US" dirty="0"/>
          </a:p>
        </p:txBody>
      </p:sp>
      <p:sp>
        <p:nvSpPr>
          <p:cNvPr id="11" name="TextBox 10"/>
          <p:cNvSpPr txBox="1"/>
          <p:nvPr/>
        </p:nvSpPr>
        <p:spPr>
          <a:xfrm>
            <a:off x="4538185" y="2186215"/>
            <a:ext cx="3834383" cy="369332"/>
          </a:xfrm>
          <a:prstGeom prst="rect">
            <a:avLst/>
          </a:prstGeom>
          <a:solidFill>
            <a:srgbClr val="FFFF00"/>
          </a:solidFill>
        </p:spPr>
        <p:txBody>
          <a:bodyPr wrap="none" rtlCol="0">
            <a:spAutoFit/>
          </a:bodyPr>
          <a:lstStyle/>
          <a:p>
            <a:r>
              <a:rPr lang="en-US" dirty="0" smtClean="0"/>
              <a:t>And Americans are losing food stamps!</a:t>
            </a:r>
            <a:endParaRPr lang="en-US" dirty="0"/>
          </a:p>
        </p:txBody>
      </p:sp>
      <p:sp>
        <p:nvSpPr>
          <p:cNvPr id="12" name="Left Arrow 11"/>
          <p:cNvSpPr/>
          <p:nvPr/>
        </p:nvSpPr>
        <p:spPr>
          <a:xfrm rot="9085523">
            <a:off x="4544322" y="6215232"/>
            <a:ext cx="568077" cy="2896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28997" y="6292843"/>
            <a:ext cx="2359107" cy="369332"/>
          </a:xfrm>
          <a:prstGeom prst="rect">
            <a:avLst/>
          </a:prstGeom>
          <a:solidFill>
            <a:srgbClr val="FFFF00"/>
          </a:solidFill>
        </p:spPr>
        <p:txBody>
          <a:bodyPr wrap="none" rtlCol="0">
            <a:spAutoFit/>
          </a:bodyPr>
          <a:lstStyle/>
          <a:p>
            <a:r>
              <a:rPr lang="en-US" dirty="0" smtClean="0"/>
              <a:t>TOTALS     121 Banks   =</a:t>
            </a:r>
            <a:endParaRPr lang="en-US" dirty="0"/>
          </a:p>
        </p:txBody>
      </p:sp>
      <p:sp>
        <p:nvSpPr>
          <p:cNvPr id="13" name="Left Arrow 12"/>
          <p:cNvSpPr/>
          <p:nvPr/>
        </p:nvSpPr>
        <p:spPr>
          <a:xfrm rot="2246344">
            <a:off x="7425330" y="6194533"/>
            <a:ext cx="593414" cy="3160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84027" y="6289058"/>
            <a:ext cx="1508811" cy="646331"/>
          </a:xfrm>
          <a:prstGeom prst="rect">
            <a:avLst/>
          </a:prstGeom>
          <a:solidFill>
            <a:srgbClr val="FFFF00"/>
          </a:solidFill>
        </p:spPr>
        <p:txBody>
          <a:bodyPr wrap="none" rtlCol="0">
            <a:spAutoFit/>
          </a:bodyPr>
          <a:lstStyle/>
          <a:p>
            <a:r>
              <a:rPr lang="en-US" dirty="0" smtClean="0"/>
              <a:t>$3.7 billion</a:t>
            </a:r>
          </a:p>
          <a:p>
            <a:r>
              <a:rPr lang="en-US" dirty="0" smtClean="0"/>
              <a:t>paid-in capital</a:t>
            </a:r>
            <a:endParaRPr lang="en-US" dirty="0"/>
          </a:p>
        </p:txBody>
      </p:sp>
      <p:sp>
        <p:nvSpPr>
          <p:cNvPr id="4" name="TextBox 3"/>
          <p:cNvSpPr txBox="1"/>
          <p:nvPr/>
        </p:nvSpPr>
        <p:spPr>
          <a:xfrm>
            <a:off x="5672461" y="6253805"/>
            <a:ext cx="1996252" cy="369332"/>
          </a:xfrm>
          <a:prstGeom prst="rect">
            <a:avLst/>
          </a:prstGeom>
          <a:solidFill>
            <a:srgbClr val="FFFF00"/>
          </a:solidFill>
        </p:spPr>
        <p:txBody>
          <a:bodyPr wrap="none" rtlCol="0">
            <a:spAutoFit/>
          </a:bodyPr>
          <a:lstStyle/>
          <a:p>
            <a:r>
              <a:rPr lang="en-US" dirty="0" smtClean="0"/>
              <a:t>73.8 million shares</a:t>
            </a:r>
            <a:endParaRPr lang="en-US" dirty="0"/>
          </a:p>
        </p:txBody>
      </p:sp>
    </p:spTree>
    <p:extLst>
      <p:ext uri="{BB962C8B-B14F-4D97-AF65-F5344CB8AC3E}">
        <p14:creationId xmlns:p14="http://schemas.microsoft.com/office/powerpoint/2010/main" val="407009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322069"/>
            <a:ext cx="1456951" cy="131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933" y="306737"/>
            <a:ext cx="5181600" cy="646331"/>
          </a:xfrm>
          <a:prstGeom prst="rect">
            <a:avLst/>
          </a:prstGeom>
          <a:noFill/>
        </p:spPr>
        <p:txBody>
          <a:bodyPr wrap="square" rtlCol="0">
            <a:spAutoFit/>
          </a:bodyPr>
          <a:lstStyle/>
          <a:p>
            <a:r>
              <a:rPr lang="en-US" dirty="0" smtClean="0"/>
              <a:t>Let’s look at the amount of paid-in capital</a:t>
            </a:r>
          </a:p>
          <a:p>
            <a:r>
              <a:rPr lang="en-US" dirty="0" smtClean="0"/>
              <a:t>all 12 Fed banks have today – in 2017!</a:t>
            </a:r>
            <a:endParaRPr lang="en-US" dirty="0"/>
          </a:p>
        </p:txBody>
      </p:sp>
      <p:sp>
        <p:nvSpPr>
          <p:cNvPr id="5" name="TextBox 4"/>
          <p:cNvSpPr txBox="1"/>
          <p:nvPr/>
        </p:nvSpPr>
        <p:spPr>
          <a:xfrm>
            <a:off x="6453836" y="927289"/>
            <a:ext cx="2051908" cy="369332"/>
          </a:xfrm>
          <a:prstGeom prst="rect">
            <a:avLst/>
          </a:prstGeom>
          <a:solidFill>
            <a:srgbClr val="FFFF00"/>
          </a:solidFill>
        </p:spPr>
        <p:txBody>
          <a:bodyPr wrap="none" rtlCol="0">
            <a:spAutoFit/>
          </a:bodyPr>
          <a:lstStyle/>
          <a:p>
            <a:r>
              <a:rPr lang="en-US" dirty="0" smtClean="0"/>
              <a:t>How do we do that!</a:t>
            </a:r>
            <a:endParaRPr lang="en-US" dirty="0"/>
          </a:p>
        </p:txBody>
      </p:sp>
      <p:sp>
        <p:nvSpPr>
          <p:cNvPr id="6" name="TextBox 5"/>
          <p:cNvSpPr txBox="1"/>
          <p:nvPr/>
        </p:nvSpPr>
        <p:spPr>
          <a:xfrm>
            <a:off x="447557" y="2855413"/>
            <a:ext cx="5181600" cy="923330"/>
          </a:xfrm>
          <a:prstGeom prst="rect">
            <a:avLst/>
          </a:prstGeom>
          <a:noFill/>
        </p:spPr>
        <p:txBody>
          <a:bodyPr wrap="square" rtlCol="0">
            <a:spAutoFit/>
          </a:bodyPr>
          <a:lstStyle/>
          <a:p>
            <a:r>
              <a:rPr lang="en-US" dirty="0" smtClean="0"/>
              <a:t>If you have a computer with access to the internet,</a:t>
            </a:r>
          </a:p>
          <a:p>
            <a:r>
              <a:rPr lang="en-US" dirty="0" smtClean="0"/>
              <a:t>you can find a weekly report from the New York Fed with this info – it’s called ‘H.4.1’.</a:t>
            </a:r>
            <a:endParaRPr lang="en-US" dirty="0"/>
          </a:p>
        </p:txBody>
      </p:sp>
      <p:sp>
        <p:nvSpPr>
          <p:cNvPr id="7" name="TextBox 6"/>
          <p:cNvSpPr txBox="1"/>
          <p:nvPr/>
        </p:nvSpPr>
        <p:spPr>
          <a:xfrm>
            <a:off x="7134785" y="4988536"/>
            <a:ext cx="1494127" cy="461665"/>
          </a:xfrm>
          <a:prstGeom prst="rect">
            <a:avLst/>
          </a:prstGeom>
          <a:solidFill>
            <a:srgbClr val="FFFF00"/>
          </a:solidFill>
        </p:spPr>
        <p:txBody>
          <a:bodyPr wrap="none" rtlCol="0">
            <a:spAutoFit/>
          </a:bodyPr>
          <a:lstStyle/>
          <a:p>
            <a:r>
              <a:rPr lang="en-US" sz="2400" dirty="0" smtClean="0"/>
              <a:t>Let’s do it!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836" y="1577332"/>
            <a:ext cx="2209800" cy="20669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52" y="4269009"/>
            <a:ext cx="4813605" cy="1900718"/>
          </a:xfrm>
          <a:prstGeom prst="rect">
            <a:avLst/>
          </a:prstGeom>
          <a:ln>
            <a:solidFill>
              <a:srgbClr val="0070C0"/>
            </a:solidFill>
          </a:ln>
        </p:spPr>
      </p:pic>
    </p:spTree>
    <p:extLst>
      <p:ext uri="{BB962C8B-B14F-4D97-AF65-F5344CB8AC3E}">
        <p14:creationId xmlns:p14="http://schemas.microsoft.com/office/powerpoint/2010/main" val="1658610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4009" y="32766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981200"/>
            <a:ext cx="3289298" cy="369332"/>
          </a:xfrm>
          <a:prstGeom prst="rect">
            <a:avLst/>
          </a:prstGeom>
          <a:noFill/>
        </p:spPr>
        <p:txBody>
          <a:bodyPr wrap="none" rtlCol="0">
            <a:spAutoFit/>
          </a:bodyPr>
          <a:lstStyle/>
          <a:p>
            <a:r>
              <a:rPr lang="en-US" dirty="0" smtClean="0"/>
              <a:t>And look for the report that says:</a:t>
            </a:r>
            <a:endParaRPr lang="en-US" dirty="0"/>
          </a:p>
        </p:txBody>
      </p:sp>
      <p:sp>
        <p:nvSpPr>
          <p:cNvPr id="5" name="TextBox 4"/>
          <p:cNvSpPr txBox="1"/>
          <p:nvPr/>
        </p:nvSpPr>
        <p:spPr>
          <a:xfrm>
            <a:off x="381000" y="588863"/>
            <a:ext cx="4922245" cy="369332"/>
          </a:xfrm>
          <a:prstGeom prst="rect">
            <a:avLst/>
          </a:prstGeom>
          <a:noFill/>
        </p:spPr>
        <p:txBody>
          <a:bodyPr wrap="none" rtlCol="0">
            <a:spAutoFit/>
          </a:bodyPr>
          <a:lstStyle/>
          <a:p>
            <a:r>
              <a:rPr lang="en-US" dirty="0" smtClean="0"/>
              <a:t>Type this internet address into your search engine.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51170"/>
            <a:ext cx="2209800" cy="2066925"/>
          </a:xfrm>
          <a:prstGeom prst="rect">
            <a:avLst/>
          </a:prstGeom>
        </p:spPr>
      </p:pic>
      <p:sp>
        <p:nvSpPr>
          <p:cNvPr id="3" name="Rectangle 2"/>
          <p:cNvSpPr/>
          <p:nvPr/>
        </p:nvSpPr>
        <p:spPr>
          <a:xfrm>
            <a:off x="1079498" y="1216537"/>
            <a:ext cx="5334000" cy="369332"/>
          </a:xfrm>
          <a:prstGeom prst="rect">
            <a:avLst/>
          </a:prstGeom>
          <a:solidFill>
            <a:schemeClr val="accent5">
              <a:lumMod val="40000"/>
              <a:lumOff val="60000"/>
            </a:schemeClr>
          </a:solidFill>
        </p:spPr>
        <p:txBody>
          <a:bodyPr wrap="square">
            <a:spAutoFit/>
          </a:bodyPr>
          <a:lstStyle/>
          <a:p>
            <a:r>
              <a:rPr lang="en-US" dirty="0"/>
              <a:t>https://</a:t>
            </a:r>
            <a:r>
              <a:rPr lang="en-US" dirty="0" smtClean="0"/>
              <a:t>www.federalreserve.gov/releases/h41/current</a:t>
            </a:r>
            <a:r>
              <a:rPr lang="en-US" dirty="0"/>
              <a:t>/</a:t>
            </a:r>
          </a:p>
        </p:txBody>
      </p:sp>
      <p:sp>
        <p:nvSpPr>
          <p:cNvPr id="6" name="Rectangle 1"/>
          <p:cNvSpPr>
            <a:spLocks noChangeArrowheads="1"/>
          </p:cNvSpPr>
          <p:nvPr/>
        </p:nvSpPr>
        <p:spPr bwMode="auto">
          <a:xfrm>
            <a:off x="1050561" y="2710933"/>
            <a:ext cx="5197839" cy="369332"/>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mj-lt"/>
              </a:rPr>
              <a:t>Statement of Condition of Each Federal Reserve Bank</a:t>
            </a:r>
          </a:p>
        </p:txBody>
      </p:sp>
      <p:sp>
        <p:nvSpPr>
          <p:cNvPr id="7" name="Rectangle 2"/>
          <p:cNvSpPr>
            <a:spLocks noChangeArrowheads="1"/>
          </p:cNvSpPr>
          <p:nvPr/>
        </p:nvSpPr>
        <p:spPr bwMode="auto">
          <a:xfrm>
            <a:off x="994929" y="4310121"/>
            <a:ext cx="4724400" cy="369332"/>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mj-lt"/>
              </a:rPr>
              <a:t>Capital paid in              30.5 billion dollars</a:t>
            </a:r>
          </a:p>
        </p:txBody>
      </p:sp>
      <p:sp>
        <p:nvSpPr>
          <p:cNvPr id="9" name="TextBox 8"/>
          <p:cNvSpPr txBox="1"/>
          <p:nvPr/>
        </p:nvSpPr>
        <p:spPr>
          <a:xfrm>
            <a:off x="384858" y="3510527"/>
            <a:ext cx="4874219" cy="369332"/>
          </a:xfrm>
          <a:prstGeom prst="rect">
            <a:avLst/>
          </a:prstGeom>
          <a:noFill/>
        </p:spPr>
        <p:txBody>
          <a:bodyPr wrap="none" rtlCol="0">
            <a:spAutoFit/>
          </a:bodyPr>
          <a:lstStyle/>
          <a:p>
            <a:r>
              <a:rPr lang="en-US" dirty="0" smtClean="0"/>
              <a:t>In that report, look for the paid-in capital amount:</a:t>
            </a:r>
            <a:endParaRPr lang="en-US" dirty="0"/>
          </a:p>
        </p:txBody>
      </p:sp>
      <p:sp>
        <p:nvSpPr>
          <p:cNvPr id="11" name="TextBox 10"/>
          <p:cNvSpPr txBox="1"/>
          <p:nvPr/>
        </p:nvSpPr>
        <p:spPr>
          <a:xfrm>
            <a:off x="381000" y="5062554"/>
            <a:ext cx="6174319" cy="646331"/>
          </a:xfrm>
          <a:prstGeom prst="rect">
            <a:avLst/>
          </a:prstGeom>
          <a:noFill/>
        </p:spPr>
        <p:txBody>
          <a:bodyPr wrap="none" rtlCol="0">
            <a:spAutoFit/>
          </a:bodyPr>
          <a:lstStyle/>
          <a:p>
            <a:r>
              <a:rPr lang="en-US" dirty="0" smtClean="0"/>
              <a:t>So, our government could buy all the shares in the 12 Fed banks</a:t>
            </a:r>
          </a:p>
          <a:p>
            <a:r>
              <a:rPr lang="en-US" dirty="0" smtClean="0"/>
              <a:t>for only 30.5 billion dollars!</a:t>
            </a:r>
            <a:endParaRPr lang="en-US" dirty="0"/>
          </a:p>
        </p:txBody>
      </p:sp>
      <p:sp>
        <p:nvSpPr>
          <p:cNvPr id="12" name="TextBox 11"/>
          <p:cNvSpPr txBox="1"/>
          <p:nvPr/>
        </p:nvSpPr>
        <p:spPr>
          <a:xfrm>
            <a:off x="2084120" y="5946927"/>
            <a:ext cx="6057684" cy="400110"/>
          </a:xfrm>
          <a:prstGeom prst="rect">
            <a:avLst/>
          </a:prstGeom>
          <a:solidFill>
            <a:srgbClr val="FFFF00"/>
          </a:solidFill>
        </p:spPr>
        <p:txBody>
          <a:bodyPr wrap="none" rtlCol="0">
            <a:spAutoFit/>
          </a:bodyPr>
          <a:lstStyle/>
          <a:p>
            <a:r>
              <a:rPr lang="en-US" sz="2000" b="1" dirty="0" smtClean="0"/>
              <a:t>Our 12 Fed banks will cost us only 30.5 billion dollars!!!!</a:t>
            </a:r>
            <a:endParaRPr lang="en-US" sz="2000" b="1" dirty="0"/>
          </a:p>
        </p:txBody>
      </p:sp>
    </p:spTree>
    <p:extLst>
      <p:ext uri="{BB962C8B-B14F-4D97-AF65-F5344CB8AC3E}">
        <p14:creationId xmlns:p14="http://schemas.microsoft.com/office/powerpoint/2010/main" val="1935287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14400"/>
            <a:ext cx="7620000" cy="923330"/>
          </a:xfrm>
          <a:prstGeom prst="rect">
            <a:avLst/>
          </a:prstGeom>
          <a:noFill/>
        </p:spPr>
        <p:txBody>
          <a:bodyPr wrap="square" rtlCol="0">
            <a:spAutoFit/>
          </a:bodyPr>
          <a:lstStyle/>
          <a:p>
            <a:r>
              <a:rPr lang="en-US" dirty="0" smtClean="0"/>
              <a:t>And remember, the Fed is the central bank of the most important economy of the world ...  the U.S. accounts </a:t>
            </a:r>
            <a:r>
              <a:rPr lang="en-US" dirty="0"/>
              <a:t>for </a:t>
            </a:r>
            <a:r>
              <a:rPr lang="en-US" dirty="0" smtClean="0"/>
              <a:t>25 </a:t>
            </a:r>
            <a:r>
              <a:rPr lang="en-US" dirty="0"/>
              <a:t>percent of </a:t>
            </a:r>
            <a:r>
              <a:rPr lang="en-US" dirty="0" smtClean="0"/>
              <a:t>the world’s GDP –</a:t>
            </a:r>
          </a:p>
          <a:p>
            <a:r>
              <a:rPr lang="en-US" dirty="0" smtClean="0"/>
              <a:t>the </a:t>
            </a:r>
            <a:r>
              <a:rPr lang="en-US" dirty="0"/>
              <a:t>market value of all final goods and services produced</a:t>
            </a:r>
            <a:r>
              <a:rPr lang="en-US" dirty="0" smtClean="0"/>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818" y="2057400"/>
            <a:ext cx="4114799" cy="411994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4293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010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6699978" cy="4038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3810000" cy="232522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0842"/>
            <a:ext cx="117987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38400" y="304800"/>
            <a:ext cx="6477000" cy="1477328"/>
          </a:xfrm>
          <a:prstGeom prst="rect">
            <a:avLst/>
          </a:prstGeom>
          <a:solidFill>
            <a:srgbClr val="FFFF00"/>
          </a:solidFill>
        </p:spPr>
        <p:txBody>
          <a:bodyPr wrap="square" rtlCol="0">
            <a:spAutoFit/>
          </a:bodyPr>
          <a:lstStyle/>
          <a:p>
            <a:r>
              <a:rPr lang="en-US" dirty="0" smtClean="0"/>
              <a:t>And the U.S. maintains the largest military in the ENTIRE HISTORY OF THE WORLD ...  which Fed member banks support with their</a:t>
            </a:r>
          </a:p>
          <a:p>
            <a:r>
              <a:rPr lang="en-US" dirty="0" smtClean="0"/>
              <a:t>loans of billions and billions of dollars to the arms industry.</a:t>
            </a:r>
          </a:p>
          <a:p>
            <a:endParaRPr lang="en-US" dirty="0"/>
          </a:p>
          <a:p>
            <a:r>
              <a:rPr lang="en-US" dirty="0" smtClean="0"/>
              <a:t>The U.S. is the largest exporter of arms to the world.</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4364043"/>
            <a:ext cx="1930400" cy="2313836"/>
          </a:xfrm>
          <a:prstGeom prst="rect">
            <a:avLst/>
          </a:prstGeom>
        </p:spPr>
      </p:pic>
    </p:spTree>
    <p:extLst>
      <p:ext uri="{BB962C8B-B14F-4D97-AF65-F5344CB8AC3E}">
        <p14:creationId xmlns:p14="http://schemas.microsoft.com/office/powerpoint/2010/main" val="187489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585592" y="6303990"/>
            <a:ext cx="4119397" cy="646331"/>
          </a:xfrm>
          <a:prstGeom prst="rect">
            <a:avLst/>
          </a:prstGeom>
          <a:solidFill>
            <a:schemeClr val="bg1"/>
          </a:solidFill>
        </p:spPr>
        <p:txBody>
          <a:bodyPr wrap="none" rtlCol="0">
            <a:spAutoFit/>
          </a:bodyPr>
          <a:lstStyle/>
          <a:p>
            <a:r>
              <a:rPr lang="en-US" sz="3600" dirty="0" smtClean="0"/>
              <a:t>FINANCIAL MARKETS</a:t>
            </a:r>
            <a:endParaRPr lang="en-US" sz="3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58246"/>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51118"/>
            <a:ext cx="7239000" cy="1754326"/>
          </a:xfrm>
          <a:prstGeom prst="rect">
            <a:avLst/>
          </a:prstGeom>
          <a:noFill/>
        </p:spPr>
        <p:txBody>
          <a:bodyPr wrap="square" rtlCol="0">
            <a:spAutoFit/>
          </a:bodyPr>
          <a:lstStyle/>
          <a:p>
            <a:r>
              <a:rPr lang="en-US" dirty="0" smtClean="0"/>
              <a:t>Well, yes, the FED member banks support this empire.</a:t>
            </a:r>
          </a:p>
          <a:p>
            <a:endParaRPr lang="en-US" dirty="0"/>
          </a:p>
          <a:p>
            <a:r>
              <a:rPr lang="en-US" dirty="0" smtClean="0"/>
              <a:t>But, remember, when the government buys the 12 Fed banks   ... </a:t>
            </a:r>
          </a:p>
          <a:p>
            <a:r>
              <a:rPr lang="en-US" dirty="0" smtClean="0"/>
              <a:t>at the same time, the Fed member banks will not be allowed to</a:t>
            </a:r>
          </a:p>
          <a:p>
            <a:r>
              <a:rPr lang="en-US" dirty="0" smtClean="0"/>
              <a:t>create their bank credit out of thin air anymore,</a:t>
            </a:r>
          </a:p>
          <a:p>
            <a:r>
              <a:rPr lang="en-US" dirty="0" smtClean="0"/>
              <a:t>but must find real money to loan.</a:t>
            </a:r>
            <a:endParaRPr lang="en-US" dirty="0"/>
          </a:p>
        </p:txBody>
      </p:sp>
      <p:sp>
        <p:nvSpPr>
          <p:cNvPr id="5" name="TextBox 4"/>
          <p:cNvSpPr txBox="1"/>
          <p:nvPr/>
        </p:nvSpPr>
        <p:spPr>
          <a:xfrm>
            <a:off x="3808889" y="2435122"/>
            <a:ext cx="4461093" cy="1754326"/>
          </a:xfrm>
          <a:prstGeom prst="rect">
            <a:avLst/>
          </a:prstGeom>
          <a:solidFill>
            <a:srgbClr val="FFFF00"/>
          </a:solidFill>
        </p:spPr>
        <p:txBody>
          <a:bodyPr wrap="none" rtlCol="0">
            <a:spAutoFit/>
          </a:bodyPr>
          <a:lstStyle/>
          <a:p>
            <a:r>
              <a:rPr lang="en-US" dirty="0" smtClean="0"/>
              <a:t>Yeah!  Less war, less war, less war.</a:t>
            </a:r>
          </a:p>
          <a:p>
            <a:endParaRPr lang="en-US" dirty="0"/>
          </a:p>
          <a:p>
            <a:r>
              <a:rPr lang="en-US" dirty="0" smtClean="0"/>
              <a:t>Less speculation in the stock market ... </a:t>
            </a:r>
          </a:p>
          <a:p>
            <a:r>
              <a:rPr lang="en-US" dirty="0" smtClean="0"/>
              <a:t>and in all the massive financial markets.</a:t>
            </a:r>
          </a:p>
          <a:p>
            <a:endParaRPr lang="en-US" dirty="0"/>
          </a:p>
          <a:p>
            <a:r>
              <a:rPr lang="en-US" dirty="0" smtClean="0"/>
              <a:t>Less of everything that hurts ordinary people.</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43" y="2435123"/>
            <a:ext cx="2492825" cy="1754326"/>
          </a:xfrm>
          <a:prstGeom prst="rect">
            <a:avLst/>
          </a:prstGeom>
        </p:spPr>
      </p:pic>
      <p:sp>
        <p:nvSpPr>
          <p:cNvPr id="3" name="TextBox 2"/>
          <p:cNvSpPr txBox="1"/>
          <p:nvPr/>
        </p:nvSpPr>
        <p:spPr>
          <a:xfrm>
            <a:off x="7086600" y="175260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14" y="4813116"/>
            <a:ext cx="1600398" cy="11856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841" y="4815482"/>
            <a:ext cx="3296493" cy="1312826"/>
          </a:xfrm>
          <a:prstGeom prst="rect">
            <a:avLst/>
          </a:prstGeom>
        </p:spPr>
      </p:pic>
      <p:sp>
        <p:nvSpPr>
          <p:cNvPr id="8" name="TextBox 7"/>
          <p:cNvSpPr txBox="1"/>
          <p:nvPr/>
        </p:nvSpPr>
        <p:spPr>
          <a:xfrm>
            <a:off x="6842914" y="6068177"/>
            <a:ext cx="1523127" cy="369332"/>
          </a:xfrm>
          <a:prstGeom prst="rect">
            <a:avLst/>
          </a:prstGeom>
          <a:solidFill>
            <a:schemeClr val="bg1"/>
          </a:solidFill>
        </p:spPr>
        <p:txBody>
          <a:bodyPr wrap="square" rtlCol="0">
            <a:spAutoFit/>
          </a:bodyPr>
          <a:lstStyle/>
          <a:p>
            <a:r>
              <a:rPr lang="en-US" dirty="0" smtClean="0"/>
              <a:t>commodities</a:t>
            </a:r>
            <a:endParaRPr lang="en-US" dirty="0"/>
          </a:p>
        </p:txBody>
      </p:sp>
      <p:sp>
        <p:nvSpPr>
          <p:cNvPr id="9" name="TextBox 8"/>
          <p:cNvSpPr txBox="1"/>
          <p:nvPr/>
        </p:nvSpPr>
        <p:spPr>
          <a:xfrm>
            <a:off x="429403" y="6068177"/>
            <a:ext cx="758028" cy="369332"/>
          </a:xfrm>
          <a:prstGeom prst="rect">
            <a:avLst/>
          </a:prstGeom>
          <a:solidFill>
            <a:schemeClr val="bg1"/>
          </a:solidFill>
        </p:spPr>
        <p:txBody>
          <a:bodyPr wrap="none" rtlCol="0">
            <a:spAutoFit/>
          </a:bodyPr>
          <a:lstStyle/>
          <a:p>
            <a:r>
              <a:rPr lang="en-US" dirty="0" smtClean="0"/>
              <a:t>stocks</a:t>
            </a:r>
            <a:endParaRPr lang="en-US"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3166" y="4813116"/>
            <a:ext cx="1847850" cy="1216998"/>
          </a:xfrm>
          <a:prstGeom prst="rect">
            <a:avLst/>
          </a:prstGeom>
        </p:spPr>
      </p:pic>
      <p:sp>
        <p:nvSpPr>
          <p:cNvPr id="12" name="TextBox 11"/>
          <p:cNvSpPr txBox="1"/>
          <p:nvPr/>
        </p:nvSpPr>
        <p:spPr>
          <a:xfrm>
            <a:off x="3977276" y="6072381"/>
            <a:ext cx="1982722" cy="369332"/>
          </a:xfrm>
          <a:prstGeom prst="rect">
            <a:avLst/>
          </a:prstGeom>
          <a:solidFill>
            <a:schemeClr val="bg1"/>
          </a:solidFill>
        </p:spPr>
        <p:txBody>
          <a:bodyPr wrap="none" rtlCol="0">
            <a:spAutoFit/>
          </a:bodyPr>
          <a:lstStyle/>
          <a:p>
            <a:r>
              <a:rPr lang="en-US" dirty="0" smtClean="0"/>
              <a:t>Foreign currencies</a:t>
            </a:r>
            <a:endParaRPr lang="en-US"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7727" y="4817876"/>
            <a:ext cx="1574471" cy="1180853"/>
          </a:xfrm>
          <a:prstGeom prst="rect">
            <a:avLst/>
          </a:prstGeom>
        </p:spPr>
      </p:pic>
      <p:sp>
        <p:nvSpPr>
          <p:cNvPr id="17" name="TextBox 16"/>
          <p:cNvSpPr txBox="1"/>
          <p:nvPr/>
        </p:nvSpPr>
        <p:spPr>
          <a:xfrm>
            <a:off x="2202538" y="6085814"/>
            <a:ext cx="761747" cy="369332"/>
          </a:xfrm>
          <a:prstGeom prst="rect">
            <a:avLst/>
          </a:prstGeom>
          <a:solidFill>
            <a:schemeClr val="bg1"/>
          </a:solidFill>
        </p:spPr>
        <p:txBody>
          <a:bodyPr wrap="none" rtlCol="0">
            <a:spAutoFit/>
          </a:bodyPr>
          <a:lstStyle/>
          <a:p>
            <a:r>
              <a:rPr lang="en-US" dirty="0" smtClean="0"/>
              <a:t>bonds</a:t>
            </a:r>
            <a:endParaRPr lang="en-US" dirty="0"/>
          </a:p>
        </p:txBody>
      </p:sp>
    </p:spTree>
    <p:extLst>
      <p:ext uri="{BB962C8B-B14F-4D97-AF65-F5344CB8AC3E}">
        <p14:creationId xmlns:p14="http://schemas.microsoft.com/office/powerpoint/2010/main" val="2694110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7526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85800"/>
            <a:ext cx="3639522" cy="369332"/>
          </a:xfrm>
          <a:prstGeom prst="rect">
            <a:avLst/>
          </a:prstGeom>
          <a:noFill/>
        </p:spPr>
        <p:txBody>
          <a:bodyPr wrap="none" rtlCol="0">
            <a:spAutoFit/>
          </a:bodyPr>
          <a:lstStyle/>
          <a:p>
            <a:r>
              <a:rPr lang="en-US" dirty="0" smtClean="0"/>
              <a:t>Jeremy!   Jeremy!   WHERE ARE YOU!</a:t>
            </a:r>
            <a:endParaRPr lang="en-US" dirty="0"/>
          </a:p>
        </p:txBody>
      </p:sp>
      <p:sp>
        <p:nvSpPr>
          <p:cNvPr id="2" name="TextBox 1"/>
          <p:cNvSpPr txBox="1"/>
          <p:nvPr/>
        </p:nvSpPr>
        <p:spPr>
          <a:xfrm>
            <a:off x="5867400" y="3200400"/>
            <a:ext cx="2532279" cy="646331"/>
          </a:xfrm>
          <a:prstGeom prst="rect">
            <a:avLst/>
          </a:prstGeom>
          <a:solidFill>
            <a:srgbClr val="FFFF00"/>
          </a:solidFill>
        </p:spPr>
        <p:txBody>
          <a:bodyPr wrap="square" rtlCol="0">
            <a:spAutoFit/>
          </a:bodyPr>
          <a:lstStyle/>
          <a:p>
            <a:r>
              <a:rPr lang="en-US" dirty="0" smtClean="0"/>
              <a:t>Calm down, calm down,</a:t>
            </a:r>
          </a:p>
          <a:p>
            <a:r>
              <a:rPr lang="en-US" dirty="0" smtClean="0"/>
              <a:t>what’s up?</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962400"/>
            <a:ext cx="4132479" cy="2286000"/>
          </a:xfrm>
          <a:prstGeom prst="rect">
            <a:avLst/>
          </a:prstGeom>
        </p:spPr>
      </p:pic>
    </p:spTree>
    <p:extLst>
      <p:ext uri="{BB962C8B-B14F-4D97-AF65-F5344CB8AC3E}">
        <p14:creationId xmlns:p14="http://schemas.microsoft.com/office/powerpoint/2010/main" val="343480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52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09600"/>
            <a:ext cx="2692532" cy="523220"/>
          </a:xfrm>
          <a:prstGeom prst="rect">
            <a:avLst/>
          </a:prstGeom>
          <a:noFill/>
        </p:spPr>
        <p:txBody>
          <a:bodyPr wrap="none" rtlCol="0">
            <a:spAutoFit/>
          </a:bodyPr>
          <a:lstStyle/>
          <a:p>
            <a:r>
              <a:rPr lang="en-US" sz="2800" dirty="0" smtClean="0"/>
              <a:t>Yes   </a:t>
            </a:r>
            <a:r>
              <a:rPr lang="en-US" sz="2800" dirty="0" err="1" smtClean="0"/>
              <a:t>yes</a:t>
            </a:r>
            <a:r>
              <a:rPr lang="en-US" sz="2800" dirty="0" smtClean="0"/>
              <a:t>   </a:t>
            </a:r>
            <a:r>
              <a:rPr lang="en-US" sz="2800" dirty="0" err="1" smtClean="0"/>
              <a:t>yes</a:t>
            </a:r>
            <a:r>
              <a:rPr lang="en-US" sz="2800" dirty="0" smtClean="0"/>
              <a:t>   !!!</a:t>
            </a:r>
            <a:endParaRPr lang="en-US" sz="2800" dirty="0"/>
          </a:p>
        </p:txBody>
      </p:sp>
      <p:sp>
        <p:nvSpPr>
          <p:cNvPr id="2" name="TextBox 1"/>
          <p:cNvSpPr txBox="1"/>
          <p:nvPr/>
        </p:nvSpPr>
        <p:spPr>
          <a:xfrm>
            <a:off x="3505200" y="2286000"/>
            <a:ext cx="4648200" cy="923330"/>
          </a:xfrm>
          <a:prstGeom prst="rect">
            <a:avLst/>
          </a:prstGeom>
          <a:solidFill>
            <a:srgbClr val="FFFF00"/>
          </a:solidFill>
        </p:spPr>
        <p:txBody>
          <a:bodyPr wrap="square" rtlCol="0">
            <a:spAutoFit/>
          </a:bodyPr>
          <a:lstStyle/>
          <a:p>
            <a:r>
              <a:rPr lang="en-US" dirty="0" smtClean="0"/>
              <a:t>Ok, let’s get on with buying these 12 Fed banks.</a:t>
            </a:r>
          </a:p>
          <a:p>
            <a:endParaRPr lang="en-US" dirty="0"/>
          </a:p>
          <a:p>
            <a:r>
              <a:rPr lang="en-US" dirty="0" smtClean="0"/>
              <a:t>            Who gets paid?               How much?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038600"/>
            <a:ext cx="5715000" cy="2238375"/>
          </a:xfrm>
          <a:prstGeom prst="rect">
            <a:avLst/>
          </a:prstGeom>
        </p:spPr>
      </p:pic>
    </p:spTree>
    <p:extLst>
      <p:ext uri="{BB962C8B-B14F-4D97-AF65-F5344CB8AC3E}">
        <p14:creationId xmlns:p14="http://schemas.microsoft.com/office/powerpoint/2010/main" val="80749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210289"/>
            <a:ext cx="1948193" cy="1057978"/>
          </a:xfrm>
          <a:prstGeom prst="rect">
            <a:avLst/>
          </a:prstGeom>
        </p:spPr>
      </p:pic>
      <p:sp>
        <p:nvSpPr>
          <p:cNvPr id="3" name="TextBox 2"/>
          <p:cNvSpPr txBox="1"/>
          <p:nvPr/>
        </p:nvSpPr>
        <p:spPr>
          <a:xfrm>
            <a:off x="457200" y="533400"/>
            <a:ext cx="4702569" cy="646331"/>
          </a:xfrm>
          <a:prstGeom prst="rect">
            <a:avLst/>
          </a:prstGeom>
          <a:noFill/>
        </p:spPr>
        <p:txBody>
          <a:bodyPr wrap="none" rtlCol="0">
            <a:spAutoFit/>
          </a:bodyPr>
          <a:lstStyle/>
          <a:p>
            <a:r>
              <a:rPr lang="en-US" dirty="0" smtClean="0"/>
              <a:t>The Treasury Department buys ALL the shares ...</a:t>
            </a:r>
            <a:endParaRPr lang="en-US" dirty="0"/>
          </a:p>
          <a:p>
            <a:r>
              <a:rPr lang="en-US" dirty="0" smtClean="0"/>
              <a:t>and pays a TOTAL of 30.5 billion dollars!</a:t>
            </a: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14109"/>
            <a:ext cx="1439766" cy="130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64423" y="2027571"/>
            <a:ext cx="5814477" cy="923330"/>
          </a:xfrm>
          <a:prstGeom prst="rect">
            <a:avLst/>
          </a:prstGeom>
          <a:solidFill>
            <a:srgbClr val="FFFF00"/>
          </a:solidFill>
        </p:spPr>
        <p:txBody>
          <a:bodyPr wrap="none" rtlCol="0">
            <a:spAutoFit/>
          </a:bodyPr>
          <a:lstStyle/>
          <a:p>
            <a:r>
              <a:rPr lang="en-US" dirty="0" smtClean="0"/>
              <a:t>That’s </a:t>
            </a:r>
            <a:r>
              <a:rPr lang="en-US" dirty="0" smtClean="0"/>
              <a:t>dirt cheap!</a:t>
            </a:r>
          </a:p>
          <a:p>
            <a:r>
              <a:rPr lang="en-US" dirty="0" smtClean="0"/>
              <a:t>For the central bank of the largest empire in world history....</a:t>
            </a:r>
          </a:p>
          <a:p>
            <a:r>
              <a:rPr lang="en-US" dirty="0" smtClean="0"/>
              <a:t>the largest economy in the world....</a:t>
            </a:r>
            <a:endParaRPr lang="en-US" dirty="0"/>
          </a:p>
        </p:txBody>
      </p:sp>
      <p:sp>
        <p:nvSpPr>
          <p:cNvPr id="8" name="TextBox 7"/>
          <p:cNvSpPr txBox="1"/>
          <p:nvPr/>
        </p:nvSpPr>
        <p:spPr>
          <a:xfrm>
            <a:off x="321007" y="4643137"/>
            <a:ext cx="5286832" cy="646331"/>
          </a:xfrm>
          <a:prstGeom prst="rect">
            <a:avLst/>
          </a:prstGeom>
          <a:noFill/>
        </p:spPr>
        <p:txBody>
          <a:bodyPr wrap="none" rtlCol="0">
            <a:spAutoFit/>
          </a:bodyPr>
          <a:lstStyle/>
          <a:p>
            <a:r>
              <a:rPr lang="en-US" dirty="0" smtClean="0"/>
              <a:t>Yeah!   And besides making the world safer for people,</a:t>
            </a:r>
          </a:p>
          <a:p>
            <a:r>
              <a:rPr lang="en-US" dirty="0" smtClean="0"/>
              <a:t>guess what else we get for this.</a:t>
            </a:r>
            <a:endParaRPr lang="en-US" dirty="0"/>
          </a:p>
        </p:txBody>
      </p:sp>
      <p:sp>
        <p:nvSpPr>
          <p:cNvPr id="9" name="TextBox 8"/>
          <p:cNvSpPr txBox="1"/>
          <p:nvPr/>
        </p:nvSpPr>
        <p:spPr>
          <a:xfrm>
            <a:off x="6909265" y="5289468"/>
            <a:ext cx="1147943" cy="523220"/>
          </a:xfrm>
          <a:prstGeom prst="rect">
            <a:avLst/>
          </a:prstGeom>
          <a:solidFill>
            <a:srgbClr val="FFFF00"/>
          </a:solidFill>
        </p:spPr>
        <p:txBody>
          <a:bodyPr wrap="none" rtlCol="0">
            <a:spAutoFit/>
          </a:bodyPr>
          <a:lstStyle/>
          <a:p>
            <a:r>
              <a:rPr lang="en-US" sz="2800" dirty="0" smtClean="0"/>
              <a:t>What?</a:t>
            </a:r>
            <a:endParaRPr lang="en-US" sz="2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620" y="3275729"/>
            <a:ext cx="2631829" cy="142923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354" y="2518365"/>
            <a:ext cx="1320310" cy="717002"/>
          </a:xfrm>
          <a:prstGeom prst="rect">
            <a:avLst/>
          </a:prstGeom>
        </p:spPr>
      </p:pic>
      <p:pic>
        <p:nvPicPr>
          <p:cNvPr id="2050" name="Picture 2" descr="https://s16-us2.ixquick.com/cgi-bin/serveimage?url=http%3A%2F%2Fparsitek.com%2Fwpp%2Fwp-content%2Fuploads%2F2015%2F04%2Fearth-07.png&amp;sp=f55b218feab460d43d0acc1eb1933d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4047" y="4736789"/>
            <a:ext cx="2568498" cy="199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512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7859"/>
            <a:ext cx="1600305" cy="144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09600"/>
            <a:ext cx="5837239" cy="1754326"/>
          </a:xfrm>
          <a:prstGeom prst="rect">
            <a:avLst/>
          </a:prstGeom>
          <a:noFill/>
        </p:spPr>
        <p:txBody>
          <a:bodyPr wrap="none" rtlCol="0">
            <a:spAutoFit/>
          </a:bodyPr>
          <a:lstStyle/>
          <a:p>
            <a:r>
              <a:rPr lang="en-US" dirty="0" smtClean="0"/>
              <a:t>Well, the 12 Fed banks own assets worth 4.3 Trillion dollars:</a:t>
            </a:r>
          </a:p>
          <a:p>
            <a:endParaRPr lang="en-US" dirty="0"/>
          </a:p>
          <a:p>
            <a:r>
              <a:rPr lang="en-US" dirty="0" smtClean="0"/>
              <a:t>     </a:t>
            </a:r>
            <a:r>
              <a:rPr lang="en-US" b="1" dirty="0" smtClean="0"/>
              <a:t>2.5 Trillion dollars </a:t>
            </a:r>
            <a:r>
              <a:rPr lang="en-US" dirty="0" smtClean="0"/>
              <a:t>of U.S. Treasury Bonds</a:t>
            </a:r>
          </a:p>
          <a:p>
            <a:r>
              <a:rPr lang="en-US" dirty="0"/>
              <a:t> </a:t>
            </a:r>
            <a:r>
              <a:rPr lang="en-US" dirty="0" smtClean="0"/>
              <a:t>    </a:t>
            </a:r>
            <a:r>
              <a:rPr lang="en-US" b="1" dirty="0" smtClean="0"/>
              <a:t>1.8 Trillion dollars </a:t>
            </a:r>
            <a:r>
              <a:rPr lang="en-US" dirty="0" smtClean="0"/>
              <a:t>of Mortgage Backed Security Bonds</a:t>
            </a:r>
          </a:p>
          <a:p>
            <a:r>
              <a:rPr lang="en-US" dirty="0"/>
              <a:t> </a:t>
            </a:r>
            <a:r>
              <a:rPr lang="en-US" dirty="0" smtClean="0"/>
              <a:t>    ------------------------</a:t>
            </a:r>
          </a:p>
          <a:p>
            <a:r>
              <a:rPr lang="en-US" dirty="0"/>
              <a:t> </a:t>
            </a:r>
            <a:r>
              <a:rPr lang="en-US" dirty="0" smtClean="0"/>
              <a:t>    </a:t>
            </a:r>
            <a:r>
              <a:rPr lang="en-US" b="1" dirty="0" smtClean="0"/>
              <a:t>4.3 Trillion dollars    Total</a:t>
            </a:r>
            <a:endParaRPr lang="en-US" b="1" dirty="0"/>
          </a:p>
        </p:txBody>
      </p:sp>
      <p:sp>
        <p:nvSpPr>
          <p:cNvPr id="5" name="TextBox 4"/>
          <p:cNvSpPr txBox="1"/>
          <p:nvPr/>
        </p:nvSpPr>
        <p:spPr>
          <a:xfrm>
            <a:off x="4595019" y="2971800"/>
            <a:ext cx="4373561" cy="923330"/>
          </a:xfrm>
          <a:prstGeom prst="rect">
            <a:avLst/>
          </a:prstGeom>
          <a:solidFill>
            <a:srgbClr val="FFFF00"/>
          </a:solidFill>
        </p:spPr>
        <p:txBody>
          <a:bodyPr wrap="square" rtlCol="0">
            <a:spAutoFit/>
          </a:bodyPr>
          <a:lstStyle/>
          <a:p>
            <a:r>
              <a:rPr lang="en-US" dirty="0" smtClean="0"/>
              <a:t>Seems like a real good deal for all of us 99%!</a:t>
            </a:r>
          </a:p>
          <a:p>
            <a:r>
              <a:rPr lang="en-US" dirty="0" smtClean="0"/>
              <a:t>For 30.5 Billion dollars, we get assets worth</a:t>
            </a:r>
          </a:p>
          <a:p>
            <a:r>
              <a:rPr lang="en-US" dirty="0" smtClean="0"/>
              <a:t>4.3 Trillion!</a:t>
            </a:r>
            <a:endParaRPr lang="en-US" dirty="0"/>
          </a:p>
        </p:txBody>
      </p:sp>
      <p:sp>
        <p:nvSpPr>
          <p:cNvPr id="3" name="TextBox 2"/>
          <p:cNvSpPr txBox="1"/>
          <p:nvPr/>
        </p:nvSpPr>
        <p:spPr>
          <a:xfrm>
            <a:off x="609600" y="5020270"/>
            <a:ext cx="5105400" cy="646331"/>
          </a:xfrm>
          <a:prstGeom prst="rect">
            <a:avLst/>
          </a:prstGeom>
          <a:noFill/>
        </p:spPr>
        <p:txBody>
          <a:bodyPr wrap="square" rtlCol="0">
            <a:spAutoFit/>
          </a:bodyPr>
          <a:lstStyle/>
          <a:p>
            <a:r>
              <a:rPr lang="en-US" dirty="0" smtClean="0"/>
              <a:t>You bet!  And when the government owns these</a:t>
            </a:r>
          </a:p>
          <a:p>
            <a:r>
              <a:rPr lang="en-US" b="1" dirty="0" smtClean="0"/>
              <a:t>4.3 trillion dollars </a:t>
            </a:r>
            <a:r>
              <a:rPr lang="en-US" dirty="0" smtClean="0"/>
              <a:t>worth of assets, you know what?  </a:t>
            </a:r>
            <a:endParaRPr lang="en-US" dirty="0"/>
          </a:p>
        </p:txBody>
      </p:sp>
      <p:sp>
        <p:nvSpPr>
          <p:cNvPr id="6" name="TextBox 5"/>
          <p:cNvSpPr txBox="1"/>
          <p:nvPr/>
        </p:nvSpPr>
        <p:spPr>
          <a:xfrm>
            <a:off x="4495800" y="5943600"/>
            <a:ext cx="1010533" cy="461665"/>
          </a:xfrm>
          <a:prstGeom prst="rect">
            <a:avLst/>
          </a:prstGeom>
          <a:solidFill>
            <a:srgbClr val="FFFF00"/>
          </a:solidFill>
        </p:spPr>
        <p:txBody>
          <a:bodyPr wrap="none" rtlCol="0">
            <a:spAutoFit/>
          </a:bodyPr>
          <a:lstStyle/>
          <a:p>
            <a:r>
              <a:rPr lang="en-US" sz="2400" dirty="0" smtClean="0"/>
              <a:t>What?</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85" y="2951810"/>
            <a:ext cx="2146062" cy="1480576"/>
          </a:xfrm>
          <a:prstGeom prst="rect">
            <a:avLst/>
          </a:prstGeom>
        </p:spPr>
      </p:pic>
    </p:spTree>
    <p:extLst>
      <p:ext uri="{BB962C8B-B14F-4D97-AF65-F5344CB8AC3E}">
        <p14:creationId xmlns:p14="http://schemas.microsoft.com/office/powerpoint/2010/main" val="363831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690" y="242382"/>
            <a:ext cx="1585321" cy="143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55997"/>
            <a:ext cx="6455324" cy="923330"/>
          </a:xfrm>
          <a:prstGeom prst="rect">
            <a:avLst/>
          </a:prstGeom>
          <a:noFill/>
        </p:spPr>
        <p:txBody>
          <a:bodyPr wrap="square" rtlCol="0">
            <a:spAutoFit/>
          </a:bodyPr>
          <a:lstStyle/>
          <a:p>
            <a:r>
              <a:rPr lang="en-US" dirty="0" smtClean="0"/>
              <a:t>Our Treasury Department does not need these assets sitting there.</a:t>
            </a:r>
          </a:p>
          <a:p>
            <a:r>
              <a:rPr lang="en-US" dirty="0" smtClean="0"/>
              <a:t>Our Treasury can sell them back into the market and</a:t>
            </a:r>
          </a:p>
          <a:p>
            <a:r>
              <a:rPr lang="en-US" dirty="0" smtClean="0"/>
              <a:t>provide funding for the needs of the ordinary person.</a:t>
            </a:r>
            <a:endParaRPr lang="en-US" dirty="0"/>
          </a:p>
        </p:txBody>
      </p:sp>
      <p:sp>
        <p:nvSpPr>
          <p:cNvPr id="5" name="TextBox 4"/>
          <p:cNvSpPr txBox="1"/>
          <p:nvPr/>
        </p:nvSpPr>
        <p:spPr>
          <a:xfrm>
            <a:off x="4191438" y="2004796"/>
            <a:ext cx="4792594" cy="1477328"/>
          </a:xfrm>
          <a:prstGeom prst="rect">
            <a:avLst/>
          </a:prstGeom>
          <a:solidFill>
            <a:srgbClr val="FFFF00"/>
          </a:solidFill>
        </p:spPr>
        <p:txBody>
          <a:bodyPr wrap="none" rtlCol="0">
            <a:spAutoFit/>
          </a:bodyPr>
          <a:lstStyle/>
          <a:p>
            <a:r>
              <a:rPr lang="en-US" dirty="0" smtClean="0"/>
              <a:t>Yes.  Like a onetime tax-free dividend to all</a:t>
            </a:r>
          </a:p>
          <a:p>
            <a:r>
              <a:rPr lang="en-US" dirty="0" smtClean="0"/>
              <a:t>citizens living in the U.S.   That’s in the NEED</a:t>
            </a:r>
          </a:p>
          <a:p>
            <a:r>
              <a:rPr lang="en-US" dirty="0" smtClean="0"/>
              <a:t>Act too.</a:t>
            </a:r>
          </a:p>
          <a:p>
            <a:endParaRPr lang="en-US" dirty="0"/>
          </a:p>
          <a:p>
            <a:r>
              <a:rPr lang="en-US" dirty="0" smtClean="0"/>
              <a:t>Let’s free people from some economic insecurity.</a:t>
            </a:r>
            <a:endParaRPr lang="en-US" dirty="0"/>
          </a:p>
        </p:txBody>
      </p:sp>
      <p:sp>
        <p:nvSpPr>
          <p:cNvPr id="2" name="TextBox 1"/>
          <p:cNvSpPr txBox="1"/>
          <p:nvPr/>
        </p:nvSpPr>
        <p:spPr>
          <a:xfrm>
            <a:off x="457200" y="3658492"/>
            <a:ext cx="1115272" cy="369332"/>
          </a:xfrm>
          <a:prstGeom prst="rect">
            <a:avLst/>
          </a:prstGeom>
          <a:noFill/>
        </p:spPr>
        <p:txBody>
          <a:bodyPr wrap="square" rtlCol="0">
            <a:spAutoFit/>
          </a:bodyPr>
          <a:lstStyle/>
          <a:p>
            <a:r>
              <a:rPr lang="en-US" dirty="0" smtClean="0"/>
              <a:t>You bet!</a:t>
            </a:r>
            <a:endParaRPr lang="en-US" dirty="0"/>
          </a:p>
        </p:txBody>
      </p:sp>
      <p:sp>
        <p:nvSpPr>
          <p:cNvPr id="6" name="TextBox 5"/>
          <p:cNvSpPr txBox="1"/>
          <p:nvPr/>
        </p:nvSpPr>
        <p:spPr>
          <a:xfrm>
            <a:off x="4169925" y="4247814"/>
            <a:ext cx="4835619" cy="923330"/>
          </a:xfrm>
          <a:prstGeom prst="rect">
            <a:avLst/>
          </a:prstGeom>
          <a:solidFill>
            <a:srgbClr val="FFFF00"/>
          </a:solidFill>
        </p:spPr>
        <p:txBody>
          <a:bodyPr wrap="none" rtlCol="0">
            <a:spAutoFit/>
          </a:bodyPr>
          <a:lstStyle/>
          <a:p>
            <a:r>
              <a:rPr lang="en-US" dirty="0" smtClean="0"/>
              <a:t>Like using this money to pay off all student debt –</a:t>
            </a:r>
          </a:p>
          <a:p>
            <a:r>
              <a:rPr lang="en-US" dirty="0" smtClean="0"/>
              <a:t>not only what is still owed but also what has</a:t>
            </a:r>
          </a:p>
          <a:p>
            <a:r>
              <a:rPr lang="en-US" dirty="0" smtClean="0"/>
              <a:t>already been paid!</a:t>
            </a:r>
            <a:endParaRPr lang="en-US" dirty="0"/>
          </a:p>
        </p:txBody>
      </p:sp>
      <p:sp>
        <p:nvSpPr>
          <p:cNvPr id="7" name="TextBox 6"/>
          <p:cNvSpPr txBox="1"/>
          <p:nvPr/>
        </p:nvSpPr>
        <p:spPr>
          <a:xfrm>
            <a:off x="685800" y="6014543"/>
            <a:ext cx="5110886" cy="646331"/>
          </a:xfrm>
          <a:prstGeom prst="rect">
            <a:avLst/>
          </a:prstGeom>
          <a:noFill/>
        </p:spPr>
        <p:txBody>
          <a:bodyPr wrap="none" rtlCol="0">
            <a:spAutoFit/>
          </a:bodyPr>
          <a:lstStyle/>
          <a:p>
            <a:r>
              <a:rPr lang="en-US" dirty="0" smtClean="0"/>
              <a:t>Yes.  Our students should not have to be debt slaves </a:t>
            </a:r>
          </a:p>
          <a:p>
            <a:r>
              <a:rPr lang="en-US" dirty="0" smtClean="0"/>
              <a:t>to get an education.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926" y="2004796"/>
            <a:ext cx="2168874" cy="14459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26" y="3764469"/>
            <a:ext cx="2168874" cy="1981767"/>
          </a:xfrm>
          <a:prstGeom prst="rect">
            <a:avLst/>
          </a:prstGeom>
        </p:spPr>
      </p:pic>
    </p:spTree>
    <p:extLst>
      <p:ext uri="{BB962C8B-B14F-4D97-AF65-F5344CB8AC3E}">
        <p14:creationId xmlns:p14="http://schemas.microsoft.com/office/powerpoint/2010/main" val="1484379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0862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2895600"/>
            <a:ext cx="1952842" cy="369332"/>
          </a:xfrm>
          <a:prstGeom prst="rect">
            <a:avLst/>
          </a:prstGeom>
          <a:noFill/>
        </p:spPr>
        <p:txBody>
          <a:bodyPr wrap="none" rtlCol="0">
            <a:spAutoFit/>
          </a:bodyPr>
          <a:lstStyle/>
          <a:p>
            <a:r>
              <a:rPr lang="en-US" dirty="0" smtClean="0"/>
              <a:t>Yeah!  Yeah!  Yeah!</a:t>
            </a:r>
            <a:endParaRPr lang="en-US" dirty="0"/>
          </a:p>
        </p:txBody>
      </p:sp>
      <p:sp>
        <p:nvSpPr>
          <p:cNvPr id="5" name="TextBox 4"/>
          <p:cNvSpPr txBox="1"/>
          <p:nvPr/>
        </p:nvSpPr>
        <p:spPr>
          <a:xfrm>
            <a:off x="3962400" y="685800"/>
            <a:ext cx="4496424" cy="369332"/>
          </a:xfrm>
          <a:prstGeom prst="rect">
            <a:avLst/>
          </a:prstGeom>
          <a:solidFill>
            <a:srgbClr val="FFFF00"/>
          </a:solidFill>
        </p:spPr>
        <p:txBody>
          <a:bodyPr wrap="none" rtlCol="0">
            <a:spAutoFit/>
          </a:bodyPr>
          <a:lstStyle/>
          <a:p>
            <a:r>
              <a:rPr lang="en-US" dirty="0" smtClean="0"/>
              <a:t>Like funding single payer health care for ALL!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13" y="1357238"/>
            <a:ext cx="3048000" cy="3048000"/>
          </a:xfrm>
          <a:prstGeom prst="rect">
            <a:avLst/>
          </a:prstGeom>
        </p:spPr>
      </p:pic>
      <p:sp>
        <p:nvSpPr>
          <p:cNvPr id="3" name="TextBox 2"/>
          <p:cNvSpPr txBox="1"/>
          <p:nvPr/>
        </p:nvSpPr>
        <p:spPr>
          <a:xfrm>
            <a:off x="4060543" y="4707345"/>
            <a:ext cx="1136850" cy="523220"/>
          </a:xfrm>
          <a:prstGeom prst="rect">
            <a:avLst/>
          </a:prstGeom>
          <a:solidFill>
            <a:srgbClr val="FFFF00"/>
          </a:solidFill>
        </p:spPr>
        <p:txBody>
          <a:bodyPr wrap="none" rtlCol="0">
            <a:spAutoFit/>
          </a:bodyPr>
          <a:lstStyle/>
          <a:p>
            <a:r>
              <a:rPr lang="en-US" sz="2800" dirty="0" smtClean="0"/>
              <a:t>And....</a:t>
            </a:r>
            <a:endParaRPr lang="en-US" sz="2800" dirty="0"/>
          </a:p>
        </p:txBody>
      </p:sp>
      <p:sp>
        <p:nvSpPr>
          <p:cNvPr id="6" name="TextBox 5"/>
          <p:cNvSpPr txBox="1"/>
          <p:nvPr/>
        </p:nvSpPr>
        <p:spPr>
          <a:xfrm>
            <a:off x="762000" y="5943600"/>
            <a:ext cx="3689536" cy="646331"/>
          </a:xfrm>
          <a:prstGeom prst="rect">
            <a:avLst/>
          </a:prstGeom>
          <a:noFill/>
        </p:spPr>
        <p:txBody>
          <a:bodyPr wrap="none" rtlCol="0">
            <a:spAutoFit/>
          </a:bodyPr>
          <a:lstStyle/>
          <a:p>
            <a:r>
              <a:rPr lang="en-US" dirty="0" smtClean="0"/>
              <a:t>Wait...   wait....   I have to calm down.</a:t>
            </a:r>
          </a:p>
          <a:p>
            <a:r>
              <a:rPr lang="en-US" dirty="0" smtClean="0"/>
              <a:t>So much is changing!    Wow!   Wow!</a:t>
            </a:r>
            <a:endParaRPr lang="en-US" dirty="0"/>
          </a:p>
        </p:txBody>
      </p:sp>
    </p:spTree>
    <p:extLst>
      <p:ext uri="{BB962C8B-B14F-4D97-AF65-F5344CB8AC3E}">
        <p14:creationId xmlns:p14="http://schemas.microsoft.com/office/powerpoint/2010/main" val="1237002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87476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2815447"/>
            <a:ext cx="2466509" cy="369332"/>
          </a:xfrm>
          <a:prstGeom prst="rect">
            <a:avLst/>
          </a:prstGeom>
          <a:noFill/>
        </p:spPr>
        <p:txBody>
          <a:bodyPr wrap="none" rtlCol="0">
            <a:spAutoFit/>
          </a:bodyPr>
          <a:lstStyle/>
          <a:p>
            <a:r>
              <a:rPr lang="en-US" dirty="0" smtClean="0"/>
              <a:t>What a glorious change!</a:t>
            </a:r>
            <a:endParaRPr lang="en-US" dirty="0"/>
          </a:p>
        </p:txBody>
      </p:sp>
      <p:sp>
        <p:nvSpPr>
          <p:cNvPr id="5" name="TextBox 4"/>
          <p:cNvSpPr txBox="1"/>
          <p:nvPr/>
        </p:nvSpPr>
        <p:spPr>
          <a:xfrm>
            <a:off x="5990714" y="3526657"/>
            <a:ext cx="1326069" cy="369332"/>
          </a:xfrm>
          <a:prstGeom prst="rect">
            <a:avLst/>
          </a:prstGeom>
          <a:solidFill>
            <a:srgbClr val="FFFF00"/>
          </a:solidFill>
        </p:spPr>
        <p:txBody>
          <a:bodyPr wrap="none" rtlCol="0">
            <a:spAutoFit/>
          </a:bodyPr>
          <a:lstStyle/>
          <a:p>
            <a:r>
              <a:rPr lang="en-US" dirty="0" smtClean="0"/>
              <a:t>For all of us.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785812"/>
            <a:ext cx="3448050" cy="1323975"/>
          </a:xfrm>
          <a:prstGeom prst="rect">
            <a:avLst/>
          </a:prstGeom>
        </p:spPr>
      </p:pic>
    </p:spTree>
    <p:extLst>
      <p:ext uri="{BB962C8B-B14F-4D97-AF65-F5344CB8AC3E}">
        <p14:creationId xmlns:p14="http://schemas.microsoft.com/office/powerpoint/2010/main" val="233535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2514600"/>
            <a:ext cx="2385589" cy="830997"/>
          </a:xfrm>
          <a:prstGeom prst="rect">
            <a:avLst/>
          </a:prstGeom>
          <a:noFill/>
        </p:spPr>
        <p:txBody>
          <a:bodyPr wrap="none" rtlCol="0">
            <a:spAutoFit/>
          </a:bodyPr>
          <a:lstStyle/>
          <a:p>
            <a:r>
              <a:rPr lang="en-US" sz="4800" dirty="0" smtClean="0"/>
              <a:t>THE END</a:t>
            </a:r>
            <a:endParaRPr lang="en-US" sz="4800" dirty="0"/>
          </a:p>
        </p:txBody>
      </p:sp>
    </p:spTree>
    <p:extLst>
      <p:ext uri="{BB962C8B-B14F-4D97-AF65-F5344CB8AC3E}">
        <p14:creationId xmlns:p14="http://schemas.microsoft.com/office/powerpoint/2010/main" val="375381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469" y="2052680"/>
            <a:ext cx="3286125" cy="284979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670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647" y="762000"/>
            <a:ext cx="5056705" cy="923330"/>
          </a:xfrm>
          <a:prstGeom prst="rect">
            <a:avLst/>
          </a:prstGeom>
          <a:noFill/>
        </p:spPr>
        <p:txBody>
          <a:bodyPr wrap="none" rtlCol="0">
            <a:spAutoFit/>
          </a:bodyPr>
          <a:lstStyle/>
          <a:p>
            <a:r>
              <a:rPr lang="en-US" dirty="0" smtClean="0"/>
              <a:t>Nothing’s wrong.  But I just figured out</a:t>
            </a:r>
          </a:p>
          <a:p>
            <a:r>
              <a:rPr lang="en-US" dirty="0" smtClean="0"/>
              <a:t>how ordinary people will be helped when</a:t>
            </a:r>
          </a:p>
          <a:p>
            <a:r>
              <a:rPr lang="en-US" dirty="0" smtClean="0"/>
              <a:t>the government buys the 12 Federal Reserve Banks!</a:t>
            </a:r>
          </a:p>
        </p:txBody>
      </p:sp>
      <p:sp>
        <p:nvSpPr>
          <p:cNvPr id="2" name="TextBox 1"/>
          <p:cNvSpPr txBox="1"/>
          <p:nvPr/>
        </p:nvSpPr>
        <p:spPr>
          <a:xfrm>
            <a:off x="5393753" y="5029200"/>
            <a:ext cx="2913555" cy="923330"/>
          </a:xfrm>
          <a:prstGeom prst="rect">
            <a:avLst/>
          </a:prstGeom>
          <a:solidFill>
            <a:srgbClr val="FFFF00"/>
          </a:solidFill>
        </p:spPr>
        <p:txBody>
          <a:bodyPr wrap="none" rtlCol="0">
            <a:spAutoFit/>
          </a:bodyPr>
          <a:lstStyle/>
          <a:p>
            <a:r>
              <a:rPr lang="en-US" dirty="0" smtClean="0"/>
              <a:t>What’s this?   </a:t>
            </a:r>
          </a:p>
          <a:p>
            <a:r>
              <a:rPr lang="en-US" dirty="0" smtClean="0"/>
              <a:t>We’re buying the FED banks?</a:t>
            </a:r>
          </a:p>
          <a:p>
            <a:r>
              <a:rPr lang="en-US" dirty="0" smtClean="0"/>
              <a:t>Why for God’s sake?</a:t>
            </a:r>
            <a:endParaRPr lang="en-US" dirty="0"/>
          </a:p>
        </p:txBody>
      </p:sp>
    </p:spTree>
    <p:extLst>
      <p:ext uri="{BB962C8B-B14F-4D97-AF65-F5344CB8AC3E}">
        <p14:creationId xmlns:p14="http://schemas.microsoft.com/office/powerpoint/2010/main" val="317264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67" y="1188653"/>
            <a:ext cx="3229933" cy="218828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1171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067" y="341225"/>
            <a:ext cx="5914568" cy="646331"/>
          </a:xfrm>
          <a:prstGeom prst="rect">
            <a:avLst/>
          </a:prstGeom>
          <a:noFill/>
        </p:spPr>
        <p:txBody>
          <a:bodyPr wrap="none" rtlCol="0">
            <a:spAutoFit/>
          </a:bodyPr>
          <a:lstStyle/>
          <a:p>
            <a:r>
              <a:rPr lang="en-US" dirty="0" smtClean="0"/>
              <a:t>Well, you see.  It’s part of passing the NEED Act in Congress,</a:t>
            </a:r>
          </a:p>
          <a:p>
            <a:r>
              <a:rPr lang="en-US" dirty="0" smtClean="0"/>
              <a:t>to give the power of money creation back to our government.</a:t>
            </a:r>
          </a:p>
        </p:txBody>
      </p:sp>
      <p:sp>
        <p:nvSpPr>
          <p:cNvPr id="2" name="TextBox 1"/>
          <p:cNvSpPr txBox="1"/>
          <p:nvPr/>
        </p:nvSpPr>
        <p:spPr>
          <a:xfrm>
            <a:off x="4513229" y="3255488"/>
            <a:ext cx="4083426" cy="1200329"/>
          </a:xfrm>
          <a:prstGeom prst="rect">
            <a:avLst/>
          </a:prstGeom>
          <a:solidFill>
            <a:srgbClr val="FFFF00"/>
          </a:solidFill>
        </p:spPr>
        <p:txBody>
          <a:bodyPr wrap="none" rtlCol="0">
            <a:spAutoFit/>
          </a:bodyPr>
          <a:lstStyle/>
          <a:p>
            <a:r>
              <a:rPr lang="en-US" dirty="0" smtClean="0"/>
              <a:t>Oh, yes.  I remember.</a:t>
            </a:r>
          </a:p>
          <a:p>
            <a:r>
              <a:rPr lang="en-US" dirty="0" smtClean="0"/>
              <a:t>The NEED Act makes sure the commercial</a:t>
            </a:r>
          </a:p>
          <a:p>
            <a:r>
              <a:rPr lang="en-US" dirty="0" smtClean="0"/>
              <a:t>banks can’t create money any more...</a:t>
            </a:r>
          </a:p>
          <a:p>
            <a:r>
              <a:rPr lang="en-US" dirty="0" smtClean="0"/>
              <a:t>out of nothing!</a:t>
            </a:r>
            <a:endParaRPr lang="en-US" dirty="0"/>
          </a:p>
        </p:txBody>
      </p:sp>
      <p:pic>
        <p:nvPicPr>
          <p:cNvPr id="9" name="Picture 6" descr="https://s16-us2.ixquick.com/cgi-bin/serveimage?url=http%3A%2F%2Ft3.gstatic.com%2Fimages%3Fq%3Dtbn%3AANd9GcQOWi-cAaaz1WKD5p4KcuSpU3fO1WCSZ3T9Hpet0xm5eN0WybLz&amp;sp=554655a0dd2c9199b0558bbacf3a15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664696"/>
            <a:ext cx="2683077" cy="20022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88" y="2650953"/>
            <a:ext cx="2620912" cy="725980"/>
          </a:xfrm>
          <a:prstGeom prst="rect">
            <a:avLst/>
          </a:prstGeom>
        </p:spPr>
      </p:pic>
      <p:pic>
        <p:nvPicPr>
          <p:cNvPr id="7" name="Picture 4" descr="https://s17-us2.ixquick.com/cgi-bin/serveimage?url=http%3A%2F%2Fwww.globalflight.net%2Fwp-content%2Fuploads%2F2015%2F12%2FMagic.jpg&amp;sp=83600245d37868b0878318ec8907a5c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690" y="4523726"/>
            <a:ext cx="2874802"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54457"/>
            <a:ext cx="2590799" cy="123642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772249"/>
            <a:ext cx="2438400" cy="13655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012169"/>
            <a:ext cx="2362198" cy="15588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671" y="20805"/>
            <a:ext cx="2475715" cy="135794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344" y="48768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05100" y="5528097"/>
            <a:ext cx="6438900" cy="923330"/>
          </a:xfrm>
          <a:prstGeom prst="rect">
            <a:avLst/>
          </a:prstGeom>
          <a:solidFill>
            <a:srgbClr val="FFFF00"/>
          </a:solidFill>
        </p:spPr>
        <p:txBody>
          <a:bodyPr wrap="square" rtlCol="0">
            <a:spAutoFit/>
          </a:bodyPr>
          <a:lstStyle/>
          <a:p>
            <a:r>
              <a:rPr lang="en-US" dirty="0" smtClean="0"/>
              <a:t>Hold on!  Now I remember real well.  The 12 Fed banks are private.</a:t>
            </a:r>
          </a:p>
          <a:p>
            <a:r>
              <a:rPr lang="en-US" dirty="0" smtClean="0"/>
              <a:t>                       p.s.: their </a:t>
            </a:r>
            <a:r>
              <a:rPr lang="en-US" dirty="0"/>
              <a:t>websites </a:t>
            </a:r>
            <a:r>
              <a:rPr lang="en-US" dirty="0" smtClean="0"/>
              <a:t>say </a:t>
            </a:r>
            <a:r>
              <a:rPr lang="en-US" u="sng" dirty="0" smtClean="0"/>
              <a:t>.org </a:t>
            </a:r>
            <a:r>
              <a:rPr lang="en-US" dirty="0"/>
              <a:t>(not </a:t>
            </a:r>
            <a:r>
              <a:rPr lang="en-US" dirty="0" smtClean="0"/>
              <a:t>.</a:t>
            </a:r>
            <a:r>
              <a:rPr lang="en-US" dirty="0" err="1" smtClean="0"/>
              <a:t>gov</a:t>
            </a:r>
            <a:r>
              <a:rPr lang="en-US" dirty="0" smtClean="0"/>
              <a:t>) – </a:t>
            </a:r>
          </a:p>
          <a:p>
            <a:r>
              <a:rPr lang="en-US" dirty="0"/>
              <a:t> </a:t>
            </a:r>
            <a:r>
              <a:rPr lang="en-US" dirty="0" smtClean="0"/>
              <a:t>                              www.newyorkfed</a:t>
            </a:r>
            <a:r>
              <a:rPr lang="en-US" u="sng" dirty="0" smtClean="0"/>
              <a:t>.org</a:t>
            </a:r>
            <a:endParaRPr lang="en-US" u="sng"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9300" y="2063365"/>
            <a:ext cx="2578848" cy="1289424"/>
          </a:xfrm>
          <a:prstGeom prst="rect">
            <a:avLst/>
          </a:prstGeom>
        </p:spPr>
      </p:pic>
      <p:sp>
        <p:nvSpPr>
          <p:cNvPr id="3" name="TextBox 2"/>
          <p:cNvSpPr txBox="1"/>
          <p:nvPr/>
        </p:nvSpPr>
        <p:spPr>
          <a:xfrm>
            <a:off x="1805412" y="3029623"/>
            <a:ext cx="1778949" cy="646331"/>
          </a:xfrm>
          <a:prstGeom prst="rect">
            <a:avLst/>
          </a:prstGeom>
          <a:solidFill>
            <a:schemeClr val="accent5">
              <a:lumMod val="40000"/>
              <a:lumOff val="60000"/>
            </a:schemeClr>
          </a:solidFill>
          <a:ln>
            <a:solidFill>
              <a:srgbClr val="00B0F0"/>
            </a:solidFill>
          </a:ln>
        </p:spPr>
        <p:txBody>
          <a:bodyPr wrap="none" rtlCol="0">
            <a:spAutoFit/>
          </a:bodyPr>
          <a:lstStyle/>
          <a:p>
            <a:r>
              <a:rPr lang="en-US" b="1" dirty="0" smtClean="0"/>
              <a:t>A FEW OF THE</a:t>
            </a:r>
          </a:p>
          <a:p>
            <a:r>
              <a:rPr lang="en-US" b="1" dirty="0" smtClean="0"/>
              <a:t>MEMBER BANKS</a:t>
            </a:r>
            <a:endParaRPr lang="en-US" b="1" dirty="0"/>
          </a:p>
        </p:txBody>
      </p:sp>
      <p:sp>
        <p:nvSpPr>
          <p:cNvPr id="6" name="Rectangle 5"/>
          <p:cNvSpPr/>
          <p:nvPr/>
        </p:nvSpPr>
        <p:spPr>
          <a:xfrm>
            <a:off x="172930" y="447169"/>
            <a:ext cx="4836829" cy="1754326"/>
          </a:xfrm>
          <a:prstGeom prst="rect">
            <a:avLst/>
          </a:prstGeom>
        </p:spPr>
        <p:txBody>
          <a:bodyPr wrap="square">
            <a:spAutoFit/>
          </a:bodyPr>
          <a:lstStyle/>
          <a:p>
            <a:r>
              <a:rPr lang="en-US" dirty="0" smtClean="0"/>
              <a:t>Right now, ONLY commercial banks</a:t>
            </a:r>
          </a:p>
          <a:p>
            <a:r>
              <a:rPr lang="en-US" dirty="0" smtClean="0"/>
              <a:t>who are Fed members own shares.</a:t>
            </a:r>
          </a:p>
          <a:p>
            <a:endParaRPr lang="en-US" dirty="0"/>
          </a:p>
          <a:p>
            <a:r>
              <a:rPr lang="en-US" dirty="0" smtClean="0"/>
              <a:t>So the NEED Act includes our government buying all the shares from the member banks and making the 12 Federal Reserve  banks public.</a:t>
            </a:r>
            <a:endParaRPr lang="en-US" dirty="0"/>
          </a:p>
        </p:txBody>
      </p:sp>
      <p:sp>
        <p:nvSpPr>
          <p:cNvPr id="11" name="Right Arrow 10"/>
          <p:cNvSpPr/>
          <p:nvPr/>
        </p:nvSpPr>
        <p:spPr>
          <a:xfrm>
            <a:off x="3601620" y="3078917"/>
            <a:ext cx="978408" cy="484632"/>
          </a:xfrm>
          <a:prstGeom prst="rightArrow">
            <a:avLst/>
          </a:prstGeom>
          <a:solidFill>
            <a:schemeClr val="accent5">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37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267200"/>
            <a:ext cx="6525536" cy="21338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209800"/>
            <a:ext cx="6525536" cy="1524000"/>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89356" y="879897"/>
            <a:ext cx="6438900" cy="646331"/>
          </a:xfrm>
          <a:prstGeom prst="rect">
            <a:avLst/>
          </a:prstGeom>
          <a:solidFill>
            <a:srgbClr val="FFFF00"/>
          </a:solidFill>
        </p:spPr>
        <p:txBody>
          <a:bodyPr wrap="square" rtlCol="0">
            <a:spAutoFit/>
          </a:bodyPr>
          <a:lstStyle/>
          <a:p>
            <a:r>
              <a:rPr lang="en-US" dirty="0" smtClean="0"/>
              <a:t>And…  if you search the internet for a job at the NY Fed,</a:t>
            </a:r>
          </a:p>
          <a:p>
            <a:r>
              <a:rPr lang="en-US" dirty="0" smtClean="0"/>
              <a:t>you apply for a private job, not a government job!</a:t>
            </a: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6709" y="2193878"/>
            <a:ext cx="1016000" cy="76200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5814" y="2210178"/>
            <a:ext cx="1016000" cy="76200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3233" y="2210178"/>
            <a:ext cx="1016000" cy="76200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936" y="2210178"/>
            <a:ext cx="1016000" cy="762001"/>
          </a:xfrm>
          <a:prstGeom prst="rect">
            <a:avLst/>
          </a:prstGeom>
        </p:spPr>
      </p:pic>
      <p:sp>
        <p:nvSpPr>
          <p:cNvPr id="11" name="Down Arrow 10"/>
          <p:cNvSpPr/>
          <p:nvPr/>
        </p:nvSpPr>
        <p:spPr>
          <a:xfrm rot="2414337">
            <a:off x="5230839" y="1086672"/>
            <a:ext cx="358721" cy="429453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6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392" y="44353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7571" y="311338"/>
            <a:ext cx="5511573" cy="1200329"/>
          </a:xfrm>
          <a:prstGeom prst="rect">
            <a:avLst/>
          </a:prstGeom>
          <a:noFill/>
        </p:spPr>
        <p:txBody>
          <a:bodyPr wrap="none" rtlCol="0">
            <a:spAutoFit/>
          </a:bodyPr>
          <a:lstStyle/>
          <a:p>
            <a:r>
              <a:rPr lang="en-US" dirty="0" smtClean="0"/>
              <a:t>Yes, the Board of the Federal Reserve is the only part</a:t>
            </a:r>
          </a:p>
          <a:p>
            <a:r>
              <a:rPr lang="en-US" dirty="0" smtClean="0"/>
              <a:t>of the Fed system owned by the government.</a:t>
            </a:r>
          </a:p>
          <a:p>
            <a:endParaRPr lang="en-US" dirty="0" smtClean="0"/>
          </a:p>
          <a:p>
            <a:r>
              <a:rPr lang="en-US" dirty="0" smtClean="0"/>
              <a:t>But there is no money there – it’s all in the 12 Fed banks.</a:t>
            </a:r>
            <a:endParaRPr lang="en-US" dirty="0"/>
          </a:p>
        </p:txBody>
      </p:sp>
      <p:sp>
        <p:nvSpPr>
          <p:cNvPr id="5" name="TextBox 4"/>
          <p:cNvSpPr txBox="1"/>
          <p:nvPr/>
        </p:nvSpPr>
        <p:spPr>
          <a:xfrm>
            <a:off x="3962400" y="5562600"/>
            <a:ext cx="4593145" cy="369332"/>
          </a:xfrm>
          <a:prstGeom prst="rect">
            <a:avLst/>
          </a:prstGeom>
          <a:solidFill>
            <a:srgbClr val="FFFF00"/>
          </a:solidFill>
        </p:spPr>
        <p:txBody>
          <a:bodyPr wrap="square" rtlCol="0">
            <a:spAutoFit/>
          </a:bodyPr>
          <a:lstStyle/>
          <a:p>
            <a:r>
              <a:rPr lang="en-US" dirty="0" smtClean="0"/>
              <a:t>Bejesus!  Our central bank is not owned by us!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5486400" cy="3087175"/>
          </a:xfrm>
          <a:prstGeom prst="rect">
            <a:avLst/>
          </a:prstGeom>
        </p:spPr>
      </p:pic>
    </p:spTree>
    <p:extLst>
      <p:ext uri="{BB962C8B-B14F-4D97-AF65-F5344CB8AC3E}">
        <p14:creationId xmlns:p14="http://schemas.microsoft.com/office/powerpoint/2010/main" val="80730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2764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647" y="762000"/>
            <a:ext cx="1321067" cy="369332"/>
          </a:xfrm>
          <a:prstGeom prst="rect">
            <a:avLst/>
          </a:prstGeom>
          <a:noFill/>
        </p:spPr>
        <p:txBody>
          <a:bodyPr wrap="none" rtlCol="0">
            <a:spAutoFit/>
          </a:bodyPr>
          <a:lstStyle/>
          <a:p>
            <a:r>
              <a:rPr lang="en-US" dirty="0" smtClean="0"/>
              <a:t>Yes, exactly!</a:t>
            </a:r>
          </a:p>
        </p:txBody>
      </p:sp>
      <p:sp>
        <p:nvSpPr>
          <p:cNvPr id="2" name="TextBox 1"/>
          <p:cNvSpPr txBox="1"/>
          <p:nvPr/>
        </p:nvSpPr>
        <p:spPr>
          <a:xfrm>
            <a:off x="5029200" y="1371600"/>
            <a:ext cx="3184077" cy="646331"/>
          </a:xfrm>
          <a:prstGeom prst="rect">
            <a:avLst/>
          </a:prstGeom>
          <a:solidFill>
            <a:srgbClr val="FFFF00"/>
          </a:solidFill>
        </p:spPr>
        <p:txBody>
          <a:bodyPr wrap="none" rtlCol="0">
            <a:spAutoFit/>
          </a:bodyPr>
          <a:lstStyle/>
          <a:p>
            <a:r>
              <a:rPr lang="en-US" dirty="0" smtClean="0"/>
              <a:t>Could that be why our economy</a:t>
            </a:r>
          </a:p>
          <a:p>
            <a:r>
              <a:rPr lang="en-US" dirty="0" smtClean="0"/>
              <a:t>keeps having crisis after crisis?</a:t>
            </a:r>
            <a:endParaRPr lang="en-US" dirty="0"/>
          </a:p>
        </p:txBody>
      </p:sp>
      <p:sp>
        <p:nvSpPr>
          <p:cNvPr id="6" name="TextBox 5"/>
          <p:cNvSpPr txBox="1"/>
          <p:nvPr/>
        </p:nvSpPr>
        <p:spPr>
          <a:xfrm>
            <a:off x="585237" y="2789670"/>
            <a:ext cx="5195589" cy="923330"/>
          </a:xfrm>
          <a:prstGeom prst="rect">
            <a:avLst/>
          </a:prstGeom>
          <a:noFill/>
        </p:spPr>
        <p:txBody>
          <a:bodyPr wrap="none" rtlCol="0">
            <a:spAutoFit/>
          </a:bodyPr>
          <a:lstStyle/>
          <a:p>
            <a:r>
              <a:rPr lang="en-US" dirty="0" smtClean="0"/>
              <a:t>Well, this system is, of course, rigged for the 1%.</a:t>
            </a:r>
          </a:p>
          <a:p>
            <a:r>
              <a:rPr lang="en-US" dirty="0" smtClean="0"/>
              <a:t>Every crisis, the 1% get more and more of the wealth.</a:t>
            </a:r>
          </a:p>
          <a:p>
            <a:r>
              <a:rPr lang="en-US" dirty="0" smtClean="0"/>
              <a:t>People get more and more....</a:t>
            </a:r>
          </a:p>
        </p:txBody>
      </p:sp>
      <p:sp>
        <p:nvSpPr>
          <p:cNvPr id="7" name="TextBox 6"/>
          <p:cNvSpPr txBox="1"/>
          <p:nvPr/>
        </p:nvSpPr>
        <p:spPr>
          <a:xfrm>
            <a:off x="5029200" y="4832729"/>
            <a:ext cx="2514600" cy="830997"/>
          </a:xfrm>
          <a:prstGeom prst="rect">
            <a:avLst/>
          </a:prstGeom>
          <a:solidFill>
            <a:srgbClr val="FFFF00"/>
          </a:solidFill>
        </p:spPr>
        <p:txBody>
          <a:bodyPr wrap="square" rtlCol="0">
            <a:spAutoFit/>
          </a:bodyPr>
          <a:lstStyle/>
          <a:p>
            <a:r>
              <a:rPr lang="en-US" sz="4800" dirty="0" smtClean="0"/>
              <a:t>Poorer</a:t>
            </a:r>
            <a:r>
              <a:rPr lang="en-US" sz="4800" dirty="0" smtClean="0"/>
              <a:t>!</a:t>
            </a:r>
            <a:endParaRPr lang="en-US" sz="4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309983"/>
            <a:ext cx="3429000" cy="2286000"/>
          </a:xfrm>
          <a:prstGeom prst="rect">
            <a:avLst/>
          </a:prstGeom>
        </p:spPr>
      </p:pic>
    </p:spTree>
    <p:extLst>
      <p:ext uri="{BB962C8B-B14F-4D97-AF65-F5344CB8AC3E}">
        <p14:creationId xmlns:p14="http://schemas.microsoft.com/office/powerpoint/2010/main" val="3589993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2764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647" y="762000"/>
            <a:ext cx="1681807" cy="646331"/>
          </a:xfrm>
          <a:prstGeom prst="rect">
            <a:avLst/>
          </a:prstGeom>
          <a:noFill/>
        </p:spPr>
        <p:txBody>
          <a:bodyPr wrap="none" rtlCol="0">
            <a:spAutoFit/>
          </a:bodyPr>
          <a:lstStyle/>
          <a:p>
            <a:r>
              <a:rPr lang="en-US" dirty="0" smtClean="0"/>
              <a:t>But now we can</a:t>
            </a:r>
          </a:p>
          <a:p>
            <a:r>
              <a:rPr lang="en-US" dirty="0" smtClean="0"/>
              <a:t>change it!</a:t>
            </a:r>
          </a:p>
        </p:txBody>
      </p:sp>
      <p:sp>
        <p:nvSpPr>
          <p:cNvPr id="2" name="TextBox 1"/>
          <p:cNvSpPr txBox="1"/>
          <p:nvPr/>
        </p:nvSpPr>
        <p:spPr>
          <a:xfrm>
            <a:off x="4876800" y="1402466"/>
            <a:ext cx="2414315" cy="646331"/>
          </a:xfrm>
          <a:prstGeom prst="rect">
            <a:avLst/>
          </a:prstGeom>
          <a:solidFill>
            <a:srgbClr val="FFFF00"/>
          </a:solidFill>
        </p:spPr>
        <p:txBody>
          <a:bodyPr wrap="none" rtlCol="0">
            <a:spAutoFit/>
          </a:bodyPr>
          <a:lstStyle/>
          <a:p>
            <a:r>
              <a:rPr lang="en-US" dirty="0" smtClean="0"/>
              <a:t>So tell me how.</a:t>
            </a:r>
          </a:p>
          <a:p>
            <a:r>
              <a:rPr lang="en-US" dirty="0" smtClean="0"/>
              <a:t>I want to do something.</a:t>
            </a:r>
            <a:endParaRPr lang="en-US" dirty="0"/>
          </a:p>
        </p:txBody>
      </p:sp>
      <p:sp>
        <p:nvSpPr>
          <p:cNvPr id="6" name="TextBox 5"/>
          <p:cNvSpPr txBox="1"/>
          <p:nvPr/>
        </p:nvSpPr>
        <p:spPr>
          <a:xfrm>
            <a:off x="545690" y="2652359"/>
            <a:ext cx="5415457" cy="646331"/>
          </a:xfrm>
          <a:prstGeom prst="rect">
            <a:avLst/>
          </a:prstGeom>
          <a:noFill/>
        </p:spPr>
        <p:txBody>
          <a:bodyPr wrap="none" rtlCol="0">
            <a:spAutoFit/>
          </a:bodyPr>
          <a:lstStyle/>
          <a:p>
            <a:r>
              <a:rPr lang="en-US" dirty="0" smtClean="0"/>
              <a:t>Here, like I said, our government in the NEED Act</a:t>
            </a:r>
          </a:p>
          <a:p>
            <a:r>
              <a:rPr lang="en-US" dirty="0" smtClean="0"/>
              <a:t>will buy </a:t>
            </a:r>
            <a:r>
              <a:rPr lang="en-US" b="1" u="sng" dirty="0" smtClean="0"/>
              <a:t>ALL</a:t>
            </a:r>
            <a:r>
              <a:rPr lang="en-US" dirty="0" smtClean="0"/>
              <a:t> the shares of the 12 Federal Reserve Banks.</a:t>
            </a:r>
          </a:p>
        </p:txBody>
      </p:sp>
      <p:sp>
        <p:nvSpPr>
          <p:cNvPr id="7" name="TextBox 6"/>
          <p:cNvSpPr txBox="1"/>
          <p:nvPr/>
        </p:nvSpPr>
        <p:spPr>
          <a:xfrm>
            <a:off x="4735010" y="4268941"/>
            <a:ext cx="4147289" cy="1569660"/>
          </a:xfrm>
          <a:prstGeom prst="rect">
            <a:avLst/>
          </a:prstGeom>
          <a:solidFill>
            <a:srgbClr val="FFFF00"/>
          </a:solidFill>
        </p:spPr>
        <p:txBody>
          <a:bodyPr wrap="none" rtlCol="0">
            <a:spAutoFit/>
          </a:bodyPr>
          <a:lstStyle/>
          <a:p>
            <a:r>
              <a:rPr lang="en-US" sz="3200" dirty="0" smtClean="0"/>
              <a:t>How many shares?</a:t>
            </a:r>
          </a:p>
          <a:p>
            <a:r>
              <a:rPr lang="en-US" sz="3200" dirty="0" smtClean="0"/>
              <a:t>What do they cost?</a:t>
            </a:r>
          </a:p>
          <a:p>
            <a:r>
              <a:rPr lang="en-US" sz="3200" dirty="0" smtClean="0"/>
              <a:t>This sounds impossible!</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962400"/>
            <a:ext cx="3284566" cy="2182743"/>
          </a:xfrm>
          <a:prstGeom prst="rect">
            <a:avLst/>
          </a:prstGeom>
        </p:spPr>
      </p:pic>
    </p:spTree>
    <p:extLst>
      <p:ext uri="{BB962C8B-B14F-4D97-AF65-F5344CB8AC3E}">
        <p14:creationId xmlns:p14="http://schemas.microsoft.com/office/powerpoint/2010/main" val="303284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1278</Words>
  <Application>Microsoft Office PowerPoint</Application>
  <PresentationFormat>On-screen Show (4:3)</PresentationFormat>
  <Paragraphs>173</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TRANSITION: We Buy all Shares ... in the 12 Fed Banks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Citigroup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Susan [ICG-IT NE]</dc:creator>
  <cp:lastModifiedBy>Microsoft account</cp:lastModifiedBy>
  <cp:revision>120</cp:revision>
  <dcterms:created xsi:type="dcterms:W3CDTF">2015-11-01T22:06:26Z</dcterms:created>
  <dcterms:modified xsi:type="dcterms:W3CDTF">2017-03-08T17:42:57Z</dcterms:modified>
</cp:coreProperties>
</file>