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29" r:id="rId3"/>
    <p:sldId id="257" r:id="rId4"/>
    <p:sldId id="274" r:id="rId5"/>
    <p:sldId id="275" r:id="rId6"/>
    <p:sldId id="278" r:id="rId7"/>
    <p:sldId id="264" r:id="rId8"/>
    <p:sldId id="276" r:id="rId9"/>
    <p:sldId id="277" r:id="rId10"/>
    <p:sldId id="299" r:id="rId11"/>
    <p:sldId id="279" r:id="rId12"/>
    <p:sldId id="280" r:id="rId13"/>
    <p:sldId id="265" r:id="rId14"/>
    <p:sldId id="317" r:id="rId15"/>
    <p:sldId id="269" r:id="rId16"/>
    <p:sldId id="270" r:id="rId17"/>
    <p:sldId id="330" r:id="rId18"/>
    <p:sldId id="306" r:id="rId19"/>
    <p:sldId id="307" r:id="rId20"/>
    <p:sldId id="288" r:id="rId21"/>
    <p:sldId id="289" r:id="rId22"/>
    <p:sldId id="303" r:id="rId23"/>
    <p:sldId id="290" r:id="rId24"/>
    <p:sldId id="291" r:id="rId25"/>
    <p:sldId id="319" r:id="rId26"/>
    <p:sldId id="320" r:id="rId27"/>
    <p:sldId id="321" r:id="rId28"/>
    <p:sldId id="322" r:id="rId29"/>
    <p:sldId id="323" r:id="rId30"/>
    <p:sldId id="324" r:id="rId31"/>
    <p:sldId id="325" r:id="rId32"/>
    <p:sldId id="326" r:id="rId33"/>
    <p:sldId id="327" r:id="rId34"/>
    <p:sldId id="32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BFF"/>
    <a:srgbClr val="FFE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82DB-9438-40AD-A404-F2CDEFD997E7}" type="datetimeFigureOut">
              <a:rPr lang="en-US" smtClean="0"/>
              <a:t>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33E3F-F5B1-4743-9843-D61BABECC289}" type="slidenum">
              <a:rPr lang="en-US" smtClean="0"/>
              <a:t>‹#›</a:t>
            </a:fld>
            <a:endParaRPr lang="en-US"/>
          </a:p>
        </p:txBody>
      </p:sp>
    </p:spTree>
    <p:extLst>
      <p:ext uri="{BB962C8B-B14F-4D97-AF65-F5344CB8AC3E}">
        <p14:creationId xmlns:p14="http://schemas.microsoft.com/office/powerpoint/2010/main" val="24703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6</a:t>
            </a:fld>
            <a:endParaRPr lang="en-US"/>
          </a:p>
        </p:txBody>
      </p:sp>
    </p:spTree>
    <p:extLst>
      <p:ext uri="{BB962C8B-B14F-4D97-AF65-F5344CB8AC3E}">
        <p14:creationId xmlns:p14="http://schemas.microsoft.com/office/powerpoint/2010/main" val="106027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9</a:t>
            </a:fld>
            <a:endParaRPr lang="en-US"/>
          </a:p>
        </p:txBody>
      </p:sp>
    </p:spTree>
    <p:extLst>
      <p:ext uri="{BB962C8B-B14F-4D97-AF65-F5344CB8AC3E}">
        <p14:creationId xmlns:p14="http://schemas.microsoft.com/office/powerpoint/2010/main" val="180899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10</a:t>
            </a:fld>
            <a:endParaRPr lang="en-US"/>
          </a:p>
        </p:txBody>
      </p:sp>
    </p:spTree>
    <p:extLst>
      <p:ext uri="{BB962C8B-B14F-4D97-AF65-F5344CB8AC3E}">
        <p14:creationId xmlns:p14="http://schemas.microsoft.com/office/powerpoint/2010/main" val="215493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11</a:t>
            </a:fld>
            <a:endParaRPr lang="en-US"/>
          </a:p>
        </p:txBody>
      </p:sp>
    </p:spTree>
    <p:extLst>
      <p:ext uri="{BB962C8B-B14F-4D97-AF65-F5344CB8AC3E}">
        <p14:creationId xmlns:p14="http://schemas.microsoft.com/office/powerpoint/2010/main" val="158336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12</a:t>
            </a:fld>
            <a:endParaRPr lang="en-US"/>
          </a:p>
        </p:txBody>
      </p:sp>
    </p:spTree>
    <p:extLst>
      <p:ext uri="{BB962C8B-B14F-4D97-AF65-F5344CB8AC3E}">
        <p14:creationId xmlns:p14="http://schemas.microsoft.com/office/powerpoint/2010/main" val="3597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16</a:t>
            </a:fld>
            <a:endParaRPr lang="en-US"/>
          </a:p>
        </p:txBody>
      </p:sp>
    </p:spTree>
    <p:extLst>
      <p:ext uri="{BB962C8B-B14F-4D97-AF65-F5344CB8AC3E}">
        <p14:creationId xmlns:p14="http://schemas.microsoft.com/office/powerpoint/2010/main" val="415247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733E3F-F5B1-4743-9843-D61BABECC289}" type="slidenum">
              <a:rPr lang="en-US" smtClean="0"/>
              <a:t>21</a:t>
            </a:fld>
            <a:endParaRPr lang="en-US"/>
          </a:p>
        </p:txBody>
      </p:sp>
    </p:spTree>
    <p:extLst>
      <p:ext uri="{BB962C8B-B14F-4D97-AF65-F5344CB8AC3E}">
        <p14:creationId xmlns:p14="http://schemas.microsoft.com/office/powerpoint/2010/main" val="315083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18982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766987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56979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404624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A73564-1F25-486E-B606-202B7FDD90BA}"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87618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33543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73564-1F25-486E-B606-202B7FDD90BA}"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01874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A73564-1F25-486E-B606-202B7FDD90BA}"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198008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73564-1F25-486E-B606-202B7FDD90BA}"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281025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84445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A73564-1F25-486E-B606-202B7FDD90BA}"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02CED-2823-4C5E-B2C4-405DB19E1A36}" type="slidenum">
              <a:rPr lang="en-US" smtClean="0"/>
              <a:t>‹#›</a:t>
            </a:fld>
            <a:endParaRPr lang="en-US"/>
          </a:p>
        </p:txBody>
      </p:sp>
    </p:spTree>
    <p:extLst>
      <p:ext uri="{BB962C8B-B14F-4D97-AF65-F5344CB8AC3E}">
        <p14:creationId xmlns:p14="http://schemas.microsoft.com/office/powerpoint/2010/main" val="76600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73564-1F25-486E-B606-202B7FDD90BA}" type="datetimeFigureOut">
              <a:rPr lang="en-US" smtClean="0"/>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02CED-2823-4C5E-B2C4-405DB19E1A36}" type="slidenum">
              <a:rPr lang="en-US" smtClean="0"/>
              <a:t>‹#›</a:t>
            </a:fld>
            <a:endParaRPr lang="en-US"/>
          </a:p>
        </p:txBody>
      </p:sp>
    </p:spTree>
    <p:extLst>
      <p:ext uri="{BB962C8B-B14F-4D97-AF65-F5344CB8AC3E}">
        <p14:creationId xmlns:p14="http://schemas.microsoft.com/office/powerpoint/2010/main" val="4213831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15.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77053"/>
            <a:ext cx="7772400" cy="1470025"/>
          </a:xfrm>
          <a:solidFill>
            <a:srgbClr val="FFC000"/>
          </a:solidFill>
        </p:spPr>
        <p:txBody>
          <a:bodyPr/>
          <a:lstStyle/>
          <a:p>
            <a:r>
              <a:rPr lang="en-US" b="1" dirty="0" smtClean="0"/>
              <a:t>QEP – For the People?</a:t>
            </a:r>
            <a:endParaRPr lang="en-US" b="1" dirty="0">
              <a:solidFill>
                <a:srgbClr val="0070C0"/>
              </a:solidFill>
            </a:endParaRPr>
          </a:p>
        </p:txBody>
      </p:sp>
      <p:sp>
        <p:nvSpPr>
          <p:cNvPr id="3" name="Subtitle 2"/>
          <p:cNvSpPr>
            <a:spLocks noGrp="1"/>
          </p:cNvSpPr>
          <p:nvPr>
            <p:ph type="subTitle" idx="1"/>
          </p:nvPr>
        </p:nvSpPr>
        <p:spPr>
          <a:xfrm>
            <a:off x="1143000" y="5257800"/>
            <a:ext cx="6400800" cy="609600"/>
          </a:xfrm>
          <a:solidFill>
            <a:srgbClr val="FFFF00"/>
          </a:solidFill>
        </p:spPr>
        <p:txBody>
          <a:bodyPr>
            <a:noAutofit/>
          </a:bodyPr>
          <a:lstStyle/>
          <a:p>
            <a:r>
              <a:rPr lang="en-US" sz="4000" b="1" dirty="0">
                <a:solidFill>
                  <a:schemeClr val="tx1"/>
                </a:solidFill>
              </a:rPr>
              <a:t>Welcome to the Central Bank</a:t>
            </a:r>
          </a:p>
        </p:txBody>
      </p:sp>
      <p:pic>
        <p:nvPicPr>
          <p:cNvPr id="4" name="Picture 3"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33400"/>
            <a:ext cx="3084961" cy="1737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9933" y="685800"/>
            <a:ext cx="1981200" cy="149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13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0950" y="90126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9" name="TextBox 8"/>
          <p:cNvSpPr txBox="1"/>
          <p:nvPr/>
        </p:nvSpPr>
        <p:spPr>
          <a:xfrm>
            <a:off x="305801" y="2867025"/>
            <a:ext cx="4592638" cy="1754326"/>
          </a:xfrm>
          <a:prstGeom prst="rect">
            <a:avLst/>
          </a:prstGeom>
          <a:noFill/>
        </p:spPr>
        <p:txBody>
          <a:bodyPr wrap="square" rtlCol="0" anchor="t">
            <a:spAutoFit/>
          </a:bodyPr>
          <a:lstStyle/>
          <a:p>
            <a:r>
              <a:rPr lang="en-US" dirty="0"/>
              <a:t>The bank lends you their IOU by creating a deposit in your bank account.   You can spend this 'checkbook money' in most places in the country, though </a:t>
            </a:r>
            <a:r>
              <a:rPr lang="en-US" dirty="0" smtClean="0"/>
              <a:t>a business can refuse to accept checks and ask for cash </a:t>
            </a:r>
            <a:r>
              <a:rPr lang="en-US" dirty="0"/>
              <a:t>(the real money). </a:t>
            </a:r>
          </a:p>
        </p:txBody>
      </p:sp>
      <p:pic>
        <p:nvPicPr>
          <p:cNvPr id="2052"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139778"/>
            <a:ext cx="1898410" cy="17182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15-us2.ixquick.com/cgi-bin/serveimage?url=http%3A%2F%2Fmarketbusinessnews.com%2Fwp-content%2Fuploads%2F2015%2F08%2FBank-Statement-Thumbnail.jpg&amp;sp=9fcc9a0abb8f9e75a04b9b673dd2ff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640" y="5139778"/>
            <a:ext cx="1898410" cy="1718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4800" y="4886960"/>
            <a:ext cx="1492653" cy="369332"/>
          </a:xfrm>
          <a:prstGeom prst="rect">
            <a:avLst/>
          </a:prstGeom>
          <a:solidFill>
            <a:srgbClr val="FFC000"/>
          </a:solidFill>
        </p:spPr>
        <p:txBody>
          <a:bodyPr wrap="none" rtlCol="0">
            <a:spAutoFit/>
          </a:bodyPr>
          <a:lstStyle/>
          <a:p>
            <a:r>
              <a:rPr lang="en-US" dirty="0"/>
              <a:t>BEFORE LOAN</a:t>
            </a:r>
          </a:p>
        </p:txBody>
      </p:sp>
      <p:sp>
        <p:nvSpPr>
          <p:cNvPr id="12" name="TextBox 11"/>
          <p:cNvSpPr txBox="1"/>
          <p:nvPr/>
        </p:nvSpPr>
        <p:spPr>
          <a:xfrm>
            <a:off x="6339518" y="4886960"/>
            <a:ext cx="1350434" cy="369332"/>
          </a:xfrm>
          <a:prstGeom prst="rect">
            <a:avLst/>
          </a:prstGeom>
          <a:solidFill>
            <a:srgbClr val="FFC000"/>
          </a:solidFill>
        </p:spPr>
        <p:txBody>
          <a:bodyPr wrap="none" rtlCol="0">
            <a:spAutoFit/>
          </a:bodyPr>
          <a:lstStyle/>
          <a:p>
            <a:r>
              <a:rPr lang="en-US" dirty="0"/>
              <a:t>AFTER LOAN</a:t>
            </a:r>
          </a:p>
        </p:txBody>
      </p:sp>
      <p:sp>
        <p:nvSpPr>
          <p:cNvPr id="5" name="TextBox 4"/>
          <p:cNvSpPr txBox="1"/>
          <p:nvPr/>
        </p:nvSpPr>
        <p:spPr>
          <a:xfrm>
            <a:off x="4495800" y="6275586"/>
            <a:ext cx="1089143" cy="369332"/>
          </a:xfrm>
          <a:prstGeom prst="rect">
            <a:avLst/>
          </a:prstGeom>
          <a:solidFill>
            <a:schemeClr val="bg1"/>
          </a:solidFill>
        </p:spPr>
        <p:txBody>
          <a:bodyPr wrap="square" rtlCol="0">
            <a:spAutoFit/>
          </a:bodyPr>
          <a:lstStyle/>
          <a:p>
            <a:r>
              <a:rPr lang="en-US" dirty="0"/>
              <a:t>          </a:t>
            </a:r>
          </a:p>
        </p:txBody>
      </p:sp>
      <p:sp>
        <p:nvSpPr>
          <p:cNvPr id="14" name="TextBox 13"/>
          <p:cNvSpPr txBox="1"/>
          <p:nvPr/>
        </p:nvSpPr>
        <p:spPr>
          <a:xfrm>
            <a:off x="6636178" y="6290826"/>
            <a:ext cx="1240279" cy="369332"/>
          </a:xfrm>
          <a:prstGeom prst="rect">
            <a:avLst/>
          </a:prstGeom>
          <a:solidFill>
            <a:schemeClr val="bg1"/>
          </a:solidFill>
        </p:spPr>
        <p:txBody>
          <a:bodyPr wrap="square" rtlCol="0">
            <a:spAutoFit/>
          </a:bodyPr>
          <a:lstStyle/>
          <a:p>
            <a:r>
              <a:rPr lang="en-US" dirty="0"/>
              <a:t>          </a:t>
            </a:r>
          </a:p>
        </p:txBody>
      </p:sp>
      <p:sp>
        <p:nvSpPr>
          <p:cNvPr id="7" name="TextBox 6"/>
          <p:cNvSpPr txBox="1"/>
          <p:nvPr/>
        </p:nvSpPr>
        <p:spPr>
          <a:xfrm>
            <a:off x="4882197" y="6290826"/>
            <a:ext cx="646331" cy="369332"/>
          </a:xfrm>
          <a:prstGeom prst="rect">
            <a:avLst/>
          </a:prstGeom>
          <a:noFill/>
        </p:spPr>
        <p:txBody>
          <a:bodyPr wrap="none" rtlCol="0">
            <a:spAutoFit/>
          </a:bodyPr>
          <a:lstStyle/>
          <a:p>
            <a:r>
              <a:rPr lang="en-US" b="1" dirty="0">
                <a:solidFill>
                  <a:srgbClr val="FF0000"/>
                </a:solidFill>
              </a:rPr>
              <a:t>$ .00</a:t>
            </a:r>
          </a:p>
        </p:txBody>
      </p:sp>
      <p:sp>
        <p:nvSpPr>
          <p:cNvPr id="16" name="TextBox 15"/>
          <p:cNvSpPr txBox="1"/>
          <p:nvPr/>
        </p:nvSpPr>
        <p:spPr>
          <a:xfrm>
            <a:off x="6611749" y="6290826"/>
            <a:ext cx="1289135" cy="369332"/>
          </a:xfrm>
          <a:prstGeom prst="rect">
            <a:avLst/>
          </a:prstGeom>
          <a:noFill/>
        </p:spPr>
        <p:txBody>
          <a:bodyPr wrap="none" rtlCol="0">
            <a:spAutoFit/>
          </a:bodyPr>
          <a:lstStyle/>
          <a:p>
            <a:r>
              <a:rPr lang="en-US" b="1" dirty="0">
                <a:solidFill>
                  <a:srgbClr val="FF0000"/>
                </a:solidFill>
              </a:rPr>
              <a:t>$ 50,000.00</a:t>
            </a:r>
          </a:p>
        </p:txBody>
      </p:sp>
      <p:sp>
        <p:nvSpPr>
          <p:cNvPr id="3" name="TextBox 2"/>
          <p:cNvSpPr txBox="1"/>
          <p:nvPr/>
        </p:nvSpPr>
        <p:spPr>
          <a:xfrm>
            <a:off x="4182091" y="4468111"/>
            <a:ext cx="3381760" cy="369332"/>
          </a:xfrm>
          <a:prstGeom prst="rect">
            <a:avLst/>
          </a:prstGeom>
          <a:solidFill>
            <a:srgbClr val="FFEA8F"/>
          </a:solidFill>
        </p:spPr>
        <p:txBody>
          <a:bodyPr wrap="none" rtlCol="0">
            <a:spAutoFit/>
          </a:bodyPr>
          <a:lstStyle/>
          <a:p>
            <a:r>
              <a:rPr lang="en-US" dirty="0"/>
              <a:t>BORROWERS BANK DEPOSIT ACCT</a:t>
            </a:r>
          </a:p>
        </p:txBody>
      </p:sp>
      <p:sp>
        <p:nvSpPr>
          <p:cNvPr id="8" name="TextBox 7"/>
          <p:cNvSpPr txBox="1"/>
          <p:nvPr/>
        </p:nvSpPr>
        <p:spPr>
          <a:xfrm>
            <a:off x="4899199" y="960383"/>
            <a:ext cx="3378750" cy="646331"/>
          </a:xfrm>
          <a:prstGeom prst="rect">
            <a:avLst/>
          </a:prstGeom>
          <a:solidFill>
            <a:srgbClr val="FFFF00"/>
          </a:solidFill>
        </p:spPr>
        <p:txBody>
          <a:bodyPr rtlCol="0">
            <a:spAutoFit/>
          </a:bodyPr>
          <a:lstStyle/>
          <a:p>
            <a:r>
              <a:rPr lang="en-US" dirty="0"/>
              <a:t>The bank doesn't 'lend' reserve money – the real money?</a:t>
            </a:r>
          </a:p>
        </p:txBody>
      </p:sp>
      <p:sp>
        <p:nvSpPr>
          <p:cNvPr id="11" name="TextBox 10"/>
          <p:cNvSpPr txBox="1"/>
          <p:nvPr/>
        </p:nvSpPr>
        <p:spPr>
          <a:xfrm rot="19792998">
            <a:off x="7429830" y="3830371"/>
            <a:ext cx="1689245" cy="400110"/>
          </a:xfrm>
          <a:prstGeom prst="rect">
            <a:avLst/>
          </a:prstGeom>
          <a:solidFill>
            <a:srgbClr val="00B0F0"/>
          </a:solidFill>
        </p:spPr>
        <p:txBody>
          <a:bodyPr wrap="none" rtlCol="0">
            <a:spAutoFit/>
          </a:bodyPr>
          <a:lstStyle/>
          <a:p>
            <a:r>
              <a:rPr lang="en-US" sz="2000" dirty="0" smtClean="0"/>
              <a:t>IOU FOR CASH</a:t>
            </a:r>
            <a:endParaRPr lang="en-US" sz="2000" dirty="0"/>
          </a:p>
        </p:txBody>
      </p:sp>
    </p:spTree>
    <p:extLst>
      <p:ext uri="{BB962C8B-B14F-4D97-AF65-F5344CB8AC3E}">
        <p14:creationId xmlns:p14="http://schemas.microsoft.com/office/powerpoint/2010/main" val="1904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716" y="74585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290122" y="1083736"/>
            <a:ext cx="4281878" cy="646331"/>
          </a:xfrm>
          <a:prstGeom prst="rect">
            <a:avLst/>
          </a:prstGeom>
          <a:noFill/>
        </p:spPr>
        <p:txBody>
          <a:bodyPr wrap="none" rtlCol="0">
            <a:spAutoFit/>
          </a:bodyPr>
          <a:lstStyle/>
          <a:p>
            <a:r>
              <a:rPr lang="en-US" dirty="0"/>
              <a:t>Don’t worry!   The commercial bank has</a:t>
            </a:r>
          </a:p>
          <a:p>
            <a:r>
              <a:rPr lang="en-US" dirty="0"/>
              <a:t>reserves – real money – in the central bank.</a:t>
            </a:r>
          </a:p>
        </p:txBody>
      </p:sp>
      <p:sp>
        <p:nvSpPr>
          <p:cNvPr id="9" name="TextBox 8"/>
          <p:cNvSpPr txBox="1"/>
          <p:nvPr/>
        </p:nvSpPr>
        <p:spPr>
          <a:xfrm>
            <a:off x="426720" y="5199648"/>
            <a:ext cx="5629618" cy="923330"/>
          </a:xfrm>
          <a:prstGeom prst="rect">
            <a:avLst/>
          </a:prstGeom>
          <a:noFill/>
        </p:spPr>
        <p:txBody>
          <a:bodyPr wrap="none" rtlCol="0" anchor="t">
            <a:spAutoFit/>
          </a:bodyPr>
          <a:lstStyle/>
          <a:p>
            <a:r>
              <a:rPr lang="en-US" dirty="0"/>
              <a:t>By law, </a:t>
            </a:r>
            <a:r>
              <a:rPr lang="en-US" dirty="0" smtClean="0"/>
              <a:t>the </a:t>
            </a:r>
            <a:r>
              <a:rPr lang="en-US" dirty="0"/>
              <a:t>Fed requires that around 10% of bank </a:t>
            </a:r>
            <a:r>
              <a:rPr lang="en-US" dirty="0" smtClean="0"/>
              <a:t>deposits</a:t>
            </a:r>
          </a:p>
          <a:p>
            <a:r>
              <a:rPr lang="en-US" dirty="0" smtClean="0"/>
              <a:t>be </a:t>
            </a:r>
            <a:r>
              <a:rPr lang="en-US" dirty="0"/>
              <a:t>held either in cash in the banks' </a:t>
            </a:r>
            <a:r>
              <a:rPr lang="en-US" dirty="0" smtClean="0"/>
              <a:t>vaults</a:t>
            </a:r>
          </a:p>
          <a:p>
            <a:r>
              <a:rPr lang="en-US" dirty="0" smtClean="0"/>
              <a:t>or </a:t>
            </a:r>
            <a:r>
              <a:rPr lang="en-US" dirty="0"/>
              <a:t>at </a:t>
            </a:r>
            <a:r>
              <a:rPr lang="en-US" dirty="0" smtClean="0"/>
              <a:t>the local </a:t>
            </a:r>
            <a:r>
              <a:rPr lang="en-US" dirty="0"/>
              <a:t>Federal Reserve bank.</a:t>
            </a:r>
          </a:p>
        </p:txBody>
      </p:sp>
      <p:sp>
        <p:nvSpPr>
          <p:cNvPr id="3" name="TextBox 2"/>
          <p:cNvSpPr txBox="1"/>
          <p:nvPr/>
        </p:nvSpPr>
        <p:spPr>
          <a:xfrm>
            <a:off x="4721054" y="2646039"/>
            <a:ext cx="3986669" cy="1200329"/>
          </a:xfrm>
          <a:prstGeom prst="rect">
            <a:avLst/>
          </a:prstGeom>
          <a:solidFill>
            <a:srgbClr val="FFFF00"/>
          </a:solidFill>
        </p:spPr>
        <p:txBody>
          <a:bodyPr wrap="none" rtlCol="0">
            <a:spAutoFit/>
          </a:bodyPr>
          <a:lstStyle/>
          <a:p>
            <a:r>
              <a:rPr lang="en-US" dirty="0"/>
              <a:t>Wow, I’m glad you said that.  </a:t>
            </a:r>
          </a:p>
          <a:p>
            <a:r>
              <a:rPr lang="en-US" dirty="0"/>
              <a:t>I was just about to go down to TD</a:t>
            </a:r>
          </a:p>
          <a:p>
            <a:r>
              <a:rPr lang="en-US" dirty="0"/>
              <a:t>and take out all my ‘bank money’ in cash</a:t>
            </a:r>
          </a:p>
          <a:p>
            <a:r>
              <a:rPr lang="en-US" dirty="0"/>
              <a:t>and put it under my mattress!</a:t>
            </a:r>
          </a:p>
        </p:txBody>
      </p:sp>
      <p:pic>
        <p:nvPicPr>
          <p:cNvPr id="5122" name="Picture 2" descr="https://s15-us2.ixquick.com/cgi-bin/serveimage?url=http%3A%2F%2Ft1.gstatic.com%2Fimages%3Fq%3Dtbn%3AANd9GcSouqYDPyI7zlNkcoRTWfu6aQHMljypa7uGSr_vQ9pltONgETFV&amp;sp=123d93f62b8c3c85915b691259a618a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3881928"/>
            <a:ext cx="2101447" cy="1364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14-eu5.ixquick.com/cgi-bin/serveimage?url=http%3A%2F%2Fpreviews.123rf.com%2Fimages%2Fgertfrik%2Fgertfrik0702%2Fgertfrik070200036%2F753510-Money-in-a-pink-vault-with-white-isolated-background-Stock-Photo.jpg&amp;sp=3ac42f2e8d0a0e103be0edaac233a36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367011"/>
            <a:ext cx="3429000" cy="2288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5097398"/>
            <a:ext cx="2194832"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95283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8382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9" name="TextBox 8"/>
          <p:cNvSpPr txBox="1"/>
          <p:nvPr/>
        </p:nvSpPr>
        <p:spPr>
          <a:xfrm>
            <a:off x="444973" y="2883924"/>
            <a:ext cx="3904146" cy="1200329"/>
          </a:xfrm>
          <a:prstGeom prst="rect">
            <a:avLst/>
          </a:prstGeom>
          <a:noFill/>
        </p:spPr>
        <p:txBody>
          <a:bodyPr wrap="none" rtlCol="0">
            <a:spAutoFit/>
          </a:bodyPr>
          <a:lstStyle/>
          <a:p>
            <a:r>
              <a:rPr lang="en-US" dirty="0"/>
              <a:t>Don’t worry about the details!</a:t>
            </a:r>
          </a:p>
          <a:p>
            <a:endParaRPr lang="en-US" dirty="0"/>
          </a:p>
          <a:p>
            <a:r>
              <a:rPr lang="en-US" dirty="0"/>
              <a:t>We’re here to discuss the central bank’s</a:t>
            </a:r>
          </a:p>
          <a:p>
            <a:r>
              <a:rPr lang="en-US" dirty="0" smtClean="0"/>
              <a:t>QEP </a:t>
            </a:r>
            <a:r>
              <a:rPr lang="en-US" dirty="0"/>
              <a:t>program, right?</a:t>
            </a:r>
          </a:p>
        </p:txBody>
      </p:sp>
      <p:sp>
        <p:nvSpPr>
          <p:cNvPr id="3" name="TextBox 2"/>
          <p:cNvSpPr txBox="1"/>
          <p:nvPr/>
        </p:nvSpPr>
        <p:spPr>
          <a:xfrm>
            <a:off x="4038600" y="901841"/>
            <a:ext cx="4697376" cy="1477328"/>
          </a:xfrm>
          <a:prstGeom prst="rect">
            <a:avLst/>
          </a:prstGeom>
          <a:solidFill>
            <a:srgbClr val="FFFF00"/>
          </a:solidFill>
        </p:spPr>
        <p:txBody>
          <a:bodyPr wrap="none" rtlCol="0">
            <a:spAutoFit/>
          </a:bodyPr>
          <a:lstStyle/>
          <a:p>
            <a:r>
              <a:rPr lang="en-US" sz="3600" dirty="0"/>
              <a:t>10%  </a:t>
            </a:r>
            <a:r>
              <a:rPr lang="en-US" sz="3600" dirty="0" smtClean="0"/>
              <a:t>!?</a:t>
            </a:r>
            <a:r>
              <a:rPr lang="en-US" dirty="0" smtClean="0"/>
              <a:t>    </a:t>
            </a:r>
            <a:r>
              <a:rPr lang="en-US" dirty="0"/>
              <a:t>But..   but..   </a:t>
            </a:r>
          </a:p>
          <a:p>
            <a:endParaRPr lang="en-US" dirty="0"/>
          </a:p>
          <a:p>
            <a:r>
              <a:rPr lang="en-US" dirty="0"/>
              <a:t>That’s not enough if a lot of people want to take</a:t>
            </a:r>
          </a:p>
          <a:p>
            <a:r>
              <a:rPr lang="en-US" dirty="0"/>
              <a:t>their ‘bank money’ out of the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14" y="4473262"/>
            <a:ext cx="3111358"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9629" y="5205536"/>
            <a:ext cx="1896866" cy="369332"/>
          </a:xfrm>
          <a:prstGeom prst="rect">
            <a:avLst/>
          </a:prstGeom>
          <a:solidFill>
            <a:srgbClr val="FFFF00"/>
          </a:solidFill>
        </p:spPr>
        <p:txBody>
          <a:bodyPr wrap="none" rtlCol="0">
            <a:spAutoFit/>
          </a:bodyPr>
          <a:lstStyle/>
          <a:p>
            <a:r>
              <a:rPr lang="en-US" dirty="0"/>
              <a:t>Ok… um…  sure….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778" y="3255645"/>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692" y="4578654"/>
            <a:ext cx="1858006" cy="151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847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3954" y="1446237"/>
            <a:ext cx="2224241" cy="201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3358" y="3962400"/>
            <a:ext cx="3508333" cy="646331"/>
          </a:xfrm>
          <a:prstGeom prst="rect">
            <a:avLst/>
          </a:prstGeom>
          <a:noFill/>
        </p:spPr>
        <p:txBody>
          <a:bodyPr wrap="none" rtlCol="0">
            <a:spAutoFit/>
          </a:bodyPr>
          <a:lstStyle/>
          <a:p>
            <a:r>
              <a:rPr lang="en-US" dirty="0"/>
              <a:t>Well….   yes….   but let’s not discuss</a:t>
            </a:r>
          </a:p>
          <a:p>
            <a:r>
              <a:rPr lang="en-US" dirty="0"/>
              <a:t>Occupy.  Let’s get back to </a:t>
            </a:r>
            <a:r>
              <a:rPr lang="en-US" dirty="0" smtClean="0"/>
              <a:t>QEP.</a:t>
            </a:r>
            <a:endParaRPr lang="en-US" dirty="0"/>
          </a:p>
        </p:txBody>
      </p:sp>
      <p:sp>
        <p:nvSpPr>
          <p:cNvPr id="5" name="TextBox 4"/>
          <p:cNvSpPr txBox="1"/>
          <p:nvPr/>
        </p:nvSpPr>
        <p:spPr>
          <a:xfrm>
            <a:off x="5410200" y="881127"/>
            <a:ext cx="3734612" cy="1231106"/>
          </a:xfrm>
          <a:prstGeom prst="rect">
            <a:avLst/>
          </a:prstGeom>
          <a:solidFill>
            <a:srgbClr val="FFFF00"/>
          </a:solidFill>
        </p:spPr>
        <p:txBody>
          <a:bodyPr wrap="none" rtlCol="0">
            <a:spAutoFit/>
          </a:bodyPr>
          <a:lstStyle/>
          <a:p>
            <a:r>
              <a:rPr lang="en-US" dirty="0"/>
              <a:t>Is that why the Occupy movement</a:t>
            </a:r>
          </a:p>
          <a:p>
            <a:r>
              <a:rPr lang="en-US" dirty="0"/>
              <a:t>was called Occupy Wall Street?</a:t>
            </a:r>
          </a:p>
          <a:p>
            <a:r>
              <a:rPr lang="en-US" dirty="0"/>
              <a:t>‘Wall Street’ were the </a:t>
            </a:r>
            <a:r>
              <a:rPr lang="en-US" sz="2000" b="1" i="1" u="sng" dirty="0"/>
              <a:t>PRIVATE</a:t>
            </a:r>
            <a:r>
              <a:rPr lang="en-US" dirty="0"/>
              <a:t> banks</a:t>
            </a:r>
          </a:p>
          <a:p>
            <a:r>
              <a:rPr lang="en-US" dirty="0"/>
              <a:t>creating </a:t>
            </a:r>
            <a:r>
              <a:rPr lang="en-US" dirty="0" smtClean="0"/>
              <a:t>‘</a:t>
            </a:r>
            <a:r>
              <a:rPr lang="en-US" dirty="0" err="1" smtClean="0"/>
              <a:t>iou</a:t>
            </a:r>
            <a:r>
              <a:rPr lang="en-US" dirty="0" smtClean="0"/>
              <a:t> bank </a:t>
            </a:r>
            <a:r>
              <a:rPr lang="en-US" dirty="0"/>
              <a:t>money’?</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3074" name="Picture 2" descr="https://s16-us2.ixquick.com/cgi-bin/serveimage?url=http%3A%2F%2Fwww.magicalrealism.us%2Fwp-content%2Fuploads%2F2014%2F12%2F16bFrontline1305.jpg&amp;sp=1e4c4e4b4496a5f42d9a62720998f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86000"/>
            <a:ext cx="2587625" cy="13681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33400"/>
            <a:ext cx="1901825" cy="10712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5260040"/>
            <a:ext cx="2656625" cy="646331"/>
          </a:xfrm>
          <a:prstGeom prst="rect">
            <a:avLst/>
          </a:prstGeom>
          <a:solidFill>
            <a:srgbClr val="FFFF00"/>
          </a:solidFill>
        </p:spPr>
        <p:txBody>
          <a:bodyPr wrap="none" rtlCol="0">
            <a:spAutoFit/>
          </a:bodyPr>
          <a:lstStyle/>
          <a:p>
            <a:r>
              <a:rPr lang="en-US" dirty="0"/>
              <a:t>Okay.  So the central bank </a:t>
            </a:r>
          </a:p>
          <a:p>
            <a:r>
              <a:rPr lang="en-US" dirty="0"/>
              <a:t>is doing </a:t>
            </a:r>
            <a:r>
              <a:rPr lang="en-US" dirty="0" smtClean="0"/>
              <a:t>QEP?</a:t>
            </a:r>
            <a:endParaRPr lang="en-US" dirty="0"/>
          </a:p>
        </p:txBody>
      </p:sp>
      <p:pic>
        <p:nvPicPr>
          <p:cNvPr id="9"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369" y="609683"/>
            <a:ext cx="1185707" cy="89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3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743200"/>
            <a:ext cx="5982728" cy="769441"/>
          </a:xfrm>
          <a:prstGeom prst="rect">
            <a:avLst/>
          </a:prstGeom>
          <a:solidFill>
            <a:srgbClr val="00B0F0"/>
          </a:solidFill>
        </p:spPr>
        <p:txBody>
          <a:bodyPr wrap="none" rtlCol="0">
            <a:spAutoFit/>
          </a:bodyPr>
          <a:lstStyle/>
          <a:p>
            <a:pPr marL="285750" indent="-285750">
              <a:buFont typeface="Arial" panose="020B0604020202020204" pitchFamily="34" charset="0"/>
              <a:buChar char="•"/>
            </a:pPr>
            <a:r>
              <a:rPr lang="en-US" sz="4400" b="1" dirty="0" smtClean="0">
                <a:latin typeface="Bradley Hand ITC" panose="03070402050302030203" pitchFamily="66" charset="0"/>
              </a:rPr>
              <a:t>QEP – QE for the People</a:t>
            </a:r>
            <a:endParaRPr lang="en-US" sz="4400" dirty="0"/>
          </a:p>
        </p:txBody>
      </p:sp>
    </p:spTree>
    <p:extLst>
      <p:ext uri="{BB962C8B-B14F-4D97-AF65-F5344CB8AC3E}">
        <p14:creationId xmlns:p14="http://schemas.microsoft.com/office/powerpoint/2010/main" val="1506722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984" y="5372587"/>
            <a:ext cx="1064713" cy="962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89964"/>
            <a:ext cx="4857805" cy="1754326"/>
          </a:xfrm>
          <a:prstGeom prst="rect">
            <a:avLst/>
          </a:prstGeom>
          <a:noFill/>
        </p:spPr>
        <p:txBody>
          <a:bodyPr wrap="none" rtlCol="0" anchor="t">
            <a:spAutoFit/>
          </a:bodyPr>
          <a:lstStyle/>
          <a:p>
            <a:r>
              <a:rPr lang="en-US" dirty="0" smtClean="0"/>
              <a:t>After the 2007-2008 worldwide banking crisis,</a:t>
            </a:r>
          </a:p>
          <a:p>
            <a:r>
              <a:rPr lang="en-US" dirty="0" smtClean="0"/>
              <a:t>the economy had </a:t>
            </a:r>
            <a:r>
              <a:rPr lang="en-US" dirty="0"/>
              <a:t>not gotten very good</a:t>
            </a:r>
            <a:r>
              <a:rPr lang="en-US" dirty="0" smtClean="0"/>
              <a:t>,</a:t>
            </a:r>
          </a:p>
          <a:p>
            <a:r>
              <a:rPr lang="en-US" dirty="0" smtClean="0"/>
              <a:t>even </a:t>
            </a:r>
            <a:r>
              <a:rPr lang="en-US" dirty="0"/>
              <a:t>with many </a:t>
            </a:r>
            <a:r>
              <a:rPr lang="en-US" dirty="0" smtClean="0"/>
              <a:t>policies implemented by the </a:t>
            </a:r>
            <a:r>
              <a:rPr lang="en-US" dirty="0"/>
              <a:t>FED.</a:t>
            </a:r>
          </a:p>
          <a:p>
            <a:endParaRPr lang="en-US" dirty="0"/>
          </a:p>
          <a:p>
            <a:r>
              <a:rPr lang="en-US" dirty="0"/>
              <a:t>So the Fed decided to do ‘quantitative easing’.</a:t>
            </a:r>
          </a:p>
          <a:p>
            <a:r>
              <a:rPr lang="en-US" dirty="0"/>
              <a:t>This was </a:t>
            </a:r>
            <a:r>
              <a:rPr lang="en-US" dirty="0" smtClean="0"/>
              <a:t>brand new</a:t>
            </a:r>
            <a:r>
              <a:rPr lang="en-US" dirty="0"/>
              <a:t>!</a:t>
            </a:r>
          </a:p>
        </p:txBody>
      </p:sp>
      <p:sp>
        <p:nvSpPr>
          <p:cNvPr id="5" name="TextBox 4"/>
          <p:cNvSpPr txBox="1"/>
          <p:nvPr/>
        </p:nvSpPr>
        <p:spPr>
          <a:xfrm>
            <a:off x="6096000" y="3989008"/>
            <a:ext cx="1320683" cy="369332"/>
          </a:xfrm>
          <a:prstGeom prst="rect">
            <a:avLst/>
          </a:prstGeom>
          <a:solidFill>
            <a:srgbClr val="FFFF00"/>
          </a:solidFill>
        </p:spPr>
        <p:txBody>
          <a:bodyPr wrap="none" rtlCol="0">
            <a:spAutoFit/>
          </a:bodyPr>
          <a:lstStyle/>
          <a:p>
            <a:r>
              <a:rPr lang="en-US" dirty="0" smtClean="0"/>
              <a:t>What is QE?</a:t>
            </a:r>
            <a:endParaRPr lang="en-US"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6" name="TextBox 5"/>
          <p:cNvSpPr txBox="1"/>
          <p:nvPr/>
        </p:nvSpPr>
        <p:spPr>
          <a:xfrm>
            <a:off x="5590957" y="4577326"/>
            <a:ext cx="2618024" cy="369332"/>
          </a:xfrm>
          <a:prstGeom prst="rect">
            <a:avLst/>
          </a:prstGeom>
          <a:solidFill>
            <a:schemeClr val="bg1"/>
          </a:solidFill>
        </p:spPr>
        <p:txBody>
          <a:bodyPr wrap="none" rtlCol="0">
            <a:spAutoFit/>
          </a:bodyPr>
          <a:lstStyle/>
          <a:p>
            <a:r>
              <a:rPr lang="en-US" dirty="0"/>
              <a:t>                                              </a:t>
            </a:r>
          </a:p>
        </p:txBody>
      </p:sp>
      <p:pic>
        <p:nvPicPr>
          <p:cNvPr id="9" name="Picture 8"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275412"/>
            <a:ext cx="4057230" cy="2285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15-us2.ixquick.com/cgi-bin/serveimage?url=https%3A%2F%2Fquantumpranx.files.wordpress.com%2F2011%2F07%2Fbankcrisis75341.jpg&amp;sp=b4cb10a0b011755ace2b6396da7d83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230" y="538565"/>
            <a:ext cx="3705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93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3716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589964"/>
            <a:ext cx="6019533" cy="1200329"/>
          </a:xfrm>
          <a:prstGeom prst="rect">
            <a:avLst/>
          </a:prstGeom>
          <a:noFill/>
        </p:spPr>
        <p:txBody>
          <a:bodyPr wrap="none" rtlCol="0">
            <a:spAutoFit/>
          </a:bodyPr>
          <a:lstStyle/>
          <a:p>
            <a:r>
              <a:rPr lang="en-US" dirty="0"/>
              <a:t>The Fed banks ‘create’ reserve </a:t>
            </a:r>
            <a:r>
              <a:rPr lang="en-US" dirty="0" smtClean="0"/>
              <a:t>money.  </a:t>
            </a:r>
          </a:p>
          <a:p>
            <a:endParaRPr lang="en-US" dirty="0"/>
          </a:p>
          <a:p>
            <a:r>
              <a:rPr lang="en-US" dirty="0" smtClean="0"/>
              <a:t>For QE, the Fed banks created reserve money and</a:t>
            </a:r>
          </a:p>
          <a:p>
            <a:r>
              <a:rPr lang="en-US" dirty="0" smtClean="0"/>
              <a:t>bought financial </a:t>
            </a:r>
            <a:r>
              <a:rPr lang="en-US" dirty="0"/>
              <a:t>assets </a:t>
            </a:r>
            <a:r>
              <a:rPr lang="en-US" dirty="0" smtClean="0"/>
              <a:t>– bonds </a:t>
            </a:r>
            <a:r>
              <a:rPr lang="en-US" dirty="0"/>
              <a:t>– from the commercial banks</a:t>
            </a:r>
            <a:r>
              <a:rPr lang="en-US" dirty="0" smtClean="0"/>
              <a:t>. </a:t>
            </a:r>
            <a:endParaRPr lang="en-US"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8194" name="Picture 2" descr="https://s14-eu5.ixquick.com/cgi-bin/serveimage?url=https%3A%2F%2Fupload.wikimedia.org%2Fwikipedia%2Fcommons%2Fb%2Fb8%2FCitibank_House%2C_Perth.jpg&amp;sp=4ea9bc6fef85821dacf2e10eb49669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503" y="1756803"/>
            <a:ext cx="1340807" cy="22657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16-us2.ixquick.com/cgi-bin/serveimage?url=http%3A%2F%2Ft1.gstatic.com%2Fimages%3Fq%3Dtbn%3AANd9GcRtakzFMkJiH72k7SXSwSTqx5_w7qbv1hwprYfnE0tFJedzoP8DRg&amp;sp=15f37d72a2f2d58ba3eb4289fcb43ab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29" y="2593847"/>
            <a:ext cx="3038475" cy="1428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71274" y="4160763"/>
            <a:ext cx="6256072" cy="923330"/>
          </a:xfrm>
          <a:prstGeom prst="rect">
            <a:avLst/>
          </a:prstGeom>
          <a:noFill/>
        </p:spPr>
        <p:txBody>
          <a:bodyPr wrap="none" rtlCol="0">
            <a:spAutoFit/>
          </a:bodyPr>
          <a:lstStyle/>
          <a:p>
            <a:r>
              <a:rPr lang="en-US" dirty="0"/>
              <a:t>Well….   the banks </a:t>
            </a:r>
            <a:r>
              <a:rPr lang="en-US" dirty="0" smtClean="0"/>
              <a:t>had </a:t>
            </a:r>
            <a:r>
              <a:rPr lang="en-US" dirty="0"/>
              <a:t>some Mortgage </a:t>
            </a:r>
            <a:r>
              <a:rPr lang="en-US" dirty="0" smtClean="0"/>
              <a:t>Back Securities – bonds - </a:t>
            </a:r>
            <a:endParaRPr lang="en-US" dirty="0"/>
          </a:p>
          <a:p>
            <a:r>
              <a:rPr lang="en-US" dirty="0"/>
              <a:t>which are going down in </a:t>
            </a:r>
            <a:r>
              <a:rPr lang="en-US" dirty="0" smtClean="0"/>
              <a:t>value, </a:t>
            </a:r>
            <a:r>
              <a:rPr lang="en-US" dirty="0"/>
              <a:t>so the bank </a:t>
            </a:r>
            <a:r>
              <a:rPr lang="en-US" dirty="0" smtClean="0"/>
              <a:t>was </a:t>
            </a:r>
            <a:r>
              <a:rPr lang="en-US" dirty="0"/>
              <a:t>in trouble.</a:t>
            </a:r>
          </a:p>
          <a:p>
            <a:r>
              <a:rPr lang="en-US" dirty="0" smtClean="0"/>
              <a:t>The Fed banks bought the bonds from the banks.</a:t>
            </a:r>
            <a:endParaRPr lang="en-US" dirty="0"/>
          </a:p>
        </p:txBody>
      </p:sp>
      <p:pic>
        <p:nvPicPr>
          <p:cNvPr id="20" name="Picture 2" descr="https://s16-us2.ixquick.com/cgi-bin/serveimage?url=http%3A%2F%2Ffoxydollar.com%2Fwp-content%2Fuploads%2F2012%2F04%2F2987611025_b9a279bba1_b.jpg&amp;sp=4195d7733feb1b5f874c8120dff0f3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5092485"/>
            <a:ext cx="2418338" cy="161424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s14-eu5.ixquick.com/cgi-bin/serveimage?url=http%3A%2F%2Fi158.photobucket.com%2Falbums%2Ft106%2FOnlyObvious%2FCDOs%2FMBS_Dotted_Line_zps36314d9a.jpg&amp;sp=8d96687f0fbb7ab3de840d7165a07a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4769" y="3921421"/>
            <a:ext cx="1673225" cy="148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946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812" y="73887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755384"/>
            <a:ext cx="2819400" cy="15881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204" y="2668624"/>
            <a:ext cx="4973996" cy="1477328"/>
          </a:xfrm>
          <a:prstGeom prst="rect">
            <a:avLst/>
          </a:prstGeom>
          <a:noFill/>
        </p:spPr>
        <p:txBody>
          <a:bodyPr wrap="square" rtlCol="0">
            <a:spAutoFit/>
          </a:bodyPr>
          <a:lstStyle/>
          <a:p>
            <a:r>
              <a:rPr lang="en-US" dirty="0" smtClean="0"/>
              <a:t>Well, the economy was still not working too well.   </a:t>
            </a:r>
          </a:p>
          <a:p>
            <a:endParaRPr lang="en-US" dirty="0"/>
          </a:p>
          <a:p>
            <a:r>
              <a:rPr lang="en-US" dirty="0" smtClean="0"/>
              <a:t>So the </a:t>
            </a:r>
            <a:r>
              <a:rPr lang="en-US" dirty="0"/>
              <a:t>FED also started creating reserve money and going out and buying </a:t>
            </a:r>
            <a:r>
              <a:rPr lang="en-US" dirty="0" smtClean="0"/>
              <a:t>government bonds </a:t>
            </a:r>
            <a:r>
              <a:rPr lang="en-US" dirty="0"/>
              <a:t>from insurance companies and pension funds</a:t>
            </a:r>
            <a:r>
              <a:rPr lang="en-US" dirty="0" smtClean="0"/>
              <a:t>.</a:t>
            </a:r>
            <a:endParaRPr lang="en-US" dirty="0"/>
          </a:p>
        </p:txBody>
      </p:sp>
      <p:pic>
        <p:nvPicPr>
          <p:cNvPr id="4" name="Picture 2" descr="https://s15-us2.ixquick.com/cgi-bin/serveimage?url=http%3A%2F%2Ffitsnews.com%2Fwp-content%2Fuploads%2F2011%2F03%2Ffix-sc-pension-fund.jpg&amp;sp=97ee9ef315080e353712b52f36850f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6630" y="4907252"/>
            <a:ext cx="2383947" cy="1411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15-us2.ixquick.com/cgi-bin/serveimage?url=http%3A%2F%2Fdeveloper.ibm.com%2Fapimanagement%2Fwp-content%2Fuploads%2Fsites%2F23%2F2014%2F09%2Finsurance.jpg&amp;sp=28c6dd005edca062c4e0cf183946e8b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7" y="4361145"/>
            <a:ext cx="1769187" cy="1993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17-us2.ixquick.com/cgi-bin/serveimage?url=http%3A%2F%2Fwww.pensionfund.org%2Ffiles%2Fimage%2Fwhy-pension-fund.jpg&amp;sp=28f20ece5f06c3d329f53b6552363b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629" y="3480051"/>
            <a:ext cx="2383947" cy="1472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16-us2.ixquick.com/cgi-bin/serveimage?url=http%3A%2F%2Ft2.gstatic.com%2Fimages%3Fq%3Dtbn%3AANd9GcQsV-PNQFSCOESH1JusOMYPZjqfAPKwTqZGRSMGNAT9laJ7Jf4hCQ&amp;sp=9e58d3c0013f1a8e835dbf7ff4c4586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80" y="4552136"/>
            <a:ext cx="2590800" cy="176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31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2489485"/>
            <a:ext cx="5257800" cy="1200329"/>
          </a:xfrm>
          <a:prstGeom prst="rect">
            <a:avLst/>
          </a:prstGeom>
          <a:solidFill>
            <a:srgbClr val="FFFF00"/>
          </a:solidFill>
        </p:spPr>
        <p:txBody>
          <a:bodyPr wrap="square" rtlCol="0">
            <a:spAutoFit/>
          </a:bodyPr>
          <a:lstStyle/>
          <a:p>
            <a:r>
              <a:rPr lang="en-US" sz="2400" dirty="0"/>
              <a:t>But I thought the FED could not give reserve money – the real money - to anyone but their member banks?</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643806"/>
            <a:ext cx="3276600" cy="1845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381234"/>
            <a:ext cx="4876800" cy="1631216"/>
          </a:xfrm>
          <a:prstGeom prst="rect">
            <a:avLst/>
          </a:prstGeom>
          <a:noFill/>
        </p:spPr>
        <p:txBody>
          <a:bodyPr wrap="square" rtlCol="0">
            <a:spAutoFit/>
          </a:bodyPr>
          <a:lstStyle/>
          <a:p>
            <a:r>
              <a:rPr lang="en-US" sz="2000" dirty="0"/>
              <a:t>Yes, correct.  Good for you.  But you see, the way it works is …  </a:t>
            </a:r>
            <a:r>
              <a:rPr lang="en-US" sz="2000" dirty="0" smtClean="0"/>
              <a:t>the </a:t>
            </a:r>
            <a:r>
              <a:rPr lang="en-US" sz="2000" dirty="0"/>
              <a:t>banks got the reserve money, and the </a:t>
            </a:r>
            <a:r>
              <a:rPr lang="en-US" sz="2000" dirty="0" smtClean="0"/>
              <a:t>pension </a:t>
            </a:r>
            <a:r>
              <a:rPr lang="en-US" sz="2000" dirty="0"/>
              <a:t>funds and insurance companies got </a:t>
            </a:r>
            <a:r>
              <a:rPr lang="en-US" sz="2000" dirty="0" smtClean="0"/>
              <a:t>the </a:t>
            </a:r>
            <a:r>
              <a:rPr lang="en-US" sz="2000" dirty="0"/>
              <a:t>IOUs of the </a:t>
            </a:r>
            <a:r>
              <a:rPr lang="en-US" sz="2000" dirty="0" smtClean="0"/>
              <a:t>banks – bank deposits.</a:t>
            </a:r>
            <a:endParaRPr lang="en-US" sz="2000" dirty="0"/>
          </a:p>
        </p:txBody>
      </p:sp>
      <p:pic>
        <p:nvPicPr>
          <p:cNvPr id="2050" name="Picture 2" descr="https://s16-us2.ixquick.com/cgi-bin/serveimage?url=http%3A%2F%2Fih1.redbubble.net%2Fimage.192503841.8580%2Fflat%2C800x800%2C075%2Cf.u2.jpg&amp;sp=c29ea9a638ae12e7e297fd9e0eca099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3100" y="3955226"/>
            <a:ext cx="22669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3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2057400"/>
            <a:ext cx="5257800" cy="1200329"/>
          </a:xfrm>
          <a:prstGeom prst="rect">
            <a:avLst/>
          </a:prstGeom>
          <a:solidFill>
            <a:srgbClr val="FFFF00"/>
          </a:solidFill>
        </p:spPr>
        <p:txBody>
          <a:bodyPr wrap="square" rtlCol="0">
            <a:spAutoFit/>
          </a:bodyPr>
          <a:lstStyle/>
          <a:p>
            <a:r>
              <a:rPr lang="en-US" sz="2400" dirty="0"/>
              <a:t>It seems all we the people get are IOUs?</a:t>
            </a:r>
          </a:p>
          <a:p>
            <a:endParaRPr lang="en-US" sz="2400" dirty="0"/>
          </a:p>
          <a:p>
            <a:r>
              <a:rPr lang="en-US" sz="2400" dirty="0"/>
              <a:t>So </a:t>
            </a:r>
            <a:r>
              <a:rPr lang="en-US" sz="2400" dirty="0" smtClean="0"/>
              <a:t>did </a:t>
            </a:r>
            <a:r>
              <a:rPr lang="en-US" sz="2400" dirty="0"/>
              <a:t>this help ‘we, the people’?</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59286"/>
            <a:ext cx="2743200" cy="15452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4169" y="3714258"/>
            <a:ext cx="4648200" cy="1569660"/>
          </a:xfrm>
          <a:prstGeom prst="rect">
            <a:avLst/>
          </a:prstGeom>
          <a:noFill/>
        </p:spPr>
        <p:txBody>
          <a:bodyPr wrap="square" rtlCol="0">
            <a:spAutoFit/>
          </a:bodyPr>
          <a:lstStyle/>
          <a:p>
            <a:r>
              <a:rPr lang="en-US" sz="2400" dirty="0"/>
              <a:t>The newly created money went into the financial markets, boosting bond and stock markets nearly to their highest level in history. </a:t>
            </a:r>
          </a:p>
        </p:txBody>
      </p:sp>
      <p:pic>
        <p:nvPicPr>
          <p:cNvPr id="9" name="Picture 2" descr="https://s14-eu5.ixquick.com/cgi-bin/serveimage?url=http%3A%2F%2Fthemillenniumreport.com%2Fwp-content%2Fuploads%2F2014%2F07%2Fstock_market_bubble.jpg&amp;sp=d3b753fbcf8302c2e534b4b28d73e4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531655"/>
            <a:ext cx="2514600" cy="19348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78269" y="5866365"/>
            <a:ext cx="6378262" cy="830997"/>
          </a:xfrm>
          <a:prstGeom prst="rect">
            <a:avLst/>
          </a:prstGeom>
          <a:solidFill>
            <a:srgbClr val="FFFF00"/>
          </a:solidFill>
        </p:spPr>
        <p:txBody>
          <a:bodyPr wrap="square" rtlCol="0">
            <a:spAutoFit/>
          </a:bodyPr>
          <a:lstStyle/>
          <a:p>
            <a:r>
              <a:rPr lang="en-US" sz="2400" dirty="0"/>
              <a:t>And how does that help ‘the people’ when the majority of the stock market is owned by the 1</a:t>
            </a:r>
            <a:r>
              <a:rPr lang="en-US" sz="2400" dirty="0" smtClean="0"/>
              <a:t>% !</a:t>
            </a:r>
            <a:endParaRPr lang="en-US" sz="2800" dirty="0"/>
          </a:p>
        </p:txBody>
      </p:sp>
    </p:spTree>
    <p:extLst>
      <p:ext uri="{BB962C8B-B14F-4D97-AF65-F5344CB8AC3E}">
        <p14:creationId xmlns:p14="http://schemas.microsoft.com/office/powerpoint/2010/main" val="172839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438400"/>
            <a:ext cx="6447599" cy="1077218"/>
          </a:xfrm>
          <a:prstGeom prst="rect">
            <a:avLst/>
          </a:prstGeom>
          <a:solidFill>
            <a:srgbClr val="00B0F0"/>
          </a:solidFill>
        </p:spPr>
        <p:txBody>
          <a:bodyPr wrap="none" rtlCol="0">
            <a:spAutoFit/>
          </a:bodyPr>
          <a:lstStyle/>
          <a:p>
            <a:pPr marL="285750" indent="-285750">
              <a:buFont typeface="Arial" panose="020B0604020202020204" pitchFamily="34" charset="0"/>
              <a:buChar char="•"/>
            </a:pPr>
            <a:r>
              <a:rPr lang="en-US" sz="3200" b="1" dirty="0">
                <a:latin typeface="Bradley Hand ITC" panose="03070402050302030203" pitchFamily="66" charset="0"/>
              </a:rPr>
              <a:t>Central bank </a:t>
            </a:r>
            <a:r>
              <a:rPr lang="en-US" b="1" dirty="0">
                <a:latin typeface="Bradley Hand ITC" panose="03070402050302030203" pitchFamily="66" charset="0"/>
              </a:rPr>
              <a:t>vs</a:t>
            </a:r>
            <a:r>
              <a:rPr lang="en-US" sz="3200" b="1" dirty="0">
                <a:latin typeface="Bradley Hand ITC" panose="03070402050302030203" pitchFamily="66" charset="0"/>
              </a:rPr>
              <a:t> commercial </a:t>
            </a:r>
            <a:r>
              <a:rPr lang="en-US" sz="3200" b="1" dirty="0" smtClean="0">
                <a:latin typeface="Bradley Hand ITC" panose="03070402050302030203" pitchFamily="66" charset="0"/>
              </a:rPr>
              <a:t>bank –</a:t>
            </a:r>
          </a:p>
          <a:p>
            <a:r>
              <a:rPr lang="en-US" sz="3200" b="1" dirty="0">
                <a:latin typeface="Bradley Hand ITC" panose="03070402050302030203" pitchFamily="66" charset="0"/>
              </a:rPr>
              <a:t> </a:t>
            </a:r>
            <a:r>
              <a:rPr lang="en-US" sz="3200" b="1" dirty="0" smtClean="0">
                <a:latin typeface="Bradley Hand ITC" panose="03070402050302030203" pitchFamily="66" charset="0"/>
              </a:rPr>
              <a:t>    our two-tier monetary system</a:t>
            </a:r>
            <a:endParaRPr lang="en-US" sz="3200" dirty="0"/>
          </a:p>
        </p:txBody>
      </p:sp>
    </p:spTree>
    <p:extLst>
      <p:ext uri="{BB962C8B-B14F-4D97-AF65-F5344CB8AC3E}">
        <p14:creationId xmlns:p14="http://schemas.microsoft.com/office/powerpoint/2010/main" val="2107328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7776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 y="1272842"/>
            <a:ext cx="5257800" cy="830997"/>
          </a:xfrm>
          <a:prstGeom prst="rect">
            <a:avLst/>
          </a:prstGeom>
          <a:noFill/>
        </p:spPr>
        <p:txBody>
          <a:bodyPr wrap="square" rtlCol="0">
            <a:spAutoFit/>
          </a:bodyPr>
          <a:lstStyle/>
          <a:p>
            <a:r>
              <a:rPr lang="en-US" sz="2400" dirty="0"/>
              <a:t>Well…   it will get better…   we could have a ‘QE for the People’!</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9" name="Picture 8"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967507"/>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75971"/>
            <a:ext cx="189547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67475" y="5092078"/>
            <a:ext cx="1371600" cy="584775"/>
          </a:xfrm>
          <a:prstGeom prst="rect">
            <a:avLst/>
          </a:prstGeom>
          <a:solidFill>
            <a:srgbClr val="FFFF00"/>
          </a:solidFill>
        </p:spPr>
        <p:txBody>
          <a:bodyPr wrap="square" rtlCol="0">
            <a:spAutoFit/>
          </a:bodyPr>
          <a:lstStyle/>
          <a:p>
            <a:r>
              <a:rPr lang="en-US" sz="3200" dirty="0"/>
              <a:t>QEP?</a:t>
            </a:r>
          </a:p>
        </p:txBody>
      </p:sp>
    </p:spTree>
    <p:extLst>
      <p:ext uri="{BB962C8B-B14F-4D97-AF65-F5344CB8AC3E}">
        <p14:creationId xmlns:p14="http://schemas.microsoft.com/office/powerpoint/2010/main" val="591779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552" y="62910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0999" y="2514378"/>
            <a:ext cx="6580565" cy="2677656"/>
          </a:xfrm>
          <a:prstGeom prst="rect">
            <a:avLst/>
          </a:prstGeom>
          <a:noFill/>
        </p:spPr>
        <p:txBody>
          <a:bodyPr wrap="square" rtlCol="0">
            <a:spAutoFit/>
          </a:bodyPr>
          <a:lstStyle/>
          <a:p>
            <a:r>
              <a:rPr lang="en-US" sz="2400" dirty="0"/>
              <a:t>Yes, the Federal Reserve Banks </a:t>
            </a:r>
            <a:r>
              <a:rPr lang="en-US" sz="2400" dirty="0" smtClean="0"/>
              <a:t>could </a:t>
            </a:r>
            <a:r>
              <a:rPr lang="en-US" sz="2400" dirty="0"/>
              <a:t>create reserve money and give that money to the government!  And the government will spend that </a:t>
            </a:r>
            <a:r>
              <a:rPr lang="en-US" sz="2400" dirty="0" smtClean="0"/>
              <a:t>money for </a:t>
            </a:r>
            <a:r>
              <a:rPr lang="en-US" sz="2400" dirty="0"/>
              <a:t>us – the people.  Build infrastructure.  </a:t>
            </a:r>
          </a:p>
          <a:p>
            <a:endParaRPr lang="en-US" sz="2400" dirty="0"/>
          </a:p>
          <a:p>
            <a:r>
              <a:rPr lang="en-US" sz="2400" dirty="0"/>
              <a:t>The government will not have to borrow money or raise taxes to have money and help </a:t>
            </a:r>
            <a:r>
              <a:rPr lang="en-US" sz="2400" dirty="0" smtClean="0"/>
              <a:t>the </a:t>
            </a:r>
            <a:r>
              <a:rPr lang="en-US" sz="2400" dirty="0"/>
              <a:t>people. </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91645"/>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623846"/>
            <a:ext cx="2067560" cy="1558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64525" y="5524104"/>
            <a:ext cx="4674476" cy="1200329"/>
          </a:xfrm>
          <a:prstGeom prst="rect">
            <a:avLst/>
          </a:prstGeom>
          <a:solidFill>
            <a:srgbClr val="FFFF00"/>
          </a:solidFill>
        </p:spPr>
        <p:txBody>
          <a:bodyPr wrap="square" rtlCol="0">
            <a:spAutoFit/>
          </a:bodyPr>
          <a:lstStyle/>
          <a:p>
            <a:r>
              <a:rPr lang="en-US" sz="2400" dirty="0" smtClean="0"/>
              <a:t>So when the government spends the reserve money, we the people will finally get real money?</a:t>
            </a:r>
            <a:endParaRPr lang="en-US" sz="2400" dirty="0"/>
          </a:p>
        </p:txBody>
      </p:sp>
      <p:pic>
        <p:nvPicPr>
          <p:cNvPr id="2050" name="Picture 2" descr="https://s15-us2.ixquick.com/cgi-bin/serveimage?url=https%3A%2F%2Fwww.incometaxadvances.com%2Fblog%2Fwp-content%2Fuploads%2F2016%2F04%2FCash-in-Advance.jpg&amp;sp=dc712cb118e8144414e52876f2d2245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181258"/>
            <a:ext cx="16954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15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552" y="629101"/>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6254" y="2366411"/>
            <a:ext cx="2895601" cy="461665"/>
          </a:xfrm>
          <a:prstGeom prst="rect">
            <a:avLst/>
          </a:prstGeom>
          <a:noFill/>
        </p:spPr>
        <p:txBody>
          <a:bodyPr wrap="square" rtlCol="0">
            <a:spAutoFit/>
          </a:bodyPr>
          <a:lstStyle/>
          <a:p>
            <a:r>
              <a:rPr lang="en-US" sz="2400" dirty="0" smtClean="0"/>
              <a:t>Well…   well…   no.  </a:t>
            </a:r>
            <a:endParaRPr lang="en-US" sz="24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1645"/>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23846"/>
            <a:ext cx="2067560" cy="1558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3625" y="3505200"/>
            <a:ext cx="5186506" cy="2308324"/>
          </a:xfrm>
          <a:prstGeom prst="rect">
            <a:avLst/>
          </a:prstGeom>
          <a:noFill/>
        </p:spPr>
        <p:txBody>
          <a:bodyPr wrap="square" rtlCol="0">
            <a:spAutoFit/>
          </a:bodyPr>
          <a:lstStyle/>
          <a:p>
            <a:r>
              <a:rPr lang="en-US" sz="2400" dirty="0" smtClean="0"/>
              <a:t>You see, it will work this way.  Say the government wants to build a bridge.  The construction company will receive a bank deposit IOU to build the bridge, and the company’s bank will get the reserves from the government.</a:t>
            </a:r>
            <a:endParaRPr lang="en-US" sz="2400" dirty="0"/>
          </a:p>
        </p:txBody>
      </p:sp>
      <p:sp>
        <p:nvSpPr>
          <p:cNvPr id="5" name="TextBox 4"/>
          <p:cNvSpPr txBox="1"/>
          <p:nvPr/>
        </p:nvSpPr>
        <p:spPr>
          <a:xfrm>
            <a:off x="5980595" y="2828076"/>
            <a:ext cx="688009" cy="461665"/>
          </a:xfrm>
          <a:prstGeom prst="rect">
            <a:avLst/>
          </a:prstGeom>
          <a:solidFill>
            <a:srgbClr val="FFFF00"/>
          </a:solidFill>
        </p:spPr>
        <p:txBody>
          <a:bodyPr wrap="none" rtlCol="0">
            <a:spAutoFit/>
          </a:bodyPr>
          <a:lstStyle/>
          <a:p>
            <a:r>
              <a:rPr lang="en-US" sz="2400" dirty="0" smtClean="0"/>
              <a:t>No?</a:t>
            </a:r>
            <a:endParaRPr lang="en-US" sz="2400" dirty="0"/>
          </a:p>
        </p:txBody>
      </p:sp>
      <p:sp>
        <p:nvSpPr>
          <p:cNvPr id="11" name="TextBox 10"/>
          <p:cNvSpPr txBox="1"/>
          <p:nvPr/>
        </p:nvSpPr>
        <p:spPr>
          <a:xfrm>
            <a:off x="5029200" y="5681185"/>
            <a:ext cx="3893739" cy="830997"/>
          </a:xfrm>
          <a:prstGeom prst="rect">
            <a:avLst/>
          </a:prstGeom>
          <a:solidFill>
            <a:srgbClr val="FFFF00"/>
          </a:solidFill>
        </p:spPr>
        <p:txBody>
          <a:bodyPr wrap="square" rtlCol="0">
            <a:spAutoFit/>
          </a:bodyPr>
          <a:lstStyle/>
          <a:p>
            <a:r>
              <a:rPr lang="en-US" sz="2400" dirty="0"/>
              <a:t>Is </a:t>
            </a:r>
            <a:r>
              <a:rPr lang="en-US" sz="2400" dirty="0" smtClean="0"/>
              <a:t>it legal for the Fed to create reserves for the government?</a:t>
            </a:r>
            <a:endParaRPr lang="en-US" sz="2400" dirty="0"/>
          </a:p>
        </p:txBody>
      </p:sp>
    </p:spTree>
    <p:extLst>
      <p:ext uri="{BB962C8B-B14F-4D97-AF65-F5344CB8AC3E}">
        <p14:creationId xmlns:p14="http://schemas.microsoft.com/office/powerpoint/2010/main" val="3128939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87776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3004315"/>
            <a:ext cx="5257800" cy="2000548"/>
          </a:xfrm>
          <a:prstGeom prst="rect">
            <a:avLst/>
          </a:prstGeom>
          <a:noFill/>
        </p:spPr>
        <p:txBody>
          <a:bodyPr wrap="square" rtlCol="0">
            <a:spAutoFit/>
          </a:bodyPr>
          <a:lstStyle/>
          <a:p>
            <a:r>
              <a:rPr lang="en-US" sz="2400" dirty="0"/>
              <a:t>Well, we will have to change the Federal Reserve Law, since this isn’t allowed now.</a:t>
            </a:r>
          </a:p>
          <a:p>
            <a:endParaRPr lang="en-US" sz="2400" dirty="0"/>
          </a:p>
          <a:p>
            <a:r>
              <a:rPr lang="en-US" sz="2400" dirty="0"/>
              <a:t>But to help our economy… the people..</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79716"/>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811917"/>
            <a:ext cx="2067560" cy="1558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3857" y="5638800"/>
            <a:ext cx="2583849" cy="461665"/>
          </a:xfrm>
          <a:prstGeom prst="rect">
            <a:avLst/>
          </a:prstGeom>
          <a:solidFill>
            <a:srgbClr val="FFFF00"/>
          </a:solidFill>
        </p:spPr>
        <p:txBody>
          <a:bodyPr wrap="none" rtlCol="0">
            <a:spAutoFit/>
          </a:bodyPr>
          <a:lstStyle/>
          <a:p>
            <a:r>
              <a:rPr lang="en-US" sz="2400" dirty="0"/>
              <a:t>One last question…</a:t>
            </a:r>
          </a:p>
        </p:txBody>
      </p:sp>
    </p:spTree>
    <p:extLst>
      <p:ext uri="{BB962C8B-B14F-4D97-AF65-F5344CB8AC3E}">
        <p14:creationId xmlns:p14="http://schemas.microsoft.com/office/powerpoint/2010/main" val="877913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07454"/>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2224" y="2732919"/>
            <a:ext cx="6248400" cy="3046988"/>
          </a:xfrm>
          <a:prstGeom prst="rect">
            <a:avLst/>
          </a:prstGeom>
          <a:solidFill>
            <a:srgbClr val="FFFF00"/>
          </a:solidFill>
        </p:spPr>
        <p:txBody>
          <a:bodyPr wrap="square" rtlCol="0">
            <a:spAutoFit/>
          </a:bodyPr>
          <a:lstStyle/>
          <a:p>
            <a:r>
              <a:rPr lang="en-US" sz="2400" dirty="0"/>
              <a:t>It appears to me that all this </a:t>
            </a:r>
            <a:r>
              <a:rPr lang="en-US" sz="2400" dirty="0" smtClean="0"/>
              <a:t>QE or QEP reserve </a:t>
            </a:r>
            <a:r>
              <a:rPr lang="en-US" sz="2400" dirty="0"/>
              <a:t>money </a:t>
            </a:r>
            <a:r>
              <a:rPr lang="en-US" sz="2400" dirty="0" smtClean="0"/>
              <a:t>will always end </a:t>
            </a:r>
            <a:r>
              <a:rPr lang="en-US" sz="2400" dirty="0"/>
              <a:t>up </a:t>
            </a:r>
            <a:r>
              <a:rPr lang="en-US" sz="2400" dirty="0" smtClean="0"/>
              <a:t>being given by the PRIVATE Fed Banks to their PRIVATE </a:t>
            </a:r>
            <a:r>
              <a:rPr lang="en-US" sz="2400" dirty="0"/>
              <a:t>commercial </a:t>
            </a:r>
            <a:r>
              <a:rPr lang="en-US" sz="2400" dirty="0" smtClean="0"/>
              <a:t>banks, who own the FED?</a:t>
            </a:r>
          </a:p>
          <a:p>
            <a:endParaRPr lang="en-US" sz="2400" dirty="0"/>
          </a:p>
          <a:p>
            <a:r>
              <a:rPr lang="en-US" sz="2400" dirty="0" smtClean="0"/>
              <a:t>They </a:t>
            </a:r>
            <a:r>
              <a:rPr lang="en-US" sz="2400" dirty="0"/>
              <a:t>get the </a:t>
            </a:r>
            <a:r>
              <a:rPr lang="en-US" sz="2400" dirty="0" smtClean="0"/>
              <a:t>real money </a:t>
            </a:r>
            <a:r>
              <a:rPr lang="en-US" sz="2400" dirty="0"/>
              <a:t>and </a:t>
            </a:r>
            <a:r>
              <a:rPr lang="en-US" sz="2400" dirty="0" smtClean="0"/>
              <a:t>WE GET IOUs </a:t>
            </a:r>
            <a:r>
              <a:rPr lang="en-US" sz="2400" dirty="0"/>
              <a:t>from the bank.  </a:t>
            </a:r>
            <a:r>
              <a:rPr lang="en-US" sz="2400" dirty="0" smtClean="0"/>
              <a:t>Many… many… many more IOUs than </a:t>
            </a:r>
            <a:r>
              <a:rPr lang="en-US" sz="2400" dirty="0"/>
              <a:t>there is reserve money.  </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9"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79716"/>
            <a:ext cx="3276600" cy="18456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811917"/>
            <a:ext cx="2067560" cy="1558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248400"/>
            <a:ext cx="3962688" cy="400110"/>
          </a:xfrm>
          <a:prstGeom prst="rect">
            <a:avLst/>
          </a:prstGeom>
          <a:noFill/>
        </p:spPr>
        <p:txBody>
          <a:bodyPr wrap="none" rtlCol="0">
            <a:spAutoFit/>
          </a:bodyPr>
          <a:lstStyle/>
          <a:p>
            <a:r>
              <a:rPr lang="en-US" sz="2000" dirty="0"/>
              <a:t>Well, yes…   but that is our system….</a:t>
            </a:r>
          </a:p>
        </p:txBody>
      </p:sp>
    </p:spTree>
    <p:extLst>
      <p:ext uri="{BB962C8B-B14F-4D97-AF65-F5344CB8AC3E}">
        <p14:creationId xmlns:p14="http://schemas.microsoft.com/office/powerpoint/2010/main" val="4080587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666999"/>
            <a:ext cx="5486400" cy="2057401"/>
          </a:xfrm>
          <a:solidFill>
            <a:srgbClr val="579BFF"/>
          </a:solidFill>
        </p:spPr>
        <p:txBody>
          <a:bodyPr>
            <a:normAutofit/>
          </a:bodyPr>
          <a:lstStyle/>
          <a:p>
            <a:pPr marL="1771650" lvl="3" indent="-514350">
              <a:buFont typeface="Arial" panose="020B0604020202020204" pitchFamily="34" charset="0"/>
              <a:buChar char="•"/>
            </a:pPr>
            <a:endParaRPr lang="en-US" sz="2400" dirty="0" smtClean="0">
              <a:latin typeface="Bradley Hand ITC" panose="03070402050302030203" pitchFamily="66" charset="0"/>
            </a:endParaRPr>
          </a:p>
          <a:p>
            <a:pPr marL="1771650" lvl="3" indent="-514350">
              <a:buFont typeface="Arial" panose="020B0604020202020204" pitchFamily="34" charset="0"/>
              <a:buChar char="•"/>
            </a:pPr>
            <a:r>
              <a:rPr lang="en-US" sz="4000" b="1" dirty="0" smtClean="0">
                <a:latin typeface="Bradley Hand ITC" panose="03070402050302030203" pitchFamily="66" charset="0"/>
              </a:rPr>
              <a:t>SOVEREIGN MONEY</a:t>
            </a:r>
          </a:p>
        </p:txBody>
      </p:sp>
    </p:spTree>
    <p:extLst>
      <p:ext uri="{BB962C8B-B14F-4D97-AF65-F5344CB8AC3E}">
        <p14:creationId xmlns:p14="http://schemas.microsoft.com/office/powerpoint/2010/main" val="1341212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62771"/>
            <a:ext cx="1589313" cy="143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0" y="650821"/>
            <a:ext cx="5562600" cy="400110"/>
          </a:xfrm>
          <a:prstGeom prst="rect">
            <a:avLst/>
          </a:prstGeom>
          <a:solidFill>
            <a:srgbClr val="FFFF00"/>
          </a:solidFill>
        </p:spPr>
        <p:txBody>
          <a:bodyPr wrap="square" rtlCol="0">
            <a:spAutoFit/>
          </a:bodyPr>
          <a:lstStyle/>
          <a:p>
            <a:r>
              <a:rPr lang="en-US" sz="2000" dirty="0" smtClean="0"/>
              <a:t>We need to change our system to sovereign money.</a:t>
            </a:r>
            <a:endParaRPr lang="en-US" sz="2000" dirty="0"/>
          </a:p>
        </p:txBody>
      </p:sp>
      <p:sp>
        <p:nvSpPr>
          <p:cNvPr id="8" name="TextBox 7"/>
          <p:cNvSpPr txBox="1"/>
          <p:nvPr/>
        </p:nvSpPr>
        <p:spPr>
          <a:xfrm>
            <a:off x="0" y="0"/>
            <a:ext cx="9144000" cy="461665"/>
          </a:xfrm>
          <a:prstGeom prst="rect">
            <a:avLst/>
          </a:prstGeom>
          <a:solidFill>
            <a:srgbClr val="FFC000"/>
          </a:solidFill>
        </p:spPr>
        <p:txBody>
          <a:bodyPr wrap="square" rtlCol="0">
            <a:spAutoFit/>
          </a:bodyPr>
          <a:lstStyle/>
          <a:p>
            <a:pPr algn="ctr"/>
            <a:r>
              <a:rPr lang="en-US" sz="2400" dirty="0" smtClean="0"/>
              <a:t>SOVEREIGN MONEY</a:t>
            </a:r>
            <a:endParaRPr lang="en-US" sz="2400" dirty="0"/>
          </a:p>
        </p:txBody>
      </p:sp>
      <p:sp>
        <p:nvSpPr>
          <p:cNvPr id="2" name="TextBox 1"/>
          <p:cNvSpPr txBox="1"/>
          <p:nvPr/>
        </p:nvSpPr>
        <p:spPr>
          <a:xfrm>
            <a:off x="381000" y="5659133"/>
            <a:ext cx="5181600" cy="400110"/>
          </a:xfrm>
          <a:prstGeom prst="rect">
            <a:avLst/>
          </a:prstGeom>
          <a:noFill/>
        </p:spPr>
        <p:txBody>
          <a:bodyPr wrap="square" rtlCol="0">
            <a:spAutoFit/>
          </a:bodyPr>
          <a:lstStyle/>
          <a:p>
            <a:r>
              <a:rPr lang="en-US" sz="2000" dirty="0"/>
              <a:t>Well, yes…  </a:t>
            </a:r>
            <a:r>
              <a:rPr lang="en-US" sz="2000" dirty="0" smtClean="0"/>
              <a:t>but </a:t>
            </a:r>
            <a:r>
              <a:rPr lang="en-US" sz="2000" dirty="0"/>
              <a:t>this is not a good idea.</a:t>
            </a:r>
          </a:p>
        </p:txBody>
      </p:sp>
      <p:pic>
        <p:nvPicPr>
          <p:cNvPr id="4" name="Picture 2" descr="https://s14-eu5.ixquick.com/cgi-bin/serveimage?url=https%3A%2F%2Fangellucci.files.wordpress.com%2F2014%2F01%2Fpositivemoneyuk.png&amp;sp=55fdcf3911e598f54ccf2499f4904d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852247"/>
            <a:ext cx="4876800" cy="300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994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10" y="724174"/>
            <a:ext cx="1892874" cy="171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669443"/>
            <a:ext cx="6934200" cy="3785652"/>
          </a:xfrm>
          <a:prstGeom prst="rect">
            <a:avLst/>
          </a:prstGeom>
          <a:solidFill>
            <a:srgbClr val="FFFF00"/>
          </a:solidFill>
        </p:spPr>
        <p:txBody>
          <a:bodyPr wrap="square" rtlCol="0">
            <a:spAutoFit/>
          </a:bodyPr>
          <a:lstStyle/>
          <a:p>
            <a:r>
              <a:rPr lang="en-US" sz="2000" dirty="0"/>
              <a:t>Government will no longer </a:t>
            </a:r>
            <a:r>
              <a:rPr lang="en-US" sz="2000" dirty="0" smtClean="0"/>
              <a:t>borrow,  but </a:t>
            </a:r>
            <a:r>
              <a:rPr lang="en-US" sz="2000" dirty="0" smtClean="0"/>
              <a:t>will  </a:t>
            </a:r>
            <a:r>
              <a:rPr lang="en-US" sz="2000" dirty="0"/>
              <a:t>create </a:t>
            </a:r>
            <a:r>
              <a:rPr lang="en-US" sz="2000" dirty="0" smtClean="0"/>
              <a:t>the real </a:t>
            </a:r>
            <a:r>
              <a:rPr lang="en-US" sz="2000" dirty="0"/>
              <a:t>money and spend it into the economy for our needs and creating good jobs</a:t>
            </a:r>
            <a:r>
              <a:rPr lang="en-US" sz="2000" dirty="0" smtClean="0"/>
              <a:t>.   All money will be real money – sovereign money.</a:t>
            </a:r>
          </a:p>
          <a:p>
            <a:endParaRPr lang="en-US" sz="2000" dirty="0"/>
          </a:p>
          <a:p>
            <a:r>
              <a:rPr lang="en-US" sz="2000" dirty="0" smtClean="0"/>
              <a:t>Banks will not longer be allowed to create their IOU money and lend it with interest.  The banks will have to have sovereign money to invest and lend.</a:t>
            </a:r>
          </a:p>
          <a:p>
            <a:endParaRPr lang="en-US" sz="2000" dirty="0"/>
          </a:p>
          <a:p>
            <a:r>
              <a:rPr lang="en-US" sz="2000" dirty="0" smtClean="0"/>
              <a:t>Sovereign money is debt-free.  We, the people, will not be charged interest by private banks just to have a money supply</a:t>
            </a:r>
            <a:r>
              <a:rPr lang="en-US" sz="2000" dirty="0" smtClean="0"/>
              <a:t>!</a:t>
            </a:r>
          </a:p>
          <a:p>
            <a:endParaRPr lang="en-US" sz="2000" dirty="0"/>
          </a:p>
          <a:p>
            <a:r>
              <a:rPr lang="en-US" sz="2000" dirty="0" smtClean="0"/>
              <a:t>And if a bank fails, our sovereign money does not disappear!</a:t>
            </a:r>
            <a:endParaRPr lang="en-US" sz="2400" dirty="0"/>
          </a:p>
        </p:txBody>
      </p:sp>
      <p:sp>
        <p:nvSpPr>
          <p:cNvPr id="8" name="TextBox 7"/>
          <p:cNvSpPr txBox="1"/>
          <p:nvPr/>
        </p:nvSpPr>
        <p:spPr>
          <a:xfrm>
            <a:off x="0" y="0"/>
            <a:ext cx="9144000" cy="461665"/>
          </a:xfrm>
          <a:prstGeom prst="rect">
            <a:avLst/>
          </a:prstGeom>
          <a:solidFill>
            <a:srgbClr val="FFC000"/>
          </a:solidFill>
        </p:spPr>
        <p:txBody>
          <a:bodyPr wrap="square" rtlCol="0">
            <a:spAutoFit/>
          </a:bodyPr>
          <a:lstStyle/>
          <a:p>
            <a:pPr algn="ctr"/>
            <a:r>
              <a:rPr lang="en-US" sz="2400" dirty="0" smtClean="0"/>
              <a:t>SOVEREIGN MONEY</a:t>
            </a:r>
            <a:endParaRPr lang="en-US" sz="2400" dirty="0"/>
          </a:p>
        </p:txBody>
      </p:sp>
      <p:sp>
        <p:nvSpPr>
          <p:cNvPr id="2" name="TextBox 1"/>
          <p:cNvSpPr txBox="1"/>
          <p:nvPr/>
        </p:nvSpPr>
        <p:spPr>
          <a:xfrm>
            <a:off x="152400" y="6324600"/>
            <a:ext cx="5181600" cy="400110"/>
          </a:xfrm>
          <a:prstGeom prst="rect">
            <a:avLst/>
          </a:prstGeom>
          <a:noFill/>
        </p:spPr>
        <p:txBody>
          <a:bodyPr wrap="square" rtlCol="0">
            <a:spAutoFit/>
          </a:bodyPr>
          <a:lstStyle/>
          <a:p>
            <a:r>
              <a:rPr lang="en-US" sz="2000" dirty="0"/>
              <a:t>Well, yes…  </a:t>
            </a:r>
            <a:r>
              <a:rPr lang="en-US" sz="2000" dirty="0" smtClean="0"/>
              <a:t>but </a:t>
            </a:r>
            <a:r>
              <a:rPr lang="en-US" sz="2000" dirty="0"/>
              <a:t>this is not a good idea.</a:t>
            </a:r>
          </a:p>
        </p:txBody>
      </p:sp>
      <p:pic>
        <p:nvPicPr>
          <p:cNvPr id="7" name="Picture 2" descr="John William Wright Pat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280" y="4409632"/>
            <a:ext cx="1435393" cy="18783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4919620"/>
            <a:ext cx="4953000" cy="1354217"/>
          </a:xfrm>
          <a:prstGeom prst="rect">
            <a:avLst/>
          </a:prstGeom>
          <a:solidFill>
            <a:srgbClr val="FFC000"/>
          </a:solidFill>
        </p:spPr>
        <p:txBody>
          <a:bodyPr wrap="square">
            <a:spAutoFit/>
          </a:bodyPr>
          <a:lstStyle/>
          <a:p>
            <a:r>
              <a:rPr lang="en-US" dirty="0"/>
              <a:t>"I have never yet had anyone who could, through the use of logic and reason, justify the Federal Government borrowing the use of its own money.“</a:t>
            </a:r>
          </a:p>
          <a:p>
            <a:r>
              <a:rPr lang="en-US" sz="1400" dirty="0" smtClean="0"/>
              <a:t>                                                              Wright </a:t>
            </a:r>
            <a:r>
              <a:rPr lang="en-US" sz="1400" dirty="0" err="1"/>
              <a:t>Patman</a:t>
            </a:r>
            <a:r>
              <a:rPr lang="en-US" sz="1400" dirty="0"/>
              <a:t>, TX Democrat,</a:t>
            </a:r>
          </a:p>
          <a:p>
            <a:r>
              <a:rPr lang="en-US" sz="1400" dirty="0"/>
              <a:t>Chair, US House Committee on Banking and Currency (1965-75</a:t>
            </a:r>
            <a:r>
              <a:rPr lang="en-US" sz="1400" dirty="0" smtClean="0"/>
              <a:t>)</a:t>
            </a:r>
            <a:endParaRPr lang="en-US" sz="1400" dirty="0"/>
          </a:p>
        </p:txBody>
      </p:sp>
    </p:spTree>
    <p:extLst>
      <p:ext uri="{BB962C8B-B14F-4D97-AF65-F5344CB8AC3E}">
        <p14:creationId xmlns:p14="http://schemas.microsoft.com/office/powerpoint/2010/main" val="2749849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73057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66207" y="2872770"/>
            <a:ext cx="5968193" cy="1569660"/>
          </a:xfrm>
          <a:prstGeom prst="rect">
            <a:avLst/>
          </a:prstGeom>
          <a:solidFill>
            <a:srgbClr val="FFFF00"/>
          </a:solidFill>
        </p:spPr>
        <p:txBody>
          <a:bodyPr wrap="square" rtlCol="0">
            <a:spAutoFit/>
          </a:bodyPr>
          <a:lstStyle/>
          <a:p>
            <a:r>
              <a:rPr lang="en-US" sz="2400" dirty="0"/>
              <a:t>But our constitution says our government can </a:t>
            </a:r>
            <a:r>
              <a:rPr lang="en-US" sz="2400" dirty="0" smtClean="0"/>
              <a:t>create </a:t>
            </a:r>
            <a:r>
              <a:rPr lang="en-US" sz="2400" dirty="0"/>
              <a:t>debt-free sovereign </a:t>
            </a:r>
            <a:r>
              <a:rPr lang="en-US" sz="2400" dirty="0" smtClean="0"/>
              <a:t>money.   Our constitution does not mention this system of ‘reserve </a:t>
            </a:r>
            <a:r>
              <a:rPr lang="en-US" sz="2400" dirty="0"/>
              <a:t>money </a:t>
            </a:r>
            <a:r>
              <a:rPr lang="en-US" sz="2400" dirty="0" smtClean="0"/>
              <a:t>with </a:t>
            </a:r>
            <a:r>
              <a:rPr lang="en-US" sz="2400" dirty="0"/>
              <a:t>bank </a:t>
            </a:r>
            <a:r>
              <a:rPr lang="en-US" sz="2400" dirty="0" smtClean="0"/>
              <a:t>IOUs’. </a:t>
            </a:r>
            <a:endParaRPr lang="en-US" sz="24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2" name="TextBox 1"/>
          <p:cNvSpPr txBox="1"/>
          <p:nvPr/>
        </p:nvSpPr>
        <p:spPr>
          <a:xfrm>
            <a:off x="457200" y="5486400"/>
            <a:ext cx="4218014" cy="400110"/>
          </a:xfrm>
          <a:prstGeom prst="rect">
            <a:avLst/>
          </a:prstGeom>
          <a:noFill/>
        </p:spPr>
        <p:txBody>
          <a:bodyPr wrap="none" rtlCol="0">
            <a:spAutoFit/>
          </a:bodyPr>
          <a:lstStyle/>
          <a:p>
            <a:r>
              <a:rPr lang="en-US" sz="2000" dirty="0"/>
              <a:t>Well, yes…   but this is not a good idea.</a:t>
            </a:r>
          </a:p>
        </p:txBody>
      </p:sp>
      <p:pic>
        <p:nvPicPr>
          <p:cNvPr id="2052" name="Picture 4" descr="https://s14-eu5.ixquick.com/cgi-bin/serveimage?url=https%3A%2F%2Fbsd.wpengine.com%2Fwp-content%2Fuploads%2F2013%2F07%2FSovereign-Money-Final-Web-1-212x300.jpg&amp;sp=90962a84b420802b8ea781c3214c36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730572"/>
            <a:ext cx="2060979" cy="292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58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s16-us2.ixquick.com/cgi-bin/serveimage?url=http%3A%2F%2Fc8.alamy.com%2Fcomp%2FDECPPN%2Fcolonial-five-pounds-money-of-new-york-1759-DECPPN.jpg&amp;sp=09198f164fea48a997f67d3a56eac1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44" y="727649"/>
            <a:ext cx="2269173" cy="14851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608" y="4107407"/>
            <a:ext cx="1319802" cy="119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662460"/>
            <a:ext cx="6248400" cy="3416320"/>
          </a:xfrm>
          <a:prstGeom prst="rect">
            <a:avLst/>
          </a:prstGeom>
          <a:solidFill>
            <a:srgbClr val="FFFF00"/>
          </a:solidFill>
        </p:spPr>
        <p:txBody>
          <a:bodyPr wrap="square" rtlCol="0">
            <a:spAutoFit/>
          </a:bodyPr>
          <a:lstStyle/>
          <a:p>
            <a:r>
              <a:rPr lang="en-US" sz="2400" dirty="0"/>
              <a:t>Why isn’t this a good idea?…   </a:t>
            </a:r>
            <a:r>
              <a:rPr lang="en-US" sz="2400" dirty="0" smtClean="0"/>
              <a:t>Our country has successfully issued debt-free sovereign money numerous times.</a:t>
            </a:r>
          </a:p>
          <a:p>
            <a:endParaRPr lang="en-US" sz="2400" dirty="0" smtClean="0"/>
          </a:p>
          <a:p>
            <a:r>
              <a:rPr lang="en-US" sz="2400" dirty="0" smtClean="0"/>
              <a:t>All our colonies issued DEBT-FREE money called </a:t>
            </a:r>
            <a:r>
              <a:rPr lang="en-US" sz="2400" u="sng" dirty="0" smtClean="0"/>
              <a:t>scrip</a:t>
            </a:r>
            <a:r>
              <a:rPr lang="en-US" sz="2400" dirty="0" smtClean="0"/>
              <a:t>, our revolutionary congress issued DEBT-FREE money called </a:t>
            </a:r>
            <a:r>
              <a:rPr lang="en-US" sz="2400" u="sng" dirty="0" smtClean="0"/>
              <a:t>Continentals</a:t>
            </a:r>
            <a:r>
              <a:rPr lang="en-US" sz="2400" dirty="0" smtClean="0"/>
              <a:t>, and  </a:t>
            </a:r>
            <a:r>
              <a:rPr lang="en-US" sz="2400" dirty="0"/>
              <a:t>Lincoln </a:t>
            </a:r>
            <a:r>
              <a:rPr lang="en-US" sz="2400" dirty="0" smtClean="0"/>
              <a:t>convinced </a:t>
            </a:r>
            <a:r>
              <a:rPr lang="en-US" sz="2400" dirty="0"/>
              <a:t>the Congress to issue </a:t>
            </a:r>
            <a:r>
              <a:rPr lang="en-US" sz="2400" u="sng" dirty="0" smtClean="0"/>
              <a:t>Greenback dollars, DEBT-FREE</a:t>
            </a:r>
            <a:r>
              <a:rPr lang="en-US" sz="2400" dirty="0" smtClean="0"/>
              <a:t>?</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2" name="TextBox 1"/>
          <p:cNvSpPr txBox="1"/>
          <p:nvPr/>
        </p:nvSpPr>
        <p:spPr>
          <a:xfrm>
            <a:off x="457200" y="5901770"/>
            <a:ext cx="6219010" cy="461665"/>
          </a:xfrm>
          <a:prstGeom prst="rect">
            <a:avLst/>
          </a:prstGeom>
          <a:noFill/>
        </p:spPr>
        <p:txBody>
          <a:bodyPr wrap="none" rtlCol="0">
            <a:spAutoFit/>
          </a:bodyPr>
          <a:lstStyle/>
          <a:p>
            <a:r>
              <a:rPr lang="en-US" sz="2400" dirty="0"/>
              <a:t>Well, yes…   but </a:t>
            </a:r>
            <a:r>
              <a:rPr lang="en-US" sz="2400" dirty="0" smtClean="0"/>
              <a:t>that would cause INFLATION !!!!</a:t>
            </a:r>
            <a:endParaRPr lang="en-US" sz="2400" dirty="0"/>
          </a:p>
        </p:txBody>
      </p:sp>
      <p:pic>
        <p:nvPicPr>
          <p:cNvPr id="3074" name="Picture 2" descr="https://s17-us2.ixquick.com/cgi-bin/serveimage?url=https%3A%2F%2Fupload.wikimedia.org%2Fwikipedia%2Fcommons%2F7%2F78%2FUS-%241-LT-1862-Fr-16c.jpg&amp;sp=861a835eb88ad807d57544ae9021b3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750002"/>
            <a:ext cx="2286317" cy="19081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4-eu5.ixquick.com/cgi-bin/serveimage?url=http%3A%2F%2Fwww.donckelly.com%2Fcolonial%2F5_10_75%2420back_poster.jpg&amp;sp=5f00ad999e347d985ecd4df70601d9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44" y="2337440"/>
            <a:ext cx="2282825" cy="1073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424" y="1616151"/>
            <a:ext cx="715260" cy="369332"/>
          </a:xfrm>
          <a:prstGeom prst="rect">
            <a:avLst/>
          </a:prstGeom>
          <a:solidFill>
            <a:srgbClr val="FFFF00"/>
          </a:solidFill>
        </p:spPr>
        <p:txBody>
          <a:bodyPr wrap="none" rtlCol="0">
            <a:spAutoFit/>
          </a:bodyPr>
          <a:lstStyle/>
          <a:p>
            <a:r>
              <a:rPr lang="en-US" dirty="0" smtClean="0"/>
              <a:t>SCRIP</a:t>
            </a:r>
            <a:endParaRPr lang="en-US" dirty="0"/>
          </a:p>
        </p:txBody>
      </p:sp>
      <p:sp>
        <p:nvSpPr>
          <p:cNvPr id="5" name="TextBox 4"/>
          <p:cNvSpPr txBox="1"/>
          <p:nvPr/>
        </p:nvSpPr>
        <p:spPr>
          <a:xfrm>
            <a:off x="321944" y="3062728"/>
            <a:ext cx="1512722" cy="369332"/>
          </a:xfrm>
          <a:prstGeom prst="rect">
            <a:avLst/>
          </a:prstGeom>
          <a:solidFill>
            <a:srgbClr val="FFFF00"/>
          </a:solidFill>
        </p:spPr>
        <p:txBody>
          <a:bodyPr wrap="none" rtlCol="0">
            <a:spAutoFit/>
          </a:bodyPr>
          <a:lstStyle/>
          <a:p>
            <a:r>
              <a:rPr lang="en-US" dirty="0" smtClean="0"/>
              <a:t>CONTINENTAL</a:t>
            </a:r>
            <a:endParaRPr lang="en-US" dirty="0"/>
          </a:p>
        </p:txBody>
      </p:sp>
      <p:sp>
        <p:nvSpPr>
          <p:cNvPr id="6" name="TextBox 5"/>
          <p:cNvSpPr txBox="1"/>
          <p:nvPr/>
        </p:nvSpPr>
        <p:spPr>
          <a:xfrm>
            <a:off x="289560" y="5268127"/>
            <a:ext cx="1326902" cy="369332"/>
          </a:xfrm>
          <a:prstGeom prst="rect">
            <a:avLst/>
          </a:prstGeom>
          <a:solidFill>
            <a:srgbClr val="FFFF00"/>
          </a:solidFill>
        </p:spPr>
        <p:txBody>
          <a:bodyPr wrap="none" rtlCol="0">
            <a:spAutoFit/>
          </a:bodyPr>
          <a:lstStyle/>
          <a:p>
            <a:r>
              <a:rPr lang="en-US" dirty="0" smtClean="0"/>
              <a:t>GREENBACK</a:t>
            </a:r>
            <a:endParaRPr lang="en-US" dirty="0"/>
          </a:p>
        </p:txBody>
      </p:sp>
      <p:sp>
        <p:nvSpPr>
          <p:cNvPr id="7" name="TextBox 6"/>
          <p:cNvSpPr txBox="1"/>
          <p:nvPr/>
        </p:nvSpPr>
        <p:spPr>
          <a:xfrm>
            <a:off x="289560" y="1930392"/>
            <a:ext cx="2300630" cy="369332"/>
          </a:xfrm>
          <a:prstGeom prst="rect">
            <a:avLst/>
          </a:prstGeom>
          <a:solidFill>
            <a:schemeClr val="bg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66954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9092" y="1682848"/>
            <a:ext cx="1583908" cy="143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9494" y="3132780"/>
            <a:ext cx="2979598" cy="646331"/>
          </a:xfrm>
          <a:prstGeom prst="rect">
            <a:avLst/>
          </a:prstGeom>
          <a:noFill/>
        </p:spPr>
        <p:txBody>
          <a:bodyPr wrap="none" rtlCol="0">
            <a:spAutoFit/>
          </a:bodyPr>
          <a:lstStyle/>
          <a:p>
            <a:r>
              <a:rPr lang="en-US" dirty="0"/>
              <a:t>Well, it’s not the government.</a:t>
            </a:r>
          </a:p>
          <a:p>
            <a:r>
              <a:rPr lang="en-US" dirty="0"/>
              <a:t>It’s the central bank.</a:t>
            </a:r>
          </a:p>
        </p:txBody>
      </p:sp>
      <p:sp>
        <p:nvSpPr>
          <p:cNvPr id="5" name="TextBox 4"/>
          <p:cNvSpPr txBox="1"/>
          <p:nvPr/>
        </p:nvSpPr>
        <p:spPr>
          <a:xfrm>
            <a:off x="4953000" y="1013183"/>
            <a:ext cx="3392019" cy="923330"/>
          </a:xfrm>
          <a:prstGeom prst="rect">
            <a:avLst/>
          </a:prstGeom>
          <a:solidFill>
            <a:srgbClr val="FFFF00"/>
          </a:solidFill>
        </p:spPr>
        <p:txBody>
          <a:bodyPr wrap="none" rtlCol="0">
            <a:spAutoFit/>
          </a:bodyPr>
          <a:lstStyle/>
          <a:p>
            <a:r>
              <a:rPr lang="en-US" dirty="0"/>
              <a:t>Hey, I heard our government was</a:t>
            </a:r>
          </a:p>
          <a:p>
            <a:r>
              <a:rPr lang="en-US" dirty="0"/>
              <a:t>going to start something like </a:t>
            </a:r>
            <a:r>
              <a:rPr lang="en-US" dirty="0" smtClean="0"/>
              <a:t>QEP?</a:t>
            </a:r>
            <a:endParaRPr lang="en-US" dirty="0"/>
          </a:p>
          <a:p>
            <a:r>
              <a:rPr lang="en-US" dirty="0"/>
              <a:t>Sounds really weird.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094" y="4724400"/>
            <a:ext cx="1596688" cy="14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75064" y="4419857"/>
            <a:ext cx="3438698" cy="646331"/>
          </a:xfrm>
          <a:prstGeom prst="rect">
            <a:avLst/>
          </a:prstGeom>
          <a:solidFill>
            <a:srgbClr val="FFFF00"/>
          </a:solidFill>
        </p:spPr>
        <p:txBody>
          <a:bodyPr wrap="none" rtlCol="0">
            <a:spAutoFit/>
          </a:bodyPr>
          <a:lstStyle/>
          <a:p>
            <a:r>
              <a:rPr lang="en-US" dirty="0"/>
              <a:t>Central bank?   You mean the bank</a:t>
            </a:r>
          </a:p>
          <a:p>
            <a:r>
              <a:rPr lang="en-US" dirty="0"/>
              <a:t>in the center of the town?</a:t>
            </a:r>
          </a:p>
        </p:txBody>
      </p:sp>
      <p:pic>
        <p:nvPicPr>
          <p:cNvPr id="3" name="Picture 2" descr="https://s14-eu5.ixquick.com/cgi-bin/serveimage?url=http%3A%2F%2Fichef.bbci.co.uk%2Fnews%2F1024%2Fmedia%2Fimages%2F70618000%2Fjpg%2F_70618612_qethinkstock.jpg&amp;sp=1b5e0cd1e8d0fd5ba227ab755d3a7fc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031" y="2106903"/>
            <a:ext cx="1901825" cy="1071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15-us2.ixquick.com/cgi-bin/serveimage?url=http%3A%2F%2Fbanktalk.org%2Fsites%2Fdefault%2Ffiles%2Fwp-content%2Fuploads%2Ffirstcitizens.jpg&amp;sp=dff57330090e06fb5e147328d9c60fb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172515"/>
            <a:ext cx="1368425" cy="9955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0" name="Picture 2" descr="https://s14-eu5.ixquick.com/cgi-bin/serveimage?url=http%3A%2F%2Ft3.gstatic.com%2Fimages%3Fq%3Dtbn%3AANd9GcRskgJU9kGFRHULvvhTrq7t367BNZ5op7SweJJQf6PlwYhPhd-Z&amp;sp=536bad91c00f72a73f126da020e398a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856" y="2237301"/>
            <a:ext cx="1075539" cy="810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00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s16-us2.ixquick.com/cgi-bin/serveimage?url=http%3A%2F%2Fc8.alamy.com%2Fcomp%2FDECPPN%2Fcolonial-five-pounds-money-of-new-york-1759-DECPPN.jpg&amp;sp=09198f164fea48a997f67d3a56eac1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44" y="727649"/>
            <a:ext cx="2269173" cy="14851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632849"/>
            <a:ext cx="1319802" cy="1193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592997"/>
            <a:ext cx="6248400" cy="4893647"/>
          </a:xfrm>
          <a:prstGeom prst="rect">
            <a:avLst/>
          </a:prstGeom>
          <a:solidFill>
            <a:srgbClr val="FFFF00"/>
          </a:solidFill>
        </p:spPr>
        <p:txBody>
          <a:bodyPr wrap="square" rtlCol="0">
            <a:spAutoFit/>
          </a:bodyPr>
          <a:lstStyle/>
          <a:p>
            <a:r>
              <a:rPr lang="en-US" sz="2400" dirty="0" smtClean="0"/>
              <a:t>Wait one BIG MOMENT</a:t>
            </a:r>
            <a:r>
              <a:rPr lang="en-US" sz="2400" dirty="0"/>
              <a:t>! The government did not abuse this power to issue money.</a:t>
            </a:r>
            <a:endParaRPr lang="en-US" sz="2800" dirty="0"/>
          </a:p>
          <a:p>
            <a:endParaRPr lang="en-US" sz="2400" dirty="0"/>
          </a:p>
          <a:p>
            <a:r>
              <a:rPr lang="en-US" sz="2400" dirty="0" smtClean="0"/>
              <a:t>That’s what the banks want us to think.   That is what the banks say without revealing the actual history of </a:t>
            </a:r>
            <a:r>
              <a:rPr lang="en-US" sz="2400" dirty="0" smtClean="0"/>
              <a:t>Scrip</a:t>
            </a:r>
            <a:r>
              <a:rPr lang="en-US" sz="2400" dirty="0" smtClean="0"/>
              <a:t>, Continental, and Greenback.</a:t>
            </a:r>
          </a:p>
          <a:p>
            <a:endParaRPr lang="en-US" sz="2400" dirty="0"/>
          </a:p>
          <a:p>
            <a:r>
              <a:rPr lang="en-US" sz="2400" dirty="0" smtClean="0"/>
              <a:t>The colonial scrip brought prosperity to the colonies.   The Continental was the cornerstone of the Revolution, and only lost value when the British counterfeited billions!   The Greenback worked so well people would not turn them in for gold.   </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pic>
        <p:nvPicPr>
          <p:cNvPr id="3074" name="Picture 2" descr="https://s17-us2.ixquick.com/cgi-bin/serveimage?url=https%3A%2F%2Fupload.wikimedia.org%2Fwikipedia%2Fcommons%2F7%2F78%2FUS-%241-LT-1862-Fr-16c.jpg&amp;sp=861a835eb88ad807d57544ae9021b3c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276600"/>
            <a:ext cx="2286317" cy="19081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14-eu5.ixquick.com/cgi-bin/serveimage?url=http%3A%2F%2Fwww.donckelly.com%2Fcolonial%2F5_10_75%2420back_poster.jpg&amp;sp=5f00ad999e347d985ecd4df70601d9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44" y="2081674"/>
            <a:ext cx="2282825" cy="1073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424" y="1616151"/>
            <a:ext cx="826445" cy="369332"/>
          </a:xfrm>
          <a:prstGeom prst="rect">
            <a:avLst/>
          </a:prstGeom>
          <a:solidFill>
            <a:srgbClr val="FFFF00"/>
          </a:solidFill>
        </p:spPr>
        <p:txBody>
          <a:bodyPr wrap="none" rtlCol="0">
            <a:spAutoFit/>
          </a:bodyPr>
          <a:lstStyle/>
          <a:p>
            <a:r>
              <a:rPr lang="en-US" dirty="0" smtClean="0"/>
              <a:t>SCRIPT</a:t>
            </a:r>
            <a:endParaRPr lang="en-US" dirty="0"/>
          </a:p>
        </p:txBody>
      </p:sp>
      <p:sp>
        <p:nvSpPr>
          <p:cNvPr id="5" name="TextBox 4"/>
          <p:cNvSpPr txBox="1"/>
          <p:nvPr/>
        </p:nvSpPr>
        <p:spPr>
          <a:xfrm>
            <a:off x="321944" y="2806962"/>
            <a:ext cx="1512722" cy="369332"/>
          </a:xfrm>
          <a:prstGeom prst="rect">
            <a:avLst/>
          </a:prstGeom>
          <a:solidFill>
            <a:srgbClr val="FFFF00"/>
          </a:solidFill>
        </p:spPr>
        <p:txBody>
          <a:bodyPr wrap="none" rtlCol="0">
            <a:spAutoFit/>
          </a:bodyPr>
          <a:lstStyle/>
          <a:p>
            <a:r>
              <a:rPr lang="en-US" dirty="0" smtClean="0"/>
              <a:t>CONTINENTAL</a:t>
            </a:r>
            <a:endParaRPr lang="en-US" dirty="0"/>
          </a:p>
        </p:txBody>
      </p:sp>
      <p:sp>
        <p:nvSpPr>
          <p:cNvPr id="6" name="TextBox 5"/>
          <p:cNvSpPr txBox="1"/>
          <p:nvPr/>
        </p:nvSpPr>
        <p:spPr>
          <a:xfrm>
            <a:off x="289560" y="4794725"/>
            <a:ext cx="1326902" cy="369332"/>
          </a:xfrm>
          <a:prstGeom prst="rect">
            <a:avLst/>
          </a:prstGeom>
          <a:solidFill>
            <a:srgbClr val="FFFF00"/>
          </a:solidFill>
        </p:spPr>
        <p:txBody>
          <a:bodyPr wrap="none" rtlCol="0">
            <a:spAutoFit/>
          </a:bodyPr>
          <a:lstStyle/>
          <a:p>
            <a:r>
              <a:rPr lang="en-US" dirty="0" smtClean="0"/>
              <a:t>GREENBACK</a:t>
            </a:r>
            <a:endParaRPr lang="en-US" dirty="0"/>
          </a:p>
        </p:txBody>
      </p:sp>
      <p:sp>
        <p:nvSpPr>
          <p:cNvPr id="12" name="TextBox 11"/>
          <p:cNvSpPr txBox="1"/>
          <p:nvPr/>
        </p:nvSpPr>
        <p:spPr>
          <a:xfrm>
            <a:off x="482110" y="5958538"/>
            <a:ext cx="4218014" cy="400110"/>
          </a:xfrm>
          <a:prstGeom prst="rect">
            <a:avLst/>
          </a:prstGeom>
          <a:noFill/>
        </p:spPr>
        <p:txBody>
          <a:bodyPr wrap="none" rtlCol="0">
            <a:spAutoFit/>
          </a:bodyPr>
          <a:lstStyle/>
          <a:p>
            <a:r>
              <a:rPr lang="en-US" sz="2000" dirty="0"/>
              <a:t>Well, yes…   but this is not a good idea.</a:t>
            </a:r>
          </a:p>
        </p:txBody>
      </p:sp>
    </p:spTree>
    <p:extLst>
      <p:ext uri="{BB962C8B-B14F-4D97-AF65-F5344CB8AC3E}">
        <p14:creationId xmlns:p14="http://schemas.microsoft.com/office/powerpoint/2010/main" val="3954360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57628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1583613"/>
            <a:ext cx="5334000" cy="461665"/>
          </a:xfrm>
          <a:prstGeom prst="rect">
            <a:avLst/>
          </a:prstGeom>
          <a:solidFill>
            <a:srgbClr val="FFFF00"/>
          </a:solidFill>
        </p:spPr>
        <p:txBody>
          <a:bodyPr wrap="square" rtlCol="0">
            <a:spAutoFit/>
          </a:bodyPr>
          <a:lstStyle/>
          <a:p>
            <a:r>
              <a:rPr lang="en-US" sz="2400" dirty="0"/>
              <a:t>So, what’s wrong with Monetary Reform?</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pic>
        <p:nvPicPr>
          <p:cNvPr id="7170" name="Picture 2" descr="https://s14-eu5.ixquick.com/cgi-bin/serveimage?url=http%3A%2F%2Fimage.shutterstock.com%2Fz%2Fstock-photo-dollar-grows-on-a-tree-money-tree-people-are-pulling-hand-to-dollars-isolated-on-white-116505982.jpg&amp;sp=05b98c53ce9238e606d33b5eda37349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42042"/>
            <a:ext cx="3505200" cy="3092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468931"/>
            <a:ext cx="4099199" cy="369332"/>
          </a:xfrm>
          <a:prstGeom prst="rect">
            <a:avLst/>
          </a:prstGeom>
          <a:solidFill>
            <a:schemeClr val="bg1"/>
          </a:solidFill>
        </p:spPr>
        <p:txBody>
          <a:bodyPr wrap="none" rtlCol="0">
            <a:spAutoFit/>
          </a:bodyPr>
          <a:lstStyle/>
          <a:p>
            <a:r>
              <a:rPr lang="en-US" dirty="0"/>
              <a:t>                                                                          </a:t>
            </a:r>
          </a:p>
        </p:txBody>
      </p:sp>
      <p:sp>
        <p:nvSpPr>
          <p:cNvPr id="2" name="TextBox 1"/>
          <p:cNvSpPr txBox="1"/>
          <p:nvPr/>
        </p:nvSpPr>
        <p:spPr>
          <a:xfrm>
            <a:off x="391160" y="4796531"/>
            <a:ext cx="5955028" cy="461665"/>
          </a:xfrm>
          <a:prstGeom prst="rect">
            <a:avLst/>
          </a:prstGeom>
          <a:noFill/>
        </p:spPr>
        <p:txBody>
          <a:bodyPr wrap="none" rtlCol="0">
            <a:spAutoFit/>
          </a:bodyPr>
          <a:lstStyle/>
          <a:p>
            <a:r>
              <a:rPr lang="en-US" sz="2400" dirty="0"/>
              <a:t>But…   but…  the banks will not be in control….</a:t>
            </a:r>
          </a:p>
        </p:txBody>
      </p:sp>
      <p:sp>
        <p:nvSpPr>
          <p:cNvPr id="5" name="TextBox 4"/>
          <p:cNvSpPr txBox="1"/>
          <p:nvPr/>
        </p:nvSpPr>
        <p:spPr>
          <a:xfrm>
            <a:off x="3657875" y="5847132"/>
            <a:ext cx="4191532" cy="461665"/>
          </a:xfrm>
          <a:prstGeom prst="rect">
            <a:avLst/>
          </a:prstGeom>
          <a:solidFill>
            <a:srgbClr val="FFFF00"/>
          </a:solidFill>
        </p:spPr>
        <p:txBody>
          <a:bodyPr wrap="none" rtlCol="0">
            <a:spAutoFit/>
          </a:bodyPr>
          <a:lstStyle/>
          <a:p>
            <a:r>
              <a:rPr lang="en-US" sz="2400" dirty="0"/>
              <a:t>Sounds like a good idea to me….</a:t>
            </a:r>
          </a:p>
        </p:txBody>
      </p:sp>
    </p:spTree>
    <p:extLst>
      <p:ext uri="{BB962C8B-B14F-4D97-AF65-F5344CB8AC3E}">
        <p14:creationId xmlns:p14="http://schemas.microsoft.com/office/powerpoint/2010/main" val="4212547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933" y="1522597"/>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71800" y="3733800"/>
            <a:ext cx="6019800" cy="2677656"/>
          </a:xfrm>
          <a:prstGeom prst="rect">
            <a:avLst/>
          </a:prstGeom>
          <a:solidFill>
            <a:srgbClr val="FFFF00"/>
          </a:solidFill>
        </p:spPr>
        <p:txBody>
          <a:bodyPr wrap="square" rtlCol="0" anchor="t">
            <a:spAutoFit/>
          </a:bodyPr>
          <a:lstStyle/>
          <a:p>
            <a:r>
              <a:rPr lang="en-US" sz="2400" dirty="0"/>
              <a:t>Monetary Reform for the People</a:t>
            </a:r>
          </a:p>
          <a:p>
            <a:endParaRPr lang="en-US" sz="2400" dirty="0"/>
          </a:p>
          <a:p>
            <a:r>
              <a:rPr lang="en-US" sz="2400" dirty="0"/>
              <a:t>It’s found in the Green Party’s Platform called</a:t>
            </a:r>
          </a:p>
          <a:p>
            <a:r>
              <a:rPr lang="en-US" sz="2400" dirty="0"/>
              <a:t>“Greening the Dollar”.</a:t>
            </a:r>
          </a:p>
          <a:p>
            <a:endParaRPr lang="en-US" sz="2400" dirty="0"/>
          </a:p>
          <a:p>
            <a:r>
              <a:rPr lang="en-US" sz="2400" dirty="0"/>
              <a:t>It’s also found in Dennis Kucinich’s bill, called the NEED ACT, HR2990, of the 112th Congress.</a:t>
            </a:r>
            <a:endParaRPr lang="en-US" sz="2800" dirty="0"/>
          </a:p>
        </p:txBody>
      </p:sp>
      <p:sp>
        <p:nvSpPr>
          <p:cNvPr id="8" name="TextBox 7"/>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SOVEREIGN MONEY</a:t>
            </a:r>
          </a:p>
        </p:txBody>
      </p:sp>
      <p:sp>
        <p:nvSpPr>
          <p:cNvPr id="4" name="TextBox 3"/>
          <p:cNvSpPr txBox="1"/>
          <p:nvPr/>
        </p:nvSpPr>
        <p:spPr>
          <a:xfrm>
            <a:off x="0" y="3216856"/>
            <a:ext cx="4099199" cy="369332"/>
          </a:xfrm>
          <a:prstGeom prst="rect">
            <a:avLst/>
          </a:prstGeom>
          <a:solidFill>
            <a:schemeClr val="bg1"/>
          </a:solidFill>
        </p:spPr>
        <p:txBody>
          <a:bodyPr wrap="none" rtlCol="0">
            <a:spAutoFit/>
          </a:bodyPr>
          <a:lstStyle/>
          <a:p>
            <a:r>
              <a:rPr lang="en-US" dirty="0"/>
              <a:t>                                                                          </a:t>
            </a:r>
          </a:p>
        </p:txBody>
      </p:sp>
      <p:sp>
        <p:nvSpPr>
          <p:cNvPr id="2" name="TextBox 1"/>
          <p:cNvSpPr txBox="1"/>
          <p:nvPr/>
        </p:nvSpPr>
        <p:spPr>
          <a:xfrm>
            <a:off x="4411782" y="1370197"/>
            <a:ext cx="1083951" cy="2031325"/>
          </a:xfrm>
          <a:prstGeom prst="rect">
            <a:avLst/>
          </a:prstGeom>
          <a:solidFill>
            <a:schemeClr val="bg1"/>
          </a:solidFill>
        </p:spPr>
        <p:txBody>
          <a:bodyPr wrap="square" rtlCol="0">
            <a:spAutoFit/>
          </a:body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a:p>
        </p:txBody>
      </p:sp>
      <p:pic>
        <p:nvPicPr>
          <p:cNvPr id="9" name="Picture 3"/>
          <p:cNvPicPr/>
          <p:nvPr/>
        </p:nvPicPr>
        <p:blipFill>
          <a:blip r:embed="rId3"/>
          <a:stretch/>
        </p:blipFill>
        <p:spPr>
          <a:xfrm>
            <a:off x="372424" y="705264"/>
            <a:ext cx="3657600" cy="2954730"/>
          </a:xfrm>
          <a:prstGeom prst="rect">
            <a:avLst/>
          </a:prstGeom>
          <a:ln>
            <a:noFill/>
          </a:ln>
        </p:spPr>
      </p:pic>
    </p:spTree>
    <p:extLst>
      <p:ext uri="{BB962C8B-B14F-4D97-AF65-F5344CB8AC3E}">
        <p14:creationId xmlns:p14="http://schemas.microsoft.com/office/powerpoint/2010/main" val="843197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92" y="2090410"/>
            <a:ext cx="7738847" cy="3700790"/>
          </a:xfrm>
          <a:prstGeom prst="rect">
            <a:avLst/>
          </a:prstGeom>
        </p:spPr>
      </p:pic>
      <p:sp>
        <p:nvSpPr>
          <p:cNvPr id="3" name="TextBox 2"/>
          <p:cNvSpPr txBox="1"/>
          <p:nvPr/>
        </p:nvSpPr>
        <p:spPr>
          <a:xfrm>
            <a:off x="786892" y="1828800"/>
            <a:ext cx="7924800" cy="523220"/>
          </a:xfrm>
          <a:prstGeom prst="rect">
            <a:avLst/>
          </a:prstGeom>
          <a:solidFill>
            <a:schemeClr val="bg1"/>
          </a:solidFill>
        </p:spPr>
        <p:txBody>
          <a:bodyPr wrap="square" rtlCol="0">
            <a:spAutoFit/>
          </a:bodyPr>
          <a:lstStyle/>
          <a:p>
            <a:r>
              <a:rPr lang="en-US" sz="2800" dirty="0"/>
              <a:t>GreensForMonetaryReform.org</a:t>
            </a:r>
          </a:p>
        </p:txBody>
      </p:sp>
      <p:pic>
        <p:nvPicPr>
          <p:cNvPr id="3074" name="Picture 2" descr="https://s16-us2.ixquick.com/cgi-bin/serveimage?url=https%3A%2F%2Ftse2.mm.bing.net%2Fth%3Fid%3DOIP.Mdb51a3cfa0f3dc235afc4064c14dc976o0%26pid%3D15.1%26f%3D1&amp;sp=16c2471ec4090a0dc90374cebb7d13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89" y="152400"/>
            <a:ext cx="13525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18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2895600"/>
            <a:ext cx="3209533" cy="1107996"/>
          </a:xfrm>
          <a:prstGeom prst="rect">
            <a:avLst/>
          </a:prstGeom>
          <a:noFill/>
        </p:spPr>
        <p:txBody>
          <a:bodyPr wrap="none" rtlCol="0">
            <a:spAutoFit/>
          </a:bodyPr>
          <a:lstStyle/>
          <a:p>
            <a:r>
              <a:rPr lang="en-US" sz="6600" dirty="0"/>
              <a:t>THE END</a:t>
            </a:r>
          </a:p>
        </p:txBody>
      </p:sp>
    </p:spTree>
    <p:extLst>
      <p:ext uri="{BB962C8B-B14F-4D97-AF65-F5344CB8AC3E}">
        <p14:creationId xmlns:p14="http://schemas.microsoft.com/office/powerpoint/2010/main" val="4165459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25117" y="3886200"/>
            <a:ext cx="3145156" cy="646331"/>
          </a:xfrm>
          <a:prstGeom prst="rect">
            <a:avLst/>
          </a:prstGeom>
          <a:noFill/>
        </p:spPr>
        <p:txBody>
          <a:bodyPr wrap="none" rtlCol="0">
            <a:spAutoFit/>
          </a:bodyPr>
          <a:lstStyle/>
          <a:p>
            <a:r>
              <a:rPr lang="en-US" dirty="0"/>
              <a:t>No, no.  Have you ever heard of</a:t>
            </a:r>
          </a:p>
          <a:p>
            <a:r>
              <a:rPr lang="en-US" dirty="0"/>
              <a:t>the Federal Reserve System?</a:t>
            </a:r>
          </a:p>
        </p:txBody>
      </p:sp>
      <p:sp>
        <p:nvSpPr>
          <p:cNvPr id="2" name="TextBox 1"/>
          <p:cNvSpPr txBox="1"/>
          <p:nvPr/>
        </p:nvSpPr>
        <p:spPr>
          <a:xfrm>
            <a:off x="4667587" y="4532531"/>
            <a:ext cx="4160563" cy="1200329"/>
          </a:xfrm>
          <a:prstGeom prst="rect">
            <a:avLst/>
          </a:prstGeom>
          <a:solidFill>
            <a:srgbClr val="FFFF00"/>
          </a:solidFill>
        </p:spPr>
        <p:txBody>
          <a:bodyPr wrap="none" rtlCol="0">
            <a:spAutoFit/>
          </a:bodyPr>
          <a:lstStyle/>
          <a:p>
            <a:r>
              <a:rPr lang="en-US" dirty="0"/>
              <a:t>Sure.  Everybody has heard of the FED.</a:t>
            </a:r>
          </a:p>
          <a:p>
            <a:r>
              <a:rPr lang="en-US" dirty="0"/>
              <a:t>It’s part of the government.  </a:t>
            </a:r>
          </a:p>
          <a:p>
            <a:r>
              <a:rPr lang="en-US" dirty="0"/>
              <a:t>In Washington D.C.</a:t>
            </a:r>
          </a:p>
          <a:p>
            <a:r>
              <a:rPr lang="en-US" dirty="0"/>
              <a:t>The news is always talking about the FED.</a:t>
            </a:r>
          </a:p>
        </p:txBody>
      </p:sp>
      <p:pic>
        <p:nvPicPr>
          <p:cNvPr id="1028" name="Picture 4" descr="https://s17-us2.ixquick.com/cgi-bin/serveimage?url=http%3A%2F%2Fimages.wisegeek.com%2Ffederal-reserve-seal.jpg&amp;sp=4bee4ff46bc575e23a79de4d8204b50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648200"/>
            <a:ext cx="1688032" cy="16754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891" y="2075958"/>
            <a:ext cx="1788989" cy="161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85800" y="959931"/>
            <a:ext cx="2978188" cy="923330"/>
          </a:xfrm>
          <a:prstGeom prst="rect">
            <a:avLst/>
          </a:prstGeom>
          <a:noFill/>
        </p:spPr>
        <p:txBody>
          <a:bodyPr wrap="none" rtlCol="0">
            <a:spAutoFit/>
          </a:bodyPr>
          <a:lstStyle/>
          <a:p>
            <a:r>
              <a:rPr lang="en-US" dirty="0"/>
              <a:t>No, no.    Don’t you know the</a:t>
            </a:r>
          </a:p>
          <a:p>
            <a:r>
              <a:rPr lang="en-US" dirty="0"/>
              <a:t>difference between a central</a:t>
            </a:r>
          </a:p>
          <a:p>
            <a:r>
              <a:rPr lang="en-US" dirty="0"/>
              <a:t>bank and a commercial bank?</a:t>
            </a:r>
          </a:p>
        </p:txBody>
      </p:sp>
      <p:sp>
        <p:nvSpPr>
          <p:cNvPr id="16" name="TextBox 15"/>
          <p:cNvSpPr txBox="1"/>
          <p:nvPr/>
        </p:nvSpPr>
        <p:spPr>
          <a:xfrm>
            <a:off x="5550606" y="1943397"/>
            <a:ext cx="2776337" cy="923330"/>
          </a:xfrm>
          <a:prstGeom prst="rect">
            <a:avLst/>
          </a:prstGeom>
          <a:solidFill>
            <a:srgbClr val="FFFF00"/>
          </a:solidFill>
        </p:spPr>
        <p:txBody>
          <a:bodyPr wrap="none" rtlCol="0">
            <a:spAutoFit/>
          </a:bodyPr>
          <a:lstStyle/>
          <a:p>
            <a:r>
              <a:rPr lang="en-US" dirty="0"/>
              <a:t>Ah…   I only know about my</a:t>
            </a:r>
          </a:p>
          <a:p>
            <a:r>
              <a:rPr lang="en-US" dirty="0"/>
              <a:t>bank – TD Bank.</a:t>
            </a:r>
          </a:p>
          <a:p>
            <a:r>
              <a:rPr lang="en-US" dirty="0"/>
              <a:t>My money is in there.</a:t>
            </a:r>
          </a:p>
        </p:txBody>
      </p:sp>
    </p:spTree>
    <p:extLst>
      <p:ext uri="{BB962C8B-B14F-4D97-AF65-F5344CB8AC3E}">
        <p14:creationId xmlns:p14="http://schemas.microsoft.com/office/powerpoint/2010/main" val="48732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220" y="1933205"/>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3200" y="811371"/>
            <a:ext cx="3606800" cy="1200329"/>
          </a:xfrm>
          <a:prstGeom prst="rect">
            <a:avLst/>
          </a:prstGeom>
          <a:noFill/>
        </p:spPr>
        <p:txBody>
          <a:bodyPr wrap="square" rtlCol="0">
            <a:spAutoFit/>
          </a:bodyPr>
          <a:lstStyle/>
          <a:p>
            <a:r>
              <a:rPr lang="en-US" dirty="0"/>
              <a:t>The government does not own the Federal Reserve Banks</a:t>
            </a:r>
            <a:r>
              <a:rPr lang="en-US" dirty="0" smtClean="0"/>
              <a:t>.  There </a:t>
            </a:r>
            <a:r>
              <a:rPr lang="en-US" dirty="0"/>
              <a:t>are 12 Federal Reserve Banks, and they are privately owned.  </a:t>
            </a:r>
          </a:p>
        </p:txBody>
      </p:sp>
      <p:sp>
        <p:nvSpPr>
          <p:cNvPr id="5" name="TextBox 4"/>
          <p:cNvSpPr txBox="1"/>
          <p:nvPr/>
        </p:nvSpPr>
        <p:spPr>
          <a:xfrm>
            <a:off x="5862805" y="2176944"/>
            <a:ext cx="2920030" cy="923330"/>
          </a:xfrm>
          <a:prstGeom prst="rect">
            <a:avLst/>
          </a:prstGeom>
          <a:solidFill>
            <a:srgbClr val="FFFF00"/>
          </a:solidFill>
        </p:spPr>
        <p:txBody>
          <a:bodyPr wrap="none" rtlCol="0">
            <a:spAutoFit/>
          </a:bodyPr>
          <a:lstStyle/>
          <a:p>
            <a:r>
              <a:rPr lang="en-US" dirty="0"/>
              <a:t>Private?   </a:t>
            </a:r>
          </a:p>
          <a:p>
            <a:r>
              <a:rPr lang="en-US" dirty="0"/>
              <a:t>What do you mean private?</a:t>
            </a:r>
          </a:p>
          <a:p>
            <a:r>
              <a:rPr lang="en-US" dirty="0"/>
              <a:t>It’s the U.S. central bank, no?</a:t>
            </a:r>
          </a:p>
        </p:txBody>
      </p:sp>
      <p:pic>
        <p:nvPicPr>
          <p:cNvPr id="2050" name="Picture 2" descr="https://s16-us2.ixquick.com/cgi-bin/serveimage?url=https%3A%2F%2Fwww.federalreserve.gov%2Fgifjpg%2Fusmap3.gif&amp;sp=bcdf0ce118f8c19ed06660bd16183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511" y="4954436"/>
            <a:ext cx="2977546" cy="17170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203200" y="3792733"/>
            <a:ext cx="4607560" cy="923330"/>
          </a:xfrm>
          <a:prstGeom prst="rect">
            <a:avLst/>
          </a:prstGeom>
          <a:noFill/>
        </p:spPr>
        <p:txBody>
          <a:bodyPr wrap="square" rtlCol="0">
            <a:spAutoFit/>
          </a:bodyPr>
          <a:lstStyle/>
          <a:p>
            <a:r>
              <a:rPr lang="en-US" dirty="0" smtClean="0"/>
              <a:t>All shares of the 12 Fed </a:t>
            </a:r>
            <a:r>
              <a:rPr lang="en-US" dirty="0"/>
              <a:t>banks are owned by their </a:t>
            </a:r>
            <a:r>
              <a:rPr lang="en-US" dirty="0" smtClean="0"/>
              <a:t>members</a:t>
            </a:r>
            <a:r>
              <a:rPr lang="en-US" dirty="0"/>
              <a:t>, which are private commercial</a:t>
            </a:r>
          </a:p>
          <a:p>
            <a:r>
              <a:rPr lang="en-US" dirty="0"/>
              <a:t>banks, like Bank of America or Citibank</a:t>
            </a:r>
            <a:r>
              <a:rPr lang="en-US" dirty="0" smtClean="0"/>
              <a:t>.</a:t>
            </a:r>
            <a:endParaRPr lang="en-US" dirty="0"/>
          </a:p>
        </p:txBody>
      </p:sp>
      <p:pic>
        <p:nvPicPr>
          <p:cNvPr id="15362" name="Picture 2" descr="Federal Reserve Bank (San Francis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0055" y="928301"/>
            <a:ext cx="685800" cy="91348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eattle - 1015 2nd Avenue 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605299"/>
            <a:ext cx="1371600" cy="90868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FederalReserveBankBuildingBost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7210" y="563729"/>
            <a:ext cx="741780" cy="11126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15-us2.ixquick.com/cgi-bin/serveimage?url=http%3A%2F%2Ft3.gstatic.com%2Fimages%3Fq%3Dtbn%3AANd9GcTV7Lro6av4HMTwUyqH1QlnyfkSMTl6wQxJosMMqK25U-Jmkwbk&amp;sp=e734a6f858bd006a1669717227460be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007489"/>
            <a:ext cx="2143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770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003066"/>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562600" y="679901"/>
            <a:ext cx="3221972" cy="646331"/>
          </a:xfrm>
          <a:prstGeom prst="rect">
            <a:avLst/>
          </a:prstGeom>
          <a:solidFill>
            <a:srgbClr val="FFFF00"/>
          </a:solidFill>
        </p:spPr>
        <p:txBody>
          <a:bodyPr wrap="none" rtlCol="0">
            <a:spAutoFit/>
          </a:bodyPr>
          <a:lstStyle/>
          <a:p>
            <a:r>
              <a:rPr lang="en-US" dirty="0"/>
              <a:t>But where does the government</a:t>
            </a:r>
          </a:p>
          <a:p>
            <a:r>
              <a:rPr lang="en-US" dirty="0"/>
              <a:t>come into this?</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231538" y="3650426"/>
            <a:ext cx="3458960" cy="2031325"/>
          </a:xfrm>
          <a:prstGeom prst="rect">
            <a:avLst/>
          </a:prstGeom>
          <a:noFill/>
        </p:spPr>
        <p:txBody>
          <a:bodyPr wrap="none" rtlCol="0">
            <a:spAutoFit/>
          </a:bodyPr>
          <a:lstStyle/>
          <a:p>
            <a:r>
              <a:rPr lang="en-US" dirty="0"/>
              <a:t>There is a Federal Reserve Board</a:t>
            </a:r>
          </a:p>
          <a:p>
            <a:r>
              <a:rPr lang="en-US" dirty="0"/>
              <a:t>in Washington </a:t>
            </a:r>
            <a:r>
              <a:rPr lang="en-US" dirty="0" smtClean="0"/>
              <a:t>D.C.</a:t>
            </a:r>
            <a:endParaRPr lang="en-US" dirty="0"/>
          </a:p>
          <a:p>
            <a:endParaRPr lang="en-US" dirty="0"/>
          </a:p>
          <a:p>
            <a:r>
              <a:rPr lang="en-US" dirty="0"/>
              <a:t>The Board is not  a bank.  There is</a:t>
            </a:r>
          </a:p>
          <a:p>
            <a:r>
              <a:rPr lang="en-US" dirty="0"/>
              <a:t>no money there</a:t>
            </a:r>
            <a:r>
              <a:rPr lang="en-US" dirty="0" smtClean="0"/>
              <a:t>.  The </a:t>
            </a:r>
            <a:r>
              <a:rPr lang="en-US" dirty="0"/>
              <a:t>Board </a:t>
            </a:r>
            <a:r>
              <a:rPr lang="en-US" dirty="0" smtClean="0"/>
              <a:t>makes</a:t>
            </a:r>
          </a:p>
          <a:p>
            <a:r>
              <a:rPr lang="en-US" dirty="0" smtClean="0"/>
              <a:t>policy, like controlling the reserve</a:t>
            </a:r>
          </a:p>
          <a:p>
            <a:r>
              <a:rPr lang="en-US" dirty="0" smtClean="0"/>
              <a:t>requirement </a:t>
            </a:r>
            <a:r>
              <a:rPr lang="en-US" dirty="0"/>
              <a:t>for member </a:t>
            </a:r>
            <a:r>
              <a:rPr lang="en-US" dirty="0" smtClean="0"/>
              <a:t>banks.</a:t>
            </a:r>
            <a:endParaRPr lang="en-US" dirty="0"/>
          </a:p>
        </p:txBody>
      </p:sp>
      <p:pic>
        <p:nvPicPr>
          <p:cNvPr id="4098" name="Picture 2" descr="https://s17-us2.ixquick.com/cgi-bin/serveimage?url=http%3A%2F%2Fwww.trbimg.com%2Fimg-55d4e4ca%2Fturbine%2Fla-fi-fed-minutes-july2015-20150819-001%2F650%2F650x366&amp;sp=92eb0377668b4788d439b25648d614b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650426"/>
            <a:ext cx="451485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3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0018" y="848230"/>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628004"/>
            <a:ext cx="3573799" cy="646331"/>
          </a:xfrm>
          <a:prstGeom prst="rect">
            <a:avLst/>
          </a:prstGeom>
          <a:solidFill>
            <a:srgbClr val="FFFF00"/>
          </a:solidFill>
        </p:spPr>
        <p:txBody>
          <a:bodyPr wrap="none" rtlCol="0">
            <a:spAutoFit/>
          </a:bodyPr>
          <a:lstStyle/>
          <a:p>
            <a:r>
              <a:rPr lang="en-US" dirty="0"/>
              <a:t>I can’t own a share of the Fed bank?</a:t>
            </a:r>
          </a:p>
          <a:p>
            <a:r>
              <a:rPr lang="en-US" dirty="0"/>
              <a:t>I can’t open an account there?</a:t>
            </a:r>
          </a:p>
        </p:txBody>
      </p:sp>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304800" y="2547657"/>
            <a:ext cx="3975832" cy="646331"/>
          </a:xfrm>
          <a:prstGeom prst="rect">
            <a:avLst/>
          </a:prstGeom>
          <a:noFill/>
        </p:spPr>
        <p:txBody>
          <a:bodyPr wrap="none" rtlCol="0">
            <a:spAutoFit/>
          </a:bodyPr>
          <a:lstStyle/>
          <a:p>
            <a:r>
              <a:rPr lang="en-US" dirty="0"/>
              <a:t>You don’t know how our banking system</a:t>
            </a:r>
          </a:p>
          <a:p>
            <a:r>
              <a:rPr lang="en-US" dirty="0"/>
              <a:t>works? </a:t>
            </a:r>
          </a:p>
        </p:txBody>
      </p:sp>
      <p:sp>
        <p:nvSpPr>
          <p:cNvPr id="8" name="TextBox 7"/>
          <p:cNvSpPr txBox="1"/>
          <p:nvPr/>
        </p:nvSpPr>
        <p:spPr>
          <a:xfrm>
            <a:off x="4952755" y="3833648"/>
            <a:ext cx="3377912" cy="1754326"/>
          </a:xfrm>
          <a:prstGeom prst="rect">
            <a:avLst/>
          </a:prstGeom>
          <a:solidFill>
            <a:srgbClr val="FFFF00"/>
          </a:solidFill>
        </p:spPr>
        <p:txBody>
          <a:bodyPr wrap="none" rtlCol="0">
            <a:spAutoFit/>
          </a:bodyPr>
          <a:lstStyle/>
          <a:p>
            <a:r>
              <a:rPr lang="en-US" dirty="0"/>
              <a:t>All I learned in school was …</a:t>
            </a:r>
          </a:p>
          <a:p>
            <a:endParaRPr lang="en-US" dirty="0"/>
          </a:p>
          <a:p>
            <a:r>
              <a:rPr lang="en-US" dirty="0"/>
              <a:t>Ah… well…  we all put our savings</a:t>
            </a:r>
          </a:p>
          <a:p>
            <a:r>
              <a:rPr lang="en-US" dirty="0"/>
              <a:t>in a bank and then the bank lends</a:t>
            </a:r>
          </a:p>
          <a:p>
            <a:r>
              <a:rPr lang="en-US" dirty="0"/>
              <a:t>out the money to people who</a:t>
            </a:r>
          </a:p>
          <a:p>
            <a:r>
              <a:rPr lang="en-US" dirty="0"/>
              <a:t>need it.</a:t>
            </a:r>
          </a:p>
        </p:txBody>
      </p:sp>
      <p:pic>
        <p:nvPicPr>
          <p:cNvPr id="3" name="Picture 2" descr="https://s15-us2.ixquick.com/cgi-bin/serveimage?url=http%3A%2F%2Ft1.gstatic.com%2Fimages%3Fq%3Dtbn%3AANd9GcSQU_MWcg58XNuIOPiXSKmcKqVlrqdl_muSjiUcnUk6kWcPiXiy&amp;sp=6c391c899b8385c50af11d30927ea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0"/>
            <a:ext cx="3657600" cy="246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74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7407" y="94174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609600" y="1530464"/>
            <a:ext cx="3048912" cy="369332"/>
          </a:xfrm>
          <a:prstGeom prst="rect">
            <a:avLst/>
          </a:prstGeom>
          <a:noFill/>
        </p:spPr>
        <p:txBody>
          <a:bodyPr wrap="none" rtlCol="0">
            <a:spAutoFit/>
          </a:bodyPr>
          <a:lstStyle/>
          <a:p>
            <a:r>
              <a:rPr lang="en-US" dirty="0"/>
              <a:t>No, banks don’t work like that.</a:t>
            </a:r>
          </a:p>
        </p:txBody>
      </p:sp>
      <p:sp>
        <p:nvSpPr>
          <p:cNvPr id="8" name="TextBox 7"/>
          <p:cNvSpPr txBox="1"/>
          <p:nvPr/>
        </p:nvSpPr>
        <p:spPr>
          <a:xfrm>
            <a:off x="6299725" y="4495800"/>
            <a:ext cx="1864613" cy="1323439"/>
          </a:xfrm>
          <a:prstGeom prst="rect">
            <a:avLst/>
          </a:prstGeom>
          <a:solidFill>
            <a:srgbClr val="FFFF00"/>
          </a:solidFill>
        </p:spPr>
        <p:txBody>
          <a:bodyPr wrap="none" rtlCol="0">
            <a:spAutoFit/>
          </a:bodyPr>
          <a:lstStyle/>
          <a:p>
            <a:r>
              <a:rPr lang="en-US" sz="8000" dirty="0"/>
              <a:t>No?</a:t>
            </a:r>
          </a:p>
        </p:txBody>
      </p:sp>
      <p:pic>
        <p:nvPicPr>
          <p:cNvPr id="3" name="Picture 2" descr="https://s15-us2.ixquick.com/cgi-bin/serveimage?url=http%3A%2F%2Ft1.gstatic.com%2Fimages%3Fq%3Dtbn%3AANd9GcSQU_MWcg58XNuIOPiXSKmcKqVlrqdl_muSjiUcnUk6kWcPiXiy&amp;sp=6c391c899b8385c50af11d30927ea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34" y="3639994"/>
            <a:ext cx="3657600" cy="24602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s14-eu5.ixquick.com/cgi-bin/serveimage?url=http%3A%2F%2Ft2.gstatic.com%2Fimages%3Fq%3Dtbn%3AANd9GcTD9PqHPFTPVRrrPjuL2QcUjQyOph0fgj-V4lZ9nYtneGrmbDf6&amp;sp=dc049a6ee54f1815199987dc8d2969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75730"/>
            <a:ext cx="1317253" cy="323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16-us2.ixquick.com/cgi-bin/serveimage?url=https%3A%2F%2Fwww.balancetrack.org%2Fchecking%2Fimages%2Fcheckbook07.jpg&amp;sp=6885d1de81f8a616735577d1ccf2ce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599" y="2881452"/>
            <a:ext cx="1974607" cy="19102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658722"/>
            <a:ext cx="1792982" cy="162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14873"/>
            <a:ext cx="9144000" cy="461665"/>
          </a:xfrm>
          <a:prstGeom prst="rect">
            <a:avLst/>
          </a:prstGeom>
          <a:solidFill>
            <a:srgbClr val="FFC000"/>
          </a:solidFill>
        </p:spPr>
        <p:txBody>
          <a:bodyPr wrap="square" rtlCol="0">
            <a:spAutoFit/>
          </a:bodyPr>
          <a:lstStyle/>
          <a:p>
            <a:pPr algn="ctr"/>
            <a:r>
              <a:rPr lang="en-US" sz="2400" dirty="0"/>
              <a:t>QE COMES FROM THE CENTRAL BANK</a:t>
            </a:r>
          </a:p>
        </p:txBody>
      </p:sp>
      <p:sp>
        <p:nvSpPr>
          <p:cNvPr id="2" name="TextBox 1"/>
          <p:cNvSpPr txBox="1"/>
          <p:nvPr/>
        </p:nvSpPr>
        <p:spPr>
          <a:xfrm>
            <a:off x="132080" y="509601"/>
            <a:ext cx="2237664" cy="369332"/>
          </a:xfrm>
          <a:prstGeom prst="rect">
            <a:avLst/>
          </a:prstGeom>
          <a:noFill/>
        </p:spPr>
        <p:txBody>
          <a:bodyPr wrap="none" rtlCol="0">
            <a:spAutoFit/>
          </a:bodyPr>
          <a:lstStyle/>
          <a:p>
            <a:r>
              <a:rPr lang="en-US" dirty="0"/>
              <a:t>Banks work like this….</a:t>
            </a:r>
          </a:p>
        </p:txBody>
      </p:sp>
      <p:sp>
        <p:nvSpPr>
          <p:cNvPr id="15" name="TextBox 14"/>
          <p:cNvSpPr txBox="1"/>
          <p:nvPr/>
        </p:nvSpPr>
        <p:spPr>
          <a:xfrm>
            <a:off x="444500" y="1322388"/>
            <a:ext cx="5597525" cy="923330"/>
          </a:xfrm>
          <a:prstGeom prst="rect">
            <a:avLst/>
          </a:prstGeom>
          <a:noFill/>
        </p:spPr>
        <p:txBody>
          <a:bodyPr wrap="square" rtlCol="0" anchor="t">
            <a:spAutoFit/>
          </a:bodyPr>
          <a:lstStyle/>
          <a:p>
            <a:r>
              <a:rPr lang="en-US" dirty="0"/>
              <a:t>When you sign a loan contract with a commercial bank,</a:t>
            </a:r>
          </a:p>
          <a:p>
            <a:r>
              <a:rPr lang="en-US" dirty="0"/>
              <a:t>the bank CREATES ‘bank money’ (also called ‘bank credit’)</a:t>
            </a:r>
          </a:p>
          <a:p>
            <a:r>
              <a:rPr lang="en-US" dirty="0"/>
              <a:t>by typing a deposit into your account.   </a:t>
            </a:r>
          </a:p>
        </p:txBody>
      </p:sp>
      <p:pic>
        <p:nvPicPr>
          <p:cNvPr id="17" name="Picture 4" descr="https://s16-us2.ixquick.com/cgi-bin/serveimage?url=http%3A%2F%2Ft1.gstatic.com%2Fimages%3Fq%3Dtbn%3AANd9GcRtakzFMkJiH72k7SXSwSTqx5_w7qbv1hwprYfnE0tFJedzoP8DRg&amp;sp=15f37d72a2f2d58ba3eb4289fcb43ab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75" y="2398393"/>
            <a:ext cx="3038475"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977124" y="7549027"/>
            <a:ext cx="9144000" cy="369332"/>
          </a:xfrm>
          <a:prstGeom prst="rect">
            <a:avLst/>
          </a:prstGeom>
        </p:spPr>
        <p:txBody>
          <a:bodyPr rtlCol="0">
            <a:spAutoFit/>
          </a:bodyPr>
          <a:lstStyle/>
          <a:p>
            <a:endParaRPr lang="en-US"/>
          </a:p>
        </p:txBody>
      </p:sp>
      <p:sp>
        <p:nvSpPr>
          <p:cNvPr id="18" name="TextBox 17"/>
          <p:cNvSpPr txBox="1"/>
          <p:nvPr/>
        </p:nvSpPr>
        <p:spPr>
          <a:xfrm>
            <a:off x="3322888" y="5120805"/>
            <a:ext cx="2743200" cy="1477328"/>
          </a:xfrm>
          <a:prstGeom prst="rect">
            <a:avLst/>
          </a:prstGeom>
        </p:spPr>
        <p:txBody>
          <a:bodyPr rtlCol="0">
            <a:spAutoFit/>
          </a:bodyPr>
          <a:lstStyle/>
          <a:p>
            <a:r>
              <a:rPr lang="en-US" dirty="0"/>
              <a:t>Bank money is an ​IOU for cash from the bank.    You need to go into your bank and ask for cash (the real money) if you want it.</a:t>
            </a:r>
            <a:r>
              <a:rPr lang="en-US" dirty="0" smtClean="0"/>
              <a:t>​</a:t>
            </a:r>
            <a:endParaRPr lang="en-US" dirty="0"/>
          </a:p>
        </p:txBody>
      </p:sp>
      <p:pic>
        <p:nvPicPr>
          <p:cNvPr id="3" name="Picture 2" descr="https://s16-us2.ixquick.com/cgi-bin/serveimage?url=http%3A%2F%2Ft2.gstatic.com%2Fimages%3Fq%3Dtbn%3AANd9GcS58fTXc8UvU4cisc-56kusE4-cRmNcOm0-B5QLfqGRDYMjCtAG&amp;sp=d568a48e892ddf15cbbc7c65ea3c4cd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766613"/>
            <a:ext cx="1600201" cy="203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4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2342</TotalTime>
  <Words>1803</Words>
  <Application>Microsoft Office PowerPoint</Application>
  <PresentationFormat>On-screen Show (4:3)</PresentationFormat>
  <Paragraphs>223</Paragraphs>
  <Slides>34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Bradley Hand ITC</vt:lpstr>
      <vt:lpstr>Calibri</vt:lpstr>
      <vt:lpstr>Office Theme</vt:lpstr>
      <vt:lpstr>QEP – For the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Citigroup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Peters, Susan [ICG-IT NE]</dc:creator>
  <cp:lastModifiedBy>Sue Peters</cp:lastModifiedBy>
  <cp:revision>199</cp:revision>
  <dcterms:created xsi:type="dcterms:W3CDTF">2015-11-01T22:06:26Z</dcterms:created>
  <dcterms:modified xsi:type="dcterms:W3CDTF">2017-01-11T16:28:47Z</dcterms:modified>
</cp:coreProperties>
</file>