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315" r:id="rId3"/>
    <p:sldId id="316" r:id="rId4"/>
    <p:sldId id="257" r:id="rId5"/>
    <p:sldId id="274" r:id="rId6"/>
    <p:sldId id="275" r:id="rId7"/>
    <p:sldId id="278" r:id="rId8"/>
    <p:sldId id="264" r:id="rId9"/>
    <p:sldId id="276" r:id="rId10"/>
    <p:sldId id="320" r:id="rId11"/>
    <p:sldId id="319" r:id="rId12"/>
    <p:sldId id="322" r:id="rId13"/>
    <p:sldId id="277" r:id="rId14"/>
    <p:sldId id="299" r:id="rId15"/>
    <p:sldId id="279" r:id="rId16"/>
    <p:sldId id="280" r:id="rId17"/>
    <p:sldId id="265" r:id="rId18"/>
    <p:sldId id="317" r:id="rId19"/>
    <p:sldId id="266" r:id="rId20"/>
    <p:sldId id="269" r:id="rId21"/>
    <p:sldId id="270" r:id="rId22"/>
    <p:sldId id="300" r:id="rId23"/>
    <p:sldId id="271" r:id="rId24"/>
    <p:sldId id="272" r:id="rId25"/>
    <p:sldId id="273" r:id="rId26"/>
    <p:sldId id="305" r:id="rId27"/>
    <p:sldId id="306" r:id="rId28"/>
    <p:sldId id="307" r:id="rId29"/>
    <p:sldId id="308" r:id="rId30"/>
    <p:sldId id="313" r:id="rId31"/>
    <p:sldId id="314" r:id="rId32"/>
    <p:sldId id="287" r:id="rId33"/>
    <p:sldId id="323" r:id="rId34"/>
    <p:sldId id="291" r:id="rId35"/>
    <p:sldId id="318" r:id="rId36"/>
    <p:sldId id="324" r:id="rId37"/>
    <p:sldId id="304" r:id="rId38"/>
    <p:sldId id="292" r:id="rId39"/>
    <p:sldId id="293" r:id="rId40"/>
    <p:sldId id="312" r:id="rId41"/>
    <p:sldId id="295" r:id="rId42"/>
    <p:sldId id="294" r:id="rId43"/>
    <p:sldId id="263" r:id="rId44"/>
    <p:sldId id="298"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802B"/>
    <a:srgbClr val="40F65E"/>
    <a:srgbClr val="FFFF93"/>
    <a:srgbClr val="9797FB"/>
    <a:srgbClr val="FF7DDD"/>
    <a:srgbClr val="579BFF"/>
    <a:srgbClr val="FFEA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48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8882DB-9438-40AD-A404-F2CDEFD997E7}" type="datetimeFigureOut">
              <a:rPr lang="en-US" smtClean="0"/>
              <a:t>1/11/2017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733E3F-F5B1-4743-9843-D61BABECC289}" type="slidenum">
              <a:rPr lang="en-US" smtClean="0"/>
              <a:t>‹#›</a:t>
            </a:fld>
            <a:endParaRPr lang="en-US"/>
          </a:p>
        </p:txBody>
      </p:sp>
    </p:spTree>
    <p:extLst>
      <p:ext uri="{BB962C8B-B14F-4D97-AF65-F5344CB8AC3E}">
        <p14:creationId xmlns:p14="http://schemas.microsoft.com/office/powerpoint/2010/main" val="247036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733E3F-F5B1-4743-9843-D61BABECC289}" type="slidenum">
              <a:rPr lang="en-US" smtClean="0"/>
              <a:t>7</a:t>
            </a:fld>
            <a:endParaRPr lang="en-US"/>
          </a:p>
        </p:txBody>
      </p:sp>
    </p:spTree>
    <p:extLst>
      <p:ext uri="{BB962C8B-B14F-4D97-AF65-F5344CB8AC3E}">
        <p14:creationId xmlns:p14="http://schemas.microsoft.com/office/powerpoint/2010/main" val="1060275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733E3F-F5B1-4743-9843-D61BABECC289}" type="slidenum">
              <a:rPr lang="en-US" smtClean="0"/>
              <a:t>25</a:t>
            </a:fld>
            <a:endParaRPr lang="en-US"/>
          </a:p>
        </p:txBody>
      </p:sp>
    </p:spTree>
    <p:extLst>
      <p:ext uri="{BB962C8B-B14F-4D97-AF65-F5344CB8AC3E}">
        <p14:creationId xmlns:p14="http://schemas.microsoft.com/office/powerpoint/2010/main" val="3903374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733E3F-F5B1-4743-9843-D61BABECC289}" type="slidenum">
              <a:rPr lang="en-US" smtClean="0"/>
              <a:t>29</a:t>
            </a:fld>
            <a:endParaRPr lang="en-US"/>
          </a:p>
        </p:txBody>
      </p:sp>
    </p:spTree>
    <p:extLst>
      <p:ext uri="{BB962C8B-B14F-4D97-AF65-F5344CB8AC3E}">
        <p14:creationId xmlns:p14="http://schemas.microsoft.com/office/powerpoint/2010/main" val="189952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733E3F-F5B1-4743-9843-D61BABECC289}" type="slidenum">
              <a:rPr lang="en-US" smtClean="0"/>
              <a:t>31</a:t>
            </a:fld>
            <a:endParaRPr lang="en-US"/>
          </a:p>
        </p:txBody>
      </p:sp>
    </p:spTree>
    <p:extLst>
      <p:ext uri="{BB962C8B-B14F-4D97-AF65-F5344CB8AC3E}">
        <p14:creationId xmlns:p14="http://schemas.microsoft.com/office/powerpoint/2010/main" val="3174114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733E3F-F5B1-4743-9843-D61BABECC289}" type="slidenum">
              <a:rPr lang="en-US" smtClean="0"/>
              <a:t>32</a:t>
            </a:fld>
            <a:endParaRPr lang="en-US"/>
          </a:p>
        </p:txBody>
      </p:sp>
    </p:spTree>
    <p:extLst>
      <p:ext uri="{BB962C8B-B14F-4D97-AF65-F5344CB8AC3E}">
        <p14:creationId xmlns:p14="http://schemas.microsoft.com/office/powerpoint/2010/main" val="3439767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733E3F-F5B1-4743-9843-D61BABECC289}" type="slidenum">
              <a:rPr lang="en-US" smtClean="0"/>
              <a:t>33</a:t>
            </a:fld>
            <a:endParaRPr lang="en-US"/>
          </a:p>
        </p:txBody>
      </p:sp>
    </p:spTree>
    <p:extLst>
      <p:ext uri="{BB962C8B-B14F-4D97-AF65-F5344CB8AC3E}">
        <p14:creationId xmlns:p14="http://schemas.microsoft.com/office/powerpoint/2010/main" val="2639106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733E3F-F5B1-4743-9843-D61BABECC289}" type="slidenum">
              <a:rPr lang="en-US" smtClean="0"/>
              <a:t>9</a:t>
            </a:fld>
            <a:endParaRPr lang="en-US"/>
          </a:p>
        </p:txBody>
      </p:sp>
    </p:spTree>
    <p:extLst>
      <p:ext uri="{BB962C8B-B14F-4D97-AF65-F5344CB8AC3E}">
        <p14:creationId xmlns:p14="http://schemas.microsoft.com/office/powerpoint/2010/main" val="981158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733E3F-F5B1-4743-9843-D61BABECC289}" type="slidenum">
              <a:rPr lang="en-US" smtClean="0"/>
              <a:t>10</a:t>
            </a:fld>
            <a:endParaRPr lang="en-US"/>
          </a:p>
        </p:txBody>
      </p:sp>
    </p:spTree>
    <p:extLst>
      <p:ext uri="{BB962C8B-B14F-4D97-AF65-F5344CB8AC3E}">
        <p14:creationId xmlns:p14="http://schemas.microsoft.com/office/powerpoint/2010/main" val="2856108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733E3F-F5B1-4743-9843-D61BABECC289}" type="slidenum">
              <a:rPr lang="en-US" smtClean="0"/>
              <a:t>11</a:t>
            </a:fld>
            <a:endParaRPr lang="en-US"/>
          </a:p>
        </p:txBody>
      </p:sp>
    </p:spTree>
    <p:extLst>
      <p:ext uri="{BB962C8B-B14F-4D97-AF65-F5344CB8AC3E}">
        <p14:creationId xmlns:p14="http://schemas.microsoft.com/office/powerpoint/2010/main" val="3165969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733E3F-F5B1-4743-9843-D61BABECC289}" type="slidenum">
              <a:rPr lang="en-US" smtClean="0"/>
              <a:t>13</a:t>
            </a:fld>
            <a:endParaRPr lang="en-US"/>
          </a:p>
        </p:txBody>
      </p:sp>
    </p:spTree>
    <p:extLst>
      <p:ext uri="{BB962C8B-B14F-4D97-AF65-F5344CB8AC3E}">
        <p14:creationId xmlns:p14="http://schemas.microsoft.com/office/powerpoint/2010/main" val="1808991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733E3F-F5B1-4743-9843-D61BABECC289}" type="slidenum">
              <a:rPr lang="en-US" smtClean="0"/>
              <a:t>14</a:t>
            </a:fld>
            <a:endParaRPr lang="en-US"/>
          </a:p>
        </p:txBody>
      </p:sp>
    </p:spTree>
    <p:extLst>
      <p:ext uri="{BB962C8B-B14F-4D97-AF65-F5344CB8AC3E}">
        <p14:creationId xmlns:p14="http://schemas.microsoft.com/office/powerpoint/2010/main" val="2154931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733E3F-F5B1-4743-9843-D61BABECC289}" type="slidenum">
              <a:rPr lang="en-US" smtClean="0"/>
              <a:t>15</a:t>
            </a:fld>
            <a:endParaRPr lang="en-US"/>
          </a:p>
        </p:txBody>
      </p:sp>
    </p:spTree>
    <p:extLst>
      <p:ext uri="{BB962C8B-B14F-4D97-AF65-F5344CB8AC3E}">
        <p14:creationId xmlns:p14="http://schemas.microsoft.com/office/powerpoint/2010/main" val="1583363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733E3F-F5B1-4743-9843-D61BABECC289}" type="slidenum">
              <a:rPr lang="en-US" smtClean="0"/>
              <a:t>16</a:t>
            </a:fld>
            <a:endParaRPr lang="en-US"/>
          </a:p>
        </p:txBody>
      </p:sp>
    </p:spTree>
    <p:extLst>
      <p:ext uri="{BB962C8B-B14F-4D97-AF65-F5344CB8AC3E}">
        <p14:creationId xmlns:p14="http://schemas.microsoft.com/office/powerpoint/2010/main" val="35978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733E3F-F5B1-4743-9843-D61BABECC289}" type="slidenum">
              <a:rPr lang="en-US" smtClean="0"/>
              <a:t>21</a:t>
            </a:fld>
            <a:endParaRPr lang="en-US"/>
          </a:p>
        </p:txBody>
      </p:sp>
    </p:spTree>
    <p:extLst>
      <p:ext uri="{BB962C8B-B14F-4D97-AF65-F5344CB8AC3E}">
        <p14:creationId xmlns:p14="http://schemas.microsoft.com/office/powerpoint/2010/main" val="4152475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A73564-1F25-486E-B606-202B7FDD90BA}"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02CED-2823-4C5E-B2C4-405DB19E1A36}" type="slidenum">
              <a:rPr lang="en-US" smtClean="0"/>
              <a:t>‹#›</a:t>
            </a:fld>
            <a:endParaRPr lang="en-US"/>
          </a:p>
        </p:txBody>
      </p:sp>
    </p:spTree>
    <p:extLst>
      <p:ext uri="{BB962C8B-B14F-4D97-AF65-F5344CB8AC3E}">
        <p14:creationId xmlns:p14="http://schemas.microsoft.com/office/powerpoint/2010/main" val="2189823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A73564-1F25-486E-B606-202B7FDD90BA}"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02CED-2823-4C5E-B2C4-405DB19E1A36}" type="slidenum">
              <a:rPr lang="en-US" smtClean="0"/>
              <a:t>‹#›</a:t>
            </a:fld>
            <a:endParaRPr lang="en-US"/>
          </a:p>
        </p:txBody>
      </p:sp>
    </p:spTree>
    <p:extLst>
      <p:ext uri="{BB962C8B-B14F-4D97-AF65-F5344CB8AC3E}">
        <p14:creationId xmlns:p14="http://schemas.microsoft.com/office/powerpoint/2010/main" val="2766987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A73564-1F25-486E-B606-202B7FDD90BA}"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02CED-2823-4C5E-B2C4-405DB19E1A36}" type="slidenum">
              <a:rPr lang="en-US" smtClean="0"/>
              <a:t>‹#›</a:t>
            </a:fld>
            <a:endParaRPr lang="en-US"/>
          </a:p>
        </p:txBody>
      </p:sp>
    </p:spTree>
    <p:extLst>
      <p:ext uri="{BB962C8B-B14F-4D97-AF65-F5344CB8AC3E}">
        <p14:creationId xmlns:p14="http://schemas.microsoft.com/office/powerpoint/2010/main" val="1569798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A73564-1F25-486E-B606-202B7FDD90BA}"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02CED-2823-4C5E-B2C4-405DB19E1A36}" type="slidenum">
              <a:rPr lang="en-US" smtClean="0"/>
              <a:t>‹#›</a:t>
            </a:fld>
            <a:endParaRPr lang="en-US"/>
          </a:p>
        </p:txBody>
      </p:sp>
    </p:spTree>
    <p:extLst>
      <p:ext uri="{BB962C8B-B14F-4D97-AF65-F5344CB8AC3E}">
        <p14:creationId xmlns:p14="http://schemas.microsoft.com/office/powerpoint/2010/main" val="4046246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A73564-1F25-486E-B606-202B7FDD90BA}"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02CED-2823-4C5E-B2C4-405DB19E1A36}" type="slidenum">
              <a:rPr lang="en-US" smtClean="0"/>
              <a:t>‹#›</a:t>
            </a:fld>
            <a:endParaRPr lang="en-US"/>
          </a:p>
        </p:txBody>
      </p:sp>
    </p:spTree>
    <p:extLst>
      <p:ext uri="{BB962C8B-B14F-4D97-AF65-F5344CB8AC3E}">
        <p14:creationId xmlns:p14="http://schemas.microsoft.com/office/powerpoint/2010/main" val="1876180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A73564-1F25-486E-B606-202B7FDD90BA}"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02CED-2823-4C5E-B2C4-405DB19E1A36}" type="slidenum">
              <a:rPr lang="en-US" smtClean="0"/>
              <a:t>‹#›</a:t>
            </a:fld>
            <a:endParaRPr lang="en-US"/>
          </a:p>
        </p:txBody>
      </p:sp>
    </p:spTree>
    <p:extLst>
      <p:ext uri="{BB962C8B-B14F-4D97-AF65-F5344CB8AC3E}">
        <p14:creationId xmlns:p14="http://schemas.microsoft.com/office/powerpoint/2010/main" val="1335439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A73564-1F25-486E-B606-202B7FDD90BA}" type="datetimeFigureOut">
              <a:rPr lang="en-US" smtClean="0"/>
              <a:t>1/11/2017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202CED-2823-4C5E-B2C4-405DB19E1A36}" type="slidenum">
              <a:rPr lang="en-US" smtClean="0"/>
              <a:t>‹#›</a:t>
            </a:fld>
            <a:endParaRPr lang="en-US"/>
          </a:p>
        </p:txBody>
      </p:sp>
    </p:spTree>
    <p:extLst>
      <p:ext uri="{BB962C8B-B14F-4D97-AF65-F5344CB8AC3E}">
        <p14:creationId xmlns:p14="http://schemas.microsoft.com/office/powerpoint/2010/main" val="2018742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A73564-1F25-486E-B606-202B7FDD90BA}" type="datetimeFigureOut">
              <a:rPr lang="en-US" smtClean="0"/>
              <a:t>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202CED-2823-4C5E-B2C4-405DB19E1A36}" type="slidenum">
              <a:rPr lang="en-US" smtClean="0"/>
              <a:t>‹#›</a:t>
            </a:fld>
            <a:endParaRPr lang="en-US"/>
          </a:p>
        </p:txBody>
      </p:sp>
    </p:spTree>
    <p:extLst>
      <p:ext uri="{BB962C8B-B14F-4D97-AF65-F5344CB8AC3E}">
        <p14:creationId xmlns:p14="http://schemas.microsoft.com/office/powerpoint/2010/main" val="1980080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A73564-1F25-486E-B606-202B7FDD90BA}" type="datetimeFigureOut">
              <a:rPr lang="en-US" smtClean="0"/>
              <a:t>1/11/2017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202CED-2823-4C5E-B2C4-405DB19E1A36}" type="slidenum">
              <a:rPr lang="en-US" smtClean="0"/>
              <a:t>‹#›</a:t>
            </a:fld>
            <a:endParaRPr lang="en-US"/>
          </a:p>
        </p:txBody>
      </p:sp>
    </p:spTree>
    <p:extLst>
      <p:ext uri="{BB962C8B-B14F-4D97-AF65-F5344CB8AC3E}">
        <p14:creationId xmlns:p14="http://schemas.microsoft.com/office/powerpoint/2010/main" val="2810258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A73564-1F25-486E-B606-202B7FDD90BA}"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02CED-2823-4C5E-B2C4-405DB19E1A36}" type="slidenum">
              <a:rPr lang="en-US" smtClean="0"/>
              <a:t>‹#›</a:t>
            </a:fld>
            <a:endParaRPr lang="en-US"/>
          </a:p>
        </p:txBody>
      </p:sp>
    </p:spTree>
    <p:extLst>
      <p:ext uri="{BB962C8B-B14F-4D97-AF65-F5344CB8AC3E}">
        <p14:creationId xmlns:p14="http://schemas.microsoft.com/office/powerpoint/2010/main" val="844455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A73564-1F25-486E-B606-202B7FDD90BA}"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02CED-2823-4C5E-B2C4-405DB19E1A36}" type="slidenum">
              <a:rPr lang="en-US" smtClean="0"/>
              <a:t>‹#›</a:t>
            </a:fld>
            <a:endParaRPr lang="en-US"/>
          </a:p>
        </p:txBody>
      </p:sp>
    </p:spTree>
    <p:extLst>
      <p:ext uri="{BB962C8B-B14F-4D97-AF65-F5344CB8AC3E}">
        <p14:creationId xmlns:p14="http://schemas.microsoft.com/office/powerpoint/2010/main" val="766004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A73564-1F25-486E-B606-202B7FDD90BA}" type="datetimeFigureOut">
              <a:rPr lang="en-US" smtClean="0"/>
              <a:t>1/11/2017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202CED-2823-4C5E-B2C4-405DB19E1A36}" type="slidenum">
              <a:rPr lang="en-US" smtClean="0"/>
              <a:t>‹#›</a:t>
            </a:fld>
            <a:endParaRPr lang="en-US"/>
          </a:p>
        </p:txBody>
      </p:sp>
    </p:spTree>
    <p:extLst>
      <p:ext uri="{BB962C8B-B14F-4D97-AF65-F5344CB8AC3E}">
        <p14:creationId xmlns:p14="http://schemas.microsoft.com/office/powerpoint/2010/main" val="4213831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28.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9.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38.jpeg"/><Relationship Id="rId4" Type="http://schemas.openxmlformats.org/officeDocument/2006/relationships/image" Target="../media/image44.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44.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9.jpe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9.jpe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877053"/>
            <a:ext cx="7772400" cy="1470025"/>
          </a:xfrm>
          <a:solidFill>
            <a:srgbClr val="FFC000"/>
          </a:solidFill>
        </p:spPr>
        <p:txBody>
          <a:bodyPr/>
          <a:lstStyle/>
          <a:p>
            <a:r>
              <a:rPr lang="en-US" b="1" dirty="0"/>
              <a:t>IS QE MONETARY REFORM?  </a:t>
            </a:r>
            <a:br>
              <a:rPr lang="en-US" b="1" dirty="0"/>
            </a:br>
            <a:r>
              <a:rPr lang="en-US" b="1" dirty="0"/>
              <a:t>Or What?</a:t>
            </a:r>
            <a:endParaRPr lang="en-US" b="1" dirty="0">
              <a:solidFill>
                <a:srgbClr val="0070C0"/>
              </a:solidFill>
            </a:endParaRPr>
          </a:p>
        </p:txBody>
      </p:sp>
      <p:sp>
        <p:nvSpPr>
          <p:cNvPr id="3" name="Subtitle 2"/>
          <p:cNvSpPr>
            <a:spLocks noGrp="1"/>
          </p:cNvSpPr>
          <p:nvPr>
            <p:ph type="subTitle" idx="1"/>
          </p:nvPr>
        </p:nvSpPr>
        <p:spPr>
          <a:xfrm>
            <a:off x="1143000" y="5257800"/>
            <a:ext cx="6400800" cy="609600"/>
          </a:xfrm>
          <a:solidFill>
            <a:srgbClr val="FFFF00"/>
          </a:solidFill>
        </p:spPr>
        <p:txBody>
          <a:bodyPr>
            <a:noAutofit/>
          </a:bodyPr>
          <a:lstStyle/>
          <a:p>
            <a:r>
              <a:rPr lang="en-US" sz="4000" b="1" dirty="0">
                <a:solidFill>
                  <a:schemeClr val="tx1"/>
                </a:solidFill>
              </a:rPr>
              <a:t>Welcome to the Central Bank</a:t>
            </a:r>
          </a:p>
        </p:txBody>
      </p:sp>
      <p:pic>
        <p:nvPicPr>
          <p:cNvPr id="4" name="Picture 3" descr="https://s14-eu5.ixquick.com/cgi-bin/serveimage?url=http%3A%2F%2Fichef.bbci.co.uk%2Fnews%2F1024%2Fmedia%2Fimages%2F70618000%2Fjpg%2F_70618612_qethinkstock.jpg&amp;sp=1b5e0cd1e8d0fd5ba227ab755d3a7fc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533400"/>
            <a:ext cx="3084961" cy="1737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313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s16-us2.ixquick.com/cgi-bin/serveimage?url=https%3A%2F%2Fwww.balancetrack.org%2Fchecking%2Fimages%2Fcheckbook07.jpg&amp;sp=6885d1de81f8a616735577d1ccf2ce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7924" y="4893655"/>
            <a:ext cx="1974607" cy="191021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562577"/>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IOU MONEY</a:t>
            </a:r>
          </a:p>
        </p:txBody>
      </p:sp>
      <p:sp>
        <p:nvSpPr>
          <p:cNvPr id="2" name="TextBox 1"/>
          <p:cNvSpPr txBox="1"/>
          <p:nvPr/>
        </p:nvSpPr>
        <p:spPr>
          <a:xfrm>
            <a:off x="180116" y="1055830"/>
            <a:ext cx="2237664" cy="369332"/>
          </a:xfrm>
          <a:prstGeom prst="rect">
            <a:avLst/>
          </a:prstGeom>
          <a:noFill/>
        </p:spPr>
        <p:txBody>
          <a:bodyPr wrap="none" rtlCol="0">
            <a:spAutoFit/>
          </a:bodyPr>
          <a:lstStyle/>
          <a:p>
            <a:r>
              <a:rPr lang="en-US" dirty="0"/>
              <a:t>Banks work like this….</a:t>
            </a:r>
          </a:p>
        </p:txBody>
      </p:sp>
      <p:sp>
        <p:nvSpPr>
          <p:cNvPr id="15" name="TextBox 14"/>
          <p:cNvSpPr txBox="1"/>
          <p:nvPr/>
        </p:nvSpPr>
        <p:spPr>
          <a:xfrm>
            <a:off x="180116" y="1846748"/>
            <a:ext cx="5597525" cy="1477328"/>
          </a:xfrm>
          <a:prstGeom prst="rect">
            <a:avLst/>
          </a:prstGeom>
          <a:noFill/>
        </p:spPr>
        <p:txBody>
          <a:bodyPr wrap="square" rtlCol="0" anchor="t">
            <a:spAutoFit/>
          </a:bodyPr>
          <a:lstStyle/>
          <a:p>
            <a:r>
              <a:rPr lang="en-US" dirty="0"/>
              <a:t>When you sign a loan contract with a commercial bank,</a:t>
            </a:r>
          </a:p>
          <a:p>
            <a:r>
              <a:rPr lang="en-US" dirty="0"/>
              <a:t>the bank CREATES ‘bank money’ (also called ‘bank credit</a:t>
            </a:r>
            <a:r>
              <a:rPr lang="en-US" dirty="0" smtClean="0"/>
              <a:t>’ or ‘checkbook money’)  by </a:t>
            </a:r>
            <a:r>
              <a:rPr lang="en-US" dirty="0"/>
              <a:t>typing a deposit into your account. </a:t>
            </a:r>
            <a:r>
              <a:rPr lang="en-US" dirty="0" smtClean="0"/>
              <a:t>  Our money supply is </a:t>
            </a:r>
            <a:r>
              <a:rPr lang="en-US" u="sng" dirty="0" smtClean="0"/>
              <a:t>privately owned</a:t>
            </a:r>
            <a:r>
              <a:rPr lang="en-US" dirty="0" smtClean="0"/>
              <a:t> and we pay interest for it…  </a:t>
            </a:r>
            <a:endParaRPr lang="en-US" dirty="0"/>
          </a:p>
        </p:txBody>
      </p:sp>
      <p:pic>
        <p:nvPicPr>
          <p:cNvPr id="17" name="Picture 4" descr="https://s16-us2.ixquick.com/cgi-bin/serveimage?url=http%3A%2F%2Ft1.gstatic.com%2Fimages%3Fq%3Dtbn%3AANd9GcRtakzFMkJiH72k7SXSwSTqx5_w7qbv1hwprYfnE0tFJedzoP8DRg&amp;sp=15f37d72a2f2d58ba3eb4289fcb43ab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753" y="4167248"/>
            <a:ext cx="3038475" cy="14287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977124" y="7549027"/>
            <a:ext cx="9144000" cy="369332"/>
          </a:xfrm>
          <a:prstGeom prst="rect">
            <a:avLst/>
          </a:prstGeom>
        </p:spPr>
        <p:txBody>
          <a:bodyPr rtlCol="0">
            <a:spAutoFit/>
          </a:bodyPr>
          <a:lstStyle/>
          <a:p>
            <a:endParaRPr lang="en-US"/>
          </a:p>
        </p:txBody>
      </p:sp>
      <p:pic>
        <p:nvPicPr>
          <p:cNvPr id="2050" name="Picture 2" descr="https://s15-us2.ixquick.com/cgi-bin/serveimage?url=http%3A%2F%2Fblog.jmcautomotiveequipment.com%2Fwp-content%2Fuploads%2F2013%2F03%2FNo-Interest-Loan-Cartoon.jpg&amp;sp=1c6ac09bd77cf0b97c0f879c5a9e0c9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3797658"/>
            <a:ext cx="2503065" cy="21919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73980" y="5526577"/>
            <a:ext cx="2689904" cy="523220"/>
          </a:xfrm>
          <a:prstGeom prst="rect">
            <a:avLst/>
          </a:prstGeom>
          <a:solidFill>
            <a:schemeClr val="bg1"/>
          </a:solidFill>
        </p:spPr>
        <p:txBody>
          <a:bodyPr wrap="none" rtlCol="0">
            <a:spAutoFit/>
          </a:bodyPr>
          <a:lstStyle/>
          <a:p>
            <a:r>
              <a:rPr lang="en-US" sz="1400" dirty="0" smtClean="0"/>
              <a:t>“I’d like a no-interest loan, since I</a:t>
            </a:r>
          </a:p>
          <a:p>
            <a:r>
              <a:rPr lang="en-US" sz="1400" dirty="0" smtClean="0"/>
              <a:t>have no interest in paying it back.”</a:t>
            </a:r>
            <a:endParaRPr lang="en-US" sz="1400" dirty="0"/>
          </a:p>
        </p:txBody>
      </p:sp>
    </p:spTree>
    <p:extLst>
      <p:ext uri="{BB962C8B-B14F-4D97-AF65-F5344CB8AC3E}">
        <p14:creationId xmlns:p14="http://schemas.microsoft.com/office/powerpoint/2010/main" val="27283664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IOU MONEY</a:t>
            </a:r>
          </a:p>
        </p:txBody>
      </p:sp>
      <p:sp>
        <p:nvSpPr>
          <p:cNvPr id="8" name="TextBox 7"/>
          <p:cNvSpPr txBox="1"/>
          <p:nvPr/>
        </p:nvSpPr>
        <p:spPr>
          <a:xfrm>
            <a:off x="5977124" y="7549027"/>
            <a:ext cx="9144000" cy="369332"/>
          </a:xfrm>
          <a:prstGeom prst="rect">
            <a:avLst/>
          </a:prstGeom>
        </p:spPr>
        <p:txBody>
          <a:bodyPr rtlCol="0">
            <a:spAutoFit/>
          </a:bodyPr>
          <a:lstStyle/>
          <a:p>
            <a:endParaRPr lang="en-US"/>
          </a:p>
        </p:txBody>
      </p:sp>
      <p:sp>
        <p:nvSpPr>
          <p:cNvPr id="13" name="TextBox 12"/>
          <p:cNvSpPr txBox="1"/>
          <p:nvPr/>
        </p:nvSpPr>
        <p:spPr>
          <a:xfrm>
            <a:off x="4495799" y="1569604"/>
            <a:ext cx="3932743" cy="646331"/>
          </a:xfrm>
          <a:prstGeom prst="rect">
            <a:avLst/>
          </a:prstGeom>
          <a:solidFill>
            <a:srgbClr val="FFFF00"/>
          </a:solidFill>
        </p:spPr>
        <p:txBody>
          <a:bodyPr wrap="none" rtlCol="0">
            <a:spAutoFit/>
          </a:bodyPr>
          <a:lstStyle/>
          <a:p>
            <a:r>
              <a:rPr lang="en-US" dirty="0" smtClean="0"/>
              <a:t>But that means to have money</a:t>
            </a:r>
          </a:p>
          <a:p>
            <a:r>
              <a:rPr lang="en-US" dirty="0" smtClean="0"/>
              <a:t>we have to be in debt to private banks?</a:t>
            </a:r>
            <a:endParaRPr lang="en-US" dirty="0"/>
          </a:p>
        </p:txBody>
      </p:sp>
      <p:sp>
        <p:nvSpPr>
          <p:cNvPr id="14" name="TextBox 13"/>
          <p:cNvSpPr txBox="1"/>
          <p:nvPr/>
        </p:nvSpPr>
        <p:spPr>
          <a:xfrm>
            <a:off x="3886200" y="3810000"/>
            <a:ext cx="4956464" cy="2239074"/>
          </a:xfrm>
          <a:prstGeom prst="rect">
            <a:avLst/>
          </a:prstGeom>
          <a:solidFill>
            <a:srgbClr val="FFC000"/>
          </a:solidFill>
        </p:spPr>
        <p:txBody>
          <a:bodyPr wrap="square" rtlCol="0">
            <a:spAutoFit/>
          </a:bodyPr>
          <a:lstStyle/>
          <a:p>
            <a:pPr lvl="0" eaLnBrk="0" fontAlgn="base" hangingPunct="0">
              <a:spcBef>
                <a:spcPct val="0"/>
              </a:spcBef>
              <a:spcAft>
                <a:spcPct val="0"/>
              </a:spcAft>
            </a:pPr>
            <a:endParaRPr lang="en-US" altLang="en-US" dirty="0" smtClean="0">
              <a:latin typeface="Arial" panose="020B0604020202020204" pitchFamily="34" charset="0"/>
            </a:endParaRPr>
          </a:p>
          <a:p>
            <a:pPr lvl="0" eaLnBrk="0" fontAlgn="base" hangingPunct="0">
              <a:spcBef>
                <a:spcPct val="0"/>
              </a:spcBef>
              <a:spcAft>
                <a:spcPct val="0"/>
              </a:spcAft>
            </a:pPr>
            <a:r>
              <a:rPr lang="en-US" altLang="en-US" dirty="0" smtClean="0">
                <a:latin typeface="Arial" panose="020B0604020202020204" pitchFamily="34" charset="0"/>
              </a:rPr>
              <a:t>“</a:t>
            </a:r>
            <a:r>
              <a:rPr lang="en-US" altLang="en-US" dirty="0">
                <a:latin typeface="Arial" panose="020B0604020202020204" pitchFamily="34" charset="0"/>
              </a:rPr>
              <a:t>That is what our money system is.</a:t>
            </a:r>
          </a:p>
          <a:p>
            <a:pPr lvl="0" eaLnBrk="0" fontAlgn="base" hangingPunct="0">
              <a:spcBef>
                <a:spcPct val="0"/>
              </a:spcBef>
              <a:spcAft>
                <a:spcPct val="0"/>
              </a:spcAft>
            </a:pPr>
            <a:r>
              <a:rPr lang="en-US" altLang="en-US" dirty="0">
                <a:latin typeface="Arial" panose="020B0604020202020204" pitchFamily="34" charset="0"/>
              </a:rPr>
              <a:t>  If there were no debts in our money system,</a:t>
            </a:r>
          </a:p>
          <a:p>
            <a:pPr lvl="0" eaLnBrk="0" fontAlgn="base" hangingPunct="0">
              <a:spcBef>
                <a:spcPct val="0"/>
              </a:spcBef>
              <a:spcAft>
                <a:spcPct val="0"/>
              </a:spcAft>
            </a:pPr>
            <a:r>
              <a:rPr lang="en-US" altLang="en-US" dirty="0">
                <a:latin typeface="Arial" panose="020B0604020202020204" pitchFamily="34" charset="0"/>
              </a:rPr>
              <a:t>  there wouldn’t be any money</a:t>
            </a:r>
            <a:r>
              <a:rPr lang="en-US" altLang="en-US" dirty="0" smtClean="0">
                <a:latin typeface="Arial" panose="020B0604020202020204" pitchFamily="34" charset="0"/>
              </a:rPr>
              <a:t>.”</a:t>
            </a:r>
          </a:p>
          <a:p>
            <a:pPr lvl="0" eaLnBrk="0" fontAlgn="base" hangingPunct="0">
              <a:spcBef>
                <a:spcPct val="0"/>
              </a:spcBef>
              <a:spcAft>
                <a:spcPct val="0"/>
              </a:spcAft>
            </a:pPr>
            <a:endParaRPr lang="en-US" altLang="en-US" sz="1350" dirty="0">
              <a:latin typeface="Arial" panose="020B0604020202020204" pitchFamily="34" charset="0"/>
            </a:endParaRPr>
          </a:p>
          <a:p>
            <a:pPr lvl="1" eaLnBrk="0" fontAlgn="base" hangingPunct="0">
              <a:spcBef>
                <a:spcPct val="0"/>
              </a:spcBef>
              <a:spcAft>
                <a:spcPct val="0"/>
              </a:spcAft>
            </a:pPr>
            <a:r>
              <a:rPr lang="en-US" altLang="en-US" sz="1350" dirty="0" smtClean="0">
                <a:latin typeface="Arial" panose="020B0604020202020204" pitchFamily="34" charset="0"/>
              </a:rPr>
              <a:t>                                          Mariner </a:t>
            </a:r>
            <a:r>
              <a:rPr lang="en-US" altLang="en-US" sz="1350" dirty="0">
                <a:latin typeface="Arial" panose="020B0604020202020204" pitchFamily="34" charset="0"/>
              </a:rPr>
              <a:t>S. Eccles</a:t>
            </a:r>
          </a:p>
          <a:p>
            <a:pPr lvl="1" eaLnBrk="0" fontAlgn="base" hangingPunct="0">
              <a:spcBef>
                <a:spcPct val="0"/>
              </a:spcBef>
              <a:spcAft>
                <a:spcPct val="0"/>
              </a:spcAft>
            </a:pPr>
            <a:r>
              <a:rPr lang="en-US" altLang="en-US" sz="1350" dirty="0" smtClean="0">
                <a:latin typeface="Arial" panose="020B0604020202020204" pitchFamily="34" charset="0"/>
              </a:rPr>
              <a:t>                                          Chairman</a:t>
            </a:r>
            <a:r>
              <a:rPr lang="en-US" altLang="en-US" sz="1350" dirty="0">
                <a:latin typeface="Arial" panose="020B0604020202020204" pitchFamily="34" charset="0"/>
              </a:rPr>
              <a:t>, Federal Reserve</a:t>
            </a:r>
          </a:p>
          <a:p>
            <a:pPr lvl="1" eaLnBrk="0" fontAlgn="base" hangingPunct="0">
              <a:spcBef>
                <a:spcPct val="0"/>
              </a:spcBef>
              <a:spcAft>
                <a:spcPct val="0"/>
              </a:spcAft>
            </a:pPr>
            <a:r>
              <a:rPr lang="en-US" altLang="en-US" sz="1350" dirty="0" smtClean="0">
                <a:latin typeface="Arial" panose="020B0604020202020204" pitchFamily="34" charset="0"/>
              </a:rPr>
              <a:t>                                          under Franklin </a:t>
            </a:r>
            <a:r>
              <a:rPr lang="en-US" altLang="en-US" sz="1350" dirty="0">
                <a:latin typeface="Arial" panose="020B0604020202020204" pitchFamily="34" charset="0"/>
              </a:rPr>
              <a:t>D. </a:t>
            </a:r>
            <a:r>
              <a:rPr lang="en-US" altLang="en-US" sz="1350" dirty="0" smtClean="0">
                <a:latin typeface="Arial" panose="020B0604020202020204" pitchFamily="34" charset="0"/>
              </a:rPr>
              <a:t>Roosevelt</a:t>
            </a:r>
          </a:p>
          <a:p>
            <a:pPr lvl="1" eaLnBrk="0" fontAlgn="base" hangingPunct="0">
              <a:spcBef>
                <a:spcPct val="0"/>
              </a:spcBef>
              <a:spcAft>
                <a:spcPct val="0"/>
              </a:spcAft>
            </a:pPr>
            <a:endParaRPr lang="en-US" altLang="en-US" sz="1350" dirty="0">
              <a:latin typeface="Arial" panose="020B0604020202020204" pitchFamily="34" charset="0"/>
            </a:endParaRPr>
          </a:p>
        </p:txBody>
      </p:sp>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381" y="1074473"/>
            <a:ext cx="1919018" cy="1735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0"/>
          <p:cNvPicPr>
            <a:picLocks noChangeAspect="1"/>
          </p:cNvPicPr>
          <p:nvPr/>
        </p:nvPicPr>
        <p:blipFill>
          <a:blip r:embed="rId4"/>
          <a:stretch>
            <a:fillRect/>
          </a:stretch>
        </p:blipFill>
        <p:spPr>
          <a:xfrm>
            <a:off x="380999" y="3810000"/>
            <a:ext cx="3342865" cy="2239074"/>
          </a:xfrm>
          <a:prstGeom prst="rect">
            <a:avLst/>
          </a:prstGeom>
        </p:spPr>
      </p:pic>
    </p:spTree>
    <p:extLst>
      <p:ext uri="{BB962C8B-B14F-4D97-AF65-F5344CB8AC3E}">
        <p14:creationId xmlns:p14="http://schemas.microsoft.com/office/powerpoint/2010/main" val="30276131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144" y="2109858"/>
            <a:ext cx="4196186" cy="994172"/>
          </a:xfrm>
          <a:solidFill>
            <a:srgbClr val="92D050"/>
          </a:solidFill>
        </p:spPr>
        <p:txBody>
          <a:bodyPr>
            <a:normAutofit fontScale="90000"/>
          </a:bodyPr>
          <a:lstStyle/>
          <a:p>
            <a:r>
              <a:rPr lang="en-US" dirty="0"/>
              <a:t>GREENBACK CURRENCY</a:t>
            </a:r>
          </a:p>
        </p:txBody>
      </p:sp>
      <p:sp>
        <p:nvSpPr>
          <p:cNvPr id="3" name="TextBox 2"/>
          <p:cNvSpPr txBox="1"/>
          <p:nvPr/>
        </p:nvSpPr>
        <p:spPr>
          <a:xfrm>
            <a:off x="5257800" y="3505200"/>
            <a:ext cx="3036956" cy="2169825"/>
          </a:xfrm>
          <a:prstGeom prst="rect">
            <a:avLst/>
          </a:prstGeom>
          <a:solidFill>
            <a:srgbClr val="DAEFC3"/>
          </a:solidFill>
        </p:spPr>
        <p:txBody>
          <a:bodyPr wrap="square" rtlCol="0">
            <a:spAutoFit/>
          </a:bodyPr>
          <a:lstStyle/>
          <a:p>
            <a:endParaRPr lang="en-US" sz="1350" dirty="0"/>
          </a:p>
          <a:p>
            <a:r>
              <a:rPr lang="en-US" sz="1350" dirty="0"/>
              <a:t>ABRAHAM LINCOLN:</a:t>
            </a:r>
          </a:p>
          <a:p>
            <a:endParaRPr lang="en-US" sz="1350" dirty="0"/>
          </a:p>
          <a:p>
            <a:r>
              <a:rPr lang="en-US" sz="1350" dirty="0"/>
              <a:t>  “The original issue of money should be maintained as the exclusive monopoly of national government.</a:t>
            </a:r>
          </a:p>
          <a:p>
            <a:endParaRPr lang="en-US" sz="1350" dirty="0"/>
          </a:p>
          <a:p>
            <a:r>
              <a:rPr lang="en-US" sz="1350" dirty="0"/>
              <a:t>Money will cease to be the master and become the servant of humanity.”</a:t>
            </a:r>
          </a:p>
          <a:p>
            <a:endParaRPr lang="en-US" sz="1350" dirty="0"/>
          </a:p>
        </p:txBody>
      </p:sp>
      <p:pic>
        <p:nvPicPr>
          <p:cNvPr id="3074" name="Picture 2" descr="https://s16-us2.ixquick.com/cgi-bin/serveimage?url=http%3A%2F%2Fwww.historybyzim.com%2Fwp-content%2Fuploads%2F2013%2F01%2FUS_1_1862_Legal_Tender.jpg&amp;sp=f6206c8acb6c9dbf97866d9792d220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1288" y="2106503"/>
            <a:ext cx="2349980" cy="997527"/>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s17-us2.ixquick.com/cgi-bin/serveimage?url=http%3A%2F%2Fwww.wallpapermaven.com%2Fcat%2Fpeople%2Fdownload%2FAbraham-Lincoln-1280x800-2.jpg&amp;sp=9f21a7a47feb10512a9968d5537bab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642" y="3654423"/>
            <a:ext cx="4185688" cy="26172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IOU MONEY</a:t>
            </a:r>
          </a:p>
        </p:txBody>
      </p:sp>
      <p:sp>
        <p:nvSpPr>
          <p:cNvPr id="7" name="TextBox 6"/>
          <p:cNvSpPr txBox="1"/>
          <p:nvPr/>
        </p:nvSpPr>
        <p:spPr>
          <a:xfrm>
            <a:off x="2932484" y="569011"/>
            <a:ext cx="4650632" cy="1077218"/>
          </a:xfrm>
          <a:prstGeom prst="rect">
            <a:avLst/>
          </a:prstGeom>
          <a:solidFill>
            <a:srgbClr val="FFFF00"/>
          </a:solidFill>
        </p:spPr>
        <p:txBody>
          <a:bodyPr wrap="none" rtlCol="0">
            <a:spAutoFit/>
          </a:bodyPr>
          <a:lstStyle/>
          <a:p>
            <a:r>
              <a:rPr lang="en-US" dirty="0" smtClean="0"/>
              <a:t>But whatever happened to our</a:t>
            </a:r>
          </a:p>
          <a:p>
            <a:r>
              <a:rPr lang="en-US" dirty="0" smtClean="0"/>
              <a:t>Constitution, Article 1, Section 8?   </a:t>
            </a:r>
          </a:p>
          <a:p>
            <a:r>
              <a:rPr lang="en-US" sz="1400" dirty="0">
                <a:latin typeface="Lucida Handwriting" panose="03010101010101010101" pitchFamily="66" charset="0"/>
              </a:rPr>
              <a:t>“The Congress shall have Power </a:t>
            </a:r>
            <a:r>
              <a:rPr lang="en-US" sz="1400" dirty="0" smtClean="0">
                <a:latin typeface="Lucida Handwriting" panose="03010101010101010101" pitchFamily="66" charset="0"/>
              </a:rPr>
              <a:t>…</a:t>
            </a:r>
          </a:p>
          <a:p>
            <a:r>
              <a:rPr lang="en-US" sz="1400" dirty="0" smtClean="0">
                <a:latin typeface="Lucida Handwriting" panose="03010101010101010101" pitchFamily="66" charset="0"/>
              </a:rPr>
              <a:t>to </a:t>
            </a:r>
            <a:r>
              <a:rPr lang="en-US" sz="1400" dirty="0">
                <a:latin typeface="Lucida Handwriting" panose="03010101010101010101" pitchFamily="66" charset="0"/>
              </a:rPr>
              <a:t>coin Money, regulate the Value </a:t>
            </a:r>
            <a:r>
              <a:rPr lang="en-US" sz="1400" dirty="0" smtClean="0">
                <a:latin typeface="Lucida Handwriting" panose="03010101010101010101" pitchFamily="66" charset="0"/>
              </a:rPr>
              <a:t>thereof…”</a:t>
            </a:r>
            <a:endParaRPr lang="en-US" sz="1400" dirty="0">
              <a:latin typeface="Lucida Handwriting" panose="03010101010101010101" pitchFamily="66" charset="0"/>
            </a:endParaRP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3116" y="569011"/>
            <a:ext cx="1186223" cy="1072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44450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914400"/>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IOU MONEY</a:t>
            </a:r>
          </a:p>
        </p:txBody>
      </p:sp>
      <p:sp>
        <p:nvSpPr>
          <p:cNvPr id="15" name="TextBox 14"/>
          <p:cNvSpPr txBox="1"/>
          <p:nvPr/>
        </p:nvSpPr>
        <p:spPr>
          <a:xfrm>
            <a:off x="162897" y="1074013"/>
            <a:ext cx="5597525" cy="2031325"/>
          </a:xfrm>
          <a:prstGeom prst="rect">
            <a:avLst/>
          </a:prstGeom>
          <a:noFill/>
        </p:spPr>
        <p:txBody>
          <a:bodyPr wrap="square" rtlCol="0" anchor="t">
            <a:spAutoFit/>
          </a:bodyPr>
          <a:lstStyle/>
          <a:p>
            <a:r>
              <a:rPr lang="en-US" dirty="0" smtClean="0"/>
              <a:t>Don’t worry about all that.  Congress passed the Federal Reserve Bill in 1913 to give us a stable monetary system.</a:t>
            </a:r>
          </a:p>
          <a:p>
            <a:endParaRPr lang="en-US" dirty="0"/>
          </a:p>
          <a:p>
            <a:r>
              <a:rPr lang="en-US" dirty="0" smtClean="0"/>
              <a:t>‘Bank money’ </a:t>
            </a:r>
            <a:r>
              <a:rPr lang="en-US" dirty="0"/>
              <a:t>is an ​IOU for cash from the bank.    You need to go into your bank and ask for cash (the real money) if you want it.​</a:t>
            </a:r>
          </a:p>
          <a:p>
            <a:endParaRPr lang="en-US" dirty="0"/>
          </a:p>
        </p:txBody>
      </p:sp>
      <p:sp>
        <p:nvSpPr>
          <p:cNvPr id="8" name="TextBox 7"/>
          <p:cNvSpPr txBox="1"/>
          <p:nvPr/>
        </p:nvSpPr>
        <p:spPr>
          <a:xfrm>
            <a:off x="5977124" y="7549027"/>
            <a:ext cx="9144000" cy="369332"/>
          </a:xfrm>
          <a:prstGeom prst="rect">
            <a:avLst/>
          </a:prstGeom>
        </p:spPr>
        <p:txBody>
          <a:bodyPr rtlCol="0">
            <a:spAutoFit/>
          </a:bodyPr>
          <a:lstStyle/>
          <a:p>
            <a:endParaRPr lang="en-US"/>
          </a:p>
        </p:txBody>
      </p:sp>
      <p:pic>
        <p:nvPicPr>
          <p:cNvPr id="3" name="Picture 2" descr="https://s16-us2.ixquick.com/cgi-bin/serveimage?url=http%3A%2F%2Ft2.gstatic.com%2Fimages%3Fq%3Dtbn%3AANd9GcS58fTXc8UvU4cisc-56kusE4-cRmNcOm0-B5QLfqGRDYMjCtAG&amp;sp=d568a48e892ddf15cbbc7c65ea3c4cd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3300" y="3581400"/>
            <a:ext cx="2057400" cy="2615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2419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0950" y="901262"/>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IOU MONEY</a:t>
            </a:r>
          </a:p>
        </p:txBody>
      </p:sp>
      <p:sp>
        <p:nvSpPr>
          <p:cNvPr id="9" name="TextBox 8"/>
          <p:cNvSpPr txBox="1"/>
          <p:nvPr/>
        </p:nvSpPr>
        <p:spPr>
          <a:xfrm>
            <a:off x="305800" y="2867025"/>
            <a:ext cx="5830839" cy="1200329"/>
          </a:xfrm>
          <a:prstGeom prst="rect">
            <a:avLst/>
          </a:prstGeom>
          <a:noFill/>
        </p:spPr>
        <p:txBody>
          <a:bodyPr wrap="square" rtlCol="0" anchor="t">
            <a:spAutoFit/>
          </a:bodyPr>
          <a:lstStyle/>
          <a:p>
            <a:r>
              <a:rPr lang="en-US" dirty="0"/>
              <a:t>The bank lends you their IOU by creating a deposit in your </a:t>
            </a:r>
            <a:r>
              <a:rPr lang="en-US" dirty="0" smtClean="0"/>
              <a:t>checking </a:t>
            </a:r>
            <a:r>
              <a:rPr lang="en-US" dirty="0"/>
              <a:t>account.   You can spend this 'checkbook money' in most places in the country, though </a:t>
            </a:r>
            <a:r>
              <a:rPr lang="en-US" dirty="0" smtClean="0"/>
              <a:t>a business can refuse to accept checks and ask for cash </a:t>
            </a:r>
            <a:r>
              <a:rPr lang="en-US" dirty="0"/>
              <a:t>(the real money). </a:t>
            </a:r>
          </a:p>
        </p:txBody>
      </p:sp>
      <p:pic>
        <p:nvPicPr>
          <p:cNvPr id="2052" name="Picture 4" descr="https://s15-us2.ixquick.com/cgi-bin/serveimage?url=http%3A%2F%2Fmarketbusinessnews.com%2Fwp-content%2Fuploads%2F2015%2F08%2FBank-Statement-Thumbnail.jpg&amp;sp=9fcc9a0abb8f9e75a04b9b673dd2ff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2709" y="5020224"/>
            <a:ext cx="1898410" cy="171822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s15-us2.ixquick.com/cgi-bin/serveimage?url=http%3A%2F%2Fmarketbusinessnews.com%2Fwp-content%2Fuploads%2F2015%2F08%2FBank-Statement-Thumbnail.jpg&amp;sp=9fcc9a0abb8f9e75a04b9b673dd2ff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3149" y="5020224"/>
            <a:ext cx="1898410" cy="17182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11309" y="4767406"/>
            <a:ext cx="1492653" cy="369332"/>
          </a:xfrm>
          <a:prstGeom prst="rect">
            <a:avLst/>
          </a:prstGeom>
          <a:solidFill>
            <a:srgbClr val="FFC000"/>
          </a:solidFill>
        </p:spPr>
        <p:txBody>
          <a:bodyPr wrap="none" rtlCol="0">
            <a:spAutoFit/>
          </a:bodyPr>
          <a:lstStyle/>
          <a:p>
            <a:r>
              <a:rPr lang="en-US" dirty="0"/>
              <a:t>BEFORE LOAN</a:t>
            </a:r>
          </a:p>
        </p:txBody>
      </p:sp>
      <p:sp>
        <p:nvSpPr>
          <p:cNvPr id="12" name="TextBox 11"/>
          <p:cNvSpPr txBox="1"/>
          <p:nvPr/>
        </p:nvSpPr>
        <p:spPr>
          <a:xfrm>
            <a:off x="4436027" y="4767406"/>
            <a:ext cx="1350434" cy="369332"/>
          </a:xfrm>
          <a:prstGeom prst="rect">
            <a:avLst/>
          </a:prstGeom>
          <a:solidFill>
            <a:srgbClr val="FFC000"/>
          </a:solidFill>
        </p:spPr>
        <p:txBody>
          <a:bodyPr wrap="none" rtlCol="0">
            <a:spAutoFit/>
          </a:bodyPr>
          <a:lstStyle/>
          <a:p>
            <a:r>
              <a:rPr lang="en-US" dirty="0"/>
              <a:t>AFTER LOAN</a:t>
            </a:r>
          </a:p>
        </p:txBody>
      </p:sp>
      <p:sp>
        <p:nvSpPr>
          <p:cNvPr id="5" name="TextBox 4"/>
          <p:cNvSpPr txBox="1"/>
          <p:nvPr/>
        </p:nvSpPr>
        <p:spPr>
          <a:xfrm>
            <a:off x="2592309" y="6156032"/>
            <a:ext cx="1089143" cy="369332"/>
          </a:xfrm>
          <a:prstGeom prst="rect">
            <a:avLst/>
          </a:prstGeom>
          <a:solidFill>
            <a:schemeClr val="bg1"/>
          </a:solidFill>
        </p:spPr>
        <p:txBody>
          <a:bodyPr wrap="square" rtlCol="0">
            <a:spAutoFit/>
          </a:bodyPr>
          <a:lstStyle/>
          <a:p>
            <a:r>
              <a:rPr lang="en-US" dirty="0"/>
              <a:t>          </a:t>
            </a:r>
          </a:p>
        </p:txBody>
      </p:sp>
      <p:sp>
        <p:nvSpPr>
          <p:cNvPr id="14" name="TextBox 13"/>
          <p:cNvSpPr txBox="1"/>
          <p:nvPr/>
        </p:nvSpPr>
        <p:spPr>
          <a:xfrm>
            <a:off x="4732687" y="6171272"/>
            <a:ext cx="1240279" cy="369332"/>
          </a:xfrm>
          <a:prstGeom prst="rect">
            <a:avLst/>
          </a:prstGeom>
          <a:solidFill>
            <a:schemeClr val="bg1"/>
          </a:solidFill>
        </p:spPr>
        <p:txBody>
          <a:bodyPr wrap="square" rtlCol="0">
            <a:spAutoFit/>
          </a:bodyPr>
          <a:lstStyle/>
          <a:p>
            <a:r>
              <a:rPr lang="en-US" dirty="0"/>
              <a:t>          </a:t>
            </a:r>
          </a:p>
        </p:txBody>
      </p:sp>
      <p:sp>
        <p:nvSpPr>
          <p:cNvPr id="7" name="TextBox 6"/>
          <p:cNvSpPr txBox="1"/>
          <p:nvPr/>
        </p:nvSpPr>
        <p:spPr>
          <a:xfrm>
            <a:off x="2978706" y="6171272"/>
            <a:ext cx="646331" cy="369332"/>
          </a:xfrm>
          <a:prstGeom prst="rect">
            <a:avLst/>
          </a:prstGeom>
          <a:noFill/>
        </p:spPr>
        <p:txBody>
          <a:bodyPr wrap="none" rtlCol="0">
            <a:spAutoFit/>
          </a:bodyPr>
          <a:lstStyle/>
          <a:p>
            <a:r>
              <a:rPr lang="en-US" b="1" dirty="0">
                <a:solidFill>
                  <a:srgbClr val="FF0000"/>
                </a:solidFill>
              </a:rPr>
              <a:t>$ .00</a:t>
            </a:r>
          </a:p>
        </p:txBody>
      </p:sp>
      <p:sp>
        <p:nvSpPr>
          <p:cNvPr id="16" name="TextBox 15"/>
          <p:cNvSpPr txBox="1"/>
          <p:nvPr/>
        </p:nvSpPr>
        <p:spPr>
          <a:xfrm>
            <a:off x="4708258" y="6171272"/>
            <a:ext cx="1289135" cy="369332"/>
          </a:xfrm>
          <a:prstGeom prst="rect">
            <a:avLst/>
          </a:prstGeom>
          <a:noFill/>
        </p:spPr>
        <p:txBody>
          <a:bodyPr wrap="none" rtlCol="0">
            <a:spAutoFit/>
          </a:bodyPr>
          <a:lstStyle/>
          <a:p>
            <a:r>
              <a:rPr lang="en-US" b="1" dirty="0">
                <a:solidFill>
                  <a:srgbClr val="FF0000"/>
                </a:solidFill>
              </a:rPr>
              <a:t>$ 50,000.00</a:t>
            </a:r>
          </a:p>
        </p:txBody>
      </p:sp>
      <p:sp>
        <p:nvSpPr>
          <p:cNvPr id="3" name="TextBox 2"/>
          <p:cNvSpPr txBox="1"/>
          <p:nvPr/>
        </p:nvSpPr>
        <p:spPr>
          <a:xfrm>
            <a:off x="2278600" y="4348557"/>
            <a:ext cx="3421386" cy="369332"/>
          </a:xfrm>
          <a:prstGeom prst="rect">
            <a:avLst/>
          </a:prstGeom>
          <a:solidFill>
            <a:srgbClr val="FFEA8F"/>
          </a:solidFill>
        </p:spPr>
        <p:txBody>
          <a:bodyPr wrap="none" rtlCol="0">
            <a:spAutoFit/>
          </a:bodyPr>
          <a:lstStyle/>
          <a:p>
            <a:r>
              <a:rPr lang="en-US" dirty="0"/>
              <a:t>BORROWERS </a:t>
            </a:r>
            <a:r>
              <a:rPr lang="en-US" dirty="0" smtClean="0"/>
              <a:t>CHECKING ACCOUNT</a:t>
            </a:r>
            <a:endParaRPr lang="en-US" dirty="0"/>
          </a:p>
        </p:txBody>
      </p:sp>
      <p:sp>
        <p:nvSpPr>
          <p:cNvPr id="8" name="TextBox 7"/>
          <p:cNvSpPr txBox="1"/>
          <p:nvPr/>
        </p:nvSpPr>
        <p:spPr>
          <a:xfrm>
            <a:off x="4876800" y="699610"/>
            <a:ext cx="3378750" cy="646331"/>
          </a:xfrm>
          <a:prstGeom prst="rect">
            <a:avLst/>
          </a:prstGeom>
          <a:solidFill>
            <a:srgbClr val="FFFF00"/>
          </a:solidFill>
        </p:spPr>
        <p:txBody>
          <a:bodyPr rtlCol="0">
            <a:spAutoFit/>
          </a:bodyPr>
          <a:lstStyle/>
          <a:p>
            <a:r>
              <a:rPr lang="en-US" dirty="0"/>
              <a:t>The bank doesn't 'lend' reserve money – the real money?</a:t>
            </a:r>
          </a:p>
        </p:txBody>
      </p:sp>
      <p:sp>
        <p:nvSpPr>
          <p:cNvPr id="11" name="TextBox 10"/>
          <p:cNvSpPr txBox="1"/>
          <p:nvPr/>
        </p:nvSpPr>
        <p:spPr>
          <a:xfrm rot="20309414">
            <a:off x="6344802" y="4984419"/>
            <a:ext cx="2582071" cy="1200329"/>
          </a:xfrm>
          <a:prstGeom prst="rect">
            <a:avLst/>
          </a:prstGeom>
          <a:solidFill>
            <a:srgbClr val="00B0F0"/>
          </a:solidFill>
        </p:spPr>
        <p:txBody>
          <a:bodyPr wrap="square" rtlCol="0">
            <a:spAutoFit/>
          </a:bodyPr>
          <a:lstStyle/>
          <a:p>
            <a:endParaRPr lang="en-US" sz="2000" dirty="0" smtClean="0"/>
          </a:p>
          <a:p>
            <a:r>
              <a:rPr lang="en-US" sz="3200" dirty="0" smtClean="0"/>
              <a:t>IOU </a:t>
            </a:r>
            <a:r>
              <a:rPr lang="en-US" sz="3200" dirty="0" smtClean="0"/>
              <a:t>FOR </a:t>
            </a:r>
            <a:r>
              <a:rPr lang="en-US" sz="3200" dirty="0" smtClean="0"/>
              <a:t>CASH</a:t>
            </a:r>
          </a:p>
          <a:p>
            <a:endParaRPr lang="en-US" sz="2000" dirty="0"/>
          </a:p>
        </p:txBody>
      </p:sp>
      <p:pic>
        <p:nvPicPr>
          <p:cNvPr id="2050" name="Picture 2" descr="https://s17-us2.ixquick.com/cgi-bin/serveimage?url=http%3A%2F%2Ft1.gstatic.com%2Fimages%3Fq%3Dtbn%3AANd9GcQIm9agGr9Fp3aaAP0WcjX_lwFhfrnjNKLbx5dO3QCmlloEIBBdrQ&amp;sp=0516c687f954c31c225bb20ba5f96f3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1338552"/>
            <a:ext cx="14097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2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repeatCount="200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000" fill="hold"/>
                                        <p:tgtEl>
                                          <p:spTgt spid="11"/>
                                        </p:tgtEl>
                                        <p:attrNameLst>
                                          <p:attrName>ppt_x</p:attrName>
                                        </p:attrNameLst>
                                      </p:cBhvr>
                                      <p:tavLst>
                                        <p:tav tm="0">
                                          <p:val>
                                            <p:strVal val="#ppt_x"/>
                                          </p:val>
                                        </p:tav>
                                        <p:tav tm="100000">
                                          <p:val>
                                            <p:strVal val="#ppt_x"/>
                                          </p:val>
                                        </p:tav>
                                      </p:tavLst>
                                    </p:anim>
                                    <p:anim calcmode="lin" valueType="num">
                                      <p:cBhvr additive="base">
                                        <p:cTn id="20"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7716" y="745856"/>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IOU MONEY</a:t>
            </a:r>
          </a:p>
        </p:txBody>
      </p:sp>
      <p:sp>
        <p:nvSpPr>
          <p:cNvPr id="2" name="TextBox 1"/>
          <p:cNvSpPr txBox="1"/>
          <p:nvPr/>
        </p:nvSpPr>
        <p:spPr>
          <a:xfrm>
            <a:off x="290122" y="1083736"/>
            <a:ext cx="4281878" cy="646331"/>
          </a:xfrm>
          <a:prstGeom prst="rect">
            <a:avLst/>
          </a:prstGeom>
          <a:noFill/>
        </p:spPr>
        <p:txBody>
          <a:bodyPr wrap="none" rtlCol="0">
            <a:spAutoFit/>
          </a:bodyPr>
          <a:lstStyle/>
          <a:p>
            <a:r>
              <a:rPr lang="en-US" dirty="0"/>
              <a:t>Don’t worry!   The commercial bank has</a:t>
            </a:r>
          </a:p>
          <a:p>
            <a:r>
              <a:rPr lang="en-US" dirty="0"/>
              <a:t>reserves – real money – in the central bank.</a:t>
            </a:r>
          </a:p>
        </p:txBody>
      </p:sp>
      <p:sp>
        <p:nvSpPr>
          <p:cNvPr id="9" name="TextBox 8"/>
          <p:cNvSpPr txBox="1"/>
          <p:nvPr/>
        </p:nvSpPr>
        <p:spPr>
          <a:xfrm>
            <a:off x="426720" y="5199648"/>
            <a:ext cx="4874668" cy="1200329"/>
          </a:xfrm>
          <a:prstGeom prst="rect">
            <a:avLst/>
          </a:prstGeom>
          <a:noFill/>
        </p:spPr>
        <p:txBody>
          <a:bodyPr wrap="none" rtlCol="0" anchor="t">
            <a:spAutoFit/>
          </a:bodyPr>
          <a:lstStyle/>
          <a:p>
            <a:r>
              <a:rPr lang="en-US" dirty="0"/>
              <a:t>By law, </a:t>
            </a:r>
            <a:r>
              <a:rPr lang="en-US" dirty="0" smtClean="0"/>
              <a:t>a commercial bank is required to hold 10%</a:t>
            </a:r>
          </a:p>
          <a:p>
            <a:r>
              <a:rPr lang="en-US" dirty="0" smtClean="0"/>
              <a:t>of its customers’ deposits either</a:t>
            </a:r>
          </a:p>
          <a:p>
            <a:r>
              <a:rPr lang="en-US" dirty="0" smtClean="0"/>
              <a:t>in cash in </a:t>
            </a:r>
            <a:r>
              <a:rPr lang="en-US" dirty="0"/>
              <a:t>the </a:t>
            </a:r>
            <a:r>
              <a:rPr lang="en-US" dirty="0" smtClean="0"/>
              <a:t>bank’s vaults or</a:t>
            </a:r>
          </a:p>
          <a:p>
            <a:r>
              <a:rPr lang="en-US" dirty="0" smtClean="0"/>
              <a:t>as reserves at its local </a:t>
            </a:r>
            <a:r>
              <a:rPr lang="en-US" dirty="0"/>
              <a:t>Federal Reserve bank.</a:t>
            </a:r>
          </a:p>
        </p:txBody>
      </p:sp>
      <p:sp>
        <p:nvSpPr>
          <p:cNvPr id="3" name="TextBox 2"/>
          <p:cNvSpPr txBox="1"/>
          <p:nvPr/>
        </p:nvSpPr>
        <p:spPr>
          <a:xfrm>
            <a:off x="4721054" y="2646039"/>
            <a:ext cx="3986669" cy="1200329"/>
          </a:xfrm>
          <a:prstGeom prst="rect">
            <a:avLst/>
          </a:prstGeom>
          <a:solidFill>
            <a:srgbClr val="FFFF00"/>
          </a:solidFill>
        </p:spPr>
        <p:txBody>
          <a:bodyPr wrap="none" rtlCol="0">
            <a:spAutoFit/>
          </a:bodyPr>
          <a:lstStyle/>
          <a:p>
            <a:r>
              <a:rPr lang="en-US" dirty="0"/>
              <a:t>Wow, I’m glad you said that.  </a:t>
            </a:r>
          </a:p>
          <a:p>
            <a:r>
              <a:rPr lang="en-US" dirty="0"/>
              <a:t>I was just about to go down to TD</a:t>
            </a:r>
          </a:p>
          <a:p>
            <a:r>
              <a:rPr lang="en-US" dirty="0"/>
              <a:t>and take out all my ‘bank money’ in cash</a:t>
            </a:r>
          </a:p>
          <a:p>
            <a:r>
              <a:rPr lang="en-US" dirty="0"/>
              <a:t>and put it under my mattress!</a:t>
            </a:r>
          </a:p>
        </p:txBody>
      </p:sp>
      <p:pic>
        <p:nvPicPr>
          <p:cNvPr id="5122" name="Picture 2" descr="https://s15-us2.ixquick.com/cgi-bin/serveimage?url=http%3A%2F%2Ft1.gstatic.com%2Fimages%3Fq%3Dtbn%3AANd9GcSouqYDPyI7zlNkcoRTWfu6aQHMljypa7uGSr_vQ9pltONgETFV&amp;sp=123d93f62b8c3c85915b691259a618a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399" y="3881927"/>
            <a:ext cx="3200401" cy="20781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91686" y="5626337"/>
            <a:ext cx="2935419" cy="369332"/>
          </a:xfrm>
          <a:prstGeom prst="rect">
            <a:avLst/>
          </a:prstGeom>
          <a:solidFill>
            <a:schemeClr val="bg1"/>
          </a:solidFill>
        </p:spPr>
        <p:txBody>
          <a:bodyPr wrap="none" rtlCol="0">
            <a:spAutoFit/>
          </a:bodyPr>
          <a:lstStyle/>
          <a:p>
            <a:r>
              <a:rPr lang="en-US" dirty="0" smtClean="0"/>
              <a:t>                                                    </a:t>
            </a:r>
            <a:endParaRPr lang="en-US" dirty="0"/>
          </a:p>
        </p:txBody>
      </p:sp>
      <p:pic>
        <p:nvPicPr>
          <p:cNvPr id="5" name="Picture 2" descr="https://s16-us2.ixquick.com/cgi-bin/serveimage?url=http%3A%2F%2Fboulderblimp.com%2Fblimpwp%2Fwp-content%2Fuploads%2F2012%2F10%2FDigicel-Inflatable-Cash-Vault.jpg&amp;sp=f0705233e7eb19fd44aa2b1b8174f5a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 y="1811759"/>
            <a:ext cx="1905000" cy="25431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0122" y="4153676"/>
            <a:ext cx="2058962" cy="523220"/>
          </a:xfrm>
          <a:prstGeom prst="rect">
            <a:avLst/>
          </a:prstGeom>
          <a:solidFill>
            <a:schemeClr val="bg1"/>
          </a:solidFill>
        </p:spPr>
        <p:txBody>
          <a:bodyPr wrap="none" rtlCol="0">
            <a:spAutoFit/>
          </a:bodyPr>
          <a:lstStyle/>
          <a:p>
            <a:r>
              <a:rPr lang="en-US" sz="1400" dirty="0" smtClean="0"/>
              <a:t>CENTRAL BANK RESERVES</a:t>
            </a:r>
          </a:p>
          <a:p>
            <a:r>
              <a:rPr lang="en-US" sz="1400" dirty="0" smtClean="0"/>
              <a:t>ARE DIGITAL &amp; CASH</a:t>
            </a:r>
            <a:endParaRPr lang="en-US" sz="1400" dirty="0"/>
          </a:p>
        </p:txBody>
      </p:sp>
    </p:spTree>
    <p:extLst>
      <p:ext uri="{BB962C8B-B14F-4D97-AF65-F5344CB8AC3E}">
        <p14:creationId xmlns:p14="http://schemas.microsoft.com/office/powerpoint/2010/main" val="3952833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838200"/>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IOU MONEY</a:t>
            </a:r>
          </a:p>
        </p:txBody>
      </p:sp>
      <p:sp>
        <p:nvSpPr>
          <p:cNvPr id="9" name="TextBox 8"/>
          <p:cNvSpPr txBox="1"/>
          <p:nvPr/>
        </p:nvSpPr>
        <p:spPr>
          <a:xfrm>
            <a:off x="444973" y="2883924"/>
            <a:ext cx="3904146" cy="1200329"/>
          </a:xfrm>
          <a:prstGeom prst="rect">
            <a:avLst/>
          </a:prstGeom>
          <a:noFill/>
        </p:spPr>
        <p:txBody>
          <a:bodyPr wrap="none" rtlCol="0">
            <a:spAutoFit/>
          </a:bodyPr>
          <a:lstStyle/>
          <a:p>
            <a:r>
              <a:rPr lang="en-US" dirty="0"/>
              <a:t>Don’t worry about the details!</a:t>
            </a:r>
          </a:p>
          <a:p>
            <a:endParaRPr lang="en-US" dirty="0"/>
          </a:p>
          <a:p>
            <a:r>
              <a:rPr lang="en-US" dirty="0"/>
              <a:t>We’re here to discuss the central bank’s</a:t>
            </a:r>
          </a:p>
          <a:p>
            <a:r>
              <a:rPr lang="en-US" dirty="0"/>
              <a:t>QE program, right?</a:t>
            </a:r>
          </a:p>
        </p:txBody>
      </p:sp>
      <p:sp>
        <p:nvSpPr>
          <p:cNvPr id="3" name="TextBox 2"/>
          <p:cNvSpPr txBox="1"/>
          <p:nvPr/>
        </p:nvSpPr>
        <p:spPr>
          <a:xfrm>
            <a:off x="4038600" y="901841"/>
            <a:ext cx="4697376" cy="1600438"/>
          </a:xfrm>
          <a:prstGeom prst="rect">
            <a:avLst/>
          </a:prstGeom>
          <a:solidFill>
            <a:srgbClr val="FFFF00"/>
          </a:solidFill>
        </p:spPr>
        <p:txBody>
          <a:bodyPr wrap="none" rtlCol="0">
            <a:spAutoFit/>
          </a:bodyPr>
          <a:lstStyle/>
          <a:p>
            <a:r>
              <a:rPr lang="en-US" sz="4400" dirty="0"/>
              <a:t>10%  </a:t>
            </a:r>
            <a:r>
              <a:rPr lang="en-US" sz="4400" dirty="0" smtClean="0"/>
              <a:t>!?</a:t>
            </a:r>
            <a:r>
              <a:rPr lang="en-US" sz="2400" dirty="0" smtClean="0"/>
              <a:t>    </a:t>
            </a:r>
            <a:r>
              <a:rPr lang="en-US" dirty="0"/>
              <a:t>But..   but..   </a:t>
            </a:r>
          </a:p>
          <a:p>
            <a:endParaRPr lang="en-US" dirty="0"/>
          </a:p>
          <a:p>
            <a:r>
              <a:rPr lang="en-US" dirty="0"/>
              <a:t>That’s not enough if a lot of people want to take</a:t>
            </a:r>
          </a:p>
          <a:p>
            <a:r>
              <a:rPr lang="en-US" dirty="0"/>
              <a:t>their </a:t>
            </a:r>
            <a:r>
              <a:rPr lang="en-US" dirty="0" smtClean="0"/>
              <a:t>‘checkbook </a:t>
            </a:r>
            <a:r>
              <a:rPr lang="en-US" dirty="0"/>
              <a:t>money’ out of the bank?</a:t>
            </a:r>
          </a:p>
        </p:txBody>
      </p:sp>
      <p:pic>
        <p:nvPicPr>
          <p:cNvPr id="10" name="Picture 9" descr="https://s14-eu5.ixquick.com/cgi-bin/serveimage?url=http%3A%2F%2Fichef.bbci.co.uk%2Fnews%2F1024%2Fmedia%2Fimages%2F70618000%2Fjpg%2F_70618612_qethinkstock.jpg&amp;sp=1b5e0cd1e8d0fd5ba227ab755d3a7fc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7983" y="4513902"/>
            <a:ext cx="3111358" cy="1752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59629" y="5205536"/>
            <a:ext cx="1896866" cy="369332"/>
          </a:xfrm>
          <a:prstGeom prst="rect">
            <a:avLst/>
          </a:prstGeom>
          <a:noFill/>
        </p:spPr>
        <p:txBody>
          <a:bodyPr wrap="none" rtlCol="0">
            <a:spAutoFit/>
          </a:bodyPr>
          <a:lstStyle/>
          <a:p>
            <a:r>
              <a:rPr lang="en-US" dirty="0"/>
              <a:t>Ok… um…  sure…. </a:t>
            </a: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3778" y="3255645"/>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88477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3954" y="1446237"/>
            <a:ext cx="2224241" cy="2011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93358" y="3962400"/>
            <a:ext cx="3508333" cy="646331"/>
          </a:xfrm>
          <a:prstGeom prst="rect">
            <a:avLst/>
          </a:prstGeom>
          <a:noFill/>
        </p:spPr>
        <p:txBody>
          <a:bodyPr wrap="none" rtlCol="0">
            <a:spAutoFit/>
          </a:bodyPr>
          <a:lstStyle/>
          <a:p>
            <a:r>
              <a:rPr lang="en-US" dirty="0"/>
              <a:t>Well….   yes….   but let’s not discuss</a:t>
            </a:r>
          </a:p>
          <a:p>
            <a:r>
              <a:rPr lang="en-US" dirty="0"/>
              <a:t>Occupy.  Let’s get back to QE.</a:t>
            </a:r>
          </a:p>
        </p:txBody>
      </p:sp>
      <p:sp>
        <p:nvSpPr>
          <p:cNvPr id="5" name="TextBox 4"/>
          <p:cNvSpPr txBox="1"/>
          <p:nvPr/>
        </p:nvSpPr>
        <p:spPr>
          <a:xfrm>
            <a:off x="5410200" y="881127"/>
            <a:ext cx="3801425" cy="1231106"/>
          </a:xfrm>
          <a:prstGeom prst="rect">
            <a:avLst/>
          </a:prstGeom>
          <a:solidFill>
            <a:srgbClr val="FFFF00"/>
          </a:solidFill>
        </p:spPr>
        <p:txBody>
          <a:bodyPr wrap="none" rtlCol="0">
            <a:spAutoFit/>
          </a:bodyPr>
          <a:lstStyle/>
          <a:p>
            <a:r>
              <a:rPr lang="en-US" dirty="0"/>
              <a:t>Is that why the Occupy movement</a:t>
            </a:r>
          </a:p>
          <a:p>
            <a:r>
              <a:rPr lang="en-US" dirty="0"/>
              <a:t>was called Occupy Wall Street?</a:t>
            </a:r>
          </a:p>
          <a:p>
            <a:r>
              <a:rPr lang="en-US" dirty="0"/>
              <a:t>‘Wall Street’ were the </a:t>
            </a:r>
            <a:r>
              <a:rPr lang="en-US" sz="2000" b="1" i="1" u="sng" dirty="0"/>
              <a:t>PRIVATE</a:t>
            </a:r>
            <a:r>
              <a:rPr lang="en-US" dirty="0"/>
              <a:t> banks</a:t>
            </a:r>
          </a:p>
          <a:p>
            <a:r>
              <a:rPr lang="en-US" dirty="0"/>
              <a:t>creating </a:t>
            </a:r>
            <a:r>
              <a:rPr lang="en-US" dirty="0" smtClean="0"/>
              <a:t>‘IOU checkbook </a:t>
            </a:r>
            <a:r>
              <a:rPr lang="en-US" dirty="0"/>
              <a:t>money’?</a:t>
            </a:r>
          </a:p>
        </p:txBody>
      </p:sp>
      <p:sp>
        <p:nvSpPr>
          <p:cNvPr id="6" name="TextBox 5"/>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IOU MONEY</a:t>
            </a:r>
          </a:p>
        </p:txBody>
      </p:sp>
      <p:pic>
        <p:nvPicPr>
          <p:cNvPr id="3074" name="Picture 2" descr="https://s16-us2.ixquick.com/cgi-bin/serveimage?url=http%3A%2F%2Fwww.magicalrealism.us%2Fwp-content%2Fuploads%2F2014%2F12%2F16bFrontline1305.jpg&amp;sp=1e4c4e4b4496a5f42d9a62720998f0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2286000"/>
            <a:ext cx="2587625" cy="13681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s14-eu5.ixquick.com/cgi-bin/serveimage?url=http%3A%2F%2Fichef.bbci.co.uk%2Fnews%2F1024%2Fmedia%2Fimages%2F70618000%2Fjpg%2F_70618612_qethinkstock.jpg&amp;sp=1b5e0cd1e8d0fd5ba227ab755d3a7fc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724" y="1052361"/>
            <a:ext cx="1901825" cy="10712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62600" y="5260040"/>
            <a:ext cx="2656625" cy="646331"/>
          </a:xfrm>
          <a:prstGeom prst="rect">
            <a:avLst/>
          </a:prstGeom>
          <a:solidFill>
            <a:srgbClr val="FFFF00"/>
          </a:solidFill>
        </p:spPr>
        <p:txBody>
          <a:bodyPr wrap="none" rtlCol="0">
            <a:spAutoFit/>
          </a:bodyPr>
          <a:lstStyle/>
          <a:p>
            <a:r>
              <a:rPr lang="en-US" dirty="0"/>
              <a:t>Okay.  So the central bank </a:t>
            </a:r>
          </a:p>
          <a:p>
            <a:r>
              <a:rPr lang="en-US" dirty="0"/>
              <a:t>is doing QE?</a:t>
            </a:r>
          </a:p>
        </p:txBody>
      </p:sp>
    </p:spTree>
    <p:extLst>
      <p:ext uri="{BB962C8B-B14F-4D97-AF65-F5344CB8AC3E}">
        <p14:creationId xmlns:p14="http://schemas.microsoft.com/office/powerpoint/2010/main" val="3067837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743200"/>
            <a:ext cx="8010526" cy="1323439"/>
          </a:xfrm>
          <a:prstGeom prst="rect">
            <a:avLst/>
          </a:prstGeom>
          <a:solidFill>
            <a:srgbClr val="00B0F0"/>
          </a:solidFill>
        </p:spPr>
        <p:txBody>
          <a:bodyPr wrap="none" rtlCol="0">
            <a:spAutoFit/>
          </a:bodyPr>
          <a:lstStyle/>
          <a:p>
            <a:pPr marL="285750" indent="-285750">
              <a:buFont typeface="Arial" panose="020B0604020202020204" pitchFamily="34" charset="0"/>
              <a:buChar char="•"/>
            </a:pPr>
            <a:r>
              <a:rPr lang="en-US" sz="4000" b="1" dirty="0">
                <a:latin typeface="Bradley Hand ITC" panose="03070402050302030203" pitchFamily="66" charset="0"/>
              </a:rPr>
              <a:t>QE – </a:t>
            </a:r>
            <a:r>
              <a:rPr lang="en-US" sz="4000" b="1" dirty="0" smtClean="0">
                <a:latin typeface="Bradley Hand ITC" panose="03070402050302030203" pitchFamily="66" charset="0"/>
              </a:rPr>
              <a:t>To create </a:t>
            </a:r>
            <a:r>
              <a:rPr lang="en-US" sz="4000" b="1" dirty="0">
                <a:latin typeface="Bradley Hand ITC" panose="03070402050302030203" pitchFamily="66" charset="0"/>
              </a:rPr>
              <a:t>central bank </a:t>
            </a:r>
            <a:r>
              <a:rPr lang="en-US" sz="4000" b="1" dirty="0" smtClean="0">
                <a:latin typeface="Bradley Hand ITC" panose="03070402050302030203" pitchFamily="66" charset="0"/>
              </a:rPr>
              <a:t>money</a:t>
            </a:r>
          </a:p>
          <a:p>
            <a:r>
              <a:rPr lang="en-US" sz="4000" b="1" dirty="0">
                <a:latin typeface="Bradley Hand ITC" panose="03070402050302030203" pitchFamily="66" charset="0"/>
              </a:rPr>
              <a:t> </a:t>
            </a:r>
            <a:r>
              <a:rPr lang="en-US" sz="4000" b="1" dirty="0" smtClean="0">
                <a:latin typeface="Bradley Hand ITC" panose="03070402050302030203" pitchFamily="66" charset="0"/>
              </a:rPr>
              <a:t>           (also called ‘reserves’)      </a:t>
            </a:r>
            <a:endParaRPr lang="en-US" sz="4000" dirty="0"/>
          </a:p>
        </p:txBody>
      </p:sp>
    </p:spTree>
    <p:extLst>
      <p:ext uri="{BB962C8B-B14F-4D97-AF65-F5344CB8AC3E}">
        <p14:creationId xmlns:p14="http://schemas.microsoft.com/office/powerpoint/2010/main" val="15067221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3336" y="593918"/>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47236" y="944611"/>
            <a:ext cx="1937069" cy="369332"/>
          </a:xfrm>
          <a:prstGeom prst="rect">
            <a:avLst/>
          </a:prstGeom>
          <a:noFill/>
        </p:spPr>
        <p:txBody>
          <a:bodyPr wrap="none" rtlCol="0">
            <a:spAutoFit/>
          </a:bodyPr>
          <a:lstStyle/>
          <a:p>
            <a:r>
              <a:rPr lang="en-US" dirty="0"/>
              <a:t>Okay.  Here we go!</a:t>
            </a:r>
          </a:p>
        </p:txBody>
      </p:sp>
      <p:sp>
        <p:nvSpPr>
          <p:cNvPr id="2" name="TextBox 1"/>
          <p:cNvSpPr txBox="1"/>
          <p:nvPr/>
        </p:nvSpPr>
        <p:spPr>
          <a:xfrm>
            <a:off x="447432" y="2563021"/>
            <a:ext cx="4652107" cy="369332"/>
          </a:xfrm>
          <a:prstGeom prst="rect">
            <a:avLst/>
          </a:prstGeom>
          <a:noFill/>
        </p:spPr>
        <p:txBody>
          <a:bodyPr wrap="none" rtlCol="0">
            <a:spAutoFit/>
          </a:bodyPr>
          <a:lstStyle/>
          <a:p>
            <a:r>
              <a:rPr lang="en-US" dirty="0"/>
              <a:t>QE began after the Banking Crisis of 2007-2008.</a:t>
            </a:r>
          </a:p>
        </p:txBody>
      </p:sp>
      <p:sp>
        <p:nvSpPr>
          <p:cNvPr id="8" name="TextBox 7"/>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QE COMES FROM THE CENTRAL BANK</a:t>
            </a:r>
          </a:p>
        </p:txBody>
      </p:sp>
      <p:pic>
        <p:nvPicPr>
          <p:cNvPr id="6146" name="Picture 2" descr="https://s15-us2.ixquick.com/cgi-bin/serveimage?url=https%3A%2F%2Fquantumpranx.files.wordpress.com%2F2011%2F07%2Fbankcrisis75341.jpg&amp;sp=b4cb10a0b011755ace2b6396da7d83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581400"/>
            <a:ext cx="3705225" cy="25431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099540" y="4495800"/>
            <a:ext cx="977716" cy="923330"/>
          </a:xfrm>
          <a:prstGeom prst="rect">
            <a:avLst/>
          </a:prstGeom>
          <a:solidFill>
            <a:schemeClr val="bg1"/>
          </a:solidFill>
        </p:spPr>
        <p:txBody>
          <a:bodyPr wrap="square" rtlCol="0">
            <a:spAutoFit/>
          </a:bodyPr>
          <a:lstStyle/>
          <a:p>
            <a:r>
              <a:rPr lang="en-US" dirty="0"/>
              <a:t>        </a:t>
            </a:r>
          </a:p>
          <a:p>
            <a:r>
              <a:rPr lang="en-US" dirty="0"/>
              <a:t>            </a:t>
            </a:r>
          </a:p>
          <a:p>
            <a:r>
              <a:rPr lang="en-US" dirty="0"/>
              <a:t>      </a:t>
            </a:r>
          </a:p>
        </p:txBody>
      </p:sp>
    </p:spTree>
    <p:extLst>
      <p:ext uri="{BB962C8B-B14F-4D97-AF65-F5344CB8AC3E}">
        <p14:creationId xmlns:p14="http://schemas.microsoft.com/office/powerpoint/2010/main" val="1717837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2590800"/>
            <a:ext cx="5029200" cy="2133600"/>
          </a:xfrm>
          <a:solidFill>
            <a:srgbClr val="579BFF"/>
          </a:solidFill>
        </p:spPr>
        <p:txBody>
          <a:bodyPr>
            <a:noAutofit/>
          </a:bodyPr>
          <a:lstStyle/>
          <a:p>
            <a:pPr marL="1771650" lvl="3" indent="-514350">
              <a:buFont typeface="Arial" panose="020B0604020202020204" pitchFamily="34" charset="0"/>
              <a:buChar char="•"/>
            </a:pPr>
            <a:r>
              <a:rPr lang="en-US" sz="2800" b="1" dirty="0" smtClean="0">
                <a:latin typeface="Bradley Hand ITC" panose="03070402050302030203" pitchFamily="66" charset="0"/>
              </a:rPr>
              <a:t>IOU MONEY</a:t>
            </a:r>
          </a:p>
          <a:p>
            <a:pPr marL="1771650" lvl="3" indent="-514350">
              <a:buFont typeface="Arial" panose="020B0604020202020204" pitchFamily="34" charset="0"/>
              <a:buChar char="•"/>
            </a:pPr>
            <a:r>
              <a:rPr lang="en-US" sz="2800" b="1" dirty="0" smtClean="0">
                <a:latin typeface="Bradley Hand ITC" panose="03070402050302030203" pitchFamily="66" charset="0"/>
              </a:rPr>
              <a:t>QE</a:t>
            </a:r>
          </a:p>
          <a:p>
            <a:pPr marL="1771650" lvl="3" indent="-514350">
              <a:buFont typeface="Arial" panose="020B0604020202020204" pitchFamily="34" charset="0"/>
              <a:buChar char="•"/>
            </a:pPr>
            <a:r>
              <a:rPr lang="en-US" sz="2800" b="1" dirty="0" smtClean="0">
                <a:latin typeface="Bradley Hand ITC" panose="03070402050302030203" pitchFamily="66" charset="0"/>
              </a:rPr>
              <a:t>SOVEREIGN MONEY</a:t>
            </a:r>
            <a:endParaRPr lang="en-US" sz="2800" b="1" dirty="0">
              <a:latin typeface="Bradley Hand ITC" panose="03070402050302030203" pitchFamily="66" charset="0"/>
            </a:endParaRPr>
          </a:p>
        </p:txBody>
      </p:sp>
      <p:pic>
        <p:nvPicPr>
          <p:cNvPr id="1028" name="Picture 4" descr="https://s14-eu5.ixquick.com/cgi-bin/serveimage?url=http%3A%2F%2Fwww.active-mysticism.com%2FTableOfContents.png&amp;sp=62f57ae5084c69e57a6bab03e130194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1650" y="823929"/>
            <a:ext cx="3213100" cy="1230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229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600124"/>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42712" y="1410701"/>
            <a:ext cx="4857805" cy="1754326"/>
          </a:xfrm>
          <a:prstGeom prst="rect">
            <a:avLst/>
          </a:prstGeom>
          <a:noFill/>
        </p:spPr>
        <p:txBody>
          <a:bodyPr wrap="none" rtlCol="0" anchor="t">
            <a:spAutoFit/>
          </a:bodyPr>
          <a:lstStyle/>
          <a:p>
            <a:r>
              <a:rPr lang="en-US" dirty="0" smtClean="0"/>
              <a:t>After the 2007-2008 worldwide banking crisis,</a:t>
            </a:r>
          </a:p>
          <a:p>
            <a:r>
              <a:rPr lang="en-US" dirty="0" smtClean="0"/>
              <a:t>the economy had </a:t>
            </a:r>
            <a:r>
              <a:rPr lang="en-US" dirty="0"/>
              <a:t>not gotten very good</a:t>
            </a:r>
            <a:r>
              <a:rPr lang="en-US" dirty="0" smtClean="0"/>
              <a:t>,</a:t>
            </a:r>
          </a:p>
          <a:p>
            <a:r>
              <a:rPr lang="en-US" dirty="0" smtClean="0"/>
              <a:t>even </a:t>
            </a:r>
            <a:r>
              <a:rPr lang="en-US" dirty="0"/>
              <a:t>with many </a:t>
            </a:r>
            <a:r>
              <a:rPr lang="en-US" dirty="0" smtClean="0"/>
              <a:t>policies implemented by the </a:t>
            </a:r>
            <a:r>
              <a:rPr lang="en-US" dirty="0"/>
              <a:t>FED.</a:t>
            </a:r>
          </a:p>
          <a:p>
            <a:endParaRPr lang="en-US" dirty="0"/>
          </a:p>
          <a:p>
            <a:r>
              <a:rPr lang="en-US" dirty="0"/>
              <a:t>So the Fed decided to do ‘quantitative easing’.</a:t>
            </a:r>
          </a:p>
          <a:p>
            <a:r>
              <a:rPr lang="en-US" dirty="0"/>
              <a:t>This was </a:t>
            </a:r>
            <a:r>
              <a:rPr lang="en-US" dirty="0" smtClean="0"/>
              <a:t>brand new</a:t>
            </a:r>
            <a:r>
              <a:rPr lang="en-US" dirty="0"/>
              <a:t>!</a:t>
            </a:r>
          </a:p>
        </p:txBody>
      </p:sp>
      <p:sp>
        <p:nvSpPr>
          <p:cNvPr id="5" name="TextBox 4"/>
          <p:cNvSpPr txBox="1"/>
          <p:nvPr/>
        </p:nvSpPr>
        <p:spPr>
          <a:xfrm>
            <a:off x="6280853" y="5116469"/>
            <a:ext cx="1560877" cy="400110"/>
          </a:xfrm>
          <a:prstGeom prst="rect">
            <a:avLst/>
          </a:prstGeom>
          <a:solidFill>
            <a:srgbClr val="FFFF00"/>
          </a:solidFill>
        </p:spPr>
        <p:txBody>
          <a:bodyPr wrap="none" rtlCol="0">
            <a:spAutoFit/>
          </a:bodyPr>
          <a:lstStyle/>
          <a:p>
            <a:r>
              <a:rPr lang="en-US" sz="2000" dirty="0"/>
              <a:t>So what is it?</a:t>
            </a:r>
          </a:p>
        </p:txBody>
      </p:sp>
      <p:sp>
        <p:nvSpPr>
          <p:cNvPr id="8" name="TextBox 7"/>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QE COMES FROM THE CENTRAL BANK</a:t>
            </a:r>
          </a:p>
        </p:txBody>
      </p:sp>
      <p:sp>
        <p:nvSpPr>
          <p:cNvPr id="6" name="TextBox 5"/>
          <p:cNvSpPr txBox="1"/>
          <p:nvPr/>
        </p:nvSpPr>
        <p:spPr>
          <a:xfrm>
            <a:off x="5590957" y="4577326"/>
            <a:ext cx="2618024" cy="369332"/>
          </a:xfrm>
          <a:prstGeom prst="rect">
            <a:avLst/>
          </a:prstGeom>
          <a:solidFill>
            <a:schemeClr val="bg1"/>
          </a:solidFill>
        </p:spPr>
        <p:txBody>
          <a:bodyPr wrap="none" rtlCol="0">
            <a:spAutoFit/>
          </a:bodyPr>
          <a:lstStyle/>
          <a:p>
            <a:r>
              <a:rPr lang="en-US" dirty="0"/>
              <a:t>                                              </a:t>
            </a:r>
          </a:p>
        </p:txBody>
      </p:sp>
      <p:pic>
        <p:nvPicPr>
          <p:cNvPr id="9" name="Picture 8" descr="https://s14-eu5.ixquick.com/cgi-bin/serveimage?url=http%3A%2F%2Fichef.bbci.co.uk%2Fnews%2F1024%2Fmedia%2Fimages%2F70618000%2Fjpg%2F_70618612_qethinkstock.jpg&amp;sp=1b5e0cd1e8d0fd5ba227ab755d3a7fc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3200400"/>
            <a:ext cx="4057230" cy="2285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5937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600124"/>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589964"/>
            <a:ext cx="4865371" cy="1200329"/>
          </a:xfrm>
          <a:prstGeom prst="rect">
            <a:avLst/>
          </a:prstGeom>
          <a:noFill/>
        </p:spPr>
        <p:txBody>
          <a:bodyPr wrap="none" rtlCol="0">
            <a:spAutoFit/>
          </a:bodyPr>
          <a:lstStyle/>
          <a:p>
            <a:r>
              <a:rPr lang="en-US" dirty="0"/>
              <a:t>The Fed banks ‘create’ reserve money, and add it  </a:t>
            </a:r>
          </a:p>
          <a:p>
            <a:r>
              <a:rPr lang="en-US" dirty="0"/>
              <a:t>to a banks’ reserve account.</a:t>
            </a:r>
          </a:p>
          <a:p>
            <a:endParaRPr lang="en-US" dirty="0"/>
          </a:p>
          <a:p>
            <a:r>
              <a:rPr lang="en-US" dirty="0"/>
              <a:t>  </a:t>
            </a:r>
          </a:p>
        </p:txBody>
      </p:sp>
      <p:sp>
        <p:nvSpPr>
          <p:cNvPr id="3" name="TextBox 2"/>
          <p:cNvSpPr txBox="1"/>
          <p:nvPr/>
        </p:nvSpPr>
        <p:spPr>
          <a:xfrm>
            <a:off x="1870568" y="5566794"/>
            <a:ext cx="6167777" cy="954107"/>
          </a:xfrm>
          <a:prstGeom prst="rect">
            <a:avLst/>
          </a:prstGeom>
          <a:solidFill>
            <a:srgbClr val="FFFF00"/>
          </a:solidFill>
        </p:spPr>
        <p:txBody>
          <a:bodyPr wrap="square" rtlCol="0">
            <a:spAutoFit/>
          </a:bodyPr>
          <a:lstStyle/>
          <a:p>
            <a:r>
              <a:rPr lang="en-US" sz="2800" dirty="0"/>
              <a:t>Umm…   Why do this?</a:t>
            </a:r>
          </a:p>
          <a:p>
            <a:r>
              <a:rPr lang="en-US" sz="2800" dirty="0"/>
              <a:t>Why give the banks reserve money?</a:t>
            </a:r>
          </a:p>
        </p:txBody>
      </p:sp>
      <p:sp>
        <p:nvSpPr>
          <p:cNvPr id="8" name="TextBox 7"/>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QE COMES FROM THE CENTRAL BANK</a:t>
            </a:r>
          </a:p>
        </p:txBody>
      </p:sp>
      <p:sp>
        <p:nvSpPr>
          <p:cNvPr id="6" name="TextBox 5"/>
          <p:cNvSpPr txBox="1"/>
          <p:nvPr/>
        </p:nvSpPr>
        <p:spPr>
          <a:xfrm>
            <a:off x="2520320" y="3571860"/>
            <a:ext cx="2618024" cy="369332"/>
          </a:xfrm>
          <a:prstGeom prst="rect">
            <a:avLst/>
          </a:prstGeom>
          <a:solidFill>
            <a:schemeClr val="bg1"/>
          </a:solidFill>
        </p:spPr>
        <p:txBody>
          <a:bodyPr wrap="none" rtlCol="0">
            <a:spAutoFit/>
          </a:bodyPr>
          <a:lstStyle/>
          <a:p>
            <a:r>
              <a:rPr lang="en-US" dirty="0"/>
              <a:t>                                              </a:t>
            </a:r>
          </a:p>
        </p:txBody>
      </p:sp>
      <p:pic>
        <p:nvPicPr>
          <p:cNvPr id="11" name="Picture 4" descr="https://s15-us2.ixquick.com/cgi-bin/serveimage?url=http%3A%2F%2Fmarketbusinessnews.com%2Fwp-content%2Fuploads%2F2015%2F08%2FBank-Statement-Thumbnail.jpg&amp;sp=9fcc9a0abb8f9e75a04b9b673dd2ff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5523" y="3903643"/>
            <a:ext cx="1898410" cy="17182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s://s15-us2.ixquick.com/cgi-bin/serveimage?url=http%3A%2F%2Fmarketbusinessnews.com%2Fwp-content%2Fuploads%2F2015%2F08%2FBank-Statement-Thumbnail.jpg&amp;sp=9fcc9a0abb8f9e75a04b9b673dd2ff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5963" y="3903643"/>
            <a:ext cx="1898410" cy="171822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451715" y="3670045"/>
            <a:ext cx="915187" cy="369332"/>
          </a:xfrm>
          <a:prstGeom prst="rect">
            <a:avLst/>
          </a:prstGeom>
          <a:solidFill>
            <a:schemeClr val="bg2"/>
          </a:solidFill>
        </p:spPr>
        <p:txBody>
          <a:bodyPr wrap="none" rtlCol="0">
            <a:spAutoFit/>
          </a:bodyPr>
          <a:lstStyle/>
          <a:p>
            <a:r>
              <a:rPr lang="en-US" dirty="0"/>
              <a:t>BEFORE</a:t>
            </a:r>
          </a:p>
        </p:txBody>
      </p:sp>
      <p:sp>
        <p:nvSpPr>
          <p:cNvPr id="14" name="TextBox 13"/>
          <p:cNvSpPr txBox="1"/>
          <p:nvPr/>
        </p:nvSpPr>
        <p:spPr>
          <a:xfrm>
            <a:off x="4496802" y="3650825"/>
            <a:ext cx="772969" cy="369332"/>
          </a:xfrm>
          <a:prstGeom prst="rect">
            <a:avLst/>
          </a:prstGeom>
          <a:solidFill>
            <a:schemeClr val="bg2"/>
          </a:solidFill>
        </p:spPr>
        <p:txBody>
          <a:bodyPr wrap="none" rtlCol="0">
            <a:spAutoFit/>
          </a:bodyPr>
          <a:lstStyle/>
          <a:p>
            <a:r>
              <a:rPr lang="en-US" dirty="0"/>
              <a:t>AFTER</a:t>
            </a:r>
          </a:p>
        </p:txBody>
      </p:sp>
      <p:sp>
        <p:nvSpPr>
          <p:cNvPr id="15" name="TextBox 14"/>
          <p:cNvSpPr txBox="1"/>
          <p:nvPr/>
        </p:nvSpPr>
        <p:spPr>
          <a:xfrm>
            <a:off x="2364738" y="5109832"/>
            <a:ext cx="1089143" cy="369332"/>
          </a:xfrm>
          <a:prstGeom prst="rect">
            <a:avLst/>
          </a:prstGeom>
          <a:solidFill>
            <a:schemeClr val="bg1"/>
          </a:solidFill>
        </p:spPr>
        <p:txBody>
          <a:bodyPr wrap="square" rtlCol="0">
            <a:spAutoFit/>
          </a:bodyPr>
          <a:lstStyle/>
          <a:p>
            <a:r>
              <a:rPr lang="en-US" dirty="0"/>
              <a:t>          </a:t>
            </a:r>
          </a:p>
        </p:txBody>
      </p:sp>
      <p:sp>
        <p:nvSpPr>
          <p:cNvPr id="16" name="TextBox 15"/>
          <p:cNvSpPr txBox="1"/>
          <p:nvPr/>
        </p:nvSpPr>
        <p:spPr>
          <a:xfrm>
            <a:off x="4263148" y="5134631"/>
            <a:ext cx="1240279" cy="369332"/>
          </a:xfrm>
          <a:prstGeom prst="rect">
            <a:avLst/>
          </a:prstGeom>
          <a:solidFill>
            <a:schemeClr val="bg1"/>
          </a:solidFill>
        </p:spPr>
        <p:txBody>
          <a:bodyPr wrap="square" rtlCol="0">
            <a:spAutoFit/>
          </a:bodyPr>
          <a:lstStyle/>
          <a:p>
            <a:r>
              <a:rPr lang="en-US" dirty="0"/>
              <a:t>                       </a:t>
            </a:r>
          </a:p>
        </p:txBody>
      </p:sp>
      <p:sp>
        <p:nvSpPr>
          <p:cNvPr id="17" name="TextBox 16"/>
          <p:cNvSpPr txBox="1"/>
          <p:nvPr/>
        </p:nvSpPr>
        <p:spPr>
          <a:xfrm>
            <a:off x="2706925" y="5147648"/>
            <a:ext cx="646331" cy="369332"/>
          </a:xfrm>
          <a:prstGeom prst="rect">
            <a:avLst/>
          </a:prstGeom>
          <a:noFill/>
        </p:spPr>
        <p:txBody>
          <a:bodyPr wrap="none" rtlCol="0">
            <a:spAutoFit/>
          </a:bodyPr>
          <a:lstStyle/>
          <a:p>
            <a:r>
              <a:rPr lang="en-US" dirty="0">
                <a:solidFill>
                  <a:srgbClr val="FF0000"/>
                </a:solidFill>
              </a:rPr>
              <a:t>$ .00</a:t>
            </a:r>
          </a:p>
        </p:txBody>
      </p:sp>
      <p:sp>
        <p:nvSpPr>
          <p:cNvPr id="18" name="TextBox 17"/>
          <p:cNvSpPr txBox="1"/>
          <p:nvPr/>
        </p:nvSpPr>
        <p:spPr>
          <a:xfrm>
            <a:off x="4114759" y="5165990"/>
            <a:ext cx="1406154" cy="369332"/>
          </a:xfrm>
          <a:prstGeom prst="rect">
            <a:avLst/>
          </a:prstGeom>
          <a:noFill/>
        </p:spPr>
        <p:txBody>
          <a:bodyPr wrap="none" rtlCol="0">
            <a:spAutoFit/>
          </a:bodyPr>
          <a:lstStyle/>
          <a:p>
            <a:r>
              <a:rPr lang="en-US" dirty="0">
                <a:solidFill>
                  <a:srgbClr val="FF0000"/>
                </a:solidFill>
              </a:rPr>
              <a:t>$ 100,000.00</a:t>
            </a:r>
          </a:p>
        </p:txBody>
      </p:sp>
      <p:sp>
        <p:nvSpPr>
          <p:cNvPr id="7" name="TextBox 6"/>
          <p:cNvSpPr txBox="1"/>
          <p:nvPr/>
        </p:nvSpPr>
        <p:spPr>
          <a:xfrm>
            <a:off x="1880728" y="3974440"/>
            <a:ext cx="1748556" cy="1200329"/>
          </a:xfrm>
          <a:prstGeom prst="rect">
            <a:avLst/>
          </a:prstGeom>
          <a:solidFill>
            <a:schemeClr val="bg2">
              <a:lumMod val="90000"/>
            </a:schemeClr>
          </a:solidFill>
        </p:spPr>
        <p:txBody>
          <a:bodyPr wrap="none" rtlCol="0">
            <a:spAutoFit/>
          </a:bodyPr>
          <a:lstStyle/>
          <a:p>
            <a:r>
              <a:rPr lang="en-US" dirty="0"/>
              <a:t>CITIBANK             </a:t>
            </a:r>
          </a:p>
          <a:p>
            <a:r>
              <a:rPr lang="en-US" dirty="0"/>
              <a:t>RESERVE            </a:t>
            </a:r>
          </a:p>
          <a:p>
            <a:r>
              <a:rPr lang="en-US" dirty="0"/>
              <a:t>ACCOUNT</a:t>
            </a:r>
          </a:p>
          <a:p>
            <a:r>
              <a:rPr lang="en-US" dirty="0"/>
              <a:t>           </a:t>
            </a:r>
          </a:p>
        </p:txBody>
      </p:sp>
      <p:sp>
        <p:nvSpPr>
          <p:cNvPr id="21" name="TextBox 20"/>
          <p:cNvSpPr txBox="1"/>
          <p:nvPr/>
        </p:nvSpPr>
        <p:spPr>
          <a:xfrm>
            <a:off x="4113294" y="3946272"/>
            <a:ext cx="1748556" cy="1200329"/>
          </a:xfrm>
          <a:prstGeom prst="rect">
            <a:avLst/>
          </a:prstGeom>
          <a:solidFill>
            <a:schemeClr val="bg2">
              <a:lumMod val="90000"/>
            </a:schemeClr>
          </a:solidFill>
        </p:spPr>
        <p:txBody>
          <a:bodyPr wrap="none" rtlCol="0">
            <a:spAutoFit/>
          </a:bodyPr>
          <a:lstStyle/>
          <a:p>
            <a:r>
              <a:rPr lang="en-US" dirty="0"/>
              <a:t>CITIBANK             </a:t>
            </a:r>
          </a:p>
          <a:p>
            <a:r>
              <a:rPr lang="en-US" dirty="0"/>
              <a:t>RESERVE            </a:t>
            </a:r>
          </a:p>
          <a:p>
            <a:r>
              <a:rPr lang="en-US" dirty="0"/>
              <a:t>ACCOUNT</a:t>
            </a:r>
          </a:p>
          <a:p>
            <a:r>
              <a:rPr lang="en-US" dirty="0"/>
              <a:t>           </a:t>
            </a:r>
          </a:p>
        </p:txBody>
      </p:sp>
      <p:pic>
        <p:nvPicPr>
          <p:cNvPr id="8194" name="Picture 2" descr="https://s14-eu5.ixquick.com/cgi-bin/serveimage?url=https%3A%2F%2Fupload.wikimedia.org%2Fwikipedia%2Fcommons%2Fb%2Fb8%2FCitibank_House%2C_Perth.jpg&amp;sp=4ea9bc6fef85821dacf2e10eb49669c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12178" y="1068377"/>
            <a:ext cx="1180319" cy="199459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s16-us2.ixquick.com/cgi-bin/serveimage?url=http%3A%2F%2Ft1.gstatic.com%2Fimages%3Fq%3Dtbn%3AANd9GcRtakzFMkJiH72k7SXSwSTqx5_w7qbv1hwprYfnE0tFJedzoP8DRg&amp;sp=15f37d72a2f2d58ba3eb4289fcb43ab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458" y="1626645"/>
            <a:ext cx="303847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94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 calcmode="lin" valueType="num">
                                      <p:cBhvr additive="base">
                                        <p:cTn id="1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3138" y="510891"/>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1087535"/>
            <a:ext cx="5609228" cy="646331"/>
          </a:xfrm>
          <a:prstGeom prst="rect">
            <a:avLst/>
          </a:prstGeom>
          <a:noFill/>
        </p:spPr>
        <p:txBody>
          <a:bodyPr wrap="none" rtlCol="0">
            <a:spAutoFit/>
          </a:bodyPr>
          <a:lstStyle/>
          <a:p>
            <a:r>
              <a:rPr lang="en-US" dirty="0"/>
              <a:t>The Fed Bank </a:t>
            </a:r>
            <a:r>
              <a:rPr lang="en-US" dirty="0" smtClean="0"/>
              <a:t>created the reserve to buy financial </a:t>
            </a:r>
            <a:r>
              <a:rPr lang="en-US" dirty="0"/>
              <a:t>assets </a:t>
            </a:r>
            <a:r>
              <a:rPr lang="en-US" dirty="0" smtClean="0"/>
              <a:t>–</a:t>
            </a:r>
          </a:p>
          <a:p>
            <a:r>
              <a:rPr lang="en-US" dirty="0" smtClean="0"/>
              <a:t>bonds – from </a:t>
            </a:r>
            <a:r>
              <a:rPr lang="en-US" dirty="0"/>
              <a:t>the commercial </a:t>
            </a:r>
            <a:r>
              <a:rPr lang="en-US" dirty="0" smtClean="0"/>
              <a:t>banks.  </a:t>
            </a:r>
            <a:endParaRPr lang="en-US" dirty="0"/>
          </a:p>
        </p:txBody>
      </p:sp>
      <p:sp>
        <p:nvSpPr>
          <p:cNvPr id="2" name="TextBox 1"/>
          <p:cNvSpPr txBox="1"/>
          <p:nvPr/>
        </p:nvSpPr>
        <p:spPr>
          <a:xfrm>
            <a:off x="304800" y="3804517"/>
            <a:ext cx="6684074" cy="923330"/>
          </a:xfrm>
          <a:prstGeom prst="rect">
            <a:avLst/>
          </a:prstGeom>
          <a:noFill/>
        </p:spPr>
        <p:txBody>
          <a:bodyPr wrap="none" rtlCol="0">
            <a:spAutoFit/>
          </a:bodyPr>
          <a:lstStyle/>
          <a:p>
            <a:r>
              <a:rPr lang="en-US" dirty="0"/>
              <a:t>Well….   the banks </a:t>
            </a:r>
            <a:r>
              <a:rPr lang="en-US" dirty="0" smtClean="0"/>
              <a:t>had </a:t>
            </a:r>
            <a:r>
              <a:rPr lang="en-US" dirty="0"/>
              <a:t>some Mortgage </a:t>
            </a:r>
            <a:r>
              <a:rPr lang="en-US" dirty="0" smtClean="0"/>
              <a:t>Back Securities – MBS bonds - </a:t>
            </a:r>
            <a:endParaRPr lang="en-US" dirty="0"/>
          </a:p>
          <a:p>
            <a:r>
              <a:rPr lang="en-US" dirty="0"/>
              <a:t>which are going down in </a:t>
            </a:r>
            <a:r>
              <a:rPr lang="en-US" dirty="0" smtClean="0"/>
              <a:t>value, </a:t>
            </a:r>
            <a:r>
              <a:rPr lang="en-US" dirty="0"/>
              <a:t>so the bank </a:t>
            </a:r>
            <a:r>
              <a:rPr lang="en-US" dirty="0" smtClean="0"/>
              <a:t>was </a:t>
            </a:r>
            <a:r>
              <a:rPr lang="en-US" dirty="0"/>
              <a:t>in trouble.</a:t>
            </a:r>
          </a:p>
          <a:p>
            <a:r>
              <a:rPr lang="en-US" dirty="0"/>
              <a:t>We </a:t>
            </a:r>
            <a:r>
              <a:rPr lang="en-US" dirty="0" smtClean="0"/>
              <a:t>had </a:t>
            </a:r>
            <a:r>
              <a:rPr lang="en-US" dirty="0"/>
              <a:t>to make sure the banks </a:t>
            </a:r>
            <a:r>
              <a:rPr lang="en-US" dirty="0" smtClean="0"/>
              <a:t>were </a:t>
            </a:r>
            <a:r>
              <a:rPr lang="en-US" dirty="0"/>
              <a:t>solvent. </a:t>
            </a:r>
          </a:p>
        </p:txBody>
      </p:sp>
      <p:sp>
        <p:nvSpPr>
          <p:cNvPr id="3" name="TextBox 2"/>
          <p:cNvSpPr txBox="1"/>
          <p:nvPr/>
        </p:nvSpPr>
        <p:spPr>
          <a:xfrm>
            <a:off x="5923538" y="2690171"/>
            <a:ext cx="3012182" cy="369332"/>
          </a:xfrm>
          <a:prstGeom prst="rect">
            <a:avLst/>
          </a:prstGeom>
          <a:solidFill>
            <a:srgbClr val="FFFF00"/>
          </a:solidFill>
        </p:spPr>
        <p:txBody>
          <a:bodyPr wrap="square" rtlCol="0">
            <a:spAutoFit/>
          </a:bodyPr>
          <a:lstStyle/>
          <a:p>
            <a:r>
              <a:rPr lang="en-US" dirty="0"/>
              <a:t>Umm…    Why do that?</a:t>
            </a:r>
          </a:p>
        </p:txBody>
      </p:sp>
      <p:sp>
        <p:nvSpPr>
          <p:cNvPr id="8" name="TextBox 7"/>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QE COMES FROM THE CENTRAL BANK</a:t>
            </a:r>
          </a:p>
        </p:txBody>
      </p:sp>
      <p:pic>
        <p:nvPicPr>
          <p:cNvPr id="7" name="Picture 2" descr="https://s16-us2.ixquick.com/cgi-bin/serveimage?url=http%3A%2F%2Ffoxydollar.com%2Fwp-content%2Fuploads%2F2012%2F04%2F2987611025_b9a279bba1_b.jpg&amp;sp=4195d7733feb1b5f874c8120dff0f3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0177" y="4844114"/>
            <a:ext cx="2865922" cy="19130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s14-eu5.ixquick.com/cgi-bin/serveimage?url=http%3A%2F%2Fi158.photobucket.com%2Falbums%2Ft106%2FOnlyObvious%2FCDOs%2FMBS_Dotted_Line_zps36314d9a.jpg&amp;sp=8d96687f0fbb7ab3de840d7165a07a7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9255" y="5056031"/>
            <a:ext cx="1673225" cy="148917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s15-us2.ixquick.com/cgi-bin/serveimage?url=http%3A%2F%2Fwww.internationalinvestment.net%2Fwp-content%2Fuploads%2F2016%2F04%2FMBS-image.jpg&amp;sp=69e7303ef7ee128513803405b10d94e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8033" y="1733866"/>
            <a:ext cx="2871567" cy="1641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8842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920087"/>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QE COMES FROM THE CENTRAL BANK</a:t>
            </a:r>
          </a:p>
        </p:txBody>
      </p:sp>
      <p:sp>
        <p:nvSpPr>
          <p:cNvPr id="6" name="TextBox 5"/>
          <p:cNvSpPr txBox="1"/>
          <p:nvPr/>
        </p:nvSpPr>
        <p:spPr>
          <a:xfrm>
            <a:off x="5590957" y="4577326"/>
            <a:ext cx="2618024" cy="369332"/>
          </a:xfrm>
          <a:prstGeom prst="rect">
            <a:avLst/>
          </a:prstGeom>
          <a:solidFill>
            <a:schemeClr val="bg1"/>
          </a:solidFill>
        </p:spPr>
        <p:txBody>
          <a:bodyPr wrap="none" rtlCol="0">
            <a:spAutoFit/>
          </a:bodyPr>
          <a:lstStyle/>
          <a:p>
            <a:r>
              <a:rPr lang="en-US" dirty="0"/>
              <a:t>                                              </a:t>
            </a:r>
          </a:p>
        </p:txBody>
      </p:sp>
      <p:sp>
        <p:nvSpPr>
          <p:cNvPr id="9" name="TextBox 8"/>
          <p:cNvSpPr txBox="1"/>
          <p:nvPr/>
        </p:nvSpPr>
        <p:spPr>
          <a:xfrm>
            <a:off x="685800" y="4577326"/>
            <a:ext cx="4493666" cy="1200329"/>
          </a:xfrm>
          <a:prstGeom prst="rect">
            <a:avLst/>
          </a:prstGeom>
          <a:noFill/>
        </p:spPr>
        <p:txBody>
          <a:bodyPr wrap="none" rtlCol="0">
            <a:spAutoFit/>
          </a:bodyPr>
          <a:lstStyle/>
          <a:p>
            <a:r>
              <a:rPr lang="en-US" dirty="0"/>
              <a:t>Well, that’s another story…</a:t>
            </a:r>
          </a:p>
          <a:p>
            <a:endParaRPr lang="en-US" dirty="0"/>
          </a:p>
          <a:p>
            <a:r>
              <a:rPr lang="en-US" dirty="0"/>
              <a:t>So the Central Bank buys the MBS bonds from</a:t>
            </a:r>
          </a:p>
          <a:p>
            <a:r>
              <a:rPr lang="en-US" dirty="0"/>
              <a:t>the </a:t>
            </a:r>
            <a:r>
              <a:rPr lang="en-US" dirty="0" smtClean="0"/>
              <a:t>commercial banks </a:t>
            </a:r>
            <a:r>
              <a:rPr lang="en-US" dirty="0"/>
              <a:t>to help them out.  </a:t>
            </a:r>
          </a:p>
        </p:txBody>
      </p:sp>
      <p:sp>
        <p:nvSpPr>
          <p:cNvPr id="10" name="TextBox 9"/>
          <p:cNvSpPr txBox="1"/>
          <p:nvPr/>
        </p:nvSpPr>
        <p:spPr>
          <a:xfrm>
            <a:off x="5715000" y="3457700"/>
            <a:ext cx="3012182" cy="646331"/>
          </a:xfrm>
          <a:prstGeom prst="rect">
            <a:avLst/>
          </a:prstGeom>
          <a:solidFill>
            <a:srgbClr val="FFFF00"/>
          </a:solidFill>
        </p:spPr>
        <p:txBody>
          <a:bodyPr wrap="square" rtlCol="0">
            <a:spAutoFit/>
          </a:bodyPr>
          <a:lstStyle/>
          <a:p>
            <a:r>
              <a:rPr lang="en-US" dirty="0"/>
              <a:t>Umm…    </a:t>
            </a:r>
            <a:r>
              <a:rPr lang="en-US" dirty="0" smtClean="0"/>
              <a:t>Why </a:t>
            </a:r>
            <a:r>
              <a:rPr lang="en-US" dirty="0"/>
              <a:t>do the banks own these MBS bonds?</a:t>
            </a:r>
          </a:p>
        </p:txBody>
      </p:sp>
      <p:sp>
        <p:nvSpPr>
          <p:cNvPr id="11" name="TextBox 10"/>
          <p:cNvSpPr txBox="1"/>
          <p:nvPr/>
        </p:nvSpPr>
        <p:spPr>
          <a:xfrm>
            <a:off x="5791200" y="5893248"/>
            <a:ext cx="2286000" cy="369332"/>
          </a:xfrm>
          <a:prstGeom prst="rect">
            <a:avLst/>
          </a:prstGeom>
          <a:solidFill>
            <a:srgbClr val="FFFF00"/>
          </a:solidFill>
        </p:spPr>
        <p:txBody>
          <a:bodyPr wrap="square" rtlCol="0">
            <a:spAutoFit/>
          </a:bodyPr>
          <a:lstStyle/>
          <a:p>
            <a:r>
              <a:rPr lang="en-US" dirty="0"/>
              <a:t>Umm…    How much?</a:t>
            </a:r>
          </a:p>
        </p:txBody>
      </p:sp>
      <p:pic>
        <p:nvPicPr>
          <p:cNvPr id="3074" name="Picture 2" descr="https://s14-eu5.ixquick.com/cgi-bin/serveimage?url=http%3A%2F%2Fwww.fedupusa.org%2Fwp-content%2Fuploads%2F2013%2F07%2Fsubprime-mortgage-securitization.jpg&amp;sp=51c633c1117e62e588d03ed08e3152f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63588"/>
            <a:ext cx="4191000" cy="293691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3261950"/>
            <a:ext cx="4267130" cy="338554"/>
          </a:xfrm>
          <a:prstGeom prst="rect">
            <a:avLst/>
          </a:prstGeom>
          <a:solidFill>
            <a:schemeClr val="bg1"/>
          </a:solidFill>
        </p:spPr>
        <p:txBody>
          <a:bodyPr wrap="none" rtlCol="0">
            <a:spAutoFit/>
          </a:bodyPr>
          <a:lstStyle/>
          <a:p>
            <a:r>
              <a:rPr lang="en-US" sz="1600" b="1" u="sng" dirty="0" smtClean="0"/>
              <a:t>“I THOUGHT WE WERE JUST BUYING A HOUSE!”</a:t>
            </a:r>
            <a:endParaRPr lang="en-US" sz="1600" b="1" u="sng" dirty="0"/>
          </a:p>
        </p:txBody>
      </p:sp>
    </p:spTree>
    <p:extLst>
      <p:ext uri="{BB962C8B-B14F-4D97-AF65-F5344CB8AC3E}">
        <p14:creationId xmlns:p14="http://schemas.microsoft.com/office/powerpoint/2010/main" val="8438337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600125"/>
            <a:ext cx="1564382" cy="1414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56474" y="955389"/>
            <a:ext cx="4915192" cy="646331"/>
          </a:xfrm>
          <a:prstGeom prst="rect">
            <a:avLst/>
          </a:prstGeom>
          <a:noFill/>
        </p:spPr>
        <p:txBody>
          <a:bodyPr wrap="none" rtlCol="0">
            <a:spAutoFit/>
          </a:bodyPr>
          <a:lstStyle/>
          <a:p>
            <a:r>
              <a:rPr lang="en-US" dirty="0"/>
              <a:t>You really want to know how much reserve money</a:t>
            </a:r>
          </a:p>
          <a:p>
            <a:r>
              <a:rPr lang="en-US" dirty="0"/>
              <a:t>was created by the FED?</a:t>
            </a:r>
          </a:p>
        </p:txBody>
      </p:sp>
      <p:sp>
        <p:nvSpPr>
          <p:cNvPr id="2" name="TextBox 1"/>
          <p:cNvSpPr txBox="1"/>
          <p:nvPr/>
        </p:nvSpPr>
        <p:spPr>
          <a:xfrm>
            <a:off x="605321" y="4121039"/>
            <a:ext cx="7283661" cy="369332"/>
          </a:xfrm>
          <a:prstGeom prst="rect">
            <a:avLst/>
          </a:prstGeom>
          <a:noFill/>
        </p:spPr>
        <p:txBody>
          <a:bodyPr wrap="none" rtlCol="0">
            <a:spAutoFit/>
          </a:bodyPr>
          <a:lstStyle/>
          <a:p>
            <a:r>
              <a:rPr lang="en-US" dirty="0"/>
              <a:t>Well…   okay…. here….   The FED created about </a:t>
            </a:r>
            <a:r>
              <a:rPr lang="en-US" dirty="0" smtClean="0"/>
              <a:t>1.74 </a:t>
            </a:r>
            <a:r>
              <a:rPr lang="en-US" dirty="0"/>
              <a:t>Trillion reserves dollars.</a:t>
            </a:r>
          </a:p>
        </p:txBody>
      </p:sp>
      <p:sp>
        <p:nvSpPr>
          <p:cNvPr id="3" name="TextBox 2"/>
          <p:cNvSpPr txBox="1"/>
          <p:nvPr/>
        </p:nvSpPr>
        <p:spPr>
          <a:xfrm>
            <a:off x="4218731" y="2153087"/>
            <a:ext cx="4925269" cy="1015663"/>
          </a:xfrm>
          <a:prstGeom prst="rect">
            <a:avLst/>
          </a:prstGeom>
          <a:solidFill>
            <a:srgbClr val="FFFF00"/>
          </a:solidFill>
        </p:spPr>
        <p:txBody>
          <a:bodyPr wrap="square" rtlCol="0">
            <a:spAutoFit/>
          </a:bodyPr>
          <a:lstStyle/>
          <a:p>
            <a:r>
              <a:rPr lang="en-US" dirty="0"/>
              <a:t>Umm…    Yeah, how much reserve money was  created by the FED to buy bonds from the banks  </a:t>
            </a:r>
            <a:r>
              <a:rPr lang="en-US" dirty="0" smtClean="0"/>
              <a:t>–</a:t>
            </a:r>
            <a:r>
              <a:rPr lang="en-US" sz="2400" b="1" dirty="0" smtClean="0"/>
              <a:t>the </a:t>
            </a:r>
            <a:r>
              <a:rPr lang="en-US" sz="2400" b="1" dirty="0"/>
              <a:t>crappy MBS bonds</a:t>
            </a:r>
            <a:r>
              <a:rPr lang="en-US" dirty="0"/>
              <a:t>?</a:t>
            </a:r>
          </a:p>
        </p:txBody>
      </p:sp>
      <p:sp>
        <p:nvSpPr>
          <p:cNvPr id="8" name="TextBox 7"/>
          <p:cNvSpPr txBox="1"/>
          <p:nvPr/>
        </p:nvSpPr>
        <p:spPr>
          <a:xfrm>
            <a:off x="-40640" y="-5607"/>
            <a:ext cx="9144000" cy="461665"/>
          </a:xfrm>
          <a:prstGeom prst="rect">
            <a:avLst/>
          </a:prstGeom>
          <a:solidFill>
            <a:srgbClr val="FFC000"/>
          </a:solidFill>
        </p:spPr>
        <p:txBody>
          <a:bodyPr wrap="square" rtlCol="0">
            <a:spAutoFit/>
          </a:bodyPr>
          <a:lstStyle/>
          <a:p>
            <a:pPr algn="ctr"/>
            <a:r>
              <a:rPr lang="en-US" sz="2400" dirty="0"/>
              <a:t>QE COMES FROM THE CENTRAL BANK</a:t>
            </a:r>
          </a:p>
        </p:txBody>
      </p:sp>
      <p:sp>
        <p:nvSpPr>
          <p:cNvPr id="18" name="TextBox 17"/>
          <p:cNvSpPr txBox="1"/>
          <p:nvPr/>
        </p:nvSpPr>
        <p:spPr>
          <a:xfrm>
            <a:off x="1447800" y="5298781"/>
            <a:ext cx="1936953" cy="954107"/>
          </a:xfrm>
          <a:prstGeom prst="rect">
            <a:avLst/>
          </a:prstGeom>
          <a:solidFill>
            <a:srgbClr val="40F65E"/>
          </a:solidFill>
        </p:spPr>
        <p:txBody>
          <a:bodyPr wrap="square" rtlCol="0">
            <a:spAutoFit/>
          </a:bodyPr>
          <a:lstStyle/>
          <a:p>
            <a:pPr lvl="0" eaLnBrk="0" fontAlgn="base" hangingPunct="0">
              <a:spcBef>
                <a:spcPct val="0"/>
              </a:spcBef>
              <a:spcAft>
                <a:spcPct val="0"/>
              </a:spcAft>
            </a:pPr>
            <a:r>
              <a:rPr lang="en-US" altLang="en-US" sz="1600" b="1" dirty="0" smtClean="0">
                <a:ea typeface="Times New Roman" panose="02020603050405020304" pitchFamily="18" charset="0"/>
                <a:cs typeface="Courier New" panose="02070309020205020404" pitchFamily="49" charset="0"/>
              </a:rPr>
              <a:t>              </a:t>
            </a:r>
            <a:r>
              <a:rPr lang="en-US" altLang="en-US" sz="2000" b="1" dirty="0" smtClean="0">
                <a:ea typeface="Times New Roman" panose="02020603050405020304" pitchFamily="18" charset="0"/>
                <a:cs typeface="Courier New" panose="02070309020205020404" pitchFamily="49" charset="0"/>
              </a:rPr>
              <a:t>2007</a:t>
            </a:r>
            <a:r>
              <a:rPr lang="en-US" altLang="en-US" sz="1600" b="1" dirty="0" smtClean="0">
                <a:ea typeface="Times New Roman" panose="02020603050405020304" pitchFamily="18" charset="0"/>
                <a:cs typeface="Courier New" panose="02070309020205020404" pitchFamily="49" charset="0"/>
              </a:rPr>
              <a:t> </a:t>
            </a:r>
          </a:p>
          <a:p>
            <a:pPr lvl="0" eaLnBrk="0" fontAlgn="base" hangingPunct="0">
              <a:spcBef>
                <a:spcPct val="0"/>
              </a:spcBef>
              <a:spcAft>
                <a:spcPct val="0"/>
              </a:spcAft>
            </a:pPr>
            <a:endParaRPr lang="en-US" altLang="en-US" sz="1600" dirty="0">
              <a:ea typeface="Times New Roman" panose="02020603050405020304" pitchFamily="18" charset="0"/>
              <a:cs typeface="Courier New" panose="02070309020205020404" pitchFamily="49" charset="0"/>
            </a:endParaRPr>
          </a:p>
          <a:p>
            <a:pPr lvl="0" eaLnBrk="0" fontAlgn="base" hangingPunct="0">
              <a:spcBef>
                <a:spcPct val="0"/>
              </a:spcBef>
              <a:spcAft>
                <a:spcPct val="0"/>
              </a:spcAft>
            </a:pPr>
            <a:r>
              <a:rPr lang="en-US" altLang="en-US" sz="1600" b="1" dirty="0" smtClean="0">
                <a:ea typeface="Times New Roman" panose="02020603050405020304" pitchFamily="18" charset="0"/>
                <a:cs typeface="Courier New" panose="02070309020205020404" pitchFamily="49" charset="0"/>
              </a:rPr>
              <a:t>         </a:t>
            </a:r>
            <a:r>
              <a:rPr lang="en-US" altLang="en-US" sz="2000" b="1" dirty="0" smtClean="0">
                <a:ea typeface="Times New Roman" panose="02020603050405020304" pitchFamily="18" charset="0"/>
                <a:cs typeface="Courier New" panose="02070309020205020404" pitchFamily="49" charset="0"/>
              </a:rPr>
              <a:t>0.0 Trillion                                                 </a:t>
            </a:r>
            <a:endParaRPr lang="en-US" altLang="en-US" sz="1600" dirty="0">
              <a:ea typeface="Times New Roman" panose="02020603050405020304" pitchFamily="18" charset="0"/>
              <a:cs typeface="Courier New" panose="02070309020205020404" pitchFamily="49" charset="0"/>
            </a:endParaRPr>
          </a:p>
        </p:txBody>
      </p:sp>
      <p:sp>
        <p:nvSpPr>
          <p:cNvPr id="19" name="TextBox 18"/>
          <p:cNvSpPr txBox="1"/>
          <p:nvPr/>
        </p:nvSpPr>
        <p:spPr>
          <a:xfrm>
            <a:off x="5271666" y="5298781"/>
            <a:ext cx="1936953" cy="954107"/>
          </a:xfrm>
          <a:prstGeom prst="rect">
            <a:avLst/>
          </a:prstGeom>
          <a:solidFill>
            <a:srgbClr val="FF0000"/>
          </a:solidFill>
        </p:spPr>
        <p:txBody>
          <a:bodyPr wrap="square" rtlCol="0">
            <a:spAutoFit/>
          </a:bodyPr>
          <a:lstStyle/>
          <a:p>
            <a:pPr lvl="0" eaLnBrk="0" fontAlgn="base" hangingPunct="0">
              <a:spcBef>
                <a:spcPct val="0"/>
              </a:spcBef>
              <a:spcAft>
                <a:spcPct val="0"/>
              </a:spcAft>
            </a:pPr>
            <a:r>
              <a:rPr lang="en-US" altLang="en-US" sz="1600" dirty="0" smtClean="0">
                <a:ea typeface="Times New Roman" panose="02020603050405020304" pitchFamily="18" charset="0"/>
                <a:cs typeface="Courier New" panose="02070309020205020404" pitchFamily="49" charset="0"/>
              </a:rPr>
              <a:t>               </a:t>
            </a:r>
            <a:r>
              <a:rPr lang="en-US" altLang="en-US" sz="2000" b="1" dirty="0" smtClean="0">
                <a:ea typeface="Times New Roman" panose="02020603050405020304" pitchFamily="18" charset="0"/>
                <a:cs typeface="Courier New" panose="02070309020205020404" pitchFamily="49" charset="0"/>
              </a:rPr>
              <a:t>2016</a:t>
            </a:r>
            <a:endParaRPr lang="en-US" altLang="en-US" sz="2000" b="1" dirty="0">
              <a:ea typeface="Times New Roman" panose="02020603050405020304" pitchFamily="18" charset="0"/>
              <a:cs typeface="Courier New" panose="02070309020205020404" pitchFamily="49" charset="0"/>
            </a:endParaRPr>
          </a:p>
          <a:p>
            <a:pPr lvl="0" eaLnBrk="0" fontAlgn="base" hangingPunct="0">
              <a:spcBef>
                <a:spcPct val="0"/>
              </a:spcBef>
              <a:spcAft>
                <a:spcPct val="0"/>
              </a:spcAft>
            </a:pPr>
            <a:endParaRPr lang="en-US" sz="1600" b="1" dirty="0" smtClean="0"/>
          </a:p>
          <a:p>
            <a:pPr lvl="0" eaLnBrk="0" fontAlgn="base" hangingPunct="0">
              <a:spcBef>
                <a:spcPct val="0"/>
              </a:spcBef>
              <a:spcAft>
                <a:spcPct val="0"/>
              </a:spcAft>
            </a:pPr>
            <a:r>
              <a:rPr lang="en-US" sz="1600" b="1" dirty="0" smtClean="0"/>
              <a:t>         </a:t>
            </a:r>
            <a:r>
              <a:rPr lang="en-US" sz="2000" b="1" dirty="0" smtClean="0"/>
              <a:t>1.7 Trillion</a:t>
            </a:r>
            <a:endParaRPr lang="en-US" sz="1600" dirty="0"/>
          </a:p>
        </p:txBody>
      </p:sp>
      <p:pic>
        <p:nvPicPr>
          <p:cNvPr id="4098" name="Picture 2" descr="https://s17-us2.ixquick.com/cgi-bin/serveimage?url=https%3A%2F%2Fupload.wikimedia.org%2Fwikipedia%2Fen%2Ff%2Ff1%2FDown_Arrow_Icon.png&amp;sp=834e2fe391e6a6f739b05dd4b50b0c5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4053310" y="5500102"/>
            <a:ext cx="606425" cy="6064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s16-us2.ixquick.com/cgi-bin/serveimage?url=https%3A%2F%2Fthumbs.dreamstime.com%2Fz%2Fq-question-answer-cartoon-graphic-18915490.jpg&amp;sp=63c154a3929a95e42799cae365579e1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295399" y="1739584"/>
            <a:ext cx="1904999" cy="19712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47800" y="4929449"/>
            <a:ext cx="5760819" cy="369332"/>
          </a:xfrm>
          <a:prstGeom prst="rect">
            <a:avLst/>
          </a:prstGeom>
          <a:solidFill>
            <a:srgbClr val="FFFF00"/>
          </a:solidFill>
        </p:spPr>
        <p:txBody>
          <a:bodyPr wrap="square" rtlCol="0">
            <a:spAutoFit/>
          </a:bodyPr>
          <a:lstStyle/>
          <a:p>
            <a:pPr algn="ctr"/>
            <a:r>
              <a:rPr lang="en-US" dirty="0" smtClean="0"/>
              <a:t>MBS Securities Owned by Fed Reserve Banks</a:t>
            </a:r>
            <a:endParaRPr lang="en-US" dirty="0"/>
          </a:p>
        </p:txBody>
      </p:sp>
      <p:sp>
        <p:nvSpPr>
          <p:cNvPr id="6" name="TextBox 5"/>
          <p:cNvSpPr txBox="1"/>
          <p:nvPr/>
        </p:nvSpPr>
        <p:spPr>
          <a:xfrm>
            <a:off x="1602942" y="2011964"/>
            <a:ext cx="340158" cy="369332"/>
          </a:xfrm>
          <a:prstGeom prst="rect">
            <a:avLst/>
          </a:prstGeom>
          <a:solidFill>
            <a:schemeClr val="bg1"/>
          </a:solidFill>
        </p:spPr>
        <p:txBody>
          <a:bodyPr wrap="none" rtlCol="0">
            <a:spAutoFit/>
          </a:bodyPr>
          <a:lstStyle/>
          <a:p>
            <a:r>
              <a:rPr lang="en-US" dirty="0" smtClean="0"/>
              <a:t>Q</a:t>
            </a:r>
            <a:endParaRPr lang="en-US" dirty="0"/>
          </a:p>
        </p:txBody>
      </p:sp>
      <p:sp>
        <p:nvSpPr>
          <p:cNvPr id="13" name="TextBox 12"/>
          <p:cNvSpPr txBox="1"/>
          <p:nvPr/>
        </p:nvSpPr>
        <p:spPr>
          <a:xfrm>
            <a:off x="2497772" y="2011964"/>
            <a:ext cx="317716" cy="369332"/>
          </a:xfrm>
          <a:prstGeom prst="rect">
            <a:avLst/>
          </a:prstGeom>
          <a:solidFill>
            <a:schemeClr val="bg1"/>
          </a:solidFill>
        </p:spPr>
        <p:txBody>
          <a:bodyPr wrap="none" rtlCol="0">
            <a:spAutoFit/>
          </a:bodyPr>
          <a:lstStyle/>
          <a:p>
            <a:r>
              <a:rPr lang="en-US" dirty="0" smtClean="0"/>
              <a:t>A</a:t>
            </a:r>
            <a:endParaRPr lang="en-US" dirty="0"/>
          </a:p>
        </p:txBody>
      </p:sp>
    </p:spTree>
    <p:extLst>
      <p:ext uri="{BB962C8B-B14F-4D97-AF65-F5344CB8AC3E}">
        <p14:creationId xmlns:p14="http://schemas.microsoft.com/office/powerpoint/2010/main" val="17637545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914400"/>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66800" y="3084195"/>
            <a:ext cx="7272528" cy="2523768"/>
          </a:xfrm>
          <a:prstGeom prst="rect">
            <a:avLst/>
          </a:prstGeom>
          <a:solidFill>
            <a:srgbClr val="FFFF00"/>
          </a:solidFill>
        </p:spPr>
        <p:txBody>
          <a:bodyPr wrap="square" rtlCol="0">
            <a:spAutoFit/>
          </a:bodyPr>
          <a:lstStyle/>
          <a:p>
            <a:r>
              <a:rPr lang="en-US" dirty="0"/>
              <a:t>Umm…</a:t>
            </a:r>
          </a:p>
          <a:p>
            <a:r>
              <a:rPr lang="en-US" sz="3200" dirty="0"/>
              <a:t>Umm…   WHAT!</a:t>
            </a:r>
          </a:p>
          <a:p>
            <a:r>
              <a:rPr lang="en-US" sz="3600" dirty="0" smtClean="0"/>
              <a:t>1.7 </a:t>
            </a:r>
            <a:r>
              <a:rPr lang="en-US" sz="3600" dirty="0"/>
              <a:t>TRILLION!!    RESERVE DOLLARS</a:t>
            </a:r>
            <a:r>
              <a:rPr lang="en-US" sz="3600" dirty="0" smtClean="0"/>
              <a:t>!</a:t>
            </a:r>
          </a:p>
          <a:p>
            <a:endParaRPr lang="en-US" sz="3600" dirty="0"/>
          </a:p>
          <a:p>
            <a:r>
              <a:rPr lang="en-US" sz="3600" dirty="0" smtClean="0"/>
              <a:t>      ….  FREAKING TRILLIONS!!??  </a:t>
            </a:r>
            <a:endParaRPr lang="en-US" sz="2000" dirty="0"/>
          </a:p>
        </p:txBody>
      </p:sp>
      <p:sp>
        <p:nvSpPr>
          <p:cNvPr id="8" name="TextBox 7"/>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QE COMES FROM THE CENTRAL BANK</a:t>
            </a:r>
          </a:p>
        </p:txBody>
      </p:sp>
      <p:pic>
        <p:nvPicPr>
          <p:cNvPr id="10" name="Picture 9" descr="https://s14-eu5.ixquick.com/cgi-bin/serveimage?url=http%3A%2F%2Fichef.bbci.co.uk%2Fnews%2F1024%2Fmedia%2Fimages%2F70618000%2Fjpg%2F_70618612_qethinkstock.jpg&amp;sp=1b5e0cd1e8d0fd5ba227ab755d3a7fc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6600" y="703773"/>
            <a:ext cx="3276600" cy="184567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s15-us2.ixquick.com/cgi-bin/serveimage?url=https%3A%2F%2Fthumbs.dreamstime.com%2Fz%2Fscared-little-boy-cartoon-7248295.jpg&amp;sp=6fbcbb3f277fd6863d614cb9d6f4508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9549" y="4677231"/>
            <a:ext cx="1673225" cy="18614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928789" y="4677231"/>
            <a:ext cx="184731" cy="2031325"/>
          </a:xfrm>
          <a:prstGeom prst="rect">
            <a:avLst/>
          </a:prstGeom>
          <a:solidFill>
            <a:schemeClr val="bg1"/>
          </a:solidFill>
        </p:spPr>
        <p:txBody>
          <a:bodyPr wrap="non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6516285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812" y="738877"/>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792191" y="2580208"/>
            <a:ext cx="5257800" cy="461665"/>
          </a:xfrm>
          <a:prstGeom prst="rect">
            <a:avLst/>
          </a:prstGeom>
          <a:solidFill>
            <a:srgbClr val="FFFF00"/>
          </a:solidFill>
        </p:spPr>
        <p:txBody>
          <a:bodyPr wrap="square" rtlCol="0">
            <a:spAutoFit/>
          </a:bodyPr>
          <a:lstStyle/>
          <a:p>
            <a:r>
              <a:rPr lang="en-US" sz="2400" dirty="0"/>
              <a:t>And how does this help ‘the people’?</a:t>
            </a:r>
            <a:endParaRPr lang="en-US" sz="2800" dirty="0"/>
          </a:p>
        </p:txBody>
      </p:sp>
      <p:sp>
        <p:nvSpPr>
          <p:cNvPr id="8" name="TextBox 7"/>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QE COMES FROM THE CENTRAL BANK</a:t>
            </a:r>
          </a:p>
        </p:txBody>
      </p:sp>
      <p:pic>
        <p:nvPicPr>
          <p:cNvPr id="10" name="Picture 9" descr="https://s14-eu5.ixquick.com/cgi-bin/serveimage?url=http%3A%2F%2Fichef.bbci.co.uk%2Fnews%2F1024%2Fmedia%2Fimages%2F70618000%2Fjpg%2F_70618612_qethinkstock.jpg&amp;sp=1b5e0cd1e8d0fd5ba227ab755d3a7fc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755384"/>
            <a:ext cx="2819400" cy="15881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3580977"/>
            <a:ext cx="4648200" cy="2585323"/>
          </a:xfrm>
          <a:prstGeom prst="rect">
            <a:avLst/>
          </a:prstGeom>
          <a:noFill/>
        </p:spPr>
        <p:txBody>
          <a:bodyPr wrap="square" rtlCol="0">
            <a:spAutoFit/>
          </a:bodyPr>
          <a:lstStyle/>
          <a:p>
            <a:r>
              <a:rPr lang="en-US" dirty="0" smtClean="0"/>
              <a:t>Well, this made sure the banks were solvent so our money in the banks was safe.  That certainly helped all of us!</a:t>
            </a:r>
          </a:p>
          <a:p>
            <a:endParaRPr lang="en-US" dirty="0"/>
          </a:p>
          <a:p>
            <a:r>
              <a:rPr lang="en-US" dirty="0" smtClean="0"/>
              <a:t>And, well</a:t>
            </a:r>
            <a:r>
              <a:rPr lang="en-US" dirty="0"/>
              <a:t>, </a:t>
            </a:r>
            <a:r>
              <a:rPr lang="en-US" dirty="0" smtClean="0"/>
              <a:t>also…  you </a:t>
            </a:r>
            <a:r>
              <a:rPr lang="en-US" dirty="0"/>
              <a:t>see, to help </a:t>
            </a:r>
            <a:r>
              <a:rPr lang="en-US" dirty="0" smtClean="0"/>
              <a:t>the economy to create jobs and help ‘</a:t>
            </a:r>
            <a:r>
              <a:rPr lang="en-US" dirty="0"/>
              <a:t>the people’, the FED also started creating reserve money and going out and buying </a:t>
            </a:r>
            <a:r>
              <a:rPr lang="en-US" dirty="0" smtClean="0"/>
              <a:t>government bonds </a:t>
            </a:r>
            <a:r>
              <a:rPr lang="en-US" dirty="0"/>
              <a:t>from insurance companies and pension funds</a:t>
            </a:r>
            <a:r>
              <a:rPr lang="en-US" dirty="0" smtClean="0"/>
              <a:t>.</a:t>
            </a:r>
            <a:endParaRPr lang="en-US" dirty="0"/>
          </a:p>
        </p:txBody>
      </p:sp>
      <p:pic>
        <p:nvPicPr>
          <p:cNvPr id="4" name="Picture 2" descr="https://s15-us2.ixquick.com/cgi-bin/serveimage?url=http%3A%2F%2Ffitsnews.com%2Fwp-content%2Fuploads%2F2011%2F03%2Ffix-sc-pension-fund.jpg&amp;sp=97ee9ef315080e353712b52f36850f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8783" y="5360002"/>
            <a:ext cx="1521777" cy="9009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15-us2.ixquick.com/cgi-bin/serveimage?url=http%3A%2F%2Fdeveloper.ibm.com%2Fapimanagement%2Fwp-content%2Fuploads%2Fsites%2F23%2F2014%2F09%2Finsurance.jpg&amp;sp=28c6dd005edca062c4e0cf183946e8b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9245" y="4363434"/>
            <a:ext cx="1769187" cy="19931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s15-us2.ixquick.com/cgi-bin/serveimage?url=http%3A%2F%2Fsleepingresources.com%2Fwp-content%2Fuploads%2F2011%2F11%2FSweating.jpg&amp;sp=28a9a6331e82c4fb552309eb413196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54678" y="1753623"/>
            <a:ext cx="1536922" cy="20017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s17-us2.ixquick.com/cgi-bin/serveimage?url=http%3A%2F%2Fwww.pensionfund.org%2Ffiles%2Fimage%2Fwhy-pension-fund.jpg&amp;sp=28f20ece5f06c3d329f53b6552363b6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92407" y="4463404"/>
            <a:ext cx="1498153" cy="92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742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914400"/>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124200" y="2489485"/>
            <a:ext cx="5257800" cy="1200329"/>
          </a:xfrm>
          <a:prstGeom prst="rect">
            <a:avLst/>
          </a:prstGeom>
          <a:solidFill>
            <a:srgbClr val="FFFF00"/>
          </a:solidFill>
        </p:spPr>
        <p:txBody>
          <a:bodyPr wrap="square" rtlCol="0">
            <a:spAutoFit/>
          </a:bodyPr>
          <a:lstStyle/>
          <a:p>
            <a:r>
              <a:rPr lang="en-US" sz="2400" dirty="0"/>
              <a:t>But I thought the FED could not give reserve money – the real money - to anyone but their member banks?</a:t>
            </a:r>
            <a:endParaRPr lang="en-US" sz="2800" dirty="0"/>
          </a:p>
        </p:txBody>
      </p:sp>
      <p:sp>
        <p:nvSpPr>
          <p:cNvPr id="8" name="TextBox 7"/>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QE COMES FROM THE CENTRAL BANK</a:t>
            </a:r>
          </a:p>
        </p:txBody>
      </p:sp>
      <p:pic>
        <p:nvPicPr>
          <p:cNvPr id="10" name="Picture 9" descr="https://s14-eu5.ixquick.com/cgi-bin/serveimage?url=http%3A%2F%2Fichef.bbci.co.uk%2Fnews%2F1024%2Fmedia%2Fimages%2F70618000%2Fjpg%2F_70618612_qethinkstock.jpg&amp;sp=1b5e0cd1e8d0fd5ba227ab755d3a7fc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643806"/>
            <a:ext cx="3276600" cy="18456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4381234"/>
            <a:ext cx="4876800" cy="1631216"/>
          </a:xfrm>
          <a:prstGeom prst="rect">
            <a:avLst/>
          </a:prstGeom>
          <a:noFill/>
        </p:spPr>
        <p:txBody>
          <a:bodyPr wrap="square" rtlCol="0">
            <a:spAutoFit/>
          </a:bodyPr>
          <a:lstStyle/>
          <a:p>
            <a:r>
              <a:rPr lang="en-US" sz="2000" dirty="0"/>
              <a:t>Yes, correct.  Good for you.  But you see, the way it works is …  </a:t>
            </a:r>
            <a:r>
              <a:rPr lang="en-US" sz="2000" dirty="0" smtClean="0"/>
              <a:t>the </a:t>
            </a:r>
            <a:r>
              <a:rPr lang="en-US" sz="2000" dirty="0"/>
              <a:t>banks got the reserve money, and the </a:t>
            </a:r>
            <a:r>
              <a:rPr lang="en-US" sz="2000" dirty="0" smtClean="0"/>
              <a:t>pension </a:t>
            </a:r>
            <a:r>
              <a:rPr lang="en-US" sz="2000" dirty="0"/>
              <a:t>funds and insurance companies got </a:t>
            </a:r>
            <a:r>
              <a:rPr lang="en-US" sz="2000" dirty="0" smtClean="0"/>
              <a:t>the </a:t>
            </a:r>
            <a:r>
              <a:rPr lang="en-US" sz="2000" dirty="0"/>
              <a:t>IOUs of the </a:t>
            </a:r>
            <a:r>
              <a:rPr lang="en-US" sz="2000" dirty="0" smtClean="0"/>
              <a:t>banks – bank deposits.</a:t>
            </a:r>
            <a:endParaRPr lang="en-US" sz="2000" dirty="0"/>
          </a:p>
        </p:txBody>
      </p:sp>
      <p:pic>
        <p:nvPicPr>
          <p:cNvPr id="2050" name="Picture 2" descr="https://s16-us2.ixquick.com/cgi-bin/serveimage?url=http%3A%2F%2Fih1.redbubble.net%2Fimage.192503841.8580%2Fflat%2C800x800%2C075%2Cf.u2.jpg&amp;sp=c29ea9a638ae12e7e297fd9e0eca099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3100" y="3955226"/>
            <a:ext cx="226695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7378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914400"/>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154997" y="2717457"/>
            <a:ext cx="5257800" cy="1200329"/>
          </a:xfrm>
          <a:prstGeom prst="rect">
            <a:avLst/>
          </a:prstGeom>
          <a:solidFill>
            <a:srgbClr val="FFFF00"/>
          </a:solidFill>
        </p:spPr>
        <p:txBody>
          <a:bodyPr wrap="square" rtlCol="0">
            <a:spAutoFit/>
          </a:bodyPr>
          <a:lstStyle/>
          <a:p>
            <a:r>
              <a:rPr lang="en-US" sz="2400" dirty="0"/>
              <a:t>It seems all we the people get are IOUs?</a:t>
            </a:r>
          </a:p>
          <a:p>
            <a:endParaRPr lang="en-US" sz="2400" dirty="0"/>
          </a:p>
          <a:p>
            <a:r>
              <a:rPr lang="en-US" sz="2400" dirty="0"/>
              <a:t>So </a:t>
            </a:r>
            <a:r>
              <a:rPr lang="en-US" sz="2400" dirty="0" smtClean="0"/>
              <a:t>did </a:t>
            </a:r>
            <a:r>
              <a:rPr lang="en-US" sz="2400" dirty="0"/>
              <a:t>this help ‘we, the people’?</a:t>
            </a:r>
            <a:endParaRPr lang="en-US" sz="2800" dirty="0"/>
          </a:p>
        </p:txBody>
      </p:sp>
      <p:sp>
        <p:nvSpPr>
          <p:cNvPr id="8" name="TextBox 7"/>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QE COMES FROM THE CENTRAL BANK</a:t>
            </a:r>
          </a:p>
        </p:txBody>
      </p:sp>
      <p:pic>
        <p:nvPicPr>
          <p:cNvPr id="10" name="Picture 9" descr="https://s14-eu5.ixquick.com/cgi-bin/serveimage?url=http%3A%2F%2Fichef.bbci.co.uk%2Fnews%2F1024%2Fmedia%2Fimages%2F70618000%2Fjpg%2F_70618612_qethinkstock.jpg&amp;sp=1b5e0cd1e8d0fd5ba227ab755d3a7fc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7952" y="907338"/>
            <a:ext cx="3276600" cy="18456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4423225"/>
            <a:ext cx="4648200" cy="1200329"/>
          </a:xfrm>
          <a:prstGeom prst="rect">
            <a:avLst/>
          </a:prstGeom>
          <a:noFill/>
        </p:spPr>
        <p:txBody>
          <a:bodyPr wrap="square" rtlCol="0">
            <a:spAutoFit/>
          </a:bodyPr>
          <a:lstStyle/>
          <a:p>
            <a:r>
              <a:rPr lang="en-US" dirty="0"/>
              <a:t>Well, the idea was that these companies would then take that bank-money and buy more stocks and bonds for their pensioners and insured.  This would stimulate our </a:t>
            </a:r>
            <a:r>
              <a:rPr lang="en-US" dirty="0" smtClean="0"/>
              <a:t>economy.</a:t>
            </a:r>
            <a:endParaRPr lang="en-US" dirty="0"/>
          </a:p>
        </p:txBody>
      </p:sp>
      <p:pic>
        <p:nvPicPr>
          <p:cNvPr id="3074" name="Picture 2" descr="https://s14-eu5.ixquick.com/cgi-bin/serveimage?url=http%3A%2F%2Fstockmarket-watch.com%2Fwp-content%2Fuploads%2F2015%2F07%2Feuropean_stock_market_trading.jpg&amp;sp=62cbe56e9791fe145edd238f63ff8f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6572" y="4423225"/>
            <a:ext cx="2816225" cy="1847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3985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147049"/>
            <a:ext cx="1676400" cy="1515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019800" y="3987800"/>
            <a:ext cx="2842254" cy="1938992"/>
          </a:xfrm>
          <a:prstGeom prst="rect">
            <a:avLst/>
          </a:prstGeom>
          <a:solidFill>
            <a:srgbClr val="FFFF00"/>
          </a:solidFill>
        </p:spPr>
        <p:txBody>
          <a:bodyPr wrap="square" rtlCol="0">
            <a:spAutoFit/>
          </a:bodyPr>
          <a:lstStyle/>
          <a:p>
            <a:r>
              <a:rPr lang="en-US" sz="2400" dirty="0"/>
              <a:t>And how does that help ‘the people’ when the majority of the stock market is owned by the 1</a:t>
            </a:r>
            <a:r>
              <a:rPr lang="en-US" sz="2400" dirty="0" smtClean="0"/>
              <a:t>% !</a:t>
            </a:r>
            <a:endParaRPr lang="en-US" sz="2800" dirty="0"/>
          </a:p>
        </p:txBody>
      </p:sp>
      <p:sp>
        <p:nvSpPr>
          <p:cNvPr id="8" name="TextBox 7"/>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QE COMES FROM THE CENTRAL BANK</a:t>
            </a:r>
          </a:p>
        </p:txBody>
      </p:sp>
      <p:pic>
        <p:nvPicPr>
          <p:cNvPr id="10242" name="Picture 2" descr="https://s14-eu5.ixquick.com/cgi-bin/serveimage?url=http%3A%2F%2Fthemillenniumreport.com%2Fwp-content%2Fuploads%2F2014%2F07%2Fstock_market_bubble.jpg&amp;sp=d3b753fbcf8302c2e534b4b28d73e47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665764"/>
            <a:ext cx="3850229" cy="296257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 y="872830"/>
            <a:ext cx="4572000" cy="923330"/>
          </a:xfrm>
          <a:prstGeom prst="rect">
            <a:avLst/>
          </a:prstGeom>
        </p:spPr>
        <p:txBody>
          <a:bodyPr>
            <a:spAutoFit/>
          </a:bodyPr>
          <a:lstStyle/>
          <a:p>
            <a:r>
              <a:rPr lang="en-US" dirty="0" smtClean="0"/>
              <a:t>The </a:t>
            </a:r>
            <a:r>
              <a:rPr lang="en-US" dirty="0"/>
              <a:t>newly created money </a:t>
            </a:r>
            <a:r>
              <a:rPr lang="en-US" dirty="0" smtClean="0"/>
              <a:t>went into </a:t>
            </a:r>
            <a:r>
              <a:rPr lang="en-US" dirty="0"/>
              <a:t>the financial markets, boosting bond and stock markets nearly to their highest level in history. </a:t>
            </a:r>
          </a:p>
        </p:txBody>
      </p:sp>
      <p:sp>
        <p:nvSpPr>
          <p:cNvPr id="9" name="TextBox 8"/>
          <p:cNvSpPr txBox="1"/>
          <p:nvPr/>
        </p:nvSpPr>
        <p:spPr>
          <a:xfrm>
            <a:off x="583501" y="6192517"/>
            <a:ext cx="1024576" cy="461665"/>
          </a:xfrm>
          <a:prstGeom prst="rect">
            <a:avLst/>
          </a:prstGeom>
          <a:noFill/>
        </p:spPr>
        <p:txBody>
          <a:bodyPr wrap="none" rtlCol="0">
            <a:spAutoFit/>
          </a:bodyPr>
          <a:lstStyle/>
          <a:p>
            <a:r>
              <a:rPr lang="en-US" sz="2400" dirty="0" smtClean="0"/>
              <a:t>Well …</a:t>
            </a:r>
            <a:endParaRPr lang="en-US" sz="2400" dirty="0"/>
          </a:p>
        </p:txBody>
      </p:sp>
      <p:pic>
        <p:nvPicPr>
          <p:cNvPr id="2050" name="Picture 2" descr="https://s14-eu5.ixquick.com/cgi-bin/serveimage?url=http%3A%2F%2F2.bp.blogspot.com%2F-C7zbFo5y6Ak%2FVD3LCefogWI%2FAAAAAAAANCk%2FJx461yPdC6c%2Fs1600%2FTop-1-percent.jpg&amp;sp=2a5dde61b48084c260b7c22c9c269e8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3852386"/>
            <a:ext cx="3288372" cy="2743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270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3048000"/>
            <a:ext cx="7034298" cy="584775"/>
          </a:xfrm>
          <a:prstGeom prst="rect">
            <a:avLst/>
          </a:prstGeom>
          <a:solidFill>
            <a:srgbClr val="00B0F0"/>
          </a:solidFill>
        </p:spPr>
        <p:txBody>
          <a:bodyPr wrap="none" rtlCol="0">
            <a:spAutoFit/>
          </a:bodyPr>
          <a:lstStyle/>
          <a:p>
            <a:pPr marL="285750" indent="-285750">
              <a:buFont typeface="Arial" panose="020B0604020202020204" pitchFamily="34" charset="0"/>
              <a:buChar char="•"/>
            </a:pPr>
            <a:r>
              <a:rPr lang="en-US" sz="3200" b="1" dirty="0">
                <a:latin typeface="Bradley Hand ITC" panose="03070402050302030203" pitchFamily="66" charset="0"/>
              </a:rPr>
              <a:t>IOU </a:t>
            </a:r>
            <a:r>
              <a:rPr lang="en-US" sz="3200" b="1" dirty="0" smtClean="0">
                <a:latin typeface="Bradley Hand ITC" panose="03070402050302030203" pitchFamily="66" charset="0"/>
              </a:rPr>
              <a:t>MONEY – BANK DEBT-MONEY</a:t>
            </a:r>
            <a:endParaRPr lang="en-US" sz="3200" dirty="0"/>
          </a:p>
        </p:txBody>
      </p:sp>
    </p:spTree>
    <p:extLst>
      <p:ext uri="{BB962C8B-B14F-4D97-AF65-F5344CB8AC3E}">
        <p14:creationId xmlns:p14="http://schemas.microsoft.com/office/powerpoint/2010/main" val="26665780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826738"/>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QE COMES FROM THE CENTRAL BANK</a:t>
            </a:r>
          </a:p>
        </p:txBody>
      </p:sp>
      <p:sp>
        <p:nvSpPr>
          <p:cNvPr id="9" name="TextBox 8"/>
          <p:cNvSpPr txBox="1"/>
          <p:nvPr/>
        </p:nvSpPr>
        <p:spPr>
          <a:xfrm>
            <a:off x="914400" y="2904888"/>
            <a:ext cx="814197" cy="369332"/>
          </a:xfrm>
          <a:prstGeom prst="rect">
            <a:avLst/>
          </a:prstGeom>
          <a:noFill/>
        </p:spPr>
        <p:txBody>
          <a:bodyPr wrap="none" rtlCol="0">
            <a:spAutoFit/>
          </a:bodyPr>
          <a:lstStyle/>
          <a:p>
            <a:r>
              <a:rPr lang="en-US" dirty="0" smtClean="0"/>
              <a:t>Well …</a:t>
            </a:r>
            <a:endParaRPr lang="en-US" dirty="0"/>
          </a:p>
        </p:txBody>
      </p:sp>
      <p:sp>
        <p:nvSpPr>
          <p:cNvPr id="10" name="TextBox 9"/>
          <p:cNvSpPr txBox="1"/>
          <p:nvPr/>
        </p:nvSpPr>
        <p:spPr>
          <a:xfrm>
            <a:off x="3962400" y="1087192"/>
            <a:ext cx="3291717" cy="646331"/>
          </a:xfrm>
          <a:prstGeom prst="rect">
            <a:avLst/>
          </a:prstGeom>
          <a:solidFill>
            <a:srgbClr val="FFFF00"/>
          </a:solidFill>
        </p:spPr>
        <p:txBody>
          <a:bodyPr wrap="square" rtlCol="0">
            <a:spAutoFit/>
          </a:bodyPr>
          <a:lstStyle/>
          <a:p>
            <a:r>
              <a:rPr lang="en-US" dirty="0"/>
              <a:t>Umm…    </a:t>
            </a:r>
            <a:r>
              <a:rPr lang="en-US" dirty="0" smtClean="0"/>
              <a:t>how much government  debt was bought by the FED?</a:t>
            </a:r>
            <a:endParaRPr lang="en-US" dirty="0"/>
          </a:p>
        </p:txBody>
      </p:sp>
      <p:sp>
        <p:nvSpPr>
          <p:cNvPr id="11" name="TextBox 10"/>
          <p:cNvSpPr txBox="1"/>
          <p:nvPr/>
        </p:nvSpPr>
        <p:spPr>
          <a:xfrm>
            <a:off x="4026132" y="3423766"/>
            <a:ext cx="2286000" cy="369332"/>
          </a:xfrm>
          <a:prstGeom prst="rect">
            <a:avLst/>
          </a:prstGeom>
          <a:solidFill>
            <a:srgbClr val="FFFF00"/>
          </a:solidFill>
        </p:spPr>
        <p:txBody>
          <a:bodyPr wrap="square" rtlCol="0">
            <a:spAutoFit/>
          </a:bodyPr>
          <a:lstStyle/>
          <a:p>
            <a:r>
              <a:rPr lang="en-US" dirty="0"/>
              <a:t>Umm…    How much?</a:t>
            </a:r>
          </a:p>
        </p:txBody>
      </p:sp>
      <p:sp>
        <p:nvSpPr>
          <p:cNvPr id="15" name="TextBox 14"/>
          <p:cNvSpPr txBox="1"/>
          <p:nvPr/>
        </p:nvSpPr>
        <p:spPr>
          <a:xfrm>
            <a:off x="1708277" y="4876800"/>
            <a:ext cx="1936953" cy="954107"/>
          </a:xfrm>
          <a:prstGeom prst="rect">
            <a:avLst/>
          </a:prstGeom>
          <a:solidFill>
            <a:srgbClr val="40F65E"/>
          </a:solidFill>
        </p:spPr>
        <p:txBody>
          <a:bodyPr wrap="square" rtlCol="0">
            <a:spAutoFit/>
          </a:bodyPr>
          <a:lstStyle/>
          <a:p>
            <a:pPr lvl="0" eaLnBrk="0" fontAlgn="base" hangingPunct="0">
              <a:spcBef>
                <a:spcPct val="0"/>
              </a:spcBef>
              <a:spcAft>
                <a:spcPct val="0"/>
              </a:spcAft>
            </a:pPr>
            <a:r>
              <a:rPr lang="en-US" altLang="en-US" sz="1600" b="1" dirty="0" smtClean="0">
                <a:ea typeface="Times New Roman" panose="02020603050405020304" pitchFamily="18" charset="0"/>
                <a:cs typeface="Courier New" panose="02070309020205020404" pitchFamily="49" charset="0"/>
              </a:rPr>
              <a:t>              </a:t>
            </a:r>
            <a:r>
              <a:rPr lang="en-US" altLang="en-US" sz="2000" b="1" dirty="0" smtClean="0">
                <a:ea typeface="Times New Roman" panose="02020603050405020304" pitchFamily="18" charset="0"/>
                <a:cs typeface="Courier New" panose="02070309020205020404" pitchFamily="49" charset="0"/>
              </a:rPr>
              <a:t>2007</a:t>
            </a:r>
            <a:r>
              <a:rPr lang="en-US" altLang="en-US" sz="1600" b="1" dirty="0" smtClean="0">
                <a:ea typeface="Times New Roman" panose="02020603050405020304" pitchFamily="18" charset="0"/>
                <a:cs typeface="Courier New" panose="02070309020205020404" pitchFamily="49" charset="0"/>
              </a:rPr>
              <a:t> </a:t>
            </a:r>
          </a:p>
          <a:p>
            <a:pPr lvl="0" eaLnBrk="0" fontAlgn="base" hangingPunct="0">
              <a:spcBef>
                <a:spcPct val="0"/>
              </a:spcBef>
              <a:spcAft>
                <a:spcPct val="0"/>
              </a:spcAft>
            </a:pPr>
            <a:endParaRPr lang="en-US" altLang="en-US" sz="1600" dirty="0">
              <a:ea typeface="Times New Roman" panose="02020603050405020304" pitchFamily="18" charset="0"/>
              <a:cs typeface="Courier New" panose="02070309020205020404" pitchFamily="49" charset="0"/>
            </a:endParaRPr>
          </a:p>
          <a:p>
            <a:pPr lvl="0" eaLnBrk="0" fontAlgn="base" hangingPunct="0">
              <a:spcBef>
                <a:spcPct val="0"/>
              </a:spcBef>
              <a:spcAft>
                <a:spcPct val="0"/>
              </a:spcAft>
            </a:pPr>
            <a:r>
              <a:rPr lang="en-US" altLang="en-US" sz="1600" b="1" dirty="0" smtClean="0">
                <a:ea typeface="Times New Roman" panose="02020603050405020304" pitchFamily="18" charset="0"/>
                <a:cs typeface="Courier New" panose="02070309020205020404" pitchFamily="49" charset="0"/>
              </a:rPr>
              <a:t>         </a:t>
            </a:r>
            <a:r>
              <a:rPr lang="en-US" altLang="en-US" sz="2000" b="1" dirty="0" smtClean="0">
                <a:ea typeface="Times New Roman" panose="02020603050405020304" pitchFamily="18" charset="0"/>
                <a:cs typeface="Courier New" panose="02070309020205020404" pitchFamily="49" charset="0"/>
              </a:rPr>
              <a:t>0.8 Trillion                                                 </a:t>
            </a:r>
            <a:endParaRPr lang="en-US" altLang="en-US" sz="1600" dirty="0">
              <a:ea typeface="Times New Roman" panose="02020603050405020304" pitchFamily="18" charset="0"/>
              <a:cs typeface="Courier New" panose="02070309020205020404" pitchFamily="49" charset="0"/>
            </a:endParaRPr>
          </a:p>
        </p:txBody>
      </p:sp>
      <p:sp>
        <p:nvSpPr>
          <p:cNvPr id="16" name="TextBox 15"/>
          <p:cNvSpPr txBox="1"/>
          <p:nvPr/>
        </p:nvSpPr>
        <p:spPr>
          <a:xfrm>
            <a:off x="5532143" y="4876800"/>
            <a:ext cx="1936953" cy="954107"/>
          </a:xfrm>
          <a:prstGeom prst="rect">
            <a:avLst/>
          </a:prstGeom>
          <a:solidFill>
            <a:srgbClr val="FF0000"/>
          </a:solidFill>
        </p:spPr>
        <p:txBody>
          <a:bodyPr wrap="square" rtlCol="0">
            <a:spAutoFit/>
          </a:bodyPr>
          <a:lstStyle/>
          <a:p>
            <a:pPr lvl="0" eaLnBrk="0" fontAlgn="base" hangingPunct="0">
              <a:spcBef>
                <a:spcPct val="0"/>
              </a:spcBef>
              <a:spcAft>
                <a:spcPct val="0"/>
              </a:spcAft>
            </a:pPr>
            <a:r>
              <a:rPr lang="en-US" altLang="en-US" sz="1600" dirty="0" smtClean="0">
                <a:ea typeface="Times New Roman" panose="02020603050405020304" pitchFamily="18" charset="0"/>
                <a:cs typeface="Courier New" panose="02070309020205020404" pitchFamily="49" charset="0"/>
              </a:rPr>
              <a:t>               </a:t>
            </a:r>
            <a:r>
              <a:rPr lang="en-US" altLang="en-US" sz="2000" b="1" dirty="0" smtClean="0">
                <a:ea typeface="Times New Roman" panose="02020603050405020304" pitchFamily="18" charset="0"/>
                <a:cs typeface="Courier New" panose="02070309020205020404" pitchFamily="49" charset="0"/>
              </a:rPr>
              <a:t>2016</a:t>
            </a:r>
            <a:endParaRPr lang="en-US" altLang="en-US" sz="2000" b="1" dirty="0">
              <a:ea typeface="Times New Roman" panose="02020603050405020304" pitchFamily="18" charset="0"/>
              <a:cs typeface="Courier New" panose="02070309020205020404" pitchFamily="49" charset="0"/>
            </a:endParaRPr>
          </a:p>
          <a:p>
            <a:pPr lvl="0" eaLnBrk="0" fontAlgn="base" hangingPunct="0">
              <a:spcBef>
                <a:spcPct val="0"/>
              </a:spcBef>
              <a:spcAft>
                <a:spcPct val="0"/>
              </a:spcAft>
            </a:pPr>
            <a:endParaRPr lang="en-US" sz="1600" b="1" dirty="0" smtClean="0"/>
          </a:p>
          <a:p>
            <a:pPr lvl="0" eaLnBrk="0" fontAlgn="base" hangingPunct="0">
              <a:spcBef>
                <a:spcPct val="0"/>
              </a:spcBef>
              <a:spcAft>
                <a:spcPct val="0"/>
              </a:spcAft>
            </a:pPr>
            <a:r>
              <a:rPr lang="en-US" sz="1600" b="1" dirty="0" smtClean="0"/>
              <a:t>         </a:t>
            </a:r>
            <a:r>
              <a:rPr lang="en-US" sz="2000" b="1" dirty="0" smtClean="0"/>
              <a:t>2.5 Trillion</a:t>
            </a:r>
            <a:endParaRPr lang="en-US" sz="1600" dirty="0"/>
          </a:p>
        </p:txBody>
      </p:sp>
      <p:pic>
        <p:nvPicPr>
          <p:cNvPr id="17" name="Picture 2" descr="https://s17-us2.ixquick.com/cgi-bin/serveimage?url=https%3A%2F%2Fupload.wikimedia.org%2Fwikipedia%2Fen%2Ff%2Ff1%2FDown_Arrow_Icon.png&amp;sp=834e2fe391e6a6f739b05dd4b50b0c5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4313787" y="5078121"/>
            <a:ext cx="606425" cy="60642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708277" y="4507468"/>
            <a:ext cx="5760819" cy="369332"/>
          </a:xfrm>
          <a:prstGeom prst="rect">
            <a:avLst/>
          </a:prstGeom>
          <a:solidFill>
            <a:srgbClr val="FFFF00"/>
          </a:solidFill>
        </p:spPr>
        <p:txBody>
          <a:bodyPr wrap="square" rtlCol="0">
            <a:spAutoFit/>
          </a:bodyPr>
          <a:lstStyle/>
          <a:p>
            <a:pPr algn="ctr"/>
            <a:r>
              <a:rPr lang="en-US" dirty="0" smtClean="0"/>
              <a:t>Treasury Debt Owned by Fed Reserve Banks</a:t>
            </a:r>
            <a:endParaRPr lang="en-US" dirty="0"/>
          </a:p>
        </p:txBody>
      </p:sp>
    </p:spTree>
    <p:extLst>
      <p:ext uri="{BB962C8B-B14F-4D97-AF65-F5344CB8AC3E}">
        <p14:creationId xmlns:p14="http://schemas.microsoft.com/office/powerpoint/2010/main" val="1459736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699" y="594139"/>
            <a:ext cx="1534077" cy="1387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371600" y="2222575"/>
            <a:ext cx="6989064" cy="3539430"/>
          </a:xfrm>
          <a:prstGeom prst="rect">
            <a:avLst/>
          </a:prstGeom>
          <a:solidFill>
            <a:srgbClr val="FFFF00"/>
          </a:solidFill>
        </p:spPr>
        <p:txBody>
          <a:bodyPr wrap="square" rtlCol="0">
            <a:spAutoFit/>
          </a:bodyPr>
          <a:lstStyle/>
          <a:p>
            <a:r>
              <a:rPr lang="en-US" sz="2000" dirty="0" smtClean="0"/>
              <a:t>Umm</a:t>
            </a:r>
            <a:r>
              <a:rPr lang="en-US" sz="2000" dirty="0"/>
              <a:t>…   WHAT!</a:t>
            </a:r>
          </a:p>
          <a:p>
            <a:r>
              <a:rPr lang="en-US" sz="2400" dirty="0" smtClean="0"/>
              <a:t>           </a:t>
            </a:r>
            <a:r>
              <a:rPr lang="en-US" sz="2400" b="1" dirty="0" smtClean="0">
                <a:solidFill>
                  <a:srgbClr val="FF0000"/>
                </a:solidFill>
              </a:rPr>
              <a:t>ANOTHER</a:t>
            </a:r>
            <a:r>
              <a:rPr lang="en-US" sz="2400" dirty="0" smtClean="0"/>
              <a:t>  1.7  TRILLION !!  </a:t>
            </a:r>
          </a:p>
          <a:p>
            <a:r>
              <a:rPr lang="en-US" sz="2400" dirty="0"/>
              <a:t> </a:t>
            </a:r>
            <a:r>
              <a:rPr lang="en-US" sz="2400" dirty="0" smtClean="0"/>
              <a:t>                              </a:t>
            </a:r>
            <a:r>
              <a:rPr lang="en-US" sz="2400" dirty="0"/>
              <a:t>RESERVE </a:t>
            </a:r>
            <a:r>
              <a:rPr lang="en-US" sz="2400" dirty="0" smtClean="0"/>
              <a:t>DOLLARS !!</a:t>
            </a:r>
          </a:p>
          <a:p>
            <a:endParaRPr lang="en-US" sz="2800" dirty="0"/>
          </a:p>
          <a:p>
            <a:r>
              <a:rPr lang="en-US" sz="2800" dirty="0" smtClean="0"/>
              <a:t>Umm…   That’s a total of 3.5 TRILLION DOLLARS</a:t>
            </a:r>
          </a:p>
          <a:p>
            <a:endParaRPr lang="en-US" sz="3600" dirty="0"/>
          </a:p>
          <a:p>
            <a:r>
              <a:rPr lang="en-US" sz="3600" dirty="0" smtClean="0"/>
              <a:t>   ….3.5  FREAKING TRILLION !! ??  </a:t>
            </a:r>
            <a:endParaRPr lang="en-US" sz="2000" dirty="0"/>
          </a:p>
        </p:txBody>
      </p:sp>
      <p:sp>
        <p:nvSpPr>
          <p:cNvPr id="8" name="TextBox 7"/>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QE COMES FROM THE CENTRAL BANK</a:t>
            </a:r>
          </a:p>
        </p:txBody>
      </p:sp>
      <p:pic>
        <p:nvPicPr>
          <p:cNvPr id="10" name="Picture 9" descr="https://s14-eu5.ixquick.com/cgi-bin/serveimage?url=http%3A%2F%2Fichef.bbci.co.uk%2Fnews%2F1024%2Fmedia%2Fimages%2F70618000%2Fjpg%2F_70618612_qethinkstock.jpg&amp;sp=1b5e0cd1e8d0fd5ba227ab755d3a7fc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591510"/>
            <a:ext cx="2895600" cy="16310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s15-us2.ixquick.com/cgi-bin/serveimage?url=https%3A%2F%2Fthumbs.dreamstime.com%2Fz%2Fscared-little-boy-cartoon-7248295.jpg&amp;sp=6fbcbb3f277fd6863d614cb9d6f4508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1400" y="4557473"/>
            <a:ext cx="1673225" cy="1861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5337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658816"/>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179105" y="1673468"/>
            <a:ext cx="4749591" cy="707886"/>
          </a:xfrm>
          <a:prstGeom prst="rect">
            <a:avLst/>
          </a:prstGeom>
          <a:solidFill>
            <a:srgbClr val="FFFF00"/>
          </a:solidFill>
        </p:spPr>
        <p:txBody>
          <a:bodyPr wrap="square" rtlCol="0">
            <a:spAutoFit/>
          </a:bodyPr>
          <a:lstStyle/>
          <a:p>
            <a:r>
              <a:rPr lang="en-US" sz="2000" dirty="0" smtClean="0"/>
              <a:t>What </a:t>
            </a:r>
            <a:r>
              <a:rPr lang="en-US" sz="2000" dirty="0"/>
              <a:t>did the PRIVATE banks do with all </a:t>
            </a:r>
            <a:r>
              <a:rPr lang="en-US" sz="2000" dirty="0" smtClean="0"/>
              <a:t>their </a:t>
            </a:r>
            <a:r>
              <a:rPr lang="en-US" sz="2000" dirty="0"/>
              <a:t>reserve money?</a:t>
            </a:r>
            <a:endParaRPr lang="en-US" sz="2400" dirty="0"/>
          </a:p>
        </p:txBody>
      </p:sp>
      <p:sp>
        <p:nvSpPr>
          <p:cNvPr id="8" name="TextBox 7"/>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QE COMES FROM THE CENTRAL BANK</a:t>
            </a:r>
          </a:p>
        </p:txBody>
      </p:sp>
      <p:pic>
        <p:nvPicPr>
          <p:cNvPr id="10" name="Picture 9" descr="https://s14-eu5.ixquick.com/cgi-bin/serveimage?url=http%3A%2F%2Fichef.bbci.co.uk%2Fnews%2F1024%2Fmedia%2Fimages%2F70618000%2Fjpg%2F_70618612_qethinkstock.jpg&amp;sp=1b5e0cd1e8d0fd5ba227ab755d3a7fc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6950" y="561311"/>
            <a:ext cx="1877250" cy="10574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3505200"/>
            <a:ext cx="2969518" cy="2031325"/>
          </a:xfrm>
          <a:prstGeom prst="rect">
            <a:avLst/>
          </a:prstGeom>
          <a:noFill/>
        </p:spPr>
        <p:txBody>
          <a:bodyPr wrap="square" rtlCol="0">
            <a:spAutoFit/>
          </a:bodyPr>
          <a:lstStyle/>
          <a:p>
            <a:r>
              <a:rPr lang="en-US" dirty="0"/>
              <a:t>Well, </a:t>
            </a:r>
            <a:r>
              <a:rPr lang="en-US" dirty="0" smtClean="0"/>
              <a:t>in 2008 the </a:t>
            </a:r>
            <a:r>
              <a:rPr lang="en-US" dirty="0"/>
              <a:t>FED </a:t>
            </a:r>
            <a:r>
              <a:rPr lang="en-US" dirty="0" smtClean="0"/>
              <a:t>started </a:t>
            </a:r>
            <a:r>
              <a:rPr lang="en-US" dirty="0"/>
              <a:t>paying interest on reserve balances of the member banks.   </a:t>
            </a:r>
            <a:r>
              <a:rPr lang="en-US" dirty="0" smtClean="0"/>
              <a:t>So</a:t>
            </a:r>
            <a:r>
              <a:rPr lang="en-US" dirty="0"/>
              <a:t>, a lot of the new reserve money was left in the Federal Reserve Banks collecting interest.</a:t>
            </a:r>
          </a:p>
        </p:txBody>
      </p:sp>
      <p:pic>
        <p:nvPicPr>
          <p:cNvPr id="14" name="Picture 2" descr="https://s15-us2.ixquick.com/cgi-bin/serveimage?url=http%3A%2F%2Fsleepingresources.com%2Fwp-content%2Fuploads%2F2011%2F11%2FSweating.jpg&amp;sp=28a9a6331e82c4fb552309eb413196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78479" y="635591"/>
            <a:ext cx="1190625" cy="16443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2800" y="3048000"/>
            <a:ext cx="5372690" cy="3587843"/>
          </a:xfrm>
          <a:prstGeom prst="rect">
            <a:avLst/>
          </a:prstGeom>
        </p:spPr>
      </p:pic>
      <p:sp>
        <p:nvSpPr>
          <p:cNvPr id="4" name="TextBox 3"/>
          <p:cNvSpPr txBox="1"/>
          <p:nvPr/>
        </p:nvSpPr>
        <p:spPr>
          <a:xfrm>
            <a:off x="5784494" y="5867400"/>
            <a:ext cx="2299412" cy="646331"/>
          </a:xfrm>
          <a:prstGeom prst="rect">
            <a:avLst/>
          </a:prstGeom>
          <a:solidFill>
            <a:schemeClr val="bg1"/>
          </a:solidFill>
        </p:spPr>
        <p:txBody>
          <a:bodyPr wrap="none" rtlCol="0">
            <a:spAutoFit/>
          </a:bodyPr>
          <a:lstStyle/>
          <a:p>
            <a:r>
              <a:rPr lang="en-US" b="1" dirty="0" smtClean="0"/>
              <a:t>---</a:t>
            </a:r>
            <a:r>
              <a:rPr lang="en-US" dirty="0" smtClean="0"/>
              <a:t>RESERVE </a:t>
            </a:r>
            <a:r>
              <a:rPr lang="en-US" dirty="0" smtClean="0"/>
              <a:t>BALS WITH</a:t>
            </a:r>
          </a:p>
          <a:p>
            <a:r>
              <a:rPr lang="en-US" dirty="0" smtClean="0"/>
              <a:t>    FED </a:t>
            </a:r>
            <a:r>
              <a:rPr lang="en-US" dirty="0" smtClean="0"/>
              <a:t>RESERVE BANKS</a:t>
            </a:r>
            <a:endParaRPr lang="en-US" dirty="0"/>
          </a:p>
        </p:txBody>
      </p:sp>
    </p:spTree>
    <p:extLst>
      <p:ext uri="{BB962C8B-B14F-4D97-AF65-F5344CB8AC3E}">
        <p14:creationId xmlns:p14="http://schemas.microsoft.com/office/powerpoint/2010/main" val="11403385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658816"/>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950505" y="1673746"/>
            <a:ext cx="5041095" cy="400110"/>
          </a:xfrm>
          <a:prstGeom prst="rect">
            <a:avLst/>
          </a:prstGeom>
          <a:solidFill>
            <a:srgbClr val="FFFF00"/>
          </a:solidFill>
        </p:spPr>
        <p:txBody>
          <a:bodyPr wrap="square" rtlCol="0">
            <a:spAutoFit/>
          </a:bodyPr>
          <a:lstStyle/>
          <a:p>
            <a:r>
              <a:rPr lang="en-US" sz="2000" dirty="0" smtClean="0"/>
              <a:t>How much bank reserves are earning interest?</a:t>
            </a:r>
            <a:endParaRPr lang="en-US" sz="2400" dirty="0"/>
          </a:p>
        </p:txBody>
      </p:sp>
      <p:sp>
        <p:nvSpPr>
          <p:cNvPr id="8" name="TextBox 7"/>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QE COMES FROM THE CENTRAL BANK</a:t>
            </a:r>
          </a:p>
        </p:txBody>
      </p:sp>
      <p:pic>
        <p:nvPicPr>
          <p:cNvPr id="10" name="Picture 9" descr="https://s14-eu5.ixquick.com/cgi-bin/serveimage?url=http%3A%2F%2Fichef.bbci.co.uk%2Fnews%2F1024%2Fmedia%2Fimages%2F70618000%2Fjpg%2F_70618612_qethinkstock.jpg&amp;sp=1b5e0cd1e8d0fd5ba227ab755d3a7fc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6950" y="561311"/>
            <a:ext cx="1877250" cy="10574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7082" y="2468769"/>
            <a:ext cx="912118" cy="369332"/>
          </a:xfrm>
          <a:prstGeom prst="rect">
            <a:avLst/>
          </a:prstGeom>
          <a:noFill/>
        </p:spPr>
        <p:txBody>
          <a:bodyPr wrap="square" rtlCol="0">
            <a:spAutoFit/>
          </a:bodyPr>
          <a:lstStyle/>
          <a:p>
            <a:r>
              <a:rPr lang="en-US" dirty="0" smtClean="0"/>
              <a:t>Well…. </a:t>
            </a:r>
            <a:endParaRPr lang="en-US" dirty="0"/>
          </a:p>
        </p:txBody>
      </p:sp>
      <p:sp>
        <p:nvSpPr>
          <p:cNvPr id="4" name="TextBox 3"/>
          <p:cNvSpPr txBox="1"/>
          <p:nvPr/>
        </p:nvSpPr>
        <p:spPr>
          <a:xfrm>
            <a:off x="5056950" y="4788525"/>
            <a:ext cx="3306290" cy="707886"/>
          </a:xfrm>
          <a:prstGeom prst="rect">
            <a:avLst/>
          </a:prstGeom>
          <a:solidFill>
            <a:srgbClr val="FFFF00"/>
          </a:solidFill>
        </p:spPr>
        <p:txBody>
          <a:bodyPr wrap="none" rtlCol="0">
            <a:spAutoFit/>
          </a:bodyPr>
          <a:lstStyle/>
          <a:p>
            <a:r>
              <a:rPr lang="en-US" sz="2000" dirty="0" smtClean="0"/>
              <a:t>2.3 Trillion dollars of reserves</a:t>
            </a:r>
          </a:p>
          <a:p>
            <a:r>
              <a:rPr lang="en-US" sz="2000" dirty="0" smtClean="0"/>
              <a:t>collecting interest.   For who? </a:t>
            </a:r>
            <a:endParaRPr lang="en-US" sz="2000" dirty="0"/>
          </a:p>
        </p:txBody>
      </p:sp>
      <p:sp>
        <p:nvSpPr>
          <p:cNvPr id="5" name="TextBox 4"/>
          <p:cNvSpPr txBox="1"/>
          <p:nvPr/>
        </p:nvSpPr>
        <p:spPr>
          <a:xfrm>
            <a:off x="389615" y="5633622"/>
            <a:ext cx="3714607" cy="646331"/>
          </a:xfrm>
          <a:prstGeom prst="rect">
            <a:avLst/>
          </a:prstGeom>
          <a:noFill/>
        </p:spPr>
        <p:txBody>
          <a:bodyPr wrap="none" rtlCol="0">
            <a:spAutoFit/>
          </a:bodyPr>
          <a:lstStyle/>
          <a:p>
            <a:r>
              <a:rPr lang="en-US" dirty="0"/>
              <a:t>Well… well…. for the </a:t>
            </a:r>
            <a:r>
              <a:rPr lang="en-US" dirty="0" smtClean="0"/>
              <a:t>member banks…</a:t>
            </a:r>
          </a:p>
          <a:p>
            <a:r>
              <a:rPr lang="en-US" dirty="0" smtClean="0"/>
              <a:t>the owners of the Fed…</a:t>
            </a:r>
            <a:endParaRPr lang="en-US" dirty="0"/>
          </a:p>
        </p:txBody>
      </p:sp>
      <p:sp>
        <p:nvSpPr>
          <p:cNvPr id="6" name="TextBox 5"/>
          <p:cNvSpPr txBox="1"/>
          <p:nvPr/>
        </p:nvSpPr>
        <p:spPr>
          <a:xfrm>
            <a:off x="5056950" y="6371257"/>
            <a:ext cx="1297663" cy="369332"/>
          </a:xfrm>
          <a:prstGeom prst="rect">
            <a:avLst/>
          </a:prstGeom>
          <a:solidFill>
            <a:srgbClr val="FFFF00"/>
          </a:solidFill>
        </p:spPr>
        <p:txBody>
          <a:bodyPr wrap="none" rtlCol="0">
            <a:spAutoFit/>
          </a:bodyPr>
          <a:lstStyle/>
          <a:p>
            <a:r>
              <a:rPr lang="en-US" dirty="0"/>
              <a:t>Of course….</a:t>
            </a:r>
          </a:p>
        </p:txBody>
      </p:sp>
      <p:sp>
        <p:nvSpPr>
          <p:cNvPr id="15" name="TextBox 14"/>
          <p:cNvSpPr txBox="1"/>
          <p:nvPr/>
        </p:nvSpPr>
        <p:spPr>
          <a:xfrm>
            <a:off x="1676400" y="3379311"/>
            <a:ext cx="1936953" cy="954107"/>
          </a:xfrm>
          <a:prstGeom prst="rect">
            <a:avLst/>
          </a:prstGeom>
          <a:solidFill>
            <a:srgbClr val="40F65E"/>
          </a:solidFill>
        </p:spPr>
        <p:txBody>
          <a:bodyPr wrap="square" rtlCol="0">
            <a:spAutoFit/>
          </a:bodyPr>
          <a:lstStyle/>
          <a:p>
            <a:pPr lvl="0" eaLnBrk="0" fontAlgn="base" hangingPunct="0">
              <a:spcBef>
                <a:spcPct val="0"/>
              </a:spcBef>
              <a:spcAft>
                <a:spcPct val="0"/>
              </a:spcAft>
            </a:pPr>
            <a:r>
              <a:rPr lang="en-US" altLang="en-US" sz="1600" b="1" dirty="0" smtClean="0">
                <a:ea typeface="Times New Roman" panose="02020603050405020304" pitchFamily="18" charset="0"/>
                <a:cs typeface="Courier New" panose="02070309020205020404" pitchFamily="49" charset="0"/>
              </a:rPr>
              <a:t>              </a:t>
            </a:r>
            <a:r>
              <a:rPr lang="en-US" altLang="en-US" sz="2000" b="1" dirty="0" smtClean="0">
                <a:ea typeface="Times New Roman" panose="02020603050405020304" pitchFamily="18" charset="0"/>
                <a:cs typeface="Courier New" panose="02070309020205020404" pitchFamily="49" charset="0"/>
              </a:rPr>
              <a:t>2008</a:t>
            </a:r>
            <a:r>
              <a:rPr lang="en-US" altLang="en-US" sz="1600" b="1" dirty="0" smtClean="0">
                <a:ea typeface="Times New Roman" panose="02020603050405020304" pitchFamily="18" charset="0"/>
                <a:cs typeface="Courier New" panose="02070309020205020404" pitchFamily="49" charset="0"/>
              </a:rPr>
              <a:t> </a:t>
            </a:r>
          </a:p>
          <a:p>
            <a:pPr lvl="0" eaLnBrk="0" fontAlgn="base" hangingPunct="0">
              <a:spcBef>
                <a:spcPct val="0"/>
              </a:spcBef>
              <a:spcAft>
                <a:spcPct val="0"/>
              </a:spcAft>
            </a:pPr>
            <a:endParaRPr lang="en-US" altLang="en-US" sz="1600" dirty="0">
              <a:ea typeface="Times New Roman" panose="02020603050405020304" pitchFamily="18" charset="0"/>
              <a:cs typeface="Courier New" panose="02070309020205020404" pitchFamily="49" charset="0"/>
            </a:endParaRPr>
          </a:p>
          <a:p>
            <a:pPr lvl="0" eaLnBrk="0" fontAlgn="base" hangingPunct="0">
              <a:spcBef>
                <a:spcPct val="0"/>
              </a:spcBef>
              <a:spcAft>
                <a:spcPct val="0"/>
              </a:spcAft>
            </a:pPr>
            <a:r>
              <a:rPr lang="en-US" altLang="en-US" sz="1600" b="1" dirty="0" smtClean="0">
                <a:ea typeface="Times New Roman" panose="02020603050405020304" pitchFamily="18" charset="0"/>
                <a:cs typeface="Courier New" panose="02070309020205020404" pitchFamily="49" charset="0"/>
              </a:rPr>
              <a:t>         </a:t>
            </a:r>
            <a:r>
              <a:rPr lang="en-US" altLang="en-US" sz="2000" b="1" dirty="0" smtClean="0">
                <a:ea typeface="Times New Roman" panose="02020603050405020304" pitchFamily="18" charset="0"/>
                <a:cs typeface="Courier New" panose="02070309020205020404" pitchFamily="49" charset="0"/>
              </a:rPr>
              <a:t>0.1 Trillion                                                 </a:t>
            </a:r>
            <a:endParaRPr lang="en-US" altLang="en-US" sz="1600" dirty="0">
              <a:ea typeface="Times New Roman" panose="02020603050405020304" pitchFamily="18" charset="0"/>
              <a:cs typeface="Courier New" panose="02070309020205020404" pitchFamily="49" charset="0"/>
            </a:endParaRPr>
          </a:p>
        </p:txBody>
      </p:sp>
      <p:sp>
        <p:nvSpPr>
          <p:cNvPr id="16" name="TextBox 15"/>
          <p:cNvSpPr txBox="1"/>
          <p:nvPr/>
        </p:nvSpPr>
        <p:spPr>
          <a:xfrm>
            <a:off x="5500266" y="3379311"/>
            <a:ext cx="1936953" cy="954107"/>
          </a:xfrm>
          <a:prstGeom prst="rect">
            <a:avLst/>
          </a:prstGeom>
          <a:solidFill>
            <a:srgbClr val="FF0000"/>
          </a:solidFill>
        </p:spPr>
        <p:txBody>
          <a:bodyPr wrap="square" rtlCol="0">
            <a:spAutoFit/>
          </a:bodyPr>
          <a:lstStyle/>
          <a:p>
            <a:pPr lvl="0" eaLnBrk="0" fontAlgn="base" hangingPunct="0">
              <a:spcBef>
                <a:spcPct val="0"/>
              </a:spcBef>
              <a:spcAft>
                <a:spcPct val="0"/>
              </a:spcAft>
            </a:pPr>
            <a:r>
              <a:rPr lang="en-US" altLang="en-US" sz="1600" dirty="0" smtClean="0">
                <a:ea typeface="Times New Roman" panose="02020603050405020304" pitchFamily="18" charset="0"/>
                <a:cs typeface="Courier New" panose="02070309020205020404" pitchFamily="49" charset="0"/>
              </a:rPr>
              <a:t>               </a:t>
            </a:r>
            <a:r>
              <a:rPr lang="en-US" altLang="en-US" sz="2000" b="1" dirty="0" smtClean="0">
                <a:ea typeface="Times New Roman" panose="02020603050405020304" pitchFamily="18" charset="0"/>
                <a:cs typeface="Courier New" panose="02070309020205020404" pitchFamily="49" charset="0"/>
              </a:rPr>
              <a:t>2016</a:t>
            </a:r>
            <a:endParaRPr lang="en-US" altLang="en-US" sz="2000" b="1" dirty="0">
              <a:ea typeface="Times New Roman" panose="02020603050405020304" pitchFamily="18" charset="0"/>
              <a:cs typeface="Courier New" panose="02070309020205020404" pitchFamily="49" charset="0"/>
            </a:endParaRPr>
          </a:p>
          <a:p>
            <a:pPr lvl="0" eaLnBrk="0" fontAlgn="base" hangingPunct="0">
              <a:spcBef>
                <a:spcPct val="0"/>
              </a:spcBef>
              <a:spcAft>
                <a:spcPct val="0"/>
              </a:spcAft>
            </a:pPr>
            <a:endParaRPr lang="en-US" sz="1600" b="1" dirty="0" smtClean="0"/>
          </a:p>
          <a:p>
            <a:pPr lvl="0" eaLnBrk="0" fontAlgn="base" hangingPunct="0">
              <a:spcBef>
                <a:spcPct val="0"/>
              </a:spcBef>
              <a:spcAft>
                <a:spcPct val="0"/>
              </a:spcAft>
            </a:pPr>
            <a:r>
              <a:rPr lang="en-US" sz="1600" b="1" dirty="0" smtClean="0"/>
              <a:t>         </a:t>
            </a:r>
            <a:r>
              <a:rPr lang="en-US" sz="2000" b="1" dirty="0" smtClean="0"/>
              <a:t>2.3 Trillion</a:t>
            </a:r>
            <a:endParaRPr lang="en-US" sz="1600" dirty="0"/>
          </a:p>
        </p:txBody>
      </p:sp>
      <p:pic>
        <p:nvPicPr>
          <p:cNvPr id="17" name="Picture 2" descr="https://s17-us2.ixquick.com/cgi-bin/serveimage?url=https%3A%2F%2Fupload.wikimedia.org%2Fwikipedia%2Fen%2Ff%2Ff1%2FDown_Arrow_Icon.png&amp;sp=834e2fe391e6a6f739b05dd4b50b0c5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4281910" y="3580632"/>
            <a:ext cx="606425" cy="60642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676400" y="3009979"/>
            <a:ext cx="5760819" cy="369332"/>
          </a:xfrm>
          <a:prstGeom prst="rect">
            <a:avLst/>
          </a:prstGeom>
          <a:solidFill>
            <a:srgbClr val="FFFF00"/>
          </a:solidFill>
        </p:spPr>
        <p:txBody>
          <a:bodyPr wrap="square" rtlCol="0">
            <a:spAutoFit/>
          </a:bodyPr>
          <a:lstStyle/>
          <a:p>
            <a:pPr algn="ctr"/>
            <a:r>
              <a:rPr lang="en-US" dirty="0" smtClean="0"/>
              <a:t>Reserve Balances of Member Banks</a:t>
            </a:r>
            <a:endParaRPr lang="en-US" dirty="0"/>
          </a:p>
        </p:txBody>
      </p:sp>
    </p:spTree>
    <p:extLst>
      <p:ext uri="{BB962C8B-B14F-4D97-AF65-F5344CB8AC3E}">
        <p14:creationId xmlns:p14="http://schemas.microsoft.com/office/powerpoint/2010/main" val="14258861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607454"/>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667144" y="2616653"/>
            <a:ext cx="6248400" cy="3416320"/>
          </a:xfrm>
          <a:prstGeom prst="rect">
            <a:avLst/>
          </a:prstGeom>
          <a:solidFill>
            <a:srgbClr val="FFFF00"/>
          </a:solidFill>
        </p:spPr>
        <p:txBody>
          <a:bodyPr wrap="square" rtlCol="0">
            <a:spAutoFit/>
          </a:bodyPr>
          <a:lstStyle/>
          <a:p>
            <a:r>
              <a:rPr lang="en-US" sz="2400" dirty="0"/>
              <a:t>It appears to me that all this </a:t>
            </a:r>
            <a:r>
              <a:rPr lang="en-US" sz="2400" dirty="0" smtClean="0"/>
              <a:t>QE reserve </a:t>
            </a:r>
            <a:r>
              <a:rPr lang="en-US" sz="2400" dirty="0"/>
              <a:t>money </a:t>
            </a:r>
            <a:r>
              <a:rPr lang="en-US" sz="2400" dirty="0" smtClean="0"/>
              <a:t>always ends </a:t>
            </a:r>
            <a:r>
              <a:rPr lang="en-US" sz="2400" dirty="0"/>
              <a:t>up </a:t>
            </a:r>
            <a:r>
              <a:rPr lang="en-US" sz="2400" dirty="0" smtClean="0"/>
              <a:t>being given by the PRIVATE Fed Banks to their PRIVATE </a:t>
            </a:r>
            <a:r>
              <a:rPr lang="en-US" sz="2400" dirty="0"/>
              <a:t>commercial </a:t>
            </a:r>
            <a:r>
              <a:rPr lang="en-US" sz="2400" dirty="0" smtClean="0"/>
              <a:t>banks, who own the FED?</a:t>
            </a:r>
          </a:p>
          <a:p>
            <a:endParaRPr lang="en-US" sz="2400" dirty="0"/>
          </a:p>
          <a:p>
            <a:r>
              <a:rPr lang="en-US" sz="2400" dirty="0" smtClean="0"/>
              <a:t>They </a:t>
            </a:r>
            <a:r>
              <a:rPr lang="en-US" sz="2400" dirty="0"/>
              <a:t>get the </a:t>
            </a:r>
            <a:r>
              <a:rPr lang="en-US" sz="2400" dirty="0" smtClean="0"/>
              <a:t>real money </a:t>
            </a:r>
            <a:r>
              <a:rPr lang="en-US" sz="2400" dirty="0"/>
              <a:t>and </a:t>
            </a:r>
            <a:r>
              <a:rPr lang="en-US" sz="2400" dirty="0" smtClean="0"/>
              <a:t>WE GET IOUs </a:t>
            </a:r>
            <a:r>
              <a:rPr lang="en-US" sz="2400" dirty="0"/>
              <a:t>from the bank.  </a:t>
            </a:r>
            <a:r>
              <a:rPr lang="en-US" sz="2400" dirty="0" smtClean="0"/>
              <a:t>Many… many… many more IOUs than </a:t>
            </a:r>
            <a:r>
              <a:rPr lang="en-US" sz="2400" dirty="0"/>
              <a:t>there is reserve money.  </a:t>
            </a:r>
            <a:r>
              <a:rPr lang="en-US" sz="2400" dirty="0" smtClean="0"/>
              <a:t>And all of these IOUs come with INTEREST!</a:t>
            </a:r>
            <a:endParaRPr lang="en-US" sz="2800" dirty="0"/>
          </a:p>
        </p:txBody>
      </p:sp>
      <p:sp>
        <p:nvSpPr>
          <p:cNvPr id="8" name="TextBox 7"/>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QE COMES FROM THE CENTRAL BANK</a:t>
            </a:r>
          </a:p>
        </p:txBody>
      </p:sp>
      <p:pic>
        <p:nvPicPr>
          <p:cNvPr id="10" name="Picture 9" descr="https://s14-eu5.ixquick.com/cgi-bin/serveimage?url=http%3A%2F%2Fichef.bbci.co.uk%2Fnews%2F1024%2Fmedia%2Fimages%2F70618000%2Fjpg%2F_70618612_qethinkstock.jpg&amp;sp=1b5e0cd1e8d0fd5ba227ab755d3a7fc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683918"/>
            <a:ext cx="3276600" cy="18456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5800" y="6248400"/>
            <a:ext cx="3962688" cy="400110"/>
          </a:xfrm>
          <a:prstGeom prst="rect">
            <a:avLst/>
          </a:prstGeom>
          <a:noFill/>
        </p:spPr>
        <p:txBody>
          <a:bodyPr wrap="none" rtlCol="0">
            <a:spAutoFit/>
          </a:bodyPr>
          <a:lstStyle/>
          <a:p>
            <a:r>
              <a:rPr lang="en-US" sz="2000" dirty="0"/>
              <a:t>Well, yes…   but that is our system….</a:t>
            </a:r>
          </a:p>
        </p:txBody>
      </p:sp>
    </p:spTree>
    <p:extLst>
      <p:ext uri="{BB962C8B-B14F-4D97-AF65-F5344CB8AC3E}">
        <p14:creationId xmlns:p14="http://schemas.microsoft.com/office/powerpoint/2010/main" val="40805875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514600"/>
            <a:ext cx="8552341" cy="584775"/>
          </a:xfrm>
          <a:prstGeom prst="rect">
            <a:avLst/>
          </a:prstGeom>
          <a:solidFill>
            <a:srgbClr val="00B0F0"/>
          </a:solidFill>
        </p:spPr>
        <p:txBody>
          <a:bodyPr wrap="none" rtlCol="0">
            <a:spAutoFit/>
          </a:bodyPr>
          <a:lstStyle/>
          <a:p>
            <a:pPr marL="285750" indent="-285750">
              <a:buFont typeface="Arial" panose="020B0604020202020204" pitchFamily="34" charset="0"/>
              <a:buChar char="•"/>
            </a:pPr>
            <a:r>
              <a:rPr lang="en-US" sz="3200" b="1" dirty="0">
                <a:latin typeface="Bradley Hand ITC" panose="03070402050302030203" pitchFamily="66" charset="0"/>
              </a:rPr>
              <a:t>SOVEREIGN </a:t>
            </a:r>
            <a:r>
              <a:rPr lang="en-US" sz="3200" b="1" dirty="0" smtClean="0">
                <a:latin typeface="Bradley Hand ITC" panose="03070402050302030203" pitchFamily="66" charset="0"/>
              </a:rPr>
              <a:t>MONEY – DEBT-FREE MONEY</a:t>
            </a:r>
            <a:endParaRPr lang="en-US" sz="3200" dirty="0"/>
          </a:p>
        </p:txBody>
      </p:sp>
    </p:spTree>
    <p:extLst>
      <p:ext uri="{BB962C8B-B14F-4D97-AF65-F5344CB8AC3E}">
        <p14:creationId xmlns:p14="http://schemas.microsoft.com/office/powerpoint/2010/main" val="22825561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662771"/>
            <a:ext cx="1589313" cy="1437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028709" y="981163"/>
            <a:ext cx="5562600" cy="400110"/>
          </a:xfrm>
          <a:prstGeom prst="rect">
            <a:avLst/>
          </a:prstGeom>
          <a:solidFill>
            <a:srgbClr val="FFFF00"/>
          </a:solidFill>
        </p:spPr>
        <p:txBody>
          <a:bodyPr wrap="square" rtlCol="0">
            <a:spAutoFit/>
          </a:bodyPr>
          <a:lstStyle/>
          <a:p>
            <a:r>
              <a:rPr lang="en-US" sz="2000" dirty="0" smtClean="0"/>
              <a:t>We need to change our system to sovereign money.</a:t>
            </a:r>
            <a:endParaRPr lang="en-US" sz="2000" dirty="0"/>
          </a:p>
        </p:txBody>
      </p:sp>
      <p:sp>
        <p:nvSpPr>
          <p:cNvPr id="8" name="TextBox 7"/>
          <p:cNvSpPr txBox="1"/>
          <p:nvPr/>
        </p:nvSpPr>
        <p:spPr>
          <a:xfrm>
            <a:off x="0" y="0"/>
            <a:ext cx="9144000" cy="461665"/>
          </a:xfrm>
          <a:prstGeom prst="rect">
            <a:avLst/>
          </a:prstGeom>
          <a:solidFill>
            <a:srgbClr val="FFC000"/>
          </a:solidFill>
        </p:spPr>
        <p:txBody>
          <a:bodyPr wrap="square" rtlCol="0">
            <a:spAutoFit/>
          </a:bodyPr>
          <a:lstStyle/>
          <a:p>
            <a:pPr algn="ctr"/>
            <a:r>
              <a:rPr lang="en-US" sz="2400" dirty="0" smtClean="0"/>
              <a:t>SOVEREIGN MONEY</a:t>
            </a:r>
            <a:endParaRPr lang="en-US" sz="2400" dirty="0"/>
          </a:p>
        </p:txBody>
      </p:sp>
      <p:sp>
        <p:nvSpPr>
          <p:cNvPr id="2" name="TextBox 1"/>
          <p:cNvSpPr txBox="1"/>
          <p:nvPr/>
        </p:nvSpPr>
        <p:spPr>
          <a:xfrm>
            <a:off x="381000" y="5659133"/>
            <a:ext cx="5181600" cy="400110"/>
          </a:xfrm>
          <a:prstGeom prst="rect">
            <a:avLst/>
          </a:prstGeom>
          <a:noFill/>
        </p:spPr>
        <p:txBody>
          <a:bodyPr wrap="square" rtlCol="0">
            <a:spAutoFit/>
          </a:bodyPr>
          <a:lstStyle/>
          <a:p>
            <a:r>
              <a:rPr lang="en-US" sz="2000" dirty="0"/>
              <a:t>Well, yes…  </a:t>
            </a:r>
            <a:r>
              <a:rPr lang="en-US" sz="2000" dirty="0" smtClean="0"/>
              <a:t>but </a:t>
            </a:r>
            <a:r>
              <a:rPr lang="en-US" sz="2000" dirty="0"/>
              <a:t>this is not a good idea.</a:t>
            </a:r>
          </a:p>
        </p:txBody>
      </p:sp>
      <p:pic>
        <p:nvPicPr>
          <p:cNvPr id="4" name="Picture 2" descr="https://s14-eu5.ixquick.com/cgi-bin/serveimage?url=https%3A%2F%2Fangellucci.files.wordpress.com%2F2014%2F01%2Fpositivemoneyuk.png&amp;sp=55fdcf3911e598f54ccf2499f4904d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852247"/>
            <a:ext cx="4876800" cy="3005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0358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926" y="647491"/>
            <a:ext cx="1892874" cy="1711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514600" y="577087"/>
            <a:ext cx="6553200" cy="4093428"/>
          </a:xfrm>
          <a:prstGeom prst="rect">
            <a:avLst/>
          </a:prstGeom>
          <a:solidFill>
            <a:srgbClr val="FFFF00"/>
          </a:solidFill>
        </p:spPr>
        <p:txBody>
          <a:bodyPr wrap="square" rtlCol="0">
            <a:spAutoFit/>
          </a:bodyPr>
          <a:lstStyle/>
          <a:p>
            <a:r>
              <a:rPr lang="en-US" sz="2000" dirty="0"/>
              <a:t>There will no longer be a dual system of </a:t>
            </a:r>
            <a:r>
              <a:rPr lang="en-US" sz="2000" dirty="0" smtClean="0"/>
              <a:t>RESERVES and BANK IOU’S.  </a:t>
            </a:r>
            <a:r>
              <a:rPr lang="en-US" sz="2000" dirty="0"/>
              <a:t>There will only be one type of money – sovereign </a:t>
            </a:r>
            <a:r>
              <a:rPr lang="en-US" sz="2000" dirty="0" smtClean="0"/>
              <a:t>money – for the central bank, commercial banks, and people.   </a:t>
            </a:r>
            <a:endParaRPr lang="en-US" sz="2000" dirty="0"/>
          </a:p>
          <a:p>
            <a:endParaRPr lang="en-US" sz="2000" dirty="0" smtClean="0"/>
          </a:p>
          <a:p>
            <a:r>
              <a:rPr lang="en-US" sz="2000" dirty="0" smtClean="0"/>
              <a:t>Government </a:t>
            </a:r>
            <a:r>
              <a:rPr lang="en-US" sz="2000" dirty="0"/>
              <a:t>will no longer </a:t>
            </a:r>
            <a:r>
              <a:rPr lang="en-US" sz="2000" dirty="0" smtClean="0"/>
              <a:t>borrow,  </a:t>
            </a:r>
            <a:r>
              <a:rPr lang="en-US" sz="2000" dirty="0"/>
              <a:t>but </a:t>
            </a:r>
            <a:r>
              <a:rPr lang="en-US" sz="2000" dirty="0" smtClean="0"/>
              <a:t>create </a:t>
            </a:r>
            <a:r>
              <a:rPr lang="en-US" sz="2000" dirty="0" smtClean="0"/>
              <a:t>sovereign</a:t>
            </a:r>
            <a:r>
              <a:rPr lang="en-US" sz="2000" dirty="0" smtClean="0"/>
              <a:t> </a:t>
            </a:r>
            <a:r>
              <a:rPr lang="en-US" sz="2000" dirty="0"/>
              <a:t>money and spend it into the economy for our needs and creating good jobs</a:t>
            </a:r>
            <a:r>
              <a:rPr lang="en-US" sz="2000" dirty="0" smtClean="0"/>
              <a:t>.</a:t>
            </a:r>
          </a:p>
          <a:p>
            <a:endParaRPr lang="en-US" sz="2000" dirty="0"/>
          </a:p>
          <a:p>
            <a:r>
              <a:rPr lang="en-US" sz="2000" dirty="0" smtClean="0"/>
              <a:t>Banks will no longer create their IOU money, but  lend sovereign money from their accounts.  </a:t>
            </a:r>
            <a:endParaRPr lang="en-US" sz="2000" dirty="0" smtClean="0"/>
          </a:p>
          <a:p>
            <a:endParaRPr lang="en-US" sz="2000" dirty="0"/>
          </a:p>
          <a:p>
            <a:r>
              <a:rPr lang="en-US" sz="2000" dirty="0" smtClean="0"/>
              <a:t>Our money in banks will not disappear if a bank fails!   The bank will disappear but not our money!  Aha!</a:t>
            </a:r>
            <a:endParaRPr lang="en-US" sz="2000" dirty="0"/>
          </a:p>
        </p:txBody>
      </p:sp>
      <p:sp>
        <p:nvSpPr>
          <p:cNvPr id="8" name="TextBox 7"/>
          <p:cNvSpPr txBox="1"/>
          <p:nvPr/>
        </p:nvSpPr>
        <p:spPr>
          <a:xfrm>
            <a:off x="0" y="0"/>
            <a:ext cx="9144000" cy="461665"/>
          </a:xfrm>
          <a:prstGeom prst="rect">
            <a:avLst/>
          </a:prstGeom>
          <a:solidFill>
            <a:srgbClr val="FFC000"/>
          </a:solidFill>
        </p:spPr>
        <p:txBody>
          <a:bodyPr wrap="square" rtlCol="0">
            <a:spAutoFit/>
          </a:bodyPr>
          <a:lstStyle/>
          <a:p>
            <a:pPr algn="ctr"/>
            <a:r>
              <a:rPr lang="en-US" sz="2400" dirty="0" smtClean="0"/>
              <a:t>SOVEREIGN MONEY</a:t>
            </a:r>
            <a:endParaRPr lang="en-US" sz="2400" dirty="0"/>
          </a:p>
        </p:txBody>
      </p:sp>
      <p:sp>
        <p:nvSpPr>
          <p:cNvPr id="2" name="TextBox 1"/>
          <p:cNvSpPr txBox="1"/>
          <p:nvPr/>
        </p:nvSpPr>
        <p:spPr>
          <a:xfrm>
            <a:off x="228600" y="6392883"/>
            <a:ext cx="5181600" cy="400110"/>
          </a:xfrm>
          <a:prstGeom prst="rect">
            <a:avLst/>
          </a:prstGeom>
          <a:noFill/>
        </p:spPr>
        <p:txBody>
          <a:bodyPr wrap="square" rtlCol="0">
            <a:spAutoFit/>
          </a:bodyPr>
          <a:lstStyle/>
          <a:p>
            <a:r>
              <a:rPr lang="en-US" sz="2000" dirty="0"/>
              <a:t>Well, yes…  </a:t>
            </a:r>
            <a:r>
              <a:rPr lang="en-US" sz="2000" dirty="0" smtClean="0"/>
              <a:t>but </a:t>
            </a:r>
            <a:r>
              <a:rPr lang="en-US" sz="2000" dirty="0"/>
              <a:t>this is not a good idea.</a:t>
            </a:r>
          </a:p>
        </p:txBody>
      </p:sp>
      <p:pic>
        <p:nvPicPr>
          <p:cNvPr id="7" name="Picture 2" descr="John William Wright Patm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926" y="4495583"/>
            <a:ext cx="1435393" cy="187831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28800" y="5008479"/>
            <a:ext cx="4953000" cy="1354217"/>
          </a:xfrm>
          <a:prstGeom prst="rect">
            <a:avLst/>
          </a:prstGeom>
          <a:solidFill>
            <a:srgbClr val="FFC000"/>
          </a:solidFill>
        </p:spPr>
        <p:txBody>
          <a:bodyPr wrap="square">
            <a:spAutoFit/>
          </a:bodyPr>
          <a:lstStyle/>
          <a:p>
            <a:r>
              <a:rPr lang="en-US" dirty="0"/>
              <a:t>"I have never yet had anyone who could, through the use of logic and reason, justify the Federal Government borrowing the use of its own money.“</a:t>
            </a:r>
          </a:p>
          <a:p>
            <a:r>
              <a:rPr lang="en-US" sz="1400" dirty="0"/>
              <a:t>Wright </a:t>
            </a:r>
            <a:r>
              <a:rPr lang="en-US" sz="1400" dirty="0" err="1"/>
              <a:t>Patman</a:t>
            </a:r>
            <a:r>
              <a:rPr lang="en-US" sz="1400" dirty="0"/>
              <a:t>, TX Democrat,</a:t>
            </a:r>
          </a:p>
          <a:p>
            <a:r>
              <a:rPr lang="en-US" sz="1400" dirty="0"/>
              <a:t>Chair, US House Committee on Banking and Currency (1965-75):</a:t>
            </a:r>
          </a:p>
        </p:txBody>
      </p:sp>
    </p:spTree>
    <p:extLst>
      <p:ext uri="{BB962C8B-B14F-4D97-AF65-F5344CB8AC3E}">
        <p14:creationId xmlns:p14="http://schemas.microsoft.com/office/powerpoint/2010/main" val="28583324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730572"/>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743200" y="2872770"/>
            <a:ext cx="5968193" cy="1569660"/>
          </a:xfrm>
          <a:prstGeom prst="rect">
            <a:avLst/>
          </a:prstGeom>
          <a:solidFill>
            <a:srgbClr val="FFFF00"/>
          </a:solidFill>
        </p:spPr>
        <p:txBody>
          <a:bodyPr wrap="square" rtlCol="0">
            <a:spAutoFit/>
          </a:bodyPr>
          <a:lstStyle/>
          <a:p>
            <a:r>
              <a:rPr lang="en-US" sz="2400" dirty="0"/>
              <a:t>But our constitution says our government can </a:t>
            </a:r>
            <a:r>
              <a:rPr lang="en-US" sz="2400" dirty="0" smtClean="0"/>
              <a:t>create </a:t>
            </a:r>
            <a:r>
              <a:rPr lang="en-US" sz="2400" dirty="0"/>
              <a:t>debt-free sovereign </a:t>
            </a:r>
            <a:r>
              <a:rPr lang="en-US" sz="2400" dirty="0" smtClean="0"/>
              <a:t>money.   Our constitution does not mention this system of ‘reserve </a:t>
            </a:r>
            <a:r>
              <a:rPr lang="en-US" sz="2400" dirty="0"/>
              <a:t>money </a:t>
            </a:r>
            <a:r>
              <a:rPr lang="en-US" sz="2400" dirty="0" smtClean="0"/>
              <a:t>with </a:t>
            </a:r>
            <a:r>
              <a:rPr lang="en-US" sz="2400" dirty="0"/>
              <a:t>bank </a:t>
            </a:r>
            <a:r>
              <a:rPr lang="en-US" sz="2400" dirty="0" smtClean="0"/>
              <a:t>IOUs’. </a:t>
            </a:r>
            <a:endParaRPr lang="en-US" sz="2400" dirty="0"/>
          </a:p>
        </p:txBody>
      </p:sp>
      <p:sp>
        <p:nvSpPr>
          <p:cNvPr id="8" name="TextBox 7"/>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SOVEREIGN MONEY</a:t>
            </a:r>
          </a:p>
        </p:txBody>
      </p:sp>
      <p:sp>
        <p:nvSpPr>
          <p:cNvPr id="2" name="TextBox 1"/>
          <p:cNvSpPr txBox="1"/>
          <p:nvPr/>
        </p:nvSpPr>
        <p:spPr>
          <a:xfrm>
            <a:off x="457200" y="5486400"/>
            <a:ext cx="4218014" cy="400110"/>
          </a:xfrm>
          <a:prstGeom prst="rect">
            <a:avLst/>
          </a:prstGeom>
          <a:noFill/>
        </p:spPr>
        <p:txBody>
          <a:bodyPr wrap="none" rtlCol="0">
            <a:spAutoFit/>
          </a:bodyPr>
          <a:lstStyle/>
          <a:p>
            <a:r>
              <a:rPr lang="en-US" sz="2000" dirty="0"/>
              <a:t>Well, yes…   but this is not a good idea.</a:t>
            </a:r>
          </a:p>
        </p:txBody>
      </p:sp>
      <p:pic>
        <p:nvPicPr>
          <p:cNvPr id="2052" name="Picture 4" descr="https://s14-eu5.ixquick.com/cgi-bin/serveimage?url=https%3A%2F%2Fbsd.wpengine.com%2Fwp-content%2Fuploads%2F2013%2F07%2FSovereign-Money-Final-Web-1-212x300.jpg&amp;sp=90962a84b420802b8ea781c3214c36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730572"/>
            <a:ext cx="2060979" cy="2927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2877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s://s16-us2.ixquick.com/cgi-bin/serveimage?url=http%3A%2F%2Fc8.alamy.com%2Fcomp%2FDECPPN%2Fcolonial-five-pounds-money-of-new-york-1759-DECPPN.jpg&amp;sp=09198f164fea48a997f67d3a56eac13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944" y="727649"/>
            <a:ext cx="2269173" cy="148517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2608" y="4107407"/>
            <a:ext cx="1319802" cy="1193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895600" y="662460"/>
            <a:ext cx="6248400" cy="3416320"/>
          </a:xfrm>
          <a:prstGeom prst="rect">
            <a:avLst/>
          </a:prstGeom>
          <a:solidFill>
            <a:srgbClr val="FFFF00"/>
          </a:solidFill>
        </p:spPr>
        <p:txBody>
          <a:bodyPr wrap="square" rtlCol="0">
            <a:spAutoFit/>
          </a:bodyPr>
          <a:lstStyle/>
          <a:p>
            <a:r>
              <a:rPr lang="en-US" sz="2400" dirty="0"/>
              <a:t>Why isn’t this a good idea?…   </a:t>
            </a:r>
            <a:r>
              <a:rPr lang="en-US" sz="2400" dirty="0" smtClean="0"/>
              <a:t>Our country has successfully issued debt-free sovereign money numerous times.</a:t>
            </a:r>
          </a:p>
          <a:p>
            <a:endParaRPr lang="en-US" sz="2400" dirty="0" smtClean="0"/>
          </a:p>
          <a:p>
            <a:r>
              <a:rPr lang="en-US" sz="2400" dirty="0" smtClean="0"/>
              <a:t>All our colonies issued DEBT-FREE money called </a:t>
            </a:r>
            <a:r>
              <a:rPr lang="en-US" sz="2400" u="sng" dirty="0" smtClean="0"/>
              <a:t>scrip</a:t>
            </a:r>
            <a:r>
              <a:rPr lang="en-US" sz="2400" dirty="0" smtClean="0"/>
              <a:t>, our revolutionary congress issued DEBT-FREE money called </a:t>
            </a:r>
            <a:r>
              <a:rPr lang="en-US" sz="2400" u="sng" dirty="0" smtClean="0"/>
              <a:t>Continentals</a:t>
            </a:r>
            <a:r>
              <a:rPr lang="en-US" sz="2400" dirty="0" smtClean="0"/>
              <a:t>, and  </a:t>
            </a:r>
            <a:r>
              <a:rPr lang="en-US" sz="2400" dirty="0"/>
              <a:t>Lincoln </a:t>
            </a:r>
            <a:r>
              <a:rPr lang="en-US" sz="2400" dirty="0" smtClean="0"/>
              <a:t>convinced </a:t>
            </a:r>
            <a:r>
              <a:rPr lang="en-US" sz="2400" dirty="0"/>
              <a:t>the Congress to issue </a:t>
            </a:r>
            <a:r>
              <a:rPr lang="en-US" sz="2400" u="sng" dirty="0" smtClean="0"/>
              <a:t>Greenback dollars, DEBT-FREE</a:t>
            </a:r>
            <a:r>
              <a:rPr lang="en-US" sz="2400" dirty="0" smtClean="0"/>
              <a:t>?</a:t>
            </a:r>
            <a:endParaRPr lang="en-US" sz="2800" dirty="0"/>
          </a:p>
        </p:txBody>
      </p:sp>
      <p:sp>
        <p:nvSpPr>
          <p:cNvPr id="8" name="TextBox 7"/>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SOVEREIGN MONEY</a:t>
            </a:r>
          </a:p>
        </p:txBody>
      </p:sp>
      <p:sp>
        <p:nvSpPr>
          <p:cNvPr id="2" name="TextBox 1"/>
          <p:cNvSpPr txBox="1"/>
          <p:nvPr/>
        </p:nvSpPr>
        <p:spPr>
          <a:xfrm>
            <a:off x="457200" y="5901770"/>
            <a:ext cx="6219010" cy="461665"/>
          </a:xfrm>
          <a:prstGeom prst="rect">
            <a:avLst/>
          </a:prstGeom>
          <a:noFill/>
        </p:spPr>
        <p:txBody>
          <a:bodyPr wrap="none" rtlCol="0">
            <a:spAutoFit/>
          </a:bodyPr>
          <a:lstStyle/>
          <a:p>
            <a:r>
              <a:rPr lang="en-US" sz="2400" dirty="0"/>
              <a:t>Well, yes…   but </a:t>
            </a:r>
            <a:r>
              <a:rPr lang="en-US" sz="2400" dirty="0" smtClean="0"/>
              <a:t>that would cause INFLATION !!!!</a:t>
            </a:r>
            <a:endParaRPr lang="en-US" sz="2400" dirty="0"/>
          </a:p>
        </p:txBody>
      </p:sp>
      <p:pic>
        <p:nvPicPr>
          <p:cNvPr id="3074" name="Picture 2" descr="https://s17-us2.ixquick.com/cgi-bin/serveimage?url=https%3A%2F%2Fupload.wikimedia.org%2Fwikipedia%2Fcommons%2F7%2F78%2FUS-%241-LT-1862-Fr-16c.jpg&amp;sp=861a835eb88ad807d57544ae9021b3c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750002"/>
            <a:ext cx="2286317" cy="190813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s14-eu5.ixquick.com/cgi-bin/serveimage?url=http%3A%2F%2Fwww.donckelly.com%2Fcolonial%2F5_10_75%2420back_poster.jpg&amp;sp=5f00ad999e347d985ecd4df70601d92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1944" y="2337440"/>
            <a:ext cx="2282825" cy="10730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2424" y="1616151"/>
            <a:ext cx="715260" cy="369332"/>
          </a:xfrm>
          <a:prstGeom prst="rect">
            <a:avLst/>
          </a:prstGeom>
          <a:solidFill>
            <a:srgbClr val="FFFF00"/>
          </a:solidFill>
        </p:spPr>
        <p:txBody>
          <a:bodyPr wrap="none" rtlCol="0">
            <a:spAutoFit/>
          </a:bodyPr>
          <a:lstStyle/>
          <a:p>
            <a:r>
              <a:rPr lang="en-US" dirty="0" smtClean="0"/>
              <a:t>SCRIP</a:t>
            </a:r>
            <a:endParaRPr lang="en-US" dirty="0"/>
          </a:p>
        </p:txBody>
      </p:sp>
      <p:sp>
        <p:nvSpPr>
          <p:cNvPr id="5" name="TextBox 4"/>
          <p:cNvSpPr txBox="1"/>
          <p:nvPr/>
        </p:nvSpPr>
        <p:spPr>
          <a:xfrm>
            <a:off x="321944" y="3062728"/>
            <a:ext cx="1512722" cy="369332"/>
          </a:xfrm>
          <a:prstGeom prst="rect">
            <a:avLst/>
          </a:prstGeom>
          <a:solidFill>
            <a:srgbClr val="FFFF00"/>
          </a:solidFill>
        </p:spPr>
        <p:txBody>
          <a:bodyPr wrap="none" rtlCol="0">
            <a:spAutoFit/>
          </a:bodyPr>
          <a:lstStyle/>
          <a:p>
            <a:r>
              <a:rPr lang="en-US" dirty="0" smtClean="0"/>
              <a:t>CONTINENTAL</a:t>
            </a:r>
            <a:endParaRPr lang="en-US" dirty="0"/>
          </a:p>
        </p:txBody>
      </p:sp>
      <p:sp>
        <p:nvSpPr>
          <p:cNvPr id="6" name="TextBox 5"/>
          <p:cNvSpPr txBox="1"/>
          <p:nvPr/>
        </p:nvSpPr>
        <p:spPr>
          <a:xfrm>
            <a:off x="289560" y="5268127"/>
            <a:ext cx="1326902" cy="369332"/>
          </a:xfrm>
          <a:prstGeom prst="rect">
            <a:avLst/>
          </a:prstGeom>
          <a:solidFill>
            <a:srgbClr val="FFFF00"/>
          </a:solidFill>
        </p:spPr>
        <p:txBody>
          <a:bodyPr wrap="none" rtlCol="0">
            <a:spAutoFit/>
          </a:bodyPr>
          <a:lstStyle/>
          <a:p>
            <a:r>
              <a:rPr lang="en-US" dirty="0" smtClean="0"/>
              <a:t>GREENBACK</a:t>
            </a:r>
            <a:endParaRPr lang="en-US" dirty="0"/>
          </a:p>
        </p:txBody>
      </p:sp>
      <p:sp>
        <p:nvSpPr>
          <p:cNvPr id="7" name="TextBox 6"/>
          <p:cNvSpPr txBox="1"/>
          <p:nvPr/>
        </p:nvSpPr>
        <p:spPr>
          <a:xfrm>
            <a:off x="289560" y="1930392"/>
            <a:ext cx="2300630" cy="369332"/>
          </a:xfrm>
          <a:prstGeom prst="rect">
            <a:avLst/>
          </a:prstGeom>
          <a:solidFill>
            <a:schemeClr val="bg1"/>
          </a:solidFill>
        </p:spPr>
        <p:txBody>
          <a:bodyPr wrap="none" rtlCol="0">
            <a:spAutoFit/>
          </a:bodyPr>
          <a:lstStyle/>
          <a:p>
            <a:r>
              <a:rPr lang="en-US" dirty="0" smtClean="0"/>
              <a:t>                                        </a:t>
            </a:r>
            <a:endParaRPr lang="en-US" dirty="0"/>
          </a:p>
        </p:txBody>
      </p:sp>
    </p:spTree>
    <p:extLst>
      <p:ext uri="{BB962C8B-B14F-4D97-AF65-F5344CB8AC3E}">
        <p14:creationId xmlns:p14="http://schemas.microsoft.com/office/powerpoint/2010/main" val="620005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9092" y="1682848"/>
            <a:ext cx="1583908" cy="1432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9494" y="3132780"/>
            <a:ext cx="2979598" cy="646331"/>
          </a:xfrm>
          <a:prstGeom prst="rect">
            <a:avLst/>
          </a:prstGeom>
          <a:noFill/>
        </p:spPr>
        <p:txBody>
          <a:bodyPr wrap="none" rtlCol="0">
            <a:spAutoFit/>
          </a:bodyPr>
          <a:lstStyle/>
          <a:p>
            <a:r>
              <a:rPr lang="en-US" dirty="0"/>
              <a:t>Well, it’s not the government.</a:t>
            </a:r>
          </a:p>
          <a:p>
            <a:r>
              <a:rPr lang="en-US" dirty="0"/>
              <a:t>It’s the central bank.</a:t>
            </a:r>
          </a:p>
        </p:txBody>
      </p:sp>
      <p:sp>
        <p:nvSpPr>
          <p:cNvPr id="5" name="TextBox 4"/>
          <p:cNvSpPr txBox="1"/>
          <p:nvPr/>
        </p:nvSpPr>
        <p:spPr>
          <a:xfrm>
            <a:off x="4953000" y="1013183"/>
            <a:ext cx="3287888" cy="923330"/>
          </a:xfrm>
          <a:prstGeom prst="rect">
            <a:avLst/>
          </a:prstGeom>
          <a:solidFill>
            <a:srgbClr val="FFFF00"/>
          </a:solidFill>
        </p:spPr>
        <p:txBody>
          <a:bodyPr wrap="none" rtlCol="0">
            <a:spAutoFit/>
          </a:bodyPr>
          <a:lstStyle/>
          <a:p>
            <a:r>
              <a:rPr lang="en-US" dirty="0"/>
              <a:t>Hey, I heard our government was</a:t>
            </a:r>
          </a:p>
          <a:p>
            <a:r>
              <a:rPr lang="en-US" dirty="0"/>
              <a:t>going to start something like QE?</a:t>
            </a:r>
          </a:p>
          <a:p>
            <a:r>
              <a:rPr lang="en-US" dirty="0"/>
              <a:t>Sounds really weird.   </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3094" y="4724400"/>
            <a:ext cx="1596688" cy="1443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375064" y="4419857"/>
            <a:ext cx="3438698" cy="646331"/>
          </a:xfrm>
          <a:prstGeom prst="rect">
            <a:avLst/>
          </a:prstGeom>
          <a:solidFill>
            <a:srgbClr val="FFFF00"/>
          </a:solidFill>
        </p:spPr>
        <p:txBody>
          <a:bodyPr wrap="none" rtlCol="0">
            <a:spAutoFit/>
          </a:bodyPr>
          <a:lstStyle/>
          <a:p>
            <a:r>
              <a:rPr lang="en-US" dirty="0"/>
              <a:t>Central bank?   You mean the bank</a:t>
            </a:r>
          </a:p>
          <a:p>
            <a:r>
              <a:rPr lang="en-US" dirty="0"/>
              <a:t>in the center of the town?</a:t>
            </a:r>
          </a:p>
        </p:txBody>
      </p:sp>
      <p:pic>
        <p:nvPicPr>
          <p:cNvPr id="3" name="Picture 2" descr="https://s14-eu5.ixquick.com/cgi-bin/serveimage?url=http%3A%2F%2Fichef.bbci.co.uk%2Fnews%2F1024%2Fmedia%2Fimages%2F70618000%2Fjpg%2F_70618612_qethinkstock.jpg&amp;sp=1b5e0cd1e8d0fd5ba227ab755d3a7fc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6031" y="2106903"/>
            <a:ext cx="1901825" cy="10712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15-us2.ixquick.com/cgi-bin/serveimage?url=http%3A%2F%2Fbanktalk.org%2Fsites%2Fdefault%2Ffiles%2Fwp-content%2Fuploads%2Ffirstcitizens.jpg&amp;sp=dff57330090e06fb5e147328d9c60fb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5172515"/>
            <a:ext cx="1368425" cy="99555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smtClean="0"/>
              <a:t>IOU MONEY</a:t>
            </a:r>
            <a:endParaRPr lang="en-US" sz="2400" dirty="0"/>
          </a:p>
        </p:txBody>
      </p:sp>
    </p:spTree>
    <p:extLst>
      <p:ext uri="{BB962C8B-B14F-4D97-AF65-F5344CB8AC3E}">
        <p14:creationId xmlns:p14="http://schemas.microsoft.com/office/powerpoint/2010/main" val="8073006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s://s16-us2.ixquick.com/cgi-bin/serveimage?url=http%3A%2F%2Fc8.alamy.com%2Fcomp%2FDECPPN%2Fcolonial-five-pounds-money-of-new-york-1759-DECPPN.jpg&amp;sp=09198f164fea48a997f67d3a56eac13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944" y="727649"/>
            <a:ext cx="2269173" cy="148517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324476"/>
            <a:ext cx="1319802" cy="1193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726962" y="691115"/>
            <a:ext cx="6248400" cy="4893647"/>
          </a:xfrm>
          <a:prstGeom prst="rect">
            <a:avLst/>
          </a:prstGeom>
          <a:solidFill>
            <a:srgbClr val="FFFF00"/>
          </a:solidFill>
        </p:spPr>
        <p:txBody>
          <a:bodyPr wrap="square" rtlCol="0">
            <a:spAutoFit/>
          </a:bodyPr>
          <a:lstStyle/>
          <a:p>
            <a:r>
              <a:rPr lang="en-US" sz="2400" dirty="0" smtClean="0"/>
              <a:t>Wait one BIG MOMENT!</a:t>
            </a:r>
          </a:p>
          <a:p>
            <a:endParaRPr lang="en-US" sz="2400" dirty="0"/>
          </a:p>
          <a:p>
            <a:r>
              <a:rPr lang="en-US" sz="2400" dirty="0" smtClean="0"/>
              <a:t>That’s what the banks want us to think.   That is what the banks say without revealing the actual history of the scrip, Continental, and Greenback.</a:t>
            </a:r>
          </a:p>
          <a:p>
            <a:endParaRPr lang="en-US" sz="2400" dirty="0"/>
          </a:p>
          <a:p>
            <a:r>
              <a:rPr lang="en-US" sz="2400" dirty="0" smtClean="0"/>
              <a:t>The colonial scrip brought prosperity to the colonies.   The Continental was the cornerstone of the Revolution, and only lost value when the British counterfeited billions!   The Greenback worked so well people would not turn them in for gold.   The government did not abuse this power to issue money.</a:t>
            </a:r>
            <a:endParaRPr lang="en-US" sz="2800" dirty="0"/>
          </a:p>
        </p:txBody>
      </p:sp>
      <p:sp>
        <p:nvSpPr>
          <p:cNvPr id="8" name="TextBox 7"/>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SOVEREIGN MONEY</a:t>
            </a:r>
          </a:p>
        </p:txBody>
      </p:sp>
      <p:pic>
        <p:nvPicPr>
          <p:cNvPr id="3074" name="Picture 2" descr="https://s17-us2.ixquick.com/cgi-bin/serveimage?url=https%3A%2F%2Fupload.wikimedia.org%2Fwikipedia%2Fcommons%2F7%2F78%2FUS-%241-LT-1862-Fr-16c.jpg&amp;sp=861a835eb88ad807d57544ae9021b3c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276600"/>
            <a:ext cx="2286317" cy="190813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s14-eu5.ixquick.com/cgi-bin/serveimage?url=http%3A%2F%2Fwww.donckelly.com%2Fcolonial%2F5_10_75%2420back_poster.jpg&amp;sp=5f00ad999e347d985ecd4df70601d92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1944" y="2081674"/>
            <a:ext cx="2282825" cy="10730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2424" y="1616151"/>
            <a:ext cx="826445" cy="369332"/>
          </a:xfrm>
          <a:prstGeom prst="rect">
            <a:avLst/>
          </a:prstGeom>
          <a:solidFill>
            <a:srgbClr val="FFFF00"/>
          </a:solidFill>
        </p:spPr>
        <p:txBody>
          <a:bodyPr wrap="none" rtlCol="0">
            <a:spAutoFit/>
          </a:bodyPr>
          <a:lstStyle/>
          <a:p>
            <a:r>
              <a:rPr lang="en-US" dirty="0" smtClean="0"/>
              <a:t>SCRIPT</a:t>
            </a:r>
            <a:endParaRPr lang="en-US" dirty="0"/>
          </a:p>
        </p:txBody>
      </p:sp>
      <p:sp>
        <p:nvSpPr>
          <p:cNvPr id="5" name="TextBox 4"/>
          <p:cNvSpPr txBox="1"/>
          <p:nvPr/>
        </p:nvSpPr>
        <p:spPr>
          <a:xfrm>
            <a:off x="321944" y="2806962"/>
            <a:ext cx="1512722" cy="369332"/>
          </a:xfrm>
          <a:prstGeom prst="rect">
            <a:avLst/>
          </a:prstGeom>
          <a:solidFill>
            <a:srgbClr val="FFFF00"/>
          </a:solidFill>
        </p:spPr>
        <p:txBody>
          <a:bodyPr wrap="none" rtlCol="0">
            <a:spAutoFit/>
          </a:bodyPr>
          <a:lstStyle/>
          <a:p>
            <a:r>
              <a:rPr lang="en-US" dirty="0" smtClean="0"/>
              <a:t>CONTINENTAL</a:t>
            </a:r>
            <a:endParaRPr lang="en-US" dirty="0"/>
          </a:p>
        </p:txBody>
      </p:sp>
      <p:sp>
        <p:nvSpPr>
          <p:cNvPr id="6" name="TextBox 5"/>
          <p:cNvSpPr txBox="1"/>
          <p:nvPr/>
        </p:nvSpPr>
        <p:spPr>
          <a:xfrm>
            <a:off x="289560" y="4794725"/>
            <a:ext cx="1326902" cy="369332"/>
          </a:xfrm>
          <a:prstGeom prst="rect">
            <a:avLst/>
          </a:prstGeom>
          <a:solidFill>
            <a:srgbClr val="FFFF00"/>
          </a:solidFill>
        </p:spPr>
        <p:txBody>
          <a:bodyPr wrap="none" rtlCol="0">
            <a:spAutoFit/>
          </a:bodyPr>
          <a:lstStyle/>
          <a:p>
            <a:r>
              <a:rPr lang="en-US" dirty="0" smtClean="0"/>
              <a:t>GREENBACK</a:t>
            </a:r>
            <a:endParaRPr lang="en-US" dirty="0"/>
          </a:p>
        </p:txBody>
      </p:sp>
      <p:sp>
        <p:nvSpPr>
          <p:cNvPr id="12" name="TextBox 11"/>
          <p:cNvSpPr txBox="1"/>
          <p:nvPr/>
        </p:nvSpPr>
        <p:spPr>
          <a:xfrm>
            <a:off x="482110" y="5958538"/>
            <a:ext cx="4218014" cy="400110"/>
          </a:xfrm>
          <a:prstGeom prst="rect">
            <a:avLst/>
          </a:prstGeom>
          <a:noFill/>
        </p:spPr>
        <p:txBody>
          <a:bodyPr wrap="none" rtlCol="0">
            <a:spAutoFit/>
          </a:bodyPr>
          <a:lstStyle/>
          <a:p>
            <a:r>
              <a:rPr lang="en-US" sz="2000" dirty="0"/>
              <a:t>Well, yes…   but this is not a good idea.</a:t>
            </a:r>
          </a:p>
        </p:txBody>
      </p:sp>
    </p:spTree>
    <p:extLst>
      <p:ext uri="{BB962C8B-B14F-4D97-AF65-F5344CB8AC3E}">
        <p14:creationId xmlns:p14="http://schemas.microsoft.com/office/powerpoint/2010/main" val="23756458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2576280"/>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733800" y="1583613"/>
            <a:ext cx="5334000" cy="461665"/>
          </a:xfrm>
          <a:prstGeom prst="rect">
            <a:avLst/>
          </a:prstGeom>
          <a:solidFill>
            <a:srgbClr val="FFFF00"/>
          </a:solidFill>
        </p:spPr>
        <p:txBody>
          <a:bodyPr wrap="square" rtlCol="0">
            <a:spAutoFit/>
          </a:bodyPr>
          <a:lstStyle/>
          <a:p>
            <a:r>
              <a:rPr lang="en-US" sz="2400" dirty="0"/>
              <a:t>So, what’s wrong with Monetary Reform?</a:t>
            </a:r>
            <a:endParaRPr lang="en-US" sz="2800" dirty="0"/>
          </a:p>
        </p:txBody>
      </p:sp>
      <p:sp>
        <p:nvSpPr>
          <p:cNvPr id="8" name="TextBox 7"/>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SOVEREIGN MONEY</a:t>
            </a:r>
          </a:p>
        </p:txBody>
      </p:sp>
      <p:pic>
        <p:nvPicPr>
          <p:cNvPr id="7170" name="Picture 2" descr="https://s14-eu5.ixquick.com/cgi-bin/serveimage?url=http%3A%2F%2Fimage.shutterstock.com%2Fz%2Fstock-photo-dollar-grows-on-a-tree-money-tree-people-are-pulling-hand-to-dollars-isolated-on-white-116505982.jpg&amp;sp=05b98c53ce9238e606d33b5eda37349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742042"/>
            <a:ext cx="3505200" cy="30925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3468931"/>
            <a:ext cx="4099199" cy="369332"/>
          </a:xfrm>
          <a:prstGeom prst="rect">
            <a:avLst/>
          </a:prstGeom>
          <a:solidFill>
            <a:schemeClr val="bg1"/>
          </a:solidFill>
        </p:spPr>
        <p:txBody>
          <a:bodyPr wrap="none" rtlCol="0">
            <a:spAutoFit/>
          </a:bodyPr>
          <a:lstStyle/>
          <a:p>
            <a:r>
              <a:rPr lang="en-US" dirty="0"/>
              <a:t>                                                                          </a:t>
            </a:r>
          </a:p>
        </p:txBody>
      </p:sp>
      <p:sp>
        <p:nvSpPr>
          <p:cNvPr id="2" name="TextBox 1"/>
          <p:cNvSpPr txBox="1"/>
          <p:nvPr/>
        </p:nvSpPr>
        <p:spPr>
          <a:xfrm>
            <a:off x="391160" y="4796531"/>
            <a:ext cx="5955028" cy="461665"/>
          </a:xfrm>
          <a:prstGeom prst="rect">
            <a:avLst/>
          </a:prstGeom>
          <a:noFill/>
        </p:spPr>
        <p:txBody>
          <a:bodyPr wrap="none" rtlCol="0">
            <a:spAutoFit/>
          </a:bodyPr>
          <a:lstStyle/>
          <a:p>
            <a:r>
              <a:rPr lang="en-US" sz="2400" dirty="0"/>
              <a:t>But…   but…  the banks will not be in control….</a:t>
            </a:r>
          </a:p>
        </p:txBody>
      </p:sp>
      <p:sp>
        <p:nvSpPr>
          <p:cNvPr id="5" name="TextBox 4"/>
          <p:cNvSpPr txBox="1"/>
          <p:nvPr/>
        </p:nvSpPr>
        <p:spPr>
          <a:xfrm>
            <a:off x="3657875" y="5847132"/>
            <a:ext cx="4191532" cy="461665"/>
          </a:xfrm>
          <a:prstGeom prst="rect">
            <a:avLst/>
          </a:prstGeom>
          <a:solidFill>
            <a:srgbClr val="FFFF00"/>
          </a:solidFill>
        </p:spPr>
        <p:txBody>
          <a:bodyPr wrap="none" rtlCol="0">
            <a:spAutoFit/>
          </a:bodyPr>
          <a:lstStyle/>
          <a:p>
            <a:r>
              <a:rPr lang="en-US" sz="2400" dirty="0"/>
              <a:t>Sounds like a good idea to me….</a:t>
            </a:r>
          </a:p>
        </p:txBody>
      </p:sp>
    </p:spTree>
    <p:extLst>
      <p:ext uri="{BB962C8B-B14F-4D97-AF65-F5344CB8AC3E}">
        <p14:creationId xmlns:p14="http://schemas.microsoft.com/office/powerpoint/2010/main" val="34254102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8933" y="1522597"/>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971800" y="3812394"/>
            <a:ext cx="6019800" cy="2677656"/>
          </a:xfrm>
          <a:prstGeom prst="rect">
            <a:avLst/>
          </a:prstGeom>
          <a:solidFill>
            <a:srgbClr val="FFFF00"/>
          </a:solidFill>
        </p:spPr>
        <p:txBody>
          <a:bodyPr wrap="square" rtlCol="0" anchor="t">
            <a:spAutoFit/>
          </a:bodyPr>
          <a:lstStyle/>
          <a:p>
            <a:r>
              <a:rPr lang="en-US" sz="2400" dirty="0"/>
              <a:t>Monetary Reform for the People</a:t>
            </a:r>
          </a:p>
          <a:p>
            <a:endParaRPr lang="en-US" sz="2400" dirty="0"/>
          </a:p>
          <a:p>
            <a:r>
              <a:rPr lang="en-US" sz="2400" dirty="0"/>
              <a:t>It’s found in the Green Party’s Platform called</a:t>
            </a:r>
          </a:p>
          <a:p>
            <a:r>
              <a:rPr lang="en-US" sz="2400" dirty="0"/>
              <a:t>“Greening the Dollar”.</a:t>
            </a:r>
          </a:p>
          <a:p>
            <a:endParaRPr lang="en-US" sz="2400" dirty="0"/>
          </a:p>
          <a:p>
            <a:r>
              <a:rPr lang="en-US" sz="2400" dirty="0"/>
              <a:t>It’s also found in Dennis Kucinich’s bill, called the NEED ACT, HR2990, of the 112th Congress.</a:t>
            </a:r>
            <a:endParaRPr lang="en-US" sz="2800" dirty="0"/>
          </a:p>
        </p:txBody>
      </p:sp>
      <p:sp>
        <p:nvSpPr>
          <p:cNvPr id="8" name="TextBox 7"/>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SOVEREIGN MONEY</a:t>
            </a:r>
          </a:p>
        </p:txBody>
      </p:sp>
      <p:sp>
        <p:nvSpPr>
          <p:cNvPr id="4" name="TextBox 3"/>
          <p:cNvSpPr txBox="1"/>
          <p:nvPr/>
        </p:nvSpPr>
        <p:spPr>
          <a:xfrm>
            <a:off x="0" y="3216856"/>
            <a:ext cx="4099199" cy="369332"/>
          </a:xfrm>
          <a:prstGeom prst="rect">
            <a:avLst/>
          </a:prstGeom>
          <a:solidFill>
            <a:schemeClr val="bg1"/>
          </a:solidFill>
        </p:spPr>
        <p:txBody>
          <a:bodyPr wrap="none" rtlCol="0">
            <a:spAutoFit/>
          </a:bodyPr>
          <a:lstStyle/>
          <a:p>
            <a:r>
              <a:rPr lang="en-US" dirty="0"/>
              <a:t>                                                                          </a:t>
            </a:r>
          </a:p>
        </p:txBody>
      </p:sp>
      <p:sp>
        <p:nvSpPr>
          <p:cNvPr id="2" name="TextBox 1"/>
          <p:cNvSpPr txBox="1"/>
          <p:nvPr/>
        </p:nvSpPr>
        <p:spPr>
          <a:xfrm>
            <a:off x="4411782" y="1370197"/>
            <a:ext cx="1083951" cy="2031325"/>
          </a:xfrm>
          <a:prstGeom prst="rect">
            <a:avLst/>
          </a:prstGeom>
          <a:solidFill>
            <a:schemeClr val="bg1"/>
          </a:solidFill>
        </p:spPr>
        <p:txBody>
          <a:bodyPr wrap="square" rtlCol="0">
            <a:spAutoFit/>
          </a:bodyPr>
          <a:lstStyle/>
          <a:p>
            <a:r>
              <a:rPr lang="en-US" dirty="0" smtClean="0"/>
              <a:t>                 </a:t>
            </a:r>
          </a:p>
          <a:p>
            <a:endParaRPr lang="en-US" dirty="0"/>
          </a:p>
          <a:p>
            <a:endParaRPr lang="en-US" dirty="0" smtClean="0"/>
          </a:p>
          <a:p>
            <a:endParaRPr lang="en-US" dirty="0"/>
          </a:p>
          <a:p>
            <a:endParaRPr lang="en-US" dirty="0" smtClean="0"/>
          </a:p>
          <a:p>
            <a:endParaRPr lang="en-US" dirty="0"/>
          </a:p>
          <a:p>
            <a:endParaRPr lang="en-US" dirty="0"/>
          </a:p>
        </p:txBody>
      </p:sp>
      <p:pic>
        <p:nvPicPr>
          <p:cNvPr id="9" name="Picture 3"/>
          <p:cNvPicPr/>
          <p:nvPr/>
        </p:nvPicPr>
        <p:blipFill>
          <a:blip r:embed="rId3"/>
          <a:stretch/>
        </p:blipFill>
        <p:spPr>
          <a:xfrm>
            <a:off x="372424" y="705264"/>
            <a:ext cx="3657600" cy="2954730"/>
          </a:xfrm>
          <a:prstGeom prst="rect">
            <a:avLst/>
          </a:prstGeom>
          <a:ln>
            <a:noFill/>
          </a:ln>
        </p:spPr>
      </p:pic>
    </p:spTree>
    <p:extLst>
      <p:ext uri="{BB962C8B-B14F-4D97-AF65-F5344CB8AC3E}">
        <p14:creationId xmlns:p14="http://schemas.microsoft.com/office/powerpoint/2010/main" val="36873631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892" y="1720020"/>
            <a:ext cx="7738847" cy="3700790"/>
          </a:xfrm>
          <a:prstGeom prst="rect">
            <a:avLst/>
          </a:prstGeom>
        </p:spPr>
      </p:pic>
      <p:sp>
        <p:nvSpPr>
          <p:cNvPr id="3" name="TextBox 2"/>
          <p:cNvSpPr txBox="1"/>
          <p:nvPr/>
        </p:nvSpPr>
        <p:spPr>
          <a:xfrm>
            <a:off x="786892" y="1447800"/>
            <a:ext cx="7924800" cy="523220"/>
          </a:xfrm>
          <a:prstGeom prst="rect">
            <a:avLst/>
          </a:prstGeom>
          <a:solidFill>
            <a:schemeClr val="bg1"/>
          </a:solidFill>
        </p:spPr>
        <p:txBody>
          <a:bodyPr wrap="square" rtlCol="0">
            <a:spAutoFit/>
          </a:bodyPr>
          <a:lstStyle/>
          <a:p>
            <a:r>
              <a:rPr lang="en-US" sz="2800" dirty="0"/>
              <a:t>GreensForMonetaryReform.org</a:t>
            </a:r>
          </a:p>
        </p:txBody>
      </p:sp>
      <p:pic>
        <p:nvPicPr>
          <p:cNvPr id="3074" name="Picture 2" descr="https://s16-us2.ixquick.com/cgi-bin/serveimage?url=https%3A%2F%2Ftse2.mm.bing.net%2Fth%3Fid%3DOIP.Mdb51a3cfa0f3dc235afc4064c14dc976o0%26pid%3D15.1%26f%3D1&amp;sp=16c2471ec4090a0dc90374cebb7d13e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3189" y="152400"/>
            <a:ext cx="13525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8121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4200" y="2895600"/>
            <a:ext cx="3209533" cy="1107996"/>
          </a:xfrm>
          <a:prstGeom prst="rect">
            <a:avLst/>
          </a:prstGeom>
          <a:noFill/>
        </p:spPr>
        <p:txBody>
          <a:bodyPr wrap="none" rtlCol="0">
            <a:spAutoFit/>
          </a:bodyPr>
          <a:lstStyle/>
          <a:p>
            <a:r>
              <a:rPr lang="en-US" sz="6600" dirty="0"/>
              <a:t>THE END</a:t>
            </a:r>
          </a:p>
        </p:txBody>
      </p:sp>
    </p:spTree>
    <p:extLst>
      <p:ext uri="{BB962C8B-B14F-4D97-AF65-F5344CB8AC3E}">
        <p14:creationId xmlns:p14="http://schemas.microsoft.com/office/powerpoint/2010/main" val="3428298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25117" y="3886200"/>
            <a:ext cx="3145156" cy="646331"/>
          </a:xfrm>
          <a:prstGeom prst="rect">
            <a:avLst/>
          </a:prstGeom>
          <a:noFill/>
        </p:spPr>
        <p:txBody>
          <a:bodyPr wrap="none" rtlCol="0">
            <a:spAutoFit/>
          </a:bodyPr>
          <a:lstStyle/>
          <a:p>
            <a:r>
              <a:rPr lang="en-US" dirty="0"/>
              <a:t>No, no.  Have you ever heard of</a:t>
            </a:r>
          </a:p>
          <a:p>
            <a:r>
              <a:rPr lang="en-US" dirty="0"/>
              <a:t>the Federal Reserve System?</a:t>
            </a:r>
          </a:p>
        </p:txBody>
      </p:sp>
      <p:sp>
        <p:nvSpPr>
          <p:cNvPr id="2" name="TextBox 1"/>
          <p:cNvSpPr txBox="1"/>
          <p:nvPr/>
        </p:nvSpPr>
        <p:spPr>
          <a:xfrm>
            <a:off x="4667587" y="4532531"/>
            <a:ext cx="4160563" cy="1200329"/>
          </a:xfrm>
          <a:prstGeom prst="rect">
            <a:avLst/>
          </a:prstGeom>
          <a:solidFill>
            <a:srgbClr val="FFFF00"/>
          </a:solidFill>
        </p:spPr>
        <p:txBody>
          <a:bodyPr wrap="none" rtlCol="0">
            <a:spAutoFit/>
          </a:bodyPr>
          <a:lstStyle/>
          <a:p>
            <a:r>
              <a:rPr lang="en-US" dirty="0"/>
              <a:t>Sure.  Everybody has heard of the FED.</a:t>
            </a:r>
          </a:p>
          <a:p>
            <a:r>
              <a:rPr lang="en-US" dirty="0"/>
              <a:t>It’s part of the government.  </a:t>
            </a:r>
          </a:p>
          <a:p>
            <a:r>
              <a:rPr lang="en-US" dirty="0"/>
              <a:t>In Washington D.C.</a:t>
            </a:r>
          </a:p>
          <a:p>
            <a:r>
              <a:rPr lang="en-US" dirty="0"/>
              <a:t>The news is always talking about the FED.</a:t>
            </a:r>
          </a:p>
        </p:txBody>
      </p:sp>
      <p:pic>
        <p:nvPicPr>
          <p:cNvPr id="1028" name="Picture 4" descr="https://s17-us2.ixquick.com/cgi-bin/serveimage?url=http%3A%2F%2Fimages.wisegeek.com%2Ffederal-reserve-seal.jpg&amp;sp=4bee4ff46bc575e23a79de4d8204b50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4648200"/>
            <a:ext cx="1688032" cy="167548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IOU MONEY</a:t>
            </a: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1891" y="2075958"/>
            <a:ext cx="1788989" cy="1617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685800" y="959931"/>
            <a:ext cx="2978188" cy="923330"/>
          </a:xfrm>
          <a:prstGeom prst="rect">
            <a:avLst/>
          </a:prstGeom>
          <a:noFill/>
        </p:spPr>
        <p:txBody>
          <a:bodyPr wrap="none" rtlCol="0">
            <a:spAutoFit/>
          </a:bodyPr>
          <a:lstStyle/>
          <a:p>
            <a:r>
              <a:rPr lang="en-US" dirty="0"/>
              <a:t>No, no.    Don’t you know the</a:t>
            </a:r>
          </a:p>
          <a:p>
            <a:r>
              <a:rPr lang="en-US" dirty="0"/>
              <a:t>difference between a central</a:t>
            </a:r>
          </a:p>
          <a:p>
            <a:r>
              <a:rPr lang="en-US" dirty="0"/>
              <a:t>bank and a commercial bank?</a:t>
            </a:r>
          </a:p>
        </p:txBody>
      </p:sp>
      <p:sp>
        <p:nvSpPr>
          <p:cNvPr id="16" name="TextBox 15"/>
          <p:cNvSpPr txBox="1"/>
          <p:nvPr/>
        </p:nvSpPr>
        <p:spPr>
          <a:xfrm>
            <a:off x="5550606" y="1943397"/>
            <a:ext cx="2776337" cy="923330"/>
          </a:xfrm>
          <a:prstGeom prst="rect">
            <a:avLst/>
          </a:prstGeom>
          <a:solidFill>
            <a:srgbClr val="FFFF00"/>
          </a:solidFill>
        </p:spPr>
        <p:txBody>
          <a:bodyPr wrap="none" rtlCol="0">
            <a:spAutoFit/>
          </a:bodyPr>
          <a:lstStyle/>
          <a:p>
            <a:r>
              <a:rPr lang="en-US" dirty="0"/>
              <a:t>Ah…   I only know about my</a:t>
            </a:r>
          </a:p>
          <a:p>
            <a:r>
              <a:rPr lang="en-US" dirty="0"/>
              <a:t>bank – TD Bank.</a:t>
            </a:r>
          </a:p>
          <a:p>
            <a:r>
              <a:rPr lang="en-US" dirty="0"/>
              <a:t>My money is in there.</a:t>
            </a:r>
          </a:p>
        </p:txBody>
      </p:sp>
    </p:spTree>
    <p:extLst>
      <p:ext uri="{BB962C8B-B14F-4D97-AF65-F5344CB8AC3E}">
        <p14:creationId xmlns:p14="http://schemas.microsoft.com/office/powerpoint/2010/main" val="487328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s15-us2.ixquick.com/cgi-bin/serveimage?url=http%3A%2F%2Ft3.gstatic.com%2Fimages%3Fq%3Dtbn%3AANd9GcTV7Lro6av4HMTwUyqH1QlnyfkSMTl6wQxJosMMqK25U-Jmkwbk&amp;sp=e734a6f858bd006a1669717227460b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3075" y="3725164"/>
            <a:ext cx="1509560" cy="100637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8518" y="1897645"/>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03200" y="811371"/>
            <a:ext cx="3606800" cy="1200329"/>
          </a:xfrm>
          <a:prstGeom prst="rect">
            <a:avLst/>
          </a:prstGeom>
          <a:noFill/>
        </p:spPr>
        <p:txBody>
          <a:bodyPr wrap="square" rtlCol="0">
            <a:spAutoFit/>
          </a:bodyPr>
          <a:lstStyle/>
          <a:p>
            <a:r>
              <a:rPr lang="en-US" dirty="0"/>
              <a:t>The government does not own the Federal Reserve Banks</a:t>
            </a:r>
            <a:r>
              <a:rPr lang="en-US" dirty="0" smtClean="0"/>
              <a:t>.   There </a:t>
            </a:r>
            <a:r>
              <a:rPr lang="en-US" dirty="0"/>
              <a:t>are 12 Federal Reserve Banks, and they are privately owned.  </a:t>
            </a:r>
          </a:p>
        </p:txBody>
      </p:sp>
      <p:sp>
        <p:nvSpPr>
          <p:cNvPr id="5" name="TextBox 4"/>
          <p:cNvSpPr txBox="1"/>
          <p:nvPr/>
        </p:nvSpPr>
        <p:spPr>
          <a:xfrm>
            <a:off x="5532940" y="2157909"/>
            <a:ext cx="2920030" cy="923330"/>
          </a:xfrm>
          <a:prstGeom prst="rect">
            <a:avLst/>
          </a:prstGeom>
          <a:solidFill>
            <a:srgbClr val="FFFF00"/>
          </a:solidFill>
        </p:spPr>
        <p:txBody>
          <a:bodyPr wrap="none" rtlCol="0">
            <a:spAutoFit/>
          </a:bodyPr>
          <a:lstStyle/>
          <a:p>
            <a:r>
              <a:rPr lang="en-US" dirty="0"/>
              <a:t>Private?   </a:t>
            </a:r>
          </a:p>
          <a:p>
            <a:r>
              <a:rPr lang="en-US" dirty="0"/>
              <a:t>What do you mean private?</a:t>
            </a:r>
          </a:p>
          <a:p>
            <a:r>
              <a:rPr lang="en-US" dirty="0"/>
              <a:t>It’s the U.S. central bank, no?</a:t>
            </a:r>
          </a:p>
        </p:txBody>
      </p:sp>
      <p:pic>
        <p:nvPicPr>
          <p:cNvPr id="2050" name="Picture 2" descr="https://s16-us2.ixquick.com/cgi-bin/serveimage?url=https%3A%2F%2Fwww.federalreserve.gov%2Fgifjpg%2Fusmap3.gif&amp;sp=bcdf0ce118f8c19ed06660bd16183a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716063"/>
            <a:ext cx="3567701" cy="2057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IOU MONEY</a:t>
            </a:r>
          </a:p>
        </p:txBody>
      </p:sp>
      <p:sp>
        <p:nvSpPr>
          <p:cNvPr id="2" name="TextBox 1"/>
          <p:cNvSpPr txBox="1"/>
          <p:nvPr/>
        </p:nvSpPr>
        <p:spPr>
          <a:xfrm>
            <a:off x="203200" y="3792733"/>
            <a:ext cx="4607560" cy="923330"/>
          </a:xfrm>
          <a:prstGeom prst="rect">
            <a:avLst/>
          </a:prstGeom>
          <a:noFill/>
        </p:spPr>
        <p:txBody>
          <a:bodyPr wrap="square" rtlCol="0">
            <a:spAutoFit/>
          </a:bodyPr>
          <a:lstStyle/>
          <a:p>
            <a:r>
              <a:rPr lang="en-US" dirty="0" smtClean="0"/>
              <a:t>All shares of the 12 Fed </a:t>
            </a:r>
            <a:r>
              <a:rPr lang="en-US" dirty="0"/>
              <a:t>banks are owned by their </a:t>
            </a:r>
            <a:r>
              <a:rPr lang="en-US" dirty="0" smtClean="0"/>
              <a:t>members</a:t>
            </a:r>
            <a:r>
              <a:rPr lang="en-US" dirty="0"/>
              <a:t>, which are private commercial</a:t>
            </a:r>
          </a:p>
          <a:p>
            <a:r>
              <a:rPr lang="en-US" dirty="0"/>
              <a:t>banks, like Bank of America or Citibank</a:t>
            </a:r>
            <a:r>
              <a:rPr lang="en-US" dirty="0" smtClean="0"/>
              <a:t>.</a:t>
            </a:r>
            <a:endParaRPr lang="en-US" dirty="0"/>
          </a:p>
        </p:txBody>
      </p:sp>
      <p:pic>
        <p:nvPicPr>
          <p:cNvPr id="15362" name="Picture 2" descr="Federal Reserve Bank (San Francisc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50055" y="928301"/>
            <a:ext cx="685800" cy="913487"/>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Seattle - 1015 2nd Avenue 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605299"/>
            <a:ext cx="1371600" cy="908685"/>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FederalReserveBankBuildingBosto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27210" y="563729"/>
            <a:ext cx="741780" cy="1112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770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1698" y="1143000"/>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715000" y="1143000"/>
            <a:ext cx="3221972" cy="646331"/>
          </a:xfrm>
          <a:prstGeom prst="rect">
            <a:avLst/>
          </a:prstGeom>
          <a:solidFill>
            <a:srgbClr val="FFFF00"/>
          </a:solidFill>
        </p:spPr>
        <p:txBody>
          <a:bodyPr wrap="none" rtlCol="0">
            <a:spAutoFit/>
          </a:bodyPr>
          <a:lstStyle/>
          <a:p>
            <a:r>
              <a:rPr lang="en-US" dirty="0"/>
              <a:t>But where does the government</a:t>
            </a:r>
          </a:p>
          <a:p>
            <a:r>
              <a:rPr lang="en-US" dirty="0"/>
              <a:t>come into this?</a:t>
            </a:r>
          </a:p>
        </p:txBody>
      </p:sp>
      <p:sp>
        <p:nvSpPr>
          <p:cNvPr id="6" name="TextBox 5"/>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IOU MONEY</a:t>
            </a:r>
          </a:p>
        </p:txBody>
      </p:sp>
      <p:sp>
        <p:nvSpPr>
          <p:cNvPr id="2" name="TextBox 1"/>
          <p:cNvSpPr txBox="1"/>
          <p:nvPr/>
        </p:nvSpPr>
        <p:spPr>
          <a:xfrm>
            <a:off x="320675" y="3810000"/>
            <a:ext cx="3578462" cy="2308324"/>
          </a:xfrm>
          <a:prstGeom prst="rect">
            <a:avLst/>
          </a:prstGeom>
          <a:noFill/>
        </p:spPr>
        <p:txBody>
          <a:bodyPr wrap="square" rtlCol="0">
            <a:spAutoFit/>
          </a:bodyPr>
          <a:lstStyle/>
          <a:p>
            <a:r>
              <a:rPr lang="en-US" dirty="0"/>
              <a:t>There is a Federal Reserve Board</a:t>
            </a:r>
          </a:p>
          <a:p>
            <a:r>
              <a:rPr lang="en-US" dirty="0"/>
              <a:t>in Washington </a:t>
            </a:r>
            <a:r>
              <a:rPr lang="en-US" dirty="0" smtClean="0"/>
              <a:t>D.C.</a:t>
            </a:r>
            <a:endParaRPr lang="en-US" dirty="0"/>
          </a:p>
          <a:p>
            <a:endParaRPr lang="en-US" dirty="0"/>
          </a:p>
          <a:p>
            <a:r>
              <a:rPr lang="en-US" dirty="0"/>
              <a:t>The Board is not  a bank.  There is</a:t>
            </a:r>
          </a:p>
          <a:p>
            <a:r>
              <a:rPr lang="en-US" dirty="0"/>
              <a:t>no money there</a:t>
            </a:r>
            <a:r>
              <a:rPr lang="en-US" dirty="0" smtClean="0"/>
              <a:t>. The </a:t>
            </a:r>
            <a:r>
              <a:rPr lang="en-US" dirty="0"/>
              <a:t>Board makes </a:t>
            </a:r>
            <a:r>
              <a:rPr lang="en-US" dirty="0" smtClean="0"/>
              <a:t>policy, like controlling the interest</a:t>
            </a:r>
          </a:p>
          <a:p>
            <a:r>
              <a:rPr lang="en-US" dirty="0" smtClean="0"/>
              <a:t>rate banks charge each other for lending to each other. </a:t>
            </a:r>
            <a:endParaRPr lang="en-US" dirty="0"/>
          </a:p>
        </p:txBody>
      </p:sp>
      <p:pic>
        <p:nvPicPr>
          <p:cNvPr id="4098" name="Picture 2" descr="https://s17-us2.ixquick.com/cgi-bin/serveimage?url=http%3A%2F%2Fwww.trbimg.com%2Fimg-55d4e4ca%2Fturbine%2Fla-fi-fed-minutes-july2015-20150819-001%2F650%2F650x366&amp;sp=92eb0377668b4788d439b25648d614b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19" y="863558"/>
            <a:ext cx="3472170" cy="19558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98342" y="5774084"/>
            <a:ext cx="1927644" cy="923330"/>
          </a:xfrm>
          <a:prstGeom prst="rect">
            <a:avLst/>
          </a:prstGeom>
          <a:noFill/>
        </p:spPr>
        <p:txBody>
          <a:bodyPr wrap="none" rtlCol="0">
            <a:spAutoFit/>
          </a:bodyPr>
          <a:lstStyle/>
          <a:p>
            <a:r>
              <a:rPr lang="en-US" dirty="0" smtClean="0"/>
              <a:t>Janet </a:t>
            </a:r>
            <a:r>
              <a:rPr lang="en-US" dirty="0" err="1" smtClean="0"/>
              <a:t>Yellin</a:t>
            </a:r>
            <a:r>
              <a:rPr lang="en-US" dirty="0" smtClean="0"/>
              <a:t>,</a:t>
            </a:r>
          </a:p>
          <a:p>
            <a:r>
              <a:rPr lang="en-US" dirty="0" smtClean="0"/>
              <a:t>Chairwoman,</a:t>
            </a:r>
          </a:p>
          <a:p>
            <a:r>
              <a:rPr lang="en-US" dirty="0" smtClean="0"/>
              <a:t>Fed Reserve Board</a:t>
            </a:r>
            <a:endParaRPr lang="en-US" dirty="0"/>
          </a:p>
        </p:txBody>
      </p:sp>
      <p:pic>
        <p:nvPicPr>
          <p:cNvPr id="1028" name="Picture 4" descr="https://s14-eu5.ixquick.com/cgi-bin/serveimage?url=http%3A%2F%2Fcdn.darylcagle.com%2Fwp-content%2Fuploads%2Fsites%2F3%2F2015%2F12%2Fyellin700.png&amp;sp=72d07d549f00b2dc25a71509103b06b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3276876"/>
            <a:ext cx="337185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332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0018" y="848230"/>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181600" y="1447800"/>
            <a:ext cx="3573799" cy="646331"/>
          </a:xfrm>
          <a:prstGeom prst="rect">
            <a:avLst/>
          </a:prstGeom>
          <a:solidFill>
            <a:srgbClr val="FFFF00"/>
          </a:solidFill>
        </p:spPr>
        <p:txBody>
          <a:bodyPr wrap="none" rtlCol="0">
            <a:spAutoFit/>
          </a:bodyPr>
          <a:lstStyle/>
          <a:p>
            <a:r>
              <a:rPr lang="en-US" dirty="0"/>
              <a:t>I can’t own a share of the Fed bank?</a:t>
            </a:r>
          </a:p>
          <a:p>
            <a:r>
              <a:rPr lang="en-US" dirty="0"/>
              <a:t>I can’t open an account there?</a:t>
            </a:r>
          </a:p>
        </p:txBody>
      </p:sp>
      <p:sp>
        <p:nvSpPr>
          <p:cNvPr id="6" name="TextBox 5"/>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IOU MONEY</a:t>
            </a:r>
          </a:p>
        </p:txBody>
      </p:sp>
      <p:sp>
        <p:nvSpPr>
          <p:cNvPr id="2" name="TextBox 1"/>
          <p:cNvSpPr txBox="1"/>
          <p:nvPr/>
        </p:nvSpPr>
        <p:spPr>
          <a:xfrm>
            <a:off x="304800" y="2547657"/>
            <a:ext cx="3975832" cy="646331"/>
          </a:xfrm>
          <a:prstGeom prst="rect">
            <a:avLst/>
          </a:prstGeom>
          <a:noFill/>
        </p:spPr>
        <p:txBody>
          <a:bodyPr wrap="none" rtlCol="0">
            <a:spAutoFit/>
          </a:bodyPr>
          <a:lstStyle/>
          <a:p>
            <a:r>
              <a:rPr lang="en-US" dirty="0"/>
              <a:t>You don’t know how our banking system</a:t>
            </a:r>
          </a:p>
          <a:p>
            <a:r>
              <a:rPr lang="en-US" dirty="0"/>
              <a:t>works? </a:t>
            </a:r>
          </a:p>
        </p:txBody>
      </p:sp>
      <p:sp>
        <p:nvSpPr>
          <p:cNvPr id="8" name="TextBox 7"/>
          <p:cNvSpPr txBox="1"/>
          <p:nvPr/>
        </p:nvSpPr>
        <p:spPr>
          <a:xfrm>
            <a:off x="4952755" y="3833648"/>
            <a:ext cx="3377912" cy="1754326"/>
          </a:xfrm>
          <a:prstGeom prst="rect">
            <a:avLst/>
          </a:prstGeom>
          <a:solidFill>
            <a:srgbClr val="FFFF00"/>
          </a:solidFill>
        </p:spPr>
        <p:txBody>
          <a:bodyPr wrap="none" rtlCol="0">
            <a:spAutoFit/>
          </a:bodyPr>
          <a:lstStyle/>
          <a:p>
            <a:r>
              <a:rPr lang="en-US" dirty="0"/>
              <a:t>All I learned in school was …</a:t>
            </a:r>
          </a:p>
          <a:p>
            <a:endParaRPr lang="en-US" dirty="0"/>
          </a:p>
          <a:p>
            <a:r>
              <a:rPr lang="en-US" dirty="0"/>
              <a:t>Ah… well…  we all put our savings</a:t>
            </a:r>
          </a:p>
          <a:p>
            <a:r>
              <a:rPr lang="en-US" dirty="0"/>
              <a:t>in a bank and then the bank lends</a:t>
            </a:r>
          </a:p>
          <a:p>
            <a:r>
              <a:rPr lang="en-US" dirty="0"/>
              <a:t>out the money to people who</a:t>
            </a:r>
          </a:p>
          <a:p>
            <a:r>
              <a:rPr lang="en-US" dirty="0"/>
              <a:t>need it.</a:t>
            </a:r>
          </a:p>
        </p:txBody>
      </p:sp>
      <p:pic>
        <p:nvPicPr>
          <p:cNvPr id="3" name="Picture 2" descr="https://s15-us2.ixquick.com/cgi-bin/serveimage?url=http%3A%2F%2Ft1.gstatic.com%2Fimages%3Fq%3Dtbn%3AANd9GcSQU_MWcg58XNuIOPiXSKmcKqVlrqdl_muSjiUcnUk6kWcPiXiy&amp;sp=6c391c899b8385c50af11d30927ea3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810000"/>
            <a:ext cx="3657600" cy="246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741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7407" y="941742"/>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IOU MONEY</a:t>
            </a:r>
          </a:p>
        </p:txBody>
      </p:sp>
      <p:sp>
        <p:nvSpPr>
          <p:cNvPr id="2" name="TextBox 1"/>
          <p:cNvSpPr txBox="1"/>
          <p:nvPr/>
        </p:nvSpPr>
        <p:spPr>
          <a:xfrm>
            <a:off x="609600" y="1530464"/>
            <a:ext cx="3263073" cy="584775"/>
          </a:xfrm>
          <a:prstGeom prst="rect">
            <a:avLst/>
          </a:prstGeom>
          <a:noFill/>
        </p:spPr>
        <p:txBody>
          <a:bodyPr wrap="none" rtlCol="0">
            <a:spAutoFit/>
          </a:bodyPr>
          <a:lstStyle/>
          <a:p>
            <a:r>
              <a:rPr lang="en-US" sz="3200" dirty="0"/>
              <a:t>No</a:t>
            </a:r>
            <a:r>
              <a:rPr lang="en-US" dirty="0"/>
              <a:t>, banks don’t work like that.</a:t>
            </a:r>
          </a:p>
        </p:txBody>
      </p:sp>
      <p:sp>
        <p:nvSpPr>
          <p:cNvPr id="8" name="TextBox 7"/>
          <p:cNvSpPr txBox="1"/>
          <p:nvPr/>
        </p:nvSpPr>
        <p:spPr>
          <a:xfrm>
            <a:off x="6713593" y="5257800"/>
            <a:ext cx="2172489" cy="1200329"/>
          </a:xfrm>
          <a:prstGeom prst="rect">
            <a:avLst/>
          </a:prstGeom>
          <a:solidFill>
            <a:srgbClr val="FFFF00"/>
          </a:solidFill>
        </p:spPr>
        <p:txBody>
          <a:bodyPr wrap="square" rtlCol="0">
            <a:spAutoFit/>
          </a:bodyPr>
          <a:lstStyle/>
          <a:p>
            <a:r>
              <a:rPr lang="en-US" sz="7200" dirty="0" smtClean="0"/>
              <a:t> No</a:t>
            </a:r>
            <a:r>
              <a:rPr lang="en-US" sz="7200" dirty="0"/>
              <a:t>?</a:t>
            </a:r>
          </a:p>
        </p:txBody>
      </p:sp>
      <p:pic>
        <p:nvPicPr>
          <p:cNvPr id="3" name="Picture 2" descr="https://s15-us2.ixquick.com/cgi-bin/serveimage?url=http%3A%2F%2Ft1.gstatic.com%2Fimages%3Fq%3Dtbn%3AANd9GcSQU_MWcg58XNuIOPiXSKmcKqVlrqdl_muSjiUcnUk6kWcPiXiy&amp;sp=6c391c899b8385c50af11d30927ea3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834" y="3639994"/>
            <a:ext cx="3657600" cy="246026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s14-eu5.ixquick.com/cgi-bin/serveimage?url=http%3A%2F%2Ft2.gstatic.com%2Fimages%3Fq%3Dtbn%3AANd9GcTD9PqHPFTPVRrrPjuL2QcUjQyOph0fgj-V4lZ9nYtneGrmbDf6&amp;sp=dc049a6ee54f1815199987dc8d2969e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3429000"/>
            <a:ext cx="1303393" cy="3205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85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2539</TotalTime>
  <Words>2303</Words>
  <Application>Microsoft Office PowerPoint</Application>
  <PresentationFormat>On-screen Show (4:3)</PresentationFormat>
  <Paragraphs>351</Paragraphs>
  <Slides>44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Bradley Hand ITC</vt:lpstr>
      <vt:lpstr>Calibri</vt:lpstr>
      <vt:lpstr>Courier New</vt:lpstr>
      <vt:lpstr>Lucida Handwriting</vt:lpstr>
      <vt:lpstr>Times New Roman</vt:lpstr>
      <vt:lpstr>Office Theme</vt:lpstr>
      <vt:lpstr>IS QE MONETARY REFORM?   Or What?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GREENBACK CURRENCY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Citigroup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Peters, Susan [ICG-IT NE]</dc:creator>
  <cp:lastModifiedBy>Sue Peters</cp:lastModifiedBy>
  <cp:revision>218</cp:revision>
  <dcterms:created xsi:type="dcterms:W3CDTF">2015-11-01T22:06:26Z</dcterms:created>
  <dcterms:modified xsi:type="dcterms:W3CDTF">2017-01-11T16:13:32Z</dcterms:modified>
</cp:coreProperties>
</file>