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1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_rels/notesSlide12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media/image17.jpeg" ContentType="image/jpeg"/>
  <Override PartName="/ppt/media/image3.png" ContentType="image/png"/>
  <Override PartName="/ppt/media/image1.jpeg" ContentType="image/jpeg"/>
  <Override PartName="/ppt/media/image53.jpeg" ContentType="image/jpeg"/>
  <Override PartName="/ppt/media/image28.png" ContentType="image/png"/>
  <Override PartName="/ppt/media/image38.png" ContentType="image/png"/>
  <Override PartName="/ppt/media/image2.jpeg" ContentType="image/jpeg"/>
  <Override PartName="/ppt/media/image21.png" ContentType="image/png"/>
  <Override PartName="/ppt/media/image6.jpeg" ContentType="image/jpeg"/>
  <Override PartName="/ppt/media/image70.png" ContentType="image/png"/>
  <Override PartName="/ppt/media/image4.png" ContentType="image/png"/>
  <Override PartName="/ppt/media/image62.jpeg" ContentType="image/jpeg"/>
  <Override PartName="/ppt/media/image7.png" ContentType="image/png"/>
  <Override PartName="/ppt/media/image5.jpeg" ContentType="image/jpeg"/>
  <Override PartName="/ppt/media/image57.jpeg" ContentType="image/jpeg"/>
  <Override PartName="/ppt/media/image60.jpeg" ContentType="image/jpeg"/>
  <Override PartName="/ppt/media/image8.gif" ContentType="image/gif"/>
  <Override PartName="/ppt/media/image51.jpeg" ContentType="image/jpeg"/>
  <Override PartName="/ppt/media/image9.png" ContentType="image/png"/>
  <Override PartName="/ppt/media/image10.jpeg" ContentType="image/jpeg"/>
  <Override PartName="/ppt/media/image11.jpeg" ContentType="image/jpeg"/>
  <Override PartName="/ppt/media/image12.jpeg" ContentType="image/jpeg"/>
  <Override PartName="/ppt/media/image13.png" ContentType="image/png"/>
  <Override PartName="/ppt/media/image29.png" ContentType="image/png"/>
  <Override PartName="/ppt/media/image14.jpeg" ContentType="image/jpeg"/>
  <Override PartName="/ppt/media/image15.jpeg" ContentType="image/jpeg"/>
  <Override PartName="/ppt/media/image16.jpeg" ContentType="image/jpeg"/>
  <Override PartName="/ppt/media/image52.jpeg" ContentType="image/jpeg"/>
  <Override PartName="/ppt/media/image18.png" ContentType="image/png"/>
  <Override PartName="/ppt/media/image80.jpeg" ContentType="image/jpeg"/>
  <Override PartName="/ppt/media/image19.png" ContentType="image/png"/>
  <Override PartName="/ppt/media/image20.jpeg" ContentType="image/jpeg"/>
  <Override PartName="/ppt/media/image22.png" ContentType="image/png"/>
  <Override PartName="/ppt/media/image23.jpeg" ContentType="image/jpeg"/>
  <Override PartName="/ppt/media/image24.jpeg" ContentType="image/jpeg"/>
  <Override PartName="/ppt/media/image25.png" ContentType="image/png"/>
  <Override PartName="/ppt/media/image36.jpeg" ContentType="image/jpeg"/>
  <Override PartName="/ppt/media/image26.jpeg" ContentType="image/jpeg"/>
  <Override PartName="/ppt/media/image27.png" ContentType="image/pn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png" ContentType="image/png"/>
  <Override PartName="/ppt/media/image35.png" ContentType="image/png"/>
  <Override PartName="/ppt/media/image37.jpeg" ContentType="image/jpeg"/>
  <Override PartName="/ppt/media/image39.jpeg" ContentType="image/jpeg"/>
  <Override PartName="/ppt/media/image40.jpeg" ContentType="image/jpeg"/>
  <Override PartName="/ppt/media/image41.png" ContentType="image/png"/>
  <Override PartName="/ppt/media/image42.jpeg" ContentType="image/jpeg"/>
  <Override PartName="/ppt/media/image43.jpeg" ContentType="image/jpeg"/>
  <Override PartName="/ppt/media/image44.jpeg" ContentType="image/jpeg"/>
  <Override PartName="/ppt/media/image45.png" ContentType="image/png"/>
  <Override PartName="/ppt/media/image46.png" ContentType="image/png"/>
  <Override PartName="/ppt/media/image47.jpeg" ContentType="image/jpeg"/>
  <Override PartName="/ppt/media/image48.jpeg" ContentType="image/jpeg"/>
  <Override PartName="/ppt/media/image49.jpeg" ContentType="image/jpeg"/>
  <Override PartName="/ppt/media/image50.jpeg" ContentType="image/jpeg"/>
  <Override PartName="/ppt/media/image54.png" ContentType="image/png"/>
  <Override PartName="/ppt/media/image55.jpeg" ContentType="image/jpeg"/>
  <Override PartName="/ppt/media/image58.png" ContentType="image/png"/>
  <Override PartName="/ppt/media/image56.jpeg" ContentType="image/jpeg"/>
  <Override PartName="/ppt/media/image59.jpeg" ContentType="image/jpeg"/>
  <Override PartName="/ppt/media/image61.jpeg" ContentType="image/jpeg"/>
  <Override PartName="/ppt/media/image63.jpeg" ContentType="image/jpeg"/>
  <Override PartName="/ppt/media/image64.png" ContentType="image/png"/>
  <Override PartName="/ppt/media/image65.jpeg" ContentType="image/jpeg"/>
  <Override PartName="/ppt/media/image66.jpeg" ContentType="image/jpeg"/>
  <Override PartName="/ppt/media/image67.jpeg" ContentType="image/jpeg"/>
  <Override PartName="/ppt/media/image68.jpeg" ContentType="image/jpeg"/>
  <Override PartName="/ppt/media/image69.png" ContentType="image/png"/>
  <Override PartName="/ppt/media/image71.jpeg" ContentType="image/jpeg"/>
  <Override PartName="/ppt/media/image72.jpeg" ContentType="image/jpeg"/>
  <Override PartName="/ppt/media/image73.jpeg" ContentType="image/jpeg"/>
  <Override PartName="/ppt/media/image74.png" ContentType="image/png"/>
  <Override PartName="/ppt/media/image75.gif" ContentType="image/gif"/>
  <Override PartName="/ppt/media/image76.gif" ContentType="image/gif"/>
  <Override PartName="/ppt/media/image77.png" ContentType="image/png"/>
  <Override PartName="/ppt/media/image78.gif" ContentType="image/gif"/>
  <Override PartName="/ppt/media/image79.gif" ContentType="image/gif"/>
  <Override PartName="/ppt/media/image81.png" ContentType="image/png"/>
  <Override PartName="/ppt/media/image82.jpeg" ContentType="image/jpeg"/>
  <Override PartName="/ppt/media/image83.jpeg" ContentType="image/jpeg"/>
  <Override PartName="/ppt/media/image84.jpeg" ContentType="image/jpeg"/>
  <Override PartName="/ppt/media/image85.png" ContentType="image/png"/>
  <Override PartName="/ppt/media/image86.jpeg" ContentType="image/jpeg"/>
  <Override PartName="/ppt/media/image89.png" ContentType="image/png"/>
  <Override PartName="/ppt/media/image87.jpeg" ContentType="image/jpeg"/>
  <Override PartName="/ppt/media/image88.jpeg" ContentType="image/jpeg"/>
  <Override PartName="/ppt/media/image90.jpeg" ContentType="image/jpeg"/>
  <Override PartName="/ppt/media/image91.png" ContentType="image/png"/>
  <Override PartName="/ppt/media/image92.jpeg" ContentType="image/jpeg"/>
  <Override PartName="/ppt/media/image93.png" ContentType="image/png"/>
  <Override PartName="/ppt/media/image94.jpeg" ContentType="image/jpeg"/>
  <Override PartName="/ppt/media/image95.jpeg" ContentType="image/jpeg"/>
  <Override PartName="/ppt/media/image96.jpeg" ContentType="image/jpeg"/>
  <Override PartName="/ppt/media/image97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Click to move the slide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AA70EDFF-6A4B-4CCF-88BB-9C155B519DD0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</p:spPr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2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66B6EC45-6A8C-4D33-83C3-074640ACB86F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</p:spPr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2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BC50E87A-56B5-4F92-9957-A71579E6B6D9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</p:spPr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2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9D3C463E-7E7B-4C61-903E-4C206BEC0F3E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</p:spPr>
      </p:sp>
      <p:sp>
        <p:nvSpPr>
          <p:cNvPr id="33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3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09D1E891-05FA-41A6-8B39-96EDE82AA920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</p:spPr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3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A425FB01-CD20-497E-A777-616940B99F08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</p:spPr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1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91EF5735-0709-4444-AC68-9A20D14C28C3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F928E386-D7CB-4C61-80B1-B4F188B725CE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6/28/19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E99A49B-3F66-4EF0-8187-60845EABAC93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227E7664-4280-4125-B307-E04BFE5C82EE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6/28/19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E890066-3E71-4BD5-95C1-F70E0AF4ADF7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image" Target="../media/image33.jpeg"/><Relationship Id="rId7" Type="http://schemas.openxmlformats.org/officeDocument/2006/relationships/image" Target="../media/image34.png"/><Relationship Id="rId8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jpeg"/><Relationship Id="rId3" Type="http://schemas.openxmlformats.org/officeDocument/2006/relationships/image" Target="../media/image37.jpe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jpeg"/><Relationship Id="rId3" Type="http://schemas.openxmlformats.org/officeDocument/2006/relationships/image" Target="../media/image40.jpe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jpeg"/><Relationship Id="rId3" Type="http://schemas.openxmlformats.org/officeDocument/2006/relationships/image" Target="../media/image43.jpe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jpeg"/><Relationship Id="rId5" Type="http://schemas.openxmlformats.org/officeDocument/2006/relationships/image" Target="../media/image48.jpeg"/><Relationship Id="rId6" Type="http://schemas.openxmlformats.org/officeDocument/2006/relationships/image" Target="../media/image49.jpeg"/><Relationship Id="rId7" Type="http://schemas.openxmlformats.org/officeDocument/2006/relationships/image" Target="../media/image50.jpeg"/><Relationship Id="rId8" Type="http://schemas.openxmlformats.org/officeDocument/2006/relationships/image" Target="../media/image51.jpeg"/><Relationship Id="rId9" Type="http://schemas.openxmlformats.org/officeDocument/2006/relationships/image" Target="../media/image52.jpeg"/><Relationship Id="rId10" Type="http://schemas.openxmlformats.org/officeDocument/2006/relationships/slideLayout" Target="../slideLayouts/slideLayout13.xml"/><Relationship Id="rId11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3.jpeg"/><Relationship Id="rId2" Type="http://schemas.openxmlformats.org/officeDocument/2006/relationships/image" Target="../media/image54.png"/><Relationship Id="rId3" Type="http://schemas.openxmlformats.org/officeDocument/2006/relationships/image" Target="../media/image55.jpeg"/><Relationship Id="rId4" Type="http://schemas.openxmlformats.org/officeDocument/2006/relationships/image" Target="../media/image56.jpeg"/><Relationship Id="rId5" Type="http://schemas.openxmlformats.org/officeDocument/2006/relationships/image" Target="../media/image57.jpeg"/><Relationship Id="rId6" Type="http://schemas.openxmlformats.org/officeDocument/2006/relationships/slideLayout" Target="../slideLayouts/slideLayout13.xml"/><Relationship Id="rId7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image" Target="../media/image59.jpeg"/><Relationship Id="rId3" Type="http://schemas.openxmlformats.org/officeDocument/2006/relationships/image" Target="../media/image60.jpeg"/><Relationship Id="rId4" Type="http://schemas.openxmlformats.org/officeDocument/2006/relationships/image" Target="../media/image61.jpeg"/><Relationship Id="rId5" Type="http://schemas.openxmlformats.org/officeDocument/2006/relationships/image" Target="../media/image62.jpeg"/><Relationship Id="rId6" Type="http://schemas.openxmlformats.org/officeDocument/2006/relationships/image" Target="../media/image63.jpeg"/><Relationship Id="rId7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image" Target="../media/image65.jpeg"/><Relationship Id="rId3" Type="http://schemas.openxmlformats.org/officeDocument/2006/relationships/image" Target="../media/image66.jpeg"/><Relationship Id="rId4" Type="http://schemas.openxmlformats.org/officeDocument/2006/relationships/image" Target="../media/image67.jpeg"/><Relationship Id="rId5" Type="http://schemas.openxmlformats.org/officeDocument/2006/relationships/image" Target="../media/image68.jpeg"/><Relationship Id="rId6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69.png"/><Relationship Id="rId2" Type="http://schemas.openxmlformats.org/officeDocument/2006/relationships/image" Target="../media/image70.png"/><Relationship Id="rId3" Type="http://schemas.openxmlformats.org/officeDocument/2006/relationships/image" Target="../media/image71.jpeg"/><Relationship Id="rId4" Type="http://schemas.openxmlformats.org/officeDocument/2006/relationships/image" Target="../media/image72.jpeg"/><Relationship Id="rId5" Type="http://schemas.openxmlformats.org/officeDocument/2006/relationships/image" Target="../media/image73.jpeg"/><Relationship Id="rId6" Type="http://schemas.openxmlformats.org/officeDocument/2006/relationships/image" Target="../media/image74.png"/><Relationship Id="rId7" Type="http://schemas.openxmlformats.org/officeDocument/2006/relationships/image" Target="../media/image75.gif"/><Relationship Id="rId8" Type="http://schemas.openxmlformats.org/officeDocument/2006/relationships/image" Target="../media/image76.gif"/><Relationship Id="rId9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77.png"/><Relationship Id="rId2" Type="http://schemas.openxmlformats.org/officeDocument/2006/relationships/image" Target="../media/image78.gif"/><Relationship Id="rId3" Type="http://schemas.openxmlformats.org/officeDocument/2006/relationships/image" Target="../media/image79.gif"/><Relationship Id="rId4" Type="http://schemas.openxmlformats.org/officeDocument/2006/relationships/image" Target="../media/image80.jpeg"/><Relationship Id="rId5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81.png"/><Relationship Id="rId2" Type="http://schemas.openxmlformats.org/officeDocument/2006/relationships/image" Target="../media/image82.jpeg"/><Relationship Id="rId3" Type="http://schemas.openxmlformats.org/officeDocument/2006/relationships/image" Target="../media/image83.jpeg"/><Relationship Id="rId4" Type="http://schemas.openxmlformats.org/officeDocument/2006/relationships/image" Target="../media/image84.jpeg"/><Relationship Id="rId5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85.png"/><Relationship Id="rId2" Type="http://schemas.openxmlformats.org/officeDocument/2006/relationships/image" Target="../media/image86.jpeg"/><Relationship Id="rId3" Type="http://schemas.openxmlformats.org/officeDocument/2006/relationships/image" Target="../media/image87.jpeg"/><Relationship Id="rId4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88.jpeg"/><Relationship Id="rId2" Type="http://schemas.openxmlformats.org/officeDocument/2006/relationships/image" Target="../media/image89.png"/><Relationship Id="rId3" Type="http://schemas.openxmlformats.org/officeDocument/2006/relationships/image" Target="../media/image90.jpeg"/><Relationship Id="rId4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91.png"/><Relationship Id="rId2" Type="http://schemas.openxmlformats.org/officeDocument/2006/relationships/image" Target="../media/image92.jpeg"/><Relationship Id="rId3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93.png"/><Relationship Id="rId2" Type="http://schemas.openxmlformats.org/officeDocument/2006/relationships/image" Target="../media/image94.jpeg"/><Relationship Id="rId3" Type="http://schemas.openxmlformats.org/officeDocument/2006/relationships/image" Target="../media/image95.jpeg"/><Relationship Id="rId4" Type="http://schemas.openxmlformats.org/officeDocument/2006/relationships/image" Target="../media/image96.jpeg"/><Relationship Id="rId5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97.pn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png"/><Relationship Id="rId3" Type="http://schemas.openxmlformats.org/officeDocument/2006/relationships/image" Target="../media/image8.gif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pn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jpeg"/><Relationship Id="rId6" Type="http://schemas.openxmlformats.org/officeDocument/2006/relationships/image" Target="../media/image21.png"/><Relationship Id="rId7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228600" y="1752480"/>
            <a:ext cx="8686440" cy="30477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TRANSITION:  </a:t>
            </a:r>
            <a:br/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The Revolving Fund</a:t>
            </a:r>
            <a:br/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or</a:t>
            </a:r>
            <a:br/>
            <a:r>
              <a:rPr b="1" lang="en-US" sz="3600" spc="-1" strike="noStrike">
                <a:solidFill>
                  <a:srgbClr val="000000"/>
                </a:solidFill>
                <a:latin typeface="Calibri"/>
              </a:rPr>
              <a:t>‘How to Get Rid of Treasury Debt and more ...’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2" descr=""/>
          <p:cNvPicPr/>
          <p:nvPr/>
        </p:nvPicPr>
        <p:blipFill>
          <a:blip r:embed="rId1"/>
          <a:stretch/>
        </p:blipFill>
        <p:spPr>
          <a:xfrm>
            <a:off x="3429720" y="3619440"/>
            <a:ext cx="1396800" cy="1262880"/>
          </a:xfrm>
          <a:prstGeom prst="rect">
            <a:avLst/>
          </a:prstGeom>
          <a:ln>
            <a:noFill/>
          </a:ln>
        </p:spPr>
      </p:pic>
      <p:sp>
        <p:nvSpPr>
          <p:cNvPr id="145" name="CustomShape 1"/>
          <p:cNvSpPr/>
          <p:nvPr/>
        </p:nvSpPr>
        <p:spPr>
          <a:xfrm>
            <a:off x="604440" y="1136520"/>
            <a:ext cx="7784280" cy="201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Starting at TRANSITION, the commercial banks must make loans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from money they own, borrow, or get from investors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And when these loans are repaid, the money doesn’t disappear!    It gets returned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to the bank to lend out again.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They can’t create or destroy money by creating bank loans any more.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2535120" y="5334120"/>
            <a:ext cx="4314240" cy="8218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I’m sorry.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I have to repeat myself, I’m sorry!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47" name="CustomShape 3"/>
          <p:cNvSpPr/>
          <p:nvPr/>
        </p:nvSpPr>
        <p:spPr>
          <a:xfrm>
            <a:off x="6869520" y="5749560"/>
            <a:ext cx="20332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Wingdings"/>
              </a:rPr>
              <a:t>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  </a:t>
            </a:r>
            <a:r>
              <a:rPr b="0" lang="en-US" sz="3200" spc="-1" strike="noStrike">
                <a:solidFill>
                  <a:srgbClr val="000000"/>
                </a:solidFill>
                <a:latin typeface="Wingdings"/>
              </a:rPr>
              <a:t>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  </a:t>
            </a:r>
            <a:r>
              <a:rPr b="0" lang="en-US" sz="3200" spc="-1" strike="noStrike">
                <a:solidFill>
                  <a:srgbClr val="000000"/>
                </a:solidFill>
                <a:latin typeface="Wingdings"/>
              </a:rPr>
              <a:t>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48" name="CustomShape 4"/>
          <p:cNvSpPr/>
          <p:nvPr/>
        </p:nvSpPr>
        <p:spPr>
          <a:xfrm>
            <a:off x="2782800" y="118800"/>
            <a:ext cx="3533760" cy="516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STABLE MONEY SUPPLY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2" descr=""/>
          <p:cNvPicPr/>
          <p:nvPr/>
        </p:nvPicPr>
        <p:blipFill>
          <a:blip r:embed="rId1"/>
          <a:stretch/>
        </p:blipFill>
        <p:spPr>
          <a:xfrm>
            <a:off x="314280" y="1242720"/>
            <a:ext cx="1396800" cy="1262880"/>
          </a:xfrm>
          <a:prstGeom prst="rect">
            <a:avLst/>
          </a:prstGeom>
          <a:ln>
            <a:noFill/>
          </a:ln>
        </p:spPr>
      </p:pic>
      <p:sp>
        <p:nvSpPr>
          <p:cNvPr id="150" name="CustomShape 1"/>
          <p:cNvSpPr/>
          <p:nvPr/>
        </p:nvSpPr>
        <p:spPr>
          <a:xfrm>
            <a:off x="669600" y="304920"/>
            <a:ext cx="8162280" cy="577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What a wonderful stupendous glorious relief !!!!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51" name="Picture 4" descr=""/>
          <p:cNvPicPr/>
          <p:nvPr/>
        </p:nvPicPr>
        <p:blipFill>
          <a:blip r:embed="rId2"/>
          <a:stretch/>
        </p:blipFill>
        <p:spPr>
          <a:xfrm>
            <a:off x="459720" y="2952360"/>
            <a:ext cx="2634840" cy="1090440"/>
          </a:xfrm>
          <a:prstGeom prst="rect">
            <a:avLst/>
          </a:prstGeom>
          <a:ln>
            <a:noFill/>
          </a:ln>
        </p:spPr>
      </p:pic>
      <p:pic>
        <p:nvPicPr>
          <p:cNvPr id="152" name="Picture 8" descr=""/>
          <p:cNvPicPr/>
          <p:nvPr/>
        </p:nvPicPr>
        <p:blipFill>
          <a:blip r:embed="rId3"/>
          <a:stretch/>
        </p:blipFill>
        <p:spPr>
          <a:xfrm>
            <a:off x="6934320" y="4306680"/>
            <a:ext cx="1541880" cy="2339280"/>
          </a:xfrm>
          <a:prstGeom prst="rect">
            <a:avLst/>
          </a:prstGeom>
          <a:ln>
            <a:noFill/>
          </a:ln>
        </p:spPr>
      </p:pic>
      <p:pic>
        <p:nvPicPr>
          <p:cNvPr id="153" name="Picture 10" descr=""/>
          <p:cNvPicPr/>
          <p:nvPr/>
        </p:nvPicPr>
        <p:blipFill>
          <a:blip r:embed="rId4"/>
          <a:stretch/>
        </p:blipFill>
        <p:spPr>
          <a:xfrm>
            <a:off x="3809880" y="4931280"/>
            <a:ext cx="2282400" cy="1523520"/>
          </a:xfrm>
          <a:prstGeom prst="rect">
            <a:avLst/>
          </a:prstGeom>
          <a:ln>
            <a:noFill/>
          </a:ln>
        </p:spPr>
      </p:pic>
      <p:pic>
        <p:nvPicPr>
          <p:cNvPr id="154" name="Picture 12" descr=""/>
          <p:cNvPicPr/>
          <p:nvPr/>
        </p:nvPicPr>
        <p:blipFill>
          <a:blip r:embed="rId5"/>
          <a:stretch/>
        </p:blipFill>
        <p:spPr>
          <a:xfrm>
            <a:off x="488520" y="4478040"/>
            <a:ext cx="2371680" cy="1778760"/>
          </a:xfrm>
          <a:prstGeom prst="rect">
            <a:avLst/>
          </a:prstGeom>
          <a:ln>
            <a:noFill/>
          </a:ln>
        </p:spPr>
      </p:pic>
      <p:pic>
        <p:nvPicPr>
          <p:cNvPr id="155" name="Picture 2" descr=""/>
          <p:cNvPicPr/>
          <p:nvPr/>
        </p:nvPicPr>
        <p:blipFill>
          <a:blip r:embed="rId6"/>
          <a:stretch/>
        </p:blipFill>
        <p:spPr>
          <a:xfrm>
            <a:off x="6781680" y="1402560"/>
            <a:ext cx="2199960" cy="2542680"/>
          </a:xfrm>
          <a:prstGeom prst="rect">
            <a:avLst/>
          </a:prstGeom>
          <a:ln>
            <a:noFill/>
          </a:ln>
        </p:spPr>
      </p:pic>
      <p:pic>
        <p:nvPicPr>
          <p:cNvPr id="156" name="Picture 6" descr=""/>
          <p:cNvPicPr/>
          <p:nvPr/>
        </p:nvPicPr>
        <p:blipFill>
          <a:blip r:embed="rId7"/>
          <a:stretch/>
        </p:blipFill>
        <p:spPr>
          <a:xfrm rot="600600">
            <a:off x="1981080" y="889200"/>
            <a:ext cx="5333760" cy="5367240"/>
          </a:xfrm>
          <a:prstGeom prst="rect">
            <a:avLst/>
          </a:prstGeom>
          <a:ln>
            <a:noFill/>
          </a:ln>
        </p:spPr>
      </p:pic>
      <p:sp>
        <p:nvSpPr>
          <p:cNvPr id="157" name="CustomShape 2"/>
          <p:cNvSpPr/>
          <p:nvPr/>
        </p:nvSpPr>
        <p:spPr>
          <a:xfrm>
            <a:off x="1100160" y="880920"/>
            <a:ext cx="745920" cy="2009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              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2" descr=""/>
          <p:cNvPicPr/>
          <p:nvPr/>
        </p:nvPicPr>
        <p:blipFill>
          <a:blip r:embed="rId1"/>
          <a:stretch/>
        </p:blipFill>
        <p:spPr>
          <a:xfrm>
            <a:off x="243720" y="5038200"/>
            <a:ext cx="1857600" cy="1679760"/>
          </a:xfrm>
          <a:prstGeom prst="rect">
            <a:avLst/>
          </a:prstGeom>
          <a:ln>
            <a:noFill/>
          </a:ln>
        </p:spPr>
      </p:pic>
      <p:sp>
        <p:nvSpPr>
          <p:cNvPr id="159" name="CustomShape 1"/>
          <p:cNvSpPr/>
          <p:nvPr/>
        </p:nvSpPr>
        <p:spPr>
          <a:xfrm>
            <a:off x="151920" y="1226880"/>
            <a:ext cx="4876560" cy="365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Good question.   The Revolving Fund ensures we have a permanent, stable money supply at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TRANSITION and in the future.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Today’s pre-TRANSITION money supply is 12 Trillion Dollars!  This money, created by bank loans, is found in all types of deposit accounts in banks: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   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   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savings  ...  checking ... time deposits ... etc.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This is the life blood of our economy.  We all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need it ... and we need all of it.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4038480" y="181800"/>
            <a:ext cx="5105160" cy="639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Wait!   Why do we need a Revolving Fund if the government will now create our money DEBT-FREE?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61" name="Picture 6" descr=""/>
          <p:cNvPicPr/>
          <p:nvPr/>
        </p:nvPicPr>
        <p:blipFill>
          <a:blip r:embed="rId2"/>
          <a:stretch/>
        </p:blipFill>
        <p:spPr>
          <a:xfrm>
            <a:off x="5109840" y="957600"/>
            <a:ext cx="3619080" cy="2542680"/>
          </a:xfrm>
          <a:prstGeom prst="rect">
            <a:avLst/>
          </a:prstGeom>
          <a:ln>
            <a:noFill/>
          </a:ln>
        </p:spPr>
      </p:pic>
      <p:sp>
        <p:nvSpPr>
          <p:cNvPr id="162" name="CustomShape 3"/>
          <p:cNvSpPr/>
          <p:nvPr/>
        </p:nvSpPr>
        <p:spPr>
          <a:xfrm>
            <a:off x="5140800" y="857520"/>
            <a:ext cx="391176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                                                                      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3" name="CustomShape 4"/>
          <p:cNvSpPr/>
          <p:nvPr/>
        </p:nvSpPr>
        <p:spPr>
          <a:xfrm>
            <a:off x="5008680" y="3759480"/>
            <a:ext cx="391176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                                                                       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64" name="Picture 2" descr=""/>
          <p:cNvPicPr/>
          <p:nvPr/>
        </p:nvPicPr>
        <p:blipFill>
          <a:blip r:embed="rId3"/>
          <a:stretch/>
        </p:blipFill>
        <p:spPr>
          <a:xfrm rot="5400000">
            <a:off x="5646960" y="3303720"/>
            <a:ext cx="2557080" cy="3628800"/>
          </a:xfrm>
          <a:prstGeom prst="rect">
            <a:avLst/>
          </a:prstGeom>
          <a:ln>
            <a:noFill/>
          </a:ln>
        </p:spPr>
      </p:pic>
      <p:sp>
        <p:nvSpPr>
          <p:cNvPr id="165" name="CustomShape 5"/>
          <p:cNvSpPr/>
          <p:nvPr/>
        </p:nvSpPr>
        <p:spPr>
          <a:xfrm>
            <a:off x="174960" y="181800"/>
            <a:ext cx="3533760" cy="516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STABLE MONEY SUPPLY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2" descr=""/>
          <p:cNvPicPr/>
          <p:nvPr/>
        </p:nvPicPr>
        <p:blipFill>
          <a:blip r:embed="rId1"/>
          <a:stretch/>
        </p:blipFill>
        <p:spPr>
          <a:xfrm>
            <a:off x="340920" y="319320"/>
            <a:ext cx="1365120" cy="1234440"/>
          </a:xfrm>
          <a:prstGeom prst="rect">
            <a:avLst/>
          </a:prstGeom>
          <a:ln>
            <a:noFill/>
          </a:ln>
        </p:spPr>
      </p:pic>
      <p:sp>
        <p:nvSpPr>
          <p:cNvPr id="167" name="CustomShape 1"/>
          <p:cNvSpPr/>
          <p:nvPr/>
        </p:nvSpPr>
        <p:spPr>
          <a:xfrm>
            <a:off x="1859760" y="1260720"/>
            <a:ext cx="64458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The Revolving Fund makes sure our money supply stays STABLE!!!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776880" y="2909880"/>
            <a:ext cx="3041640" cy="3646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MONEY SUPPLY = </a:t>
            </a:r>
            <a:r>
              <a:rPr b="0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BANK LOANS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9" name="CustomShape 3"/>
          <p:cNvSpPr/>
          <p:nvPr/>
        </p:nvSpPr>
        <p:spPr>
          <a:xfrm>
            <a:off x="4724280" y="2906640"/>
            <a:ext cx="4266720" cy="3646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MONEY SUPPLY:  </a:t>
            </a:r>
            <a:r>
              <a:rPr b="0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DEBT-FREE PUBLIC MONEY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0" name="CustomShape 4"/>
          <p:cNvSpPr/>
          <p:nvPr/>
        </p:nvSpPr>
        <p:spPr>
          <a:xfrm>
            <a:off x="1015560" y="2381040"/>
            <a:ext cx="2244600" cy="3646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BEFORE TRANSITION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1" name="CustomShape 5"/>
          <p:cNvSpPr/>
          <p:nvPr/>
        </p:nvSpPr>
        <p:spPr>
          <a:xfrm>
            <a:off x="5676840" y="2400480"/>
            <a:ext cx="2361960" cy="3646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AFTER TRANSITION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2" name="CustomShape 6"/>
          <p:cNvSpPr/>
          <p:nvPr/>
        </p:nvSpPr>
        <p:spPr>
          <a:xfrm>
            <a:off x="2782800" y="118800"/>
            <a:ext cx="3533760" cy="516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STABLE MONEY SUPPLY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173" name="Picture 8" descr=""/>
          <p:cNvPicPr/>
          <p:nvPr/>
        </p:nvPicPr>
        <p:blipFill>
          <a:blip r:embed="rId2"/>
          <a:stretch/>
        </p:blipFill>
        <p:spPr>
          <a:xfrm>
            <a:off x="762120" y="3736080"/>
            <a:ext cx="3284640" cy="2267640"/>
          </a:xfrm>
          <a:prstGeom prst="rect">
            <a:avLst/>
          </a:prstGeom>
          <a:ln>
            <a:noFill/>
          </a:ln>
        </p:spPr>
      </p:pic>
      <p:pic>
        <p:nvPicPr>
          <p:cNvPr id="174" name="Picture 2" descr=""/>
          <p:cNvPicPr/>
          <p:nvPr/>
        </p:nvPicPr>
        <p:blipFill>
          <a:blip r:embed="rId3"/>
          <a:stretch/>
        </p:blipFill>
        <p:spPr>
          <a:xfrm>
            <a:off x="5410080" y="3645000"/>
            <a:ext cx="3144960" cy="2358720"/>
          </a:xfrm>
          <a:prstGeom prst="rect">
            <a:avLst/>
          </a:prstGeom>
          <a:ln>
            <a:noFill/>
          </a:ln>
        </p:spPr>
      </p:pic>
      <p:sp>
        <p:nvSpPr>
          <p:cNvPr id="175" name="CustomShape 7"/>
          <p:cNvSpPr/>
          <p:nvPr/>
        </p:nvSpPr>
        <p:spPr>
          <a:xfrm>
            <a:off x="762120" y="6244560"/>
            <a:ext cx="3284640" cy="3337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DISAPPEARING WITH REPAYMENT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76" name="CustomShape 8"/>
          <p:cNvSpPr/>
          <p:nvPr/>
        </p:nvSpPr>
        <p:spPr>
          <a:xfrm>
            <a:off x="5351040" y="6180840"/>
            <a:ext cx="3284640" cy="3337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PERMANENTLY CIRCULATING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77" name="CustomShape 9"/>
          <p:cNvSpPr/>
          <p:nvPr/>
        </p:nvSpPr>
        <p:spPr>
          <a:xfrm>
            <a:off x="4047840" y="787680"/>
            <a:ext cx="4058280" cy="3646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WHAT HAPPENS TO OUR MONEY SUPPLY?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mph" presetID="26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6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nodeType="withEffect" fill="hold" presetClass="emph" presetID="26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9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nodeType="withEffect" fill="hold" presetClass="emph" presetID="26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1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nodeType="withEffect" fill="hold" presetClass="emph" presetID="26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5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2" descr=""/>
          <p:cNvPicPr/>
          <p:nvPr/>
        </p:nvPicPr>
        <p:blipFill>
          <a:blip r:embed="rId1"/>
          <a:stretch/>
        </p:blipFill>
        <p:spPr>
          <a:xfrm>
            <a:off x="277560" y="90360"/>
            <a:ext cx="1365120" cy="1234440"/>
          </a:xfrm>
          <a:prstGeom prst="rect">
            <a:avLst/>
          </a:prstGeom>
          <a:ln>
            <a:noFill/>
          </a:ln>
        </p:spPr>
      </p:pic>
      <p:sp>
        <p:nvSpPr>
          <p:cNvPr id="179" name="CustomShape 1"/>
          <p:cNvSpPr/>
          <p:nvPr/>
        </p:nvSpPr>
        <p:spPr>
          <a:xfrm>
            <a:off x="685800" y="1992240"/>
            <a:ext cx="784836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The 12-trillion pre-TRANSITION money supply must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not ‘disappear’ when the bank loans are repaid,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or we will have deflation.                                       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2782800" y="118800"/>
            <a:ext cx="3533760" cy="516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STABLE MONEY SUPPLY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181" name="Picture 4" descr=""/>
          <p:cNvPicPr/>
          <p:nvPr/>
        </p:nvPicPr>
        <p:blipFill>
          <a:blip r:embed="rId2"/>
          <a:stretch/>
        </p:blipFill>
        <p:spPr>
          <a:xfrm>
            <a:off x="5562720" y="1214640"/>
            <a:ext cx="2285640" cy="1713960"/>
          </a:xfrm>
          <a:prstGeom prst="rect">
            <a:avLst/>
          </a:prstGeom>
          <a:ln>
            <a:noFill/>
          </a:ln>
        </p:spPr>
      </p:pic>
      <p:pic>
        <p:nvPicPr>
          <p:cNvPr id="182" name="Picture 6" descr=""/>
          <p:cNvPicPr/>
          <p:nvPr/>
        </p:nvPicPr>
        <p:blipFill>
          <a:blip r:embed="rId3"/>
          <a:stretch/>
        </p:blipFill>
        <p:spPr>
          <a:xfrm>
            <a:off x="1586520" y="3341520"/>
            <a:ext cx="1779480" cy="1599840"/>
          </a:xfrm>
          <a:prstGeom prst="rect">
            <a:avLst/>
          </a:prstGeom>
          <a:ln>
            <a:noFill/>
          </a:ln>
        </p:spPr>
      </p:pic>
      <p:sp>
        <p:nvSpPr>
          <p:cNvPr id="183" name="CustomShape 3"/>
          <p:cNvSpPr/>
          <p:nvPr/>
        </p:nvSpPr>
        <p:spPr>
          <a:xfrm>
            <a:off x="4179240" y="5459400"/>
            <a:ext cx="3812760" cy="639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So, what do we do?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84" name="CustomShape 4"/>
          <p:cNvSpPr/>
          <p:nvPr/>
        </p:nvSpPr>
        <p:spPr>
          <a:xfrm>
            <a:off x="3394800" y="3679920"/>
            <a:ext cx="538200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The 12-trillion pre-TRANSITION money supply must not be kept by the banks, when the bank loans are repaid, or they will be wealthy beyond compare!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10" descr=""/>
          <p:cNvPicPr/>
          <p:nvPr/>
        </p:nvPicPr>
        <p:blipFill>
          <a:blip r:embed="rId1"/>
          <a:stretch/>
        </p:blipFill>
        <p:spPr>
          <a:xfrm>
            <a:off x="318600" y="4666320"/>
            <a:ext cx="1128240" cy="1204920"/>
          </a:xfrm>
          <a:prstGeom prst="rect">
            <a:avLst/>
          </a:prstGeom>
          <a:ln>
            <a:noFill/>
          </a:ln>
        </p:spPr>
      </p:pic>
      <p:pic>
        <p:nvPicPr>
          <p:cNvPr id="186" name="Picture 2" descr=""/>
          <p:cNvPicPr/>
          <p:nvPr/>
        </p:nvPicPr>
        <p:blipFill>
          <a:blip r:embed="rId2"/>
          <a:stretch/>
        </p:blipFill>
        <p:spPr>
          <a:xfrm>
            <a:off x="258480" y="102600"/>
            <a:ext cx="1226160" cy="1047240"/>
          </a:xfrm>
          <a:prstGeom prst="rect">
            <a:avLst/>
          </a:prstGeom>
          <a:ln>
            <a:noFill/>
          </a:ln>
        </p:spPr>
      </p:pic>
      <p:sp>
        <p:nvSpPr>
          <p:cNvPr id="187" name="CustomShape 1"/>
          <p:cNvSpPr/>
          <p:nvPr/>
        </p:nvSpPr>
        <p:spPr>
          <a:xfrm>
            <a:off x="868320" y="1293480"/>
            <a:ext cx="784836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At TRANSITION, the banks will legally owe the Treasury’s Revolving Fund 12 trillion dollars – </a:t>
            </a: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the pre-TRANSITION bank loans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.   Repayments of these loans must be passed to the Revolving Fund to be SPENT or LOANED into the money supply.                 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2782800" y="118800"/>
            <a:ext cx="3533760" cy="516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STABLE MONEY SUPPLY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89" name="CustomShape 3"/>
          <p:cNvSpPr/>
          <p:nvPr/>
        </p:nvSpPr>
        <p:spPr>
          <a:xfrm>
            <a:off x="7319520" y="5688360"/>
            <a:ext cx="836280" cy="639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Ah!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190" name="Picture 2" descr=""/>
          <p:cNvPicPr/>
          <p:nvPr/>
        </p:nvPicPr>
        <p:blipFill>
          <a:blip r:embed="rId3"/>
          <a:stretch/>
        </p:blipFill>
        <p:spPr>
          <a:xfrm>
            <a:off x="9360" y="2883960"/>
            <a:ext cx="1437480" cy="1476000"/>
          </a:xfrm>
          <a:prstGeom prst="rect">
            <a:avLst/>
          </a:prstGeom>
          <a:ln>
            <a:noFill/>
          </a:ln>
        </p:spPr>
      </p:pic>
      <p:pic>
        <p:nvPicPr>
          <p:cNvPr id="191" name="Picture 4" descr=""/>
          <p:cNvPicPr/>
          <p:nvPr/>
        </p:nvPicPr>
        <p:blipFill>
          <a:blip r:embed="rId4"/>
          <a:stretch/>
        </p:blipFill>
        <p:spPr>
          <a:xfrm>
            <a:off x="3435840" y="2883960"/>
            <a:ext cx="1371240" cy="1336320"/>
          </a:xfrm>
          <a:prstGeom prst="rect">
            <a:avLst/>
          </a:prstGeom>
          <a:ln>
            <a:noFill/>
          </a:ln>
        </p:spPr>
      </p:pic>
      <p:pic>
        <p:nvPicPr>
          <p:cNvPr id="192" name="Picture 2" descr=""/>
          <p:cNvPicPr/>
          <p:nvPr/>
        </p:nvPicPr>
        <p:blipFill>
          <a:blip r:embed="rId5"/>
          <a:stretch/>
        </p:blipFill>
        <p:spPr>
          <a:xfrm>
            <a:off x="6796080" y="2717280"/>
            <a:ext cx="2301120" cy="1669680"/>
          </a:xfrm>
          <a:prstGeom prst="rect">
            <a:avLst/>
          </a:prstGeom>
          <a:ln>
            <a:noFill/>
          </a:ln>
        </p:spPr>
      </p:pic>
      <p:sp>
        <p:nvSpPr>
          <p:cNvPr id="193" name="CustomShape 4"/>
          <p:cNvSpPr/>
          <p:nvPr/>
        </p:nvSpPr>
        <p:spPr>
          <a:xfrm>
            <a:off x="248040" y="4417200"/>
            <a:ext cx="12891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BORROWER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4" name="CustomShape 5"/>
          <p:cNvSpPr/>
          <p:nvPr/>
        </p:nvSpPr>
        <p:spPr>
          <a:xfrm>
            <a:off x="7024680" y="4348440"/>
            <a:ext cx="18439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REVOLVING FUND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5" name="CustomShape 6"/>
          <p:cNvSpPr/>
          <p:nvPr/>
        </p:nvSpPr>
        <p:spPr>
          <a:xfrm>
            <a:off x="1291680" y="3075840"/>
            <a:ext cx="201132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latin typeface="Calibri"/>
              </a:rPr>
              <a:t>PRINCIPAL PAYMENTS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96" name="CustomShape 7"/>
          <p:cNvSpPr/>
          <p:nvPr/>
        </p:nvSpPr>
        <p:spPr>
          <a:xfrm>
            <a:off x="4902480" y="3091320"/>
            <a:ext cx="201132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latin typeface="Calibri"/>
              </a:rPr>
              <a:t>PRINCIPAL PAYMENTS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197" name="Picture 8" descr=""/>
          <p:cNvPicPr/>
          <p:nvPr/>
        </p:nvPicPr>
        <p:blipFill>
          <a:blip r:embed="rId6"/>
          <a:stretch/>
        </p:blipFill>
        <p:spPr>
          <a:xfrm>
            <a:off x="1655280" y="3552120"/>
            <a:ext cx="1187640" cy="330480"/>
          </a:xfrm>
          <a:prstGeom prst="rect">
            <a:avLst/>
          </a:prstGeom>
          <a:ln>
            <a:noFill/>
          </a:ln>
        </p:spPr>
      </p:pic>
      <p:pic>
        <p:nvPicPr>
          <p:cNvPr id="198" name="Picture 8" descr=""/>
          <p:cNvPicPr/>
          <p:nvPr/>
        </p:nvPicPr>
        <p:blipFill>
          <a:blip r:embed="rId7"/>
          <a:stretch/>
        </p:blipFill>
        <p:spPr>
          <a:xfrm>
            <a:off x="5331240" y="3527640"/>
            <a:ext cx="1153440" cy="315000"/>
          </a:xfrm>
          <a:prstGeom prst="rect">
            <a:avLst/>
          </a:prstGeom>
          <a:ln>
            <a:noFill/>
          </a:ln>
        </p:spPr>
      </p:pic>
      <p:pic>
        <p:nvPicPr>
          <p:cNvPr id="199" name="Picture 8" descr=""/>
          <p:cNvPicPr/>
          <p:nvPr/>
        </p:nvPicPr>
        <p:blipFill>
          <a:blip r:embed="rId8"/>
          <a:stretch/>
        </p:blipFill>
        <p:spPr>
          <a:xfrm rot="8797200">
            <a:off x="5798160" y="4726800"/>
            <a:ext cx="1172160" cy="339120"/>
          </a:xfrm>
          <a:prstGeom prst="rect">
            <a:avLst/>
          </a:prstGeom>
          <a:ln>
            <a:noFill/>
          </a:ln>
        </p:spPr>
      </p:pic>
      <p:pic>
        <p:nvPicPr>
          <p:cNvPr id="200" name="Picture 21" descr=""/>
          <p:cNvPicPr/>
          <p:nvPr/>
        </p:nvPicPr>
        <p:blipFill>
          <a:blip r:embed="rId9"/>
          <a:stretch/>
        </p:blipFill>
        <p:spPr>
          <a:xfrm>
            <a:off x="3295800" y="4717800"/>
            <a:ext cx="2091600" cy="1568520"/>
          </a:xfrm>
          <a:prstGeom prst="rect">
            <a:avLst/>
          </a:prstGeom>
          <a:ln>
            <a:noFill/>
          </a:ln>
        </p:spPr>
      </p:pic>
      <p:sp>
        <p:nvSpPr>
          <p:cNvPr id="201" name="CustomShape 8"/>
          <p:cNvSpPr/>
          <p:nvPr/>
        </p:nvSpPr>
        <p:spPr>
          <a:xfrm>
            <a:off x="3203280" y="6367320"/>
            <a:ext cx="23374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STABLE MONEY SUPPLY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2" name="CustomShape 9"/>
          <p:cNvSpPr/>
          <p:nvPr/>
        </p:nvSpPr>
        <p:spPr>
          <a:xfrm>
            <a:off x="1286280" y="2795040"/>
            <a:ext cx="1746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pre-TRANSITION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3" name="CustomShape 10"/>
          <p:cNvSpPr/>
          <p:nvPr/>
        </p:nvSpPr>
        <p:spPr>
          <a:xfrm>
            <a:off x="4908960" y="2810880"/>
            <a:ext cx="1746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pre-TRANSITION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4" name="CustomShape 11"/>
          <p:cNvSpPr/>
          <p:nvPr/>
        </p:nvSpPr>
        <p:spPr>
          <a:xfrm>
            <a:off x="102960" y="5751360"/>
            <a:ext cx="158004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                          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>
                <p:childTnLst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remove" presetClass="emph" presetID="27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" dur="250" autoRev="1" fill="remove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>
                                      <p:cBhvr>
                                        <p:cTn id="23" dur="250" autoRev="1" fill="remove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 rot="16200000">
            <a:off x="768240" y="5957280"/>
            <a:ext cx="266760" cy="4672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6" name="Picture 2" descr=""/>
          <p:cNvPicPr/>
          <p:nvPr/>
        </p:nvPicPr>
        <p:blipFill>
          <a:blip r:embed="rId1"/>
          <a:stretch/>
        </p:blipFill>
        <p:spPr>
          <a:xfrm>
            <a:off x="3018600" y="2756880"/>
            <a:ext cx="2259360" cy="1994400"/>
          </a:xfrm>
          <a:prstGeom prst="rect">
            <a:avLst/>
          </a:prstGeom>
          <a:ln>
            <a:noFill/>
          </a:ln>
        </p:spPr>
      </p:pic>
      <p:pic>
        <p:nvPicPr>
          <p:cNvPr id="207" name="Picture 2" descr=""/>
          <p:cNvPicPr/>
          <p:nvPr/>
        </p:nvPicPr>
        <p:blipFill>
          <a:blip r:embed="rId2"/>
          <a:stretch/>
        </p:blipFill>
        <p:spPr>
          <a:xfrm>
            <a:off x="210960" y="2347560"/>
            <a:ext cx="1354320" cy="1224720"/>
          </a:xfrm>
          <a:prstGeom prst="rect">
            <a:avLst/>
          </a:prstGeom>
          <a:ln>
            <a:noFill/>
          </a:ln>
        </p:spPr>
      </p:pic>
      <p:sp>
        <p:nvSpPr>
          <p:cNvPr id="208" name="CustomShape 2"/>
          <p:cNvSpPr/>
          <p:nvPr/>
        </p:nvSpPr>
        <p:spPr>
          <a:xfrm>
            <a:off x="123480" y="606960"/>
            <a:ext cx="902016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Over time, WE RECYCLE the 12-trillion pre-TRANSITION bank loans back into the money supply, so the economy remains stable.   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The bank gets its interest, the borrower pays off debt, and the economy has a stable money supply.    All debts are payable! 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9" name="CustomShape 3"/>
          <p:cNvSpPr/>
          <p:nvPr/>
        </p:nvSpPr>
        <p:spPr>
          <a:xfrm rot="19953600">
            <a:off x="1148400" y="4178520"/>
            <a:ext cx="2064960" cy="92016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BORROWERS </a:t>
            </a:r>
            <a:endParaRPr b="0" lang="en-US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REPAY LOANS</a:t>
            </a:r>
            <a:endParaRPr b="0" lang="en-US" sz="1400" spc="-1" strike="noStrike">
              <a:latin typeface="Arial"/>
            </a:endParaRPr>
          </a:p>
        </p:txBody>
      </p:sp>
      <p:pic>
        <p:nvPicPr>
          <p:cNvPr id="210" name="Picture 4" descr=""/>
          <p:cNvPicPr/>
          <p:nvPr/>
        </p:nvPicPr>
        <p:blipFill>
          <a:blip r:embed="rId3"/>
          <a:stretch/>
        </p:blipFill>
        <p:spPr>
          <a:xfrm>
            <a:off x="380880" y="5230080"/>
            <a:ext cx="1085760" cy="814320"/>
          </a:xfrm>
          <a:prstGeom prst="rect">
            <a:avLst/>
          </a:prstGeom>
          <a:ln>
            <a:noFill/>
          </a:ln>
        </p:spPr>
      </p:pic>
      <p:sp>
        <p:nvSpPr>
          <p:cNvPr id="211" name="CustomShape 4"/>
          <p:cNvSpPr/>
          <p:nvPr/>
        </p:nvSpPr>
        <p:spPr>
          <a:xfrm>
            <a:off x="2602080" y="5614920"/>
            <a:ext cx="3432240" cy="750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PRINCIPAL  REPAYMENTS</a:t>
            </a:r>
            <a:endParaRPr b="0" lang="en-US" sz="1400" spc="-1" strike="noStrike">
              <a:latin typeface="Arial"/>
            </a:endParaRPr>
          </a:p>
        </p:txBody>
      </p:sp>
      <p:pic>
        <p:nvPicPr>
          <p:cNvPr id="212" name="Picture 2" descr=""/>
          <p:cNvPicPr/>
          <p:nvPr/>
        </p:nvPicPr>
        <p:blipFill>
          <a:blip r:embed="rId4"/>
          <a:stretch/>
        </p:blipFill>
        <p:spPr>
          <a:xfrm>
            <a:off x="6621840" y="4780800"/>
            <a:ext cx="1861920" cy="1350720"/>
          </a:xfrm>
          <a:prstGeom prst="rect">
            <a:avLst/>
          </a:prstGeom>
          <a:ln>
            <a:noFill/>
          </a:ln>
        </p:spPr>
      </p:pic>
      <p:sp>
        <p:nvSpPr>
          <p:cNvPr id="213" name="CustomShape 5"/>
          <p:cNvSpPr/>
          <p:nvPr/>
        </p:nvSpPr>
        <p:spPr>
          <a:xfrm>
            <a:off x="6831720" y="6016680"/>
            <a:ext cx="1479600" cy="3034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REVOLVING FUND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14" name="CustomShape 6"/>
          <p:cNvSpPr/>
          <p:nvPr/>
        </p:nvSpPr>
        <p:spPr>
          <a:xfrm rot="12534000">
            <a:off x="5036400" y="4203720"/>
            <a:ext cx="1983240" cy="8337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5" name="CustomShape 7"/>
          <p:cNvSpPr/>
          <p:nvPr/>
        </p:nvSpPr>
        <p:spPr>
          <a:xfrm>
            <a:off x="664200" y="4785840"/>
            <a:ext cx="456840" cy="456840"/>
          </a:xfrm>
          <a:prstGeom prst="flowChartConnector">
            <a:avLst/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6" name="CustomShape 8"/>
          <p:cNvSpPr/>
          <p:nvPr/>
        </p:nvSpPr>
        <p:spPr>
          <a:xfrm>
            <a:off x="720360" y="4764240"/>
            <a:ext cx="3351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1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17" name="CustomShape 9"/>
          <p:cNvSpPr/>
          <p:nvPr/>
        </p:nvSpPr>
        <p:spPr>
          <a:xfrm>
            <a:off x="3924720" y="5242680"/>
            <a:ext cx="456840" cy="456840"/>
          </a:xfrm>
          <a:prstGeom prst="flowChartConnector">
            <a:avLst/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8" name="CustomShape 10"/>
          <p:cNvSpPr/>
          <p:nvPr/>
        </p:nvSpPr>
        <p:spPr>
          <a:xfrm>
            <a:off x="3981960" y="5213160"/>
            <a:ext cx="3351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2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19" name="CustomShape 11"/>
          <p:cNvSpPr/>
          <p:nvPr/>
        </p:nvSpPr>
        <p:spPr>
          <a:xfrm rot="321000">
            <a:off x="6216480" y="4012200"/>
            <a:ext cx="456840" cy="456840"/>
          </a:xfrm>
          <a:prstGeom prst="flowChartConnector">
            <a:avLst/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0" name="CustomShape 12"/>
          <p:cNvSpPr/>
          <p:nvPr/>
        </p:nvSpPr>
        <p:spPr>
          <a:xfrm rot="321000">
            <a:off x="6276960" y="4019040"/>
            <a:ext cx="33516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3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21" name="CustomShape 13"/>
          <p:cNvSpPr/>
          <p:nvPr/>
        </p:nvSpPr>
        <p:spPr>
          <a:xfrm>
            <a:off x="2782800" y="49680"/>
            <a:ext cx="3533760" cy="516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STABLE MONEY SUPPLY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222" name="Picture 30" descr=""/>
          <p:cNvPicPr/>
          <p:nvPr/>
        </p:nvPicPr>
        <p:blipFill>
          <a:blip r:embed="rId5"/>
          <a:stretch/>
        </p:blipFill>
        <p:spPr>
          <a:xfrm>
            <a:off x="3408480" y="3050640"/>
            <a:ext cx="1549800" cy="1172160"/>
          </a:xfrm>
          <a:prstGeom prst="rect">
            <a:avLst/>
          </a:prstGeom>
          <a:ln>
            <a:noFill/>
          </a:ln>
        </p:spPr>
      </p:pic>
      <p:sp>
        <p:nvSpPr>
          <p:cNvPr id="223" name="CustomShape 14"/>
          <p:cNvSpPr/>
          <p:nvPr/>
        </p:nvSpPr>
        <p:spPr>
          <a:xfrm>
            <a:off x="3408480" y="3850920"/>
            <a:ext cx="1549800" cy="5770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DEBT-FREE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MONEY SUPPLY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224" name="CustomShape 15"/>
          <p:cNvSpPr/>
          <p:nvPr/>
        </p:nvSpPr>
        <p:spPr>
          <a:xfrm>
            <a:off x="130680" y="6307920"/>
            <a:ext cx="1790280" cy="303480"/>
          </a:xfrm>
          <a:prstGeom prst="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BANKS KEEP INTEREST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25" name="CustomShape 16"/>
          <p:cNvSpPr/>
          <p:nvPr/>
        </p:nvSpPr>
        <p:spPr>
          <a:xfrm>
            <a:off x="3587760" y="2449080"/>
            <a:ext cx="1055880" cy="3337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ECONOMY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226" name="CustomShape 17"/>
          <p:cNvSpPr/>
          <p:nvPr/>
        </p:nvSpPr>
        <p:spPr>
          <a:xfrm rot="1758600">
            <a:off x="5369040" y="4573800"/>
            <a:ext cx="163512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FUND SPENDS BACK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6" dur="indefinite" restart="never" nodeType="tmRoot">
          <p:childTnLst>
            <p:seq>
              <p:cTn id="27" dur="indefinite" nodeType="mainSeq">
                <p:childTnLst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6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4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2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Picture 2" descr=""/>
          <p:cNvPicPr/>
          <p:nvPr/>
        </p:nvPicPr>
        <p:blipFill>
          <a:blip r:embed="rId1"/>
          <a:stretch/>
        </p:blipFill>
        <p:spPr>
          <a:xfrm>
            <a:off x="1038960" y="593640"/>
            <a:ext cx="1365120" cy="1234440"/>
          </a:xfrm>
          <a:prstGeom prst="rect">
            <a:avLst/>
          </a:prstGeom>
          <a:ln>
            <a:noFill/>
          </a:ln>
        </p:spPr>
      </p:pic>
      <p:sp>
        <p:nvSpPr>
          <p:cNvPr id="228" name="CustomShape 1"/>
          <p:cNvSpPr/>
          <p:nvPr/>
        </p:nvSpPr>
        <p:spPr>
          <a:xfrm>
            <a:off x="372960" y="1951920"/>
            <a:ext cx="823500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Well, first, the Treasury can lend the funds to banks, if the bank needs money to make a loan.   The Treasury will charge less interest than the bank charges its customer.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This will ensure the banks will always have enough money to lend into our economy!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29" name="CustomShape 2"/>
          <p:cNvSpPr/>
          <p:nvPr/>
        </p:nvSpPr>
        <p:spPr>
          <a:xfrm>
            <a:off x="2873160" y="1075680"/>
            <a:ext cx="5588280" cy="4561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So, how will the Treasury recycle the funds?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230" name="Picture 2" descr=""/>
          <p:cNvPicPr/>
          <p:nvPr/>
        </p:nvPicPr>
        <p:blipFill>
          <a:blip r:embed="rId2"/>
          <a:stretch/>
        </p:blipFill>
        <p:spPr>
          <a:xfrm>
            <a:off x="433080" y="4670640"/>
            <a:ext cx="1998720" cy="1450080"/>
          </a:xfrm>
          <a:prstGeom prst="rect">
            <a:avLst/>
          </a:prstGeom>
          <a:ln>
            <a:noFill/>
          </a:ln>
        </p:spPr>
      </p:pic>
      <p:sp>
        <p:nvSpPr>
          <p:cNvPr id="231" name="CustomShape 3"/>
          <p:cNvSpPr/>
          <p:nvPr/>
        </p:nvSpPr>
        <p:spPr>
          <a:xfrm>
            <a:off x="477000" y="4302000"/>
            <a:ext cx="2037240" cy="395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REVOLVING FUND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32" name="CustomShape 4"/>
          <p:cNvSpPr/>
          <p:nvPr/>
        </p:nvSpPr>
        <p:spPr>
          <a:xfrm>
            <a:off x="2685600" y="5350680"/>
            <a:ext cx="19382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LOANED TO BANKS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33" name="Picture 4" descr=""/>
          <p:cNvPicPr/>
          <p:nvPr/>
        </p:nvPicPr>
        <p:blipFill>
          <a:blip r:embed="rId3"/>
          <a:stretch/>
        </p:blipFill>
        <p:spPr>
          <a:xfrm>
            <a:off x="4725720" y="4868280"/>
            <a:ext cx="703080" cy="527400"/>
          </a:xfrm>
          <a:prstGeom prst="rect">
            <a:avLst/>
          </a:prstGeom>
          <a:ln>
            <a:noFill/>
          </a:ln>
        </p:spPr>
      </p:pic>
      <p:pic>
        <p:nvPicPr>
          <p:cNvPr id="234" name="Picture 4" descr=""/>
          <p:cNvPicPr/>
          <p:nvPr/>
        </p:nvPicPr>
        <p:blipFill>
          <a:blip r:embed="rId4"/>
          <a:stretch/>
        </p:blipFill>
        <p:spPr>
          <a:xfrm>
            <a:off x="4714560" y="5393520"/>
            <a:ext cx="725040" cy="543600"/>
          </a:xfrm>
          <a:prstGeom prst="rect">
            <a:avLst/>
          </a:prstGeom>
          <a:ln>
            <a:noFill/>
          </a:ln>
        </p:spPr>
      </p:pic>
      <p:pic>
        <p:nvPicPr>
          <p:cNvPr id="235" name="Picture 4" descr=""/>
          <p:cNvPicPr/>
          <p:nvPr/>
        </p:nvPicPr>
        <p:blipFill>
          <a:blip r:embed="rId5"/>
          <a:stretch/>
        </p:blipFill>
        <p:spPr>
          <a:xfrm>
            <a:off x="4680000" y="5915880"/>
            <a:ext cx="748440" cy="561240"/>
          </a:xfrm>
          <a:prstGeom prst="rect">
            <a:avLst/>
          </a:prstGeom>
          <a:ln>
            <a:noFill/>
          </a:ln>
        </p:spPr>
      </p:pic>
      <p:sp>
        <p:nvSpPr>
          <p:cNvPr id="236" name="CustomShape 5"/>
          <p:cNvSpPr/>
          <p:nvPr/>
        </p:nvSpPr>
        <p:spPr>
          <a:xfrm>
            <a:off x="3294360" y="4912920"/>
            <a:ext cx="978120" cy="48420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7" name="CustomShape 6"/>
          <p:cNvSpPr/>
          <p:nvPr/>
        </p:nvSpPr>
        <p:spPr>
          <a:xfrm>
            <a:off x="6194160" y="5050440"/>
            <a:ext cx="978120" cy="48420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8" name="CustomShape 7"/>
          <p:cNvSpPr/>
          <p:nvPr/>
        </p:nvSpPr>
        <p:spPr>
          <a:xfrm>
            <a:off x="6120720" y="5513760"/>
            <a:ext cx="120996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LOANED TO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CUSTOMERS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239" name="Picture 2" descr=""/>
          <p:cNvPicPr/>
          <p:nvPr/>
        </p:nvPicPr>
        <p:blipFill>
          <a:blip r:embed="rId6"/>
          <a:stretch/>
        </p:blipFill>
        <p:spPr>
          <a:xfrm>
            <a:off x="7319880" y="5283720"/>
            <a:ext cx="1258200" cy="1084320"/>
          </a:xfrm>
          <a:prstGeom prst="rect">
            <a:avLst/>
          </a:prstGeom>
          <a:ln>
            <a:noFill/>
          </a:ln>
        </p:spPr>
      </p:pic>
      <p:sp>
        <p:nvSpPr>
          <p:cNvPr id="240" name="CustomShape 8"/>
          <p:cNvSpPr/>
          <p:nvPr/>
        </p:nvSpPr>
        <p:spPr>
          <a:xfrm>
            <a:off x="7630200" y="5552640"/>
            <a:ext cx="659520" cy="455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MONEY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SUPPLY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41" name="CustomShape 9"/>
          <p:cNvSpPr/>
          <p:nvPr/>
        </p:nvSpPr>
        <p:spPr>
          <a:xfrm>
            <a:off x="7363080" y="5014440"/>
            <a:ext cx="1193760" cy="3034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ECONOMY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42" name="CustomShape 10"/>
          <p:cNvSpPr/>
          <p:nvPr/>
        </p:nvSpPr>
        <p:spPr>
          <a:xfrm>
            <a:off x="2867040" y="249480"/>
            <a:ext cx="2762640" cy="516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#1 Loans to Banks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43" name="CustomShape 11"/>
          <p:cNvSpPr/>
          <p:nvPr/>
        </p:nvSpPr>
        <p:spPr>
          <a:xfrm>
            <a:off x="4638960" y="4328280"/>
            <a:ext cx="875880" cy="395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BANKS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44" name="CustomShape 12"/>
          <p:cNvSpPr/>
          <p:nvPr/>
        </p:nvSpPr>
        <p:spPr>
          <a:xfrm>
            <a:off x="6993000" y="4036680"/>
            <a:ext cx="1912320" cy="7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ECONOMY WITH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MONEY SUPPLY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Picture 2" descr=""/>
          <p:cNvPicPr/>
          <p:nvPr/>
        </p:nvPicPr>
        <p:blipFill>
          <a:blip r:embed="rId1"/>
          <a:stretch/>
        </p:blipFill>
        <p:spPr>
          <a:xfrm>
            <a:off x="1307520" y="1234440"/>
            <a:ext cx="2019960" cy="1826280"/>
          </a:xfrm>
          <a:prstGeom prst="rect">
            <a:avLst/>
          </a:prstGeom>
          <a:ln>
            <a:noFill/>
          </a:ln>
        </p:spPr>
      </p:pic>
      <p:sp>
        <p:nvSpPr>
          <p:cNvPr id="246" name="CustomShape 1"/>
          <p:cNvSpPr/>
          <p:nvPr/>
        </p:nvSpPr>
        <p:spPr>
          <a:xfrm>
            <a:off x="469440" y="3491640"/>
            <a:ext cx="812160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Also, if there is a national emergency, the Treasurer, advised by the Monetary Authority and authorized by Congress, shall draw out from the fund up to 80% of the Revolving Fund. 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47" name="Picture 2" descr=""/>
          <p:cNvPicPr/>
          <p:nvPr/>
        </p:nvPicPr>
        <p:blipFill>
          <a:blip r:embed="rId2"/>
          <a:stretch/>
        </p:blipFill>
        <p:spPr>
          <a:xfrm>
            <a:off x="1307520" y="5002920"/>
            <a:ext cx="2574360" cy="1867680"/>
          </a:xfrm>
          <a:prstGeom prst="rect">
            <a:avLst/>
          </a:prstGeom>
          <a:ln>
            <a:noFill/>
          </a:ln>
        </p:spPr>
      </p:pic>
      <p:sp>
        <p:nvSpPr>
          <p:cNvPr id="248" name="CustomShape 2"/>
          <p:cNvSpPr/>
          <p:nvPr/>
        </p:nvSpPr>
        <p:spPr>
          <a:xfrm>
            <a:off x="1553040" y="4816080"/>
            <a:ext cx="23986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REVOLVING FUND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49" name="CustomShape 3"/>
          <p:cNvSpPr/>
          <p:nvPr/>
        </p:nvSpPr>
        <p:spPr>
          <a:xfrm>
            <a:off x="4397400" y="6055560"/>
            <a:ext cx="10116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SPEND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50" name="CustomShape 4"/>
          <p:cNvSpPr/>
          <p:nvPr/>
        </p:nvSpPr>
        <p:spPr>
          <a:xfrm>
            <a:off x="4436640" y="5630400"/>
            <a:ext cx="978120" cy="48420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1" name="CustomShape 5"/>
          <p:cNvSpPr/>
          <p:nvPr/>
        </p:nvSpPr>
        <p:spPr>
          <a:xfrm>
            <a:off x="2739600" y="210240"/>
            <a:ext cx="4324680" cy="577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#2  Lender of Last Resort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252" name="Picture 2" descr=""/>
          <p:cNvPicPr/>
          <p:nvPr/>
        </p:nvPicPr>
        <p:blipFill>
          <a:blip r:embed="rId3"/>
          <a:stretch/>
        </p:blipFill>
        <p:spPr>
          <a:xfrm>
            <a:off x="4920480" y="972720"/>
            <a:ext cx="3132720" cy="2349360"/>
          </a:xfrm>
          <a:prstGeom prst="rect">
            <a:avLst/>
          </a:prstGeom>
          <a:ln>
            <a:noFill/>
          </a:ln>
        </p:spPr>
      </p:pic>
      <p:pic>
        <p:nvPicPr>
          <p:cNvPr id="253" name="Picture 2" descr=""/>
          <p:cNvPicPr/>
          <p:nvPr/>
        </p:nvPicPr>
        <p:blipFill>
          <a:blip r:embed="rId4"/>
          <a:stretch/>
        </p:blipFill>
        <p:spPr>
          <a:xfrm>
            <a:off x="6539400" y="5154840"/>
            <a:ext cx="1258200" cy="1084320"/>
          </a:xfrm>
          <a:prstGeom prst="rect">
            <a:avLst/>
          </a:prstGeom>
          <a:ln>
            <a:noFill/>
          </a:ln>
        </p:spPr>
      </p:pic>
      <p:sp>
        <p:nvSpPr>
          <p:cNvPr id="254" name="CustomShape 6"/>
          <p:cNvSpPr/>
          <p:nvPr/>
        </p:nvSpPr>
        <p:spPr>
          <a:xfrm>
            <a:off x="7579440" y="5507280"/>
            <a:ext cx="1334880" cy="3034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latin typeface="Calibri"/>
              </a:rPr>
              <a:t>MONEY SUPPLY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55" name="CustomShape 7"/>
          <p:cNvSpPr/>
          <p:nvPr/>
        </p:nvSpPr>
        <p:spPr>
          <a:xfrm>
            <a:off x="6603840" y="4857840"/>
            <a:ext cx="1193760" cy="3034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latin typeface="Calibri"/>
              </a:rPr>
              <a:t>ECONOMY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56" name="CustomShape 8"/>
          <p:cNvSpPr/>
          <p:nvPr/>
        </p:nvSpPr>
        <p:spPr>
          <a:xfrm>
            <a:off x="4447440" y="5445720"/>
            <a:ext cx="575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80%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57" name="Picture 15" descr=""/>
          <p:cNvPicPr/>
          <p:nvPr/>
        </p:nvPicPr>
        <p:blipFill>
          <a:blip r:embed="rId5"/>
          <a:stretch/>
        </p:blipFill>
        <p:spPr>
          <a:xfrm>
            <a:off x="6889680" y="5404320"/>
            <a:ext cx="712080" cy="538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Picture 8" descr=""/>
          <p:cNvPicPr/>
          <p:nvPr/>
        </p:nvPicPr>
        <p:blipFill>
          <a:blip r:embed="rId1"/>
          <a:stretch/>
        </p:blipFill>
        <p:spPr>
          <a:xfrm>
            <a:off x="6532560" y="3090240"/>
            <a:ext cx="1726920" cy="1541880"/>
          </a:xfrm>
          <a:prstGeom prst="rect">
            <a:avLst/>
          </a:prstGeom>
          <a:ln>
            <a:noFill/>
          </a:ln>
        </p:spPr>
      </p:pic>
      <p:pic>
        <p:nvPicPr>
          <p:cNvPr id="259" name="Picture 2" descr=""/>
          <p:cNvPicPr/>
          <p:nvPr/>
        </p:nvPicPr>
        <p:blipFill>
          <a:blip r:embed="rId2"/>
          <a:stretch/>
        </p:blipFill>
        <p:spPr>
          <a:xfrm>
            <a:off x="987120" y="987840"/>
            <a:ext cx="1174680" cy="1062360"/>
          </a:xfrm>
          <a:prstGeom prst="rect">
            <a:avLst/>
          </a:prstGeom>
          <a:ln>
            <a:noFill/>
          </a:ln>
        </p:spPr>
      </p:pic>
      <p:sp>
        <p:nvSpPr>
          <p:cNvPr id="260" name="CustomShape 1"/>
          <p:cNvSpPr/>
          <p:nvPr/>
        </p:nvSpPr>
        <p:spPr>
          <a:xfrm>
            <a:off x="870480" y="215280"/>
            <a:ext cx="7886520" cy="516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#3  Public Buys All Shares in 12 Federal Reserve Banks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61" name="CustomShape 2"/>
          <p:cNvSpPr/>
          <p:nvPr/>
        </p:nvSpPr>
        <p:spPr>
          <a:xfrm>
            <a:off x="7776360" y="9036360"/>
            <a:ext cx="3386880" cy="338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The NEED Act authorizes the Treasury Secretary to buy all the assets of the private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Federal Reserve System.  The Fed is then publicly owned in the Treasury Department.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The Treasury Secretary will be able to use the funds in the Revolving Fund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to buy the shares in the 12 Fed Banks.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62" name="Picture 6" descr=""/>
          <p:cNvPicPr/>
          <p:nvPr/>
        </p:nvPicPr>
        <p:blipFill>
          <a:blip r:embed="rId3"/>
          <a:stretch/>
        </p:blipFill>
        <p:spPr>
          <a:xfrm>
            <a:off x="683640" y="4753800"/>
            <a:ext cx="1754640" cy="1171080"/>
          </a:xfrm>
          <a:prstGeom prst="rect">
            <a:avLst/>
          </a:prstGeom>
          <a:ln>
            <a:noFill/>
          </a:ln>
        </p:spPr>
      </p:pic>
      <p:pic>
        <p:nvPicPr>
          <p:cNvPr id="263" name="Picture 10" descr=""/>
          <p:cNvPicPr/>
          <p:nvPr/>
        </p:nvPicPr>
        <p:blipFill>
          <a:blip r:embed="rId4"/>
          <a:stretch/>
        </p:blipFill>
        <p:spPr>
          <a:xfrm>
            <a:off x="2989440" y="5227560"/>
            <a:ext cx="1328400" cy="916200"/>
          </a:xfrm>
          <a:prstGeom prst="rect">
            <a:avLst/>
          </a:prstGeom>
          <a:ln>
            <a:noFill/>
          </a:ln>
        </p:spPr>
      </p:pic>
      <p:sp>
        <p:nvSpPr>
          <p:cNvPr id="264" name="CustomShape 3"/>
          <p:cNvSpPr/>
          <p:nvPr/>
        </p:nvSpPr>
        <p:spPr>
          <a:xfrm rot="10800000">
            <a:off x="2516400" y="4889880"/>
            <a:ext cx="3484800" cy="29376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5" name="CustomShape 4"/>
          <p:cNvSpPr/>
          <p:nvPr/>
        </p:nvSpPr>
        <p:spPr>
          <a:xfrm>
            <a:off x="2534040" y="5554800"/>
            <a:ext cx="424440" cy="2617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6" name="CustomShape 5"/>
          <p:cNvSpPr/>
          <p:nvPr/>
        </p:nvSpPr>
        <p:spPr>
          <a:xfrm>
            <a:off x="396720" y="4330800"/>
            <a:ext cx="2336040" cy="3646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PRIVATELY OWNED FED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67" name="CustomShape 6"/>
          <p:cNvSpPr/>
          <p:nvPr/>
        </p:nvSpPr>
        <p:spPr>
          <a:xfrm>
            <a:off x="3184560" y="5520600"/>
            <a:ext cx="898920" cy="3646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SHARES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68" name="CustomShape 7"/>
          <p:cNvSpPr/>
          <p:nvPr/>
        </p:nvSpPr>
        <p:spPr>
          <a:xfrm>
            <a:off x="4460040" y="5536080"/>
            <a:ext cx="1134360" cy="29988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9" name="CustomShape 8"/>
          <p:cNvSpPr/>
          <p:nvPr/>
        </p:nvSpPr>
        <p:spPr>
          <a:xfrm>
            <a:off x="6256440" y="4447800"/>
            <a:ext cx="2246040" cy="3646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PUBLICLY OWNED FED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70" name="Picture 2" descr=""/>
          <p:cNvPicPr/>
          <p:nvPr/>
        </p:nvPicPr>
        <p:blipFill>
          <a:blip r:embed="rId5"/>
          <a:stretch/>
        </p:blipFill>
        <p:spPr>
          <a:xfrm>
            <a:off x="4361760" y="4579560"/>
            <a:ext cx="1094760" cy="794160"/>
          </a:xfrm>
          <a:prstGeom prst="rect">
            <a:avLst/>
          </a:prstGeom>
          <a:ln>
            <a:noFill/>
          </a:ln>
        </p:spPr>
      </p:pic>
      <p:pic>
        <p:nvPicPr>
          <p:cNvPr id="271" name="Picture 2" descr=""/>
          <p:cNvPicPr/>
          <p:nvPr/>
        </p:nvPicPr>
        <p:blipFill>
          <a:blip r:embed="rId6"/>
          <a:stretch/>
        </p:blipFill>
        <p:spPr>
          <a:xfrm>
            <a:off x="6160320" y="4894560"/>
            <a:ext cx="1143720" cy="1148040"/>
          </a:xfrm>
          <a:prstGeom prst="rect">
            <a:avLst/>
          </a:prstGeom>
          <a:ln>
            <a:noFill/>
          </a:ln>
        </p:spPr>
      </p:pic>
      <p:pic>
        <p:nvPicPr>
          <p:cNvPr id="272" name="Picture 4" descr=""/>
          <p:cNvPicPr/>
          <p:nvPr/>
        </p:nvPicPr>
        <p:blipFill>
          <a:blip r:embed="rId7"/>
          <a:stretch/>
        </p:blipFill>
        <p:spPr>
          <a:xfrm>
            <a:off x="7396200" y="4952880"/>
            <a:ext cx="1055520" cy="1055520"/>
          </a:xfrm>
          <a:prstGeom prst="rect">
            <a:avLst/>
          </a:prstGeom>
          <a:ln>
            <a:noFill/>
          </a:ln>
        </p:spPr>
      </p:pic>
      <p:sp>
        <p:nvSpPr>
          <p:cNvPr id="273" name="CustomShape 9"/>
          <p:cNvSpPr/>
          <p:nvPr/>
        </p:nvSpPr>
        <p:spPr>
          <a:xfrm>
            <a:off x="2438280" y="1464840"/>
            <a:ext cx="601308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All shares of the 12 Federal Reserve Banks will be bought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by the Treasury Department from funds in the Revolving Fund.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The Fed becomes a bureau in the Treasury, under public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scrutiny.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74" name="Picture 6" descr=""/>
          <p:cNvPicPr/>
          <p:nvPr/>
        </p:nvPicPr>
        <p:blipFill>
          <a:blip r:embed="rId8"/>
          <a:stretch/>
        </p:blipFill>
        <p:spPr>
          <a:xfrm>
            <a:off x="876960" y="3103200"/>
            <a:ext cx="1368000" cy="1352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4" dur="indefinite" restart="never" nodeType="tmRoot">
          <p:childTnLst>
            <p:seq>
              <p:cTn id="75" dur="indefinite" nodeType="mainSeq"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nodeType="withEffect" fill="hold" presetClass="emph" presetID="26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79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2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nodeType="withEffect" fill="hold" presetClass="emph" presetID="26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8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nodeType="withEffect" fill="hold" presetClass="emph" presetID="26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85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nodeType="withEffect" fill="hold" presetClass="emph" presetID="26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88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nodeType="withEffect" fill="hold" presetClass="emph" presetID="26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91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nodeType="withEffect" fill="hold" presetClass="emph" presetID="26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94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"/>
          <p:cNvPicPr/>
          <p:nvPr/>
        </p:nvPicPr>
        <p:blipFill>
          <a:blip r:embed="rId1"/>
          <a:stretch/>
        </p:blipFill>
        <p:spPr>
          <a:xfrm>
            <a:off x="4678560" y="3970080"/>
            <a:ext cx="2515680" cy="1683360"/>
          </a:xfrm>
          <a:prstGeom prst="rect">
            <a:avLst/>
          </a:prstGeom>
          <a:ln>
            <a:noFill/>
          </a:ln>
        </p:spPr>
      </p:pic>
      <p:pic>
        <p:nvPicPr>
          <p:cNvPr id="90" name="Picture 2" descr=""/>
          <p:cNvPicPr/>
          <p:nvPr/>
        </p:nvPicPr>
        <p:blipFill>
          <a:blip r:embed="rId2"/>
          <a:stretch/>
        </p:blipFill>
        <p:spPr>
          <a:xfrm>
            <a:off x="6858000" y="5029200"/>
            <a:ext cx="1486440" cy="838080"/>
          </a:xfrm>
          <a:prstGeom prst="rect">
            <a:avLst/>
          </a:prstGeom>
          <a:ln>
            <a:noFill/>
          </a:ln>
        </p:spPr>
      </p:pic>
      <p:pic>
        <p:nvPicPr>
          <p:cNvPr id="91" name="Picture 2" descr=""/>
          <p:cNvPicPr/>
          <p:nvPr/>
        </p:nvPicPr>
        <p:blipFill>
          <a:blip r:embed="rId3"/>
          <a:stretch/>
        </p:blipFill>
        <p:spPr>
          <a:xfrm>
            <a:off x="1066680" y="1978560"/>
            <a:ext cx="1233360" cy="1114920"/>
          </a:xfrm>
          <a:prstGeom prst="rect">
            <a:avLst/>
          </a:prstGeom>
          <a:ln>
            <a:noFill/>
          </a:ln>
        </p:spPr>
      </p:pic>
      <p:sp>
        <p:nvSpPr>
          <p:cNvPr id="92" name="CustomShape 1"/>
          <p:cNvSpPr/>
          <p:nvPr/>
        </p:nvSpPr>
        <p:spPr>
          <a:xfrm>
            <a:off x="66240" y="1419840"/>
            <a:ext cx="92246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Hey, Jeremy!   Have you heard about our new Revolving Fund?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3286080" y="2392920"/>
            <a:ext cx="4742280" cy="9435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No.  What is it?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A new investment opportunity?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94" name="CustomShape 3"/>
          <p:cNvSpPr/>
          <p:nvPr/>
        </p:nvSpPr>
        <p:spPr>
          <a:xfrm>
            <a:off x="3141000" y="360720"/>
            <a:ext cx="2764440" cy="516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REVOLVING FUND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Picture 2" descr=""/>
          <p:cNvPicPr/>
          <p:nvPr/>
        </p:nvPicPr>
        <p:blipFill>
          <a:blip r:embed="rId1"/>
          <a:stretch/>
        </p:blipFill>
        <p:spPr>
          <a:xfrm>
            <a:off x="533520" y="817560"/>
            <a:ext cx="1400040" cy="1265760"/>
          </a:xfrm>
          <a:prstGeom prst="rect">
            <a:avLst/>
          </a:prstGeom>
          <a:ln>
            <a:noFill/>
          </a:ln>
        </p:spPr>
      </p:pic>
      <p:sp>
        <p:nvSpPr>
          <p:cNvPr id="276" name="CustomShape 1"/>
          <p:cNvSpPr/>
          <p:nvPr/>
        </p:nvSpPr>
        <p:spPr>
          <a:xfrm>
            <a:off x="533520" y="2283120"/>
            <a:ext cx="413244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Also….. the Treasurer can use the Revolving Fund to pay off our public debt.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Our country could be debt-free.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7" name="CustomShape 2"/>
          <p:cNvSpPr/>
          <p:nvPr/>
        </p:nvSpPr>
        <p:spPr>
          <a:xfrm>
            <a:off x="2743200" y="3342600"/>
            <a:ext cx="2831400" cy="639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No public debt?   Debt-free?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Impossible!   You’re nuts!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78" name="Picture 4" descr=""/>
          <p:cNvPicPr/>
          <p:nvPr/>
        </p:nvPicPr>
        <p:blipFill>
          <a:blip r:embed="rId2"/>
          <a:stretch/>
        </p:blipFill>
        <p:spPr>
          <a:xfrm>
            <a:off x="685800" y="4028040"/>
            <a:ext cx="2171520" cy="2542680"/>
          </a:xfrm>
          <a:prstGeom prst="rect">
            <a:avLst/>
          </a:prstGeom>
          <a:ln>
            <a:noFill/>
          </a:ln>
        </p:spPr>
      </p:pic>
      <p:pic>
        <p:nvPicPr>
          <p:cNvPr id="279" name="Picture 2" descr=""/>
          <p:cNvPicPr/>
          <p:nvPr/>
        </p:nvPicPr>
        <p:blipFill>
          <a:blip r:embed="rId3"/>
          <a:stretch/>
        </p:blipFill>
        <p:spPr>
          <a:xfrm>
            <a:off x="5890320" y="3997800"/>
            <a:ext cx="2542680" cy="2542680"/>
          </a:xfrm>
          <a:prstGeom prst="rect">
            <a:avLst/>
          </a:prstGeom>
          <a:ln>
            <a:noFill/>
          </a:ln>
        </p:spPr>
      </p:pic>
      <p:pic>
        <p:nvPicPr>
          <p:cNvPr id="280" name="Picture 2" descr=""/>
          <p:cNvPicPr/>
          <p:nvPr/>
        </p:nvPicPr>
        <p:blipFill>
          <a:blip r:embed="rId4"/>
          <a:stretch/>
        </p:blipFill>
        <p:spPr>
          <a:xfrm>
            <a:off x="5380560" y="474120"/>
            <a:ext cx="3561840" cy="2542680"/>
          </a:xfrm>
          <a:prstGeom prst="rect">
            <a:avLst/>
          </a:prstGeom>
          <a:ln>
            <a:noFill/>
          </a:ln>
        </p:spPr>
      </p:pic>
      <p:sp>
        <p:nvSpPr>
          <p:cNvPr id="281" name="CustomShape 3"/>
          <p:cNvSpPr/>
          <p:nvPr/>
        </p:nvSpPr>
        <p:spPr>
          <a:xfrm>
            <a:off x="560160" y="139680"/>
            <a:ext cx="3930120" cy="516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#4   Pay Down Public Debt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Picture 2" descr=""/>
          <p:cNvPicPr/>
          <p:nvPr/>
        </p:nvPicPr>
        <p:blipFill>
          <a:blip r:embed="rId1"/>
          <a:stretch/>
        </p:blipFill>
        <p:spPr>
          <a:xfrm>
            <a:off x="533520" y="970560"/>
            <a:ext cx="1400040" cy="1265760"/>
          </a:xfrm>
          <a:prstGeom prst="rect">
            <a:avLst/>
          </a:prstGeom>
          <a:ln>
            <a:noFill/>
          </a:ln>
        </p:spPr>
      </p:pic>
      <p:sp>
        <p:nvSpPr>
          <p:cNvPr id="283" name="CustomShape 1"/>
          <p:cNvSpPr/>
          <p:nvPr/>
        </p:nvSpPr>
        <p:spPr>
          <a:xfrm>
            <a:off x="606600" y="3897360"/>
            <a:ext cx="8135280" cy="191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As Treasury bonds, notes, bills come into the Treasury to be repaid to the borrowers, the Treasurer will use funds from the Revolving Fund to pay them off.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</p:txBody>
      </p:sp>
      <p:pic>
        <p:nvPicPr>
          <p:cNvPr id="284" name="Picture 2" descr=""/>
          <p:cNvPicPr/>
          <p:nvPr/>
        </p:nvPicPr>
        <p:blipFill>
          <a:blip r:embed="rId2"/>
          <a:stretch/>
        </p:blipFill>
        <p:spPr>
          <a:xfrm>
            <a:off x="2586960" y="970560"/>
            <a:ext cx="4339800" cy="2004480"/>
          </a:xfrm>
          <a:prstGeom prst="rect">
            <a:avLst/>
          </a:prstGeom>
          <a:ln>
            <a:noFill/>
          </a:ln>
        </p:spPr>
      </p:pic>
      <p:sp>
        <p:nvSpPr>
          <p:cNvPr id="285" name="CustomShape 2"/>
          <p:cNvSpPr/>
          <p:nvPr/>
        </p:nvSpPr>
        <p:spPr>
          <a:xfrm>
            <a:off x="633600" y="2956680"/>
            <a:ext cx="824616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No, no!   Listen!   It’s hard to believe but it’s true!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286" name="Picture 6" descr=""/>
          <p:cNvPicPr/>
          <p:nvPr/>
        </p:nvPicPr>
        <p:blipFill>
          <a:blip r:embed="rId3"/>
          <a:stretch/>
        </p:blipFill>
        <p:spPr>
          <a:xfrm>
            <a:off x="6412320" y="4754880"/>
            <a:ext cx="2590560" cy="1724760"/>
          </a:xfrm>
          <a:prstGeom prst="rect">
            <a:avLst/>
          </a:prstGeom>
          <a:ln>
            <a:noFill/>
          </a:ln>
        </p:spPr>
      </p:pic>
      <p:pic>
        <p:nvPicPr>
          <p:cNvPr id="287" name="Picture 8" descr=""/>
          <p:cNvPicPr/>
          <p:nvPr/>
        </p:nvPicPr>
        <p:blipFill>
          <a:blip r:embed="rId4"/>
          <a:stretch/>
        </p:blipFill>
        <p:spPr>
          <a:xfrm>
            <a:off x="4757040" y="4791240"/>
            <a:ext cx="1828440" cy="1828440"/>
          </a:xfrm>
          <a:prstGeom prst="rect">
            <a:avLst/>
          </a:prstGeom>
          <a:ln>
            <a:noFill/>
          </a:ln>
        </p:spPr>
      </p:pic>
      <p:sp>
        <p:nvSpPr>
          <p:cNvPr id="288" name="CustomShape 3"/>
          <p:cNvSpPr/>
          <p:nvPr/>
        </p:nvSpPr>
        <p:spPr>
          <a:xfrm>
            <a:off x="560160" y="139680"/>
            <a:ext cx="3930120" cy="516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#4   Pay Down Public Debt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Picture 2" descr=""/>
          <p:cNvPicPr/>
          <p:nvPr/>
        </p:nvPicPr>
        <p:blipFill>
          <a:blip r:embed="rId1"/>
          <a:stretch/>
        </p:blipFill>
        <p:spPr>
          <a:xfrm>
            <a:off x="533520" y="970560"/>
            <a:ext cx="1400040" cy="1265760"/>
          </a:xfrm>
          <a:prstGeom prst="rect">
            <a:avLst/>
          </a:prstGeom>
          <a:ln>
            <a:noFill/>
          </a:ln>
        </p:spPr>
      </p:pic>
      <p:pic>
        <p:nvPicPr>
          <p:cNvPr id="290" name="Picture 2" descr=""/>
          <p:cNvPicPr/>
          <p:nvPr/>
        </p:nvPicPr>
        <p:blipFill>
          <a:blip r:embed="rId2"/>
          <a:stretch/>
        </p:blipFill>
        <p:spPr>
          <a:xfrm>
            <a:off x="2586960" y="843480"/>
            <a:ext cx="4339800" cy="2004480"/>
          </a:xfrm>
          <a:prstGeom prst="rect">
            <a:avLst/>
          </a:prstGeom>
          <a:ln>
            <a:noFill/>
          </a:ln>
        </p:spPr>
      </p:pic>
      <p:sp>
        <p:nvSpPr>
          <p:cNvPr id="291" name="CustomShape 1"/>
          <p:cNvSpPr/>
          <p:nvPr/>
        </p:nvSpPr>
        <p:spPr>
          <a:xfrm>
            <a:off x="412200" y="3933360"/>
            <a:ext cx="582156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Listen!   We can leave our children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with a debt-free government!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292" name="Picture 2" descr=""/>
          <p:cNvPicPr/>
          <p:nvPr/>
        </p:nvPicPr>
        <p:blipFill>
          <a:blip r:embed="rId3"/>
          <a:stretch/>
        </p:blipFill>
        <p:spPr>
          <a:xfrm>
            <a:off x="6781680" y="3200400"/>
            <a:ext cx="1695240" cy="2542680"/>
          </a:xfrm>
          <a:prstGeom prst="rect">
            <a:avLst/>
          </a:prstGeom>
          <a:ln>
            <a:noFill/>
          </a:ln>
        </p:spPr>
      </p:pic>
      <p:sp>
        <p:nvSpPr>
          <p:cNvPr id="293" name="CustomShape 2"/>
          <p:cNvSpPr/>
          <p:nvPr/>
        </p:nvSpPr>
        <p:spPr>
          <a:xfrm>
            <a:off x="560160" y="139680"/>
            <a:ext cx="3930120" cy="516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#4   Pay Down Public Debt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Picture 10" descr=""/>
          <p:cNvPicPr/>
          <p:nvPr/>
        </p:nvPicPr>
        <p:blipFill>
          <a:blip r:embed="rId1"/>
          <a:stretch/>
        </p:blipFill>
        <p:spPr>
          <a:xfrm>
            <a:off x="1105200" y="3850200"/>
            <a:ext cx="7124040" cy="2873160"/>
          </a:xfrm>
          <a:prstGeom prst="rect">
            <a:avLst/>
          </a:prstGeom>
          <a:ln>
            <a:noFill/>
          </a:ln>
        </p:spPr>
      </p:pic>
      <p:pic>
        <p:nvPicPr>
          <p:cNvPr id="295" name="Picture 2" descr=""/>
          <p:cNvPicPr/>
          <p:nvPr/>
        </p:nvPicPr>
        <p:blipFill>
          <a:blip r:embed="rId2"/>
          <a:stretch/>
        </p:blipFill>
        <p:spPr>
          <a:xfrm>
            <a:off x="533520" y="970560"/>
            <a:ext cx="1400040" cy="1265760"/>
          </a:xfrm>
          <a:prstGeom prst="rect">
            <a:avLst/>
          </a:prstGeom>
          <a:ln>
            <a:noFill/>
          </a:ln>
        </p:spPr>
      </p:pic>
      <p:pic>
        <p:nvPicPr>
          <p:cNvPr id="296" name="Picture 2" descr=""/>
          <p:cNvPicPr/>
          <p:nvPr/>
        </p:nvPicPr>
        <p:blipFill>
          <a:blip r:embed="rId3"/>
          <a:stretch/>
        </p:blipFill>
        <p:spPr>
          <a:xfrm>
            <a:off x="4533840" y="104400"/>
            <a:ext cx="4339800" cy="2004480"/>
          </a:xfrm>
          <a:prstGeom prst="rect">
            <a:avLst/>
          </a:prstGeom>
          <a:ln>
            <a:noFill/>
          </a:ln>
        </p:spPr>
      </p:pic>
      <p:sp>
        <p:nvSpPr>
          <p:cNvPr id="297" name="CustomShape 1"/>
          <p:cNvSpPr/>
          <p:nvPr/>
        </p:nvSpPr>
        <p:spPr>
          <a:xfrm>
            <a:off x="304920" y="2543760"/>
            <a:ext cx="8457840" cy="155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Listen!   Our taxes will go DOWN, not up.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We will no longer have to pay interest on our national debt, cause there will be no national debt.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98" name="CustomShape 2"/>
          <p:cNvSpPr/>
          <p:nvPr/>
        </p:nvSpPr>
        <p:spPr>
          <a:xfrm>
            <a:off x="178920" y="139680"/>
            <a:ext cx="3930120" cy="516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#4   Pay Down Public Debt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Picture 2" descr=""/>
          <p:cNvPicPr/>
          <p:nvPr/>
        </p:nvPicPr>
        <p:blipFill>
          <a:blip r:embed="rId1"/>
          <a:stretch/>
        </p:blipFill>
        <p:spPr>
          <a:xfrm>
            <a:off x="7264440" y="299880"/>
            <a:ext cx="1248480" cy="1128960"/>
          </a:xfrm>
          <a:prstGeom prst="rect">
            <a:avLst/>
          </a:prstGeom>
          <a:ln>
            <a:noFill/>
          </a:ln>
        </p:spPr>
      </p:pic>
      <p:sp>
        <p:nvSpPr>
          <p:cNvPr id="300" name="CustomShape 1"/>
          <p:cNvSpPr/>
          <p:nvPr/>
        </p:nvSpPr>
        <p:spPr>
          <a:xfrm>
            <a:off x="533520" y="901800"/>
            <a:ext cx="62481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In fact, the Revolving Fund makes it even more possible for PRIVATE DEBTS to be repaid!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01" name="CustomShape 2"/>
          <p:cNvSpPr/>
          <p:nvPr/>
        </p:nvSpPr>
        <p:spPr>
          <a:xfrm>
            <a:off x="621360" y="2485080"/>
            <a:ext cx="797940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A PERMANENT money supply will encourage a steady economy –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one without asset bubbles, stock market highs and lows, inflation, deflation.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Slowly, over time, individuals, businesses, corporations will gain confidence in the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economy.   They will be encouraged to pay down their private debts, and better able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to do so, since the economy will be stabilized. 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02" name="CustomShape 3"/>
          <p:cNvSpPr/>
          <p:nvPr/>
        </p:nvSpPr>
        <p:spPr>
          <a:xfrm>
            <a:off x="6913440" y="4876920"/>
            <a:ext cx="146880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PRIVATE DEBT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PAID OFF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OVER TIME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303" name="Picture 2" descr=""/>
          <p:cNvPicPr/>
          <p:nvPr/>
        </p:nvPicPr>
        <p:blipFill>
          <a:blip r:embed="rId2"/>
          <a:stretch/>
        </p:blipFill>
        <p:spPr>
          <a:xfrm>
            <a:off x="2258280" y="4385880"/>
            <a:ext cx="4190760" cy="2160000"/>
          </a:xfrm>
          <a:prstGeom prst="rect">
            <a:avLst/>
          </a:prstGeom>
          <a:ln>
            <a:noFill/>
          </a:ln>
        </p:spPr>
      </p:pic>
      <p:sp>
        <p:nvSpPr>
          <p:cNvPr id="304" name="CustomShape 4"/>
          <p:cNvSpPr/>
          <p:nvPr/>
        </p:nvSpPr>
        <p:spPr>
          <a:xfrm>
            <a:off x="3700800" y="1498680"/>
            <a:ext cx="1520640" cy="577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WHAT!?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05" name="CustomShape 5"/>
          <p:cNvSpPr/>
          <p:nvPr/>
        </p:nvSpPr>
        <p:spPr>
          <a:xfrm>
            <a:off x="567720" y="1910520"/>
            <a:ext cx="62481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No, No!  It’s not nuts.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06" name="CustomShape 6"/>
          <p:cNvSpPr/>
          <p:nvPr/>
        </p:nvSpPr>
        <p:spPr>
          <a:xfrm>
            <a:off x="529560" y="138240"/>
            <a:ext cx="6379200" cy="516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#5   Encourage Repayment of Private Debts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Picture 2" descr=""/>
          <p:cNvPicPr/>
          <p:nvPr/>
        </p:nvPicPr>
        <p:blipFill>
          <a:blip r:embed="rId1"/>
          <a:stretch/>
        </p:blipFill>
        <p:spPr>
          <a:xfrm>
            <a:off x="338760" y="380880"/>
            <a:ext cx="1792800" cy="1620720"/>
          </a:xfrm>
          <a:prstGeom prst="rect">
            <a:avLst/>
          </a:prstGeom>
          <a:ln>
            <a:noFill/>
          </a:ln>
        </p:spPr>
      </p:pic>
      <p:sp>
        <p:nvSpPr>
          <p:cNvPr id="308" name="CustomShape 1"/>
          <p:cNvSpPr/>
          <p:nvPr/>
        </p:nvSpPr>
        <p:spPr>
          <a:xfrm>
            <a:off x="6859080" y="4264560"/>
            <a:ext cx="1956600" cy="2345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Incredible!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Wow!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Calibri"/>
              </a:rPr>
              <a:t>Wow!</a:t>
            </a:r>
            <a:endParaRPr b="0" lang="en-US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Wow!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09" name="CustomShape 2"/>
          <p:cNvSpPr/>
          <p:nvPr/>
        </p:nvSpPr>
        <p:spPr>
          <a:xfrm>
            <a:off x="591840" y="4703400"/>
            <a:ext cx="1531440" cy="21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You said it!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Wow!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Wow!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Wow!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600" spc="-1" strike="noStrike">
              <a:latin typeface="Arial"/>
            </a:endParaRPr>
          </a:p>
        </p:txBody>
      </p:sp>
      <p:pic>
        <p:nvPicPr>
          <p:cNvPr id="310" name="Picture 6" descr=""/>
          <p:cNvPicPr/>
          <p:nvPr/>
        </p:nvPicPr>
        <p:blipFill>
          <a:blip r:embed="rId2"/>
          <a:stretch/>
        </p:blipFill>
        <p:spPr>
          <a:xfrm>
            <a:off x="5783760" y="1523880"/>
            <a:ext cx="1937880" cy="1453320"/>
          </a:xfrm>
          <a:prstGeom prst="rect">
            <a:avLst/>
          </a:prstGeom>
          <a:ln>
            <a:noFill/>
          </a:ln>
        </p:spPr>
      </p:pic>
      <p:sp>
        <p:nvSpPr>
          <p:cNvPr id="311" name="CustomShape 3"/>
          <p:cNvSpPr/>
          <p:nvPr/>
        </p:nvSpPr>
        <p:spPr>
          <a:xfrm>
            <a:off x="2508480" y="236520"/>
            <a:ext cx="5475600" cy="516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THE REVOLVING FUND – Take a Bow!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312" name="Picture 2" descr=""/>
          <p:cNvPicPr/>
          <p:nvPr/>
        </p:nvPicPr>
        <p:blipFill>
          <a:blip r:embed="rId3"/>
          <a:stretch/>
        </p:blipFill>
        <p:spPr>
          <a:xfrm>
            <a:off x="2611800" y="759600"/>
            <a:ext cx="3171600" cy="3456360"/>
          </a:xfrm>
          <a:prstGeom prst="rect">
            <a:avLst/>
          </a:prstGeom>
          <a:ln>
            <a:noFill/>
          </a:ln>
        </p:spPr>
      </p:pic>
      <p:pic>
        <p:nvPicPr>
          <p:cNvPr id="313" name="Picture 4" descr=""/>
          <p:cNvPicPr/>
          <p:nvPr/>
        </p:nvPicPr>
        <p:blipFill>
          <a:blip r:embed="rId4"/>
          <a:stretch/>
        </p:blipFill>
        <p:spPr>
          <a:xfrm>
            <a:off x="2477880" y="4495680"/>
            <a:ext cx="3813840" cy="1906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Picture 6" descr=""/>
          <p:cNvPicPr/>
          <p:nvPr/>
        </p:nvPicPr>
        <p:blipFill>
          <a:blip r:embed="rId1"/>
          <a:stretch/>
        </p:blipFill>
        <p:spPr>
          <a:xfrm rot="2169000">
            <a:off x="2553480" y="2334240"/>
            <a:ext cx="3872520" cy="3979440"/>
          </a:xfrm>
          <a:prstGeom prst="rect">
            <a:avLst/>
          </a:prstGeom>
          <a:ln>
            <a:noFill/>
          </a:ln>
        </p:spPr>
      </p:pic>
      <p:sp>
        <p:nvSpPr>
          <p:cNvPr id="315" name="CustomShape 1"/>
          <p:cNvSpPr/>
          <p:nvPr/>
        </p:nvSpPr>
        <p:spPr>
          <a:xfrm>
            <a:off x="2161080" y="990720"/>
            <a:ext cx="5152320" cy="577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I LOVE THE REVOLVING FUND!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3366720" y="2514600"/>
            <a:ext cx="2357280" cy="8215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latin typeface="Calibri"/>
              </a:rPr>
              <a:t>THE END</a:t>
            </a:r>
            <a:endParaRPr b="0" lang="en-US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2" descr=""/>
          <p:cNvPicPr/>
          <p:nvPr/>
        </p:nvPicPr>
        <p:blipFill>
          <a:blip r:embed="rId1"/>
          <a:stretch/>
        </p:blipFill>
        <p:spPr>
          <a:xfrm>
            <a:off x="914400" y="2879640"/>
            <a:ext cx="1792800" cy="1620720"/>
          </a:xfrm>
          <a:prstGeom prst="rect">
            <a:avLst/>
          </a:prstGeom>
          <a:ln>
            <a:noFill/>
          </a:ln>
        </p:spPr>
      </p:pic>
      <p:sp>
        <p:nvSpPr>
          <p:cNvPr id="96" name="CustomShape 1"/>
          <p:cNvSpPr/>
          <p:nvPr/>
        </p:nvSpPr>
        <p:spPr>
          <a:xfrm>
            <a:off x="1020240" y="1447920"/>
            <a:ext cx="516312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No, I’m working for monetary reform!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The Revolving Fund has just been implemented in our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Treasury Department in Washington, D.C.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3371400" y="3340440"/>
            <a:ext cx="2831400" cy="639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Oh, no, our government has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some trick up their sleeve!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98" name="Picture 2" descr=""/>
          <p:cNvPicPr/>
          <p:nvPr/>
        </p:nvPicPr>
        <p:blipFill>
          <a:blip r:embed="rId2"/>
          <a:stretch/>
        </p:blipFill>
        <p:spPr>
          <a:xfrm>
            <a:off x="5405040" y="3985200"/>
            <a:ext cx="2925000" cy="1941120"/>
          </a:xfrm>
          <a:prstGeom prst="rect">
            <a:avLst/>
          </a:prstGeom>
          <a:ln>
            <a:noFill/>
          </a:ln>
        </p:spPr>
      </p:pic>
      <p:sp>
        <p:nvSpPr>
          <p:cNvPr id="99" name="CustomShape 3"/>
          <p:cNvSpPr/>
          <p:nvPr/>
        </p:nvSpPr>
        <p:spPr>
          <a:xfrm>
            <a:off x="3141000" y="360720"/>
            <a:ext cx="2764440" cy="516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REVOLVING FUND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 descr=""/>
          <p:cNvPicPr/>
          <p:nvPr/>
        </p:nvPicPr>
        <p:blipFill>
          <a:blip r:embed="rId1"/>
          <a:stretch/>
        </p:blipFill>
        <p:spPr>
          <a:xfrm>
            <a:off x="6498360" y="1543680"/>
            <a:ext cx="2517480" cy="2342160"/>
          </a:xfrm>
          <a:prstGeom prst="rect">
            <a:avLst/>
          </a:prstGeom>
          <a:ln>
            <a:noFill/>
          </a:ln>
        </p:spPr>
      </p:pic>
      <p:pic>
        <p:nvPicPr>
          <p:cNvPr id="101" name="Picture 2" descr=""/>
          <p:cNvPicPr/>
          <p:nvPr/>
        </p:nvPicPr>
        <p:blipFill>
          <a:blip r:embed="rId2"/>
          <a:stretch/>
        </p:blipFill>
        <p:spPr>
          <a:xfrm>
            <a:off x="7251840" y="228600"/>
            <a:ext cx="1040760" cy="941040"/>
          </a:xfrm>
          <a:prstGeom prst="rect">
            <a:avLst/>
          </a:prstGeom>
          <a:ln>
            <a:noFill/>
          </a:ln>
        </p:spPr>
      </p:pic>
      <p:sp>
        <p:nvSpPr>
          <p:cNvPr id="102" name="CustomShape 1"/>
          <p:cNvSpPr/>
          <p:nvPr/>
        </p:nvSpPr>
        <p:spPr>
          <a:xfrm>
            <a:off x="727560" y="1174680"/>
            <a:ext cx="730728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No, no.   The NEED Act has just been implemented!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The banks no longer make our money ‘out of thin air’ when they make loans.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THEY CAN’T CREATE MONEY AND BUY OUR POLITICIANS…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MEDIA…  RESOURCES…  SERVICES…   !!!!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03" name="Picture 2" descr=""/>
          <p:cNvPicPr/>
          <p:nvPr/>
        </p:nvPicPr>
        <p:blipFill>
          <a:blip r:embed="rId3"/>
          <a:stretch/>
        </p:blipFill>
        <p:spPr>
          <a:xfrm>
            <a:off x="228600" y="2978640"/>
            <a:ext cx="6581160" cy="3879000"/>
          </a:xfrm>
          <a:prstGeom prst="rect">
            <a:avLst/>
          </a:prstGeom>
          <a:ln>
            <a:noFill/>
          </a:ln>
        </p:spPr>
      </p:pic>
      <p:sp>
        <p:nvSpPr>
          <p:cNvPr id="104" name="CustomShape 2"/>
          <p:cNvSpPr/>
          <p:nvPr/>
        </p:nvSpPr>
        <p:spPr>
          <a:xfrm>
            <a:off x="3141000" y="360720"/>
            <a:ext cx="2764440" cy="516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REVOLVING FUND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2" descr=""/>
          <p:cNvPicPr/>
          <p:nvPr/>
        </p:nvPicPr>
        <p:blipFill>
          <a:blip r:embed="rId1"/>
          <a:stretch/>
        </p:blipFill>
        <p:spPr>
          <a:xfrm>
            <a:off x="700200" y="274680"/>
            <a:ext cx="1396800" cy="1262880"/>
          </a:xfrm>
          <a:prstGeom prst="rect">
            <a:avLst/>
          </a:prstGeom>
          <a:ln>
            <a:noFill/>
          </a:ln>
        </p:spPr>
      </p:pic>
      <p:sp>
        <p:nvSpPr>
          <p:cNvPr id="106" name="CustomShape 1"/>
          <p:cNvSpPr/>
          <p:nvPr/>
        </p:nvSpPr>
        <p:spPr>
          <a:xfrm>
            <a:off x="634680" y="2216880"/>
            <a:ext cx="777780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YES!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THE BANKS WON’T BE ABLE TO CREATE MONEY AND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CAUSE INFLATION AND DEFLATION, FINANCIAL CRISES, BANK BAILOUTS....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to make themselves more powerful!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3195720" y="1151280"/>
            <a:ext cx="5257440" cy="9133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Really?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You mean our money can now be working for all of us,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instead of working for the 1%?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08" name="Picture 2" descr=""/>
          <p:cNvPicPr/>
          <p:nvPr/>
        </p:nvPicPr>
        <p:blipFill>
          <a:blip r:embed="rId2"/>
          <a:stretch/>
        </p:blipFill>
        <p:spPr>
          <a:xfrm>
            <a:off x="5105520" y="3951360"/>
            <a:ext cx="3580920" cy="2678040"/>
          </a:xfrm>
          <a:prstGeom prst="rect">
            <a:avLst/>
          </a:prstGeom>
          <a:ln>
            <a:noFill/>
          </a:ln>
        </p:spPr>
      </p:pic>
      <p:sp>
        <p:nvSpPr>
          <p:cNvPr id="109" name="CustomShape 3"/>
          <p:cNvSpPr/>
          <p:nvPr/>
        </p:nvSpPr>
        <p:spPr>
          <a:xfrm rot="20997000">
            <a:off x="7653600" y="5116680"/>
            <a:ext cx="1618200" cy="9133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110" name="CustomShape 4"/>
          <p:cNvSpPr/>
          <p:nvPr/>
        </p:nvSpPr>
        <p:spPr>
          <a:xfrm rot="19305000">
            <a:off x="7653240" y="5348880"/>
            <a:ext cx="1013040" cy="4557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BANKS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11" name="Picture 4" descr=""/>
          <p:cNvPicPr/>
          <p:nvPr/>
        </p:nvPicPr>
        <p:blipFill>
          <a:blip r:embed="rId3"/>
          <a:stretch/>
        </p:blipFill>
        <p:spPr>
          <a:xfrm>
            <a:off x="700200" y="4068720"/>
            <a:ext cx="4275000" cy="2407680"/>
          </a:xfrm>
          <a:prstGeom prst="rect">
            <a:avLst/>
          </a:prstGeom>
          <a:ln>
            <a:noFill/>
          </a:ln>
        </p:spPr>
      </p:pic>
      <p:sp>
        <p:nvSpPr>
          <p:cNvPr id="112" name="CustomShape 5"/>
          <p:cNvSpPr/>
          <p:nvPr/>
        </p:nvSpPr>
        <p:spPr>
          <a:xfrm>
            <a:off x="3141000" y="360720"/>
            <a:ext cx="2764440" cy="516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REVOLVING FUND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6" descr=""/>
          <p:cNvPicPr/>
          <p:nvPr/>
        </p:nvPicPr>
        <p:blipFill>
          <a:blip r:embed="rId1"/>
          <a:stretch/>
        </p:blipFill>
        <p:spPr>
          <a:xfrm>
            <a:off x="5638680" y="2172600"/>
            <a:ext cx="3225600" cy="1816920"/>
          </a:xfrm>
          <a:prstGeom prst="rect">
            <a:avLst/>
          </a:prstGeom>
          <a:ln>
            <a:noFill/>
          </a:ln>
        </p:spPr>
      </p:pic>
      <p:pic>
        <p:nvPicPr>
          <p:cNvPr id="114" name="Picture 2" descr=""/>
          <p:cNvPicPr/>
          <p:nvPr/>
        </p:nvPicPr>
        <p:blipFill>
          <a:blip r:embed="rId2"/>
          <a:stretch/>
        </p:blipFill>
        <p:spPr>
          <a:xfrm>
            <a:off x="700200" y="274680"/>
            <a:ext cx="1396800" cy="1262880"/>
          </a:xfrm>
          <a:prstGeom prst="rect">
            <a:avLst/>
          </a:prstGeom>
          <a:ln>
            <a:noFill/>
          </a:ln>
        </p:spPr>
      </p:pic>
      <p:sp>
        <p:nvSpPr>
          <p:cNvPr id="115" name="CustomShape 1"/>
          <p:cNvSpPr/>
          <p:nvPr/>
        </p:nvSpPr>
        <p:spPr>
          <a:xfrm>
            <a:off x="3352680" y="940320"/>
            <a:ext cx="5257440" cy="639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You mean our money will be used to ensure all citizens have decent housing, healthcare, and JOBS?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1104120" y="4952880"/>
            <a:ext cx="661248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YES!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ONLY OUR GOVERNMENT WILL CREATE NEW MONEY WHEN NEEDED,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TO ENSURE PRICES REMAIN STABLE.  No more inflation or deflation.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17" name="Picture 2" descr=""/>
          <p:cNvPicPr/>
          <p:nvPr/>
        </p:nvPicPr>
        <p:blipFill>
          <a:blip r:embed="rId3"/>
          <a:stretch/>
        </p:blipFill>
        <p:spPr>
          <a:xfrm>
            <a:off x="1740240" y="2950200"/>
            <a:ext cx="3049200" cy="1039320"/>
          </a:xfrm>
          <a:prstGeom prst="rect">
            <a:avLst/>
          </a:prstGeom>
          <a:ln>
            <a:noFill/>
          </a:ln>
        </p:spPr>
      </p:pic>
      <p:pic>
        <p:nvPicPr>
          <p:cNvPr id="118" name="Picture 4" descr=""/>
          <p:cNvPicPr/>
          <p:nvPr/>
        </p:nvPicPr>
        <p:blipFill>
          <a:blip r:embed="rId4"/>
          <a:stretch/>
        </p:blipFill>
        <p:spPr>
          <a:xfrm>
            <a:off x="4573800" y="1958040"/>
            <a:ext cx="1217160" cy="2031480"/>
          </a:xfrm>
          <a:prstGeom prst="rect">
            <a:avLst/>
          </a:prstGeom>
          <a:ln>
            <a:noFill/>
          </a:ln>
        </p:spPr>
      </p:pic>
      <p:sp>
        <p:nvSpPr>
          <p:cNvPr id="119" name="CustomShape 3"/>
          <p:cNvSpPr/>
          <p:nvPr/>
        </p:nvSpPr>
        <p:spPr>
          <a:xfrm>
            <a:off x="3369600" y="199080"/>
            <a:ext cx="2764440" cy="516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REVOLVING FUND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10" descr=""/>
          <p:cNvPicPr/>
          <p:nvPr/>
        </p:nvPicPr>
        <p:blipFill>
          <a:blip r:embed="rId1"/>
          <a:stretch/>
        </p:blipFill>
        <p:spPr>
          <a:xfrm>
            <a:off x="5858640" y="4761000"/>
            <a:ext cx="2926080" cy="1953000"/>
          </a:xfrm>
          <a:prstGeom prst="rect">
            <a:avLst/>
          </a:prstGeom>
          <a:ln>
            <a:noFill/>
          </a:ln>
        </p:spPr>
      </p:pic>
      <p:pic>
        <p:nvPicPr>
          <p:cNvPr id="121" name="Picture 8" descr=""/>
          <p:cNvPicPr/>
          <p:nvPr/>
        </p:nvPicPr>
        <p:blipFill>
          <a:blip r:embed="rId2"/>
          <a:stretch/>
        </p:blipFill>
        <p:spPr>
          <a:xfrm>
            <a:off x="6685560" y="1490040"/>
            <a:ext cx="1749600" cy="2654640"/>
          </a:xfrm>
          <a:prstGeom prst="rect">
            <a:avLst/>
          </a:prstGeom>
          <a:ln>
            <a:noFill/>
          </a:ln>
        </p:spPr>
      </p:pic>
      <p:pic>
        <p:nvPicPr>
          <p:cNvPr id="122" name="Picture 2" descr=""/>
          <p:cNvPicPr/>
          <p:nvPr/>
        </p:nvPicPr>
        <p:blipFill>
          <a:blip r:embed="rId3"/>
          <a:stretch/>
        </p:blipFill>
        <p:spPr>
          <a:xfrm>
            <a:off x="348840" y="685800"/>
            <a:ext cx="1733760" cy="1567800"/>
          </a:xfrm>
          <a:prstGeom prst="rect">
            <a:avLst/>
          </a:prstGeom>
          <a:ln>
            <a:noFill/>
          </a:ln>
        </p:spPr>
      </p:pic>
      <p:sp>
        <p:nvSpPr>
          <p:cNvPr id="123" name="CustomShape 1"/>
          <p:cNvSpPr/>
          <p:nvPr/>
        </p:nvSpPr>
        <p:spPr>
          <a:xfrm>
            <a:off x="2971080" y="352440"/>
            <a:ext cx="5187600" cy="1065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What a wonderful stupendous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glorious relief !!!!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24" name="Picture 4" descr=""/>
          <p:cNvPicPr/>
          <p:nvPr/>
        </p:nvPicPr>
        <p:blipFill>
          <a:blip r:embed="rId4"/>
          <a:stretch/>
        </p:blipFill>
        <p:spPr>
          <a:xfrm>
            <a:off x="348840" y="2718720"/>
            <a:ext cx="3256920" cy="1348200"/>
          </a:xfrm>
          <a:prstGeom prst="rect">
            <a:avLst/>
          </a:prstGeom>
          <a:ln>
            <a:noFill/>
          </a:ln>
        </p:spPr>
      </p:pic>
      <p:pic>
        <p:nvPicPr>
          <p:cNvPr id="125" name="Picture 12" descr=""/>
          <p:cNvPicPr/>
          <p:nvPr/>
        </p:nvPicPr>
        <p:blipFill>
          <a:blip r:embed="rId5"/>
          <a:stretch/>
        </p:blipFill>
        <p:spPr>
          <a:xfrm>
            <a:off x="49320" y="4254840"/>
            <a:ext cx="3083040" cy="2312280"/>
          </a:xfrm>
          <a:prstGeom prst="rect">
            <a:avLst/>
          </a:prstGeom>
          <a:ln>
            <a:noFill/>
          </a:ln>
        </p:spPr>
      </p:pic>
      <p:sp>
        <p:nvSpPr>
          <p:cNvPr id="126" name="CustomShape 2"/>
          <p:cNvSpPr/>
          <p:nvPr/>
        </p:nvSpPr>
        <p:spPr>
          <a:xfrm>
            <a:off x="1229400" y="685800"/>
            <a:ext cx="1010160" cy="173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              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pic>
        <p:nvPicPr>
          <p:cNvPr id="127" name="Picture 6" descr=""/>
          <p:cNvPicPr/>
          <p:nvPr/>
        </p:nvPicPr>
        <p:blipFill>
          <a:blip r:embed="rId6"/>
          <a:stretch/>
        </p:blipFill>
        <p:spPr>
          <a:xfrm rot="2169000">
            <a:off x="2127240" y="1582920"/>
            <a:ext cx="4821120" cy="4953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2" descr=""/>
          <p:cNvPicPr/>
          <p:nvPr/>
        </p:nvPicPr>
        <p:blipFill>
          <a:blip r:embed="rId1"/>
          <a:stretch/>
        </p:blipFill>
        <p:spPr>
          <a:xfrm>
            <a:off x="6405840" y="1858320"/>
            <a:ext cx="1374120" cy="1242360"/>
          </a:xfrm>
          <a:prstGeom prst="rect">
            <a:avLst/>
          </a:prstGeom>
          <a:ln>
            <a:noFill/>
          </a:ln>
        </p:spPr>
      </p:pic>
      <p:sp>
        <p:nvSpPr>
          <p:cNvPr id="129" name="CustomShape 1"/>
          <p:cNvSpPr/>
          <p:nvPr/>
        </p:nvSpPr>
        <p:spPr>
          <a:xfrm>
            <a:off x="704880" y="1284840"/>
            <a:ext cx="766224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Okay, think about this:    today,  on this day of TRANSITION – 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what is our money supply?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1347120" y="707040"/>
            <a:ext cx="6539040" cy="4561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Yes, yes, yes.... tell me, what is this Revolving Fund?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31" name="CustomShape 3"/>
          <p:cNvSpPr/>
          <p:nvPr/>
        </p:nvSpPr>
        <p:spPr>
          <a:xfrm>
            <a:off x="5082840" y="4464360"/>
            <a:ext cx="3930120" cy="14619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Today, our money supply was created by commercial banks making loans.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So our money supply ... is ...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unpaid loans owed to banks!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32" name="CustomShape 4"/>
          <p:cNvSpPr/>
          <p:nvPr/>
        </p:nvSpPr>
        <p:spPr>
          <a:xfrm>
            <a:off x="253080" y="4154040"/>
            <a:ext cx="301968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                                       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33" name="Picture 8" descr=""/>
          <p:cNvPicPr/>
          <p:nvPr/>
        </p:nvPicPr>
        <p:blipFill>
          <a:blip r:embed="rId2"/>
          <a:stretch/>
        </p:blipFill>
        <p:spPr>
          <a:xfrm>
            <a:off x="19440" y="3033000"/>
            <a:ext cx="4966920" cy="3429360"/>
          </a:xfrm>
          <a:prstGeom prst="rect">
            <a:avLst/>
          </a:prstGeom>
          <a:ln>
            <a:noFill/>
          </a:ln>
        </p:spPr>
      </p:pic>
      <p:sp>
        <p:nvSpPr>
          <p:cNvPr id="134" name="CustomShape 5"/>
          <p:cNvSpPr/>
          <p:nvPr/>
        </p:nvSpPr>
        <p:spPr>
          <a:xfrm>
            <a:off x="253080" y="3057120"/>
            <a:ext cx="829800" cy="63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Create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Loans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35" name="Picture 4" descr=""/>
          <p:cNvPicPr/>
          <p:nvPr/>
        </p:nvPicPr>
        <p:blipFill>
          <a:blip r:embed="rId3"/>
          <a:stretch/>
        </p:blipFill>
        <p:spPr>
          <a:xfrm>
            <a:off x="117000" y="2274480"/>
            <a:ext cx="1101960" cy="826560"/>
          </a:xfrm>
          <a:prstGeom prst="rect">
            <a:avLst/>
          </a:prstGeom>
          <a:ln>
            <a:noFill/>
          </a:ln>
        </p:spPr>
      </p:pic>
      <p:sp>
        <p:nvSpPr>
          <p:cNvPr id="136" name="CustomShape 6"/>
          <p:cNvSpPr/>
          <p:nvPr/>
        </p:nvSpPr>
        <p:spPr>
          <a:xfrm>
            <a:off x="5122800" y="3424680"/>
            <a:ext cx="3819240" cy="639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You’re making me think, and ... and .... it’s FUN!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37" name="CustomShape 7"/>
          <p:cNvSpPr/>
          <p:nvPr/>
        </p:nvSpPr>
        <p:spPr>
          <a:xfrm rot="712800">
            <a:off x="1831320" y="4349880"/>
            <a:ext cx="1462680" cy="36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Unpaid Loans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38" name="CustomShape 8"/>
          <p:cNvSpPr/>
          <p:nvPr/>
        </p:nvSpPr>
        <p:spPr>
          <a:xfrm>
            <a:off x="2849760" y="96840"/>
            <a:ext cx="3533760" cy="516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STABLE MONEY SUPPLY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2" descr=""/>
          <p:cNvPicPr/>
          <p:nvPr/>
        </p:nvPicPr>
        <p:blipFill>
          <a:blip r:embed="rId1"/>
          <a:stretch/>
        </p:blipFill>
        <p:spPr>
          <a:xfrm>
            <a:off x="1864800" y="2673720"/>
            <a:ext cx="1792800" cy="1620720"/>
          </a:xfrm>
          <a:prstGeom prst="rect">
            <a:avLst/>
          </a:prstGeom>
          <a:ln>
            <a:noFill/>
          </a:ln>
        </p:spPr>
      </p:pic>
      <p:sp>
        <p:nvSpPr>
          <p:cNvPr id="140" name="CustomShape 1"/>
          <p:cNvSpPr/>
          <p:nvPr/>
        </p:nvSpPr>
        <p:spPr>
          <a:xfrm>
            <a:off x="3044880" y="5410080"/>
            <a:ext cx="2147040" cy="577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And... now?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41" name="CustomShape 2"/>
          <p:cNvSpPr/>
          <p:nvPr/>
        </p:nvSpPr>
        <p:spPr>
          <a:xfrm>
            <a:off x="622440" y="990720"/>
            <a:ext cx="814860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Right!   Yesterday, the day before TRANSITION,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if a borrower repaid his loan, the principal repayment would have been ‘extinguished’,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meaning money would disappear from the books of the bank.   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42" name="Picture 2" descr=""/>
          <p:cNvPicPr/>
          <p:nvPr/>
        </p:nvPicPr>
        <p:blipFill>
          <a:blip r:embed="rId2"/>
          <a:stretch/>
        </p:blipFill>
        <p:spPr>
          <a:xfrm>
            <a:off x="4876920" y="2057400"/>
            <a:ext cx="3657240" cy="2742840"/>
          </a:xfrm>
          <a:prstGeom prst="rect">
            <a:avLst/>
          </a:prstGeom>
          <a:ln>
            <a:noFill/>
          </a:ln>
        </p:spPr>
      </p:pic>
      <p:sp>
        <p:nvSpPr>
          <p:cNvPr id="143" name="CustomShape 3"/>
          <p:cNvSpPr/>
          <p:nvPr/>
        </p:nvSpPr>
        <p:spPr>
          <a:xfrm>
            <a:off x="2782800" y="118800"/>
            <a:ext cx="3533760" cy="516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STABLE MONEY SUPPLY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2272</TotalTime>
  <Application>LibreOffice/6.2.0.3$Windows_X86_64 LibreOffice_project/98c6a8a1c6c7b144ce3cc729e34964b47ce25d62</Application>
  <Words>1305</Words>
  <Paragraphs>209</Paragraphs>
  <Company>Citigroup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2015-11-01T22:06:26Z</dcterms:created>
  <dc:creator>Peters, Susan [ICG-IT NE]</dc:creator>
  <dc:description/>
  <dc:language>en-US</dc:language>
  <cp:lastModifiedBy>Sue Peters</cp:lastModifiedBy>
  <dcterms:modified xsi:type="dcterms:W3CDTF">2017-06-04T02:37:49Z</dcterms:modified>
  <cp:revision>220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Citigroup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6</vt:i4>
  </property>
  <property fmtid="{D5CDD505-2E9C-101B-9397-08002B2CF9AE}" pid="9" name="PresentationFormat">
    <vt:lpwstr>On-screen Show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27</vt:i4>
  </property>
</Properties>
</file>