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1" r:id="rId5"/>
    <p:sldId id="272" r:id="rId6"/>
    <p:sldId id="265" r:id="rId7"/>
    <p:sldId id="273" r:id="rId8"/>
    <p:sldId id="284" r:id="rId9"/>
    <p:sldId id="285" r:id="rId10"/>
    <p:sldId id="286" r:id="rId11"/>
    <p:sldId id="266" r:id="rId12"/>
    <p:sldId id="267" r:id="rId13"/>
    <p:sldId id="268" r:id="rId14"/>
    <p:sldId id="275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5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14313"/>
            <a:ext cx="8610600" cy="1470025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OUR NEW MONETARY AUTHORITY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060933"/>
            <a:ext cx="6856749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Or … how much new </a:t>
            </a:r>
            <a:r>
              <a:rPr lang="en-US" sz="3200" b="1" dirty="0" smtClean="0"/>
              <a:t>money</a:t>
            </a:r>
          </a:p>
          <a:p>
            <a:r>
              <a:rPr lang="en-US" sz="3200" b="1" dirty="0" smtClean="0"/>
              <a:t>         does </a:t>
            </a:r>
            <a:r>
              <a:rPr lang="en-US" sz="3200" b="1" dirty="0"/>
              <a:t>our economy need this year</a:t>
            </a:r>
            <a:r>
              <a:rPr lang="en-US" sz="3200" b="1" dirty="0" smtClean="0"/>
              <a:t>?</a:t>
            </a:r>
            <a:endParaRPr lang="en-US" sz="3200" dirty="0"/>
          </a:p>
        </p:txBody>
      </p:sp>
      <p:pic>
        <p:nvPicPr>
          <p:cNvPr id="102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45" y="2297071"/>
            <a:ext cx="2681914" cy="23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0345" y="2297071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3431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44780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the most important change in our money system is .....</a:t>
            </a:r>
          </a:p>
          <a:p>
            <a:endParaRPr lang="en-US" sz="2400" dirty="0"/>
          </a:p>
          <a:p>
            <a:r>
              <a:rPr lang="en-US" sz="2400" dirty="0" smtClean="0"/>
              <a:t>     .....    given to us by the NEED ACT .....</a:t>
            </a:r>
          </a:p>
          <a:p>
            <a:endParaRPr lang="en-US" sz="2400" dirty="0" smtClean="0"/>
          </a:p>
          <a:p>
            <a:r>
              <a:rPr lang="en-US" sz="2400" dirty="0" smtClean="0"/>
              <a:t>     .....   allowing the Monetary Authority to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function for all the citizens.....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8006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….yes?   ....yes?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2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2062" y="9437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Think of this.</a:t>
            </a:r>
          </a:p>
          <a:p>
            <a:endParaRPr lang="en-US" sz="2400" dirty="0"/>
          </a:p>
          <a:p>
            <a:r>
              <a:rPr lang="en-US" sz="2400" dirty="0" smtClean="0"/>
              <a:t>Democracy includes the absence of privilege to any group.</a:t>
            </a:r>
          </a:p>
          <a:p>
            <a:endParaRPr lang="en-US" sz="2400" dirty="0"/>
          </a:p>
          <a:p>
            <a:r>
              <a:rPr lang="en-US" sz="2400" dirty="0" smtClean="0"/>
              <a:t>The NEED ACT removes the most powerful privilege of all –  the privilege of banks to manufacture money by issuing loans!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53340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2056" name="Picture 8" descr="https://s17-us2.ixquick.com/cgi-bin/serveimage?url=http%3A%2F%2Fclipartix.com%2Fwp-content%2Fuploads%2F2016%2F04%2FKids-celebration-clip-art-free-clipart-images.png&amp;sp=381dc690b73a47d5a3a989aa706f9d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5042"/>
            <a:ext cx="4876800" cy="265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17-us2.ixquick.com/cgi-bin/serveimage?url=http%3A%2F%2Fclipartix.com%2Fwp-content%2Fuploads%2F2016%2F04%2FParents-day-celebration-clipart.jpg&amp;sp=fa014e3993f08f8b02c75b58879146f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5042"/>
            <a:ext cx="4277727" cy="15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3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662748" cy="150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3645" y="3366224"/>
            <a:ext cx="6517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DAVIS </a:t>
            </a:r>
            <a:r>
              <a:rPr lang="en-US" b="1" dirty="0"/>
              <a:t>RICH DEWEY, AMERICAN ECONOMIST AND </a:t>
            </a:r>
            <a:r>
              <a:rPr lang="en-US" b="1" dirty="0" smtClean="0"/>
              <a:t>STATISTICIAN</a:t>
            </a:r>
          </a:p>
          <a:p>
            <a:r>
              <a:rPr lang="en-US" b="1" dirty="0" smtClean="0"/>
              <a:t>(1858 – 1942)</a:t>
            </a:r>
          </a:p>
          <a:p>
            <a:endParaRPr lang="en-US" dirty="0"/>
          </a:p>
          <a:p>
            <a:r>
              <a:rPr lang="en-US" dirty="0"/>
              <a:t>“The underlying idea in the greenback philosophy…is that the issue of currency </a:t>
            </a:r>
            <a:r>
              <a:rPr lang="en-US" dirty="0" smtClean="0"/>
              <a:t> is </a:t>
            </a:r>
            <a:r>
              <a:rPr lang="en-US" dirty="0"/>
              <a:t>a function of government, a sovereign right which ought not to be </a:t>
            </a:r>
            <a:r>
              <a:rPr lang="en-US" dirty="0" smtClean="0"/>
              <a:t>delegated to </a:t>
            </a:r>
            <a:r>
              <a:rPr lang="en-US" dirty="0"/>
              <a:t>corporations.”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5330309"/>
            <a:ext cx="10428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Yes!  Yes!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45354" y="600433"/>
            <a:ext cx="6186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have U.S. Money -- issued by our government debt-free.</a:t>
            </a:r>
          </a:p>
          <a:p>
            <a:r>
              <a:rPr lang="en-US" dirty="0" smtClean="0"/>
              <a:t>Our money supply will not be owed to bank corporations.</a:t>
            </a:r>
          </a:p>
          <a:p>
            <a:r>
              <a:rPr lang="en-US" dirty="0" smtClean="0"/>
              <a:t>The money will be an asset to all the citizens of the U.S.</a:t>
            </a:r>
            <a:endParaRPr lang="en-US" dirty="0"/>
          </a:p>
        </p:txBody>
      </p:sp>
      <p:pic>
        <p:nvPicPr>
          <p:cNvPr id="11266" name="Picture 2" descr="https://s15-us2.ixquick.com/cgi-bin/serveimage?url=https%3A%2F%2Ffedora.digitalcommonwealth.org%2Ffedora%2Fobjects%2Fcommonwealth-oai%3A9s164j68g%2Fdatastreams%2Fthumbnail300%2Fcontent&amp;sp=3593318d59666574c5b531d1f808c0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2" y="2971800"/>
            <a:ext cx="17049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8960" y="2284441"/>
            <a:ext cx="321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is a respected American.....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1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95" y="4556567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857745"/>
            <a:ext cx="801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WILLIAM </a:t>
            </a:r>
            <a:r>
              <a:rPr lang="en-US" b="1" dirty="0"/>
              <a:t>LYON MACKENZIE KING, 10TH PRIME MINISTER OF CANADA (1935-1948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07694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13316" name="Picture 4" descr="https://s15-us2.ixquick.com/cgi-bin/serveimage?url=http%3A%2F%2Fwww.azquotes.com%2Fpicture-quotes%2Fquote-until-the-control-of-the-issue-of-currency-and-credit-is-restored-to-government-and-william-lyon-mackenzie-king-15-93-32.jpg&amp;sp=4812795ead8ff201ca2f0d1e1982d3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45" y="1685713"/>
            <a:ext cx="54006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16-us2.ixquick.com/cgi-bin/serveimage?url=http%3A%2F%2Fpreviews.123rf.com%2Fimages%2Fjakobradlgruber%2Fjakobradlgruber1210%2Fjakobradlgruber121000013%2F16126213-Canadian-flag-waving-in-the-wind-on-a-clear-blue-sky-Stock-Photo.jpg&amp;sp=dd68e7e3bd7da200b958d6cb34dc3fb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80613"/>
            <a:ext cx="1447800" cy="119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263042"/>
            <a:ext cx="31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is a respected Canadian.....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1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243" y="291398"/>
            <a:ext cx="82282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Monetary Authority will be protecting our common welfare!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5952"/>
            <a:ext cx="1904999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15" y="1219200"/>
            <a:ext cx="3886200" cy="34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83584" y="1524965"/>
            <a:ext cx="272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MONETARY AUTHORITY</a:t>
            </a:r>
            <a:endParaRPr lang="en-US" sz="2000" b="1" dirty="0"/>
          </a:p>
        </p:txBody>
      </p:sp>
      <p:pic>
        <p:nvPicPr>
          <p:cNvPr id="7176" name="Picture 8" descr="https://s14-eu5.ixquick.com/cgi-bin/serveimage?url=https%3A%2F%2Fthumbs.dreamstime.com%2Fx%2Fyeah-color-background-pink-yellow-star-30314871.jpg&amp;sp=28aef0bf943bb852b1b712335c4b3c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7384"/>
            <a:ext cx="3886200" cy="28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5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514600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END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381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15-us2.ixquick.com/cgi-bin/serveimage?url=http%3A%2F%2Ft1.gstatic.com%2Fimages%3Fq%3Dtbn%3AANd9GcRhmp30UtIOFDQF6uqPoIS0YVD9o-ecJgZtUwwitRC9MiBMfJ1K&amp;sp=02fbaeb58ed56350858bf19cfa44c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91" y="4366579"/>
            <a:ext cx="2892001" cy="23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41249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566454"/>
            <a:ext cx="65219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Yes.  You see, our nation grows from year to year in population.</a:t>
            </a:r>
          </a:p>
          <a:p>
            <a:r>
              <a:rPr lang="en-US" dirty="0" smtClean="0"/>
              <a:t>That means the nation must have MORE FOOD, CLOTHING, HOMES.</a:t>
            </a:r>
          </a:p>
          <a:p>
            <a:r>
              <a:rPr lang="en-US" dirty="0" smtClean="0"/>
              <a:t>This requires more money in our money supply.</a:t>
            </a:r>
          </a:p>
          <a:p>
            <a:endParaRPr lang="en-US" dirty="0"/>
          </a:p>
          <a:p>
            <a:r>
              <a:rPr lang="en-US" dirty="0" smtClean="0"/>
              <a:t>But we don’t want inflation (too much money) or deflation </a:t>
            </a:r>
          </a:p>
          <a:p>
            <a:r>
              <a:rPr lang="en-US" dirty="0" smtClean="0"/>
              <a:t>(too little money).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762000"/>
            <a:ext cx="563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 the new Monetary Authority also part of the NEED Act?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49746" y="6552406"/>
            <a:ext cx="33586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</a:t>
            </a:r>
            <a:endParaRPr lang="en-US" dirty="0"/>
          </a:p>
        </p:txBody>
      </p:sp>
      <p:pic>
        <p:nvPicPr>
          <p:cNvPr id="7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9526"/>
            <a:ext cx="2681914" cy="23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2800" y="334828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0730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85" y="182383"/>
            <a:ext cx="1219200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894" y="809669"/>
            <a:ext cx="56084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brand-new MONETARY AUTHORITY.    In the Treasury Department in Washington, D.C.    </a:t>
            </a:r>
          </a:p>
          <a:p>
            <a:endParaRPr lang="en-US" dirty="0"/>
          </a:p>
          <a:p>
            <a:r>
              <a:rPr lang="en-US" dirty="0" smtClean="0"/>
              <a:t>The MONETARY AUTHORITY is part of the executive branch, and takes the place of the Federal Reserve Board which has been abolished.</a:t>
            </a:r>
          </a:p>
          <a:p>
            <a:pPr algn="ctr"/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The Monetary Authority establishes how much new money is created each </a:t>
            </a:r>
            <a:r>
              <a:rPr lang="en-US" dirty="0" smtClean="0"/>
              <a:t>year.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arenR" startAt="2"/>
            </a:pPr>
            <a:r>
              <a:rPr lang="en-US" dirty="0" smtClean="0"/>
              <a:t>Congress decides how much money will be spent and for what.   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arenR" startAt="3"/>
            </a:pPr>
            <a:r>
              <a:rPr lang="en-US" dirty="0" smtClean="0"/>
              <a:t>The Treasury Secretary pays out the money authorized by Congress.  If there is no money left to pay in the government’s account, the Secretary will create money,  </a:t>
            </a:r>
            <a:r>
              <a:rPr lang="en-US" b="1" u="sng" dirty="0" smtClean="0"/>
              <a:t>BUT ONLY UP TO THE LIMITATION SET BY THE MONETARY AUTHORITY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13458"/>
            <a:ext cx="596682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how can the size of the money supply be controlled?</a:t>
            </a:r>
            <a:endParaRPr lang="en-US" sz="2000" dirty="0"/>
          </a:p>
        </p:txBody>
      </p:sp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09" y="1420325"/>
            <a:ext cx="169539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2327" y="1443659"/>
            <a:ext cx="16201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MONETARY AUTHORITY</a:t>
            </a:r>
            <a:endParaRPr lang="en-US" sz="1100" b="1" dirty="0"/>
          </a:p>
        </p:txBody>
      </p:sp>
      <p:pic>
        <p:nvPicPr>
          <p:cNvPr id="1028" name="Picture 4" descr="https://s14-eu5.ixquick.com/cgi-bin/serveimage?url=http%3A%2F%2Fcdn.thefiscaltimes.com%2Fsites%2Fdefault%2Ffiles%2Fstyles%2Farticle_hero_image%2Fpublic%2Farticles%2F01042013_113_congress_article.jpg%3Fitok%3DlwFOOMMl&amp;sp=32aa6964989883b5824b91befad7c5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08" y="3237201"/>
            <a:ext cx="2695267" cy="16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4932" y="3266358"/>
            <a:ext cx="1933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U.S. CONGRESS</a:t>
            </a:r>
            <a:endParaRPr lang="en-US" b="1" dirty="0"/>
          </a:p>
        </p:txBody>
      </p:sp>
      <p:pic>
        <p:nvPicPr>
          <p:cNvPr id="1030" name="Picture 6" descr="https://s15-us2.ixquick.com/cgi-bin/serveimage?url=http%3A%2F%2Fwww.resume-place.com%2Fwp-content%2Fuploads%2FDollarphotoclub_19789947-Department-of-Treasury.jpg&amp;sp=c38b055204f4969e39b8cb751e9d4cf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09" y="5242604"/>
            <a:ext cx="2695266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32472" y="5240904"/>
            <a:ext cx="1399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TREASURY</a:t>
            </a:r>
            <a:endParaRPr lang="en-US" b="1" dirty="0"/>
          </a:p>
        </p:txBody>
      </p:sp>
      <p:pic>
        <p:nvPicPr>
          <p:cNvPr id="1036" name="Picture 12" descr="https://s17-us2.ixquick.com/cgi-bin/serveimage?url=http%3A%2F%2Fwww.clipartbest.com%2Fcliparts%2FKin%2FpE7%2FKinpE75rT.gif&amp;sp=411521a96afb73ddeb5b94fdde2061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39" y="2752667"/>
            <a:ext cx="647974" cy="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s17-us2.ixquick.com/cgi-bin/serveimage?url=http%3A%2F%2Fwww.clipartbest.com%2Fcliparts%2FKin%2FpE7%2FKinpE75rT.gif&amp;sp=411521a96afb73ddeb5b94fdde2061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4269">
            <a:off x="4183426" y="6118594"/>
            <a:ext cx="647974" cy="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s17-us2.ixquick.com/cgi-bin/serveimage?url=http%3A%2F%2Fwww.clipartbest.com%2Fcliparts%2FKin%2FpE7%2FKinpE75rT.gif&amp;sp=411521a96afb73ddeb5b94fdde2061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77" y="4813647"/>
            <a:ext cx="647974" cy="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4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15-us2.ixquick.com/cgi-bin/serveimage?url=http%3A%2F%2Fcdn-4.freeclipartnow.com%2Fd%2F40216-1%2Farrow-blue-outline-down.jpg&amp;sp=7f3658076ba52bd7cfad62f4b4691b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2574">
            <a:off x="1795651" y="4396325"/>
            <a:ext cx="693697" cy="9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15-us2.ixquick.com/cgi-bin/serveimage?url=http%3A%2F%2Fcdn-4.freeclipartnow.com%2Fd%2F40216-1%2Farrow-blue-outline-down.jpg&amp;sp=7f3658076ba52bd7cfad62f4b4691b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18438" y="5002979"/>
            <a:ext cx="772761" cy="100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275891"/>
            <a:ext cx="596682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how can the size of the money supply be controlled?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5747" y="1446142"/>
            <a:ext cx="893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will be 9 </a:t>
            </a:r>
            <a:r>
              <a:rPr lang="en-US" u="sng" dirty="0" smtClean="0"/>
              <a:t>PUBLIC</a:t>
            </a:r>
            <a:r>
              <a:rPr lang="en-US" dirty="0" smtClean="0"/>
              <a:t> members, appointed by the President, with the consent of the Senate.</a:t>
            </a:r>
          </a:p>
          <a:p>
            <a:r>
              <a:rPr lang="en-US" dirty="0" smtClean="0"/>
              <a:t>Each members serves for 6 years.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1436" y="27241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2411" y="2877740"/>
            <a:ext cx="755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3904" y="3915371"/>
            <a:ext cx="20994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</a:t>
            </a:r>
            <a:endParaRPr lang="en-US" dirty="0"/>
          </a:p>
        </p:txBody>
      </p:sp>
      <p:pic>
        <p:nvPicPr>
          <p:cNvPr id="8" name="Picture 2" descr="https://s14-eu5.ixquick.com/cgi-bin/serveimage?url=https%3A%2F%2Fupload.wikimedia.org%2Fwikipedia%2Fcommons%2Fthumb%2Fb%2Fbc%2FSeal_of_the_Executive_Office_of_the_President_of_the_United_States_2014.svg%2F2000px-Seal_of_the_Executive_Office_of_the_President_of_the_United_States_2014.svg.png&amp;sp=32ba8b3ac69fb6935f7c1c1bf918b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0" y="4953000"/>
            <a:ext cx="1601960" cy="16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11th US Senate class 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57" y="5181600"/>
            <a:ext cx="2316469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9564"/>
            <a:ext cx="2123222" cy="18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67158" y="6021407"/>
            <a:ext cx="2301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advice &amp; consent</a:t>
            </a:r>
          </a:p>
          <a:p>
            <a:r>
              <a:rPr lang="en-US" dirty="0" smtClean="0"/>
              <a:t>of U.S. SENATE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33961" y="5015987"/>
            <a:ext cx="2239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Appointed by </a:t>
            </a:r>
          </a:p>
          <a:p>
            <a:r>
              <a:rPr lang="en-US" dirty="0" smtClean="0"/>
              <a:t>OFFICE OF PRESIDENT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1125" y="2169996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  <p:pic>
        <p:nvPicPr>
          <p:cNvPr id="1026" name="Picture 2" descr="https://s16-us2.ixquick.com/cgi-bin/serveimage?url=http%3A%2F%2Fwww.jetblue.com%2Fimg%2Ftravel%2Fgroups%2Ficon-group-travel.png&amp;sp=c76e4eddde0b05738064b9b34c310e8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98" y="2450227"/>
            <a:ext cx="2130425" cy="120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0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3053787"/>
            <a:ext cx="7167731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Hold on just one minute!!!   How can I trust these 9 people?</a:t>
            </a:r>
          </a:p>
          <a:p>
            <a:endParaRPr lang="en-US" sz="2000" dirty="0" smtClean="0"/>
          </a:p>
          <a:p>
            <a:r>
              <a:rPr lang="en-US" sz="2000" dirty="0" smtClean="0"/>
              <a:t>How do I know they will be working for the welfare of all citizens,</a:t>
            </a:r>
          </a:p>
          <a:p>
            <a:r>
              <a:rPr lang="en-US" sz="2000" dirty="0" smtClean="0"/>
              <a:t>not the plutocracy?</a:t>
            </a:r>
          </a:p>
          <a:p>
            <a:endParaRPr lang="en-US" sz="2000" dirty="0"/>
          </a:p>
          <a:p>
            <a:r>
              <a:rPr lang="en-US" sz="2000" dirty="0" smtClean="0"/>
              <a:t>Will they feel independent and safe from money and power?</a:t>
            </a:r>
            <a:endParaRPr lang="en-US" sz="2000" dirty="0"/>
          </a:p>
        </p:txBody>
      </p:sp>
      <p:pic>
        <p:nvPicPr>
          <p:cNvPr id="1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"/>
            <a:ext cx="25710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672792"/>
            <a:ext cx="360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see what the NEED ACT says.....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971" y="381000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0960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2" y="34328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4360" y="471730"/>
            <a:ext cx="6324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NEED ACT says:</a:t>
            </a:r>
          </a:p>
          <a:p>
            <a:r>
              <a:rPr lang="en-US" dirty="0"/>
              <a:t> </a:t>
            </a:r>
            <a:r>
              <a:rPr lang="en-US" dirty="0" smtClean="0"/>
              <a:t>   “The Secretary of the Treasury may not intervene in any matter</a:t>
            </a:r>
          </a:p>
          <a:p>
            <a:r>
              <a:rPr lang="en-US" dirty="0"/>
              <a:t> </a:t>
            </a:r>
            <a:r>
              <a:rPr lang="en-US" dirty="0" smtClean="0"/>
              <a:t>     or proceeding before the Monetary Authority,</a:t>
            </a:r>
          </a:p>
          <a:p>
            <a:r>
              <a:rPr lang="en-US" dirty="0"/>
              <a:t> </a:t>
            </a:r>
            <a:r>
              <a:rPr lang="en-US" dirty="0" smtClean="0"/>
              <a:t>     unless otherwise specifically provided by law.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24" y="206359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4999" y="285460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0023" y="1974879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337334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Secretary of the Treasury </a:t>
            </a:r>
            <a:r>
              <a:rPr lang="en-US" u="sng" dirty="0" smtClean="0"/>
              <a:t>may not delay, prevent, or intervene in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Monetary Authority.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Authority’s decision of the amounts of money to be created.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most efficient method of disbursement consistent with the appropriations of Congress.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4491512"/>
            <a:ext cx="514282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….That sounds good... but... this is really important....</a:t>
            </a:r>
          </a:p>
          <a:p>
            <a:endParaRPr lang="en-US" dirty="0"/>
          </a:p>
          <a:p>
            <a:r>
              <a:rPr lang="en-US" dirty="0" smtClean="0"/>
              <a:t>How can the citizens trust this Monetary Authority?</a:t>
            </a:r>
            <a:endParaRPr lang="en-US" dirty="0"/>
          </a:p>
        </p:txBody>
      </p:sp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37" y="556672"/>
            <a:ext cx="1343323" cy="119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31252" y="569334"/>
            <a:ext cx="13420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MONETARY AUTHORITY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06783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" y="260487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5891"/>
            <a:ext cx="2176738" cy="19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68" y="44453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7259" y="2547042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5967" y="355827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59717" y="2604870"/>
            <a:ext cx="595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about this?   </a:t>
            </a:r>
          </a:p>
          <a:p>
            <a:endParaRPr lang="en-US" dirty="0"/>
          </a:p>
          <a:p>
            <a:r>
              <a:rPr lang="en-US" dirty="0" smtClean="0"/>
              <a:t>The NEED ACT says: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“Not more than 4 of the members of the Monetary</a:t>
            </a:r>
          </a:p>
          <a:p>
            <a:r>
              <a:rPr lang="en-US" dirty="0"/>
              <a:t> </a:t>
            </a:r>
            <a:r>
              <a:rPr lang="en-US" dirty="0" smtClean="0"/>
              <a:t>     Authority may be members of the same political party.”</a:t>
            </a:r>
          </a:p>
          <a:p>
            <a:endParaRPr lang="en-US" dirty="0"/>
          </a:p>
          <a:p>
            <a:r>
              <a:rPr lang="en-US" dirty="0" smtClean="0"/>
              <a:t>    So, there have to be, at a minimum, 3 parties represented!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2894" y="500615"/>
            <a:ext cx="51428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….I really want to be sure these 9 people will be working for us, the citizens, the workers, the 99%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5562600"/>
            <a:ext cx="13949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….Better...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4916" y="669891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5640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" y="260487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0" y="465891"/>
            <a:ext cx="1849298" cy="16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68" y="44453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7259" y="2547042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5967" y="355827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9773" y="2376512"/>
            <a:ext cx="595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NEED ACT sets the following targets: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“The Monetary Authority shall pursue a monetary policy ... that the supply of money in circulation should not become inflationary nor deflationary...</a:t>
            </a:r>
          </a:p>
          <a:p>
            <a:endParaRPr lang="en-US" dirty="0"/>
          </a:p>
          <a:p>
            <a:r>
              <a:rPr lang="en-US" dirty="0" smtClean="0"/>
              <a:t>...promote effectively the goals of maximum employment, stable prices, and moderate long-term interest rates.”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608784"/>
            <a:ext cx="39844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….Describe what these 9 people will be working on?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68" y="5483273"/>
            <a:ext cx="17759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….Much better...</a:t>
            </a:r>
            <a:endParaRPr lang="en-US" dirty="0"/>
          </a:p>
        </p:txBody>
      </p:sp>
      <p:pic>
        <p:nvPicPr>
          <p:cNvPr id="9218" name="Picture 2" descr="https://s17-us2.ixquick.com/cgi-bin/serveimage?url=http%3A%2F%2Fuptodatejobs.com%2Fwp-content%2Fuploads%2F2016%2F03%2Ftypes-of-jobs.jpg&amp;sp=72dcfe550502e5eedc28932da57623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58533"/>
            <a:ext cx="2819400" cy="15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15-us2.ixquick.com/cgi-bin/serveimage?url=http%3A%2F%2Fwww.citeman.com%2Fwp-content%2Fuploads%2F2011%2F05%2Fstability.jpg&amp;sp=95431c2ebd83de33ceb98c682968887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57" y="5335135"/>
            <a:ext cx="1900043" cy="13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4447" y="4986887"/>
            <a:ext cx="16686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PRICE STABILITY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3527" y="5024205"/>
            <a:ext cx="6415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7260" y="504317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0756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4" y="196995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" y="256271"/>
            <a:ext cx="1534784" cy="13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501" y="32086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401" y="1912122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232157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2133" y="1836438"/>
            <a:ext cx="595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will be public reports every quarter of the year.</a:t>
            </a:r>
          </a:p>
          <a:p>
            <a:endParaRPr lang="en-US" dirty="0"/>
          </a:p>
          <a:p>
            <a:r>
              <a:rPr lang="en-US" dirty="0" smtClean="0"/>
              <a:t>Whenever the target set by the Monetary Authority differs by 0.5% from the actual money supply, the Secretary of the Treasury will report this to Congress every quarter of the year.</a:t>
            </a:r>
          </a:p>
          <a:p>
            <a:endParaRPr lang="en-US" dirty="0"/>
          </a:p>
          <a:p>
            <a:r>
              <a:rPr lang="en-US" dirty="0" smtClean="0"/>
              <a:t>0.5% means a difference of $5,000 for every million dollars</a:t>
            </a:r>
          </a:p>
          <a:p>
            <a:r>
              <a:rPr lang="en-US" dirty="0" smtClean="0"/>
              <a:t>in the money supply.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0875" y="667338"/>
            <a:ext cx="39844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Will the citizens know what is going on?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7385" y="5058491"/>
            <a:ext cx="17759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….Much better...</a:t>
            </a:r>
            <a:endParaRPr lang="en-US" dirty="0"/>
          </a:p>
        </p:txBody>
      </p:sp>
      <p:pic>
        <p:nvPicPr>
          <p:cNvPr id="10242" name="Picture 2" descr="https://s14-eu5.ixquick.com/cgi-bin/serveimage?url=http%3A%2F%2Fwww.historicalstockphotos.com%2Fimages%2Fxsmall%2F1796_president_reports_to_congress.jpg&amp;sp=c6b056367da5ed9a526c83b99911c1d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" y="4607794"/>
            <a:ext cx="2692053" cy="212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14-eu5.ixquick.com/cgi-bin/serveimage?url=http%3A%2F%2Fwww.nationalacademies.org%2Fannualreport%2Fimages%2Fheader_rtc.png&amp;sp=93e7b706d74ef0386cfe595ab6cea5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" y="4339090"/>
            <a:ext cx="2692053" cy="7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2083" y="285560"/>
            <a:ext cx="1601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MONETARY AUTHORITY</a:t>
            </a:r>
            <a:endParaRPr lang="en-US" sz="1100" b="1" dirty="0"/>
          </a:p>
        </p:txBody>
      </p:sp>
      <p:pic>
        <p:nvPicPr>
          <p:cNvPr id="2050" name="Picture 2" descr="https://s14-eu5.ixquick.com/cgi-bin/serveimage?url=http%3A%2F%2Fimages.clipartpanda.com%2Fpublic-clipart-public-md.png&amp;sp=f1f67ff330d819d2a1c80d21fd5aa3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39090"/>
            <a:ext cx="1968996" cy="19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5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864</Words>
  <Application>Microsoft Office PowerPoint</Application>
  <PresentationFormat>On-screen Show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OUR NEW MONETARY AUTHORITY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Citigroup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Susan [ICG-IT NE]</dc:creator>
  <cp:lastModifiedBy>Sue Peters</cp:lastModifiedBy>
  <cp:revision>80</cp:revision>
  <dcterms:created xsi:type="dcterms:W3CDTF">2015-11-01T22:06:26Z</dcterms:created>
  <dcterms:modified xsi:type="dcterms:W3CDTF">2017-02-12T18:46:15Z</dcterms:modified>
</cp:coreProperties>
</file>