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2" r:id="rId3"/>
    <p:sldId id="293" r:id="rId4"/>
    <p:sldId id="263" r:id="rId5"/>
    <p:sldId id="279" r:id="rId6"/>
    <p:sldId id="258" r:id="rId7"/>
    <p:sldId id="261" r:id="rId8"/>
    <p:sldId id="280" r:id="rId9"/>
    <p:sldId id="265" r:id="rId10"/>
    <p:sldId id="268" r:id="rId11"/>
    <p:sldId id="260" r:id="rId12"/>
    <p:sldId id="264" r:id="rId13"/>
    <p:sldId id="266" r:id="rId14"/>
    <p:sldId id="272" r:id="rId15"/>
    <p:sldId id="270" r:id="rId16"/>
    <p:sldId id="294" r:id="rId17"/>
    <p:sldId id="281" r:id="rId18"/>
    <p:sldId id="304" r:id="rId19"/>
    <p:sldId id="297" r:id="rId20"/>
    <p:sldId id="305" r:id="rId21"/>
    <p:sldId id="306" r:id="rId22"/>
    <p:sldId id="307" r:id="rId23"/>
    <p:sldId id="308" r:id="rId24"/>
    <p:sldId id="309" r:id="rId25"/>
    <p:sldId id="271" r:id="rId26"/>
    <p:sldId id="310" r:id="rId27"/>
    <p:sldId id="290" r:id="rId28"/>
    <p:sldId id="287"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277" r:id="rId46"/>
    <p:sldId id="291" r:id="rId47"/>
    <p:sldId id="301" r:id="rId48"/>
    <p:sldId id="300" r:id="rId49"/>
    <p:sldId id="328" r:id="rId50"/>
    <p:sldId id="273" r:id="rId51"/>
    <p:sldId id="329" r:id="rId52"/>
    <p:sldId id="331" r:id="rId53"/>
    <p:sldId id="330" r:id="rId54"/>
    <p:sldId id="332" r:id="rId55"/>
    <p:sldId id="296" r:id="rId56"/>
    <p:sldId id="29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A3"/>
    <a:srgbClr val="FFFFAF"/>
    <a:srgbClr val="FFFFAB"/>
    <a:srgbClr val="6600FF"/>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94640" autoAdjust="0"/>
  </p:normalViewPr>
  <p:slideViewPr>
    <p:cSldViewPr snapToGrid="0">
      <p:cViewPr varScale="1">
        <p:scale>
          <a:sx n="69" d="100"/>
          <a:sy n="69" d="100"/>
        </p:scale>
        <p:origin x="6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F64D9-2CA0-4959-9B74-17D8BCB43298}" type="datetimeFigureOut">
              <a:rPr lang="en-US" smtClean="0"/>
              <a:t>6/4/2017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BE8ED-11DF-41C7-B951-85A92952E428}" type="slidenum">
              <a:rPr lang="en-US" smtClean="0"/>
              <a:t>‹#›</a:t>
            </a:fld>
            <a:endParaRPr lang="en-US"/>
          </a:p>
        </p:txBody>
      </p:sp>
    </p:spTree>
    <p:extLst>
      <p:ext uri="{BB962C8B-B14F-4D97-AF65-F5344CB8AC3E}">
        <p14:creationId xmlns:p14="http://schemas.microsoft.com/office/powerpoint/2010/main" val="242337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BE8ED-11DF-41C7-B951-85A92952E428}" type="slidenum">
              <a:rPr lang="en-US" smtClean="0"/>
              <a:t>4</a:t>
            </a:fld>
            <a:endParaRPr lang="en-US"/>
          </a:p>
        </p:txBody>
      </p:sp>
    </p:spTree>
    <p:extLst>
      <p:ext uri="{BB962C8B-B14F-4D97-AF65-F5344CB8AC3E}">
        <p14:creationId xmlns:p14="http://schemas.microsoft.com/office/powerpoint/2010/main" val="393134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CF11E-0120-40C9-ADC8-750845A22A37}" type="slidenum">
              <a:rPr lang="en-US" smtClean="0"/>
              <a:t>29</a:t>
            </a:fld>
            <a:endParaRPr lang="en-US"/>
          </a:p>
        </p:txBody>
      </p:sp>
    </p:spTree>
    <p:extLst>
      <p:ext uri="{BB962C8B-B14F-4D97-AF65-F5344CB8AC3E}">
        <p14:creationId xmlns:p14="http://schemas.microsoft.com/office/powerpoint/2010/main" val="214968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CF11E-0120-40C9-ADC8-750845A22A37}" type="slidenum">
              <a:rPr lang="en-US" smtClean="0"/>
              <a:t>33</a:t>
            </a:fld>
            <a:endParaRPr lang="en-US"/>
          </a:p>
        </p:txBody>
      </p:sp>
    </p:spTree>
    <p:extLst>
      <p:ext uri="{BB962C8B-B14F-4D97-AF65-F5344CB8AC3E}">
        <p14:creationId xmlns:p14="http://schemas.microsoft.com/office/powerpoint/2010/main" val="101787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CF11E-0120-40C9-ADC8-750845A22A37}" type="slidenum">
              <a:rPr lang="en-US" smtClean="0"/>
              <a:t>34</a:t>
            </a:fld>
            <a:endParaRPr lang="en-US"/>
          </a:p>
        </p:txBody>
      </p:sp>
    </p:spTree>
    <p:extLst>
      <p:ext uri="{BB962C8B-B14F-4D97-AF65-F5344CB8AC3E}">
        <p14:creationId xmlns:p14="http://schemas.microsoft.com/office/powerpoint/2010/main" val="348625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CF11E-0120-40C9-ADC8-750845A22A37}" type="slidenum">
              <a:rPr lang="en-US" smtClean="0"/>
              <a:t>35</a:t>
            </a:fld>
            <a:endParaRPr lang="en-US"/>
          </a:p>
        </p:txBody>
      </p:sp>
    </p:spTree>
    <p:extLst>
      <p:ext uri="{BB962C8B-B14F-4D97-AF65-F5344CB8AC3E}">
        <p14:creationId xmlns:p14="http://schemas.microsoft.com/office/powerpoint/2010/main" val="136813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CF11E-0120-40C9-ADC8-750845A22A37}" type="slidenum">
              <a:rPr lang="en-US" smtClean="0"/>
              <a:t>36</a:t>
            </a:fld>
            <a:endParaRPr lang="en-US"/>
          </a:p>
        </p:txBody>
      </p:sp>
    </p:spTree>
    <p:extLst>
      <p:ext uri="{BB962C8B-B14F-4D97-AF65-F5344CB8AC3E}">
        <p14:creationId xmlns:p14="http://schemas.microsoft.com/office/powerpoint/2010/main" val="167056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CF11E-0120-40C9-ADC8-750845A22A37}" type="slidenum">
              <a:rPr lang="en-US" smtClean="0"/>
              <a:t>37</a:t>
            </a:fld>
            <a:endParaRPr lang="en-US"/>
          </a:p>
        </p:txBody>
      </p:sp>
    </p:spTree>
    <p:extLst>
      <p:ext uri="{BB962C8B-B14F-4D97-AF65-F5344CB8AC3E}">
        <p14:creationId xmlns:p14="http://schemas.microsoft.com/office/powerpoint/2010/main" val="181035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D672C-7291-43A3-A5C9-C487E4B475D9}"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314995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D672C-7291-43A3-A5C9-C487E4B475D9}"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90829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D672C-7291-43A3-A5C9-C487E4B475D9}"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401732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D672C-7291-43A3-A5C9-C487E4B475D9}"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269972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D672C-7291-43A3-A5C9-C487E4B475D9}"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168931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D672C-7291-43A3-A5C9-C487E4B475D9}"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424587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D672C-7291-43A3-A5C9-C487E4B475D9}"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86753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D672C-7291-43A3-A5C9-C487E4B475D9}"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69382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D672C-7291-43A3-A5C9-C487E4B475D9}"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318669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D672C-7291-43A3-A5C9-C487E4B475D9}"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259447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D672C-7291-43A3-A5C9-C487E4B475D9}"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A6319-CA05-40F7-B8FF-6D5A13549869}" type="slidenum">
              <a:rPr lang="en-US" smtClean="0"/>
              <a:t>‹#›</a:t>
            </a:fld>
            <a:endParaRPr lang="en-US"/>
          </a:p>
        </p:txBody>
      </p:sp>
    </p:spTree>
    <p:extLst>
      <p:ext uri="{BB962C8B-B14F-4D97-AF65-F5344CB8AC3E}">
        <p14:creationId xmlns:p14="http://schemas.microsoft.com/office/powerpoint/2010/main" val="97249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D672C-7291-43A3-A5C9-C487E4B475D9}"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A6319-CA05-40F7-B8FF-6D5A13549869}" type="slidenum">
              <a:rPr lang="en-US" smtClean="0"/>
              <a:t>‹#›</a:t>
            </a:fld>
            <a:endParaRPr lang="en-US"/>
          </a:p>
        </p:txBody>
      </p:sp>
    </p:spTree>
    <p:extLst>
      <p:ext uri="{BB962C8B-B14F-4D97-AF65-F5344CB8AC3E}">
        <p14:creationId xmlns:p14="http://schemas.microsoft.com/office/powerpoint/2010/main" val="227346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2.jpe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35.png"/><Relationship Id="rId9"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9.jpe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7.jpeg"/><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gif"/></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4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4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51.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96.jpg"/></Relationships>
</file>

<file path=ppt/slides/_rels/slide53.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351" y="3116622"/>
            <a:ext cx="3741378" cy="3741378"/>
          </a:xfrm>
          <a:prstGeom prst="rect">
            <a:avLst/>
          </a:prstGeom>
        </p:spPr>
      </p:pic>
      <p:sp>
        <p:nvSpPr>
          <p:cNvPr id="4" name="TextBox 3"/>
          <p:cNvSpPr txBox="1"/>
          <p:nvPr/>
        </p:nvSpPr>
        <p:spPr>
          <a:xfrm>
            <a:off x="762000" y="30299"/>
            <a:ext cx="10695709" cy="2923877"/>
          </a:xfrm>
          <a:prstGeom prst="rect">
            <a:avLst/>
          </a:prstGeom>
          <a:solidFill>
            <a:srgbClr val="FFFF00"/>
          </a:solidFill>
        </p:spPr>
        <p:txBody>
          <a:bodyPr wrap="square" rtlCol="0">
            <a:spAutoFit/>
          </a:bodyPr>
          <a:lstStyle/>
          <a:p>
            <a:pPr algn="ctr"/>
            <a:r>
              <a:rPr lang="en-US" sz="2800" dirty="0" smtClean="0"/>
              <a:t>TRANSITION:  FROM BANKMONEY TO SOVEREIGN MONEY</a:t>
            </a:r>
          </a:p>
          <a:p>
            <a:pPr algn="ctr"/>
            <a:r>
              <a:rPr lang="en-US" sz="2800" dirty="0" smtClean="0"/>
              <a:t>Monetary Reform for the People</a:t>
            </a:r>
          </a:p>
          <a:p>
            <a:pPr algn="ctr"/>
            <a:endParaRPr lang="en-US" sz="2800" dirty="0"/>
          </a:p>
          <a:p>
            <a:pPr algn="ctr"/>
            <a:r>
              <a:rPr lang="en-US" sz="2000" dirty="0" smtClean="0">
                <a:solidFill>
                  <a:srgbClr val="6600FF"/>
                </a:solidFill>
              </a:rPr>
              <a:t>SAFE …  EASY  …   ACHIEVABLE</a:t>
            </a:r>
          </a:p>
          <a:p>
            <a:pPr algn="ctr"/>
            <a:endParaRPr lang="en-US" sz="2000" dirty="0">
              <a:solidFill>
                <a:srgbClr val="6600FF"/>
              </a:solidFill>
            </a:endParaRPr>
          </a:p>
          <a:p>
            <a:pPr algn="ctr"/>
            <a:r>
              <a:rPr lang="en-US" sz="2000" dirty="0" smtClean="0">
                <a:solidFill>
                  <a:srgbClr val="6600FF"/>
                </a:solidFill>
              </a:rPr>
              <a:t>SEAMLESS …   OVERNIGHT  ….  NON-DISRUPTIVE</a:t>
            </a:r>
          </a:p>
          <a:p>
            <a:pPr algn="ctr"/>
            <a:endParaRPr lang="en-US" sz="2000" dirty="0">
              <a:solidFill>
                <a:srgbClr val="6600FF"/>
              </a:solidFill>
            </a:endParaRPr>
          </a:p>
          <a:p>
            <a:pPr algn="ctr"/>
            <a:r>
              <a:rPr lang="en-US" sz="2000" dirty="0" smtClean="0">
                <a:solidFill>
                  <a:srgbClr val="6600FF"/>
                </a:solidFill>
              </a:rPr>
              <a:t>NOT SCARY …  NOT RADICAL</a:t>
            </a:r>
            <a:endParaRPr lang="en-US" sz="2000" dirty="0">
              <a:solidFill>
                <a:srgbClr val="6600FF"/>
              </a:solidFill>
            </a:endParaRPr>
          </a:p>
        </p:txBody>
      </p:sp>
      <p:sp>
        <p:nvSpPr>
          <p:cNvPr id="5" name="TextBox 4"/>
          <p:cNvSpPr txBox="1"/>
          <p:nvPr/>
        </p:nvSpPr>
        <p:spPr>
          <a:xfrm>
            <a:off x="865855" y="3570369"/>
            <a:ext cx="7031477" cy="2554545"/>
          </a:xfrm>
          <a:prstGeom prst="rect">
            <a:avLst/>
          </a:prstGeom>
          <a:noFill/>
        </p:spPr>
        <p:txBody>
          <a:bodyPr wrap="none" rtlCol="0">
            <a:spAutoFit/>
          </a:bodyPr>
          <a:lstStyle/>
          <a:p>
            <a:pPr algn="ctr"/>
            <a:r>
              <a:rPr lang="en-US" sz="3200" dirty="0" smtClean="0"/>
              <a:t>Sue Peters</a:t>
            </a:r>
          </a:p>
          <a:p>
            <a:pPr algn="ctr"/>
            <a:r>
              <a:rPr lang="en-US" sz="3200" dirty="0" smtClean="0"/>
              <a:t>Member, Green Party U.S.</a:t>
            </a:r>
          </a:p>
          <a:p>
            <a:pPr algn="ctr"/>
            <a:r>
              <a:rPr lang="en-US" sz="3200" dirty="0" smtClean="0"/>
              <a:t>Member, American Monetary Institute</a:t>
            </a:r>
          </a:p>
          <a:p>
            <a:pPr algn="ctr"/>
            <a:r>
              <a:rPr lang="en-US" sz="3200" dirty="0" smtClean="0"/>
              <a:t>Member, GreensForMonetaryReform.org</a:t>
            </a:r>
          </a:p>
          <a:p>
            <a:pPr algn="ctr"/>
            <a:endParaRPr lang="en-US" sz="3200" dirty="0"/>
          </a:p>
        </p:txBody>
      </p:sp>
      <p:sp>
        <p:nvSpPr>
          <p:cNvPr id="7" name="TextBox 6"/>
          <p:cNvSpPr txBox="1"/>
          <p:nvPr/>
        </p:nvSpPr>
        <p:spPr>
          <a:xfrm>
            <a:off x="9130145" y="6229615"/>
            <a:ext cx="1718740"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38351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563" y="844103"/>
            <a:ext cx="2717670" cy="35854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80" y="406569"/>
            <a:ext cx="2905125"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458" y="1710035"/>
            <a:ext cx="4572000" cy="3429000"/>
          </a:xfrm>
          <a:prstGeom prst="rect">
            <a:avLst/>
          </a:prstGeom>
        </p:spPr>
      </p:pic>
      <p:sp>
        <p:nvSpPr>
          <p:cNvPr id="5" name="TextBox 4"/>
          <p:cNvSpPr txBox="1"/>
          <p:nvPr/>
        </p:nvSpPr>
        <p:spPr>
          <a:xfrm>
            <a:off x="1075245" y="3424535"/>
            <a:ext cx="1655774" cy="369332"/>
          </a:xfrm>
          <a:prstGeom prst="rect">
            <a:avLst/>
          </a:prstGeom>
          <a:noFill/>
        </p:spPr>
        <p:txBody>
          <a:bodyPr wrap="none" rtlCol="0">
            <a:spAutoFit/>
          </a:bodyPr>
          <a:lstStyle/>
          <a:p>
            <a:r>
              <a:rPr lang="en-US" dirty="0" smtClean="0"/>
              <a:t>FOUNDED 1996</a:t>
            </a:r>
            <a:endParaRPr lang="en-US" dirty="0"/>
          </a:p>
        </p:txBody>
      </p:sp>
      <p:sp>
        <p:nvSpPr>
          <p:cNvPr id="6" name="TextBox 5"/>
          <p:cNvSpPr txBox="1"/>
          <p:nvPr/>
        </p:nvSpPr>
        <p:spPr>
          <a:xfrm>
            <a:off x="1025237" y="757535"/>
            <a:ext cx="45719" cy="369332"/>
          </a:xfrm>
          <a:prstGeom prst="rect">
            <a:avLst/>
          </a:prstGeom>
          <a:noFill/>
        </p:spPr>
        <p:txBody>
          <a:bodyPr wrap="square" rtlCol="0">
            <a:spAutoFit/>
          </a:bodyPr>
          <a:lstStyle/>
          <a:p>
            <a:endParaRPr lang="en-US" dirty="0"/>
          </a:p>
        </p:txBody>
      </p:sp>
      <p:sp>
        <p:nvSpPr>
          <p:cNvPr id="7" name="TextBox 6"/>
          <p:cNvSpPr txBox="1"/>
          <p:nvPr/>
        </p:nvSpPr>
        <p:spPr>
          <a:xfrm>
            <a:off x="8922327" y="4527969"/>
            <a:ext cx="1757212" cy="369332"/>
          </a:xfrm>
          <a:prstGeom prst="rect">
            <a:avLst/>
          </a:prstGeom>
          <a:noFill/>
        </p:spPr>
        <p:txBody>
          <a:bodyPr wrap="none" rtlCol="0">
            <a:spAutoFit/>
          </a:bodyPr>
          <a:lstStyle/>
          <a:p>
            <a:r>
              <a:rPr lang="en-US" dirty="0" smtClean="0"/>
              <a:t>PUBLISHED 2002</a:t>
            </a:r>
            <a:endParaRPr lang="en-US" dirty="0"/>
          </a:p>
        </p:txBody>
      </p:sp>
      <p:sp>
        <p:nvSpPr>
          <p:cNvPr id="8" name="TextBox 7"/>
          <p:cNvSpPr txBox="1"/>
          <p:nvPr/>
        </p:nvSpPr>
        <p:spPr>
          <a:xfrm>
            <a:off x="4918364" y="5315680"/>
            <a:ext cx="1920719" cy="523220"/>
          </a:xfrm>
          <a:prstGeom prst="rect">
            <a:avLst/>
          </a:prstGeom>
          <a:noFill/>
        </p:spPr>
        <p:txBody>
          <a:bodyPr wrap="none" rtlCol="0">
            <a:spAutoFit/>
          </a:bodyPr>
          <a:lstStyle/>
          <a:p>
            <a:r>
              <a:rPr lang="en-US" sz="2800" dirty="0" smtClean="0"/>
              <a:t>1941 - 2017</a:t>
            </a:r>
            <a:endParaRPr lang="en-US" sz="2800" dirty="0"/>
          </a:p>
        </p:txBody>
      </p:sp>
      <p:sp>
        <p:nvSpPr>
          <p:cNvPr id="9" name="TextBox 8"/>
          <p:cNvSpPr txBox="1"/>
          <p:nvPr/>
        </p:nvSpPr>
        <p:spPr>
          <a:xfrm>
            <a:off x="2109123" y="5934670"/>
            <a:ext cx="8570416" cy="923330"/>
          </a:xfrm>
          <a:prstGeom prst="rect">
            <a:avLst/>
          </a:prstGeom>
          <a:noFill/>
        </p:spPr>
        <p:txBody>
          <a:bodyPr wrap="square" rtlCol="0">
            <a:spAutoFit/>
          </a:bodyPr>
          <a:lstStyle/>
          <a:p>
            <a:r>
              <a:rPr lang="en-US" dirty="0" smtClean="0"/>
              <a:t>With the founding of the American Monetary Institution (AMI) and the publication of his book, LOST SCIENCE OF MONEY, Stephen </a:t>
            </a:r>
            <a:r>
              <a:rPr lang="en-US" dirty="0" err="1" smtClean="0"/>
              <a:t>Zarlenga</a:t>
            </a:r>
            <a:r>
              <a:rPr lang="en-US" dirty="0" smtClean="0"/>
              <a:t> began the new American Monetary Reform Movement for sovereign money.    </a:t>
            </a:r>
            <a:endParaRPr lang="en-US" dirty="0"/>
          </a:p>
        </p:txBody>
      </p:sp>
      <p:sp>
        <p:nvSpPr>
          <p:cNvPr id="10" name="TextBox 9"/>
          <p:cNvSpPr txBox="1"/>
          <p:nvPr/>
        </p:nvSpPr>
        <p:spPr>
          <a:xfrm>
            <a:off x="0" y="22271"/>
            <a:ext cx="12192000" cy="523220"/>
          </a:xfrm>
          <a:prstGeom prst="rect">
            <a:avLst/>
          </a:prstGeom>
          <a:solidFill>
            <a:srgbClr val="FFC000"/>
          </a:solidFill>
        </p:spPr>
        <p:txBody>
          <a:bodyPr wrap="square" rtlCol="0">
            <a:spAutoFit/>
          </a:bodyPr>
          <a:lstStyle/>
          <a:p>
            <a:pPr algn="ctr"/>
            <a:r>
              <a:rPr lang="en-US" sz="2800" dirty="0" smtClean="0"/>
              <a:t>U.S. MONETARY REFORM – 1996 TO THE PRESENT</a:t>
            </a:r>
            <a:endParaRPr lang="en-US" sz="2800" dirty="0"/>
          </a:p>
        </p:txBody>
      </p:sp>
    </p:spTree>
    <p:extLst>
      <p:ext uri="{BB962C8B-B14F-4D97-AF65-F5344CB8AC3E}">
        <p14:creationId xmlns:p14="http://schemas.microsoft.com/office/powerpoint/2010/main" val="147077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3200" y="1343891"/>
            <a:ext cx="45719" cy="369332"/>
          </a:xfrm>
          <a:prstGeom prst="rect">
            <a:avLst/>
          </a:prstGeom>
          <a:noFill/>
        </p:spPr>
        <p:txBody>
          <a:bodyPr wrap="square" rtlCol="0">
            <a:spAutoFit/>
          </a:bodyPr>
          <a:lstStyle/>
          <a:p>
            <a:endParaRPr lang="en-US" dirty="0"/>
          </a:p>
        </p:txBody>
      </p:sp>
      <p:sp>
        <p:nvSpPr>
          <p:cNvPr id="4" name="TextBox 3"/>
          <p:cNvSpPr txBox="1"/>
          <p:nvPr/>
        </p:nvSpPr>
        <p:spPr>
          <a:xfrm>
            <a:off x="885039" y="1005337"/>
            <a:ext cx="10421922" cy="1415772"/>
          </a:xfrm>
          <a:prstGeom prst="rect">
            <a:avLst/>
          </a:prstGeom>
          <a:noFill/>
        </p:spPr>
        <p:txBody>
          <a:bodyPr wrap="square" rtlCol="0">
            <a:spAutoFit/>
          </a:bodyPr>
          <a:lstStyle/>
          <a:p>
            <a:r>
              <a:rPr lang="en-US" dirty="0" smtClean="0"/>
              <a:t>The Green Party U.S. recognized the significance for Stephen’s work and worked to finally get the basics of the Sovereign money reform into the national platform.</a:t>
            </a:r>
          </a:p>
          <a:p>
            <a:endParaRPr lang="en-US" dirty="0"/>
          </a:p>
          <a:p>
            <a:r>
              <a:rPr lang="en-US" dirty="0" smtClean="0"/>
              <a:t>The Green Party explains this momentous reform at: </a:t>
            </a:r>
            <a:r>
              <a:rPr lang="en-US" sz="3200" b="1" dirty="0" smtClean="0"/>
              <a:t>GreensForMonetaryReform.org</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50" y="2470815"/>
            <a:ext cx="11283087" cy="4341243"/>
          </a:xfrm>
          <a:prstGeom prst="rect">
            <a:avLst/>
          </a:prstGeom>
        </p:spPr>
      </p:pic>
      <p:sp>
        <p:nvSpPr>
          <p:cNvPr id="6" name="TextBox 5"/>
          <p:cNvSpPr txBox="1"/>
          <p:nvPr/>
        </p:nvSpPr>
        <p:spPr>
          <a:xfrm>
            <a:off x="0" y="22271"/>
            <a:ext cx="12192000" cy="523220"/>
          </a:xfrm>
          <a:prstGeom prst="rect">
            <a:avLst/>
          </a:prstGeom>
          <a:solidFill>
            <a:srgbClr val="FFC000"/>
          </a:solidFill>
        </p:spPr>
        <p:txBody>
          <a:bodyPr wrap="square" rtlCol="0">
            <a:spAutoFit/>
          </a:bodyPr>
          <a:lstStyle/>
          <a:p>
            <a:pPr algn="ctr"/>
            <a:r>
              <a:rPr lang="en-US" sz="2800" dirty="0" smtClean="0"/>
              <a:t>U.S. MONETARY REFORM – 1996 TO THE PRESENT</a:t>
            </a:r>
            <a:endParaRPr lang="en-US" sz="2800" dirty="0"/>
          </a:p>
        </p:txBody>
      </p:sp>
    </p:spTree>
    <p:extLst>
      <p:ext uri="{BB962C8B-B14F-4D97-AF65-F5344CB8AC3E}">
        <p14:creationId xmlns:p14="http://schemas.microsoft.com/office/powerpoint/2010/main" val="37673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218" y="1007918"/>
            <a:ext cx="5768108" cy="4326081"/>
          </a:xfrm>
          <a:prstGeom prst="rect">
            <a:avLst/>
          </a:prstGeom>
        </p:spPr>
      </p:pic>
      <p:sp>
        <p:nvSpPr>
          <p:cNvPr id="3" name="TextBox 2"/>
          <p:cNvSpPr txBox="1"/>
          <p:nvPr/>
        </p:nvSpPr>
        <p:spPr>
          <a:xfrm>
            <a:off x="360217" y="1659082"/>
            <a:ext cx="4572000" cy="3323987"/>
          </a:xfrm>
          <a:prstGeom prst="rect">
            <a:avLst/>
          </a:prstGeom>
          <a:noFill/>
        </p:spPr>
        <p:txBody>
          <a:bodyPr wrap="square" rtlCol="0">
            <a:spAutoFit/>
          </a:bodyPr>
          <a:lstStyle/>
          <a:p>
            <a:r>
              <a:rPr lang="en-US" sz="2400" dirty="0" smtClean="0"/>
              <a:t>In 2010 and 2011, Representative Dennis Kucinich entered into Congress THE NEED ACT (HR2990). </a:t>
            </a:r>
          </a:p>
          <a:p>
            <a:endParaRPr lang="en-US" sz="2400" dirty="0"/>
          </a:p>
          <a:p>
            <a:r>
              <a:rPr lang="en-US" sz="2400" dirty="0" smtClean="0"/>
              <a:t>This act was based on the work of the AMI and Stephen </a:t>
            </a:r>
            <a:r>
              <a:rPr lang="en-US" sz="2400" dirty="0" err="1" smtClean="0"/>
              <a:t>Zarlenga</a:t>
            </a:r>
            <a:r>
              <a:rPr lang="en-US" dirty="0" smtClean="0"/>
              <a:t>.</a:t>
            </a:r>
          </a:p>
          <a:p>
            <a:endParaRPr lang="en-US" dirty="0"/>
          </a:p>
          <a:p>
            <a:r>
              <a:rPr lang="en-US" sz="2400" dirty="0" smtClean="0"/>
              <a:t>This act was totally for the PUBLIC GOOD, not for the banks.</a:t>
            </a:r>
            <a:endParaRPr lang="en-US" dirty="0"/>
          </a:p>
        </p:txBody>
      </p:sp>
      <p:sp>
        <p:nvSpPr>
          <p:cNvPr id="4" name="TextBox 3"/>
          <p:cNvSpPr txBox="1"/>
          <p:nvPr/>
        </p:nvSpPr>
        <p:spPr>
          <a:xfrm>
            <a:off x="0" y="22271"/>
            <a:ext cx="12192000" cy="523220"/>
          </a:xfrm>
          <a:prstGeom prst="rect">
            <a:avLst/>
          </a:prstGeom>
          <a:solidFill>
            <a:srgbClr val="FFC000"/>
          </a:solidFill>
        </p:spPr>
        <p:txBody>
          <a:bodyPr wrap="square" rtlCol="0">
            <a:spAutoFit/>
          </a:bodyPr>
          <a:lstStyle/>
          <a:p>
            <a:pPr algn="ctr"/>
            <a:r>
              <a:rPr lang="en-US" sz="2800" dirty="0" smtClean="0"/>
              <a:t>U.S. MONETARY REFORM – 1996 TO THE PRESENT</a:t>
            </a:r>
            <a:endParaRPr lang="en-US" sz="2800" dirty="0"/>
          </a:p>
        </p:txBody>
      </p:sp>
    </p:spTree>
    <p:extLst>
      <p:ext uri="{BB962C8B-B14F-4D97-AF65-F5344CB8AC3E}">
        <p14:creationId xmlns:p14="http://schemas.microsoft.com/office/powerpoint/2010/main" val="127260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57" y="1397607"/>
            <a:ext cx="11304686" cy="5460393"/>
          </a:xfrm>
          <a:prstGeom prst="rect">
            <a:avLst/>
          </a:prstGeom>
        </p:spPr>
      </p:pic>
      <p:sp>
        <p:nvSpPr>
          <p:cNvPr id="4" name="TextBox 3"/>
          <p:cNvSpPr txBox="1"/>
          <p:nvPr/>
        </p:nvSpPr>
        <p:spPr>
          <a:xfrm>
            <a:off x="4627419" y="1163782"/>
            <a:ext cx="2640466" cy="1015663"/>
          </a:xfrm>
          <a:prstGeom prst="rect">
            <a:avLst/>
          </a:prstGeom>
          <a:solidFill>
            <a:srgbClr val="FFC000"/>
          </a:solidFill>
        </p:spPr>
        <p:txBody>
          <a:bodyPr wrap="none" rtlCol="0">
            <a:spAutoFit/>
          </a:bodyPr>
          <a:lstStyle/>
          <a:p>
            <a:r>
              <a:rPr lang="en-US" sz="6000" dirty="0" smtClean="0"/>
              <a:t>HR2990</a:t>
            </a:r>
            <a:endParaRPr lang="en-US" sz="6000" dirty="0"/>
          </a:p>
        </p:txBody>
      </p:sp>
      <p:sp>
        <p:nvSpPr>
          <p:cNvPr id="5" name="TextBox 4"/>
          <p:cNvSpPr txBox="1"/>
          <p:nvPr/>
        </p:nvSpPr>
        <p:spPr>
          <a:xfrm>
            <a:off x="0" y="0"/>
            <a:ext cx="12192000" cy="523220"/>
          </a:xfrm>
          <a:prstGeom prst="rect">
            <a:avLst/>
          </a:prstGeom>
          <a:solidFill>
            <a:srgbClr val="FFC000"/>
          </a:solidFill>
        </p:spPr>
        <p:txBody>
          <a:bodyPr wrap="square" rtlCol="0">
            <a:spAutoFit/>
          </a:bodyPr>
          <a:lstStyle/>
          <a:p>
            <a:pPr algn="ctr"/>
            <a:r>
              <a:rPr lang="en-US" sz="2800" dirty="0" smtClean="0"/>
              <a:t>U.S. MONETARY REFORM – 1996 TO THE PRESENT</a:t>
            </a:r>
            <a:endParaRPr lang="en-US" sz="2800" dirty="0"/>
          </a:p>
        </p:txBody>
      </p:sp>
    </p:spTree>
    <p:extLst>
      <p:ext uri="{BB962C8B-B14F-4D97-AF65-F5344CB8AC3E}">
        <p14:creationId xmlns:p14="http://schemas.microsoft.com/office/powerpoint/2010/main" val="2275780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843" y="1773381"/>
            <a:ext cx="6768456" cy="2677656"/>
          </a:xfrm>
          <a:prstGeom prst="rect">
            <a:avLst/>
          </a:prstGeom>
          <a:solidFill>
            <a:srgbClr val="FFFF00"/>
          </a:solidFill>
        </p:spPr>
        <p:txBody>
          <a:bodyPr wrap="none" rtlCol="0">
            <a:spAutoFit/>
          </a:bodyPr>
          <a:lstStyle/>
          <a:p>
            <a:pPr algn="ctr"/>
            <a:r>
              <a:rPr lang="en-US" sz="3200" dirty="0" smtClean="0"/>
              <a:t>MONETARY REFORM FOR THE PEOPLE</a:t>
            </a:r>
          </a:p>
          <a:p>
            <a:pPr algn="ctr"/>
            <a:endParaRPr lang="en-US" sz="3200" dirty="0" smtClean="0"/>
          </a:p>
          <a:p>
            <a:pPr algn="ctr"/>
            <a:endParaRPr lang="en-US" sz="3200" dirty="0"/>
          </a:p>
          <a:p>
            <a:pPr algn="ctr"/>
            <a:r>
              <a:rPr lang="en-US" sz="2400" dirty="0" smtClean="0"/>
              <a:t>PRINCIPLES &amp; PROCEDURES ALREADY IN PLACE</a:t>
            </a:r>
          </a:p>
          <a:p>
            <a:pPr algn="ctr"/>
            <a:endParaRPr lang="en-US" sz="2400" dirty="0"/>
          </a:p>
          <a:p>
            <a:pPr algn="ctr"/>
            <a:r>
              <a:rPr lang="en-US" sz="2400" dirty="0" smtClean="0"/>
              <a:t>ALL THE PARTS ARE ALREADY THERE – READY TO GO!</a:t>
            </a:r>
            <a:endParaRPr lang="en-US" sz="2400" dirty="0"/>
          </a:p>
        </p:txBody>
      </p:sp>
    </p:spTree>
    <p:extLst>
      <p:ext uri="{BB962C8B-B14F-4D97-AF65-F5344CB8AC3E}">
        <p14:creationId xmlns:p14="http://schemas.microsoft.com/office/powerpoint/2010/main" val="127417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0843" y="2818409"/>
            <a:ext cx="3020568" cy="3962400"/>
          </a:xfrm>
          <a:prstGeom prst="rect">
            <a:avLst/>
          </a:prstGeom>
        </p:spPr>
      </p:pic>
      <p:sp>
        <p:nvSpPr>
          <p:cNvPr id="3" name="TextBox 2"/>
          <p:cNvSpPr txBox="1"/>
          <p:nvPr/>
        </p:nvSpPr>
        <p:spPr>
          <a:xfrm>
            <a:off x="4350947" y="2818409"/>
            <a:ext cx="290464" cy="3970318"/>
          </a:xfrm>
          <a:prstGeom prst="rect">
            <a:avLst/>
          </a:prstGeom>
          <a:solidFill>
            <a:schemeClr val="bg1"/>
          </a:solidFill>
        </p:spPr>
        <p:txBody>
          <a:bodyPr wrap="none" rtlCol="0">
            <a:spAutoFit/>
          </a:bodyPr>
          <a:lstStyle/>
          <a:p>
            <a:r>
              <a:rPr lang="en-US" dirty="0" smtClean="0"/>
              <a:t>  </a:t>
            </a:r>
          </a:p>
          <a:p>
            <a:r>
              <a:rPr lang="en-US" dirty="0"/>
              <a:t> </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4120794" y="3615046"/>
            <a:ext cx="5655587" cy="461665"/>
          </a:xfrm>
          <a:prstGeom prst="rect">
            <a:avLst/>
          </a:prstGeom>
          <a:solidFill>
            <a:schemeClr val="bg1"/>
          </a:solidFill>
        </p:spPr>
        <p:txBody>
          <a:bodyPr wrap="none" rtlCol="0">
            <a:spAutoFit/>
          </a:bodyPr>
          <a:lstStyle/>
          <a:p>
            <a:r>
              <a:rPr lang="en-US" sz="2400" dirty="0" smtClean="0"/>
              <a:t>NATIONALIZE THE FEDERAL RESERVE BANKS</a:t>
            </a:r>
            <a:endParaRPr lang="en-US" sz="2400" dirty="0"/>
          </a:p>
        </p:txBody>
      </p:sp>
      <p:sp>
        <p:nvSpPr>
          <p:cNvPr id="6" name="TextBox 5"/>
          <p:cNvSpPr txBox="1"/>
          <p:nvPr/>
        </p:nvSpPr>
        <p:spPr>
          <a:xfrm>
            <a:off x="4108996" y="5411670"/>
            <a:ext cx="5667385" cy="461665"/>
          </a:xfrm>
          <a:prstGeom prst="rect">
            <a:avLst/>
          </a:prstGeom>
          <a:solidFill>
            <a:schemeClr val="bg1"/>
          </a:solidFill>
        </p:spPr>
        <p:txBody>
          <a:bodyPr wrap="none" rtlCol="0">
            <a:spAutoFit/>
          </a:bodyPr>
          <a:lstStyle/>
          <a:p>
            <a:r>
              <a:rPr lang="en-US" sz="2400" dirty="0" smtClean="0"/>
              <a:t>SPEND SOVEREIGN MONEY INTO ECONOMY</a:t>
            </a:r>
            <a:endParaRPr lang="en-US" sz="2400" dirty="0"/>
          </a:p>
        </p:txBody>
      </p:sp>
      <p:sp>
        <p:nvSpPr>
          <p:cNvPr id="7" name="TextBox 6"/>
          <p:cNvSpPr txBox="1"/>
          <p:nvPr/>
        </p:nvSpPr>
        <p:spPr>
          <a:xfrm>
            <a:off x="4120794" y="4513358"/>
            <a:ext cx="6371616" cy="461665"/>
          </a:xfrm>
          <a:prstGeom prst="rect">
            <a:avLst/>
          </a:prstGeom>
          <a:solidFill>
            <a:schemeClr val="bg1"/>
          </a:solidFill>
        </p:spPr>
        <p:txBody>
          <a:bodyPr wrap="none" rtlCol="0">
            <a:spAutoFit/>
          </a:bodyPr>
          <a:lstStyle/>
          <a:p>
            <a:r>
              <a:rPr lang="en-US" sz="2400" dirty="0" smtClean="0"/>
              <a:t>STOP BANKS CREATING WHAT WE USE AS MONEY</a:t>
            </a:r>
            <a:endParaRPr lang="en-US" sz="2400" dirty="0"/>
          </a:p>
        </p:txBody>
      </p:sp>
      <p:sp>
        <p:nvSpPr>
          <p:cNvPr id="8" name="TextBox 7"/>
          <p:cNvSpPr txBox="1"/>
          <p:nvPr/>
        </p:nvSpPr>
        <p:spPr>
          <a:xfrm>
            <a:off x="0" y="1010391"/>
            <a:ext cx="12192000" cy="2246769"/>
          </a:xfrm>
          <a:prstGeom prst="rect">
            <a:avLst/>
          </a:prstGeom>
          <a:noFill/>
        </p:spPr>
        <p:txBody>
          <a:bodyPr wrap="square" rtlCol="0">
            <a:spAutoFit/>
          </a:bodyPr>
          <a:lstStyle/>
          <a:p>
            <a:r>
              <a:rPr lang="en-US" sz="2800" dirty="0" smtClean="0"/>
              <a:t>THE NEED ACT has 3 parts.</a:t>
            </a:r>
          </a:p>
          <a:p>
            <a:endParaRPr lang="en-US" sz="2800" dirty="0"/>
          </a:p>
          <a:p>
            <a:r>
              <a:rPr lang="en-US" sz="2800" dirty="0" smtClean="0"/>
              <a:t>All 3 parts must be enacted at the same time, for monetary reform to succeed.</a:t>
            </a:r>
          </a:p>
          <a:p>
            <a:r>
              <a:rPr lang="en-US" sz="2800" dirty="0" smtClean="0"/>
              <a:t>All 3 parts must be in place together, or the Private Money Power will take </a:t>
            </a:r>
          </a:p>
          <a:p>
            <a:r>
              <a:rPr lang="en-US" sz="2800" dirty="0" smtClean="0"/>
              <a:t>back control, as they have done over recorded history.</a:t>
            </a:r>
            <a:endParaRPr lang="en-US" sz="2800" dirty="0"/>
          </a:p>
        </p:txBody>
      </p:sp>
      <p:sp>
        <p:nvSpPr>
          <p:cNvPr id="5" name="Rectangle 4"/>
          <p:cNvSpPr/>
          <p:nvPr/>
        </p:nvSpPr>
        <p:spPr>
          <a:xfrm>
            <a:off x="0" y="16436"/>
            <a:ext cx="12191999" cy="461665"/>
          </a:xfrm>
          <a:prstGeom prst="rect">
            <a:avLst/>
          </a:prstGeom>
          <a:solidFill>
            <a:srgbClr val="FFFF00"/>
          </a:solidFill>
        </p:spPr>
        <p:txBody>
          <a:bodyPr wrap="square">
            <a:spAutoFit/>
          </a:bodyPr>
          <a:lstStyle/>
          <a:p>
            <a:pPr algn="ctr"/>
            <a:r>
              <a:rPr lang="en-US" sz="2400" dirty="0"/>
              <a:t>MONETARY REFORM FOR THE PEOPLE</a:t>
            </a:r>
          </a:p>
        </p:txBody>
      </p:sp>
    </p:spTree>
    <p:extLst>
      <p:ext uri="{BB962C8B-B14F-4D97-AF65-F5344CB8AC3E}">
        <p14:creationId xmlns:p14="http://schemas.microsoft.com/office/powerpoint/2010/main" val="23542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345" y="2244437"/>
            <a:ext cx="8215745" cy="1233108"/>
          </a:xfrm>
          <a:prstGeom prst="rect">
            <a:avLst/>
          </a:prstGeom>
        </p:spPr>
      </p:pic>
    </p:spTree>
    <p:extLst>
      <p:ext uri="{BB962C8B-B14F-4D97-AF65-F5344CB8AC3E}">
        <p14:creationId xmlns:p14="http://schemas.microsoft.com/office/powerpoint/2010/main" val="7705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774" y="1313686"/>
            <a:ext cx="10155426" cy="461665"/>
          </a:xfrm>
          <a:prstGeom prst="rect">
            <a:avLst/>
          </a:prstGeom>
          <a:solidFill>
            <a:srgbClr val="FFFFAB"/>
          </a:solidFill>
        </p:spPr>
        <p:txBody>
          <a:bodyPr wrap="square" rtlCol="0">
            <a:spAutoFit/>
          </a:bodyPr>
          <a:lstStyle/>
          <a:p>
            <a:r>
              <a:rPr lang="en-US" sz="2400" dirty="0" smtClean="0"/>
              <a:t>The 12 Federal Reserve Banks are made a Bureau and moved into the Treasury</a:t>
            </a:r>
            <a:r>
              <a:rPr lang="en-US" sz="2400" dirty="0" smtClean="0"/>
              <a:t>.</a:t>
            </a:r>
            <a:endParaRPr lang="en-US" sz="2400" dirty="0"/>
          </a:p>
        </p:txBody>
      </p:sp>
      <p:sp>
        <p:nvSpPr>
          <p:cNvPr id="5" name="TextBox 4"/>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NATIONALIZE </a:t>
            </a:r>
            <a:r>
              <a:rPr lang="en-US" sz="2400" dirty="0"/>
              <a:t>THE 12 FED </a:t>
            </a:r>
            <a:r>
              <a:rPr lang="en-US" sz="2400" dirty="0" smtClean="0"/>
              <a:t>BANKS</a:t>
            </a:r>
            <a:r>
              <a:rPr lang="en-US" dirty="0" smtClean="0"/>
              <a:t>                                      </a:t>
            </a:r>
          </a:p>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065" y="50161"/>
            <a:ext cx="609685" cy="63826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131" y="2680246"/>
            <a:ext cx="4285488" cy="31513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00" y="3269672"/>
            <a:ext cx="4515865" cy="27332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3181" y="3127665"/>
            <a:ext cx="2302019" cy="2237985"/>
          </a:xfrm>
          <a:prstGeom prst="rect">
            <a:avLst/>
          </a:prstGeom>
        </p:spPr>
      </p:pic>
      <p:sp>
        <p:nvSpPr>
          <p:cNvPr id="8" name="Right Arrow 7"/>
          <p:cNvSpPr/>
          <p:nvPr/>
        </p:nvSpPr>
        <p:spPr>
          <a:xfrm>
            <a:off x="7633855" y="40870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53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863" y="1149043"/>
            <a:ext cx="7651133" cy="523220"/>
          </a:xfrm>
          <a:prstGeom prst="rect">
            <a:avLst/>
          </a:prstGeom>
          <a:solidFill>
            <a:srgbClr val="FFFFAB"/>
          </a:solidFill>
        </p:spPr>
        <p:txBody>
          <a:bodyPr wrap="none" rtlCol="0">
            <a:spAutoFit/>
          </a:bodyPr>
          <a:lstStyle/>
          <a:p>
            <a:r>
              <a:rPr lang="en-US" sz="2800" dirty="0" smtClean="0"/>
              <a:t>The Treasury will now contain all </a:t>
            </a:r>
            <a:r>
              <a:rPr lang="en-US" sz="2800" dirty="0" smtClean="0"/>
              <a:t>3 </a:t>
            </a:r>
            <a:r>
              <a:rPr lang="en-US" sz="2800" dirty="0" smtClean="0"/>
              <a:t>forms of </a:t>
            </a:r>
            <a:r>
              <a:rPr lang="en-US" sz="2800" dirty="0" smtClean="0"/>
              <a:t>money.</a:t>
            </a:r>
            <a:endParaRPr lang="en-US" sz="2800" dirty="0"/>
          </a:p>
        </p:txBody>
      </p:sp>
      <p:sp>
        <p:nvSpPr>
          <p:cNvPr id="5" name="TextBox 4"/>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NATIONALIZE </a:t>
            </a:r>
            <a:r>
              <a:rPr lang="en-US" sz="2400" dirty="0"/>
              <a:t>THE 12 FED </a:t>
            </a:r>
            <a:r>
              <a:rPr lang="en-US" sz="2400" dirty="0" smtClean="0"/>
              <a:t>BANKS</a:t>
            </a:r>
            <a:r>
              <a:rPr lang="en-US" dirty="0" smtClean="0"/>
              <a:t>                                      </a:t>
            </a:r>
          </a:p>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065" y="50161"/>
            <a:ext cx="609685" cy="6382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 y="2400188"/>
            <a:ext cx="3342297" cy="33422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953" y="2757717"/>
            <a:ext cx="3938932" cy="26272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917229" y="2349776"/>
            <a:ext cx="2627237" cy="3443117"/>
          </a:xfrm>
          <a:prstGeom prst="rect">
            <a:avLst/>
          </a:prstGeom>
        </p:spPr>
      </p:pic>
      <p:sp>
        <p:nvSpPr>
          <p:cNvPr id="8" name="TextBox 7"/>
          <p:cNvSpPr txBox="1"/>
          <p:nvPr/>
        </p:nvSpPr>
        <p:spPr>
          <a:xfrm>
            <a:off x="1295086" y="6040583"/>
            <a:ext cx="770917" cy="369332"/>
          </a:xfrm>
          <a:prstGeom prst="rect">
            <a:avLst/>
          </a:prstGeom>
          <a:noFill/>
        </p:spPr>
        <p:txBody>
          <a:bodyPr wrap="none" rtlCol="0">
            <a:spAutoFit/>
          </a:bodyPr>
          <a:lstStyle/>
          <a:p>
            <a:r>
              <a:rPr lang="en-US" dirty="0" smtClean="0"/>
              <a:t>COINS</a:t>
            </a:r>
            <a:endParaRPr lang="en-US" dirty="0"/>
          </a:p>
        </p:txBody>
      </p:sp>
      <p:sp>
        <p:nvSpPr>
          <p:cNvPr id="9" name="TextBox 8"/>
          <p:cNvSpPr txBox="1"/>
          <p:nvPr/>
        </p:nvSpPr>
        <p:spPr>
          <a:xfrm>
            <a:off x="5472545" y="5999019"/>
            <a:ext cx="1451231" cy="369332"/>
          </a:xfrm>
          <a:prstGeom prst="rect">
            <a:avLst/>
          </a:prstGeom>
          <a:noFill/>
        </p:spPr>
        <p:txBody>
          <a:bodyPr wrap="none" rtlCol="0">
            <a:spAutoFit/>
          </a:bodyPr>
          <a:lstStyle/>
          <a:p>
            <a:r>
              <a:rPr lang="en-US" dirty="0" smtClean="0"/>
              <a:t>PAPER NOTES</a:t>
            </a:r>
            <a:endParaRPr lang="en-US" dirty="0"/>
          </a:p>
        </p:txBody>
      </p:sp>
      <p:sp>
        <p:nvSpPr>
          <p:cNvPr id="11" name="TextBox 10"/>
          <p:cNvSpPr txBox="1"/>
          <p:nvPr/>
        </p:nvSpPr>
        <p:spPr>
          <a:xfrm>
            <a:off x="9152310" y="6040583"/>
            <a:ext cx="2131224" cy="369332"/>
          </a:xfrm>
          <a:prstGeom prst="rect">
            <a:avLst/>
          </a:prstGeom>
          <a:noFill/>
        </p:spPr>
        <p:txBody>
          <a:bodyPr wrap="none" rtlCol="0">
            <a:spAutoFit/>
          </a:bodyPr>
          <a:lstStyle/>
          <a:p>
            <a:r>
              <a:rPr lang="en-US" dirty="0" smtClean="0"/>
              <a:t>CHECKBOOK MONEY</a:t>
            </a:r>
            <a:endParaRPr lang="en-US" dirty="0"/>
          </a:p>
        </p:txBody>
      </p:sp>
    </p:spTree>
    <p:extLst>
      <p:ext uri="{BB962C8B-B14F-4D97-AF65-F5344CB8AC3E}">
        <p14:creationId xmlns:p14="http://schemas.microsoft.com/office/powerpoint/2010/main" val="219847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226" y="1057757"/>
            <a:ext cx="11272574" cy="830997"/>
          </a:xfrm>
          <a:prstGeom prst="rect">
            <a:avLst/>
          </a:prstGeom>
          <a:solidFill>
            <a:srgbClr val="FFC000"/>
          </a:solidFill>
        </p:spPr>
        <p:txBody>
          <a:bodyPr wrap="square" rtlCol="0">
            <a:spAutoFit/>
          </a:bodyPr>
          <a:lstStyle/>
          <a:p>
            <a:pPr algn="ctr"/>
            <a:r>
              <a:rPr lang="en-US" sz="2400" dirty="0" smtClean="0"/>
              <a:t>The Federal Reserve Board is abolished </a:t>
            </a:r>
            <a:r>
              <a:rPr lang="en-US" sz="2400" dirty="0" smtClean="0"/>
              <a:t>and replaced by </a:t>
            </a:r>
            <a:r>
              <a:rPr lang="en-US" sz="2400" dirty="0" smtClean="0"/>
              <a:t>an independent</a:t>
            </a:r>
          </a:p>
          <a:p>
            <a:pPr algn="ctr"/>
            <a:r>
              <a:rPr lang="en-US" sz="2400" dirty="0" smtClean="0"/>
              <a:t>Monetary Authority inside Treasury Department.</a:t>
            </a:r>
            <a:endParaRPr lang="en-US" sz="2400" dirty="0"/>
          </a:p>
        </p:txBody>
      </p:sp>
      <p:sp>
        <p:nvSpPr>
          <p:cNvPr id="5" name="TextBox 4"/>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NATIONALIZE </a:t>
            </a:r>
            <a:r>
              <a:rPr lang="en-US" sz="2400" dirty="0"/>
              <a:t>THE 12 FED </a:t>
            </a:r>
            <a:r>
              <a:rPr lang="en-US" sz="2400" dirty="0" smtClean="0"/>
              <a:t>BANKS</a:t>
            </a:r>
            <a:r>
              <a:rPr lang="en-US" dirty="0" smtClean="0"/>
              <a:t>                                      </a:t>
            </a:r>
          </a:p>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065" y="50161"/>
            <a:ext cx="609685" cy="63826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26" y="3248078"/>
            <a:ext cx="4617361" cy="2847921"/>
          </a:xfrm>
          <a:prstGeom prst="rect">
            <a:avLst/>
          </a:prstGeom>
        </p:spPr>
      </p:pic>
      <p:pic>
        <p:nvPicPr>
          <p:cNvPr id="7" name="Picture 2" descr="https://s16-us2.ixquick.com/cgi-bin/serveimage?url=http%3A%2F%2Fpreviews.123rf.com%2Fimages%2Fakiraarnon%2Fakiraarnon1509%2Fakiraarnon150900015%2F45051423-Money-Growth-Flat-design-illustration-Business-person-watering-money-tree-Stock-Vector.jpg&amp;sp=26afd4edec52f51cb8ac000c35ee56f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760" y="2640669"/>
            <a:ext cx="3886200" cy="3455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9090" y="6289964"/>
            <a:ext cx="3740576" cy="369332"/>
          </a:xfrm>
          <a:prstGeom prst="rect">
            <a:avLst/>
          </a:prstGeom>
          <a:noFill/>
        </p:spPr>
        <p:txBody>
          <a:bodyPr wrap="none" rtlCol="0">
            <a:spAutoFit/>
          </a:bodyPr>
          <a:lstStyle/>
          <a:p>
            <a:r>
              <a:rPr lang="en-US" dirty="0" smtClean="0"/>
              <a:t>FIRST FEDERAL RESERVE BOARD, 1914</a:t>
            </a:r>
            <a:endParaRPr lang="en-US" dirty="0"/>
          </a:p>
        </p:txBody>
      </p:sp>
      <p:sp>
        <p:nvSpPr>
          <p:cNvPr id="9" name="TextBox 8"/>
          <p:cNvSpPr txBox="1"/>
          <p:nvPr/>
        </p:nvSpPr>
        <p:spPr>
          <a:xfrm>
            <a:off x="7869382" y="6289964"/>
            <a:ext cx="2921634" cy="369332"/>
          </a:xfrm>
          <a:prstGeom prst="rect">
            <a:avLst/>
          </a:prstGeom>
          <a:noFill/>
        </p:spPr>
        <p:txBody>
          <a:bodyPr wrap="none" rtlCol="0">
            <a:spAutoFit/>
          </a:bodyPr>
          <a:lstStyle/>
          <a:p>
            <a:r>
              <a:rPr lang="en-US" dirty="0" smtClean="0"/>
              <a:t>NEW MONETARY AUTHORITY</a:t>
            </a:r>
            <a:endParaRPr lang="en-US" dirty="0"/>
          </a:p>
        </p:txBody>
      </p:sp>
      <p:sp>
        <p:nvSpPr>
          <p:cNvPr id="10" name="Right Arrow 9"/>
          <p:cNvSpPr/>
          <p:nvPr/>
        </p:nvSpPr>
        <p:spPr>
          <a:xfrm>
            <a:off x="5195454" y="3976255"/>
            <a:ext cx="1856509"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35183" y="3606923"/>
            <a:ext cx="1648143" cy="369332"/>
          </a:xfrm>
          <a:prstGeom prst="rect">
            <a:avLst/>
          </a:prstGeom>
          <a:noFill/>
        </p:spPr>
        <p:txBody>
          <a:bodyPr wrap="none" rtlCol="0">
            <a:spAutoFit/>
          </a:bodyPr>
          <a:lstStyle/>
          <a:p>
            <a:r>
              <a:rPr lang="en-US" dirty="0" smtClean="0"/>
              <a:t>REPLACED BY….</a:t>
            </a:r>
            <a:endParaRPr lang="en-US" dirty="0"/>
          </a:p>
        </p:txBody>
      </p:sp>
    </p:spTree>
    <p:extLst>
      <p:ext uri="{BB962C8B-B14F-4D97-AF65-F5344CB8AC3E}">
        <p14:creationId xmlns:p14="http://schemas.microsoft.com/office/powerpoint/2010/main" val="374301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2417"/>
            <a:ext cx="12192000" cy="830997"/>
          </a:xfrm>
          <a:prstGeom prst="rect">
            <a:avLst/>
          </a:prstGeom>
          <a:solidFill>
            <a:srgbClr val="C1FFC1"/>
          </a:solidFill>
        </p:spPr>
        <p:txBody>
          <a:bodyPr wrap="square" rtlCol="0">
            <a:spAutoFit/>
          </a:bodyPr>
          <a:lstStyle/>
          <a:p>
            <a:pPr algn="ctr"/>
            <a:r>
              <a:rPr lang="en-US" sz="2400" dirty="0" smtClean="0"/>
              <a:t>Most people believe that </a:t>
            </a:r>
            <a:r>
              <a:rPr lang="en-US" sz="2400" dirty="0" smtClean="0"/>
              <a:t>banks take </a:t>
            </a:r>
            <a:r>
              <a:rPr lang="en-US" sz="2400" dirty="0" smtClean="0"/>
              <a:t>IN deposits</a:t>
            </a:r>
          </a:p>
          <a:p>
            <a:pPr algn="ctr"/>
            <a:r>
              <a:rPr lang="en-US" sz="2400" dirty="0" smtClean="0"/>
              <a:t> and </a:t>
            </a:r>
            <a:r>
              <a:rPr lang="en-US" sz="2400" dirty="0" smtClean="0"/>
              <a:t>loan </a:t>
            </a:r>
            <a:r>
              <a:rPr lang="en-US" sz="2400" dirty="0" smtClean="0"/>
              <a:t>them OUT at a higher rate of interest.</a:t>
            </a:r>
            <a:endParaRPr lang="en-US" sz="2400" dirty="0"/>
          </a:p>
        </p:txBody>
      </p:sp>
      <p:sp>
        <p:nvSpPr>
          <p:cNvPr id="6" name="TextBox 5"/>
          <p:cNvSpPr txBox="1"/>
          <p:nvPr/>
        </p:nvSpPr>
        <p:spPr>
          <a:xfrm>
            <a:off x="5389862" y="2717737"/>
            <a:ext cx="6089375" cy="2031325"/>
          </a:xfrm>
          <a:prstGeom prst="rect">
            <a:avLst/>
          </a:prstGeom>
          <a:solidFill>
            <a:srgbClr val="E5FFE5"/>
          </a:solidFill>
        </p:spPr>
        <p:txBody>
          <a:bodyPr wrap="square" rtlCol="0">
            <a:spAutoFit/>
          </a:bodyPr>
          <a:lstStyle/>
          <a:p>
            <a:r>
              <a:rPr lang="en-US" dirty="0" smtClean="0"/>
              <a:t>BUT banks create BANKMONEY (credit) </a:t>
            </a:r>
            <a:r>
              <a:rPr lang="en-US" dirty="0"/>
              <a:t>in the borrower’s account (“a bank loan”).  </a:t>
            </a:r>
            <a:endParaRPr lang="en-US" dirty="0" smtClean="0"/>
          </a:p>
          <a:p>
            <a:endParaRPr lang="en-US" dirty="0"/>
          </a:p>
          <a:p>
            <a:r>
              <a:rPr lang="en-US" dirty="0" smtClean="0"/>
              <a:t>When the borrower repays the loan principal, the </a:t>
            </a:r>
            <a:r>
              <a:rPr lang="en-US" dirty="0" smtClean="0"/>
              <a:t>BANKMONEY </a:t>
            </a:r>
            <a:r>
              <a:rPr lang="en-US" dirty="0" smtClean="0"/>
              <a:t>is ‘extinguished’ (“POUFF”!) from the books of the bank.</a:t>
            </a:r>
          </a:p>
          <a:p>
            <a:endParaRPr lang="en-US" dirty="0"/>
          </a:p>
          <a:p>
            <a:r>
              <a:rPr lang="en-US" dirty="0" smtClean="0"/>
              <a:t>The bank keeps the interest from the borrower.</a:t>
            </a:r>
          </a:p>
        </p:txBody>
      </p:sp>
      <p:sp>
        <p:nvSpPr>
          <p:cNvPr id="8" name="Title 1"/>
          <p:cNvSpPr txBox="1">
            <a:spLocks/>
          </p:cNvSpPr>
          <p:nvPr/>
        </p:nvSpPr>
        <p:spPr>
          <a:xfrm>
            <a:off x="0" y="1"/>
            <a:ext cx="12192000" cy="615142"/>
          </a:xfrm>
          <a:prstGeom prst="rect">
            <a:avLst/>
          </a:prstGeom>
          <a:solidFill>
            <a:srgbClr val="99FFCC"/>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mn-lt"/>
                <a:cs typeface="Courier New" panose="02070309020205020404" pitchFamily="49" charset="0"/>
              </a:rPr>
              <a:t>WHO CREATES OUR MONEY SUPPLY?</a:t>
            </a:r>
            <a:endParaRPr lang="en-US" sz="3600"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29" y="2068356"/>
            <a:ext cx="3961155" cy="3497087"/>
          </a:xfrm>
          <a:prstGeom prst="rect">
            <a:avLst/>
          </a:prstGeom>
        </p:spPr>
      </p:pic>
      <p:sp>
        <p:nvSpPr>
          <p:cNvPr id="4" name="TextBox 3"/>
          <p:cNvSpPr txBox="1"/>
          <p:nvPr/>
        </p:nvSpPr>
        <p:spPr>
          <a:xfrm>
            <a:off x="484909" y="5830385"/>
            <a:ext cx="4746171" cy="523220"/>
          </a:xfrm>
          <a:prstGeom prst="rect">
            <a:avLst/>
          </a:prstGeom>
          <a:noFill/>
        </p:spPr>
        <p:txBody>
          <a:bodyPr wrap="none" rtlCol="0">
            <a:spAutoFit/>
          </a:bodyPr>
          <a:lstStyle/>
          <a:p>
            <a:r>
              <a:rPr lang="en-US" sz="2800" dirty="0" smtClean="0"/>
              <a:t>“POUFF……POUFF……POUFF….”</a:t>
            </a:r>
            <a:endParaRPr lang="en-US" sz="2800" dirty="0"/>
          </a:p>
        </p:txBody>
      </p:sp>
    </p:spTree>
    <p:extLst>
      <p:ext uri="{BB962C8B-B14F-4D97-AF65-F5344CB8AC3E}">
        <p14:creationId xmlns:p14="http://schemas.microsoft.com/office/powerpoint/2010/main" val="819572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15-us2.ixquick.com/cgi-bin/serveimage?url=http%3A%2F%2Ft1.gstatic.com%2Fimages%3Fq%3Dtbn%3AANd9GcRhmp30UtIOFDQF6uqPoIS0YVD9o-ecJgZtUwwitRC9MiBMfJ1K&amp;sp=02fbaeb58ed56350858bf19cfa44c7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92" y="4366580"/>
            <a:ext cx="2892001" cy="23704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74125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2566454"/>
            <a:ext cx="6521914" cy="1754326"/>
          </a:xfrm>
          <a:prstGeom prst="rect">
            <a:avLst/>
          </a:prstGeom>
          <a:noFill/>
        </p:spPr>
        <p:txBody>
          <a:bodyPr wrap="none" rtlCol="0">
            <a:spAutoFit/>
          </a:bodyPr>
          <a:lstStyle/>
          <a:p>
            <a:r>
              <a:rPr lang="en-US" dirty="0"/>
              <a:t>Yes.  You see, our nation grows from year to year in population.</a:t>
            </a:r>
          </a:p>
          <a:p>
            <a:r>
              <a:rPr lang="en-US" dirty="0"/>
              <a:t>That means the nation must have MORE FOOD, CLOTHING, HOMES.</a:t>
            </a:r>
          </a:p>
          <a:p>
            <a:r>
              <a:rPr lang="en-US" dirty="0"/>
              <a:t>This requires more money in our money supply.</a:t>
            </a:r>
          </a:p>
          <a:p>
            <a:endParaRPr lang="en-US" dirty="0"/>
          </a:p>
          <a:p>
            <a:r>
              <a:rPr lang="en-US" dirty="0"/>
              <a:t>But we don’t want inflation (too much money) or deflation </a:t>
            </a:r>
          </a:p>
          <a:p>
            <a:r>
              <a:rPr lang="en-US" dirty="0"/>
              <a:t>(too little money).</a:t>
            </a:r>
          </a:p>
        </p:txBody>
      </p:sp>
      <p:sp>
        <p:nvSpPr>
          <p:cNvPr id="5" name="TextBox 4"/>
          <p:cNvSpPr txBox="1"/>
          <p:nvPr/>
        </p:nvSpPr>
        <p:spPr>
          <a:xfrm>
            <a:off x="4724400" y="762000"/>
            <a:ext cx="5638800" cy="369332"/>
          </a:xfrm>
          <a:prstGeom prst="rect">
            <a:avLst/>
          </a:prstGeom>
          <a:solidFill>
            <a:srgbClr val="FFFF00"/>
          </a:solidFill>
        </p:spPr>
        <p:txBody>
          <a:bodyPr wrap="square" rtlCol="0">
            <a:spAutoFit/>
          </a:bodyPr>
          <a:lstStyle/>
          <a:p>
            <a:r>
              <a:rPr lang="en-US" dirty="0"/>
              <a:t>Is the new Monetary Authority also part of the NEED Act?</a:t>
            </a:r>
          </a:p>
        </p:txBody>
      </p:sp>
      <p:sp>
        <p:nvSpPr>
          <p:cNvPr id="2" name="TextBox 1"/>
          <p:cNvSpPr txBox="1"/>
          <p:nvPr/>
        </p:nvSpPr>
        <p:spPr>
          <a:xfrm>
            <a:off x="6073746" y="6552406"/>
            <a:ext cx="3358612" cy="369332"/>
          </a:xfrm>
          <a:prstGeom prst="rect">
            <a:avLst/>
          </a:prstGeom>
          <a:solidFill>
            <a:schemeClr val="bg1"/>
          </a:solidFill>
        </p:spPr>
        <p:txBody>
          <a:bodyPr wrap="none" rtlCol="0">
            <a:spAutoFit/>
          </a:bodyPr>
          <a:lstStyle/>
          <a:p>
            <a:r>
              <a:rPr lang="en-US" dirty="0"/>
              <a:t>                                                            </a:t>
            </a:r>
          </a:p>
        </p:txBody>
      </p:sp>
      <p:pic>
        <p:nvPicPr>
          <p:cNvPr id="7" name="Picture 2" descr="https://s16-us2.ixquick.com/cgi-bin/serveimage?url=http%3A%2F%2Fpreviews.123rf.com%2Fimages%2Fakiraarnon%2Fakiraarnon1509%2Fakiraarnon150900015%2F45051423-Money-Growth-Flat-design-illustration-Business-person-watering-money-tree-Stock-Vector.jpg&amp;sp=26afd4edec52f51cb8ac000c35ee56f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9527"/>
            <a:ext cx="2681914" cy="23511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36800" y="334829"/>
            <a:ext cx="1961114" cy="307777"/>
          </a:xfrm>
          <a:prstGeom prst="rect">
            <a:avLst/>
          </a:prstGeom>
          <a:noFill/>
        </p:spPr>
        <p:txBody>
          <a:bodyPr wrap="none" rtlCol="0">
            <a:spAutoFit/>
          </a:bodyPr>
          <a:lstStyle/>
          <a:p>
            <a:r>
              <a:rPr lang="en-US" sz="1400" b="1" dirty="0"/>
              <a:t>MONETARY AUTHORITY</a:t>
            </a:r>
          </a:p>
        </p:txBody>
      </p:sp>
    </p:spTree>
    <p:extLst>
      <p:ext uri="{BB962C8B-B14F-4D97-AF65-F5344CB8AC3E}">
        <p14:creationId xmlns:p14="http://schemas.microsoft.com/office/powerpoint/2010/main" val="206500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15-us2.ixquick.com/cgi-bin/serveimage?url=http%3A%2F%2Fcdn-4.freeclipartnow.com%2Fd%2F40216-1%2Farrow-blue-outline-down.jpg&amp;sp=7f3658076ba52bd7cfad62f4b4691b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42574">
            <a:off x="3319652" y="4396325"/>
            <a:ext cx="693697" cy="9034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s15-us2.ixquick.com/cgi-bin/serveimage?url=http%3A%2F%2Fcdn-4.freeclipartnow.com%2Fd%2F40216-1%2Farrow-blue-outline-down.jpg&amp;sp=7f3658076ba52bd7cfad62f4b4691b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42439" y="5002979"/>
            <a:ext cx="772761" cy="10064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275891"/>
            <a:ext cx="5966826" cy="400110"/>
          </a:xfrm>
          <a:prstGeom prst="rect">
            <a:avLst/>
          </a:prstGeom>
          <a:solidFill>
            <a:srgbClr val="FFFF00"/>
          </a:solidFill>
        </p:spPr>
        <p:txBody>
          <a:bodyPr wrap="none" rtlCol="0">
            <a:spAutoFit/>
          </a:bodyPr>
          <a:lstStyle/>
          <a:p>
            <a:r>
              <a:rPr lang="en-US" sz="2000" dirty="0"/>
              <a:t>So how can the size of the money supply be controlled?</a:t>
            </a:r>
          </a:p>
        </p:txBody>
      </p:sp>
      <p:sp>
        <p:nvSpPr>
          <p:cNvPr id="9" name="TextBox 8"/>
          <p:cNvSpPr txBox="1"/>
          <p:nvPr/>
        </p:nvSpPr>
        <p:spPr>
          <a:xfrm>
            <a:off x="1649747" y="1446143"/>
            <a:ext cx="8936164" cy="646331"/>
          </a:xfrm>
          <a:prstGeom prst="rect">
            <a:avLst/>
          </a:prstGeom>
          <a:noFill/>
        </p:spPr>
        <p:txBody>
          <a:bodyPr wrap="none" rtlCol="0">
            <a:spAutoFit/>
          </a:bodyPr>
          <a:lstStyle/>
          <a:p>
            <a:r>
              <a:rPr lang="en-US" dirty="0"/>
              <a:t>There will be 9 </a:t>
            </a:r>
            <a:r>
              <a:rPr lang="en-US" u="sng" dirty="0"/>
              <a:t>PUBLIC</a:t>
            </a:r>
            <a:r>
              <a:rPr lang="en-US" dirty="0"/>
              <a:t> members, appointed by the President, with the consent of the Senate.</a:t>
            </a:r>
          </a:p>
          <a:p>
            <a:r>
              <a:rPr lang="en-US" dirty="0"/>
              <a:t>Each members serves for 6 years.</a:t>
            </a:r>
          </a:p>
        </p:txBody>
      </p:sp>
      <p:sp>
        <p:nvSpPr>
          <p:cNvPr id="2" name="TextBox 1"/>
          <p:cNvSpPr txBox="1"/>
          <p:nvPr/>
        </p:nvSpPr>
        <p:spPr>
          <a:xfrm>
            <a:off x="4945437" y="2724140"/>
            <a:ext cx="45719" cy="369332"/>
          </a:xfrm>
          <a:prstGeom prst="rect">
            <a:avLst/>
          </a:prstGeom>
          <a:noFill/>
        </p:spPr>
        <p:txBody>
          <a:bodyPr wrap="square" rtlCol="0">
            <a:spAutoFit/>
          </a:bodyPr>
          <a:lstStyle/>
          <a:p>
            <a:r>
              <a:rPr lang="en-US" dirty="0"/>
              <a:t>   </a:t>
            </a:r>
          </a:p>
        </p:txBody>
      </p:sp>
      <p:sp>
        <p:nvSpPr>
          <p:cNvPr id="3" name="TextBox 2"/>
          <p:cNvSpPr txBox="1"/>
          <p:nvPr/>
        </p:nvSpPr>
        <p:spPr>
          <a:xfrm>
            <a:off x="5026412" y="2877740"/>
            <a:ext cx="755133" cy="369332"/>
          </a:xfrm>
          <a:prstGeom prst="rect">
            <a:avLst/>
          </a:prstGeom>
          <a:solidFill>
            <a:schemeClr val="bg1"/>
          </a:solidFill>
        </p:spPr>
        <p:txBody>
          <a:bodyPr wrap="square" rtlCol="0">
            <a:spAutoFit/>
          </a:bodyPr>
          <a:lstStyle/>
          <a:p>
            <a:r>
              <a:rPr lang="en-US" dirty="0"/>
              <a:t>                    </a:t>
            </a:r>
          </a:p>
        </p:txBody>
      </p:sp>
      <p:sp>
        <p:nvSpPr>
          <p:cNvPr id="11" name="TextBox 10"/>
          <p:cNvSpPr txBox="1"/>
          <p:nvPr/>
        </p:nvSpPr>
        <p:spPr>
          <a:xfrm>
            <a:off x="5907905" y="3915371"/>
            <a:ext cx="2099421" cy="369332"/>
          </a:xfrm>
          <a:prstGeom prst="rect">
            <a:avLst/>
          </a:prstGeom>
          <a:solidFill>
            <a:schemeClr val="bg1"/>
          </a:solidFill>
        </p:spPr>
        <p:txBody>
          <a:bodyPr wrap="square" rtlCol="0">
            <a:spAutoFit/>
          </a:bodyPr>
          <a:lstStyle/>
          <a:p>
            <a:r>
              <a:rPr lang="en-US" dirty="0"/>
              <a:t>                                  </a:t>
            </a:r>
          </a:p>
        </p:txBody>
      </p:sp>
      <p:pic>
        <p:nvPicPr>
          <p:cNvPr id="8" name="Picture 2" descr="https://s14-eu5.ixquick.com/cgi-bin/serveimage?url=https%3A%2F%2Fupload.wikimedia.org%2Fwikipedia%2Fcommons%2Fthumb%2Fb%2Fbc%2FSeal_of_the_Executive_Office_of_the_President_of_the_United_States_2014.svg%2F2000px-Seal_of_the_Executive_Office_of_the_President_of_the_United_States_2014.svg.png&amp;sp=32ba8b3ac69fb6935f7c1c1bf918b0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220" y="4953000"/>
            <a:ext cx="1601960" cy="1601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1th US Senate class 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3758" y="5181601"/>
            <a:ext cx="2316469"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s16-us2.ixquick.com/cgi-bin/serveimage?url=http%3A%2F%2Fpreviews.123rf.com%2Fimages%2Fakiraarnon%2Fakiraarnon1509%2Fakiraarnon150900015%2F45051423-Money-Growth-Flat-design-illustration-Business-person-watering-money-tree-Stock-Vector.jpg&amp;sp=26afd4edec52f51cb8ac000c35ee56f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2149564"/>
            <a:ext cx="2123222" cy="1887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91159" y="6021408"/>
            <a:ext cx="2301399" cy="646331"/>
          </a:xfrm>
          <a:prstGeom prst="rect">
            <a:avLst/>
          </a:prstGeom>
          <a:noFill/>
        </p:spPr>
        <p:txBody>
          <a:bodyPr wrap="none" rtlCol="0">
            <a:spAutoFit/>
          </a:bodyPr>
          <a:lstStyle/>
          <a:p>
            <a:r>
              <a:rPr lang="en-US" dirty="0"/>
              <a:t>With advice &amp; consent</a:t>
            </a:r>
          </a:p>
          <a:p>
            <a:r>
              <a:rPr lang="en-US" dirty="0"/>
              <a:t>of U.S. SENATE</a:t>
            </a:r>
          </a:p>
        </p:txBody>
      </p:sp>
      <p:sp>
        <p:nvSpPr>
          <p:cNvPr id="21" name="TextBox 20"/>
          <p:cNvSpPr txBox="1"/>
          <p:nvPr/>
        </p:nvSpPr>
        <p:spPr>
          <a:xfrm>
            <a:off x="3557961" y="5015988"/>
            <a:ext cx="2239074" cy="646331"/>
          </a:xfrm>
          <a:prstGeom prst="rect">
            <a:avLst/>
          </a:prstGeom>
          <a:noFill/>
        </p:spPr>
        <p:txBody>
          <a:bodyPr wrap="none" rtlCol="0">
            <a:spAutoFit/>
          </a:bodyPr>
          <a:lstStyle/>
          <a:p>
            <a:r>
              <a:rPr lang="en-US" dirty="0"/>
              <a:t>Appointed by </a:t>
            </a:r>
          </a:p>
          <a:p>
            <a:r>
              <a:rPr lang="en-US" dirty="0"/>
              <a:t>OFFICE OF PRESIDENT</a:t>
            </a:r>
          </a:p>
        </p:txBody>
      </p:sp>
      <p:sp>
        <p:nvSpPr>
          <p:cNvPr id="22" name="TextBox 21"/>
          <p:cNvSpPr txBox="1"/>
          <p:nvPr/>
        </p:nvSpPr>
        <p:spPr>
          <a:xfrm>
            <a:off x="6175125" y="2169997"/>
            <a:ext cx="1961114" cy="307777"/>
          </a:xfrm>
          <a:prstGeom prst="rect">
            <a:avLst/>
          </a:prstGeom>
          <a:noFill/>
        </p:spPr>
        <p:txBody>
          <a:bodyPr wrap="none" rtlCol="0">
            <a:spAutoFit/>
          </a:bodyPr>
          <a:lstStyle/>
          <a:p>
            <a:r>
              <a:rPr lang="en-US" sz="1400" b="1" dirty="0"/>
              <a:t>MONETARY AUTHORITY</a:t>
            </a:r>
          </a:p>
        </p:txBody>
      </p:sp>
      <p:pic>
        <p:nvPicPr>
          <p:cNvPr id="1026" name="Picture 2" descr="https://s16-us2.ixquick.com/cgi-bin/serveimage?url=http%3A%2F%2Fwww.jetblue.com%2Fimg%2Ftravel%2Fgroups%2Ficon-group-travel.png&amp;sp=c76e4eddde0b05738064b9b34c310e8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1199" y="2450228"/>
            <a:ext cx="2130425" cy="120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1" y="3053787"/>
            <a:ext cx="7167731" cy="1938992"/>
          </a:xfrm>
          <a:prstGeom prst="rect">
            <a:avLst/>
          </a:prstGeom>
          <a:solidFill>
            <a:srgbClr val="FFFF00"/>
          </a:solidFill>
        </p:spPr>
        <p:txBody>
          <a:bodyPr wrap="none" rtlCol="0">
            <a:spAutoFit/>
          </a:bodyPr>
          <a:lstStyle/>
          <a:p>
            <a:r>
              <a:rPr lang="en-US" sz="2000" dirty="0"/>
              <a:t>Hold on just one minute!!!   How can I trust these 9 people?</a:t>
            </a:r>
          </a:p>
          <a:p>
            <a:endParaRPr lang="en-US" sz="2000" dirty="0"/>
          </a:p>
          <a:p>
            <a:r>
              <a:rPr lang="en-US" sz="2000" dirty="0"/>
              <a:t>How do I know they will be working for the welfare of all citizens,</a:t>
            </a:r>
          </a:p>
          <a:p>
            <a:r>
              <a:rPr lang="en-US" sz="2000" dirty="0"/>
              <a:t>not the plutocracy?</a:t>
            </a:r>
          </a:p>
          <a:p>
            <a:endParaRPr lang="en-US" sz="2000" dirty="0"/>
          </a:p>
          <a:p>
            <a:r>
              <a:rPr lang="en-US" sz="2000" dirty="0"/>
              <a:t>Will they feel independent and safe from money and power?</a:t>
            </a:r>
          </a:p>
        </p:txBody>
      </p:sp>
      <p:pic>
        <p:nvPicPr>
          <p:cNvPr id="16" name="Picture 2" descr="https://s16-us2.ixquick.com/cgi-bin/serveimage?url=http%3A%2F%2Fpreviews.123rf.com%2Fimages%2Fakiraarnon%2Fakiraarnon1509%2Fakiraarnon150900015%2F45051423-Money-Growth-Flat-design-illustration-Business-person-watering-money-tree-Stock-Vector.jpg&amp;sp=26afd4edec52f51cb8ac000c35ee56f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28600"/>
            <a:ext cx="2571059"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1" y="5672792"/>
            <a:ext cx="3600345" cy="369332"/>
          </a:xfrm>
          <a:prstGeom prst="rect">
            <a:avLst/>
          </a:prstGeom>
          <a:noFill/>
        </p:spPr>
        <p:txBody>
          <a:bodyPr wrap="none" rtlCol="0">
            <a:spAutoFit/>
          </a:bodyPr>
          <a:lstStyle/>
          <a:p>
            <a:r>
              <a:rPr lang="en-US" dirty="0"/>
              <a:t>Let’s see what the NEED ACT says.....</a:t>
            </a:r>
          </a:p>
        </p:txBody>
      </p:sp>
      <p:sp>
        <p:nvSpPr>
          <p:cNvPr id="19" name="TextBox 18"/>
          <p:cNvSpPr txBox="1"/>
          <p:nvPr/>
        </p:nvSpPr>
        <p:spPr>
          <a:xfrm>
            <a:off x="2209971" y="381001"/>
            <a:ext cx="1961114" cy="307777"/>
          </a:xfrm>
          <a:prstGeom prst="rect">
            <a:avLst/>
          </a:prstGeom>
          <a:noFill/>
        </p:spPr>
        <p:txBody>
          <a:bodyPr wrap="none" rtlCol="0">
            <a:spAutoFit/>
          </a:bodyPr>
          <a:lstStyle/>
          <a:p>
            <a:r>
              <a:rPr lang="en-US" sz="1400" b="1" dirty="0"/>
              <a:t>MONETARY AUTHORITY</a:t>
            </a:r>
          </a:p>
        </p:txBody>
      </p:sp>
    </p:spTree>
    <p:extLst>
      <p:ext uri="{BB962C8B-B14F-4D97-AF65-F5344CB8AC3E}">
        <p14:creationId xmlns:p14="http://schemas.microsoft.com/office/powerpoint/2010/main" val="138008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142" y="34328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88360" y="471731"/>
            <a:ext cx="6324808" cy="1200329"/>
          </a:xfrm>
          <a:prstGeom prst="rect">
            <a:avLst/>
          </a:prstGeom>
          <a:noFill/>
        </p:spPr>
        <p:txBody>
          <a:bodyPr wrap="none" rtlCol="0">
            <a:spAutoFit/>
          </a:bodyPr>
          <a:lstStyle/>
          <a:p>
            <a:r>
              <a:rPr lang="en-US" dirty="0"/>
              <a:t>The NEED ACT says:</a:t>
            </a:r>
          </a:p>
          <a:p>
            <a:r>
              <a:rPr lang="en-US" dirty="0"/>
              <a:t>    “The Secretary of the Treasury may not intervene in any matter</a:t>
            </a:r>
          </a:p>
          <a:p>
            <a:r>
              <a:rPr lang="en-US" dirty="0"/>
              <a:t>      or proceeding before the Monetary Authority,</a:t>
            </a:r>
          </a:p>
          <a:p>
            <a:r>
              <a:rPr lang="en-US" dirty="0"/>
              <a:t>      unless otherwise specifically provided by law.</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924" y="2063591"/>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49000" y="285460"/>
            <a:ext cx="1189749" cy="1754326"/>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p:txBody>
      </p:sp>
      <p:sp>
        <p:nvSpPr>
          <p:cNvPr id="8" name="TextBox 7"/>
          <p:cNvSpPr txBox="1"/>
          <p:nvPr/>
        </p:nvSpPr>
        <p:spPr>
          <a:xfrm>
            <a:off x="8074024" y="1974879"/>
            <a:ext cx="1189749" cy="1754326"/>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p:txBody>
      </p:sp>
      <p:sp>
        <p:nvSpPr>
          <p:cNvPr id="9" name="TextBox 8"/>
          <p:cNvSpPr txBox="1"/>
          <p:nvPr/>
        </p:nvSpPr>
        <p:spPr>
          <a:xfrm>
            <a:off x="2133600" y="2337334"/>
            <a:ext cx="7239000" cy="1477328"/>
          </a:xfrm>
          <a:prstGeom prst="rect">
            <a:avLst/>
          </a:prstGeom>
          <a:noFill/>
        </p:spPr>
        <p:txBody>
          <a:bodyPr wrap="square" rtlCol="0">
            <a:spAutoFit/>
          </a:bodyPr>
          <a:lstStyle/>
          <a:p>
            <a:r>
              <a:rPr lang="en-US" dirty="0"/>
              <a:t>The Secretary of the Treasury </a:t>
            </a:r>
            <a:r>
              <a:rPr lang="en-US" u="sng" dirty="0"/>
              <a:t>may not delay, prevent, or intervene in</a:t>
            </a:r>
            <a:r>
              <a:rPr lang="en-US" dirty="0"/>
              <a:t>:</a:t>
            </a:r>
          </a:p>
          <a:p>
            <a:pPr marL="285750" indent="-285750">
              <a:buFont typeface="Arial" panose="020B0604020202020204" pitchFamily="34" charset="0"/>
              <a:buChar char="•"/>
            </a:pPr>
            <a:r>
              <a:rPr lang="en-US" dirty="0"/>
              <a:t>The Monetary Authority.</a:t>
            </a:r>
          </a:p>
          <a:p>
            <a:pPr marL="285750" indent="-285750">
              <a:buFont typeface="Arial" panose="020B0604020202020204" pitchFamily="34" charset="0"/>
              <a:buChar char="•"/>
            </a:pPr>
            <a:r>
              <a:rPr lang="en-US" dirty="0"/>
              <a:t>The Authority’s decision of the amounts of money to be created.</a:t>
            </a:r>
          </a:p>
          <a:p>
            <a:pPr marL="285750" indent="-285750">
              <a:buFont typeface="Arial" panose="020B0604020202020204" pitchFamily="34" charset="0"/>
              <a:buChar char="•"/>
            </a:pPr>
            <a:r>
              <a:rPr lang="en-US" dirty="0"/>
              <a:t>The most efficient method of disbursement consistent with the appropriations of Congress.</a:t>
            </a:r>
          </a:p>
        </p:txBody>
      </p:sp>
      <p:sp>
        <p:nvSpPr>
          <p:cNvPr id="5" name="TextBox 4"/>
          <p:cNvSpPr txBox="1"/>
          <p:nvPr/>
        </p:nvSpPr>
        <p:spPr>
          <a:xfrm>
            <a:off x="5257800" y="4491512"/>
            <a:ext cx="5142822" cy="923330"/>
          </a:xfrm>
          <a:prstGeom prst="rect">
            <a:avLst/>
          </a:prstGeom>
          <a:solidFill>
            <a:srgbClr val="FFFF00"/>
          </a:solidFill>
        </p:spPr>
        <p:txBody>
          <a:bodyPr wrap="square" rtlCol="0">
            <a:spAutoFit/>
          </a:bodyPr>
          <a:lstStyle/>
          <a:p>
            <a:r>
              <a:rPr lang="en-US" dirty="0"/>
              <a:t>….That sounds good... but... this is really important....</a:t>
            </a:r>
          </a:p>
          <a:p>
            <a:endParaRPr lang="en-US" dirty="0"/>
          </a:p>
          <a:p>
            <a:r>
              <a:rPr lang="en-US" dirty="0"/>
              <a:t>How can the citizens trust this Monetary Authority?</a:t>
            </a:r>
          </a:p>
        </p:txBody>
      </p:sp>
      <p:pic>
        <p:nvPicPr>
          <p:cNvPr id="6" name="Picture 2" descr="https://s16-us2.ixquick.com/cgi-bin/serveimage?url=http%3A%2F%2Fpreviews.123rf.com%2Fimages%2Fakiraarnon%2Fakiraarnon1509%2Fakiraarnon150900015%2F45051423-Money-Growth-Flat-design-illustration-Business-person-watering-money-tree-Stock-Vector.jpg&amp;sp=26afd4edec52f51cb8ac000c35ee56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5038" y="556672"/>
            <a:ext cx="1343323" cy="11943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5252" y="569334"/>
            <a:ext cx="1342034" cy="230832"/>
          </a:xfrm>
          <a:prstGeom prst="rect">
            <a:avLst/>
          </a:prstGeom>
          <a:noFill/>
        </p:spPr>
        <p:txBody>
          <a:bodyPr wrap="none" rtlCol="0">
            <a:spAutoFit/>
          </a:bodyPr>
          <a:lstStyle/>
          <a:p>
            <a:r>
              <a:rPr lang="en-US" sz="900" b="1" dirty="0"/>
              <a:t>MONETARY AUTHORITY</a:t>
            </a:r>
          </a:p>
        </p:txBody>
      </p:sp>
    </p:spTree>
    <p:extLst>
      <p:ext uri="{BB962C8B-B14F-4D97-AF65-F5344CB8AC3E}">
        <p14:creationId xmlns:p14="http://schemas.microsoft.com/office/powerpoint/2010/main" val="85391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402" y="2604871"/>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s16-us2.ixquick.com/cgi-bin/serveimage?url=http%3A%2F%2Fpreviews.123rf.com%2Fimages%2Fakiraarnon%2Fakiraarnon1509%2Fakiraarnon150900015%2F45051423-Money-Growth-Flat-design-illustration-Business-person-watering-money-tree-Stock-Vector.jpg&amp;sp=26afd4edec52f51cb8ac000c35ee56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65891"/>
            <a:ext cx="2176738" cy="1935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7868" y="44453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11260" y="2547042"/>
            <a:ext cx="1189749" cy="1754326"/>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p:txBody>
      </p:sp>
      <p:sp>
        <p:nvSpPr>
          <p:cNvPr id="8" name="TextBox 7"/>
          <p:cNvSpPr txBox="1"/>
          <p:nvPr/>
        </p:nvSpPr>
        <p:spPr>
          <a:xfrm>
            <a:off x="8129968" y="355827"/>
            <a:ext cx="1189749" cy="1754326"/>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p:txBody>
      </p:sp>
      <p:sp>
        <p:nvSpPr>
          <p:cNvPr id="9" name="TextBox 8"/>
          <p:cNvSpPr txBox="1"/>
          <p:nvPr/>
        </p:nvSpPr>
        <p:spPr>
          <a:xfrm>
            <a:off x="3383718" y="2604870"/>
            <a:ext cx="5955943" cy="2308324"/>
          </a:xfrm>
          <a:prstGeom prst="rect">
            <a:avLst/>
          </a:prstGeom>
          <a:noFill/>
        </p:spPr>
        <p:txBody>
          <a:bodyPr wrap="square" rtlCol="0">
            <a:spAutoFit/>
          </a:bodyPr>
          <a:lstStyle/>
          <a:p>
            <a:r>
              <a:rPr lang="en-US" dirty="0"/>
              <a:t>How about this?   </a:t>
            </a:r>
          </a:p>
          <a:p>
            <a:endParaRPr lang="en-US" dirty="0"/>
          </a:p>
          <a:p>
            <a:r>
              <a:rPr lang="en-US" dirty="0"/>
              <a:t>The NEED ACT says:</a:t>
            </a:r>
          </a:p>
          <a:p>
            <a:r>
              <a:rPr lang="en-US" dirty="0"/>
              <a:t>    </a:t>
            </a:r>
          </a:p>
          <a:p>
            <a:r>
              <a:rPr lang="en-US" dirty="0"/>
              <a:t>    “Not more than 4 of the members of the Monetary</a:t>
            </a:r>
          </a:p>
          <a:p>
            <a:r>
              <a:rPr lang="en-US" dirty="0"/>
              <a:t>      Authority may be members of the same political party.”</a:t>
            </a:r>
          </a:p>
          <a:p>
            <a:endParaRPr lang="en-US" dirty="0"/>
          </a:p>
          <a:p>
            <a:r>
              <a:rPr lang="en-US" dirty="0"/>
              <a:t>    So, there have to be, at a minimum, 3 parties represented!</a:t>
            </a:r>
          </a:p>
        </p:txBody>
      </p:sp>
      <p:sp>
        <p:nvSpPr>
          <p:cNvPr id="5" name="TextBox 4"/>
          <p:cNvSpPr txBox="1"/>
          <p:nvPr/>
        </p:nvSpPr>
        <p:spPr>
          <a:xfrm>
            <a:off x="4176894" y="500616"/>
            <a:ext cx="5142822" cy="646331"/>
          </a:xfrm>
          <a:prstGeom prst="rect">
            <a:avLst/>
          </a:prstGeom>
          <a:solidFill>
            <a:srgbClr val="FFFF00"/>
          </a:solidFill>
        </p:spPr>
        <p:txBody>
          <a:bodyPr wrap="square" rtlCol="0">
            <a:spAutoFit/>
          </a:bodyPr>
          <a:lstStyle/>
          <a:p>
            <a:r>
              <a:rPr lang="en-US" dirty="0"/>
              <a:t>….I really want to be sure these 9 people will be working for us, the citizens, the workers, the 99%</a:t>
            </a:r>
          </a:p>
        </p:txBody>
      </p:sp>
      <p:sp>
        <p:nvSpPr>
          <p:cNvPr id="10" name="TextBox 9"/>
          <p:cNvSpPr txBox="1"/>
          <p:nvPr/>
        </p:nvSpPr>
        <p:spPr>
          <a:xfrm>
            <a:off x="7924800" y="5562600"/>
            <a:ext cx="1394916" cy="369332"/>
          </a:xfrm>
          <a:prstGeom prst="rect">
            <a:avLst/>
          </a:prstGeom>
          <a:solidFill>
            <a:srgbClr val="FFFF00"/>
          </a:solidFill>
        </p:spPr>
        <p:txBody>
          <a:bodyPr wrap="square" rtlCol="0">
            <a:spAutoFit/>
          </a:bodyPr>
          <a:lstStyle/>
          <a:p>
            <a:r>
              <a:rPr lang="en-US" dirty="0"/>
              <a:t>….Better...</a:t>
            </a:r>
          </a:p>
        </p:txBody>
      </p:sp>
      <p:sp>
        <p:nvSpPr>
          <p:cNvPr id="11" name="TextBox 10"/>
          <p:cNvSpPr txBox="1"/>
          <p:nvPr/>
        </p:nvSpPr>
        <p:spPr>
          <a:xfrm>
            <a:off x="1998916" y="669892"/>
            <a:ext cx="1961114" cy="307777"/>
          </a:xfrm>
          <a:prstGeom prst="rect">
            <a:avLst/>
          </a:prstGeom>
          <a:noFill/>
        </p:spPr>
        <p:txBody>
          <a:bodyPr wrap="none" rtlCol="0">
            <a:spAutoFit/>
          </a:bodyPr>
          <a:lstStyle/>
          <a:p>
            <a:r>
              <a:rPr lang="en-US" sz="1400" b="1" dirty="0"/>
              <a:t>MONETARY AUTHORITY</a:t>
            </a:r>
          </a:p>
        </p:txBody>
      </p:sp>
    </p:spTree>
    <p:extLst>
      <p:ext uri="{BB962C8B-B14F-4D97-AF65-F5344CB8AC3E}">
        <p14:creationId xmlns:p14="http://schemas.microsoft.com/office/powerpoint/2010/main" val="2701277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628" y="2781687"/>
            <a:ext cx="10054233" cy="1139150"/>
          </a:xfrm>
          <a:prstGeom prst="rect">
            <a:avLst/>
          </a:prstGeom>
        </p:spPr>
      </p:pic>
      <p:sp>
        <p:nvSpPr>
          <p:cNvPr id="3" name="TextBox 2"/>
          <p:cNvSpPr txBox="1"/>
          <p:nvPr/>
        </p:nvSpPr>
        <p:spPr>
          <a:xfrm>
            <a:off x="3948545" y="3089652"/>
            <a:ext cx="7952508" cy="523220"/>
          </a:xfrm>
          <a:prstGeom prst="rect">
            <a:avLst/>
          </a:prstGeom>
          <a:solidFill>
            <a:schemeClr val="bg1"/>
          </a:solidFill>
        </p:spPr>
        <p:txBody>
          <a:bodyPr wrap="square" rtlCol="0">
            <a:spAutoFit/>
          </a:bodyPr>
          <a:lstStyle/>
          <a:p>
            <a:r>
              <a:rPr lang="en-US" sz="2800" dirty="0" smtClean="0"/>
              <a:t>STOP BANKS CREATING BANKMONEY</a:t>
            </a:r>
            <a:endParaRPr lang="en-US" sz="2800" dirty="0"/>
          </a:p>
        </p:txBody>
      </p:sp>
    </p:spTree>
    <p:extLst>
      <p:ext uri="{BB962C8B-B14F-4D97-AF65-F5344CB8AC3E}">
        <p14:creationId xmlns:p14="http://schemas.microsoft.com/office/powerpoint/2010/main" val="214359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322" y="1330036"/>
            <a:ext cx="9799990" cy="1384995"/>
          </a:xfrm>
          <a:prstGeom prst="rect">
            <a:avLst/>
          </a:prstGeom>
          <a:noFill/>
        </p:spPr>
        <p:txBody>
          <a:bodyPr wrap="none" rtlCol="0">
            <a:spAutoFit/>
          </a:bodyPr>
          <a:lstStyle/>
          <a:p>
            <a:r>
              <a:rPr lang="en-US" sz="2800" dirty="0" smtClean="0"/>
              <a:t>All money in money supply becomes ‘sovereign money’.</a:t>
            </a:r>
          </a:p>
          <a:p>
            <a:endParaRPr lang="en-US" sz="2800" dirty="0"/>
          </a:p>
          <a:p>
            <a:r>
              <a:rPr lang="en-US" sz="2800" dirty="0" smtClean="0"/>
              <a:t>Sovereign money does not </a:t>
            </a:r>
            <a:r>
              <a:rPr lang="en-US" sz="2800" dirty="0" smtClean="0"/>
              <a:t>disappear when a bank loan is paid off.</a:t>
            </a:r>
            <a:endParaRPr lang="en-US" sz="2800" dirty="0"/>
          </a:p>
        </p:txBody>
      </p:sp>
      <p:sp>
        <p:nvSpPr>
          <p:cNvPr id="8" name="TextBox 7"/>
          <p:cNvSpPr txBox="1"/>
          <p:nvPr/>
        </p:nvSpPr>
        <p:spPr>
          <a:xfrm>
            <a:off x="0" y="0"/>
            <a:ext cx="12192000" cy="738664"/>
          </a:xfrm>
          <a:prstGeom prst="rect">
            <a:avLst/>
          </a:prstGeom>
          <a:solidFill>
            <a:srgbClr val="FFFF00"/>
          </a:solidFill>
        </p:spPr>
        <p:txBody>
          <a:bodyPr wrap="square" rtlCol="0">
            <a:spAutoFit/>
          </a:bodyPr>
          <a:lstStyle/>
          <a:p>
            <a:pPr algn="ctr"/>
            <a:r>
              <a:rPr lang="en-US" sz="2400" dirty="0" smtClean="0"/>
              <a:t>STOP </a:t>
            </a:r>
            <a:r>
              <a:rPr lang="en-US" sz="2400" dirty="0"/>
              <a:t>BANKS CREATING </a:t>
            </a:r>
            <a:r>
              <a:rPr lang="en-US" sz="2400" dirty="0" smtClean="0"/>
              <a:t>BANKMONEY</a:t>
            </a:r>
          </a:p>
          <a:p>
            <a:pPr algn="ctr"/>
            <a:r>
              <a:rPr lang="en-US" dirty="0" smtClean="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17" y="45437"/>
            <a:ext cx="609685" cy="64779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508" y="3430224"/>
            <a:ext cx="4934383" cy="2591308"/>
          </a:xfrm>
          <a:prstGeom prst="rect">
            <a:avLst/>
          </a:prstGeom>
        </p:spPr>
      </p:pic>
      <p:sp>
        <p:nvSpPr>
          <p:cNvPr id="3" name="TextBox 2"/>
          <p:cNvSpPr txBox="1"/>
          <p:nvPr/>
        </p:nvSpPr>
        <p:spPr>
          <a:xfrm>
            <a:off x="3837710" y="5417127"/>
            <a:ext cx="1348446"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88115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7326" y="1745673"/>
            <a:ext cx="8436733" cy="1754326"/>
          </a:xfrm>
          <a:prstGeom prst="rect">
            <a:avLst/>
          </a:prstGeom>
          <a:noFill/>
        </p:spPr>
        <p:txBody>
          <a:bodyPr wrap="none" rtlCol="0">
            <a:spAutoFit/>
          </a:bodyPr>
          <a:lstStyle/>
          <a:p>
            <a:r>
              <a:rPr lang="en-US" b="1" dirty="0" smtClean="0"/>
              <a:t>THERE WOULD ONLY BE 2 TYPES OF ACCOUNTS IN A COMMERCIAL BANK:</a:t>
            </a:r>
          </a:p>
          <a:p>
            <a:endParaRPr lang="en-US" b="1" dirty="0"/>
          </a:p>
          <a:p>
            <a:pPr marL="342900" indent="-342900">
              <a:buAutoNum type="arabicPeriod"/>
            </a:pPr>
            <a:r>
              <a:rPr lang="en-US" b="1" dirty="0" smtClean="0"/>
              <a:t>CHECKING ACCOUNTS	--	MONEY STAYS PROPERTY OF ACCOUNT HOLDER</a:t>
            </a:r>
          </a:p>
          <a:p>
            <a:pPr marL="342900" indent="-342900">
              <a:buAutoNum type="arabicPeriod"/>
            </a:pPr>
            <a:endParaRPr lang="en-US" b="1" dirty="0"/>
          </a:p>
          <a:p>
            <a:pPr marL="342900" indent="-342900">
              <a:buAutoNum type="arabicPeriod"/>
            </a:pPr>
            <a:r>
              <a:rPr lang="en-US" b="1" dirty="0" smtClean="0"/>
              <a:t>INVESTMENT ACCOUNTS	--	MONEY LOANED TO BANK TO INVEST</a:t>
            </a:r>
          </a:p>
          <a:p>
            <a:pPr marL="342900" indent="-342900">
              <a:buAutoNum type="arabicPeriod"/>
            </a:pPr>
            <a:endParaRPr lang="en-US" dirty="0"/>
          </a:p>
        </p:txBody>
      </p:sp>
      <p:sp>
        <p:nvSpPr>
          <p:cNvPr id="8" name="TextBox 7"/>
          <p:cNvSpPr txBox="1"/>
          <p:nvPr/>
        </p:nvSpPr>
        <p:spPr>
          <a:xfrm>
            <a:off x="0" y="0"/>
            <a:ext cx="12192000" cy="738664"/>
          </a:xfrm>
          <a:prstGeom prst="rect">
            <a:avLst/>
          </a:prstGeom>
          <a:solidFill>
            <a:srgbClr val="FFFF00"/>
          </a:solidFill>
        </p:spPr>
        <p:txBody>
          <a:bodyPr wrap="square" rtlCol="0">
            <a:spAutoFit/>
          </a:bodyPr>
          <a:lstStyle/>
          <a:p>
            <a:pPr algn="ctr"/>
            <a:r>
              <a:rPr lang="en-US" sz="2400" dirty="0" smtClean="0"/>
              <a:t>STOP </a:t>
            </a:r>
            <a:r>
              <a:rPr lang="en-US" sz="2400" dirty="0"/>
              <a:t>BANKS CREATING </a:t>
            </a:r>
            <a:r>
              <a:rPr lang="en-US" sz="2400" dirty="0" smtClean="0"/>
              <a:t>BANKMONEY</a:t>
            </a:r>
          </a:p>
          <a:p>
            <a:pPr algn="ctr"/>
            <a:r>
              <a:rPr lang="en-US" dirty="0" smtClean="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17" y="45437"/>
            <a:ext cx="609685" cy="6477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54" y="4046393"/>
            <a:ext cx="2828925" cy="1619250"/>
          </a:xfrm>
          <a:prstGeom prst="rect">
            <a:avLst/>
          </a:prstGeom>
        </p:spPr>
      </p:pic>
      <p:sp>
        <p:nvSpPr>
          <p:cNvPr id="6" name="TextBox 5"/>
          <p:cNvSpPr txBox="1"/>
          <p:nvPr/>
        </p:nvSpPr>
        <p:spPr>
          <a:xfrm>
            <a:off x="1357745" y="5929745"/>
            <a:ext cx="2148345" cy="646331"/>
          </a:xfrm>
          <a:prstGeom prst="rect">
            <a:avLst/>
          </a:prstGeom>
          <a:noFill/>
        </p:spPr>
        <p:txBody>
          <a:bodyPr wrap="none" rtlCol="0">
            <a:spAutoFit/>
          </a:bodyPr>
          <a:lstStyle/>
          <a:p>
            <a:r>
              <a:rPr lang="en-US" dirty="0" smtClean="0"/>
              <a:t>CHECKING ACCOUNT</a:t>
            </a:r>
          </a:p>
          <a:p>
            <a:r>
              <a:rPr lang="en-US" dirty="0" smtClean="0"/>
              <a:t>“SAFEKEEPING”</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755" y="3791816"/>
            <a:ext cx="1873827" cy="1873827"/>
          </a:xfrm>
          <a:prstGeom prst="rect">
            <a:avLst/>
          </a:prstGeom>
        </p:spPr>
      </p:pic>
      <p:sp>
        <p:nvSpPr>
          <p:cNvPr id="10" name="TextBox 9"/>
          <p:cNvSpPr txBox="1"/>
          <p:nvPr/>
        </p:nvSpPr>
        <p:spPr>
          <a:xfrm>
            <a:off x="6696495" y="5929745"/>
            <a:ext cx="3006079" cy="646331"/>
          </a:xfrm>
          <a:prstGeom prst="rect">
            <a:avLst/>
          </a:prstGeom>
          <a:noFill/>
        </p:spPr>
        <p:txBody>
          <a:bodyPr wrap="none" rtlCol="0">
            <a:spAutoFit/>
          </a:bodyPr>
          <a:lstStyle/>
          <a:p>
            <a:r>
              <a:rPr lang="en-US" dirty="0" smtClean="0"/>
              <a:t>INVESTMENT ACCOUNT</a:t>
            </a:r>
          </a:p>
          <a:p>
            <a:r>
              <a:rPr lang="en-US" dirty="0" smtClean="0"/>
              <a:t>“UNSECURED LOAN TO BANK”</a:t>
            </a:r>
            <a:endParaRPr lang="en-US" dirty="0"/>
          </a:p>
        </p:txBody>
      </p:sp>
    </p:spTree>
    <p:extLst>
      <p:ext uri="{BB962C8B-B14F-4D97-AF65-F5344CB8AC3E}">
        <p14:creationId xmlns:p14="http://schemas.microsoft.com/office/powerpoint/2010/main" val="357271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310" y="1399311"/>
            <a:ext cx="10082824" cy="2246769"/>
          </a:xfrm>
          <a:prstGeom prst="rect">
            <a:avLst/>
          </a:prstGeom>
          <a:solidFill>
            <a:srgbClr val="FFFFAF"/>
          </a:solidFill>
        </p:spPr>
        <p:txBody>
          <a:bodyPr wrap="none" rtlCol="0">
            <a:spAutoFit/>
          </a:bodyPr>
          <a:lstStyle/>
          <a:p>
            <a:pPr algn="ctr"/>
            <a:r>
              <a:rPr lang="en-US" sz="2800" dirty="0" smtClean="0"/>
              <a:t>A NEW REVOLVING FUND IN THE U.S. TREASURY</a:t>
            </a:r>
          </a:p>
          <a:p>
            <a:pPr algn="ctr"/>
            <a:r>
              <a:rPr lang="en-US" sz="2800" dirty="0" smtClean="0"/>
              <a:t>RECYCLES THE CURRENT MONEY SUPPLY (CREATED BY BANK LOANS)</a:t>
            </a:r>
          </a:p>
          <a:p>
            <a:pPr algn="ctr"/>
            <a:r>
              <a:rPr lang="en-US" sz="2800" dirty="0" smtClean="0"/>
              <a:t>BACK INTO THE ECONOMY</a:t>
            </a:r>
          </a:p>
          <a:p>
            <a:pPr algn="ctr"/>
            <a:r>
              <a:rPr lang="en-US" sz="2800" dirty="0" smtClean="0"/>
              <a:t> </a:t>
            </a:r>
          </a:p>
          <a:p>
            <a:pPr algn="ctr"/>
            <a:r>
              <a:rPr lang="en-US" sz="2800" dirty="0" smtClean="0"/>
              <a:t>ALL LOANS CAN BE REPAID TO CREDITORS</a:t>
            </a:r>
            <a:endParaRPr lang="en-US" sz="2800" dirty="0"/>
          </a:p>
        </p:txBody>
      </p:sp>
      <p:sp>
        <p:nvSpPr>
          <p:cNvPr id="8" name="TextBox 7"/>
          <p:cNvSpPr txBox="1"/>
          <p:nvPr/>
        </p:nvSpPr>
        <p:spPr>
          <a:xfrm>
            <a:off x="0" y="0"/>
            <a:ext cx="12192000" cy="738664"/>
          </a:xfrm>
          <a:prstGeom prst="rect">
            <a:avLst/>
          </a:prstGeom>
          <a:solidFill>
            <a:srgbClr val="FFFF00"/>
          </a:solidFill>
        </p:spPr>
        <p:txBody>
          <a:bodyPr wrap="square" rtlCol="0">
            <a:spAutoFit/>
          </a:bodyPr>
          <a:lstStyle/>
          <a:p>
            <a:pPr algn="ctr"/>
            <a:r>
              <a:rPr lang="en-US" sz="2400" dirty="0" smtClean="0"/>
              <a:t>STOP </a:t>
            </a:r>
            <a:r>
              <a:rPr lang="en-US" sz="2400" dirty="0"/>
              <a:t>BANKS CREATING </a:t>
            </a:r>
            <a:r>
              <a:rPr lang="en-US" sz="2400" dirty="0" smtClean="0"/>
              <a:t>BANKMONEY</a:t>
            </a:r>
          </a:p>
          <a:p>
            <a:pPr algn="ctr"/>
            <a:r>
              <a:rPr lang="en-US" dirty="0" smtClean="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17" y="45437"/>
            <a:ext cx="609685" cy="647790"/>
          </a:xfrm>
          <a:prstGeom prst="rect">
            <a:avLst/>
          </a:prstGeom>
        </p:spPr>
      </p:pic>
      <p:pic>
        <p:nvPicPr>
          <p:cNvPr id="5" name="Picture 2" descr="https://s16-us2.ixquick.com/cgi-bin/serveimage?url=http%3A%2F%2Ft1.gstatic.com%2Fimages%3Fq%3Dtbn%3AANd9GcR5VpzJElObWjDqcDIcAMqYCHpcouaktb9OGqD7QmzXDMWJl07aSw&amp;sp=eb2fb4f74bc38269d3a8aad38f9f67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473" y="3875840"/>
            <a:ext cx="2803538" cy="2034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27987" y="5730969"/>
            <a:ext cx="2412023" cy="461665"/>
          </a:xfrm>
          <a:prstGeom prst="rect">
            <a:avLst/>
          </a:prstGeom>
          <a:solidFill>
            <a:srgbClr val="FFC000"/>
          </a:solidFill>
        </p:spPr>
        <p:txBody>
          <a:bodyPr wrap="square" rtlCol="0">
            <a:spAutoFit/>
          </a:bodyPr>
          <a:lstStyle/>
          <a:p>
            <a:r>
              <a:rPr lang="en-US" sz="2400" dirty="0" smtClean="0"/>
              <a:t>REVOLVING FUND</a:t>
            </a:r>
            <a:endParaRPr lang="en-US" sz="2400" dirty="0"/>
          </a:p>
        </p:txBody>
      </p:sp>
    </p:spTree>
    <p:extLst>
      <p:ext uri="{BB962C8B-B14F-4D97-AF65-F5344CB8AC3E}">
        <p14:creationId xmlns:p14="http://schemas.microsoft.com/office/powerpoint/2010/main" val="216597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977" y="1858444"/>
            <a:ext cx="1374526" cy="124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92201" y="1284882"/>
            <a:ext cx="7736092" cy="830997"/>
          </a:xfrm>
          <a:prstGeom prst="rect">
            <a:avLst/>
          </a:prstGeom>
          <a:noFill/>
        </p:spPr>
        <p:txBody>
          <a:bodyPr wrap="none" rtlCol="0">
            <a:spAutoFit/>
          </a:bodyPr>
          <a:lstStyle/>
          <a:p>
            <a:r>
              <a:rPr lang="en-US" sz="2400" dirty="0"/>
              <a:t>Okay, think about this:    today,  on this day of TRANSITION </a:t>
            </a:r>
            <a:r>
              <a:rPr lang="en-US" sz="2400" dirty="0"/>
              <a:t>–</a:t>
            </a:r>
            <a:r>
              <a:rPr lang="en-US" sz="2400" dirty="0"/>
              <a:t> </a:t>
            </a:r>
          </a:p>
          <a:p>
            <a:pPr algn="ctr"/>
            <a:r>
              <a:rPr lang="en-US" sz="2400" dirty="0"/>
              <a:t>what is our money supply?</a:t>
            </a:r>
            <a:endParaRPr lang="en-US" sz="2400" dirty="0"/>
          </a:p>
        </p:txBody>
      </p:sp>
      <p:sp>
        <p:nvSpPr>
          <p:cNvPr id="5" name="TextBox 4"/>
          <p:cNvSpPr txBox="1"/>
          <p:nvPr/>
        </p:nvSpPr>
        <p:spPr>
          <a:xfrm>
            <a:off x="2839961" y="707116"/>
            <a:ext cx="6602320" cy="461665"/>
          </a:xfrm>
          <a:prstGeom prst="rect">
            <a:avLst/>
          </a:prstGeom>
          <a:solidFill>
            <a:srgbClr val="FFFF00"/>
          </a:solidFill>
        </p:spPr>
        <p:txBody>
          <a:bodyPr wrap="none" rtlCol="0">
            <a:spAutoFit/>
          </a:bodyPr>
          <a:lstStyle/>
          <a:p>
            <a:r>
              <a:rPr lang="en-US" sz="2400" dirty="0"/>
              <a:t>Yes, yes, yes.... tell me, what is this Revolving Fund?</a:t>
            </a:r>
            <a:endParaRPr lang="en-US" sz="2400" dirty="0"/>
          </a:p>
        </p:txBody>
      </p:sp>
      <p:sp>
        <p:nvSpPr>
          <p:cNvPr id="6" name="TextBox 5"/>
          <p:cNvSpPr txBox="1"/>
          <p:nvPr/>
        </p:nvSpPr>
        <p:spPr>
          <a:xfrm>
            <a:off x="6606746" y="4464461"/>
            <a:ext cx="3930465" cy="1477328"/>
          </a:xfrm>
          <a:prstGeom prst="rect">
            <a:avLst/>
          </a:prstGeom>
          <a:solidFill>
            <a:srgbClr val="FFFF00"/>
          </a:solidFill>
        </p:spPr>
        <p:txBody>
          <a:bodyPr wrap="square" rtlCol="0">
            <a:spAutoFit/>
          </a:bodyPr>
          <a:lstStyle/>
          <a:p>
            <a:r>
              <a:rPr lang="en-US" dirty="0"/>
              <a:t>Today, our money supply was created by commercial banks making loans.</a:t>
            </a:r>
          </a:p>
          <a:p>
            <a:endParaRPr lang="en-US" dirty="0"/>
          </a:p>
          <a:p>
            <a:r>
              <a:rPr lang="en-US" dirty="0"/>
              <a:t>So our money supply ... is ...</a:t>
            </a:r>
          </a:p>
          <a:p>
            <a:r>
              <a:rPr lang="en-US" dirty="0"/>
              <a:t>unpaid loans owed to banks!</a:t>
            </a:r>
          </a:p>
        </p:txBody>
      </p:sp>
      <p:sp>
        <p:nvSpPr>
          <p:cNvPr id="2" name="TextBox 1"/>
          <p:cNvSpPr txBox="1"/>
          <p:nvPr/>
        </p:nvSpPr>
        <p:spPr>
          <a:xfrm>
            <a:off x="1777106" y="4154157"/>
            <a:ext cx="3020150" cy="369332"/>
          </a:xfrm>
          <a:prstGeom prst="rect">
            <a:avLst/>
          </a:prstGeom>
          <a:solidFill>
            <a:schemeClr val="bg1"/>
          </a:solidFill>
        </p:spPr>
        <p:txBody>
          <a:bodyPr wrap="square" rtlCol="0">
            <a:spAutoFit/>
          </a:bodyPr>
          <a:lstStyle/>
          <a:p>
            <a:r>
              <a:rPr lang="en-US" dirty="0"/>
              <a:t>                                        </a:t>
            </a:r>
            <a:endParaRPr lang="en-US" dirty="0"/>
          </a:p>
        </p:txBody>
      </p:sp>
      <p:pic>
        <p:nvPicPr>
          <p:cNvPr id="3080" name="Picture 8" descr="https://s16-us2.ixquick.com/cgi-bin/serveimage?url=http%3A%2F%2Ft2.gstatic.com%2Fimages%3Fq%3Dtbn%3AANd9GcS8A2sij87N51MkDkRCma6cC-952gfxhKytOK_zNRW0PwU3Syd6&amp;sp=9d86f5faa8247f979a1b9af8ce7f78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278" y="3032870"/>
            <a:ext cx="4967243" cy="3429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77106" y="3057266"/>
            <a:ext cx="830192" cy="646331"/>
          </a:xfrm>
          <a:prstGeom prst="rect">
            <a:avLst/>
          </a:prstGeom>
          <a:solidFill>
            <a:schemeClr val="bg1"/>
          </a:solidFill>
        </p:spPr>
        <p:txBody>
          <a:bodyPr wrap="square" rtlCol="0">
            <a:spAutoFit/>
          </a:bodyPr>
          <a:lstStyle/>
          <a:p>
            <a:r>
              <a:rPr lang="en-US" dirty="0"/>
              <a:t>Create</a:t>
            </a:r>
          </a:p>
          <a:p>
            <a:r>
              <a:rPr lang="en-US" dirty="0"/>
              <a:t>Loans</a:t>
            </a:r>
            <a:endParaRPr lang="en-US" dirty="0"/>
          </a:p>
        </p:txBody>
      </p:sp>
      <p:pic>
        <p:nvPicPr>
          <p:cNvPr id="1028" name="Picture 4" descr="https://s17-us2.ixquick.com/cgi-bin/serveimage?url=http%3A%2F%2Fblog.blominvestbank.com%2Fwp-content%2Fuploads%2F2014%2F10%2Fbanks.jpg&amp;sp=371288efa46c5ba8d94bd18c24d4e9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958" y="2274378"/>
            <a:ext cx="1102489" cy="8268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6670" y="3424734"/>
            <a:ext cx="3819725" cy="646331"/>
          </a:xfrm>
          <a:prstGeom prst="rect">
            <a:avLst/>
          </a:prstGeom>
          <a:solidFill>
            <a:srgbClr val="FFFF00"/>
          </a:solidFill>
        </p:spPr>
        <p:txBody>
          <a:bodyPr wrap="square" rtlCol="0">
            <a:spAutoFit/>
          </a:bodyPr>
          <a:lstStyle/>
          <a:p>
            <a:r>
              <a:rPr lang="en-US" dirty="0"/>
              <a:t>You’re making me think, and ... and .... it’s FUN!</a:t>
            </a:r>
            <a:endParaRPr lang="en-US" dirty="0"/>
          </a:p>
        </p:txBody>
      </p:sp>
      <p:sp>
        <p:nvSpPr>
          <p:cNvPr id="7" name="TextBox 6"/>
          <p:cNvSpPr txBox="1"/>
          <p:nvPr/>
        </p:nvSpPr>
        <p:spPr>
          <a:xfrm rot="712900">
            <a:off x="3347019" y="4350029"/>
            <a:ext cx="1478290" cy="369332"/>
          </a:xfrm>
          <a:prstGeom prst="rect">
            <a:avLst/>
          </a:prstGeom>
          <a:noFill/>
        </p:spPr>
        <p:txBody>
          <a:bodyPr wrap="none" rtlCol="0">
            <a:spAutoFit/>
          </a:bodyPr>
          <a:lstStyle/>
          <a:p>
            <a:r>
              <a:rPr lang="en-US" b="1" dirty="0"/>
              <a:t>Unpaid Loans</a:t>
            </a:r>
            <a:endParaRPr lang="en-US" b="1" dirty="0"/>
          </a:p>
        </p:txBody>
      </p:sp>
      <p:sp>
        <p:nvSpPr>
          <p:cNvPr id="9" name="TextBox 8"/>
          <p:cNvSpPr txBox="1"/>
          <p:nvPr/>
        </p:nvSpPr>
        <p:spPr>
          <a:xfrm>
            <a:off x="4352267" y="96874"/>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spTree>
    <p:extLst>
      <p:ext uri="{BB962C8B-B14F-4D97-AF65-F5344CB8AC3E}">
        <p14:creationId xmlns:p14="http://schemas.microsoft.com/office/powerpoint/2010/main" val="2667243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5236" y="2688843"/>
            <a:ext cx="6622473" cy="2246769"/>
          </a:xfrm>
          <a:prstGeom prst="rect">
            <a:avLst/>
          </a:prstGeom>
        </p:spPr>
        <p:txBody>
          <a:bodyPr wrap="square">
            <a:spAutoFit/>
          </a:bodyPr>
          <a:lstStyle/>
          <a:p>
            <a:r>
              <a:rPr lang="en-US" sz="2800" dirty="0">
                <a:solidFill>
                  <a:srgbClr val="0A0910"/>
                </a:solidFill>
                <a:latin typeface="Muli"/>
              </a:rPr>
              <a:t>"Every loan, overdraft, or bank purchase </a:t>
            </a:r>
            <a:r>
              <a:rPr lang="en-US" sz="2800" u="sng" dirty="0">
                <a:solidFill>
                  <a:srgbClr val="0A0910"/>
                </a:solidFill>
                <a:latin typeface="Muli"/>
              </a:rPr>
              <a:t>creates a </a:t>
            </a:r>
            <a:r>
              <a:rPr lang="en-US" sz="2800" u="sng" dirty="0" smtClean="0">
                <a:solidFill>
                  <a:srgbClr val="0A0910"/>
                </a:solidFill>
                <a:latin typeface="Muli"/>
              </a:rPr>
              <a:t>deposit…</a:t>
            </a:r>
          </a:p>
          <a:p>
            <a:endParaRPr lang="en-US" sz="2800" u="sng" dirty="0">
              <a:solidFill>
                <a:srgbClr val="0A0910"/>
              </a:solidFill>
              <a:latin typeface="Muli"/>
            </a:endParaRPr>
          </a:p>
          <a:p>
            <a:r>
              <a:rPr lang="en-US" sz="2800" dirty="0" smtClean="0">
                <a:solidFill>
                  <a:srgbClr val="0A0910"/>
                </a:solidFill>
                <a:latin typeface="Muli"/>
              </a:rPr>
              <a:t>every </a:t>
            </a:r>
            <a:r>
              <a:rPr lang="en-US" sz="2800" dirty="0">
                <a:solidFill>
                  <a:srgbClr val="0A0910"/>
                </a:solidFill>
                <a:latin typeface="Muli"/>
              </a:rPr>
              <a:t>repayment of a loan, overdraft or bank sale </a:t>
            </a:r>
            <a:r>
              <a:rPr lang="en-US" sz="2800" u="sng" dirty="0">
                <a:solidFill>
                  <a:srgbClr val="0A0910"/>
                </a:solidFill>
                <a:latin typeface="Muli"/>
              </a:rPr>
              <a:t>destroys a deposit</a:t>
            </a:r>
            <a:r>
              <a:rPr lang="en-US" sz="2800" dirty="0" smtClean="0">
                <a:solidFill>
                  <a:srgbClr val="0A0910"/>
                </a:solidFill>
                <a:latin typeface="Muli"/>
              </a:rPr>
              <a:t>."</a:t>
            </a:r>
            <a:endParaRPr lang="en-US" sz="2800" dirty="0"/>
          </a:p>
        </p:txBody>
      </p:sp>
      <p:sp>
        <p:nvSpPr>
          <p:cNvPr id="4" name="TextBox 3"/>
          <p:cNvSpPr txBox="1"/>
          <p:nvPr/>
        </p:nvSpPr>
        <p:spPr>
          <a:xfrm>
            <a:off x="0" y="972417"/>
            <a:ext cx="12192000" cy="461665"/>
          </a:xfrm>
          <a:prstGeom prst="rect">
            <a:avLst/>
          </a:prstGeom>
          <a:solidFill>
            <a:srgbClr val="C1FFC1"/>
          </a:solidFill>
        </p:spPr>
        <p:txBody>
          <a:bodyPr wrap="square" rtlCol="0">
            <a:spAutoFit/>
          </a:bodyPr>
          <a:lstStyle/>
          <a:p>
            <a:pPr algn="ctr"/>
            <a:r>
              <a:rPr lang="en-US" sz="2400" dirty="0" smtClean="0"/>
              <a:t>BANKING CORPORATIONS CREATE BANKMONEY</a:t>
            </a:r>
            <a:endParaRPr lang="en-US" sz="2400" dirty="0"/>
          </a:p>
        </p:txBody>
      </p:sp>
      <p:sp>
        <p:nvSpPr>
          <p:cNvPr id="5" name="Title 1"/>
          <p:cNvSpPr txBox="1">
            <a:spLocks/>
          </p:cNvSpPr>
          <p:nvPr/>
        </p:nvSpPr>
        <p:spPr>
          <a:xfrm>
            <a:off x="0" y="1"/>
            <a:ext cx="12192000" cy="615142"/>
          </a:xfrm>
          <a:prstGeom prst="rect">
            <a:avLst/>
          </a:prstGeom>
          <a:solidFill>
            <a:srgbClr val="99FFCC"/>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mn-lt"/>
                <a:cs typeface="Courier New" panose="02070309020205020404" pitchFamily="49" charset="0"/>
              </a:rPr>
              <a:t>WHO CREATES OUR MONEY SUPPLY?</a:t>
            </a:r>
            <a:endParaRPr lang="en-US" sz="3600"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09" y="2186628"/>
            <a:ext cx="2540000" cy="3251200"/>
          </a:xfrm>
          <a:prstGeom prst="rect">
            <a:avLst/>
          </a:prstGeom>
        </p:spPr>
      </p:pic>
      <p:sp>
        <p:nvSpPr>
          <p:cNvPr id="7" name="Rectangle 6"/>
          <p:cNvSpPr/>
          <p:nvPr/>
        </p:nvSpPr>
        <p:spPr>
          <a:xfrm>
            <a:off x="498764" y="5650009"/>
            <a:ext cx="5791200" cy="923330"/>
          </a:xfrm>
          <a:prstGeom prst="rect">
            <a:avLst/>
          </a:prstGeom>
        </p:spPr>
        <p:txBody>
          <a:bodyPr wrap="square">
            <a:spAutoFit/>
          </a:bodyPr>
          <a:lstStyle/>
          <a:p>
            <a:r>
              <a:rPr lang="en-US" dirty="0">
                <a:solidFill>
                  <a:srgbClr val="0A0910"/>
                </a:solidFill>
                <a:latin typeface="Muli"/>
              </a:rPr>
              <a:t>Right </a:t>
            </a:r>
            <a:r>
              <a:rPr lang="en-US" dirty="0" err="1">
                <a:solidFill>
                  <a:srgbClr val="0A0910"/>
                </a:solidFill>
                <a:latin typeface="Muli"/>
              </a:rPr>
              <a:t>Honourable</a:t>
            </a:r>
            <a:r>
              <a:rPr lang="en-US" dirty="0">
                <a:solidFill>
                  <a:srgbClr val="0A0910"/>
                </a:solidFill>
                <a:latin typeface="Muli"/>
              </a:rPr>
              <a:t> Reginald McKenna</a:t>
            </a:r>
            <a:r>
              <a:rPr lang="en-US" dirty="0" smtClean="0">
                <a:solidFill>
                  <a:srgbClr val="0A0910"/>
                </a:solidFill>
                <a:latin typeface="Muli"/>
              </a:rPr>
              <a:t>,</a:t>
            </a:r>
          </a:p>
          <a:p>
            <a:r>
              <a:rPr lang="en-US" dirty="0" smtClean="0">
                <a:solidFill>
                  <a:srgbClr val="0A0910"/>
                </a:solidFill>
                <a:latin typeface="Muli"/>
              </a:rPr>
              <a:t>Former </a:t>
            </a:r>
            <a:r>
              <a:rPr lang="en-US" dirty="0">
                <a:solidFill>
                  <a:srgbClr val="0A0910"/>
                </a:solidFill>
                <a:latin typeface="Muli"/>
              </a:rPr>
              <a:t>British Chancellor of the </a:t>
            </a:r>
            <a:r>
              <a:rPr lang="en-US" dirty="0" smtClean="0">
                <a:solidFill>
                  <a:srgbClr val="0A0910"/>
                </a:solidFill>
                <a:latin typeface="Muli"/>
              </a:rPr>
              <a:t>Exchequer (Treasury)</a:t>
            </a:r>
          </a:p>
          <a:p>
            <a:r>
              <a:rPr lang="en-US" dirty="0" smtClean="0">
                <a:solidFill>
                  <a:srgbClr val="0A0910"/>
                </a:solidFill>
                <a:latin typeface="Muli"/>
              </a:rPr>
              <a:t>Chairman, Midland </a:t>
            </a:r>
            <a:r>
              <a:rPr lang="en-US" dirty="0">
                <a:solidFill>
                  <a:srgbClr val="0A0910"/>
                </a:solidFill>
                <a:latin typeface="Muli"/>
              </a:rPr>
              <a:t>Bank, 1924</a:t>
            </a:r>
            <a:r>
              <a:rPr lang="en-US" dirty="0" smtClean="0">
                <a:solidFill>
                  <a:srgbClr val="0A0910"/>
                </a:solidFill>
                <a:latin typeface="Muli"/>
              </a:rPr>
              <a: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527" y="4497242"/>
            <a:ext cx="1923473" cy="2305533"/>
          </a:xfrm>
          <a:prstGeom prst="rect">
            <a:avLst/>
          </a:prstGeom>
        </p:spPr>
      </p:pic>
    </p:spTree>
    <p:extLst>
      <p:ext uri="{BB962C8B-B14F-4D97-AF65-F5344CB8AC3E}">
        <p14:creationId xmlns:p14="http://schemas.microsoft.com/office/powerpoint/2010/main" val="232140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634" y="267366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54850" y="5410201"/>
            <a:ext cx="2175596" cy="584775"/>
          </a:xfrm>
          <a:prstGeom prst="rect">
            <a:avLst/>
          </a:prstGeom>
          <a:solidFill>
            <a:srgbClr val="FFFF00"/>
          </a:solidFill>
        </p:spPr>
        <p:txBody>
          <a:bodyPr wrap="none" rtlCol="0">
            <a:spAutoFit/>
          </a:bodyPr>
          <a:lstStyle/>
          <a:p>
            <a:r>
              <a:rPr lang="en-US" sz="3200" dirty="0"/>
              <a:t>And... now?</a:t>
            </a:r>
            <a:endParaRPr lang="en-US" sz="3200" dirty="0"/>
          </a:p>
        </p:txBody>
      </p:sp>
      <p:sp>
        <p:nvSpPr>
          <p:cNvPr id="6" name="TextBox 5"/>
          <p:cNvSpPr txBox="1"/>
          <p:nvPr/>
        </p:nvSpPr>
        <p:spPr>
          <a:xfrm>
            <a:off x="2133601" y="990600"/>
            <a:ext cx="8174867" cy="923330"/>
          </a:xfrm>
          <a:prstGeom prst="rect">
            <a:avLst/>
          </a:prstGeom>
          <a:noFill/>
        </p:spPr>
        <p:txBody>
          <a:bodyPr wrap="none" rtlCol="0">
            <a:spAutoFit/>
          </a:bodyPr>
          <a:lstStyle/>
          <a:p>
            <a:r>
              <a:rPr lang="en-US" dirty="0"/>
              <a:t>Right!   Yesterday, the day before TRANSITION,</a:t>
            </a:r>
          </a:p>
          <a:p>
            <a:r>
              <a:rPr lang="en-US" dirty="0"/>
              <a:t>if a borrower repaid his loan, the principal repayment would have been ‘extinguished’,</a:t>
            </a:r>
          </a:p>
          <a:p>
            <a:r>
              <a:rPr lang="en-US" dirty="0"/>
              <a:t>meaning money would disappear from the books of the bank.   </a:t>
            </a:r>
            <a:endParaRPr lang="en-US" dirty="0"/>
          </a:p>
        </p:txBody>
      </p:sp>
      <p:pic>
        <p:nvPicPr>
          <p:cNvPr id="4098" name="Picture 2" descr="https://s16-us2.ixquick.com/cgi-bin/serveimage?url=http%3A%2F%2Ft2.gstatic.com%2Fimages%3Fq%3Dtbn%3AANd9GcSM4KsQdfYQgioAo2wo5OdJh2Yh2MesOpSD9kTVZR6VsOZKAk-LGw&amp;sp=bc535de9c3a71c9025628c3436df17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5126" y="118795"/>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spTree>
    <p:extLst>
      <p:ext uri="{BB962C8B-B14F-4D97-AF65-F5344CB8AC3E}">
        <p14:creationId xmlns:p14="http://schemas.microsoft.com/office/powerpoint/2010/main" val="2677718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698" y="3619292"/>
            <a:ext cx="1397171" cy="126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83795" y="1136537"/>
            <a:ext cx="7873822" cy="2031325"/>
          </a:xfrm>
          <a:prstGeom prst="rect">
            <a:avLst/>
          </a:prstGeom>
          <a:noFill/>
        </p:spPr>
        <p:txBody>
          <a:bodyPr wrap="none" rtlCol="0">
            <a:spAutoFit/>
          </a:bodyPr>
          <a:lstStyle/>
          <a:p>
            <a:r>
              <a:rPr lang="en-US" dirty="0"/>
              <a:t>Starting at TRANSITION, the commercial banks must make loans</a:t>
            </a:r>
          </a:p>
          <a:p>
            <a:r>
              <a:rPr lang="en-US" u="sng" dirty="0"/>
              <a:t>from money they own, borrow, or get from investors</a:t>
            </a:r>
            <a:r>
              <a:rPr lang="en-US" dirty="0"/>
              <a:t>.</a:t>
            </a:r>
          </a:p>
          <a:p>
            <a:endParaRPr lang="en-US" dirty="0"/>
          </a:p>
          <a:p>
            <a:r>
              <a:rPr lang="en-US" dirty="0"/>
              <a:t>And when these loans are repaid, the money doesn’t disappear!    It gets returned</a:t>
            </a:r>
          </a:p>
          <a:p>
            <a:r>
              <a:rPr lang="en-US" dirty="0"/>
              <a:t>to the bank to lend out again.</a:t>
            </a:r>
          </a:p>
          <a:p>
            <a:endParaRPr lang="en-US" dirty="0"/>
          </a:p>
          <a:p>
            <a:r>
              <a:rPr lang="en-US" dirty="0"/>
              <a:t>They can’t create or destroy money by creating bank loans any more.</a:t>
            </a:r>
            <a:endParaRPr lang="en-US" dirty="0"/>
          </a:p>
        </p:txBody>
      </p:sp>
      <p:sp>
        <p:nvSpPr>
          <p:cNvPr id="10" name="TextBox 9"/>
          <p:cNvSpPr txBox="1"/>
          <p:nvPr/>
        </p:nvSpPr>
        <p:spPr>
          <a:xfrm>
            <a:off x="4038601" y="5334001"/>
            <a:ext cx="2136419" cy="830997"/>
          </a:xfrm>
          <a:prstGeom prst="rect">
            <a:avLst/>
          </a:prstGeom>
          <a:solidFill>
            <a:srgbClr val="FFFF00"/>
          </a:solidFill>
        </p:spPr>
        <p:txBody>
          <a:bodyPr wrap="none" rtlCol="0">
            <a:spAutoFit/>
          </a:bodyPr>
          <a:lstStyle/>
          <a:p>
            <a:r>
              <a:rPr lang="en-US" sz="2400" dirty="0"/>
              <a:t>I’m sorry.</a:t>
            </a:r>
          </a:p>
          <a:p>
            <a:r>
              <a:rPr lang="en-US" sz="2400" dirty="0"/>
              <a:t>I have to </a:t>
            </a:r>
            <a:r>
              <a:rPr lang="en-US" sz="2400" dirty="0" smtClean="0"/>
              <a:t>SAY…..</a:t>
            </a:r>
            <a:endParaRPr lang="en-US" sz="2400" dirty="0"/>
          </a:p>
        </p:txBody>
      </p:sp>
      <p:sp>
        <p:nvSpPr>
          <p:cNvPr id="2" name="TextBox 1"/>
          <p:cNvSpPr txBox="1"/>
          <p:nvPr/>
        </p:nvSpPr>
        <p:spPr>
          <a:xfrm>
            <a:off x="8382698" y="5749499"/>
            <a:ext cx="2055371" cy="584775"/>
          </a:xfrm>
          <a:prstGeom prst="rect">
            <a:avLst/>
          </a:prstGeom>
          <a:noFill/>
        </p:spPr>
        <p:txBody>
          <a:bodyPr wrap="none" rtlCol="0">
            <a:spAutoFit/>
          </a:bodyPr>
          <a:lstStyle/>
          <a:p>
            <a:r>
              <a:rPr lang="en-US" sz="3200" dirty="0">
                <a:sym typeface="Wingdings" panose="05000000000000000000" pitchFamily="2" charset="2"/>
              </a:rPr>
              <a:t>      </a:t>
            </a:r>
            <a:endParaRPr lang="en-US" sz="3200" dirty="0"/>
          </a:p>
        </p:txBody>
      </p:sp>
      <p:sp>
        <p:nvSpPr>
          <p:cNvPr id="7" name="TextBox 6"/>
          <p:cNvSpPr txBox="1"/>
          <p:nvPr/>
        </p:nvSpPr>
        <p:spPr>
          <a:xfrm>
            <a:off x="4285126" y="118795"/>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spTree>
    <p:extLst>
      <p:ext uri="{BB962C8B-B14F-4D97-AF65-F5344CB8AC3E}">
        <p14:creationId xmlns:p14="http://schemas.microsoft.com/office/powerpoint/2010/main" val="1768356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6" y="1242644"/>
            <a:ext cx="1397171" cy="126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48906" y="304801"/>
            <a:ext cx="8252259" cy="584775"/>
          </a:xfrm>
          <a:prstGeom prst="rect">
            <a:avLst/>
          </a:prstGeom>
          <a:solidFill>
            <a:srgbClr val="FFFF00"/>
          </a:solidFill>
        </p:spPr>
        <p:txBody>
          <a:bodyPr wrap="none" rtlCol="0">
            <a:spAutoFit/>
          </a:bodyPr>
          <a:lstStyle/>
          <a:p>
            <a:r>
              <a:rPr lang="en-US" sz="3200" dirty="0"/>
              <a:t>What a wonderful stupendous glorious relief !!!!</a:t>
            </a:r>
            <a:endParaRPr lang="en-US" sz="3200" dirty="0"/>
          </a:p>
        </p:txBody>
      </p:sp>
      <p:pic>
        <p:nvPicPr>
          <p:cNvPr id="5124" name="Picture 4" descr="https://s17-us2.ixquick.com/cgi-bin/serveimage?url=http%3A%2F%2Fcdn2.hubspot.net%2Fhub%2F53%2Ffile-2616374662-png%2F00-Blog_Thinkstock_Images%2Fpsych-of-excitement.png&amp;sp=6fe9bedefa388b81c095d0924f9faa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637" y="2952374"/>
            <a:ext cx="2635255" cy="10908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17-us2.ixquick.com/cgi-bin/serveimage?url=http%3A%2F%2Fgrassrootsinternetstrategy.com.au%2Fwp-content%2Fuploads%2F2012%2F08%2FExcited-Businessman.jpg&amp;sp=3015bbe1dc4431ed8de1cba499771f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1" y="4306656"/>
            <a:ext cx="1542256" cy="233967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s14-eu5.ixquick.com/cgi-bin/serveimage?url=http%3A%2F%2Fstockfresh.com%2Ffiles%2Fp%2Fpressmaster%2Fm%2F30%2F71556_stock-photo-excitement.jpg&amp;sp=ba71b0179deb59e067cbb674e2ca2b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1" y="4931458"/>
            <a:ext cx="2282825" cy="152378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s15-us2.ixquick.com/cgi-bin/serveimage?url=http%3A%2F%2Fwww.freedigitalphotos.net%2Fimages%2Fpreviews%2Fexcitement-grass-represents-elation-pasture-and-grassland-100281928.jpg&amp;sp=550d47805f694b939f7b9e0c14bfc7d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400" y="4478125"/>
            <a:ext cx="2371940" cy="17789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16-us2.ixquick.com/cgi-bin/serveimage?url=https%3A%2F%2Fmohammadatif.files.wordpress.com%2F2014%2F01%2Fexcite.jpg&amp;sp=cc8e1a87e64db242f666e76daa7405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1" y="1402465"/>
            <a:ext cx="22002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17-us2.ixquick.com/cgi-bin/serveimage?url=http%3A%2F%2Fimages.clipartpanda.com%2Fcalypso-clipart-excited.png&amp;sp=0346b090a5581a6b775936b6fe020e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00777">
            <a:off x="3505200" y="889575"/>
            <a:ext cx="5334000" cy="53675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24192" y="880893"/>
            <a:ext cx="746156" cy="1754326"/>
          </a:xfrm>
          <a:prstGeom prst="rect">
            <a:avLst/>
          </a:prstGeom>
          <a:solidFill>
            <a:schemeClr val="bg1"/>
          </a:solidFill>
        </p:spPr>
        <p:txBody>
          <a:bodyPr wrap="square" rtlCol="0">
            <a:spAutoFit/>
          </a:bodyPr>
          <a:lstStyle/>
          <a:p>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13803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5" y="5038277"/>
            <a:ext cx="1858134" cy="168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5955" y="1226793"/>
            <a:ext cx="4876800" cy="3693319"/>
          </a:xfrm>
          <a:prstGeom prst="rect">
            <a:avLst/>
          </a:prstGeom>
          <a:noFill/>
        </p:spPr>
        <p:txBody>
          <a:bodyPr wrap="square" rtlCol="0">
            <a:spAutoFit/>
          </a:bodyPr>
          <a:lstStyle/>
          <a:p>
            <a:r>
              <a:rPr lang="en-US" dirty="0"/>
              <a:t>Good question.   The Revolving Fund ensures we have </a:t>
            </a:r>
            <a:r>
              <a:rPr lang="en-US" dirty="0"/>
              <a:t>a </a:t>
            </a:r>
            <a:r>
              <a:rPr lang="en-US" dirty="0"/>
              <a:t>permanent, stable money supply at</a:t>
            </a:r>
          </a:p>
          <a:p>
            <a:r>
              <a:rPr lang="en-US" dirty="0"/>
              <a:t>TRANSITION and in the future.</a:t>
            </a:r>
          </a:p>
          <a:p>
            <a:endParaRPr lang="en-US" dirty="0"/>
          </a:p>
          <a:p>
            <a:r>
              <a:rPr lang="en-US" dirty="0"/>
              <a:t>Today’s pre-TRANSITION money supply is 12 Trillion Dollars!  This money, </a:t>
            </a:r>
            <a:r>
              <a:rPr lang="en-US" dirty="0"/>
              <a:t>created by </a:t>
            </a:r>
            <a:r>
              <a:rPr lang="en-US" dirty="0"/>
              <a:t>bank loans, is found in all types of deposit accounts in banks:</a:t>
            </a:r>
          </a:p>
          <a:p>
            <a:r>
              <a:rPr lang="en-US" dirty="0"/>
              <a:t> </a:t>
            </a:r>
            <a:r>
              <a:rPr lang="en-US" dirty="0"/>
              <a:t>    </a:t>
            </a:r>
          </a:p>
          <a:p>
            <a:r>
              <a:rPr lang="en-US" dirty="0"/>
              <a:t> </a:t>
            </a:r>
            <a:r>
              <a:rPr lang="en-US" dirty="0"/>
              <a:t>    savings  ...  checking ... time deposits ... etc.</a:t>
            </a:r>
          </a:p>
          <a:p>
            <a:endParaRPr lang="en-US" dirty="0"/>
          </a:p>
          <a:p>
            <a:r>
              <a:rPr lang="en-US" dirty="0"/>
              <a:t>This is the life blood of our economy.  We all</a:t>
            </a:r>
          </a:p>
          <a:p>
            <a:r>
              <a:rPr lang="en-US" dirty="0"/>
              <a:t>need it ... and we need all of it.</a:t>
            </a:r>
            <a:endParaRPr lang="en-US" dirty="0"/>
          </a:p>
        </p:txBody>
      </p:sp>
      <p:sp>
        <p:nvSpPr>
          <p:cNvPr id="5" name="TextBox 4"/>
          <p:cNvSpPr txBox="1"/>
          <p:nvPr/>
        </p:nvSpPr>
        <p:spPr>
          <a:xfrm>
            <a:off x="5562600" y="181642"/>
            <a:ext cx="5105401" cy="646331"/>
          </a:xfrm>
          <a:prstGeom prst="rect">
            <a:avLst/>
          </a:prstGeom>
          <a:solidFill>
            <a:srgbClr val="FFFF00"/>
          </a:solidFill>
        </p:spPr>
        <p:txBody>
          <a:bodyPr wrap="square" rtlCol="0">
            <a:spAutoFit/>
          </a:bodyPr>
          <a:lstStyle/>
          <a:p>
            <a:r>
              <a:rPr lang="en-US" dirty="0"/>
              <a:t>Wait!   Why do we need a Revolving Fund if the government will now create our money DEBT-FREE?</a:t>
            </a:r>
            <a:endParaRPr lang="en-US" dirty="0"/>
          </a:p>
        </p:txBody>
      </p:sp>
      <p:pic>
        <p:nvPicPr>
          <p:cNvPr id="4102" name="Picture 6" descr="https://s15-us2.ixquick.com/cgi-bin/serveimage?url=http%3A%2F%2Fwww.elearnmarkets.com%2Fblog%2Fwp-content%2Fuploads%2F2016%2F01%2FVarious-types-of-bank-deposits-e1452857336257.jpeg&amp;sp=e9ef4b5326b1b05d63c9ab7df142f6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825" y="957474"/>
            <a:ext cx="3619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4180" y="857460"/>
            <a:ext cx="3993401" cy="369332"/>
          </a:xfrm>
          <a:prstGeom prst="rect">
            <a:avLst/>
          </a:prstGeom>
          <a:solidFill>
            <a:schemeClr val="bg1"/>
          </a:solidFill>
        </p:spPr>
        <p:txBody>
          <a:bodyPr wrap="none" rtlCol="0">
            <a:spAutoFit/>
          </a:bodyPr>
          <a:lstStyle/>
          <a:p>
            <a:r>
              <a:rPr lang="en-US" dirty="0"/>
              <a:t>                                                                        </a:t>
            </a:r>
            <a:endParaRPr lang="en-US" dirty="0"/>
          </a:p>
        </p:txBody>
      </p:sp>
      <p:sp>
        <p:nvSpPr>
          <p:cNvPr id="26" name="TextBox 25"/>
          <p:cNvSpPr txBox="1"/>
          <p:nvPr/>
        </p:nvSpPr>
        <p:spPr>
          <a:xfrm>
            <a:off x="6491939" y="3759649"/>
            <a:ext cx="3993401" cy="369332"/>
          </a:xfrm>
          <a:prstGeom prst="rect">
            <a:avLst/>
          </a:prstGeom>
          <a:solidFill>
            <a:schemeClr val="bg1"/>
          </a:solidFill>
        </p:spPr>
        <p:txBody>
          <a:bodyPr wrap="none" rtlCol="0">
            <a:spAutoFit/>
          </a:bodyPr>
          <a:lstStyle/>
          <a:p>
            <a:r>
              <a:rPr lang="en-US" dirty="0"/>
              <a:t>                                                                        </a:t>
            </a:r>
            <a:endParaRPr lang="en-US" dirty="0"/>
          </a:p>
        </p:txBody>
      </p:sp>
      <p:pic>
        <p:nvPicPr>
          <p:cNvPr id="2050" name="Picture 2" descr="https://s14-eu5.ixquick.com/cgi-bin/serveimage?url=https%3A%2F%2Fupload.wikimedia.org%2Fwikipedia%2Fcommons%2Fa%2Fa1%2FCity_farm_in_chicago.jpg&amp;sp=b8bf0ed1b9bded8b3e083fab0f424b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170705" y="3303885"/>
            <a:ext cx="2557310" cy="36291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7487" y="181641"/>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spTree>
    <p:extLst>
      <p:ext uri="{BB962C8B-B14F-4D97-AF65-F5344CB8AC3E}">
        <p14:creationId xmlns:p14="http://schemas.microsoft.com/office/powerpoint/2010/main" val="1890935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796" y="319195"/>
            <a:ext cx="1365517" cy="123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83756" y="1260878"/>
            <a:ext cx="6446044" cy="369332"/>
          </a:xfrm>
          <a:prstGeom prst="rect">
            <a:avLst/>
          </a:prstGeom>
          <a:noFill/>
        </p:spPr>
        <p:txBody>
          <a:bodyPr wrap="square" rtlCol="0">
            <a:spAutoFit/>
          </a:bodyPr>
          <a:lstStyle/>
          <a:p>
            <a:r>
              <a:rPr lang="en-US" dirty="0"/>
              <a:t>The Revolving Fund makes sure our money supply stays STABLE!!!</a:t>
            </a:r>
            <a:endParaRPr lang="en-US" dirty="0"/>
          </a:p>
        </p:txBody>
      </p:sp>
      <p:sp>
        <p:nvSpPr>
          <p:cNvPr id="9" name="TextBox 8"/>
          <p:cNvSpPr txBox="1"/>
          <p:nvPr/>
        </p:nvSpPr>
        <p:spPr>
          <a:xfrm>
            <a:off x="2286001" y="2909722"/>
            <a:ext cx="3071803" cy="369332"/>
          </a:xfrm>
          <a:prstGeom prst="rect">
            <a:avLst/>
          </a:prstGeom>
          <a:solidFill>
            <a:srgbClr val="FFC000"/>
          </a:solidFill>
        </p:spPr>
        <p:txBody>
          <a:bodyPr wrap="none" rtlCol="0">
            <a:spAutoFit/>
          </a:bodyPr>
          <a:lstStyle/>
          <a:p>
            <a:r>
              <a:rPr lang="en-US" dirty="0"/>
              <a:t>MONEY SUPPLY = </a:t>
            </a:r>
            <a:r>
              <a:rPr lang="en-US" u="sng" dirty="0"/>
              <a:t>BANK LOANS</a:t>
            </a:r>
            <a:endParaRPr lang="en-US" sz="2800" u="sng" dirty="0"/>
          </a:p>
        </p:txBody>
      </p:sp>
      <p:sp>
        <p:nvSpPr>
          <p:cNvPr id="10" name="TextBox 9"/>
          <p:cNvSpPr txBox="1"/>
          <p:nvPr/>
        </p:nvSpPr>
        <p:spPr>
          <a:xfrm>
            <a:off x="6248400" y="2906751"/>
            <a:ext cx="4267200" cy="369332"/>
          </a:xfrm>
          <a:prstGeom prst="rect">
            <a:avLst/>
          </a:prstGeom>
          <a:solidFill>
            <a:srgbClr val="FFC000"/>
          </a:solidFill>
        </p:spPr>
        <p:txBody>
          <a:bodyPr wrap="square" rtlCol="0">
            <a:spAutoFit/>
          </a:bodyPr>
          <a:lstStyle/>
          <a:p>
            <a:r>
              <a:rPr lang="en-US" dirty="0"/>
              <a:t>MONEY SUPPLY:  </a:t>
            </a:r>
            <a:r>
              <a:rPr lang="en-US" u="sng" dirty="0"/>
              <a:t>DEBT-FREE PUBLIC MONEY</a:t>
            </a:r>
          </a:p>
        </p:txBody>
      </p:sp>
      <p:sp>
        <p:nvSpPr>
          <p:cNvPr id="2" name="TextBox 1"/>
          <p:cNvSpPr txBox="1"/>
          <p:nvPr/>
        </p:nvSpPr>
        <p:spPr>
          <a:xfrm>
            <a:off x="2539476" y="2381150"/>
            <a:ext cx="2244782" cy="369332"/>
          </a:xfrm>
          <a:prstGeom prst="rect">
            <a:avLst/>
          </a:prstGeom>
          <a:solidFill>
            <a:srgbClr val="FFC000"/>
          </a:solidFill>
        </p:spPr>
        <p:txBody>
          <a:bodyPr wrap="square" rtlCol="0">
            <a:spAutoFit/>
          </a:bodyPr>
          <a:lstStyle/>
          <a:p>
            <a:pPr algn="ctr"/>
            <a:r>
              <a:rPr lang="en-US" dirty="0"/>
              <a:t>BEFORE TRANSITION</a:t>
            </a:r>
            <a:endParaRPr lang="en-US" dirty="0"/>
          </a:p>
        </p:txBody>
      </p:sp>
      <p:sp>
        <p:nvSpPr>
          <p:cNvPr id="23" name="TextBox 22"/>
          <p:cNvSpPr txBox="1"/>
          <p:nvPr/>
        </p:nvSpPr>
        <p:spPr>
          <a:xfrm>
            <a:off x="7200900" y="2400590"/>
            <a:ext cx="2362201" cy="369332"/>
          </a:xfrm>
          <a:prstGeom prst="rect">
            <a:avLst/>
          </a:prstGeom>
          <a:solidFill>
            <a:srgbClr val="FFC000"/>
          </a:solidFill>
        </p:spPr>
        <p:txBody>
          <a:bodyPr wrap="square" rtlCol="0">
            <a:spAutoFit/>
          </a:bodyPr>
          <a:lstStyle/>
          <a:p>
            <a:pPr algn="ctr"/>
            <a:r>
              <a:rPr lang="en-US" dirty="0"/>
              <a:t>AFTER TRANSITION</a:t>
            </a:r>
            <a:endParaRPr lang="en-US" dirty="0"/>
          </a:p>
        </p:txBody>
      </p:sp>
      <p:sp>
        <p:nvSpPr>
          <p:cNvPr id="26" name="TextBox 25"/>
          <p:cNvSpPr txBox="1"/>
          <p:nvPr/>
        </p:nvSpPr>
        <p:spPr>
          <a:xfrm>
            <a:off x="4285126" y="118795"/>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pic>
        <p:nvPicPr>
          <p:cNvPr id="30" name="Picture 8" descr="https://s16-us2.ixquick.com/cgi-bin/serveimage?url=http%3A%2F%2Ft2.gstatic.com%2Fimages%3Fq%3Dtbn%3AANd9GcS8A2sij87N51MkDkRCma6cC-952gfxhKytOK_zNRW0PwU3Syd6&amp;sp=9d86f5faa8247f979a1b9af8ce7f78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36087"/>
            <a:ext cx="3285020" cy="22681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14-eu5.ixquick.com/cgi-bin/serveimage?url=https%3A%2F%2Fthemoreroom.files.wordpress.com%2F2013%2F03%2Fdscn13931.jpg&amp;sp=20876879c2a6204915fe20d1d1d364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645149"/>
            <a:ext cx="3145420" cy="235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6244542"/>
            <a:ext cx="3285020" cy="338554"/>
          </a:xfrm>
          <a:prstGeom prst="rect">
            <a:avLst/>
          </a:prstGeom>
          <a:solidFill>
            <a:srgbClr val="FFC000"/>
          </a:solidFill>
        </p:spPr>
        <p:txBody>
          <a:bodyPr wrap="square" rtlCol="0">
            <a:spAutoFit/>
          </a:bodyPr>
          <a:lstStyle/>
          <a:p>
            <a:pPr algn="ctr"/>
            <a:r>
              <a:rPr lang="en-US" sz="1600" dirty="0"/>
              <a:t>DISAPPEARING WITH REPAYMENT</a:t>
            </a:r>
            <a:endParaRPr lang="en-US" sz="1600" dirty="0"/>
          </a:p>
        </p:txBody>
      </p:sp>
      <p:sp>
        <p:nvSpPr>
          <p:cNvPr id="31" name="TextBox 30"/>
          <p:cNvSpPr txBox="1"/>
          <p:nvPr/>
        </p:nvSpPr>
        <p:spPr>
          <a:xfrm>
            <a:off x="6875010" y="6180688"/>
            <a:ext cx="3285020" cy="338554"/>
          </a:xfrm>
          <a:prstGeom prst="rect">
            <a:avLst/>
          </a:prstGeom>
          <a:solidFill>
            <a:srgbClr val="FFC000"/>
          </a:solidFill>
        </p:spPr>
        <p:txBody>
          <a:bodyPr wrap="square" rtlCol="0">
            <a:spAutoFit/>
          </a:bodyPr>
          <a:lstStyle/>
          <a:p>
            <a:pPr algn="ctr"/>
            <a:r>
              <a:rPr lang="en-US" sz="1600" dirty="0"/>
              <a:t>PERMANENTLY CIRCULATING</a:t>
            </a:r>
            <a:endParaRPr lang="en-US" sz="1600" dirty="0"/>
          </a:p>
        </p:txBody>
      </p:sp>
      <p:sp>
        <p:nvSpPr>
          <p:cNvPr id="6" name="TextBox 5"/>
          <p:cNvSpPr txBox="1"/>
          <p:nvPr/>
        </p:nvSpPr>
        <p:spPr>
          <a:xfrm>
            <a:off x="5550144" y="787596"/>
            <a:ext cx="4102277" cy="369332"/>
          </a:xfrm>
          <a:prstGeom prst="rect">
            <a:avLst/>
          </a:prstGeom>
          <a:solidFill>
            <a:srgbClr val="FFFF00"/>
          </a:solidFill>
        </p:spPr>
        <p:txBody>
          <a:bodyPr wrap="none" rtlCol="0">
            <a:spAutoFit/>
          </a:bodyPr>
          <a:lstStyle/>
          <a:p>
            <a:r>
              <a:rPr lang="en-US" dirty="0"/>
              <a:t>WHAT HAPPENS TO OUR MONEY SUPPLY?</a:t>
            </a:r>
            <a:endParaRPr lang="en-US" dirty="0"/>
          </a:p>
        </p:txBody>
      </p:sp>
    </p:spTree>
    <p:extLst>
      <p:ext uri="{BB962C8B-B14F-4D97-AF65-F5344CB8AC3E}">
        <p14:creationId xmlns:p14="http://schemas.microsoft.com/office/powerpoint/2010/main" val="13416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par>
                                <p:cTn id="8" presetID="26" presetClass="emph" presetSubtype="0" repeatCount="5000" fill="hold" grpId="0" nodeType="withEffect">
                                  <p:stCondLst>
                                    <p:cond delay="0"/>
                                  </p:stCondLst>
                                  <p:childTnLst>
                                    <p:animEffect transition="out" filter="fade">
                                      <p:cBhvr>
                                        <p:cTn id="9" dur="1000" tmFilter="0, 0; .2, .5; .8, .5; 1, 0"/>
                                        <p:tgtEl>
                                          <p:spTgt spid="2"/>
                                        </p:tgtEl>
                                      </p:cBhvr>
                                    </p:animEffect>
                                    <p:animScale>
                                      <p:cBhvr>
                                        <p:cTn id="10" dur="500" autoRev="1" fill="hold"/>
                                        <p:tgtEl>
                                          <p:spTgt spid="2"/>
                                        </p:tgtEl>
                                      </p:cBhvr>
                                      <p:by x="105000" y="105000"/>
                                    </p:animScale>
                                  </p:childTnLst>
                                </p:cTn>
                              </p:par>
                              <p:par>
                                <p:cTn id="11" presetID="26" presetClass="emph" presetSubtype="0" repeatCount="5000" fill="hold" nodeType="withEffect">
                                  <p:stCondLst>
                                    <p:cond delay="0"/>
                                  </p:stCondLst>
                                  <p:childTnLst>
                                    <p:animEffect transition="out" filter="fade">
                                      <p:cBhvr>
                                        <p:cTn id="12" dur="1000" tmFilter="0, 0; .2, .5; .8, .5; 1, 0"/>
                                        <p:tgtEl>
                                          <p:spTgt spid="30"/>
                                        </p:tgtEl>
                                      </p:cBhvr>
                                    </p:animEffect>
                                    <p:animScale>
                                      <p:cBhvr>
                                        <p:cTn id="13" dur="500" autoRev="1" fill="hold"/>
                                        <p:tgtEl>
                                          <p:spTgt spid="30"/>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1000" tmFilter="0, 0; .2, .5; .8, .5; 1, 0"/>
                                        <p:tgtEl>
                                          <p:spTgt spid="5"/>
                                        </p:tgtEl>
                                      </p:cBhvr>
                                    </p:animEffect>
                                    <p:animScale>
                                      <p:cBhvr>
                                        <p:cTn id="16"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611" y="90272"/>
            <a:ext cx="1365517" cy="123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1992179"/>
            <a:ext cx="7848600" cy="923330"/>
          </a:xfrm>
          <a:prstGeom prst="rect">
            <a:avLst/>
          </a:prstGeom>
          <a:noFill/>
        </p:spPr>
        <p:txBody>
          <a:bodyPr wrap="square" rtlCol="0">
            <a:spAutoFit/>
          </a:bodyPr>
          <a:lstStyle/>
          <a:p>
            <a:r>
              <a:rPr lang="en-US" dirty="0"/>
              <a:t>The 12-trillion pre-TRANSITION money supply must</a:t>
            </a:r>
          </a:p>
          <a:p>
            <a:r>
              <a:rPr lang="en-US" dirty="0"/>
              <a:t>not ‘disappear’ when the bank loans are repaid,</a:t>
            </a:r>
          </a:p>
          <a:p>
            <a:r>
              <a:rPr lang="en-US" dirty="0"/>
              <a:t>or we will have deflation.                                        </a:t>
            </a:r>
            <a:endParaRPr lang="en-US" dirty="0"/>
          </a:p>
        </p:txBody>
      </p:sp>
      <p:sp>
        <p:nvSpPr>
          <p:cNvPr id="9" name="TextBox 8"/>
          <p:cNvSpPr txBox="1"/>
          <p:nvPr/>
        </p:nvSpPr>
        <p:spPr>
          <a:xfrm>
            <a:off x="4285126" y="118795"/>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pic>
        <p:nvPicPr>
          <p:cNvPr id="2052" name="Picture 4" descr="https://s14-eu5.ixquick.com/cgi-bin/serveimage?url=http%3A%2F%2Ftrendsupdates.com%2Fwp-content%2Fuploads%2F2008%2F12%2Funemployment.jpg&amp;sp=6934cc84511c43f0a0fcfa19359c72c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214756"/>
            <a:ext cx="2286000" cy="17144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14-eu5.ixquick.com/cgi-bin/serveimage?url=http%3A%2F%2Fwww.clipartkid.com%2Fimages%2F372%2Fthe-latest-perspectives-article-demonizing-the-rich-highlights-a-z7fz2S-clipart.jpg&amp;sp=047aac83f6f693a77c9670637da5bcb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0379" y="3341531"/>
            <a:ext cx="1779998"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86465" y="5459488"/>
            <a:ext cx="3846887" cy="646331"/>
          </a:xfrm>
          <a:prstGeom prst="rect">
            <a:avLst/>
          </a:prstGeom>
          <a:solidFill>
            <a:srgbClr val="FFFF00"/>
          </a:solidFill>
        </p:spPr>
        <p:txBody>
          <a:bodyPr wrap="none" rtlCol="0">
            <a:spAutoFit/>
          </a:bodyPr>
          <a:lstStyle/>
          <a:p>
            <a:r>
              <a:rPr lang="en-US" sz="3600" dirty="0"/>
              <a:t>So, what do we do?</a:t>
            </a:r>
            <a:endParaRPr lang="en-US" sz="3600" dirty="0"/>
          </a:p>
        </p:txBody>
      </p:sp>
      <p:sp>
        <p:nvSpPr>
          <p:cNvPr id="2" name="TextBox 1"/>
          <p:cNvSpPr txBox="1"/>
          <p:nvPr/>
        </p:nvSpPr>
        <p:spPr>
          <a:xfrm>
            <a:off x="4918811" y="3679966"/>
            <a:ext cx="5382193" cy="923330"/>
          </a:xfrm>
          <a:prstGeom prst="rect">
            <a:avLst/>
          </a:prstGeom>
          <a:noFill/>
        </p:spPr>
        <p:txBody>
          <a:bodyPr wrap="square" rtlCol="0">
            <a:spAutoFit/>
          </a:bodyPr>
          <a:lstStyle/>
          <a:p>
            <a:r>
              <a:rPr lang="en-US" dirty="0"/>
              <a:t>The 12-trillion pre-TRANSITION money supply </a:t>
            </a:r>
            <a:r>
              <a:rPr lang="en-US" dirty="0"/>
              <a:t>must not be kept by </a:t>
            </a:r>
            <a:r>
              <a:rPr lang="en-US" dirty="0"/>
              <a:t>the banks, when the bank </a:t>
            </a:r>
            <a:r>
              <a:rPr lang="en-US" dirty="0"/>
              <a:t>loans are </a:t>
            </a:r>
            <a:r>
              <a:rPr lang="en-US" dirty="0"/>
              <a:t>repaid, or they will be wealthy beyond compare</a:t>
            </a:r>
            <a:r>
              <a:rPr lang="en-US" dirty="0"/>
              <a:t>!</a:t>
            </a:r>
            <a:endParaRPr lang="en-US" dirty="0"/>
          </a:p>
        </p:txBody>
      </p:sp>
    </p:spTree>
    <p:extLst>
      <p:ext uri="{BB962C8B-B14F-4D97-AF65-F5344CB8AC3E}">
        <p14:creationId xmlns:p14="http://schemas.microsoft.com/office/powerpoint/2010/main" val="3803834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s16-us2.ixquick.com/cgi-bin/serveimage?url=http%3A%2F%2Fimage.shutterstock.com%2Fz%2Fstock-photo-yellow-diamond-start-here-with-up-arrow-sign-isolated-on-a-white-background-1234053.jpg&amp;sp=6c57c5f25d83ecb674d6849a906259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725" y="4666184"/>
            <a:ext cx="1128446" cy="12051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344" y="102459"/>
            <a:ext cx="1226428" cy="104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92262" y="1293352"/>
            <a:ext cx="7848600" cy="923330"/>
          </a:xfrm>
          <a:prstGeom prst="rect">
            <a:avLst/>
          </a:prstGeom>
          <a:noFill/>
        </p:spPr>
        <p:txBody>
          <a:bodyPr wrap="square" rtlCol="0">
            <a:spAutoFit/>
          </a:bodyPr>
          <a:lstStyle/>
          <a:p>
            <a:r>
              <a:rPr lang="en-US" dirty="0"/>
              <a:t>At TRANSITION, the banks will legally owe the Treasury’s Revolving Fund 12 trillion dollars – </a:t>
            </a:r>
            <a:r>
              <a:rPr lang="en-US" b="1" u="sng" dirty="0"/>
              <a:t>the pre-TRANSITION bank loans</a:t>
            </a:r>
            <a:r>
              <a:rPr lang="en-US" dirty="0"/>
              <a:t>.   Repayments of these loans must be passed to the Revolving Fund to be SPENT or LOANED into the money supply.                  </a:t>
            </a:r>
            <a:endParaRPr lang="en-US" dirty="0"/>
          </a:p>
        </p:txBody>
      </p:sp>
      <p:sp>
        <p:nvSpPr>
          <p:cNvPr id="9" name="TextBox 8"/>
          <p:cNvSpPr txBox="1"/>
          <p:nvPr/>
        </p:nvSpPr>
        <p:spPr>
          <a:xfrm>
            <a:off x="4285126" y="118795"/>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sp>
        <p:nvSpPr>
          <p:cNvPr id="7" name="TextBox 6"/>
          <p:cNvSpPr txBox="1"/>
          <p:nvPr/>
        </p:nvSpPr>
        <p:spPr>
          <a:xfrm>
            <a:off x="8839201" y="5688506"/>
            <a:ext cx="845103" cy="646331"/>
          </a:xfrm>
          <a:prstGeom prst="rect">
            <a:avLst/>
          </a:prstGeom>
          <a:solidFill>
            <a:srgbClr val="FFFF00"/>
          </a:solidFill>
        </p:spPr>
        <p:txBody>
          <a:bodyPr wrap="none" rtlCol="0">
            <a:spAutoFit/>
          </a:bodyPr>
          <a:lstStyle/>
          <a:p>
            <a:r>
              <a:rPr lang="en-US" sz="3600" dirty="0"/>
              <a:t>Ah!</a:t>
            </a:r>
            <a:endParaRPr lang="en-US" sz="3600" dirty="0"/>
          </a:p>
        </p:txBody>
      </p:sp>
      <p:pic>
        <p:nvPicPr>
          <p:cNvPr id="2" name="Picture 2" descr="https://s15-us2.ixquick.com/cgi-bin/serveimage?url=https%3A%2F%2Fwww.loannow.com%2Fwp-content%2Fuploads%2F2015%2F06%2F14.png&amp;sp=79fb51b0249829c40d1a41338a475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3503" y="2883857"/>
            <a:ext cx="1437669"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viipip.com%2Fimages%2Fnewsdata%2F2009%2F9%2F20090916135500_viipipdotcom_1185bank%25202.jpg&amp;sp=f1baf5db5a5ab6f5cae820447c75a48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9901" y="2883856"/>
            <a:ext cx="1371600" cy="1336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16-us2.ixquick.com/cgi-bin/serveimage?url=http%3A%2F%2Ft1.gstatic.com%2Fimages%3Fq%3Dtbn%3AANd9GcR5VpzJElObWjDqcDIcAMqYCHpcouaktb9OGqD7QmzXDMWJl07aSw&amp;sp=eb2fb4f74bc38269d3a8aad38f9f67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233" y="2717179"/>
            <a:ext cx="2301469" cy="16699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6090" y="4417028"/>
            <a:ext cx="1302023" cy="369332"/>
          </a:xfrm>
          <a:prstGeom prst="rect">
            <a:avLst/>
          </a:prstGeom>
          <a:noFill/>
        </p:spPr>
        <p:txBody>
          <a:bodyPr wrap="none" rtlCol="0">
            <a:spAutoFit/>
          </a:bodyPr>
          <a:lstStyle/>
          <a:p>
            <a:r>
              <a:rPr lang="en-US" dirty="0"/>
              <a:t>BORROWER</a:t>
            </a:r>
            <a:endParaRPr lang="en-US" dirty="0"/>
          </a:p>
        </p:txBody>
      </p:sp>
      <p:sp>
        <p:nvSpPr>
          <p:cNvPr id="5" name="TextBox 4"/>
          <p:cNvSpPr txBox="1"/>
          <p:nvPr/>
        </p:nvSpPr>
        <p:spPr>
          <a:xfrm>
            <a:off x="8538019" y="4348561"/>
            <a:ext cx="1865895" cy="369332"/>
          </a:xfrm>
          <a:prstGeom prst="rect">
            <a:avLst/>
          </a:prstGeom>
          <a:noFill/>
        </p:spPr>
        <p:txBody>
          <a:bodyPr wrap="none" rtlCol="0">
            <a:spAutoFit/>
          </a:bodyPr>
          <a:lstStyle/>
          <a:p>
            <a:r>
              <a:rPr lang="en-US" dirty="0"/>
              <a:t>REVOLVING FUND</a:t>
            </a:r>
            <a:endParaRPr lang="en-US" dirty="0"/>
          </a:p>
        </p:txBody>
      </p:sp>
      <p:sp>
        <p:nvSpPr>
          <p:cNvPr id="6" name="TextBox 5"/>
          <p:cNvSpPr txBox="1"/>
          <p:nvPr/>
        </p:nvSpPr>
        <p:spPr>
          <a:xfrm>
            <a:off x="2802976" y="3075852"/>
            <a:ext cx="2037033" cy="338554"/>
          </a:xfrm>
          <a:prstGeom prst="rect">
            <a:avLst/>
          </a:prstGeom>
          <a:noFill/>
        </p:spPr>
        <p:txBody>
          <a:bodyPr wrap="none" rtlCol="0">
            <a:spAutoFit/>
          </a:bodyPr>
          <a:lstStyle/>
          <a:p>
            <a:r>
              <a:rPr lang="en-US" sz="1600" b="1" dirty="0"/>
              <a:t>PRINCIPAL PAYMENTS</a:t>
            </a:r>
            <a:endParaRPr lang="en-US" sz="1600" b="1" dirty="0"/>
          </a:p>
        </p:txBody>
      </p:sp>
      <p:sp>
        <p:nvSpPr>
          <p:cNvPr id="16" name="TextBox 15"/>
          <p:cNvSpPr txBox="1"/>
          <p:nvPr/>
        </p:nvSpPr>
        <p:spPr>
          <a:xfrm>
            <a:off x="6413772" y="3091157"/>
            <a:ext cx="2037033" cy="338554"/>
          </a:xfrm>
          <a:prstGeom prst="rect">
            <a:avLst/>
          </a:prstGeom>
          <a:noFill/>
        </p:spPr>
        <p:txBody>
          <a:bodyPr wrap="none" rtlCol="0">
            <a:spAutoFit/>
          </a:bodyPr>
          <a:lstStyle/>
          <a:p>
            <a:r>
              <a:rPr lang="en-US" sz="1600" b="1" dirty="0"/>
              <a:t>PRINCIPAL PAYMENTS</a:t>
            </a:r>
            <a:endParaRPr lang="en-US" sz="1600" b="1" dirty="0"/>
          </a:p>
        </p:txBody>
      </p:sp>
      <p:pic>
        <p:nvPicPr>
          <p:cNvPr id="1032" name="Picture 8" descr="https://s16-us2.ixquick.com/cgi-bin/serveimage?url=http%3A%2F%2Ft1.gstatic.com%2Fimages%3Fq%3Dtbn%3AANd9GcQMflDWcnXOFlf2nMMAdvBtE9eHMDPO9H3UIvmLsnAi0lHqBjex1A&amp;sp=f7f8f432b1e14f7717ffb44b17766d5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368" y="3552134"/>
            <a:ext cx="1188044" cy="3307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s16-us2.ixquick.com/cgi-bin/serveimage?url=http%3A%2F%2Ft1.gstatic.com%2Fimages%3Fq%3Dtbn%3AANd9GcQMflDWcnXOFlf2nMMAdvBtE9eHMDPO9H3UIvmLsnAi0lHqBjex1A&amp;sp=f7f8f432b1e14f7717ffb44b17766d5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5391" y="3527756"/>
            <a:ext cx="1153793" cy="3153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s16-us2.ixquick.com/cgi-bin/serveimage?url=http%3A%2F%2Ft1.gstatic.com%2Fimages%3Fq%3Dtbn%3AANd9GcQMflDWcnXOFlf2nMMAdvBtE9eHMDPO9H3UIvmLsnAi0lHqBjex1A&amp;sp=f7f8f432b1e14f7717ffb44b17766d5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797144">
            <a:off x="7321898" y="4726987"/>
            <a:ext cx="1172510" cy="3393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s://s14-eu5.ixquick.com/cgi-bin/serveimage?url=https%3A%2F%2Fthemoreroom.files.wordpress.com%2F2013%2F03%2Fdscn13931.jpg&amp;sp=20876879c2a6204915fe20d1d1d364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9752" y="4717894"/>
            <a:ext cx="2091798" cy="15688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5552" y="6367184"/>
            <a:ext cx="2361544" cy="369332"/>
          </a:xfrm>
          <a:prstGeom prst="rect">
            <a:avLst/>
          </a:prstGeom>
          <a:noFill/>
        </p:spPr>
        <p:txBody>
          <a:bodyPr wrap="none" rtlCol="0">
            <a:spAutoFit/>
          </a:bodyPr>
          <a:lstStyle/>
          <a:p>
            <a:r>
              <a:rPr lang="en-US" dirty="0"/>
              <a:t>STABLE MONEY SUPPLY</a:t>
            </a:r>
            <a:endParaRPr lang="en-US" dirty="0"/>
          </a:p>
        </p:txBody>
      </p:sp>
      <p:sp>
        <p:nvSpPr>
          <p:cNvPr id="11" name="TextBox 10"/>
          <p:cNvSpPr txBox="1"/>
          <p:nvPr/>
        </p:nvSpPr>
        <p:spPr>
          <a:xfrm>
            <a:off x="2802975" y="2795188"/>
            <a:ext cx="1761060" cy="369332"/>
          </a:xfrm>
          <a:prstGeom prst="rect">
            <a:avLst/>
          </a:prstGeom>
          <a:noFill/>
        </p:spPr>
        <p:txBody>
          <a:bodyPr wrap="none" rtlCol="0">
            <a:spAutoFit/>
          </a:bodyPr>
          <a:lstStyle/>
          <a:p>
            <a:r>
              <a:rPr lang="en-US" b="1" dirty="0"/>
              <a:t>pre-TRANSITION</a:t>
            </a:r>
            <a:endParaRPr lang="en-US" b="1" dirty="0"/>
          </a:p>
        </p:txBody>
      </p:sp>
      <p:sp>
        <p:nvSpPr>
          <p:cNvPr id="27" name="TextBox 26"/>
          <p:cNvSpPr txBox="1"/>
          <p:nvPr/>
        </p:nvSpPr>
        <p:spPr>
          <a:xfrm>
            <a:off x="6425674" y="2810776"/>
            <a:ext cx="1761060" cy="369332"/>
          </a:xfrm>
          <a:prstGeom prst="rect">
            <a:avLst/>
          </a:prstGeom>
          <a:noFill/>
        </p:spPr>
        <p:txBody>
          <a:bodyPr wrap="none" rtlCol="0">
            <a:spAutoFit/>
          </a:bodyPr>
          <a:lstStyle/>
          <a:p>
            <a:r>
              <a:rPr lang="en-US" b="1" dirty="0"/>
              <a:t>pre-TRANSITION</a:t>
            </a:r>
            <a:endParaRPr lang="en-US" b="1" dirty="0"/>
          </a:p>
        </p:txBody>
      </p:sp>
      <p:sp>
        <p:nvSpPr>
          <p:cNvPr id="12" name="TextBox 11"/>
          <p:cNvSpPr txBox="1"/>
          <p:nvPr/>
        </p:nvSpPr>
        <p:spPr>
          <a:xfrm>
            <a:off x="1610629" y="5751188"/>
            <a:ext cx="1612942" cy="369332"/>
          </a:xfrm>
          <a:prstGeom prst="rect">
            <a:avLst/>
          </a:prstGeom>
          <a:solidFill>
            <a:schemeClr val="bg1"/>
          </a:solidFill>
        </p:spPr>
        <p:txBody>
          <a:bodyPr wrap="none" rtlCol="0">
            <a:spAutoFit/>
          </a:bodyPr>
          <a:lstStyle/>
          <a:p>
            <a:r>
              <a:rPr lang="en-US" dirty="0"/>
              <a:t>                           </a:t>
            </a:r>
            <a:endParaRPr lang="en-US" dirty="0"/>
          </a:p>
        </p:txBody>
      </p:sp>
    </p:spTree>
    <p:extLst>
      <p:ext uri="{BB962C8B-B14F-4D97-AF65-F5344CB8AC3E}">
        <p14:creationId xmlns:p14="http://schemas.microsoft.com/office/powerpoint/2010/main" val="280253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5000" fill="remove" nodeType="clickEffect">
                                  <p:stCondLst>
                                    <p:cond delay="0"/>
                                  </p:stCondLst>
                                  <p:childTnLst>
                                    <p:animClr clrSpc="rgb" dir="cw">
                                      <p:cBhvr override="childStyle">
                                        <p:cTn id="6" dur="250" autoRev="1" fill="remove"/>
                                        <p:tgtEl>
                                          <p:spTgt spid="1034"/>
                                        </p:tgtEl>
                                        <p:attrNameLst>
                                          <p:attrName>style.color</p:attrName>
                                        </p:attrNameLst>
                                      </p:cBhvr>
                                      <p:to>
                                        <a:schemeClr val="bg1"/>
                                      </p:to>
                                    </p:animClr>
                                    <p:animClr clrSpc="rgb" dir="cw">
                                      <p:cBhvr>
                                        <p:cTn id="7" dur="250" autoRev="1" fill="remove"/>
                                        <p:tgtEl>
                                          <p:spTgt spid="1034"/>
                                        </p:tgtEl>
                                        <p:attrNameLst>
                                          <p:attrName>fillcolor</p:attrName>
                                        </p:attrNameLst>
                                      </p:cBhvr>
                                      <p:to>
                                        <a:schemeClr val="bg1"/>
                                      </p:to>
                                    </p:animClr>
                                    <p:set>
                                      <p:cBhvr>
                                        <p:cTn id="8" dur="250" autoRev="1" fill="remove"/>
                                        <p:tgtEl>
                                          <p:spTgt spid="1034"/>
                                        </p:tgtEl>
                                        <p:attrNameLst>
                                          <p:attrName>fill.type</p:attrName>
                                        </p:attrNameLst>
                                      </p:cBhvr>
                                      <p:to>
                                        <p:strVal val="solid"/>
                                      </p:to>
                                    </p:set>
                                    <p:set>
                                      <p:cBhvr>
                                        <p:cTn id="9" dur="250" autoRev="1" fill="remove"/>
                                        <p:tgtEl>
                                          <p:spTgt spid="10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16200000">
            <a:off x="2292531" y="5957168"/>
            <a:ext cx="267229" cy="46763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27" name="Picture 2" descr="https://s16-us2.ixquick.com/cgi-bin/serveimage?url=http%3A%2F%2Ft2.gstatic.com%2Fimages%3Fq%3Dtbn%3AANd9GcR0ByganDirPmj0Oq7lzQHolr7iE7Iznu1lSgz0kt69VdgPtXOu&amp;sp=48e0cc86c6def33deac2a9c1a89462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446" y="2756988"/>
            <a:ext cx="2259662" cy="19948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4840" y="2347605"/>
            <a:ext cx="1354808" cy="122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47594" y="606840"/>
            <a:ext cx="9020406" cy="1477328"/>
          </a:xfrm>
          <a:prstGeom prst="rect">
            <a:avLst/>
          </a:prstGeom>
          <a:noFill/>
        </p:spPr>
        <p:txBody>
          <a:bodyPr wrap="square" rtlCol="0">
            <a:spAutoFit/>
          </a:bodyPr>
          <a:lstStyle/>
          <a:p>
            <a:r>
              <a:rPr lang="en-US" dirty="0"/>
              <a:t>Over time, WE RECYCLE the 12-trillion pre-TRANSITION </a:t>
            </a:r>
            <a:r>
              <a:rPr lang="en-US" dirty="0"/>
              <a:t>bank </a:t>
            </a:r>
            <a:r>
              <a:rPr lang="en-US" dirty="0"/>
              <a:t>loans back into the money supply, so the economy remains stable.    </a:t>
            </a:r>
          </a:p>
          <a:p>
            <a:endParaRPr lang="en-US" dirty="0"/>
          </a:p>
          <a:p>
            <a:r>
              <a:rPr lang="en-US" dirty="0"/>
              <a:t>The </a:t>
            </a:r>
            <a:r>
              <a:rPr lang="en-US" dirty="0"/>
              <a:t>bank gets its interest, the borrower pays off debt, and the economy has </a:t>
            </a:r>
            <a:r>
              <a:rPr lang="en-US" dirty="0"/>
              <a:t>a stable </a:t>
            </a:r>
            <a:r>
              <a:rPr lang="en-US" dirty="0"/>
              <a:t>money supply</a:t>
            </a:r>
            <a:r>
              <a:rPr lang="en-US" dirty="0"/>
              <a:t>.    All debts are payable!  </a:t>
            </a:r>
            <a:endParaRPr lang="en-US" i="1" dirty="0"/>
          </a:p>
        </p:txBody>
      </p:sp>
      <p:sp>
        <p:nvSpPr>
          <p:cNvPr id="14" name="Left Arrow 13"/>
          <p:cNvSpPr/>
          <p:nvPr/>
        </p:nvSpPr>
        <p:spPr>
          <a:xfrm rot="19953397">
            <a:off x="2672758" y="4178531"/>
            <a:ext cx="2065281" cy="92067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BORROWERS </a:t>
            </a:r>
          </a:p>
          <a:p>
            <a:pPr algn="ctr"/>
            <a:r>
              <a:rPr lang="en-US" sz="1400" dirty="0">
                <a:solidFill>
                  <a:schemeClr val="tx1"/>
                </a:solidFill>
              </a:rPr>
              <a:t>REPAY LOANS</a:t>
            </a:r>
            <a:endParaRPr lang="en-US" sz="1400" dirty="0">
              <a:solidFill>
                <a:schemeClr val="tx1"/>
              </a:solidFill>
            </a:endParaRPr>
          </a:p>
        </p:txBody>
      </p:sp>
      <p:pic>
        <p:nvPicPr>
          <p:cNvPr id="15" name="Picture 4" descr="https://s17-us2.ixquick.com/cgi-bin/serveimage?url=http%3A%2F%2Fblog.blominvestbank.com%2Fwp-content%2Fuploads%2F2014%2F10%2Fbanks.jpg&amp;sp=371288efa46c5ba8d94bd18c24d4e9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841" y="5230077"/>
            <a:ext cx="1086056" cy="814542"/>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4125927" y="5614812"/>
            <a:ext cx="3432716" cy="7511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PRINCIPAL  REPAYMENTS</a:t>
            </a:r>
            <a:endParaRPr lang="en-US" sz="1400" dirty="0">
              <a:solidFill>
                <a:schemeClr val="tx1"/>
              </a:solidFill>
            </a:endParaRPr>
          </a:p>
        </p:txBody>
      </p:sp>
      <p:pic>
        <p:nvPicPr>
          <p:cNvPr id="18" name="Picture 2" descr="https://s16-us2.ixquick.com/cgi-bin/serveimage?url=http%3A%2F%2Ft1.gstatic.com%2Fimages%3Fq%3Dtbn%3AANd9GcR5VpzJElObWjDqcDIcAMqYCHpcouaktb9OGqD7QmzXDMWJl07aSw&amp;sp=eb2fb4f74bc38269d3a8aad38f9f67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732" y="4780648"/>
            <a:ext cx="1862171" cy="13511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50059" y="6016824"/>
            <a:ext cx="1491883" cy="307777"/>
          </a:xfrm>
          <a:prstGeom prst="rect">
            <a:avLst/>
          </a:prstGeom>
          <a:solidFill>
            <a:srgbClr val="FFC000"/>
          </a:solidFill>
        </p:spPr>
        <p:txBody>
          <a:bodyPr wrap="none" rtlCol="0">
            <a:spAutoFit/>
          </a:bodyPr>
          <a:lstStyle/>
          <a:p>
            <a:r>
              <a:rPr lang="en-US" sz="1400" dirty="0"/>
              <a:t>REVOLVING FUND</a:t>
            </a:r>
            <a:endParaRPr lang="en-US" sz="1400" dirty="0"/>
          </a:p>
        </p:txBody>
      </p:sp>
      <p:sp>
        <p:nvSpPr>
          <p:cNvPr id="20" name="Right Arrow 19"/>
          <p:cNvSpPr/>
          <p:nvPr/>
        </p:nvSpPr>
        <p:spPr>
          <a:xfrm rot="12533784">
            <a:off x="6560542" y="4203269"/>
            <a:ext cx="1983512" cy="83404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Flowchart: Connector 20"/>
          <p:cNvSpPr/>
          <p:nvPr/>
        </p:nvSpPr>
        <p:spPr>
          <a:xfrm>
            <a:off x="2188153" y="4785896"/>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42165" y="4764347"/>
            <a:ext cx="340158" cy="461665"/>
          </a:xfrm>
          <a:prstGeom prst="rect">
            <a:avLst/>
          </a:prstGeom>
          <a:noFill/>
        </p:spPr>
        <p:txBody>
          <a:bodyPr wrap="none" rtlCol="0">
            <a:spAutoFit/>
          </a:bodyPr>
          <a:lstStyle/>
          <a:p>
            <a:r>
              <a:rPr lang="en-US" sz="2400" b="1" dirty="0"/>
              <a:t>1</a:t>
            </a:r>
            <a:endParaRPr lang="en-US" sz="2400" b="1" dirty="0"/>
          </a:p>
        </p:txBody>
      </p:sp>
      <p:sp>
        <p:nvSpPr>
          <p:cNvPr id="24" name="Flowchart: Connector 23"/>
          <p:cNvSpPr/>
          <p:nvPr/>
        </p:nvSpPr>
        <p:spPr>
          <a:xfrm>
            <a:off x="5448881" y="5242601"/>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503752" y="5213177"/>
            <a:ext cx="340158" cy="461665"/>
          </a:xfrm>
          <a:prstGeom prst="rect">
            <a:avLst/>
          </a:prstGeom>
          <a:noFill/>
        </p:spPr>
        <p:txBody>
          <a:bodyPr wrap="none" rtlCol="0">
            <a:spAutoFit/>
          </a:bodyPr>
          <a:lstStyle/>
          <a:p>
            <a:r>
              <a:rPr lang="en-US" sz="2400" b="1" dirty="0"/>
              <a:t>2</a:t>
            </a:r>
            <a:endParaRPr lang="en-US" sz="2400" b="1" dirty="0"/>
          </a:p>
        </p:txBody>
      </p:sp>
      <p:sp>
        <p:nvSpPr>
          <p:cNvPr id="28" name="Flowchart: Connector 27"/>
          <p:cNvSpPr/>
          <p:nvPr/>
        </p:nvSpPr>
        <p:spPr>
          <a:xfrm rot="321246">
            <a:off x="7740416" y="4012529"/>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321246">
            <a:off x="7798937" y="4019370"/>
            <a:ext cx="340158" cy="461665"/>
          </a:xfrm>
          <a:prstGeom prst="rect">
            <a:avLst/>
          </a:prstGeom>
          <a:noFill/>
        </p:spPr>
        <p:txBody>
          <a:bodyPr wrap="none" rtlCol="0">
            <a:spAutoFit/>
          </a:bodyPr>
          <a:lstStyle/>
          <a:p>
            <a:r>
              <a:rPr lang="en-US" sz="2400" b="1" dirty="0"/>
              <a:t>3</a:t>
            </a:r>
            <a:endParaRPr lang="en-US" sz="2400" b="1" dirty="0"/>
          </a:p>
        </p:txBody>
      </p:sp>
      <p:sp>
        <p:nvSpPr>
          <p:cNvPr id="26" name="TextBox 25"/>
          <p:cNvSpPr txBox="1"/>
          <p:nvPr/>
        </p:nvSpPr>
        <p:spPr>
          <a:xfrm>
            <a:off x="4285128" y="49651"/>
            <a:ext cx="3577711" cy="523220"/>
          </a:xfrm>
          <a:prstGeom prst="rect">
            <a:avLst/>
          </a:prstGeom>
          <a:solidFill>
            <a:srgbClr val="FFC000"/>
          </a:solidFill>
        </p:spPr>
        <p:txBody>
          <a:bodyPr wrap="none" rtlCol="0">
            <a:spAutoFit/>
          </a:bodyPr>
          <a:lstStyle/>
          <a:p>
            <a:r>
              <a:rPr lang="en-US" sz="2800" dirty="0"/>
              <a:t>STABLE MONEY SUPPLY</a:t>
            </a:r>
            <a:endParaRPr lang="en-US" sz="2800" dirty="0"/>
          </a:p>
        </p:txBody>
      </p:sp>
      <p:pic>
        <p:nvPicPr>
          <p:cNvPr id="31" name="Picture 30" descr="https://s14-eu5.ixquick.com/cgi-bin/serveimage?url=https%3A%2F%2Fthemoreroom.files.wordpress.com%2F2013%2F03%2Fdscn13931.jpg&amp;sp=20876879c2a6204915fe20d1d1d364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344" y="3050640"/>
            <a:ext cx="1550160" cy="1172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2344" y="3850781"/>
            <a:ext cx="1550160" cy="584775"/>
          </a:xfrm>
          <a:prstGeom prst="rect">
            <a:avLst/>
          </a:prstGeom>
          <a:solidFill>
            <a:srgbClr val="FFC000"/>
          </a:solidFill>
        </p:spPr>
        <p:txBody>
          <a:bodyPr wrap="square" rtlCol="0">
            <a:spAutoFit/>
          </a:bodyPr>
          <a:lstStyle/>
          <a:p>
            <a:pPr algn="ctr"/>
            <a:r>
              <a:rPr lang="en-US" sz="1600" dirty="0"/>
              <a:t>DEBT-FREE</a:t>
            </a:r>
          </a:p>
          <a:p>
            <a:r>
              <a:rPr lang="en-US" sz="1600" dirty="0"/>
              <a:t>MONEY SUPPLY</a:t>
            </a:r>
            <a:endParaRPr lang="en-US" sz="1600" dirty="0"/>
          </a:p>
        </p:txBody>
      </p:sp>
      <p:sp>
        <p:nvSpPr>
          <p:cNvPr id="5" name="TextBox 4"/>
          <p:cNvSpPr txBox="1"/>
          <p:nvPr/>
        </p:nvSpPr>
        <p:spPr>
          <a:xfrm>
            <a:off x="1647595" y="6308056"/>
            <a:ext cx="1805431" cy="307777"/>
          </a:xfrm>
          <a:prstGeom prst="rect">
            <a:avLst/>
          </a:prstGeom>
          <a:solidFill>
            <a:srgbClr val="FFC000"/>
          </a:solidFill>
          <a:ln>
            <a:solidFill>
              <a:srgbClr val="0070C0"/>
            </a:solidFill>
          </a:ln>
        </p:spPr>
        <p:txBody>
          <a:bodyPr wrap="none" rtlCol="0">
            <a:spAutoFit/>
          </a:bodyPr>
          <a:lstStyle/>
          <a:p>
            <a:r>
              <a:rPr lang="en-US" sz="1400" dirty="0"/>
              <a:t>BANKS KEEP INTEREST</a:t>
            </a:r>
            <a:endParaRPr lang="en-US" sz="1400" dirty="0"/>
          </a:p>
        </p:txBody>
      </p:sp>
      <p:sp>
        <p:nvSpPr>
          <p:cNvPr id="6" name="TextBox 5"/>
          <p:cNvSpPr txBox="1"/>
          <p:nvPr/>
        </p:nvSpPr>
        <p:spPr>
          <a:xfrm>
            <a:off x="5105012" y="2448910"/>
            <a:ext cx="1070101" cy="338554"/>
          </a:xfrm>
          <a:prstGeom prst="rect">
            <a:avLst/>
          </a:prstGeom>
          <a:solidFill>
            <a:srgbClr val="FFC000"/>
          </a:solidFill>
        </p:spPr>
        <p:txBody>
          <a:bodyPr wrap="none" rtlCol="0">
            <a:spAutoFit/>
          </a:bodyPr>
          <a:lstStyle/>
          <a:p>
            <a:r>
              <a:rPr lang="en-US" sz="1600" dirty="0"/>
              <a:t>ECONOMY</a:t>
            </a:r>
            <a:endParaRPr lang="en-US" sz="1600" dirty="0"/>
          </a:p>
        </p:txBody>
      </p:sp>
      <p:sp>
        <p:nvSpPr>
          <p:cNvPr id="2" name="TextBox 1"/>
          <p:cNvSpPr txBox="1"/>
          <p:nvPr/>
        </p:nvSpPr>
        <p:spPr>
          <a:xfrm rot="1758813">
            <a:off x="6887031" y="4574298"/>
            <a:ext cx="1646733" cy="307777"/>
          </a:xfrm>
          <a:prstGeom prst="rect">
            <a:avLst/>
          </a:prstGeom>
          <a:noFill/>
        </p:spPr>
        <p:txBody>
          <a:bodyPr wrap="none" rtlCol="0">
            <a:spAutoFit/>
          </a:bodyPr>
          <a:lstStyle/>
          <a:p>
            <a:pPr algn="ctr"/>
            <a:r>
              <a:rPr lang="en-US" sz="1400" dirty="0"/>
              <a:t>FUND </a:t>
            </a:r>
            <a:r>
              <a:rPr lang="en-US" sz="1400" dirty="0"/>
              <a:t>SPENDS BACK</a:t>
            </a:r>
          </a:p>
        </p:txBody>
      </p:sp>
    </p:spTree>
    <p:extLst>
      <p:ext uri="{BB962C8B-B14F-4D97-AF65-F5344CB8AC3E}">
        <p14:creationId xmlns:p14="http://schemas.microsoft.com/office/powerpoint/2010/main" val="3989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4" grpId="0" animBg="1"/>
      <p:bldP spid="17" grpId="0" animBg="1"/>
      <p:bldP spid="20" grpId="0" animBg="1"/>
      <p:bldP spid="21" grpId="0" animBg="1"/>
      <p:bldP spid="22" grpId="0"/>
      <p:bldP spid="24" grpId="0" animBg="1"/>
      <p:bldP spid="25" grpId="0"/>
      <p:bldP spid="28" grpId="0" animBg="1"/>
      <p:bldP spid="29"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862" y="593467"/>
            <a:ext cx="1365517" cy="123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96811" y="1951988"/>
            <a:ext cx="8235509" cy="1200329"/>
          </a:xfrm>
          <a:prstGeom prst="rect">
            <a:avLst/>
          </a:prstGeom>
          <a:noFill/>
        </p:spPr>
        <p:txBody>
          <a:bodyPr wrap="square" rtlCol="0">
            <a:spAutoFit/>
          </a:bodyPr>
          <a:lstStyle/>
          <a:p>
            <a:r>
              <a:rPr lang="en-US" dirty="0"/>
              <a:t>Well, first, the Treasury can lend the funds to banks, if the bank needs money to make a loan.   The Treasury will charge less interest than the bank charges its customer.</a:t>
            </a:r>
          </a:p>
          <a:p>
            <a:endParaRPr lang="en-US" dirty="0"/>
          </a:p>
          <a:p>
            <a:r>
              <a:rPr lang="en-US" dirty="0"/>
              <a:t>This will ensure the banks will always have enough money to lend into our economy!</a:t>
            </a:r>
            <a:endParaRPr lang="en-US" dirty="0"/>
          </a:p>
        </p:txBody>
      </p:sp>
      <p:sp>
        <p:nvSpPr>
          <p:cNvPr id="5" name="TextBox 4"/>
          <p:cNvSpPr txBox="1"/>
          <p:nvPr/>
        </p:nvSpPr>
        <p:spPr>
          <a:xfrm>
            <a:off x="4372265" y="1075642"/>
            <a:ext cx="5638531" cy="461665"/>
          </a:xfrm>
          <a:prstGeom prst="rect">
            <a:avLst/>
          </a:prstGeom>
          <a:solidFill>
            <a:srgbClr val="FFFF00"/>
          </a:solidFill>
        </p:spPr>
        <p:txBody>
          <a:bodyPr wrap="none" rtlCol="0">
            <a:spAutoFit/>
          </a:bodyPr>
          <a:lstStyle/>
          <a:p>
            <a:r>
              <a:rPr lang="en-US" sz="2400" dirty="0"/>
              <a:t>So, how will the Treasury recycle the funds?</a:t>
            </a:r>
            <a:endParaRPr lang="en-US" sz="2400" dirty="0"/>
          </a:p>
        </p:txBody>
      </p:sp>
      <p:pic>
        <p:nvPicPr>
          <p:cNvPr id="6146" name="Picture 2" descr="https://s16-us2.ixquick.com/cgi-bin/serveimage?url=http%3A%2F%2Ft1.gstatic.com%2Fimages%3Fq%3Dtbn%3AANd9GcR5VpzJElObWjDqcDIcAMqYCHpcouaktb9OGqD7QmzXDMWJl07aSw&amp;sp=eb2fb4f74bc38269d3a8aad38f9f67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002" y="4670800"/>
            <a:ext cx="1998962" cy="14504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94219" y="4302041"/>
            <a:ext cx="2051203" cy="400110"/>
          </a:xfrm>
          <a:prstGeom prst="rect">
            <a:avLst/>
          </a:prstGeom>
          <a:noFill/>
          <a:ln>
            <a:solidFill>
              <a:schemeClr val="tx1"/>
            </a:solidFill>
          </a:ln>
        </p:spPr>
        <p:txBody>
          <a:bodyPr wrap="none" rtlCol="0">
            <a:spAutoFit/>
          </a:bodyPr>
          <a:lstStyle/>
          <a:p>
            <a:r>
              <a:rPr lang="en-US" sz="2000" dirty="0"/>
              <a:t>REVOLVING FUND</a:t>
            </a:r>
            <a:endParaRPr lang="en-US" sz="2000" dirty="0"/>
          </a:p>
        </p:txBody>
      </p:sp>
      <p:sp>
        <p:nvSpPr>
          <p:cNvPr id="7" name="TextBox 6"/>
          <p:cNvSpPr txBox="1"/>
          <p:nvPr/>
        </p:nvSpPr>
        <p:spPr>
          <a:xfrm>
            <a:off x="4200756" y="5350537"/>
            <a:ext cx="1956754" cy="369332"/>
          </a:xfrm>
          <a:prstGeom prst="rect">
            <a:avLst/>
          </a:prstGeom>
          <a:noFill/>
        </p:spPr>
        <p:txBody>
          <a:bodyPr wrap="none" rtlCol="0">
            <a:spAutoFit/>
          </a:bodyPr>
          <a:lstStyle/>
          <a:p>
            <a:r>
              <a:rPr lang="en-US" dirty="0"/>
              <a:t>LOANED TO BANKS</a:t>
            </a:r>
            <a:endParaRPr lang="en-US" dirty="0"/>
          </a:p>
        </p:txBody>
      </p:sp>
      <p:pic>
        <p:nvPicPr>
          <p:cNvPr id="8" name="Picture 4" descr="https://s17-us2.ixquick.com/cgi-bin/serveimage?url=http%3A%2F%2Fblog.blominvestbank.com%2Fwp-content%2Fuploads%2F2014%2F10%2Fbanks.jpg&amp;sp=371288efa46c5ba8d94bd18c24d4e9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595" y="4868397"/>
            <a:ext cx="703481" cy="527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17-us2.ixquick.com/cgi-bin/serveimage?url=http%3A%2F%2Fblog.blominvestbank.com%2Fwp-content%2Fuploads%2F2014%2F10%2Fbanks.jpg&amp;sp=371288efa46c5ba8d94bd18c24d4e9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628" y="5393382"/>
            <a:ext cx="725412" cy="544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17-us2.ixquick.com/cgi-bin/serveimage?url=http%3A%2F%2Fblog.blominvestbank.com%2Fwp-content%2Fuploads%2F2014%2F10%2Fbanks.jpg&amp;sp=371288efa46c5ba8d94bd18c24d4e9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4101" y="5915742"/>
            <a:ext cx="748975" cy="56173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4818472" y="49128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718168" y="50505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12777" y="5513843"/>
            <a:ext cx="1274388" cy="584775"/>
          </a:xfrm>
          <a:prstGeom prst="rect">
            <a:avLst/>
          </a:prstGeom>
          <a:noFill/>
        </p:spPr>
        <p:txBody>
          <a:bodyPr wrap="none" rtlCol="0">
            <a:spAutoFit/>
          </a:bodyPr>
          <a:lstStyle/>
          <a:p>
            <a:r>
              <a:rPr lang="en-US" sz="1600" dirty="0"/>
              <a:t>LOANED TO</a:t>
            </a:r>
          </a:p>
          <a:p>
            <a:r>
              <a:rPr lang="en-US" sz="1600" dirty="0"/>
              <a:t>CUSTOMERS</a:t>
            </a:r>
            <a:endParaRPr lang="en-US" sz="1600" dirty="0"/>
          </a:p>
        </p:txBody>
      </p:sp>
      <p:pic>
        <p:nvPicPr>
          <p:cNvPr id="15" name="Picture 2" descr="https://s16-us2.ixquick.com/cgi-bin/serveimage?url=http%3A%2F%2Ft2.gstatic.com%2Fimages%3Fq%3Dtbn%3AANd9GcR0ByganDirPmj0Oq7lzQHolr7iE7Iznu1lSgz0kt69VdgPtXOu&amp;sp=48e0cc86c6def33deac2a9c1a89462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002" y="5283754"/>
            <a:ext cx="1258653" cy="10845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149913" y="5552694"/>
            <a:ext cx="668773" cy="461665"/>
          </a:xfrm>
          <a:prstGeom prst="rect">
            <a:avLst/>
          </a:prstGeom>
          <a:solidFill>
            <a:srgbClr val="FFFF00"/>
          </a:solidFill>
        </p:spPr>
        <p:txBody>
          <a:bodyPr wrap="none" rtlCol="0">
            <a:spAutoFit/>
          </a:bodyPr>
          <a:lstStyle/>
          <a:p>
            <a:r>
              <a:rPr lang="en-US" sz="1200" dirty="0"/>
              <a:t>MONEY</a:t>
            </a:r>
          </a:p>
          <a:p>
            <a:r>
              <a:rPr lang="en-US" sz="1200" dirty="0"/>
              <a:t>SUPPLY</a:t>
            </a:r>
            <a:endParaRPr lang="en-US" sz="1200" dirty="0"/>
          </a:p>
        </p:txBody>
      </p:sp>
      <p:sp>
        <p:nvSpPr>
          <p:cNvPr id="17" name="TextBox 16"/>
          <p:cNvSpPr txBox="1"/>
          <p:nvPr/>
        </p:nvSpPr>
        <p:spPr>
          <a:xfrm>
            <a:off x="8887166" y="5014338"/>
            <a:ext cx="1194269" cy="307777"/>
          </a:xfrm>
          <a:prstGeom prst="rect">
            <a:avLst/>
          </a:prstGeom>
          <a:solidFill>
            <a:srgbClr val="FFFF00"/>
          </a:solidFill>
        </p:spPr>
        <p:txBody>
          <a:bodyPr wrap="square" rtlCol="0">
            <a:spAutoFit/>
          </a:bodyPr>
          <a:lstStyle/>
          <a:p>
            <a:pPr algn="ctr"/>
            <a:r>
              <a:rPr lang="en-US" sz="1400" dirty="0"/>
              <a:t>ECONOMY</a:t>
            </a:r>
            <a:endParaRPr lang="en-US" sz="1400" dirty="0"/>
          </a:p>
        </p:txBody>
      </p:sp>
      <p:sp>
        <p:nvSpPr>
          <p:cNvPr id="18" name="TextBox 17"/>
          <p:cNvSpPr txBox="1"/>
          <p:nvPr/>
        </p:nvSpPr>
        <p:spPr>
          <a:xfrm>
            <a:off x="4374109" y="249533"/>
            <a:ext cx="2797112" cy="523220"/>
          </a:xfrm>
          <a:prstGeom prst="rect">
            <a:avLst/>
          </a:prstGeom>
          <a:solidFill>
            <a:srgbClr val="FFC000"/>
          </a:solidFill>
        </p:spPr>
        <p:txBody>
          <a:bodyPr wrap="none" rtlCol="0">
            <a:spAutoFit/>
          </a:bodyPr>
          <a:lstStyle/>
          <a:p>
            <a:r>
              <a:rPr lang="en-US" sz="2800" dirty="0"/>
              <a:t>#1 Loans to Banks</a:t>
            </a:r>
            <a:endParaRPr lang="en-US" sz="2800" dirty="0"/>
          </a:p>
        </p:txBody>
      </p:sp>
      <p:sp>
        <p:nvSpPr>
          <p:cNvPr id="19" name="TextBox 18"/>
          <p:cNvSpPr txBox="1"/>
          <p:nvPr/>
        </p:nvSpPr>
        <p:spPr>
          <a:xfrm>
            <a:off x="6158713" y="4328364"/>
            <a:ext cx="885242" cy="400110"/>
          </a:xfrm>
          <a:prstGeom prst="rect">
            <a:avLst/>
          </a:prstGeom>
          <a:noFill/>
          <a:ln>
            <a:solidFill>
              <a:schemeClr val="tx1"/>
            </a:solidFill>
          </a:ln>
        </p:spPr>
        <p:txBody>
          <a:bodyPr wrap="none" rtlCol="0">
            <a:spAutoFit/>
          </a:bodyPr>
          <a:lstStyle/>
          <a:p>
            <a:r>
              <a:rPr lang="en-US" sz="2000" dirty="0"/>
              <a:t>BANKS</a:t>
            </a:r>
            <a:endParaRPr lang="en-US" sz="2000" dirty="0"/>
          </a:p>
        </p:txBody>
      </p:sp>
      <p:sp>
        <p:nvSpPr>
          <p:cNvPr id="20" name="TextBox 19"/>
          <p:cNvSpPr txBox="1"/>
          <p:nvPr/>
        </p:nvSpPr>
        <p:spPr>
          <a:xfrm>
            <a:off x="8510788" y="4036766"/>
            <a:ext cx="1925079" cy="707886"/>
          </a:xfrm>
          <a:prstGeom prst="rect">
            <a:avLst/>
          </a:prstGeom>
          <a:noFill/>
          <a:ln>
            <a:solidFill>
              <a:schemeClr val="tx1"/>
            </a:solidFill>
          </a:ln>
        </p:spPr>
        <p:txBody>
          <a:bodyPr wrap="none" rtlCol="0">
            <a:spAutoFit/>
          </a:bodyPr>
          <a:lstStyle/>
          <a:p>
            <a:r>
              <a:rPr lang="en-US" sz="2000" dirty="0"/>
              <a:t>ECONOMY WITH</a:t>
            </a:r>
          </a:p>
          <a:p>
            <a:r>
              <a:rPr lang="en-US" sz="2000" dirty="0"/>
              <a:t>MONEY SUPPLY</a:t>
            </a:r>
            <a:endParaRPr lang="en-US" sz="2000" dirty="0"/>
          </a:p>
        </p:txBody>
      </p:sp>
    </p:spTree>
    <p:extLst>
      <p:ext uri="{BB962C8B-B14F-4D97-AF65-F5344CB8AC3E}">
        <p14:creationId xmlns:p14="http://schemas.microsoft.com/office/powerpoint/2010/main" val="319489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1550" y="1234266"/>
            <a:ext cx="2020209" cy="182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3349" y="3491626"/>
            <a:ext cx="8122072" cy="923330"/>
          </a:xfrm>
          <a:prstGeom prst="rect">
            <a:avLst/>
          </a:prstGeom>
          <a:noFill/>
        </p:spPr>
        <p:txBody>
          <a:bodyPr wrap="square" rtlCol="0">
            <a:spAutoFit/>
          </a:bodyPr>
          <a:lstStyle/>
          <a:p>
            <a:r>
              <a:rPr lang="en-US" dirty="0"/>
              <a:t>Also, if there is a national emergency, the Treasurer, advised by the Monetary Authority and authorized by Congress, shall draw out from the fund up to 80% of the Revolving Fund. </a:t>
            </a:r>
            <a:endParaRPr lang="en-US" dirty="0"/>
          </a:p>
        </p:txBody>
      </p:sp>
      <p:pic>
        <p:nvPicPr>
          <p:cNvPr id="6146" name="Picture 2" descr="https://s16-us2.ixquick.com/cgi-bin/serveimage?url=http%3A%2F%2Ft1.gstatic.com%2Fimages%3Fq%3Dtbn%3AANd9GcR5VpzJElObWjDqcDIcAMqYCHpcouaktb9OGqD7QmzXDMWJl07aSw&amp;sp=eb2fb4f74bc38269d3a8aad38f9f67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549" y="5002825"/>
            <a:ext cx="2574618" cy="1868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64866" y="4816207"/>
            <a:ext cx="2423549" cy="461665"/>
          </a:xfrm>
          <a:prstGeom prst="rect">
            <a:avLst/>
          </a:prstGeom>
          <a:noFill/>
        </p:spPr>
        <p:txBody>
          <a:bodyPr wrap="none" rtlCol="0">
            <a:spAutoFit/>
          </a:bodyPr>
          <a:lstStyle/>
          <a:p>
            <a:r>
              <a:rPr lang="en-US" sz="2400" dirty="0"/>
              <a:t>REVOLVING FUND</a:t>
            </a:r>
            <a:endParaRPr lang="en-US" sz="2400" dirty="0"/>
          </a:p>
        </p:txBody>
      </p:sp>
      <p:sp>
        <p:nvSpPr>
          <p:cNvPr id="7" name="TextBox 6"/>
          <p:cNvSpPr txBox="1"/>
          <p:nvPr/>
        </p:nvSpPr>
        <p:spPr>
          <a:xfrm>
            <a:off x="5916059" y="6055713"/>
            <a:ext cx="1023037" cy="461665"/>
          </a:xfrm>
          <a:prstGeom prst="rect">
            <a:avLst/>
          </a:prstGeom>
          <a:noFill/>
        </p:spPr>
        <p:txBody>
          <a:bodyPr wrap="none" rtlCol="0">
            <a:spAutoFit/>
          </a:bodyPr>
          <a:lstStyle/>
          <a:p>
            <a:r>
              <a:rPr lang="en-US" sz="2400" dirty="0"/>
              <a:t>SPEND</a:t>
            </a:r>
            <a:endParaRPr lang="en-US" sz="2400" dirty="0"/>
          </a:p>
        </p:txBody>
      </p:sp>
      <p:sp>
        <p:nvSpPr>
          <p:cNvPr id="3" name="Right Arrow 2"/>
          <p:cNvSpPr/>
          <p:nvPr/>
        </p:nvSpPr>
        <p:spPr>
          <a:xfrm>
            <a:off x="5960687" y="56303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42442" y="210323"/>
            <a:ext cx="4367478" cy="584775"/>
          </a:xfrm>
          <a:prstGeom prst="rect">
            <a:avLst/>
          </a:prstGeom>
          <a:solidFill>
            <a:srgbClr val="FFC000"/>
          </a:solidFill>
        </p:spPr>
        <p:txBody>
          <a:bodyPr wrap="none" rtlCol="0">
            <a:spAutoFit/>
          </a:bodyPr>
          <a:lstStyle/>
          <a:p>
            <a:r>
              <a:rPr lang="en-US" sz="3200" b="1" dirty="0"/>
              <a:t>#2  Lender of Last Resort</a:t>
            </a:r>
            <a:endParaRPr lang="en-US" sz="3200" b="1" dirty="0"/>
          </a:p>
        </p:txBody>
      </p:sp>
      <p:pic>
        <p:nvPicPr>
          <p:cNvPr id="5" name="Picture 2" descr="https://s15-us2.ixquick.com/cgi-bin/serveimage?url=http%3A%2F%2Ftothedeathmedia.com%2Fwp-content%2Fuploads%2F2015%2F07%2Fbad-economics.jpg&amp;sp=65e7fdc332852b1826a04e9c750d5d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616" y="972672"/>
            <a:ext cx="3133059" cy="23497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s16-us2.ixquick.com/cgi-bin/serveimage?url=http%3A%2F%2Ft2.gstatic.com%2Fimages%3Fq%3Dtbn%3AANd9GcR0ByganDirPmj0Oq7lzQHolr7iE7Iznu1lSgz0kt69VdgPtXOu&amp;sp=48e0cc86c6def33deac2a9c1a89462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3351" y="5154833"/>
            <a:ext cx="1258653" cy="10845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95952" y="5507214"/>
            <a:ext cx="1350306" cy="307777"/>
          </a:xfrm>
          <a:prstGeom prst="rect">
            <a:avLst/>
          </a:prstGeom>
          <a:solidFill>
            <a:schemeClr val="accent5">
              <a:lumMod val="40000"/>
              <a:lumOff val="60000"/>
            </a:schemeClr>
          </a:solidFill>
        </p:spPr>
        <p:txBody>
          <a:bodyPr wrap="none" rtlCol="0">
            <a:spAutoFit/>
          </a:bodyPr>
          <a:lstStyle/>
          <a:p>
            <a:r>
              <a:rPr lang="en-US" sz="1400" b="1" dirty="0"/>
              <a:t>MONEY SUPPLY</a:t>
            </a:r>
            <a:endParaRPr lang="en-US" sz="1400" b="1" dirty="0"/>
          </a:p>
        </p:txBody>
      </p:sp>
      <p:sp>
        <p:nvSpPr>
          <p:cNvPr id="13" name="TextBox 12"/>
          <p:cNvSpPr txBox="1"/>
          <p:nvPr/>
        </p:nvSpPr>
        <p:spPr>
          <a:xfrm>
            <a:off x="8127735" y="4857912"/>
            <a:ext cx="1194269" cy="307777"/>
          </a:xfrm>
          <a:prstGeom prst="rect">
            <a:avLst/>
          </a:prstGeom>
          <a:solidFill>
            <a:schemeClr val="accent5">
              <a:lumMod val="40000"/>
              <a:lumOff val="60000"/>
            </a:schemeClr>
          </a:solidFill>
        </p:spPr>
        <p:txBody>
          <a:bodyPr wrap="square" rtlCol="0">
            <a:spAutoFit/>
          </a:bodyPr>
          <a:lstStyle/>
          <a:p>
            <a:pPr algn="ctr"/>
            <a:r>
              <a:rPr lang="en-US" sz="1400" b="1" dirty="0"/>
              <a:t>ECONOMY</a:t>
            </a:r>
            <a:endParaRPr lang="en-US" sz="1400" b="1" dirty="0"/>
          </a:p>
        </p:txBody>
      </p:sp>
      <p:sp>
        <p:nvSpPr>
          <p:cNvPr id="6" name="TextBox 5"/>
          <p:cNvSpPr txBox="1"/>
          <p:nvPr/>
        </p:nvSpPr>
        <p:spPr>
          <a:xfrm>
            <a:off x="5967439" y="5445658"/>
            <a:ext cx="583814" cy="369332"/>
          </a:xfrm>
          <a:prstGeom prst="rect">
            <a:avLst/>
          </a:prstGeom>
          <a:noFill/>
        </p:spPr>
        <p:txBody>
          <a:bodyPr wrap="none" rtlCol="0">
            <a:spAutoFit/>
          </a:bodyPr>
          <a:lstStyle/>
          <a:p>
            <a:r>
              <a:rPr lang="en-US" dirty="0"/>
              <a:t>80%</a:t>
            </a:r>
            <a:endParaRPr lang="en-US" dirty="0"/>
          </a:p>
        </p:txBody>
      </p:sp>
      <p:pic>
        <p:nvPicPr>
          <p:cNvPr id="16" name="Picture 15" descr="https://s14-eu5.ixquick.com/cgi-bin/serveimage?url=https%3A%2F%2Fthemoreroom.files.wordpress.com%2F2013%2F03%2Fdscn13931.jpg&amp;sp=20876879c2a6204915fe20d1d1d364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3711" y="5404416"/>
            <a:ext cx="712479" cy="53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29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327" y="0"/>
            <a:ext cx="11120724" cy="249299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6000" b="1" dirty="0" smtClean="0"/>
              <a:t>WAR</a:t>
            </a:r>
          </a:p>
          <a:p>
            <a:pPr algn="ctr"/>
            <a:endParaRPr lang="en-US" sz="3200" b="1" dirty="0" smtClean="0"/>
          </a:p>
        </p:txBody>
      </p:sp>
      <p:sp>
        <p:nvSpPr>
          <p:cNvPr id="2" name="Rectangle 1"/>
          <p:cNvSpPr/>
          <p:nvPr/>
        </p:nvSpPr>
        <p:spPr>
          <a:xfrm>
            <a:off x="729168" y="2814135"/>
            <a:ext cx="3837709" cy="923330"/>
          </a:xfrm>
          <a:prstGeom prst="rect">
            <a:avLst/>
          </a:prstGeom>
        </p:spPr>
        <p:txBody>
          <a:bodyPr wrap="square">
            <a:spAutoFit/>
          </a:bodyPr>
          <a:lstStyle/>
          <a:p>
            <a:r>
              <a:rPr lang="en-US" i="1" dirty="0" smtClean="0"/>
              <a:t>“I believe that banking institutions are more dangerous to our liberties than standing armies.”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48" y="2918921"/>
            <a:ext cx="3058685" cy="4080596"/>
          </a:xfrm>
          <a:prstGeom prst="rect">
            <a:avLst/>
          </a:prstGeom>
        </p:spPr>
      </p:pic>
      <p:sp>
        <p:nvSpPr>
          <p:cNvPr id="5" name="TextBox 4"/>
          <p:cNvSpPr txBox="1"/>
          <p:nvPr/>
        </p:nvSpPr>
        <p:spPr>
          <a:xfrm>
            <a:off x="4938035" y="6353186"/>
            <a:ext cx="3517310" cy="646331"/>
          </a:xfrm>
          <a:prstGeom prst="rect">
            <a:avLst/>
          </a:prstGeom>
          <a:solidFill>
            <a:schemeClr val="bg1"/>
          </a:solidFill>
        </p:spPr>
        <p:txBody>
          <a:bodyPr wrap="none" rtlCol="0">
            <a:spAutoFit/>
          </a:bodyPr>
          <a:lstStyle/>
          <a:p>
            <a:r>
              <a:rPr lang="en-US" dirty="0" smtClean="0"/>
              <a:t>                                                               </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7303" y="3876011"/>
            <a:ext cx="1801091" cy="2638598"/>
          </a:xfrm>
          <a:prstGeom prst="rect">
            <a:avLst/>
          </a:prstGeom>
        </p:spPr>
      </p:pic>
      <p:sp>
        <p:nvSpPr>
          <p:cNvPr id="7" name="TextBox 6"/>
          <p:cNvSpPr txBox="1"/>
          <p:nvPr/>
        </p:nvSpPr>
        <p:spPr>
          <a:xfrm>
            <a:off x="3714430" y="5693001"/>
            <a:ext cx="1223605" cy="646331"/>
          </a:xfrm>
          <a:prstGeom prst="rect">
            <a:avLst/>
          </a:prstGeom>
          <a:noFill/>
        </p:spPr>
        <p:txBody>
          <a:bodyPr wrap="none" rtlCol="0">
            <a:spAutoFit/>
          </a:bodyPr>
          <a:lstStyle/>
          <a:p>
            <a:r>
              <a:rPr lang="en-US" dirty="0" smtClean="0"/>
              <a:t>THOMAS</a:t>
            </a:r>
          </a:p>
          <a:p>
            <a:r>
              <a:rPr lang="en-US" dirty="0" smtClean="0"/>
              <a:t>JEFFERSON</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5345" y="3737465"/>
            <a:ext cx="3578956" cy="2015902"/>
          </a:xfrm>
          <a:prstGeom prst="rect">
            <a:avLst/>
          </a:prstGeom>
        </p:spPr>
      </p:pic>
      <p:sp>
        <p:nvSpPr>
          <p:cNvPr id="9" name="TextBox 8"/>
          <p:cNvSpPr txBox="1"/>
          <p:nvPr/>
        </p:nvSpPr>
        <p:spPr>
          <a:xfrm>
            <a:off x="9254837" y="5868610"/>
            <a:ext cx="2221442" cy="369332"/>
          </a:xfrm>
          <a:prstGeom prst="rect">
            <a:avLst/>
          </a:prstGeom>
          <a:noFill/>
        </p:spPr>
        <p:txBody>
          <a:bodyPr wrap="none" rtlCol="0">
            <a:spAutoFit/>
          </a:bodyPr>
          <a:lstStyle/>
          <a:p>
            <a:r>
              <a:rPr lang="en-US" b="1" dirty="0" smtClean="0"/>
              <a:t>THE BODIES OF WW I</a:t>
            </a:r>
            <a:endParaRPr lang="en-US" b="1" dirty="0"/>
          </a:p>
        </p:txBody>
      </p:sp>
    </p:spTree>
    <p:extLst>
      <p:ext uri="{BB962C8B-B14F-4D97-AF65-F5344CB8AC3E}">
        <p14:creationId xmlns:p14="http://schemas.microsoft.com/office/powerpoint/2010/main" val="951202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817597"/>
            <a:ext cx="1400310" cy="126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1" y="2282962"/>
            <a:ext cx="4132827" cy="923330"/>
          </a:xfrm>
          <a:prstGeom prst="rect">
            <a:avLst/>
          </a:prstGeom>
          <a:noFill/>
        </p:spPr>
        <p:txBody>
          <a:bodyPr wrap="square" rtlCol="0">
            <a:spAutoFit/>
          </a:bodyPr>
          <a:lstStyle/>
          <a:p>
            <a:r>
              <a:rPr lang="en-US" dirty="0"/>
              <a:t>Also….. the Treasurer can use the Revolving Fund to pay off our public debt.</a:t>
            </a:r>
          </a:p>
          <a:p>
            <a:r>
              <a:rPr lang="en-US" dirty="0"/>
              <a:t>Our country could be debt-free.</a:t>
            </a:r>
            <a:endParaRPr lang="en-US" dirty="0"/>
          </a:p>
        </p:txBody>
      </p:sp>
      <p:sp>
        <p:nvSpPr>
          <p:cNvPr id="5" name="TextBox 4"/>
          <p:cNvSpPr txBox="1"/>
          <p:nvPr/>
        </p:nvSpPr>
        <p:spPr>
          <a:xfrm>
            <a:off x="4267200" y="3342645"/>
            <a:ext cx="2831856" cy="646331"/>
          </a:xfrm>
          <a:prstGeom prst="rect">
            <a:avLst/>
          </a:prstGeom>
          <a:solidFill>
            <a:srgbClr val="FFFF00"/>
          </a:solidFill>
        </p:spPr>
        <p:txBody>
          <a:bodyPr wrap="square" rtlCol="0">
            <a:spAutoFit/>
          </a:bodyPr>
          <a:lstStyle/>
          <a:p>
            <a:r>
              <a:rPr lang="en-US" dirty="0"/>
              <a:t>No public debt?   Debt-free?</a:t>
            </a:r>
          </a:p>
          <a:p>
            <a:r>
              <a:rPr lang="en-US" dirty="0"/>
              <a:t>Impossible!   You’re nuts!</a:t>
            </a:r>
            <a:endParaRPr lang="en-US" dirty="0"/>
          </a:p>
        </p:txBody>
      </p:sp>
      <p:pic>
        <p:nvPicPr>
          <p:cNvPr id="1028" name="Picture 4" descr="https://s15-us2.ixquick.com/cgi-bin/serveimage?url=https%3A%2F%2Ffunland5000.files.wordpress.com%2F2015%2F06%2Fcrazy-bug.gif&amp;sp=81e868577c6c61abda1843b8a7a0f3b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028163"/>
            <a:ext cx="21717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s17-us2.ixquick.com/cgi-bin/serveimage?url=http%3A%2F%2Fwww.clipartkid.com%2Fimages%2F82%2Fcrazy-who-s-crazy-CXduzN-clipart.gif&amp;sp=204bfd4007e7cb8acf199d663a17988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4271" y="3997892"/>
            <a:ext cx="25431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16-us2.ixquick.com/cgi-bin/serveimage?url=http%3A%2F%2Finfographic.statista.com%2Fnormal%2FChartOfTheDay_02082012_Public_debt_of_the_United_States_n.jpg&amp;sp=925e3b7cd947dc3dbe388a44053eba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4683" y="474113"/>
            <a:ext cx="3562350" cy="2543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1" y="139833"/>
            <a:ext cx="3984039" cy="523220"/>
          </a:xfrm>
          <a:prstGeom prst="rect">
            <a:avLst/>
          </a:prstGeom>
          <a:solidFill>
            <a:srgbClr val="FFC000"/>
          </a:solidFill>
        </p:spPr>
        <p:txBody>
          <a:bodyPr wrap="none" rtlCol="0">
            <a:spAutoFit/>
          </a:bodyPr>
          <a:lstStyle/>
          <a:p>
            <a:r>
              <a:rPr lang="en-US" sz="2800" dirty="0"/>
              <a:t>#4   Pay Down Public Debt</a:t>
            </a:r>
            <a:endParaRPr lang="en-US" sz="2800" dirty="0"/>
          </a:p>
        </p:txBody>
      </p:sp>
    </p:spTree>
    <p:extLst>
      <p:ext uri="{BB962C8B-B14F-4D97-AF65-F5344CB8AC3E}">
        <p14:creationId xmlns:p14="http://schemas.microsoft.com/office/powerpoint/2010/main" val="3977839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970412"/>
            <a:ext cx="1400310" cy="126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0426" y="3897445"/>
            <a:ext cx="8135655" cy="1938992"/>
          </a:xfrm>
          <a:prstGeom prst="rect">
            <a:avLst/>
          </a:prstGeom>
          <a:noFill/>
        </p:spPr>
        <p:txBody>
          <a:bodyPr wrap="square" rtlCol="0">
            <a:spAutoFit/>
          </a:bodyPr>
          <a:lstStyle/>
          <a:p>
            <a:r>
              <a:rPr lang="en-US" sz="2400" dirty="0"/>
              <a:t>As Treasury bonds, notes, bills come into the Treasury to be repaid to the borrowers, the Treasurer will use funds from the Revolving Fund to pay them off.</a:t>
            </a:r>
          </a:p>
          <a:p>
            <a:endParaRPr lang="en-US" sz="2400" dirty="0"/>
          </a:p>
          <a:p>
            <a:endParaRPr lang="en-US" sz="2400" dirty="0"/>
          </a:p>
        </p:txBody>
      </p:sp>
      <p:pic>
        <p:nvPicPr>
          <p:cNvPr id="5122" name="Picture 2" descr="https://s14-eu5.ixquick.com/cgi-bin/serveimage?url=http%3A%2F%2Fwww.impactlearning.com%2Fwp-content%2Fuploads%2Flisten_sml.jpg&amp;sp=f5a132b0541cdf37dce39d25153bfb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854" y="970412"/>
            <a:ext cx="4340225" cy="2004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2601" y="2956621"/>
            <a:ext cx="8416728" cy="584775"/>
          </a:xfrm>
          <a:prstGeom prst="rect">
            <a:avLst/>
          </a:prstGeom>
          <a:noFill/>
        </p:spPr>
        <p:txBody>
          <a:bodyPr wrap="none" rtlCol="0">
            <a:spAutoFit/>
          </a:bodyPr>
          <a:lstStyle/>
          <a:p>
            <a:r>
              <a:rPr lang="en-US" sz="3200" dirty="0"/>
              <a:t>No, no!   Listen!   It’s hard to believe but it’s true!</a:t>
            </a:r>
            <a:endParaRPr lang="en-US" sz="3200" dirty="0"/>
          </a:p>
        </p:txBody>
      </p:sp>
      <p:pic>
        <p:nvPicPr>
          <p:cNvPr id="5126" name="Picture 6" descr="https://s17-us2.ixquick.com/cgi-bin/serveimage?url=http%3A%2F%2Fgreatergood.berkeley.edu%2Fimages%2Fuploads%2FsurpriseAFM.jpg&amp;sp=cf8adc2b07664836502cb1a4c4acb1f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292" y="4754986"/>
            <a:ext cx="2590800" cy="17250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17-us2.ixquick.com/cgi-bin/serveimage?url=http%3A%2F%2Fwww.epawnmarket.com%2Fmedia%2Fwysiwyg%2Fbigstock--d-rendering-of-a-rubber-stamp-17085050_2_.jpg&amp;sp=82212ca267cf9b0eb181e036e7799f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966" y="4791206"/>
            <a:ext cx="1828799" cy="1828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57401" y="139833"/>
            <a:ext cx="3984039" cy="523220"/>
          </a:xfrm>
          <a:prstGeom prst="rect">
            <a:avLst/>
          </a:prstGeom>
          <a:solidFill>
            <a:srgbClr val="FFC000"/>
          </a:solidFill>
        </p:spPr>
        <p:txBody>
          <a:bodyPr wrap="none" rtlCol="0">
            <a:spAutoFit/>
          </a:bodyPr>
          <a:lstStyle/>
          <a:p>
            <a:r>
              <a:rPr lang="en-US" sz="2800" dirty="0"/>
              <a:t>#4   Pay Down Public Debt</a:t>
            </a:r>
            <a:endParaRPr lang="en-US" sz="2800" dirty="0"/>
          </a:p>
        </p:txBody>
      </p:sp>
    </p:spTree>
    <p:extLst>
      <p:ext uri="{BB962C8B-B14F-4D97-AF65-F5344CB8AC3E}">
        <p14:creationId xmlns:p14="http://schemas.microsoft.com/office/powerpoint/2010/main" val="726016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970412"/>
            <a:ext cx="1400310" cy="126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s://s14-eu5.ixquick.com/cgi-bin/serveimage?url=http%3A%2F%2Fwww.impactlearning.com%2Fwp-content%2Fuploads%2Flisten_sml.jpg&amp;sp=f5a132b0541cdf37dce39d25153bfb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853" y="843598"/>
            <a:ext cx="4340225" cy="2004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0" y="3933378"/>
            <a:ext cx="5884560" cy="1077218"/>
          </a:xfrm>
          <a:prstGeom prst="rect">
            <a:avLst/>
          </a:prstGeom>
          <a:noFill/>
        </p:spPr>
        <p:txBody>
          <a:bodyPr wrap="none" rtlCol="0">
            <a:spAutoFit/>
          </a:bodyPr>
          <a:lstStyle/>
          <a:p>
            <a:r>
              <a:rPr lang="en-US" sz="3200" dirty="0"/>
              <a:t>Listen!   We can leave our children</a:t>
            </a:r>
          </a:p>
          <a:p>
            <a:r>
              <a:rPr lang="en-US" sz="3200" dirty="0"/>
              <a:t>with a debt-free government!</a:t>
            </a:r>
            <a:endParaRPr lang="en-US" sz="3200" dirty="0"/>
          </a:p>
        </p:txBody>
      </p:sp>
      <p:pic>
        <p:nvPicPr>
          <p:cNvPr id="6146" name="Picture 2" descr="https://s17-us2.ixquick.com/cgi-bin/serveimage?url=https%3A%2F%2Fs-media-cache-ak0.pinimg.com%2F736x%2F54%2F06%2Fcf%2F5406cfcc7aa99ed43db3831d0c49bfe5.jpg&amp;sp=ddb99a301633e04d97fff7f2562dbf0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200401"/>
            <a:ext cx="1695450" cy="2543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57401" y="139833"/>
            <a:ext cx="3984039" cy="523220"/>
          </a:xfrm>
          <a:prstGeom prst="rect">
            <a:avLst/>
          </a:prstGeom>
          <a:solidFill>
            <a:srgbClr val="FFC000"/>
          </a:solidFill>
        </p:spPr>
        <p:txBody>
          <a:bodyPr wrap="none" rtlCol="0">
            <a:spAutoFit/>
          </a:bodyPr>
          <a:lstStyle/>
          <a:p>
            <a:r>
              <a:rPr lang="en-US" sz="2800" dirty="0"/>
              <a:t>#4   Pay Down Public Debt</a:t>
            </a:r>
            <a:endParaRPr lang="en-US" sz="2800" dirty="0"/>
          </a:p>
        </p:txBody>
      </p:sp>
    </p:spTree>
    <p:extLst>
      <p:ext uri="{BB962C8B-B14F-4D97-AF65-F5344CB8AC3E}">
        <p14:creationId xmlns:p14="http://schemas.microsoft.com/office/powerpoint/2010/main" val="3776897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s://s17-us2.ixquick.com/cgi-bin/serveimage?url=http%3A%2F%2Fplaybook.amanet.org%2Fwp-content%2Fuploads%2F2013%2F02%2Fexcitement-620x250.jpg&amp;sp=123e6db0965f65c1636e5a268c446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304" y="3850034"/>
            <a:ext cx="7124297" cy="28733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970412"/>
            <a:ext cx="1400310" cy="126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s://s14-eu5.ixquick.com/cgi-bin/serveimage?url=http%3A%2F%2Fwww.impactlearning.com%2Fwp-content%2Fuploads%2Flisten_sml.jpg&amp;sp=f5a132b0541cdf37dce39d25153bfb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1" y="104343"/>
            <a:ext cx="4340225" cy="2004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2543885"/>
            <a:ext cx="8458200" cy="1569660"/>
          </a:xfrm>
          <a:prstGeom prst="rect">
            <a:avLst/>
          </a:prstGeom>
          <a:noFill/>
        </p:spPr>
        <p:txBody>
          <a:bodyPr wrap="square" rtlCol="0">
            <a:spAutoFit/>
          </a:bodyPr>
          <a:lstStyle/>
          <a:p>
            <a:r>
              <a:rPr lang="en-US" sz="2400" dirty="0"/>
              <a:t>Listen!   Our taxes will go DOWN, not up.</a:t>
            </a:r>
          </a:p>
          <a:p>
            <a:endParaRPr lang="en-US" sz="2400" dirty="0"/>
          </a:p>
          <a:p>
            <a:r>
              <a:rPr lang="en-US" sz="2400" dirty="0"/>
              <a:t>We will no longer have to pay interest on our national debt, cause there will be no national debt.</a:t>
            </a:r>
            <a:endParaRPr lang="en-US" sz="2400" dirty="0"/>
          </a:p>
        </p:txBody>
      </p:sp>
      <p:sp>
        <p:nvSpPr>
          <p:cNvPr id="12" name="TextBox 11"/>
          <p:cNvSpPr txBox="1"/>
          <p:nvPr/>
        </p:nvSpPr>
        <p:spPr>
          <a:xfrm>
            <a:off x="1676401" y="139833"/>
            <a:ext cx="3984039" cy="523220"/>
          </a:xfrm>
          <a:prstGeom prst="rect">
            <a:avLst/>
          </a:prstGeom>
          <a:solidFill>
            <a:srgbClr val="FFC000"/>
          </a:solidFill>
        </p:spPr>
        <p:txBody>
          <a:bodyPr wrap="none" rtlCol="0">
            <a:spAutoFit/>
          </a:bodyPr>
          <a:lstStyle/>
          <a:p>
            <a:r>
              <a:rPr lang="en-US" sz="2800" dirty="0"/>
              <a:t>#4   Pay Down Public Debt</a:t>
            </a:r>
            <a:endParaRPr lang="en-US" sz="2800" dirty="0"/>
          </a:p>
        </p:txBody>
      </p:sp>
    </p:spTree>
    <p:extLst>
      <p:ext uri="{BB962C8B-B14F-4D97-AF65-F5344CB8AC3E}">
        <p14:creationId xmlns:p14="http://schemas.microsoft.com/office/powerpoint/2010/main" val="492768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766" y="381001"/>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72562" y="4264449"/>
            <a:ext cx="1977849" cy="2369880"/>
          </a:xfrm>
          <a:prstGeom prst="rect">
            <a:avLst/>
          </a:prstGeom>
          <a:solidFill>
            <a:srgbClr val="FFFF00"/>
          </a:solidFill>
        </p:spPr>
        <p:txBody>
          <a:bodyPr wrap="none" rtlCol="0">
            <a:spAutoFit/>
          </a:bodyPr>
          <a:lstStyle/>
          <a:p>
            <a:r>
              <a:rPr lang="en-US" sz="3200" dirty="0"/>
              <a:t>Incredible!</a:t>
            </a:r>
          </a:p>
          <a:p>
            <a:r>
              <a:rPr lang="en-US" sz="3200" dirty="0"/>
              <a:t>Wow!</a:t>
            </a:r>
          </a:p>
          <a:p>
            <a:r>
              <a:rPr lang="en-US" sz="4000" dirty="0"/>
              <a:t>Wow!</a:t>
            </a:r>
          </a:p>
          <a:p>
            <a:r>
              <a:rPr lang="en-US" sz="4400" dirty="0"/>
              <a:t>Wow!</a:t>
            </a:r>
            <a:endParaRPr lang="en-US" sz="4400" dirty="0"/>
          </a:p>
        </p:txBody>
      </p:sp>
      <p:sp>
        <p:nvSpPr>
          <p:cNvPr id="2" name="TextBox 1"/>
          <p:cNvSpPr txBox="1"/>
          <p:nvPr/>
        </p:nvSpPr>
        <p:spPr>
          <a:xfrm>
            <a:off x="2107504" y="4703564"/>
            <a:ext cx="1548244" cy="2154436"/>
          </a:xfrm>
          <a:prstGeom prst="rect">
            <a:avLst/>
          </a:prstGeom>
          <a:noFill/>
        </p:spPr>
        <p:txBody>
          <a:bodyPr wrap="none" rtlCol="0">
            <a:spAutoFit/>
          </a:bodyPr>
          <a:lstStyle/>
          <a:p>
            <a:r>
              <a:rPr lang="en-US" sz="2400" dirty="0"/>
              <a:t>You said it!</a:t>
            </a:r>
          </a:p>
          <a:p>
            <a:r>
              <a:rPr lang="en-US" sz="2400" dirty="0"/>
              <a:t>Wow!</a:t>
            </a:r>
          </a:p>
          <a:p>
            <a:r>
              <a:rPr lang="en-US" sz="3200" dirty="0"/>
              <a:t>Wow!</a:t>
            </a:r>
          </a:p>
          <a:p>
            <a:r>
              <a:rPr lang="en-US" sz="3600" dirty="0"/>
              <a:t>Wow!</a:t>
            </a:r>
          </a:p>
          <a:p>
            <a:endParaRPr lang="en-US" dirty="0"/>
          </a:p>
        </p:txBody>
      </p:sp>
      <p:pic>
        <p:nvPicPr>
          <p:cNvPr id="2054" name="Picture 6" descr="https://s14-eu5.ixquick.com/cgi-bin/serveimage?url=http%3A%2F%2Ft0.gstatic.com%2Fimages%3Fq%3Dtbn%3AANd9GcSQFRgMgeURy8fs5Zs7RSvGYIdlUFaaaCn7l9ePHa9aVSsFaTaA&amp;sp=6416c47d02c43d6c5c42290699ffd9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97" y="1524000"/>
            <a:ext cx="1938251" cy="1453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01704" y="236435"/>
            <a:ext cx="5537670" cy="523220"/>
          </a:xfrm>
          <a:prstGeom prst="rect">
            <a:avLst/>
          </a:prstGeom>
          <a:solidFill>
            <a:srgbClr val="FFC000"/>
          </a:solidFill>
        </p:spPr>
        <p:txBody>
          <a:bodyPr wrap="none" rtlCol="0">
            <a:spAutoFit/>
          </a:bodyPr>
          <a:lstStyle/>
          <a:p>
            <a:r>
              <a:rPr lang="en-US" sz="2800" dirty="0"/>
              <a:t>THE REVOLVING FUND – Take a Bow!</a:t>
            </a:r>
            <a:endParaRPr lang="en-US" sz="2800" dirty="0"/>
          </a:p>
        </p:txBody>
      </p:sp>
      <p:pic>
        <p:nvPicPr>
          <p:cNvPr id="8194" name="Picture 2" descr="https://s15-us2.ixquick.com/cgi-bin/serveimage?url=http%3A%2F%2Fdcmetrotheaterarts.com%2Fwp-content%2Fuploads%2F2016%2F08%2Factor-bowing-2.jpg&amp;sp=9ee9234d0f551f256aa21ded16d2f6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772" y="759655"/>
            <a:ext cx="3171825" cy="34566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17-us2.ixquick.com/cgi-bin/serveimage?url=http%3A%2F%2Fimages.popmatters.com%2Fcolumns_art%2Fr%2Frabble-clap1.jpg&amp;sp=409994747e1d069bcbbd34576eb7b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704" y="4495801"/>
            <a:ext cx="3814358" cy="190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85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6" y="2550053"/>
            <a:ext cx="9364476" cy="1259947"/>
          </a:xfrm>
          <a:prstGeom prst="rect">
            <a:avLst/>
          </a:prstGeom>
          <a:solidFill>
            <a:srgbClr val="FFFF00"/>
          </a:solidFill>
        </p:spPr>
      </p:pic>
    </p:spTree>
    <p:extLst>
      <p:ext uri="{BB962C8B-B14F-4D97-AF65-F5344CB8AC3E}">
        <p14:creationId xmlns:p14="http://schemas.microsoft.com/office/powerpoint/2010/main" val="370513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8510" y="3574474"/>
            <a:ext cx="184731" cy="369332"/>
          </a:xfrm>
          <a:prstGeom prst="rect">
            <a:avLst/>
          </a:prstGeom>
          <a:noFill/>
        </p:spPr>
        <p:txBody>
          <a:bodyPr wrap="none" rtlCol="0">
            <a:spAutoFit/>
          </a:bodyPr>
          <a:lstStyle/>
          <a:p>
            <a:endParaRPr lang="en-US"/>
          </a:p>
        </p:txBody>
      </p:sp>
      <p:sp>
        <p:nvSpPr>
          <p:cNvPr id="5" name="TextBox 4"/>
          <p:cNvSpPr txBox="1"/>
          <p:nvPr/>
        </p:nvSpPr>
        <p:spPr>
          <a:xfrm>
            <a:off x="775856" y="1154893"/>
            <a:ext cx="10086672" cy="2308324"/>
          </a:xfrm>
          <a:prstGeom prst="rect">
            <a:avLst/>
          </a:prstGeom>
          <a:noFill/>
        </p:spPr>
        <p:txBody>
          <a:bodyPr wrap="none" rtlCol="0">
            <a:spAutoFit/>
          </a:bodyPr>
          <a:lstStyle/>
          <a:p>
            <a:r>
              <a:rPr lang="en-US" sz="2400" dirty="0" smtClean="0"/>
              <a:t>WHAT CAN WE DO, WHEN THE GOVERNMENT CREATES THE MONEY WE NEED?</a:t>
            </a:r>
          </a:p>
          <a:p>
            <a:endParaRPr lang="en-US" sz="2400" dirty="0"/>
          </a:p>
          <a:p>
            <a:endParaRPr lang="en-US" sz="2400" dirty="0" smtClean="0"/>
          </a:p>
          <a:p>
            <a:pPr marL="285750" indent="-285750">
              <a:buFont typeface="Arial" panose="020B0604020202020204" pitchFamily="34" charset="0"/>
              <a:buChar char="•"/>
            </a:pPr>
            <a:r>
              <a:rPr lang="en-US" sz="2400" dirty="0" smtClean="0"/>
              <a:t>Taxes can be reduced </a:t>
            </a:r>
            <a:endParaRPr lang="en-US" sz="2400" dirty="0" smtClean="0"/>
          </a:p>
          <a:p>
            <a:endParaRPr lang="en-US" sz="2400" dirty="0"/>
          </a:p>
          <a:p>
            <a:pPr marL="285750" indent="-285750">
              <a:buFont typeface="Arial" panose="020B0604020202020204" pitchFamily="34" charset="0"/>
              <a:buChar char="•"/>
            </a:pPr>
            <a:r>
              <a:rPr lang="en-US" sz="2400" dirty="0" smtClean="0"/>
              <a:t>Government borrowing can be reduced</a:t>
            </a:r>
            <a:endParaRPr lang="en-US" sz="2400" dirty="0"/>
          </a:p>
        </p:txBody>
      </p:sp>
      <p:sp>
        <p:nvSpPr>
          <p:cNvPr id="9" name="TextBox 8"/>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10" name="Picture 9"/>
          <p:cNvPicPr>
            <a:picLocks noChangeAspect="1"/>
          </p:cNvPicPr>
          <p:nvPr/>
        </p:nvPicPr>
        <p:blipFill>
          <a:blip r:embed="rId2"/>
          <a:stretch>
            <a:fillRect/>
          </a:stretch>
        </p:blipFill>
        <p:spPr>
          <a:xfrm>
            <a:off x="2452227" y="48794"/>
            <a:ext cx="609653" cy="64013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819" y="3759140"/>
            <a:ext cx="4363041" cy="26525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181" y="2720687"/>
            <a:ext cx="2794000" cy="3467100"/>
          </a:xfrm>
          <a:prstGeom prst="rect">
            <a:avLst/>
          </a:prstGeom>
        </p:spPr>
      </p:pic>
    </p:spTree>
    <p:extLst>
      <p:ext uri="{BB962C8B-B14F-4D97-AF65-F5344CB8AC3E}">
        <p14:creationId xmlns:p14="http://schemas.microsoft.com/office/powerpoint/2010/main" val="3977960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8510" y="3574474"/>
            <a:ext cx="184731" cy="369332"/>
          </a:xfrm>
          <a:prstGeom prst="rect">
            <a:avLst/>
          </a:prstGeom>
          <a:noFill/>
        </p:spPr>
        <p:txBody>
          <a:bodyPr wrap="none" rtlCol="0">
            <a:spAutoFit/>
          </a:bodyPr>
          <a:lstStyle/>
          <a:p>
            <a:endParaRPr lang="en-US"/>
          </a:p>
        </p:txBody>
      </p:sp>
      <p:sp>
        <p:nvSpPr>
          <p:cNvPr id="9" name="TextBox 8"/>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10" name="Picture 9"/>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938992"/>
          </a:xfrm>
          <a:prstGeom prst="rect">
            <a:avLst/>
          </a:prstGeom>
          <a:noFill/>
        </p:spPr>
        <p:txBody>
          <a:bodyPr wrap="none" rtlCol="0">
            <a:spAutoFit/>
          </a:bodyPr>
          <a:lstStyle/>
          <a:p>
            <a:r>
              <a:rPr lang="en-US" sz="2400" dirty="0" smtClean="0"/>
              <a:t>WHAT CAN WE DO, WHEN THE GOVERNMENT CREATES THE MONEY WE NEED?</a:t>
            </a:r>
          </a:p>
          <a:p>
            <a:endParaRPr lang="en-US" sz="2400" dirty="0"/>
          </a:p>
          <a:p>
            <a:endParaRPr lang="en-US" sz="2400" dirty="0" smtClean="0"/>
          </a:p>
          <a:p>
            <a:pPr marL="285750" indent="-285750">
              <a:buFont typeface="Arial" panose="020B0604020202020204" pitchFamily="34" charset="0"/>
              <a:buChar char="•"/>
            </a:pPr>
            <a:r>
              <a:rPr lang="en-US" sz="2400" dirty="0" smtClean="0"/>
              <a:t>25% of all new sovereign money is given as a grant to the states</a:t>
            </a:r>
          </a:p>
          <a:p>
            <a:pPr marL="285750" indent="-285750">
              <a:buFont typeface="Arial" panose="020B0604020202020204" pitchFamily="34" charset="0"/>
              <a:buChar char="•"/>
            </a:pPr>
            <a:r>
              <a:rPr lang="en-US" sz="2400" dirty="0" smtClean="0"/>
              <a:t>the states decide how to use this money</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667" y="3140007"/>
            <a:ext cx="4892969" cy="3116873"/>
          </a:xfrm>
          <a:prstGeom prst="rect">
            <a:avLst/>
          </a:prstGeom>
        </p:spPr>
      </p:pic>
    </p:spTree>
    <p:extLst>
      <p:ext uri="{BB962C8B-B14F-4D97-AF65-F5344CB8AC3E}">
        <p14:creationId xmlns:p14="http://schemas.microsoft.com/office/powerpoint/2010/main" val="2308684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2308324"/>
          </a:xfrm>
          <a:prstGeom prst="rect">
            <a:avLst/>
          </a:prstGeom>
          <a:solidFill>
            <a:srgbClr val="FFC000"/>
          </a:solidFill>
        </p:spPr>
        <p:txBody>
          <a:bodyPr wrap="none" rtlCol="0">
            <a:spAutoFit/>
          </a:bodyPr>
          <a:lstStyle/>
          <a:p>
            <a:r>
              <a:rPr lang="en-US" sz="2400" dirty="0" smtClean="0"/>
              <a:t>WHAT CAN WE DO, WHEN THE GOVERNMENT CREATES THE MONEY WE NEED?</a:t>
            </a:r>
          </a:p>
          <a:p>
            <a:endParaRPr lang="en-US" sz="2400" dirty="0"/>
          </a:p>
          <a:p>
            <a:endParaRPr lang="en-US" sz="2400" dirty="0" smtClean="0"/>
          </a:p>
          <a:p>
            <a:pPr marL="285750" indent="-285750">
              <a:buFont typeface="Arial" panose="020B0604020202020204" pitchFamily="34" charset="0"/>
              <a:buChar char="•"/>
            </a:pPr>
            <a:r>
              <a:rPr lang="en-US" sz="2400" dirty="0" smtClean="0"/>
              <a:t>interest-free lending to state, county, and local governments</a:t>
            </a:r>
          </a:p>
          <a:p>
            <a:endParaRPr lang="en-US" sz="2400" dirty="0" smtClean="0"/>
          </a:p>
          <a:p>
            <a:pPr marL="285750" indent="-285750">
              <a:buFont typeface="Arial" panose="020B0604020202020204" pitchFamily="34" charset="0"/>
              <a:buChar char="•"/>
            </a:pPr>
            <a:r>
              <a:rPr lang="en-US" sz="2400" dirty="0" smtClean="0"/>
              <a:t>state and local taxes can be reduced</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7" y="3879915"/>
            <a:ext cx="3205223" cy="27952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136" y="3614876"/>
            <a:ext cx="4852555" cy="3243124"/>
          </a:xfrm>
          <a:prstGeom prst="rect">
            <a:avLst/>
          </a:prstGeom>
        </p:spPr>
      </p:pic>
    </p:spTree>
    <p:extLst>
      <p:ext uri="{BB962C8B-B14F-4D97-AF65-F5344CB8AC3E}">
        <p14:creationId xmlns:p14="http://schemas.microsoft.com/office/powerpoint/2010/main" val="3145601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569660"/>
          </a:xfrm>
          <a:prstGeom prst="rect">
            <a:avLst/>
          </a:prstGeom>
          <a:solidFill>
            <a:srgbClr val="FFC000"/>
          </a:solidFill>
        </p:spPr>
        <p:txBody>
          <a:bodyPr wrap="none" rtlCol="0">
            <a:spAutoFit/>
          </a:bodyPr>
          <a:lstStyle/>
          <a:p>
            <a:pPr algn="ctr"/>
            <a:r>
              <a:rPr lang="en-US" sz="2400" dirty="0" smtClean="0"/>
              <a:t>WHAT CAN WE DO, WHEN THE GOVERNMENT CREATES THE MONEY WE NEED?</a:t>
            </a:r>
          </a:p>
          <a:p>
            <a:pPr algn="ctr"/>
            <a:endParaRPr lang="en-US" sz="2400" dirty="0"/>
          </a:p>
          <a:p>
            <a:pPr algn="ctr"/>
            <a:endParaRPr lang="en-US" sz="2400" dirty="0" smtClean="0"/>
          </a:p>
          <a:p>
            <a:pPr algn="ctr"/>
            <a:r>
              <a:rPr lang="en-US" sz="2400" dirty="0" smtClean="0"/>
              <a:t>THERE IS MORE DISPOSABLE INCOME FOR EVERYONE</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196" y="3574473"/>
            <a:ext cx="4749848" cy="26175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20" y="3574473"/>
            <a:ext cx="2364542" cy="157482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044" y="3426186"/>
            <a:ext cx="3827990" cy="2254178"/>
          </a:xfrm>
          <a:prstGeom prst="rect">
            <a:avLst/>
          </a:prstGeom>
        </p:spPr>
      </p:pic>
    </p:spTree>
    <p:extLst>
      <p:ext uri="{BB962C8B-B14F-4D97-AF65-F5344CB8AC3E}">
        <p14:creationId xmlns:p14="http://schemas.microsoft.com/office/powerpoint/2010/main" val="214477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327" y="0"/>
            <a:ext cx="11120724" cy="249299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6000" b="1" dirty="0" smtClean="0"/>
              <a:t>BUY GOVERNMENT</a:t>
            </a:r>
          </a:p>
          <a:p>
            <a:pPr algn="ctr"/>
            <a:endParaRPr lang="en-US" sz="3200" b="1" dirty="0" smtClean="0"/>
          </a:p>
        </p:txBody>
      </p:sp>
      <p:sp>
        <p:nvSpPr>
          <p:cNvPr id="2" name="Rectangle 1"/>
          <p:cNvSpPr/>
          <p:nvPr/>
        </p:nvSpPr>
        <p:spPr>
          <a:xfrm>
            <a:off x="729168" y="2814135"/>
            <a:ext cx="5602359" cy="1200329"/>
          </a:xfrm>
          <a:prstGeom prst="rect">
            <a:avLst/>
          </a:prstGeom>
        </p:spPr>
        <p:txBody>
          <a:bodyPr wrap="square">
            <a:spAutoFit/>
          </a:bodyPr>
          <a:lstStyle/>
          <a:p>
            <a:r>
              <a:rPr lang="en-US" dirty="0"/>
              <a:t>“History records that the money changers have used every form of abuse, intrigue, deceit, and violent means possible to maintain their control over governments by controlling money and its issuance</a:t>
            </a:r>
            <a:r>
              <a:rPr lang="en-US" dirty="0" smtClean="0"/>
              <a:t>.”</a:t>
            </a:r>
            <a:endParaRPr lang="en-US" dirty="0"/>
          </a:p>
        </p:txBody>
      </p:sp>
      <p:sp>
        <p:nvSpPr>
          <p:cNvPr id="7" name="TextBox 6"/>
          <p:cNvSpPr txBox="1"/>
          <p:nvPr/>
        </p:nvSpPr>
        <p:spPr>
          <a:xfrm>
            <a:off x="3146234" y="5970000"/>
            <a:ext cx="1627369" cy="369332"/>
          </a:xfrm>
          <a:prstGeom prst="rect">
            <a:avLst/>
          </a:prstGeom>
          <a:noFill/>
        </p:spPr>
        <p:txBody>
          <a:bodyPr wrap="none" rtlCol="0">
            <a:spAutoFit/>
          </a:bodyPr>
          <a:lstStyle/>
          <a:p>
            <a:r>
              <a:rPr lang="en-US" dirty="0" smtClean="0"/>
              <a:t>James Madison</a:t>
            </a:r>
            <a:endParaRPr lang="en-US" dirty="0"/>
          </a:p>
        </p:txBody>
      </p:sp>
      <p:pic>
        <p:nvPicPr>
          <p:cNvPr id="1026" name="Picture 2" descr="https://s16-us2.ixquick.com/cgi-bin/serveimage?url=http%3A%2F%2Fcdn.history.com%2Fsites%2F2%2F2016%2F03%2FJamesMadison.jpg&amp;sp=df9a2d9a8bd3721cffdf958ac90ca99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030" y="4014464"/>
            <a:ext cx="21526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023" y="2872647"/>
            <a:ext cx="5200028" cy="3466685"/>
          </a:xfrm>
          <a:prstGeom prst="rect">
            <a:avLst/>
          </a:prstGeom>
        </p:spPr>
      </p:pic>
    </p:spTree>
    <p:extLst>
      <p:ext uri="{BB962C8B-B14F-4D97-AF65-F5344CB8AC3E}">
        <p14:creationId xmlns:p14="http://schemas.microsoft.com/office/powerpoint/2010/main" val="1389021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569660"/>
          </a:xfrm>
          <a:prstGeom prst="rect">
            <a:avLst/>
          </a:prstGeom>
          <a:solidFill>
            <a:srgbClr val="FFC000"/>
          </a:solidFill>
        </p:spPr>
        <p:txBody>
          <a:bodyPr wrap="none" rtlCol="0">
            <a:spAutoFit/>
          </a:bodyPr>
          <a:lstStyle/>
          <a:p>
            <a:pPr algn="ctr"/>
            <a:r>
              <a:rPr lang="en-US" sz="2400" dirty="0" smtClean="0"/>
              <a:t>WHAT CAN WE DO, WHEN THE GOVERNMENT CREATES THE MONEY WE NEED?</a:t>
            </a:r>
          </a:p>
          <a:p>
            <a:pPr algn="ctr"/>
            <a:endParaRPr lang="en-US" sz="2400" dirty="0"/>
          </a:p>
          <a:p>
            <a:pPr algn="ctr"/>
            <a:endParaRPr lang="en-US" sz="2400" dirty="0" smtClean="0"/>
          </a:p>
          <a:p>
            <a:pPr algn="ctr"/>
            <a:r>
              <a:rPr lang="en-US" sz="2400" dirty="0" smtClean="0"/>
              <a:t>SPEND MONEY ON REPAIR OF PHYSICAL INFRASTRUCTURE</a:t>
            </a:r>
            <a:endParaRPr lang="en-US" sz="2400" dirty="0"/>
          </a:p>
        </p:txBody>
      </p:sp>
      <p:pic>
        <p:nvPicPr>
          <p:cNvPr id="1026" name="Picture 2" descr="https://s15-us2.ixquick.com/cgi-bin/serveimage?url=https%3A%2F%2Fs-media-cache-ak0.pinimg.com%2Foriginals%2Fdd%2F09%2F11%2Fdd09117fb33357dfe9dceaa2367dce3c.jpg&amp;sp=89d332c65f2ca29c2ae2175071e52e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618" y="3408218"/>
            <a:ext cx="33909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6-us2.ixquick.com/cgi-bin/serveimage?url=https%3A%2F%2Fupload.wikimedia.org%2Fwikipedia%2Fcommons%2F0%2F00%2FTaiwan-HighSpeedRail-700T-testrun-2006-0624.jpg&amp;sp=43eed3898706f3a3dc37def9ee4cdbf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974" y="3519053"/>
            <a:ext cx="38195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6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569660"/>
          </a:xfrm>
          <a:prstGeom prst="rect">
            <a:avLst/>
          </a:prstGeom>
          <a:solidFill>
            <a:srgbClr val="FFC000"/>
          </a:solidFill>
        </p:spPr>
        <p:txBody>
          <a:bodyPr wrap="none" rtlCol="0">
            <a:spAutoFit/>
          </a:bodyPr>
          <a:lstStyle/>
          <a:p>
            <a:pPr algn="ctr"/>
            <a:r>
              <a:rPr lang="en-US" sz="2400" dirty="0" smtClean="0"/>
              <a:t>WHAT CAN WE DO, WHEN THE GOVERNMENT CREATES THE MONEY WE NEED?</a:t>
            </a:r>
          </a:p>
          <a:p>
            <a:pPr algn="ctr"/>
            <a:endParaRPr lang="en-US" sz="2400" dirty="0"/>
          </a:p>
          <a:p>
            <a:pPr algn="ctr"/>
            <a:endParaRPr lang="en-US" sz="2400" dirty="0" smtClean="0"/>
          </a:p>
          <a:p>
            <a:pPr algn="ctr"/>
            <a:r>
              <a:rPr lang="en-US" sz="2400" dirty="0" smtClean="0"/>
              <a:t>SPEND MONEY ON EDUCATION</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800" y="3112532"/>
            <a:ext cx="4932435" cy="3282311"/>
          </a:xfrm>
          <a:prstGeom prst="rect">
            <a:avLst/>
          </a:prstGeom>
        </p:spPr>
      </p:pic>
    </p:spTree>
    <p:extLst>
      <p:ext uri="{BB962C8B-B14F-4D97-AF65-F5344CB8AC3E}">
        <p14:creationId xmlns:p14="http://schemas.microsoft.com/office/powerpoint/2010/main" val="2621761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569660"/>
          </a:xfrm>
          <a:prstGeom prst="rect">
            <a:avLst/>
          </a:prstGeom>
          <a:solidFill>
            <a:srgbClr val="FFC000"/>
          </a:solidFill>
        </p:spPr>
        <p:txBody>
          <a:bodyPr wrap="none" rtlCol="0">
            <a:spAutoFit/>
          </a:bodyPr>
          <a:lstStyle/>
          <a:p>
            <a:pPr algn="ctr"/>
            <a:r>
              <a:rPr lang="en-US" sz="2400" dirty="0" smtClean="0"/>
              <a:t>WHAT CAN WE DO, WHEN THE GOVERNMENT CREATES THE MONEY WE NEED?</a:t>
            </a:r>
          </a:p>
          <a:p>
            <a:pPr algn="ctr"/>
            <a:endParaRPr lang="en-US" sz="2400" dirty="0"/>
          </a:p>
          <a:p>
            <a:pPr algn="ctr"/>
            <a:endParaRPr lang="en-US" sz="2400" dirty="0" smtClean="0"/>
          </a:p>
          <a:p>
            <a:pPr algn="ctr"/>
            <a:r>
              <a:rPr lang="en-US" sz="2400" dirty="0" smtClean="0"/>
              <a:t>SPEND MONEY FOR SINGLE-PAYER HEALTHCARE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147" y="3446052"/>
            <a:ext cx="4882417" cy="25114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982" y="3321926"/>
            <a:ext cx="3034146" cy="3034146"/>
          </a:xfrm>
          <a:prstGeom prst="rect">
            <a:avLst/>
          </a:prstGeom>
        </p:spPr>
      </p:pic>
    </p:spTree>
    <p:extLst>
      <p:ext uri="{BB962C8B-B14F-4D97-AF65-F5344CB8AC3E}">
        <p14:creationId xmlns:p14="http://schemas.microsoft.com/office/powerpoint/2010/main" val="825974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569660"/>
          </a:xfrm>
          <a:prstGeom prst="rect">
            <a:avLst/>
          </a:prstGeom>
          <a:solidFill>
            <a:srgbClr val="FFC000"/>
          </a:solidFill>
        </p:spPr>
        <p:txBody>
          <a:bodyPr wrap="none" rtlCol="0">
            <a:spAutoFit/>
          </a:bodyPr>
          <a:lstStyle/>
          <a:p>
            <a:pPr algn="ctr"/>
            <a:r>
              <a:rPr lang="en-US" sz="2400" dirty="0" smtClean="0"/>
              <a:t>WHAT CAN WE DO, WHEN THE GOVERNMENT CREATES THE MONEY WE NEED?</a:t>
            </a:r>
          </a:p>
          <a:p>
            <a:pPr algn="ctr"/>
            <a:endParaRPr lang="en-US" sz="2400" dirty="0"/>
          </a:p>
          <a:p>
            <a:pPr algn="ctr"/>
            <a:endParaRPr lang="en-US" sz="2400" dirty="0" smtClean="0"/>
          </a:p>
          <a:p>
            <a:pPr algn="ctr"/>
            <a:r>
              <a:rPr lang="en-US" sz="2400" dirty="0" smtClean="0"/>
              <a:t>GIVE A </a:t>
            </a:r>
            <a:r>
              <a:rPr lang="en-US" sz="2400" u="sng" dirty="0" smtClean="0"/>
              <a:t>ONE-TIME</a:t>
            </a:r>
            <a:r>
              <a:rPr lang="en-US" sz="2400" dirty="0" smtClean="0"/>
              <a:t> CITIZEN’S DIVIDEND OF $10,000 TO EVERY PERSON</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356" y="3141252"/>
            <a:ext cx="5472545" cy="3215120"/>
          </a:xfrm>
          <a:prstGeom prst="rect">
            <a:avLst/>
          </a:prstGeom>
        </p:spPr>
      </p:pic>
      <p:sp>
        <p:nvSpPr>
          <p:cNvPr id="5" name="TextBox 4"/>
          <p:cNvSpPr txBox="1"/>
          <p:nvPr/>
        </p:nvSpPr>
        <p:spPr>
          <a:xfrm>
            <a:off x="7038109" y="4010148"/>
            <a:ext cx="4433455" cy="1477328"/>
          </a:xfrm>
          <a:prstGeom prst="rect">
            <a:avLst/>
          </a:prstGeom>
          <a:solidFill>
            <a:srgbClr val="FFDAA3"/>
          </a:solidFill>
        </p:spPr>
        <p:txBody>
          <a:bodyPr wrap="square" rtlCol="0">
            <a:spAutoFit/>
          </a:bodyPr>
          <a:lstStyle/>
          <a:p>
            <a:r>
              <a:rPr lang="en-US" dirty="0" smtClean="0"/>
              <a:t>TO JUMP START THE ECONOMY</a:t>
            </a:r>
          </a:p>
          <a:p>
            <a:endParaRPr lang="en-US" dirty="0"/>
          </a:p>
          <a:p>
            <a:r>
              <a:rPr lang="en-US" dirty="0" smtClean="0"/>
              <a:t>PEOPLE DECIDE WHAT TO DO WITH IT</a:t>
            </a:r>
          </a:p>
          <a:p>
            <a:endParaRPr lang="en-US" dirty="0"/>
          </a:p>
          <a:p>
            <a:r>
              <a:rPr lang="en-US" dirty="0" smtClean="0"/>
              <a:t>THEY CAN BEGIN PAYING DOWN THEIR DEBTS </a:t>
            </a:r>
            <a:endParaRPr lang="en-US" dirty="0"/>
          </a:p>
        </p:txBody>
      </p:sp>
    </p:spTree>
    <p:extLst>
      <p:ext uri="{BB962C8B-B14F-4D97-AF65-F5344CB8AC3E}">
        <p14:creationId xmlns:p14="http://schemas.microsoft.com/office/powerpoint/2010/main" val="3855725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356" y="2743200"/>
            <a:ext cx="396262" cy="369332"/>
          </a:xfrm>
          <a:prstGeom prst="rect">
            <a:avLst/>
          </a:prstGeom>
          <a:noFill/>
        </p:spPr>
        <p:txBody>
          <a:bodyPr wrap="none" rtlCol="0">
            <a:spAutoFit/>
          </a:bodyPr>
          <a:lstStyle/>
          <a:p>
            <a:r>
              <a:rPr lang="en-US" dirty="0" smtClean="0"/>
              <a:t>    </a:t>
            </a:r>
            <a:endParaRPr lang="en-US" dirty="0"/>
          </a:p>
        </p:txBody>
      </p:sp>
      <p:sp>
        <p:nvSpPr>
          <p:cNvPr id="7" name="TextBox 6"/>
          <p:cNvSpPr txBox="1"/>
          <p:nvPr/>
        </p:nvSpPr>
        <p:spPr>
          <a:xfrm>
            <a:off x="0" y="-470"/>
            <a:ext cx="12192000" cy="738664"/>
          </a:xfrm>
          <a:prstGeom prst="rect">
            <a:avLst/>
          </a:prstGeom>
          <a:solidFill>
            <a:srgbClr val="FFFF00"/>
          </a:solidFill>
        </p:spPr>
        <p:txBody>
          <a:bodyPr wrap="square" rtlCol="0">
            <a:spAutoFit/>
          </a:bodyPr>
          <a:lstStyle/>
          <a:p>
            <a:pPr algn="ctr"/>
            <a:r>
              <a:rPr lang="en-US" sz="2400" dirty="0" smtClean="0"/>
              <a:t>SPEND SOVEREIGN MONEY INTO THE ECONOMY</a:t>
            </a:r>
            <a:r>
              <a:rPr lang="en-US" dirty="0" smtClean="0"/>
              <a:t>                                      </a:t>
            </a:r>
          </a:p>
          <a:p>
            <a:r>
              <a:rPr lang="en-US" dirty="0" smtClean="0"/>
              <a:t>                                                            </a:t>
            </a:r>
            <a:endParaRPr lang="en-US" dirty="0"/>
          </a:p>
        </p:txBody>
      </p:sp>
      <p:pic>
        <p:nvPicPr>
          <p:cNvPr id="8" name="Picture 7"/>
          <p:cNvPicPr>
            <a:picLocks noChangeAspect="1"/>
          </p:cNvPicPr>
          <p:nvPr/>
        </p:nvPicPr>
        <p:blipFill>
          <a:blip r:embed="rId2"/>
          <a:stretch>
            <a:fillRect/>
          </a:stretch>
        </p:blipFill>
        <p:spPr>
          <a:xfrm>
            <a:off x="2452227" y="48794"/>
            <a:ext cx="609653" cy="640135"/>
          </a:xfrm>
          <a:prstGeom prst="rect">
            <a:avLst/>
          </a:prstGeom>
        </p:spPr>
      </p:pic>
      <p:sp>
        <p:nvSpPr>
          <p:cNvPr id="6" name="TextBox 5"/>
          <p:cNvSpPr txBox="1"/>
          <p:nvPr/>
        </p:nvSpPr>
        <p:spPr>
          <a:xfrm>
            <a:off x="775856" y="1154893"/>
            <a:ext cx="10086672" cy="1569660"/>
          </a:xfrm>
          <a:prstGeom prst="rect">
            <a:avLst/>
          </a:prstGeom>
          <a:solidFill>
            <a:srgbClr val="FFC000"/>
          </a:solidFill>
        </p:spPr>
        <p:txBody>
          <a:bodyPr wrap="none" rtlCol="0">
            <a:spAutoFit/>
          </a:bodyPr>
          <a:lstStyle/>
          <a:p>
            <a:pPr algn="ctr"/>
            <a:r>
              <a:rPr lang="en-US" sz="2400" dirty="0" smtClean="0"/>
              <a:t>WHAT CAN WE DO, WHEN THE GOVERNMENT CREATES THE MONEY WE NEED?</a:t>
            </a:r>
          </a:p>
          <a:p>
            <a:pPr algn="ctr"/>
            <a:endParaRPr lang="en-US" sz="2400" dirty="0"/>
          </a:p>
          <a:p>
            <a:pPr algn="ctr"/>
            <a:endParaRPr lang="en-US" sz="2400" dirty="0" smtClean="0"/>
          </a:p>
          <a:p>
            <a:pPr algn="ctr"/>
            <a:r>
              <a:rPr lang="en-US" sz="2400" dirty="0" smtClean="0"/>
              <a:t>FULL EMPLOYMENT IS POSSIBLE!</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618" y="3241963"/>
            <a:ext cx="3709169" cy="32835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443" y="3726572"/>
            <a:ext cx="3976139" cy="2572796"/>
          </a:xfrm>
          <a:prstGeom prst="rect">
            <a:avLst/>
          </a:prstGeom>
        </p:spPr>
      </p:pic>
    </p:spTree>
    <p:extLst>
      <p:ext uri="{BB962C8B-B14F-4D97-AF65-F5344CB8AC3E}">
        <p14:creationId xmlns:p14="http://schemas.microsoft.com/office/powerpoint/2010/main" val="2941560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236" y="1444337"/>
            <a:ext cx="6885709" cy="5164282"/>
          </a:xfrm>
          <a:prstGeom prst="rect">
            <a:avLst/>
          </a:prstGeom>
        </p:spPr>
      </p:pic>
      <p:sp>
        <p:nvSpPr>
          <p:cNvPr id="5" name="TextBox 4"/>
          <p:cNvSpPr txBox="1"/>
          <p:nvPr/>
        </p:nvSpPr>
        <p:spPr>
          <a:xfrm>
            <a:off x="2202873" y="5818909"/>
            <a:ext cx="7643439" cy="923330"/>
          </a:xfrm>
          <a:prstGeom prst="rect">
            <a:avLst/>
          </a:prstGeom>
          <a:solidFill>
            <a:schemeClr val="bg1"/>
          </a:solidFill>
        </p:spPr>
        <p:txBody>
          <a:bodyPr wrap="none" rtlCol="0">
            <a:spAutoFit/>
          </a:bodyPr>
          <a:lstStyle/>
          <a:p>
            <a:r>
              <a:rPr lang="en-US" dirty="0" smtClean="0"/>
              <a:t>                                                                                                                                             </a:t>
            </a:r>
          </a:p>
          <a:p>
            <a:endParaRPr lang="en-US" dirty="0"/>
          </a:p>
          <a:p>
            <a:endParaRPr lang="en-US" dirty="0"/>
          </a:p>
        </p:txBody>
      </p:sp>
      <p:sp>
        <p:nvSpPr>
          <p:cNvPr id="6" name="TextBox 5"/>
          <p:cNvSpPr txBox="1"/>
          <p:nvPr/>
        </p:nvSpPr>
        <p:spPr>
          <a:xfrm>
            <a:off x="2022764" y="1444337"/>
            <a:ext cx="7643439" cy="923330"/>
          </a:xfrm>
          <a:prstGeom prst="rect">
            <a:avLst/>
          </a:prstGeom>
          <a:solidFill>
            <a:schemeClr val="bg1"/>
          </a:solidFill>
        </p:spPr>
        <p:txBody>
          <a:bodyPr wrap="none" rtlCol="0">
            <a:spAutoFit/>
          </a:bodyPr>
          <a:lstStyle/>
          <a:p>
            <a:r>
              <a:rPr lang="en-US" dirty="0" smtClean="0"/>
              <a:t>                                                                                                                                             </a:t>
            </a:r>
          </a:p>
          <a:p>
            <a:endParaRPr lang="en-US" dirty="0"/>
          </a:p>
          <a:p>
            <a:endParaRPr lang="en-US" dirty="0"/>
          </a:p>
        </p:txBody>
      </p:sp>
      <p:sp>
        <p:nvSpPr>
          <p:cNvPr id="7" name="TextBox 6"/>
          <p:cNvSpPr txBox="1"/>
          <p:nvPr/>
        </p:nvSpPr>
        <p:spPr>
          <a:xfrm>
            <a:off x="1889270" y="1018329"/>
            <a:ext cx="9561592" cy="584775"/>
          </a:xfrm>
          <a:prstGeom prst="rect">
            <a:avLst/>
          </a:prstGeom>
          <a:solidFill>
            <a:srgbClr val="FFFF00"/>
          </a:solidFill>
        </p:spPr>
        <p:txBody>
          <a:bodyPr wrap="none" rtlCol="0">
            <a:spAutoFit/>
          </a:bodyPr>
          <a:lstStyle/>
          <a:p>
            <a:r>
              <a:rPr lang="en-US" sz="3200" dirty="0" smtClean="0"/>
              <a:t>SOVEREIGN MONEY PROMOTES THE GENERAL WELFARE</a:t>
            </a:r>
            <a:endParaRPr lang="en-US" sz="3200" dirty="0"/>
          </a:p>
        </p:txBody>
      </p:sp>
    </p:spTree>
    <p:extLst>
      <p:ext uri="{BB962C8B-B14F-4D97-AF65-F5344CB8AC3E}">
        <p14:creationId xmlns:p14="http://schemas.microsoft.com/office/powerpoint/2010/main" val="317562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7" y="1139674"/>
            <a:ext cx="8963892" cy="4571585"/>
          </a:xfrm>
          <a:prstGeom prst="rect">
            <a:avLst/>
          </a:prstGeom>
        </p:spPr>
      </p:pic>
    </p:spTree>
    <p:extLst>
      <p:ext uri="{BB962C8B-B14F-4D97-AF65-F5344CB8AC3E}">
        <p14:creationId xmlns:p14="http://schemas.microsoft.com/office/powerpoint/2010/main" val="192272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1384" y="2950681"/>
            <a:ext cx="4383462" cy="2862322"/>
          </a:xfrm>
          <a:prstGeom prst="rect">
            <a:avLst/>
          </a:prstGeom>
        </p:spPr>
        <p:txBody>
          <a:bodyPr wrap="square">
            <a:spAutoFit/>
          </a:bodyPr>
          <a:lstStyle/>
          <a:p>
            <a:r>
              <a:rPr lang="en-US" dirty="0" smtClean="0"/>
              <a:t>“I am afraid the ordinary citizen will not like to be told that the banks can and do create money. And they who control the credit of the nation direct the policy of Governments and hold in the hollow of their hand the destiny of the people.” </a:t>
            </a:r>
          </a:p>
          <a:p>
            <a:endParaRPr lang="en-US" dirty="0"/>
          </a:p>
          <a:p>
            <a:r>
              <a:rPr lang="en-US" dirty="0" smtClean="0"/>
              <a:t>Reginald McKenna, as Chairman of the Midland Bank, addressing stockholders in 1924.</a:t>
            </a:r>
            <a:endParaRPr lang="en-US" dirty="0"/>
          </a:p>
        </p:txBody>
      </p:sp>
      <p:sp>
        <p:nvSpPr>
          <p:cNvPr id="4" name="Rectangle 3"/>
          <p:cNvSpPr/>
          <p:nvPr/>
        </p:nvSpPr>
        <p:spPr>
          <a:xfrm>
            <a:off x="540327" y="0"/>
            <a:ext cx="11120724" cy="249299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6000" b="1" dirty="0" smtClean="0"/>
              <a:t>BUY GOVERNMENT</a:t>
            </a:r>
          </a:p>
          <a:p>
            <a:pPr algn="ctr"/>
            <a:endParaRPr lang="en-US" sz="32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2776846"/>
            <a:ext cx="2647208" cy="347511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846" y="2817223"/>
            <a:ext cx="3833634" cy="3394363"/>
          </a:xfrm>
          <a:prstGeom prst="rect">
            <a:avLst/>
          </a:prstGeom>
        </p:spPr>
      </p:pic>
    </p:spTree>
    <p:extLst>
      <p:ext uri="{BB962C8B-B14F-4D97-AF65-F5344CB8AC3E}">
        <p14:creationId xmlns:p14="http://schemas.microsoft.com/office/powerpoint/2010/main" val="23477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655" y="1717964"/>
            <a:ext cx="184731" cy="369332"/>
          </a:xfrm>
          <a:prstGeom prst="rect">
            <a:avLst/>
          </a:prstGeom>
          <a:noFill/>
        </p:spPr>
        <p:txBody>
          <a:bodyPr wrap="none" rtlCol="0">
            <a:spAutoFit/>
          </a:bodyPr>
          <a:lstStyle/>
          <a:p>
            <a:endParaRPr lang="en-US" dirty="0"/>
          </a:p>
        </p:txBody>
      </p:sp>
      <p:sp>
        <p:nvSpPr>
          <p:cNvPr id="4" name="TextBox 3"/>
          <p:cNvSpPr txBox="1"/>
          <p:nvPr/>
        </p:nvSpPr>
        <p:spPr>
          <a:xfrm>
            <a:off x="2891124" y="2881746"/>
            <a:ext cx="5708073" cy="3416320"/>
          </a:xfrm>
          <a:prstGeom prst="rect">
            <a:avLst/>
          </a:prstGeom>
          <a:noFill/>
        </p:spPr>
        <p:txBody>
          <a:bodyPr wrap="square" rtlCol="0">
            <a:spAutoFit/>
          </a:bodyPr>
          <a:lstStyle/>
          <a:p>
            <a:r>
              <a:rPr lang="en-US" dirty="0" smtClean="0"/>
              <a:t>"I have two great enemies, the southern army in front of me and the financial institutions, in the rear.  Of the two, the one in the rear is the greatest enemy..... </a:t>
            </a:r>
          </a:p>
          <a:p>
            <a:endParaRPr lang="en-US" dirty="0"/>
          </a:p>
          <a:p>
            <a:r>
              <a:rPr lang="en-US" dirty="0" smtClean="0"/>
              <a:t>I see in the future a crisis approaching that unnerves me and causes me to tremble for the safety of my country.  As a result of the war, corporations have been enthroned and an era of corruption in high places will follow, and the money power of the country will endeavor to prolong its reign by working upon the prejudices of the people until wealth is aggregated in a few hands and the Republic is destroyed. </a:t>
            </a:r>
            <a:endParaRPr lang="en-US" dirty="0"/>
          </a:p>
        </p:txBody>
      </p:sp>
      <p:sp>
        <p:nvSpPr>
          <p:cNvPr id="5" name="Rectangle 4"/>
          <p:cNvSpPr/>
          <p:nvPr/>
        </p:nvSpPr>
        <p:spPr>
          <a:xfrm>
            <a:off x="540327" y="0"/>
            <a:ext cx="11120724" cy="249299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6000" b="1" dirty="0" smtClean="0"/>
              <a:t>EMPOWER CORPORATIONS</a:t>
            </a:r>
          </a:p>
          <a:p>
            <a:pPr algn="ctr"/>
            <a:endParaRPr lang="en-US" sz="3200" b="1"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26" y="2881745"/>
            <a:ext cx="1898073" cy="3143111"/>
          </a:xfrm>
          <a:prstGeom prst="rect">
            <a:avLst/>
          </a:prstGeom>
        </p:spPr>
      </p:pic>
      <p:sp>
        <p:nvSpPr>
          <p:cNvPr id="7" name="TextBox 6"/>
          <p:cNvSpPr txBox="1"/>
          <p:nvPr/>
        </p:nvSpPr>
        <p:spPr>
          <a:xfrm>
            <a:off x="540327" y="6298066"/>
            <a:ext cx="2053319" cy="369332"/>
          </a:xfrm>
          <a:prstGeom prst="rect">
            <a:avLst/>
          </a:prstGeom>
          <a:noFill/>
        </p:spPr>
        <p:txBody>
          <a:bodyPr wrap="none" rtlCol="0">
            <a:spAutoFit/>
          </a:bodyPr>
          <a:lstStyle/>
          <a:p>
            <a:r>
              <a:rPr lang="en-US" dirty="0" smtClean="0"/>
              <a:t>ABRAHAM LINCOLN</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1346" y="1951708"/>
            <a:ext cx="3620654" cy="20366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1346" y="3941902"/>
            <a:ext cx="3620654" cy="2556164"/>
          </a:xfrm>
          <a:prstGeom prst="rect">
            <a:avLst/>
          </a:prstGeom>
        </p:spPr>
      </p:pic>
    </p:spTree>
    <p:extLst>
      <p:ext uri="{BB962C8B-B14F-4D97-AF65-F5344CB8AC3E}">
        <p14:creationId xmlns:p14="http://schemas.microsoft.com/office/powerpoint/2010/main" val="165282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9912" y="3064317"/>
            <a:ext cx="3783570" cy="3416320"/>
          </a:xfrm>
          <a:prstGeom prst="rect">
            <a:avLst/>
          </a:prstGeom>
        </p:spPr>
        <p:txBody>
          <a:bodyPr wrap="square">
            <a:spAutoFit/>
          </a:bodyPr>
          <a:lstStyle/>
          <a:p>
            <a:r>
              <a:rPr lang="en-US" i="1" dirty="0" smtClean="0"/>
              <a:t>“Slavery </a:t>
            </a:r>
            <a:r>
              <a:rPr lang="en-US" i="1" dirty="0"/>
              <a:t>is likely to be abolished by the war power, and chattel slavery destroyed. </a:t>
            </a:r>
            <a:r>
              <a:rPr lang="en-US" i="1" dirty="0" smtClean="0"/>
              <a:t> This </a:t>
            </a:r>
            <a:r>
              <a:rPr lang="en-US" i="1" dirty="0"/>
              <a:t>I and my European friends are in favor of, for slavery is but the owning of labor and carries with it the care of the laborer, while </a:t>
            </a:r>
            <a:r>
              <a:rPr lang="en-US" b="1" i="1" dirty="0"/>
              <a:t>the European plan, led on by England, is capital control of labor by controlling wages</a:t>
            </a:r>
            <a:r>
              <a:rPr lang="en-US" b="1" i="1" dirty="0" smtClean="0"/>
              <a:t>.</a:t>
            </a:r>
          </a:p>
          <a:p>
            <a:endParaRPr lang="en-US" b="1" i="1" dirty="0" smtClean="0"/>
          </a:p>
          <a:p>
            <a:r>
              <a:rPr lang="en-US" b="1" i="1" dirty="0" smtClean="0"/>
              <a:t>THIS </a:t>
            </a:r>
            <a:r>
              <a:rPr lang="en-US" b="1" i="1" dirty="0"/>
              <a:t>CAN BE DONE BY CONTROLLING THE MONEY</a:t>
            </a:r>
            <a:r>
              <a:rPr lang="en-US" i="1" dirty="0" smtClean="0"/>
              <a:t>.”</a:t>
            </a:r>
            <a:endParaRPr lang="en-US" dirty="0"/>
          </a:p>
        </p:txBody>
      </p:sp>
      <p:sp>
        <p:nvSpPr>
          <p:cNvPr id="5" name="Rectangle 4"/>
          <p:cNvSpPr/>
          <p:nvPr/>
        </p:nvSpPr>
        <p:spPr>
          <a:xfrm>
            <a:off x="540327" y="0"/>
            <a:ext cx="11120724" cy="249299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6000" b="1" dirty="0" smtClean="0"/>
              <a:t>CONTROL THE ECONOMY</a:t>
            </a:r>
          </a:p>
          <a:p>
            <a:pPr algn="ctr"/>
            <a:endParaRPr lang="en-US" sz="3200" b="1" dirty="0" smtClean="0"/>
          </a:p>
        </p:txBody>
      </p:sp>
      <p:sp>
        <p:nvSpPr>
          <p:cNvPr id="6" name="Rectangle 5"/>
          <p:cNvSpPr/>
          <p:nvPr/>
        </p:nvSpPr>
        <p:spPr>
          <a:xfrm>
            <a:off x="110821" y="4837976"/>
            <a:ext cx="4849091" cy="1754326"/>
          </a:xfrm>
          <a:prstGeom prst="rect">
            <a:avLst/>
          </a:prstGeom>
        </p:spPr>
        <p:txBody>
          <a:bodyPr wrap="square">
            <a:spAutoFit/>
          </a:bodyPr>
          <a:lstStyle/>
          <a:p>
            <a:r>
              <a:rPr lang="en-US" dirty="0"/>
              <a:t>The circular (or private letter) was purported to have been brought to America by a Mr. Charles Hazzard, </a:t>
            </a:r>
            <a:r>
              <a:rPr lang="en-US" dirty="0" smtClean="0"/>
              <a:t>an </a:t>
            </a:r>
            <a:r>
              <a:rPr lang="en-US" dirty="0"/>
              <a:t>agent of the capital and banking interests in </a:t>
            </a:r>
            <a:r>
              <a:rPr lang="en-US" dirty="0" smtClean="0"/>
              <a:t>London, WHO DISTRIBUTED IT</a:t>
            </a:r>
          </a:p>
          <a:p>
            <a:r>
              <a:rPr lang="en-US" dirty="0" smtClean="0"/>
              <a:t>TO CAPITALISTS AND BANKERS IN NEW YORK</a:t>
            </a:r>
          </a:p>
          <a:p>
            <a:r>
              <a:rPr lang="en-US" dirty="0" smtClean="0"/>
              <a:t>AND NEW ENGLAND.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67" y="2933989"/>
            <a:ext cx="2826326" cy="1784934"/>
          </a:xfrm>
          <a:prstGeom prst="rect">
            <a:avLst/>
          </a:prstGeom>
        </p:spPr>
      </p:pic>
      <p:sp>
        <p:nvSpPr>
          <p:cNvPr id="8" name="TextBox 7"/>
          <p:cNvSpPr txBox="1"/>
          <p:nvPr/>
        </p:nvSpPr>
        <p:spPr>
          <a:xfrm>
            <a:off x="725072" y="4343953"/>
            <a:ext cx="3094117" cy="369332"/>
          </a:xfrm>
          <a:prstGeom prst="rect">
            <a:avLst/>
          </a:prstGeom>
          <a:solidFill>
            <a:schemeClr val="bg1"/>
          </a:solidFill>
        </p:spPr>
        <p:txBody>
          <a:bodyPr wrap="none" rtlCol="0">
            <a:spAutoFit/>
          </a:bodyPr>
          <a:lstStyle/>
          <a:p>
            <a:r>
              <a:rPr lang="en-US" dirty="0" smtClean="0"/>
              <a:t>                                                       </a:t>
            </a:r>
            <a:endParaRPr lang="en-US" dirty="0"/>
          </a:p>
        </p:txBody>
      </p:sp>
      <p:sp>
        <p:nvSpPr>
          <p:cNvPr id="2" name="Rectangle 1"/>
          <p:cNvSpPr/>
          <p:nvPr/>
        </p:nvSpPr>
        <p:spPr>
          <a:xfrm>
            <a:off x="1246881" y="3295230"/>
            <a:ext cx="1997598" cy="923330"/>
          </a:xfrm>
          <a:prstGeom prst="rect">
            <a:avLst/>
          </a:prstGeom>
          <a:solidFill>
            <a:schemeClr val="bg1"/>
          </a:solidFill>
        </p:spPr>
        <p:txBody>
          <a:bodyPr wrap="none">
            <a:spAutoFit/>
          </a:bodyPr>
          <a:lstStyle/>
          <a:p>
            <a:endParaRPr lang="en-US" b="1" dirty="0" smtClean="0"/>
          </a:p>
          <a:p>
            <a:r>
              <a:rPr lang="en-US" b="1" dirty="0" smtClean="0"/>
              <a:t>HAZARD CIRCULAR</a:t>
            </a:r>
          </a:p>
          <a:p>
            <a:pPr algn="ctr"/>
            <a:r>
              <a:rPr lang="en-US" b="1" dirty="0" smtClean="0"/>
              <a:t> 1862</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726" y="2702788"/>
            <a:ext cx="2623070" cy="4020993"/>
          </a:xfrm>
          <a:prstGeom prst="rect">
            <a:avLst/>
          </a:prstGeom>
        </p:spPr>
      </p:pic>
    </p:spTree>
    <p:extLst>
      <p:ext uri="{BB962C8B-B14F-4D97-AF65-F5344CB8AC3E}">
        <p14:creationId xmlns:p14="http://schemas.microsoft.com/office/powerpoint/2010/main" val="43713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346" y="2701636"/>
            <a:ext cx="7460312" cy="523220"/>
          </a:xfrm>
          <a:prstGeom prst="rect">
            <a:avLst/>
          </a:prstGeom>
          <a:solidFill>
            <a:srgbClr val="FFC000"/>
          </a:solidFill>
        </p:spPr>
        <p:txBody>
          <a:bodyPr wrap="none" rtlCol="0">
            <a:spAutoFit/>
          </a:bodyPr>
          <a:lstStyle/>
          <a:p>
            <a:r>
              <a:rPr lang="en-US" sz="2800" dirty="0" smtClean="0"/>
              <a:t>U.S. MONETARY REFORM – 1996 TO THE PRESENT</a:t>
            </a:r>
            <a:endParaRPr lang="en-US" sz="2800" dirty="0"/>
          </a:p>
        </p:txBody>
      </p:sp>
    </p:spTree>
    <p:extLst>
      <p:ext uri="{BB962C8B-B14F-4D97-AF65-F5344CB8AC3E}">
        <p14:creationId xmlns:p14="http://schemas.microsoft.com/office/powerpoint/2010/main" val="661834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2609</Words>
  <Application>Microsoft Office PowerPoint</Application>
  <PresentationFormat>Widescreen</PresentationFormat>
  <Paragraphs>439</Paragraphs>
  <Slides>56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Courier New</vt:lpstr>
      <vt:lpstr>Muli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105</cp:revision>
  <dcterms:created xsi:type="dcterms:W3CDTF">2017-05-29T20:44:36Z</dcterms:created>
  <dcterms:modified xsi:type="dcterms:W3CDTF">2017-06-04T12:38:44Z</dcterms:modified>
</cp:coreProperties>
</file>