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88" r:id="rId22"/>
    <p:sldId id="279" r:id="rId23"/>
    <p:sldId id="280" r:id="rId24"/>
    <p:sldId id="281" r:id="rId25"/>
    <p:sldId id="287" r:id="rId26"/>
    <p:sldId id="283" r:id="rId27"/>
    <p:sldId id="284" r:id="rId28"/>
    <p:sldId id="285" r:id="rId29"/>
    <p:sldId id="286" r:id="rId30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CC"/>
    <a:srgbClr val="260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4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08190" y="2583180"/>
            <a:ext cx="1168400" cy="358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64680" y="1036319"/>
            <a:ext cx="1300479" cy="1546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7789" y="744220"/>
            <a:ext cx="734822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30019" y="214629"/>
            <a:ext cx="7054850" cy="7054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8610" y="464819"/>
            <a:ext cx="6926579" cy="256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7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4870" y="1860550"/>
            <a:ext cx="5814059" cy="414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org/stream/roleofmoney032861mbp%23page/n11/mode/2up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7789" y="744220"/>
            <a:ext cx="4596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0000"/>
                </a:solidFill>
                <a:latin typeface="Arial"/>
                <a:cs typeface="Arial"/>
              </a:rPr>
              <a:t>Money</a:t>
            </a:r>
            <a:r>
              <a:rPr sz="4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FF0000"/>
                </a:solidFill>
                <a:latin typeface="Arial"/>
                <a:cs typeface="Arial"/>
              </a:rPr>
              <a:t>Creation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1230" y="457199"/>
            <a:ext cx="78168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5" dirty="0">
                <a:solidFill>
                  <a:srgbClr val="FF0000"/>
                </a:solidFill>
                <a:latin typeface="Arial"/>
                <a:cs typeface="Arial"/>
              </a:rPr>
              <a:t>Mon</a:t>
            </a:r>
            <a:r>
              <a:rPr sz="1950" spc="2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950" spc="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950" y="3266440"/>
            <a:ext cx="56915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This </a:t>
            </a:r>
            <a:r>
              <a:rPr sz="3200" spc="-5" dirty="0">
                <a:latin typeface="Arial"/>
                <a:cs typeface="Arial"/>
              </a:rPr>
              <a:t>is rightfully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public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matter.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239" y="3304540"/>
            <a:ext cx="75653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3395" marR="5080" indent="-175133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Why </a:t>
            </a:r>
            <a:r>
              <a:rPr sz="3200" spc="-5" dirty="0">
                <a:solidFill>
                  <a:srgbClr val="000000"/>
                </a:solidFill>
              </a:rPr>
              <a:t>do people accept money </a:t>
            </a:r>
            <a:r>
              <a:rPr sz="3200" dirty="0">
                <a:solidFill>
                  <a:srgbClr val="000000"/>
                </a:solidFill>
              </a:rPr>
              <a:t>in </a:t>
            </a:r>
            <a:r>
              <a:rPr sz="3200" spc="-5" dirty="0">
                <a:solidFill>
                  <a:srgbClr val="000000"/>
                </a:solidFill>
              </a:rPr>
              <a:t>return for  their labor and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goods?</a:t>
            </a:r>
            <a:endParaRPr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BA006-5407-44A3-8ADF-A42A5CEC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67" y="501650"/>
            <a:ext cx="6383065" cy="845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630" y="3121659"/>
            <a:ext cx="742823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8975" marR="5080" indent="-19469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Is a </a:t>
            </a:r>
            <a:r>
              <a:rPr spc="-5" dirty="0">
                <a:solidFill>
                  <a:srgbClr val="000000"/>
                </a:solidFill>
              </a:rPr>
              <a:t>society's </a:t>
            </a:r>
            <a:r>
              <a:rPr dirty="0">
                <a:solidFill>
                  <a:srgbClr val="000000"/>
                </a:solidFill>
              </a:rPr>
              <a:t>money system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  </a:t>
            </a:r>
            <a:r>
              <a:rPr spc="-10" dirty="0">
                <a:solidFill>
                  <a:srgbClr val="000000"/>
                </a:solidFill>
              </a:rPr>
              <a:t>public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matter?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6129" y="812800"/>
            <a:ext cx="3408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Review </a:t>
            </a:r>
            <a:r>
              <a:rPr dirty="0"/>
              <a:t>so</a:t>
            </a:r>
            <a:r>
              <a:rPr spc="-70" dirty="0"/>
              <a:t> </a:t>
            </a:r>
            <a:r>
              <a:rPr dirty="0"/>
              <a:t>far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900" y="326517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6700" y="3168650"/>
            <a:ext cx="7550150" cy="994503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180975">
              <a:lnSpc>
                <a:spcPts val="3679"/>
              </a:lnSpc>
              <a:spcBef>
                <a:spcPts val="355"/>
              </a:spcBef>
            </a:pPr>
            <a:r>
              <a:rPr sz="3200" spc="-5" dirty="0">
                <a:latin typeface="Arial"/>
                <a:cs typeface="Arial"/>
              </a:rPr>
              <a:t>Money is whatever </a:t>
            </a:r>
            <a:r>
              <a:rPr sz="3200" dirty="0">
                <a:latin typeface="Arial"/>
                <a:cs typeface="Arial"/>
              </a:rPr>
              <a:t>functions </a:t>
            </a:r>
            <a:r>
              <a:rPr sz="3200" spc="-5" dirty="0">
                <a:latin typeface="Arial"/>
                <a:cs typeface="Arial"/>
              </a:rPr>
              <a:t>as </a:t>
            </a:r>
            <a:r>
              <a:rPr sz="3200" b="1" i="1" spc="-5" dirty="0">
                <a:latin typeface="Arial"/>
                <a:cs typeface="Arial"/>
              </a:rPr>
              <a:t>medium  </a:t>
            </a:r>
            <a:r>
              <a:rPr sz="3200" b="1" i="1" dirty="0">
                <a:latin typeface="Arial"/>
                <a:cs typeface="Arial"/>
              </a:rPr>
              <a:t>of </a:t>
            </a:r>
            <a:r>
              <a:rPr sz="3200" b="1" i="1" spc="-5" dirty="0">
                <a:latin typeface="Arial"/>
                <a:cs typeface="Arial"/>
              </a:rPr>
              <a:t>exchange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a community </a:t>
            </a:r>
            <a:r>
              <a:rPr sz="3200" spc="-5" dirty="0">
                <a:latin typeface="Arial"/>
                <a:cs typeface="Arial"/>
              </a:rPr>
              <a:t>or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society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8230" y="491490"/>
            <a:ext cx="7900670" cy="13385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916430" marR="5080" indent="-1903730">
              <a:lnSpc>
                <a:spcPts val="5060"/>
              </a:lnSpc>
              <a:spcBef>
                <a:spcPts val="450"/>
              </a:spcBef>
            </a:pPr>
            <a:r>
              <a:rPr spc="-40" dirty="0"/>
              <a:t>We </a:t>
            </a:r>
            <a:r>
              <a:rPr dirty="0"/>
              <a:t>can </a:t>
            </a:r>
            <a:r>
              <a:rPr spc="-5" dirty="0"/>
              <a:t>classify forms of money  into these</a:t>
            </a:r>
            <a:r>
              <a:rPr spc="-20" dirty="0"/>
              <a:t> </a:t>
            </a:r>
            <a:r>
              <a:rPr spc="-5" dirty="0"/>
              <a:t>types:</a:t>
            </a:r>
          </a:p>
        </p:txBody>
      </p:sp>
      <p:sp>
        <p:nvSpPr>
          <p:cNvPr id="4" name="object 4"/>
          <p:cNvSpPr/>
          <p:nvPr/>
        </p:nvSpPr>
        <p:spPr>
          <a:xfrm>
            <a:off x="4955540" y="2312670"/>
            <a:ext cx="0" cy="3291840"/>
          </a:xfrm>
          <a:custGeom>
            <a:avLst/>
            <a:gdLst/>
            <a:ahLst/>
            <a:cxnLst/>
            <a:rect l="l" t="t" r="r" b="b"/>
            <a:pathLst>
              <a:path h="3291840">
                <a:moveTo>
                  <a:pt x="0" y="0"/>
                </a:moveTo>
                <a:lnTo>
                  <a:pt x="0" y="3291840"/>
                </a:lnTo>
              </a:path>
            </a:pathLst>
          </a:custGeom>
          <a:ln w="91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48482"/>
              </p:ext>
            </p:extLst>
          </p:nvPr>
        </p:nvGraphicFramePr>
        <p:xfrm>
          <a:off x="887094" y="2291714"/>
          <a:ext cx="8228330" cy="3324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3989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3300"/>
                        </a:lnSpc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COMMODITY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3610"/>
                        </a:lnSpc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valued by market</a:t>
                      </a:r>
                      <a:r>
                        <a:rPr sz="3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3315"/>
                        </a:lnSpc>
                      </a:pPr>
                      <a:r>
                        <a:rPr sz="32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FIAT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3615"/>
                        </a:lnSpc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(value</a:t>
                      </a:r>
                      <a:r>
                        <a:rPr lang="en-US"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by</a:t>
                      </a:r>
                      <a:r>
                        <a:rPr sz="3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law)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FFFFFF"/>
                      </a:solidFill>
                      <a:prstDash val="solid"/>
                    </a:lnR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3550"/>
                        </a:lnSpc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Credit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3550"/>
                        </a:lnSpc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Debt-free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988" y="705938"/>
            <a:ext cx="50190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The</a:t>
            </a:r>
            <a:r>
              <a:rPr sz="6000" spc="-75" dirty="0"/>
              <a:t> </a:t>
            </a:r>
            <a:r>
              <a:rPr sz="6000" spc="-5" dirty="0"/>
              <a:t>Commons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875030" y="1871979"/>
            <a:ext cx="7689215" cy="381889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2450"/>
              </a:spcBef>
              <a:buSzPct val="45000"/>
              <a:buFont typeface="Trebuchet MS"/>
              <a:buChar char="●"/>
              <a:tabLst>
                <a:tab pos="367665" algn="l"/>
                <a:tab pos="368300" algn="l"/>
              </a:tabLst>
            </a:pPr>
            <a:r>
              <a:rPr sz="4000" spc="-5" dirty="0">
                <a:latin typeface="Arial"/>
                <a:cs typeface="Arial"/>
              </a:rPr>
              <a:t>Earth </a:t>
            </a:r>
            <a:r>
              <a:rPr sz="4000" dirty="0">
                <a:latin typeface="Arial"/>
                <a:cs typeface="Arial"/>
              </a:rPr>
              <a:t>or </a:t>
            </a:r>
            <a:r>
              <a:rPr sz="4000" spc="-5" dirty="0">
                <a:latin typeface="Arial"/>
                <a:cs typeface="Arial"/>
              </a:rPr>
              <a:t>Nature</a:t>
            </a:r>
            <a:endParaRPr sz="4000" dirty="0">
              <a:latin typeface="Arial"/>
              <a:cs typeface="Arial"/>
            </a:endParaRPr>
          </a:p>
          <a:p>
            <a:pPr marL="1281430">
              <a:lnSpc>
                <a:spcPct val="100000"/>
              </a:lnSpc>
              <a:spcBef>
                <a:spcPts val="1410"/>
              </a:spcBef>
            </a:pPr>
            <a:r>
              <a:rPr sz="2400" spc="-5" dirty="0">
                <a:latin typeface="Arial"/>
                <a:cs typeface="Arial"/>
              </a:rPr>
              <a:t>(ground, </a:t>
            </a:r>
            <a:r>
              <a:rPr sz="2400" spc="-25" dirty="0">
                <a:latin typeface="Arial"/>
                <a:cs typeface="Arial"/>
              </a:rPr>
              <a:t>water, </a:t>
            </a:r>
            <a:r>
              <a:rPr sz="2400" spc="-35" dirty="0">
                <a:latin typeface="Arial"/>
                <a:cs typeface="Arial"/>
              </a:rPr>
              <a:t>air, </a:t>
            </a:r>
            <a:r>
              <a:rPr sz="2400" spc="-5" dirty="0">
                <a:latin typeface="Arial"/>
                <a:cs typeface="Arial"/>
              </a:rPr>
              <a:t>frequencies,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...)</a:t>
            </a:r>
            <a:endParaRPr sz="2400" dirty="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130"/>
              </a:spcBef>
              <a:buSzPct val="45000"/>
              <a:buFont typeface="Trebuchet MS"/>
              <a:buChar char="●"/>
              <a:tabLst>
                <a:tab pos="367665" algn="l"/>
                <a:tab pos="368300" algn="l"/>
              </a:tabLst>
            </a:pPr>
            <a:r>
              <a:rPr sz="4000" spc="-5" dirty="0">
                <a:latin typeface="Arial"/>
                <a:cs typeface="Arial"/>
              </a:rPr>
              <a:t>Cultural</a:t>
            </a:r>
            <a:r>
              <a:rPr sz="4000" spc="-1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heritage</a:t>
            </a:r>
            <a:endParaRPr sz="4000" dirty="0">
              <a:latin typeface="Arial"/>
              <a:cs typeface="Arial"/>
            </a:endParaRPr>
          </a:p>
          <a:p>
            <a:pPr marL="1281430">
              <a:lnSpc>
                <a:spcPct val="100000"/>
              </a:lnSpc>
              <a:spcBef>
                <a:spcPts val="1400"/>
              </a:spcBef>
            </a:pPr>
            <a:r>
              <a:rPr sz="2400" spc="-30" dirty="0">
                <a:latin typeface="Arial"/>
                <a:cs typeface="Arial"/>
              </a:rPr>
              <a:t>(money, </a:t>
            </a:r>
            <a:r>
              <a:rPr sz="2400" spc="-10" dirty="0">
                <a:latin typeface="Arial"/>
                <a:cs typeface="Arial"/>
              </a:rPr>
              <a:t>language, </a:t>
            </a:r>
            <a:r>
              <a:rPr sz="2400" spc="-5" dirty="0">
                <a:latin typeface="Arial"/>
                <a:cs typeface="Arial"/>
              </a:rPr>
              <a:t>art, knowledge, customs, ...)</a:t>
            </a:r>
            <a:endParaRPr sz="2400" dirty="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130"/>
              </a:spcBef>
              <a:buSzPct val="45000"/>
              <a:buFont typeface="Trebuchet MS"/>
              <a:buChar char="●"/>
              <a:tabLst>
                <a:tab pos="367665" algn="l"/>
                <a:tab pos="368300" algn="l"/>
              </a:tabLst>
            </a:pPr>
            <a:r>
              <a:rPr sz="4000" dirty="0">
                <a:latin typeface="Arial"/>
                <a:cs typeface="Arial"/>
              </a:rPr>
              <a:t>Money</a:t>
            </a:r>
          </a:p>
          <a:p>
            <a:pPr marL="1281430">
              <a:lnSpc>
                <a:spcPct val="100000"/>
              </a:lnSpc>
              <a:spcBef>
                <a:spcPts val="1410"/>
              </a:spcBef>
            </a:pPr>
            <a:r>
              <a:rPr sz="2400" spc="-5" dirty="0">
                <a:latin typeface="Arial"/>
                <a:cs typeface="Arial"/>
              </a:rPr>
              <a:t>(shared medium 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exchange)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9EF5CE-DFC9-1132-0ABD-9328D6D7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27900" y="5741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3119" y="3473450"/>
            <a:ext cx="8383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</a:tabLst>
            </a:pPr>
            <a:r>
              <a:rPr sz="3200" dirty="0">
                <a:solidFill>
                  <a:srgbClr val="000000"/>
                </a:solidFill>
              </a:rPr>
              <a:t>II.	Public vs </a:t>
            </a:r>
            <a:r>
              <a:rPr sz="3200" spc="-5" dirty="0">
                <a:solidFill>
                  <a:srgbClr val="000000"/>
                </a:solidFill>
              </a:rPr>
              <a:t>private control of money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issuance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9100" y="812800"/>
            <a:ext cx="6681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333CC"/>
                </a:solidFill>
              </a:rPr>
              <a:t>US </a:t>
            </a:r>
            <a:r>
              <a:rPr spc="-55" dirty="0">
                <a:solidFill>
                  <a:srgbClr val="3333CC"/>
                </a:solidFill>
              </a:rPr>
              <a:t>MONETARY</a:t>
            </a:r>
            <a:r>
              <a:rPr spc="-130" dirty="0">
                <a:solidFill>
                  <a:srgbClr val="3333CC"/>
                </a:solidFill>
              </a:rPr>
              <a:t> </a:t>
            </a:r>
            <a:r>
              <a:rPr spc="-25" dirty="0">
                <a:solidFill>
                  <a:srgbClr val="3333CC"/>
                </a:solidFill>
              </a:rPr>
              <a:t>HISTORY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918" y="2186305"/>
            <a:ext cx="168275" cy="261747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6155" y="1587499"/>
            <a:ext cx="5119370" cy="369139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609600">
              <a:lnSpc>
                <a:spcPct val="100000"/>
              </a:lnSpc>
              <a:spcBef>
                <a:spcPts val="1370"/>
              </a:spcBef>
            </a:pPr>
            <a:r>
              <a:rPr sz="3200" u="sng" dirty="0">
                <a:solidFill>
                  <a:srgbClr val="3333CC"/>
                </a:solidFill>
                <a:latin typeface="Arial"/>
                <a:cs typeface="Arial"/>
              </a:rPr>
              <a:t>PUBLIC</a:t>
            </a:r>
            <a:r>
              <a:rPr lang="en-US" sz="3200" u="sng" dirty="0">
                <a:solidFill>
                  <a:srgbClr val="3333CC"/>
                </a:solidFill>
                <a:latin typeface="Arial"/>
                <a:cs typeface="Arial"/>
              </a:rPr>
              <a:t> MONEY</a:t>
            </a:r>
            <a:endParaRPr sz="3200" u="sng" dirty="0">
              <a:solidFill>
                <a:srgbClr val="3333CC"/>
              </a:solidFill>
              <a:latin typeface="Arial"/>
              <a:cs typeface="Arial"/>
            </a:endParaRPr>
          </a:p>
          <a:p>
            <a:pPr marL="12700" marR="818515">
              <a:lnSpc>
                <a:spcPct val="132800"/>
              </a:lnSpc>
              <a:spcBef>
                <a:spcPts val="10"/>
              </a:spcBef>
            </a:pPr>
            <a:r>
              <a:rPr sz="3200" spc="-5" dirty="0">
                <a:latin typeface="Arial"/>
                <a:cs typeface="Arial"/>
              </a:rPr>
              <a:t>Colonial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scrip  Continentals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r>
              <a:rPr sz="3200" spc="-5" dirty="0">
                <a:latin typeface="Arial"/>
                <a:cs typeface="Arial"/>
              </a:rPr>
              <a:t>US Mint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(coinage)</a:t>
            </a:r>
            <a:endParaRPr sz="3200" dirty="0">
              <a:latin typeface="Arial"/>
              <a:cs typeface="Arial"/>
            </a:endParaRPr>
          </a:p>
          <a:p>
            <a:pPr marR="1044575">
              <a:lnSpc>
                <a:spcPts val="3690"/>
              </a:lnSpc>
              <a:spcBef>
                <a:spcPts val="1200"/>
              </a:spcBef>
            </a:pPr>
            <a:r>
              <a:rPr sz="2800" spc="-5" dirty="0">
                <a:latin typeface="Arial"/>
                <a:cs typeface="Arial"/>
              </a:rPr>
              <a:t>US</a:t>
            </a:r>
            <a:r>
              <a:rPr lang="en-US" sz="2800" spc="-5" dirty="0">
                <a:latin typeface="Arial"/>
                <a:cs typeface="Arial"/>
              </a:rPr>
              <a:t> Notes/Greenbacks </a:t>
            </a:r>
            <a:r>
              <a:rPr lang="en-US" sz="2400" spc="-5" dirty="0">
                <a:latin typeface="Arial"/>
                <a:cs typeface="Arial"/>
              </a:rPr>
              <a:t>(1</a:t>
            </a:r>
            <a:r>
              <a:rPr sz="2400" spc="-5" dirty="0">
                <a:latin typeface="Arial"/>
                <a:cs typeface="Arial"/>
              </a:rPr>
              <a:t>86</a:t>
            </a:r>
            <a:r>
              <a:rPr sz="2400" spc="5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lang="en-US" sz="2400" spc="-10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97</a:t>
            </a:r>
            <a:r>
              <a:rPr sz="2400" spc="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6587" y="2186305"/>
            <a:ext cx="163830" cy="128270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31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31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6587" y="4074921"/>
            <a:ext cx="16383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95166" y="1587499"/>
            <a:ext cx="3741057" cy="3012363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659130">
              <a:lnSpc>
                <a:spcPct val="100000"/>
              </a:lnSpc>
              <a:spcBef>
                <a:spcPts val="1330"/>
              </a:spcBef>
            </a:pPr>
            <a:r>
              <a:rPr sz="3100" u="sng" spc="-70" dirty="0">
                <a:solidFill>
                  <a:srgbClr val="3333CC"/>
                </a:solidFill>
                <a:latin typeface="Arial"/>
                <a:cs typeface="Arial"/>
              </a:rPr>
              <a:t>PRIVATE</a:t>
            </a:r>
            <a:r>
              <a:rPr lang="en-US" sz="3100" u="sng" spc="-70" dirty="0">
                <a:solidFill>
                  <a:srgbClr val="3333CC"/>
                </a:solidFill>
                <a:latin typeface="Arial"/>
                <a:cs typeface="Arial"/>
              </a:rPr>
              <a:t> MONEY</a:t>
            </a:r>
            <a:endParaRPr sz="3100" u="sng" dirty="0">
              <a:solidFill>
                <a:srgbClr val="3333C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3100" spc="-5" dirty="0">
                <a:latin typeface="Arial"/>
                <a:cs typeface="Arial"/>
              </a:rPr>
              <a:t>Commodity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monies</a:t>
            </a:r>
            <a:endParaRPr sz="3100" dirty="0">
              <a:latin typeface="Arial"/>
              <a:cs typeface="Arial"/>
            </a:endParaRPr>
          </a:p>
          <a:p>
            <a:pPr marL="12700" marR="112395">
              <a:lnSpc>
                <a:spcPts val="3570"/>
              </a:lnSpc>
              <a:spcBef>
                <a:spcPts val="1485"/>
              </a:spcBef>
            </a:pPr>
            <a:r>
              <a:rPr sz="3100" spc="-5" dirty="0">
                <a:latin typeface="Arial"/>
                <a:cs typeface="Arial"/>
              </a:rPr>
              <a:t>Bank credit</a:t>
            </a:r>
            <a:r>
              <a:rPr sz="3100" spc="-5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money  </a:t>
            </a:r>
            <a:r>
              <a:rPr sz="3100" spc="-5" dirty="0">
                <a:latin typeface="Arial"/>
                <a:cs typeface="Arial"/>
              </a:rPr>
              <a:t>has</a:t>
            </a:r>
            <a:r>
              <a:rPr sz="3100" spc="-1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dominated</a:t>
            </a: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3100" spc="-5" dirty="0">
                <a:latin typeface="Arial"/>
                <a:cs typeface="Arial"/>
              </a:rPr>
              <a:t>Central</a:t>
            </a:r>
            <a:r>
              <a:rPr sz="3100" spc="-15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banks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2170" y="4572761"/>
            <a:ext cx="173355" cy="985519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300" spc="15" dirty="0">
                <a:latin typeface="Times New Roman"/>
                <a:cs typeface="Times New Roman"/>
              </a:rPr>
              <a:t>–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300" spc="15" dirty="0">
                <a:latin typeface="Times New Roman"/>
                <a:cs typeface="Times New Roman"/>
              </a:rPr>
              <a:t>–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2170" y="5996940"/>
            <a:ext cx="17335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5" dirty="0">
                <a:latin typeface="Times New Roman"/>
                <a:cs typeface="Times New Roman"/>
              </a:rPr>
              <a:t>–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3350" y="4591811"/>
            <a:ext cx="2672715" cy="214630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300" spc="5" dirty="0">
                <a:latin typeface="Arial"/>
                <a:cs typeface="Arial"/>
              </a:rPr>
              <a:t>First </a:t>
            </a:r>
            <a:r>
              <a:rPr sz="2300" spc="10" dirty="0">
                <a:latin typeface="Arial"/>
                <a:cs typeface="Arial"/>
              </a:rPr>
              <a:t>Bank of the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20" dirty="0">
                <a:latin typeface="Arial"/>
                <a:cs typeface="Arial"/>
              </a:rPr>
              <a:t>US</a:t>
            </a:r>
            <a:endParaRPr sz="2300" dirty="0">
              <a:latin typeface="Arial"/>
              <a:cs typeface="Arial"/>
            </a:endParaRPr>
          </a:p>
          <a:p>
            <a:pPr marL="12700" marR="67945">
              <a:lnSpc>
                <a:spcPts val="2680"/>
              </a:lnSpc>
              <a:spcBef>
                <a:spcPts val="1175"/>
              </a:spcBef>
            </a:pPr>
            <a:r>
              <a:rPr sz="2300" spc="15" dirty="0">
                <a:latin typeface="Arial"/>
                <a:cs typeface="Arial"/>
              </a:rPr>
              <a:t>Second Bank </a:t>
            </a:r>
            <a:r>
              <a:rPr sz="2300" spc="10" dirty="0">
                <a:latin typeface="Arial"/>
                <a:cs typeface="Arial"/>
              </a:rPr>
              <a:t>of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the  </a:t>
            </a:r>
            <a:r>
              <a:rPr sz="2300" spc="15" dirty="0">
                <a:latin typeface="Arial"/>
                <a:cs typeface="Arial"/>
              </a:rPr>
              <a:t>US</a:t>
            </a:r>
            <a:endParaRPr sz="2300" dirty="0">
              <a:latin typeface="Arial"/>
              <a:cs typeface="Arial"/>
            </a:endParaRPr>
          </a:p>
          <a:p>
            <a:pPr marL="12700" marR="462280">
              <a:lnSpc>
                <a:spcPts val="2680"/>
              </a:lnSpc>
              <a:spcBef>
                <a:spcPts val="1100"/>
              </a:spcBef>
            </a:pPr>
            <a:r>
              <a:rPr sz="2300" spc="15" dirty="0">
                <a:latin typeface="Arial"/>
                <a:cs typeface="Arial"/>
              </a:rPr>
              <a:t>Federal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15" dirty="0">
                <a:latin typeface="Arial"/>
                <a:cs typeface="Arial"/>
              </a:rPr>
              <a:t>Reserve  System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3500" y="577850"/>
            <a:ext cx="4876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Public Money:</a:t>
            </a:r>
            <a:br>
              <a:rPr lang="en-US" spc="-10" dirty="0"/>
            </a:br>
            <a:r>
              <a:rPr spc="-10" dirty="0"/>
              <a:t>Colonial</a:t>
            </a:r>
            <a:r>
              <a:rPr spc="-60" dirty="0"/>
              <a:t> </a:t>
            </a:r>
            <a:r>
              <a:rPr spc="-5" dirty="0"/>
              <a:t>currencies</a:t>
            </a:r>
          </a:p>
        </p:txBody>
      </p:sp>
      <p:sp>
        <p:nvSpPr>
          <p:cNvPr id="4" name="object 4"/>
          <p:cNvSpPr/>
          <p:nvPr/>
        </p:nvSpPr>
        <p:spPr>
          <a:xfrm>
            <a:off x="1155700" y="2406650"/>
            <a:ext cx="350519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4072" y="2874760"/>
            <a:ext cx="3319778" cy="3796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1999" y="577850"/>
            <a:ext cx="54102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Public Money:</a:t>
            </a:r>
            <a:br>
              <a:rPr lang="en-US" spc="-10" dirty="0"/>
            </a:br>
            <a:r>
              <a:rPr spc="-10" dirty="0"/>
              <a:t>Continental</a:t>
            </a:r>
            <a:r>
              <a:rPr spc="-25" dirty="0"/>
              <a:t> </a:t>
            </a:r>
            <a:r>
              <a:rPr spc="-10" dirty="0"/>
              <a:t>currency</a:t>
            </a:r>
          </a:p>
        </p:txBody>
      </p:sp>
      <p:sp>
        <p:nvSpPr>
          <p:cNvPr id="4" name="object 4"/>
          <p:cNvSpPr/>
          <p:nvPr/>
        </p:nvSpPr>
        <p:spPr>
          <a:xfrm>
            <a:off x="5702117" y="3847350"/>
            <a:ext cx="3149781" cy="282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300" y="2755900"/>
            <a:ext cx="2385058" cy="282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5920" y="821690"/>
            <a:ext cx="675830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rgbClr val="260092"/>
                </a:solidFill>
              </a:rPr>
              <a:t>Public Money</a:t>
            </a:r>
            <a:r>
              <a:rPr lang="en-US" spc="-5" dirty="0"/>
              <a:t>:</a:t>
            </a:r>
            <a:br>
              <a:rPr lang="en-US" spc="-5" dirty="0"/>
            </a:br>
            <a:r>
              <a:rPr spc="-5" dirty="0"/>
              <a:t>Legal </a:t>
            </a:r>
            <a:r>
              <a:rPr spc="-90" dirty="0"/>
              <a:t>Tender </a:t>
            </a:r>
            <a:r>
              <a:rPr dirty="0"/>
              <a:t>Acts</a:t>
            </a:r>
            <a:r>
              <a:rPr spc="-5" dirty="0"/>
              <a:t> (1862-3)</a:t>
            </a:r>
          </a:p>
        </p:txBody>
      </p:sp>
      <p:sp>
        <p:nvSpPr>
          <p:cNvPr id="4" name="object 4"/>
          <p:cNvSpPr/>
          <p:nvPr/>
        </p:nvSpPr>
        <p:spPr>
          <a:xfrm>
            <a:off x="1367064" y="2319771"/>
            <a:ext cx="7181850" cy="30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60269" y="5368289"/>
            <a:ext cx="576326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US Notes</a:t>
            </a:r>
            <a:r>
              <a:rPr lang="en-US" sz="4400" spc="-5" dirty="0">
                <a:latin typeface="Arial"/>
                <a:cs typeface="Arial"/>
              </a:rPr>
              <a:t>/Greenbacks</a:t>
            </a:r>
            <a:r>
              <a:rPr sz="4400" spc="-5" dirty="0">
                <a:latin typeface="Arial"/>
                <a:cs typeface="Arial"/>
              </a:rPr>
              <a:t> 1862 </a:t>
            </a:r>
            <a:r>
              <a:rPr sz="4400" dirty="0">
                <a:latin typeface="Arial"/>
                <a:cs typeface="Arial"/>
              </a:rPr>
              <a:t>-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1971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2750" y="643255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4310" y="2484120"/>
            <a:ext cx="45967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Public</a:t>
            </a:r>
            <a:r>
              <a:rPr sz="6000" spc="-70" dirty="0"/>
              <a:t> </a:t>
            </a:r>
            <a:r>
              <a:rPr sz="6000" spc="-10" dirty="0"/>
              <a:t>money</a:t>
            </a:r>
            <a:endParaRPr sz="6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908" y="518624"/>
            <a:ext cx="842518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i="0" dirty="0">
                <a:solidFill>
                  <a:srgbClr val="CC00CC"/>
                </a:solidFill>
                <a:effectLst/>
                <a:latin typeface="Proxima Nova"/>
              </a:rPr>
              <a:t>PRIVATE MONEY</a:t>
            </a:r>
            <a:br>
              <a:rPr lang="en-US" sz="3600" b="1" i="0" dirty="0">
                <a:solidFill>
                  <a:srgbClr val="CC00CC"/>
                </a:solidFill>
                <a:effectLst/>
                <a:latin typeface="Proxima Nova"/>
              </a:rPr>
            </a:br>
            <a:r>
              <a:rPr lang="en-US" sz="3600" b="1" i="0" dirty="0">
                <a:solidFill>
                  <a:srgbClr val="CC00CC"/>
                </a:solidFill>
                <a:effectLst/>
                <a:latin typeface="Proxima Nova"/>
              </a:rPr>
              <a:t>Hamiltonians wanted "Credit Money“ </a:t>
            </a:r>
            <a:br>
              <a:rPr lang="en-US" sz="3600" b="1" i="0" dirty="0">
                <a:solidFill>
                  <a:srgbClr val="CC00CC"/>
                </a:solidFill>
                <a:effectLst/>
                <a:latin typeface="Proxima Nova"/>
              </a:rPr>
            </a:br>
            <a:r>
              <a:rPr lang="en-US" sz="3600" b="1" i="0" dirty="0">
                <a:solidFill>
                  <a:srgbClr val="CC00CC"/>
                </a:solidFill>
                <a:effectLst/>
                <a:latin typeface="Proxima Nova"/>
              </a:rPr>
              <a:t>for Control &amp; Power</a:t>
            </a:r>
            <a:endParaRPr sz="3600" dirty="0">
              <a:solidFill>
                <a:srgbClr val="CC00CC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6900" y="3244850"/>
            <a:ext cx="6076950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Arial"/>
                <a:cs typeface="Arial"/>
              </a:rPr>
              <a:t>Hamilton got a bank charter from New York City in 1784.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Arial"/>
                <a:cs typeface="Arial"/>
              </a:rPr>
              <a:t>This was the first ever American private commercial bank in the nation, with the legal power to CREATE </a:t>
            </a:r>
            <a:r>
              <a:rPr lang="en-US" sz="2400" spc="-5" dirty="0" err="1">
                <a:latin typeface="Arial"/>
                <a:cs typeface="Arial"/>
              </a:rPr>
              <a:t>bankmoney</a:t>
            </a:r>
            <a:r>
              <a:rPr lang="en-US" sz="2400" spc="-5" dirty="0">
                <a:latin typeface="Arial"/>
                <a:cs typeface="Arial"/>
              </a:rPr>
              <a:t> (‘bank credit’).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E424C-2ED6-1A1C-650C-BDD6CB33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08" y="2193441"/>
            <a:ext cx="2095500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9308" y="501650"/>
            <a:ext cx="8425181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i="0" dirty="0">
                <a:solidFill>
                  <a:srgbClr val="CC00CC"/>
                </a:solidFill>
                <a:effectLst/>
                <a:latin typeface="Proxima Nova"/>
              </a:rPr>
              <a:t>PRIVATE MONEY</a:t>
            </a:r>
            <a:br>
              <a:rPr lang="en-US" sz="3600" b="1" i="0" dirty="0">
                <a:solidFill>
                  <a:srgbClr val="CC00CC"/>
                </a:solidFill>
                <a:effectLst/>
                <a:latin typeface="Proxima Nova"/>
              </a:rPr>
            </a:br>
            <a:r>
              <a:rPr lang="en-US" sz="3200" b="1" i="0" dirty="0">
                <a:solidFill>
                  <a:srgbClr val="CC00CC"/>
                </a:solidFill>
                <a:effectLst/>
                <a:latin typeface="Proxima Nova"/>
              </a:rPr>
              <a:t>Hamiltonians wanted "Credit Money“ </a:t>
            </a:r>
            <a:br>
              <a:rPr lang="en-US" sz="3200" b="1" i="0" dirty="0">
                <a:solidFill>
                  <a:srgbClr val="CC00CC"/>
                </a:solidFill>
                <a:effectLst/>
                <a:latin typeface="Proxima Nova"/>
              </a:rPr>
            </a:br>
            <a:r>
              <a:rPr lang="en-US" sz="3200" b="1" i="0" dirty="0">
                <a:solidFill>
                  <a:srgbClr val="CC00CC"/>
                </a:solidFill>
                <a:effectLst/>
                <a:latin typeface="Proxima Nova"/>
              </a:rPr>
              <a:t>for Control &amp; Power</a:t>
            </a:r>
            <a:endParaRPr sz="3600" dirty="0">
              <a:solidFill>
                <a:srgbClr val="CC00CC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939" y="2324126"/>
            <a:ext cx="859155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Arial"/>
                <a:cs typeface="Arial"/>
              </a:rPr>
              <a:t>In 1789, Hamilton became the country’s first Secretary of the Treasury.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December 14, 1790, Secretary of the Treasury Alexander Hamilton submitted to Congress the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Report on the Public Credit, which described the private system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Hamilton introduced and we have today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32D17A-ECD2-0550-B950-AF031AF2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19" y="3778250"/>
            <a:ext cx="1404231" cy="18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75001-8486-B9E4-B7F2-754CDA86121F}"/>
              </a:ext>
            </a:extLst>
          </p:cNvPr>
          <p:cNvSpPr txBox="1"/>
          <p:nvPr/>
        </p:nvSpPr>
        <p:spPr>
          <a:xfrm>
            <a:off x="648425" y="4714404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</a:rPr>
              <a:t>“</a:t>
            </a:r>
            <a:r>
              <a:rPr lang="en-US" sz="2400" b="1" i="1" dirty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loan, which a Bank makes is, in its first shape,</a:t>
            </a:r>
          </a:p>
          <a:p>
            <a:r>
              <a:rPr lang="en-US" sz="2400" b="1" i="1" dirty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credit given to the borrower on its books,</a:t>
            </a:r>
          </a:p>
          <a:p>
            <a:r>
              <a:rPr lang="en-US" sz="2400" b="1" i="1" dirty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amount of which it stands ready to pay….</a:t>
            </a:r>
          </a:p>
          <a:p>
            <a:r>
              <a:rPr lang="en-US" sz="2400" b="1" dirty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But, in a great number of cases, no actual payment is made in either. </a:t>
            </a:r>
          </a:p>
          <a:p>
            <a:r>
              <a:rPr lang="en-US" sz="2400" b="1" dirty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Borrower frequently, by a check or order, transfers his credit</a:t>
            </a:r>
          </a:p>
          <a:p>
            <a:r>
              <a:rPr lang="en-US" sz="2400" b="1" dirty="0">
                <a:solidFill>
                  <a:srgbClr val="33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some other person, to whom he has a payment to make…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559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6779" y="810259"/>
            <a:ext cx="3158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70" dirty="0"/>
              <a:t> </a:t>
            </a:r>
            <a:r>
              <a:rPr spc="-10" dirty="0"/>
              <a:t>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0619" y="2777490"/>
            <a:ext cx="7746365" cy="9804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562100" marR="5080" indent="-1549400">
              <a:lnSpc>
                <a:spcPts val="3679"/>
              </a:lnSpc>
              <a:spcBef>
                <a:spcPts val="355"/>
              </a:spcBef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money creation power has never been  taken away from 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banks.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2350" y="621029"/>
            <a:ext cx="803402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5175"/>
              </a:lnSpc>
              <a:spcBef>
                <a:spcPts val="100"/>
              </a:spcBef>
            </a:pPr>
            <a:r>
              <a:rPr spc="-5" dirty="0"/>
              <a:t>Article </a:t>
            </a:r>
            <a:r>
              <a:rPr dirty="0"/>
              <a:t>I, Section</a:t>
            </a:r>
            <a:r>
              <a:rPr spc="-15" dirty="0"/>
              <a:t> </a:t>
            </a:r>
            <a:r>
              <a:rPr dirty="0"/>
              <a:t>8</a:t>
            </a:r>
          </a:p>
          <a:p>
            <a:pPr algn="ctr">
              <a:lnSpc>
                <a:spcPts val="5175"/>
              </a:lnSpc>
            </a:pPr>
            <a:r>
              <a:rPr spc="-5" dirty="0"/>
              <a:t>of the United States</a:t>
            </a:r>
            <a:r>
              <a:rPr spc="-45" dirty="0"/>
              <a:t> </a:t>
            </a:r>
            <a:r>
              <a:rPr spc="-5" dirty="0"/>
              <a:t>Constitution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39" y="2125979"/>
            <a:ext cx="5743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Congress shall have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839" y="336422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3366"/>
                </a:solidFill>
                <a:latin typeface="Wingdings"/>
                <a:cs typeface="Wingdings"/>
              </a:rPr>
              <a:t>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5839" y="401320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3366"/>
                </a:solidFill>
                <a:latin typeface="Wingdings"/>
                <a:cs typeface="Wingdings"/>
              </a:rPr>
              <a:t>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839" y="4662170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FF3366"/>
                </a:solidFill>
                <a:latin typeface="Wingdings"/>
                <a:cs typeface="Wingdings"/>
              </a:rPr>
              <a:t>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9369" y="3079750"/>
            <a:ext cx="1743075" cy="1971039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3200" spc="-5" dirty="0">
                <a:latin typeface="Arial"/>
                <a:cs typeface="Arial"/>
              </a:rPr>
              <a:t>Clause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spc="-5" dirty="0">
                <a:latin typeface="Arial"/>
                <a:cs typeface="Arial"/>
              </a:rPr>
              <a:t>Clause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2: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spc="-5" dirty="0">
                <a:latin typeface="Arial"/>
                <a:cs typeface="Arial"/>
              </a:rPr>
              <a:t>Clause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5: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8336" y="3079750"/>
            <a:ext cx="4991735" cy="1971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3735">
              <a:lnSpc>
                <a:spcPct val="133100"/>
              </a:lnSpc>
              <a:spcBef>
                <a:spcPts val="95"/>
              </a:spcBef>
            </a:pPr>
            <a:r>
              <a:rPr sz="3200" spc="-17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lay </a:t>
            </a:r>
            <a:r>
              <a:rPr sz="3200" dirty="0">
                <a:latin typeface="Arial"/>
                <a:cs typeface="Arial"/>
              </a:rPr>
              <a:t>and collect </a:t>
            </a:r>
            <a:r>
              <a:rPr sz="3200" spc="-75" dirty="0">
                <a:latin typeface="Arial"/>
                <a:cs typeface="Arial"/>
              </a:rPr>
              <a:t>Taxes  </a:t>
            </a:r>
            <a:r>
              <a:rPr sz="3200" spc="-17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borrow</a:t>
            </a:r>
            <a:r>
              <a:rPr sz="3200" spc="1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Money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spc="-17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coin </a:t>
            </a:r>
            <a:r>
              <a:rPr sz="3200" spc="-45" dirty="0">
                <a:latin typeface="Arial"/>
                <a:cs typeface="Arial"/>
              </a:rPr>
              <a:t>Money, </a:t>
            </a:r>
            <a:r>
              <a:rPr sz="3200" spc="-5" dirty="0">
                <a:latin typeface="Arial"/>
                <a:cs typeface="Arial"/>
              </a:rPr>
              <a:t>regulate</a:t>
            </a:r>
            <a:r>
              <a:rPr sz="3200" spc="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9369" y="5006340"/>
            <a:ext cx="2413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Arial"/>
                <a:cs typeface="Arial"/>
              </a:rPr>
              <a:t>Value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thereof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1010920"/>
            <a:ext cx="8665210" cy="14478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1148715">
              <a:lnSpc>
                <a:spcPts val="3679"/>
              </a:lnSpc>
              <a:spcBef>
                <a:spcPts val="355"/>
              </a:spcBef>
            </a:pPr>
            <a:r>
              <a:rPr sz="3200" dirty="0">
                <a:solidFill>
                  <a:srgbClr val="000000"/>
                </a:solidFill>
              </a:rPr>
              <a:t>“The </a:t>
            </a:r>
            <a:r>
              <a:rPr sz="3200" spc="-5" dirty="0">
                <a:solidFill>
                  <a:srgbClr val="000000"/>
                </a:solidFill>
              </a:rPr>
              <a:t>mistake </a:t>
            </a:r>
            <a:r>
              <a:rPr sz="3200" dirty="0">
                <a:solidFill>
                  <a:srgbClr val="000000"/>
                </a:solidFill>
              </a:rPr>
              <a:t>… </a:t>
            </a:r>
            <a:r>
              <a:rPr sz="3200" spc="-5" dirty="0">
                <a:solidFill>
                  <a:srgbClr val="000000"/>
                </a:solidFill>
              </a:rPr>
              <a:t>lies </a:t>
            </a:r>
            <a:r>
              <a:rPr sz="3200" dirty="0">
                <a:solidFill>
                  <a:srgbClr val="000000"/>
                </a:solidFill>
              </a:rPr>
              <a:t>in </a:t>
            </a:r>
            <a:r>
              <a:rPr sz="3200" spc="-5" dirty="0">
                <a:solidFill>
                  <a:srgbClr val="000000"/>
                </a:solidFill>
              </a:rPr>
              <a:t>fearing money and  trusting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debt.”</a:t>
            </a:r>
            <a:endParaRPr sz="3200"/>
          </a:p>
          <a:p>
            <a:pPr marL="3911600">
              <a:lnSpc>
                <a:spcPts val="3585"/>
              </a:lnSpc>
            </a:pPr>
            <a:r>
              <a:rPr sz="3200" dirty="0">
                <a:solidFill>
                  <a:srgbClr val="000000"/>
                </a:solidFill>
              </a:rPr>
              <a:t>– </a:t>
            </a:r>
            <a:r>
              <a:rPr sz="3200" spc="-5" dirty="0">
                <a:solidFill>
                  <a:srgbClr val="000000"/>
                </a:solidFill>
              </a:rPr>
              <a:t>Professor Henry</a:t>
            </a:r>
            <a:r>
              <a:rPr sz="3200" spc="-9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Simons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549650" y="2510789"/>
            <a:ext cx="3188970" cy="439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28F1F92-9BD6-C56B-124A-6C16E67862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4139" y="822959"/>
            <a:ext cx="4585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An </a:t>
            </a:r>
            <a:r>
              <a:rPr spc="-5" dirty="0">
                <a:solidFill>
                  <a:srgbClr val="000000"/>
                </a:solidFill>
              </a:rPr>
              <a:t>unjust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privilege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15F7932-5CE8-4DA4-FEC6-DA6D5154F151}"/>
              </a:ext>
            </a:extLst>
          </p:cNvPr>
          <p:cNvSpPr txBox="1"/>
          <p:nvPr/>
        </p:nvSpPr>
        <p:spPr>
          <a:xfrm>
            <a:off x="763587" y="2482850"/>
            <a:ext cx="8556625" cy="19164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59055" indent="-342900">
              <a:lnSpc>
                <a:spcPts val="3679"/>
              </a:lnSpc>
              <a:spcBef>
                <a:spcPts val="355"/>
              </a:spcBef>
            </a:pP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long as banks create money that didn't exist  </a:t>
            </a:r>
            <a:r>
              <a:rPr sz="3200" spc="-10" dirty="0">
                <a:latin typeface="Arial"/>
                <a:cs typeface="Arial"/>
              </a:rPr>
              <a:t>before </a:t>
            </a:r>
            <a:r>
              <a:rPr sz="3200" spc="-5" dirty="0">
                <a:latin typeface="Arial"/>
                <a:cs typeface="Arial"/>
              </a:rPr>
              <a:t>the loan,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ts val="3679"/>
              </a:lnSpc>
              <a:spcBef>
                <a:spcPts val="10"/>
              </a:spcBef>
            </a:pPr>
            <a:r>
              <a:rPr sz="3200" spc="-5" dirty="0">
                <a:latin typeface="Arial"/>
                <a:cs typeface="Arial"/>
              </a:rPr>
              <a:t>we have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recipe for transfer of money from the  many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few.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849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3329" y="406400"/>
            <a:ext cx="503809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Frederick</a:t>
            </a:r>
            <a:r>
              <a:rPr spc="-15" dirty="0"/>
              <a:t> </a:t>
            </a:r>
            <a:r>
              <a:rPr dirty="0"/>
              <a:t>Soddy</a:t>
            </a:r>
          </a:p>
          <a:p>
            <a:pPr algn="ctr">
              <a:lnSpc>
                <a:spcPct val="100000"/>
              </a:lnSpc>
            </a:pPr>
            <a:r>
              <a:rPr sz="3200" spc="-10" dirty="0"/>
              <a:t>1877-1956, </a:t>
            </a:r>
            <a:r>
              <a:rPr sz="3200" dirty="0"/>
              <a:t>English</a:t>
            </a:r>
            <a:r>
              <a:rPr sz="3200" spc="-25" dirty="0"/>
              <a:t> </a:t>
            </a:r>
            <a:r>
              <a:rPr sz="3200" spc="-5" dirty="0"/>
              <a:t>chemist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944620" y="1639570"/>
            <a:ext cx="2286000" cy="323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390" y="4865370"/>
            <a:ext cx="8526780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four books written from 1921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1934, </a:t>
            </a:r>
            <a:r>
              <a:rPr sz="1800" dirty="0">
                <a:latin typeface="Arial"/>
                <a:cs typeface="Arial"/>
              </a:rPr>
              <a:t>Soddy </a:t>
            </a:r>
            <a:r>
              <a:rPr sz="1800" spc="-5" dirty="0">
                <a:latin typeface="Arial"/>
                <a:cs typeface="Arial"/>
              </a:rPr>
              <a:t>carried on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"campaign </a:t>
            </a:r>
            <a:r>
              <a:rPr sz="1800" dirty="0">
                <a:latin typeface="Arial"/>
                <a:cs typeface="Arial"/>
              </a:rPr>
              <a:t>for a </a:t>
            </a:r>
            <a:r>
              <a:rPr sz="1800" spc="-5" dirty="0">
                <a:latin typeface="Arial"/>
                <a:cs typeface="Arial"/>
              </a:rPr>
              <a:t>radical  restructuring of global </a:t>
            </a:r>
            <a:r>
              <a:rPr sz="1800" dirty="0">
                <a:latin typeface="Arial"/>
                <a:cs typeface="Arial"/>
              </a:rPr>
              <a:t>monetary </a:t>
            </a:r>
            <a:r>
              <a:rPr sz="1800" spc="-5" dirty="0">
                <a:latin typeface="Arial"/>
                <a:cs typeface="Arial"/>
              </a:rPr>
              <a:t>relationships", offering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perspective on economics  </a:t>
            </a:r>
            <a:r>
              <a:rPr sz="1800" dirty="0">
                <a:latin typeface="Arial"/>
                <a:cs typeface="Arial"/>
              </a:rPr>
              <a:t>rooted </a:t>
            </a:r>
            <a:r>
              <a:rPr sz="1800" spc="-5" dirty="0">
                <a:latin typeface="Arial"/>
                <a:cs typeface="Arial"/>
              </a:rPr>
              <a:t>in physics </a:t>
            </a:r>
            <a:r>
              <a:rPr sz="1800" dirty="0">
                <a:latin typeface="Arial"/>
                <a:cs typeface="Arial"/>
              </a:rPr>
              <a:t>… </a:t>
            </a:r>
            <a:r>
              <a:rPr sz="1800" spc="-5" dirty="0">
                <a:latin typeface="Arial"/>
                <a:cs typeface="Arial"/>
              </a:rPr>
              <a:t>Soddy wrote that financial debts grew exponentially at  </a:t>
            </a:r>
            <a:r>
              <a:rPr sz="1800" dirty="0">
                <a:latin typeface="Arial"/>
                <a:cs typeface="Arial"/>
              </a:rPr>
              <a:t>compound </a:t>
            </a:r>
            <a:r>
              <a:rPr sz="1800" spc="-5" dirty="0">
                <a:latin typeface="Arial"/>
                <a:cs typeface="Arial"/>
              </a:rPr>
              <a:t>interest but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real economy was based on exhaustible stocks of fossil  </a:t>
            </a:r>
            <a:r>
              <a:rPr sz="1800" dirty="0">
                <a:latin typeface="Arial"/>
                <a:cs typeface="Arial"/>
              </a:rPr>
              <a:t>fuels. </a:t>
            </a:r>
            <a:r>
              <a:rPr sz="1800" spc="-5" dirty="0">
                <a:latin typeface="Arial"/>
                <a:cs typeface="Arial"/>
              </a:rPr>
              <a:t>Energy obtained from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fossil fuels could not be used again. This criticism of  economic growth is echoed by his intellectual heirs in the now emergent </a:t>
            </a:r>
            <a:r>
              <a:rPr sz="1800" spc="-10" dirty="0">
                <a:latin typeface="Arial"/>
                <a:cs typeface="Arial"/>
              </a:rPr>
              <a:t>field </a:t>
            </a:r>
            <a:r>
              <a:rPr sz="1800" spc="-5" dirty="0">
                <a:latin typeface="Arial"/>
                <a:cs typeface="Arial"/>
              </a:rPr>
              <a:t>of  ecological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economics.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73220" algn="l"/>
              </a:tabLst>
            </a:pPr>
            <a:r>
              <a:rPr sz="1000" spc="-10" dirty="0">
                <a:latin typeface="Arial"/>
                <a:cs typeface="Arial"/>
                <a:hlinkClick r:id="rId3"/>
              </a:rPr>
              <a:t>http://archive.org/stream/roleofmoney032861mbp#page/n11/mode/2up</a:t>
            </a:r>
            <a:r>
              <a:rPr sz="1000" spc="-10" dirty="0">
                <a:latin typeface="Arial"/>
                <a:cs typeface="Arial"/>
              </a:rPr>
              <a:t>	</a:t>
            </a:r>
            <a:r>
              <a:rPr sz="1000" spc="-20" dirty="0">
                <a:latin typeface="Arial"/>
                <a:cs typeface="Arial"/>
              </a:rPr>
              <a:t>Soddy,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Role of Money </a:t>
            </a:r>
            <a:r>
              <a:rPr sz="1000" spc="-10" dirty="0">
                <a:latin typeface="Arial"/>
                <a:cs typeface="Arial"/>
              </a:rPr>
              <a:t>(1934)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4500" y="623570"/>
            <a:ext cx="4089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Frederick</a:t>
            </a:r>
            <a:r>
              <a:rPr spc="-55" dirty="0"/>
              <a:t> </a:t>
            </a:r>
            <a:r>
              <a:rPr spc="-5" dirty="0"/>
              <a:t>Soddy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730" y="1277620"/>
            <a:ext cx="8225155" cy="3916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algn="ct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270099"/>
                </a:solidFill>
                <a:latin typeface="Arial"/>
                <a:cs typeface="Arial"/>
              </a:rPr>
              <a:t>The </a:t>
            </a:r>
            <a:r>
              <a:rPr sz="2600" spc="-10" dirty="0">
                <a:solidFill>
                  <a:srgbClr val="270099"/>
                </a:solidFill>
                <a:latin typeface="Arial"/>
                <a:cs typeface="Arial"/>
              </a:rPr>
              <a:t>Role </a:t>
            </a:r>
            <a:r>
              <a:rPr sz="2600" spc="-5" dirty="0">
                <a:solidFill>
                  <a:srgbClr val="270099"/>
                </a:solidFill>
                <a:latin typeface="Arial"/>
                <a:cs typeface="Arial"/>
              </a:rPr>
              <a:t>of </a:t>
            </a:r>
            <a:r>
              <a:rPr sz="2600" spc="-10" dirty="0">
                <a:solidFill>
                  <a:srgbClr val="270099"/>
                </a:solidFill>
                <a:latin typeface="Arial"/>
                <a:cs typeface="Arial"/>
              </a:rPr>
              <a:t>Money (1934)</a:t>
            </a:r>
            <a:endParaRPr sz="2600">
              <a:latin typeface="Arial"/>
              <a:cs typeface="Arial"/>
            </a:endParaRPr>
          </a:p>
          <a:p>
            <a:pPr marL="57785" algn="ctr">
              <a:lnSpc>
                <a:spcPct val="100000"/>
              </a:lnSpc>
              <a:spcBef>
                <a:spcPts val="2530"/>
              </a:spcBef>
            </a:pPr>
            <a:r>
              <a:rPr sz="2400" spc="-30" dirty="0">
                <a:latin typeface="Times New Roman"/>
                <a:cs typeface="Times New Roman"/>
              </a:rPr>
              <a:t>PREFACE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6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The “money-power” </a:t>
            </a:r>
            <a:r>
              <a:rPr sz="2400" dirty="0">
                <a:latin typeface="Times New Roman"/>
                <a:cs typeface="Times New Roman"/>
              </a:rPr>
              <a:t>… to </a:t>
            </a:r>
            <a:r>
              <a:rPr sz="2400" spc="-5" dirty="0">
                <a:latin typeface="Times New Roman"/>
                <a:cs typeface="Times New Roman"/>
              </a:rPr>
              <a:t>create and destroy money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adding and  withdrawing figures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bank ledgers, without the slightest  concern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the interests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 community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...</a:t>
            </a:r>
            <a:endParaRPr sz="2400">
              <a:latin typeface="Times New Roman"/>
              <a:cs typeface="Times New Roman"/>
            </a:endParaRPr>
          </a:p>
          <a:p>
            <a:pPr marL="355600" marR="441325" indent="-342900">
              <a:lnSpc>
                <a:spcPts val="2760"/>
              </a:lnSpc>
              <a:spcBef>
                <a:spcPts val="10"/>
              </a:spcBef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allow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[monetary system]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become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source of revenue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private issuers is to create, first,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secret and illicit arm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5600" marR="125095">
              <a:lnSpc>
                <a:spcPts val="2760"/>
              </a:lnSpc>
              <a:spcBef>
                <a:spcPts val="10"/>
              </a:spcBef>
            </a:pPr>
            <a:r>
              <a:rPr sz="2400" spc="-5" dirty="0">
                <a:latin typeface="Times New Roman"/>
                <a:cs typeface="Times New Roman"/>
              </a:rPr>
              <a:t>government and, last,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rival </a:t>
            </a:r>
            <a:r>
              <a:rPr sz="2400" dirty="0">
                <a:latin typeface="Times New Roman"/>
                <a:cs typeface="Times New Roman"/>
              </a:rPr>
              <a:t>power </a:t>
            </a:r>
            <a:r>
              <a:rPr sz="2400" spc="-5" dirty="0">
                <a:latin typeface="Times New Roman"/>
                <a:cs typeface="Times New Roman"/>
              </a:rPr>
              <a:t>strong enough ultimately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overthrow all </a:t>
            </a:r>
            <a:r>
              <a:rPr sz="2400" dirty="0">
                <a:latin typeface="Times New Roman"/>
                <a:cs typeface="Times New Roman"/>
              </a:rPr>
              <a:t>other </a:t>
            </a:r>
            <a:r>
              <a:rPr sz="2400" spc="-5" dirty="0">
                <a:latin typeface="Times New Roman"/>
                <a:cs typeface="Times New Roman"/>
              </a:rPr>
              <a:t>forms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government.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905" marR="5080" algn="ctr">
              <a:lnSpc>
                <a:spcPct val="95900"/>
              </a:lnSpc>
              <a:spcBef>
                <a:spcPts val="315"/>
              </a:spcBef>
            </a:pPr>
            <a:r>
              <a:rPr spc="-5" dirty="0"/>
              <a:t>What type we accept as</a:t>
            </a:r>
            <a:r>
              <a:rPr spc="-35" dirty="0"/>
              <a:t> </a:t>
            </a:r>
            <a:r>
              <a:rPr spc="-10" dirty="0"/>
              <a:t>our  </a:t>
            </a:r>
            <a:r>
              <a:rPr spc="-5" dirty="0"/>
              <a:t>money has far-reaching  </a:t>
            </a:r>
            <a:r>
              <a:rPr spc="-10" dirty="0"/>
              <a:t>consequences</a:t>
            </a: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3300" b="1" dirty="0">
                <a:solidFill>
                  <a:srgbClr val="000000"/>
                </a:solidFill>
                <a:latin typeface="Arial"/>
                <a:cs typeface="Arial"/>
              </a:rPr>
              <a:t>Medium of</a:t>
            </a:r>
            <a:r>
              <a:rPr sz="33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000000"/>
                </a:solidFill>
                <a:latin typeface="Arial"/>
                <a:cs typeface="Arial"/>
              </a:rPr>
              <a:t>exchange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730" y="3746500"/>
            <a:ext cx="259588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spc="-10" dirty="0">
                <a:latin typeface="Arial"/>
                <a:cs typeface="Arial"/>
              </a:rPr>
              <a:t>Shall money</a:t>
            </a:r>
            <a:r>
              <a:rPr sz="2950" spc="-80" dirty="0">
                <a:latin typeface="Arial"/>
                <a:cs typeface="Arial"/>
              </a:rPr>
              <a:t> </a:t>
            </a:r>
            <a:r>
              <a:rPr sz="2950" spc="-15" dirty="0">
                <a:latin typeface="Arial"/>
                <a:cs typeface="Arial"/>
              </a:rPr>
              <a:t>be</a:t>
            </a:r>
            <a:endParaRPr sz="2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6060" y="4342129"/>
            <a:ext cx="473964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spc="-15" dirty="0">
                <a:latin typeface="Arial"/>
                <a:cs typeface="Arial"/>
              </a:rPr>
              <a:t>some </a:t>
            </a:r>
            <a:r>
              <a:rPr sz="2950" spc="-10" dirty="0">
                <a:latin typeface="Arial"/>
                <a:cs typeface="Arial"/>
              </a:rPr>
              <a:t>valuable</a:t>
            </a:r>
            <a:r>
              <a:rPr sz="2950" spc="10" dirty="0">
                <a:latin typeface="Arial"/>
                <a:cs typeface="Arial"/>
              </a:rPr>
              <a:t> </a:t>
            </a:r>
            <a:r>
              <a:rPr sz="2950" b="1" spc="-10" dirty="0">
                <a:latin typeface="Arial"/>
                <a:cs typeface="Arial"/>
              </a:rPr>
              <a:t>commodity</a:t>
            </a:r>
            <a:r>
              <a:rPr sz="2950" spc="-10" dirty="0">
                <a:latin typeface="Arial"/>
                <a:cs typeface="Arial"/>
              </a:rPr>
              <a:t>?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2030" y="4504690"/>
            <a:ext cx="144018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Arial"/>
                <a:cs typeface="Arial"/>
              </a:rPr>
              <a:t>(intrinsic</a:t>
            </a:r>
            <a:r>
              <a:rPr sz="1650" spc="-3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value)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2100" y="5101590"/>
            <a:ext cx="91440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Arial"/>
                <a:cs typeface="Arial"/>
              </a:rPr>
              <a:t>(abstract)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730" y="4180585"/>
            <a:ext cx="156210" cy="181483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950" spc="-5" dirty="0">
                <a:latin typeface="Times New Roman"/>
                <a:cs typeface="Times New Roman"/>
              </a:rPr>
              <a:t>•</a:t>
            </a: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950" spc="-5" dirty="0">
                <a:latin typeface="Times New Roman"/>
                <a:cs typeface="Times New Roman"/>
              </a:rPr>
              <a:t>•</a:t>
            </a: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950" spc="-5" dirty="0">
                <a:latin typeface="Times New Roman"/>
                <a:cs typeface="Times New Roman"/>
              </a:rPr>
              <a:t>•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6060" y="4791455"/>
            <a:ext cx="4739640" cy="121666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950" b="1" spc="-10" dirty="0">
                <a:latin typeface="Arial"/>
                <a:cs typeface="Arial"/>
              </a:rPr>
              <a:t>credit</a:t>
            </a:r>
            <a:r>
              <a:rPr sz="2950" spc="-10" dirty="0">
                <a:latin typeface="Arial"/>
                <a:cs typeface="Arial"/>
              </a:rPr>
              <a:t>?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950" b="1" spc="-10" dirty="0">
                <a:latin typeface="Arial"/>
                <a:cs typeface="Arial"/>
              </a:rPr>
              <a:t>publicly issued,</a:t>
            </a:r>
            <a:r>
              <a:rPr sz="2950" b="1" spc="-7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debt-free</a:t>
            </a:r>
            <a:r>
              <a:rPr sz="2950" dirty="0">
                <a:latin typeface="Arial"/>
                <a:cs typeface="Arial"/>
              </a:rPr>
              <a:t>?</a:t>
            </a:r>
            <a:endParaRPr sz="2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4330" y="5697220"/>
            <a:ext cx="91440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" dirty="0">
                <a:latin typeface="Arial"/>
                <a:cs typeface="Arial"/>
              </a:rPr>
              <a:t>(abstract)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730" y="6131559"/>
            <a:ext cx="624332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spc="-15" dirty="0">
                <a:latin typeface="Arial"/>
                <a:cs typeface="Arial"/>
              </a:rPr>
              <a:t>Who </a:t>
            </a:r>
            <a:r>
              <a:rPr sz="2950" spc="-10" dirty="0">
                <a:latin typeface="Arial"/>
                <a:cs typeface="Arial"/>
              </a:rPr>
              <a:t>shall control our money</a:t>
            </a:r>
            <a:r>
              <a:rPr sz="2950" spc="-25" dirty="0">
                <a:latin typeface="Arial"/>
                <a:cs typeface="Arial"/>
              </a:rPr>
              <a:t> </a:t>
            </a:r>
            <a:r>
              <a:rPr sz="2950" spc="-10" dirty="0">
                <a:latin typeface="Arial"/>
                <a:cs typeface="Arial"/>
              </a:rPr>
              <a:t>system?</a:t>
            </a:r>
            <a:endParaRPr sz="2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5250" y="4898390"/>
            <a:ext cx="7785100" cy="10160"/>
          </a:xfrm>
          <a:custGeom>
            <a:avLst/>
            <a:gdLst/>
            <a:ahLst/>
            <a:cxnLst/>
            <a:rect l="l" t="t" r="r" b="b"/>
            <a:pathLst>
              <a:path w="7785100" h="10160">
                <a:moveTo>
                  <a:pt x="7785100" y="0"/>
                </a:moveTo>
                <a:lnTo>
                  <a:pt x="0" y="101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3850" y="643255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7960" y="683259"/>
            <a:ext cx="4597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Public</a:t>
            </a:r>
            <a:r>
              <a:rPr sz="6000" spc="-90" dirty="0"/>
              <a:t> </a:t>
            </a:r>
            <a:r>
              <a:rPr sz="6000" spc="-10" dirty="0"/>
              <a:t>money</a:t>
            </a:r>
            <a:endParaRPr sz="6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Separation</a:t>
            </a:r>
            <a:r>
              <a:rPr spc="-10" dirty="0"/>
              <a:t> </a:t>
            </a:r>
            <a:r>
              <a:rPr dirty="0"/>
              <a:t>of</a:t>
            </a:r>
          </a:p>
          <a:p>
            <a:pPr marR="5080" algn="ctr">
              <a:lnSpc>
                <a:spcPts val="9210"/>
              </a:lnSpc>
              <a:spcBef>
                <a:spcPts val="1040"/>
              </a:spcBef>
            </a:pPr>
            <a:r>
              <a:rPr b="1" i="1" spc="-5" dirty="0">
                <a:latin typeface="Arial"/>
                <a:cs typeface="Arial"/>
              </a:rPr>
              <a:t>money </a:t>
            </a:r>
            <a:r>
              <a:rPr b="1" i="1" dirty="0">
                <a:latin typeface="Arial"/>
                <a:cs typeface="Arial"/>
              </a:rPr>
              <a:t>issuance</a:t>
            </a:r>
            <a:r>
              <a:rPr b="1" i="1" spc="-70" dirty="0">
                <a:latin typeface="Arial"/>
                <a:cs typeface="Arial"/>
              </a:rPr>
              <a:t> </a:t>
            </a:r>
            <a:r>
              <a:rPr spc="-5" dirty="0"/>
              <a:t>(public)  from</a:t>
            </a:r>
          </a:p>
          <a:p>
            <a:pPr algn="ctr">
              <a:lnSpc>
                <a:spcPct val="100000"/>
              </a:lnSpc>
              <a:spcBef>
                <a:spcPts val="3379"/>
              </a:spcBef>
            </a:pPr>
            <a:r>
              <a:rPr dirty="0"/>
              <a:t>money </a:t>
            </a:r>
            <a:r>
              <a:rPr spc="-5" dirty="0"/>
              <a:t>lending</a:t>
            </a:r>
            <a:r>
              <a:rPr spc="-40" dirty="0"/>
              <a:t> </a:t>
            </a:r>
            <a:r>
              <a:rPr dirty="0"/>
              <a:t>(private)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0" y="3994150"/>
            <a:ext cx="6858000" cy="1270"/>
          </a:xfrm>
          <a:custGeom>
            <a:avLst/>
            <a:gdLst/>
            <a:ahLst/>
            <a:cxnLst/>
            <a:rect l="l" t="t" r="r" b="b"/>
            <a:pathLst>
              <a:path w="6858000" h="1270">
                <a:moveTo>
                  <a:pt x="0" y="0"/>
                </a:moveTo>
                <a:lnTo>
                  <a:pt x="6858000" y="12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2750" y="643255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5970" y="1921509"/>
            <a:ext cx="36214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785" algn="l"/>
              </a:tabLst>
            </a:pPr>
            <a:r>
              <a:rPr sz="3200" dirty="0">
                <a:solidFill>
                  <a:srgbClr val="000000"/>
                </a:solidFill>
              </a:rPr>
              <a:t>I.	What </a:t>
            </a:r>
            <a:r>
              <a:rPr sz="3200" spc="-5" dirty="0">
                <a:solidFill>
                  <a:srgbClr val="000000"/>
                </a:solidFill>
              </a:rPr>
              <a:t>is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money?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045970" y="3037840"/>
            <a:ext cx="6898005" cy="9804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692785" marR="5080" indent="-680720">
              <a:lnSpc>
                <a:spcPts val="3679"/>
              </a:lnSpc>
              <a:spcBef>
                <a:spcPts val="355"/>
              </a:spcBef>
              <a:tabLst>
                <a:tab pos="692785" algn="l"/>
              </a:tabLst>
            </a:pPr>
            <a:r>
              <a:rPr sz="3200" dirty="0">
                <a:latin typeface="Arial"/>
                <a:cs typeface="Arial"/>
              </a:rPr>
              <a:t>II.	Public vs. </a:t>
            </a:r>
            <a:r>
              <a:rPr sz="3200" spc="-5" dirty="0">
                <a:latin typeface="Arial"/>
                <a:cs typeface="Arial"/>
              </a:rPr>
              <a:t>private control of money  issuance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2750" y="643255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5020" y="3473450"/>
            <a:ext cx="33896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915" algn="l"/>
              </a:tabLst>
            </a:pPr>
            <a:r>
              <a:rPr sz="3200" dirty="0">
                <a:solidFill>
                  <a:srgbClr val="000000"/>
                </a:solidFill>
              </a:rPr>
              <a:t>I.	What </a:t>
            </a:r>
            <a:r>
              <a:rPr sz="3200" spc="-5" dirty="0">
                <a:solidFill>
                  <a:srgbClr val="000000"/>
                </a:solidFill>
              </a:rPr>
              <a:t>is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money?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15450" y="6464610"/>
            <a:ext cx="889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6900" y="6314440"/>
            <a:ext cx="8811260" cy="124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915670"/>
            <a:ext cx="8103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0000"/>
                </a:solidFill>
              </a:rPr>
              <a:t>90% </a:t>
            </a:r>
            <a:r>
              <a:rPr sz="3200" spc="-5" dirty="0">
                <a:solidFill>
                  <a:srgbClr val="000000"/>
                </a:solidFill>
              </a:rPr>
              <a:t>or more of </a:t>
            </a:r>
            <a:r>
              <a:rPr sz="3200" spc="-10" dirty="0">
                <a:solidFill>
                  <a:srgbClr val="000000"/>
                </a:solidFill>
              </a:rPr>
              <a:t>our </a:t>
            </a:r>
            <a:r>
              <a:rPr sz="3200" spc="-5" dirty="0">
                <a:solidFill>
                  <a:srgbClr val="000000"/>
                </a:solidFill>
              </a:rPr>
              <a:t>money is account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money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63269" y="5735320"/>
            <a:ext cx="76993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10% or less of </a:t>
            </a:r>
            <a:r>
              <a:rPr sz="3200" dirty="0">
                <a:latin typeface="Arial"/>
                <a:cs typeface="Arial"/>
              </a:rPr>
              <a:t>our </a:t>
            </a:r>
            <a:r>
              <a:rPr sz="3200" spc="-5" dirty="0">
                <a:latin typeface="Arial"/>
                <a:cs typeface="Arial"/>
              </a:rPr>
              <a:t>money is coins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bills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0319" y="1442719"/>
            <a:ext cx="741553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2750" y="643255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8089" y="811529"/>
            <a:ext cx="7600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Account money is nothing</a:t>
            </a:r>
            <a:r>
              <a:rPr spc="-80" dirty="0"/>
              <a:t> </a:t>
            </a:r>
            <a:r>
              <a:rPr spc="-5" dirty="0"/>
              <a:t>new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8201" y="2514474"/>
            <a:ext cx="8340090" cy="252755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93700" marR="83185" indent="-342900">
              <a:lnSpc>
                <a:spcPct val="96000"/>
              </a:lnSpc>
              <a:spcBef>
                <a:spcPts val="250"/>
              </a:spcBef>
            </a:pPr>
            <a:r>
              <a:rPr sz="3200" dirty="0">
                <a:latin typeface="Arial"/>
                <a:cs typeface="Arial"/>
              </a:rPr>
              <a:t>Ancient </a:t>
            </a:r>
            <a:r>
              <a:rPr sz="3200" spc="-5" dirty="0">
                <a:latin typeface="Arial"/>
                <a:cs typeface="Arial"/>
              </a:rPr>
              <a:t>Mesopotamia, </a:t>
            </a:r>
            <a:r>
              <a:rPr sz="3200" spc="-10" dirty="0">
                <a:latin typeface="Arial"/>
                <a:cs typeface="Arial"/>
              </a:rPr>
              <a:t>3500 </a:t>
            </a:r>
            <a:r>
              <a:rPr sz="3200" dirty="0">
                <a:latin typeface="Arial"/>
                <a:cs typeface="Arial"/>
              </a:rPr>
              <a:t>BC, </a:t>
            </a:r>
            <a:r>
              <a:rPr sz="3200" spc="-5" dirty="0">
                <a:latin typeface="Arial"/>
                <a:cs typeface="Arial"/>
              </a:rPr>
              <a:t>clay tablets  with Cuneiform records of debts “payable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bearer.”</a:t>
            </a:r>
            <a:endParaRPr sz="3200" dirty="0">
              <a:latin typeface="Arial"/>
              <a:cs typeface="Arial"/>
            </a:endParaRPr>
          </a:p>
          <a:p>
            <a:pPr marL="393700" marR="248285">
              <a:lnSpc>
                <a:spcPts val="2760"/>
              </a:lnSpc>
              <a:spcBef>
                <a:spcPts val="75"/>
              </a:spcBef>
            </a:pPr>
            <a:r>
              <a:rPr sz="2400" spc="-5" dirty="0">
                <a:latin typeface="Arial"/>
                <a:cs typeface="Arial"/>
              </a:rPr>
              <a:t>“Some of the very first written documents that have </a:t>
            </a:r>
            <a:r>
              <a:rPr sz="2400" spc="-10" dirty="0">
                <a:latin typeface="Arial"/>
                <a:cs typeface="Arial"/>
              </a:rPr>
              <a:t>come  </a:t>
            </a:r>
            <a:r>
              <a:rPr sz="2400" spc="-5" dirty="0">
                <a:latin typeface="Arial"/>
                <a:cs typeface="Arial"/>
              </a:rPr>
              <a:t>down to us are </a:t>
            </a:r>
            <a:r>
              <a:rPr sz="2400" spc="-10" dirty="0">
                <a:latin typeface="Arial"/>
                <a:cs typeface="Arial"/>
              </a:rPr>
              <a:t>Mesopotamian </a:t>
            </a:r>
            <a:r>
              <a:rPr sz="2400" spc="-5" dirty="0">
                <a:latin typeface="Arial"/>
                <a:cs typeface="Arial"/>
              </a:rPr>
              <a:t>tablets recording credits</a:t>
            </a:r>
            <a:endParaRPr sz="2400" dirty="0">
              <a:latin typeface="Arial"/>
              <a:cs typeface="Arial"/>
            </a:endParaRPr>
          </a:p>
          <a:p>
            <a:pPr marL="393700">
              <a:lnSpc>
                <a:spcPts val="2700"/>
              </a:lnSpc>
              <a:tabLst>
                <a:tab pos="2065020" algn="l"/>
              </a:tabLst>
            </a:pP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debits”	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25" dirty="0">
                <a:latin typeface="Arial"/>
                <a:cs typeface="Arial"/>
              </a:rPr>
              <a:t>Graeber, </a:t>
            </a:r>
            <a:r>
              <a:rPr sz="2400" spc="-5" dirty="0">
                <a:latin typeface="Arial"/>
                <a:cs typeface="Arial"/>
              </a:rPr>
              <a:t>Debt: The First 5,000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Years</a:t>
            </a:r>
            <a:endParaRPr sz="3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2750" y="643255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6889" y="811529"/>
            <a:ext cx="6483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 </a:t>
            </a:r>
            <a:r>
              <a:rPr spc="-5" dirty="0"/>
              <a:t>examples of</a:t>
            </a:r>
            <a:r>
              <a:rPr spc="-70" dirty="0"/>
              <a:t> </a:t>
            </a:r>
            <a:r>
              <a:rPr spc="-5" dirty="0"/>
              <a:t>money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9810" y="1635759"/>
            <a:ext cx="5476875" cy="52997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35785" marR="1826895" algn="ctr">
              <a:lnSpc>
                <a:spcPts val="2070"/>
              </a:lnSpc>
              <a:spcBef>
                <a:spcPts val="240"/>
              </a:spcBef>
            </a:pPr>
            <a:r>
              <a:rPr sz="1800" spc="-5" dirty="0">
                <a:latin typeface="Arial"/>
                <a:cs typeface="Arial"/>
              </a:rPr>
              <a:t>Account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balances  Cattle</a:t>
            </a:r>
            <a:endParaRPr sz="1800">
              <a:latin typeface="Arial"/>
              <a:cs typeface="Arial"/>
            </a:endParaRPr>
          </a:p>
          <a:p>
            <a:pPr marL="1975485" marR="1967864" indent="-1270" algn="ctr">
              <a:lnSpc>
                <a:spcPts val="207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Cowry shells  Leather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money</a:t>
            </a:r>
            <a:endParaRPr sz="1800">
              <a:latin typeface="Arial"/>
              <a:cs typeface="Arial"/>
            </a:endParaRPr>
          </a:p>
          <a:p>
            <a:pPr marL="2153285" marR="2146300" indent="260350">
              <a:lnSpc>
                <a:spcPts val="207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Beads  </a:t>
            </a:r>
            <a:r>
              <a:rPr sz="1800" spc="-55" dirty="0">
                <a:latin typeface="Arial"/>
                <a:cs typeface="Arial"/>
              </a:rPr>
              <a:t>Tool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money</a:t>
            </a:r>
            <a:endParaRPr sz="1800">
              <a:latin typeface="Arial"/>
              <a:cs typeface="Arial"/>
            </a:endParaRPr>
          </a:p>
          <a:p>
            <a:pPr marL="266065" marR="258445" algn="ctr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Clay tablets </a:t>
            </a:r>
            <a:r>
              <a:rPr sz="1800" dirty="0">
                <a:latin typeface="Arial"/>
                <a:cs typeface="Arial"/>
              </a:rPr>
              <a:t>recording </a:t>
            </a:r>
            <a:r>
              <a:rPr sz="1800" spc="-5" dirty="0">
                <a:latin typeface="Arial"/>
                <a:cs typeface="Arial"/>
              </a:rPr>
              <a:t>debt payable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bearer  </a:t>
            </a:r>
            <a:r>
              <a:rPr sz="1800" dirty="0">
                <a:latin typeface="Arial"/>
                <a:cs typeface="Arial"/>
              </a:rPr>
              <a:t>Sacks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grain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75"/>
              </a:lnSpc>
            </a:pPr>
            <a:r>
              <a:rPr sz="1800" spc="-5" dirty="0">
                <a:latin typeface="Arial"/>
                <a:cs typeface="Arial"/>
              </a:rPr>
              <a:t>Metals 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  <a:p>
            <a:pPr marL="2388235" marR="2381250" algn="ctr">
              <a:lnSpc>
                <a:spcPts val="207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k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  </a:t>
            </a:r>
            <a:r>
              <a:rPr sz="1800" spc="-5" dirty="0">
                <a:latin typeface="Arial"/>
                <a:cs typeface="Arial"/>
              </a:rPr>
              <a:t>Coins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70"/>
              </a:lnSpc>
            </a:pPr>
            <a:r>
              <a:rPr sz="1800" dirty="0">
                <a:latin typeface="Arial"/>
                <a:cs typeface="Arial"/>
              </a:rPr>
              <a:t>Bills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exchange</a:t>
            </a:r>
            <a:endParaRPr sz="1800">
              <a:latin typeface="Arial"/>
              <a:cs typeface="Arial"/>
            </a:endParaRPr>
          </a:p>
          <a:p>
            <a:pPr marL="622935" marR="614680" algn="ctr">
              <a:lnSpc>
                <a:spcPts val="207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Assignable promissory notes (goldsmiths)  </a:t>
            </a:r>
            <a:r>
              <a:rPr sz="1800" spc="-45" dirty="0">
                <a:latin typeface="Arial"/>
                <a:cs typeface="Arial"/>
              </a:rPr>
              <a:t>Tally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sticks</a:t>
            </a:r>
            <a:endParaRPr sz="1800">
              <a:latin typeface="Arial"/>
              <a:cs typeface="Arial"/>
            </a:endParaRPr>
          </a:p>
          <a:p>
            <a:pPr marL="2058035" marR="2051050" indent="-635" algn="ctr">
              <a:lnSpc>
                <a:spcPts val="2070"/>
              </a:lnSpc>
              <a:spcBef>
                <a:spcPts val="10"/>
              </a:spcBef>
            </a:pPr>
            <a:r>
              <a:rPr sz="1800" spc="-35" dirty="0">
                <a:latin typeface="Arial"/>
                <a:cs typeface="Arial"/>
              </a:rPr>
              <a:t>Tobacco  </a:t>
            </a:r>
            <a:r>
              <a:rPr sz="1800" spc="-5" dirty="0">
                <a:latin typeface="Arial"/>
                <a:cs typeface="Arial"/>
              </a:rPr>
              <a:t>Beaver skins  Banknotes  Paper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money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80"/>
              </a:lnSpc>
            </a:pPr>
            <a:r>
              <a:rPr sz="1800" spc="-5" dirty="0">
                <a:latin typeface="Arial"/>
                <a:cs typeface="Arial"/>
              </a:rPr>
              <a:t>New account money created 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loans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15"/>
              </a:lnSpc>
            </a:pPr>
            <a:r>
              <a:rPr sz="1800" spc="-5" dirty="0">
                <a:latin typeface="Arial"/>
                <a:cs typeface="Arial"/>
              </a:rPr>
              <a:t>New account money created debt-free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government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1512570"/>
            <a:ext cx="5463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</a:rPr>
              <a:t>Money has taken many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forms.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1230" y="2728383"/>
            <a:ext cx="7987665" cy="154559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3200" dirty="0">
                <a:latin typeface="Arial"/>
                <a:cs typeface="Arial"/>
              </a:rPr>
              <a:t>What </a:t>
            </a:r>
            <a:r>
              <a:rPr sz="3200" spc="-5" dirty="0">
                <a:latin typeface="Arial"/>
                <a:cs typeface="Arial"/>
              </a:rPr>
              <a:t>makes them all be </a:t>
            </a:r>
            <a:r>
              <a:rPr sz="3200" spc="-45" dirty="0">
                <a:latin typeface="Arial"/>
                <a:cs typeface="Arial"/>
              </a:rPr>
              <a:t>money,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i.e.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4800" dirty="0">
                <a:latin typeface="Arial"/>
                <a:cs typeface="Arial"/>
              </a:rPr>
              <a:t>What </a:t>
            </a:r>
            <a:r>
              <a:rPr sz="4800" spc="-5" dirty="0">
                <a:latin typeface="Arial"/>
                <a:cs typeface="Arial"/>
              </a:rPr>
              <a:t>is </a:t>
            </a:r>
            <a:r>
              <a:rPr sz="4800" dirty="0">
                <a:latin typeface="Arial"/>
                <a:cs typeface="Arial"/>
              </a:rPr>
              <a:t>the </a:t>
            </a:r>
            <a:r>
              <a:rPr sz="4800" spc="-5" dirty="0">
                <a:latin typeface="Arial"/>
                <a:cs typeface="Arial"/>
              </a:rPr>
              <a:t>nature of</a:t>
            </a:r>
            <a:r>
              <a:rPr sz="4800" spc="-85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money?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738" y="2507702"/>
            <a:ext cx="740346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5" dirty="0">
                <a:solidFill>
                  <a:srgbClr val="000000"/>
                </a:solidFill>
              </a:rPr>
              <a:t>According to economists… </a:t>
            </a:r>
            <a:br>
              <a:rPr lang="en-US" sz="3200" spc="-15" dirty="0">
                <a:solidFill>
                  <a:srgbClr val="000000"/>
                </a:solidFill>
              </a:rPr>
            </a:br>
            <a:r>
              <a:rPr lang="en-US" sz="3200" spc="-15" dirty="0">
                <a:solidFill>
                  <a:srgbClr val="000000"/>
                </a:solidFill>
              </a:rPr>
              <a:t>d</a:t>
            </a:r>
            <a:r>
              <a:rPr sz="3200" spc="-15" dirty="0">
                <a:solidFill>
                  <a:srgbClr val="000000"/>
                </a:solidFill>
              </a:rPr>
              <a:t>ifferent </a:t>
            </a:r>
            <a:r>
              <a:rPr sz="3200" dirty="0">
                <a:solidFill>
                  <a:srgbClr val="000000"/>
                </a:solidFill>
              </a:rPr>
              <a:t>forms </a:t>
            </a:r>
            <a:r>
              <a:rPr sz="3200" spc="-5" dirty="0">
                <a:solidFill>
                  <a:srgbClr val="000000"/>
                </a:solidFill>
              </a:rPr>
              <a:t>of money all </a:t>
            </a:r>
            <a:r>
              <a:rPr sz="3200" i="1" spc="-5" dirty="0">
                <a:solidFill>
                  <a:srgbClr val="000000"/>
                </a:solidFill>
                <a:latin typeface="Arial"/>
                <a:cs typeface="Arial"/>
              </a:rPr>
              <a:t>function </a:t>
            </a:r>
            <a:r>
              <a:rPr sz="3200" spc="-5" dirty="0">
                <a:solidFill>
                  <a:srgbClr val="000000"/>
                </a:solidFill>
              </a:rPr>
              <a:t>as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2797" y="4387850"/>
            <a:ext cx="5681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Arial"/>
                <a:cs typeface="Arial"/>
              </a:rPr>
              <a:t>Medium of</a:t>
            </a:r>
            <a:r>
              <a:rPr sz="4800" spc="-75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exchange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7574" y="5144770"/>
            <a:ext cx="2891790" cy="136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5080" indent="-180340">
              <a:lnSpc>
                <a:spcPct val="137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Unit of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measure  </a:t>
            </a:r>
            <a:r>
              <a:rPr sz="3200" dirty="0">
                <a:latin typeface="Arial"/>
                <a:cs typeface="Arial"/>
              </a:rPr>
              <a:t>Store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value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79003-A95B-93B3-75D2-B2FE0A41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67" y="501650"/>
            <a:ext cx="6383065" cy="845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1008</Words>
  <Application>Microsoft Office PowerPoint</Application>
  <PresentationFormat>Custom</PresentationFormat>
  <Paragraphs>159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Proxima Nova</vt:lpstr>
      <vt:lpstr>Times New Roman</vt:lpstr>
      <vt:lpstr>Trebuchet MS</vt:lpstr>
      <vt:lpstr>Wingdings</vt:lpstr>
      <vt:lpstr>Office Theme</vt:lpstr>
      <vt:lpstr>PowerPoint Presentation</vt:lpstr>
      <vt:lpstr>Public money</vt:lpstr>
      <vt:lpstr>I. What is money?</vt:lpstr>
      <vt:lpstr>I. What is money?</vt:lpstr>
      <vt:lpstr>90% or more of our money is account money</vt:lpstr>
      <vt:lpstr>Account money is nothing new</vt:lpstr>
      <vt:lpstr>Some examples of money</vt:lpstr>
      <vt:lpstr>Money has taken many forms.</vt:lpstr>
      <vt:lpstr>According to economists…  different forms of money all function as a</vt:lpstr>
      <vt:lpstr>Why do people accept money in return for  their labor and goods?</vt:lpstr>
      <vt:lpstr>Is a society's money system a  public matter?</vt:lpstr>
      <vt:lpstr>Review so far</vt:lpstr>
      <vt:lpstr>We can classify forms of money  into these types:</vt:lpstr>
      <vt:lpstr>The Commons</vt:lpstr>
      <vt:lpstr>II. Public vs private control of money issuance</vt:lpstr>
      <vt:lpstr>US MONETARY HISTORY</vt:lpstr>
      <vt:lpstr>Public Money: Colonial currencies</vt:lpstr>
      <vt:lpstr>Public Money: Continental currency</vt:lpstr>
      <vt:lpstr>Public Money: Legal Tender Acts (1862-3)</vt:lpstr>
      <vt:lpstr>PRIVATE MONEY Hamiltonians wanted "Credit Money“  for Control &amp; Power</vt:lpstr>
      <vt:lpstr>PRIVATE MONEY Hamiltonians wanted "Credit Money“  for Control &amp; Power</vt:lpstr>
      <vt:lpstr>The problem</vt:lpstr>
      <vt:lpstr>Article I, Section 8 of the United States Constitution</vt:lpstr>
      <vt:lpstr>“The mistake … lies in fearing money and  trusting debt.” – Professor Henry Simons</vt:lpstr>
      <vt:lpstr>An unjust privilege</vt:lpstr>
      <vt:lpstr>Frederick Soddy 1877-1956, English chemist</vt:lpstr>
      <vt:lpstr>Frederick Soddy</vt:lpstr>
      <vt:lpstr>What type we accept as our  money has far-reaching  consequences Medium of exchange</vt:lpstr>
      <vt:lpstr>Public money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SUSAN PETERS</cp:lastModifiedBy>
  <cp:revision>25</cp:revision>
  <dcterms:created xsi:type="dcterms:W3CDTF">2022-05-28T20:51:57Z</dcterms:created>
  <dcterms:modified xsi:type="dcterms:W3CDTF">2022-06-10T18:58:32Z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2013-06-07T00:00:00Z</vt:filetime>
  </property>
  <property fmtid="{D5CDD505-2E9C-101B-9397-08002B2CF9AE}" pid="3" name="Creator">
    <vt:lpwstr>Impress</vt:lpwstr>
  </property>
  <property fmtid="{D5CDD505-2E9C-101B-9397-08002B2CF9AE}" pid="4" name="LastSaved">
    <vt:filetime>2022-05-28T00:00:00Z</vt:filetime>
  </property>
</Properties>
</file>