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21"/>
  </p:notesMasterIdLst>
  <p:handoutMasterIdLst>
    <p:handoutMasterId r:id="rId22"/>
  </p:handoutMasterIdLst>
  <p:sldIdLst>
    <p:sldId id="947" r:id="rId2"/>
    <p:sldId id="944" r:id="rId3"/>
    <p:sldId id="808" r:id="rId4"/>
    <p:sldId id="908" r:id="rId5"/>
    <p:sldId id="903" r:id="rId6"/>
    <p:sldId id="927" r:id="rId7"/>
    <p:sldId id="913" r:id="rId8"/>
    <p:sldId id="928" r:id="rId9"/>
    <p:sldId id="939" r:id="rId10"/>
    <p:sldId id="940" r:id="rId11"/>
    <p:sldId id="941" r:id="rId12"/>
    <p:sldId id="938" r:id="rId13"/>
    <p:sldId id="952" r:id="rId14"/>
    <p:sldId id="929" r:id="rId15"/>
    <p:sldId id="937" r:id="rId16"/>
    <p:sldId id="936" r:id="rId17"/>
    <p:sldId id="942" r:id="rId18"/>
    <p:sldId id="950" r:id="rId19"/>
    <p:sldId id="951"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5FFE4"/>
    <a:srgbClr val="04BE01"/>
    <a:srgbClr val="39BF2E"/>
    <a:srgbClr val="05D302"/>
    <a:srgbClr val="FF0F15"/>
    <a:srgbClr val="FF9933"/>
    <a:srgbClr val="FFCC00"/>
    <a:srgbClr val="FFCC66"/>
    <a:srgbClr val="FFF6CA"/>
    <a:srgbClr val="14FF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51" autoAdjust="0"/>
    <p:restoredTop sz="90586" autoAdjust="0"/>
  </p:normalViewPr>
  <p:slideViewPr>
    <p:cSldViewPr snapToGrid="0">
      <p:cViewPr>
        <p:scale>
          <a:sx n="90" d="100"/>
          <a:sy n="90" d="100"/>
        </p:scale>
        <p:origin x="960" y="144"/>
      </p:cViewPr>
      <p:guideLst>
        <p:guide orient="horz" pos="2160"/>
        <p:guide pos="289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0"/>
    </p:cViewPr>
  </p:sorterViewPr>
  <p:notesViewPr>
    <p:cSldViewPr snapToGrid="0">
      <p:cViewPr>
        <p:scale>
          <a:sx n="185" d="100"/>
          <a:sy n="185" d="100"/>
        </p:scale>
        <p:origin x="1128" y="-7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commentAuthors" Target="commentAuthors.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3-01T12:57:15.825" idx="1">
    <p:pos x="10" y="10"/>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3-01T12:57:15.825"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0C2C22B-9B85-0341-BF0B-3B2C7B87F0BF}" type="slidenum">
              <a:rPr lang="en-US"/>
              <a:pPr>
                <a:defRPr/>
              </a:pPr>
              <a:t>‹#›</a:t>
            </a:fld>
            <a:endParaRPr lang="en-US"/>
          </a:p>
        </p:txBody>
      </p:sp>
    </p:spTree>
    <p:extLst>
      <p:ext uri="{BB962C8B-B14F-4D97-AF65-F5344CB8AC3E}">
        <p14:creationId xmlns:p14="http://schemas.microsoft.com/office/powerpoint/2010/main" val="1822842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AE2B38C-84E5-2947-83D9-A301E5A1F20B}" type="slidenum">
              <a:rPr lang="en-US"/>
              <a:pPr>
                <a:defRPr/>
              </a:pPr>
              <a:t>‹#›</a:t>
            </a:fld>
            <a:endParaRPr lang="en-US"/>
          </a:p>
        </p:txBody>
      </p:sp>
    </p:spTree>
    <p:extLst>
      <p:ext uri="{BB962C8B-B14F-4D97-AF65-F5344CB8AC3E}">
        <p14:creationId xmlns:p14="http://schemas.microsoft.com/office/powerpoint/2010/main" val="121512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twitter.com/aaronjmate/status/1075497737049780226"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4213"/>
            <a:ext cx="4572000" cy="3429000"/>
          </a:xfrm>
          <a:ln/>
        </p:spPr>
      </p:sp>
      <p:sp>
        <p:nvSpPr>
          <p:cNvPr id="35843" name="Rectangle 3"/>
          <p:cNvSpPr>
            <a:spLocks noGrp="1" noChangeArrowheads="1"/>
          </p:cNvSpPr>
          <p:nvPr>
            <p:ph type="body" idx="1"/>
          </p:nvPr>
        </p:nvSpPr>
        <p:spPr>
          <a:xfrm>
            <a:off x="687388" y="4343400"/>
            <a:ext cx="5483225" cy="4116388"/>
          </a:xfrm>
          <a:noFill/>
          <a:ln/>
        </p:spPr>
        <p:txBody>
          <a:bodyPr/>
          <a:lstStyle/>
          <a:p>
            <a:pPr eaLnBrk="1" hangingPunct="1"/>
            <a:r>
              <a:rPr lang="en-US" dirty="0" smtClean="0">
                <a:latin typeface="Times New Roman" charset="0"/>
              </a:rPr>
              <a:t>F35</a:t>
            </a:r>
          </a:p>
          <a:p>
            <a:pPr eaLnBrk="1" hangingPunct="1"/>
            <a:r>
              <a:rPr lang="en-US" dirty="0" smtClean="0">
                <a:latin typeface="Times New Roman" charset="0"/>
              </a:rPr>
              <a:t>Tomahawk cruise</a:t>
            </a:r>
          </a:p>
          <a:p>
            <a:pPr eaLnBrk="1" hangingPunct="1"/>
            <a:r>
              <a:rPr lang="en-US" dirty="0" smtClean="0">
                <a:latin typeface="Times New Roman" charset="0"/>
              </a:rPr>
              <a:t>Reaper drone</a:t>
            </a:r>
          </a:p>
          <a:p>
            <a:pPr eaLnBrk="1" hangingPunct="1"/>
            <a:r>
              <a:rPr lang="en-US" dirty="0" smtClean="0">
                <a:latin typeface="Times New Roman" charset="0"/>
              </a:rPr>
              <a:t>Battleships/aircraft carrier?</a:t>
            </a:r>
          </a:p>
          <a:p>
            <a:pPr eaLnBrk="1" hangingPunct="1"/>
            <a:endParaRPr lang="en-US" dirty="0" smtClean="0">
              <a:latin typeface="Times New Roman" charset="0"/>
            </a:endParaRPr>
          </a:p>
        </p:txBody>
      </p:sp>
    </p:spTree>
    <p:extLst>
      <p:ext uri="{BB962C8B-B14F-4D97-AF65-F5344CB8AC3E}">
        <p14:creationId xmlns:p14="http://schemas.microsoft.com/office/powerpoint/2010/main" val="22911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10</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ballots are simply reinserted into the same machines that produced the first count, providing no meaningful cross check on the potentially flawed machines.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Election officials in Milwaukee County, the largest and the most socioeconomically, racially and ethnically diverse county in the state, declined a hand recount.  This was unfortunate given the findings in Michigan that showed voting machines are most likely to malfunction in under-resourced communities of color. Absent a hand recount, there is no way to know whether the vote count in Milwaukee County was likewise compromised.</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A new, unique Wisconsin law allows us the right to examine this software. The examination, conducted by computer voting experts, would check for evidence of human error, intentional interference or tampering by anyone - whether foreign powers, criminal networks, domestic partisans, or corporations that control the voting software.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211083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11</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Paperless machines = “black boxes” w no simple or reliable way to verify the accuracy of the vote count.</a:t>
            </a:r>
            <a:r>
              <a:rPr lang="en-US" sz="1200" kern="1200" dirty="0" smtClean="0">
                <a:solidFill>
                  <a:schemeClr val="tx1"/>
                </a:solidFill>
                <a:effectLst/>
                <a:latin typeface="Arial" charset="0"/>
                <a:ea typeface="Arial" charset="0"/>
                <a:cs typeface="Arial"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Arial" charset="0"/>
                <a:cs typeface="Arial" charset="0"/>
              </a:rPr>
              <a:t> 3 voters per precinct (9000 precincts)</a:t>
            </a:r>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280490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12</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charset="0"/>
                <a:ea typeface="Arial" charset="0"/>
                <a:cs typeface="Arial" charset="0"/>
                <a:sym typeface="Wingdings" charset="2"/>
              </a:rPr>
              <a:t>Following </a:t>
            </a:r>
            <a:r>
              <a:rPr lang="en-US" altLang="en-US" sz="1200" dirty="0" smtClean="0">
                <a:latin typeface="Arial" charset="0"/>
                <a:ea typeface="Arial" charset="0"/>
                <a:cs typeface="Arial" charset="0"/>
                <a:sym typeface="Wingdings" charset="2"/>
              </a:rPr>
              <a:t>n</a:t>
            </a:r>
            <a:r>
              <a:rPr lang="en-US" sz="1200" dirty="0" smtClean="0"/>
              <a:t>umerous motions to delay or dismiss </a:t>
            </a:r>
          </a:p>
          <a:p>
            <a:pPr eaLnBrk="1" hangingPunct="1"/>
            <a:endParaRPr lang="en-US" altLang="en-US" dirty="0" smtClean="0">
              <a:latin typeface="Arial" charset="0"/>
              <a:ea typeface="Arial" charset="0"/>
              <a:cs typeface="Arial" charset="0"/>
              <a:sym typeface="Wingdings" charset="2"/>
            </a:endParaRPr>
          </a:p>
          <a:p>
            <a:pPr eaLnBrk="1" hangingPunct="1"/>
            <a:r>
              <a:rPr lang="en-US" altLang="en-US" sz="1200" dirty="0" smtClean="0">
                <a:latin typeface="Arial" charset="0"/>
              </a:rPr>
              <a:t>Nov, 2018, </a:t>
            </a:r>
            <a:r>
              <a:rPr lang="en-US" sz="1200" dirty="0" smtClean="0"/>
              <a:t>PA settlement </a:t>
            </a:r>
            <a:r>
              <a:rPr lang="en-US" sz="1200" b="1" u="sng" dirty="0" smtClean="0"/>
              <a:t>raises the bar for the nation</a:t>
            </a:r>
            <a:r>
              <a:rPr lang="en-US" sz="1200" dirty="0" smtClean="0"/>
              <a:t>, </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623939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13</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latin typeface="Arial" charset="0"/>
                <a:ea typeface="Arial" charset="0"/>
                <a:cs typeface="Arial" charset="0"/>
                <a:sym typeface="Wingdings" charset="2"/>
              </a:rPr>
              <a:t>Following </a:t>
            </a:r>
            <a:r>
              <a:rPr lang="en-US" altLang="en-US" sz="1200" dirty="0" smtClean="0">
                <a:latin typeface="Arial" charset="0"/>
                <a:ea typeface="Arial" charset="0"/>
                <a:cs typeface="Arial" charset="0"/>
                <a:sym typeface="Wingdings" charset="2"/>
              </a:rPr>
              <a:t>n</a:t>
            </a:r>
            <a:r>
              <a:rPr lang="en-US" sz="1200" dirty="0" smtClean="0"/>
              <a:t>umerous motions to delay or dismiss </a:t>
            </a:r>
          </a:p>
          <a:p>
            <a:pPr eaLnBrk="1" hangingPunct="1"/>
            <a:endParaRPr lang="en-US" altLang="en-US" dirty="0" smtClean="0">
              <a:latin typeface="Arial" charset="0"/>
              <a:ea typeface="Arial" charset="0"/>
              <a:cs typeface="Arial" charset="0"/>
              <a:sym typeface="Wingdings" charset="2"/>
            </a:endParaRPr>
          </a:p>
          <a:p>
            <a:pPr eaLnBrk="1" hangingPunct="1"/>
            <a:r>
              <a:rPr lang="en-US" altLang="en-US" sz="1200" dirty="0" smtClean="0">
                <a:latin typeface="Arial" charset="0"/>
              </a:rPr>
              <a:t>Nov, 2018, </a:t>
            </a:r>
            <a:r>
              <a:rPr lang="en-US" sz="1200" dirty="0" smtClean="0"/>
              <a:t>PA settlement </a:t>
            </a:r>
            <a:r>
              <a:rPr lang="en-US" sz="1200" b="1" u="sng" dirty="0" smtClean="0"/>
              <a:t>raises the bar for the nation</a:t>
            </a:r>
            <a:r>
              <a:rPr lang="en-US" sz="1200" dirty="0" smtClean="0"/>
              <a:t>, </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603981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14</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12 states use paperless electronic machines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¼ of voters??</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Cybersecurity best practices, post-election audits, recounts as needed</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End voter suppression. </a:t>
            </a:r>
            <a:r>
              <a:rPr lang="en-US" b="1" u="sng" dirty="0" smtClean="0"/>
              <a:t>Constitutional right to vote</a:t>
            </a:r>
            <a:r>
              <a:rPr lang="en-US" dirty="0" smtClean="0"/>
              <a:t>.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International treaty to end interference by any nation in other nations’ elections. (US is leading perpetrator, nonviolent &amp; violent.)</a:t>
            </a:r>
            <a:endParaRPr lang="en-US" sz="120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Protect </a:t>
            </a:r>
            <a:r>
              <a:rPr lang="en-US" sz="1200" dirty="0" err="1" smtClean="0"/>
              <a:t>rts</a:t>
            </a:r>
            <a:r>
              <a:rPr lang="en-US" sz="1200" dirty="0" smtClean="0"/>
              <a:t> of free speech,</a:t>
            </a:r>
            <a:r>
              <a:rPr lang="en-US" sz="1200" baseline="0" dirty="0" smtClean="0"/>
              <a:t> </a:t>
            </a:r>
            <a:r>
              <a:rPr lang="en-US" sz="1200" dirty="0" smtClean="0"/>
              <a:t>political op</a:t>
            </a:r>
            <a:r>
              <a:rPr lang="en-US" sz="1200" baseline="0" dirty="0" smtClean="0"/>
              <a:t> </a:t>
            </a:r>
            <a:r>
              <a:rPr lang="en-US" sz="1200" dirty="0" smtClean="0"/>
              <a:t>from repression under the guise of protecting us from fake news &amp; foreign propaganda</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Break stranglehold of big money: public financing </a:t>
            </a:r>
            <a:r>
              <a:rPr lang="en-US" sz="1200" b="1" u="sng" dirty="0" smtClean="0"/>
              <a:t>for political campaigns</a:t>
            </a:r>
            <a:r>
              <a:rPr lang="en-US" sz="1200" dirty="0" smtClean="0"/>
              <a:t>, free air time </a:t>
            </a:r>
            <a:r>
              <a:rPr lang="en-US" sz="1200" b="1" u="sng" dirty="0" smtClean="0"/>
              <a:t>for ballot-qualified cand</a:t>
            </a:r>
            <a:r>
              <a:rPr lang="en-US" sz="1200" dirty="0" smtClean="0"/>
              <a:t>idates,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Expand voter choice, end fear-based elections through Ranked Choice Voting, which </a:t>
            </a:r>
            <a:r>
              <a:rPr lang="en-US" sz="1200" b="1" u="sng" dirty="0" smtClean="0"/>
              <a:t>liberates voters to vote </a:t>
            </a:r>
            <a:r>
              <a:rPr lang="en-US" sz="1200" b="1" i="1" u="sng" dirty="0" smtClean="0"/>
              <a:t>for</a:t>
            </a:r>
            <a:r>
              <a:rPr lang="en-US" sz="1200" b="1" u="sng" dirty="0" smtClean="0"/>
              <a:t> what they want, instead of </a:t>
            </a:r>
            <a:r>
              <a:rPr lang="en-US" sz="1200" b="1" i="1" u="sng" dirty="0" smtClean="0"/>
              <a:t>against</a:t>
            </a:r>
            <a:r>
              <a:rPr lang="en-US" sz="1200" b="1" u="sng" dirty="0" smtClean="0"/>
              <a:t> what they dislike.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Inclusive debates to inform voters about greater range of choices </a:t>
            </a:r>
            <a:r>
              <a:rPr lang="en-US" sz="1200" b="1" u="sng" dirty="0" smtClean="0"/>
              <a:t>that they are clamoring for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Protect rights of free speech and political opposition from </a:t>
            </a:r>
            <a:r>
              <a:rPr lang="en-US" sz="1200" dirty="0" err="1" smtClean="0"/>
              <a:t>McCrthyism</a:t>
            </a:r>
            <a:r>
              <a:rPr lang="en-US" sz="1200" dirty="0" smtClean="0"/>
              <a:t>/</a:t>
            </a:r>
            <a:r>
              <a:rPr lang="en-US" sz="1200" dirty="0" err="1" smtClean="0"/>
              <a:t>Russiagate</a:t>
            </a:r>
            <a:r>
              <a:rPr lang="en-US" sz="1200" dirty="0" smtClean="0"/>
              <a:t> repression under the guise of protecting us from fake news &amp; foreign propaganda</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Inclusive debates to inform voters about choices they’re clamoring for </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dirty="0" smtClean="0"/>
              <a:t>Protect rights of free speech &amp; political opposition </a:t>
            </a:r>
            <a:r>
              <a:rPr lang="en-US" b="1" u="sng" dirty="0" smtClean="0"/>
              <a:t>from McCarthyism/</a:t>
            </a:r>
            <a:r>
              <a:rPr lang="en-US" b="1" u="sng" dirty="0" err="1" smtClean="0"/>
              <a:t>Russiagate</a:t>
            </a:r>
            <a:r>
              <a:rPr lang="en-US" b="1" u="sng" dirty="0" smtClean="0"/>
              <a:t> repression under the guise of protecting us from fake news &amp; foreign propaganda</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b="1" u="sng"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b="1" u="sng"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Prop or not</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Fb purges</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err="1" smtClean="0"/>
              <a:t>Algorhythms</a:t>
            </a:r>
            <a:r>
              <a:rPr lang="en-US" sz="1200" baseline="0" dirty="0" smtClean="0"/>
              <a:t> for fb, </a:t>
            </a:r>
            <a:r>
              <a:rPr lang="en-US" sz="1200" baseline="0" dirty="0" err="1" smtClean="0"/>
              <a:t>googlesearches</a:t>
            </a:r>
            <a:r>
              <a:rPr lang="en-US" sz="1200" baseline="0" dirty="0" smtClean="0"/>
              <a:t> -&gt; </a:t>
            </a:r>
            <a:r>
              <a:rPr lang="en-US" sz="1200" baseline="0" dirty="0" err="1" smtClean="0"/>
              <a:t>burried</a:t>
            </a:r>
            <a:r>
              <a:rPr lang="en-US" sz="1200" baseline="0" dirty="0" smtClean="0"/>
              <a:t> leftists, anti-war, social movements</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986761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15</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Interference by political operatives not ok either.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suppression schemes -voter ID laws, Interstate Crosscheck, felon disenfranchisement that systematically deny millions of Americans their constitutional right to vote.  </a:t>
            </a:r>
            <a:endParaRPr lang="en-US" altLang="en-US" dirty="0" smtClean="0">
              <a:latin typeface="Arial" charset="0"/>
            </a:endParaRPr>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60879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16</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IRA’s most shared pre-election Facebook post</a:t>
            </a:r>
            <a:r>
              <a:rPr lang="en-US" sz="1200" baseline="0" dirty="0" smtClean="0"/>
              <a:t> - </a:t>
            </a:r>
            <a:r>
              <a:rPr lang="en-US" dirty="0" smtClean="0"/>
              <a:t>a cartoon of a </a:t>
            </a:r>
            <a:r>
              <a:rPr lang="en-US" b="1" dirty="0" smtClean="0">
                <a:hlinkClick r:id="rId3"/>
              </a:rPr>
              <a:t>gun-wielding Yosemite Sam</a:t>
            </a:r>
            <a:r>
              <a:rPr lang="en-US" b="1" dirty="0" smtClean="0"/>
              <a:t>.</a:t>
            </a:r>
            <a:r>
              <a:rPr lang="en-US" dirty="0" smtClean="0"/>
              <a:t> </a:t>
            </a:r>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274066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17</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sym typeface="Wingdings" charset="2"/>
              </a:rPr>
              <a:t>Most popular </a:t>
            </a:r>
            <a:r>
              <a:rPr lang="en-US" altLang="en-US" dirty="0" err="1" smtClean="0">
                <a:latin typeface="Arial" charset="0"/>
                <a:ea typeface="Arial" charset="0"/>
                <a:cs typeface="Arial" charset="0"/>
                <a:sym typeface="Wingdings" charset="2"/>
              </a:rPr>
              <a:t>instagram</a:t>
            </a:r>
            <a:r>
              <a:rPr lang="en-US" altLang="en-US" dirty="0" smtClean="0">
                <a:latin typeface="Arial" charset="0"/>
                <a:ea typeface="Arial" charset="0"/>
                <a:cs typeface="Arial" charset="0"/>
                <a:sym typeface="Wingdings" charset="2"/>
              </a:rPr>
              <a:t> post</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978049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18</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602962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19</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7916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1143000" y="684213"/>
            <a:ext cx="4572000" cy="3429000"/>
          </a:xfrm>
          <a:ln/>
        </p:spPr>
      </p:sp>
      <p:sp>
        <p:nvSpPr>
          <p:cNvPr id="35843" name="Rectangle 3"/>
          <p:cNvSpPr>
            <a:spLocks noGrp="1" noChangeArrowheads="1"/>
          </p:cNvSpPr>
          <p:nvPr>
            <p:ph type="body" idx="1"/>
          </p:nvPr>
        </p:nvSpPr>
        <p:spPr>
          <a:xfrm>
            <a:off x="687388" y="4343400"/>
            <a:ext cx="5483225" cy="4116388"/>
          </a:xfrm>
          <a:noFill/>
          <a:ln/>
        </p:spPr>
        <p:txBody>
          <a:bodyPr/>
          <a:lstStyle/>
          <a:p>
            <a:pPr eaLnBrk="1" hangingPunct="1"/>
            <a:r>
              <a:rPr lang="en-US" dirty="0" smtClean="0">
                <a:latin typeface="Times New Roman" charset="0"/>
              </a:rPr>
              <a:t>In particular, we’re going to talk about the critical role of Greens and allies in each of these</a:t>
            </a:r>
            <a:r>
              <a:rPr lang="en-US" baseline="0" dirty="0" smtClean="0">
                <a:latin typeface="Times New Roman" charset="0"/>
              </a:rPr>
              <a:t> important arenas where we are leading the charge, and still the ones we’ve been waiting for.  So no pressure, but if you don’t like the way things are going, we have a critical role to play in reclaiming our future.</a:t>
            </a:r>
          </a:p>
          <a:p>
            <a:pPr eaLnBrk="1" hangingPunct="1"/>
            <a:r>
              <a:rPr lang="en-US" baseline="0" dirty="0" smtClean="0">
                <a:latin typeface="Times New Roman" charset="0"/>
              </a:rPr>
              <a:t>I want to ground this discussion in the framework of empire, the elephant in the room. </a:t>
            </a:r>
          </a:p>
          <a:p>
            <a:pPr eaLnBrk="1" hangingPunct="1"/>
            <a:r>
              <a:rPr lang="en-US" baseline="0" dirty="0" smtClean="0">
                <a:latin typeface="Times New Roman" charset="0"/>
              </a:rPr>
              <a:t>Empire is not compatible with Democracy.</a:t>
            </a:r>
          </a:p>
          <a:p>
            <a:pPr eaLnBrk="1" hangingPunct="1"/>
            <a:endParaRPr lang="en-US" baseline="0" dirty="0" smtClean="0">
              <a:latin typeface="Times New Roman" charset="0"/>
            </a:endParaRPr>
          </a:p>
          <a:p>
            <a:pPr eaLnBrk="1" hangingPunct="1"/>
            <a:endParaRPr lang="en-US" dirty="0" smtClean="0">
              <a:latin typeface="Times New Roman" charset="0"/>
            </a:endParaRPr>
          </a:p>
        </p:txBody>
      </p:sp>
    </p:spTree>
    <p:extLst>
      <p:ext uri="{BB962C8B-B14F-4D97-AF65-F5344CB8AC3E}">
        <p14:creationId xmlns:p14="http://schemas.microsoft.com/office/powerpoint/2010/main" val="206673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3</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sym typeface="Wingdings" charset="2"/>
              </a:rPr>
              <a:t>So empire doubling down – the latest bipartisan 733</a:t>
            </a:r>
            <a:r>
              <a:rPr lang="en-US" altLang="en-US" baseline="0" dirty="0" smtClean="0">
                <a:latin typeface="Arial" charset="0"/>
                <a:ea typeface="Arial" charset="0"/>
                <a:cs typeface="Arial" charset="0"/>
                <a:sym typeface="Wingdings" charset="2"/>
              </a:rPr>
              <a:t> B military authorization, 60% discretionary budget – resurgent cold war, regime change threats to </a:t>
            </a:r>
            <a:r>
              <a:rPr lang="en-US" altLang="en-US" baseline="0" dirty="0" err="1" smtClean="0">
                <a:latin typeface="Arial" charset="0"/>
                <a:ea typeface="Arial" charset="0"/>
                <a:cs typeface="Arial" charset="0"/>
                <a:sym typeface="Wingdings" charset="2"/>
              </a:rPr>
              <a:t>Ven</a:t>
            </a:r>
            <a:r>
              <a:rPr lang="en-US" altLang="en-US" baseline="0" dirty="0" smtClean="0">
                <a:latin typeface="Arial" charset="0"/>
                <a:ea typeface="Arial" charset="0"/>
                <a:cs typeface="Arial" charset="0"/>
                <a:sym typeface="Wingdings" charset="2"/>
              </a:rPr>
              <a:t>, Iran, Cuba?</a:t>
            </a:r>
          </a:p>
          <a:p>
            <a:pPr eaLnBrk="1" hangingPunct="1"/>
            <a:r>
              <a:rPr lang="en-US" altLang="en-US" baseline="0" dirty="0" smtClean="0">
                <a:latin typeface="Arial" charset="0"/>
                <a:ea typeface="Arial" charset="0"/>
                <a:cs typeface="Arial" charset="0"/>
                <a:sym typeface="Wingdings" charset="2"/>
              </a:rPr>
              <a:t>This has consequences abroad &amp; at home where it’s breaking our budget</a:t>
            </a:r>
            <a:r>
              <a:rPr lang="is-IS" altLang="en-US" baseline="0" dirty="0" smtClean="0">
                <a:latin typeface="Arial" charset="0"/>
                <a:ea typeface="Arial" charset="0"/>
                <a:cs typeface="Arial" charset="0"/>
                <a:sym typeface="Wingdings" charset="2"/>
              </a:rPr>
              <a:t>….</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337230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4</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Arial" charset="0"/>
              <a:cs typeface="Arial" charset="0"/>
              <a:sym typeface="Wingdings" charset="2"/>
            </a:endParaRPr>
          </a:p>
        </p:txBody>
      </p:sp>
    </p:spTree>
    <p:extLst>
      <p:ext uri="{BB962C8B-B14F-4D97-AF65-F5344CB8AC3E}">
        <p14:creationId xmlns:p14="http://schemas.microsoft.com/office/powerpoint/2010/main" val="170863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5</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sym typeface="Wingdings" charset="2"/>
              </a:rPr>
              <a:t>I want to connect the dots here and clarify how pervasive this assault</a:t>
            </a:r>
            <a:r>
              <a:rPr lang="en-US" altLang="en-US" baseline="0" dirty="0" smtClean="0">
                <a:latin typeface="Arial" charset="0"/>
                <a:ea typeface="Arial" charset="0"/>
                <a:cs typeface="Arial" charset="0"/>
                <a:sym typeface="Wingdings" charset="2"/>
              </a:rPr>
              <a:t> on democracy is.</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287754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6</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1880059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7</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Arial" charset="0"/>
              <a:ea typeface="Arial" charset="0"/>
              <a:cs typeface="Arial" charset="0"/>
              <a:sym typeface="Wingdings" charset="2"/>
            </a:endParaRPr>
          </a:p>
        </p:txBody>
      </p:sp>
    </p:spTree>
    <p:extLst>
      <p:ext uri="{BB962C8B-B14F-4D97-AF65-F5344CB8AC3E}">
        <p14:creationId xmlns:p14="http://schemas.microsoft.com/office/powerpoint/2010/main" val="126510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8</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altLang="en-US" dirty="0" smtClean="0">
                <a:latin typeface="Arial" charset="0"/>
                <a:ea typeface="Arial" charset="0"/>
                <a:cs typeface="Arial" charset="0"/>
                <a:sym typeface="Wingdings" charset="2"/>
              </a:rPr>
              <a:t>WI estimate of recount cost was 1.1M. Only days later that was revised to $3.5M.</a:t>
            </a:r>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804548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fld id="{B51CA046-7FE9-5941-B2B7-360D05C40180}" type="slidenum">
              <a:rPr lang="en-US" altLang="en-US" sz="1200">
                <a:latin typeface="Arial" charset="0"/>
              </a:rPr>
              <a:pPr/>
              <a:t>9</a:t>
            </a:fld>
            <a:endParaRPr lang="en-US" altLang="en-US"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stopped by the courts, where opposition was led by </a:t>
            </a:r>
            <a:r>
              <a:rPr lang="en-US" sz="1200" b="1" u="sng" dirty="0" smtClean="0"/>
              <a:t>GOP operatives, who filed several lawsuits to block </a:t>
            </a:r>
            <a:r>
              <a:rPr lang="en-US" sz="1200" dirty="0" smtClean="0"/>
              <a:t>the recount.</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state court ruled that Stein did not have “standing”, claiming she was not a proper party to seek a recount under Michigan law because she did not come close enough to winning the election. This ruling was unfortunate because recounts should not be undertaken based on who calls for them. They should be conducted because they’re needed - as indicated by irregularities and tight margins. In the future, statistical audits should be used to verify election results, and point to any discrepancies that show when a recount is needed. Ultimately, it’s the voters - and our democracy - who benefit from having recounts, and elections we can believe in.</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Despite the short duration, serious problems quickly surfaced that called the accuracy of results into question</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r>
              <a:rPr lang="en-US" sz="1200" dirty="0" smtClean="0"/>
              <a:t>The recount also brought to light bizarre rules that make precincts ineligible for recounting if they have discrepancies between their vote count and the number of voters listed in their poll books. </a:t>
            </a:r>
            <a:r>
              <a:rPr lang="en-US" sz="1200" b="1" u="sng" dirty="0" smtClean="0"/>
              <a:t>That means that the areas most in need of investigation are legally prevented from getting it.</a:t>
            </a:r>
          </a:p>
          <a:p>
            <a:pPr marL="171450" marR="0" indent="-171450" algn="l" defTabSz="914400" rtl="0" eaLnBrk="1" fontAlgn="base" latinLnBrk="0" hangingPunct="1">
              <a:lnSpc>
                <a:spcPct val="100000"/>
              </a:lnSpc>
              <a:spcBef>
                <a:spcPct val="30000"/>
              </a:spcBef>
              <a:spcAft>
                <a:spcPct val="0"/>
              </a:spcAft>
              <a:buClrTx/>
              <a:buSzTx/>
              <a:buFont typeface="Arial" charset="0"/>
              <a:buChar char="•"/>
              <a:tabLst/>
              <a:defRPr/>
            </a:pPr>
            <a:endParaRPr lang="en-US" sz="1200" dirty="0" smtClean="0"/>
          </a:p>
          <a:p>
            <a:pPr eaLnBrk="1" hangingPunct="1"/>
            <a:endParaRPr lang="en-US" altLang="en-US" dirty="0">
              <a:latin typeface="Arial" charset="0"/>
              <a:ea typeface="Arial" charset="0"/>
              <a:cs typeface="Arial" charset="0"/>
              <a:sym typeface="Wingdings" charset="2"/>
            </a:endParaRPr>
          </a:p>
        </p:txBody>
      </p:sp>
    </p:spTree>
    <p:extLst>
      <p:ext uri="{BB962C8B-B14F-4D97-AF65-F5344CB8AC3E}">
        <p14:creationId xmlns:p14="http://schemas.microsoft.com/office/powerpoint/2010/main" val="33855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0D4EC7-0E46-724D-956A-3554B47961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8B09E7-1FEB-9D46-95F1-09B76443D3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C87F8-195C-C54F-BB54-D5FBABC106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0405239-CA67-BC49-803F-2A322B43B2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660872-7471-1548-B68D-5C2FF4622CC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CAB138-3AA8-8E42-B90B-954861D6842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8D5662-C109-1642-AB4F-E6232ED4C43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D4F8D3-1505-154B-B4E2-A02B2734132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38D73C2-5E26-424C-A2AC-F0DA3E6359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B871E8-3574-D842-BE5D-0B4CF83FB8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429AB6-CC86-1242-A425-0E51804240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EDEBA2-A729-824F-99EF-EBF06D0672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A4713AF-5C69-5D49-A4A9-CC109EF0DE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7D43492-622D-E64E-B9AC-94171103D5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DD53C9-092C-4C48-B16C-9AB3C9FA0338}"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4DA0B-FC55-2640-893B-1165F3A4FBA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18C47F-D8F9-7143-9ACE-384B13010C2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5FFE4"/>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F81D339-CC98-FF4F-8EC7-6807E907BB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jpeg"/><Relationship Id="rId14"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jpe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aaronjmate/status/1072570535459086337" TargetMode="External"/><Relationship Id="rId4" Type="http://schemas.openxmlformats.org/officeDocument/2006/relationships/hyperlink" Target="https://www.thenation.com/authors/aaron-mate/" TargetMode="External"/><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comments" Target="../comments/comment2.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detroitnews.com/story/news/politics/2016/12/05/recount-unrecountable/950073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841767" y="-1244599"/>
            <a:ext cx="12232027" cy="9299617"/>
            <a:chOff x="-1841767" y="-1230311"/>
            <a:chExt cx="12232027" cy="9299617"/>
          </a:xfrm>
        </p:grpSpPr>
        <p:grpSp>
          <p:nvGrpSpPr>
            <p:cNvPr id="29" name="Group 28"/>
            <p:cNvGrpSpPr/>
            <p:nvPr/>
          </p:nvGrpSpPr>
          <p:grpSpPr>
            <a:xfrm>
              <a:off x="-1841767" y="-1227093"/>
              <a:ext cx="12232027" cy="9296399"/>
              <a:chOff x="-1841767" y="-1227093"/>
              <a:chExt cx="12232027" cy="9296399"/>
            </a:xfrm>
          </p:grpSpPr>
          <p:pic>
            <p:nvPicPr>
              <p:cNvPr id="22" name="Picture 6" descr="ph_NuestraRaices"/>
              <p:cNvPicPr>
                <a:picLocks noChangeAspect="1" noChangeArrowheads="1"/>
              </p:cNvPicPr>
              <p:nvPr/>
            </p:nvPicPr>
            <p:blipFill>
              <a:blip r:embed="rId3"/>
              <a:srcRect/>
              <a:stretch>
                <a:fillRect/>
              </a:stretch>
            </p:blipFill>
            <p:spPr bwMode="auto">
              <a:xfrm flipH="1">
                <a:off x="1062061" y="5182944"/>
                <a:ext cx="2647241" cy="1926341"/>
              </a:xfrm>
              <a:prstGeom prst="rect">
                <a:avLst/>
              </a:prstGeom>
              <a:noFill/>
              <a:ln w="9525">
                <a:noFill/>
                <a:miter lim="800000"/>
                <a:headEnd/>
                <a:tailEnd/>
              </a:ln>
            </p:spPr>
          </p:pic>
          <p:sp>
            <p:nvSpPr>
              <p:cNvPr id="14" name="Rectangle 5"/>
              <p:cNvSpPr txBox="1">
                <a:spLocks noChangeArrowheads="1"/>
              </p:cNvSpPr>
              <p:nvPr/>
            </p:nvSpPr>
            <p:spPr bwMode="auto">
              <a:xfrm>
                <a:off x="151575" y="3187922"/>
                <a:ext cx="9220200" cy="397906"/>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r>
                  <a:rPr lang="en-US" sz="3200" b="1" dirty="0">
                    <a:solidFill>
                      <a:srgbClr val="FFFFCC"/>
                    </a:solidFill>
                    <a:effectLst>
                      <a:outerShdw blurRad="38100" dist="38100" dir="2700000" algn="tl">
                        <a:srgbClr val="000000"/>
                      </a:outerShdw>
                    </a:effectLst>
                    <a:ea typeface="MS PGothic" charset="0"/>
                    <a:cs typeface="MS PGothic" charset="0"/>
                  </a:rPr>
                  <a:t> </a:t>
                </a:r>
              </a:p>
            </p:txBody>
          </p:sp>
          <p:sp>
            <p:nvSpPr>
              <p:cNvPr id="5" name="Rectangle 4"/>
              <p:cNvSpPr/>
              <p:nvPr/>
            </p:nvSpPr>
            <p:spPr>
              <a:xfrm>
                <a:off x="-142438" y="113149"/>
                <a:ext cx="1614010" cy="2279875"/>
              </a:xfrm>
              <a:prstGeom prst="rect">
                <a:avLst/>
              </a:prstGeom>
              <a:solidFill>
                <a:srgbClr val="65FF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2" descr="mage result for image w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105" y="-13380"/>
                <a:ext cx="2858602" cy="160688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txBox="1">
                <a:spLocks noChangeArrowheads="1"/>
              </p:cNvSpPr>
              <p:nvPr/>
            </p:nvSpPr>
            <p:spPr bwMode="auto">
              <a:xfrm>
                <a:off x="615863" y="411395"/>
                <a:ext cx="9220200" cy="820737"/>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6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6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r>
                  <a:rPr lang="en-US" sz="3600" b="1" dirty="0">
                    <a:solidFill>
                      <a:srgbClr val="FFFFCC"/>
                    </a:solidFill>
                    <a:effectLst>
                      <a:outerShdw blurRad="38100" dist="38100" dir="2700000" algn="tl">
                        <a:srgbClr val="000000"/>
                      </a:outerShdw>
                    </a:effectLst>
                    <a:ea typeface="MS PGothic" charset="0"/>
                    <a:cs typeface="MS PGothic" charset="0"/>
                  </a:rPr>
                  <a:t> </a:t>
                </a:r>
              </a:p>
            </p:txBody>
          </p:sp>
          <p:pic>
            <p:nvPicPr>
              <p:cNvPr id="13" name="Picture 2" descr="13 defense bill house iran attack trump defense authorization act cong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438" y="-28247"/>
                <a:ext cx="4068463" cy="22798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www.space4peace.org/images/drone_killing_machi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19" y="1232132"/>
                <a:ext cx="2237758" cy="1504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ge result for images of F35 stealth bomb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995" y="846440"/>
                <a:ext cx="2560844" cy="14404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mage result for image missil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7228" y="1384916"/>
                <a:ext cx="2519145" cy="14170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9"/>
              <a:stretch>
                <a:fillRect/>
              </a:stretch>
            </p:blipFill>
            <p:spPr>
              <a:xfrm>
                <a:off x="1109458" y="5126749"/>
                <a:ext cx="2599844" cy="2110725"/>
              </a:xfrm>
              <a:prstGeom prst="rect">
                <a:avLst/>
              </a:prstGeom>
            </p:spPr>
          </p:pic>
          <p:pic>
            <p:nvPicPr>
              <p:cNvPr id="18" name="Picture 12"/>
              <p:cNvPicPr>
                <a:picLocks noChangeAspect="1"/>
              </p:cNvPicPr>
              <p:nvPr/>
            </p:nvPicPr>
            <p:blipFill>
              <a:blip r:embed="rId10"/>
              <a:srcRect/>
              <a:stretch>
                <a:fillRect/>
              </a:stretch>
            </p:blipFill>
            <p:spPr bwMode="auto">
              <a:xfrm>
                <a:off x="-1586682" y="4262355"/>
                <a:ext cx="3138864" cy="1763743"/>
              </a:xfrm>
              <a:prstGeom prst="rect">
                <a:avLst/>
              </a:prstGeom>
              <a:noFill/>
              <a:ln w="9525">
                <a:noFill/>
                <a:miter lim="800000"/>
                <a:headEnd/>
                <a:tailEnd/>
              </a:ln>
            </p:spPr>
          </p:pic>
          <p:pic>
            <p:nvPicPr>
              <p:cNvPr id="23" name="Picture 2" descr="https://d3n8a8pro7vhmx.cloudfront.net/jillstein/pages/28939/features/original/VotingJusticeBanner%284%29.png?15245735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1632" y="4228383"/>
                <a:ext cx="5706078" cy="20781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6"/>
              <p:cNvPicPr>
                <a:picLocks noChangeAspect="1"/>
              </p:cNvPicPr>
              <p:nvPr/>
            </p:nvPicPr>
            <p:blipFill>
              <a:blip r:embed="rId12"/>
              <a:srcRect/>
              <a:stretch>
                <a:fillRect/>
              </a:stretch>
            </p:blipFill>
            <p:spPr bwMode="auto">
              <a:xfrm>
                <a:off x="4919472" y="5024546"/>
                <a:ext cx="2986856" cy="2237611"/>
              </a:xfrm>
              <a:prstGeom prst="rect">
                <a:avLst/>
              </a:prstGeom>
              <a:noFill/>
              <a:ln w="9525">
                <a:noFill/>
                <a:miter lim="800000"/>
                <a:headEnd/>
                <a:tailEnd/>
              </a:ln>
            </p:spPr>
          </p:pic>
          <p:sp>
            <p:nvSpPr>
              <p:cNvPr id="10" name="Rectangle 5"/>
              <p:cNvSpPr txBox="1">
                <a:spLocks noChangeArrowheads="1"/>
              </p:cNvSpPr>
              <p:nvPr/>
            </p:nvSpPr>
            <p:spPr bwMode="auto">
              <a:xfrm>
                <a:off x="-339396" y="2528919"/>
                <a:ext cx="9711171" cy="2189386"/>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200" b="1" dirty="0" smtClean="0">
                  <a:effectLst>
                    <a:outerShdw blurRad="38100" dist="38100" dir="2700000" algn="tl">
                      <a:srgbClr val="000000"/>
                    </a:outerShdw>
                  </a:effectLst>
                  <a:ea typeface="MS PGothic" charset="0"/>
                  <a:cs typeface="MS PGothic" charset="0"/>
                </a:endParaRPr>
              </a:p>
              <a:p>
                <a:pPr algn="ctr"/>
                <a:r>
                  <a:rPr lang="en-US" sz="3600" b="1" dirty="0" smtClean="0"/>
                  <a:t>Defying </a:t>
                </a:r>
                <a:r>
                  <a:rPr lang="en-US" sz="3600" b="1" dirty="0"/>
                  <a:t>E</a:t>
                </a:r>
                <a:r>
                  <a:rPr lang="en-US" sz="3600" b="1" dirty="0" smtClean="0"/>
                  <a:t>mpire, </a:t>
                </a:r>
              </a:p>
              <a:p>
                <a:pPr algn="ctr"/>
                <a:r>
                  <a:rPr lang="en-US" sz="3600" b="1" dirty="0" smtClean="0"/>
                  <a:t>Defending </a:t>
                </a:r>
                <a:r>
                  <a:rPr lang="en-US" sz="3600" b="1" dirty="0"/>
                  <a:t>D</a:t>
                </a:r>
                <a:r>
                  <a:rPr lang="en-US" sz="3600" b="1" dirty="0" smtClean="0"/>
                  <a:t>emocracy</a:t>
                </a:r>
                <a:r>
                  <a:rPr lang="en-US" sz="3600" b="1" dirty="0"/>
                  <a:t>, </a:t>
                </a:r>
                <a:endParaRPr lang="en-US" sz="3600" b="1" dirty="0" smtClean="0"/>
              </a:p>
              <a:p>
                <a:pPr algn="ctr"/>
                <a:r>
                  <a:rPr lang="en-US" sz="3600" b="1" dirty="0" smtClean="0"/>
                  <a:t>&amp;  Powering </a:t>
                </a:r>
                <a:r>
                  <a:rPr lang="en-US" sz="3600" b="1" dirty="0"/>
                  <a:t>U</a:t>
                </a:r>
                <a:r>
                  <a:rPr lang="en-US" sz="3600" b="1" dirty="0" smtClean="0"/>
                  <a:t>p </a:t>
                </a:r>
                <a:r>
                  <a:rPr lang="en-US" sz="3600" b="1" dirty="0"/>
                  <a:t>with RCV</a:t>
                </a:r>
              </a:p>
              <a:p>
                <a:pPr algn="ctr" eaLnBrk="0" hangingPunct="0">
                  <a:defRPr/>
                </a:pPr>
                <a:endParaRPr lang="en-US" sz="3200" b="1" dirty="0" smtClean="0">
                  <a:effectLst>
                    <a:outerShdw blurRad="38100" dist="38100" dir="2700000" algn="tl">
                      <a:srgbClr val="000000"/>
                    </a:outerShdw>
                  </a:effectLst>
                  <a:ea typeface="MS PGothic" charset="0"/>
                  <a:cs typeface="MS PGothic" charset="0"/>
                </a:endParaRPr>
              </a:p>
              <a:p>
                <a:pPr algn="ctr" eaLnBrk="0" hangingPunct="0">
                  <a:defRPr/>
                </a:pPr>
                <a:r>
                  <a:rPr lang="en-US" sz="3200" b="1" dirty="0" smtClean="0">
                    <a:effectLst>
                      <a:outerShdw blurRad="38100" dist="38100" dir="2700000" algn="tl">
                        <a:srgbClr val="000000"/>
                      </a:outerShdw>
                    </a:effectLst>
                    <a:ea typeface="MS PGothic" charset="0"/>
                    <a:cs typeface="MS PGothic" charset="0"/>
                  </a:rPr>
                  <a:t> </a:t>
                </a:r>
                <a:endParaRPr lang="en-US" sz="3200" b="1" dirty="0">
                  <a:effectLst>
                    <a:outerShdw blurRad="38100" dist="38100" dir="2700000" algn="tl">
                      <a:srgbClr val="000000"/>
                    </a:outerShdw>
                  </a:effectLst>
                  <a:ea typeface="MS PGothic" charset="0"/>
                  <a:cs typeface="MS PGothic" charset="0"/>
                </a:endParaRPr>
              </a:p>
            </p:txBody>
          </p:sp>
          <p:sp>
            <p:nvSpPr>
              <p:cNvPr id="4" name="Frame 3"/>
              <p:cNvSpPr/>
              <p:nvPr/>
            </p:nvSpPr>
            <p:spPr>
              <a:xfrm>
                <a:off x="-1235559" y="-1227093"/>
                <a:ext cx="11503496" cy="9296399"/>
              </a:xfrm>
              <a:prstGeom prst="fram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60621" y="-89634"/>
                <a:ext cx="1532194" cy="1321766"/>
              </a:xfrm>
              <a:prstGeom prst="rect">
                <a:avLst/>
              </a:prstGeom>
              <a:solidFill>
                <a:srgbClr val="65FFE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rot="5400000">
                <a:off x="-2777606" y="5088134"/>
                <a:ext cx="2464214" cy="5925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504126" y="4216293"/>
                <a:ext cx="2609906" cy="808253"/>
              </a:xfrm>
              <a:prstGeom prst="rect">
                <a:avLst/>
              </a:prstGeom>
              <a:solidFill>
                <a:srgbClr val="65FFE4"/>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2" descr="mage result for photo nuclear weapons protes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18687" y="4756132"/>
                <a:ext cx="2369552" cy="1550400"/>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9134786" y="4166596"/>
                <a:ext cx="1255474" cy="2391351"/>
              </a:xfrm>
              <a:prstGeom prst="rect">
                <a:avLst/>
              </a:prstGeom>
              <a:solidFill>
                <a:schemeClr val="bg2">
                  <a:lumMod val="20000"/>
                  <a:lumOff val="80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Frame 32"/>
            <p:cNvSpPr/>
            <p:nvPr/>
          </p:nvSpPr>
          <p:spPr>
            <a:xfrm>
              <a:off x="-1198984" y="-1230311"/>
              <a:ext cx="11540073" cy="92963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041251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699624" y="950976"/>
            <a:ext cx="8718696" cy="53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sz="2600" dirty="0"/>
              <a:t>R</a:t>
            </a:r>
            <a:r>
              <a:rPr lang="en-US" sz="2600" dirty="0" smtClean="0"/>
              <a:t>ecount conducted through entire </a:t>
            </a:r>
            <a:r>
              <a:rPr lang="en-US" sz="2600" dirty="0"/>
              <a:t>state. </a:t>
            </a:r>
            <a:endParaRPr lang="en-US" sz="2600" dirty="0" smtClean="0"/>
          </a:p>
          <a:p>
            <a:pPr marL="285750" indent="-285750">
              <a:spcAft>
                <a:spcPts val="600"/>
              </a:spcAft>
              <a:buFont typeface="Arial" charset="0"/>
              <a:buChar char="•"/>
            </a:pPr>
            <a:r>
              <a:rPr lang="en-US" sz="2600" b="1" u="sng" dirty="0"/>
              <a:t>N</a:t>
            </a:r>
            <a:r>
              <a:rPr lang="en-US" sz="2600" b="1" u="sng" dirty="0" smtClean="0"/>
              <a:t>ot</a:t>
            </a:r>
            <a:r>
              <a:rPr lang="en-US" sz="2600" dirty="0" smtClean="0"/>
              <a:t> </a:t>
            </a:r>
            <a:r>
              <a:rPr lang="en-US" sz="2600" dirty="0"/>
              <a:t>all counties </a:t>
            </a:r>
            <a:r>
              <a:rPr lang="en-US" sz="2600" dirty="0" smtClean="0"/>
              <a:t>recounted </a:t>
            </a:r>
            <a:r>
              <a:rPr lang="en-US" sz="2600" b="1" u="sng" dirty="0" smtClean="0"/>
              <a:t>by hand</a:t>
            </a:r>
            <a:r>
              <a:rPr lang="en-US" sz="2600" dirty="0" smtClean="0"/>
              <a:t>.</a:t>
            </a:r>
          </a:p>
          <a:p>
            <a:pPr marL="285750" indent="-285750">
              <a:spcAft>
                <a:spcPts val="600"/>
              </a:spcAft>
              <a:buFont typeface="Arial" charset="0"/>
              <a:buChar char="•"/>
            </a:pPr>
            <a:r>
              <a:rPr lang="en-US" sz="2600" dirty="0"/>
              <a:t>R</a:t>
            </a:r>
            <a:r>
              <a:rPr lang="en-US" sz="2600" dirty="0" smtClean="0"/>
              <a:t>epeated </a:t>
            </a:r>
            <a:r>
              <a:rPr lang="en-US" sz="2600" dirty="0"/>
              <a:t>efforts to </a:t>
            </a:r>
            <a:r>
              <a:rPr lang="en-US" sz="2600" dirty="0" smtClean="0"/>
              <a:t>obstruct </a:t>
            </a:r>
          </a:p>
          <a:p>
            <a:pPr marL="285750" indent="-285750">
              <a:spcAft>
                <a:spcPts val="600"/>
              </a:spcAft>
              <a:buFont typeface="Arial" charset="0"/>
              <a:buChar char="•"/>
            </a:pPr>
            <a:r>
              <a:rPr lang="en-US" sz="2600" dirty="0" smtClean="0"/>
              <a:t>FEC complaint </a:t>
            </a:r>
            <a:r>
              <a:rPr lang="en-US" sz="2600" dirty="0"/>
              <a:t>by </a:t>
            </a:r>
            <a:r>
              <a:rPr lang="en-US" sz="2600" dirty="0" smtClean="0"/>
              <a:t>WI Republican </a:t>
            </a:r>
            <a:r>
              <a:rPr lang="en-US" sz="2600" dirty="0"/>
              <a:t>Party; </a:t>
            </a:r>
            <a:endParaRPr lang="en-US" sz="2600" dirty="0" smtClean="0"/>
          </a:p>
          <a:p>
            <a:pPr marL="285750" indent="-285750">
              <a:spcAft>
                <a:spcPts val="600"/>
              </a:spcAft>
              <a:buFont typeface="Arial" charset="0"/>
              <a:buChar char="•"/>
            </a:pPr>
            <a:r>
              <a:rPr lang="en-US" sz="2600" dirty="0"/>
              <a:t>F</a:t>
            </a:r>
            <a:r>
              <a:rPr lang="en-US" sz="2600" dirty="0" smtClean="0"/>
              <a:t>rivolous </a:t>
            </a:r>
            <a:r>
              <a:rPr lang="en-US" sz="2600" dirty="0"/>
              <a:t>suit filed by a Trump super PAC </a:t>
            </a:r>
            <a:endParaRPr lang="en-US" sz="2600" dirty="0" smtClean="0"/>
          </a:p>
          <a:p>
            <a:pPr marL="285750" indent="-285750">
              <a:spcAft>
                <a:spcPts val="600"/>
              </a:spcAft>
              <a:buFont typeface="Arial" charset="0"/>
              <a:buChar char="•"/>
            </a:pPr>
            <a:r>
              <a:rPr lang="en-US" sz="2600" b="1" u="sng" dirty="0" smtClean="0"/>
              <a:t>$2.4 M increase </a:t>
            </a:r>
            <a:r>
              <a:rPr lang="en-US" sz="2600" dirty="0"/>
              <a:t>in recount cost. </a:t>
            </a:r>
            <a:endParaRPr lang="en-US" sz="2600" dirty="0" smtClean="0"/>
          </a:p>
          <a:p>
            <a:pPr marL="285750" indent="-285750">
              <a:spcAft>
                <a:spcPts val="600"/>
              </a:spcAft>
              <a:buFont typeface="Arial" charset="0"/>
              <a:buChar char="•"/>
            </a:pPr>
            <a:r>
              <a:rPr lang="en-US" sz="2600" dirty="0" smtClean="0"/>
              <a:t>Worked for over a year to set </a:t>
            </a:r>
            <a:r>
              <a:rPr lang="en-US" sz="2600" dirty="0"/>
              <a:t>up </a:t>
            </a:r>
            <a:r>
              <a:rPr lang="en-US" sz="2600" dirty="0" smtClean="0"/>
              <a:t>state-wide exam </a:t>
            </a:r>
            <a:r>
              <a:rPr lang="en-US" sz="2600" dirty="0"/>
              <a:t>of </a:t>
            </a:r>
            <a:r>
              <a:rPr lang="en-US" sz="2600" b="1" u="sng" dirty="0" smtClean="0"/>
              <a:t>“source code” </a:t>
            </a:r>
            <a:r>
              <a:rPr lang="en-US" sz="2600" dirty="0" smtClean="0"/>
              <a:t>software </a:t>
            </a:r>
          </a:p>
          <a:p>
            <a:pPr marL="285750" indent="-285750">
              <a:spcAft>
                <a:spcPts val="600"/>
              </a:spcAft>
              <a:buFont typeface="Arial" charset="0"/>
              <a:buChar char="•"/>
            </a:pPr>
            <a:r>
              <a:rPr lang="en-US" sz="2600" i="1" dirty="0" smtClean="0"/>
              <a:t>Never </a:t>
            </a:r>
            <a:r>
              <a:rPr lang="en-US" sz="2600" i="1" dirty="0"/>
              <a:t>before </a:t>
            </a:r>
            <a:r>
              <a:rPr lang="en-US" sz="2600" i="1" dirty="0" smtClean="0"/>
              <a:t>examined </a:t>
            </a:r>
            <a:r>
              <a:rPr lang="en-US" sz="2600" i="1" dirty="0"/>
              <a:t>following </a:t>
            </a:r>
            <a:r>
              <a:rPr lang="en-US" sz="2600" i="1" dirty="0" smtClean="0"/>
              <a:t>election </a:t>
            </a:r>
            <a:r>
              <a:rPr lang="en-US" sz="2600" i="1" dirty="0"/>
              <a:t>for evidence of tampering or errors </a:t>
            </a:r>
            <a:r>
              <a:rPr lang="en-US" sz="2600" i="1" dirty="0" smtClean="0"/>
              <a:t> </a:t>
            </a:r>
            <a:endParaRPr lang="en-US" altLang="en-US" sz="2600" dirty="0" smtClean="0">
              <a:latin typeface="Arial" charset="0"/>
            </a:endParaRPr>
          </a:p>
          <a:p>
            <a:pPr>
              <a:spcAft>
                <a:spcPts val="600"/>
              </a:spcAft>
            </a:pPr>
            <a:endParaRPr lang="en-US" altLang="en-US" sz="2600" dirty="0" smtClean="0">
              <a:latin typeface="Arial" charset="0"/>
            </a:endParaRPr>
          </a:p>
          <a:p>
            <a:pPr>
              <a:spcAft>
                <a:spcPts val="600"/>
              </a:spcAft>
            </a:pPr>
            <a:endParaRPr lang="en-US" altLang="en-US" sz="2600" dirty="0" smtClean="0">
              <a:latin typeface="Arial" charset="0"/>
            </a:endParaRPr>
          </a:p>
          <a:p>
            <a:pPr>
              <a:spcAft>
                <a:spcPts val="600"/>
              </a:spcAft>
            </a:pPr>
            <a:endParaRPr lang="en-US" altLang="en-US" sz="2600" dirty="0">
              <a:latin typeface="Arial" charset="0"/>
            </a:endParaRPr>
          </a:p>
          <a:p>
            <a:pPr>
              <a:spcAft>
                <a:spcPts val="600"/>
              </a:spcAft>
            </a:pPr>
            <a:endParaRPr lang="en-US" altLang="en-US" sz="2600" b="1" dirty="0" smtClean="0">
              <a:latin typeface="Arial" charset="0"/>
            </a:endParaRPr>
          </a:p>
          <a:p>
            <a:pPr>
              <a:spcAft>
                <a:spcPts val="600"/>
              </a:spcAft>
            </a:pPr>
            <a:endParaRPr lang="en-US" altLang="en-US" sz="2600" b="1" dirty="0" smtClean="0">
              <a:latin typeface="Arial" charset="0"/>
            </a:endParaRPr>
          </a:p>
          <a:p>
            <a:pPr>
              <a:spcAft>
                <a:spcPts val="600"/>
              </a:spcAft>
            </a:pPr>
            <a:endParaRPr lang="en-US" altLang="en-US" sz="2600" b="1" dirty="0">
              <a:latin typeface="Arial" charset="0"/>
            </a:endParaRPr>
          </a:p>
        </p:txBody>
      </p:sp>
      <p:sp>
        <p:nvSpPr>
          <p:cNvPr id="6" name="Rectangle 4"/>
          <p:cNvSpPr txBox="1">
            <a:spLocks noChangeArrowheads="1"/>
          </p:cNvSpPr>
          <p:nvPr/>
        </p:nvSpPr>
        <p:spPr bwMode="auto">
          <a:xfrm>
            <a:off x="-106327" y="70325"/>
            <a:ext cx="9335386"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buFont typeface="Wingdings" charset="2"/>
              <a:buNone/>
            </a:pPr>
            <a:r>
              <a:rPr lang="en-US" altLang="en-US" sz="3400" b="1" kern="0" dirty="0" smtClean="0">
                <a:solidFill>
                  <a:schemeClr val="tx2"/>
                </a:solidFill>
                <a:ea typeface="ＭＳ Ｐゴシック" charset="-128"/>
              </a:rPr>
              <a:t>WI Recount</a:t>
            </a:r>
            <a:endParaRPr lang="en-US" altLang="en-US" sz="3400" kern="0" dirty="0" smtClean="0">
              <a:ea typeface="ＭＳ Ｐゴシック" charset="-128"/>
            </a:endParaRPr>
          </a:p>
          <a:p>
            <a:pPr eaLnBrk="1" hangingPunct="1"/>
            <a:endParaRPr lang="en-US" altLang="en-US" sz="3400" kern="0" dirty="0" smtClean="0">
              <a:ea typeface="ＭＳ Ｐゴシック" charset="-128"/>
            </a:endParaRPr>
          </a:p>
        </p:txBody>
      </p:sp>
    </p:spTree>
    <p:extLst>
      <p:ext uri="{BB962C8B-B14F-4D97-AF65-F5344CB8AC3E}">
        <p14:creationId xmlns:p14="http://schemas.microsoft.com/office/powerpoint/2010/main" val="1293828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446568" y="1534977"/>
            <a:ext cx="8718696" cy="40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b="1" u="sng" dirty="0" smtClean="0"/>
              <a:t>80%</a:t>
            </a:r>
            <a:r>
              <a:rPr lang="en-US" u="sng" dirty="0" smtClean="0"/>
              <a:t> </a:t>
            </a:r>
            <a:r>
              <a:rPr lang="en-US" dirty="0" smtClean="0"/>
              <a:t>voters forced to use paperless VMs</a:t>
            </a:r>
          </a:p>
          <a:p>
            <a:pPr marL="285750" indent="-285750">
              <a:spcAft>
                <a:spcPts val="600"/>
              </a:spcAft>
              <a:buFont typeface="Arial" charset="0"/>
              <a:buChar char="•"/>
            </a:pPr>
            <a:r>
              <a:rPr lang="en-US" dirty="0"/>
              <a:t>R</a:t>
            </a:r>
            <a:r>
              <a:rPr lang="en-US" dirty="0" smtClean="0"/>
              <a:t>ecount </a:t>
            </a:r>
            <a:r>
              <a:rPr lang="en-US" b="1" u="sng" dirty="0" smtClean="0"/>
              <a:t>procedures</a:t>
            </a:r>
            <a:r>
              <a:rPr lang="en-US" dirty="0" smtClean="0"/>
              <a:t> were draconian, complex, impossible to fulfill</a:t>
            </a:r>
          </a:p>
          <a:p>
            <a:pPr marL="285750" indent="-285750">
              <a:spcAft>
                <a:spcPts val="600"/>
              </a:spcAft>
              <a:buFont typeface="Arial" charset="0"/>
              <a:buChar char="•"/>
            </a:pPr>
            <a:r>
              <a:rPr lang="en-US" dirty="0"/>
              <a:t>R</a:t>
            </a:r>
            <a:r>
              <a:rPr lang="en-US" dirty="0" smtClean="0"/>
              <a:t>equired at least </a:t>
            </a:r>
            <a:r>
              <a:rPr lang="en-US" b="1" u="sng" dirty="0" smtClean="0"/>
              <a:t>3 affidavits</a:t>
            </a:r>
            <a:r>
              <a:rPr lang="en-US" u="sng" dirty="0" smtClean="0"/>
              <a:t> </a:t>
            </a:r>
            <a:r>
              <a:rPr lang="en-US" dirty="0" smtClean="0"/>
              <a:t>in each of </a:t>
            </a:r>
            <a:r>
              <a:rPr lang="en-US" b="1" u="sng" dirty="0" smtClean="0"/>
              <a:t>&gt;9,000 </a:t>
            </a:r>
            <a:r>
              <a:rPr lang="en-US" dirty="0" smtClean="0"/>
              <a:t>precincts-&gt;27,000 voters</a:t>
            </a:r>
          </a:p>
          <a:p>
            <a:pPr marL="285750" indent="-285750">
              <a:spcAft>
                <a:spcPts val="600"/>
              </a:spcAft>
              <a:buFont typeface="Arial" charset="0"/>
              <a:buChar char="•"/>
            </a:pPr>
            <a:r>
              <a:rPr lang="en-US" dirty="0" smtClean="0"/>
              <a:t>No deadline </a:t>
            </a:r>
            <a:r>
              <a:rPr lang="en-US" b="1" u="sng" dirty="0" smtClean="0"/>
              <a:t>dates</a:t>
            </a:r>
            <a:r>
              <a:rPr lang="en-US" dirty="0" smtClean="0"/>
              <a:t> or </a:t>
            </a:r>
            <a:r>
              <a:rPr lang="en-US" b="1" u="sng" dirty="0" smtClean="0"/>
              <a:t>locations</a:t>
            </a:r>
            <a:r>
              <a:rPr lang="en-US" dirty="0" smtClean="0"/>
              <a:t> provided for filing.</a:t>
            </a:r>
          </a:p>
          <a:p>
            <a:pPr marL="285750" indent="-285750">
              <a:spcAft>
                <a:spcPts val="600"/>
              </a:spcAft>
              <a:buFont typeface="Arial" charset="0"/>
              <a:buChar char="•"/>
            </a:pPr>
            <a:r>
              <a:rPr lang="en-US" dirty="0" smtClean="0"/>
              <a:t>Recount was stopped </a:t>
            </a:r>
            <a:r>
              <a:rPr lang="en-US" dirty="0"/>
              <a:t>by </a:t>
            </a:r>
            <a:r>
              <a:rPr lang="en-US" dirty="0" smtClean="0"/>
              <a:t>bureaucracy, legal </a:t>
            </a:r>
            <a:r>
              <a:rPr lang="en-US" dirty="0"/>
              <a:t>maneuvering </a:t>
            </a:r>
            <a:r>
              <a:rPr lang="en-US" dirty="0" smtClean="0"/>
              <a:t>&amp; politicized </a:t>
            </a:r>
            <a:r>
              <a:rPr lang="en-US" dirty="0"/>
              <a:t>court decisions. </a:t>
            </a:r>
          </a:p>
          <a:p>
            <a:pPr marL="285750" indent="-285750">
              <a:spcAft>
                <a:spcPts val="600"/>
              </a:spcAft>
              <a:buFont typeface="Arial" charset="0"/>
              <a:buChar char="•"/>
            </a:pPr>
            <a:r>
              <a:rPr lang="en-US" dirty="0" smtClean="0"/>
              <a:t>Cases </a:t>
            </a:r>
            <a:r>
              <a:rPr lang="en-US" dirty="0"/>
              <a:t>continued in state </a:t>
            </a:r>
            <a:r>
              <a:rPr lang="en-US" dirty="0" smtClean="0"/>
              <a:t>&amp; federal court</a:t>
            </a:r>
            <a:r>
              <a:rPr lang="en-US" dirty="0"/>
              <a:t>. </a:t>
            </a:r>
            <a:endParaRPr lang="en-US" dirty="0" smtClean="0"/>
          </a:p>
          <a:p>
            <a:pPr marL="285750" indent="-285750">
              <a:spcAft>
                <a:spcPts val="600"/>
              </a:spcAft>
              <a:buFont typeface="Arial" charset="0"/>
              <a:buChar char="•"/>
            </a:pPr>
            <a:endParaRPr lang="en-US" dirty="0"/>
          </a:p>
          <a:p>
            <a:pPr marL="285750" indent="-285750">
              <a:spcAft>
                <a:spcPts val="600"/>
              </a:spcAft>
              <a:buFont typeface="Arial" charset="0"/>
              <a:buChar char="•"/>
            </a:pPr>
            <a:endParaRPr lang="en-US" dirty="0" smtClean="0"/>
          </a:p>
          <a:p>
            <a:pPr marL="285750" indent="-285750">
              <a:spcAft>
                <a:spcPts val="600"/>
              </a:spcAft>
              <a:buFont typeface="Arial" charset="0"/>
              <a:buChar char="•"/>
            </a:pPr>
            <a:endParaRPr lang="en-US" dirty="0"/>
          </a:p>
          <a:p>
            <a:pPr>
              <a:spcAft>
                <a:spcPts val="600"/>
              </a:spcAft>
            </a:pPr>
            <a:endParaRPr lang="en-US" dirty="0"/>
          </a:p>
          <a:p>
            <a:pPr>
              <a:spcAft>
                <a:spcPts val="600"/>
              </a:spcAft>
            </a:pPr>
            <a:r>
              <a:rPr lang="en-US" dirty="0" smtClean="0"/>
              <a:t> </a:t>
            </a:r>
            <a:endParaRPr lang="en-US" dirty="0"/>
          </a:p>
          <a:p>
            <a:pPr>
              <a:spcAft>
                <a:spcPts val="600"/>
              </a:spcAft>
            </a:pPr>
            <a:endParaRPr lang="en-US" altLang="en-US" dirty="0" smtClean="0">
              <a:latin typeface="Arial" charset="0"/>
            </a:endParaRPr>
          </a:p>
          <a:p>
            <a:pPr>
              <a:spcAft>
                <a:spcPts val="600"/>
              </a:spcAft>
            </a:pPr>
            <a:endParaRPr lang="en-US" altLang="en-US" dirty="0" smtClean="0">
              <a:latin typeface="Arial" charset="0"/>
            </a:endParaRPr>
          </a:p>
          <a:p>
            <a:pPr>
              <a:spcAft>
                <a:spcPts val="600"/>
              </a:spcAft>
            </a:pPr>
            <a:endParaRPr lang="en-US" altLang="en-US" dirty="0">
              <a:latin typeface="Arial" charset="0"/>
            </a:endParaRPr>
          </a:p>
          <a:p>
            <a:pPr>
              <a:spcAft>
                <a:spcPts val="600"/>
              </a:spcAft>
            </a:pPr>
            <a:endParaRPr lang="en-US" altLang="en-US" b="1" dirty="0" smtClean="0">
              <a:latin typeface="Arial" charset="0"/>
            </a:endParaRPr>
          </a:p>
          <a:p>
            <a:pPr>
              <a:spcAft>
                <a:spcPts val="600"/>
              </a:spcAft>
            </a:pPr>
            <a:endParaRPr lang="en-US" altLang="en-US" b="1" dirty="0" smtClean="0">
              <a:latin typeface="Arial" charset="0"/>
            </a:endParaRPr>
          </a:p>
          <a:p>
            <a:pPr>
              <a:spcAft>
                <a:spcPts val="600"/>
              </a:spcAft>
            </a:pPr>
            <a:endParaRPr lang="en-US" altLang="en-US" b="1" dirty="0">
              <a:latin typeface="Arial" charset="0"/>
            </a:endParaRPr>
          </a:p>
        </p:txBody>
      </p:sp>
      <p:sp>
        <p:nvSpPr>
          <p:cNvPr id="6" name="Rectangle 4"/>
          <p:cNvSpPr txBox="1">
            <a:spLocks noChangeArrowheads="1"/>
          </p:cNvSpPr>
          <p:nvPr/>
        </p:nvSpPr>
        <p:spPr bwMode="auto">
          <a:xfrm>
            <a:off x="-106327" y="362933"/>
            <a:ext cx="9335386"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buFont typeface="Wingdings" charset="2"/>
              <a:buNone/>
            </a:pPr>
            <a:r>
              <a:rPr lang="en-US" altLang="en-US" sz="3400" b="1" kern="0" dirty="0" smtClean="0">
                <a:solidFill>
                  <a:schemeClr val="tx2"/>
                </a:solidFill>
                <a:ea typeface="ＭＳ Ｐゴシック" charset="-128"/>
              </a:rPr>
              <a:t>PA Recount</a:t>
            </a:r>
            <a:endParaRPr lang="en-US" altLang="en-US" sz="3400" kern="0" dirty="0" smtClean="0">
              <a:ea typeface="ＭＳ Ｐゴシック" charset="-128"/>
            </a:endParaRPr>
          </a:p>
        </p:txBody>
      </p:sp>
    </p:spTree>
    <p:extLst>
      <p:ext uri="{BB962C8B-B14F-4D97-AF65-F5344CB8AC3E}">
        <p14:creationId xmlns:p14="http://schemas.microsoft.com/office/powerpoint/2010/main" val="1064043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02018" y="675246"/>
            <a:ext cx="8718696" cy="6411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1400" dirty="0" smtClean="0">
                <a:latin typeface="Arial" charset="0"/>
              </a:rPr>
              <a:t> </a:t>
            </a:r>
            <a:endParaRPr lang="en-US" altLang="en-US" sz="1400" dirty="0">
              <a:latin typeface="Arial" charset="0"/>
            </a:endParaRPr>
          </a:p>
          <a:p>
            <a:endParaRPr lang="en-US" sz="1400" dirty="0"/>
          </a:p>
          <a:p>
            <a:r>
              <a:rPr lang="en-US" sz="2200" b="1" dirty="0" smtClean="0"/>
              <a:t>MICHIGAN </a:t>
            </a:r>
          </a:p>
          <a:p>
            <a:r>
              <a:rPr lang="en-US" sz="2200" dirty="0" smtClean="0"/>
              <a:t>2016 - State &amp; federal courts ruled to stop recount. Appeal ended in state court, ruled </a:t>
            </a:r>
            <a:r>
              <a:rPr lang="en-US" sz="2200" dirty="0" err="1"/>
              <a:t>n</a:t>
            </a:r>
            <a:r>
              <a:rPr lang="en-US" sz="2200" dirty="0" err="1" smtClean="0"/>
              <a:t>o“standing</a:t>
            </a:r>
            <a:r>
              <a:rPr lang="en-US" sz="2200" dirty="0" smtClean="0"/>
              <a:t>”.</a:t>
            </a:r>
          </a:p>
          <a:p>
            <a:r>
              <a:rPr lang="en-US" sz="2200" dirty="0" smtClean="0"/>
              <a:t>2017 </a:t>
            </a:r>
            <a:r>
              <a:rPr lang="en-US" sz="2200" b="1" dirty="0" smtClean="0"/>
              <a:t>- MI replaces all voting machines</a:t>
            </a:r>
          </a:p>
          <a:p>
            <a:endParaRPr lang="en-US" sz="2200" dirty="0"/>
          </a:p>
          <a:p>
            <a:r>
              <a:rPr lang="en-US" sz="2200" b="1" dirty="0" smtClean="0"/>
              <a:t>WISCONSIN </a:t>
            </a:r>
          </a:p>
          <a:p>
            <a:r>
              <a:rPr lang="en-US" sz="2200" dirty="0" smtClean="0"/>
              <a:t>WIN - 2017 After ~1 year, </a:t>
            </a:r>
            <a:r>
              <a:rPr lang="en-US" sz="2200" b="1" dirty="0" smtClean="0"/>
              <a:t>WI Election </a:t>
            </a:r>
            <a:r>
              <a:rPr lang="en-US" sz="2200" b="1" dirty="0" err="1" smtClean="0"/>
              <a:t>Commissn</a:t>
            </a:r>
            <a:r>
              <a:rPr lang="en-US" sz="2200" b="1" dirty="0" smtClean="0"/>
              <a:t> </a:t>
            </a:r>
            <a:r>
              <a:rPr lang="en-US" sz="2200" dirty="0" smtClean="0"/>
              <a:t>agreed we have right to examine 2016 VM &amp; software, including “source code”. </a:t>
            </a:r>
          </a:p>
          <a:p>
            <a:pPr marL="285750" indent="-285750">
              <a:buFont typeface="Arial" charset="0"/>
              <a:buChar char="•"/>
            </a:pPr>
            <a:r>
              <a:rPr lang="en-US" sz="2200" dirty="0" smtClean="0"/>
              <a:t>Counts &amp; tallies votes, never thoroughly examined. </a:t>
            </a:r>
          </a:p>
          <a:p>
            <a:pPr marL="285750" indent="-285750">
              <a:buFont typeface="Arial" charset="0"/>
              <a:buChar char="•"/>
            </a:pPr>
            <a:r>
              <a:rPr lang="en-US" sz="2200" dirty="0"/>
              <a:t>L</a:t>
            </a:r>
            <a:r>
              <a:rPr lang="en-US" sz="2200" dirty="0" smtClean="0"/>
              <a:t>aw </a:t>
            </a:r>
            <a:r>
              <a:rPr lang="en-US" sz="2200" dirty="0"/>
              <a:t>never before </a:t>
            </a:r>
            <a:r>
              <a:rPr lang="en-US" sz="2200" dirty="0" smtClean="0"/>
              <a:t>used.</a:t>
            </a:r>
          </a:p>
          <a:p>
            <a:pPr marL="285750" indent="-285750">
              <a:buFont typeface="Arial" charset="0"/>
              <a:buChar char="•"/>
            </a:pPr>
            <a:endParaRPr lang="en-US" sz="2200" dirty="0"/>
          </a:p>
          <a:p>
            <a:r>
              <a:rPr lang="en-US" sz="2200" dirty="0" smtClean="0"/>
              <a:t>WIN – WEC decision upheld in </a:t>
            </a:r>
            <a:r>
              <a:rPr lang="en-US" sz="2200" b="1" dirty="0" smtClean="0"/>
              <a:t>state district court</a:t>
            </a:r>
            <a:r>
              <a:rPr lang="en-US" sz="2200" dirty="0" smtClean="0"/>
              <a:t>, after voting machine corps attempted to reverse the WEC decision or at least to enforce a </a:t>
            </a:r>
            <a:r>
              <a:rPr lang="en-US" sz="2200" b="1" dirty="0" smtClean="0"/>
              <a:t>gag rule. </a:t>
            </a:r>
          </a:p>
          <a:p>
            <a:endParaRPr lang="en-US" sz="2200" dirty="0"/>
          </a:p>
          <a:p>
            <a:endParaRPr lang="en-US" sz="2200" dirty="0" smtClean="0"/>
          </a:p>
          <a:p>
            <a:endParaRPr lang="en-US" sz="1400" dirty="0"/>
          </a:p>
          <a:p>
            <a:endParaRPr lang="en-US" sz="1400" dirty="0" smtClean="0"/>
          </a:p>
          <a:p>
            <a:endParaRPr lang="en-US" sz="1400" dirty="0" smtClean="0"/>
          </a:p>
          <a:p>
            <a:endParaRPr lang="en-US" altLang="en-US" sz="1400" dirty="0">
              <a:latin typeface="Arial" charset="0"/>
            </a:endParaRPr>
          </a:p>
          <a:p>
            <a:r>
              <a:rPr lang="en-US" sz="1400" dirty="0" smtClean="0"/>
              <a:t>.</a:t>
            </a:r>
            <a:endParaRPr lang="en-US" altLang="en-US" sz="1400" dirty="0" smtClean="0">
              <a:latin typeface="Arial" charset="0"/>
            </a:endParaRPr>
          </a:p>
          <a:p>
            <a:endParaRPr lang="en-US" altLang="en-US" sz="1400" dirty="0" smtClean="0">
              <a:latin typeface="Arial" charset="0"/>
            </a:endParaRPr>
          </a:p>
          <a:p>
            <a:endParaRPr lang="en-US" altLang="en-US" sz="1400" dirty="0" smtClean="0">
              <a:latin typeface="Arial" charset="0"/>
            </a:endParaRPr>
          </a:p>
          <a:p>
            <a:endParaRPr lang="en-US" altLang="en-US" sz="1400" dirty="0" smtClean="0">
              <a:latin typeface="Arial" charset="0"/>
            </a:endParaRPr>
          </a:p>
          <a:p>
            <a:endParaRPr lang="en-US" altLang="en-US" sz="1400" dirty="0" smtClean="0">
              <a:latin typeface="Arial" charset="0"/>
            </a:endParaRPr>
          </a:p>
          <a:p>
            <a:endParaRPr lang="en-US" altLang="en-US" sz="1400" dirty="0" smtClean="0">
              <a:latin typeface="Arial" charset="0"/>
            </a:endParaRPr>
          </a:p>
          <a:p>
            <a:endParaRPr lang="en-US" altLang="en-US" sz="1400" dirty="0">
              <a:latin typeface="Arial" charset="0"/>
            </a:endParaRPr>
          </a:p>
          <a:p>
            <a:endParaRPr lang="en-US" altLang="en-US" sz="1400" b="1" dirty="0" smtClean="0">
              <a:latin typeface="Arial" charset="0"/>
            </a:endParaRPr>
          </a:p>
          <a:p>
            <a:endParaRPr lang="en-US" altLang="en-US" sz="1400" b="1" dirty="0" smtClean="0">
              <a:latin typeface="Arial" charset="0"/>
            </a:endParaRPr>
          </a:p>
          <a:p>
            <a:endParaRPr lang="en-US" altLang="en-US" sz="1400" b="1" dirty="0">
              <a:latin typeface="Arial" charset="0"/>
            </a:endParaRPr>
          </a:p>
        </p:txBody>
      </p:sp>
      <p:sp>
        <p:nvSpPr>
          <p:cNvPr id="6" name="Rectangle 4"/>
          <p:cNvSpPr txBox="1">
            <a:spLocks noChangeArrowheads="1"/>
          </p:cNvSpPr>
          <p:nvPr/>
        </p:nvSpPr>
        <p:spPr bwMode="auto">
          <a:xfrm>
            <a:off x="-106327" y="-94267"/>
            <a:ext cx="9335386"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spcBef>
                <a:spcPts val="0"/>
              </a:spcBef>
              <a:buFont typeface="Wingdings" charset="2"/>
              <a:buNone/>
            </a:pPr>
            <a:r>
              <a:rPr lang="en-US" altLang="en-US" b="1" kern="0" dirty="0" smtClean="0">
                <a:solidFill>
                  <a:schemeClr val="tx2"/>
                </a:solidFill>
                <a:ea typeface="ＭＳ Ｐゴシック" charset="-128"/>
              </a:rPr>
              <a:t>Litigation Victories </a:t>
            </a:r>
          </a:p>
          <a:p>
            <a:pPr eaLnBrk="1" hangingPunct="1">
              <a:spcBef>
                <a:spcPts val="0"/>
              </a:spcBef>
              <a:buFont typeface="Wingdings" charset="2"/>
              <a:buNone/>
            </a:pPr>
            <a:r>
              <a:rPr lang="en-US" altLang="en-US" sz="2200" b="1" kern="0" dirty="0" smtClean="0">
                <a:solidFill>
                  <a:schemeClr val="tx2"/>
                </a:solidFill>
                <a:ea typeface="ＭＳ Ｐゴシック" charset="-128"/>
              </a:rPr>
              <a:t>for Election Integrity</a:t>
            </a:r>
            <a:endParaRPr lang="en-US" altLang="en-US" sz="2200" kern="0" dirty="0" smtClean="0">
              <a:ea typeface="ＭＳ Ｐゴシック" charset="-128"/>
            </a:endParaRPr>
          </a:p>
        </p:txBody>
      </p:sp>
    </p:spTree>
    <p:extLst>
      <p:ext uri="{BB962C8B-B14F-4D97-AF65-F5344CB8AC3E}">
        <p14:creationId xmlns:p14="http://schemas.microsoft.com/office/powerpoint/2010/main" val="1236753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59170" y="860984"/>
            <a:ext cx="8718696" cy="482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2200" b="1" dirty="0" smtClean="0"/>
              <a:t>W</a:t>
            </a:r>
            <a:r>
              <a:rPr lang="en-US" sz="2200" b="1" dirty="0" smtClean="0"/>
              <a:t>ISCONSIN CON’T</a:t>
            </a:r>
          </a:p>
          <a:p>
            <a:r>
              <a:rPr lang="en-US" sz="2200" dirty="0" smtClean="0"/>
              <a:t>PENDING </a:t>
            </a:r>
            <a:r>
              <a:rPr lang="en-US" sz="2200" dirty="0"/>
              <a:t>- Voting machine corps </a:t>
            </a:r>
            <a:r>
              <a:rPr lang="en-US" sz="2200" b="1" dirty="0" smtClean="0"/>
              <a:t>appeal state district court</a:t>
            </a:r>
            <a:r>
              <a:rPr lang="en-US" sz="2200" b="1" u="sng" dirty="0" smtClean="0"/>
              <a:t> </a:t>
            </a:r>
            <a:r>
              <a:rPr lang="en-US" sz="2200" dirty="0"/>
              <a:t>decision. May </a:t>
            </a:r>
            <a:r>
              <a:rPr lang="en-US" sz="2200" dirty="0" smtClean="0"/>
              <a:t>go to WI </a:t>
            </a:r>
            <a:r>
              <a:rPr lang="en-US" sz="2200" dirty="0"/>
              <a:t>Supreme </a:t>
            </a:r>
            <a:r>
              <a:rPr lang="en-US" sz="2200" dirty="0" smtClean="0"/>
              <a:t>Ct.</a:t>
            </a:r>
            <a:endParaRPr lang="en-US" sz="2200" b="1" dirty="0" smtClean="0"/>
          </a:p>
          <a:p>
            <a:endParaRPr lang="en-US" sz="2200" b="1" dirty="0"/>
          </a:p>
          <a:p>
            <a:r>
              <a:rPr lang="en-US" sz="2200" b="1" dirty="0" smtClean="0"/>
              <a:t>PENNSYLVANIA   </a:t>
            </a:r>
          </a:p>
          <a:p>
            <a:r>
              <a:rPr lang="en-US" sz="2200" dirty="0" smtClean="0"/>
              <a:t>WIN –2018  </a:t>
            </a:r>
            <a:r>
              <a:rPr lang="en-US" sz="2200" dirty="0"/>
              <a:t>D</a:t>
            </a:r>
            <a:r>
              <a:rPr lang="en-US" sz="2200" dirty="0" smtClean="0"/>
              <a:t>efeated VM corporations’ </a:t>
            </a:r>
            <a:r>
              <a:rPr lang="en-US" sz="2200" b="1" dirty="0" smtClean="0"/>
              <a:t>motion to dismiss </a:t>
            </a:r>
            <a:r>
              <a:rPr lang="en-US" sz="2200" dirty="0" smtClean="0"/>
              <a:t>case in federal court.</a:t>
            </a:r>
          </a:p>
          <a:p>
            <a:r>
              <a:rPr lang="en-US" sz="2200" dirty="0" smtClean="0"/>
              <a:t>WIN – 2018 </a:t>
            </a:r>
            <a:r>
              <a:rPr lang="en-US" sz="2200" b="1" dirty="0"/>
              <a:t>S</a:t>
            </a:r>
            <a:r>
              <a:rPr lang="en-US" sz="2200" b="1" dirty="0" smtClean="0"/>
              <a:t>ettlement that eliminates paperless voting machines, requires paper ballots, insures best practice audits, &amp; gives us representation </a:t>
            </a:r>
            <a:r>
              <a:rPr lang="en-US" sz="2200" dirty="0" smtClean="0"/>
              <a:t>on that audit committee.    </a:t>
            </a:r>
            <a:endParaRPr lang="en-US" sz="2200" dirty="0"/>
          </a:p>
          <a:p>
            <a:endParaRPr lang="en-US" sz="2200" dirty="0" smtClean="0"/>
          </a:p>
          <a:p>
            <a:r>
              <a:rPr lang="en-US" sz="2200" b="1" dirty="0" smtClean="0"/>
              <a:t>NATIONAL</a:t>
            </a:r>
          </a:p>
          <a:p>
            <a:r>
              <a:rPr lang="en-US" sz="2200" dirty="0"/>
              <a:t>March 2018 Congressional </a:t>
            </a:r>
            <a:r>
              <a:rPr lang="en-US" sz="2200" dirty="0" smtClean="0"/>
              <a:t>spending bill </a:t>
            </a:r>
            <a:r>
              <a:rPr lang="en-US" sz="2200" dirty="0"/>
              <a:t>allocated </a:t>
            </a:r>
            <a:r>
              <a:rPr lang="en-US" sz="2200" b="1" dirty="0"/>
              <a:t>$380 M </a:t>
            </a:r>
            <a:r>
              <a:rPr lang="en-US" sz="2200" dirty="0"/>
              <a:t>for election security to be distributed among the 50 states.  </a:t>
            </a:r>
          </a:p>
          <a:p>
            <a:endParaRPr lang="en-US" sz="2200" dirty="0"/>
          </a:p>
          <a:p>
            <a:endParaRPr lang="en-US" sz="2200" dirty="0" smtClean="0"/>
          </a:p>
          <a:p>
            <a:endParaRPr lang="en-US" altLang="en-US" sz="2200" dirty="0" smtClean="0">
              <a:latin typeface="Arial" charset="0"/>
            </a:endParaRPr>
          </a:p>
          <a:p>
            <a:endParaRPr lang="en-US" altLang="en-US" sz="2200" dirty="0">
              <a:latin typeface="Arial" charset="0"/>
            </a:endParaRPr>
          </a:p>
          <a:p>
            <a:endParaRPr lang="en-US" altLang="en-US" sz="2200" b="1" dirty="0" smtClean="0">
              <a:latin typeface="Arial" charset="0"/>
            </a:endParaRPr>
          </a:p>
          <a:p>
            <a:endParaRPr lang="en-US" altLang="en-US" sz="2200" b="1" dirty="0" smtClean="0">
              <a:latin typeface="Arial" charset="0"/>
            </a:endParaRPr>
          </a:p>
          <a:p>
            <a:endParaRPr lang="en-US" altLang="en-US" sz="2200" b="1" dirty="0">
              <a:latin typeface="Arial" charset="0"/>
            </a:endParaRPr>
          </a:p>
        </p:txBody>
      </p:sp>
      <p:sp>
        <p:nvSpPr>
          <p:cNvPr id="6" name="Rectangle 4"/>
          <p:cNvSpPr txBox="1">
            <a:spLocks noChangeArrowheads="1"/>
          </p:cNvSpPr>
          <p:nvPr/>
        </p:nvSpPr>
        <p:spPr bwMode="auto">
          <a:xfrm>
            <a:off x="-106327" y="-94267"/>
            <a:ext cx="9335386"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spcBef>
                <a:spcPts val="0"/>
              </a:spcBef>
              <a:buFont typeface="Wingdings" charset="2"/>
              <a:buNone/>
            </a:pPr>
            <a:r>
              <a:rPr lang="en-US" altLang="en-US" sz="2800" b="1" kern="0" dirty="0" smtClean="0">
                <a:solidFill>
                  <a:schemeClr val="tx2"/>
                </a:solidFill>
                <a:ea typeface="ＭＳ Ｐゴシック" charset="-128"/>
              </a:rPr>
              <a:t>Recount Litigation </a:t>
            </a:r>
          </a:p>
          <a:p>
            <a:pPr eaLnBrk="1" hangingPunct="1">
              <a:spcBef>
                <a:spcPts val="0"/>
              </a:spcBef>
              <a:buFont typeface="Wingdings" charset="2"/>
              <a:buNone/>
            </a:pPr>
            <a:r>
              <a:rPr lang="en-US" altLang="en-US" sz="2800" b="1" kern="0" dirty="0" smtClean="0">
                <a:solidFill>
                  <a:schemeClr val="tx2"/>
                </a:solidFill>
                <a:ea typeface="ＭＳ Ｐゴシック" charset="-128"/>
              </a:rPr>
              <a:t>Victories for Election Integrity</a:t>
            </a:r>
            <a:endParaRPr lang="en-US" altLang="en-US" sz="2800" kern="0" dirty="0" smtClean="0">
              <a:ea typeface="ＭＳ Ｐゴシック" charset="-128"/>
            </a:endParaRPr>
          </a:p>
        </p:txBody>
      </p:sp>
    </p:spTree>
    <p:extLst>
      <p:ext uri="{BB962C8B-B14F-4D97-AF65-F5344CB8AC3E}">
        <p14:creationId xmlns:p14="http://schemas.microsoft.com/office/powerpoint/2010/main" val="92588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132696" y="1341442"/>
            <a:ext cx="9011304" cy="480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dirty="0" smtClean="0"/>
              <a:t>Rapid </a:t>
            </a:r>
            <a:r>
              <a:rPr lang="en-US" dirty="0"/>
              <a:t>transition to </a:t>
            </a:r>
            <a:r>
              <a:rPr lang="en-US" b="1" u="sng" dirty="0"/>
              <a:t>paper</a:t>
            </a:r>
            <a:r>
              <a:rPr lang="en-US" dirty="0"/>
              <a:t> </a:t>
            </a:r>
            <a:r>
              <a:rPr lang="en-US" b="1" u="sng" dirty="0" smtClean="0"/>
              <a:t>ballots</a:t>
            </a:r>
            <a:r>
              <a:rPr lang="en-US" dirty="0"/>
              <a:t>.</a:t>
            </a:r>
            <a:endParaRPr lang="en-US" b="1" u="sng" dirty="0" smtClean="0"/>
          </a:p>
          <a:p>
            <a:pPr marL="285750" indent="-285750">
              <a:spcAft>
                <a:spcPts val="600"/>
              </a:spcAft>
              <a:buFont typeface="Arial" charset="0"/>
              <a:buChar char="•"/>
            </a:pPr>
            <a:r>
              <a:rPr lang="en-US" b="1" u="sng" dirty="0" smtClean="0"/>
              <a:t>Cybersecurity </a:t>
            </a:r>
            <a:r>
              <a:rPr lang="en-US" dirty="0"/>
              <a:t>best practices</a:t>
            </a:r>
            <a:r>
              <a:rPr lang="en-US" b="1" u="sng" dirty="0"/>
              <a:t>, </a:t>
            </a:r>
            <a:r>
              <a:rPr lang="en-US" b="1" u="sng" dirty="0" smtClean="0"/>
              <a:t>audits</a:t>
            </a:r>
            <a:r>
              <a:rPr lang="en-US" b="1" u="sng" dirty="0"/>
              <a:t>, </a:t>
            </a:r>
            <a:r>
              <a:rPr lang="en-US" b="1" u="sng" dirty="0" smtClean="0"/>
              <a:t>recounts</a:t>
            </a:r>
            <a:r>
              <a:rPr lang="en-US" dirty="0" smtClean="0"/>
              <a:t>.</a:t>
            </a:r>
          </a:p>
          <a:p>
            <a:pPr marL="285750" indent="-285750">
              <a:spcAft>
                <a:spcPts val="600"/>
              </a:spcAft>
              <a:buFont typeface="Arial" charset="0"/>
              <a:buChar char="•"/>
            </a:pPr>
            <a:r>
              <a:rPr lang="en-US" b="1" u="sng" dirty="0" smtClean="0"/>
              <a:t>Treaty</a:t>
            </a:r>
            <a:r>
              <a:rPr lang="en-US" dirty="0" smtClean="0"/>
              <a:t> to end election interference by any nation (US is leading perpetrator, nonviolent &amp; violent.)</a:t>
            </a:r>
            <a:endParaRPr lang="en-US" altLang="en-US" dirty="0" smtClean="0">
              <a:latin typeface="Arial" charset="0"/>
            </a:endParaRPr>
          </a:p>
          <a:p>
            <a:pPr marL="285750" indent="-285750">
              <a:spcAft>
                <a:spcPts val="600"/>
              </a:spcAft>
              <a:buFont typeface="Arial" charset="0"/>
              <a:buChar char="•"/>
            </a:pPr>
            <a:r>
              <a:rPr lang="en-US" dirty="0" smtClean="0"/>
              <a:t>End voter </a:t>
            </a:r>
            <a:r>
              <a:rPr lang="en-US" b="1" u="sng" dirty="0" smtClean="0"/>
              <a:t>suppression</a:t>
            </a:r>
            <a:r>
              <a:rPr lang="en-US" dirty="0" smtClean="0"/>
              <a:t>, </a:t>
            </a:r>
            <a:r>
              <a:rPr lang="en-US" b="1" u="sng" dirty="0" smtClean="0"/>
              <a:t>Right</a:t>
            </a:r>
            <a:r>
              <a:rPr lang="en-US" dirty="0" smtClean="0"/>
              <a:t> to Vote</a:t>
            </a:r>
          </a:p>
          <a:p>
            <a:pPr marL="285750" indent="-285750">
              <a:spcAft>
                <a:spcPts val="600"/>
              </a:spcAft>
              <a:buFont typeface="Arial" charset="0"/>
              <a:buChar char="•"/>
            </a:pPr>
            <a:r>
              <a:rPr lang="en-US" dirty="0" smtClean="0"/>
              <a:t>Break stranglehold</a:t>
            </a:r>
            <a:r>
              <a:rPr lang="en-US" b="1" u="sng" dirty="0" smtClean="0"/>
              <a:t> $$</a:t>
            </a:r>
            <a:r>
              <a:rPr lang="en-US" dirty="0" smtClean="0"/>
              <a:t>: public financing, free air time.</a:t>
            </a:r>
          </a:p>
          <a:p>
            <a:pPr marL="285750" indent="-285750">
              <a:spcAft>
                <a:spcPts val="600"/>
              </a:spcAft>
              <a:buFont typeface="Arial" charset="0"/>
              <a:buChar char="•"/>
            </a:pPr>
            <a:r>
              <a:rPr lang="en-US" b="1" u="sng" dirty="0" smtClean="0"/>
              <a:t>RCV</a:t>
            </a:r>
            <a:r>
              <a:rPr lang="en-US" dirty="0" smtClean="0"/>
              <a:t>: Expand voter choice, end fear-based elections</a:t>
            </a:r>
          </a:p>
          <a:p>
            <a:pPr marL="285750" indent="-285750">
              <a:spcAft>
                <a:spcPts val="600"/>
              </a:spcAft>
              <a:buFont typeface="Arial" charset="0"/>
              <a:buChar char="•"/>
            </a:pPr>
            <a:r>
              <a:rPr lang="en-US" dirty="0" smtClean="0"/>
              <a:t>Inclusive </a:t>
            </a:r>
            <a:r>
              <a:rPr lang="en-US" b="1" u="sng" dirty="0" smtClean="0"/>
              <a:t>debates </a:t>
            </a:r>
          </a:p>
          <a:p>
            <a:pPr marL="285750" indent="-285750">
              <a:spcAft>
                <a:spcPts val="600"/>
              </a:spcAft>
              <a:buFont typeface="Arial" charset="0"/>
              <a:buChar char="•"/>
            </a:pPr>
            <a:r>
              <a:rPr lang="en-US" dirty="0" smtClean="0"/>
              <a:t>Protect rights of </a:t>
            </a:r>
            <a:r>
              <a:rPr lang="en-US" b="1" u="sng" dirty="0" smtClean="0"/>
              <a:t>free speech &amp; political opposition</a:t>
            </a:r>
            <a:r>
              <a:rPr lang="en-US" dirty="0" smtClean="0"/>
              <a:t>,</a:t>
            </a:r>
            <a:r>
              <a:rPr lang="en-US" b="1" u="sng" dirty="0" smtClean="0"/>
              <a:t> </a:t>
            </a:r>
            <a:r>
              <a:rPr lang="en-US" dirty="0" smtClean="0"/>
              <a:t>end McCarthyism/</a:t>
            </a:r>
            <a:r>
              <a:rPr lang="en-US" dirty="0" err="1" smtClean="0"/>
              <a:t>Russiagate</a:t>
            </a:r>
            <a:r>
              <a:rPr lang="en-US" dirty="0" smtClean="0"/>
              <a:t> repression</a:t>
            </a:r>
          </a:p>
          <a:p>
            <a:pPr marL="285750" indent="-285750">
              <a:spcAft>
                <a:spcPts val="600"/>
              </a:spcAft>
              <a:buFont typeface="Arial" charset="0"/>
              <a:buChar char="•"/>
            </a:pPr>
            <a:r>
              <a:rPr lang="en-US" b="1" u="sng" dirty="0" smtClean="0"/>
              <a:t>Privacy protections </a:t>
            </a:r>
            <a:r>
              <a:rPr lang="en-US" dirty="0" smtClean="0"/>
              <a:t>- end micro-targeting, military-style </a:t>
            </a:r>
            <a:r>
              <a:rPr lang="en-US" dirty="0" err="1" smtClean="0"/>
              <a:t>psyops</a:t>
            </a:r>
            <a:r>
              <a:rPr lang="en-US" dirty="0"/>
              <a:t>.</a:t>
            </a:r>
            <a:endParaRPr lang="en-US" altLang="en-US" dirty="0" smtClean="0">
              <a:latin typeface="Arial" charset="0"/>
            </a:endParaRPr>
          </a:p>
          <a:p>
            <a:pPr>
              <a:spcAft>
                <a:spcPts val="600"/>
              </a:spcAft>
            </a:pPr>
            <a:endParaRPr lang="en-US" altLang="en-US" dirty="0">
              <a:latin typeface="Arial" charset="0"/>
            </a:endParaRPr>
          </a:p>
          <a:p>
            <a:pPr>
              <a:spcAft>
                <a:spcPts val="600"/>
              </a:spcAft>
            </a:pPr>
            <a:endParaRPr lang="en-US" altLang="en-US" b="1" dirty="0" smtClean="0">
              <a:latin typeface="Arial" charset="0"/>
            </a:endParaRPr>
          </a:p>
          <a:p>
            <a:pPr>
              <a:spcAft>
                <a:spcPts val="600"/>
              </a:spcAft>
            </a:pPr>
            <a:endParaRPr lang="en-US" altLang="en-US" b="1" dirty="0" smtClean="0">
              <a:latin typeface="Arial" charset="0"/>
            </a:endParaRPr>
          </a:p>
          <a:p>
            <a:pPr>
              <a:spcAft>
                <a:spcPts val="600"/>
              </a:spcAft>
            </a:pPr>
            <a:endParaRPr lang="en-US" altLang="en-US" b="1" dirty="0">
              <a:latin typeface="Arial" charset="0"/>
            </a:endParaRPr>
          </a:p>
        </p:txBody>
      </p:sp>
      <p:sp>
        <p:nvSpPr>
          <p:cNvPr id="6" name="Rectangle 4"/>
          <p:cNvSpPr txBox="1">
            <a:spLocks noChangeArrowheads="1"/>
          </p:cNvSpPr>
          <p:nvPr/>
        </p:nvSpPr>
        <p:spPr bwMode="auto">
          <a:xfrm>
            <a:off x="-344072" y="-35551"/>
            <a:ext cx="9817255" cy="9563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spcBef>
                <a:spcPts val="0"/>
              </a:spcBef>
              <a:buFont typeface="Wingdings" charset="2"/>
              <a:buNone/>
            </a:pPr>
            <a:r>
              <a:rPr lang="en-US" altLang="en-US" sz="3000" b="1" kern="0" dirty="0" smtClean="0">
                <a:solidFill>
                  <a:schemeClr val="tx2"/>
                </a:solidFill>
                <a:ea typeface="ＭＳ Ｐゴシック" charset="-128"/>
              </a:rPr>
              <a:t>Many Reforms Needed</a:t>
            </a:r>
          </a:p>
          <a:p>
            <a:pPr eaLnBrk="1" hangingPunct="1">
              <a:spcBef>
                <a:spcPts val="0"/>
              </a:spcBef>
              <a:buFont typeface="Wingdings" charset="2"/>
              <a:buNone/>
            </a:pPr>
            <a:r>
              <a:rPr lang="en-US" altLang="en-US" sz="3000" b="1" kern="0" dirty="0">
                <a:solidFill>
                  <a:schemeClr val="tx2"/>
                </a:solidFill>
                <a:ea typeface="ＭＳ Ｐゴシック" charset="-128"/>
              </a:rPr>
              <a:t>F</a:t>
            </a:r>
            <a:r>
              <a:rPr lang="en-US" altLang="en-US" sz="3000" b="1" kern="0" dirty="0" smtClean="0">
                <a:solidFill>
                  <a:schemeClr val="tx2"/>
                </a:solidFill>
                <a:ea typeface="ＭＳ Ｐゴシック" charset="-128"/>
              </a:rPr>
              <a:t>or </a:t>
            </a:r>
            <a:r>
              <a:rPr lang="en-US" altLang="en-US" sz="3000" b="1" kern="0" dirty="0">
                <a:solidFill>
                  <a:schemeClr val="tx2"/>
                </a:solidFill>
                <a:ea typeface="ＭＳ Ｐゴシック" charset="-128"/>
              </a:rPr>
              <a:t>E</a:t>
            </a:r>
            <a:r>
              <a:rPr lang="en-US" altLang="en-US" sz="3000" b="1" kern="0" dirty="0" smtClean="0">
                <a:solidFill>
                  <a:schemeClr val="tx2"/>
                </a:solidFill>
                <a:ea typeface="ＭＳ Ｐゴシック" charset="-128"/>
              </a:rPr>
              <a:t>lections </a:t>
            </a:r>
            <a:r>
              <a:rPr lang="en-US" altLang="en-US" sz="3000" b="1" kern="0" dirty="0">
                <a:solidFill>
                  <a:schemeClr val="tx2"/>
                </a:solidFill>
                <a:ea typeface="ＭＳ Ｐゴシック" charset="-128"/>
              </a:rPr>
              <a:t>W</a:t>
            </a:r>
            <a:r>
              <a:rPr lang="en-US" altLang="en-US" sz="3000" b="1" kern="0" dirty="0" smtClean="0">
                <a:solidFill>
                  <a:schemeClr val="tx2"/>
                </a:solidFill>
                <a:ea typeface="ＭＳ Ｐゴシック" charset="-128"/>
              </a:rPr>
              <a:t>e </a:t>
            </a:r>
            <a:r>
              <a:rPr lang="en-US" altLang="en-US" sz="3000" b="1" kern="0" dirty="0">
                <a:solidFill>
                  <a:schemeClr val="tx2"/>
                </a:solidFill>
                <a:ea typeface="ＭＳ Ｐゴシック" charset="-128"/>
              </a:rPr>
              <a:t>C</a:t>
            </a:r>
            <a:r>
              <a:rPr lang="en-US" altLang="en-US" sz="3000" b="1" kern="0" dirty="0" smtClean="0">
                <a:solidFill>
                  <a:schemeClr val="tx2"/>
                </a:solidFill>
                <a:ea typeface="ＭＳ Ｐゴシック" charset="-128"/>
              </a:rPr>
              <a:t>an </a:t>
            </a:r>
            <a:r>
              <a:rPr lang="en-US" altLang="en-US" sz="3000" b="1" kern="0" dirty="0">
                <a:solidFill>
                  <a:schemeClr val="tx2"/>
                </a:solidFill>
                <a:ea typeface="ＭＳ Ｐゴシック" charset="-128"/>
              </a:rPr>
              <a:t>T</a:t>
            </a:r>
            <a:r>
              <a:rPr lang="en-US" altLang="en-US" sz="3000" b="1" kern="0" dirty="0" smtClean="0">
                <a:solidFill>
                  <a:schemeClr val="tx2"/>
                </a:solidFill>
                <a:ea typeface="ＭＳ Ｐゴシック" charset="-128"/>
              </a:rPr>
              <a:t>rust</a:t>
            </a:r>
          </a:p>
        </p:txBody>
      </p:sp>
    </p:spTree>
    <p:extLst>
      <p:ext uri="{BB962C8B-B14F-4D97-AF65-F5344CB8AC3E}">
        <p14:creationId xmlns:p14="http://schemas.microsoft.com/office/powerpoint/2010/main" val="1971598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587156"/>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1059557"/>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85286" y="189153"/>
            <a:ext cx="8718696" cy="614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endParaRPr lang="en-US" sz="1200" dirty="0"/>
          </a:p>
          <a:p>
            <a:pPr algn="ctr">
              <a:spcAft>
                <a:spcPts val="600"/>
              </a:spcAft>
            </a:pPr>
            <a:r>
              <a:rPr lang="en-US" sz="3000" b="1" dirty="0" smtClean="0">
                <a:latin typeface="+mn-lt"/>
              </a:rPr>
              <a:t>Examples of Major Election Interference</a:t>
            </a:r>
            <a:endParaRPr lang="en-US" sz="1000" b="1" dirty="0" smtClean="0">
              <a:latin typeface="+mn-lt"/>
            </a:endParaRPr>
          </a:p>
          <a:p>
            <a:pPr marL="285750" indent="-285750">
              <a:spcAft>
                <a:spcPts val="600"/>
              </a:spcAft>
              <a:buFont typeface="Arial" charset="0"/>
              <a:buChar char="•"/>
            </a:pPr>
            <a:endParaRPr lang="en-US" b="1" u="sng" dirty="0" smtClean="0"/>
          </a:p>
          <a:p>
            <a:pPr marL="285750" indent="-285750">
              <a:spcAft>
                <a:spcPts val="600"/>
              </a:spcAft>
              <a:buFont typeface="Arial" charset="0"/>
              <a:buChar char="•"/>
            </a:pPr>
            <a:r>
              <a:rPr lang="en-US" b="1" u="sng" dirty="0" smtClean="0"/>
              <a:t>DNC rigging </a:t>
            </a:r>
            <a:r>
              <a:rPr lang="en-US" dirty="0" smtClean="0"/>
              <a:t>the 2016 Democratic primary</a:t>
            </a:r>
          </a:p>
          <a:p>
            <a:pPr marL="285750" indent="-285750">
              <a:spcAft>
                <a:spcPts val="600"/>
              </a:spcAft>
              <a:buFont typeface="Arial" charset="0"/>
              <a:buChar char="•"/>
            </a:pPr>
            <a:r>
              <a:rPr lang="en-US" dirty="0" smtClean="0"/>
              <a:t>Billions of dollars in </a:t>
            </a:r>
            <a:r>
              <a:rPr lang="en-US" b="1" u="sng" dirty="0" smtClean="0"/>
              <a:t>free </a:t>
            </a:r>
            <a:r>
              <a:rPr lang="en-US" b="1" u="sng" dirty="0"/>
              <a:t>airtime </a:t>
            </a:r>
            <a:r>
              <a:rPr lang="en-US" b="1" u="sng" dirty="0" smtClean="0"/>
              <a:t>for corporate candidates</a:t>
            </a:r>
            <a:r>
              <a:rPr lang="en-US" dirty="0" smtClean="0"/>
              <a:t>, especially Trump</a:t>
            </a:r>
            <a:r>
              <a:rPr lang="en-US" dirty="0"/>
              <a:t> </a:t>
            </a:r>
            <a:r>
              <a:rPr lang="en-US" dirty="0" smtClean="0"/>
              <a:t>- “damn </a:t>
            </a:r>
            <a:r>
              <a:rPr lang="en-US" dirty="0"/>
              <a:t>good” for network </a:t>
            </a:r>
            <a:r>
              <a:rPr lang="en-US" dirty="0" smtClean="0"/>
              <a:t>profits</a:t>
            </a:r>
          </a:p>
          <a:p>
            <a:pPr marL="285750" indent="-285750">
              <a:spcAft>
                <a:spcPts val="600"/>
              </a:spcAft>
              <a:buFont typeface="Arial" charset="0"/>
              <a:buChar char="•"/>
            </a:pPr>
            <a:r>
              <a:rPr lang="en-US" b="1" u="sng" dirty="0" smtClean="0"/>
              <a:t>Voter suppression </a:t>
            </a:r>
            <a:r>
              <a:rPr lang="en-US" dirty="0" smtClean="0"/>
              <a:t>- voter </a:t>
            </a:r>
            <a:r>
              <a:rPr lang="en-US" dirty="0"/>
              <a:t>ID laws, Interstate </a:t>
            </a:r>
            <a:r>
              <a:rPr lang="en-US" dirty="0" smtClean="0"/>
              <a:t>Crosscheck, felon disenfranchisement</a:t>
            </a:r>
          </a:p>
          <a:p>
            <a:pPr marL="285750" indent="-285750">
              <a:spcAft>
                <a:spcPts val="600"/>
              </a:spcAft>
              <a:buFont typeface="Arial" charset="0"/>
              <a:buChar char="•"/>
            </a:pPr>
            <a:r>
              <a:rPr lang="en-US" b="1" u="sng" dirty="0" smtClean="0"/>
              <a:t>Cambridge </a:t>
            </a:r>
            <a:r>
              <a:rPr lang="en-US" b="1" u="sng" dirty="0" err="1" smtClean="0"/>
              <a:t>Analytica</a:t>
            </a:r>
            <a:r>
              <a:rPr lang="en-US" b="1" u="sng" dirty="0" smtClean="0"/>
              <a:t> </a:t>
            </a:r>
            <a:r>
              <a:rPr lang="en-US" dirty="0" smtClean="0"/>
              <a:t>– 100s (1000s?) data points on 50M fb users, targeted with </a:t>
            </a:r>
            <a:r>
              <a:rPr lang="en-US" dirty="0" err="1" smtClean="0"/>
              <a:t>psyops</a:t>
            </a:r>
            <a:r>
              <a:rPr lang="en-US" dirty="0" smtClean="0"/>
              <a:t> &amp; propaganda.</a:t>
            </a:r>
          </a:p>
          <a:p>
            <a:pPr marL="285750" indent="-285750">
              <a:spcAft>
                <a:spcPts val="600"/>
              </a:spcAft>
              <a:buFont typeface="Arial" charset="0"/>
              <a:buChar char="•"/>
            </a:pPr>
            <a:endParaRPr lang="en-US" altLang="en-US" b="1" dirty="0" smtClean="0">
              <a:latin typeface="Arial" charset="0"/>
            </a:endParaRPr>
          </a:p>
          <a:p>
            <a:pPr>
              <a:spcAft>
                <a:spcPts val="600"/>
              </a:spcAft>
            </a:pPr>
            <a:endParaRPr lang="en-US" altLang="en-US" b="1" dirty="0" smtClean="0">
              <a:latin typeface="Arial" charset="0"/>
            </a:endParaRPr>
          </a:p>
          <a:p>
            <a:pPr>
              <a:spcAft>
                <a:spcPts val="600"/>
              </a:spcAft>
            </a:pPr>
            <a:endParaRPr lang="en-US" altLang="en-US" b="1" dirty="0">
              <a:latin typeface="Arial" charset="0"/>
            </a:endParaRPr>
          </a:p>
        </p:txBody>
      </p:sp>
    </p:spTree>
    <p:extLst>
      <p:ext uri="{BB962C8B-B14F-4D97-AF65-F5344CB8AC3E}">
        <p14:creationId xmlns:p14="http://schemas.microsoft.com/office/powerpoint/2010/main" val="626098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932" y="1208752"/>
            <a:ext cx="5209540" cy="5249768"/>
          </a:xfrm>
          <a:prstGeom prst="rect">
            <a:avLst/>
          </a:prstGeom>
        </p:spPr>
      </p:pic>
      <p:sp>
        <p:nvSpPr>
          <p:cNvPr id="8"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9" name="Rectangle 4"/>
          <p:cNvSpPr txBox="1">
            <a:spLocks noChangeArrowheads="1"/>
          </p:cNvSpPr>
          <p:nvPr/>
        </p:nvSpPr>
        <p:spPr bwMode="auto">
          <a:xfrm>
            <a:off x="0" y="458943"/>
            <a:ext cx="9817255"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3000" b="1" dirty="0" smtClean="0"/>
              <a:t>Examples </a:t>
            </a:r>
            <a:r>
              <a:rPr lang="en-US" sz="3000" b="1" dirty="0"/>
              <a:t>of Major Election Interference</a:t>
            </a:r>
          </a:p>
        </p:txBody>
      </p:sp>
      <p:sp>
        <p:nvSpPr>
          <p:cNvPr id="10" name="Rectangle 4"/>
          <p:cNvSpPr txBox="1">
            <a:spLocks noChangeArrowheads="1"/>
          </p:cNvSpPr>
          <p:nvPr/>
        </p:nvSpPr>
        <p:spPr bwMode="auto">
          <a:xfrm rot="20352080">
            <a:off x="231438" y="4475"/>
            <a:ext cx="1580758"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4400" b="1" smtClean="0">
                <a:solidFill>
                  <a:srgbClr val="FF0000"/>
                </a:solidFill>
              </a:rPr>
              <a:t>NOT</a:t>
            </a:r>
            <a:endParaRPr lang="en-US" sz="4400" b="1" dirty="0">
              <a:solidFill>
                <a:srgbClr val="FF0000"/>
              </a:solidFill>
            </a:endParaRPr>
          </a:p>
        </p:txBody>
      </p:sp>
    </p:spTree>
    <p:extLst>
      <p:ext uri="{BB962C8B-B14F-4D97-AF65-F5344CB8AC3E}">
        <p14:creationId xmlns:p14="http://schemas.microsoft.com/office/powerpoint/2010/main" val="6461652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6" name="Rectangle 4"/>
          <p:cNvSpPr txBox="1">
            <a:spLocks noChangeArrowheads="1"/>
          </p:cNvSpPr>
          <p:nvPr/>
        </p:nvSpPr>
        <p:spPr bwMode="auto">
          <a:xfrm>
            <a:off x="0" y="458943"/>
            <a:ext cx="9817255"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3000" b="1" dirty="0" smtClean="0"/>
              <a:t>Examples </a:t>
            </a:r>
            <a:r>
              <a:rPr lang="en-US" sz="3000" b="1" dirty="0"/>
              <a:t>of Major Election Interference</a:t>
            </a:r>
          </a:p>
        </p:txBody>
      </p:sp>
      <p:sp>
        <p:nvSpPr>
          <p:cNvPr id="12" name="Rectangle 4"/>
          <p:cNvSpPr txBox="1">
            <a:spLocks noChangeArrowheads="1"/>
          </p:cNvSpPr>
          <p:nvPr/>
        </p:nvSpPr>
        <p:spPr bwMode="auto">
          <a:xfrm rot="20352080">
            <a:off x="231438" y="4475"/>
            <a:ext cx="1580758"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4400" b="1" smtClean="0">
                <a:solidFill>
                  <a:srgbClr val="FF0000"/>
                </a:solidFill>
              </a:rPr>
              <a:t>NOT</a:t>
            </a:r>
            <a:endParaRPr lang="en-US" sz="4400" b="1"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5932" y="1365916"/>
            <a:ext cx="5209540" cy="524976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5932" y="1259552"/>
            <a:ext cx="5250180" cy="5322383"/>
          </a:xfrm>
          <a:prstGeom prst="rect">
            <a:avLst/>
          </a:prstGeom>
        </p:spPr>
      </p:pic>
    </p:spTree>
    <p:extLst>
      <p:ext uri="{BB962C8B-B14F-4D97-AF65-F5344CB8AC3E}">
        <p14:creationId xmlns:p14="http://schemas.microsoft.com/office/powerpoint/2010/main" val="12623888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2" name="Rectangle 4"/>
          <p:cNvSpPr txBox="1">
            <a:spLocks noChangeArrowheads="1"/>
          </p:cNvSpPr>
          <p:nvPr/>
        </p:nvSpPr>
        <p:spPr bwMode="auto">
          <a:xfrm rot="19575067">
            <a:off x="-97180" y="75914"/>
            <a:ext cx="1580758"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4400" b="1" smtClean="0">
                <a:solidFill>
                  <a:srgbClr val="FF0000"/>
                </a:solidFill>
              </a:rPr>
              <a:t>NOT</a:t>
            </a:r>
            <a:endParaRPr lang="en-US" sz="4400" b="1" dirty="0">
              <a:solidFill>
                <a:srgbClr val="FF0000"/>
              </a:solidFill>
            </a:endParaRPr>
          </a:p>
        </p:txBody>
      </p:sp>
      <p:sp>
        <p:nvSpPr>
          <p:cNvPr id="8" name="Rectangle 12"/>
          <p:cNvSpPr>
            <a:spLocks noChangeArrowheads="1"/>
          </p:cNvSpPr>
          <p:nvPr/>
        </p:nvSpPr>
        <p:spPr bwMode="auto">
          <a:xfrm>
            <a:off x="128584" y="1217860"/>
            <a:ext cx="8961120" cy="47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dirty="0"/>
              <a:t>Russian social-media activity was mostly</a:t>
            </a:r>
            <a:r>
              <a:rPr lang="en-US" b="1" dirty="0"/>
              <a:t> unrelated to the 2016 </a:t>
            </a:r>
            <a:r>
              <a:rPr lang="en-US" b="1" dirty="0" smtClean="0"/>
              <a:t>election (11%); </a:t>
            </a:r>
          </a:p>
          <a:p>
            <a:pPr marL="285750" indent="-285750">
              <a:spcAft>
                <a:spcPts val="600"/>
              </a:spcAft>
              <a:buFont typeface="Arial" charset="0"/>
              <a:buChar char="•"/>
            </a:pPr>
            <a:r>
              <a:rPr lang="en-US" b="1" dirty="0" smtClean="0"/>
              <a:t>microscopic </a:t>
            </a:r>
            <a:r>
              <a:rPr lang="en-US" b="1" dirty="0" smtClean="0"/>
              <a:t>reach </a:t>
            </a:r>
            <a:r>
              <a:rPr lang="en-US" b="1" dirty="0" smtClean="0"/>
              <a:t>- 126 M on FB</a:t>
            </a:r>
          </a:p>
          <a:p>
            <a:pPr marL="285750" indent="-285750">
              <a:spcAft>
                <a:spcPts val="600"/>
              </a:spcAft>
              <a:buFont typeface="Arial" charset="0"/>
              <a:buChar char="•"/>
            </a:pPr>
            <a:r>
              <a:rPr lang="en-US" b="1" dirty="0" smtClean="0"/>
              <a:t>1 </a:t>
            </a:r>
            <a:r>
              <a:rPr lang="en-US" b="1" dirty="0"/>
              <a:t>out of 23,000 </a:t>
            </a:r>
            <a:r>
              <a:rPr lang="en-US" dirty="0"/>
              <a:t>pieces of content</a:t>
            </a:r>
            <a:r>
              <a:rPr lang="en-US" dirty="0" smtClean="0"/>
              <a:t>.</a:t>
            </a:r>
          </a:p>
          <a:p>
            <a:pPr marL="285750" indent="-285750">
              <a:spcAft>
                <a:spcPts val="600"/>
              </a:spcAft>
              <a:buFont typeface="Arial" charset="0"/>
              <a:buChar char="•"/>
            </a:pPr>
            <a:r>
              <a:rPr lang="en-US" b="1" dirty="0" smtClean="0"/>
              <a:t>$46,000 </a:t>
            </a:r>
            <a:r>
              <a:rPr lang="en-US" b="1" dirty="0" smtClean="0"/>
              <a:t>IRA FB budget = </a:t>
            </a:r>
            <a:r>
              <a:rPr lang="en-US" b="1" dirty="0" smtClean="0"/>
              <a:t>0.05% </a:t>
            </a:r>
            <a:r>
              <a:rPr lang="en-US" dirty="0" smtClean="0"/>
              <a:t>of the </a:t>
            </a:r>
            <a:r>
              <a:rPr lang="en-US" b="1" dirty="0" smtClean="0"/>
              <a:t>$81 </a:t>
            </a:r>
            <a:r>
              <a:rPr lang="en-US" b="1" dirty="0"/>
              <a:t>million </a:t>
            </a:r>
            <a:r>
              <a:rPr lang="en-US" dirty="0"/>
              <a:t>spent on </a:t>
            </a:r>
            <a:r>
              <a:rPr lang="en-US" dirty="0" smtClean="0"/>
              <a:t>FB ads </a:t>
            </a:r>
            <a:r>
              <a:rPr lang="en-US" dirty="0"/>
              <a:t>by </a:t>
            </a:r>
            <a:r>
              <a:rPr lang="en-US" dirty="0" err="1" smtClean="0"/>
              <a:t>Clinton+Trump</a:t>
            </a:r>
            <a:r>
              <a:rPr lang="en-US" b="1" dirty="0" smtClean="0"/>
              <a:t> </a:t>
            </a:r>
            <a:r>
              <a:rPr lang="en-US" dirty="0" smtClean="0"/>
              <a:t>campaigns. </a:t>
            </a:r>
          </a:p>
          <a:p>
            <a:pPr marL="285750" indent="-285750">
              <a:spcAft>
                <a:spcPts val="600"/>
              </a:spcAft>
              <a:buFont typeface="Arial" charset="0"/>
              <a:buChar char="•"/>
            </a:pPr>
            <a:r>
              <a:rPr lang="en-US" b="1" dirty="0" smtClean="0"/>
              <a:t>$</a:t>
            </a:r>
            <a:r>
              <a:rPr lang="en-US" b="1" dirty="0"/>
              <a:t>4,700 on </a:t>
            </a:r>
            <a:r>
              <a:rPr lang="en-US" b="1" dirty="0">
                <a:hlinkClick r:id="rId3"/>
              </a:rPr>
              <a:t>Google </a:t>
            </a:r>
            <a:r>
              <a:rPr lang="en-US" dirty="0"/>
              <a:t>platforms in </a:t>
            </a:r>
            <a:r>
              <a:rPr lang="en-US" dirty="0" smtClean="0"/>
              <a:t>2016</a:t>
            </a:r>
            <a:endParaRPr lang="en-US" b="1" dirty="0" smtClean="0"/>
          </a:p>
          <a:p>
            <a:pPr marL="285750" indent="-285750">
              <a:spcAft>
                <a:spcPts val="600"/>
              </a:spcAft>
              <a:buFont typeface="Arial" charset="0"/>
              <a:buChar char="•"/>
            </a:pPr>
            <a:r>
              <a:rPr lang="en-US" altLang="en-US" b="1" dirty="0" smtClean="0">
                <a:latin typeface="Arial" charset="0"/>
              </a:rPr>
              <a:t>vs $6B free air time for Trump (“damn good for CBS”)</a:t>
            </a:r>
          </a:p>
          <a:p>
            <a:pPr marL="285750" indent="-285750">
              <a:spcAft>
                <a:spcPts val="600"/>
              </a:spcAft>
              <a:buFont typeface="Arial" charset="0"/>
              <a:buChar char="•"/>
            </a:pPr>
            <a:r>
              <a:rPr lang="en-US" altLang="en-US" b="1" dirty="0" smtClean="0">
                <a:latin typeface="Arial" charset="0"/>
              </a:rPr>
              <a:t>Lack of relevant targeting, timing</a:t>
            </a:r>
          </a:p>
          <a:p>
            <a:pPr marL="285750" indent="-285750">
              <a:spcAft>
                <a:spcPts val="600"/>
              </a:spcAft>
              <a:buFont typeface="Arial" charset="0"/>
              <a:buChar char="•"/>
            </a:pPr>
            <a:r>
              <a:rPr lang="en-US" sz="1800" dirty="0" smtClean="0"/>
              <a:t>From: New </a:t>
            </a:r>
            <a:r>
              <a:rPr lang="en-US" sz="1800" dirty="0"/>
              <a:t>Studies Show Pundits Are Wrong About Russian Social-Media Involvement in US Politics 2018.12.28, Nation By </a:t>
            </a:r>
            <a:r>
              <a:rPr lang="en-US" sz="1800" dirty="0">
                <a:hlinkClick r:id="rId4"/>
              </a:rPr>
              <a:t>Aaron Maté</a:t>
            </a:r>
            <a:r>
              <a:rPr lang="en-US" sz="1800" dirty="0"/>
              <a:t>   </a:t>
            </a:r>
            <a:endParaRPr lang="en-US" sz="1800" b="1" dirty="0"/>
          </a:p>
          <a:p>
            <a:pPr marL="285750" indent="-285750">
              <a:spcAft>
                <a:spcPts val="600"/>
              </a:spcAft>
              <a:buFont typeface="Arial" charset="0"/>
              <a:buChar char="•"/>
            </a:pPr>
            <a:endParaRPr lang="en-US" altLang="en-US" b="1" dirty="0" smtClean="0">
              <a:latin typeface="Arial" charset="0"/>
            </a:endParaRPr>
          </a:p>
          <a:p>
            <a:pPr>
              <a:spcAft>
                <a:spcPts val="600"/>
              </a:spcAft>
            </a:pPr>
            <a:endParaRPr lang="en-US" altLang="en-US" b="1" dirty="0" smtClean="0">
              <a:latin typeface="Arial" charset="0"/>
            </a:endParaRPr>
          </a:p>
          <a:p>
            <a:pPr>
              <a:spcAft>
                <a:spcPts val="600"/>
              </a:spcAft>
            </a:pPr>
            <a:endParaRPr lang="en-US" altLang="en-US" b="1" dirty="0">
              <a:latin typeface="Arial" charset="0"/>
            </a:endParaRPr>
          </a:p>
        </p:txBody>
      </p:sp>
      <p:sp>
        <p:nvSpPr>
          <p:cNvPr id="6" name="Rectangle 4"/>
          <p:cNvSpPr txBox="1">
            <a:spLocks noChangeArrowheads="1"/>
          </p:cNvSpPr>
          <p:nvPr/>
        </p:nvSpPr>
        <p:spPr bwMode="auto">
          <a:xfrm>
            <a:off x="-128591" y="158900"/>
            <a:ext cx="9817255"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3000" b="1" smtClean="0"/>
              <a:t>Examples </a:t>
            </a:r>
            <a:r>
              <a:rPr lang="en-US" sz="3000" b="1" dirty="0"/>
              <a:t>of Major Election Interference</a:t>
            </a:r>
          </a:p>
        </p:txBody>
      </p:sp>
    </p:spTree>
    <p:extLst>
      <p:ext uri="{BB962C8B-B14F-4D97-AF65-F5344CB8AC3E}">
        <p14:creationId xmlns:p14="http://schemas.microsoft.com/office/powerpoint/2010/main" val="237310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6" name="Rectangle 4"/>
          <p:cNvSpPr txBox="1">
            <a:spLocks noChangeArrowheads="1"/>
          </p:cNvSpPr>
          <p:nvPr/>
        </p:nvSpPr>
        <p:spPr bwMode="auto">
          <a:xfrm>
            <a:off x="1837370" y="463517"/>
            <a:ext cx="5245255"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spcAft>
                <a:spcPts val="600"/>
              </a:spcAft>
            </a:pPr>
            <a:r>
              <a:rPr lang="en-US" sz="3000" b="1" smtClean="0"/>
              <a:t>Ranked Choice Voting</a:t>
            </a:r>
            <a:endParaRPr lang="en-US" sz="3000" b="1" dirty="0"/>
          </a:p>
        </p:txBody>
      </p:sp>
      <p:sp>
        <p:nvSpPr>
          <p:cNvPr id="8" name="Rectangle 12"/>
          <p:cNvSpPr>
            <a:spLocks noChangeArrowheads="1"/>
          </p:cNvSpPr>
          <p:nvPr/>
        </p:nvSpPr>
        <p:spPr bwMode="auto">
          <a:xfrm>
            <a:off x="1471612" y="1517904"/>
            <a:ext cx="7246620" cy="473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altLang="en-US" sz="2800" dirty="0" smtClean="0"/>
              <a:t>Ends spoiler myth, spoiler panic, voter blaming &amp; shaming</a:t>
            </a:r>
          </a:p>
          <a:p>
            <a:pPr marL="285750" indent="-285750">
              <a:spcAft>
                <a:spcPts val="600"/>
              </a:spcAft>
              <a:buFont typeface="Arial" charset="0"/>
              <a:buChar char="•"/>
            </a:pPr>
            <a:endParaRPr lang="en-US" altLang="en-US" sz="2800" dirty="0" smtClean="0"/>
          </a:p>
          <a:p>
            <a:pPr marL="285750" indent="-285750">
              <a:spcAft>
                <a:spcPts val="600"/>
              </a:spcAft>
              <a:buFont typeface="Arial" charset="0"/>
              <a:buChar char="•"/>
            </a:pPr>
            <a:r>
              <a:rPr lang="en-US" altLang="en-US" sz="2800" dirty="0" smtClean="0">
                <a:latin typeface="Arial" charset="0"/>
              </a:rPr>
              <a:t>Enables debate &amp; dialogue that democracy depends on</a:t>
            </a:r>
          </a:p>
          <a:p>
            <a:pPr>
              <a:spcAft>
                <a:spcPts val="600"/>
              </a:spcAft>
            </a:pPr>
            <a:endParaRPr lang="en-US" altLang="en-US" sz="2800" dirty="0" smtClean="0">
              <a:latin typeface="Arial" charset="0"/>
            </a:endParaRPr>
          </a:p>
          <a:p>
            <a:pPr>
              <a:spcAft>
                <a:spcPts val="600"/>
              </a:spcAft>
            </a:pPr>
            <a:endParaRPr lang="en-US" altLang="en-US" sz="2800" dirty="0">
              <a:latin typeface="Arial" charset="0"/>
            </a:endParaRPr>
          </a:p>
        </p:txBody>
      </p:sp>
    </p:spTree>
    <p:extLst>
      <p:ext uri="{BB962C8B-B14F-4D97-AF65-F5344CB8AC3E}">
        <p14:creationId xmlns:p14="http://schemas.microsoft.com/office/powerpoint/2010/main" val="180094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p:cNvSpPr txBox="1">
            <a:spLocks noChangeArrowheads="1"/>
          </p:cNvSpPr>
          <p:nvPr/>
        </p:nvSpPr>
        <p:spPr bwMode="auto">
          <a:xfrm>
            <a:off x="634151" y="827111"/>
            <a:ext cx="9220200" cy="820737"/>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6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6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r>
              <a:rPr lang="en-US" sz="3600" b="1" dirty="0">
                <a:solidFill>
                  <a:srgbClr val="FFFFCC"/>
                </a:solidFill>
                <a:effectLst>
                  <a:outerShdw blurRad="38100" dist="38100" dir="2700000" algn="tl">
                    <a:srgbClr val="000000"/>
                  </a:outerShdw>
                </a:effectLst>
                <a:ea typeface="MS PGothic" charset="0"/>
                <a:cs typeface="MS PGothic" charset="0"/>
              </a:rPr>
              <a:t> </a:t>
            </a:r>
          </a:p>
        </p:txBody>
      </p:sp>
      <p:sp>
        <p:nvSpPr>
          <p:cNvPr id="14" name="Rectangle 5"/>
          <p:cNvSpPr txBox="1">
            <a:spLocks noChangeArrowheads="1"/>
          </p:cNvSpPr>
          <p:nvPr/>
        </p:nvSpPr>
        <p:spPr bwMode="auto">
          <a:xfrm>
            <a:off x="169863" y="3268127"/>
            <a:ext cx="9220200" cy="397906"/>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endParaRPr lang="en-US" sz="3200" b="1" dirty="0" smtClean="0">
              <a:solidFill>
                <a:srgbClr val="FFFFCC"/>
              </a:solidFill>
              <a:effectLst>
                <a:outerShdw blurRad="38100" dist="38100" dir="2700000" algn="tl">
                  <a:srgbClr val="000000"/>
                </a:outerShdw>
              </a:effectLst>
              <a:ea typeface="MS PGothic" charset="0"/>
              <a:cs typeface="MS PGothic" charset="0"/>
            </a:endParaRPr>
          </a:p>
          <a:p>
            <a:pPr algn="ctr" eaLnBrk="0" hangingPunct="0">
              <a:defRPr/>
            </a:pPr>
            <a:r>
              <a:rPr lang="en-US" sz="3200" b="1" dirty="0">
                <a:solidFill>
                  <a:srgbClr val="FFFFCC"/>
                </a:solidFill>
                <a:effectLst>
                  <a:outerShdw blurRad="38100" dist="38100" dir="2700000" algn="tl">
                    <a:srgbClr val="000000"/>
                  </a:outerShdw>
                </a:effectLst>
                <a:ea typeface="MS PGothic" charset="0"/>
                <a:cs typeface="MS PGothic" charset="0"/>
              </a:rPr>
              <a:t> </a:t>
            </a:r>
          </a:p>
        </p:txBody>
      </p:sp>
      <p:sp>
        <p:nvSpPr>
          <p:cNvPr id="10" name="Rectangle 5"/>
          <p:cNvSpPr txBox="1">
            <a:spLocks noChangeArrowheads="1"/>
          </p:cNvSpPr>
          <p:nvPr/>
        </p:nvSpPr>
        <p:spPr bwMode="auto">
          <a:xfrm>
            <a:off x="-280880" y="2551809"/>
            <a:ext cx="9711171" cy="3062181"/>
          </a:xfrm>
          <a:prstGeom prst="rect">
            <a:avLst/>
          </a:prstGeom>
          <a:noFill/>
          <a:ln w="9525">
            <a:noFill/>
            <a:miter lim="800000"/>
            <a:headEnd/>
            <a:tailEnd/>
          </a:ln>
        </p:spPr>
        <p:txBody>
          <a:bodyPr anchor="ctr">
            <a:prstTxWarp prst="textNoShape">
              <a:avLst/>
            </a:prstTxWarp>
          </a:bodyPr>
          <a:lstStyle/>
          <a:p>
            <a:pPr algn="ctr" eaLnBrk="0" hangingPunct="0">
              <a:defRPr/>
            </a:pPr>
            <a:endParaRPr lang="en-US" sz="3200" b="1" dirty="0" smtClean="0">
              <a:effectLst>
                <a:outerShdw blurRad="38100" dist="38100" dir="2700000" algn="tl">
                  <a:srgbClr val="000000"/>
                </a:outerShdw>
              </a:effectLst>
              <a:ea typeface="MS PGothic" charset="0"/>
              <a:cs typeface="MS PGothic" charset="0"/>
            </a:endParaRPr>
          </a:p>
          <a:p>
            <a:pPr algn="ctr"/>
            <a:r>
              <a:rPr lang="en-US" sz="4400" b="1" dirty="0" smtClean="0"/>
              <a:t>Defying </a:t>
            </a:r>
            <a:r>
              <a:rPr lang="en-US" sz="4400" b="1" dirty="0"/>
              <a:t>E</a:t>
            </a:r>
            <a:r>
              <a:rPr lang="en-US" sz="4400" b="1" dirty="0" smtClean="0"/>
              <a:t>mpire,</a:t>
            </a:r>
          </a:p>
          <a:p>
            <a:pPr algn="ctr"/>
            <a:r>
              <a:rPr lang="en-US" sz="800" b="1" dirty="0" smtClean="0"/>
              <a:t> </a:t>
            </a:r>
          </a:p>
          <a:p>
            <a:pPr algn="ctr"/>
            <a:r>
              <a:rPr lang="en-US" sz="4400" b="1" dirty="0" smtClean="0"/>
              <a:t>Defending </a:t>
            </a:r>
            <a:r>
              <a:rPr lang="en-US" sz="4400" b="1" dirty="0"/>
              <a:t>D</a:t>
            </a:r>
            <a:r>
              <a:rPr lang="en-US" sz="4400" b="1" dirty="0" smtClean="0"/>
              <a:t>emocracy</a:t>
            </a:r>
            <a:r>
              <a:rPr lang="en-US" sz="4400" b="1" dirty="0"/>
              <a:t>, </a:t>
            </a:r>
            <a:endParaRPr lang="en-US" sz="4400" b="1" dirty="0" smtClean="0"/>
          </a:p>
          <a:p>
            <a:pPr algn="ctr"/>
            <a:endParaRPr lang="en-US" sz="800" b="1" dirty="0" smtClean="0"/>
          </a:p>
          <a:p>
            <a:pPr algn="ctr"/>
            <a:r>
              <a:rPr lang="en-US" sz="4400" b="1" dirty="0" smtClean="0"/>
              <a:t>&amp;</a:t>
            </a:r>
          </a:p>
          <a:p>
            <a:pPr algn="ctr"/>
            <a:endParaRPr lang="en-US" sz="800" b="1" dirty="0" smtClean="0"/>
          </a:p>
          <a:p>
            <a:pPr algn="ctr"/>
            <a:r>
              <a:rPr lang="en-US" sz="4400" b="1" dirty="0" smtClean="0"/>
              <a:t>Powering </a:t>
            </a:r>
            <a:r>
              <a:rPr lang="en-US" sz="4400" b="1" dirty="0"/>
              <a:t>up with RCV</a:t>
            </a:r>
          </a:p>
          <a:p>
            <a:pPr algn="ctr" eaLnBrk="0" hangingPunct="0">
              <a:defRPr/>
            </a:pPr>
            <a:endParaRPr lang="en-US" sz="3200" b="1" dirty="0" smtClean="0">
              <a:effectLst>
                <a:outerShdw blurRad="38100" dist="38100" dir="2700000" algn="tl">
                  <a:srgbClr val="000000"/>
                </a:outerShdw>
              </a:effectLst>
              <a:ea typeface="MS PGothic" charset="0"/>
              <a:cs typeface="MS PGothic" charset="0"/>
            </a:endParaRPr>
          </a:p>
          <a:p>
            <a:pPr algn="ctr" eaLnBrk="0" hangingPunct="0">
              <a:defRPr/>
            </a:pPr>
            <a:r>
              <a:rPr lang="en-US" sz="3200" b="1" dirty="0" smtClean="0">
                <a:effectLst>
                  <a:outerShdw blurRad="38100" dist="38100" dir="2700000" algn="tl">
                    <a:srgbClr val="000000"/>
                  </a:outerShdw>
                </a:effectLst>
                <a:ea typeface="MS PGothic" charset="0"/>
                <a:cs typeface="MS PGothic" charset="0"/>
              </a:rPr>
              <a:t> </a:t>
            </a:r>
            <a:endParaRPr lang="en-US" sz="3200" b="1" dirty="0">
              <a:effectLst>
                <a:outerShdw blurRad="38100" dist="38100" dir="2700000" algn="tl">
                  <a:srgbClr val="000000"/>
                </a:outerShdw>
              </a:effectLst>
              <a:ea typeface="MS PGothic" charset="0"/>
              <a:cs typeface="MS PGothic" charset="0"/>
            </a:endParaRPr>
          </a:p>
        </p:txBody>
      </p:sp>
      <p:grpSp>
        <p:nvGrpSpPr>
          <p:cNvPr id="3" name="Group 2"/>
          <p:cNvGrpSpPr/>
          <p:nvPr/>
        </p:nvGrpSpPr>
        <p:grpSpPr>
          <a:xfrm>
            <a:off x="2700670" y="648037"/>
            <a:ext cx="4388203" cy="1095703"/>
            <a:chOff x="2732567" y="-10688"/>
            <a:chExt cx="4327198" cy="1155409"/>
          </a:xfrm>
        </p:grpSpPr>
        <p:pic>
          <p:nvPicPr>
            <p:cNvPr id="2050" name="Picture 2" descr="https://d3n8a8pro7vhmx.cloudfront.net/gpus/sites/3/meta_images/original/logo.png?1431058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567" y="0"/>
              <a:ext cx="4050121" cy="113403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bwMode="auto">
            <a:xfrm>
              <a:off x="3773415" y="-10688"/>
              <a:ext cx="3286350" cy="1155409"/>
            </a:xfrm>
            <a:prstGeom prst="rect">
              <a:avLst/>
            </a:prstGeom>
            <a:solidFill>
              <a:srgbClr val="65FFE4"/>
            </a:solidFill>
            <a:ln w="9525">
              <a:noFill/>
              <a:miter lim="800000"/>
              <a:headEnd/>
              <a:tailEnd/>
            </a:ln>
          </p:spPr>
          <p:txBody>
            <a:bodyPr anchor="ctr">
              <a:prstTxWarp prst="textNoShape">
                <a:avLst/>
              </a:prstTxWarp>
            </a:bodyPr>
            <a:lstStyle/>
            <a:p>
              <a:pPr eaLnBrk="0" hangingPunct="0">
                <a:defRPr/>
              </a:pPr>
              <a:endParaRPr lang="en-US" sz="4400" b="1" dirty="0" smtClean="0">
                <a:solidFill>
                  <a:srgbClr val="05D302"/>
                </a:solidFill>
                <a:effectLst>
                  <a:outerShdw blurRad="38100" dist="38100" dir="2700000" algn="tl">
                    <a:srgbClr val="000000"/>
                  </a:outerShdw>
                </a:effectLst>
                <a:ea typeface="MS PGothic" charset="0"/>
                <a:cs typeface="MS PGothic" charset="0"/>
              </a:endParaRPr>
            </a:p>
            <a:p>
              <a:r>
                <a:rPr lang="en-US" sz="4800" b="1" dirty="0" smtClean="0">
                  <a:solidFill>
                    <a:srgbClr val="00B050"/>
                  </a:solidFill>
                </a:rPr>
                <a:t>Greens</a:t>
              </a:r>
              <a:endParaRPr lang="en-US" sz="4800" b="1" dirty="0" smtClean="0">
                <a:solidFill>
                  <a:srgbClr val="00B050"/>
                </a:solidFill>
                <a:effectLst>
                  <a:outerShdw blurRad="38100" dist="38100" dir="2700000" algn="tl">
                    <a:srgbClr val="000000"/>
                  </a:outerShdw>
                </a:effectLst>
                <a:ea typeface="MS PGothic" charset="0"/>
                <a:cs typeface="MS PGothic" charset="0"/>
              </a:endParaRPr>
            </a:p>
            <a:p>
              <a:pPr eaLnBrk="0" hangingPunct="0">
                <a:defRPr/>
              </a:pPr>
              <a:r>
                <a:rPr lang="en-US" sz="4400" b="1" dirty="0" smtClean="0">
                  <a:solidFill>
                    <a:srgbClr val="05D302"/>
                  </a:solidFill>
                  <a:effectLst>
                    <a:outerShdw blurRad="38100" dist="38100" dir="2700000" algn="tl">
                      <a:srgbClr val="000000"/>
                    </a:outerShdw>
                  </a:effectLst>
                  <a:ea typeface="MS PGothic" charset="0"/>
                  <a:cs typeface="MS PGothic" charset="0"/>
                </a:rPr>
                <a:t> </a:t>
              </a:r>
              <a:endParaRPr lang="en-US" sz="4400" b="1" dirty="0">
                <a:solidFill>
                  <a:srgbClr val="05D302"/>
                </a:solidFill>
                <a:effectLst>
                  <a:outerShdw blurRad="38100" dist="38100" dir="2700000" algn="tl">
                    <a:srgbClr val="000000"/>
                  </a:outerShdw>
                </a:effectLst>
                <a:ea typeface="MS PGothic" charset="0"/>
                <a:cs typeface="MS PGothic" charset="0"/>
              </a:endParaRPr>
            </a:p>
          </p:txBody>
        </p:sp>
      </p:grpSp>
      <p:sp>
        <p:nvSpPr>
          <p:cNvPr id="11" name="Rectangle 5"/>
          <p:cNvSpPr txBox="1">
            <a:spLocks noChangeArrowheads="1"/>
          </p:cNvSpPr>
          <p:nvPr/>
        </p:nvSpPr>
        <p:spPr bwMode="auto">
          <a:xfrm>
            <a:off x="2973325" y="-22311"/>
            <a:ext cx="3498111" cy="1019450"/>
          </a:xfrm>
          <a:prstGeom prst="rect">
            <a:avLst/>
          </a:prstGeom>
          <a:noFill/>
          <a:ln w="9525">
            <a:noFill/>
            <a:miter lim="800000"/>
            <a:headEnd/>
            <a:tailEnd/>
          </a:ln>
        </p:spPr>
        <p:txBody>
          <a:bodyPr anchor="ctr">
            <a:prstTxWarp prst="textNoShape">
              <a:avLst/>
            </a:prstTxWarp>
          </a:bodyPr>
          <a:lstStyle/>
          <a:p>
            <a:pPr eaLnBrk="0" hangingPunct="0">
              <a:defRPr/>
            </a:pPr>
            <a:endParaRPr lang="en-US" sz="2800" b="1" dirty="0" smtClean="0">
              <a:solidFill>
                <a:srgbClr val="05D302"/>
              </a:solidFill>
              <a:effectLst>
                <a:outerShdw blurRad="38100" dist="38100" dir="2700000" algn="tl">
                  <a:srgbClr val="000000"/>
                </a:outerShdw>
              </a:effectLst>
              <a:ea typeface="MS PGothic" charset="0"/>
              <a:cs typeface="MS PGothic" charset="0"/>
            </a:endParaRPr>
          </a:p>
          <a:p>
            <a:r>
              <a:rPr lang="en-US" sz="2800" b="1" dirty="0" smtClean="0"/>
              <a:t>The critical role of </a:t>
            </a:r>
            <a:endParaRPr lang="en-US" sz="2800" b="1" dirty="0" smtClean="0">
              <a:effectLst>
                <a:outerShdw blurRad="38100" dist="38100" dir="2700000" algn="tl">
                  <a:srgbClr val="000000"/>
                </a:outerShdw>
              </a:effectLst>
              <a:ea typeface="MS PGothic" charset="0"/>
              <a:cs typeface="MS PGothic" charset="0"/>
            </a:endParaRPr>
          </a:p>
          <a:p>
            <a:pPr eaLnBrk="0" hangingPunct="0">
              <a:defRPr/>
            </a:pPr>
            <a:r>
              <a:rPr lang="en-US" sz="2800" b="1" dirty="0" smtClean="0">
                <a:solidFill>
                  <a:srgbClr val="05D302"/>
                </a:solidFill>
                <a:effectLst>
                  <a:outerShdw blurRad="38100" dist="38100" dir="2700000" algn="tl">
                    <a:srgbClr val="000000"/>
                  </a:outerShdw>
                </a:effectLst>
                <a:ea typeface="MS PGothic" charset="0"/>
                <a:cs typeface="MS PGothic" charset="0"/>
              </a:rPr>
              <a:t> </a:t>
            </a:r>
            <a:endParaRPr lang="en-US" sz="2800" b="1" dirty="0">
              <a:solidFill>
                <a:srgbClr val="05D302"/>
              </a:solidFill>
              <a:effectLst>
                <a:outerShdw blurRad="38100" dist="38100" dir="2700000" algn="tl">
                  <a:srgbClr val="000000"/>
                </a:outerShdw>
              </a:effectLst>
              <a:ea typeface="MS PGothic" charset="0"/>
              <a:cs typeface="MS PGothic" charset="0"/>
            </a:endParaRPr>
          </a:p>
        </p:txBody>
      </p:sp>
      <p:sp>
        <p:nvSpPr>
          <p:cNvPr id="4" name="Frame 3"/>
          <p:cNvSpPr/>
          <p:nvPr/>
        </p:nvSpPr>
        <p:spPr>
          <a:xfrm>
            <a:off x="-1183984" y="-1244599"/>
            <a:ext cx="11503496" cy="9296399"/>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041841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8708" name="Rectangle 4"/>
          <p:cNvSpPr>
            <a:spLocks noGrp="1" noChangeArrowheads="1"/>
          </p:cNvSpPr>
          <p:nvPr>
            <p:ph type="subTitle" idx="1"/>
          </p:nvPr>
        </p:nvSpPr>
        <p:spPr>
          <a:xfrm>
            <a:off x="2002333" y="481028"/>
            <a:ext cx="5230606" cy="1933543"/>
          </a:xfrm>
        </p:spPr>
        <p:txBody>
          <a:bodyPr/>
          <a:lstStyle/>
          <a:p>
            <a:pPr algn="l" eaLnBrk="1" hangingPunct="1">
              <a:buFont typeface="Wingdings" charset="2"/>
              <a:buNone/>
            </a:pPr>
            <a:r>
              <a:rPr lang="en-US" altLang="en-US" sz="3600" b="1" dirty="0" smtClean="0">
                <a:solidFill>
                  <a:schemeClr val="tx2"/>
                </a:solidFill>
                <a:ea typeface="ＭＳ Ｐゴシック" charset="-128"/>
              </a:rPr>
              <a:t>Empire doubling down</a:t>
            </a:r>
            <a:endParaRPr lang="en-US" altLang="en-US" sz="3600" dirty="0">
              <a:ea typeface="ＭＳ Ｐゴシック" charset="-128"/>
            </a:endParaRPr>
          </a:p>
          <a:p>
            <a:pPr algn="l" eaLnBrk="1" hangingPunct="1">
              <a:buFontTx/>
              <a:buNone/>
            </a:pPr>
            <a:endParaRPr lang="en-US" altLang="en-US" sz="3600" dirty="0">
              <a:ea typeface="ＭＳ Ｐゴシック" charset="-128"/>
            </a:endParaRPr>
          </a:p>
          <a:p>
            <a:pPr algn="l" eaLnBrk="1" hangingPunct="1">
              <a:buFontTx/>
              <a:buNone/>
            </a:pPr>
            <a:endParaRPr lang="en-US" altLang="en-US" sz="3600" dirty="0">
              <a:latin typeface="Arial" charset="0"/>
              <a:ea typeface="ＭＳ Ｐゴシック" charset="-128"/>
            </a:endParaRPr>
          </a:p>
        </p:txBody>
      </p:sp>
      <p:sp>
        <p:nvSpPr>
          <p:cNvPr id="41990" name="Line 6"/>
          <p:cNvSpPr>
            <a:spLocks noChangeShapeType="1"/>
          </p:cNvSpPr>
          <p:nvPr/>
        </p:nvSpPr>
        <p:spPr bwMode="auto">
          <a:xfrm>
            <a:off x="1591849" y="303796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21" name="AutoShape 8"/>
          <p:cNvSpPr>
            <a:spLocks noChangeArrowheads="1"/>
          </p:cNvSpPr>
          <p:nvPr/>
        </p:nvSpPr>
        <p:spPr bwMode="auto">
          <a:xfrm rot="18840854" flipH="1">
            <a:off x="1303842" y="1693450"/>
            <a:ext cx="1993000" cy="447351"/>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
        <p:nvSpPr>
          <p:cNvPr id="15" name="Rectangle 12"/>
          <p:cNvSpPr>
            <a:spLocks noChangeArrowheads="1"/>
          </p:cNvSpPr>
          <p:nvPr/>
        </p:nvSpPr>
        <p:spPr bwMode="auto">
          <a:xfrm>
            <a:off x="255180" y="2658147"/>
            <a:ext cx="2934587"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a:latin typeface="Arial" charset="0"/>
              </a:rPr>
              <a:t>W</a:t>
            </a:r>
            <a:r>
              <a:rPr lang="en-US" altLang="en-US" sz="3200" b="1" dirty="0" smtClean="0">
                <a:latin typeface="Arial" charset="0"/>
              </a:rPr>
              <a:t>ar abroad</a:t>
            </a:r>
          </a:p>
        </p:txBody>
      </p:sp>
      <p:sp>
        <p:nvSpPr>
          <p:cNvPr id="16" name="Rectangle 12"/>
          <p:cNvSpPr>
            <a:spLocks noChangeArrowheads="1"/>
          </p:cNvSpPr>
          <p:nvPr/>
        </p:nvSpPr>
        <p:spPr bwMode="auto">
          <a:xfrm>
            <a:off x="0" y="3462779"/>
            <a:ext cx="4087545" cy="32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Failed states</a:t>
            </a:r>
          </a:p>
          <a:p>
            <a:pPr marL="342900" indent="-342900">
              <a:buFont typeface="Arial" charset="0"/>
              <a:buChar char="•"/>
            </a:pPr>
            <a:r>
              <a:rPr lang="en-US" altLang="en-US" b="1" dirty="0" smtClean="0">
                <a:latin typeface="Arial" charset="0"/>
              </a:rPr>
              <a:t>Mass migration</a:t>
            </a:r>
          </a:p>
          <a:p>
            <a:pPr marL="342900" indent="-342900">
              <a:buFont typeface="Arial" charset="0"/>
              <a:buChar char="•"/>
            </a:pPr>
            <a:r>
              <a:rPr lang="en-US" altLang="en-US" b="1" dirty="0" smtClean="0">
                <a:latin typeface="Arial" charset="0"/>
              </a:rPr>
              <a:t>Worse terrorist threats</a:t>
            </a:r>
          </a:p>
          <a:p>
            <a:pPr marL="342900" indent="-342900">
              <a:buFont typeface="Arial" charset="0"/>
              <a:buChar char="•"/>
            </a:pPr>
            <a:r>
              <a:rPr lang="en-US" altLang="en-US" b="1" dirty="0" smtClean="0">
                <a:latin typeface="Arial" charset="0"/>
              </a:rPr>
              <a:t>Environmental, social &amp; economic destruction,</a:t>
            </a:r>
            <a:endParaRPr lang="en-US" altLang="en-US" sz="800" b="1" dirty="0" smtClean="0">
              <a:latin typeface="Arial" charset="0"/>
            </a:endParaRPr>
          </a:p>
          <a:p>
            <a:pPr marL="342900" indent="-342900">
              <a:buFont typeface="Arial" charset="0"/>
              <a:buChar char="•"/>
            </a:pPr>
            <a:r>
              <a:rPr lang="en-US" altLang="en-US" b="1" dirty="0" smtClean="0">
                <a:latin typeface="Arial" charset="0"/>
              </a:rPr>
              <a:t>Global instability</a:t>
            </a:r>
          </a:p>
        </p:txBody>
      </p:sp>
      <p:sp>
        <p:nvSpPr>
          <p:cNvPr id="18" name="Rectangle 12"/>
          <p:cNvSpPr>
            <a:spLocks noChangeArrowheads="1"/>
          </p:cNvSpPr>
          <p:nvPr/>
        </p:nvSpPr>
        <p:spPr bwMode="auto">
          <a:xfrm>
            <a:off x="5489939" y="2682957"/>
            <a:ext cx="4235192"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smtClean="0">
                <a:latin typeface="Arial" charset="0"/>
              </a:rPr>
              <a:t>War at home</a:t>
            </a:r>
          </a:p>
        </p:txBody>
      </p:sp>
      <p:sp>
        <p:nvSpPr>
          <p:cNvPr id="19" name="Rectangle 12"/>
          <p:cNvSpPr>
            <a:spLocks noChangeArrowheads="1"/>
          </p:cNvSpPr>
          <p:nvPr/>
        </p:nvSpPr>
        <p:spPr bwMode="auto">
          <a:xfrm>
            <a:off x="4827182" y="3446325"/>
            <a:ext cx="4316818" cy="272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Breaks our budget, </a:t>
            </a:r>
          </a:p>
          <a:p>
            <a:pPr marL="342900" indent="-342900">
              <a:buFont typeface="Arial" charset="0"/>
              <a:buChar char="•"/>
            </a:pPr>
            <a:r>
              <a:rPr lang="en-US" altLang="en-US" b="1" dirty="0" smtClean="0">
                <a:latin typeface="Arial" charset="0"/>
              </a:rPr>
              <a:t>Drains social resources,</a:t>
            </a:r>
            <a:endParaRPr lang="en-US" altLang="en-US" sz="800" b="1" dirty="0">
              <a:latin typeface="Arial" charset="0"/>
            </a:endParaRPr>
          </a:p>
          <a:p>
            <a:pPr marL="342900" indent="-342900">
              <a:buFont typeface="Arial" charset="0"/>
              <a:buChar char="•"/>
            </a:pPr>
            <a:r>
              <a:rPr lang="en-US" altLang="en-US" b="1" dirty="0" smtClean="0">
                <a:latin typeface="Arial" charset="0"/>
              </a:rPr>
              <a:t>Militarizes society – schools, prisons, police, entertainment</a:t>
            </a:r>
            <a:endParaRPr lang="en-US" altLang="en-US" b="1" dirty="0">
              <a:latin typeface="Arial" charset="0"/>
            </a:endParaRPr>
          </a:p>
          <a:p>
            <a:pPr marL="342900" indent="-342900">
              <a:buFont typeface="Arial" charset="0"/>
              <a:buChar char="•"/>
            </a:pPr>
            <a:r>
              <a:rPr lang="en-US" altLang="en-US" b="1" dirty="0" smtClean="0">
                <a:latin typeface="Arial" charset="0"/>
              </a:rPr>
              <a:t>Degrades democracy</a:t>
            </a:r>
          </a:p>
        </p:txBody>
      </p:sp>
      <p:sp>
        <p:nvSpPr>
          <p:cNvPr id="20" name="AutoShape 8"/>
          <p:cNvSpPr>
            <a:spLocks noChangeArrowheads="1"/>
          </p:cNvSpPr>
          <p:nvPr/>
        </p:nvSpPr>
        <p:spPr bwMode="auto">
          <a:xfrm rot="13409780" flipH="1">
            <a:off x="5390286" y="1696995"/>
            <a:ext cx="1993000" cy="447351"/>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Tree>
    <p:extLst>
      <p:ext uri="{BB962C8B-B14F-4D97-AF65-F5344CB8AC3E}">
        <p14:creationId xmlns:p14="http://schemas.microsoft.com/office/powerpoint/2010/main" val="1073885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8708" name="Rectangle 4"/>
          <p:cNvSpPr>
            <a:spLocks noGrp="1" noChangeArrowheads="1"/>
          </p:cNvSpPr>
          <p:nvPr>
            <p:ph type="subTitle" idx="1"/>
          </p:nvPr>
        </p:nvSpPr>
        <p:spPr>
          <a:xfrm>
            <a:off x="2002333" y="481028"/>
            <a:ext cx="5230606" cy="1933543"/>
          </a:xfrm>
        </p:spPr>
        <p:txBody>
          <a:bodyPr/>
          <a:lstStyle/>
          <a:p>
            <a:pPr algn="l" eaLnBrk="1" hangingPunct="1">
              <a:buFont typeface="Wingdings" charset="2"/>
              <a:buNone/>
            </a:pPr>
            <a:r>
              <a:rPr lang="en-US" altLang="en-US" sz="3600" b="1" dirty="0" smtClean="0">
                <a:solidFill>
                  <a:schemeClr val="tx2"/>
                </a:solidFill>
                <a:ea typeface="ＭＳ Ｐゴシック" charset="-128"/>
              </a:rPr>
              <a:t>Empire doubling down</a:t>
            </a:r>
            <a:endParaRPr lang="en-US" altLang="en-US" sz="3600" dirty="0">
              <a:ea typeface="ＭＳ Ｐゴシック" charset="-128"/>
            </a:endParaRPr>
          </a:p>
          <a:p>
            <a:pPr algn="l" eaLnBrk="1" hangingPunct="1">
              <a:buFontTx/>
              <a:buNone/>
            </a:pPr>
            <a:endParaRPr lang="en-US" altLang="en-US" sz="3600" dirty="0">
              <a:ea typeface="ＭＳ Ｐゴシック" charset="-128"/>
            </a:endParaRPr>
          </a:p>
          <a:p>
            <a:pPr algn="l" eaLnBrk="1" hangingPunct="1">
              <a:buFontTx/>
              <a:buNone/>
            </a:pPr>
            <a:endParaRPr lang="en-US" altLang="en-US" sz="3600" dirty="0">
              <a:latin typeface="Arial" charset="0"/>
              <a:ea typeface="ＭＳ Ｐゴシック" charset="-128"/>
            </a:endParaRPr>
          </a:p>
        </p:txBody>
      </p:sp>
      <p:sp>
        <p:nvSpPr>
          <p:cNvPr id="41990" name="Line 6"/>
          <p:cNvSpPr>
            <a:spLocks noChangeShapeType="1"/>
          </p:cNvSpPr>
          <p:nvPr/>
        </p:nvSpPr>
        <p:spPr bwMode="auto">
          <a:xfrm>
            <a:off x="1591849" y="303796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21" name="AutoShape 8"/>
          <p:cNvSpPr>
            <a:spLocks noChangeArrowheads="1"/>
          </p:cNvSpPr>
          <p:nvPr/>
        </p:nvSpPr>
        <p:spPr bwMode="auto">
          <a:xfrm rot="18840854" flipH="1">
            <a:off x="1303842" y="1693450"/>
            <a:ext cx="1993000" cy="447351"/>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
        <p:nvSpPr>
          <p:cNvPr id="15" name="Rectangle 12"/>
          <p:cNvSpPr>
            <a:spLocks noChangeArrowheads="1"/>
          </p:cNvSpPr>
          <p:nvPr/>
        </p:nvSpPr>
        <p:spPr bwMode="auto">
          <a:xfrm>
            <a:off x="255180" y="2658147"/>
            <a:ext cx="2934587"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a:latin typeface="Arial" charset="0"/>
              </a:rPr>
              <a:t>W</a:t>
            </a:r>
            <a:r>
              <a:rPr lang="en-US" altLang="en-US" sz="3200" b="1" dirty="0" smtClean="0">
                <a:latin typeface="Arial" charset="0"/>
              </a:rPr>
              <a:t>ar abroad</a:t>
            </a:r>
          </a:p>
        </p:txBody>
      </p:sp>
      <p:sp>
        <p:nvSpPr>
          <p:cNvPr id="18" name="Rectangle 12"/>
          <p:cNvSpPr>
            <a:spLocks noChangeArrowheads="1"/>
          </p:cNvSpPr>
          <p:nvPr/>
        </p:nvSpPr>
        <p:spPr bwMode="auto">
          <a:xfrm>
            <a:off x="5489939" y="2682957"/>
            <a:ext cx="4235192"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smtClean="0">
                <a:latin typeface="Arial" charset="0"/>
              </a:rPr>
              <a:t>War at home</a:t>
            </a:r>
          </a:p>
        </p:txBody>
      </p:sp>
      <p:sp>
        <p:nvSpPr>
          <p:cNvPr id="20" name="AutoShape 8"/>
          <p:cNvSpPr>
            <a:spLocks noChangeArrowheads="1"/>
          </p:cNvSpPr>
          <p:nvPr/>
        </p:nvSpPr>
        <p:spPr bwMode="auto">
          <a:xfrm rot="13409780" flipH="1">
            <a:off x="5390286" y="1696995"/>
            <a:ext cx="1993000" cy="447351"/>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
        <p:nvSpPr>
          <p:cNvPr id="13" name="Donut 12"/>
          <p:cNvSpPr/>
          <p:nvPr/>
        </p:nvSpPr>
        <p:spPr>
          <a:xfrm>
            <a:off x="4465676" y="5061100"/>
            <a:ext cx="4698488" cy="978193"/>
          </a:xfrm>
          <a:prstGeom prst="donut">
            <a:avLst>
              <a:gd name="adj" fmla="val 15087"/>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Rectangle 12"/>
          <p:cNvSpPr>
            <a:spLocks noChangeArrowheads="1"/>
          </p:cNvSpPr>
          <p:nvPr/>
        </p:nvSpPr>
        <p:spPr bwMode="auto">
          <a:xfrm>
            <a:off x="0" y="3462779"/>
            <a:ext cx="4087545" cy="32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Failed states</a:t>
            </a:r>
          </a:p>
          <a:p>
            <a:pPr marL="342900" indent="-342900">
              <a:buFont typeface="Arial" charset="0"/>
              <a:buChar char="•"/>
            </a:pPr>
            <a:r>
              <a:rPr lang="en-US" altLang="en-US" b="1" dirty="0" smtClean="0">
                <a:latin typeface="Arial" charset="0"/>
              </a:rPr>
              <a:t>Mass migration</a:t>
            </a:r>
          </a:p>
          <a:p>
            <a:pPr marL="342900" indent="-342900">
              <a:buFont typeface="Arial" charset="0"/>
              <a:buChar char="•"/>
            </a:pPr>
            <a:r>
              <a:rPr lang="en-US" altLang="en-US" b="1" dirty="0" smtClean="0">
                <a:latin typeface="Arial" charset="0"/>
              </a:rPr>
              <a:t>Worse terrorist threats</a:t>
            </a:r>
          </a:p>
          <a:p>
            <a:pPr marL="342900" indent="-342900">
              <a:buFont typeface="Arial" charset="0"/>
              <a:buChar char="•"/>
            </a:pPr>
            <a:r>
              <a:rPr lang="en-US" altLang="en-US" b="1" dirty="0" smtClean="0">
                <a:latin typeface="Arial" charset="0"/>
              </a:rPr>
              <a:t>Environmental, social &amp; economic destruction,</a:t>
            </a:r>
            <a:endParaRPr lang="en-US" altLang="en-US" sz="800" b="1" dirty="0" smtClean="0">
              <a:latin typeface="Arial" charset="0"/>
            </a:endParaRPr>
          </a:p>
          <a:p>
            <a:pPr marL="342900" indent="-342900">
              <a:buFont typeface="Arial" charset="0"/>
              <a:buChar char="•"/>
            </a:pPr>
            <a:r>
              <a:rPr lang="en-US" altLang="en-US" b="1" dirty="0" smtClean="0">
                <a:latin typeface="Arial" charset="0"/>
              </a:rPr>
              <a:t>Global instability</a:t>
            </a:r>
          </a:p>
        </p:txBody>
      </p:sp>
      <p:sp>
        <p:nvSpPr>
          <p:cNvPr id="22" name="Rectangle 12"/>
          <p:cNvSpPr>
            <a:spLocks noChangeArrowheads="1"/>
          </p:cNvSpPr>
          <p:nvPr/>
        </p:nvSpPr>
        <p:spPr bwMode="auto">
          <a:xfrm>
            <a:off x="4827182" y="3446325"/>
            <a:ext cx="4316818" cy="272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Breaks our budget, </a:t>
            </a:r>
          </a:p>
          <a:p>
            <a:pPr marL="342900" indent="-342900">
              <a:buFont typeface="Arial" charset="0"/>
              <a:buChar char="•"/>
            </a:pPr>
            <a:r>
              <a:rPr lang="en-US" altLang="en-US" b="1" dirty="0" smtClean="0">
                <a:latin typeface="Arial" charset="0"/>
              </a:rPr>
              <a:t>Drains social resources,</a:t>
            </a:r>
            <a:endParaRPr lang="en-US" altLang="en-US" sz="800" b="1" dirty="0">
              <a:latin typeface="Arial" charset="0"/>
            </a:endParaRPr>
          </a:p>
          <a:p>
            <a:pPr marL="342900" indent="-342900">
              <a:buFont typeface="Arial" charset="0"/>
              <a:buChar char="•"/>
            </a:pPr>
            <a:r>
              <a:rPr lang="en-US" altLang="en-US" b="1" dirty="0" smtClean="0">
                <a:latin typeface="Arial" charset="0"/>
              </a:rPr>
              <a:t>Militarizes society – schools, prisons, police, entertainment</a:t>
            </a:r>
            <a:endParaRPr lang="en-US" altLang="en-US" b="1" dirty="0">
              <a:latin typeface="Arial" charset="0"/>
            </a:endParaRPr>
          </a:p>
          <a:p>
            <a:pPr marL="342900" indent="-342900">
              <a:buFont typeface="Arial" charset="0"/>
              <a:buChar char="•"/>
            </a:pPr>
            <a:r>
              <a:rPr lang="en-US" altLang="en-US" b="1" dirty="0" smtClean="0">
                <a:latin typeface="Arial" charset="0"/>
              </a:rPr>
              <a:t>Degrades democracy</a:t>
            </a:r>
          </a:p>
        </p:txBody>
      </p:sp>
    </p:spTree>
    <p:extLst>
      <p:ext uri="{BB962C8B-B14F-4D97-AF65-F5344CB8AC3E}">
        <p14:creationId xmlns:p14="http://schemas.microsoft.com/office/powerpoint/2010/main" val="25784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76448" y="1061240"/>
            <a:ext cx="8569841" cy="612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u="sng" dirty="0" smtClean="0">
                <a:latin typeface="Arial" charset="0"/>
              </a:rPr>
              <a:t>Election integrity</a:t>
            </a:r>
            <a:r>
              <a:rPr lang="en-US" altLang="en-US" sz="3200" dirty="0" smtClean="0">
                <a:latin typeface="Arial" charset="0"/>
              </a:rPr>
              <a:t> </a:t>
            </a:r>
            <a:r>
              <a:rPr lang="en-US" altLang="en-US" sz="2800" dirty="0" smtClean="0">
                <a:latin typeface="Arial" charset="0"/>
              </a:rPr>
              <a:t>– money, media, voter suppression, debate exclusion, hackable voting machines, ballot access exclusion</a:t>
            </a:r>
            <a:endParaRPr lang="en-US" altLang="en-US" sz="2800" b="1" dirty="0" smtClean="0">
              <a:latin typeface="Arial" charset="0"/>
            </a:endParaRPr>
          </a:p>
          <a:p>
            <a:endParaRPr lang="en-US" altLang="en-US" sz="1800" b="1" dirty="0">
              <a:latin typeface="Arial" charset="0"/>
            </a:endParaRPr>
          </a:p>
          <a:p>
            <a:r>
              <a:rPr lang="en-US" altLang="en-US" sz="3200" b="1" u="sng" dirty="0" smtClean="0">
                <a:latin typeface="Arial" charset="0"/>
              </a:rPr>
              <a:t>Civil liberties</a:t>
            </a:r>
            <a:r>
              <a:rPr lang="en-US" altLang="en-US" sz="3200" dirty="0" smtClean="0">
                <a:latin typeface="Arial" charset="0"/>
              </a:rPr>
              <a:t> </a:t>
            </a:r>
            <a:r>
              <a:rPr lang="en-US" altLang="en-US" sz="2800" dirty="0" smtClean="0">
                <a:latin typeface="Arial" charset="0"/>
              </a:rPr>
              <a:t>– press freedom (persecution of press, censorship), protest, privacy, political dissent</a:t>
            </a:r>
            <a:endParaRPr lang="en-US" altLang="en-US" sz="2800" b="1" dirty="0" smtClean="0">
              <a:latin typeface="Arial" charset="0"/>
            </a:endParaRPr>
          </a:p>
          <a:p>
            <a:endParaRPr lang="en-US" altLang="en-US" sz="1800" b="1" dirty="0">
              <a:latin typeface="Arial" charset="0"/>
            </a:endParaRPr>
          </a:p>
          <a:p>
            <a:r>
              <a:rPr lang="en-US" altLang="en-US" sz="3200" b="1" u="sng" dirty="0" smtClean="0">
                <a:latin typeface="Arial" charset="0"/>
              </a:rPr>
              <a:t>Human rights</a:t>
            </a:r>
            <a:r>
              <a:rPr lang="en-US" altLang="en-US" sz="3200" dirty="0" smtClean="0">
                <a:latin typeface="Arial" charset="0"/>
              </a:rPr>
              <a:t> </a:t>
            </a:r>
            <a:r>
              <a:rPr lang="en-US" altLang="en-US" sz="2800" dirty="0" smtClean="0">
                <a:latin typeface="Arial" charset="0"/>
              </a:rPr>
              <a:t>– racism, xenophobia, anti-Moslem, </a:t>
            </a:r>
            <a:r>
              <a:rPr lang="en-US" altLang="en-US" sz="2800" dirty="0" err="1" smtClean="0">
                <a:latin typeface="Arial" charset="0"/>
              </a:rPr>
              <a:t>anti-semitism</a:t>
            </a:r>
            <a:r>
              <a:rPr lang="en-US" altLang="en-US" sz="2800" dirty="0" smtClean="0">
                <a:latin typeface="Arial" charset="0"/>
              </a:rPr>
              <a:t>, anti-</a:t>
            </a:r>
            <a:r>
              <a:rPr lang="en-US" altLang="en-US" sz="2800" dirty="0" err="1" smtClean="0">
                <a:latin typeface="Arial" charset="0"/>
              </a:rPr>
              <a:t>lgbt</a:t>
            </a:r>
            <a:r>
              <a:rPr lang="en-US" altLang="en-US" sz="2800" dirty="0" smtClean="0">
                <a:latin typeface="Arial" charset="0"/>
              </a:rPr>
              <a:t>, </a:t>
            </a:r>
            <a:r>
              <a:rPr lang="en-US" altLang="en-US" sz="2800" dirty="0" err="1" smtClean="0">
                <a:latin typeface="Arial" charset="0"/>
              </a:rPr>
              <a:t>misogeny</a:t>
            </a:r>
            <a:r>
              <a:rPr lang="en-US" altLang="en-US" sz="2800" dirty="0" smtClean="0">
                <a:latin typeface="Arial" charset="0"/>
              </a:rPr>
              <a:t>; deportations, detentions, family separations</a:t>
            </a:r>
          </a:p>
          <a:p>
            <a:endParaRPr lang="en-US" altLang="en-US" sz="1800" b="1" u="sng" dirty="0">
              <a:latin typeface="Arial" charset="0"/>
            </a:endParaRPr>
          </a:p>
          <a:p>
            <a:r>
              <a:rPr lang="en-US" altLang="en-US" sz="3200" b="1" u="sng" dirty="0" smtClean="0">
                <a:latin typeface="Arial" charset="0"/>
              </a:rPr>
              <a:t>McCarthyism / </a:t>
            </a:r>
            <a:r>
              <a:rPr lang="en-US" altLang="en-US" sz="3200" b="1" u="sng" dirty="0" err="1" smtClean="0">
                <a:latin typeface="Arial" charset="0"/>
              </a:rPr>
              <a:t>Russiagate</a:t>
            </a:r>
            <a:r>
              <a:rPr lang="en-US" altLang="en-US" sz="2800" b="1" u="sng" dirty="0" smtClean="0">
                <a:latin typeface="Arial" charset="0"/>
              </a:rPr>
              <a:t> </a:t>
            </a:r>
            <a:r>
              <a:rPr lang="en-US" altLang="en-US" sz="2800" dirty="0" smtClean="0">
                <a:latin typeface="Arial" charset="0"/>
              </a:rPr>
              <a:t>– warmongering, censorship, political repression, propaganda</a:t>
            </a:r>
          </a:p>
          <a:p>
            <a:endParaRPr lang="en-US" altLang="en-US" sz="3200" b="1" dirty="0">
              <a:latin typeface="Arial" charset="0"/>
            </a:endParaRPr>
          </a:p>
        </p:txBody>
      </p:sp>
      <p:sp>
        <p:nvSpPr>
          <p:cNvPr id="14" name="Rectangle 4"/>
          <p:cNvSpPr txBox="1">
            <a:spLocks noChangeArrowheads="1"/>
          </p:cNvSpPr>
          <p:nvPr/>
        </p:nvSpPr>
        <p:spPr bwMode="auto">
          <a:xfrm>
            <a:off x="0" y="-50842"/>
            <a:ext cx="8846289" cy="6509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spcBef>
                <a:spcPts val="0"/>
              </a:spcBef>
              <a:buFont typeface="Wingdings" charset="2"/>
              <a:buNone/>
            </a:pPr>
            <a:r>
              <a:rPr lang="en-US" altLang="en-US" b="1" kern="0" dirty="0" smtClean="0">
                <a:solidFill>
                  <a:schemeClr val="tx2"/>
                </a:solidFill>
                <a:ea typeface="ＭＳ Ｐゴシック" charset="-128"/>
              </a:rPr>
              <a:t>Foundations of Democracy </a:t>
            </a:r>
          </a:p>
          <a:p>
            <a:pPr eaLnBrk="1" hangingPunct="1">
              <a:spcBef>
                <a:spcPts val="0"/>
              </a:spcBef>
              <a:buFont typeface="Wingdings" charset="2"/>
              <a:buNone/>
            </a:pPr>
            <a:r>
              <a:rPr lang="en-US" altLang="en-US" b="1" kern="0" dirty="0" smtClean="0">
                <a:solidFill>
                  <a:schemeClr val="tx2"/>
                </a:solidFill>
                <a:ea typeface="ＭＳ Ｐゴシック" charset="-128"/>
              </a:rPr>
              <a:t>Under Assault</a:t>
            </a:r>
            <a:endParaRPr lang="en-US" altLang="en-US" kern="0" dirty="0" smtClean="0">
              <a:ea typeface="ＭＳ Ｐゴシック" charset="-128"/>
            </a:endParaRPr>
          </a:p>
          <a:p>
            <a:pPr eaLnBrk="1" hangingPunct="1">
              <a:spcBef>
                <a:spcPts val="0"/>
              </a:spcBef>
            </a:pPr>
            <a:endParaRPr lang="en-US" altLang="en-US" kern="0" dirty="0">
              <a:latin typeface="Arial" charset="0"/>
              <a:ea typeface="ＭＳ Ｐゴシック" charset="-128"/>
            </a:endParaRPr>
          </a:p>
        </p:txBody>
      </p:sp>
    </p:spTree>
    <p:extLst>
      <p:ext uri="{BB962C8B-B14F-4D97-AF65-F5344CB8AC3E}">
        <p14:creationId xmlns:p14="http://schemas.microsoft.com/office/powerpoint/2010/main" val="143184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48708" name="Rectangle 4"/>
          <p:cNvSpPr>
            <a:spLocks noGrp="1" noChangeArrowheads="1"/>
          </p:cNvSpPr>
          <p:nvPr>
            <p:ph type="subTitle" idx="1"/>
          </p:nvPr>
        </p:nvSpPr>
        <p:spPr>
          <a:xfrm>
            <a:off x="2002333" y="481029"/>
            <a:ext cx="5230606" cy="799132"/>
          </a:xfrm>
        </p:spPr>
        <p:txBody>
          <a:bodyPr/>
          <a:lstStyle/>
          <a:p>
            <a:pPr algn="l" eaLnBrk="1" hangingPunct="1">
              <a:buFont typeface="Wingdings" charset="2"/>
              <a:buNone/>
            </a:pPr>
            <a:r>
              <a:rPr lang="en-US" altLang="en-US" sz="3600" b="1" dirty="0" smtClean="0">
                <a:solidFill>
                  <a:schemeClr val="tx2"/>
                </a:solidFill>
                <a:ea typeface="ＭＳ Ｐゴシック" charset="-128"/>
              </a:rPr>
              <a:t>Empire doubling down</a:t>
            </a:r>
            <a:endParaRPr lang="en-US" altLang="en-US" sz="3600" dirty="0">
              <a:ea typeface="ＭＳ Ｐゴシック" charset="-128"/>
            </a:endParaRPr>
          </a:p>
          <a:p>
            <a:pPr algn="l" eaLnBrk="1" hangingPunct="1">
              <a:buFontTx/>
              <a:buNone/>
            </a:pPr>
            <a:endParaRPr lang="en-US" altLang="en-US" sz="3600" dirty="0">
              <a:ea typeface="ＭＳ Ｐゴシック" charset="-128"/>
            </a:endParaRPr>
          </a:p>
          <a:p>
            <a:pPr algn="l" eaLnBrk="1" hangingPunct="1">
              <a:buFontTx/>
              <a:buNone/>
            </a:pPr>
            <a:endParaRPr lang="en-US" altLang="en-US" sz="3600" dirty="0">
              <a:latin typeface="Arial" charset="0"/>
              <a:ea typeface="ＭＳ Ｐゴシック" charset="-128"/>
            </a:endParaRPr>
          </a:p>
        </p:txBody>
      </p:sp>
      <p:sp>
        <p:nvSpPr>
          <p:cNvPr id="41990" name="Line 6"/>
          <p:cNvSpPr>
            <a:spLocks noChangeShapeType="1"/>
          </p:cNvSpPr>
          <p:nvPr/>
        </p:nvSpPr>
        <p:spPr bwMode="auto">
          <a:xfrm>
            <a:off x="1591849" y="3803504"/>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21" name="AutoShape 8"/>
          <p:cNvSpPr>
            <a:spLocks noChangeArrowheads="1"/>
          </p:cNvSpPr>
          <p:nvPr/>
        </p:nvSpPr>
        <p:spPr bwMode="auto">
          <a:xfrm rot="18840854" flipH="1">
            <a:off x="2946583" y="1530826"/>
            <a:ext cx="1497160" cy="344646"/>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
        <p:nvSpPr>
          <p:cNvPr id="15" name="Rectangle 12"/>
          <p:cNvSpPr>
            <a:spLocks noChangeArrowheads="1"/>
          </p:cNvSpPr>
          <p:nvPr/>
        </p:nvSpPr>
        <p:spPr bwMode="auto">
          <a:xfrm>
            <a:off x="255180" y="3423687"/>
            <a:ext cx="2934587"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a:latin typeface="Arial" charset="0"/>
              </a:rPr>
              <a:t>W</a:t>
            </a:r>
            <a:r>
              <a:rPr lang="en-US" altLang="en-US" sz="3200" b="1" dirty="0" smtClean="0">
                <a:latin typeface="Arial" charset="0"/>
              </a:rPr>
              <a:t>ar abroad</a:t>
            </a:r>
          </a:p>
        </p:txBody>
      </p:sp>
      <p:sp>
        <p:nvSpPr>
          <p:cNvPr id="16" name="Rectangle 12"/>
          <p:cNvSpPr>
            <a:spLocks noChangeArrowheads="1"/>
          </p:cNvSpPr>
          <p:nvPr/>
        </p:nvSpPr>
        <p:spPr bwMode="auto">
          <a:xfrm>
            <a:off x="0" y="4185789"/>
            <a:ext cx="4087545" cy="324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Failed states</a:t>
            </a:r>
          </a:p>
          <a:p>
            <a:pPr marL="342900" indent="-342900">
              <a:buFont typeface="Arial" charset="0"/>
              <a:buChar char="•"/>
            </a:pPr>
            <a:r>
              <a:rPr lang="en-US" altLang="en-US" b="1" dirty="0" smtClean="0">
                <a:latin typeface="Arial" charset="0"/>
              </a:rPr>
              <a:t>Mass migration</a:t>
            </a:r>
          </a:p>
          <a:p>
            <a:pPr marL="342900" indent="-342900">
              <a:buFont typeface="Arial" charset="0"/>
              <a:buChar char="•"/>
            </a:pPr>
            <a:r>
              <a:rPr lang="en-US" altLang="en-US" b="1" dirty="0" smtClean="0">
                <a:latin typeface="Arial" charset="0"/>
              </a:rPr>
              <a:t>Worse terrorist threats</a:t>
            </a:r>
          </a:p>
          <a:p>
            <a:pPr marL="342900" indent="-342900">
              <a:buFont typeface="Arial" charset="0"/>
              <a:buChar char="•"/>
            </a:pPr>
            <a:r>
              <a:rPr lang="en-US" altLang="en-US" b="1" dirty="0" smtClean="0">
                <a:latin typeface="Arial" charset="0"/>
              </a:rPr>
              <a:t>Environmental, social &amp; economic destruction,</a:t>
            </a:r>
            <a:endParaRPr lang="en-US" altLang="en-US" sz="800" b="1" dirty="0" smtClean="0">
              <a:latin typeface="Arial" charset="0"/>
            </a:endParaRPr>
          </a:p>
          <a:p>
            <a:pPr marL="342900" indent="-342900">
              <a:buFont typeface="Arial" charset="0"/>
              <a:buChar char="•"/>
            </a:pPr>
            <a:r>
              <a:rPr lang="en-US" altLang="en-US" b="1" dirty="0" smtClean="0">
                <a:latin typeface="Arial" charset="0"/>
              </a:rPr>
              <a:t>Global instability</a:t>
            </a:r>
          </a:p>
        </p:txBody>
      </p:sp>
      <p:sp>
        <p:nvSpPr>
          <p:cNvPr id="18" name="Rectangle 12"/>
          <p:cNvSpPr>
            <a:spLocks noChangeArrowheads="1"/>
          </p:cNvSpPr>
          <p:nvPr/>
        </p:nvSpPr>
        <p:spPr bwMode="auto">
          <a:xfrm>
            <a:off x="5489939" y="3448497"/>
            <a:ext cx="4235192" cy="9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dirty="0" smtClean="0">
                <a:latin typeface="Arial" charset="0"/>
              </a:rPr>
              <a:t>War at home</a:t>
            </a:r>
          </a:p>
        </p:txBody>
      </p:sp>
      <p:sp>
        <p:nvSpPr>
          <p:cNvPr id="19" name="Rectangle 12"/>
          <p:cNvSpPr>
            <a:spLocks noChangeArrowheads="1"/>
          </p:cNvSpPr>
          <p:nvPr/>
        </p:nvSpPr>
        <p:spPr bwMode="auto">
          <a:xfrm>
            <a:off x="4827182" y="4211865"/>
            <a:ext cx="4316818" cy="272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latin typeface="Arial" charset="0"/>
              </a:rPr>
              <a:t>Breaks our budget, </a:t>
            </a:r>
          </a:p>
          <a:p>
            <a:pPr marL="342900" indent="-342900">
              <a:buFont typeface="Arial" charset="0"/>
              <a:buChar char="•"/>
            </a:pPr>
            <a:r>
              <a:rPr lang="en-US" altLang="en-US" b="1" dirty="0" smtClean="0">
                <a:latin typeface="Arial" charset="0"/>
              </a:rPr>
              <a:t>Drains social resources,</a:t>
            </a:r>
            <a:endParaRPr lang="en-US" altLang="en-US" sz="800" b="1" dirty="0">
              <a:latin typeface="Arial" charset="0"/>
            </a:endParaRPr>
          </a:p>
          <a:p>
            <a:pPr marL="342900" indent="-342900">
              <a:buFont typeface="Arial" charset="0"/>
              <a:buChar char="•"/>
            </a:pPr>
            <a:r>
              <a:rPr lang="en-US" altLang="en-US" b="1" dirty="0" smtClean="0">
                <a:latin typeface="Arial" charset="0"/>
              </a:rPr>
              <a:t>Militarizes society – schools, prisons, police, entertainment</a:t>
            </a:r>
            <a:endParaRPr lang="en-US" altLang="en-US" b="1" dirty="0">
              <a:latin typeface="Arial" charset="0"/>
            </a:endParaRPr>
          </a:p>
          <a:p>
            <a:pPr marL="342900" indent="-342900">
              <a:buFont typeface="Arial" charset="0"/>
              <a:buChar char="•"/>
            </a:pPr>
            <a:r>
              <a:rPr lang="en-US" altLang="en-US" b="1" dirty="0" smtClean="0">
                <a:latin typeface="Arial" charset="0"/>
              </a:rPr>
              <a:t>Degrades democracy</a:t>
            </a:r>
          </a:p>
        </p:txBody>
      </p:sp>
      <p:sp>
        <p:nvSpPr>
          <p:cNvPr id="20" name="AutoShape 8"/>
          <p:cNvSpPr>
            <a:spLocks noChangeArrowheads="1"/>
          </p:cNvSpPr>
          <p:nvPr/>
        </p:nvSpPr>
        <p:spPr bwMode="auto">
          <a:xfrm rot="13409780" flipH="1">
            <a:off x="4880169" y="1519138"/>
            <a:ext cx="1455513" cy="395476"/>
          </a:xfrm>
          <a:prstGeom prst="rightArrow">
            <a:avLst>
              <a:gd name="adj1" fmla="val 50000"/>
              <a:gd name="adj2" fmla="val 166021"/>
            </a:avLst>
          </a:prstGeom>
          <a:solidFill>
            <a:srgbClr val="FD2B44"/>
          </a:solidFill>
          <a:ln w="9525">
            <a:solidFill>
              <a:schemeClr val="tx1"/>
            </a:solidFill>
            <a:miter lim="800000"/>
            <a:headEnd/>
            <a:tailEnd/>
          </a:ln>
        </p:spPr>
        <p:txBody>
          <a:bodyPr wrap="none" anchor="ct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endParaRPr lang="en-US" altLang="en-US" sz="1800"/>
          </a:p>
        </p:txBody>
      </p:sp>
      <p:sp>
        <p:nvSpPr>
          <p:cNvPr id="12" name="Rectangle 11"/>
          <p:cNvSpPr>
            <a:spLocks noChangeArrowheads="1"/>
          </p:cNvSpPr>
          <p:nvPr/>
        </p:nvSpPr>
        <p:spPr bwMode="auto">
          <a:xfrm>
            <a:off x="38486" y="794575"/>
            <a:ext cx="4905406" cy="310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buFont typeface="Arial" charset="0"/>
              <a:buChar char="•"/>
            </a:pPr>
            <a:r>
              <a:rPr lang="en-US" altLang="en-US" b="1" dirty="0" smtClean="0">
                <a:solidFill>
                  <a:srgbClr val="05D302"/>
                </a:solidFill>
                <a:latin typeface="Arial" charset="0"/>
              </a:rPr>
              <a:t>GPAX</a:t>
            </a:r>
          </a:p>
          <a:p>
            <a:pPr marL="342900" indent="-342900">
              <a:buFont typeface="Arial" charset="0"/>
              <a:buChar char="•"/>
            </a:pPr>
            <a:r>
              <a:rPr lang="en-US" altLang="en-US" b="1" dirty="0" smtClean="0">
                <a:solidFill>
                  <a:srgbClr val="05D302"/>
                </a:solidFill>
                <a:latin typeface="Arial" charset="0"/>
              </a:rPr>
              <a:t>BAP</a:t>
            </a:r>
          </a:p>
          <a:p>
            <a:pPr marL="342900" indent="-342900">
              <a:buFont typeface="Arial" charset="0"/>
              <a:buChar char="•"/>
            </a:pPr>
            <a:r>
              <a:rPr lang="en-US" altLang="en-US" b="1" dirty="0" smtClean="0">
                <a:solidFill>
                  <a:srgbClr val="05D302"/>
                </a:solidFill>
                <a:latin typeface="Arial" charset="0"/>
              </a:rPr>
              <a:t>BAR</a:t>
            </a:r>
          </a:p>
          <a:p>
            <a:pPr marL="342900" indent="-342900">
              <a:buFont typeface="Arial" charset="0"/>
              <a:buChar char="•"/>
            </a:pPr>
            <a:r>
              <a:rPr lang="en-US" altLang="en-US" b="1" dirty="0" smtClean="0">
                <a:solidFill>
                  <a:srgbClr val="05D302"/>
                </a:solidFill>
                <a:latin typeface="Arial" charset="0"/>
              </a:rPr>
              <a:t>Popular Resistance</a:t>
            </a:r>
          </a:p>
          <a:p>
            <a:pPr marL="342900" indent="-342900">
              <a:buFont typeface="Arial" charset="0"/>
              <a:buChar char="•"/>
            </a:pPr>
            <a:r>
              <a:rPr lang="en-US" altLang="en-US" b="1" dirty="0" smtClean="0">
                <a:solidFill>
                  <a:srgbClr val="05D302"/>
                </a:solidFill>
                <a:latin typeface="Arial" charset="0"/>
              </a:rPr>
              <a:t>Code Pink</a:t>
            </a:r>
          </a:p>
          <a:p>
            <a:pPr marL="342900" indent="-342900">
              <a:buFont typeface="Arial" charset="0"/>
              <a:buChar char="•"/>
            </a:pPr>
            <a:r>
              <a:rPr lang="en-US" altLang="en-US" b="1" dirty="0" smtClean="0">
                <a:solidFill>
                  <a:srgbClr val="05D302"/>
                </a:solidFill>
                <a:latin typeface="Arial" charset="0"/>
              </a:rPr>
              <a:t>Embassy</a:t>
            </a:r>
            <a:r>
              <a:rPr lang="en-US" altLang="en-US" b="1" dirty="0">
                <a:solidFill>
                  <a:srgbClr val="05D302"/>
                </a:solidFill>
                <a:latin typeface="Arial" charset="0"/>
              </a:rPr>
              <a:t> </a:t>
            </a:r>
            <a:r>
              <a:rPr lang="en-US" altLang="en-US" b="1" dirty="0" smtClean="0">
                <a:solidFill>
                  <a:srgbClr val="05D302"/>
                </a:solidFill>
                <a:latin typeface="Arial" charset="0"/>
              </a:rPr>
              <a:t>protectors</a:t>
            </a:r>
          </a:p>
          <a:p>
            <a:pPr marL="342900" indent="-342900">
              <a:buFont typeface="Arial" charset="0"/>
              <a:buChar char="•"/>
            </a:pPr>
            <a:r>
              <a:rPr lang="en-US" altLang="en-US" b="1" dirty="0" smtClean="0">
                <a:solidFill>
                  <a:srgbClr val="05D302"/>
                </a:solidFill>
                <a:latin typeface="Arial" charset="0"/>
              </a:rPr>
              <a:t>VFP, Global Network, UNAC</a:t>
            </a:r>
          </a:p>
          <a:p>
            <a:pPr marL="342900" indent="-342900">
              <a:buFont typeface="Arial" charset="0"/>
              <a:buChar char="•"/>
            </a:pPr>
            <a:endParaRPr lang="en-US" altLang="en-US" b="1" dirty="0" smtClean="0">
              <a:solidFill>
                <a:srgbClr val="05D302"/>
              </a:solidFill>
              <a:latin typeface="Arial" charset="0"/>
            </a:endParaRPr>
          </a:p>
        </p:txBody>
      </p:sp>
      <p:sp>
        <p:nvSpPr>
          <p:cNvPr id="13" name="Rectangle 12"/>
          <p:cNvSpPr>
            <a:spLocks noChangeArrowheads="1"/>
          </p:cNvSpPr>
          <p:nvPr/>
        </p:nvSpPr>
        <p:spPr bwMode="auto">
          <a:xfrm>
            <a:off x="3427287" y="844177"/>
            <a:ext cx="1123509" cy="210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8800" b="1" dirty="0" smtClean="0">
                <a:solidFill>
                  <a:srgbClr val="05D302"/>
                </a:solidFill>
                <a:latin typeface="Arial" charset="0"/>
              </a:rPr>
              <a:t>X</a:t>
            </a:r>
          </a:p>
        </p:txBody>
      </p:sp>
      <p:sp>
        <p:nvSpPr>
          <p:cNvPr id="17" name="Rectangle 4"/>
          <p:cNvSpPr txBox="1">
            <a:spLocks noChangeArrowheads="1"/>
          </p:cNvSpPr>
          <p:nvPr/>
        </p:nvSpPr>
        <p:spPr bwMode="auto">
          <a:xfrm>
            <a:off x="1441500" y="84789"/>
            <a:ext cx="6157199" cy="7991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algn="l" eaLnBrk="1" hangingPunct="1">
              <a:buFont typeface="Wingdings" charset="2"/>
              <a:buNone/>
            </a:pPr>
            <a:r>
              <a:rPr lang="en-US" altLang="en-US" b="1" kern="0" dirty="0" smtClean="0">
                <a:solidFill>
                  <a:srgbClr val="04BE01"/>
                </a:solidFill>
                <a:ea typeface="ＭＳ Ｐゴシック" charset="-128"/>
              </a:rPr>
              <a:t>Resistance of Greens &amp; Allies</a:t>
            </a:r>
            <a:endParaRPr lang="en-US" altLang="en-US" kern="0" dirty="0" smtClean="0">
              <a:solidFill>
                <a:srgbClr val="04BE01"/>
              </a:solidFill>
              <a:ea typeface="ＭＳ Ｐゴシック" charset="-128"/>
            </a:endParaRPr>
          </a:p>
          <a:p>
            <a:pPr algn="l" eaLnBrk="1" hangingPunct="1"/>
            <a:endParaRPr lang="en-US" altLang="en-US" sz="2800" kern="0" dirty="0" smtClean="0">
              <a:solidFill>
                <a:srgbClr val="04BE01"/>
              </a:solidFill>
              <a:ea typeface="ＭＳ Ｐゴシック" charset="-128"/>
            </a:endParaRPr>
          </a:p>
        </p:txBody>
      </p:sp>
    </p:spTree>
    <p:extLst>
      <p:ext uri="{BB962C8B-B14F-4D97-AF65-F5344CB8AC3E}">
        <p14:creationId xmlns:p14="http://schemas.microsoft.com/office/powerpoint/2010/main" val="769689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643167"/>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1115568"/>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76448" y="1262408"/>
            <a:ext cx="8569841" cy="434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r>
              <a:rPr lang="en-US" altLang="en-US" sz="3200" b="1" u="sng" dirty="0" smtClean="0">
                <a:solidFill>
                  <a:srgbClr val="39BF2E"/>
                </a:solidFill>
                <a:latin typeface="Arial" charset="0"/>
              </a:rPr>
              <a:t>Election integrity</a:t>
            </a:r>
            <a:r>
              <a:rPr lang="en-US" altLang="en-US" sz="3200" dirty="0" smtClean="0">
                <a:solidFill>
                  <a:srgbClr val="39BF2E"/>
                </a:solidFill>
                <a:latin typeface="Arial" charset="0"/>
              </a:rPr>
              <a:t> </a:t>
            </a:r>
            <a:r>
              <a:rPr lang="en-US" altLang="en-US" sz="2800" dirty="0" smtClean="0">
                <a:solidFill>
                  <a:srgbClr val="39BF2E"/>
                </a:solidFill>
                <a:latin typeface="Arial" charset="0"/>
              </a:rPr>
              <a:t>– money, media, voter suppression, debate exclusion, hackable voting machines, ballot access exclusion</a:t>
            </a:r>
          </a:p>
          <a:p>
            <a:endParaRPr lang="en-US" altLang="en-US" sz="1800" b="1" dirty="0">
              <a:latin typeface="Arial" charset="0"/>
            </a:endParaRPr>
          </a:p>
          <a:p>
            <a:r>
              <a:rPr lang="en-US" altLang="en-US" sz="3200" b="1" u="sng" dirty="0" smtClean="0">
                <a:solidFill>
                  <a:srgbClr val="04BE01"/>
                </a:solidFill>
                <a:latin typeface="Arial" charset="0"/>
              </a:rPr>
              <a:t>Civil liberties</a:t>
            </a:r>
            <a:r>
              <a:rPr lang="en-US" altLang="en-US" sz="3200" b="1" dirty="0" smtClean="0">
                <a:solidFill>
                  <a:srgbClr val="04BE01"/>
                </a:solidFill>
                <a:latin typeface="Arial" charset="0"/>
              </a:rPr>
              <a:t> </a:t>
            </a:r>
            <a:r>
              <a:rPr lang="en-US" altLang="en-US" sz="2800" dirty="0" smtClean="0">
                <a:solidFill>
                  <a:srgbClr val="04BE01"/>
                </a:solidFill>
                <a:latin typeface="Arial" charset="0"/>
              </a:rPr>
              <a:t>– press freedom, protest, privacy, political dissent</a:t>
            </a:r>
            <a:endParaRPr lang="en-US" altLang="en-US" sz="2800" b="1" dirty="0" smtClean="0">
              <a:solidFill>
                <a:srgbClr val="04BE01"/>
              </a:solidFill>
              <a:latin typeface="Arial" charset="0"/>
            </a:endParaRPr>
          </a:p>
          <a:p>
            <a:endParaRPr lang="en-US" altLang="en-US" sz="1800" b="1" dirty="0">
              <a:latin typeface="Arial" charset="0"/>
            </a:endParaRPr>
          </a:p>
          <a:p>
            <a:r>
              <a:rPr lang="en-US" altLang="en-US" sz="3200" b="1" u="sng" dirty="0" smtClean="0">
                <a:solidFill>
                  <a:srgbClr val="04BE01"/>
                </a:solidFill>
                <a:latin typeface="Arial" charset="0"/>
              </a:rPr>
              <a:t>Human rights</a:t>
            </a:r>
            <a:r>
              <a:rPr lang="en-US" altLang="en-US" sz="3200" dirty="0" smtClean="0">
                <a:solidFill>
                  <a:srgbClr val="04BE01"/>
                </a:solidFill>
                <a:latin typeface="Arial" charset="0"/>
              </a:rPr>
              <a:t> </a:t>
            </a:r>
            <a:r>
              <a:rPr lang="en-US" altLang="en-US" sz="2800" dirty="0" smtClean="0">
                <a:solidFill>
                  <a:srgbClr val="04BE01"/>
                </a:solidFill>
                <a:latin typeface="Arial" charset="0"/>
              </a:rPr>
              <a:t>– racism, xenophobia, anti-Moslem, </a:t>
            </a:r>
            <a:r>
              <a:rPr lang="en-US" altLang="en-US" sz="2800" dirty="0" err="1" smtClean="0">
                <a:solidFill>
                  <a:srgbClr val="04BE01"/>
                </a:solidFill>
                <a:latin typeface="Arial" charset="0"/>
              </a:rPr>
              <a:t>anti-semitism</a:t>
            </a:r>
            <a:r>
              <a:rPr lang="en-US" altLang="en-US" sz="2800" dirty="0" smtClean="0">
                <a:solidFill>
                  <a:srgbClr val="04BE01"/>
                </a:solidFill>
                <a:latin typeface="Arial" charset="0"/>
              </a:rPr>
              <a:t>, anti-</a:t>
            </a:r>
            <a:r>
              <a:rPr lang="en-US" altLang="en-US" sz="2800" dirty="0" err="1" smtClean="0">
                <a:solidFill>
                  <a:srgbClr val="04BE01"/>
                </a:solidFill>
                <a:latin typeface="Arial" charset="0"/>
              </a:rPr>
              <a:t>lgbt</a:t>
            </a:r>
            <a:r>
              <a:rPr lang="en-US" altLang="en-US" sz="2800" dirty="0" smtClean="0">
                <a:solidFill>
                  <a:srgbClr val="04BE01"/>
                </a:solidFill>
                <a:latin typeface="Arial" charset="0"/>
              </a:rPr>
              <a:t>, misogyny; deportations, detentions, family separations</a:t>
            </a:r>
          </a:p>
          <a:p>
            <a:endParaRPr lang="en-US" altLang="en-US" sz="1800" b="1" u="sng" dirty="0">
              <a:latin typeface="Arial" charset="0"/>
            </a:endParaRPr>
          </a:p>
          <a:p>
            <a:r>
              <a:rPr lang="en-US" altLang="en-US" sz="3200" b="1" u="sng" dirty="0" smtClean="0">
                <a:solidFill>
                  <a:srgbClr val="04BE01"/>
                </a:solidFill>
                <a:latin typeface="Arial" charset="0"/>
              </a:rPr>
              <a:t>McCarthyism/</a:t>
            </a:r>
            <a:r>
              <a:rPr lang="en-US" altLang="en-US" sz="3200" b="1" u="sng" dirty="0" err="1" smtClean="0">
                <a:solidFill>
                  <a:srgbClr val="04BE01"/>
                </a:solidFill>
                <a:latin typeface="Arial" charset="0"/>
              </a:rPr>
              <a:t>Russiagate</a:t>
            </a:r>
            <a:r>
              <a:rPr lang="en-US" altLang="en-US" sz="2800" b="1" u="sng" dirty="0" smtClean="0">
                <a:solidFill>
                  <a:srgbClr val="04BE01"/>
                </a:solidFill>
                <a:latin typeface="Arial" charset="0"/>
              </a:rPr>
              <a:t> </a:t>
            </a:r>
            <a:r>
              <a:rPr lang="en-US" altLang="en-US" sz="2800" dirty="0" smtClean="0">
                <a:solidFill>
                  <a:srgbClr val="04BE01"/>
                </a:solidFill>
                <a:latin typeface="Arial" charset="0"/>
              </a:rPr>
              <a:t>– warmongering, censorship, political repression</a:t>
            </a:r>
          </a:p>
          <a:p>
            <a:endParaRPr lang="en-US" altLang="en-US" sz="3200" b="1" dirty="0">
              <a:latin typeface="Arial" charset="0"/>
            </a:endParaRPr>
          </a:p>
        </p:txBody>
      </p:sp>
      <p:sp>
        <p:nvSpPr>
          <p:cNvPr id="14" name="Rectangle 4"/>
          <p:cNvSpPr txBox="1">
            <a:spLocks noChangeArrowheads="1"/>
          </p:cNvSpPr>
          <p:nvPr/>
        </p:nvSpPr>
        <p:spPr bwMode="auto">
          <a:xfrm>
            <a:off x="0" y="-20937"/>
            <a:ext cx="8846289" cy="935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spcBef>
                <a:spcPts val="0"/>
              </a:spcBef>
              <a:buFont typeface="Wingdings" charset="2"/>
              <a:buNone/>
            </a:pPr>
            <a:r>
              <a:rPr lang="en-US" altLang="en-US" sz="3400" b="1" kern="0" dirty="0" smtClean="0">
                <a:solidFill>
                  <a:schemeClr val="tx2"/>
                </a:solidFill>
                <a:ea typeface="ＭＳ Ｐゴシック" charset="-128"/>
              </a:rPr>
              <a:t>Greens &amp; Allies</a:t>
            </a:r>
          </a:p>
          <a:p>
            <a:pPr eaLnBrk="1" hangingPunct="1">
              <a:spcBef>
                <a:spcPts val="0"/>
              </a:spcBef>
              <a:buFont typeface="Wingdings" charset="2"/>
              <a:buNone/>
            </a:pPr>
            <a:r>
              <a:rPr lang="en-US" altLang="en-US" sz="3400" b="1" kern="0" dirty="0" smtClean="0">
                <a:solidFill>
                  <a:schemeClr val="tx2"/>
                </a:solidFill>
                <a:ea typeface="ＭＳ Ｐゴシック" charset="-128"/>
              </a:rPr>
              <a:t>Defending Democracy</a:t>
            </a:r>
            <a:endParaRPr lang="en-US" altLang="en-US" sz="3400" kern="0" dirty="0">
              <a:latin typeface="Arial" charset="0"/>
              <a:ea typeface="ＭＳ Ｐゴシック" charset="-128"/>
            </a:endParaRPr>
          </a:p>
        </p:txBody>
      </p:sp>
    </p:spTree>
    <p:extLst>
      <p:ext uri="{BB962C8B-B14F-4D97-AF65-F5344CB8AC3E}">
        <p14:creationId xmlns:p14="http://schemas.microsoft.com/office/powerpoint/2010/main" val="1593790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71631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118872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205848" y="2944368"/>
            <a:ext cx="8718696" cy="418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342900" indent="-342900">
              <a:spcAft>
                <a:spcPts val="400"/>
              </a:spcAft>
              <a:buFont typeface="Arial" charset="0"/>
              <a:buChar char="•"/>
            </a:pPr>
            <a:r>
              <a:rPr lang="en-US" dirty="0" smtClean="0"/>
              <a:t>&gt;10,000 volunteers, &gt;161,000 donors, $7 M dollars</a:t>
            </a:r>
            <a:endParaRPr lang="en-US" dirty="0">
              <a:latin typeface="Arial" charset="0"/>
            </a:endParaRPr>
          </a:p>
          <a:p>
            <a:pPr marL="342900" indent="-342900">
              <a:spcAft>
                <a:spcPts val="400"/>
              </a:spcAft>
              <a:buFont typeface="Arial" charset="0"/>
              <a:buChar char="•"/>
            </a:pPr>
            <a:r>
              <a:rPr lang="en-US" dirty="0" smtClean="0"/>
              <a:t>MI WI, PA - high risk: vulnerable voting machines, narrow margins; election results conflicted with exit &amp; pre-election polls</a:t>
            </a:r>
            <a:endParaRPr lang="en-US" dirty="0"/>
          </a:p>
          <a:p>
            <a:pPr marL="342900" indent="-342900">
              <a:spcAft>
                <a:spcPts val="400"/>
              </a:spcAft>
              <a:buFont typeface="Arial" charset="0"/>
              <a:buChar char="•"/>
            </a:pPr>
            <a:r>
              <a:rPr lang="en-US" dirty="0" smtClean="0"/>
              <a:t>Recount was </a:t>
            </a:r>
            <a:r>
              <a:rPr lang="en-US" b="1" u="sng" dirty="0" smtClean="0"/>
              <a:t>blocked</a:t>
            </a:r>
            <a:r>
              <a:rPr lang="en-US" dirty="0" smtClean="0"/>
              <a:t>: </a:t>
            </a:r>
            <a:r>
              <a:rPr lang="en-US" b="1" u="sng" dirty="0" smtClean="0"/>
              <a:t>political &amp; </a:t>
            </a:r>
            <a:r>
              <a:rPr lang="en-US" b="1" u="sng" dirty="0"/>
              <a:t>bureaucratic </a:t>
            </a:r>
            <a:r>
              <a:rPr lang="en-US" b="1" u="sng" dirty="0" smtClean="0"/>
              <a:t>hurdles, financial extortion</a:t>
            </a:r>
            <a:r>
              <a:rPr lang="en-US" dirty="0" smtClean="0"/>
              <a:t>. </a:t>
            </a:r>
          </a:p>
          <a:p>
            <a:pPr marL="342900" indent="-342900">
              <a:spcAft>
                <a:spcPts val="400"/>
              </a:spcAft>
              <a:buFont typeface="Arial" charset="0"/>
              <a:buChar char="•"/>
            </a:pPr>
            <a:r>
              <a:rPr lang="en-US" b="1" u="sng" dirty="0" smtClean="0"/>
              <a:t>Revealed</a:t>
            </a:r>
            <a:r>
              <a:rPr lang="en-US" dirty="0" smtClean="0"/>
              <a:t>: </a:t>
            </a:r>
            <a:r>
              <a:rPr lang="en-US" b="1" u="sng" dirty="0" smtClean="0"/>
              <a:t>out-of-date laws, prohibitive procedures</a:t>
            </a:r>
            <a:r>
              <a:rPr lang="en-US" b="1" u="sng" dirty="0"/>
              <a:t>, politicized courts, machine failure and vulnerability, </a:t>
            </a:r>
            <a:r>
              <a:rPr lang="en-US" b="1" u="sng" dirty="0" smtClean="0"/>
              <a:t>flagrant </a:t>
            </a:r>
            <a:r>
              <a:rPr lang="en-US" b="1" u="sng" dirty="0"/>
              <a:t>racial inequities</a:t>
            </a:r>
            <a:r>
              <a:rPr lang="en-US" dirty="0"/>
              <a:t>. </a:t>
            </a:r>
            <a:endParaRPr lang="en-US" dirty="0" smtClean="0"/>
          </a:p>
          <a:p>
            <a:pPr>
              <a:spcAft>
                <a:spcPts val="400"/>
              </a:spcAft>
            </a:pPr>
            <a:r>
              <a:rPr lang="en-US" altLang="en-US" dirty="0" smtClean="0">
                <a:latin typeface="Arial" charset="0"/>
              </a:rPr>
              <a:t> </a:t>
            </a:r>
          </a:p>
          <a:p>
            <a:pPr>
              <a:spcAft>
                <a:spcPts val="400"/>
              </a:spcAft>
            </a:pPr>
            <a:endParaRPr lang="en-US" altLang="en-US" dirty="0" smtClean="0">
              <a:latin typeface="Arial" charset="0"/>
            </a:endParaRPr>
          </a:p>
          <a:p>
            <a:pPr>
              <a:spcAft>
                <a:spcPts val="400"/>
              </a:spcAft>
            </a:pPr>
            <a:endParaRPr lang="en-US" altLang="en-US" dirty="0" smtClean="0">
              <a:latin typeface="Arial" charset="0"/>
            </a:endParaRPr>
          </a:p>
          <a:p>
            <a:pPr>
              <a:spcAft>
                <a:spcPts val="400"/>
              </a:spcAft>
            </a:pPr>
            <a:endParaRPr lang="en-US" altLang="en-US" dirty="0">
              <a:latin typeface="Arial" charset="0"/>
            </a:endParaRPr>
          </a:p>
          <a:p>
            <a:pPr>
              <a:spcAft>
                <a:spcPts val="400"/>
              </a:spcAft>
            </a:pPr>
            <a:endParaRPr lang="en-US" altLang="en-US" b="1" dirty="0" smtClean="0">
              <a:latin typeface="Arial" charset="0"/>
            </a:endParaRPr>
          </a:p>
          <a:p>
            <a:pPr>
              <a:spcAft>
                <a:spcPts val="400"/>
              </a:spcAft>
            </a:pPr>
            <a:endParaRPr lang="en-US" altLang="en-US" b="1" dirty="0" smtClean="0">
              <a:latin typeface="Arial" charset="0"/>
            </a:endParaRPr>
          </a:p>
          <a:p>
            <a:pPr>
              <a:spcAft>
                <a:spcPts val="400"/>
              </a:spcAft>
            </a:pPr>
            <a:endParaRPr lang="en-US" altLang="en-US" b="1" dirty="0">
              <a:latin typeface="Arial" charset="0"/>
            </a:endParaRPr>
          </a:p>
        </p:txBody>
      </p:sp>
      <p:pic>
        <p:nvPicPr>
          <p:cNvPr id="12290" name="Picture 2" descr="https://d3n8a8pro7vhmx.cloudfront.net/jillstein/pages/28939/features/original/VotingJusticeBanner%284%29.png?15245735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986" y="289781"/>
            <a:ext cx="6527854" cy="23774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25592" y="274320"/>
            <a:ext cx="5318407" cy="2523744"/>
          </a:xfrm>
          <a:prstGeom prst="rect">
            <a:avLst/>
          </a:prstGeom>
          <a:solidFill>
            <a:srgbClr val="65FFE4"/>
          </a:solidFill>
          <a:ln>
            <a:noFill/>
          </a:ln>
          <a:effectLst>
            <a:outerShdw blurRad="1270000" dist="23000" sx="1000" sy="1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55264" y="-128016"/>
            <a:ext cx="3624232" cy="2795236"/>
          </a:xfrm>
          <a:prstGeom prst="rect">
            <a:avLst/>
          </a:prstGeom>
          <a:solidFill>
            <a:srgbClr val="65FFE4"/>
          </a:solidFill>
          <a:ln>
            <a:noFill/>
          </a:ln>
          <a:effectLst>
            <a:outerShdw blurRad="1270000" dist="23000" sx="1000" sy="1000" rotWithShape="0">
              <a:srgbClr val="000000">
                <a:alpha val="0"/>
              </a:srgbClr>
            </a:outerShdw>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4"/>
          <p:cNvSpPr txBox="1">
            <a:spLocks noChangeArrowheads="1"/>
          </p:cNvSpPr>
          <p:nvPr/>
        </p:nvSpPr>
        <p:spPr bwMode="auto">
          <a:xfrm>
            <a:off x="3825593" y="289781"/>
            <a:ext cx="5098951" cy="25082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buFont typeface="Wingdings" charset="2"/>
              <a:buNone/>
            </a:pPr>
            <a:r>
              <a:rPr lang="en-US" altLang="en-US" sz="3400" b="1" kern="0" dirty="0" smtClean="0">
                <a:solidFill>
                  <a:schemeClr val="tx2"/>
                </a:solidFill>
                <a:ea typeface="ＭＳ Ｐゴシック" charset="-128"/>
              </a:rPr>
              <a:t>Recount Update</a:t>
            </a:r>
          </a:p>
          <a:p>
            <a:pPr eaLnBrk="1" hangingPunct="1"/>
            <a:r>
              <a:rPr lang="en-US" altLang="en-US" sz="2800" dirty="0">
                <a:latin typeface="Arial" charset="0"/>
              </a:rPr>
              <a:t>Elections we can trust, that are accurate, secure </a:t>
            </a:r>
            <a:r>
              <a:rPr lang="en-US" altLang="en-US" sz="2800" dirty="0" smtClean="0">
                <a:latin typeface="Arial" charset="0"/>
              </a:rPr>
              <a:t>&amp; just</a:t>
            </a:r>
            <a:r>
              <a:rPr lang="en-US" altLang="en-US" sz="2800" dirty="0">
                <a:latin typeface="Arial" charset="0"/>
              </a:rPr>
              <a:t>, </a:t>
            </a:r>
            <a:r>
              <a:rPr lang="en-US" altLang="en-US" sz="2800" dirty="0" smtClean="0">
                <a:latin typeface="Arial" charset="0"/>
              </a:rPr>
              <a:t>&amp; free </a:t>
            </a:r>
            <a:r>
              <a:rPr lang="en-US" altLang="en-US" sz="2800" dirty="0">
                <a:latin typeface="Arial" charset="0"/>
              </a:rPr>
              <a:t>from the scourge of Jim </a:t>
            </a:r>
            <a:r>
              <a:rPr lang="en-US" altLang="en-US" sz="2800" dirty="0" smtClean="0">
                <a:latin typeface="Arial" charset="0"/>
              </a:rPr>
              <a:t>Crow</a:t>
            </a:r>
            <a:endParaRPr lang="en-US" altLang="en-US" sz="2800" kern="0" dirty="0" smtClean="0">
              <a:ea typeface="ＭＳ Ｐゴシック" charset="-128"/>
            </a:endParaRPr>
          </a:p>
        </p:txBody>
      </p:sp>
    </p:spTree>
    <p:extLst>
      <p:ext uri="{BB962C8B-B14F-4D97-AF65-F5344CB8AC3E}">
        <p14:creationId xmlns:p14="http://schemas.microsoft.com/office/powerpoint/2010/main" val="214689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90" name="Line 6"/>
          <p:cNvSpPr>
            <a:spLocks noChangeShapeType="1"/>
          </p:cNvSpPr>
          <p:nvPr/>
        </p:nvSpPr>
        <p:spPr bwMode="auto">
          <a:xfrm>
            <a:off x="1591849" y="3441999"/>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995" name="Rectangle 11"/>
          <p:cNvSpPr>
            <a:spLocks noChangeArrowheads="1"/>
          </p:cNvSpPr>
          <p:nvPr/>
        </p:nvSpPr>
        <p:spPr bwMode="auto">
          <a:xfrm>
            <a:off x="5562600" y="914400"/>
            <a:ext cx="281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eaLnBrk="1" hangingPunct="1">
              <a:lnSpc>
                <a:spcPct val="90000"/>
              </a:lnSpc>
            </a:pPr>
            <a:endParaRPr lang="en-US" altLang="en-US" b="1">
              <a:solidFill>
                <a:schemeClr val="tx2"/>
              </a:solidFill>
              <a:latin typeface="Arial" charset="0"/>
            </a:endParaRPr>
          </a:p>
        </p:txBody>
      </p:sp>
      <p:sp>
        <p:nvSpPr>
          <p:cNvPr id="19" name="Rectangle 12"/>
          <p:cNvSpPr>
            <a:spLocks noChangeArrowheads="1"/>
          </p:cNvSpPr>
          <p:nvPr/>
        </p:nvSpPr>
        <p:spPr bwMode="auto">
          <a:xfrm>
            <a:off x="187560" y="914400"/>
            <a:ext cx="8718696" cy="5321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Arial" charset="0"/>
                <a:cs typeface="Arial" charset="0"/>
              </a:defRPr>
            </a:lvl1pPr>
            <a:lvl2pPr marL="37931725" indent="-37474525">
              <a:defRPr sz="2400">
                <a:solidFill>
                  <a:schemeClr val="tx1"/>
                </a:solidFill>
                <a:latin typeface="Verdana" charset="0"/>
                <a:ea typeface="Arial" charset="0"/>
                <a:cs typeface="Arial" charset="0"/>
              </a:defRPr>
            </a:lvl2pPr>
            <a:lvl3pPr>
              <a:defRPr sz="2400">
                <a:solidFill>
                  <a:schemeClr val="tx1"/>
                </a:solidFill>
                <a:latin typeface="Verdana" charset="0"/>
                <a:ea typeface="Arial" charset="0"/>
                <a:cs typeface="Arial" charset="0"/>
              </a:defRPr>
            </a:lvl3pPr>
            <a:lvl4pPr>
              <a:defRPr sz="2400">
                <a:solidFill>
                  <a:schemeClr val="tx1"/>
                </a:solidFill>
                <a:latin typeface="Verdana" charset="0"/>
                <a:ea typeface="Arial" charset="0"/>
                <a:cs typeface="Arial" charset="0"/>
              </a:defRPr>
            </a:lvl4pPr>
            <a:lvl5pPr>
              <a:defRPr sz="2400">
                <a:solidFill>
                  <a:schemeClr val="tx1"/>
                </a:solidFill>
                <a:latin typeface="Verdana" charset="0"/>
                <a:ea typeface="Arial" charset="0"/>
                <a:cs typeface="Arial" charset="0"/>
              </a:defRPr>
            </a:lvl5pPr>
            <a:lvl6pPr marL="457200" eaLnBrk="0" fontAlgn="base" hangingPunct="0">
              <a:spcBef>
                <a:spcPct val="0"/>
              </a:spcBef>
              <a:spcAft>
                <a:spcPct val="0"/>
              </a:spcAft>
              <a:defRPr sz="2400">
                <a:solidFill>
                  <a:schemeClr val="tx1"/>
                </a:solidFill>
                <a:latin typeface="Verdana" charset="0"/>
                <a:ea typeface="Arial" charset="0"/>
                <a:cs typeface="Arial" charset="0"/>
              </a:defRPr>
            </a:lvl6pPr>
            <a:lvl7pPr marL="914400" eaLnBrk="0" fontAlgn="base" hangingPunct="0">
              <a:spcBef>
                <a:spcPct val="0"/>
              </a:spcBef>
              <a:spcAft>
                <a:spcPct val="0"/>
              </a:spcAft>
              <a:defRPr sz="2400">
                <a:solidFill>
                  <a:schemeClr val="tx1"/>
                </a:solidFill>
                <a:latin typeface="Verdana" charset="0"/>
                <a:ea typeface="Arial" charset="0"/>
                <a:cs typeface="Arial" charset="0"/>
              </a:defRPr>
            </a:lvl7pPr>
            <a:lvl8pPr marL="1371600" eaLnBrk="0" fontAlgn="base" hangingPunct="0">
              <a:spcBef>
                <a:spcPct val="0"/>
              </a:spcBef>
              <a:spcAft>
                <a:spcPct val="0"/>
              </a:spcAft>
              <a:defRPr sz="2400">
                <a:solidFill>
                  <a:schemeClr val="tx1"/>
                </a:solidFill>
                <a:latin typeface="Verdana" charset="0"/>
                <a:ea typeface="Arial" charset="0"/>
                <a:cs typeface="Arial" charset="0"/>
              </a:defRPr>
            </a:lvl8pPr>
            <a:lvl9pPr marL="1828800" eaLnBrk="0" fontAlgn="base" hangingPunct="0">
              <a:spcBef>
                <a:spcPct val="0"/>
              </a:spcBef>
              <a:spcAft>
                <a:spcPct val="0"/>
              </a:spcAft>
              <a:defRPr sz="2400">
                <a:solidFill>
                  <a:schemeClr val="tx1"/>
                </a:solidFill>
                <a:latin typeface="Verdana" charset="0"/>
                <a:ea typeface="Arial" charset="0"/>
                <a:cs typeface="Arial" charset="0"/>
              </a:defRPr>
            </a:lvl9pPr>
          </a:lstStyle>
          <a:p>
            <a:pPr marL="285750" indent="-285750">
              <a:spcAft>
                <a:spcPts val="600"/>
              </a:spcAft>
              <a:buFont typeface="Arial" charset="0"/>
              <a:buChar char="•"/>
            </a:pPr>
            <a:r>
              <a:rPr lang="en-US" sz="2200" b="1" u="sng" dirty="0" smtClean="0"/>
              <a:t>&gt;70,000 </a:t>
            </a:r>
            <a:r>
              <a:rPr lang="en-US" sz="2200" b="1" u="sng" dirty="0"/>
              <a:t>ballots </a:t>
            </a:r>
            <a:r>
              <a:rPr lang="en-US" sz="2200" dirty="0" smtClean="0"/>
              <a:t>- no </a:t>
            </a:r>
            <a:r>
              <a:rPr lang="en-US" sz="2200" dirty="0"/>
              <a:t>vote for president. </a:t>
            </a:r>
            <a:r>
              <a:rPr lang="en-US" sz="2200" dirty="0" smtClean="0"/>
              <a:t>= </a:t>
            </a:r>
            <a:r>
              <a:rPr lang="en-US" sz="2200" b="1" u="sng" dirty="0" smtClean="0"/>
              <a:t>7X margin </a:t>
            </a:r>
          </a:p>
          <a:p>
            <a:pPr marL="285750" indent="-285750">
              <a:spcAft>
                <a:spcPts val="600"/>
              </a:spcAft>
              <a:buFont typeface="Arial" charset="0"/>
              <a:buChar char="•"/>
            </a:pPr>
            <a:r>
              <a:rPr lang="en-US" sz="2200" dirty="0" smtClean="0"/>
              <a:t>Difference = 0.</a:t>
            </a:r>
            <a:r>
              <a:rPr lang="en-US" sz="2200" b="1" u="sng" dirty="0" smtClean="0"/>
              <a:t>2%, </a:t>
            </a:r>
            <a:r>
              <a:rPr lang="en-US" sz="2200" dirty="0" smtClean="0"/>
              <a:t>red </a:t>
            </a:r>
            <a:r>
              <a:rPr lang="en-US" sz="2200" dirty="0"/>
              <a:t>flag for </a:t>
            </a:r>
            <a:r>
              <a:rPr lang="en-US" sz="2200" dirty="0" smtClean="0"/>
              <a:t>error/tampering</a:t>
            </a:r>
            <a:r>
              <a:rPr lang="en-US" sz="2200" dirty="0"/>
              <a:t>. </a:t>
            </a:r>
          </a:p>
          <a:p>
            <a:pPr marL="285750" indent="-285750">
              <a:spcAft>
                <a:spcPts val="600"/>
              </a:spcAft>
              <a:buFont typeface="Arial" charset="0"/>
              <a:buChar char="•"/>
            </a:pPr>
            <a:r>
              <a:rPr lang="en-US" sz="2200" dirty="0" smtClean="0"/>
              <a:t>Recount stopped </a:t>
            </a:r>
            <a:r>
              <a:rPr lang="en-US" sz="2200" dirty="0"/>
              <a:t>by </a:t>
            </a:r>
            <a:r>
              <a:rPr lang="en-US" sz="2200" dirty="0" smtClean="0"/>
              <a:t>state court, opposition led </a:t>
            </a:r>
            <a:r>
              <a:rPr lang="en-US" sz="2200" dirty="0"/>
              <a:t>by </a:t>
            </a:r>
            <a:r>
              <a:rPr lang="en-US" sz="2200" b="1" u="sng" dirty="0" smtClean="0"/>
              <a:t>GOP</a:t>
            </a:r>
            <a:r>
              <a:rPr lang="en-US" sz="2200" dirty="0" smtClean="0"/>
              <a:t>.</a:t>
            </a:r>
            <a:endParaRPr lang="en-US" sz="2200" dirty="0"/>
          </a:p>
          <a:p>
            <a:pPr marL="285750" indent="-285750">
              <a:spcAft>
                <a:spcPts val="600"/>
              </a:spcAft>
              <a:buFont typeface="Arial" charset="0"/>
              <a:buChar char="•"/>
            </a:pPr>
            <a:r>
              <a:rPr lang="en-US" sz="2200" dirty="0"/>
              <a:t>R</a:t>
            </a:r>
            <a:r>
              <a:rPr lang="en-US" sz="2200" dirty="0" smtClean="0"/>
              <a:t>uled we did </a:t>
            </a:r>
            <a:r>
              <a:rPr lang="en-US" sz="2200" dirty="0"/>
              <a:t>not have “</a:t>
            </a:r>
            <a:r>
              <a:rPr lang="en-US" sz="2200" b="1" u="sng" dirty="0"/>
              <a:t>standing</a:t>
            </a:r>
            <a:r>
              <a:rPr lang="en-US" sz="2200" dirty="0"/>
              <a:t>”, </a:t>
            </a:r>
            <a:endParaRPr lang="en-US" sz="2200" dirty="0" smtClean="0"/>
          </a:p>
          <a:p>
            <a:pPr marL="285750" indent="-285750">
              <a:spcAft>
                <a:spcPts val="600"/>
              </a:spcAft>
              <a:buFont typeface="Arial" charset="0"/>
              <a:buChar char="•"/>
            </a:pPr>
            <a:r>
              <a:rPr lang="en-US" sz="2200" dirty="0" smtClean="0"/>
              <a:t>Serious </a:t>
            </a:r>
            <a:r>
              <a:rPr lang="en-US" sz="2200" dirty="0"/>
              <a:t>problems </a:t>
            </a:r>
            <a:r>
              <a:rPr lang="en-US" sz="2200" dirty="0" smtClean="0"/>
              <a:t>call results </a:t>
            </a:r>
            <a:r>
              <a:rPr lang="en-US" sz="2200" dirty="0"/>
              <a:t>into question. </a:t>
            </a:r>
            <a:endParaRPr lang="en-US" sz="2200" dirty="0" smtClean="0"/>
          </a:p>
          <a:p>
            <a:pPr marL="285750" indent="-285750">
              <a:spcAft>
                <a:spcPts val="600"/>
              </a:spcAft>
              <a:buFont typeface="Arial" charset="0"/>
              <a:buChar char="•"/>
            </a:pPr>
            <a:r>
              <a:rPr lang="en-US" sz="2200" dirty="0" smtClean="0"/>
              <a:t>In </a:t>
            </a:r>
            <a:r>
              <a:rPr lang="en-US" sz="2200" b="1" dirty="0"/>
              <a:t>Detroit</a:t>
            </a:r>
            <a:r>
              <a:rPr lang="en-US" sz="2200" dirty="0"/>
              <a:t> alone, </a:t>
            </a:r>
            <a:r>
              <a:rPr lang="en-US" sz="2200" b="1" u="sng" dirty="0" smtClean="0"/>
              <a:t>87 </a:t>
            </a:r>
            <a:r>
              <a:rPr lang="en-US" sz="2200" b="1" u="sng" dirty="0"/>
              <a:t>voting machine</a:t>
            </a:r>
            <a:r>
              <a:rPr lang="en-US" sz="2200" b="1" dirty="0"/>
              <a:t>s</a:t>
            </a:r>
            <a:r>
              <a:rPr lang="en-US" sz="2200" dirty="0"/>
              <a:t> </a:t>
            </a:r>
            <a:r>
              <a:rPr lang="en-US" sz="2200" dirty="0" smtClean="0"/>
              <a:t>broke, due </a:t>
            </a:r>
            <a:r>
              <a:rPr lang="en-US" sz="2200" dirty="0"/>
              <a:t>to the </a:t>
            </a:r>
            <a:r>
              <a:rPr lang="en-US" sz="2200" b="1" dirty="0"/>
              <a:t>city’s</a:t>
            </a:r>
            <a:r>
              <a:rPr lang="en-US" sz="2200" dirty="0">
                <a:hlinkClick r:id="rId3"/>
              </a:rPr>
              <a:t> </a:t>
            </a:r>
            <a:r>
              <a:rPr lang="en-US" sz="2200" b="1" dirty="0">
                <a:hlinkClick r:id="rId3"/>
              </a:rPr>
              <a:t>decade-old voting machines</a:t>
            </a:r>
            <a:r>
              <a:rPr lang="en-US" sz="2200" dirty="0"/>
              <a:t>, </a:t>
            </a:r>
            <a:endParaRPr lang="en-US" sz="2200" dirty="0" smtClean="0"/>
          </a:p>
          <a:p>
            <a:pPr marL="285750" indent="-285750">
              <a:spcAft>
                <a:spcPts val="600"/>
              </a:spcAft>
              <a:buFont typeface="Arial" charset="0"/>
              <a:buChar char="•"/>
            </a:pPr>
            <a:r>
              <a:rPr lang="en-US" sz="2200" b="1" dirty="0" smtClean="0"/>
              <a:t>U.S</a:t>
            </a:r>
            <a:r>
              <a:rPr lang="en-US" sz="2200" b="1" dirty="0"/>
              <a:t>. Civil Rights Commission </a:t>
            </a:r>
            <a:r>
              <a:rPr lang="en-US" sz="2200" dirty="0" smtClean="0"/>
              <a:t>2000: voters </a:t>
            </a:r>
            <a:r>
              <a:rPr lang="en-US" sz="2200" dirty="0"/>
              <a:t>of color </a:t>
            </a:r>
            <a:r>
              <a:rPr lang="en-US" sz="2200" dirty="0" smtClean="0"/>
              <a:t>at much greater </a:t>
            </a:r>
            <a:r>
              <a:rPr lang="en-US" sz="2200" dirty="0"/>
              <a:t>risk of having </a:t>
            </a:r>
            <a:r>
              <a:rPr lang="en-US" sz="2200" dirty="0" smtClean="0"/>
              <a:t>votes </a:t>
            </a:r>
            <a:r>
              <a:rPr lang="en-US" sz="2200" dirty="0"/>
              <a:t>misread or </a:t>
            </a:r>
            <a:r>
              <a:rPr lang="en-US" sz="2200" dirty="0" smtClean="0"/>
              <a:t>tossed out.</a:t>
            </a:r>
          </a:p>
          <a:p>
            <a:pPr marL="285750" indent="-285750">
              <a:spcAft>
                <a:spcPts val="600"/>
              </a:spcAft>
              <a:buFont typeface="Arial" charset="0"/>
              <a:buChar char="•"/>
            </a:pPr>
            <a:r>
              <a:rPr lang="en-US" sz="2200" dirty="0" smtClean="0"/>
              <a:t>Revealed bizarre </a:t>
            </a:r>
            <a:r>
              <a:rPr lang="en-US" sz="2200" dirty="0"/>
              <a:t>rules that </a:t>
            </a:r>
            <a:r>
              <a:rPr lang="en-US" sz="2200" dirty="0" smtClean="0"/>
              <a:t>make </a:t>
            </a:r>
            <a:r>
              <a:rPr lang="en-US" sz="2200" b="1" u="sng" dirty="0" smtClean="0"/>
              <a:t>precincts </a:t>
            </a:r>
            <a:r>
              <a:rPr lang="en-US" sz="2200" b="1" u="sng" dirty="0"/>
              <a:t>ineligible </a:t>
            </a:r>
            <a:r>
              <a:rPr lang="en-US" sz="2200" dirty="0"/>
              <a:t>for </a:t>
            </a:r>
            <a:r>
              <a:rPr lang="en-US" sz="2200" dirty="0" smtClean="0"/>
              <a:t>recount </a:t>
            </a:r>
            <a:r>
              <a:rPr lang="en-US" sz="2200" dirty="0"/>
              <a:t>if </a:t>
            </a:r>
            <a:r>
              <a:rPr lang="en-US" sz="2200" dirty="0" smtClean="0"/>
              <a:t>discrepancies </a:t>
            </a:r>
            <a:r>
              <a:rPr lang="en-US" sz="2200" dirty="0"/>
              <a:t>between their vote count </a:t>
            </a:r>
            <a:r>
              <a:rPr lang="en-US" sz="2200" dirty="0" smtClean="0"/>
              <a:t>&amp; number </a:t>
            </a:r>
            <a:r>
              <a:rPr lang="en-US" sz="2200" dirty="0"/>
              <a:t>of voters </a:t>
            </a:r>
            <a:r>
              <a:rPr lang="en-US" sz="2200" dirty="0" smtClean="0"/>
              <a:t>in poll </a:t>
            </a:r>
            <a:r>
              <a:rPr lang="en-US" sz="2200" dirty="0"/>
              <a:t>books. </a:t>
            </a:r>
            <a:endParaRPr lang="en-US" altLang="en-US" sz="2200" dirty="0" smtClean="0">
              <a:latin typeface="Arial" charset="0"/>
            </a:endParaRPr>
          </a:p>
          <a:p>
            <a:pPr marL="285750" indent="-285750">
              <a:spcAft>
                <a:spcPts val="600"/>
              </a:spcAft>
              <a:buFont typeface="Arial" charset="0"/>
              <a:buChar char="•"/>
            </a:pPr>
            <a:r>
              <a:rPr lang="en-US" sz="2200" dirty="0" smtClean="0"/>
              <a:t>in f/u</a:t>
            </a:r>
            <a:r>
              <a:rPr lang="en-US" sz="2200" u="sng" dirty="0" smtClean="0"/>
              <a:t>, </a:t>
            </a:r>
            <a:r>
              <a:rPr lang="en-US" sz="2200" b="1" u="sng" dirty="0" smtClean="0"/>
              <a:t>new VMs </a:t>
            </a:r>
            <a:r>
              <a:rPr lang="en-US" sz="2200" dirty="0" smtClean="0"/>
              <a:t>purchased for entire state.</a:t>
            </a:r>
          </a:p>
          <a:p>
            <a:pPr>
              <a:spcAft>
                <a:spcPts val="600"/>
              </a:spcAft>
            </a:pPr>
            <a:endParaRPr lang="en-US" altLang="en-US" sz="2200" dirty="0" smtClean="0">
              <a:latin typeface="Arial" charset="0"/>
            </a:endParaRPr>
          </a:p>
          <a:p>
            <a:pPr>
              <a:spcAft>
                <a:spcPts val="600"/>
              </a:spcAft>
            </a:pPr>
            <a:endParaRPr lang="en-US" altLang="en-US" sz="2200" dirty="0" smtClean="0">
              <a:latin typeface="Arial" charset="0"/>
            </a:endParaRPr>
          </a:p>
          <a:p>
            <a:pPr>
              <a:spcAft>
                <a:spcPts val="600"/>
              </a:spcAft>
            </a:pPr>
            <a:endParaRPr lang="en-US" altLang="en-US" sz="2200" dirty="0" smtClean="0">
              <a:latin typeface="Arial" charset="0"/>
            </a:endParaRPr>
          </a:p>
          <a:p>
            <a:pPr>
              <a:spcAft>
                <a:spcPts val="600"/>
              </a:spcAft>
            </a:pPr>
            <a:endParaRPr lang="en-US" altLang="en-US" sz="2200" dirty="0">
              <a:latin typeface="Arial" charset="0"/>
            </a:endParaRPr>
          </a:p>
          <a:p>
            <a:pPr>
              <a:spcAft>
                <a:spcPts val="600"/>
              </a:spcAft>
            </a:pPr>
            <a:endParaRPr lang="en-US" altLang="en-US" sz="2200" b="1" dirty="0" smtClean="0">
              <a:latin typeface="Arial" charset="0"/>
            </a:endParaRPr>
          </a:p>
          <a:p>
            <a:pPr>
              <a:spcAft>
                <a:spcPts val="600"/>
              </a:spcAft>
            </a:pPr>
            <a:endParaRPr lang="en-US" altLang="en-US" sz="2200" b="1" dirty="0" smtClean="0">
              <a:latin typeface="Arial" charset="0"/>
            </a:endParaRPr>
          </a:p>
          <a:p>
            <a:pPr>
              <a:spcAft>
                <a:spcPts val="600"/>
              </a:spcAft>
            </a:pPr>
            <a:endParaRPr lang="en-US" altLang="en-US" sz="2200" b="1" dirty="0">
              <a:latin typeface="Arial" charset="0"/>
            </a:endParaRPr>
          </a:p>
        </p:txBody>
      </p:sp>
      <p:sp>
        <p:nvSpPr>
          <p:cNvPr id="6" name="Rectangle 4"/>
          <p:cNvSpPr txBox="1">
            <a:spLocks noChangeArrowheads="1"/>
          </p:cNvSpPr>
          <p:nvPr/>
        </p:nvSpPr>
        <p:spPr bwMode="auto">
          <a:xfrm>
            <a:off x="-106327" y="70325"/>
            <a:ext cx="9335386" cy="7526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ea typeface="+mn-ea"/>
                <a:cs typeface="+mn-cs"/>
              </a:defRPr>
            </a:lvl2pPr>
            <a:lvl3pPr marL="914400" indent="0" algn="ctr" rtl="0" eaLnBrk="0" fontAlgn="base" hangingPunct="0">
              <a:spcBef>
                <a:spcPct val="20000"/>
              </a:spcBef>
              <a:spcAft>
                <a:spcPct val="0"/>
              </a:spcAft>
              <a:buNone/>
              <a:defRPr sz="2400">
                <a:solidFill>
                  <a:schemeClr val="tx1"/>
                </a:solidFill>
                <a:latin typeface="+mn-lt"/>
                <a:ea typeface="+mn-ea"/>
                <a:cs typeface="+mn-cs"/>
              </a:defRPr>
            </a:lvl3pPr>
            <a:lvl4pPr marL="1371600" indent="0" algn="ctr" rtl="0" eaLnBrk="0" fontAlgn="base" hangingPunct="0">
              <a:spcBef>
                <a:spcPct val="20000"/>
              </a:spcBef>
              <a:spcAft>
                <a:spcPct val="0"/>
              </a:spcAft>
              <a:buNone/>
              <a:defRPr sz="2000">
                <a:solidFill>
                  <a:schemeClr val="tx1"/>
                </a:solidFill>
                <a:latin typeface="+mn-lt"/>
                <a:ea typeface="+mn-ea"/>
                <a:cs typeface="+mn-cs"/>
              </a:defRPr>
            </a:lvl4pPr>
            <a:lvl5pPr marL="1828800" indent="0" algn="ctr" rtl="0" eaLnBrk="0" fontAlgn="base" hangingPunct="0">
              <a:spcBef>
                <a:spcPct val="20000"/>
              </a:spcBef>
              <a:spcAft>
                <a:spcPct val="0"/>
              </a:spcAft>
              <a:buNone/>
              <a:defRPr sz="2000">
                <a:solidFill>
                  <a:schemeClr val="tx1"/>
                </a:solidFill>
                <a:latin typeface="+mn-lt"/>
                <a:ea typeface="+mn-ea"/>
                <a:cs typeface="+mn-cs"/>
              </a:defRPr>
            </a:lvl5pPr>
            <a:lvl6pPr marL="2286000" indent="0" algn="ctr" rtl="0" fontAlgn="base">
              <a:spcBef>
                <a:spcPct val="20000"/>
              </a:spcBef>
              <a:spcAft>
                <a:spcPct val="0"/>
              </a:spcAft>
              <a:buNone/>
              <a:defRPr sz="2000">
                <a:solidFill>
                  <a:schemeClr val="tx1"/>
                </a:solidFill>
                <a:latin typeface="+mn-lt"/>
                <a:ea typeface="+mn-ea"/>
                <a:cs typeface="+mn-cs"/>
              </a:defRPr>
            </a:lvl6pPr>
            <a:lvl7pPr marL="2743200" indent="0" algn="ctr" rtl="0" fontAlgn="base">
              <a:spcBef>
                <a:spcPct val="20000"/>
              </a:spcBef>
              <a:spcAft>
                <a:spcPct val="0"/>
              </a:spcAft>
              <a:buNone/>
              <a:defRPr sz="2000">
                <a:solidFill>
                  <a:schemeClr val="tx1"/>
                </a:solidFill>
                <a:latin typeface="+mn-lt"/>
                <a:ea typeface="+mn-ea"/>
                <a:cs typeface="+mn-cs"/>
              </a:defRPr>
            </a:lvl7pPr>
            <a:lvl8pPr marL="3200400" indent="0" algn="ctr" rtl="0" fontAlgn="base">
              <a:spcBef>
                <a:spcPct val="20000"/>
              </a:spcBef>
              <a:spcAft>
                <a:spcPct val="0"/>
              </a:spcAft>
              <a:buNone/>
              <a:defRPr sz="2000">
                <a:solidFill>
                  <a:schemeClr val="tx1"/>
                </a:solidFill>
                <a:latin typeface="+mn-lt"/>
                <a:ea typeface="+mn-ea"/>
                <a:cs typeface="+mn-cs"/>
              </a:defRPr>
            </a:lvl8pPr>
            <a:lvl9pPr marL="3657600" indent="0" algn="ctr" rtl="0" fontAlgn="base">
              <a:spcBef>
                <a:spcPct val="20000"/>
              </a:spcBef>
              <a:spcAft>
                <a:spcPct val="0"/>
              </a:spcAft>
              <a:buNone/>
              <a:defRPr sz="2000">
                <a:solidFill>
                  <a:schemeClr val="tx1"/>
                </a:solidFill>
                <a:latin typeface="+mn-lt"/>
                <a:ea typeface="+mn-ea"/>
                <a:cs typeface="+mn-cs"/>
              </a:defRPr>
            </a:lvl9pPr>
          </a:lstStyle>
          <a:p>
            <a:pPr eaLnBrk="1" hangingPunct="1">
              <a:buFont typeface="Wingdings" charset="2"/>
              <a:buNone/>
            </a:pPr>
            <a:r>
              <a:rPr lang="en-US" altLang="en-US" sz="3400" b="1" kern="0" dirty="0" smtClean="0">
                <a:solidFill>
                  <a:schemeClr val="tx2"/>
                </a:solidFill>
                <a:ea typeface="ＭＳ Ｐゴシック" charset="-128"/>
              </a:rPr>
              <a:t>MI Recount</a:t>
            </a:r>
            <a:endParaRPr lang="en-US" altLang="en-US" sz="3400" kern="0" dirty="0" smtClean="0">
              <a:ea typeface="ＭＳ Ｐゴシック" charset="-128"/>
            </a:endParaRPr>
          </a:p>
          <a:p>
            <a:pPr eaLnBrk="1" hangingPunct="1"/>
            <a:endParaRPr lang="en-US" altLang="en-US" sz="3400" kern="0" dirty="0" smtClean="0">
              <a:ea typeface="ＭＳ Ｐゴシック" charset="-128"/>
            </a:endParaRPr>
          </a:p>
        </p:txBody>
      </p:sp>
    </p:spTree>
    <p:extLst>
      <p:ext uri="{BB962C8B-B14F-4D97-AF65-F5344CB8AC3E}">
        <p14:creationId xmlns:p14="http://schemas.microsoft.com/office/powerpoint/2010/main" val="165486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81481</TotalTime>
  <Words>1953</Words>
  <Application>Microsoft Macintosh PowerPoint</Application>
  <PresentationFormat>On-screen Show (4:3)</PresentationFormat>
  <Paragraphs>309</Paragraphs>
  <Slides>19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MS PGothic</vt:lpstr>
      <vt:lpstr>ＭＳ Ｐゴシック</vt:lpstr>
      <vt:lpstr>Times New Roman</vt:lpstr>
      <vt:lpstr>Verdana</vt:lpstr>
      <vt:lpstr>Wingdings</vt:lpstr>
      <vt:lpstr>Arial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Company>
  <LinksUpToDate>false</LinksUpToDate>
  <SharedDoc>false</SharedDoc>
  <HyperlinkBase/>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Pocket Seafood Selector</dc:title>
  <dc:subject/>
  <dc:creator>Jill Stein</dc:creator>
  <cp:keywords/>
  <dc:description/>
  <cp:lastModifiedBy>Jill Stein</cp:lastModifiedBy>
  <cp:revision>2014</cp:revision>
  <dcterms:created xsi:type="dcterms:W3CDTF">2015-02-18T18:19:27Z</dcterms:created>
  <dcterms:modified xsi:type="dcterms:W3CDTF">2019-08-02T20:24:53Z</dcterms:modified>
  <cp:category/>
</cp:coreProperties>
</file>