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69" r:id="rId2"/>
    <p:sldId id="273" r:id="rId3"/>
    <p:sldId id="274" r:id="rId4"/>
    <p:sldId id="300" r:id="rId5"/>
    <p:sldId id="372" r:id="rId6"/>
    <p:sldId id="373" r:id="rId7"/>
    <p:sldId id="370" r:id="rId8"/>
    <p:sldId id="371" r:id="rId9"/>
    <p:sldId id="374" r:id="rId10"/>
    <p:sldId id="375" r:id="rId11"/>
    <p:sldId id="384" r:id="rId12"/>
    <p:sldId id="386" r:id="rId13"/>
    <p:sldId id="387" r:id="rId14"/>
    <p:sldId id="388" r:id="rId15"/>
    <p:sldId id="390" r:id="rId16"/>
    <p:sldId id="417" r:id="rId17"/>
    <p:sldId id="395" r:id="rId18"/>
    <p:sldId id="396" r:id="rId19"/>
    <p:sldId id="401" r:id="rId20"/>
    <p:sldId id="380" r:id="rId21"/>
    <p:sldId id="394" r:id="rId22"/>
    <p:sldId id="405" r:id="rId23"/>
    <p:sldId id="379" r:id="rId24"/>
    <p:sldId id="402" r:id="rId25"/>
    <p:sldId id="420" r:id="rId26"/>
    <p:sldId id="393" r:id="rId27"/>
    <p:sldId id="404" r:id="rId28"/>
    <p:sldId id="409" r:id="rId29"/>
    <p:sldId id="410" r:id="rId30"/>
    <p:sldId id="415" r:id="rId31"/>
    <p:sldId id="416" r:id="rId32"/>
    <p:sldId id="411" r:id="rId33"/>
    <p:sldId id="412" r:id="rId34"/>
    <p:sldId id="413" r:id="rId35"/>
    <p:sldId id="414" r:id="rId36"/>
    <p:sldId id="418" r:id="rId37"/>
    <p:sldId id="419" r:id="rId38"/>
    <p:sldId id="421" r:id="rId39"/>
    <p:sldId id="424" r:id="rId40"/>
    <p:sldId id="426" r:id="rId41"/>
    <p:sldId id="425" r:id="rId42"/>
    <p:sldId id="427" r:id="rId43"/>
    <p:sldId id="428" r:id="rId44"/>
    <p:sldId id="429" r:id="rId45"/>
    <p:sldId id="430" r:id="rId46"/>
    <p:sldId id="431" r:id="rId47"/>
    <p:sldId id="432" r:id="rId48"/>
    <p:sldId id="434" r:id="rId49"/>
    <p:sldId id="451" r:id="rId50"/>
    <p:sldId id="441" r:id="rId51"/>
    <p:sldId id="449" r:id="rId52"/>
    <p:sldId id="443" r:id="rId53"/>
    <p:sldId id="446" r:id="rId54"/>
    <p:sldId id="447" r:id="rId55"/>
    <p:sldId id="448" r:id="rId56"/>
    <p:sldId id="450" r:id="rId57"/>
    <p:sldId id="376" r:id="rId58"/>
    <p:sldId id="385" r:id="rId59"/>
    <p:sldId id="381" r:id="rId60"/>
    <p:sldId id="382" r:id="rId61"/>
    <p:sldId id="383" r:id="rId62"/>
    <p:sldId id="391" r:id="rId63"/>
    <p:sldId id="422" r:id="rId64"/>
    <p:sldId id="423" r:id="rId65"/>
    <p:sldId id="367" r:id="rId66"/>
    <p:sldId id="454" r:id="rId67"/>
    <p:sldId id="455" r:id="rId68"/>
    <p:sldId id="452" r:id="rId69"/>
    <p:sldId id="36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3B"/>
    <a:srgbClr val="DEBDFF"/>
    <a:srgbClr val="D281EB"/>
    <a:srgbClr val="ACD5FA"/>
    <a:srgbClr val="D1FFE8"/>
    <a:srgbClr val="E5FFE5"/>
    <a:srgbClr val="99FFCC"/>
    <a:srgbClr val="FEE6FD"/>
    <a:srgbClr val="FDB9FA"/>
    <a:srgbClr val="FFF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434" autoAdjust="0"/>
  </p:normalViewPr>
  <p:slideViewPr>
    <p:cSldViewPr snapToGrid="0">
      <p:cViewPr varScale="1">
        <p:scale>
          <a:sx n="61" d="100"/>
          <a:sy n="61" d="100"/>
        </p:scale>
        <p:origin x="7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3/18/2015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24716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59851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DDAC4-DA21-4C60-9895-8BA5F3B4983A}" type="slidenum">
              <a:rPr lang="en-US" smtClean="0"/>
              <a:pPr/>
              <a:t>18</a:t>
            </a:fld>
            <a:endParaRPr lang="en-US"/>
          </a:p>
        </p:txBody>
      </p:sp>
    </p:spTree>
    <p:extLst>
      <p:ext uri="{BB962C8B-B14F-4D97-AF65-F5344CB8AC3E}">
        <p14:creationId xmlns:p14="http://schemas.microsoft.com/office/powerpoint/2010/main" val="340481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C5D04-5B29-4CE0-B04C-B27DA1EC40D5}" type="slidenum">
              <a:rPr lang="en-US" smtClean="0"/>
              <a:t>39</a:t>
            </a:fld>
            <a:endParaRPr lang="en-US"/>
          </a:p>
        </p:txBody>
      </p:sp>
    </p:spTree>
    <p:extLst>
      <p:ext uri="{BB962C8B-B14F-4D97-AF65-F5344CB8AC3E}">
        <p14:creationId xmlns:p14="http://schemas.microsoft.com/office/powerpoint/2010/main" val="251273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C5D04-5B29-4CE0-B04C-B27DA1EC40D5}" type="slidenum">
              <a:rPr lang="en-US" smtClean="0"/>
              <a:t>47</a:t>
            </a:fld>
            <a:endParaRPr lang="en-US"/>
          </a:p>
        </p:txBody>
      </p:sp>
    </p:spTree>
    <p:extLst>
      <p:ext uri="{BB962C8B-B14F-4D97-AF65-F5344CB8AC3E}">
        <p14:creationId xmlns:p14="http://schemas.microsoft.com/office/powerpoint/2010/main" val="369030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C5D04-5B29-4CE0-B04C-B27DA1EC40D5}" type="slidenum">
              <a:rPr lang="en-US" smtClean="0"/>
              <a:t>54</a:t>
            </a:fld>
            <a:endParaRPr lang="en-US"/>
          </a:p>
        </p:txBody>
      </p:sp>
    </p:spTree>
    <p:extLst>
      <p:ext uri="{BB962C8B-B14F-4D97-AF65-F5344CB8AC3E}">
        <p14:creationId xmlns:p14="http://schemas.microsoft.com/office/powerpoint/2010/main" val="339018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3/18/2015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www.barefootsworld.net/usfraud.html" TargetMode="Externa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9.jpg"/><Relationship Id="rId7" Type="http://schemas.openxmlformats.org/officeDocument/2006/relationships/image" Target="../media/image14.jpg"/><Relationship Id="rId2" Type="http://schemas.openxmlformats.org/officeDocument/2006/relationships/image" Target="../media/image48.jp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4.jpg"/></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5.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53.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8.jpg"/><Relationship Id="rId4" Type="http://schemas.openxmlformats.org/officeDocument/2006/relationships/image" Target="../media/image97.jpeg"/></Relationships>
</file>

<file path=ppt/slides/_rels/slide55.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57.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12.jpg"/><Relationship Id="rId1" Type="http://schemas.openxmlformats.org/officeDocument/2006/relationships/slideLayout" Target="../slideLayouts/slideLayout7.xml"/><Relationship Id="rId4" Type="http://schemas.openxmlformats.org/officeDocument/2006/relationships/image" Target="../media/image114.jpg"/></Relationships>
</file>

<file path=ppt/slides/_rels/slide6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g"/><Relationship Id="rId1" Type="http://schemas.openxmlformats.org/officeDocument/2006/relationships/slideLayout" Target="../slideLayouts/slideLayout7.xml"/><Relationship Id="rId5" Type="http://schemas.openxmlformats.org/officeDocument/2006/relationships/image" Target="../media/image118.jpg"/><Relationship Id="rId4" Type="http://schemas.openxmlformats.org/officeDocument/2006/relationships/image" Target="../media/image117.jpeg"/></Relationships>
</file>

<file path=ppt/slides/_rels/slide65.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4800" y="969908"/>
            <a:ext cx="7697199" cy="1390907"/>
          </a:xfrm>
          <a:solidFill>
            <a:srgbClr val="33CCFF"/>
          </a:solidFill>
        </p:spPr>
        <p:txBody>
          <a:bodyPr>
            <a:normAutofit fontScale="92500" lnSpcReduction="10000"/>
          </a:bodyPr>
          <a:lstStyle/>
          <a:p>
            <a:r>
              <a:rPr lang="en-US" sz="2800" b="1" dirty="0" smtClean="0"/>
              <a:t>CHAPTER 19 – Part 2</a:t>
            </a:r>
          </a:p>
          <a:p>
            <a:r>
              <a:rPr lang="en-US" sz="2800" b="1" dirty="0" smtClean="0"/>
              <a:t>TRIUMPH OF THE BANKERS:</a:t>
            </a:r>
          </a:p>
          <a:p>
            <a:r>
              <a:rPr lang="en-US" sz="2800" b="1" dirty="0" smtClean="0"/>
              <a:t>ESTABLISHMENT OF THE FEDERAL RESERVE SYSTEM</a:t>
            </a:r>
          </a:p>
        </p:txBody>
      </p:sp>
      <p:sp>
        <p:nvSpPr>
          <p:cNvPr id="4" name="Title 3"/>
          <p:cNvSpPr>
            <a:spLocks noGrp="1"/>
          </p:cNvSpPr>
          <p:nvPr>
            <p:ph type="ctrTitle"/>
          </p:nvPr>
        </p:nvSpPr>
        <p:spPr>
          <a:xfrm>
            <a:off x="4494800" y="9013"/>
            <a:ext cx="7697200" cy="969908"/>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sp>
        <p:nvSpPr>
          <p:cNvPr id="2" name="TextBox 1"/>
          <p:cNvSpPr txBox="1"/>
          <p:nvPr/>
        </p:nvSpPr>
        <p:spPr>
          <a:xfrm>
            <a:off x="3284346" y="6488668"/>
            <a:ext cx="5950668" cy="369332"/>
          </a:xfrm>
          <a:prstGeom prst="rect">
            <a:avLst/>
          </a:prstGeom>
          <a:solidFill>
            <a:schemeClr val="bg1"/>
          </a:solidFill>
        </p:spPr>
        <p:txBody>
          <a:bodyPr wrap="none" rtlCol="0">
            <a:spAutoFit/>
          </a:bodyPr>
          <a:lstStyle/>
          <a:p>
            <a:r>
              <a:rPr lang="en-US" dirty="0" smtClean="0"/>
              <a:t>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600" y="2355713"/>
            <a:ext cx="4943655" cy="3629225"/>
          </a:xfrm>
          <a:prstGeom prst="rect">
            <a:avLst/>
          </a:prstGeom>
        </p:spPr>
      </p:pic>
      <p:sp>
        <p:nvSpPr>
          <p:cNvPr id="9" name="TextBox 8"/>
          <p:cNvSpPr txBox="1"/>
          <p:nvPr/>
        </p:nvSpPr>
        <p:spPr>
          <a:xfrm>
            <a:off x="8488865" y="5779533"/>
            <a:ext cx="3781805" cy="369332"/>
          </a:xfrm>
          <a:prstGeom prst="rect">
            <a:avLst/>
          </a:prstGeom>
          <a:solidFill>
            <a:schemeClr val="bg1"/>
          </a:solidFill>
        </p:spPr>
        <p:txBody>
          <a:bodyPr wrap="none" rtlCol="0">
            <a:spAutoFit/>
          </a:bodyPr>
          <a:lstStyle/>
          <a:p>
            <a:r>
              <a:rPr lang="en-US" dirty="0" smtClean="0"/>
              <a:t>                                                                    </a:t>
            </a:r>
            <a:endParaRPr lang="en-US" dirty="0"/>
          </a:p>
        </p:txBody>
      </p:sp>
      <p:sp>
        <p:nvSpPr>
          <p:cNvPr id="10" name="TextBox 9"/>
          <p:cNvSpPr txBox="1"/>
          <p:nvPr/>
        </p:nvSpPr>
        <p:spPr>
          <a:xfrm>
            <a:off x="7299599" y="5917819"/>
            <a:ext cx="4892401" cy="861774"/>
          </a:xfrm>
          <a:prstGeom prst="rect">
            <a:avLst/>
          </a:prstGeom>
          <a:solidFill>
            <a:schemeClr val="bg1"/>
          </a:solidFill>
        </p:spPr>
        <p:txBody>
          <a:bodyPr wrap="square" rtlCol="0">
            <a:spAutoFit/>
          </a:bodyPr>
          <a:lstStyle/>
          <a:p>
            <a:r>
              <a:rPr lang="en-US" sz="1600" dirty="0" smtClean="0"/>
              <a:t>                        Bertie </a:t>
            </a:r>
            <a:r>
              <a:rPr lang="en-US" sz="1600" dirty="0"/>
              <a:t>Charles Forbes </a:t>
            </a:r>
            <a:endParaRPr lang="en-US" sz="1600" dirty="0" smtClean="0"/>
          </a:p>
          <a:p>
            <a:r>
              <a:rPr lang="en-US" sz="1600" i="1" dirty="0" smtClean="0"/>
              <a:t>                Men </a:t>
            </a:r>
            <a:r>
              <a:rPr lang="en-US" sz="1600" i="1" dirty="0"/>
              <a:t>who are Making </a:t>
            </a:r>
            <a:r>
              <a:rPr lang="en-US" sz="1600" i="1" dirty="0" smtClean="0"/>
              <a:t>America</a:t>
            </a:r>
          </a:p>
          <a:p>
            <a:r>
              <a:rPr lang="en-US" sz="1600" dirty="0" smtClean="0"/>
              <a:t>                          pub. 1916-1917</a:t>
            </a:r>
            <a:endParaRPr lang="en-US" sz="1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55713"/>
            <a:ext cx="2137588" cy="14963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3456" y="2355713"/>
            <a:ext cx="2431199" cy="353629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6802" y="3072276"/>
            <a:ext cx="2172013" cy="300597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830" y="3945275"/>
            <a:ext cx="1524000" cy="24384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794" y="176203"/>
            <a:ext cx="1524000" cy="2047875"/>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37506" y="177530"/>
            <a:ext cx="2121309" cy="2784764"/>
          </a:xfrm>
          <a:prstGeom prst="rect">
            <a:avLst/>
          </a:prstGeom>
        </p:spPr>
      </p:pic>
      <p:sp>
        <p:nvSpPr>
          <p:cNvPr id="17" name="TextBox 16"/>
          <p:cNvSpPr txBox="1"/>
          <p:nvPr/>
        </p:nvSpPr>
        <p:spPr>
          <a:xfrm>
            <a:off x="4714035" y="4944077"/>
            <a:ext cx="950901" cy="369332"/>
          </a:xfrm>
          <a:prstGeom prst="rect">
            <a:avLst/>
          </a:prstGeom>
          <a:solidFill>
            <a:schemeClr val="bg1"/>
          </a:solidFill>
        </p:spPr>
        <p:txBody>
          <a:bodyPr wrap="none" rtlCol="0">
            <a:spAutoFit/>
          </a:bodyPr>
          <a:lstStyle/>
          <a:p>
            <a:r>
              <a:rPr lang="en-US" dirty="0" smtClean="0"/>
              <a:t>NELSON</a:t>
            </a:r>
            <a:endParaRPr lang="en-US" dirty="0"/>
          </a:p>
        </p:txBody>
      </p:sp>
      <p:sp>
        <p:nvSpPr>
          <p:cNvPr id="18" name="TextBox 17"/>
          <p:cNvSpPr txBox="1"/>
          <p:nvPr/>
        </p:nvSpPr>
        <p:spPr>
          <a:xfrm>
            <a:off x="2258292" y="2561007"/>
            <a:ext cx="1177758" cy="369332"/>
          </a:xfrm>
          <a:prstGeom prst="rect">
            <a:avLst/>
          </a:prstGeom>
          <a:solidFill>
            <a:schemeClr val="bg1"/>
          </a:solidFill>
        </p:spPr>
        <p:txBody>
          <a:bodyPr wrap="none" rtlCol="0">
            <a:spAutoFit/>
          </a:bodyPr>
          <a:lstStyle/>
          <a:p>
            <a:r>
              <a:rPr lang="en-US" dirty="0" smtClean="0"/>
              <a:t>BENJAMIN</a:t>
            </a:r>
            <a:endParaRPr lang="en-US" dirty="0"/>
          </a:p>
        </p:txBody>
      </p:sp>
      <p:sp>
        <p:nvSpPr>
          <p:cNvPr id="19" name="TextBox 18"/>
          <p:cNvSpPr txBox="1"/>
          <p:nvPr/>
        </p:nvSpPr>
        <p:spPr>
          <a:xfrm>
            <a:off x="346527" y="1828851"/>
            <a:ext cx="703591" cy="369332"/>
          </a:xfrm>
          <a:prstGeom prst="rect">
            <a:avLst/>
          </a:prstGeom>
          <a:solidFill>
            <a:schemeClr val="bg1"/>
          </a:solidFill>
        </p:spPr>
        <p:txBody>
          <a:bodyPr wrap="none" rtlCol="0">
            <a:spAutoFit/>
          </a:bodyPr>
          <a:lstStyle/>
          <a:p>
            <a:r>
              <a:rPr lang="en-US" dirty="0" smtClean="0"/>
              <a:t>PIATT</a:t>
            </a:r>
            <a:endParaRPr lang="en-US" dirty="0"/>
          </a:p>
        </p:txBody>
      </p:sp>
      <p:sp>
        <p:nvSpPr>
          <p:cNvPr id="20" name="TextBox 19"/>
          <p:cNvSpPr txBox="1"/>
          <p:nvPr/>
        </p:nvSpPr>
        <p:spPr>
          <a:xfrm>
            <a:off x="70946" y="3423232"/>
            <a:ext cx="661015" cy="369332"/>
          </a:xfrm>
          <a:prstGeom prst="rect">
            <a:avLst/>
          </a:prstGeom>
          <a:solidFill>
            <a:schemeClr val="bg1"/>
          </a:solidFill>
        </p:spPr>
        <p:txBody>
          <a:bodyPr wrap="none" rtlCol="0">
            <a:spAutoFit/>
          </a:bodyPr>
          <a:lstStyle/>
          <a:p>
            <a:r>
              <a:rPr lang="en-US" dirty="0" smtClean="0"/>
              <a:t>PAUL</a:t>
            </a:r>
            <a:endParaRPr lang="en-US" dirty="0"/>
          </a:p>
        </p:txBody>
      </p:sp>
      <p:sp>
        <p:nvSpPr>
          <p:cNvPr id="21" name="TextBox 20"/>
          <p:cNvSpPr txBox="1"/>
          <p:nvPr/>
        </p:nvSpPr>
        <p:spPr>
          <a:xfrm>
            <a:off x="159295" y="5974161"/>
            <a:ext cx="979878" cy="369332"/>
          </a:xfrm>
          <a:prstGeom prst="rect">
            <a:avLst/>
          </a:prstGeom>
          <a:solidFill>
            <a:schemeClr val="bg1"/>
          </a:solidFill>
        </p:spPr>
        <p:txBody>
          <a:bodyPr wrap="square" rtlCol="0">
            <a:spAutoFit/>
          </a:bodyPr>
          <a:lstStyle/>
          <a:p>
            <a:pPr algn="ctr"/>
            <a:r>
              <a:rPr lang="en-US" dirty="0" smtClean="0"/>
              <a:t>HARRY</a:t>
            </a:r>
            <a:endParaRPr lang="en-US" dirty="0"/>
          </a:p>
        </p:txBody>
      </p:sp>
      <p:sp>
        <p:nvSpPr>
          <p:cNvPr id="22" name="TextBox 21"/>
          <p:cNvSpPr txBox="1"/>
          <p:nvPr/>
        </p:nvSpPr>
        <p:spPr>
          <a:xfrm>
            <a:off x="2258292" y="5637075"/>
            <a:ext cx="817853" cy="369332"/>
          </a:xfrm>
          <a:prstGeom prst="rect">
            <a:avLst/>
          </a:prstGeom>
          <a:solidFill>
            <a:schemeClr val="bg1"/>
          </a:solidFill>
        </p:spPr>
        <p:txBody>
          <a:bodyPr wrap="none" rtlCol="0">
            <a:spAutoFit/>
          </a:bodyPr>
          <a:lstStyle/>
          <a:p>
            <a:r>
              <a:rPr lang="en-US" dirty="0" smtClean="0"/>
              <a:t>FRANK</a:t>
            </a:r>
            <a:endParaRPr lang="en-US" dirty="0"/>
          </a:p>
        </p:txBody>
      </p:sp>
      <p:sp>
        <p:nvSpPr>
          <p:cNvPr id="23" name="TextBox 22"/>
          <p:cNvSpPr txBox="1"/>
          <p:nvPr/>
        </p:nvSpPr>
        <p:spPr>
          <a:xfrm>
            <a:off x="-22982" y="6383675"/>
            <a:ext cx="7881196" cy="461665"/>
          </a:xfrm>
          <a:prstGeom prst="rect">
            <a:avLst/>
          </a:prstGeom>
          <a:solidFill>
            <a:srgbClr val="F1E287"/>
          </a:solidFill>
        </p:spPr>
        <p:txBody>
          <a:bodyPr wrap="none" rtlCol="0">
            <a:spAutoFit/>
          </a:bodyPr>
          <a:lstStyle/>
          <a:p>
            <a:r>
              <a:rPr lang="en-US" sz="2400" dirty="0" smtClean="0"/>
              <a:t>THE ‘FIRST NAME CLUB’ from Jekyll Island Meeting, Nov, 1910</a:t>
            </a:r>
            <a:endParaRPr lang="en-US" sz="2400" dirty="0"/>
          </a:p>
        </p:txBody>
      </p:sp>
      <p:sp>
        <p:nvSpPr>
          <p:cNvPr id="11" name="TextBox 10"/>
          <p:cNvSpPr txBox="1"/>
          <p:nvPr/>
        </p:nvSpPr>
        <p:spPr>
          <a:xfrm rot="19869257">
            <a:off x="6136591" y="4981358"/>
            <a:ext cx="732893" cy="276999"/>
          </a:xfrm>
          <a:prstGeom prst="rect">
            <a:avLst/>
          </a:prstGeom>
          <a:solidFill>
            <a:schemeClr val="bg1"/>
          </a:solidFill>
        </p:spPr>
        <p:txBody>
          <a:bodyPr wrap="none" rtlCol="0">
            <a:spAutoFit/>
          </a:bodyPr>
          <a:lstStyle/>
          <a:p>
            <a:r>
              <a:rPr lang="en-US" sz="1200" dirty="0" smtClean="0"/>
              <a:t>ALDRICH</a:t>
            </a:r>
            <a:endParaRPr lang="en-US" dirty="0"/>
          </a:p>
        </p:txBody>
      </p:sp>
      <p:sp>
        <p:nvSpPr>
          <p:cNvPr id="24" name="TextBox 23"/>
          <p:cNvSpPr txBox="1"/>
          <p:nvPr/>
        </p:nvSpPr>
        <p:spPr>
          <a:xfrm rot="20257099">
            <a:off x="1348599" y="5933255"/>
            <a:ext cx="757643" cy="276999"/>
          </a:xfrm>
          <a:prstGeom prst="rect">
            <a:avLst/>
          </a:prstGeom>
          <a:solidFill>
            <a:schemeClr val="bg1"/>
          </a:solidFill>
        </p:spPr>
        <p:txBody>
          <a:bodyPr wrap="none" rtlCol="0">
            <a:spAutoFit/>
          </a:bodyPr>
          <a:lstStyle/>
          <a:p>
            <a:r>
              <a:rPr lang="en-US" sz="1200" dirty="0" smtClean="0"/>
              <a:t>DAVISON</a:t>
            </a:r>
            <a:endParaRPr lang="en-US" dirty="0"/>
          </a:p>
        </p:txBody>
      </p:sp>
      <p:sp>
        <p:nvSpPr>
          <p:cNvPr id="25" name="TextBox 24"/>
          <p:cNvSpPr txBox="1"/>
          <p:nvPr/>
        </p:nvSpPr>
        <p:spPr>
          <a:xfrm rot="19589608">
            <a:off x="1383079" y="3476392"/>
            <a:ext cx="849528" cy="276999"/>
          </a:xfrm>
          <a:prstGeom prst="rect">
            <a:avLst/>
          </a:prstGeom>
          <a:solidFill>
            <a:schemeClr val="bg1"/>
          </a:solidFill>
        </p:spPr>
        <p:txBody>
          <a:bodyPr wrap="none" rtlCol="0">
            <a:spAutoFit/>
          </a:bodyPr>
          <a:lstStyle/>
          <a:p>
            <a:r>
              <a:rPr lang="en-US" sz="1200" dirty="0" smtClean="0"/>
              <a:t>WARBURG</a:t>
            </a:r>
            <a:endParaRPr lang="en-US" dirty="0"/>
          </a:p>
        </p:txBody>
      </p:sp>
      <p:sp>
        <p:nvSpPr>
          <p:cNvPr id="26" name="TextBox 25"/>
          <p:cNvSpPr txBox="1"/>
          <p:nvPr/>
        </p:nvSpPr>
        <p:spPr>
          <a:xfrm rot="20071001">
            <a:off x="3636370" y="2503054"/>
            <a:ext cx="711157" cy="276999"/>
          </a:xfrm>
          <a:prstGeom prst="rect">
            <a:avLst/>
          </a:prstGeom>
          <a:solidFill>
            <a:schemeClr val="bg1"/>
          </a:solidFill>
        </p:spPr>
        <p:txBody>
          <a:bodyPr wrap="none" rtlCol="0">
            <a:spAutoFit/>
          </a:bodyPr>
          <a:lstStyle/>
          <a:p>
            <a:r>
              <a:rPr lang="en-US" sz="1200" dirty="0" smtClean="0"/>
              <a:t>STRONG</a:t>
            </a:r>
            <a:endParaRPr lang="en-US" dirty="0"/>
          </a:p>
        </p:txBody>
      </p:sp>
      <p:sp>
        <p:nvSpPr>
          <p:cNvPr id="27" name="TextBox 26"/>
          <p:cNvSpPr txBox="1"/>
          <p:nvPr/>
        </p:nvSpPr>
        <p:spPr>
          <a:xfrm rot="19493638">
            <a:off x="1093724" y="1804629"/>
            <a:ext cx="833113" cy="276999"/>
          </a:xfrm>
          <a:prstGeom prst="rect">
            <a:avLst/>
          </a:prstGeom>
          <a:solidFill>
            <a:schemeClr val="bg1"/>
          </a:solidFill>
        </p:spPr>
        <p:txBody>
          <a:bodyPr wrap="none" rtlCol="0">
            <a:spAutoFit/>
          </a:bodyPr>
          <a:lstStyle/>
          <a:p>
            <a:r>
              <a:rPr lang="en-US" sz="1200" dirty="0" smtClean="0"/>
              <a:t>ANDREWS</a:t>
            </a:r>
            <a:endParaRPr lang="en-US" sz="1200" dirty="0"/>
          </a:p>
        </p:txBody>
      </p:sp>
      <p:sp>
        <p:nvSpPr>
          <p:cNvPr id="28" name="TextBox 27"/>
          <p:cNvSpPr txBox="1"/>
          <p:nvPr/>
        </p:nvSpPr>
        <p:spPr>
          <a:xfrm rot="19435938">
            <a:off x="3534339" y="5642245"/>
            <a:ext cx="889154" cy="276999"/>
          </a:xfrm>
          <a:prstGeom prst="rect">
            <a:avLst/>
          </a:prstGeom>
          <a:solidFill>
            <a:schemeClr val="bg1"/>
          </a:solidFill>
        </p:spPr>
        <p:txBody>
          <a:bodyPr wrap="none" rtlCol="0">
            <a:spAutoFit/>
          </a:bodyPr>
          <a:lstStyle/>
          <a:p>
            <a:r>
              <a:rPr lang="en-US" sz="1200" dirty="0" smtClean="0"/>
              <a:t>VANDERLIP</a:t>
            </a:r>
            <a:endParaRPr lang="en-US" dirty="0"/>
          </a:p>
        </p:txBody>
      </p:sp>
    </p:spTree>
    <p:extLst>
      <p:ext uri="{BB962C8B-B14F-4D97-AF65-F5344CB8AC3E}">
        <p14:creationId xmlns:p14="http://schemas.microsoft.com/office/powerpoint/2010/main" val="266586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7898"/>
            <a:ext cx="12192000" cy="646331"/>
          </a:xfrm>
          <a:prstGeom prst="rect">
            <a:avLst/>
          </a:prstGeom>
          <a:solidFill>
            <a:srgbClr val="DBB7FF"/>
          </a:solidFill>
        </p:spPr>
        <p:txBody>
          <a:bodyPr wrap="square" rtlCol="0">
            <a:spAutoFit/>
          </a:bodyPr>
          <a:lstStyle/>
          <a:p>
            <a:r>
              <a:rPr lang="en-US" b="1" dirty="0" smtClean="0"/>
              <a:t>Carroll Quigley wrote </a:t>
            </a:r>
            <a:r>
              <a:rPr lang="en-US" b="1" i="1" dirty="0" smtClean="0"/>
              <a:t>TRAGEDY &amp; HOPE:  A HISTORY OF THE WORLD IN OUR TIME</a:t>
            </a:r>
            <a:r>
              <a:rPr lang="en-US" b="1" dirty="0" smtClean="0"/>
              <a:t>, pub. 1966.  Here are some observations of the author </a:t>
            </a:r>
            <a:r>
              <a:rPr lang="en-US" b="1" dirty="0"/>
              <a:t>on the history of the monetary system </a:t>
            </a:r>
            <a:r>
              <a:rPr lang="en-US" b="1" dirty="0" smtClean="0"/>
              <a:t>:</a:t>
            </a:r>
            <a:endParaRPr lang="en-US" b="1" dirty="0"/>
          </a:p>
        </p:txBody>
      </p:sp>
      <p:sp>
        <p:nvSpPr>
          <p:cNvPr id="4" name="TextBox 3"/>
          <p:cNvSpPr txBox="1"/>
          <p:nvPr/>
        </p:nvSpPr>
        <p:spPr>
          <a:xfrm>
            <a:off x="1247823" y="1854190"/>
            <a:ext cx="5900205" cy="1200329"/>
          </a:xfrm>
          <a:prstGeom prst="rect">
            <a:avLst/>
          </a:prstGeom>
          <a:solidFill>
            <a:schemeClr val="accent2"/>
          </a:solidFill>
        </p:spPr>
        <p:txBody>
          <a:bodyPr wrap="none" rtlCol="0">
            <a:spAutoFit/>
          </a:bodyPr>
          <a:lstStyle/>
          <a:p>
            <a:r>
              <a:rPr lang="en-US" dirty="0" smtClean="0"/>
              <a:t>For Carroll Quigley, the FED was established by stealth</a:t>
            </a:r>
          </a:p>
          <a:p>
            <a:r>
              <a:rPr lang="en-US" dirty="0" smtClean="0"/>
              <a:t>for that was the nature of international bankers and banking.</a:t>
            </a:r>
          </a:p>
          <a:p>
            <a:r>
              <a:rPr lang="en-US" dirty="0" smtClean="0"/>
              <a:t>Secrecy and deception and obfuscation to the public</a:t>
            </a:r>
          </a:p>
          <a:p>
            <a:r>
              <a:rPr lang="en-US" dirty="0" smtClean="0"/>
              <a:t>was its history.</a:t>
            </a:r>
            <a:endParaRPr lang="en-US" dirty="0"/>
          </a:p>
        </p:txBody>
      </p:sp>
      <p:sp>
        <p:nvSpPr>
          <p:cNvPr id="5" name="Content Placeholder 2"/>
          <p:cNvSpPr txBox="1">
            <a:spLocks/>
          </p:cNvSpPr>
          <p:nvPr/>
        </p:nvSpPr>
        <p:spPr>
          <a:xfrm>
            <a:off x="1812174" y="3414480"/>
            <a:ext cx="4771505" cy="27120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William </a:t>
            </a:r>
            <a:r>
              <a:rPr lang="en-US" sz="2400" dirty="0" smtClean="0"/>
              <a:t>Paterson </a:t>
            </a:r>
            <a:r>
              <a:rPr lang="en-US" sz="2400" dirty="0" smtClean="0"/>
              <a:t>on the creation of the Bank of England:</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smtClean="0"/>
              <a:t>“All this while, the very name of a bank or corporation was avoided, though the notion of both was intended… “</a:t>
            </a:r>
            <a:endParaRPr lang="en-US" sz="5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577" y="2825914"/>
            <a:ext cx="3660371" cy="3889144"/>
          </a:xfrm>
          <a:prstGeom prst="rect">
            <a:avLst/>
          </a:prstGeom>
        </p:spPr>
      </p:pic>
      <p:sp>
        <p:nvSpPr>
          <p:cNvPr id="8" name="Title 1"/>
          <p:cNvSpPr txBox="1">
            <a:spLocks/>
          </p:cNvSpPr>
          <p:nvPr/>
        </p:nvSpPr>
        <p:spPr>
          <a:xfrm>
            <a:off x="0" y="1"/>
            <a:ext cx="12192000" cy="847898"/>
          </a:xfrm>
          <a:prstGeom prst="rect">
            <a:avLst/>
          </a:prstGeom>
          <a:solidFill>
            <a:srgbClr val="F0E1FF"/>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Courier New" panose="02070309020205020404" pitchFamily="49" charset="0"/>
                <a:cs typeface="Courier New" panose="02070309020205020404" pitchFamily="49" charset="0"/>
              </a:rPr>
              <a:t>1. </a:t>
            </a:r>
            <a:r>
              <a:rPr lang="en-US" sz="2400" b="1" dirty="0" smtClean="0">
                <a:latin typeface="Courier New" panose="02070309020205020404" pitchFamily="49" charset="0"/>
                <a:cs typeface="Courier New" panose="02070309020205020404" pitchFamily="49" charset="0"/>
              </a:rPr>
              <a:t>Carroll Quigley:</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Fed Established by Stealth – But Is It a Conspiracy?</a:t>
            </a:r>
            <a:br>
              <a:rPr lang="en-US" sz="24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endParaRPr lang="en-US" sz="2800" b="1" dirty="0"/>
          </a:p>
        </p:txBody>
      </p:sp>
    </p:spTree>
    <p:extLst>
      <p:ext uri="{BB962C8B-B14F-4D97-AF65-F5344CB8AC3E}">
        <p14:creationId xmlns:p14="http://schemas.microsoft.com/office/powerpoint/2010/main" val="707972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Pound and Eustace Mullins</a:t>
            </a:r>
          </a:p>
        </p:txBody>
      </p:sp>
      <p:sp>
        <p:nvSpPr>
          <p:cNvPr id="4" name="TextBox 3"/>
          <p:cNvSpPr txBox="1"/>
          <p:nvPr/>
        </p:nvSpPr>
        <p:spPr>
          <a:xfrm>
            <a:off x="0" y="553633"/>
            <a:ext cx="12192000" cy="1015663"/>
          </a:xfrm>
          <a:prstGeom prst="rect">
            <a:avLst/>
          </a:prstGeom>
          <a:solidFill>
            <a:schemeClr val="accent2"/>
          </a:solidFill>
        </p:spPr>
        <p:txBody>
          <a:bodyPr wrap="square" rtlCol="0">
            <a:spAutoFit/>
          </a:bodyPr>
          <a:lstStyle/>
          <a:p>
            <a:r>
              <a:rPr lang="en-US" sz="2000" dirty="0" smtClean="0"/>
              <a:t>“Mullins had studied under Ezra Pound…   Pound understood the abstract nature of money, and the importance of that concept to society.  One of the requirements he set for his students was that they read all of the available writings of Alexander Del Mar.”                              					</a:t>
            </a:r>
            <a:r>
              <a:rPr lang="en-US" dirty="0" smtClean="0"/>
              <a:t>Stephen </a:t>
            </a:r>
            <a:r>
              <a:rPr lang="en-US" dirty="0" err="1" smtClean="0"/>
              <a:t>Zarlenga</a:t>
            </a:r>
            <a:r>
              <a:rPr lang="en-US" dirty="0" smtClean="0"/>
              <a:t>, </a:t>
            </a:r>
            <a:r>
              <a:rPr lang="en-US" i="1" dirty="0" smtClean="0"/>
              <a:t>LSM</a:t>
            </a:r>
            <a:r>
              <a:rPr lang="en-US" dirty="0" smtClean="0"/>
              <a:t>, p. 522</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57" y="1781005"/>
            <a:ext cx="1197033" cy="1720735"/>
          </a:xfrm>
          <a:prstGeom prst="rect">
            <a:avLst/>
          </a:prstGeom>
        </p:spPr>
      </p:pic>
      <p:sp>
        <p:nvSpPr>
          <p:cNvPr id="7" name="Rectangle 6"/>
          <p:cNvSpPr/>
          <p:nvPr/>
        </p:nvSpPr>
        <p:spPr>
          <a:xfrm>
            <a:off x="7002" y="3501740"/>
            <a:ext cx="1679171" cy="646331"/>
          </a:xfrm>
          <a:prstGeom prst="rect">
            <a:avLst/>
          </a:prstGeom>
        </p:spPr>
        <p:txBody>
          <a:bodyPr wrap="square">
            <a:spAutoFit/>
          </a:bodyPr>
          <a:lstStyle/>
          <a:p>
            <a:r>
              <a:rPr lang="en-US" b="1" dirty="0"/>
              <a:t>Eustace </a:t>
            </a:r>
            <a:r>
              <a:rPr lang="en-US" b="1" dirty="0" smtClean="0"/>
              <a:t>Mullins</a:t>
            </a:r>
          </a:p>
          <a:p>
            <a:r>
              <a:rPr lang="en-US" dirty="0" smtClean="0"/>
              <a:t> (1923</a:t>
            </a:r>
            <a:r>
              <a:rPr lang="en-US" dirty="0"/>
              <a:t> – </a:t>
            </a:r>
            <a:r>
              <a:rPr lang="en-US" dirty="0" smtClean="0"/>
              <a:t>2010)</a:t>
            </a:r>
            <a:endParaRPr lang="en-US" dirty="0"/>
          </a:p>
        </p:txBody>
      </p:sp>
      <p:sp>
        <p:nvSpPr>
          <p:cNvPr id="9" name="TextBox 8"/>
          <p:cNvSpPr txBox="1"/>
          <p:nvPr/>
        </p:nvSpPr>
        <p:spPr>
          <a:xfrm>
            <a:off x="1686173" y="2231816"/>
            <a:ext cx="7749928" cy="923330"/>
          </a:xfrm>
          <a:prstGeom prst="rect">
            <a:avLst/>
          </a:prstGeom>
          <a:noFill/>
        </p:spPr>
        <p:txBody>
          <a:bodyPr wrap="square" rtlCol="0">
            <a:spAutoFit/>
          </a:bodyPr>
          <a:lstStyle/>
          <a:p>
            <a:r>
              <a:rPr lang="en-US" dirty="0" smtClean="0"/>
              <a:t>“Mullins’ book, </a:t>
            </a:r>
            <a:r>
              <a:rPr lang="en-US" i="1" dirty="0" smtClean="0"/>
              <a:t>The Federal Reserve Conspiracy</a:t>
            </a:r>
            <a:r>
              <a:rPr lang="en-US" dirty="0" smtClean="0"/>
              <a:t>, was published in 1952…  Through Mullins’ work, many behind the scenes activities of highly placed financiers came to light.”                                                   </a:t>
            </a:r>
            <a:r>
              <a:rPr lang="en-US" sz="1600" dirty="0" smtClean="0"/>
              <a:t>Stephen </a:t>
            </a:r>
            <a:r>
              <a:rPr lang="en-US" sz="1600" dirty="0" err="1" smtClean="0"/>
              <a:t>Zarlenga</a:t>
            </a:r>
            <a:r>
              <a:rPr lang="en-US" sz="1600" i="1" dirty="0" smtClean="0"/>
              <a:t>, LSM</a:t>
            </a:r>
            <a:r>
              <a:rPr lang="en-US" sz="1600" dirty="0" smtClean="0"/>
              <a:t>, p. 522</a:t>
            </a:r>
            <a:endParaRPr lang="en-US" sz="1600" dirty="0"/>
          </a:p>
        </p:txBody>
      </p:sp>
      <p:sp>
        <p:nvSpPr>
          <p:cNvPr id="10" name="TextBox 9"/>
          <p:cNvSpPr txBox="1"/>
          <p:nvPr/>
        </p:nvSpPr>
        <p:spPr>
          <a:xfrm>
            <a:off x="1" y="4924542"/>
            <a:ext cx="5602777" cy="1477328"/>
          </a:xfrm>
          <a:prstGeom prst="rect">
            <a:avLst/>
          </a:prstGeom>
          <a:solidFill>
            <a:schemeClr val="accent2"/>
          </a:solidFill>
        </p:spPr>
        <p:txBody>
          <a:bodyPr wrap="square" rtlCol="0">
            <a:spAutoFit/>
          </a:bodyPr>
          <a:lstStyle/>
          <a:p>
            <a:r>
              <a:rPr lang="en-US" dirty="0" smtClean="0"/>
              <a:t>For 2 years, Mullins researched four hours a day at the Library of Congress.   “This research is substantiated by citations and documentation from hundreds of newspapers, periodicals and books…”   </a:t>
            </a:r>
          </a:p>
          <a:p>
            <a:r>
              <a:rPr lang="en-US" dirty="0"/>
              <a:t> </a:t>
            </a:r>
            <a:r>
              <a:rPr lang="en-US" dirty="0" smtClean="0"/>
              <a:t>       Mullins, </a:t>
            </a:r>
            <a:r>
              <a:rPr lang="en-US" i="1" dirty="0" smtClean="0"/>
              <a:t>The Secrets of the Federal Reserve</a:t>
            </a:r>
            <a:r>
              <a:rPr lang="en-US" dirty="0" smtClean="0"/>
              <a:t>, Foreword  </a:t>
            </a:r>
            <a:endParaRPr lang="en-US" sz="1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349" y="2228659"/>
            <a:ext cx="2729651" cy="462934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0598" y="4263142"/>
            <a:ext cx="3303931" cy="2202873"/>
          </a:xfrm>
          <a:prstGeom prst="rect">
            <a:avLst/>
          </a:prstGeom>
        </p:spPr>
      </p:pic>
    </p:spTree>
    <p:extLst>
      <p:ext uri="{BB962C8B-B14F-4D97-AF65-F5344CB8AC3E}">
        <p14:creationId xmlns:p14="http://schemas.microsoft.com/office/powerpoint/2010/main" val="890457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2015"/>
            <a:ext cx="12192000" cy="584775"/>
          </a:xfrm>
          <a:prstGeom prst="rect">
            <a:avLst/>
          </a:prstGeom>
          <a:solidFill>
            <a:schemeClr val="accent1">
              <a:lumMod val="40000"/>
              <a:lumOff val="60000"/>
            </a:schemeClr>
          </a:solidFill>
        </p:spPr>
        <p:txBody>
          <a:bodyPr wrap="square" rtlCol="0">
            <a:spAutoFit/>
          </a:bodyPr>
          <a:lstStyle/>
          <a:p>
            <a:r>
              <a:rPr lang="en-US" sz="1600" b="1" dirty="0" smtClean="0"/>
              <a:t>The meeting of Wall Street bankers to write what would be the Federal Reserve bill was kept secret.   The bankers understood that the country did not want a banking system ruled by Wall Street. </a:t>
            </a:r>
            <a:endParaRPr lang="en-US" sz="16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6660"/>
            <a:ext cx="2377440" cy="3771484"/>
          </a:xfrm>
          <a:prstGeom prst="rect">
            <a:avLst/>
          </a:prstGeom>
        </p:spPr>
      </p:pic>
      <p:sp>
        <p:nvSpPr>
          <p:cNvPr id="7" name="Rectangle 6"/>
          <p:cNvSpPr/>
          <p:nvPr/>
        </p:nvSpPr>
        <p:spPr>
          <a:xfrm>
            <a:off x="-16625" y="5340437"/>
            <a:ext cx="2820516" cy="923330"/>
          </a:xfrm>
          <a:prstGeom prst="rect">
            <a:avLst/>
          </a:prstGeom>
        </p:spPr>
        <p:txBody>
          <a:bodyPr wrap="none">
            <a:spAutoFit/>
          </a:bodyPr>
          <a:lstStyle/>
          <a:p>
            <a:r>
              <a:rPr lang="en-US" b="1" dirty="0" smtClean="0"/>
              <a:t>B.C. </a:t>
            </a:r>
            <a:r>
              <a:rPr lang="en-US" b="1" dirty="0"/>
              <a:t>Forbes</a:t>
            </a:r>
            <a:r>
              <a:rPr lang="en-US" dirty="0"/>
              <a:t> </a:t>
            </a:r>
            <a:r>
              <a:rPr lang="en-US" dirty="0" smtClean="0"/>
              <a:t>(1880 </a:t>
            </a:r>
            <a:r>
              <a:rPr lang="en-US" dirty="0"/>
              <a:t>– </a:t>
            </a:r>
            <a:r>
              <a:rPr lang="en-US" dirty="0" smtClean="0"/>
              <a:t>1954)</a:t>
            </a:r>
          </a:p>
          <a:p>
            <a:r>
              <a:rPr lang="en-US" dirty="0" smtClean="0"/>
              <a:t>founder of Forbes Magazine</a:t>
            </a:r>
          </a:p>
          <a:p>
            <a:r>
              <a:rPr lang="en-US" dirty="0" smtClean="0"/>
              <a:t>in 1917</a:t>
            </a:r>
            <a:endParaRPr lang="en-US" dirty="0"/>
          </a:p>
        </p:txBody>
      </p:sp>
      <p:sp>
        <p:nvSpPr>
          <p:cNvPr id="9" name="TextBox 8"/>
          <p:cNvSpPr txBox="1"/>
          <p:nvPr/>
        </p:nvSpPr>
        <p:spPr>
          <a:xfrm>
            <a:off x="2580684" y="1500375"/>
            <a:ext cx="9269525" cy="1754326"/>
          </a:xfrm>
          <a:prstGeom prst="rect">
            <a:avLst/>
          </a:prstGeom>
          <a:solidFill>
            <a:schemeClr val="accent1">
              <a:lumMod val="20000"/>
              <a:lumOff val="80000"/>
            </a:schemeClr>
          </a:solidFill>
        </p:spPr>
        <p:txBody>
          <a:bodyPr wrap="none" rtlCol="0">
            <a:spAutoFit/>
          </a:bodyPr>
          <a:lstStyle/>
          <a:p>
            <a:r>
              <a:rPr lang="en-US" dirty="0" smtClean="0"/>
              <a:t>“Picture a party of the nation’s greatest bankers stealing out of New York on a private railroad car</a:t>
            </a:r>
          </a:p>
          <a:p>
            <a:r>
              <a:rPr lang="en-US" dirty="0" smtClean="0"/>
              <a:t>under cover of darkness, stealthily hieing hundreds of miles South…     I am giving to the world, </a:t>
            </a:r>
          </a:p>
          <a:p>
            <a:r>
              <a:rPr lang="en-US" dirty="0" smtClean="0"/>
              <a:t>for the first time, the real story of how the famous Aldrich currency report, the foundation of our</a:t>
            </a:r>
          </a:p>
          <a:p>
            <a:r>
              <a:rPr lang="en-US" dirty="0" smtClean="0"/>
              <a:t>new currency system, was written…   the real birth of the present Federal Reserve System, the </a:t>
            </a:r>
          </a:p>
          <a:p>
            <a:r>
              <a:rPr lang="en-US" dirty="0" smtClean="0"/>
              <a:t>plan done on Jekyll Island…   Warburg… more than any one man has made the system possible</a:t>
            </a:r>
          </a:p>
          <a:p>
            <a:r>
              <a:rPr lang="en-US" dirty="0" smtClean="0"/>
              <a:t>as a working reality.”                                            B.C. Forbes, CURRENT OPINION, Dec 1916</a:t>
            </a:r>
            <a:endParaRPr lang="en-US" dirty="0"/>
          </a:p>
        </p:txBody>
      </p:sp>
      <p:sp>
        <p:nvSpPr>
          <p:cNvPr id="10" name="TextBox 9"/>
          <p:cNvSpPr txBox="1"/>
          <p:nvPr/>
        </p:nvSpPr>
        <p:spPr>
          <a:xfrm>
            <a:off x="2587758" y="3638286"/>
            <a:ext cx="4627689" cy="2000548"/>
          </a:xfrm>
          <a:prstGeom prst="rect">
            <a:avLst/>
          </a:prstGeom>
          <a:solidFill>
            <a:schemeClr val="accent1">
              <a:lumMod val="20000"/>
              <a:lumOff val="80000"/>
            </a:schemeClr>
          </a:solidFill>
        </p:spPr>
        <p:txBody>
          <a:bodyPr wrap="square" rtlCol="0">
            <a:spAutoFit/>
          </a:bodyPr>
          <a:lstStyle/>
          <a:p>
            <a:r>
              <a:rPr lang="en-US" dirty="0" smtClean="0"/>
              <a:t>Forbes revelation did not get much response.  First, it was two years after the bill was passed;</a:t>
            </a:r>
          </a:p>
          <a:p>
            <a:r>
              <a:rPr lang="en-US" dirty="0" smtClean="0"/>
              <a:t>secondly, it was dismissed as preposterous.   In a book published in 1930, a biographer of Aldrich calls it “a mere yarn”.</a:t>
            </a:r>
          </a:p>
          <a:p>
            <a:r>
              <a:rPr lang="en-US" dirty="0"/>
              <a:t> </a:t>
            </a:r>
            <a:r>
              <a:rPr lang="en-US" dirty="0" smtClean="0"/>
              <a:t>   </a:t>
            </a:r>
            <a:r>
              <a:rPr lang="en-US" sz="1600" dirty="0" smtClean="0"/>
              <a:t>Nathaniel Stephenson, </a:t>
            </a:r>
            <a:r>
              <a:rPr lang="en-US" sz="1600" i="1" dirty="0" smtClean="0"/>
              <a:t>Nelson W. Aldrich, A Leader in American Politics</a:t>
            </a:r>
            <a:r>
              <a:rPr lang="en-US" sz="1600" dirty="0" smtClean="0"/>
              <a:t>, pub. 1930</a:t>
            </a:r>
            <a:endParaRPr lang="en-US" sz="1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35" y="3638286"/>
            <a:ext cx="4818265" cy="3106950"/>
          </a:xfrm>
          <a:prstGeom prst="rect">
            <a:avLst/>
          </a:prstGeom>
        </p:spPr>
      </p:pic>
      <p:sp>
        <p:nvSpPr>
          <p:cNvPr id="13" name="Title 1"/>
          <p:cNvSpPr txBox="1">
            <a:spLocks/>
          </p:cNvSpPr>
          <p:nvPr/>
        </p:nvSpPr>
        <p:spPr>
          <a:xfrm>
            <a:off x="0" y="1"/>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Pound and Eustace Mullins</a:t>
            </a:r>
          </a:p>
        </p:txBody>
      </p:sp>
    </p:spTree>
    <p:extLst>
      <p:ext uri="{BB962C8B-B14F-4D97-AF65-F5344CB8AC3E}">
        <p14:creationId xmlns:p14="http://schemas.microsoft.com/office/powerpoint/2010/main" val="1525888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2015"/>
            <a:ext cx="12192000" cy="461665"/>
          </a:xfrm>
          <a:prstGeom prst="rect">
            <a:avLst/>
          </a:prstGeom>
          <a:solidFill>
            <a:srgbClr val="FFFF00"/>
          </a:solidFill>
        </p:spPr>
        <p:txBody>
          <a:bodyPr wrap="square" rtlCol="0">
            <a:spAutoFit/>
          </a:bodyPr>
          <a:lstStyle/>
          <a:p>
            <a:pPr algn="ctr"/>
            <a:r>
              <a:rPr lang="en-US" sz="2400" b="1" dirty="0" smtClean="0"/>
              <a:t>However, as the men of the First Name Club wrote their memoirs, the facts came out.</a:t>
            </a:r>
            <a:endParaRPr lang="en-US" sz="2400" b="1" dirty="0"/>
          </a:p>
        </p:txBody>
      </p:sp>
      <p:sp>
        <p:nvSpPr>
          <p:cNvPr id="12" name="TextBox 11"/>
          <p:cNvSpPr txBox="1"/>
          <p:nvPr/>
        </p:nvSpPr>
        <p:spPr>
          <a:xfrm>
            <a:off x="0" y="993680"/>
            <a:ext cx="12192000" cy="1754326"/>
          </a:xfrm>
          <a:prstGeom prst="rect">
            <a:avLst/>
          </a:prstGeom>
          <a:solidFill>
            <a:srgbClr val="F9F2CB"/>
          </a:solidFill>
        </p:spPr>
        <p:txBody>
          <a:bodyPr wrap="square" rtlCol="0">
            <a:spAutoFit/>
          </a:bodyPr>
          <a:lstStyle/>
          <a:p>
            <a:r>
              <a:rPr lang="en-US" b="1" dirty="0" smtClean="0"/>
              <a:t>Frank Vanderlip (‘Frank’)  wrote in the Saturday Evening Post, Feb 9, 1935:</a:t>
            </a:r>
          </a:p>
          <a:p>
            <a:endParaRPr lang="en-US" b="1" dirty="0"/>
          </a:p>
          <a:p>
            <a:r>
              <a:rPr lang="en-US" b="1" dirty="0" smtClean="0"/>
              <a:t>“Despite my views about the value to society of greater publicity for the affairs of corporations, there was an occasion near the close of 1910, when I was as secretive, indeed, as furtive, as any conspirator…   I do not feel it is any exaggeration to speak of our secret expedition to Jekyl Island as the occasion of the actual conception of what eventually became the Federal Reserve System.”</a:t>
            </a:r>
            <a:endParaRPr lang="en-US" b="1" dirty="0"/>
          </a:p>
        </p:txBody>
      </p:sp>
      <p:sp>
        <p:nvSpPr>
          <p:cNvPr id="13" name="Title 1"/>
          <p:cNvSpPr txBox="1">
            <a:spLocks/>
          </p:cNvSpPr>
          <p:nvPr/>
        </p:nvSpPr>
        <p:spPr>
          <a:xfrm>
            <a:off x="0" y="1"/>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Pound and Eustace Mullins</a:t>
            </a:r>
          </a:p>
        </p:txBody>
      </p:sp>
      <p:pic>
        <p:nvPicPr>
          <p:cNvPr id="2050" name="Picture 2" descr="http://www.palosverdesrealty.net/briefcase/148914_v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4150" y="2881989"/>
            <a:ext cx="3307850" cy="3976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6180" y="2760671"/>
            <a:ext cx="6096000" cy="3970318"/>
          </a:xfrm>
          <a:prstGeom prst="rect">
            <a:avLst/>
          </a:prstGeom>
        </p:spPr>
        <p:txBody>
          <a:bodyPr>
            <a:spAutoFit/>
          </a:bodyPr>
          <a:lstStyle/>
          <a:p>
            <a:r>
              <a:rPr lang="en-US" b="1" dirty="0" smtClean="0"/>
              <a:t>               The </a:t>
            </a:r>
            <a:r>
              <a:rPr lang="en-US" b="1" dirty="0"/>
              <a:t>National City Bank of New York, </a:t>
            </a:r>
            <a:r>
              <a:rPr lang="en-US" b="1" dirty="0" smtClean="0"/>
              <a:t>1909</a:t>
            </a:r>
          </a:p>
          <a:p>
            <a:r>
              <a:rPr lang="en-US" dirty="0" smtClean="0"/>
              <a:t>                                          Directors</a:t>
            </a:r>
          </a:p>
          <a:p>
            <a:r>
              <a:rPr lang="en-US" dirty="0" smtClean="0"/>
              <a:t>James </a:t>
            </a:r>
            <a:r>
              <a:rPr lang="en-US" dirty="0"/>
              <a:t>Stillman (Chairman</a:t>
            </a:r>
            <a:r>
              <a:rPr lang="en-US" dirty="0" smtClean="0"/>
              <a:t>)               	Stephen </a:t>
            </a:r>
            <a:r>
              <a:rPr lang="en-US" dirty="0"/>
              <a:t>S. Palmer</a:t>
            </a:r>
            <a:endParaRPr lang="en-US" dirty="0" smtClean="0"/>
          </a:p>
          <a:p>
            <a:r>
              <a:rPr lang="en-US" dirty="0" smtClean="0"/>
              <a:t>Francis </a:t>
            </a:r>
            <a:r>
              <a:rPr lang="en-US" dirty="0"/>
              <a:t>M. </a:t>
            </a:r>
            <a:r>
              <a:rPr lang="en-US" dirty="0" smtClean="0"/>
              <a:t>Bacon			George </a:t>
            </a:r>
            <a:r>
              <a:rPr lang="en-US" dirty="0"/>
              <a:t>W. Perkins</a:t>
            </a:r>
            <a:endParaRPr lang="en-US" dirty="0" smtClean="0"/>
          </a:p>
          <a:p>
            <a:r>
              <a:rPr lang="en-US" dirty="0" smtClean="0"/>
              <a:t>Cleveland </a:t>
            </a:r>
            <a:r>
              <a:rPr lang="en-US" dirty="0"/>
              <a:t>H. </a:t>
            </a:r>
            <a:r>
              <a:rPr lang="en-US" dirty="0" smtClean="0"/>
              <a:t>Dodge			</a:t>
            </a:r>
            <a:r>
              <a:rPr lang="en-US" dirty="0"/>
              <a:t> James H. Post</a:t>
            </a:r>
            <a:endParaRPr lang="en-US" dirty="0" smtClean="0"/>
          </a:p>
          <a:p>
            <a:r>
              <a:rPr lang="en-US" dirty="0" smtClean="0"/>
              <a:t>Charles </a:t>
            </a:r>
            <a:r>
              <a:rPr lang="en-US" dirty="0"/>
              <a:t>S. </a:t>
            </a:r>
            <a:r>
              <a:rPr lang="en-US" dirty="0" smtClean="0"/>
              <a:t>Fairchild			</a:t>
            </a:r>
            <a:r>
              <a:rPr lang="en-US" dirty="0"/>
              <a:t> M. Taylor Pyne</a:t>
            </a:r>
            <a:endParaRPr lang="en-US" dirty="0" smtClean="0"/>
          </a:p>
          <a:p>
            <a:r>
              <a:rPr lang="en-US" dirty="0" smtClean="0"/>
              <a:t>Henry </a:t>
            </a:r>
            <a:r>
              <a:rPr lang="en-US" dirty="0"/>
              <a:t>C. </a:t>
            </a:r>
            <a:r>
              <a:rPr lang="en-US" dirty="0" smtClean="0"/>
              <a:t>Frick			</a:t>
            </a:r>
            <a:r>
              <a:rPr lang="en-US" dirty="0"/>
              <a:t> William </a:t>
            </a:r>
            <a:r>
              <a:rPr lang="en-US" dirty="0" smtClean="0"/>
              <a:t>Rockefeller</a:t>
            </a:r>
          </a:p>
          <a:p>
            <a:r>
              <a:rPr lang="en-US" dirty="0" smtClean="0"/>
              <a:t>Joseph </a:t>
            </a:r>
            <a:r>
              <a:rPr lang="en-US" dirty="0"/>
              <a:t>P. </a:t>
            </a:r>
            <a:r>
              <a:rPr lang="en-US" dirty="0" smtClean="0"/>
              <a:t>Grace			</a:t>
            </a:r>
            <a:r>
              <a:rPr lang="en-US" dirty="0"/>
              <a:t> Jacob H. Schiff</a:t>
            </a:r>
            <a:endParaRPr lang="en-US" dirty="0" smtClean="0"/>
          </a:p>
          <a:p>
            <a:r>
              <a:rPr lang="en-US" dirty="0" smtClean="0"/>
              <a:t>Edward </a:t>
            </a:r>
            <a:r>
              <a:rPr lang="en-US" dirty="0"/>
              <a:t>H. </a:t>
            </a:r>
            <a:r>
              <a:rPr lang="en-US" dirty="0" smtClean="0"/>
              <a:t>Harriman		</a:t>
            </a:r>
            <a:r>
              <a:rPr lang="en-US" dirty="0"/>
              <a:t> Samuel Sloan</a:t>
            </a:r>
            <a:endParaRPr lang="en-US" dirty="0" smtClean="0"/>
          </a:p>
          <a:p>
            <a:r>
              <a:rPr lang="en-US" dirty="0" smtClean="0"/>
              <a:t>Cyrus </a:t>
            </a:r>
            <a:r>
              <a:rPr lang="en-US" dirty="0"/>
              <a:t>H. </a:t>
            </a:r>
            <a:r>
              <a:rPr lang="en-US" dirty="0" smtClean="0"/>
              <a:t>McCormick		</a:t>
            </a:r>
            <a:r>
              <a:rPr lang="en-US" dirty="0"/>
              <a:t> William Douglas Sloane</a:t>
            </a:r>
            <a:endParaRPr lang="en-US" dirty="0" smtClean="0"/>
          </a:p>
          <a:p>
            <a:r>
              <a:rPr lang="en-US" dirty="0" smtClean="0"/>
              <a:t>Edwin </a:t>
            </a:r>
            <a:r>
              <a:rPr lang="en-US" dirty="0"/>
              <a:t>S. </a:t>
            </a:r>
            <a:r>
              <a:rPr lang="en-US" dirty="0" smtClean="0"/>
              <a:t>Marston			</a:t>
            </a:r>
            <a:r>
              <a:rPr lang="en-US" dirty="0"/>
              <a:t> Henry A.C. Taylor</a:t>
            </a:r>
            <a:endParaRPr lang="en-US" dirty="0" smtClean="0"/>
          </a:p>
          <a:p>
            <a:r>
              <a:rPr lang="en-US" dirty="0" smtClean="0"/>
              <a:t>John </a:t>
            </a:r>
            <a:r>
              <a:rPr lang="en-US" dirty="0"/>
              <a:t>W. </a:t>
            </a:r>
            <a:r>
              <a:rPr lang="en-US" dirty="0" smtClean="0"/>
              <a:t>Sterling			 </a:t>
            </a:r>
            <a:r>
              <a:rPr lang="en-US" dirty="0"/>
              <a:t>Moses </a:t>
            </a:r>
            <a:r>
              <a:rPr lang="en-US" dirty="0" smtClean="0"/>
              <a:t>Taylor</a:t>
            </a:r>
          </a:p>
          <a:p>
            <a:r>
              <a:rPr lang="en-US" dirty="0" smtClean="0"/>
              <a:t>P.A</a:t>
            </a:r>
            <a:r>
              <a:rPr lang="en-US" dirty="0"/>
              <a:t>. </a:t>
            </a:r>
            <a:r>
              <a:rPr lang="en-US" dirty="0" smtClean="0"/>
              <a:t>Valentine			</a:t>
            </a:r>
            <a:r>
              <a:rPr lang="en-US" b="1" u="sng" dirty="0" smtClean="0"/>
              <a:t>Frank </a:t>
            </a:r>
            <a:r>
              <a:rPr lang="en-US" b="1" u="sng" dirty="0"/>
              <a:t>A. Vanderlip </a:t>
            </a:r>
            <a:r>
              <a:rPr lang="en-US" b="1" u="sng" dirty="0" smtClean="0"/>
              <a:t>	</a:t>
            </a:r>
            <a:r>
              <a:rPr lang="en-US" dirty="0" smtClean="0"/>
              <a:t>					</a:t>
            </a:r>
            <a:r>
              <a:rPr lang="en-US" b="1" u="sng" dirty="0" smtClean="0"/>
              <a:t>(</a:t>
            </a:r>
            <a:r>
              <a:rPr lang="en-US" b="1" u="sng" dirty="0"/>
              <a:t>President</a:t>
            </a:r>
            <a:r>
              <a:rPr lang="en-US" b="1" u="sng" dirty="0" smtClean="0"/>
              <a:t>)</a:t>
            </a:r>
            <a:endParaRPr lang="en-US" dirty="0"/>
          </a:p>
        </p:txBody>
      </p:sp>
      <p:sp>
        <p:nvSpPr>
          <p:cNvPr id="2" name="Rectangle 1"/>
          <p:cNvSpPr/>
          <p:nvPr/>
        </p:nvSpPr>
        <p:spPr>
          <a:xfrm>
            <a:off x="7283668" y="6211669"/>
            <a:ext cx="2401614" cy="646331"/>
          </a:xfrm>
          <a:prstGeom prst="rect">
            <a:avLst/>
          </a:prstGeom>
          <a:solidFill>
            <a:schemeClr val="bg1"/>
          </a:solidFill>
        </p:spPr>
        <p:txBody>
          <a:bodyPr wrap="square">
            <a:spAutoFit/>
          </a:bodyPr>
          <a:lstStyle/>
          <a:p>
            <a:pPr algn="ctr"/>
            <a:r>
              <a:rPr lang="en-US" b="1" dirty="0"/>
              <a:t>Frank </a:t>
            </a:r>
            <a:r>
              <a:rPr lang="en-US" b="1" dirty="0" smtClean="0"/>
              <a:t>A. </a:t>
            </a:r>
            <a:r>
              <a:rPr lang="en-US" b="1" dirty="0" err="1"/>
              <a:t>Vanderlip</a:t>
            </a:r>
            <a:r>
              <a:rPr lang="en-US" b="1" dirty="0"/>
              <a:t>, Sr</a:t>
            </a:r>
            <a:r>
              <a:rPr lang="en-US" b="1" dirty="0" smtClean="0"/>
              <a:t>.</a:t>
            </a:r>
          </a:p>
          <a:p>
            <a:pPr algn="ctr"/>
            <a:r>
              <a:rPr lang="en-US" b="1" dirty="0" smtClean="0"/>
              <a:t>(1864 </a:t>
            </a:r>
            <a:r>
              <a:rPr lang="en-US" b="1" dirty="0"/>
              <a:t>– </a:t>
            </a:r>
            <a:r>
              <a:rPr lang="en-US" b="1" dirty="0" smtClean="0"/>
              <a:t>1937</a:t>
            </a:r>
            <a:r>
              <a:rPr lang="en-US" b="1" dirty="0"/>
              <a:t>) </a:t>
            </a:r>
          </a:p>
        </p:txBody>
      </p:sp>
    </p:spTree>
    <p:extLst>
      <p:ext uri="{BB962C8B-B14F-4D97-AF65-F5344CB8AC3E}">
        <p14:creationId xmlns:p14="http://schemas.microsoft.com/office/powerpoint/2010/main" val="344114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3854" y="847899"/>
            <a:ext cx="8368145" cy="830997"/>
          </a:xfrm>
          <a:prstGeom prst="rect">
            <a:avLst/>
          </a:prstGeom>
          <a:solidFill>
            <a:srgbClr val="FFFF00"/>
          </a:solidFill>
        </p:spPr>
        <p:txBody>
          <a:bodyPr wrap="square" rtlCol="0">
            <a:spAutoFit/>
          </a:bodyPr>
          <a:lstStyle/>
          <a:p>
            <a:pPr algn="ctr"/>
            <a:r>
              <a:rPr lang="en-US" sz="2400" b="1" dirty="0" smtClean="0"/>
              <a:t>However, as the men of the First Name Club wrote their memoirs, the facts came out.</a:t>
            </a:r>
            <a:endParaRPr lang="en-US" sz="2400" b="1" dirty="0"/>
          </a:p>
        </p:txBody>
      </p:sp>
      <p:sp>
        <p:nvSpPr>
          <p:cNvPr id="12" name="TextBox 11"/>
          <p:cNvSpPr txBox="1"/>
          <p:nvPr/>
        </p:nvSpPr>
        <p:spPr>
          <a:xfrm>
            <a:off x="3823853" y="1733902"/>
            <a:ext cx="8368145" cy="646331"/>
          </a:xfrm>
          <a:prstGeom prst="rect">
            <a:avLst/>
          </a:prstGeom>
          <a:solidFill>
            <a:srgbClr val="F9F2CB"/>
          </a:solidFill>
        </p:spPr>
        <p:txBody>
          <a:bodyPr wrap="square" rtlCol="0">
            <a:spAutoFit/>
          </a:bodyPr>
          <a:lstStyle/>
          <a:p>
            <a:r>
              <a:rPr lang="en-US" b="1" dirty="0" smtClean="0"/>
              <a:t>Paul Warburg, the true architect of the Federal Reserve bill, wrote in 1930 in volume 1 of his book, </a:t>
            </a:r>
            <a:r>
              <a:rPr lang="en-US" b="1" i="1" dirty="0" smtClean="0"/>
              <a:t>The Federal Reserve System, Its Origin and </a:t>
            </a:r>
            <a:r>
              <a:rPr lang="en-US" b="1" i="1" dirty="0"/>
              <a:t>G</a:t>
            </a:r>
            <a:r>
              <a:rPr lang="en-US" b="1" i="1" dirty="0" smtClean="0"/>
              <a:t>rowth:</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989" y="4799074"/>
            <a:ext cx="6063971" cy="16258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24" y="2646975"/>
            <a:ext cx="8188374" cy="1488795"/>
          </a:xfrm>
          <a:prstGeom prst="rect">
            <a:avLst/>
          </a:prstGeom>
        </p:spPr>
      </p:pic>
      <p:sp>
        <p:nvSpPr>
          <p:cNvPr id="6" name="TextBox 5"/>
          <p:cNvSpPr txBox="1"/>
          <p:nvPr/>
        </p:nvSpPr>
        <p:spPr>
          <a:xfrm>
            <a:off x="8637002" y="3742615"/>
            <a:ext cx="3199915" cy="369332"/>
          </a:xfrm>
          <a:prstGeom prst="rect">
            <a:avLst/>
          </a:prstGeom>
          <a:solidFill>
            <a:schemeClr val="bg1"/>
          </a:solidFill>
        </p:spPr>
        <p:txBody>
          <a:bodyPr wrap="none" rtlCol="0">
            <a:spAutoFit/>
          </a:bodyPr>
          <a:lstStyle/>
          <a:p>
            <a:r>
              <a:rPr lang="en-US" dirty="0" smtClean="0"/>
              <a:t>                                                         </a:t>
            </a:r>
            <a:endParaRPr lang="en-US" dirty="0"/>
          </a:p>
        </p:txBody>
      </p:sp>
      <p:sp>
        <p:nvSpPr>
          <p:cNvPr id="7" name="TextBox 6"/>
          <p:cNvSpPr txBox="1"/>
          <p:nvPr/>
        </p:nvSpPr>
        <p:spPr>
          <a:xfrm>
            <a:off x="4172989" y="4799074"/>
            <a:ext cx="1454244" cy="369332"/>
          </a:xfrm>
          <a:prstGeom prst="rect">
            <a:avLst/>
          </a:prstGeom>
          <a:solidFill>
            <a:schemeClr val="bg1"/>
          </a:solidFill>
        </p:spPr>
        <p:txBody>
          <a:bodyPr wrap="none" rtlCol="0">
            <a:spAutoFit/>
          </a:bodyPr>
          <a:lstStyle/>
          <a:p>
            <a:r>
              <a:rPr lang="en-US" dirty="0" smtClean="0"/>
              <a:t>                        </a:t>
            </a:r>
            <a:endParaRPr lang="en-US" dirty="0"/>
          </a:p>
        </p:txBody>
      </p:sp>
      <p:sp>
        <p:nvSpPr>
          <p:cNvPr id="8" name="TextBox 7"/>
          <p:cNvSpPr txBox="1"/>
          <p:nvPr/>
        </p:nvSpPr>
        <p:spPr>
          <a:xfrm>
            <a:off x="8595517" y="6055588"/>
            <a:ext cx="1877437" cy="369332"/>
          </a:xfrm>
          <a:prstGeom prst="rect">
            <a:avLst/>
          </a:prstGeom>
          <a:solidFill>
            <a:schemeClr val="bg1"/>
          </a:solidFill>
        </p:spPr>
        <p:txBody>
          <a:bodyPr wrap="none" rtlCol="0">
            <a:spAutoFit/>
          </a:bodyPr>
          <a:lstStyle/>
          <a:p>
            <a:r>
              <a:rPr lang="en-US" dirty="0" smtClean="0"/>
              <a:t>                                </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47900"/>
            <a:ext cx="3648544" cy="6010102"/>
          </a:xfrm>
          <a:prstGeom prst="rect">
            <a:avLst/>
          </a:prstGeom>
        </p:spPr>
      </p:pic>
      <p:sp>
        <p:nvSpPr>
          <p:cNvPr id="11" name="TextBox 10"/>
          <p:cNvSpPr txBox="1"/>
          <p:nvPr/>
        </p:nvSpPr>
        <p:spPr>
          <a:xfrm>
            <a:off x="4199438" y="2380233"/>
            <a:ext cx="1401346" cy="369332"/>
          </a:xfrm>
          <a:prstGeom prst="rect">
            <a:avLst/>
          </a:prstGeom>
          <a:solidFill>
            <a:schemeClr val="bg1"/>
          </a:solidFill>
        </p:spPr>
        <p:txBody>
          <a:bodyPr wrap="none" rtlCol="0">
            <a:spAutoFit/>
          </a:bodyPr>
          <a:lstStyle/>
          <a:p>
            <a:r>
              <a:rPr lang="en-US" dirty="0" smtClean="0"/>
              <a:t>                       </a:t>
            </a:r>
            <a:endParaRPr lang="en-US" dirty="0"/>
          </a:p>
        </p:txBody>
      </p:sp>
      <p:sp>
        <p:nvSpPr>
          <p:cNvPr id="13" name="TextBox 12"/>
          <p:cNvSpPr txBox="1"/>
          <p:nvPr/>
        </p:nvSpPr>
        <p:spPr>
          <a:xfrm>
            <a:off x="3770285" y="4076445"/>
            <a:ext cx="8066632" cy="369332"/>
          </a:xfrm>
          <a:prstGeom prst="rect">
            <a:avLst/>
          </a:prstGeom>
          <a:solidFill>
            <a:schemeClr val="bg1"/>
          </a:solidFill>
        </p:spPr>
        <p:txBody>
          <a:bodyPr wrap="none" rtlCol="0">
            <a:spAutoFit/>
          </a:bodyPr>
          <a:lstStyle/>
          <a:p>
            <a:r>
              <a:rPr lang="en-US" dirty="0" smtClean="0"/>
              <a:t>                                                                                                                                                     </a:t>
            </a:r>
            <a:endParaRPr lang="en-US" dirty="0"/>
          </a:p>
        </p:txBody>
      </p:sp>
      <p:sp>
        <p:nvSpPr>
          <p:cNvPr id="15" name="TextBox 14"/>
          <p:cNvSpPr txBox="1"/>
          <p:nvPr/>
        </p:nvSpPr>
        <p:spPr>
          <a:xfrm>
            <a:off x="4506816" y="6348653"/>
            <a:ext cx="1877437" cy="369332"/>
          </a:xfrm>
          <a:prstGeom prst="rect">
            <a:avLst/>
          </a:prstGeom>
          <a:solidFill>
            <a:schemeClr val="bg1"/>
          </a:solidFill>
        </p:spPr>
        <p:txBody>
          <a:bodyPr wrap="none" rtlCol="0">
            <a:spAutoFit/>
          </a:bodyPr>
          <a:lstStyle/>
          <a:p>
            <a:r>
              <a:rPr lang="en-US" dirty="0" smtClean="0"/>
              <a:t>                                </a:t>
            </a:r>
            <a:endParaRPr lang="en-US" dirty="0"/>
          </a:p>
        </p:txBody>
      </p:sp>
      <p:sp>
        <p:nvSpPr>
          <p:cNvPr id="16" name="Title 1"/>
          <p:cNvSpPr txBox="1">
            <a:spLocks/>
          </p:cNvSpPr>
          <p:nvPr/>
        </p:nvSpPr>
        <p:spPr>
          <a:xfrm>
            <a:off x="0" y="1"/>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Pound and Eustace Mullins</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998" y="4510328"/>
            <a:ext cx="1524000" cy="1838325"/>
          </a:xfrm>
          <a:prstGeom prst="rect">
            <a:avLst/>
          </a:prstGeom>
        </p:spPr>
      </p:pic>
    </p:spTree>
    <p:extLst>
      <p:ext uri="{BB962C8B-B14F-4D97-AF65-F5344CB8AC3E}">
        <p14:creationId xmlns:p14="http://schemas.microsoft.com/office/powerpoint/2010/main" val="2861606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Pound and Eustace Mullins</a:t>
            </a:r>
          </a:p>
        </p:txBody>
      </p:sp>
      <p:sp>
        <p:nvSpPr>
          <p:cNvPr id="4" name="TextBox 3"/>
          <p:cNvSpPr txBox="1"/>
          <p:nvPr/>
        </p:nvSpPr>
        <p:spPr>
          <a:xfrm>
            <a:off x="0" y="532015"/>
            <a:ext cx="8632242" cy="3139321"/>
          </a:xfrm>
          <a:prstGeom prst="rect">
            <a:avLst/>
          </a:prstGeom>
          <a:solidFill>
            <a:schemeClr val="accent2"/>
          </a:solidFill>
        </p:spPr>
        <p:txBody>
          <a:bodyPr wrap="square" rtlCol="0">
            <a:spAutoFit/>
          </a:bodyPr>
          <a:lstStyle/>
          <a:p>
            <a:r>
              <a:rPr lang="en-US" dirty="0" smtClean="0"/>
              <a:t>“The main problem, as Paul Warburg informed his colleagues, was to avoid the name ‘Central Bank’.   For that reason, he had decided upon the designation of ‘Federal Reserve System’.   This would deceive the people into thinking it was not a central bank.</a:t>
            </a:r>
          </a:p>
          <a:p>
            <a:endParaRPr lang="en-US" dirty="0"/>
          </a:p>
          <a:p>
            <a:r>
              <a:rPr lang="en-US" dirty="0" smtClean="0"/>
              <a:t>However, the Jekyll Island plan would be a central bank plan… it would be owned by private individuals who would profit from ownership of shares.   As a bank of issue, it would control the nation’s money and credit.</a:t>
            </a:r>
          </a:p>
          <a:p>
            <a:endParaRPr lang="en-US" dirty="0"/>
          </a:p>
          <a:p>
            <a:r>
              <a:rPr lang="en-US" dirty="0" smtClean="0"/>
              <a:t>Few people outside the banking world would realize that the existing concentration of the nation’s money and credit structure in New York made the proposal of a regional reserve system a delusion.”       			  M</a:t>
            </a:r>
            <a:r>
              <a:rPr lang="en-US" sz="1600" dirty="0" smtClean="0"/>
              <a:t>ullins, </a:t>
            </a:r>
            <a:r>
              <a:rPr lang="en-US" sz="1600" i="1" dirty="0" smtClean="0"/>
              <a:t>Secrets of the Federal Reserve</a:t>
            </a:r>
            <a:r>
              <a:rPr lang="en-US" sz="1600" dirty="0" smtClean="0"/>
              <a:t>, p. 5</a:t>
            </a:r>
            <a:endParaRPr lang="en-US" sz="1600" dirty="0"/>
          </a:p>
        </p:txBody>
      </p:sp>
      <p:sp>
        <p:nvSpPr>
          <p:cNvPr id="3" name="TextBox 2"/>
          <p:cNvSpPr txBox="1"/>
          <p:nvPr/>
        </p:nvSpPr>
        <p:spPr>
          <a:xfrm>
            <a:off x="1770392" y="5769032"/>
            <a:ext cx="3698128" cy="923330"/>
          </a:xfrm>
          <a:prstGeom prst="rect">
            <a:avLst/>
          </a:prstGeom>
          <a:noFill/>
        </p:spPr>
        <p:txBody>
          <a:bodyPr wrap="none" rtlCol="0">
            <a:spAutoFit/>
          </a:bodyPr>
          <a:lstStyle/>
          <a:p>
            <a:r>
              <a:rPr lang="en-US" dirty="0" smtClean="0"/>
              <a:t>From Alfred Owen Crozier,</a:t>
            </a:r>
          </a:p>
          <a:p>
            <a:r>
              <a:rPr lang="en-US" i="1" dirty="0" smtClean="0"/>
              <a:t>U.S. Money Vs. Corporation Currency,</a:t>
            </a:r>
          </a:p>
          <a:p>
            <a:r>
              <a:rPr lang="en-US" i="1" dirty="0" smtClean="0"/>
              <a:t>“Aldrich Plan.”, </a:t>
            </a:r>
            <a:r>
              <a:rPr lang="en-US" dirty="0" smtClean="0"/>
              <a:t>pub. 1912</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242" y="532015"/>
            <a:ext cx="3559758" cy="6442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520" y="3776005"/>
            <a:ext cx="3163722" cy="3198110"/>
          </a:xfrm>
          <a:prstGeom prst="rect">
            <a:avLst/>
          </a:prstGeom>
        </p:spPr>
      </p:pic>
    </p:spTree>
    <p:extLst>
      <p:ext uri="{BB962C8B-B14F-4D97-AF65-F5344CB8AC3E}">
        <p14:creationId xmlns:p14="http://schemas.microsoft.com/office/powerpoint/2010/main" val="3361220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631" y="834236"/>
            <a:ext cx="9050903" cy="5909310"/>
          </a:xfrm>
          <a:prstGeom prst="rect">
            <a:avLst/>
          </a:prstGeom>
          <a:noFill/>
        </p:spPr>
        <p:txBody>
          <a:bodyPr wrap="square" rtlCol="0">
            <a:spAutoFit/>
          </a:bodyPr>
          <a:lstStyle/>
          <a:p>
            <a:r>
              <a:rPr lang="en-US" b="1" dirty="0" smtClean="0"/>
              <a:t>Warburg, the Monetary Reformer</a:t>
            </a:r>
          </a:p>
          <a:p>
            <a:endParaRPr lang="en-US" dirty="0"/>
          </a:p>
          <a:p>
            <a:r>
              <a:rPr lang="en-US" dirty="0" smtClean="0"/>
              <a:t>Paul Warburg came </a:t>
            </a:r>
            <a:r>
              <a:rPr lang="en-US" dirty="0"/>
              <a:t>to this country in 1902, as a German immigrant.  </a:t>
            </a:r>
            <a:r>
              <a:rPr lang="en-US" dirty="0" smtClean="0"/>
              <a:t>His family banking firm of M.M. Warburg Company, of Hamburg and Amsterdam, was the chief German representative of the great European banking family, the </a:t>
            </a:r>
            <a:r>
              <a:rPr lang="en-US" dirty="0" err="1" smtClean="0"/>
              <a:t>Rothschilds</a:t>
            </a:r>
            <a:r>
              <a:rPr lang="en-US" dirty="0" smtClean="0"/>
              <a:t>.    </a:t>
            </a:r>
          </a:p>
          <a:p>
            <a:endParaRPr lang="en-US" dirty="0"/>
          </a:p>
          <a:p>
            <a:r>
              <a:rPr lang="en-US" dirty="0" smtClean="0"/>
              <a:t>He </a:t>
            </a:r>
            <a:r>
              <a:rPr lang="en-US" dirty="0"/>
              <a:t>became a partner in the Kuhn, Loeb Company, New York, at a salary of five hundred thousand dollars a year.     </a:t>
            </a:r>
            <a:r>
              <a:rPr lang="en-US" dirty="0" smtClean="0"/>
              <a:t>He earned this salary by travelling the country speaking to banking associations about the need for a </a:t>
            </a:r>
            <a:r>
              <a:rPr lang="en-US" dirty="0" smtClean="0"/>
              <a:t>“reformed </a:t>
            </a:r>
            <a:r>
              <a:rPr lang="en-US" dirty="0" smtClean="0"/>
              <a:t>monetary </a:t>
            </a:r>
            <a:r>
              <a:rPr lang="en-US" dirty="0" smtClean="0"/>
              <a:t>system”.  </a:t>
            </a:r>
            <a:endParaRPr lang="en-US" dirty="0" smtClean="0"/>
          </a:p>
          <a:p>
            <a:endParaRPr lang="en-US" dirty="0" smtClean="0"/>
          </a:p>
          <a:p>
            <a:r>
              <a:rPr lang="en-US" b="1" dirty="0" smtClean="0"/>
              <a:t>Warburg, Governor, First Federal Reserve Board, 1914-1918</a:t>
            </a:r>
            <a:endParaRPr lang="en-US" b="1" dirty="0"/>
          </a:p>
          <a:p>
            <a:endParaRPr lang="en-US" dirty="0"/>
          </a:p>
          <a:p>
            <a:r>
              <a:rPr lang="en-US" dirty="0" smtClean="0"/>
              <a:t>Paul Warburg was not only part of the secret Jekyl Island group that secretly wrote the Federal Reserve law.  He later was appointed to its first board of governors from 1914 until 1918, but </a:t>
            </a:r>
          </a:p>
          <a:p>
            <a:r>
              <a:rPr lang="en-US" dirty="0" smtClean="0"/>
              <a:t>resigned in 1918.  The German Warburg bank was funding the Kaiser’s war, and Max Warburg (Paul’s brother) was head of the German secret police.</a:t>
            </a:r>
          </a:p>
          <a:p>
            <a:endParaRPr lang="en-US" dirty="0"/>
          </a:p>
          <a:p>
            <a:r>
              <a:rPr lang="en-US" dirty="0" smtClean="0"/>
              <a:t>“According to The New York Times, Paul Warburg’s letter of resignation stated that some objection had been made because he had a brother in the Swiss Secret Service.  The New York Times has never corrected this blatant falsehood, perhaps because Kuhn, Loeb Company owned a controlling interest in its stock.”        Mullins</a:t>
            </a:r>
            <a:r>
              <a:rPr lang="en-US" dirty="0"/>
              <a:t>, </a:t>
            </a:r>
            <a:r>
              <a:rPr lang="en-US" i="1" dirty="0"/>
              <a:t>The Secrets of the Federal </a:t>
            </a:r>
            <a:r>
              <a:rPr lang="en-US" i="1" dirty="0" smtClean="0"/>
              <a:t>Reserve, p. 88</a:t>
            </a:r>
            <a:endParaRPr lang="en-US" dirty="0"/>
          </a:p>
        </p:txBody>
      </p:sp>
      <p:pic>
        <p:nvPicPr>
          <p:cNvPr id="2050" name="Picture 2" descr="Paul Warburg 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6057" y="1892936"/>
            <a:ext cx="2095500" cy="4514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3451" y="571037"/>
            <a:ext cx="3371692" cy="461665"/>
          </a:xfrm>
          <a:prstGeom prst="rect">
            <a:avLst/>
          </a:prstGeom>
          <a:solidFill>
            <a:srgbClr val="00B0F0"/>
          </a:solidFill>
        </p:spPr>
        <p:txBody>
          <a:bodyPr wrap="none" rtlCol="0">
            <a:spAutoFit/>
          </a:bodyPr>
          <a:lstStyle/>
          <a:p>
            <a:r>
              <a:rPr lang="en-US" sz="2400" b="1" dirty="0" smtClean="0"/>
              <a:t>PAUL MORITZ WARBURG</a:t>
            </a:r>
            <a:endParaRPr lang="en-US" sz="2400" b="1" dirty="0"/>
          </a:p>
        </p:txBody>
      </p:sp>
      <p:sp>
        <p:nvSpPr>
          <p:cNvPr id="6" name="Title 1"/>
          <p:cNvSpPr txBox="1">
            <a:spLocks/>
          </p:cNvSpPr>
          <p:nvPr/>
        </p:nvSpPr>
        <p:spPr>
          <a:xfrm>
            <a:off x="0" y="1"/>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Pound and Eustace Mullins</a:t>
            </a:r>
          </a:p>
        </p:txBody>
      </p:sp>
    </p:spTree>
    <p:extLst>
      <p:ext uri="{BB962C8B-B14F-4D97-AF65-F5344CB8AC3E}">
        <p14:creationId xmlns:p14="http://schemas.microsoft.com/office/powerpoint/2010/main" val="319711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938" y="4100058"/>
            <a:ext cx="5394960" cy="3516284"/>
          </a:xfrm>
          <a:prstGeom prst="rect">
            <a:avLst/>
          </a:prstGeom>
        </p:spPr>
      </p:pic>
      <p:sp>
        <p:nvSpPr>
          <p:cNvPr id="2" name="TextBox 1"/>
          <p:cNvSpPr txBox="1"/>
          <p:nvPr/>
        </p:nvSpPr>
        <p:spPr>
          <a:xfrm>
            <a:off x="216132" y="1064029"/>
            <a:ext cx="11975868" cy="3693319"/>
          </a:xfrm>
          <a:prstGeom prst="rect">
            <a:avLst/>
          </a:prstGeom>
          <a:noFill/>
        </p:spPr>
        <p:txBody>
          <a:bodyPr wrap="square" rtlCol="0">
            <a:spAutoFit/>
          </a:bodyPr>
          <a:lstStyle/>
          <a:p>
            <a:r>
              <a:rPr lang="en-US" b="1" dirty="0" smtClean="0"/>
              <a:t>Warburg, Member, Federal Advisory Council  1918-1927</a:t>
            </a:r>
          </a:p>
          <a:p>
            <a:endParaRPr lang="en-US" dirty="0"/>
          </a:p>
          <a:p>
            <a:r>
              <a:rPr lang="en-US" dirty="0" smtClean="0"/>
              <a:t>“Congressman Carter Glass declared… on the floor of the House that the interests of the public would be protected by an advisory council of bankers...     it has functioned for seventy years in almost complete anonymity, its members and their business associations, unnoticed and unknown by the public…</a:t>
            </a:r>
          </a:p>
          <a:p>
            <a:endParaRPr lang="en-US" dirty="0"/>
          </a:p>
          <a:p>
            <a:r>
              <a:rPr lang="en-US" dirty="0" smtClean="0"/>
              <a:t>The selection of the regional members… from the list of bankers who worked most closely with the ‘big five’ banks of New York, and who were their principal correspondent banks, proves that the much-touted ‘regional safeguarding of the public interest’ … was from its very inception a deliberate deception.</a:t>
            </a:r>
          </a:p>
          <a:p>
            <a:endParaRPr lang="en-US" dirty="0"/>
          </a:p>
          <a:p>
            <a:r>
              <a:rPr lang="en-US" dirty="0" smtClean="0"/>
              <a:t>J.P. </a:t>
            </a:r>
            <a:r>
              <a:rPr lang="en-US" dirty="0" smtClean="0"/>
              <a:t>Morgan [Jr.] </a:t>
            </a:r>
            <a:r>
              <a:rPr lang="en-US" dirty="0" smtClean="0"/>
              <a:t>obligingly gave up his seat on the Federal Advisory Council, and for the next ten years, Paul Warburg continued to represent the Federal Reserve district of New York on the Council.”</a:t>
            </a:r>
            <a:endParaRPr lang="en-US" dirty="0"/>
          </a:p>
          <a:p>
            <a:r>
              <a:rPr lang="en-US" dirty="0" smtClean="0"/>
              <a:t>							                </a:t>
            </a:r>
            <a:r>
              <a:rPr lang="en-US" sz="1600" dirty="0" smtClean="0"/>
              <a:t>Mullins, </a:t>
            </a:r>
            <a:r>
              <a:rPr lang="en-US" sz="1600" i="1" dirty="0" smtClean="0"/>
              <a:t>Secrets of the Federal Reserve</a:t>
            </a:r>
            <a:r>
              <a:rPr lang="en-US" sz="1600" dirty="0" smtClean="0"/>
              <a:t>, pp. 40-45</a:t>
            </a:r>
            <a:endParaRPr lang="en-US" dirty="0"/>
          </a:p>
        </p:txBody>
      </p:sp>
      <p:sp>
        <p:nvSpPr>
          <p:cNvPr id="5" name="TextBox 4"/>
          <p:cNvSpPr txBox="1"/>
          <p:nvPr/>
        </p:nvSpPr>
        <p:spPr>
          <a:xfrm>
            <a:off x="3963451" y="571037"/>
            <a:ext cx="3371692" cy="461665"/>
          </a:xfrm>
          <a:prstGeom prst="rect">
            <a:avLst/>
          </a:prstGeom>
          <a:solidFill>
            <a:srgbClr val="00B0F0"/>
          </a:solidFill>
        </p:spPr>
        <p:txBody>
          <a:bodyPr wrap="none" rtlCol="0">
            <a:spAutoFit/>
          </a:bodyPr>
          <a:lstStyle/>
          <a:p>
            <a:r>
              <a:rPr lang="en-US" sz="2400" b="1" dirty="0" smtClean="0"/>
              <a:t>PAUL MORITZ WARBURG</a:t>
            </a:r>
            <a:endParaRPr lang="en-US" sz="2400" b="1" dirty="0"/>
          </a:p>
        </p:txBody>
      </p:sp>
      <p:sp>
        <p:nvSpPr>
          <p:cNvPr id="6" name="Title 1"/>
          <p:cNvSpPr txBox="1">
            <a:spLocks/>
          </p:cNvSpPr>
          <p:nvPr/>
        </p:nvSpPr>
        <p:spPr>
          <a:xfrm>
            <a:off x="0" y="1"/>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Pound and Eustace Mullins</a:t>
            </a:r>
          </a:p>
        </p:txBody>
      </p:sp>
      <p:sp>
        <p:nvSpPr>
          <p:cNvPr id="7" name="TextBox 6"/>
          <p:cNvSpPr txBox="1"/>
          <p:nvPr/>
        </p:nvSpPr>
        <p:spPr>
          <a:xfrm>
            <a:off x="3009207" y="475734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4781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ache-ec0.pinimg.com/736x/68/32/6b/68326b884dc2a54872b828259dc34f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397" y="1041092"/>
            <a:ext cx="4686300" cy="54292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95416" y="1041092"/>
            <a:ext cx="4905510" cy="5632311"/>
          </a:xfrm>
          <a:prstGeom prst="rect">
            <a:avLst/>
          </a:prstGeom>
          <a:noFill/>
        </p:spPr>
        <p:txBody>
          <a:bodyPr wrap="none" rtlCol="0">
            <a:spAutoFit/>
          </a:bodyPr>
          <a:lstStyle/>
          <a:p>
            <a:r>
              <a:rPr lang="en-US" u="sng" dirty="0" smtClean="0"/>
              <a:t>JACOB SCHIFF</a:t>
            </a:r>
            <a:r>
              <a:rPr lang="en-US" dirty="0" smtClean="0"/>
              <a:t>, Head, KUHN, LOEB &amp; Co.,</a:t>
            </a:r>
          </a:p>
          <a:p>
            <a:r>
              <a:rPr lang="en-US" dirty="0" smtClean="0"/>
              <a:t>PRIVATE NEW YORK INVESTMENT</a:t>
            </a:r>
          </a:p>
          <a:p>
            <a:r>
              <a:rPr lang="en-US" dirty="0" smtClean="0"/>
              <a:t>BANK ALLIED WITH MORGAN,  whose</a:t>
            </a:r>
          </a:p>
          <a:p>
            <a:r>
              <a:rPr lang="en-US" dirty="0" smtClean="0"/>
              <a:t>daughter married Felix Warburg, brother</a:t>
            </a:r>
          </a:p>
          <a:p>
            <a:r>
              <a:rPr lang="en-US" dirty="0" smtClean="0"/>
              <a:t>of Paul Warburg.  Paul married the daughter</a:t>
            </a:r>
          </a:p>
          <a:p>
            <a:r>
              <a:rPr lang="en-US" dirty="0" smtClean="0"/>
              <a:t>of the other KUHN, LOEB owner, Solomon Loeb –</a:t>
            </a:r>
          </a:p>
          <a:p>
            <a:endParaRPr lang="en-US" dirty="0"/>
          </a:p>
          <a:p>
            <a:endParaRPr lang="en-US" dirty="0" smtClean="0"/>
          </a:p>
          <a:p>
            <a:endParaRPr lang="en-US" dirty="0" smtClean="0"/>
          </a:p>
          <a:p>
            <a:endParaRPr lang="en-US" dirty="0">
              <a:solidFill>
                <a:srgbClr val="FF0000"/>
              </a:solidFill>
            </a:endParaRPr>
          </a:p>
          <a:p>
            <a:endParaRPr lang="en-US" dirty="0" smtClean="0"/>
          </a:p>
          <a:p>
            <a:endParaRPr lang="en-US" dirty="0" smtClean="0"/>
          </a:p>
          <a:p>
            <a:endParaRPr lang="en-US" dirty="0"/>
          </a:p>
          <a:p>
            <a:endParaRPr lang="en-US" dirty="0" smtClean="0"/>
          </a:p>
          <a:p>
            <a:endParaRPr lang="en-US" dirty="0" smtClean="0"/>
          </a:p>
          <a:p>
            <a:r>
              <a:rPr lang="en-US" u="sng" dirty="0" smtClean="0"/>
              <a:t>SCHIFF HAD  TWO BROTHERS IN</a:t>
            </a:r>
          </a:p>
          <a:p>
            <a:r>
              <a:rPr lang="en-US" u="sng" dirty="0" smtClean="0"/>
              <a:t>GERMANY</a:t>
            </a:r>
            <a:r>
              <a:rPr lang="en-US" dirty="0" smtClean="0"/>
              <a:t> DURING THE WAR</a:t>
            </a:r>
          </a:p>
          <a:p>
            <a:r>
              <a:rPr lang="en-US" dirty="0" smtClean="0"/>
              <a:t>WHO ALSO WERE ACTIVE</a:t>
            </a:r>
          </a:p>
          <a:p>
            <a:r>
              <a:rPr lang="en-US" dirty="0" smtClean="0"/>
              <a:t>AS BANKERS TO THE GERMAN</a:t>
            </a:r>
          </a:p>
          <a:p>
            <a:r>
              <a:rPr lang="en-US" dirty="0" smtClean="0"/>
              <a:t>GOVERNMENT.</a:t>
            </a:r>
            <a:endParaRPr lang="en-US" dirty="0"/>
          </a:p>
        </p:txBody>
      </p:sp>
      <p:sp>
        <p:nvSpPr>
          <p:cNvPr id="5" name="TextBox 4"/>
          <p:cNvSpPr txBox="1"/>
          <p:nvPr/>
        </p:nvSpPr>
        <p:spPr>
          <a:xfrm>
            <a:off x="5394301" y="545741"/>
            <a:ext cx="3800656" cy="461665"/>
          </a:xfrm>
          <a:prstGeom prst="rect">
            <a:avLst/>
          </a:prstGeom>
          <a:solidFill>
            <a:srgbClr val="00B0F0"/>
          </a:solidFill>
        </p:spPr>
        <p:txBody>
          <a:bodyPr wrap="none" rtlCol="0">
            <a:spAutoFit/>
          </a:bodyPr>
          <a:lstStyle/>
          <a:p>
            <a:r>
              <a:rPr lang="en-US" sz="2400" b="1" dirty="0" smtClean="0"/>
              <a:t>KUHN, LOEB AND COMPANY</a:t>
            </a:r>
            <a:endParaRPr lang="en-US" sz="2400" b="1" dirty="0"/>
          </a:p>
        </p:txBody>
      </p:sp>
      <p:pic>
        <p:nvPicPr>
          <p:cNvPr id="3074" name="Picture 2" descr="Portrait of Jacob Schif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6035" y="902497"/>
            <a:ext cx="2095500" cy="3086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25616" y="4162019"/>
            <a:ext cx="3476786" cy="2308324"/>
          </a:xfrm>
          <a:prstGeom prst="rect">
            <a:avLst/>
          </a:prstGeom>
          <a:noFill/>
        </p:spPr>
        <p:txBody>
          <a:bodyPr wrap="none" rtlCol="0">
            <a:spAutoFit/>
          </a:bodyPr>
          <a:lstStyle/>
          <a:p>
            <a:r>
              <a:rPr lang="en-US" dirty="0"/>
              <a:t>Schiff served as a director of </a:t>
            </a:r>
            <a:endParaRPr lang="en-US" dirty="0" smtClean="0"/>
          </a:p>
          <a:p>
            <a:r>
              <a:rPr lang="en-US" dirty="0" smtClean="0"/>
              <a:t>Equitable Life Assurance Society,</a:t>
            </a:r>
          </a:p>
          <a:p>
            <a:r>
              <a:rPr lang="en-US" dirty="0" smtClean="0"/>
              <a:t>National City Bank of New York,</a:t>
            </a:r>
          </a:p>
          <a:p>
            <a:r>
              <a:rPr lang="en-US" dirty="0" smtClean="0"/>
              <a:t>Central Trust Co.,</a:t>
            </a:r>
          </a:p>
          <a:p>
            <a:r>
              <a:rPr lang="en-US" dirty="0" smtClean="0"/>
              <a:t> Western Union Telegraph Co.,</a:t>
            </a:r>
          </a:p>
          <a:p>
            <a:r>
              <a:rPr lang="en-US" dirty="0" smtClean="0"/>
              <a:t> Union Pacific Railroad,</a:t>
            </a:r>
          </a:p>
          <a:p>
            <a:r>
              <a:rPr lang="en-US" dirty="0" smtClean="0"/>
              <a:t> Bond &amp; Mortgage Guarantee Co.,</a:t>
            </a:r>
          </a:p>
          <a:p>
            <a:r>
              <a:rPr lang="en-US" dirty="0" smtClean="0"/>
              <a:t> </a:t>
            </a:r>
            <a:r>
              <a:rPr lang="en-US" dirty="0"/>
              <a:t>and </a:t>
            </a:r>
            <a:r>
              <a:rPr lang="en-US" dirty="0" smtClean="0"/>
              <a:t>Wells Fargo &amp; Co. </a:t>
            </a:r>
            <a:endParaRPr lang="en-US" dirty="0"/>
          </a:p>
        </p:txBody>
      </p:sp>
      <p:sp>
        <p:nvSpPr>
          <p:cNvPr id="4" name="Right Arrow 3"/>
          <p:cNvSpPr/>
          <p:nvPr/>
        </p:nvSpPr>
        <p:spPr>
          <a:xfrm rot="5400000">
            <a:off x="6024775" y="3608057"/>
            <a:ext cx="19160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1"/>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Pound and Eustace Mullins</a:t>
            </a:r>
          </a:p>
        </p:txBody>
      </p:sp>
    </p:spTree>
    <p:extLst>
      <p:ext uri="{BB962C8B-B14F-4D97-AF65-F5344CB8AC3E}">
        <p14:creationId xmlns:p14="http://schemas.microsoft.com/office/powerpoint/2010/main" val="383220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2074"/>
            <a:ext cx="12192000" cy="3139321"/>
          </a:xfrm>
          <a:prstGeom prst="rect">
            <a:avLst/>
          </a:prstGeom>
          <a:solidFill>
            <a:srgbClr val="FFC489"/>
          </a:solidFill>
        </p:spPr>
        <p:txBody>
          <a:bodyPr wrap="square">
            <a:spAutoFit/>
          </a:bodyPr>
          <a:lstStyle/>
          <a:p>
            <a:pPr algn="just"/>
            <a:r>
              <a:rPr lang="en-US" dirty="0" smtClean="0"/>
              <a:t>“The </a:t>
            </a:r>
            <a:r>
              <a:rPr lang="en-US" dirty="0"/>
              <a:t>speeches of Senator </a:t>
            </a:r>
            <a:r>
              <a:rPr lang="en-US" dirty="0" err="1"/>
              <a:t>LaFollette</a:t>
            </a:r>
            <a:r>
              <a:rPr lang="en-US" dirty="0"/>
              <a:t> and Congressman Lindbergh became rallying points of opposition to the Aldrich Plan in 1912. They also aroused popular feeling against the Money Trust. </a:t>
            </a:r>
            <a:r>
              <a:rPr lang="en-US" dirty="0" smtClean="0"/>
              <a:t> Congressman </a:t>
            </a:r>
            <a:r>
              <a:rPr lang="en-US" dirty="0"/>
              <a:t>Lindbergh said, on December 15, 1911,</a:t>
            </a:r>
            <a:br>
              <a:rPr lang="en-US" dirty="0"/>
            </a:br>
            <a:r>
              <a:rPr lang="en-US" dirty="0" smtClean="0"/>
              <a:t>‘The </a:t>
            </a:r>
            <a:r>
              <a:rPr lang="en-US" dirty="0"/>
              <a:t>government prosecutes other trusts, but supports the money trust. I have been waiting patiently for several years for an opportunity to expose the false money standard, and to show that the greatest of all favoritism is that extended by the government to the money trust</a:t>
            </a:r>
            <a:r>
              <a:rPr lang="en-US" dirty="0" smtClean="0"/>
              <a:t>.’ </a:t>
            </a:r>
          </a:p>
          <a:p>
            <a:pPr algn="just"/>
            <a:r>
              <a:rPr lang="en-US" dirty="0" smtClean="0"/>
              <a:t> </a:t>
            </a:r>
            <a:endParaRPr lang="en-US" dirty="0"/>
          </a:p>
          <a:p>
            <a:pPr algn="just"/>
            <a:r>
              <a:rPr lang="en-US" dirty="0"/>
              <a:t>Senator </a:t>
            </a:r>
            <a:r>
              <a:rPr lang="en-US" dirty="0" err="1"/>
              <a:t>LaFollette</a:t>
            </a:r>
            <a:r>
              <a:rPr lang="en-US" dirty="0"/>
              <a:t> publicly charged that a money trust of fifty men controlled the United States. </a:t>
            </a:r>
            <a:r>
              <a:rPr lang="en-US" dirty="0" smtClean="0"/>
              <a:t>  George </a:t>
            </a:r>
            <a:r>
              <a:rPr lang="en-US" dirty="0"/>
              <a:t>F. Baker, partner of J.P. Morgan, on being queried by reporters as to the truth of the charge, replied that it was absolutely in error</a:t>
            </a:r>
            <a:r>
              <a:rPr lang="en-US" dirty="0" smtClean="0"/>
              <a:t>.  He said that he knew from personal knowledge that not more than eight men ran this country.“</a:t>
            </a:r>
            <a:r>
              <a:rPr lang="en-US" b="1" dirty="0" smtClean="0">
                <a:solidFill>
                  <a:schemeClr val="tx1">
                    <a:lumMod val="95000"/>
                    <a:lumOff val="5000"/>
                  </a:schemeClr>
                </a:solidFill>
                <a:hlinkClick r:id="rId2"/>
              </a:rPr>
              <a:t> </a:t>
            </a:r>
            <a:endParaRPr lang="en-US" b="1" dirty="0" smtClean="0">
              <a:solidFill>
                <a:schemeClr val="tx1">
                  <a:lumMod val="95000"/>
                  <a:lumOff val="5000"/>
                </a:schemeClr>
              </a:solidFill>
            </a:endParaRPr>
          </a:p>
          <a:p>
            <a:pPr algn="just"/>
            <a:endParaRPr lang="en-US" b="1" dirty="0"/>
          </a:p>
          <a:p>
            <a:pPr algn="just"/>
            <a:r>
              <a:rPr lang="en-US" dirty="0" smtClean="0"/>
              <a:t>								Mullins</a:t>
            </a:r>
            <a:r>
              <a:rPr lang="en-US" dirty="0"/>
              <a:t>, </a:t>
            </a:r>
            <a:r>
              <a:rPr lang="en-US" i="1" dirty="0"/>
              <a:t>The Secrets of the Federal Reserve, </a:t>
            </a:r>
            <a:r>
              <a:rPr lang="en-US" dirty="0"/>
              <a:t>p. </a:t>
            </a:r>
            <a:r>
              <a:rPr lang="en-US" dirty="0" smtClean="0"/>
              <a:t>16</a:t>
            </a:r>
            <a:endParaRPr lang="en-US" dirty="0"/>
          </a:p>
        </p:txBody>
      </p:sp>
      <p:sp>
        <p:nvSpPr>
          <p:cNvPr id="3" name="Title 1"/>
          <p:cNvSpPr txBox="1">
            <a:spLocks/>
          </p:cNvSpPr>
          <p:nvPr/>
        </p:nvSpPr>
        <p:spPr>
          <a:xfrm>
            <a:off x="0" y="1"/>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Pound and Eustace Mullins</a:t>
            </a:r>
          </a:p>
        </p:txBody>
      </p:sp>
      <p:sp>
        <p:nvSpPr>
          <p:cNvPr id="4" name="Rectangle 3"/>
          <p:cNvSpPr/>
          <p:nvPr/>
        </p:nvSpPr>
        <p:spPr>
          <a:xfrm>
            <a:off x="4477789" y="5998664"/>
            <a:ext cx="3884815" cy="646331"/>
          </a:xfrm>
          <a:prstGeom prst="rect">
            <a:avLst/>
          </a:prstGeom>
        </p:spPr>
        <p:txBody>
          <a:bodyPr wrap="square">
            <a:spAutoFit/>
          </a:bodyPr>
          <a:lstStyle/>
          <a:p>
            <a:r>
              <a:rPr lang="en-US" dirty="0"/>
              <a:t>Robert </a:t>
            </a:r>
            <a:r>
              <a:rPr lang="en-US" dirty="0" smtClean="0"/>
              <a:t>M. "</a:t>
            </a:r>
            <a:r>
              <a:rPr lang="en-US" dirty="0"/>
              <a:t>Fighting </a:t>
            </a:r>
            <a:r>
              <a:rPr lang="en-US" dirty="0" smtClean="0"/>
              <a:t>Bob" </a:t>
            </a:r>
            <a:r>
              <a:rPr lang="en-US" dirty="0"/>
              <a:t>La </a:t>
            </a:r>
            <a:r>
              <a:rPr lang="en-US" dirty="0" err="1"/>
              <a:t>Follette</a:t>
            </a:r>
            <a:r>
              <a:rPr lang="en-US" dirty="0"/>
              <a:t>, Sr</a:t>
            </a:r>
            <a:r>
              <a:rPr lang="en-US" dirty="0" smtClean="0"/>
              <a:t>.</a:t>
            </a:r>
          </a:p>
          <a:p>
            <a:r>
              <a:rPr lang="en-US" dirty="0" smtClean="0"/>
              <a:t>(1855</a:t>
            </a:r>
            <a:r>
              <a:rPr lang="en-US" dirty="0"/>
              <a:t> – </a:t>
            </a:r>
            <a:r>
              <a:rPr lang="en-US" dirty="0" smtClean="0"/>
              <a:t>1925</a:t>
            </a:r>
            <a:r>
              <a:rPr lang="en-US"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604" y="3873116"/>
            <a:ext cx="3829396" cy="3033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24849"/>
            <a:ext cx="3058219" cy="3833151"/>
          </a:xfrm>
          <a:prstGeom prst="rect">
            <a:avLst/>
          </a:prstGeom>
        </p:spPr>
      </p:pic>
      <p:sp>
        <p:nvSpPr>
          <p:cNvPr id="7" name="TextBox 6"/>
          <p:cNvSpPr txBox="1"/>
          <p:nvPr/>
        </p:nvSpPr>
        <p:spPr>
          <a:xfrm>
            <a:off x="3524596" y="4322618"/>
            <a:ext cx="45719" cy="369332"/>
          </a:xfrm>
          <a:prstGeom prst="rect">
            <a:avLst/>
          </a:prstGeom>
          <a:noFill/>
        </p:spPr>
        <p:txBody>
          <a:bodyPr wrap="square" rtlCol="0">
            <a:spAutoFit/>
          </a:bodyPr>
          <a:lstStyle/>
          <a:p>
            <a:endParaRPr lang="en-US" dirty="0"/>
          </a:p>
        </p:txBody>
      </p:sp>
      <p:sp>
        <p:nvSpPr>
          <p:cNvPr id="8" name="TextBox 7"/>
          <p:cNvSpPr txBox="1"/>
          <p:nvPr/>
        </p:nvSpPr>
        <p:spPr>
          <a:xfrm>
            <a:off x="3198449" y="4569416"/>
            <a:ext cx="2202141" cy="646331"/>
          </a:xfrm>
          <a:prstGeom prst="rect">
            <a:avLst/>
          </a:prstGeom>
          <a:noFill/>
        </p:spPr>
        <p:txBody>
          <a:bodyPr wrap="none" rtlCol="0">
            <a:spAutoFit/>
          </a:bodyPr>
          <a:lstStyle/>
          <a:p>
            <a:r>
              <a:rPr lang="en-US" dirty="0" smtClean="0"/>
              <a:t>Charles Lindbergh </a:t>
            </a:r>
            <a:r>
              <a:rPr lang="en-US" dirty="0" smtClean="0"/>
              <a:t>Sr.</a:t>
            </a:r>
            <a:endParaRPr lang="en-US" dirty="0" smtClean="0"/>
          </a:p>
          <a:p>
            <a:r>
              <a:rPr lang="en-US" dirty="0" smtClean="0"/>
              <a:t>(1859 </a:t>
            </a:r>
            <a:r>
              <a:rPr lang="en-US" dirty="0"/>
              <a:t>– </a:t>
            </a:r>
            <a:r>
              <a:rPr lang="en-US" dirty="0" smtClean="0"/>
              <a:t>1924</a:t>
            </a:r>
            <a:r>
              <a:rPr lang="en-US" dirty="0"/>
              <a:t>)</a:t>
            </a:r>
          </a:p>
        </p:txBody>
      </p:sp>
    </p:spTree>
    <p:extLst>
      <p:ext uri="{BB962C8B-B14F-4D97-AF65-F5344CB8AC3E}">
        <p14:creationId xmlns:p14="http://schemas.microsoft.com/office/powerpoint/2010/main" val="888173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Decker &amp; Martin Dunn,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Dunn, July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25" y="512280"/>
            <a:ext cx="12192000" cy="830997"/>
          </a:xfrm>
          <a:prstGeom prst="rect">
            <a:avLst/>
          </a:prstGeom>
          <a:solidFill>
            <a:schemeClr val="accent1">
              <a:lumMod val="40000"/>
              <a:lumOff val="60000"/>
            </a:schemeClr>
          </a:solidFill>
        </p:spPr>
        <p:txBody>
          <a:bodyPr wrap="square" rtlCol="0">
            <a:spAutoFit/>
          </a:bodyPr>
          <a:lstStyle/>
          <a:p>
            <a:r>
              <a:rPr lang="en-US" sz="2400" b="1" dirty="0" smtClean="0"/>
              <a:t>“Professors like Wilson… were easy prey for Europe’s and America’s banking operators.”                                                                              										</a:t>
            </a:r>
            <a:r>
              <a:rPr lang="en-US" sz="1600" b="1" dirty="0" smtClean="0"/>
              <a:t>Stephen </a:t>
            </a:r>
            <a:r>
              <a:rPr lang="en-US" sz="1600" b="1" dirty="0" err="1" smtClean="0"/>
              <a:t>Zarlenga</a:t>
            </a:r>
            <a:r>
              <a:rPr lang="en-US" sz="1600" b="1" i="1" dirty="0" smtClean="0"/>
              <a:t>, LSM</a:t>
            </a:r>
            <a:r>
              <a:rPr lang="en-US" sz="1600" b="1" dirty="0" smtClean="0"/>
              <a:t>, p. 521</a:t>
            </a:r>
            <a:endParaRPr lang="en-US" sz="1600" b="1" dirty="0"/>
          </a:p>
        </p:txBody>
      </p:sp>
      <p:sp>
        <p:nvSpPr>
          <p:cNvPr id="8" name="TextBox 7"/>
          <p:cNvSpPr txBox="1"/>
          <p:nvPr/>
        </p:nvSpPr>
        <p:spPr>
          <a:xfrm>
            <a:off x="3314007" y="1795757"/>
            <a:ext cx="8877993" cy="3600986"/>
          </a:xfrm>
          <a:prstGeom prst="rect">
            <a:avLst/>
          </a:prstGeom>
          <a:noFill/>
        </p:spPr>
        <p:txBody>
          <a:bodyPr wrap="square" rtlCol="0">
            <a:spAutoFit/>
          </a:bodyPr>
          <a:lstStyle/>
          <a:p>
            <a:r>
              <a:rPr lang="en-US" dirty="0" smtClean="0"/>
              <a:t>“Woodrow Wilson’s unofficial messenger and confidante during the entire time of his reign was Colonel House, who was sent to him with the cordial recommendations of Paul Warburg.  Colonel House functioned as Wilson’s private emissary to Europe for several years, keeping up the cordial relations between Felix and Paul Warburg of Kuhn, Loeb Co., New York, and the rest of the family in M.M. Warburg Co. of Amsterdam and Hamburg, including the brother who was head of the German secret service.”</a:t>
            </a:r>
          </a:p>
          <a:p>
            <a:r>
              <a:rPr lang="en-US" sz="1600" dirty="0"/>
              <a:t>	</a:t>
            </a:r>
            <a:r>
              <a:rPr lang="en-US" sz="1600" dirty="0" smtClean="0"/>
              <a:t>				</a:t>
            </a:r>
            <a:r>
              <a:rPr lang="en-US" sz="1400" dirty="0" smtClean="0"/>
              <a:t>Mullins, </a:t>
            </a:r>
            <a:r>
              <a:rPr lang="en-US" sz="1400" i="1" dirty="0" smtClean="0"/>
              <a:t>A Study of the Federal Reserve</a:t>
            </a:r>
            <a:r>
              <a:rPr lang="en-US" sz="1400" dirty="0" smtClean="0"/>
              <a:t>, p. 53</a:t>
            </a:r>
          </a:p>
          <a:p>
            <a:endParaRPr lang="en-US" sz="1400" dirty="0"/>
          </a:p>
          <a:p>
            <a:r>
              <a:rPr lang="en-US" dirty="0" smtClean="0"/>
              <a:t>Colonel House writes in his diary, March 1917, as President Wilson decides about declaring war:   “The President asked whether I thought he should ask Congress to declare war, or whether he should say that a state of war exists and ask them for the necessary means to carry it on.  I advised the latter.  I was afraid of an acrimonious debate if he puts it up to Congress to declare war.”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22" y="1738905"/>
            <a:ext cx="2794000" cy="4114800"/>
          </a:xfrm>
          <a:prstGeom prst="rect">
            <a:avLst/>
          </a:prstGeom>
        </p:spPr>
      </p:pic>
      <p:sp>
        <p:nvSpPr>
          <p:cNvPr id="5" name="Rectangle 4"/>
          <p:cNvSpPr/>
          <p:nvPr/>
        </p:nvSpPr>
        <p:spPr>
          <a:xfrm>
            <a:off x="282171" y="5898463"/>
            <a:ext cx="2397708" cy="646331"/>
          </a:xfrm>
          <a:prstGeom prst="rect">
            <a:avLst/>
          </a:prstGeom>
        </p:spPr>
        <p:txBody>
          <a:bodyPr wrap="none">
            <a:spAutoFit/>
          </a:bodyPr>
          <a:lstStyle/>
          <a:p>
            <a:r>
              <a:rPr lang="en-US" b="1" dirty="0"/>
              <a:t>Edward </a:t>
            </a:r>
            <a:r>
              <a:rPr lang="en-US" b="1" dirty="0" err="1"/>
              <a:t>Mandell</a:t>
            </a:r>
            <a:r>
              <a:rPr lang="en-US" b="1" dirty="0"/>
              <a:t> </a:t>
            </a:r>
            <a:r>
              <a:rPr lang="en-US" b="1" dirty="0" smtClean="0"/>
              <a:t>House</a:t>
            </a:r>
          </a:p>
          <a:p>
            <a:pPr algn="ctr"/>
            <a:r>
              <a:rPr lang="en-US" dirty="0" smtClean="0"/>
              <a:t>(</a:t>
            </a:r>
            <a:r>
              <a:rPr lang="en-US" dirty="0" smtClean="0"/>
              <a:t>1858 </a:t>
            </a:r>
            <a:r>
              <a:rPr lang="en-US" dirty="0"/>
              <a:t>– </a:t>
            </a:r>
            <a:r>
              <a:rPr lang="en-US" dirty="0" smtClean="0"/>
              <a:t>1938</a:t>
            </a:r>
            <a:r>
              <a:rPr lang="en-US" dirty="0"/>
              <a:t>)</a:t>
            </a:r>
          </a:p>
        </p:txBody>
      </p:sp>
      <p:sp>
        <p:nvSpPr>
          <p:cNvPr id="9" name="Title 1"/>
          <p:cNvSpPr txBox="1">
            <a:spLocks/>
          </p:cNvSpPr>
          <p:nvPr/>
        </p:nvSpPr>
        <p:spPr>
          <a:xfrm>
            <a:off x="0" y="1"/>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Pound and Eustace Mullins</a:t>
            </a:r>
          </a:p>
        </p:txBody>
      </p:sp>
    </p:spTree>
    <p:extLst>
      <p:ext uri="{BB962C8B-B14F-4D97-AF65-F5344CB8AC3E}">
        <p14:creationId xmlns:p14="http://schemas.microsoft.com/office/powerpoint/2010/main" val="4147862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67" y="1190949"/>
            <a:ext cx="3873730" cy="5578170"/>
          </a:xfrm>
          <a:prstGeom prst="rect">
            <a:avLst/>
          </a:prstGeom>
        </p:spPr>
      </p:pic>
      <p:sp>
        <p:nvSpPr>
          <p:cNvPr id="3" name="Title 1"/>
          <p:cNvSpPr txBox="1">
            <a:spLocks/>
          </p:cNvSpPr>
          <p:nvPr/>
        </p:nvSpPr>
        <p:spPr>
          <a:xfrm>
            <a:off x="0" y="0"/>
            <a:ext cx="12192000" cy="841813"/>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Work of Ezra </a:t>
            </a:r>
            <a:r>
              <a:rPr lang="en-US" sz="2800" b="1" dirty="0" smtClean="0">
                <a:latin typeface="Courier New" panose="02070309020205020404" pitchFamily="49" charset="0"/>
                <a:cs typeface="Courier New" panose="02070309020205020404" pitchFamily="49" charset="0"/>
              </a:rPr>
              <a:t>Pound</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and Eustace Mullins</a:t>
            </a:r>
          </a:p>
        </p:txBody>
      </p:sp>
      <p:sp>
        <p:nvSpPr>
          <p:cNvPr id="6" name="TextBox 5"/>
          <p:cNvSpPr txBox="1"/>
          <p:nvPr/>
        </p:nvSpPr>
        <p:spPr>
          <a:xfrm>
            <a:off x="468284" y="2022221"/>
            <a:ext cx="6797040" cy="3416320"/>
          </a:xfrm>
          <a:prstGeom prst="rect">
            <a:avLst/>
          </a:prstGeom>
          <a:solidFill>
            <a:srgbClr val="F9F2CB"/>
          </a:solidFill>
        </p:spPr>
        <p:txBody>
          <a:bodyPr wrap="square" rtlCol="0">
            <a:spAutoFit/>
          </a:bodyPr>
          <a:lstStyle/>
          <a:p>
            <a:r>
              <a:rPr lang="en-US" dirty="0" smtClean="0"/>
              <a:t>“The dictatorial nature of Woodrow Wilson always manifested itself whenever there was public criticism of his actions, and he was angered by the unfavorable comments on Warburg and Jones.  In attempting to defend his appointment of these men, Wilson made one of the most ridiculous statements ever spoken by a President of the United States.</a:t>
            </a:r>
          </a:p>
          <a:p>
            <a:r>
              <a:rPr lang="en-US" dirty="0" smtClean="0"/>
              <a:t>He told reporters that:</a:t>
            </a:r>
          </a:p>
          <a:p>
            <a:endParaRPr lang="en-US" dirty="0" smtClean="0"/>
          </a:p>
          <a:p>
            <a:r>
              <a:rPr lang="en-US" dirty="0" smtClean="0"/>
              <a:t>“THE MAJORITY OF THE MEN CONNECTED WITH WHAT WE HAVE COME TO CALL ‘BIG BUSINESS’ ARE HONEST, INCORRUPTIBLE, AND PATRIOTIC.”</a:t>
            </a:r>
          </a:p>
          <a:p>
            <a:endParaRPr lang="en-US" dirty="0"/>
          </a:p>
          <a:p>
            <a:r>
              <a:rPr lang="en-US" dirty="0"/>
              <a:t>Mullins, </a:t>
            </a:r>
            <a:r>
              <a:rPr lang="en-US" i="1" dirty="0"/>
              <a:t>Secrets of the Federal Reserve</a:t>
            </a:r>
            <a:r>
              <a:rPr lang="en-US" dirty="0"/>
              <a:t>, p. </a:t>
            </a:r>
            <a:r>
              <a:rPr lang="en-US" dirty="0" smtClean="0"/>
              <a:t>46</a:t>
            </a:r>
            <a:endParaRPr lang="en-US" dirty="0"/>
          </a:p>
        </p:txBody>
      </p:sp>
    </p:spTree>
    <p:extLst>
      <p:ext uri="{BB962C8B-B14F-4D97-AF65-F5344CB8AC3E}">
        <p14:creationId xmlns:p14="http://schemas.microsoft.com/office/powerpoint/2010/main" val="3986533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548639"/>
          </a:xfrm>
          <a:prstGeom prst="rect">
            <a:avLst/>
          </a:prstGeom>
          <a:solidFill>
            <a:srgbClr val="FFC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Courier New" panose="02070309020205020404" pitchFamily="49" charset="0"/>
                <a:cs typeface="Courier New" panose="02070309020205020404" pitchFamily="49" charset="0"/>
              </a:rPr>
              <a:t>3. </a:t>
            </a:r>
            <a:r>
              <a:rPr lang="en-US" sz="2400" dirty="0">
                <a:latin typeface="Courier New" panose="02070309020205020404" pitchFamily="49" charset="0"/>
                <a:cs typeface="Courier New" panose="02070309020205020404" pitchFamily="49" charset="0"/>
              </a:rPr>
              <a:t>Author?  Author</a:t>
            </a:r>
            <a:r>
              <a:rPr lang="en-US" sz="2400" dirty="0" smtClean="0">
                <a:latin typeface="Courier New" panose="02070309020205020404" pitchFamily="49" charset="0"/>
                <a:cs typeface="Courier New" panose="02070309020205020404" pitchFamily="49" charset="0"/>
              </a:rPr>
              <a:t>? The </a:t>
            </a:r>
            <a:r>
              <a:rPr lang="en-US" sz="2400" dirty="0">
                <a:latin typeface="Courier New" panose="02070309020205020404" pitchFamily="49" charset="0"/>
                <a:cs typeface="Courier New" panose="02070309020205020404" pitchFamily="49" charset="0"/>
              </a:rPr>
              <a:t>Bankers Pretend to Oppose Their Own Bill</a:t>
            </a:r>
          </a:p>
        </p:txBody>
      </p:sp>
      <p:sp>
        <p:nvSpPr>
          <p:cNvPr id="3" name="TextBox 2"/>
          <p:cNvSpPr txBox="1"/>
          <p:nvPr/>
        </p:nvSpPr>
        <p:spPr>
          <a:xfrm>
            <a:off x="0" y="548640"/>
            <a:ext cx="12192000" cy="923330"/>
          </a:xfrm>
          <a:prstGeom prst="rect">
            <a:avLst/>
          </a:prstGeom>
          <a:solidFill>
            <a:srgbClr val="CCFF33"/>
          </a:solidFill>
        </p:spPr>
        <p:txBody>
          <a:bodyPr wrap="square" rtlCol="0">
            <a:spAutoFit/>
          </a:bodyPr>
          <a:lstStyle/>
          <a:p>
            <a:r>
              <a:rPr lang="en-US" dirty="0" smtClean="0"/>
              <a:t>The Jekyll Island meeting devised the ‘Aldrich National Reserve Association’.  Paul Warburg objected to the bill having the ‘Aldrich’ name since Aldrich was associated with Wall Street.    </a:t>
            </a:r>
            <a:r>
              <a:rPr lang="en-US" dirty="0"/>
              <a:t>I</a:t>
            </a:r>
            <a:r>
              <a:rPr lang="en-US" dirty="0" smtClean="0"/>
              <a:t>ndeed, the bill failed to pass with Teddy Roosevelt, a Republican president.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143" y="1471970"/>
            <a:ext cx="3287857" cy="2646324"/>
          </a:xfrm>
          <a:prstGeom prst="rect">
            <a:avLst/>
          </a:prstGeom>
        </p:spPr>
      </p:pic>
      <p:sp>
        <p:nvSpPr>
          <p:cNvPr id="5" name="TextBox 4"/>
          <p:cNvSpPr txBox="1"/>
          <p:nvPr/>
        </p:nvSpPr>
        <p:spPr>
          <a:xfrm>
            <a:off x="7387473" y="3087732"/>
            <a:ext cx="1943161" cy="400110"/>
          </a:xfrm>
          <a:prstGeom prst="rect">
            <a:avLst/>
          </a:prstGeom>
          <a:solidFill>
            <a:schemeClr val="bg1"/>
          </a:solidFill>
        </p:spPr>
        <p:txBody>
          <a:bodyPr wrap="none" rtlCol="0">
            <a:spAutoFit/>
          </a:bodyPr>
          <a:lstStyle/>
          <a:p>
            <a:r>
              <a:rPr lang="en-US" sz="2000" dirty="0" smtClean="0"/>
              <a:t>Jekyll Island Club</a:t>
            </a: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041" y="4103589"/>
            <a:ext cx="2059531" cy="2718262"/>
          </a:xfrm>
          <a:prstGeom prst="rect">
            <a:avLst/>
          </a:prstGeom>
        </p:spPr>
      </p:pic>
      <p:sp>
        <p:nvSpPr>
          <p:cNvPr id="7" name="TextBox 6"/>
          <p:cNvSpPr txBox="1"/>
          <p:nvPr/>
        </p:nvSpPr>
        <p:spPr>
          <a:xfrm>
            <a:off x="270655" y="1643857"/>
            <a:ext cx="6949440" cy="3970318"/>
          </a:xfrm>
          <a:prstGeom prst="rect">
            <a:avLst/>
          </a:prstGeom>
          <a:solidFill>
            <a:srgbClr val="FFFF00"/>
          </a:solidFill>
        </p:spPr>
        <p:txBody>
          <a:bodyPr wrap="square" rtlCol="0">
            <a:spAutoFit/>
          </a:bodyPr>
          <a:lstStyle/>
          <a:p>
            <a:r>
              <a:rPr lang="en-US" dirty="0" smtClean="0"/>
              <a:t>“With the return of the Jekyl Island group to New York, the financiers now sponsored a nationwide propaganda movement to sell the people on “The Aldrich Plan.”   All national banks were forced to contribute to a slush fund of five million dollars, and the great universities were used as strongholds of propaganda, abetted by the university presidents and the professors of economics.  </a:t>
            </a:r>
          </a:p>
          <a:p>
            <a:endParaRPr lang="en-US" dirty="0"/>
          </a:p>
          <a:p>
            <a:r>
              <a:rPr lang="en-US" dirty="0" smtClean="0"/>
              <a:t>Woodrow Wilson, President of Princeton University, was the first prominent educator to speak in favor of the Aldrich Plan…</a:t>
            </a:r>
          </a:p>
          <a:p>
            <a:r>
              <a:rPr lang="en-US" dirty="0" smtClean="0"/>
              <a:t>During the Panic of 1907, Wilson had declared that: ‘All this trouble could be averted if we appointed a committee of six or seven public-spirited men like J.P. Morgan to handle the affairs of our country.”</a:t>
            </a:r>
          </a:p>
          <a:p>
            <a:endParaRPr lang="en-US" dirty="0"/>
          </a:p>
          <a:p>
            <a:r>
              <a:rPr lang="en-US" dirty="0"/>
              <a:t>Mullins, </a:t>
            </a:r>
            <a:r>
              <a:rPr lang="en-US" i="1" dirty="0"/>
              <a:t>Secrets of the Federal Reserve</a:t>
            </a:r>
            <a:r>
              <a:rPr lang="en-US" dirty="0"/>
              <a:t>, </a:t>
            </a:r>
            <a:r>
              <a:rPr lang="en-US" dirty="0" smtClean="0"/>
              <a:t>pp. 13-14</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4832" y="4118294"/>
            <a:ext cx="2149348" cy="2777347"/>
          </a:xfrm>
          <a:prstGeom prst="rect">
            <a:avLst/>
          </a:prstGeom>
        </p:spPr>
      </p:pic>
      <p:sp>
        <p:nvSpPr>
          <p:cNvPr id="11" name="TextBox 10"/>
          <p:cNvSpPr txBox="1"/>
          <p:nvPr/>
        </p:nvSpPr>
        <p:spPr>
          <a:xfrm>
            <a:off x="7504667" y="6211669"/>
            <a:ext cx="2404655" cy="646331"/>
          </a:xfrm>
          <a:prstGeom prst="rect">
            <a:avLst/>
          </a:prstGeom>
          <a:solidFill>
            <a:schemeClr val="bg1"/>
          </a:solidFill>
        </p:spPr>
        <p:txBody>
          <a:bodyPr wrap="square" rtlCol="0">
            <a:spAutoFit/>
          </a:bodyPr>
          <a:lstStyle/>
          <a:p>
            <a:r>
              <a:rPr lang="en-US" dirty="0" smtClean="0"/>
              <a:t>THEODORE </a:t>
            </a:r>
            <a:r>
              <a:rPr lang="en-US" dirty="0" smtClean="0"/>
              <a:t>ROOSEVELT</a:t>
            </a:r>
          </a:p>
          <a:p>
            <a:r>
              <a:rPr lang="en-US" dirty="0" smtClean="0"/>
              <a:t>President 1901</a:t>
            </a:r>
            <a:r>
              <a:rPr lang="en-US" dirty="0"/>
              <a:t> – </a:t>
            </a:r>
            <a:r>
              <a:rPr lang="en-US" dirty="0" smtClean="0"/>
              <a:t>1909</a:t>
            </a:r>
            <a:endParaRPr lang="en-US" dirty="0"/>
          </a:p>
        </p:txBody>
      </p:sp>
      <p:sp>
        <p:nvSpPr>
          <p:cNvPr id="12" name="TextBox 11"/>
          <p:cNvSpPr txBox="1"/>
          <p:nvPr/>
        </p:nvSpPr>
        <p:spPr>
          <a:xfrm>
            <a:off x="9911597" y="6186303"/>
            <a:ext cx="2282676" cy="646331"/>
          </a:xfrm>
          <a:prstGeom prst="rect">
            <a:avLst/>
          </a:prstGeom>
          <a:solidFill>
            <a:schemeClr val="bg1"/>
          </a:solidFill>
        </p:spPr>
        <p:txBody>
          <a:bodyPr wrap="none" rtlCol="0">
            <a:spAutoFit/>
          </a:bodyPr>
          <a:lstStyle/>
          <a:p>
            <a:r>
              <a:rPr lang="en-US" dirty="0" smtClean="0"/>
              <a:t>WOODROW </a:t>
            </a:r>
            <a:r>
              <a:rPr lang="en-US" dirty="0" smtClean="0"/>
              <a:t>WILSON</a:t>
            </a:r>
          </a:p>
          <a:p>
            <a:r>
              <a:rPr lang="en-US" dirty="0" smtClean="0"/>
              <a:t>President 1913</a:t>
            </a:r>
            <a:r>
              <a:rPr lang="en-US" dirty="0"/>
              <a:t> – </a:t>
            </a:r>
            <a:r>
              <a:rPr lang="en-US" dirty="0" smtClean="0"/>
              <a:t>1921</a:t>
            </a:r>
            <a:endParaRPr lang="en-US" dirty="0"/>
          </a:p>
        </p:txBody>
      </p:sp>
    </p:spTree>
    <p:extLst>
      <p:ext uri="{BB962C8B-B14F-4D97-AF65-F5344CB8AC3E}">
        <p14:creationId xmlns:p14="http://schemas.microsoft.com/office/powerpoint/2010/main" val="2628624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25" y="532015"/>
            <a:ext cx="12192000" cy="1200329"/>
          </a:xfrm>
          <a:prstGeom prst="rect">
            <a:avLst/>
          </a:prstGeom>
          <a:solidFill>
            <a:srgbClr val="CCFF33"/>
          </a:solidFill>
        </p:spPr>
        <p:txBody>
          <a:bodyPr wrap="square" rtlCol="0">
            <a:spAutoFit/>
          </a:bodyPr>
          <a:lstStyle/>
          <a:p>
            <a:r>
              <a:rPr lang="en-US" sz="2400" b="1" dirty="0" smtClean="0"/>
              <a:t>“Professors like Wilson… without real knowledge of the business or trading world but with over-inflated egos and a religious attachment to the inaccurate theories of Adam Smith, were easy prey for Europe’s and America’s banking operators.”                          </a:t>
            </a:r>
            <a:r>
              <a:rPr lang="en-US" sz="1600" b="1" dirty="0" smtClean="0"/>
              <a:t>Stephen </a:t>
            </a:r>
            <a:r>
              <a:rPr lang="en-US" sz="1600" b="1" dirty="0" err="1" smtClean="0"/>
              <a:t>Zarlenga</a:t>
            </a:r>
            <a:r>
              <a:rPr lang="en-US" sz="1600" b="1" i="1" dirty="0" smtClean="0"/>
              <a:t>, LSM</a:t>
            </a:r>
            <a:r>
              <a:rPr lang="en-US" sz="1600" b="1" dirty="0" smtClean="0"/>
              <a:t>, p. 521</a:t>
            </a:r>
            <a:endParaRPr lang="en-US" sz="1600" b="1" dirty="0"/>
          </a:p>
        </p:txBody>
      </p:sp>
      <p:pic>
        <p:nvPicPr>
          <p:cNvPr id="1026" name="Picture 2" descr="http://www.wallpapermaven.com/cat/people/download/Woodrow-Wilson-2048x153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52" y="2084080"/>
            <a:ext cx="4722957" cy="35408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10903" y="2084080"/>
            <a:ext cx="6897722" cy="4216539"/>
          </a:xfrm>
          <a:prstGeom prst="rect">
            <a:avLst/>
          </a:prstGeom>
          <a:noFill/>
        </p:spPr>
        <p:txBody>
          <a:bodyPr wrap="none" rtlCol="0">
            <a:spAutoFit/>
          </a:bodyPr>
          <a:lstStyle/>
          <a:p>
            <a:r>
              <a:rPr lang="en-US" dirty="0" smtClean="0"/>
              <a:t>“Wilson was elected President of the United States in 1912 on a </a:t>
            </a:r>
          </a:p>
          <a:p>
            <a:r>
              <a:rPr lang="en-US" dirty="0" smtClean="0"/>
              <a:t>monetary reform platform.   He promised the people of this country</a:t>
            </a:r>
          </a:p>
          <a:p>
            <a:r>
              <a:rPr lang="en-US" dirty="0" smtClean="0"/>
              <a:t>that he would give them a money and credit law which would be</a:t>
            </a:r>
          </a:p>
          <a:p>
            <a:r>
              <a:rPr lang="en-US" dirty="0" smtClean="0"/>
              <a:t>free of Wall Street influence…</a:t>
            </a:r>
          </a:p>
          <a:p>
            <a:endParaRPr lang="en-US" dirty="0"/>
          </a:p>
          <a:p>
            <a:r>
              <a:rPr lang="en-US" dirty="0" smtClean="0"/>
              <a:t>His campaign for the Presidency had been entirely financed by</a:t>
            </a:r>
          </a:p>
          <a:p>
            <a:r>
              <a:rPr lang="en-US" dirty="0" smtClean="0"/>
              <a:t>Cleveland H. Dodge, of Kuhn, Loeb’s National City Bank, Jacob Schiff,</a:t>
            </a:r>
          </a:p>
          <a:p>
            <a:r>
              <a:rPr lang="en-US" dirty="0" smtClean="0"/>
              <a:t>senior partner in Kuhn, Loeb Co., Henry Morgenthau, Sr., Bernard </a:t>
            </a:r>
          </a:p>
          <a:p>
            <a:r>
              <a:rPr lang="en-US" dirty="0" smtClean="0"/>
              <a:t>Baruch, and Samuel Untermyer.</a:t>
            </a:r>
          </a:p>
          <a:p>
            <a:endParaRPr lang="en-US" dirty="0" smtClean="0"/>
          </a:p>
          <a:p>
            <a:r>
              <a:rPr lang="en-US" dirty="0" smtClean="0"/>
              <a:t>Woodrow Wilson appeared before the people during his campaign with</a:t>
            </a:r>
          </a:p>
          <a:p>
            <a:r>
              <a:rPr lang="en-US" dirty="0" smtClean="0"/>
              <a:t>monetary reform bill … officially sponsored by the Democratic Party.” </a:t>
            </a:r>
          </a:p>
          <a:p>
            <a:endParaRPr lang="en-US" dirty="0"/>
          </a:p>
          <a:p>
            <a:r>
              <a:rPr lang="en-US" dirty="0" smtClean="0"/>
              <a:t>                </a:t>
            </a:r>
            <a:r>
              <a:rPr lang="en-US" sz="1600" dirty="0" smtClean="0"/>
              <a:t>Eustace Mullins, </a:t>
            </a:r>
            <a:r>
              <a:rPr lang="en-US" sz="1600" i="1" dirty="0" smtClean="0"/>
              <a:t>A Study of the Federal Reserve</a:t>
            </a:r>
            <a:r>
              <a:rPr lang="en-US" sz="1600" dirty="0" smtClean="0"/>
              <a:t>, pub. 1952, p. 26</a:t>
            </a:r>
          </a:p>
          <a:p>
            <a:endParaRPr lang="en-US" sz="1600" dirty="0"/>
          </a:p>
        </p:txBody>
      </p:sp>
      <p:sp>
        <p:nvSpPr>
          <p:cNvPr id="9" name="TextBox 8"/>
          <p:cNvSpPr txBox="1"/>
          <p:nvPr/>
        </p:nvSpPr>
        <p:spPr>
          <a:xfrm>
            <a:off x="480246" y="5673396"/>
            <a:ext cx="4094967" cy="646331"/>
          </a:xfrm>
          <a:prstGeom prst="rect">
            <a:avLst/>
          </a:prstGeom>
          <a:noFill/>
        </p:spPr>
        <p:txBody>
          <a:bodyPr wrap="none" rtlCol="0">
            <a:spAutoFit/>
          </a:bodyPr>
          <a:lstStyle/>
          <a:p>
            <a:r>
              <a:rPr lang="en-US" dirty="0" smtClean="0"/>
              <a:t>President Woodrow Wilson, 1856 </a:t>
            </a:r>
            <a:r>
              <a:rPr lang="en-US" dirty="0"/>
              <a:t>– </a:t>
            </a:r>
            <a:r>
              <a:rPr lang="en-US" dirty="0" smtClean="0"/>
              <a:t>1924</a:t>
            </a:r>
          </a:p>
          <a:p>
            <a:pPr algn="ctr"/>
            <a:r>
              <a:rPr lang="en-US" dirty="0" smtClean="0"/>
              <a:t>(in office 1913</a:t>
            </a:r>
            <a:r>
              <a:rPr lang="en-US" dirty="0"/>
              <a:t> – </a:t>
            </a:r>
            <a:r>
              <a:rPr lang="en-US" dirty="0" smtClean="0"/>
              <a:t>1921)  </a:t>
            </a:r>
            <a:endParaRPr lang="en-US" dirty="0"/>
          </a:p>
        </p:txBody>
      </p:sp>
      <p:sp>
        <p:nvSpPr>
          <p:cNvPr id="10" name="Title 1"/>
          <p:cNvSpPr txBox="1">
            <a:spLocks/>
          </p:cNvSpPr>
          <p:nvPr/>
        </p:nvSpPr>
        <p:spPr>
          <a:xfrm>
            <a:off x="0" y="1"/>
            <a:ext cx="12192000" cy="548639"/>
          </a:xfrm>
          <a:prstGeom prst="rect">
            <a:avLst/>
          </a:prstGeom>
          <a:solidFill>
            <a:srgbClr val="FFC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Courier New" panose="02070309020205020404" pitchFamily="49" charset="0"/>
                <a:cs typeface="Courier New" panose="02070309020205020404" pitchFamily="49" charset="0"/>
              </a:rPr>
              <a:t>3. </a:t>
            </a:r>
            <a:r>
              <a:rPr lang="en-US" sz="2400" dirty="0">
                <a:latin typeface="Courier New" panose="02070309020205020404" pitchFamily="49" charset="0"/>
                <a:cs typeface="Courier New" panose="02070309020205020404" pitchFamily="49" charset="0"/>
              </a:rPr>
              <a:t>Author?  Author</a:t>
            </a:r>
            <a:r>
              <a:rPr lang="en-US" sz="2400" dirty="0" smtClean="0">
                <a:latin typeface="Courier New" panose="02070309020205020404" pitchFamily="49" charset="0"/>
                <a:cs typeface="Courier New" panose="02070309020205020404" pitchFamily="49" charset="0"/>
              </a:rPr>
              <a:t>? The </a:t>
            </a:r>
            <a:r>
              <a:rPr lang="en-US" sz="2400" dirty="0">
                <a:latin typeface="Courier New" panose="02070309020205020404" pitchFamily="49" charset="0"/>
                <a:cs typeface="Courier New" panose="02070309020205020404" pitchFamily="49" charset="0"/>
              </a:rPr>
              <a:t>Bankers Pretend to Oppose Their Own Bill</a:t>
            </a:r>
          </a:p>
        </p:txBody>
      </p:sp>
    </p:spTree>
    <p:extLst>
      <p:ext uri="{BB962C8B-B14F-4D97-AF65-F5344CB8AC3E}">
        <p14:creationId xmlns:p14="http://schemas.microsoft.com/office/powerpoint/2010/main" val="3263342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548639"/>
          </a:xfrm>
          <a:prstGeom prst="rect">
            <a:avLst/>
          </a:prstGeom>
          <a:solidFill>
            <a:srgbClr val="FFC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Courier New" panose="02070309020205020404" pitchFamily="49" charset="0"/>
                <a:cs typeface="Courier New" panose="02070309020205020404" pitchFamily="49" charset="0"/>
              </a:rPr>
              <a:t>3. </a:t>
            </a:r>
            <a:r>
              <a:rPr lang="en-US" sz="2400" dirty="0">
                <a:latin typeface="Courier New" panose="02070309020205020404" pitchFamily="49" charset="0"/>
                <a:cs typeface="Courier New" panose="02070309020205020404" pitchFamily="49" charset="0"/>
              </a:rPr>
              <a:t>Author?  Author</a:t>
            </a:r>
            <a:r>
              <a:rPr lang="en-US" sz="2400" dirty="0" smtClean="0">
                <a:latin typeface="Courier New" panose="02070309020205020404" pitchFamily="49" charset="0"/>
                <a:cs typeface="Courier New" panose="02070309020205020404" pitchFamily="49" charset="0"/>
              </a:rPr>
              <a:t>? The </a:t>
            </a:r>
            <a:r>
              <a:rPr lang="en-US" sz="2400" dirty="0">
                <a:latin typeface="Courier New" panose="02070309020205020404" pitchFamily="49" charset="0"/>
                <a:cs typeface="Courier New" panose="02070309020205020404" pitchFamily="49" charset="0"/>
              </a:rPr>
              <a:t>Bankers Pretend to Oppose Their Own Bill</a:t>
            </a:r>
          </a:p>
        </p:txBody>
      </p:sp>
      <p:sp>
        <p:nvSpPr>
          <p:cNvPr id="3" name="TextBox 2"/>
          <p:cNvSpPr txBox="1"/>
          <p:nvPr/>
        </p:nvSpPr>
        <p:spPr>
          <a:xfrm>
            <a:off x="0" y="548640"/>
            <a:ext cx="12191999" cy="1415772"/>
          </a:xfrm>
          <a:prstGeom prst="rect">
            <a:avLst/>
          </a:prstGeom>
          <a:solidFill>
            <a:srgbClr val="F3FFD1"/>
          </a:solidFill>
        </p:spPr>
        <p:txBody>
          <a:bodyPr wrap="square" rtlCol="0">
            <a:spAutoFit/>
          </a:bodyPr>
          <a:lstStyle/>
          <a:p>
            <a:r>
              <a:rPr lang="en-US" dirty="0" smtClean="0"/>
              <a:t>The Democratic bill has been ascribed to various authors.  </a:t>
            </a:r>
            <a:r>
              <a:rPr lang="en-US" dirty="0"/>
              <a:t> </a:t>
            </a:r>
            <a:r>
              <a:rPr lang="en-US" dirty="0" smtClean="0"/>
              <a:t>“Later observers concluded that the two banking plans [the Aldrich </a:t>
            </a:r>
          </a:p>
          <a:p>
            <a:r>
              <a:rPr lang="en-US" dirty="0" smtClean="0"/>
              <a:t>Bill and the Federal Reserve Bill] were virtually the same.”     </a:t>
            </a:r>
            <a:r>
              <a:rPr lang="en-US" sz="1600" dirty="0" smtClean="0"/>
              <a:t>Stephen </a:t>
            </a:r>
            <a:r>
              <a:rPr lang="en-US" sz="1600" dirty="0" err="1" smtClean="0"/>
              <a:t>Zarlenga</a:t>
            </a:r>
            <a:r>
              <a:rPr lang="en-US" sz="1600" dirty="0" smtClean="0"/>
              <a:t>, </a:t>
            </a:r>
            <a:r>
              <a:rPr lang="en-US" sz="1600" i="1" dirty="0" smtClean="0"/>
              <a:t>LSM</a:t>
            </a:r>
            <a:r>
              <a:rPr lang="en-US" sz="1600" dirty="0" smtClean="0"/>
              <a:t>, p. 524</a:t>
            </a:r>
          </a:p>
          <a:p>
            <a:endParaRPr lang="en-US" sz="1600" dirty="0"/>
          </a:p>
          <a:p>
            <a:r>
              <a:rPr lang="en-US" dirty="0" smtClean="0"/>
              <a:t>“… some newspapers were unkind enough to point out its close kinship to the discredited Aldrich Plan.”</a:t>
            </a:r>
          </a:p>
          <a:p>
            <a:r>
              <a:rPr lang="en-US" sz="1600" dirty="0" smtClean="0"/>
              <a:t>								                </a:t>
            </a:r>
            <a:r>
              <a:rPr lang="en-US" sz="1400" dirty="0" smtClean="0"/>
              <a:t>Eustace Mullins, </a:t>
            </a:r>
            <a:r>
              <a:rPr lang="en-US" sz="1400" i="1" dirty="0" smtClean="0"/>
              <a:t>A Study of the Federal Reserve</a:t>
            </a:r>
            <a:r>
              <a:rPr lang="en-US" sz="1400" dirty="0" smtClean="0"/>
              <a:t>, p. 26</a:t>
            </a:r>
            <a:endParaRPr lang="en-US" sz="1400" dirty="0"/>
          </a:p>
        </p:txBody>
      </p:sp>
      <p:sp>
        <p:nvSpPr>
          <p:cNvPr id="4" name="TextBox 3"/>
          <p:cNvSpPr txBox="1"/>
          <p:nvPr/>
        </p:nvSpPr>
        <p:spPr>
          <a:xfrm>
            <a:off x="323267" y="1964412"/>
            <a:ext cx="8023222" cy="4555093"/>
          </a:xfrm>
          <a:prstGeom prst="rect">
            <a:avLst/>
          </a:prstGeom>
          <a:solidFill>
            <a:srgbClr val="CCFF33"/>
          </a:solidFill>
        </p:spPr>
        <p:txBody>
          <a:bodyPr wrap="none" rtlCol="0">
            <a:spAutoFit/>
          </a:bodyPr>
          <a:lstStyle/>
          <a:p>
            <a:r>
              <a:rPr lang="en-US" dirty="0" smtClean="0"/>
              <a:t>The Democratic Owen-Glass Act (aka Federal Reserve Bill) claimed the following:</a:t>
            </a:r>
          </a:p>
          <a:p>
            <a:endParaRPr lang="en-US" sz="1600" dirty="0"/>
          </a:p>
          <a:p>
            <a:pPr marL="342900" indent="-342900">
              <a:buAutoNum type="arabicPeriod"/>
            </a:pPr>
            <a:r>
              <a:rPr lang="en-US" sz="1600" dirty="0" smtClean="0"/>
              <a:t>To liberate the farmer from his yearly need to mortgage his property to get credit. </a:t>
            </a:r>
          </a:p>
          <a:p>
            <a:r>
              <a:rPr lang="en-US" sz="1600" dirty="0"/>
              <a:t> </a:t>
            </a:r>
            <a:r>
              <a:rPr lang="en-US" sz="1600" dirty="0" smtClean="0"/>
              <a:t>       (At a secret meeting on May 18, 1920 the Federal Reserve raised the rate to 7% and </a:t>
            </a:r>
          </a:p>
          <a:p>
            <a:r>
              <a:rPr lang="en-US" sz="1600" dirty="0"/>
              <a:t> </a:t>
            </a:r>
            <a:r>
              <a:rPr lang="en-US" sz="1600" dirty="0" smtClean="0"/>
              <a:t>         precipitated the Agricultural Depression of 1920-21.)</a:t>
            </a:r>
          </a:p>
          <a:p>
            <a:endParaRPr lang="en-US" sz="1600" dirty="0"/>
          </a:p>
          <a:p>
            <a:pPr marL="342900" indent="-342900">
              <a:buFont typeface="+mj-lt"/>
              <a:buAutoNum type="arabicPeriod" startAt="2"/>
            </a:pPr>
            <a:r>
              <a:rPr lang="en-US" sz="1600" dirty="0" smtClean="0"/>
              <a:t>To stabilize the monetary unit and give the dollar a consistent purchasing power.</a:t>
            </a:r>
          </a:p>
          <a:p>
            <a:r>
              <a:rPr lang="en-US" sz="1600" dirty="0" smtClean="0"/>
              <a:t>        (This item was stricken out of the bill.  Mullins quotes Senator Owen in his book:</a:t>
            </a:r>
          </a:p>
          <a:p>
            <a:r>
              <a:rPr lang="en-US" sz="1600" dirty="0"/>
              <a:t> </a:t>
            </a:r>
            <a:r>
              <a:rPr lang="en-US" sz="1600" dirty="0" smtClean="0"/>
              <a:t>        “I was unable to keep this mandatory provision in the bill because of the secret</a:t>
            </a:r>
          </a:p>
          <a:p>
            <a:r>
              <a:rPr lang="en-US" sz="1600" dirty="0"/>
              <a:t> </a:t>
            </a:r>
            <a:r>
              <a:rPr lang="en-US" sz="1600" dirty="0" smtClean="0"/>
              <a:t>       hostilities developed against it, the origin of which at that time I did not fully understand.”</a:t>
            </a:r>
          </a:p>
          <a:p>
            <a:endParaRPr lang="en-US" sz="1600" dirty="0"/>
          </a:p>
          <a:p>
            <a:pPr marL="342900" indent="-342900">
              <a:buFont typeface="+mj-lt"/>
              <a:buAutoNum type="arabicPeriod" startAt="3"/>
            </a:pPr>
            <a:r>
              <a:rPr lang="en-US" sz="1600" dirty="0" smtClean="0"/>
              <a:t>To release the country from the domination of a few Wall Street Bankers.   The system </a:t>
            </a:r>
          </a:p>
          <a:p>
            <a:r>
              <a:rPr lang="en-US" sz="1600" dirty="0"/>
              <a:t> </a:t>
            </a:r>
            <a:r>
              <a:rPr lang="en-US" sz="1600" dirty="0" smtClean="0"/>
              <a:t>       would divide the country into eight or twelve reserve bank districts.</a:t>
            </a:r>
          </a:p>
          <a:p>
            <a:r>
              <a:rPr lang="en-US" sz="1600" dirty="0" smtClean="0"/>
              <a:t>        (This ignored the fact that New York was the nation’s money market.) </a:t>
            </a:r>
          </a:p>
          <a:p>
            <a:endParaRPr lang="en-US" sz="1600" dirty="0"/>
          </a:p>
          <a:p>
            <a:r>
              <a:rPr lang="en-US" sz="1600" dirty="0" smtClean="0"/>
              <a:t>To get the bill passed through Congress, William Jennings Bryan acted as Democratic whip.  </a:t>
            </a:r>
          </a:p>
          <a:p>
            <a:r>
              <a:rPr lang="en-US" sz="1600" dirty="0" smtClean="0"/>
              <a:t>“He later wrote that:   ‘In my long political career, the one thing I genuinely regret is my part</a:t>
            </a:r>
          </a:p>
          <a:p>
            <a:r>
              <a:rPr lang="en-US" sz="1600" dirty="0" smtClean="0"/>
              <a:t>in getting the banking and currency legislation enacted into law.’  ”   Mullins, p. 29</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0793" y="2250335"/>
            <a:ext cx="2576435" cy="3349366"/>
          </a:xfrm>
          <a:prstGeom prst="rect">
            <a:avLst/>
          </a:prstGeom>
        </p:spPr>
      </p:pic>
      <p:sp>
        <p:nvSpPr>
          <p:cNvPr id="7" name="TextBox 6"/>
          <p:cNvSpPr txBox="1"/>
          <p:nvPr/>
        </p:nvSpPr>
        <p:spPr>
          <a:xfrm>
            <a:off x="8850793" y="5752407"/>
            <a:ext cx="2901243" cy="646331"/>
          </a:xfrm>
          <a:prstGeom prst="rect">
            <a:avLst/>
          </a:prstGeom>
          <a:noFill/>
        </p:spPr>
        <p:txBody>
          <a:bodyPr wrap="none" rtlCol="0">
            <a:spAutoFit/>
          </a:bodyPr>
          <a:lstStyle/>
          <a:p>
            <a:r>
              <a:rPr lang="en-US" dirty="0" smtClean="0"/>
              <a:t>Williams Jennings Bryan</a:t>
            </a:r>
          </a:p>
          <a:p>
            <a:r>
              <a:rPr lang="en-US" dirty="0" smtClean="0"/>
              <a:t>Secretary of State 1913-1915</a:t>
            </a:r>
            <a:endParaRPr lang="en-US" dirty="0"/>
          </a:p>
        </p:txBody>
      </p:sp>
    </p:spTree>
    <p:extLst>
      <p:ext uri="{BB962C8B-B14F-4D97-AF65-F5344CB8AC3E}">
        <p14:creationId xmlns:p14="http://schemas.microsoft.com/office/powerpoint/2010/main" val="2840673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548639"/>
          </a:xfrm>
          <a:prstGeom prst="rect">
            <a:avLst/>
          </a:prstGeom>
          <a:solidFill>
            <a:srgbClr val="FFC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Courier New" panose="02070309020205020404" pitchFamily="49" charset="0"/>
                <a:cs typeface="Courier New" panose="02070309020205020404" pitchFamily="49" charset="0"/>
              </a:rPr>
              <a:t>3. </a:t>
            </a:r>
            <a:r>
              <a:rPr lang="en-US" sz="2400" dirty="0">
                <a:latin typeface="Courier New" panose="02070309020205020404" pitchFamily="49" charset="0"/>
                <a:cs typeface="Courier New" panose="02070309020205020404" pitchFamily="49" charset="0"/>
              </a:rPr>
              <a:t>Author?  Author</a:t>
            </a:r>
            <a:r>
              <a:rPr lang="en-US" sz="2400" dirty="0" smtClean="0">
                <a:latin typeface="Courier New" panose="02070309020205020404" pitchFamily="49" charset="0"/>
                <a:cs typeface="Courier New" panose="02070309020205020404" pitchFamily="49" charset="0"/>
              </a:rPr>
              <a:t>? The </a:t>
            </a:r>
            <a:r>
              <a:rPr lang="en-US" sz="2400" dirty="0">
                <a:latin typeface="Courier New" panose="02070309020205020404" pitchFamily="49" charset="0"/>
                <a:cs typeface="Courier New" panose="02070309020205020404" pitchFamily="49" charset="0"/>
              </a:rPr>
              <a:t>Bankers Pretend to Oppose Their Own Bill</a:t>
            </a:r>
          </a:p>
        </p:txBody>
      </p:sp>
      <p:sp>
        <p:nvSpPr>
          <p:cNvPr id="3" name="TextBox 2"/>
          <p:cNvSpPr txBox="1"/>
          <p:nvPr/>
        </p:nvSpPr>
        <p:spPr>
          <a:xfrm>
            <a:off x="0" y="548640"/>
            <a:ext cx="12191999" cy="1631216"/>
          </a:xfrm>
          <a:prstGeom prst="rect">
            <a:avLst/>
          </a:prstGeom>
          <a:solidFill>
            <a:srgbClr val="F3FFD1"/>
          </a:solidFill>
        </p:spPr>
        <p:txBody>
          <a:bodyPr wrap="square" rtlCol="0">
            <a:spAutoFit/>
          </a:bodyPr>
          <a:lstStyle/>
          <a:p>
            <a:r>
              <a:rPr lang="en-US" sz="2000" dirty="0" smtClean="0"/>
              <a:t>Colonel Elisha Ely Garrison, friend of both Theodore Roosevelt and Woodrow Wilson, says Professor Scott of Wisconsin University and himself revised the Aldrich-Warburg Plan [Monetary Commission’s plan] and created a revision that became the Federal Reserve Law.   “It is this bill which I handed to [Representative] Glass across the dinner table that very evening, March 3, 1913, and which Glass has recently had the audacity to call a copy of the bill written by [Professor Henry Parker] Willis and himself.”  	</a:t>
            </a:r>
            <a:r>
              <a:rPr lang="en-US" sz="1600" dirty="0" smtClean="0"/>
              <a:t>Garrison, </a:t>
            </a:r>
            <a:r>
              <a:rPr lang="en-US" sz="1600" i="1" dirty="0" smtClean="0"/>
              <a:t>Roosevelt, Wilson and the Federal Reserve Law</a:t>
            </a:r>
            <a:r>
              <a:rPr lang="en-US" sz="1600" dirty="0" smtClean="0"/>
              <a:t>, p. 246</a:t>
            </a:r>
            <a:endParaRPr lang="en-US" dirty="0"/>
          </a:p>
        </p:txBody>
      </p:sp>
      <p:sp>
        <p:nvSpPr>
          <p:cNvPr id="6" name="TextBox 5"/>
          <p:cNvSpPr txBox="1"/>
          <p:nvPr/>
        </p:nvSpPr>
        <p:spPr>
          <a:xfrm>
            <a:off x="415636" y="2469188"/>
            <a:ext cx="7465057" cy="3970318"/>
          </a:xfrm>
          <a:prstGeom prst="rect">
            <a:avLst/>
          </a:prstGeom>
          <a:solidFill>
            <a:srgbClr val="E6FF9F"/>
          </a:solidFill>
        </p:spPr>
        <p:txBody>
          <a:bodyPr wrap="none" rtlCol="0">
            <a:spAutoFit/>
          </a:bodyPr>
          <a:lstStyle/>
          <a:p>
            <a:r>
              <a:rPr lang="en-US" dirty="0" smtClean="0"/>
              <a:t>Garrison wrote his plan differed from the Aldrich plan in the following 9 ways:</a:t>
            </a:r>
          </a:p>
          <a:p>
            <a:pPr marL="342900" indent="-342900">
              <a:buFont typeface="+mj-lt"/>
              <a:buAutoNum type="arabicPeriod"/>
            </a:pPr>
            <a:r>
              <a:rPr lang="en-US" dirty="0" smtClean="0"/>
              <a:t>Provides no recognition of speculative activities.</a:t>
            </a:r>
          </a:p>
          <a:p>
            <a:pPr marL="342900" indent="-342900">
              <a:buFont typeface="+mj-lt"/>
              <a:buAutoNum type="arabicPeriod"/>
            </a:pPr>
            <a:r>
              <a:rPr lang="en-US" dirty="0" smtClean="0"/>
              <a:t>Makes small bank absolutely independent of big bank.</a:t>
            </a:r>
          </a:p>
          <a:p>
            <a:pPr marL="342900" indent="-342900">
              <a:buFont typeface="+mj-lt"/>
              <a:buAutoNum type="arabicPeriod"/>
            </a:pPr>
            <a:r>
              <a:rPr lang="en-US" dirty="0" smtClean="0"/>
              <a:t>Machinery of system absolutely under government control.</a:t>
            </a:r>
          </a:p>
          <a:p>
            <a:pPr marL="342900" indent="-342900">
              <a:buFont typeface="+mj-lt"/>
              <a:buAutoNum type="arabicPeriod"/>
            </a:pPr>
            <a:r>
              <a:rPr lang="en-US" dirty="0" smtClean="0"/>
              <a:t>Ownership of institution not confined to banks.</a:t>
            </a:r>
          </a:p>
          <a:p>
            <a:pPr marL="342900" indent="-342900">
              <a:buFont typeface="+mj-lt"/>
              <a:buAutoNum type="arabicPeriod"/>
            </a:pPr>
            <a:r>
              <a:rPr lang="en-US" dirty="0" smtClean="0"/>
              <a:t>Provides for world conferences between committees of economists as to</a:t>
            </a:r>
          </a:p>
          <a:p>
            <a:r>
              <a:rPr lang="en-US" dirty="0"/>
              <a:t> </a:t>
            </a:r>
            <a:r>
              <a:rPr lang="en-US" dirty="0" smtClean="0"/>
              <a:t>      influences of banking upon prices.</a:t>
            </a:r>
          </a:p>
          <a:p>
            <a:pPr marL="342900" indent="-342900">
              <a:buFont typeface="+mj-lt"/>
              <a:buAutoNum type="arabicPeriod" startAt="6"/>
            </a:pPr>
            <a:r>
              <a:rPr lang="en-US" dirty="0" smtClean="0"/>
              <a:t>Free access of smallest bank to the Re-discount and Reserve Institution.</a:t>
            </a:r>
          </a:p>
          <a:p>
            <a:pPr marL="342900" indent="-342900">
              <a:buFont typeface="+mj-lt"/>
              <a:buAutoNum type="arabicPeriod" startAt="6"/>
            </a:pPr>
            <a:r>
              <a:rPr lang="en-US" dirty="0" smtClean="0"/>
              <a:t>Central reserve of gold.</a:t>
            </a:r>
          </a:p>
          <a:p>
            <a:pPr marL="342900" indent="-342900">
              <a:buFont typeface="+mj-lt"/>
              <a:buAutoNum type="arabicPeriod" startAt="6"/>
            </a:pPr>
            <a:r>
              <a:rPr lang="en-US" dirty="0" smtClean="0"/>
              <a:t>The Central Institution will support original production through exclusive</a:t>
            </a:r>
          </a:p>
          <a:p>
            <a:r>
              <a:rPr lang="en-US" dirty="0"/>
              <a:t> </a:t>
            </a:r>
            <a:r>
              <a:rPr lang="en-US" dirty="0" smtClean="0"/>
              <a:t>      re-discount of commercial acceptances of current transactions.</a:t>
            </a:r>
          </a:p>
          <a:p>
            <a:pPr marL="342900" indent="-342900">
              <a:buFont typeface="+mj-lt"/>
              <a:buAutoNum type="arabicPeriod" startAt="9"/>
            </a:pPr>
            <a:r>
              <a:rPr lang="en-US" dirty="0" smtClean="0"/>
              <a:t>The institution will never operate to the advantage of the powerful</a:t>
            </a:r>
          </a:p>
          <a:p>
            <a:r>
              <a:rPr lang="en-US" dirty="0"/>
              <a:t> </a:t>
            </a:r>
            <a:r>
              <a:rPr lang="en-US" dirty="0" smtClean="0"/>
              <a:t>      financially [</a:t>
            </a:r>
            <a:r>
              <a:rPr lang="en-US" dirty="0"/>
              <a:t>the ‘Money Trust</a:t>
            </a:r>
            <a:r>
              <a:rPr lang="en-US" dirty="0" smtClean="0"/>
              <a:t>’] against the weak.</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328" y="2136612"/>
            <a:ext cx="3108733" cy="4721388"/>
          </a:xfrm>
          <a:prstGeom prst="rect">
            <a:avLst/>
          </a:prstGeom>
        </p:spPr>
      </p:pic>
    </p:spTree>
    <p:extLst>
      <p:ext uri="{BB962C8B-B14F-4D97-AF65-F5344CB8AC3E}">
        <p14:creationId xmlns:p14="http://schemas.microsoft.com/office/powerpoint/2010/main" val="3620013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93872" y="4105871"/>
            <a:ext cx="3698128" cy="923330"/>
          </a:xfrm>
          <a:prstGeom prst="rect">
            <a:avLst/>
          </a:prstGeom>
          <a:noFill/>
        </p:spPr>
        <p:txBody>
          <a:bodyPr wrap="none" rtlCol="0">
            <a:spAutoFit/>
          </a:bodyPr>
          <a:lstStyle/>
          <a:p>
            <a:r>
              <a:rPr lang="en-US" dirty="0" smtClean="0"/>
              <a:t>From Alfred Owen Crozier,</a:t>
            </a:r>
          </a:p>
          <a:p>
            <a:r>
              <a:rPr lang="en-US" i="1" dirty="0" smtClean="0"/>
              <a:t>U.S. Money Vs. Corporation Currency,</a:t>
            </a:r>
          </a:p>
          <a:p>
            <a:r>
              <a:rPr lang="en-US" i="1" dirty="0" smtClean="0"/>
              <a:t>“Aldrich Plan.”, </a:t>
            </a:r>
            <a:r>
              <a:rPr lang="en-US" dirty="0" smtClean="0"/>
              <a:t>pub. 1912</a:t>
            </a:r>
            <a:endParaRPr lang="en-US" dirty="0"/>
          </a:p>
        </p:txBody>
      </p:sp>
      <p:sp>
        <p:nvSpPr>
          <p:cNvPr id="7" name="Title 1"/>
          <p:cNvSpPr txBox="1">
            <a:spLocks/>
          </p:cNvSpPr>
          <p:nvPr/>
        </p:nvSpPr>
        <p:spPr>
          <a:xfrm>
            <a:off x="0" y="1"/>
            <a:ext cx="12192000" cy="548639"/>
          </a:xfrm>
          <a:prstGeom prst="rect">
            <a:avLst/>
          </a:prstGeom>
          <a:solidFill>
            <a:srgbClr val="FFC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Courier New" panose="02070309020205020404" pitchFamily="49" charset="0"/>
                <a:cs typeface="Courier New" panose="02070309020205020404" pitchFamily="49" charset="0"/>
              </a:rPr>
              <a:t>3. </a:t>
            </a:r>
            <a:r>
              <a:rPr lang="en-US" sz="2400" dirty="0">
                <a:latin typeface="Courier New" panose="02070309020205020404" pitchFamily="49" charset="0"/>
                <a:cs typeface="Courier New" panose="02070309020205020404" pitchFamily="49" charset="0"/>
              </a:rPr>
              <a:t>Author?  Author</a:t>
            </a:r>
            <a:r>
              <a:rPr lang="en-US" sz="2400" dirty="0" smtClean="0">
                <a:latin typeface="Courier New" panose="02070309020205020404" pitchFamily="49" charset="0"/>
                <a:cs typeface="Courier New" panose="02070309020205020404" pitchFamily="49" charset="0"/>
              </a:rPr>
              <a:t>? The </a:t>
            </a:r>
            <a:r>
              <a:rPr lang="en-US" sz="2400" dirty="0">
                <a:latin typeface="Courier New" panose="02070309020205020404" pitchFamily="49" charset="0"/>
                <a:cs typeface="Courier New" panose="02070309020205020404" pitchFamily="49" charset="0"/>
              </a:rPr>
              <a:t>Bankers Pretend to Oppose Their Own Bill</a:t>
            </a:r>
          </a:p>
        </p:txBody>
      </p:sp>
      <p:sp>
        <p:nvSpPr>
          <p:cNvPr id="8" name="TextBox 7"/>
          <p:cNvSpPr txBox="1"/>
          <p:nvPr/>
        </p:nvSpPr>
        <p:spPr>
          <a:xfrm>
            <a:off x="220128" y="605496"/>
            <a:ext cx="11751743" cy="2000548"/>
          </a:xfrm>
          <a:prstGeom prst="rect">
            <a:avLst/>
          </a:prstGeom>
          <a:solidFill>
            <a:srgbClr val="F3FFD1"/>
          </a:solidFill>
        </p:spPr>
        <p:txBody>
          <a:bodyPr wrap="square" rtlCol="0">
            <a:spAutoFit/>
          </a:bodyPr>
          <a:lstStyle/>
          <a:p>
            <a:r>
              <a:rPr lang="en-US" dirty="0" smtClean="0"/>
              <a:t>“To still further confuse the American people and to blind them to the real purpose of the Federal Reserve Act, the chief proponents of the Aldrich Plan, Senator Nelson Aldrich and Frank Vanderlip, set up an enthusiastic hue and cry against the bill.  They gave interviews to reporters and politicians, anywhere they could find an audience…</a:t>
            </a:r>
          </a:p>
          <a:p>
            <a:endParaRPr lang="en-US" dirty="0"/>
          </a:p>
          <a:p>
            <a:r>
              <a:rPr lang="en-US" dirty="0" smtClean="0"/>
              <a:t>Senator Robert L. Owen… pointed out that Vanderlip… was objecting to just those provisions in the Reserve Plan which he had fought for in the Aldrich Plan.”</a:t>
            </a:r>
          </a:p>
          <a:p>
            <a:r>
              <a:rPr lang="en-US" sz="1600" dirty="0" smtClean="0"/>
              <a:t>			             </a:t>
            </a:r>
            <a:r>
              <a:rPr lang="en-US" sz="1400" dirty="0" smtClean="0"/>
              <a:t>Eustace Mullins, </a:t>
            </a:r>
            <a:r>
              <a:rPr lang="en-US" sz="1400" i="1" dirty="0" smtClean="0"/>
              <a:t>A Study of the Federal Reserve</a:t>
            </a:r>
            <a:r>
              <a:rPr lang="en-US" sz="1400" dirty="0" smtClean="0"/>
              <a:t>, pp. 29, 30</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28" y="2662900"/>
            <a:ext cx="8271842" cy="4195100"/>
          </a:xfrm>
          <a:prstGeom prst="rect">
            <a:avLst/>
          </a:prstGeom>
        </p:spPr>
      </p:pic>
      <p:sp>
        <p:nvSpPr>
          <p:cNvPr id="3" name="TextBox 2"/>
          <p:cNvSpPr txBox="1"/>
          <p:nvPr/>
        </p:nvSpPr>
        <p:spPr>
          <a:xfrm>
            <a:off x="5715248" y="6730190"/>
            <a:ext cx="2776722"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161531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08065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mj-lt"/>
              <a:buAutoNum type="arabicPeriod" startAt="4"/>
            </a:pP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r>
              <a:rPr lang="en-US" sz="2400" b="1" dirty="0" smtClean="0"/>
              <a:t>“</a:t>
            </a:r>
            <a:r>
              <a:rPr lang="en-US" sz="2400" b="1" dirty="0"/>
              <a:t>The historical parallels between the establishment of the Federal Reserve System in 1913 and the Bank of England in 1694 are striking:” 	</a:t>
            </a:r>
            <a:r>
              <a:rPr lang="en-US" sz="2400" b="1" dirty="0" smtClean="0"/>
              <a:t>			</a:t>
            </a:r>
            <a:r>
              <a:rPr lang="en-US" sz="2400" b="1" dirty="0"/>
              <a:t>	         </a:t>
            </a:r>
            <a:r>
              <a:rPr lang="en-US" sz="2000" b="1" dirty="0"/>
              <a:t>Stephen </a:t>
            </a:r>
            <a:r>
              <a:rPr lang="en-US" sz="2000" b="1" dirty="0" err="1"/>
              <a:t>Zarlenga</a:t>
            </a:r>
            <a:r>
              <a:rPr lang="en-US" sz="2000" b="1" dirty="0"/>
              <a:t>, </a:t>
            </a:r>
            <a:r>
              <a:rPr lang="en-US" sz="2000" b="1" i="1" dirty="0"/>
              <a:t>LSM</a:t>
            </a:r>
            <a:r>
              <a:rPr lang="en-US" sz="2000" b="1" dirty="0"/>
              <a:t>, p. 525</a:t>
            </a:r>
          </a:p>
          <a:p>
            <a:pPr marL="457200" indent="-457200">
              <a:buFont typeface="+mj-lt"/>
              <a:buAutoNum type="arabicPeriod" startAt="4"/>
            </a:pPr>
            <a:endParaRPr lang="en-US" sz="2400" b="1" dirty="0" smtClean="0">
              <a:latin typeface="Courier New" panose="02070309020205020404" pitchFamily="49" charset="0"/>
              <a:cs typeface="Courier New" panose="02070309020205020404" pitchFamily="49" charset="0"/>
            </a:endParaRPr>
          </a:p>
          <a:p>
            <a:pPr marL="457200" indent="-457200">
              <a:buFont typeface="+mj-lt"/>
              <a:buAutoNum type="arabicPeriod" startAt="4"/>
            </a:pPr>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
        <p:nvSpPr>
          <p:cNvPr id="6" name="Rounded Rectangle 5"/>
          <p:cNvSpPr/>
          <p:nvPr/>
        </p:nvSpPr>
        <p:spPr>
          <a:xfrm>
            <a:off x="3358342" y="1137951"/>
            <a:ext cx="4588626" cy="648393"/>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p>
          <a:p>
            <a:pPr algn="ctr"/>
            <a:r>
              <a:rPr lang="en-US" b="1" dirty="0" smtClean="0">
                <a:solidFill>
                  <a:schemeClr val="tx1"/>
                </a:solidFill>
              </a:rPr>
              <a:t>SECRECY SURROUNDING ITS CREATION</a:t>
            </a:r>
            <a:endParaRPr lang="en-US" b="1" dirty="0">
              <a:solidFill>
                <a:schemeClr val="tx1"/>
              </a:solidFill>
            </a:endParaRPr>
          </a:p>
        </p:txBody>
      </p:sp>
      <p:sp>
        <p:nvSpPr>
          <p:cNvPr id="7" name="Rectangle 6"/>
          <p:cNvSpPr/>
          <p:nvPr/>
        </p:nvSpPr>
        <p:spPr>
          <a:xfrm>
            <a:off x="166255" y="221118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8" name="Rectangle 7"/>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66254" y="1825579"/>
            <a:ext cx="4685578" cy="461665"/>
          </a:xfrm>
          <a:prstGeom prst="rect">
            <a:avLst/>
          </a:prstGeom>
          <a:solidFill>
            <a:srgbClr val="FF33FF"/>
          </a:solidFill>
        </p:spPr>
        <p:txBody>
          <a:bodyPr wrap="none" rtlCol="0">
            <a:spAutoFit/>
          </a:bodyPr>
          <a:lstStyle/>
          <a:p>
            <a:r>
              <a:rPr lang="en-US" sz="2400" dirty="0" smtClean="0"/>
              <a:t>TONNAGE </a:t>
            </a:r>
            <a:r>
              <a:rPr lang="en-US" sz="2400" dirty="0" smtClean="0"/>
              <a:t>ACT </a:t>
            </a:r>
            <a:r>
              <a:rPr lang="en-US" sz="2400" dirty="0" smtClean="0"/>
              <a:t>(BANK OF ENGLAND)</a:t>
            </a:r>
            <a:endParaRPr lang="en-US" sz="2400" dirty="0"/>
          </a:p>
        </p:txBody>
      </p:sp>
      <p:sp>
        <p:nvSpPr>
          <p:cNvPr id="10" name="TextBox 9"/>
          <p:cNvSpPr txBox="1"/>
          <p:nvPr/>
        </p:nvSpPr>
        <p:spPr>
          <a:xfrm>
            <a:off x="8609997" y="1790191"/>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84" y="2327563"/>
            <a:ext cx="1905000" cy="233362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52" y="4661188"/>
            <a:ext cx="2450573" cy="2055496"/>
          </a:xfrm>
          <a:prstGeom prst="rect">
            <a:avLst/>
          </a:prstGeom>
        </p:spPr>
      </p:pic>
      <p:sp>
        <p:nvSpPr>
          <p:cNvPr id="13" name="TextBox 12"/>
          <p:cNvSpPr txBox="1"/>
          <p:nvPr/>
        </p:nvSpPr>
        <p:spPr>
          <a:xfrm>
            <a:off x="2967433" y="5445030"/>
            <a:ext cx="2892831"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Was a rider to a bill</a:t>
            </a:r>
          </a:p>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482" y="2278580"/>
            <a:ext cx="2829855" cy="2277688"/>
          </a:xfrm>
          <a:prstGeom prst="rect">
            <a:avLst/>
          </a:prstGeom>
        </p:spPr>
      </p:pic>
      <p:sp>
        <p:nvSpPr>
          <p:cNvPr id="15" name="TextBox 14"/>
          <p:cNvSpPr txBox="1"/>
          <p:nvPr/>
        </p:nvSpPr>
        <p:spPr>
          <a:xfrm>
            <a:off x="9077190" y="2922730"/>
            <a:ext cx="218192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Secretly written at Jekyll Island</a:t>
            </a: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4854" y="4507563"/>
            <a:ext cx="958475" cy="958475"/>
          </a:xfrm>
          <a:prstGeom prst="rect">
            <a:avLst/>
          </a:prstGeom>
        </p:spPr>
      </p:pic>
      <p:sp>
        <p:nvSpPr>
          <p:cNvPr id="18" name="TextBox 17"/>
          <p:cNvSpPr txBox="1"/>
          <p:nvPr/>
        </p:nvSpPr>
        <p:spPr>
          <a:xfrm>
            <a:off x="6073833" y="4819707"/>
            <a:ext cx="3319549"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Failed as a Republican bill and subsequently disguised as a  Democratic Party bill</a:t>
            </a:r>
            <a:endParaRPr lang="en-US" dirty="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4854" y="5557478"/>
            <a:ext cx="769561" cy="1067766"/>
          </a:xfrm>
          <a:prstGeom prst="rect">
            <a:avLst/>
          </a:prstGeom>
        </p:spPr>
      </p:pic>
      <p:sp>
        <p:nvSpPr>
          <p:cNvPr id="20" name="TextBox 19"/>
          <p:cNvSpPr txBox="1"/>
          <p:nvPr/>
        </p:nvSpPr>
        <p:spPr>
          <a:xfrm>
            <a:off x="6096000" y="5992916"/>
            <a:ext cx="358597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Bankers pretended to oppose their own bill.</a:t>
            </a:r>
            <a:endParaRPr lang="en-US" dirty="0"/>
          </a:p>
        </p:txBody>
      </p:sp>
      <p:sp>
        <p:nvSpPr>
          <p:cNvPr id="3" name="TextBox 2"/>
          <p:cNvSpPr txBox="1"/>
          <p:nvPr/>
        </p:nvSpPr>
        <p:spPr>
          <a:xfrm>
            <a:off x="2585442" y="2789797"/>
            <a:ext cx="2766457" cy="1723549"/>
          </a:xfrm>
          <a:prstGeom prst="rect">
            <a:avLst/>
          </a:prstGeom>
          <a:noFill/>
        </p:spPr>
        <p:txBody>
          <a:bodyPr wrap="square" rtlCol="0">
            <a:spAutoFit/>
          </a:bodyPr>
          <a:lstStyle/>
          <a:p>
            <a:pPr marL="285750" indent="-285750">
              <a:buFont typeface="Arial" panose="020B0604020202020204" pitchFamily="34" charset="0"/>
              <a:buChar char="•"/>
            </a:pPr>
            <a:r>
              <a:rPr lang="en-US" dirty="0"/>
              <a:t>“All the while the very name of </a:t>
            </a:r>
            <a:r>
              <a:rPr lang="en-US" dirty="0" smtClean="0"/>
              <a:t>a bank </a:t>
            </a:r>
            <a:r>
              <a:rPr lang="en-US" dirty="0"/>
              <a:t>or corporation was avoided</a:t>
            </a:r>
            <a:r>
              <a:rPr lang="en-US" dirty="0" smtClean="0"/>
              <a:t>..”  </a:t>
            </a:r>
            <a:r>
              <a:rPr lang="en-US" sz="1600" dirty="0" smtClean="0"/>
              <a:t>William </a:t>
            </a:r>
            <a:r>
              <a:rPr lang="en-US" sz="1600" dirty="0"/>
              <a:t>Paterson, founder</a:t>
            </a:r>
            <a:endParaRPr lang="en-US" dirty="0"/>
          </a:p>
          <a:p>
            <a:endParaRPr lang="en-US" dirty="0"/>
          </a:p>
        </p:txBody>
      </p:sp>
    </p:spTree>
    <p:extLst>
      <p:ext uri="{BB962C8B-B14F-4D97-AF65-F5344CB8AC3E}">
        <p14:creationId xmlns:p14="http://schemas.microsoft.com/office/powerpoint/2010/main" val="1247635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08065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mj-lt"/>
              <a:buAutoNum type="arabicPeriod" startAt="4"/>
            </a:pP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r>
              <a:rPr lang="en-US" sz="2400" b="1" dirty="0" smtClean="0"/>
              <a:t>“</a:t>
            </a:r>
            <a:r>
              <a:rPr lang="en-US" sz="2400" b="1" dirty="0"/>
              <a:t>The historical parallels between the establishment of the Federal Reserve System in 1913 and the Bank of England in 1694 are striking:” 	</a:t>
            </a:r>
            <a:r>
              <a:rPr lang="en-US" sz="2400" b="1" dirty="0" smtClean="0"/>
              <a:t>			</a:t>
            </a:r>
            <a:r>
              <a:rPr lang="en-US" sz="2400" b="1" dirty="0"/>
              <a:t>	         </a:t>
            </a:r>
            <a:r>
              <a:rPr lang="en-US" sz="2000" b="1" dirty="0"/>
              <a:t>Stephen </a:t>
            </a:r>
            <a:r>
              <a:rPr lang="en-US" sz="2000" b="1" dirty="0" err="1"/>
              <a:t>Zarlenga</a:t>
            </a:r>
            <a:r>
              <a:rPr lang="en-US" sz="2000" b="1" dirty="0"/>
              <a:t>, </a:t>
            </a:r>
            <a:r>
              <a:rPr lang="en-US" sz="2000" b="1" i="1" dirty="0"/>
              <a:t>LSM</a:t>
            </a:r>
            <a:r>
              <a:rPr lang="en-US" sz="2000" b="1" dirty="0"/>
              <a:t>, p. 525</a:t>
            </a:r>
          </a:p>
          <a:p>
            <a:pPr marL="457200" indent="-457200">
              <a:buFont typeface="+mj-lt"/>
              <a:buAutoNum type="arabicPeriod" startAt="4"/>
            </a:pPr>
            <a:endParaRPr lang="en-US" sz="2400" b="1" dirty="0" smtClean="0">
              <a:latin typeface="Courier New" panose="02070309020205020404" pitchFamily="49" charset="0"/>
              <a:cs typeface="Courier New" panose="02070309020205020404" pitchFamily="49" charset="0"/>
            </a:endParaRPr>
          </a:p>
          <a:p>
            <a:pPr marL="457200" indent="-457200">
              <a:buFont typeface="+mj-lt"/>
              <a:buAutoNum type="arabicPeriod" startAt="4"/>
            </a:pPr>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
        <p:nvSpPr>
          <p:cNvPr id="6" name="Rounded Rectangle 5"/>
          <p:cNvSpPr/>
          <p:nvPr/>
        </p:nvSpPr>
        <p:spPr>
          <a:xfrm>
            <a:off x="3424844" y="1263534"/>
            <a:ext cx="4588626" cy="648393"/>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p>
          <a:p>
            <a:pPr algn="ctr"/>
            <a:r>
              <a:rPr lang="en-US" b="1" dirty="0" smtClean="0">
                <a:solidFill>
                  <a:schemeClr val="tx1"/>
                </a:solidFill>
              </a:rPr>
              <a:t>LINKS TO FOREIGN SUPPORTERS</a:t>
            </a:r>
            <a:endParaRPr lang="en-US" b="1" dirty="0">
              <a:solidFill>
                <a:schemeClr val="tx1"/>
              </a:solidFill>
            </a:endParaRPr>
          </a:p>
        </p:txBody>
      </p:sp>
      <p:sp>
        <p:nvSpPr>
          <p:cNvPr id="4" name="Rectangle 3"/>
          <p:cNvSpPr/>
          <p:nvPr/>
        </p:nvSpPr>
        <p:spPr>
          <a:xfrm>
            <a:off x="166255" y="221118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mtClean="0">
              <a:solidFill>
                <a:schemeClr val="tx1"/>
              </a:solidFill>
            </a:endParaRPr>
          </a:p>
          <a:p>
            <a:endParaRPr lang="en-US" smtClean="0">
              <a:solidFill>
                <a:schemeClr val="tx1"/>
              </a:solidFill>
            </a:endParaRPr>
          </a:p>
          <a:p>
            <a:endParaRPr lang="en-US" smtClean="0">
              <a:solidFill>
                <a:schemeClr val="tx1"/>
              </a:solidFill>
            </a:endParaRPr>
          </a:p>
          <a:p>
            <a:endParaRPr lang="en-US" dirty="0" smtClean="0">
              <a:solidFill>
                <a:schemeClr val="tx1"/>
              </a:solidFill>
            </a:endParaRPr>
          </a:p>
        </p:txBody>
      </p:sp>
      <p:sp>
        <p:nvSpPr>
          <p:cNvPr id="5" name="Rectangle 4"/>
          <p:cNvSpPr/>
          <p:nvPr/>
        </p:nvSpPr>
        <p:spPr>
          <a:xfrm>
            <a:off x="5770191"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27755" y="2221591"/>
            <a:ext cx="4459106" cy="646331"/>
          </a:xfrm>
          <a:prstGeom prst="rect">
            <a:avLst/>
          </a:prstGeom>
          <a:noFill/>
        </p:spPr>
        <p:txBody>
          <a:bodyPr wrap="none" rtlCol="0">
            <a:spAutoFit/>
          </a:bodyPr>
          <a:lstStyle/>
          <a:p>
            <a:r>
              <a:rPr lang="en-US" dirty="0" smtClean="0"/>
              <a:t>Dutch and Jewish financiers financed</a:t>
            </a:r>
          </a:p>
          <a:p>
            <a:r>
              <a:rPr lang="en-US" dirty="0" smtClean="0"/>
              <a:t>William of Orange’s invasion of England, 1688</a:t>
            </a:r>
            <a:endParaRPr lang="en-US" dirty="0"/>
          </a:p>
        </p:txBody>
      </p:sp>
      <p:sp>
        <p:nvSpPr>
          <p:cNvPr id="16" name="TextBox 15"/>
          <p:cNvSpPr txBox="1"/>
          <p:nvPr/>
        </p:nvSpPr>
        <p:spPr>
          <a:xfrm>
            <a:off x="5961334" y="2296400"/>
            <a:ext cx="5364156" cy="923330"/>
          </a:xfrm>
          <a:prstGeom prst="rect">
            <a:avLst/>
          </a:prstGeom>
          <a:noFill/>
        </p:spPr>
        <p:txBody>
          <a:bodyPr wrap="square" rtlCol="0">
            <a:spAutoFit/>
          </a:bodyPr>
          <a:lstStyle/>
          <a:p>
            <a:r>
              <a:rPr lang="en-US" dirty="0" smtClean="0"/>
              <a:t>Paul and Felix Warburg, Kuhn Loeb partners, were from</a:t>
            </a:r>
          </a:p>
          <a:p>
            <a:r>
              <a:rPr lang="en-US" dirty="0" smtClean="0"/>
              <a:t>the Warburg banking family of Hamburg, Germany, who represented the Rothschild interest</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582" y="2878328"/>
            <a:ext cx="1310836" cy="1561086"/>
          </a:xfrm>
          <a:prstGeom prst="rect">
            <a:avLst/>
          </a:prstGeom>
        </p:spPr>
      </p:pic>
      <p:sp>
        <p:nvSpPr>
          <p:cNvPr id="18" name="TextBox 17"/>
          <p:cNvSpPr txBox="1"/>
          <p:nvPr/>
        </p:nvSpPr>
        <p:spPr>
          <a:xfrm>
            <a:off x="1052892" y="2926167"/>
            <a:ext cx="3141053" cy="646331"/>
          </a:xfrm>
          <a:prstGeom prst="rect">
            <a:avLst/>
          </a:prstGeom>
          <a:noFill/>
        </p:spPr>
        <p:txBody>
          <a:bodyPr wrap="none" rtlCol="0">
            <a:spAutoFit/>
          </a:bodyPr>
          <a:lstStyle/>
          <a:p>
            <a:r>
              <a:rPr lang="en-US" dirty="0" smtClean="0"/>
              <a:t>Dutch financier </a:t>
            </a:r>
            <a:r>
              <a:rPr lang="en-US" dirty="0" err="1" smtClean="0"/>
              <a:t>Franciso</a:t>
            </a:r>
            <a:r>
              <a:rPr lang="en-US" dirty="0" smtClean="0"/>
              <a:t> </a:t>
            </a:r>
            <a:r>
              <a:rPr lang="en-US" dirty="0" err="1" smtClean="0"/>
              <a:t>Suasso</a:t>
            </a:r>
            <a:endParaRPr lang="en-US" dirty="0" smtClean="0"/>
          </a:p>
          <a:p>
            <a:r>
              <a:rPr lang="en-US" dirty="0"/>
              <a:t>lent two million guilders</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393" y="4863369"/>
            <a:ext cx="1248293" cy="1505753"/>
          </a:xfrm>
          <a:prstGeom prst="rect">
            <a:avLst/>
          </a:prstGeom>
        </p:spPr>
      </p:pic>
      <p:sp>
        <p:nvSpPr>
          <p:cNvPr id="21" name="TextBox 20"/>
          <p:cNvSpPr txBox="1"/>
          <p:nvPr/>
        </p:nvSpPr>
        <p:spPr>
          <a:xfrm>
            <a:off x="5758751" y="6397079"/>
            <a:ext cx="1741014" cy="369332"/>
          </a:xfrm>
          <a:prstGeom prst="rect">
            <a:avLst/>
          </a:prstGeom>
          <a:noFill/>
        </p:spPr>
        <p:txBody>
          <a:bodyPr wrap="square" rtlCol="0">
            <a:spAutoFit/>
          </a:bodyPr>
          <a:lstStyle/>
          <a:p>
            <a:r>
              <a:rPr lang="en-US" dirty="0" smtClean="0"/>
              <a:t>PAUL WARBURG</a:t>
            </a:r>
            <a:endParaRPr lang="en-US" dirty="0"/>
          </a:p>
        </p:txBody>
      </p:sp>
      <p:sp>
        <p:nvSpPr>
          <p:cNvPr id="25" name="TextBox 24"/>
          <p:cNvSpPr txBox="1"/>
          <p:nvPr/>
        </p:nvSpPr>
        <p:spPr>
          <a:xfrm>
            <a:off x="2050535" y="6284329"/>
            <a:ext cx="1648913" cy="307777"/>
          </a:xfrm>
          <a:prstGeom prst="rect">
            <a:avLst/>
          </a:prstGeom>
          <a:noFill/>
        </p:spPr>
        <p:txBody>
          <a:bodyPr wrap="none" rtlCol="0">
            <a:spAutoFit/>
          </a:bodyPr>
          <a:lstStyle/>
          <a:p>
            <a:r>
              <a:rPr lang="en-US" sz="1400" dirty="0" smtClean="0"/>
              <a:t>Sir William Paterson</a:t>
            </a:r>
            <a:endParaRPr lang="en-US" sz="1400" dirty="0"/>
          </a:p>
        </p:txBody>
      </p:sp>
      <p:pic>
        <p:nvPicPr>
          <p:cNvPr id="26" name="Picture 2" descr="http://www.kunstkopie.nl/kunst/english_school/sir_william_pater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868" y="4848534"/>
            <a:ext cx="1107162" cy="13324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chef.bbci.co.uk/arts/yourpaintings/images/paintings/gac/624x544/gac_gac_58_624x5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424" y="4896844"/>
            <a:ext cx="983683" cy="123585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33291" y="6133711"/>
            <a:ext cx="1534228" cy="523220"/>
          </a:xfrm>
          <a:prstGeom prst="rect">
            <a:avLst/>
          </a:prstGeom>
          <a:noFill/>
        </p:spPr>
        <p:txBody>
          <a:bodyPr wrap="square" rtlCol="0">
            <a:spAutoFit/>
          </a:bodyPr>
          <a:lstStyle/>
          <a:p>
            <a:r>
              <a:rPr lang="en-US" sz="1400" dirty="0" smtClean="0"/>
              <a:t>Charles Montagu</a:t>
            </a:r>
          </a:p>
          <a:p>
            <a:r>
              <a:rPr lang="en-US" sz="1400" dirty="0" smtClean="0"/>
              <a:t>1</a:t>
            </a:r>
            <a:r>
              <a:rPr lang="en-US" sz="1400" baseline="30000" dirty="0" smtClean="0"/>
              <a:t>st</a:t>
            </a:r>
            <a:r>
              <a:rPr lang="en-US" sz="1400" dirty="0" smtClean="0"/>
              <a:t> Earl of Halifax</a:t>
            </a:r>
            <a:endParaRPr lang="en-US" sz="1400" dirty="0"/>
          </a:p>
        </p:txBody>
      </p:sp>
      <p:sp>
        <p:nvSpPr>
          <p:cNvPr id="29" name="TextBox 28"/>
          <p:cNvSpPr txBox="1"/>
          <p:nvPr/>
        </p:nvSpPr>
        <p:spPr>
          <a:xfrm>
            <a:off x="3982464" y="6197857"/>
            <a:ext cx="1598515" cy="307777"/>
          </a:xfrm>
          <a:prstGeom prst="rect">
            <a:avLst/>
          </a:prstGeom>
          <a:noFill/>
        </p:spPr>
        <p:txBody>
          <a:bodyPr wrap="none" rtlCol="0">
            <a:spAutoFit/>
          </a:bodyPr>
          <a:lstStyle/>
          <a:p>
            <a:r>
              <a:rPr lang="en-US" sz="1400" dirty="0" smtClean="0"/>
              <a:t>MICHAEL GODFREY</a:t>
            </a:r>
            <a:endParaRPr lang="en-US" sz="1400" dirty="0"/>
          </a:p>
        </p:txBody>
      </p:sp>
      <p:pic>
        <p:nvPicPr>
          <p:cNvPr id="30" name="Picture 2" descr="http://ts4.mm.bing.net/th?id=HN.608046062128925991&amp;pid=15.1&amp;H=240&amp;W=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5988" y="4982925"/>
            <a:ext cx="870464" cy="131166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952079" y="4420582"/>
            <a:ext cx="1420325" cy="369332"/>
          </a:xfrm>
          <a:prstGeom prst="rect">
            <a:avLst/>
          </a:prstGeom>
          <a:solidFill>
            <a:srgbClr val="FF33FF"/>
          </a:solidFill>
        </p:spPr>
        <p:txBody>
          <a:bodyPr wrap="none" rtlCol="0">
            <a:spAutoFit/>
          </a:bodyPr>
          <a:lstStyle/>
          <a:p>
            <a:r>
              <a:rPr lang="en-US" dirty="0" smtClean="0"/>
              <a:t>THE ‘LOCALS’</a:t>
            </a:r>
            <a:endParaRPr lang="en-US" dirty="0"/>
          </a:p>
        </p:txBody>
      </p: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7222" y="3230493"/>
            <a:ext cx="4722026" cy="1148898"/>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9225" y="4807236"/>
            <a:ext cx="1087895" cy="1516253"/>
          </a:xfrm>
          <a:prstGeom prst="rect">
            <a:avLst/>
          </a:prstGeom>
        </p:spPr>
      </p:pic>
      <p:sp>
        <p:nvSpPr>
          <p:cNvPr id="34" name="TextBox 33"/>
          <p:cNvSpPr txBox="1"/>
          <p:nvPr/>
        </p:nvSpPr>
        <p:spPr>
          <a:xfrm>
            <a:off x="10014068" y="6351745"/>
            <a:ext cx="1414233" cy="369332"/>
          </a:xfrm>
          <a:prstGeom prst="rect">
            <a:avLst/>
          </a:prstGeom>
          <a:noFill/>
        </p:spPr>
        <p:txBody>
          <a:bodyPr wrap="none" rtlCol="0">
            <a:spAutoFit/>
          </a:bodyPr>
          <a:lstStyle/>
          <a:p>
            <a:r>
              <a:rPr lang="en-US" dirty="0" smtClean="0"/>
              <a:t>J.P. MORGAN</a:t>
            </a:r>
            <a:endParaRPr lang="en-US" dirty="0"/>
          </a:p>
        </p:txBody>
      </p:sp>
      <p:sp>
        <p:nvSpPr>
          <p:cNvPr id="35" name="TextBox 34"/>
          <p:cNvSpPr txBox="1"/>
          <p:nvPr/>
        </p:nvSpPr>
        <p:spPr>
          <a:xfrm>
            <a:off x="7924268" y="4517897"/>
            <a:ext cx="1420325" cy="369332"/>
          </a:xfrm>
          <a:prstGeom prst="rect">
            <a:avLst/>
          </a:prstGeom>
          <a:solidFill>
            <a:srgbClr val="FF33FF"/>
          </a:solidFill>
        </p:spPr>
        <p:txBody>
          <a:bodyPr wrap="none" rtlCol="0">
            <a:spAutoFit/>
          </a:bodyPr>
          <a:lstStyle/>
          <a:p>
            <a:r>
              <a:rPr lang="en-US" dirty="0" smtClean="0"/>
              <a:t>THE ‘LOCALS’</a:t>
            </a:r>
            <a:endParaRPr lang="en-US" dirty="0"/>
          </a:p>
        </p:txBody>
      </p:sp>
      <p:sp>
        <p:nvSpPr>
          <p:cNvPr id="36" name="TextBox 35"/>
          <p:cNvSpPr txBox="1"/>
          <p:nvPr/>
        </p:nvSpPr>
        <p:spPr>
          <a:xfrm>
            <a:off x="175021" y="1749520"/>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37" name="TextBox 36"/>
          <p:cNvSpPr txBox="1"/>
          <p:nvPr/>
        </p:nvSpPr>
        <p:spPr>
          <a:xfrm>
            <a:off x="8609997" y="1790191"/>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2153" y="4875752"/>
            <a:ext cx="1235687" cy="1552331"/>
          </a:xfrm>
          <a:prstGeom prst="rect">
            <a:avLst/>
          </a:prstGeom>
        </p:spPr>
      </p:pic>
      <p:sp>
        <p:nvSpPr>
          <p:cNvPr id="9" name="TextBox 8"/>
          <p:cNvSpPr txBox="1"/>
          <p:nvPr/>
        </p:nvSpPr>
        <p:spPr>
          <a:xfrm>
            <a:off x="7647709" y="6398315"/>
            <a:ext cx="2025241" cy="369332"/>
          </a:xfrm>
          <a:prstGeom prst="rect">
            <a:avLst/>
          </a:prstGeom>
          <a:noFill/>
        </p:spPr>
        <p:txBody>
          <a:bodyPr wrap="square" rtlCol="0">
            <a:spAutoFit/>
          </a:bodyPr>
          <a:lstStyle/>
          <a:p>
            <a:r>
              <a:rPr lang="en-US" dirty="0" smtClean="0"/>
              <a:t>BENJAMIN STRONG</a:t>
            </a:r>
            <a:endParaRPr lang="en-US" dirty="0"/>
          </a:p>
        </p:txBody>
      </p:sp>
    </p:spTree>
    <p:extLst>
      <p:ext uri="{BB962C8B-B14F-4D97-AF65-F5344CB8AC3E}">
        <p14:creationId xmlns:p14="http://schemas.microsoft.com/office/powerpoint/2010/main" val="2926817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08065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mj-lt"/>
              <a:buAutoNum type="arabicPeriod" startAt="4"/>
            </a:pP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r>
              <a:rPr lang="en-US" sz="2400" b="1" dirty="0" smtClean="0"/>
              <a:t>“</a:t>
            </a:r>
            <a:r>
              <a:rPr lang="en-US" sz="2400" b="1" dirty="0"/>
              <a:t>The historical parallels between the establishment of the Federal Reserve System in 1913 and the Bank of England in 1694 are striking:” 	</a:t>
            </a:r>
            <a:r>
              <a:rPr lang="en-US" sz="2400" b="1" dirty="0" smtClean="0"/>
              <a:t>			</a:t>
            </a:r>
            <a:r>
              <a:rPr lang="en-US" sz="2400" b="1" dirty="0"/>
              <a:t>	         </a:t>
            </a:r>
            <a:r>
              <a:rPr lang="en-US" sz="2000" b="1" dirty="0"/>
              <a:t>Stephen </a:t>
            </a:r>
            <a:r>
              <a:rPr lang="en-US" sz="2000" b="1" dirty="0" err="1"/>
              <a:t>Zarlenga</a:t>
            </a:r>
            <a:r>
              <a:rPr lang="en-US" sz="2000" b="1" dirty="0"/>
              <a:t>, </a:t>
            </a:r>
            <a:r>
              <a:rPr lang="en-US" sz="2000" b="1" i="1" dirty="0"/>
              <a:t>LSM</a:t>
            </a:r>
            <a:r>
              <a:rPr lang="en-US" sz="2000" b="1" dirty="0"/>
              <a:t>, p. 525</a:t>
            </a:r>
          </a:p>
          <a:p>
            <a:pPr marL="457200" indent="-457200">
              <a:buFont typeface="+mj-lt"/>
              <a:buAutoNum type="arabicPeriod" startAt="4"/>
            </a:pPr>
            <a:endParaRPr lang="en-US" sz="2400" b="1" dirty="0" smtClean="0">
              <a:latin typeface="Courier New" panose="02070309020205020404" pitchFamily="49" charset="0"/>
              <a:cs typeface="Courier New" panose="02070309020205020404" pitchFamily="49" charset="0"/>
            </a:endParaRPr>
          </a:p>
          <a:p>
            <a:pPr marL="457200" indent="-457200">
              <a:buFont typeface="+mj-lt"/>
              <a:buAutoNum type="arabicPeriod" startAt="4"/>
            </a:pPr>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
        <p:nvSpPr>
          <p:cNvPr id="6" name="Rounded Rectangle 5"/>
          <p:cNvSpPr/>
          <p:nvPr/>
        </p:nvSpPr>
        <p:spPr>
          <a:xfrm>
            <a:off x="232757" y="1151313"/>
            <a:ext cx="11222181" cy="989215"/>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b="1" dirty="0" smtClean="0">
                <a:solidFill>
                  <a:schemeClr val="tx1"/>
                </a:solidFill>
              </a:rPr>
              <a:t>3</a:t>
            </a:r>
          </a:p>
          <a:p>
            <a:pPr algn="ctr"/>
            <a:r>
              <a:rPr lang="en-US" b="1" dirty="0">
                <a:solidFill>
                  <a:schemeClr val="tx1"/>
                </a:solidFill>
              </a:rPr>
              <a:t>ITS COMPLEXITY KEPT PEOPLE FROM UNDERSTANDING THE TRUE SOURCE OF ITS POWER –</a:t>
            </a:r>
          </a:p>
          <a:p>
            <a:pPr algn="ctr"/>
            <a:r>
              <a:rPr lang="en-US" b="1" u="sng" dirty="0">
                <a:solidFill>
                  <a:schemeClr val="tx1"/>
                </a:solidFill>
              </a:rPr>
              <a:t>THE MONEY CREATION PROCESS</a:t>
            </a:r>
          </a:p>
          <a:p>
            <a:pPr algn="ctr"/>
            <a:endParaRPr lang="en-US" dirty="0" smtClean="0">
              <a:solidFill>
                <a:schemeClr val="tx1"/>
              </a:solidFill>
            </a:endParaRPr>
          </a:p>
        </p:txBody>
      </p:sp>
      <p:sp>
        <p:nvSpPr>
          <p:cNvPr id="4" name="Rectangle 3"/>
          <p:cNvSpPr/>
          <p:nvPr/>
        </p:nvSpPr>
        <p:spPr>
          <a:xfrm>
            <a:off x="196596" y="2211186"/>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5" name="Rectangle 4"/>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http://www.thehistoryblog.com/wp-content/uploads/2013/01/William-III-coi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386" y="2296847"/>
            <a:ext cx="5170516" cy="31292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6540" y="2296847"/>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11" name="TextBox 10"/>
          <p:cNvSpPr txBox="1"/>
          <p:nvPr/>
        </p:nvSpPr>
        <p:spPr>
          <a:xfrm>
            <a:off x="7393568" y="2296847"/>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
        <p:nvSpPr>
          <p:cNvPr id="8" name="Rectangle 7"/>
          <p:cNvSpPr/>
          <p:nvPr/>
        </p:nvSpPr>
        <p:spPr>
          <a:xfrm>
            <a:off x="223799" y="5496783"/>
            <a:ext cx="5412957" cy="923330"/>
          </a:xfrm>
          <a:prstGeom prst="rect">
            <a:avLst/>
          </a:prstGeom>
          <a:solidFill>
            <a:schemeClr val="bg1"/>
          </a:solidFill>
        </p:spPr>
        <p:txBody>
          <a:bodyPr wrap="none">
            <a:spAutoFit/>
          </a:bodyPr>
          <a:lstStyle/>
          <a:p>
            <a:r>
              <a:rPr lang="en-US" dirty="0"/>
              <a:t>The bank owners obscured the true nature of money –</a:t>
            </a:r>
          </a:p>
          <a:p>
            <a:r>
              <a:rPr lang="en-US" dirty="0"/>
              <a:t>while creating abstract money, they put forward </a:t>
            </a:r>
            <a:r>
              <a:rPr lang="en-US" dirty="0" smtClean="0"/>
              <a:t>a back-</a:t>
            </a:r>
          </a:p>
          <a:p>
            <a:r>
              <a:rPr lang="en-US" dirty="0" smtClean="0"/>
              <a:t>ward commodity  </a:t>
            </a:r>
            <a:r>
              <a:rPr lang="en-US" dirty="0"/>
              <a:t>concept of </a:t>
            </a:r>
            <a:r>
              <a:rPr lang="en-US" dirty="0" smtClean="0"/>
              <a:t>money as </a:t>
            </a:r>
            <a:r>
              <a:rPr lang="en-US" dirty="0"/>
              <a:t>gold and </a:t>
            </a:r>
            <a:r>
              <a:rPr lang="en-US" dirty="0" smtClean="0"/>
              <a:t>silver.</a:t>
            </a:r>
            <a:endParaRPr lang="en-US" dirty="0"/>
          </a:p>
        </p:txBody>
      </p:sp>
      <p:sp>
        <p:nvSpPr>
          <p:cNvPr id="3" name="TextBox 2"/>
          <p:cNvSpPr txBox="1"/>
          <p:nvPr/>
        </p:nvSpPr>
        <p:spPr>
          <a:xfrm>
            <a:off x="6050938" y="3171273"/>
            <a:ext cx="5357621" cy="2585323"/>
          </a:xfrm>
          <a:prstGeom prst="rect">
            <a:avLst/>
          </a:prstGeom>
          <a:noFill/>
        </p:spPr>
        <p:txBody>
          <a:bodyPr wrap="none" rtlCol="0">
            <a:spAutoFit/>
          </a:bodyPr>
          <a:lstStyle/>
          <a:p>
            <a:r>
              <a:rPr lang="en-US" b="1" dirty="0" smtClean="0"/>
              <a:t>Nowhere in the Federal </a:t>
            </a:r>
            <a:r>
              <a:rPr lang="en-US" b="1" dirty="0"/>
              <a:t>Reserve </a:t>
            </a:r>
            <a:r>
              <a:rPr lang="en-US" b="1" dirty="0" smtClean="0"/>
              <a:t>Act was there a</a:t>
            </a:r>
          </a:p>
          <a:p>
            <a:r>
              <a:rPr lang="en-US" b="1" dirty="0" smtClean="0"/>
              <a:t>description of the creation of money by private banks.</a:t>
            </a:r>
          </a:p>
          <a:p>
            <a:endParaRPr lang="en-US" b="1" dirty="0"/>
          </a:p>
          <a:p>
            <a:r>
              <a:rPr lang="en-US" b="1" dirty="0" smtClean="0"/>
              <a:t>“</a:t>
            </a:r>
            <a:r>
              <a:rPr lang="en-US" dirty="0" smtClean="0"/>
              <a:t>An </a:t>
            </a:r>
            <a:r>
              <a:rPr lang="en-US" dirty="0"/>
              <a:t>Act To provide for the establishment of </a:t>
            </a:r>
            <a:r>
              <a:rPr lang="en-US" dirty="0" smtClean="0"/>
              <a:t>Federal</a:t>
            </a:r>
          </a:p>
          <a:p>
            <a:r>
              <a:rPr lang="en-US" dirty="0" smtClean="0"/>
              <a:t>reserve </a:t>
            </a:r>
            <a:r>
              <a:rPr lang="en-US" dirty="0"/>
              <a:t>banks, to furnish an elastic </a:t>
            </a:r>
            <a:r>
              <a:rPr lang="en-US" dirty="0" smtClean="0"/>
              <a:t>currency*, </a:t>
            </a:r>
            <a:r>
              <a:rPr lang="en-US" dirty="0"/>
              <a:t>to </a:t>
            </a:r>
            <a:r>
              <a:rPr lang="en-US" dirty="0" smtClean="0"/>
              <a:t>afford</a:t>
            </a:r>
          </a:p>
          <a:p>
            <a:r>
              <a:rPr lang="en-US" dirty="0" smtClean="0"/>
              <a:t>means </a:t>
            </a:r>
            <a:r>
              <a:rPr lang="en-US" dirty="0"/>
              <a:t>of </a:t>
            </a:r>
            <a:r>
              <a:rPr lang="en-US" dirty="0" smtClean="0"/>
              <a:t>rediscounting* </a:t>
            </a:r>
            <a:r>
              <a:rPr lang="en-US" dirty="0"/>
              <a:t>commercial paper</a:t>
            </a:r>
            <a:r>
              <a:rPr lang="en-US" dirty="0" smtClean="0"/>
              <a:t>,</a:t>
            </a:r>
          </a:p>
          <a:p>
            <a:r>
              <a:rPr lang="en-US" dirty="0" smtClean="0"/>
              <a:t>to </a:t>
            </a:r>
            <a:r>
              <a:rPr lang="en-US" dirty="0"/>
              <a:t>establish a more effective supervision of </a:t>
            </a:r>
            <a:r>
              <a:rPr lang="en-US" dirty="0" smtClean="0"/>
              <a:t>banking</a:t>
            </a:r>
          </a:p>
          <a:p>
            <a:r>
              <a:rPr lang="en-US" dirty="0" smtClean="0"/>
              <a:t>in </a:t>
            </a:r>
            <a:r>
              <a:rPr lang="en-US" dirty="0"/>
              <a:t>the United States, and for other purposes</a:t>
            </a:r>
            <a:r>
              <a:rPr lang="en-US" dirty="0" smtClean="0"/>
              <a:t>.”</a:t>
            </a:r>
            <a:endParaRPr lang="en-US" dirty="0"/>
          </a:p>
          <a:p>
            <a:endParaRPr lang="en-US" dirty="0"/>
          </a:p>
        </p:txBody>
      </p:sp>
      <p:sp>
        <p:nvSpPr>
          <p:cNvPr id="12" name="TextBox 11"/>
          <p:cNvSpPr txBox="1"/>
          <p:nvPr/>
        </p:nvSpPr>
        <p:spPr>
          <a:xfrm>
            <a:off x="5853569" y="6070352"/>
            <a:ext cx="592293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‘elastic currency’ and ‘rediscounting’ means</a:t>
            </a:r>
          </a:p>
          <a:p>
            <a:r>
              <a:rPr lang="en-US" dirty="0"/>
              <a:t> </a:t>
            </a:r>
            <a:r>
              <a:rPr lang="en-US" dirty="0" smtClean="0"/>
              <a:t>     ‘creating  money out of nothing’</a:t>
            </a:r>
            <a:endParaRPr lang="en-US" dirty="0"/>
          </a:p>
        </p:txBody>
      </p:sp>
    </p:spTree>
    <p:extLst>
      <p:ext uri="{BB962C8B-B14F-4D97-AF65-F5344CB8AC3E}">
        <p14:creationId xmlns:p14="http://schemas.microsoft.com/office/powerpoint/2010/main" val="659686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1" y="615142"/>
            <a:ext cx="12191998" cy="6242858"/>
          </a:xfrm>
        </p:spPr>
        <p:txBody>
          <a:bodyPr>
            <a:normAutofit/>
          </a:bodyPr>
          <a:lstStyle/>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Carroll Quigley:  Fed Established by Stealth – But Is It a Conspiracy?</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Work of Ezra Pound and Eustace Mullins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Author?  Author?   The Bankers Pretend to Oppose Their Own Bill</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Parallels to Establishing the Bank of England</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Age Old Techniques of Monetary Domination</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“Safeguards” in the Federal Reserve Act</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A. Mitchell Innes “Leads” the Way</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Fed is a Fractional Reserve Banking System</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Income Tax Also Created in 1913</a:t>
            </a:r>
          </a:p>
          <a:p>
            <a:pPr marL="457200" indent="-457200">
              <a:buFont typeface="+mj-lt"/>
              <a:buAutoNum type="arabicPeriod"/>
            </a:pPr>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How the Fed Was Used to Fund World War I</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 The </a:t>
            </a:r>
            <a:r>
              <a:rPr lang="en-US" sz="2400" dirty="0">
                <a:latin typeface="Courier New" panose="02070309020205020404" pitchFamily="49" charset="0"/>
                <a:cs typeface="Courier New" panose="02070309020205020404" pitchFamily="49" charset="0"/>
              </a:rPr>
              <a:t>Fed and the Depression of </a:t>
            </a:r>
            <a:r>
              <a:rPr lang="en-US" sz="2400" dirty="0" smtClean="0">
                <a:latin typeface="Courier New" panose="02070309020205020404" pitchFamily="49" charset="0"/>
                <a:cs typeface="Courier New" panose="02070309020205020404" pitchFamily="49" charset="0"/>
              </a:rPr>
              <a:t>1920-21</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 A Positive Note</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 Summary</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987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08065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mj-lt"/>
              <a:buAutoNum type="arabicPeriod" startAt="4"/>
            </a:pP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r>
              <a:rPr lang="en-US" sz="2400" b="1" dirty="0" smtClean="0"/>
              <a:t>“</a:t>
            </a:r>
            <a:r>
              <a:rPr lang="en-US" sz="2400" b="1" dirty="0"/>
              <a:t>The historical parallels between the establishment of the Federal Reserve System in 1913 and the Bank of England in 1694 are striking:” 	</a:t>
            </a:r>
            <a:r>
              <a:rPr lang="en-US" sz="2400" b="1" dirty="0" smtClean="0"/>
              <a:t>			</a:t>
            </a:r>
            <a:r>
              <a:rPr lang="en-US" sz="2400" b="1" dirty="0"/>
              <a:t>	         </a:t>
            </a:r>
            <a:r>
              <a:rPr lang="en-US" sz="2000" b="1" dirty="0"/>
              <a:t>Stephen </a:t>
            </a:r>
            <a:r>
              <a:rPr lang="en-US" sz="2000" b="1" dirty="0" err="1"/>
              <a:t>Zarlenga</a:t>
            </a:r>
            <a:r>
              <a:rPr lang="en-US" sz="2000" b="1" dirty="0"/>
              <a:t>, </a:t>
            </a:r>
            <a:r>
              <a:rPr lang="en-US" sz="2000" b="1" i="1" dirty="0"/>
              <a:t>LSM</a:t>
            </a:r>
            <a:r>
              <a:rPr lang="en-US" sz="2000" b="1" dirty="0"/>
              <a:t>, p. 525</a:t>
            </a:r>
          </a:p>
          <a:p>
            <a:pPr marL="457200" indent="-457200">
              <a:buFont typeface="+mj-lt"/>
              <a:buAutoNum type="arabicPeriod" startAt="4"/>
            </a:pPr>
            <a:endParaRPr lang="en-US" sz="2400" b="1" dirty="0" smtClean="0">
              <a:latin typeface="Courier New" panose="02070309020205020404" pitchFamily="49" charset="0"/>
              <a:cs typeface="Courier New" panose="02070309020205020404" pitchFamily="49" charset="0"/>
            </a:endParaRPr>
          </a:p>
          <a:p>
            <a:pPr marL="457200" indent="-457200">
              <a:buFont typeface="+mj-lt"/>
              <a:buAutoNum type="arabicPeriod" startAt="4"/>
            </a:pPr>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
        <p:nvSpPr>
          <p:cNvPr id="6" name="Rounded Rectangle 5"/>
          <p:cNvSpPr/>
          <p:nvPr/>
        </p:nvSpPr>
        <p:spPr>
          <a:xfrm>
            <a:off x="232757" y="1151313"/>
            <a:ext cx="11222181" cy="989215"/>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b="1" dirty="0" smtClean="0">
                <a:solidFill>
                  <a:schemeClr val="tx1"/>
                </a:solidFill>
              </a:rPr>
              <a:t>3</a:t>
            </a:r>
          </a:p>
          <a:p>
            <a:pPr algn="ctr"/>
            <a:r>
              <a:rPr lang="en-US" b="1" dirty="0">
                <a:solidFill>
                  <a:schemeClr val="tx1"/>
                </a:solidFill>
              </a:rPr>
              <a:t>ITS COMPLEXITY KEPT PEOPLE FROM UNDERSTANDING THE TRUE SOURCE OF ITS POWER –</a:t>
            </a:r>
          </a:p>
          <a:p>
            <a:pPr algn="ctr"/>
            <a:r>
              <a:rPr lang="en-US" b="1" u="sng" dirty="0">
                <a:solidFill>
                  <a:schemeClr val="tx1"/>
                </a:solidFill>
              </a:rPr>
              <a:t>THE MONEY CREATION PROCESS</a:t>
            </a:r>
          </a:p>
          <a:p>
            <a:pPr algn="ctr"/>
            <a:endParaRPr lang="en-US" dirty="0" smtClean="0">
              <a:solidFill>
                <a:schemeClr val="tx1"/>
              </a:solidFill>
            </a:endParaRPr>
          </a:p>
        </p:txBody>
      </p:sp>
      <p:sp>
        <p:nvSpPr>
          <p:cNvPr id="4" name="Rectangle 3"/>
          <p:cNvSpPr/>
          <p:nvPr/>
        </p:nvSpPr>
        <p:spPr>
          <a:xfrm>
            <a:off x="168382" y="222229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5" name="Rectangle 4"/>
          <p:cNvSpPr/>
          <p:nvPr/>
        </p:nvSpPr>
        <p:spPr>
          <a:xfrm>
            <a:off x="5819535" y="2140528"/>
            <a:ext cx="5914631"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3401" y="2269909"/>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11" name="TextBox 10"/>
          <p:cNvSpPr txBox="1"/>
          <p:nvPr/>
        </p:nvSpPr>
        <p:spPr>
          <a:xfrm>
            <a:off x="8542109" y="2296846"/>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
        <p:nvSpPr>
          <p:cNvPr id="3" name="Rectangle 2"/>
          <p:cNvSpPr/>
          <p:nvPr/>
        </p:nvSpPr>
        <p:spPr>
          <a:xfrm>
            <a:off x="168382" y="5834921"/>
            <a:ext cx="5633601" cy="646331"/>
          </a:xfrm>
          <a:prstGeom prst="rect">
            <a:avLst/>
          </a:prstGeom>
        </p:spPr>
        <p:txBody>
          <a:bodyPr wrap="square">
            <a:spAutoFit/>
          </a:bodyPr>
          <a:lstStyle/>
          <a:p>
            <a:r>
              <a:rPr lang="en-US" dirty="0"/>
              <a:t>The bank created </a:t>
            </a:r>
            <a:r>
              <a:rPr lang="en-US" dirty="0" smtClean="0"/>
              <a:t>abstract paper money for </a:t>
            </a:r>
            <a:r>
              <a:rPr lang="en-US" dirty="0"/>
              <a:t>private </a:t>
            </a:r>
            <a:r>
              <a:rPr lang="en-US" dirty="0" smtClean="0"/>
              <a:t>power and </a:t>
            </a:r>
            <a:r>
              <a:rPr lang="en-US" dirty="0"/>
              <a:t>profit of a small group.   </a:t>
            </a:r>
            <a:r>
              <a:rPr lang="en-US" dirty="0" smtClean="0"/>
              <a:t> </a:t>
            </a:r>
            <a:endParaRPr lang="en-US" dirty="0"/>
          </a:p>
        </p:txBody>
      </p:sp>
      <p:pic>
        <p:nvPicPr>
          <p:cNvPr id="14" name="Picture 6" descr="http://i1.wp.com/armstrongeconomics.com/wp-content/uploads/2013/06/uk-bknte169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811" y="2595796"/>
            <a:ext cx="3705407" cy="23453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44895" y="4942048"/>
            <a:ext cx="4189801" cy="646331"/>
          </a:xfrm>
          <a:prstGeom prst="rect">
            <a:avLst/>
          </a:prstGeom>
          <a:solidFill>
            <a:srgbClr val="F5EAA5"/>
          </a:solidFill>
        </p:spPr>
        <p:txBody>
          <a:bodyPr wrap="none" rtlCol="0">
            <a:spAutoFit/>
          </a:bodyPr>
          <a:lstStyle/>
          <a:p>
            <a:r>
              <a:rPr lang="en-US" dirty="0" smtClean="0"/>
              <a:t>BANK OF ENGLAND’S PRIVATE BANK NOTE,</a:t>
            </a:r>
          </a:p>
          <a:p>
            <a:r>
              <a:rPr lang="en-US" dirty="0" smtClean="0"/>
              <a:t>‘redeemable in gold or silver’</a:t>
            </a:r>
            <a:endParaRPr lang="en-US" dirty="0"/>
          </a:p>
        </p:txBody>
      </p:sp>
      <p:sp>
        <p:nvSpPr>
          <p:cNvPr id="7" name="Rectangle 6"/>
          <p:cNvSpPr/>
          <p:nvPr/>
        </p:nvSpPr>
        <p:spPr>
          <a:xfrm>
            <a:off x="5978915" y="3885779"/>
            <a:ext cx="5773429" cy="1754326"/>
          </a:xfrm>
          <a:prstGeom prst="rect">
            <a:avLst/>
          </a:prstGeom>
        </p:spPr>
        <p:txBody>
          <a:bodyPr wrap="square">
            <a:spAutoFit/>
          </a:bodyPr>
          <a:lstStyle/>
          <a:p>
            <a:r>
              <a:rPr lang="en-US" b="1" cap="all" dirty="0" smtClean="0"/>
              <a:t>“Sec</a:t>
            </a:r>
            <a:r>
              <a:rPr lang="en-US" b="1" cap="all" dirty="0"/>
              <a:t>. 14. Open-Market </a:t>
            </a:r>
            <a:r>
              <a:rPr lang="en-US" b="1" cap="all" dirty="0" smtClean="0"/>
              <a:t>Operations</a:t>
            </a:r>
            <a:r>
              <a:rPr lang="en-US" b="1" dirty="0" smtClean="0"/>
              <a:t>.</a:t>
            </a:r>
            <a:endParaRPr lang="en-US" b="1" dirty="0"/>
          </a:p>
          <a:p>
            <a:r>
              <a:rPr lang="en-US" dirty="0"/>
              <a:t>Any Federal reserve bank may, under rules and regulations prescribed by the Federal Reserve Board, purchase and sell in the open </a:t>
            </a:r>
            <a:r>
              <a:rPr lang="en-US" dirty="0" smtClean="0"/>
              <a:t>market*, </a:t>
            </a:r>
            <a:r>
              <a:rPr lang="en-US" dirty="0"/>
              <a:t>at home or abroad, either from or to domestic or foreign banks, firms, corporations, or </a:t>
            </a:r>
            <a:r>
              <a:rPr lang="en-US" dirty="0" smtClean="0"/>
              <a:t>individuals...”</a:t>
            </a:r>
            <a:endParaRPr lang="en-US" dirty="0">
              <a:effectLst/>
            </a:endParaRPr>
          </a:p>
        </p:txBody>
      </p:sp>
      <p:sp>
        <p:nvSpPr>
          <p:cNvPr id="8" name="Rectangle 7"/>
          <p:cNvSpPr/>
          <p:nvPr/>
        </p:nvSpPr>
        <p:spPr>
          <a:xfrm>
            <a:off x="6003611" y="2930875"/>
            <a:ext cx="6096000" cy="646331"/>
          </a:xfrm>
          <a:prstGeom prst="rect">
            <a:avLst/>
          </a:prstGeom>
        </p:spPr>
        <p:txBody>
          <a:bodyPr>
            <a:spAutoFit/>
          </a:bodyPr>
          <a:lstStyle/>
          <a:p>
            <a:pPr lvl="0"/>
            <a:r>
              <a:rPr lang="en-US" b="1" dirty="0">
                <a:solidFill>
                  <a:prstClr val="black"/>
                </a:solidFill>
              </a:rPr>
              <a:t>Nowhere in the Federal Reserve Act was there a</a:t>
            </a:r>
          </a:p>
          <a:p>
            <a:pPr lvl="0"/>
            <a:r>
              <a:rPr lang="en-US" b="1" dirty="0">
                <a:solidFill>
                  <a:prstClr val="black"/>
                </a:solidFill>
              </a:rPr>
              <a:t>description of the creation of money by private banks</a:t>
            </a:r>
            <a:endParaRPr lang="en-US" dirty="0"/>
          </a:p>
        </p:txBody>
      </p:sp>
      <p:sp>
        <p:nvSpPr>
          <p:cNvPr id="13" name="TextBox 12"/>
          <p:cNvSpPr txBox="1"/>
          <p:nvPr/>
        </p:nvSpPr>
        <p:spPr>
          <a:xfrm>
            <a:off x="5819535" y="6109467"/>
            <a:ext cx="5922934" cy="646331"/>
          </a:xfrm>
          <a:prstGeom prst="rect">
            <a:avLst/>
          </a:prstGeom>
          <a:noFill/>
        </p:spPr>
        <p:txBody>
          <a:bodyPr wrap="square" rtlCol="0">
            <a:spAutoFit/>
          </a:bodyPr>
          <a:lstStyle/>
          <a:p>
            <a:r>
              <a:rPr lang="en-US" dirty="0" smtClean="0"/>
              <a:t>     * ’purchase … in the open market’ means ‘creating</a:t>
            </a:r>
          </a:p>
          <a:p>
            <a:r>
              <a:rPr lang="en-US" dirty="0"/>
              <a:t> </a:t>
            </a:r>
            <a:r>
              <a:rPr lang="en-US" dirty="0" smtClean="0"/>
              <a:t>       money out of nothing’</a:t>
            </a:r>
            <a:endParaRPr lang="en-US" dirty="0"/>
          </a:p>
        </p:txBody>
      </p:sp>
    </p:spTree>
    <p:extLst>
      <p:ext uri="{BB962C8B-B14F-4D97-AF65-F5344CB8AC3E}">
        <p14:creationId xmlns:p14="http://schemas.microsoft.com/office/powerpoint/2010/main" val="2587769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08065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mj-lt"/>
              <a:buAutoNum type="arabicPeriod" startAt="4"/>
            </a:pP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r>
              <a:rPr lang="en-US" sz="2400" b="1" dirty="0" smtClean="0"/>
              <a:t>“</a:t>
            </a:r>
            <a:r>
              <a:rPr lang="en-US" sz="2400" b="1" dirty="0"/>
              <a:t>The historical parallels between the establishment of the Federal Reserve System in 1913 and the Bank of England in 1694 are striking:” 	</a:t>
            </a:r>
            <a:r>
              <a:rPr lang="en-US" sz="2400" b="1" dirty="0" smtClean="0"/>
              <a:t>			</a:t>
            </a:r>
            <a:r>
              <a:rPr lang="en-US" sz="2400" b="1" dirty="0"/>
              <a:t>	         </a:t>
            </a:r>
            <a:r>
              <a:rPr lang="en-US" sz="2000" b="1" dirty="0"/>
              <a:t>Stephen </a:t>
            </a:r>
            <a:r>
              <a:rPr lang="en-US" sz="2000" b="1" dirty="0" err="1"/>
              <a:t>Zarlenga</a:t>
            </a:r>
            <a:r>
              <a:rPr lang="en-US" sz="2000" b="1" dirty="0"/>
              <a:t>, </a:t>
            </a:r>
            <a:r>
              <a:rPr lang="en-US" sz="2000" b="1" i="1" dirty="0"/>
              <a:t>LSM</a:t>
            </a:r>
            <a:r>
              <a:rPr lang="en-US" sz="2000" b="1" dirty="0"/>
              <a:t>, p. 525</a:t>
            </a:r>
          </a:p>
          <a:p>
            <a:pPr marL="457200" indent="-457200">
              <a:buFont typeface="+mj-lt"/>
              <a:buAutoNum type="arabicPeriod" startAt="4"/>
            </a:pPr>
            <a:endParaRPr lang="en-US" sz="2400" b="1" dirty="0" smtClean="0">
              <a:latin typeface="Courier New" panose="02070309020205020404" pitchFamily="49" charset="0"/>
              <a:cs typeface="Courier New" panose="02070309020205020404" pitchFamily="49" charset="0"/>
            </a:endParaRPr>
          </a:p>
          <a:p>
            <a:pPr marL="457200" indent="-457200">
              <a:buFont typeface="+mj-lt"/>
              <a:buAutoNum type="arabicPeriod" startAt="4"/>
            </a:pPr>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
        <p:nvSpPr>
          <p:cNvPr id="6" name="Rounded Rectangle 5"/>
          <p:cNvSpPr/>
          <p:nvPr/>
        </p:nvSpPr>
        <p:spPr>
          <a:xfrm>
            <a:off x="232757" y="1151313"/>
            <a:ext cx="11222181" cy="989215"/>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b="1" dirty="0" smtClean="0">
                <a:solidFill>
                  <a:schemeClr val="tx1"/>
                </a:solidFill>
              </a:rPr>
              <a:t>3</a:t>
            </a:r>
          </a:p>
          <a:p>
            <a:pPr algn="ctr"/>
            <a:r>
              <a:rPr lang="en-US" b="1" dirty="0">
                <a:solidFill>
                  <a:schemeClr val="tx1"/>
                </a:solidFill>
              </a:rPr>
              <a:t>ITS COMPLEXITY KEPT PEOPLE FROM UNDERSTANDING THE TRUE SOURCE OF ITS POWER –</a:t>
            </a:r>
          </a:p>
          <a:p>
            <a:pPr algn="ctr"/>
            <a:r>
              <a:rPr lang="en-US" b="1" u="sng" dirty="0">
                <a:solidFill>
                  <a:schemeClr val="tx1"/>
                </a:solidFill>
              </a:rPr>
              <a:t>THE MONEY CREATION PROCESS</a:t>
            </a:r>
          </a:p>
          <a:p>
            <a:pPr algn="ctr"/>
            <a:endParaRPr lang="en-US" dirty="0" smtClean="0">
              <a:solidFill>
                <a:schemeClr val="tx1"/>
              </a:solidFill>
            </a:endParaRPr>
          </a:p>
        </p:txBody>
      </p:sp>
      <p:sp>
        <p:nvSpPr>
          <p:cNvPr id="4" name="Rectangle 3"/>
          <p:cNvSpPr/>
          <p:nvPr/>
        </p:nvSpPr>
        <p:spPr>
          <a:xfrm>
            <a:off x="168382" y="222229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r>
              <a:rPr lang="en-US" dirty="0" smtClean="0">
                <a:solidFill>
                  <a:schemeClr val="tx1"/>
                </a:solidFill>
              </a:rPr>
              <a:t> </a:t>
            </a:r>
          </a:p>
        </p:txBody>
      </p:sp>
      <p:sp>
        <p:nvSpPr>
          <p:cNvPr id="5" name="Rectangle 4"/>
          <p:cNvSpPr/>
          <p:nvPr/>
        </p:nvSpPr>
        <p:spPr>
          <a:xfrm>
            <a:off x="5822940" y="2211186"/>
            <a:ext cx="6082053"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3401" y="2269909"/>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11" name="TextBox 10"/>
          <p:cNvSpPr txBox="1"/>
          <p:nvPr/>
        </p:nvSpPr>
        <p:spPr>
          <a:xfrm>
            <a:off x="8542109" y="2296846"/>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
        <p:nvSpPr>
          <p:cNvPr id="9" name="TextBox 8"/>
          <p:cNvSpPr txBox="1"/>
          <p:nvPr/>
        </p:nvSpPr>
        <p:spPr>
          <a:xfrm>
            <a:off x="5843847" y="2758511"/>
            <a:ext cx="6061146" cy="3970318"/>
          </a:xfrm>
          <a:prstGeom prst="rect">
            <a:avLst/>
          </a:prstGeom>
          <a:noFill/>
        </p:spPr>
        <p:txBody>
          <a:bodyPr wrap="none" rtlCol="0">
            <a:spAutoFit/>
          </a:bodyPr>
          <a:lstStyle/>
          <a:p>
            <a:r>
              <a:rPr lang="en-US" dirty="0" err="1" smtClean="0"/>
              <a:t>Marriner</a:t>
            </a:r>
            <a:r>
              <a:rPr lang="en-US" dirty="0" smtClean="0"/>
              <a:t> Eccles (Chairman of the Fed) questioned</a:t>
            </a:r>
          </a:p>
          <a:p>
            <a:r>
              <a:rPr lang="en-US" dirty="0" smtClean="0"/>
              <a:t>by Thomas E. Dewey’s congressional committee, June 1933:</a:t>
            </a:r>
          </a:p>
          <a:p>
            <a:endParaRPr lang="en-US" dirty="0"/>
          </a:p>
          <a:p>
            <a:r>
              <a:rPr lang="en-US" b="1" dirty="0" smtClean="0"/>
              <a:t>Eccles</a:t>
            </a:r>
            <a:r>
              <a:rPr lang="en-US" dirty="0" smtClean="0"/>
              <a:t>:  “I mean the Federal reserve, when it carries out an</a:t>
            </a:r>
          </a:p>
          <a:p>
            <a:r>
              <a:rPr lang="en-US" dirty="0" smtClean="0"/>
              <a:t>open market operation, that is, if it purchases government</a:t>
            </a:r>
          </a:p>
          <a:p>
            <a:r>
              <a:rPr lang="en-US" dirty="0" smtClean="0"/>
              <a:t>securities in the open market, it puts new money into the</a:t>
            </a:r>
          </a:p>
          <a:p>
            <a:r>
              <a:rPr lang="en-US" dirty="0" smtClean="0"/>
              <a:t>hands of the banks which creates idle deposits.”</a:t>
            </a:r>
          </a:p>
          <a:p>
            <a:endParaRPr lang="en-US" dirty="0"/>
          </a:p>
          <a:p>
            <a:r>
              <a:rPr lang="en-US" b="1" dirty="0" smtClean="0"/>
              <a:t>Dewey</a:t>
            </a:r>
            <a:r>
              <a:rPr lang="en-US" dirty="0" smtClean="0"/>
              <a:t>:  “There are no excess reserves to use for this purpose?</a:t>
            </a:r>
          </a:p>
          <a:p>
            <a:r>
              <a:rPr lang="en-US" dirty="0" smtClean="0"/>
              <a:t>…What are you going to buy them with?  You are going to </a:t>
            </a:r>
          </a:p>
          <a:p>
            <a:r>
              <a:rPr lang="en-US" dirty="0" smtClean="0"/>
              <a:t>create credit?”</a:t>
            </a:r>
          </a:p>
          <a:p>
            <a:endParaRPr lang="en-US" dirty="0"/>
          </a:p>
          <a:p>
            <a:r>
              <a:rPr lang="en-US" b="1" dirty="0" smtClean="0"/>
              <a:t>Eccles</a:t>
            </a:r>
            <a:r>
              <a:rPr lang="en-US" dirty="0" smtClean="0"/>
              <a:t>:   “That is all we have ever done.  That is the way the</a:t>
            </a:r>
          </a:p>
          <a:p>
            <a:r>
              <a:rPr lang="en-US" dirty="0" smtClean="0"/>
              <a:t>Federal Reserve System creates money.  It is a bank of issue.”</a:t>
            </a:r>
            <a:endParaRPr lang="en-US" dirty="0"/>
          </a:p>
        </p:txBody>
      </p:sp>
      <p:sp>
        <p:nvSpPr>
          <p:cNvPr id="3" name="TextBox 2"/>
          <p:cNvSpPr txBox="1"/>
          <p:nvPr/>
        </p:nvSpPr>
        <p:spPr>
          <a:xfrm>
            <a:off x="220362" y="3124149"/>
            <a:ext cx="5508046" cy="1754326"/>
          </a:xfrm>
          <a:prstGeom prst="rect">
            <a:avLst/>
          </a:prstGeom>
          <a:noFill/>
        </p:spPr>
        <p:txBody>
          <a:bodyPr wrap="none" rtlCol="0">
            <a:spAutoFit/>
          </a:bodyPr>
          <a:lstStyle/>
          <a:p>
            <a:r>
              <a:rPr lang="en-US" dirty="0"/>
              <a:t>“Just as the people had been trained through the </a:t>
            </a:r>
            <a:r>
              <a:rPr lang="en-US" dirty="0" smtClean="0"/>
              <a:t>ages</a:t>
            </a:r>
          </a:p>
          <a:p>
            <a:r>
              <a:rPr lang="en-US" dirty="0" smtClean="0"/>
              <a:t> to </a:t>
            </a:r>
            <a:r>
              <a:rPr lang="en-US" dirty="0"/>
              <a:t>think of money as precious metal, and precious </a:t>
            </a:r>
            <a:r>
              <a:rPr lang="en-US" dirty="0" smtClean="0"/>
              <a:t>metal</a:t>
            </a:r>
          </a:p>
          <a:p>
            <a:r>
              <a:rPr lang="en-US" dirty="0"/>
              <a:t> </a:t>
            </a:r>
            <a:r>
              <a:rPr lang="en-US" dirty="0" smtClean="0"/>
              <a:t>as </a:t>
            </a:r>
            <a:r>
              <a:rPr lang="en-US" dirty="0"/>
              <a:t>money, so they could be trained to think of </a:t>
            </a:r>
            <a:r>
              <a:rPr lang="en-US" dirty="0" smtClean="0"/>
              <a:t>paper</a:t>
            </a:r>
          </a:p>
          <a:p>
            <a:r>
              <a:rPr lang="en-US" dirty="0"/>
              <a:t> </a:t>
            </a:r>
            <a:r>
              <a:rPr lang="en-US" dirty="0" smtClean="0"/>
              <a:t>money </a:t>
            </a:r>
            <a:r>
              <a:rPr lang="en-US" dirty="0"/>
              <a:t>as representing… their gold, or their silver! </a:t>
            </a:r>
            <a:r>
              <a:rPr lang="en-US" dirty="0" smtClean="0"/>
              <a:t>”</a:t>
            </a:r>
          </a:p>
          <a:p>
            <a:r>
              <a:rPr lang="en-US" dirty="0"/>
              <a:t> </a:t>
            </a:r>
            <a:r>
              <a:rPr lang="en-US" dirty="0" smtClean="0"/>
              <a:t>                             </a:t>
            </a:r>
            <a:r>
              <a:rPr lang="en-US" sz="1600" dirty="0"/>
              <a:t>David </a:t>
            </a:r>
            <a:r>
              <a:rPr lang="en-US" sz="1600" dirty="0" err="1"/>
              <a:t>Astle</a:t>
            </a:r>
            <a:r>
              <a:rPr lang="en-US" sz="1600" dirty="0"/>
              <a:t>, </a:t>
            </a:r>
            <a:r>
              <a:rPr lang="en-US" sz="1600" i="1" dirty="0"/>
              <a:t>Essay 2</a:t>
            </a:r>
            <a:r>
              <a:rPr lang="en-US" sz="1600" dirty="0"/>
              <a:t>, </a:t>
            </a:r>
            <a:r>
              <a:rPr lang="en-US" sz="1600" u="sng" dirty="0"/>
              <a:t>Babylonian </a:t>
            </a:r>
            <a:r>
              <a:rPr lang="en-US" sz="1600" u="sng" dirty="0" smtClean="0"/>
              <a:t>Woe</a:t>
            </a:r>
            <a:endParaRPr lang="en-US" sz="1600" u="sng" dirty="0"/>
          </a:p>
          <a:p>
            <a:endParaRPr lang="en-US" dirty="0"/>
          </a:p>
        </p:txBody>
      </p:sp>
      <p:sp>
        <p:nvSpPr>
          <p:cNvPr id="7" name="TextBox 6"/>
          <p:cNvSpPr txBox="1"/>
          <p:nvPr/>
        </p:nvSpPr>
        <p:spPr>
          <a:xfrm>
            <a:off x="168382" y="5089044"/>
            <a:ext cx="5454635" cy="1754326"/>
          </a:xfrm>
          <a:prstGeom prst="rect">
            <a:avLst/>
          </a:prstGeom>
          <a:noFill/>
        </p:spPr>
        <p:txBody>
          <a:bodyPr wrap="none" rtlCol="0">
            <a:spAutoFit/>
          </a:bodyPr>
          <a:lstStyle/>
          <a:p>
            <a:r>
              <a:rPr lang="en-US" dirty="0"/>
              <a:t>1844 – </a:t>
            </a:r>
            <a:r>
              <a:rPr lang="en-US" dirty="0" smtClean="0"/>
              <a:t>law gave the Bank a monopoly </a:t>
            </a:r>
            <a:r>
              <a:rPr lang="en-US" dirty="0"/>
              <a:t>on the </a:t>
            </a:r>
            <a:r>
              <a:rPr lang="en-US" dirty="0" smtClean="0"/>
              <a:t>printing</a:t>
            </a:r>
          </a:p>
          <a:p>
            <a:r>
              <a:rPr lang="en-US" dirty="0" smtClean="0"/>
              <a:t>of </a:t>
            </a:r>
            <a:r>
              <a:rPr lang="en-US" dirty="0"/>
              <a:t>new bank notes.  The Act exempted demand </a:t>
            </a:r>
            <a:r>
              <a:rPr lang="en-US" dirty="0" smtClean="0"/>
              <a:t>deposits</a:t>
            </a:r>
          </a:p>
          <a:p>
            <a:r>
              <a:rPr lang="en-US" dirty="0" smtClean="0"/>
              <a:t>from </a:t>
            </a:r>
            <a:r>
              <a:rPr lang="en-US" dirty="0"/>
              <a:t>the legal requirement of a 100-percent </a:t>
            </a:r>
            <a:r>
              <a:rPr lang="en-US" dirty="0" smtClean="0"/>
              <a:t>reserve</a:t>
            </a:r>
          </a:p>
          <a:p>
            <a:r>
              <a:rPr lang="en-US" dirty="0" smtClean="0"/>
              <a:t>which </a:t>
            </a:r>
            <a:r>
              <a:rPr lang="en-US" dirty="0"/>
              <a:t>it did demand for the issuance of paper </a:t>
            </a:r>
            <a:r>
              <a:rPr lang="en-US" dirty="0" smtClean="0"/>
              <a:t>money.</a:t>
            </a:r>
          </a:p>
          <a:p>
            <a:r>
              <a:rPr lang="en-US" dirty="0" smtClean="0"/>
              <a:t>The deposits were created when the Bank made loans</a:t>
            </a:r>
          </a:p>
          <a:p>
            <a:r>
              <a:rPr lang="en-US" dirty="0" smtClean="0"/>
              <a:t>as accounting entries.</a:t>
            </a:r>
            <a:endParaRPr lang="en-US" dirty="0"/>
          </a:p>
        </p:txBody>
      </p:sp>
    </p:spTree>
    <p:extLst>
      <p:ext uri="{BB962C8B-B14F-4D97-AF65-F5344CB8AC3E}">
        <p14:creationId xmlns:p14="http://schemas.microsoft.com/office/powerpoint/2010/main" val="4200609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08065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mj-lt"/>
              <a:buAutoNum type="arabicPeriod" startAt="4"/>
            </a:pP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r>
              <a:rPr lang="en-US" sz="2400" b="1" dirty="0" smtClean="0"/>
              <a:t>“</a:t>
            </a:r>
            <a:r>
              <a:rPr lang="en-US" sz="2400" b="1" dirty="0"/>
              <a:t>The historical parallels between the establishment of the Federal Reserve System in 1913 and the Bank of England in 1694 are striking:” 	</a:t>
            </a:r>
            <a:r>
              <a:rPr lang="en-US" sz="2400" b="1" dirty="0" smtClean="0"/>
              <a:t>			</a:t>
            </a:r>
            <a:r>
              <a:rPr lang="en-US" sz="2400" b="1" dirty="0"/>
              <a:t>	         </a:t>
            </a:r>
            <a:r>
              <a:rPr lang="en-US" sz="2000" b="1" dirty="0"/>
              <a:t>Stephen </a:t>
            </a:r>
            <a:r>
              <a:rPr lang="en-US" sz="2000" b="1" dirty="0" err="1"/>
              <a:t>Zarlenga</a:t>
            </a:r>
            <a:r>
              <a:rPr lang="en-US" sz="2000" b="1" dirty="0"/>
              <a:t>, </a:t>
            </a:r>
            <a:r>
              <a:rPr lang="en-US" sz="2000" b="1" i="1" dirty="0"/>
              <a:t>LSM</a:t>
            </a:r>
            <a:r>
              <a:rPr lang="en-US" sz="2000" b="1" dirty="0"/>
              <a:t>, p. 525</a:t>
            </a:r>
          </a:p>
          <a:p>
            <a:pPr marL="457200" indent="-457200">
              <a:buFont typeface="+mj-lt"/>
              <a:buAutoNum type="arabicPeriod" startAt="4"/>
            </a:pPr>
            <a:endParaRPr lang="en-US" sz="2400" b="1" dirty="0" smtClean="0">
              <a:latin typeface="Courier New" panose="02070309020205020404" pitchFamily="49" charset="0"/>
              <a:cs typeface="Courier New" panose="02070309020205020404" pitchFamily="49" charset="0"/>
            </a:endParaRPr>
          </a:p>
          <a:p>
            <a:pPr marL="457200" indent="-457200">
              <a:buFont typeface="+mj-lt"/>
              <a:buAutoNum type="arabicPeriod" startAt="4"/>
            </a:pPr>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
        <p:nvSpPr>
          <p:cNvPr id="6" name="Rounded Rectangle 5"/>
          <p:cNvSpPr/>
          <p:nvPr/>
        </p:nvSpPr>
        <p:spPr>
          <a:xfrm>
            <a:off x="3424844" y="1263534"/>
            <a:ext cx="4588626" cy="748146"/>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p>
          <a:p>
            <a:pPr algn="ctr"/>
            <a:r>
              <a:rPr lang="en-US" b="1" dirty="0" smtClean="0">
                <a:solidFill>
                  <a:schemeClr val="tx1"/>
                </a:solidFill>
              </a:rPr>
              <a:t>PRIVATELY OWNED, </a:t>
            </a:r>
          </a:p>
          <a:p>
            <a:pPr algn="ctr"/>
            <a:r>
              <a:rPr lang="en-US" b="1" dirty="0" smtClean="0">
                <a:solidFill>
                  <a:schemeClr val="tx1"/>
                </a:solidFill>
              </a:rPr>
              <a:t>BUT MADE TO APPEAR PUBLIC</a:t>
            </a:r>
            <a:endParaRPr lang="en-US" b="1" dirty="0">
              <a:solidFill>
                <a:schemeClr val="tx1"/>
              </a:solidFill>
            </a:endParaRPr>
          </a:p>
        </p:txBody>
      </p:sp>
      <p:sp>
        <p:nvSpPr>
          <p:cNvPr id="4" name="Rectangle 3"/>
          <p:cNvSpPr/>
          <p:nvPr/>
        </p:nvSpPr>
        <p:spPr>
          <a:xfrm>
            <a:off x="166255" y="2211186"/>
            <a:ext cx="5486400"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5" name="Rectangle 4"/>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035639" y="5239356"/>
            <a:ext cx="5588325" cy="1477328"/>
          </a:xfrm>
          <a:prstGeom prst="rect">
            <a:avLst/>
          </a:prstGeom>
          <a:solidFill>
            <a:schemeClr val="bg1"/>
          </a:solidFill>
        </p:spPr>
        <p:txBody>
          <a:bodyPr wrap="none">
            <a:spAutoFit/>
          </a:bodyPr>
          <a:lstStyle/>
          <a:p>
            <a:r>
              <a:rPr lang="en-US" dirty="0" smtClean="0"/>
              <a:t>“The </a:t>
            </a:r>
            <a:r>
              <a:rPr lang="en-US" i="1" dirty="0" smtClean="0"/>
              <a:t>Nation</a:t>
            </a:r>
            <a:r>
              <a:rPr lang="en-US" dirty="0" smtClean="0"/>
              <a:t> magazine was the only public organ, so far as</a:t>
            </a:r>
          </a:p>
          <a:p>
            <a:r>
              <a:rPr lang="en-US" dirty="0" smtClean="0"/>
              <a:t>I can find out, which pointed out that the issue of the</a:t>
            </a:r>
          </a:p>
          <a:p>
            <a:r>
              <a:rPr lang="en-US" dirty="0" smtClean="0"/>
              <a:t>money of the U.S. was being turned over to a body of</a:t>
            </a:r>
          </a:p>
          <a:p>
            <a:r>
              <a:rPr lang="en-US" dirty="0" smtClean="0"/>
              <a:t>men who were neither elected nor answerable to</a:t>
            </a:r>
          </a:p>
          <a:p>
            <a:r>
              <a:rPr lang="en-US" dirty="0" smtClean="0"/>
              <a:t>elections.”    Mullins</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0040" y="2615418"/>
            <a:ext cx="4479521" cy="2416120"/>
          </a:xfrm>
          <a:prstGeom prst="rect">
            <a:avLst/>
          </a:prstGeom>
        </p:spPr>
      </p:pic>
      <p:sp>
        <p:nvSpPr>
          <p:cNvPr id="9" name="Content Placeholder 2"/>
          <p:cNvSpPr>
            <a:spLocks noGrp="1"/>
          </p:cNvSpPr>
          <p:nvPr/>
        </p:nvSpPr>
        <p:spPr>
          <a:xfrm>
            <a:off x="511599" y="4514758"/>
            <a:ext cx="4946684" cy="2139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smtClean="0"/>
          </a:p>
          <a:p>
            <a:pPr marL="0" indent="0">
              <a:buNone/>
            </a:pPr>
            <a:r>
              <a:rPr lang="en-US" dirty="0" smtClean="0"/>
              <a:t>“All this while, the very name of a bank or corporation was avoided, though the notion of both was intended… “ </a:t>
            </a:r>
            <a:r>
              <a:rPr lang="en-US" sz="1400" dirty="0" smtClean="0"/>
              <a:t>William Paterson</a:t>
            </a:r>
            <a:endParaRPr lang="en-US" sz="32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94" y="2650937"/>
            <a:ext cx="3572796" cy="1764068"/>
          </a:xfrm>
          <a:prstGeom prst="rect">
            <a:avLst/>
          </a:prstGeom>
        </p:spPr>
      </p:pic>
      <p:sp>
        <p:nvSpPr>
          <p:cNvPr id="10" name="TextBox 9"/>
          <p:cNvSpPr txBox="1"/>
          <p:nvPr/>
        </p:nvSpPr>
        <p:spPr>
          <a:xfrm>
            <a:off x="166255" y="1738564"/>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11" name="TextBox 10"/>
          <p:cNvSpPr txBox="1"/>
          <p:nvPr/>
        </p:nvSpPr>
        <p:spPr>
          <a:xfrm>
            <a:off x="8572089" y="1645612"/>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Tree>
    <p:extLst>
      <p:ext uri="{BB962C8B-B14F-4D97-AF65-F5344CB8AC3E}">
        <p14:creationId xmlns:p14="http://schemas.microsoft.com/office/powerpoint/2010/main" val="3993263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08065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mj-lt"/>
              <a:buAutoNum type="arabicPeriod" startAt="4"/>
            </a:pP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r>
              <a:rPr lang="en-US" sz="2400" b="1" dirty="0" smtClean="0"/>
              <a:t>“</a:t>
            </a:r>
            <a:r>
              <a:rPr lang="en-US" sz="2400" b="1" dirty="0"/>
              <a:t>The historical parallels between the establishment of the Federal Reserve System in 1913 and the Bank of England in 1694 are striking:” 	</a:t>
            </a:r>
            <a:r>
              <a:rPr lang="en-US" sz="2400" b="1" dirty="0" smtClean="0"/>
              <a:t>			</a:t>
            </a:r>
            <a:r>
              <a:rPr lang="en-US" sz="2400" b="1" dirty="0"/>
              <a:t>	         </a:t>
            </a:r>
            <a:r>
              <a:rPr lang="en-US" sz="2000" b="1" dirty="0"/>
              <a:t>Stephen </a:t>
            </a:r>
            <a:r>
              <a:rPr lang="en-US" sz="2000" b="1" dirty="0" err="1"/>
              <a:t>Zarlenga</a:t>
            </a:r>
            <a:r>
              <a:rPr lang="en-US" sz="2000" b="1" dirty="0"/>
              <a:t>, </a:t>
            </a:r>
            <a:r>
              <a:rPr lang="en-US" sz="2000" b="1" i="1" dirty="0"/>
              <a:t>LSM</a:t>
            </a:r>
            <a:r>
              <a:rPr lang="en-US" sz="2000" b="1" dirty="0"/>
              <a:t>, p. 525</a:t>
            </a:r>
          </a:p>
          <a:p>
            <a:pPr marL="457200" indent="-457200">
              <a:buFont typeface="+mj-lt"/>
              <a:buAutoNum type="arabicPeriod" startAt="4"/>
            </a:pPr>
            <a:endParaRPr lang="en-US" sz="2400" b="1" dirty="0" smtClean="0">
              <a:latin typeface="Courier New" panose="02070309020205020404" pitchFamily="49" charset="0"/>
              <a:cs typeface="Courier New" panose="02070309020205020404" pitchFamily="49" charset="0"/>
            </a:endParaRPr>
          </a:p>
          <a:p>
            <a:pPr marL="457200" indent="-457200">
              <a:buFont typeface="+mj-lt"/>
              <a:buAutoNum type="arabicPeriod" startAt="4"/>
            </a:pPr>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
        <p:nvSpPr>
          <p:cNvPr id="6" name="Rounded Rectangle 5"/>
          <p:cNvSpPr/>
          <p:nvPr/>
        </p:nvSpPr>
        <p:spPr>
          <a:xfrm>
            <a:off x="3424844" y="1263534"/>
            <a:ext cx="4588626" cy="831273"/>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a:t>
            </a:r>
          </a:p>
          <a:p>
            <a:pPr algn="ctr"/>
            <a:r>
              <a:rPr lang="en-US" b="1" dirty="0" smtClean="0">
                <a:solidFill>
                  <a:schemeClr val="tx1"/>
                </a:solidFill>
              </a:rPr>
              <a:t>SOME EARLY SUPPORTERS</a:t>
            </a:r>
          </a:p>
          <a:p>
            <a:pPr algn="ctr"/>
            <a:r>
              <a:rPr lang="en-US" b="1" dirty="0" smtClean="0">
                <a:solidFill>
                  <a:schemeClr val="tx1"/>
                </a:solidFill>
              </a:rPr>
              <a:t>ENDED UP CONDEMNING</a:t>
            </a:r>
            <a:endParaRPr lang="en-US" b="1" dirty="0">
              <a:solidFill>
                <a:schemeClr val="tx1"/>
              </a:solidFill>
            </a:endParaRPr>
          </a:p>
        </p:txBody>
      </p:sp>
      <p:sp>
        <p:nvSpPr>
          <p:cNvPr id="4" name="Rectangle 3"/>
          <p:cNvSpPr/>
          <p:nvPr/>
        </p:nvSpPr>
        <p:spPr>
          <a:xfrm>
            <a:off x="166255" y="221118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5" name="Rectangle 4"/>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65760" y="3108960"/>
            <a:ext cx="45719" cy="369332"/>
          </a:xfrm>
          <a:prstGeom prst="rect">
            <a:avLst/>
          </a:prstGeom>
          <a:noFill/>
        </p:spPr>
        <p:txBody>
          <a:bodyPr wrap="square" rtlCol="0">
            <a:spAutoFit/>
          </a:bodyPr>
          <a:lstStyle/>
          <a:p>
            <a:endParaRPr lang="en-US" dirty="0"/>
          </a:p>
        </p:txBody>
      </p:sp>
      <p:sp>
        <p:nvSpPr>
          <p:cNvPr id="7" name="TextBox 6"/>
          <p:cNvSpPr txBox="1"/>
          <p:nvPr/>
        </p:nvSpPr>
        <p:spPr>
          <a:xfrm>
            <a:off x="610984" y="2472213"/>
            <a:ext cx="4643644" cy="923330"/>
          </a:xfrm>
          <a:prstGeom prst="rect">
            <a:avLst/>
          </a:prstGeom>
          <a:noFill/>
        </p:spPr>
        <p:txBody>
          <a:bodyPr wrap="none" rtlCol="0">
            <a:spAutoFit/>
          </a:bodyPr>
          <a:lstStyle/>
          <a:p>
            <a:r>
              <a:rPr lang="en-US" dirty="0" smtClean="0"/>
              <a:t>William Paterson became so disaffected that he</a:t>
            </a:r>
          </a:p>
          <a:p>
            <a:r>
              <a:rPr lang="en-US" dirty="0" smtClean="0"/>
              <a:t>published a book condemning the Bank’s</a:t>
            </a:r>
          </a:p>
          <a:p>
            <a:r>
              <a:rPr lang="en-US" dirty="0" smtClean="0"/>
              <a:t>buildup of the national debt.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474" y="3679768"/>
            <a:ext cx="3036916" cy="3036916"/>
          </a:xfrm>
          <a:prstGeom prst="rect">
            <a:avLst/>
          </a:prstGeom>
        </p:spPr>
      </p:pic>
      <p:sp>
        <p:nvSpPr>
          <p:cNvPr id="9" name="TextBox 8"/>
          <p:cNvSpPr txBox="1"/>
          <p:nvPr/>
        </p:nvSpPr>
        <p:spPr>
          <a:xfrm>
            <a:off x="5852160" y="2277686"/>
            <a:ext cx="5855321" cy="1754326"/>
          </a:xfrm>
          <a:prstGeom prst="rect">
            <a:avLst/>
          </a:prstGeom>
          <a:noFill/>
        </p:spPr>
        <p:txBody>
          <a:bodyPr wrap="none" rtlCol="0">
            <a:spAutoFit/>
          </a:bodyPr>
          <a:lstStyle/>
          <a:p>
            <a:r>
              <a:rPr lang="en-US" dirty="0" smtClean="0"/>
              <a:t>William Jennings Bryan and Woodrow Wilson both regretted</a:t>
            </a:r>
          </a:p>
          <a:p>
            <a:r>
              <a:rPr lang="en-US" dirty="0" smtClean="0"/>
              <a:t>their role in getting the Federal Reserve bill passed.</a:t>
            </a:r>
          </a:p>
          <a:p>
            <a:endParaRPr lang="en-US" dirty="0"/>
          </a:p>
          <a:p>
            <a:r>
              <a:rPr lang="en-US" dirty="0" smtClean="0"/>
              <a:t>Professor H. Parker Willis was </a:t>
            </a:r>
            <a:r>
              <a:rPr lang="en-US" dirty="0"/>
              <a:t>the first Secretary of </a:t>
            </a:r>
            <a:r>
              <a:rPr lang="en-US" dirty="0" smtClean="0"/>
              <a:t>the</a:t>
            </a:r>
          </a:p>
          <a:p>
            <a:r>
              <a:rPr lang="en-US" dirty="0" smtClean="0"/>
              <a:t>Federal Reserve Board, serving </a:t>
            </a:r>
            <a:r>
              <a:rPr lang="en-US" dirty="0"/>
              <a:t>between 1914 and </a:t>
            </a:r>
            <a:r>
              <a:rPr lang="en-US" dirty="0" smtClean="0"/>
              <a:t>1918.</a:t>
            </a:r>
          </a:p>
          <a:p>
            <a:r>
              <a:rPr lang="en-US" dirty="0" smtClean="0"/>
              <a:t>He thought he had written the </a:t>
            </a:r>
            <a:r>
              <a:rPr lang="en-US" smtClean="0"/>
              <a:t>Federal Reserve Act:</a:t>
            </a:r>
            <a:endParaRPr lang="en-US" dirty="0" smtClean="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027" y="4328965"/>
            <a:ext cx="1940937" cy="2387719"/>
          </a:xfrm>
          <a:prstGeom prst="rect">
            <a:avLst/>
          </a:prstGeom>
        </p:spPr>
      </p:pic>
      <p:sp>
        <p:nvSpPr>
          <p:cNvPr id="12" name="TextBox 11"/>
          <p:cNvSpPr txBox="1"/>
          <p:nvPr/>
        </p:nvSpPr>
        <p:spPr>
          <a:xfrm>
            <a:off x="5868785" y="4247740"/>
            <a:ext cx="3940233" cy="2585323"/>
          </a:xfrm>
          <a:prstGeom prst="rect">
            <a:avLst/>
          </a:prstGeom>
          <a:noFill/>
        </p:spPr>
        <p:txBody>
          <a:bodyPr wrap="square" rtlCol="0">
            <a:spAutoFit/>
          </a:bodyPr>
          <a:lstStyle/>
          <a:p>
            <a:r>
              <a:rPr lang="en-US" dirty="0"/>
              <a:t>“What could be expected from a group of men such </a:t>
            </a:r>
            <a:r>
              <a:rPr lang="en-US" dirty="0" smtClean="0"/>
              <a:t>as composed </a:t>
            </a:r>
            <a:r>
              <a:rPr lang="en-US" dirty="0"/>
              <a:t>the board… solely interested in standing </a:t>
            </a:r>
            <a:r>
              <a:rPr lang="en-US" dirty="0" smtClean="0"/>
              <a:t>from under </a:t>
            </a:r>
            <a:r>
              <a:rPr lang="en-US" dirty="0"/>
              <a:t>when there was any danger of friction… while </a:t>
            </a:r>
            <a:r>
              <a:rPr lang="en-US" dirty="0" smtClean="0"/>
              <a:t>eager only </a:t>
            </a:r>
            <a:r>
              <a:rPr lang="en-US" dirty="0"/>
              <a:t>to ‘stand in’ with the ‘big men’ whom they know as the</a:t>
            </a:r>
          </a:p>
          <a:p>
            <a:r>
              <a:rPr lang="en-US" dirty="0"/>
              <a:t>masters of American finance and banking</a:t>
            </a:r>
            <a:r>
              <a:rPr lang="en-US" dirty="0" smtClean="0"/>
              <a:t>.”                   H. Parker Willis</a:t>
            </a:r>
            <a:endParaRPr lang="en-US" dirty="0"/>
          </a:p>
          <a:p>
            <a:endParaRPr lang="en-US" dirty="0"/>
          </a:p>
        </p:txBody>
      </p:sp>
      <p:sp>
        <p:nvSpPr>
          <p:cNvPr id="13" name="TextBox 12"/>
          <p:cNvSpPr txBox="1"/>
          <p:nvPr/>
        </p:nvSpPr>
        <p:spPr>
          <a:xfrm>
            <a:off x="155451" y="1691331"/>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14" name="TextBox 13"/>
          <p:cNvSpPr txBox="1"/>
          <p:nvPr/>
        </p:nvSpPr>
        <p:spPr>
          <a:xfrm>
            <a:off x="8609997" y="1633142"/>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Tree>
    <p:extLst>
      <p:ext uri="{BB962C8B-B14F-4D97-AF65-F5344CB8AC3E}">
        <p14:creationId xmlns:p14="http://schemas.microsoft.com/office/powerpoint/2010/main" val="2513252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08065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mj-lt"/>
              <a:buAutoNum type="arabicPeriod" startAt="4"/>
            </a:pP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r>
              <a:rPr lang="en-US" sz="2400" b="1" dirty="0" smtClean="0"/>
              <a:t>“</a:t>
            </a:r>
            <a:r>
              <a:rPr lang="en-US" sz="2400" b="1" dirty="0"/>
              <a:t>The historical parallels between the establishment of the Federal Reserve System in 1913 and the Bank of England in 1694 are striking:” 	</a:t>
            </a:r>
            <a:r>
              <a:rPr lang="en-US" sz="2400" b="1" dirty="0" smtClean="0"/>
              <a:t>			</a:t>
            </a:r>
            <a:r>
              <a:rPr lang="en-US" sz="2400" b="1" dirty="0"/>
              <a:t>	         </a:t>
            </a:r>
            <a:r>
              <a:rPr lang="en-US" sz="2000" b="1" dirty="0"/>
              <a:t>Stephen </a:t>
            </a:r>
            <a:r>
              <a:rPr lang="en-US" sz="2000" b="1" dirty="0" err="1"/>
              <a:t>Zarlenga</a:t>
            </a:r>
            <a:r>
              <a:rPr lang="en-US" sz="2000" b="1" dirty="0"/>
              <a:t>, </a:t>
            </a:r>
            <a:r>
              <a:rPr lang="en-US" sz="2000" b="1" i="1" dirty="0"/>
              <a:t>LSM</a:t>
            </a:r>
            <a:r>
              <a:rPr lang="en-US" sz="2000" b="1" dirty="0"/>
              <a:t>, p. 525</a:t>
            </a:r>
          </a:p>
          <a:p>
            <a:pPr marL="457200" indent="-457200">
              <a:buFont typeface="+mj-lt"/>
              <a:buAutoNum type="arabicPeriod" startAt="4"/>
            </a:pPr>
            <a:endParaRPr lang="en-US" sz="2400" b="1" dirty="0" smtClean="0">
              <a:latin typeface="Courier New" panose="02070309020205020404" pitchFamily="49" charset="0"/>
              <a:cs typeface="Courier New" panose="02070309020205020404" pitchFamily="49" charset="0"/>
            </a:endParaRPr>
          </a:p>
          <a:p>
            <a:pPr marL="457200" indent="-457200">
              <a:buFont typeface="+mj-lt"/>
              <a:buAutoNum type="arabicPeriod" startAt="4"/>
            </a:pPr>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
        <p:nvSpPr>
          <p:cNvPr id="6" name="Rounded Rectangle 5"/>
          <p:cNvSpPr/>
          <p:nvPr/>
        </p:nvSpPr>
        <p:spPr>
          <a:xfrm>
            <a:off x="3424844" y="1263534"/>
            <a:ext cx="4588626" cy="648393"/>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a:t>
            </a:r>
          </a:p>
          <a:p>
            <a:pPr algn="ctr"/>
            <a:r>
              <a:rPr lang="en-US" b="1" dirty="0" smtClean="0">
                <a:solidFill>
                  <a:schemeClr val="tx1"/>
                </a:solidFill>
              </a:rPr>
              <a:t>PURPORTED TO BE BACKED BY GOLD</a:t>
            </a:r>
            <a:endParaRPr lang="en-US" b="1" dirty="0">
              <a:solidFill>
                <a:schemeClr val="tx1"/>
              </a:solidFill>
            </a:endParaRPr>
          </a:p>
        </p:txBody>
      </p:sp>
      <p:sp>
        <p:nvSpPr>
          <p:cNvPr id="4" name="Rectangle 3"/>
          <p:cNvSpPr/>
          <p:nvPr/>
        </p:nvSpPr>
        <p:spPr>
          <a:xfrm>
            <a:off x="166255" y="221118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5" name="Rectangle 4"/>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15278" y="2560320"/>
            <a:ext cx="4988353" cy="646331"/>
          </a:xfrm>
          <a:prstGeom prst="rect">
            <a:avLst/>
          </a:prstGeom>
          <a:noFill/>
        </p:spPr>
        <p:txBody>
          <a:bodyPr wrap="none" rtlCol="0">
            <a:spAutoFit/>
          </a:bodyPr>
          <a:lstStyle/>
          <a:p>
            <a:r>
              <a:rPr lang="en-US" dirty="0" smtClean="0"/>
              <a:t>Two years after its commencement, the bank failed</a:t>
            </a:r>
          </a:p>
          <a:p>
            <a:r>
              <a:rPr lang="en-US" dirty="0" smtClean="0"/>
              <a:t>to redeem its private paper currency in gold.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084" y="4537861"/>
            <a:ext cx="2828740" cy="156287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454" y="3195730"/>
            <a:ext cx="2439786" cy="12229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950" y="3495350"/>
            <a:ext cx="693421" cy="693421"/>
          </a:xfrm>
          <a:prstGeom prst="rect">
            <a:avLst/>
          </a:prstGeom>
        </p:spPr>
      </p:pic>
      <p:sp>
        <p:nvSpPr>
          <p:cNvPr id="10" name="TextBox 9"/>
          <p:cNvSpPr txBox="1"/>
          <p:nvPr/>
        </p:nvSpPr>
        <p:spPr>
          <a:xfrm>
            <a:off x="5901678" y="2375654"/>
            <a:ext cx="5323573" cy="1477328"/>
          </a:xfrm>
          <a:prstGeom prst="rect">
            <a:avLst/>
          </a:prstGeom>
          <a:noFill/>
        </p:spPr>
        <p:txBody>
          <a:bodyPr wrap="none" rtlCol="0">
            <a:spAutoFit/>
          </a:bodyPr>
          <a:lstStyle/>
          <a:p>
            <a:r>
              <a:rPr lang="en-US" dirty="0" smtClean="0"/>
              <a:t>Federal Reserve Notes began 100% gold-backed but in</a:t>
            </a:r>
          </a:p>
          <a:p>
            <a:r>
              <a:rPr lang="en-US" dirty="0" smtClean="0"/>
              <a:t>1917 that was reduced to 40%.</a:t>
            </a:r>
          </a:p>
          <a:p>
            <a:endParaRPr lang="en-US" dirty="0"/>
          </a:p>
          <a:p>
            <a:r>
              <a:rPr lang="en-US" dirty="0" smtClean="0"/>
              <a:t>Deposits creating from loans began with only 14% gold</a:t>
            </a:r>
          </a:p>
          <a:p>
            <a:r>
              <a:rPr lang="en-US" dirty="0" smtClean="0"/>
              <a:t>backing.</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0341" y="3582583"/>
            <a:ext cx="4323745" cy="191055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7412" y="4672304"/>
            <a:ext cx="3106959" cy="2044380"/>
          </a:xfrm>
          <a:prstGeom prst="rect">
            <a:avLst/>
          </a:prstGeom>
        </p:spPr>
      </p:pic>
      <p:sp>
        <p:nvSpPr>
          <p:cNvPr id="14" name="TextBox 13"/>
          <p:cNvSpPr txBox="1"/>
          <p:nvPr/>
        </p:nvSpPr>
        <p:spPr>
          <a:xfrm>
            <a:off x="209484" y="1713543"/>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15" name="TextBox 14"/>
          <p:cNvSpPr txBox="1"/>
          <p:nvPr/>
        </p:nvSpPr>
        <p:spPr>
          <a:xfrm>
            <a:off x="8560119" y="1681094"/>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Tree>
    <p:extLst>
      <p:ext uri="{BB962C8B-B14F-4D97-AF65-F5344CB8AC3E}">
        <p14:creationId xmlns:p14="http://schemas.microsoft.com/office/powerpoint/2010/main" val="30011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080655"/>
          </a:xfrm>
          <a:prstGeom prst="rect">
            <a:avLst/>
          </a:prstGeom>
          <a:solidFill>
            <a:srgbClr val="6FDDE3"/>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mj-lt"/>
              <a:buAutoNum type="arabicPeriod" startAt="4"/>
            </a:pPr>
            <a:r>
              <a:rPr lang="en-US" sz="2400" b="1" dirty="0" smtClean="0">
                <a:latin typeface="Courier New" panose="02070309020205020404" pitchFamily="49" charset="0"/>
                <a:cs typeface="Courier New" panose="02070309020205020404" pitchFamily="49" charset="0"/>
              </a:rPr>
              <a:t>Parallels </a:t>
            </a:r>
            <a:r>
              <a:rPr lang="en-US" sz="2400" b="1" dirty="0">
                <a:latin typeface="Courier New" panose="02070309020205020404" pitchFamily="49" charset="0"/>
                <a:cs typeface="Courier New" panose="02070309020205020404" pitchFamily="49" charset="0"/>
              </a:rPr>
              <a:t>to Establishing the Bank of </a:t>
            </a:r>
            <a:r>
              <a:rPr lang="en-US" sz="2400" b="1" dirty="0" smtClean="0">
                <a:latin typeface="Courier New" panose="02070309020205020404" pitchFamily="49" charset="0"/>
                <a:cs typeface="Courier New" panose="02070309020205020404" pitchFamily="49" charset="0"/>
              </a:rPr>
              <a:t>England</a:t>
            </a:r>
          </a:p>
          <a:p>
            <a:r>
              <a:rPr lang="en-US" sz="2400" b="1" dirty="0" smtClean="0"/>
              <a:t>“</a:t>
            </a:r>
            <a:r>
              <a:rPr lang="en-US" sz="2400" b="1" dirty="0"/>
              <a:t>The historical parallels between the establishment of the Federal Reserve System in 1913 and the Bank of England in 1694 are striking:” 	</a:t>
            </a:r>
            <a:r>
              <a:rPr lang="en-US" sz="2400" b="1" dirty="0" smtClean="0"/>
              <a:t>			</a:t>
            </a:r>
            <a:r>
              <a:rPr lang="en-US" sz="2400" b="1" dirty="0"/>
              <a:t>	         </a:t>
            </a:r>
            <a:r>
              <a:rPr lang="en-US" sz="2000" b="1" dirty="0"/>
              <a:t>Stephen </a:t>
            </a:r>
            <a:r>
              <a:rPr lang="en-US" sz="2000" b="1" dirty="0" err="1"/>
              <a:t>Zarlenga</a:t>
            </a:r>
            <a:r>
              <a:rPr lang="en-US" sz="2000" b="1" dirty="0"/>
              <a:t>, </a:t>
            </a:r>
            <a:r>
              <a:rPr lang="en-US" sz="2000" b="1" i="1" dirty="0"/>
              <a:t>LSM</a:t>
            </a:r>
            <a:r>
              <a:rPr lang="en-US" sz="2000" b="1" dirty="0"/>
              <a:t>, p. 525</a:t>
            </a:r>
          </a:p>
          <a:p>
            <a:pPr marL="457200" indent="-457200">
              <a:buFont typeface="+mj-lt"/>
              <a:buAutoNum type="arabicPeriod" startAt="4"/>
            </a:pPr>
            <a:endParaRPr lang="en-US" sz="2400" b="1" dirty="0" smtClean="0">
              <a:latin typeface="Courier New" panose="02070309020205020404" pitchFamily="49" charset="0"/>
              <a:cs typeface="Courier New" panose="02070309020205020404" pitchFamily="49" charset="0"/>
            </a:endParaRPr>
          </a:p>
          <a:p>
            <a:pPr marL="457200" indent="-457200">
              <a:buFont typeface="+mj-lt"/>
              <a:buAutoNum type="arabicPeriod" startAt="4"/>
            </a:pPr>
            <a:endParaRPr lang="en-US" sz="2400" b="1" dirty="0">
              <a:latin typeface="Courier New" panose="02070309020205020404" pitchFamily="49" charset="0"/>
              <a:cs typeface="Courier New" panose="02070309020205020404" pitchFamily="49" charset="0"/>
            </a:endParaRPr>
          </a:p>
          <a:p>
            <a:pPr marL="457200" indent="-457200" algn="ctr">
              <a:buFont typeface="+mj-lt"/>
              <a:buAutoNum type="arabicPeriod" startAt="4"/>
            </a:pPr>
            <a:endParaRPr lang="en-US" sz="2400" b="1" dirty="0">
              <a:latin typeface="Courier New" panose="02070309020205020404" pitchFamily="49" charset="0"/>
              <a:cs typeface="Courier New" panose="02070309020205020404" pitchFamily="49" charset="0"/>
            </a:endParaRPr>
          </a:p>
        </p:txBody>
      </p:sp>
      <p:sp>
        <p:nvSpPr>
          <p:cNvPr id="6" name="Rounded Rectangle 5"/>
          <p:cNvSpPr/>
          <p:nvPr/>
        </p:nvSpPr>
        <p:spPr>
          <a:xfrm>
            <a:off x="2859579" y="1313410"/>
            <a:ext cx="5902037" cy="648393"/>
          </a:xfrm>
          <a:prstGeom prst="roundRect">
            <a:avLst/>
          </a:prstGeom>
          <a:solidFill>
            <a:srgbClr val="FF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7</a:t>
            </a:r>
          </a:p>
          <a:p>
            <a:pPr algn="ctr"/>
            <a:r>
              <a:rPr lang="en-US" b="1" dirty="0" smtClean="0">
                <a:solidFill>
                  <a:schemeClr val="tx1"/>
                </a:solidFill>
              </a:rPr>
              <a:t>BOTH ENGLAND AND AMERICA PUSHED INTO EARLY WARS</a:t>
            </a:r>
            <a:endParaRPr lang="en-US" b="1" dirty="0">
              <a:solidFill>
                <a:schemeClr val="tx1"/>
              </a:solidFill>
            </a:endParaRPr>
          </a:p>
        </p:txBody>
      </p:sp>
      <p:sp>
        <p:nvSpPr>
          <p:cNvPr id="4" name="Rectangle 3"/>
          <p:cNvSpPr/>
          <p:nvPr/>
        </p:nvSpPr>
        <p:spPr>
          <a:xfrm>
            <a:off x="166255" y="2211185"/>
            <a:ext cx="5486400" cy="450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t>Nine Years’ War                          (1688-1697)</a:t>
            </a:r>
          </a:p>
          <a:p>
            <a:r>
              <a:rPr lang="en-US"/>
              <a:t>(England/Scotland, Germany, Netherlands, Savoy, Spain, and Sweden v France) </a:t>
            </a:r>
            <a:endParaRPr lang="en-US" dirty="0"/>
          </a:p>
        </p:txBody>
      </p:sp>
      <p:sp>
        <p:nvSpPr>
          <p:cNvPr id="5" name="Rectangle 4"/>
          <p:cNvSpPr/>
          <p:nvPr/>
        </p:nvSpPr>
        <p:spPr>
          <a:xfrm>
            <a:off x="5835535" y="2211186"/>
            <a:ext cx="5788429" cy="4505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9609" y="1730970"/>
            <a:ext cx="2699970" cy="461665"/>
          </a:xfrm>
          <a:prstGeom prst="rect">
            <a:avLst/>
          </a:prstGeom>
          <a:solidFill>
            <a:srgbClr val="FF33FF"/>
          </a:solidFill>
        </p:spPr>
        <p:txBody>
          <a:bodyPr wrap="none" rtlCol="0">
            <a:spAutoFit/>
          </a:bodyPr>
          <a:lstStyle/>
          <a:p>
            <a:r>
              <a:rPr lang="en-US" sz="2400" dirty="0" smtClean="0"/>
              <a:t>BANK OF ENGLAND</a:t>
            </a:r>
            <a:endParaRPr lang="en-US" sz="2400" dirty="0"/>
          </a:p>
        </p:txBody>
      </p:sp>
      <p:sp>
        <p:nvSpPr>
          <p:cNvPr id="8" name="TextBox 7"/>
          <p:cNvSpPr txBox="1"/>
          <p:nvPr/>
        </p:nvSpPr>
        <p:spPr>
          <a:xfrm>
            <a:off x="8729749" y="1730969"/>
            <a:ext cx="3013967" cy="461665"/>
          </a:xfrm>
          <a:prstGeom prst="rect">
            <a:avLst/>
          </a:prstGeom>
          <a:solidFill>
            <a:srgbClr val="FF33FF"/>
          </a:solidFill>
        </p:spPr>
        <p:txBody>
          <a:bodyPr wrap="none" rtlCol="0">
            <a:spAutoFit/>
          </a:bodyPr>
          <a:lstStyle/>
          <a:p>
            <a:r>
              <a:rPr lang="en-US" sz="2400" dirty="0" smtClean="0"/>
              <a:t>FEDERAL RESERVE ACT</a:t>
            </a:r>
            <a:endParaRPr lang="en-US" sz="2400" dirty="0"/>
          </a:p>
        </p:txBody>
      </p:sp>
      <p:sp>
        <p:nvSpPr>
          <p:cNvPr id="3" name="Rectangle 2"/>
          <p:cNvSpPr/>
          <p:nvPr/>
        </p:nvSpPr>
        <p:spPr>
          <a:xfrm>
            <a:off x="648393" y="2379363"/>
            <a:ext cx="4854632" cy="923330"/>
          </a:xfrm>
          <a:prstGeom prst="rect">
            <a:avLst/>
          </a:prstGeom>
        </p:spPr>
        <p:txBody>
          <a:bodyPr wrap="square">
            <a:spAutoFit/>
          </a:bodyPr>
          <a:lstStyle/>
          <a:p>
            <a:r>
              <a:rPr lang="en-US" b="1" dirty="0"/>
              <a:t>Nine Years’ War </a:t>
            </a:r>
            <a:r>
              <a:rPr lang="en-US" b="1" dirty="0" smtClean="0"/>
              <a:t>    </a:t>
            </a:r>
            <a:r>
              <a:rPr lang="en-US" b="1" dirty="0"/>
              <a:t>(1688-1697)</a:t>
            </a:r>
          </a:p>
          <a:p>
            <a:r>
              <a:rPr lang="en-US" dirty="0"/>
              <a:t>(England/Scotland, Germany, Netherlands, Savoy</a:t>
            </a:r>
            <a:r>
              <a:rPr lang="en-US" dirty="0" smtClean="0"/>
              <a:t>,</a:t>
            </a:r>
          </a:p>
          <a:p>
            <a:r>
              <a:rPr lang="en-US" dirty="0" smtClean="0"/>
              <a:t>Spain</a:t>
            </a:r>
            <a:r>
              <a:rPr lang="en-US" dirty="0"/>
              <a:t>, and Sweden </a:t>
            </a:r>
            <a:r>
              <a:rPr lang="en-US" dirty="0" smtClean="0"/>
              <a:t>versus </a:t>
            </a:r>
            <a:r>
              <a:rPr lang="en-US" dirty="0"/>
              <a:t>France)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986" y="3528116"/>
            <a:ext cx="3735185" cy="3186765"/>
          </a:xfrm>
          <a:prstGeom prst="rect">
            <a:avLst/>
          </a:prstGeom>
        </p:spPr>
      </p:pic>
      <p:sp>
        <p:nvSpPr>
          <p:cNvPr id="10" name="TextBox 9"/>
          <p:cNvSpPr txBox="1"/>
          <p:nvPr/>
        </p:nvSpPr>
        <p:spPr>
          <a:xfrm>
            <a:off x="7274671" y="2406841"/>
            <a:ext cx="2910156" cy="646331"/>
          </a:xfrm>
          <a:prstGeom prst="rect">
            <a:avLst/>
          </a:prstGeom>
          <a:noFill/>
        </p:spPr>
        <p:txBody>
          <a:bodyPr wrap="none" rtlCol="0">
            <a:spAutoFit/>
          </a:bodyPr>
          <a:lstStyle/>
          <a:p>
            <a:pPr algn="ctr"/>
            <a:r>
              <a:rPr lang="en-US" b="1" dirty="0" smtClean="0"/>
              <a:t>WORLD WAR I</a:t>
            </a:r>
          </a:p>
          <a:p>
            <a:pPr algn="ctr"/>
            <a:r>
              <a:rPr lang="en-US" b="1" dirty="0" smtClean="0"/>
              <a:t>April 1917 – November 1918</a:t>
            </a:r>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536" y="3248827"/>
            <a:ext cx="4328160" cy="3354324"/>
          </a:xfrm>
          <a:prstGeom prst="rect">
            <a:avLst/>
          </a:prstGeom>
        </p:spPr>
      </p:pic>
    </p:spTree>
    <p:extLst>
      <p:ext uri="{BB962C8B-B14F-4D97-AF65-F5344CB8AC3E}">
        <p14:creationId xmlns:p14="http://schemas.microsoft.com/office/powerpoint/2010/main" val="2650663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548639"/>
          </a:xfrm>
          <a:prstGeom prst="rect">
            <a:avLst/>
          </a:prstGeom>
          <a:solidFill>
            <a:srgbClr val="E0FF89"/>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5"/>
            </a:pPr>
            <a:r>
              <a:rPr lang="en-US" sz="2800" b="1" dirty="0">
                <a:latin typeface="Courier New" panose="02070309020205020404" pitchFamily="49" charset="0"/>
                <a:cs typeface="Courier New" panose="02070309020205020404" pitchFamily="49" charset="0"/>
              </a:rPr>
              <a:t>The Age Old Techniques of Monetary Domination</a:t>
            </a:r>
          </a:p>
        </p:txBody>
      </p:sp>
      <p:sp>
        <p:nvSpPr>
          <p:cNvPr id="4" name="TextBox 3"/>
          <p:cNvSpPr txBox="1"/>
          <p:nvPr/>
        </p:nvSpPr>
        <p:spPr>
          <a:xfrm>
            <a:off x="0" y="548640"/>
            <a:ext cx="12192000" cy="4185761"/>
          </a:xfrm>
          <a:prstGeom prst="rect">
            <a:avLst/>
          </a:prstGeom>
          <a:solidFill>
            <a:srgbClr val="F2FFCD"/>
          </a:solidFill>
        </p:spPr>
        <p:txBody>
          <a:bodyPr wrap="square" rtlCol="0">
            <a:spAutoFit/>
          </a:bodyPr>
          <a:lstStyle/>
          <a:p>
            <a:r>
              <a:rPr lang="en-US" dirty="0" smtClean="0"/>
              <a:t>“The Federal Reserve System employed the standard false monetary concepts used for centuries to make domination possible.</a:t>
            </a:r>
          </a:p>
          <a:p>
            <a:r>
              <a:rPr lang="en-US" dirty="0" smtClean="0"/>
              <a:t>As early as 1735 … the </a:t>
            </a:r>
            <a:r>
              <a:rPr lang="en-US" dirty="0" smtClean="0"/>
              <a:t>philosopher </a:t>
            </a:r>
            <a:r>
              <a:rPr lang="en-US" dirty="0" smtClean="0"/>
              <a:t>Bishop Berkeley had warned about them … :</a:t>
            </a:r>
          </a:p>
          <a:p>
            <a:endParaRPr lang="en-US" dirty="0"/>
          </a:p>
          <a:p>
            <a:pPr marL="1657350" lvl="3" indent="-285750">
              <a:buFont typeface="Arial" panose="020B0604020202020204" pitchFamily="34" charset="0"/>
              <a:buChar char="•"/>
            </a:pPr>
            <a:r>
              <a:rPr lang="en-US" sz="2400" dirty="0" smtClean="0"/>
              <a:t>Money’s nature is a commodity.</a:t>
            </a:r>
          </a:p>
          <a:p>
            <a:pPr marL="1657350" lvl="3" indent="-285750">
              <a:buFont typeface="Arial" panose="020B0604020202020204" pitchFamily="34" charset="0"/>
              <a:buChar char="•"/>
            </a:pPr>
            <a:endParaRPr lang="en-US" sz="2400" dirty="0"/>
          </a:p>
          <a:p>
            <a:pPr marL="1657350" lvl="3" indent="-285750">
              <a:buFont typeface="Arial" panose="020B0604020202020204" pitchFamily="34" charset="0"/>
              <a:buChar char="•"/>
            </a:pPr>
            <a:r>
              <a:rPr lang="en-US" sz="2400" dirty="0" smtClean="0"/>
              <a:t>Money must be gold.</a:t>
            </a:r>
          </a:p>
          <a:p>
            <a:pPr marL="1657350" lvl="3" indent="-285750">
              <a:buFont typeface="Arial" panose="020B0604020202020204" pitchFamily="34" charset="0"/>
              <a:buChar char="•"/>
            </a:pPr>
            <a:endParaRPr lang="en-US" sz="2400" dirty="0"/>
          </a:p>
          <a:p>
            <a:pPr marL="1657350" lvl="3" indent="-285750">
              <a:buFont typeface="Arial" panose="020B0604020202020204" pitchFamily="34" charset="0"/>
              <a:buChar char="•"/>
            </a:pPr>
            <a:r>
              <a:rPr lang="en-US" sz="2400" dirty="0" smtClean="0"/>
              <a:t>Bankers were the source of money in a society, rather than the society itself</a:t>
            </a:r>
          </a:p>
          <a:p>
            <a:pPr marL="1657350" lvl="3" indent="-285750">
              <a:buFont typeface="Arial" panose="020B0604020202020204" pitchFamily="34" charset="0"/>
              <a:buChar char="•"/>
            </a:pPr>
            <a:endParaRPr lang="en-US" sz="2400" dirty="0" smtClean="0"/>
          </a:p>
          <a:p>
            <a:pPr marL="1657350" lvl="3" indent="-285750">
              <a:buFont typeface="Arial" panose="020B0604020202020204" pitchFamily="34" charset="0"/>
              <a:buChar char="•"/>
            </a:pPr>
            <a:r>
              <a:rPr lang="en-US" sz="2400" dirty="0" smtClean="0"/>
              <a:t>Bankers could somehow be trusted to control the money system”</a:t>
            </a:r>
          </a:p>
          <a:p>
            <a:pPr marL="1657350" lvl="3" indent="-285750">
              <a:buFont typeface="Arial" panose="020B0604020202020204" pitchFamily="34" charset="0"/>
              <a:buChar char="•"/>
            </a:pPr>
            <a:endParaRPr lang="en-US" sz="2800" dirty="0"/>
          </a:p>
          <a:p>
            <a:pPr lvl="3"/>
            <a:r>
              <a:rPr lang="en-US" sz="1600" dirty="0" smtClean="0"/>
              <a:t>									Stephen </a:t>
            </a:r>
            <a:r>
              <a:rPr lang="en-US" sz="1600" dirty="0" err="1" smtClean="0"/>
              <a:t>Zarlenga</a:t>
            </a:r>
            <a:r>
              <a:rPr lang="en-US" sz="1600" dirty="0" smtClean="0"/>
              <a:t>, </a:t>
            </a:r>
            <a:r>
              <a:rPr lang="en-US" sz="1600" i="1" dirty="0" smtClean="0"/>
              <a:t>LSM</a:t>
            </a:r>
            <a:r>
              <a:rPr lang="en-US" sz="1600" dirty="0" smtClean="0"/>
              <a:t>, p. 528</a:t>
            </a: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1" y="5037340"/>
            <a:ext cx="1524000" cy="15049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236" y="5037340"/>
            <a:ext cx="1524000" cy="150495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505" y="5037340"/>
            <a:ext cx="1524000" cy="15049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723" y="5283040"/>
            <a:ext cx="1524000" cy="10096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370" y="5283040"/>
            <a:ext cx="1524000" cy="1009650"/>
          </a:xfrm>
          <a:prstGeom prst="rect">
            <a:avLst/>
          </a:prstGeom>
        </p:spPr>
      </p:pic>
    </p:spTree>
    <p:extLst>
      <p:ext uri="{BB962C8B-B14F-4D97-AF65-F5344CB8AC3E}">
        <p14:creationId xmlns:p14="http://schemas.microsoft.com/office/powerpoint/2010/main" val="307561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548639"/>
          </a:xfrm>
          <a:prstGeom prst="rect">
            <a:avLst/>
          </a:prstGeom>
          <a:solidFill>
            <a:srgbClr val="BEB4FA"/>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6"/>
            </a:pPr>
            <a:r>
              <a:rPr lang="en-US" sz="2800" b="1" dirty="0">
                <a:latin typeface="Courier New" panose="02070309020205020404" pitchFamily="49" charset="0"/>
                <a:cs typeface="Courier New" panose="02070309020205020404" pitchFamily="49" charset="0"/>
              </a:rPr>
              <a:t>“Safeguards” in the Federal Reserve Act</a:t>
            </a:r>
          </a:p>
        </p:txBody>
      </p:sp>
      <p:sp>
        <p:nvSpPr>
          <p:cNvPr id="4" name="TextBox 3"/>
          <p:cNvSpPr txBox="1"/>
          <p:nvPr/>
        </p:nvSpPr>
        <p:spPr>
          <a:xfrm>
            <a:off x="0" y="548640"/>
            <a:ext cx="12192000" cy="830997"/>
          </a:xfrm>
          <a:prstGeom prst="rect">
            <a:avLst/>
          </a:prstGeom>
          <a:solidFill>
            <a:srgbClr val="E8EAFC"/>
          </a:solidFill>
        </p:spPr>
        <p:txBody>
          <a:bodyPr wrap="square" rtlCol="0">
            <a:spAutoFit/>
          </a:bodyPr>
          <a:lstStyle/>
          <a:p>
            <a:r>
              <a:rPr lang="en-US" sz="2400" dirty="0" smtClean="0"/>
              <a:t>“… there were substantial restrictions in the Federal Reserve Act which appeared to block arbitrary abuses by bankers.”     					</a:t>
            </a:r>
            <a:r>
              <a:rPr lang="en-US" dirty="0" smtClean="0"/>
              <a:t>Stephen </a:t>
            </a:r>
            <a:r>
              <a:rPr lang="en-US" dirty="0" err="1" smtClean="0"/>
              <a:t>Zarlenga</a:t>
            </a:r>
            <a:r>
              <a:rPr lang="en-US" dirty="0" smtClean="0"/>
              <a:t>, </a:t>
            </a:r>
            <a:r>
              <a:rPr lang="en-US" i="1" dirty="0" smtClean="0"/>
              <a:t>LSM</a:t>
            </a:r>
            <a:r>
              <a:rPr lang="en-US" dirty="0" smtClean="0"/>
              <a:t>, p. 529</a:t>
            </a:r>
            <a:endParaRPr lang="en-US" dirty="0"/>
          </a:p>
        </p:txBody>
      </p:sp>
      <p:sp>
        <p:nvSpPr>
          <p:cNvPr id="3" name="TextBox 2"/>
          <p:cNvSpPr txBox="1"/>
          <p:nvPr/>
        </p:nvSpPr>
        <p:spPr>
          <a:xfrm>
            <a:off x="91953" y="1673387"/>
            <a:ext cx="7799571" cy="2862322"/>
          </a:xfrm>
          <a:prstGeom prst="rect">
            <a:avLst/>
          </a:prstGeom>
          <a:solidFill>
            <a:srgbClr val="BBF0FD"/>
          </a:solidFill>
        </p:spPr>
        <p:txBody>
          <a:bodyPr wrap="none" rtlCol="0">
            <a:spAutoFit/>
          </a:bodyPr>
          <a:lstStyle/>
          <a:p>
            <a:pPr marL="285750" indent="-285750">
              <a:buFont typeface="Wingdings" panose="05000000000000000000" pitchFamily="2" charset="2"/>
              <a:buChar char="q"/>
            </a:pPr>
            <a:r>
              <a:rPr lang="en-US" dirty="0" smtClean="0"/>
              <a:t>All printed Federal Reserve Notes were to be 100% backed by gold</a:t>
            </a:r>
          </a:p>
          <a:p>
            <a:endParaRPr lang="en-US" dirty="0" smtClean="0"/>
          </a:p>
          <a:p>
            <a:pPr marL="285750" indent="-285750">
              <a:buFont typeface="Wingdings" panose="05000000000000000000" pitchFamily="2" charset="2"/>
              <a:buChar char="q"/>
            </a:pPr>
            <a:r>
              <a:rPr lang="en-US" dirty="0" smtClean="0"/>
              <a:t>The “real bills doctrine”:   all commercial loans created as a deposit in a bank</a:t>
            </a:r>
          </a:p>
          <a:p>
            <a:r>
              <a:rPr lang="en-US" dirty="0"/>
              <a:t> </a:t>
            </a:r>
            <a:r>
              <a:rPr lang="en-US" dirty="0" smtClean="0"/>
              <a:t>     were to be backed 100% by commercial output from new production, plus an </a:t>
            </a:r>
          </a:p>
          <a:p>
            <a:r>
              <a:rPr lang="en-US" dirty="0"/>
              <a:t> </a:t>
            </a:r>
            <a:r>
              <a:rPr lang="en-US" dirty="0" smtClean="0"/>
              <a:t>     additional 14% by gold</a:t>
            </a:r>
          </a:p>
          <a:p>
            <a:endParaRPr lang="en-US" dirty="0" smtClean="0"/>
          </a:p>
          <a:p>
            <a:pPr marL="285750" indent="-285750">
              <a:buFont typeface="Wingdings" panose="05000000000000000000" pitchFamily="2" charset="2"/>
              <a:buChar char="q"/>
            </a:pPr>
            <a:r>
              <a:rPr lang="en-US" dirty="0" smtClean="0"/>
              <a:t>The Governors of the Board in Washington were appointed by the President</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smtClean="0"/>
              <a:t>Both the Secretary of the Treasury and the Comptroller of the Currency</a:t>
            </a:r>
          </a:p>
          <a:p>
            <a:r>
              <a:rPr lang="en-US" dirty="0"/>
              <a:t> </a:t>
            </a:r>
            <a:r>
              <a:rPr lang="en-US" dirty="0" smtClean="0"/>
              <a:t>    were members of the Board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228" y="1379636"/>
            <a:ext cx="4108772" cy="54783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69" y="4622963"/>
            <a:ext cx="1563816" cy="1895535"/>
          </a:xfrm>
          <a:prstGeom prst="rect">
            <a:avLst/>
          </a:prstGeom>
        </p:spPr>
      </p:pic>
      <p:sp>
        <p:nvSpPr>
          <p:cNvPr id="7" name="Oval Callout 6"/>
          <p:cNvSpPr/>
          <p:nvPr/>
        </p:nvSpPr>
        <p:spPr>
          <a:xfrm rot="4509870">
            <a:off x="3074929" y="4119618"/>
            <a:ext cx="1915719" cy="3315217"/>
          </a:xfrm>
          <a:prstGeom prst="wedgeEllipseCallout">
            <a:avLst/>
          </a:prstGeom>
          <a:solidFill>
            <a:srgbClr val="BBF0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15935" y="5139731"/>
            <a:ext cx="2836418" cy="923330"/>
          </a:xfrm>
          <a:prstGeom prst="rect">
            <a:avLst/>
          </a:prstGeom>
          <a:noFill/>
        </p:spPr>
        <p:txBody>
          <a:bodyPr wrap="none" rtlCol="0">
            <a:spAutoFit/>
          </a:bodyPr>
          <a:lstStyle/>
          <a:p>
            <a:r>
              <a:rPr lang="en-US" dirty="0" smtClean="0"/>
              <a:t>“What we don’t get</a:t>
            </a:r>
          </a:p>
          <a:p>
            <a:r>
              <a:rPr lang="en-US" dirty="0" smtClean="0"/>
              <a:t>now, we can get later</a:t>
            </a:r>
          </a:p>
          <a:p>
            <a:r>
              <a:rPr lang="en-US" dirty="0" smtClean="0"/>
              <a:t>by administrative methods.”</a:t>
            </a:r>
            <a:endParaRPr lang="en-US" dirty="0"/>
          </a:p>
        </p:txBody>
      </p:sp>
      <p:sp>
        <p:nvSpPr>
          <p:cNvPr id="8" name="TextBox 7"/>
          <p:cNvSpPr txBox="1"/>
          <p:nvPr/>
        </p:nvSpPr>
        <p:spPr>
          <a:xfrm>
            <a:off x="356675" y="6488667"/>
            <a:ext cx="1454181" cy="369332"/>
          </a:xfrm>
          <a:prstGeom prst="rect">
            <a:avLst/>
          </a:prstGeom>
          <a:noFill/>
        </p:spPr>
        <p:txBody>
          <a:bodyPr wrap="none" rtlCol="0">
            <a:spAutoFit/>
          </a:bodyPr>
          <a:lstStyle/>
          <a:p>
            <a:r>
              <a:rPr lang="en-US" dirty="0" smtClean="0"/>
              <a:t>Paul Warburg</a:t>
            </a:r>
            <a:endParaRPr lang="en-US" dirty="0"/>
          </a:p>
        </p:txBody>
      </p:sp>
    </p:spTree>
    <p:extLst>
      <p:ext uri="{BB962C8B-B14F-4D97-AF65-F5344CB8AC3E}">
        <p14:creationId xmlns:p14="http://schemas.microsoft.com/office/powerpoint/2010/main" val="645710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8302" y="2707400"/>
            <a:ext cx="3242656" cy="4150600"/>
          </a:xfrm>
          <a:prstGeom prst="rect">
            <a:avLst/>
          </a:prstGeom>
        </p:spPr>
      </p:pic>
      <p:sp>
        <p:nvSpPr>
          <p:cNvPr id="2" name="Title 1"/>
          <p:cNvSpPr txBox="1">
            <a:spLocks/>
          </p:cNvSpPr>
          <p:nvPr/>
        </p:nvSpPr>
        <p:spPr>
          <a:xfrm>
            <a:off x="0" y="1"/>
            <a:ext cx="12192000" cy="548639"/>
          </a:xfrm>
          <a:prstGeom prst="rect">
            <a:avLst/>
          </a:prstGeom>
          <a:solidFill>
            <a:srgbClr val="BEB4FA"/>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6"/>
            </a:pPr>
            <a:r>
              <a:rPr lang="en-US" sz="2800" b="1" dirty="0">
                <a:latin typeface="Courier New" panose="02070309020205020404" pitchFamily="49" charset="0"/>
                <a:cs typeface="Courier New" panose="02070309020205020404" pitchFamily="49" charset="0"/>
              </a:rPr>
              <a:t>“Safeguards” in the Federal Reserve Act</a:t>
            </a:r>
          </a:p>
        </p:txBody>
      </p:sp>
      <p:sp>
        <p:nvSpPr>
          <p:cNvPr id="4" name="TextBox 3"/>
          <p:cNvSpPr txBox="1"/>
          <p:nvPr/>
        </p:nvSpPr>
        <p:spPr>
          <a:xfrm>
            <a:off x="0" y="548640"/>
            <a:ext cx="12192000" cy="646331"/>
          </a:xfrm>
          <a:prstGeom prst="rect">
            <a:avLst/>
          </a:prstGeom>
          <a:solidFill>
            <a:srgbClr val="E8EAFC"/>
          </a:solidFill>
        </p:spPr>
        <p:txBody>
          <a:bodyPr wrap="square" rtlCol="0">
            <a:spAutoFit/>
          </a:bodyPr>
          <a:lstStyle/>
          <a:p>
            <a:r>
              <a:rPr lang="en-US" dirty="0" smtClean="0"/>
              <a:t>Benjamin Strong was to become President of the all-powerful Federal Reserve Bank of New York from 1914 to his early death in 1928.  Strong wrote to Paul Warburg on November 1, 1913:</a:t>
            </a:r>
            <a:endParaRPr lang="en-US" sz="1600" dirty="0"/>
          </a:p>
        </p:txBody>
      </p:sp>
      <p:sp>
        <p:nvSpPr>
          <p:cNvPr id="7" name="Oval Callout 6"/>
          <p:cNvSpPr/>
          <p:nvPr/>
        </p:nvSpPr>
        <p:spPr>
          <a:xfrm rot="3748540">
            <a:off x="6052547" y="932784"/>
            <a:ext cx="5360889" cy="5370299"/>
          </a:xfrm>
          <a:prstGeom prst="wedgeEllipseCallout">
            <a:avLst/>
          </a:prstGeom>
          <a:solidFill>
            <a:srgbClr val="BBF0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1" name="TextBox 10"/>
          <p:cNvSpPr txBox="1"/>
          <p:nvPr/>
        </p:nvSpPr>
        <p:spPr>
          <a:xfrm>
            <a:off x="6434051" y="2285074"/>
            <a:ext cx="5065682" cy="3293209"/>
          </a:xfrm>
          <a:prstGeom prst="rect">
            <a:avLst/>
          </a:prstGeom>
          <a:noFill/>
        </p:spPr>
        <p:txBody>
          <a:bodyPr wrap="none" rtlCol="0">
            <a:spAutoFit/>
          </a:bodyPr>
          <a:lstStyle/>
          <a:p>
            <a:r>
              <a:rPr lang="en-US" dirty="0"/>
              <a:t>“I can reluctantly force myself to admit </a:t>
            </a:r>
            <a:r>
              <a:rPr lang="en-US" dirty="0" smtClean="0"/>
              <a:t>the</a:t>
            </a:r>
          </a:p>
          <a:p>
            <a:r>
              <a:rPr lang="en-US" dirty="0" smtClean="0"/>
              <a:t> </a:t>
            </a:r>
            <a:r>
              <a:rPr lang="en-US" dirty="0"/>
              <a:t>necessity of compromise…   but as to </a:t>
            </a:r>
            <a:r>
              <a:rPr lang="en-US" dirty="0" smtClean="0"/>
              <a:t>the</a:t>
            </a:r>
          </a:p>
          <a:p>
            <a:r>
              <a:rPr lang="en-US" dirty="0" smtClean="0"/>
              <a:t> </a:t>
            </a:r>
            <a:r>
              <a:rPr lang="en-US" dirty="0"/>
              <a:t>obligation of the U.S. Government </a:t>
            </a:r>
            <a:r>
              <a:rPr lang="en-US" dirty="0" smtClean="0"/>
              <a:t>being</a:t>
            </a:r>
          </a:p>
          <a:p>
            <a:r>
              <a:rPr lang="en-US" dirty="0" smtClean="0"/>
              <a:t> </a:t>
            </a:r>
            <a:r>
              <a:rPr lang="en-US" dirty="0"/>
              <a:t>gratuitously added to these circulating notes…. (no</a:t>
            </a:r>
            <a:r>
              <a:rPr lang="en-US" dirty="0" smtClean="0"/>
              <a:t>)</a:t>
            </a:r>
          </a:p>
          <a:p>
            <a:r>
              <a:rPr lang="en-US" dirty="0" smtClean="0"/>
              <a:t> </a:t>
            </a:r>
            <a:r>
              <a:rPr lang="en-US" dirty="0"/>
              <a:t>This is a provisional return to the heresies of </a:t>
            </a:r>
            <a:endParaRPr lang="en-US" dirty="0" smtClean="0"/>
          </a:p>
          <a:p>
            <a:r>
              <a:rPr lang="en-US" dirty="0" err="1" smtClean="0"/>
              <a:t>Greenbackism</a:t>
            </a:r>
            <a:r>
              <a:rPr lang="en-US" dirty="0" smtClean="0"/>
              <a:t> </a:t>
            </a:r>
            <a:r>
              <a:rPr lang="en-US" dirty="0"/>
              <a:t>and fiat money.”</a:t>
            </a:r>
          </a:p>
          <a:p>
            <a:r>
              <a:rPr lang="en-US" dirty="0"/>
              <a:t>                      </a:t>
            </a:r>
            <a:r>
              <a:rPr lang="en-US" sz="1600" dirty="0"/>
              <a:t>Strong’s Oct. 17, 1913 letter </a:t>
            </a:r>
            <a:r>
              <a:rPr lang="en-US" sz="1600" dirty="0" smtClean="0"/>
              <a:t>to</a:t>
            </a:r>
          </a:p>
          <a:p>
            <a:r>
              <a:rPr lang="en-US" sz="1600" dirty="0"/>
              <a:t> </a:t>
            </a:r>
            <a:r>
              <a:rPr lang="en-US" sz="1600" dirty="0" smtClean="0"/>
              <a:t>                        </a:t>
            </a:r>
            <a:r>
              <a:rPr lang="en-US" sz="1600" dirty="0"/>
              <a:t>Col. Millard </a:t>
            </a:r>
            <a:r>
              <a:rPr lang="en-US" sz="1600" dirty="0" err="1"/>
              <a:t>Hunsiker</a:t>
            </a:r>
            <a:r>
              <a:rPr lang="en-US" sz="1600" dirty="0"/>
              <a:t>, as quoted </a:t>
            </a:r>
            <a:r>
              <a:rPr lang="en-US" sz="1600" dirty="0" smtClean="0"/>
              <a:t>by</a:t>
            </a:r>
          </a:p>
          <a:p>
            <a:r>
              <a:rPr lang="en-US" sz="1600" dirty="0"/>
              <a:t> </a:t>
            </a:r>
            <a:r>
              <a:rPr lang="en-US" sz="1600" dirty="0" smtClean="0"/>
              <a:t>                        </a:t>
            </a:r>
            <a:r>
              <a:rPr lang="en-US" sz="1600" dirty="0"/>
              <a:t>Lester V. Chandler</a:t>
            </a:r>
            <a:r>
              <a:rPr lang="en-US" sz="1600" dirty="0" smtClean="0"/>
              <a:t>,</a:t>
            </a:r>
          </a:p>
          <a:p>
            <a:r>
              <a:rPr lang="en-US" sz="1600" dirty="0"/>
              <a:t> </a:t>
            </a:r>
            <a:r>
              <a:rPr lang="en-US" sz="1600" dirty="0" smtClean="0"/>
              <a:t>                        </a:t>
            </a:r>
            <a:r>
              <a:rPr lang="en-US" sz="1600" i="1" dirty="0"/>
              <a:t>Benjamin Strong, Central Banker</a:t>
            </a:r>
            <a:r>
              <a:rPr lang="en-US" sz="1600" dirty="0" smtClean="0"/>
              <a:t>,</a:t>
            </a:r>
          </a:p>
          <a:p>
            <a:r>
              <a:rPr lang="en-US" sz="1600" dirty="0"/>
              <a:t> </a:t>
            </a:r>
            <a:r>
              <a:rPr lang="en-US" sz="1600" dirty="0" smtClean="0"/>
              <a:t>                        </a:t>
            </a:r>
            <a:r>
              <a:rPr lang="en-US" sz="1600" dirty="0"/>
              <a:t>Washington: Brookings, 1958, p. 17</a:t>
            </a:r>
            <a:endParaRPr lang="en-US" dirty="0"/>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60" y="1311663"/>
            <a:ext cx="2543993" cy="2512192"/>
          </a:xfrm>
          <a:prstGeom prst="rect">
            <a:avLst/>
          </a:prstGeom>
        </p:spPr>
      </p:pic>
    </p:spTree>
    <p:extLst>
      <p:ext uri="{BB962C8B-B14F-4D97-AF65-F5344CB8AC3E}">
        <p14:creationId xmlns:p14="http://schemas.microsoft.com/office/powerpoint/2010/main" val="2863427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06" y="548640"/>
            <a:ext cx="7689484" cy="6309360"/>
          </a:xfrm>
          <a:prstGeom prst="rect">
            <a:avLst/>
          </a:prstGeom>
        </p:spPr>
      </p:pic>
      <p:sp>
        <p:nvSpPr>
          <p:cNvPr id="3" name="Title 1"/>
          <p:cNvSpPr txBox="1">
            <a:spLocks/>
          </p:cNvSpPr>
          <p:nvPr/>
        </p:nvSpPr>
        <p:spPr>
          <a:xfrm>
            <a:off x="0" y="1"/>
            <a:ext cx="12192000" cy="548639"/>
          </a:xfrm>
          <a:prstGeom prst="rect">
            <a:avLst/>
          </a:prstGeom>
          <a:solidFill>
            <a:srgbClr val="BEB4FA"/>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buFont typeface="+mj-lt"/>
              <a:buAutoNum type="arabicPeriod" startAt="6"/>
            </a:pPr>
            <a:r>
              <a:rPr lang="en-US" sz="2800" b="1" dirty="0">
                <a:latin typeface="Courier New" panose="02070309020205020404" pitchFamily="49" charset="0"/>
                <a:cs typeface="Courier New" panose="02070309020205020404" pitchFamily="49" charset="0"/>
              </a:rPr>
              <a:t>“Safeguards” in the Federal Reserve Act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6459" y="851395"/>
            <a:ext cx="1795549" cy="1389032"/>
          </a:xfrm>
          <a:prstGeom prst="rect">
            <a:avLst/>
          </a:prstGeom>
        </p:spPr>
      </p:pic>
      <p:sp>
        <p:nvSpPr>
          <p:cNvPr id="6" name="TextBox 5"/>
          <p:cNvSpPr txBox="1"/>
          <p:nvPr/>
        </p:nvSpPr>
        <p:spPr>
          <a:xfrm>
            <a:off x="7348452" y="2564101"/>
            <a:ext cx="4843548" cy="2031325"/>
          </a:xfrm>
          <a:prstGeom prst="rect">
            <a:avLst/>
          </a:prstGeom>
          <a:solidFill>
            <a:schemeClr val="bg1"/>
          </a:solidFill>
        </p:spPr>
        <p:txBody>
          <a:bodyPr wrap="square" rtlCol="0">
            <a:spAutoFit/>
          </a:bodyPr>
          <a:lstStyle/>
          <a:p>
            <a:pPr algn="ctr"/>
            <a:r>
              <a:rPr lang="en-US" dirty="0" smtClean="0"/>
              <a:t>FEDERAL ADVISORY COUNCIL, 1914</a:t>
            </a:r>
          </a:p>
          <a:p>
            <a:r>
              <a:rPr lang="en-US" dirty="0"/>
              <a:t>Established under provisions of the Federal Reserve </a:t>
            </a:r>
            <a:r>
              <a:rPr lang="en-US" dirty="0" smtClean="0"/>
              <a:t>Act, to </a:t>
            </a:r>
            <a:r>
              <a:rPr lang="en-US" dirty="0"/>
              <a:t>provide advice to the Board of Governors. Consists of one representative for each Federal Reserve Bank, elected annually by the bank's board of directors. Held first meeting December 1914.</a:t>
            </a:r>
          </a:p>
        </p:txBody>
      </p:sp>
      <p:sp>
        <p:nvSpPr>
          <p:cNvPr id="7" name="Rectangle 6"/>
          <p:cNvSpPr/>
          <p:nvPr/>
        </p:nvSpPr>
        <p:spPr>
          <a:xfrm>
            <a:off x="7411005" y="5297461"/>
            <a:ext cx="4710545" cy="1077218"/>
          </a:xfrm>
          <a:prstGeom prst="rect">
            <a:avLst/>
          </a:prstGeom>
        </p:spPr>
        <p:txBody>
          <a:bodyPr wrap="square">
            <a:spAutoFit/>
          </a:bodyPr>
          <a:lstStyle/>
          <a:p>
            <a:r>
              <a:rPr lang="en-US" sz="1600" dirty="0"/>
              <a:t>In 1923 the Open Market Investment </a:t>
            </a:r>
            <a:r>
              <a:rPr lang="en-US" sz="1600" dirty="0" smtClean="0"/>
              <a:t>Committee</a:t>
            </a:r>
          </a:p>
          <a:p>
            <a:r>
              <a:rPr lang="en-US" sz="1600" dirty="0" smtClean="0"/>
              <a:t>was </a:t>
            </a:r>
            <a:r>
              <a:rPr lang="en-US" sz="1600" dirty="0"/>
              <a:t>established, with Strong as chair, to </a:t>
            </a:r>
            <a:r>
              <a:rPr lang="en-US" sz="1600" dirty="0" smtClean="0"/>
              <a:t>determine</a:t>
            </a:r>
          </a:p>
          <a:p>
            <a:r>
              <a:rPr lang="en-US" sz="1600" dirty="0" smtClean="0"/>
              <a:t>open-market </a:t>
            </a:r>
            <a:r>
              <a:rPr lang="en-US" sz="1600" dirty="0"/>
              <a:t>operations for the System. The Fed </a:t>
            </a:r>
            <a:r>
              <a:rPr lang="en-US" sz="1600" dirty="0" smtClean="0"/>
              <a:t>then</a:t>
            </a:r>
          </a:p>
          <a:p>
            <a:r>
              <a:rPr lang="en-US" sz="1600" dirty="0" smtClean="0"/>
              <a:t>began </a:t>
            </a:r>
            <a:r>
              <a:rPr lang="en-US" sz="1600" dirty="0"/>
              <a:t>to use open-market operations </a:t>
            </a:r>
            <a:r>
              <a:rPr lang="en-US" sz="1600" dirty="0" smtClean="0"/>
              <a:t>proactively.</a:t>
            </a:r>
            <a:endParaRPr lang="en-US" sz="1600" dirty="0"/>
          </a:p>
        </p:txBody>
      </p:sp>
      <p:sp>
        <p:nvSpPr>
          <p:cNvPr id="9" name="TextBox 8"/>
          <p:cNvSpPr txBox="1"/>
          <p:nvPr/>
        </p:nvSpPr>
        <p:spPr>
          <a:xfrm>
            <a:off x="0" y="5540397"/>
            <a:ext cx="7182196" cy="1200329"/>
          </a:xfrm>
          <a:prstGeom prst="rect">
            <a:avLst/>
          </a:prstGeom>
          <a:solidFill>
            <a:schemeClr val="bg1"/>
          </a:solidFill>
        </p:spPr>
        <p:txBody>
          <a:bodyPr wrap="square" rtlCol="0">
            <a:spAutoFit/>
          </a:bodyPr>
          <a:lstStyle/>
          <a:p>
            <a:r>
              <a:rPr lang="en-US" dirty="0" smtClean="0"/>
              <a:t>Standing:  Paul M. Warburg, John Skelton Williams (Comptroller of the</a:t>
            </a:r>
          </a:p>
          <a:p>
            <a:r>
              <a:rPr lang="en-US" dirty="0" smtClean="0"/>
              <a:t>                  Currency), W.P.G. Harding, Adolph C. Miller</a:t>
            </a:r>
          </a:p>
          <a:p>
            <a:r>
              <a:rPr lang="en-US" dirty="0" smtClean="0"/>
              <a:t>Seated:    Charles S. Hamlin (Governor), *William G. McAdoo (Chairman,</a:t>
            </a:r>
          </a:p>
          <a:p>
            <a:r>
              <a:rPr lang="en-US" dirty="0"/>
              <a:t> </a:t>
            </a:r>
            <a:r>
              <a:rPr lang="en-US" dirty="0" smtClean="0"/>
              <a:t>                 Sec of Treasury, Wilson’s son-in-law), Frederic A. Delano </a:t>
            </a:r>
            <a:endParaRPr lang="en-US" dirty="0"/>
          </a:p>
        </p:txBody>
      </p:sp>
      <p:sp>
        <p:nvSpPr>
          <p:cNvPr id="10" name="TextBox 9"/>
          <p:cNvSpPr txBox="1"/>
          <p:nvPr/>
        </p:nvSpPr>
        <p:spPr>
          <a:xfrm>
            <a:off x="-83024" y="4595426"/>
            <a:ext cx="7265220" cy="923330"/>
          </a:xfrm>
          <a:prstGeom prst="rect">
            <a:avLst/>
          </a:prstGeom>
          <a:solidFill>
            <a:srgbClr val="E1E1FF"/>
          </a:solidFill>
        </p:spPr>
        <p:txBody>
          <a:bodyPr wrap="square" rtlCol="0">
            <a:spAutoFit/>
          </a:bodyPr>
          <a:lstStyle/>
          <a:p>
            <a:pPr algn="ctr"/>
            <a:endParaRPr lang="en-US" dirty="0" smtClean="0"/>
          </a:p>
          <a:p>
            <a:pPr algn="ctr"/>
            <a:r>
              <a:rPr lang="en-US" dirty="0" smtClean="0"/>
              <a:t>FEDERAL RESERVE BOARD, 1914</a:t>
            </a:r>
          </a:p>
          <a:p>
            <a:pPr algn="ctr"/>
            <a:r>
              <a:rPr lang="en-US" dirty="0" smtClean="0"/>
              <a:t>                                                </a:t>
            </a:r>
            <a:endParaRPr lang="en-US" dirty="0"/>
          </a:p>
        </p:txBody>
      </p:sp>
      <p:sp>
        <p:nvSpPr>
          <p:cNvPr id="11" name="TextBox 10"/>
          <p:cNvSpPr txBox="1"/>
          <p:nvPr/>
        </p:nvSpPr>
        <p:spPr>
          <a:xfrm>
            <a:off x="8037285" y="2487052"/>
            <a:ext cx="3503075" cy="369332"/>
          </a:xfrm>
          <a:prstGeom prst="rect">
            <a:avLst/>
          </a:prstGeom>
          <a:solidFill>
            <a:srgbClr val="E1E1FF"/>
          </a:solidFill>
        </p:spPr>
        <p:txBody>
          <a:bodyPr wrap="none" rtlCol="0">
            <a:spAutoFit/>
          </a:bodyPr>
          <a:lstStyle/>
          <a:p>
            <a:r>
              <a:rPr lang="en-US" dirty="0" smtClean="0"/>
              <a:t>FEDERAL ADVISORY COUNCIL, 1914</a:t>
            </a:r>
            <a:endParaRPr lang="en-US" dirty="0"/>
          </a:p>
        </p:txBody>
      </p:sp>
      <p:sp>
        <p:nvSpPr>
          <p:cNvPr id="12" name="TextBox 11"/>
          <p:cNvSpPr txBox="1"/>
          <p:nvPr/>
        </p:nvSpPr>
        <p:spPr>
          <a:xfrm>
            <a:off x="7646310" y="4801790"/>
            <a:ext cx="4176977" cy="338554"/>
          </a:xfrm>
          <a:prstGeom prst="rect">
            <a:avLst/>
          </a:prstGeom>
          <a:solidFill>
            <a:srgbClr val="E1E1FF"/>
          </a:solidFill>
        </p:spPr>
        <p:txBody>
          <a:bodyPr wrap="none" rtlCol="0">
            <a:spAutoFit/>
          </a:bodyPr>
          <a:lstStyle/>
          <a:p>
            <a:r>
              <a:rPr lang="en-US" sz="1600" dirty="0" smtClean="0"/>
              <a:t>OPEN MARKET INVESTMENT COMMITTEE, 1923</a:t>
            </a:r>
            <a:endParaRPr lang="en-US" sz="1600" dirty="0"/>
          </a:p>
        </p:txBody>
      </p:sp>
    </p:spTree>
    <p:extLst>
      <p:ext uri="{BB962C8B-B14F-4D97-AF65-F5344CB8AC3E}">
        <p14:creationId xmlns:p14="http://schemas.microsoft.com/office/powerpoint/2010/main" val="4027430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47898"/>
          </a:xfrm>
          <a:solidFill>
            <a:srgbClr val="F0E1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1. </a:t>
            </a:r>
            <a:r>
              <a:rPr lang="en-US" sz="2400" b="1" dirty="0" smtClean="0">
                <a:latin typeface="Courier New" panose="02070309020205020404" pitchFamily="49" charset="0"/>
                <a:cs typeface="Courier New" panose="02070309020205020404" pitchFamily="49" charset="0"/>
              </a:rPr>
              <a:t>Carroll </a:t>
            </a:r>
            <a:r>
              <a:rPr lang="en-US" sz="2400" b="1" dirty="0">
                <a:latin typeface="Courier New" panose="02070309020205020404" pitchFamily="49" charset="0"/>
                <a:cs typeface="Courier New" panose="02070309020205020404" pitchFamily="49" charset="0"/>
              </a:rPr>
              <a:t>Quigley</a:t>
            </a:r>
            <a:r>
              <a:rPr lang="en-US" sz="2400" b="1" dirty="0" smtClean="0">
                <a:latin typeface="Courier New" panose="02070309020205020404" pitchFamily="49" charset="0"/>
                <a:cs typeface="Courier New" panose="02070309020205020404" pitchFamily="49" charset="0"/>
              </a:rPr>
              <a:t>:</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Fed </a:t>
            </a:r>
            <a:r>
              <a:rPr lang="en-US" sz="2400" b="1" dirty="0">
                <a:latin typeface="Courier New" panose="02070309020205020404" pitchFamily="49" charset="0"/>
                <a:cs typeface="Courier New" panose="02070309020205020404" pitchFamily="49" charset="0"/>
              </a:rPr>
              <a:t>Established by Stealth – But Is It a Conspiracy?</a:t>
            </a:r>
            <a:br>
              <a:rPr lang="en-US" sz="24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
            </a:r>
            <a:br>
              <a:rPr lang="en-US" sz="2800" b="1" dirty="0">
                <a:latin typeface="Courier New" panose="02070309020205020404" pitchFamily="49" charset="0"/>
                <a:cs typeface="Courier New" panose="02070309020205020404" pitchFamily="49" charset="0"/>
              </a:rPr>
            </a:br>
            <a:endParaRPr lang="en-US" sz="2800" b="1" dirty="0"/>
          </a:p>
        </p:txBody>
      </p:sp>
      <p:sp>
        <p:nvSpPr>
          <p:cNvPr id="3" name="TextBox 2"/>
          <p:cNvSpPr txBox="1"/>
          <p:nvPr/>
        </p:nvSpPr>
        <p:spPr>
          <a:xfrm>
            <a:off x="0" y="847899"/>
            <a:ext cx="12192000" cy="646331"/>
          </a:xfrm>
          <a:prstGeom prst="rect">
            <a:avLst/>
          </a:prstGeom>
          <a:solidFill>
            <a:srgbClr val="DBB7FF"/>
          </a:solidFill>
        </p:spPr>
        <p:txBody>
          <a:bodyPr wrap="square" rtlCol="0">
            <a:spAutoFit/>
          </a:bodyPr>
          <a:lstStyle/>
          <a:p>
            <a:r>
              <a:rPr lang="en-US" b="1" dirty="0" smtClean="0"/>
              <a:t>Carroll Quigley wrote </a:t>
            </a:r>
            <a:r>
              <a:rPr lang="en-US" b="1" i="1" dirty="0" smtClean="0"/>
              <a:t>TRAGEDY &amp; HOPE:  A HISTORY OF THE WORLD IN OUR TIME</a:t>
            </a:r>
            <a:r>
              <a:rPr lang="en-US" b="1" dirty="0" smtClean="0"/>
              <a:t>, pub. 1966.  Here are some observations of the author:</a:t>
            </a:r>
            <a:endParaRPr lang="en-US" b="1" dirty="0"/>
          </a:p>
        </p:txBody>
      </p:sp>
      <p:sp>
        <p:nvSpPr>
          <p:cNvPr id="6" name="TextBox 5"/>
          <p:cNvSpPr txBox="1"/>
          <p:nvPr/>
        </p:nvSpPr>
        <p:spPr>
          <a:xfrm>
            <a:off x="149629" y="1845425"/>
            <a:ext cx="45719" cy="369332"/>
          </a:xfrm>
          <a:prstGeom prst="rect">
            <a:avLst/>
          </a:prstGeom>
          <a:noFill/>
        </p:spPr>
        <p:txBody>
          <a:bodyPr wrap="square" rtlCol="0">
            <a:spAutoFit/>
          </a:bodyPr>
          <a:lstStyle/>
          <a:p>
            <a:endParaRPr lang="en-US" dirty="0"/>
          </a:p>
        </p:txBody>
      </p:sp>
      <p:sp>
        <p:nvSpPr>
          <p:cNvPr id="7" name="TextBox 6"/>
          <p:cNvSpPr txBox="1"/>
          <p:nvPr/>
        </p:nvSpPr>
        <p:spPr>
          <a:xfrm>
            <a:off x="-16625" y="1494230"/>
            <a:ext cx="12192000" cy="1754326"/>
          </a:xfrm>
          <a:prstGeom prst="rect">
            <a:avLst/>
          </a:prstGeom>
          <a:solidFill>
            <a:srgbClr val="FFD5FF"/>
          </a:solidFill>
        </p:spPr>
        <p:txBody>
          <a:bodyPr wrap="square" rtlCol="0">
            <a:spAutoFit/>
          </a:bodyPr>
          <a:lstStyle/>
          <a:p>
            <a:r>
              <a:rPr lang="en-US" dirty="0" smtClean="0"/>
              <a:t>With the re-introduction of money into Europe in the 11</a:t>
            </a:r>
            <a:r>
              <a:rPr lang="en-US" baseline="30000" dirty="0" smtClean="0"/>
              <a:t>th</a:t>
            </a:r>
            <a:r>
              <a:rPr lang="en-US" dirty="0" smtClean="0"/>
              <a:t> century, profit was sought “by moving goods from one place to another.  In this effort, goods went from places where they were less valuable to places where they were more valuable, while money, doing the same thing, moved in the opposite direction…   Thus the value of goods was expressed in money, and the value of money was expressed in goods…</a:t>
            </a:r>
          </a:p>
          <a:p>
            <a:endParaRPr lang="en-US" dirty="0"/>
          </a:p>
          <a:p>
            <a:r>
              <a:rPr lang="en-US" dirty="0" smtClean="0"/>
              <a:t>… goods were more valuable where prices were high and money was more valuable where prices were low.”   Quigley, pp. 43-44</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152" y="3248556"/>
            <a:ext cx="6200847" cy="360944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0" y="3248557"/>
            <a:ext cx="5977050" cy="3609444"/>
          </a:xfrm>
          <a:prstGeom prst="rect">
            <a:avLst/>
          </a:prstGeom>
        </p:spPr>
      </p:pic>
    </p:spTree>
    <p:extLst>
      <p:ext uri="{BB962C8B-B14F-4D97-AF65-F5344CB8AC3E}">
        <p14:creationId xmlns:p14="http://schemas.microsoft.com/office/powerpoint/2010/main" val="2203185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48639"/>
          </a:xfrm>
          <a:solidFill>
            <a:srgbClr val="FFFF00"/>
          </a:solidFill>
        </p:spPr>
        <p:txBody>
          <a:bodyPr>
            <a:normAutofit/>
          </a:bodyPr>
          <a:lstStyle/>
          <a:p>
            <a:pPr marL="742950" indent="-742950" algn="ctr">
              <a:buFont typeface="+mj-lt"/>
              <a:buAutoNum type="arabicPeriod" startAt="7"/>
            </a:pPr>
            <a:r>
              <a:rPr lang="en-US" sz="2800" b="1" dirty="0" smtClean="0">
                <a:latin typeface="Courier New" panose="02070309020205020404" pitchFamily="49" charset="0"/>
                <a:cs typeface="Courier New" panose="02070309020205020404" pitchFamily="49" charset="0"/>
              </a:rPr>
              <a:t>Alfred Mitchell-Innes </a:t>
            </a:r>
            <a:r>
              <a:rPr lang="en-US" sz="2800" b="1" dirty="0">
                <a:latin typeface="Courier New" panose="02070309020205020404" pitchFamily="49" charset="0"/>
                <a:cs typeface="Courier New" panose="02070309020205020404" pitchFamily="49" charset="0"/>
              </a:rPr>
              <a:t>“Leads” the Way</a:t>
            </a:r>
          </a:p>
        </p:txBody>
      </p:sp>
      <p:sp>
        <p:nvSpPr>
          <p:cNvPr id="3" name="Rectangle 2"/>
          <p:cNvSpPr/>
          <p:nvPr/>
        </p:nvSpPr>
        <p:spPr>
          <a:xfrm>
            <a:off x="249381" y="1522191"/>
            <a:ext cx="8844742" cy="3170099"/>
          </a:xfrm>
          <a:prstGeom prst="rect">
            <a:avLst/>
          </a:prstGeom>
          <a:solidFill>
            <a:srgbClr val="FDB9FA"/>
          </a:solidFill>
        </p:spPr>
        <p:txBody>
          <a:bodyPr wrap="square">
            <a:spAutoFit/>
          </a:bodyPr>
          <a:lstStyle/>
          <a:p>
            <a:r>
              <a:rPr lang="en-US" sz="2000" dirty="0" smtClean="0"/>
              <a:t>From Wikipedia:</a:t>
            </a:r>
          </a:p>
          <a:p>
            <a:r>
              <a:rPr lang="en-US" sz="2000" dirty="0"/>
              <a:t> </a:t>
            </a:r>
            <a:r>
              <a:rPr lang="en-US" sz="2000" dirty="0" smtClean="0"/>
              <a:t>       “</a:t>
            </a:r>
            <a:r>
              <a:rPr lang="en-US" sz="2000" dirty="0"/>
              <a:t>Educated privately, </a:t>
            </a:r>
            <a:r>
              <a:rPr lang="en-US" sz="2000" dirty="0" smtClean="0"/>
              <a:t>he [Innes] </a:t>
            </a:r>
            <a:r>
              <a:rPr lang="en-US" sz="2000" dirty="0"/>
              <a:t>entered </a:t>
            </a:r>
            <a:r>
              <a:rPr lang="en-US" sz="2000" dirty="0" smtClean="0"/>
              <a:t>the British Diplomatic Service </a:t>
            </a:r>
            <a:r>
              <a:rPr lang="en-US" sz="2000" dirty="0"/>
              <a:t>in 1890 </a:t>
            </a:r>
            <a:r>
              <a:rPr lang="en-US" sz="2000" dirty="0" smtClean="0"/>
              <a:t>…  was </a:t>
            </a:r>
            <a:r>
              <a:rPr lang="en-US" sz="2000" dirty="0"/>
              <a:t>Counselor at </a:t>
            </a:r>
            <a:r>
              <a:rPr lang="en-US" sz="2000" dirty="0" smtClean="0"/>
              <a:t>the British Embassy in Washington, D.C. </a:t>
            </a:r>
            <a:r>
              <a:rPr lang="en-US" sz="2000" dirty="0"/>
              <a:t>from 1908 to </a:t>
            </a:r>
            <a:r>
              <a:rPr lang="en-US" sz="2000" dirty="0" smtClean="0"/>
              <a:t>1913.</a:t>
            </a:r>
          </a:p>
          <a:p>
            <a:r>
              <a:rPr lang="en-US" sz="2000" dirty="0" smtClean="0"/>
              <a:t>          While </a:t>
            </a:r>
            <a:r>
              <a:rPr lang="en-US" sz="2000" dirty="0"/>
              <a:t>in Washington, he wrote two articles on money and credit for </a:t>
            </a:r>
            <a:r>
              <a:rPr lang="en-US" sz="2000" i="1" dirty="0"/>
              <a:t>The Banking Law Journal</a:t>
            </a:r>
            <a:r>
              <a:rPr lang="en-US" sz="2000" dirty="0"/>
              <a:t>. </a:t>
            </a:r>
            <a:r>
              <a:rPr lang="en-US" sz="2000" dirty="0" smtClean="0"/>
              <a:t>  The </a:t>
            </a:r>
            <a:r>
              <a:rPr lang="en-US" sz="2000" dirty="0"/>
              <a:t>first, 'What is Money?', received an approving review </a:t>
            </a:r>
            <a:r>
              <a:rPr lang="en-US" sz="2000" dirty="0" smtClean="0"/>
              <a:t>from John Maynard Keynes,  </a:t>
            </a:r>
            <a:r>
              <a:rPr lang="en-US" sz="2000" dirty="0"/>
              <a:t>which led to the publication of the second, 'Credit Theory of Money</a:t>
            </a:r>
            <a:r>
              <a:rPr lang="en-US" sz="2000" dirty="0" smtClean="0"/>
              <a:t>'.</a:t>
            </a:r>
          </a:p>
          <a:p>
            <a:r>
              <a:rPr lang="en-US" sz="2000" dirty="0"/>
              <a:t> </a:t>
            </a:r>
            <a:r>
              <a:rPr lang="en-US" sz="2000" dirty="0" smtClean="0"/>
              <a:t>        </a:t>
            </a:r>
            <a:r>
              <a:rPr lang="en-US" sz="2000" dirty="0"/>
              <a:t>Long forgotten and rediscovered decades later, the articles have been praised as "the best pair of articles on the nature of money written in the twentieth century</a:t>
            </a:r>
            <a:r>
              <a:rPr lang="en-US" sz="2000" dirty="0" smtClean="0"/>
              <a:t>". **  </a:t>
            </a:r>
            <a:endParaRPr lang="en-US" sz="2000" dirty="0"/>
          </a:p>
        </p:txBody>
      </p:sp>
      <p:sp>
        <p:nvSpPr>
          <p:cNvPr id="7" name="TextBox 6"/>
          <p:cNvSpPr txBox="1"/>
          <p:nvPr/>
        </p:nvSpPr>
        <p:spPr>
          <a:xfrm>
            <a:off x="0" y="444539"/>
            <a:ext cx="12192000" cy="923330"/>
          </a:xfrm>
          <a:prstGeom prst="rect">
            <a:avLst/>
          </a:prstGeom>
          <a:solidFill>
            <a:srgbClr val="FFFFB7"/>
          </a:solidFill>
        </p:spPr>
        <p:txBody>
          <a:bodyPr wrap="square" rtlCol="0">
            <a:spAutoFit/>
          </a:bodyPr>
          <a:lstStyle/>
          <a:p>
            <a:r>
              <a:rPr lang="en-US" dirty="0" smtClean="0"/>
              <a:t>“Thus the Federal Reserve System appeared to be based on gold as money, but the Fed had the potential to substitute bank credit for money.   Just around the time of its inception, two articles appeared…  They had the effect of preparing the mindset of those bankers who actually believed in a gold based money system, for the new ‘reality.’  “              </a:t>
            </a:r>
            <a:r>
              <a:rPr lang="en-US" sz="1600" dirty="0" smtClean="0"/>
              <a:t>Stephen </a:t>
            </a:r>
            <a:r>
              <a:rPr lang="en-US" sz="1600" dirty="0" err="1" smtClean="0"/>
              <a:t>Zarlenga</a:t>
            </a:r>
            <a:r>
              <a:rPr lang="en-US" sz="1600" dirty="0" smtClean="0"/>
              <a:t>, </a:t>
            </a:r>
            <a:r>
              <a:rPr lang="en-US" sz="1600" i="1" dirty="0" smtClean="0"/>
              <a:t>LSM</a:t>
            </a:r>
            <a:r>
              <a:rPr lang="en-US" sz="1600" dirty="0" smtClean="0"/>
              <a:t>, p. 530</a:t>
            </a:r>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56" y="4887883"/>
            <a:ext cx="2252681" cy="1957017"/>
          </a:xfrm>
          <a:prstGeom prst="rect">
            <a:avLst/>
          </a:prstGeom>
        </p:spPr>
      </p:pic>
      <p:sp>
        <p:nvSpPr>
          <p:cNvPr id="9" name="TextBox 8"/>
          <p:cNvSpPr txBox="1"/>
          <p:nvPr/>
        </p:nvSpPr>
        <p:spPr>
          <a:xfrm>
            <a:off x="2643447" y="5887461"/>
            <a:ext cx="3707476" cy="923330"/>
          </a:xfrm>
          <a:prstGeom prst="rect">
            <a:avLst/>
          </a:prstGeom>
          <a:noFill/>
        </p:spPr>
        <p:txBody>
          <a:bodyPr wrap="square" rtlCol="0">
            <a:spAutoFit/>
          </a:bodyPr>
          <a:lstStyle/>
          <a:p>
            <a:r>
              <a:rPr lang="en-US" dirty="0" smtClean="0"/>
              <a:t>Washington D.C. residence of Innes</a:t>
            </a:r>
          </a:p>
          <a:p>
            <a:r>
              <a:rPr lang="en-US" dirty="0" smtClean="0"/>
              <a:t>during the creation of the Federal Reserve Bill.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3506" y="2835227"/>
            <a:ext cx="2848495" cy="4022773"/>
          </a:xfrm>
          <a:prstGeom prst="rect">
            <a:avLst/>
          </a:prstGeom>
        </p:spPr>
      </p:pic>
      <p:sp>
        <p:nvSpPr>
          <p:cNvPr id="11" name="Rectangle 10"/>
          <p:cNvSpPr/>
          <p:nvPr/>
        </p:nvSpPr>
        <p:spPr>
          <a:xfrm>
            <a:off x="5503024" y="4846613"/>
            <a:ext cx="3840482" cy="923330"/>
          </a:xfrm>
          <a:prstGeom prst="rect">
            <a:avLst/>
          </a:prstGeom>
        </p:spPr>
        <p:txBody>
          <a:bodyPr wrap="square">
            <a:spAutoFit/>
          </a:bodyPr>
          <a:lstStyle/>
          <a:p>
            <a:r>
              <a:rPr lang="en-US" dirty="0" smtClean="0"/>
              <a:t>**Credit </a:t>
            </a:r>
            <a:r>
              <a:rPr lang="en-US" dirty="0"/>
              <a:t>and State Theories of Money: </a:t>
            </a:r>
            <a:r>
              <a:rPr lang="en-US" dirty="0" smtClean="0"/>
              <a:t> The </a:t>
            </a:r>
            <a:r>
              <a:rPr lang="en-US" dirty="0"/>
              <a:t>Contributions of A. Mitchell </a:t>
            </a:r>
            <a:r>
              <a:rPr lang="en-US" dirty="0" smtClean="0"/>
              <a:t>Innes by L. Randall Wray, pub. 2004 </a:t>
            </a:r>
            <a:endParaRPr lang="en-US" dirty="0"/>
          </a:p>
        </p:txBody>
      </p:sp>
    </p:spTree>
    <p:extLst>
      <p:ext uri="{BB962C8B-B14F-4D97-AF65-F5344CB8AC3E}">
        <p14:creationId xmlns:p14="http://schemas.microsoft.com/office/powerpoint/2010/main" val="2185289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48639"/>
          </a:xfrm>
          <a:solidFill>
            <a:srgbClr val="FFFF00"/>
          </a:solidFill>
        </p:spPr>
        <p:txBody>
          <a:bodyPr>
            <a:normAutofit/>
          </a:bodyPr>
          <a:lstStyle/>
          <a:p>
            <a:pPr marL="742950" indent="-742950" algn="ctr">
              <a:buFont typeface="+mj-lt"/>
              <a:buAutoNum type="arabicPeriod" startAt="7"/>
            </a:pPr>
            <a:r>
              <a:rPr lang="en-US" sz="2800" b="1" dirty="0" smtClean="0">
                <a:latin typeface="Courier New" panose="02070309020205020404" pitchFamily="49" charset="0"/>
                <a:cs typeface="Courier New" panose="02070309020205020404" pitchFamily="49" charset="0"/>
              </a:rPr>
              <a:t>Mitchell </a:t>
            </a:r>
            <a:r>
              <a:rPr lang="en-US" sz="2800" b="1" dirty="0">
                <a:latin typeface="Courier New" panose="02070309020205020404" pitchFamily="49" charset="0"/>
                <a:cs typeface="Courier New" panose="02070309020205020404" pitchFamily="49" charset="0"/>
              </a:rPr>
              <a:t>Innes “Leads” the Way</a:t>
            </a:r>
          </a:p>
        </p:txBody>
      </p:sp>
      <p:sp>
        <p:nvSpPr>
          <p:cNvPr id="3" name="Rectangle 2"/>
          <p:cNvSpPr/>
          <p:nvPr/>
        </p:nvSpPr>
        <p:spPr>
          <a:xfrm>
            <a:off x="277091" y="1341438"/>
            <a:ext cx="10390909" cy="4524315"/>
          </a:xfrm>
          <a:prstGeom prst="rect">
            <a:avLst/>
          </a:prstGeom>
          <a:solidFill>
            <a:srgbClr val="FDB9FA"/>
          </a:solidFill>
        </p:spPr>
        <p:txBody>
          <a:bodyPr wrap="square">
            <a:spAutoFit/>
          </a:bodyPr>
          <a:lstStyle/>
          <a:p>
            <a:pPr algn="ctr"/>
            <a:r>
              <a:rPr lang="en-US" i="1" dirty="0"/>
              <a:t>WHAT IS MONEY</a:t>
            </a:r>
            <a:r>
              <a:rPr lang="en-US" i="1" dirty="0" smtClean="0"/>
              <a:t>?</a:t>
            </a:r>
          </a:p>
          <a:p>
            <a:pPr algn="ctr"/>
            <a:r>
              <a:rPr lang="en-US" i="1" dirty="0" smtClean="0"/>
              <a:t> </a:t>
            </a:r>
            <a:r>
              <a:rPr lang="en-US" dirty="0"/>
              <a:t>By A. MITCHELL </a:t>
            </a:r>
            <a:r>
              <a:rPr lang="en-US" dirty="0" smtClean="0"/>
              <a:t>INNES</a:t>
            </a:r>
          </a:p>
          <a:p>
            <a:pPr algn="ctr"/>
            <a:r>
              <a:rPr lang="en-US" dirty="0" smtClean="0"/>
              <a:t>  </a:t>
            </a:r>
            <a:r>
              <a:rPr lang="en-US" dirty="0"/>
              <a:t>From </a:t>
            </a:r>
            <a:r>
              <a:rPr lang="en-US" i="1" dirty="0"/>
              <a:t>The Banking Law Journal</a:t>
            </a:r>
            <a:r>
              <a:rPr lang="en-US" dirty="0"/>
              <a:t>, May 1913.</a:t>
            </a:r>
          </a:p>
          <a:p>
            <a:endParaRPr lang="en-US" dirty="0"/>
          </a:p>
          <a:p>
            <a:r>
              <a:rPr lang="en-US" dirty="0" smtClean="0"/>
              <a:t>“Adam </a:t>
            </a:r>
            <a:r>
              <a:rPr lang="en-US" dirty="0"/>
              <a:t>Smith's position depends on the truth of the proposition that if the baker or the brewer wants meat from the butcher, but has (the latter being sufficiently provided with bread and beer) nothing to offer in exchange, no exchange can be made between </a:t>
            </a:r>
            <a:r>
              <a:rPr lang="en-US" dirty="0" smtClean="0"/>
              <a:t>them…    But </a:t>
            </a:r>
            <a:r>
              <a:rPr lang="en-US" dirty="0"/>
              <a:t>is it true? </a:t>
            </a:r>
            <a:r>
              <a:rPr lang="en-US" dirty="0" smtClean="0"/>
              <a:t>  Assuming </a:t>
            </a:r>
            <a:r>
              <a:rPr lang="en-US" dirty="0"/>
              <a:t>the baker and the brewer to be honest </a:t>
            </a:r>
            <a:r>
              <a:rPr lang="en-US" dirty="0" smtClean="0"/>
              <a:t>men... the </a:t>
            </a:r>
            <a:r>
              <a:rPr lang="en-US" dirty="0"/>
              <a:t>butcher could take from them an acknowledgment that they had bought from him so much meat, and all we have to assume is that the community would recognize the obligation of the baker and the brewer to redeem these </a:t>
            </a:r>
            <a:r>
              <a:rPr lang="en-US" dirty="0" smtClean="0"/>
              <a:t>acknowledgments…  we </a:t>
            </a:r>
            <a:r>
              <a:rPr lang="en-US" dirty="0"/>
              <a:t>at once have a good and sufficient currency</a:t>
            </a:r>
            <a:r>
              <a:rPr lang="en-US" dirty="0" smtClean="0"/>
              <a:t>.</a:t>
            </a:r>
          </a:p>
          <a:p>
            <a:endParaRPr lang="en-US" dirty="0" smtClean="0"/>
          </a:p>
          <a:p>
            <a:r>
              <a:rPr lang="en-US" dirty="0" smtClean="0"/>
              <a:t>There </a:t>
            </a:r>
            <a:r>
              <a:rPr lang="en-US" dirty="0"/>
              <a:t>is absolutely no reason for assuming the existence of so clumsy a device as a medium of </a:t>
            </a:r>
            <a:r>
              <a:rPr lang="en-US" dirty="0" smtClean="0"/>
              <a:t>exchange…  </a:t>
            </a:r>
            <a:r>
              <a:rPr lang="en-US" dirty="0"/>
              <a:t>In other words, the present theory is based on the antiquity of the law of debt</a:t>
            </a:r>
            <a:r>
              <a:rPr lang="en-US" dirty="0" smtClean="0"/>
              <a:t>.</a:t>
            </a:r>
          </a:p>
          <a:p>
            <a:endParaRPr lang="en-US" dirty="0"/>
          </a:p>
          <a:p>
            <a:r>
              <a:rPr lang="en-US" dirty="0" smtClean="0"/>
              <a:t>Money</a:t>
            </a:r>
            <a:r>
              <a:rPr lang="en-US" dirty="0"/>
              <a:t>, then, is credit and nothing but credit. </a:t>
            </a:r>
            <a:r>
              <a:rPr lang="en-US" dirty="0" smtClean="0"/>
              <a:t>  A's </a:t>
            </a:r>
            <a:r>
              <a:rPr lang="en-US" dirty="0"/>
              <a:t>money is B's debt to him, and when B pays his debt, A's money disappears. </a:t>
            </a:r>
            <a:r>
              <a:rPr lang="en-US" dirty="0" smtClean="0"/>
              <a:t>  This </a:t>
            </a:r>
            <a:r>
              <a:rPr lang="en-US" dirty="0"/>
              <a:t>is the whole </a:t>
            </a:r>
            <a:r>
              <a:rPr lang="en-US" dirty="0" smtClean="0"/>
              <a:t>theory of money.”</a:t>
            </a:r>
          </a:p>
        </p:txBody>
      </p:sp>
      <p:sp>
        <p:nvSpPr>
          <p:cNvPr id="4" name="TextBox 3"/>
          <p:cNvSpPr txBox="1"/>
          <p:nvPr/>
        </p:nvSpPr>
        <p:spPr>
          <a:xfrm>
            <a:off x="0" y="714895"/>
            <a:ext cx="83127" cy="369332"/>
          </a:xfrm>
          <a:prstGeom prst="rect">
            <a:avLst/>
          </a:prstGeom>
          <a:noFill/>
        </p:spPr>
        <p:txBody>
          <a:bodyPr wrap="square" rtlCol="0">
            <a:spAutoFit/>
          </a:bodyPr>
          <a:lstStyle/>
          <a:p>
            <a:endParaRPr lang="en-US" dirty="0"/>
          </a:p>
        </p:txBody>
      </p:sp>
      <p:sp>
        <p:nvSpPr>
          <p:cNvPr id="5" name="TextBox 4"/>
          <p:cNvSpPr txBox="1"/>
          <p:nvPr/>
        </p:nvSpPr>
        <p:spPr>
          <a:xfrm>
            <a:off x="814647" y="814647"/>
            <a:ext cx="184731" cy="369332"/>
          </a:xfrm>
          <a:prstGeom prst="rect">
            <a:avLst/>
          </a:prstGeom>
          <a:noFill/>
        </p:spPr>
        <p:txBody>
          <a:bodyPr wrap="none" rtlCol="0">
            <a:spAutoFit/>
          </a:bodyPr>
          <a:lstStyle/>
          <a:p>
            <a:endParaRPr lang="en-US" dirty="0"/>
          </a:p>
        </p:txBody>
      </p:sp>
      <p:sp>
        <p:nvSpPr>
          <p:cNvPr id="6" name="TextBox 5"/>
          <p:cNvSpPr txBox="1"/>
          <p:nvPr/>
        </p:nvSpPr>
        <p:spPr>
          <a:xfrm>
            <a:off x="8312" y="548640"/>
            <a:ext cx="12192000" cy="523220"/>
          </a:xfrm>
          <a:prstGeom prst="rect">
            <a:avLst/>
          </a:prstGeom>
          <a:solidFill>
            <a:srgbClr val="FFFFB7"/>
          </a:solidFill>
        </p:spPr>
        <p:txBody>
          <a:bodyPr wrap="square" rtlCol="0">
            <a:spAutoFit/>
          </a:bodyPr>
          <a:lstStyle/>
          <a:p>
            <a:pPr algn="ctr"/>
            <a:r>
              <a:rPr lang="en-US" sz="2800" dirty="0" smtClean="0"/>
              <a:t>INNES DEFINES DEBT-FREE MONEY OUT OF EXISTENCE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4800600"/>
            <a:ext cx="1524000" cy="2057400"/>
          </a:xfrm>
          <a:prstGeom prst="rect">
            <a:avLst/>
          </a:prstGeom>
        </p:spPr>
      </p:pic>
    </p:spTree>
    <p:extLst>
      <p:ext uri="{BB962C8B-B14F-4D97-AF65-F5344CB8AC3E}">
        <p14:creationId xmlns:p14="http://schemas.microsoft.com/office/powerpoint/2010/main" val="1842610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48639"/>
          </a:xfrm>
          <a:solidFill>
            <a:srgbClr val="FFFF00"/>
          </a:solidFill>
        </p:spPr>
        <p:txBody>
          <a:bodyPr>
            <a:normAutofit/>
          </a:bodyPr>
          <a:lstStyle/>
          <a:p>
            <a:pPr marL="742950" indent="-742950" algn="ctr">
              <a:buFont typeface="+mj-lt"/>
              <a:buAutoNum type="arabicPeriod" startAt="7"/>
            </a:pPr>
            <a:r>
              <a:rPr lang="en-US" sz="2800" b="1" dirty="0" smtClean="0">
                <a:latin typeface="Courier New" panose="02070309020205020404" pitchFamily="49" charset="0"/>
                <a:cs typeface="Courier New" panose="02070309020205020404" pitchFamily="49" charset="0"/>
              </a:rPr>
              <a:t>Mitchell </a:t>
            </a:r>
            <a:r>
              <a:rPr lang="en-US" sz="2800" b="1" dirty="0">
                <a:latin typeface="Courier New" panose="02070309020205020404" pitchFamily="49" charset="0"/>
                <a:cs typeface="Courier New" panose="02070309020205020404" pitchFamily="49" charset="0"/>
              </a:rPr>
              <a:t>Innes “Leads” the Way</a:t>
            </a:r>
          </a:p>
        </p:txBody>
      </p:sp>
      <p:sp>
        <p:nvSpPr>
          <p:cNvPr id="3" name="TextBox 2"/>
          <p:cNvSpPr txBox="1"/>
          <p:nvPr/>
        </p:nvSpPr>
        <p:spPr>
          <a:xfrm>
            <a:off x="0" y="548640"/>
            <a:ext cx="12192000" cy="892552"/>
          </a:xfrm>
          <a:prstGeom prst="rect">
            <a:avLst/>
          </a:prstGeom>
          <a:solidFill>
            <a:srgbClr val="FFFFB7"/>
          </a:solidFill>
        </p:spPr>
        <p:txBody>
          <a:bodyPr wrap="square" rtlCol="0">
            <a:spAutoFit/>
          </a:bodyPr>
          <a:lstStyle/>
          <a:p>
            <a:pPr algn="ctr"/>
            <a:r>
              <a:rPr lang="en-US" sz="2800" dirty="0" smtClean="0"/>
              <a:t>INNES DEFINES MONEY OUT OF EXISTENCE !!!!</a:t>
            </a:r>
          </a:p>
          <a:p>
            <a:pPr algn="ctr"/>
            <a:r>
              <a:rPr lang="en-US" sz="2400" dirty="0" smtClean="0"/>
              <a:t>(THEN, WHAT WAS THE AMERICAN BILL OF CREDIT?  CONTINENTAL?  GREENBACK?)</a:t>
            </a:r>
            <a:endParaRPr lang="en-US" sz="2400" dirty="0"/>
          </a:p>
        </p:txBody>
      </p:sp>
      <p:sp>
        <p:nvSpPr>
          <p:cNvPr id="4" name="Rectangle 3"/>
          <p:cNvSpPr/>
          <p:nvPr/>
        </p:nvSpPr>
        <p:spPr>
          <a:xfrm>
            <a:off x="249382" y="1843459"/>
            <a:ext cx="9991898" cy="4247317"/>
          </a:xfrm>
          <a:prstGeom prst="rect">
            <a:avLst/>
          </a:prstGeom>
          <a:solidFill>
            <a:srgbClr val="FDB9FA"/>
          </a:solidFill>
        </p:spPr>
        <p:txBody>
          <a:bodyPr wrap="square">
            <a:spAutoFit/>
          </a:bodyPr>
          <a:lstStyle/>
          <a:p>
            <a:pPr algn="ctr"/>
            <a:r>
              <a:rPr lang="en-US" dirty="0"/>
              <a:t>The Credit Theory of Money</a:t>
            </a:r>
          </a:p>
          <a:p>
            <a:pPr algn="ctr"/>
            <a:r>
              <a:rPr lang="en-US" dirty="0"/>
              <a:t>By A. Mitchell Innes</a:t>
            </a:r>
          </a:p>
          <a:p>
            <a:pPr algn="ctr"/>
            <a:r>
              <a:rPr lang="en-US" dirty="0"/>
              <a:t>From</a:t>
            </a:r>
            <a:r>
              <a:rPr lang="en-US" i="1" dirty="0"/>
              <a:t> The Banking Law Journal,</a:t>
            </a:r>
            <a:r>
              <a:rPr lang="en-US" dirty="0"/>
              <a:t> Vol. 31 (1914), Dec./Jan., Pages 151-168</a:t>
            </a:r>
            <a:r>
              <a:rPr lang="en-US" dirty="0" smtClean="0"/>
              <a:t>.</a:t>
            </a:r>
          </a:p>
          <a:p>
            <a:pPr algn="ctr"/>
            <a:endParaRPr lang="en-US" dirty="0"/>
          </a:p>
          <a:p>
            <a:r>
              <a:rPr lang="en-US" dirty="0" smtClean="0"/>
              <a:t>“… of </a:t>
            </a:r>
            <a:r>
              <a:rPr lang="en-US" dirty="0"/>
              <a:t>all the false ideas current on the subject of money none is more harmful than that which attributes to the government the special function of monopolizing the issues of money. </a:t>
            </a:r>
            <a:endParaRPr lang="en-US" dirty="0" smtClean="0"/>
          </a:p>
          <a:p>
            <a:endParaRPr lang="en-US" dirty="0"/>
          </a:p>
          <a:p>
            <a:r>
              <a:rPr lang="en-US" dirty="0"/>
              <a:t>There is no such thing as a medium of exchange. </a:t>
            </a:r>
            <a:endParaRPr lang="en-US" dirty="0" smtClean="0"/>
          </a:p>
          <a:p>
            <a:endParaRPr lang="en-US" dirty="0"/>
          </a:p>
          <a:p>
            <a:r>
              <a:rPr lang="en-US" dirty="0" smtClean="0"/>
              <a:t>Credit </a:t>
            </a:r>
            <a:r>
              <a:rPr lang="en-US" dirty="0"/>
              <a:t>and credit alone is money</a:t>
            </a:r>
            <a:r>
              <a:rPr lang="en-US" dirty="0" smtClean="0"/>
              <a:t>.</a:t>
            </a:r>
          </a:p>
          <a:p>
            <a:endParaRPr lang="en-US" dirty="0"/>
          </a:p>
          <a:p>
            <a:r>
              <a:rPr lang="en-US" dirty="0" smtClean="0"/>
              <a:t>A </a:t>
            </a:r>
            <a:r>
              <a:rPr lang="en-US" dirty="0"/>
              <a:t>banker is one who centralises the debts of mankind and cancels them against one another. </a:t>
            </a:r>
            <a:r>
              <a:rPr lang="en-US" dirty="0" smtClean="0"/>
              <a:t> Banks </a:t>
            </a:r>
            <a:r>
              <a:rPr lang="en-US" dirty="0"/>
              <a:t>are the clearing houses of commerce</a:t>
            </a:r>
            <a:r>
              <a:rPr lang="en-US" dirty="0" smtClean="0"/>
              <a:t>.</a:t>
            </a:r>
          </a:p>
          <a:p>
            <a:endParaRPr lang="en-US" dirty="0"/>
          </a:p>
          <a:p>
            <a:r>
              <a:rPr lang="en-US" dirty="0" smtClean="0"/>
              <a:t>Money </a:t>
            </a:r>
            <a:r>
              <a:rPr lang="en-US" dirty="0"/>
              <a:t>in one form or another is, in fact, issued by banks, merchants, etc</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0" y="4907280"/>
            <a:ext cx="1950720" cy="1950720"/>
          </a:xfrm>
          <a:prstGeom prst="rect">
            <a:avLst/>
          </a:prstGeom>
        </p:spPr>
      </p:pic>
    </p:spTree>
    <p:extLst>
      <p:ext uri="{BB962C8B-B14F-4D97-AF65-F5344CB8AC3E}">
        <p14:creationId xmlns:p14="http://schemas.microsoft.com/office/powerpoint/2010/main" val="68849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48639"/>
          </a:xfrm>
          <a:solidFill>
            <a:srgbClr val="FFFF00"/>
          </a:solidFill>
        </p:spPr>
        <p:txBody>
          <a:bodyPr>
            <a:normAutofit/>
          </a:bodyPr>
          <a:lstStyle/>
          <a:p>
            <a:pPr marL="742950" indent="-742950" algn="ctr">
              <a:buFont typeface="+mj-lt"/>
              <a:buAutoNum type="arabicPeriod" startAt="7"/>
            </a:pPr>
            <a:r>
              <a:rPr lang="en-US" sz="2800" b="1" dirty="0" smtClean="0">
                <a:latin typeface="Courier New" panose="02070309020205020404" pitchFamily="49" charset="0"/>
                <a:cs typeface="Courier New" panose="02070309020205020404" pitchFamily="49" charset="0"/>
              </a:rPr>
              <a:t>Mitchell </a:t>
            </a:r>
            <a:r>
              <a:rPr lang="en-US" sz="2800" b="1" dirty="0">
                <a:latin typeface="Courier New" panose="02070309020205020404" pitchFamily="49" charset="0"/>
                <a:cs typeface="Courier New" panose="02070309020205020404" pitchFamily="49" charset="0"/>
              </a:rPr>
              <a:t>Innes “Leads” the Way</a:t>
            </a:r>
          </a:p>
        </p:txBody>
      </p:sp>
      <p:sp>
        <p:nvSpPr>
          <p:cNvPr id="3" name="TextBox 2"/>
          <p:cNvSpPr txBox="1"/>
          <p:nvPr/>
        </p:nvSpPr>
        <p:spPr>
          <a:xfrm>
            <a:off x="0" y="548640"/>
            <a:ext cx="12192000" cy="892552"/>
          </a:xfrm>
          <a:prstGeom prst="rect">
            <a:avLst/>
          </a:prstGeom>
          <a:solidFill>
            <a:srgbClr val="FFFFB7"/>
          </a:solidFill>
        </p:spPr>
        <p:txBody>
          <a:bodyPr wrap="square" rtlCol="0">
            <a:spAutoFit/>
          </a:bodyPr>
          <a:lstStyle/>
          <a:p>
            <a:pPr algn="ctr"/>
            <a:r>
              <a:rPr lang="en-US" sz="2800" dirty="0" smtClean="0"/>
              <a:t>INNES DEFINES MONEY OUT OF EXISTENCE !!!!</a:t>
            </a:r>
          </a:p>
          <a:p>
            <a:pPr algn="ctr"/>
            <a:r>
              <a:rPr lang="en-US" sz="2400" dirty="0" smtClean="0"/>
              <a:t>(THEN, WHAT WAS THE AMERICAN BILL OF CREDIT?  CONTINENTAL?  GREENBACK?)</a:t>
            </a:r>
            <a:endParaRPr lang="en-US" sz="2400" dirty="0"/>
          </a:p>
        </p:txBody>
      </p:sp>
      <p:sp>
        <p:nvSpPr>
          <p:cNvPr id="4" name="Rectangle 3"/>
          <p:cNvSpPr/>
          <p:nvPr/>
        </p:nvSpPr>
        <p:spPr>
          <a:xfrm>
            <a:off x="1100051" y="1706404"/>
            <a:ext cx="9991898" cy="2308324"/>
          </a:xfrm>
          <a:prstGeom prst="rect">
            <a:avLst/>
          </a:prstGeom>
          <a:solidFill>
            <a:srgbClr val="FDB9FA"/>
          </a:solidFill>
        </p:spPr>
        <p:txBody>
          <a:bodyPr wrap="square">
            <a:spAutoFit/>
          </a:bodyPr>
          <a:lstStyle/>
          <a:p>
            <a:r>
              <a:rPr lang="en-US" dirty="0" smtClean="0"/>
              <a:t>“… Innes had to ignore the historical examples of government money, especially the American examples such as the Greenbacks and the colonial currencies…   In effect Innes attempted to define money out of existence.  He was yet another English expert befuddling American minds.</a:t>
            </a:r>
          </a:p>
          <a:p>
            <a:endParaRPr lang="en-US" dirty="0"/>
          </a:p>
          <a:p>
            <a:r>
              <a:rPr lang="en-US" dirty="0" smtClean="0"/>
              <a:t>This is the general direction 20</a:t>
            </a:r>
            <a:r>
              <a:rPr lang="en-US" baseline="30000" dirty="0" smtClean="0"/>
              <a:t>th</a:t>
            </a:r>
            <a:r>
              <a:rPr lang="en-US" dirty="0" smtClean="0"/>
              <a:t> century establishment economists followed:  they made inappropriate and false distinctions between ‘high powered money’ (actually money) and ‘lower powered money’ (actually credit).  Instead of… clarifying the crucial distinctions between money and credit, they confused and obfuscated the concepts</a:t>
            </a:r>
            <a:r>
              <a:rPr lang="en-US" dirty="0" smtClean="0"/>
              <a:t>.”                                     			     </a:t>
            </a:r>
            <a:r>
              <a:rPr lang="en-US" sz="1600" dirty="0" err="1" smtClean="0"/>
              <a:t>Zarlenga</a:t>
            </a:r>
            <a:r>
              <a:rPr lang="en-US" sz="1600" dirty="0" smtClean="0"/>
              <a:t>, </a:t>
            </a:r>
            <a:r>
              <a:rPr lang="en-US" sz="1600" i="1" dirty="0" smtClean="0"/>
              <a:t>LSM, p. 530</a:t>
            </a:r>
            <a:endParaRPr lang="en-US" sz="16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51" y="4279940"/>
            <a:ext cx="5429710" cy="25780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811" y="4206895"/>
            <a:ext cx="2878974" cy="2573083"/>
          </a:xfrm>
          <a:prstGeom prst="rect">
            <a:avLst/>
          </a:prstGeom>
        </p:spPr>
      </p:pic>
    </p:spTree>
    <p:extLst>
      <p:ext uri="{BB962C8B-B14F-4D97-AF65-F5344CB8AC3E}">
        <p14:creationId xmlns:p14="http://schemas.microsoft.com/office/powerpoint/2010/main" val="2949346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15142"/>
          </a:xfrm>
          <a:solidFill>
            <a:srgbClr val="99FFCC"/>
          </a:solidFill>
        </p:spPr>
        <p:txBody>
          <a:bodyPr>
            <a:noAutofit/>
          </a:bodyPr>
          <a:lstStyle/>
          <a:p>
            <a:pPr marL="742950" indent="-742950" algn="ctr">
              <a:buFont typeface="+mj-lt"/>
              <a:buAutoNum type="arabicPeriod" startAt="8"/>
            </a:pPr>
            <a:r>
              <a:rPr lang="en-US" sz="3600" dirty="0">
                <a:latin typeface="+mn-lt"/>
                <a:cs typeface="Courier New" panose="02070309020205020404" pitchFamily="49" charset="0"/>
              </a:rPr>
              <a:t>The Fed is a Fractional Reserve Banking System</a:t>
            </a:r>
            <a:endParaRPr lang="en-US" sz="3600" dirty="0">
              <a:latin typeface="+mn-lt"/>
            </a:endParaRPr>
          </a:p>
        </p:txBody>
      </p:sp>
      <p:sp>
        <p:nvSpPr>
          <p:cNvPr id="3" name="TextBox 2"/>
          <p:cNvSpPr txBox="1"/>
          <p:nvPr/>
        </p:nvSpPr>
        <p:spPr>
          <a:xfrm>
            <a:off x="1" y="615143"/>
            <a:ext cx="12192000" cy="830997"/>
          </a:xfrm>
          <a:prstGeom prst="rect">
            <a:avLst/>
          </a:prstGeom>
          <a:solidFill>
            <a:srgbClr val="C1FFC1"/>
          </a:solidFill>
        </p:spPr>
        <p:txBody>
          <a:bodyPr wrap="square" rtlCol="0">
            <a:spAutoFit/>
          </a:bodyPr>
          <a:lstStyle/>
          <a:p>
            <a:pPr algn="ctr"/>
            <a:r>
              <a:rPr lang="en-US" sz="2400" dirty="0" smtClean="0"/>
              <a:t>Most people believe that modern banking consists of taking in deposits</a:t>
            </a:r>
          </a:p>
          <a:p>
            <a:pPr algn="ctr"/>
            <a:r>
              <a:rPr lang="en-US" sz="2400" dirty="0" smtClean="0"/>
              <a:t> and loaning them out at a higher rate of interest.</a:t>
            </a:r>
            <a:endParaRPr lang="en-US" sz="2400" dirty="0"/>
          </a:p>
        </p:txBody>
      </p:sp>
      <p:sp>
        <p:nvSpPr>
          <p:cNvPr id="4" name="TextBox 3"/>
          <p:cNvSpPr txBox="1"/>
          <p:nvPr/>
        </p:nvSpPr>
        <p:spPr>
          <a:xfrm>
            <a:off x="0" y="1446140"/>
            <a:ext cx="12192000" cy="1015663"/>
          </a:xfrm>
          <a:prstGeom prst="rect">
            <a:avLst/>
          </a:prstGeom>
          <a:solidFill>
            <a:srgbClr val="E5FFE5"/>
          </a:solidFill>
        </p:spPr>
        <p:txBody>
          <a:bodyPr wrap="square" rtlCol="0">
            <a:spAutoFit/>
          </a:bodyPr>
          <a:lstStyle/>
          <a:p>
            <a:r>
              <a:rPr lang="en-US" sz="2000" dirty="0" smtClean="0"/>
              <a:t>But modern banking consists of creating credit in the borrower’s account (“a bank loan”) based on the bank’s reserve money at its Federal Reserve Bank, which is one-tenth of the bank’s loans.  In other words, the bank creates ‘money/credit’ out of nothing!</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38" y="2461803"/>
            <a:ext cx="5212882" cy="4396197"/>
          </a:xfrm>
          <a:prstGeom prst="rect">
            <a:avLst/>
          </a:prstGeom>
        </p:spPr>
      </p:pic>
      <p:sp>
        <p:nvSpPr>
          <p:cNvPr id="6" name="TextBox 5"/>
          <p:cNvSpPr txBox="1"/>
          <p:nvPr/>
        </p:nvSpPr>
        <p:spPr>
          <a:xfrm>
            <a:off x="5980705" y="3690405"/>
            <a:ext cx="5710409" cy="646331"/>
          </a:xfrm>
          <a:prstGeom prst="rect">
            <a:avLst/>
          </a:prstGeom>
          <a:solidFill>
            <a:srgbClr val="E5FFE5"/>
          </a:solidFill>
        </p:spPr>
        <p:txBody>
          <a:bodyPr wrap="none" rtlCol="0">
            <a:spAutoFit/>
          </a:bodyPr>
          <a:lstStyle/>
          <a:p>
            <a:r>
              <a:rPr lang="en-US" dirty="0" smtClean="0"/>
              <a:t>Bankers still pretend to pay out cash for the created credits</a:t>
            </a:r>
          </a:p>
          <a:p>
            <a:r>
              <a:rPr lang="en-US" dirty="0" smtClean="0"/>
              <a:t>in the customer’s account.</a:t>
            </a:r>
            <a:endParaRPr lang="en-US" dirty="0"/>
          </a:p>
        </p:txBody>
      </p:sp>
    </p:spTree>
    <p:extLst>
      <p:ext uri="{BB962C8B-B14F-4D97-AF65-F5344CB8AC3E}">
        <p14:creationId xmlns:p14="http://schemas.microsoft.com/office/powerpoint/2010/main" val="2907485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15142"/>
          </a:xfrm>
          <a:solidFill>
            <a:srgbClr val="99FFCC"/>
          </a:solidFill>
        </p:spPr>
        <p:txBody>
          <a:bodyPr>
            <a:noAutofit/>
          </a:bodyPr>
          <a:lstStyle/>
          <a:p>
            <a:pPr marL="742950" indent="-742950" algn="ctr">
              <a:buFont typeface="+mj-lt"/>
              <a:buAutoNum type="arabicPeriod" startAt="8"/>
            </a:pPr>
            <a:r>
              <a:rPr lang="en-US" sz="3600" dirty="0">
                <a:latin typeface="+mn-lt"/>
                <a:cs typeface="Courier New" panose="02070309020205020404" pitchFamily="49" charset="0"/>
              </a:rPr>
              <a:t>The Fed is a Fractional Reserve Banking System</a:t>
            </a:r>
            <a:endParaRPr lang="en-US" sz="36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5143"/>
            <a:ext cx="9110750" cy="6242857"/>
          </a:xfrm>
          <a:prstGeom prst="rect">
            <a:avLst/>
          </a:prstGeom>
        </p:spPr>
      </p:pic>
      <p:sp>
        <p:nvSpPr>
          <p:cNvPr id="4" name="TextBox 3"/>
          <p:cNvSpPr txBox="1"/>
          <p:nvPr/>
        </p:nvSpPr>
        <p:spPr>
          <a:xfrm>
            <a:off x="9110750" y="1496291"/>
            <a:ext cx="3081250" cy="2585323"/>
          </a:xfrm>
          <a:prstGeom prst="rect">
            <a:avLst/>
          </a:prstGeom>
          <a:solidFill>
            <a:srgbClr val="E5FFE5"/>
          </a:solidFill>
        </p:spPr>
        <p:txBody>
          <a:bodyPr wrap="square" rtlCol="0">
            <a:spAutoFit/>
          </a:bodyPr>
          <a:lstStyle/>
          <a:p>
            <a:r>
              <a:rPr lang="en-US" dirty="0" smtClean="0"/>
              <a:t>Fractional reserve systems are unstable because depositors can get scared and withdraw cash from the bank, which can close the bank, because it</a:t>
            </a:r>
          </a:p>
          <a:p>
            <a:r>
              <a:rPr lang="en-US" dirty="0" smtClean="0"/>
              <a:t>doesn’t have that much cash (real money).   It has been creating credit (fake money) in a bank account. </a:t>
            </a:r>
            <a:endParaRPr lang="en-US" dirty="0"/>
          </a:p>
        </p:txBody>
      </p:sp>
      <p:sp>
        <p:nvSpPr>
          <p:cNvPr id="5" name="TextBox 4"/>
          <p:cNvSpPr txBox="1"/>
          <p:nvPr/>
        </p:nvSpPr>
        <p:spPr>
          <a:xfrm>
            <a:off x="9110750" y="5103674"/>
            <a:ext cx="3052182" cy="1477328"/>
          </a:xfrm>
          <a:prstGeom prst="rect">
            <a:avLst/>
          </a:prstGeom>
          <a:noFill/>
        </p:spPr>
        <p:txBody>
          <a:bodyPr wrap="none" rtlCol="0">
            <a:spAutoFit/>
          </a:bodyPr>
          <a:lstStyle/>
          <a:p>
            <a:r>
              <a:rPr lang="en-US" dirty="0"/>
              <a:t>Crowd at New York's </a:t>
            </a:r>
            <a:r>
              <a:rPr lang="en-US" dirty="0" smtClean="0"/>
              <a:t>American</a:t>
            </a:r>
          </a:p>
          <a:p>
            <a:r>
              <a:rPr lang="en-US" dirty="0" smtClean="0"/>
              <a:t>Union </a:t>
            </a:r>
            <a:r>
              <a:rPr lang="en-US" dirty="0"/>
              <a:t>Bank during a bank </a:t>
            </a:r>
            <a:r>
              <a:rPr lang="en-US" dirty="0" smtClean="0"/>
              <a:t>run</a:t>
            </a:r>
          </a:p>
          <a:p>
            <a:r>
              <a:rPr lang="en-US" dirty="0" smtClean="0"/>
              <a:t>early </a:t>
            </a:r>
            <a:r>
              <a:rPr lang="en-US" dirty="0"/>
              <a:t>in the Great Depression.</a:t>
            </a:r>
          </a:p>
          <a:p>
            <a:r>
              <a:rPr lang="en-US" dirty="0"/>
              <a:t>The Bank </a:t>
            </a:r>
            <a:r>
              <a:rPr lang="en-US" dirty="0" smtClean="0"/>
              <a:t>went </a:t>
            </a:r>
            <a:r>
              <a:rPr lang="en-US" dirty="0"/>
              <a:t>out of </a:t>
            </a:r>
            <a:r>
              <a:rPr lang="en-US" dirty="0" smtClean="0"/>
              <a:t>business</a:t>
            </a:r>
          </a:p>
          <a:p>
            <a:r>
              <a:rPr lang="en-US" dirty="0" smtClean="0"/>
              <a:t>on June </a:t>
            </a:r>
            <a:r>
              <a:rPr lang="en-US" dirty="0"/>
              <a:t>30, </a:t>
            </a:r>
            <a:r>
              <a:rPr lang="en-US" dirty="0" smtClean="0"/>
              <a:t>1931</a:t>
            </a:r>
            <a:endParaRPr lang="en-US" dirty="0"/>
          </a:p>
        </p:txBody>
      </p:sp>
    </p:spTree>
    <p:extLst>
      <p:ext uri="{BB962C8B-B14F-4D97-AF65-F5344CB8AC3E}">
        <p14:creationId xmlns:p14="http://schemas.microsoft.com/office/powerpoint/2010/main" val="1756972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15142"/>
          </a:xfrm>
          <a:solidFill>
            <a:srgbClr val="99FFCC"/>
          </a:solidFill>
        </p:spPr>
        <p:txBody>
          <a:bodyPr>
            <a:noAutofit/>
          </a:bodyPr>
          <a:lstStyle/>
          <a:p>
            <a:pPr marL="742950" indent="-742950" algn="ctr">
              <a:buFont typeface="+mj-lt"/>
              <a:buAutoNum type="arabicPeriod" startAt="8"/>
            </a:pPr>
            <a:r>
              <a:rPr lang="en-US" sz="3600" dirty="0">
                <a:latin typeface="+mn-lt"/>
                <a:cs typeface="Courier New" panose="02070309020205020404" pitchFamily="49" charset="0"/>
              </a:rPr>
              <a:t>The Fed is a Fractional Reserve Banking System</a:t>
            </a:r>
            <a:endParaRPr lang="en-US" sz="3600" dirty="0">
              <a:latin typeface="+mn-lt"/>
            </a:endParaRPr>
          </a:p>
        </p:txBody>
      </p:sp>
      <p:sp>
        <p:nvSpPr>
          <p:cNvPr id="3" name="TextBox 2"/>
          <p:cNvSpPr txBox="1"/>
          <p:nvPr/>
        </p:nvSpPr>
        <p:spPr>
          <a:xfrm>
            <a:off x="0" y="615143"/>
            <a:ext cx="12032846" cy="1323439"/>
          </a:xfrm>
          <a:prstGeom prst="rect">
            <a:avLst/>
          </a:prstGeom>
          <a:solidFill>
            <a:srgbClr val="E5FFE5"/>
          </a:solidFill>
        </p:spPr>
        <p:txBody>
          <a:bodyPr wrap="none" rtlCol="0">
            <a:spAutoFit/>
          </a:bodyPr>
          <a:lstStyle/>
          <a:p>
            <a:r>
              <a:rPr lang="en-US" sz="2000" dirty="0" smtClean="0"/>
              <a:t>“The Federal Deposit Insurance Corporation (FDIC, enacted in 1935) guarantees the bank accounts.  People know</a:t>
            </a:r>
          </a:p>
          <a:p>
            <a:r>
              <a:rPr lang="en-US" sz="2000" dirty="0" smtClean="0"/>
              <a:t>that the FDIC could not really handle a system-wide collapse, but they trust and assume that the U.S. Government</a:t>
            </a:r>
          </a:p>
          <a:p>
            <a:r>
              <a:rPr lang="en-US" sz="2000" dirty="0" smtClean="0"/>
              <a:t>will.  Thus it is GOVERNMENT [emphasis added] credit that keeps the banks open in </a:t>
            </a:r>
            <a:r>
              <a:rPr lang="en-US" sz="2000" dirty="0" smtClean="0"/>
              <a:t>America.” </a:t>
            </a:r>
            <a:endParaRPr lang="en-US" sz="2000" dirty="0" smtClean="0"/>
          </a:p>
          <a:p>
            <a:r>
              <a:rPr lang="en-US" sz="2000" dirty="0"/>
              <a:t>	</a:t>
            </a:r>
            <a:r>
              <a:rPr lang="en-US" sz="2000" dirty="0" smtClean="0"/>
              <a:t>									 </a:t>
            </a:r>
            <a:r>
              <a:rPr lang="en-US" sz="1600" dirty="0" smtClean="0"/>
              <a:t>Stephen </a:t>
            </a:r>
            <a:r>
              <a:rPr lang="en-US" sz="1600" dirty="0" err="1" smtClean="0"/>
              <a:t>Zarlenga</a:t>
            </a:r>
            <a:r>
              <a:rPr lang="en-US" sz="1600" dirty="0" smtClean="0"/>
              <a:t>, </a:t>
            </a:r>
            <a:r>
              <a:rPr lang="en-US" sz="1600" i="1" dirty="0" smtClean="0"/>
              <a:t>LSM</a:t>
            </a:r>
            <a:r>
              <a:rPr lang="en-US" sz="1600" dirty="0" smtClean="0"/>
              <a:t>, p. 531 </a:t>
            </a:r>
            <a:endParaRPr lang="en-US" sz="1600" dirty="0"/>
          </a:p>
        </p:txBody>
      </p:sp>
      <p:sp>
        <p:nvSpPr>
          <p:cNvPr id="4" name="Rectangle 3"/>
          <p:cNvSpPr/>
          <p:nvPr/>
        </p:nvSpPr>
        <p:spPr>
          <a:xfrm>
            <a:off x="5004262" y="3626427"/>
            <a:ext cx="6071842" cy="1754326"/>
          </a:xfrm>
          <a:prstGeom prst="rect">
            <a:avLst/>
          </a:prstGeom>
        </p:spPr>
        <p:txBody>
          <a:bodyPr wrap="square">
            <a:spAutoFit/>
          </a:bodyPr>
          <a:lstStyle/>
          <a:p>
            <a:r>
              <a:rPr lang="en-US" dirty="0" smtClean="0"/>
              <a:t>CURRENT FDIC INSURANCE:</a:t>
            </a:r>
          </a:p>
          <a:p>
            <a:endParaRPr lang="en-US" dirty="0" smtClean="0"/>
          </a:p>
          <a:p>
            <a:r>
              <a:rPr lang="en-US" dirty="0" smtClean="0"/>
              <a:t>Beginning </a:t>
            </a:r>
            <a:r>
              <a:rPr lang="en-US" dirty="0"/>
              <a:t>January 1, 2013, all of a depositor’s accounts at an insured depository institution, including all noninterest-bearing transaction accounts, will be insured by the FDIC up to the standard maximum deposit insurance amount ($250,000</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88" y="3160915"/>
            <a:ext cx="3635595" cy="3090256"/>
          </a:xfrm>
          <a:prstGeom prst="rect">
            <a:avLst/>
          </a:prstGeom>
        </p:spPr>
      </p:pic>
    </p:spTree>
    <p:extLst>
      <p:ext uri="{BB962C8B-B14F-4D97-AF65-F5344CB8AC3E}">
        <p14:creationId xmlns:p14="http://schemas.microsoft.com/office/powerpoint/2010/main" val="3929877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15142"/>
          </a:xfrm>
          <a:solidFill>
            <a:srgbClr val="99FFCC"/>
          </a:solidFill>
        </p:spPr>
        <p:txBody>
          <a:bodyPr>
            <a:noAutofit/>
          </a:bodyPr>
          <a:lstStyle/>
          <a:p>
            <a:pPr marL="742950" indent="-742950" algn="ctr">
              <a:buFont typeface="+mj-lt"/>
              <a:buAutoNum type="arabicPeriod" startAt="8"/>
            </a:pPr>
            <a:r>
              <a:rPr lang="en-US" sz="3600" dirty="0">
                <a:latin typeface="+mn-lt"/>
                <a:cs typeface="Courier New" panose="02070309020205020404" pitchFamily="49" charset="0"/>
              </a:rPr>
              <a:t>The Fed is a Fractional Reserve Banking System</a:t>
            </a:r>
            <a:endParaRPr lang="en-US" sz="3600" dirty="0">
              <a:latin typeface="+mn-lt"/>
            </a:endParaRPr>
          </a:p>
        </p:txBody>
      </p:sp>
      <p:sp>
        <p:nvSpPr>
          <p:cNvPr id="3" name="TextBox 2"/>
          <p:cNvSpPr txBox="1"/>
          <p:nvPr/>
        </p:nvSpPr>
        <p:spPr>
          <a:xfrm>
            <a:off x="0" y="615143"/>
            <a:ext cx="12258549" cy="2308324"/>
          </a:xfrm>
          <a:prstGeom prst="rect">
            <a:avLst/>
          </a:prstGeom>
          <a:solidFill>
            <a:srgbClr val="E5FFE5"/>
          </a:solidFill>
        </p:spPr>
        <p:txBody>
          <a:bodyPr wrap="none" rtlCol="0">
            <a:spAutoFit/>
          </a:bodyPr>
          <a:lstStyle/>
          <a:p>
            <a:r>
              <a:rPr lang="en-US" sz="2400" dirty="0" smtClean="0"/>
              <a:t>The 12 Federal Reserve Banks turn over 90% of their net profit to the government, from the </a:t>
            </a:r>
          </a:p>
          <a:p>
            <a:r>
              <a:rPr lang="en-US" sz="2400" dirty="0" smtClean="0"/>
              <a:t>interest earned on money (‘reserves’) creation…   </a:t>
            </a:r>
          </a:p>
          <a:p>
            <a:endParaRPr lang="en-US" sz="2400" dirty="0"/>
          </a:p>
          <a:p>
            <a:r>
              <a:rPr lang="en-US" sz="2400" dirty="0" smtClean="0"/>
              <a:t>But the owners of the 12 Federal Reserve Banks – the commercial banks – keep all of the interest</a:t>
            </a:r>
          </a:p>
          <a:p>
            <a:r>
              <a:rPr lang="en-US" sz="2400" dirty="0" smtClean="0"/>
              <a:t>earned on the money they create out of thin air – the public’s money (checking accounts). </a:t>
            </a:r>
          </a:p>
          <a:p>
            <a:r>
              <a:rPr lang="en-US" sz="2400" dirty="0" smtClean="0"/>
              <a:t>In addition, by not renewing loans they can cause an economic depression.</a:t>
            </a:r>
            <a:endParaRPr lang="en-US" sz="2400" dirty="0"/>
          </a:p>
        </p:txBody>
      </p:sp>
      <p:sp>
        <p:nvSpPr>
          <p:cNvPr id="4" name="Rectangle 3"/>
          <p:cNvSpPr/>
          <p:nvPr/>
        </p:nvSpPr>
        <p:spPr>
          <a:xfrm>
            <a:off x="232756" y="3150731"/>
            <a:ext cx="8167849" cy="1077218"/>
          </a:xfrm>
          <a:prstGeom prst="rect">
            <a:avLst/>
          </a:prstGeom>
          <a:solidFill>
            <a:srgbClr val="66FF99"/>
          </a:solidFill>
        </p:spPr>
        <p:txBody>
          <a:bodyPr wrap="square">
            <a:spAutoFit/>
          </a:bodyPr>
          <a:lstStyle/>
          <a:p>
            <a:r>
              <a:rPr lang="en-US" sz="3200" dirty="0" smtClean="0"/>
              <a:t>The power to create and destroy money is an awesome power.   </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175" y="3689340"/>
            <a:ext cx="3552825" cy="29527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60597"/>
            <a:ext cx="1945854" cy="24000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046" y="4457906"/>
            <a:ext cx="3468020" cy="240278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8944" y="4457905"/>
            <a:ext cx="2391661" cy="2402785"/>
          </a:xfrm>
          <a:prstGeom prst="rect">
            <a:avLst/>
          </a:prstGeom>
        </p:spPr>
      </p:pic>
    </p:spTree>
    <p:extLst>
      <p:ext uri="{BB962C8B-B14F-4D97-AF65-F5344CB8AC3E}">
        <p14:creationId xmlns:p14="http://schemas.microsoft.com/office/powerpoint/2010/main" val="209142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FFFF00"/>
          </a:solidFill>
        </p:spPr>
        <p:txBody>
          <a:bodyPr wrap="square">
            <a:spAutoFit/>
          </a:bodyPr>
          <a:lstStyle/>
          <a:p>
            <a:pPr marL="457200" indent="-457200" algn="ctr">
              <a:buFont typeface="+mj-lt"/>
              <a:buAutoNum type="arabicPeriod" startAt="9"/>
            </a:pPr>
            <a:r>
              <a:rPr lang="en-US" sz="2800" b="1" dirty="0">
                <a:latin typeface="Courier New" panose="02070309020205020404" pitchFamily="49" charset="0"/>
                <a:cs typeface="Courier New" panose="02070309020205020404" pitchFamily="49" charset="0"/>
              </a:rPr>
              <a:t>The Income Tax Also Created in 1913</a:t>
            </a:r>
          </a:p>
        </p:txBody>
      </p:sp>
      <p:graphicFrame>
        <p:nvGraphicFramePr>
          <p:cNvPr id="5" name="Table 4"/>
          <p:cNvGraphicFramePr>
            <a:graphicFrameLocks noGrp="1"/>
          </p:cNvGraphicFramePr>
          <p:nvPr>
            <p:extLst>
              <p:ext uri="{D42A27DB-BD31-4B8C-83A1-F6EECF244321}">
                <p14:modId xmlns:p14="http://schemas.microsoft.com/office/powerpoint/2010/main" val="2932339859"/>
              </p:ext>
            </p:extLst>
          </p:nvPr>
        </p:nvGraphicFramePr>
        <p:xfrm>
          <a:off x="688571" y="2527067"/>
          <a:ext cx="10515600" cy="4204958"/>
        </p:xfrm>
        <a:graphic>
          <a:graphicData uri="http://schemas.openxmlformats.org/drawingml/2006/table">
            <a:tbl>
              <a:tblPr/>
              <a:tblGrid>
                <a:gridCol w="1314450"/>
                <a:gridCol w="1314450"/>
                <a:gridCol w="1314450"/>
                <a:gridCol w="1314450"/>
                <a:gridCol w="1314450"/>
                <a:gridCol w="1314450"/>
                <a:gridCol w="1314450"/>
                <a:gridCol w="1314450"/>
              </a:tblGrid>
              <a:tr h="431278">
                <a:tc gridSpan="8">
                  <a:txBody>
                    <a:bodyPr/>
                    <a:lstStyle/>
                    <a:p>
                      <a:pPr algn="ctr"/>
                      <a:r>
                        <a:rPr lang="en-US" dirty="0"/>
                        <a:t>History of income tax rates adjusted for inflation (</a:t>
                      </a:r>
                      <a:r>
                        <a:rPr lang="en-US" dirty="0" smtClean="0"/>
                        <a:t>1913-2010)</a:t>
                      </a:r>
                      <a:endParaRPr lang="en-US" dirty="0"/>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4736">
                <a:tc>
                  <a:txBody>
                    <a:bodyPr/>
                    <a:lstStyle/>
                    <a:p>
                      <a:pPr algn="ctr"/>
                      <a:endParaRPr lang="en-US" dirty="0"/>
                    </a:p>
                  </a:txBody>
                  <a:tcPr anchor="ctr">
                    <a:lnL>
                      <a:noFill/>
                    </a:lnL>
                    <a:lnR>
                      <a:noFill/>
                    </a:lnR>
                    <a:lnT>
                      <a:noFill/>
                    </a:lnT>
                    <a:lnB>
                      <a:noFill/>
                    </a:lnB>
                  </a:tcPr>
                </a:tc>
                <a:tc>
                  <a:txBody>
                    <a:bodyPr/>
                    <a:lstStyle/>
                    <a:p>
                      <a:pPr algn="ctr"/>
                      <a:r>
                        <a:rPr lang="en-US"/>
                        <a:t>Number of</a:t>
                      </a:r>
                    </a:p>
                  </a:txBody>
                  <a:tcPr anchor="ctr">
                    <a:lnL>
                      <a:noFill/>
                    </a:lnL>
                    <a:lnR>
                      <a:noFill/>
                    </a:lnR>
                    <a:lnT>
                      <a:noFill/>
                    </a:lnT>
                    <a:lnB>
                      <a:noFill/>
                    </a:lnB>
                  </a:tcPr>
                </a:tc>
                <a:tc>
                  <a:txBody>
                    <a:bodyPr/>
                    <a:lstStyle/>
                    <a:p>
                      <a:pPr algn="ctr"/>
                      <a:r>
                        <a:rPr lang="en-US" dirty="0"/>
                        <a:t>First Bracket</a:t>
                      </a:r>
                    </a:p>
                  </a:txBody>
                  <a:tcPr anchor="ctr">
                    <a:lnL>
                      <a:noFill/>
                    </a:lnL>
                    <a:lnR>
                      <a:noFill/>
                    </a:lnR>
                    <a:lnT>
                      <a:noFill/>
                    </a:lnT>
                    <a:lnB>
                      <a:noFill/>
                    </a:lnB>
                  </a:tcPr>
                </a:tc>
                <a:tc gridSpan="3">
                  <a:txBody>
                    <a:bodyPr/>
                    <a:lstStyle/>
                    <a:p>
                      <a:pPr algn="ctr"/>
                      <a:r>
                        <a:rPr lang="en-US"/>
                        <a:t>Top Bracket</a:t>
                      </a:r>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a:endParaRPr lang="en-US"/>
                    </a:p>
                  </a:txBody>
                  <a:tcPr anchor="ctr">
                    <a:lnL>
                      <a:noFill/>
                    </a:lnL>
                    <a:lnR>
                      <a:noFill/>
                    </a:lnR>
                    <a:lnT>
                      <a:noFill/>
                    </a:lnT>
                    <a:lnB>
                      <a:noFill/>
                    </a:lnB>
                  </a:tcPr>
                </a:tc>
                <a:tc>
                  <a:txBody>
                    <a:bodyPr/>
                    <a:lstStyle/>
                    <a:p>
                      <a:endParaRPr lang="en-US"/>
                    </a:p>
                  </a:txBody>
                  <a:tcPr>
                    <a:lnL>
                      <a:noFill/>
                    </a:lnL>
                    <a:lnT>
                      <a:noFill/>
                    </a:lnT>
                  </a:tcPr>
                </a:tc>
              </a:tr>
              <a:tr h="431278">
                <a:tc>
                  <a:txBody>
                    <a:bodyPr/>
                    <a:lstStyle/>
                    <a:p>
                      <a:pPr algn="ctr"/>
                      <a:r>
                        <a:rPr lang="en-US"/>
                        <a:t>Year</a:t>
                      </a:r>
                    </a:p>
                  </a:txBody>
                  <a:tcPr anchor="ctr">
                    <a:lnL>
                      <a:noFill/>
                    </a:lnL>
                    <a:lnR>
                      <a:noFill/>
                    </a:lnR>
                    <a:lnT>
                      <a:noFill/>
                    </a:lnT>
                    <a:lnB>
                      <a:noFill/>
                    </a:lnB>
                  </a:tcPr>
                </a:tc>
                <a:tc>
                  <a:txBody>
                    <a:bodyPr/>
                    <a:lstStyle/>
                    <a:p>
                      <a:pPr algn="ctr"/>
                      <a:r>
                        <a:rPr lang="en-US" dirty="0"/>
                        <a:t>Brackets</a:t>
                      </a:r>
                    </a:p>
                  </a:txBody>
                  <a:tcPr anchor="ctr">
                    <a:lnL>
                      <a:noFill/>
                    </a:lnL>
                    <a:lnR>
                      <a:noFill/>
                    </a:lnR>
                    <a:lnT>
                      <a:noFill/>
                    </a:lnT>
                    <a:lnB>
                      <a:noFill/>
                    </a:lnB>
                  </a:tcPr>
                </a:tc>
                <a:tc>
                  <a:txBody>
                    <a:bodyPr/>
                    <a:lstStyle/>
                    <a:p>
                      <a:pPr algn="ctr"/>
                      <a:r>
                        <a:rPr lang="en-US"/>
                        <a:t>Rate</a:t>
                      </a:r>
                    </a:p>
                  </a:txBody>
                  <a:tcPr anchor="ctr">
                    <a:lnL>
                      <a:noFill/>
                    </a:lnL>
                    <a:lnR>
                      <a:noFill/>
                    </a:lnR>
                    <a:lnT>
                      <a:noFill/>
                    </a:lnT>
                    <a:lnB>
                      <a:noFill/>
                    </a:lnB>
                  </a:tcPr>
                </a:tc>
                <a:tc>
                  <a:txBody>
                    <a:bodyPr/>
                    <a:lstStyle/>
                    <a:p>
                      <a:pPr algn="ctr"/>
                      <a:r>
                        <a:rPr lang="en-US"/>
                        <a:t>Rate</a:t>
                      </a:r>
                    </a:p>
                  </a:txBody>
                  <a:tcPr anchor="ctr">
                    <a:lnL>
                      <a:noFill/>
                    </a:lnL>
                    <a:lnR>
                      <a:noFill/>
                    </a:lnR>
                    <a:lnT>
                      <a:noFill/>
                    </a:lnT>
                    <a:lnB>
                      <a:noFill/>
                    </a:lnB>
                  </a:tcPr>
                </a:tc>
                <a:tc>
                  <a:txBody>
                    <a:bodyPr/>
                    <a:lstStyle/>
                    <a:p>
                      <a:pPr algn="ctr"/>
                      <a:r>
                        <a:rPr lang="en-US"/>
                        <a:t>Income</a:t>
                      </a:r>
                    </a:p>
                  </a:txBody>
                  <a:tcPr anchor="ctr">
                    <a:lnL>
                      <a:noFill/>
                    </a:lnL>
                    <a:lnR>
                      <a:noFill/>
                    </a:lnR>
                    <a:lnT>
                      <a:noFill/>
                    </a:lnT>
                    <a:lnB>
                      <a:noFill/>
                    </a:lnB>
                  </a:tcPr>
                </a:tc>
                <a:tc>
                  <a:txBody>
                    <a:bodyPr/>
                    <a:lstStyle/>
                    <a:p>
                      <a:pPr algn="ctr"/>
                      <a:r>
                        <a:rPr lang="en-US" dirty="0"/>
                        <a:t>Adj. </a:t>
                      </a:r>
                      <a:r>
                        <a:rPr lang="en-US" dirty="0" smtClean="0"/>
                        <a:t>2014</a:t>
                      </a:r>
                      <a:endParaRPr lang="en-US" dirty="0"/>
                    </a:p>
                  </a:txBody>
                  <a:tcPr anchor="ctr">
                    <a:lnL>
                      <a:noFill/>
                    </a:lnL>
                    <a:lnR>
                      <a:noFill/>
                    </a:lnR>
                    <a:lnT>
                      <a:noFill/>
                    </a:lnT>
                    <a:lnB>
                      <a:noFill/>
                    </a:lnB>
                  </a:tcPr>
                </a:tc>
                <a:tc>
                  <a:txBody>
                    <a:bodyPr/>
                    <a:lstStyle/>
                    <a:p>
                      <a:pPr algn="ctr"/>
                      <a:r>
                        <a:rPr lang="en-US"/>
                        <a:t>Comment</a:t>
                      </a:r>
                    </a:p>
                  </a:txBody>
                  <a:tcPr anchor="ctr">
                    <a:lnL>
                      <a:noFill/>
                    </a:lnL>
                    <a:lnR>
                      <a:noFill/>
                    </a:lnR>
                    <a:lnT>
                      <a:noFill/>
                    </a:lnT>
                    <a:lnB>
                      <a:noFill/>
                    </a:lnB>
                  </a:tcPr>
                </a:tc>
                <a:tc>
                  <a:txBody>
                    <a:bodyPr/>
                    <a:lstStyle/>
                    <a:p>
                      <a:endParaRPr lang="en-US"/>
                    </a:p>
                  </a:txBody>
                  <a:tcPr>
                    <a:lnL>
                      <a:noFill/>
                    </a:lnL>
                  </a:tcPr>
                </a:tc>
              </a:tr>
              <a:tr h="1078194">
                <a:tc>
                  <a:txBody>
                    <a:bodyPr/>
                    <a:lstStyle/>
                    <a:p>
                      <a:pPr algn="ctr"/>
                      <a:r>
                        <a:rPr lang="en-US"/>
                        <a:t>1913</a:t>
                      </a:r>
                    </a:p>
                  </a:txBody>
                  <a:tcPr anchor="ctr">
                    <a:lnL>
                      <a:noFill/>
                    </a:lnL>
                    <a:lnR>
                      <a:noFill/>
                    </a:lnR>
                    <a:lnT>
                      <a:noFill/>
                    </a:lnT>
                    <a:lnB>
                      <a:noFill/>
                    </a:lnB>
                  </a:tcPr>
                </a:tc>
                <a:tc>
                  <a:txBody>
                    <a:bodyPr/>
                    <a:lstStyle/>
                    <a:p>
                      <a:pPr algn="ctr"/>
                      <a:r>
                        <a:rPr lang="en-US"/>
                        <a:t>7</a:t>
                      </a:r>
                    </a:p>
                  </a:txBody>
                  <a:tcPr anchor="ctr">
                    <a:lnL>
                      <a:noFill/>
                    </a:lnL>
                    <a:lnR>
                      <a:noFill/>
                    </a:lnR>
                    <a:lnT>
                      <a:noFill/>
                    </a:lnT>
                    <a:lnB>
                      <a:noFill/>
                    </a:lnB>
                  </a:tcPr>
                </a:tc>
                <a:tc>
                  <a:txBody>
                    <a:bodyPr/>
                    <a:lstStyle/>
                    <a:p>
                      <a:pPr algn="ctr"/>
                      <a:r>
                        <a:rPr lang="en-US"/>
                        <a:t>1%</a:t>
                      </a:r>
                    </a:p>
                  </a:txBody>
                  <a:tcPr anchor="ctr">
                    <a:lnL>
                      <a:noFill/>
                    </a:lnL>
                    <a:lnR>
                      <a:noFill/>
                    </a:lnR>
                    <a:lnT>
                      <a:noFill/>
                    </a:lnT>
                    <a:lnB>
                      <a:noFill/>
                    </a:lnB>
                  </a:tcPr>
                </a:tc>
                <a:tc>
                  <a:txBody>
                    <a:bodyPr/>
                    <a:lstStyle/>
                    <a:p>
                      <a:pPr algn="ctr"/>
                      <a:r>
                        <a:rPr lang="en-US"/>
                        <a:t>7%</a:t>
                      </a:r>
                    </a:p>
                  </a:txBody>
                  <a:tcPr anchor="ctr">
                    <a:lnL>
                      <a:noFill/>
                    </a:lnL>
                    <a:lnR>
                      <a:noFill/>
                    </a:lnR>
                    <a:lnT>
                      <a:noFill/>
                    </a:lnT>
                    <a:lnB>
                      <a:noFill/>
                    </a:lnB>
                  </a:tcPr>
                </a:tc>
                <a:tc>
                  <a:txBody>
                    <a:bodyPr/>
                    <a:lstStyle/>
                    <a:p>
                      <a:pPr algn="ctr"/>
                      <a:r>
                        <a:rPr lang="en-US"/>
                        <a:t>$500,000</a:t>
                      </a:r>
                    </a:p>
                  </a:txBody>
                  <a:tcPr anchor="ctr">
                    <a:lnL>
                      <a:noFill/>
                    </a:lnL>
                    <a:lnR>
                      <a:noFill/>
                    </a:lnR>
                    <a:lnT>
                      <a:noFill/>
                    </a:lnT>
                    <a:lnB>
                      <a:noFill/>
                    </a:lnB>
                  </a:tcPr>
                </a:tc>
                <a:tc>
                  <a:txBody>
                    <a:bodyPr/>
                    <a:lstStyle/>
                    <a:p>
                      <a:pPr algn="ctr"/>
                      <a:r>
                        <a:rPr lang="en-US"/>
                        <a:t>$11.86M</a:t>
                      </a:r>
                    </a:p>
                  </a:txBody>
                  <a:tcPr anchor="ctr">
                    <a:lnL>
                      <a:noFill/>
                    </a:lnL>
                    <a:lnR>
                      <a:noFill/>
                    </a:lnR>
                    <a:lnT>
                      <a:noFill/>
                    </a:lnT>
                    <a:lnB>
                      <a:noFill/>
                    </a:lnB>
                  </a:tcPr>
                </a:tc>
                <a:tc>
                  <a:txBody>
                    <a:bodyPr/>
                    <a:lstStyle/>
                    <a:p>
                      <a:pPr algn="ctr"/>
                      <a:r>
                        <a:rPr lang="en-US"/>
                        <a:t>First permanent income tax</a:t>
                      </a:r>
                    </a:p>
                  </a:txBody>
                  <a:tcPr anchor="ctr">
                    <a:lnL>
                      <a:noFill/>
                    </a:lnL>
                    <a:lnR>
                      <a:noFill/>
                    </a:lnR>
                    <a:lnT>
                      <a:noFill/>
                    </a:lnT>
                    <a:lnB>
                      <a:noFill/>
                    </a:lnB>
                  </a:tcPr>
                </a:tc>
                <a:tc>
                  <a:txBody>
                    <a:bodyPr/>
                    <a:lstStyle/>
                    <a:p>
                      <a:endParaRPr lang="en-US"/>
                    </a:p>
                  </a:txBody>
                  <a:tcPr>
                    <a:lnL>
                      <a:noFill/>
                    </a:lnL>
                  </a:tcPr>
                </a:tc>
              </a:tr>
              <a:tr h="754736">
                <a:tc>
                  <a:txBody>
                    <a:bodyPr/>
                    <a:lstStyle/>
                    <a:p>
                      <a:pPr algn="ctr"/>
                      <a:r>
                        <a:rPr lang="en-US" b="1" dirty="0"/>
                        <a:t>1917</a:t>
                      </a:r>
                    </a:p>
                  </a:txBody>
                  <a:tcPr anchor="ctr">
                    <a:lnL>
                      <a:noFill/>
                    </a:lnL>
                    <a:lnR>
                      <a:noFill/>
                    </a:lnR>
                    <a:lnT>
                      <a:noFill/>
                    </a:lnT>
                    <a:lnB>
                      <a:noFill/>
                    </a:lnB>
                    <a:solidFill>
                      <a:srgbClr val="FFFF00"/>
                    </a:solidFill>
                  </a:tcPr>
                </a:tc>
                <a:tc>
                  <a:txBody>
                    <a:bodyPr/>
                    <a:lstStyle/>
                    <a:p>
                      <a:pPr algn="ctr"/>
                      <a:r>
                        <a:rPr lang="en-US" b="1" dirty="0"/>
                        <a:t>21</a:t>
                      </a:r>
                    </a:p>
                  </a:txBody>
                  <a:tcPr anchor="ctr">
                    <a:lnL>
                      <a:noFill/>
                    </a:lnL>
                    <a:lnR>
                      <a:noFill/>
                    </a:lnR>
                    <a:lnT>
                      <a:noFill/>
                    </a:lnT>
                    <a:lnB>
                      <a:noFill/>
                    </a:lnB>
                    <a:solidFill>
                      <a:srgbClr val="FFFF00"/>
                    </a:solidFill>
                  </a:tcPr>
                </a:tc>
                <a:tc>
                  <a:txBody>
                    <a:bodyPr/>
                    <a:lstStyle/>
                    <a:p>
                      <a:pPr algn="ctr"/>
                      <a:r>
                        <a:rPr lang="en-US" b="1" dirty="0"/>
                        <a:t>2%</a:t>
                      </a:r>
                    </a:p>
                  </a:txBody>
                  <a:tcPr anchor="ctr">
                    <a:lnL>
                      <a:noFill/>
                    </a:lnL>
                    <a:lnR>
                      <a:noFill/>
                    </a:lnR>
                    <a:lnT>
                      <a:noFill/>
                    </a:lnT>
                    <a:lnB>
                      <a:noFill/>
                    </a:lnB>
                    <a:solidFill>
                      <a:srgbClr val="FFFF00"/>
                    </a:solidFill>
                  </a:tcPr>
                </a:tc>
                <a:tc>
                  <a:txBody>
                    <a:bodyPr/>
                    <a:lstStyle/>
                    <a:p>
                      <a:pPr algn="ctr"/>
                      <a:r>
                        <a:rPr lang="en-US" b="1" dirty="0"/>
                        <a:t>67%</a:t>
                      </a:r>
                    </a:p>
                  </a:txBody>
                  <a:tcPr anchor="ctr">
                    <a:lnL>
                      <a:noFill/>
                    </a:lnL>
                    <a:lnR>
                      <a:noFill/>
                    </a:lnR>
                    <a:lnT>
                      <a:noFill/>
                    </a:lnT>
                    <a:lnB>
                      <a:noFill/>
                    </a:lnB>
                    <a:solidFill>
                      <a:srgbClr val="FFFF00"/>
                    </a:solidFill>
                  </a:tcPr>
                </a:tc>
                <a:tc>
                  <a:txBody>
                    <a:bodyPr/>
                    <a:lstStyle/>
                    <a:p>
                      <a:pPr algn="ctr"/>
                      <a:r>
                        <a:rPr lang="en-US" b="1" dirty="0"/>
                        <a:t>$2,000,000</a:t>
                      </a:r>
                    </a:p>
                  </a:txBody>
                  <a:tcPr anchor="ctr">
                    <a:lnL>
                      <a:noFill/>
                    </a:lnL>
                    <a:lnR>
                      <a:noFill/>
                    </a:lnR>
                    <a:lnT>
                      <a:noFill/>
                    </a:lnT>
                    <a:lnB>
                      <a:noFill/>
                    </a:lnB>
                    <a:solidFill>
                      <a:srgbClr val="FFFF00"/>
                    </a:solidFill>
                  </a:tcPr>
                </a:tc>
                <a:tc>
                  <a:txBody>
                    <a:bodyPr/>
                    <a:lstStyle/>
                    <a:p>
                      <a:pPr algn="ctr"/>
                      <a:r>
                        <a:rPr lang="en-US" b="1" dirty="0"/>
                        <a:t>$36.68M</a:t>
                      </a:r>
                    </a:p>
                  </a:txBody>
                  <a:tcPr anchor="ctr">
                    <a:lnL>
                      <a:noFill/>
                    </a:lnL>
                    <a:lnR>
                      <a:noFill/>
                    </a:lnR>
                    <a:lnT>
                      <a:noFill/>
                    </a:lnT>
                    <a:lnB>
                      <a:noFill/>
                    </a:lnB>
                    <a:solidFill>
                      <a:srgbClr val="FFFF00"/>
                    </a:solidFill>
                  </a:tcPr>
                </a:tc>
                <a:tc>
                  <a:txBody>
                    <a:bodyPr/>
                    <a:lstStyle/>
                    <a:p>
                      <a:pPr algn="ctr"/>
                      <a:r>
                        <a:rPr lang="en-US" b="1" dirty="0"/>
                        <a:t>World War I financing</a:t>
                      </a:r>
                    </a:p>
                  </a:txBody>
                  <a:tcPr anchor="ctr">
                    <a:lnL>
                      <a:noFill/>
                    </a:lnL>
                    <a:lnR>
                      <a:noFill/>
                    </a:lnR>
                    <a:lnT>
                      <a:noFill/>
                    </a:lnT>
                    <a:lnB>
                      <a:noFill/>
                    </a:lnB>
                    <a:solidFill>
                      <a:srgbClr val="FFFF00"/>
                    </a:solidFill>
                  </a:tcPr>
                </a:tc>
                <a:tc>
                  <a:txBody>
                    <a:bodyPr/>
                    <a:lstStyle/>
                    <a:p>
                      <a:endParaRPr lang="en-US"/>
                    </a:p>
                  </a:txBody>
                  <a:tcPr>
                    <a:lnL>
                      <a:noFill/>
                    </a:lnL>
                  </a:tcPr>
                </a:tc>
              </a:tr>
              <a:tr h="754736">
                <a:tc>
                  <a:txBody>
                    <a:bodyPr/>
                    <a:lstStyle/>
                    <a:p>
                      <a:pPr algn="ctr"/>
                      <a:r>
                        <a:rPr lang="en-US"/>
                        <a:t>1925</a:t>
                      </a:r>
                    </a:p>
                  </a:txBody>
                  <a:tcPr anchor="ctr">
                    <a:lnL>
                      <a:noFill/>
                    </a:lnL>
                    <a:lnR>
                      <a:noFill/>
                    </a:lnR>
                    <a:lnT>
                      <a:noFill/>
                    </a:lnT>
                    <a:lnB>
                      <a:noFill/>
                    </a:lnB>
                  </a:tcPr>
                </a:tc>
                <a:tc>
                  <a:txBody>
                    <a:bodyPr/>
                    <a:lstStyle/>
                    <a:p>
                      <a:pPr algn="ctr"/>
                      <a:r>
                        <a:rPr lang="en-US"/>
                        <a:t>23</a:t>
                      </a:r>
                    </a:p>
                  </a:txBody>
                  <a:tcPr anchor="ctr">
                    <a:lnL>
                      <a:noFill/>
                    </a:lnL>
                    <a:lnR>
                      <a:noFill/>
                    </a:lnR>
                    <a:lnT>
                      <a:noFill/>
                    </a:lnT>
                    <a:lnB>
                      <a:noFill/>
                    </a:lnB>
                  </a:tcPr>
                </a:tc>
                <a:tc>
                  <a:txBody>
                    <a:bodyPr/>
                    <a:lstStyle/>
                    <a:p>
                      <a:pPr algn="ctr"/>
                      <a:r>
                        <a:rPr lang="en-US"/>
                        <a:t>1.5%</a:t>
                      </a:r>
                    </a:p>
                  </a:txBody>
                  <a:tcPr anchor="ctr">
                    <a:lnL>
                      <a:noFill/>
                    </a:lnL>
                    <a:lnR>
                      <a:noFill/>
                    </a:lnR>
                    <a:lnT>
                      <a:noFill/>
                    </a:lnT>
                    <a:lnB>
                      <a:noFill/>
                    </a:lnB>
                  </a:tcPr>
                </a:tc>
                <a:tc>
                  <a:txBody>
                    <a:bodyPr/>
                    <a:lstStyle/>
                    <a:p>
                      <a:pPr algn="ctr"/>
                      <a:r>
                        <a:rPr lang="en-US"/>
                        <a:t>25%</a:t>
                      </a:r>
                    </a:p>
                  </a:txBody>
                  <a:tcPr anchor="ctr">
                    <a:lnL>
                      <a:noFill/>
                    </a:lnL>
                    <a:lnR>
                      <a:noFill/>
                    </a:lnR>
                    <a:lnT>
                      <a:noFill/>
                    </a:lnT>
                    <a:lnB>
                      <a:noFill/>
                    </a:lnB>
                  </a:tcPr>
                </a:tc>
                <a:tc>
                  <a:txBody>
                    <a:bodyPr/>
                    <a:lstStyle/>
                    <a:p>
                      <a:pPr algn="ctr"/>
                      <a:r>
                        <a:rPr lang="en-US"/>
                        <a:t>$100,000</a:t>
                      </a:r>
                    </a:p>
                  </a:txBody>
                  <a:tcPr anchor="ctr">
                    <a:lnL>
                      <a:noFill/>
                    </a:lnL>
                    <a:lnR>
                      <a:noFill/>
                    </a:lnR>
                    <a:lnT>
                      <a:noFill/>
                    </a:lnT>
                    <a:lnB>
                      <a:noFill/>
                    </a:lnB>
                  </a:tcPr>
                </a:tc>
                <a:tc>
                  <a:txBody>
                    <a:bodyPr/>
                    <a:lstStyle/>
                    <a:p>
                      <a:pPr algn="ctr"/>
                      <a:r>
                        <a:rPr lang="en-US"/>
                        <a:t>$1.34M</a:t>
                      </a:r>
                    </a:p>
                  </a:txBody>
                  <a:tcPr anchor="ctr">
                    <a:lnL>
                      <a:noFill/>
                    </a:lnL>
                    <a:lnR>
                      <a:noFill/>
                    </a:lnR>
                    <a:lnT>
                      <a:noFill/>
                    </a:lnT>
                    <a:lnB>
                      <a:noFill/>
                    </a:lnB>
                  </a:tcPr>
                </a:tc>
                <a:tc>
                  <a:txBody>
                    <a:bodyPr/>
                    <a:lstStyle/>
                    <a:p>
                      <a:pPr algn="ctr"/>
                      <a:r>
                        <a:rPr lang="en-US"/>
                        <a:t>Post war reductions</a:t>
                      </a:r>
                    </a:p>
                  </a:txBody>
                  <a:tcPr anchor="ctr">
                    <a:lnL>
                      <a:noFill/>
                    </a:lnL>
                    <a:lnR>
                      <a:noFill/>
                    </a:lnR>
                    <a:lnT>
                      <a:noFill/>
                    </a:lnT>
                    <a:lnB>
                      <a:noFill/>
                    </a:lnB>
                  </a:tcPr>
                </a:tc>
                <a:tc>
                  <a:txBody>
                    <a:bodyPr/>
                    <a:lstStyle/>
                    <a:p>
                      <a:endParaRPr lang="en-US" dirty="0"/>
                    </a:p>
                  </a:txBody>
                  <a:tcPr>
                    <a:lnL>
                      <a:noFill/>
                    </a:lnL>
                  </a:tcPr>
                </a:tc>
              </a:tr>
            </a:tbl>
          </a:graphicData>
        </a:graphic>
      </p:graphicFrame>
      <p:sp>
        <p:nvSpPr>
          <p:cNvPr id="6" name="TextBox 5"/>
          <p:cNvSpPr txBox="1"/>
          <p:nvPr/>
        </p:nvSpPr>
        <p:spPr>
          <a:xfrm>
            <a:off x="0" y="523219"/>
            <a:ext cx="12192000" cy="1015663"/>
          </a:xfrm>
          <a:prstGeom prst="rect">
            <a:avLst/>
          </a:prstGeom>
          <a:solidFill>
            <a:srgbClr val="FFFFB7"/>
          </a:solidFill>
        </p:spPr>
        <p:txBody>
          <a:bodyPr wrap="square" rtlCol="0">
            <a:spAutoFit/>
          </a:bodyPr>
          <a:lstStyle/>
          <a:p>
            <a:r>
              <a:rPr lang="en-US" sz="2000" dirty="0" smtClean="0"/>
              <a:t>The 16</a:t>
            </a:r>
            <a:r>
              <a:rPr lang="en-US" sz="2000" baseline="30000" dirty="0" smtClean="0"/>
              <a:t>th</a:t>
            </a:r>
            <a:r>
              <a:rPr lang="en-US" sz="2000" dirty="0" smtClean="0"/>
              <a:t> amendment to the U.S. Constitution, </a:t>
            </a:r>
            <a:r>
              <a:rPr lang="en-US" sz="2000" dirty="0"/>
              <a:t>adopted on February 3, </a:t>
            </a:r>
            <a:r>
              <a:rPr lang="en-US" sz="2000" dirty="0" smtClean="0"/>
              <a:t>1913, established the income tax we know today.    </a:t>
            </a:r>
            <a:r>
              <a:rPr lang="en-US" sz="2000" dirty="0"/>
              <a:t>Until 1913</a:t>
            </a:r>
            <a:r>
              <a:rPr lang="en-US" sz="2000" dirty="0" smtClean="0"/>
              <a:t>, customs duties (tax on importation of goods into the country) and excise taxes (tax on sale or production of a good within the country) </a:t>
            </a:r>
            <a:r>
              <a:rPr lang="en-US" sz="2000" dirty="0"/>
              <a:t>were the primary sources of federal revenue</a:t>
            </a:r>
            <a:r>
              <a:rPr lang="en-US" sz="2000" dirty="0" smtClean="0"/>
              <a:t>.</a:t>
            </a:r>
            <a:endParaRPr lang="en-US" sz="2000" dirty="0"/>
          </a:p>
        </p:txBody>
      </p:sp>
      <p:sp>
        <p:nvSpPr>
          <p:cNvPr id="3" name="TextBox 2"/>
          <p:cNvSpPr txBox="1"/>
          <p:nvPr/>
        </p:nvSpPr>
        <p:spPr>
          <a:xfrm>
            <a:off x="2377440" y="1877436"/>
            <a:ext cx="5327933" cy="369332"/>
          </a:xfrm>
          <a:prstGeom prst="rect">
            <a:avLst/>
          </a:prstGeom>
          <a:solidFill>
            <a:srgbClr val="FFFFB7"/>
          </a:solidFill>
        </p:spPr>
        <p:txBody>
          <a:bodyPr wrap="none" rtlCol="0">
            <a:spAutoFit/>
          </a:bodyPr>
          <a:lstStyle/>
          <a:p>
            <a:r>
              <a:rPr lang="en-US" dirty="0" smtClean="0"/>
              <a:t>The Income Tax was raised to help pay for World War I.</a:t>
            </a:r>
            <a:endParaRPr lang="en-US" dirty="0"/>
          </a:p>
        </p:txBody>
      </p:sp>
    </p:spTree>
    <p:extLst>
      <p:ext uri="{BB962C8B-B14F-4D97-AF65-F5344CB8AC3E}">
        <p14:creationId xmlns:p14="http://schemas.microsoft.com/office/powerpoint/2010/main" val="1861581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74914"/>
            <a:ext cx="12192000" cy="2340781"/>
          </a:xfrm>
          <a:solidFill>
            <a:srgbClr val="E5FFE5"/>
          </a:solidFill>
        </p:spPr>
        <p:txBody>
          <a:bodyPr>
            <a:normAutofit/>
          </a:bodyPr>
          <a:lstStyle/>
          <a:p>
            <a:pPr marL="0" indent="0">
              <a:buNone/>
            </a:pPr>
            <a:endParaRPr lang="en-US" sz="3200" dirty="0" smtClean="0"/>
          </a:p>
          <a:p>
            <a:pPr marL="0" indent="0" algn="ctr">
              <a:buNone/>
            </a:pPr>
            <a:r>
              <a:rPr lang="en-US" sz="3600" dirty="0" smtClean="0"/>
              <a:t>COULD THE U.S. HAVE ENTERED THE WAR WITHOUT THE HELP</a:t>
            </a:r>
          </a:p>
          <a:p>
            <a:pPr marL="0" indent="0" algn="ctr">
              <a:buNone/>
            </a:pPr>
            <a:r>
              <a:rPr lang="en-US" sz="3600" dirty="0" smtClean="0"/>
              <a:t>OF ITS CENTRAL BANK, THE FEDERAL RESERVE INSTITUTION?</a:t>
            </a:r>
          </a:p>
        </p:txBody>
      </p:sp>
      <p:pic>
        <p:nvPicPr>
          <p:cNvPr id="11266" name="Picture 2" descr="http://www.loc.gov/rr/scitech/trs/images/SI-2001-11585~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918" y="3222647"/>
            <a:ext cx="5029200" cy="36240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3.mm.bing.net/th?id=H.4987312917513866&amp;pid=15.1&amp;H=121&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035" y="3178359"/>
            <a:ext cx="4855028" cy="36831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3474" y="0"/>
            <a:ext cx="12192000" cy="674914"/>
          </a:xfrm>
          <a:prstGeom prst="rect">
            <a:avLst/>
          </a:prstGeom>
          <a:solidFill>
            <a:srgbClr val="99FFCC"/>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     </a:t>
            </a:r>
            <a:r>
              <a:rPr lang="en-US" sz="3600" dirty="0" smtClean="0">
                <a:latin typeface="+mn-lt"/>
              </a:rPr>
              <a:t>10.</a:t>
            </a:r>
            <a:r>
              <a:rPr lang="en-US" dirty="0" smtClean="0"/>
              <a:t>  </a:t>
            </a:r>
            <a:r>
              <a:rPr lang="en-US" sz="3200" b="1" dirty="0" smtClean="0"/>
              <a:t>How the Fed Was Used to Fund World War I</a:t>
            </a:r>
            <a:endParaRPr lang="en-US" sz="3200" b="1" dirty="0"/>
          </a:p>
        </p:txBody>
      </p:sp>
    </p:spTree>
    <p:extLst>
      <p:ext uri="{BB962C8B-B14F-4D97-AF65-F5344CB8AC3E}">
        <p14:creationId xmlns:p14="http://schemas.microsoft.com/office/powerpoint/2010/main" val="336193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7899"/>
            <a:ext cx="12192000" cy="646331"/>
          </a:xfrm>
          <a:prstGeom prst="rect">
            <a:avLst/>
          </a:prstGeom>
          <a:solidFill>
            <a:srgbClr val="DBB7FF"/>
          </a:solidFill>
        </p:spPr>
        <p:txBody>
          <a:bodyPr wrap="square" rtlCol="0">
            <a:spAutoFit/>
          </a:bodyPr>
          <a:lstStyle/>
          <a:p>
            <a:r>
              <a:rPr lang="en-US" b="1" dirty="0" smtClean="0"/>
              <a:t>Carroll Quigley wrote </a:t>
            </a:r>
            <a:r>
              <a:rPr lang="en-US" b="1" i="1" dirty="0" smtClean="0"/>
              <a:t>TRAGEDY &amp; HOPE:  A HISTORY OF THE WORLD IN OUR TIME</a:t>
            </a:r>
            <a:r>
              <a:rPr lang="en-US" b="1" dirty="0" smtClean="0"/>
              <a:t>, pub. 1966.  Here are some observations of the author on the history of the monetary system:</a:t>
            </a:r>
            <a:endParaRPr lang="en-US" b="1" dirty="0"/>
          </a:p>
        </p:txBody>
      </p:sp>
      <p:sp>
        <p:nvSpPr>
          <p:cNvPr id="6" name="TextBox 5"/>
          <p:cNvSpPr txBox="1"/>
          <p:nvPr/>
        </p:nvSpPr>
        <p:spPr>
          <a:xfrm>
            <a:off x="149629" y="1845425"/>
            <a:ext cx="45719" cy="369332"/>
          </a:xfrm>
          <a:prstGeom prst="rect">
            <a:avLst/>
          </a:prstGeom>
          <a:noFill/>
        </p:spPr>
        <p:txBody>
          <a:bodyPr wrap="square" rtlCol="0">
            <a:spAutoFit/>
          </a:bodyPr>
          <a:lstStyle/>
          <a:p>
            <a:endParaRPr lang="en-US" dirty="0"/>
          </a:p>
        </p:txBody>
      </p:sp>
      <p:sp>
        <p:nvSpPr>
          <p:cNvPr id="7" name="TextBox 6"/>
          <p:cNvSpPr txBox="1"/>
          <p:nvPr/>
        </p:nvSpPr>
        <p:spPr>
          <a:xfrm>
            <a:off x="-9658" y="2048227"/>
            <a:ext cx="6084916" cy="4524315"/>
          </a:xfrm>
          <a:prstGeom prst="rect">
            <a:avLst/>
          </a:prstGeom>
          <a:solidFill>
            <a:srgbClr val="FFD5FF"/>
          </a:solidFill>
        </p:spPr>
        <p:txBody>
          <a:bodyPr wrap="square" rtlCol="0">
            <a:spAutoFit/>
          </a:bodyPr>
          <a:lstStyle/>
          <a:p>
            <a:r>
              <a:rPr lang="en-US" dirty="0" smtClean="0"/>
              <a:t>“In the course of time, however, some merchants began to shift their attention from the goods aspect of commercial interchange to the other, monetary, side of the exchange...</a:t>
            </a:r>
          </a:p>
          <a:p>
            <a:endParaRPr lang="en-US" dirty="0" smtClean="0"/>
          </a:p>
          <a:p>
            <a:r>
              <a:rPr lang="en-US" dirty="0" smtClean="0"/>
              <a:t>... three parts of the system, concerned with the production, transfer, and consumption of goods, were concrete and clearly visible so that almost anyone could grasp them simply by examining them, while the operations of banking and finance were concealed, scattered, and abstract so that they appeared to many to be difficult.</a:t>
            </a:r>
          </a:p>
          <a:p>
            <a:endParaRPr lang="en-US" dirty="0" smtClean="0"/>
          </a:p>
          <a:p>
            <a:r>
              <a:rPr lang="en-US" dirty="0" smtClean="0"/>
              <a:t>To add to this, bankers themselves did everything they could to make their activities more secret and more esoteric.  Their activities were reflected in mysterious marks in ledgers which were never opened to the curious outsider.”</a:t>
            </a:r>
          </a:p>
          <a:p>
            <a:r>
              <a:rPr lang="en-US" dirty="0"/>
              <a:t>	</a:t>
            </a:r>
            <a:r>
              <a:rPr lang="en-US" dirty="0" smtClean="0"/>
              <a:t>		                       Quigley, pp. 45-46</a:t>
            </a:r>
            <a:endParaRPr lang="en-US" dirty="0"/>
          </a:p>
        </p:txBody>
      </p:sp>
      <p:pic>
        <p:nvPicPr>
          <p:cNvPr id="5" name="Picture 4"/>
          <p:cNvPicPr>
            <a:picLocks noChangeAspect="1"/>
          </p:cNvPicPr>
          <p:nvPr/>
        </p:nvPicPr>
        <p:blipFill>
          <a:blip r:embed="rId2"/>
          <a:stretch>
            <a:fillRect/>
          </a:stretch>
        </p:blipFill>
        <p:spPr>
          <a:xfrm>
            <a:off x="6075258" y="1494230"/>
            <a:ext cx="6116742" cy="5355312"/>
          </a:xfrm>
          <a:prstGeom prst="rect">
            <a:avLst/>
          </a:prstGeom>
        </p:spPr>
      </p:pic>
      <p:sp>
        <p:nvSpPr>
          <p:cNvPr id="12" name="Title 1"/>
          <p:cNvSpPr>
            <a:spLocks noGrp="1"/>
          </p:cNvSpPr>
          <p:nvPr>
            <p:ph type="title"/>
          </p:nvPr>
        </p:nvSpPr>
        <p:spPr>
          <a:xfrm>
            <a:off x="0" y="1"/>
            <a:ext cx="12192000" cy="847898"/>
          </a:xfrm>
          <a:solidFill>
            <a:srgbClr val="F0E1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1. </a:t>
            </a:r>
            <a:r>
              <a:rPr lang="en-US" sz="2400" b="1" dirty="0" smtClean="0">
                <a:latin typeface="Courier New" panose="02070309020205020404" pitchFamily="49" charset="0"/>
                <a:cs typeface="Courier New" panose="02070309020205020404" pitchFamily="49" charset="0"/>
              </a:rPr>
              <a:t>Carroll </a:t>
            </a:r>
            <a:r>
              <a:rPr lang="en-US" sz="2400" b="1" dirty="0">
                <a:latin typeface="Courier New" panose="02070309020205020404" pitchFamily="49" charset="0"/>
                <a:cs typeface="Courier New" panose="02070309020205020404" pitchFamily="49" charset="0"/>
              </a:rPr>
              <a:t>Quigley</a:t>
            </a:r>
            <a:r>
              <a:rPr lang="en-US" sz="2400" b="1" dirty="0" smtClean="0">
                <a:latin typeface="Courier New" panose="02070309020205020404" pitchFamily="49" charset="0"/>
                <a:cs typeface="Courier New" panose="02070309020205020404" pitchFamily="49" charset="0"/>
              </a:rPr>
              <a:t>:</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Fed </a:t>
            </a:r>
            <a:r>
              <a:rPr lang="en-US" sz="2400" b="1" dirty="0">
                <a:latin typeface="Courier New" panose="02070309020205020404" pitchFamily="49" charset="0"/>
                <a:cs typeface="Courier New" panose="02070309020205020404" pitchFamily="49" charset="0"/>
              </a:rPr>
              <a:t>Established by Stealth – But Is It a Conspiracy?</a:t>
            </a:r>
            <a:br>
              <a:rPr lang="en-US" sz="24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
            </a:r>
            <a:br>
              <a:rPr lang="en-US" sz="2800" b="1" dirty="0">
                <a:latin typeface="Courier New" panose="02070309020205020404" pitchFamily="49" charset="0"/>
                <a:cs typeface="Courier New" panose="02070309020205020404" pitchFamily="49" charset="0"/>
              </a:rPr>
            </a:br>
            <a:endParaRPr lang="en-US" sz="2800" b="1" dirty="0"/>
          </a:p>
        </p:txBody>
      </p:sp>
    </p:spTree>
    <p:extLst>
      <p:ext uri="{BB962C8B-B14F-4D97-AF65-F5344CB8AC3E}">
        <p14:creationId xmlns:p14="http://schemas.microsoft.com/office/powerpoint/2010/main" val="33982511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74914"/>
            <a:ext cx="12192000" cy="2340781"/>
          </a:xfrm>
          <a:solidFill>
            <a:srgbClr val="E5FFE5"/>
          </a:solidFill>
        </p:spPr>
        <p:txBody>
          <a:bodyPr>
            <a:normAutofit fontScale="85000" lnSpcReduction="20000"/>
          </a:bodyPr>
          <a:lstStyle/>
          <a:p>
            <a:endParaRPr lang="en-US" sz="3200" dirty="0" smtClean="0"/>
          </a:p>
          <a:p>
            <a:pPr marL="0">
              <a:spcBef>
                <a:spcPts val="600"/>
              </a:spcBef>
            </a:pPr>
            <a:r>
              <a:rPr lang="en-US" sz="3200" dirty="0" smtClean="0"/>
              <a:t>By 1916, the private investment bank of J.P. Morgan had organized loans</a:t>
            </a:r>
          </a:p>
          <a:p>
            <a:pPr marL="0" indent="0">
              <a:spcBef>
                <a:spcPts val="600"/>
              </a:spcBef>
              <a:buNone/>
            </a:pPr>
            <a:r>
              <a:rPr lang="en-US" sz="3200" dirty="0" smtClean="0"/>
              <a:t>   to Britain and France for a staggering 1.2 billion dollars of war munitions</a:t>
            </a:r>
          </a:p>
          <a:p>
            <a:pPr marL="0">
              <a:spcBef>
                <a:spcPts val="600"/>
              </a:spcBef>
            </a:pPr>
            <a:endParaRPr lang="en-US" sz="3200" dirty="0" smtClean="0"/>
          </a:p>
          <a:p>
            <a:r>
              <a:rPr lang="en-US" sz="3200" dirty="0" smtClean="0"/>
              <a:t>By the 1917 entrance into war by U.S., 5 billion dollars of war supplies and weapons have been exported from the country by Morgan syndicate</a:t>
            </a:r>
            <a:endParaRPr lang="en-US" sz="3200" dirty="0"/>
          </a:p>
        </p:txBody>
      </p:sp>
      <p:pic>
        <p:nvPicPr>
          <p:cNvPr id="11266" name="Picture 2" descr="http://www.loc.gov/rr/scitech/trs/images/SI-2001-11585~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918" y="3222647"/>
            <a:ext cx="5029200" cy="36240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3.mm.bing.net/th?id=H.4987312917513866&amp;pid=15.1&amp;H=121&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035" y="3178359"/>
            <a:ext cx="4855028" cy="36831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3474" y="0"/>
            <a:ext cx="12192000" cy="674914"/>
          </a:xfrm>
          <a:prstGeom prst="rect">
            <a:avLst/>
          </a:prstGeom>
          <a:solidFill>
            <a:srgbClr val="99FFCC"/>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     </a:t>
            </a:r>
            <a:r>
              <a:rPr lang="en-US" sz="3600" dirty="0" smtClean="0">
                <a:latin typeface="+mn-lt"/>
              </a:rPr>
              <a:t>10.</a:t>
            </a:r>
            <a:r>
              <a:rPr lang="en-US" dirty="0" smtClean="0"/>
              <a:t>  </a:t>
            </a:r>
            <a:r>
              <a:rPr lang="en-US" sz="3200" b="1" dirty="0" smtClean="0"/>
              <a:t>How the Fed Was Used to Fund World War I</a:t>
            </a:r>
            <a:endParaRPr lang="en-US" sz="3200" b="1" dirty="0"/>
          </a:p>
        </p:txBody>
      </p:sp>
    </p:spTree>
    <p:extLst>
      <p:ext uri="{BB962C8B-B14F-4D97-AF65-F5344CB8AC3E}">
        <p14:creationId xmlns:p14="http://schemas.microsoft.com/office/powerpoint/2010/main" val="4220238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768" y="674914"/>
            <a:ext cx="12192000" cy="1132114"/>
          </a:xfrm>
          <a:prstGeom prst="rect">
            <a:avLst/>
          </a:prstGeom>
          <a:solidFill>
            <a:srgbClr val="FFD03B"/>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March 5, 1917   -    confidential dispatch from Walter Hines Page,</a:t>
            </a:r>
          </a:p>
          <a:p>
            <a:r>
              <a:rPr lang="en-US" sz="3200" dirty="0">
                <a:latin typeface="+mn-lt"/>
              </a:rPr>
              <a:t>                                  US Ambassador to London, to Wilson</a:t>
            </a:r>
            <a:r>
              <a:rPr lang="en-US" sz="3200" dirty="0" smtClean="0">
                <a:latin typeface="+mn-lt"/>
              </a:rPr>
              <a:t>:</a:t>
            </a:r>
            <a:endParaRPr lang="en-US" sz="3200" dirty="0">
              <a:latin typeface="+mn-lt"/>
            </a:endParaRPr>
          </a:p>
        </p:txBody>
      </p:sp>
      <p:sp>
        <p:nvSpPr>
          <p:cNvPr id="3" name="TextBox 2"/>
          <p:cNvSpPr txBox="1"/>
          <p:nvPr/>
        </p:nvSpPr>
        <p:spPr>
          <a:xfrm>
            <a:off x="311510" y="2481942"/>
            <a:ext cx="9632730" cy="2677656"/>
          </a:xfrm>
          <a:prstGeom prst="rect">
            <a:avLst/>
          </a:prstGeom>
          <a:solidFill>
            <a:srgbClr val="FFD03B"/>
          </a:solidFill>
        </p:spPr>
        <p:txBody>
          <a:bodyPr wrap="square" rtlCol="0">
            <a:spAutoFit/>
          </a:bodyPr>
          <a:lstStyle/>
          <a:p>
            <a:r>
              <a:rPr lang="en-US" sz="2400" dirty="0" smtClean="0"/>
              <a:t>“I think that the pressure of this approaching crisis has gone beyond the</a:t>
            </a:r>
          </a:p>
          <a:p>
            <a:r>
              <a:rPr lang="en-US" sz="2400" dirty="0" smtClean="0"/>
              <a:t>ability </a:t>
            </a:r>
            <a:r>
              <a:rPr lang="en-US" sz="2400" dirty="0" smtClean="0"/>
              <a:t>of the Morgan Financial Agency….If we should go to war with</a:t>
            </a:r>
          </a:p>
          <a:p>
            <a:r>
              <a:rPr lang="en-US" sz="2400" dirty="0" smtClean="0"/>
              <a:t>Germany, the greatest help we could give the Allies would be such a credit…</a:t>
            </a:r>
          </a:p>
          <a:p>
            <a:r>
              <a:rPr lang="en-US" sz="2400" dirty="0" smtClean="0"/>
              <a:t>Unless we go to war with Germany our Government, of course, cannot make</a:t>
            </a:r>
          </a:p>
          <a:p>
            <a:r>
              <a:rPr lang="en-US" sz="2400" dirty="0" smtClean="0"/>
              <a:t>such a direct grant of credit……</a:t>
            </a:r>
          </a:p>
          <a:p>
            <a:endParaRPr lang="en-US" sz="2400" dirty="0"/>
          </a:p>
          <a:p>
            <a:r>
              <a:rPr lang="en-US" sz="2400" dirty="0" smtClean="0"/>
              <a:t>He added that the alternative to war was domestic collapse of the US….</a:t>
            </a:r>
            <a:endParaRPr lang="en-US" sz="2400" dirty="0"/>
          </a:p>
        </p:txBody>
      </p:sp>
      <p:sp>
        <p:nvSpPr>
          <p:cNvPr id="6" name="Title 1"/>
          <p:cNvSpPr txBox="1">
            <a:spLocks/>
          </p:cNvSpPr>
          <p:nvPr/>
        </p:nvSpPr>
        <p:spPr>
          <a:xfrm>
            <a:off x="0" y="0"/>
            <a:ext cx="12192000" cy="674914"/>
          </a:xfrm>
          <a:prstGeom prst="rect">
            <a:avLst/>
          </a:prstGeom>
          <a:solidFill>
            <a:srgbClr val="99FFCC"/>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     </a:t>
            </a:r>
            <a:r>
              <a:rPr lang="en-US" sz="4000" dirty="0"/>
              <a:t>10.</a:t>
            </a:r>
            <a:r>
              <a:rPr lang="en-US" sz="3200" dirty="0"/>
              <a:t>  </a:t>
            </a:r>
            <a:r>
              <a:rPr lang="en-US" sz="3600" b="1" dirty="0"/>
              <a:t>How the Fed Was Used to Fund World War I</a:t>
            </a:r>
          </a:p>
        </p:txBody>
      </p:sp>
      <p:sp>
        <p:nvSpPr>
          <p:cNvPr id="5" name="Rectangle 4"/>
          <p:cNvSpPr/>
          <p:nvPr/>
        </p:nvSpPr>
        <p:spPr>
          <a:xfrm>
            <a:off x="5479894" y="5791799"/>
            <a:ext cx="4377559" cy="923330"/>
          </a:xfrm>
          <a:prstGeom prst="rect">
            <a:avLst/>
          </a:prstGeom>
        </p:spPr>
        <p:txBody>
          <a:bodyPr wrap="square">
            <a:spAutoFit/>
          </a:bodyPr>
          <a:lstStyle/>
          <a:p>
            <a:pPr algn="ctr"/>
            <a:r>
              <a:rPr lang="en-US" b="1" dirty="0"/>
              <a:t>Walter Hines Page </a:t>
            </a:r>
            <a:r>
              <a:rPr lang="en-US" b="1" dirty="0" smtClean="0"/>
              <a:t>(1855 </a:t>
            </a:r>
            <a:r>
              <a:rPr lang="en-US" b="1" dirty="0"/>
              <a:t>– </a:t>
            </a:r>
            <a:r>
              <a:rPr lang="en-US" b="1" dirty="0" smtClean="0"/>
              <a:t>1918)</a:t>
            </a:r>
          </a:p>
          <a:p>
            <a:pPr algn="ctr"/>
            <a:r>
              <a:rPr lang="en-US" b="1" dirty="0" smtClean="0"/>
              <a:t>American journalist, publisher, diplomat</a:t>
            </a:r>
          </a:p>
          <a:p>
            <a:pPr algn="ctr"/>
            <a:r>
              <a:rPr lang="en-US" b="1" dirty="0" smtClean="0"/>
              <a:t>U.S. ambassador to U.K. during World War I</a:t>
            </a: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7453" y="3534999"/>
            <a:ext cx="2350315" cy="3180130"/>
          </a:xfrm>
          <a:prstGeom prst="rect">
            <a:avLst/>
          </a:prstGeom>
        </p:spPr>
      </p:pic>
    </p:spTree>
    <p:extLst>
      <p:ext uri="{BB962C8B-B14F-4D97-AF65-F5344CB8AC3E}">
        <p14:creationId xmlns:p14="http://schemas.microsoft.com/office/powerpoint/2010/main" val="420826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s1.mm.bing.net/th?id=H.4782971225375884&amp;pid=15.1&amp;H=160&amp;W=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7483" y="2346562"/>
            <a:ext cx="311727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 y="665932"/>
            <a:ext cx="12192000" cy="1132114"/>
          </a:xfrm>
          <a:prstGeom prst="rect">
            <a:avLst/>
          </a:prstGeom>
          <a:solidFill>
            <a:schemeClr val="accent4">
              <a:lumMod val="40000"/>
              <a:lumOff val="6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April 1917:    President Wilson, The Peace President,</a:t>
            </a:r>
          </a:p>
          <a:p>
            <a:pPr algn="ctr"/>
            <a:r>
              <a:rPr lang="en-US" sz="3600" b="1" dirty="0" smtClean="0"/>
              <a:t>asks for a declaration of war against Germany</a:t>
            </a:r>
            <a:endParaRPr lang="en-US" sz="3600" b="1" dirty="0"/>
          </a:p>
        </p:txBody>
      </p:sp>
      <p:pic>
        <p:nvPicPr>
          <p:cNvPr id="13316" name="Picture 4" descr="http://ts4.mm.bing.net/th?id=H.5049465365922047&amp;pid=15.1&amp;H=16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98218"/>
            <a:ext cx="4158340" cy="415834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4.bp.blogspot.com/-yIcsEdPBQf4/TZOGtyUFSPI/AAAAAAAAA4c/vPfCIn3YhsM/s400/Hattie%2527s+Bible+Declaration+of+Wa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1614" y="1928553"/>
            <a:ext cx="3683152" cy="4929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12192000" cy="674914"/>
          </a:xfrm>
          <a:prstGeom prst="rect">
            <a:avLst/>
          </a:prstGeom>
          <a:solidFill>
            <a:srgbClr val="99FFCC"/>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     </a:t>
            </a:r>
            <a:r>
              <a:rPr lang="en-US" sz="4000" dirty="0"/>
              <a:t>10.</a:t>
            </a:r>
            <a:r>
              <a:rPr lang="en-US" sz="3200" dirty="0"/>
              <a:t>  </a:t>
            </a:r>
            <a:r>
              <a:rPr lang="en-US" sz="3600" b="1" dirty="0"/>
              <a:t>How the Fed Was Used to Fund World War I</a:t>
            </a:r>
          </a:p>
        </p:txBody>
      </p:sp>
    </p:spTree>
    <p:extLst>
      <p:ext uri="{BB962C8B-B14F-4D97-AF65-F5344CB8AC3E}">
        <p14:creationId xmlns:p14="http://schemas.microsoft.com/office/powerpoint/2010/main" val="378196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560" y="2075970"/>
            <a:ext cx="11216640" cy="2585323"/>
          </a:xfrm>
          <a:prstGeom prst="rect">
            <a:avLst/>
          </a:prstGeom>
        </p:spPr>
        <p:txBody>
          <a:bodyPr wrap="square">
            <a:spAutoFit/>
          </a:bodyPr>
          <a:lstStyle/>
          <a:p>
            <a:r>
              <a:rPr lang="en-US" dirty="0" smtClean="0"/>
              <a:t>Member commercial banks </a:t>
            </a:r>
            <a:r>
              <a:rPr lang="en-US" dirty="0"/>
              <a:t>could borrow cash </a:t>
            </a:r>
            <a:r>
              <a:rPr lang="en-US" dirty="0" smtClean="0"/>
              <a:t>(Fed Reserve Notes) from </a:t>
            </a:r>
            <a:r>
              <a:rPr lang="en-US" dirty="0"/>
              <a:t>the Fed, but only by submitting "real bills" </a:t>
            </a:r>
            <a:endParaRPr lang="en-US" dirty="0" smtClean="0"/>
          </a:p>
          <a:p>
            <a:r>
              <a:rPr lang="en-US" dirty="0" smtClean="0"/>
              <a:t>(commercial loans) as </a:t>
            </a:r>
            <a:r>
              <a:rPr lang="en-US" dirty="0"/>
              <a:t>collateral</a:t>
            </a:r>
            <a:r>
              <a:rPr lang="en-US" dirty="0" smtClean="0"/>
              <a:t>.</a:t>
            </a:r>
          </a:p>
          <a:p>
            <a:endParaRPr lang="en-US" dirty="0"/>
          </a:p>
          <a:p>
            <a:r>
              <a:rPr lang="en-US" dirty="0" smtClean="0"/>
              <a:t>The member banks were allowed to create money from thin air by making loans to commercial businesses.  These </a:t>
            </a:r>
            <a:r>
              <a:rPr lang="en-US" dirty="0"/>
              <a:t>bills were </a:t>
            </a:r>
            <a:r>
              <a:rPr lang="en-US" u="sng" dirty="0"/>
              <a:t>short-term debt instruments </a:t>
            </a:r>
            <a:r>
              <a:rPr lang="en-US" dirty="0" smtClean="0"/>
              <a:t>created </a:t>
            </a:r>
            <a:r>
              <a:rPr lang="en-US" dirty="0"/>
              <a:t>by commercial </a:t>
            </a:r>
            <a:r>
              <a:rPr lang="en-US" dirty="0" smtClean="0"/>
              <a:t>businesses.  The loans were backed </a:t>
            </a:r>
            <a:r>
              <a:rPr lang="en-US" dirty="0"/>
              <a:t>by business </a:t>
            </a:r>
            <a:r>
              <a:rPr lang="en-US" dirty="0" smtClean="0"/>
              <a:t>inventories (the </a:t>
            </a:r>
            <a:r>
              <a:rPr lang="en-US" dirty="0"/>
              <a:t>"real" in real </a:t>
            </a:r>
            <a:r>
              <a:rPr lang="en-US" dirty="0" smtClean="0"/>
              <a:t>bills). </a:t>
            </a:r>
          </a:p>
          <a:p>
            <a:endParaRPr lang="en-US" dirty="0"/>
          </a:p>
          <a:p>
            <a:r>
              <a:rPr lang="en-US" dirty="0" smtClean="0"/>
              <a:t>By lending cash </a:t>
            </a:r>
            <a:r>
              <a:rPr lang="en-US" dirty="0"/>
              <a:t>to </a:t>
            </a:r>
            <a:r>
              <a:rPr lang="en-US" dirty="0" smtClean="0"/>
              <a:t>member banks </a:t>
            </a:r>
            <a:r>
              <a:rPr lang="en-US" dirty="0"/>
              <a:t>on real </a:t>
            </a:r>
            <a:r>
              <a:rPr lang="en-US" dirty="0" smtClean="0"/>
              <a:t>bills as collateral (‘discounting’), </a:t>
            </a:r>
            <a:r>
              <a:rPr lang="en-US" dirty="0"/>
              <a:t>the Fed could increase the money supply</a:t>
            </a:r>
            <a:r>
              <a:rPr lang="en-US" dirty="0" smtClean="0"/>
              <a:t>.   The ‘lent cash’ were Federal Reserve Notes </a:t>
            </a:r>
            <a:r>
              <a:rPr lang="en-US" dirty="0" smtClean="0">
                <a:effectLst/>
              </a:rPr>
              <a:t>created out of thin air by the Federal Reserve Bank.</a:t>
            </a:r>
            <a:endParaRPr lang="en-US" dirty="0">
              <a:effectLst/>
            </a:endParaRPr>
          </a:p>
        </p:txBody>
      </p:sp>
      <p:sp>
        <p:nvSpPr>
          <p:cNvPr id="8" name="TextBox 7"/>
          <p:cNvSpPr txBox="1"/>
          <p:nvPr/>
        </p:nvSpPr>
        <p:spPr>
          <a:xfrm>
            <a:off x="0" y="659597"/>
            <a:ext cx="12163760" cy="1200329"/>
          </a:xfrm>
          <a:prstGeom prst="rect">
            <a:avLst/>
          </a:prstGeom>
          <a:solidFill>
            <a:srgbClr val="D1FFE8"/>
          </a:solidFill>
        </p:spPr>
        <p:txBody>
          <a:bodyPr wrap="square" rtlCol="0">
            <a:spAutoFit/>
          </a:bodyPr>
          <a:lstStyle/>
          <a:p>
            <a:r>
              <a:rPr lang="en-US" sz="2400" b="1" dirty="0"/>
              <a:t>The original Section 16 of the </a:t>
            </a:r>
            <a:r>
              <a:rPr lang="en-US" sz="2400" b="1" dirty="0" smtClean="0"/>
              <a:t>Federal Reserve </a:t>
            </a:r>
            <a:r>
              <a:rPr lang="en-US" sz="2400" b="1" dirty="0"/>
              <a:t>Act required that all </a:t>
            </a:r>
            <a:r>
              <a:rPr lang="en-US" sz="2400" b="1" dirty="0" smtClean="0"/>
              <a:t>circulating notes </a:t>
            </a:r>
            <a:r>
              <a:rPr lang="en-US" sz="2400" b="1" dirty="0"/>
              <a:t>issued by the central bank </a:t>
            </a:r>
            <a:r>
              <a:rPr lang="en-US" sz="2400" b="1" dirty="0" smtClean="0"/>
              <a:t>(created out of thin air) be backed 100</a:t>
            </a:r>
            <a:r>
              <a:rPr lang="en-US" sz="2400" b="1" dirty="0"/>
              <a:t>% by real </a:t>
            </a:r>
            <a:r>
              <a:rPr lang="en-US" sz="2400" b="1" dirty="0" smtClean="0"/>
              <a:t>bills plus 40% by gold reserves.   </a:t>
            </a:r>
            <a:endParaRPr lang="en-US" sz="2400" b="1" dirty="0"/>
          </a:p>
        </p:txBody>
      </p:sp>
      <p:sp>
        <p:nvSpPr>
          <p:cNvPr id="11" name="TextBox 10"/>
          <p:cNvSpPr txBox="1"/>
          <p:nvPr/>
        </p:nvSpPr>
        <p:spPr>
          <a:xfrm>
            <a:off x="5835534" y="5015703"/>
            <a:ext cx="5359929" cy="1569660"/>
          </a:xfrm>
          <a:prstGeom prst="rect">
            <a:avLst/>
          </a:prstGeom>
          <a:solidFill>
            <a:srgbClr val="D1FFE8"/>
          </a:solidFill>
        </p:spPr>
        <p:txBody>
          <a:bodyPr wrap="none" rtlCol="0">
            <a:spAutoFit/>
          </a:bodyPr>
          <a:lstStyle/>
          <a:p>
            <a:r>
              <a:rPr lang="en-US" sz="2400" dirty="0" smtClean="0"/>
              <a:t>BUT THE COUNTRY COULD NOT FUND</a:t>
            </a:r>
          </a:p>
          <a:p>
            <a:r>
              <a:rPr lang="en-US" sz="2400" dirty="0" smtClean="0"/>
              <a:t>WORLD WAR I ONLY THRU THE CREATION</a:t>
            </a:r>
          </a:p>
          <a:p>
            <a:r>
              <a:rPr lang="en-US" sz="2400" dirty="0" smtClean="0"/>
              <a:t>OF FEDERAL RESERVE NOTES BASED ON</a:t>
            </a:r>
          </a:p>
          <a:p>
            <a:r>
              <a:rPr lang="en-US" sz="2400" dirty="0" smtClean="0"/>
              <a:t>‘COMMERCIAL LOANS’ AND GOLD.</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25" y="5154069"/>
            <a:ext cx="3943003" cy="1577202"/>
          </a:xfrm>
          <a:prstGeom prst="rect">
            <a:avLst/>
          </a:prstGeom>
        </p:spPr>
      </p:pic>
      <p:sp>
        <p:nvSpPr>
          <p:cNvPr id="10" name="Title 1"/>
          <p:cNvSpPr txBox="1">
            <a:spLocks/>
          </p:cNvSpPr>
          <p:nvPr/>
        </p:nvSpPr>
        <p:spPr>
          <a:xfrm>
            <a:off x="0" y="0"/>
            <a:ext cx="12192000" cy="674914"/>
          </a:xfrm>
          <a:prstGeom prst="rect">
            <a:avLst/>
          </a:prstGeom>
          <a:solidFill>
            <a:srgbClr val="99FFCC"/>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     </a:t>
            </a:r>
            <a:r>
              <a:rPr lang="en-US" sz="4000" dirty="0"/>
              <a:t>10.</a:t>
            </a:r>
            <a:r>
              <a:rPr lang="en-US" sz="3200" dirty="0"/>
              <a:t>  </a:t>
            </a:r>
            <a:r>
              <a:rPr lang="en-US" sz="3600" b="1" dirty="0"/>
              <a:t>How the Fed Was Used to Fund World War I</a:t>
            </a:r>
          </a:p>
        </p:txBody>
      </p:sp>
    </p:spTree>
    <p:extLst>
      <p:ext uri="{BB962C8B-B14F-4D97-AF65-F5344CB8AC3E}">
        <p14:creationId xmlns:p14="http://schemas.microsoft.com/office/powerpoint/2010/main" val="238037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20" y="659597"/>
            <a:ext cx="12177880" cy="830997"/>
          </a:xfrm>
          <a:prstGeom prst="rect">
            <a:avLst/>
          </a:prstGeom>
          <a:solidFill>
            <a:srgbClr val="D1FFE8"/>
          </a:solidFill>
        </p:spPr>
        <p:txBody>
          <a:bodyPr wrap="square" rtlCol="0">
            <a:spAutoFit/>
          </a:bodyPr>
          <a:lstStyle/>
          <a:p>
            <a:pPr algn="ctr"/>
            <a:r>
              <a:rPr lang="en-US" sz="2400" b="1" dirty="0" smtClean="0"/>
              <a:t>The Federal Reserve Law was amended </a:t>
            </a:r>
            <a:r>
              <a:rPr lang="en-US" sz="2400" b="1" dirty="0">
                <a:solidFill>
                  <a:srgbClr val="231F20"/>
                </a:solidFill>
                <a:ea typeface="Calibri" panose="020F0502020204030204" pitchFamily="34" charset="0"/>
                <a:cs typeface="GillSansMT"/>
              </a:rPr>
              <a:t>to dramatically increase the</a:t>
            </a:r>
            <a:endParaRPr lang="en-US" sz="2400" b="1" dirty="0">
              <a:ea typeface="Calibri" panose="020F0502020204030204" pitchFamily="34" charset="0"/>
              <a:cs typeface="Times New Roman" panose="02020603050405020304" pitchFamily="18" charset="0"/>
            </a:endParaRPr>
          </a:p>
          <a:p>
            <a:pPr algn="ctr"/>
            <a:r>
              <a:rPr lang="en-US" sz="2400" b="1" dirty="0">
                <a:solidFill>
                  <a:srgbClr val="231F20"/>
                </a:solidFill>
                <a:ea typeface="Calibri" panose="020F0502020204030204" pitchFamily="34" charset="0"/>
                <a:cs typeface="GillSansMT"/>
              </a:rPr>
              <a:t>Fed’s ability to issue notes.</a:t>
            </a:r>
          </a:p>
        </p:txBody>
      </p:sp>
      <p:sp>
        <p:nvSpPr>
          <p:cNvPr id="8" name="TextBox 7"/>
          <p:cNvSpPr txBox="1"/>
          <p:nvPr/>
        </p:nvSpPr>
        <p:spPr>
          <a:xfrm>
            <a:off x="354326" y="1879942"/>
            <a:ext cx="9296277" cy="4893647"/>
          </a:xfrm>
          <a:prstGeom prst="rect">
            <a:avLst/>
          </a:prstGeom>
          <a:solidFill>
            <a:srgbClr val="ACD5FA"/>
          </a:solidFill>
        </p:spPr>
        <p:txBody>
          <a:bodyPr wrap="square" rtlCol="0">
            <a:spAutoFit/>
          </a:bodyPr>
          <a:lstStyle/>
          <a:p>
            <a:r>
              <a:rPr lang="en-US" sz="2000" dirty="0" smtClean="0"/>
              <a:t>1916 - Section 13.8 change:  to allow the Fed for the first time to make loans to member</a:t>
            </a:r>
          </a:p>
          <a:p>
            <a:r>
              <a:rPr lang="en-US" sz="2000" dirty="0" smtClean="0"/>
              <a:t>banks (create money out of nothing) with government debt serving as collateral.   But their quantity was limited by the commercial loan collateral requirement.</a:t>
            </a:r>
          </a:p>
          <a:p>
            <a:endParaRPr lang="en-US" sz="2000" dirty="0"/>
          </a:p>
          <a:p>
            <a:r>
              <a:rPr lang="en-US" sz="2000" dirty="0" smtClean="0"/>
              <a:t>April 1917:  Wilson and Congress declare war.</a:t>
            </a:r>
          </a:p>
          <a:p>
            <a:endParaRPr lang="en-US" sz="2000" dirty="0" smtClean="0"/>
          </a:p>
          <a:p>
            <a:r>
              <a:rPr lang="en-US" sz="2000" dirty="0"/>
              <a:t>June </a:t>
            </a:r>
            <a:r>
              <a:rPr lang="en-US" sz="2000" dirty="0" smtClean="0"/>
              <a:t>1917 – Section 16 change:  to </a:t>
            </a:r>
            <a:r>
              <a:rPr lang="en-US" sz="2000" dirty="0"/>
              <a:t>allow the Fed Reserve Note to be backed with only</a:t>
            </a:r>
          </a:p>
          <a:p>
            <a:r>
              <a:rPr lang="en-US" sz="2000" dirty="0"/>
              <a:t>60% </a:t>
            </a:r>
            <a:r>
              <a:rPr lang="en-US" sz="2000" dirty="0" smtClean="0"/>
              <a:t>commercial loans and </a:t>
            </a:r>
            <a:r>
              <a:rPr lang="en-US" sz="2000" dirty="0"/>
              <a:t>40% </a:t>
            </a:r>
            <a:r>
              <a:rPr lang="en-US" sz="2000" dirty="0" smtClean="0"/>
              <a:t>gold.</a:t>
            </a:r>
            <a:endParaRPr lang="en-US" sz="2000" dirty="0"/>
          </a:p>
          <a:p>
            <a:endParaRPr lang="en-US" sz="2000" dirty="0"/>
          </a:p>
          <a:p>
            <a:r>
              <a:rPr lang="en-US" sz="2000" dirty="0" smtClean="0"/>
              <a:t>1917 - Section 13.8 change:   ‘unreal’ loans (government debt) were </a:t>
            </a:r>
            <a:r>
              <a:rPr lang="en-US" sz="2000" dirty="0"/>
              <a:t>now permitted </a:t>
            </a:r>
            <a:r>
              <a:rPr lang="en-US" sz="2000" dirty="0" smtClean="0"/>
              <a:t>to satisfy the 60</a:t>
            </a:r>
            <a:r>
              <a:rPr lang="en-US" sz="2000" dirty="0"/>
              <a:t>% </a:t>
            </a:r>
            <a:r>
              <a:rPr lang="en-US" sz="2000" dirty="0" smtClean="0"/>
              <a:t>requirement of ‘real’ loans (commercial debt).</a:t>
            </a:r>
          </a:p>
          <a:p>
            <a:endParaRPr lang="en-US" sz="2000" dirty="0"/>
          </a:p>
          <a:p>
            <a:r>
              <a:rPr lang="en-US" sz="2400" dirty="0" smtClean="0"/>
              <a:t>The </a:t>
            </a:r>
            <a:r>
              <a:rPr lang="en-US" sz="2400" dirty="0"/>
              <a:t>Fed now faced </a:t>
            </a:r>
            <a:r>
              <a:rPr lang="en-US" sz="2400" dirty="0" smtClean="0"/>
              <a:t>no constraints creating Fed Reserve notes (out of nothing) and loaning them to its member banks with their collateral of government debt.</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7516" y="1648432"/>
            <a:ext cx="1870364" cy="141753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0101" y="3065971"/>
            <a:ext cx="2233353" cy="167501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0100" y="4813754"/>
            <a:ext cx="1817717" cy="1988241"/>
          </a:xfrm>
          <a:prstGeom prst="rect">
            <a:avLst/>
          </a:prstGeom>
        </p:spPr>
      </p:pic>
      <p:sp>
        <p:nvSpPr>
          <p:cNvPr id="10" name="Title 1"/>
          <p:cNvSpPr txBox="1">
            <a:spLocks/>
          </p:cNvSpPr>
          <p:nvPr/>
        </p:nvSpPr>
        <p:spPr>
          <a:xfrm>
            <a:off x="14120" y="-19433"/>
            <a:ext cx="12192000" cy="674914"/>
          </a:xfrm>
          <a:prstGeom prst="rect">
            <a:avLst/>
          </a:prstGeom>
          <a:solidFill>
            <a:srgbClr val="99FFCC"/>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     </a:t>
            </a:r>
            <a:r>
              <a:rPr lang="en-US" sz="4000" dirty="0"/>
              <a:t>10.</a:t>
            </a:r>
            <a:r>
              <a:rPr lang="en-US" sz="3200" dirty="0"/>
              <a:t>  </a:t>
            </a:r>
            <a:r>
              <a:rPr lang="en-US" sz="3600" b="1" dirty="0"/>
              <a:t>How the Fed Was Used to Fund World War I</a:t>
            </a:r>
          </a:p>
        </p:txBody>
      </p:sp>
    </p:spTree>
    <p:extLst>
      <p:ext uri="{BB962C8B-B14F-4D97-AF65-F5344CB8AC3E}">
        <p14:creationId xmlns:p14="http://schemas.microsoft.com/office/powerpoint/2010/main" val="407783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3098"/>
            <a:ext cx="8970579" cy="3785652"/>
          </a:xfrm>
          <a:prstGeom prst="rect">
            <a:avLst/>
          </a:prstGeom>
        </p:spPr>
        <p:txBody>
          <a:bodyPr wrap="square">
            <a:spAutoFit/>
          </a:bodyPr>
          <a:lstStyle/>
          <a:p>
            <a:r>
              <a:rPr lang="en-US" sz="2400" dirty="0" smtClean="0"/>
              <a:t>Member </a:t>
            </a:r>
            <a:r>
              <a:rPr lang="en-US" sz="2400" dirty="0"/>
              <a:t>banks could </a:t>
            </a:r>
            <a:r>
              <a:rPr lang="en-US" sz="2400" dirty="0" smtClean="0"/>
              <a:t>buy </a:t>
            </a:r>
            <a:r>
              <a:rPr lang="en-US" sz="2400" b="1" dirty="0" smtClean="0"/>
              <a:t>3.5%</a:t>
            </a:r>
            <a:r>
              <a:rPr lang="en-US" sz="2400" dirty="0" smtClean="0"/>
              <a:t> Liberty bonds at </a:t>
            </a:r>
            <a:r>
              <a:rPr lang="en-US" sz="2400" dirty="0"/>
              <a:t>government-debt </a:t>
            </a:r>
            <a:r>
              <a:rPr lang="en-US" sz="2400" dirty="0" smtClean="0"/>
              <a:t>auctions (creating credit money out of nothing) and then submit </a:t>
            </a:r>
            <a:r>
              <a:rPr lang="en-US" sz="2400" dirty="0"/>
              <a:t>the bonds to the Fed as collateral for loans at the preferential rate of </a:t>
            </a:r>
            <a:r>
              <a:rPr lang="en-US" sz="2400" b="1" dirty="0"/>
              <a:t>3</a:t>
            </a:r>
            <a:r>
              <a:rPr lang="en-US" sz="2400" b="1" dirty="0" smtClean="0"/>
              <a:t>%</a:t>
            </a:r>
            <a:r>
              <a:rPr lang="en-US" sz="2400" dirty="0" smtClean="0"/>
              <a:t> (the Fed creating Federal Reserve notes out of nothing).</a:t>
            </a: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smtClean="0"/>
              <a:t>By </a:t>
            </a:r>
            <a:r>
              <a:rPr lang="en-US" sz="2400" dirty="0"/>
              <a:t>1919, </a:t>
            </a:r>
            <a:r>
              <a:rPr lang="en-US" sz="2400" dirty="0" smtClean="0"/>
              <a:t>Fed loans to its members, collateralized </a:t>
            </a:r>
            <a:r>
              <a:rPr lang="en-US" sz="2400" dirty="0"/>
              <a:t>by government </a:t>
            </a:r>
            <a:r>
              <a:rPr lang="en-US" sz="2400" dirty="0" smtClean="0"/>
              <a:t>debt, </a:t>
            </a:r>
            <a:r>
              <a:rPr lang="en-US" sz="2400" dirty="0"/>
              <a:t>grew to </a:t>
            </a:r>
            <a:r>
              <a:rPr lang="en-US" sz="2400" dirty="0" smtClean="0"/>
              <a:t>almost 100</a:t>
            </a:r>
            <a:r>
              <a:rPr lang="en-US" sz="2400" dirty="0"/>
              <a:t>% of all </a:t>
            </a:r>
            <a:r>
              <a:rPr lang="en-US" sz="2400" dirty="0" smtClean="0"/>
              <a:t>‘discounts’ made.</a:t>
            </a:r>
          </a:p>
          <a:p>
            <a:endParaRPr lang="en-US" sz="2400" dirty="0"/>
          </a:p>
          <a:p>
            <a:r>
              <a:rPr lang="en-US" sz="2400" dirty="0" smtClean="0"/>
              <a:t>No </a:t>
            </a:r>
            <a:r>
              <a:rPr lang="en-US" sz="2400" dirty="0"/>
              <a:t>longer need the Treasury depend on the wherewithal of private individuals and </a:t>
            </a:r>
            <a:r>
              <a:rPr lang="en-US" sz="2400" dirty="0" smtClean="0"/>
              <a:t>banks …  they could depend on their central bank.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0" y="-51059"/>
            <a:ext cx="12192000" cy="674914"/>
          </a:xfrm>
          <a:prstGeom prst="rect">
            <a:avLst/>
          </a:prstGeom>
          <a:solidFill>
            <a:srgbClr val="99FFCC"/>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     </a:t>
            </a:r>
            <a:r>
              <a:rPr lang="en-US" sz="4000" dirty="0"/>
              <a:t>10.</a:t>
            </a:r>
            <a:r>
              <a:rPr lang="en-US" sz="3200" dirty="0"/>
              <a:t>  </a:t>
            </a:r>
            <a:r>
              <a:rPr lang="en-US" sz="3600" b="1" dirty="0"/>
              <a:t>How the Fed Was Used to Fund World War I</a:t>
            </a:r>
          </a:p>
        </p:txBody>
      </p:sp>
      <p:sp>
        <p:nvSpPr>
          <p:cNvPr id="4" name="TextBox 3"/>
          <p:cNvSpPr txBox="1"/>
          <p:nvPr/>
        </p:nvSpPr>
        <p:spPr>
          <a:xfrm>
            <a:off x="173422" y="898634"/>
            <a:ext cx="200496" cy="385098"/>
          </a:xfrm>
          <a:prstGeom prst="rect">
            <a:avLst/>
          </a:prstGeom>
          <a:noFill/>
        </p:spPr>
        <p:txBody>
          <a:bodyPr wrap="square" rtlCol="0">
            <a:spAutoFit/>
          </a:bodyPr>
          <a:lstStyle/>
          <a:p>
            <a:endParaRPr lang="en-US" dirty="0"/>
          </a:p>
        </p:txBody>
      </p:sp>
      <p:sp>
        <p:nvSpPr>
          <p:cNvPr id="5" name="TextBox 4"/>
          <p:cNvSpPr txBox="1"/>
          <p:nvPr/>
        </p:nvSpPr>
        <p:spPr>
          <a:xfrm>
            <a:off x="0" y="647199"/>
            <a:ext cx="12192000" cy="1200329"/>
          </a:xfrm>
          <a:prstGeom prst="rect">
            <a:avLst/>
          </a:prstGeom>
          <a:noFill/>
        </p:spPr>
        <p:txBody>
          <a:bodyPr wrap="square" rtlCol="0">
            <a:spAutoFit/>
          </a:bodyPr>
          <a:lstStyle/>
          <a:p>
            <a:r>
              <a:rPr lang="en-US" sz="2400" b="1" dirty="0"/>
              <a:t>The immediate result of these changes was a massive increase </a:t>
            </a:r>
            <a:r>
              <a:rPr lang="en-US" sz="2400" b="1" dirty="0" smtClean="0"/>
              <a:t>of Fed loans to </a:t>
            </a:r>
            <a:r>
              <a:rPr lang="en-US" sz="2400" b="1" dirty="0"/>
              <a:t>member banks secured by government </a:t>
            </a:r>
            <a:r>
              <a:rPr lang="en-US" sz="2400" b="1" dirty="0" smtClean="0"/>
              <a:t>debt, i.e., a massive increase of Federal Reserve notes created out of nothing.</a:t>
            </a:r>
            <a:endParaRPr lang="en-US" sz="24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9785" y="4200200"/>
            <a:ext cx="2954392" cy="221744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0579" y="1847528"/>
            <a:ext cx="2667520" cy="2033259"/>
          </a:xfrm>
          <a:prstGeom prst="rect">
            <a:avLst/>
          </a:prstGeom>
        </p:spPr>
      </p:pic>
    </p:spTree>
    <p:extLst>
      <p:ext uri="{BB962C8B-B14F-4D97-AF65-F5344CB8AC3E}">
        <p14:creationId xmlns:p14="http://schemas.microsoft.com/office/powerpoint/2010/main" val="120254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014" y="1092614"/>
            <a:ext cx="10817772" cy="3440058"/>
          </a:xfrm>
          <a:solidFill>
            <a:schemeClr val="accent4">
              <a:lumMod val="40000"/>
              <a:lumOff val="60000"/>
            </a:schemeClr>
          </a:solidFill>
        </p:spPr>
        <p:txBody>
          <a:bodyPr/>
          <a:lstStyle/>
          <a:p>
            <a:pPr marL="0" indent="0">
              <a:buNone/>
            </a:pPr>
            <a:r>
              <a:rPr lang="en-US" dirty="0" smtClean="0"/>
              <a:t>April 1917 to the Armistice of 11/11/1918:</a:t>
            </a:r>
          </a:p>
          <a:p>
            <a:pPr marL="0" indent="0" algn="ctr">
              <a:buNone/>
            </a:pPr>
            <a:r>
              <a:rPr lang="en-US" dirty="0" smtClean="0"/>
              <a:t>U.S. government lent the European Allied Powers the stupendous sum of </a:t>
            </a:r>
            <a:r>
              <a:rPr lang="en-US" sz="3600" b="1" u="sng" dirty="0" smtClean="0"/>
              <a:t>9.4 billion dollars</a:t>
            </a:r>
            <a:r>
              <a:rPr lang="en-US" dirty="0" smtClean="0"/>
              <a:t>.</a:t>
            </a:r>
          </a:p>
          <a:p>
            <a:pPr marL="0" indent="0">
              <a:buNone/>
            </a:pPr>
            <a:endParaRPr lang="en-US" dirty="0"/>
          </a:p>
          <a:p>
            <a:pPr marL="0" indent="0">
              <a:buNone/>
            </a:pPr>
            <a:r>
              <a:rPr lang="en-US" dirty="0" smtClean="0"/>
              <a:t>All this money went to American industries, most tied to Morgan, Kuhn-Loeb, and Rockefeller, to pay for war supplies for allies.</a:t>
            </a:r>
            <a:endParaRPr lang="en-US" dirty="0"/>
          </a:p>
        </p:txBody>
      </p:sp>
      <p:pic>
        <p:nvPicPr>
          <p:cNvPr id="1026" name="Picture 2" descr="http://ts3.mm.bing.net/th?id=H.4983464565802326&amp;pid=15.1&amp;H=99&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114" y="4950372"/>
            <a:ext cx="3083032" cy="1907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2.mm.bing.net/th?id=H.4776533102101669&amp;pid=15.1&amp;H=12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734" y="4950372"/>
            <a:ext cx="2556094" cy="1912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2.mm.bing.net/th?id=H.4703952463660453&amp;pid=15.1&amp;H=111&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7416" y="4950372"/>
            <a:ext cx="2747467" cy="190076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12192000" cy="674914"/>
          </a:xfrm>
          <a:prstGeom prst="rect">
            <a:avLst/>
          </a:prstGeom>
          <a:solidFill>
            <a:srgbClr val="99FFCC"/>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     </a:t>
            </a:r>
            <a:r>
              <a:rPr lang="en-US" sz="4000" dirty="0"/>
              <a:t>10.</a:t>
            </a:r>
            <a:r>
              <a:rPr lang="en-US" sz="3200" dirty="0"/>
              <a:t>  </a:t>
            </a:r>
            <a:r>
              <a:rPr lang="en-US" sz="3600" b="1" dirty="0"/>
              <a:t>How the Fed Was Used to Fund World War I</a:t>
            </a:r>
          </a:p>
        </p:txBody>
      </p:sp>
    </p:spTree>
    <p:extLst>
      <p:ext uri="{BB962C8B-B14F-4D97-AF65-F5344CB8AC3E}">
        <p14:creationId xmlns:p14="http://schemas.microsoft.com/office/powerpoint/2010/main" val="3198328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11.  The </a:t>
            </a:r>
            <a:r>
              <a:rPr lang="en-US" sz="2800" b="1" dirty="0">
                <a:latin typeface="Courier New" panose="02070309020205020404" pitchFamily="49" charset="0"/>
                <a:cs typeface="Courier New" panose="02070309020205020404" pitchFamily="49" charset="0"/>
              </a:rPr>
              <a:t>Fed and the Depression of 1920-21</a:t>
            </a:r>
          </a:p>
        </p:txBody>
      </p:sp>
      <p:sp>
        <p:nvSpPr>
          <p:cNvPr id="4" name="TextBox 3"/>
          <p:cNvSpPr txBox="1"/>
          <p:nvPr/>
        </p:nvSpPr>
        <p:spPr>
          <a:xfrm>
            <a:off x="0" y="785007"/>
            <a:ext cx="12192000" cy="2031325"/>
          </a:xfrm>
          <a:prstGeom prst="rect">
            <a:avLst/>
          </a:prstGeom>
          <a:solidFill>
            <a:schemeClr val="accent2"/>
          </a:solidFill>
        </p:spPr>
        <p:txBody>
          <a:bodyPr wrap="square" rtlCol="0">
            <a:spAutoFit/>
          </a:bodyPr>
          <a:lstStyle/>
          <a:p>
            <a:r>
              <a:rPr lang="en-US" dirty="0" smtClean="0"/>
              <a:t>“… the biggest lie was that it [Federal Reserve System] would end money panics and business depressions.  We were to have no more bank failures, no more farms seized by mortgage holders, no more factories closing down or unemployment…</a:t>
            </a:r>
          </a:p>
          <a:p>
            <a:endParaRPr lang="en-US" dirty="0"/>
          </a:p>
          <a:p>
            <a:r>
              <a:rPr lang="en-US" dirty="0" smtClean="0"/>
              <a:t>The history of the Federal Reserve System proves that it double-crossed the farmers of America at a secret meeting on May 18, 1920, when it raised the rate to 7% on agricultural paper and precipitated the Agricultural Depression of 1920-21.”</a:t>
            </a:r>
          </a:p>
          <a:p>
            <a:endParaRPr lang="en-US" dirty="0"/>
          </a:p>
          <a:p>
            <a:r>
              <a:rPr lang="en-US" dirty="0" smtClean="0"/>
              <a:t>							</a:t>
            </a:r>
            <a:r>
              <a:rPr lang="en-US" sz="1600" dirty="0" smtClean="0"/>
              <a:t>Eustace Mullins, </a:t>
            </a:r>
            <a:r>
              <a:rPr lang="en-US" sz="1600" i="1" dirty="0" smtClean="0"/>
              <a:t>A Study of the Federal Reserve</a:t>
            </a:r>
            <a:r>
              <a:rPr lang="en-US" sz="1600" dirty="0" smtClean="0"/>
              <a:t>, 1952, p. 30</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8953"/>
            <a:ext cx="4987636" cy="3639047"/>
          </a:xfrm>
          <a:prstGeom prst="rect">
            <a:avLst/>
          </a:prstGeom>
        </p:spPr>
      </p:pic>
      <p:sp>
        <p:nvSpPr>
          <p:cNvPr id="8" name="Rectangle 7"/>
          <p:cNvSpPr/>
          <p:nvPr/>
        </p:nvSpPr>
        <p:spPr>
          <a:xfrm>
            <a:off x="5408815" y="4042633"/>
            <a:ext cx="6096000" cy="1754326"/>
          </a:xfrm>
          <a:prstGeom prst="rect">
            <a:avLst/>
          </a:prstGeom>
        </p:spPr>
        <p:txBody>
          <a:bodyPr>
            <a:spAutoFit/>
          </a:bodyPr>
          <a:lstStyle/>
          <a:p>
            <a:r>
              <a:rPr lang="en-US" dirty="0"/>
              <a:t>The recession of 1920–21 was characterized by extreme deflation—the largest one-year percentage decline in around 140 years of </a:t>
            </a:r>
            <a:r>
              <a:rPr lang="en-US" dirty="0" smtClean="0"/>
              <a:t>data.   </a:t>
            </a:r>
            <a:r>
              <a:rPr lang="en-US" dirty="0"/>
              <a:t>The Department of Commerce estimates 18% </a:t>
            </a:r>
            <a:r>
              <a:rPr lang="en-US" dirty="0" smtClean="0"/>
              <a:t>deflation... </a:t>
            </a:r>
            <a:r>
              <a:rPr lang="en-US" dirty="0"/>
              <a:t>The drop in wholesale prices was even more severe, falling by 36.8%, the most severe drop since </a:t>
            </a:r>
            <a:r>
              <a:rPr lang="en-US" dirty="0" smtClean="0"/>
              <a:t>the American Revolutionary War. </a:t>
            </a:r>
            <a:endParaRPr lang="en-US" dirty="0"/>
          </a:p>
        </p:txBody>
      </p:sp>
    </p:spTree>
    <p:extLst>
      <p:ext uri="{BB962C8B-B14F-4D97-AF65-F5344CB8AC3E}">
        <p14:creationId xmlns:p14="http://schemas.microsoft.com/office/powerpoint/2010/main" val="1678981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9355" y="1346413"/>
            <a:ext cx="5140035" cy="3297660"/>
          </a:xfrm>
          <a:prstGeom prst="rect">
            <a:avLst/>
          </a:prstGeom>
        </p:spPr>
      </p:pic>
      <p:pic>
        <p:nvPicPr>
          <p:cNvPr id="4" name="Picture 3"/>
          <p:cNvPicPr>
            <a:picLocks noChangeAspect="1"/>
          </p:cNvPicPr>
          <p:nvPr/>
        </p:nvPicPr>
        <p:blipFill>
          <a:blip r:embed="rId3"/>
          <a:stretch>
            <a:fillRect/>
          </a:stretch>
        </p:blipFill>
        <p:spPr>
          <a:xfrm>
            <a:off x="528361" y="4812140"/>
            <a:ext cx="10365751" cy="2045860"/>
          </a:xfrm>
          <a:prstGeom prst="rect">
            <a:avLst/>
          </a:prstGeom>
        </p:spPr>
      </p:pic>
      <p:sp>
        <p:nvSpPr>
          <p:cNvPr id="6" name="TextBox 5"/>
          <p:cNvSpPr txBox="1"/>
          <p:nvPr/>
        </p:nvSpPr>
        <p:spPr>
          <a:xfrm>
            <a:off x="0" y="498764"/>
            <a:ext cx="12192000" cy="646331"/>
          </a:xfrm>
          <a:prstGeom prst="rect">
            <a:avLst/>
          </a:prstGeom>
          <a:solidFill>
            <a:srgbClr val="FFC000"/>
          </a:solidFill>
        </p:spPr>
        <p:txBody>
          <a:bodyPr wrap="square" rtlCol="0">
            <a:spAutoFit/>
          </a:bodyPr>
          <a:lstStyle/>
          <a:p>
            <a:r>
              <a:rPr lang="en-US" dirty="0" smtClean="0"/>
              <a:t>THE NEXT SERIES OF SLIDES COME FROM THE CONGRESSIONAL RECORD, REPORTING ON THE SECRET MEETING OF THE FEDERAL RESERVE BOARD, WHICH BROUGHT ON THE DEPRESSION OF 1920   </a:t>
            </a:r>
            <a:r>
              <a:rPr lang="en-US" dirty="0" smtClean="0">
                <a:sym typeface="Wingdings" panose="05000000000000000000" pitchFamily="2" charset="2"/>
              </a:rPr>
              <a:t> </a:t>
            </a:r>
            <a:endParaRPr lang="en-US" dirty="0"/>
          </a:p>
        </p:txBody>
      </p:sp>
      <p:sp>
        <p:nvSpPr>
          <p:cNvPr id="7"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11.  The </a:t>
            </a:r>
            <a:r>
              <a:rPr lang="en-US" sz="2800" b="1" dirty="0">
                <a:latin typeface="Courier New" panose="02070309020205020404" pitchFamily="49" charset="0"/>
                <a:cs typeface="Courier New" panose="02070309020205020404" pitchFamily="49" charset="0"/>
              </a:rPr>
              <a:t>Fed and the Depression of 1920-21</a:t>
            </a:r>
          </a:p>
        </p:txBody>
      </p:sp>
    </p:spTree>
    <p:extLst>
      <p:ext uri="{BB962C8B-B14F-4D97-AF65-F5344CB8AC3E}">
        <p14:creationId xmlns:p14="http://schemas.microsoft.com/office/powerpoint/2010/main" val="2713863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4616" y="897843"/>
            <a:ext cx="10022767" cy="5062313"/>
          </a:xfrm>
          <a:prstGeom prst="rect">
            <a:avLst/>
          </a:prstGeom>
        </p:spPr>
      </p:pic>
      <p:sp>
        <p:nvSpPr>
          <p:cNvPr id="4"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11.  The </a:t>
            </a:r>
            <a:r>
              <a:rPr lang="en-US" sz="2800" b="1" dirty="0">
                <a:latin typeface="Courier New" panose="02070309020205020404" pitchFamily="49" charset="0"/>
                <a:cs typeface="Courier New" panose="02070309020205020404" pitchFamily="49" charset="0"/>
              </a:rPr>
              <a:t>Fed and the Depression of 1920-21</a:t>
            </a:r>
          </a:p>
        </p:txBody>
      </p:sp>
    </p:spTree>
    <p:extLst>
      <p:ext uri="{BB962C8B-B14F-4D97-AF65-F5344CB8AC3E}">
        <p14:creationId xmlns:p14="http://schemas.microsoft.com/office/powerpoint/2010/main" val="406164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7899"/>
            <a:ext cx="12192000" cy="646331"/>
          </a:xfrm>
          <a:prstGeom prst="rect">
            <a:avLst/>
          </a:prstGeom>
          <a:solidFill>
            <a:srgbClr val="DBB7FF"/>
          </a:solidFill>
        </p:spPr>
        <p:txBody>
          <a:bodyPr wrap="square" rtlCol="0">
            <a:spAutoFit/>
          </a:bodyPr>
          <a:lstStyle/>
          <a:p>
            <a:r>
              <a:rPr lang="en-US" b="1" dirty="0" smtClean="0"/>
              <a:t>Carroll Quigley wrote </a:t>
            </a:r>
            <a:r>
              <a:rPr lang="en-US" b="1" i="1" dirty="0" smtClean="0"/>
              <a:t>TRAGEDY &amp; HOPE:  A HISTORY OF THE WORLD IN OUR TIME</a:t>
            </a:r>
            <a:r>
              <a:rPr lang="en-US" b="1" dirty="0" smtClean="0"/>
              <a:t>, pub. 1966.  Here are some observations of the author </a:t>
            </a:r>
            <a:r>
              <a:rPr lang="en-US" b="1" dirty="0"/>
              <a:t>on the history of the monetary system </a:t>
            </a:r>
            <a:r>
              <a:rPr lang="en-US" b="1" dirty="0" smtClean="0"/>
              <a:t>:</a:t>
            </a:r>
            <a:endParaRPr lang="en-US" b="1" dirty="0"/>
          </a:p>
        </p:txBody>
      </p:sp>
      <p:sp>
        <p:nvSpPr>
          <p:cNvPr id="6" name="TextBox 5"/>
          <p:cNvSpPr txBox="1"/>
          <p:nvPr/>
        </p:nvSpPr>
        <p:spPr>
          <a:xfrm>
            <a:off x="149629" y="1845425"/>
            <a:ext cx="45719" cy="369332"/>
          </a:xfrm>
          <a:prstGeom prst="rect">
            <a:avLst/>
          </a:prstGeom>
          <a:noFill/>
        </p:spPr>
        <p:txBody>
          <a:bodyPr wrap="square" rtlCol="0">
            <a:spAutoFit/>
          </a:bodyPr>
          <a:lstStyle/>
          <a:p>
            <a:endParaRPr lang="en-US" dirty="0"/>
          </a:p>
        </p:txBody>
      </p:sp>
      <p:sp>
        <p:nvSpPr>
          <p:cNvPr id="7" name="TextBox 6"/>
          <p:cNvSpPr txBox="1"/>
          <p:nvPr/>
        </p:nvSpPr>
        <p:spPr>
          <a:xfrm>
            <a:off x="931025" y="2030091"/>
            <a:ext cx="6899564" cy="3970318"/>
          </a:xfrm>
          <a:prstGeom prst="rect">
            <a:avLst/>
          </a:prstGeom>
          <a:solidFill>
            <a:srgbClr val="FFD5FF"/>
          </a:solidFill>
        </p:spPr>
        <p:txBody>
          <a:bodyPr wrap="square" rtlCol="0">
            <a:spAutoFit/>
          </a:bodyPr>
          <a:lstStyle/>
          <a:p>
            <a:r>
              <a:rPr lang="en-US" dirty="0" smtClean="0"/>
              <a:t>“Rising prices benefit debtors and injure creditors, while falling prices do the opposite.</a:t>
            </a:r>
          </a:p>
          <a:p>
            <a:endParaRPr lang="en-US" dirty="0"/>
          </a:p>
          <a:p>
            <a:r>
              <a:rPr lang="en-US" dirty="0" smtClean="0"/>
              <a:t>A debtor, called upon to pay a debt at a time when prices are higher than when he contracted the debt, must yield up less goods and services…</a:t>
            </a:r>
          </a:p>
          <a:p>
            <a:endParaRPr lang="en-US" dirty="0"/>
          </a:p>
          <a:p>
            <a:r>
              <a:rPr lang="en-US" dirty="0" smtClean="0"/>
              <a:t>A creditor, such as a bank, which has lent money… on one price level, gets back the same amount of money – but a smaller quantity of goods and services – when repayment comes at a higher price level… “</a:t>
            </a:r>
          </a:p>
          <a:p>
            <a:endParaRPr lang="en-US" dirty="0"/>
          </a:p>
          <a:p>
            <a:r>
              <a:rPr lang="en-US" dirty="0" smtClean="0"/>
              <a:t>Debtors like rising prices.  Their debt is easier to pay.</a:t>
            </a:r>
          </a:p>
          <a:p>
            <a:r>
              <a:rPr lang="en-US" dirty="0" smtClean="0"/>
              <a:t>Creditors (bankers) like falling prices.   Their money is worth more.</a:t>
            </a:r>
          </a:p>
          <a:p>
            <a:r>
              <a:rPr lang="en-US" dirty="0"/>
              <a:t>	</a:t>
            </a:r>
            <a:r>
              <a:rPr lang="en-US" dirty="0" smtClean="0"/>
              <a:t>				        Quigley, p. 44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266" y="1535509"/>
            <a:ext cx="3421342" cy="25458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352" y="4081336"/>
            <a:ext cx="3862647" cy="2776664"/>
          </a:xfrm>
          <a:prstGeom prst="rect">
            <a:avLst/>
          </a:prstGeom>
        </p:spPr>
      </p:pic>
      <p:sp>
        <p:nvSpPr>
          <p:cNvPr id="11" name="Title 1"/>
          <p:cNvSpPr>
            <a:spLocks noGrp="1"/>
          </p:cNvSpPr>
          <p:nvPr>
            <p:ph type="title"/>
          </p:nvPr>
        </p:nvSpPr>
        <p:spPr>
          <a:xfrm>
            <a:off x="0" y="1"/>
            <a:ext cx="12192000" cy="847898"/>
          </a:xfrm>
          <a:solidFill>
            <a:srgbClr val="F0E1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1. </a:t>
            </a:r>
            <a:r>
              <a:rPr lang="en-US" sz="2400" b="1" dirty="0" smtClean="0">
                <a:latin typeface="Courier New" panose="02070309020205020404" pitchFamily="49" charset="0"/>
                <a:cs typeface="Courier New" panose="02070309020205020404" pitchFamily="49" charset="0"/>
              </a:rPr>
              <a:t>Carroll </a:t>
            </a:r>
            <a:r>
              <a:rPr lang="en-US" sz="2400" b="1" dirty="0">
                <a:latin typeface="Courier New" panose="02070309020205020404" pitchFamily="49" charset="0"/>
                <a:cs typeface="Courier New" panose="02070309020205020404" pitchFamily="49" charset="0"/>
              </a:rPr>
              <a:t>Quigley</a:t>
            </a:r>
            <a:r>
              <a:rPr lang="en-US" sz="2400" b="1" dirty="0" smtClean="0">
                <a:latin typeface="Courier New" panose="02070309020205020404" pitchFamily="49" charset="0"/>
                <a:cs typeface="Courier New" panose="02070309020205020404" pitchFamily="49" charset="0"/>
              </a:rPr>
              <a:t>:</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Fed </a:t>
            </a:r>
            <a:r>
              <a:rPr lang="en-US" sz="2400" b="1" dirty="0">
                <a:latin typeface="Courier New" panose="02070309020205020404" pitchFamily="49" charset="0"/>
                <a:cs typeface="Courier New" panose="02070309020205020404" pitchFamily="49" charset="0"/>
              </a:rPr>
              <a:t>Established by Stealth – But Is It a Conspiracy?</a:t>
            </a:r>
            <a:br>
              <a:rPr lang="en-US" sz="24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
            </a:r>
            <a:br>
              <a:rPr lang="en-US" sz="2800" b="1" dirty="0">
                <a:latin typeface="Courier New" panose="02070309020205020404" pitchFamily="49" charset="0"/>
                <a:cs typeface="Courier New" panose="02070309020205020404" pitchFamily="49" charset="0"/>
              </a:rPr>
            </a:br>
            <a:endParaRPr lang="en-US" sz="2800" b="1" dirty="0"/>
          </a:p>
        </p:txBody>
      </p:sp>
    </p:spTree>
    <p:extLst>
      <p:ext uri="{BB962C8B-B14F-4D97-AF65-F5344CB8AC3E}">
        <p14:creationId xmlns:p14="http://schemas.microsoft.com/office/powerpoint/2010/main" val="965654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6755" y="1023199"/>
            <a:ext cx="10098986" cy="5709375"/>
          </a:xfrm>
          <a:prstGeom prst="rect">
            <a:avLst/>
          </a:prstGeom>
        </p:spPr>
      </p:pic>
      <p:sp>
        <p:nvSpPr>
          <p:cNvPr id="3" name="TextBox 2"/>
          <p:cNvSpPr txBox="1"/>
          <p:nvPr/>
        </p:nvSpPr>
        <p:spPr>
          <a:xfrm>
            <a:off x="6417551" y="6395758"/>
            <a:ext cx="4628190" cy="369332"/>
          </a:xfrm>
          <a:prstGeom prst="rect">
            <a:avLst/>
          </a:prstGeom>
          <a:solidFill>
            <a:schemeClr val="bg1"/>
          </a:solidFill>
        </p:spPr>
        <p:txBody>
          <a:bodyPr wrap="none" rtlCol="0">
            <a:spAutoFit/>
          </a:bodyPr>
          <a:lstStyle/>
          <a:p>
            <a:r>
              <a:rPr lang="en-US" dirty="0" smtClean="0"/>
              <a:t>                                                                                    </a:t>
            </a:r>
            <a:endParaRPr lang="en-US" dirty="0"/>
          </a:p>
        </p:txBody>
      </p:sp>
      <p:sp>
        <p:nvSpPr>
          <p:cNvPr id="5"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11.  The </a:t>
            </a:r>
            <a:r>
              <a:rPr lang="en-US" sz="2800" b="1" dirty="0">
                <a:latin typeface="Courier New" panose="02070309020205020404" pitchFamily="49" charset="0"/>
                <a:cs typeface="Courier New" panose="02070309020205020404" pitchFamily="49" charset="0"/>
              </a:rPr>
              <a:t>Fed and the Depression of 1920-21</a:t>
            </a:r>
          </a:p>
        </p:txBody>
      </p:sp>
    </p:spTree>
    <p:extLst>
      <p:ext uri="{BB962C8B-B14F-4D97-AF65-F5344CB8AC3E}">
        <p14:creationId xmlns:p14="http://schemas.microsoft.com/office/powerpoint/2010/main" val="38664541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0500" y="1263535"/>
            <a:ext cx="10098986" cy="2045860"/>
          </a:xfrm>
          <a:prstGeom prst="rect">
            <a:avLst/>
          </a:prstGeom>
        </p:spPr>
      </p:pic>
      <p:pic>
        <p:nvPicPr>
          <p:cNvPr id="3" name="Picture 2"/>
          <p:cNvPicPr>
            <a:picLocks noChangeAspect="1"/>
          </p:cNvPicPr>
          <p:nvPr/>
        </p:nvPicPr>
        <p:blipFill>
          <a:blip r:embed="rId3"/>
          <a:stretch>
            <a:fillRect/>
          </a:stretch>
        </p:blipFill>
        <p:spPr>
          <a:xfrm>
            <a:off x="780500" y="3261889"/>
            <a:ext cx="10022767" cy="3349500"/>
          </a:xfrm>
          <a:prstGeom prst="rect">
            <a:avLst/>
          </a:prstGeom>
        </p:spPr>
      </p:pic>
      <p:sp>
        <p:nvSpPr>
          <p:cNvPr id="5" name="TextBox 4"/>
          <p:cNvSpPr txBox="1"/>
          <p:nvPr/>
        </p:nvSpPr>
        <p:spPr>
          <a:xfrm>
            <a:off x="356928" y="6563883"/>
            <a:ext cx="5739072" cy="369332"/>
          </a:xfrm>
          <a:prstGeom prst="rect">
            <a:avLst/>
          </a:prstGeom>
          <a:solidFill>
            <a:schemeClr val="bg1"/>
          </a:solidFill>
        </p:spPr>
        <p:txBody>
          <a:bodyPr wrap="none" rtlCol="0">
            <a:spAutoFit/>
          </a:bodyPr>
          <a:lstStyle/>
          <a:p>
            <a:r>
              <a:rPr lang="en-US" dirty="0" smtClean="0"/>
              <a:t>                                                                                                          </a:t>
            </a:r>
            <a:endParaRPr lang="en-US" dirty="0"/>
          </a:p>
        </p:txBody>
      </p:sp>
      <p:sp>
        <p:nvSpPr>
          <p:cNvPr id="6"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11.  The </a:t>
            </a:r>
            <a:r>
              <a:rPr lang="en-US" sz="2800" b="1" dirty="0">
                <a:latin typeface="Courier New" panose="02070309020205020404" pitchFamily="49" charset="0"/>
                <a:cs typeface="Courier New" panose="02070309020205020404" pitchFamily="49" charset="0"/>
              </a:rPr>
              <a:t>Fed and the Depression of 1920-21</a:t>
            </a:r>
          </a:p>
        </p:txBody>
      </p:sp>
    </p:spTree>
    <p:extLst>
      <p:ext uri="{BB962C8B-B14F-4D97-AF65-F5344CB8AC3E}">
        <p14:creationId xmlns:p14="http://schemas.microsoft.com/office/powerpoint/2010/main" val="28324784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757" y="532015"/>
            <a:ext cx="3856418" cy="6325985"/>
          </a:xfrm>
          <a:prstGeom prst="rect">
            <a:avLst/>
          </a:prstGeom>
        </p:spPr>
      </p:pic>
      <p:sp>
        <p:nvSpPr>
          <p:cNvPr id="3" name="TextBox 2"/>
          <p:cNvSpPr txBox="1"/>
          <p:nvPr/>
        </p:nvSpPr>
        <p:spPr>
          <a:xfrm>
            <a:off x="1279112" y="3233342"/>
            <a:ext cx="3698128" cy="923330"/>
          </a:xfrm>
          <a:prstGeom prst="rect">
            <a:avLst/>
          </a:prstGeom>
          <a:noFill/>
        </p:spPr>
        <p:txBody>
          <a:bodyPr wrap="none" rtlCol="0">
            <a:spAutoFit/>
          </a:bodyPr>
          <a:lstStyle/>
          <a:p>
            <a:r>
              <a:rPr lang="en-US" dirty="0" smtClean="0"/>
              <a:t>From Alfred Owen Crozier,</a:t>
            </a:r>
          </a:p>
          <a:p>
            <a:r>
              <a:rPr lang="en-US" i="1" dirty="0" smtClean="0"/>
              <a:t>U.S. Money Vs. Corporation Currency,</a:t>
            </a:r>
          </a:p>
          <a:p>
            <a:r>
              <a:rPr lang="en-US" i="1" dirty="0" smtClean="0"/>
              <a:t>“Aldrich Plan.”, </a:t>
            </a:r>
            <a:r>
              <a:rPr lang="en-US" dirty="0" smtClean="0"/>
              <a:t>pub. 1912</a:t>
            </a:r>
            <a:endParaRPr lang="en-US" dirty="0"/>
          </a:p>
        </p:txBody>
      </p:sp>
      <p:sp>
        <p:nvSpPr>
          <p:cNvPr id="5"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11.  The </a:t>
            </a:r>
            <a:r>
              <a:rPr lang="en-US" sz="2800" b="1" dirty="0">
                <a:latin typeface="Courier New" panose="02070309020205020404" pitchFamily="49" charset="0"/>
                <a:cs typeface="Courier New" panose="02070309020205020404" pitchFamily="49" charset="0"/>
              </a:rPr>
              <a:t>Fed and the Depression of 1920-21</a:t>
            </a:r>
          </a:p>
        </p:txBody>
      </p:sp>
    </p:spTree>
    <p:extLst>
      <p:ext uri="{BB962C8B-B14F-4D97-AF65-F5344CB8AC3E}">
        <p14:creationId xmlns:p14="http://schemas.microsoft.com/office/powerpoint/2010/main" val="28326662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11.  The </a:t>
            </a:r>
            <a:r>
              <a:rPr lang="en-US" sz="2800" b="1" dirty="0">
                <a:latin typeface="Courier New" panose="02070309020205020404" pitchFamily="49" charset="0"/>
                <a:cs typeface="Courier New" panose="02070309020205020404" pitchFamily="49" charset="0"/>
              </a:rPr>
              <a:t>Fed and the Depression of 1920-21</a:t>
            </a:r>
          </a:p>
        </p:txBody>
      </p:sp>
      <p:sp>
        <p:nvSpPr>
          <p:cNvPr id="4" name="TextBox 3"/>
          <p:cNvSpPr txBox="1"/>
          <p:nvPr/>
        </p:nvSpPr>
        <p:spPr>
          <a:xfrm>
            <a:off x="0" y="731520"/>
            <a:ext cx="12192000" cy="3693319"/>
          </a:xfrm>
          <a:prstGeom prst="rect">
            <a:avLst/>
          </a:prstGeom>
          <a:noFill/>
        </p:spPr>
        <p:txBody>
          <a:bodyPr wrap="square" rtlCol="0">
            <a:spAutoFit/>
          </a:bodyPr>
          <a:lstStyle/>
          <a:p>
            <a:r>
              <a:rPr lang="en-US" dirty="0" smtClean="0"/>
              <a:t>____|___________________________________|________________________________________________________|_______</a:t>
            </a:r>
          </a:p>
          <a:p>
            <a:endParaRPr lang="en-US" dirty="0"/>
          </a:p>
          <a:p>
            <a:r>
              <a:rPr lang="en-US" dirty="0" smtClean="0"/>
              <a:t>Sept 1919                                                              May 1920                                                                                                            Sept 1921</a:t>
            </a:r>
          </a:p>
          <a:p>
            <a:endParaRPr lang="en-US" dirty="0"/>
          </a:p>
          <a:p>
            <a:r>
              <a:rPr lang="en-US" dirty="0" smtClean="0"/>
              <a:t>         </a:t>
            </a:r>
            <a:r>
              <a:rPr lang="en-US" u="sng" dirty="0" smtClean="0"/>
              <a:t>Bankers increased money supply </a:t>
            </a:r>
            <a:r>
              <a:rPr lang="en-US" dirty="0" smtClean="0"/>
              <a:t>by 8.63%                   </a:t>
            </a:r>
            <a:r>
              <a:rPr lang="en-US" u="sng" dirty="0" smtClean="0"/>
              <a:t>Bankers reduced money supply </a:t>
            </a:r>
            <a:r>
              <a:rPr lang="en-US" dirty="0" smtClean="0"/>
              <a:t>by -16.79% to -8.16%       </a:t>
            </a:r>
          </a:p>
          <a:p>
            <a:r>
              <a:rPr lang="en-US" dirty="0"/>
              <a:t> </a:t>
            </a:r>
            <a:r>
              <a:rPr lang="en-US" dirty="0" smtClean="0"/>
              <a:t>        Prices rise by 15.8%			                Deep recession.   Index of farm prices fell from 244 to 136.	</a:t>
            </a:r>
          </a:p>
          <a:p>
            <a:endParaRPr lang="en-US" dirty="0"/>
          </a:p>
          <a:p>
            <a:r>
              <a:rPr lang="en-US" dirty="0" smtClean="0"/>
              <a:t>         Money loses value.				Money gains value.</a:t>
            </a:r>
          </a:p>
          <a:p>
            <a:r>
              <a:rPr lang="en-US" dirty="0"/>
              <a:t> </a:t>
            </a:r>
            <a:r>
              <a:rPr lang="en-US" dirty="0" smtClean="0"/>
              <a:t>        Bank loans repaid with money worth less.                      Bank loans repaid with money worth more or farm foreclosed on.</a:t>
            </a:r>
          </a:p>
          <a:p>
            <a:endParaRPr lang="en-US" dirty="0"/>
          </a:p>
          <a:p>
            <a:r>
              <a:rPr lang="en-US" dirty="0" smtClean="0"/>
              <a:t>         Bankers did not like this. 			Bankers engineered this recession.</a:t>
            </a:r>
          </a:p>
          <a:p>
            <a:r>
              <a:rPr lang="en-US" dirty="0" smtClean="0"/>
              <a:t>         </a:t>
            </a:r>
            <a:endParaRPr lang="en-US" dirty="0"/>
          </a:p>
          <a:p>
            <a:r>
              <a:rPr lang="en-US" dirty="0" smtClean="0"/>
              <a:t>						Price of wheat fell from $3/bushel to $1.60/bushel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1" y="4115517"/>
            <a:ext cx="3973484" cy="2742483"/>
          </a:xfrm>
          <a:prstGeom prst="rect">
            <a:avLst/>
          </a:prstGeom>
        </p:spPr>
      </p:pic>
      <p:sp>
        <p:nvSpPr>
          <p:cNvPr id="8" name="Down Arrow 7"/>
          <p:cNvSpPr/>
          <p:nvPr/>
        </p:nvSpPr>
        <p:spPr>
          <a:xfrm>
            <a:off x="2144684" y="1064029"/>
            <a:ext cx="484632" cy="720548"/>
          </a:xfrm>
          <a:prstGeom prst="downArrow">
            <a:avLst/>
          </a:prstGeom>
          <a:solidFill>
            <a:srgbClr val="BBF0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550728" y="1064029"/>
            <a:ext cx="484632" cy="720548"/>
          </a:xfrm>
          <a:prstGeom prst="downArrow">
            <a:avLst/>
          </a:prstGeom>
          <a:solidFill>
            <a:srgbClr val="BBF0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527" y="4445945"/>
            <a:ext cx="3923607" cy="239094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416" y="4419376"/>
            <a:ext cx="2671158" cy="2417517"/>
          </a:xfrm>
          <a:prstGeom prst="rect">
            <a:avLst/>
          </a:prstGeom>
        </p:spPr>
      </p:pic>
    </p:spTree>
    <p:extLst>
      <p:ext uri="{BB962C8B-B14F-4D97-AF65-F5344CB8AC3E}">
        <p14:creationId xmlns:p14="http://schemas.microsoft.com/office/powerpoint/2010/main" val="40563511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548639"/>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11.  The </a:t>
            </a:r>
            <a:r>
              <a:rPr lang="en-US" sz="2800" b="1" dirty="0">
                <a:latin typeface="Courier New" panose="02070309020205020404" pitchFamily="49" charset="0"/>
                <a:cs typeface="Courier New" panose="02070309020205020404" pitchFamily="49" charset="0"/>
              </a:rPr>
              <a:t>Fed and the Depression of 1920-21</a:t>
            </a:r>
          </a:p>
        </p:txBody>
      </p:sp>
      <p:sp>
        <p:nvSpPr>
          <p:cNvPr id="6" name="TextBox 5"/>
          <p:cNvSpPr txBox="1"/>
          <p:nvPr/>
        </p:nvSpPr>
        <p:spPr>
          <a:xfrm>
            <a:off x="0" y="548640"/>
            <a:ext cx="12192000" cy="1323439"/>
          </a:xfrm>
          <a:prstGeom prst="rect">
            <a:avLst/>
          </a:prstGeom>
          <a:noFill/>
        </p:spPr>
        <p:txBody>
          <a:bodyPr wrap="square" rtlCol="0">
            <a:spAutoFit/>
          </a:bodyPr>
          <a:lstStyle/>
          <a:p>
            <a:r>
              <a:rPr lang="en-US" sz="2000" dirty="0" smtClean="0"/>
              <a:t>“In the 1920s John Skelton Williams was the Comptroller of the Currency and an ex-officio member of the Fed Board.  In 1923 he wrote as follows of events in 1920:   ‘When I realized the dangers of the drastic deflation which they were bringing about, I urged and implored them [bankers and their representatives] to put on the brakes before it should be too late</a:t>
            </a:r>
            <a:r>
              <a:rPr lang="en-US" dirty="0" smtClean="0"/>
              <a:t>.”                      </a:t>
            </a:r>
            <a:r>
              <a:rPr lang="en-US" sz="1600" dirty="0" smtClean="0"/>
              <a:t>William Hixson, </a:t>
            </a:r>
            <a:r>
              <a:rPr lang="en-US" sz="1600" i="1" dirty="0" smtClean="0"/>
              <a:t>What’s the Difference Between Bankers and Counterfeiters?</a:t>
            </a:r>
            <a:r>
              <a:rPr lang="en-US" sz="1600" dirty="0" smtClean="0"/>
              <a:t>, pub. 2005, p. 192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45" y="1836592"/>
            <a:ext cx="3347605" cy="5021408"/>
          </a:xfrm>
          <a:prstGeom prst="rect">
            <a:avLst/>
          </a:prstGeom>
        </p:spPr>
      </p:pic>
      <p:sp>
        <p:nvSpPr>
          <p:cNvPr id="8" name="TextBox 7"/>
          <p:cNvSpPr txBox="1"/>
          <p:nvPr/>
        </p:nvSpPr>
        <p:spPr>
          <a:xfrm>
            <a:off x="9113581" y="5657671"/>
            <a:ext cx="2266133" cy="1200329"/>
          </a:xfrm>
          <a:prstGeom prst="rect">
            <a:avLst/>
          </a:prstGeom>
          <a:solidFill>
            <a:schemeClr val="bg1"/>
          </a:solidFill>
        </p:spPr>
        <p:txBody>
          <a:bodyPr wrap="none" rtlCol="0">
            <a:spAutoFit/>
          </a:bodyPr>
          <a:lstStyle/>
          <a:p>
            <a:r>
              <a:rPr lang="en-US" dirty="0" smtClean="0"/>
              <a:t>John Skelton Williams</a:t>
            </a:r>
          </a:p>
          <a:p>
            <a:r>
              <a:rPr lang="en-US" dirty="0" smtClean="0"/>
              <a:t>       (1865 </a:t>
            </a:r>
            <a:r>
              <a:rPr lang="en-US" dirty="0"/>
              <a:t>- </a:t>
            </a:r>
            <a:r>
              <a:rPr lang="en-US" dirty="0" smtClean="0"/>
              <a:t>1926</a:t>
            </a:r>
            <a:r>
              <a:rPr lang="en-US" dirty="0"/>
              <a:t>)</a:t>
            </a:r>
            <a:endParaRPr lang="en-US" dirty="0" smtClean="0"/>
          </a:p>
          <a:p>
            <a:r>
              <a:rPr lang="en-US" dirty="0" smtClean="0"/>
              <a:t>Controller of Currency</a:t>
            </a:r>
          </a:p>
          <a:p>
            <a:r>
              <a:rPr lang="en-US" dirty="0" smtClean="0"/>
              <a:t>        (1914-1921)</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2341"/>
            <a:ext cx="3254570" cy="227851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6" y="4472248"/>
            <a:ext cx="3221543" cy="2385752"/>
          </a:xfrm>
          <a:prstGeom prst="rect">
            <a:avLst/>
          </a:prstGeom>
        </p:spPr>
      </p:pic>
      <p:sp>
        <p:nvSpPr>
          <p:cNvPr id="11" name="Rectangle 10"/>
          <p:cNvSpPr/>
          <p:nvPr/>
        </p:nvSpPr>
        <p:spPr>
          <a:xfrm>
            <a:off x="3453313" y="5264465"/>
            <a:ext cx="4920787" cy="1200329"/>
          </a:xfrm>
          <a:prstGeom prst="rect">
            <a:avLst/>
          </a:prstGeom>
        </p:spPr>
        <p:txBody>
          <a:bodyPr wrap="square">
            <a:spAutoFit/>
          </a:bodyPr>
          <a:lstStyle/>
          <a:p>
            <a:r>
              <a:rPr lang="en-US" dirty="0"/>
              <a:t>Heavily mortgaged during World War I, in expectation of continued high prices, many farms were overwhelmed by the postwar collapse of the agricultural commodities market.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5670" y="2341086"/>
            <a:ext cx="3294888" cy="2628900"/>
          </a:xfrm>
          <a:prstGeom prst="rect">
            <a:avLst/>
          </a:prstGeom>
        </p:spPr>
      </p:pic>
    </p:spTree>
    <p:extLst>
      <p:ext uri="{BB962C8B-B14F-4D97-AF65-F5344CB8AC3E}">
        <p14:creationId xmlns:p14="http://schemas.microsoft.com/office/powerpoint/2010/main" val="14353431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12192000" cy="548639"/>
          </a:xfrm>
          <a:prstGeom prst="rect">
            <a:avLst/>
          </a:prstGeom>
          <a:solidFill>
            <a:srgbClr val="D281EB"/>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12. </a:t>
            </a:r>
            <a:r>
              <a:rPr lang="en-US" sz="2800" b="1" dirty="0">
                <a:latin typeface="Courier New" panose="02070309020205020404" pitchFamily="49" charset="0"/>
                <a:cs typeface="Courier New" panose="02070309020205020404" pitchFamily="49" charset="0"/>
              </a:rPr>
              <a:t>A Positive Note</a:t>
            </a:r>
          </a:p>
          <a:p>
            <a:pPr algn="ct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0" y="548640"/>
            <a:ext cx="12192000" cy="830997"/>
          </a:xfrm>
          <a:prstGeom prst="rect">
            <a:avLst/>
          </a:prstGeom>
          <a:solidFill>
            <a:srgbClr val="DEBDFF"/>
          </a:solidFill>
        </p:spPr>
        <p:txBody>
          <a:bodyPr wrap="square" rtlCol="0">
            <a:spAutoFit/>
          </a:bodyPr>
          <a:lstStyle/>
          <a:p>
            <a:r>
              <a:rPr lang="en-US" sz="2400" b="1" dirty="0" smtClean="0"/>
              <a:t>Democratic Chairmen of the House Banking Committee have regularly put forward legislation to nationalize or abolish the Federal Reserve System.</a:t>
            </a:r>
          </a:p>
        </p:txBody>
      </p:sp>
      <p:sp>
        <p:nvSpPr>
          <p:cNvPr id="5" name="TextBox 4"/>
          <p:cNvSpPr txBox="1"/>
          <p:nvPr/>
        </p:nvSpPr>
        <p:spPr>
          <a:xfrm>
            <a:off x="0" y="1967919"/>
            <a:ext cx="7993117" cy="3170099"/>
          </a:xfrm>
          <a:prstGeom prst="rect">
            <a:avLst/>
          </a:prstGeom>
          <a:noFill/>
        </p:spPr>
        <p:txBody>
          <a:bodyPr wrap="square" rtlCol="0">
            <a:spAutoFit/>
          </a:bodyPr>
          <a:lstStyle/>
          <a:p>
            <a:r>
              <a:rPr lang="en-US" sz="2000" dirty="0" smtClean="0"/>
              <a:t>1933:  Congressman Louis T. McFadden </a:t>
            </a:r>
            <a:r>
              <a:rPr lang="en-US" sz="2000" smtClean="0"/>
              <a:t>of </a:t>
            </a:r>
            <a:r>
              <a:rPr lang="en-US" sz="2000" smtClean="0"/>
              <a:t>Pennsylvania</a:t>
            </a:r>
            <a:r>
              <a:rPr lang="en-US" sz="2000" dirty="0" smtClean="0"/>
              <a:t>, Chairman for more than 10 years, moved the House to impeach the Federal Reserve Board.</a:t>
            </a:r>
          </a:p>
          <a:p>
            <a:endParaRPr lang="en-US" sz="2000" dirty="0" smtClean="0"/>
          </a:p>
          <a:p>
            <a:endParaRPr lang="en-US" sz="2000" dirty="0"/>
          </a:p>
          <a:p>
            <a:endParaRPr lang="en-US" sz="2000" dirty="0"/>
          </a:p>
          <a:p>
            <a:r>
              <a:rPr lang="en-US" sz="2000" dirty="0" smtClean="0"/>
              <a:t>“Mr</a:t>
            </a:r>
            <a:r>
              <a:rPr lang="en-US" sz="2000" dirty="0"/>
              <a:t>. Chairman, we have in this Country one of the most corrupt institutions the world has ever known. I </a:t>
            </a:r>
            <a:r>
              <a:rPr lang="en-US" sz="2000" dirty="0" smtClean="0"/>
              <a:t>refer to </a:t>
            </a:r>
            <a:r>
              <a:rPr lang="en-US" sz="2000" dirty="0"/>
              <a:t>the Federal Reserve Board and the Federal Reserve Banks, hereinafter called the Fed. The Fed has </a:t>
            </a:r>
            <a:r>
              <a:rPr lang="en-US" sz="2000" dirty="0" smtClean="0"/>
              <a:t>cheated</a:t>
            </a:r>
          </a:p>
          <a:p>
            <a:r>
              <a:rPr lang="en-US" sz="2000" dirty="0" smtClean="0"/>
              <a:t>the </a:t>
            </a:r>
            <a:r>
              <a:rPr lang="en-US" sz="2000" dirty="0"/>
              <a:t>Government of these United States and the people of the United States out of enough money to </a:t>
            </a:r>
            <a:r>
              <a:rPr lang="en-US" sz="2000" dirty="0" smtClean="0"/>
              <a:t>pay the </a:t>
            </a:r>
            <a:r>
              <a:rPr lang="en-US" sz="2000" dirty="0"/>
              <a:t>Nation's debt</a:t>
            </a:r>
            <a:r>
              <a:rPr lang="en-US" sz="2000" dirty="0" smtClean="0"/>
              <a:t>.” </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121" y="1728222"/>
            <a:ext cx="4047879" cy="5100328"/>
          </a:xfrm>
          <a:prstGeom prst="rect">
            <a:avLst/>
          </a:prstGeom>
        </p:spPr>
      </p:pic>
      <p:sp>
        <p:nvSpPr>
          <p:cNvPr id="9" name="Rectangle 8"/>
          <p:cNvSpPr/>
          <p:nvPr/>
        </p:nvSpPr>
        <p:spPr>
          <a:xfrm>
            <a:off x="4446491" y="5726300"/>
            <a:ext cx="3299017" cy="923330"/>
          </a:xfrm>
          <a:prstGeom prst="rect">
            <a:avLst/>
          </a:prstGeom>
        </p:spPr>
        <p:txBody>
          <a:bodyPr wrap="square">
            <a:spAutoFit/>
          </a:bodyPr>
          <a:lstStyle/>
          <a:p>
            <a:pPr algn="ctr"/>
            <a:r>
              <a:rPr lang="en-US" b="1" dirty="0"/>
              <a:t>Louis Thomas </a:t>
            </a:r>
            <a:r>
              <a:rPr lang="en-US" b="1" dirty="0" smtClean="0"/>
              <a:t>McFadden</a:t>
            </a:r>
          </a:p>
          <a:p>
            <a:pPr algn="ctr"/>
            <a:r>
              <a:rPr lang="en-US" b="1" dirty="0" smtClean="0"/>
              <a:t> (1876</a:t>
            </a:r>
            <a:r>
              <a:rPr lang="en-US" b="1" dirty="0"/>
              <a:t> – </a:t>
            </a:r>
            <a:r>
              <a:rPr lang="en-US" b="1" dirty="0" smtClean="0"/>
              <a:t>1936)</a:t>
            </a:r>
          </a:p>
          <a:p>
            <a:pPr algn="ctr"/>
            <a:r>
              <a:rPr lang="en-US" b="1" dirty="0" smtClean="0"/>
              <a:t>Congressman from 1923 </a:t>
            </a:r>
            <a:r>
              <a:rPr lang="en-US" b="1" dirty="0"/>
              <a:t>to </a:t>
            </a:r>
            <a:r>
              <a:rPr lang="en-US" b="1" dirty="0" smtClean="0"/>
              <a:t>1935</a:t>
            </a:r>
            <a:endParaRPr lang="en-US" b="1" dirty="0"/>
          </a:p>
        </p:txBody>
      </p:sp>
    </p:spTree>
    <p:extLst>
      <p:ext uri="{BB962C8B-B14F-4D97-AF65-F5344CB8AC3E}">
        <p14:creationId xmlns:p14="http://schemas.microsoft.com/office/powerpoint/2010/main" val="27992677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12192000" cy="548639"/>
          </a:xfrm>
          <a:prstGeom prst="rect">
            <a:avLst/>
          </a:prstGeom>
          <a:solidFill>
            <a:srgbClr val="D281EB"/>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12. </a:t>
            </a:r>
            <a:r>
              <a:rPr lang="en-US" sz="2800" b="1" dirty="0">
                <a:latin typeface="Courier New" panose="02070309020205020404" pitchFamily="49" charset="0"/>
                <a:cs typeface="Courier New" panose="02070309020205020404" pitchFamily="49" charset="0"/>
              </a:rPr>
              <a:t>A Positive Note</a:t>
            </a:r>
          </a:p>
          <a:p>
            <a:pPr algn="ct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0" y="548640"/>
            <a:ext cx="12192000" cy="830997"/>
          </a:xfrm>
          <a:prstGeom prst="rect">
            <a:avLst/>
          </a:prstGeom>
          <a:solidFill>
            <a:srgbClr val="DEBDFF"/>
          </a:solidFill>
        </p:spPr>
        <p:txBody>
          <a:bodyPr wrap="square" rtlCol="0">
            <a:spAutoFit/>
          </a:bodyPr>
          <a:lstStyle/>
          <a:p>
            <a:r>
              <a:rPr lang="en-US" sz="2400" b="1" dirty="0" smtClean="0"/>
              <a:t>Democratic Chairmen of the House Banking Committee have regularly put forward legislation to nationalize or abolish the Federal Reserve System.</a:t>
            </a:r>
          </a:p>
        </p:txBody>
      </p:sp>
      <p:sp>
        <p:nvSpPr>
          <p:cNvPr id="6" name="TextBox 5"/>
          <p:cNvSpPr txBox="1"/>
          <p:nvPr/>
        </p:nvSpPr>
        <p:spPr>
          <a:xfrm>
            <a:off x="377905" y="2109527"/>
            <a:ext cx="8042202" cy="707886"/>
          </a:xfrm>
          <a:prstGeom prst="rect">
            <a:avLst/>
          </a:prstGeom>
          <a:noFill/>
        </p:spPr>
        <p:txBody>
          <a:bodyPr wrap="none" rtlCol="0">
            <a:spAutoFit/>
          </a:bodyPr>
          <a:lstStyle/>
          <a:p>
            <a:r>
              <a:rPr lang="en-US" sz="2000" dirty="0" smtClean="0"/>
              <a:t>1938:  Congressman Wright </a:t>
            </a:r>
            <a:r>
              <a:rPr lang="en-US" sz="2000" dirty="0" err="1" smtClean="0"/>
              <a:t>Patman</a:t>
            </a:r>
            <a:r>
              <a:rPr lang="en-US" sz="2000" dirty="0" smtClean="0"/>
              <a:t> introduced a bill to nationalize the Fed.</a:t>
            </a:r>
          </a:p>
          <a:p>
            <a:r>
              <a:rPr lang="en-US" sz="2000" dirty="0"/>
              <a:t> </a:t>
            </a:r>
            <a:r>
              <a:rPr lang="en-US" sz="2000" dirty="0" smtClean="0"/>
              <a:t>           He represented Texas from 1929 to 1976.</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459" y="3180816"/>
            <a:ext cx="2630977" cy="3442821"/>
          </a:xfrm>
          <a:prstGeom prst="rect">
            <a:avLst/>
          </a:prstGeom>
        </p:spPr>
      </p:pic>
      <p:sp>
        <p:nvSpPr>
          <p:cNvPr id="9" name="Rectangle 8"/>
          <p:cNvSpPr/>
          <p:nvPr/>
        </p:nvSpPr>
        <p:spPr>
          <a:xfrm>
            <a:off x="5979809" y="5934670"/>
            <a:ext cx="3357650" cy="923330"/>
          </a:xfrm>
          <a:prstGeom prst="rect">
            <a:avLst/>
          </a:prstGeom>
        </p:spPr>
        <p:txBody>
          <a:bodyPr wrap="none">
            <a:spAutoFit/>
          </a:bodyPr>
          <a:lstStyle/>
          <a:p>
            <a:pPr algn="ctr"/>
            <a:r>
              <a:rPr lang="en-US" b="1" dirty="0"/>
              <a:t>John William Wright </a:t>
            </a:r>
            <a:r>
              <a:rPr lang="en-US" b="1" dirty="0" err="1" smtClean="0"/>
              <a:t>Patman</a:t>
            </a:r>
            <a:endParaRPr lang="en-US" b="1" dirty="0" smtClean="0"/>
          </a:p>
          <a:p>
            <a:pPr algn="ctr"/>
            <a:r>
              <a:rPr lang="en-US" b="1" dirty="0" smtClean="0"/>
              <a:t>(1893 </a:t>
            </a:r>
            <a:r>
              <a:rPr lang="en-US" b="1" dirty="0"/>
              <a:t>– </a:t>
            </a:r>
            <a:r>
              <a:rPr lang="en-US" b="1" dirty="0" smtClean="0"/>
              <a:t>1976)</a:t>
            </a:r>
          </a:p>
          <a:p>
            <a:pPr algn="ctr"/>
            <a:r>
              <a:rPr lang="en-US" b="1" dirty="0" smtClean="0"/>
              <a:t>Congressman from 1929 to 1976</a:t>
            </a:r>
            <a:endParaRPr lang="en-US" b="1" dirty="0"/>
          </a:p>
        </p:txBody>
      </p:sp>
      <p:sp>
        <p:nvSpPr>
          <p:cNvPr id="11" name="Rectangle 10"/>
          <p:cNvSpPr/>
          <p:nvPr/>
        </p:nvSpPr>
        <p:spPr>
          <a:xfrm>
            <a:off x="377905" y="3481231"/>
            <a:ext cx="8458434" cy="2031325"/>
          </a:xfrm>
          <a:prstGeom prst="rect">
            <a:avLst/>
          </a:prstGeom>
        </p:spPr>
        <p:txBody>
          <a:bodyPr wrap="square">
            <a:spAutoFit/>
          </a:bodyPr>
          <a:lstStyle/>
          <a:p>
            <a:r>
              <a:rPr lang="en-US" dirty="0" err="1"/>
              <a:t>Patman</a:t>
            </a:r>
            <a:r>
              <a:rPr lang="en-US" dirty="0"/>
              <a:t> summarized his long experience with Wall Street Banking in his 50 page report, </a:t>
            </a:r>
            <a:r>
              <a:rPr lang="en-US" i="1" dirty="0"/>
              <a:t>A Primer on Banking</a:t>
            </a:r>
            <a:r>
              <a:rPr lang="en-US" dirty="0"/>
              <a:t> published by the U.S. Government Printing Office in </a:t>
            </a:r>
            <a:r>
              <a:rPr lang="en-US" dirty="0" smtClean="0"/>
              <a:t>1964”</a:t>
            </a:r>
          </a:p>
          <a:p>
            <a:endParaRPr lang="en-US" dirty="0"/>
          </a:p>
          <a:p>
            <a:r>
              <a:rPr lang="en-US" dirty="0" smtClean="0"/>
              <a:t>“In </a:t>
            </a:r>
            <a:r>
              <a:rPr lang="en-US" dirty="0"/>
              <a:t>the US today, we have in effect two governments</a:t>
            </a:r>
            <a:r>
              <a:rPr lang="en-US" dirty="0" smtClean="0"/>
              <a:t>.  </a:t>
            </a:r>
            <a:r>
              <a:rPr lang="en-US" dirty="0"/>
              <a:t>We have the duly constituted government, then we have an independent, uncontrolled and uncoordinated government in the Federal Reserve, operating the money powers which are reserved to congress by the Constitution</a:t>
            </a:r>
            <a:r>
              <a:rPr lang="en-US" dirty="0" smtClean="0"/>
              <a:t>.”   </a:t>
            </a:r>
            <a:endParaRPr lang="en-US" dirty="0"/>
          </a:p>
        </p:txBody>
      </p:sp>
    </p:spTree>
    <p:extLst>
      <p:ext uri="{BB962C8B-B14F-4D97-AF65-F5344CB8AC3E}">
        <p14:creationId xmlns:p14="http://schemas.microsoft.com/office/powerpoint/2010/main" val="40493643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12192000" cy="548639"/>
          </a:xfrm>
          <a:prstGeom prst="rect">
            <a:avLst/>
          </a:prstGeom>
          <a:solidFill>
            <a:srgbClr val="D281EB"/>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12. </a:t>
            </a:r>
            <a:r>
              <a:rPr lang="en-US" sz="2800" b="1" dirty="0">
                <a:latin typeface="Courier New" panose="02070309020205020404" pitchFamily="49" charset="0"/>
                <a:cs typeface="Courier New" panose="02070309020205020404" pitchFamily="49" charset="0"/>
              </a:rPr>
              <a:t>A Positive Note</a:t>
            </a:r>
          </a:p>
          <a:p>
            <a:pPr algn="ct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0" y="548640"/>
            <a:ext cx="12192000" cy="830997"/>
          </a:xfrm>
          <a:prstGeom prst="rect">
            <a:avLst/>
          </a:prstGeom>
          <a:solidFill>
            <a:srgbClr val="DEBDFF"/>
          </a:solidFill>
        </p:spPr>
        <p:txBody>
          <a:bodyPr wrap="square" rtlCol="0">
            <a:spAutoFit/>
          </a:bodyPr>
          <a:lstStyle/>
          <a:p>
            <a:r>
              <a:rPr lang="en-US" sz="2400" b="1" dirty="0" smtClean="0"/>
              <a:t>Democratic Chairmen of the House Banking Committee have regularly put forward legislation to nationalize or abolish the Federal Reserve System.</a:t>
            </a:r>
          </a:p>
        </p:txBody>
      </p:sp>
      <p:sp>
        <p:nvSpPr>
          <p:cNvPr id="6" name="TextBox 5"/>
          <p:cNvSpPr txBox="1"/>
          <p:nvPr/>
        </p:nvSpPr>
        <p:spPr>
          <a:xfrm>
            <a:off x="189185" y="4113352"/>
            <a:ext cx="184731" cy="400110"/>
          </a:xfrm>
          <a:prstGeom prst="rect">
            <a:avLst/>
          </a:prstGeom>
          <a:noFill/>
        </p:spPr>
        <p:txBody>
          <a:bodyPr wrap="none" rtlCol="0">
            <a:spAutoFit/>
          </a:bodyPr>
          <a:lstStyle/>
          <a:p>
            <a:endParaRPr lang="en-US" sz="2000" dirty="0"/>
          </a:p>
        </p:txBody>
      </p:sp>
      <p:sp>
        <p:nvSpPr>
          <p:cNvPr id="7" name="TextBox 6"/>
          <p:cNvSpPr txBox="1"/>
          <p:nvPr/>
        </p:nvSpPr>
        <p:spPr>
          <a:xfrm>
            <a:off x="58605" y="1648945"/>
            <a:ext cx="11164531" cy="400110"/>
          </a:xfrm>
          <a:prstGeom prst="rect">
            <a:avLst/>
          </a:prstGeom>
          <a:noFill/>
        </p:spPr>
        <p:txBody>
          <a:bodyPr wrap="none" rtlCol="0">
            <a:spAutoFit/>
          </a:bodyPr>
          <a:lstStyle/>
          <a:p>
            <a:r>
              <a:rPr lang="en-US" sz="2000" dirty="0" smtClean="0"/>
              <a:t>1980-90’s:  Congressman/Chairman Gonzales introduced legislation to rescind the Federal Reserve Act.</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6687" y="3289489"/>
            <a:ext cx="2639437" cy="3502738"/>
          </a:xfrm>
          <a:prstGeom prst="rect">
            <a:avLst/>
          </a:prstGeom>
        </p:spPr>
      </p:pic>
      <p:sp>
        <p:nvSpPr>
          <p:cNvPr id="8" name="Rectangle 7"/>
          <p:cNvSpPr/>
          <p:nvPr/>
        </p:nvSpPr>
        <p:spPr>
          <a:xfrm>
            <a:off x="8129752" y="2224204"/>
            <a:ext cx="3426372" cy="923330"/>
          </a:xfrm>
          <a:prstGeom prst="rect">
            <a:avLst/>
          </a:prstGeom>
        </p:spPr>
        <p:txBody>
          <a:bodyPr wrap="square">
            <a:spAutoFit/>
          </a:bodyPr>
          <a:lstStyle/>
          <a:p>
            <a:pPr algn="ctr"/>
            <a:r>
              <a:rPr lang="en-US" b="1" dirty="0"/>
              <a:t>Henry Barbosa </a:t>
            </a:r>
            <a:r>
              <a:rPr lang="en-US" b="1" dirty="0" smtClean="0"/>
              <a:t>González</a:t>
            </a:r>
          </a:p>
          <a:p>
            <a:pPr algn="ctr"/>
            <a:r>
              <a:rPr lang="en-US" b="1" dirty="0" smtClean="0"/>
              <a:t>(1916 </a:t>
            </a:r>
            <a:r>
              <a:rPr lang="en-US" b="1" dirty="0"/>
              <a:t>– </a:t>
            </a:r>
            <a:r>
              <a:rPr lang="en-US" b="1" dirty="0" smtClean="0"/>
              <a:t>2000</a:t>
            </a:r>
            <a:r>
              <a:rPr lang="en-US" b="1" dirty="0"/>
              <a:t>) </a:t>
            </a:r>
            <a:endParaRPr lang="en-US" b="1" dirty="0" smtClean="0"/>
          </a:p>
          <a:p>
            <a:pPr algn="ctr"/>
            <a:r>
              <a:rPr lang="en-US" b="1" dirty="0" smtClean="0"/>
              <a:t>Congressman from </a:t>
            </a:r>
            <a:r>
              <a:rPr lang="en-US" b="1" dirty="0"/>
              <a:t>1961 to 1999</a:t>
            </a:r>
          </a:p>
        </p:txBody>
      </p:sp>
      <p:sp>
        <p:nvSpPr>
          <p:cNvPr id="9" name="Rectangle 8"/>
          <p:cNvSpPr/>
          <p:nvPr/>
        </p:nvSpPr>
        <p:spPr>
          <a:xfrm>
            <a:off x="295086" y="2685869"/>
            <a:ext cx="7571905" cy="3693319"/>
          </a:xfrm>
          <a:prstGeom prst="rect">
            <a:avLst/>
          </a:prstGeom>
        </p:spPr>
        <p:txBody>
          <a:bodyPr wrap="square">
            <a:spAutoFit/>
          </a:bodyPr>
          <a:lstStyle/>
          <a:p>
            <a:r>
              <a:rPr lang="en-US" dirty="0" smtClean="0"/>
              <a:t>The book </a:t>
            </a:r>
            <a:r>
              <a:rPr lang="en-US" i="1" dirty="0" smtClean="0"/>
              <a:t>Deception </a:t>
            </a:r>
            <a:r>
              <a:rPr lang="en-US" i="1" dirty="0"/>
              <a:t>and Abuse at the Fed</a:t>
            </a:r>
            <a:r>
              <a:rPr lang="en-US" dirty="0"/>
              <a:t>, </a:t>
            </a:r>
            <a:r>
              <a:rPr lang="en-US" dirty="0" smtClean="0"/>
              <a:t>by Robert </a:t>
            </a:r>
            <a:r>
              <a:rPr lang="en-US" dirty="0" err="1"/>
              <a:t>Auerbach</a:t>
            </a:r>
            <a:r>
              <a:rPr lang="en-US" dirty="0"/>
              <a:t>, </a:t>
            </a:r>
            <a:r>
              <a:rPr lang="en-US" dirty="0" smtClean="0"/>
              <a:t>recounts </a:t>
            </a:r>
            <a:r>
              <a:rPr lang="en-US" dirty="0"/>
              <a:t>major instances of Fed mismanagement and abuse of power that were exposed by Rep. Gonzalez, including</a:t>
            </a:r>
            <a:r>
              <a:rPr lang="en-US" dirty="0" smtClean="0"/>
              <a:t>:</a:t>
            </a:r>
          </a:p>
          <a:p>
            <a:endParaRPr lang="en-US" dirty="0"/>
          </a:p>
          <a:p>
            <a:pPr>
              <a:buFont typeface="Arial" panose="020B0604020202020204" pitchFamily="34" charset="0"/>
              <a:buChar char="•"/>
            </a:pPr>
            <a:r>
              <a:rPr lang="en-US" dirty="0"/>
              <a:t>Blocking Congress and the public from holding powerful Fed officials accountable by falsely declaring—for 17 years—it had no transcripts of its meetings</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dirty="0" smtClean="0"/>
              <a:t>Stonewalling </a:t>
            </a:r>
            <a:r>
              <a:rPr lang="en-US" dirty="0"/>
              <a:t>Congressional investigations and misleading the </a:t>
            </a:r>
            <a:r>
              <a:rPr lang="en-US" i="1" dirty="0"/>
              <a:t>Washington Post</a:t>
            </a:r>
            <a:r>
              <a:rPr lang="en-US" dirty="0"/>
              <a:t> about the $6,300 found on the Watergate burglars.</a:t>
            </a:r>
          </a:p>
          <a:p>
            <a:endParaRPr lang="en-US" dirty="0" smtClean="0"/>
          </a:p>
          <a:p>
            <a:r>
              <a:rPr lang="en-US" dirty="0" smtClean="0"/>
              <a:t>Rep</a:t>
            </a:r>
            <a:r>
              <a:rPr lang="en-US" dirty="0"/>
              <a:t>. </a:t>
            </a:r>
            <a:r>
              <a:rPr lang="en-US" dirty="0" smtClean="0"/>
              <a:t>Gonzalez believed the FED should not be </a:t>
            </a:r>
            <a:r>
              <a:rPr lang="en-US" dirty="0"/>
              <a:t>allowed to operate with the secrecy and independence in which </a:t>
            </a:r>
            <a:r>
              <a:rPr lang="en-US" dirty="0" smtClean="0"/>
              <a:t>it shrouded </a:t>
            </a:r>
            <a:r>
              <a:rPr lang="en-US" dirty="0"/>
              <a:t>itself.</a:t>
            </a:r>
          </a:p>
        </p:txBody>
      </p:sp>
    </p:spTree>
    <p:extLst>
      <p:ext uri="{BB962C8B-B14F-4D97-AF65-F5344CB8AC3E}">
        <p14:creationId xmlns:p14="http://schemas.microsoft.com/office/powerpoint/2010/main" val="6600331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12192000" cy="548639"/>
          </a:xfrm>
          <a:prstGeom prst="rect">
            <a:avLst/>
          </a:prstGeom>
          <a:solidFill>
            <a:srgbClr val="FFD03B"/>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13. Summary</a:t>
            </a:r>
            <a:endParaRPr lang="en-US" sz="2800" b="1" dirty="0">
              <a:latin typeface="Courier New" panose="02070309020205020404" pitchFamily="49" charset="0"/>
              <a:cs typeface="Courier New" panose="02070309020205020404" pitchFamily="49" charset="0"/>
            </a:endParaRPr>
          </a:p>
          <a:p>
            <a:pPr algn="ctr"/>
            <a:endParaRPr lang="en-US" sz="2800" b="1" dirty="0">
              <a:latin typeface="Courier New" panose="02070309020205020404" pitchFamily="49" charset="0"/>
              <a:cs typeface="Courier New" panose="02070309020205020404" pitchFamily="49" charset="0"/>
            </a:endParaRPr>
          </a:p>
        </p:txBody>
      </p:sp>
      <p:sp>
        <p:nvSpPr>
          <p:cNvPr id="2" name="TextBox 1"/>
          <p:cNvSpPr txBox="1"/>
          <p:nvPr/>
        </p:nvSpPr>
        <p:spPr>
          <a:xfrm>
            <a:off x="638159" y="1576552"/>
            <a:ext cx="10915681" cy="2862322"/>
          </a:xfrm>
          <a:prstGeom prst="rect">
            <a:avLst/>
          </a:prstGeom>
          <a:solidFill>
            <a:srgbClr val="FFD03B"/>
          </a:solidFill>
        </p:spPr>
        <p:txBody>
          <a:bodyPr wrap="none" rtlCol="0">
            <a:spAutoFit/>
          </a:bodyPr>
          <a:lstStyle/>
          <a:p>
            <a:pPr marL="285750" indent="-285750">
              <a:buFont typeface="Arial" panose="020B0604020202020204" pitchFamily="34" charset="0"/>
              <a:buChar char="•"/>
            </a:pPr>
            <a:r>
              <a:rPr lang="en-US" dirty="0" smtClean="0"/>
              <a:t>The populist parties arose after the Democrats were neutralized by European bankers in 1868.</a:t>
            </a:r>
          </a:p>
          <a:p>
            <a:r>
              <a:rPr lang="en-US" dirty="0"/>
              <a:t> </a:t>
            </a:r>
            <a:r>
              <a:rPr lang="en-US" dirty="0" smtClean="0"/>
              <a:t>    This splintered the national majority in favor of Greenback money.</a:t>
            </a:r>
          </a:p>
          <a:p>
            <a:endParaRPr lang="en-US" dirty="0"/>
          </a:p>
          <a:p>
            <a:pPr marL="285750" indent="-285750">
              <a:buFont typeface="Arial" panose="020B0604020202020204" pitchFamily="34" charset="0"/>
              <a:buChar char="•"/>
            </a:pPr>
            <a:r>
              <a:rPr lang="en-US" dirty="0" smtClean="0"/>
              <a:t>The Aldrich-Vreeland Act was used to stabilize the banking system successfully, but the artificially induced panic</a:t>
            </a:r>
          </a:p>
          <a:p>
            <a:r>
              <a:rPr lang="en-US" dirty="0"/>
              <a:t> </a:t>
            </a:r>
            <a:r>
              <a:rPr lang="en-US" dirty="0" smtClean="0"/>
              <a:t>     of 1907 provided the excuse for establishing the Federal Reserve System.</a:t>
            </a:r>
          </a:p>
          <a:p>
            <a:endParaRPr lang="en-US" dirty="0"/>
          </a:p>
          <a:p>
            <a:pPr marL="285750" indent="-285750">
              <a:buFont typeface="Arial" panose="020B0604020202020204" pitchFamily="34" charset="0"/>
              <a:buChar char="•"/>
            </a:pPr>
            <a:r>
              <a:rPr lang="en-US" dirty="0" smtClean="0"/>
              <a:t>Aldrich’s National Monetary Commission never defined money.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bankers opposed their own bill to get it passed.</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43785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7899"/>
            <a:ext cx="12192000" cy="646331"/>
          </a:xfrm>
          <a:prstGeom prst="rect">
            <a:avLst/>
          </a:prstGeom>
          <a:solidFill>
            <a:srgbClr val="DBB7FF"/>
          </a:solidFill>
        </p:spPr>
        <p:txBody>
          <a:bodyPr wrap="square" rtlCol="0">
            <a:spAutoFit/>
          </a:bodyPr>
          <a:lstStyle/>
          <a:p>
            <a:r>
              <a:rPr lang="en-US" b="1" dirty="0" smtClean="0"/>
              <a:t>Carroll Quigley wrote </a:t>
            </a:r>
            <a:r>
              <a:rPr lang="en-US" b="1" i="1" dirty="0" smtClean="0"/>
              <a:t>TRAGEDY &amp; HOPE:  A HISTORY OF THE WORLD IN OUR TIME</a:t>
            </a:r>
            <a:r>
              <a:rPr lang="en-US" b="1" dirty="0" smtClean="0"/>
              <a:t>, pub. 1966.  Here are some observations of the author </a:t>
            </a:r>
            <a:r>
              <a:rPr lang="en-US" b="1" dirty="0"/>
              <a:t>on the history of the monetary system </a:t>
            </a:r>
            <a:r>
              <a:rPr lang="en-US" b="1" dirty="0" smtClean="0"/>
              <a:t>:</a:t>
            </a:r>
            <a:endParaRPr lang="en-US" b="1" dirty="0"/>
          </a:p>
        </p:txBody>
      </p:sp>
      <p:sp>
        <p:nvSpPr>
          <p:cNvPr id="4" name="TextBox 3"/>
          <p:cNvSpPr txBox="1"/>
          <p:nvPr/>
        </p:nvSpPr>
        <p:spPr>
          <a:xfrm>
            <a:off x="415637" y="2011680"/>
            <a:ext cx="6434050" cy="4209942"/>
          </a:xfrm>
          <a:prstGeom prst="rect">
            <a:avLst/>
          </a:prstGeom>
          <a:solidFill>
            <a:srgbClr val="F9F2CB"/>
          </a:solidFill>
        </p:spPr>
        <p:txBody>
          <a:bodyPr wrap="square" rtlCol="0">
            <a:spAutoFit/>
          </a:bodyPr>
          <a:lstStyle/>
          <a:p>
            <a:r>
              <a:rPr lang="en-US" dirty="0" smtClean="0"/>
              <a:t>“Credit had been known to the Italians and Netherlanders…   Nevertheless, the founding of the Bank of England by William Paterson and his friends in 1694 is one of the great dates in world history…</a:t>
            </a:r>
          </a:p>
          <a:p>
            <a:endParaRPr lang="en-US" dirty="0"/>
          </a:p>
          <a:p>
            <a:r>
              <a:rPr lang="en-US" dirty="0" smtClean="0"/>
              <a:t>… creation of paper claims [bank notes] greater than the reserves [money] available means that bankers were creating money out of nothing.   </a:t>
            </a:r>
          </a:p>
          <a:p>
            <a:endParaRPr lang="en-US" dirty="0"/>
          </a:p>
          <a:p>
            <a:r>
              <a:rPr lang="en-US" dirty="0" smtClean="0"/>
              <a:t>The same thing could be done..  by deposit banks…  ‘created deposits’ or loans could also be covered adequately by retaining reserves [money] to only a fraction of their value.</a:t>
            </a:r>
          </a:p>
          <a:p>
            <a:endParaRPr lang="en-US" dirty="0"/>
          </a:p>
          <a:p>
            <a:r>
              <a:rPr lang="en-US" dirty="0" smtClean="0"/>
              <a:t>… bankers usually refused to express their actions, either note issuing or deposit lending, in these terms… ”   Quigley, pp. 48-49</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294" y="1537828"/>
            <a:ext cx="3546763" cy="4344785"/>
          </a:xfrm>
          <a:prstGeom prst="rect">
            <a:avLst/>
          </a:prstGeom>
        </p:spPr>
      </p:pic>
      <p:sp>
        <p:nvSpPr>
          <p:cNvPr id="6" name="Rectangle 5"/>
          <p:cNvSpPr/>
          <p:nvPr/>
        </p:nvSpPr>
        <p:spPr>
          <a:xfrm>
            <a:off x="7459294" y="5926212"/>
            <a:ext cx="4732706" cy="923330"/>
          </a:xfrm>
          <a:prstGeom prst="rect">
            <a:avLst/>
          </a:prstGeom>
        </p:spPr>
        <p:txBody>
          <a:bodyPr wrap="none">
            <a:spAutoFit/>
          </a:bodyPr>
          <a:lstStyle/>
          <a:p>
            <a:r>
              <a:rPr lang="en-US" dirty="0" smtClean="0"/>
              <a:t>William Paterson (1658 </a:t>
            </a:r>
            <a:r>
              <a:rPr lang="en-US" dirty="0"/>
              <a:t>- </a:t>
            </a:r>
            <a:r>
              <a:rPr lang="en-US" dirty="0" smtClean="0"/>
              <a:t>1719) did say:</a:t>
            </a:r>
          </a:p>
          <a:p>
            <a:r>
              <a:rPr lang="en-US" dirty="0" smtClean="0"/>
              <a:t>“The Bank hath benefit of interest on all moneys</a:t>
            </a:r>
          </a:p>
          <a:p>
            <a:r>
              <a:rPr lang="en-US" dirty="0" smtClean="0"/>
              <a:t>which it creates out of nothing.”</a:t>
            </a:r>
            <a:endParaRPr lang="en-US" dirty="0"/>
          </a:p>
        </p:txBody>
      </p:sp>
      <p:sp>
        <p:nvSpPr>
          <p:cNvPr id="10" name="Title 1"/>
          <p:cNvSpPr>
            <a:spLocks noGrp="1"/>
          </p:cNvSpPr>
          <p:nvPr>
            <p:ph type="title"/>
          </p:nvPr>
        </p:nvSpPr>
        <p:spPr>
          <a:xfrm>
            <a:off x="0" y="1"/>
            <a:ext cx="12192000" cy="847898"/>
          </a:xfrm>
          <a:solidFill>
            <a:srgbClr val="F0E1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1. </a:t>
            </a:r>
            <a:r>
              <a:rPr lang="en-US" sz="2400" b="1" dirty="0" smtClean="0">
                <a:latin typeface="Courier New" panose="02070309020205020404" pitchFamily="49" charset="0"/>
                <a:cs typeface="Courier New" panose="02070309020205020404" pitchFamily="49" charset="0"/>
              </a:rPr>
              <a:t>Carroll </a:t>
            </a:r>
            <a:r>
              <a:rPr lang="en-US" sz="2400" b="1" dirty="0">
                <a:latin typeface="Courier New" panose="02070309020205020404" pitchFamily="49" charset="0"/>
                <a:cs typeface="Courier New" panose="02070309020205020404" pitchFamily="49" charset="0"/>
              </a:rPr>
              <a:t>Quigley</a:t>
            </a:r>
            <a:r>
              <a:rPr lang="en-US" sz="2400" b="1" dirty="0" smtClean="0">
                <a:latin typeface="Courier New" panose="02070309020205020404" pitchFamily="49" charset="0"/>
                <a:cs typeface="Courier New" panose="02070309020205020404" pitchFamily="49" charset="0"/>
              </a:rPr>
              <a:t>:</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Fed </a:t>
            </a:r>
            <a:r>
              <a:rPr lang="en-US" sz="2400" b="1" dirty="0">
                <a:latin typeface="Courier New" panose="02070309020205020404" pitchFamily="49" charset="0"/>
                <a:cs typeface="Courier New" panose="02070309020205020404" pitchFamily="49" charset="0"/>
              </a:rPr>
              <a:t>Established by Stealth – But Is It a Conspiracy?</a:t>
            </a:r>
            <a:br>
              <a:rPr lang="en-US" sz="24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
            </a:r>
            <a:br>
              <a:rPr lang="en-US" sz="2800" b="1" dirty="0">
                <a:latin typeface="Courier New" panose="02070309020205020404" pitchFamily="49" charset="0"/>
                <a:cs typeface="Courier New" panose="02070309020205020404" pitchFamily="49" charset="0"/>
              </a:rPr>
            </a:br>
            <a:endParaRPr lang="en-US" sz="2800" b="1" dirty="0"/>
          </a:p>
        </p:txBody>
      </p:sp>
    </p:spTree>
    <p:extLst>
      <p:ext uri="{BB962C8B-B14F-4D97-AF65-F5344CB8AC3E}">
        <p14:creationId xmlns:p14="http://schemas.microsoft.com/office/powerpoint/2010/main" val="139347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94229"/>
            <a:ext cx="12192000" cy="2585323"/>
          </a:xfrm>
          <a:prstGeom prst="rect">
            <a:avLst/>
          </a:prstGeom>
          <a:solidFill>
            <a:srgbClr val="F5EAA5"/>
          </a:solidFill>
        </p:spPr>
        <p:txBody>
          <a:bodyPr wrap="square" rtlCol="0">
            <a:spAutoFit/>
          </a:bodyPr>
          <a:lstStyle/>
          <a:p>
            <a:r>
              <a:rPr lang="en-US" dirty="0" smtClean="0"/>
              <a:t>“Financial Capitalism, 1850-1931:   This third stage of capitalism [an economic system motivated by the pursuit of profits within a price system] is of such overwhelming significance in the history of the twentieth century… subterranean and even occult….  The center of that system was in London, with major offshoots in New York and Paris… “</a:t>
            </a:r>
          </a:p>
          <a:p>
            <a:endParaRPr lang="en-US" dirty="0"/>
          </a:p>
          <a:p>
            <a:r>
              <a:rPr lang="en-US" dirty="0" smtClean="0"/>
              <a:t>One of the reasons the center was London had to do with “the skill in financial manipulation, especially on the international scene, which the small group of merchant bankers  of London had acquired…”</a:t>
            </a:r>
          </a:p>
          <a:p>
            <a:endParaRPr lang="en-US" dirty="0"/>
          </a:p>
          <a:p>
            <a:r>
              <a:rPr lang="en-US" dirty="0" smtClean="0"/>
              <a:t>International bankers “… aspired to establish dynasties of international bankers…   Baring, Lazard, Erlanger, Warburg, Schroder, Seligman, the Speyers, Mirabaud, Mallet, Fould, and above all Rothschild and Morgan. </a:t>
            </a:r>
            <a:endParaRPr lang="en-US" dirty="0"/>
          </a:p>
        </p:txBody>
      </p:sp>
      <p:sp>
        <p:nvSpPr>
          <p:cNvPr id="4" name="TextBox 3"/>
          <p:cNvSpPr txBox="1"/>
          <p:nvPr/>
        </p:nvSpPr>
        <p:spPr>
          <a:xfrm>
            <a:off x="0" y="847899"/>
            <a:ext cx="12192000" cy="646331"/>
          </a:xfrm>
          <a:prstGeom prst="rect">
            <a:avLst/>
          </a:prstGeom>
          <a:solidFill>
            <a:srgbClr val="DBB7FF"/>
          </a:solidFill>
        </p:spPr>
        <p:txBody>
          <a:bodyPr wrap="square" rtlCol="0">
            <a:spAutoFit/>
          </a:bodyPr>
          <a:lstStyle/>
          <a:p>
            <a:r>
              <a:rPr lang="en-US" b="1" dirty="0" smtClean="0"/>
              <a:t>Carroll Quigley wrote </a:t>
            </a:r>
            <a:r>
              <a:rPr lang="en-US" b="1" i="1" dirty="0" smtClean="0"/>
              <a:t>TRAGEDY &amp; HOPE:  A HISTORY OF THE WORLD IN OUR TIME</a:t>
            </a:r>
            <a:r>
              <a:rPr lang="en-US" b="1" dirty="0" smtClean="0"/>
              <a:t>, pub. 1966.  Here are some observations of the author </a:t>
            </a:r>
            <a:r>
              <a:rPr lang="en-US" b="1" dirty="0"/>
              <a:t>on the history of the monetary system </a:t>
            </a:r>
            <a:r>
              <a:rPr lang="en-US" b="1" dirty="0" smtClean="0"/>
              <a:t>:</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79552"/>
            <a:ext cx="10452257" cy="27784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128" y="4211476"/>
            <a:ext cx="1524000" cy="2514600"/>
          </a:xfrm>
          <a:prstGeom prst="rect">
            <a:avLst/>
          </a:prstGeom>
        </p:spPr>
      </p:pic>
      <p:sp>
        <p:nvSpPr>
          <p:cNvPr id="7" name="TextBox 6"/>
          <p:cNvSpPr txBox="1"/>
          <p:nvPr/>
        </p:nvSpPr>
        <p:spPr>
          <a:xfrm>
            <a:off x="10560128" y="4079552"/>
            <a:ext cx="1414233" cy="369332"/>
          </a:xfrm>
          <a:prstGeom prst="rect">
            <a:avLst/>
          </a:prstGeom>
          <a:noFill/>
        </p:spPr>
        <p:txBody>
          <a:bodyPr wrap="none" rtlCol="0">
            <a:spAutoFit/>
          </a:bodyPr>
          <a:lstStyle/>
          <a:p>
            <a:r>
              <a:rPr lang="en-US" dirty="0" smtClean="0"/>
              <a:t>J.P. MORGAN</a:t>
            </a:r>
            <a:endParaRPr lang="en-US" dirty="0"/>
          </a:p>
        </p:txBody>
      </p:sp>
      <p:sp>
        <p:nvSpPr>
          <p:cNvPr id="8" name="TextBox 7"/>
          <p:cNvSpPr txBox="1"/>
          <p:nvPr/>
        </p:nvSpPr>
        <p:spPr>
          <a:xfrm>
            <a:off x="0" y="4026810"/>
            <a:ext cx="10450361" cy="369332"/>
          </a:xfrm>
          <a:prstGeom prst="rect">
            <a:avLst/>
          </a:prstGeom>
          <a:solidFill>
            <a:schemeClr val="bg1"/>
          </a:solidFill>
        </p:spPr>
        <p:txBody>
          <a:bodyPr wrap="square" rtlCol="0">
            <a:spAutoFit/>
          </a:bodyPr>
          <a:lstStyle/>
          <a:p>
            <a:r>
              <a:rPr lang="en-US" dirty="0" smtClean="0"/>
              <a:t>                                                                                THE </a:t>
            </a:r>
            <a:r>
              <a:rPr lang="en-US" dirty="0" smtClean="0"/>
              <a:t>5 ROTHSCHILD </a:t>
            </a:r>
            <a:r>
              <a:rPr lang="en-US" dirty="0" smtClean="0"/>
              <a:t>BROTHERS                                                                                                                   </a:t>
            </a:r>
            <a:endParaRPr lang="en-US" dirty="0"/>
          </a:p>
        </p:txBody>
      </p:sp>
      <p:sp>
        <p:nvSpPr>
          <p:cNvPr id="12" name="Title 1"/>
          <p:cNvSpPr>
            <a:spLocks noGrp="1"/>
          </p:cNvSpPr>
          <p:nvPr>
            <p:ph type="title"/>
          </p:nvPr>
        </p:nvSpPr>
        <p:spPr>
          <a:xfrm>
            <a:off x="0" y="1"/>
            <a:ext cx="12192000" cy="847898"/>
          </a:xfrm>
          <a:solidFill>
            <a:srgbClr val="F0E1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1. </a:t>
            </a:r>
            <a:r>
              <a:rPr lang="en-US" sz="2400" b="1" dirty="0" smtClean="0">
                <a:latin typeface="Courier New" panose="02070309020205020404" pitchFamily="49" charset="0"/>
                <a:cs typeface="Courier New" panose="02070309020205020404" pitchFamily="49" charset="0"/>
              </a:rPr>
              <a:t>Carroll </a:t>
            </a:r>
            <a:r>
              <a:rPr lang="en-US" sz="2400" b="1" dirty="0">
                <a:latin typeface="Courier New" panose="02070309020205020404" pitchFamily="49" charset="0"/>
                <a:cs typeface="Courier New" panose="02070309020205020404" pitchFamily="49" charset="0"/>
              </a:rPr>
              <a:t>Quigley</a:t>
            </a:r>
            <a:r>
              <a:rPr lang="en-US" sz="2400" b="1" dirty="0" smtClean="0">
                <a:latin typeface="Courier New" panose="02070309020205020404" pitchFamily="49" charset="0"/>
                <a:cs typeface="Courier New" panose="02070309020205020404" pitchFamily="49" charset="0"/>
              </a:rPr>
              <a:t>:</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Fed </a:t>
            </a:r>
            <a:r>
              <a:rPr lang="en-US" sz="2400" b="1" dirty="0">
                <a:latin typeface="Courier New" panose="02070309020205020404" pitchFamily="49" charset="0"/>
                <a:cs typeface="Courier New" panose="02070309020205020404" pitchFamily="49" charset="0"/>
              </a:rPr>
              <a:t>Established by Stealth – But Is It a Conspiracy?</a:t>
            </a:r>
            <a:br>
              <a:rPr lang="en-US" sz="24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
            </a:r>
            <a:br>
              <a:rPr lang="en-US" sz="2800" b="1" dirty="0">
                <a:latin typeface="Courier New" panose="02070309020205020404" pitchFamily="49" charset="0"/>
                <a:cs typeface="Courier New" panose="02070309020205020404" pitchFamily="49" charset="0"/>
              </a:rPr>
            </a:br>
            <a:endParaRPr lang="en-US" sz="2800" b="1" dirty="0"/>
          </a:p>
        </p:txBody>
      </p:sp>
      <p:sp>
        <p:nvSpPr>
          <p:cNvPr id="2" name="TextBox 1"/>
          <p:cNvSpPr txBox="1"/>
          <p:nvPr/>
        </p:nvSpPr>
        <p:spPr>
          <a:xfrm>
            <a:off x="4556234" y="6053958"/>
            <a:ext cx="1022780" cy="369332"/>
          </a:xfrm>
          <a:prstGeom prst="rect">
            <a:avLst/>
          </a:prstGeom>
          <a:solidFill>
            <a:schemeClr val="bg1"/>
          </a:solidFill>
        </p:spPr>
        <p:txBody>
          <a:bodyPr wrap="none" rtlCol="0">
            <a:spAutoFit/>
          </a:bodyPr>
          <a:lstStyle/>
          <a:p>
            <a:r>
              <a:rPr lang="en-US" dirty="0" smtClean="0"/>
              <a:t>LONDON</a:t>
            </a:r>
            <a:endParaRPr lang="en-US" dirty="0"/>
          </a:p>
        </p:txBody>
      </p:sp>
      <p:sp>
        <p:nvSpPr>
          <p:cNvPr id="10" name="TextBox 9"/>
          <p:cNvSpPr txBox="1"/>
          <p:nvPr/>
        </p:nvSpPr>
        <p:spPr>
          <a:xfrm>
            <a:off x="6737160" y="6028807"/>
            <a:ext cx="898964" cy="369332"/>
          </a:xfrm>
          <a:prstGeom prst="rect">
            <a:avLst/>
          </a:prstGeom>
          <a:solidFill>
            <a:schemeClr val="bg1"/>
          </a:solidFill>
        </p:spPr>
        <p:txBody>
          <a:bodyPr wrap="none" rtlCol="0">
            <a:spAutoFit/>
          </a:bodyPr>
          <a:lstStyle/>
          <a:p>
            <a:r>
              <a:rPr lang="en-US" dirty="0" smtClean="0"/>
              <a:t>NAPLES</a:t>
            </a:r>
            <a:endParaRPr lang="en-US" dirty="0"/>
          </a:p>
        </p:txBody>
      </p:sp>
      <p:sp>
        <p:nvSpPr>
          <p:cNvPr id="11" name="TextBox 10"/>
          <p:cNvSpPr txBox="1"/>
          <p:nvPr/>
        </p:nvSpPr>
        <p:spPr>
          <a:xfrm>
            <a:off x="2665128" y="5981120"/>
            <a:ext cx="917239" cy="369332"/>
          </a:xfrm>
          <a:prstGeom prst="rect">
            <a:avLst/>
          </a:prstGeom>
          <a:solidFill>
            <a:schemeClr val="bg1"/>
          </a:solidFill>
        </p:spPr>
        <p:txBody>
          <a:bodyPr wrap="none" rtlCol="0">
            <a:spAutoFit/>
          </a:bodyPr>
          <a:lstStyle/>
          <a:p>
            <a:r>
              <a:rPr lang="en-US" dirty="0" smtClean="0"/>
              <a:t>VIENNA</a:t>
            </a:r>
            <a:endParaRPr lang="en-US" dirty="0"/>
          </a:p>
        </p:txBody>
      </p:sp>
      <p:sp>
        <p:nvSpPr>
          <p:cNvPr id="13" name="TextBox 12"/>
          <p:cNvSpPr txBox="1"/>
          <p:nvPr/>
        </p:nvSpPr>
        <p:spPr>
          <a:xfrm>
            <a:off x="8918087" y="6028807"/>
            <a:ext cx="707886" cy="369332"/>
          </a:xfrm>
          <a:prstGeom prst="rect">
            <a:avLst/>
          </a:prstGeom>
          <a:solidFill>
            <a:schemeClr val="bg1"/>
          </a:solidFill>
        </p:spPr>
        <p:txBody>
          <a:bodyPr wrap="none" rtlCol="0">
            <a:spAutoFit/>
          </a:bodyPr>
          <a:lstStyle/>
          <a:p>
            <a:r>
              <a:rPr lang="en-US" dirty="0" smtClean="0"/>
              <a:t>PARIS</a:t>
            </a:r>
            <a:endParaRPr lang="en-US" dirty="0"/>
          </a:p>
        </p:txBody>
      </p:sp>
      <p:sp>
        <p:nvSpPr>
          <p:cNvPr id="14" name="TextBox 13"/>
          <p:cNvSpPr txBox="1"/>
          <p:nvPr/>
        </p:nvSpPr>
        <p:spPr>
          <a:xfrm>
            <a:off x="388882" y="5975553"/>
            <a:ext cx="1308884" cy="369332"/>
          </a:xfrm>
          <a:prstGeom prst="rect">
            <a:avLst/>
          </a:prstGeom>
          <a:solidFill>
            <a:schemeClr val="bg1"/>
          </a:solidFill>
        </p:spPr>
        <p:txBody>
          <a:bodyPr wrap="none" rtlCol="0">
            <a:spAutoFit/>
          </a:bodyPr>
          <a:lstStyle/>
          <a:p>
            <a:r>
              <a:rPr lang="en-US" dirty="0" smtClean="0"/>
              <a:t>FRANKFORT</a:t>
            </a:r>
            <a:endParaRPr lang="en-US" dirty="0"/>
          </a:p>
        </p:txBody>
      </p:sp>
    </p:spTree>
    <p:extLst>
      <p:ext uri="{BB962C8B-B14F-4D97-AF65-F5344CB8AC3E}">
        <p14:creationId xmlns:p14="http://schemas.microsoft.com/office/powerpoint/2010/main" val="3763636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7899"/>
            <a:ext cx="12192000" cy="646331"/>
          </a:xfrm>
          <a:prstGeom prst="rect">
            <a:avLst/>
          </a:prstGeom>
          <a:solidFill>
            <a:srgbClr val="DBB7FF"/>
          </a:solidFill>
        </p:spPr>
        <p:txBody>
          <a:bodyPr wrap="square" rtlCol="0">
            <a:spAutoFit/>
          </a:bodyPr>
          <a:lstStyle/>
          <a:p>
            <a:r>
              <a:rPr lang="en-US" b="1" dirty="0" smtClean="0"/>
              <a:t>Carroll Quigley wrote </a:t>
            </a:r>
            <a:r>
              <a:rPr lang="en-US" b="1" i="1" dirty="0" smtClean="0"/>
              <a:t>TRAGEDY &amp; HOPE:  A HISTORY OF THE WORLD IN OUR TIME</a:t>
            </a:r>
            <a:r>
              <a:rPr lang="en-US" b="1" dirty="0" smtClean="0"/>
              <a:t>, pub. 1966.  Here are some observations of the author </a:t>
            </a:r>
            <a:r>
              <a:rPr lang="en-US" b="1" dirty="0"/>
              <a:t>on the history of the monetary system </a:t>
            </a:r>
            <a:r>
              <a:rPr lang="en-US" b="1" dirty="0" smtClean="0"/>
              <a:t>:</a:t>
            </a:r>
            <a:endParaRPr lang="en-US" b="1" dirty="0"/>
          </a:p>
        </p:txBody>
      </p:sp>
      <p:sp>
        <p:nvSpPr>
          <p:cNvPr id="4" name="TextBox 3"/>
          <p:cNvSpPr txBox="1"/>
          <p:nvPr/>
        </p:nvSpPr>
        <p:spPr>
          <a:xfrm>
            <a:off x="0" y="1729049"/>
            <a:ext cx="4921135" cy="4770537"/>
          </a:xfrm>
          <a:prstGeom prst="rect">
            <a:avLst/>
          </a:prstGeom>
          <a:solidFill>
            <a:srgbClr val="F5EAA5"/>
          </a:solidFill>
        </p:spPr>
        <p:txBody>
          <a:bodyPr wrap="square" rtlCol="0">
            <a:spAutoFit/>
          </a:bodyPr>
          <a:lstStyle/>
          <a:p>
            <a:r>
              <a:rPr lang="en-US" dirty="0" smtClean="0"/>
              <a:t>The international bankers were different than the ordinary bankers:</a:t>
            </a:r>
          </a:p>
          <a:p>
            <a:endParaRPr lang="en-US" dirty="0" smtClean="0"/>
          </a:p>
          <a:p>
            <a:r>
              <a:rPr lang="en-US" dirty="0" smtClean="0"/>
              <a:t>1.   they were international</a:t>
            </a:r>
          </a:p>
          <a:p>
            <a:pPr marL="342900" indent="-342900">
              <a:buAutoNum type="arabicPeriod" startAt="2"/>
            </a:pPr>
            <a:r>
              <a:rPr lang="en-US" dirty="0" smtClean="0"/>
              <a:t>they were close to governments and particularly concerned with questions of government debts</a:t>
            </a:r>
          </a:p>
          <a:p>
            <a:pPr marL="342900" indent="-342900">
              <a:buAutoNum type="arabicPeriod" startAt="2"/>
            </a:pPr>
            <a:r>
              <a:rPr lang="en-US" dirty="0" smtClean="0"/>
              <a:t>their interests were almost exclusively in bonds and very rarely in goods</a:t>
            </a:r>
          </a:p>
          <a:p>
            <a:pPr marL="342900" indent="-342900">
              <a:buAutoNum type="arabicPeriod" startAt="2"/>
            </a:pPr>
            <a:r>
              <a:rPr lang="en-US" dirty="0" smtClean="0"/>
              <a:t>they were, accordingly, fanatical devotees of deflation and of the gold standard</a:t>
            </a:r>
          </a:p>
          <a:p>
            <a:pPr marL="342900" indent="-342900">
              <a:buAutoNum type="arabicPeriod" startAt="2"/>
            </a:pPr>
            <a:r>
              <a:rPr lang="en-US" dirty="0" smtClean="0"/>
              <a:t>they were almost equally devoted to secrecy and the secret use of financial influence in political life </a:t>
            </a:r>
          </a:p>
          <a:p>
            <a:pPr lvl="3"/>
            <a:r>
              <a:rPr lang="en-US" dirty="0"/>
              <a:t>	</a:t>
            </a:r>
            <a:r>
              <a:rPr lang="en-US" dirty="0" smtClean="0"/>
              <a:t>							          </a:t>
            </a:r>
            <a:r>
              <a:rPr lang="en-US" sz="1600" dirty="0" smtClean="0"/>
              <a:t>    (paraphrased from Quigley, p. 52)</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1135" y="1916663"/>
            <a:ext cx="7242933" cy="3925670"/>
          </a:xfrm>
          <a:prstGeom prst="rect">
            <a:avLst/>
          </a:prstGeom>
        </p:spPr>
      </p:pic>
      <p:sp>
        <p:nvSpPr>
          <p:cNvPr id="9" name="Title 1"/>
          <p:cNvSpPr>
            <a:spLocks noGrp="1"/>
          </p:cNvSpPr>
          <p:nvPr>
            <p:ph type="title"/>
          </p:nvPr>
        </p:nvSpPr>
        <p:spPr>
          <a:xfrm>
            <a:off x="0" y="1"/>
            <a:ext cx="12192000" cy="847898"/>
          </a:xfrm>
          <a:solidFill>
            <a:srgbClr val="F0E1FF"/>
          </a:solidFill>
        </p:spPr>
        <p:txBody>
          <a:bodyPr>
            <a:noAutofit/>
          </a:bodyPr>
          <a:lstStyle/>
          <a:p>
            <a:pPr algn="ct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800" b="1" dirty="0" smtClean="0">
                <a:latin typeface="Courier New" panose="02070309020205020404" pitchFamily="49" charset="0"/>
                <a:cs typeface="Courier New" panose="02070309020205020404" pitchFamily="49" charset="0"/>
              </a:rPr>
              <a:t/>
            </a:r>
            <a:br>
              <a:rPr lang="en-US" sz="2800" b="1" dirty="0" smtClean="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1. </a:t>
            </a:r>
            <a:r>
              <a:rPr lang="en-US" sz="2400" b="1" dirty="0" smtClean="0">
                <a:latin typeface="Courier New" panose="02070309020205020404" pitchFamily="49" charset="0"/>
                <a:cs typeface="Courier New" panose="02070309020205020404" pitchFamily="49" charset="0"/>
              </a:rPr>
              <a:t>Carroll </a:t>
            </a:r>
            <a:r>
              <a:rPr lang="en-US" sz="2400" b="1" dirty="0">
                <a:latin typeface="Courier New" panose="02070309020205020404" pitchFamily="49" charset="0"/>
                <a:cs typeface="Courier New" panose="02070309020205020404" pitchFamily="49" charset="0"/>
              </a:rPr>
              <a:t>Quigley</a:t>
            </a:r>
            <a:r>
              <a:rPr lang="en-US" sz="2400" b="1" dirty="0" smtClean="0">
                <a:latin typeface="Courier New" panose="02070309020205020404" pitchFamily="49" charset="0"/>
                <a:cs typeface="Courier New" panose="02070309020205020404" pitchFamily="49" charset="0"/>
              </a:rPr>
              <a:t>:</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Fed </a:t>
            </a:r>
            <a:r>
              <a:rPr lang="en-US" sz="2400" b="1" dirty="0">
                <a:latin typeface="Courier New" panose="02070309020205020404" pitchFamily="49" charset="0"/>
                <a:cs typeface="Courier New" panose="02070309020205020404" pitchFamily="49" charset="0"/>
              </a:rPr>
              <a:t>Established by Stealth – But Is It a Conspiracy?</a:t>
            </a:r>
            <a:br>
              <a:rPr lang="en-US" sz="2400" b="1" dirty="0">
                <a:latin typeface="Courier New" panose="02070309020205020404" pitchFamily="49" charset="0"/>
                <a:cs typeface="Courier New" panose="02070309020205020404" pitchFamily="49" charset="0"/>
              </a:rPr>
            </a:br>
            <a:r>
              <a:rPr lang="en-US" sz="2800" b="1" dirty="0">
                <a:latin typeface="Courier New" panose="02070309020205020404" pitchFamily="49" charset="0"/>
                <a:cs typeface="Courier New" panose="02070309020205020404" pitchFamily="49" charset="0"/>
              </a:rPr>
              <a:t/>
            </a:r>
            <a:br>
              <a:rPr lang="en-US" sz="2800" b="1" dirty="0">
                <a:latin typeface="Courier New" panose="02070309020205020404" pitchFamily="49" charset="0"/>
                <a:cs typeface="Courier New" panose="02070309020205020404" pitchFamily="49" charset="0"/>
              </a:rPr>
            </a:br>
            <a:endParaRPr lang="en-US" sz="2800" b="1" dirty="0"/>
          </a:p>
        </p:txBody>
      </p:sp>
    </p:spTree>
    <p:extLst>
      <p:ext uri="{BB962C8B-B14F-4D97-AF65-F5344CB8AC3E}">
        <p14:creationId xmlns:p14="http://schemas.microsoft.com/office/powerpoint/2010/main" val="922413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4499</TotalTime>
  <Words>8947</Words>
  <Application>Microsoft Office PowerPoint</Application>
  <PresentationFormat>Widescreen</PresentationFormat>
  <Paragraphs>848</Paragraphs>
  <Slides>69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Calibri Light</vt:lpstr>
      <vt:lpstr>Courier New</vt:lpstr>
      <vt:lpstr>GillSansMT</vt:lpstr>
      <vt:lpstr>Times New Roman</vt:lpstr>
      <vt:lpstr>Wingdings</vt:lpstr>
      <vt:lpstr>Office Theme</vt:lpstr>
      <vt:lpstr>    The Lost Science of Money   </vt:lpstr>
      <vt:lpstr>THEMES OF LOST SCIENCE OF MONEY BOOK</vt:lpstr>
      <vt:lpstr>PARTS OF PRESENTATION</vt:lpstr>
      <vt:lpstr>  1. Carroll Quigley: Fed Established by Stealth – But Is It a Conspiracy?  </vt:lpstr>
      <vt:lpstr>  1. Carroll Quigley: Fed Established by Stealth – But Is It a Conspiracy?  </vt:lpstr>
      <vt:lpstr>  1. Carroll Quigley: Fed Established by Stealth – But Is It a Conspiracy?  </vt:lpstr>
      <vt:lpstr>  1. Carroll Quigley: Fed Established by Stealth – But Is It a Conspiracy?  </vt:lpstr>
      <vt:lpstr>  1. Carroll Quigley: Fed Established by Stealth – But Is It a Conspiracy?  </vt:lpstr>
      <vt:lpstr>  1. Carroll Quigley: Fed Established by Stealth – But Is It a Conspiracy?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Alfred Mitchell-Innes “Leads” the Way</vt:lpstr>
      <vt:lpstr>Mitchell Innes “Leads” the Way</vt:lpstr>
      <vt:lpstr>Mitchell Innes “Leads” the Way</vt:lpstr>
      <vt:lpstr>Mitchell Innes “Leads” the Way</vt:lpstr>
      <vt:lpstr>The Fed is a Fractional Reserve Banking System</vt:lpstr>
      <vt:lpstr>The Fed is a Fractional Reserve Banking System</vt:lpstr>
      <vt:lpstr>The Fed is a Fractional Reserve Banking System</vt:lpstr>
      <vt:lpstr>The Fed is a Fractional Reserve Banking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570</cp:revision>
  <dcterms:created xsi:type="dcterms:W3CDTF">2015-01-20T02:13:25Z</dcterms:created>
  <dcterms:modified xsi:type="dcterms:W3CDTF">2015-03-19T03:44:54Z</dcterms:modified>
</cp:coreProperties>
</file>