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72" r:id="rId2"/>
    <p:sldId id="273" r:id="rId3"/>
    <p:sldId id="274" r:id="rId4"/>
    <p:sldId id="300" r:id="rId5"/>
    <p:sldId id="363" r:id="rId6"/>
    <p:sldId id="364" r:id="rId7"/>
    <p:sldId id="365" r:id="rId8"/>
    <p:sldId id="366" r:id="rId9"/>
    <p:sldId id="367" r:id="rId10"/>
    <p:sldId id="368" r:id="rId11"/>
    <p:sldId id="369" r:id="rId12"/>
    <p:sldId id="370" r:id="rId13"/>
    <p:sldId id="334" r:id="rId14"/>
    <p:sldId id="339" r:id="rId15"/>
    <p:sldId id="329" r:id="rId16"/>
    <p:sldId id="371" r:id="rId17"/>
    <p:sldId id="373" r:id="rId18"/>
    <p:sldId id="372" r:id="rId19"/>
    <p:sldId id="377" r:id="rId20"/>
    <p:sldId id="376" r:id="rId21"/>
    <p:sldId id="374" r:id="rId22"/>
    <p:sldId id="379" r:id="rId23"/>
    <p:sldId id="378" r:id="rId24"/>
    <p:sldId id="380" r:id="rId25"/>
    <p:sldId id="394" r:id="rId26"/>
    <p:sldId id="381" r:id="rId27"/>
    <p:sldId id="382" r:id="rId28"/>
    <p:sldId id="383" r:id="rId29"/>
    <p:sldId id="387" r:id="rId30"/>
    <p:sldId id="385" r:id="rId31"/>
    <p:sldId id="386" r:id="rId32"/>
    <p:sldId id="388" r:id="rId33"/>
    <p:sldId id="389" r:id="rId34"/>
    <p:sldId id="390" r:id="rId35"/>
    <p:sldId id="391" r:id="rId36"/>
    <p:sldId id="392" r:id="rId37"/>
    <p:sldId id="395" r:id="rId38"/>
    <p:sldId id="396" r:id="rId39"/>
    <p:sldId id="397" r:id="rId40"/>
    <p:sldId id="402" r:id="rId41"/>
    <p:sldId id="403" r:id="rId42"/>
    <p:sldId id="404" r:id="rId43"/>
    <p:sldId id="405" r:id="rId44"/>
    <p:sldId id="406" r:id="rId45"/>
    <p:sldId id="409" r:id="rId46"/>
    <p:sldId id="407" r:id="rId47"/>
    <p:sldId id="408" r:id="rId48"/>
    <p:sldId id="410" r:id="rId49"/>
    <p:sldId id="412" r:id="rId50"/>
    <p:sldId id="413" r:id="rId51"/>
    <p:sldId id="414" r:id="rId52"/>
    <p:sldId id="415" r:id="rId53"/>
    <p:sldId id="416" r:id="rId54"/>
    <p:sldId id="384" r:id="rId55"/>
    <p:sldId id="36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FF"/>
    <a:srgbClr val="FFB9FF"/>
    <a:srgbClr val="FF93FF"/>
    <a:srgbClr val="FFFFC5"/>
    <a:srgbClr val="E0A3FF"/>
    <a:srgbClr val="D6FFC9"/>
    <a:srgbClr val="8FFF8F"/>
    <a:srgbClr val="53FF53"/>
    <a:srgbClr val="FFE781"/>
    <a:srgbClr val="DED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06" autoAdjust="0"/>
    <p:restoredTop sz="94660"/>
  </p:normalViewPr>
  <p:slideViewPr>
    <p:cSldViewPr snapToGrid="0">
      <p:cViewPr varScale="1">
        <p:scale>
          <a:sx n="59" d="100"/>
          <a:sy n="59" d="100"/>
        </p:scale>
        <p:origin x="9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2/25/2015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110986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59851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organic </a:t>
            </a:r>
            <a:r>
              <a:rPr lang="en-US" dirty="0" err="1" smtClean="0"/>
              <a:t>nofa</a:t>
            </a:r>
            <a:r>
              <a:rPr lang="en-US" dirty="0" smtClean="0"/>
              <a:t> farmers need</a:t>
            </a:r>
            <a:r>
              <a:rPr lang="en-US" baseline="0" dirty="0" smtClean="0"/>
              <a:t> to understand the struggle with the money system like the alliance.</a:t>
            </a:r>
          </a:p>
          <a:p>
            <a:r>
              <a:rPr lang="en-US" baseline="0" dirty="0" smtClean="0"/>
              <a:t>Its demise kept the 2 party system.</a:t>
            </a: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15</a:t>
            </a:fld>
            <a:endParaRPr lang="en-US"/>
          </a:p>
        </p:txBody>
      </p:sp>
    </p:spTree>
    <p:extLst>
      <p:ext uri="{BB962C8B-B14F-4D97-AF65-F5344CB8AC3E}">
        <p14:creationId xmlns:p14="http://schemas.microsoft.com/office/powerpoint/2010/main" val="383219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organic </a:t>
            </a:r>
            <a:r>
              <a:rPr lang="en-US" dirty="0" err="1" smtClean="0"/>
              <a:t>nofa</a:t>
            </a:r>
            <a:r>
              <a:rPr lang="en-US" dirty="0" smtClean="0"/>
              <a:t> farmers need</a:t>
            </a:r>
            <a:r>
              <a:rPr lang="en-US" baseline="0" dirty="0" smtClean="0"/>
              <a:t> to understand the struggle with the money system like the alliance.</a:t>
            </a:r>
          </a:p>
          <a:p>
            <a:r>
              <a:rPr lang="en-US" baseline="0" dirty="0" smtClean="0"/>
              <a:t>Its demise kept the 2 party system.</a:t>
            </a: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16</a:t>
            </a:fld>
            <a:endParaRPr lang="en-US"/>
          </a:p>
        </p:txBody>
      </p:sp>
    </p:spTree>
    <p:extLst>
      <p:ext uri="{BB962C8B-B14F-4D97-AF65-F5344CB8AC3E}">
        <p14:creationId xmlns:p14="http://schemas.microsoft.com/office/powerpoint/2010/main" val="37549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organic </a:t>
            </a:r>
            <a:r>
              <a:rPr lang="en-US" dirty="0" err="1" smtClean="0"/>
              <a:t>nofa</a:t>
            </a:r>
            <a:r>
              <a:rPr lang="en-US" dirty="0" smtClean="0"/>
              <a:t> farmers need</a:t>
            </a:r>
            <a:r>
              <a:rPr lang="en-US" baseline="0" dirty="0" smtClean="0"/>
              <a:t> to understand the struggle with the money system like the alliance.</a:t>
            </a:r>
          </a:p>
          <a:p>
            <a:r>
              <a:rPr lang="en-US" baseline="0" dirty="0" smtClean="0"/>
              <a:t>Its demise kept the 2 party system.</a:t>
            </a: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18</a:t>
            </a:fld>
            <a:endParaRPr lang="en-US"/>
          </a:p>
        </p:txBody>
      </p:sp>
    </p:spTree>
    <p:extLst>
      <p:ext uri="{BB962C8B-B14F-4D97-AF65-F5344CB8AC3E}">
        <p14:creationId xmlns:p14="http://schemas.microsoft.com/office/powerpoint/2010/main" val="242693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organic </a:t>
            </a:r>
            <a:r>
              <a:rPr lang="en-US" dirty="0" err="1" smtClean="0"/>
              <a:t>nofa</a:t>
            </a:r>
            <a:r>
              <a:rPr lang="en-US" dirty="0" smtClean="0"/>
              <a:t> farmers need</a:t>
            </a:r>
            <a:r>
              <a:rPr lang="en-US" baseline="0" dirty="0" smtClean="0"/>
              <a:t> to understand the struggle with the money system like the alliance.</a:t>
            </a:r>
          </a:p>
          <a:p>
            <a:r>
              <a:rPr lang="en-US" baseline="0" dirty="0" smtClean="0"/>
              <a:t>Its demise kept the 2 party system.</a:t>
            </a: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t>21</a:t>
            </a:fld>
            <a:endParaRPr lang="en-US"/>
          </a:p>
        </p:txBody>
      </p:sp>
    </p:spTree>
    <p:extLst>
      <p:ext uri="{BB962C8B-B14F-4D97-AF65-F5344CB8AC3E}">
        <p14:creationId xmlns:p14="http://schemas.microsoft.com/office/powerpoint/2010/main" val="210193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2/25/2015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2/25/2015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2/25/2015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32.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g"/><Relationship Id="rId5" Type="http://schemas.openxmlformats.org/officeDocument/2006/relationships/image" Target="../media/image61.jpeg"/><Relationship Id="rId4" Type="http://schemas.openxmlformats.org/officeDocument/2006/relationships/image" Target="../media/image60.jpg"/></Relationships>
</file>

<file path=ppt/slides/_rels/slide3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6.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71.jpeg"/></Relationships>
</file>

<file path=ppt/slides/_rels/slide4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g"/><Relationship Id="rId4" Type="http://schemas.openxmlformats.org/officeDocument/2006/relationships/image" Target="../media/image7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7.xml"/><Relationship Id="rId4" Type="http://schemas.openxmlformats.org/officeDocument/2006/relationships/image" Target="../media/image89.jpg"/></Relationships>
</file>

<file path=ppt/slides/_rels/slide51.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slideLayout" Target="../slideLayouts/slideLayout7.xml"/><Relationship Id="rId4" Type="http://schemas.openxmlformats.org/officeDocument/2006/relationships/image" Target="../media/image95.gif"/></Relationships>
</file>

<file path=ppt/slides/_rels/slide54.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69908"/>
            <a:ext cx="12192000" cy="1390907"/>
          </a:xfrm>
          <a:solidFill>
            <a:srgbClr val="33CCFF"/>
          </a:solidFill>
        </p:spPr>
        <p:txBody>
          <a:bodyPr>
            <a:normAutofit fontScale="92500" lnSpcReduction="10000"/>
          </a:bodyPr>
          <a:lstStyle/>
          <a:p>
            <a:r>
              <a:rPr lang="en-US" sz="2800" b="1" dirty="0" smtClean="0"/>
              <a:t>CHAPTER 19 – Part 1</a:t>
            </a:r>
          </a:p>
          <a:p>
            <a:r>
              <a:rPr lang="en-US" sz="2800" b="1" dirty="0" smtClean="0"/>
              <a:t>TRIUMPH OF THE BANKERS:</a:t>
            </a:r>
          </a:p>
          <a:p>
            <a:r>
              <a:rPr lang="en-US" sz="2800" b="1" dirty="0" smtClean="0"/>
              <a:t>ESTABLISHMENT OF THE FEDERAL RESERVE SYSTEM</a:t>
            </a:r>
          </a:p>
        </p:txBody>
      </p:sp>
      <p:sp>
        <p:nvSpPr>
          <p:cNvPr id="4" name="Title 3"/>
          <p:cNvSpPr>
            <a:spLocks noGrp="1"/>
          </p:cNvSpPr>
          <p:nvPr>
            <p:ph type="ctrTitle"/>
          </p:nvPr>
        </p:nvSpPr>
        <p:spPr>
          <a:xfrm>
            <a:off x="0" y="9013"/>
            <a:ext cx="12192000" cy="969908"/>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sp>
        <p:nvSpPr>
          <p:cNvPr id="2" name="TextBox 1"/>
          <p:cNvSpPr txBox="1"/>
          <p:nvPr/>
        </p:nvSpPr>
        <p:spPr>
          <a:xfrm>
            <a:off x="3284346" y="6488668"/>
            <a:ext cx="5950668" cy="369332"/>
          </a:xfrm>
          <a:prstGeom prst="rect">
            <a:avLst/>
          </a:prstGeom>
          <a:solidFill>
            <a:schemeClr val="bg1"/>
          </a:solidFill>
        </p:spPr>
        <p:txBody>
          <a:bodyPr wrap="none" rtlCol="0">
            <a:spAutoFit/>
          </a:bodyPr>
          <a:lstStyle/>
          <a:p>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5713"/>
            <a:ext cx="7299601" cy="4502287"/>
          </a:xfrm>
          <a:prstGeom prst="rect">
            <a:avLst/>
          </a:prstGeom>
        </p:spPr>
      </p:pic>
      <p:sp>
        <p:nvSpPr>
          <p:cNvPr id="7" name="TextBox 6"/>
          <p:cNvSpPr txBox="1"/>
          <p:nvPr/>
        </p:nvSpPr>
        <p:spPr>
          <a:xfrm>
            <a:off x="2082672" y="5615606"/>
            <a:ext cx="3134256" cy="369332"/>
          </a:xfrm>
          <a:prstGeom prst="rect">
            <a:avLst/>
          </a:prstGeom>
          <a:solidFill>
            <a:schemeClr val="bg1"/>
          </a:solidFill>
        </p:spPr>
        <p:txBody>
          <a:bodyPr wrap="none" rtlCol="0">
            <a:spAutoFit/>
          </a:bodyPr>
          <a:lstStyle/>
          <a:p>
            <a:r>
              <a:rPr lang="en-US" dirty="0" smtClean="0"/>
              <a:t>1917 FEDERAL RESERVE BOARD</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600" y="2355713"/>
            <a:ext cx="4943655" cy="3629225"/>
          </a:xfrm>
          <a:prstGeom prst="rect">
            <a:avLst/>
          </a:prstGeom>
        </p:spPr>
      </p:pic>
      <p:sp>
        <p:nvSpPr>
          <p:cNvPr id="9" name="TextBox 8"/>
          <p:cNvSpPr txBox="1"/>
          <p:nvPr/>
        </p:nvSpPr>
        <p:spPr>
          <a:xfrm>
            <a:off x="8488865" y="5779533"/>
            <a:ext cx="3781805" cy="369332"/>
          </a:xfrm>
          <a:prstGeom prst="rect">
            <a:avLst/>
          </a:prstGeom>
          <a:solidFill>
            <a:schemeClr val="bg1"/>
          </a:solidFill>
        </p:spPr>
        <p:txBody>
          <a:bodyPr wrap="none" rtlCol="0">
            <a:spAutoFit/>
          </a:bodyPr>
          <a:lstStyle/>
          <a:p>
            <a:r>
              <a:rPr lang="en-US" dirty="0" smtClean="0"/>
              <a:t>                                                                    </a:t>
            </a:r>
            <a:endParaRPr lang="en-US" dirty="0"/>
          </a:p>
        </p:txBody>
      </p:sp>
      <p:sp>
        <p:nvSpPr>
          <p:cNvPr id="10" name="TextBox 9"/>
          <p:cNvSpPr txBox="1"/>
          <p:nvPr/>
        </p:nvSpPr>
        <p:spPr>
          <a:xfrm>
            <a:off x="7299599" y="5917819"/>
            <a:ext cx="4892401" cy="861774"/>
          </a:xfrm>
          <a:prstGeom prst="rect">
            <a:avLst/>
          </a:prstGeom>
          <a:solidFill>
            <a:schemeClr val="bg1"/>
          </a:solidFill>
        </p:spPr>
        <p:txBody>
          <a:bodyPr wrap="square" rtlCol="0">
            <a:spAutoFit/>
          </a:bodyPr>
          <a:lstStyle/>
          <a:p>
            <a:r>
              <a:rPr lang="en-US" sz="1600" dirty="0" smtClean="0"/>
              <a:t>                        Bertie </a:t>
            </a:r>
            <a:r>
              <a:rPr lang="en-US" sz="1600" dirty="0"/>
              <a:t>Charles Forbes </a:t>
            </a:r>
            <a:endParaRPr lang="en-US" sz="1600" dirty="0" smtClean="0"/>
          </a:p>
          <a:p>
            <a:r>
              <a:rPr lang="en-US" sz="1600" i="1" dirty="0" smtClean="0"/>
              <a:t>                Men </a:t>
            </a:r>
            <a:r>
              <a:rPr lang="en-US" sz="1600" i="1" dirty="0"/>
              <a:t>who are Making </a:t>
            </a:r>
            <a:r>
              <a:rPr lang="en-US" sz="1600" i="1" dirty="0" smtClean="0"/>
              <a:t>America</a:t>
            </a:r>
          </a:p>
          <a:p>
            <a:r>
              <a:rPr lang="en-US" sz="1600" dirty="0" smtClean="0"/>
              <a:t>                          pub. 1916-1917</a:t>
            </a:r>
            <a:endParaRPr lang="en-US" sz="1600" dirty="0"/>
          </a:p>
        </p:txBody>
      </p:sp>
    </p:spTree>
    <p:extLst>
      <p:ext uri="{BB962C8B-B14F-4D97-AF65-F5344CB8AC3E}">
        <p14:creationId xmlns:p14="http://schemas.microsoft.com/office/powerpoint/2010/main" val="3808671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14895"/>
          </a:xfrm>
          <a:solidFill>
            <a:srgbClr val="FFD5FF"/>
          </a:solidFill>
        </p:spPr>
        <p:txBody>
          <a:bodyPr>
            <a:normAutofit/>
          </a:bodyPr>
          <a:lstStyle/>
          <a:p>
            <a:pPr algn="ctr"/>
            <a:r>
              <a:rPr lang="en-US" sz="3600" b="1" dirty="0" smtClean="0"/>
              <a:t>2</a:t>
            </a:r>
            <a:r>
              <a:rPr lang="en-US" b="1" dirty="0" smtClean="0"/>
              <a:t>. </a:t>
            </a:r>
            <a:r>
              <a:rPr lang="en-US" sz="3600" b="1" dirty="0">
                <a:latin typeface="Courier New" panose="02070309020205020404" pitchFamily="49" charset="0"/>
                <a:cs typeface="Courier New" panose="02070309020205020404" pitchFamily="49" charset="0"/>
              </a:rPr>
              <a:t>Populism – Bagged by the </a:t>
            </a:r>
            <a:r>
              <a:rPr lang="en-US" sz="3600" b="1" dirty="0" smtClean="0">
                <a:latin typeface="Courier New" panose="02070309020205020404" pitchFamily="49" charset="0"/>
                <a:cs typeface="Courier New" panose="02070309020205020404" pitchFamily="49" charset="0"/>
              </a:rPr>
              <a:t>Bankers</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0" y="1349665"/>
            <a:ext cx="4064000" cy="5080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508" y="3713251"/>
            <a:ext cx="4527691" cy="2792614"/>
          </a:xfrm>
          <a:prstGeom prst="rect">
            <a:avLst/>
          </a:prstGeom>
        </p:spPr>
      </p:pic>
      <p:sp>
        <p:nvSpPr>
          <p:cNvPr id="8" name="TextBox 7"/>
          <p:cNvSpPr txBox="1"/>
          <p:nvPr/>
        </p:nvSpPr>
        <p:spPr>
          <a:xfrm>
            <a:off x="4008225" y="6505865"/>
            <a:ext cx="3134256" cy="369332"/>
          </a:xfrm>
          <a:prstGeom prst="rect">
            <a:avLst/>
          </a:prstGeom>
          <a:noFill/>
        </p:spPr>
        <p:txBody>
          <a:bodyPr wrap="none" rtlCol="0">
            <a:spAutoFit/>
          </a:bodyPr>
          <a:lstStyle/>
          <a:p>
            <a:r>
              <a:rPr lang="en-US" dirty="0" smtClean="0"/>
              <a:t>1917 FEDERAL RESERVE BOARD</a:t>
            </a:r>
            <a:endParaRPr lang="en-US" dirty="0"/>
          </a:p>
        </p:txBody>
      </p:sp>
      <p:sp>
        <p:nvSpPr>
          <p:cNvPr id="9" name="TextBox 8"/>
          <p:cNvSpPr txBox="1"/>
          <p:nvPr/>
        </p:nvSpPr>
        <p:spPr>
          <a:xfrm>
            <a:off x="354026" y="6275776"/>
            <a:ext cx="2389052" cy="307777"/>
          </a:xfrm>
          <a:prstGeom prst="rect">
            <a:avLst/>
          </a:prstGeom>
          <a:noFill/>
        </p:spPr>
        <p:txBody>
          <a:bodyPr wrap="none" rtlCol="0">
            <a:spAutoFit/>
          </a:bodyPr>
          <a:lstStyle/>
          <a:p>
            <a:r>
              <a:rPr lang="en-US" sz="1400" dirty="0" smtClean="0"/>
              <a:t>Stephen </a:t>
            </a:r>
            <a:r>
              <a:rPr lang="en-US" sz="1400" dirty="0" err="1" smtClean="0"/>
              <a:t>Zarlenga</a:t>
            </a:r>
            <a:r>
              <a:rPr lang="en-US" sz="1400" i="1" dirty="0" smtClean="0"/>
              <a:t>, LSM</a:t>
            </a:r>
            <a:r>
              <a:rPr lang="en-US" sz="1400" dirty="0" smtClean="0"/>
              <a:t>, p. 508</a:t>
            </a:r>
            <a:endParaRPr lang="en-US" sz="1400" dirty="0"/>
          </a:p>
        </p:txBody>
      </p:sp>
      <p:sp>
        <p:nvSpPr>
          <p:cNvPr id="11" name="Flowchart: Off-page Connector 10"/>
          <p:cNvSpPr/>
          <p:nvPr/>
        </p:nvSpPr>
        <p:spPr>
          <a:xfrm>
            <a:off x="334894" y="864814"/>
            <a:ext cx="2427316" cy="1951814"/>
          </a:xfrm>
          <a:prstGeom prst="flowChartOffpageConnector">
            <a:avLst/>
          </a:prstGeom>
          <a:solidFill>
            <a:srgbClr val="3EE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BANKERS WERE MORE CLOSLY KNIT WITH A NARROWLY DEFINED OBJECTIVE.</a:t>
            </a:r>
          </a:p>
        </p:txBody>
      </p:sp>
      <p:sp>
        <p:nvSpPr>
          <p:cNvPr id="12" name="Flowchart: Off-page Connector 11"/>
          <p:cNvSpPr/>
          <p:nvPr/>
        </p:nvSpPr>
        <p:spPr>
          <a:xfrm>
            <a:off x="4125229" y="889811"/>
            <a:ext cx="3017251" cy="2617698"/>
          </a:xfrm>
          <a:prstGeom prst="flowChartOffpageConnector">
            <a:avLst/>
          </a:prstGeom>
          <a:solidFill>
            <a:srgbClr val="3EE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MOST IMPORTANTLY –</a:t>
            </a:r>
          </a:p>
          <a:p>
            <a:pPr algn="ctr"/>
            <a:r>
              <a:rPr lang="en-US" dirty="0">
                <a:solidFill>
                  <a:schemeClr val="tx1"/>
                </a:solidFill>
              </a:rPr>
              <a:t>the bankers’ treachery was </a:t>
            </a:r>
            <a:r>
              <a:rPr lang="en-US" dirty="0" smtClean="0">
                <a:solidFill>
                  <a:schemeClr val="tx1"/>
                </a:solidFill>
              </a:rPr>
              <a:t>self-financing…</a:t>
            </a:r>
          </a:p>
          <a:p>
            <a:pPr algn="ctr"/>
            <a:r>
              <a:rPr lang="en-US" dirty="0" smtClean="0">
                <a:solidFill>
                  <a:schemeClr val="tx1"/>
                </a:solidFill>
              </a:rPr>
              <a:t>the laws they brokered thru government gave them money and power…</a:t>
            </a:r>
          </a:p>
          <a:p>
            <a:pPr algn="ctr"/>
            <a:r>
              <a:rPr lang="en-US" dirty="0" smtClean="0">
                <a:solidFill>
                  <a:schemeClr val="tx1"/>
                </a:solidFill>
              </a:rPr>
              <a:t>the money gave them</a:t>
            </a:r>
          </a:p>
          <a:p>
            <a:pPr algn="ctr"/>
            <a:r>
              <a:rPr lang="en-US" dirty="0" smtClean="0">
                <a:solidFill>
                  <a:schemeClr val="tx1"/>
                </a:solidFill>
              </a:rPr>
              <a:t>control of the media</a:t>
            </a:r>
            <a:endParaRPr lang="en-US" dirty="0">
              <a:solidFill>
                <a:schemeClr val="tx1"/>
              </a:solidFill>
            </a:endParaRPr>
          </a:p>
        </p:txBody>
      </p:sp>
      <p:sp>
        <p:nvSpPr>
          <p:cNvPr id="13" name="Flowchart: Off-page Connector 12"/>
          <p:cNvSpPr/>
          <p:nvPr/>
        </p:nvSpPr>
        <p:spPr>
          <a:xfrm>
            <a:off x="315762" y="3221939"/>
            <a:ext cx="2427316" cy="2630221"/>
          </a:xfrm>
          <a:prstGeom prst="flowChartOffpageConnector">
            <a:avLst/>
          </a:prstGeom>
          <a:solidFill>
            <a:srgbClr val="3EE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Banking families had centuries of recorded experience in European court </a:t>
            </a:r>
            <a:r>
              <a:rPr lang="en-US" dirty="0" smtClean="0">
                <a:solidFill>
                  <a:schemeClr val="tx1"/>
                </a:solidFill>
              </a:rPr>
              <a:t>intrigue...</a:t>
            </a:r>
          </a:p>
          <a:p>
            <a:pPr algn="ctr"/>
            <a:r>
              <a:rPr lang="en-US" dirty="0" smtClean="0">
                <a:solidFill>
                  <a:schemeClr val="tx1"/>
                </a:solidFill>
              </a:rPr>
              <a:t>they knew how to manipulate behind the scenes</a:t>
            </a:r>
            <a:endParaRPr lang="en-US" dirty="0">
              <a:solidFill>
                <a:schemeClr val="tx1"/>
              </a:solidFill>
            </a:endParaRPr>
          </a:p>
        </p:txBody>
      </p:sp>
    </p:spTree>
    <p:extLst>
      <p:ext uri="{BB962C8B-B14F-4D97-AF65-F5344CB8AC3E}">
        <p14:creationId xmlns:p14="http://schemas.microsoft.com/office/powerpoint/2010/main" val="1275919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5389"/>
          </a:xfrm>
          <a:solidFill>
            <a:schemeClr val="accent4"/>
          </a:solidFill>
        </p:spPr>
        <p:txBody>
          <a:bodyPr>
            <a:normAutofit fontScale="90000"/>
          </a:bodyPr>
          <a:lstStyle/>
          <a:p>
            <a:pPr algn="ctr"/>
            <a:r>
              <a:rPr lang="en-US" sz="3200" b="1" dirty="0" smtClean="0"/>
              <a:t>3.</a:t>
            </a:r>
            <a:r>
              <a:rPr lang="en-US" sz="4000" b="1" dirty="0" smtClean="0"/>
              <a:t> </a:t>
            </a:r>
            <a:r>
              <a:rPr lang="en-US" sz="3200" b="1" dirty="0">
                <a:latin typeface="Courier New" panose="02070309020205020404" pitchFamily="49" charset="0"/>
                <a:cs typeface="Courier New" panose="02070309020205020404" pitchFamily="49" charset="0"/>
              </a:rPr>
              <a:t>Belmont “Factor” Splits the Democrats</a:t>
            </a:r>
          </a:p>
        </p:txBody>
      </p:sp>
      <p:sp>
        <p:nvSpPr>
          <p:cNvPr id="3" name="Title 1"/>
          <p:cNvSpPr txBox="1">
            <a:spLocks/>
          </p:cNvSpPr>
          <p:nvPr/>
        </p:nvSpPr>
        <p:spPr>
          <a:xfrm>
            <a:off x="2970414" y="610284"/>
            <a:ext cx="6251171" cy="5153891"/>
          </a:xfrm>
          <a:prstGeom prst="rect">
            <a:avLst/>
          </a:prstGeom>
          <a:solidFill>
            <a:schemeClr val="accent4"/>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Courier New" panose="02070309020205020404" pitchFamily="49" charset="0"/>
                <a:cs typeface="Courier New" panose="02070309020205020404" pitchFamily="49" charset="0"/>
              </a:rPr>
              <a:t>“The presence of August Belmont, Baron Rothschild’s American agent, in the top echelons of the Democratic party would be enough to keep the Democrats from becoming the local focal point for the popular forces on the crucial Greenback issue – the control of the nation’s money system.”  </a:t>
            </a:r>
            <a:r>
              <a:rPr lang="en-US" sz="2000" b="1" dirty="0" smtClean="0">
                <a:latin typeface="Courier New" panose="02070309020205020404" pitchFamily="49" charset="0"/>
                <a:cs typeface="Courier New" panose="02070309020205020404" pitchFamily="49" charset="0"/>
              </a:rPr>
              <a:t>Stephen </a:t>
            </a:r>
            <a:r>
              <a:rPr lang="en-US" sz="2000" b="1" dirty="0" err="1" smtClean="0">
                <a:latin typeface="Courier New" panose="02070309020205020404" pitchFamily="49" charset="0"/>
                <a:cs typeface="Courier New" panose="02070309020205020404" pitchFamily="49" charset="0"/>
              </a:rPr>
              <a:t>Zarlenga</a:t>
            </a:r>
            <a:r>
              <a:rPr lang="en-US" sz="2000" b="1" dirty="0" smtClean="0">
                <a:latin typeface="Courier New" panose="02070309020205020404" pitchFamily="49" charset="0"/>
                <a:cs typeface="Courier New" panose="02070309020205020404" pitchFamily="49" charset="0"/>
              </a:rPr>
              <a:t>, </a:t>
            </a:r>
            <a:r>
              <a:rPr lang="en-US" sz="2000" b="1" i="1" dirty="0" smtClean="0">
                <a:latin typeface="Courier New" panose="02070309020205020404" pitchFamily="49" charset="0"/>
                <a:cs typeface="Courier New" panose="02070309020205020404" pitchFamily="49" charset="0"/>
              </a:rPr>
              <a:t>LSM</a:t>
            </a:r>
            <a:r>
              <a:rPr lang="en-US" sz="2000" b="1" dirty="0" smtClean="0">
                <a:latin typeface="Courier New" panose="02070309020205020404" pitchFamily="49" charset="0"/>
                <a:cs typeface="Courier New" panose="02070309020205020404" pitchFamily="49" charset="0"/>
              </a:rPr>
              <a:t>, p. 508</a:t>
            </a:r>
            <a:endParaRPr lang="en-US" sz="2800" b="1" dirty="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1576"/>
            <a:ext cx="2701636" cy="4001798"/>
          </a:xfrm>
          <a:prstGeom prst="rect">
            <a:avLst/>
          </a:prstGeom>
        </p:spPr>
      </p:pic>
      <p:sp>
        <p:nvSpPr>
          <p:cNvPr id="5" name="Rectangle 4"/>
          <p:cNvSpPr/>
          <p:nvPr/>
        </p:nvSpPr>
        <p:spPr>
          <a:xfrm>
            <a:off x="9319950" y="4009848"/>
            <a:ext cx="2872050" cy="1754326"/>
          </a:xfrm>
          <a:prstGeom prst="rect">
            <a:avLst/>
          </a:prstGeom>
          <a:solidFill>
            <a:srgbClr val="FFDBB7"/>
          </a:solidFill>
        </p:spPr>
        <p:txBody>
          <a:bodyPr wrap="square">
            <a:spAutoFit/>
          </a:bodyPr>
          <a:lstStyle/>
          <a:p>
            <a:r>
              <a:rPr lang="en-US" dirty="0"/>
              <a:t>Fifth. One currency for the government and the people, the laborer and the office-holder, the pensioner and the soldier, the producer and the bond-holder. </a:t>
            </a:r>
          </a:p>
        </p:txBody>
      </p:sp>
      <p:sp>
        <p:nvSpPr>
          <p:cNvPr id="29" name="Rectangle 28"/>
          <p:cNvSpPr/>
          <p:nvPr/>
        </p:nvSpPr>
        <p:spPr>
          <a:xfrm>
            <a:off x="9435637" y="3210620"/>
            <a:ext cx="2640676" cy="646331"/>
          </a:xfrm>
          <a:prstGeom prst="rect">
            <a:avLst/>
          </a:prstGeom>
          <a:solidFill>
            <a:srgbClr val="FFDBB7"/>
          </a:solidFill>
        </p:spPr>
        <p:txBody>
          <a:bodyPr wrap="square">
            <a:spAutoFit/>
          </a:bodyPr>
          <a:lstStyle/>
          <a:p>
            <a:r>
              <a:rPr lang="en-US" dirty="0"/>
              <a:t>Democratic Party Platform of </a:t>
            </a:r>
            <a:r>
              <a:rPr lang="en-US" dirty="0" smtClean="0"/>
              <a:t>1868     July </a:t>
            </a:r>
            <a:r>
              <a:rPr lang="en-US" dirty="0"/>
              <a:t>4, 1868</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585" y="1326496"/>
            <a:ext cx="2754552" cy="1807675"/>
          </a:xfrm>
          <a:prstGeom prst="rect">
            <a:avLst/>
          </a:prstGeom>
          <a:solidFill>
            <a:srgbClr val="FFC081"/>
          </a:solidFill>
        </p:spPr>
      </p:pic>
      <p:sp>
        <p:nvSpPr>
          <p:cNvPr id="1024" name="TextBox 1023"/>
          <p:cNvSpPr txBox="1"/>
          <p:nvPr/>
        </p:nvSpPr>
        <p:spPr>
          <a:xfrm>
            <a:off x="215862" y="5164010"/>
            <a:ext cx="2119363" cy="1200329"/>
          </a:xfrm>
          <a:prstGeom prst="rect">
            <a:avLst/>
          </a:prstGeom>
          <a:solidFill>
            <a:srgbClr val="FFC000"/>
          </a:solidFill>
        </p:spPr>
        <p:txBody>
          <a:bodyPr wrap="none" rtlCol="0">
            <a:spAutoFit/>
          </a:bodyPr>
          <a:lstStyle/>
          <a:p>
            <a:r>
              <a:rPr lang="en-US" dirty="0" smtClean="0"/>
              <a:t>AUGUST BELMONT,</a:t>
            </a:r>
          </a:p>
          <a:p>
            <a:r>
              <a:rPr lang="en-US" dirty="0" smtClean="0"/>
              <a:t>ROTHSCHILD AGENT,</a:t>
            </a:r>
          </a:p>
          <a:p>
            <a:r>
              <a:rPr lang="en-US" dirty="0" smtClean="0"/>
              <a:t>NEUTRALIZES</a:t>
            </a:r>
          </a:p>
          <a:p>
            <a:r>
              <a:rPr lang="en-US" dirty="0" smtClean="0"/>
              <a:t>DEMOCRATIC PARTY</a:t>
            </a:r>
          </a:p>
        </p:txBody>
      </p:sp>
    </p:spTree>
    <p:extLst>
      <p:ext uri="{BB962C8B-B14F-4D97-AF65-F5344CB8AC3E}">
        <p14:creationId xmlns:p14="http://schemas.microsoft.com/office/powerpoint/2010/main" val="504902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15530"/>
          </a:xfrm>
          <a:solidFill>
            <a:srgbClr val="C7FF8F"/>
          </a:solidFill>
        </p:spPr>
        <p:txBody>
          <a:bodyPr>
            <a:normAutofit/>
          </a:bodyPr>
          <a:lstStyle/>
          <a:p>
            <a:pPr algn="ctr"/>
            <a:r>
              <a:rPr lang="en-US" sz="3600" b="1" dirty="0" smtClean="0">
                <a:latin typeface="+mn-lt"/>
                <a:cs typeface="Courier New" panose="02070309020205020404" pitchFamily="49" charset="0"/>
              </a:rPr>
              <a:t>4.  Highlight </a:t>
            </a:r>
            <a:r>
              <a:rPr lang="en-US" sz="3600" b="1" dirty="0">
                <a:latin typeface="+mn-lt"/>
                <a:cs typeface="Courier New" panose="02070309020205020404" pitchFamily="49" charset="0"/>
              </a:rPr>
              <a:t>of the Greenback </a:t>
            </a:r>
            <a:r>
              <a:rPr lang="en-US" sz="3600" b="1" dirty="0" smtClean="0">
                <a:latin typeface="+mn-lt"/>
                <a:cs typeface="Courier New" panose="02070309020205020404" pitchFamily="49" charset="0"/>
              </a:rPr>
              <a:t>Movement</a:t>
            </a:r>
            <a:endParaRPr lang="en-US" sz="3600" b="1" dirty="0">
              <a:latin typeface="+mn-lt"/>
            </a:endParaRPr>
          </a:p>
        </p:txBody>
      </p:sp>
      <p:sp>
        <p:nvSpPr>
          <p:cNvPr id="3" name="Content Placeholder 2"/>
          <p:cNvSpPr txBox="1">
            <a:spLocks/>
          </p:cNvSpPr>
          <p:nvPr/>
        </p:nvSpPr>
        <p:spPr>
          <a:xfrm>
            <a:off x="851361" y="2443940"/>
            <a:ext cx="10489277" cy="2859579"/>
          </a:xfrm>
          <a:prstGeom prst="rect">
            <a:avLst/>
          </a:prstGeom>
          <a:solidFill>
            <a:srgbClr val="ABFF81"/>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dirty="0" smtClean="0"/>
              <a:t>Greenback and Populist Parties Form in Reaction</a:t>
            </a:r>
          </a:p>
          <a:p>
            <a:pPr lvl="3"/>
            <a:r>
              <a:rPr lang="en-US" sz="2900" dirty="0" smtClean="0"/>
              <a:t>National Labor Union/ Reform Party      	             1866-1874</a:t>
            </a:r>
          </a:p>
          <a:p>
            <a:pPr lvl="3"/>
            <a:r>
              <a:rPr lang="en-US" sz="2900" dirty="0" smtClean="0"/>
              <a:t>Greenback Party				             1876 - 1884</a:t>
            </a:r>
          </a:p>
          <a:p>
            <a:pPr lvl="3"/>
            <a:r>
              <a:rPr lang="en-US" sz="2900" dirty="0" smtClean="0"/>
              <a:t>Farmers’ Alliance/Populist Party		             1877 – 1896</a:t>
            </a:r>
          </a:p>
          <a:p>
            <a:pPr marL="0" indent="0">
              <a:buNone/>
            </a:pPr>
            <a:r>
              <a:rPr lang="en-US" sz="3000" dirty="0"/>
              <a:t>Coxey’s Army   </a:t>
            </a:r>
            <a:r>
              <a:rPr lang="en-US" sz="3000" dirty="0" smtClean="0"/>
              <a:t>                                                                            March </a:t>
            </a:r>
            <a:r>
              <a:rPr lang="en-US" sz="3000" dirty="0"/>
              <a:t>1893</a:t>
            </a:r>
            <a:r>
              <a:rPr lang="en-US" sz="3000" dirty="0" smtClean="0"/>
              <a: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828641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26946"/>
            <a:ext cx="12191997" cy="2239998"/>
          </a:xfrm>
        </p:spPr>
        <p:txBody>
          <a:bodyPr>
            <a:normAutofit/>
          </a:bodyPr>
          <a:lstStyle/>
          <a:p>
            <a:pPr marL="0" indent="0">
              <a:buNone/>
            </a:pPr>
            <a:r>
              <a:rPr lang="en-US" sz="1800" dirty="0" smtClean="0"/>
              <a:t>All the organizers of the NLU considered the currency question the most important of all.   One of its major organizers, William H. </a:t>
            </a:r>
            <a:r>
              <a:rPr lang="en-US" sz="1800" dirty="0" err="1" smtClean="0"/>
              <a:t>Sylvis</a:t>
            </a:r>
            <a:r>
              <a:rPr lang="en-US" sz="1800" dirty="0" smtClean="0"/>
              <a:t>, said:</a:t>
            </a:r>
          </a:p>
          <a:p>
            <a:pPr marL="0" indent="0">
              <a:buNone/>
            </a:pPr>
            <a:r>
              <a:rPr lang="en-US" sz="1800" dirty="0" smtClean="0"/>
              <a:t>“If it were possible to make all the trade unions in the country see the importance of this movement, and appreciate the fact that if we can succeed in establishing our monetary system as the law of the land it would so change the whole face of society as to do away with the necessity for trade unions entirely … “</a:t>
            </a:r>
          </a:p>
          <a:p>
            <a:pPr marL="0" indent="0">
              <a:buNone/>
            </a:pPr>
            <a:r>
              <a:rPr lang="en-US" sz="1800" dirty="0" smtClean="0"/>
              <a:t>…  justice, reason and sound policy demand ... legal-tender Treasury notes as the exclusive currency of the nation.”     </a:t>
            </a:r>
          </a:p>
          <a:p>
            <a:pPr marL="0" indent="0">
              <a:buNone/>
            </a:pPr>
            <a:r>
              <a:rPr lang="en-US" sz="1800" dirty="0"/>
              <a:t>	</a:t>
            </a:r>
            <a:r>
              <a:rPr lang="en-US" sz="1800" dirty="0" smtClean="0"/>
              <a:t>					                                       </a:t>
            </a:r>
            <a:r>
              <a:rPr lang="en-US" sz="1400" dirty="0" smtClean="0"/>
              <a:t>Terence </a:t>
            </a:r>
            <a:r>
              <a:rPr lang="en-US" sz="1400" dirty="0"/>
              <a:t>V. Powderly, </a:t>
            </a:r>
            <a:r>
              <a:rPr lang="en-US" sz="1400" i="1" dirty="0"/>
              <a:t>Thirty Years of Labor 1859-1889</a:t>
            </a:r>
            <a:r>
              <a:rPr lang="en-US" sz="1400" dirty="0"/>
              <a:t>, </a:t>
            </a:r>
            <a:r>
              <a:rPr lang="en-US" sz="1400" dirty="0" smtClean="0"/>
              <a:t>p</a:t>
            </a:r>
            <a:r>
              <a:rPr lang="en-US" sz="1400" dirty="0"/>
              <a:t>. </a:t>
            </a:r>
            <a:r>
              <a:rPr lang="en-US" sz="1400" dirty="0" smtClean="0"/>
              <a:t>45</a:t>
            </a:r>
            <a:endParaRPr lang="en-US" sz="2000" dirty="0"/>
          </a:p>
        </p:txBody>
      </p:sp>
      <p:sp>
        <p:nvSpPr>
          <p:cNvPr id="2" name="TextBox 1"/>
          <p:cNvSpPr txBox="1"/>
          <p:nvPr/>
        </p:nvSpPr>
        <p:spPr>
          <a:xfrm>
            <a:off x="3" y="617614"/>
            <a:ext cx="12191997" cy="538609"/>
          </a:xfrm>
          <a:prstGeom prst="rect">
            <a:avLst/>
          </a:prstGeom>
          <a:solidFill>
            <a:srgbClr val="F18BDB"/>
          </a:solidFill>
        </p:spPr>
        <p:txBody>
          <a:bodyPr wrap="square" rtlCol="0">
            <a:spAutoFit/>
          </a:bodyPr>
          <a:lstStyle/>
          <a:p>
            <a:pPr marL="0" lvl="3" algn="ctr"/>
            <a:r>
              <a:rPr lang="en-US" sz="2900" dirty="0"/>
              <a:t>National Labor </a:t>
            </a:r>
            <a:r>
              <a:rPr lang="en-US" sz="2900" dirty="0" smtClean="0"/>
              <a:t>Union/Reform Party              1866-1872</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09" y="3466944"/>
            <a:ext cx="5164973" cy="3243378"/>
          </a:xfrm>
          <a:prstGeom prst="rect">
            <a:avLst/>
          </a:prstGeom>
        </p:spPr>
      </p:pic>
      <p:sp>
        <p:nvSpPr>
          <p:cNvPr id="8" name="Title 1"/>
          <p:cNvSpPr>
            <a:spLocks noGrp="1"/>
          </p:cNvSpPr>
          <p:nvPr>
            <p:ph type="title"/>
          </p:nvPr>
        </p:nvSpPr>
        <p:spPr>
          <a:xfrm>
            <a:off x="0" y="-29753"/>
            <a:ext cx="12192000" cy="715530"/>
          </a:xfrm>
          <a:solidFill>
            <a:srgbClr val="C7FF8F"/>
          </a:solidFill>
        </p:spPr>
        <p:txBody>
          <a:bodyPr>
            <a:normAutofit/>
          </a:bodyPr>
          <a:lstStyle/>
          <a:p>
            <a:pPr algn="ctr"/>
            <a:r>
              <a:rPr lang="en-US" sz="3600" b="1" dirty="0" smtClean="0">
                <a:latin typeface="+mn-lt"/>
                <a:cs typeface="Courier New" panose="02070309020205020404" pitchFamily="49" charset="0"/>
              </a:rPr>
              <a:t>4.  Highlight </a:t>
            </a:r>
            <a:r>
              <a:rPr lang="en-US" sz="3600" b="1" dirty="0">
                <a:latin typeface="+mn-lt"/>
                <a:cs typeface="Courier New" panose="02070309020205020404" pitchFamily="49" charset="0"/>
              </a:rPr>
              <a:t>of the Greenback </a:t>
            </a:r>
            <a:r>
              <a:rPr lang="en-US" sz="3600" b="1" dirty="0" smtClean="0">
                <a:latin typeface="+mn-lt"/>
                <a:cs typeface="Courier New" panose="02070309020205020404" pitchFamily="49" charset="0"/>
              </a:rPr>
              <a:t>Movement</a:t>
            </a:r>
            <a:endParaRPr lang="en-US" sz="3600" b="1" dirty="0">
              <a:latin typeface="+mn-lt"/>
            </a:endParaRPr>
          </a:p>
        </p:txBody>
      </p:sp>
    </p:spTree>
    <p:extLst>
      <p:ext uri="{BB962C8B-B14F-4D97-AF65-F5344CB8AC3E}">
        <p14:creationId xmlns:p14="http://schemas.microsoft.com/office/powerpoint/2010/main" val="2775523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777"/>
            <a:ext cx="12191997" cy="538609"/>
          </a:xfrm>
          <a:prstGeom prst="rect">
            <a:avLst/>
          </a:prstGeom>
          <a:solidFill>
            <a:srgbClr val="FF93FF"/>
          </a:solidFill>
        </p:spPr>
        <p:txBody>
          <a:bodyPr wrap="square" rtlCol="0">
            <a:spAutoFit/>
          </a:bodyPr>
          <a:lstStyle/>
          <a:p>
            <a:pPr marL="0" lvl="3" algn="ctr"/>
            <a:r>
              <a:rPr lang="en-US" sz="2900" dirty="0"/>
              <a:t>Greenback </a:t>
            </a:r>
            <a:r>
              <a:rPr lang="en-US" sz="2900" dirty="0" smtClean="0"/>
              <a:t>Party         1876 </a:t>
            </a:r>
            <a:r>
              <a:rPr lang="en-US" sz="2900" dirty="0"/>
              <a:t>- </a:t>
            </a:r>
            <a:r>
              <a:rPr lang="en-US" sz="2900" dirty="0" smtClean="0"/>
              <a:t>1884</a:t>
            </a:r>
            <a:endParaRPr lang="en-US" dirty="0"/>
          </a:p>
        </p:txBody>
      </p:sp>
      <p:sp>
        <p:nvSpPr>
          <p:cNvPr id="5" name="Rectangle 4"/>
          <p:cNvSpPr/>
          <p:nvPr/>
        </p:nvSpPr>
        <p:spPr>
          <a:xfrm>
            <a:off x="0" y="1568258"/>
            <a:ext cx="5552902" cy="4401205"/>
          </a:xfrm>
          <a:prstGeom prst="rect">
            <a:avLst/>
          </a:prstGeom>
        </p:spPr>
        <p:txBody>
          <a:bodyPr wrap="square">
            <a:spAutoFit/>
          </a:bodyPr>
          <a:lstStyle/>
          <a:p>
            <a:r>
              <a:rPr lang="en-US" sz="2000" dirty="0" smtClean="0"/>
              <a:t>Three </a:t>
            </a:r>
            <a:r>
              <a:rPr lang="en-US" sz="2000" dirty="0"/>
              <a:t>propositions which have been the foundation of all greenback </a:t>
            </a:r>
            <a:r>
              <a:rPr lang="en-US" sz="2000" dirty="0" smtClean="0"/>
              <a:t>platforms:</a:t>
            </a:r>
          </a:p>
          <a:p>
            <a:endParaRPr lang="en-US" sz="2000" dirty="0"/>
          </a:p>
          <a:p>
            <a:r>
              <a:rPr lang="en-US" sz="2000" dirty="0" smtClean="0"/>
              <a:t>1. </a:t>
            </a:r>
            <a:r>
              <a:rPr lang="en-US" sz="2000" dirty="0"/>
              <a:t>that the currency of all national and state banks and corporations should be withdrawn</a:t>
            </a:r>
            <a:r>
              <a:rPr lang="en-US" sz="2000" dirty="0" smtClean="0"/>
              <a:t>;</a:t>
            </a:r>
          </a:p>
          <a:p>
            <a:endParaRPr lang="en-US" sz="2000" dirty="0"/>
          </a:p>
          <a:p>
            <a:r>
              <a:rPr lang="en-US" sz="2000" dirty="0" smtClean="0"/>
              <a:t>2. </a:t>
            </a:r>
            <a:r>
              <a:rPr lang="en-US" sz="2000" dirty="0"/>
              <a:t>that the only currency should be a paper one, issued by the government, "based on the faith and resources of the </a:t>
            </a:r>
            <a:r>
              <a:rPr lang="en-US" sz="2000" dirty="0" smtClean="0"/>
              <a:t>nation“</a:t>
            </a:r>
          </a:p>
          <a:p>
            <a:endParaRPr lang="en-US" sz="2000" dirty="0" smtClean="0"/>
          </a:p>
          <a:p>
            <a:r>
              <a:rPr lang="en-US" sz="2000" dirty="0" smtClean="0"/>
              <a:t>3. </a:t>
            </a:r>
            <a:r>
              <a:rPr lang="en-US" sz="2000" dirty="0"/>
              <a:t>that coin should only be paid for interest on the present national debt, and for that portion of the principal for which coin had been specifically </a:t>
            </a:r>
            <a:r>
              <a:rPr lang="en-US" sz="2000" dirty="0" smtClean="0"/>
              <a:t>promised</a:t>
            </a:r>
            <a:endParaRPr lang="en-US" sz="2000" dirty="0"/>
          </a:p>
        </p:txBody>
      </p:sp>
      <p:sp>
        <p:nvSpPr>
          <p:cNvPr id="6" name="Title 1"/>
          <p:cNvSpPr>
            <a:spLocks noGrp="1"/>
          </p:cNvSpPr>
          <p:nvPr>
            <p:ph type="title"/>
          </p:nvPr>
        </p:nvSpPr>
        <p:spPr>
          <a:xfrm>
            <a:off x="0" y="-29753"/>
            <a:ext cx="12192000" cy="715530"/>
          </a:xfrm>
          <a:solidFill>
            <a:srgbClr val="C7FF8F"/>
          </a:solidFill>
        </p:spPr>
        <p:txBody>
          <a:bodyPr>
            <a:normAutofit/>
          </a:bodyPr>
          <a:lstStyle/>
          <a:p>
            <a:pPr algn="ctr"/>
            <a:r>
              <a:rPr lang="en-US" sz="3600" b="1" dirty="0" smtClean="0">
                <a:latin typeface="+mn-lt"/>
                <a:cs typeface="Courier New" panose="02070309020205020404" pitchFamily="49" charset="0"/>
              </a:rPr>
              <a:t>4.  Highlight </a:t>
            </a:r>
            <a:r>
              <a:rPr lang="en-US" sz="3600" b="1" dirty="0">
                <a:latin typeface="+mn-lt"/>
                <a:cs typeface="Courier New" panose="02070309020205020404" pitchFamily="49" charset="0"/>
              </a:rPr>
              <a:t>of the Greenback </a:t>
            </a:r>
            <a:r>
              <a:rPr lang="en-US" sz="3600" b="1" dirty="0" smtClean="0">
                <a:latin typeface="+mn-lt"/>
                <a:cs typeface="Courier New" panose="02070309020205020404" pitchFamily="49" charset="0"/>
              </a:rPr>
              <a:t>Movement</a:t>
            </a:r>
            <a:endParaRPr lang="en-US" sz="3600" b="1"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396" y="1401307"/>
            <a:ext cx="3629893" cy="5248038"/>
          </a:xfrm>
          <a:prstGeom prst="rect">
            <a:avLst/>
          </a:prstGeom>
        </p:spPr>
      </p:pic>
    </p:spTree>
    <p:extLst>
      <p:ext uri="{BB962C8B-B14F-4D97-AF65-F5344CB8AC3E}">
        <p14:creationId xmlns:p14="http://schemas.microsoft.com/office/powerpoint/2010/main" val="2305984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778"/>
            <a:ext cx="12192000" cy="744012"/>
          </a:xfrm>
          <a:solidFill>
            <a:srgbClr val="FF93FF"/>
          </a:solidFill>
        </p:spPr>
        <p:txBody>
          <a:bodyPr>
            <a:normAutofit/>
          </a:bodyPr>
          <a:lstStyle/>
          <a:p>
            <a:pPr algn="ctr"/>
            <a:r>
              <a:rPr lang="en-US" sz="3600" dirty="0"/>
              <a:t>Farmers’ Alliance/Populist Party	</a:t>
            </a:r>
            <a:r>
              <a:rPr lang="en-US" sz="3600" dirty="0" smtClean="0"/>
              <a:t>1877 </a:t>
            </a:r>
            <a:r>
              <a:rPr lang="en-US" sz="3600" dirty="0"/>
              <a:t>- 1896</a:t>
            </a:r>
            <a:endParaRPr lang="en-US" sz="2800" b="1" dirty="0"/>
          </a:p>
        </p:txBody>
      </p:sp>
      <p:pic>
        <p:nvPicPr>
          <p:cNvPr id="11266" name="Picture 2" descr="http://ts1.mm.bing.net/th?id=H.5040875346723616&amp;pid=15.1&amp;H=96&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198" y="4512716"/>
            <a:ext cx="3908802" cy="234528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2.mm.bing.net/th?id=H.5040424392787853&amp;pid=15.1&amp;H=105&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909" y="1678375"/>
            <a:ext cx="4577255" cy="30038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29753"/>
            <a:ext cx="12192000" cy="715530"/>
          </a:xfrm>
          <a:prstGeom prst="rect">
            <a:avLst/>
          </a:prstGeom>
          <a:solidFill>
            <a:srgbClr val="C7FF8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mn-lt"/>
                <a:cs typeface="Courier New" panose="02070309020205020404" pitchFamily="49" charset="0"/>
              </a:rPr>
              <a:t>4.  Highlight of the Greenback Movement</a:t>
            </a:r>
            <a:endParaRPr lang="en-US" sz="3600" b="1" dirty="0">
              <a:latin typeface="+mn-lt"/>
            </a:endParaRPr>
          </a:p>
        </p:txBody>
      </p:sp>
      <p:pic>
        <p:nvPicPr>
          <p:cNvPr id="2050" name="Picture 2" descr="http://3.bp.blogspot.com/-PGugOZd9OcY/Tmf8NUl4qYI/AAAAAAAADr0/eclsSzkiTKc/s320/farmers_alliance_meetin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08" y="1429791"/>
            <a:ext cx="6079885" cy="34959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657" y="4995117"/>
            <a:ext cx="8124816" cy="1967983"/>
          </a:xfrm>
          <a:solidFill>
            <a:srgbClr val="FF93FF"/>
          </a:solidFill>
        </p:spPr>
        <p:txBody>
          <a:bodyPr>
            <a:normAutofit lnSpcReduction="10000"/>
          </a:bodyPr>
          <a:lstStyle/>
          <a:p>
            <a:pPr marL="0" indent="0">
              <a:buNone/>
            </a:pPr>
            <a:r>
              <a:rPr lang="en-US" sz="1600" dirty="0" smtClean="0"/>
              <a:t>ITS BUILDING BLOCKS WERE:</a:t>
            </a:r>
          </a:p>
          <a:p>
            <a:pPr marL="0" indent="0">
              <a:buNone/>
            </a:pPr>
            <a:r>
              <a:rPr lang="en-US" sz="1600" dirty="0"/>
              <a:t> </a:t>
            </a:r>
            <a:r>
              <a:rPr lang="en-US" sz="1600" dirty="0" smtClean="0"/>
              <a:t>     1.  INDIVIDUAL </a:t>
            </a:r>
            <a:r>
              <a:rPr lang="en-US" sz="1600" dirty="0"/>
              <a:t>SELF-RESPECT: </a:t>
            </a:r>
            <a:r>
              <a:rPr lang="en-US" sz="1600" dirty="0" smtClean="0"/>
              <a:t>  members </a:t>
            </a:r>
            <a:r>
              <a:rPr lang="en-US" sz="1600" dirty="0"/>
              <a:t>educating each other  (lecturer system</a:t>
            </a:r>
            <a:r>
              <a:rPr lang="en-US" sz="1600" dirty="0" smtClean="0"/>
              <a:t>)</a:t>
            </a:r>
          </a:p>
          <a:p>
            <a:pPr marL="0" indent="0">
              <a:buNone/>
            </a:pPr>
            <a:r>
              <a:rPr lang="en-US" sz="1600" dirty="0"/>
              <a:t> </a:t>
            </a:r>
            <a:r>
              <a:rPr lang="en-US" sz="1600" dirty="0" smtClean="0"/>
              <a:t>     2.  COLLECTIVE </a:t>
            </a:r>
            <a:r>
              <a:rPr lang="en-US" sz="1600" dirty="0"/>
              <a:t>SELF-CONFIDENCE: </a:t>
            </a:r>
            <a:r>
              <a:rPr lang="en-US" sz="1600" dirty="0" smtClean="0"/>
              <a:t> the </a:t>
            </a:r>
            <a:r>
              <a:rPr lang="en-US" sz="1600" dirty="0"/>
              <a:t>world’s first large-scale working class cooperative </a:t>
            </a:r>
            <a:endParaRPr lang="en-US" sz="1600" dirty="0" smtClean="0"/>
          </a:p>
          <a:p>
            <a:pPr marL="0" indent="0">
              <a:buNone/>
            </a:pPr>
            <a:r>
              <a:rPr lang="en-US" sz="1600" dirty="0"/>
              <a:t> </a:t>
            </a:r>
            <a:r>
              <a:rPr lang="en-US" sz="1600" dirty="0" smtClean="0"/>
              <a:t>     3.  CREATION OF A MOVEMENT CULTURE: new political language  </a:t>
            </a:r>
          </a:p>
          <a:p>
            <a:pPr marL="0" indent="0">
              <a:buNone/>
            </a:pPr>
            <a:r>
              <a:rPr lang="en-US" sz="1600" dirty="0"/>
              <a:t> </a:t>
            </a:r>
            <a:r>
              <a:rPr lang="en-US" sz="1600" dirty="0" smtClean="0"/>
              <a:t>     </a:t>
            </a:r>
            <a:r>
              <a:rPr lang="en-US" sz="1600" dirty="0" smtClean="0"/>
              <a:t>4.  </a:t>
            </a:r>
            <a:r>
              <a:rPr lang="en-US" sz="1600" dirty="0" smtClean="0"/>
              <a:t>MASS ORGANIZATIONAL EDUCATION IN FINANCIAL SYSTEM AND FARMING:</a:t>
            </a:r>
          </a:p>
          <a:p>
            <a:pPr marL="0" indent="0">
              <a:buNone/>
            </a:pPr>
            <a:r>
              <a:rPr lang="en-US" sz="1600" dirty="0" smtClean="0"/>
              <a:t>            at </a:t>
            </a:r>
            <a:r>
              <a:rPr lang="en-US" sz="1600" dirty="0"/>
              <a:t>its height, the movement had 40,000 </a:t>
            </a:r>
            <a:r>
              <a:rPr lang="en-US" sz="1600" dirty="0" smtClean="0"/>
              <a:t>lecturers and hundreds of newspapers</a:t>
            </a:r>
          </a:p>
        </p:txBody>
      </p:sp>
      <p:sp>
        <p:nvSpPr>
          <p:cNvPr id="4" name="TextBox 3"/>
          <p:cNvSpPr txBox="1"/>
          <p:nvPr/>
        </p:nvSpPr>
        <p:spPr>
          <a:xfrm>
            <a:off x="-100828" y="6874550"/>
            <a:ext cx="8384026"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2688298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778"/>
            <a:ext cx="12192000" cy="744012"/>
          </a:xfrm>
          <a:solidFill>
            <a:srgbClr val="FF93FF"/>
          </a:solidFill>
        </p:spPr>
        <p:txBody>
          <a:bodyPr>
            <a:normAutofit/>
          </a:bodyPr>
          <a:lstStyle/>
          <a:p>
            <a:pPr algn="ctr"/>
            <a:r>
              <a:rPr lang="en-US" sz="2800" dirty="0"/>
              <a:t>Farmers’ Alliance/Populist Party	1877 - 1896</a:t>
            </a:r>
            <a:endParaRPr lang="en-US" sz="2800" b="1" dirty="0">
              <a:latin typeface="+mn-lt"/>
            </a:endParaRPr>
          </a:p>
        </p:txBody>
      </p:sp>
      <p:sp>
        <p:nvSpPr>
          <p:cNvPr id="6" name="Title 1"/>
          <p:cNvSpPr txBox="1">
            <a:spLocks/>
          </p:cNvSpPr>
          <p:nvPr/>
        </p:nvSpPr>
        <p:spPr>
          <a:xfrm>
            <a:off x="0" y="-29753"/>
            <a:ext cx="12192000" cy="715530"/>
          </a:xfrm>
          <a:prstGeom prst="rect">
            <a:avLst/>
          </a:prstGeom>
          <a:solidFill>
            <a:srgbClr val="C7FF8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mn-lt"/>
                <a:cs typeface="Courier New" panose="02070309020205020404" pitchFamily="49" charset="0"/>
              </a:rPr>
              <a:t>4.  Highlight of the Greenback Movement</a:t>
            </a:r>
            <a:endParaRPr lang="en-US" sz="3600" b="1" dirty="0">
              <a:latin typeface="+mn-lt"/>
            </a:endParaRPr>
          </a:p>
        </p:txBody>
      </p:sp>
      <p:pic>
        <p:nvPicPr>
          <p:cNvPr id="3074" name="Picture 2" descr="http://1.bp.blogspot.com/-ZhEdskt5_jA/Tmf9jWhNg-I/AAAAAAAADr4/Lt_GbHRSd4g/s1600/populist_part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29790"/>
            <a:ext cx="7077423" cy="43243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06487" y="6388132"/>
            <a:ext cx="4227696" cy="369332"/>
          </a:xfrm>
          <a:prstGeom prst="rect">
            <a:avLst/>
          </a:prstGeom>
          <a:noFill/>
        </p:spPr>
        <p:txBody>
          <a:bodyPr wrap="none" rtlCol="0">
            <a:spAutoFit/>
          </a:bodyPr>
          <a:lstStyle/>
          <a:p>
            <a:r>
              <a:rPr lang="en-US" dirty="0" smtClean="0"/>
              <a:t>PEOPLE’S PARTY AT COLUMBUS, NEBRASKA</a:t>
            </a:r>
            <a:endParaRPr lang="en-US" dirty="0"/>
          </a:p>
        </p:txBody>
      </p:sp>
      <p:pic>
        <p:nvPicPr>
          <p:cNvPr id="8" name="Picture 2" descr="http://4.bp.blogspot.com/-ng7oMvCZ0LA/Tmf7jjjsynI/AAAAAAAADrw/TpfoUIppi9c/s320/Peoples_Party_at_Columbus_Nebrask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423" y="3591098"/>
            <a:ext cx="5114577" cy="279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938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ages.flatworldknowledge.com/trowbridge2_1.0/trowbridge2_1.0-fig03_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9502"/>
            <a:ext cx="8395855" cy="628849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29753"/>
            <a:ext cx="12192000" cy="715530"/>
          </a:xfrm>
          <a:prstGeom prst="rect">
            <a:avLst/>
          </a:prstGeom>
          <a:solidFill>
            <a:srgbClr val="C7FF8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mn-lt"/>
                <a:cs typeface="Courier New" panose="02070309020205020404" pitchFamily="49" charset="0"/>
              </a:rPr>
              <a:t>4.  Highlight of the Greenback Movement</a:t>
            </a:r>
            <a:endParaRPr lang="en-US" sz="3600" b="1" dirty="0">
              <a:latin typeface="+mn-lt"/>
            </a:endParaRPr>
          </a:p>
        </p:txBody>
      </p:sp>
      <p:sp>
        <p:nvSpPr>
          <p:cNvPr id="3" name="Rectangle 2"/>
          <p:cNvSpPr/>
          <p:nvPr/>
        </p:nvSpPr>
        <p:spPr>
          <a:xfrm>
            <a:off x="8562108" y="2413338"/>
            <a:ext cx="3629891" cy="2031325"/>
          </a:xfrm>
          <a:prstGeom prst="rect">
            <a:avLst/>
          </a:prstGeom>
          <a:solidFill>
            <a:srgbClr val="C7FF8F"/>
          </a:solidFill>
        </p:spPr>
        <p:txBody>
          <a:bodyPr wrap="square">
            <a:spAutoFit/>
          </a:bodyPr>
          <a:lstStyle/>
          <a:p>
            <a:r>
              <a:rPr lang="en-US" dirty="0"/>
              <a:t>A photo showing armed men who enforced the declaration of a Republican victory in Kansas. A number of Populist leaders had seized control of the statehouse but the doors were broken and these deputized men regained control</a:t>
            </a:r>
            <a:r>
              <a:rPr lang="en-US" dirty="0" smtClean="0"/>
              <a:t>..</a:t>
            </a:r>
            <a:endParaRPr lang="en-US" dirty="0"/>
          </a:p>
        </p:txBody>
      </p:sp>
      <p:sp>
        <p:nvSpPr>
          <p:cNvPr id="7" name="Title 1"/>
          <p:cNvSpPr>
            <a:spLocks noGrp="1"/>
          </p:cNvSpPr>
          <p:nvPr>
            <p:ph type="title"/>
          </p:nvPr>
        </p:nvSpPr>
        <p:spPr>
          <a:xfrm>
            <a:off x="0" y="685778"/>
            <a:ext cx="12192000" cy="744012"/>
          </a:xfrm>
          <a:solidFill>
            <a:srgbClr val="FF93FF"/>
          </a:solidFill>
        </p:spPr>
        <p:txBody>
          <a:bodyPr>
            <a:normAutofit/>
          </a:bodyPr>
          <a:lstStyle/>
          <a:p>
            <a:pPr algn="ctr"/>
            <a:r>
              <a:rPr lang="en-US" sz="2800" dirty="0"/>
              <a:t>Farmers’ Alliance/Populist Party	1877 - 1896</a:t>
            </a:r>
            <a:endParaRPr lang="en-US" sz="2800" b="1" dirty="0">
              <a:latin typeface="+mn-lt"/>
            </a:endParaRPr>
          </a:p>
        </p:txBody>
      </p:sp>
    </p:spTree>
    <p:extLst>
      <p:ext uri="{BB962C8B-B14F-4D97-AF65-F5344CB8AC3E}">
        <p14:creationId xmlns:p14="http://schemas.microsoft.com/office/powerpoint/2010/main" val="391943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firststreetconfidential.com/images/images-history/0430-coxey-army-panic-of-18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631280"/>
            <a:ext cx="9753600" cy="3267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085174" y="685778"/>
            <a:ext cx="8106825" cy="744012"/>
          </a:xfrm>
          <a:solidFill>
            <a:srgbClr val="FF93FF"/>
          </a:solidFill>
        </p:spPr>
        <p:txBody>
          <a:bodyPr>
            <a:normAutofit/>
          </a:bodyPr>
          <a:lstStyle/>
          <a:p>
            <a:pPr algn="ctr"/>
            <a:r>
              <a:rPr lang="en-US" sz="2800" dirty="0" smtClean="0">
                <a:latin typeface="+mn-lt"/>
              </a:rPr>
              <a:t>Coxey’s Army   March 1893</a:t>
            </a:r>
            <a:endParaRPr lang="en-US" sz="2800" b="1" dirty="0">
              <a:latin typeface="+mn-lt"/>
            </a:endParaRPr>
          </a:p>
        </p:txBody>
      </p:sp>
      <p:sp>
        <p:nvSpPr>
          <p:cNvPr id="6" name="Title 1"/>
          <p:cNvSpPr txBox="1">
            <a:spLocks/>
          </p:cNvSpPr>
          <p:nvPr/>
        </p:nvSpPr>
        <p:spPr>
          <a:xfrm>
            <a:off x="4085174" y="-29753"/>
            <a:ext cx="8106826" cy="715530"/>
          </a:xfrm>
          <a:prstGeom prst="rect">
            <a:avLst/>
          </a:prstGeom>
          <a:solidFill>
            <a:srgbClr val="C7FF8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mn-lt"/>
                <a:cs typeface="Courier New" panose="02070309020205020404" pitchFamily="49" charset="0"/>
              </a:rPr>
              <a:t>4.  Highlight of the Greenback Movement</a:t>
            </a:r>
            <a:endParaRPr lang="en-US" sz="3600" b="1" dirty="0">
              <a:latin typeface="+mn-lt"/>
            </a:endParaRPr>
          </a:p>
        </p:txBody>
      </p:sp>
      <p:pic>
        <p:nvPicPr>
          <p:cNvPr id="5122" name="Picture 2" descr="http://blog.britishnewspaperarchive.co.uk/wp-content/uploads/sites/9/2013/03/coxley-master2.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
            <a:ext cx="4085175" cy="6898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13890" y="1963937"/>
            <a:ext cx="7892673" cy="1200329"/>
          </a:xfrm>
          <a:prstGeom prst="rect">
            <a:avLst/>
          </a:prstGeom>
          <a:solidFill>
            <a:srgbClr val="FF93FF"/>
          </a:solidFill>
        </p:spPr>
        <p:txBody>
          <a:bodyPr wrap="none" rtlCol="0">
            <a:spAutoFit/>
          </a:bodyPr>
          <a:lstStyle/>
          <a:p>
            <a:r>
              <a:rPr lang="en-US" dirty="0" smtClean="0"/>
              <a:t>THE PANIC OF 1893 CAUSED GREAT UNEMPLOYMENT, HUNGER, SUFFERING</a:t>
            </a:r>
          </a:p>
          <a:p>
            <a:endParaRPr lang="en-US" dirty="0"/>
          </a:p>
          <a:p>
            <a:r>
              <a:rPr lang="en-US" dirty="0" smtClean="0"/>
              <a:t>Coxey’s Army demanded that the government issue $500,000,000 in Greenbacks…</a:t>
            </a:r>
          </a:p>
          <a:p>
            <a:r>
              <a:rPr lang="en-US" dirty="0" smtClean="0"/>
              <a:t>to be paid out for public improvements and loaned to citizens at 2% interest…</a:t>
            </a:r>
            <a:endParaRPr lang="en-US" dirty="0"/>
          </a:p>
        </p:txBody>
      </p:sp>
    </p:spTree>
    <p:extLst>
      <p:ext uri="{BB962C8B-B14F-4D97-AF65-F5344CB8AC3E}">
        <p14:creationId xmlns:p14="http://schemas.microsoft.com/office/powerpoint/2010/main" val="552513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7673" y="446730"/>
            <a:ext cx="5874327" cy="6411270"/>
          </a:xfrm>
          <a:prstGeom prst="rect">
            <a:avLst/>
          </a:prstGeom>
        </p:spPr>
      </p:pic>
      <p:sp>
        <p:nvSpPr>
          <p:cNvPr id="3" name="Rectangle 2"/>
          <p:cNvSpPr/>
          <p:nvPr/>
        </p:nvSpPr>
        <p:spPr>
          <a:xfrm>
            <a:off x="415636" y="1997302"/>
            <a:ext cx="4233949" cy="3693319"/>
          </a:xfrm>
          <a:prstGeom prst="rect">
            <a:avLst/>
          </a:prstGeom>
        </p:spPr>
        <p:txBody>
          <a:bodyPr wrap="square">
            <a:spAutoFit/>
          </a:bodyPr>
          <a:lstStyle/>
          <a:p>
            <a:r>
              <a:rPr lang="en-US" dirty="0">
                <a:solidFill>
                  <a:srgbClr val="222222"/>
                </a:solidFill>
                <a:latin typeface="Arial" panose="020B0604020202020204" pitchFamily="34" charset="0"/>
              </a:rPr>
              <a:t>The political cartoon </a:t>
            </a:r>
            <a:r>
              <a:rPr lang="en-US" dirty="0" smtClean="0">
                <a:solidFill>
                  <a:srgbClr val="222222"/>
                </a:solidFill>
                <a:latin typeface="Arial" panose="020B0604020202020204" pitchFamily="34" charset="0"/>
              </a:rPr>
              <a:t>…shows </a:t>
            </a:r>
            <a:r>
              <a:rPr lang="en-US" dirty="0">
                <a:solidFill>
                  <a:srgbClr val="222222"/>
                </a:solidFill>
                <a:latin typeface="Arial" panose="020B0604020202020204" pitchFamily="34" charset="0"/>
              </a:rPr>
              <a:t>rich men in top hats, holding government bonds as they cheer for President Cleveland, who is struggling to compete on a unicycle representing the single metal gold standard</a:t>
            </a:r>
            <a:r>
              <a:rPr lang="en-US" dirty="0" smtClean="0">
                <a:solidFill>
                  <a:srgbClr val="222222"/>
                </a:solidFill>
                <a:latin typeface="Arial" panose="020B0604020202020204" pitchFamily="34" charset="0"/>
              </a:rPr>
              <a:t>.</a:t>
            </a:r>
          </a:p>
          <a:p>
            <a:endParaRPr lang="en-US" dirty="0">
              <a:solidFill>
                <a:srgbClr val="222222"/>
              </a:solidFill>
              <a:latin typeface="Arial" panose="020B0604020202020204" pitchFamily="34" charset="0"/>
            </a:endParaRPr>
          </a:p>
          <a:p>
            <a:r>
              <a:rPr lang="en-US" dirty="0" smtClean="0">
                <a:solidFill>
                  <a:srgbClr val="222222"/>
                </a:solidFill>
                <a:latin typeface="Arial" panose="020B0604020202020204" pitchFamily="34" charset="0"/>
              </a:rPr>
              <a:t>The </a:t>
            </a:r>
            <a:r>
              <a:rPr lang="en-US" dirty="0">
                <a:solidFill>
                  <a:srgbClr val="222222"/>
                </a:solidFill>
                <a:latin typeface="Arial" panose="020B0604020202020204" pitchFamily="34" charset="0"/>
              </a:rPr>
              <a:t>common man, on a 2-wheeled bicycle representing bimetallism, stays in the lead</a:t>
            </a:r>
            <a:r>
              <a:rPr lang="en-US" dirty="0" smtClean="0">
                <a:solidFill>
                  <a:srgbClr val="222222"/>
                </a:solidFill>
                <a:latin typeface="Arial" panose="020B0604020202020204" pitchFamily="34" charset="0"/>
              </a:rPr>
              <a:t>.</a:t>
            </a:r>
          </a:p>
          <a:p>
            <a:endParaRPr lang="en-US" dirty="0">
              <a:solidFill>
                <a:srgbClr val="222222"/>
              </a:solidFill>
              <a:latin typeface="Arial" panose="020B0604020202020204" pitchFamily="34" charset="0"/>
            </a:endParaRPr>
          </a:p>
          <a:p>
            <a:r>
              <a:rPr lang="en-US" dirty="0" smtClean="0"/>
              <a:t>Internet ‘</a:t>
            </a:r>
            <a:r>
              <a:rPr lang="en-US" dirty="0" err="1" smtClean="0"/>
              <a:t>blobjects</a:t>
            </a:r>
            <a:r>
              <a:rPr lang="en-US" dirty="0" smtClean="0"/>
              <a:t> </a:t>
            </a:r>
            <a:r>
              <a:rPr lang="en-US" dirty="0"/>
              <a:t>by </a:t>
            </a:r>
            <a:r>
              <a:rPr lang="en-US" dirty="0" err="1" smtClean="0"/>
              <a:t>timman</a:t>
            </a:r>
            <a:r>
              <a:rPr lang="en-US" dirty="0" smtClean="0"/>
              <a:t>’, </a:t>
            </a:r>
            <a:r>
              <a:rPr lang="en-US" i="1" dirty="0" smtClean="0"/>
              <a:t>posted by Lynda Beck Fenwick, </a:t>
            </a:r>
            <a:r>
              <a:rPr lang="en-US" i="1" dirty="0"/>
              <a:t>Tuesday, July 16, 2013</a:t>
            </a:r>
            <a:endParaRPr lang="en-US" i="1" dirty="0">
              <a:solidFill>
                <a:srgbClr val="222222"/>
              </a:solidFill>
              <a:latin typeface="Arial" panose="020B0604020202020204" pitchFamily="34" charset="0"/>
            </a:endParaRPr>
          </a:p>
        </p:txBody>
      </p:sp>
      <p:sp>
        <p:nvSpPr>
          <p:cNvPr id="4" name="Rectangle 3"/>
          <p:cNvSpPr/>
          <p:nvPr/>
        </p:nvSpPr>
        <p:spPr>
          <a:xfrm>
            <a:off x="0" y="-30324"/>
            <a:ext cx="12192000" cy="954107"/>
          </a:xfrm>
          <a:prstGeom prst="rect">
            <a:avLst/>
          </a:prstGeom>
          <a:solidFill>
            <a:srgbClr val="3EE6F8"/>
          </a:solidFill>
        </p:spPr>
        <p:txBody>
          <a:bodyPr wrap="square">
            <a:spAutoFit/>
          </a:bodyPr>
          <a:lstStyle/>
          <a:p>
            <a:pPr marL="457200" indent="-457200" algn="ctr">
              <a:buFont typeface="+mj-lt"/>
              <a:buAutoNum type="arabicPeriod" startAt="5"/>
            </a:pPr>
            <a:r>
              <a:rPr lang="en-US" sz="2800" b="1" dirty="0">
                <a:latin typeface="Courier New" panose="02070309020205020404" pitchFamily="49" charset="0"/>
                <a:cs typeface="Courier New" panose="02070309020205020404" pitchFamily="49" charset="0"/>
              </a:rPr>
              <a:t>1896 William Jennings Bryan Campaign</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“Cross of Gold” Speech</a:t>
            </a:r>
          </a:p>
        </p:txBody>
      </p:sp>
      <p:sp>
        <p:nvSpPr>
          <p:cNvPr id="7" name="TextBox 6"/>
          <p:cNvSpPr txBox="1"/>
          <p:nvPr/>
        </p:nvSpPr>
        <p:spPr>
          <a:xfrm>
            <a:off x="415636" y="1047404"/>
            <a:ext cx="4446667" cy="646331"/>
          </a:xfrm>
          <a:prstGeom prst="rect">
            <a:avLst/>
          </a:prstGeom>
          <a:solidFill>
            <a:srgbClr val="BBF7FD"/>
          </a:solidFill>
        </p:spPr>
        <p:txBody>
          <a:bodyPr wrap="none" rtlCol="0">
            <a:spAutoFit/>
          </a:bodyPr>
          <a:lstStyle/>
          <a:p>
            <a:r>
              <a:rPr lang="en-US" dirty="0" smtClean="0"/>
              <a:t>POPULISTS CONCENTRATED ON THE ISSUE OF</a:t>
            </a:r>
          </a:p>
          <a:p>
            <a:r>
              <a:rPr lang="en-US" dirty="0" smtClean="0"/>
              <a:t>SILVER COINAGE…  </a:t>
            </a:r>
            <a:endParaRPr lang="en-US" dirty="0"/>
          </a:p>
        </p:txBody>
      </p:sp>
      <p:sp>
        <p:nvSpPr>
          <p:cNvPr id="9" name="TextBox 8"/>
          <p:cNvSpPr txBox="1"/>
          <p:nvPr/>
        </p:nvSpPr>
        <p:spPr>
          <a:xfrm>
            <a:off x="152400" y="5994188"/>
            <a:ext cx="5635966" cy="646331"/>
          </a:xfrm>
          <a:prstGeom prst="rect">
            <a:avLst/>
          </a:prstGeom>
          <a:solidFill>
            <a:srgbClr val="BBF7FD"/>
          </a:solidFill>
        </p:spPr>
        <p:txBody>
          <a:bodyPr wrap="none" rtlCol="0">
            <a:spAutoFit/>
          </a:bodyPr>
          <a:lstStyle/>
          <a:p>
            <a:r>
              <a:rPr lang="en-US" dirty="0" smtClean="0"/>
              <a:t>CLEVELAND was President for two non-consecutive terms:</a:t>
            </a:r>
          </a:p>
          <a:p>
            <a:r>
              <a:rPr lang="en-US" dirty="0" smtClean="0"/>
              <a:t>1885-1889 and 1893-1897.</a:t>
            </a:r>
            <a:endParaRPr lang="en-US" dirty="0"/>
          </a:p>
        </p:txBody>
      </p:sp>
    </p:spTree>
    <p:extLst>
      <p:ext uri="{BB962C8B-B14F-4D97-AF65-F5344CB8AC3E}">
        <p14:creationId xmlns:p14="http://schemas.microsoft.com/office/powerpoint/2010/main" val="1298829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Decker &amp; Martin Dunn,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Dunn, July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131931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4451" y="581890"/>
            <a:ext cx="4997352" cy="6276109"/>
          </a:xfrm>
          <a:prstGeom prst="rect">
            <a:avLst/>
          </a:prstGeom>
        </p:spPr>
      </p:pic>
      <p:sp>
        <p:nvSpPr>
          <p:cNvPr id="3" name="Rectangle 2"/>
          <p:cNvSpPr/>
          <p:nvPr/>
        </p:nvSpPr>
        <p:spPr>
          <a:xfrm>
            <a:off x="448751" y="2689799"/>
            <a:ext cx="5484626" cy="2308324"/>
          </a:xfrm>
          <a:prstGeom prst="rect">
            <a:avLst/>
          </a:prstGeom>
        </p:spPr>
        <p:txBody>
          <a:bodyPr wrap="square">
            <a:spAutoFit/>
          </a:bodyPr>
          <a:lstStyle/>
          <a:p>
            <a:r>
              <a:rPr lang="en-US" dirty="0">
                <a:solidFill>
                  <a:srgbClr val="222222"/>
                </a:solidFill>
                <a:latin typeface="Arial" panose="020B0604020202020204" pitchFamily="34" charset="0"/>
              </a:rPr>
              <a:t>The political cartoon </a:t>
            </a:r>
            <a:r>
              <a:rPr lang="en-US" dirty="0" smtClean="0">
                <a:solidFill>
                  <a:srgbClr val="222222"/>
                </a:solidFill>
                <a:latin typeface="Arial" panose="020B0604020202020204" pitchFamily="34" charset="0"/>
              </a:rPr>
              <a:t>…</a:t>
            </a:r>
            <a:r>
              <a:rPr lang="en-US" dirty="0">
                <a:solidFill>
                  <a:srgbClr val="222222"/>
                </a:solidFill>
                <a:latin typeface="Arial" panose="020B0604020202020204" pitchFamily="34" charset="0"/>
              </a:rPr>
              <a:t> uses a one-wheeled bicycle, showing how impossible it is for Uncle Sam to make any progress toward prosperity when the rear wheel, labeled "silver" has been removed</a:t>
            </a:r>
            <a:r>
              <a:rPr lang="en-US" dirty="0" smtClean="0">
                <a:solidFill>
                  <a:srgbClr val="222222"/>
                </a:solidFill>
                <a:latin typeface="Arial" panose="020B0604020202020204" pitchFamily="34" charset="0"/>
              </a:rPr>
              <a:t>.</a:t>
            </a:r>
          </a:p>
          <a:p>
            <a:endParaRPr lang="en-US" dirty="0">
              <a:solidFill>
                <a:srgbClr val="222222"/>
              </a:solidFill>
              <a:latin typeface="Arial" panose="020B0604020202020204" pitchFamily="34" charset="0"/>
            </a:endParaRPr>
          </a:p>
          <a:p>
            <a:r>
              <a:rPr lang="en-US" dirty="0"/>
              <a:t>Internet ‘</a:t>
            </a:r>
            <a:r>
              <a:rPr lang="en-US" dirty="0" err="1"/>
              <a:t>blobjects</a:t>
            </a:r>
            <a:r>
              <a:rPr lang="en-US" dirty="0"/>
              <a:t> by </a:t>
            </a:r>
            <a:r>
              <a:rPr lang="en-US" dirty="0" err="1"/>
              <a:t>timman</a:t>
            </a:r>
            <a:r>
              <a:rPr lang="en-US" dirty="0"/>
              <a:t>’, </a:t>
            </a:r>
            <a:r>
              <a:rPr lang="en-US" i="1" dirty="0"/>
              <a:t>posted by Lynda Beck Fenwick, Tuesday, July 16, 2013</a:t>
            </a:r>
            <a:endParaRPr lang="en-US" i="1" dirty="0">
              <a:solidFill>
                <a:srgbClr val="222222"/>
              </a:solidFill>
              <a:latin typeface="Arial" panose="020B0604020202020204" pitchFamily="34" charset="0"/>
            </a:endParaRPr>
          </a:p>
          <a:p>
            <a:endParaRPr lang="en-US" dirty="0"/>
          </a:p>
        </p:txBody>
      </p:sp>
      <p:sp>
        <p:nvSpPr>
          <p:cNvPr id="4" name="Rectangle 3"/>
          <p:cNvSpPr/>
          <p:nvPr/>
        </p:nvSpPr>
        <p:spPr>
          <a:xfrm>
            <a:off x="0" y="-124183"/>
            <a:ext cx="12192000" cy="954107"/>
          </a:xfrm>
          <a:prstGeom prst="rect">
            <a:avLst/>
          </a:prstGeom>
          <a:solidFill>
            <a:srgbClr val="3EE6F8"/>
          </a:solidFill>
        </p:spPr>
        <p:txBody>
          <a:bodyPr wrap="square">
            <a:spAutoFit/>
          </a:bodyPr>
          <a:lstStyle/>
          <a:p>
            <a:pPr marL="457200" indent="-457200" algn="ctr">
              <a:buFont typeface="+mj-lt"/>
              <a:buAutoNum type="arabicPeriod" startAt="5"/>
            </a:pPr>
            <a:r>
              <a:rPr lang="en-US" sz="2800" b="1" dirty="0">
                <a:latin typeface="Courier New" panose="02070309020205020404" pitchFamily="49" charset="0"/>
                <a:cs typeface="Courier New" panose="02070309020205020404" pitchFamily="49" charset="0"/>
              </a:rPr>
              <a:t>1896 William Jennings Bryan Campaign</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“Cross of Gold” Speech</a:t>
            </a:r>
          </a:p>
        </p:txBody>
      </p:sp>
      <p:sp>
        <p:nvSpPr>
          <p:cNvPr id="5" name="TextBox 4"/>
          <p:cNvSpPr txBox="1"/>
          <p:nvPr/>
        </p:nvSpPr>
        <p:spPr>
          <a:xfrm>
            <a:off x="415636" y="1047404"/>
            <a:ext cx="4446667" cy="646331"/>
          </a:xfrm>
          <a:prstGeom prst="rect">
            <a:avLst/>
          </a:prstGeom>
          <a:solidFill>
            <a:srgbClr val="BBF7FD"/>
          </a:solidFill>
        </p:spPr>
        <p:txBody>
          <a:bodyPr wrap="none" rtlCol="0">
            <a:spAutoFit/>
          </a:bodyPr>
          <a:lstStyle/>
          <a:p>
            <a:r>
              <a:rPr lang="en-US" dirty="0" smtClean="0"/>
              <a:t>POPULISTS CONCENTRATED ON THE ISSUE OF</a:t>
            </a:r>
          </a:p>
          <a:p>
            <a:r>
              <a:rPr lang="en-US" dirty="0" smtClean="0"/>
              <a:t>SILVER COINAGE…  </a:t>
            </a:r>
            <a:endParaRPr lang="en-US" dirty="0"/>
          </a:p>
        </p:txBody>
      </p:sp>
    </p:spTree>
    <p:extLst>
      <p:ext uri="{BB962C8B-B14F-4D97-AF65-F5344CB8AC3E}">
        <p14:creationId xmlns:p14="http://schemas.microsoft.com/office/powerpoint/2010/main" val="2792384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0" y="1526100"/>
            <a:ext cx="6509725" cy="4126553"/>
          </a:xfrm>
          <a:solidFill>
            <a:srgbClr val="BBF7FD"/>
          </a:solidFill>
        </p:spPr>
        <p:txBody>
          <a:bodyPr>
            <a:normAutofit/>
          </a:bodyPr>
          <a:lstStyle/>
          <a:p>
            <a:pPr marL="0" indent="0">
              <a:buNone/>
            </a:pPr>
            <a:r>
              <a:rPr lang="en-US" dirty="0" smtClean="0"/>
              <a:t>The People’s Party leadership ultimately decided to merge with the Democratic Party in the Presidential elections of 1892 and 1896.   This was called ‘fusion’.</a:t>
            </a:r>
          </a:p>
          <a:p>
            <a:pPr marL="0" indent="0">
              <a:buNone/>
            </a:pPr>
            <a:r>
              <a:rPr lang="en-US" dirty="0" smtClean="0"/>
              <a:t>The plank of ‘Free Silver’ became the rallying cry, but </a:t>
            </a:r>
            <a:r>
              <a:rPr lang="en-US" u="sng" dirty="0" smtClean="0"/>
              <a:t>the revolutionary goal to put the power to issue money back into the hands of the public was lost.</a:t>
            </a:r>
            <a:endParaRPr lang="en-US" u="sng" dirty="0"/>
          </a:p>
        </p:txBody>
      </p:sp>
      <p:pic>
        <p:nvPicPr>
          <p:cNvPr id="13318" name="Picture 6" descr="http://ts2.mm.bing.net/th?id=H.4734816015485297&amp;pid=15.1&amp;H=159&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427" y="1345508"/>
            <a:ext cx="4514063" cy="4473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24183"/>
            <a:ext cx="12192000" cy="954107"/>
          </a:xfrm>
          <a:prstGeom prst="rect">
            <a:avLst/>
          </a:prstGeom>
          <a:solidFill>
            <a:srgbClr val="3EE6F8"/>
          </a:solidFill>
        </p:spPr>
        <p:txBody>
          <a:bodyPr wrap="square">
            <a:spAutoFit/>
          </a:bodyPr>
          <a:lstStyle/>
          <a:p>
            <a:pPr marL="457200" indent="-457200" algn="ctr">
              <a:buFont typeface="+mj-lt"/>
              <a:buAutoNum type="arabicPeriod" startAt="5"/>
            </a:pPr>
            <a:r>
              <a:rPr lang="en-US" sz="2800" b="1" dirty="0">
                <a:latin typeface="Courier New" panose="02070309020205020404" pitchFamily="49" charset="0"/>
                <a:cs typeface="Courier New" panose="02070309020205020404" pitchFamily="49" charset="0"/>
              </a:rPr>
              <a:t>1896 William Jennings Bryan Campaign</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“Cross of Gold” Speech</a:t>
            </a:r>
          </a:p>
        </p:txBody>
      </p:sp>
    </p:spTree>
    <p:extLst>
      <p:ext uri="{BB962C8B-B14F-4D97-AF65-F5344CB8AC3E}">
        <p14:creationId xmlns:p14="http://schemas.microsoft.com/office/powerpoint/2010/main" val="4115812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475" y="817868"/>
            <a:ext cx="3809524" cy="2603175"/>
          </a:xfrm>
          <a:prstGeom prst="rect">
            <a:avLst/>
          </a:prstGeom>
        </p:spPr>
      </p:pic>
      <p:sp>
        <p:nvSpPr>
          <p:cNvPr id="2" name="Rectangle 1"/>
          <p:cNvSpPr/>
          <p:nvPr/>
        </p:nvSpPr>
        <p:spPr>
          <a:xfrm>
            <a:off x="0" y="-124183"/>
            <a:ext cx="12192000" cy="954107"/>
          </a:xfrm>
          <a:prstGeom prst="rect">
            <a:avLst/>
          </a:prstGeom>
          <a:solidFill>
            <a:srgbClr val="3EE6F8"/>
          </a:solidFill>
        </p:spPr>
        <p:txBody>
          <a:bodyPr wrap="square">
            <a:spAutoFit/>
          </a:bodyPr>
          <a:lstStyle/>
          <a:p>
            <a:pPr marL="457200" indent="-457200" algn="ctr">
              <a:buFont typeface="+mj-lt"/>
              <a:buAutoNum type="arabicPeriod" startAt="5"/>
            </a:pPr>
            <a:r>
              <a:rPr lang="en-US" sz="2800" b="1" dirty="0">
                <a:latin typeface="Courier New" panose="02070309020205020404" pitchFamily="49" charset="0"/>
                <a:cs typeface="Courier New" panose="02070309020205020404" pitchFamily="49" charset="0"/>
              </a:rPr>
              <a:t>1896 William Jennings Bryan Campaign</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“Cross of Gold” Speech</a:t>
            </a:r>
          </a:p>
        </p:txBody>
      </p:sp>
      <p:pic>
        <p:nvPicPr>
          <p:cNvPr id="3" name="Picture 4" descr="http://ts3.mm.bing.net/th?id=H.4930357290533366&amp;pid=15.1&amp;H=122&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893" y="829925"/>
            <a:ext cx="3352996" cy="25613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829924"/>
            <a:ext cx="5050892" cy="2585323"/>
          </a:xfrm>
          <a:prstGeom prst="rect">
            <a:avLst/>
          </a:prstGeom>
          <a:solidFill>
            <a:schemeClr val="accent6">
              <a:lumMod val="20000"/>
              <a:lumOff val="80000"/>
            </a:schemeClr>
          </a:solidFill>
        </p:spPr>
        <p:txBody>
          <a:bodyPr wrap="square" rtlCol="0">
            <a:spAutoFit/>
          </a:bodyPr>
          <a:lstStyle/>
          <a:p>
            <a:endParaRPr lang="en-US" dirty="0" smtClean="0"/>
          </a:p>
          <a:p>
            <a:r>
              <a:rPr lang="en-US" dirty="0" smtClean="0"/>
              <a:t>William Jennings Bryan had gone into the Democratic Party’s convention in 1896 relatively unknown.  He was not from the Populist Party.  </a:t>
            </a:r>
          </a:p>
          <a:p>
            <a:endParaRPr lang="en-US" dirty="0"/>
          </a:p>
          <a:p>
            <a:r>
              <a:rPr lang="en-US" dirty="0" smtClean="0"/>
              <a:t>His “Cross of Gold” speech, however, gave him the party nomination and made him a national figure.</a:t>
            </a:r>
          </a:p>
          <a:p>
            <a:endParaRPr lang="en-US" dirty="0" smtClean="0"/>
          </a:p>
          <a:p>
            <a:endParaRPr lang="en-US" dirty="0"/>
          </a:p>
        </p:txBody>
      </p:sp>
      <p:sp>
        <p:nvSpPr>
          <p:cNvPr id="6" name="Rectangle 5"/>
          <p:cNvSpPr/>
          <p:nvPr/>
        </p:nvSpPr>
        <p:spPr>
          <a:xfrm>
            <a:off x="822682" y="5968265"/>
            <a:ext cx="8221564" cy="523220"/>
          </a:xfrm>
          <a:prstGeom prst="rect">
            <a:avLst/>
          </a:prstGeom>
          <a:solidFill>
            <a:srgbClr val="BBF7FD"/>
          </a:solidFill>
        </p:spPr>
        <p:txBody>
          <a:bodyPr wrap="square">
            <a:spAutoFit/>
          </a:bodyPr>
          <a:lstStyle/>
          <a:p>
            <a:r>
              <a:rPr lang="en-US" sz="1400" dirty="0" smtClean="0"/>
              <a:t>TO LISTEN TO A RECORDING OF BRYANT RECITING HIS SPEECH, copy and paste into your web browser:</a:t>
            </a:r>
          </a:p>
          <a:p>
            <a:r>
              <a:rPr lang="en-US" sz="1400" dirty="0" smtClean="0"/>
              <a:t>https</a:t>
            </a:r>
            <a:r>
              <a:rPr lang="en-US" sz="1400" dirty="0"/>
              <a:t>://soundcloud.com/retrocampaigns/william-jennings-bryans-cross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2269" y="3392146"/>
            <a:ext cx="2349731" cy="3465853"/>
          </a:xfrm>
          <a:prstGeom prst="rect">
            <a:avLst/>
          </a:prstGeom>
        </p:spPr>
      </p:pic>
      <p:sp>
        <p:nvSpPr>
          <p:cNvPr id="10" name="TextBox 9"/>
          <p:cNvSpPr txBox="1"/>
          <p:nvPr/>
        </p:nvSpPr>
        <p:spPr>
          <a:xfrm>
            <a:off x="798021" y="3671297"/>
            <a:ext cx="8246225" cy="2308324"/>
          </a:xfrm>
          <a:prstGeom prst="rect">
            <a:avLst/>
          </a:prstGeom>
          <a:solidFill>
            <a:srgbClr val="3EE6F8"/>
          </a:solidFill>
        </p:spPr>
        <p:txBody>
          <a:bodyPr wrap="square" rtlCol="0">
            <a:spAutoFit/>
          </a:bodyPr>
          <a:lstStyle/>
          <a:p>
            <a:r>
              <a:rPr lang="en-US" sz="2400" dirty="0"/>
              <a:t>“Having behind us the producing masses of this nation and the world</a:t>
            </a:r>
            <a:r>
              <a:rPr lang="en-US" sz="2400" dirty="0" smtClean="0"/>
              <a:t>, supported </a:t>
            </a:r>
            <a:r>
              <a:rPr lang="en-US" sz="2400" dirty="0"/>
              <a:t>by the commercial interests, the laboring interests and the </a:t>
            </a:r>
            <a:r>
              <a:rPr lang="en-US" sz="2400" dirty="0" smtClean="0"/>
              <a:t>toilers everywhere</a:t>
            </a:r>
            <a:r>
              <a:rPr lang="en-US" sz="2400" dirty="0"/>
              <a:t>, we will answer their demand for a gold standard by </a:t>
            </a:r>
            <a:r>
              <a:rPr lang="en-US" sz="2400" dirty="0" smtClean="0"/>
              <a:t>saying to </a:t>
            </a:r>
            <a:r>
              <a:rPr lang="en-US" sz="2400" dirty="0"/>
              <a:t>them: </a:t>
            </a:r>
            <a:r>
              <a:rPr lang="en-US" sz="2400" dirty="0" smtClean="0"/>
              <a:t>  You </a:t>
            </a:r>
            <a:r>
              <a:rPr lang="en-US" sz="2400" dirty="0"/>
              <a:t>shall not press down upon the brow of labor this crown of thorns</a:t>
            </a:r>
            <a:r>
              <a:rPr lang="en-US" sz="2400" dirty="0" smtClean="0"/>
              <a:t>, you </a:t>
            </a:r>
            <a:r>
              <a:rPr lang="en-US" sz="2400" dirty="0"/>
              <a:t>shall not crucify mankind upon a cross of gold..”</a:t>
            </a:r>
          </a:p>
        </p:txBody>
      </p:sp>
    </p:spTree>
    <p:extLst>
      <p:ext uri="{BB962C8B-B14F-4D97-AF65-F5344CB8AC3E}">
        <p14:creationId xmlns:p14="http://schemas.microsoft.com/office/powerpoint/2010/main" val="955177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3.staticflickr.com/2117/2163099447_4b43947cc4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942" y="1467831"/>
            <a:ext cx="5176058" cy="38254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24183"/>
            <a:ext cx="12192000" cy="954107"/>
          </a:xfrm>
          <a:prstGeom prst="rect">
            <a:avLst/>
          </a:prstGeom>
          <a:solidFill>
            <a:srgbClr val="3EE6F8"/>
          </a:solidFill>
        </p:spPr>
        <p:txBody>
          <a:bodyPr wrap="square">
            <a:spAutoFit/>
          </a:bodyPr>
          <a:lstStyle/>
          <a:p>
            <a:pPr marL="457200" indent="-457200" algn="ctr">
              <a:buFont typeface="+mj-lt"/>
              <a:buAutoNum type="arabicPeriod" startAt="5"/>
            </a:pPr>
            <a:r>
              <a:rPr lang="en-US" sz="2800" b="1" dirty="0">
                <a:latin typeface="Courier New" panose="02070309020205020404" pitchFamily="49" charset="0"/>
                <a:cs typeface="Courier New" panose="02070309020205020404" pitchFamily="49" charset="0"/>
              </a:rPr>
              <a:t>1896 William Jennings Bryan Campaign</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“Cross of Gold” Speech</a:t>
            </a:r>
          </a:p>
        </p:txBody>
      </p:sp>
      <p:sp>
        <p:nvSpPr>
          <p:cNvPr id="6" name="Content Placeholder 2"/>
          <p:cNvSpPr txBox="1">
            <a:spLocks/>
          </p:cNvSpPr>
          <p:nvPr/>
        </p:nvSpPr>
        <p:spPr>
          <a:xfrm>
            <a:off x="7052748" y="4512016"/>
            <a:ext cx="3491345" cy="714894"/>
          </a:xfrm>
          <a:prstGeom prst="rect">
            <a:avLst/>
          </a:prstGeom>
          <a:solidFill>
            <a:srgbClr val="BBF7FD"/>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Crowd listening to Bryan speaking at Union Square, NY</a:t>
            </a:r>
            <a:endParaRPr lang="en-US" sz="2000" dirty="0"/>
          </a:p>
        </p:txBody>
      </p:sp>
      <p:sp>
        <p:nvSpPr>
          <p:cNvPr id="7" name="Title 1"/>
          <p:cNvSpPr txBox="1">
            <a:spLocks/>
          </p:cNvSpPr>
          <p:nvPr/>
        </p:nvSpPr>
        <p:spPr>
          <a:xfrm>
            <a:off x="0" y="685778"/>
            <a:ext cx="12192000" cy="1010018"/>
          </a:xfrm>
          <a:prstGeom prst="rect">
            <a:avLst/>
          </a:prstGeom>
          <a:solidFill>
            <a:srgbClr val="FF93FF"/>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mn-lt"/>
              </a:rPr>
              <a:t>“In two weeks Bryan, the great orator, </a:t>
            </a:r>
            <a:r>
              <a:rPr lang="en-US" sz="2400" b="1" dirty="0" err="1" smtClean="0">
                <a:latin typeface="+mn-lt"/>
              </a:rPr>
              <a:t>visted</a:t>
            </a:r>
            <a:r>
              <a:rPr lang="en-US" sz="2400" b="1" dirty="0" smtClean="0">
                <a:latin typeface="+mn-lt"/>
              </a:rPr>
              <a:t> two-thirds of all the states giving 400 speeches.  Nothing like it had been seen before.  The campaign became known as the “Honest Money Campaign.”      </a:t>
            </a:r>
            <a:r>
              <a:rPr lang="en-US" sz="1800" b="1" dirty="0" smtClean="0"/>
              <a:t>Stephen </a:t>
            </a:r>
            <a:r>
              <a:rPr lang="en-US" sz="1800" b="1" dirty="0" err="1"/>
              <a:t>Zarlenga</a:t>
            </a:r>
            <a:r>
              <a:rPr lang="en-US" sz="1800" b="1" dirty="0"/>
              <a:t>, </a:t>
            </a:r>
            <a:r>
              <a:rPr lang="en-US" sz="1800" b="1" i="1" dirty="0"/>
              <a:t>LSM</a:t>
            </a:r>
            <a:r>
              <a:rPr lang="en-US" sz="1800" b="1" dirty="0"/>
              <a:t>, </a:t>
            </a:r>
            <a:r>
              <a:rPr lang="en-US" sz="1800" b="1" dirty="0" smtClean="0"/>
              <a:t>p. 511</a:t>
            </a:r>
            <a:endParaRPr lang="en-US" sz="1800" b="1" dirty="0"/>
          </a:p>
          <a:p>
            <a:endParaRPr lang="en-US" sz="2400" b="1" dirty="0">
              <a:latin typeface="+mn-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62" y="2009571"/>
            <a:ext cx="2543695" cy="22021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76" y="4379139"/>
            <a:ext cx="3333750" cy="22852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9" y="5752407"/>
            <a:ext cx="1091944" cy="110559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7526" y="2079778"/>
            <a:ext cx="2834640" cy="2048256"/>
          </a:xfrm>
          <a:prstGeom prst="rect">
            <a:avLst/>
          </a:prstGeom>
        </p:spPr>
      </p:pic>
      <p:sp>
        <p:nvSpPr>
          <p:cNvPr id="13" name="Title 1"/>
          <p:cNvSpPr txBox="1">
            <a:spLocks/>
          </p:cNvSpPr>
          <p:nvPr/>
        </p:nvSpPr>
        <p:spPr>
          <a:xfrm>
            <a:off x="3943177" y="5617386"/>
            <a:ext cx="8027150" cy="1105322"/>
          </a:xfrm>
          <a:prstGeom prst="rect">
            <a:avLst/>
          </a:prstGeom>
          <a:solidFill>
            <a:srgbClr val="FF93FF"/>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mn-lt"/>
              </a:rPr>
              <a:t>“But in reality the campaign offered the American people a choice between two systems, either of which could be controlled by the bankers.”   </a:t>
            </a:r>
            <a:r>
              <a:rPr lang="en-US" sz="1800" b="1" dirty="0" smtClean="0">
                <a:latin typeface="+mn-lt"/>
              </a:rPr>
              <a:t>Stephen </a:t>
            </a:r>
            <a:r>
              <a:rPr lang="en-US" sz="1800" b="1" dirty="0" err="1" smtClean="0">
                <a:latin typeface="+mn-lt"/>
              </a:rPr>
              <a:t>Zarlenga</a:t>
            </a:r>
            <a:r>
              <a:rPr lang="en-US" sz="1800" b="1" dirty="0" smtClean="0">
                <a:latin typeface="+mn-lt"/>
              </a:rPr>
              <a:t>, </a:t>
            </a:r>
            <a:r>
              <a:rPr lang="en-US" sz="1800" b="1" i="1" dirty="0" smtClean="0">
                <a:latin typeface="+mn-lt"/>
              </a:rPr>
              <a:t>LSM</a:t>
            </a:r>
            <a:r>
              <a:rPr lang="en-US" sz="1800" b="1" dirty="0" smtClean="0">
                <a:latin typeface="+mn-lt"/>
              </a:rPr>
              <a:t>, pp. 511-512</a:t>
            </a:r>
            <a:endParaRPr lang="en-US" sz="1800" b="1" dirty="0">
              <a:latin typeface="+mn-lt"/>
            </a:endParaRPr>
          </a:p>
        </p:txBody>
      </p:sp>
    </p:spTree>
    <p:extLst>
      <p:ext uri="{BB962C8B-B14F-4D97-AF65-F5344CB8AC3E}">
        <p14:creationId xmlns:p14="http://schemas.microsoft.com/office/powerpoint/2010/main" val="946905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83"/>
            <a:ext cx="12192000" cy="954107"/>
          </a:xfrm>
          <a:prstGeom prst="rect">
            <a:avLst/>
          </a:prstGeom>
          <a:solidFill>
            <a:srgbClr val="3EE6F8"/>
          </a:solidFill>
        </p:spPr>
        <p:txBody>
          <a:bodyPr wrap="square">
            <a:spAutoFit/>
          </a:bodyPr>
          <a:lstStyle/>
          <a:p>
            <a:pPr marL="457200" indent="-457200" algn="ctr">
              <a:buFont typeface="+mj-lt"/>
              <a:buAutoNum type="arabicPeriod" startAt="5"/>
            </a:pPr>
            <a:r>
              <a:rPr lang="en-US" sz="2800" b="1" dirty="0">
                <a:latin typeface="Courier New" panose="02070309020205020404" pitchFamily="49" charset="0"/>
                <a:cs typeface="Courier New" panose="02070309020205020404" pitchFamily="49" charset="0"/>
              </a:rPr>
              <a:t>1896 William Jennings Bryan Campaign</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“Cross of Gold” Speech</a:t>
            </a:r>
          </a:p>
        </p:txBody>
      </p:sp>
      <p:sp>
        <p:nvSpPr>
          <p:cNvPr id="7" name="Title 1"/>
          <p:cNvSpPr txBox="1">
            <a:spLocks/>
          </p:cNvSpPr>
          <p:nvPr/>
        </p:nvSpPr>
        <p:spPr>
          <a:xfrm>
            <a:off x="0" y="829923"/>
            <a:ext cx="12192000" cy="1098629"/>
          </a:xfrm>
          <a:prstGeom prst="rect">
            <a:avLst/>
          </a:prstGeom>
          <a:solidFill>
            <a:srgbClr val="FF93FF"/>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mn-lt"/>
              </a:rPr>
              <a:t>“… remember that the nation had before it the successful example of a superior money system:  the Greenbacks.  Thus Bryan’s Democratic campaign was a major retrogression from the positions of the Greenback parties.”      </a:t>
            </a:r>
            <a:r>
              <a:rPr lang="en-US" sz="1800" b="1" dirty="0" smtClean="0"/>
              <a:t>Stephen </a:t>
            </a:r>
            <a:r>
              <a:rPr lang="en-US" sz="1800" b="1" dirty="0" err="1"/>
              <a:t>Zarlenga</a:t>
            </a:r>
            <a:r>
              <a:rPr lang="en-US" sz="1800" b="1" dirty="0"/>
              <a:t>, </a:t>
            </a:r>
            <a:r>
              <a:rPr lang="en-US" sz="1800" b="1" i="1" dirty="0"/>
              <a:t>LSM</a:t>
            </a:r>
            <a:r>
              <a:rPr lang="en-US" sz="1800" b="1" dirty="0"/>
              <a:t>, </a:t>
            </a:r>
            <a:r>
              <a:rPr lang="en-US" sz="1800" b="1" dirty="0" smtClean="0"/>
              <a:t>p. 512</a:t>
            </a:r>
            <a:endParaRPr lang="en-US" sz="1800" b="1" dirty="0"/>
          </a:p>
          <a:p>
            <a:endParaRPr lang="en-US" sz="2400" b="1" dirty="0">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95291"/>
            <a:ext cx="3607724" cy="466271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2988" y="1966488"/>
            <a:ext cx="4638502" cy="489151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0539" y="4124520"/>
            <a:ext cx="1651461" cy="136291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4981" y="2921944"/>
            <a:ext cx="1202576" cy="1202576"/>
          </a:xfrm>
          <a:prstGeom prst="rect">
            <a:avLst/>
          </a:prstGeom>
        </p:spPr>
      </p:pic>
    </p:spTree>
    <p:extLst>
      <p:ext uri="{BB962C8B-B14F-4D97-AF65-F5344CB8AC3E}">
        <p14:creationId xmlns:p14="http://schemas.microsoft.com/office/powerpoint/2010/main" val="946449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65018"/>
          </a:xfrm>
          <a:solidFill>
            <a:srgbClr val="FFC000"/>
          </a:solidFill>
        </p:spPr>
        <p:txBody>
          <a:bodyPr>
            <a:normAutofit fontScale="90000"/>
          </a:bodyPr>
          <a:lstStyle/>
          <a:p>
            <a:r>
              <a:rPr lang="en-US" sz="3600" b="1" dirty="0" smtClean="0">
                <a:latin typeface="Courier New" panose="02070309020205020404" pitchFamily="49" charset="0"/>
                <a:cs typeface="Courier New" panose="02070309020205020404" pitchFamily="49" charset="0"/>
              </a:rPr>
              <a:t/>
            </a:r>
            <a:br>
              <a:rPr lang="en-US" sz="3600" b="1" dirty="0" smtClean="0">
                <a:latin typeface="Courier New" panose="02070309020205020404" pitchFamily="49" charset="0"/>
                <a:cs typeface="Courier New" panose="02070309020205020404" pitchFamily="49" charset="0"/>
              </a:rPr>
            </a:br>
            <a:r>
              <a:rPr lang="en-US" sz="3600" b="1" dirty="0" smtClean="0">
                <a:latin typeface="Courier New" panose="02070309020205020404" pitchFamily="49" charset="0"/>
                <a:cs typeface="Courier New" panose="02070309020205020404" pitchFamily="49" charset="0"/>
              </a:rPr>
              <a:t>6. Decentralization </a:t>
            </a:r>
            <a:r>
              <a:rPr lang="en-US" sz="3600" b="1" dirty="0">
                <a:latin typeface="Courier New" panose="02070309020205020404" pitchFamily="49" charset="0"/>
                <a:cs typeface="Courier New" panose="02070309020205020404" pitchFamily="49" charset="0"/>
              </a:rPr>
              <a:t>Reduces Some Problems</a:t>
            </a:r>
            <a:br>
              <a:rPr lang="en-US" sz="3600" b="1" dirty="0">
                <a:latin typeface="Courier New" panose="02070309020205020404" pitchFamily="49" charset="0"/>
                <a:cs typeface="Courier New" panose="02070309020205020404" pitchFamily="49" charset="0"/>
              </a:rPr>
            </a:br>
            <a:endParaRPr lang="en-US" sz="3600" b="1" dirty="0"/>
          </a:p>
        </p:txBody>
      </p:sp>
      <p:sp>
        <p:nvSpPr>
          <p:cNvPr id="3" name="TextBox 2"/>
          <p:cNvSpPr txBox="1"/>
          <p:nvPr/>
        </p:nvSpPr>
        <p:spPr>
          <a:xfrm>
            <a:off x="0" y="665019"/>
            <a:ext cx="12192000" cy="954107"/>
          </a:xfrm>
          <a:prstGeom prst="rect">
            <a:avLst/>
          </a:prstGeom>
          <a:solidFill>
            <a:srgbClr val="AFFFFF"/>
          </a:solidFill>
        </p:spPr>
        <p:txBody>
          <a:bodyPr wrap="square" rtlCol="0">
            <a:spAutoFit/>
          </a:bodyPr>
          <a:lstStyle/>
          <a:p>
            <a:pPr algn="ctr"/>
            <a:r>
              <a:rPr lang="en-US" sz="2800" dirty="0" smtClean="0"/>
              <a:t>SOME OF THE PROBLEMS FACED BY POPULISTS WERE IMPROVING:</a:t>
            </a:r>
          </a:p>
          <a:p>
            <a:pPr algn="ctr"/>
            <a:r>
              <a:rPr lang="en-US" sz="2800" dirty="0" smtClean="0"/>
              <a:t>Industrial production was becoming more decentralized</a:t>
            </a:r>
            <a:endParaRPr lang="en-US" sz="2800" dirty="0"/>
          </a:p>
        </p:txBody>
      </p:sp>
      <p:sp>
        <p:nvSpPr>
          <p:cNvPr id="4" name="Rectangle 3"/>
          <p:cNvSpPr/>
          <p:nvPr/>
        </p:nvSpPr>
        <p:spPr>
          <a:xfrm>
            <a:off x="847899" y="2114904"/>
            <a:ext cx="4815841" cy="4247317"/>
          </a:xfrm>
          <a:prstGeom prst="rect">
            <a:avLst/>
          </a:prstGeom>
          <a:solidFill>
            <a:srgbClr val="BBF7FD"/>
          </a:solidFill>
        </p:spPr>
        <p:txBody>
          <a:bodyPr wrap="square">
            <a:spAutoFit/>
          </a:bodyPr>
          <a:lstStyle/>
          <a:p>
            <a:r>
              <a:rPr lang="en-US" sz="2000" dirty="0">
                <a:solidFill>
                  <a:srgbClr val="000000"/>
                </a:solidFill>
                <a:latin typeface="Times New Roman" panose="02020603050405020304" pitchFamily="18" charset="0"/>
              </a:rPr>
              <a:t>In 1890 no more than ten industrial stock issues were </a:t>
            </a:r>
            <a:r>
              <a:rPr lang="en-US" sz="2000" dirty="0" smtClean="0">
                <a:solidFill>
                  <a:srgbClr val="000000"/>
                </a:solidFill>
                <a:latin typeface="Times New Roman" panose="02020603050405020304" pitchFamily="18" charset="0"/>
              </a:rPr>
              <a:t>quoted </a:t>
            </a:r>
            <a:r>
              <a:rPr lang="en-US" sz="2000" dirty="0">
                <a:solidFill>
                  <a:srgbClr val="000000"/>
                </a:solidFill>
                <a:latin typeface="Times New Roman" panose="02020603050405020304" pitchFamily="18" charset="0"/>
              </a:rPr>
              <a:t>regularly in the financial journals</a:t>
            </a:r>
            <a:r>
              <a:rPr lang="en-US" sz="2000" dirty="0" smtClean="0">
                <a:solidFill>
                  <a:srgbClr val="000000"/>
                </a:solidFill>
                <a:latin typeface="Times New Roman" panose="02020603050405020304" pitchFamily="18" charset="0"/>
              </a:rPr>
              <a:t>.</a:t>
            </a:r>
          </a:p>
          <a:p>
            <a:endParaRPr lang="en-US" sz="2000" dirty="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By </a:t>
            </a:r>
            <a:r>
              <a:rPr lang="en-US" sz="2000" dirty="0">
                <a:solidFill>
                  <a:srgbClr val="000000"/>
                </a:solidFill>
                <a:latin typeface="Times New Roman" panose="02020603050405020304" pitchFamily="18" charset="0"/>
              </a:rPr>
              <a:t>1893 the number </a:t>
            </a:r>
            <a:r>
              <a:rPr lang="en-US" sz="2000" dirty="0" smtClean="0">
                <a:solidFill>
                  <a:srgbClr val="000000"/>
                </a:solidFill>
                <a:latin typeface="Times New Roman" panose="02020603050405020304" pitchFamily="18" charset="0"/>
              </a:rPr>
              <a:t>increased </a:t>
            </a:r>
            <a:r>
              <a:rPr lang="en-US" sz="2000" dirty="0">
                <a:solidFill>
                  <a:srgbClr val="000000"/>
                </a:solidFill>
                <a:latin typeface="Times New Roman" panose="02020603050405020304" pitchFamily="18" charset="0"/>
              </a:rPr>
              <a:t>to about thirty, and by 1897 to over two hundred. </a:t>
            </a:r>
            <a:endParaRPr lang="en-US" sz="2000" dirty="0" smtClean="0">
              <a:solidFill>
                <a:srgbClr val="000000"/>
              </a:solidFill>
              <a:latin typeface="Times New Roman" panose="02020603050405020304" pitchFamily="18" charset="0"/>
            </a:endParaRPr>
          </a:p>
          <a:p>
            <a:endParaRPr lang="en-US" sz="1600" dirty="0" smtClean="0">
              <a:solidFill>
                <a:srgbClr val="000000"/>
              </a:solidFill>
              <a:latin typeface="Times New Roman" panose="02020603050405020304" pitchFamily="18" charset="0"/>
            </a:endParaRPr>
          </a:p>
          <a:p>
            <a:r>
              <a:rPr lang="en-US" sz="1400" dirty="0" smtClean="0">
                <a:solidFill>
                  <a:srgbClr val="000000"/>
                </a:solidFill>
                <a:latin typeface="Times New Roman" panose="02020603050405020304" pitchFamily="18" charset="0"/>
              </a:rPr>
              <a:t>Gabriel </a:t>
            </a:r>
            <a:r>
              <a:rPr lang="en-US" sz="1400" dirty="0" err="1" smtClean="0">
                <a:solidFill>
                  <a:srgbClr val="000000"/>
                </a:solidFill>
                <a:latin typeface="Times New Roman" panose="02020603050405020304" pitchFamily="18" charset="0"/>
              </a:rPr>
              <a:t>Kolko</a:t>
            </a:r>
            <a:r>
              <a:rPr lang="en-US" sz="1400" dirty="0" smtClean="0">
                <a:solidFill>
                  <a:srgbClr val="000000"/>
                </a:solidFill>
                <a:latin typeface="Times New Roman" panose="02020603050405020304" pitchFamily="18" charset="0"/>
              </a:rPr>
              <a:t>, </a:t>
            </a:r>
            <a:r>
              <a:rPr lang="en-US" sz="1400" i="1" dirty="0" smtClean="0">
                <a:solidFill>
                  <a:srgbClr val="000000"/>
                </a:solidFill>
                <a:latin typeface="Times New Roman" panose="02020603050405020304" pitchFamily="18" charset="0"/>
              </a:rPr>
              <a:t>The Triumph of Conservatism</a:t>
            </a:r>
            <a:r>
              <a:rPr lang="en-US" sz="1400" dirty="0" smtClean="0">
                <a:solidFill>
                  <a:srgbClr val="000000"/>
                </a:solidFill>
                <a:latin typeface="Times New Roman" panose="02020603050405020304" pitchFamily="18" charset="0"/>
              </a:rPr>
              <a:t>, p. 19</a:t>
            </a:r>
          </a:p>
          <a:p>
            <a:endParaRPr lang="en-US" sz="1400" dirty="0">
              <a:solidFill>
                <a:srgbClr val="000000"/>
              </a:solidFill>
              <a:latin typeface="Times New Roman" panose="02020603050405020304" pitchFamily="18" charset="0"/>
            </a:endParaRPr>
          </a:p>
          <a:p>
            <a:r>
              <a:rPr lang="en-US" dirty="0"/>
              <a:t>The trend is altogether clear: the manufacturing sector of the economy after the period of numerous mergers in 1897-1901 was growing increasingly competitive. </a:t>
            </a:r>
            <a:endParaRPr lang="en-US" dirty="0" smtClean="0"/>
          </a:p>
          <a:p>
            <a:endParaRPr lang="en-US" dirty="0"/>
          </a:p>
          <a:p>
            <a:r>
              <a:rPr lang="en-US" sz="1400" dirty="0">
                <a:solidFill>
                  <a:srgbClr val="000000"/>
                </a:solidFill>
                <a:latin typeface="Times New Roman" panose="02020603050405020304" pitchFamily="18" charset="0"/>
              </a:rPr>
              <a:t>Gabriel </a:t>
            </a:r>
            <a:r>
              <a:rPr lang="en-US" sz="1400" dirty="0" err="1">
                <a:solidFill>
                  <a:srgbClr val="000000"/>
                </a:solidFill>
                <a:latin typeface="Times New Roman" panose="02020603050405020304" pitchFamily="18" charset="0"/>
              </a:rPr>
              <a:t>Kolko</a:t>
            </a:r>
            <a:r>
              <a:rPr lang="en-US" sz="1400" dirty="0">
                <a:solidFill>
                  <a:srgbClr val="000000"/>
                </a:solidFill>
                <a:latin typeface="Times New Roman" panose="02020603050405020304" pitchFamily="18" charset="0"/>
              </a:rPr>
              <a:t>, </a:t>
            </a:r>
            <a:r>
              <a:rPr lang="en-US" sz="1400" i="1" dirty="0">
                <a:solidFill>
                  <a:srgbClr val="000000"/>
                </a:solidFill>
                <a:latin typeface="Times New Roman" panose="02020603050405020304" pitchFamily="18" charset="0"/>
              </a:rPr>
              <a:t>The Triumph of Conservatism</a:t>
            </a:r>
            <a:r>
              <a:rPr lang="en-US" sz="1400" dirty="0">
                <a:solidFill>
                  <a:srgbClr val="000000"/>
                </a:solidFill>
                <a:latin typeface="Times New Roman" panose="02020603050405020304" pitchFamily="18" charset="0"/>
              </a:rPr>
              <a:t>, p. </a:t>
            </a:r>
            <a:r>
              <a:rPr lang="en-US" sz="1400" dirty="0" smtClean="0"/>
              <a:t>54</a:t>
            </a: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4734" y="1619126"/>
            <a:ext cx="3217266" cy="5238874"/>
          </a:xfrm>
          <a:prstGeom prst="rect">
            <a:avLst/>
          </a:prstGeom>
        </p:spPr>
      </p:pic>
      <p:sp>
        <p:nvSpPr>
          <p:cNvPr id="6" name="TextBox 5"/>
          <p:cNvSpPr txBox="1"/>
          <p:nvPr/>
        </p:nvSpPr>
        <p:spPr>
          <a:xfrm>
            <a:off x="6583680" y="5619404"/>
            <a:ext cx="2191497" cy="923330"/>
          </a:xfrm>
          <a:prstGeom prst="rect">
            <a:avLst/>
          </a:prstGeom>
          <a:noFill/>
        </p:spPr>
        <p:txBody>
          <a:bodyPr wrap="none" rtlCol="0">
            <a:spAutoFit/>
          </a:bodyPr>
          <a:lstStyle/>
          <a:p>
            <a:r>
              <a:rPr lang="en-US" dirty="0" smtClean="0"/>
              <a:t>BROAD STREET –</a:t>
            </a:r>
          </a:p>
          <a:p>
            <a:r>
              <a:rPr lang="en-US" dirty="0" smtClean="0"/>
              <a:t>NY STOCK EXCHANGE</a:t>
            </a:r>
          </a:p>
          <a:p>
            <a:r>
              <a:rPr lang="en-US" dirty="0" smtClean="0"/>
              <a:t>1904</a:t>
            </a:r>
            <a:endParaRPr lang="en-US" dirty="0"/>
          </a:p>
        </p:txBody>
      </p:sp>
    </p:spTree>
    <p:extLst>
      <p:ext uri="{BB962C8B-B14F-4D97-AF65-F5344CB8AC3E}">
        <p14:creationId xmlns:p14="http://schemas.microsoft.com/office/powerpoint/2010/main" val="2640198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46412" cy="665018"/>
          </a:xfrm>
          <a:solidFill>
            <a:srgbClr val="FFC000"/>
          </a:solidFill>
        </p:spPr>
        <p:txBody>
          <a:bodyPr>
            <a:normAutofit fontScale="90000"/>
          </a:bodyPr>
          <a:lstStyle/>
          <a:p>
            <a:r>
              <a:rPr lang="en-US" sz="3600" b="1" dirty="0" smtClean="0">
                <a:latin typeface="Courier New" panose="02070309020205020404" pitchFamily="49" charset="0"/>
                <a:cs typeface="Courier New" panose="02070309020205020404" pitchFamily="49" charset="0"/>
              </a:rPr>
              <a:t/>
            </a:r>
            <a:br>
              <a:rPr lang="en-US" sz="3600" b="1" dirty="0" smtClean="0">
                <a:latin typeface="Courier New" panose="02070309020205020404" pitchFamily="49" charset="0"/>
                <a:cs typeface="Courier New" panose="02070309020205020404" pitchFamily="49" charset="0"/>
              </a:rPr>
            </a:br>
            <a:r>
              <a:rPr lang="en-US" sz="3600" b="1" dirty="0" smtClean="0">
                <a:latin typeface="Courier New" panose="02070309020205020404" pitchFamily="49" charset="0"/>
                <a:cs typeface="Courier New" panose="02070309020205020404" pitchFamily="49" charset="0"/>
              </a:rPr>
              <a:t>6. </a:t>
            </a:r>
            <a:r>
              <a:rPr lang="en-US" sz="2200" b="1" dirty="0" smtClean="0">
                <a:latin typeface="Courier New" panose="02070309020205020404" pitchFamily="49" charset="0"/>
                <a:cs typeface="Courier New" panose="02070309020205020404" pitchFamily="49" charset="0"/>
              </a:rPr>
              <a:t>Decentralization </a:t>
            </a:r>
            <a:r>
              <a:rPr lang="en-US" sz="2200" b="1" dirty="0">
                <a:latin typeface="Courier New" panose="02070309020205020404" pitchFamily="49" charset="0"/>
                <a:cs typeface="Courier New" panose="02070309020205020404" pitchFamily="49" charset="0"/>
              </a:rPr>
              <a:t>Reduces Some Problems</a:t>
            </a:r>
            <a:br>
              <a:rPr lang="en-US" sz="2200" b="1" dirty="0">
                <a:latin typeface="Courier New" panose="02070309020205020404" pitchFamily="49" charset="0"/>
                <a:cs typeface="Courier New" panose="02070309020205020404" pitchFamily="49" charset="0"/>
              </a:rPr>
            </a:br>
            <a:endParaRPr lang="en-US" sz="3600" b="1" dirty="0"/>
          </a:p>
        </p:txBody>
      </p:sp>
      <p:sp>
        <p:nvSpPr>
          <p:cNvPr id="3" name="TextBox 2"/>
          <p:cNvSpPr txBox="1"/>
          <p:nvPr/>
        </p:nvSpPr>
        <p:spPr>
          <a:xfrm>
            <a:off x="0" y="665019"/>
            <a:ext cx="7846412" cy="677108"/>
          </a:xfrm>
          <a:prstGeom prst="rect">
            <a:avLst/>
          </a:prstGeom>
          <a:solidFill>
            <a:srgbClr val="AFFFFF"/>
          </a:solidFill>
        </p:spPr>
        <p:txBody>
          <a:bodyPr wrap="square" rtlCol="0">
            <a:spAutoFit/>
          </a:bodyPr>
          <a:lstStyle/>
          <a:p>
            <a:pPr algn="ctr"/>
            <a:r>
              <a:rPr lang="en-US" sz="2000" dirty="0" smtClean="0"/>
              <a:t>SOME OF THE PROBLEMS FACED BY POPULISTS WERE IMPROVING:</a:t>
            </a:r>
          </a:p>
          <a:p>
            <a:pPr algn="ctr"/>
            <a:r>
              <a:rPr lang="en-US" dirty="0" smtClean="0"/>
              <a:t>The final years of the century saw a dramatic reversal of economic conditions.</a:t>
            </a:r>
          </a:p>
        </p:txBody>
      </p:sp>
      <p:sp>
        <p:nvSpPr>
          <p:cNvPr id="4" name="Rectangle 3"/>
          <p:cNvSpPr/>
          <p:nvPr/>
        </p:nvSpPr>
        <p:spPr>
          <a:xfrm>
            <a:off x="731119" y="3594569"/>
            <a:ext cx="6800212" cy="1846659"/>
          </a:xfrm>
          <a:prstGeom prst="rect">
            <a:avLst/>
          </a:prstGeom>
          <a:solidFill>
            <a:srgbClr val="BBF7FD"/>
          </a:solidFill>
        </p:spPr>
        <p:txBody>
          <a:bodyPr wrap="square">
            <a:spAutoFit/>
          </a:bodyPr>
          <a:lstStyle/>
          <a:p>
            <a:r>
              <a:rPr lang="en-US" dirty="0"/>
              <a:t>Prices in the U.S. rose between 40 and 50 per cent from 1897 to </a:t>
            </a:r>
            <a:r>
              <a:rPr lang="en-US" dirty="0" smtClean="0"/>
              <a:t>1914.</a:t>
            </a:r>
            <a:endParaRPr lang="en-US" dirty="0"/>
          </a:p>
          <a:p>
            <a:endParaRPr lang="en-US" dirty="0" smtClean="0"/>
          </a:p>
          <a:p>
            <a:r>
              <a:rPr lang="en-US" dirty="0" smtClean="0"/>
              <a:t>“The stock of money…  bounded upward at an extraordinary rate:  a cumulative increase of nearly 80 per cent in five years [1897-1902].”</a:t>
            </a:r>
          </a:p>
          <a:p>
            <a:endParaRPr lang="en-US" sz="1400" dirty="0" smtClean="0"/>
          </a:p>
          <a:p>
            <a:r>
              <a:rPr lang="en-US" sz="1400" dirty="0"/>
              <a:t>	</a:t>
            </a:r>
            <a:r>
              <a:rPr lang="en-US" sz="1400" dirty="0" smtClean="0"/>
              <a:t>	Milton Friedman and Anna Schwartz,</a:t>
            </a:r>
          </a:p>
          <a:p>
            <a:r>
              <a:rPr lang="en-US" sz="1400" dirty="0"/>
              <a:t>	</a:t>
            </a:r>
            <a:r>
              <a:rPr lang="en-US" sz="1400" dirty="0" smtClean="0"/>
              <a:t>	</a:t>
            </a:r>
            <a:r>
              <a:rPr lang="en-US" sz="1400" i="1" dirty="0" smtClean="0"/>
              <a:t>A Monetary History of the United States, 1867-1960</a:t>
            </a:r>
            <a:r>
              <a:rPr lang="en-US" sz="1400" dirty="0" smtClean="0"/>
              <a:t>, p. 138</a:t>
            </a:r>
            <a:endParaRPr lang="en-US" sz="1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331" y="1"/>
            <a:ext cx="4660669" cy="6816168"/>
          </a:xfrm>
          <a:prstGeom prst="rect">
            <a:avLst/>
          </a:prstGeom>
        </p:spPr>
      </p:pic>
    </p:spTree>
    <p:extLst>
      <p:ext uri="{BB962C8B-B14F-4D97-AF65-F5344CB8AC3E}">
        <p14:creationId xmlns:p14="http://schemas.microsoft.com/office/powerpoint/2010/main" val="1635911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65018"/>
          </a:xfrm>
          <a:solidFill>
            <a:srgbClr val="FFC000"/>
          </a:solidFill>
        </p:spPr>
        <p:txBody>
          <a:bodyPr>
            <a:normAutofit fontScale="90000"/>
          </a:bodyPr>
          <a:lstStyle/>
          <a:p>
            <a:r>
              <a:rPr lang="en-US" sz="3600" b="1" dirty="0" smtClean="0">
                <a:latin typeface="Courier New" panose="02070309020205020404" pitchFamily="49" charset="0"/>
                <a:cs typeface="Courier New" panose="02070309020205020404" pitchFamily="49" charset="0"/>
              </a:rPr>
              <a:t/>
            </a:r>
            <a:br>
              <a:rPr lang="en-US" sz="3600" b="1" dirty="0" smtClean="0">
                <a:latin typeface="Courier New" panose="02070309020205020404" pitchFamily="49" charset="0"/>
                <a:cs typeface="Courier New" panose="02070309020205020404" pitchFamily="49" charset="0"/>
              </a:rPr>
            </a:br>
            <a:r>
              <a:rPr lang="en-US" sz="3600" b="1" dirty="0" smtClean="0">
                <a:latin typeface="Courier New" panose="02070309020205020404" pitchFamily="49" charset="0"/>
                <a:cs typeface="Courier New" panose="02070309020205020404" pitchFamily="49" charset="0"/>
              </a:rPr>
              <a:t>6. Decentralization </a:t>
            </a:r>
            <a:r>
              <a:rPr lang="en-US" sz="3600" b="1" dirty="0">
                <a:latin typeface="Courier New" panose="02070309020205020404" pitchFamily="49" charset="0"/>
                <a:cs typeface="Courier New" panose="02070309020205020404" pitchFamily="49" charset="0"/>
              </a:rPr>
              <a:t>Reduces Some Problems</a:t>
            </a:r>
            <a:br>
              <a:rPr lang="en-US" sz="3600" b="1" dirty="0">
                <a:latin typeface="Courier New" panose="02070309020205020404" pitchFamily="49" charset="0"/>
                <a:cs typeface="Courier New" panose="02070309020205020404" pitchFamily="49" charset="0"/>
              </a:rPr>
            </a:br>
            <a:endParaRPr lang="en-US" sz="3600" b="1" dirty="0"/>
          </a:p>
        </p:txBody>
      </p:sp>
      <p:sp>
        <p:nvSpPr>
          <p:cNvPr id="3" name="TextBox 2"/>
          <p:cNvSpPr txBox="1"/>
          <p:nvPr/>
        </p:nvSpPr>
        <p:spPr>
          <a:xfrm>
            <a:off x="0" y="665019"/>
            <a:ext cx="12192000" cy="954107"/>
          </a:xfrm>
          <a:prstGeom prst="rect">
            <a:avLst/>
          </a:prstGeom>
          <a:solidFill>
            <a:srgbClr val="AFFFFF"/>
          </a:solidFill>
        </p:spPr>
        <p:txBody>
          <a:bodyPr wrap="square" rtlCol="0">
            <a:spAutoFit/>
          </a:bodyPr>
          <a:lstStyle/>
          <a:p>
            <a:pPr algn="ctr"/>
            <a:r>
              <a:rPr lang="en-US" sz="2800" dirty="0" smtClean="0"/>
              <a:t>SOME OF THE PROBLEMS FACED BY POPULISTS WERE IMPROVING:</a:t>
            </a:r>
          </a:p>
          <a:p>
            <a:pPr algn="ctr"/>
            <a:r>
              <a:rPr lang="en-US" sz="2800" dirty="0" smtClean="0"/>
              <a:t>Much of the manufacturing was potentially independent of the banks</a:t>
            </a:r>
            <a:endParaRPr lang="en-US" sz="2800" dirty="0"/>
          </a:p>
        </p:txBody>
      </p:sp>
      <p:sp>
        <p:nvSpPr>
          <p:cNvPr id="4" name="TextBox 3"/>
          <p:cNvSpPr txBox="1"/>
          <p:nvPr/>
        </p:nvSpPr>
        <p:spPr>
          <a:xfrm>
            <a:off x="-1" y="1619126"/>
            <a:ext cx="6301047" cy="5232202"/>
          </a:xfrm>
          <a:prstGeom prst="rect">
            <a:avLst/>
          </a:prstGeom>
          <a:solidFill>
            <a:schemeClr val="accent4">
              <a:lumMod val="20000"/>
              <a:lumOff val="80000"/>
            </a:schemeClr>
          </a:solidFill>
        </p:spPr>
        <p:txBody>
          <a:bodyPr wrap="square" rtlCol="0">
            <a:spAutoFit/>
          </a:bodyPr>
          <a:lstStyle/>
          <a:p>
            <a:r>
              <a:rPr lang="en-US" dirty="0" smtClean="0"/>
              <a:t>New manufacturing funds were generated internally from profits, not from borrowing:</a:t>
            </a:r>
          </a:p>
          <a:p>
            <a:endParaRPr lang="en-US" dirty="0"/>
          </a:p>
          <a:p>
            <a:r>
              <a:rPr lang="en-US" dirty="0" smtClean="0"/>
              <a:t>“During </a:t>
            </a:r>
            <a:r>
              <a:rPr lang="en-US" dirty="0"/>
              <a:t>1899-1904, the intense merger period, a large part of corporate finance came from external sources. For the entire period of 1900-1910, however, 70.4 per cent of the new funds in manufacturing came from internal sources, and this led to a general independence from outside financial </a:t>
            </a:r>
            <a:r>
              <a:rPr lang="en-US" dirty="0" smtClean="0"/>
              <a:t>power… </a:t>
            </a:r>
          </a:p>
          <a:p>
            <a:endParaRPr lang="en-US" dirty="0"/>
          </a:p>
          <a:p>
            <a:r>
              <a:rPr lang="en-US" dirty="0"/>
              <a:t>The ability of industrial corporations to finance their own growth meant a corresponding decrease in the power of finance capital, which in tum allowed competition to arise and new firms to develop quite freely of finance capital. </a:t>
            </a:r>
            <a:endParaRPr lang="en-US" dirty="0" smtClean="0"/>
          </a:p>
          <a:p>
            <a:r>
              <a:rPr lang="en-US" dirty="0" smtClean="0"/>
              <a:t>	</a:t>
            </a:r>
            <a:endParaRPr lang="en-US" sz="1400" dirty="0"/>
          </a:p>
          <a:p>
            <a:r>
              <a:rPr lang="en-US" dirty="0" smtClean="0"/>
              <a:t>…a </a:t>
            </a:r>
            <a:r>
              <a:rPr lang="en-US" dirty="0"/>
              <a:t>diminution of the power of the older investment and banking houses</a:t>
            </a:r>
            <a:r>
              <a:rPr lang="en-US" dirty="0" smtClean="0"/>
              <a:t>.” </a:t>
            </a:r>
          </a:p>
          <a:p>
            <a:endParaRPr lang="en-US" sz="1400" dirty="0" smtClean="0"/>
          </a:p>
          <a:p>
            <a:r>
              <a:rPr lang="en-US" sz="1400" dirty="0"/>
              <a:t>	</a:t>
            </a:r>
            <a:r>
              <a:rPr lang="en-US" sz="1400" dirty="0" smtClean="0"/>
              <a:t>	Gabriel </a:t>
            </a:r>
            <a:r>
              <a:rPr lang="en-US" sz="1400" dirty="0" err="1"/>
              <a:t>Kolko</a:t>
            </a:r>
            <a:r>
              <a:rPr lang="en-US" sz="1400" dirty="0"/>
              <a:t>, </a:t>
            </a:r>
            <a:r>
              <a:rPr lang="en-US" sz="1400" i="1" dirty="0">
                <a:solidFill>
                  <a:srgbClr val="000000"/>
                </a:solidFill>
                <a:latin typeface="Times New Roman" panose="02020603050405020304" pitchFamily="18" charset="0"/>
              </a:rPr>
              <a:t>The Triumph of Conservatism</a:t>
            </a:r>
            <a:r>
              <a:rPr lang="en-US" sz="1400" dirty="0">
                <a:solidFill>
                  <a:srgbClr val="000000"/>
                </a:solidFill>
                <a:latin typeface="Times New Roman" panose="02020603050405020304" pitchFamily="18" charset="0"/>
              </a:rPr>
              <a:t>, p. </a:t>
            </a:r>
            <a:r>
              <a:rPr lang="en-US" sz="1400" dirty="0" smtClean="0"/>
              <a:t>145</a:t>
            </a: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9694" y="1619126"/>
            <a:ext cx="4362086" cy="34161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784" y="4403436"/>
            <a:ext cx="4281216" cy="2454564"/>
          </a:xfrm>
          <a:prstGeom prst="rect">
            <a:avLst/>
          </a:prstGeom>
        </p:spPr>
      </p:pic>
    </p:spTree>
    <p:extLst>
      <p:ext uri="{BB962C8B-B14F-4D97-AF65-F5344CB8AC3E}">
        <p14:creationId xmlns:p14="http://schemas.microsoft.com/office/powerpoint/2010/main" val="19519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65018"/>
          </a:xfrm>
          <a:solidFill>
            <a:srgbClr val="FFC000"/>
          </a:solidFill>
        </p:spPr>
        <p:txBody>
          <a:bodyPr>
            <a:normAutofit fontScale="90000"/>
          </a:bodyPr>
          <a:lstStyle/>
          <a:p>
            <a:r>
              <a:rPr lang="en-US" sz="3600" b="1" dirty="0" smtClean="0">
                <a:latin typeface="Courier New" panose="02070309020205020404" pitchFamily="49" charset="0"/>
                <a:cs typeface="Courier New" panose="02070309020205020404" pitchFamily="49" charset="0"/>
              </a:rPr>
              <a:t/>
            </a:r>
            <a:br>
              <a:rPr lang="en-US" sz="3600" b="1" dirty="0" smtClean="0">
                <a:latin typeface="Courier New" panose="02070309020205020404" pitchFamily="49" charset="0"/>
                <a:cs typeface="Courier New" panose="02070309020205020404" pitchFamily="49" charset="0"/>
              </a:rPr>
            </a:br>
            <a:r>
              <a:rPr lang="en-US" sz="3600" b="1" dirty="0" smtClean="0">
                <a:latin typeface="Courier New" panose="02070309020205020404" pitchFamily="49" charset="0"/>
                <a:cs typeface="Courier New" panose="02070309020205020404" pitchFamily="49" charset="0"/>
              </a:rPr>
              <a:t>6. Decentralization </a:t>
            </a:r>
            <a:r>
              <a:rPr lang="en-US" sz="3600" b="1" dirty="0">
                <a:latin typeface="Courier New" panose="02070309020205020404" pitchFamily="49" charset="0"/>
                <a:cs typeface="Courier New" panose="02070309020205020404" pitchFamily="49" charset="0"/>
              </a:rPr>
              <a:t>Reduces Some Problems</a:t>
            </a:r>
            <a:br>
              <a:rPr lang="en-US" sz="3600" b="1" dirty="0">
                <a:latin typeface="Courier New" panose="02070309020205020404" pitchFamily="49" charset="0"/>
                <a:cs typeface="Courier New" panose="02070309020205020404" pitchFamily="49" charset="0"/>
              </a:rPr>
            </a:br>
            <a:endParaRPr lang="en-US" sz="3600" b="1" dirty="0"/>
          </a:p>
        </p:txBody>
      </p:sp>
      <p:sp>
        <p:nvSpPr>
          <p:cNvPr id="3" name="TextBox 2"/>
          <p:cNvSpPr txBox="1"/>
          <p:nvPr/>
        </p:nvSpPr>
        <p:spPr>
          <a:xfrm>
            <a:off x="0" y="621600"/>
            <a:ext cx="12192000" cy="954107"/>
          </a:xfrm>
          <a:prstGeom prst="rect">
            <a:avLst/>
          </a:prstGeom>
          <a:solidFill>
            <a:srgbClr val="AFFFFF"/>
          </a:solidFill>
        </p:spPr>
        <p:txBody>
          <a:bodyPr wrap="square" rtlCol="0">
            <a:spAutoFit/>
          </a:bodyPr>
          <a:lstStyle/>
          <a:p>
            <a:pPr algn="ctr"/>
            <a:r>
              <a:rPr lang="en-US" sz="2800" dirty="0" smtClean="0"/>
              <a:t>SOME OF THE PROBLEMS FACED BY POPULISTS WERE IMPROVING:</a:t>
            </a:r>
          </a:p>
          <a:p>
            <a:pPr algn="ctr"/>
            <a:r>
              <a:rPr lang="en-US" sz="2800" dirty="0" smtClean="0"/>
              <a:t>New mergers and trusts were unable to compete with new industries</a:t>
            </a:r>
            <a:endParaRPr lang="en-US" sz="2800" dirty="0"/>
          </a:p>
        </p:txBody>
      </p:sp>
      <p:sp>
        <p:nvSpPr>
          <p:cNvPr id="4" name="Rectangle 3"/>
          <p:cNvSpPr/>
          <p:nvPr/>
        </p:nvSpPr>
        <p:spPr>
          <a:xfrm>
            <a:off x="133003" y="1810464"/>
            <a:ext cx="7813964" cy="4401205"/>
          </a:xfrm>
          <a:prstGeom prst="rect">
            <a:avLst/>
          </a:prstGeom>
        </p:spPr>
        <p:txBody>
          <a:bodyPr wrap="square">
            <a:spAutoFit/>
          </a:bodyPr>
          <a:lstStyle/>
          <a:p>
            <a:pPr marR="650" algn="just"/>
            <a:r>
              <a:rPr lang="en-US" sz="1600" dirty="0" smtClean="0">
                <a:solidFill>
                  <a:srgbClr val="000000"/>
                </a:solidFill>
                <a:latin typeface="Times New Roman" panose="02020603050405020304" pitchFamily="18" charset="0"/>
              </a:rPr>
              <a:t>The mergers were mainly a way to sell watered down stock:</a:t>
            </a:r>
          </a:p>
          <a:p>
            <a:pPr marR="650" algn="just"/>
            <a:endParaRPr lang="en-US" sz="1600" dirty="0">
              <a:solidFill>
                <a:srgbClr val="000000"/>
              </a:solidFill>
              <a:latin typeface="Times New Roman" panose="02020603050405020304" pitchFamily="18" charset="0"/>
            </a:endParaRPr>
          </a:p>
          <a:p>
            <a:pPr marR="650" algn="just"/>
            <a:r>
              <a:rPr lang="en-US" sz="1600" dirty="0" smtClean="0">
                <a:solidFill>
                  <a:srgbClr val="000000"/>
                </a:solidFill>
                <a:latin typeface="Times New Roman" panose="02020603050405020304" pitchFamily="18" charset="0"/>
              </a:rPr>
              <a:t>“A </a:t>
            </a:r>
            <a:r>
              <a:rPr lang="en-US" sz="1600" dirty="0">
                <a:solidFill>
                  <a:srgbClr val="000000"/>
                </a:solidFill>
                <a:latin typeface="Times New Roman" panose="02020603050405020304" pitchFamily="18" charset="0"/>
              </a:rPr>
              <a:t>government study in 1900 of 183 industrial combinations shows that stocks and bonds valued at $3,085,000,000 </a:t>
            </a:r>
            <a:r>
              <a:rPr lang="en-US" sz="1600" dirty="0" smtClean="0">
                <a:solidFill>
                  <a:srgbClr val="000000"/>
                </a:solidFill>
                <a:latin typeface="Times New Roman" panose="02020603050405020304" pitchFamily="18" charset="0"/>
              </a:rPr>
              <a:t>were </a:t>
            </a:r>
            <a:r>
              <a:rPr lang="en-US" sz="1600" dirty="0">
                <a:solidFill>
                  <a:srgbClr val="000000"/>
                </a:solidFill>
                <a:latin typeface="Times New Roman" panose="02020603050405020304" pitchFamily="18" charset="0"/>
              </a:rPr>
              <a:t>issued for plants with a total capital worth of $1,459,000,000</a:t>
            </a:r>
            <a:r>
              <a:rPr lang="en-US" sz="1600" dirty="0" smtClean="0">
                <a:solidFill>
                  <a:srgbClr val="000000"/>
                </a:solidFill>
                <a:latin typeface="Times New Roman" panose="02020603050405020304" pitchFamily="18" charset="0"/>
              </a:rPr>
              <a:t>.</a:t>
            </a:r>
          </a:p>
          <a:p>
            <a:pPr marR="650" algn="just"/>
            <a:endParaRPr lang="en-US" sz="1600" dirty="0">
              <a:solidFill>
                <a:srgbClr val="000000"/>
              </a:solidFill>
              <a:latin typeface="Times New Roman" panose="02020603050405020304" pitchFamily="18" charset="0"/>
            </a:endParaRPr>
          </a:p>
          <a:p>
            <a:pPr marR="650" algn="just"/>
            <a:r>
              <a:rPr lang="en-US" sz="1600" dirty="0" smtClean="0">
                <a:solidFill>
                  <a:srgbClr val="000000"/>
                </a:solidFill>
                <a:latin typeface="Times New Roman" panose="02020603050405020304" pitchFamily="18" charset="0"/>
              </a:rPr>
              <a:t>The </a:t>
            </a:r>
            <a:r>
              <a:rPr lang="en-US" sz="1600" dirty="0">
                <a:solidFill>
                  <a:srgbClr val="000000"/>
                </a:solidFill>
                <a:latin typeface="Times New Roman" panose="02020603050405020304" pitchFamily="18" charset="0"/>
              </a:rPr>
              <a:t>Department of </a:t>
            </a:r>
            <a:r>
              <a:rPr lang="en-US" sz="1600" dirty="0" smtClean="0">
                <a:solidFill>
                  <a:srgbClr val="000000"/>
                </a:solidFill>
                <a:latin typeface="Times New Roman" panose="02020603050405020304" pitchFamily="18" charset="0"/>
              </a:rPr>
              <a:t>Labor</a:t>
            </a:r>
            <a:r>
              <a:rPr lang="en-US" sz="1600" dirty="0">
                <a:solidFill>
                  <a:srgbClr val="000000"/>
                </a:solidFill>
                <a:latin typeface="Times New Roman" panose="02020603050405020304" pitchFamily="18" charset="0"/>
              </a:rPr>
              <a:t>, in the same year, claimed that a substantial group of combinations they studied issued stocks valued at twice the cost of reproducing active plants</a:t>
            </a:r>
            <a:r>
              <a:rPr lang="en-US" sz="1600" dirty="0" smtClean="0">
                <a:solidFill>
                  <a:srgbClr val="000000"/>
                </a:solidFill>
                <a:latin typeface="Times New Roman" panose="02020603050405020304" pitchFamily="18" charset="0"/>
              </a:rPr>
              <a:t>.</a:t>
            </a:r>
          </a:p>
          <a:p>
            <a:pPr marR="650" algn="just"/>
            <a:endParaRPr lang="en-US" sz="1600" dirty="0">
              <a:solidFill>
                <a:srgbClr val="000000"/>
              </a:solidFill>
              <a:latin typeface="Times New Roman" panose="02020603050405020304" pitchFamily="18" charset="0"/>
            </a:endParaRPr>
          </a:p>
          <a:p>
            <a:pPr marR="650" algn="just"/>
            <a:r>
              <a:rPr lang="en-US" sz="1600" dirty="0" smtClean="0">
                <a:solidFill>
                  <a:srgbClr val="000000"/>
                </a:solidFill>
                <a:latin typeface="Times New Roman" panose="02020603050405020304" pitchFamily="18" charset="0"/>
              </a:rPr>
              <a:t>Arthur </a:t>
            </a:r>
            <a:r>
              <a:rPr lang="en-US" sz="1600" dirty="0">
                <a:solidFill>
                  <a:srgbClr val="000000"/>
                </a:solidFill>
                <a:latin typeface="Times New Roman" panose="02020603050405020304" pitchFamily="18" charset="0"/>
              </a:rPr>
              <a:t>S. Dewing, in a study of fourteen mergers, found that the average overcapitalization was well in excess of 50 per cent of the assets</a:t>
            </a:r>
            <a:r>
              <a:rPr lang="en-US" sz="1600" dirty="0" smtClean="0">
                <a:solidFill>
                  <a:srgbClr val="000000"/>
                </a:solidFill>
                <a:latin typeface="Times New Roman" panose="02020603050405020304" pitchFamily="18" charset="0"/>
              </a:rPr>
              <a:t>.”</a:t>
            </a:r>
          </a:p>
          <a:p>
            <a:pPr marR="650" algn="just"/>
            <a:r>
              <a:rPr lang="en-US" sz="1600" dirty="0">
                <a:solidFill>
                  <a:srgbClr val="000000"/>
                </a:solidFill>
                <a:latin typeface="Times New Roman" panose="02020603050405020304" pitchFamily="18" charset="0"/>
              </a:rPr>
              <a:t>	</a:t>
            </a:r>
            <a:r>
              <a:rPr lang="en-US" sz="1600" dirty="0" smtClean="0">
                <a:solidFill>
                  <a:srgbClr val="000000"/>
                </a:solidFill>
                <a:latin typeface="Times New Roman" panose="02020603050405020304" pitchFamily="18" charset="0"/>
              </a:rPr>
              <a:t>			</a:t>
            </a:r>
            <a:r>
              <a:rPr lang="en-US" dirty="0" smtClean="0">
                <a:solidFill>
                  <a:srgbClr val="000000"/>
                </a:solidFill>
                <a:latin typeface="Times New Roman" panose="02020603050405020304" pitchFamily="18" charset="0"/>
              </a:rPr>
              <a:t>    </a:t>
            </a:r>
            <a:r>
              <a:rPr lang="en-US" sz="1400" dirty="0" smtClean="0">
                <a:solidFill>
                  <a:srgbClr val="000000"/>
                </a:solidFill>
                <a:latin typeface="Times New Roman" panose="02020603050405020304" pitchFamily="18" charset="0"/>
              </a:rPr>
              <a:t>Gabriel </a:t>
            </a:r>
            <a:r>
              <a:rPr lang="en-US" sz="1400" dirty="0" err="1">
                <a:solidFill>
                  <a:srgbClr val="000000"/>
                </a:solidFill>
                <a:latin typeface="Times New Roman" panose="02020603050405020304" pitchFamily="18" charset="0"/>
              </a:rPr>
              <a:t>Kolko</a:t>
            </a:r>
            <a:r>
              <a:rPr lang="en-US" sz="1400" dirty="0">
                <a:solidFill>
                  <a:srgbClr val="000000"/>
                </a:solidFill>
                <a:latin typeface="Times New Roman" panose="02020603050405020304" pitchFamily="18" charset="0"/>
              </a:rPr>
              <a:t>, </a:t>
            </a:r>
            <a:r>
              <a:rPr lang="en-US" sz="1400" i="1" dirty="0">
                <a:solidFill>
                  <a:srgbClr val="000000"/>
                </a:solidFill>
                <a:latin typeface="Times New Roman" panose="02020603050405020304" pitchFamily="18" charset="0"/>
              </a:rPr>
              <a:t>The Triumph of Conservatism</a:t>
            </a:r>
            <a:r>
              <a:rPr lang="en-US" sz="1400" dirty="0">
                <a:solidFill>
                  <a:srgbClr val="000000"/>
                </a:solidFill>
                <a:latin typeface="Times New Roman" panose="02020603050405020304" pitchFamily="18" charset="0"/>
              </a:rPr>
              <a:t>, </a:t>
            </a:r>
            <a:r>
              <a:rPr lang="en-US" sz="1400" dirty="0" smtClean="0">
                <a:solidFill>
                  <a:srgbClr val="000000"/>
                </a:solidFill>
                <a:latin typeface="Times New Roman" panose="02020603050405020304" pitchFamily="18" charset="0"/>
              </a:rPr>
              <a:t>p. 22</a:t>
            </a:r>
          </a:p>
          <a:p>
            <a:pPr marR="650" algn="just"/>
            <a:endParaRPr lang="en-US" sz="1400" dirty="0">
              <a:solidFill>
                <a:srgbClr val="000000"/>
              </a:solidFill>
              <a:latin typeface="Times New Roman" panose="02020603050405020304" pitchFamily="18" charset="0"/>
            </a:endParaRPr>
          </a:p>
          <a:p>
            <a:pPr marR="650" algn="just"/>
            <a:endParaRPr lang="en-US" sz="1200" dirty="0" smtClean="0">
              <a:solidFill>
                <a:srgbClr val="000000"/>
              </a:solidFill>
              <a:latin typeface="Times New Roman" panose="02020603050405020304" pitchFamily="18" charset="0"/>
            </a:endParaRPr>
          </a:p>
          <a:p>
            <a:pPr marR="650" algn="just"/>
            <a:endParaRPr lang="en-US" sz="1200" dirty="0">
              <a:solidFill>
                <a:srgbClr val="000000"/>
              </a:solidFill>
              <a:latin typeface="Times New Roman" panose="02020603050405020304" pitchFamily="18" charset="0"/>
            </a:endParaRPr>
          </a:p>
          <a:p>
            <a:pPr marR="650" algn="just"/>
            <a:r>
              <a:rPr lang="en-US" sz="1600" dirty="0" smtClean="0">
                <a:latin typeface="Times New Roman" panose="02020603050405020304" pitchFamily="18" charset="0"/>
                <a:cs typeface="Times New Roman" panose="02020603050405020304" pitchFamily="18" charset="0"/>
              </a:rPr>
              <a:t>“The new mergers … were unable to stem the tide of competitive growth.  Quite the contrary!  They were more likely than not unable to compete successfully or hold on to their share of the market, and this fact became one of utmost political importance.”</a:t>
            </a:r>
          </a:p>
          <a:p>
            <a:pPr marR="650" algn="just"/>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rPr>
              <a:t>Gabriel </a:t>
            </a:r>
            <a:r>
              <a:rPr lang="en-US" sz="1400" dirty="0" err="1">
                <a:solidFill>
                  <a:srgbClr val="000000"/>
                </a:solidFill>
                <a:latin typeface="Times New Roman" panose="02020603050405020304" pitchFamily="18" charset="0"/>
              </a:rPr>
              <a:t>Kolko</a:t>
            </a:r>
            <a:r>
              <a:rPr lang="en-US" sz="1400" dirty="0">
                <a:solidFill>
                  <a:srgbClr val="000000"/>
                </a:solidFill>
                <a:latin typeface="Times New Roman" panose="02020603050405020304" pitchFamily="18" charset="0"/>
              </a:rPr>
              <a:t>, </a:t>
            </a:r>
            <a:r>
              <a:rPr lang="en-US" sz="1400" i="1" dirty="0">
                <a:solidFill>
                  <a:srgbClr val="000000"/>
                </a:solidFill>
                <a:latin typeface="Times New Roman" panose="02020603050405020304" pitchFamily="18" charset="0"/>
              </a:rPr>
              <a:t>The Triumph of Conservatism</a:t>
            </a:r>
            <a:r>
              <a:rPr lang="en-US" sz="1400" dirty="0">
                <a:solidFill>
                  <a:srgbClr val="000000"/>
                </a:solidFill>
                <a:latin typeface="Times New Roman" panose="02020603050405020304" pitchFamily="18" charset="0"/>
              </a:rPr>
              <a:t>, p. </a:t>
            </a:r>
            <a:r>
              <a:rPr lang="en-US" sz="1400" dirty="0" smtClean="0">
                <a:solidFill>
                  <a:srgbClr val="000000"/>
                </a:solidFill>
                <a:latin typeface="Times New Roman" panose="02020603050405020304" pitchFamily="18" charset="0"/>
              </a:rPr>
              <a:t>27</a:t>
            </a:r>
            <a:endParaRPr lang="en-US" sz="1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2604" y="3941709"/>
            <a:ext cx="3829396" cy="294329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2604" y="1575124"/>
            <a:ext cx="3829396" cy="2792632"/>
          </a:xfrm>
          <a:prstGeom prst="rect">
            <a:avLst/>
          </a:prstGeom>
        </p:spPr>
      </p:pic>
      <p:sp>
        <p:nvSpPr>
          <p:cNvPr id="7" name="TextBox 6"/>
          <p:cNvSpPr txBox="1"/>
          <p:nvPr/>
        </p:nvSpPr>
        <p:spPr>
          <a:xfrm>
            <a:off x="8179837" y="4044591"/>
            <a:ext cx="1661802" cy="646331"/>
          </a:xfrm>
          <a:prstGeom prst="rect">
            <a:avLst/>
          </a:prstGeom>
          <a:solidFill>
            <a:schemeClr val="bg1"/>
          </a:solidFill>
        </p:spPr>
        <p:txBody>
          <a:bodyPr wrap="none" rtlCol="0">
            <a:spAutoFit/>
          </a:bodyPr>
          <a:lstStyle/>
          <a:p>
            <a:r>
              <a:rPr lang="en-US" dirty="0" smtClean="0"/>
              <a:t>1901 U.S. STEEL</a:t>
            </a:r>
          </a:p>
          <a:p>
            <a:r>
              <a:rPr lang="en-US" dirty="0" smtClean="0"/>
              <a:t>MERGER</a:t>
            </a:r>
            <a:endParaRPr lang="en-US" dirty="0"/>
          </a:p>
        </p:txBody>
      </p:sp>
    </p:spTree>
    <p:extLst>
      <p:ext uri="{BB962C8B-B14F-4D97-AF65-F5344CB8AC3E}">
        <p14:creationId xmlns:p14="http://schemas.microsoft.com/office/powerpoint/2010/main" val="800461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665018"/>
          </a:xfrm>
          <a:prstGeom prst="rect">
            <a:avLst/>
          </a:prstGeom>
          <a:solidFill>
            <a:srgbClr val="FFFF00"/>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ourier New" panose="02070309020205020404" pitchFamily="49" charset="0"/>
                <a:cs typeface="Courier New" panose="02070309020205020404" pitchFamily="49" charset="0"/>
              </a:rPr>
              <a:t/>
            </a:r>
            <a:br>
              <a:rPr lang="en-US" sz="3600" b="1" dirty="0" smtClean="0">
                <a:latin typeface="Courier New" panose="02070309020205020404" pitchFamily="49" charset="0"/>
                <a:cs typeface="Courier New" panose="02070309020205020404" pitchFamily="49" charset="0"/>
              </a:rPr>
            </a:br>
            <a:r>
              <a:rPr lang="en-US" sz="3600" b="1" dirty="0" smtClean="0">
                <a:latin typeface="Courier New" panose="02070309020205020404" pitchFamily="49" charset="0"/>
                <a:cs typeface="Courier New" panose="02070309020205020404" pitchFamily="49" charset="0"/>
              </a:rPr>
              <a:t>7. THE GROWING COMPETITION (FOR THE N.Y. BANKERS)</a:t>
            </a:r>
            <a:endParaRPr lang="en-US" sz="3600" b="1" dirty="0"/>
          </a:p>
        </p:txBody>
      </p:sp>
      <p:sp>
        <p:nvSpPr>
          <p:cNvPr id="3" name="TextBox 2"/>
          <p:cNvSpPr txBox="1"/>
          <p:nvPr/>
        </p:nvSpPr>
        <p:spPr>
          <a:xfrm>
            <a:off x="0" y="665019"/>
            <a:ext cx="12192000" cy="1384995"/>
          </a:xfrm>
          <a:prstGeom prst="rect">
            <a:avLst/>
          </a:prstGeom>
          <a:solidFill>
            <a:srgbClr val="FFFFC5"/>
          </a:solidFill>
        </p:spPr>
        <p:txBody>
          <a:bodyPr wrap="square" rtlCol="0">
            <a:spAutoFit/>
          </a:bodyPr>
          <a:lstStyle/>
          <a:p>
            <a:pPr algn="ctr"/>
            <a:r>
              <a:rPr lang="en-US" sz="2800" dirty="0" smtClean="0"/>
              <a:t>The N.Y. Bankers abhor competition for themselves –</a:t>
            </a:r>
          </a:p>
          <a:p>
            <a:pPr algn="ctr"/>
            <a:r>
              <a:rPr lang="en-US" sz="2800" dirty="0" smtClean="0"/>
              <a:t>though they say competition is a hallmark of the capitalist system –</a:t>
            </a:r>
          </a:p>
          <a:p>
            <a:pPr algn="ctr"/>
            <a:r>
              <a:rPr lang="en-US" sz="2800" dirty="0" smtClean="0"/>
              <a:t>and they pay professors to teach this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331" y="2202872"/>
            <a:ext cx="6029498" cy="4522124"/>
          </a:xfrm>
          <a:prstGeom prst="rect">
            <a:avLst/>
          </a:prstGeom>
        </p:spPr>
      </p:pic>
    </p:spTree>
    <p:extLst>
      <p:ext uri="{BB962C8B-B14F-4D97-AF65-F5344CB8AC3E}">
        <p14:creationId xmlns:p14="http://schemas.microsoft.com/office/powerpoint/2010/main" val="1616805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1" y="615142"/>
            <a:ext cx="12191998" cy="6242858"/>
          </a:xfrm>
        </p:spPr>
        <p:txBody>
          <a:bodyPr>
            <a:normAutofit lnSpcReduction="10000"/>
          </a:bodyPr>
          <a:lstStyle/>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Introduction</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Populism – Bagged by the Bankers</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Belmont “Factor” Splits the Democrats</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Highlight of the Greenback Movement</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1896 William Jennings Bryan Campaign: “Cross of Gold” Speech</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Decentralization Reduces Some Problems</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Growing Competition</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Gold and Technology Discoveries Bring Relief</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Currency Act of 1900</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Treasury Secretary Shaw’s Innovative Solutions</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Postal Savings System</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Bankers Thwart Societal Solutions:  Panic of 1907</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Government Comes to the Rescue – Again</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Aldrich-Vreeland System</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987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665018"/>
          </a:xfrm>
          <a:prstGeom prst="rect">
            <a:avLst/>
          </a:prstGeom>
          <a:solidFill>
            <a:srgbClr val="FFFF00"/>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ourier New" panose="02070309020205020404" pitchFamily="49" charset="0"/>
                <a:cs typeface="Courier New" panose="02070309020205020404" pitchFamily="49" charset="0"/>
              </a:rPr>
              <a:t/>
            </a:r>
            <a:br>
              <a:rPr lang="en-US" sz="3600" b="1" dirty="0" smtClean="0">
                <a:latin typeface="Courier New" panose="02070309020205020404" pitchFamily="49" charset="0"/>
                <a:cs typeface="Courier New" panose="02070309020205020404" pitchFamily="49" charset="0"/>
              </a:rPr>
            </a:br>
            <a:r>
              <a:rPr lang="en-US" sz="3600" b="1" dirty="0">
                <a:latin typeface="Courier New" panose="02070309020205020404" pitchFamily="49" charset="0"/>
                <a:cs typeface="Courier New" panose="02070309020205020404" pitchFamily="49" charset="0"/>
              </a:rPr>
              <a:t>7. THE GROWING COMPETITION (FOR THE N.Y. BANKERS)</a:t>
            </a:r>
            <a:endParaRPr lang="en-US" sz="3600" b="1" dirty="0"/>
          </a:p>
        </p:txBody>
      </p:sp>
      <p:sp>
        <p:nvSpPr>
          <p:cNvPr id="3" name="TextBox 2"/>
          <p:cNvSpPr txBox="1"/>
          <p:nvPr/>
        </p:nvSpPr>
        <p:spPr>
          <a:xfrm>
            <a:off x="0" y="665019"/>
            <a:ext cx="12192000" cy="523220"/>
          </a:xfrm>
          <a:prstGeom prst="rect">
            <a:avLst/>
          </a:prstGeom>
          <a:solidFill>
            <a:srgbClr val="FFFFC5"/>
          </a:solidFill>
        </p:spPr>
        <p:txBody>
          <a:bodyPr wrap="square" rtlCol="0">
            <a:spAutoFit/>
          </a:bodyPr>
          <a:lstStyle/>
          <a:p>
            <a:pPr algn="ctr"/>
            <a:r>
              <a:rPr lang="en-US" sz="2800" dirty="0" smtClean="0"/>
              <a:t>Then they corrupt governments into legislating special privileges for them…</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0037"/>
            <a:ext cx="10803246" cy="35420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284" y="3384482"/>
            <a:ext cx="6389716" cy="3473517"/>
          </a:xfrm>
          <a:prstGeom prst="rect">
            <a:avLst/>
          </a:prstGeom>
        </p:spPr>
      </p:pic>
      <p:sp>
        <p:nvSpPr>
          <p:cNvPr id="6" name="TextBox 5"/>
          <p:cNvSpPr txBox="1"/>
          <p:nvPr/>
        </p:nvSpPr>
        <p:spPr>
          <a:xfrm>
            <a:off x="232756" y="5013883"/>
            <a:ext cx="3057697" cy="369332"/>
          </a:xfrm>
          <a:prstGeom prst="rect">
            <a:avLst/>
          </a:prstGeom>
          <a:solidFill>
            <a:srgbClr val="FFFFC5"/>
          </a:solidFill>
        </p:spPr>
        <p:txBody>
          <a:bodyPr wrap="none" rtlCol="0">
            <a:spAutoFit/>
          </a:bodyPr>
          <a:lstStyle/>
          <a:p>
            <a:r>
              <a:rPr lang="en-US" dirty="0" smtClean="0"/>
              <a:t>NATIONAL BANKING ACT, 1863</a:t>
            </a:r>
            <a:endParaRPr lang="en-US" dirty="0"/>
          </a:p>
        </p:txBody>
      </p:sp>
      <p:sp>
        <p:nvSpPr>
          <p:cNvPr id="7" name="TextBox 6"/>
          <p:cNvSpPr txBox="1"/>
          <p:nvPr/>
        </p:nvSpPr>
        <p:spPr>
          <a:xfrm>
            <a:off x="2883215" y="6488667"/>
            <a:ext cx="2919069" cy="369332"/>
          </a:xfrm>
          <a:prstGeom prst="rect">
            <a:avLst/>
          </a:prstGeom>
          <a:solidFill>
            <a:srgbClr val="FFFFC5"/>
          </a:solidFill>
        </p:spPr>
        <p:txBody>
          <a:bodyPr wrap="none" rtlCol="0">
            <a:spAutoFit/>
          </a:bodyPr>
          <a:lstStyle/>
          <a:p>
            <a:r>
              <a:rPr lang="en-US" dirty="0" smtClean="0"/>
              <a:t>FEDERAL RESERVE LAW, 1913</a:t>
            </a:r>
            <a:endParaRPr lang="en-US" dirty="0"/>
          </a:p>
        </p:txBody>
      </p:sp>
    </p:spTree>
    <p:extLst>
      <p:ext uri="{BB962C8B-B14F-4D97-AF65-F5344CB8AC3E}">
        <p14:creationId xmlns:p14="http://schemas.microsoft.com/office/powerpoint/2010/main" val="2394348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665018"/>
          </a:xfrm>
          <a:prstGeom prst="rect">
            <a:avLst/>
          </a:prstGeom>
          <a:solidFill>
            <a:srgbClr val="FFFF00"/>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ourier New" panose="02070309020205020404" pitchFamily="49" charset="0"/>
                <a:cs typeface="Courier New" panose="02070309020205020404" pitchFamily="49" charset="0"/>
              </a:rPr>
              <a:t/>
            </a:r>
            <a:br>
              <a:rPr lang="en-US" sz="3600" b="1" dirty="0" smtClean="0">
                <a:latin typeface="Courier New" panose="02070309020205020404" pitchFamily="49" charset="0"/>
                <a:cs typeface="Courier New" panose="02070309020205020404" pitchFamily="49" charset="0"/>
              </a:rPr>
            </a:br>
            <a:r>
              <a:rPr lang="en-US" sz="3600" b="1" dirty="0">
                <a:latin typeface="Courier New" panose="02070309020205020404" pitchFamily="49" charset="0"/>
                <a:cs typeface="Courier New" panose="02070309020205020404" pitchFamily="49" charset="0"/>
              </a:rPr>
              <a:t>7. THE GROWING COMPETITION (FOR THE N.Y. BANKERS)</a:t>
            </a:r>
            <a:endParaRPr lang="en-US" sz="3600" b="1" dirty="0"/>
          </a:p>
        </p:txBody>
      </p:sp>
      <p:sp>
        <p:nvSpPr>
          <p:cNvPr id="3" name="TextBox 2"/>
          <p:cNvSpPr txBox="1"/>
          <p:nvPr/>
        </p:nvSpPr>
        <p:spPr>
          <a:xfrm>
            <a:off x="0" y="665019"/>
            <a:ext cx="12192000" cy="1384995"/>
          </a:xfrm>
          <a:prstGeom prst="rect">
            <a:avLst/>
          </a:prstGeom>
          <a:solidFill>
            <a:srgbClr val="FFFFC5"/>
          </a:solidFill>
        </p:spPr>
        <p:txBody>
          <a:bodyPr wrap="square" rtlCol="0">
            <a:spAutoFit/>
          </a:bodyPr>
          <a:lstStyle/>
          <a:p>
            <a:r>
              <a:rPr lang="en-US" sz="2800" dirty="0" smtClean="0"/>
              <a:t>“Yet competition and decentralization was even increasing in the field of banking at the turn of the century.  By 1892 state chartered banks surpassed nationally chartered banks in importance.”             			      </a:t>
            </a:r>
            <a:r>
              <a:rPr lang="en-US" sz="2000" dirty="0" smtClean="0"/>
              <a:t>Stephen </a:t>
            </a:r>
            <a:r>
              <a:rPr lang="en-US" sz="2000" dirty="0" err="1" smtClean="0"/>
              <a:t>Zarlenga</a:t>
            </a:r>
            <a:r>
              <a:rPr lang="en-US" sz="2000" i="1" dirty="0" smtClean="0"/>
              <a:t>, LSM</a:t>
            </a:r>
            <a:r>
              <a:rPr lang="en-US" sz="2000" dirty="0" smtClean="0"/>
              <a:t>, p. 514</a:t>
            </a:r>
            <a:endParaRPr lang="en-US" sz="2000" dirty="0"/>
          </a:p>
        </p:txBody>
      </p:sp>
      <p:sp>
        <p:nvSpPr>
          <p:cNvPr id="4" name="Rectangle 3"/>
          <p:cNvSpPr/>
          <p:nvPr/>
        </p:nvSpPr>
        <p:spPr>
          <a:xfrm>
            <a:off x="0" y="2402347"/>
            <a:ext cx="7342910" cy="3693319"/>
          </a:xfrm>
          <a:prstGeom prst="rect">
            <a:avLst/>
          </a:prstGeom>
        </p:spPr>
        <p:txBody>
          <a:bodyPr wrap="square">
            <a:spAutoFit/>
          </a:bodyPr>
          <a:lstStyle/>
          <a:p>
            <a:r>
              <a:rPr lang="en-US" dirty="0" smtClean="0">
                <a:solidFill>
                  <a:srgbClr val="000000"/>
                </a:solidFill>
                <a:latin typeface="Times New Roman" panose="02020603050405020304" pitchFamily="18" charset="0"/>
              </a:rPr>
              <a:t>“Throughout </a:t>
            </a:r>
            <a:r>
              <a:rPr lang="en-US" dirty="0">
                <a:solidFill>
                  <a:srgbClr val="000000"/>
                </a:solidFill>
                <a:latin typeface="Times New Roman" panose="02020603050405020304" pitchFamily="18" charset="0"/>
              </a:rPr>
              <a:t>the 1870's and much of the 1880's, by far the largest number of banks were national banks, with their financial standards determined in Washington</a:t>
            </a:r>
            <a:r>
              <a:rPr lang="en-US" dirty="0" smtClean="0">
                <a:solidFill>
                  <a:srgbClr val="000000"/>
                </a:solidFill>
                <a:latin typeface="Times New Roman" panose="02020603050405020304" pitchFamily="18" charset="0"/>
              </a:rPr>
              <a:t>.</a:t>
            </a:r>
          </a:p>
          <a:p>
            <a:endParaRPr lang="en-US" dirty="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By </a:t>
            </a:r>
            <a:r>
              <a:rPr lang="en-US" dirty="0">
                <a:solidFill>
                  <a:srgbClr val="000000"/>
                </a:solidFill>
                <a:latin typeface="Times New Roman" panose="02020603050405020304" pitchFamily="18" charset="0"/>
              </a:rPr>
              <a:t>1896, however, non-national state banks, savings banks, and private banks accounted for 61 per cent of the total number of banks, and by 1913</a:t>
            </a:r>
            <a:r>
              <a:rPr lang="en-US" dirty="0" smtClean="0">
                <a:solidFill>
                  <a:srgbClr val="000000"/>
                </a:solidFill>
                <a:latin typeface="Times New Roman" panose="02020603050405020304" pitchFamily="18" charset="0"/>
              </a:rPr>
              <a:t>, 71 </a:t>
            </a:r>
            <a:r>
              <a:rPr lang="en-US" dirty="0">
                <a:solidFill>
                  <a:srgbClr val="000000"/>
                </a:solidFill>
                <a:latin typeface="Times New Roman" panose="02020603050405020304" pitchFamily="18" charset="0"/>
              </a:rPr>
              <a:t>per cent of the banks</a:t>
            </a:r>
            <a:r>
              <a:rPr lang="en-US" dirty="0" smtClean="0">
                <a:solidFill>
                  <a:srgbClr val="000000"/>
                </a:solidFill>
                <a:latin typeface="Times New Roman" panose="02020603050405020304" pitchFamily="18" charset="0"/>
              </a:rPr>
              <a:t>.</a:t>
            </a:r>
          </a:p>
          <a:p>
            <a:endParaRPr lang="en-US" dirty="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capital and resources of these non-national banks were small in the immediate post-Civil War period, but in 1896 constituted 54 per cent of total banking resources, and in 1913, 57 per </a:t>
            </a:r>
            <a:r>
              <a:rPr lang="en-US" dirty="0" smtClean="0">
                <a:solidFill>
                  <a:srgbClr val="000000"/>
                </a:solidFill>
                <a:latin typeface="Times New Roman" panose="02020603050405020304" pitchFamily="18" charset="0"/>
              </a:rPr>
              <a:t>cent.”</a:t>
            </a:r>
          </a:p>
          <a:p>
            <a:endParaRPr lang="en-US" dirty="0">
              <a:solidFill>
                <a:srgbClr val="000000"/>
              </a:solidFill>
              <a:latin typeface="Times New Roman" panose="02020603050405020304" pitchFamily="18" charset="0"/>
            </a:endParaRPr>
          </a:p>
          <a:p>
            <a:pPr marR="650" algn="just"/>
            <a:r>
              <a:rPr lang="en-US" sz="1600" dirty="0" smtClean="0">
                <a:solidFill>
                  <a:srgbClr val="000000"/>
                </a:solidFill>
                <a:latin typeface="Times New Roman" panose="02020603050405020304" pitchFamily="18" charset="0"/>
              </a:rPr>
              <a:t>			Gabriel </a:t>
            </a:r>
            <a:r>
              <a:rPr lang="en-US" sz="1600" dirty="0" err="1">
                <a:solidFill>
                  <a:srgbClr val="000000"/>
                </a:solidFill>
                <a:latin typeface="Times New Roman" panose="02020603050405020304" pitchFamily="18" charset="0"/>
              </a:rPr>
              <a:t>Kolko</a:t>
            </a:r>
            <a:r>
              <a:rPr lang="en-US" sz="1600" dirty="0">
                <a:solidFill>
                  <a:srgbClr val="000000"/>
                </a:solidFill>
                <a:latin typeface="Times New Roman" panose="02020603050405020304" pitchFamily="18" charset="0"/>
              </a:rPr>
              <a:t>, </a:t>
            </a:r>
            <a:r>
              <a:rPr lang="en-US" sz="1600" i="1" dirty="0">
                <a:solidFill>
                  <a:srgbClr val="000000"/>
                </a:solidFill>
                <a:latin typeface="Times New Roman" panose="02020603050405020304" pitchFamily="18" charset="0"/>
              </a:rPr>
              <a:t>The Triumph of Conservatism</a:t>
            </a:r>
            <a:r>
              <a:rPr lang="en-US" sz="1600" dirty="0">
                <a:solidFill>
                  <a:srgbClr val="000000"/>
                </a:solidFill>
                <a:latin typeface="Times New Roman" panose="02020603050405020304" pitchFamily="18" charset="0"/>
              </a:rPr>
              <a:t>, p. </a:t>
            </a:r>
            <a:r>
              <a:rPr lang="en-US" sz="1600" dirty="0" smtClean="0">
                <a:solidFill>
                  <a:srgbClr val="000000"/>
                </a:solidFill>
                <a:latin typeface="Times New Roman" panose="02020603050405020304" pitchFamily="18" charset="0"/>
              </a:rPr>
              <a:t>140</a:t>
            </a:r>
            <a:endParaRPr lang="en-US" sz="1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2701" y="2026183"/>
            <a:ext cx="3429299" cy="1531663"/>
          </a:xfrm>
          <a:prstGeom prst="rect">
            <a:avLst/>
          </a:prstGeom>
        </p:spPr>
      </p:pic>
      <p:sp>
        <p:nvSpPr>
          <p:cNvPr id="6" name="Rectangle 5"/>
          <p:cNvSpPr/>
          <p:nvPr/>
        </p:nvSpPr>
        <p:spPr>
          <a:xfrm>
            <a:off x="9194418" y="3557846"/>
            <a:ext cx="2565863" cy="646331"/>
          </a:xfrm>
          <a:prstGeom prst="rect">
            <a:avLst/>
          </a:prstGeom>
        </p:spPr>
        <p:txBody>
          <a:bodyPr wrap="square">
            <a:spAutoFit/>
          </a:bodyPr>
          <a:lstStyle/>
          <a:p>
            <a:r>
              <a:rPr lang="en-US" dirty="0"/>
              <a:t>State Bank of Early, </a:t>
            </a:r>
            <a:r>
              <a:rPr lang="en-US" dirty="0" smtClean="0"/>
              <a:t>Iowa,</a:t>
            </a:r>
          </a:p>
          <a:p>
            <a:r>
              <a:rPr lang="en-US" dirty="0" smtClean="0"/>
              <a:t>erected  </a:t>
            </a:r>
            <a:r>
              <a:rPr lang="en-US" dirty="0"/>
              <a:t>about 1900.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4627" y="4155833"/>
            <a:ext cx="3248049" cy="2288398"/>
          </a:xfrm>
          <a:prstGeom prst="rect">
            <a:avLst/>
          </a:prstGeom>
        </p:spPr>
      </p:pic>
      <p:sp>
        <p:nvSpPr>
          <p:cNvPr id="8" name="TextBox 7"/>
          <p:cNvSpPr txBox="1"/>
          <p:nvPr/>
        </p:nvSpPr>
        <p:spPr>
          <a:xfrm>
            <a:off x="7857078" y="6439672"/>
            <a:ext cx="4242187" cy="369332"/>
          </a:xfrm>
          <a:prstGeom prst="rect">
            <a:avLst/>
          </a:prstGeom>
          <a:noFill/>
        </p:spPr>
        <p:txBody>
          <a:bodyPr wrap="none" rtlCol="0">
            <a:spAutoFit/>
          </a:bodyPr>
          <a:lstStyle/>
          <a:p>
            <a:r>
              <a:rPr lang="en-US" dirty="0" smtClean="0"/>
              <a:t>State Savings Bank, Detroit, Michigan, 1900</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3602" y="4204177"/>
            <a:ext cx="1665663" cy="2235495"/>
          </a:xfrm>
          <a:prstGeom prst="rect">
            <a:avLst/>
          </a:prstGeom>
        </p:spPr>
      </p:pic>
    </p:spTree>
    <p:extLst>
      <p:ext uri="{BB962C8B-B14F-4D97-AF65-F5344CB8AC3E}">
        <p14:creationId xmlns:p14="http://schemas.microsoft.com/office/powerpoint/2010/main" val="2228469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665018"/>
          </a:xfrm>
          <a:prstGeom prst="rect">
            <a:avLst/>
          </a:prstGeom>
          <a:solidFill>
            <a:srgbClr val="FFFF00"/>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ourier New" panose="02070309020205020404" pitchFamily="49" charset="0"/>
                <a:cs typeface="Courier New" panose="02070309020205020404" pitchFamily="49" charset="0"/>
              </a:rPr>
              <a:t/>
            </a:r>
            <a:br>
              <a:rPr lang="en-US" sz="3600" b="1" dirty="0" smtClean="0">
                <a:latin typeface="Courier New" panose="02070309020205020404" pitchFamily="49" charset="0"/>
                <a:cs typeface="Courier New" panose="02070309020205020404" pitchFamily="49" charset="0"/>
              </a:rPr>
            </a:br>
            <a:r>
              <a:rPr lang="en-US" sz="3600" b="1" dirty="0">
                <a:latin typeface="Courier New" panose="02070309020205020404" pitchFamily="49" charset="0"/>
                <a:cs typeface="Courier New" panose="02070309020205020404" pitchFamily="49" charset="0"/>
              </a:rPr>
              <a:t>7. THE GROWING COMPETITION (FOR THE N.Y. BANKERS)</a:t>
            </a:r>
            <a:endParaRPr lang="en-US" sz="3600" b="1" dirty="0"/>
          </a:p>
        </p:txBody>
      </p:sp>
      <p:sp>
        <p:nvSpPr>
          <p:cNvPr id="3" name="TextBox 2"/>
          <p:cNvSpPr txBox="1"/>
          <p:nvPr/>
        </p:nvSpPr>
        <p:spPr>
          <a:xfrm>
            <a:off x="0" y="665019"/>
            <a:ext cx="12192000" cy="1200329"/>
          </a:xfrm>
          <a:prstGeom prst="rect">
            <a:avLst/>
          </a:prstGeom>
          <a:solidFill>
            <a:srgbClr val="FFFFC5"/>
          </a:solidFill>
        </p:spPr>
        <p:txBody>
          <a:bodyPr wrap="square" rtlCol="0">
            <a:spAutoFit/>
          </a:bodyPr>
          <a:lstStyle/>
          <a:p>
            <a:r>
              <a:rPr lang="en-US" sz="2400" dirty="0" smtClean="0"/>
              <a:t>“In 1908 national bank notes represented only 20% of the total circulating currency.  The number of banks grew from 10,000 in 1900 to 25,000 in 1914.”     						 									</a:t>
            </a:r>
            <a:r>
              <a:rPr lang="en-US" dirty="0" smtClean="0"/>
              <a:t>Stephen </a:t>
            </a:r>
            <a:r>
              <a:rPr lang="en-US" dirty="0" err="1" smtClean="0"/>
              <a:t>Zarlenga</a:t>
            </a:r>
            <a:r>
              <a:rPr lang="en-US" dirty="0" smtClean="0"/>
              <a:t>, </a:t>
            </a:r>
            <a:r>
              <a:rPr lang="en-US" i="1" dirty="0" smtClean="0"/>
              <a:t>LSM</a:t>
            </a:r>
            <a:r>
              <a:rPr lang="en-US" dirty="0" smtClean="0"/>
              <a:t>, p. 532</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7" y="3108960"/>
            <a:ext cx="5231291" cy="37272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89203">
            <a:off x="5170691" y="1888175"/>
            <a:ext cx="2121020" cy="22535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7491">
            <a:off x="6421788" y="2579640"/>
            <a:ext cx="3033173" cy="11374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64669">
            <a:off x="5716906" y="4067188"/>
            <a:ext cx="2007124" cy="200712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454737">
            <a:off x="8358833" y="4155390"/>
            <a:ext cx="3570783" cy="198624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1288" y="2214656"/>
            <a:ext cx="3113061" cy="1731640"/>
          </a:xfrm>
          <a:prstGeom prst="rect">
            <a:avLst/>
          </a:prstGeom>
        </p:spPr>
      </p:pic>
    </p:spTree>
    <p:extLst>
      <p:ext uri="{BB962C8B-B14F-4D97-AF65-F5344CB8AC3E}">
        <p14:creationId xmlns:p14="http://schemas.microsoft.com/office/powerpoint/2010/main" val="4029045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665018"/>
          </a:xfrm>
          <a:prstGeom prst="rect">
            <a:avLst/>
          </a:prstGeom>
          <a:solidFill>
            <a:srgbClr val="FFFF00"/>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ourier New" panose="02070309020205020404" pitchFamily="49" charset="0"/>
                <a:cs typeface="Courier New" panose="02070309020205020404" pitchFamily="49" charset="0"/>
              </a:rPr>
              <a:t/>
            </a:r>
            <a:br>
              <a:rPr lang="en-US" sz="3600" b="1" dirty="0" smtClean="0">
                <a:latin typeface="Courier New" panose="02070309020205020404" pitchFamily="49" charset="0"/>
                <a:cs typeface="Courier New" panose="02070309020205020404" pitchFamily="49" charset="0"/>
              </a:rPr>
            </a:br>
            <a:r>
              <a:rPr lang="en-US" sz="3600" b="1" dirty="0">
                <a:latin typeface="Courier New" panose="02070309020205020404" pitchFamily="49" charset="0"/>
                <a:cs typeface="Courier New" panose="02070309020205020404" pitchFamily="49" charset="0"/>
              </a:rPr>
              <a:t>7. THE GROWING COMPETITION (FOR THE N.Y. BANKERS)</a:t>
            </a:r>
            <a:endParaRPr lang="en-US" sz="3600" b="1" dirty="0"/>
          </a:p>
        </p:txBody>
      </p:sp>
      <p:sp>
        <p:nvSpPr>
          <p:cNvPr id="3" name="TextBox 2"/>
          <p:cNvSpPr txBox="1"/>
          <p:nvPr/>
        </p:nvSpPr>
        <p:spPr>
          <a:xfrm>
            <a:off x="0" y="665019"/>
            <a:ext cx="12192000" cy="1569660"/>
          </a:xfrm>
          <a:prstGeom prst="rect">
            <a:avLst/>
          </a:prstGeom>
          <a:solidFill>
            <a:srgbClr val="FFFFC5"/>
          </a:solidFill>
        </p:spPr>
        <p:txBody>
          <a:bodyPr wrap="square" rtlCol="0">
            <a:spAutoFit/>
          </a:bodyPr>
          <a:lstStyle/>
          <a:p>
            <a:pPr marR="650" algn="just"/>
            <a:r>
              <a:rPr lang="en-US" sz="2400" dirty="0" smtClean="0"/>
              <a:t>However, the New York banks controlled about one-half the total deposits…   in 1912 there were only 12 banks capable of making loans over $1 million to any one firm, due to the National Bank Law limiting loans to any one borrower to 10% of the bank’s capital.     						 						</a:t>
            </a:r>
            <a:r>
              <a:rPr lang="en-US" sz="1400" dirty="0" smtClean="0">
                <a:solidFill>
                  <a:srgbClr val="000000"/>
                </a:solidFill>
                <a:latin typeface="Times New Roman" panose="02020603050405020304" pitchFamily="18" charset="0"/>
              </a:rPr>
              <a:t>Gabriel </a:t>
            </a:r>
            <a:r>
              <a:rPr lang="en-US" sz="1400" dirty="0" err="1">
                <a:solidFill>
                  <a:srgbClr val="000000"/>
                </a:solidFill>
                <a:latin typeface="Times New Roman" panose="02020603050405020304" pitchFamily="18" charset="0"/>
              </a:rPr>
              <a:t>Kolko</a:t>
            </a:r>
            <a:r>
              <a:rPr lang="en-US" sz="1400" dirty="0">
                <a:solidFill>
                  <a:srgbClr val="000000"/>
                </a:solidFill>
                <a:latin typeface="Times New Roman" panose="02020603050405020304" pitchFamily="18" charset="0"/>
              </a:rPr>
              <a:t>, </a:t>
            </a:r>
            <a:r>
              <a:rPr lang="en-US" sz="1400" i="1" dirty="0">
                <a:solidFill>
                  <a:srgbClr val="000000"/>
                </a:solidFill>
                <a:latin typeface="Times New Roman" panose="02020603050405020304" pitchFamily="18" charset="0"/>
              </a:rPr>
              <a:t>The Triumph of Conservatism</a:t>
            </a:r>
            <a:r>
              <a:rPr lang="en-US" sz="1400" dirty="0">
                <a:solidFill>
                  <a:srgbClr val="000000"/>
                </a:solidFill>
                <a:latin typeface="Times New Roman" panose="02020603050405020304" pitchFamily="18" charset="0"/>
              </a:rPr>
              <a:t>, p. </a:t>
            </a:r>
            <a:r>
              <a:rPr lang="en-US" sz="1400" dirty="0" smtClean="0">
                <a:solidFill>
                  <a:srgbClr val="000000"/>
                </a:solidFill>
                <a:latin typeface="Times New Roman" panose="02020603050405020304" pitchFamily="18" charset="0"/>
              </a:rPr>
              <a:t>145</a:t>
            </a:r>
            <a:endParaRPr lang="en-US" sz="1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01676"/>
            <a:ext cx="2839766" cy="42563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957" y="2474331"/>
            <a:ext cx="5529752" cy="8507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7507" y="3158008"/>
            <a:ext cx="2879667" cy="3142037"/>
          </a:xfrm>
          <a:prstGeom prst="rect">
            <a:avLst/>
          </a:prstGeom>
        </p:spPr>
      </p:pic>
      <p:sp>
        <p:nvSpPr>
          <p:cNvPr id="7" name="TextBox 6"/>
          <p:cNvSpPr txBox="1"/>
          <p:nvPr/>
        </p:nvSpPr>
        <p:spPr>
          <a:xfrm>
            <a:off x="8885407" y="6300045"/>
            <a:ext cx="3153877" cy="646331"/>
          </a:xfrm>
          <a:prstGeom prst="rect">
            <a:avLst/>
          </a:prstGeom>
          <a:noFill/>
        </p:spPr>
        <p:txBody>
          <a:bodyPr wrap="none" rtlCol="0">
            <a:spAutoFit/>
          </a:bodyPr>
          <a:lstStyle/>
          <a:p>
            <a:pPr algn="ctr"/>
            <a:r>
              <a:rPr lang="en-US" dirty="0" smtClean="0"/>
              <a:t>Chase National Bank</a:t>
            </a:r>
          </a:p>
          <a:p>
            <a:pPr algn="ctr"/>
            <a:r>
              <a:rPr lang="en-US" dirty="0" smtClean="0"/>
              <a:t>Corner of Pine and Nassau, NYC</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409" y="3587312"/>
            <a:ext cx="2642977" cy="2100379"/>
          </a:xfrm>
          <a:prstGeom prst="rect">
            <a:avLst/>
          </a:prstGeom>
        </p:spPr>
      </p:pic>
      <p:sp>
        <p:nvSpPr>
          <p:cNvPr id="9" name="TextBox 8"/>
          <p:cNvSpPr txBox="1"/>
          <p:nvPr/>
        </p:nvSpPr>
        <p:spPr>
          <a:xfrm>
            <a:off x="2987137" y="5739630"/>
            <a:ext cx="2676054" cy="646331"/>
          </a:xfrm>
          <a:prstGeom prst="rect">
            <a:avLst/>
          </a:prstGeom>
          <a:noFill/>
        </p:spPr>
        <p:txBody>
          <a:bodyPr wrap="none" rtlCol="0">
            <a:spAutoFit/>
          </a:bodyPr>
          <a:lstStyle/>
          <a:p>
            <a:pPr algn="ctr"/>
            <a:r>
              <a:rPr lang="en-US" dirty="0" smtClean="0"/>
              <a:t>Guaranty Trust Co Building</a:t>
            </a:r>
          </a:p>
          <a:p>
            <a:pPr algn="ctr"/>
            <a:r>
              <a:rPr lang="en-US" dirty="0" smtClean="0"/>
              <a:t>J.P. Morgan Co.</a:t>
            </a:r>
            <a:endParaRPr lang="en-US" dirty="0"/>
          </a:p>
        </p:txBody>
      </p:sp>
      <p:sp>
        <p:nvSpPr>
          <p:cNvPr id="10" name="TextBox 9"/>
          <p:cNvSpPr txBox="1"/>
          <p:nvPr/>
        </p:nvSpPr>
        <p:spPr>
          <a:xfrm>
            <a:off x="315884" y="6201295"/>
            <a:ext cx="45719" cy="369332"/>
          </a:xfrm>
          <a:prstGeom prst="rect">
            <a:avLst/>
          </a:prstGeom>
          <a:noFill/>
        </p:spPr>
        <p:txBody>
          <a:bodyPr wrap="square" rtlCol="0">
            <a:spAutoFit/>
          </a:bodyPr>
          <a:lstStyle/>
          <a:p>
            <a:endParaRPr lang="en-US" dirty="0"/>
          </a:p>
        </p:txBody>
      </p:sp>
      <p:sp>
        <p:nvSpPr>
          <p:cNvPr id="11" name="TextBox 10"/>
          <p:cNvSpPr txBox="1"/>
          <p:nvPr/>
        </p:nvSpPr>
        <p:spPr>
          <a:xfrm>
            <a:off x="548640" y="5503025"/>
            <a:ext cx="45719" cy="369332"/>
          </a:xfrm>
          <a:prstGeom prst="rect">
            <a:avLst/>
          </a:prstGeom>
          <a:noFill/>
        </p:spPr>
        <p:txBody>
          <a:bodyPr wrap="square" rtlCol="0">
            <a:spAutoFit/>
          </a:bodyPr>
          <a:lstStyle/>
          <a:p>
            <a:endParaRPr lang="en-US" dirty="0"/>
          </a:p>
        </p:txBody>
      </p:sp>
      <p:sp>
        <p:nvSpPr>
          <p:cNvPr id="12" name="TextBox 11"/>
          <p:cNvSpPr txBox="1"/>
          <p:nvPr/>
        </p:nvSpPr>
        <p:spPr>
          <a:xfrm>
            <a:off x="3275215" y="6300493"/>
            <a:ext cx="45719" cy="369332"/>
          </a:xfrm>
          <a:prstGeom prst="rect">
            <a:avLst/>
          </a:prstGeom>
          <a:noFill/>
        </p:spPr>
        <p:txBody>
          <a:bodyPr wrap="square" rtlCol="0">
            <a:spAutoFit/>
          </a:bodyPr>
          <a:lstStyle/>
          <a:p>
            <a:endParaRPr lang="en-US" dirty="0"/>
          </a:p>
        </p:txBody>
      </p:sp>
      <p:sp>
        <p:nvSpPr>
          <p:cNvPr id="13" name="TextBox 12"/>
          <p:cNvSpPr txBox="1"/>
          <p:nvPr/>
        </p:nvSpPr>
        <p:spPr>
          <a:xfrm>
            <a:off x="606381" y="6211669"/>
            <a:ext cx="1904176" cy="646331"/>
          </a:xfrm>
          <a:prstGeom prst="rect">
            <a:avLst/>
          </a:prstGeom>
          <a:solidFill>
            <a:schemeClr val="bg1"/>
          </a:solidFill>
        </p:spPr>
        <p:txBody>
          <a:bodyPr wrap="none" rtlCol="0">
            <a:spAutoFit/>
          </a:bodyPr>
          <a:lstStyle/>
          <a:p>
            <a:r>
              <a:rPr lang="en-US" dirty="0" smtClean="0"/>
              <a:t>National City Bank</a:t>
            </a:r>
          </a:p>
          <a:p>
            <a:r>
              <a:rPr lang="en-US" dirty="0" smtClean="0"/>
              <a:t>of New York</a:t>
            </a:r>
            <a:endParaRPr lang="en-US"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7274" y="3325062"/>
            <a:ext cx="1862051" cy="2908787"/>
          </a:xfrm>
          <a:prstGeom prst="rect">
            <a:avLst/>
          </a:prstGeom>
        </p:spPr>
      </p:pic>
      <p:sp>
        <p:nvSpPr>
          <p:cNvPr id="16" name="TextBox 15"/>
          <p:cNvSpPr txBox="1"/>
          <p:nvPr/>
        </p:nvSpPr>
        <p:spPr>
          <a:xfrm>
            <a:off x="6228141" y="6217718"/>
            <a:ext cx="2657266" cy="646331"/>
          </a:xfrm>
          <a:prstGeom prst="rect">
            <a:avLst/>
          </a:prstGeom>
          <a:noFill/>
        </p:spPr>
        <p:txBody>
          <a:bodyPr wrap="none" rtlCol="0">
            <a:spAutoFit/>
          </a:bodyPr>
          <a:lstStyle/>
          <a:p>
            <a:pPr algn="ctr"/>
            <a:r>
              <a:rPr lang="en-US" dirty="0" smtClean="0"/>
              <a:t>Continental &amp; Commercial</a:t>
            </a:r>
          </a:p>
          <a:p>
            <a:pPr algn="ctr"/>
            <a:r>
              <a:rPr lang="en-US" dirty="0" smtClean="0"/>
              <a:t>National Bank, Chicago</a:t>
            </a:r>
            <a:endParaRPr lang="en-US" dirty="0"/>
          </a:p>
        </p:txBody>
      </p:sp>
    </p:spTree>
    <p:extLst>
      <p:ext uri="{BB962C8B-B14F-4D97-AF65-F5344CB8AC3E}">
        <p14:creationId xmlns:p14="http://schemas.microsoft.com/office/powerpoint/2010/main" val="710416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5129" y="1330037"/>
            <a:ext cx="3426871" cy="35310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2236"/>
            <a:ext cx="3157383" cy="5178829"/>
          </a:xfrm>
          <a:prstGeom prst="rect">
            <a:avLst/>
          </a:prstGeom>
        </p:spPr>
      </p:pic>
      <p:sp>
        <p:nvSpPr>
          <p:cNvPr id="2" name="Title 1"/>
          <p:cNvSpPr txBox="1">
            <a:spLocks/>
          </p:cNvSpPr>
          <p:nvPr/>
        </p:nvSpPr>
        <p:spPr>
          <a:xfrm>
            <a:off x="0" y="1"/>
            <a:ext cx="12192000" cy="665018"/>
          </a:xfrm>
          <a:prstGeom prst="rect">
            <a:avLst/>
          </a:prstGeom>
          <a:solidFill>
            <a:srgbClr val="A7FFC4"/>
          </a:solid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gn="ctr">
              <a:buFont typeface="+mj-lt"/>
              <a:buAutoNum type="arabicPeriod" startAt="8"/>
            </a:pPr>
            <a:r>
              <a:rPr lang="en-US" sz="3600" b="1" dirty="0">
                <a:latin typeface="Courier New" panose="02070309020205020404" pitchFamily="49" charset="0"/>
                <a:cs typeface="Courier New" panose="02070309020205020404" pitchFamily="49" charset="0"/>
              </a:rPr>
              <a:t>Gold and Technology Discoveries Bring Relief</a:t>
            </a:r>
          </a:p>
        </p:txBody>
      </p:sp>
      <p:sp>
        <p:nvSpPr>
          <p:cNvPr id="3" name="TextBox 2"/>
          <p:cNvSpPr txBox="1"/>
          <p:nvPr/>
        </p:nvSpPr>
        <p:spPr>
          <a:xfrm>
            <a:off x="0" y="665019"/>
            <a:ext cx="12192000" cy="1077218"/>
          </a:xfrm>
          <a:prstGeom prst="rect">
            <a:avLst/>
          </a:prstGeom>
          <a:solidFill>
            <a:srgbClr val="CFFDC7"/>
          </a:solidFill>
        </p:spPr>
        <p:txBody>
          <a:bodyPr wrap="square" rtlCol="0">
            <a:spAutoFit/>
          </a:bodyPr>
          <a:lstStyle/>
          <a:p>
            <a:pPr marR="650" algn="just"/>
            <a:r>
              <a:rPr lang="en-US" sz="2000" dirty="0" smtClean="0">
                <a:latin typeface="Times New Roman" panose="02020603050405020304" pitchFamily="18" charset="0"/>
                <a:cs typeface="Times New Roman" panose="02020603050405020304" pitchFamily="18" charset="0"/>
              </a:rPr>
              <a:t>“Toward the end of the 19</a:t>
            </a:r>
            <a:r>
              <a:rPr lang="en-US" sz="2000" baseline="30000" dirty="0" smtClean="0">
                <a:latin typeface="Times New Roman" panose="02020603050405020304" pitchFamily="18" charset="0"/>
                <a:cs typeface="Times New Roman" panose="02020603050405020304" pitchFamily="18" charset="0"/>
              </a:rPr>
              <a:t>th</a:t>
            </a:r>
            <a:r>
              <a:rPr lang="en-US" sz="2000" dirty="0" smtClean="0">
                <a:latin typeface="Times New Roman" panose="02020603050405020304" pitchFamily="18" charset="0"/>
                <a:cs typeface="Times New Roman" panose="02020603050405020304" pitchFamily="18" charset="0"/>
              </a:rPr>
              <a:t> century, the worldwide need for more money in the existing mixed system of metals, bank created paper and credits, and government created money was alleviated by [two} fortunate developments.” </a:t>
            </a:r>
          </a:p>
          <a:p>
            <a:pPr marR="650" algn="just"/>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Stephen </a:t>
            </a:r>
            <a:r>
              <a:rPr lang="en-US" sz="1600" dirty="0" err="1" smtClean="0">
                <a:latin typeface="Times New Roman" panose="02020603050405020304" pitchFamily="18" charset="0"/>
                <a:cs typeface="Times New Roman" panose="02020603050405020304" pitchFamily="18" charset="0"/>
              </a:rPr>
              <a:t>Zarlenga</a:t>
            </a:r>
            <a:r>
              <a:rPr lang="en-US" sz="1600" i="1" dirty="0" smtClean="0">
                <a:latin typeface="Times New Roman" panose="02020603050405020304" pitchFamily="18" charset="0"/>
                <a:cs typeface="Times New Roman" panose="02020603050405020304" pitchFamily="18" charset="0"/>
              </a:rPr>
              <a:t>, LSM</a:t>
            </a:r>
            <a:r>
              <a:rPr lang="en-US" sz="1600" dirty="0" smtClean="0">
                <a:latin typeface="Times New Roman" panose="02020603050405020304" pitchFamily="18" charset="0"/>
                <a:cs typeface="Times New Roman" panose="02020603050405020304" pitchFamily="18" charset="0"/>
              </a:rPr>
              <a:t>, p. 514</a:t>
            </a:r>
            <a:endParaRPr lang="en-US" sz="1600" dirty="0">
              <a:latin typeface="Times New Roman" panose="02020603050405020304" pitchFamily="18" charset="0"/>
              <a:cs typeface="Times New Roman" panose="02020603050405020304" pitchFamily="18" charset="0"/>
            </a:endParaRPr>
          </a:p>
        </p:txBody>
      </p:sp>
      <p:sp>
        <p:nvSpPr>
          <p:cNvPr id="4" name="Explosion 1 3"/>
          <p:cNvSpPr/>
          <p:nvPr/>
        </p:nvSpPr>
        <p:spPr>
          <a:xfrm>
            <a:off x="2709949" y="1838554"/>
            <a:ext cx="3823856" cy="4206240"/>
          </a:xfrm>
          <a:prstGeom prst="irregularSeal1">
            <a:avLst/>
          </a:prstGeom>
          <a:solidFill>
            <a:srgbClr val="D7FD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Major gold discoveries!</a:t>
            </a:r>
          </a:p>
          <a:p>
            <a:pPr algn="ctr"/>
            <a:endParaRPr lang="en-US" dirty="0" smtClean="0">
              <a:solidFill>
                <a:schemeClr val="tx1"/>
              </a:solidFill>
            </a:endParaRPr>
          </a:p>
          <a:p>
            <a:pPr algn="ctr"/>
            <a:r>
              <a:rPr lang="en-US" dirty="0" smtClean="0">
                <a:solidFill>
                  <a:schemeClr val="tx1"/>
                </a:solidFill>
              </a:rPr>
              <a:t>South Africa</a:t>
            </a:r>
          </a:p>
          <a:p>
            <a:pPr algn="ctr"/>
            <a:r>
              <a:rPr lang="en-US" dirty="0" smtClean="0">
                <a:solidFill>
                  <a:schemeClr val="tx1"/>
                </a:solidFill>
              </a:rPr>
              <a:t>Alaska</a:t>
            </a:r>
          </a:p>
          <a:p>
            <a:pPr algn="ctr"/>
            <a:r>
              <a:rPr lang="en-US" dirty="0" smtClean="0">
                <a:solidFill>
                  <a:schemeClr val="tx1"/>
                </a:solidFill>
              </a:rPr>
              <a:t>Australia</a:t>
            </a:r>
            <a:endParaRPr lang="en-US" dirty="0">
              <a:solidFill>
                <a:schemeClr val="tx1"/>
              </a:solidFill>
            </a:endParaRPr>
          </a:p>
        </p:txBody>
      </p:sp>
      <p:sp>
        <p:nvSpPr>
          <p:cNvPr id="5" name="Explosion 1 4"/>
          <p:cNvSpPr/>
          <p:nvPr/>
        </p:nvSpPr>
        <p:spPr>
          <a:xfrm>
            <a:off x="6827520" y="2926081"/>
            <a:ext cx="4012276" cy="3886920"/>
          </a:xfrm>
          <a:prstGeom prst="irregularSeal1">
            <a:avLst/>
          </a:prstGeom>
          <a:solidFill>
            <a:srgbClr val="D7FD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Invention of</a:t>
            </a:r>
          </a:p>
          <a:p>
            <a:pPr algn="ctr"/>
            <a:r>
              <a:rPr lang="en-US" dirty="0" smtClean="0">
                <a:solidFill>
                  <a:schemeClr val="tx1"/>
                </a:solidFill>
              </a:rPr>
              <a:t>Cyanide leaching process which</a:t>
            </a:r>
          </a:p>
          <a:p>
            <a:pPr algn="ctr"/>
            <a:r>
              <a:rPr lang="en-US" dirty="0" smtClean="0">
                <a:solidFill>
                  <a:schemeClr val="tx1"/>
                </a:solidFill>
              </a:rPr>
              <a:t>extracts a lot more gold</a:t>
            </a:r>
          </a:p>
          <a:p>
            <a:pPr algn="ctr"/>
            <a:r>
              <a:rPr lang="en-US" dirty="0" smtClean="0">
                <a:solidFill>
                  <a:schemeClr val="tx1"/>
                </a:solidFill>
              </a:rPr>
              <a:t>from crushed rock</a:t>
            </a:r>
            <a:endParaRPr lang="en-US" dirty="0">
              <a:solidFill>
                <a:schemeClr val="tx1"/>
              </a:solidFill>
            </a:endParaRPr>
          </a:p>
        </p:txBody>
      </p:sp>
    </p:spTree>
    <p:extLst>
      <p:ext uri="{BB962C8B-B14F-4D97-AF65-F5344CB8AC3E}">
        <p14:creationId xmlns:p14="http://schemas.microsoft.com/office/powerpoint/2010/main" val="1347054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7248698" cy="781395"/>
          </a:xfrm>
          <a:prstGeom prst="rect">
            <a:avLst/>
          </a:prstGeom>
          <a:solidFill>
            <a:srgbClr val="A7FFC4"/>
          </a:solidFill>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rabicPeriod" startAt="8"/>
            </a:pPr>
            <a:r>
              <a:rPr lang="en-US" sz="3600" b="1" dirty="0">
                <a:latin typeface="Courier New" panose="02070309020205020404" pitchFamily="49" charset="0"/>
                <a:cs typeface="Courier New" panose="02070309020205020404" pitchFamily="49" charset="0"/>
              </a:rPr>
              <a:t>Gold and Technology Discoveries Bring Relief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154" y="0"/>
            <a:ext cx="5272846" cy="6858001"/>
          </a:xfrm>
          <a:prstGeom prst="rect">
            <a:avLst/>
          </a:prstGeom>
        </p:spPr>
      </p:pic>
      <p:sp>
        <p:nvSpPr>
          <p:cNvPr id="3" name="TextBox 2"/>
          <p:cNvSpPr txBox="1"/>
          <p:nvPr/>
        </p:nvSpPr>
        <p:spPr>
          <a:xfrm>
            <a:off x="0" y="1625646"/>
            <a:ext cx="7115695" cy="1938992"/>
          </a:xfrm>
          <a:prstGeom prst="rect">
            <a:avLst/>
          </a:prstGeom>
          <a:solidFill>
            <a:srgbClr val="CFFDC7"/>
          </a:solidFill>
        </p:spPr>
        <p:txBody>
          <a:bodyPr wrap="square" rtlCol="0">
            <a:spAutoFit/>
          </a:bodyPr>
          <a:lstStyle/>
          <a:p>
            <a:pPr marR="650"/>
            <a:r>
              <a:rPr lang="en-US" sz="2400" dirty="0" smtClean="0">
                <a:latin typeface="Times New Roman" panose="02020603050405020304" pitchFamily="18" charset="0"/>
                <a:cs typeface="Times New Roman" panose="02020603050405020304" pitchFamily="18" charset="0"/>
              </a:rPr>
              <a:t>Alexander Del Mar estimated gold and silver coinage in many countries and concluded that the world’s total gold and silver coinage grew:</a:t>
            </a:r>
          </a:p>
          <a:p>
            <a:pPr marR="650"/>
            <a:r>
              <a:rPr lang="en-US" sz="2400" dirty="0" smtClean="0">
                <a:latin typeface="Times New Roman" panose="02020603050405020304" pitchFamily="18" charset="0"/>
                <a:cs typeface="Times New Roman" panose="02020603050405020304" pitchFamily="18" charset="0"/>
              </a:rPr>
              <a:t>		  1879                         1899</a:t>
            </a:r>
          </a:p>
          <a:p>
            <a:pPr marR="650"/>
            <a:r>
              <a:rPr lang="en-US" sz="2400" dirty="0" smtClean="0">
                <a:latin typeface="Times New Roman" panose="02020603050405020304" pitchFamily="18" charset="0"/>
                <a:cs typeface="Times New Roman" panose="02020603050405020304" pitchFamily="18" charset="0"/>
              </a:rPr>
              <a:t>		$3.7 billion               $6.34 billion</a:t>
            </a:r>
          </a:p>
        </p:txBody>
      </p:sp>
      <p:sp>
        <p:nvSpPr>
          <p:cNvPr id="5" name="Right Arrow 4"/>
          <p:cNvSpPr/>
          <p:nvPr/>
        </p:nvSpPr>
        <p:spPr>
          <a:xfrm>
            <a:off x="4702039" y="5569528"/>
            <a:ext cx="2546659" cy="31588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050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665018"/>
          </a:xfrm>
          <a:prstGeom prst="rect">
            <a:avLst/>
          </a:prstGeom>
          <a:solidFill>
            <a:srgbClr val="FFC000"/>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gn="ctr">
              <a:buFont typeface="+mj-lt"/>
              <a:buAutoNum type="arabicPeriod" startAt="9"/>
            </a:pPr>
            <a:r>
              <a:rPr lang="en-US" sz="3600" b="1" dirty="0">
                <a:latin typeface="Courier New" panose="02070309020205020404" pitchFamily="49" charset="0"/>
                <a:cs typeface="Courier New" panose="02070309020205020404" pitchFamily="49" charset="0"/>
              </a:rPr>
              <a:t>Currency</a:t>
            </a:r>
            <a:r>
              <a:rPr lang="en-US" sz="3600" dirty="0">
                <a:latin typeface="Courier New" panose="02070309020205020404" pitchFamily="49" charset="0"/>
                <a:cs typeface="Courier New" panose="02070309020205020404" pitchFamily="49" charset="0"/>
              </a:rPr>
              <a:t> </a:t>
            </a:r>
            <a:r>
              <a:rPr lang="en-US" sz="3600" b="1" dirty="0">
                <a:latin typeface="Courier New" panose="02070309020205020404" pitchFamily="49" charset="0"/>
                <a:cs typeface="Courier New" panose="02070309020205020404" pitchFamily="49" charset="0"/>
              </a:rPr>
              <a:t>Act of 1900</a:t>
            </a:r>
          </a:p>
        </p:txBody>
      </p:sp>
      <p:sp>
        <p:nvSpPr>
          <p:cNvPr id="3" name="Rectangle 2"/>
          <p:cNvSpPr/>
          <p:nvPr/>
        </p:nvSpPr>
        <p:spPr>
          <a:xfrm>
            <a:off x="315883" y="1579419"/>
            <a:ext cx="6982691" cy="3416320"/>
          </a:xfrm>
          <a:prstGeom prst="rect">
            <a:avLst/>
          </a:prstGeom>
          <a:solidFill>
            <a:srgbClr val="FFC000"/>
          </a:solidFill>
        </p:spPr>
        <p:txBody>
          <a:bodyPr wrap="square">
            <a:spAutoFit/>
          </a:bodyPr>
          <a:lstStyle/>
          <a:p>
            <a:r>
              <a:rPr lang="en-US" dirty="0" smtClean="0"/>
              <a:t>The Gold Standard </a:t>
            </a:r>
            <a:r>
              <a:rPr lang="en-US" dirty="0"/>
              <a:t>Act of 1900 </a:t>
            </a:r>
            <a:r>
              <a:rPr lang="en-US" dirty="0" smtClean="0"/>
              <a:t>established gold as </a:t>
            </a:r>
            <a:r>
              <a:rPr lang="en-US" dirty="0"/>
              <a:t>the only standard for </a:t>
            </a:r>
            <a:r>
              <a:rPr lang="en-US" dirty="0" smtClean="0"/>
              <a:t>redeeming paper money, stopping bimetallism which had allowed silver </a:t>
            </a:r>
            <a:r>
              <a:rPr lang="en-US" dirty="0"/>
              <a:t>in exchange for </a:t>
            </a:r>
            <a:r>
              <a:rPr lang="en-US" dirty="0" smtClean="0"/>
              <a:t>gold.  </a:t>
            </a:r>
            <a:r>
              <a:rPr lang="en-US" dirty="0"/>
              <a:t>The Treasury was required to maintain a minimum of $150 million in gold reserves and the price of gold was set at $20.67 per ounce</a:t>
            </a:r>
            <a:r>
              <a:rPr lang="en-US" dirty="0" smtClean="0"/>
              <a:t>.</a:t>
            </a:r>
          </a:p>
          <a:p>
            <a:endParaRPr lang="en-US" dirty="0"/>
          </a:p>
          <a:p>
            <a:r>
              <a:rPr lang="en-US" dirty="0" smtClean="0"/>
              <a:t>Since the Coinage Act of 1873, </a:t>
            </a:r>
            <a:r>
              <a:rPr lang="en-US" dirty="0"/>
              <a:t>debt holders could demand reimbursement in whatever metal was preferred--usually </a:t>
            </a:r>
            <a:r>
              <a:rPr lang="en-US" dirty="0" smtClean="0"/>
              <a:t>gold.  This was a de facto gold standard.   The </a:t>
            </a:r>
            <a:r>
              <a:rPr lang="en-US" dirty="0"/>
              <a:t>Act </a:t>
            </a:r>
            <a:r>
              <a:rPr lang="en-US" dirty="0" smtClean="0"/>
              <a:t>made a de jure gold standard.</a:t>
            </a:r>
          </a:p>
          <a:p>
            <a:endParaRPr lang="en-US" dirty="0"/>
          </a:p>
          <a:p>
            <a:r>
              <a:rPr lang="en-US" dirty="0" smtClean="0"/>
              <a:t>There were no deflationary effects of this act because the production of gold had more than doubled from 1890 to 1898.</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219" y="648985"/>
            <a:ext cx="4211782" cy="6209015"/>
          </a:xfrm>
          <a:prstGeom prst="rect">
            <a:avLst/>
          </a:prstGeom>
        </p:spPr>
      </p:pic>
    </p:spTree>
    <p:extLst>
      <p:ext uri="{BB962C8B-B14F-4D97-AF65-F5344CB8AC3E}">
        <p14:creationId xmlns:p14="http://schemas.microsoft.com/office/powerpoint/2010/main" val="147051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665018"/>
          </a:xfrm>
          <a:prstGeom prst="rect">
            <a:avLst/>
          </a:prstGeom>
          <a:solidFill>
            <a:srgbClr val="FFC000"/>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gn="ctr">
              <a:buFont typeface="+mj-lt"/>
              <a:buAutoNum type="arabicPeriod" startAt="9"/>
            </a:pPr>
            <a:r>
              <a:rPr lang="en-US" sz="3600" b="1" dirty="0">
                <a:latin typeface="Courier New" panose="02070309020205020404" pitchFamily="49" charset="0"/>
                <a:cs typeface="Courier New" panose="02070309020205020404" pitchFamily="49" charset="0"/>
              </a:rPr>
              <a:t>Currency</a:t>
            </a:r>
            <a:r>
              <a:rPr lang="en-US" sz="3600" dirty="0">
                <a:latin typeface="Courier New" panose="02070309020205020404" pitchFamily="49" charset="0"/>
                <a:cs typeface="Courier New" panose="02070309020205020404" pitchFamily="49" charset="0"/>
              </a:rPr>
              <a:t> </a:t>
            </a:r>
            <a:r>
              <a:rPr lang="en-US" sz="3600" b="1" dirty="0">
                <a:latin typeface="Courier New" panose="02070309020205020404" pitchFamily="49" charset="0"/>
                <a:cs typeface="Courier New" panose="02070309020205020404" pitchFamily="49" charset="0"/>
              </a:rPr>
              <a:t>Act of 1900</a:t>
            </a:r>
          </a:p>
        </p:txBody>
      </p:sp>
      <p:sp>
        <p:nvSpPr>
          <p:cNvPr id="3" name="Rectangle 2"/>
          <p:cNvSpPr/>
          <p:nvPr/>
        </p:nvSpPr>
        <p:spPr>
          <a:xfrm>
            <a:off x="133004" y="1579419"/>
            <a:ext cx="5370022" cy="3139321"/>
          </a:xfrm>
          <a:prstGeom prst="rect">
            <a:avLst/>
          </a:prstGeom>
          <a:solidFill>
            <a:srgbClr val="FFC000"/>
          </a:solidFill>
        </p:spPr>
        <p:txBody>
          <a:bodyPr wrap="square">
            <a:spAutoFit/>
          </a:bodyPr>
          <a:lstStyle/>
          <a:p>
            <a:r>
              <a:rPr lang="en-US" dirty="0" smtClean="0"/>
              <a:t>Gold enthusiasts point to this period as an example of the gold standard working well.   But they ignore the following:</a:t>
            </a:r>
          </a:p>
          <a:p>
            <a:endParaRPr lang="en-US" dirty="0"/>
          </a:p>
          <a:p>
            <a:pPr marL="342900" indent="-342900">
              <a:buAutoNum type="arabicPeriod"/>
            </a:pPr>
            <a:r>
              <a:rPr lang="en-US" dirty="0" smtClean="0"/>
              <a:t>this was an unusual time when the supply of gold increased faster than the population</a:t>
            </a:r>
          </a:p>
          <a:p>
            <a:pPr marL="342900" indent="-342900">
              <a:buAutoNum type="arabicPeriod"/>
            </a:pPr>
            <a:endParaRPr lang="en-US" dirty="0"/>
          </a:p>
          <a:p>
            <a:pPr marL="342900" indent="-342900">
              <a:buAutoNum type="arabicPeriod"/>
            </a:pPr>
            <a:r>
              <a:rPr lang="en-US" dirty="0" smtClean="0"/>
              <a:t>the supply of gold was augmented by paper notes and deposits issued by banks and government</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906" y="1251027"/>
            <a:ext cx="6382930" cy="4069118"/>
          </a:xfrm>
          <a:prstGeom prst="rect">
            <a:avLst/>
          </a:prstGeom>
        </p:spPr>
      </p:pic>
    </p:spTree>
    <p:extLst>
      <p:ext uri="{BB962C8B-B14F-4D97-AF65-F5344CB8AC3E}">
        <p14:creationId xmlns:p14="http://schemas.microsoft.com/office/powerpoint/2010/main" val="1492137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6024"/>
          </a:xfrm>
          <a:solidFill>
            <a:srgbClr val="AFFFFF"/>
          </a:solidFill>
        </p:spPr>
        <p:txBody>
          <a:bodyPr>
            <a:noAutofit/>
          </a:bodyPr>
          <a:lstStyle/>
          <a:p>
            <a:pPr algn="ct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10.  Treasury </a:t>
            </a:r>
            <a:r>
              <a:rPr lang="en-US" sz="2800" b="1" dirty="0">
                <a:latin typeface="Courier New" panose="02070309020205020404" pitchFamily="49" charset="0"/>
                <a:cs typeface="Courier New" panose="02070309020205020404" pitchFamily="49" charset="0"/>
              </a:rPr>
              <a:t>Secretary Shaw’s Innovative Solutions</a:t>
            </a:r>
            <a:br>
              <a:rPr lang="en-US" sz="2800" b="1" dirty="0">
                <a:latin typeface="Courier New" panose="02070309020205020404" pitchFamily="49" charset="0"/>
                <a:cs typeface="Courier New" panose="02070309020205020404" pitchFamily="49" charset="0"/>
              </a:rPr>
            </a:b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749" y="1024859"/>
            <a:ext cx="3388822" cy="4128201"/>
          </a:xfrm>
          <a:prstGeom prst="rect">
            <a:avLst/>
          </a:prstGeom>
        </p:spPr>
      </p:pic>
      <p:sp>
        <p:nvSpPr>
          <p:cNvPr id="4" name="Rectangle 3"/>
          <p:cNvSpPr/>
          <p:nvPr/>
        </p:nvSpPr>
        <p:spPr>
          <a:xfrm>
            <a:off x="9272989" y="5153060"/>
            <a:ext cx="1916294" cy="1477328"/>
          </a:xfrm>
          <a:prstGeom prst="rect">
            <a:avLst/>
          </a:prstGeom>
        </p:spPr>
        <p:txBody>
          <a:bodyPr wrap="none">
            <a:spAutoFit/>
          </a:bodyPr>
          <a:lstStyle/>
          <a:p>
            <a:r>
              <a:rPr lang="en-US" dirty="0" smtClean="0"/>
              <a:t>Leslie M. Shaw</a:t>
            </a:r>
          </a:p>
          <a:p>
            <a:r>
              <a:rPr lang="en-US" dirty="0" smtClean="0"/>
              <a:t>(1848</a:t>
            </a:r>
            <a:r>
              <a:rPr lang="en-US" dirty="0"/>
              <a:t> – </a:t>
            </a:r>
            <a:r>
              <a:rPr lang="en-US" dirty="0" smtClean="0"/>
              <a:t>1932)</a:t>
            </a:r>
          </a:p>
          <a:p>
            <a:endParaRPr lang="en-US" dirty="0" smtClean="0"/>
          </a:p>
          <a:p>
            <a:r>
              <a:rPr lang="en-US" dirty="0" smtClean="0"/>
              <a:t>Treasury Secretary</a:t>
            </a:r>
          </a:p>
          <a:p>
            <a:r>
              <a:rPr lang="en-US" dirty="0" smtClean="0"/>
              <a:t>(1902-1907)</a:t>
            </a:r>
            <a:endParaRPr lang="en-US" dirty="0"/>
          </a:p>
        </p:txBody>
      </p:sp>
      <p:sp>
        <p:nvSpPr>
          <p:cNvPr id="5" name="Rectangle 4"/>
          <p:cNvSpPr/>
          <p:nvPr/>
        </p:nvSpPr>
        <p:spPr>
          <a:xfrm>
            <a:off x="133004" y="1579419"/>
            <a:ext cx="7298574" cy="3139321"/>
          </a:xfrm>
          <a:prstGeom prst="rect">
            <a:avLst/>
          </a:prstGeom>
          <a:solidFill>
            <a:srgbClr val="CFFDC7"/>
          </a:solidFill>
        </p:spPr>
        <p:txBody>
          <a:bodyPr wrap="square">
            <a:spAutoFit/>
          </a:bodyPr>
          <a:lstStyle/>
          <a:p>
            <a:r>
              <a:rPr lang="en-US" dirty="0" smtClean="0"/>
              <a:t>Shaw faced a banking system that was inflexible and unstable:</a:t>
            </a:r>
          </a:p>
          <a:p>
            <a:endParaRPr lang="en-US" dirty="0"/>
          </a:p>
          <a:p>
            <a:pPr marL="342900" indent="-342900">
              <a:buAutoNum type="arabicPeriod"/>
            </a:pPr>
            <a:r>
              <a:rPr lang="en-US" dirty="0" smtClean="0"/>
              <a:t>The system could not respond to changing business needs or seasonal requirements for money.   Nationally chartered banks were allowed to create only about $800 million in currency.</a:t>
            </a:r>
          </a:p>
          <a:p>
            <a:pPr marL="342900" indent="-342900">
              <a:buAutoNum type="arabicPeriod"/>
            </a:pPr>
            <a:endParaRPr lang="en-US" dirty="0"/>
          </a:p>
          <a:p>
            <a:pPr marL="342900" indent="-342900">
              <a:buAutoNum type="arabicPeriod"/>
            </a:pPr>
            <a:r>
              <a:rPr lang="en-US" dirty="0" smtClean="0"/>
              <a:t>There was no lender of last resort when the banks got into trouble.</a:t>
            </a:r>
          </a:p>
          <a:p>
            <a:pPr marL="342900" indent="-342900">
              <a:buAutoNum type="arabicPeriod"/>
            </a:pPr>
            <a:endParaRPr lang="en-US" dirty="0"/>
          </a:p>
          <a:p>
            <a:pPr marL="342900" indent="-342900">
              <a:buAutoNum type="arabicPeriod"/>
            </a:pPr>
            <a:r>
              <a:rPr lang="en-US" dirty="0" smtClean="0"/>
              <a:t>The system was susceptible to booms and busts.</a:t>
            </a:r>
          </a:p>
          <a:p>
            <a:endParaRPr lang="en-US" dirty="0"/>
          </a:p>
          <a:p>
            <a:endParaRPr lang="en-US" dirty="0"/>
          </a:p>
        </p:txBody>
      </p:sp>
    </p:spTree>
    <p:extLst>
      <p:ext uri="{BB962C8B-B14F-4D97-AF65-F5344CB8AC3E}">
        <p14:creationId xmlns:p14="http://schemas.microsoft.com/office/powerpoint/2010/main" val="98518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6024"/>
          </a:xfrm>
          <a:solidFill>
            <a:srgbClr val="AFFFFF"/>
          </a:solidFill>
        </p:spPr>
        <p:txBody>
          <a:bodyPr>
            <a:noAutofit/>
          </a:bodyPr>
          <a:lstStyle/>
          <a:p>
            <a:pPr algn="ct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10.  Treasury </a:t>
            </a:r>
            <a:r>
              <a:rPr lang="en-US" sz="2800" b="1" dirty="0">
                <a:latin typeface="Courier New" panose="02070309020205020404" pitchFamily="49" charset="0"/>
                <a:cs typeface="Courier New" panose="02070309020205020404" pitchFamily="49" charset="0"/>
              </a:rPr>
              <a:t>Secretary Shaw’s Innovative Solutions</a:t>
            </a:r>
            <a:br>
              <a:rPr lang="en-US" sz="2800" b="1" dirty="0">
                <a:latin typeface="Courier New" panose="02070309020205020404" pitchFamily="49" charset="0"/>
                <a:cs typeface="Courier New" panose="02070309020205020404" pitchFamily="49" charset="0"/>
              </a:rPr>
            </a:br>
            <a:endParaRPr lang="en-US" sz="2800" b="1" dirty="0"/>
          </a:p>
        </p:txBody>
      </p:sp>
      <p:sp>
        <p:nvSpPr>
          <p:cNvPr id="3" name="Rectangle 2"/>
          <p:cNvSpPr/>
          <p:nvPr/>
        </p:nvSpPr>
        <p:spPr>
          <a:xfrm>
            <a:off x="166256" y="971834"/>
            <a:ext cx="8196348" cy="2585323"/>
          </a:xfrm>
          <a:prstGeom prst="rect">
            <a:avLst/>
          </a:prstGeom>
          <a:solidFill>
            <a:srgbClr val="CFFDC7"/>
          </a:solidFill>
        </p:spPr>
        <p:txBody>
          <a:bodyPr wrap="square">
            <a:spAutoFit/>
          </a:bodyPr>
          <a:lstStyle/>
          <a:p>
            <a:r>
              <a:rPr lang="en-US" dirty="0" smtClean="0"/>
              <a:t>“The central-banking activities of the Treasury were being converted from emergency measures to a fairly regular and predictable operating function.</a:t>
            </a:r>
          </a:p>
          <a:p>
            <a:endParaRPr lang="en-US" dirty="0"/>
          </a:p>
          <a:p>
            <a:r>
              <a:rPr lang="en-US" dirty="0" smtClean="0"/>
              <a:t>Treasury intervention reached its peak after Leslie M. Shaw was appointed Secretary of the Treasury in 1902.  He was a vigorous and explicit advocate of using Treasury powers to control the money market and had great confidence in the Treasury’s ability to do so.”</a:t>
            </a:r>
          </a:p>
          <a:p>
            <a:r>
              <a:rPr lang="en-US" dirty="0" smtClean="0"/>
              <a:t>   </a:t>
            </a:r>
          </a:p>
          <a:p>
            <a:r>
              <a:rPr lang="en-US" dirty="0"/>
              <a:t> </a:t>
            </a:r>
            <a:r>
              <a:rPr lang="en-US" dirty="0" smtClean="0"/>
              <a:t>              </a:t>
            </a:r>
            <a:r>
              <a:rPr lang="en-US" sz="1400" dirty="0" smtClean="0"/>
              <a:t>Friedman and Schwartz, </a:t>
            </a:r>
            <a:r>
              <a:rPr lang="en-US" sz="1400" i="1" dirty="0" smtClean="0"/>
              <a:t>A Monetary History of the United States, 1867-1960</a:t>
            </a:r>
            <a:r>
              <a:rPr lang="en-US" sz="1400" dirty="0" smtClean="0"/>
              <a:t>, p. 149</a:t>
            </a:r>
            <a:endParaRPr lang="en-US" sz="1400" dirty="0"/>
          </a:p>
        </p:txBody>
      </p:sp>
      <p:sp>
        <p:nvSpPr>
          <p:cNvPr id="4" name="TextBox 3"/>
          <p:cNvSpPr txBox="1"/>
          <p:nvPr/>
        </p:nvSpPr>
        <p:spPr>
          <a:xfrm>
            <a:off x="0" y="516023"/>
            <a:ext cx="12192000" cy="369332"/>
          </a:xfrm>
          <a:prstGeom prst="rect">
            <a:avLst/>
          </a:prstGeom>
          <a:solidFill>
            <a:srgbClr val="D7FDDC"/>
          </a:solidFill>
        </p:spPr>
        <p:txBody>
          <a:bodyPr wrap="square" rtlCol="0">
            <a:spAutoFit/>
          </a:bodyPr>
          <a:lstStyle/>
          <a:p>
            <a:pPr algn="ctr"/>
            <a:r>
              <a:rPr lang="en-US" dirty="0" smtClean="0"/>
              <a:t>The </a:t>
            </a:r>
            <a:r>
              <a:rPr lang="en-US" dirty="0"/>
              <a:t>growing tendency on the part of the Treasury to intervene frequently and regularly in the money market</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0" y="3643637"/>
            <a:ext cx="5110743" cy="32143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718" y="2611102"/>
            <a:ext cx="3683282" cy="4246898"/>
          </a:xfrm>
          <a:prstGeom prst="rect">
            <a:avLst/>
          </a:prstGeom>
        </p:spPr>
      </p:pic>
      <p:sp>
        <p:nvSpPr>
          <p:cNvPr id="9" name="TextBox 8"/>
          <p:cNvSpPr txBox="1"/>
          <p:nvPr/>
        </p:nvSpPr>
        <p:spPr>
          <a:xfrm>
            <a:off x="5233835" y="6211669"/>
            <a:ext cx="1569340" cy="646331"/>
          </a:xfrm>
          <a:prstGeom prst="rect">
            <a:avLst/>
          </a:prstGeom>
          <a:noFill/>
        </p:spPr>
        <p:txBody>
          <a:bodyPr wrap="none" rtlCol="0">
            <a:spAutoFit/>
          </a:bodyPr>
          <a:lstStyle/>
          <a:p>
            <a:r>
              <a:rPr lang="en-US" dirty="0" smtClean="0"/>
              <a:t>U.S. TREASURY</a:t>
            </a:r>
          </a:p>
          <a:p>
            <a:pPr algn="ctr"/>
            <a:r>
              <a:rPr lang="en-US" dirty="0" smtClean="0"/>
              <a:t> 1900</a:t>
            </a:r>
            <a:endParaRPr lang="en-US" dirty="0"/>
          </a:p>
        </p:txBody>
      </p:sp>
      <p:sp>
        <p:nvSpPr>
          <p:cNvPr id="11" name="TextBox 10"/>
          <p:cNvSpPr txBox="1"/>
          <p:nvPr/>
        </p:nvSpPr>
        <p:spPr>
          <a:xfrm>
            <a:off x="6936455" y="4773674"/>
            <a:ext cx="1438984" cy="646331"/>
          </a:xfrm>
          <a:prstGeom prst="rect">
            <a:avLst/>
          </a:prstGeom>
          <a:noFill/>
        </p:spPr>
        <p:txBody>
          <a:bodyPr wrap="none" rtlCol="0">
            <a:spAutoFit/>
          </a:bodyPr>
          <a:lstStyle/>
          <a:p>
            <a:r>
              <a:rPr lang="en-US" dirty="0" smtClean="0"/>
              <a:t>WALL STREET</a:t>
            </a:r>
          </a:p>
          <a:p>
            <a:pPr algn="ctr"/>
            <a:r>
              <a:rPr lang="en-US" dirty="0" smtClean="0"/>
              <a:t>1900</a:t>
            </a:r>
            <a:endParaRPr lang="en-US" dirty="0"/>
          </a:p>
        </p:txBody>
      </p:sp>
    </p:spTree>
    <p:extLst>
      <p:ext uri="{BB962C8B-B14F-4D97-AF65-F5344CB8AC3E}">
        <p14:creationId xmlns:p14="http://schemas.microsoft.com/office/powerpoint/2010/main" val="60193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7" y="2004739"/>
            <a:ext cx="10515600" cy="1325563"/>
          </a:xfrm>
        </p:spPr>
        <p:txBody>
          <a:bodyPr/>
          <a:lstStyle/>
          <a:p>
            <a:pPr algn="ctr"/>
            <a:r>
              <a:rPr lang="en-US" dirty="0" smtClean="0"/>
              <a:t>INTRODUCTION</a:t>
            </a:r>
            <a:endParaRPr lang="en-US" dirty="0"/>
          </a:p>
        </p:txBody>
      </p:sp>
    </p:spTree>
    <p:extLst>
      <p:ext uri="{BB962C8B-B14F-4D97-AF65-F5344CB8AC3E}">
        <p14:creationId xmlns:p14="http://schemas.microsoft.com/office/powerpoint/2010/main" val="2203185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6024"/>
          </a:xfrm>
          <a:solidFill>
            <a:srgbClr val="AFFFFF"/>
          </a:solidFill>
        </p:spPr>
        <p:txBody>
          <a:bodyPr>
            <a:noAutofit/>
          </a:bodyPr>
          <a:lstStyle/>
          <a:p>
            <a:pPr algn="ct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10.  Treasury </a:t>
            </a:r>
            <a:r>
              <a:rPr lang="en-US" sz="2800" b="1" dirty="0">
                <a:latin typeface="Courier New" panose="02070309020205020404" pitchFamily="49" charset="0"/>
                <a:cs typeface="Courier New" panose="02070309020205020404" pitchFamily="49" charset="0"/>
              </a:rPr>
              <a:t>Secretary Shaw’s Innovative Solutions</a:t>
            </a:r>
            <a:br>
              <a:rPr lang="en-US" sz="2800" b="1" dirty="0">
                <a:latin typeface="Courier New" panose="02070309020205020404" pitchFamily="49" charset="0"/>
                <a:cs typeface="Courier New" panose="02070309020205020404" pitchFamily="49" charset="0"/>
              </a:rPr>
            </a:br>
            <a:endParaRPr lang="en-US" sz="2800" b="1" dirty="0"/>
          </a:p>
        </p:txBody>
      </p:sp>
      <p:sp>
        <p:nvSpPr>
          <p:cNvPr id="3" name="Rectangle 2"/>
          <p:cNvSpPr/>
          <p:nvPr/>
        </p:nvSpPr>
        <p:spPr>
          <a:xfrm>
            <a:off x="0" y="886846"/>
            <a:ext cx="12192000" cy="2092881"/>
          </a:xfrm>
          <a:prstGeom prst="rect">
            <a:avLst/>
          </a:prstGeom>
          <a:solidFill>
            <a:srgbClr val="CFFDC7"/>
          </a:solidFill>
        </p:spPr>
        <p:txBody>
          <a:bodyPr wrap="square">
            <a:spAutoFit/>
          </a:bodyPr>
          <a:lstStyle/>
          <a:p>
            <a:r>
              <a:rPr lang="en-US" sz="2000" dirty="0" smtClean="0"/>
              <a:t>“Shaw initiated a program to avert banking panics by depositing government funds or bonds into banks when money was tight.  Then, to calm down boom periods, he would withdraw them.”</a:t>
            </a:r>
          </a:p>
          <a:p>
            <a:r>
              <a:rPr lang="en-US" sz="2000" dirty="0"/>
              <a:t>	</a:t>
            </a:r>
            <a:r>
              <a:rPr lang="en-US" sz="2000" dirty="0" smtClean="0"/>
              <a:t>									</a:t>
            </a:r>
            <a:r>
              <a:rPr lang="en-US" sz="1600" dirty="0" smtClean="0"/>
              <a:t>Stephen </a:t>
            </a:r>
            <a:r>
              <a:rPr lang="en-US" sz="1600" dirty="0" err="1" smtClean="0"/>
              <a:t>Zarlenga</a:t>
            </a:r>
            <a:r>
              <a:rPr lang="en-US" sz="1600" dirty="0" smtClean="0"/>
              <a:t>, </a:t>
            </a:r>
            <a:r>
              <a:rPr lang="en-US" sz="1600" i="1" dirty="0" smtClean="0"/>
              <a:t>LSM</a:t>
            </a:r>
            <a:r>
              <a:rPr lang="en-US" sz="1600" dirty="0" smtClean="0"/>
              <a:t>, p 516</a:t>
            </a:r>
          </a:p>
          <a:p>
            <a:endParaRPr lang="en-US" sz="1600" dirty="0"/>
          </a:p>
          <a:p>
            <a:r>
              <a:rPr lang="en-US" dirty="0" smtClean="0"/>
              <a:t>In addition, to add money to the society, the Secretary would pay interest on outstanding bonds ahead of the payment date.   He would buy government bonds (debt) at high premiums, such as including all interest to date of purchase.		</a:t>
            </a:r>
            <a:r>
              <a:rPr lang="en-US" sz="1600" dirty="0" smtClean="0"/>
              <a:t>											Friedman &amp; Schwartz, p. 151</a:t>
            </a:r>
            <a:endParaRPr lang="en-US" sz="1600" dirty="0"/>
          </a:p>
        </p:txBody>
      </p:sp>
      <p:sp>
        <p:nvSpPr>
          <p:cNvPr id="4" name="TextBox 3"/>
          <p:cNvSpPr txBox="1"/>
          <p:nvPr/>
        </p:nvSpPr>
        <p:spPr>
          <a:xfrm>
            <a:off x="0" y="516023"/>
            <a:ext cx="12192000" cy="369332"/>
          </a:xfrm>
          <a:prstGeom prst="rect">
            <a:avLst/>
          </a:prstGeom>
          <a:solidFill>
            <a:srgbClr val="D7FDDC"/>
          </a:solidFill>
        </p:spPr>
        <p:txBody>
          <a:bodyPr wrap="square" rtlCol="0">
            <a:spAutoFit/>
          </a:bodyPr>
          <a:lstStyle/>
          <a:p>
            <a:pPr algn="ctr"/>
            <a:r>
              <a:rPr lang="en-US" dirty="0" smtClean="0"/>
              <a:t>The </a:t>
            </a:r>
            <a:r>
              <a:rPr lang="en-US" dirty="0"/>
              <a:t>growing tendency on the part of the Treasury to intervene frequently and regularly in the money market</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0" y="3643637"/>
            <a:ext cx="5110743" cy="32143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241" y="3434670"/>
            <a:ext cx="3166990" cy="3346192"/>
          </a:xfrm>
          <a:prstGeom prst="rect">
            <a:avLst/>
          </a:prstGeom>
        </p:spPr>
      </p:pic>
      <p:sp>
        <p:nvSpPr>
          <p:cNvPr id="9" name="TextBox 8"/>
          <p:cNvSpPr txBox="1"/>
          <p:nvPr/>
        </p:nvSpPr>
        <p:spPr>
          <a:xfrm>
            <a:off x="1456002" y="3285709"/>
            <a:ext cx="2172518" cy="369332"/>
          </a:xfrm>
          <a:prstGeom prst="rect">
            <a:avLst/>
          </a:prstGeom>
          <a:noFill/>
        </p:spPr>
        <p:txBody>
          <a:bodyPr wrap="none" rtlCol="0">
            <a:spAutoFit/>
          </a:bodyPr>
          <a:lstStyle/>
          <a:p>
            <a:r>
              <a:rPr lang="en-US" dirty="0" smtClean="0"/>
              <a:t>U.S. TREASURY,  1900</a:t>
            </a:r>
            <a:endParaRPr lang="en-US" dirty="0"/>
          </a:p>
        </p:txBody>
      </p:sp>
      <p:sp>
        <p:nvSpPr>
          <p:cNvPr id="11" name="TextBox 10"/>
          <p:cNvSpPr txBox="1"/>
          <p:nvPr/>
        </p:nvSpPr>
        <p:spPr>
          <a:xfrm>
            <a:off x="9311732" y="3103935"/>
            <a:ext cx="1994007" cy="369332"/>
          </a:xfrm>
          <a:prstGeom prst="rect">
            <a:avLst/>
          </a:prstGeom>
          <a:noFill/>
        </p:spPr>
        <p:txBody>
          <a:bodyPr wrap="none" rtlCol="0">
            <a:spAutoFit/>
          </a:bodyPr>
          <a:lstStyle/>
          <a:p>
            <a:r>
              <a:rPr lang="en-US" dirty="0" smtClean="0"/>
              <a:t>WALL STREET, 1900</a:t>
            </a:r>
            <a:endParaRPr lang="en-US" dirty="0"/>
          </a:p>
        </p:txBody>
      </p:sp>
      <p:cxnSp>
        <p:nvCxnSpPr>
          <p:cNvPr id="8" name="Straight Arrow Connector 7"/>
          <p:cNvCxnSpPr/>
          <p:nvPr/>
        </p:nvCxnSpPr>
        <p:spPr>
          <a:xfrm>
            <a:off x="5230912" y="4039985"/>
            <a:ext cx="314452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47515" y="5869685"/>
            <a:ext cx="314452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30679" y="3716819"/>
            <a:ext cx="2544992" cy="923330"/>
          </a:xfrm>
          <a:prstGeom prst="rect">
            <a:avLst/>
          </a:prstGeom>
          <a:noFill/>
        </p:spPr>
        <p:txBody>
          <a:bodyPr wrap="none" rtlCol="0">
            <a:spAutoFit/>
          </a:bodyPr>
          <a:lstStyle/>
          <a:p>
            <a:pPr algn="ctr"/>
            <a:r>
              <a:rPr lang="en-US" dirty="0" smtClean="0"/>
              <a:t>DEPOSIT</a:t>
            </a:r>
          </a:p>
          <a:p>
            <a:r>
              <a:rPr lang="en-US" dirty="0" smtClean="0"/>
              <a:t>GOVT CURRENCY/BONDS</a:t>
            </a:r>
          </a:p>
          <a:p>
            <a:pPr algn="ctr"/>
            <a:r>
              <a:rPr lang="en-US" dirty="0" smtClean="0"/>
              <a:t>DURING PANICS</a:t>
            </a:r>
            <a:endParaRPr lang="en-US" dirty="0"/>
          </a:p>
        </p:txBody>
      </p:sp>
      <p:sp>
        <p:nvSpPr>
          <p:cNvPr id="17" name="TextBox 16"/>
          <p:cNvSpPr txBox="1"/>
          <p:nvPr/>
        </p:nvSpPr>
        <p:spPr>
          <a:xfrm>
            <a:off x="5747203" y="5554823"/>
            <a:ext cx="2544992" cy="923330"/>
          </a:xfrm>
          <a:prstGeom prst="rect">
            <a:avLst/>
          </a:prstGeom>
          <a:noFill/>
        </p:spPr>
        <p:txBody>
          <a:bodyPr wrap="none" rtlCol="0">
            <a:spAutoFit/>
          </a:bodyPr>
          <a:lstStyle/>
          <a:p>
            <a:pPr algn="ctr"/>
            <a:r>
              <a:rPr lang="en-US" dirty="0" smtClean="0"/>
              <a:t>WITHDRAW</a:t>
            </a:r>
          </a:p>
          <a:p>
            <a:r>
              <a:rPr lang="en-US" dirty="0" smtClean="0"/>
              <a:t>GOVT CURRENCY/BONDS</a:t>
            </a:r>
          </a:p>
          <a:p>
            <a:pPr algn="ctr"/>
            <a:r>
              <a:rPr lang="en-US" dirty="0" smtClean="0"/>
              <a:t>DURING BOOMS</a:t>
            </a:r>
            <a:endParaRPr lang="en-US" dirty="0"/>
          </a:p>
        </p:txBody>
      </p:sp>
    </p:spTree>
    <p:extLst>
      <p:ext uri="{BB962C8B-B14F-4D97-AF65-F5344CB8AC3E}">
        <p14:creationId xmlns:p14="http://schemas.microsoft.com/office/powerpoint/2010/main" val="1500657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6024"/>
          </a:xfrm>
          <a:solidFill>
            <a:srgbClr val="AFFFFF"/>
          </a:solidFill>
        </p:spPr>
        <p:txBody>
          <a:bodyPr>
            <a:noAutofit/>
          </a:bodyPr>
          <a:lstStyle/>
          <a:p>
            <a:pPr algn="ct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10.  Treasury </a:t>
            </a:r>
            <a:r>
              <a:rPr lang="en-US" sz="2800" b="1" dirty="0">
                <a:latin typeface="Courier New" panose="02070309020205020404" pitchFamily="49" charset="0"/>
                <a:cs typeface="Courier New" panose="02070309020205020404" pitchFamily="49" charset="0"/>
              </a:rPr>
              <a:t>Secretary Shaw’s Innovative Solutions</a:t>
            </a:r>
            <a:br>
              <a:rPr lang="en-US" sz="2800" b="1" dirty="0">
                <a:latin typeface="Courier New" panose="02070309020205020404" pitchFamily="49" charset="0"/>
                <a:cs typeface="Courier New" panose="02070309020205020404" pitchFamily="49" charset="0"/>
              </a:rPr>
            </a:br>
            <a:endParaRPr lang="en-US" sz="2800" b="1" dirty="0"/>
          </a:p>
        </p:txBody>
      </p:sp>
      <p:sp>
        <p:nvSpPr>
          <p:cNvPr id="3" name="Rectangle 2"/>
          <p:cNvSpPr/>
          <p:nvPr/>
        </p:nvSpPr>
        <p:spPr>
          <a:xfrm>
            <a:off x="0" y="886846"/>
            <a:ext cx="12192000" cy="1569660"/>
          </a:xfrm>
          <a:prstGeom prst="rect">
            <a:avLst/>
          </a:prstGeom>
          <a:solidFill>
            <a:srgbClr val="CFFDC7"/>
          </a:solidFill>
        </p:spPr>
        <p:txBody>
          <a:bodyPr wrap="square">
            <a:spAutoFit/>
          </a:bodyPr>
          <a:lstStyle/>
          <a:p>
            <a:r>
              <a:rPr lang="en-US" sz="2000" dirty="0" smtClean="0"/>
              <a:t>“Early in Apr. 1906, New York reserves were deficient, and the Secretary increased government deposits at national banks that pledged to import an equivalent amount of gold.  The sum deposited was to be regarded as a temporary loan, to be returned to the Treasury as soon as the gold arrived.   One bank was allowed to count the gold in transit as part of its reserves. “ </a:t>
            </a:r>
          </a:p>
          <a:p>
            <a:r>
              <a:rPr lang="en-US" sz="1600" dirty="0" smtClean="0"/>
              <a:t>	</a:t>
            </a:r>
            <a:r>
              <a:rPr lang="en-US" sz="1600" i="1" dirty="0" smtClean="0"/>
              <a:t>Annual Report on the Finances</a:t>
            </a:r>
            <a:r>
              <a:rPr lang="en-US" sz="1600" dirty="0" smtClean="0"/>
              <a:t>, 1906, as quoted in Friedman &amp; Schwartz, </a:t>
            </a:r>
            <a:r>
              <a:rPr lang="en-US" sz="1600" i="1" dirty="0" smtClean="0"/>
              <a:t>A Monetary History of the United States, 1867-1960</a:t>
            </a:r>
            <a:r>
              <a:rPr lang="en-US" sz="1600" dirty="0" smtClean="0"/>
              <a:t>, p. 155</a:t>
            </a:r>
            <a:endParaRPr lang="en-US" sz="1600" dirty="0"/>
          </a:p>
        </p:txBody>
      </p:sp>
      <p:sp>
        <p:nvSpPr>
          <p:cNvPr id="4" name="TextBox 3"/>
          <p:cNvSpPr txBox="1"/>
          <p:nvPr/>
        </p:nvSpPr>
        <p:spPr>
          <a:xfrm>
            <a:off x="0" y="516023"/>
            <a:ext cx="12192000" cy="369332"/>
          </a:xfrm>
          <a:prstGeom prst="rect">
            <a:avLst/>
          </a:prstGeom>
          <a:solidFill>
            <a:srgbClr val="D7FDDC"/>
          </a:solidFill>
        </p:spPr>
        <p:txBody>
          <a:bodyPr wrap="square" rtlCol="0">
            <a:spAutoFit/>
          </a:bodyPr>
          <a:lstStyle/>
          <a:p>
            <a:pPr algn="ctr"/>
            <a:r>
              <a:rPr lang="en-US" dirty="0" smtClean="0"/>
              <a:t>The </a:t>
            </a:r>
            <a:r>
              <a:rPr lang="en-US" dirty="0"/>
              <a:t>growing tendency on the part of the Treasury to intervene frequently and regularly in the money market</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002"/>
            <a:ext cx="3069284" cy="22178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690" y="3464229"/>
            <a:ext cx="2580499" cy="2726515"/>
          </a:xfrm>
          <a:prstGeom prst="rect">
            <a:avLst/>
          </a:prstGeom>
        </p:spPr>
      </p:pic>
      <p:sp>
        <p:nvSpPr>
          <p:cNvPr id="9" name="TextBox 8"/>
          <p:cNvSpPr txBox="1"/>
          <p:nvPr/>
        </p:nvSpPr>
        <p:spPr>
          <a:xfrm>
            <a:off x="202030" y="3434670"/>
            <a:ext cx="2172518" cy="369332"/>
          </a:xfrm>
          <a:prstGeom prst="rect">
            <a:avLst/>
          </a:prstGeom>
          <a:noFill/>
        </p:spPr>
        <p:txBody>
          <a:bodyPr wrap="none" rtlCol="0">
            <a:spAutoFit/>
          </a:bodyPr>
          <a:lstStyle/>
          <a:p>
            <a:r>
              <a:rPr lang="en-US" dirty="0" smtClean="0"/>
              <a:t>U.S. TREASURY,  1900</a:t>
            </a:r>
            <a:endParaRPr lang="en-US" dirty="0"/>
          </a:p>
        </p:txBody>
      </p:sp>
      <p:sp>
        <p:nvSpPr>
          <p:cNvPr id="11" name="TextBox 10"/>
          <p:cNvSpPr txBox="1"/>
          <p:nvPr/>
        </p:nvSpPr>
        <p:spPr>
          <a:xfrm>
            <a:off x="6782476" y="2997481"/>
            <a:ext cx="1994007" cy="369332"/>
          </a:xfrm>
          <a:prstGeom prst="rect">
            <a:avLst/>
          </a:prstGeom>
          <a:noFill/>
        </p:spPr>
        <p:txBody>
          <a:bodyPr wrap="none" rtlCol="0">
            <a:spAutoFit/>
          </a:bodyPr>
          <a:lstStyle/>
          <a:p>
            <a:r>
              <a:rPr lang="en-US" dirty="0" smtClean="0"/>
              <a:t>WALL STREET, 1900</a:t>
            </a:r>
            <a:endParaRPr lang="en-US" dirty="0"/>
          </a:p>
        </p:txBody>
      </p:sp>
      <p:cxnSp>
        <p:nvCxnSpPr>
          <p:cNvPr id="8" name="Straight Arrow Connector 7"/>
          <p:cNvCxnSpPr/>
          <p:nvPr/>
        </p:nvCxnSpPr>
        <p:spPr>
          <a:xfrm>
            <a:off x="3147482" y="4015439"/>
            <a:ext cx="314452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64085" y="5845139"/>
            <a:ext cx="314452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35729" y="3721114"/>
            <a:ext cx="2544992" cy="646331"/>
          </a:xfrm>
          <a:prstGeom prst="rect">
            <a:avLst/>
          </a:prstGeom>
          <a:noFill/>
        </p:spPr>
        <p:txBody>
          <a:bodyPr wrap="none" rtlCol="0">
            <a:spAutoFit/>
          </a:bodyPr>
          <a:lstStyle/>
          <a:p>
            <a:pPr algn="ctr"/>
            <a:r>
              <a:rPr lang="en-US" dirty="0" smtClean="0"/>
              <a:t>DEPOSIT</a:t>
            </a:r>
          </a:p>
          <a:p>
            <a:r>
              <a:rPr lang="en-US" dirty="0" smtClean="0"/>
              <a:t>GOVT CURRENCY/BONDS</a:t>
            </a:r>
          </a:p>
        </p:txBody>
      </p:sp>
      <p:sp>
        <p:nvSpPr>
          <p:cNvPr id="17" name="TextBox 16"/>
          <p:cNvSpPr txBox="1"/>
          <p:nvPr/>
        </p:nvSpPr>
        <p:spPr>
          <a:xfrm>
            <a:off x="3663773" y="5530277"/>
            <a:ext cx="2544992" cy="646331"/>
          </a:xfrm>
          <a:prstGeom prst="rect">
            <a:avLst/>
          </a:prstGeom>
          <a:noFill/>
        </p:spPr>
        <p:txBody>
          <a:bodyPr wrap="none" rtlCol="0">
            <a:spAutoFit/>
          </a:bodyPr>
          <a:lstStyle/>
          <a:p>
            <a:pPr algn="ctr"/>
            <a:r>
              <a:rPr lang="en-US" dirty="0" smtClean="0"/>
              <a:t>WITHDRAW</a:t>
            </a:r>
          </a:p>
          <a:p>
            <a:r>
              <a:rPr lang="en-US" dirty="0" smtClean="0"/>
              <a:t>GOVT CURRENCY/BONDS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5061" y="2347195"/>
            <a:ext cx="2471347" cy="199204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767478">
            <a:off x="8964848" y="4122102"/>
            <a:ext cx="1923736" cy="73585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3114" y="4886601"/>
            <a:ext cx="1204914" cy="1407284"/>
          </a:xfrm>
          <a:prstGeom prst="rect">
            <a:avLst/>
          </a:prstGeom>
        </p:spPr>
      </p:pic>
      <p:sp>
        <p:nvSpPr>
          <p:cNvPr id="14" name="TextBox 13"/>
          <p:cNvSpPr txBox="1"/>
          <p:nvPr/>
        </p:nvSpPr>
        <p:spPr>
          <a:xfrm>
            <a:off x="9123114" y="4886600"/>
            <a:ext cx="1288195" cy="369332"/>
          </a:xfrm>
          <a:prstGeom prst="rect">
            <a:avLst/>
          </a:prstGeom>
          <a:solidFill>
            <a:schemeClr val="bg1"/>
          </a:solidFill>
        </p:spPr>
        <p:txBody>
          <a:bodyPr wrap="square" rtlCol="0">
            <a:spAutoFit/>
          </a:bodyPr>
          <a:lstStyle/>
          <a:p>
            <a:r>
              <a:rPr lang="en-US" dirty="0" smtClean="0"/>
              <a:t>                                  </a:t>
            </a:r>
            <a:endParaRPr lang="en-US" dirty="0"/>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4105" y="4331693"/>
            <a:ext cx="1204914" cy="1407284"/>
          </a:xfrm>
          <a:prstGeom prst="rect">
            <a:avLst/>
          </a:prstGeom>
        </p:spPr>
      </p:pic>
      <p:sp>
        <p:nvSpPr>
          <p:cNvPr id="19" name="TextBox 18"/>
          <p:cNvSpPr txBox="1"/>
          <p:nvPr/>
        </p:nvSpPr>
        <p:spPr>
          <a:xfrm>
            <a:off x="10434106" y="4305362"/>
            <a:ext cx="1227710" cy="369332"/>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118877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6024"/>
          </a:xfrm>
          <a:solidFill>
            <a:srgbClr val="AFFFFF"/>
          </a:solidFill>
        </p:spPr>
        <p:txBody>
          <a:bodyPr>
            <a:noAutofit/>
          </a:bodyPr>
          <a:lstStyle/>
          <a:p>
            <a:pPr algn="ct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10.  Treasury </a:t>
            </a:r>
            <a:r>
              <a:rPr lang="en-US" sz="2800" b="1" dirty="0">
                <a:latin typeface="Courier New" panose="02070309020205020404" pitchFamily="49" charset="0"/>
                <a:cs typeface="Courier New" panose="02070309020205020404" pitchFamily="49" charset="0"/>
              </a:rPr>
              <a:t>Secretary Shaw’s Innovative Solutions</a:t>
            </a:r>
            <a:br>
              <a:rPr lang="en-US" sz="2800" b="1" dirty="0">
                <a:latin typeface="Courier New" panose="02070309020205020404" pitchFamily="49" charset="0"/>
                <a:cs typeface="Courier New" panose="02070309020205020404" pitchFamily="49" charset="0"/>
              </a:rPr>
            </a:br>
            <a:endParaRPr lang="en-US" sz="2800" b="1" dirty="0"/>
          </a:p>
        </p:txBody>
      </p:sp>
      <p:sp>
        <p:nvSpPr>
          <p:cNvPr id="3" name="Rectangle 2"/>
          <p:cNvSpPr/>
          <p:nvPr/>
        </p:nvSpPr>
        <p:spPr>
          <a:xfrm>
            <a:off x="0" y="886846"/>
            <a:ext cx="12192000" cy="1815882"/>
          </a:xfrm>
          <a:prstGeom prst="rect">
            <a:avLst/>
          </a:prstGeom>
          <a:solidFill>
            <a:srgbClr val="CFFDC7"/>
          </a:solidFill>
        </p:spPr>
        <p:txBody>
          <a:bodyPr wrap="square">
            <a:spAutoFit/>
          </a:bodyPr>
          <a:lstStyle/>
          <a:p>
            <a:r>
              <a:rPr lang="en-US" sz="2000" dirty="0" smtClean="0"/>
              <a:t>“If the Secretary of the Treasury were given $100 million to be deposited with the banks or withdrawn as he might deem expedient, and if in addition he were clothed with authority over the reserves of the several banks, with power to contract the national bank circulation at pleasure, in my judgment no panic, as distinguished from industrial stagnation could threaten the U.S. or Europe that he could not avert…” </a:t>
            </a:r>
          </a:p>
          <a:p>
            <a:r>
              <a:rPr lang="en-US" sz="1600" dirty="0" smtClean="0"/>
              <a:t>	</a:t>
            </a:r>
            <a:r>
              <a:rPr lang="en-US" sz="1600" i="1" dirty="0" smtClean="0"/>
              <a:t>Annual Report on the Finances, </a:t>
            </a:r>
            <a:r>
              <a:rPr lang="en-US" sz="1600" dirty="0" smtClean="0"/>
              <a:t>Leslie Shaw, Secretary, 1906, as quoted in Friedman &amp; Schwartz,</a:t>
            </a:r>
          </a:p>
          <a:p>
            <a:r>
              <a:rPr lang="en-US" sz="1600" dirty="0"/>
              <a:t>	</a:t>
            </a:r>
            <a:r>
              <a:rPr lang="en-US" sz="1600" i="1" dirty="0" smtClean="0"/>
              <a:t>A Monetary History of the United States, 1867-1960</a:t>
            </a:r>
            <a:r>
              <a:rPr lang="en-US" sz="1600" dirty="0" smtClean="0"/>
              <a:t>, p. 149-150</a:t>
            </a:r>
            <a:endParaRPr lang="en-US" sz="1600" dirty="0"/>
          </a:p>
        </p:txBody>
      </p:sp>
      <p:sp>
        <p:nvSpPr>
          <p:cNvPr id="4" name="TextBox 3"/>
          <p:cNvSpPr txBox="1"/>
          <p:nvPr/>
        </p:nvSpPr>
        <p:spPr>
          <a:xfrm>
            <a:off x="0" y="516023"/>
            <a:ext cx="12192000" cy="369332"/>
          </a:xfrm>
          <a:prstGeom prst="rect">
            <a:avLst/>
          </a:prstGeom>
          <a:solidFill>
            <a:srgbClr val="D7FDDC"/>
          </a:solidFill>
        </p:spPr>
        <p:txBody>
          <a:bodyPr wrap="square" rtlCol="0">
            <a:spAutoFit/>
          </a:bodyPr>
          <a:lstStyle/>
          <a:p>
            <a:pPr algn="ctr"/>
            <a:r>
              <a:rPr lang="en-US" dirty="0" smtClean="0"/>
              <a:t>The </a:t>
            </a:r>
            <a:r>
              <a:rPr lang="en-US" dirty="0"/>
              <a:t>growing tendency on the part of the Treasury to intervene frequently and regularly in the money market</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002"/>
            <a:ext cx="3069284" cy="22178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690" y="3464229"/>
            <a:ext cx="2580499" cy="2726515"/>
          </a:xfrm>
          <a:prstGeom prst="rect">
            <a:avLst/>
          </a:prstGeom>
        </p:spPr>
      </p:pic>
      <p:sp>
        <p:nvSpPr>
          <p:cNvPr id="9" name="TextBox 8"/>
          <p:cNvSpPr txBox="1"/>
          <p:nvPr/>
        </p:nvSpPr>
        <p:spPr>
          <a:xfrm>
            <a:off x="202030" y="3434670"/>
            <a:ext cx="2172518" cy="369332"/>
          </a:xfrm>
          <a:prstGeom prst="rect">
            <a:avLst/>
          </a:prstGeom>
          <a:noFill/>
        </p:spPr>
        <p:txBody>
          <a:bodyPr wrap="none" rtlCol="0">
            <a:spAutoFit/>
          </a:bodyPr>
          <a:lstStyle/>
          <a:p>
            <a:r>
              <a:rPr lang="en-US" dirty="0" smtClean="0"/>
              <a:t>U.S. TREASURY,  1900</a:t>
            </a:r>
            <a:endParaRPr lang="en-US" dirty="0"/>
          </a:p>
        </p:txBody>
      </p:sp>
      <p:sp>
        <p:nvSpPr>
          <p:cNvPr id="11" name="TextBox 10"/>
          <p:cNvSpPr txBox="1"/>
          <p:nvPr/>
        </p:nvSpPr>
        <p:spPr>
          <a:xfrm>
            <a:off x="6782476" y="2997481"/>
            <a:ext cx="1994007" cy="369332"/>
          </a:xfrm>
          <a:prstGeom prst="rect">
            <a:avLst/>
          </a:prstGeom>
          <a:noFill/>
        </p:spPr>
        <p:txBody>
          <a:bodyPr wrap="none" rtlCol="0">
            <a:spAutoFit/>
          </a:bodyPr>
          <a:lstStyle/>
          <a:p>
            <a:r>
              <a:rPr lang="en-US" dirty="0" smtClean="0"/>
              <a:t>WALL STREET, 1900</a:t>
            </a:r>
            <a:endParaRPr lang="en-US" dirty="0"/>
          </a:p>
        </p:txBody>
      </p:sp>
      <p:cxnSp>
        <p:nvCxnSpPr>
          <p:cNvPr id="8" name="Straight Arrow Connector 7"/>
          <p:cNvCxnSpPr/>
          <p:nvPr/>
        </p:nvCxnSpPr>
        <p:spPr>
          <a:xfrm>
            <a:off x="3147482" y="4015439"/>
            <a:ext cx="314452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64085" y="5845139"/>
            <a:ext cx="314452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35729" y="3721114"/>
            <a:ext cx="2544992" cy="646331"/>
          </a:xfrm>
          <a:prstGeom prst="rect">
            <a:avLst/>
          </a:prstGeom>
          <a:noFill/>
        </p:spPr>
        <p:txBody>
          <a:bodyPr wrap="none" rtlCol="0">
            <a:spAutoFit/>
          </a:bodyPr>
          <a:lstStyle/>
          <a:p>
            <a:pPr algn="ctr"/>
            <a:r>
              <a:rPr lang="en-US" dirty="0" smtClean="0"/>
              <a:t>DEPOSIT</a:t>
            </a:r>
          </a:p>
          <a:p>
            <a:r>
              <a:rPr lang="en-US" dirty="0" smtClean="0"/>
              <a:t>GOVT CURRENCY/BONDS</a:t>
            </a:r>
          </a:p>
        </p:txBody>
      </p:sp>
      <p:sp>
        <p:nvSpPr>
          <p:cNvPr id="17" name="TextBox 16"/>
          <p:cNvSpPr txBox="1"/>
          <p:nvPr/>
        </p:nvSpPr>
        <p:spPr>
          <a:xfrm>
            <a:off x="3663773" y="5530277"/>
            <a:ext cx="2544992" cy="646331"/>
          </a:xfrm>
          <a:prstGeom prst="rect">
            <a:avLst/>
          </a:prstGeom>
          <a:noFill/>
        </p:spPr>
        <p:txBody>
          <a:bodyPr wrap="none" rtlCol="0">
            <a:spAutoFit/>
          </a:bodyPr>
          <a:lstStyle/>
          <a:p>
            <a:pPr algn="ctr"/>
            <a:r>
              <a:rPr lang="en-US" dirty="0" smtClean="0"/>
              <a:t>WITHDRAW</a:t>
            </a:r>
          </a:p>
          <a:p>
            <a:r>
              <a:rPr lang="en-US" dirty="0" smtClean="0"/>
              <a:t>GOVT CURRENCY/BONDS</a:t>
            </a:r>
          </a:p>
        </p:txBody>
      </p:sp>
      <p:sp>
        <p:nvSpPr>
          <p:cNvPr id="14" name="TextBox 13"/>
          <p:cNvSpPr txBox="1"/>
          <p:nvPr/>
        </p:nvSpPr>
        <p:spPr>
          <a:xfrm>
            <a:off x="9123114" y="4886600"/>
            <a:ext cx="1288195" cy="369332"/>
          </a:xfrm>
          <a:prstGeom prst="rect">
            <a:avLst/>
          </a:prstGeom>
          <a:solidFill>
            <a:schemeClr val="bg1"/>
          </a:solidFill>
        </p:spPr>
        <p:txBody>
          <a:bodyPr wrap="square" rtlCol="0">
            <a:spAutoFit/>
          </a:bodyPr>
          <a:lstStyle/>
          <a:p>
            <a:r>
              <a:rPr lang="en-US" dirty="0" smtClean="0"/>
              <a:t>                                  </a:t>
            </a:r>
            <a:endParaRPr lang="en-US" dirty="0"/>
          </a:p>
        </p:txBody>
      </p:sp>
      <p:sp>
        <p:nvSpPr>
          <p:cNvPr id="19" name="TextBox 18"/>
          <p:cNvSpPr txBox="1"/>
          <p:nvPr/>
        </p:nvSpPr>
        <p:spPr>
          <a:xfrm>
            <a:off x="10434106" y="4305362"/>
            <a:ext cx="1227710" cy="369332"/>
          </a:xfrm>
          <a:prstGeom prst="rect">
            <a:avLst/>
          </a:prstGeom>
          <a:solidFill>
            <a:schemeClr val="bg1"/>
          </a:solidFill>
        </p:spPr>
        <p:txBody>
          <a:bodyPr wrap="square" rtlCol="0">
            <a:spAutoFit/>
          </a:bodyPr>
          <a:lstStyle/>
          <a:p>
            <a:r>
              <a:rPr lang="en-US" dirty="0" smtClean="0"/>
              <a:t>                                  </a:t>
            </a:r>
            <a:endParaRPr lang="en-US" dirty="0"/>
          </a:p>
        </p:txBody>
      </p:sp>
      <p:cxnSp>
        <p:nvCxnSpPr>
          <p:cNvPr id="20" name="Straight Arrow Connector 19"/>
          <p:cNvCxnSpPr/>
          <p:nvPr/>
        </p:nvCxnSpPr>
        <p:spPr>
          <a:xfrm>
            <a:off x="8956189" y="4044279"/>
            <a:ext cx="955254" cy="64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956190" y="5845139"/>
            <a:ext cx="1253717" cy="83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1592" y="3660555"/>
            <a:ext cx="1966061" cy="82947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9907" y="5373092"/>
            <a:ext cx="1966061" cy="829473"/>
          </a:xfrm>
          <a:prstGeom prst="rect">
            <a:avLst/>
          </a:prstGeom>
        </p:spPr>
      </p:pic>
      <p:sp>
        <p:nvSpPr>
          <p:cNvPr id="29" name="TextBox 28"/>
          <p:cNvSpPr txBox="1"/>
          <p:nvPr/>
        </p:nvSpPr>
        <p:spPr>
          <a:xfrm>
            <a:off x="9023267" y="5956157"/>
            <a:ext cx="1151469" cy="369332"/>
          </a:xfrm>
          <a:prstGeom prst="rect">
            <a:avLst/>
          </a:prstGeom>
          <a:noFill/>
        </p:spPr>
        <p:txBody>
          <a:bodyPr wrap="none" rtlCol="0">
            <a:spAutoFit/>
          </a:bodyPr>
          <a:lstStyle/>
          <a:p>
            <a:r>
              <a:rPr lang="en-US" dirty="0" smtClean="0"/>
              <a:t>redeemed</a:t>
            </a:r>
            <a:endParaRPr lang="en-US" dirty="0"/>
          </a:p>
        </p:txBody>
      </p:sp>
      <p:sp>
        <p:nvSpPr>
          <p:cNvPr id="30" name="TextBox 29"/>
          <p:cNvSpPr txBox="1"/>
          <p:nvPr/>
        </p:nvSpPr>
        <p:spPr>
          <a:xfrm>
            <a:off x="8991036" y="4153418"/>
            <a:ext cx="776175" cy="369332"/>
          </a:xfrm>
          <a:prstGeom prst="rect">
            <a:avLst/>
          </a:prstGeom>
          <a:noFill/>
        </p:spPr>
        <p:txBody>
          <a:bodyPr wrap="none" rtlCol="0">
            <a:spAutoFit/>
          </a:bodyPr>
          <a:lstStyle/>
          <a:p>
            <a:r>
              <a:rPr lang="en-US" dirty="0" smtClean="0"/>
              <a:t>issued</a:t>
            </a:r>
            <a:endParaRPr lang="en-US" dirty="0"/>
          </a:p>
        </p:txBody>
      </p:sp>
      <p:sp>
        <p:nvSpPr>
          <p:cNvPr id="31" name="Oval 30"/>
          <p:cNvSpPr/>
          <p:nvPr/>
        </p:nvSpPr>
        <p:spPr>
          <a:xfrm>
            <a:off x="9203673" y="3037043"/>
            <a:ext cx="735273" cy="714827"/>
          </a:xfrm>
          <a:prstGeom prst="ellipse">
            <a:avLst/>
          </a:prstGeom>
          <a:solidFill>
            <a:srgbClr val="CFF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2</a:t>
            </a:r>
            <a:endParaRPr lang="en-US" sz="3200" dirty="0">
              <a:solidFill>
                <a:schemeClr val="tx1"/>
              </a:solidFill>
            </a:endParaRPr>
          </a:p>
        </p:txBody>
      </p:sp>
      <p:sp>
        <p:nvSpPr>
          <p:cNvPr id="32" name="Oval 31"/>
          <p:cNvSpPr/>
          <p:nvPr/>
        </p:nvSpPr>
        <p:spPr>
          <a:xfrm>
            <a:off x="3071145" y="3144036"/>
            <a:ext cx="735273" cy="714827"/>
          </a:xfrm>
          <a:prstGeom prst="ellipse">
            <a:avLst/>
          </a:prstGeom>
          <a:solidFill>
            <a:srgbClr val="CFF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1</a:t>
            </a:r>
            <a:endParaRPr lang="en-US" sz="3200" dirty="0">
              <a:solidFill>
                <a:schemeClr val="tx1"/>
              </a:solidFill>
            </a:endParaRPr>
          </a:p>
        </p:txBody>
      </p:sp>
      <p:sp>
        <p:nvSpPr>
          <p:cNvPr id="33" name="Oval 32"/>
          <p:cNvSpPr/>
          <p:nvPr/>
        </p:nvSpPr>
        <p:spPr>
          <a:xfrm>
            <a:off x="9433816" y="4940804"/>
            <a:ext cx="735273" cy="714827"/>
          </a:xfrm>
          <a:prstGeom prst="ellipse">
            <a:avLst/>
          </a:prstGeom>
          <a:solidFill>
            <a:srgbClr val="CFF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4</a:t>
            </a:r>
            <a:endParaRPr lang="en-US" sz="3200" dirty="0">
              <a:solidFill>
                <a:schemeClr val="tx1"/>
              </a:solidFill>
            </a:endParaRPr>
          </a:p>
        </p:txBody>
      </p:sp>
      <p:sp>
        <p:nvSpPr>
          <p:cNvPr id="34" name="Oval 33"/>
          <p:cNvSpPr/>
          <p:nvPr/>
        </p:nvSpPr>
        <p:spPr>
          <a:xfrm>
            <a:off x="3248058" y="4970737"/>
            <a:ext cx="735273" cy="714827"/>
          </a:xfrm>
          <a:prstGeom prst="ellipse">
            <a:avLst/>
          </a:prstGeom>
          <a:solidFill>
            <a:srgbClr val="CFF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3</a:t>
            </a:r>
            <a:endParaRPr lang="en-US" sz="3200" dirty="0">
              <a:solidFill>
                <a:schemeClr val="tx1"/>
              </a:solidFill>
            </a:endParaRPr>
          </a:p>
        </p:txBody>
      </p:sp>
    </p:spTree>
    <p:extLst>
      <p:ext uri="{BB962C8B-B14F-4D97-AF65-F5344CB8AC3E}">
        <p14:creationId xmlns:p14="http://schemas.microsoft.com/office/powerpoint/2010/main" val="4244837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12192000" cy="523220"/>
          </a:xfrm>
          <a:prstGeom prst="rect">
            <a:avLst/>
          </a:prstGeom>
          <a:solidFill>
            <a:srgbClr val="FF93FF"/>
          </a:solidFill>
        </p:spPr>
        <p:txBody>
          <a:bodyPr wrap="square">
            <a:spAutoFit/>
          </a:bodyPr>
          <a:lstStyle/>
          <a:p>
            <a:pPr marL="514350" indent="-514350" algn="ctr">
              <a:buFont typeface="+mj-lt"/>
              <a:buAutoNum type="arabicPeriod" startAt="11"/>
            </a:pPr>
            <a:r>
              <a:rPr lang="en-US" sz="2800" b="1" dirty="0">
                <a:latin typeface="Courier New" panose="02070309020205020404" pitchFamily="49" charset="0"/>
                <a:cs typeface="Courier New" panose="02070309020205020404" pitchFamily="49" charset="0"/>
              </a:rPr>
              <a:t>The Postal Savings System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714500"/>
            <a:ext cx="6858000" cy="5143500"/>
          </a:xfrm>
          <a:prstGeom prst="rect">
            <a:avLst/>
          </a:prstGeom>
        </p:spPr>
      </p:pic>
      <p:sp>
        <p:nvSpPr>
          <p:cNvPr id="4" name="TextBox 3"/>
          <p:cNvSpPr txBox="1"/>
          <p:nvPr/>
        </p:nvSpPr>
        <p:spPr>
          <a:xfrm>
            <a:off x="1755392" y="6488668"/>
            <a:ext cx="3578608" cy="369332"/>
          </a:xfrm>
          <a:prstGeom prst="rect">
            <a:avLst/>
          </a:prstGeom>
          <a:noFill/>
        </p:spPr>
        <p:txBody>
          <a:bodyPr wrap="none" rtlCol="0">
            <a:spAutoFit/>
          </a:bodyPr>
          <a:lstStyle/>
          <a:p>
            <a:r>
              <a:rPr lang="en-US" dirty="0" smtClean="0"/>
              <a:t>POST OFFICE DEPOSITORY WINDOW</a:t>
            </a:r>
            <a:endParaRPr lang="en-US" dirty="0"/>
          </a:p>
        </p:txBody>
      </p:sp>
      <p:sp>
        <p:nvSpPr>
          <p:cNvPr id="6" name="TextBox 5"/>
          <p:cNvSpPr txBox="1"/>
          <p:nvPr/>
        </p:nvSpPr>
        <p:spPr>
          <a:xfrm>
            <a:off x="0" y="527919"/>
            <a:ext cx="12192000" cy="923330"/>
          </a:xfrm>
          <a:prstGeom prst="rect">
            <a:avLst/>
          </a:prstGeom>
          <a:noFill/>
        </p:spPr>
        <p:txBody>
          <a:bodyPr wrap="square" rtlCol="0">
            <a:spAutoFit/>
          </a:bodyPr>
          <a:lstStyle/>
          <a:p>
            <a:pPr algn="ctr"/>
            <a:r>
              <a:rPr lang="en-US" dirty="0" smtClean="0"/>
              <a:t>January 1911</a:t>
            </a:r>
          </a:p>
          <a:p>
            <a:pPr algn="ctr"/>
            <a:r>
              <a:rPr lang="en-US" dirty="0" smtClean="0"/>
              <a:t>The U.S. Postal Savings System offered savings accounts, operating as a deposit bank and making no loans.</a:t>
            </a:r>
          </a:p>
          <a:p>
            <a:pPr algn="ctr"/>
            <a:r>
              <a:rPr lang="en-US" dirty="0" smtClean="0"/>
              <a:t>Like the theoretical operation of the Bank of Amsterdam.</a:t>
            </a:r>
            <a:endParaRPr lang="en-US" dirty="0"/>
          </a:p>
        </p:txBody>
      </p:sp>
    </p:spTree>
    <p:extLst>
      <p:ext uri="{BB962C8B-B14F-4D97-AF65-F5344CB8AC3E}">
        <p14:creationId xmlns:p14="http://schemas.microsoft.com/office/powerpoint/2010/main" val="3140807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12192000" cy="523220"/>
          </a:xfrm>
          <a:prstGeom prst="rect">
            <a:avLst/>
          </a:prstGeom>
          <a:solidFill>
            <a:srgbClr val="FF93FF"/>
          </a:solidFill>
        </p:spPr>
        <p:txBody>
          <a:bodyPr wrap="square">
            <a:spAutoFit/>
          </a:bodyPr>
          <a:lstStyle/>
          <a:p>
            <a:pPr marL="514350" indent="-514350" algn="ctr">
              <a:buFont typeface="+mj-lt"/>
              <a:buAutoNum type="arabicPeriod" startAt="11"/>
            </a:pPr>
            <a:r>
              <a:rPr lang="en-US" sz="2800" b="1" dirty="0">
                <a:latin typeface="Courier New" panose="02070309020205020404" pitchFamily="49" charset="0"/>
                <a:cs typeface="Courier New" panose="02070309020205020404" pitchFamily="49" charset="0"/>
              </a:rPr>
              <a:t>The Postal Savings System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650" y="1529442"/>
            <a:ext cx="4610100" cy="4419600"/>
          </a:xfrm>
          <a:prstGeom prst="rect">
            <a:avLst/>
          </a:prstGeom>
        </p:spPr>
      </p:pic>
      <p:sp>
        <p:nvSpPr>
          <p:cNvPr id="5" name="TextBox 4"/>
          <p:cNvSpPr txBox="1"/>
          <p:nvPr/>
        </p:nvSpPr>
        <p:spPr>
          <a:xfrm>
            <a:off x="816429" y="1812471"/>
            <a:ext cx="2155526" cy="369332"/>
          </a:xfrm>
          <a:prstGeom prst="rect">
            <a:avLst/>
          </a:prstGeom>
          <a:solidFill>
            <a:srgbClr val="FF93FF"/>
          </a:solidFill>
        </p:spPr>
        <p:txBody>
          <a:bodyPr wrap="none" rtlCol="0">
            <a:spAutoFit/>
          </a:bodyPr>
          <a:lstStyle/>
          <a:p>
            <a:r>
              <a:rPr lang="en-US" u="sng" dirty="0" smtClean="0"/>
              <a:t>% of Nation’s Savings</a:t>
            </a:r>
            <a:endParaRPr lang="en-US" u="sng" dirty="0"/>
          </a:p>
        </p:txBody>
      </p:sp>
      <p:sp>
        <p:nvSpPr>
          <p:cNvPr id="8" name="TextBox 7"/>
          <p:cNvSpPr txBox="1"/>
          <p:nvPr/>
        </p:nvSpPr>
        <p:spPr>
          <a:xfrm>
            <a:off x="3869871" y="1766752"/>
            <a:ext cx="45719" cy="369332"/>
          </a:xfrm>
          <a:prstGeom prst="rect">
            <a:avLst/>
          </a:prstGeom>
          <a:noFill/>
        </p:spPr>
        <p:txBody>
          <a:bodyPr wrap="square" rtlCol="0">
            <a:spAutoFit/>
          </a:bodyPr>
          <a:lstStyle/>
          <a:p>
            <a:endParaRPr lang="en-US" dirty="0"/>
          </a:p>
        </p:txBody>
      </p:sp>
      <p:sp>
        <p:nvSpPr>
          <p:cNvPr id="9" name="TextBox 8"/>
          <p:cNvSpPr txBox="1"/>
          <p:nvPr/>
        </p:nvSpPr>
        <p:spPr>
          <a:xfrm>
            <a:off x="4430654" y="1812471"/>
            <a:ext cx="586507" cy="369332"/>
          </a:xfrm>
          <a:prstGeom prst="rect">
            <a:avLst/>
          </a:prstGeom>
          <a:solidFill>
            <a:srgbClr val="FF93FF"/>
          </a:solidFill>
        </p:spPr>
        <p:txBody>
          <a:bodyPr wrap="none" rtlCol="0">
            <a:spAutoFit/>
          </a:bodyPr>
          <a:lstStyle/>
          <a:p>
            <a:r>
              <a:rPr lang="en-US" u="sng" dirty="0" smtClean="0"/>
              <a:t>Year</a:t>
            </a:r>
            <a:endParaRPr lang="en-US" u="sng" dirty="0"/>
          </a:p>
        </p:txBody>
      </p:sp>
      <p:sp>
        <p:nvSpPr>
          <p:cNvPr id="10" name="TextBox 9"/>
          <p:cNvSpPr txBox="1"/>
          <p:nvPr/>
        </p:nvSpPr>
        <p:spPr>
          <a:xfrm>
            <a:off x="1594429" y="2530928"/>
            <a:ext cx="3422732" cy="1477328"/>
          </a:xfrm>
          <a:prstGeom prst="rect">
            <a:avLst/>
          </a:prstGeom>
          <a:solidFill>
            <a:srgbClr val="FF93FF"/>
          </a:solidFill>
        </p:spPr>
        <p:txBody>
          <a:bodyPr wrap="none" rtlCol="0">
            <a:spAutoFit/>
          </a:bodyPr>
          <a:lstStyle/>
          <a:p>
            <a:r>
              <a:rPr lang="en-US" dirty="0" smtClean="0"/>
              <a:t>  4%			1919</a:t>
            </a:r>
          </a:p>
          <a:p>
            <a:r>
              <a:rPr lang="en-US" dirty="0" smtClean="0"/>
              <a:t>  2%			1929</a:t>
            </a:r>
          </a:p>
          <a:p>
            <a:r>
              <a:rPr lang="en-US" dirty="0" smtClean="0"/>
              <a:t>13%			1933</a:t>
            </a:r>
          </a:p>
          <a:p>
            <a:r>
              <a:rPr lang="en-US" dirty="0" smtClean="0"/>
              <a:t>20%			1947</a:t>
            </a:r>
          </a:p>
          <a:p>
            <a:r>
              <a:rPr lang="en-US" dirty="0"/>
              <a:t> </a:t>
            </a:r>
            <a:r>
              <a:rPr lang="en-US" dirty="0" smtClean="0"/>
              <a:t> 2%			1960</a:t>
            </a:r>
            <a:endParaRPr lang="en-US" dirty="0"/>
          </a:p>
        </p:txBody>
      </p:sp>
    </p:spTree>
    <p:extLst>
      <p:ext uri="{BB962C8B-B14F-4D97-AF65-F5344CB8AC3E}">
        <p14:creationId xmlns:p14="http://schemas.microsoft.com/office/powerpoint/2010/main" val="414524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FF00"/>
          </a:solidFill>
        </p:spPr>
        <p:txBody>
          <a:bodyPr wrap="square">
            <a:spAutoFit/>
          </a:bodyPr>
          <a:lstStyle/>
          <a:p>
            <a:pPr marL="457200" indent="-457200" algn="ctr">
              <a:buFont typeface="+mj-lt"/>
              <a:buAutoNum type="arabicPeriod" startAt="12"/>
            </a:pPr>
            <a:r>
              <a:rPr lang="en-US" sz="2400" b="1" dirty="0">
                <a:latin typeface="Courier New" panose="02070309020205020404" pitchFamily="49" charset="0"/>
                <a:cs typeface="Courier New" panose="02070309020205020404" pitchFamily="49" charset="0"/>
              </a:rPr>
              <a:t>Bankers Thwart Societal Solutions:  Panic of 1907</a:t>
            </a:r>
          </a:p>
        </p:txBody>
      </p:sp>
      <p:sp>
        <p:nvSpPr>
          <p:cNvPr id="3" name="TextBox 2"/>
          <p:cNvSpPr txBox="1"/>
          <p:nvPr/>
        </p:nvSpPr>
        <p:spPr>
          <a:xfrm>
            <a:off x="0" y="461665"/>
            <a:ext cx="12192000" cy="1508105"/>
          </a:xfrm>
          <a:prstGeom prst="rect">
            <a:avLst/>
          </a:prstGeom>
          <a:solidFill>
            <a:srgbClr val="FFFFC5"/>
          </a:solidFill>
        </p:spPr>
        <p:txBody>
          <a:bodyPr wrap="square" rtlCol="0">
            <a:spAutoFit/>
          </a:bodyPr>
          <a:lstStyle/>
          <a:p>
            <a:r>
              <a:rPr lang="en-US" sz="2400" dirty="0" smtClean="0"/>
              <a:t>“The hidden source of the panic of 1907 was the Bank of England’s instruction in September 1906 to British banks not to negotiate American finance bills but to have them all paid in gold as they matured.   There was also a crisis situation in banking in Amsterdam and Hamburg.”    </a:t>
            </a:r>
            <a:r>
              <a:rPr lang="en-US" sz="2000" dirty="0" smtClean="0"/>
              <a:t>Stephen </a:t>
            </a:r>
            <a:r>
              <a:rPr lang="en-US" sz="2000" dirty="0" err="1" smtClean="0"/>
              <a:t>Zarlenga</a:t>
            </a:r>
            <a:r>
              <a:rPr lang="en-US" sz="2000" dirty="0" smtClean="0"/>
              <a:t>, </a:t>
            </a:r>
            <a:r>
              <a:rPr lang="en-US" sz="2000" i="1" dirty="0" smtClean="0"/>
              <a:t>LSM</a:t>
            </a:r>
            <a:r>
              <a:rPr lang="en-US" sz="2000" dirty="0" smtClean="0"/>
              <a:t>, p. 517; Friedman &amp; Schwartz, </a:t>
            </a:r>
            <a:r>
              <a:rPr lang="en-US" sz="2000" i="1" dirty="0" smtClean="0"/>
              <a:t>A Monetary History of the United States, 1867-1960</a:t>
            </a:r>
            <a:r>
              <a:rPr lang="en-US" sz="2000" dirty="0" smtClean="0"/>
              <a:t>, p. 156</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232" y="2178235"/>
            <a:ext cx="3352402" cy="26288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5989" y="2062997"/>
            <a:ext cx="3017458" cy="31662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534" y="2172830"/>
            <a:ext cx="777142" cy="777142"/>
          </a:xfrm>
          <a:prstGeom prst="rect">
            <a:avLst/>
          </a:prstGeom>
        </p:spPr>
      </p:pic>
      <p:cxnSp>
        <p:nvCxnSpPr>
          <p:cNvPr id="7" name="Straight Arrow Connector 6"/>
          <p:cNvCxnSpPr/>
          <p:nvPr/>
        </p:nvCxnSpPr>
        <p:spPr>
          <a:xfrm>
            <a:off x="3920634" y="2952930"/>
            <a:ext cx="4325355" cy="244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2290" y="5411876"/>
            <a:ext cx="45719" cy="369332"/>
          </a:xfrm>
          <a:prstGeom prst="rect">
            <a:avLst/>
          </a:prstGeom>
          <a:noFill/>
        </p:spPr>
        <p:txBody>
          <a:bodyPr wrap="square" rtlCol="0">
            <a:spAutoFit/>
          </a:bodyPr>
          <a:lstStyle/>
          <a:p>
            <a:endParaRPr lang="en-US" dirty="0"/>
          </a:p>
        </p:txBody>
      </p:sp>
      <p:sp>
        <p:nvSpPr>
          <p:cNvPr id="11" name="TextBox 10"/>
          <p:cNvSpPr txBox="1"/>
          <p:nvPr/>
        </p:nvSpPr>
        <p:spPr>
          <a:xfrm>
            <a:off x="326571" y="5927271"/>
            <a:ext cx="45719" cy="369332"/>
          </a:xfrm>
          <a:prstGeom prst="rect">
            <a:avLst/>
          </a:prstGeom>
          <a:noFill/>
        </p:spPr>
        <p:txBody>
          <a:bodyPr wrap="square" rtlCol="0">
            <a:spAutoFit/>
          </a:bodyPr>
          <a:lstStyle/>
          <a:p>
            <a:endParaRPr lang="en-US" dirty="0"/>
          </a:p>
        </p:txBody>
      </p:sp>
      <p:sp>
        <p:nvSpPr>
          <p:cNvPr id="12" name="TextBox 11"/>
          <p:cNvSpPr txBox="1"/>
          <p:nvPr/>
        </p:nvSpPr>
        <p:spPr>
          <a:xfrm>
            <a:off x="538842" y="6482443"/>
            <a:ext cx="184731" cy="369332"/>
          </a:xfrm>
          <a:prstGeom prst="rect">
            <a:avLst/>
          </a:prstGeom>
          <a:noFill/>
        </p:spPr>
        <p:txBody>
          <a:bodyPr wrap="none" rtlCol="0">
            <a:spAutoFit/>
          </a:bodyPr>
          <a:lstStyle/>
          <a:p>
            <a:endParaRPr lang="en-US" dirty="0"/>
          </a:p>
        </p:txBody>
      </p:sp>
      <p:sp>
        <p:nvSpPr>
          <p:cNvPr id="16" name="TextBox 15"/>
          <p:cNvSpPr txBox="1"/>
          <p:nvPr/>
        </p:nvSpPr>
        <p:spPr>
          <a:xfrm>
            <a:off x="0" y="5657671"/>
            <a:ext cx="12192000" cy="1200329"/>
          </a:xfrm>
          <a:prstGeom prst="rect">
            <a:avLst/>
          </a:prstGeom>
          <a:solidFill>
            <a:srgbClr val="FFFFC5"/>
          </a:solidFill>
        </p:spPr>
        <p:txBody>
          <a:bodyPr wrap="square" rtlCol="0">
            <a:spAutoFit/>
          </a:bodyPr>
          <a:lstStyle/>
          <a:p>
            <a:r>
              <a:rPr lang="en-US" sz="2400" dirty="0" smtClean="0"/>
              <a:t>“The panic is also a modern demonstration of the danger to public safety posed by a gold money standard, which foreign interests can manipulate at will and easily enough withdraw from circulation.”             						          </a:t>
            </a:r>
            <a:r>
              <a:rPr lang="en-US" sz="1600" dirty="0" smtClean="0"/>
              <a:t>Stephen </a:t>
            </a:r>
            <a:r>
              <a:rPr lang="en-US" sz="1600" dirty="0" err="1" smtClean="0"/>
              <a:t>Zarlenga</a:t>
            </a:r>
            <a:r>
              <a:rPr lang="en-US" sz="1600" dirty="0" smtClean="0"/>
              <a:t>, </a:t>
            </a:r>
            <a:r>
              <a:rPr lang="en-US" sz="1600" i="1" dirty="0" smtClean="0"/>
              <a:t>LSM</a:t>
            </a:r>
            <a:r>
              <a:rPr lang="en-US" sz="1600" dirty="0" smtClean="0"/>
              <a:t>, p. 518</a:t>
            </a:r>
            <a:endParaRPr lang="en-US"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1145" y="4439278"/>
            <a:ext cx="2707966" cy="1095495"/>
          </a:xfrm>
          <a:prstGeom prst="rect">
            <a:avLst/>
          </a:prstGeom>
        </p:spPr>
      </p:pic>
      <p:sp>
        <p:nvSpPr>
          <p:cNvPr id="18" name="TextBox 17"/>
          <p:cNvSpPr txBox="1"/>
          <p:nvPr/>
        </p:nvSpPr>
        <p:spPr>
          <a:xfrm>
            <a:off x="9953982" y="5202413"/>
            <a:ext cx="1960793" cy="369332"/>
          </a:xfrm>
          <a:prstGeom prst="rect">
            <a:avLst/>
          </a:prstGeom>
          <a:noFill/>
        </p:spPr>
        <p:txBody>
          <a:bodyPr wrap="none" rtlCol="0">
            <a:spAutoFit/>
          </a:bodyPr>
          <a:lstStyle/>
          <a:p>
            <a:r>
              <a:rPr lang="en-US" dirty="0" smtClean="0"/>
              <a:t>BILL OF EXCHANGE</a:t>
            </a:r>
            <a:endParaRPr lang="en-US"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4740" y="2154361"/>
            <a:ext cx="777142" cy="77714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1436" y="2132825"/>
            <a:ext cx="777142" cy="777142"/>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3627" y="4156993"/>
            <a:ext cx="1022211" cy="431267"/>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6027" y="4309393"/>
            <a:ext cx="1022211" cy="43126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8427" y="4461793"/>
            <a:ext cx="1022211" cy="431267"/>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0827" y="4614193"/>
            <a:ext cx="1022211" cy="431267"/>
          </a:xfrm>
          <a:prstGeom prst="rect">
            <a:avLst/>
          </a:prstGeom>
        </p:spPr>
      </p:pic>
      <p:sp>
        <p:nvSpPr>
          <p:cNvPr id="25" name="Multiply 24"/>
          <p:cNvSpPr/>
          <p:nvPr/>
        </p:nvSpPr>
        <p:spPr>
          <a:xfrm>
            <a:off x="4347102" y="4121646"/>
            <a:ext cx="914400" cy="914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876258" y="5096206"/>
            <a:ext cx="2219647" cy="369332"/>
          </a:xfrm>
          <a:prstGeom prst="rect">
            <a:avLst/>
          </a:prstGeom>
          <a:solidFill>
            <a:srgbClr val="FFFF00"/>
          </a:solidFill>
        </p:spPr>
        <p:txBody>
          <a:bodyPr wrap="none" rtlCol="0">
            <a:spAutoFit/>
          </a:bodyPr>
          <a:lstStyle/>
          <a:p>
            <a:r>
              <a:rPr lang="en-US" dirty="0" smtClean="0"/>
              <a:t>OUT OF CIRCULATION</a:t>
            </a:r>
            <a:endParaRPr lang="en-US" dirty="0"/>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0722" y="3104113"/>
            <a:ext cx="777142" cy="777142"/>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2034" y="3907128"/>
            <a:ext cx="777142" cy="777142"/>
          </a:xfrm>
          <a:prstGeom prst="rect">
            <a:avLst/>
          </a:prstGeom>
        </p:spPr>
      </p:pic>
    </p:spTree>
    <p:extLst>
      <p:ext uri="{BB962C8B-B14F-4D97-AF65-F5344CB8AC3E}">
        <p14:creationId xmlns:p14="http://schemas.microsoft.com/office/powerpoint/2010/main" val="1634787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FF00"/>
          </a:solidFill>
        </p:spPr>
        <p:txBody>
          <a:bodyPr wrap="square">
            <a:spAutoFit/>
          </a:bodyPr>
          <a:lstStyle/>
          <a:p>
            <a:pPr marL="457200" indent="-457200" algn="ctr">
              <a:buFont typeface="+mj-lt"/>
              <a:buAutoNum type="arabicPeriod" startAt="12"/>
            </a:pPr>
            <a:r>
              <a:rPr lang="en-US" sz="2400" b="1" dirty="0">
                <a:latin typeface="Courier New" panose="02070309020205020404" pitchFamily="49" charset="0"/>
                <a:cs typeface="Courier New" panose="02070309020205020404" pitchFamily="49" charset="0"/>
              </a:rPr>
              <a:t>Bankers Thwart Societal Solutions:  Panic of 1907</a:t>
            </a:r>
          </a:p>
        </p:txBody>
      </p:sp>
      <p:sp>
        <p:nvSpPr>
          <p:cNvPr id="3" name="TextBox 2"/>
          <p:cNvSpPr txBox="1"/>
          <p:nvPr/>
        </p:nvSpPr>
        <p:spPr>
          <a:xfrm>
            <a:off x="0" y="461665"/>
            <a:ext cx="12192000" cy="1200329"/>
          </a:xfrm>
          <a:prstGeom prst="rect">
            <a:avLst/>
          </a:prstGeom>
          <a:solidFill>
            <a:srgbClr val="FFFFC5"/>
          </a:solidFill>
        </p:spPr>
        <p:txBody>
          <a:bodyPr wrap="square" rtlCol="0">
            <a:spAutoFit/>
          </a:bodyPr>
          <a:lstStyle/>
          <a:p>
            <a:pPr algn="ctr"/>
            <a:r>
              <a:rPr lang="en-US" sz="3600" dirty="0" smtClean="0"/>
              <a:t>The Panic of 1907 was a manufactured, unnecessary panic.</a:t>
            </a:r>
          </a:p>
          <a:p>
            <a:pPr algn="ctr"/>
            <a:r>
              <a:rPr lang="en-US" sz="3600" dirty="0" smtClean="0"/>
              <a:t>It was an unusual panic because it was exclusively banking.</a:t>
            </a:r>
            <a:endParaRPr lang="en-US" sz="3600" dirty="0"/>
          </a:p>
        </p:txBody>
      </p:sp>
      <p:sp>
        <p:nvSpPr>
          <p:cNvPr id="4" name="Explosion 2 3"/>
          <p:cNvSpPr/>
          <p:nvPr/>
        </p:nvSpPr>
        <p:spPr>
          <a:xfrm>
            <a:off x="1" y="1861456"/>
            <a:ext cx="5568042" cy="4359730"/>
          </a:xfrm>
          <a:prstGeom prst="irregularSeal2">
            <a:avLst/>
          </a:prstGeom>
          <a:solidFill>
            <a:srgbClr val="DEDD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Explosion 2 4"/>
          <p:cNvSpPr/>
          <p:nvPr/>
        </p:nvSpPr>
        <p:spPr>
          <a:xfrm>
            <a:off x="6204857" y="1853291"/>
            <a:ext cx="5987143" cy="4359730"/>
          </a:xfrm>
          <a:prstGeom prst="irregularSeal2">
            <a:avLst/>
          </a:prstGeom>
          <a:solidFill>
            <a:srgbClr val="DEDD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TextBox 5"/>
          <p:cNvSpPr txBox="1"/>
          <p:nvPr/>
        </p:nvSpPr>
        <p:spPr>
          <a:xfrm>
            <a:off x="947547" y="3526972"/>
            <a:ext cx="4383764" cy="1754326"/>
          </a:xfrm>
          <a:prstGeom prst="rect">
            <a:avLst/>
          </a:prstGeom>
          <a:noFill/>
        </p:spPr>
        <p:txBody>
          <a:bodyPr wrap="none" rtlCol="0">
            <a:spAutoFit/>
          </a:bodyPr>
          <a:lstStyle/>
          <a:p>
            <a:r>
              <a:rPr lang="en-US" dirty="0"/>
              <a:t>“The banks refused to honor their deposits </a:t>
            </a:r>
            <a:r>
              <a:rPr lang="en-US" dirty="0" smtClean="0"/>
              <a:t>–</a:t>
            </a:r>
          </a:p>
          <a:p>
            <a:r>
              <a:rPr lang="en-US" dirty="0" smtClean="0"/>
              <a:t>to </a:t>
            </a:r>
            <a:r>
              <a:rPr lang="en-US" dirty="0"/>
              <a:t>pay out cash to their </a:t>
            </a:r>
            <a:r>
              <a:rPr lang="en-US" dirty="0" smtClean="0"/>
              <a:t>depositors;</a:t>
            </a:r>
          </a:p>
          <a:p>
            <a:r>
              <a:rPr lang="en-US" dirty="0" smtClean="0"/>
              <a:t>however, all </a:t>
            </a:r>
            <a:r>
              <a:rPr lang="en-US" dirty="0"/>
              <a:t>of their other </a:t>
            </a:r>
            <a:r>
              <a:rPr lang="en-US" dirty="0" smtClean="0"/>
              <a:t>financial</a:t>
            </a:r>
          </a:p>
          <a:p>
            <a:r>
              <a:rPr lang="en-US" dirty="0" smtClean="0"/>
              <a:t>operations continued normally.”</a:t>
            </a:r>
          </a:p>
          <a:p>
            <a:r>
              <a:rPr lang="en-US" dirty="0"/>
              <a:t>	</a:t>
            </a:r>
            <a:r>
              <a:rPr lang="en-US" dirty="0" smtClean="0"/>
              <a:t>  </a:t>
            </a:r>
            <a:r>
              <a:rPr lang="en-US" sz="1400" dirty="0" err="1"/>
              <a:t>Zarlenga</a:t>
            </a:r>
            <a:r>
              <a:rPr lang="en-US" sz="1400" dirty="0"/>
              <a:t>, p. 517</a:t>
            </a:r>
          </a:p>
          <a:p>
            <a:endParaRPr lang="en-US" dirty="0"/>
          </a:p>
        </p:txBody>
      </p:sp>
      <p:sp>
        <p:nvSpPr>
          <p:cNvPr id="7" name="TextBox 6"/>
          <p:cNvSpPr txBox="1"/>
          <p:nvPr/>
        </p:nvSpPr>
        <p:spPr>
          <a:xfrm>
            <a:off x="7316951" y="3377250"/>
            <a:ext cx="3762953" cy="1692771"/>
          </a:xfrm>
          <a:prstGeom prst="rect">
            <a:avLst/>
          </a:prstGeom>
          <a:noFill/>
        </p:spPr>
        <p:txBody>
          <a:bodyPr wrap="none" rtlCol="0">
            <a:spAutoFit/>
          </a:bodyPr>
          <a:lstStyle/>
          <a:p>
            <a:r>
              <a:rPr lang="en-US" dirty="0"/>
              <a:t>“The six large banks (in NY) acting </a:t>
            </a:r>
            <a:r>
              <a:rPr lang="en-US" dirty="0" smtClean="0"/>
              <a:t>in</a:t>
            </a:r>
          </a:p>
          <a:p>
            <a:r>
              <a:rPr lang="en-US" dirty="0" smtClean="0"/>
              <a:t>concert </a:t>
            </a:r>
            <a:r>
              <a:rPr lang="en-US" dirty="0"/>
              <a:t>could have sustained the </a:t>
            </a:r>
            <a:r>
              <a:rPr lang="en-US" dirty="0" smtClean="0"/>
              <a:t>local</a:t>
            </a:r>
          </a:p>
          <a:p>
            <a:r>
              <a:rPr lang="en-US" dirty="0" smtClean="0"/>
              <a:t>situation</a:t>
            </a:r>
            <a:r>
              <a:rPr lang="en-US" dirty="0"/>
              <a:t>… and could have </a:t>
            </a:r>
            <a:r>
              <a:rPr lang="en-US" dirty="0" smtClean="0"/>
              <a:t>supplied</a:t>
            </a:r>
          </a:p>
          <a:p>
            <a:r>
              <a:rPr lang="en-US" dirty="0" smtClean="0"/>
              <a:t>the </a:t>
            </a:r>
            <a:r>
              <a:rPr lang="en-US" dirty="0"/>
              <a:t>demands of outside banks</a:t>
            </a:r>
            <a:r>
              <a:rPr lang="en-US" dirty="0" smtClean="0"/>
              <a:t>.”</a:t>
            </a:r>
          </a:p>
          <a:p>
            <a:r>
              <a:rPr lang="en-US" dirty="0" smtClean="0"/>
              <a:t>Oliver </a:t>
            </a:r>
            <a:r>
              <a:rPr lang="en-US" dirty="0"/>
              <a:t>M. </a:t>
            </a:r>
            <a:r>
              <a:rPr lang="en-US" sz="1400" dirty="0"/>
              <a:t>Sprague, </a:t>
            </a:r>
            <a:r>
              <a:rPr lang="en-US" sz="1400" i="1" dirty="0"/>
              <a:t>History of Crises Under </a:t>
            </a:r>
            <a:endParaRPr lang="en-US" sz="1400" i="1" dirty="0" smtClean="0"/>
          </a:p>
          <a:p>
            <a:r>
              <a:rPr lang="en-US" sz="1400" i="1" dirty="0" smtClean="0"/>
              <a:t>the </a:t>
            </a:r>
            <a:r>
              <a:rPr lang="en-US" sz="1400" i="1" dirty="0"/>
              <a:t>National Banking System</a:t>
            </a:r>
            <a:r>
              <a:rPr lang="en-US" sz="1400" dirty="0"/>
              <a:t>, pub. </a:t>
            </a:r>
            <a:r>
              <a:rPr lang="en-US" sz="1400" dirty="0" smtClean="0"/>
              <a:t>1968</a:t>
            </a:r>
            <a:endParaRPr lang="en-US" dirty="0"/>
          </a:p>
        </p:txBody>
      </p:sp>
    </p:spTree>
    <p:extLst>
      <p:ext uri="{BB962C8B-B14F-4D97-AF65-F5344CB8AC3E}">
        <p14:creationId xmlns:p14="http://schemas.microsoft.com/office/powerpoint/2010/main" val="348271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FF00"/>
          </a:solidFill>
        </p:spPr>
        <p:txBody>
          <a:bodyPr wrap="square">
            <a:spAutoFit/>
          </a:bodyPr>
          <a:lstStyle/>
          <a:p>
            <a:pPr marL="457200" indent="-457200" algn="ctr">
              <a:buFont typeface="+mj-lt"/>
              <a:buAutoNum type="arabicPeriod" startAt="12"/>
            </a:pPr>
            <a:r>
              <a:rPr lang="en-US" sz="2400" b="1" dirty="0">
                <a:latin typeface="Courier New" panose="02070309020205020404" pitchFamily="49" charset="0"/>
                <a:cs typeface="Courier New" panose="02070309020205020404" pitchFamily="49" charset="0"/>
              </a:rPr>
              <a:t>Bankers Thwart Societal Solutions:  Panic of 1907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612" y="891048"/>
            <a:ext cx="4624388" cy="59669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4097"/>
            <a:ext cx="4631871" cy="3473903"/>
          </a:xfrm>
          <a:prstGeom prst="rect">
            <a:avLst/>
          </a:prstGeom>
        </p:spPr>
      </p:pic>
      <p:sp>
        <p:nvSpPr>
          <p:cNvPr id="6" name="TextBox 5"/>
          <p:cNvSpPr txBox="1"/>
          <p:nvPr/>
        </p:nvSpPr>
        <p:spPr>
          <a:xfrm>
            <a:off x="506745" y="1012371"/>
            <a:ext cx="6140592" cy="1200329"/>
          </a:xfrm>
          <a:prstGeom prst="rect">
            <a:avLst/>
          </a:prstGeom>
          <a:solidFill>
            <a:srgbClr val="FFE781"/>
          </a:solidFill>
        </p:spPr>
        <p:txBody>
          <a:bodyPr wrap="none" rtlCol="0">
            <a:spAutoFit/>
          </a:bodyPr>
          <a:lstStyle/>
          <a:p>
            <a:pPr algn="ctr"/>
            <a:r>
              <a:rPr lang="en-US" sz="3600" dirty="0" smtClean="0"/>
              <a:t>THE BANKERS’ PANIC –</a:t>
            </a:r>
          </a:p>
          <a:p>
            <a:pPr algn="ctr"/>
            <a:r>
              <a:rPr lang="en-US" sz="3600" dirty="0" smtClean="0"/>
              <a:t>The stock market dropped 46%!</a:t>
            </a:r>
            <a:endParaRPr lang="en-US" sz="3600" dirty="0"/>
          </a:p>
        </p:txBody>
      </p:sp>
    </p:spTree>
    <p:extLst>
      <p:ext uri="{BB962C8B-B14F-4D97-AF65-F5344CB8AC3E}">
        <p14:creationId xmlns:p14="http://schemas.microsoft.com/office/powerpoint/2010/main" val="1955150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53FF53"/>
          </a:solidFill>
        </p:spPr>
        <p:txBody>
          <a:bodyPr wrap="square">
            <a:spAutoFit/>
          </a:bodyPr>
          <a:lstStyle/>
          <a:p>
            <a:pPr marL="457200" indent="-457200" algn="ctr">
              <a:buFont typeface="+mj-lt"/>
              <a:buAutoNum type="arabicPeriod" startAt="13"/>
            </a:pPr>
            <a:r>
              <a:rPr lang="en-US" sz="2400" b="1" dirty="0" smtClean="0">
                <a:latin typeface="Courier New" panose="02070309020205020404" pitchFamily="49" charset="0"/>
                <a:cs typeface="Courier New" panose="02070309020205020404" pitchFamily="49" charset="0"/>
              </a:rPr>
              <a:t> Government </a:t>
            </a:r>
            <a:r>
              <a:rPr lang="en-US" sz="2400" b="1" dirty="0">
                <a:latin typeface="Courier New" panose="02070309020205020404" pitchFamily="49" charset="0"/>
                <a:cs typeface="Courier New" panose="02070309020205020404" pitchFamily="49" charset="0"/>
              </a:rPr>
              <a:t>Comes to the Rescue – Again</a:t>
            </a:r>
          </a:p>
        </p:txBody>
      </p:sp>
      <p:sp>
        <p:nvSpPr>
          <p:cNvPr id="5" name="TextBox 4"/>
          <p:cNvSpPr txBox="1"/>
          <p:nvPr/>
        </p:nvSpPr>
        <p:spPr>
          <a:xfrm>
            <a:off x="930729" y="1077686"/>
            <a:ext cx="45719" cy="369332"/>
          </a:xfrm>
          <a:prstGeom prst="rect">
            <a:avLst/>
          </a:prstGeom>
          <a:noFill/>
        </p:spPr>
        <p:txBody>
          <a:bodyPr wrap="square" rtlCol="0">
            <a:spAutoFit/>
          </a:bodyPr>
          <a:lstStyle/>
          <a:p>
            <a:endParaRPr lang="en-US" dirty="0"/>
          </a:p>
        </p:txBody>
      </p:sp>
      <p:sp>
        <p:nvSpPr>
          <p:cNvPr id="7" name="TextBox 6"/>
          <p:cNvSpPr txBox="1"/>
          <p:nvPr/>
        </p:nvSpPr>
        <p:spPr>
          <a:xfrm>
            <a:off x="0" y="461664"/>
            <a:ext cx="8376557" cy="1600438"/>
          </a:xfrm>
          <a:prstGeom prst="rect">
            <a:avLst/>
          </a:prstGeom>
          <a:solidFill>
            <a:srgbClr val="8FFF8F"/>
          </a:solidFill>
        </p:spPr>
        <p:txBody>
          <a:bodyPr wrap="square" rtlCol="0">
            <a:spAutoFit/>
          </a:bodyPr>
          <a:lstStyle/>
          <a:p>
            <a:r>
              <a:rPr lang="en-US" sz="2000" dirty="0" smtClean="0"/>
              <a:t>“In November 1907, the Treasury issued $150 million of bonds and certificates and allowed the banks to use them as additional reserves, and the crisis was overcome…     The gold standard ideologues ignore this necessary governmental intervention to save the system…”    </a:t>
            </a:r>
            <a:r>
              <a:rPr lang="en-US" dirty="0" smtClean="0"/>
              <a:t>									</a:t>
            </a:r>
            <a:r>
              <a:rPr lang="en-US" sz="1600" dirty="0" smtClean="0"/>
              <a:t>Stephen </a:t>
            </a:r>
            <a:r>
              <a:rPr lang="en-US" sz="1600" dirty="0" err="1" smtClean="0"/>
              <a:t>Zarlenga</a:t>
            </a:r>
            <a:r>
              <a:rPr lang="en-US" sz="1600" dirty="0" smtClean="0"/>
              <a:t>, </a:t>
            </a:r>
            <a:r>
              <a:rPr lang="en-US" sz="1600" i="1" dirty="0" smtClean="0"/>
              <a:t>LSM</a:t>
            </a:r>
            <a:r>
              <a:rPr lang="en-US" sz="1600" dirty="0" smtClean="0"/>
              <a:t>, p. 518</a:t>
            </a:r>
            <a:endParaRPr lang="en-US" sz="1600" dirty="0"/>
          </a:p>
        </p:txBody>
      </p:sp>
      <p:sp>
        <p:nvSpPr>
          <p:cNvPr id="8" name="Rectangle 7"/>
          <p:cNvSpPr/>
          <p:nvPr/>
        </p:nvSpPr>
        <p:spPr>
          <a:xfrm>
            <a:off x="1616529" y="2197893"/>
            <a:ext cx="5519057" cy="4524315"/>
          </a:xfrm>
          <a:prstGeom prst="rect">
            <a:avLst/>
          </a:prstGeom>
          <a:solidFill>
            <a:srgbClr val="D6FFC9"/>
          </a:solidFill>
        </p:spPr>
        <p:txBody>
          <a:bodyPr wrap="square">
            <a:spAutoFit/>
          </a:bodyPr>
          <a:lstStyle/>
          <a:p>
            <a:r>
              <a:rPr lang="en-US" dirty="0" smtClean="0">
                <a:latin typeface="Times New Roman" panose="02020603050405020304" pitchFamily="18" charset="0"/>
              </a:rPr>
              <a:t>“The </a:t>
            </a:r>
            <a:r>
              <a:rPr lang="en-US" dirty="0">
                <a:latin typeface="Times New Roman" panose="02020603050405020304" pitchFamily="18" charset="0"/>
              </a:rPr>
              <a:t>Treasury was called upon, in the latter part of October, 1907</a:t>
            </a:r>
            <a:r>
              <a:rPr lang="en-US" dirty="0" smtClean="0">
                <a:latin typeface="Times New Roman" panose="02020603050405020304" pitchFamily="18" charset="0"/>
              </a:rPr>
              <a:t>, to </a:t>
            </a:r>
            <a:r>
              <a:rPr lang="en-US" dirty="0">
                <a:latin typeface="Times New Roman" panose="02020603050405020304" pitchFamily="18" charset="0"/>
              </a:rPr>
              <a:t>render assistance in the financial panic which, starting in </a:t>
            </a:r>
            <a:r>
              <a:rPr lang="en-US" dirty="0" smtClean="0">
                <a:latin typeface="Times New Roman" panose="02020603050405020304" pitchFamily="18" charset="0"/>
              </a:rPr>
              <a:t>New York </a:t>
            </a:r>
            <a:r>
              <a:rPr lang="en-US" dirty="0">
                <a:latin typeface="Times New Roman" panose="02020603050405020304" pitchFamily="18" charset="0"/>
              </a:rPr>
              <a:t>City, gradually extended over the entire </a:t>
            </a:r>
            <a:r>
              <a:rPr lang="en-US" dirty="0" smtClean="0">
                <a:latin typeface="Times New Roman" panose="02020603050405020304" pitchFamily="18" charset="0"/>
              </a:rPr>
              <a:t>country...   the </a:t>
            </a:r>
            <a:r>
              <a:rPr lang="en-US" dirty="0">
                <a:latin typeface="Times New Roman" panose="02020603050405020304" pitchFamily="18" charset="0"/>
              </a:rPr>
              <a:t>amount of public deposits </a:t>
            </a:r>
            <a:r>
              <a:rPr lang="en-US" dirty="0" smtClean="0">
                <a:latin typeface="Times New Roman" panose="02020603050405020304" pitchFamily="18" charset="0"/>
              </a:rPr>
              <a:t>with banks </a:t>
            </a:r>
            <a:r>
              <a:rPr lang="en-US" dirty="0">
                <a:latin typeface="Times New Roman" panose="02020603050405020304" pitchFamily="18" charset="0"/>
              </a:rPr>
              <a:t>reached </a:t>
            </a:r>
            <a:r>
              <a:rPr lang="en-US" dirty="0" smtClean="0">
                <a:latin typeface="Times New Roman" panose="02020603050405020304" pitchFamily="18" charset="0"/>
              </a:rPr>
              <a:t>$236,548,321.08  November </a:t>
            </a:r>
            <a:r>
              <a:rPr lang="en-US" dirty="0">
                <a:latin typeface="Times New Roman" panose="02020603050405020304" pitchFamily="18" charset="0"/>
              </a:rPr>
              <a:t>30, 1907, and on </a:t>
            </a:r>
            <a:r>
              <a:rPr lang="en-US" dirty="0" smtClean="0">
                <a:latin typeface="Times New Roman" panose="02020603050405020304" pitchFamily="18" charset="0"/>
              </a:rPr>
              <a:t>December 27</a:t>
            </a:r>
            <a:r>
              <a:rPr lang="en-US" dirty="0">
                <a:latin typeface="Times New Roman" panose="02020603050405020304" pitchFamily="18" charset="0"/>
              </a:rPr>
              <a:t>, 1907, the maximum of $259,994,271.77 was attained, after </a:t>
            </a:r>
            <a:r>
              <a:rPr lang="en-US" dirty="0" smtClean="0">
                <a:latin typeface="Times New Roman" panose="02020603050405020304" pitchFamily="18" charset="0"/>
              </a:rPr>
              <a:t>which it </a:t>
            </a:r>
            <a:r>
              <a:rPr lang="en-US" dirty="0">
                <a:latin typeface="Times New Roman" panose="02020603050405020304" pitchFamily="18" charset="0"/>
              </a:rPr>
              <a:t>was decreased to $256,920,154.70 by the close of the </a:t>
            </a:r>
            <a:r>
              <a:rPr lang="en-US" dirty="0" smtClean="0">
                <a:latin typeface="Times New Roman" panose="02020603050405020304" pitchFamily="18" charset="0"/>
              </a:rPr>
              <a:t>month… </a:t>
            </a:r>
          </a:p>
          <a:p>
            <a:endParaRPr lang="en-US" dirty="0">
              <a:latin typeface="Times New Roman" panose="02020603050405020304" pitchFamily="18" charset="0"/>
            </a:endParaRPr>
          </a:p>
          <a:p>
            <a:r>
              <a:rPr lang="en-US" dirty="0" smtClean="0">
                <a:latin typeface="Times New Roman" panose="02020603050405020304" pitchFamily="18" charset="0"/>
              </a:rPr>
              <a:t>In </a:t>
            </a:r>
            <a:r>
              <a:rPr lang="en-US" dirty="0">
                <a:latin typeface="Times New Roman" panose="02020603050405020304" pitchFamily="18" charset="0"/>
              </a:rPr>
              <a:t>the month of January, 1908, there was a freer circulation </a:t>
            </a:r>
            <a:r>
              <a:rPr lang="en-US" dirty="0" smtClean="0">
                <a:latin typeface="Times New Roman" panose="02020603050405020304" pitchFamily="18" charset="0"/>
              </a:rPr>
              <a:t>of money </a:t>
            </a:r>
            <a:r>
              <a:rPr lang="en-US" dirty="0">
                <a:latin typeface="Times New Roman" panose="02020603050405020304" pitchFamily="18" charset="0"/>
              </a:rPr>
              <a:t>than had prevailed for the previous three </a:t>
            </a:r>
            <a:r>
              <a:rPr lang="en-US" dirty="0" smtClean="0">
                <a:latin typeface="Times New Roman" panose="02020603050405020304" pitchFamily="18" charset="0"/>
              </a:rPr>
              <a:t>months.  Large amounts </a:t>
            </a:r>
            <a:r>
              <a:rPr lang="en-US" dirty="0">
                <a:latin typeface="Times New Roman" panose="02020603050405020304" pitchFamily="18" charset="0"/>
              </a:rPr>
              <a:t>were returned to the money centers, and some of the </a:t>
            </a:r>
            <a:r>
              <a:rPr lang="en-US" dirty="0" smtClean="0">
                <a:latin typeface="Times New Roman" panose="02020603050405020304" pitchFamily="18" charset="0"/>
              </a:rPr>
              <a:t>depositaries therein </a:t>
            </a:r>
            <a:r>
              <a:rPr lang="en-US" dirty="0">
                <a:latin typeface="Times New Roman" panose="02020603050405020304" pitchFamily="18" charset="0"/>
              </a:rPr>
              <a:t>voluntarily returned to the Treasury a part of </a:t>
            </a:r>
            <a:r>
              <a:rPr lang="en-US" dirty="0" smtClean="0">
                <a:latin typeface="Times New Roman" panose="02020603050405020304" pitchFamily="18" charset="0"/>
              </a:rPr>
              <a:t>their </a:t>
            </a:r>
            <a:r>
              <a:rPr lang="en-US" dirty="0"/>
              <a:t>holdings of public </a:t>
            </a:r>
            <a:r>
              <a:rPr lang="en-US" dirty="0" smtClean="0"/>
              <a:t>deposits..  </a:t>
            </a:r>
            <a:r>
              <a:rPr lang="en-US" sz="1600" dirty="0" smtClean="0"/>
              <a:t>“                     </a:t>
            </a:r>
            <a:r>
              <a:rPr lang="en-US" sz="1600" i="1" dirty="0" smtClean="0"/>
              <a:t>Annual Report</a:t>
            </a:r>
            <a:r>
              <a:rPr lang="en-US" sz="1600" dirty="0" smtClean="0"/>
              <a:t>, pp. 12-13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6557" y="444808"/>
            <a:ext cx="3815443" cy="6413192"/>
          </a:xfrm>
          <a:prstGeom prst="rect">
            <a:avLst/>
          </a:prstGeom>
        </p:spPr>
      </p:pic>
    </p:spTree>
    <p:extLst>
      <p:ext uri="{BB962C8B-B14F-4D97-AF65-F5344CB8AC3E}">
        <p14:creationId xmlns:p14="http://schemas.microsoft.com/office/powerpoint/2010/main" val="3436261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E0A3FF"/>
          </a:solidFill>
        </p:spPr>
        <p:txBody>
          <a:bodyPr wrap="square">
            <a:spAutoFit/>
          </a:bodyPr>
          <a:lstStyle/>
          <a:p>
            <a:pPr marL="342900" indent="-342900" algn="ctr">
              <a:buFont typeface="+mj-lt"/>
              <a:buAutoNum type="arabicPeriod" startAt="14"/>
            </a:pPr>
            <a:r>
              <a:rPr lang="en-US" sz="2800" b="1" dirty="0">
                <a:latin typeface="Courier New" panose="02070309020205020404" pitchFamily="49" charset="0"/>
                <a:cs typeface="Courier New" panose="02070309020205020404" pitchFamily="49" charset="0"/>
              </a:rPr>
              <a:t>The Aldrich-Vreeland System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25" y="914399"/>
            <a:ext cx="3285962" cy="4084759"/>
          </a:xfrm>
          <a:prstGeom prst="rect">
            <a:avLst/>
          </a:prstGeom>
        </p:spPr>
      </p:pic>
      <p:sp>
        <p:nvSpPr>
          <p:cNvPr id="4" name="Rectangle 3"/>
          <p:cNvSpPr/>
          <p:nvPr/>
        </p:nvSpPr>
        <p:spPr>
          <a:xfrm>
            <a:off x="932623" y="5260415"/>
            <a:ext cx="2261965" cy="1200329"/>
          </a:xfrm>
          <a:prstGeom prst="rect">
            <a:avLst/>
          </a:prstGeom>
        </p:spPr>
        <p:txBody>
          <a:bodyPr wrap="none">
            <a:spAutoFit/>
          </a:bodyPr>
          <a:lstStyle/>
          <a:p>
            <a:pPr algn="ctr"/>
            <a:r>
              <a:rPr lang="en-US" b="1" dirty="0"/>
              <a:t>Nelson </a:t>
            </a:r>
            <a:r>
              <a:rPr lang="en-US" b="1" dirty="0" smtClean="0"/>
              <a:t>W. Aldrich</a:t>
            </a:r>
          </a:p>
          <a:p>
            <a:pPr algn="ctr"/>
            <a:r>
              <a:rPr lang="en-US" dirty="0" smtClean="0"/>
              <a:t>(1841 </a:t>
            </a:r>
            <a:r>
              <a:rPr lang="en-US" dirty="0"/>
              <a:t>– </a:t>
            </a:r>
            <a:r>
              <a:rPr lang="en-US" dirty="0" smtClean="0"/>
              <a:t>1915)</a:t>
            </a:r>
          </a:p>
          <a:p>
            <a:pPr algn="ctr"/>
            <a:r>
              <a:rPr lang="en-US" dirty="0" smtClean="0"/>
              <a:t>U.S. Senator from R.I.</a:t>
            </a:r>
          </a:p>
          <a:p>
            <a:pPr algn="ctr"/>
            <a:r>
              <a:rPr lang="en-US" dirty="0" smtClean="0"/>
              <a:t>(1881 – 1911)</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7596" y="914399"/>
            <a:ext cx="2811017" cy="4084759"/>
          </a:xfrm>
          <a:prstGeom prst="rect">
            <a:avLst/>
          </a:prstGeom>
        </p:spPr>
      </p:pic>
      <p:sp>
        <p:nvSpPr>
          <p:cNvPr id="6" name="Rectangle 5"/>
          <p:cNvSpPr/>
          <p:nvPr/>
        </p:nvSpPr>
        <p:spPr>
          <a:xfrm>
            <a:off x="9253314" y="5067171"/>
            <a:ext cx="2459584" cy="1200329"/>
          </a:xfrm>
          <a:prstGeom prst="rect">
            <a:avLst/>
          </a:prstGeom>
        </p:spPr>
        <p:txBody>
          <a:bodyPr wrap="none">
            <a:spAutoFit/>
          </a:bodyPr>
          <a:lstStyle/>
          <a:p>
            <a:pPr algn="ctr"/>
            <a:r>
              <a:rPr lang="en-US" b="1" dirty="0" smtClean="0"/>
              <a:t>Edward B. Vreeland</a:t>
            </a:r>
          </a:p>
          <a:p>
            <a:pPr algn="ctr"/>
            <a:r>
              <a:rPr lang="en-US" dirty="0" smtClean="0"/>
              <a:t>(1856 – 1936)</a:t>
            </a:r>
          </a:p>
          <a:p>
            <a:pPr algn="ctr"/>
            <a:r>
              <a:rPr lang="en-US" dirty="0" smtClean="0"/>
              <a:t>U.S. Rep. from New York</a:t>
            </a:r>
          </a:p>
          <a:p>
            <a:pPr algn="ctr"/>
            <a:r>
              <a:rPr lang="en-US" dirty="0" smtClean="0"/>
              <a:t>(1899 - 1913)</a:t>
            </a:r>
            <a:endParaRPr lang="en-US" dirty="0"/>
          </a:p>
        </p:txBody>
      </p:sp>
      <p:sp>
        <p:nvSpPr>
          <p:cNvPr id="7" name="Rectangle 6"/>
          <p:cNvSpPr/>
          <p:nvPr/>
        </p:nvSpPr>
        <p:spPr>
          <a:xfrm>
            <a:off x="4042953" y="1650851"/>
            <a:ext cx="5034643" cy="3693319"/>
          </a:xfrm>
          <a:prstGeom prst="rect">
            <a:avLst/>
          </a:prstGeom>
        </p:spPr>
        <p:txBody>
          <a:bodyPr wrap="square">
            <a:spAutoFit/>
          </a:bodyPr>
          <a:lstStyle/>
          <a:p>
            <a:r>
              <a:rPr lang="en-US" dirty="0"/>
              <a:t>The </a:t>
            </a:r>
            <a:r>
              <a:rPr lang="en-US" b="1" dirty="0"/>
              <a:t>Aldrich–Vreeland Act</a:t>
            </a:r>
            <a:r>
              <a:rPr lang="en-US" dirty="0"/>
              <a:t> </a:t>
            </a:r>
            <a:r>
              <a:rPr lang="en-US" dirty="0" smtClean="0"/>
              <a:t>or “Emergency Currency Act” was </a:t>
            </a:r>
            <a:r>
              <a:rPr lang="en-US" dirty="0"/>
              <a:t>passed </a:t>
            </a:r>
            <a:r>
              <a:rPr lang="en-US" dirty="0" smtClean="0"/>
              <a:t>in response </a:t>
            </a:r>
            <a:r>
              <a:rPr lang="en-US" dirty="0"/>
              <a:t>to the Panic of 1907</a:t>
            </a:r>
            <a:r>
              <a:rPr lang="en-US" dirty="0" smtClean="0"/>
              <a:t>.   The Act empowered the Controller of the Currency to authorize some banks to issue new emergency banknotes, in addition to creating a National Monetary Commission.</a:t>
            </a:r>
          </a:p>
          <a:p>
            <a:endParaRPr lang="en-US" dirty="0"/>
          </a:p>
          <a:p>
            <a:r>
              <a:rPr lang="en-US" dirty="0" smtClean="0"/>
              <a:t>Senator Aldrich was known to be the most powerful Senator and the representative of the bankers.  He was chairman of the critical Senate Finance Committee and his </a:t>
            </a:r>
            <a:r>
              <a:rPr lang="en-US" dirty="0"/>
              <a:t>daughter </a:t>
            </a:r>
            <a:r>
              <a:rPr lang="en-US" dirty="0" smtClean="0"/>
              <a:t>had </a:t>
            </a:r>
            <a:r>
              <a:rPr lang="en-US" dirty="0"/>
              <a:t>married </a:t>
            </a:r>
            <a:r>
              <a:rPr lang="en-US" dirty="0" smtClean="0"/>
              <a:t>John </a:t>
            </a:r>
            <a:r>
              <a:rPr lang="en-US" dirty="0"/>
              <a:t>D. Rockefeller, Jr. </a:t>
            </a:r>
            <a:endParaRPr lang="en-US" dirty="0" smtClean="0"/>
          </a:p>
          <a:p>
            <a:endParaRPr lang="en-US" dirty="0"/>
          </a:p>
        </p:txBody>
      </p:sp>
    </p:spTree>
    <p:extLst>
      <p:ext uri="{BB962C8B-B14F-4D97-AF65-F5344CB8AC3E}">
        <p14:creationId xmlns:p14="http://schemas.microsoft.com/office/powerpoint/2010/main" val="295336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15388"/>
          </a:xfrm>
          <a:solidFill>
            <a:srgbClr val="FFFF00"/>
          </a:solidFill>
        </p:spPr>
        <p:txBody>
          <a:bodyPr>
            <a:normAutofit fontScale="90000"/>
          </a:bodyPr>
          <a:lstStyle/>
          <a:p>
            <a:pPr algn="ctr"/>
            <a:r>
              <a:rPr lang="en-US" b="1" dirty="0" smtClean="0"/>
              <a:t>1</a:t>
            </a:r>
            <a:r>
              <a:rPr lang="en-US" sz="3600" b="1" dirty="0" smtClean="0"/>
              <a:t>. INTRODUCTION</a:t>
            </a:r>
            <a:endParaRPr lang="en-US" sz="3600" b="1" dirty="0"/>
          </a:p>
        </p:txBody>
      </p:sp>
      <p:sp>
        <p:nvSpPr>
          <p:cNvPr id="3" name="TextBox 2"/>
          <p:cNvSpPr txBox="1"/>
          <p:nvPr/>
        </p:nvSpPr>
        <p:spPr>
          <a:xfrm>
            <a:off x="1" y="2394065"/>
            <a:ext cx="6051664" cy="1477328"/>
          </a:xfrm>
          <a:prstGeom prst="rect">
            <a:avLst/>
          </a:prstGeom>
          <a:noFill/>
        </p:spPr>
        <p:txBody>
          <a:bodyPr wrap="square" rtlCol="0">
            <a:spAutoFit/>
          </a:bodyPr>
          <a:lstStyle/>
          <a:p>
            <a:r>
              <a:rPr lang="en-US" dirty="0" smtClean="0"/>
              <a:t>“The bankers will favor a course of special legislation to increase their power…  They will never cease to ask for more, …so long as there is more that can be wrung from the toiling masses of the American People.”</a:t>
            </a:r>
          </a:p>
          <a:p>
            <a:r>
              <a:rPr lang="en-US" dirty="0"/>
              <a:t>	</a:t>
            </a:r>
            <a:r>
              <a:rPr lang="en-US" dirty="0" smtClean="0"/>
              <a:t>Peter Cooper to Ulysses Grant      June, 1877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609" y="1246908"/>
            <a:ext cx="3885806" cy="4800114"/>
          </a:xfrm>
          <a:prstGeom prst="rect">
            <a:avLst/>
          </a:prstGeom>
        </p:spPr>
      </p:pic>
      <p:sp>
        <p:nvSpPr>
          <p:cNvPr id="5" name="Rectangle 4"/>
          <p:cNvSpPr/>
          <p:nvPr/>
        </p:nvSpPr>
        <p:spPr>
          <a:xfrm>
            <a:off x="8204023" y="6220290"/>
            <a:ext cx="1599669" cy="646331"/>
          </a:xfrm>
          <a:prstGeom prst="rect">
            <a:avLst/>
          </a:prstGeom>
        </p:spPr>
        <p:txBody>
          <a:bodyPr wrap="none">
            <a:spAutoFit/>
          </a:bodyPr>
          <a:lstStyle/>
          <a:p>
            <a:r>
              <a:rPr lang="en-US" dirty="0" smtClean="0"/>
              <a:t>PETER COOPER</a:t>
            </a:r>
          </a:p>
          <a:p>
            <a:r>
              <a:rPr lang="en-US" dirty="0" smtClean="0"/>
              <a:t>1791 </a:t>
            </a:r>
            <a:r>
              <a:rPr lang="en-US" dirty="0"/>
              <a:t>– </a:t>
            </a:r>
            <a:r>
              <a:rPr lang="en-US" dirty="0" smtClean="0"/>
              <a:t>1883</a:t>
            </a:r>
            <a:endParaRPr lang="en-US" dirty="0"/>
          </a:p>
        </p:txBody>
      </p:sp>
    </p:spTree>
    <p:extLst>
      <p:ext uri="{BB962C8B-B14F-4D97-AF65-F5344CB8AC3E}">
        <p14:creationId xmlns:p14="http://schemas.microsoft.com/office/powerpoint/2010/main" val="16830945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E0A3FF"/>
          </a:solidFill>
        </p:spPr>
        <p:txBody>
          <a:bodyPr wrap="square">
            <a:spAutoFit/>
          </a:bodyPr>
          <a:lstStyle/>
          <a:p>
            <a:pPr marL="342900" indent="-342900" algn="ctr">
              <a:buFont typeface="+mj-lt"/>
              <a:buAutoNum type="arabicPeriod" startAt="14"/>
            </a:pPr>
            <a:r>
              <a:rPr lang="en-US" sz="2800" b="1" dirty="0">
                <a:latin typeface="Courier New" panose="02070309020205020404" pitchFamily="49" charset="0"/>
                <a:cs typeface="Courier New" panose="02070309020205020404" pitchFamily="49" charset="0"/>
              </a:rPr>
              <a:t>The Aldrich-Vreeland System</a:t>
            </a:r>
          </a:p>
        </p:txBody>
      </p:sp>
      <p:sp>
        <p:nvSpPr>
          <p:cNvPr id="3" name="Rectangle 2"/>
          <p:cNvSpPr/>
          <p:nvPr/>
        </p:nvSpPr>
        <p:spPr>
          <a:xfrm>
            <a:off x="0" y="523219"/>
            <a:ext cx="11887200" cy="2862322"/>
          </a:xfrm>
          <a:prstGeom prst="rect">
            <a:avLst/>
          </a:prstGeom>
        </p:spPr>
        <p:txBody>
          <a:bodyPr wrap="square">
            <a:spAutoFit/>
          </a:bodyPr>
          <a:lstStyle/>
          <a:p>
            <a:r>
              <a:rPr lang="en-US" dirty="0"/>
              <a:t>The National Monetary </a:t>
            </a:r>
            <a:r>
              <a:rPr lang="en-US" dirty="0" smtClean="0"/>
              <a:t>Commission, populated by Senators and Representatives, was to </a:t>
            </a:r>
            <a:r>
              <a:rPr lang="en-US" dirty="0"/>
              <a:t>study banking systems and propose legislation to reform the U.S. system.  Aldrich was appointed chairman and Vreeland its </a:t>
            </a:r>
            <a:r>
              <a:rPr lang="en-US" dirty="0" smtClean="0"/>
              <a:t>vice-chairman.   </a:t>
            </a:r>
            <a:r>
              <a:rPr lang="en-US" dirty="0"/>
              <a:t>The 16-man Commission, at a cost of $300,000, </a:t>
            </a:r>
            <a:r>
              <a:rPr lang="en-US" dirty="0" smtClean="0"/>
              <a:t>visited </a:t>
            </a:r>
            <a:r>
              <a:rPr lang="en-US" dirty="0"/>
              <a:t>Europe </a:t>
            </a:r>
            <a:r>
              <a:rPr lang="en-US" dirty="0" smtClean="0"/>
              <a:t>for two years to </a:t>
            </a:r>
            <a:r>
              <a:rPr lang="en-US" dirty="0"/>
              <a:t>study the central banking </a:t>
            </a:r>
            <a:r>
              <a:rPr lang="en-US" dirty="0" smtClean="0"/>
              <a:t>systems.</a:t>
            </a:r>
          </a:p>
          <a:p>
            <a:endParaRPr lang="en-US" dirty="0"/>
          </a:p>
          <a:p>
            <a:r>
              <a:rPr lang="en-US" dirty="0" smtClean="0"/>
              <a:t>“Aldrich’s monetary commission issued 24 large volumes, but according to Del Mar nowhere in these publications was the nature of money defined.”    </a:t>
            </a:r>
            <a:r>
              <a:rPr lang="en-US" sz="1600" dirty="0" smtClean="0"/>
              <a:t>Stephen </a:t>
            </a:r>
            <a:r>
              <a:rPr lang="en-US" sz="1600" dirty="0" err="1" smtClean="0"/>
              <a:t>Zarlenga</a:t>
            </a:r>
            <a:r>
              <a:rPr lang="en-US" sz="1600" dirty="0" smtClean="0"/>
              <a:t>, </a:t>
            </a:r>
            <a:r>
              <a:rPr lang="en-US" sz="1600" i="1" dirty="0" smtClean="0"/>
              <a:t>LSM</a:t>
            </a:r>
            <a:r>
              <a:rPr lang="en-US" sz="1600" dirty="0" smtClean="0"/>
              <a:t>, p. 519</a:t>
            </a:r>
            <a:endParaRPr lang="en-US" sz="1600" dirty="0"/>
          </a:p>
          <a:p>
            <a:endParaRPr lang="en-US" dirty="0"/>
          </a:p>
          <a:p>
            <a:r>
              <a:rPr lang="en-US" dirty="0"/>
              <a:t>The Commission is given credit for writing the Federal Reserve Bill but we now know this was written by private bankers meeting in secret</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46" y="3784765"/>
            <a:ext cx="3108906" cy="22150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550">
            <a:off x="8621287" y="4461489"/>
            <a:ext cx="3166427" cy="1523843"/>
          </a:xfrm>
          <a:prstGeom prst="rect">
            <a:avLst/>
          </a:prstGeom>
        </p:spPr>
      </p:pic>
      <p:sp>
        <p:nvSpPr>
          <p:cNvPr id="11" name="Rounded Rectangular Callout 10"/>
          <p:cNvSpPr/>
          <p:nvPr/>
        </p:nvSpPr>
        <p:spPr>
          <a:xfrm>
            <a:off x="8283830" y="3650347"/>
            <a:ext cx="1485899" cy="1436914"/>
          </a:xfrm>
          <a:prstGeom prst="wedgeRoundRectCallout">
            <a:avLst/>
          </a:prstGeom>
          <a:solidFill>
            <a:srgbClr val="FF9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NATURE OF MONEY?</a:t>
            </a:r>
            <a:endParaRPr lang="en-US" b="1" dirty="0">
              <a:solidFill>
                <a:schemeClr val="tx1"/>
              </a:solidFill>
            </a:endParaRPr>
          </a:p>
        </p:txBody>
      </p:sp>
      <p:sp>
        <p:nvSpPr>
          <p:cNvPr id="12" name="TextBox 11"/>
          <p:cNvSpPr txBox="1"/>
          <p:nvPr/>
        </p:nvSpPr>
        <p:spPr>
          <a:xfrm>
            <a:off x="669471" y="4082143"/>
            <a:ext cx="45719" cy="369332"/>
          </a:xfrm>
          <a:prstGeom prst="rect">
            <a:avLst/>
          </a:prstGeom>
          <a:noFill/>
        </p:spPr>
        <p:txBody>
          <a:bodyPr wrap="square" rtlCol="0">
            <a:spAutoFit/>
          </a:bodyPr>
          <a:lstStyle/>
          <a:p>
            <a:endParaRPr lang="en-US" dirty="0"/>
          </a:p>
        </p:txBody>
      </p:sp>
      <p:sp>
        <p:nvSpPr>
          <p:cNvPr id="13" name="TextBox 12"/>
          <p:cNvSpPr txBox="1"/>
          <p:nvPr/>
        </p:nvSpPr>
        <p:spPr>
          <a:xfrm>
            <a:off x="93251" y="3400487"/>
            <a:ext cx="3293979" cy="369332"/>
          </a:xfrm>
          <a:prstGeom prst="rect">
            <a:avLst/>
          </a:prstGeom>
          <a:noFill/>
        </p:spPr>
        <p:txBody>
          <a:bodyPr wrap="none" rtlCol="0">
            <a:spAutoFit/>
          </a:bodyPr>
          <a:lstStyle/>
          <a:p>
            <a:r>
              <a:rPr lang="en-US" dirty="0" smtClean="0"/>
              <a:t>The Commission spent $300,000,</a:t>
            </a: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748" y="3820651"/>
            <a:ext cx="2857500" cy="2324100"/>
          </a:xfrm>
          <a:prstGeom prst="rect">
            <a:avLst/>
          </a:prstGeom>
        </p:spPr>
      </p:pic>
      <p:sp>
        <p:nvSpPr>
          <p:cNvPr id="15" name="TextBox 14"/>
          <p:cNvSpPr txBox="1"/>
          <p:nvPr/>
        </p:nvSpPr>
        <p:spPr>
          <a:xfrm>
            <a:off x="4260903" y="2936876"/>
            <a:ext cx="3044231" cy="923330"/>
          </a:xfrm>
          <a:prstGeom prst="rect">
            <a:avLst/>
          </a:prstGeom>
          <a:noFill/>
        </p:spPr>
        <p:txBody>
          <a:bodyPr wrap="none" rtlCol="0">
            <a:spAutoFit/>
          </a:bodyPr>
          <a:lstStyle/>
          <a:p>
            <a:r>
              <a:rPr lang="en-US" dirty="0" smtClean="0"/>
              <a:t>published 24 volumes and</a:t>
            </a:r>
          </a:p>
          <a:p>
            <a:r>
              <a:rPr lang="en-US" dirty="0" smtClean="0"/>
              <a:t>summarized the defects of the</a:t>
            </a:r>
          </a:p>
          <a:p>
            <a:r>
              <a:rPr lang="en-US" dirty="0" smtClean="0"/>
              <a:t>existing banking system</a:t>
            </a:r>
            <a:endParaRPr lang="en-US" dirty="0"/>
          </a:p>
        </p:txBody>
      </p:sp>
      <p:sp>
        <p:nvSpPr>
          <p:cNvPr id="17" name="TextBox 16"/>
          <p:cNvSpPr txBox="1"/>
          <p:nvPr/>
        </p:nvSpPr>
        <p:spPr>
          <a:xfrm>
            <a:off x="7707988" y="3310724"/>
            <a:ext cx="2637582" cy="369332"/>
          </a:xfrm>
          <a:prstGeom prst="rect">
            <a:avLst/>
          </a:prstGeom>
          <a:noFill/>
        </p:spPr>
        <p:txBody>
          <a:bodyPr wrap="none" rtlCol="0">
            <a:spAutoFit/>
          </a:bodyPr>
          <a:lstStyle/>
          <a:p>
            <a:r>
              <a:rPr lang="en-US" dirty="0" smtClean="0"/>
              <a:t>and never defined money.</a:t>
            </a:r>
            <a:endParaRPr lang="en-US" dirty="0"/>
          </a:p>
        </p:txBody>
      </p:sp>
      <p:sp>
        <p:nvSpPr>
          <p:cNvPr id="18" name="Oval Callout 17"/>
          <p:cNvSpPr/>
          <p:nvPr/>
        </p:nvSpPr>
        <p:spPr>
          <a:xfrm rot="10800000" flipH="1">
            <a:off x="153146" y="5842234"/>
            <a:ext cx="3093835" cy="1015765"/>
          </a:xfrm>
          <a:prstGeom prst="wedgeEllipseCallout">
            <a:avLst/>
          </a:prstGeom>
          <a:solidFill>
            <a:srgbClr val="FF9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65423" y="6043817"/>
            <a:ext cx="2881558" cy="646331"/>
          </a:xfrm>
          <a:prstGeom prst="rect">
            <a:avLst/>
          </a:prstGeom>
          <a:noFill/>
        </p:spPr>
        <p:txBody>
          <a:bodyPr wrap="none" rtlCol="0">
            <a:spAutoFit/>
          </a:bodyPr>
          <a:lstStyle/>
          <a:p>
            <a:r>
              <a:rPr lang="en-US" dirty="0" smtClean="0"/>
              <a:t>“Europe has the</a:t>
            </a:r>
          </a:p>
          <a:p>
            <a:r>
              <a:rPr lang="en-US" dirty="0" smtClean="0"/>
              <a:t>  right idea!  A central bank!”</a:t>
            </a:r>
            <a:endParaRPr lang="en-US" dirty="0"/>
          </a:p>
        </p:txBody>
      </p:sp>
    </p:spTree>
    <p:extLst>
      <p:ext uri="{BB962C8B-B14F-4D97-AF65-F5344CB8AC3E}">
        <p14:creationId xmlns:p14="http://schemas.microsoft.com/office/powerpoint/2010/main" val="135543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E0A3FF"/>
          </a:solidFill>
        </p:spPr>
        <p:txBody>
          <a:bodyPr wrap="square">
            <a:spAutoFit/>
          </a:bodyPr>
          <a:lstStyle/>
          <a:p>
            <a:pPr marL="342900" indent="-342900" algn="ctr">
              <a:buFont typeface="+mj-lt"/>
              <a:buAutoNum type="arabicPeriod" startAt="14"/>
            </a:pPr>
            <a:r>
              <a:rPr lang="en-US" sz="2800" b="1" dirty="0">
                <a:latin typeface="Courier New" panose="02070309020205020404" pitchFamily="49" charset="0"/>
                <a:cs typeface="Courier New" panose="02070309020205020404" pitchFamily="49" charset="0"/>
              </a:rPr>
              <a:t>The Aldrich-Vreeland System</a:t>
            </a:r>
          </a:p>
        </p:txBody>
      </p:sp>
      <p:sp>
        <p:nvSpPr>
          <p:cNvPr id="7" name="Rectangle 6"/>
          <p:cNvSpPr/>
          <p:nvPr/>
        </p:nvSpPr>
        <p:spPr>
          <a:xfrm>
            <a:off x="-1" y="523219"/>
            <a:ext cx="12192001" cy="1938992"/>
          </a:xfrm>
          <a:prstGeom prst="rect">
            <a:avLst/>
          </a:prstGeom>
          <a:solidFill>
            <a:srgbClr val="FFB9FF"/>
          </a:solidFill>
        </p:spPr>
        <p:txBody>
          <a:bodyPr wrap="square">
            <a:spAutoFit/>
          </a:bodyPr>
          <a:lstStyle/>
          <a:p>
            <a:r>
              <a:rPr lang="en-US" sz="2000" dirty="0"/>
              <a:t>The </a:t>
            </a:r>
            <a:r>
              <a:rPr lang="en-US" sz="2000" b="1" dirty="0"/>
              <a:t>Aldrich–Vreeland </a:t>
            </a:r>
            <a:r>
              <a:rPr lang="en-US" sz="2000" b="1" dirty="0" smtClean="0"/>
              <a:t>Act </a:t>
            </a:r>
            <a:r>
              <a:rPr lang="en-US" sz="2000" dirty="0" smtClean="0"/>
              <a:t>was “perhaps the only example in U.S. history where the bankers wanted to increase the monetary powers of government officials…   It appears to have been a part of the longer term plan to establish a privately owned central bank…  For the Aldrich-Vreeland act was only for a limited period – it was scheduled to go out of existence in just six years, in 1914…    Aldrich-Vreeland worked well, but the plan was to substitute the Federal Reserve System in its place.”                 						 			                       							  </a:t>
            </a:r>
            <a:r>
              <a:rPr lang="en-US" sz="1600" dirty="0" smtClean="0"/>
              <a:t>Stephen </a:t>
            </a:r>
            <a:r>
              <a:rPr lang="en-US" sz="1600" dirty="0" err="1" smtClean="0"/>
              <a:t>Zarlenga</a:t>
            </a:r>
            <a:r>
              <a:rPr lang="en-US" sz="1600" dirty="0" smtClean="0"/>
              <a:t>, </a:t>
            </a:r>
            <a:r>
              <a:rPr lang="en-US" sz="1600" i="1" dirty="0" smtClean="0"/>
              <a:t>LSM</a:t>
            </a:r>
            <a:r>
              <a:rPr lang="en-US" sz="1600" dirty="0" smtClean="0"/>
              <a:t>, pp. 518-519</a:t>
            </a:r>
            <a:endParaRPr lang="en-US" sz="1600" dirty="0"/>
          </a:p>
        </p:txBody>
      </p:sp>
      <p:sp>
        <p:nvSpPr>
          <p:cNvPr id="8" name="TextBox 7"/>
          <p:cNvSpPr txBox="1"/>
          <p:nvPr/>
        </p:nvSpPr>
        <p:spPr>
          <a:xfrm>
            <a:off x="146958" y="3118757"/>
            <a:ext cx="6471708" cy="2031325"/>
          </a:xfrm>
          <a:prstGeom prst="rect">
            <a:avLst/>
          </a:prstGeom>
          <a:solidFill>
            <a:srgbClr val="FFB9FF"/>
          </a:solidFill>
        </p:spPr>
        <p:txBody>
          <a:bodyPr wrap="none" rtlCol="0">
            <a:spAutoFit/>
          </a:bodyPr>
          <a:lstStyle/>
          <a:p>
            <a:r>
              <a:rPr lang="en-US" dirty="0" smtClean="0"/>
              <a:t>The act provided for the issuance of emergency currency</a:t>
            </a:r>
          </a:p>
          <a:p>
            <a:r>
              <a:rPr lang="en-US" dirty="0" smtClean="0"/>
              <a:t>by groups of banks, as soon as depositors began runs on the banks.</a:t>
            </a:r>
          </a:p>
          <a:p>
            <a:endParaRPr lang="en-US" dirty="0"/>
          </a:p>
          <a:p>
            <a:r>
              <a:rPr lang="en-US" dirty="0" smtClean="0"/>
              <a:t>The banks used the backing of bank-owned commercial paper and</a:t>
            </a:r>
          </a:p>
          <a:p>
            <a:r>
              <a:rPr lang="en-US" dirty="0" smtClean="0"/>
              <a:t>approved state and local government bonds.   After the emergency</a:t>
            </a:r>
          </a:p>
          <a:p>
            <a:r>
              <a:rPr lang="en-US" dirty="0" smtClean="0"/>
              <a:t>was over, the currency would be withdrawn by the banks because</a:t>
            </a:r>
          </a:p>
          <a:p>
            <a:r>
              <a:rPr lang="en-US" dirty="0" smtClean="0"/>
              <a:t>the government taxed it.</a:t>
            </a:r>
            <a:endParaRPr lang="en-US" dirty="0"/>
          </a:p>
        </p:txBody>
      </p:sp>
      <p:pic>
        <p:nvPicPr>
          <p:cNvPr id="1026" name="Picture 2" descr="http://economistsview.typepad.com/.a/6a00d83451b33869e20120a946fdd6970b-5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757" y="2985431"/>
            <a:ext cx="47625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096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E0A3FF"/>
          </a:solidFill>
        </p:spPr>
        <p:txBody>
          <a:bodyPr wrap="square">
            <a:spAutoFit/>
          </a:bodyPr>
          <a:lstStyle/>
          <a:p>
            <a:pPr marL="342900" indent="-342900" algn="ctr">
              <a:buFont typeface="+mj-lt"/>
              <a:buAutoNum type="arabicPeriod" startAt="14"/>
            </a:pPr>
            <a:r>
              <a:rPr lang="en-US" sz="2800" b="1" dirty="0">
                <a:latin typeface="Courier New" panose="02070309020205020404" pitchFamily="49" charset="0"/>
                <a:cs typeface="Courier New" panose="02070309020205020404" pitchFamily="49" charset="0"/>
              </a:rPr>
              <a:t>The Aldrich-Vreeland System</a:t>
            </a:r>
          </a:p>
        </p:txBody>
      </p:sp>
      <p:sp>
        <p:nvSpPr>
          <p:cNvPr id="7" name="Rectangle 6"/>
          <p:cNvSpPr/>
          <p:nvPr/>
        </p:nvSpPr>
        <p:spPr>
          <a:xfrm>
            <a:off x="-1" y="523219"/>
            <a:ext cx="12192001" cy="2862322"/>
          </a:xfrm>
          <a:prstGeom prst="rect">
            <a:avLst/>
          </a:prstGeom>
          <a:solidFill>
            <a:srgbClr val="FFE5FF"/>
          </a:solidFill>
        </p:spPr>
        <p:txBody>
          <a:bodyPr wrap="square">
            <a:spAutoFit/>
          </a:bodyPr>
          <a:lstStyle/>
          <a:p>
            <a:r>
              <a:rPr lang="en-US" sz="2000" dirty="0" smtClean="0"/>
              <a:t>The Act was used only once.   The occasion was the outbreak of World War I, when fears of financial crisis were enlarged by the closing of the New York Stock exchange.</a:t>
            </a:r>
          </a:p>
          <a:p>
            <a:endParaRPr lang="en-US" sz="2000" dirty="0"/>
          </a:p>
          <a:p>
            <a:r>
              <a:rPr lang="en-US" sz="2000" dirty="0" smtClean="0"/>
              <a:t>“As soon as depositors began runs on banks, the emergency currency provided for the Aldrich-Vreeland Act was put into circulation.  By the end of November, nearly $400 million had been issued and about a third of that total redeemed.  The maximum amount outstanding on any one date was $364 million, which was nearly one-quarter of the total amount of currency in the hands of the public before the out-break of war…  The availability of the emergency issue probably prevented a monetary panic and the restriction of payments by the banking system.”</a:t>
            </a:r>
          </a:p>
          <a:p>
            <a:r>
              <a:rPr lang="en-US" sz="2000" dirty="0" smtClean="0"/>
              <a:t>			Friedman and Schwartz, </a:t>
            </a:r>
            <a:r>
              <a:rPr lang="en-US" sz="2000" i="1" dirty="0" smtClean="0"/>
              <a:t>A Monetary History of the United States, 1867-1960</a:t>
            </a:r>
            <a:r>
              <a:rPr lang="en-US" sz="2000" dirty="0" smtClean="0"/>
              <a:t>, p. 172</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529" y="3390900"/>
            <a:ext cx="6197600" cy="3467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95" y="3392235"/>
            <a:ext cx="4621020" cy="3465765"/>
          </a:xfrm>
          <a:prstGeom prst="rect">
            <a:avLst/>
          </a:prstGeom>
        </p:spPr>
      </p:pic>
    </p:spTree>
    <p:extLst>
      <p:ext uri="{BB962C8B-B14F-4D97-AF65-F5344CB8AC3E}">
        <p14:creationId xmlns:p14="http://schemas.microsoft.com/office/powerpoint/2010/main" val="816756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E0A3FF"/>
          </a:solidFill>
        </p:spPr>
        <p:txBody>
          <a:bodyPr wrap="square">
            <a:spAutoFit/>
          </a:bodyPr>
          <a:lstStyle/>
          <a:p>
            <a:pPr marL="342900" indent="-342900" algn="ctr">
              <a:buFont typeface="+mj-lt"/>
              <a:buAutoNum type="arabicPeriod" startAt="14"/>
            </a:pPr>
            <a:r>
              <a:rPr lang="en-US" sz="2800" b="1" dirty="0">
                <a:latin typeface="Courier New" panose="02070309020205020404" pitchFamily="49" charset="0"/>
                <a:cs typeface="Courier New" panose="02070309020205020404" pitchFamily="49" charset="0"/>
              </a:rPr>
              <a:t>The Aldrich-Vreeland System</a:t>
            </a:r>
          </a:p>
        </p:txBody>
      </p:sp>
      <p:sp>
        <p:nvSpPr>
          <p:cNvPr id="7" name="Rectangle 6"/>
          <p:cNvSpPr/>
          <p:nvPr/>
        </p:nvSpPr>
        <p:spPr>
          <a:xfrm>
            <a:off x="-1" y="523219"/>
            <a:ext cx="12192001" cy="1631216"/>
          </a:xfrm>
          <a:prstGeom prst="rect">
            <a:avLst/>
          </a:prstGeom>
          <a:solidFill>
            <a:srgbClr val="FFE5FF"/>
          </a:solidFill>
        </p:spPr>
        <p:txBody>
          <a:bodyPr wrap="square">
            <a:spAutoFit/>
          </a:bodyPr>
          <a:lstStyle/>
          <a:p>
            <a:r>
              <a:rPr lang="en-US" sz="2000" dirty="0" smtClean="0"/>
              <a:t>“To judge by that one episode, the Aldrich-Vreeland Act provided an effective device for solving a threatened inter-convertibility crisis…     The episode strengthens our own view, based primarily on other considerations, that it would have been equally effective on the occasion of the next threat of an inter-convertibility crisis which arose in late 1930…”</a:t>
            </a:r>
          </a:p>
          <a:p>
            <a:r>
              <a:rPr lang="en-US" sz="2000" dirty="0" smtClean="0"/>
              <a:t>			Friedman and Schwartz, </a:t>
            </a:r>
            <a:r>
              <a:rPr lang="en-US" sz="2000" i="1" dirty="0" smtClean="0"/>
              <a:t>A Monetary History of the United States, 1867-1960</a:t>
            </a:r>
            <a:r>
              <a:rPr lang="en-US" sz="2000" dirty="0" smtClean="0"/>
              <a:t>, p. 172</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398" y="2224409"/>
            <a:ext cx="6071602" cy="4633591"/>
          </a:xfrm>
          <a:prstGeom prst="rect">
            <a:avLst/>
          </a:prstGeom>
        </p:spPr>
      </p:pic>
      <p:sp>
        <p:nvSpPr>
          <p:cNvPr id="6" name="TextBox 5"/>
          <p:cNvSpPr txBox="1"/>
          <p:nvPr/>
        </p:nvSpPr>
        <p:spPr>
          <a:xfrm>
            <a:off x="365395" y="5527437"/>
            <a:ext cx="5263557" cy="369332"/>
          </a:xfrm>
          <a:prstGeom prst="rect">
            <a:avLst/>
          </a:prstGeom>
          <a:solidFill>
            <a:srgbClr val="FFE5FF"/>
          </a:solidFill>
        </p:spPr>
        <p:txBody>
          <a:bodyPr wrap="none" rtlCol="0">
            <a:spAutoFit/>
          </a:bodyPr>
          <a:lstStyle/>
          <a:p>
            <a:r>
              <a:rPr lang="en-US" dirty="0" smtClean="0"/>
              <a:t>Depositors Congregate Outside Closed Banks, 1930-31</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1617" y="2224409"/>
            <a:ext cx="3225108" cy="234179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68964"/>
            <a:ext cx="2997174" cy="2452687"/>
          </a:xfrm>
          <a:prstGeom prst="rect">
            <a:avLst/>
          </a:prstGeom>
        </p:spPr>
      </p:pic>
    </p:spTree>
    <p:extLst>
      <p:ext uri="{BB962C8B-B14F-4D97-AF65-F5344CB8AC3E}">
        <p14:creationId xmlns:p14="http://schemas.microsoft.com/office/powerpoint/2010/main" val="1337031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371" y="2429667"/>
            <a:ext cx="6096000" cy="2308324"/>
          </a:xfrm>
          <a:prstGeom prst="rect">
            <a:avLst/>
          </a:prstGeom>
          <a:solidFill>
            <a:srgbClr val="FFFFC5"/>
          </a:solidFill>
        </p:spPr>
        <p:txBody>
          <a:bodyPr>
            <a:spAutoFit/>
          </a:bodyPr>
          <a:lstStyle/>
          <a:p>
            <a:r>
              <a:rPr lang="en-US" b="1" dirty="0">
                <a:solidFill>
                  <a:srgbClr val="333333"/>
                </a:solidFill>
              </a:rPr>
              <a:t>JP Morgan helped out the </a:t>
            </a:r>
            <a:r>
              <a:rPr lang="en-US" b="1" dirty="0" smtClean="0">
                <a:solidFill>
                  <a:srgbClr val="333333"/>
                </a:solidFill>
              </a:rPr>
              <a:t>government</a:t>
            </a:r>
          </a:p>
          <a:p>
            <a:r>
              <a:rPr lang="en-US" dirty="0">
                <a:solidFill>
                  <a:srgbClr val="333333"/>
                </a:solidFill>
              </a:rPr>
              <a:t/>
            </a:r>
            <a:br>
              <a:rPr lang="en-US" dirty="0">
                <a:solidFill>
                  <a:srgbClr val="333333"/>
                </a:solidFill>
              </a:rPr>
            </a:br>
            <a:r>
              <a:rPr lang="en-US" dirty="0">
                <a:solidFill>
                  <a:srgbClr val="333333"/>
                </a:solidFill>
              </a:rPr>
              <a:t>In 1895, at the depths of the Panic of 1893, the Federal Treasury was nearly out of gold</a:t>
            </a:r>
            <a:r>
              <a:rPr lang="en-US" dirty="0" smtClean="0">
                <a:solidFill>
                  <a:srgbClr val="333333"/>
                </a:solidFill>
              </a:rPr>
              <a:t>.  </a:t>
            </a:r>
            <a:r>
              <a:rPr lang="en-US" dirty="0">
                <a:solidFill>
                  <a:srgbClr val="333333"/>
                </a:solidFill>
              </a:rPr>
              <a:t>President Grover Cleveland accepted Morgan's offer to join with the </a:t>
            </a:r>
            <a:r>
              <a:rPr lang="en-US" dirty="0" err="1">
                <a:solidFill>
                  <a:srgbClr val="333333"/>
                </a:solidFill>
              </a:rPr>
              <a:t>Rothschilds</a:t>
            </a:r>
            <a:r>
              <a:rPr lang="en-US" dirty="0">
                <a:solidFill>
                  <a:srgbClr val="333333"/>
                </a:solidFill>
              </a:rPr>
              <a:t> and supply the U.S. Treasury with 3.5 million ounces of gold to restore the treasury surplus in exchange for a 30-year bond issue. The episode saved the </a:t>
            </a:r>
            <a:r>
              <a:rPr lang="en-US" dirty="0" smtClean="0">
                <a:solidFill>
                  <a:srgbClr val="333333"/>
                </a:solidFill>
              </a:rPr>
              <a:t>Treasury.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493" y="1400660"/>
            <a:ext cx="4786507" cy="4379654"/>
          </a:xfrm>
          <a:prstGeom prst="rect">
            <a:avLst/>
          </a:prstGeom>
          <a:solidFill>
            <a:srgbClr val="FFFFC5"/>
          </a:solidFill>
        </p:spPr>
      </p:pic>
      <p:sp>
        <p:nvSpPr>
          <p:cNvPr id="4" name="TextBox 3"/>
          <p:cNvSpPr txBox="1"/>
          <p:nvPr/>
        </p:nvSpPr>
        <p:spPr>
          <a:xfrm>
            <a:off x="0" y="0"/>
            <a:ext cx="12192000" cy="646331"/>
          </a:xfrm>
          <a:prstGeom prst="rect">
            <a:avLst/>
          </a:prstGeom>
          <a:solidFill>
            <a:srgbClr val="FFFFC5"/>
          </a:solidFill>
        </p:spPr>
        <p:txBody>
          <a:bodyPr wrap="square" rtlCol="0">
            <a:spAutoFit/>
          </a:bodyPr>
          <a:lstStyle/>
          <a:p>
            <a:pPr algn="ctr"/>
            <a:r>
              <a:rPr lang="en-US" sz="3600" b="1" dirty="0" smtClean="0"/>
              <a:t>HOW THE GOLD STANDARD WORKS</a:t>
            </a:r>
            <a:endParaRPr lang="en-US" sz="3600" b="1" dirty="0"/>
          </a:p>
        </p:txBody>
      </p:sp>
    </p:spTree>
    <p:extLst>
      <p:ext uri="{BB962C8B-B14F-4D97-AF65-F5344CB8AC3E}">
        <p14:creationId xmlns:p14="http://schemas.microsoft.com/office/powerpoint/2010/main" val="625337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603051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15388"/>
          </a:xfrm>
          <a:solidFill>
            <a:srgbClr val="FFFF00"/>
          </a:solidFill>
        </p:spPr>
        <p:txBody>
          <a:bodyPr>
            <a:normAutofit fontScale="90000"/>
          </a:bodyPr>
          <a:lstStyle/>
          <a:p>
            <a:pPr algn="ctr"/>
            <a:r>
              <a:rPr lang="en-US" b="1" dirty="0" smtClean="0"/>
              <a:t>1</a:t>
            </a:r>
            <a:r>
              <a:rPr lang="en-US" sz="3600" b="1" dirty="0" smtClean="0"/>
              <a:t>. INTRODUCTION</a:t>
            </a:r>
            <a:endParaRPr lang="en-US" sz="3600" b="1" dirty="0"/>
          </a:p>
        </p:txBody>
      </p:sp>
      <p:sp>
        <p:nvSpPr>
          <p:cNvPr id="3" name="TextBox 2"/>
          <p:cNvSpPr txBox="1"/>
          <p:nvPr/>
        </p:nvSpPr>
        <p:spPr>
          <a:xfrm>
            <a:off x="0" y="515389"/>
            <a:ext cx="12192000" cy="369332"/>
          </a:xfrm>
          <a:prstGeom prst="rect">
            <a:avLst/>
          </a:prstGeom>
          <a:solidFill>
            <a:srgbClr val="F1E287"/>
          </a:solidFill>
        </p:spPr>
        <p:txBody>
          <a:bodyPr wrap="square" rtlCol="0">
            <a:spAutoFit/>
          </a:bodyPr>
          <a:lstStyle/>
          <a:p>
            <a:pPr algn="ctr"/>
            <a:r>
              <a:rPr lang="en-US" dirty="0" smtClean="0"/>
              <a:t>GREENBACK BATTLES OF THE 1860s AND 1870s WERE THE “REAL THING”</a:t>
            </a:r>
            <a:endParaRPr lang="en-US" dirty="0"/>
          </a:p>
        </p:txBody>
      </p:sp>
      <p:sp>
        <p:nvSpPr>
          <p:cNvPr id="6" name="TextBox 5"/>
          <p:cNvSpPr txBox="1"/>
          <p:nvPr/>
        </p:nvSpPr>
        <p:spPr>
          <a:xfrm>
            <a:off x="0" y="884721"/>
            <a:ext cx="12192000" cy="1323439"/>
          </a:xfrm>
          <a:prstGeom prst="rect">
            <a:avLst/>
          </a:prstGeom>
          <a:solidFill>
            <a:srgbClr val="F1E287"/>
          </a:solidFill>
        </p:spPr>
        <p:txBody>
          <a:bodyPr wrap="square" rtlCol="0">
            <a:spAutoFit/>
          </a:bodyPr>
          <a:lstStyle/>
          <a:p>
            <a:r>
              <a:rPr lang="en-US" sz="2000" dirty="0" smtClean="0"/>
              <a:t>“For the first and only time in our history, the primary secular problem of American society was being accurately attacked:    the private control of the money system and the special privileges that elements of society – the bankers – had usurped for their personal benefit at society’s expense.”   </a:t>
            </a:r>
          </a:p>
          <a:p>
            <a:r>
              <a:rPr lang="en-US" sz="2000" dirty="0"/>
              <a:t>	</a:t>
            </a:r>
            <a:r>
              <a:rPr lang="en-US" sz="2000" dirty="0" smtClean="0"/>
              <a:t>								</a:t>
            </a:r>
            <a:r>
              <a:rPr lang="en-US" dirty="0" smtClean="0"/>
              <a:t>Stephen </a:t>
            </a:r>
            <a:r>
              <a:rPr lang="en-US" dirty="0" err="1" smtClean="0"/>
              <a:t>Zarlenga</a:t>
            </a:r>
            <a:r>
              <a:rPr lang="en-US" dirty="0" smtClean="0"/>
              <a:t>, </a:t>
            </a:r>
            <a:r>
              <a:rPr lang="en-US" i="1" dirty="0" smtClean="0"/>
              <a:t>LSM</a:t>
            </a:r>
            <a:r>
              <a:rPr lang="en-US" dirty="0" smtClean="0"/>
              <a:t>, p. 507</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655" y="3161728"/>
            <a:ext cx="4438996" cy="287769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604" y="2343150"/>
            <a:ext cx="2895600" cy="4514850"/>
          </a:xfrm>
          <a:prstGeom prst="rect">
            <a:avLst/>
          </a:prstGeom>
        </p:spPr>
      </p:pic>
    </p:spTree>
    <p:extLst>
      <p:ext uri="{BB962C8B-B14F-4D97-AF65-F5344CB8AC3E}">
        <p14:creationId xmlns:p14="http://schemas.microsoft.com/office/powerpoint/2010/main" val="3544661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15388"/>
          </a:xfrm>
          <a:solidFill>
            <a:srgbClr val="FFFF00"/>
          </a:solidFill>
        </p:spPr>
        <p:txBody>
          <a:bodyPr>
            <a:normAutofit fontScale="90000"/>
          </a:bodyPr>
          <a:lstStyle/>
          <a:p>
            <a:pPr algn="ctr"/>
            <a:r>
              <a:rPr lang="en-US" b="1" dirty="0" smtClean="0"/>
              <a:t>1</a:t>
            </a:r>
            <a:r>
              <a:rPr lang="en-US" sz="3600" b="1" dirty="0" smtClean="0"/>
              <a:t>. INTRODUCTION</a:t>
            </a:r>
            <a:endParaRPr lang="en-US" sz="3600" b="1" dirty="0"/>
          </a:p>
        </p:txBody>
      </p:sp>
      <p:sp>
        <p:nvSpPr>
          <p:cNvPr id="3" name="TextBox 2"/>
          <p:cNvSpPr txBox="1"/>
          <p:nvPr/>
        </p:nvSpPr>
        <p:spPr>
          <a:xfrm>
            <a:off x="0" y="515389"/>
            <a:ext cx="12192000" cy="369332"/>
          </a:xfrm>
          <a:prstGeom prst="rect">
            <a:avLst/>
          </a:prstGeom>
          <a:solidFill>
            <a:srgbClr val="F1E287"/>
          </a:solidFill>
        </p:spPr>
        <p:txBody>
          <a:bodyPr wrap="square" rtlCol="0">
            <a:spAutoFit/>
          </a:bodyPr>
          <a:lstStyle/>
          <a:p>
            <a:pPr algn="ctr"/>
            <a:r>
              <a:rPr lang="en-US" dirty="0" smtClean="0"/>
              <a:t>GREENBACK BATTLES OF THE 1860s AND 1870s WERE THE “REAL THING”</a:t>
            </a:r>
            <a:endParaRPr lang="en-US" dirty="0"/>
          </a:p>
        </p:txBody>
      </p:sp>
      <p:sp>
        <p:nvSpPr>
          <p:cNvPr id="6" name="TextBox 5"/>
          <p:cNvSpPr txBox="1"/>
          <p:nvPr/>
        </p:nvSpPr>
        <p:spPr>
          <a:xfrm>
            <a:off x="0" y="884721"/>
            <a:ext cx="12192000" cy="1015663"/>
          </a:xfrm>
          <a:prstGeom prst="rect">
            <a:avLst/>
          </a:prstGeom>
          <a:solidFill>
            <a:srgbClr val="F1E287"/>
          </a:solidFill>
        </p:spPr>
        <p:txBody>
          <a:bodyPr wrap="square" rtlCol="0">
            <a:spAutoFit/>
          </a:bodyPr>
          <a:lstStyle/>
          <a:p>
            <a:r>
              <a:rPr lang="en-US" sz="2000" dirty="0" smtClean="0"/>
              <a:t>“The programs of Jackson and Van Buren had much more popular support but lacked an accurate solution, and erroneously instituted a system more dependent on metal.”   </a:t>
            </a:r>
          </a:p>
          <a:p>
            <a:r>
              <a:rPr lang="en-US" sz="2000" dirty="0"/>
              <a:t>	</a:t>
            </a:r>
            <a:r>
              <a:rPr lang="en-US" sz="2000" dirty="0" smtClean="0"/>
              <a:t>								</a:t>
            </a:r>
            <a:r>
              <a:rPr lang="en-US" dirty="0" smtClean="0"/>
              <a:t>Stephen </a:t>
            </a:r>
            <a:r>
              <a:rPr lang="en-US" dirty="0" err="1" smtClean="0"/>
              <a:t>Zarlenga</a:t>
            </a:r>
            <a:r>
              <a:rPr lang="en-US" dirty="0" smtClean="0"/>
              <a:t>, </a:t>
            </a:r>
            <a:r>
              <a:rPr lang="en-US" i="1" dirty="0" smtClean="0"/>
              <a:t>LSM</a:t>
            </a:r>
            <a:r>
              <a:rPr lang="en-US" dirty="0" smtClean="0"/>
              <a:t>, p. 507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61" y="2398220"/>
            <a:ext cx="2988252" cy="36201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7499" y="2398220"/>
            <a:ext cx="2715146" cy="36201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770" y="2942705"/>
            <a:ext cx="3199014" cy="2559211"/>
          </a:xfrm>
          <a:prstGeom prst="rect">
            <a:avLst/>
          </a:prstGeom>
        </p:spPr>
      </p:pic>
    </p:spTree>
    <p:extLst>
      <p:ext uri="{BB962C8B-B14F-4D97-AF65-F5344CB8AC3E}">
        <p14:creationId xmlns:p14="http://schemas.microsoft.com/office/powerpoint/2010/main" val="3174826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15388"/>
          </a:xfrm>
          <a:solidFill>
            <a:srgbClr val="FFFF00"/>
          </a:solidFill>
        </p:spPr>
        <p:txBody>
          <a:bodyPr>
            <a:normAutofit fontScale="90000"/>
          </a:bodyPr>
          <a:lstStyle/>
          <a:p>
            <a:pPr algn="ctr"/>
            <a:r>
              <a:rPr lang="en-US" b="1" dirty="0" smtClean="0"/>
              <a:t>1</a:t>
            </a:r>
            <a:r>
              <a:rPr lang="en-US" sz="3600" b="1" dirty="0" smtClean="0"/>
              <a:t>. INTRODUCTION</a:t>
            </a:r>
            <a:endParaRPr lang="en-US" sz="3600" b="1" dirty="0"/>
          </a:p>
        </p:txBody>
      </p:sp>
      <p:sp>
        <p:nvSpPr>
          <p:cNvPr id="3" name="TextBox 2"/>
          <p:cNvSpPr txBox="1"/>
          <p:nvPr/>
        </p:nvSpPr>
        <p:spPr>
          <a:xfrm>
            <a:off x="0" y="515389"/>
            <a:ext cx="12192000" cy="369332"/>
          </a:xfrm>
          <a:prstGeom prst="rect">
            <a:avLst/>
          </a:prstGeom>
          <a:solidFill>
            <a:srgbClr val="F1E287"/>
          </a:solidFill>
        </p:spPr>
        <p:txBody>
          <a:bodyPr wrap="square" rtlCol="0">
            <a:spAutoFit/>
          </a:bodyPr>
          <a:lstStyle/>
          <a:p>
            <a:pPr algn="ctr"/>
            <a:r>
              <a:rPr lang="en-US" dirty="0" smtClean="0"/>
              <a:t>GREENBACK BATTLES OF THE 1860s AND 1870s WERE THE “REAL THING”</a:t>
            </a:r>
            <a:endParaRPr lang="en-US" dirty="0"/>
          </a:p>
        </p:txBody>
      </p:sp>
      <p:sp>
        <p:nvSpPr>
          <p:cNvPr id="6" name="TextBox 5"/>
          <p:cNvSpPr txBox="1"/>
          <p:nvPr/>
        </p:nvSpPr>
        <p:spPr>
          <a:xfrm>
            <a:off x="0" y="884721"/>
            <a:ext cx="12192000" cy="1938992"/>
          </a:xfrm>
          <a:prstGeom prst="rect">
            <a:avLst/>
          </a:prstGeom>
          <a:solidFill>
            <a:srgbClr val="F1E287"/>
          </a:solidFill>
        </p:spPr>
        <p:txBody>
          <a:bodyPr wrap="square" rtlCol="0">
            <a:spAutoFit/>
          </a:bodyPr>
          <a:lstStyle/>
          <a:p>
            <a:r>
              <a:rPr lang="en-US" sz="2000" dirty="0" smtClean="0"/>
              <a:t>“… the Greenbacks were (and still are)… a method of creating money without interest costs or debt, and without alienating the control of the money system from the government of the people… </a:t>
            </a:r>
          </a:p>
          <a:p>
            <a:endParaRPr lang="en-US" sz="2000" dirty="0"/>
          </a:p>
          <a:p>
            <a:r>
              <a:rPr lang="en-US" sz="2000" dirty="0" smtClean="0"/>
              <a:t>… with the establishment of the Federal Reserve System in 1913, serious discussions of who should control the nation’s money system became almost impossible to carry on in the American mainstream.”   </a:t>
            </a:r>
          </a:p>
          <a:p>
            <a:r>
              <a:rPr lang="en-US" sz="2000" dirty="0"/>
              <a:t>	</a:t>
            </a:r>
            <a:r>
              <a:rPr lang="en-US" sz="2000" dirty="0" smtClean="0"/>
              <a:t>								</a:t>
            </a:r>
            <a:r>
              <a:rPr lang="en-US" dirty="0" smtClean="0"/>
              <a:t>Stephen </a:t>
            </a:r>
            <a:r>
              <a:rPr lang="en-US" dirty="0" err="1" smtClean="0"/>
              <a:t>Zarlenga</a:t>
            </a:r>
            <a:r>
              <a:rPr lang="en-US" dirty="0" smtClean="0"/>
              <a:t>, </a:t>
            </a:r>
            <a:r>
              <a:rPr lang="en-US" i="1" dirty="0" smtClean="0"/>
              <a:t>LSM</a:t>
            </a:r>
            <a:r>
              <a:rPr lang="en-US" dirty="0" smtClean="0"/>
              <a:t>, pp. 507-508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271" y="2823713"/>
            <a:ext cx="4438996" cy="40498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1" y="3193045"/>
            <a:ext cx="3108960" cy="3108960"/>
          </a:xfrm>
          <a:prstGeom prst="rect">
            <a:avLst/>
          </a:prstGeom>
        </p:spPr>
      </p:pic>
    </p:spTree>
    <p:extLst>
      <p:ext uri="{BB962C8B-B14F-4D97-AF65-F5344CB8AC3E}">
        <p14:creationId xmlns:p14="http://schemas.microsoft.com/office/powerpoint/2010/main" val="16976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894" y="714893"/>
            <a:ext cx="6057207" cy="4680568"/>
          </a:xfrm>
          <a:prstGeom prst="rect">
            <a:avLst/>
          </a:prstGeom>
        </p:spPr>
      </p:pic>
      <p:sp>
        <p:nvSpPr>
          <p:cNvPr id="2" name="Title 1"/>
          <p:cNvSpPr>
            <a:spLocks noGrp="1"/>
          </p:cNvSpPr>
          <p:nvPr>
            <p:ph type="title"/>
          </p:nvPr>
        </p:nvSpPr>
        <p:spPr>
          <a:xfrm>
            <a:off x="0" y="-1"/>
            <a:ext cx="12192000" cy="714895"/>
          </a:xfrm>
          <a:solidFill>
            <a:srgbClr val="FFD5FF"/>
          </a:solidFill>
        </p:spPr>
        <p:txBody>
          <a:bodyPr>
            <a:normAutofit/>
          </a:bodyPr>
          <a:lstStyle/>
          <a:p>
            <a:pPr algn="ctr"/>
            <a:r>
              <a:rPr lang="en-US" sz="3600" b="1" dirty="0" smtClean="0"/>
              <a:t>2</a:t>
            </a:r>
            <a:r>
              <a:rPr lang="en-US" b="1" dirty="0" smtClean="0"/>
              <a:t>. </a:t>
            </a:r>
            <a:r>
              <a:rPr lang="en-US" sz="3600" b="1" dirty="0">
                <a:latin typeface="Courier New" panose="02070309020205020404" pitchFamily="49" charset="0"/>
                <a:cs typeface="Courier New" panose="02070309020205020404" pitchFamily="49" charset="0"/>
              </a:rPr>
              <a:t>Populism – Bagged by the </a:t>
            </a:r>
            <a:r>
              <a:rPr lang="en-US" sz="3600" b="1" dirty="0" smtClean="0">
                <a:latin typeface="Courier New" panose="02070309020205020404" pitchFamily="49" charset="0"/>
                <a:cs typeface="Courier New" panose="02070309020205020404" pitchFamily="49" charset="0"/>
              </a:rPr>
              <a:t>Bankers</a:t>
            </a:r>
            <a:endParaRPr lang="en-US" sz="3600" b="1" dirty="0"/>
          </a:p>
        </p:txBody>
      </p:sp>
      <p:sp>
        <p:nvSpPr>
          <p:cNvPr id="9" name="TextBox 8"/>
          <p:cNvSpPr txBox="1"/>
          <p:nvPr/>
        </p:nvSpPr>
        <p:spPr>
          <a:xfrm>
            <a:off x="9027622" y="6101542"/>
            <a:ext cx="45719" cy="369332"/>
          </a:xfrm>
          <a:prstGeom prst="rect">
            <a:avLst/>
          </a:prstGeom>
          <a:noFill/>
        </p:spPr>
        <p:txBody>
          <a:bodyPr wrap="square" rtlCol="0">
            <a:spAutoFit/>
          </a:bodyPr>
          <a:lstStyle/>
          <a:p>
            <a:endParaRPr lang="en-US" dirty="0"/>
          </a:p>
        </p:txBody>
      </p:sp>
      <p:sp>
        <p:nvSpPr>
          <p:cNvPr id="10" name="TextBox 9"/>
          <p:cNvSpPr txBox="1"/>
          <p:nvPr/>
        </p:nvSpPr>
        <p:spPr>
          <a:xfrm>
            <a:off x="9147497" y="5809154"/>
            <a:ext cx="2339487" cy="584775"/>
          </a:xfrm>
          <a:prstGeom prst="rect">
            <a:avLst/>
          </a:prstGeom>
          <a:solidFill>
            <a:srgbClr val="FF93FF"/>
          </a:solidFill>
        </p:spPr>
        <p:txBody>
          <a:bodyPr wrap="none" rtlCol="0">
            <a:spAutoFit/>
          </a:bodyPr>
          <a:lstStyle/>
          <a:p>
            <a:r>
              <a:rPr lang="en-US" sz="3200" dirty="0" smtClean="0"/>
              <a:t>AND TODAY?</a:t>
            </a:r>
            <a:endParaRPr lang="en-US" sz="3200" dirty="0"/>
          </a:p>
        </p:txBody>
      </p:sp>
      <p:sp>
        <p:nvSpPr>
          <p:cNvPr id="11" name="Cloud Callout 10"/>
          <p:cNvSpPr/>
          <p:nvPr/>
        </p:nvSpPr>
        <p:spPr>
          <a:xfrm>
            <a:off x="13067" y="714892"/>
            <a:ext cx="4175331" cy="3025835"/>
          </a:xfrm>
          <a:prstGeom prst="cloudCallout">
            <a:avLst/>
          </a:prstGeom>
          <a:solidFill>
            <a:srgbClr val="C7F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Populism’s diversity weakened it … “Populists didn’t always share common goals and could be divided and discouraged.”</a:t>
            </a:r>
          </a:p>
          <a:p>
            <a:pPr algn="ctr"/>
            <a:r>
              <a:rPr lang="en-US" sz="1400" dirty="0">
                <a:solidFill>
                  <a:schemeClr val="tx1"/>
                </a:solidFill>
              </a:rPr>
              <a:t>Stephen </a:t>
            </a:r>
            <a:r>
              <a:rPr lang="en-US" sz="1400" dirty="0" err="1">
                <a:solidFill>
                  <a:schemeClr val="tx1"/>
                </a:solidFill>
              </a:rPr>
              <a:t>Zarlenga</a:t>
            </a:r>
            <a:r>
              <a:rPr lang="en-US" sz="1400" dirty="0">
                <a:solidFill>
                  <a:schemeClr val="tx1"/>
                </a:solidFill>
              </a:rPr>
              <a:t>, </a:t>
            </a:r>
            <a:r>
              <a:rPr lang="en-US" sz="1400" i="1" dirty="0">
                <a:solidFill>
                  <a:schemeClr val="tx1"/>
                </a:solidFill>
              </a:rPr>
              <a:t>LSM</a:t>
            </a:r>
            <a:r>
              <a:rPr lang="en-US" sz="1400" dirty="0">
                <a:solidFill>
                  <a:schemeClr val="tx1"/>
                </a:solidFill>
              </a:rPr>
              <a:t>, p. 508</a:t>
            </a:r>
          </a:p>
        </p:txBody>
      </p:sp>
      <p:sp>
        <p:nvSpPr>
          <p:cNvPr id="12" name="Cloud Callout 11"/>
          <p:cNvSpPr/>
          <p:nvPr/>
        </p:nvSpPr>
        <p:spPr>
          <a:xfrm>
            <a:off x="4204297" y="714892"/>
            <a:ext cx="4005215" cy="3328401"/>
          </a:xfrm>
          <a:prstGeom prst="cloudCallout">
            <a:avLst/>
          </a:prstGeom>
          <a:solidFill>
            <a:srgbClr val="C7F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as average people they were always in need of money and their political activities reduced their meager resources.”</a:t>
            </a:r>
          </a:p>
          <a:p>
            <a:pPr algn="ctr"/>
            <a:r>
              <a:rPr lang="en-US" sz="1400" dirty="0">
                <a:solidFill>
                  <a:schemeClr val="tx1"/>
                </a:solidFill>
              </a:rPr>
              <a:t>Stephen </a:t>
            </a:r>
            <a:r>
              <a:rPr lang="en-US" sz="1400" dirty="0" err="1">
                <a:solidFill>
                  <a:schemeClr val="tx1"/>
                </a:solidFill>
              </a:rPr>
              <a:t>Zarlenga</a:t>
            </a:r>
            <a:r>
              <a:rPr lang="en-US" sz="1400" dirty="0">
                <a:solidFill>
                  <a:schemeClr val="tx1"/>
                </a:solidFill>
              </a:rPr>
              <a:t>, </a:t>
            </a:r>
            <a:r>
              <a:rPr lang="en-US" sz="1400" i="1" dirty="0">
                <a:solidFill>
                  <a:schemeClr val="tx1"/>
                </a:solidFill>
              </a:rPr>
              <a:t>LSM</a:t>
            </a:r>
            <a:r>
              <a:rPr lang="en-US" sz="1400" dirty="0">
                <a:solidFill>
                  <a:schemeClr val="tx1"/>
                </a:solidFill>
              </a:rPr>
              <a:t>, p. 508</a:t>
            </a:r>
          </a:p>
          <a:p>
            <a:pPr algn="ctr"/>
            <a:endParaRPr lang="en-US" dirty="0">
              <a:solidFill>
                <a:schemeClr val="tx1"/>
              </a:solidFill>
            </a:endParaRPr>
          </a:p>
        </p:txBody>
      </p:sp>
      <p:sp>
        <p:nvSpPr>
          <p:cNvPr id="13" name="Cloud Callout 12"/>
          <p:cNvSpPr/>
          <p:nvPr/>
        </p:nvSpPr>
        <p:spPr>
          <a:xfrm>
            <a:off x="991579" y="3514602"/>
            <a:ext cx="4369522" cy="2771606"/>
          </a:xfrm>
          <a:prstGeom prst="cloudCallout">
            <a:avLst/>
          </a:prstGeom>
          <a:solidFill>
            <a:srgbClr val="C7F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“Populists didn’t fully recognize the deviousness of their opponents.”</a:t>
            </a:r>
          </a:p>
          <a:p>
            <a:pPr algn="ctr"/>
            <a:r>
              <a:rPr lang="en-US" sz="1400" dirty="0">
                <a:solidFill>
                  <a:schemeClr val="tx1"/>
                </a:solidFill>
              </a:rPr>
              <a:t>Stephen </a:t>
            </a:r>
            <a:r>
              <a:rPr lang="en-US" sz="1400" dirty="0" err="1">
                <a:solidFill>
                  <a:schemeClr val="tx1"/>
                </a:solidFill>
              </a:rPr>
              <a:t>Zarlenga</a:t>
            </a:r>
            <a:r>
              <a:rPr lang="en-US" sz="1400" dirty="0">
                <a:solidFill>
                  <a:schemeClr val="tx1"/>
                </a:solidFill>
              </a:rPr>
              <a:t>, </a:t>
            </a:r>
            <a:r>
              <a:rPr lang="en-US" sz="1400" i="1" dirty="0">
                <a:solidFill>
                  <a:schemeClr val="tx1"/>
                </a:solidFill>
              </a:rPr>
              <a:t>LSM</a:t>
            </a:r>
            <a:r>
              <a:rPr lang="en-US" sz="1400" dirty="0">
                <a:solidFill>
                  <a:schemeClr val="tx1"/>
                </a:solidFill>
              </a:rPr>
              <a:t>, p. 508</a:t>
            </a:r>
          </a:p>
          <a:p>
            <a:pPr algn="ctr"/>
            <a:endParaRPr lang="en-US" sz="1400" dirty="0">
              <a:solidFill>
                <a:schemeClr val="tx1"/>
              </a:solidFill>
            </a:endParaRPr>
          </a:p>
        </p:txBody>
      </p:sp>
    </p:spTree>
    <p:extLst>
      <p:ext uri="{BB962C8B-B14F-4D97-AF65-F5344CB8AC3E}">
        <p14:creationId xmlns:p14="http://schemas.microsoft.com/office/powerpoint/2010/main" val="1735176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3683</TotalTime>
  <Words>4478</Words>
  <Application>Microsoft Office PowerPoint</Application>
  <PresentationFormat>Widescreen</PresentationFormat>
  <Paragraphs>454</Paragraphs>
  <Slides>55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Courier New</vt:lpstr>
      <vt:lpstr>Times New Roman</vt:lpstr>
      <vt:lpstr>Office Theme</vt:lpstr>
      <vt:lpstr>    The Lost Science of Money   </vt:lpstr>
      <vt:lpstr>THEMES OF LOST SCIENCE OF MONEY BOOK</vt:lpstr>
      <vt:lpstr>PARTS OF PRESENTATION</vt:lpstr>
      <vt:lpstr>INTRODUCTION</vt:lpstr>
      <vt:lpstr>1. INTRODUCTION</vt:lpstr>
      <vt:lpstr>1. INTRODUCTION</vt:lpstr>
      <vt:lpstr>1. INTRODUCTION</vt:lpstr>
      <vt:lpstr>1. INTRODUCTION</vt:lpstr>
      <vt:lpstr>2. Populism – Bagged by the Bankers</vt:lpstr>
      <vt:lpstr>2. Populism – Bagged by the Bankers</vt:lpstr>
      <vt:lpstr>3. Belmont “Factor” Splits the Democrats</vt:lpstr>
      <vt:lpstr>4.  Highlight of the Greenback Movement</vt:lpstr>
      <vt:lpstr>4.  Highlight of the Greenback Movement</vt:lpstr>
      <vt:lpstr>4.  Highlight of the Greenback Movement</vt:lpstr>
      <vt:lpstr>Farmers’ Alliance/Populist Party 1877 - 1896</vt:lpstr>
      <vt:lpstr>Farmers’ Alliance/Populist Party 1877 - 1896</vt:lpstr>
      <vt:lpstr>Farmers’ Alliance/Populist Party 1877 - 1896</vt:lpstr>
      <vt:lpstr>Coxey’s Army   March 1893</vt:lpstr>
      <vt:lpstr>PowerPoint Presentation</vt:lpstr>
      <vt:lpstr>PowerPoint Presentation</vt:lpstr>
      <vt:lpstr>PowerPoint Presentation</vt:lpstr>
      <vt:lpstr>PowerPoint Presentation</vt:lpstr>
      <vt:lpstr>PowerPoint Presentation</vt:lpstr>
      <vt:lpstr>PowerPoint Presentation</vt:lpstr>
      <vt:lpstr> 6. Decentralization Reduces Some Problems </vt:lpstr>
      <vt:lpstr> 6. Decentralization Reduces Some Problems </vt:lpstr>
      <vt:lpstr> 6. Decentralization Reduces Some Problems </vt:lpstr>
      <vt:lpstr> 6. Decentralization Reduces Some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10.  Treasury Secretary Shaw’s Innovative Solutions </vt:lpstr>
      <vt:lpstr> 10.  Treasury Secretary Shaw’s Innovative Solutions </vt:lpstr>
      <vt:lpstr> 10.  Treasury Secretary Shaw’s Innovative Solutions </vt:lpstr>
      <vt:lpstr> 10.  Treasury Secretary Shaw’s Innovative Solutions </vt:lpstr>
      <vt:lpstr> 10.  Treasury Secretary Shaw’s Innovative Solutions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441</cp:revision>
  <dcterms:created xsi:type="dcterms:W3CDTF">2015-01-20T02:13:25Z</dcterms:created>
  <dcterms:modified xsi:type="dcterms:W3CDTF">2015-02-25T12:22:42Z</dcterms:modified>
</cp:coreProperties>
</file>