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306" r:id="rId4"/>
    <p:sldId id="307" r:id="rId5"/>
    <p:sldId id="313" r:id="rId6"/>
    <p:sldId id="308" r:id="rId7"/>
    <p:sldId id="309" r:id="rId8"/>
    <p:sldId id="310" r:id="rId9"/>
    <p:sldId id="315" r:id="rId10"/>
    <p:sldId id="320" r:id="rId11"/>
    <p:sldId id="336" r:id="rId12"/>
    <p:sldId id="335" r:id="rId13"/>
    <p:sldId id="321" r:id="rId14"/>
    <p:sldId id="337" r:id="rId15"/>
    <p:sldId id="345" r:id="rId16"/>
    <p:sldId id="338" r:id="rId17"/>
    <p:sldId id="330" r:id="rId18"/>
    <p:sldId id="316" r:id="rId19"/>
    <p:sldId id="314" r:id="rId20"/>
    <p:sldId id="319" r:id="rId21"/>
    <p:sldId id="322" r:id="rId22"/>
    <p:sldId id="331" r:id="rId23"/>
    <p:sldId id="317" r:id="rId24"/>
    <p:sldId id="325" r:id="rId25"/>
    <p:sldId id="323" r:id="rId26"/>
    <p:sldId id="327" r:id="rId27"/>
    <p:sldId id="326" r:id="rId28"/>
    <p:sldId id="332" r:id="rId29"/>
    <p:sldId id="333" r:id="rId30"/>
    <p:sldId id="334" r:id="rId31"/>
    <p:sldId id="328" r:id="rId32"/>
    <p:sldId id="311" r:id="rId33"/>
    <p:sldId id="342" r:id="rId34"/>
    <p:sldId id="341" r:id="rId35"/>
    <p:sldId id="343" r:id="rId36"/>
    <p:sldId id="344" r:id="rId37"/>
    <p:sldId id="340" r:id="rId38"/>
    <p:sldId id="339" r:id="rId39"/>
    <p:sldId id="324" r:id="rId40"/>
    <p:sldId id="305"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CDFF"/>
    <a:srgbClr val="0066FF"/>
    <a:srgbClr val="FF9B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58" autoAdjust="0"/>
    <p:restoredTop sz="94660"/>
  </p:normalViewPr>
  <p:slideViewPr>
    <p:cSldViewPr snapToGrid="0">
      <p:cViewPr varScale="1">
        <p:scale>
          <a:sx n="71" d="100"/>
          <a:sy n="71" d="100"/>
        </p:scale>
        <p:origin x="78" y="4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92A0E1-D02D-4F78-99A5-04009A82751D}" type="datetimeFigureOut">
              <a:rPr lang="en-US" smtClean="0"/>
              <a:t>4/11/2018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FD9102-97AD-4450-8DBD-4F3073AAA45E}" type="slidenum">
              <a:rPr lang="en-US" smtClean="0"/>
              <a:t>‹#›</a:t>
            </a:fld>
            <a:endParaRPr lang="en-US" dirty="0"/>
          </a:p>
        </p:txBody>
      </p:sp>
    </p:spTree>
    <p:extLst>
      <p:ext uri="{BB962C8B-B14F-4D97-AF65-F5344CB8AC3E}">
        <p14:creationId xmlns:p14="http://schemas.microsoft.com/office/powerpoint/2010/main" val="3119600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92A0E1-D02D-4F78-99A5-04009A82751D}" type="datetimeFigureOut">
              <a:rPr lang="en-US" smtClean="0"/>
              <a:t>4/11/2018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FD9102-97AD-4450-8DBD-4F3073AAA45E}" type="slidenum">
              <a:rPr lang="en-US" smtClean="0"/>
              <a:t>‹#›</a:t>
            </a:fld>
            <a:endParaRPr lang="en-US" dirty="0"/>
          </a:p>
        </p:txBody>
      </p:sp>
    </p:spTree>
    <p:extLst>
      <p:ext uri="{BB962C8B-B14F-4D97-AF65-F5344CB8AC3E}">
        <p14:creationId xmlns:p14="http://schemas.microsoft.com/office/powerpoint/2010/main" val="955020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92A0E1-D02D-4F78-99A5-04009A82751D}" type="datetimeFigureOut">
              <a:rPr lang="en-US" smtClean="0"/>
              <a:t>4/11/2018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FD9102-97AD-4450-8DBD-4F3073AAA45E}" type="slidenum">
              <a:rPr lang="en-US" smtClean="0"/>
              <a:t>‹#›</a:t>
            </a:fld>
            <a:endParaRPr lang="en-US" dirty="0"/>
          </a:p>
        </p:txBody>
      </p:sp>
    </p:spTree>
    <p:extLst>
      <p:ext uri="{BB962C8B-B14F-4D97-AF65-F5344CB8AC3E}">
        <p14:creationId xmlns:p14="http://schemas.microsoft.com/office/powerpoint/2010/main" val="3391878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92A0E1-D02D-4F78-99A5-04009A82751D}" type="datetimeFigureOut">
              <a:rPr lang="en-US" smtClean="0"/>
              <a:t>4/11/2018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FD9102-97AD-4450-8DBD-4F3073AAA45E}" type="slidenum">
              <a:rPr lang="en-US" smtClean="0"/>
              <a:t>‹#›</a:t>
            </a:fld>
            <a:endParaRPr lang="en-US" dirty="0"/>
          </a:p>
        </p:txBody>
      </p:sp>
    </p:spTree>
    <p:extLst>
      <p:ext uri="{BB962C8B-B14F-4D97-AF65-F5344CB8AC3E}">
        <p14:creationId xmlns:p14="http://schemas.microsoft.com/office/powerpoint/2010/main" val="320234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92A0E1-D02D-4F78-99A5-04009A82751D}" type="datetimeFigureOut">
              <a:rPr lang="en-US" smtClean="0"/>
              <a:t>4/11/2018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FD9102-97AD-4450-8DBD-4F3073AAA45E}" type="slidenum">
              <a:rPr lang="en-US" smtClean="0"/>
              <a:t>‹#›</a:t>
            </a:fld>
            <a:endParaRPr lang="en-US" dirty="0"/>
          </a:p>
        </p:txBody>
      </p:sp>
    </p:spTree>
    <p:extLst>
      <p:ext uri="{BB962C8B-B14F-4D97-AF65-F5344CB8AC3E}">
        <p14:creationId xmlns:p14="http://schemas.microsoft.com/office/powerpoint/2010/main" val="2429975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92A0E1-D02D-4F78-99A5-04009A82751D}" type="datetimeFigureOut">
              <a:rPr lang="en-US" smtClean="0"/>
              <a:t>4/11/2018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FD9102-97AD-4450-8DBD-4F3073AAA45E}" type="slidenum">
              <a:rPr lang="en-US" smtClean="0"/>
              <a:t>‹#›</a:t>
            </a:fld>
            <a:endParaRPr lang="en-US" dirty="0"/>
          </a:p>
        </p:txBody>
      </p:sp>
    </p:spTree>
    <p:extLst>
      <p:ext uri="{BB962C8B-B14F-4D97-AF65-F5344CB8AC3E}">
        <p14:creationId xmlns:p14="http://schemas.microsoft.com/office/powerpoint/2010/main" val="4096981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92A0E1-D02D-4F78-99A5-04009A82751D}" type="datetimeFigureOut">
              <a:rPr lang="en-US" smtClean="0"/>
              <a:t>4/11/2018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DFD9102-97AD-4450-8DBD-4F3073AAA45E}" type="slidenum">
              <a:rPr lang="en-US" smtClean="0"/>
              <a:t>‹#›</a:t>
            </a:fld>
            <a:endParaRPr lang="en-US" dirty="0"/>
          </a:p>
        </p:txBody>
      </p:sp>
    </p:spTree>
    <p:extLst>
      <p:ext uri="{BB962C8B-B14F-4D97-AF65-F5344CB8AC3E}">
        <p14:creationId xmlns:p14="http://schemas.microsoft.com/office/powerpoint/2010/main" val="1043581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92A0E1-D02D-4F78-99A5-04009A82751D}" type="datetimeFigureOut">
              <a:rPr lang="en-US" smtClean="0"/>
              <a:t>4/11/2018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DFD9102-97AD-4450-8DBD-4F3073AAA45E}" type="slidenum">
              <a:rPr lang="en-US" smtClean="0"/>
              <a:t>‹#›</a:t>
            </a:fld>
            <a:endParaRPr lang="en-US" dirty="0"/>
          </a:p>
        </p:txBody>
      </p:sp>
    </p:spTree>
    <p:extLst>
      <p:ext uri="{BB962C8B-B14F-4D97-AF65-F5344CB8AC3E}">
        <p14:creationId xmlns:p14="http://schemas.microsoft.com/office/powerpoint/2010/main" val="1901703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92A0E1-D02D-4F78-99A5-04009A82751D}" type="datetimeFigureOut">
              <a:rPr lang="en-US" smtClean="0"/>
              <a:t>4/11/2018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DFD9102-97AD-4450-8DBD-4F3073AAA45E}" type="slidenum">
              <a:rPr lang="en-US" smtClean="0"/>
              <a:t>‹#›</a:t>
            </a:fld>
            <a:endParaRPr lang="en-US" dirty="0"/>
          </a:p>
        </p:txBody>
      </p:sp>
    </p:spTree>
    <p:extLst>
      <p:ext uri="{BB962C8B-B14F-4D97-AF65-F5344CB8AC3E}">
        <p14:creationId xmlns:p14="http://schemas.microsoft.com/office/powerpoint/2010/main" val="214046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92A0E1-D02D-4F78-99A5-04009A82751D}" type="datetimeFigureOut">
              <a:rPr lang="en-US" smtClean="0"/>
              <a:t>4/11/2018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FD9102-97AD-4450-8DBD-4F3073AAA45E}" type="slidenum">
              <a:rPr lang="en-US" smtClean="0"/>
              <a:t>‹#›</a:t>
            </a:fld>
            <a:endParaRPr lang="en-US" dirty="0"/>
          </a:p>
        </p:txBody>
      </p:sp>
    </p:spTree>
    <p:extLst>
      <p:ext uri="{BB962C8B-B14F-4D97-AF65-F5344CB8AC3E}">
        <p14:creationId xmlns:p14="http://schemas.microsoft.com/office/powerpoint/2010/main" val="423894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92A0E1-D02D-4F78-99A5-04009A82751D}" type="datetimeFigureOut">
              <a:rPr lang="en-US" smtClean="0"/>
              <a:t>4/11/2018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FD9102-97AD-4450-8DBD-4F3073AAA45E}" type="slidenum">
              <a:rPr lang="en-US" smtClean="0"/>
              <a:t>‹#›</a:t>
            </a:fld>
            <a:endParaRPr lang="en-US" dirty="0"/>
          </a:p>
        </p:txBody>
      </p:sp>
    </p:spTree>
    <p:extLst>
      <p:ext uri="{BB962C8B-B14F-4D97-AF65-F5344CB8AC3E}">
        <p14:creationId xmlns:p14="http://schemas.microsoft.com/office/powerpoint/2010/main" val="401621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92A0E1-D02D-4F78-99A5-04009A82751D}" type="datetimeFigureOut">
              <a:rPr lang="en-US" smtClean="0"/>
              <a:t>4/11/2018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FD9102-97AD-4450-8DBD-4F3073AAA45E}" type="slidenum">
              <a:rPr lang="en-US" smtClean="0"/>
              <a:t>‹#›</a:t>
            </a:fld>
            <a:endParaRPr lang="en-US" dirty="0"/>
          </a:p>
        </p:txBody>
      </p:sp>
    </p:spTree>
    <p:extLst>
      <p:ext uri="{BB962C8B-B14F-4D97-AF65-F5344CB8AC3E}">
        <p14:creationId xmlns:p14="http://schemas.microsoft.com/office/powerpoint/2010/main" val="42019058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hyperlink" Target="https://en.wikipedia.org/wiki/Frosti_Sigurj%C3%B3nsson#cite_note-2" TargetMode="External"/><Relationship Id="rId7" Type="http://schemas.openxmlformats.org/officeDocument/2006/relationships/image" Target="../media/image31.PNG"/><Relationship Id="rId2" Type="http://schemas.openxmlformats.org/officeDocument/2006/relationships/hyperlink" Target="https://en.wikipedia.org/wiki/Sigmundur_Dav%C3%AD%C3%B0_Gunnlaugsson" TargetMode="Externa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hyperlink" Target="https://en.wikipedia.org/wiki/Frosti_Sigurj%C3%B3nsson#cite_note-4" TargetMode="External"/><Relationship Id="rId4" Type="http://schemas.openxmlformats.org/officeDocument/2006/relationships/hyperlink" Target="https://en.wikipedia.org/wiki/Frosti_Sigurj%C3%B3nsson#cite_note-3"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ccc4mr.wordpress.com/democratic-money/" TargetMode="External"/><Relationship Id="rId2" Type="http://schemas.openxmlformats.org/officeDocument/2006/relationships/hyperlink" Target="http://www.positivemoney.org/2015/04/iceland-fundamental-reform-monetary-system-must-considered/?mc_cid=7f091bf9ae&amp;mc_eid=ba18dd93b5" TargetMode="External"/><Relationship Id="rId1" Type="http://schemas.openxmlformats.org/officeDocument/2006/relationships/slideLayout" Target="../slideLayouts/slideLayout2.xml"/><Relationship Id="rId4" Type="http://schemas.openxmlformats.org/officeDocument/2006/relationships/hyperlink" Target="https://ccc4mr.files.wordpress.com/2015/04/monetary-reform-iceland.pdf"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hyperlink" Target="http://ftalphaville.ft.com/2015/04/08/2125780/icelands-grand-monetary-experiment/?Authorised=false" TargetMode="External"/><Relationship Id="rId2" Type="http://schemas.openxmlformats.org/officeDocument/2006/relationships/hyperlink" Target="http://www.ft.com/cms/s/0/6773cec8-deaf-11e4-8a01-00144feab7de.html?siteedition=uk#axzz3WtyNa8Eq"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gardinerchess.com.au/wp-content/uploads/2016/04/Landsbanki-Logo.png"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97106" y="779929"/>
            <a:ext cx="9144000" cy="1963551"/>
          </a:xfrm>
          <a:solidFill>
            <a:srgbClr val="FFFF00"/>
          </a:solidFill>
        </p:spPr>
        <p:txBody>
          <a:bodyPr>
            <a:normAutofit/>
          </a:bodyPr>
          <a:lstStyle/>
          <a:p>
            <a:r>
              <a:rPr lang="en-US" sz="3200" dirty="0" smtClean="0"/>
              <a:t>2-1 to 2-21-2018</a:t>
            </a:r>
            <a:r>
              <a:rPr lang="en-US" dirty="0" smtClean="0"/>
              <a:t/>
            </a:r>
            <a:br>
              <a:rPr lang="en-US" dirty="0" smtClean="0"/>
            </a:br>
            <a:r>
              <a:rPr lang="en-US" sz="4800" dirty="0" smtClean="0"/>
              <a:t>TRIP TO EUROPE</a:t>
            </a:r>
            <a:br>
              <a:rPr lang="en-US" sz="4800" dirty="0" smtClean="0"/>
            </a:br>
            <a:r>
              <a:rPr lang="en-US" sz="4800" dirty="0" smtClean="0"/>
              <a:t>FOR MONETARY REFORM</a:t>
            </a:r>
            <a:endParaRPr lang="en-US" dirty="0"/>
          </a:p>
        </p:txBody>
      </p:sp>
      <p:sp>
        <p:nvSpPr>
          <p:cNvPr id="3" name="Subtitle 2"/>
          <p:cNvSpPr>
            <a:spLocks noGrp="1"/>
          </p:cNvSpPr>
          <p:nvPr>
            <p:ph type="subTitle" idx="1"/>
          </p:nvPr>
        </p:nvSpPr>
        <p:spPr>
          <a:xfrm>
            <a:off x="3616100" y="5466056"/>
            <a:ext cx="4950682" cy="1169894"/>
          </a:xfrm>
        </p:spPr>
        <p:txBody>
          <a:bodyPr>
            <a:normAutofit/>
          </a:bodyPr>
          <a:lstStyle/>
          <a:p>
            <a:r>
              <a:rPr lang="en-US" dirty="0" smtClean="0"/>
              <a:t>AMI:</a:t>
            </a:r>
          </a:p>
          <a:p>
            <a:r>
              <a:rPr lang="en-US" dirty="0" smtClean="0"/>
              <a:t>Sue Peters, Jamie Walton</a:t>
            </a:r>
            <a:endParaRPr lang="en-US" dirty="0"/>
          </a:p>
        </p:txBody>
      </p:sp>
      <p:sp>
        <p:nvSpPr>
          <p:cNvPr id="4" name="TextBox 3"/>
          <p:cNvSpPr txBox="1"/>
          <p:nvPr/>
        </p:nvSpPr>
        <p:spPr>
          <a:xfrm>
            <a:off x="4333749" y="3641161"/>
            <a:ext cx="3515386" cy="954107"/>
          </a:xfrm>
          <a:prstGeom prst="rect">
            <a:avLst/>
          </a:prstGeom>
          <a:solidFill>
            <a:srgbClr val="FFFF66"/>
          </a:solidFill>
        </p:spPr>
        <p:txBody>
          <a:bodyPr wrap="none" rtlCol="0">
            <a:spAutoFit/>
          </a:bodyPr>
          <a:lstStyle/>
          <a:p>
            <a:pPr algn="ctr"/>
            <a:r>
              <a:rPr lang="en-US" sz="2800" b="1" dirty="0" smtClean="0"/>
              <a:t>Week 3:  Iceland</a:t>
            </a:r>
          </a:p>
          <a:p>
            <a:pPr algn="ctr"/>
            <a:r>
              <a:rPr lang="en-US" sz="2800" b="1" dirty="0" smtClean="0"/>
              <a:t>Wed 2-14 to Wed 2-21</a:t>
            </a:r>
            <a:endParaRPr lang="en-US" sz="2800" b="1" dirty="0"/>
          </a:p>
        </p:txBody>
      </p:sp>
    </p:spTree>
    <p:extLst>
      <p:ext uri="{BB962C8B-B14F-4D97-AF65-F5344CB8AC3E}">
        <p14:creationId xmlns:p14="http://schemas.microsoft.com/office/powerpoint/2010/main" val="8547576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5384" y="430306"/>
            <a:ext cx="4518212" cy="1384995"/>
          </a:xfrm>
          <a:prstGeom prst="rect">
            <a:avLst/>
          </a:prstGeom>
          <a:solidFill>
            <a:srgbClr val="FFC000"/>
          </a:solidFill>
        </p:spPr>
        <p:txBody>
          <a:bodyPr wrap="square" rtlCol="0">
            <a:spAutoFit/>
          </a:bodyPr>
          <a:lstStyle/>
          <a:p>
            <a:pPr algn="ctr"/>
            <a:r>
              <a:rPr lang="en-US" sz="2800" dirty="0" smtClean="0"/>
              <a:t>THURSDAY</a:t>
            </a:r>
          </a:p>
          <a:p>
            <a:pPr algn="ctr"/>
            <a:endParaRPr lang="en-US" sz="2800" dirty="0" smtClean="0"/>
          </a:p>
          <a:p>
            <a:pPr algn="ctr"/>
            <a:r>
              <a:rPr lang="en-US" sz="2800" dirty="0" smtClean="0"/>
              <a:t>2-15-2018</a:t>
            </a:r>
            <a:endParaRPr lang="en-US" sz="28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88306" y="0"/>
            <a:ext cx="4903694" cy="3395382"/>
          </a:xfrm>
          <a:prstGeom prst="rect">
            <a:avLst/>
          </a:prstGeom>
        </p:spPr>
      </p:pic>
      <p:sp>
        <p:nvSpPr>
          <p:cNvPr id="3" name="TextBox 2"/>
          <p:cNvSpPr txBox="1"/>
          <p:nvPr/>
        </p:nvSpPr>
        <p:spPr>
          <a:xfrm>
            <a:off x="95384" y="1815301"/>
            <a:ext cx="4518212" cy="923330"/>
          </a:xfrm>
          <a:prstGeom prst="rect">
            <a:avLst/>
          </a:prstGeom>
          <a:solidFill>
            <a:srgbClr val="FFFF00"/>
          </a:solidFill>
        </p:spPr>
        <p:txBody>
          <a:bodyPr wrap="square" rtlCol="0">
            <a:spAutoFit/>
          </a:bodyPr>
          <a:lstStyle/>
          <a:p>
            <a:r>
              <a:rPr lang="en-US" dirty="0" smtClean="0"/>
              <a:t>This is the capital Reykjavik.  Two-thirds of the Icelandic people live in this sprawling</a:t>
            </a:r>
          </a:p>
          <a:p>
            <a:r>
              <a:rPr lang="en-US" dirty="0" smtClean="0"/>
              <a:t>city.  There are only 330,000 Icelandic citizens.</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0872" y="3018865"/>
            <a:ext cx="4921622" cy="369121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0877" y="3018866"/>
            <a:ext cx="5018268" cy="3691215"/>
          </a:xfrm>
          <a:prstGeom prst="rect">
            <a:avLst/>
          </a:prstGeom>
        </p:spPr>
      </p:pic>
      <p:sp>
        <p:nvSpPr>
          <p:cNvPr id="7" name="TextBox 6"/>
          <p:cNvSpPr txBox="1"/>
          <p:nvPr/>
        </p:nvSpPr>
        <p:spPr>
          <a:xfrm>
            <a:off x="2665166" y="5348337"/>
            <a:ext cx="1195534" cy="369332"/>
          </a:xfrm>
          <a:prstGeom prst="rect">
            <a:avLst/>
          </a:prstGeom>
          <a:solidFill>
            <a:srgbClr val="FFFF00"/>
          </a:solidFill>
        </p:spPr>
        <p:txBody>
          <a:bodyPr wrap="square" rtlCol="0">
            <a:spAutoFit/>
          </a:bodyPr>
          <a:lstStyle/>
          <a:p>
            <a:r>
              <a:rPr lang="en-US" dirty="0" smtClean="0"/>
              <a:t>REYKJAVIK</a:t>
            </a:r>
            <a:endParaRPr lang="en-US" dirty="0"/>
          </a:p>
        </p:txBody>
      </p:sp>
      <p:sp>
        <p:nvSpPr>
          <p:cNvPr id="8" name="Left Arrow 7"/>
          <p:cNvSpPr/>
          <p:nvPr/>
        </p:nvSpPr>
        <p:spPr>
          <a:xfrm>
            <a:off x="2148440" y="5395402"/>
            <a:ext cx="551329" cy="275203"/>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53366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12192000" cy="584775"/>
          </a:xfrm>
          <a:prstGeom prst="rect">
            <a:avLst/>
          </a:prstGeom>
          <a:solidFill>
            <a:srgbClr val="FFC000"/>
          </a:solidFill>
        </p:spPr>
        <p:txBody>
          <a:bodyPr wrap="square" rtlCol="0">
            <a:spAutoFit/>
          </a:bodyPr>
          <a:lstStyle/>
          <a:p>
            <a:pPr algn="ctr"/>
            <a:r>
              <a:rPr lang="en-US" sz="3200" dirty="0" smtClean="0"/>
              <a:t>Iceland – Thurs 2-15</a:t>
            </a:r>
          </a:p>
        </p:txBody>
      </p:sp>
      <p:sp>
        <p:nvSpPr>
          <p:cNvPr id="3" name="TextBox 2"/>
          <p:cNvSpPr txBox="1"/>
          <p:nvPr/>
        </p:nvSpPr>
        <p:spPr>
          <a:xfrm>
            <a:off x="685800" y="1640541"/>
            <a:ext cx="184731" cy="369332"/>
          </a:xfrm>
          <a:prstGeom prst="rect">
            <a:avLst/>
          </a:prstGeom>
          <a:noFill/>
        </p:spPr>
        <p:txBody>
          <a:bodyPr wrap="none" rtlCol="0">
            <a:spAutoFit/>
          </a:bodyPr>
          <a:lstStyle/>
          <a:p>
            <a:endParaRPr lang="en-US"/>
          </a:p>
        </p:txBody>
      </p:sp>
      <p:sp>
        <p:nvSpPr>
          <p:cNvPr id="4" name="TextBox 3"/>
          <p:cNvSpPr txBox="1"/>
          <p:nvPr/>
        </p:nvSpPr>
        <p:spPr>
          <a:xfrm>
            <a:off x="215151" y="974741"/>
            <a:ext cx="11389661" cy="954107"/>
          </a:xfrm>
          <a:prstGeom prst="rect">
            <a:avLst/>
          </a:prstGeom>
          <a:noFill/>
        </p:spPr>
        <p:txBody>
          <a:bodyPr wrap="square" rtlCol="0">
            <a:spAutoFit/>
          </a:bodyPr>
          <a:lstStyle/>
          <a:p>
            <a:pPr algn="ctr"/>
            <a:r>
              <a:rPr lang="en-US" sz="2800" dirty="0" smtClean="0"/>
              <a:t>The next day, Thursday, it was snowing, off and on.</a:t>
            </a:r>
          </a:p>
          <a:p>
            <a:pPr algn="ctr"/>
            <a:r>
              <a:rPr lang="en-US" sz="2800" dirty="0" smtClean="0"/>
              <a:t>Iceland’s weather changes every hour …. literally.  </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5342" y="2622426"/>
            <a:ext cx="4128247" cy="309618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81958" y="2639235"/>
            <a:ext cx="4123767" cy="3092825"/>
          </a:xfrm>
          <a:prstGeom prst="rect">
            <a:avLst/>
          </a:prstGeom>
        </p:spPr>
      </p:pic>
    </p:spTree>
    <p:extLst>
      <p:ext uri="{BB962C8B-B14F-4D97-AF65-F5344CB8AC3E}">
        <p14:creationId xmlns:p14="http://schemas.microsoft.com/office/powerpoint/2010/main" val="2312027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12192000" cy="584775"/>
          </a:xfrm>
          <a:prstGeom prst="rect">
            <a:avLst/>
          </a:prstGeom>
          <a:solidFill>
            <a:srgbClr val="FFC000"/>
          </a:solidFill>
        </p:spPr>
        <p:txBody>
          <a:bodyPr wrap="square" rtlCol="0">
            <a:spAutoFit/>
          </a:bodyPr>
          <a:lstStyle/>
          <a:p>
            <a:pPr algn="ctr"/>
            <a:r>
              <a:rPr lang="en-US" sz="3200" dirty="0" smtClean="0"/>
              <a:t>Iceland</a:t>
            </a:r>
          </a:p>
        </p:txBody>
      </p:sp>
      <p:sp>
        <p:nvSpPr>
          <p:cNvPr id="3" name="TextBox 2"/>
          <p:cNvSpPr txBox="1"/>
          <p:nvPr/>
        </p:nvSpPr>
        <p:spPr>
          <a:xfrm>
            <a:off x="685800" y="1640541"/>
            <a:ext cx="184731" cy="369332"/>
          </a:xfrm>
          <a:prstGeom prst="rect">
            <a:avLst/>
          </a:prstGeom>
          <a:noFill/>
        </p:spPr>
        <p:txBody>
          <a:bodyPr wrap="none" rtlCol="0">
            <a:spAutoFit/>
          </a:bodyPr>
          <a:lstStyle/>
          <a:p>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83506" y="1257069"/>
            <a:ext cx="6203160" cy="4652371"/>
          </a:xfrm>
          <a:prstGeom prst="rect">
            <a:avLst/>
          </a:prstGeom>
        </p:spPr>
      </p:pic>
      <p:sp>
        <p:nvSpPr>
          <p:cNvPr id="4" name="TextBox 3"/>
          <p:cNvSpPr txBox="1"/>
          <p:nvPr/>
        </p:nvSpPr>
        <p:spPr>
          <a:xfrm>
            <a:off x="9614318" y="982077"/>
            <a:ext cx="3308306" cy="5909310"/>
          </a:xfrm>
          <a:prstGeom prst="rect">
            <a:avLst/>
          </a:prstGeom>
          <a:solidFill>
            <a:schemeClr val="bg1"/>
          </a:solid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6" name="TextBox 5"/>
          <p:cNvSpPr txBox="1"/>
          <p:nvPr/>
        </p:nvSpPr>
        <p:spPr>
          <a:xfrm>
            <a:off x="201705" y="1742594"/>
            <a:ext cx="5997389" cy="3726766"/>
          </a:xfrm>
          <a:prstGeom prst="rect">
            <a:avLst/>
          </a:prstGeom>
          <a:solidFill>
            <a:srgbClr val="FFFF00"/>
          </a:solidFill>
        </p:spPr>
        <p:txBody>
          <a:bodyPr wrap="square" rtlCol="0">
            <a:spAutoFit/>
          </a:bodyPr>
          <a:lstStyle/>
          <a:p>
            <a:r>
              <a:rPr lang="en-US" dirty="0" smtClean="0"/>
              <a:t>While I was walking near the huge pond in downtown Reykjavik, I was attracted to a large house along the pond, with 3 photographers with equipment waiting on the sidewalk in the cold, and about 12 black cars parked in front.    What was this about?  Should I ask? Everything was black and dark in the cars.</a:t>
            </a:r>
          </a:p>
          <a:p>
            <a:endParaRPr lang="en-US" dirty="0"/>
          </a:p>
          <a:p>
            <a:r>
              <a:rPr lang="en-US" dirty="0" smtClean="0"/>
              <a:t>I knocked on the window of one of the cars.  I asked, “what are all the cars and the photographers?”  The answer from the driver with an earphone in his ear, “They are waiting for the Icelandic government to come.”</a:t>
            </a:r>
          </a:p>
          <a:p>
            <a:endParaRPr lang="en-US" dirty="0"/>
          </a:p>
          <a:p>
            <a:r>
              <a:rPr lang="en-US" dirty="0" smtClean="0"/>
              <a:t>Oh!</a:t>
            </a:r>
            <a:endParaRPr lang="en-US" dirty="0"/>
          </a:p>
        </p:txBody>
      </p:sp>
    </p:spTree>
    <p:extLst>
      <p:ext uri="{BB962C8B-B14F-4D97-AF65-F5344CB8AC3E}">
        <p14:creationId xmlns:p14="http://schemas.microsoft.com/office/powerpoint/2010/main" val="19164458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6894"/>
            <a:ext cx="12192000" cy="584775"/>
          </a:xfrm>
          <a:prstGeom prst="rect">
            <a:avLst/>
          </a:prstGeom>
          <a:solidFill>
            <a:srgbClr val="FFC000"/>
          </a:solidFill>
        </p:spPr>
        <p:txBody>
          <a:bodyPr wrap="square" rtlCol="0">
            <a:spAutoFit/>
          </a:bodyPr>
          <a:lstStyle/>
          <a:p>
            <a:pPr algn="ctr"/>
            <a:r>
              <a:rPr lang="en-US" sz="3200" dirty="0" smtClean="0"/>
              <a:t>Iceland – Thurs 2-15</a:t>
            </a:r>
          </a:p>
        </p:txBody>
      </p:sp>
      <p:sp>
        <p:nvSpPr>
          <p:cNvPr id="3" name="TextBox 2"/>
          <p:cNvSpPr txBox="1"/>
          <p:nvPr/>
        </p:nvSpPr>
        <p:spPr>
          <a:xfrm>
            <a:off x="685800" y="1640541"/>
            <a:ext cx="184731" cy="369332"/>
          </a:xfrm>
          <a:prstGeom prst="rect">
            <a:avLst/>
          </a:prstGeom>
          <a:noFill/>
        </p:spPr>
        <p:txBody>
          <a:bodyPr wrap="none" rtlCol="0">
            <a:spAutoFit/>
          </a:bodyPr>
          <a:lstStyle/>
          <a:p>
            <a:endParaRPr lang="en-US"/>
          </a:p>
        </p:txBody>
      </p:sp>
      <p:sp>
        <p:nvSpPr>
          <p:cNvPr id="4" name="TextBox 3"/>
          <p:cNvSpPr txBox="1"/>
          <p:nvPr/>
        </p:nvSpPr>
        <p:spPr>
          <a:xfrm>
            <a:off x="215152" y="974741"/>
            <a:ext cx="4662238" cy="5632311"/>
          </a:xfrm>
          <a:prstGeom prst="rect">
            <a:avLst/>
          </a:prstGeom>
          <a:noFill/>
        </p:spPr>
        <p:txBody>
          <a:bodyPr wrap="none" rtlCol="0">
            <a:spAutoFit/>
          </a:bodyPr>
          <a:lstStyle/>
          <a:p>
            <a:r>
              <a:rPr lang="en-US" dirty="0" smtClean="0"/>
              <a:t>I waited but no ‘government’ came.</a:t>
            </a:r>
          </a:p>
          <a:p>
            <a:endParaRPr lang="en-US" dirty="0"/>
          </a:p>
          <a:p>
            <a:r>
              <a:rPr lang="en-US" dirty="0" smtClean="0"/>
              <a:t>Then I met an Icelandic woman </a:t>
            </a:r>
            <a:r>
              <a:rPr lang="en-US" dirty="0" err="1" smtClean="0"/>
              <a:t>Sikka</a:t>
            </a:r>
            <a:r>
              <a:rPr lang="en-US" dirty="0" smtClean="0"/>
              <a:t>.</a:t>
            </a:r>
          </a:p>
          <a:p>
            <a:r>
              <a:rPr lang="en-US" dirty="0" smtClean="0"/>
              <a:t>She told me that the Parliament is only a few</a:t>
            </a:r>
          </a:p>
          <a:p>
            <a:r>
              <a:rPr lang="en-US" dirty="0" smtClean="0"/>
              <a:t>blocks away and the politicians use this </a:t>
            </a:r>
          </a:p>
          <a:p>
            <a:r>
              <a:rPr lang="en-US" dirty="0" smtClean="0"/>
              <a:t>building for meetings.   </a:t>
            </a:r>
          </a:p>
          <a:p>
            <a:endParaRPr lang="en-US" dirty="0"/>
          </a:p>
          <a:p>
            <a:r>
              <a:rPr lang="en-US" dirty="0" smtClean="0"/>
              <a:t>She also told me that Jamie and I should try the</a:t>
            </a:r>
          </a:p>
          <a:p>
            <a:r>
              <a:rPr lang="en-US" dirty="0" smtClean="0"/>
              <a:t>public pools in </a:t>
            </a:r>
            <a:r>
              <a:rPr lang="en-US" dirty="0" err="1" smtClean="0"/>
              <a:t>Rejkjavik</a:t>
            </a:r>
            <a:r>
              <a:rPr lang="en-US" dirty="0" smtClean="0"/>
              <a:t> which are heated by</a:t>
            </a:r>
          </a:p>
          <a:p>
            <a:r>
              <a:rPr lang="en-US" dirty="0" smtClean="0"/>
              <a:t>geothermal energy and are outdoors!</a:t>
            </a:r>
          </a:p>
          <a:p>
            <a:endParaRPr lang="en-US" dirty="0"/>
          </a:p>
          <a:p>
            <a:r>
              <a:rPr lang="en-US" dirty="0" smtClean="0"/>
              <a:t>I looked over at the government building and</a:t>
            </a:r>
          </a:p>
          <a:p>
            <a:r>
              <a:rPr lang="en-US" dirty="0" smtClean="0"/>
              <a:t>saw the scene you see here to the right.  “</a:t>
            </a:r>
            <a:r>
              <a:rPr lang="en-US" dirty="0" err="1" smtClean="0"/>
              <a:t>Sikka</a:t>
            </a:r>
            <a:r>
              <a:rPr lang="en-US" dirty="0" smtClean="0"/>
              <a:t>,</a:t>
            </a:r>
          </a:p>
          <a:p>
            <a:r>
              <a:rPr lang="en-US" dirty="0" smtClean="0"/>
              <a:t>who is that?”  “Oh, that is our Finance Minister.</a:t>
            </a:r>
          </a:p>
          <a:p>
            <a:r>
              <a:rPr lang="en-US" dirty="0" smtClean="0"/>
              <a:t>And he’s not dressed for the weather!”</a:t>
            </a:r>
          </a:p>
          <a:p>
            <a:endParaRPr lang="en-US" dirty="0"/>
          </a:p>
          <a:p>
            <a:r>
              <a:rPr lang="en-US" dirty="0" smtClean="0"/>
              <a:t>So I went over to take his picture, feeling that</a:t>
            </a:r>
          </a:p>
          <a:p>
            <a:r>
              <a:rPr lang="en-US" dirty="0" smtClean="0"/>
              <a:t>I wouldn’t be able to get near anybody like</a:t>
            </a:r>
          </a:p>
          <a:p>
            <a:r>
              <a:rPr lang="en-US" dirty="0" smtClean="0"/>
              <a:t>this in the U.S.    Nobody said anything to me</a:t>
            </a:r>
          </a:p>
          <a:p>
            <a:r>
              <a:rPr lang="en-US" dirty="0" smtClean="0"/>
              <a:t>when I went up close and shot my picture.</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4022" y="1116107"/>
            <a:ext cx="7117978" cy="5338482"/>
          </a:xfrm>
          <a:prstGeom prst="rect">
            <a:avLst/>
          </a:prstGeom>
        </p:spPr>
      </p:pic>
    </p:spTree>
    <p:extLst>
      <p:ext uri="{BB962C8B-B14F-4D97-AF65-F5344CB8AC3E}">
        <p14:creationId xmlns:p14="http://schemas.microsoft.com/office/powerpoint/2010/main" val="13180403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1640541"/>
            <a:ext cx="184731" cy="369332"/>
          </a:xfrm>
          <a:prstGeom prst="rect">
            <a:avLst/>
          </a:prstGeom>
          <a:noFill/>
        </p:spPr>
        <p:txBody>
          <a:bodyPr wrap="none" rtlCol="0">
            <a:spAutoFit/>
          </a:bodyPr>
          <a:lstStyle/>
          <a:p>
            <a:endParaRPr lang="en-US"/>
          </a:p>
        </p:txBody>
      </p:sp>
      <p:sp>
        <p:nvSpPr>
          <p:cNvPr id="6" name="TextBox 5"/>
          <p:cNvSpPr txBox="1"/>
          <p:nvPr/>
        </p:nvSpPr>
        <p:spPr>
          <a:xfrm>
            <a:off x="147918" y="1452283"/>
            <a:ext cx="8182240" cy="4401205"/>
          </a:xfrm>
          <a:prstGeom prst="rect">
            <a:avLst/>
          </a:prstGeom>
          <a:noFill/>
        </p:spPr>
        <p:txBody>
          <a:bodyPr wrap="none" rtlCol="0">
            <a:spAutoFit/>
          </a:bodyPr>
          <a:lstStyle/>
          <a:p>
            <a:r>
              <a:rPr lang="en-US" sz="2000" dirty="0" smtClean="0"/>
              <a:t>That night, Jamie and I were going to meet with a group </a:t>
            </a:r>
            <a:r>
              <a:rPr lang="en-US" sz="2000" dirty="0" smtClean="0"/>
              <a:t>of monetary</a:t>
            </a:r>
          </a:p>
          <a:p>
            <a:r>
              <a:rPr lang="en-US" sz="2000" dirty="0" smtClean="0"/>
              <a:t>reformers </a:t>
            </a:r>
            <a:r>
              <a:rPr lang="en-US" sz="2000" dirty="0" smtClean="0"/>
              <a:t>from Iceland</a:t>
            </a:r>
            <a:r>
              <a:rPr lang="en-US" sz="2000" dirty="0" smtClean="0"/>
              <a:t>.  One </a:t>
            </a:r>
            <a:r>
              <a:rPr lang="en-US" sz="2000" dirty="0" smtClean="0"/>
              <a:t>of the reformers would be </a:t>
            </a:r>
            <a:r>
              <a:rPr lang="en-US" sz="2000" dirty="0" err="1" smtClean="0"/>
              <a:t>Frosti</a:t>
            </a:r>
            <a:r>
              <a:rPr lang="en-US" sz="2000" dirty="0" smtClean="0"/>
              <a:t> Sigurjonsson, </a:t>
            </a:r>
            <a:endParaRPr lang="en-US" sz="2000" dirty="0" smtClean="0"/>
          </a:p>
          <a:p>
            <a:r>
              <a:rPr lang="en-US" sz="2000" dirty="0" smtClean="0"/>
              <a:t>the </a:t>
            </a:r>
            <a:r>
              <a:rPr lang="en-US" sz="2000" dirty="0" smtClean="0"/>
              <a:t>gentleman who </a:t>
            </a:r>
            <a:r>
              <a:rPr lang="en-US" sz="2000" dirty="0" smtClean="0"/>
              <a:t>had written </a:t>
            </a:r>
            <a:r>
              <a:rPr lang="en-US" sz="2000" dirty="0" smtClean="0"/>
              <a:t>the groundbreaking </a:t>
            </a:r>
            <a:r>
              <a:rPr lang="en-US" sz="2000" dirty="0" smtClean="0"/>
              <a:t>report</a:t>
            </a:r>
          </a:p>
          <a:p>
            <a:r>
              <a:rPr lang="en-US" sz="2000" dirty="0" smtClean="0"/>
              <a:t>‘</a:t>
            </a:r>
            <a:r>
              <a:rPr lang="en-US" sz="2000" dirty="0" smtClean="0"/>
              <a:t>A Better Monetary System for Iceland</a:t>
            </a:r>
            <a:r>
              <a:rPr lang="en-US" sz="2000" dirty="0" smtClean="0"/>
              <a:t>’.  The </a:t>
            </a:r>
            <a:r>
              <a:rPr lang="en-US" sz="2000" dirty="0" smtClean="0"/>
              <a:t>report </a:t>
            </a:r>
            <a:r>
              <a:rPr lang="en-US" sz="2000" dirty="0" smtClean="0"/>
              <a:t>recommends</a:t>
            </a:r>
          </a:p>
          <a:p>
            <a:r>
              <a:rPr lang="en-US" sz="2000" dirty="0" smtClean="0"/>
              <a:t>sovereign </a:t>
            </a:r>
            <a:r>
              <a:rPr lang="en-US" sz="2000" dirty="0" smtClean="0"/>
              <a:t>money, like the NEED Act of the AMI. </a:t>
            </a:r>
          </a:p>
          <a:p>
            <a:endParaRPr lang="en-US" sz="2000" dirty="0"/>
          </a:p>
          <a:p>
            <a:r>
              <a:rPr lang="en-US" sz="2000" dirty="0" smtClean="0"/>
              <a:t>Jamie and I spent a couple of hours in the afternoon reviewing the NEED Act,</a:t>
            </a:r>
          </a:p>
          <a:p>
            <a:r>
              <a:rPr lang="en-US" sz="2000" dirty="0" smtClean="0"/>
              <a:t>especially the part on the Transition and Revolving Fund.  In the NEED Act,</a:t>
            </a:r>
          </a:p>
          <a:p>
            <a:r>
              <a:rPr lang="en-US" sz="2000" dirty="0" smtClean="0"/>
              <a:t>the Revolving Fund would be used to make loans to private banks, as well as</a:t>
            </a:r>
          </a:p>
          <a:p>
            <a:r>
              <a:rPr lang="en-US" sz="2000" dirty="0" smtClean="0"/>
              <a:t>interest free loans to state and local municipalities.   An independent </a:t>
            </a:r>
          </a:p>
          <a:p>
            <a:r>
              <a:rPr lang="en-US" sz="2000" dirty="0" smtClean="0"/>
              <a:t>Monetary Authority would decide how much new money could be created.</a:t>
            </a:r>
          </a:p>
          <a:p>
            <a:endParaRPr lang="en-US" sz="2000" dirty="0"/>
          </a:p>
          <a:p>
            <a:r>
              <a:rPr lang="en-US" sz="2000" dirty="0" err="1" smtClean="0"/>
              <a:t>Frosti’s</a:t>
            </a:r>
            <a:r>
              <a:rPr lang="en-US" sz="2000" dirty="0" smtClean="0"/>
              <a:t> Revolving Fund was called the Conversion Liability Fund.   His</a:t>
            </a:r>
          </a:p>
          <a:p>
            <a:r>
              <a:rPr lang="en-US" sz="2000" dirty="0" smtClean="0"/>
              <a:t>Monetary Authority was called the Money Creation Committee.</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56299" y="584775"/>
            <a:ext cx="4508144" cy="2018572"/>
          </a:xfrm>
          <a:prstGeom prst="rect">
            <a:avLst/>
          </a:prstGeom>
        </p:spPr>
      </p:pic>
      <p:sp>
        <p:nvSpPr>
          <p:cNvPr id="8" name="TextBox 7"/>
          <p:cNvSpPr txBox="1"/>
          <p:nvPr/>
        </p:nvSpPr>
        <p:spPr>
          <a:xfrm>
            <a:off x="12027738" y="602799"/>
            <a:ext cx="1348446" cy="2585323"/>
          </a:xfrm>
          <a:prstGeom prst="rect">
            <a:avLst/>
          </a:prstGeom>
          <a:solidFill>
            <a:schemeClr val="bg1"/>
          </a:solidFill>
        </p:spPr>
        <p:txBody>
          <a:bodyPr wrap="none" rtlCol="0">
            <a:spAutoFit/>
          </a:bodyPr>
          <a:lstStyle/>
          <a:p>
            <a:r>
              <a:rPr lang="en-US" dirty="0" smtClean="0"/>
              <a:t>                      </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9" name="TextBox 8"/>
          <p:cNvSpPr txBox="1"/>
          <p:nvPr/>
        </p:nvSpPr>
        <p:spPr>
          <a:xfrm>
            <a:off x="0" y="0"/>
            <a:ext cx="12192000" cy="584775"/>
          </a:xfrm>
          <a:prstGeom prst="rect">
            <a:avLst/>
          </a:prstGeom>
          <a:solidFill>
            <a:srgbClr val="FFC000"/>
          </a:solidFill>
        </p:spPr>
        <p:txBody>
          <a:bodyPr wrap="square" rtlCol="0">
            <a:spAutoFit/>
          </a:bodyPr>
          <a:lstStyle/>
          <a:p>
            <a:pPr algn="ctr"/>
            <a:r>
              <a:rPr lang="en-US" sz="3200" dirty="0" smtClean="0"/>
              <a:t>Iceland – Thurs 2-15 - Evening</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1235" y="2985248"/>
            <a:ext cx="2628244" cy="3619221"/>
          </a:xfrm>
          <a:prstGeom prst="rect">
            <a:avLst/>
          </a:prstGeom>
          <a:solidFill>
            <a:srgbClr val="0070C0"/>
          </a:solidFill>
          <a:ln w="76200">
            <a:solidFill>
              <a:srgbClr val="0066FF"/>
            </a:solidFill>
          </a:ln>
        </p:spPr>
      </p:pic>
      <p:sp>
        <p:nvSpPr>
          <p:cNvPr id="2" name="TextBox 1"/>
          <p:cNvSpPr txBox="1"/>
          <p:nvPr/>
        </p:nvSpPr>
        <p:spPr>
          <a:xfrm>
            <a:off x="5410769" y="6235137"/>
            <a:ext cx="3612207" cy="369332"/>
          </a:xfrm>
          <a:prstGeom prst="rect">
            <a:avLst/>
          </a:prstGeom>
          <a:solidFill>
            <a:srgbClr val="BDCDFF"/>
          </a:solidFill>
        </p:spPr>
        <p:txBody>
          <a:bodyPr wrap="none" rtlCol="0">
            <a:spAutoFit/>
          </a:bodyPr>
          <a:lstStyle/>
          <a:p>
            <a:r>
              <a:rPr lang="en-US" dirty="0" smtClean="0"/>
              <a:t>A REPORT BY FROSTI SIGURIONSSON</a:t>
            </a:r>
            <a:endParaRPr lang="en-US" dirty="0"/>
          </a:p>
        </p:txBody>
      </p:sp>
    </p:spTree>
    <p:extLst>
      <p:ext uri="{BB962C8B-B14F-4D97-AF65-F5344CB8AC3E}">
        <p14:creationId xmlns:p14="http://schemas.microsoft.com/office/powerpoint/2010/main" val="18562696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12192000" cy="584775"/>
          </a:xfrm>
          <a:prstGeom prst="rect">
            <a:avLst/>
          </a:prstGeom>
          <a:solidFill>
            <a:srgbClr val="FFC000"/>
          </a:solidFill>
        </p:spPr>
        <p:txBody>
          <a:bodyPr wrap="square" rtlCol="0">
            <a:spAutoFit/>
          </a:bodyPr>
          <a:lstStyle/>
          <a:p>
            <a:pPr algn="ctr"/>
            <a:r>
              <a:rPr lang="en-US" sz="3200" dirty="0" smtClean="0"/>
              <a:t>Iceland</a:t>
            </a:r>
          </a:p>
        </p:txBody>
      </p:sp>
      <p:sp>
        <p:nvSpPr>
          <p:cNvPr id="3" name="TextBox 2"/>
          <p:cNvSpPr txBox="1"/>
          <p:nvPr/>
        </p:nvSpPr>
        <p:spPr>
          <a:xfrm>
            <a:off x="685800" y="1640541"/>
            <a:ext cx="184731" cy="369332"/>
          </a:xfrm>
          <a:prstGeom prst="rect">
            <a:avLst/>
          </a:prstGeom>
          <a:noFill/>
        </p:spPr>
        <p:txBody>
          <a:bodyPr wrap="none" rtlCol="0">
            <a:spAutoFit/>
          </a:bodyPr>
          <a:lstStyle/>
          <a:p>
            <a:endParaRPr lang="en-US"/>
          </a:p>
        </p:txBody>
      </p:sp>
      <p:sp>
        <p:nvSpPr>
          <p:cNvPr id="6" name="TextBox 5"/>
          <p:cNvSpPr txBox="1"/>
          <p:nvPr/>
        </p:nvSpPr>
        <p:spPr>
          <a:xfrm>
            <a:off x="497301" y="2134066"/>
            <a:ext cx="6874446" cy="2246769"/>
          </a:xfrm>
          <a:prstGeom prst="rect">
            <a:avLst/>
          </a:prstGeom>
          <a:noFill/>
        </p:spPr>
        <p:txBody>
          <a:bodyPr wrap="none" rtlCol="0">
            <a:spAutoFit/>
          </a:bodyPr>
          <a:lstStyle/>
          <a:p>
            <a:r>
              <a:rPr lang="en-US" sz="2800" dirty="0" smtClean="0"/>
              <a:t>I studied the 2008 financial crisis in Iceland</a:t>
            </a:r>
            <a:r>
              <a:rPr lang="en-US" sz="2800" dirty="0" smtClean="0"/>
              <a:t>.</a:t>
            </a:r>
          </a:p>
          <a:p>
            <a:endParaRPr lang="en-US" sz="2800" dirty="0"/>
          </a:p>
          <a:p>
            <a:r>
              <a:rPr lang="en-US" sz="2800" dirty="0" smtClean="0"/>
              <a:t>I </a:t>
            </a:r>
            <a:r>
              <a:rPr lang="en-US" sz="2800" dirty="0" smtClean="0"/>
              <a:t>discovered that </a:t>
            </a:r>
            <a:r>
              <a:rPr lang="en-US" sz="2800" dirty="0" smtClean="0"/>
              <a:t>Iceland was </a:t>
            </a:r>
            <a:r>
              <a:rPr lang="en-US" sz="2800" dirty="0" smtClean="0"/>
              <a:t>a good </a:t>
            </a:r>
            <a:r>
              <a:rPr lang="en-US" sz="2800" dirty="0" smtClean="0"/>
              <a:t>historic</a:t>
            </a:r>
          </a:p>
          <a:p>
            <a:r>
              <a:rPr lang="en-US" sz="2800" dirty="0" smtClean="0"/>
              <a:t>example of </a:t>
            </a:r>
            <a:r>
              <a:rPr lang="en-US" sz="2800" dirty="0" smtClean="0"/>
              <a:t>how a banking system works</a:t>
            </a:r>
          </a:p>
          <a:p>
            <a:r>
              <a:rPr lang="en-US" sz="2800" dirty="0" smtClean="0"/>
              <a:t>and how it creates crises.</a:t>
            </a:r>
            <a:endParaRPr lang="en-US" sz="2400"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52269" y="767465"/>
            <a:ext cx="3173226" cy="2115484"/>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8594" y="3496235"/>
            <a:ext cx="4883406" cy="3092824"/>
          </a:xfrm>
          <a:prstGeom prst="rect">
            <a:avLst/>
          </a:prstGeom>
        </p:spPr>
      </p:pic>
    </p:spTree>
    <p:extLst>
      <p:ext uri="{BB962C8B-B14F-4D97-AF65-F5344CB8AC3E}">
        <p14:creationId xmlns:p14="http://schemas.microsoft.com/office/powerpoint/2010/main" val="42870977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12192000" cy="584775"/>
          </a:xfrm>
          <a:prstGeom prst="rect">
            <a:avLst/>
          </a:prstGeom>
          <a:solidFill>
            <a:srgbClr val="FFC000"/>
          </a:solidFill>
        </p:spPr>
        <p:txBody>
          <a:bodyPr wrap="square" rtlCol="0">
            <a:spAutoFit/>
          </a:bodyPr>
          <a:lstStyle/>
          <a:p>
            <a:pPr algn="ctr"/>
            <a:r>
              <a:rPr lang="en-US" sz="3200" dirty="0" smtClean="0"/>
              <a:t>Iceland</a:t>
            </a:r>
          </a:p>
        </p:txBody>
      </p:sp>
      <p:sp>
        <p:nvSpPr>
          <p:cNvPr id="3" name="TextBox 2"/>
          <p:cNvSpPr txBox="1"/>
          <p:nvPr/>
        </p:nvSpPr>
        <p:spPr>
          <a:xfrm>
            <a:off x="685800" y="1640541"/>
            <a:ext cx="184731" cy="369332"/>
          </a:xfrm>
          <a:prstGeom prst="rect">
            <a:avLst/>
          </a:prstGeom>
          <a:noFill/>
        </p:spPr>
        <p:txBody>
          <a:bodyPr wrap="none" rtlCol="0">
            <a:spAutoFit/>
          </a:bodyPr>
          <a:lstStyle/>
          <a:p>
            <a:endParaRPr lang="en-US"/>
          </a:p>
        </p:txBody>
      </p:sp>
      <p:sp>
        <p:nvSpPr>
          <p:cNvPr id="6" name="TextBox 5"/>
          <p:cNvSpPr txBox="1"/>
          <p:nvPr/>
        </p:nvSpPr>
        <p:spPr>
          <a:xfrm>
            <a:off x="200986" y="1825207"/>
            <a:ext cx="11780104" cy="1631216"/>
          </a:xfrm>
          <a:prstGeom prst="rect">
            <a:avLst/>
          </a:prstGeom>
          <a:solidFill>
            <a:srgbClr val="BDCDFF"/>
          </a:solidFill>
        </p:spPr>
        <p:txBody>
          <a:bodyPr wrap="square" rtlCol="0">
            <a:spAutoFit/>
          </a:bodyPr>
          <a:lstStyle/>
          <a:p>
            <a:r>
              <a:rPr lang="en-US" sz="2000" dirty="0" smtClean="0"/>
              <a:t>In 2006, the international magazine </a:t>
            </a:r>
            <a:r>
              <a:rPr lang="en-US" sz="2000" b="1" u="sng" dirty="0" smtClean="0"/>
              <a:t>The Banker </a:t>
            </a:r>
            <a:r>
              <a:rPr lang="en-US" sz="2000" dirty="0" smtClean="0"/>
              <a:t>compiled a list of the </a:t>
            </a:r>
            <a:r>
              <a:rPr lang="en-US" sz="2000" b="1" u="sng" dirty="0" smtClean="0"/>
              <a:t>largest banks in the world</a:t>
            </a:r>
            <a:r>
              <a:rPr lang="en-US" sz="2000" dirty="0" smtClean="0"/>
              <a:t>.  Here is how the 3 large Icelandic banks rated!</a:t>
            </a:r>
          </a:p>
          <a:p>
            <a:pPr lvl="1"/>
            <a:r>
              <a:rPr lang="en-US" sz="2000" dirty="0"/>
              <a:t>	</a:t>
            </a:r>
            <a:r>
              <a:rPr lang="en-US" sz="2000" dirty="0" smtClean="0"/>
              <a:t>			Kaupthing </a:t>
            </a:r>
            <a:r>
              <a:rPr lang="en-US" sz="2000" dirty="0"/>
              <a:t>bank </a:t>
            </a:r>
            <a:r>
              <a:rPr lang="en-US" sz="2000" dirty="0" smtClean="0"/>
              <a:t>-- number 211</a:t>
            </a:r>
          </a:p>
          <a:p>
            <a:pPr lvl="1"/>
            <a:r>
              <a:rPr lang="en-US" sz="2000" dirty="0"/>
              <a:t>	</a:t>
            </a:r>
            <a:r>
              <a:rPr lang="en-US" sz="2000" dirty="0" smtClean="0"/>
              <a:t>			Landsbanki --         number 236</a:t>
            </a:r>
          </a:p>
          <a:p>
            <a:pPr lvl="1"/>
            <a:r>
              <a:rPr lang="en-US" sz="2000" dirty="0" smtClean="0"/>
              <a:t>				Glitnir --                  number </a:t>
            </a:r>
            <a:r>
              <a:rPr lang="en-US" sz="2000" dirty="0" smtClean="0"/>
              <a:t>300</a:t>
            </a:r>
            <a:endParaRPr lang="en-US" sz="2000" dirty="0" smtClean="0"/>
          </a:p>
        </p:txBody>
      </p:sp>
      <p:sp>
        <p:nvSpPr>
          <p:cNvPr id="2" name="Rectangle 1"/>
          <p:cNvSpPr/>
          <p:nvPr/>
        </p:nvSpPr>
        <p:spPr>
          <a:xfrm>
            <a:off x="214673" y="861703"/>
            <a:ext cx="11766417" cy="707886"/>
          </a:xfrm>
          <a:prstGeom prst="rect">
            <a:avLst/>
          </a:prstGeom>
          <a:solidFill>
            <a:srgbClr val="BDCDFF"/>
          </a:solidFill>
        </p:spPr>
        <p:txBody>
          <a:bodyPr wrap="square">
            <a:spAutoFit/>
          </a:bodyPr>
          <a:lstStyle/>
          <a:p>
            <a:r>
              <a:rPr lang="en-US" sz="2000" dirty="0"/>
              <a:t>Relative to the size of its economy, Iceland's </a:t>
            </a:r>
            <a:r>
              <a:rPr lang="en-US" sz="2000" dirty="0" smtClean="0"/>
              <a:t>2008 systemic </a:t>
            </a:r>
            <a:r>
              <a:rPr lang="en-US" sz="2000" dirty="0"/>
              <a:t>banking collapse was the largest experienced by any country in economic </a:t>
            </a:r>
            <a:r>
              <a:rPr lang="en-US" sz="2000" dirty="0" smtClean="0"/>
              <a:t>history.  </a:t>
            </a:r>
            <a:r>
              <a:rPr lang="en-US" sz="2000" dirty="0" smtClean="0"/>
              <a:t> Between 1994 and 2008, the banks had increased the money supply 19x!</a:t>
            </a:r>
            <a:endParaRPr lang="en-US" sz="20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4522260"/>
            <a:ext cx="2875222" cy="1615875"/>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3120" y="4131181"/>
            <a:ext cx="3425760" cy="2398032"/>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66529" y="4691272"/>
            <a:ext cx="3180330" cy="1056898"/>
          </a:xfrm>
          <a:prstGeom prst="rect">
            <a:avLst/>
          </a:prstGeom>
        </p:spPr>
      </p:pic>
    </p:spTree>
    <p:extLst>
      <p:ext uri="{BB962C8B-B14F-4D97-AF65-F5344CB8AC3E}">
        <p14:creationId xmlns:p14="http://schemas.microsoft.com/office/powerpoint/2010/main" val="7012478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12192000" cy="584775"/>
          </a:xfrm>
          <a:prstGeom prst="rect">
            <a:avLst/>
          </a:prstGeom>
          <a:solidFill>
            <a:srgbClr val="FFC000"/>
          </a:solidFill>
        </p:spPr>
        <p:txBody>
          <a:bodyPr wrap="square" rtlCol="0">
            <a:spAutoFit/>
          </a:bodyPr>
          <a:lstStyle/>
          <a:p>
            <a:pPr algn="ctr"/>
            <a:r>
              <a:rPr lang="en-US" sz="3200" dirty="0" smtClean="0"/>
              <a:t>Iceland</a:t>
            </a:r>
          </a:p>
        </p:txBody>
      </p:sp>
      <p:sp>
        <p:nvSpPr>
          <p:cNvPr id="3" name="TextBox 2"/>
          <p:cNvSpPr txBox="1"/>
          <p:nvPr/>
        </p:nvSpPr>
        <p:spPr>
          <a:xfrm>
            <a:off x="685800" y="1640541"/>
            <a:ext cx="184731" cy="369332"/>
          </a:xfrm>
          <a:prstGeom prst="rect">
            <a:avLst/>
          </a:prstGeom>
          <a:noFill/>
        </p:spPr>
        <p:txBody>
          <a:bodyPr wrap="none" rtlCol="0">
            <a:spAutoFit/>
          </a:bodyPr>
          <a:lstStyle/>
          <a:p>
            <a:endParaRPr lang="en-US"/>
          </a:p>
        </p:txBody>
      </p:sp>
      <p:sp>
        <p:nvSpPr>
          <p:cNvPr id="6" name="TextBox 5"/>
          <p:cNvSpPr txBox="1"/>
          <p:nvPr/>
        </p:nvSpPr>
        <p:spPr>
          <a:xfrm>
            <a:off x="188020" y="1300348"/>
            <a:ext cx="5338722" cy="4401205"/>
          </a:xfrm>
          <a:prstGeom prst="rect">
            <a:avLst/>
          </a:prstGeom>
          <a:noFill/>
        </p:spPr>
        <p:txBody>
          <a:bodyPr wrap="square" rtlCol="0">
            <a:spAutoFit/>
          </a:bodyPr>
          <a:lstStyle/>
          <a:p>
            <a:endParaRPr lang="en-US" sz="2000" dirty="0"/>
          </a:p>
          <a:p>
            <a:r>
              <a:rPr lang="en-US" sz="2000" dirty="0" smtClean="0"/>
              <a:t>Private banks can increase the money </a:t>
            </a:r>
            <a:r>
              <a:rPr lang="en-US" sz="2000" dirty="0" smtClean="0"/>
              <a:t>supply stupendously by </a:t>
            </a:r>
            <a:r>
              <a:rPr lang="en-US" sz="2000" u="sng" dirty="0" smtClean="0"/>
              <a:t>working in tandem</a:t>
            </a:r>
            <a:r>
              <a:rPr lang="en-US" sz="2000" dirty="0" smtClean="0"/>
              <a:t>, so </a:t>
            </a:r>
            <a:r>
              <a:rPr lang="en-US" sz="2000" dirty="0" smtClean="0"/>
              <a:t>reserves did </a:t>
            </a:r>
            <a:r>
              <a:rPr lang="en-US" sz="2000" dirty="0" smtClean="0"/>
              <a:t>not </a:t>
            </a:r>
            <a:r>
              <a:rPr lang="en-US" sz="2000" dirty="0" smtClean="0"/>
              <a:t>have to be increased to the same extent!</a:t>
            </a:r>
          </a:p>
          <a:p>
            <a:endParaRPr lang="en-US" sz="2000" dirty="0"/>
          </a:p>
          <a:p>
            <a:r>
              <a:rPr lang="en-US" sz="2000" dirty="0" smtClean="0"/>
              <a:t>“First</a:t>
            </a:r>
            <a:r>
              <a:rPr lang="en-US" sz="2000" dirty="0" smtClean="0"/>
              <a:t>, to the extent that payments are made between customers of the </a:t>
            </a:r>
            <a:r>
              <a:rPr lang="en-US" sz="2000" dirty="0" smtClean="0"/>
              <a:t>same bank</a:t>
            </a:r>
            <a:r>
              <a:rPr lang="en-US" sz="2000" dirty="0" smtClean="0"/>
              <a:t>, no extra reserves will be required. ..</a:t>
            </a:r>
          </a:p>
          <a:p>
            <a:endParaRPr lang="en-US" sz="2000" dirty="0" smtClean="0"/>
          </a:p>
          <a:p>
            <a:r>
              <a:rPr lang="en-US" sz="2000" dirty="0" smtClean="0"/>
              <a:t>“Second, if banks grow their lending at similar rates, and flows of </a:t>
            </a:r>
            <a:r>
              <a:rPr lang="en-US" sz="2000" dirty="0" smtClean="0"/>
              <a:t>deposits between </a:t>
            </a:r>
            <a:r>
              <a:rPr lang="en-US" sz="2000" dirty="0" smtClean="0"/>
              <a:t>banks are fairly balanced, then banks can increase their </a:t>
            </a:r>
            <a:r>
              <a:rPr lang="en-US" sz="2000" dirty="0" smtClean="0"/>
              <a:t>lending considerably </a:t>
            </a:r>
            <a:r>
              <a:rPr lang="en-US" sz="2000" dirty="0" smtClean="0"/>
              <a:t>while requiring very little additional reserves…”  </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4212" y="826538"/>
            <a:ext cx="4116286" cy="5668327"/>
          </a:xfrm>
          <a:prstGeom prst="rect">
            <a:avLst/>
          </a:prstGeom>
          <a:solidFill>
            <a:srgbClr val="0070C0"/>
          </a:solidFill>
          <a:ln w="76200">
            <a:solidFill>
              <a:srgbClr val="0066FF"/>
            </a:solidFill>
          </a:ln>
        </p:spPr>
      </p:pic>
    </p:spTree>
    <p:extLst>
      <p:ext uri="{BB962C8B-B14F-4D97-AF65-F5344CB8AC3E}">
        <p14:creationId xmlns:p14="http://schemas.microsoft.com/office/powerpoint/2010/main" val="19032950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12192000" cy="584775"/>
          </a:xfrm>
          <a:prstGeom prst="rect">
            <a:avLst/>
          </a:prstGeom>
          <a:solidFill>
            <a:srgbClr val="FFC000"/>
          </a:solidFill>
        </p:spPr>
        <p:txBody>
          <a:bodyPr wrap="square" rtlCol="0">
            <a:spAutoFit/>
          </a:bodyPr>
          <a:lstStyle/>
          <a:p>
            <a:pPr algn="ctr"/>
            <a:r>
              <a:rPr lang="en-US" sz="3200" dirty="0" smtClean="0"/>
              <a:t>Iceland</a:t>
            </a:r>
          </a:p>
        </p:txBody>
      </p:sp>
      <p:sp>
        <p:nvSpPr>
          <p:cNvPr id="3" name="TextBox 2"/>
          <p:cNvSpPr txBox="1"/>
          <p:nvPr/>
        </p:nvSpPr>
        <p:spPr>
          <a:xfrm>
            <a:off x="685800" y="1640541"/>
            <a:ext cx="184731" cy="369332"/>
          </a:xfrm>
          <a:prstGeom prst="rect">
            <a:avLst/>
          </a:prstGeom>
          <a:noFill/>
        </p:spPr>
        <p:txBody>
          <a:bodyPr wrap="none" rtlCol="0">
            <a:spAutoFit/>
          </a:bodyPr>
          <a:lstStyle/>
          <a:p>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3997" y="776213"/>
            <a:ext cx="3829584" cy="246731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9660" y="3434970"/>
            <a:ext cx="4798258" cy="3191839"/>
          </a:xfrm>
          <a:prstGeom prst="rect">
            <a:avLst/>
          </a:prstGeom>
        </p:spPr>
      </p:pic>
    </p:spTree>
    <p:extLst>
      <p:ext uri="{BB962C8B-B14F-4D97-AF65-F5344CB8AC3E}">
        <p14:creationId xmlns:p14="http://schemas.microsoft.com/office/powerpoint/2010/main" val="19136893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12192000" cy="584775"/>
          </a:xfrm>
          <a:prstGeom prst="rect">
            <a:avLst/>
          </a:prstGeom>
          <a:solidFill>
            <a:srgbClr val="FFC000"/>
          </a:solidFill>
        </p:spPr>
        <p:txBody>
          <a:bodyPr wrap="square" rtlCol="0">
            <a:spAutoFit/>
          </a:bodyPr>
          <a:lstStyle/>
          <a:p>
            <a:pPr algn="ctr"/>
            <a:r>
              <a:rPr lang="en-US" sz="3200" dirty="0"/>
              <a:t>Iceland – Thurs 2-15</a:t>
            </a:r>
          </a:p>
        </p:txBody>
      </p:sp>
      <p:sp>
        <p:nvSpPr>
          <p:cNvPr id="3" name="TextBox 2"/>
          <p:cNvSpPr txBox="1"/>
          <p:nvPr/>
        </p:nvSpPr>
        <p:spPr>
          <a:xfrm>
            <a:off x="685800" y="1640541"/>
            <a:ext cx="184731" cy="369332"/>
          </a:xfrm>
          <a:prstGeom prst="rect">
            <a:avLst/>
          </a:prstGeom>
          <a:noFill/>
        </p:spPr>
        <p:txBody>
          <a:bodyPr wrap="none" rtlCol="0">
            <a:spAutoFit/>
          </a:bodyPr>
          <a:lstStyle/>
          <a:p>
            <a:endParaRPr lang="en-US"/>
          </a:p>
        </p:txBody>
      </p:sp>
      <p:sp>
        <p:nvSpPr>
          <p:cNvPr id="2" name="Rectangle 1"/>
          <p:cNvSpPr/>
          <p:nvPr/>
        </p:nvSpPr>
        <p:spPr>
          <a:xfrm>
            <a:off x="345141" y="1235386"/>
            <a:ext cx="6096000" cy="2585323"/>
          </a:xfrm>
          <a:prstGeom prst="rect">
            <a:avLst/>
          </a:prstGeom>
        </p:spPr>
        <p:txBody>
          <a:bodyPr>
            <a:spAutoFit/>
          </a:bodyPr>
          <a:lstStyle/>
          <a:p>
            <a:r>
              <a:rPr lang="en-US" b="1" dirty="0"/>
              <a:t>Reform of the Icelandic monetary system</a:t>
            </a:r>
          </a:p>
          <a:p>
            <a:r>
              <a:rPr lang="en-US" dirty="0"/>
              <a:t>In spring 2015 </a:t>
            </a:r>
            <a:r>
              <a:rPr lang="en-US" dirty="0" err="1"/>
              <a:t>Frosti</a:t>
            </a:r>
            <a:r>
              <a:rPr lang="en-US" dirty="0"/>
              <a:t> </a:t>
            </a:r>
            <a:r>
              <a:rPr lang="en-US" dirty="0" err="1"/>
              <a:t>Sigurjónsson</a:t>
            </a:r>
            <a:r>
              <a:rPr lang="en-US" dirty="0"/>
              <a:t> was commissioned by the former Icelandic Prime Minister </a:t>
            </a:r>
            <a:r>
              <a:rPr lang="en-US" dirty="0">
                <a:hlinkClick r:id="rId2" tooltip="Sigmundur Davíð Gunnlaugsson"/>
              </a:rPr>
              <a:t>Sigmundur </a:t>
            </a:r>
            <a:r>
              <a:rPr lang="en-US" dirty="0" err="1">
                <a:hlinkClick r:id="rId2" tooltip="Sigmundur Davíð Gunnlaugsson"/>
              </a:rPr>
              <a:t>Davíð</a:t>
            </a:r>
            <a:r>
              <a:rPr lang="en-US" dirty="0">
                <a:hlinkClick r:id="rId2" tooltip="Sigmundur Davíð Gunnlaugsson"/>
              </a:rPr>
              <a:t> </a:t>
            </a:r>
            <a:r>
              <a:rPr lang="en-US" dirty="0" err="1">
                <a:hlinkClick r:id="rId2" tooltip="Sigmundur Davíð Gunnlaugsson"/>
              </a:rPr>
              <a:t>Gunnlaugsson</a:t>
            </a:r>
            <a:r>
              <a:rPr lang="en-US" dirty="0"/>
              <a:t>, to find out why the financial crisis of 2008-2011 hit Iceland particularly hard. In his study</a:t>
            </a:r>
            <a:r>
              <a:rPr lang="en-US" baseline="30000" dirty="0">
                <a:hlinkClick r:id="rId3"/>
              </a:rPr>
              <a:t>[2]</a:t>
            </a:r>
            <a:r>
              <a:rPr lang="en-US" dirty="0"/>
              <a:t> </a:t>
            </a:r>
            <a:r>
              <a:rPr lang="en-US" dirty="0" err="1"/>
              <a:t>Frosti</a:t>
            </a:r>
            <a:r>
              <a:rPr lang="en-US" dirty="0"/>
              <a:t> concludes that the main problem lies in the creation of money on the deposit money banks.</a:t>
            </a:r>
            <a:r>
              <a:rPr lang="en-US" baseline="30000" dirty="0">
                <a:hlinkClick r:id="rId4"/>
              </a:rPr>
              <a:t>[3]</a:t>
            </a:r>
            <a:r>
              <a:rPr lang="en-US" dirty="0"/>
              <a:t> </a:t>
            </a:r>
            <a:r>
              <a:rPr lang="en-US" dirty="0" err="1"/>
              <a:t>Frosti</a:t>
            </a:r>
            <a:r>
              <a:rPr lang="en-US" dirty="0"/>
              <a:t> advocates monetary control by the state. This corresponds to the objectives pursued and the Association for Monetary modernization of the Swiss </a:t>
            </a:r>
            <a:r>
              <a:rPr lang="en-US" dirty="0" err="1"/>
              <a:t>Hansruedi</a:t>
            </a:r>
            <a:r>
              <a:rPr lang="en-US" dirty="0"/>
              <a:t> Weber.</a:t>
            </a:r>
            <a:r>
              <a:rPr lang="en-US" baseline="30000" dirty="0">
                <a:hlinkClick r:id="rId5"/>
              </a:rPr>
              <a:t>[4]</a:t>
            </a:r>
            <a:endParaRPr lang="en-US" dirty="0"/>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3926541"/>
            <a:ext cx="4395815" cy="2931459"/>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46591" y="1248833"/>
            <a:ext cx="2486372" cy="3781953"/>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9291" y="3239994"/>
            <a:ext cx="2527300" cy="3175000"/>
          </a:xfrm>
          <a:prstGeom prst="rect">
            <a:avLst/>
          </a:prstGeom>
        </p:spPr>
      </p:pic>
    </p:spTree>
    <p:extLst>
      <p:ext uri="{BB962C8B-B14F-4D97-AF65-F5344CB8AC3E}">
        <p14:creationId xmlns:p14="http://schemas.microsoft.com/office/powerpoint/2010/main" val="14924577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55695" y="1277471"/>
            <a:ext cx="6925294" cy="3108543"/>
          </a:xfrm>
          <a:prstGeom prst="rect">
            <a:avLst/>
          </a:prstGeom>
          <a:solidFill>
            <a:srgbClr val="FFC000"/>
          </a:solidFill>
        </p:spPr>
        <p:txBody>
          <a:bodyPr wrap="none" rtlCol="0">
            <a:spAutoFit/>
          </a:bodyPr>
          <a:lstStyle/>
          <a:p>
            <a:r>
              <a:rPr lang="en-US" sz="2800" dirty="0" smtClean="0"/>
              <a:t>TO ICELAND</a:t>
            </a:r>
          </a:p>
          <a:p>
            <a:endParaRPr lang="en-US" sz="2800" dirty="0"/>
          </a:p>
          <a:p>
            <a:r>
              <a:rPr lang="en-US" sz="2800" dirty="0" smtClean="0"/>
              <a:t>             …  FROM AMSTERDAM, NETHERLANDS</a:t>
            </a:r>
          </a:p>
          <a:p>
            <a:endParaRPr lang="en-US" sz="2800" dirty="0"/>
          </a:p>
          <a:p>
            <a:pPr algn="ctr"/>
            <a:r>
              <a:rPr lang="en-US" sz="2800" dirty="0" smtClean="0"/>
              <a:t>Tuesday</a:t>
            </a:r>
          </a:p>
          <a:p>
            <a:endParaRPr lang="en-US" sz="2800" dirty="0"/>
          </a:p>
          <a:p>
            <a:r>
              <a:rPr lang="en-US" sz="2800" dirty="0" smtClean="0"/>
              <a:t>                             Wed 2-14-2018</a:t>
            </a:r>
            <a:endParaRPr lang="en-US" sz="28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9105403" y="4208929"/>
            <a:ext cx="3086597" cy="2649071"/>
          </a:xfrm>
          <a:prstGeom prst="rect">
            <a:avLst/>
          </a:prstGeom>
        </p:spPr>
      </p:pic>
      <p:sp>
        <p:nvSpPr>
          <p:cNvPr id="5" name="TextBox 4"/>
          <p:cNvSpPr txBox="1"/>
          <p:nvPr/>
        </p:nvSpPr>
        <p:spPr>
          <a:xfrm>
            <a:off x="8511988" y="6629400"/>
            <a:ext cx="3940502" cy="369332"/>
          </a:xfrm>
          <a:prstGeom prst="rect">
            <a:avLst/>
          </a:prstGeom>
          <a:solidFill>
            <a:schemeClr val="bg1"/>
          </a:solidFill>
        </p:spPr>
        <p:txBody>
          <a:bodyPr wrap="none" rtlCol="0">
            <a:spAutoFit/>
          </a:bodyPr>
          <a:lstStyle/>
          <a:p>
            <a:r>
              <a:rPr lang="en-US" dirty="0" smtClean="0"/>
              <a:t>                                                                       </a:t>
            </a:r>
            <a:endParaRPr lang="en-US" dirty="0"/>
          </a:p>
        </p:txBody>
      </p:sp>
    </p:spTree>
    <p:extLst>
      <p:ext uri="{BB962C8B-B14F-4D97-AF65-F5344CB8AC3E}">
        <p14:creationId xmlns:p14="http://schemas.microsoft.com/office/powerpoint/2010/main" val="14108470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12192000" cy="584775"/>
          </a:xfrm>
          <a:prstGeom prst="rect">
            <a:avLst/>
          </a:prstGeom>
          <a:solidFill>
            <a:srgbClr val="FFC000"/>
          </a:solidFill>
        </p:spPr>
        <p:txBody>
          <a:bodyPr wrap="square" rtlCol="0">
            <a:spAutoFit/>
          </a:bodyPr>
          <a:lstStyle/>
          <a:p>
            <a:pPr algn="ctr"/>
            <a:r>
              <a:rPr lang="en-US" sz="3200" dirty="0" smtClean="0"/>
              <a:t>Iceland</a:t>
            </a:r>
          </a:p>
        </p:txBody>
      </p:sp>
      <p:sp>
        <p:nvSpPr>
          <p:cNvPr id="3" name="TextBox 2"/>
          <p:cNvSpPr txBox="1"/>
          <p:nvPr/>
        </p:nvSpPr>
        <p:spPr>
          <a:xfrm>
            <a:off x="685800" y="1640541"/>
            <a:ext cx="184731" cy="369332"/>
          </a:xfrm>
          <a:prstGeom prst="rect">
            <a:avLst/>
          </a:prstGeom>
          <a:noFill/>
        </p:spPr>
        <p:txBody>
          <a:bodyPr wrap="none" rtlCol="0">
            <a:spAutoFit/>
          </a:bodyPr>
          <a:lstStyle/>
          <a:p>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4775"/>
            <a:ext cx="5496692" cy="555385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0269" y="415901"/>
            <a:ext cx="4648849" cy="6401693"/>
          </a:xfrm>
          <a:prstGeom prst="rect">
            <a:avLst/>
          </a:prstGeom>
        </p:spPr>
      </p:pic>
      <p:sp>
        <p:nvSpPr>
          <p:cNvPr id="6" name="Rectangle 5"/>
          <p:cNvSpPr/>
          <p:nvPr/>
        </p:nvSpPr>
        <p:spPr>
          <a:xfrm>
            <a:off x="37481" y="5894264"/>
            <a:ext cx="6096000" cy="923330"/>
          </a:xfrm>
          <a:prstGeom prst="rect">
            <a:avLst/>
          </a:prstGeom>
        </p:spPr>
        <p:txBody>
          <a:bodyPr>
            <a:spAutoFit/>
          </a:bodyPr>
          <a:lstStyle/>
          <a:p>
            <a:r>
              <a:rPr lang="en-US" dirty="0"/>
              <a:t>The report had been requested by the Prime Minister, while </a:t>
            </a:r>
            <a:r>
              <a:rPr lang="en-US" dirty="0" err="1"/>
              <a:t>Frosti</a:t>
            </a:r>
            <a:r>
              <a:rPr lang="en-US" dirty="0"/>
              <a:t> was a</a:t>
            </a:r>
          </a:p>
          <a:p>
            <a:r>
              <a:rPr lang="en-US" dirty="0"/>
              <a:t>member of the Icelandic Parliament.</a:t>
            </a:r>
          </a:p>
        </p:txBody>
      </p:sp>
    </p:spTree>
    <p:extLst>
      <p:ext uri="{BB962C8B-B14F-4D97-AF65-F5344CB8AC3E}">
        <p14:creationId xmlns:p14="http://schemas.microsoft.com/office/powerpoint/2010/main" val="17433453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12192000" cy="584775"/>
          </a:xfrm>
          <a:prstGeom prst="rect">
            <a:avLst/>
          </a:prstGeom>
          <a:solidFill>
            <a:srgbClr val="FFC000"/>
          </a:solidFill>
        </p:spPr>
        <p:txBody>
          <a:bodyPr wrap="square" rtlCol="0">
            <a:spAutoFit/>
          </a:bodyPr>
          <a:lstStyle/>
          <a:p>
            <a:pPr algn="ctr"/>
            <a:r>
              <a:rPr lang="en-US" sz="3200" dirty="0" smtClean="0"/>
              <a:t>Iceland</a:t>
            </a:r>
          </a:p>
        </p:txBody>
      </p:sp>
      <p:sp>
        <p:nvSpPr>
          <p:cNvPr id="3" name="TextBox 2"/>
          <p:cNvSpPr txBox="1"/>
          <p:nvPr/>
        </p:nvSpPr>
        <p:spPr>
          <a:xfrm>
            <a:off x="685800" y="1640541"/>
            <a:ext cx="184731" cy="369332"/>
          </a:xfrm>
          <a:prstGeom prst="rect">
            <a:avLst/>
          </a:prstGeom>
          <a:noFill/>
        </p:spPr>
        <p:txBody>
          <a:bodyPr wrap="none" rtlCol="0">
            <a:spAutoFit/>
          </a:bodyPr>
          <a:lstStyle/>
          <a:p>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9784" y="1790471"/>
            <a:ext cx="7392432" cy="3277057"/>
          </a:xfrm>
          <a:prstGeom prst="rect">
            <a:avLst/>
          </a:prstGeom>
        </p:spPr>
      </p:pic>
    </p:spTree>
    <p:extLst>
      <p:ext uri="{BB962C8B-B14F-4D97-AF65-F5344CB8AC3E}">
        <p14:creationId xmlns:p14="http://schemas.microsoft.com/office/powerpoint/2010/main" val="12301169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12192000" cy="584775"/>
          </a:xfrm>
          <a:prstGeom prst="rect">
            <a:avLst/>
          </a:prstGeom>
          <a:solidFill>
            <a:srgbClr val="FFC000"/>
          </a:solidFill>
        </p:spPr>
        <p:txBody>
          <a:bodyPr wrap="square" rtlCol="0">
            <a:spAutoFit/>
          </a:bodyPr>
          <a:lstStyle/>
          <a:p>
            <a:pPr algn="ctr"/>
            <a:r>
              <a:rPr lang="en-US" sz="3200" dirty="0" smtClean="0"/>
              <a:t>Iceland</a:t>
            </a:r>
          </a:p>
        </p:txBody>
      </p:sp>
      <p:sp>
        <p:nvSpPr>
          <p:cNvPr id="3" name="TextBox 2"/>
          <p:cNvSpPr txBox="1"/>
          <p:nvPr/>
        </p:nvSpPr>
        <p:spPr>
          <a:xfrm>
            <a:off x="685800" y="1640541"/>
            <a:ext cx="184731" cy="369332"/>
          </a:xfrm>
          <a:prstGeom prst="rect">
            <a:avLst/>
          </a:prstGeom>
          <a:noFill/>
        </p:spPr>
        <p:txBody>
          <a:bodyPr wrap="none" rtlCol="0">
            <a:spAutoFit/>
          </a:bodyPr>
          <a:lstStyle/>
          <a:p>
            <a:endParaRPr lang="en-US"/>
          </a:p>
        </p:txBody>
      </p:sp>
      <p:sp>
        <p:nvSpPr>
          <p:cNvPr id="2" name="Rectangle 1"/>
          <p:cNvSpPr/>
          <p:nvPr/>
        </p:nvSpPr>
        <p:spPr>
          <a:xfrm>
            <a:off x="3048000" y="2493744"/>
            <a:ext cx="6096000" cy="1870512"/>
          </a:xfrm>
          <a:prstGeom prst="rect">
            <a:avLst/>
          </a:prstGeom>
        </p:spPr>
        <p:txBody>
          <a:bodyPr>
            <a:spAutoFit/>
          </a:bodyPr>
          <a:lstStyle/>
          <a:p>
            <a:pPr>
              <a:lnSpc>
                <a:spcPct val="107000"/>
              </a:lnSpc>
              <a:spcAft>
                <a:spcPts val="800"/>
              </a:spcAft>
            </a:pPr>
            <a:r>
              <a:rPr lang="en-US" dirty="0" err="1">
                <a:latin typeface="Times New Roman" panose="02020603050405020304" pitchFamily="18" charset="0"/>
                <a:ea typeface="Times New Roman" panose="02020603050405020304" pitchFamily="18" charset="0"/>
                <a:cs typeface="Times New Roman" panose="02020603050405020304" pitchFamily="18" charset="0"/>
              </a:rPr>
              <a:t>Frosti</a:t>
            </a:r>
            <a:r>
              <a:rPr lang="en-US" dirty="0">
                <a:latin typeface="Times New Roman" panose="02020603050405020304" pitchFamily="18" charset="0"/>
                <a:ea typeface="Times New Roman" panose="02020603050405020304" pitchFamily="18" charset="0"/>
                <a:cs typeface="Times New Roman" panose="02020603050405020304" pitchFamily="18" charset="0"/>
              </a:rPr>
              <a:t> Sigurjonsson MP, author of the report</a:t>
            </a:r>
            <a:r>
              <a:rPr lang="en-US" b="1" dirty="0">
                <a:latin typeface="Times New Roman" panose="02020603050405020304" pitchFamily="18" charset="0"/>
                <a:ea typeface="Times New Roman" panose="02020603050405020304" pitchFamily="18" charset="0"/>
                <a:cs typeface="Times New Roman" panose="02020603050405020304" pitchFamily="18" charset="0"/>
              </a:rPr>
              <a:t>,</a:t>
            </a:r>
            <a:r>
              <a:rPr lang="en-US" dirty="0">
                <a:latin typeface="Times New Roman" panose="02020603050405020304" pitchFamily="18" charset="0"/>
                <a:ea typeface="Times New Roman" panose="02020603050405020304" pitchFamily="18" charset="0"/>
                <a:cs typeface="Times New Roman" panose="02020603050405020304" pitchFamily="18" charset="0"/>
              </a:rPr>
              <a:t> said: </a:t>
            </a:r>
            <a:r>
              <a:rPr lang="en-US" b="1" i="1" dirty="0">
                <a:latin typeface="Times New Roman" panose="02020603050405020304" pitchFamily="18" charset="0"/>
                <a:ea typeface="Times New Roman" panose="02020603050405020304" pitchFamily="18" charset="0"/>
                <a:cs typeface="Times New Roman" panose="02020603050405020304" pitchFamily="18" charset="0"/>
              </a:rPr>
              <a:t>“Iceland, being a sovereign state with an independent currency, is free to abandon the present unstable fractional reserves system and implement a better monetary system. Such an initiative must however rest on further study of the alternatives and a widespread consensus on the urgency for reform.”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875521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12192000" cy="584775"/>
          </a:xfrm>
          <a:prstGeom prst="rect">
            <a:avLst/>
          </a:prstGeom>
          <a:solidFill>
            <a:srgbClr val="FFC000"/>
          </a:solidFill>
        </p:spPr>
        <p:txBody>
          <a:bodyPr wrap="square" rtlCol="0">
            <a:spAutoFit/>
          </a:bodyPr>
          <a:lstStyle/>
          <a:p>
            <a:pPr algn="ctr"/>
            <a:r>
              <a:rPr lang="en-US" sz="3200" dirty="0" smtClean="0"/>
              <a:t>Iceland</a:t>
            </a:r>
          </a:p>
        </p:txBody>
      </p:sp>
      <p:sp>
        <p:nvSpPr>
          <p:cNvPr id="3" name="TextBox 2"/>
          <p:cNvSpPr txBox="1"/>
          <p:nvPr/>
        </p:nvSpPr>
        <p:spPr>
          <a:xfrm>
            <a:off x="685800" y="1640541"/>
            <a:ext cx="184731" cy="369332"/>
          </a:xfrm>
          <a:prstGeom prst="rect">
            <a:avLst/>
          </a:prstGeom>
          <a:noFill/>
        </p:spPr>
        <p:txBody>
          <a:bodyPr wrap="none" rtlCol="0">
            <a:spAutoFit/>
          </a:bodyPr>
          <a:lstStyle/>
          <a:p>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3561" y="1311080"/>
            <a:ext cx="7736310" cy="5546920"/>
          </a:xfrm>
          <a:prstGeom prst="rect">
            <a:avLst/>
          </a:prstGeom>
        </p:spPr>
      </p:pic>
    </p:spTree>
    <p:extLst>
      <p:ext uri="{BB962C8B-B14F-4D97-AF65-F5344CB8AC3E}">
        <p14:creationId xmlns:p14="http://schemas.microsoft.com/office/powerpoint/2010/main" val="37402706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12192000" cy="584775"/>
          </a:xfrm>
          <a:prstGeom prst="rect">
            <a:avLst/>
          </a:prstGeom>
          <a:solidFill>
            <a:srgbClr val="FFC000"/>
          </a:solidFill>
        </p:spPr>
        <p:txBody>
          <a:bodyPr wrap="square" rtlCol="0">
            <a:spAutoFit/>
          </a:bodyPr>
          <a:lstStyle/>
          <a:p>
            <a:pPr algn="ctr"/>
            <a:r>
              <a:rPr lang="en-US" sz="3200" dirty="0" smtClean="0"/>
              <a:t>Iceland</a:t>
            </a:r>
          </a:p>
        </p:txBody>
      </p:sp>
      <p:sp>
        <p:nvSpPr>
          <p:cNvPr id="3" name="TextBox 2"/>
          <p:cNvSpPr txBox="1"/>
          <p:nvPr/>
        </p:nvSpPr>
        <p:spPr>
          <a:xfrm>
            <a:off x="685800" y="1640541"/>
            <a:ext cx="184731" cy="369332"/>
          </a:xfrm>
          <a:prstGeom prst="rect">
            <a:avLst/>
          </a:prstGeom>
          <a:noFill/>
        </p:spPr>
        <p:txBody>
          <a:bodyPr wrap="none" rtlCol="0">
            <a:spAutoFit/>
          </a:bodyPr>
          <a:lstStyle/>
          <a:p>
            <a:endParaRPr lang="en-US"/>
          </a:p>
        </p:txBody>
      </p:sp>
      <p:sp>
        <p:nvSpPr>
          <p:cNvPr id="2" name="Rectangle 1"/>
          <p:cNvSpPr/>
          <p:nvPr/>
        </p:nvSpPr>
        <p:spPr>
          <a:xfrm>
            <a:off x="3048000" y="464791"/>
            <a:ext cx="6096000" cy="5928418"/>
          </a:xfrm>
          <a:prstGeom prst="rect">
            <a:avLst/>
          </a:prstGeom>
        </p:spPr>
        <p:txBody>
          <a:bodyPr>
            <a:spAutoFit/>
          </a:bodyPr>
          <a:lstStyle/>
          <a:p>
            <a:pPr>
              <a:lnSpc>
                <a:spcPct val="107000"/>
              </a:lnSpc>
              <a:spcAft>
                <a:spcPts val="800"/>
              </a:spcAft>
            </a:pPr>
            <a:r>
              <a:rPr lang="en-US"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2"/>
              </a:rPr>
              <a:t>positivemoney.org</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i="1" dirty="0">
                <a:latin typeface="Times New Roman" panose="02020603050405020304" pitchFamily="18" charset="0"/>
                <a:ea typeface="Times New Roman" panose="02020603050405020304" pitchFamily="18" charset="0"/>
                <a:cs typeface="Times New Roman" panose="02020603050405020304" pitchFamily="18" charset="0"/>
              </a:rPr>
              <a:t>“Concerns exist that if governments are allowed to create money directly, they will get carried away and create excessive amounts of money to pay for vote-winning projects. Under the </a:t>
            </a:r>
            <a:r>
              <a:rPr lang="en-US"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3" tooltip="Democratic Money"/>
              </a:rPr>
              <a:t>democratic</a:t>
            </a:r>
            <a:r>
              <a:rPr lang="en-US" i="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a:latin typeface="Times New Roman" panose="02020603050405020304" pitchFamily="18" charset="0"/>
                <a:ea typeface="Times New Roman" panose="02020603050405020304" pitchFamily="18" charset="0"/>
                <a:cs typeface="Times New Roman" panose="02020603050405020304" pitchFamily="18" charset="0"/>
              </a:rPr>
              <a:t>Sovereign Money System,</a:t>
            </a:r>
            <a:r>
              <a:rPr lang="en-US" i="1" dirty="0">
                <a:latin typeface="Times New Roman" panose="02020603050405020304" pitchFamily="18" charset="0"/>
                <a:ea typeface="Times New Roman" panose="02020603050405020304" pitchFamily="18" charset="0"/>
                <a:cs typeface="Times New Roman" panose="02020603050405020304" pitchFamily="18" charset="0"/>
              </a:rPr>
              <a:t> however, the government is not allowed to create money directly. The decision to</a:t>
            </a:r>
            <a:r>
              <a:rPr lang="en-US" b="1" i="1" dirty="0">
                <a:latin typeface="Times New Roman" panose="02020603050405020304" pitchFamily="18" charset="0"/>
                <a:ea typeface="Times New Roman" panose="02020603050405020304" pitchFamily="18" charset="0"/>
                <a:cs typeface="Times New Roman" panose="02020603050405020304" pitchFamily="18" charset="0"/>
              </a:rPr>
              <a:t> create</a:t>
            </a:r>
            <a:r>
              <a:rPr lang="en-US" i="1" dirty="0">
                <a:latin typeface="Times New Roman" panose="02020603050405020304" pitchFamily="18" charset="0"/>
                <a:ea typeface="Times New Roman" panose="02020603050405020304" pitchFamily="18" charset="0"/>
                <a:cs typeface="Times New Roman" panose="02020603050405020304" pitchFamily="18" charset="0"/>
              </a:rPr>
              <a:t> new money would be made by a </a:t>
            </a:r>
            <a:r>
              <a:rPr lang="en-US" b="1" i="1" dirty="0">
                <a:latin typeface="Times New Roman" panose="02020603050405020304" pitchFamily="18" charset="0"/>
                <a:ea typeface="Times New Roman" panose="02020603050405020304" pitchFamily="18" charset="0"/>
                <a:cs typeface="Times New Roman" panose="02020603050405020304" pitchFamily="18" charset="0"/>
              </a:rPr>
              <a:t>money creation committee,</a:t>
            </a:r>
            <a:r>
              <a:rPr lang="en-US" i="1" dirty="0">
                <a:latin typeface="Times New Roman" panose="02020603050405020304" pitchFamily="18" charset="0"/>
                <a:ea typeface="Times New Roman" panose="02020603050405020304" pitchFamily="18" charset="0"/>
                <a:cs typeface="Times New Roman" panose="02020603050405020304" pitchFamily="18" charset="0"/>
              </a:rPr>
              <a:t> independent of government, on the basis of what is appropriate for the economy as a whole. The committee will not have the power to decide who benefits from its money creation or what new money will be used for. The </a:t>
            </a:r>
            <a:r>
              <a:rPr lang="en-US" b="1" i="1" dirty="0">
                <a:latin typeface="Times New Roman" panose="02020603050405020304" pitchFamily="18" charset="0"/>
                <a:ea typeface="Times New Roman" panose="02020603050405020304" pitchFamily="18" charset="0"/>
                <a:cs typeface="Times New Roman" panose="02020603050405020304" pitchFamily="18" charset="0"/>
              </a:rPr>
              <a:t>allocation</a:t>
            </a:r>
            <a:r>
              <a:rPr lang="en-US" i="1" dirty="0">
                <a:latin typeface="Times New Roman" panose="02020603050405020304" pitchFamily="18" charset="0"/>
                <a:ea typeface="Times New Roman" panose="02020603050405020304" pitchFamily="18" charset="0"/>
                <a:cs typeface="Times New Roman" panose="02020603050405020304" pitchFamily="18" charset="0"/>
              </a:rPr>
              <a:t> of new money will be decided </a:t>
            </a:r>
            <a:r>
              <a:rPr lang="en-US" b="1" i="1" dirty="0">
                <a:latin typeface="Times New Roman" panose="02020603050405020304" pitchFamily="18" charset="0"/>
                <a:ea typeface="Times New Roman" panose="02020603050405020304" pitchFamily="18" charset="0"/>
                <a:cs typeface="Times New Roman" panose="02020603050405020304" pitchFamily="18" charset="0"/>
              </a:rPr>
              <a:t>democratically by parliament.</a:t>
            </a:r>
            <a:r>
              <a:rPr lang="en-US" i="1" dirty="0">
                <a:latin typeface="Times New Roman" panose="02020603050405020304" pitchFamily="18" charset="0"/>
                <a:ea typeface="Times New Roman" panose="02020603050405020304" pitchFamily="18" charset="0"/>
                <a:cs typeface="Times New Roman" panose="02020603050405020304" pitchFamily="18" charset="0"/>
              </a:rPr>
              <a:t> In the current system however, commercial banks are allowed to both create money and decide what new money is used for. Also, banks are currently incentivized to create money based on what is best for their bottom line, but not on what is appropriate for the economy as a whole.”  </a:t>
            </a:r>
            <a:r>
              <a:rPr lang="en-US"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4"/>
              </a:rPr>
              <a:t>A better monetary system for Iceland</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050128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12192000" cy="584775"/>
          </a:xfrm>
          <a:prstGeom prst="rect">
            <a:avLst/>
          </a:prstGeom>
          <a:solidFill>
            <a:srgbClr val="FFC000"/>
          </a:solidFill>
        </p:spPr>
        <p:txBody>
          <a:bodyPr wrap="square" rtlCol="0">
            <a:spAutoFit/>
          </a:bodyPr>
          <a:lstStyle/>
          <a:p>
            <a:pPr algn="ctr"/>
            <a:r>
              <a:rPr lang="en-US" sz="3200" dirty="0" smtClean="0"/>
              <a:t>Iceland</a:t>
            </a:r>
          </a:p>
        </p:txBody>
      </p:sp>
      <p:sp>
        <p:nvSpPr>
          <p:cNvPr id="3" name="TextBox 2"/>
          <p:cNvSpPr txBox="1"/>
          <p:nvPr/>
        </p:nvSpPr>
        <p:spPr>
          <a:xfrm>
            <a:off x="685800" y="1640541"/>
            <a:ext cx="184731" cy="369332"/>
          </a:xfrm>
          <a:prstGeom prst="rect">
            <a:avLst/>
          </a:prstGeom>
          <a:noFill/>
        </p:spPr>
        <p:txBody>
          <a:bodyPr wrap="none" rtlCol="0">
            <a:spAutoFit/>
          </a:bodyPr>
          <a:lstStyle/>
          <a:p>
            <a:endParaRPr lang="en-US"/>
          </a:p>
        </p:txBody>
      </p:sp>
      <p:sp>
        <p:nvSpPr>
          <p:cNvPr id="2" name="Rectangle 1"/>
          <p:cNvSpPr/>
          <p:nvPr/>
        </p:nvSpPr>
        <p:spPr>
          <a:xfrm>
            <a:off x="266700" y="464435"/>
            <a:ext cx="11658600" cy="5332742"/>
          </a:xfrm>
          <a:prstGeom prst="rect">
            <a:avLst/>
          </a:prstGeom>
        </p:spPr>
        <p:txBody>
          <a:bodyPr wrap="square">
            <a:spAutoFit/>
          </a:bodyPr>
          <a:lstStyle/>
          <a:p>
            <a:pPr>
              <a:lnSpc>
                <a:spcPct val="107000"/>
              </a:lnSpc>
              <a:spcAft>
                <a:spcPts val="800"/>
              </a:spcAft>
            </a:pPr>
            <a:r>
              <a:rPr lang="en-US" sz="1100" dirty="0">
                <a:latin typeface="Calibri" panose="020F0502020204030204" pitchFamily="34" charset="0"/>
                <a:ea typeface="Calibri" panose="020F0502020204030204" pitchFamily="34" charset="0"/>
                <a:cs typeface="Times New Roman" panose="02020603050405020304" pitchFamily="18" charset="0"/>
              </a:rPr>
              <a:t>from Iceland MR</a:t>
            </a:r>
          </a:p>
          <a:p>
            <a:pPr>
              <a:lnSpc>
                <a:spcPct val="107000"/>
              </a:lnSpc>
            </a:pPr>
            <a:r>
              <a:rPr lang="en-US" sz="3200" dirty="0">
                <a:latin typeface="Arial" panose="020B0604020202020204" pitchFamily="34" charset="0"/>
                <a:ea typeface="Times New Roman" panose="02020603050405020304" pitchFamily="18" charset="0"/>
                <a:cs typeface="Times New Roman" panose="02020603050405020304" pitchFamily="18" charset="0"/>
              </a:rPr>
              <a:t>Preface</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dirty="0">
                <a:latin typeface="Arial" panose="020B0604020202020204" pitchFamily="34" charset="0"/>
                <a:ea typeface="Times New Roman" panose="02020603050405020304" pitchFamily="18" charset="0"/>
                <a:cs typeface="Times New Roman" panose="02020603050405020304" pitchFamily="18" charset="0"/>
              </a:rPr>
              <a:t>“Of all the many ways of </a:t>
            </a:r>
            <a:r>
              <a:rPr lang="en-US" sz="1200" dirty="0" err="1">
                <a:latin typeface="Arial" panose="020B0604020202020204" pitchFamily="34" charset="0"/>
                <a:ea typeface="Times New Roman" panose="02020603050405020304" pitchFamily="18" charset="0"/>
                <a:cs typeface="Times New Roman" panose="02020603050405020304" pitchFamily="18" charset="0"/>
              </a:rPr>
              <a:t>organising</a:t>
            </a:r>
            <a:r>
              <a:rPr lang="en-US" sz="1200" dirty="0">
                <a:latin typeface="Arial" panose="020B0604020202020204" pitchFamily="34" charset="0"/>
                <a:ea typeface="Times New Roman" panose="02020603050405020304" pitchFamily="18" charset="0"/>
                <a:cs typeface="Times New Roman" panose="02020603050405020304" pitchFamily="18" charset="0"/>
              </a:rPr>
              <a:t> banking, the worst is the one we have today. ... Change is, I believe, inevitable. The question is only whether we can think our way through to a better outcome before the next generation is damaged by a future and bigger crisis. This crisis has already left a legacy of debt to the next generation. We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dirty="0">
                <a:latin typeface="Arial" panose="020B0604020202020204" pitchFamily="34" charset="0"/>
                <a:ea typeface="Times New Roman" panose="02020603050405020304" pitchFamily="18" charset="0"/>
                <a:cs typeface="Times New Roman" panose="02020603050405020304" pitchFamily="18" charset="0"/>
              </a:rPr>
              <a:t>must not leave them the legacy of a fragile banking system too.”  Lord Mervyn King, Governor of the Bank of England 2003-2013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500" dirty="0">
                <a:latin typeface="Arial" panose="020B0604020202020204" pitchFamily="34" charset="0"/>
                <a:ea typeface="Times New Roman" panose="02020603050405020304" pitchFamily="18" charset="0"/>
                <a:cs typeface="Times New Roman" panose="02020603050405020304" pitchFamily="18" charset="0"/>
              </a:rPr>
              <a:t>1</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dirty="0">
                <a:latin typeface="Arial" panose="020B0604020202020204" pitchFamily="34" charset="0"/>
                <a:ea typeface="Times New Roman" panose="02020603050405020304" pitchFamily="18" charset="0"/>
                <a:cs typeface="Times New Roman" panose="02020603050405020304" pitchFamily="18" charset="0"/>
              </a:rPr>
              <a:t>This report, commissioned by the Prime Minister of Iceland, presents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dirty="0">
                <a:latin typeface="Arial" panose="020B0604020202020204" pitchFamily="34" charset="0"/>
                <a:ea typeface="Times New Roman" panose="02020603050405020304" pitchFamily="18" charset="0"/>
                <a:cs typeface="Times New Roman" panose="02020603050405020304" pitchFamily="18" charset="0"/>
              </a:rPr>
              <a:t>the results of a study into the money creation mechanism in Iceland and the potential for its improvement. For more than half a century, Iceland has suffered from serious monetary problems including inflation, hyperinflation, devaluations,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dirty="0">
                <a:latin typeface="Arial" panose="020B0604020202020204" pitchFamily="34" charset="0"/>
                <a:ea typeface="Times New Roman" panose="02020603050405020304" pitchFamily="18" charset="0"/>
                <a:cs typeface="Times New Roman" panose="02020603050405020304" pitchFamily="18" charset="0"/>
              </a:rPr>
              <a:t>an asset bubble and ultimately the collapse of its banking sector in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dirty="0">
                <a:latin typeface="Arial" panose="020B0604020202020204" pitchFamily="34" charset="0"/>
                <a:ea typeface="Times New Roman" panose="02020603050405020304" pitchFamily="18" charset="0"/>
                <a:cs typeface="Times New Roman" panose="02020603050405020304" pitchFamily="18" charset="0"/>
              </a:rPr>
              <a:t>2008.  Other countries have faced similar problems . Since 1970, bank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dirty="0">
                <a:latin typeface="Arial" panose="020B0604020202020204" pitchFamily="34" charset="0"/>
                <a:ea typeface="Times New Roman" panose="02020603050405020304" pitchFamily="18" charset="0"/>
                <a:cs typeface="Times New Roman" panose="02020603050405020304" pitchFamily="18" charset="0"/>
              </a:rPr>
              <a:t>crisis have occurred 147 times in 114 countries </a:t>
            </a:r>
            <a:r>
              <a:rPr lang="en-US" sz="500" dirty="0">
                <a:latin typeface="Arial" panose="020B0604020202020204" pitchFamily="34" charset="0"/>
                <a:ea typeface="Times New Roman" panose="02020603050405020304" pitchFamily="18" charset="0"/>
                <a:cs typeface="Times New Roman" panose="02020603050405020304" pitchFamily="18" charset="0"/>
              </a:rPr>
              <a:t>2  </a:t>
            </a:r>
            <a:r>
              <a:rPr lang="en-US" sz="1200" dirty="0">
                <a:latin typeface="Arial" panose="020B0604020202020204" pitchFamily="34" charset="0"/>
                <a:ea typeface="Times New Roman" panose="02020603050405020304" pitchFamily="18" charset="0"/>
                <a:cs typeface="Times New Roman" panose="02020603050405020304" pitchFamily="18" charset="0"/>
              </a:rPr>
              <a:t>causing serious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dirty="0">
                <a:latin typeface="Arial" panose="020B0604020202020204" pitchFamily="34" charset="0"/>
                <a:ea typeface="Times New Roman" panose="02020603050405020304" pitchFamily="18" charset="0"/>
                <a:cs typeface="Times New Roman" panose="02020603050405020304" pitchFamily="18" charset="0"/>
              </a:rPr>
              <a:t>reductions in output and increases in debt.</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dirty="0">
                <a:latin typeface="Arial" panose="020B0604020202020204" pitchFamily="34" charset="0"/>
                <a:ea typeface="Times New Roman" panose="02020603050405020304" pitchFamily="18"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dirty="0">
                <a:latin typeface="Arial" panose="020B0604020202020204" pitchFamily="34" charset="0"/>
                <a:ea typeface="Times New Roman" panose="02020603050405020304" pitchFamily="18" charset="0"/>
                <a:cs typeface="Times New Roman" panose="02020603050405020304" pitchFamily="18" charset="0"/>
              </a:rPr>
              <a:t>Despite its frequent failures, the banking system has remained essentially unchanged and homogenous around the world. Various reform proposals have been put forward, many of them promising, but none have been implemented.</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dirty="0">
                <a:latin typeface="Arial" panose="020B0604020202020204" pitchFamily="34" charset="0"/>
                <a:ea typeface="Times New Roman" panose="02020603050405020304" pitchFamily="18"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dirty="0">
                <a:latin typeface="Arial" panose="020B0604020202020204" pitchFamily="34" charset="0"/>
                <a:ea typeface="Times New Roman" panose="02020603050405020304" pitchFamily="18" charset="0"/>
                <a:cs typeface="Times New Roman" panose="02020603050405020304" pitchFamily="18" charset="0"/>
              </a:rPr>
              <a:t>A necessary step toward monetary reform is to increase awareness of the drawbacks and risks of the present system and why reform is needed. This report will hopefully serve as a useful source of information for the coming debate on the money creation process in Iceland and how it could be reformed to serve society better in the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dirty="0">
                <a:latin typeface="Arial" panose="020B0604020202020204" pitchFamily="34" charset="0"/>
                <a:ea typeface="Times New Roman" panose="02020603050405020304" pitchFamily="18" charset="0"/>
                <a:cs typeface="Times New Roman" panose="02020603050405020304" pitchFamily="18" charset="0"/>
              </a:rPr>
              <a:t>future.</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dirty="0">
                <a:latin typeface="Arial" panose="020B0604020202020204" pitchFamily="34" charset="0"/>
                <a:ea typeface="Times New Roman" panose="02020603050405020304" pitchFamily="18"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dirty="0">
                <a:latin typeface="Arial" panose="020B0604020202020204" pitchFamily="34" charset="0"/>
                <a:ea typeface="Times New Roman" panose="02020603050405020304" pitchFamily="18" charset="0"/>
                <a:cs typeface="Times New Roman" panose="02020603050405020304" pitchFamily="18" charset="0"/>
              </a:rPr>
              <a:t>Reykjavík, March 20th 2015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dirty="0" err="1">
                <a:latin typeface="Arial" panose="020B0604020202020204" pitchFamily="34" charset="0"/>
                <a:ea typeface="Times New Roman" panose="02020603050405020304" pitchFamily="18" charset="0"/>
                <a:cs typeface="Times New Roman" panose="02020603050405020304" pitchFamily="18" charset="0"/>
              </a:rPr>
              <a:t>Frosti</a:t>
            </a:r>
            <a:r>
              <a:rPr lang="en-US" sz="1200" dirty="0">
                <a:latin typeface="Arial" panose="020B0604020202020204" pitchFamily="34" charset="0"/>
                <a:ea typeface="Times New Roman" panose="02020603050405020304" pitchFamily="18" charset="0"/>
                <a:cs typeface="Times New Roman" panose="02020603050405020304" pitchFamily="18" charset="0"/>
              </a:rPr>
              <a:t> </a:t>
            </a:r>
            <a:r>
              <a:rPr lang="en-US" sz="1200" dirty="0" err="1">
                <a:latin typeface="Arial" panose="020B0604020202020204" pitchFamily="34" charset="0"/>
                <a:ea typeface="Times New Roman" panose="02020603050405020304" pitchFamily="18" charset="0"/>
                <a:cs typeface="Times New Roman" panose="02020603050405020304" pitchFamily="18" charset="0"/>
              </a:rPr>
              <a:t>Sigurjónsson</a:t>
            </a:r>
            <a:r>
              <a:rPr lang="en-US" sz="1200" dirty="0">
                <a:latin typeface="Arial" panose="020B0604020202020204" pitchFamily="34" charset="0"/>
                <a:ea typeface="Times New Roman" panose="02020603050405020304" pitchFamily="18"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927951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12192000" cy="584775"/>
          </a:xfrm>
          <a:prstGeom prst="rect">
            <a:avLst/>
          </a:prstGeom>
          <a:solidFill>
            <a:srgbClr val="FFC000"/>
          </a:solidFill>
        </p:spPr>
        <p:txBody>
          <a:bodyPr wrap="square" rtlCol="0">
            <a:spAutoFit/>
          </a:bodyPr>
          <a:lstStyle/>
          <a:p>
            <a:pPr algn="ctr"/>
            <a:r>
              <a:rPr lang="en-US" sz="3200" dirty="0" smtClean="0"/>
              <a:t>Iceland</a:t>
            </a:r>
          </a:p>
        </p:txBody>
      </p:sp>
      <p:sp>
        <p:nvSpPr>
          <p:cNvPr id="3" name="TextBox 2"/>
          <p:cNvSpPr txBox="1"/>
          <p:nvPr/>
        </p:nvSpPr>
        <p:spPr>
          <a:xfrm>
            <a:off x="685800" y="1640541"/>
            <a:ext cx="184731" cy="369332"/>
          </a:xfrm>
          <a:prstGeom prst="rect">
            <a:avLst/>
          </a:prstGeom>
          <a:noFill/>
        </p:spPr>
        <p:txBody>
          <a:bodyPr wrap="none" rtlCol="0">
            <a:spAutoFit/>
          </a:bodyPr>
          <a:lstStyle/>
          <a:p>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688" y="292387"/>
            <a:ext cx="6144482" cy="630643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3769" y="102490"/>
            <a:ext cx="2286319" cy="62873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4728" y="2009873"/>
            <a:ext cx="5887272" cy="2553056"/>
          </a:xfrm>
          <a:prstGeom prst="rect">
            <a:avLst/>
          </a:prstGeom>
        </p:spPr>
      </p:pic>
    </p:spTree>
    <p:extLst>
      <p:ext uri="{BB962C8B-B14F-4D97-AF65-F5344CB8AC3E}">
        <p14:creationId xmlns:p14="http://schemas.microsoft.com/office/powerpoint/2010/main" val="12403857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12192000" cy="584775"/>
          </a:xfrm>
          <a:prstGeom prst="rect">
            <a:avLst/>
          </a:prstGeom>
          <a:solidFill>
            <a:srgbClr val="FFC000"/>
          </a:solidFill>
        </p:spPr>
        <p:txBody>
          <a:bodyPr wrap="square" rtlCol="0">
            <a:spAutoFit/>
          </a:bodyPr>
          <a:lstStyle/>
          <a:p>
            <a:pPr algn="ctr"/>
            <a:r>
              <a:rPr lang="en-US" sz="3200" dirty="0" smtClean="0"/>
              <a:t>Iceland</a:t>
            </a:r>
          </a:p>
        </p:txBody>
      </p:sp>
      <p:sp>
        <p:nvSpPr>
          <p:cNvPr id="3" name="TextBox 2"/>
          <p:cNvSpPr txBox="1"/>
          <p:nvPr/>
        </p:nvSpPr>
        <p:spPr>
          <a:xfrm>
            <a:off x="685800" y="1640541"/>
            <a:ext cx="184731" cy="369332"/>
          </a:xfrm>
          <a:prstGeom prst="rect">
            <a:avLst/>
          </a:prstGeom>
          <a:noFill/>
        </p:spPr>
        <p:txBody>
          <a:bodyPr wrap="none" rtlCol="0">
            <a:spAutoFit/>
          </a:bodyPr>
          <a:lstStyle/>
          <a:p>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227293"/>
            <a:ext cx="6511587" cy="3160409"/>
          </a:xfrm>
          <a:prstGeom prst="rect">
            <a:avLst/>
          </a:prstGeom>
        </p:spPr>
      </p:pic>
    </p:spTree>
    <p:extLst>
      <p:ext uri="{BB962C8B-B14F-4D97-AF65-F5344CB8AC3E}">
        <p14:creationId xmlns:p14="http://schemas.microsoft.com/office/powerpoint/2010/main" val="27587723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12192000" cy="584775"/>
          </a:xfrm>
          <a:prstGeom prst="rect">
            <a:avLst/>
          </a:prstGeom>
          <a:solidFill>
            <a:srgbClr val="FFC000"/>
          </a:solidFill>
        </p:spPr>
        <p:txBody>
          <a:bodyPr wrap="square" rtlCol="0">
            <a:spAutoFit/>
          </a:bodyPr>
          <a:lstStyle/>
          <a:p>
            <a:pPr algn="ctr"/>
            <a:r>
              <a:rPr lang="en-US" sz="3200" dirty="0" smtClean="0"/>
              <a:t>Iceland</a:t>
            </a:r>
          </a:p>
        </p:txBody>
      </p:sp>
      <p:sp>
        <p:nvSpPr>
          <p:cNvPr id="3" name="TextBox 2"/>
          <p:cNvSpPr txBox="1"/>
          <p:nvPr/>
        </p:nvSpPr>
        <p:spPr>
          <a:xfrm>
            <a:off x="685800" y="1640541"/>
            <a:ext cx="184731" cy="369332"/>
          </a:xfrm>
          <a:prstGeom prst="rect">
            <a:avLst/>
          </a:prstGeom>
          <a:noFill/>
        </p:spPr>
        <p:txBody>
          <a:bodyPr wrap="none" rtlCol="0">
            <a:spAutoFit/>
          </a:bodyPr>
          <a:lstStyle/>
          <a:p>
            <a:endParaRPr lang="en-US"/>
          </a:p>
        </p:txBody>
      </p:sp>
      <p:sp>
        <p:nvSpPr>
          <p:cNvPr id="2" name="Rectangle 1"/>
          <p:cNvSpPr/>
          <p:nvPr/>
        </p:nvSpPr>
        <p:spPr>
          <a:xfrm>
            <a:off x="3048000" y="2641926"/>
            <a:ext cx="6096000" cy="1574149"/>
          </a:xfrm>
          <a:prstGeom prst="rect">
            <a:avLst/>
          </a:prstGeom>
        </p:spPr>
        <p:txBody>
          <a:bodyPr>
            <a:spAutoFit/>
          </a:bodyPr>
          <a:lstStyle/>
          <a:p>
            <a:pPr>
              <a:lnSpc>
                <a:spcPct val="107000"/>
              </a:lnSpc>
              <a:spcAft>
                <a:spcPts val="800"/>
              </a:spcAft>
            </a:pPr>
            <a:r>
              <a:rPr lang="en-US" dirty="0">
                <a:latin typeface="Times New Roman" panose="02020603050405020304" pitchFamily="18" charset="0"/>
                <a:ea typeface="Times New Roman" panose="02020603050405020304" pitchFamily="18" charset="0"/>
                <a:cs typeface="Times New Roman" panose="02020603050405020304" pitchFamily="18" charset="0"/>
              </a:rPr>
              <a:t>The prime minister of Iceland Sigmundur David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Sigmundsson</a:t>
            </a:r>
            <a:r>
              <a:rPr lang="en-US" dirty="0">
                <a:latin typeface="Times New Roman" panose="02020603050405020304" pitchFamily="18" charset="0"/>
                <a:ea typeface="Times New Roman" panose="02020603050405020304" pitchFamily="18" charset="0"/>
                <a:cs typeface="Times New Roman" panose="02020603050405020304" pitchFamily="18" charset="0"/>
              </a:rPr>
              <a:t>, said: </a:t>
            </a:r>
            <a:r>
              <a:rPr lang="en-US" i="1" dirty="0">
                <a:latin typeface="Times New Roman" panose="02020603050405020304" pitchFamily="18" charset="0"/>
                <a:ea typeface="Times New Roman" panose="02020603050405020304" pitchFamily="18" charset="0"/>
                <a:cs typeface="Times New Roman" panose="02020603050405020304" pitchFamily="18" charset="0"/>
              </a:rPr>
              <a:t>“I am very pleased to receive this new report on monetary reform. The findings will be an important contribution to the upcoming discussion, here and elsewhere, on money creation and monetary policy.”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387309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12192000" cy="584775"/>
          </a:xfrm>
          <a:prstGeom prst="rect">
            <a:avLst/>
          </a:prstGeom>
          <a:solidFill>
            <a:srgbClr val="FFC000"/>
          </a:solidFill>
        </p:spPr>
        <p:txBody>
          <a:bodyPr wrap="square" rtlCol="0">
            <a:spAutoFit/>
          </a:bodyPr>
          <a:lstStyle/>
          <a:p>
            <a:pPr algn="ctr"/>
            <a:r>
              <a:rPr lang="en-US" sz="3200" dirty="0" smtClean="0"/>
              <a:t>Iceland</a:t>
            </a:r>
          </a:p>
        </p:txBody>
      </p:sp>
      <p:sp>
        <p:nvSpPr>
          <p:cNvPr id="3" name="TextBox 2"/>
          <p:cNvSpPr txBox="1"/>
          <p:nvPr/>
        </p:nvSpPr>
        <p:spPr>
          <a:xfrm>
            <a:off x="685800" y="1640541"/>
            <a:ext cx="184731" cy="369332"/>
          </a:xfrm>
          <a:prstGeom prst="rect">
            <a:avLst/>
          </a:prstGeom>
          <a:noFill/>
        </p:spPr>
        <p:txBody>
          <a:bodyPr wrap="none" rtlCol="0">
            <a:spAutoFit/>
          </a:bodyPr>
          <a:lstStyle/>
          <a:p>
            <a:endParaRPr lang="en-US"/>
          </a:p>
        </p:txBody>
      </p:sp>
      <p:sp>
        <p:nvSpPr>
          <p:cNvPr id="2" name="Rectangle 1"/>
          <p:cNvSpPr/>
          <p:nvPr/>
        </p:nvSpPr>
        <p:spPr>
          <a:xfrm>
            <a:off x="1640542" y="1025298"/>
            <a:ext cx="9372600" cy="5449697"/>
          </a:xfrm>
          <a:prstGeom prst="rect">
            <a:avLst/>
          </a:prstGeom>
        </p:spPr>
        <p:txBody>
          <a:bodyPr wrap="square">
            <a:spAutoFit/>
          </a:bodyPr>
          <a:lstStyle/>
          <a:p>
            <a:pPr>
              <a:lnSpc>
                <a:spcPct val="107000"/>
              </a:lnSpc>
              <a:spcAft>
                <a:spcPts val="800"/>
              </a:spcAft>
            </a:pPr>
            <a:r>
              <a:rPr lang="en-US"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i="1" dirty="0">
                <a:latin typeface="Times New Roman" panose="02020603050405020304" pitchFamily="18" charset="0"/>
                <a:ea typeface="Times New Roman" panose="02020603050405020304" pitchFamily="18" charset="0"/>
                <a:cs typeface="Times New Roman" panose="02020603050405020304" pitchFamily="18" charset="0"/>
              </a:rPr>
              <a:t>“Fundamental reform of the monetary system must be considered.”</a:t>
            </a:r>
            <a:r>
              <a:rPr lang="en-US" b="1" dirty="0">
                <a:latin typeface="Times New Roman" panose="02020603050405020304" pitchFamily="18" charset="0"/>
                <a:ea typeface="Times New Roman" panose="02020603050405020304" pitchFamily="18" charset="0"/>
                <a:cs typeface="Times New Roman" panose="02020603050405020304" pitchFamily="18" charset="0"/>
              </a:rPr>
              <a:t> says head of Iceland Parliament’s Committee for Economic Affairs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err="1">
                <a:latin typeface="Times New Roman" panose="02020603050405020304" pitchFamily="18" charset="0"/>
                <a:ea typeface="Times New Roman" panose="02020603050405020304" pitchFamily="18" charset="0"/>
                <a:cs typeface="Times New Roman" panose="02020603050405020304" pitchFamily="18" charset="0"/>
              </a:rPr>
              <a:t>Frosti</a:t>
            </a:r>
            <a:r>
              <a:rPr lang="en-US" dirty="0">
                <a:latin typeface="Times New Roman" panose="02020603050405020304" pitchFamily="18" charset="0"/>
                <a:ea typeface="Times New Roman" panose="02020603050405020304" pitchFamily="18" charset="0"/>
                <a:cs typeface="Times New Roman" panose="02020603050405020304" pitchFamily="18" charset="0"/>
              </a:rPr>
              <a:t> Sigurjonsson, Member of the Parliament of Iceland and Chairman of the Committee for Economic Affairs and Trade, today published a report outlining the need for a fundamental reform of Iceland’s monetary system.</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Times New Roman" panose="02020603050405020304" pitchFamily="18" charset="0"/>
                <a:ea typeface="Times New Roman" panose="02020603050405020304" pitchFamily="18" charset="0"/>
                <a:cs typeface="Times New Roman" panose="02020603050405020304" pitchFamily="18" charset="0"/>
              </a:rPr>
              <a:t>The report, commissioned by the Prime Minister, considers the extent to which Iceland’s history of economic instability has been driven by the ability of banks to ‘create money’ in the process of lending.</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Times New Roman" panose="02020603050405020304" pitchFamily="18" charset="0"/>
                <a:ea typeface="Times New Roman" panose="02020603050405020304" pitchFamily="18" charset="0"/>
                <a:cs typeface="Times New Roman" panose="02020603050405020304" pitchFamily="18" charset="0"/>
              </a:rPr>
              <a:t>The Icelandic economy has struggled with inflation and unstable exchange rates. Iceland also suffered one of the costliest banking crises in history.</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Times New Roman" panose="02020603050405020304" pitchFamily="18" charset="0"/>
                <a:ea typeface="Times New Roman" panose="02020603050405020304" pitchFamily="18" charset="0"/>
                <a:cs typeface="Times New Roman" panose="02020603050405020304" pitchFamily="18" charset="0"/>
              </a:rPr>
              <a:t>The report describes how commercial banks in Iceland created far more money than was needed for economic growth. The Central Bank failed to bring the money supply under control using conventional means.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Times New Roman" panose="02020603050405020304" pitchFamily="18" charset="0"/>
                <a:ea typeface="Times New Roman" panose="02020603050405020304" pitchFamily="18" charset="0"/>
                <a:cs typeface="Times New Roman" panose="02020603050405020304" pitchFamily="18" charset="0"/>
              </a:rPr>
              <a:t>The report considers various reform proposals and concludes that the Sovereign Money proposal could provide a sound basis for effective reform in Iceland.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655936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12192000" cy="584775"/>
          </a:xfrm>
          <a:prstGeom prst="rect">
            <a:avLst/>
          </a:prstGeom>
          <a:solidFill>
            <a:srgbClr val="FFC000"/>
          </a:solidFill>
        </p:spPr>
        <p:txBody>
          <a:bodyPr wrap="square" rtlCol="0">
            <a:spAutoFit/>
          </a:bodyPr>
          <a:lstStyle/>
          <a:p>
            <a:pPr algn="ctr"/>
            <a:r>
              <a:rPr lang="en-US" sz="3200" dirty="0" smtClean="0"/>
              <a:t>Iceland – Tuesday 2-14-2018</a:t>
            </a:r>
          </a:p>
        </p:txBody>
      </p:sp>
      <p:sp>
        <p:nvSpPr>
          <p:cNvPr id="3" name="TextBox 2"/>
          <p:cNvSpPr txBox="1"/>
          <p:nvPr/>
        </p:nvSpPr>
        <p:spPr>
          <a:xfrm>
            <a:off x="685800" y="1640541"/>
            <a:ext cx="184731" cy="369332"/>
          </a:xfrm>
          <a:prstGeom prst="rect">
            <a:avLst/>
          </a:prstGeom>
          <a:noFill/>
        </p:spPr>
        <p:txBody>
          <a:bodyPr wrap="none" rtlCol="0">
            <a:spAutoFit/>
          </a:bodyPr>
          <a:lstStyle/>
          <a:p>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20871" y="961464"/>
            <a:ext cx="6230471" cy="4672853"/>
          </a:xfrm>
          <a:prstGeom prst="rect">
            <a:avLst/>
          </a:prstGeom>
        </p:spPr>
      </p:pic>
      <p:sp>
        <p:nvSpPr>
          <p:cNvPr id="4" name="TextBox 3"/>
          <p:cNvSpPr txBox="1"/>
          <p:nvPr/>
        </p:nvSpPr>
        <p:spPr>
          <a:xfrm>
            <a:off x="336177" y="961464"/>
            <a:ext cx="4999574" cy="5355312"/>
          </a:xfrm>
          <a:prstGeom prst="rect">
            <a:avLst/>
          </a:prstGeom>
          <a:noFill/>
        </p:spPr>
        <p:txBody>
          <a:bodyPr wrap="none" rtlCol="0">
            <a:spAutoFit/>
          </a:bodyPr>
          <a:lstStyle/>
          <a:p>
            <a:r>
              <a:rPr lang="en-US" dirty="0" smtClean="0"/>
              <a:t>Jamie and I left Amsterdam for Iceland on</a:t>
            </a:r>
          </a:p>
          <a:p>
            <a:r>
              <a:rPr lang="en-US" dirty="0" smtClean="0"/>
              <a:t>Wed Feb 14.   We flew WOW Airlines.   The plane</a:t>
            </a:r>
          </a:p>
          <a:p>
            <a:r>
              <a:rPr lang="en-US" dirty="0" smtClean="0"/>
              <a:t>was late taking off but so were we.  So everything</a:t>
            </a:r>
          </a:p>
          <a:p>
            <a:r>
              <a:rPr lang="en-US" dirty="0" smtClean="0"/>
              <a:t>worked out.</a:t>
            </a:r>
          </a:p>
          <a:p>
            <a:endParaRPr lang="en-US" dirty="0"/>
          </a:p>
          <a:p>
            <a:r>
              <a:rPr lang="en-US" dirty="0" smtClean="0"/>
              <a:t>WOW offers flights from Europe or the USA </a:t>
            </a:r>
          </a:p>
          <a:p>
            <a:r>
              <a:rPr lang="en-US" dirty="0" smtClean="0"/>
              <a:t>to Iceland for very little money.  However,</a:t>
            </a:r>
          </a:p>
          <a:p>
            <a:r>
              <a:rPr lang="en-US" dirty="0" smtClean="0"/>
              <a:t>once the tourists get to Iceland, they find out</a:t>
            </a:r>
          </a:p>
          <a:p>
            <a:r>
              <a:rPr lang="en-US" dirty="0" smtClean="0"/>
              <a:t>it is very expensive.</a:t>
            </a:r>
          </a:p>
          <a:p>
            <a:endParaRPr lang="en-US" dirty="0"/>
          </a:p>
          <a:p>
            <a:r>
              <a:rPr lang="en-US" dirty="0" smtClean="0"/>
              <a:t>I was told by a traveler in my Zurich hostel</a:t>
            </a:r>
          </a:p>
          <a:p>
            <a:r>
              <a:rPr lang="en-US" dirty="0" smtClean="0"/>
              <a:t>that we should bring food and drink with</a:t>
            </a:r>
          </a:p>
          <a:p>
            <a:r>
              <a:rPr lang="en-US" dirty="0" smtClean="0"/>
              <a:t>us on our WOW flight to Iceland!   So,</a:t>
            </a:r>
          </a:p>
          <a:p>
            <a:r>
              <a:rPr lang="en-US" dirty="0" smtClean="0"/>
              <a:t>Jamie and I bought along cheese, wine, and spirits. </a:t>
            </a:r>
          </a:p>
          <a:p>
            <a:endParaRPr lang="en-US" dirty="0"/>
          </a:p>
          <a:p>
            <a:r>
              <a:rPr lang="en-US" dirty="0" smtClean="0"/>
              <a:t>We found an inexpensive and friendly</a:t>
            </a:r>
          </a:p>
          <a:p>
            <a:r>
              <a:rPr lang="en-US" dirty="0" smtClean="0"/>
              <a:t>local grocery store around our Iceland hostel</a:t>
            </a:r>
          </a:p>
          <a:p>
            <a:r>
              <a:rPr lang="en-US" dirty="0" smtClean="0"/>
              <a:t>where we bought food and prepared it</a:t>
            </a:r>
          </a:p>
          <a:p>
            <a:r>
              <a:rPr lang="en-US" dirty="0" smtClean="0"/>
              <a:t>in the hostel’s open kitchen.</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60671" y="4458942"/>
            <a:ext cx="2979364" cy="2234523"/>
          </a:xfrm>
          <a:prstGeom prst="rect">
            <a:avLst/>
          </a:prstGeom>
          <a:ln w="38100">
            <a:solidFill>
              <a:schemeClr val="tx1"/>
            </a:solidFill>
          </a:ln>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5556" y="4851218"/>
            <a:ext cx="2735115" cy="1842247"/>
          </a:xfrm>
          <a:prstGeom prst="rect">
            <a:avLst/>
          </a:prstGeom>
          <a:ln w="38100">
            <a:solidFill>
              <a:schemeClr val="tx1"/>
            </a:solidFill>
          </a:ln>
        </p:spPr>
      </p:pic>
    </p:spTree>
    <p:extLst>
      <p:ext uri="{BB962C8B-B14F-4D97-AF65-F5344CB8AC3E}">
        <p14:creationId xmlns:p14="http://schemas.microsoft.com/office/powerpoint/2010/main" val="36112348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12192000" cy="584775"/>
          </a:xfrm>
          <a:prstGeom prst="rect">
            <a:avLst/>
          </a:prstGeom>
          <a:solidFill>
            <a:srgbClr val="FFC000"/>
          </a:solidFill>
        </p:spPr>
        <p:txBody>
          <a:bodyPr wrap="square" rtlCol="0">
            <a:spAutoFit/>
          </a:bodyPr>
          <a:lstStyle/>
          <a:p>
            <a:pPr algn="ctr"/>
            <a:r>
              <a:rPr lang="en-US" sz="3200" dirty="0" smtClean="0"/>
              <a:t>Iceland</a:t>
            </a:r>
          </a:p>
        </p:txBody>
      </p:sp>
      <p:sp>
        <p:nvSpPr>
          <p:cNvPr id="3" name="TextBox 2"/>
          <p:cNvSpPr txBox="1"/>
          <p:nvPr/>
        </p:nvSpPr>
        <p:spPr>
          <a:xfrm>
            <a:off x="685800" y="1640541"/>
            <a:ext cx="184731" cy="369332"/>
          </a:xfrm>
          <a:prstGeom prst="rect">
            <a:avLst/>
          </a:prstGeom>
          <a:noFill/>
        </p:spPr>
        <p:txBody>
          <a:bodyPr wrap="none" rtlCol="0">
            <a:spAutoFit/>
          </a:bodyPr>
          <a:lstStyle/>
          <a:p>
            <a:endParaRPr lang="en-US"/>
          </a:p>
        </p:txBody>
      </p:sp>
      <p:sp>
        <p:nvSpPr>
          <p:cNvPr id="2" name="Rectangle 1"/>
          <p:cNvSpPr/>
          <p:nvPr/>
        </p:nvSpPr>
        <p:spPr>
          <a:xfrm>
            <a:off x="3048000" y="2493552"/>
            <a:ext cx="6096000" cy="1870897"/>
          </a:xfrm>
          <a:prstGeom prst="rect">
            <a:avLst/>
          </a:prstGeom>
        </p:spPr>
        <p:txBody>
          <a:bodyPr>
            <a:spAutoFit/>
          </a:bodyPr>
          <a:lstStyle/>
          <a:p>
            <a:pPr>
              <a:lnSpc>
                <a:spcPct val="107000"/>
              </a:lnSpc>
            </a:pPr>
            <a:r>
              <a:rPr lang="en-US" sz="1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2"/>
              </a:rPr>
              <a:t>The Financial Times</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 writes: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500"/>
              </a:spcAft>
            </a:pPr>
            <a:r>
              <a:rPr lang="en-US" sz="1200" dirty="0">
                <a:latin typeface="Times New Roman" panose="02020603050405020304" pitchFamily="18" charset="0"/>
                <a:ea typeface="Times New Roman" panose="02020603050405020304" pitchFamily="18" charset="0"/>
                <a:cs typeface="Times New Roman" panose="02020603050405020304" pitchFamily="18" charset="0"/>
              </a:rPr>
              <a:t>“Having decided against scrapping its currency, the government in Reykjavik now </a:t>
            </a:r>
            <a:r>
              <a:rPr lang="en-US" sz="1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3" tooltip="Iceland's grand monetary experiment - FT.com/alphaville"/>
              </a:rPr>
              <a:t>mulls a complete ban</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 on its banks creating krona when they issue new loans…In recent years Scandinavian central bankers have shown the same dauntless appetite for exploration that once saw Nordic ships fan out across the globe. In this spirit Reykjavik should give sovereign money a shot. Nations far bigger and meaner than Iceland have struggled to come to grips with financial excess through conventional means. As well as showing other countries a potential way forward, by bringing the axe down on fractional reserve banking the Icelanders might just regain some control over their economic destiny.”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379627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12192000" cy="584775"/>
          </a:xfrm>
          <a:prstGeom prst="rect">
            <a:avLst/>
          </a:prstGeom>
          <a:solidFill>
            <a:srgbClr val="FFC000"/>
          </a:solidFill>
        </p:spPr>
        <p:txBody>
          <a:bodyPr wrap="square" rtlCol="0">
            <a:spAutoFit/>
          </a:bodyPr>
          <a:lstStyle/>
          <a:p>
            <a:pPr algn="ctr"/>
            <a:r>
              <a:rPr lang="en-US" sz="3200" dirty="0" smtClean="0"/>
              <a:t>Iceland</a:t>
            </a:r>
          </a:p>
        </p:txBody>
      </p:sp>
      <p:sp>
        <p:nvSpPr>
          <p:cNvPr id="3" name="TextBox 2"/>
          <p:cNvSpPr txBox="1"/>
          <p:nvPr/>
        </p:nvSpPr>
        <p:spPr>
          <a:xfrm>
            <a:off x="685800" y="1640541"/>
            <a:ext cx="184731" cy="369332"/>
          </a:xfrm>
          <a:prstGeom prst="rect">
            <a:avLst/>
          </a:prstGeom>
          <a:noFill/>
        </p:spPr>
        <p:txBody>
          <a:bodyPr wrap="none" rtlCol="0">
            <a:spAutoFit/>
          </a:bodyPr>
          <a:lstStyle/>
          <a:p>
            <a:endParaRPr lang="en-US"/>
          </a:p>
        </p:txBody>
      </p:sp>
      <p:sp>
        <p:nvSpPr>
          <p:cNvPr id="2" name="Rectangle 1"/>
          <p:cNvSpPr/>
          <p:nvPr/>
        </p:nvSpPr>
        <p:spPr>
          <a:xfrm>
            <a:off x="3048000" y="1720840"/>
            <a:ext cx="6096000" cy="3416320"/>
          </a:xfrm>
          <a:prstGeom prst="rect">
            <a:avLst/>
          </a:prstGeom>
        </p:spPr>
        <p:txBody>
          <a:bodyPr>
            <a:spAutoFit/>
          </a:bodyPr>
          <a:lstStyle/>
          <a:p>
            <a:r>
              <a:rPr lang="en-US" dirty="0"/>
              <a:t>The City of Reykjavík, however, released a report on homelessness at the end of 2017. According to data from the report, there are over 360 homeless in Reykjavík, Iceland’s capital and largest city. Of this number, 68% were men, and 47% were between 21 and 40 years of age. The numbers include individuals living on the street, in shelters, in “precarious living situations,” as well as combinations of the above. Recently, Icelandic media has reported on a group of locals living permanently at the Reykjavík campsite and has raised awareness of the issue of homelessness. Many of these individuals have disabilities which impact their access to work and housing.</a:t>
            </a:r>
          </a:p>
        </p:txBody>
      </p:sp>
    </p:spTree>
    <p:extLst>
      <p:ext uri="{BB962C8B-B14F-4D97-AF65-F5344CB8AC3E}">
        <p14:creationId xmlns:p14="http://schemas.microsoft.com/office/powerpoint/2010/main" val="42781025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12192000" cy="584775"/>
          </a:xfrm>
          <a:prstGeom prst="rect">
            <a:avLst/>
          </a:prstGeom>
          <a:solidFill>
            <a:srgbClr val="FFC000"/>
          </a:solidFill>
        </p:spPr>
        <p:txBody>
          <a:bodyPr wrap="square" rtlCol="0">
            <a:spAutoFit/>
          </a:bodyPr>
          <a:lstStyle/>
          <a:p>
            <a:pPr algn="ctr"/>
            <a:r>
              <a:rPr lang="en-US" sz="3200" dirty="0" smtClean="0"/>
              <a:t>Iceland</a:t>
            </a:r>
          </a:p>
        </p:txBody>
      </p:sp>
      <p:sp>
        <p:nvSpPr>
          <p:cNvPr id="3" name="TextBox 2"/>
          <p:cNvSpPr txBox="1"/>
          <p:nvPr/>
        </p:nvSpPr>
        <p:spPr>
          <a:xfrm>
            <a:off x="685800" y="1640541"/>
            <a:ext cx="184731" cy="369332"/>
          </a:xfrm>
          <a:prstGeom prst="rect">
            <a:avLst/>
          </a:prstGeom>
          <a:noFill/>
        </p:spPr>
        <p:txBody>
          <a:bodyPr wrap="none" rtlCol="0">
            <a:spAutoFit/>
          </a:bodyPr>
          <a:lstStyle/>
          <a:p>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68152" y="2009873"/>
            <a:ext cx="5212977" cy="3909733"/>
          </a:xfrm>
          <a:prstGeom prst="rect">
            <a:avLst/>
          </a:prstGeom>
        </p:spPr>
      </p:pic>
      <p:sp>
        <p:nvSpPr>
          <p:cNvPr id="4" name="TextBox 3"/>
          <p:cNvSpPr txBox="1"/>
          <p:nvPr/>
        </p:nvSpPr>
        <p:spPr>
          <a:xfrm>
            <a:off x="870531" y="1178876"/>
            <a:ext cx="8700247" cy="646331"/>
          </a:xfrm>
          <a:prstGeom prst="rect">
            <a:avLst/>
          </a:prstGeom>
          <a:noFill/>
        </p:spPr>
        <p:txBody>
          <a:bodyPr wrap="square" rtlCol="0">
            <a:spAutoFit/>
          </a:bodyPr>
          <a:lstStyle/>
          <a:p>
            <a:r>
              <a:rPr lang="en-US"/>
              <a:t>https://arcticecon.wordpress.com/2012/02/15/aluminium-smelting-in-iceland-alcoa-rio-tinto-alcan-century-aluminum-corp/</a:t>
            </a:r>
          </a:p>
        </p:txBody>
      </p:sp>
    </p:spTree>
    <p:extLst>
      <p:ext uri="{BB962C8B-B14F-4D97-AF65-F5344CB8AC3E}">
        <p14:creationId xmlns:p14="http://schemas.microsoft.com/office/powerpoint/2010/main" val="32999897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341" y="677745"/>
            <a:ext cx="12192000" cy="5725157"/>
          </a:xfrm>
          <a:prstGeom prst="rect">
            <a:avLst/>
          </a:prstGeom>
        </p:spPr>
        <p:txBody>
          <a:bodyPr wrap="square">
            <a:spAutoFit/>
          </a:bodyPr>
          <a:lstStyle/>
          <a:p>
            <a:pPr>
              <a:lnSpc>
                <a:spcPct val="107000"/>
              </a:lnSpc>
              <a:spcAft>
                <a:spcPts val="800"/>
              </a:spcAft>
            </a:pPr>
            <a:r>
              <a:rPr lang="en-US" sz="1400" b="1" kern="1800" dirty="0">
                <a:latin typeface="Times New Roman" panose="02020603050405020304" pitchFamily="18" charset="0"/>
                <a:ea typeface="Times New Roman" panose="02020603050405020304" pitchFamily="18" charset="0"/>
                <a:cs typeface="Times New Roman" panose="02020603050405020304" pitchFamily="18" charset="0"/>
              </a:rPr>
              <a:t>GM Rogers: Finding Fischer’s Fortune</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600" dirty="0">
                <a:latin typeface="Times New Roman" panose="02020603050405020304" pitchFamily="18" charset="0"/>
                <a:ea typeface="Times New Roman" panose="02020603050405020304" pitchFamily="18" charset="0"/>
                <a:cs typeface="Times New Roman" panose="02020603050405020304" pitchFamily="18" charset="0"/>
              </a:rPr>
              <a:t>19-Apr-2016 </a:t>
            </a:r>
            <a:r>
              <a:rPr lang="en-US" sz="1600" i="1" dirty="0">
                <a:latin typeface="Times New Roman" panose="02020603050405020304" pitchFamily="18" charset="0"/>
                <a:ea typeface="Times New Roman" panose="02020603050405020304" pitchFamily="18" charset="0"/>
                <a:cs typeface="Times New Roman" panose="02020603050405020304" pitchFamily="18" charset="0"/>
              </a:rPr>
              <a:t>by Ian Rogers</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6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The revelation that US former World Champion Bobby Fischer has been named in the Panama Papers is hardly a surprise – he had boasted that he hadn’t played tax since the 1970s – but the consequences of that discovery may turn out to be of interest to the Dutch and British governments.</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600" dirty="0">
                <a:latin typeface="Times New Roman" panose="02020603050405020304" pitchFamily="18" charset="0"/>
                <a:ea typeface="Times New Roman" panose="02020603050405020304" pitchFamily="18" charset="0"/>
                <a:cs typeface="Times New Roman" panose="02020603050405020304" pitchFamily="18" charset="0"/>
              </a:rPr>
              <a:t>In 2005, with Fischer unable to return to the US because of his sanctions-busting rematch against Boris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Spassky</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in Yugoslavia during the Balkan war, Swiss bank UBS decided that they were no longer interested in holding Fischer’s millions.</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600" dirty="0">
                <a:latin typeface="Times New Roman" panose="02020603050405020304" pitchFamily="18" charset="0"/>
                <a:ea typeface="Times New Roman" panose="02020603050405020304" pitchFamily="18" charset="0"/>
                <a:cs typeface="Times New Roman" panose="02020603050405020304" pitchFamily="18" charset="0"/>
              </a:rPr>
              <a:t>Fischer had hidden his wealth with UBS for the previous 13 years, but UBS sent his cash and the liquidated value of his gold medals to the Icelandic bank Landsbanki. (Fischer had been earlier granted refuge in Iceland after being jailed in Japan and threatened with extradition to the US.)</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600" dirty="0">
                <a:latin typeface="Times New Roman" panose="02020603050405020304" pitchFamily="18" charset="0"/>
                <a:ea typeface="Times New Roman" panose="02020603050405020304" pitchFamily="18" charset="0"/>
                <a:cs typeface="Times New Roman" panose="02020603050405020304" pitchFamily="18" charset="0"/>
              </a:rPr>
              <a:t>Panamanian firm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Mossack</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Fonseca, the legal firm whose leaked documents have shown that it regarded 95% of its clients as tax evaders, then worked with Landsbanki to set up a company in Panama, with suitably anonymous front men, to hold Fischer’s fortune.</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600" dirty="0">
                <a:latin typeface="Times New Roman" panose="02020603050405020304" pitchFamily="18" charset="0"/>
                <a:ea typeface="Times New Roman" panose="02020603050405020304" pitchFamily="18" charset="0"/>
                <a:cs typeface="Times New Roman" panose="02020603050405020304" pitchFamily="18" charset="0"/>
              </a:rPr>
              <a:t> Fischer died in 2008, the year Landsbanki collapsed in the financial crisis, leaving millions of savers in Britain and the Netherlands out of pocket.</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600" dirty="0">
                <a:latin typeface="Times New Roman" panose="02020603050405020304" pitchFamily="18" charset="0"/>
                <a:ea typeface="Times New Roman" panose="02020603050405020304" pitchFamily="18" charset="0"/>
                <a:cs typeface="Times New Roman" panose="02020603050405020304" pitchFamily="18" charset="0"/>
              </a:rPr>
              <a:t> The Icelandic government took over Landsbanki but resisted strong pressure from Holland and England to refund the lost money (which had been returned to savers by the two countries’ respective governments).</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600" dirty="0">
                <a:latin typeface="Times New Roman" panose="02020603050405020304" pitchFamily="18" charset="0"/>
                <a:ea typeface="Times New Roman" panose="02020603050405020304" pitchFamily="18" charset="0"/>
                <a:cs typeface="Times New Roman" panose="02020603050405020304" pitchFamily="18" charset="0"/>
              </a:rPr>
              <a:t>In 2013 a European court ruled that Iceland would not have to pay back any money, though if the receiver of Landsbanki found assets then England and Holland would be entitled to some.</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600" dirty="0">
                <a:latin typeface="Times New Roman" panose="02020603050405020304" pitchFamily="18" charset="0"/>
                <a:ea typeface="Times New Roman" panose="02020603050405020304" pitchFamily="18" charset="0"/>
                <a:cs typeface="Times New Roman" panose="02020603050405020304" pitchFamily="18" charset="0"/>
              </a:rPr>
              <a:t> This is where Fischer’s off-shore company becomes important.</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600" dirty="0">
                <a:latin typeface="Times New Roman" panose="02020603050405020304" pitchFamily="18" charset="0"/>
                <a:ea typeface="Times New Roman" panose="02020603050405020304" pitchFamily="18" charset="0"/>
                <a:cs typeface="Times New Roman" panose="02020603050405020304" pitchFamily="18" charset="0"/>
              </a:rPr>
              <a:t>It turns out that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Mossack</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Fonseca dealt not with Landsbanki in Iceland but a secret off-shoot of the bank, Landsbanki Luxembourg SA.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p:cNvSpPr txBox="1"/>
          <p:nvPr/>
        </p:nvSpPr>
        <p:spPr>
          <a:xfrm>
            <a:off x="0" y="0"/>
            <a:ext cx="12192000" cy="584775"/>
          </a:xfrm>
          <a:prstGeom prst="rect">
            <a:avLst/>
          </a:prstGeom>
          <a:solidFill>
            <a:srgbClr val="FFC000"/>
          </a:solidFill>
        </p:spPr>
        <p:txBody>
          <a:bodyPr wrap="square" rtlCol="0">
            <a:spAutoFit/>
          </a:bodyPr>
          <a:lstStyle/>
          <a:p>
            <a:pPr algn="ctr"/>
            <a:r>
              <a:rPr lang="en-US" sz="3200" dirty="0" smtClean="0"/>
              <a:t>Iceland</a:t>
            </a:r>
          </a:p>
        </p:txBody>
      </p:sp>
      <p:sp>
        <p:nvSpPr>
          <p:cNvPr id="3" name="TextBox 2"/>
          <p:cNvSpPr txBox="1"/>
          <p:nvPr/>
        </p:nvSpPr>
        <p:spPr>
          <a:xfrm>
            <a:off x="685800" y="1640541"/>
            <a:ext cx="184731" cy="369332"/>
          </a:xfrm>
          <a:prstGeom prst="rect">
            <a:avLst/>
          </a:prstGeom>
          <a:noFill/>
        </p:spPr>
        <p:txBody>
          <a:bodyPr wrap="none" rtlCol="0">
            <a:spAutoFit/>
          </a:bodyPr>
          <a:lstStyle/>
          <a:p>
            <a:endParaRPr lang="en-US"/>
          </a:p>
        </p:txBody>
      </p:sp>
      <p:pic>
        <p:nvPicPr>
          <p:cNvPr id="9" name="Picture 8" descr="Landsbanki Logo">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10018058" y="9623"/>
            <a:ext cx="1850091" cy="1106483"/>
          </a:xfrm>
          <a:prstGeom prst="rect">
            <a:avLst/>
          </a:prstGeom>
          <a:noFill/>
          <a:ln>
            <a:noFill/>
          </a:ln>
        </p:spPr>
      </p:pic>
    </p:spTree>
    <p:extLst>
      <p:ext uri="{BB962C8B-B14F-4D97-AF65-F5344CB8AC3E}">
        <p14:creationId xmlns:p14="http://schemas.microsoft.com/office/powerpoint/2010/main" val="15557286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12192000" cy="584775"/>
          </a:xfrm>
          <a:prstGeom prst="rect">
            <a:avLst/>
          </a:prstGeom>
          <a:solidFill>
            <a:srgbClr val="FFC000"/>
          </a:solidFill>
        </p:spPr>
        <p:txBody>
          <a:bodyPr wrap="square" rtlCol="0">
            <a:spAutoFit/>
          </a:bodyPr>
          <a:lstStyle/>
          <a:p>
            <a:pPr algn="ctr"/>
            <a:r>
              <a:rPr lang="en-US" sz="3200" dirty="0" smtClean="0"/>
              <a:t>Iceland</a:t>
            </a:r>
          </a:p>
        </p:txBody>
      </p:sp>
      <p:sp>
        <p:nvSpPr>
          <p:cNvPr id="3" name="TextBox 2"/>
          <p:cNvSpPr txBox="1"/>
          <p:nvPr/>
        </p:nvSpPr>
        <p:spPr>
          <a:xfrm>
            <a:off x="685800" y="1640541"/>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42755948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12192000" cy="584775"/>
          </a:xfrm>
          <a:prstGeom prst="rect">
            <a:avLst/>
          </a:prstGeom>
          <a:solidFill>
            <a:srgbClr val="FFC000"/>
          </a:solidFill>
        </p:spPr>
        <p:txBody>
          <a:bodyPr wrap="square" rtlCol="0">
            <a:spAutoFit/>
          </a:bodyPr>
          <a:lstStyle/>
          <a:p>
            <a:pPr algn="ctr"/>
            <a:r>
              <a:rPr lang="en-US" sz="3200" dirty="0" smtClean="0"/>
              <a:t>Iceland</a:t>
            </a:r>
          </a:p>
        </p:txBody>
      </p:sp>
      <p:sp>
        <p:nvSpPr>
          <p:cNvPr id="3" name="TextBox 2"/>
          <p:cNvSpPr txBox="1"/>
          <p:nvPr/>
        </p:nvSpPr>
        <p:spPr>
          <a:xfrm>
            <a:off x="685800" y="1640541"/>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0893427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12192000" cy="584775"/>
          </a:xfrm>
          <a:prstGeom prst="rect">
            <a:avLst/>
          </a:prstGeom>
          <a:solidFill>
            <a:srgbClr val="FFC000"/>
          </a:solidFill>
        </p:spPr>
        <p:txBody>
          <a:bodyPr wrap="square" rtlCol="0">
            <a:spAutoFit/>
          </a:bodyPr>
          <a:lstStyle/>
          <a:p>
            <a:pPr algn="ctr"/>
            <a:r>
              <a:rPr lang="en-US" sz="3200" dirty="0" smtClean="0"/>
              <a:t>Iceland</a:t>
            </a:r>
          </a:p>
        </p:txBody>
      </p:sp>
      <p:sp>
        <p:nvSpPr>
          <p:cNvPr id="3" name="TextBox 2"/>
          <p:cNvSpPr txBox="1"/>
          <p:nvPr/>
        </p:nvSpPr>
        <p:spPr>
          <a:xfrm>
            <a:off x="685800" y="1640541"/>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8010308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12192000" cy="584775"/>
          </a:xfrm>
          <a:prstGeom prst="rect">
            <a:avLst/>
          </a:prstGeom>
          <a:solidFill>
            <a:srgbClr val="FFC000"/>
          </a:solidFill>
        </p:spPr>
        <p:txBody>
          <a:bodyPr wrap="square" rtlCol="0">
            <a:spAutoFit/>
          </a:bodyPr>
          <a:lstStyle/>
          <a:p>
            <a:pPr algn="ctr"/>
            <a:r>
              <a:rPr lang="en-US" sz="3200" dirty="0" smtClean="0"/>
              <a:t>Iceland</a:t>
            </a:r>
          </a:p>
        </p:txBody>
      </p:sp>
      <p:sp>
        <p:nvSpPr>
          <p:cNvPr id="3" name="TextBox 2"/>
          <p:cNvSpPr txBox="1"/>
          <p:nvPr/>
        </p:nvSpPr>
        <p:spPr>
          <a:xfrm>
            <a:off x="685800" y="1640541"/>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20673918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12192000" cy="584775"/>
          </a:xfrm>
          <a:prstGeom prst="rect">
            <a:avLst/>
          </a:prstGeom>
          <a:solidFill>
            <a:srgbClr val="FFC000"/>
          </a:solidFill>
        </p:spPr>
        <p:txBody>
          <a:bodyPr wrap="square" rtlCol="0">
            <a:spAutoFit/>
          </a:bodyPr>
          <a:lstStyle/>
          <a:p>
            <a:pPr algn="ctr"/>
            <a:r>
              <a:rPr lang="en-US" sz="3200" dirty="0" smtClean="0"/>
              <a:t>Iceland</a:t>
            </a:r>
          </a:p>
        </p:txBody>
      </p:sp>
      <p:sp>
        <p:nvSpPr>
          <p:cNvPr id="3" name="TextBox 2"/>
          <p:cNvSpPr txBox="1"/>
          <p:nvPr/>
        </p:nvSpPr>
        <p:spPr>
          <a:xfrm>
            <a:off x="685800" y="1640541"/>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4480456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12192000" cy="584775"/>
          </a:xfrm>
          <a:prstGeom prst="rect">
            <a:avLst/>
          </a:prstGeom>
          <a:solidFill>
            <a:srgbClr val="FFC000"/>
          </a:solidFill>
        </p:spPr>
        <p:txBody>
          <a:bodyPr wrap="square" rtlCol="0">
            <a:spAutoFit/>
          </a:bodyPr>
          <a:lstStyle/>
          <a:p>
            <a:pPr algn="ctr"/>
            <a:r>
              <a:rPr lang="en-US" sz="3200" dirty="0" smtClean="0"/>
              <a:t>Iceland</a:t>
            </a:r>
          </a:p>
        </p:txBody>
      </p:sp>
      <p:sp>
        <p:nvSpPr>
          <p:cNvPr id="3" name="TextBox 2"/>
          <p:cNvSpPr txBox="1"/>
          <p:nvPr/>
        </p:nvSpPr>
        <p:spPr>
          <a:xfrm>
            <a:off x="685800" y="1640541"/>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41121912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12192000" cy="584775"/>
          </a:xfrm>
          <a:prstGeom prst="rect">
            <a:avLst/>
          </a:prstGeom>
          <a:solidFill>
            <a:srgbClr val="FFC000"/>
          </a:solidFill>
        </p:spPr>
        <p:txBody>
          <a:bodyPr wrap="square" rtlCol="0">
            <a:spAutoFit/>
          </a:bodyPr>
          <a:lstStyle/>
          <a:p>
            <a:pPr algn="ctr"/>
            <a:r>
              <a:rPr lang="en-US" sz="3200" dirty="0"/>
              <a:t>Iceland – Tuesday 2-14-2018</a:t>
            </a:r>
          </a:p>
        </p:txBody>
      </p:sp>
      <p:sp>
        <p:nvSpPr>
          <p:cNvPr id="3" name="TextBox 2"/>
          <p:cNvSpPr txBox="1"/>
          <p:nvPr/>
        </p:nvSpPr>
        <p:spPr>
          <a:xfrm>
            <a:off x="739588" y="2514600"/>
            <a:ext cx="4870372" cy="1569660"/>
          </a:xfrm>
          <a:prstGeom prst="rect">
            <a:avLst/>
          </a:prstGeom>
          <a:solidFill>
            <a:srgbClr val="FFFF00"/>
          </a:solidFill>
        </p:spPr>
        <p:txBody>
          <a:bodyPr wrap="none" rtlCol="0">
            <a:spAutoFit/>
          </a:bodyPr>
          <a:lstStyle/>
          <a:p>
            <a:r>
              <a:rPr lang="en-US" sz="2400" dirty="0" smtClean="0"/>
              <a:t>I took this picture on takeoff from the</a:t>
            </a:r>
          </a:p>
          <a:p>
            <a:r>
              <a:rPr lang="en-US" sz="2400" dirty="0" smtClean="0"/>
              <a:t>Amsterdam Schiphol Airport.</a:t>
            </a:r>
          </a:p>
          <a:p>
            <a:endParaRPr lang="en-US" sz="2400" dirty="0"/>
          </a:p>
          <a:p>
            <a:r>
              <a:rPr lang="en-US" sz="2400" dirty="0" smtClean="0"/>
              <a:t>Is that </a:t>
            </a:r>
            <a:r>
              <a:rPr lang="en-US" sz="2400" dirty="0" err="1" smtClean="0"/>
              <a:t>chemtrails</a:t>
            </a:r>
            <a:r>
              <a:rPr lang="en-US" sz="2400" dirty="0" smtClean="0"/>
              <a:t>?  I was surprised.</a:t>
            </a:r>
            <a:endParaRPr lang="en-US" sz="24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76365" y="1452281"/>
            <a:ext cx="5809129" cy="4356847"/>
          </a:xfrm>
          <a:prstGeom prst="rect">
            <a:avLst/>
          </a:prstGeom>
        </p:spPr>
      </p:pic>
    </p:spTree>
    <p:extLst>
      <p:ext uri="{BB962C8B-B14F-4D97-AF65-F5344CB8AC3E}">
        <p14:creationId xmlns:p14="http://schemas.microsoft.com/office/powerpoint/2010/main" val="19439626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12192000" cy="584775"/>
          </a:xfrm>
          <a:prstGeom prst="rect">
            <a:avLst/>
          </a:prstGeom>
          <a:solidFill>
            <a:srgbClr val="FFC000"/>
          </a:solidFill>
        </p:spPr>
        <p:txBody>
          <a:bodyPr wrap="square" rtlCol="0">
            <a:spAutoFit/>
          </a:bodyPr>
          <a:lstStyle/>
          <a:p>
            <a:pPr algn="ctr"/>
            <a:r>
              <a:rPr lang="en-US" sz="3200" dirty="0" smtClean="0"/>
              <a:t>Iceland</a:t>
            </a:r>
          </a:p>
        </p:txBody>
      </p:sp>
      <p:sp>
        <p:nvSpPr>
          <p:cNvPr id="3" name="TextBox 2"/>
          <p:cNvSpPr txBox="1"/>
          <p:nvPr/>
        </p:nvSpPr>
        <p:spPr>
          <a:xfrm>
            <a:off x="685800" y="1640541"/>
            <a:ext cx="184731" cy="369332"/>
          </a:xfrm>
          <a:prstGeom prst="rect">
            <a:avLst/>
          </a:prstGeom>
          <a:noFill/>
        </p:spPr>
        <p:txBody>
          <a:bodyPr wrap="none" rtlCol="0">
            <a:spAutoFit/>
          </a:bodyPr>
          <a:lstStyle/>
          <a:p>
            <a:endParaRPr lang="en-US"/>
          </a:p>
        </p:txBody>
      </p:sp>
      <p:sp>
        <p:nvSpPr>
          <p:cNvPr id="6" name="TextBox 2"/>
          <p:cNvSpPr txBox="1"/>
          <p:nvPr/>
        </p:nvSpPr>
        <p:spPr>
          <a:xfrm>
            <a:off x="4776573" y="2951946"/>
            <a:ext cx="2638864" cy="954107"/>
          </a:xfrm>
          <a:prstGeom prst="rect">
            <a:avLst/>
          </a:prstGeom>
          <a:solidFill>
            <a:srgbClr val="FFFF66"/>
          </a:solid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smtClean="0"/>
              <a:t>End</a:t>
            </a:r>
          </a:p>
          <a:p>
            <a:pPr algn="ctr"/>
            <a:r>
              <a:rPr lang="en-US" sz="2800" b="1" dirty="0" smtClean="0"/>
              <a:t>Week 3:  Iceland</a:t>
            </a:r>
            <a:endParaRPr lang="en-US" sz="2800" b="1" dirty="0"/>
          </a:p>
        </p:txBody>
      </p:sp>
    </p:spTree>
    <p:extLst>
      <p:ext uri="{BB962C8B-B14F-4D97-AF65-F5344CB8AC3E}">
        <p14:creationId xmlns:p14="http://schemas.microsoft.com/office/powerpoint/2010/main" val="6459214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12192000" cy="584775"/>
          </a:xfrm>
          <a:prstGeom prst="rect">
            <a:avLst/>
          </a:prstGeom>
          <a:solidFill>
            <a:srgbClr val="FFC000"/>
          </a:solidFill>
        </p:spPr>
        <p:txBody>
          <a:bodyPr wrap="square" rtlCol="0">
            <a:spAutoFit/>
          </a:bodyPr>
          <a:lstStyle/>
          <a:p>
            <a:pPr algn="ctr"/>
            <a:r>
              <a:rPr lang="en-US" sz="3200" dirty="0"/>
              <a:t>Iceland – Tuesday 2-14-2018</a:t>
            </a:r>
          </a:p>
        </p:txBody>
      </p:sp>
      <p:sp>
        <p:nvSpPr>
          <p:cNvPr id="3" name="TextBox 2"/>
          <p:cNvSpPr txBox="1"/>
          <p:nvPr/>
        </p:nvSpPr>
        <p:spPr>
          <a:xfrm>
            <a:off x="685800" y="1237129"/>
            <a:ext cx="184731" cy="369332"/>
          </a:xfrm>
          <a:prstGeom prst="rect">
            <a:avLst/>
          </a:prstGeom>
          <a:noFill/>
        </p:spPr>
        <p:txBody>
          <a:bodyPr wrap="none" rtlCol="0">
            <a:spAutoFit/>
          </a:bodyPr>
          <a:lstStyle/>
          <a:p>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8694" y="1421795"/>
            <a:ext cx="4594412" cy="3445809"/>
          </a:xfrm>
          <a:prstGeom prst="rect">
            <a:avLst/>
          </a:prstGeom>
        </p:spPr>
      </p:pic>
      <p:sp>
        <p:nvSpPr>
          <p:cNvPr id="4" name="TextBox 3"/>
          <p:cNvSpPr txBox="1"/>
          <p:nvPr/>
        </p:nvSpPr>
        <p:spPr>
          <a:xfrm>
            <a:off x="685800" y="1421795"/>
            <a:ext cx="4535152" cy="2031325"/>
          </a:xfrm>
          <a:prstGeom prst="rect">
            <a:avLst/>
          </a:prstGeom>
          <a:solidFill>
            <a:srgbClr val="FFFF00"/>
          </a:solidFill>
        </p:spPr>
        <p:txBody>
          <a:bodyPr wrap="none" rtlCol="0">
            <a:spAutoFit/>
          </a:bodyPr>
          <a:lstStyle/>
          <a:p>
            <a:r>
              <a:rPr lang="en-US" dirty="0" smtClean="0"/>
              <a:t>The first land I sighted turned out to be the</a:t>
            </a:r>
          </a:p>
          <a:p>
            <a:r>
              <a:rPr lang="en-US" dirty="0" smtClean="0"/>
              <a:t>Faroe Islands.  These islands are in the Atlantic</a:t>
            </a:r>
          </a:p>
          <a:p>
            <a:r>
              <a:rPr lang="en-US" dirty="0" smtClean="0"/>
              <a:t>Ocean between Scotland and Iceland.</a:t>
            </a:r>
          </a:p>
          <a:p>
            <a:endParaRPr lang="en-US" dirty="0"/>
          </a:p>
          <a:p>
            <a:r>
              <a:rPr lang="en-US" dirty="0" smtClean="0"/>
              <a:t>According to some articles, the Faroe Islands</a:t>
            </a:r>
          </a:p>
          <a:p>
            <a:r>
              <a:rPr lang="en-US" dirty="0" smtClean="0"/>
              <a:t>offered to loan money to Iceland during its</a:t>
            </a:r>
          </a:p>
          <a:p>
            <a:r>
              <a:rPr lang="en-US" dirty="0" smtClean="0"/>
              <a:t>financial crisis.</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3754131"/>
            <a:ext cx="4522694" cy="2553991"/>
          </a:xfrm>
          <a:prstGeom prst="rect">
            <a:avLst/>
          </a:prstGeom>
        </p:spPr>
      </p:pic>
      <p:sp>
        <p:nvSpPr>
          <p:cNvPr id="7" name="TextBox 6"/>
          <p:cNvSpPr txBox="1"/>
          <p:nvPr/>
        </p:nvSpPr>
        <p:spPr>
          <a:xfrm>
            <a:off x="3119718" y="4324220"/>
            <a:ext cx="862737" cy="369332"/>
          </a:xfrm>
          <a:prstGeom prst="rect">
            <a:avLst/>
          </a:prstGeom>
          <a:noFill/>
        </p:spPr>
        <p:txBody>
          <a:bodyPr wrap="none" rtlCol="0">
            <a:spAutoFit/>
          </a:bodyPr>
          <a:lstStyle/>
          <a:p>
            <a:r>
              <a:rPr lang="en-US" dirty="0" smtClean="0"/>
              <a:t>Iceland</a:t>
            </a:r>
            <a:endParaRPr lang="en-US" dirty="0"/>
          </a:p>
        </p:txBody>
      </p:sp>
      <p:sp>
        <p:nvSpPr>
          <p:cNvPr id="8" name="TextBox 7"/>
          <p:cNvSpPr txBox="1"/>
          <p:nvPr/>
        </p:nvSpPr>
        <p:spPr>
          <a:xfrm>
            <a:off x="3844430" y="5078975"/>
            <a:ext cx="1405834" cy="369332"/>
          </a:xfrm>
          <a:prstGeom prst="rect">
            <a:avLst/>
          </a:prstGeom>
          <a:noFill/>
        </p:spPr>
        <p:txBody>
          <a:bodyPr wrap="none" rtlCol="0">
            <a:spAutoFit/>
          </a:bodyPr>
          <a:lstStyle/>
          <a:p>
            <a:r>
              <a:rPr lang="en-US" dirty="0" smtClean="0"/>
              <a:t>Faroe Islands</a:t>
            </a:r>
            <a:endParaRPr lang="en-US" dirty="0"/>
          </a:p>
        </p:txBody>
      </p:sp>
    </p:spTree>
    <p:extLst>
      <p:ext uri="{BB962C8B-B14F-4D97-AF65-F5344CB8AC3E}">
        <p14:creationId xmlns:p14="http://schemas.microsoft.com/office/powerpoint/2010/main" val="10561531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12192000" cy="584775"/>
          </a:xfrm>
          <a:prstGeom prst="rect">
            <a:avLst/>
          </a:prstGeom>
          <a:solidFill>
            <a:srgbClr val="FFC000"/>
          </a:solidFill>
        </p:spPr>
        <p:txBody>
          <a:bodyPr wrap="square" rtlCol="0">
            <a:spAutoFit/>
          </a:bodyPr>
          <a:lstStyle/>
          <a:p>
            <a:pPr algn="ctr"/>
            <a:r>
              <a:rPr lang="en-US" sz="3200" dirty="0"/>
              <a:t>Iceland – Tuesday 2-14-2018</a:t>
            </a:r>
          </a:p>
        </p:txBody>
      </p:sp>
      <p:sp>
        <p:nvSpPr>
          <p:cNvPr id="3" name="TextBox 2"/>
          <p:cNvSpPr txBox="1"/>
          <p:nvPr/>
        </p:nvSpPr>
        <p:spPr>
          <a:xfrm>
            <a:off x="685800" y="1640541"/>
            <a:ext cx="184731" cy="369332"/>
          </a:xfrm>
          <a:prstGeom prst="rect">
            <a:avLst/>
          </a:prstGeom>
          <a:noFill/>
        </p:spPr>
        <p:txBody>
          <a:bodyPr wrap="none" rtlCol="0">
            <a:spAutoFit/>
          </a:bodyPr>
          <a:lstStyle/>
          <a:p>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0599" y="1229944"/>
            <a:ext cx="6790765" cy="5093074"/>
          </a:xfrm>
          <a:prstGeom prst="rect">
            <a:avLst/>
          </a:prstGeom>
        </p:spPr>
      </p:pic>
      <p:sp>
        <p:nvSpPr>
          <p:cNvPr id="6" name="TextBox 5"/>
          <p:cNvSpPr txBox="1"/>
          <p:nvPr/>
        </p:nvSpPr>
        <p:spPr>
          <a:xfrm>
            <a:off x="336176" y="2589599"/>
            <a:ext cx="3751730" cy="2308324"/>
          </a:xfrm>
          <a:prstGeom prst="rect">
            <a:avLst/>
          </a:prstGeom>
          <a:solidFill>
            <a:srgbClr val="FFFF00"/>
          </a:solidFill>
        </p:spPr>
        <p:txBody>
          <a:bodyPr wrap="square" rtlCol="0">
            <a:spAutoFit/>
          </a:bodyPr>
          <a:lstStyle/>
          <a:p>
            <a:r>
              <a:rPr lang="en-US" sz="2400" dirty="0" smtClean="0"/>
              <a:t>Here is the first view of Iceland we got from our WOW plane.</a:t>
            </a:r>
          </a:p>
          <a:p>
            <a:endParaRPr lang="en-US" sz="2400" dirty="0"/>
          </a:p>
          <a:p>
            <a:r>
              <a:rPr lang="en-US" sz="2400" dirty="0" smtClean="0"/>
              <a:t>There had been a blizzard the day before.</a:t>
            </a:r>
            <a:endParaRPr lang="en-US" sz="2400" dirty="0"/>
          </a:p>
        </p:txBody>
      </p:sp>
    </p:spTree>
    <p:extLst>
      <p:ext uri="{BB962C8B-B14F-4D97-AF65-F5344CB8AC3E}">
        <p14:creationId xmlns:p14="http://schemas.microsoft.com/office/powerpoint/2010/main" val="42723265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12192000" cy="584775"/>
          </a:xfrm>
          <a:prstGeom prst="rect">
            <a:avLst/>
          </a:prstGeom>
          <a:solidFill>
            <a:srgbClr val="FFC000"/>
          </a:solidFill>
        </p:spPr>
        <p:txBody>
          <a:bodyPr wrap="square" rtlCol="0">
            <a:spAutoFit/>
          </a:bodyPr>
          <a:lstStyle/>
          <a:p>
            <a:pPr algn="ctr"/>
            <a:r>
              <a:rPr lang="en-US" sz="3200" dirty="0"/>
              <a:t>Iceland – Tuesday 2-14-2018</a:t>
            </a:r>
          </a:p>
        </p:txBody>
      </p:sp>
      <p:sp>
        <p:nvSpPr>
          <p:cNvPr id="3" name="TextBox 2"/>
          <p:cNvSpPr txBox="1"/>
          <p:nvPr/>
        </p:nvSpPr>
        <p:spPr>
          <a:xfrm>
            <a:off x="685800" y="1640541"/>
            <a:ext cx="184731" cy="369332"/>
          </a:xfrm>
          <a:prstGeom prst="rect">
            <a:avLst/>
          </a:prstGeom>
          <a:noFill/>
        </p:spPr>
        <p:txBody>
          <a:bodyPr wrap="none" rtlCol="0">
            <a:spAutoFit/>
          </a:bodyPr>
          <a:lstStyle/>
          <a:p>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94730" y="1250577"/>
            <a:ext cx="6096000" cy="4572000"/>
          </a:xfrm>
          <a:prstGeom prst="rect">
            <a:avLst/>
          </a:prstGeom>
        </p:spPr>
      </p:pic>
      <p:sp>
        <p:nvSpPr>
          <p:cNvPr id="4" name="TextBox 3"/>
          <p:cNvSpPr txBox="1"/>
          <p:nvPr/>
        </p:nvSpPr>
        <p:spPr>
          <a:xfrm>
            <a:off x="211626" y="2419308"/>
            <a:ext cx="4064540" cy="954107"/>
          </a:xfrm>
          <a:prstGeom prst="rect">
            <a:avLst/>
          </a:prstGeom>
          <a:solidFill>
            <a:srgbClr val="FFFF00"/>
          </a:solidFill>
        </p:spPr>
        <p:txBody>
          <a:bodyPr wrap="square" rtlCol="0">
            <a:spAutoFit/>
          </a:bodyPr>
          <a:lstStyle/>
          <a:p>
            <a:r>
              <a:rPr lang="en-US" sz="2800" dirty="0" smtClean="0"/>
              <a:t>Here we are having landed in the airport on Iceland.</a:t>
            </a:r>
            <a:endParaRPr lang="en-US" sz="2800" dirty="0"/>
          </a:p>
        </p:txBody>
      </p:sp>
    </p:spTree>
    <p:extLst>
      <p:ext uri="{BB962C8B-B14F-4D97-AF65-F5344CB8AC3E}">
        <p14:creationId xmlns:p14="http://schemas.microsoft.com/office/powerpoint/2010/main" val="42426497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12192000" cy="584775"/>
          </a:xfrm>
          <a:prstGeom prst="rect">
            <a:avLst/>
          </a:prstGeom>
          <a:solidFill>
            <a:srgbClr val="FFC000"/>
          </a:solidFill>
        </p:spPr>
        <p:txBody>
          <a:bodyPr wrap="square" rtlCol="0">
            <a:spAutoFit/>
          </a:bodyPr>
          <a:lstStyle/>
          <a:p>
            <a:pPr algn="ctr"/>
            <a:r>
              <a:rPr lang="en-US" sz="3200" dirty="0"/>
              <a:t>Iceland – Tuesday 2-14-2018</a:t>
            </a:r>
          </a:p>
        </p:txBody>
      </p:sp>
      <p:sp>
        <p:nvSpPr>
          <p:cNvPr id="3" name="TextBox 2"/>
          <p:cNvSpPr txBox="1"/>
          <p:nvPr/>
        </p:nvSpPr>
        <p:spPr>
          <a:xfrm>
            <a:off x="658906" y="1371599"/>
            <a:ext cx="184731" cy="369332"/>
          </a:xfrm>
          <a:prstGeom prst="rect">
            <a:avLst/>
          </a:prstGeom>
          <a:noFill/>
        </p:spPr>
        <p:txBody>
          <a:bodyPr wrap="none" rtlCol="0">
            <a:spAutoFit/>
          </a:bodyPr>
          <a:lstStyle/>
          <a:p>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50286" y="1213364"/>
            <a:ext cx="6731797" cy="5048848"/>
          </a:xfrm>
          <a:prstGeom prst="rect">
            <a:avLst/>
          </a:prstGeom>
        </p:spPr>
      </p:pic>
      <p:sp>
        <p:nvSpPr>
          <p:cNvPr id="4" name="TextBox 3"/>
          <p:cNvSpPr txBox="1"/>
          <p:nvPr/>
        </p:nvSpPr>
        <p:spPr>
          <a:xfrm>
            <a:off x="340711" y="1556265"/>
            <a:ext cx="3814378" cy="830997"/>
          </a:xfrm>
          <a:prstGeom prst="rect">
            <a:avLst/>
          </a:prstGeom>
          <a:solidFill>
            <a:srgbClr val="FFFF00"/>
          </a:solidFill>
        </p:spPr>
        <p:txBody>
          <a:bodyPr wrap="none" rtlCol="0">
            <a:spAutoFit/>
          </a:bodyPr>
          <a:lstStyle/>
          <a:p>
            <a:r>
              <a:rPr lang="en-US" sz="2400" dirty="0" smtClean="0"/>
              <a:t>In the airport, we passed this</a:t>
            </a:r>
          </a:p>
          <a:p>
            <a:r>
              <a:rPr lang="en-US" sz="2400" dirty="0" smtClean="0"/>
              <a:t>sign.   </a:t>
            </a:r>
            <a:endParaRPr lang="en-US" sz="24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742" y="3179475"/>
            <a:ext cx="4110317" cy="3082737"/>
          </a:xfrm>
          <a:prstGeom prst="rect">
            <a:avLst/>
          </a:prstGeom>
        </p:spPr>
      </p:pic>
    </p:spTree>
    <p:extLst>
      <p:ext uri="{BB962C8B-B14F-4D97-AF65-F5344CB8AC3E}">
        <p14:creationId xmlns:p14="http://schemas.microsoft.com/office/powerpoint/2010/main" val="39060425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6994085" cy="584775"/>
          </a:xfrm>
          <a:prstGeom prst="rect">
            <a:avLst/>
          </a:prstGeom>
          <a:solidFill>
            <a:srgbClr val="FFC000"/>
          </a:solidFill>
        </p:spPr>
        <p:txBody>
          <a:bodyPr wrap="square" rtlCol="0">
            <a:spAutoFit/>
          </a:bodyPr>
          <a:lstStyle/>
          <a:p>
            <a:pPr algn="ctr"/>
            <a:r>
              <a:rPr lang="en-US" sz="3200" dirty="0" smtClean="0"/>
              <a:t>Iceland</a:t>
            </a:r>
          </a:p>
        </p:txBody>
      </p:sp>
      <p:sp>
        <p:nvSpPr>
          <p:cNvPr id="3" name="TextBox 2"/>
          <p:cNvSpPr txBox="1"/>
          <p:nvPr/>
        </p:nvSpPr>
        <p:spPr>
          <a:xfrm>
            <a:off x="685800" y="1640541"/>
            <a:ext cx="184731" cy="369332"/>
          </a:xfrm>
          <a:prstGeom prst="rect">
            <a:avLst/>
          </a:prstGeom>
          <a:noFill/>
        </p:spPr>
        <p:txBody>
          <a:bodyPr wrap="none" rtlCol="0">
            <a:spAutoFit/>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1071800" y="742863"/>
            <a:ext cx="4986570" cy="68580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6497" y="-1"/>
            <a:ext cx="5641668" cy="7758953"/>
          </a:xfrm>
          <a:prstGeom prst="rect">
            <a:avLst/>
          </a:prstGeom>
        </p:spPr>
      </p:pic>
      <p:sp>
        <p:nvSpPr>
          <p:cNvPr id="2" name="TextBox 1"/>
          <p:cNvSpPr txBox="1"/>
          <p:nvPr/>
        </p:nvSpPr>
        <p:spPr>
          <a:xfrm>
            <a:off x="-177272" y="1678578"/>
            <a:ext cx="7171357" cy="646331"/>
          </a:xfrm>
          <a:prstGeom prst="rect">
            <a:avLst/>
          </a:prstGeom>
          <a:solidFill>
            <a:schemeClr val="bg1"/>
          </a:solidFill>
        </p:spPr>
        <p:txBody>
          <a:bodyPr wrap="square" rtlCol="0">
            <a:spAutoFit/>
          </a:bodyPr>
          <a:lstStyle/>
          <a:p>
            <a:pPr algn="ctr"/>
            <a:r>
              <a:rPr lang="en-US" dirty="0" smtClean="0"/>
              <a:t>FROM AIRPORT TO REYKJAVIK   </a:t>
            </a:r>
          </a:p>
          <a:p>
            <a:pPr algn="ctr"/>
            <a:r>
              <a:rPr lang="en-US" dirty="0" smtClean="0"/>
              <a:t>     ….mountains covered mostly with snow….                                     </a:t>
            </a:r>
            <a:endParaRPr lang="en-US" dirty="0"/>
          </a:p>
        </p:txBody>
      </p:sp>
      <p:sp>
        <p:nvSpPr>
          <p:cNvPr id="7" name="TextBox 6"/>
          <p:cNvSpPr txBox="1"/>
          <p:nvPr/>
        </p:nvSpPr>
        <p:spPr>
          <a:xfrm>
            <a:off x="6597823" y="2333685"/>
            <a:ext cx="396262" cy="4524315"/>
          </a:xfrm>
          <a:prstGeom prst="rect">
            <a:avLst/>
          </a:prstGeom>
          <a:solidFill>
            <a:schemeClr val="bg1"/>
          </a:solidFill>
        </p:spPr>
        <p:txBody>
          <a:bodyPr wrap="none" rtlCol="0">
            <a:spAutoFit/>
          </a:bodyPr>
          <a:lstStyle/>
          <a:p>
            <a:r>
              <a:rPr lang="en-US" dirty="0" smtClean="0"/>
              <a:t>    </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8" name="TextBox 7"/>
          <p:cNvSpPr txBox="1"/>
          <p:nvPr/>
        </p:nvSpPr>
        <p:spPr>
          <a:xfrm>
            <a:off x="6994085" y="6665149"/>
            <a:ext cx="5580374" cy="1200329"/>
          </a:xfrm>
          <a:prstGeom prst="rect">
            <a:avLst/>
          </a:prstGeom>
          <a:solidFill>
            <a:schemeClr val="bg1"/>
          </a:solidFill>
        </p:spPr>
        <p:txBody>
          <a:bodyPr wrap="none" rtlCol="0">
            <a:spAutoFit/>
          </a:bodyPr>
          <a:lstStyle/>
          <a:p>
            <a:r>
              <a:rPr lang="en-US" dirty="0" smtClean="0"/>
              <a:t>                                                                                                      </a:t>
            </a:r>
          </a:p>
          <a:p>
            <a:endParaRPr lang="en-US" dirty="0"/>
          </a:p>
          <a:p>
            <a:endParaRPr lang="en-US" dirty="0" smtClean="0"/>
          </a:p>
          <a:p>
            <a:endParaRPr lang="en-US" dirty="0"/>
          </a:p>
        </p:txBody>
      </p:sp>
      <p:sp>
        <p:nvSpPr>
          <p:cNvPr id="9" name="TextBox 8"/>
          <p:cNvSpPr txBox="1"/>
          <p:nvPr/>
        </p:nvSpPr>
        <p:spPr>
          <a:xfrm>
            <a:off x="3927345" y="839396"/>
            <a:ext cx="3106235" cy="646331"/>
          </a:xfrm>
          <a:prstGeom prst="rect">
            <a:avLst/>
          </a:prstGeom>
          <a:noFill/>
        </p:spPr>
        <p:txBody>
          <a:bodyPr wrap="none" rtlCol="0">
            <a:spAutoFit/>
          </a:bodyPr>
          <a:lstStyle/>
          <a:p>
            <a:pPr algn="ctr"/>
            <a:r>
              <a:rPr lang="en-US" dirty="0" smtClean="0"/>
              <a:t>LEAVING AIRPORT OF KEFLAVIK</a:t>
            </a:r>
          </a:p>
          <a:p>
            <a:pPr algn="ctr"/>
            <a:r>
              <a:rPr lang="en-US" dirty="0" smtClean="0"/>
              <a:t>2-14-2018    5pm</a:t>
            </a:r>
            <a:endParaRPr lang="en-US" dirty="0"/>
          </a:p>
        </p:txBody>
      </p:sp>
      <p:sp>
        <p:nvSpPr>
          <p:cNvPr id="10" name="TextBox 9"/>
          <p:cNvSpPr txBox="1"/>
          <p:nvPr/>
        </p:nvSpPr>
        <p:spPr>
          <a:xfrm>
            <a:off x="10233212" y="4975412"/>
            <a:ext cx="754566" cy="369332"/>
          </a:xfrm>
          <a:prstGeom prst="rect">
            <a:avLst/>
          </a:prstGeom>
          <a:solidFill>
            <a:srgbClr val="FFFF00"/>
          </a:solidFill>
        </p:spPr>
        <p:txBody>
          <a:bodyPr wrap="none" rtlCol="0">
            <a:spAutoFit/>
          </a:bodyPr>
          <a:lstStyle/>
          <a:p>
            <a:r>
              <a:rPr lang="en-US" dirty="0" smtClean="0"/>
              <a:t>JAMIE</a:t>
            </a:r>
            <a:endParaRPr lang="en-US" dirty="0"/>
          </a:p>
        </p:txBody>
      </p:sp>
    </p:spTree>
    <p:extLst>
      <p:ext uri="{BB962C8B-B14F-4D97-AF65-F5344CB8AC3E}">
        <p14:creationId xmlns:p14="http://schemas.microsoft.com/office/powerpoint/2010/main" val="9149210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3968</TotalTime>
  <Words>1493</Words>
  <Application>Microsoft Office PowerPoint</Application>
  <PresentationFormat>Widescreen</PresentationFormat>
  <Paragraphs>252</Paragraphs>
  <Slides>40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Calibri Light</vt:lpstr>
      <vt:lpstr>Times New Roman</vt:lpstr>
      <vt:lpstr>Office Theme</vt:lpstr>
      <vt:lpstr>2-1 to 2-21-2018 TRIP TO EUROPE FOR MONETARY REFORM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2-1 to 2-21-2018 TRIP TO EUROPE FOR MONETARY REFORM</dc:title>
  <dc:creator>Sue Peters</dc:creator>
  <cp:lastModifiedBy>Sue Peters</cp:lastModifiedBy>
  <cp:revision>206</cp:revision>
  <dcterms:created xsi:type="dcterms:W3CDTF">2018-03-05T18:08:59Z</dcterms:created>
  <dcterms:modified xsi:type="dcterms:W3CDTF">2018-04-11T05:22:13Z</dcterms:modified>
</cp:coreProperties>
</file>