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0" r:id="rId4"/>
    <p:sldId id="259" r:id="rId5"/>
    <p:sldId id="263" r:id="rId6"/>
    <p:sldId id="268" r:id="rId7"/>
    <p:sldId id="271" r:id="rId8"/>
    <p:sldId id="261" r:id="rId9"/>
    <p:sldId id="262" r:id="rId10"/>
    <p:sldId id="266" r:id="rId11"/>
    <p:sldId id="265" r:id="rId12"/>
    <p:sldId id="274" r:id="rId13"/>
    <p:sldId id="269" r:id="rId14"/>
    <p:sldId id="275" r:id="rId15"/>
    <p:sldId id="278" r:id="rId16"/>
    <p:sldId id="273" r:id="rId17"/>
    <p:sldId id="279" r:id="rId18"/>
    <p:sldId id="288" r:id="rId19"/>
    <p:sldId id="267" r:id="rId20"/>
    <p:sldId id="276" r:id="rId21"/>
    <p:sldId id="284" r:id="rId22"/>
    <p:sldId id="290" r:id="rId23"/>
    <p:sldId id="287" r:id="rId24"/>
    <p:sldId id="285" r:id="rId25"/>
    <p:sldId id="286" r:id="rId26"/>
    <p:sldId id="291" r:id="rId27"/>
    <p:sldId id="293" r:id="rId28"/>
    <p:sldId id="296" r:id="rId29"/>
    <p:sldId id="297" r:id="rId30"/>
    <p:sldId id="306" r:id="rId31"/>
    <p:sldId id="300" r:id="rId32"/>
    <p:sldId id="301" r:id="rId33"/>
    <p:sldId id="298" r:id="rId34"/>
    <p:sldId id="299" r:id="rId35"/>
    <p:sldId id="302" r:id="rId36"/>
    <p:sldId id="30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B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58" autoAdjust="0"/>
    <p:restoredTop sz="94660"/>
  </p:normalViewPr>
  <p:slideViewPr>
    <p:cSldViewPr snapToGrid="0">
      <p:cViewPr varScale="1">
        <p:scale>
          <a:sx n="71" d="100"/>
          <a:sy n="71" d="100"/>
        </p:scale>
        <p:origin x="84"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92A0E1-D02D-4F78-99A5-04009A82751D}" type="datetimeFigureOut">
              <a:rPr lang="en-US" smtClean="0"/>
              <a:t>3/11/2018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FD9102-97AD-4450-8DBD-4F3073AAA45E}" type="slidenum">
              <a:rPr lang="en-US" smtClean="0"/>
              <a:t>‹#›</a:t>
            </a:fld>
            <a:endParaRPr lang="en-US" dirty="0"/>
          </a:p>
        </p:txBody>
      </p:sp>
    </p:spTree>
    <p:extLst>
      <p:ext uri="{BB962C8B-B14F-4D97-AF65-F5344CB8AC3E}">
        <p14:creationId xmlns:p14="http://schemas.microsoft.com/office/powerpoint/2010/main" val="3119600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2A0E1-D02D-4F78-99A5-04009A82751D}" type="datetimeFigureOut">
              <a:rPr lang="en-US" smtClean="0"/>
              <a:t>3/11/2018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FD9102-97AD-4450-8DBD-4F3073AAA45E}" type="slidenum">
              <a:rPr lang="en-US" smtClean="0"/>
              <a:t>‹#›</a:t>
            </a:fld>
            <a:endParaRPr lang="en-US" dirty="0"/>
          </a:p>
        </p:txBody>
      </p:sp>
    </p:spTree>
    <p:extLst>
      <p:ext uri="{BB962C8B-B14F-4D97-AF65-F5344CB8AC3E}">
        <p14:creationId xmlns:p14="http://schemas.microsoft.com/office/powerpoint/2010/main" val="955020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2A0E1-D02D-4F78-99A5-04009A82751D}" type="datetimeFigureOut">
              <a:rPr lang="en-US" smtClean="0"/>
              <a:t>3/11/2018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FD9102-97AD-4450-8DBD-4F3073AAA45E}" type="slidenum">
              <a:rPr lang="en-US" smtClean="0"/>
              <a:t>‹#›</a:t>
            </a:fld>
            <a:endParaRPr lang="en-US" dirty="0"/>
          </a:p>
        </p:txBody>
      </p:sp>
    </p:spTree>
    <p:extLst>
      <p:ext uri="{BB962C8B-B14F-4D97-AF65-F5344CB8AC3E}">
        <p14:creationId xmlns:p14="http://schemas.microsoft.com/office/powerpoint/2010/main" val="3391878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2A0E1-D02D-4F78-99A5-04009A82751D}" type="datetimeFigureOut">
              <a:rPr lang="en-US" smtClean="0"/>
              <a:t>3/11/2018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FD9102-97AD-4450-8DBD-4F3073AAA45E}" type="slidenum">
              <a:rPr lang="en-US" smtClean="0"/>
              <a:t>‹#›</a:t>
            </a:fld>
            <a:endParaRPr lang="en-US" dirty="0"/>
          </a:p>
        </p:txBody>
      </p:sp>
    </p:spTree>
    <p:extLst>
      <p:ext uri="{BB962C8B-B14F-4D97-AF65-F5344CB8AC3E}">
        <p14:creationId xmlns:p14="http://schemas.microsoft.com/office/powerpoint/2010/main" val="320234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92A0E1-D02D-4F78-99A5-04009A82751D}" type="datetimeFigureOut">
              <a:rPr lang="en-US" smtClean="0"/>
              <a:t>3/11/2018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FD9102-97AD-4450-8DBD-4F3073AAA45E}" type="slidenum">
              <a:rPr lang="en-US" smtClean="0"/>
              <a:t>‹#›</a:t>
            </a:fld>
            <a:endParaRPr lang="en-US" dirty="0"/>
          </a:p>
        </p:txBody>
      </p:sp>
    </p:spTree>
    <p:extLst>
      <p:ext uri="{BB962C8B-B14F-4D97-AF65-F5344CB8AC3E}">
        <p14:creationId xmlns:p14="http://schemas.microsoft.com/office/powerpoint/2010/main" val="242997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92A0E1-D02D-4F78-99A5-04009A82751D}" type="datetimeFigureOut">
              <a:rPr lang="en-US" smtClean="0"/>
              <a:t>3/11/2018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FD9102-97AD-4450-8DBD-4F3073AAA45E}" type="slidenum">
              <a:rPr lang="en-US" smtClean="0"/>
              <a:t>‹#›</a:t>
            </a:fld>
            <a:endParaRPr lang="en-US" dirty="0"/>
          </a:p>
        </p:txBody>
      </p:sp>
    </p:spTree>
    <p:extLst>
      <p:ext uri="{BB962C8B-B14F-4D97-AF65-F5344CB8AC3E}">
        <p14:creationId xmlns:p14="http://schemas.microsoft.com/office/powerpoint/2010/main" val="4096981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92A0E1-D02D-4F78-99A5-04009A82751D}" type="datetimeFigureOut">
              <a:rPr lang="en-US" smtClean="0"/>
              <a:t>3/11/2018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FD9102-97AD-4450-8DBD-4F3073AAA45E}" type="slidenum">
              <a:rPr lang="en-US" smtClean="0"/>
              <a:t>‹#›</a:t>
            </a:fld>
            <a:endParaRPr lang="en-US" dirty="0"/>
          </a:p>
        </p:txBody>
      </p:sp>
    </p:spTree>
    <p:extLst>
      <p:ext uri="{BB962C8B-B14F-4D97-AF65-F5344CB8AC3E}">
        <p14:creationId xmlns:p14="http://schemas.microsoft.com/office/powerpoint/2010/main" val="1043581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92A0E1-D02D-4F78-99A5-04009A82751D}" type="datetimeFigureOut">
              <a:rPr lang="en-US" smtClean="0"/>
              <a:t>3/11/2018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FD9102-97AD-4450-8DBD-4F3073AAA45E}" type="slidenum">
              <a:rPr lang="en-US" smtClean="0"/>
              <a:t>‹#›</a:t>
            </a:fld>
            <a:endParaRPr lang="en-US" dirty="0"/>
          </a:p>
        </p:txBody>
      </p:sp>
    </p:spTree>
    <p:extLst>
      <p:ext uri="{BB962C8B-B14F-4D97-AF65-F5344CB8AC3E}">
        <p14:creationId xmlns:p14="http://schemas.microsoft.com/office/powerpoint/2010/main" val="1901703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2A0E1-D02D-4F78-99A5-04009A82751D}" type="datetimeFigureOut">
              <a:rPr lang="en-US" smtClean="0"/>
              <a:t>3/11/2018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FD9102-97AD-4450-8DBD-4F3073AAA45E}" type="slidenum">
              <a:rPr lang="en-US" smtClean="0"/>
              <a:t>‹#›</a:t>
            </a:fld>
            <a:endParaRPr lang="en-US" dirty="0"/>
          </a:p>
        </p:txBody>
      </p:sp>
    </p:spTree>
    <p:extLst>
      <p:ext uri="{BB962C8B-B14F-4D97-AF65-F5344CB8AC3E}">
        <p14:creationId xmlns:p14="http://schemas.microsoft.com/office/powerpoint/2010/main" val="214046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92A0E1-D02D-4F78-99A5-04009A82751D}" type="datetimeFigureOut">
              <a:rPr lang="en-US" smtClean="0"/>
              <a:t>3/11/2018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FD9102-97AD-4450-8DBD-4F3073AAA45E}" type="slidenum">
              <a:rPr lang="en-US" smtClean="0"/>
              <a:t>‹#›</a:t>
            </a:fld>
            <a:endParaRPr lang="en-US" dirty="0"/>
          </a:p>
        </p:txBody>
      </p:sp>
    </p:spTree>
    <p:extLst>
      <p:ext uri="{BB962C8B-B14F-4D97-AF65-F5344CB8AC3E}">
        <p14:creationId xmlns:p14="http://schemas.microsoft.com/office/powerpoint/2010/main" val="423894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92A0E1-D02D-4F78-99A5-04009A82751D}" type="datetimeFigureOut">
              <a:rPr lang="en-US" smtClean="0"/>
              <a:t>3/11/2018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FD9102-97AD-4450-8DBD-4F3073AAA45E}" type="slidenum">
              <a:rPr lang="en-US" smtClean="0"/>
              <a:t>‹#›</a:t>
            </a:fld>
            <a:endParaRPr lang="en-US" dirty="0"/>
          </a:p>
        </p:txBody>
      </p:sp>
    </p:spTree>
    <p:extLst>
      <p:ext uri="{BB962C8B-B14F-4D97-AF65-F5344CB8AC3E}">
        <p14:creationId xmlns:p14="http://schemas.microsoft.com/office/powerpoint/2010/main" val="401621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2A0E1-D02D-4F78-99A5-04009A82751D}" type="datetimeFigureOut">
              <a:rPr lang="en-US" smtClean="0"/>
              <a:t>3/11/2018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FD9102-97AD-4450-8DBD-4F3073AAA45E}" type="slidenum">
              <a:rPr lang="en-US" smtClean="0"/>
              <a:t>‹#›</a:t>
            </a:fld>
            <a:endParaRPr lang="en-US" dirty="0"/>
          </a:p>
        </p:txBody>
      </p:sp>
    </p:spTree>
    <p:extLst>
      <p:ext uri="{BB962C8B-B14F-4D97-AF65-F5344CB8AC3E}">
        <p14:creationId xmlns:p14="http://schemas.microsoft.com/office/powerpoint/2010/main" val="4201905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infostation1.net/book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hyperlink" Target="http://infostation1.net/books" TargetMode="Externa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infostation1.net/books" TargetMode="Externa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infostation1.net/books" TargetMode="Externa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7106" y="779929"/>
            <a:ext cx="9144000" cy="1963551"/>
          </a:xfrm>
          <a:solidFill>
            <a:srgbClr val="FFFF00"/>
          </a:solidFill>
        </p:spPr>
        <p:txBody>
          <a:bodyPr>
            <a:normAutofit/>
          </a:bodyPr>
          <a:lstStyle/>
          <a:p>
            <a:r>
              <a:rPr lang="en-US" sz="3200" dirty="0" smtClean="0"/>
              <a:t>2-1 to 2-21-2018</a:t>
            </a:r>
            <a:r>
              <a:rPr lang="en-US" dirty="0" smtClean="0"/>
              <a:t/>
            </a:r>
            <a:br>
              <a:rPr lang="en-US" dirty="0" smtClean="0"/>
            </a:br>
            <a:r>
              <a:rPr lang="en-US" sz="4800" dirty="0" smtClean="0"/>
              <a:t>TRIP TO EUROPE</a:t>
            </a:r>
            <a:br>
              <a:rPr lang="en-US" sz="4800" dirty="0" smtClean="0"/>
            </a:br>
            <a:r>
              <a:rPr lang="en-US" sz="4800" dirty="0" smtClean="0"/>
              <a:t>FOR MONETARY REFORM</a:t>
            </a:r>
            <a:endParaRPr lang="en-US" dirty="0"/>
          </a:p>
        </p:txBody>
      </p:sp>
      <p:sp>
        <p:nvSpPr>
          <p:cNvPr id="3" name="Subtitle 2"/>
          <p:cNvSpPr>
            <a:spLocks noGrp="1"/>
          </p:cNvSpPr>
          <p:nvPr>
            <p:ph type="subTitle" idx="1"/>
          </p:nvPr>
        </p:nvSpPr>
        <p:spPr>
          <a:xfrm>
            <a:off x="3616100" y="5466056"/>
            <a:ext cx="4950682" cy="1169894"/>
          </a:xfrm>
        </p:spPr>
        <p:txBody>
          <a:bodyPr>
            <a:normAutofit/>
          </a:bodyPr>
          <a:lstStyle/>
          <a:p>
            <a:r>
              <a:rPr lang="en-US" dirty="0" smtClean="0"/>
              <a:t>AMI:</a:t>
            </a:r>
          </a:p>
          <a:p>
            <a:r>
              <a:rPr lang="en-US" dirty="0" smtClean="0"/>
              <a:t>Sue Peters, Bob </a:t>
            </a:r>
            <a:r>
              <a:rPr lang="en-US" dirty="0" err="1" smtClean="0"/>
              <a:t>Poteat</a:t>
            </a:r>
            <a:r>
              <a:rPr lang="en-US" dirty="0" smtClean="0"/>
              <a:t>, Jamie Walton</a:t>
            </a:r>
            <a:endParaRPr lang="en-US" dirty="0"/>
          </a:p>
        </p:txBody>
      </p:sp>
      <p:sp>
        <p:nvSpPr>
          <p:cNvPr id="4" name="TextBox 3"/>
          <p:cNvSpPr txBox="1"/>
          <p:nvPr/>
        </p:nvSpPr>
        <p:spPr>
          <a:xfrm>
            <a:off x="3925527" y="3641161"/>
            <a:ext cx="4331828" cy="954107"/>
          </a:xfrm>
          <a:prstGeom prst="rect">
            <a:avLst/>
          </a:prstGeom>
          <a:solidFill>
            <a:srgbClr val="FFFF66"/>
          </a:solidFill>
        </p:spPr>
        <p:txBody>
          <a:bodyPr wrap="none" rtlCol="0">
            <a:spAutoFit/>
          </a:bodyPr>
          <a:lstStyle/>
          <a:p>
            <a:pPr algn="ctr"/>
            <a:r>
              <a:rPr lang="en-US" sz="2800" b="1" dirty="0" smtClean="0"/>
              <a:t>Week 2:  Rome, Amsterdam</a:t>
            </a:r>
          </a:p>
          <a:p>
            <a:pPr algn="ctr"/>
            <a:r>
              <a:rPr lang="en-US" sz="2800" b="1" dirty="0" smtClean="0"/>
              <a:t>Thurs 2-8   to   Wed 2-14</a:t>
            </a:r>
            <a:endParaRPr lang="en-US" sz="2800" b="1" dirty="0"/>
          </a:p>
        </p:txBody>
      </p:sp>
    </p:spTree>
    <p:extLst>
      <p:ext uri="{BB962C8B-B14F-4D97-AF65-F5344CB8AC3E}">
        <p14:creationId xmlns:p14="http://schemas.microsoft.com/office/powerpoint/2010/main" val="8547576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Rome, Italy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84153" y="1368928"/>
            <a:ext cx="6273225" cy="4704919"/>
          </a:xfrm>
          <a:prstGeom prst="rect">
            <a:avLst/>
          </a:prstGeom>
        </p:spPr>
      </p:pic>
      <p:sp>
        <p:nvSpPr>
          <p:cNvPr id="4" name="TextBox 3"/>
          <p:cNvSpPr txBox="1"/>
          <p:nvPr/>
        </p:nvSpPr>
        <p:spPr>
          <a:xfrm>
            <a:off x="5598547" y="889174"/>
            <a:ext cx="5614318" cy="954107"/>
          </a:xfrm>
          <a:prstGeom prst="rect">
            <a:avLst/>
          </a:prstGeom>
          <a:solidFill>
            <a:srgbClr val="FFC000"/>
          </a:solidFill>
        </p:spPr>
        <p:txBody>
          <a:bodyPr wrap="square" rtlCol="0">
            <a:spAutoFit/>
          </a:bodyPr>
          <a:lstStyle/>
          <a:p>
            <a:r>
              <a:rPr lang="en-US" sz="2800" dirty="0" smtClean="0"/>
              <a:t>Like typical tourists, we walked to the</a:t>
            </a:r>
          </a:p>
          <a:p>
            <a:r>
              <a:rPr lang="en-US" sz="2800" dirty="0" err="1" smtClean="0"/>
              <a:t>Trevi</a:t>
            </a:r>
            <a:r>
              <a:rPr lang="en-US" sz="2800" dirty="0" smtClean="0"/>
              <a:t> Fountain.</a:t>
            </a:r>
            <a:endParaRPr lang="en-US" sz="2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805953"/>
            <a:ext cx="4769224" cy="3576918"/>
          </a:xfrm>
          <a:prstGeom prst="rect">
            <a:avLst/>
          </a:prstGeom>
        </p:spPr>
      </p:pic>
    </p:spTree>
    <p:extLst>
      <p:ext uri="{BB962C8B-B14F-4D97-AF65-F5344CB8AC3E}">
        <p14:creationId xmlns:p14="http://schemas.microsoft.com/office/powerpoint/2010/main" val="204574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Rome, Italy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2789" y="2948267"/>
            <a:ext cx="4294093" cy="3220570"/>
          </a:xfrm>
          <a:prstGeom prst="rect">
            <a:avLst/>
          </a:prstGeom>
        </p:spPr>
      </p:pic>
      <p:sp>
        <p:nvSpPr>
          <p:cNvPr id="3" name="TextBox 2"/>
          <p:cNvSpPr txBox="1"/>
          <p:nvPr/>
        </p:nvSpPr>
        <p:spPr>
          <a:xfrm>
            <a:off x="466165" y="1103293"/>
            <a:ext cx="5337743" cy="954107"/>
          </a:xfrm>
          <a:prstGeom prst="rect">
            <a:avLst/>
          </a:prstGeom>
          <a:solidFill>
            <a:srgbClr val="FFC000"/>
          </a:solidFill>
        </p:spPr>
        <p:txBody>
          <a:bodyPr wrap="none" rtlCol="0">
            <a:spAutoFit/>
          </a:bodyPr>
          <a:lstStyle/>
          <a:p>
            <a:r>
              <a:rPr lang="en-US" sz="2800" dirty="0" smtClean="0"/>
              <a:t>Wherever you walk, there is art…</a:t>
            </a:r>
          </a:p>
          <a:p>
            <a:r>
              <a:rPr lang="en-US" sz="2800" dirty="0" smtClean="0"/>
              <a:t>art… art…  and the Catholic Church.</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007724" y="1640055"/>
            <a:ext cx="4294093" cy="322057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56810" y="2938182"/>
            <a:ext cx="4320985" cy="3240739"/>
          </a:xfrm>
          <a:prstGeom prst="rect">
            <a:avLst/>
          </a:prstGeom>
        </p:spPr>
      </p:pic>
    </p:spTree>
    <p:extLst>
      <p:ext uri="{BB962C8B-B14F-4D97-AF65-F5344CB8AC3E}">
        <p14:creationId xmlns:p14="http://schemas.microsoft.com/office/powerpoint/2010/main" val="12371279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70846" y="1761564"/>
            <a:ext cx="7987554" cy="3046988"/>
          </a:xfrm>
          <a:prstGeom prst="rect">
            <a:avLst/>
          </a:prstGeom>
          <a:solidFill>
            <a:srgbClr val="FFC000"/>
          </a:solidFill>
        </p:spPr>
        <p:txBody>
          <a:bodyPr wrap="square" rtlCol="0">
            <a:spAutoFit/>
          </a:bodyPr>
          <a:lstStyle/>
          <a:p>
            <a:pPr algn="ctr"/>
            <a:r>
              <a:rPr lang="en-US" sz="3200" dirty="0" smtClean="0"/>
              <a:t>Rome</a:t>
            </a:r>
          </a:p>
          <a:p>
            <a:pPr algn="ctr"/>
            <a:endParaRPr lang="en-US" sz="3200" dirty="0"/>
          </a:p>
          <a:p>
            <a:pPr algn="ctr"/>
            <a:r>
              <a:rPr lang="en-US" sz="3200" dirty="0" smtClean="0"/>
              <a:t>Meeting with monetary reformer, </a:t>
            </a:r>
            <a:r>
              <a:rPr lang="en-US" sz="3200" dirty="0" err="1" smtClean="0"/>
              <a:t>Dominico</a:t>
            </a:r>
            <a:endParaRPr lang="en-US" sz="3200" dirty="0" smtClean="0"/>
          </a:p>
          <a:p>
            <a:pPr algn="ctr"/>
            <a:r>
              <a:rPr lang="en-US" sz="3200" dirty="0" smtClean="0"/>
              <a:t>MONETA BENE COMUNE</a:t>
            </a:r>
          </a:p>
          <a:p>
            <a:pPr algn="ctr"/>
            <a:endParaRPr lang="en-US" sz="3200" dirty="0"/>
          </a:p>
          <a:p>
            <a:pPr algn="r"/>
            <a:r>
              <a:rPr lang="en-US" sz="3200" dirty="0"/>
              <a:t>Fri.   2-9-2018</a:t>
            </a:r>
            <a:endParaRPr lang="en-US" sz="3200" dirty="0" smtClean="0"/>
          </a:p>
        </p:txBody>
      </p:sp>
    </p:spTree>
    <p:extLst>
      <p:ext uri="{BB962C8B-B14F-4D97-AF65-F5344CB8AC3E}">
        <p14:creationId xmlns:p14="http://schemas.microsoft.com/office/powerpoint/2010/main" val="9072172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a:t>MONETA BENE COMUNE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741" y="688842"/>
            <a:ext cx="2311883" cy="178623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741" y="3036114"/>
            <a:ext cx="5668400" cy="3717818"/>
          </a:xfrm>
          <a:prstGeom prst="rect">
            <a:avLst/>
          </a:prstGeom>
          <a:ln w="38100">
            <a:solidFill>
              <a:srgbClr val="0070C0"/>
            </a:solidFill>
          </a:ln>
        </p:spPr>
      </p:pic>
      <p:sp>
        <p:nvSpPr>
          <p:cNvPr id="3" name="TextBox 2"/>
          <p:cNvSpPr txBox="1"/>
          <p:nvPr/>
        </p:nvSpPr>
        <p:spPr>
          <a:xfrm>
            <a:off x="3012141" y="688842"/>
            <a:ext cx="8330101" cy="2031325"/>
          </a:xfrm>
          <a:prstGeom prst="rect">
            <a:avLst/>
          </a:prstGeom>
          <a:solidFill>
            <a:srgbClr val="FFFF00"/>
          </a:solidFill>
        </p:spPr>
        <p:txBody>
          <a:bodyPr wrap="none" rtlCol="0">
            <a:spAutoFit/>
          </a:bodyPr>
          <a:lstStyle/>
          <a:p>
            <a:r>
              <a:rPr lang="en-US" dirty="0" smtClean="0"/>
              <a:t>We met </a:t>
            </a:r>
            <a:r>
              <a:rPr lang="en-US" dirty="0" err="1" smtClean="0"/>
              <a:t>Dominico</a:t>
            </a:r>
            <a:r>
              <a:rPr lang="en-US" dirty="0" smtClean="0"/>
              <a:t> at a Rome restaurant in the early afternoon.  We ate, drank,</a:t>
            </a:r>
          </a:p>
          <a:p>
            <a:r>
              <a:rPr lang="en-US" dirty="0" smtClean="0"/>
              <a:t>and listened to </a:t>
            </a:r>
            <a:r>
              <a:rPr lang="en-US" dirty="0" err="1" smtClean="0"/>
              <a:t>Dominico</a:t>
            </a:r>
            <a:r>
              <a:rPr lang="en-US" dirty="0" smtClean="0"/>
              <a:t> talk of monetary reform in Italy.</a:t>
            </a:r>
          </a:p>
          <a:p>
            <a:endParaRPr lang="en-US" dirty="0"/>
          </a:p>
          <a:p>
            <a:r>
              <a:rPr lang="en-US" dirty="0" smtClean="0"/>
              <a:t>Like Giovanni and Fabio in Bologna, he talked of Professor </a:t>
            </a:r>
            <a:r>
              <a:rPr lang="en-US" dirty="0" err="1" smtClean="0"/>
              <a:t>Auriti</a:t>
            </a:r>
            <a:r>
              <a:rPr lang="en-US" dirty="0" smtClean="0"/>
              <a:t>, who brought a suit</a:t>
            </a:r>
          </a:p>
          <a:p>
            <a:r>
              <a:rPr lang="en-US" dirty="0" smtClean="0"/>
              <a:t>against the private Bank of Italy in the 1990’s, and comedian/party leader Beppe </a:t>
            </a:r>
            <a:r>
              <a:rPr lang="en-US" dirty="0" err="1" smtClean="0"/>
              <a:t>Grillo</a:t>
            </a:r>
            <a:r>
              <a:rPr lang="en-US" dirty="0" smtClean="0"/>
              <a:t>,</a:t>
            </a:r>
          </a:p>
          <a:p>
            <a:r>
              <a:rPr lang="en-US" dirty="0" smtClean="0"/>
              <a:t>who stopped talking about money creation by private banks after 1998.</a:t>
            </a:r>
          </a:p>
          <a:p>
            <a:r>
              <a:rPr lang="en-US" dirty="0" smtClean="0"/>
              <a:t>He also mentioned the presence of </a:t>
            </a:r>
            <a:r>
              <a:rPr lang="en-US" dirty="0" err="1" smtClean="0"/>
              <a:t>Mosler</a:t>
            </a:r>
            <a:r>
              <a:rPr lang="en-US" dirty="0" smtClean="0"/>
              <a:t> and Barnard speaking publicly for MMT.</a:t>
            </a:r>
            <a:endParaRPr lang="en-US" dirty="0"/>
          </a:p>
        </p:txBody>
      </p:sp>
      <p:sp>
        <p:nvSpPr>
          <p:cNvPr id="6" name="TextBox 5"/>
          <p:cNvSpPr txBox="1"/>
          <p:nvPr/>
        </p:nvSpPr>
        <p:spPr>
          <a:xfrm>
            <a:off x="6387353" y="4101353"/>
            <a:ext cx="5393592" cy="1323439"/>
          </a:xfrm>
          <a:prstGeom prst="rect">
            <a:avLst/>
          </a:prstGeom>
          <a:solidFill>
            <a:srgbClr val="FFFF00"/>
          </a:solidFill>
        </p:spPr>
        <p:txBody>
          <a:bodyPr wrap="none" rtlCol="0">
            <a:spAutoFit/>
          </a:bodyPr>
          <a:lstStyle/>
          <a:p>
            <a:r>
              <a:rPr lang="en-US" sz="2000" dirty="0" err="1" smtClean="0"/>
              <a:t>Dominico</a:t>
            </a:r>
            <a:r>
              <a:rPr lang="en-US" sz="2000" dirty="0" smtClean="0"/>
              <a:t> is a founder of the Italian money reform</a:t>
            </a:r>
          </a:p>
          <a:p>
            <a:r>
              <a:rPr lang="en-US" sz="2000" dirty="0" smtClean="0"/>
              <a:t>group, Moneta Bene </a:t>
            </a:r>
            <a:r>
              <a:rPr lang="en-US" sz="2000" dirty="0" err="1" smtClean="0"/>
              <a:t>Comune</a:t>
            </a:r>
            <a:r>
              <a:rPr lang="en-US" sz="2000" dirty="0" smtClean="0"/>
              <a:t>.    This group is part</a:t>
            </a:r>
          </a:p>
          <a:p>
            <a:r>
              <a:rPr lang="en-US" sz="2000" dirty="0" smtClean="0"/>
              <a:t>of IMMR (International </a:t>
            </a:r>
            <a:r>
              <a:rPr lang="en-US" sz="2000" dirty="0" err="1" smtClean="0"/>
              <a:t>Movment</a:t>
            </a:r>
            <a:r>
              <a:rPr lang="en-US" sz="2000" dirty="0" smtClean="0"/>
              <a:t> for Monetary</a:t>
            </a:r>
          </a:p>
          <a:p>
            <a:r>
              <a:rPr lang="en-US" sz="2000" dirty="0" smtClean="0"/>
              <a:t>Reform).</a:t>
            </a:r>
            <a:endParaRPr lang="en-US" sz="2000" dirty="0"/>
          </a:p>
        </p:txBody>
      </p:sp>
    </p:spTree>
    <p:extLst>
      <p:ext uri="{BB962C8B-B14F-4D97-AF65-F5344CB8AC3E}">
        <p14:creationId xmlns:p14="http://schemas.microsoft.com/office/powerpoint/2010/main" val="4875470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a:t>MONETA BENE COMUNE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727" y="1569501"/>
            <a:ext cx="8640381" cy="3505689"/>
          </a:xfrm>
          <a:prstGeom prst="rect">
            <a:avLst/>
          </a:prstGeom>
        </p:spPr>
      </p:pic>
      <p:sp>
        <p:nvSpPr>
          <p:cNvPr id="4" name="Rectangle 3"/>
          <p:cNvSpPr/>
          <p:nvPr/>
        </p:nvSpPr>
        <p:spPr>
          <a:xfrm>
            <a:off x="5414682" y="5602747"/>
            <a:ext cx="6096000" cy="923330"/>
          </a:xfrm>
          <a:prstGeom prst="rect">
            <a:avLst/>
          </a:prstGeom>
          <a:solidFill>
            <a:srgbClr val="FFFF00"/>
          </a:solidFill>
        </p:spPr>
        <p:txBody>
          <a:bodyPr>
            <a:spAutoFit/>
          </a:bodyPr>
          <a:lstStyle/>
          <a:p>
            <a:r>
              <a:rPr lang="en-US" dirty="0" smtClean="0"/>
              <a:t>For the full text:</a:t>
            </a:r>
          </a:p>
          <a:p>
            <a:r>
              <a:rPr lang="en-US" dirty="0" smtClean="0"/>
              <a:t>http</a:t>
            </a:r>
            <a:r>
              <a:rPr lang="en-US" dirty="0"/>
              <a:t>://www.monetabenecomune.it/wp-content/uploads/2016/04/MONEY-IS-COMMON-GOOD-2.pdf</a:t>
            </a:r>
          </a:p>
        </p:txBody>
      </p:sp>
      <p:sp>
        <p:nvSpPr>
          <p:cNvPr id="6" name="TextBox 5"/>
          <p:cNvSpPr txBox="1"/>
          <p:nvPr/>
        </p:nvSpPr>
        <p:spPr>
          <a:xfrm>
            <a:off x="551329" y="892472"/>
            <a:ext cx="5877058" cy="369332"/>
          </a:xfrm>
          <a:prstGeom prst="rect">
            <a:avLst/>
          </a:prstGeom>
          <a:solidFill>
            <a:srgbClr val="FFFF00"/>
          </a:solidFill>
        </p:spPr>
        <p:txBody>
          <a:bodyPr wrap="none" rtlCol="0">
            <a:spAutoFit/>
          </a:bodyPr>
          <a:lstStyle/>
          <a:p>
            <a:r>
              <a:rPr lang="en-US" dirty="0" smtClean="0"/>
              <a:t>Here is a description of what Moneta Bene </a:t>
            </a:r>
            <a:r>
              <a:rPr lang="en-US" dirty="0" err="1" smtClean="0"/>
              <a:t>Comune</a:t>
            </a:r>
            <a:r>
              <a:rPr lang="en-US" dirty="0" smtClean="0"/>
              <a:t> teaches:</a:t>
            </a:r>
            <a:endParaRPr lang="en-US" dirty="0"/>
          </a:p>
        </p:txBody>
      </p:sp>
    </p:spTree>
    <p:extLst>
      <p:ext uri="{BB962C8B-B14F-4D97-AF65-F5344CB8AC3E}">
        <p14:creationId xmlns:p14="http://schemas.microsoft.com/office/powerpoint/2010/main" val="679355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3549" y="584775"/>
            <a:ext cx="1914792" cy="263879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9966" y="3056995"/>
            <a:ext cx="4658375" cy="3801005"/>
          </a:xfrm>
          <a:prstGeom prst="rect">
            <a:avLst/>
          </a:prstGeom>
        </p:spPr>
      </p:pic>
      <p:sp>
        <p:nvSpPr>
          <p:cNvPr id="6" name="TextBox 5"/>
          <p:cNvSpPr txBox="1"/>
          <p:nvPr/>
        </p:nvSpPr>
        <p:spPr>
          <a:xfrm>
            <a:off x="1990166" y="1401796"/>
            <a:ext cx="6801366" cy="646331"/>
          </a:xfrm>
          <a:prstGeom prst="rect">
            <a:avLst/>
          </a:prstGeom>
          <a:solidFill>
            <a:srgbClr val="FFFF00"/>
          </a:solidFill>
        </p:spPr>
        <p:txBody>
          <a:bodyPr wrap="square" rtlCol="0">
            <a:spAutoFit/>
          </a:bodyPr>
          <a:lstStyle/>
          <a:p>
            <a:r>
              <a:rPr lang="en-US" dirty="0" smtClean="0"/>
              <a:t>Moneta Bene </a:t>
            </a:r>
            <a:r>
              <a:rPr lang="en-US" dirty="0" err="1" smtClean="0"/>
              <a:t>Comune</a:t>
            </a:r>
            <a:r>
              <a:rPr lang="en-US" dirty="0" smtClean="0"/>
              <a:t> hosts a 2-hour radio show each week, which reaches 10,000 listeners in the vicinity of Venice:</a:t>
            </a:r>
            <a:endParaRPr lang="en-US" dirty="0"/>
          </a:p>
        </p:txBody>
      </p:sp>
      <p:sp>
        <p:nvSpPr>
          <p:cNvPr id="2" name="TextBox 1"/>
          <p:cNvSpPr txBox="1"/>
          <p:nvPr/>
        </p:nvSpPr>
        <p:spPr>
          <a:xfrm>
            <a:off x="632741" y="3778676"/>
            <a:ext cx="5866671" cy="1477328"/>
          </a:xfrm>
          <a:prstGeom prst="rect">
            <a:avLst/>
          </a:prstGeom>
          <a:solidFill>
            <a:srgbClr val="FFFF00"/>
          </a:solidFill>
        </p:spPr>
        <p:txBody>
          <a:bodyPr wrap="none" rtlCol="0">
            <a:spAutoFit/>
          </a:bodyPr>
          <a:lstStyle/>
          <a:p>
            <a:r>
              <a:rPr lang="en-US" dirty="0" smtClean="0"/>
              <a:t>Moneta Bene </a:t>
            </a:r>
            <a:r>
              <a:rPr lang="en-US" dirty="0" err="1" smtClean="0"/>
              <a:t>Comune</a:t>
            </a:r>
            <a:r>
              <a:rPr lang="en-US" dirty="0" smtClean="0"/>
              <a:t> hosted an international conference in</a:t>
            </a:r>
          </a:p>
          <a:p>
            <a:r>
              <a:rPr lang="en-US" dirty="0" err="1" smtClean="0"/>
              <a:t>Gradara</a:t>
            </a:r>
            <a:r>
              <a:rPr lang="en-US" dirty="0" smtClean="0"/>
              <a:t> last May, 2017.  They are planning another one for</a:t>
            </a:r>
          </a:p>
          <a:p>
            <a:r>
              <a:rPr lang="en-US" dirty="0" smtClean="0"/>
              <a:t>this May, 2018.</a:t>
            </a:r>
          </a:p>
          <a:p>
            <a:endParaRPr lang="en-US" dirty="0"/>
          </a:p>
          <a:p>
            <a:r>
              <a:rPr lang="en-US" dirty="0" smtClean="0"/>
              <a:t>Would you like to attend?</a:t>
            </a:r>
            <a:endParaRPr lang="en-US" dirty="0"/>
          </a:p>
        </p:txBody>
      </p:sp>
      <p:sp>
        <p:nvSpPr>
          <p:cNvPr id="7" name="TextBox 6"/>
          <p:cNvSpPr txBox="1"/>
          <p:nvPr/>
        </p:nvSpPr>
        <p:spPr>
          <a:xfrm>
            <a:off x="0" y="13447"/>
            <a:ext cx="12192000" cy="584775"/>
          </a:xfrm>
          <a:prstGeom prst="rect">
            <a:avLst/>
          </a:prstGeom>
          <a:solidFill>
            <a:srgbClr val="FFC000"/>
          </a:solidFill>
        </p:spPr>
        <p:txBody>
          <a:bodyPr wrap="square" rtlCol="0">
            <a:spAutoFit/>
          </a:bodyPr>
          <a:lstStyle/>
          <a:p>
            <a:pPr algn="ctr"/>
            <a:r>
              <a:rPr lang="en-US" sz="3200" dirty="0"/>
              <a:t>MONETA BENE COMUNE</a:t>
            </a:r>
          </a:p>
        </p:txBody>
      </p:sp>
    </p:spTree>
    <p:extLst>
      <p:ext uri="{BB962C8B-B14F-4D97-AF65-F5344CB8AC3E}">
        <p14:creationId xmlns:p14="http://schemas.microsoft.com/office/powerpoint/2010/main" val="974634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26" y="1078252"/>
            <a:ext cx="5019351" cy="5080937"/>
          </a:xfrm>
          <a:prstGeom prst="rect">
            <a:avLst/>
          </a:prstGeom>
        </p:spPr>
      </p:pic>
      <p:sp>
        <p:nvSpPr>
          <p:cNvPr id="3" name="TextBox 2"/>
          <p:cNvSpPr txBox="1"/>
          <p:nvPr/>
        </p:nvSpPr>
        <p:spPr>
          <a:xfrm>
            <a:off x="5322481" y="1078252"/>
            <a:ext cx="6685741" cy="646331"/>
          </a:xfrm>
          <a:prstGeom prst="rect">
            <a:avLst/>
          </a:prstGeom>
          <a:solidFill>
            <a:srgbClr val="FFFF00"/>
          </a:solidFill>
        </p:spPr>
        <p:txBody>
          <a:bodyPr wrap="none" rtlCol="0">
            <a:spAutoFit/>
          </a:bodyPr>
          <a:lstStyle/>
          <a:p>
            <a:r>
              <a:rPr lang="en-US" dirty="0" smtClean="0"/>
              <a:t>One of </a:t>
            </a:r>
            <a:r>
              <a:rPr lang="en-US" dirty="0" err="1" smtClean="0"/>
              <a:t>Dominico’s</a:t>
            </a:r>
            <a:r>
              <a:rPr lang="en-US" dirty="0" smtClean="0"/>
              <a:t> tutors was Guido </a:t>
            </a:r>
            <a:r>
              <a:rPr lang="en-US" dirty="0" err="1" smtClean="0"/>
              <a:t>Preparata</a:t>
            </a:r>
            <a:r>
              <a:rPr lang="en-US" dirty="0" smtClean="0"/>
              <a:t>, the author of</a:t>
            </a:r>
          </a:p>
          <a:p>
            <a:r>
              <a:rPr lang="en-US" b="1" u="sng" dirty="0" smtClean="0"/>
              <a:t>CONJURING HITLER:  How Britain and America made the Third Reich</a:t>
            </a:r>
            <a:endParaRPr lang="en-US" b="1" u="sng" dirty="0"/>
          </a:p>
        </p:txBody>
      </p:sp>
      <p:sp>
        <p:nvSpPr>
          <p:cNvPr id="4" name="Rectangle 1"/>
          <p:cNvSpPr>
            <a:spLocks noChangeArrowheads="1"/>
          </p:cNvSpPr>
          <p:nvPr/>
        </p:nvSpPr>
        <p:spPr bwMode="auto">
          <a:xfrm>
            <a:off x="5553634" y="2976282"/>
            <a:ext cx="6508377"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algn="l" defTabSz="914400" rtl="0" eaLnBrk="0" fontAlgn="base" latinLnBrk="0" hangingPunct="0">
              <a:buClrTx/>
              <a:buSzTx/>
              <a:buFontTx/>
              <a:buNone/>
              <a:tabLst/>
            </a:pPr>
            <a:r>
              <a:rPr kumimoji="0" lang="en-US" altLang="en-US" sz="1400" b="0" i="0" u="none" strike="noStrike" cap="none" normalizeH="0" baseline="0" dirty="0" smtClean="0">
                <a:ln>
                  <a:noFill/>
                </a:ln>
                <a:solidFill>
                  <a:schemeClr val="tx1"/>
                </a:solidFill>
                <a:effectLst/>
                <a:latin typeface="Arial Unicode MS" panose="020B0604020202020204" pitchFamily="34" charset="-128"/>
              </a:rPr>
              <a:t>“So-called 'democracy' is a sham, the ballot a travesty… The tremendous sophistication, and the propagandists wall of artfully divulged misconceptions surrounding the banking system (we will return to this theme in Chapter 4), which is the chief instrument wherewith the hierarchs expropriate and control the wealth of their supporting community, is the limpid testimony of this essential transformation undergone by the feudal/oligarchic organization in the modem era.                                                                                 </a:t>
            </a:r>
            <a:r>
              <a:rPr kumimoji="0" lang="en-US" altLang="en-US" sz="1400" b="1" i="1" u="none" strike="noStrike" cap="none" normalizeH="0" baseline="0" dirty="0" smtClean="0">
                <a:ln>
                  <a:noFill/>
                </a:ln>
                <a:solidFill>
                  <a:schemeClr val="tx1"/>
                </a:solidFill>
                <a:effectLst/>
                <a:latin typeface="Arial Unicode MS" panose="020B0604020202020204" pitchFamily="34" charset="-128"/>
              </a:rPr>
              <a:t>Conjuring Hitler</a:t>
            </a:r>
            <a:r>
              <a:rPr kumimoji="0" lang="en-US" altLang="en-US" sz="1400" b="0" i="0" u="none" strike="noStrike" cap="none" normalizeH="0" baseline="0" dirty="0" smtClean="0">
                <a:ln>
                  <a:noFill/>
                </a:ln>
                <a:solidFill>
                  <a:schemeClr val="tx1"/>
                </a:solidFill>
                <a:effectLst/>
                <a:latin typeface="Arial Unicode MS" panose="020B0604020202020204" pitchFamily="34" charset="-128"/>
              </a:rPr>
              <a:t>, p. xvi</a:t>
            </a:r>
            <a:r>
              <a:rPr kumimoji="0" lang="en-US" altLang="en-US" sz="2000" b="0" i="0" u="none" strike="noStrike" cap="none" normalizeH="0" baseline="0" dirty="0" smtClean="0">
                <a:ln>
                  <a:noFill/>
                </a:ln>
                <a:solidFill>
                  <a:schemeClr val="tx1"/>
                </a:solidFill>
                <a:effectLst/>
              </a:rPr>
              <a:t> </a:t>
            </a:r>
            <a:endParaRPr kumimoji="0" lang="en-US"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6" name="TextBox 5"/>
          <p:cNvSpPr txBox="1"/>
          <p:nvPr/>
        </p:nvSpPr>
        <p:spPr>
          <a:xfrm>
            <a:off x="13451" y="0"/>
            <a:ext cx="12192000" cy="461665"/>
          </a:xfrm>
          <a:prstGeom prst="rect">
            <a:avLst/>
          </a:prstGeom>
          <a:solidFill>
            <a:srgbClr val="FFC000"/>
          </a:solidFill>
        </p:spPr>
        <p:txBody>
          <a:bodyPr wrap="square" rtlCol="0">
            <a:spAutoFit/>
          </a:bodyPr>
          <a:lstStyle/>
          <a:p>
            <a:pPr algn="ctr"/>
            <a:r>
              <a:rPr lang="en-US" sz="2400" dirty="0"/>
              <a:t>MONETA BENE COMUNE</a:t>
            </a:r>
          </a:p>
        </p:txBody>
      </p:sp>
    </p:spTree>
    <p:extLst>
      <p:ext uri="{BB962C8B-B14F-4D97-AF65-F5344CB8AC3E}">
        <p14:creationId xmlns:p14="http://schemas.microsoft.com/office/powerpoint/2010/main" val="23442817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70846" y="1761564"/>
            <a:ext cx="7987554" cy="2062103"/>
          </a:xfrm>
          <a:prstGeom prst="rect">
            <a:avLst/>
          </a:prstGeom>
          <a:solidFill>
            <a:srgbClr val="FFC000"/>
          </a:solidFill>
        </p:spPr>
        <p:txBody>
          <a:bodyPr wrap="square" rtlCol="0">
            <a:spAutoFit/>
          </a:bodyPr>
          <a:lstStyle/>
          <a:p>
            <a:pPr algn="ctr"/>
            <a:endParaRPr lang="en-US" sz="3200" dirty="0" smtClean="0"/>
          </a:p>
          <a:p>
            <a:pPr algn="ctr"/>
            <a:r>
              <a:rPr lang="en-US" sz="3200" dirty="0" smtClean="0"/>
              <a:t>Leaving Rome for Amsterdam</a:t>
            </a:r>
          </a:p>
          <a:p>
            <a:pPr algn="ctr"/>
            <a:endParaRPr lang="en-US" sz="3200" dirty="0"/>
          </a:p>
          <a:p>
            <a:pPr algn="r"/>
            <a:r>
              <a:rPr lang="en-US" sz="3200" dirty="0" smtClean="0"/>
              <a:t>Sat. 2-10-2018</a:t>
            </a:r>
          </a:p>
        </p:txBody>
      </p:sp>
    </p:spTree>
    <p:extLst>
      <p:ext uri="{BB962C8B-B14F-4D97-AF65-F5344CB8AC3E}">
        <p14:creationId xmlns:p14="http://schemas.microsoft.com/office/powerpoint/2010/main" val="29498734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a:t>Leaving Rome for Amsterdam</a:t>
            </a:r>
          </a:p>
        </p:txBody>
      </p:sp>
      <p:sp>
        <p:nvSpPr>
          <p:cNvPr id="2" name="TextBox 1"/>
          <p:cNvSpPr txBox="1"/>
          <p:nvPr/>
        </p:nvSpPr>
        <p:spPr>
          <a:xfrm>
            <a:off x="510988" y="2151529"/>
            <a:ext cx="4993162" cy="2585323"/>
          </a:xfrm>
          <a:prstGeom prst="rect">
            <a:avLst/>
          </a:prstGeom>
          <a:solidFill>
            <a:srgbClr val="FFFF00"/>
          </a:solidFill>
        </p:spPr>
        <p:txBody>
          <a:bodyPr wrap="none" rtlCol="0">
            <a:spAutoFit/>
          </a:bodyPr>
          <a:lstStyle/>
          <a:p>
            <a:r>
              <a:rPr lang="en-US" dirty="0" smtClean="0"/>
              <a:t>We needed to decide whether to stay another day</a:t>
            </a:r>
          </a:p>
          <a:p>
            <a:r>
              <a:rPr lang="en-US" dirty="0" smtClean="0"/>
              <a:t>in Rome or leave for Amsterdam.</a:t>
            </a:r>
          </a:p>
          <a:p>
            <a:endParaRPr lang="en-US" dirty="0"/>
          </a:p>
          <a:p>
            <a:r>
              <a:rPr lang="en-US" dirty="0" smtClean="0"/>
              <a:t>Bob’s response was:  “I don’t want to walk another</a:t>
            </a:r>
          </a:p>
          <a:p>
            <a:r>
              <a:rPr lang="en-US" dirty="0" smtClean="0"/>
              <a:t>day on the uneven cobblestones of Rome.  My legs</a:t>
            </a:r>
          </a:p>
          <a:p>
            <a:r>
              <a:rPr lang="en-US" dirty="0" smtClean="0"/>
              <a:t>can’t take it.</a:t>
            </a:r>
          </a:p>
          <a:p>
            <a:endParaRPr lang="en-US" dirty="0"/>
          </a:p>
          <a:p>
            <a:r>
              <a:rPr lang="en-US" dirty="0" smtClean="0"/>
              <a:t>That made lots of sense to all of us.  Rome’s streets</a:t>
            </a:r>
          </a:p>
          <a:p>
            <a:r>
              <a:rPr lang="en-US" dirty="0" smtClean="0"/>
              <a:t>are wonderfully old, but so uneven.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782" y="1710857"/>
            <a:ext cx="5426712" cy="4192401"/>
          </a:xfrm>
          <a:prstGeom prst="rect">
            <a:avLst/>
          </a:prstGeom>
        </p:spPr>
      </p:pic>
    </p:spTree>
    <p:extLst>
      <p:ext uri="{BB962C8B-B14F-4D97-AF65-F5344CB8AC3E}">
        <p14:creationId xmlns:p14="http://schemas.microsoft.com/office/powerpoint/2010/main" val="1527344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a:t>Leaving Rome for Amsterdam</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8923" y="689887"/>
            <a:ext cx="4937618" cy="370321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645" y="689887"/>
            <a:ext cx="3126134" cy="2682877"/>
          </a:xfrm>
          <a:prstGeom prst="rect">
            <a:avLst/>
          </a:prstGeom>
        </p:spPr>
      </p:pic>
      <p:sp>
        <p:nvSpPr>
          <p:cNvPr id="7" name="TextBox 6"/>
          <p:cNvSpPr txBox="1"/>
          <p:nvPr/>
        </p:nvSpPr>
        <p:spPr>
          <a:xfrm>
            <a:off x="330727" y="3566296"/>
            <a:ext cx="4715435" cy="1754326"/>
          </a:xfrm>
          <a:prstGeom prst="rect">
            <a:avLst/>
          </a:prstGeom>
          <a:solidFill>
            <a:srgbClr val="FFFF00"/>
          </a:solidFill>
        </p:spPr>
        <p:txBody>
          <a:bodyPr wrap="square" rtlCol="0">
            <a:spAutoFit/>
          </a:bodyPr>
          <a:lstStyle/>
          <a:p>
            <a:r>
              <a:rPr lang="en-US" dirty="0" smtClean="0"/>
              <a:t>The next morning, before we left Rome, I left Jamie and Bob at our breakfast café and walked across the street to investigate a ruin.  A young man at our hostel had told me about this very unusual monument nearby – </a:t>
            </a:r>
            <a:r>
              <a:rPr lang="en-US" b="1" dirty="0" smtClean="0"/>
              <a:t>PORTA MAGICA </a:t>
            </a:r>
            <a:r>
              <a:rPr lang="en-US" dirty="0" smtClean="0"/>
              <a:t>– also known as the </a:t>
            </a:r>
            <a:r>
              <a:rPr lang="en-US" b="1" dirty="0" smtClean="0"/>
              <a:t>Alchemy </a:t>
            </a:r>
            <a:r>
              <a:rPr lang="en-US" b="1" dirty="0"/>
              <a:t>Gate</a:t>
            </a:r>
            <a:r>
              <a:rPr lang="en-US" dirty="0" smtClean="0"/>
              <a:t>.</a:t>
            </a:r>
            <a:endParaRPr lang="en-US" dirty="0"/>
          </a:p>
        </p:txBody>
      </p:sp>
      <p:sp>
        <p:nvSpPr>
          <p:cNvPr id="8" name="TextBox 7"/>
          <p:cNvSpPr txBox="1"/>
          <p:nvPr/>
        </p:nvSpPr>
        <p:spPr>
          <a:xfrm>
            <a:off x="3160059" y="1573306"/>
            <a:ext cx="282388" cy="1936376"/>
          </a:xfrm>
          <a:prstGeom prst="rect">
            <a:avLst/>
          </a:prstGeom>
          <a:noFill/>
        </p:spPr>
        <p:txBody>
          <a:bodyPr wrap="square" rtlCol="0">
            <a:spAutoFit/>
          </a:bodyPr>
          <a:lstStyle/>
          <a:p>
            <a:endParaRPr lang="en-US" dirty="0"/>
          </a:p>
        </p:txBody>
      </p:sp>
      <p:sp>
        <p:nvSpPr>
          <p:cNvPr id="9" name="TextBox 8"/>
          <p:cNvSpPr txBox="1"/>
          <p:nvPr/>
        </p:nvSpPr>
        <p:spPr>
          <a:xfrm>
            <a:off x="6212540" y="4443459"/>
            <a:ext cx="5532990" cy="2308324"/>
          </a:xfrm>
          <a:prstGeom prst="rect">
            <a:avLst/>
          </a:prstGeom>
          <a:solidFill>
            <a:srgbClr val="FFFF00"/>
          </a:solidFill>
        </p:spPr>
        <p:txBody>
          <a:bodyPr wrap="none" rtlCol="0">
            <a:spAutoFit/>
          </a:bodyPr>
          <a:lstStyle/>
          <a:p>
            <a:r>
              <a:rPr lang="en-US" b="1" dirty="0" smtClean="0"/>
              <a:t>PORTA MAGICA </a:t>
            </a:r>
            <a:r>
              <a:rPr lang="en-US" dirty="0" smtClean="0"/>
              <a:t>is the only remainder of the villa of</a:t>
            </a:r>
          </a:p>
          <a:p>
            <a:r>
              <a:rPr lang="en-US" dirty="0" smtClean="0"/>
              <a:t>Marque </a:t>
            </a:r>
            <a:r>
              <a:rPr lang="en-US" dirty="0" err="1" smtClean="0"/>
              <a:t>Palombara</a:t>
            </a:r>
            <a:r>
              <a:rPr lang="en-US" dirty="0" smtClean="0"/>
              <a:t> (1614-1680) who was a great expert</a:t>
            </a:r>
          </a:p>
          <a:p>
            <a:r>
              <a:rPr lang="en-US" dirty="0" smtClean="0"/>
              <a:t>in the esoteric sciences and frequenter of the coterie</a:t>
            </a:r>
          </a:p>
          <a:p>
            <a:r>
              <a:rPr lang="en-US" dirty="0" smtClean="0"/>
              <a:t>of Queen Christine of Sweden (1632-1654) who shared</a:t>
            </a:r>
          </a:p>
          <a:p>
            <a:r>
              <a:rPr lang="en-US" dirty="0" smtClean="0"/>
              <a:t>his alchemy interest.   </a:t>
            </a:r>
          </a:p>
          <a:p>
            <a:endParaRPr lang="en-US" dirty="0"/>
          </a:p>
          <a:p>
            <a:r>
              <a:rPr lang="en-US" dirty="0" err="1" smtClean="0"/>
              <a:t>Palombara</a:t>
            </a:r>
            <a:r>
              <a:rPr lang="en-US" dirty="0" smtClean="0"/>
              <a:t> was also a member of the esoteric movement</a:t>
            </a:r>
          </a:p>
          <a:p>
            <a:r>
              <a:rPr lang="en-US" dirty="0" smtClean="0"/>
              <a:t>of </a:t>
            </a:r>
            <a:r>
              <a:rPr lang="en-US" dirty="0" err="1" smtClean="0"/>
              <a:t>Rosicrucians</a:t>
            </a:r>
            <a:r>
              <a:rPr lang="en-US" dirty="0" smtClean="0"/>
              <a:t>.</a:t>
            </a:r>
            <a:endParaRPr lang="en-US" dirty="0"/>
          </a:p>
        </p:txBody>
      </p:sp>
    </p:spTree>
    <p:extLst>
      <p:ext uri="{BB962C8B-B14F-4D97-AF65-F5344CB8AC3E}">
        <p14:creationId xmlns:p14="http://schemas.microsoft.com/office/powerpoint/2010/main" val="4262001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13848" y="1909483"/>
            <a:ext cx="5038110" cy="2246769"/>
          </a:xfrm>
          <a:prstGeom prst="rect">
            <a:avLst/>
          </a:prstGeom>
          <a:solidFill>
            <a:srgbClr val="FFC000"/>
          </a:solidFill>
        </p:spPr>
        <p:txBody>
          <a:bodyPr wrap="none" rtlCol="0">
            <a:spAutoFit/>
          </a:bodyPr>
          <a:lstStyle/>
          <a:p>
            <a:r>
              <a:rPr lang="en-US" sz="2800" dirty="0" smtClean="0"/>
              <a:t>ARRIVING ROME</a:t>
            </a:r>
          </a:p>
          <a:p>
            <a:endParaRPr lang="en-US" sz="2800" dirty="0"/>
          </a:p>
          <a:p>
            <a:r>
              <a:rPr lang="en-US" sz="2800" dirty="0" smtClean="0"/>
              <a:t>             …  FROM BOLOGNA, ITALY</a:t>
            </a:r>
          </a:p>
          <a:p>
            <a:endParaRPr lang="en-US" sz="2800" dirty="0"/>
          </a:p>
          <a:p>
            <a:r>
              <a:rPr lang="en-US" sz="2800" dirty="0" smtClean="0"/>
              <a:t>                             Thurs.   2-8-2018</a:t>
            </a:r>
            <a:endParaRPr lang="en-US" sz="2800" dirty="0"/>
          </a:p>
        </p:txBody>
      </p:sp>
    </p:spTree>
    <p:extLst>
      <p:ext uri="{BB962C8B-B14F-4D97-AF65-F5344CB8AC3E}">
        <p14:creationId xmlns:p14="http://schemas.microsoft.com/office/powerpoint/2010/main" val="14108470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80130" y="1815354"/>
            <a:ext cx="7041776" cy="2554545"/>
          </a:xfrm>
          <a:prstGeom prst="rect">
            <a:avLst/>
          </a:prstGeom>
          <a:solidFill>
            <a:srgbClr val="FFC000"/>
          </a:solidFill>
        </p:spPr>
        <p:txBody>
          <a:bodyPr wrap="square" rtlCol="0">
            <a:spAutoFit/>
          </a:bodyPr>
          <a:lstStyle/>
          <a:p>
            <a:pPr algn="ctr"/>
            <a:r>
              <a:rPr lang="en-US" sz="3200" dirty="0" smtClean="0"/>
              <a:t>Amsterdam</a:t>
            </a:r>
          </a:p>
          <a:p>
            <a:pPr algn="ctr"/>
            <a:endParaRPr lang="en-US" sz="3200" dirty="0"/>
          </a:p>
          <a:p>
            <a:pPr algn="ctr"/>
            <a:r>
              <a:rPr lang="en-US" sz="3200" dirty="0" smtClean="0"/>
              <a:t>Sat. 2-10   to   Wed.  2-14</a:t>
            </a:r>
          </a:p>
          <a:p>
            <a:pPr algn="ctr"/>
            <a:endParaRPr lang="en-US" sz="3200" dirty="0"/>
          </a:p>
          <a:p>
            <a:pPr algn="ctr"/>
            <a:r>
              <a:rPr lang="en-US" sz="3200" dirty="0" smtClean="0"/>
              <a:t>4 days</a:t>
            </a:r>
          </a:p>
        </p:txBody>
      </p:sp>
    </p:spTree>
    <p:extLst>
      <p:ext uri="{BB962C8B-B14F-4D97-AF65-F5344CB8AC3E}">
        <p14:creationId xmlns:p14="http://schemas.microsoft.com/office/powerpoint/2010/main" val="17641287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Amsterdam</a:t>
            </a:r>
          </a:p>
        </p:txBody>
      </p:sp>
      <p:sp>
        <p:nvSpPr>
          <p:cNvPr id="2" name="TextBox 1"/>
          <p:cNvSpPr txBox="1"/>
          <p:nvPr/>
        </p:nvSpPr>
        <p:spPr>
          <a:xfrm>
            <a:off x="519952" y="704352"/>
            <a:ext cx="9186489" cy="369332"/>
          </a:xfrm>
          <a:prstGeom prst="rect">
            <a:avLst/>
          </a:prstGeom>
          <a:noFill/>
        </p:spPr>
        <p:txBody>
          <a:bodyPr wrap="none" rtlCol="0">
            <a:spAutoFit/>
          </a:bodyPr>
          <a:lstStyle/>
          <a:p>
            <a:r>
              <a:rPr lang="en-US" dirty="0" smtClean="0"/>
              <a:t>At 4pm, on Sat., we flew from Rome Airport to Brussels, Belgium – we could see the Alps below!</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403" y="1300838"/>
            <a:ext cx="3855119" cy="2168504"/>
          </a:xfrm>
          <a:prstGeom prst="rect">
            <a:avLst/>
          </a:prstGeom>
        </p:spPr>
      </p:pic>
      <p:sp>
        <p:nvSpPr>
          <p:cNvPr id="6" name="TextBox 5"/>
          <p:cNvSpPr txBox="1"/>
          <p:nvPr/>
        </p:nvSpPr>
        <p:spPr>
          <a:xfrm>
            <a:off x="488575" y="4116099"/>
            <a:ext cx="5576048" cy="2031325"/>
          </a:xfrm>
          <a:prstGeom prst="rect">
            <a:avLst/>
          </a:prstGeom>
          <a:noFill/>
        </p:spPr>
        <p:txBody>
          <a:bodyPr wrap="square" rtlCol="0">
            <a:spAutoFit/>
          </a:bodyPr>
          <a:lstStyle/>
          <a:p>
            <a:r>
              <a:rPr lang="en-US" dirty="0" smtClean="0"/>
              <a:t>Then we took a 7pm train from Brussels to Rotterdam,</a:t>
            </a:r>
          </a:p>
          <a:p>
            <a:r>
              <a:rPr lang="en-US" dirty="0" smtClean="0"/>
              <a:t>changing quickly to another train to Amsterdam,</a:t>
            </a:r>
          </a:p>
          <a:p>
            <a:r>
              <a:rPr lang="en-US" dirty="0" smtClean="0"/>
              <a:t>It was dark all the way!  We arrived Amsterdam 9:37pm.</a:t>
            </a:r>
          </a:p>
          <a:p>
            <a:endParaRPr lang="en-US" dirty="0"/>
          </a:p>
          <a:p>
            <a:r>
              <a:rPr lang="en-US" dirty="0" smtClean="0"/>
              <a:t>In Dordrecht, in the dark, I saw a huge cathedral on a very large river.  Here is a painting of it by Robert Allen, the 19</a:t>
            </a:r>
            <a:r>
              <a:rPr lang="en-US" baseline="30000" dirty="0" smtClean="0"/>
              <a:t>th</a:t>
            </a:r>
            <a:r>
              <a:rPr lang="en-US" dirty="0" smtClean="0"/>
              <a:t> century Scottish painter.</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811117"/>
            <a:ext cx="5569985" cy="3872072"/>
          </a:xfrm>
          <a:prstGeom prst="rect">
            <a:avLst/>
          </a:prstGeom>
        </p:spPr>
      </p:pic>
    </p:spTree>
    <p:extLst>
      <p:ext uri="{BB962C8B-B14F-4D97-AF65-F5344CB8AC3E}">
        <p14:creationId xmlns:p14="http://schemas.microsoft.com/office/powerpoint/2010/main" val="3400945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Amsterdam</a:t>
            </a:r>
          </a:p>
        </p:txBody>
      </p:sp>
      <p:sp>
        <p:nvSpPr>
          <p:cNvPr id="3" name="TextBox 2"/>
          <p:cNvSpPr txBox="1"/>
          <p:nvPr/>
        </p:nvSpPr>
        <p:spPr>
          <a:xfrm>
            <a:off x="147918" y="1452282"/>
            <a:ext cx="45719" cy="369332"/>
          </a:xfrm>
          <a:prstGeom prst="rect">
            <a:avLst/>
          </a:prstGeom>
          <a:noFill/>
        </p:spPr>
        <p:txBody>
          <a:bodyPr wrap="square" rtlCol="0">
            <a:spAutoFit/>
          </a:bodyPr>
          <a:lstStyle/>
          <a:p>
            <a:endParaRPr lang="en-US" dirty="0"/>
          </a:p>
        </p:txBody>
      </p:sp>
      <p:sp>
        <p:nvSpPr>
          <p:cNvPr id="4" name="TextBox 3"/>
          <p:cNvSpPr txBox="1"/>
          <p:nvPr/>
        </p:nvSpPr>
        <p:spPr>
          <a:xfrm>
            <a:off x="70882" y="1739675"/>
            <a:ext cx="3761206" cy="3970318"/>
          </a:xfrm>
          <a:prstGeom prst="rect">
            <a:avLst/>
          </a:prstGeom>
          <a:solidFill>
            <a:srgbClr val="FFFF00"/>
          </a:solidFill>
        </p:spPr>
        <p:txBody>
          <a:bodyPr wrap="square" rtlCol="0">
            <a:spAutoFit/>
          </a:bodyPr>
          <a:lstStyle/>
          <a:p>
            <a:r>
              <a:rPr lang="en-US" dirty="0" smtClean="0"/>
              <a:t>Our first hostel was the Dam Hotel,</a:t>
            </a:r>
          </a:p>
          <a:p>
            <a:r>
              <a:rPr lang="en-US" dirty="0" smtClean="0"/>
              <a:t>very close to the train station.</a:t>
            </a:r>
          </a:p>
          <a:p>
            <a:r>
              <a:rPr lang="en-US" dirty="0" smtClean="0"/>
              <a:t>  </a:t>
            </a:r>
          </a:p>
          <a:p>
            <a:r>
              <a:rPr lang="en-US" dirty="0" smtClean="0"/>
              <a:t>We had to climb extremely steep </a:t>
            </a:r>
          </a:p>
          <a:p>
            <a:r>
              <a:rPr lang="en-US" dirty="0" smtClean="0"/>
              <a:t>steps to get to the second floor,</a:t>
            </a:r>
          </a:p>
          <a:p>
            <a:r>
              <a:rPr lang="en-US" dirty="0" smtClean="0"/>
              <a:t>where a tiny elevator took us up</a:t>
            </a:r>
          </a:p>
          <a:p>
            <a:r>
              <a:rPr lang="en-US" dirty="0" smtClean="0"/>
              <a:t>one more flight!</a:t>
            </a:r>
          </a:p>
          <a:p>
            <a:endParaRPr lang="en-US" dirty="0"/>
          </a:p>
          <a:p>
            <a:r>
              <a:rPr lang="en-US" dirty="0" smtClean="0"/>
              <a:t>We had dinner at the Marco Polo</a:t>
            </a:r>
          </a:p>
          <a:p>
            <a:r>
              <a:rPr lang="en-US" dirty="0" smtClean="0"/>
              <a:t>restaurant below the hotel.  So</a:t>
            </a:r>
          </a:p>
          <a:p>
            <a:r>
              <a:rPr lang="en-US" dirty="0" smtClean="0"/>
              <a:t>delicious and lively.</a:t>
            </a:r>
          </a:p>
          <a:p>
            <a:endParaRPr lang="en-US" dirty="0"/>
          </a:p>
          <a:p>
            <a:r>
              <a:rPr lang="en-US" dirty="0" smtClean="0"/>
              <a:t>We were very happy to arrive in downtown Amsterdam!</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1762" y="638304"/>
            <a:ext cx="3610479" cy="6173061"/>
          </a:xfrm>
          <a:prstGeom prst="rect">
            <a:avLst/>
          </a:prstGeom>
        </p:spPr>
      </p:pic>
      <p:sp>
        <p:nvSpPr>
          <p:cNvPr id="9" name="TextBox 8"/>
          <p:cNvSpPr txBox="1"/>
          <p:nvPr/>
        </p:nvSpPr>
        <p:spPr>
          <a:xfrm>
            <a:off x="4935071" y="6027906"/>
            <a:ext cx="3351302" cy="646331"/>
          </a:xfrm>
          <a:prstGeom prst="rect">
            <a:avLst/>
          </a:prstGeom>
          <a:solidFill>
            <a:srgbClr val="FFFF00"/>
          </a:solidFill>
        </p:spPr>
        <p:txBody>
          <a:bodyPr wrap="none" rtlCol="0">
            <a:spAutoFit/>
          </a:bodyPr>
          <a:lstStyle/>
          <a:p>
            <a:r>
              <a:rPr lang="en-US" dirty="0" smtClean="0"/>
              <a:t>P.S. Thank you, Jamie, for carrying</a:t>
            </a:r>
          </a:p>
          <a:p>
            <a:r>
              <a:rPr lang="en-US" dirty="0" smtClean="0"/>
              <a:t>my big bag up those steps!</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9782" y="620454"/>
            <a:ext cx="4430024" cy="3322518"/>
          </a:xfrm>
          <a:prstGeom prst="rect">
            <a:avLst/>
          </a:prstGeom>
        </p:spPr>
      </p:pic>
      <p:sp>
        <p:nvSpPr>
          <p:cNvPr id="7" name="TextBox 6"/>
          <p:cNvSpPr txBox="1"/>
          <p:nvPr/>
        </p:nvSpPr>
        <p:spPr>
          <a:xfrm>
            <a:off x="4935071" y="3422736"/>
            <a:ext cx="2704908" cy="369332"/>
          </a:xfrm>
          <a:prstGeom prst="rect">
            <a:avLst/>
          </a:prstGeom>
          <a:solidFill>
            <a:schemeClr val="bg1"/>
          </a:solidFill>
        </p:spPr>
        <p:txBody>
          <a:bodyPr wrap="none" rtlCol="0">
            <a:spAutoFit/>
          </a:bodyPr>
          <a:lstStyle/>
          <a:p>
            <a:r>
              <a:rPr lang="en-US" dirty="0" smtClean="0"/>
              <a:t>Train Terminal, Amsterdam</a:t>
            </a:r>
            <a:endParaRPr lang="en-US" dirty="0"/>
          </a:p>
        </p:txBody>
      </p:sp>
      <p:sp>
        <p:nvSpPr>
          <p:cNvPr id="11" name="Curved Right Arrow 10"/>
          <p:cNvSpPr/>
          <p:nvPr/>
        </p:nvSpPr>
        <p:spPr>
          <a:xfrm rot="18755887">
            <a:off x="6731178" y="3784736"/>
            <a:ext cx="893126" cy="2079889"/>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8905533" y="990617"/>
            <a:ext cx="2762936" cy="646331"/>
          </a:xfrm>
          <a:prstGeom prst="rect">
            <a:avLst/>
          </a:prstGeom>
          <a:solidFill>
            <a:schemeClr val="bg1"/>
          </a:solidFill>
        </p:spPr>
        <p:txBody>
          <a:bodyPr wrap="none" rtlCol="0">
            <a:spAutoFit/>
          </a:bodyPr>
          <a:lstStyle/>
          <a:p>
            <a:r>
              <a:rPr lang="en-US" dirty="0" smtClean="0"/>
              <a:t>DAM HOTEL &amp;</a:t>
            </a:r>
          </a:p>
          <a:p>
            <a:r>
              <a:rPr lang="en-US" dirty="0" smtClean="0"/>
              <a:t>MARCO POLO RESTAURANT</a:t>
            </a:r>
            <a:endParaRPr lang="en-US" dirty="0"/>
          </a:p>
        </p:txBody>
      </p:sp>
    </p:spTree>
    <p:extLst>
      <p:ext uri="{BB962C8B-B14F-4D97-AF65-F5344CB8AC3E}">
        <p14:creationId xmlns:p14="http://schemas.microsoft.com/office/powerpoint/2010/main" val="34962563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Amsterdam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9577" y="1220274"/>
            <a:ext cx="6777317" cy="5082988"/>
          </a:xfrm>
          <a:prstGeom prst="rect">
            <a:avLst/>
          </a:prstGeom>
        </p:spPr>
      </p:pic>
      <p:sp>
        <p:nvSpPr>
          <p:cNvPr id="3" name="Rectangle 2"/>
          <p:cNvSpPr/>
          <p:nvPr/>
        </p:nvSpPr>
        <p:spPr>
          <a:xfrm>
            <a:off x="398930" y="2941497"/>
            <a:ext cx="3514165" cy="1938992"/>
          </a:xfrm>
          <a:prstGeom prst="rect">
            <a:avLst/>
          </a:prstGeom>
          <a:solidFill>
            <a:srgbClr val="FFFF00"/>
          </a:solidFill>
        </p:spPr>
        <p:txBody>
          <a:bodyPr wrap="square">
            <a:spAutoFit/>
          </a:bodyPr>
          <a:lstStyle/>
          <a:p>
            <a:r>
              <a:rPr lang="en-US" sz="2000" dirty="0"/>
              <a:t>Amsterdam is full of canals and tall</a:t>
            </a:r>
            <a:r>
              <a:rPr lang="en-US" sz="2000" dirty="0" smtClean="0"/>
              <a:t>, thin houses and people </a:t>
            </a:r>
          </a:p>
          <a:p>
            <a:r>
              <a:rPr lang="en-US" sz="2000" dirty="0" smtClean="0"/>
              <a:t>riding their bicycles!</a:t>
            </a:r>
          </a:p>
          <a:p>
            <a:endParaRPr lang="en-US" sz="2000" dirty="0"/>
          </a:p>
          <a:p>
            <a:r>
              <a:rPr lang="en-US" sz="2000" dirty="0" smtClean="0"/>
              <a:t>Each year thousands of bicycles are fished out of the canals!</a:t>
            </a:r>
            <a:endParaRPr lang="en-US" sz="2000" dirty="0"/>
          </a:p>
        </p:txBody>
      </p:sp>
    </p:spTree>
    <p:extLst>
      <p:ext uri="{BB962C8B-B14F-4D97-AF65-F5344CB8AC3E}">
        <p14:creationId xmlns:p14="http://schemas.microsoft.com/office/powerpoint/2010/main" val="943528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7632126" cy="584775"/>
          </a:xfrm>
          <a:prstGeom prst="rect">
            <a:avLst/>
          </a:prstGeom>
          <a:solidFill>
            <a:srgbClr val="FFC000"/>
          </a:solidFill>
        </p:spPr>
        <p:txBody>
          <a:bodyPr wrap="square" rtlCol="0">
            <a:spAutoFit/>
          </a:bodyPr>
          <a:lstStyle/>
          <a:p>
            <a:pPr algn="ctr"/>
            <a:r>
              <a:rPr lang="en-US" sz="3200" dirty="0" smtClean="0"/>
              <a:t>Amsterdam</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5686" y="820271"/>
            <a:ext cx="4521802" cy="3391351"/>
          </a:xfrm>
          <a:prstGeom prst="rect">
            <a:avLst/>
          </a:prstGeom>
        </p:spPr>
      </p:pic>
      <p:sp>
        <p:nvSpPr>
          <p:cNvPr id="3" name="TextBox 2"/>
          <p:cNvSpPr txBox="1"/>
          <p:nvPr/>
        </p:nvSpPr>
        <p:spPr>
          <a:xfrm>
            <a:off x="17674" y="1111582"/>
            <a:ext cx="2837330" cy="2308324"/>
          </a:xfrm>
          <a:prstGeom prst="rect">
            <a:avLst/>
          </a:prstGeom>
          <a:solidFill>
            <a:srgbClr val="FFFF00"/>
          </a:solidFill>
        </p:spPr>
        <p:txBody>
          <a:bodyPr wrap="square" rtlCol="0">
            <a:spAutoFit/>
          </a:bodyPr>
          <a:lstStyle/>
          <a:p>
            <a:r>
              <a:rPr lang="en-US" dirty="0" smtClean="0"/>
              <a:t>The next day, Sunday, was Bob’s last day before flying back to the United States.</a:t>
            </a:r>
          </a:p>
          <a:p>
            <a:endParaRPr lang="en-US" dirty="0"/>
          </a:p>
          <a:p>
            <a:r>
              <a:rPr lang="en-US" dirty="0" smtClean="0"/>
              <a:t>We went sightseeing all day.</a:t>
            </a:r>
          </a:p>
          <a:p>
            <a:endParaRPr lang="en-US" dirty="0"/>
          </a:p>
          <a:p>
            <a:r>
              <a:rPr lang="en-US" dirty="0" smtClean="0"/>
              <a:t>First, a trip on a canal boat, with a funny comic captain.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2126" y="0"/>
            <a:ext cx="4559874" cy="34199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127" y="3526876"/>
            <a:ext cx="4559874" cy="333112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6063" y="4447118"/>
            <a:ext cx="2800957" cy="2188124"/>
          </a:xfrm>
          <a:prstGeom prst="rect">
            <a:avLst/>
          </a:prstGeom>
        </p:spPr>
      </p:pic>
    </p:spTree>
    <p:extLst>
      <p:ext uri="{BB962C8B-B14F-4D97-AF65-F5344CB8AC3E}">
        <p14:creationId xmlns:p14="http://schemas.microsoft.com/office/powerpoint/2010/main" val="30385683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Amsterdam</a:t>
            </a:r>
          </a:p>
        </p:txBody>
      </p:sp>
      <p:sp>
        <p:nvSpPr>
          <p:cNvPr id="6" name="TextBox 5"/>
          <p:cNvSpPr txBox="1"/>
          <p:nvPr/>
        </p:nvSpPr>
        <p:spPr>
          <a:xfrm>
            <a:off x="461427" y="2512503"/>
            <a:ext cx="2837330" cy="2585323"/>
          </a:xfrm>
          <a:prstGeom prst="rect">
            <a:avLst/>
          </a:prstGeom>
          <a:noFill/>
        </p:spPr>
        <p:txBody>
          <a:bodyPr wrap="square" rtlCol="0">
            <a:spAutoFit/>
          </a:bodyPr>
          <a:lstStyle/>
          <a:p>
            <a:r>
              <a:rPr lang="en-US" dirty="0" smtClean="0"/>
              <a:t>The same day, Sunday, we took the free ferry across Amsterdam’s river IJ.  -</a:t>
            </a:r>
          </a:p>
          <a:p>
            <a:r>
              <a:rPr lang="en-US" b="1" dirty="0"/>
              <a:t>Pronounce IJ like ‘</a:t>
            </a:r>
            <a:r>
              <a:rPr lang="en-US" b="1" i="1" dirty="0"/>
              <a:t>ay</a:t>
            </a:r>
            <a:r>
              <a:rPr lang="en-US" b="1" dirty="0"/>
              <a:t>‘ or ‘</a:t>
            </a:r>
            <a:r>
              <a:rPr lang="en-US" b="1" i="1" dirty="0"/>
              <a:t>eye</a:t>
            </a:r>
            <a:r>
              <a:rPr lang="en-US" b="1" dirty="0" smtClean="0"/>
              <a:t>‘.</a:t>
            </a:r>
          </a:p>
          <a:p>
            <a:endParaRPr lang="en-US" b="1" dirty="0" smtClean="0"/>
          </a:p>
          <a:p>
            <a:r>
              <a:rPr lang="en-US" dirty="0" smtClean="0"/>
              <a:t>There is an observation tower on the other side of the river – it was fun.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0102" y="1398494"/>
            <a:ext cx="8659906" cy="4329953"/>
          </a:xfrm>
          <a:prstGeom prst="rect">
            <a:avLst/>
          </a:prstGeom>
        </p:spPr>
      </p:pic>
      <p:sp>
        <p:nvSpPr>
          <p:cNvPr id="7" name="TextBox 6"/>
          <p:cNvSpPr txBox="1"/>
          <p:nvPr/>
        </p:nvSpPr>
        <p:spPr>
          <a:xfrm>
            <a:off x="4666129" y="4545106"/>
            <a:ext cx="920445" cy="369332"/>
          </a:xfrm>
          <a:prstGeom prst="rect">
            <a:avLst/>
          </a:prstGeom>
          <a:solidFill>
            <a:schemeClr val="bg1"/>
          </a:solidFill>
        </p:spPr>
        <p:txBody>
          <a:bodyPr wrap="none" rtlCol="0">
            <a:spAutoFit/>
          </a:bodyPr>
          <a:lstStyle/>
          <a:p>
            <a:r>
              <a:rPr lang="en-US" dirty="0" smtClean="0"/>
              <a:t>RIVER IJ</a:t>
            </a:r>
            <a:endParaRPr lang="en-US" dirty="0"/>
          </a:p>
        </p:txBody>
      </p:sp>
    </p:spTree>
    <p:extLst>
      <p:ext uri="{BB962C8B-B14F-4D97-AF65-F5344CB8AC3E}">
        <p14:creationId xmlns:p14="http://schemas.microsoft.com/office/powerpoint/2010/main" val="10738300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Amsterdam</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8434" y="1425387"/>
            <a:ext cx="6006353" cy="4504765"/>
          </a:xfrm>
          <a:prstGeom prst="rect">
            <a:avLst/>
          </a:prstGeom>
        </p:spPr>
      </p:pic>
      <p:sp>
        <p:nvSpPr>
          <p:cNvPr id="3" name="TextBox 2"/>
          <p:cNvSpPr txBox="1"/>
          <p:nvPr/>
        </p:nvSpPr>
        <p:spPr>
          <a:xfrm>
            <a:off x="497540" y="1990165"/>
            <a:ext cx="4169090" cy="3416320"/>
          </a:xfrm>
          <a:prstGeom prst="rect">
            <a:avLst/>
          </a:prstGeom>
          <a:solidFill>
            <a:srgbClr val="FFFF00"/>
          </a:solidFill>
        </p:spPr>
        <p:txBody>
          <a:bodyPr wrap="none" rtlCol="0">
            <a:spAutoFit/>
          </a:bodyPr>
          <a:lstStyle/>
          <a:p>
            <a:r>
              <a:rPr lang="en-US" dirty="0" smtClean="0"/>
              <a:t>Sunday night, Jamie and Sue went to the </a:t>
            </a:r>
          </a:p>
          <a:p>
            <a:r>
              <a:rPr lang="en-US" dirty="0" smtClean="0"/>
              <a:t>nearby Dam Square to find a supermarket.</a:t>
            </a:r>
          </a:p>
          <a:p>
            <a:endParaRPr lang="en-US" dirty="0"/>
          </a:p>
          <a:p>
            <a:r>
              <a:rPr lang="en-US" dirty="0" smtClean="0"/>
              <a:t>We got cheese, veggies, wine and spirits,</a:t>
            </a:r>
          </a:p>
          <a:p>
            <a:r>
              <a:rPr lang="en-US" dirty="0" smtClean="0"/>
              <a:t>and returned back to our hostel to </a:t>
            </a:r>
          </a:p>
          <a:p>
            <a:r>
              <a:rPr lang="en-US" dirty="0" smtClean="0"/>
              <a:t>celebrate with Bob our wonderful trip.</a:t>
            </a:r>
          </a:p>
          <a:p>
            <a:endParaRPr lang="en-US" dirty="0"/>
          </a:p>
          <a:p>
            <a:r>
              <a:rPr lang="en-US" dirty="0" smtClean="0"/>
              <a:t>It was a farewell party for Bob, who was</a:t>
            </a:r>
          </a:p>
          <a:p>
            <a:r>
              <a:rPr lang="en-US" dirty="0" smtClean="0"/>
              <a:t>flying the next morning back to the U.S.</a:t>
            </a:r>
          </a:p>
          <a:p>
            <a:endParaRPr lang="en-US" dirty="0"/>
          </a:p>
          <a:p>
            <a:r>
              <a:rPr lang="en-US" dirty="0" smtClean="0"/>
              <a:t>It was fun!  Thank you Bob and Jamie for</a:t>
            </a:r>
          </a:p>
          <a:p>
            <a:r>
              <a:rPr lang="en-US" dirty="0" smtClean="0"/>
              <a:t>a wonderful trip.</a:t>
            </a:r>
            <a:endParaRPr lang="en-US" dirty="0"/>
          </a:p>
        </p:txBody>
      </p:sp>
      <p:sp>
        <p:nvSpPr>
          <p:cNvPr id="4" name="TextBox 3"/>
          <p:cNvSpPr txBox="1"/>
          <p:nvPr/>
        </p:nvSpPr>
        <p:spPr>
          <a:xfrm>
            <a:off x="9897034" y="5351929"/>
            <a:ext cx="1481046" cy="369332"/>
          </a:xfrm>
          <a:prstGeom prst="rect">
            <a:avLst/>
          </a:prstGeom>
          <a:solidFill>
            <a:schemeClr val="bg1"/>
          </a:solidFill>
        </p:spPr>
        <p:txBody>
          <a:bodyPr wrap="none" rtlCol="0">
            <a:spAutoFit/>
          </a:bodyPr>
          <a:lstStyle/>
          <a:p>
            <a:r>
              <a:rPr lang="en-US" dirty="0" smtClean="0"/>
              <a:t>DAM SQUARE</a:t>
            </a:r>
            <a:endParaRPr lang="en-US" dirty="0"/>
          </a:p>
        </p:txBody>
      </p:sp>
    </p:spTree>
    <p:extLst>
      <p:ext uri="{BB962C8B-B14F-4D97-AF65-F5344CB8AC3E}">
        <p14:creationId xmlns:p14="http://schemas.microsoft.com/office/powerpoint/2010/main" val="718668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Amsterdam</a:t>
            </a:r>
          </a:p>
        </p:txBody>
      </p:sp>
      <p:pic>
        <p:nvPicPr>
          <p:cNvPr id="2" name="Picture 1"/>
          <p:cNvPicPr>
            <a:picLocks noChangeAspect="1"/>
          </p:cNvPicPr>
          <p:nvPr/>
        </p:nvPicPr>
        <p:blipFill>
          <a:blip r:embed="rId2"/>
          <a:stretch>
            <a:fillRect/>
          </a:stretch>
        </p:blipFill>
        <p:spPr>
          <a:xfrm>
            <a:off x="3998819" y="877981"/>
            <a:ext cx="7905750" cy="5505450"/>
          </a:xfrm>
          <a:prstGeom prst="rect">
            <a:avLst/>
          </a:prstGeom>
        </p:spPr>
      </p:pic>
      <p:sp>
        <p:nvSpPr>
          <p:cNvPr id="4" name="TextBox 3"/>
          <p:cNvSpPr txBox="1"/>
          <p:nvPr/>
        </p:nvSpPr>
        <p:spPr>
          <a:xfrm>
            <a:off x="261771" y="1344707"/>
            <a:ext cx="3334695" cy="4801314"/>
          </a:xfrm>
          <a:prstGeom prst="rect">
            <a:avLst/>
          </a:prstGeom>
          <a:solidFill>
            <a:srgbClr val="FFFF00"/>
          </a:solidFill>
        </p:spPr>
        <p:txBody>
          <a:bodyPr wrap="none" rtlCol="0">
            <a:spAutoFit/>
          </a:bodyPr>
          <a:lstStyle/>
          <a:p>
            <a:r>
              <a:rPr lang="en-US" dirty="0" smtClean="0"/>
              <a:t>Mon, Feb 12</a:t>
            </a:r>
          </a:p>
          <a:p>
            <a:endParaRPr lang="en-US" dirty="0"/>
          </a:p>
          <a:p>
            <a:r>
              <a:rPr lang="en-US" dirty="0" smtClean="0"/>
              <a:t>Jamie and I continued our</a:t>
            </a:r>
          </a:p>
          <a:p>
            <a:r>
              <a:rPr lang="en-US" dirty="0" smtClean="0"/>
              <a:t>Amsterdam vacation, by</a:t>
            </a:r>
          </a:p>
          <a:p>
            <a:r>
              <a:rPr lang="en-US" dirty="0" smtClean="0"/>
              <a:t>moving to the Crown Hotel.</a:t>
            </a:r>
          </a:p>
          <a:p>
            <a:endParaRPr lang="en-US" dirty="0"/>
          </a:p>
          <a:p>
            <a:r>
              <a:rPr lang="en-US" dirty="0" smtClean="0"/>
              <a:t>Our room was on the second</a:t>
            </a:r>
          </a:p>
          <a:p>
            <a:r>
              <a:rPr lang="en-US" dirty="0" smtClean="0"/>
              <a:t>floor and looked out onto</a:t>
            </a:r>
          </a:p>
          <a:p>
            <a:r>
              <a:rPr lang="en-US" dirty="0" smtClean="0"/>
              <a:t>the canal.  It was a beautiful</a:t>
            </a:r>
          </a:p>
          <a:p>
            <a:r>
              <a:rPr lang="en-US" dirty="0" smtClean="0"/>
              <a:t>view!</a:t>
            </a:r>
          </a:p>
          <a:p>
            <a:endParaRPr lang="en-US" dirty="0"/>
          </a:p>
          <a:p>
            <a:r>
              <a:rPr lang="en-US" dirty="0" smtClean="0"/>
              <a:t>Monday night we went down</a:t>
            </a:r>
          </a:p>
          <a:p>
            <a:r>
              <a:rPr lang="en-US" dirty="0" smtClean="0"/>
              <a:t>this block to find a bar/restaurant</a:t>
            </a:r>
          </a:p>
          <a:p>
            <a:r>
              <a:rPr lang="en-US" dirty="0" smtClean="0"/>
              <a:t>with live ‘funk’ music.  The 4</a:t>
            </a:r>
          </a:p>
          <a:p>
            <a:r>
              <a:rPr lang="en-US" dirty="0" smtClean="0"/>
              <a:t>musicians were fantastic.</a:t>
            </a:r>
          </a:p>
          <a:p>
            <a:r>
              <a:rPr lang="en-US" dirty="0" smtClean="0"/>
              <a:t>Thanks, Jamie, for sharing your</a:t>
            </a:r>
          </a:p>
          <a:p>
            <a:r>
              <a:rPr lang="en-US" dirty="0" smtClean="0"/>
              <a:t>love of popular music.</a:t>
            </a:r>
            <a:endParaRPr lang="en-US" dirty="0"/>
          </a:p>
        </p:txBody>
      </p:sp>
      <p:sp>
        <p:nvSpPr>
          <p:cNvPr id="6" name="Right Arrow 5"/>
          <p:cNvSpPr/>
          <p:nvPr/>
        </p:nvSpPr>
        <p:spPr>
          <a:xfrm rot="2180434">
            <a:off x="2838927" y="895206"/>
            <a:ext cx="1515079"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Our room</a:t>
            </a:r>
            <a:endParaRPr lang="en-US" dirty="0">
              <a:solidFill>
                <a:schemeClr val="tx1"/>
              </a:solidFill>
            </a:endParaRPr>
          </a:p>
        </p:txBody>
      </p:sp>
    </p:spTree>
    <p:extLst>
      <p:ext uri="{BB962C8B-B14F-4D97-AF65-F5344CB8AC3E}">
        <p14:creationId xmlns:p14="http://schemas.microsoft.com/office/powerpoint/2010/main" val="38650942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Amsterdam</a:t>
            </a:r>
          </a:p>
        </p:txBody>
      </p:sp>
      <p:pic>
        <p:nvPicPr>
          <p:cNvPr id="3" name="Picture 2" descr="The Syndics Rembrandt Rijksmuseum Amsterdam Rembrandt House Museum"/>
          <p:cNvPicPr/>
          <p:nvPr/>
        </p:nvPicPr>
        <p:blipFill>
          <a:blip r:embed="rId2">
            <a:extLst>
              <a:ext uri="{28A0092B-C50C-407E-A947-70E740481C1C}">
                <a14:useLocalDpi xmlns:a14="http://schemas.microsoft.com/office/drawing/2010/main" val="0"/>
              </a:ext>
            </a:extLst>
          </a:blip>
          <a:srcRect/>
          <a:stretch>
            <a:fillRect/>
          </a:stretch>
        </p:blipFill>
        <p:spPr bwMode="auto">
          <a:xfrm>
            <a:off x="3959878" y="933966"/>
            <a:ext cx="8232122" cy="5109136"/>
          </a:xfrm>
          <a:prstGeom prst="rect">
            <a:avLst/>
          </a:prstGeom>
          <a:noFill/>
          <a:ln>
            <a:noFill/>
          </a:ln>
        </p:spPr>
      </p:pic>
      <p:sp>
        <p:nvSpPr>
          <p:cNvPr id="4" name="TextBox 3"/>
          <p:cNvSpPr txBox="1"/>
          <p:nvPr/>
        </p:nvSpPr>
        <p:spPr>
          <a:xfrm>
            <a:off x="255493" y="927847"/>
            <a:ext cx="3213847" cy="5047536"/>
          </a:xfrm>
          <a:prstGeom prst="rect">
            <a:avLst/>
          </a:prstGeom>
          <a:solidFill>
            <a:srgbClr val="FFFF00"/>
          </a:solidFill>
        </p:spPr>
        <p:txBody>
          <a:bodyPr wrap="square" rtlCol="0">
            <a:spAutoFit/>
          </a:bodyPr>
          <a:lstStyle/>
          <a:p>
            <a:pPr algn="ctr"/>
            <a:r>
              <a:rPr lang="en-US" dirty="0" smtClean="0"/>
              <a:t>Tues Feb 13</a:t>
            </a:r>
          </a:p>
          <a:p>
            <a:r>
              <a:rPr lang="en-US" dirty="0" smtClean="0"/>
              <a:t>Jamie went to investigate some infrastructure in Amsterdam’s newer section, and I went to the Rijksmuseum, a Dutch national</a:t>
            </a:r>
          </a:p>
          <a:p>
            <a:r>
              <a:rPr lang="en-US" dirty="0" smtClean="0"/>
              <a:t>museum.</a:t>
            </a:r>
          </a:p>
          <a:p>
            <a:endParaRPr lang="en-US" dirty="0"/>
          </a:p>
          <a:p>
            <a:r>
              <a:rPr lang="en-US" dirty="0" smtClean="0"/>
              <a:t>I spent two hours in the ‘Gallery of </a:t>
            </a:r>
            <a:r>
              <a:rPr lang="en-US" dirty="0" err="1" smtClean="0"/>
              <a:t>Honour</a:t>
            </a:r>
            <a:r>
              <a:rPr lang="en-US" dirty="0" smtClean="0"/>
              <a:t>’ and found 24 artists</a:t>
            </a:r>
          </a:p>
          <a:p>
            <a:r>
              <a:rPr lang="en-US" dirty="0" smtClean="0"/>
              <a:t>that were paid for their art by</a:t>
            </a:r>
          </a:p>
          <a:p>
            <a:r>
              <a:rPr lang="en-US" dirty="0" smtClean="0"/>
              <a:t>the Dutch capitalists of the</a:t>
            </a:r>
          </a:p>
          <a:p>
            <a:r>
              <a:rPr lang="en-US" dirty="0" smtClean="0"/>
              <a:t>17</a:t>
            </a:r>
            <a:r>
              <a:rPr lang="en-US" baseline="30000" dirty="0" smtClean="0"/>
              <a:t>th</a:t>
            </a:r>
            <a:r>
              <a:rPr lang="en-US" dirty="0" smtClean="0"/>
              <a:t> century.  Stephen </a:t>
            </a:r>
            <a:r>
              <a:rPr lang="en-US" dirty="0" err="1" smtClean="0"/>
              <a:t>Zarlenga</a:t>
            </a:r>
            <a:endParaRPr lang="en-US" dirty="0" smtClean="0"/>
          </a:p>
          <a:p>
            <a:r>
              <a:rPr lang="en-US" dirty="0" smtClean="0"/>
              <a:t>said about this period:</a:t>
            </a:r>
          </a:p>
          <a:p>
            <a:endParaRPr lang="en-US" dirty="0"/>
          </a:p>
          <a:p>
            <a:r>
              <a:rPr lang="en-US" sz="1400" dirty="0" smtClean="0"/>
              <a:t>“Amsterdam… wrested control of the India trade from Portugal, developed Europe’s most powerful financial markets, and laid the exact foundations of modern capitalism.”</a:t>
            </a:r>
            <a:endParaRPr lang="en-US" sz="1400" dirty="0"/>
          </a:p>
        </p:txBody>
      </p:sp>
      <p:sp>
        <p:nvSpPr>
          <p:cNvPr id="2" name="Rectangle 1"/>
          <p:cNvSpPr/>
          <p:nvPr/>
        </p:nvSpPr>
        <p:spPr>
          <a:xfrm>
            <a:off x="5104139" y="6197945"/>
            <a:ext cx="5943600" cy="388696"/>
          </a:xfrm>
          <a:prstGeom prst="rect">
            <a:avLst/>
          </a:prstGeom>
          <a:solidFill>
            <a:srgbClr val="FFFF00"/>
          </a:solidFill>
        </p:spPr>
        <p:txBody>
          <a:bodyPr wrap="square">
            <a:spAutoFit/>
          </a:bodyPr>
          <a:lstStyle/>
          <a:p>
            <a:pPr>
              <a:lnSpc>
                <a:spcPct val="107000"/>
              </a:lnSpc>
              <a:spcAft>
                <a:spcPts val="800"/>
              </a:spcAft>
            </a:pPr>
            <a:r>
              <a:rPr lang="en-US" b="1" kern="1800" dirty="0">
                <a:latin typeface="Times New Roman" panose="02020603050405020304" pitchFamily="18" charset="0"/>
                <a:ea typeface="Times New Roman" panose="02020603050405020304" pitchFamily="18" charset="0"/>
                <a:cs typeface="Times New Roman" panose="02020603050405020304" pitchFamily="18" charset="0"/>
              </a:rPr>
              <a:t>THE SYNDICS OF THE CLOTH </a:t>
            </a:r>
            <a:r>
              <a:rPr lang="en-US" b="1" kern="1800" dirty="0" smtClean="0">
                <a:latin typeface="Times New Roman" panose="02020603050405020304" pitchFamily="18" charset="0"/>
                <a:ea typeface="Times New Roman" panose="02020603050405020304" pitchFamily="18" charset="0"/>
                <a:cs typeface="Times New Roman" panose="02020603050405020304" pitchFamily="18" charset="0"/>
              </a:rPr>
              <a:t>GUILD, by Rembrandt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02626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Amsterdam</a:t>
            </a:r>
          </a:p>
        </p:txBody>
      </p:sp>
      <p:sp>
        <p:nvSpPr>
          <p:cNvPr id="3" name="TextBox 2"/>
          <p:cNvSpPr txBox="1"/>
          <p:nvPr/>
        </p:nvSpPr>
        <p:spPr>
          <a:xfrm>
            <a:off x="2420471" y="2232213"/>
            <a:ext cx="7041776" cy="2554545"/>
          </a:xfrm>
          <a:prstGeom prst="rect">
            <a:avLst/>
          </a:prstGeom>
          <a:solidFill>
            <a:srgbClr val="FFC000"/>
          </a:solidFill>
        </p:spPr>
        <p:txBody>
          <a:bodyPr wrap="square" rtlCol="0">
            <a:spAutoFit/>
          </a:bodyPr>
          <a:lstStyle/>
          <a:p>
            <a:pPr algn="ctr"/>
            <a:r>
              <a:rPr lang="en-US" sz="3200" dirty="0" smtClean="0"/>
              <a:t>Here are a few slides</a:t>
            </a:r>
          </a:p>
          <a:p>
            <a:pPr algn="ctr"/>
            <a:r>
              <a:rPr lang="en-US" sz="3200" dirty="0" smtClean="0"/>
              <a:t>from the LOST SCIENCE OF MONEY class</a:t>
            </a:r>
          </a:p>
          <a:p>
            <a:pPr algn="ctr"/>
            <a:r>
              <a:rPr lang="en-US" sz="1400" dirty="0"/>
              <a:t>(</a:t>
            </a:r>
            <a:r>
              <a:rPr lang="en-US" sz="1400" dirty="0">
                <a:hlinkClick r:id="rId2"/>
              </a:rPr>
              <a:t>http://infostation1.net/books</a:t>
            </a:r>
            <a:r>
              <a:rPr lang="en-US" sz="1400" dirty="0" smtClean="0">
                <a:hlinkClick r:id="rId2"/>
              </a:rPr>
              <a:t>/</a:t>
            </a:r>
            <a:endParaRPr lang="en-US" sz="1400" dirty="0" smtClean="0"/>
          </a:p>
          <a:p>
            <a:pPr algn="ctr"/>
            <a:r>
              <a:rPr lang="en-US" sz="1400" dirty="0" err="1" smtClean="0"/>
              <a:t>Zarlenga</a:t>
            </a:r>
            <a:r>
              <a:rPr lang="en-US" sz="1400" dirty="0" smtClean="0"/>
              <a:t>, LOST SCIENCE OF MONEY)</a:t>
            </a:r>
          </a:p>
          <a:p>
            <a:pPr algn="ctr"/>
            <a:endParaRPr lang="en-US" sz="2400" dirty="0"/>
          </a:p>
          <a:p>
            <a:pPr algn="ctr"/>
            <a:r>
              <a:rPr lang="en-US" sz="2000" dirty="0" smtClean="0"/>
              <a:t>(Needless to say, this history was</a:t>
            </a:r>
          </a:p>
          <a:p>
            <a:pPr algn="ctr"/>
            <a:r>
              <a:rPr lang="en-US" sz="2000" dirty="0" smtClean="0"/>
              <a:t>not found in the museum.)</a:t>
            </a:r>
            <a:endParaRPr lang="en-US" dirty="0" smtClean="0"/>
          </a:p>
        </p:txBody>
      </p:sp>
    </p:spTree>
    <p:extLst>
      <p:ext uri="{BB962C8B-B14F-4D97-AF65-F5344CB8AC3E}">
        <p14:creationId xmlns:p14="http://schemas.microsoft.com/office/powerpoint/2010/main" val="33199783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Rome, Italy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814" y="784823"/>
            <a:ext cx="6268325" cy="5982535"/>
          </a:xfrm>
          <a:prstGeom prst="rect">
            <a:avLst/>
          </a:prstGeom>
        </p:spPr>
      </p:pic>
      <p:sp>
        <p:nvSpPr>
          <p:cNvPr id="4" name="TextBox 3"/>
          <p:cNvSpPr txBox="1"/>
          <p:nvPr/>
        </p:nvSpPr>
        <p:spPr>
          <a:xfrm>
            <a:off x="404978" y="3351038"/>
            <a:ext cx="4074459" cy="3416320"/>
          </a:xfrm>
          <a:prstGeom prst="rect">
            <a:avLst/>
          </a:prstGeom>
          <a:solidFill>
            <a:srgbClr val="FFFF00"/>
          </a:solidFill>
        </p:spPr>
        <p:txBody>
          <a:bodyPr wrap="square" rtlCol="0">
            <a:spAutoFit/>
          </a:bodyPr>
          <a:lstStyle/>
          <a:p>
            <a:r>
              <a:rPr lang="en-US" dirty="0" smtClean="0"/>
              <a:t>We arrived to the Rome Termini train station…</a:t>
            </a:r>
          </a:p>
          <a:p>
            <a:endParaRPr lang="en-US" dirty="0" smtClean="0"/>
          </a:p>
          <a:p>
            <a:r>
              <a:rPr lang="en-US" dirty="0" smtClean="0"/>
              <a:t>dropped our bags at our hostel run by two </a:t>
            </a:r>
            <a:r>
              <a:rPr lang="en-US" dirty="0" err="1" smtClean="0"/>
              <a:t>Philippino</a:t>
            </a:r>
            <a:r>
              <a:rPr lang="en-US" dirty="0" smtClean="0"/>
              <a:t> women…</a:t>
            </a:r>
          </a:p>
          <a:p>
            <a:endParaRPr lang="en-US" dirty="0" smtClean="0"/>
          </a:p>
          <a:p>
            <a:r>
              <a:rPr lang="en-US" dirty="0" smtClean="0"/>
              <a:t>and hopped on the underground metro to meet Michael Clark, who in 2012 joined </a:t>
            </a:r>
            <a:r>
              <a:rPr lang="en-US" dirty="0"/>
              <a:t>the staff of U.S. </a:t>
            </a:r>
            <a:r>
              <a:rPr lang="en-US" dirty="0" smtClean="0"/>
              <a:t>Rep </a:t>
            </a:r>
            <a:r>
              <a:rPr lang="en-US" dirty="0"/>
              <a:t>Dennis Kucinich </a:t>
            </a:r>
            <a:r>
              <a:rPr lang="en-US" dirty="0" smtClean="0"/>
              <a:t>to assist with </a:t>
            </a:r>
            <a:r>
              <a:rPr lang="en-US" dirty="0"/>
              <a:t>the final drafting </a:t>
            </a:r>
            <a:r>
              <a:rPr lang="en-US" dirty="0" smtClean="0"/>
              <a:t>of </a:t>
            </a:r>
            <a:r>
              <a:rPr lang="en-US" dirty="0"/>
              <a:t>the NEED Act.</a:t>
            </a:r>
          </a:p>
          <a:p>
            <a:r>
              <a:rPr lang="en-US" dirty="0" smtClean="0"/>
              <a:t> </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597" y="738656"/>
            <a:ext cx="2567628" cy="1406082"/>
          </a:xfrm>
          <a:prstGeom prst="rect">
            <a:avLst/>
          </a:prstGeom>
        </p:spPr>
      </p:pic>
      <p:sp>
        <p:nvSpPr>
          <p:cNvPr id="7" name="TextBox 6"/>
          <p:cNvSpPr txBox="1"/>
          <p:nvPr/>
        </p:nvSpPr>
        <p:spPr>
          <a:xfrm>
            <a:off x="283912" y="2247493"/>
            <a:ext cx="2346155" cy="646331"/>
          </a:xfrm>
          <a:prstGeom prst="rect">
            <a:avLst/>
          </a:prstGeom>
          <a:solidFill>
            <a:schemeClr val="bg1"/>
          </a:solidFill>
        </p:spPr>
        <p:txBody>
          <a:bodyPr wrap="none" rtlCol="0">
            <a:spAutoFit/>
          </a:bodyPr>
          <a:lstStyle/>
          <a:p>
            <a:r>
              <a:rPr lang="en-US" dirty="0" smtClean="0"/>
              <a:t>Napoleon Guest House</a:t>
            </a:r>
          </a:p>
          <a:p>
            <a:r>
              <a:rPr lang="en-US" dirty="0" smtClean="0"/>
              <a:t>Via </a:t>
            </a:r>
            <a:r>
              <a:rPr lang="en-US" dirty="0" err="1" smtClean="0"/>
              <a:t>Napoleone</a:t>
            </a:r>
            <a:r>
              <a:rPr lang="en-US" dirty="0" smtClean="0"/>
              <a:t> 75</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8450" y="6149744"/>
            <a:ext cx="603757" cy="617614"/>
          </a:xfrm>
          <a:prstGeom prst="rect">
            <a:avLst/>
          </a:prstGeom>
        </p:spPr>
      </p:pic>
      <p:sp>
        <p:nvSpPr>
          <p:cNvPr id="3" name="Right Arrow 2"/>
          <p:cNvSpPr/>
          <p:nvPr/>
        </p:nvSpPr>
        <p:spPr>
          <a:xfrm rot="13305981" flipV="1">
            <a:off x="295956" y="1488288"/>
            <a:ext cx="1478936" cy="3640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9536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 y="657763"/>
            <a:ext cx="12191999" cy="6200237"/>
          </a:xfrm>
          <a:solidFill>
            <a:srgbClr val="FFFFCC"/>
          </a:solidFill>
        </p:spPr>
        <p:txBody>
          <a:bodyPr>
            <a:normAutofit/>
          </a:bodyPr>
          <a:lstStyle/>
          <a:p>
            <a:pPr marL="0" indent="0">
              <a:buNone/>
            </a:pPr>
            <a:endParaRPr lang="en-US" sz="2000" dirty="0" smtClean="0"/>
          </a:p>
          <a:p>
            <a:pPr marL="0" indent="0">
              <a:buNone/>
            </a:pPr>
            <a:endParaRPr lang="en-US" sz="2000" dirty="0"/>
          </a:p>
        </p:txBody>
      </p:sp>
      <p:sp>
        <p:nvSpPr>
          <p:cNvPr id="8" name="TextBox 7"/>
          <p:cNvSpPr txBox="1"/>
          <p:nvPr/>
        </p:nvSpPr>
        <p:spPr>
          <a:xfrm>
            <a:off x="-1" y="671210"/>
            <a:ext cx="12191997" cy="3416320"/>
          </a:xfrm>
          <a:prstGeom prst="rect">
            <a:avLst/>
          </a:prstGeom>
          <a:solidFill>
            <a:srgbClr val="CCCCFF"/>
          </a:solidFill>
        </p:spPr>
        <p:txBody>
          <a:bodyPr wrap="square" rtlCol="0">
            <a:spAutoFit/>
          </a:bodyPr>
          <a:lstStyle/>
          <a:p>
            <a:endParaRPr lang="en-US" sz="2400" dirty="0" smtClean="0"/>
          </a:p>
          <a:p>
            <a:r>
              <a:rPr lang="en-US" sz="2400" dirty="0" smtClean="0"/>
              <a:t>Alexander Del Mar, HISTORY OF MONETARY SYSTEMS, p. 330-331, published 1901</a:t>
            </a:r>
          </a:p>
          <a:p>
            <a:endParaRPr lang="en-US" sz="2400" dirty="0" smtClean="0"/>
          </a:p>
          <a:p>
            <a:r>
              <a:rPr lang="en-US" sz="2400" dirty="0" smtClean="0"/>
              <a:t>“The </a:t>
            </a:r>
            <a:r>
              <a:rPr lang="en-US" sz="2400" dirty="0"/>
              <a:t>control of money</a:t>
            </a:r>
            <a:r>
              <a:rPr lang="en-US" sz="2400" dirty="0" smtClean="0"/>
              <a:t>,” </a:t>
            </a:r>
            <a:r>
              <a:rPr lang="en-US" sz="2400" dirty="0"/>
              <a:t>says an eloquent writer on the subject, </a:t>
            </a:r>
            <a:r>
              <a:rPr lang="en-US" sz="2400" dirty="0" smtClean="0"/>
              <a:t>“is </a:t>
            </a:r>
            <a:r>
              <a:rPr lang="en-US" sz="2400" dirty="0"/>
              <a:t>the ground upon which an international or cosmopolitan combination ‘finances’ the world and ‘farms’ humanity</a:t>
            </a:r>
            <a:r>
              <a:rPr lang="en-US" sz="2400" dirty="0" smtClean="0"/>
              <a:t>.“</a:t>
            </a:r>
            <a:endParaRPr lang="en-US" sz="2400" dirty="0"/>
          </a:p>
          <a:p>
            <a:endParaRPr lang="en-US" sz="2400" dirty="0" smtClean="0"/>
          </a:p>
          <a:p>
            <a:r>
              <a:rPr lang="en-US" sz="2400" dirty="0" smtClean="0"/>
              <a:t>“… the enrichment of a class, who know only how to scheme, to undermine and to appropriate the earnings of mankind…</a:t>
            </a:r>
          </a:p>
          <a:p>
            <a:endParaRPr lang="en-US" sz="2400" dirty="0"/>
          </a:p>
        </p:txBody>
      </p:sp>
      <p:pic>
        <p:nvPicPr>
          <p:cNvPr id="7170" name="Picture 2" descr="http://4.bp.blogspot.com/-RoZab0pXIIY/TbWq3Ek085I/AAAAAAAAFcw/bF8qNer6Ph8/s1600/dutch%2Bmast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9608" y="4074083"/>
            <a:ext cx="4102387" cy="278391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affordablehousinginstitute.org/blogs/us/wp-content/uploads/dutch_burghers-300x2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207" y="4074083"/>
            <a:ext cx="3647051" cy="278391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i.dailymail.co.uk/i/pix/2010/03/19/article-1259247-08A8EA50000005DC-266_634x3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57338"/>
            <a:ext cx="3750590" cy="220066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0" y="0"/>
            <a:ext cx="12192000" cy="557938"/>
          </a:xfrm>
          <a:prstGeom prst="rect">
            <a:avLst/>
          </a:prstGeom>
          <a:solidFill>
            <a:srgbClr val="99FF33"/>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t>Nature of Capitalism </a:t>
            </a:r>
            <a:r>
              <a:rPr lang="en-US" sz="1600" dirty="0">
                <a:hlinkClick r:id="rId5"/>
              </a:rPr>
              <a:t>http://infostation1.net/books</a:t>
            </a:r>
            <a:endParaRPr lang="en-US" sz="3600" dirty="0"/>
          </a:p>
        </p:txBody>
      </p:sp>
    </p:spTree>
    <p:extLst>
      <p:ext uri="{BB962C8B-B14F-4D97-AF65-F5344CB8AC3E}">
        <p14:creationId xmlns:p14="http://schemas.microsoft.com/office/powerpoint/2010/main" val="41355747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04497"/>
          </a:xfrm>
          <a:solidFill>
            <a:srgbClr val="CC99FF"/>
          </a:solidFill>
        </p:spPr>
        <p:txBody>
          <a:bodyPr>
            <a:normAutofit fontScale="90000"/>
          </a:bodyPr>
          <a:lstStyle/>
          <a:p>
            <a:pPr algn="ctr"/>
            <a:r>
              <a:rPr lang="en-US" sz="3200" dirty="0"/>
              <a:t>AMSTERDAM’S FINANCIAL SYSTEM (CAPITALISM</a:t>
            </a:r>
            <a:r>
              <a:rPr lang="en-US" sz="3200" dirty="0" smtClean="0"/>
              <a:t>)  </a:t>
            </a:r>
            <a:r>
              <a:rPr lang="en-US" sz="1600" dirty="0" smtClean="0">
                <a:hlinkClick r:id="rId2"/>
              </a:rPr>
              <a:t>http</a:t>
            </a:r>
            <a:r>
              <a:rPr lang="en-US" sz="1600" dirty="0">
                <a:hlinkClick r:id="rId2"/>
              </a:rPr>
              <a:t>://infostation1.net/books</a:t>
            </a:r>
            <a:endParaRPr lang="en-US" sz="3200" dirty="0"/>
          </a:p>
        </p:txBody>
      </p:sp>
      <p:sp>
        <p:nvSpPr>
          <p:cNvPr id="3" name="Content Placeholder 2"/>
          <p:cNvSpPr>
            <a:spLocks noGrp="1"/>
          </p:cNvSpPr>
          <p:nvPr>
            <p:ph idx="1"/>
          </p:nvPr>
        </p:nvSpPr>
        <p:spPr>
          <a:xfrm>
            <a:off x="0" y="504497"/>
            <a:ext cx="12192000" cy="6353503"/>
          </a:xfrm>
        </p:spPr>
        <p:txBody>
          <a:bodyPr>
            <a:normAutofit/>
          </a:bodyPr>
          <a:lstStyle/>
          <a:p>
            <a:pPr marL="514350" indent="-514350">
              <a:buFont typeface="+mj-lt"/>
              <a:buAutoNum type="arabicPeriod"/>
            </a:pPr>
            <a:endParaRPr lang="en-US" dirty="0" smtClean="0"/>
          </a:p>
          <a:p>
            <a:pPr marL="0" indent="0">
              <a:buNone/>
            </a:pPr>
            <a:endParaRPr lang="en-US" dirty="0" smtClean="0"/>
          </a:p>
          <a:p>
            <a:pPr marL="0" indent="0">
              <a:buNone/>
            </a:pPr>
            <a:endParaRPr lang="en-US" dirty="0"/>
          </a:p>
          <a:p>
            <a:pPr marL="0" indent="0">
              <a:buNone/>
            </a:pPr>
            <a:endParaRPr lang="en-US" dirty="0" smtClean="0"/>
          </a:p>
        </p:txBody>
      </p:sp>
      <p:sp>
        <p:nvSpPr>
          <p:cNvPr id="4" name="TextBox 3"/>
          <p:cNvSpPr txBox="1"/>
          <p:nvPr/>
        </p:nvSpPr>
        <p:spPr>
          <a:xfrm>
            <a:off x="1565330" y="717079"/>
            <a:ext cx="10120392" cy="707886"/>
          </a:xfrm>
          <a:prstGeom prst="rect">
            <a:avLst/>
          </a:prstGeom>
          <a:solidFill>
            <a:srgbClr val="00FFFF"/>
          </a:solidFill>
        </p:spPr>
        <p:txBody>
          <a:bodyPr wrap="square" rtlCol="0">
            <a:spAutoFit/>
          </a:bodyPr>
          <a:lstStyle/>
          <a:p>
            <a:pPr algn="ctr"/>
            <a:r>
              <a:rPr lang="en-US" sz="2000" b="1" dirty="0" smtClean="0"/>
              <a:t>TRADING WITH THE ENEMY:</a:t>
            </a:r>
          </a:p>
          <a:p>
            <a:r>
              <a:rPr lang="en-US" sz="2000" b="1" dirty="0" smtClean="0"/>
              <a:t>NO CONSIDERATION OF PATRIOTISM OR NATIONALISM – THEY WERE INTERNATIONALIST</a:t>
            </a:r>
            <a:endParaRPr lang="en-US" sz="2000" b="1" dirty="0"/>
          </a:p>
        </p:txBody>
      </p:sp>
      <p:sp>
        <p:nvSpPr>
          <p:cNvPr id="6" name="TextBox 5"/>
          <p:cNvSpPr txBox="1"/>
          <p:nvPr/>
        </p:nvSpPr>
        <p:spPr>
          <a:xfrm>
            <a:off x="720029" y="1621212"/>
            <a:ext cx="5900141" cy="1200329"/>
          </a:xfrm>
          <a:prstGeom prst="rect">
            <a:avLst/>
          </a:prstGeom>
          <a:noFill/>
        </p:spPr>
        <p:txBody>
          <a:bodyPr wrap="none" rtlCol="0">
            <a:spAutoFit/>
          </a:bodyPr>
          <a:lstStyle/>
          <a:p>
            <a:r>
              <a:rPr lang="en-US" b="1" dirty="0" smtClean="0"/>
              <a:t>DURING WAR WITH SPAIN:</a:t>
            </a:r>
          </a:p>
          <a:p>
            <a:pPr marL="285750" indent="-285750">
              <a:buFont typeface="Arial" panose="020B0604020202020204" pitchFamily="34" charset="0"/>
              <a:buChar char="•"/>
            </a:pPr>
            <a:r>
              <a:rPr lang="en-US" b="1" dirty="0"/>
              <a:t> </a:t>
            </a:r>
            <a:r>
              <a:rPr lang="en-US" b="1" dirty="0" smtClean="0"/>
              <a:t>    AMSTERDAM MERCHANTS TRADED WITH THE ENEMY</a:t>
            </a:r>
          </a:p>
          <a:p>
            <a:pPr marL="285750" indent="-285750">
              <a:buFont typeface="Arial" panose="020B0604020202020204" pitchFamily="34" charset="0"/>
              <a:buChar char="•"/>
            </a:pPr>
            <a:r>
              <a:rPr lang="en-US" b="1" dirty="0"/>
              <a:t> </a:t>
            </a:r>
            <a:r>
              <a:rPr lang="en-US" b="1" dirty="0" smtClean="0"/>
              <a:t>    AMSTERDAM MERCHANTS INVESTED IN PRIVATEERS</a:t>
            </a:r>
          </a:p>
          <a:p>
            <a:r>
              <a:rPr lang="en-US" b="1" dirty="0"/>
              <a:t> </a:t>
            </a:r>
            <a:r>
              <a:rPr lang="en-US" b="1" dirty="0" smtClean="0"/>
              <a:t>         WHICH PREYED ON DUTCH SHIPPING</a:t>
            </a:r>
            <a:endParaRPr lang="en-US" b="1" dirty="0"/>
          </a:p>
        </p:txBody>
      </p:sp>
      <p:pic>
        <p:nvPicPr>
          <p:cNvPr id="8196" name="Picture 4" descr="http://upload.wikimedia.org/wikipedia/commons/9/9b/Capture_of_Bri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2375" y="1770540"/>
            <a:ext cx="3049625" cy="508746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www.edward-wells.nl/catalogus/products_pictures/large_3/22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8199" y="3089845"/>
            <a:ext cx="4584624" cy="379498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i53.photobucket.com/albums/g53/TonyBarton/Trooptyp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89844"/>
            <a:ext cx="3959099" cy="3217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5254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4321" y="1807335"/>
            <a:ext cx="9354051" cy="1448685"/>
          </a:xfrm>
        </p:spPr>
        <p:txBody>
          <a:bodyPr>
            <a:normAutofit/>
          </a:bodyPr>
          <a:lstStyle/>
          <a:p>
            <a:pPr marL="0" indent="0">
              <a:buNone/>
            </a:pPr>
            <a:r>
              <a:rPr lang="en-US" sz="2000" dirty="0"/>
              <a:t>A SMALL BUT IMPORTANT GROUP OF Dutch traders and financiers</a:t>
            </a:r>
            <a:r>
              <a:rPr lang="en-US" sz="2000" dirty="0" smtClean="0"/>
              <a:t>, migrated to London:</a:t>
            </a:r>
          </a:p>
          <a:p>
            <a:pPr algn="ctr">
              <a:lnSpc>
                <a:spcPct val="50000"/>
              </a:lnSpc>
              <a:buFont typeface="Wingdings" panose="05000000000000000000" pitchFamily="2" charset="2"/>
              <a:buChar char="ü"/>
            </a:pPr>
            <a:r>
              <a:rPr lang="en-US" sz="2000" dirty="0" smtClean="0"/>
              <a:t>Christian, Jew, Huguenot</a:t>
            </a:r>
          </a:p>
          <a:p>
            <a:pPr algn="ctr">
              <a:lnSpc>
                <a:spcPct val="50000"/>
              </a:lnSpc>
              <a:buFont typeface="Wingdings" panose="05000000000000000000" pitchFamily="2" charset="2"/>
              <a:buChar char="ü"/>
            </a:pPr>
            <a:r>
              <a:rPr lang="en-US" sz="2000" dirty="0" smtClean="0"/>
              <a:t>via Holland</a:t>
            </a:r>
          </a:p>
          <a:p>
            <a:pPr algn="ctr">
              <a:lnSpc>
                <a:spcPct val="50000"/>
              </a:lnSpc>
              <a:buFont typeface="Wingdings" panose="05000000000000000000" pitchFamily="2" charset="2"/>
              <a:buChar char="ü"/>
            </a:pPr>
            <a:r>
              <a:rPr lang="en-US" sz="2000" dirty="0" smtClean="0"/>
              <a:t>with international financial expertise</a:t>
            </a:r>
          </a:p>
          <a:p>
            <a:pPr marL="0" indent="0" algn="ctr">
              <a:buNone/>
            </a:pPr>
            <a:endParaRPr lang="en-US" dirty="0"/>
          </a:p>
          <a:p>
            <a:pPr marL="0" indent="0" algn="ctr">
              <a:buNone/>
            </a:pPr>
            <a:endParaRPr lang="en-US" dirty="0" smtClean="0"/>
          </a:p>
          <a:p>
            <a:pPr marL="0" indent="0">
              <a:buNone/>
            </a:pPr>
            <a:endParaRPr lang="en-US" dirty="0" smtClean="0"/>
          </a:p>
        </p:txBody>
      </p:sp>
      <p:sp>
        <p:nvSpPr>
          <p:cNvPr id="5" name="Title 1"/>
          <p:cNvSpPr txBox="1">
            <a:spLocks/>
          </p:cNvSpPr>
          <p:nvPr/>
        </p:nvSpPr>
        <p:spPr>
          <a:xfrm>
            <a:off x="0" y="0"/>
            <a:ext cx="12192000" cy="557938"/>
          </a:xfrm>
          <a:prstGeom prst="rect">
            <a:avLst/>
          </a:prstGeom>
          <a:solidFill>
            <a:srgbClr val="CC99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Holland financed </a:t>
            </a:r>
            <a:r>
              <a:rPr lang="en-US" sz="3200" dirty="0" smtClean="0"/>
              <a:t>England </a:t>
            </a:r>
            <a:r>
              <a:rPr lang="en-US" sz="1400" dirty="0">
                <a:hlinkClick r:id="rId2"/>
              </a:rPr>
              <a:t>http://infostation1.net/books</a:t>
            </a:r>
            <a:endParaRPr lang="en-US" sz="3200" dirty="0"/>
          </a:p>
        </p:txBody>
      </p:sp>
      <p:sp>
        <p:nvSpPr>
          <p:cNvPr id="2" name="TextBox 1"/>
          <p:cNvSpPr txBox="1"/>
          <p:nvPr/>
        </p:nvSpPr>
        <p:spPr>
          <a:xfrm>
            <a:off x="1344321" y="643312"/>
            <a:ext cx="10062691" cy="830997"/>
          </a:xfrm>
          <a:prstGeom prst="rect">
            <a:avLst/>
          </a:prstGeom>
          <a:solidFill>
            <a:srgbClr val="FF99FF"/>
          </a:solidFill>
        </p:spPr>
        <p:txBody>
          <a:bodyPr wrap="none" rtlCol="0">
            <a:spAutoFit/>
          </a:bodyPr>
          <a:lstStyle/>
          <a:p>
            <a:pPr algn="ctr"/>
            <a:r>
              <a:rPr lang="en-US" sz="2400" dirty="0" smtClean="0"/>
              <a:t>THE BANK OF ENGLAND (1694) WAS FLOATED WITH DUTCH CAPITAL</a:t>
            </a:r>
          </a:p>
          <a:p>
            <a:pPr algn="ctr"/>
            <a:r>
              <a:rPr lang="en-US" sz="2400" dirty="0" smtClean="0"/>
              <a:t>DUTCH BANKERS WERE ITS LARGEST STOCKHOLDERS AND CUSTOMERS IN 1760</a:t>
            </a:r>
            <a:endParaRPr lang="en-US" sz="2400" dirty="0"/>
          </a:p>
        </p:txBody>
      </p:sp>
      <p:pic>
        <p:nvPicPr>
          <p:cNvPr id="17410" name="Picture 2" descr="http://upload.wikimedia.org/wikipedia/commons/thumb/8/82/Francisco_Lopes_Suasso.jpg/300px-Francisco_Lopes_Suass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0" y="3448049"/>
            <a:ext cx="2857500" cy="34099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163671" y="4961964"/>
            <a:ext cx="3975855" cy="923330"/>
          </a:xfrm>
          <a:prstGeom prst="rect">
            <a:avLst/>
          </a:prstGeom>
        </p:spPr>
        <p:txBody>
          <a:bodyPr wrap="square">
            <a:spAutoFit/>
          </a:bodyPr>
          <a:lstStyle/>
          <a:p>
            <a:r>
              <a:rPr lang="en-US" b="1" dirty="0"/>
              <a:t>Francisco Lopes </a:t>
            </a:r>
            <a:r>
              <a:rPr lang="en-US" b="1" dirty="0" smtClean="0"/>
              <a:t>Suassos,</a:t>
            </a:r>
            <a:r>
              <a:rPr lang="en-US" dirty="0" smtClean="0"/>
              <a:t> </a:t>
            </a:r>
            <a:r>
              <a:rPr lang="en-US" dirty="0"/>
              <a:t>1657 </a:t>
            </a:r>
            <a:r>
              <a:rPr lang="en-US" dirty="0" smtClean="0"/>
              <a:t>–1710,</a:t>
            </a:r>
          </a:p>
          <a:p>
            <a:r>
              <a:rPr lang="en-US" dirty="0" smtClean="0"/>
              <a:t> </a:t>
            </a:r>
            <a:r>
              <a:rPr lang="en-US" dirty="0"/>
              <a:t>was a banker and financier of </a:t>
            </a:r>
            <a:r>
              <a:rPr lang="en-US" dirty="0" smtClean="0"/>
              <a:t>the Dutch</a:t>
            </a:r>
          </a:p>
          <a:p>
            <a:r>
              <a:rPr lang="en-US" dirty="0" smtClean="0"/>
              <a:t> Republic..</a:t>
            </a:r>
            <a:endParaRPr lang="en-US" dirty="0"/>
          </a:p>
        </p:txBody>
      </p:sp>
      <p:pic>
        <p:nvPicPr>
          <p:cNvPr id="17412" name="Picture 4" descr="http://upload.wikimedia.org/wikipedia/commons/a/a8/London.bankofengland.ar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02460"/>
            <a:ext cx="4044466" cy="33011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57741" y="3522274"/>
            <a:ext cx="2248436" cy="400110"/>
          </a:xfrm>
          <a:prstGeom prst="rect">
            <a:avLst/>
          </a:prstGeom>
          <a:solidFill>
            <a:srgbClr val="FF9BDE"/>
          </a:solidFill>
        </p:spPr>
        <p:txBody>
          <a:bodyPr wrap="none" rtlCol="0">
            <a:spAutoFit/>
          </a:bodyPr>
          <a:lstStyle/>
          <a:p>
            <a:r>
              <a:rPr lang="en-US" sz="2000" b="1" dirty="0" smtClean="0"/>
              <a:t>BANK OF ENGLAND</a:t>
            </a:r>
            <a:endParaRPr lang="en-US" sz="2000" b="1" dirty="0"/>
          </a:p>
        </p:txBody>
      </p:sp>
    </p:spTree>
    <p:extLst>
      <p:ext uri="{BB962C8B-B14F-4D97-AF65-F5344CB8AC3E}">
        <p14:creationId xmlns:p14="http://schemas.microsoft.com/office/powerpoint/2010/main" val="3526245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Amsterdam</a:t>
            </a:r>
          </a:p>
        </p:txBody>
      </p:sp>
      <p:sp>
        <p:nvSpPr>
          <p:cNvPr id="3" name="TextBox 2"/>
          <p:cNvSpPr txBox="1"/>
          <p:nvPr/>
        </p:nvSpPr>
        <p:spPr>
          <a:xfrm>
            <a:off x="2393577" y="2528049"/>
            <a:ext cx="7041776" cy="1477328"/>
          </a:xfrm>
          <a:prstGeom prst="rect">
            <a:avLst/>
          </a:prstGeom>
          <a:solidFill>
            <a:srgbClr val="FFC000"/>
          </a:solidFill>
        </p:spPr>
        <p:txBody>
          <a:bodyPr wrap="square" rtlCol="0">
            <a:spAutoFit/>
          </a:bodyPr>
          <a:lstStyle/>
          <a:p>
            <a:pPr algn="ctr"/>
            <a:endParaRPr lang="en-US" dirty="0" smtClean="0"/>
          </a:p>
          <a:p>
            <a:pPr algn="ctr"/>
            <a:r>
              <a:rPr lang="en-US" dirty="0" smtClean="0"/>
              <a:t>THE BOLS MUSEUM</a:t>
            </a:r>
          </a:p>
          <a:p>
            <a:pPr algn="ctr"/>
            <a:r>
              <a:rPr lang="en-US" dirty="0" smtClean="0"/>
              <a:t>&amp;</a:t>
            </a:r>
            <a:endParaRPr lang="en-US" dirty="0"/>
          </a:p>
          <a:p>
            <a:pPr algn="ctr"/>
            <a:r>
              <a:rPr lang="en-US" dirty="0" smtClean="0"/>
              <a:t>MONETARY REFORM IDEAS</a:t>
            </a:r>
          </a:p>
          <a:p>
            <a:pPr algn="ctr"/>
            <a:endParaRPr lang="en-US" dirty="0" smtClean="0"/>
          </a:p>
        </p:txBody>
      </p:sp>
    </p:spTree>
    <p:extLst>
      <p:ext uri="{BB962C8B-B14F-4D97-AF65-F5344CB8AC3E}">
        <p14:creationId xmlns:p14="http://schemas.microsoft.com/office/powerpoint/2010/main" val="1160070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Amsterdam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0996" y="779928"/>
            <a:ext cx="3669338" cy="5930153"/>
          </a:xfrm>
          <a:prstGeom prst="rect">
            <a:avLst/>
          </a:prstGeom>
        </p:spPr>
      </p:pic>
      <p:sp>
        <p:nvSpPr>
          <p:cNvPr id="3" name="TextBox 2"/>
          <p:cNvSpPr txBox="1"/>
          <p:nvPr/>
        </p:nvSpPr>
        <p:spPr>
          <a:xfrm>
            <a:off x="685800" y="1640541"/>
            <a:ext cx="184731" cy="369332"/>
          </a:xfrm>
          <a:prstGeom prst="rect">
            <a:avLst/>
          </a:prstGeom>
          <a:noFill/>
        </p:spPr>
        <p:txBody>
          <a:bodyPr wrap="none" rtlCol="0">
            <a:spAutoFit/>
          </a:bodyPr>
          <a:lstStyle/>
          <a:p>
            <a:endParaRPr lang="en-US"/>
          </a:p>
        </p:txBody>
      </p:sp>
      <p:sp>
        <p:nvSpPr>
          <p:cNvPr id="4" name="TextBox 3"/>
          <p:cNvSpPr txBox="1"/>
          <p:nvPr/>
        </p:nvSpPr>
        <p:spPr>
          <a:xfrm>
            <a:off x="443753" y="1640541"/>
            <a:ext cx="6321539" cy="3139321"/>
          </a:xfrm>
          <a:prstGeom prst="rect">
            <a:avLst/>
          </a:prstGeom>
          <a:solidFill>
            <a:srgbClr val="FFFF00"/>
          </a:solidFill>
        </p:spPr>
        <p:txBody>
          <a:bodyPr wrap="none" rtlCol="0">
            <a:spAutoFit/>
          </a:bodyPr>
          <a:lstStyle/>
          <a:p>
            <a:r>
              <a:rPr lang="en-US" dirty="0" smtClean="0"/>
              <a:t>A block away from the Rijksmuseum is the House of </a:t>
            </a:r>
            <a:r>
              <a:rPr lang="en-US" dirty="0" err="1" smtClean="0"/>
              <a:t>Bols</a:t>
            </a:r>
            <a:r>
              <a:rPr lang="en-US" dirty="0" smtClean="0"/>
              <a:t>,</a:t>
            </a:r>
          </a:p>
          <a:p>
            <a:r>
              <a:rPr lang="en-US" dirty="0" smtClean="0"/>
              <a:t>a museum created by the </a:t>
            </a:r>
            <a:r>
              <a:rPr lang="en-US" dirty="0" err="1" smtClean="0"/>
              <a:t>Bols</a:t>
            </a:r>
            <a:r>
              <a:rPr lang="en-US" dirty="0" smtClean="0"/>
              <a:t> Company to explain the</a:t>
            </a:r>
          </a:p>
          <a:p>
            <a:r>
              <a:rPr lang="en-US" dirty="0" smtClean="0"/>
              <a:t>history of their liqueurs.   At the end of the self-tour, you</a:t>
            </a:r>
          </a:p>
          <a:p>
            <a:r>
              <a:rPr lang="en-US" dirty="0" smtClean="0"/>
              <a:t>get the cocktail of your choice, made from </a:t>
            </a:r>
            <a:r>
              <a:rPr lang="en-US" dirty="0" err="1" smtClean="0"/>
              <a:t>Bols</a:t>
            </a:r>
            <a:r>
              <a:rPr lang="en-US" dirty="0" smtClean="0"/>
              <a:t> spirits, of course!</a:t>
            </a:r>
          </a:p>
          <a:p>
            <a:endParaRPr lang="en-US" dirty="0"/>
          </a:p>
          <a:p>
            <a:r>
              <a:rPr lang="en-US" dirty="0" smtClean="0"/>
              <a:t>Now, I would not have thought to sightsee this particular venue,</a:t>
            </a:r>
          </a:p>
          <a:p>
            <a:r>
              <a:rPr lang="en-US" dirty="0" smtClean="0"/>
              <a:t>but my osteopath back in New York had said he found it very</a:t>
            </a:r>
          </a:p>
          <a:p>
            <a:r>
              <a:rPr lang="en-US" dirty="0" smtClean="0"/>
              <a:t>‘enlightening’ and made a point to encourage me to go.  So Jamie</a:t>
            </a:r>
          </a:p>
          <a:p>
            <a:r>
              <a:rPr lang="en-US" dirty="0" smtClean="0"/>
              <a:t>and I went.</a:t>
            </a:r>
          </a:p>
          <a:p>
            <a:endParaRPr lang="en-US" dirty="0"/>
          </a:p>
          <a:p>
            <a:r>
              <a:rPr lang="en-US" dirty="0" smtClean="0"/>
              <a:t>And there </a:t>
            </a:r>
            <a:r>
              <a:rPr lang="en-US" dirty="0" smtClean="0"/>
              <a:t>was a surprise there for monetary reformers.</a:t>
            </a:r>
            <a:endParaRPr lang="en-US" dirty="0"/>
          </a:p>
        </p:txBody>
      </p:sp>
    </p:spTree>
    <p:extLst>
      <p:ext uri="{BB962C8B-B14F-4D97-AF65-F5344CB8AC3E}">
        <p14:creationId xmlns:p14="http://schemas.microsoft.com/office/powerpoint/2010/main" val="11869807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Amsterdam</a:t>
            </a:r>
          </a:p>
        </p:txBody>
      </p:sp>
      <p:sp>
        <p:nvSpPr>
          <p:cNvPr id="3" name="TextBox 2"/>
          <p:cNvSpPr txBox="1"/>
          <p:nvPr/>
        </p:nvSpPr>
        <p:spPr>
          <a:xfrm>
            <a:off x="685800" y="1640541"/>
            <a:ext cx="184731" cy="369332"/>
          </a:xfrm>
          <a:prstGeom prst="rect">
            <a:avLst/>
          </a:prstGeom>
          <a:noFill/>
        </p:spPr>
        <p:txBody>
          <a:bodyPr wrap="none" rtlCol="0">
            <a:spAutoFit/>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237" y="3877874"/>
            <a:ext cx="4172175" cy="29801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2" y="944256"/>
            <a:ext cx="5700300" cy="3604452"/>
          </a:xfrm>
          <a:prstGeom prst="rect">
            <a:avLst/>
          </a:prstGeom>
        </p:spPr>
      </p:pic>
      <p:sp>
        <p:nvSpPr>
          <p:cNvPr id="8" name="TextBox 7"/>
          <p:cNvSpPr txBox="1"/>
          <p:nvPr/>
        </p:nvSpPr>
        <p:spPr>
          <a:xfrm>
            <a:off x="7811624" y="1615716"/>
            <a:ext cx="3678183" cy="4524315"/>
          </a:xfrm>
          <a:prstGeom prst="rect">
            <a:avLst/>
          </a:prstGeom>
          <a:noFill/>
        </p:spPr>
        <p:txBody>
          <a:bodyPr wrap="square" rtlCol="0">
            <a:spAutoFit/>
          </a:bodyPr>
          <a:lstStyle/>
          <a:p>
            <a:r>
              <a:rPr lang="en-US" dirty="0" smtClean="0"/>
              <a:t>The grandson of the </a:t>
            </a:r>
            <a:r>
              <a:rPr lang="en-US" dirty="0" err="1" smtClean="0"/>
              <a:t>Bols</a:t>
            </a:r>
            <a:r>
              <a:rPr lang="en-US" dirty="0" smtClean="0"/>
              <a:t> founder,  as a major shareholder in the Dutch East India Company, was not only shipping spices back from the East Indies, but also gold.  The silver of Europe was shipped to the East for gold, since silver bought twice as much gold in the East, than in Europe.</a:t>
            </a:r>
            <a:endParaRPr lang="en-US" dirty="0"/>
          </a:p>
          <a:p>
            <a:endParaRPr lang="en-US" dirty="0" smtClean="0"/>
          </a:p>
          <a:p>
            <a:r>
              <a:rPr lang="en-US" dirty="0" smtClean="0"/>
              <a:t>The Bank of Amsterdam (supposedly only a deposit bank) was secretly creating money by loaning to the Dutch East India Company, as well as carrying </a:t>
            </a:r>
            <a:r>
              <a:rPr lang="en-US" dirty="0"/>
              <a:t>on illegal trade in precious metals.  </a:t>
            </a:r>
            <a:endParaRPr lang="en-US" dirty="0" smtClean="0"/>
          </a:p>
        </p:txBody>
      </p:sp>
      <p:sp>
        <p:nvSpPr>
          <p:cNvPr id="9" name="TextBox 8"/>
          <p:cNvSpPr txBox="1"/>
          <p:nvPr/>
        </p:nvSpPr>
        <p:spPr>
          <a:xfrm>
            <a:off x="1583225" y="574924"/>
            <a:ext cx="2039404" cy="369332"/>
          </a:xfrm>
          <a:prstGeom prst="rect">
            <a:avLst/>
          </a:prstGeom>
          <a:solidFill>
            <a:srgbClr val="FFFF00"/>
          </a:solidFill>
        </p:spPr>
        <p:txBody>
          <a:bodyPr wrap="none" rtlCol="0">
            <a:spAutoFit/>
          </a:bodyPr>
          <a:lstStyle/>
          <a:p>
            <a:r>
              <a:rPr lang="en-US" b="1" dirty="0" smtClean="0"/>
              <a:t>MUSEUM HISTORY </a:t>
            </a:r>
            <a:endParaRPr lang="en-US" b="1" dirty="0"/>
          </a:p>
        </p:txBody>
      </p:sp>
      <p:sp>
        <p:nvSpPr>
          <p:cNvPr id="10" name="TextBox 9"/>
          <p:cNvSpPr txBox="1"/>
          <p:nvPr/>
        </p:nvSpPr>
        <p:spPr>
          <a:xfrm>
            <a:off x="7934719" y="645281"/>
            <a:ext cx="3535135" cy="369332"/>
          </a:xfrm>
          <a:prstGeom prst="rect">
            <a:avLst/>
          </a:prstGeom>
          <a:solidFill>
            <a:srgbClr val="FFFF00"/>
          </a:solidFill>
        </p:spPr>
        <p:txBody>
          <a:bodyPr wrap="none" rtlCol="0">
            <a:spAutoFit/>
          </a:bodyPr>
          <a:lstStyle/>
          <a:p>
            <a:r>
              <a:rPr lang="en-US" b="1" dirty="0" smtClean="0"/>
              <a:t>LOST SCIENCE OF MONEY HISTORY </a:t>
            </a:r>
            <a:endParaRPr lang="en-US" b="1" dirty="0"/>
          </a:p>
        </p:txBody>
      </p:sp>
    </p:spTree>
    <p:extLst>
      <p:ext uri="{BB962C8B-B14F-4D97-AF65-F5344CB8AC3E}">
        <p14:creationId xmlns:p14="http://schemas.microsoft.com/office/powerpoint/2010/main" val="9516786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Amsterdam</a:t>
            </a:r>
          </a:p>
        </p:txBody>
      </p:sp>
      <p:sp>
        <p:nvSpPr>
          <p:cNvPr id="3" name="TextBox 2"/>
          <p:cNvSpPr txBox="1"/>
          <p:nvPr/>
        </p:nvSpPr>
        <p:spPr>
          <a:xfrm>
            <a:off x="685800" y="1640541"/>
            <a:ext cx="184731" cy="369332"/>
          </a:xfrm>
          <a:prstGeom prst="rect">
            <a:avLst/>
          </a:prstGeom>
          <a:noFill/>
        </p:spPr>
        <p:txBody>
          <a:bodyPr wrap="none" rtlCol="0">
            <a:spAutoFit/>
          </a:bodyPr>
          <a:lstStyle/>
          <a:p>
            <a:endParaRPr lang="en-US"/>
          </a:p>
        </p:txBody>
      </p:sp>
      <p:sp>
        <p:nvSpPr>
          <p:cNvPr id="6" name="TextBox 2"/>
          <p:cNvSpPr txBox="1"/>
          <p:nvPr/>
        </p:nvSpPr>
        <p:spPr>
          <a:xfrm>
            <a:off x="3930090" y="2951946"/>
            <a:ext cx="4331827" cy="954107"/>
          </a:xfrm>
          <a:prstGeom prst="rect">
            <a:avLst/>
          </a:prstGeom>
          <a:solidFill>
            <a:srgbClr val="FFFF66"/>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smtClean="0"/>
              <a:t>End</a:t>
            </a:r>
          </a:p>
          <a:p>
            <a:pPr algn="ctr"/>
            <a:r>
              <a:rPr lang="en-US" sz="2800" b="1" dirty="0" smtClean="0"/>
              <a:t>Week </a:t>
            </a:r>
            <a:r>
              <a:rPr lang="en-US" sz="2800" b="1" dirty="0" smtClean="0"/>
              <a:t>2:  Rome, Amsterdam</a:t>
            </a:r>
            <a:endParaRPr lang="en-US" sz="2800" b="1" dirty="0"/>
          </a:p>
        </p:txBody>
      </p:sp>
    </p:spTree>
    <p:extLst>
      <p:ext uri="{BB962C8B-B14F-4D97-AF65-F5344CB8AC3E}">
        <p14:creationId xmlns:p14="http://schemas.microsoft.com/office/powerpoint/2010/main" val="6459214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Rome, Italy</a:t>
            </a:r>
          </a:p>
        </p:txBody>
      </p:sp>
      <p:pic>
        <p:nvPicPr>
          <p:cNvPr id="8" name="Picture 7" descr="http://www.innercitypress.com/unpga1clark.jpg"/>
          <p:cNvPicPr/>
          <p:nvPr/>
        </p:nvPicPr>
        <p:blipFill>
          <a:blip r:embed="rId2">
            <a:extLst>
              <a:ext uri="{28A0092B-C50C-407E-A947-70E740481C1C}">
                <a14:useLocalDpi xmlns:a14="http://schemas.microsoft.com/office/drawing/2010/main" val="0"/>
              </a:ext>
            </a:extLst>
          </a:blip>
          <a:srcRect/>
          <a:stretch>
            <a:fillRect/>
          </a:stretch>
        </p:blipFill>
        <p:spPr bwMode="auto">
          <a:xfrm>
            <a:off x="371881" y="1009268"/>
            <a:ext cx="1397934" cy="1972642"/>
          </a:xfrm>
          <a:prstGeom prst="rect">
            <a:avLst/>
          </a:prstGeom>
          <a:noFill/>
          <a:ln>
            <a:noFill/>
          </a:ln>
        </p:spPr>
      </p:pic>
      <p:sp>
        <p:nvSpPr>
          <p:cNvPr id="9" name="Rectangle 8"/>
          <p:cNvSpPr/>
          <p:nvPr/>
        </p:nvSpPr>
        <p:spPr>
          <a:xfrm>
            <a:off x="1956449" y="1009268"/>
            <a:ext cx="4138629" cy="923330"/>
          </a:xfrm>
          <a:prstGeom prst="rect">
            <a:avLst/>
          </a:prstGeom>
        </p:spPr>
        <p:txBody>
          <a:bodyPr wrap="square">
            <a:spAutoFit/>
          </a:bodyPr>
          <a:lstStyle/>
          <a:p>
            <a:r>
              <a:rPr lang="en-US" dirty="0" smtClean="0"/>
              <a:t>Michael works for the Food and Agriculture Org. of the UN.  His office is</a:t>
            </a:r>
          </a:p>
          <a:p>
            <a:r>
              <a:rPr lang="en-US" dirty="0" smtClean="0"/>
              <a:t>across from the Circus Maximus.</a:t>
            </a: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3941" y="2897521"/>
            <a:ext cx="6078689" cy="3890361"/>
          </a:xfrm>
          <a:prstGeom prst="rect">
            <a:avLst/>
          </a:prstGeom>
        </p:spPr>
      </p:pic>
      <p:sp>
        <p:nvSpPr>
          <p:cNvPr id="15" name="TextBox 14"/>
          <p:cNvSpPr txBox="1"/>
          <p:nvPr/>
        </p:nvSpPr>
        <p:spPr>
          <a:xfrm>
            <a:off x="9984078" y="6288657"/>
            <a:ext cx="1876989" cy="369332"/>
          </a:xfrm>
          <a:prstGeom prst="rect">
            <a:avLst/>
          </a:prstGeom>
          <a:solidFill>
            <a:schemeClr val="bg1"/>
          </a:solidFill>
        </p:spPr>
        <p:txBody>
          <a:bodyPr wrap="none" rtlCol="0">
            <a:spAutoFit/>
          </a:bodyPr>
          <a:lstStyle/>
          <a:p>
            <a:r>
              <a:rPr lang="en-US" dirty="0" smtClean="0"/>
              <a:t>CIRCUS MAXIMUS</a:t>
            </a:r>
            <a:endParaRPr lang="en-US"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3063" y="4797766"/>
            <a:ext cx="2092583" cy="1976669"/>
          </a:xfrm>
          <a:prstGeom prst="rect">
            <a:avLst/>
          </a:prstGeom>
        </p:spPr>
      </p:pic>
      <p:sp>
        <p:nvSpPr>
          <p:cNvPr id="13" name="TextBox 12"/>
          <p:cNvSpPr txBox="1"/>
          <p:nvPr/>
        </p:nvSpPr>
        <p:spPr>
          <a:xfrm>
            <a:off x="346957" y="3971400"/>
            <a:ext cx="2845715" cy="923330"/>
          </a:xfrm>
          <a:prstGeom prst="rect">
            <a:avLst/>
          </a:prstGeom>
          <a:solidFill>
            <a:schemeClr val="bg1"/>
          </a:solidFill>
        </p:spPr>
        <p:txBody>
          <a:bodyPr wrap="none" rtlCol="0">
            <a:spAutoFit/>
          </a:bodyPr>
          <a:lstStyle/>
          <a:p>
            <a:r>
              <a:rPr lang="en-US" dirty="0" smtClean="0"/>
              <a:t>We ate delicious Italian food</a:t>
            </a:r>
          </a:p>
          <a:p>
            <a:r>
              <a:rPr lang="en-US" dirty="0" smtClean="0"/>
              <a:t>waiting for Michael, looking </a:t>
            </a:r>
          </a:p>
          <a:p>
            <a:r>
              <a:rPr lang="en-US" dirty="0" smtClean="0"/>
              <a:t>at the Circus Maximus</a:t>
            </a:r>
            <a:endParaRPr lang="en-US" dirty="0"/>
          </a:p>
        </p:txBody>
      </p:sp>
    </p:spTree>
    <p:extLst>
      <p:ext uri="{BB962C8B-B14F-4D97-AF65-F5344CB8AC3E}">
        <p14:creationId xmlns:p14="http://schemas.microsoft.com/office/powerpoint/2010/main" val="3333527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7052983" cy="584775"/>
          </a:xfrm>
          <a:prstGeom prst="rect">
            <a:avLst/>
          </a:prstGeom>
          <a:solidFill>
            <a:srgbClr val="FFC000"/>
          </a:solidFill>
        </p:spPr>
        <p:txBody>
          <a:bodyPr wrap="square" rtlCol="0">
            <a:spAutoFit/>
          </a:bodyPr>
          <a:lstStyle/>
          <a:p>
            <a:pPr algn="ctr"/>
            <a:r>
              <a:rPr lang="en-US" sz="3200" dirty="0" smtClean="0"/>
              <a:t>Rome, Italy</a:t>
            </a:r>
          </a:p>
        </p:txBody>
      </p:sp>
      <p:sp>
        <p:nvSpPr>
          <p:cNvPr id="2" name="TextBox 1"/>
          <p:cNvSpPr txBox="1"/>
          <p:nvPr/>
        </p:nvSpPr>
        <p:spPr>
          <a:xfrm>
            <a:off x="578225" y="2314016"/>
            <a:ext cx="5584093" cy="2308324"/>
          </a:xfrm>
          <a:prstGeom prst="rect">
            <a:avLst/>
          </a:prstGeom>
          <a:noFill/>
        </p:spPr>
        <p:txBody>
          <a:bodyPr wrap="none" rtlCol="0">
            <a:spAutoFit/>
          </a:bodyPr>
          <a:lstStyle/>
          <a:p>
            <a:r>
              <a:rPr lang="en-US" dirty="0" smtClean="0"/>
              <a:t>Michael took us on the tram to his apartment across</a:t>
            </a:r>
          </a:p>
          <a:p>
            <a:r>
              <a:rPr lang="en-US" dirty="0" smtClean="0"/>
              <a:t>the Tiber to meet up with wife Dana and have dinner.</a:t>
            </a:r>
          </a:p>
          <a:p>
            <a:endParaRPr lang="en-US" dirty="0"/>
          </a:p>
          <a:p>
            <a:r>
              <a:rPr lang="en-US" dirty="0" smtClean="0"/>
              <a:t>This is the stairwell of the old Italian apartment building</a:t>
            </a:r>
          </a:p>
          <a:p>
            <a:r>
              <a:rPr lang="en-US" dirty="0" smtClean="0"/>
              <a:t>in which they live.</a:t>
            </a:r>
          </a:p>
          <a:p>
            <a:endParaRPr lang="en-US" dirty="0" smtClean="0"/>
          </a:p>
          <a:p>
            <a:r>
              <a:rPr lang="en-US" dirty="0"/>
              <a:t>Y</a:t>
            </a:r>
            <a:r>
              <a:rPr lang="en-US" dirty="0" smtClean="0"/>
              <a:t>ou have to walk up.   The elevator doesn’t work.</a:t>
            </a:r>
          </a:p>
          <a:p>
            <a:r>
              <a:rPr lang="en-US" dirty="0" smtClean="0"/>
              <a:t>Also, the mailboxes in the entrance aren’t working either!</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95733" y="857250"/>
            <a:ext cx="6857999" cy="5143499"/>
          </a:xfrm>
          <a:prstGeom prst="rect">
            <a:avLst/>
          </a:prstGeom>
        </p:spPr>
      </p:pic>
    </p:spTree>
    <p:extLst>
      <p:ext uri="{BB962C8B-B14F-4D97-AF65-F5344CB8AC3E}">
        <p14:creationId xmlns:p14="http://schemas.microsoft.com/office/powerpoint/2010/main" val="28882103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Rome, Italy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1522" y="790053"/>
            <a:ext cx="7885678" cy="5799006"/>
          </a:xfrm>
          <a:prstGeom prst="rect">
            <a:avLst/>
          </a:prstGeom>
        </p:spPr>
      </p:pic>
      <p:sp>
        <p:nvSpPr>
          <p:cNvPr id="3" name="TextBox 2"/>
          <p:cNvSpPr txBox="1"/>
          <p:nvPr/>
        </p:nvSpPr>
        <p:spPr>
          <a:xfrm>
            <a:off x="3563471" y="5943600"/>
            <a:ext cx="8384026" cy="646331"/>
          </a:xfrm>
          <a:prstGeom prst="rect">
            <a:avLst/>
          </a:prstGeom>
          <a:solidFill>
            <a:schemeClr val="bg1"/>
          </a:solidFill>
        </p:spPr>
        <p:txBody>
          <a:bodyPr wrap="none" rtlCol="0">
            <a:spAutoFit/>
          </a:bodyPr>
          <a:lstStyle/>
          <a:p>
            <a:r>
              <a:rPr lang="en-US" dirty="0" smtClean="0"/>
              <a:t>                                                                                                                                                           </a:t>
            </a:r>
          </a:p>
          <a:p>
            <a:endParaRPr lang="en-US" dirty="0"/>
          </a:p>
        </p:txBody>
      </p:sp>
      <p:sp>
        <p:nvSpPr>
          <p:cNvPr id="4" name="TextBox 3"/>
          <p:cNvSpPr txBox="1"/>
          <p:nvPr/>
        </p:nvSpPr>
        <p:spPr>
          <a:xfrm>
            <a:off x="515842" y="2810436"/>
            <a:ext cx="3278462" cy="1477328"/>
          </a:xfrm>
          <a:prstGeom prst="rect">
            <a:avLst/>
          </a:prstGeom>
          <a:noFill/>
        </p:spPr>
        <p:txBody>
          <a:bodyPr wrap="none" rtlCol="0">
            <a:spAutoFit/>
          </a:bodyPr>
          <a:lstStyle/>
          <a:p>
            <a:r>
              <a:rPr lang="en-US" dirty="0" smtClean="0"/>
              <a:t>Then all of us –</a:t>
            </a:r>
          </a:p>
          <a:p>
            <a:r>
              <a:rPr lang="en-US" dirty="0" smtClean="0"/>
              <a:t>Sue, Jamie, Bob, Michael, Dana –</a:t>
            </a:r>
          </a:p>
          <a:p>
            <a:r>
              <a:rPr lang="en-US" dirty="0" smtClean="0"/>
              <a:t>went out for a local Italian </a:t>
            </a:r>
          </a:p>
          <a:p>
            <a:r>
              <a:rPr lang="en-US" dirty="0" smtClean="0"/>
              <a:t>dinner of lots of meat and</a:t>
            </a:r>
          </a:p>
          <a:p>
            <a:r>
              <a:rPr lang="en-US" dirty="0" smtClean="0"/>
              <a:t>drink!</a:t>
            </a:r>
            <a:endParaRPr lang="en-US" dirty="0"/>
          </a:p>
        </p:txBody>
      </p:sp>
    </p:spTree>
    <p:extLst>
      <p:ext uri="{BB962C8B-B14F-4D97-AF65-F5344CB8AC3E}">
        <p14:creationId xmlns:p14="http://schemas.microsoft.com/office/powerpoint/2010/main" val="42271153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13849" y="1909483"/>
            <a:ext cx="4581703" cy="2246769"/>
          </a:xfrm>
          <a:prstGeom prst="rect">
            <a:avLst/>
          </a:prstGeom>
          <a:solidFill>
            <a:srgbClr val="FFC000"/>
          </a:solidFill>
        </p:spPr>
        <p:txBody>
          <a:bodyPr wrap="none" rtlCol="0">
            <a:spAutoFit/>
          </a:bodyPr>
          <a:lstStyle/>
          <a:p>
            <a:pPr algn="ctr"/>
            <a:r>
              <a:rPr lang="en-US" sz="2800" dirty="0" smtClean="0"/>
              <a:t>Rome</a:t>
            </a:r>
          </a:p>
          <a:p>
            <a:pPr algn="ctr"/>
            <a:endParaRPr lang="en-US" sz="2800" dirty="0"/>
          </a:p>
          <a:p>
            <a:pPr algn="ctr"/>
            <a:r>
              <a:rPr lang="en-US" sz="2800" dirty="0" smtClean="0"/>
              <a:t>Sightseeing</a:t>
            </a:r>
          </a:p>
          <a:p>
            <a:pPr algn="ctr"/>
            <a:endParaRPr lang="en-US" sz="2800" dirty="0"/>
          </a:p>
          <a:p>
            <a:r>
              <a:rPr lang="en-US" sz="2800" dirty="0" smtClean="0"/>
              <a:t>                             Fri.   2-9-2018</a:t>
            </a:r>
            <a:endParaRPr lang="en-US" sz="2800" dirty="0"/>
          </a:p>
        </p:txBody>
      </p:sp>
    </p:spTree>
    <p:extLst>
      <p:ext uri="{BB962C8B-B14F-4D97-AF65-F5344CB8AC3E}">
        <p14:creationId xmlns:p14="http://schemas.microsoft.com/office/powerpoint/2010/main" val="1360545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Rome, Italy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729" y="3066521"/>
            <a:ext cx="10688542" cy="3791479"/>
          </a:xfrm>
          <a:prstGeom prst="rect">
            <a:avLst/>
          </a:prstGeom>
        </p:spPr>
      </p:pic>
      <p:sp>
        <p:nvSpPr>
          <p:cNvPr id="4" name="TextBox 3"/>
          <p:cNvSpPr txBox="1"/>
          <p:nvPr/>
        </p:nvSpPr>
        <p:spPr>
          <a:xfrm>
            <a:off x="403411" y="758197"/>
            <a:ext cx="11681011" cy="2308324"/>
          </a:xfrm>
          <a:prstGeom prst="rect">
            <a:avLst/>
          </a:prstGeom>
          <a:noFill/>
        </p:spPr>
        <p:txBody>
          <a:bodyPr wrap="square" rtlCol="0">
            <a:spAutoFit/>
          </a:bodyPr>
          <a:lstStyle/>
          <a:p>
            <a:r>
              <a:rPr lang="en-US" sz="2400" dirty="0" smtClean="0"/>
              <a:t>The next day, we switched rooms from the 4-person dorm, leaving the dorm to an older woman interrupted by our late night return!  I hope she forgives us.  The </a:t>
            </a:r>
            <a:r>
              <a:rPr lang="en-US" sz="2400" dirty="0" err="1" smtClean="0"/>
              <a:t>Phillipino</a:t>
            </a:r>
            <a:r>
              <a:rPr lang="en-US" sz="2400" dirty="0" smtClean="0"/>
              <a:t> hostess gave us our own room. </a:t>
            </a:r>
          </a:p>
          <a:p>
            <a:endParaRPr lang="en-US" sz="2400" dirty="0"/>
          </a:p>
          <a:p>
            <a:r>
              <a:rPr lang="en-US" sz="2400" dirty="0" smtClean="0"/>
              <a:t>We found an outdoor café around the corner with delicious bacon and eggs and</a:t>
            </a:r>
          </a:p>
          <a:p>
            <a:r>
              <a:rPr lang="en-US" sz="2400" dirty="0" smtClean="0"/>
              <a:t>a friendly waitress.  Across the street was a public park and ancient ruins.</a:t>
            </a:r>
            <a:endParaRPr lang="en-US"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966" y="3066520"/>
            <a:ext cx="5055305" cy="3791479"/>
          </a:xfrm>
          <a:prstGeom prst="rect">
            <a:avLst/>
          </a:prstGeom>
        </p:spPr>
      </p:pic>
      <p:sp>
        <p:nvSpPr>
          <p:cNvPr id="6" name="TextBox 5"/>
          <p:cNvSpPr txBox="1"/>
          <p:nvPr/>
        </p:nvSpPr>
        <p:spPr>
          <a:xfrm rot="21180441">
            <a:off x="1223683" y="5489129"/>
            <a:ext cx="1900007" cy="369332"/>
          </a:xfrm>
          <a:prstGeom prst="rect">
            <a:avLst/>
          </a:prstGeom>
          <a:solidFill>
            <a:srgbClr val="FFFF00"/>
          </a:solidFill>
        </p:spPr>
        <p:txBody>
          <a:bodyPr wrap="none" rtlCol="0">
            <a:spAutoFit/>
          </a:bodyPr>
          <a:lstStyle/>
          <a:p>
            <a:r>
              <a:rPr lang="en-US" dirty="0" smtClean="0"/>
              <a:t>Our breakfast cafe</a:t>
            </a:r>
            <a:endParaRPr lang="en-US" dirty="0"/>
          </a:p>
        </p:txBody>
      </p:sp>
      <p:sp>
        <p:nvSpPr>
          <p:cNvPr id="7" name="TextBox 6"/>
          <p:cNvSpPr txBox="1"/>
          <p:nvPr/>
        </p:nvSpPr>
        <p:spPr>
          <a:xfrm>
            <a:off x="8779863" y="6488668"/>
            <a:ext cx="2660408" cy="369332"/>
          </a:xfrm>
          <a:prstGeom prst="rect">
            <a:avLst/>
          </a:prstGeom>
          <a:solidFill>
            <a:srgbClr val="FFFF00"/>
          </a:solidFill>
        </p:spPr>
        <p:txBody>
          <a:bodyPr wrap="none" rtlCol="0">
            <a:spAutoFit/>
          </a:bodyPr>
          <a:lstStyle/>
          <a:p>
            <a:r>
              <a:rPr lang="en-US" dirty="0" smtClean="0"/>
              <a:t>The ruins across the street</a:t>
            </a:r>
            <a:endParaRPr lang="en-US" dirty="0"/>
          </a:p>
        </p:txBody>
      </p:sp>
    </p:spTree>
    <p:extLst>
      <p:ext uri="{BB962C8B-B14F-4D97-AF65-F5344CB8AC3E}">
        <p14:creationId xmlns:p14="http://schemas.microsoft.com/office/powerpoint/2010/main" val="918549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84775"/>
          </a:xfrm>
          <a:prstGeom prst="rect">
            <a:avLst/>
          </a:prstGeom>
          <a:solidFill>
            <a:srgbClr val="FFC000"/>
          </a:solidFill>
        </p:spPr>
        <p:txBody>
          <a:bodyPr wrap="square" rtlCol="0">
            <a:spAutoFit/>
          </a:bodyPr>
          <a:lstStyle/>
          <a:p>
            <a:pPr algn="ctr"/>
            <a:r>
              <a:rPr lang="en-US" sz="3200" dirty="0" smtClean="0"/>
              <a:t>Rome, Italy</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693" y="1595249"/>
            <a:ext cx="5056095" cy="3918044"/>
          </a:xfrm>
          <a:prstGeom prst="rect">
            <a:avLst/>
          </a:prstGeom>
        </p:spPr>
      </p:pic>
      <p:sp>
        <p:nvSpPr>
          <p:cNvPr id="3" name="TextBox 2"/>
          <p:cNvSpPr txBox="1"/>
          <p:nvPr/>
        </p:nvSpPr>
        <p:spPr>
          <a:xfrm>
            <a:off x="316693" y="768124"/>
            <a:ext cx="11558613" cy="523220"/>
          </a:xfrm>
          <a:prstGeom prst="rect">
            <a:avLst/>
          </a:prstGeom>
          <a:solidFill>
            <a:srgbClr val="FFC000"/>
          </a:solidFill>
        </p:spPr>
        <p:txBody>
          <a:bodyPr wrap="none" rtlCol="0">
            <a:spAutoFit/>
          </a:bodyPr>
          <a:lstStyle/>
          <a:p>
            <a:r>
              <a:rPr lang="en-US" sz="2800" dirty="0" smtClean="0"/>
              <a:t>We did sightseeing around the neighborhood all morning and early afternoon.</a:t>
            </a:r>
            <a:endParaRPr lang="en-US" sz="2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42663" y="2284408"/>
            <a:ext cx="4841409" cy="3463091"/>
          </a:xfrm>
          <a:prstGeom prst="rect">
            <a:avLst/>
          </a:prstGeom>
        </p:spPr>
      </p:pic>
      <p:sp>
        <p:nvSpPr>
          <p:cNvPr id="4" name="Rectangle 3"/>
          <p:cNvSpPr/>
          <p:nvPr/>
        </p:nvSpPr>
        <p:spPr>
          <a:xfrm>
            <a:off x="956595" y="5674657"/>
            <a:ext cx="3776290" cy="1015663"/>
          </a:xfrm>
          <a:prstGeom prst="rect">
            <a:avLst/>
          </a:prstGeom>
        </p:spPr>
        <p:txBody>
          <a:bodyPr wrap="none">
            <a:spAutoFit/>
          </a:bodyPr>
          <a:lstStyle/>
          <a:p>
            <a:r>
              <a:rPr lang="it-IT" sz="2000" b="1" dirty="0"/>
              <a:t>Basilica di Santa Maria Maggiore</a:t>
            </a:r>
            <a:r>
              <a:rPr lang="en-US" sz="2000" b="1" dirty="0" smtClean="0"/>
              <a:t>, </a:t>
            </a:r>
          </a:p>
          <a:p>
            <a:r>
              <a:rPr lang="en-US" sz="2000" b="1" dirty="0" smtClean="0"/>
              <a:t>the largest Marian (dedicated to</a:t>
            </a:r>
          </a:p>
          <a:p>
            <a:r>
              <a:rPr lang="en-US" sz="2000" b="1" dirty="0" smtClean="0"/>
              <a:t>the Virgin Mary) church in Rome</a:t>
            </a:r>
            <a:endParaRPr lang="en-US" sz="2000" b="1"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090648" y="2290014"/>
            <a:ext cx="4796117" cy="3406590"/>
          </a:xfrm>
          <a:prstGeom prst="rect">
            <a:avLst/>
          </a:prstGeom>
        </p:spPr>
      </p:pic>
    </p:spTree>
    <p:extLst>
      <p:ext uri="{BB962C8B-B14F-4D97-AF65-F5344CB8AC3E}">
        <p14:creationId xmlns:p14="http://schemas.microsoft.com/office/powerpoint/2010/main" val="1638894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2265</TotalTime>
  <Words>1928</Words>
  <Application>Microsoft Office PowerPoint</Application>
  <PresentationFormat>Widescreen</PresentationFormat>
  <Paragraphs>278</Paragraphs>
  <Slides>36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 Unicode MS</vt:lpstr>
      <vt:lpstr>Arial</vt:lpstr>
      <vt:lpstr>Calibri</vt:lpstr>
      <vt:lpstr>Calibri Light</vt:lpstr>
      <vt:lpstr>Times New Roman</vt:lpstr>
      <vt:lpstr>Wingdings</vt:lpstr>
      <vt:lpstr>Office Theme</vt:lpstr>
      <vt:lpstr>2-1 to 2-21-2018 TRIP TO EUROPE FOR MONETARY REFORM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AMSTERDAM’S FINANCIAL SYSTEM (CAPITALISM)  http://infostation1.net/books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 to 2-21-2018 TRIP TO EUROPE FOR MONETARY REFORM</dc:title>
  <dc:creator>Sue Peters</dc:creator>
  <cp:lastModifiedBy>Sue Peters</cp:lastModifiedBy>
  <cp:revision>123</cp:revision>
  <dcterms:created xsi:type="dcterms:W3CDTF">2018-03-05T18:08:59Z</dcterms:created>
  <dcterms:modified xsi:type="dcterms:W3CDTF">2018-03-12T02:26:07Z</dcterms:modified>
</cp:coreProperties>
</file>