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1" r:id="rId2"/>
    <p:sldId id="342" r:id="rId3"/>
    <p:sldId id="343" r:id="rId4"/>
    <p:sldId id="353" r:id="rId5"/>
    <p:sldId id="345" r:id="rId6"/>
    <p:sldId id="347" r:id="rId7"/>
    <p:sldId id="355" r:id="rId8"/>
    <p:sldId id="359" r:id="rId9"/>
    <p:sldId id="363" r:id="rId10"/>
    <p:sldId id="360" r:id="rId11"/>
    <p:sldId id="356" r:id="rId12"/>
    <p:sldId id="357" r:id="rId13"/>
    <p:sldId id="361" r:id="rId14"/>
    <p:sldId id="367" r:id="rId15"/>
    <p:sldId id="366" r:id="rId16"/>
    <p:sldId id="364" r:id="rId17"/>
    <p:sldId id="365" r:id="rId18"/>
    <p:sldId id="362" r:id="rId19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A3FFFF"/>
    <a:srgbClr val="F6ACF6"/>
    <a:srgbClr val="97C1FF"/>
    <a:srgbClr val="FFB19F"/>
    <a:srgbClr val="D0B9FF"/>
    <a:srgbClr val="FFDB69"/>
    <a:srgbClr val="FF714F"/>
    <a:srgbClr val="9B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58" autoAdjust="0"/>
  </p:normalViewPr>
  <p:slideViewPr>
    <p:cSldViewPr snapToGrid="0">
      <p:cViewPr varScale="1">
        <p:scale>
          <a:sx n="56" d="100"/>
          <a:sy n="56" d="100"/>
        </p:scale>
        <p:origin x="78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359469DB-6212-E54E-BE46-5B5DA6322F2F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3263"/>
            <a:ext cx="6257925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60B89A31-1C53-C445-815B-57943C25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6208" indent="-302387"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9550" indent="-241910"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3370" indent="-241910"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7189" indent="-241910"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1009" indent="-241910" defTabSz="99787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830" indent="-241910" defTabSz="99787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8649" indent="-241910" defTabSz="99787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2469" indent="-241910" defTabSz="99787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55522D-CA2E-447E-91CF-929CE6D4D9B1}" type="slidenum">
              <a:rPr lang="en-US" altLang="en-US" sz="1200" b="0">
                <a:latin typeface="Times New Roman" panose="02020603050405020304" pitchFamily="18" charset="0"/>
              </a:rPr>
              <a:pPr/>
              <a:t>7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9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2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AAF-E54C-42E3-ADC3-B8843C01118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0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gif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325511" y="722143"/>
            <a:ext cx="8674747" cy="17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329" dirty="0" smtClean="0"/>
              <a:t>EQUITABLE TRADE</a:t>
            </a:r>
          </a:p>
          <a:p>
            <a:pPr algn="ctr"/>
            <a:r>
              <a:rPr lang="en-US" altLang="en-US" sz="5329" dirty="0" smtClean="0"/>
              <a:t>NOT CORPORATE TRADE</a:t>
            </a:r>
            <a:endParaRPr lang="en-US" altLang="en-US" sz="532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89" y="3287542"/>
            <a:ext cx="4517634" cy="30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24" y="2378121"/>
            <a:ext cx="2922775" cy="2538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0762" y="5892148"/>
            <a:ext cx="3712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CHINESE-MADE COMPUTER</a:t>
            </a:r>
          </a:p>
          <a:p>
            <a:r>
              <a:rPr lang="en-US" sz="2400" b="1" dirty="0" smtClean="0"/>
              <a:t>          &amp;   SLAVE LABOR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0299" y="5892148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CONSUMER                               </a:t>
            </a:r>
            <a:endParaRPr lang="en-US" sz="2800" dirty="0"/>
          </a:p>
        </p:txBody>
      </p:sp>
      <p:sp>
        <p:nvSpPr>
          <p:cNvPr id="12" name="Oval Callout 11"/>
          <p:cNvSpPr/>
          <p:nvPr/>
        </p:nvSpPr>
        <p:spPr>
          <a:xfrm>
            <a:off x="2906596" y="675182"/>
            <a:ext cx="5944105" cy="1403130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I’m unemployed and I’m in debt …so thank goodness for cheap prices!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8151"/>
            <a:ext cx="528016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PSYCHOLOGY OF ‘FREE</a:t>
            </a:r>
            <a:r>
              <a:rPr lang="en-US" sz="3200" smtClean="0"/>
              <a:t>’ TRADE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70925" y="2457048"/>
            <a:ext cx="80983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61" y="3769366"/>
            <a:ext cx="2841325" cy="2122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7" y="2457048"/>
            <a:ext cx="4826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0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890" y="1155940"/>
            <a:ext cx="729238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IS EQUITABLE TRADE?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268863" y="3398806"/>
            <a:ext cx="1020208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BASED ON RESPECT FOR OURSELVES AND OUR TRADING PARTNERS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357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890" y="1155940"/>
            <a:ext cx="729238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IS EQUITABLE TRADE?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890628" y="3657599"/>
            <a:ext cx="592399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ENCOURAGES DOMESTIC 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4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2191999" cy="69865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HOW?</a:t>
            </a:r>
          </a:p>
          <a:p>
            <a:pPr algn="ctr"/>
            <a:endParaRPr lang="en-US" sz="8000" dirty="0" smtClean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77" y="2363637"/>
            <a:ext cx="3642003" cy="2809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3170" y="3768409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6959" y="2932790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303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0"/>
            <a:ext cx="12191999" cy="56015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HOW?</a:t>
            </a:r>
          </a:p>
          <a:p>
            <a:pPr algn="ctr"/>
            <a:endParaRPr lang="en-US" sz="8000" dirty="0" smtClean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U.S. IMPORTER </a:t>
            </a:r>
            <a:r>
              <a:rPr lang="en-US" sz="2400" dirty="0" smtClean="0"/>
              <a:t>PAY $ INTO FUND:                              </a:t>
            </a:r>
            <a:r>
              <a:rPr lang="en-US" sz="2000" dirty="0" smtClean="0"/>
              <a:t>TO BUY FOREIGN GOODS (AT AMERICAN PRICES)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FOREIGN IMPORTER </a:t>
            </a:r>
            <a:r>
              <a:rPr lang="en-US" sz="2400" dirty="0" smtClean="0"/>
              <a:t>TAKE $ FROM FUND:                </a:t>
            </a:r>
            <a:r>
              <a:rPr lang="en-US" sz="2000" dirty="0" smtClean="0"/>
              <a:t>TO BUY AMERICAN GOODS (AT AMERICAN PRICES)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66" y="1670580"/>
            <a:ext cx="3642003" cy="2809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4159" y="3075352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27948" y="2239733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" y="5785047"/>
            <a:ext cx="1219199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U.S. IMPORTER BUYS A FOREIGN GOOD,</a:t>
            </a:r>
          </a:p>
          <a:p>
            <a:pPr algn="ctr"/>
            <a:r>
              <a:rPr lang="en-US" sz="2400" b="1" dirty="0"/>
              <a:t>TARIFF FUND ENCOURAGES FOREIGN IMPORTER TO BUY U.S. </a:t>
            </a:r>
            <a:r>
              <a:rPr lang="en-US" sz="2400" b="1" dirty="0" smtClean="0"/>
              <a:t>GOOD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311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2191999" cy="66787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TARIFF FUND</a:t>
            </a:r>
          </a:p>
          <a:p>
            <a:pPr algn="ctr"/>
            <a:endParaRPr lang="en-US" sz="8000" dirty="0" smtClean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54" y="1620790"/>
            <a:ext cx="3172342" cy="2447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76793" y="2844079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73" y="84338"/>
            <a:ext cx="2250872" cy="2406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7522" y="5500056"/>
            <a:ext cx="287259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CHINESE IMPORTER                                  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46" y="3709441"/>
            <a:ext cx="1641372" cy="1714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7747" y="2258586"/>
            <a:ext cx="251222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4911" y="2321188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IMPORTER                                   </a:t>
            </a:r>
            <a:endParaRPr lang="en-US" sz="2800" dirty="0"/>
          </a:p>
        </p:txBody>
      </p:sp>
      <p:sp>
        <p:nvSpPr>
          <p:cNvPr id="12" name="Left Arrow 11"/>
          <p:cNvSpPr/>
          <p:nvPr/>
        </p:nvSpPr>
        <p:spPr>
          <a:xfrm rot="11777399">
            <a:off x="6853687" y="2044576"/>
            <a:ext cx="182614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0183585">
            <a:off x="6880371" y="3101762"/>
            <a:ext cx="182614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16624" y="1706599"/>
            <a:ext cx="608960" cy="461665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$5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567471" y="642020"/>
            <a:ext cx="34061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U.S. IMPORTER  --  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</a:t>
            </a:r>
            <a:r>
              <a:rPr lang="en-US" sz="2000" dirty="0"/>
              <a:t>PAYS MONEY INTO </a:t>
            </a:r>
            <a:r>
              <a:rPr lang="en-US" sz="2000" dirty="0" smtClean="0"/>
              <a:t>FUND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8487257" y="4379689"/>
            <a:ext cx="351551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FOREIGN EXPORTER </a:t>
            </a:r>
            <a:r>
              <a:rPr lang="en-US" sz="2000" b="1" dirty="0" smtClean="0"/>
              <a:t>–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000" dirty="0"/>
              <a:t>USES MONEY FROM FUND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25" y="3551479"/>
            <a:ext cx="1093212" cy="949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22" y="1861020"/>
            <a:ext cx="1093212" cy="949533"/>
          </a:xfrm>
          <a:prstGeom prst="rect">
            <a:avLst/>
          </a:prstGeom>
        </p:spPr>
      </p:pic>
      <p:sp>
        <p:nvSpPr>
          <p:cNvPr id="26" name="Left Arrow 25"/>
          <p:cNvSpPr/>
          <p:nvPr/>
        </p:nvSpPr>
        <p:spPr>
          <a:xfrm>
            <a:off x="385722" y="2012012"/>
            <a:ext cx="1826141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0800000">
            <a:off x="373223" y="3928801"/>
            <a:ext cx="1826141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99377" y="2779575"/>
            <a:ext cx="21264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CHINESE COMPUTER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03323" y="4501012"/>
            <a:ext cx="23546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AMERICAN COMPUTER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106791" y="2212419"/>
            <a:ext cx="608960" cy="461665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$5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568476" y="3108542"/>
            <a:ext cx="608960" cy="461665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226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" y="3602783"/>
            <a:ext cx="2428875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39" y="655941"/>
            <a:ext cx="2250872" cy="240670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4363411" y="771049"/>
            <a:ext cx="6399688" cy="1663680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NOW THAT THE CHINESE PRICE IS THE SAME AS THE U.S. PRICE ….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AM GOING TO BUY FROM MY PRODUCERS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0" y="35583"/>
            <a:ext cx="4394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‘FREE’ TRADE IMPORTER: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621" y="3684520"/>
            <a:ext cx="142859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+$10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1" y="3891404"/>
            <a:ext cx="2264348" cy="182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0000" y="4758575"/>
            <a:ext cx="10118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CHINA</a:t>
            </a:r>
            <a:endParaRPr lang="en-US" sz="2400" b="1" dirty="0"/>
          </a:p>
        </p:txBody>
      </p:sp>
      <p:sp>
        <p:nvSpPr>
          <p:cNvPr id="15" name="Left Arrow 14"/>
          <p:cNvSpPr/>
          <p:nvPr/>
        </p:nvSpPr>
        <p:spPr>
          <a:xfrm rot="19632714">
            <a:off x="646496" y="2744983"/>
            <a:ext cx="235340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5542" y="6137816"/>
            <a:ext cx="10840916" cy="646331"/>
          </a:xfrm>
          <a:prstGeom prst="rect">
            <a:avLst/>
          </a:prstGeom>
          <a:solidFill>
            <a:srgbClr val="F6ACF6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$10 OF U.S. MONEY WAS GAINED BY OUR ECONOMY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EQUITABLE TRADE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693" y="5428072"/>
            <a:ext cx="274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$10 IS MADE IN U.S.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02" y="3062047"/>
            <a:ext cx="3642003" cy="280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1095" y="4466819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sp>
        <p:nvSpPr>
          <p:cNvPr id="19" name="Left Arrow 18"/>
          <p:cNvSpPr/>
          <p:nvPr/>
        </p:nvSpPr>
        <p:spPr>
          <a:xfrm rot="12024757">
            <a:off x="3546012" y="3382485"/>
            <a:ext cx="6429794" cy="484632"/>
          </a:xfrm>
          <a:prstGeom prst="leftArrow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2801058">
            <a:off x="3475679" y="2949030"/>
            <a:ext cx="2599832" cy="484632"/>
          </a:xfrm>
          <a:prstGeom prst="leftArrow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3563" y="1896334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IMPORTER                                  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4884" y="3631200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8531034" y="4046698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942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" y="3602783"/>
            <a:ext cx="2428875" cy="18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30" y="35583"/>
            <a:ext cx="4394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‘FREE’ TRADE IMPORTER: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621" y="3684520"/>
            <a:ext cx="142859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+$10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1" y="3891404"/>
            <a:ext cx="2264348" cy="182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0000" y="4758575"/>
            <a:ext cx="10118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CHINA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693" y="6194505"/>
            <a:ext cx="10840916" cy="646331"/>
          </a:xfrm>
          <a:prstGeom prst="rect">
            <a:avLst/>
          </a:prstGeom>
          <a:solidFill>
            <a:srgbClr val="F6ACF6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$10 OF U.S. MONEY WAS GAINED BY OUR ECONOMY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EQUITABLE TRADE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693" y="5428072"/>
            <a:ext cx="274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$10 IS MADE IN U.S.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4" y="3490674"/>
            <a:ext cx="3642003" cy="280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4177" y="4895446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sp>
        <p:nvSpPr>
          <p:cNvPr id="20" name="Left Arrow 19"/>
          <p:cNvSpPr/>
          <p:nvPr/>
        </p:nvSpPr>
        <p:spPr>
          <a:xfrm rot="21342016">
            <a:off x="2537645" y="4881366"/>
            <a:ext cx="25998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80306" y="2778792"/>
            <a:ext cx="287259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CHINESE IMPORTER                                  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5693" y="4989407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sp>
        <p:nvSpPr>
          <p:cNvPr id="12" name="Oval Callout 11"/>
          <p:cNvSpPr/>
          <p:nvPr/>
        </p:nvSpPr>
        <p:spPr>
          <a:xfrm rot="17354146" flipH="1">
            <a:off x="5538548" y="89720"/>
            <a:ext cx="3794011" cy="3304144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5443" y="851987"/>
            <a:ext cx="310486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SINCE THERE IS MONEY IN THE TARIFF FUND, I CAN USE IT TO REDUCE MY COST FOR THAT</a:t>
            </a:r>
          </a:p>
          <a:p>
            <a:r>
              <a:rPr lang="en-US" b="1" dirty="0" smtClean="0"/>
              <a:t>AMERICAN GOOD.  I WILL BUY FROM THE U.S.</a:t>
            </a:r>
            <a:endParaRPr lang="en-US" b="1" dirty="0"/>
          </a:p>
        </p:txBody>
      </p:sp>
      <p:sp>
        <p:nvSpPr>
          <p:cNvPr id="19" name="Left Arrow 18"/>
          <p:cNvSpPr/>
          <p:nvPr/>
        </p:nvSpPr>
        <p:spPr>
          <a:xfrm rot="20523519">
            <a:off x="2486593" y="3080010"/>
            <a:ext cx="764429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08485" y="4699178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420741" y="2968367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30" y="988177"/>
            <a:ext cx="1641372" cy="1714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501" y="2578450"/>
            <a:ext cx="2263184" cy="954107"/>
          </a:xfrm>
          <a:prstGeom prst="rect">
            <a:avLst/>
          </a:prstGeom>
          <a:solidFill>
            <a:srgbClr val="F6ACF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TAILOR IN U.S.</a:t>
            </a:r>
          </a:p>
          <a:p>
            <a:r>
              <a:rPr lang="en-US" sz="2800" dirty="0" smtClean="0"/>
              <a:t>GETS MONEY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0726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IS EQUITABLE TRADE?</a:t>
            </a:r>
            <a:endParaRPr lang="en-US" sz="4000" dirty="0"/>
          </a:p>
        </p:txBody>
      </p:sp>
      <p:pic>
        <p:nvPicPr>
          <p:cNvPr id="1026" name="Picture 2" descr="https://s16-us2.ixquick.com/cgi-bin/serveimage?url=http%3A%2F%2Fwww.tricityfamilyservices.org%2Fwp-content%2Fuploads%2F2015%2F03%2F830658431.jpg&amp;sp=313b6f0df072dbc7c18ccf3e988e13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04" y="1284341"/>
            <a:ext cx="3001694" cy="20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22" y="1430984"/>
            <a:ext cx="3671532" cy="2016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98" y="4308989"/>
            <a:ext cx="4531406" cy="2311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189" y="3447741"/>
            <a:ext cx="288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HAPPY AMERICAN WORKERS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4912" y="3447741"/>
            <a:ext cx="265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HAPPY CHINESE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9786"/>
            <a:ext cx="12192000" cy="646331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TODAY’S BANKING DEVELOPED FROM TRADE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629" y="18454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870" y="4643759"/>
            <a:ext cx="2410778" cy="211067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pic>
        <p:nvPicPr>
          <p:cNvPr id="1026" name="Picture 2" descr="https://s14-eu5.ixquick.com/cgi-bin/serveimage?url=https%3A%2F%2Ftextilis.files.wordpress.com%2F2015%2F10%2F1-medieval-cloth-jpg.jpg&amp;sp=462ab551c96f68bf1164258b4acc60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4" y="1465353"/>
            <a:ext cx="4439052" cy="3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0663" y="3887283"/>
            <a:ext cx="12715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888436" y="6231216"/>
            <a:ext cx="13115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MONEY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416" y="3314602"/>
            <a:ext cx="5957080" cy="1938992"/>
          </a:xfrm>
          <a:prstGeom prst="rect">
            <a:avLst/>
          </a:prstGeom>
          <a:solidFill>
            <a:srgbClr val="D0B9FF"/>
          </a:solidFill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TRADE HAS TWO PARTS: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THE GOODS    &amp;   THE MONEY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26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629" y="18454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8302"/>
            <a:ext cx="12192000" cy="369332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TODAY’S BANKING DEVELOPED FROM TRADE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4214" y="1086705"/>
            <a:ext cx="8963572" cy="523220"/>
          </a:xfrm>
          <a:prstGeom prst="rect">
            <a:avLst/>
          </a:prstGeom>
          <a:solidFill>
            <a:srgbClr val="FF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CLEARLY, MONEY AND GOODS ARE NOT THE SAME THING.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99146" y="1913517"/>
            <a:ext cx="3114725" cy="461665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GOODS ARE WEALTH.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365289" y="1845424"/>
            <a:ext cx="3831798" cy="461665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MONEY IS NOT WEALTH.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3736208"/>
            <a:ext cx="4580402" cy="24984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76732" y="6049943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72" y="3148741"/>
            <a:ext cx="2071175" cy="1380783"/>
          </a:xfrm>
          <a:prstGeom prst="rect">
            <a:avLst/>
          </a:prstGeom>
        </p:spPr>
      </p:pic>
      <p:pic>
        <p:nvPicPr>
          <p:cNvPr id="6146" name="Picture 2" descr="https://s16-us2.ixquick.com/cgi-bin/serveimage?url=http%3A%2F%2Fwww.bullshift.net%2Fdata%2Fimages%2F2013%2F09%2Fabstract-money-world-maps-desktop-1800x1045-hd-wallpaper-1008542.jpg&amp;sp=acaeeb09fbf3c4c9ed7a76fa93611b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04" y="3148741"/>
            <a:ext cx="5735721" cy="33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9786"/>
            <a:ext cx="12192000" cy="646331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TODAY’S BANKING DEVELOPED FROM TRADE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629" y="18454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326" y="2282777"/>
            <a:ext cx="6790120" cy="3416320"/>
          </a:xfrm>
          <a:prstGeom prst="rect">
            <a:avLst/>
          </a:prstGeom>
          <a:solidFill>
            <a:srgbClr val="FFD5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parts of the trading system -- production, transfer, and consumption of goods -- were concrete and clearly visible to the ordinary citizen.</a:t>
            </a:r>
          </a:p>
          <a:p>
            <a:endParaRPr lang="en-US" sz="2400" dirty="0"/>
          </a:p>
          <a:p>
            <a:r>
              <a:rPr lang="en-US" sz="2400" dirty="0" smtClean="0"/>
              <a:t>BUT… the operations of banking and finance were concealed, scattered, and abstract so that they appeared to many to be difficult.</a:t>
            </a:r>
          </a:p>
          <a:p>
            <a:endParaRPr lang="en-US" sz="2400" dirty="0"/>
          </a:p>
          <a:p>
            <a:r>
              <a:rPr lang="en-US" sz="2400" dirty="0" smtClean="0"/>
              <a:t>Such is true to the current 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870" y="4643759"/>
            <a:ext cx="2410778" cy="211067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pic>
        <p:nvPicPr>
          <p:cNvPr id="1026" name="Picture 2" descr="https://s14-eu5.ixquick.com/cgi-bin/serveimage?url=https%3A%2F%2Ftextilis.files.wordpress.com%2F2015%2F10%2F1-medieval-cloth-jpg.jpg&amp;sp=462ab551c96f68bf1164258b4acc60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4" y="1465353"/>
            <a:ext cx="4439052" cy="3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0663" y="3887283"/>
            <a:ext cx="12715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888436" y="6231216"/>
            <a:ext cx="13115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7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 rot="20483578">
            <a:off x="1834366" y="4442019"/>
            <a:ext cx="13388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29" y="18454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8302"/>
            <a:ext cx="12192000" cy="369332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TODAY’S BANKING DEVELOPED FROM TRADE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8326" y="1009892"/>
            <a:ext cx="10255348" cy="461665"/>
          </a:xfrm>
          <a:prstGeom prst="rect">
            <a:avLst/>
          </a:prstGeom>
          <a:solidFill>
            <a:srgbClr val="FF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GOODS AND MONEY ARE RELATED --   THEY MOVE IN OPPOSITE DIRECTIONS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 rot="20360518">
            <a:off x="421662" y="2280203"/>
            <a:ext cx="4698761" cy="830997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When the price of goods goes UP….</a:t>
            </a:r>
          </a:p>
          <a:p>
            <a:r>
              <a:rPr lang="en-US" sz="2400" dirty="0" smtClean="0"/>
              <a:t>the value of money goes DOWN.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 rot="560660">
            <a:off x="6722015" y="1893884"/>
            <a:ext cx="5359791" cy="830997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When the price of goods goes DOWN….</a:t>
            </a:r>
          </a:p>
          <a:p>
            <a:r>
              <a:rPr lang="en-US" sz="2400" dirty="0" smtClean="0"/>
              <a:t>the value of money goes UP.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0" y="4564246"/>
            <a:ext cx="2567311" cy="1496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23" y="4117444"/>
            <a:ext cx="4095132" cy="2182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" y="5828060"/>
            <a:ext cx="461578" cy="648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62" y="2677560"/>
            <a:ext cx="1411461" cy="2471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18" y="3154496"/>
            <a:ext cx="2764431" cy="24244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80" y="5811439"/>
            <a:ext cx="1046631" cy="6977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27562" y="4964418"/>
            <a:ext cx="8864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00083" y="4679500"/>
            <a:ext cx="13985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CFE00"/>
                </a:solidFill>
              </a:rPr>
              <a:t>VALUE</a:t>
            </a:r>
            <a:endParaRPr lang="en-US" sz="3600" dirty="0">
              <a:solidFill>
                <a:srgbClr val="3CFE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363054">
            <a:off x="766426" y="5189094"/>
            <a:ext cx="736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CFE00"/>
                </a:solidFill>
              </a:rPr>
              <a:t>VALUE</a:t>
            </a:r>
            <a:endParaRPr lang="en-US" sz="1600" b="1" dirty="0">
              <a:solidFill>
                <a:srgbClr val="3CFE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363054">
            <a:off x="792217" y="5254096"/>
            <a:ext cx="7362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CFE00"/>
                </a:solidFill>
              </a:rPr>
              <a:t>VALUE</a:t>
            </a:r>
            <a:endParaRPr lang="en-US" sz="1600" b="1" dirty="0">
              <a:solidFill>
                <a:srgbClr val="3CFE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7427" y="5467754"/>
            <a:ext cx="925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157269" y="5485459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PRICE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547262">
            <a:off x="1771308" y="4800035"/>
            <a:ext cx="1136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20483578">
            <a:off x="1666533" y="4630757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PRICE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679" y="19836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8302"/>
            <a:ext cx="12192000" cy="369332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TODAY’S BANKING DEVELOPED FROM TRADE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11538" y="904246"/>
            <a:ext cx="6899564" cy="646331"/>
          </a:xfrm>
          <a:prstGeom prst="rect">
            <a:avLst/>
          </a:prstGeom>
          <a:solidFill>
            <a:srgbClr val="FF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INTERNATIONAL BANKERS MANIPULATE THE </a:t>
            </a:r>
            <a:r>
              <a:rPr lang="en-US" b="1" dirty="0" smtClean="0"/>
              <a:t>PRICE</a:t>
            </a:r>
            <a:r>
              <a:rPr lang="en-US" dirty="0" smtClean="0"/>
              <a:t> –</a:t>
            </a:r>
          </a:p>
          <a:p>
            <a:pPr algn="ctr"/>
            <a:r>
              <a:rPr lang="en-US" dirty="0" smtClean="0"/>
              <a:t>BY MANIPULATING THE </a:t>
            </a:r>
            <a:r>
              <a:rPr lang="en-US" b="1" dirty="0" smtClean="0"/>
              <a:t>SUPPLY OF MONEY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53679" y="1744394"/>
            <a:ext cx="5656278" cy="1477328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Bankers cause deflation, by ‘calling in their loans’, which takes </a:t>
            </a:r>
            <a:r>
              <a:rPr lang="en-US" dirty="0" err="1" smtClean="0"/>
              <a:t>bankmoney</a:t>
            </a:r>
            <a:r>
              <a:rPr lang="en-US" dirty="0" smtClean="0"/>
              <a:t> out of circulation.</a:t>
            </a:r>
          </a:p>
          <a:p>
            <a:endParaRPr lang="en-US" dirty="0"/>
          </a:p>
          <a:p>
            <a:r>
              <a:rPr lang="en-US" dirty="0" smtClean="0"/>
              <a:t>Bankruptcy </a:t>
            </a:r>
            <a:r>
              <a:rPr lang="en-US" dirty="0"/>
              <a:t>for the </a:t>
            </a:r>
            <a:r>
              <a:rPr lang="en-US" dirty="0" smtClean="0"/>
              <a:t>producers.  Unemployment for labor.</a:t>
            </a:r>
            <a:endParaRPr lang="en-US" dirty="0"/>
          </a:p>
          <a:p>
            <a:r>
              <a:rPr lang="en-US" dirty="0" smtClean="0"/>
              <a:t>Profits for the bankers.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1523" y="1744394"/>
            <a:ext cx="5876354" cy="1477328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Bankers cause inflation, by ‘creating too many loans’, which adds </a:t>
            </a:r>
            <a:r>
              <a:rPr lang="en-US" dirty="0" err="1" smtClean="0"/>
              <a:t>bankmoney</a:t>
            </a:r>
            <a:r>
              <a:rPr lang="en-US" dirty="0" smtClean="0"/>
              <a:t> into circulation.</a:t>
            </a:r>
          </a:p>
          <a:p>
            <a:endParaRPr lang="en-US" dirty="0" smtClean="0"/>
          </a:p>
          <a:p>
            <a:r>
              <a:rPr lang="en-US" dirty="0" smtClean="0"/>
              <a:t>Profits for the bankers:  more loans as the bubble inflates; foreclosures when the ‘bubble’ bursts.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21" y="4052718"/>
            <a:ext cx="3561471" cy="2671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31" y="4731452"/>
            <a:ext cx="3613741" cy="21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3" y="955546"/>
            <a:ext cx="6662192" cy="59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1539143" y="1"/>
            <a:ext cx="9113715" cy="941448"/>
          </a:xfrm>
          <a:solidFill>
            <a:srgbClr val="93D3FF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763" dirty="0"/>
              <a:t>Today’s Situation</a:t>
            </a:r>
            <a:br>
              <a:rPr lang="en-US" altLang="en-US" sz="2763" dirty="0"/>
            </a:br>
            <a:r>
              <a:rPr lang="en-US" altLang="en-US" sz="3600" b="1" dirty="0" smtClean="0"/>
              <a:t>SLAVE TRADE</a:t>
            </a:r>
            <a:endParaRPr lang="en-US" altLang="en-US" sz="3600" b="1" dirty="0"/>
          </a:p>
        </p:txBody>
      </p:sp>
      <p:sp>
        <p:nvSpPr>
          <p:cNvPr id="15364" name="Rectangle 7"/>
          <p:cNvSpPr>
            <a:spLocks noGrp="1" noChangeArrowheads="1"/>
          </p:cNvSpPr>
          <p:nvPr>
            <p:ph idx="1"/>
          </p:nvPr>
        </p:nvSpPr>
        <p:spPr>
          <a:xfrm>
            <a:off x="8201335" y="955546"/>
            <a:ext cx="2451523" cy="5902454"/>
          </a:xfrm>
          <a:solidFill>
            <a:srgbClr val="FFBD5D"/>
          </a:solidFill>
        </p:spPr>
        <p:txBody>
          <a:bodyPr/>
          <a:lstStyle/>
          <a:p>
            <a:pPr eaLnBrk="1" hangingPunct="1"/>
            <a:endParaRPr lang="en-US" altLang="en-US" sz="1776" dirty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 smtClean="0"/>
              <a:t>Multinational </a:t>
            </a:r>
            <a:r>
              <a:rPr lang="en-US" altLang="en-US" sz="2400" dirty="0"/>
              <a:t>corps. rig trade to their profit at the expense of third world nations, </a:t>
            </a:r>
            <a:r>
              <a:rPr lang="en-US" altLang="en-US" sz="2400" dirty="0" smtClean="0"/>
              <a:t>calling </a:t>
            </a:r>
            <a:r>
              <a:rPr lang="en-US" altLang="en-US" sz="2400" dirty="0"/>
              <a:t>it “</a:t>
            </a:r>
            <a:r>
              <a:rPr lang="en-US" altLang="en-US" sz="2400" i="1" dirty="0"/>
              <a:t>free</a:t>
            </a:r>
            <a:r>
              <a:rPr lang="en-US" altLang="en-US" sz="2400" dirty="0"/>
              <a:t>” trade.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0976" indent="-285111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445" indent="-227150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76" indent="-228716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741" indent="-228716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4906" indent="-228716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6071" indent="-228716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7236" indent="-228716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8401" indent="-228716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11550-B142-4F62-84E8-1FE295222983}" type="slidenum">
              <a:rPr lang="en-US" altLang="en-US" sz="888">
                <a:solidFill>
                  <a:srgbClr val="898989"/>
                </a:solidFill>
              </a:rPr>
              <a:pPr/>
              <a:t>7</a:t>
            </a:fld>
            <a:endParaRPr lang="en-US" altLang="en-US" sz="888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375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53" y="3294530"/>
            <a:ext cx="3479060" cy="1970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0762" y="5892148"/>
            <a:ext cx="3712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CHINESE-MADE COMPUTER</a:t>
            </a:r>
          </a:p>
          <a:p>
            <a:r>
              <a:rPr lang="en-US" sz="2400" b="1" dirty="0" smtClean="0"/>
              <a:t>          &amp;   SLAVE LABOR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87" y="748472"/>
            <a:ext cx="2250872" cy="2406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0082" y="2624633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IMPORTER                                  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5" y="4159902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505" y="5962756"/>
            <a:ext cx="387272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CLOSED AMERICAN FACTORY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&amp;  UNEMPLOYMENT</a:t>
            </a:r>
            <a:endParaRPr lang="en-US" sz="2400" b="1" dirty="0"/>
          </a:p>
        </p:txBody>
      </p:sp>
      <p:sp>
        <p:nvSpPr>
          <p:cNvPr id="12" name="Oval Callout 11"/>
          <p:cNvSpPr/>
          <p:nvPr/>
        </p:nvSpPr>
        <p:spPr>
          <a:xfrm>
            <a:off x="5050268" y="820728"/>
            <a:ext cx="5460988" cy="1403130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But, look, how much cheaper for me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buy from the Chinese!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0" y="35583"/>
            <a:ext cx="4394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‘FREE’ TRADE IMPORTER: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9" y="4356351"/>
            <a:ext cx="1554480" cy="13501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445" y="3773763"/>
            <a:ext cx="112242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$10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695687" y="3449004"/>
            <a:ext cx="8936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4" y="4206217"/>
            <a:ext cx="2318596" cy="173224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156442">
            <a:off x="5466843" y="2899054"/>
            <a:ext cx="18895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35690" y="5245817"/>
            <a:ext cx="164288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CLOSED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627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1273" y="4527743"/>
            <a:ext cx="262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$5 LEAVES THE U.S.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87" y="748472"/>
            <a:ext cx="2250872" cy="2406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0082" y="2624633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IMPORTER                                 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2776" y="4530902"/>
            <a:ext cx="5298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$10 OF INCOME WAS NOT MADE IN U.S.</a:t>
            </a:r>
            <a:endParaRPr lang="en-US" sz="2400" b="1" dirty="0"/>
          </a:p>
        </p:txBody>
      </p:sp>
      <p:sp>
        <p:nvSpPr>
          <p:cNvPr id="12" name="Oval Callout 11"/>
          <p:cNvSpPr/>
          <p:nvPr/>
        </p:nvSpPr>
        <p:spPr>
          <a:xfrm>
            <a:off x="5050268" y="820728"/>
            <a:ext cx="5460988" cy="1403130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But, look, how much cheaper for me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buy from the Chinese!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0" y="35583"/>
            <a:ext cx="4394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‘FREE’ TRADE IMPORTER: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621" y="3684520"/>
            <a:ext cx="13115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-$10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8552746" y="3714761"/>
            <a:ext cx="11260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-$5</a:t>
            </a:r>
            <a:endParaRPr lang="en-US" sz="4800" dirty="0"/>
          </a:p>
        </p:txBody>
      </p:sp>
      <p:sp>
        <p:nvSpPr>
          <p:cNvPr id="2" name="Right Arrow 1"/>
          <p:cNvSpPr/>
          <p:nvPr/>
        </p:nvSpPr>
        <p:spPr>
          <a:xfrm>
            <a:off x="6628949" y="3865931"/>
            <a:ext cx="18895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50" y="3981215"/>
            <a:ext cx="2264348" cy="182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0000" y="4758575"/>
            <a:ext cx="10118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CHINA</a:t>
            </a:r>
            <a:endParaRPr lang="en-US" sz="2400" b="1" dirty="0"/>
          </a:p>
        </p:txBody>
      </p:sp>
      <p:sp>
        <p:nvSpPr>
          <p:cNvPr id="15" name="Left Arrow 14"/>
          <p:cNvSpPr/>
          <p:nvPr/>
        </p:nvSpPr>
        <p:spPr>
          <a:xfrm>
            <a:off x="2035164" y="3881316"/>
            <a:ext cx="235340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94584" y="6193663"/>
            <a:ext cx="10009343" cy="646331"/>
          </a:xfrm>
          <a:prstGeom prst="rect">
            <a:avLst/>
          </a:prstGeom>
          <a:solidFill>
            <a:srgbClr val="F6ACF6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- $15 OF U.S. MONEY WAS LOST TO OUR ECONOMY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0429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706</Words>
  <Application>Microsoft Office PowerPoint</Application>
  <PresentationFormat>Widescreen</PresentationFormat>
  <Paragraphs>182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ORIGIN OF BANKING</vt:lpstr>
      <vt:lpstr>ORIGIN OF BANKING</vt:lpstr>
      <vt:lpstr>ORIGIN OF BANKING</vt:lpstr>
      <vt:lpstr>ORIGIN OF BANKING</vt:lpstr>
      <vt:lpstr>ORIGIN OF BANKING</vt:lpstr>
      <vt:lpstr>Today’s Situation SLAVE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207</cp:revision>
  <cp:lastPrinted>2017-06-04T11:15:42Z</cp:lastPrinted>
  <dcterms:created xsi:type="dcterms:W3CDTF">2015-05-29T17:04:00Z</dcterms:created>
  <dcterms:modified xsi:type="dcterms:W3CDTF">2017-08-02T03:38:22Z</dcterms:modified>
</cp:coreProperties>
</file>