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_rels/notesSlide24.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13.xml.rels" ContentType="application/vnd.openxmlformats-package.relationships+xml"/>
  <Override PartName="/ppt/notesSlides/_rels/notesSlide21.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20.xml.rels" ContentType="application/vnd.openxmlformats-package.relationships+xml"/>
  <Override PartName="/ppt/notesSlides/_rels/notesSlide23.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9.jpeg" ContentType="image/jpeg"/>
  <Override PartName="/ppt/media/image1.jpeg" ContentType="image/jpeg"/>
  <Override PartName="/ppt/media/image8.png" ContentType="image/png"/>
  <Override PartName="/ppt/media/image38.png" ContentType="image/pn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10.jpeg" ContentType="image/jpeg"/>
  <Override PartName="/ppt/media/image11.jpeg" ContentType="image/jpeg"/>
  <Override PartName="/ppt/media/image12.jpeg" ContentType="image/jpeg"/>
  <Override PartName="/ppt/media/image16.jpeg" ContentType="image/jpeg"/>
  <Override PartName="/ppt/media/image13.gif" ContentType="image/gif"/>
  <Override PartName="/ppt/media/image14.jpeg" ContentType="image/jpeg"/>
  <Override PartName="/ppt/media/image35.jpeg" ContentType="image/jpeg"/>
  <Override PartName="/ppt/media/image15.png" ContentType="image/png"/>
  <Override PartName="/ppt/media/image17.png" ContentType="image/png"/>
  <Override PartName="/ppt/media/image18.jpeg" ContentType="image/jpeg"/>
  <Override PartName="/ppt/media/image22.png" ContentType="image/png"/>
  <Override PartName="/ppt/media/image19.jpeg" ContentType="image/jpeg"/>
  <Override PartName="/ppt/media/image44.png" ContentType="image/png"/>
  <Override PartName="/ppt/media/image20.jpeg" ContentType="image/jpeg"/>
  <Override PartName="/ppt/media/image21.jpeg" ContentType="image/jpeg"/>
  <Override PartName="/ppt/media/image23.png" ContentType="image/png"/>
  <Override PartName="/ppt/media/image24.png" ContentType="image/png"/>
  <Override PartName="/ppt/media/image27.png" ContentType="image/png"/>
  <Override PartName="/ppt/media/image25.jpeg" ContentType="image/jpeg"/>
  <Override PartName="/ppt/media/image26.jpeg" ContentType="image/jpeg"/>
  <Override PartName="/ppt/media/image28.jpeg" ContentType="image/jpeg"/>
  <Override PartName="/ppt/media/image29.jpeg" ContentType="image/jpeg"/>
  <Override PartName="/ppt/media/image30.jpeg" ContentType="image/jpeg"/>
  <Override PartName="/ppt/media/image42.png" ContentType="image/png"/>
  <Override PartName="/ppt/media/image31.jpeg" ContentType="image/jpeg"/>
  <Override PartName="/ppt/media/image32.jpeg" ContentType="image/jpeg"/>
  <Override PartName="/ppt/media/image33.jpeg" ContentType="image/jpeg"/>
  <Override PartName="/ppt/media/image34.png" ContentType="image/png"/>
  <Override PartName="/ppt/media/image36.jpeg" ContentType="image/jpeg"/>
  <Override PartName="/ppt/media/image37.jpeg" ContentType="image/jpeg"/>
  <Override PartName="/ppt/media/image39.jpeg" ContentType="image/jpeg"/>
  <Override PartName="/ppt/media/image40.jpeg" ContentType="image/jpeg"/>
  <Override PartName="/ppt/media/image41.png" ContentType="image/png"/>
  <Override PartName="/ppt/media/image4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24"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25"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26"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27"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28"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F1092BA5-285B-4598-870F-56A038723CF1}"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685800" y="1143000"/>
            <a:ext cx="5486040" cy="3085920"/>
          </a:xfrm>
          <a:prstGeom prst="rect">
            <a:avLst/>
          </a:prstGeom>
        </p:spPr>
      </p:sp>
      <p:sp>
        <p:nvSpPr>
          <p:cNvPr id="293"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29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E541F6DB-F0DD-4D97-8351-6896EBB7CFB1}"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685800" y="1143000"/>
            <a:ext cx="5486040" cy="3085920"/>
          </a:xfrm>
          <a:prstGeom prst="rect">
            <a:avLst/>
          </a:prstGeom>
        </p:spPr>
      </p:sp>
      <p:sp>
        <p:nvSpPr>
          <p:cNvPr id="296"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29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935F99F3-1AC5-49C3-82CC-8B49BD8E25A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685800" y="1143000"/>
            <a:ext cx="5486040" cy="3085920"/>
          </a:xfrm>
          <a:prstGeom prst="rect">
            <a:avLst/>
          </a:prstGeom>
        </p:spPr>
      </p:sp>
      <p:sp>
        <p:nvSpPr>
          <p:cNvPr id="299"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0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AF4B987-42B3-4371-AC00-1500000FEE9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685800" y="1143000"/>
            <a:ext cx="5486040" cy="3085920"/>
          </a:xfrm>
          <a:prstGeom prst="rect">
            <a:avLst/>
          </a:prstGeom>
        </p:spPr>
      </p:sp>
      <p:sp>
        <p:nvSpPr>
          <p:cNvPr id="302"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0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3BC7CA1-1371-4454-B344-3E4535C9541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685800" y="1143000"/>
            <a:ext cx="5486040" cy="3085920"/>
          </a:xfrm>
          <a:prstGeom prst="rect">
            <a:avLst/>
          </a:prstGeom>
        </p:spPr>
      </p:sp>
      <p:sp>
        <p:nvSpPr>
          <p:cNvPr id="305"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0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0CF50F0C-5C56-4304-AA96-FDB0A8E7CD8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685800" y="1143000"/>
            <a:ext cx="5486040" cy="3085920"/>
          </a:xfrm>
          <a:prstGeom prst="rect">
            <a:avLst/>
          </a:prstGeom>
        </p:spPr>
      </p:sp>
      <p:sp>
        <p:nvSpPr>
          <p:cNvPr id="308"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0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E9095913-6533-49A8-9DC0-210B81945183}"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sldImg"/>
          </p:nvPr>
        </p:nvSpPr>
        <p:spPr>
          <a:xfrm>
            <a:off x="685800" y="1143000"/>
            <a:ext cx="5486040" cy="3085920"/>
          </a:xfrm>
          <a:prstGeom prst="rect">
            <a:avLst/>
          </a:prstGeom>
        </p:spPr>
      </p:sp>
      <p:sp>
        <p:nvSpPr>
          <p:cNvPr id="311"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1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E621D01-2DAE-4BD2-A090-31FFD9FA1409}"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sldImg"/>
          </p:nvPr>
        </p:nvSpPr>
        <p:spPr>
          <a:xfrm>
            <a:off x="685800" y="1143000"/>
            <a:ext cx="5486040" cy="3085920"/>
          </a:xfrm>
          <a:prstGeom prst="rect">
            <a:avLst/>
          </a:prstGeom>
        </p:spPr>
      </p:sp>
      <p:sp>
        <p:nvSpPr>
          <p:cNvPr id="314"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1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8A7FE35-CF81-4006-89D1-80D656C1690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sldImg"/>
          </p:nvPr>
        </p:nvSpPr>
        <p:spPr>
          <a:xfrm>
            <a:off x="685800" y="1143000"/>
            <a:ext cx="5486040" cy="3085920"/>
          </a:xfrm>
          <a:prstGeom prst="rect">
            <a:avLst/>
          </a:prstGeom>
        </p:spPr>
      </p:sp>
      <p:sp>
        <p:nvSpPr>
          <p:cNvPr id="317"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1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E1DE655-7CC1-4595-BB57-D9B97A243AA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sldImg"/>
          </p:nvPr>
        </p:nvSpPr>
        <p:spPr>
          <a:xfrm>
            <a:off x="685800" y="1143000"/>
            <a:ext cx="5486040" cy="3085920"/>
          </a:xfrm>
          <a:prstGeom prst="rect">
            <a:avLst/>
          </a:prstGeom>
        </p:spPr>
      </p:sp>
      <p:sp>
        <p:nvSpPr>
          <p:cNvPr id="320"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2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06F89F3-4C7C-4B19-97C3-ACC4AA0D6653}"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685800" y="1143000"/>
            <a:ext cx="5486040" cy="3085920"/>
          </a:xfrm>
          <a:prstGeom prst="rect">
            <a:avLst/>
          </a:prstGeom>
        </p:spPr>
      </p:sp>
      <p:sp>
        <p:nvSpPr>
          <p:cNvPr id="323"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2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0102E41-77DC-476E-B44C-5EE2A7C965E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sldImg"/>
          </p:nvPr>
        </p:nvSpPr>
        <p:spPr>
          <a:xfrm>
            <a:off x="685800" y="1143000"/>
            <a:ext cx="5486040" cy="3085920"/>
          </a:xfrm>
          <a:prstGeom prst="rect">
            <a:avLst/>
          </a:prstGeom>
        </p:spPr>
      </p:sp>
      <p:sp>
        <p:nvSpPr>
          <p:cNvPr id="326"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2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B0054BE2-16AC-480B-A594-2954CF4F517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sldImg"/>
          </p:nvPr>
        </p:nvSpPr>
        <p:spPr>
          <a:xfrm>
            <a:off x="685800" y="1143000"/>
            <a:ext cx="5486040" cy="3085920"/>
          </a:xfrm>
          <a:prstGeom prst="rect">
            <a:avLst/>
          </a:prstGeom>
        </p:spPr>
      </p:sp>
      <p:sp>
        <p:nvSpPr>
          <p:cNvPr id="329"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3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BF28B89-B1ED-4114-B4C1-89BE77C30EE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8"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0"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2"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93"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7"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98"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0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6"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9"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0"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2"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3"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7"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8"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9"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0"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1"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2"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CF54A529-4592-410D-AFBB-C7BD6279883F}" type="datetime">
              <a:rPr b="0" lang="en-US" sz="1200" spc="-1" strike="noStrike">
                <a:solidFill>
                  <a:srgbClr val="8b8b8b"/>
                </a:solidFill>
                <a:latin typeface="Calibri"/>
              </a:rPr>
              <a:t>7/20/19</a:t>
            </a:fld>
            <a:endParaRPr b="0" lang="en-US"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34A7758F-B05F-45B9-903F-6739347C302C}" type="slidenum">
              <a:rPr b="0" lang="en-US" sz="1200" spc="-1" strike="noStrike">
                <a:solidFill>
                  <a:srgbClr val="8b8b8b"/>
                </a:solidFill>
                <a:latin typeface="Calibri"/>
              </a:rPr>
              <a:t>21</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3"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4EC37B38-64EC-430D-9CC8-69EA499EFE8A}" type="datetime">
              <a:rPr b="0" lang="en-US" sz="1200" spc="-1" strike="noStrike">
                <a:solidFill>
                  <a:srgbClr val="8b8b8b"/>
                </a:solidFill>
                <a:latin typeface="Calibri"/>
              </a:rPr>
              <a:t>7/20/19</a:t>
            </a:fld>
            <a:endParaRPr b="0" lang="en-US"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E1C9C59B-3F79-4B58-B3E2-F5B3ACCEE035}" type="slidenum">
              <a:rPr b="0" lang="en-US" sz="1200" spc="-1" strike="noStrike">
                <a:solidFill>
                  <a:srgbClr val="8b8b8b"/>
                </a:solidFill>
                <a:latin typeface="Calibri"/>
              </a:rPr>
              <a:t>1</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1960" y="1709640"/>
            <a:ext cx="10515240" cy="2852280"/>
          </a:xfrm>
          <a:prstGeom prst="rect">
            <a:avLst/>
          </a:prstGeom>
        </p:spPr>
        <p:txBody>
          <a:bodyPr anchor="b">
            <a:noAutofit/>
          </a:bodyPr>
          <a:p>
            <a:pP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83" name="PlaceHolder 2"/>
          <p:cNvSpPr>
            <a:spLocks noGrp="1"/>
          </p:cNvSpPr>
          <p:nvPr>
            <p:ph type="body"/>
          </p:nvPr>
        </p:nvSpPr>
        <p:spPr>
          <a:xfrm>
            <a:off x="831960" y="4589640"/>
            <a:ext cx="10515240" cy="1499760"/>
          </a:xfrm>
          <a:prstGeom prst="rect">
            <a:avLst/>
          </a:prstGeom>
        </p:spPr>
        <p:txBody>
          <a:bodyPr>
            <a:noAutofit/>
          </a:bodyPr>
          <a:p>
            <a:pPr>
              <a:lnSpc>
                <a:spcPct val="90000"/>
              </a:lnSpc>
              <a:spcBef>
                <a:spcPts val="1001"/>
              </a:spcBef>
            </a:pPr>
            <a:r>
              <a:rPr b="0" lang="en-US" sz="2400" spc="-1" strike="noStrike">
                <a:solidFill>
                  <a:srgbClr val="8b8b8b"/>
                </a:solidFill>
                <a:latin typeface="Calibri"/>
              </a:rPr>
              <a:t>Click to edit Master text styles</a:t>
            </a:r>
            <a:endParaRPr b="0" lang="en-US" sz="2400" spc="-1" strike="noStrike">
              <a:solidFill>
                <a:srgbClr val="000000"/>
              </a:solidFill>
              <a:latin typeface="Calibri"/>
            </a:endParaRPr>
          </a:p>
        </p:txBody>
      </p:sp>
      <p:sp>
        <p:nvSpPr>
          <p:cNvPr id="84"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BE0C1D53-9EF8-4B17-AD49-37F3DAAE1DE2}" type="datetime">
              <a:rPr b="0" lang="en-US" sz="1200" spc="-1" strike="noStrike">
                <a:solidFill>
                  <a:srgbClr val="8b8b8b"/>
                </a:solidFill>
                <a:latin typeface="Calibri"/>
              </a:rPr>
              <a:t>7/20/19</a:t>
            </a:fld>
            <a:endParaRPr b="0" lang="en-US" sz="1200" spc="-1" strike="noStrike">
              <a:latin typeface="Times New Roman"/>
            </a:endParaRPr>
          </a:p>
        </p:txBody>
      </p:sp>
      <p:sp>
        <p:nvSpPr>
          <p:cNvPr id="85"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86"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7B52FC43-382A-4B31-A418-94E355AA2ACD}"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jpeg"/><Relationship Id="rId3"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slideLayout" Target="../slideLayouts/slideLayout13.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hyperlink" Target="https://en.wikipedia.org/wiki/United_States_Mint" TargetMode="External"/><Relationship Id="rId3" Type="http://schemas.openxmlformats.org/officeDocument/2006/relationships/hyperlink" Target="https://en.wikipedia.org/wiki/United_States_Mint" TargetMode="External"/><Relationship Id="rId4" Type="http://schemas.openxmlformats.org/officeDocument/2006/relationships/slideLayout" Target="../slideLayouts/slideLayout13.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13.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gif"/><Relationship Id="rId5" Type="http://schemas.openxmlformats.org/officeDocument/2006/relationships/image" Target="../media/image14.jpeg"/><Relationship Id="rId6"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Picture 3" descr=""/>
          <p:cNvPicPr/>
          <p:nvPr/>
        </p:nvPicPr>
        <p:blipFill>
          <a:blip r:embed="rId1"/>
          <a:stretch/>
        </p:blipFill>
        <p:spPr>
          <a:xfrm>
            <a:off x="7889760" y="0"/>
            <a:ext cx="4301640" cy="6857640"/>
          </a:xfrm>
          <a:prstGeom prst="rect">
            <a:avLst/>
          </a:prstGeom>
          <a:ln>
            <a:noFill/>
          </a:ln>
        </p:spPr>
      </p:pic>
      <p:sp>
        <p:nvSpPr>
          <p:cNvPr id="130" name="TextShape 1"/>
          <p:cNvSpPr txBox="1"/>
          <p:nvPr/>
        </p:nvSpPr>
        <p:spPr>
          <a:xfrm>
            <a:off x="124560" y="194040"/>
            <a:ext cx="7966080" cy="1135800"/>
          </a:xfrm>
          <a:prstGeom prst="rect">
            <a:avLst/>
          </a:prstGeom>
          <a:solidFill>
            <a:srgbClr val="ffff00"/>
          </a:solidFill>
          <a:ln>
            <a:noFill/>
          </a:ln>
        </p:spPr>
        <p:txBody>
          <a:bodyPr anchor="b">
            <a:normAutofit fontScale="65000"/>
          </a:bodyPr>
          <a:p>
            <a:pPr algn="ctr">
              <a:lnSpc>
                <a:spcPct val="90000"/>
              </a:lnSpc>
            </a:pPr>
            <a:r>
              <a:rPr b="1" lang="en-US" sz="4000" spc="-1" strike="noStrike">
                <a:solidFill>
                  <a:srgbClr val="000000"/>
                </a:solidFill>
                <a:latin typeface="Calibri Light"/>
              </a:rPr>
              <a:t>President Andrew Jackson Versus</a:t>
            </a:r>
            <a:br/>
            <a:r>
              <a:rPr b="1" lang="en-US" sz="4000" spc="-1" strike="noStrike">
                <a:solidFill>
                  <a:srgbClr val="000000"/>
                </a:solidFill>
                <a:latin typeface="Calibri Light"/>
              </a:rPr>
              <a:t>THE SECOND BANK OF THE UNITED STATES</a:t>
            </a:r>
            <a:endParaRPr b="0" lang="en-US" sz="4000" spc="-1" strike="noStrike">
              <a:solidFill>
                <a:srgbClr val="000000"/>
              </a:solidFill>
              <a:latin typeface="Calibri"/>
            </a:endParaRPr>
          </a:p>
        </p:txBody>
      </p:sp>
      <p:sp>
        <p:nvSpPr>
          <p:cNvPr id="131" name="TextShape 2"/>
          <p:cNvSpPr txBox="1"/>
          <p:nvPr/>
        </p:nvSpPr>
        <p:spPr>
          <a:xfrm>
            <a:off x="1055160" y="2556000"/>
            <a:ext cx="5920200" cy="1229400"/>
          </a:xfrm>
          <a:prstGeom prst="rect">
            <a:avLst/>
          </a:prstGeom>
          <a:solidFill>
            <a:srgbClr val="ffc000"/>
          </a:solidFill>
          <a:ln>
            <a:noFill/>
          </a:ln>
        </p:spPr>
        <p:txBody>
          <a:bodyPr>
            <a:normAutofit fontScale="65000"/>
          </a:bodyPr>
          <a:p>
            <a:pPr algn="ctr">
              <a:lnSpc>
                <a:spcPct val="90000"/>
              </a:lnSpc>
              <a:spcBef>
                <a:spcPts val="1001"/>
              </a:spcBef>
            </a:pPr>
            <a:r>
              <a:rPr b="0" lang="en-US" sz="4000" spc="-1" strike="noStrike">
                <a:solidFill>
                  <a:srgbClr val="000000"/>
                </a:solidFill>
                <a:latin typeface="Calibri"/>
              </a:rPr>
              <a:t>A War Over </a:t>
            </a:r>
            <a:endParaRPr b="0" lang="en-US" sz="4000" spc="-1" strike="noStrike">
              <a:latin typeface="Arial"/>
            </a:endParaRPr>
          </a:p>
          <a:p>
            <a:pPr algn="ctr">
              <a:lnSpc>
                <a:spcPct val="90000"/>
              </a:lnSpc>
              <a:spcBef>
                <a:spcPts val="1001"/>
              </a:spcBef>
            </a:pPr>
            <a:r>
              <a:rPr b="0" lang="en-US" sz="4000" spc="-1" strike="noStrike">
                <a:solidFill>
                  <a:srgbClr val="000000"/>
                </a:solidFill>
                <a:latin typeface="Calibri"/>
              </a:rPr>
              <a:t>Control of the ‘Money Power’</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CustomShape 1"/>
          <p:cNvSpPr/>
          <p:nvPr/>
        </p:nvSpPr>
        <p:spPr>
          <a:xfrm>
            <a:off x="623880" y="1497240"/>
            <a:ext cx="5236560" cy="2102040"/>
          </a:xfrm>
          <a:prstGeom prst="rect">
            <a:avLst/>
          </a:prstGeom>
          <a:solidFill>
            <a:srgbClr val="ffc000"/>
          </a:solid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a:t>
            </a:r>
            <a:r>
              <a:rPr b="1" lang="en-US" sz="2400" spc="-1" strike="noStrike">
                <a:solidFill>
                  <a:srgbClr val="000000"/>
                </a:solidFill>
                <a:latin typeface="Calibri"/>
              </a:rPr>
              <a:t>Money’s essence (apart from whatever is used to signify it), is an abstract social power embodied in law, as an unconditional means of payment”</a:t>
            </a:r>
            <a:endParaRPr b="0" lang="en-US" sz="2400" spc="-1" strike="noStrike">
              <a:latin typeface="Arial"/>
            </a:endParaRPr>
          </a:p>
          <a:p>
            <a:pPr algn="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Stephen Zarlenga</a:t>
            </a:r>
            <a:endParaRPr b="0" lang="en-US" sz="1800" spc="-1" strike="noStrike">
              <a:latin typeface="Arial"/>
            </a:endParaRPr>
          </a:p>
          <a:p>
            <a:pPr algn="r">
              <a:lnSpc>
                <a:spcPct val="100000"/>
              </a:lnSpc>
            </a:pPr>
            <a:r>
              <a:rPr b="0" lang="en-US" sz="1800" spc="-1" strike="noStrike">
                <a:solidFill>
                  <a:srgbClr val="000000"/>
                </a:solidFill>
                <a:latin typeface="Calibri"/>
              </a:rPr>
              <a:t>(The Lost Science of Money, p. 657)</a:t>
            </a:r>
            <a:endParaRPr b="0" lang="en-US" sz="1800" spc="-1" strike="noStrike">
              <a:latin typeface="Arial"/>
            </a:endParaRPr>
          </a:p>
        </p:txBody>
      </p:sp>
      <p:pic>
        <p:nvPicPr>
          <p:cNvPr id="172" name="Picture 4" descr=""/>
          <p:cNvPicPr/>
          <p:nvPr/>
        </p:nvPicPr>
        <p:blipFill>
          <a:blip r:embed="rId1"/>
          <a:stretch/>
        </p:blipFill>
        <p:spPr>
          <a:xfrm>
            <a:off x="0" y="0"/>
            <a:ext cx="12192840" cy="840960"/>
          </a:xfrm>
          <a:prstGeom prst="rect">
            <a:avLst/>
          </a:prstGeom>
          <a:ln>
            <a:noFill/>
          </a:ln>
        </p:spPr>
      </p:pic>
      <p:pic>
        <p:nvPicPr>
          <p:cNvPr id="173" name="Picture 5" descr=""/>
          <p:cNvPicPr/>
          <p:nvPr/>
        </p:nvPicPr>
        <p:blipFill>
          <a:blip r:embed="rId2"/>
          <a:stretch/>
        </p:blipFill>
        <p:spPr>
          <a:xfrm>
            <a:off x="7080120" y="1485000"/>
            <a:ext cx="4004280" cy="4271040"/>
          </a:xfrm>
          <a:prstGeom prst="rect">
            <a:avLst/>
          </a:prstGeom>
          <a:ln>
            <a:noFill/>
          </a:ln>
        </p:spPr>
      </p:pic>
      <p:sp>
        <p:nvSpPr>
          <p:cNvPr id="174" name="CustomShape 2"/>
          <p:cNvSpPr/>
          <p:nvPr/>
        </p:nvSpPr>
        <p:spPr>
          <a:xfrm>
            <a:off x="6892920" y="5571720"/>
            <a:ext cx="437832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                                                                                 </a:t>
            </a:r>
            <a:endParaRPr b="0" lang="en-US" sz="1800" spc="-1" strike="noStrike">
              <a:latin typeface="Arial"/>
            </a:endParaRPr>
          </a:p>
        </p:txBody>
      </p:sp>
      <p:sp>
        <p:nvSpPr>
          <p:cNvPr id="175" name="CustomShape 3"/>
          <p:cNvSpPr/>
          <p:nvPr/>
        </p:nvSpPr>
        <p:spPr>
          <a:xfrm>
            <a:off x="735120" y="4350240"/>
            <a:ext cx="2937960" cy="1461960"/>
          </a:xfrm>
          <a:prstGeom prst="rect">
            <a:avLst/>
          </a:prstGeom>
          <a:solidFill>
            <a:srgbClr val="ffd28f"/>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a:t>
            </a:r>
            <a:r>
              <a:rPr b="0" lang="en-US" sz="1800" spc="-1" strike="noStrike">
                <a:solidFill>
                  <a:srgbClr val="000000"/>
                </a:solidFill>
                <a:latin typeface="Calibri"/>
              </a:rPr>
              <a:t>used as mean of exchange…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a:t>
            </a:r>
            <a:r>
              <a:rPr b="0" lang="en-US" sz="1800" spc="-1" strike="noStrike">
                <a:solidFill>
                  <a:srgbClr val="000000"/>
                </a:solidFill>
                <a:latin typeface="Calibri"/>
              </a:rPr>
              <a:t>used to measure value…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a:t>
            </a:r>
            <a:r>
              <a:rPr b="0" lang="en-US" sz="1800" spc="-1" strike="noStrike">
                <a:solidFill>
                  <a:srgbClr val="000000"/>
                </a:solidFill>
                <a:latin typeface="Calibri"/>
              </a:rPr>
              <a:t>blood of a society…</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extShape 1"/>
          <p:cNvSpPr txBox="1"/>
          <p:nvPr/>
        </p:nvSpPr>
        <p:spPr>
          <a:xfrm>
            <a:off x="866160" y="2390400"/>
            <a:ext cx="9897480" cy="1364040"/>
          </a:xfrm>
          <a:prstGeom prst="rect">
            <a:avLst/>
          </a:prstGeom>
          <a:solidFill>
            <a:srgbClr val="ffc000"/>
          </a:solidFill>
          <a:ln>
            <a:noFill/>
          </a:ln>
        </p:spPr>
        <p:txBody>
          <a:bodyPr>
            <a:normAutofit/>
          </a:bodyPr>
          <a:p>
            <a:pPr algn="ctr">
              <a:lnSpc>
                <a:spcPct val="90000"/>
              </a:lnSpc>
              <a:spcBef>
                <a:spcPts val="1001"/>
              </a:spcBef>
            </a:pPr>
            <a:r>
              <a:rPr b="1" lang="en-US" sz="3200" spc="-1" strike="noStrike">
                <a:solidFill>
                  <a:srgbClr val="000000"/>
                </a:solidFill>
                <a:latin typeface="Calibri"/>
              </a:rPr>
              <a:t>U.S. EXPERIENCE</a:t>
            </a:r>
            <a:endParaRPr b="0" lang="en-US" sz="3200" spc="-1" strike="noStrike">
              <a:solidFill>
                <a:srgbClr val="000000"/>
              </a:solidFill>
              <a:latin typeface="Calibri"/>
            </a:endParaRPr>
          </a:p>
          <a:p>
            <a:pPr algn="ctr">
              <a:lnSpc>
                <a:spcPct val="90000"/>
              </a:lnSpc>
              <a:spcBef>
                <a:spcPts val="1001"/>
              </a:spcBef>
            </a:pPr>
            <a:r>
              <a:rPr b="1" lang="en-US" sz="3200" spc="-1" strike="noStrike">
                <a:solidFill>
                  <a:srgbClr val="000000"/>
                </a:solidFill>
                <a:latin typeface="Calibri"/>
              </a:rPr>
              <a:t>WITH GOVERNMENT ISSUED MONEY</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Picture 4" descr=""/>
          <p:cNvPicPr/>
          <p:nvPr/>
        </p:nvPicPr>
        <p:blipFill>
          <a:blip r:embed="rId1"/>
          <a:stretch/>
        </p:blipFill>
        <p:spPr>
          <a:xfrm>
            <a:off x="8319240" y="2161440"/>
            <a:ext cx="3872520" cy="4419000"/>
          </a:xfrm>
          <a:prstGeom prst="rect">
            <a:avLst/>
          </a:prstGeom>
          <a:ln>
            <a:noFill/>
          </a:ln>
        </p:spPr>
      </p:pic>
      <p:sp>
        <p:nvSpPr>
          <p:cNvPr id="178" name="TextShape 1"/>
          <p:cNvSpPr txBox="1"/>
          <p:nvPr/>
        </p:nvSpPr>
        <p:spPr>
          <a:xfrm>
            <a:off x="0" y="6840"/>
            <a:ext cx="12191760" cy="373680"/>
          </a:xfrm>
          <a:prstGeom prst="rect">
            <a:avLst/>
          </a:prstGeom>
          <a:solidFill>
            <a:srgbClr val="ffc000"/>
          </a:solidFill>
          <a:ln>
            <a:noFill/>
          </a:ln>
        </p:spPr>
        <p:txBody>
          <a:bodyPr anchor="ctr">
            <a:normAutofit fontScale="82000"/>
          </a:bodyPr>
          <a:p>
            <a:pPr algn="ctr">
              <a:lnSpc>
                <a:spcPct val="90000"/>
              </a:lnSpc>
            </a:pPr>
            <a:r>
              <a:rPr b="1" lang="en-US" sz="2800" spc="-1" strike="noStrike">
                <a:solidFill>
                  <a:srgbClr val="000000"/>
                </a:solidFill>
                <a:latin typeface="Calibri Light"/>
              </a:rPr>
              <a:t>U.S. EXPERIENCE WITH GOVERNMENT ISSUED MONEY</a:t>
            </a:r>
            <a:endParaRPr b="0" lang="en-US" sz="2800" spc="-1" strike="noStrike">
              <a:solidFill>
                <a:srgbClr val="000000"/>
              </a:solidFill>
              <a:latin typeface="Calibri"/>
            </a:endParaRPr>
          </a:p>
        </p:txBody>
      </p:sp>
      <p:sp>
        <p:nvSpPr>
          <p:cNvPr id="179" name="TextShape 2"/>
          <p:cNvSpPr txBox="1"/>
          <p:nvPr/>
        </p:nvSpPr>
        <p:spPr>
          <a:xfrm>
            <a:off x="0" y="693000"/>
            <a:ext cx="12191760" cy="1310040"/>
          </a:xfrm>
          <a:prstGeom prst="rect">
            <a:avLst/>
          </a:prstGeom>
          <a:solidFill>
            <a:srgbClr val="ffff00"/>
          </a:solidFill>
          <a:ln>
            <a:noFill/>
          </a:ln>
        </p:spPr>
        <p:txBody>
          <a:bodyPr>
            <a:normAutofit fontScale="85000"/>
          </a:bodyPr>
          <a:p>
            <a:pPr algn="ctr">
              <a:lnSpc>
                <a:spcPct val="90000"/>
              </a:lnSpc>
              <a:spcBef>
                <a:spcPts val="1001"/>
              </a:spcBef>
            </a:pPr>
            <a:r>
              <a:rPr b="1" lang="en-US" sz="3300" spc="-1" strike="noStrike">
                <a:solidFill>
                  <a:srgbClr val="000000"/>
                </a:solidFill>
                <a:latin typeface="Calibri"/>
              </a:rPr>
              <a:t>COLONISTS FELT AN AVERSION TO PRIVATE BANK MONEY…</a:t>
            </a:r>
            <a:endParaRPr b="0" lang="en-US" sz="3300" spc="-1" strike="noStrike">
              <a:solidFill>
                <a:srgbClr val="000000"/>
              </a:solidFill>
              <a:latin typeface="Calibri"/>
            </a:endParaRPr>
          </a:p>
          <a:p>
            <a:pPr algn="ctr">
              <a:lnSpc>
                <a:spcPct val="90000"/>
              </a:lnSpc>
              <a:spcBef>
                <a:spcPts val="1001"/>
              </a:spcBef>
            </a:pPr>
            <a:r>
              <a:rPr b="1" lang="en-US" sz="2800" spc="-1" strike="noStrike">
                <a:solidFill>
                  <a:srgbClr val="000000"/>
                </a:solidFill>
                <a:latin typeface="Calibri"/>
              </a:rPr>
              <a:t>  </a:t>
            </a:r>
            <a:r>
              <a:rPr b="1" lang="en-US" sz="3100" spc="-1" strike="noStrike">
                <a:solidFill>
                  <a:srgbClr val="000000"/>
                </a:solidFill>
                <a:latin typeface="Calibri"/>
              </a:rPr>
              <a:t>ALL COLONIAL LEGISLATURES ISSUED THEIR OWN SOVEREIGN MONEY</a:t>
            </a:r>
            <a:endParaRPr b="0" lang="en-US" sz="3100" spc="-1" strike="noStrike">
              <a:solidFill>
                <a:srgbClr val="000000"/>
              </a:solidFill>
              <a:latin typeface="Calibri"/>
            </a:endParaRPr>
          </a:p>
          <a:p>
            <a:pPr algn="ctr">
              <a:lnSpc>
                <a:spcPct val="90000"/>
              </a:lnSpc>
              <a:spcBef>
                <a:spcPts val="1001"/>
              </a:spcBef>
            </a:pPr>
            <a:r>
              <a:rPr b="1" lang="en-US" sz="3100" spc="-1" strike="noStrike">
                <a:solidFill>
                  <a:srgbClr val="000000"/>
                </a:solidFill>
                <a:latin typeface="Calibri"/>
              </a:rPr>
              <a:t> </a:t>
            </a:r>
            <a:r>
              <a:rPr b="1" lang="en-US" sz="3100" spc="-1" strike="noStrike">
                <a:solidFill>
                  <a:srgbClr val="000000"/>
                </a:solidFill>
                <a:latin typeface="Calibri"/>
              </a:rPr>
              <a:t>(Paper Script or “Bills of Credit”)</a:t>
            </a:r>
            <a:endParaRPr b="0" lang="en-US" sz="3100" spc="-1" strike="noStrike">
              <a:solidFill>
                <a:srgbClr val="000000"/>
              </a:solidFill>
              <a:latin typeface="Calibri"/>
            </a:endParaRPr>
          </a:p>
        </p:txBody>
      </p:sp>
      <p:sp>
        <p:nvSpPr>
          <p:cNvPr id="180" name="CustomShape 3"/>
          <p:cNvSpPr/>
          <p:nvPr/>
        </p:nvSpPr>
        <p:spPr>
          <a:xfrm>
            <a:off x="2615400" y="2917440"/>
            <a:ext cx="6095520" cy="1614240"/>
          </a:xfrm>
          <a:prstGeom prst="rect">
            <a:avLst/>
          </a:prstGeom>
          <a:solidFill>
            <a:schemeClr val="accent2">
              <a:lumMod val="20000"/>
              <a:lumOff val="80000"/>
            </a:schemeClr>
          </a:solidFill>
          <a:ln>
            <a:noFill/>
          </a:ln>
        </p:spPr>
        <p:style>
          <a:lnRef idx="0"/>
          <a:fillRef idx="0"/>
          <a:effectRef idx="0"/>
          <a:fontRef idx="minor"/>
        </p:style>
        <p:txBody>
          <a:bodyPr lIns="90000" rIns="90000" tIns="45000" bIns="45000">
            <a:spAutoFit/>
          </a:bodyPr>
          <a:p>
            <a:pPr>
              <a:lnSpc>
                <a:spcPct val="100000"/>
              </a:lnSpc>
            </a:pPr>
            <a:r>
              <a:rPr b="0" lang="en-US" sz="2000" spc="-1" strike="noStrike">
                <a:solidFill>
                  <a:srgbClr val="000000"/>
                </a:solidFill>
                <a:latin typeface="Times New Roman"/>
                <a:ea typeface="Times New Roman"/>
              </a:rPr>
              <a:t>Franklin notes that … internal trade, employment, new construction, and the number of inhabitants in the province all increased…  when Pennsylvania issued paper</a:t>
            </a:r>
            <a:endParaRPr b="0" lang="en-US" sz="2000" spc="-1" strike="noStrike">
              <a:latin typeface="Arial"/>
            </a:endParaRPr>
          </a:p>
          <a:p>
            <a:pPr>
              <a:lnSpc>
                <a:spcPct val="100000"/>
              </a:lnSpc>
            </a:pPr>
            <a:r>
              <a:rPr b="0" lang="en-US" sz="2000" spc="-1" strike="noStrike">
                <a:solidFill>
                  <a:srgbClr val="000000"/>
                </a:solidFill>
                <a:latin typeface="Times New Roman"/>
                <a:ea typeface="Times New Roman"/>
              </a:rPr>
              <a:t>money in 1723. </a:t>
            </a:r>
            <a:endParaRPr b="0" lang="en-US" sz="2000" spc="-1" strike="noStrike">
              <a:latin typeface="Arial"/>
            </a:endParaRPr>
          </a:p>
        </p:txBody>
      </p:sp>
      <p:pic>
        <p:nvPicPr>
          <p:cNvPr id="181" name="Picture 4" descr=""/>
          <p:cNvPicPr/>
          <p:nvPr/>
        </p:nvPicPr>
        <p:blipFill>
          <a:blip r:embed="rId2"/>
          <a:stretch/>
        </p:blipFill>
        <p:spPr>
          <a:xfrm>
            <a:off x="0" y="2274480"/>
            <a:ext cx="2466360" cy="3089160"/>
          </a:xfrm>
          <a:prstGeom prst="rect">
            <a:avLst/>
          </a:prstGeom>
          <a:ln>
            <a:noFill/>
          </a:ln>
        </p:spPr>
      </p:pic>
      <p:sp>
        <p:nvSpPr>
          <p:cNvPr id="182" name="CustomShape 4"/>
          <p:cNvSpPr/>
          <p:nvPr/>
        </p:nvSpPr>
        <p:spPr>
          <a:xfrm>
            <a:off x="439200" y="5468040"/>
            <a:ext cx="1587600" cy="639000"/>
          </a:xfrm>
          <a:prstGeom prst="rect">
            <a:avLst/>
          </a:prstGeom>
          <a:solidFill>
            <a:srgbClr val="ffff00"/>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PENNSYLVANIA</a:t>
            </a:r>
            <a:endParaRPr b="0" lang="en-US" sz="1800" spc="-1" strike="noStrike">
              <a:latin typeface="Arial"/>
            </a:endParaRPr>
          </a:p>
          <a:p>
            <a:pPr>
              <a:lnSpc>
                <a:spcPct val="100000"/>
              </a:lnSpc>
            </a:pPr>
            <a:r>
              <a:rPr b="0" lang="en-US" sz="1800" spc="-1" strike="noStrike">
                <a:solidFill>
                  <a:srgbClr val="000000"/>
                </a:solidFill>
                <a:latin typeface="Calibri"/>
              </a:rPr>
              <a:t>BILL OF CREDIT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1510200" y="793800"/>
            <a:ext cx="8921880" cy="1370160"/>
          </a:xfrm>
          <a:prstGeom prst="rect">
            <a:avLst/>
          </a:prstGeom>
          <a:solidFill>
            <a:srgbClr val="ffff00"/>
          </a:solid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Calibri"/>
              </a:rPr>
              <a:t>By the beginning of the Revolutionary War, all the colonies were issuing sovereign money. Franklin said the colonies’ sovereign money was the real cause of the  War.</a:t>
            </a:r>
            <a:endParaRPr b="0" lang="en-US" sz="2800" spc="-1" strike="noStrike">
              <a:latin typeface="Arial"/>
            </a:endParaRPr>
          </a:p>
        </p:txBody>
      </p:sp>
      <p:sp>
        <p:nvSpPr>
          <p:cNvPr id="184" name="CustomShape 2"/>
          <p:cNvSpPr/>
          <p:nvPr/>
        </p:nvSpPr>
        <p:spPr>
          <a:xfrm>
            <a:off x="0" y="-2520"/>
            <a:ext cx="12191760" cy="456120"/>
          </a:xfrm>
          <a:prstGeom prst="rect">
            <a:avLst/>
          </a:prstGeom>
          <a:solidFill>
            <a:srgbClr val="ffc000"/>
          </a:solid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Calibri"/>
              </a:rPr>
              <a:t>U.S. EXPERIENCE WITH GOVERNMENT ISSUED MONEY</a:t>
            </a:r>
            <a:endParaRPr b="0" lang="en-US" sz="2400" spc="-1" strike="noStrike">
              <a:latin typeface="Arial"/>
            </a:endParaRPr>
          </a:p>
        </p:txBody>
      </p:sp>
      <p:pic>
        <p:nvPicPr>
          <p:cNvPr id="185" name="Picture 1" descr=""/>
          <p:cNvPicPr/>
          <p:nvPr/>
        </p:nvPicPr>
        <p:blipFill>
          <a:blip r:embed="rId1"/>
          <a:stretch/>
        </p:blipFill>
        <p:spPr>
          <a:xfrm>
            <a:off x="5456160" y="2513160"/>
            <a:ext cx="4975920" cy="3882240"/>
          </a:xfrm>
          <a:prstGeom prst="rect">
            <a:avLst/>
          </a:prstGeom>
          <a:ln>
            <a:noFill/>
          </a:ln>
        </p:spPr>
      </p:pic>
      <p:pic>
        <p:nvPicPr>
          <p:cNvPr id="186" name="Picture 4" descr=""/>
          <p:cNvPicPr/>
          <p:nvPr/>
        </p:nvPicPr>
        <p:blipFill>
          <a:blip r:embed="rId2"/>
          <a:stretch/>
        </p:blipFill>
        <p:spPr>
          <a:xfrm>
            <a:off x="145440" y="2174040"/>
            <a:ext cx="3461400" cy="2509200"/>
          </a:xfrm>
          <a:prstGeom prst="rect">
            <a:avLst/>
          </a:prstGeom>
          <a:ln>
            <a:noFill/>
          </a:ln>
        </p:spPr>
      </p:pic>
      <p:pic>
        <p:nvPicPr>
          <p:cNvPr id="187" name="Picture 6" descr=""/>
          <p:cNvPicPr/>
          <p:nvPr/>
        </p:nvPicPr>
        <p:blipFill>
          <a:blip r:embed="rId3"/>
          <a:stretch/>
        </p:blipFill>
        <p:spPr>
          <a:xfrm>
            <a:off x="145440" y="3876840"/>
            <a:ext cx="4657320" cy="2980800"/>
          </a:xfrm>
          <a:prstGeom prst="rect">
            <a:avLst/>
          </a:prstGeom>
          <a:ln>
            <a:noFill/>
          </a:ln>
        </p:spPr>
      </p:pic>
      <p:sp>
        <p:nvSpPr>
          <p:cNvPr id="188" name="CustomShape 3"/>
          <p:cNvSpPr/>
          <p:nvPr/>
        </p:nvSpPr>
        <p:spPr>
          <a:xfrm>
            <a:off x="2709720" y="6395760"/>
            <a:ext cx="158760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PENNSYLVANIA</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TextShape 1"/>
          <p:cNvSpPr txBox="1"/>
          <p:nvPr/>
        </p:nvSpPr>
        <p:spPr>
          <a:xfrm>
            <a:off x="0" y="6840"/>
            <a:ext cx="12191760" cy="373680"/>
          </a:xfrm>
          <a:prstGeom prst="rect">
            <a:avLst/>
          </a:prstGeom>
          <a:solidFill>
            <a:srgbClr val="ffc000"/>
          </a:solidFill>
          <a:ln>
            <a:noFill/>
          </a:ln>
        </p:spPr>
        <p:txBody>
          <a:bodyPr anchor="ctr">
            <a:normAutofit fontScale="82000"/>
          </a:bodyPr>
          <a:p>
            <a:pPr algn="ctr">
              <a:lnSpc>
                <a:spcPct val="90000"/>
              </a:lnSpc>
            </a:pPr>
            <a:r>
              <a:rPr b="1" lang="en-US" sz="2800" spc="-1" strike="noStrike">
                <a:solidFill>
                  <a:srgbClr val="000000"/>
                </a:solidFill>
                <a:latin typeface="Calibri Light"/>
              </a:rPr>
              <a:t>U.S. EXPERIENCE WITH GOVERNMENT ISSUED MONEY</a:t>
            </a:r>
            <a:endParaRPr b="0" lang="en-US" sz="2800" spc="-1" strike="noStrike">
              <a:solidFill>
                <a:srgbClr val="000000"/>
              </a:solidFill>
              <a:latin typeface="Calibri"/>
            </a:endParaRPr>
          </a:p>
        </p:txBody>
      </p:sp>
      <p:sp>
        <p:nvSpPr>
          <p:cNvPr id="190" name="TextShape 2"/>
          <p:cNvSpPr txBox="1"/>
          <p:nvPr/>
        </p:nvSpPr>
        <p:spPr>
          <a:xfrm>
            <a:off x="0" y="711360"/>
            <a:ext cx="12191760" cy="876600"/>
          </a:xfrm>
          <a:prstGeom prst="rect">
            <a:avLst/>
          </a:prstGeom>
          <a:solidFill>
            <a:srgbClr val="ffff00"/>
          </a:solidFill>
          <a:ln>
            <a:noFill/>
          </a:ln>
        </p:spPr>
        <p:txBody>
          <a:bodyPr>
            <a:normAutofit/>
          </a:bodyPr>
          <a:p>
            <a:pPr algn="ctr">
              <a:lnSpc>
                <a:spcPct val="90000"/>
              </a:lnSpc>
              <a:spcBef>
                <a:spcPts val="1001"/>
              </a:spcBef>
            </a:pPr>
            <a:r>
              <a:rPr b="1" lang="en-US" sz="2400" spc="-1" strike="noStrike">
                <a:solidFill>
                  <a:srgbClr val="000000"/>
                </a:solidFill>
                <a:latin typeface="Calibri"/>
              </a:rPr>
              <a:t>DURING THE REVOLUTION,</a:t>
            </a:r>
            <a:endParaRPr b="0" lang="en-US" sz="2400" spc="-1" strike="noStrike">
              <a:solidFill>
                <a:srgbClr val="000000"/>
              </a:solidFill>
              <a:latin typeface="Calibri"/>
            </a:endParaRPr>
          </a:p>
          <a:p>
            <a:pPr algn="ctr">
              <a:lnSpc>
                <a:spcPct val="90000"/>
              </a:lnSpc>
              <a:spcBef>
                <a:spcPts val="1001"/>
              </a:spcBef>
            </a:pPr>
            <a:r>
              <a:rPr b="1" lang="en-US" sz="2400" spc="-1" strike="noStrike">
                <a:solidFill>
                  <a:srgbClr val="000000"/>
                </a:solidFill>
                <a:latin typeface="Calibri"/>
              </a:rPr>
              <a:t>THE CONTINENTAL CONGRESS ISSUED ‘CONTINENTALS’ [SOVEREIGN MONEY]</a:t>
            </a:r>
            <a:endParaRPr b="0" lang="en-US" sz="2400" spc="-1" strike="noStrike">
              <a:solidFill>
                <a:srgbClr val="000000"/>
              </a:solidFill>
              <a:latin typeface="Calibri"/>
            </a:endParaRPr>
          </a:p>
        </p:txBody>
      </p:sp>
      <p:pic>
        <p:nvPicPr>
          <p:cNvPr id="191" name="Picture 3" descr=""/>
          <p:cNvPicPr/>
          <p:nvPr/>
        </p:nvPicPr>
        <p:blipFill>
          <a:blip r:embed="rId1"/>
          <a:stretch/>
        </p:blipFill>
        <p:spPr>
          <a:xfrm>
            <a:off x="8922960" y="1544760"/>
            <a:ext cx="2763000" cy="4427280"/>
          </a:xfrm>
          <a:prstGeom prst="rect">
            <a:avLst/>
          </a:prstGeom>
          <a:ln>
            <a:noFill/>
          </a:ln>
        </p:spPr>
      </p:pic>
      <p:sp>
        <p:nvSpPr>
          <p:cNvPr id="192" name="CustomShape 3"/>
          <p:cNvSpPr/>
          <p:nvPr/>
        </p:nvSpPr>
        <p:spPr>
          <a:xfrm>
            <a:off x="4206600" y="2427480"/>
            <a:ext cx="4523400" cy="2282400"/>
          </a:xfrm>
          <a:prstGeom prst="rect">
            <a:avLst/>
          </a:prstGeom>
          <a:noFill/>
          <a:ln>
            <a:noFill/>
          </a:ln>
        </p:spPr>
        <p:style>
          <a:lnRef idx="0"/>
          <a:fillRef idx="0"/>
          <a:effectRef idx="0"/>
          <a:fontRef idx="minor"/>
        </p:style>
        <p:txBody>
          <a:bodyPr>
            <a:normAutofit/>
          </a:bodyPr>
          <a:p>
            <a:pPr>
              <a:lnSpc>
                <a:spcPct val="90000"/>
              </a:lnSpc>
              <a:spcBef>
                <a:spcPts val="1001"/>
              </a:spcBef>
            </a:pPr>
            <a:r>
              <a:rPr b="0" lang="en-US" sz="2400" spc="-1" strike="noStrike">
                <a:solidFill>
                  <a:srgbClr val="000000"/>
                </a:solidFill>
                <a:latin typeface="Calibri"/>
              </a:rPr>
              <a:t>But this was a corner-stone [Continental paper money], and its usefulness cannot be forgotten…”</a:t>
            </a:r>
            <a:endParaRPr b="0" lang="en-US" sz="2400" spc="-1" strike="noStrike">
              <a:latin typeface="Arial"/>
            </a:endParaRPr>
          </a:p>
          <a:p>
            <a:pPr>
              <a:lnSpc>
                <a:spcPct val="90000"/>
              </a:lnSpc>
              <a:spcBef>
                <a:spcPts val="1001"/>
              </a:spcBef>
            </a:pPr>
            <a:r>
              <a:rPr b="0" i="1" lang="en-US" sz="2400" spc="-1" strike="noStrike">
                <a:solidFill>
                  <a:srgbClr val="000000"/>
                </a:solidFill>
                <a:latin typeface="Calibri"/>
              </a:rPr>
              <a:t>              </a:t>
            </a:r>
            <a:r>
              <a:rPr b="0" i="1" lang="en-US" sz="2400" spc="-1" strike="noStrike">
                <a:solidFill>
                  <a:srgbClr val="000000"/>
                </a:solidFill>
                <a:latin typeface="Calibri"/>
              </a:rPr>
              <a:t>Writings of Thomas Paine</a:t>
            </a:r>
            <a:endParaRPr b="0" lang="en-US" sz="2400" spc="-1" strike="noStrike">
              <a:latin typeface="Arial"/>
            </a:endParaRPr>
          </a:p>
        </p:txBody>
      </p:sp>
      <p:pic>
        <p:nvPicPr>
          <p:cNvPr id="193" name="Picture 5" descr=""/>
          <p:cNvPicPr/>
          <p:nvPr/>
        </p:nvPicPr>
        <p:blipFill>
          <a:blip r:embed="rId2"/>
          <a:stretch/>
        </p:blipFill>
        <p:spPr>
          <a:xfrm>
            <a:off x="223920" y="1949400"/>
            <a:ext cx="3789360" cy="3022920"/>
          </a:xfrm>
          <a:prstGeom prst="rect">
            <a:avLst/>
          </a:prstGeom>
          <a:ln>
            <a:noFill/>
          </a:ln>
        </p:spPr>
      </p:pic>
      <p:sp>
        <p:nvSpPr>
          <p:cNvPr id="194" name="CustomShape 4"/>
          <p:cNvSpPr/>
          <p:nvPr/>
        </p:nvSpPr>
        <p:spPr>
          <a:xfrm>
            <a:off x="9474480" y="5964480"/>
            <a:ext cx="16592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000000"/>
                </a:solidFill>
                <a:latin typeface="Calibri"/>
              </a:rPr>
              <a:t>THOMAS PAINE</a:t>
            </a:r>
            <a:endParaRPr b="0" lang="en-US" sz="1800" spc="-1" strike="noStrike">
              <a:latin typeface="Arial"/>
            </a:endParaRPr>
          </a:p>
        </p:txBody>
      </p:sp>
      <p:sp>
        <p:nvSpPr>
          <p:cNvPr id="195" name="CustomShape 5"/>
          <p:cNvSpPr/>
          <p:nvPr/>
        </p:nvSpPr>
        <p:spPr>
          <a:xfrm>
            <a:off x="962280" y="4973040"/>
            <a:ext cx="1970280" cy="4561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2400" spc="-1" strike="noStrike">
                <a:solidFill>
                  <a:srgbClr val="000000"/>
                </a:solidFill>
                <a:latin typeface="Calibri"/>
              </a:rPr>
              <a:t>CONTINENTAL</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TextShape 1"/>
          <p:cNvSpPr txBox="1"/>
          <p:nvPr/>
        </p:nvSpPr>
        <p:spPr>
          <a:xfrm>
            <a:off x="0" y="6840"/>
            <a:ext cx="12191760" cy="373680"/>
          </a:xfrm>
          <a:prstGeom prst="rect">
            <a:avLst/>
          </a:prstGeom>
          <a:solidFill>
            <a:srgbClr val="ffc000"/>
          </a:solidFill>
          <a:ln>
            <a:noFill/>
          </a:ln>
        </p:spPr>
        <p:txBody>
          <a:bodyPr anchor="ctr">
            <a:normAutofit fontScale="82000"/>
          </a:bodyPr>
          <a:p>
            <a:pPr algn="ctr">
              <a:lnSpc>
                <a:spcPct val="90000"/>
              </a:lnSpc>
            </a:pPr>
            <a:r>
              <a:rPr b="1" lang="en-US" sz="2800" spc="-1" strike="noStrike">
                <a:solidFill>
                  <a:srgbClr val="000000"/>
                </a:solidFill>
                <a:latin typeface="Calibri Light"/>
              </a:rPr>
              <a:t>U.S. EXPERIENCE WITH GOVERNMENT ISSUED MONEY</a:t>
            </a:r>
            <a:endParaRPr b="0" lang="en-US" sz="2800" spc="-1" strike="noStrike">
              <a:solidFill>
                <a:srgbClr val="000000"/>
              </a:solidFill>
              <a:latin typeface="Calibri"/>
            </a:endParaRPr>
          </a:p>
        </p:txBody>
      </p:sp>
      <p:sp>
        <p:nvSpPr>
          <p:cNvPr id="197" name="TextShape 2"/>
          <p:cNvSpPr txBox="1"/>
          <p:nvPr/>
        </p:nvSpPr>
        <p:spPr>
          <a:xfrm>
            <a:off x="0" y="380880"/>
            <a:ext cx="12191760" cy="1030320"/>
          </a:xfrm>
          <a:prstGeom prst="rect">
            <a:avLst/>
          </a:prstGeom>
          <a:solidFill>
            <a:srgbClr val="ffff00"/>
          </a:solidFill>
          <a:ln>
            <a:noFill/>
          </a:ln>
        </p:spPr>
        <p:txBody>
          <a:bodyPr>
            <a:normAutofit/>
          </a:bodyPr>
          <a:p>
            <a:pPr algn="ctr">
              <a:lnSpc>
                <a:spcPct val="90000"/>
              </a:lnSpc>
              <a:spcBef>
                <a:spcPts val="1001"/>
              </a:spcBef>
            </a:pPr>
            <a:r>
              <a:rPr b="1" lang="en-US" sz="2400" spc="-1" strike="noStrike">
                <a:solidFill>
                  <a:srgbClr val="000000"/>
                </a:solidFill>
                <a:latin typeface="Calibri"/>
              </a:rPr>
              <a:t>THE ARTICLES OF CONFEDERATION:  1781-1788</a:t>
            </a:r>
            <a:endParaRPr b="0" lang="en-US" sz="2400" spc="-1" strike="noStrike">
              <a:solidFill>
                <a:srgbClr val="000000"/>
              </a:solidFill>
              <a:latin typeface="Calibri"/>
            </a:endParaRPr>
          </a:p>
          <a:p>
            <a:pPr algn="ctr">
              <a:lnSpc>
                <a:spcPct val="90000"/>
              </a:lnSpc>
              <a:spcBef>
                <a:spcPts val="1001"/>
              </a:spcBef>
            </a:pPr>
            <a:r>
              <a:rPr b="1" lang="en-US" sz="2400" spc="-1" strike="noStrike">
                <a:solidFill>
                  <a:srgbClr val="000000"/>
                </a:solidFill>
                <a:latin typeface="Calibri"/>
              </a:rPr>
              <a:t>PLACED THE MONEY POWER IN THE HANDS OF THE CENTRAL GOVERNMENT</a:t>
            </a:r>
            <a:endParaRPr b="0" lang="en-US" sz="2400" spc="-1" strike="noStrike">
              <a:solidFill>
                <a:srgbClr val="000000"/>
              </a:solidFill>
              <a:latin typeface="Calibri"/>
            </a:endParaRPr>
          </a:p>
        </p:txBody>
      </p:sp>
      <p:pic>
        <p:nvPicPr>
          <p:cNvPr id="198" name="Picture 3" descr=""/>
          <p:cNvPicPr/>
          <p:nvPr/>
        </p:nvPicPr>
        <p:blipFill>
          <a:blip r:embed="rId1"/>
          <a:stretch/>
        </p:blipFill>
        <p:spPr>
          <a:xfrm>
            <a:off x="440640" y="1513440"/>
            <a:ext cx="2856600" cy="5210640"/>
          </a:xfrm>
          <a:prstGeom prst="rect">
            <a:avLst/>
          </a:prstGeom>
          <a:ln>
            <a:noFill/>
          </a:ln>
        </p:spPr>
      </p:pic>
      <p:sp>
        <p:nvSpPr>
          <p:cNvPr id="199" name="CustomShape 3"/>
          <p:cNvSpPr/>
          <p:nvPr/>
        </p:nvSpPr>
        <p:spPr>
          <a:xfrm>
            <a:off x="3588480" y="2904840"/>
            <a:ext cx="836784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a:t>
            </a:r>
            <a:r>
              <a:rPr b="0" lang="en-US" sz="2400" spc="-1" strike="noStrike">
                <a:solidFill>
                  <a:srgbClr val="000000"/>
                </a:solidFill>
                <a:latin typeface="Calibri"/>
              </a:rPr>
              <a:t>The United States in Congress assembled shall have authority  …</a:t>
            </a:r>
            <a:endParaRPr b="0" lang="en-US" sz="2400" spc="-1" strike="noStrike">
              <a:latin typeface="Arial"/>
            </a:endParaRPr>
          </a:p>
          <a:p>
            <a:pPr>
              <a:lnSpc>
                <a:spcPct val="100000"/>
              </a:lnSpc>
            </a:pPr>
            <a:r>
              <a:rPr b="0" lang="en-US" sz="2400" spc="-1" strike="noStrike">
                <a:solidFill>
                  <a:srgbClr val="000000"/>
                </a:solidFill>
                <a:latin typeface="Calibri"/>
              </a:rPr>
              <a:t>… </a:t>
            </a:r>
            <a:r>
              <a:rPr b="1" lang="en-US" sz="2400" spc="-1" strike="noStrike" u="sng">
                <a:solidFill>
                  <a:srgbClr val="000000"/>
                </a:solidFill>
                <a:uFillTx/>
                <a:latin typeface="Calibri"/>
              </a:rPr>
              <a:t>emit bills on the credit of the United States {SOVEREIGN PAPER MONEY}</a:t>
            </a:r>
            <a:r>
              <a:rPr b="0" lang="en-US" sz="2400" spc="-1" strike="noStrike">
                <a:solidFill>
                  <a:srgbClr val="000000"/>
                </a:solidFill>
                <a:latin typeface="Calibri"/>
              </a:rPr>
              <a: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866160" y="2390400"/>
            <a:ext cx="9897480" cy="1155960"/>
          </a:xfrm>
          <a:prstGeom prst="rect">
            <a:avLst/>
          </a:prstGeom>
          <a:solidFill>
            <a:srgbClr val="ffc000"/>
          </a:solidFill>
          <a:ln>
            <a:noFill/>
          </a:ln>
        </p:spPr>
        <p:txBody>
          <a:bodyPr>
            <a:normAutofit/>
          </a:bodyPr>
          <a:p>
            <a:pPr algn="ctr">
              <a:lnSpc>
                <a:spcPct val="90000"/>
              </a:lnSpc>
              <a:spcBef>
                <a:spcPts val="1001"/>
              </a:spcBef>
            </a:pPr>
            <a:r>
              <a:rPr b="1" lang="en-US" sz="3200" spc="-1" strike="noStrike">
                <a:solidFill>
                  <a:srgbClr val="000000"/>
                </a:solidFill>
                <a:latin typeface="Calibri"/>
              </a:rPr>
              <a:t>WHO WOULD ISSUE (CREATE) MONEY –</a:t>
            </a:r>
            <a:endParaRPr b="0" lang="en-US" sz="3200" spc="-1" strike="noStrike">
              <a:solidFill>
                <a:srgbClr val="000000"/>
              </a:solidFill>
              <a:latin typeface="Calibri"/>
            </a:endParaRPr>
          </a:p>
          <a:p>
            <a:pPr algn="ctr">
              <a:lnSpc>
                <a:spcPct val="90000"/>
              </a:lnSpc>
              <a:spcBef>
                <a:spcPts val="1001"/>
              </a:spcBef>
            </a:pPr>
            <a:r>
              <a:rPr b="1" lang="en-US" sz="3200" spc="-1" strike="noStrike">
                <a:solidFill>
                  <a:srgbClr val="000000"/>
                </a:solidFill>
                <a:latin typeface="Calibri"/>
              </a:rPr>
              <a:t> </a:t>
            </a:r>
            <a:r>
              <a:rPr b="1" lang="en-US" sz="3200" spc="-1" strike="noStrike">
                <a:solidFill>
                  <a:srgbClr val="000000"/>
                </a:solidFill>
                <a:latin typeface="Calibri"/>
              </a:rPr>
              <a:t>PRIVATE BANKS OR THE GOVERNMENT?</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672120" y="826200"/>
            <a:ext cx="10771920" cy="577800"/>
          </a:xfrm>
          <a:prstGeom prst="rect">
            <a:avLst/>
          </a:prstGeom>
          <a:solidFill>
            <a:srgbClr val="ffc000"/>
          </a:solidFill>
          <a:ln>
            <a:noFill/>
          </a:ln>
        </p:spPr>
        <p:style>
          <a:lnRef idx="0"/>
          <a:fillRef idx="0"/>
          <a:effectRef idx="0"/>
          <a:fontRef idx="minor"/>
        </p:style>
        <p:txBody>
          <a:bodyPr lIns="90000" rIns="90000" tIns="45000" bIns="45000">
            <a:spAutoFit/>
          </a:bodyPr>
          <a:p>
            <a:pPr algn="ctr">
              <a:lnSpc>
                <a:spcPct val="100000"/>
              </a:lnSpc>
            </a:pPr>
            <a:r>
              <a:rPr b="1" lang="en-US" sz="3200" spc="-1" strike="noStrike">
                <a:solidFill>
                  <a:srgbClr val="000000"/>
                </a:solidFill>
                <a:latin typeface="Calibri"/>
              </a:rPr>
              <a:t>The Elder WILLIAM PITT,  FIRST EARL OF CHATHAM </a:t>
            </a:r>
            <a:endParaRPr b="0" lang="en-US" sz="3200" spc="-1" strike="noStrike">
              <a:latin typeface="Arial"/>
            </a:endParaRPr>
          </a:p>
        </p:txBody>
      </p:sp>
      <p:pic>
        <p:nvPicPr>
          <p:cNvPr id="202" name="Picture 2" descr=""/>
          <p:cNvPicPr/>
          <p:nvPr/>
        </p:nvPicPr>
        <p:blipFill>
          <a:blip r:embed="rId1"/>
          <a:stretch/>
        </p:blipFill>
        <p:spPr>
          <a:xfrm>
            <a:off x="672120" y="1411200"/>
            <a:ext cx="3936240" cy="5462280"/>
          </a:xfrm>
          <a:prstGeom prst="rect">
            <a:avLst/>
          </a:prstGeom>
          <a:ln>
            <a:noFill/>
          </a:ln>
        </p:spPr>
      </p:pic>
      <p:sp>
        <p:nvSpPr>
          <p:cNvPr id="203" name="CustomShape 2"/>
          <p:cNvSpPr/>
          <p:nvPr/>
        </p:nvSpPr>
        <p:spPr>
          <a:xfrm>
            <a:off x="5131080" y="2280240"/>
            <a:ext cx="7060680" cy="2040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3200" spc="-1" strike="noStrike">
                <a:solidFill>
                  <a:srgbClr val="000000"/>
                </a:solidFill>
                <a:latin typeface="Calibri"/>
              </a:rPr>
              <a:t>“</a:t>
            </a:r>
            <a:r>
              <a:rPr b="0" lang="en-US" sz="3200" spc="-1" strike="noStrike">
                <a:solidFill>
                  <a:srgbClr val="000000"/>
                </a:solidFill>
                <a:latin typeface="Calibri"/>
              </a:rPr>
              <a:t>Let the Americans adopt their funding</a:t>
            </a:r>
            <a:endParaRPr b="0" lang="en-US" sz="3200" spc="-1" strike="noStrike">
              <a:latin typeface="Arial"/>
            </a:endParaRPr>
          </a:p>
          <a:p>
            <a:pPr>
              <a:lnSpc>
                <a:spcPct val="100000"/>
              </a:lnSpc>
            </a:pPr>
            <a:r>
              <a:rPr b="0" lang="en-US" sz="3200" spc="-1" strike="noStrike">
                <a:solidFill>
                  <a:srgbClr val="000000"/>
                </a:solidFill>
                <a:latin typeface="Calibri"/>
              </a:rPr>
              <a:t>system, and go into their Banking institutions, and their boasted independence will be a mere phantom.”</a:t>
            </a:r>
            <a:endParaRPr b="0" lang="en-US" sz="3200" spc="-1" strike="noStrike">
              <a:latin typeface="Arial"/>
            </a:endParaRPr>
          </a:p>
        </p:txBody>
      </p:sp>
      <p:sp>
        <p:nvSpPr>
          <p:cNvPr id="204" name="CustomShape 3"/>
          <p:cNvSpPr/>
          <p:nvPr/>
        </p:nvSpPr>
        <p:spPr>
          <a:xfrm>
            <a:off x="4728240" y="6222960"/>
            <a:ext cx="1702080" cy="4561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400" spc="-1" strike="noStrike">
                <a:solidFill>
                  <a:srgbClr val="000000"/>
                </a:solidFill>
                <a:latin typeface="Calibri"/>
              </a:rPr>
              <a:t>1708 – 1778</a:t>
            </a:r>
            <a:endParaRPr b="0" lang="en-US" sz="2400" spc="-1" strike="noStrike">
              <a:latin typeface="Arial"/>
            </a:endParaRPr>
          </a:p>
        </p:txBody>
      </p:sp>
      <p:sp>
        <p:nvSpPr>
          <p:cNvPr id="205" name="TextShape 4"/>
          <p:cNvSpPr txBox="1"/>
          <p:nvPr/>
        </p:nvSpPr>
        <p:spPr>
          <a:xfrm>
            <a:off x="0" y="6840"/>
            <a:ext cx="12191760" cy="689760"/>
          </a:xfrm>
          <a:prstGeom prst="rect">
            <a:avLst/>
          </a:prstGeom>
          <a:solidFill>
            <a:srgbClr val="ffff00"/>
          </a:solidFill>
          <a:ln>
            <a:noFill/>
          </a:ln>
        </p:spPr>
        <p:txBody>
          <a:bodyPr anchor="ctr">
            <a:normAutofit/>
          </a:bodyPr>
          <a:p>
            <a:pPr algn="ctr">
              <a:lnSpc>
                <a:spcPct val="90000"/>
              </a:lnSpc>
            </a:pPr>
            <a:r>
              <a:rPr b="1" lang="en-US" sz="3200" spc="-1" strike="noStrike">
                <a:solidFill>
                  <a:srgbClr val="000000"/>
                </a:solidFill>
                <a:latin typeface="Calibri Light"/>
              </a:rPr>
              <a:t>WHO WOULD CREATE MONEY – PRIVATE BANKS OR THE GOVERNMENT?</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0" y="6840"/>
            <a:ext cx="12191760" cy="879480"/>
          </a:xfrm>
          <a:prstGeom prst="rect">
            <a:avLst/>
          </a:prstGeom>
          <a:solidFill>
            <a:srgbClr val="ffff00"/>
          </a:solidFill>
          <a:ln>
            <a:noFill/>
          </a:ln>
        </p:spPr>
        <p:txBody>
          <a:bodyPr anchor="ctr">
            <a:normAutofit/>
          </a:bodyPr>
          <a:p>
            <a:pPr algn="ctr">
              <a:lnSpc>
                <a:spcPct val="90000"/>
              </a:lnSpc>
            </a:pPr>
            <a:r>
              <a:rPr b="1" lang="en-US" sz="2800" spc="-1" strike="noStrike">
                <a:solidFill>
                  <a:srgbClr val="000000"/>
                </a:solidFill>
                <a:latin typeface="Calibri Light"/>
              </a:rPr>
              <a:t>WHO WOULD CREATE MONEY – PRIVATE BANKS OR THE GOVERNMENT?</a:t>
            </a:r>
            <a:endParaRPr b="0" lang="en-US" sz="2800" spc="-1" strike="noStrike">
              <a:solidFill>
                <a:srgbClr val="000000"/>
              </a:solidFill>
              <a:latin typeface="Calibri"/>
            </a:endParaRPr>
          </a:p>
        </p:txBody>
      </p:sp>
      <p:pic>
        <p:nvPicPr>
          <p:cNvPr id="207" name="Picture 2" descr=""/>
          <p:cNvPicPr/>
          <p:nvPr/>
        </p:nvPicPr>
        <p:blipFill>
          <a:blip r:embed="rId1"/>
          <a:stretch/>
        </p:blipFill>
        <p:spPr>
          <a:xfrm>
            <a:off x="171720" y="1614960"/>
            <a:ext cx="2759040" cy="3511440"/>
          </a:xfrm>
          <a:prstGeom prst="rect">
            <a:avLst/>
          </a:prstGeom>
          <a:ln>
            <a:noFill/>
          </a:ln>
        </p:spPr>
      </p:pic>
      <p:sp>
        <p:nvSpPr>
          <p:cNvPr id="208" name="CustomShape 2"/>
          <p:cNvSpPr/>
          <p:nvPr/>
        </p:nvSpPr>
        <p:spPr>
          <a:xfrm>
            <a:off x="3321360" y="1614960"/>
            <a:ext cx="8478000" cy="3511440"/>
          </a:xfrm>
          <a:prstGeom prst="rect">
            <a:avLst/>
          </a:prstGeom>
          <a:solidFill>
            <a:srgbClr val="ffffcc"/>
          </a:solidFill>
          <a:ln>
            <a:noFill/>
          </a:ln>
        </p:spPr>
        <p:style>
          <a:lnRef idx="0"/>
          <a:fillRef idx="0"/>
          <a:effectRef idx="0"/>
          <a:fontRef idx="minor"/>
        </p:style>
        <p:txBody>
          <a:bodyPr>
            <a:normAutofit/>
          </a:bodyPr>
          <a:p>
            <a:pPr>
              <a:lnSpc>
                <a:spcPct val="90000"/>
              </a:lnSpc>
              <a:spcBef>
                <a:spcPts val="1001"/>
              </a:spcBef>
            </a:pPr>
            <a:r>
              <a:rPr b="0" lang="en-US" sz="2400" spc="-1" strike="noStrike">
                <a:solidFill>
                  <a:srgbClr val="000000"/>
                </a:solidFill>
                <a:latin typeface="Calibri"/>
              </a:rPr>
              <a:t>   “</a:t>
            </a:r>
            <a:r>
              <a:rPr b="0" lang="en-US" sz="2400" spc="-1" strike="noStrike">
                <a:solidFill>
                  <a:srgbClr val="000000"/>
                </a:solidFill>
                <a:latin typeface="Calibri"/>
              </a:rPr>
              <a:t>Never was a great historical event followed by a more feeble sequel.  A nation arises to claim for itself liberty and sovereignty.  It gains both of these ends by an immense sacrifice of blood and treasure.</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r>
              <a:rPr b="0" lang="en-US" sz="2400" spc="-1" strike="noStrike">
                <a:solidFill>
                  <a:srgbClr val="000000"/>
                </a:solidFill>
                <a:latin typeface="Calibri"/>
              </a:rPr>
              <a:t>  </a:t>
            </a:r>
            <a:r>
              <a:rPr b="0" lang="en-US" sz="2400" spc="-1" strike="noStrike">
                <a:solidFill>
                  <a:srgbClr val="000000"/>
                </a:solidFill>
                <a:latin typeface="Calibri"/>
              </a:rPr>
              <a:t>Then, when victory is gained and secured, it hands the national credit [the creation of money] – that is to say, a national treasure – over to private individuals, to do as they please with it.” </a:t>
            </a:r>
            <a:endParaRPr b="0" lang="en-US" sz="2400" spc="-1" strike="noStrike">
              <a:latin typeface="Arial"/>
            </a:endParaRPr>
          </a:p>
          <a:p>
            <a:pPr>
              <a:lnSpc>
                <a:spcPct val="90000"/>
              </a:lnSpc>
              <a:spcBef>
                <a:spcPts val="1001"/>
              </a:spcBef>
            </a:pPr>
            <a:r>
              <a:rPr b="0" lang="en-US" sz="2400" spc="-1" strike="noStrike">
                <a:solidFill>
                  <a:srgbClr val="000000"/>
                </a:solidFill>
                <a:latin typeface="Calibri"/>
              </a:rPr>
              <a:t>            </a:t>
            </a:r>
            <a:r>
              <a:rPr b="0" lang="en-US" sz="2400" spc="-1" strike="noStrike">
                <a:solidFill>
                  <a:srgbClr val="000000"/>
                </a:solidFill>
                <a:latin typeface="Calibri"/>
              </a:rPr>
              <a:t>p.. 109, Alexander Del Mar, </a:t>
            </a:r>
            <a:r>
              <a:rPr b="0" i="1" lang="en-US" sz="2400" spc="-1" strike="noStrike">
                <a:solidFill>
                  <a:srgbClr val="000000"/>
                </a:solidFill>
                <a:latin typeface="Calibri"/>
              </a:rPr>
              <a:t>The History of Money in America</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p:txBody>
      </p:sp>
      <p:sp>
        <p:nvSpPr>
          <p:cNvPr id="209" name="CustomShape 3"/>
          <p:cNvSpPr/>
          <p:nvPr/>
        </p:nvSpPr>
        <p:spPr>
          <a:xfrm>
            <a:off x="453240" y="5209200"/>
            <a:ext cx="2253600" cy="913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ALEXANDER DEL MAR,</a:t>
            </a:r>
            <a:endParaRPr b="0" lang="en-US" sz="1800" spc="-1" strike="noStrike">
              <a:latin typeface="Arial"/>
            </a:endParaRPr>
          </a:p>
          <a:p>
            <a:pPr>
              <a:lnSpc>
                <a:spcPct val="100000"/>
              </a:lnSpc>
            </a:pPr>
            <a:r>
              <a:rPr b="0" lang="en-US" sz="1800" spc="-1" strike="noStrike">
                <a:solidFill>
                  <a:srgbClr val="000000"/>
                </a:solidFill>
                <a:latin typeface="Calibri"/>
              </a:rPr>
              <a:t>Monetary Historian</a:t>
            </a:r>
            <a:endParaRPr b="0" lang="en-US" sz="1800" spc="-1" strike="noStrike">
              <a:latin typeface="Arial"/>
            </a:endParaRPr>
          </a:p>
          <a:p>
            <a:pPr>
              <a:lnSpc>
                <a:spcPct val="100000"/>
              </a:lnSpc>
            </a:pPr>
            <a:r>
              <a:rPr b="0" lang="en-US" sz="1800" spc="-1" strike="noStrike">
                <a:solidFill>
                  <a:srgbClr val="000000"/>
                </a:solidFill>
                <a:latin typeface="Calibri"/>
              </a:rPr>
              <a:t>(1836 – 1926)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5664960" y="981360"/>
            <a:ext cx="6338160" cy="1417320"/>
          </a:xfrm>
          <a:prstGeom prst="rect">
            <a:avLst/>
          </a:prstGeom>
          <a:solidFill>
            <a:srgbClr val="ffd393"/>
          </a:solidFill>
          <a:ln>
            <a:noFill/>
          </a:ln>
        </p:spPr>
        <p:txBody>
          <a:bodyPr>
            <a:normAutofit/>
          </a:bodyPr>
          <a:p>
            <a:pPr>
              <a:lnSpc>
                <a:spcPct val="90000"/>
              </a:lnSpc>
              <a:spcBef>
                <a:spcPts val="1001"/>
              </a:spcBef>
            </a:pPr>
            <a:r>
              <a:rPr b="0" lang="en-US" sz="2400" spc="-1" strike="noStrike">
                <a:solidFill>
                  <a:srgbClr val="000000"/>
                </a:solidFill>
                <a:latin typeface="Calibri"/>
              </a:rPr>
              <a:t>“</a:t>
            </a:r>
            <a:r>
              <a:rPr b="0" lang="en-US" sz="2400" spc="-1" strike="noStrike">
                <a:solidFill>
                  <a:srgbClr val="000000"/>
                </a:solidFill>
                <a:latin typeface="Calibri"/>
              </a:rPr>
              <a:t>The decade of 1781 to 1791 was followed by one in which the number {of banks} grew so rapidly that contemporaries spoke of a rage for banks – a ‘bancomania.’ “  Hammond, p. 72</a:t>
            </a: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p:txBody>
      </p:sp>
      <p:pic>
        <p:nvPicPr>
          <p:cNvPr id="211" name="Picture 3" descr=""/>
          <p:cNvPicPr/>
          <p:nvPr/>
        </p:nvPicPr>
        <p:blipFill>
          <a:blip r:embed="rId1"/>
          <a:stretch/>
        </p:blipFill>
        <p:spPr>
          <a:xfrm>
            <a:off x="4680" y="664920"/>
            <a:ext cx="5398200" cy="6237000"/>
          </a:xfrm>
          <a:prstGeom prst="rect">
            <a:avLst/>
          </a:prstGeom>
          <a:ln>
            <a:noFill/>
          </a:ln>
        </p:spPr>
      </p:pic>
      <p:sp>
        <p:nvSpPr>
          <p:cNvPr id="212" name="CustomShape 2"/>
          <p:cNvSpPr/>
          <p:nvPr/>
        </p:nvSpPr>
        <p:spPr>
          <a:xfrm>
            <a:off x="5755680" y="6334920"/>
            <a:ext cx="6097320" cy="516960"/>
          </a:xfrm>
          <a:prstGeom prst="rect">
            <a:avLst/>
          </a:prstGeom>
          <a:solidFill>
            <a:srgbClr val="ffc000"/>
          </a:solidFill>
          <a:ln>
            <a:noFill/>
          </a:ln>
        </p:spPr>
        <p:style>
          <a:lnRef idx="0"/>
          <a:fillRef idx="0"/>
          <a:effectRef idx="0"/>
          <a:fontRef idx="minor"/>
        </p:style>
        <p:txBody>
          <a:bodyPr lIns="90000" rIns="90000" tIns="45000" bIns="45000">
            <a:spAutoFit/>
          </a:bodyPr>
          <a:p>
            <a:pPr>
              <a:lnSpc>
                <a:spcPct val="100000"/>
              </a:lnSpc>
            </a:pPr>
            <a:r>
              <a:rPr b="1" lang="en-US" sz="2800" spc="-1" strike="noStrike">
                <a:solidFill>
                  <a:srgbClr val="000000"/>
                </a:solidFill>
                <a:latin typeface="Wingdings"/>
              </a:rPr>
              <a:t></a:t>
            </a:r>
            <a:r>
              <a:rPr b="1" lang="en-US" sz="2800" spc="-1" strike="noStrike">
                <a:solidFill>
                  <a:srgbClr val="000000"/>
                </a:solidFill>
                <a:latin typeface="Calibri"/>
              </a:rPr>
              <a:t> </a:t>
            </a:r>
            <a:r>
              <a:rPr b="1" lang="en-US" sz="2800" spc="-1" strike="noStrike">
                <a:solidFill>
                  <a:srgbClr val="000000"/>
                </a:solidFill>
                <a:latin typeface="Calibri"/>
              </a:rPr>
              <a:t>29 BANKS IN BUSINESS BY 1800 !!!</a:t>
            </a:r>
            <a:endParaRPr b="0" lang="en-US" sz="2800" spc="-1" strike="noStrike">
              <a:latin typeface="Arial"/>
            </a:endParaRPr>
          </a:p>
        </p:txBody>
      </p:sp>
      <p:sp>
        <p:nvSpPr>
          <p:cNvPr id="213" name="TextShape 3"/>
          <p:cNvSpPr txBox="1"/>
          <p:nvPr/>
        </p:nvSpPr>
        <p:spPr>
          <a:xfrm>
            <a:off x="0" y="6840"/>
            <a:ext cx="12191760" cy="689760"/>
          </a:xfrm>
          <a:prstGeom prst="rect">
            <a:avLst/>
          </a:prstGeom>
          <a:solidFill>
            <a:srgbClr val="ffff00"/>
          </a:solidFill>
          <a:ln>
            <a:noFill/>
          </a:ln>
        </p:spPr>
        <p:txBody>
          <a:bodyPr anchor="ctr">
            <a:normAutofit/>
          </a:bodyPr>
          <a:p>
            <a:pPr algn="ctr">
              <a:lnSpc>
                <a:spcPct val="90000"/>
              </a:lnSpc>
            </a:pPr>
            <a:r>
              <a:rPr b="1" lang="en-US" sz="3200" spc="-1" strike="noStrike">
                <a:solidFill>
                  <a:srgbClr val="000000"/>
                </a:solidFill>
                <a:latin typeface="Calibri Light"/>
              </a:rPr>
              <a:t>WHO WOULD CREATE MONEY – PRIVATE BANKS OR THE GOVERNMENT?</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1385280" y="2729520"/>
            <a:ext cx="8991360" cy="118764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3600" spc="-1" strike="noStrike">
                <a:solidFill>
                  <a:srgbClr val="000000"/>
                </a:solidFill>
                <a:latin typeface="Calibri"/>
              </a:rPr>
              <a:t>FOR MOST OF RECORDED HISTORY:</a:t>
            </a:r>
            <a:endParaRPr b="0" lang="en-US" sz="3600" spc="-1" strike="noStrike">
              <a:latin typeface="Arial"/>
            </a:endParaRPr>
          </a:p>
          <a:p>
            <a:pPr algn="ctr">
              <a:lnSpc>
                <a:spcPct val="100000"/>
              </a:lnSpc>
            </a:pPr>
            <a:r>
              <a:rPr b="0" lang="en-US" sz="3600" spc="-1" strike="noStrike">
                <a:solidFill>
                  <a:srgbClr val="000000"/>
                </a:solidFill>
                <a:latin typeface="Calibri"/>
              </a:rPr>
              <a:t>MONEY WAS ISSUED BY THE SOVEREIGN</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866160" y="2390400"/>
            <a:ext cx="9897480" cy="1447200"/>
          </a:xfrm>
          <a:prstGeom prst="rect">
            <a:avLst/>
          </a:prstGeom>
          <a:noFill/>
          <a:ln>
            <a:noFill/>
          </a:ln>
        </p:spPr>
        <p:txBody>
          <a:bodyPr>
            <a:normAutofit/>
          </a:bodyPr>
          <a:p>
            <a:pPr algn="ctr">
              <a:lnSpc>
                <a:spcPct val="90000"/>
              </a:lnSpc>
              <a:spcBef>
                <a:spcPts val="1001"/>
              </a:spcBef>
            </a:pPr>
            <a:r>
              <a:rPr b="1" lang="en-US" sz="3200" spc="-1" strike="noStrike">
                <a:solidFill>
                  <a:srgbClr val="000000"/>
                </a:solidFill>
                <a:latin typeface="Calibri"/>
              </a:rPr>
              <a:t>U.S. CONSTITUTION:</a:t>
            </a:r>
            <a:endParaRPr b="0" lang="en-US" sz="3200" spc="-1" strike="noStrike">
              <a:solidFill>
                <a:srgbClr val="000000"/>
              </a:solidFill>
              <a:latin typeface="Calibri"/>
            </a:endParaRPr>
          </a:p>
          <a:p>
            <a:pPr algn="ctr">
              <a:lnSpc>
                <a:spcPct val="90000"/>
              </a:lnSpc>
              <a:spcBef>
                <a:spcPts val="1001"/>
              </a:spcBef>
            </a:pPr>
            <a:r>
              <a:rPr b="1" lang="en-US" sz="3200" spc="-1" strike="noStrike">
                <a:solidFill>
                  <a:srgbClr val="000000"/>
                </a:solidFill>
                <a:latin typeface="Calibri"/>
              </a:rPr>
              <a:t>Monetary Power Left Undefined</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0" y="6840"/>
            <a:ext cx="12191760" cy="765720"/>
          </a:xfrm>
          <a:prstGeom prst="rect">
            <a:avLst/>
          </a:prstGeom>
          <a:solidFill>
            <a:srgbClr val="ffff00"/>
          </a:solidFill>
          <a:ln>
            <a:noFill/>
          </a:ln>
        </p:spPr>
        <p:style>
          <a:lnRef idx="0"/>
          <a:fillRef idx="0"/>
          <a:effectRef idx="0"/>
          <a:fontRef idx="minor"/>
        </p:style>
        <p:txBody>
          <a:bodyPr anchor="ctr">
            <a:normAutofit/>
          </a:bodyPr>
          <a:p>
            <a:pPr algn="ctr">
              <a:lnSpc>
                <a:spcPct val="90000"/>
              </a:lnSpc>
            </a:pPr>
            <a:r>
              <a:rPr b="1" lang="en-US" sz="2400" spc="-1" strike="noStrike">
                <a:solidFill>
                  <a:srgbClr val="000000"/>
                </a:solidFill>
                <a:latin typeface="Calibri Light"/>
              </a:rPr>
              <a:t>U.S. CONSTITUTION:  Monetary Power Left Undefined</a:t>
            </a:r>
            <a:endParaRPr b="0" lang="en-US" sz="2400" spc="-1" strike="noStrike">
              <a:latin typeface="Arial"/>
            </a:endParaRPr>
          </a:p>
        </p:txBody>
      </p:sp>
      <p:sp>
        <p:nvSpPr>
          <p:cNvPr id="216" name="CustomShape 2"/>
          <p:cNvSpPr/>
          <p:nvPr/>
        </p:nvSpPr>
        <p:spPr>
          <a:xfrm>
            <a:off x="478080" y="1064160"/>
            <a:ext cx="4426200" cy="1187640"/>
          </a:xfrm>
          <a:prstGeom prst="rect">
            <a:avLst/>
          </a:prstGeom>
          <a:solidFill>
            <a:schemeClr val="accent4">
              <a:lumMod val="20000"/>
              <a:lumOff val="80000"/>
            </a:schemeClr>
          </a:solid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THE ‘MONEY INTEREST’ TRIED TO INSERT A CLAUSE FORBIDDING ‘BILLS OF CREDIT’….  BUT FAILED</a:t>
            </a:r>
            <a:endParaRPr b="0" lang="en-US" sz="2400" spc="-1" strike="noStrike">
              <a:latin typeface="Arial"/>
            </a:endParaRPr>
          </a:p>
        </p:txBody>
      </p:sp>
      <p:pic>
        <p:nvPicPr>
          <p:cNvPr id="217" name="Picture 2" descr=""/>
          <p:cNvPicPr/>
          <p:nvPr/>
        </p:nvPicPr>
        <p:blipFill>
          <a:blip r:embed="rId1"/>
          <a:stretch/>
        </p:blipFill>
        <p:spPr>
          <a:xfrm>
            <a:off x="478080" y="2757600"/>
            <a:ext cx="5468400" cy="3227760"/>
          </a:xfrm>
          <a:prstGeom prst="rect">
            <a:avLst/>
          </a:prstGeom>
          <a:ln>
            <a:noFill/>
          </a:ln>
        </p:spPr>
      </p:pic>
      <p:sp>
        <p:nvSpPr>
          <p:cNvPr id="218" name="CustomShape 3"/>
          <p:cNvSpPr/>
          <p:nvPr/>
        </p:nvSpPr>
        <p:spPr>
          <a:xfrm>
            <a:off x="6483960" y="3178440"/>
            <a:ext cx="5097960" cy="2284920"/>
          </a:xfrm>
          <a:prstGeom prst="rect">
            <a:avLst/>
          </a:prstGeom>
          <a:solidFill>
            <a:schemeClr val="accent4">
              <a:lumMod val="20000"/>
              <a:lumOff val="80000"/>
            </a:schemeClr>
          </a:solid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Calibri"/>
              </a:rPr>
              <a:t>THE CONSTITUTION (Art. 1, Sec. 8)</a:t>
            </a:r>
            <a:endParaRPr b="0" lang="en-US" sz="2400" spc="-1" strike="noStrike">
              <a:latin typeface="Arial"/>
            </a:endParaRPr>
          </a:p>
          <a:p>
            <a:pPr algn="ctr">
              <a:lnSpc>
                <a:spcPct val="100000"/>
              </a:lnSpc>
            </a:pPr>
            <a:r>
              <a:rPr b="1" lang="en-US" sz="2400" spc="-1" strike="noStrike">
                <a:solidFill>
                  <a:srgbClr val="000000"/>
                </a:solidFill>
                <a:latin typeface="Calibri"/>
              </a:rPr>
              <a:t>gives the power to Congress:</a:t>
            </a:r>
            <a:endParaRPr b="0" lang="en-US" sz="2400" spc="-1" strike="noStrike">
              <a:latin typeface="Arial"/>
            </a:endParaRPr>
          </a:p>
          <a:p>
            <a:pPr algn="ctr">
              <a:lnSpc>
                <a:spcPct val="100000"/>
              </a:lnSpc>
            </a:pPr>
            <a:endParaRPr b="0" lang="en-US" sz="2400" spc="-1" strike="noStrike">
              <a:latin typeface="Arial"/>
            </a:endParaRPr>
          </a:p>
          <a:p>
            <a:pPr algn="ctr">
              <a:lnSpc>
                <a:spcPct val="100000"/>
              </a:lnSpc>
            </a:pPr>
            <a:r>
              <a:rPr b="1" lang="en-US" sz="2400" spc="-1" strike="noStrike">
                <a:solidFill>
                  <a:srgbClr val="0070c0"/>
                </a:solidFill>
                <a:latin typeface="Calibri"/>
              </a:rPr>
              <a:t>“</a:t>
            </a:r>
            <a:r>
              <a:rPr b="0" lang="en-US" sz="2400" spc="-1" strike="noStrike" u="sng">
                <a:solidFill>
                  <a:srgbClr val="0070c0"/>
                </a:solidFill>
                <a:uFillTx/>
                <a:latin typeface="Calibri"/>
              </a:rPr>
              <a:t>To </a:t>
            </a:r>
            <a:r>
              <a:rPr b="0" lang="en-US" sz="2400" spc="-1" strike="noStrike" u="sng">
                <a:solidFill>
                  <a:srgbClr val="0563c1"/>
                </a:solidFill>
                <a:uFillTx/>
                <a:latin typeface="Calibri"/>
                <a:hlinkClick r:id="rId2"/>
              </a:rPr>
              <a:t>coin </a:t>
            </a:r>
            <a:r>
              <a:rPr b="0" lang="en-US" sz="2400" spc="-1" strike="noStrike" u="sng">
                <a:solidFill>
                  <a:srgbClr val="0563c1"/>
                </a:solidFill>
                <a:uFillTx/>
                <a:latin typeface="Calibri"/>
                <a:hlinkClick r:id="rId3"/>
              </a:rPr>
              <a:t>{to make} Money</a:t>
            </a:r>
            <a:r>
              <a:rPr b="0" lang="en-US" sz="2400" spc="-1" strike="noStrike" u="sng">
                <a:solidFill>
                  <a:srgbClr val="0070c0"/>
                </a:solidFill>
                <a:uFillTx/>
                <a:latin typeface="Calibri"/>
              </a:rPr>
              <a:t>*</a:t>
            </a:r>
            <a:r>
              <a:rPr b="0" lang="en-US" sz="2400" spc="-1" strike="noStrike">
                <a:solidFill>
                  <a:srgbClr val="0070c0"/>
                </a:solidFill>
                <a:latin typeface="Calibri"/>
              </a:rPr>
              <a:t>, regulate the Value thereof, and of foreign Coin…”</a:t>
            </a:r>
            <a:endParaRPr b="0" lang="en-US" sz="2400" spc="-1" strike="noStrike">
              <a:latin typeface="Arial"/>
            </a:endParaRPr>
          </a:p>
        </p:txBody>
      </p:sp>
      <p:sp>
        <p:nvSpPr>
          <p:cNvPr id="219" name="CustomShape 4"/>
          <p:cNvSpPr/>
          <p:nvPr/>
        </p:nvSpPr>
        <p:spPr>
          <a:xfrm>
            <a:off x="6085440" y="1064160"/>
            <a:ext cx="5136480" cy="1187640"/>
          </a:xfrm>
          <a:prstGeom prst="rect">
            <a:avLst/>
          </a:prstGeom>
          <a:solidFill>
            <a:srgbClr val="f9e7b9"/>
          </a:solid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BUT…. WON   A VOTE (9 TO 2) TO </a:t>
            </a:r>
            <a:r>
              <a:rPr b="1" lang="en-US" sz="2400" spc="-1" strike="noStrike" u="sng">
                <a:solidFill>
                  <a:srgbClr val="000000"/>
                </a:solidFill>
                <a:uFillTx/>
                <a:latin typeface="Calibri"/>
              </a:rPr>
              <a:t>NOT INCLUDE </a:t>
            </a:r>
            <a:r>
              <a:rPr b="1" lang="en-US" sz="2400" spc="-1" strike="noStrike">
                <a:solidFill>
                  <a:srgbClr val="000000"/>
                </a:solidFill>
                <a:latin typeface="Calibri"/>
              </a:rPr>
              <a:t>THE PHRASE ‘BILLS OF CREDIT’.</a:t>
            </a:r>
            <a:endParaRPr b="0" lang="en-US" sz="2400" spc="-1" strike="noStrike">
              <a:latin typeface="Arial"/>
            </a:endParaRPr>
          </a:p>
        </p:txBody>
      </p:sp>
      <p:sp>
        <p:nvSpPr>
          <p:cNvPr id="220" name="CustomShape 5"/>
          <p:cNvSpPr/>
          <p:nvPr/>
        </p:nvSpPr>
        <p:spPr>
          <a:xfrm>
            <a:off x="5005800" y="1438200"/>
            <a:ext cx="978120" cy="484200"/>
          </a:xfrm>
          <a:prstGeom prst="rightArrow">
            <a:avLst>
              <a:gd name="adj1" fmla="val 50000"/>
              <a:gd name="adj2" fmla="val 50000"/>
            </a:avLst>
          </a:prstGeom>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TextShape 1"/>
          <p:cNvSpPr txBox="1"/>
          <p:nvPr/>
        </p:nvSpPr>
        <p:spPr>
          <a:xfrm>
            <a:off x="3048120" y="2770920"/>
            <a:ext cx="7013880" cy="1454400"/>
          </a:xfrm>
          <a:prstGeom prst="rect">
            <a:avLst/>
          </a:prstGeom>
          <a:solidFill>
            <a:srgbClr val="eed1fb"/>
          </a:solidFill>
          <a:ln>
            <a:noFill/>
          </a:ln>
        </p:spPr>
        <p:txBody>
          <a:bodyPr>
            <a:normAutofit/>
          </a:bodyPr>
          <a:p>
            <a:pPr algn="ctr">
              <a:lnSpc>
                <a:spcPct val="90000"/>
              </a:lnSpc>
              <a:spcBef>
                <a:spcPts val="1001"/>
              </a:spcBef>
            </a:pPr>
            <a:endParaRPr b="0" lang="en-US" sz="2800" spc="-1" strike="noStrike">
              <a:solidFill>
                <a:srgbClr val="000000"/>
              </a:solidFill>
              <a:latin typeface="Calibri"/>
            </a:endParaRPr>
          </a:p>
          <a:p>
            <a:pPr algn="ctr">
              <a:lnSpc>
                <a:spcPct val="90000"/>
              </a:lnSpc>
              <a:spcBef>
                <a:spcPts val="1001"/>
              </a:spcBef>
            </a:pPr>
            <a:r>
              <a:rPr b="1" lang="en-US" sz="2800" spc="-1" strike="noStrike">
                <a:solidFill>
                  <a:srgbClr val="000000"/>
                </a:solidFill>
                <a:latin typeface="Calibri"/>
              </a:rPr>
              <a:t>1</a:t>
            </a:r>
            <a:r>
              <a:rPr b="1" lang="en-US" sz="2800" spc="-1" strike="noStrike" baseline="30000">
                <a:solidFill>
                  <a:srgbClr val="000000"/>
                </a:solidFill>
                <a:latin typeface="Calibri"/>
              </a:rPr>
              <a:t>st   </a:t>
            </a:r>
            <a:r>
              <a:rPr b="1" lang="en-US" sz="2800" spc="-1" strike="noStrike">
                <a:solidFill>
                  <a:srgbClr val="000000"/>
                </a:solidFill>
                <a:latin typeface="Calibri"/>
              </a:rPr>
              <a:t>Nationally Chartered Private Bank</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0" y="6840"/>
            <a:ext cx="12191760" cy="419400"/>
          </a:xfrm>
          <a:prstGeom prst="rect">
            <a:avLst/>
          </a:prstGeom>
          <a:solidFill>
            <a:srgbClr val="eed1fb"/>
          </a:solidFill>
          <a:ln>
            <a:noFill/>
          </a:ln>
        </p:spPr>
        <p:txBody>
          <a:bodyPr anchor="ctr">
            <a:normAutofit/>
          </a:bodyPr>
          <a:p>
            <a:pPr algn="ctr">
              <a:lnSpc>
                <a:spcPct val="90000"/>
              </a:lnSpc>
            </a:pPr>
            <a:r>
              <a:rPr b="1" lang="en-US" sz="2000" spc="-1" strike="noStrike">
                <a:solidFill>
                  <a:srgbClr val="000000"/>
                </a:solidFill>
                <a:latin typeface="Calibri Light"/>
              </a:rPr>
              <a:t>1</a:t>
            </a:r>
            <a:r>
              <a:rPr b="1" lang="en-US" sz="2000" spc="-1" strike="noStrike" baseline="30000">
                <a:solidFill>
                  <a:srgbClr val="000000"/>
                </a:solidFill>
                <a:latin typeface="Calibri Light"/>
              </a:rPr>
              <a:t>st   </a:t>
            </a:r>
            <a:r>
              <a:rPr b="1" lang="en-US" sz="2000" spc="-1" strike="noStrike">
                <a:solidFill>
                  <a:srgbClr val="000000"/>
                </a:solidFill>
                <a:latin typeface="Calibri Light"/>
              </a:rPr>
              <a:t>Nationally Chartered Private Bank</a:t>
            </a:r>
            <a:endParaRPr b="0" lang="en-US" sz="2000" spc="-1" strike="noStrike">
              <a:solidFill>
                <a:srgbClr val="000000"/>
              </a:solidFill>
              <a:latin typeface="Calibri"/>
            </a:endParaRPr>
          </a:p>
        </p:txBody>
      </p:sp>
      <p:sp>
        <p:nvSpPr>
          <p:cNvPr id="223" name="TextShape 2"/>
          <p:cNvSpPr txBox="1"/>
          <p:nvPr/>
        </p:nvSpPr>
        <p:spPr>
          <a:xfrm>
            <a:off x="0" y="426600"/>
            <a:ext cx="12191760" cy="567360"/>
          </a:xfrm>
          <a:prstGeom prst="rect">
            <a:avLst/>
          </a:prstGeom>
          <a:solidFill>
            <a:srgbClr val="eed1fb"/>
          </a:solidFill>
          <a:ln>
            <a:noFill/>
          </a:ln>
        </p:spPr>
        <p:txBody>
          <a:bodyPr>
            <a:normAutofit/>
          </a:bodyPr>
          <a:p>
            <a:pPr algn="ctr">
              <a:lnSpc>
                <a:spcPct val="90000"/>
              </a:lnSpc>
              <a:spcBef>
                <a:spcPts val="1001"/>
              </a:spcBef>
            </a:pPr>
            <a:r>
              <a:rPr b="0" lang="en-US" sz="2800" spc="-1" strike="noStrike">
                <a:solidFill>
                  <a:srgbClr val="000000"/>
                </a:solidFill>
                <a:latin typeface="Calibri"/>
              </a:rPr>
              <a:t>1</a:t>
            </a:r>
            <a:r>
              <a:rPr b="0" lang="en-US" sz="2800" spc="-1" strike="noStrike" baseline="30000">
                <a:solidFill>
                  <a:srgbClr val="000000"/>
                </a:solidFill>
                <a:latin typeface="Calibri"/>
              </a:rPr>
              <a:t>st</a:t>
            </a:r>
            <a:r>
              <a:rPr b="0" lang="en-US" sz="2800" spc="-1" strike="noStrike">
                <a:solidFill>
                  <a:srgbClr val="000000"/>
                </a:solidFill>
                <a:latin typeface="Calibri"/>
              </a:rPr>
              <a:t> Bank of the United States (1791-1811)</a:t>
            </a:r>
            <a:endParaRPr b="0" lang="en-US" sz="2800" spc="-1" strike="noStrike">
              <a:solidFill>
                <a:srgbClr val="000000"/>
              </a:solidFill>
              <a:latin typeface="Calibri"/>
            </a:endParaRPr>
          </a:p>
        </p:txBody>
      </p:sp>
      <p:pic>
        <p:nvPicPr>
          <p:cNvPr id="224" name="Picture 2" descr=""/>
          <p:cNvPicPr/>
          <p:nvPr/>
        </p:nvPicPr>
        <p:blipFill>
          <a:blip r:embed="rId1"/>
          <a:stretch/>
        </p:blipFill>
        <p:spPr>
          <a:xfrm>
            <a:off x="3867480" y="1733400"/>
            <a:ext cx="3390480" cy="2542680"/>
          </a:xfrm>
          <a:prstGeom prst="rect">
            <a:avLst/>
          </a:prstGeom>
          <a:ln>
            <a:noFill/>
          </a:ln>
        </p:spPr>
      </p:pic>
      <p:sp>
        <p:nvSpPr>
          <p:cNvPr id="225" name="CustomShape 3"/>
          <p:cNvSpPr/>
          <p:nvPr/>
        </p:nvSpPr>
        <p:spPr>
          <a:xfrm>
            <a:off x="2506680" y="5015520"/>
            <a:ext cx="7171560" cy="1370160"/>
          </a:xfrm>
          <a:prstGeom prst="rect">
            <a:avLst/>
          </a:prstGeom>
          <a:solidFill>
            <a:srgbClr val="eed1fb"/>
          </a:solid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000000"/>
                </a:solidFill>
                <a:latin typeface="Calibri"/>
              </a:rPr>
              <a:t>The federally-chartered bank was controversial.</a:t>
            </a:r>
            <a:endParaRPr b="0" lang="en-US" sz="2800" spc="-1" strike="noStrike">
              <a:latin typeface="Arial"/>
            </a:endParaRPr>
          </a:p>
          <a:p>
            <a:pPr>
              <a:lnSpc>
                <a:spcPct val="100000"/>
              </a:lnSpc>
            </a:pPr>
            <a:r>
              <a:rPr b="0" lang="en-US" sz="2800" spc="-1" strike="noStrike">
                <a:solidFill>
                  <a:srgbClr val="000000"/>
                </a:solidFill>
                <a:latin typeface="Calibri"/>
              </a:rPr>
              <a:t>Three-fourths of the shares were foreign owned.</a:t>
            </a:r>
            <a:endParaRPr b="0" lang="en-US" sz="2800" spc="-1" strike="noStrike">
              <a:latin typeface="Arial"/>
            </a:endParaRPr>
          </a:p>
          <a:p>
            <a:pPr>
              <a:lnSpc>
                <a:spcPct val="100000"/>
              </a:lnSpc>
            </a:pPr>
            <a:r>
              <a:rPr b="0" lang="en-US" sz="2800" spc="-1" strike="noStrike">
                <a:solidFill>
                  <a:srgbClr val="000000"/>
                </a:solidFill>
                <a:latin typeface="Calibri"/>
              </a:rPr>
              <a:t>Its charter was not renewed.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397800" y="772920"/>
            <a:ext cx="11396160" cy="5672160"/>
          </a:xfrm>
          <a:prstGeom prst="rect">
            <a:avLst/>
          </a:prstGeom>
          <a:noFill/>
          <a:ln>
            <a:noFill/>
          </a:ln>
        </p:spPr>
        <p:txBody>
          <a:bodyPr>
            <a:norm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sp>
        <p:nvSpPr>
          <p:cNvPr id="227" name="CustomShape 2"/>
          <p:cNvSpPr/>
          <p:nvPr/>
        </p:nvSpPr>
        <p:spPr>
          <a:xfrm>
            <a:off x="3140640" y="2582640"/>
            <a:ext cx="5988960" cy="577800"/>
          </a:xfrm>
          <a:prstGeom prst="rect">
            <a:avLst/>
          </a:prstGeom>
          <a:solidFill>
            <a:srgbClr val="ffc000"/>
          </a:solidFill>
          <a:ln>
            <a:noFill/>
          </a:ln>
        </p:spPr>
        <p:style>
          <a:lnRef idx="0"/>
          <a:fillRef idx="0"/>
          <a:effectRef idx="0"/>
          <a:fontRef idx="minor"/>
        </p:style>
        <p:txBody>
          <a:bodyPr lIns="90000" rIns="90000" tIns="45000" bIns="45000">
            <a:spAutoFit/>
          </a:bodyPr>
          <a:p>
            <a:pPr>
              <a:lnSpc>
                <a:spcPct val="100000"/>
              </a:lnSpc>
            </a:pPr>
            <a:r>
              <a:rPr b="0" lang="en-US" sz="3200" spc="-1" strike="noStrike">
                <a:solidFill>
                  <a:srgbClr val="000000"/>
                </a:solidFill>
                <a:latin typeface="Calibri"/>
              </a:rPr>
              <a:t>THE WAR OF 1812 &amp; STATE BANKS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TextShape 1"/>
          <p:cNvSpPr txBox="1"/>
          <p:nvPr/>
        </p:nvSpPr>
        <p:spPr>
          <a:xfrm>
            <a:off x="3666600" y="3945960"/>
            <a:ext cx="8499600" cy="926280"/>
          </a:xfrm>
          <a:prstGeom prst="rect">
            <a:avLst/>
          </a:prstGeom>
          <a:noFill/>
          <a:ln>
            <a:noFill/>
          </a:ln>
        </p:spPr>
        <p:txBody>
          <a:bodyPr>
            <a:normAutofit/>
          </a:bodyPr>
          <a:p>
            <a:pPr>
              <a:lnSpc>
                <a:spcPct val="90000"/>
              </a:lnSpc>
              <a:spcBef>
                <a:spcPts val="1001"/>
              </a:spcBef>
            </a:pPr>
            <a:r>
              <a:rPr b="0" lang="en-US" sz="2000" spc="-1" strike="noStrike">
                <a:solidFill>
                  <a:srgbClr val="000000"/>
                </a:solidFill>
                <a:latin typeface="Calibri"/>
              </a:rPr>
              <a:t>A general stoppage of specie by state banks in the south and west,  except New England … “after which the country wallowed in irredeemable paper for several years.”      White, </a:t>
            </a:r>
            <a:r>
              <a:rPr b="0" i="1" lang="en-US" sz="2000" spc="-1" strike="noStrike">
                <a:solidFill>
                  <a:srgbClr val="000000"/>
                </a:solidFill>
                <a:latin typeface="Calibri"/>
              </a:rPr>
              <a:t>Money and Banking, </a:t>
            </a:r>
            <a:r>
              <a:rPr b="0" lang="en-US" sz="2000" spc="-1" strike="noStrike">
                <a:solidFill>
                  <a:srgbClr val="000000"/>
                </a:solidFill>
                <a:latin typeface="Calibri"/>
              </a:rPr>
              <a:t>p. 264</a:t>
            </a:r>
            <a:endParaRPr b="0" lang="en-US" sz="2000" spc="-1" strike="noStrike">
              <a:solidFill>
                <a:srgbClr val="000000"/>
              </a:solidFill>
              <a:latin typeface="Calibri"/>
            </a:endParaRPr>
          </a:p>
          <a:p>
            <a:pPr>
              <a:lnSpc>
                <a:spcPct val="90000"/>
              </a:lnSpc>
            </a:pPr>
            <a:endParaRPr b="0" lang="en-US" sz="2000" spc="-1" strike="noStrike">
              <a:solidFill>
                <a:srgbClr val="000000"/>
              </a:solidFill>
              <a:latin typeface="Calibri"/>
            </a:endParaRPr>
          </a:p>
          <a:p>
            <a:pPr>
              <a:lnSpc>
                <a:spcPct val="90000"/>
              </a:lnSpc>
            </a:pPr>
            <a:endParaRPr b="0" lang="en-US" sz="2000" spc="-1" strike="noStrike">
              <a:solidFill>
                <a:srgbClr val="000000"/>
              </a:solidFill>
              <a:latin typeface="Calibri"/>
            </a:endParaRPr>
          </a:p>
          <a:p>
            <a:pPr>
              <a:lnSpc>
                <a:spcPct val="90000"/>
              </a:lnSpc>
              <a:spcBef>
                <a:spcPts val="1001"/>
              </a:spcBef>
            </a:pPr>
            <a:endParaRPr b="0" lang="en-US" sz="2000" spc="-1" strike="noStrike">
              <a:solidFill>
                <a:srgbClr val="000000"/>
              </a:solidFill>
              <a:latin typeface="Calibri"/>
            </a:endParaRPr>
          </a:p>
        </p:txBody>
      </p:sp>
      <p:sp>
        <p:nvSpPr>
          <p:cNvPr id="229" name="CustomShape 2"/>
          <p:cNvSpPr/>
          <p:nvPr/>
        </p:nvSpPr>
        <p:spPr>
          <a:xfrm>
            <a:off x="3666600" y="2695320"/>
            <a:ext cx="7699680" cy="1005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000" spc="-1" strike="noStrike">
                <a:solidFill>
                  <a:srgbClr val="000000"/>
                </a:solidFill>
                <a:latin typeface="Calibri"/>
              </a:rPr>
              <a:t>“… </a:t>
            </a:r>
            <a:r>
              <a:rPr b="0" lang="en-US" sz="2000" spc="-1" strike="noStrike">
                <a:solidFill>
                  <a:srgbClr val="000000"/>
                </a:solidFill>
                <a:latin typeface="Calibri"/>
              </a:rPr>
              <a:t>even companies incorporated for the purpose of constructing bridges, departed from the spirit of their charters, converted themselves into Banks, and emitted notes for circulation.”      Gouge, p. 56</a:t>
            </a:r>
            <a:endParaRPr b="0" lang="en-US" sz="2000" spc="-1" strike="noStrike">
              <a:latin typeface="Arial"/>
            </a:endParaRPr>
          </a:p>
        </p:txBody>
      </p:sp>
      <p:sp>
        <p:nvSpPr>
          <p:cNvPr id="230" name="CustomShape 3"/>
          <p:cNvSpPr/>
          <p:nvPr/>
        </p:nvSpPr>
        <p:spPr>
          <a:xfrm>
            <a:off x="141120" y="2172600"/>
            <a:ext cx="2826360" cy="3076560"/>
          </a:xfrm>
          <a:prstGeom prst="rect">
            <a:avLst/>
          </a:prstGeom>
          <a:solidFill>
            <a:srgbClr val="faf9c7"/>
          </a:solidFill>
          <a:ln>
            <a:noFill/>
          </a:ln>
        </p:spPr>
        <p:style>
          <a:lnRef idx="0"/>
          <a:fillRef idx="0"/>
          <a:effectRef idx="0"/>
          <a:fontRef idx="minor"/>
        </p:style>
        <p:txBody>
          <a:bodyPr>
            <a:normAutofit/>
          </a:bodyPr>
          <a:p>
            <a:pPr>
              <a:lnSpc>
                <a:spcPct val="90000"/>
              </a:lnSpc>
              <a:spcBef>
                <a:spcPts val="1001"/>
              </a:spcBef>
            </a:pPr>
            <a:r>
              <a:rPr b="0" lang="en-US" sz="2400" spc="-1" strike="noStrike">
                <a:solidFill>
                  <a:srgbClr val="000000"/>
                </a:solidFill>
                <a:latin typeface="Calibri"/>
              </a:rPr>
              <a:t>YEAR          #STATE</a:t>
            </a:r>
            <a:endParaRPr b="0" lang="en-US" sz="2400" spc="-1" strike="noStrike">
              <a:latin typeface="Arial"/>
            </a:endParaRPr>
          </a:p>
          <a:p>
            <a:pPr>
              <a:lnSpc>
                <a:spcPct val="90000"/>
              </a:lnSpc>
            </a:pPr>
            <a:r>
              <a:rPr b="0" lang="en-US" sz="2400" spc="-1" strike="noStrike">
                <a:solidFill>
                  <a:srgbClr val="000000"/>
                </a:solidFill>
                <a:latin typeface="Calibri"/>
              </a:rPr>
              <a:t>                </a:t>
            </a:r>
            <a:r>
              <a:rPr b="0" lang="en-US" sz="2400" spc="-1" strike="noStrike">
                <a:solidFill>
                  <a:srgbClr val="000000"/>
                </a:solidFill>
                <a:latin typeface="Calibri"/>
              </a:rPr>
              <a:t>CHARTERED</a:t>
            </a:r>
            <a:endParaRPr b="0" lang="en-US" sz="2400" spc="-1" strike="noStrike">
              <a:latin typeface="Arial"/>
            </a:endParaRPr>
          </a:p>
          <a:p>
            <a:pPr>
              <a:lnSpc>
                <a:spcPct val="90000"/>
              </a:lnSpc>
            </a:pPr>
            <a:r>
              <a:rPr b="0" lang="en-US" sz="2400" spc="-1" strike="noStrike">
                <a:solidFill>
                  <a:srgbClr val="000000"/>
                </a:solidFill>
                <a:latin typeface="Calibri"/>
              </a:rPr>
              <a:t>____           </a:t>
            </a:r>
            <a:r>
              <a:rPr b="0" lang="en-US" sz="2400" spc="-1" strike="noStrike" u="sng">
                <a:solidFill>
                  <a:srgbClr val="000000"/>
                </a:solidFill>
                <a:uFillTx/>
                <a:latin typeface="Calibri"/>
              </a:rPr>
              <a:t>BANKS</a:t>
            </a:r>
            <a:endParaRPr b="0" lang="en-US" sz="2400" spc="-1" strike="noStrike">
              <a:latin typeface="Arial"/>
            </a:endParaRPr>
          </a:p>
          <a:p>
            <a:pPr marL="457200" indent="-456840">
              <a:lnSpc>
                <a:spcPct val="90000"/>
              </a:lnSpc>
              <a:spcBef>
                <a:spcPts val="1001"/>
              </a:spcBef>
              <a:buClr>
                <a:srgbClr val="000000"/>
              </a:buClr>
              <a:buFont typeface="Arial"/>
              <a:buAutoNum type="arabicPlain" startAt="1811"/>
            </a:pPr>
            <a:r>
              <a:rPr b="0" lang="en-US" sz="2400" spc="-1" strike="noStrike">
                <a:solidFill>
                  <a:srgbClr val="000000"/>
                </a:solidFill>
                <a:latin typeface="Calibri"/>
              </a:rPr>
              <a:t>              </a:t>
            </a:r>
            <a:r>
              <a:rPr b="0" lang="en-US" sz="2400" spc="-1" strike="noStrike">
                <a:solidFill>
                  <a:srgbClr val="000000"/>
                </a:solidFill>
                <a:latin typeface="Calibri"/>
              </a:rPr>
              <a:t>90</a:t>
            </a:r>
            <a:endParaRPr b="0" lang="en-US" sz="2400" spc="-1" strike="noStrike">
              <a:latin typeface="Arial"/>
            </a:endParaRPr>
          </a:p>
          <a:p>
            <a:pPr marL="457200" indent="-456840">
              <a:lnSpc>
                <a:spcPct val="90000"/>
              </a:lnSpc>
              <a:spcBef>
                <a:spcPts val="1001"/>
              </a:spcBef>
              <a:buClr>
                <a:srgbClr val="000000"/>
              </a:buClr>
              <a:buFont typeface="Arial"/>
              <a:buAutoNum type="arabicPlain" startAt="1811"/>
            </a:pPr>
            <a:r>
              <a:rPr b="0" lang="en-US" sz="2400" spc="-1" strike="noStrike">
                <a:solidFill>
                  <a:srgbClr val="000000"/>
                </a:solidFill>
                <a:latin typeface="Calibri"/>
              </a:rPr>
              <a:t>            </a:t>
            </a:r>
            <a:r>
              <a:rPr b="0" lang="en-US" sz="2400" spc="-1" strike="noStrike">
                <a:solidFill>
                  <a:srgbClr val="000000"/>
                </a:solidFill>
                <a:latin typeface="Calibri"/>
              </a:rPr>
              <a:t>250  !!!</a:t>
            </a:r>
            <a:endParaRPr b="0" lang="en-US" sz="2400" spc="-1" strike="noStrike">
              <a:latin typeface="Arial"/>
            </a:endParaRPr>
          </a:p>
          <a:p>
            <a:pPr>
              <a:lnSpc>
                <a:spcPct val="90000"/>
              </a:lnSpc>
              <a:spcBef>
                <a:spcPts val="1001"/>
              </a:spcBef>
            </a:pPr>
            <a:r>
              <a:rPr b="0" lang="en-US" sz="2400" spc="-1" strike="noStrike">
                <a:solidFill>
                  <a:srgbClr val="000000"/>
                </a:solidFill>
                <a:latin typeface="Calibri"/>
              </a:rPr>
              <a:t>1820            300</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p:txBody>
      </p:sp>
      <p:sp>
        <p:nvSpPr>
          <p:cNvPr id="231" name="CustomShape 4"/>
          <p:cNvSpPr/>
          <p:nvPr/>
        </p:nvSpPr>
        <p:spPr>
          <a:xfrm>
            <a:off x="2656080" y="3548880"/>
            <a:ext cx="978120" cy="324000"/>
          </a:xfrm>
          <a:prstGeom prst="leftArrow">
            <a:avLst>
              <a:gd name="adj1" fmla="val 50000"/>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p:style>
      </p:sp>
      <p:sp>
        <p:nvSpPr>
          <p:cNvPr id="232" name="CustomShape 5"/>
          <p:cNvSpPr/>
          <p:nvPr/>
        </p:nvSpPr>
        <p:spPr>
          <a:xfrm>
            <a:off x="2688120" y="3938400"/>
            <a:ext cx="978120" cy="324000"/>
          </a:xfrm>
          <a:prstGeom prst="leftArrow">
            <a:avLst>
              <a:gd name="adj1" fmla="val 50000"/>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p:style>
      </p:sp>
      <p:sp>
        <p:nvSpPr>
          <p:cNvPr id="233" name="CustomShape 6"/>
          <p:cNvSpPr/>
          <p:nvPr/>
        </p:nvSpPr>
        <p:spPr>
          <a:xfrm>
            <a:off x="0" y="0"/>
            <a:ext cx="12191760" cy="389160"/>
          </a:xfrm>
          <a:prstGeom prst="rect">
            <a:avLst/>
          </a:prstGeom>
          <a:solidFill>
            <a:srgbClr val="ffc000"/>
          </a:solidFill>
          <a:ln>
            <a:noFill/>
          </a:ln>
        </p:spPr>
        <p:style>
          <a:lnRef idx="0"/>
          <a:fillRef idx="0"/>
          <a:effectRef idx="0"/>
          <a:fontRef idx="minor"/>
        </p:style>
        <p:txBody>
          <a:bodyPr anchor="ctr">
            <a:normAutofit/>
          </a:bodyPr>
          <a:p>
            <a:pPr algn="ctr">
              <a:lnSpc>
                <a:spcPct val="90000"/>
              </a:lnSpc>
            </a:pPr>
            <a:r>
              <a:rPr b="1" lang="en-US" sz="2400" spc="-1" strike="noStrike">
                <a:solidFill>
                  <a:srgbClr val="000000"/>
                </a:solidFill>
                <a:latin typeface="Calibri Light"/>
              </a:rPr>
              <a:t>THE WAR OF 1812 &amp; STATE BANKS</a:t>
            </a:r>
            <a:endParaRPr b="0" lang="en-US" sz="2400" spc="-1" strike="noStrike">
              <a:latin typeface="Arial"/>
            </a:endParaRPr>
          </a:p>
        </p:txBody>
      </p:sp>
      <p:sp>
        <p:nvSpPr>
          <p:cNvPr id="234" name="CustomShape 7"/>
          <p:cNvSpPr/>
          <p:nvPr/>
        </p:nvSpPr>
        <p:spPr>
          <a:xfrm>
            <a:off x="0" y="365400"/>
            <a:ext cx="12191760" cy="1370160"/>
          </a:xfrm>
          <a:prstGeom prst="rect">
            <a:avLst/>
          </a:prstGeom>
          <a:solidFill>
            <a:srgbClr val="ffd393"/>
          </a:solid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Calibri"/>
              </a:rPr>
              <a:t>The private state bank response to the removal of the 1</a:t>
            </a:r>
            <a:r>
              <a:rPr b="0" lang="en-US" sz="2800" spc="-1" strike="noStrike" baseline="30000">
                <a:solidFill>
                  <a:srgbClr val="000000"/>
                </a:solidFill>
                <a:latin typeface="Calibri"/>
              </a:rPr>
              <a:t>st</a:t>
            </a:r>
            <a:r>
              <a:rPr b="0" lang="en-US" sz="2800" spc="-1" strike="noStrike">
                <a:solidFill>
                  <a:srgbClr val="000000"/>
                </a:solidFill>
                <a:latin typeface="Calibri"/>
              </a:rPr>
              <a:t> Bank of the U.S. and the war of 1812 was not honorable:</a:t>
            </a:r>
            <a:endParaRPr b="0" lang="en-US" sz="2800" spc="-1" strike="noStrike">
              <a:latin typeface="Arial"/>
            </a:endParaRPr>
          </a:p>
          <a:p>
            <a:pPr algn="ctr">
              <a:lnSpc>
                <a:spcPct val="100000"/>
              </a:lnSpc>
            </a:pPr>
            <a:r>
              <a:rPr b="0" lang="en-US" sz="2800" spc="-1" strike="noStrike">
                <a:solidFill>
                  <a:srgbClr val="000000"/>
                </a:solidFill>
                <a:latin typeface="Calibri"/>
              </a:rPr>
              <a:t>  </a:t>
            </a:r>
            <a:r>
              <a:rPr b="0" lang="en-US" sz="2800" spc="-1" strike="noStrike">
                <a:solidFill>
                  <a:srgbClr val="000000"/>
                </a:solidFill>
                <a:latin typeface="Calibri"/>
              </a:rPr>
              <a:t>A SPIRIT OF SPECULATION TAKES OVER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866160" y="2390400"/>
            <a:ext cx="9897480" cy="1100880"/>
          </a:xfrm>
          <a:prstGeom prst="rect">
            <a:avLst/>
          </a:prstGeom>
          <a:solidFill>
            <a:srgbClr val="eed1fb"/>
          </a:solidFill>
          <a:ln>
            <a:noFill/>
          </a:ln>
        </p:spPr>
        <p:txBody>
          <a:bodyPr>
            <a:normAutofit/>
          </a:bodyPr>
          <a:p>
            <a:pPr algn="ctr">
              <a:lnSpc>
                <a:spcPct val="90000"/>
              </a:lnSpc>
              <a:spcBef>
                <a:spcPts val="1001"/>
              </a:spcBef>
            </a:pPr>
            <a:r>
              <a:rPr b="1" lang="en-US" sz="3200" spc="-1" strike="noStrike">
                <a:solidFill>
                  <a:srgbClr val="000000"/>
                </a:solidFill>
                <a:latin typeface="Calibri"/>
              </a:rPr>
              <a:t>THE FIRST PAPER MONEY ISSUED BY THE</a:t>
            </a:r>
            <a:endParaRPr b="0" lang="en-US" sz="3200" spc="-1" strike="noStrike">
              <a:solidFill>
                <a:srgbClr val="000000"/>
              </a:solidFill>
              <a:latin typeface="Calibri"/>
            </a:endParaRPr>
          </a:p>
          <a:p>
            <a:pPr algn="ctr">
              <a:lnSpc>
                <a:spcPct val="90000"/>
              </a:lnSpc>
              <a:spcBef>
                <a:spcPts val="1001"/>
              </a:spcBef>
            </a:pPr>
            <a:r>
              <a:rPr b="1" lang="en-US" sz="3200" spc="-1" strike="noStrike">
                <a:solidFill>
                  <a:srgbClr val="000000"/>
                </a:solidFill>
                <a:latin typeface="Calibri"/>
              </a:rPr>
              <a:t>U.S. GOVERNMENT</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TextShape 1"/>
          <p:cNvSpPr txBox="1"/>
          <p:nvPr/>
        </p:nvSpPr>
        <p:spPr>
          <a:xfrm>
            <a:off x="0" y="6840"/>
            <a:ext cx="12191760" cy="422280"/>
          </a:xfrm>
          <a:prstGeom prst="rect">
            <a:avLst/>
          </a:prstGeom>
          <a:solidFill>
            <a:srgbClr val="eed1fb"/>
          </a:solidFill>
          <a:ln>
            <a:noFill/>
          </a:ln>
        </p:spPr>
        <p:txBody>
          <a:bodyPr anchor="ctr">
            <a:normAutofit/>
          </a:bodyPr>
          <a:p>
            <a:pPr algn="ctr">
              <a:lnSpc>
                <a:spcPct val="90000"/>
              </a:lnSpc>
            </a:pPr>
            <a:r>
              <a:rPr b="1" lang="en-US" sz="2400" spc="-1" strike="noStrike">
                <a:solidFill>
                  <a:srgbClr val="000000"/>
                </a:solidFill>
                <a:latin typeface="Calibri Light"/>
              </a:rPr>
              <a:t>THE FIRST PAPER MONEY ISSUED BY THE U.S. GOVERNMENT</a:t>
            </a:r>
            <a:endParaRPr b="0" lang="en-US" sz="2400" spc="-1" strike="noStrike">
              <a:solidFill>
                <a:srgbClr val="000000"/>
              </a:solidFill>
              <a:latin typeface="Calibri"/>
            </a:endParaRPr>
          </a:p>
        </p:txBody>
      </p:sp>
      <p:sp>
        <p:nvSpPr>
          <p:cNvPr id="237" name="TextShape 2"/>
          <p:cNvSpPr txBox="1"/>
          <p:nvPr/>
        </p:nvSpPr>
        <p:spPr>
          <a:xfrm>
            <a:off x="194040" y="2598480"/>
            <a:ext cx="5112000" cy="2946960"/>
          </a:xfrm>
          <a:prstGeom prst="rect">
            <a:avLst/>
          </a:prstGeom>
          <a:solidFill>
            <a:srgbClr val="fff3fc"/>
          </a:solidFill>
          <a:ln>
            <a:noFill/>
          </a:ln>
        </p:spPr>
        <p:txBody>
          <a:bodyPr>
            <a:normAutofit/>
          </a:bodyPr>
          <a:p>
            <a:pPr>
              <a:lnSpc>
                <a:spcPct val="90000"/>
              </a:lnSpc>
              <a:spcBef>
                <a:spcPts val="1001"/>
              </a:spcBef>
            </a:pPr>
            <a:r>
              <a:rPr b="0" lang="en-US" sz="2800" spc="-1" strike="noStrike" u="sng">
                <a:solidFill>
                  <a:srgbClr val="000000"/>
                </a:solidFill>
                <a:uFillTx/>
                <a:latin typeface="Calibri"/>
              </a:rPr>
              <a:t>Authorized:</a:t>
            </a:r>
            <a:r>
              <a:rPr b="0" lang="en-US" sz="2800" spc="-1" strike="noStrike">
                <a:solidFill>
                  <a:srgbClr val="000000"/>
                </a:solidFill>
                <a:latin typeface="Calibri"/>
              </a:rPr>
              <a:t>       $60.5 million</a:t>
            </a:r>
            <a:endParaRPr b="0" lang="en-US" sz="2800" spc="-1" strike="noStrike">
              <a:solidFill>
                <a:srgbClr val="000000"/>
              </a:solidFill>
              <a:latin typeface="Calibri"/>
            </a:endParaRPr>
          </a:p>
          <a:p>
            <a:pPr>
              <a:lnSpc>
                <a:spcPct val="90000"/>
              </a:lnSpc>
            </a:pPr>
            <a:endParaRPr b="0" lang="en-US" sz="2800" spc="-1" strike="noStrike">
              <a:solidFill>
                <a:srgbClr val="000000"/>
              </a:solidFill>
              <a:latin typeface="Calibri"/>
            </a:endParaRPr>
          </a:p>
          <a:p>
            <a:pPr>
              <a:lnSpc>
                <a:spcPct val="90000"/>
              </a:lnSpc>
            </a:pPr>
            <a:r>
              <a:rPr b="0" lang="en-US" sz="2800" spc="-1" strike="noStrike" u="sng">
                <a:solidFill>
                  <a:srgbClr val="000000"/>
                </a:solidFill>
                <a:uFillTx/>
                <a:latin typeface="Calibri"/>
              </a:rPr>
              <a:t>Issued:</a:t>
            </a:r>
            <a:r>
              <a:rPr b="0" lang="en-US" sz="2800" spc="-1" strike="noStrike">
                <a:solidFill>
                  <a:srgbClr val="000000"/>
                </a:solidFill>
                <a:latin typeface="Calibri"/>
              </a:rPr>
              <a:t>               $36.7 million</a:t>
            </a:r>
            <a:endParaRPr b="0" lang="en-US" sz="2800" spc="-1" strike="noStrike">
              <a:solidFill>
                <a:srgbClr val="000000"/>
              </a:solidFill>
              <a:latin typeface="Calibri"/>
            </a:endParaRPr>
          </a:p>
          <a:p>
            <a:pPr>
              <a:lnSpc>
                <a:spcPct val="90000"/>
              </a:lnSpc>
            </a:pPr>
            <a:r>
              <a:rPr b="0" lang="en-US" sz="2800" spc="-1" strike="noStrike">
                <a:solidFill>
                  <a:srgbClr val="000000"/>
                </a:solidFill>
                <a:latin typeface="Calibri"/>
              </a:rPr>
              <a:t>                          </a:t>
            </a:r>
            <a:r>
              <a:rPr b="0" lang="en-US" sz="2800" spc="-1" strike="noStrike">
                <a:solidFill>
                  <a:srgbClr val="000000"/>
                </a:solidFill>
                <a:latin typeface="Calibri"/>
              </a:rPr>
              <a:t>(about $3.5 million</a:t>
            </a:r>
            <a:endParaRPr b="0" lang="en-US" sz="2800" spc="-1" strike="noStrike">
              <a:solidFill>
                <a:srgbClr val="000000"/>
              </a:solidFill>
              <a:latin typeface="Calibri"/>
            </a:endParaRPr>
          </a:p>
          <a:p>
            <a:pPr>
              <a:lnSpc>
                <a:spcPct val="90000"/>
              </a:lnSpc>
            </a:pPr>
            <a:r>
              <a:rPr b="0" lang="en-US" sz="2800" spc="-1" strike="noStrike">
                <a:solidFill>
                  <a:srgbClr val="000000"/>
                </a:solidFill>
                <a:latin typeface="Calibri"/>
              </a:rPr>
              <a:t>                           </a:t>
            </a:r>
            <a:r>
              <a:rPr b="0" lang="en-US" sz="2800" spc="-1" strike="noStrike">
                <a:solidFill>
                  <a:srgbClr val="000000"/>
                </a:solidFill>
                <a:latin typeface="Calibri"/>
              </a:rPr>
              <a:t>in small notes)</a:t>
            </a:r>
            <a:endParaRPr b="0" lang="en-US" sz="2800" spc="-1" strike="noStrike">
              <a:solidFill>
                <a:srgbClr val="000000"/>
              </a:solidFill>
              <a:latin typeface="Calibri"/>
            </a:endParaRPr>
          </a:p>
          <a:p>
            <a:pPr>
              <a:lnSpc>
                <a:spcPct val="90000"/>
              </a:lnSpc>
            </a:pPr>
            <a:endParaRPr b="0" lang="en-US" sz="2800" spc="-1" strike="noStrike">
              <a:solidFill>
                <a:srgbClr val="000000"/>
              </a:solidFill>
              <a:latin typeface="Calibri"/>
            </a:endParaRPr>
          </a:p>
          <a:p>
            <a:pPr algn="r">
              <a:lnSpc>
                <a:spcPct val="90000"/>
              </a:lnSpc>
            </a:pPr>
            <a:r>
              <a:rPr b="0" lang="en-US" sz="2000" spc="-1" strike="noStrike">
                <a:solidFill>
                  <a:srgbClr val="000000"/>
                </a:solidFill>
                <a:latin typeface="Calibri"/>
              </a:rPr>
              <a:t>Stephen Zarlenga</a:t>
            </a:r>
            <a:endParaRPr b="0" lang="en-US" sz="2000" spc="-1" strike="noStrike">
              <a:solidFill>
                <a:srgbClr val="000000"/>
              </a:solidFill>
              <a:latin typeface="Calibri"/>
            </a:endParaRPr>
          </a:p>
          <a:p>
            <a:pPr algn="r">
              <a:lnSpc>
                <a:spcPct val="90000"/>
              </a:lnSpc>
            </a:pPr>
            <a:r>
              <a:rPr b="0" i="1" lang="en-US" sz="2000" spc="-1" strike="noStrike" u="sng">
                <a:solidFill>
                  <a:srgbClr val="000000"/>
                </a:solidFill>
                <a:uFillTx/>
                <a:latin typeface="Calibri"/>
              </a:rPr>
              <a:t>Lost Science of Money</a:t>
            </a:r>
            <a:endParaRPr b="0" lang="en-US" sz="2000" spc="-1" strike="noStrike">
              <a:solidFill>
                <a:srgbClr val="000000"/>
              </a:solidFill>
              <a:latin typeface="Calibri"/>
            </a:endParaRPr>
          </a:p>
          <a:p>
            <a:pPr algn="r">
              <a:lnSpc>
                <a:spcPct val="90000"/>
              </a:lnSpc>
            </a:pPr>
            <a:r>
              <a:rPr b="0" lang="en-US" sz="2000" spc="-1" strike="noStrike">
                <a:solidFill>
                  <a:srgbClr val="000000"/>
                </a:solidFill>
                <a:latin typeface="Calibri"/>
              </a:rPr>
              <a:t>p. 415</a:t>
            </a:r>
            <a:endParaRPr b="0" lang="en-US" sz="2000" spc="-1" strike="noStrike">
              <a:solidFill>
                <a:srgbClr val="000000"/>
              </a:solidFill>
              <a:latin typeface="Calibri"/>
            </a:endParaRPr>
          </a:p>
        </p:txBody>
      </p:sp>
      <p:pic>
        <p:nvPicPr>
          <p:cNvPr id="238" name="Picture 2" descr=""/>
          <p:cNvPicPr/>
          <p:nvPr/>
        </p:nvPicPr>
        <p:blipFill>
          <a:blip r:embed="rId1"/>
          <a:stretch/>
        </p:blipFill>
        <p:spPr>
          <a:xfrm>
            <a:off x="5571000" y="2598480"/>
            <a:ext cx="6356160" cy="2946960"/>
          </a:xfrm>
          <a:prstGeom prst="rect">
            <a:avLst/>
          </a:prstGeom>
          <a:ln>
            <a:noFill/>
          </a:ln>
        </p:spPr>
      </p:pic>
      <p:sp>
        <p:nvSpPr>
          <p:cNvPr id="239" name="CustomShape 3"/>
          <p:cNvSpPr/>
          <p:nvPr/>
        </p:nvSpPr>
        <p:spPr>
          <a:xfrm>
            <a:off x="494640" y="5657760"/>
            <a:ext cx="10754640" cy="1187640"/>
          </a:xfrm>
          <a:prstGeom prst="rect">
            <a:avLst/>
          </a:prstGeom>
          <a:solidFill>
            <a:srgbClr val="fff3fc"/>
          </a:solidFill>
          <a:ln>
            <a:noFill/>
          </a:ln>
        </p:spPr>
        <p:style>
          <a:lnRef idx="0"/>
          <a:fillRef idx="0"/>
          <a:effectRef idx="0"/>
          <a:fontRef idx="minor"/>
        </p:style>
        <p:txBody>
          <a:bodyPr wrap="none" lIns="90000" rIns="90000" tIns="45000" bIns="45000">
            <a:spAutoFit/>
          </a:bodyPr>
          <a:p>
            <a:pPr algn="ctr">
              <a:lnSpc>
                <a:spcPct val="100000"/>
              </a:lnSpc>
            </a:pPr>
            <a:r>
              <a:rPr b="0" lang="en-US" sz="1800" spc="-1" strike="noStrike">
                <a:solidFill>
                  <a:srgbClr val="000000"/>
                </a:solidFill>
                <a:latin typeface="Calibri"/>
              </a:rPr>
              <a:t>The notes were spent into circulation, by paying them to government creditors willing to accept them at full value.</a:t>
            </a:r>
            <a:endParaRPr b="0" lang="en-US" sz="1800" spc="-1" strike="noStrike">
              <a:latin typeface="Arial"/>
            </a:endParaRPr>
          </a:p>
          <a:p>
            <a:pPr algn="ctr">
              <a:lnSpc>
                <a:spcPct val="100000"/>
              </a:lnSpc>
            </a:pPr>
            <a:r>
              <a:rPr b="0" lang="en-US" sz="1800" spc="-1" strike="noStrike">
                <a:solidFill>
                  <a:srgbClr val="000000"/>
                </a:solidFill>
                <a:latin typeface="Calibri"/>
              </a:rPr>
              <a:t>They were receivable for taxes and fees.</a:t>
            </a:r>
            <a:endParaRPr b="0" lang="en-US" sz="1800" spc="-1" strike="noStrike">
              <a:latin typeface="Arial"/>
            </a:endParaRPr>
          </a:p>
          <a:p>
            <a:pPr algn="ctr">
              <a:lnSpc>
                <a:spcPct val="100000"/>
              </a:lnSpc>
            </a:pPr>
            <a:r>
              <a:rPr b="0" lang="en-US" sz="1800" spc="-1" strike="noStrike">
                <a:solidFill>
                  <a:srgbClr val="000000"/>
                </a:solidFill>
                <a:latin typeface="Calibri"/>
              </a:rPr>
              <a:t>Holders could convert them into 7% interest bearing securities, on request.</a:t>
            </a:r>
            <a:endParaRPr b="0" lang="en-US" sz="1800" spc="-1" strike="noStrike">
              <a:latin typeface="Arial"/>
            </a:endParaRPr>
          </a:p>
          <a:p>
            <a:pPr algn="ctr">
              <a:lnSpc>
                <a:spcPct val="100000"/>
              </a:lnSpc>
            </a:pPr>
            <a:r>
              <a:rPr b="0" lang="en-US" sz="1800" spc="-1" strike="noStrike">
                <a:solidFill>
                  <a:srgbClr val="000000"/>
                </a:solidFill>
                <a:latin typeface="Calibri"/>
              </a:rPr>
              <a:t> </a:t>
            </a:r>
            <a:endParaRPr b="0" lang="en-US" sz="1800" spc="-1" strike="noStrike">
              <a:latin typeface="Arial"/>
            </a:endParaRPr>
          </a:p>
        </p:txBody>
      </p:sp>
      <p:sp>
        <p:nvSpPr>
          <p:cNvPr id="240" name="CustomShape 4"/>
          <p:cNvSpPr/>
          <p:nvPr/>
        </p:nvSpPr>
        <p:spPr>
          <a:xfrm>
            <a:off x="0" y="541440"/>
            <a:ext cx="12191760" cy="1591920"/>
          </a:xfrm>
          <a:prstGeom prst="rect">
            <a:avLst/>
          </a:prstGeom>
          <a:solidFill>
            <a:srgbClr val="eed1fb"/>
          </a:solidFill>
          <a:ln>
            <a:noFill/>
          </a:ln>
        </p:spPr>
        <p:style>
          <a:lnRef idx="0"/>
          <a:fillRef idx="0"/>
          <a:effectRef idx="0"/>
          <a:fontRef idx="minor"/>
        </p:style>
        <p:txBody>
          <a:bodyPr>
            <a:normAutofit/>
          </a:bodyPr>
          <a:p>
            <a:pPr algn="ctr">
              <a:lnSpc>
                <a:spcPct val="90000"/>
              </a:lnSpc>
              <a:spcBef>
                <a:spcPts val="1001"/>
              </a:spcBef>
            </a:pPr>
            <a:r>
              <a:rPr b="1" lang="en-US" sz="2400" spc="-1" strike="noStrike">
                <a:solidFill>
                  <a:srgbClr val="000000"/>
                </a:solidFill>
                <a:latin typeface="Calibri"/>
              </a:rPr>
              <a:t>TREASURY NOTES:  1812-1817</a:t>
            </a:r>
            <a:endParaRPr b="0" lang="en-US" sz="2400" spc="-1" strike="noStrike">
              <a:latin typeface="Arial"/>
            </a:endParaRPr>
          </a:p>
          <a:p>
            <a:pPr>
              <a:lnSpc>
                <a:spcPct val="90000"/>
              </a:lnSpc>
              <a:spcBef>
                <a:spcPts val="1001"/>
              </a:spcBef>
            </a:pPr>
            <a:r>
              <a:rPr b="1" lang="en-US" sz="2400" spc="-1" strike="noStrike">
                <a:solidFill>
                  <a:srgbClr val="000000"/>
                </a:solidFill>
                <a:latin typeface="Calibri"/>
              </a:rPr>
              <a:t>The expiration of the charter of the First Bank of the U.S., the War of 1812, and the suspension of specie by state banks in September 1814:</a:t>
            </a:r>
            <a:endParaRPr b="0" lang="en-US" sz="2400" spc="-1" strike="noStrike">
              <a:latin typeface="Arial"/>
            </a:endParaRPr>
          </a:p>
          <a:p>
            <a:pPr algn="ctr">
              <a:lnSpc>
                <a:spcPct val="90000"/>
              </a:lnSpc>
              <a:spcBef>
                <a:spcPts val="1001"/>
              </a:spcBef>
            </a:pPr>
            <a:r>
              <a:rPr b="1" lang="en-US" sz="2400" spc="-1" strike="noStrike">
                <a:solidFill>
                  <a:srgbClr val="000000"/>
                </a:solidFill>
                <a:latin typeface="Calibri"/>
              </a:rPr>
              <a:t> </a:t>
            </a:r>
            <a:r>
              <a:rPr b="1" lang="en-US" sz="2400" spc="-1" strike="noStrike">
                <a:solidFill>
                  <a:srgbClr val="000000"/>
                </a:solidFill>
                <a:latin typeface="Calibri"/>
              </a:rPr>
              <a:t>all caused the Treasury to issue Treasury Notes – responsibly and within legislative limits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TextShape 1"/>
          <p:cNvSpPr txBox="1"/>
          <p:nvPr/>
        </p:nvSpPr>
        <p:spPr>
          <a:xfrm>
            <a:off x="397800" y="772920"/>
            <a:ext cx="11396160" cy="5672160"/>
          </a:xfrm>
          <a:prstGeom prst="rect">
            <a:avLst/>
          </a:prstGeom>
          <a:noFill/>
          <a:ln>
            <a:noFill/>
          </a:ln>
        </p:spPr>
        <p:txBody>
          <a:bodyPr>
            <a:norm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sp>
        <p:nvSpPr>
          <p:cNvPr id="242" name="CustomShape 2"/>
          <p:cNvSpPr/>
          <p:nvPr/>
        </p:nvSpPr>
        <p:spPr>
          <a:xfrm>
            <a:off x="3962520" y="2651400"/>
            <a:ext cx="3727440" cy="577800"/>
          </a:xfrm>
          <a:prstGeom prst="rect">
            <a:avLst/>
          </a:prstGeom>
          <a:solidFill>
            <a:srgbClr val="b3ffff"/>
          </a:solidFill>
          <a:ln>
            <a:noFill/>
          </a:ln>
        </p:spPr>
        <p:style>
          <a:lnRef idx="0"/>
          <a:fillRef idx="0"/>
          <a:effectRef idx="0"/>
          <a:fontRef idx="minor"/>
        </p:style>
        <p:txBody>
          <a:bodyPr wrap="none" lIns="90000" rIns="90000" tIns="45000" bIns="45000">
            <a:spAutoFit/>
          </a:bodyPr>
          <a:p>
            <a:pPr>
              <a:lnSpc>
                <a:spcPct val="100000"/>
              </a:lnSpc>
            </a:pPr>
            <a:r>
              <a:rPr b="0" lang="en-US" sz="3200" spc="-1" strike="noStrike">
                <a:solidFill>
                  <a:srgbClr val="000000"/>
                </a:solidFill>
                <a:latin typeface="Calibri"/>
              </a:rPr>
              <a:t>2</a:t>
            </a:r>
            <a:r>
              <a:rPr b="0" lang="en-US" sz="3200" spc="-1" strike="noStrike" baseline="30000">
                <a:solidFill>
                  <a:srgbClr val="000000"/>
                </a:solidFill>
                <a:latin typeface="Calibri"/>
              </a:rPr>
              <a:t>ND</a:t>
            </a:r>
            <a:r>
              <a:rPr b="0" lang="en-US" sz="3200" spc="-1" strike="noStrike">
                <a:solidFill>
                  <a:srgbClr val="000000"/>
                </a:solidFill>
                <a:latin typeface="Calibri"/>
              </a:rPr>
              <a:t> BANK OF THE U.S.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3" name="Picture 4" descr=""/>
          <p:cNvPicPr/>
          <p:nvPr/>
        </p:nvPicPr>
        <p:blipFill>
          <a:blip r:embed="rId1"/>
          <a:stretch/>
        </p:blipFill>
        <p:spPr>
          <a:xfrm>
            <a:off x="9102600" y="5481720"/>
            <a:ext cx="1526040" cy="1375920"/>
          </a:xfrm>
          <a:prstGeom prst="rect">
            <a:avLst/>
          </a:prstGeom>
          <a:ln>
            <a:noFill/>
          </a:ln>
        </p:spPr>
      </p:pic>
      <p:pic>
        <p:nvPicPr>
          <p:cNvPr id="244" name="Picture 8" descr=""/>
          <p:cNvPicPr/>
          <p:nvPr/>
        </p:nvPicPr>
        <p:blipFill>
          <a:blip r:embed="rId2"/>
          <a:stretch/>
        </p:blipFill>
        <p:spPr>
          <a:xfrm>
            <a:off x="1592640" y="5390640"/>
            <a:ext cx="1954080" cy="1467000"/>
          </a:xfrm>
          <a:prstGeom prst="rect">
            <a:avLst/>
          </a:prstGeom>
          <a:ln>
            <a:noFill/>
          </a:ln>
        </p:spPr>
      </p:pic>
      <p:sp>
        <p:nvSpPr>
          <p:cNvPr id="245" name="TextShape 1"/>
          <p:cNvSpPr txBox="1"/>
          <p:nvPr/>
        </p:nvSpPr>
        <p:spPr>
          <a:xfrm>
            <a:off x="0" y="6840"/>
            <a:ext cx="12191760" cy="537120"/>
          </a:xfrm>
          <a:prstGeom prst="rect">
            <a:avLst/>
          </a:prstGeom>
          <a:solidFill>
            <a:srgbClr val="b3ffff"/>
          </a:solidFill>
          <a:ln>
            <a:noFill/>
          </a:ln>
        </p:spPr>
        <p:txBody>
          <a:bodyPr anchor="ctr">
            <a:noAutofit/>
          </a:bodyPr>
          <a:p>
            <a:pPr algn="ctr">
              <a:lnSpc>
                <a:spcPct val="90000"/>
              </a:lnSpc>
            </a:pPr>
            <a:r>
              <a:rPr b="1" lang="en-US" sz="2800" spc="-1" strike="noStrike">
                <a:solidFill>
                  <a:srgbClr val="000000"/>
                </a:solidFill>
                <a:latin typeface="Calibri Light"/>
              </a:rPr>
              <a:t>2</a:t>
            </a:r>
            <a:r>
              <a:rPr b="1" lang="en-US" sz="2800" spc="-1" strike="noStrike" baseline="30000">
                <a:solidFill>
                  <a:srgbClr val="000000"/>
                </a:solidFill>
                <a:latin typeface="Calibri Light"/>
              </a:rPr>
              <a:t>ND</a:t>
            </a:r>
            <a:r>
              <a:rPr b="1" lang="en-US" sz="2800" spc="-1" strike="noStrike">
                <a:solidFill>
                  <a:srgbClr val="000000"/>
                </a:solidFill>
                <a:latin typeface="Calibri Light"/>
              </a:rPr>
              <a:t> BANK OF THE U.S.</a:t>
            </a:r>
            <a:endParaRPr b="0" lang="en-US" sz="2800" spc="-1" strike="noStrike">
              <a:solidFill>
                <a:srgbClr val="000000"/>
              </a:solidFill>
              <a:latin typeface="Calibri"/>
            </a:endParaRPr>
          </a:p>
        </p:txBody>
      </p:sp>
      <p:sp>
        <p:nvSpPr>
          <p:cNvPr id="246" name="TextShape 2"/>
          <p:cNvSpPr txBox="1"/>
          <p:nvPr/>
        </p:nvSpPr>
        <p:spPr>
          <a:xfrm>
            <a:off x="0" y="544320"/>
            <a:ext cx="12175560" cy="963360"/>
          </a:xfrm>
          <a:prstGeom prst="rect">
            <a:avLst/>
          </a:prstGeom>
          <a:solidFill>
            <a:srgbClr val="b3ffff"/>
          </a:solidFill>
          <a:ln>
            <a:noFill/>
          </a:ln>
        </p:spPr>
        <p:txBody>
          <a:bodyPr>
            <a:noAutofit/>
          </a:bodyPr>
          <a:p>
            <a:pPr algn="ctr">
              <a:lnSpc>
                <a:spcPct val="90000"/>
              </a:lnSpc>
              <a:spcBef>
                <a:spcPts val="1001"/>
              </a:spcBef>
            </a:pPr>
            <a:r>
              <a:rPr b="1" lang="en-US" sz="2800" spc="-1" strike="noStrike">
                <a:solidFill>
                  <a:srgbClr val="000000"/>
                </a:solidFill>
                <a:latin typeface="Times New Roman"/>
              </a:rPr>
              <a:t>BANK CREATES CRIMINALLY INSANE EXPANSION!</a:t>
            </a:r>
            <a:endParaRPr b="0" lang="en-US" sz="2800" spc="-1" strike="noStrike">
              <a:solidFill>
                <a:srgbClr val="000000"/>
              </a:solidFill>
              <a:latin typeface="Calibri"/>
            </a:endParaRPr>
          </a:p>
          <a:p>
            <a:pPr algn="ctr">
              <a:lnSpc>
                <a:spcPct val="90000"/>
              </a:lnSpc>
              <a:spcBef>
                <a:spcPts val="1001"/>
              </a:spcBef>
            </a:pPr>
            <a:r>
              <a:rPr b="1" lang="en-US" sz="2800" spc="-1" strike="noStrike">
                <a:solidFill>
                  <a:srgbClr val="000000"/>
                </a:solidFill>
                <a:latin typeface="Times New Roman"/>
              </a:rPr>
              <a:t>… </a:t>
            </a:r>
            <a:r>
              <a:rPr b="1" lang="en-US" sz="2800" spc="-1" strike="noStrike">
                <a:solidFill>
                  <a:srgbClr val="000000"/>
                </a:solidFill>
                <a:latin typeface="Times New Roman"/>
              </a:rPr>
              <a:t>AND THEN CRIMINALLY INSANE CONTRACTION!</a:t>
            </a:r>
            <a:endParaRPr b="0" lang="en-US" sz="2800" spc="-1" strike="noStrike">
              <a:solidFill>
                <a:srgbClr val="000000"/>
              </a:solidFill>
              <a:latin typeface="Calibri"/>
            </a:endParaRPr>
          </a:p>
        </p:txBody>
      </p:sp>
      <p:sp>
        <p:nvSpPr>
          <p:cNvPr id="247" name="CustomShape 3"/>
          <p:cNvSpPr/>
          <p:nvPr/>
        </p:nvSpPr>
        <p:spPr>
          <a:xfrm>
            <a:off x="0" y="2415240"/>
            <a:ext cx="5951160" cy="3071520"/>
          </a:xfrm>
          <a:prstGeom prst="rect">
            <a:avLst/>
          </a:prstGeom>
          <a:solidFill>
            <a:srgbClr val="ccccff"/>
          </a:solidFill>
          <a:ln>
            <a:noFill/>
          </a:ln>
        </p:spPr>
        <p:style>
          <a:lnRef idx="0"/>
          <a:fillRef idx="0"/>
          <a:effectRef idx="0"/>
          <a:fontRef idx="minor"/>
        </p:style>
        <p:txBody>
          <a:bodyPr>
            <a:normAutofit/>
          </a:bodyPr>
          <a:p>
            <a:pPr algn="ctr">
              <a:lnSpc>
                <a:spcPct val="90000"/>
              </a:lnSpc>
              <a:spcBef>
                <a:spcPts val="1001"/>
              </a:spcBef>
            </a:pPr>
            <a:r>
              <a:rPr b="0" lang="en-US" sz="2000" spc="-1" strike="noStrike">
                <a:solidFill>
                  <a:srgbClr val="000000"/>
                </a:solidFill>
                <a:latin typeface="Calibri"/>
              </a:rPr>
              <a:t>EXPANSION</a:t>
            </a:r>
            <a:endParaRPr b="0" lang="en-US" sz="2000" spc="-1" strike="noStrike">
              <a:latin typeface="Arial"/>
            </a:endParaRPr>
          </a:p>
          <a:p>
            <a:pPr>
              <a:lnSpc>
                <a:spcPct val="90000"/>
              </a:lnSpc>
            </a:pPr>
            <a:r>
              <a:rPr b="0" lang="en-US" sz="2000" spc="-1" strike="noStrike">
                <a:solidFill>
                  <a:srgbClr val="000000"/>
                </a:solidFill>
                <a:latin typeface="Calibri"/>
              </a:rPr>
              <a:t>April 1817         Bank begins</a:t>
            </a:r>
            <a:endParaRPr b="0" lang="en-US" sz="2000" spc="-1" strike="noStrike">
              <a:latin typeface="Arial"/>
            </a:endParaRPr>
          </a:p>
          <a:p>
            <a:pPr>
              <a:lnSpc>
                <a:spcPct val="90000"/>
              </a:lnSpc>
            </a:pPr>
            <a:r>
              <a:rPr b="0" lang="en-US" sz="2000" spc="-1" strike="noStrike">
                <a:solidFill>
                  <a:srgbClr val="000000"/>
                </a:solidFill>
                <a:latin typeface="Calibri"/>
              </a:rPr>
              <a:t>July   1817        19 branch offices</a:t>
            </a:r>
            <a:endParaRPr b="0" lang="en-US" sz="2000" spc="-1" strike="noStrike">
              <a:latin typeface="Arial"/>
            </a:endParaRPr>
          </a:p>
          <a:p>
            <a:pPr>
              <a:lnSpc>
                <a:spcPct val="90000"/>
              </a:lnSpc>
            </a:pPr>
            <a:r>
              <a:rPr b="0" lang="en-US" sz="2000" spc="-1" strike="noStrike">
                <a:solidFill>
                  <a:srgbClr val="000000"/>
                </a:solidFill>
                <a:latin typeface="Calibri"/>
              </a:rPr>
              <a:t>                           </a:t>
            </a:r>
            <a:r>
              <a:rPr b="1" lang="en-US" sz="2000" spc="-1" strike="noStrike">
                <a:solidFill>
                  <a:srgbClr val="0070c0"/>
                </a:solidFill>
                <a:latin typeface="Calibri"/>
              </a:rPr>
              <a:t>$52.0 mill in loans </a:t>
            </a:r>
            <a:endParaRPr b="0" lang="en-US" sz="2000" spc="-1" strike="noStrike">
              <a:latin typeface="Arial"/>
            </a:endParaRPr>
          </a:p>
          <a:p>
            <a:pPr>
              <a:lnSpc>
                <a:spcPct val="90000"/>
              </a:lnSpc>
            </a:pPr>
            <a:r>
              <a:rPr b="0" lang="en-US" sz="2000" spc="-1" strike="noStrike">
                <a:solidFill>
                  <a:srgbClr val="000000"/>
                </a:solidFill>
                <a:latin typeface="Calibri"/>
              </a:rPr>
              <a:t>                               </a:t>
            </a:r>
            <a:r>
              <a:rPr b="1" lang="en-US" sz="2000" spc="-1" strike="noStrike">
                <a:solidFill>
                  <a:srgbClr val="0070c0"/>
                </a:solidFill>
                <a:latin typeface="Calibri"/>
              </a:rPr>
              <a:t>9.0  mill in circ currency</a:t>
            </a:r>
            <a:endParaRPr b="0" lang="en-US" sz="2000" spc="-1" strike="noStrike">
              <a:latin typeface="Arial"/>
            </a:endParaRPr>
          </a:p>
          <a:p>
            <a:pPr>
              <a:lnSpc>
                <a:spcPct val="90000"/>
              </a:lnSpc>
            </a:pPr>
            <a:r>
              <a:rPr b="0" lang="en-US" sz="2000" spc="-1" strike="noStrike">
                <a:solidFill>
                  <a:srgbClr val="000000"/>
                </a:solidFill>
                <a:latin typeface="Calibri"/>
              </a:rPr>
              <a:t>                               </a:t>
            </a:r>
            <a:r>
              <a:rPr b="0" lang="en-US" sz="2000" spc="-1" strike="noStrike">
                <a:solidFill>
                  <a:srgbClr val="000000"/>
                </a:solidFill>
                <a:latin typeface="Calibri"/>
              </a:rPr>
              <a:t>2.5 mill in gold/silver reserves</a:t>
            </a:r>
            <a:endParaRPr b="0" lang="en-US" sz="2000" spc="-1" strike="noStrike">
              <a:latin typeface="Arial"/>
            </a:endParaRPr>
          </a:p>
          <a:p>
            <a:pPr>
              <a:lnSpc>
                <a:spcPct val="90000"/>
              </a:lnSpc>
            </a:pPr>
            <a:endParaRPr b="0" lang="en-US" sz="2000" spc="-1" strike="noStrike">
              <a:latin typeface="Arial"/>
            </a:endParaRPr>
          </a:p>
          <a:p>
            <a:pPr algn="ctr">
              <a:lnSpc>
                <a:spcPct val="90000"/>
              </a:lnSpc>
            </a:pPr>
            <a:r>
              <a:rPr b="0" lang="en-US" sz="2000" spc="-1" strike="noStrike" u="sng">
                <a:solidFill>
                  <a:srgbClr val="000000"/>
                </a:solidFill>
                <a:uFillTx/>
                <a:latin typeface="Calibri"/>
              </a:rPr>
              <a:t>WILD, SPECULATIVE BOOM</a:t>
            </a:r>
            <a:endParaRPr b="0" lang="en-US" sz="2000" spc="-1" strike="noStrike">
              <a:latin typeface="Arial"/>
            </a:endParaRPr>
          </a:p>
          <a:p>
            <a:pPr>
              <a:lnSpc>
                <a:spcPct val="90000"/>
              </a:lnSpc>
            </a:pPr>
            <a:endParaRPr b="0" lang="en-US" sz="2000" spc="-1" strike="noStrike">
              <a:latin typeface="Arial"/>
            </a:endParaRPr>
          </a:p>
        </p:txBody>
      </p:sp>
      <p:sp>
        <p:nvSpPr>
          <p:cNvPr id="248" name="CustomShape 4"/>
          <p:cNvSpPr/>
          <p:nvPr/>
        </p:nvSpPr>
        <p:spPr>
          <a:xfrm>
            <a:off x="6224400" y="2377800"/>
            <a:ext cx="5951160" cy="3168000"/>
          </a:xfrm>
          <a:prstGeom prst="rect">
            <a:avLst/>
          </a:prstGeom>
          <a:solidFill>
            <a:srgbClr val="ccccff"/>
          </a:solidFill>
          <a:ln>
            <a:noFill/>
          </a:ln>
        </p:spPr>
        <p:style>
          <a:lnRef idx="0"/>
          <a:fillRef idx="0"/>
          <a:effectRef idx="0"/>
          <a:fontRef idx="minor"/>
        </p:style>
        <p:txBody>
          <a:bodyPr>
            <a:normAutofit/>
          </a:bodyPr>
          <a:p>
            <a:pPr algn="ctr">
              <a:lnSpc>
                <a:spcPct val="90000"/>
              </a:lnSpc>
              <a:spcBef>
                <a:spcPts val="1001"/>
              </a:spcBef>
            </a:pPr>
            <a:r>
              <a:rPr b="0" lang="en-US" sz="2000" spc="-1" strike="noStrike">
                <a:solidFill>
                  <a:srgbClr val="000000"/>
                </a:solidFill>
                <a:latin typeface="Calibri"/>
              </a:rPr>
              <a:t>CONTRACTION</a:t>
            </a:r>
            <a:endParaRPr b="0" lang="en-US" sz="2000" spc="-1" strike="noStrike">
              <a:latin typeface="Arial"/>
            </a:endParaRPr>
          </a:p>
          <a:p>
            <a:pPr>
              <a:lnSpc>
                <a:spcPct val="90000"/>
              </a:lnSpc>
            </a:pPr>
            <a:endParaRPr b="0" lang="en-US" sz="2000" spc="-1" strike="noStrike">
              <a:latin typeface="Arial"/>
            </a:endParaRPr>
          </a:p>
          <a:p>
            <a:pPr>
              <a:lnSpc>
                <a:spcPct val="90000"/>
              </a:lnSpc>
            </a:pPr>
            <a:r>
              <a:rPr b="0" lang="en-US" sz="2000" spc="-1" strike="noStrike">
                <a:solidFill>
                  <a:srgbClr val="000000"/>
                </a:solidFill>
                <a:latin typeface="Calibri"/>
              </a:rPr>
              <a:t>1819        </a:t>
            </a:r>
            <a:endParaRPr b="0" lang="en-US" sz="2000" spc="-1" strike="noStrike">
              <a:latin typeface="Arial"/>
            </a:endParaRPr>
          </a:p>
          <a:p>
            <a:pPr>
              <a:lnSpc>
                <a:spcPct val="90000"/>
              </a:lnSpc>
            </a:pPr>
            <a:endParaRPr b="0" lang="en-US" sz="2000" spc="-1" strike="noStrike">
              <a:latin typeface="Arial"/>
            </a:endParaRPr>
          </a:p>
          <a:p>
            <a:pPr>
              <a:lnSpc>
                <a:spcPct val="90000"/>
              </a:lnSpc>
            </a:pPr>
            <a:r>
              <a:rPr b="0" lang="en-US" sz="2000" spc="-1" strike="noStrike">
                <a:solidFill>
                  <a:srgbClr val="000000"/>
                </a:solidFill>
                <a:latin typeface="Calibri"/>
              </a:rPr>
              <a:t>             </a:t>
            </a:r>
            <a:r>
              <a:rPr b="1" lang="en-US" sz="2000" spc="-1" strike="noStrike">
                <a:solidFill>
                  <a:srgbClr val="0070c0"/>
                </a:solidFill>
                <a:latin typeface="Calibri"/>
              </a:rPr>
              <a:t>$12.0 mill in loans  </a:t>
            </a:r>
            <a:r>
              <a:rPr b="0" lang="en-US" sz="2000" spc="-1" strike="noStrike">
                <a:solidFill>
                  <a:srgbClr val="000000"/>
                </a:solidFill>
                <a:latin typeface="Calibri"/>
              </a:rPr>
              <a:t>(cut 40.0 million) </a:t>
            </a:r>
            <a:endParaRPr b="0" lang="en-US" sz="2000" spc="-1" strike="noStrike">
              <a:latin typeface="Arial"/>
            </a:endParaRPr>
          </a:p>
          <a:p>
            <a:pPr>
              <a:lnSpc>
                <a:spcPct val="90000"/>
              </a:lnSpc>
            </a:pPr>
            <a:r>
              <a:rPr b="0" lang="en-US" sz="2000" spc="-1" strike="noStrike">
                <a:solidFill>
                  <a:srgbClr val="000000"/>
                </a:solidFill>
                <a:latin typeface="Calibri"/>
              </a:rPr>
              <a:t>                  </a:t>
            </a:r>
            <a:r>
              <a:rPr b="1" lang="en-US" sz="2000" spc="-1" strike="noStrike">
                <a:solidFill>
                  <a:srgbClr val="0070c0"/>
                </a:solidFill>
                <a:latin typeface="Calibri"/>
              </a:rPr>
              <a:t>3.5 mill in circ currency </a:t>
            </a:r>
            <a:r>
              <a:rPr b="0" lang="en-US" sz="2000" spc="-1" strike="noStrike">
                <a:solidFill>
                  <a:srgbClr val="000000"/>
                </a:solidFill>
                <a:latin typeface="Calibri"/>
              </a:rPr>
              <a:t>(cut 5.5 million)</a:t>
            </a:r>
            <a:endParaRPr b="0" lang="en-US" sz="2000" spc="-1" strike="noStrike">
              <a:latin typeface="Arial"/>
            </a:endParaRPr>
          </a:p>
          <a:p>
            <a:pPr>
              <a:lnSpc>
                <a:spcPct val="90000"/>
              </a:lnSpc>
            </a:pPr>
            <a:endParaRPr b="0" lang="en-US" sz="2000" spc="-1" strike="noStrike">
              <a:latin typeface="Arial"/>
            </a:endParaRPr>
          </a:p>
          <a:p>
            <a:pPr algn="ctr">
              <a:lnSpc>
                <a:spcPct val="90000"/>
              </a:lnSpc>
            </a:pPr>
            <a:r>
              <a:rPr b="0" lang="en-US" sz="2000" spc="-1" strike="noStrike" u="sng">
                <a:solidFill>
                  <a:srgbClr val="000000"/>
                </a:solidFill>
                <a:uFillTx/>
                <a:latin typeface="Calibri"/>
              </a:rPr>
              <a:t>PANIC OF 1819</a:t>
            </a:r>
            <a:endParaRPr b="0" lang="en-US" sz="2000" spc="-1" strike="noStrike">
              <a:latin typeface="Arial"/>
            </a:endParaRPr>
          </a:p>
          <a:p>
            <a:pPr algn="ctr">
              <a:lnSpc>
                <a:spcPct val="90000"/>
              </a:lnSpc>
            </a:pPr>
            <a:r>
              <a:rPr b="0" lang="en-US" sz="2000" spc="-1" strike="noStrike">
                <a:solidFill>
                  <a:srgbClr val="000000"/>
                </a:solidFill>
                <a:latin typeface="Calibri"/>
              </a:rPr>
              <a:t>bankruptcies</a:t>
            </a:r>
            <a:endParaRPr b="0" lang="en-US" sz="2000" spc="-1" strike="noStrike">
              <a:latin typeface="Arial"/>
            </a:endParaRPr>
          </a:p>
          <a:p>
            <a:pPr algn="ctr">
              <a:lnSpc>
                <a:spcPct val="90000"/>
              </a:lnSpc>
            </a:pPr>
            <a:r>
              <a:rPr b="0" lang="en-US" sz="2000" spc="-1" strike="noStrike">
                <a:solidFill>
                  <a:srgbClr val="000000"/>
                </a:solidFill>
                <a:latin typeface="Calibri"/>
              </a:rPr>
              <a:t>South &amp; West hit hardest</a:t>
            </a:r>
            <a:endParaRPr b="0" lang="en-US" sz="2000" spc="-1" strike="noStrike">
              <a:latin typeface="Arial"/>
            </a:endParaRPr>
          </a:p>
          <a:p>
            <a:pPr algn="ctr">
              <a:lnSpc>
                <a:spcPct val="90000"/>
              </a:lnSpc>
            </a:pPr>
            <a:r>
              <a:rPr b="0" lang="en-US" sz="2000" spc="-1" strike="noStrike">
                <a:solidFill>
                  <a:srgbClr val="000000"/>
                </a:solidFill>
                <a:latin typeface="Calibri"/>
              </a:rPr>
              <a:t>real assets seized as collateral</a:t>
            </a:r>
            <a:endParaRPr b="0" lang="en-US" sz="2000" spc="-1" strike="noStrike">
              <a:latin typeface="Arial"/>
            </a:endParaRPr>
          </a:p>
          <a:p>
            <a:pPr algn="ctr">
              <a:lnSpc>
                <a:spcPct val="90000"/>
              </a:lnSpc>
            </a:pPr>
            <a:r>
              <a:rPr b="0" lang="en-US" sz="2000" spc="-1" strike="noStrike">
                <a:solidFill>
                  <a:srgbClr val="000000"/>
                </a:solidFill>
                <a:latin typeface="Calibri"/>
              </a:rPr>
              <a:t>farmers &amp; artisans moved West</a:t>
            </a:r>
            <a:endParaRPr b="0" lang="en-US" sz="2000" spc="-1" strike="noStrike">
              <a:latin typeface="Arial"/>
            </a:endParaRPr>
          </a:p>
          <a:p>
            <a:pPr algn="ctr">
              <a:lnSpc>
                <a:spcPct val="90000"/>
              </a:lnSpc>
            </a:pPr>
            <a:r>
              <a:rPr b="0" lang="en-US" sz="2000" spc="-1" strike="noStrike">
                <a:solidFill>
                  <a:srgbClr val="000000"/>
                </a:solidFill>
                <a:latin typeface="Calibri"/>
              </a:rPr>
              <a:t>public outrage</a:t>
            </a:r>
            <a:endParaRPr b="0" lang="en-US" sz="2000" spc="-1" strike="noStrike">
              <a:latin typeface="Arial"/>
            </a:endParaRPr>
          </a:p>
        </p:txBody>
      </p:sp>
      <p:sp>
        <p:nvSpPr>
          <p:cNvPr id="249" name="CustomShape 5"/>
          <p:cNvSpPr/>
          <p:nvPr/>
        </p:nvSpPr>
        <p:spPr>
          <a:xfrm>
            <a:off x="4530600" y="3297240"/>
            <a:ext cx="2387160" cy="207360"/>
          </a:xfrm>
          <a:prstGeom prst="leftRightArrow">
            <a:avLst>
              <a:gd name="adj1" fmla="val 50000"/>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p:style>
      </p:sp>
      <p:sp>
        <p:nvSpPr>
          <p:cNvPr id="250" name="CustomShape 6"/>
          <p:cNvSpPr/>
          <p:nvPr/>
        </p:nvSpPr>
        <p:spPr>
          <a:xfrm>
            <a:off x="4530600" y="3616200"/>
            <a:ext cx="2387160" cy="207360"/>
          </a:xfrm>
          <a:prstGeom prst="leftRightArrow">
            <a:avLst>
              <a:gd name="adj1" fmla="val 50000"/>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3063240" y="1583640"/>
            <a:ext cx="8919000" cy="1237680"/>
          </a:xfrm>
          <a:prstGeom prst="rect">
            <a:avLst/>
          </a:prstGeom>
          <a:solidFill>
            <a:srgbClr val="ffc000"/>
          </a:solidFill>
          <a:ln>
            <a:noFill/>
          </a:ln>
        </p:spPr>
        <p:txBody>
          <a:bodyPr anchor="ctr">
            <a:normAutofit/>
          </a:bodyPr>
          <a:p>
            <a:pPr algn="ctr">
              <a:lnSpc>
                <a:spcPct val="90000"/>
              </a:lnSpc>
            </a:pPr>
            <a:r>
              <a:rPr b="0" lang="en-US" sz="2800" spc="-1" strike="noStrike">
                <a:solidFill>
                  <a:srgbClr val="000000"/>
                </a:solidFill>
                <a:latin typeface="Calibri"/>
              </a:rPr>
              <a:t>1604 - The World Famous ‘Mixed Moneys Case’ of England</a:t>
            </a:r>
            <a:br/>
            <a:r>
              <a:rPr b="1" lang="en-US" sz="2400" spc="-1" strike="noStrike">
                <a:solidFill>
                  <a:srgbClr val="000000"/>
                </a:solidFill>
                <a:latin typeface="Calibri Light"/>
              </a:rPr>
              <a:t>English court rules that sovereign governments possess the power to create, regulate, limit and define money</a:t>
            </a:r>
            <a:endParaRPr b="0" lang="en-US" sz="2400" spc="-1" strike="noStrike">
              <a:solidFill>
                <a:srgbClr val="000000"/>
              </a:solidFill>
              <a:latin typeface="Calibri"/>
            </a:endParaRPr>
          </a:p>
        </p:txBody>
      </p:sp>
      <p:sp>
        <p:nvSpPr>
          <p:cNvPr id="134" name="TextShape 2"/>
          <p:cNvSpPr txBox="1"/>
          <p:nvPr/>
        </p:nvSpPr>
        <p:spPr>
          <a:xfrm>
            <a:off x="2575440" y="3209040"/>
            <a:ext cx="9406800" cy="2970000"/>
          </a:xfrm>
          <a:prstGeom prst="rect">
            <a:avLst/>
          </a:prstGeom>
          <a:noFill/>
          <a:ln>
            <a:noFill/>
          </a:ln>
        </p:spPr>
        <p:txBody>
          <a:bodyPr>
            <a:normAutofit/>
          </a:bodyPr>
          <a:p>
            <a:pPr>
              <a:lnSpc>
                <a:spcPct val="90000"/>
              </a:lnSpc>
              <a:spcBef>
                <a:spcPts val="1001"/>
              </a:spcBef>
            </a:pPr>
            <a:r>
              <a:rPr b="0" lang="en-US" sz="2800" spc="-1" strike="noStrike">
                <a:solidFill>
                  <a:srgbClr val="000000"/>
                </a:solidFill>
                <a:latin typeface="Calibri"/>
              </a:rPr>
              <a:t>      </a:t>
            </a:r>
            <a:r>
              <a:rPr b="0" lang="en-US" sz="3200" spc="-1" strike="noStrike">
                <a:solidFill>
                  <a:srgbClr val="000000"/>
                </a:solidFill>
                <a:latin typeface="Calibri"/>
              </a:rPr>
              <a:t>“</a:t>
            </a:r>
            <a:r>
              <a:rPr b="0" lang="en-US" sz="3200" spc="-1" strike="noStrike">
                <a:solidFill>
                  <a:srgbClr val="000000"/>
                </a:solidFill>
                <a:latin typeface="Calibri"/>
              </a:rPr>
              <a:t>Money was a public measure, and like other publik measures it was necessary in the public welfare that its dimensions or volume should be limited, defined and regulated by the state.</a:t>
            </a:r>
            <a:endParaRPr b="0" lang="en-US" sz="3200" spc="-1" strike="noStrike">
              <a:solidFill>
                <a:srgbClr val="000000"/>
              </a:solidFill>
              <a:latin typeface="Calibri"/>
            </a:endParaRPr>
          </a:p>
          <a:p>
            <a:pPr>
              <a:lnSpc>
                <a:spcPct val="90000"/>
              </a:lnSpc>
              <a:spcBef>
                <a:spcPts val="1001"/>
              </a:spcBef>
            </a:pPr>
            <a:r>
              <a:rPr b="0" lang="en-US" sz="3200" spc="-1" strike="noStrike">
                <a:solidFill>
                  <a:srgbClr val="000000"/>
                </a:solidFill>
                <a:latin typeface="Calibri"/>
              </a:rPr>
              <a:t>     </a:t>
            </a:r>
            <a:r>
              <a:rPr b="0" lang="en-US" sz="3200" spc="-1" strike="noStrike">
                <a:solidFill>
                  <a:srgbClr val="000000"/>
                </a:solidFill>
                <a:latin typeface="Calibri"/>
              </a:rPr>
              <a:t>Whatever material the state declared was money was money.”</a:t>
            </a:r>
            <a:endParaRPr b="0" lang="en-US" sz="3200" spc="-1" strike="noStrike">
              <a:solidFill>
                <a:srgbClr val="000000"/>
              </a:solidFill>
              <a:latin typeface="Calibri"/>
            </a:endParaRPr>
          </a:p>
        </p:txBody>
      </p:sp>
      <p:sp>
        <p:nvSpPr>
          <p:cNvPr id="135" name="CustomShape 3"/>
          <p:cNvSpPr/>
          <p:nvPr/>
        </p:nvSpPr>
        <p:spPr>
          <a:xfrm>
            <a:off x="0" y="0"/>
            <a:ext cx="12191760" cy="825840"/>
          </a:xfrm>
          <a:prstGeom prst="rect">
            <a:avLst/>
          </a:prstGeom>
          <a:solidFill>
            <a:srgbClr val="ffff00"/>
          </a:solidFill>
          <a:ln>
            <a:noFill/>
          </a:ln>
        </p:spPr>
        <p:style>
          <a:lnRef idx="0"/>
          <a:fillRef idx="0"/>
          <a:effectRef idx="0"/>
          <a:fontRef idx="minor"/>
        </p:style>
        <p:txBody>
          <a:bodyPr anchor="ctr">
            <a:normAutofit fontScale="61000"/>
          </a:bodyPr>
          <a:p>
            <a:pPr algn="ctr">
              <a:lnSpc>
                <a:spcPct val="90000"/>
              </a:lnSpc>
            </a:pPr>
            <a:r>
              <a:rPr b="0" lang="en-US" sz="4400" spc="-1" strike="noStrike">
                <a:solidFill>
                  <a:srgbClr val="000000"/>
                </a:solidFill>
                <a:latin typeface="Calibri Light"/>
              </a:rPr>
              <a:t>  </a:t>
            </a:r>
            <a:r>
              <a:rPr b="0" lang="en-US" sz="4400" spc="-1" strike="noStrike">
                <a:solidFill>
                  <a:srgbClr val="000000"/>
                </a:solidFill>
                <a:latin typeface="Calibri Light"/>
              </a:rPr>
              <a:t>FOR MOST OF RECORDED HISTORY:</a:t>
            </a:r>
            <a:endParaRPr b="0" lang="en-US" sz="4400" spc="-1" strike="noStrike">
              <a:latin typeface="Arial"/>
            </a:endParaRPr>
          </a:p>
          <a:p>
            <a:pPr algn="ctr">
              <a:lnSpc>
                <a:spcPct val="90000"/>
              </a:lnSpc>
            </a:pPr>
            <a:r>
              <a:rPr b="0" lang="en-US" sz="4400" spc="-1" strike="noStrike">
                <a:solidFill>
                  <a:srgbClr val="000000"/>
                </a:solidFill>
                <a:latin typeface="Calibri Light"/>
              </a:rPr>
              <a:t>MONEY WAS ISSUED BY THE SOVEREIGN</a:t>
            </a:r>
            <a:endParaRPr b="0" lang="en-US" sz="4400" spc="-1" strike="noStrike">
              <a:latin typeface="Arial"/>
            </a:endParaRPr>
          </a:p>
        </p:txBody>
      </p:sp>
      <p:pic>
        <p:nvPicPr>
          <p:cNvPr id="136" name="Picture 2" descr=""/>
          <p:cNvPicPr/>
          <p:nvPr/>
        </p:nvPicPr>
        <p:blipFill>
          <a:blip r:embed="rId1"/>
          <a:stretch/>
        </p:blipFill>
        <p:spPr>
          <a:xfrm>
            <a:off x="523080" y="3443040"/>
            <a:ext cx="1752120" cy="2542680"/>
          </a:xfrm>
          <a:prstGeom prst="rect">
            <a:avLst/>
          </a:prstGeom>
          <a:ln>
            <a:noFill/>
          </a:ln>
        </p:spPr>
      </p:pic>
      <p:pic>
        <p:nvPicPr>
          <p:cNvPr id="137" name="Picture 3" descr=""/>
          <p:cNvPicPr/>
          <p:nvPr/>
        </p:nvPicPr>
        <p:blipFill>
          <a:blip r:embed="rId2"/>
          <a:stretch/>
        </p:blipFill>
        <p:spPr>
          <a:xfrm>
            <a:off x="223200" y="1583640"/>
            <a:ext cx="2351520" cy="1568520"/>
          </a:xfrm>
          <a:prstGeom prst="rect">
            <a:avLst/>
          </a:prstGeom>
          <a:ln>
            <a:noFill/>
          </a:ln>
        </p:spPr>
      </p:pic>
      <p:sp>
        <p:nvSpPr>
          <p:cNvPr id="138" name="CustomShape 4"/>
          <p:cNvSpPr/>
          <p:nvPr/>
        </p:nvSpPr>
        <p:spPr>
          <a:xfrm>
            <a:off x="717480" y="2743920"/>
            <a:ext cx="128304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ELIZABETH I</a:t>
            </a:r>
            <a:endParaRPr b="0" lang="en-US" sz="1800" spc="-1" strike="noStrike">
              <a:latin typeface="Arial"/>
            </a:endParaRPr>
          </a:p>
        </p:txBody>
      </p:sp>
      <p:sp>
        <p:nvSpPr>
          <p:cNvPr id="139" name="CustomShape 5"/>
          <p:cNvSpPr/>
          <p:nvPr/>
        </p:nvSpPr>
        <p:spPr>
          <a:xfrm>
            <a:off x="907920" y="5504760"/>
            <a:ext cx="90180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JAMES I</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TextShape 1"/>
          <p:cNvSpPr txBox="1"/>
          <p:nvPr/>
        </p:nvSpPr>
        <p:spPr>
          <a:xfrm>
            <a:off x="397800" y="772920"/>
            <a:ext cx="11396160" cy="5672160"/>
          </a:xfrm>
          <a:prstGeom prst="rect">
            <a:avLst/>
          </a:prstGeom>
          <a:noFill/>
          <a:ln>
            <a:noFill/>
          </a:ln>
        </p:spPr>
        <p:txBody>
          <a:bodyPr>
            <a:norm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sp>
        <p:nvSpPr>
          <p:cNvPr id="252" name="CustomShape 2"/>
          <p:cNvSpPr/>
          <p:nvPr/>
        </p:nvSpPr>
        <p:spPr>
          <a:xfrm>
            <a:off x="578160" y="772920"/>
            <a:ext cx="5626440" cy="577800"/>
          </a:xfrm>
          <a:prstGeom prst="rect">
            <a:avLst/>
          </a:prstGeom>
          <a:solidFill>
            <a:srgbClr val="ffff00"/>
          </a:solidFill>
          <a:ln>
            <a:noFill/>
          </a:ln>
        </p:spPr>
        <p:style>
          <a:lnRef idx="0"/>
          <a:fillRef idx="0"/>
          <a:effectRef idx="0"/>
          <a:fontRef idx="minor"/>
        </p:style>
        <p:txBody>
          <a:bodyPr wrap="none" lIns="90000" rIns="90000" tIns="45000" bIns="45000">
            <a:spAutoFit/>
          </a:bodyPr>
          <a:p>
            <a:pPr>
              <a:lnSpc>
                <a:spcPct val="100000"/>
              </a:lnSpc>
            </a:pPr>
            <a:r>
              <a:rPr b="0" lang="en-US" sz="3200" spc="-1" strike="noStrike">
                <a:solidFill>
                  <a:srgbClr val="000000"/>
                </a:solidFill>
                <a:latin typeface="Calibri"/>
              </a:rPr>
              <a:t>JACKSON’S WAR WITH THE BANK</a:t>
            </a:r>
            <a:endParaRPr b="0" lang="en-US" sz="3200" spc="-1" strike="noStrike">
              <a:latin typeface="Arial"/>
            </a:endParaRPr>
          </a:p>
        </p:txBody>
      </p:sp>
      <p:pic>
        <p:nvPicPr>
          <p:cNvPr id="253" name="Picture 1" descr=""/>
          <p:cNvPicPr/>
          <p:nvPr/>
        </p:nvPicPr>
        <p:blipFill>
          <a:blip r:embed="rId1"/>
          <a:stretch/>
        </p:blipFill>
        <p:spPr>
          <a:xfrm>
            <a:off x="4987800" y="1717920"/>
            <a:ext cx="6544800" cy="50151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4" name="Picture 7" descr=""/>
          <p:cNvPicPr/>
          <p:nvPr/>
        </p:nvPicPr>
        <p:blipFill>
          <a:blip r:embed="rId1"/>
          <a:stretch/>
        </p:blipFill>
        <p:spPr>
          <a:xfrm>
            <a:off x="7511760" y="834480"/>
            <a:ext cx="4214160" cy="3179880"/>
          </a:xfrm>
          <a:prstGeom prst="rect">
            <a:avLst/>
          </a:prstGeom>
          <a:ln>
            <a:noFill/>
          </a:ln>
        </p:spPr>
      </p:pic>
      <p:sp>
        <p:nvSpPr>
          <p:cNvPr id="255" name="TextShape 1"/>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56" name="TextShape 2"/>
          <p:cNvSpPr txBox="1"/>
          <p:nvPr/>
        </p:nvSpPr>
        <p:spPr>
          <a:xfrm>
            <a:off x="314640" y="1597680"/>
            <a:ext cx="5850360" cy="3930120"/>
          </a:xfrm>
          <a:prstGeom prst="rect">
            <a:avLst/>
          </a:prstGeom>
          <a:solidFill>
            <a:srgbClr val="ffd393"/>
          </a:solidFill>
          <a:ln>
            <a:noFill/>
          </a:ln>
        </p:spPr>
        <p:txBody>
          <a:bodyPr>
            <a:normAutofit/>
          </a:bodyPr>
          <a:p>
            <a:pPr>
              <a:lnSpc>
                <a:spcPct val="90000"/>
              </a:lnSpc>
              <a:spcBef>
                <a:spcPts val="1001"/>
              </a:spcBef>
            </a:pPr>
            <a:r>
              <a:rPr b="0" lang="en-US" sz="2400" spc="-1" strike="noStrike">
                <a:solidFill>
                  <a:srgbClr val="000000"/>
                </a:solidFill>
                <a:latin typeface="Times New Roman"/>
              </a:rPr>
              <a:t>The Bank was a powerful institution:</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Times New Roman"/>
              </a:rPr>
              <a:t>capital</a:t>
            </a:r>
            <a:endParaRPr b="0" lang="en-US" sz="2400" spc="-1" strike="noStrike">
              <a:solidFill>
                <a:srgbClr val="000000"/>
              </a:solidFill>
              <a:latin typeface="Calibri"/>
            </a:endParaRPr>
          </a:p>
          <a:p>
            <a:pPr lvl="1" marL="685800" indent="-228240">
              <a:lnSpc>
                <a:spcPct val="90000"/>
              </a:lnSpc>
              <a:spcBef>
                <a:spcPts val="499"/>
              </a:spcBef>
              <a:buClr>
                <a:srgbClr val="000000"/>
              </a:buClr>
              <a:buFont typeface="Wingdings" charset="2"/>
              <a:buChar char=""/>
            </a:pPr>
            <a:r>
              <a:rPr b="0" lang="en-US" sz="2400" spc="-1" strike="noStrike">
                <a:solidFill>
                  <a:srgbClr val="000000"/>
                </a:solidFill>
                <a:latin typeface="Times New Roman"/>
              </a:rPr>
              <a:t>1/4  of all banking capital in the country</a:t>
            </a:r>
            <a:endParaRPr b="0" lang="en-US" sz="2400" spc="-1" strike="noStrike">
              <a:solidFill>
                <a:srgbClr val="000000"/>
              </a:solidFill>
              <a:latin typeface="Calibri"/>
            </a:endParaRPr>
          </a:p>
          <a:p>
            <a:pPr lvl="1" marL="685800" indent="-228240">
              <a:lnSpc>
                <a:spcPct val="90000"/>
              </a:lnSpc>
              <a:spcBef>
                <a:spcPts val="499"/>
              </a:spcBef>
              <a:buClr>
                <a:srgbClr val="000000"/>
              </a:buClr>
              <a:buFont typeface="Wingdings" charset="2"/>
              <a:buChar char=""/>
            </a:pPr>
            <a:r>
              <a:rPr b="0" lang="en-US" sz="2400" spc="-1" strike="noStrike">
                <a:solidFill>
                  <a:srgbClr val="000000"/>
                </a:solidFill>
                <a:latin typeface="Times New Roman"/>
              </a:rPr>
              <a:t>1/5 of all loans, circulating notes, deposits in the country</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Times New Roman"/>
              </a:rPr>
              <a:t>25 branches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Times New Roman"/>
              </a:rPr>
              <a:t>1/5 bank stock owned by foreigners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Times New Roman"/>
              </a:rPr>
              <a:t>bank notes “as good as gold” everywhere in country  and in foreign commercial cities</a:t>
            </a:r>
            <a:endParaRPr b="0" lang="en-US" sz="2400" spc="-1" strike="noStrike">
              <a:solidFill>
                <a:srgbClr val="000000"/>
              </a:solidFill>
              <a:latin typeface="Calibri"/>
            </a:endParaRPr>
          </a:p>
        </p:txBody>
      </p:sp>
      <p:sp>
        <p:nvSpPr>
          <p:cNvPr id="257" name="CustomShape 3"/>
          <p:cNvSpPr/>
          <p:nvPr/>
        </p:nvSpPr>
        <p:spPr>
          <a:xfrm>
            <a:off x="0" y="350640"/>
            <a:ext cx="12191760" cy="760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4400" spc="-1" strike="noStrike">
                <a:solidFill>
                  <a:srgbClr val="000000"/>
                </a:solidFill>
                <a:latin typeface="Calibri"/>
              </a:rPr>
              <a:t>THE BANK IN 1829</a:t>
            </a:r>
            <a:endParaRPr b="0" lang="en-US" sz="4400" spc="-1" strike="noStrike">
              <a:latin typeface="Arial"/>
            </a:endParaRPr>
          </a:p>
        </p:txBody>
      </p:sp>
      <p:pic>
        <p:nvPicPr>
          <p:cNvPr id="258" name="Picture 6" descr=""/>
          <p:cNvPicPr/>
          <p:nvPr/>
        </p:nvPicPr>
        <p:blipFill>
          <a:blip r:embed="rId2"/>
          <a:stretch/>
        </p:blipFill>
        <p:spPr>
          <a:xfrm>
            <a:off x="7511760" y="4128480"/>
            <a:ext cx="4398120" cy="252792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TextShape 1"/>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60" name="TextShape 2"/>
          <p:cNvSpPr txBox="1"/>
          <p:nvPr/>
        </p:nvSpPr>
        <p:spPr>
          <a:xfrm>
            <a:off x="593640" y="1511280"/>
            <a:ext cx="3464640" cy="4096800"/>
          </a:xfrm>
          <a:prstGeom prst="rect">
            <a:avLst/>
          </a:prstGeom>
          <a:solidFill>
            <a:srgbClr val="b3ffff"/>
          </a:solidFill>
          <a:ln>
            <a:noFill/>
          </a:ln>
        </p:spPr>
        <p:txBody>
          <a:bodyPr>
            <a:normAutofit fontScale="97000"/>
          </a:bodyPr>
          <a:p>
            <a:pPr>
              <a:lnSpc>
                <a:spcPct val="90000"/>
              </a:lnSpc>
              <a:spcBef>
                <a:spcPts val="1001"/>
              </a:spcBef>
            </a:pPr>
            <a:r>
              <a:rPr b="0" lang="en-US" sz="2400" spc="-1" strike="noStrike">
                <a:solidFill>
                  <a:srgbClr val="000000"/>
                </a:solidFill>
                <a:latin typeface="Calibri"/>
              </a:rPr>
              <a:t>Jackson’s veto message aroused popular feeling and he was re-elected for a second term on the issue of re-chartering the Bank.</a:t>
            </a: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r>
              <a:rPr b="0" lang="en-US" sz="2400" spc="-1" strike="noStrike">
                <a:solidFill>
                  <a:srgbClr val="000000"/>
                </a:solidFill>
                <a:latin typeface="Calibri"/>
              </a:rPr>
              <a:t>The veto was based on:</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the bank’s monopoly was unfair</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of $28 million in bank stock, $8.4 million were owned by foreigners</a:t>
            </a:r>
            <a:endParaRPr b="0" lang="en-US" sz="2400" spc="-1" strike="noStrike">
              <a:solidFill>
                <a:srgbClr val="000000"/>
              </a:solidFill>
              <a:latin typeface="Calibri"/>
            </a:endParaRPr>
          </a:p>
        </p:txBody>
      </p:sp>
      <p:sp>
        <p:nvSpPr>
          <p:cNvPr id="261" name="CustomShape 3"/>
          <p:cNvSpPr/>
          <p:nvPr/>
        </p:nvSpPr>
        <p:spPr>
          <a:xfrm>
            <a:off x="0" y="350640"/>
            <a:ext cx="12191760" cy="516960"/>
          </a:xfrm>
          <a:prstGeom prst="rect">
            <a:avLst/>
          </a:prstGeom>
          <a:solidFill>
            <a:srgbClr val="ccccff"/>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JULY 10, 1832:  BANK RE-CHARTER BILL PASSES CONGRESS - JACKSON VETOES IT</a:t>
            </a:r>
            <a:endParaRPr b="0" lang="en-US" sz="2800" spc="-1" strike="noStrike">
              <a:latin typeface="Arial"/>
            </a:endParaRPr>
          </a:p>
        </p:txBody>
      </p:sp>
      <p:sp>
        <p:nvSpPr>
          <p:cNvPr id="262" name="CustomShape 4"/>
          <p:cNvSpPr/>
          <p:nvPr/>
        </p:nvSpPr>
        <p:spPr>
          <a:xfrm>
            <a:off x="5902200" y="2596680"/>
            <a:ext cx="6095520" cy="3656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JACKSON’S VETO</a:t>
            </a:r>
            <a:endParaRPr b="0" lang="en-US" sz="1800" spc="-1" strike="noStrike">
              <a:latin typeface="Arial"/>
            </a:endParaRPr>
          </a:p>
          <a:p>
            <a:pPr algn="ctr">
              <a:lnSpc>
                <a:spcPct val="100000"/>
              </a:lnSpc>
            </a:pPr>
            <a:endParaRPr b="0" lang="en-US" sz="1800" spc="-1" strike="noStrike">
              <a:latin typeface="Arial"/>
            </a:endParaRPr>
          </a:p>
          <a:p>
            <a:pPr>
              <a:lnSpc>
                <a:spcPct val="100000"/>
              </a:lnSpc>
            </a:pPr>
            <a:r>
              <a:rPr b="0" i="1" lang="en-US" sz="1800" spc="-1" strike="noStrike">
                <a:solidFill>
                  <a:srgbClr val="000000"/>
                </a:solidFill>
                <a:latin typeface="Calibri"/>
              </a:rPr>
              <a:t>“…</a:t>
            </a:r>
            <a:r>
              <a:rPr b="0" i="1" lang="en-US" sz="1800" spc="-1" strike="noStrike">
                <a:solidFill>
                  <a:srgbClr val="000000"/>
                </a:solidFill>
                <a:latin typeface="Calibri"/>
              </a:rPr>
              <a:t>. deeply impressed with the belief that some of the powers and privileges possessed by the existing bank are unauthorized by the Constitution, subversive of the rights of the States, and dangerous to the liberties of the people, I felt it my duty at an early period of my Administration to call the attention of Congress to the practicability of organizing an institution combining all its advantages and obviating these objections. I sincerely regret that in the act before me I can perceive none of those modifications of the bank charter which are necessary, in my opinion, to make it compatible with justice, with sound policy, or with the Constitution of our country.”</a:t>
            </a:r>
            <a:endParaRPr b="0" lang="en-US" sz="1800" spc="-1" strike="noStrike">
              <a:latin typeface="Arial"/>
            </a:endParaRPr>
          </a:p>
        </p:txBody>
      </p:sp>
      <p:pic>
        <p:nvPicPr>
          <p:cNvPr id="263" name="Picture 2" descr=""/>
          <p:cNvPicPr/>
          <p:nvPr/>
        </p:nvPicPr>
        <p:blipFill>
          <a:blip r:embed="rId1"/>
          <a:stretch/>
        </p:blipFill>
        <p:spPr>
          <a:xfrm>
            <a:off x="9287640" y="1085040"/>
            <a:ext cx="2562480" cy="174096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65" name="TextShape 2"/>
          <p:cNvSpPr txBox="1"/>
          <p:nvPr/>
        </p:nvSpPr>
        <p:spPr>
          <a:xfrm>
            <a:off x="83160" y="1885320"/>
            <a:ext cx="3981960" cy="3728520"/>
          </a:xfrm>
          <a:prstGeom prst="rect">
            <a:avLst/>
          </a:prstGeom>
          <a:solidFill>
            <a:srgbClr val="b3ffff"/>
          </a:solidFill>
          <a:ln>
            <a:noFill/>
          </a:ln>
        </p:spPr>
        <p:txBody>
          <a:bodyPr>
            <a:normAutofit fontScale="61000"/>
          </a:bodyPr>
          <a:p>
            <a:pPr>
              <a:lnSpc>
                <a:spcPct val="90000"/>
              </a:lnSpc>
              <a:spcBef>
                <a:spcPts val="1001"/>
              </a:spcBef>
            </a:pPr>
            <a:r>
              <a:rPr b="0" lang="en-US" sz="2200" spc="-1" strike="noStrike">
                <a:solidFill>
                  <a:srgbClr val="000000"/>
                </a:solidFill>
                <a:latin typeface="Calibri"/>
              </a:rPr>
              <a:t>Jackson’s next step was to remove the government deposits from the Bank, and, ultimately, destroy the Bank.</a:t>
            </a:r>
            <a:endParaRPr b="0" lang="en-US" sz="2200" spc="-1" strike="noStrike">
              <a:solidFill>
                <a:srgbClr val="000000"/>
              </a:solidFill>
              <a:latin typeface="Calibri"/>
            </a:endParaRPr>
          </a:p>
          <a:p>
            <a:pPr>
              <a:lnSpc>
                <a:spcPct val="90000"/>
              </a:lnSpc>
              <a:spcBef>
                <a:spcPts val="1001"/>
              </a:spcBef>
            </a:pPr>
            <a:r>
              <a:rPr b="0" lang="en-US" sz="2400" spc="-1" strike="noStrike">
                <a:solidFill>
                  <a:srgbClr val="000000"/>
                </a:solidFill>
                <a:latin typeface="Calibri"/>
              </a:rPr>
              <a:t>Jackson requested his Treasury Secretary to slowly remove public funds from the Bank, and deposit them into ‘pet’ state banks. </a:t>
            </a:r>
            <a:endParaRPr b="0" lang="en-US" sz="2400" spc="-1" strike="noStrike">
              <a:solidFill>
                <a:srgbClr val="000000"/>
              </a:solidFill>
              <a:latin typeface="Calibri"/>
            </a:endParaRPr>
          </a:p>
          <a:p>
            <a:pPr>
              <a:lnSpc>
                <a:spcPct val="90000"/>
              </a:lnSpc>
              <a:spcBef>
                <a:spcPts val="1001"/>
              </a:spcBef>
            </a:pPr>
            <a:r>
              <a:rPr b="0" lang="en-US" sz="2400" spc="-1" strike="noStrike">
                <a:solidFill>
                  <a:srgbClr val="000000"/>
                </a:solidFill>
                <a:latin typeface="Calibri"/>
              </a:rPr>
              <a:t>Two Treasury Secretaries refused.  Both were removed.  Finally, Roger Taney agreed to do so.</a:t>
            </a:r>
            <a:endParaRPr b="0" lang="en-US" sz="2400" spc="-1" strike="noStrike">
              <a:solidFill>
                <a:srgbClr val="000000"/>
              </a:solidFill>
              <a:latin typeface="Calibri"/>
            </a:endParaRPr>
          </a:p>
          <a:p>
            <a:pPr>
              <a:lnSpc>
                <a:spcPct val="90000"/>
              </a:lnSpc>
              <a:spcBef>
                <a:spcPts val="1001"/>
              </a:spcBef>
            </a:pPr>
            <a:r>
              <a:rPr b="0" lang="en-US" sz="2400" spc="-1" strike="noStrike">
                <a:solidFill>
                  <a:srgbClr val="000000"/>
                </a:solidFill>
                <a:latin typeface="Calibri"/>
              </a:rPr>
              <a:t>October 1, 1833, the United States officially switched from National banking to state banking.</a:t>
            </a:r>
            <a:endParaRPr b="0" lang="en-US" sz="2400" spc="-1" strike="noStrike">
              <a:solidFill>
                <a:srgbClr val="000000"/>
              </a:solidFill>
              <a:latin typeface="Calibri"/>
            </a:endParaRPr>
          </a:p>
        </p:txBody>
      </p:sp>
      <p:sp>
        <p:nvSpPr>
          <p:cNvPr id="266" name="CustomShape 3"/>
          <p:cNvSpPr/>
          <p:nvPr/>
        </p:nvSpPr>
        <p:spPr>
          <a:xfrm>
            <a:off x="0" y="350640"/>
            <a:ext cx="12191760" cy="943560"/>
          </a:xfrm>
          <a:prstGeom prst="rect">
            <a:avLst/>
          </a:prstGeom>
          <a:solidFill>
            <a:srgbClr val="33ccff"/>
          </a:solid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000000"/>
                </a:solidFill>
                <a:latin typeface="Calibri"/>
              </a:rPr>
              <a:t>OCTOBER 1, 1833</a:t>
            </a:r>
            <a:endParaRPr b="0" lang="en-US" sz="2800" spc="-1" strike="noStrike">
              <a:latin typeface="Arial"/>
            </a:endParaRPr>
          </a:p>
          <a:p>
            <a:pPr algn="ctr">
              <a:lnSpc>
                <a:spcPct val="100000"/>
              </a:lnSpc>
            </a:pPr>
            <a:r>
              <a:rPr b="1" lang="en-US" sz="2800" spc="-1" strike="noStrike">
                <a:solidFill>
                  <a:srgbClr val="000000"/>
                </a:solidFill>
                <a:latin typeface="Calibri"/>
              </a:rPr>
              <a:t>JACKSON BEGINS TO REMOVE PUBLIC MONIES FROM THE BANK</a:t>
            </a:r>
            <a:endParaRPr b="0" lang="en-US" sz="2800" spc="-1" strike="noStrike">
              <a:latin typeface="Arial"/>
            </a:endParaRPr>
          </a:p>
        </p:txBody>
      </p:sp>
      <p:pic>
        <p:nvPicPr>
          <p:cNvPr id="267" name="Picture 6" descr=""/>
          <p:cNvPicPr/>
          <p:nvPr/>
        </p:nvPicPr>
        <p:blipFill>
          <a:blip r:embed="rId1"/>
          <a:stretch/>
        </p:blipFill>
        <p:spPr>
          <a:xfrm>
            <a:off x="4120920" y="1304640"/>
            <a:ext cx="7963560" cy="4309200"/>
          </a:xfrm>
          <a:prstGeom prst="rect">
            <a:avLst/>
          </a:prstGeom>
          <a:ln>
            <a:noFill/>
          </a:ln>
        </p:spPr>
      </p:pic>
      <p:sp>
        <p:nvSpPr>
          <p:cNvPr id="268" name="CustomShape 4"/>
          <p:cNvSpPr/>
          <p:nvPr/>
        </p:nvSpPr>
        <p:spPr>
          <a:xfrm>
            <a:off x="4120920" y="5302800"/>
            <a:ext cx="7963560" cy="14619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A Democratic cartoon from 1833 showing Jackson destroying the bank with his "Order for the Removal," to the approval of the Uncle Sam like figure to the right, and the annoyance of the bank's president, shown as the Devil himself. Numerous politicians and editors who were given favorable loans from the bank run for cover as the financial temple crashes down.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TextShape 1"/>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70" name="TextShape 2"/>
          <p:cNvSpPr txBox="1"/>
          <p:nvPr/>
        </p:nvSpPr>
        <p:spPr>
          <a:xfrm>
            <a:off x="187920" y="1362600"/>
            <a:ext cx="8456760" cy="5397840"/>
          </a:xfrm>
          <a:prstGeom prst="rect">
            <a:avLst/>
          </a:prstGeom>
          <a:noFill/>
          <a:ln>
            <a:noFill/>
          </a:ln>
        </p:spPr>
        <p:txBody>
          <a:bodyPr>
            <a:noAutofit/>
          </a:bodyPr>
          <a:p>
            <a:pPr algn="ctr">
              <a:lnSpc>
                <a:spcPct val="90000"/>
              </a:lnSpc>
              <a:spcBef>
                <a:spcPts val="1001"/>
              </a:spcBef>
            </a:pPr>
            <a:r>
              <a:rPr b="1" lang="en-US" sz="2400" spc="-1" strike="noStrike">
                <a:solidFill>
                  <a:srgbClr val="000000"/>
                </a:solidFill>
                <a:latin typeface="Calibri"/>
              </a:rPr>
              <a:t>BIDDLE REACTS:  Biddle called in $18 million in the Bank’s loans!</a:t>
            </a:r>
            <a:endParaRPr b="0" lang="en-US" sz="2400" spc="-1" strike="noStrike">
              <a:solidFill>
                <a:srgbClr val="000000"/>
              </a:solidFill>
              <a:latin typeface="Calibri"/>
            </a:endParaRPr>
          </a:p>
          <a:p>
            <a:pPr algn="ctr">
              <a:lnSpc>
                <a:spcPct val="90000"/>
              </a:lnSpc>
              <a:spcBef>
                <a:spcPts val="1001"/>
              </a:spcBef>
            </a:pPr>
            <a:r>
              <a:rPr b="0" lang="en-US" sz="2400" spc="-1" strike="noStrike">
                <a:solidFill>
                  <a:srgbClr val="000000"/>
                </a:solidFill>
                <a:latin typeface="Calibri"/>
              </a:rPr>
              <a:t>The resulting financial panic was Biddle's way of trying to twist Jackson's arm and get him to restore the deposits to the Bank.</a:t>
            </a:r>
            <a:endParaRPr b="0" lang="en-US" sz="2400" spc="-1" strike="noStrike">
              <a:solidFill>
                <a:srgbClr val="000000"/>
              </a:solidFill>
              <a:latin typeface="Calibri"/>
            </a:endParaRPr>
          </a:p>
          <a:p>
            <a:pPr algn="ctr">
              <a:lnSpc>
                <a:spcPct val="90000"/>
              </a:lnSpc>
              <a:spcBef>
                <a:spcPts val="1001"/>
              </a:spcBef>
            </a:pPr>
            <a:endParaRPr b="0" lang="en-US" sz="2400" spc="-1" strike="noStrike">
              <a:solidFill>
                <a:srgbClr val="000000"/>
              </a:solidFill>
              <a:latin typeface="Calibri"/>
            </a:endParaRPr>
          </a:p>
          <a:p>
            <a:pPr algn="ctr">
              <a:lnSpc>
                <a:spcPct val="90000"/>
              </a:lnSpc>
              <a:spcBef>
                <a:spcPts val="1001"/>
              </a:spcBef>
            </a:pPr>
            <a:r>
              <a:rPr b="0" lang="en-US" sz="2400" spc="-1" strike="noStrike">
                <a:solidFill>
                  <a:srgbClr val="000000"/>
                </a:solidFill>
                <a:latin typeface="Calibri"/>
              </a:rPr>
              <a:t>Petitions for the return of the deposits and re-charter poured into Jackson.  </a:t>
            </a:r>
            <a:endParaRPr b="0" lang="en-US" sz="2400" spc="-1" strike="noStrike">
              <a:solidFill>
                <a:srgbClr val="000000"/>
              </a:solidFill>
              <a:latin typeface="Calibri"/>
            </a:endParaRPr>
          </a:p>
          <a:p>
            <a:pPr algn="ctr">
              <a:lnSpc>
                <a:spcPct val="90000"/>
              </a:lnSpc>
              <a:spcBef>
                <a:spcPts val="1001"/>
              </a:spcBef>
            </a:pPr>
            <a:endParaRPr b="0" lang="en-US" sz="2400" spc="-1" strike="noStrike">
              <a:solidFill>
                <a:srgbClr val="000000"/>
              </a:solidFill>
              <a:latin typeface="Calibri"/>
            </a:endParaRPr>
          </a:p>
          <a:p>
            <a:pPr algn="ctr">
              <a:lnSpc>
                <a:spcPct val="90000"/>
              </a:lnSpc>
              <a:spcBef>
                <a:spcPts val="1001"/>
              </a:spcBef>
            </a:pPr>
            <a:r>
              <a:rPr b="0" lang="en-US" sz="2400" spc="-1" strike="noStrike">
                <a:solidFill>
                  <a:srgbClr val="000000"/>
                </a:solidFill>
                <a:latin typeface="Calibri"/>
              </a:rPr>
              <a:t>Biddle makes rash statements:  “My course is decided … all the other banks and all the merchants may break, but the Bank of the U.S. shall not break!”  Catterall, p. 331 </a:t>
            </a:r>
            <a:endParaRPr b="0" lang="en-US" sz="2400" spc="-1" strike="noStrike">
              <a:solidFill>
                <a:srgbClr val="000000"/>
              </a:solidFill>
              <a:latin typeface="Calibri"/>
            </a:endParaRPr>
          </a:p>
          <a:p>
            <a:pPr algn="ctr">
              <a:lnSpc>
                <a:spcPct val="90000"/>
              </a:lnSpc>
              <a:spcBef>
                <a:spcPts val="1001"/>
              </a:spcBef>
            </a:pPr>
            <a:endParaRPr b="0" lang="en-US" sz="2400" spc="-1" strike="noStrike">
              <a:solidFill>
                <a:srgbClr val="000000"/>
              </a:solidFill>
              <a:latin typeface="Calibri"/>
            </a:endParaRPr>
          </a:p>
          <a:p>
            <a:pPr algn="ctr">
              <a:lnSpc>
                <a:spcPct val="90000"/>
              </a:lnSpc>
              <a:spcBef>
                <a:spcPts val="1001"/>
              </a:spcBef>
            </a:pPr>
            <a:r>
              <a:rPr b="0" lang="en-US" sz="2400" spc="-1" strike="noStrike">
                <a:solidFill>
                  <a:srgbClr val="000000"/>
                </a:solidFill>
                <a:latin typeface="Calibri"/>
              </a:rPr>
              <a:t>Jackson held firm. Biddle was eventually forced to relax the bank’s credit policies</a:t>
            </a:r>
            <a:r>
              <a:rPr b="1" lang="en-US" sz="2400" spc="-1" strike="noStrike">
                <a:solidFill>
                  <a:srgbClr val="000000"/>
                </a:solidFill>
                <a:latin typeface="Calibri"/>
              </a:rPr>
              <a:t> </a:t>
            </a:r>
            <a:endParaRPr b="0" lang="en-US" sz="2400" spc="-1" strike="noStrike">
              <a:solidFill>
                <a:srgbClr val="000000"/>
              </a:solidFill>
              <a:latin typeface="Calibri"/>
            </a:endParaRPr>
          </a:p>
        </p:txBody>
      </p:sp>
      <p:sp>
        <p:nvSpPr>
          <p:cNvPr id="271" name="CustomShape 3"/>
          <p:cNvSpPr/>
          <p:nvPr/>
        </p:nvSpPr>
        <p:spPr>
          <a:xfrm>
            <a:off x="0" y="350640"/>
            <a:ext cx="12191760" cy="516960"/>
          </a:xfrm>
          <a:prstGeom prst="rect">
            <a:avLst/>
          </a:prstGeom>
          <a:solidFill>
            <a:srgbClr val="33ccff"/>
          </a:solid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000000"/>
                </a:solidFill>
                <a:latin typeface="Calibri"/>
              </a:rPr>
              <a:t>BIDDLE AND BANK CREATE DEFLATION</a:t>
            </a:r>
            <a:endParaRPr b="0" lang="en-US" sz="2800" spc="-1" strike="noStrike">
              <a:latin typeface="Arial"/>
            </a:endParaRPr>
          </a:p>
        </p:txBody>
      </p:sp>
      <p:pic>
        <p:nvPicPr>
          <p:cNvPr id="272" name="Picture 5" descr=""/>
          <p:cNvPicPr/>
          <p:nvPr/>
        </p:nvPicPr>
        <p:blipFill>
          <a:blip r:embed="rId1"/>
          <a:stretch/>
        </p:blipFill>
        <p:spPr>
          <a:xfrm>
            <a:off x="9458640" y="1767960"/>
            <a:ext cx="2247480" cy="3123720"/>
          </a:xfrm>
          <a:prstGeom prst="rect">
            <a:avLst/>
          </a:prstGeom>
          <a:ln>
            <a:noFill/>
          </a:ln>
        </p:spPr>
      </p:pic>
      <p:sp>
        <p:nvSpPr>
          <p:cNvPr id="273" name="CustomShape 4"/>
          <p:cNvSpPr/>
          <p:nvPr/>
        </p:nvSpPr>
        <p:spPr>
          <a:xfrm>
            <a:off x="9636120" y="5001480"/>
            <a:ext cx="1892520" cy="6390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1800" spc="-1" strike="noStrike">
                <a:solidFill>
                  <a:srgbClr val="000000"/>
                </a:solidFill>
                <a:latin typeface="Calibri"/>
              </a:rPr>
              <a:t>NICHOLAS BIDDLE</a:t>
            </a:r>
            <a:endParaRPr b="0" lang="en-US" sz="1800" spc="-1" strike="noStrike">
              <a:latin typeface="Arial"/>
            </a:endParaRPr>
          </a:p>
          <a:p>
            <a:pPr algn="ctr">
              <a:lnSpc>
                <a:spcPct val="100000"/>
              </a:lnSpc>
            </a:pPr>
            <a:r>
              <a:rPr b="1" lang="en-US" sz="1800" spc="-1" strike="noStrike">
                <a:solidFill>
                  <a:srgbClr val="000000"/>
                </a:solidFill>
                <a:latin typeface="Calibri"/>
              </a:rPr>
              <a:t>(1786 – 1844)</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TextShape 1"/>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75" name="CustomShape 2"/>
          <p:cNvSpPr/>
          <p:nvPr/>
        </p:nvSpPr>
        <p:spPr>
          <a:xfrm>
            <a:off x="0" y="350640"/>
            <a:ext cx="12191760" cy="943560"/>
          </a:xfrm>
          <a:prstGeom prst="rect">
            <a:avLst/>
          </a:prstGeom>
          <a:solidFill>
            <a:srgbClr val="33ccff"/>
          </a:solid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000000"/>
                </a:solidFill>
                <a:latin typeface="Calibri"/>
              </a:rPr>
              <a:t>JULY 11, 1836</a:t>
            </a:r>
            <a:endParaRPr b="0" lang="en-US" sz="2800" spc="-1" strike="noStrike">
              <a:latin typeface="Arial"/>
            </a:endParaRPr>
          </a:p>
          <a:p>
            <a:pPr algn="ctr">
              <a:lnSpc>
                <a:spcPct val="100000"/>
              </a:lnSpc>
            </a:pPr>
            <a:r>
              <a:rPr b="1" lang="en-US" sz="2800" spc="-1" strike="noStrike">
                <a:solidFill>
                  <a:srgbClr val="000000"/>
                </a:solidFill>
                <a:latin typeface="Calibri"/>
              </a:rPr>
              <a:t>JACKSON ISSUES ‘SPECIE CIRCULAR’</a:t>
            </a:r>
            <a:endParaRPr b="0" lang="en-US" sz="2800" spc="-1" strike="noStrike">
              <a:latin typeface="Arial"/>
            </a:endParaRPr>
          </a:p>
        </p:txBody>
      </p:sp>
      <p:sp>
        <p:nvSpPr>
          <p:cNvPr id="276" name="CustomShape 3"/>
          <p:cNvSpPr/>
          <p:nvPr/>
        </p:nvSpPr>
        <p:spPr>
          <a:xfrm>
            <a:off x="443520" y="2121840"/>
            <a:ext cx="11318760" cy="228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The state banks, facing little regulation, freely loaned paper money to virtually anyone who asked for it.  A flurry of land speculation and inflation followed.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To curtail these alarming trends, Jackson issued the Species Circular on July 11, 1836. The executive order meant that federal land could no longer be bought with paper money, but only with gold or silver. In Jackson's view, this “hard' money was the only currency that could be trusted.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The devaluation of paper currency only increased with Jackson's proclamation.</a:t>
            </a:r>
            <a:endParaRPr b="0" lang="en-US" sz="1800" spc="-1" strike="noStrike">
              <a:latin typeface="Arial"/>
            </a:endParaRPr>
          </a:p>
        </p:txBody>
      </p:sp>
      <p:pic>
        <p:nvPicPr>
          <p:cNvPr id="277" name="Picture 1" descr=""/>
          <p:cNvPicPr/>
          <p:nvPr/>
        </p:nvPicPr>
        <p:blipFill>
          <a:blip r:embed="rId1"/>
          <a:stretch/>
        </p:blipFill>
        <p:spPr>
          <a:xfrm>
            <a:off x="574200" y="4430160"/>
            <a:ext cx="10551600" cy="242748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457200" y="2542320"/>
            <a:ext cx="4613040" cy="2833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The Specie Circular was partly responsible for the Panic of 1837.</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As currency depreciated, businesses, like the government had already done, demanded gold and silver in payment of debts.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Unfortunately, there was not enough gold and silver available to keep the United States' economy operating efficiently.</a:t>
            </a:r>
            <a:endParaRPr b="0" lang="en-US" sz="1800" spc="-1" strike="noStrike">
              <a:latin typeface="Arial"/>
            </a:endParaRPr>
          </a:p>
        </p:txBody>
      </p:sp>
      <p:sp>
        <p:nvSpPr>
          <p:cNvPr id="279" name="TextShape 2"/>
          <p:cNvSpPr txBox="1"/>
          <p:nvPr/>
        </p:nvSpPr>
        <p:spPr>
          <a:xfrm>
            <a:off x="0" y="6840"/>
            <a:ext cx="12191760" cy="343440"/>
          </a:xfrm>
          <a:prstGeom prst="rect">
            <a:avLst/>
          </a:prstGeom>
          <a:solidFill>
            <a:srgbClr val="ffff00"/>
          </a:solidFill>
          <a:ln>
            <a:noFill/>
          </a:ln>
        </p:spPr>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solidFill>
                <a:srgbClr val="000000"/>
              </a:solidFill>
              <a:latin typeface="Calibri"/>
            </a:endParaRPr>
          </a:p>
        </p:txBody>
      </p:sp>
      <p:sp>
        <p:nvSpPr>
          <p:cNvPr id="280" name="CustomShape 3"/>
          <p:cNvSpPr/>
          <p:nvPr/>
        </p:nvSpPr>
        <p:spPr>
          <a:xfrm>
            <a:off x="0" y="350640"/>
            <a:ext cx="12191760" cy="1370160"/>
          </a:xfrm>
          <a:prstGeom prst="rect">
            <a:avLst/>
          </a:prstGeom>
          <a:solidFill>
            <a:srgbClr val="33ccff"/>
          </a:solidFill>
          <a:ln>
            <a:noFill/>
          </a:ln>
        </p:spPr>
        <p:style>
          <a:lnRef idx="0"/>
          <a:fillRef idx="0"/>
          <a:effectRef idx="0"/>
          <a:fontRef idx="minor"/>
        </p:style>
        <p:txBody>
          <a:bodyPr lIns="90000" rIns="90000" tIns="45000" bIns="45000">
            <a:spAutoFit/>
          </a:bodyPr>
          <a:p>
            <a:pPr algn="ctr">
              <a:lnSpc>
                <a:spcPct val="100000"/>
              </a:lnSpc>
            </a:pPr>
            <a:endParaRPr b="0" lang="en-US" sz="1800" spc="-1" strike="noStrike">
              <a:latin typeface="Arial"/>
            </a:endParaRPr>
          </a:p>
          <a:p>
            <a:pPr algn="ctr">
              <a:lnSpc>
                <a:spcPct val="100000"/>
              </a:lnSpc>
            </a:pPr>
            <a:r>
              <a:rPr b="1" lang="en-US" sz="2800" spc="-1" strike="noStrike">
                <a:solidFill>
                  <a:srgbClr val="000000"/>
                </a:solidFill>
                <a:latin typeface="Calibri"/>
              </a:rPr>
              <a:t>THE PANIC OF 1937</a:t>
            </a:r>
            <a:endParaRPr b="0" lang="en-US" sz="2800" spc="-1" strike="noStrike">
              <a:latin typeface="Arial"/>
            </a:endParaRPr>
          </a:p>
          <a:p>
            <a:pPr algn="ctr">
              <a:lnSpc>
                <a:spcPct val="100000"/>
              </a:lnSpc>
            </a:pPr>
            <a:endParaRPr b="0" lang="en-US" sz="2800" spc="-1" strike="noStrike">
              <a:latin typeface="Arial"/>
            </a:endParaRPr>
          </a:p>
        </p:txBody>
      </p:sp>
      <p:pic>
        <p:nvPicPr>
          <p:cNvPr id="281" name="Picture 7" descr=""/>
          <p:cNvPicPr/>
          <p:nvPr/>
        </p:nvPicPr>
        <p:blipFill>
          <a:blip r:embed="rId1"/>
          <a:stretch/>
        </p:blipFill>
        <p:spPr>
          <a:xfrm>
            <a:off x="5666400" y="1920600"/>
            <a:ext cx="6140520" cy="460548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TextShape 1"/>
          <p:cNvSpPr txBox="1"/>
          <p:nvPr/>
        </p:nvSpPr>
        <p:spPr>
          <a:xfrm>
            <a:off x="0" y="1746720"/>
            <a:ext cx="12191760" cy="4669560"/>
          </a:xfrm>
          <a:prstGeom prst="rect">
            <a:avLst/>
          </a:prstGeom>
          <a:noFill/>
          <a:ln>
            <a:noFill/>
          </a:ln>
        </p:spPr>
        <p:txBody>
          <a:bodyPr>
            <a:normAutofit/>
          </a:bodyPr>
          <a:p>
            <a:pPr>
              <a:lnSpc>
                <a:spcPct val="90000"/>
              </a:lnSpc>
            </a:pPr>
            <a:r>
              <a:rPr b="0" lang="en-US" sz="2400" spc="-1" strike="noStrike">
                <a:solidFill>
                  <a:srgbClr val="000000"/>
                </a:solidFill>
                <a:latin typeface="Calibri"/>
              </a:rPr>
              <a:t>The state banks had issued the following circulating notes from 1830 to 1837:</a:t>
            </a:r>
            <a:endParaRPr b="0" lang="en-US" sz="2400" spc="-1" strike="noStrike">
              <a:solidFill>
                <a:srgbClr val="000000"/>
              </a:solidFill>
              <a:latin typeface="Calibri"/>
            </a:endParaRPr>
          </a:p>
          <a:p>
            <a:pPr>
              <a:lnSpc>
                <a:spcPct val="90000"/>
              </a:lnSpc>
            </a:pPr>
            <a:r>
              <a:rPr b="0" lang="en-US" sz="2400" spc="-1" strike="noStrike">
                <a:solidFill>
                  <a:srgbClr val="000000"/>
                </a:solidFill>
                <a:latin typeface="Calibri"/>
              </a:rPr>
              <a:t>                                 </a:t>
            </a:r>
            <a:r>
              <a:rPr b="0" lang="en-US" sz="2400" spc="-1" strike="noStrike">
                <a:solidFill>
                  <a:srgbClr val="000000"/>
                </a:solidFill>
                <a:latin typeface="Calibri"/>
              </a:rPr>
              <a:t>1830     $61 million</a:t>
            </a:r>
            <a:endParaRPr b="0" lang="en-US" sz="2400" spc="-1" strike="noStrike">
              <a:solidFill>
                <a:srgbClr val="000000"/>
              </a:solidFill>
              <a:latin typeface="Calibri"/>
            </a:endParaRPr>
          </a:p>
          <a:p>
            <a:pPr>
              <a:lnSpc>
                <a:spcPct val="90000"/>
              </a:lnSpc>
            </a:pPr>
            <a:r>
              <a:rPr b="0" lang="en-US" sz="2400" spc="-1" strike="noStrike">
                <a:solidFill>
                  <a:srgbClr val="000000"/>
                </a:solidFill>
                <a:latin typeface="Calibri"/>
              </a:rPr>
              <a:t>	</a:t>
            </a:r>
            <a:r>
              <a:rPr b="0" lang="en-US" sz="2400" spc="-1" strike="noStrike">
                <a:solidFill>
                  <a:srgbClr val="000000"/>
                </a:solidFill>
                <a:latin typeface="Calibri"/>
              </a:rPr>
              <a:t>                    </a:t>
            </a:r>
            <a:r>
              <a:rPr b="0" lang="en-US" sz="2400" spc="-1" strike="noStrike">
                <a:solidFill>
                  <a:srgbClr val="000000"/>
                </a:solidFill>
                <a:latin typeface="Calibri"/>
              </a:rPr>
              <a:t>1837   $149 million</a:t>
            </a:r>
            <a:endParaRPr b="0" lang="en-US" sz="2400" spc="-1" strike="noStrike">
              <a:solidFill>
                <a:srgbClr val="000000"/>
              </a:solidFill>
              <a:latin typeface="Calibri"/>
            </a:endParaRPr>
          </a:p>
          <a:p>
            <a:pPr>
              <a:lnSpc>
                <a:spcPct val="90000"/>
              </a:lnSpc>
            </a:pP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r>
              <a:rPr b="1" lang="en-US" sz="2400" spc="-1" strike="noStrike">
                <a:solidFill>
                  <a:srgbClr val="000000"/>
                </a:solidFill>
                <a:latin typeface="Calibri"/>
              </a:rPr>
              <a:t>Once the state bank notes were no longer accepted by the government, their circulation was cut back dramatically.   This caused a huge deflation.   THE PANIC OF 1837 ENSUED.</a:t>
            </a: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r>
              <a:rPr b="0" lang="en-US" sz="2400" spc="-1" strike="noStrike">
                <a:solidFill>
                  <a:srgbClr val="000000"/>
                </a:solidFill>
                <a:latin typeface="Calibri"/>
              </a:rPr>
              <a:t>                                  </a:t>
            </a:r>
            <a:r>
              <a:rPr b="0" lang="en-US" sz="2400" spc="-1" strike="noStrike">
                <a:solidFill>
                  <a:srgbClr val="000000"/>
                </a:solidFill>
                <a:latin typeface="Calibri"/>
              </a:rPr>
              <a:t>1837   $149 million</a:t>
            </a:r>
            <a:endParaRPr b="0" lang="en-US" sz="2400" spc="-1" strike="noStrike">
              <a:solidFill>
                <a:srgbClr val="000000"/>
              </a:solidFill>
              <a:latin typeface="Calibri"/>
            </a:endParaRPr>
          </a:p>
          <a:p>
            <a:pPr>
              <a:lnSpc>
                <a:spcPct val="90000"/>
              </a:lnSpc>
            </a:pPr>
            <a:r>
              <a:rPr b="0" lang="en-US" sz="2400" spc="-1" strike="noStrike">
                <a:solidFill>
                  <a:srgbClr val="000000"/>
                </a:solidFill>
                <a:latin typeface="Calibri"/>
              </a:rPr>
              <a:t>                                  </a:t>
            </a:r>
            <a:r>
              <a:rPr b="0" lang="en-US" sz="2400" spc="-1" strike="noStrike">
                <a:solidFill>
                  <a:srgbClr val="000000"/>
                </a:solidFill>
                <a:latin typeface="Calibri"/>
              </a:rPr>
              <a:t>1843       58 million</a:t>
            </a:r>
            <a:endParaRPr b="0" lang="en-US" sz="2400" spc="-1" strike="noStrike">
              <a:solidFill>
                <a:srgbClr val="000000"/>
              </a:solidFill>
              <a:latin typeface="Calibri"/>
            </a:endParaRPr>
          </a:p>
        </p:txBody>
      </p:sp>
      <p:sp>
        <p:nvSpPr>
          <p:cNvPr id="283" name="CustomShape 2"/>
          <p:cNvSpPr/>
          <p:nvPr/>
        </p:nvSpPr>
        <p:spPr>
          <a:xfrm>
            <a:off x="0" y="350640"/>
            <a:ext cx="12191760" cy="516960"/>
          </a:xfrm>
          <a:prstGeom prst="rect">
            <a:avLst/>
          </a:prstGeom>
          <a:solidFill>
            <a:srgbClr val="b3ffff"/>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BAD AS STATE BANK NOTES WERE, THEY STILL FUNCTIONED AS MONEY</a:t>
            </a:r>
            <a:endParaRPr b="0" lang="en-US" sz="2800" spc="-1" strike="noStrike">
              <a:latin typeface="Arial"/>
            </a:endParaRPr>
          </a:p>
        </p:txBody>
      </p:sp>
      <p:pic>
        <p:nvPicPr>
          <p:cNvPr id="284" name="Picture 5" descr=""/>
          <p:cNvPicPr/>
          <p:nvPr/>
        </p:nvPicPr>
        <p:blipFill>
          <a:blip r:embed="rId1"/>
          <a:stretch/>
        </p:blipFill>
        <p:spPr>
          <a:xfrm>
            <a:off x="5236920" y="2168280"/>
            <a:ext cx="771120" cy="1017720"/>
          </a:xfrm>
          <a:prstGeom prst="rect">
            <a:avLst/>
          </a:prstGeom>
          <a:ln>
            <a:noFill/>
          </a:ln>
        </p:spPr>
      </p:pic>
      <p:pic>
        <p:nvPicPr>
          <p:cNvPr id="285" name="Picture 6" descr=""/>
          <p:cNvPicPr/>
          <p:nvPr/>
        </p:nvPicPr>
        <p:blipFill>
          <a:blip r:embed="rId2"/>
          <a:stretch/>
        </p:blipFill>
        <p:spPr>
          <a:xfrm rot="10800000">
            <a:off x="5259600" y="4814640"/>
            <a:ext cx="836280" cy="1103400"/>
          </a:xfrm>
          <a:prstGeom prst="rect">
            <a:avLst/>
          </a:prstGeom>
          <a:ln>
            <a:noFill/>
          </a:ln>
        </p:spPr>
      </p:pic>
      <p:sp>
        <p:nvSpPr>
          <p:cNvPr id="286" name="CustomShape 3"/>
          <p:cNvSpPr/>
          <p:nvPr/>
        </p:nvSpPr>
        <p:spPr>
          <a:xfrm>
            <a:off x="0" y="6840"/>
            <a:ext cx="12191760" cy="343440"/>
          </a:xfrm>
          <a:prstGeom prst="rect">
            <a:avLst/>
          </a:prstGeom>
          <a:solidFill>
            <a:srgbClr val="ffff00"/>
          </a:solidFill>
          <a:ln>
            <a:noFill/>
          </a:ln>
        </p:spPr>
        <p:style>
          <a:lnRef idx="0"/>
          <a:fillRef idx="0"/>
          <a:effectRef idx="0"/>
          <a:fontRef idx="minor"/>
        </p:style>
        <p:txBody>
          <a:bodyPr anchor="ctr">
            <a:normAutofit fontScale="69000"/>
          </a:bodyPr>
          <a:p>
            <a:pPr algn="ctr">
              <a:lnSpc>
                <a:spcPct val="90000"/>
              </a:lnSpc>
            </a:pPr>
            <a:r>
              <a:rPr b="1" lang="en-US" sz="2800" spc="-1" strike="noStrike">
                <a:solidFill>
                  <a:srgbClr val="000000"/>
                </a:solidFill>
                <a:latin typeface="Calibri Light"/>
              </a:rPr>
              <a:t>JACKSON’S WAR WITH THE BANK</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7" name="Picture 3" descr=""/>
          <p:cNvPicPr/>
          <p:nvPr/>
        </p:nvPicPr>
        <p:blipFill>
          <a:blip r:embed="rId1"/>
          <a:stretch/>
        </p:blipFill>
        <p:spPr>
          <a:xfrm>
            <a:off x="0" y="-16200"/>
            <a:ext cx="12191760" cy="6873840"/>
          </a:xfrm>
          <a:prstGeom prst="rect">
            <a:avLst/>
          </a:prstGeom>
          <a:ln>
            <a:noFill/>
          </a:ln>
        </p:spPr>
      </p:pic>
      <p:sp>
        <p:nvSpPr>
          <p:cNvPr id="288" name="CustomShape 1"/>
          <p:cNvSpPr/>
          <p:nvPr/>
        </p:nvSpPr>
        <p:spPr>
          <a:xfrm>
            <a:off x="27720" y="0"/>
            <a:ext cx="6081840" cy="760680"/>
          </a:xfrm>
          <a:prstGeom prst="rect">
            <a:avLst/>
          </a:prstGeom>
          <a:solidFill>
            <a:srgbClr val="ffc000"/>
          </a:solidFill>
          <a:ln>
            <a:noFill/>
          </a:ln>
        </p:spPr>
        <p:style>
          <a:lnRef idx="0"/>
          <a:fillRef idx="0"/>
          <a:effectRef idx="0"/>
          <a:fontRef idx="minor"/>
        </p:style>
        <p:txBody>
          <a:bodyPr wrap="none" lIns="90000" rIns="90000" tIns="45000" bIns="45000">
            <a:spAutoFit/>
          </a:bodyPr>
          <a:p>
            <a:pPr>
              <a:lnSpc>
                <a:spcPct val="100000"/>
              </a:lnSpc>
            </a:pPr>
            <a:r>
              <a:rPr b="0" lang="en-US" sz="4400" spc="-1" strike="noStrike">
                <a:solidFill>
                  <a:srgbClr val="000000"/>
                </a:solidFill>
                <a:latin typeface="Calibri"/>
              </a:rPr>
              <a:t>THE DEPRESSION OF 1837</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Shape 1"/>
          <p:cNvSpPr txBox="1"/>
          <p:nvPr/>
        </p:nvSpPr>
        <p:spPr>
          <a:xfrm>
            <a:off x="397800" y="772920"/>
            <a:ext cx="11396160" cy="5672160"/>
          </a:xfrm>
          <a:prstGeom prst="rect">
            <a:avLst/>
          </a:prstGeom>
          <a:noFill/>
          <a:ln>
            <a:noFill/>
          </a:ln>
        </p:spPr>
        <p:txBody>
          <a:bodyPr>
            <a:normAutofit/>
          </a:bodyPr>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sp>
        <p:nvSpPr>
          <p:cNvPr id="290" name="CustomShape 2"/>
          <p:cNvSpPr/>
          <p:nvPr/>
        </p:nvSpPr>
        <p:spPr>
          <a:xfrm>
            <a:off x="4441320" y="2632320"/>
            <a:ext cx="2305440" cy="63900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1" lang="en-US" sz="3600" spc="-1" strike="noStrike">
                <a:solidFill>
                  <a:srgbClr val="000000"/>
                </a:solidFill>
                <a:latin typeface="Calibri"/>
              </a:rPr>
              <a:t>THE END</a:t>
            </a:r>
            <a:endParaRPr b="0" lang="en-US" sz="3600" spc="-1" strike="noStrike">
              <a:latin typeface="Arial"/>
            </a:endParaRPr>
          </a:p>
        </p:txBody>
      </p:sp>
      <p:pic>
        <p:nvPicPr>
          <p:cNvPr id="291" name="Picture 1" descr=""/>
          <p:cNvPicPr/>
          <p:nvPr/>
        </p:nvPicPr>
        <p:blipFill>
          <a:blip r:embed="rId1"/>
          <a:stretch/>
        </p:blipFill>
        <p:spPr>
          <a:xfrm>
            <a:off x="8859960" y="4346280"/>
            <a:ext cx="2286000" cy="115812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0" y="0"/>
            <a:ext cx="12191760" cy="1080360"/>
          </a:xfrm>
          <a:prstGeom prst="rect">
            <a:avLst/>
          </a:prstGeom>
          <a:solidFill>
            <a:srgbClr val="ffff00"/>
          </a:solidFill>
          <a:ln>
            <a:noFill/>
          </a:ln>
        </p:spPr>
        <p:txBody>
          <a:bodyPr anchor="ctr">
            <a:normAutofit fontScale="97000"/>
          </a:bodyPr>
          <a:p>
            <a:pPr algn="ctr">
              <a:lnSpc>
                <a:spcPct val="90000"/>
              </a:lnSpc>
            </a:pPr>
            <a:r>
              <a:rPr b="0" lang="en-US" sz="4400" spc="-1" strike="noStrike">
                <a:solidFill>
                  <a:srgbClr val="000000"/>
                </a:solidFill>
                <a:latin typeface="Calibri Light"/>
              </a:rPr>
              <a:t>  </a:t>
            </a:r>
            <a:r>
              <a:rPr b="0" lang="en-US" sz="4400" spc="-1" strike="noStrike">
                <a:solidFill>
                  <a:srgbClr val="000000"/>
                </a:solidFill>
                <a:latin typeface="Calibri Light"/>
              </a:rPr>
              <a:t>FOR MOST OF RECORDED HISTORY:</a:t>
            </a:r>
            <a:br/>
            <a:r>
              <a:rPr b="0" lang="en-US" sz="4400" spc="-1" strike="noStrike">
                <a:solidFill>
                  <a:srgbClr val="000000"/>
                </a:solidFill>
                <a:latin typeface="Calibri Light"/>
              </a:rPr>
              <a:t>MONEY WAS ISSUED BY THE SOVEREIGN</a:t>
            </a:r>
            <a:endParaRPr b="0" lang="en-US" sz="4400" spc="-1" strike="noStrike">
              <a:solidFill>
                <a:srgbClr val="000000"/>
              </a:solidFill>
              <a:latin typeface="Calibri"/>
            </a:endParaRPr>
          </a:p>
        </p:txBody>
      </p:sp>
      <p:sp>
        <p:nvSpPr>
          <p:cNvPr id="141" name="TextShape 2"/>
          <p:cNvSpPr txBox="1"/>
          <p:nvPr/>
        </p:nvSpPr>
        <p:spPr>
          <a:xfrm>
            <a:off x="678960" y="1643760"/>
            <a:ext cx="10764720" cy="2008440"/>
          </a:xfrm>
          <a:prstGeom prst="rect">
            <a:avLst/>
          </a:prstGeom>
          <a:solidFill>
            <a:srgbClr val="ffc000"/>
          </a:solidFill>
          <a:ln>
            <a:noFill/>
          </a:ln>
        </p:spPr>
        <p:txBody>
          <a:bodyPr>
            <a:normAutofit/>
          </a:bodyPr>
          <a:p>
            <a:pPr marL="228600" indent="-228240">
              <a:lnSpc>
                <a:spcPct val="80000"/>
              </a:lnSpc>
              <a:spcBef>
                <a:spcPts val="1001"/>
              </a:spcBef>
            </a:pPr>
            <a:r>
              <a:rPr b="1" lang="en-US" sz="2800" spc="-1" strike="noStrike">
                <a:solidFill>
                  <a:srgbClr val="000000"/>
                </a:solidFill>
                <a:latin typeface="Calibri"/>
              </a:rPr>
              <a:t>Edward Kellogg, 1861, </a:t>
            </a:r>
            <a:r>
              <a:rPr b="1" lang="en-US" sz="2800" spc="-1" strike="noStrike" u="sng">
                <a:solidFill>
                  <a:srgbClr val="000000"/>
                </a:solidFill>
                <a:uFillTx/>
                <a:latin typeface="Calibri"/>
              </a:rPr>
              <a:t>A New Monetary System</a:t>
            </a:r>
            <a:r>
              <a:rPr b="1" lang="en-US" sz="2800" spc="-1" strike="noStrike">
                <a:solidFill>
                  <a:srgbClr val="000000"/>
                </a:solidFill>
                <a:latin typeface="Calibri"/>
              </a:rPr>
              <a:t>:</a:t>
            </a:r>
            <a:endParaRPr b="0" lang="en-US" sz="2800" spc="-1" strike="noStrike">
              <a:solidFill>
                <a:srgbClr val="000000"/>
              </a:solidFill>
              <a:latin typeface="Calibri"/>
            </a:endParaRPr>
          </a:p>
          <a:p>
            <a:pPr marL="228600" indent="-228240">
              <a:lnSpc>
                <a:spcPct val="80000"/>
              </a:lnSpc>
              <a:spcBef>
                <a:spcPts val="1001"/>
              </a:spcBef>
            </a:pPr>
            <a:endParaRPr b="0" lang="en-US" sz="2800" spc="-1" strike="noStrike">
              <a:solidFill>
                <a:srgbClr val="000000"/>
              </a:solidFill>
              <a:latin typeface="Calibri"/>
            </a:endParaRPr>
          </a:p>
          <a:p>
            <a:pPr marL="228600" indent="-228240">
              <a:lnSpc>
                <a:spcPct val="80000"/>
              </a:lnSpc>
            </a:pPr>
            <a:r>
              <a:rPr b="1" lang="en-US" sz="2800" spc="-1" strike="noStrike">
                <a:solidFill>
                  <a:srgbClr val="000000"/>
                </a:solidFill>
                <a:latin typeface="Calibri"/>
              </a:rPr>
              <a:t>   </a:t>
            </a:r>
            <a:r>
              <a:rPr b="0" lang="en-US" sz="2800" spc="-1" strike="noStrike">
                <a:solidFill>
                  <a:srgbClr val="000000"/>
                </a:solidFill>
                <a:latin typeface="Calibri"/>
              </a:rPr>
              <a:t>“</a:t>
            </a:r>
            <a:r>
              <a:rPr b="1" lang="en-US" sz="2800" spc="-1" strike="noStrike" u="sng">
                <a:solidFill>
                  <a:srgbClr val="000000"/>
                </a:solidFill>
                <a:uFillTx/>
                <a:latin typeface="Calibri"/>
              </a:rPr>
              <a:t>The most important fundamental law in any nation</a:t>
            </a:r>
            <a:r>
              <a:rPr b="0" lang="en-US" sz="2800" spc="-1" strike="noStrike">
                <a:solidFill>
                  <a:srgbClr val="000000"/>
                </a:solidFill>
                <a:latin typeface="Calibri"/>
              </a:rPr>
              <a:t> is that which institutes money; for money governs the distribution of property, and thus affects in a thousand ways the relations of man to man.”</a:t>
            </a:r>
            <a:endParaRPr b="0" lang="en-US" sz="2800" spc="-1" strike="noStrike">
              <a:solidFill>
                <a:srgbClr val="000000"/>
              </a:solidFill>
              <a:latin typeface="Calibri"/>
            </a:endParaRPr>
          </a:p>
          <a:p>
            <a:pPr marL="228600" indent="-228240">
              <a:lnSpc>
                <a:spcPct val="80000"/>
              </a:lnSpc>
            </a:pPr>
            <a:endParaRPr b="0" lang="en-US" sz="2800" spc="-1" strike="noStrike">
              <a:solidFill>
                <a:srgbClr val="000000"/>
              </a:solidFill>
              <a:latin typeface="Calibri"/>
            </a:endParaRPr>
          </a:p>
        </p:txBody>
      </p:sp>
      <p:pic>
        <p:nvPicPr>
          <p:cNvPr id="142" name="Picture 2" descr=""/>
          <p:cNvPicPr/>
          <p:nvPr/>
        </p:nvPicPr>
        <p:blipFill>
          <a:blip r:embed="rId1"/>
          <a:stretch/>
        </p:blipFill>
        <p:spPr>
          <a:xfrm>
            <a:off x="4270320" y="4044600"/>
            <a:ext cx="2295000" cy="2542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0" y="2756880"/>
            <a:ext cx="12191760" cy="9435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THE NATURE OF MONEY PURPOSELY</a:t>
            </a:r>
            <a:endParaRPr b="0" lang="en-US" sz="2800" spc="-1" strike="noStrike">
              <a:latin typeface="Arial"/>
            </a:endParaRPr>
          </a:p>
          <a:p>
            <a:pPr algn="ctr">
              <a:lnSpc>
                <a:spcPct val="100000"/>
              </a:lnSpc>
            </a:pPr>
            <a:r>
              <a:rPr b="0" lang="en-US" sz="2800" spc="-1" strike="noStrike">
                <a:solidFill>
                  <a:srgbClr val="000000"/>
                </a:solidFill>
                <a:latin typeface="Calibri"/>
              </a:rPr>
              <a:t>HAS BEEN KEPT SECRET AND CONFUSED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1018440" y="1319760"/>
            <a:ext cx="10515240" cy="2310840"/>
          </a:xfrm>
          <a:prstGeom prst="rect">
            <a:avLst/>
          </a:prstGeom>
          <a:solidFill>
            <a:srgbClr val="ffff99"/>
          </a:solidFill>
          <a:ln>
            <a:noFill/>
          </a:ln>
        </p:spPr>
        <p:txBody>
          <a:bodyPr>
            <a:normAutofit/>
          </a:bodyPr>
          <a:p>
            <a:pPr>
              <a:lnSpc>
                <a:spcPct val="90000"/>
              </a:lnSpc>
              <a:spcBef>
                <a:spcPts val="1001"/>
              </a:spcBef>
            </a:pPr>
            <a:r>
              <a:rPr b="0" lang="en-US" sz="2800" spc="-1" strike="noStrike">
                <a:solidFill>
                  <a:srgbClr val="000000"/>
                </a:solidFill>
                <a:latin typeface="Calibri"/>
              </a:rPr>
              <a:t>“</a:t>
            </a:r>
            <a:r>
              <a:rPr b="0" lang="en-US" sz="2800" spc="-1" strike="noStrike">
                <a:solidFill>
                  <a:srgbClr val="000000"/>
                </a:solidFill>
                <a:latin typeface="Calibri"/>
              </a:rPr>
              <a:t>In all the writings of these great and practical scholars, the workings of that </a:t>
            </a:r>
            <a:r>
              <a:rPr b="0" lang="en-US" sz="2800" spc="-1" strike="noStrike">
                <a:solidFill>
                  <a:srgbClr val="0070c0"/>
                </a:solidFill>
                <a:latin typeface="Calibri"/>
              </a:rPr>
              <a:t>mighty engine </a:t>
            </a:r>
            <a:r>
              <a:rPr b="0" lang="en-US" sz="2800" spc="-1" strike="noStrike">
                <a:solidFill>
                  <a:srgbClr val="000000"/>
                </a:solidFill>
                <a:latin typeface="Calibri"/>
              </a:rPr>
              <a:t>which injects the unit of exchange amongst the peoples [money], and without which no civilization as we know it can come to be, is only indicated by a </a:t>
            </a:r>
            <a:r>
              <a:rPr b="0" lang="en-US" sz="2800" spc="-1" strike="noStrike">
                <a:solidFill>
                  <a:srgbClr val="0070c0"/>
                </a:solidFill>
                <a:latin typeface="Calibri"/>
              </a:rPr>
              <a:t>profound silence</a:t>
            </a:r>
            <a:r>
              <a:rPr b="0" lang="en-US" sz="2800" spc="-1" strike="noStrike">
                <a:solidFill>
                  <a:srgbClr val="000000"/>
                </a:solidFill>
                <a:latin typeface="Calibri"/>
              </a:rPr>
              <a:t>.” </a:t>
            </a:r>
            <a:endParaRPr b="0" lang="en-US" sz="2800" spc="-1" strike="noStrike">
              <a:solidFill>
                <a:srgbClr val="000000"/>
              </a:solidFill>
              <a:latin typeface="Calibri"/>
            </a:endParaRPr>
          </a:p>
          <a:p>
            <a:pPr algn="ctr">
              <a:lnSpc>
                <a:spcPct val="90000"/>
              </a:lnSpc>
              <a:spcBef>
                <a:spcPts val="1001"/>
              </a:spcBef>
            </a:pPr>
            <a:r>
              <a:rPr b="0" lang="en-US" sz="2800" spc="-1" strike="noStrike">
                <a:solidFill>
                  <a:srgbClr val="000000"/>
                </a:solidFill>
                <a:latin typeface="Calibri"/>
              </a:rPr>
              <a:t>David Astle, THE BABYLONIAN WOE (ARCHEOLOGIST)</a:t>
            </a: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pic>
        <p:nvPicPr>
          <p:cNvPr id="145" name="Picture 4" descr=""/>
          <p:cNvPicPr/>
          <p:nvPr/>
        </p:nvPicPr>
        <p:blipFill>
          <a:blip r:embed="rId1"/>
          <a:stretch/>
        </p:blipFill>
        <p:spPr>
          <a:xfrm>
            <a:off x="7135200" y="4134960"/>
            <a:ext cx="4009320" cy="2237760"/>
          </a:xfrm>
          <a:prstGeom prst="rect">
            <a:avLst/>
          </a:prstGeom>
          <a:ln>
            <a:noFill/>
          </a:ln>
        </p:spPr>
      </p:pic>
      <p:sp>
        <p:nvSpPr>
          <p:cNvPr id="146" name="CustomShape 2"/>
          <p:cNvSpPr/>
          <p:nvPr/>
        </p:nvSpPr>
        <p:spPr>
          <a:xfrm>
            <a:off x="0" y="0"/>
            <a:ext cx="12191760" cy="9435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THE NATURE OF MONEY PURPOSELY </a:t>
            </a:r>
            <a:endParaRPr b="0" lang="en-US" sz="2800" spc="-1" strike="noStrike">
              <a:latin typeface="Arial"/>
            </a:endParaRPr>
          </a:p>
          <a:p>
            <a:pPr algn="ctr">
              <a:lnSpc>
                <a:spcPct val="100000"/>
              </a:lnSpc>
            </a:pPr>
            <a:r>
              <a:rPr b="0" lang="en-US" sz="2800" spc="-1" strike="noStrike">
                <a:solidFill>
                  <a:srgbClr val="000000"/>
                </a:solidFill>
                <a:latin typeface="Calibri"/>
              </a:rPr>
              <a:t>HAS BEEN KEPT SECRET AND CONFUSED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Picture 8" descr=""/>
          <p:cNvPicPr/>
          <p:nvPr/>
        </p:nvPicPr>
        <p:blipFill>
          <a:blip r:embed="rId1"/>
          <a:stretch/>
        </p:blipFill>
        <p:spPr>
          <a:xfrm>
            <a:off x="8883360" y="3869640"/>
            <a:ext cx="3362400" cy="2230200"/>
          </a:xfrm>
          <a:prstGeom prst="rect">
            <a:avLst/>
          </a:prstGeom>
          <a:ln>
            <a:noFill/>
          </a:ln>
        </p:spPr>
      </p:pic>
      <p:sp>
        <p:nvSpPr>
          <p:cNvPr id="148" name="TextShape 1"/>
          <p:cNvSpPr txBox="1"/>
          <p:nvPr/>
        </p:nvSpPr>
        <p:spPr>
          <a:xfrm>
            <a:off x="551160" y="1440720"/>
            <a:ext cx="10809360" cy="1606680"/>
          </a:xfrm>
          <a:prstGeom prst="rect">
            <a:avLst/>
          </a:prstGeom>
          <a:solidFill>
            <a:srgbClr val="ffff99"/>
          </a:solidFill>
          <a:ln>
            <a:noFill/>
          </a:ln>
        </p:spPr>
        <p:txBody>
          <a:bodyPr anchor="b">
            <a:normAutofit fontScale="71000"/>
          </a:bodyPr>
          <a:p>
            <a:pPr algn="ctr">
              <a:lnSpc>
                <a:spcPct val="90000"/>
              </a:lnSpc>
            </a:pPr>
            <a:br/>
            <a:br/>
            <a:r>
              <a:rPr b="1" lang="en-US" sz="3200" spc="-1" strike="noStrike" u="sng">
                <a:solidFill>
                  <a:srgbClr val="000000"/>
                </a:solidFill>
                <a:uFillTx/>
                <a:latin typeface="Calibri Light"/>
              </a:rPr>
              <a:t>The battle to control the Money Power has raged for millennia:</a:t>
            </a:r>
            <a:br/>
            <a:r>
              <a:rPr b="1" lang="en-US" sz="3200" spc="-1" strike="noStrike" u="sng">
                <a:solidFill>
                  <a:srgbClr val="000000"/>
                </a:solidFill>
                <a:uFillTx/>
                <a:latin typeface="Calibri Light"/>
              </a:rPr>
              <a:t>PUBLIC CONTROL   vs.   PRIVATE CONTROL</a:t>
            </a:r>
            <a:br/>
            <a:endParaRPr b="0" lang="en-US" sz="3200" spc="-1" strike="noStrike">
              <a:solidFill>
                <a:srgbClr val="000000"/>
              </a:solidFill>
              <a:latin typeface="Calibri"/>
            </a:endParaRPr>
          </a:p>
        </p:txBody>
      </p:sp>
      <p:pic>
        <p:nvPicPr>
          <p:cNvPr id="149" name="Picture 2" descr=""/>
          <p:cNvPicPr/>
          <p:nvPr/>
        </p:nvPicPr>
        <p:blipFill>
          <a:blip r:embed="rId2"/>
          <a:stretch/>
        </p:blipFill>
        <p:spPr>
          <a:xfrm>
            <a:off x="3683520" y="4323240"/>
            <a:ext cx="4557960" cy="1589040"/>
          </a:xfrm>
          <a:prstGeom prst="rect">
            <a:avLst/>
          </a:prstGeom>
          <a:ln>
            <a:noFill/>
          </a:ln>
        </p:spPr>
      </p:pic>
      <p:sp>
        <p:nvSpPr>
          <p:cNvPr id="150" name="CustomShape 2"/>
          <p:cNvSpPr/>
          <p:nvPr/>
        </p:nvSpPr>
        <p:spPr>
          <a:xfrm>
            <a:off x="0" y="0"/>
            <a:ext cx="12191760" cy="9435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THE NATURE OF MONEY PURPOSELY </a:t>
            </a:r>
            <a:endParaRPr b="0" lang="en-US" sz="2800" spc="-1" strike="noStrike">
              <a:latin typeface="Arial"/>
            </a:endParaRPr>
          </a:p>
          <a:p>
            <a:pPr algn="ctr">
              <a:lnSpc>
                <a:spcPct val="100000"/>
              </a:lnSpc>
            </a:pPr>
            <a:r>
              <a:rPr b="0" lang="en-US" sz="2800" spc="-1" strike="noStrike">
                <a:solidFill>
                  <a:srgbClr val="000000"/>
                </a:solidFill>
                <a:latin typeface="Calibri"/>
              </a:rPr>
              <a:t>HAS BEEN KEPT SECRET AND CONFUSED</a:t>
            </a:r>
            <a:endParaRPr b="0" lang="en-US" sz="2800" spc="-1" strike="noStrike">
              <a:latin typeface="Arial"/>
            </a:endParaRPr>
          </a:p>
        </p:txBody>
      </p:sp>
      <p:pic>
        <p:nvPicPr>
          <p:cNvPr id="151" name="Picture 2" descr=""/>
          <p:cNvPicPr/>
          <p:nvPr/>
        </p:nvPicPr>
        <p:blipFill>
          <a:blip r:embed="rId3"/>
          <a:stretch/>
        </p:blipFill>
        <p:spPr>
          <a:xfrm>
            <a:off x="564840" y="3869640"/>
            <a:ext cx="2874960" cy="2042640"/>
          </a:xfrm>
          <a:prstGeom prst="rect">
            <a:avLst/>
          </a:prstGeom>
          <a:ln>
            <a:noFill/>
          </a:ln>
        </p:spPr>
      </p:pic>
      <p:sp>
        <p:nvSpPr>
          <p:cNvPr id="152" name="CustomShape 3"/>
          <p:cNvSpPr/>
          <p:nvPr/>
        </p:nvSpPr>
        <p:spPr>
          <a:xfrm>
            <a:off x="8883360" y="5963760"/>
            <a:ext cx="3362400" cy="6390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Second Bank of the United States</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Philadelphia, PA.</a:t>
            </a:r>
            <a:endParaRPr b="0" lang="en-US" sz="1800" spc="-1" strike="noStrike">
              <a:latin typeface="Arial"/>
            </a:endParaRPr>
          </a:p>
        </p:txBody>
      </p:sp>
      <p:sp>
        <p:nvSpPr>
          <p:cNvPr id="153" name="CustomShape 4"/>
          <p:cNvSpPr/>
          <p:nvPr/>
        </p:nvSpPr>
        <p:spPr>
          <a:xfrm>
            <a:off x="1055880" y="5543280"/>
            <a:ext cx="1661040" cy="3646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U.S. TREASURY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2323440" y="5965560"/>
            <a:ext cx="681120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a:t>
            </a:r>
            <a:r>
              <a:rPr b="0" lang="en-US" sz="1800" spc="-1" strike="noStrike">
                <a:solidFill>
                  <a:srgbClr val="000000"/>
                </a:solidFill>
                <a:latin typeface="Calibri"/>
              </a:rPr>
              <a:t>All this while, the </a:t>
            </a:r>
            <a:r>
              <a:rPr b="1" lang="en-US" sz="1800" spc="-1" strike="noStrike" u="sng">
                <a:solidFill>
                  <a:srgbClr val="000000"/>
                </a:solidFill>
                <a:uFillTx/>
                <a:latin typeface="Calibri"/>
              </a:rPr>
              <a:t>very name of a bank or corporation was avoided</a:t>
            </a:r>
            <a:r>
              <a:rPr b="0" lang="en-US" sz="1800" spc="-1" strike="noStrike">
                <a:solidFill>
                  <a:srgbClr val="000000"/>
                </a:solidFill>
                <a:latin typeface="Calibri"/>
              </a:rPr>
              <a:t>, though the notion of both was intended…”</a:t>
            </a:r>
            <a:endParaRPr b="0" lang="en-US" sz="1800" spc="-1" strike="noStrike">
              <a:latin typeface="Arial"/>
            </a:endParaRPr>
          </a:p>
        </p:txBody>
      </p:sp>
      <p:sp>
        <p:nvSpPr>
          <p:cNvPr id="155" name="CustomShape 2"/>
          <p:cNvSpPr/>
          <p:nvPr/>
        </p:nvSpPr>
        <p:spPr>
          <a:xfrm>
            <a:off x="2323440" y="5582520"/>
            <a:ext cx="6054120" cy="396720"/>
          </a:xfrm>
          <a:prstGeom prst="rect">
            <a:avLst/>
          </a:prstGeom>
          <a:solidFill>
            <a:srgbClr val="ffff99"/>
          </a:solidFill>
          <a:ln>
            <a:noFill/>
          </a:ln>
        </p:spPr>
        <p:style>
          <a:lnRef idx="0"/>
          <a:fillRef idx="0"/>
          <a:effectRef idx="0"/>
          <a:fontRef idx="minor"/>
        </p:style>
        <p:txBody>
          <a:bodyPr anchor="ctr">
            <a:normAutofit fontScale="32000"/>
          </a:bodyPr>
          <a:p>
            <a:pPr algn="ctr">
              <a:lnSpc>
                <a:spcPct val="90000"/>
              </a:lnSpc>
            </a:pPr>
            <a:r>
              <a:rPr b="1" lang="en-US" sz="2800" spc="-1" strike="noStrike">
                <a:solidFill>
                  <a:srgbClr val="000000"/>
                </a:solidFill>
                <a:latin typeface="Calibri Light"/>
              </a:rPr>
              <a:t>William Patterson, founder of the Bank of England</a:t>
            </a:r>
            <a:endParaRPr b="0" lang="en-US" sz="2800" spc="-1" strike="noStrike">
              <a:latin typeface="Arial"/>
            </a:endParaRPr>
          </a:p>
        </p:txBody>
      </p:sp>
      <p:pic>
        <p:nvPicPr>
          <p:cNvPr id="156" name="Picture 7" descr=""/>
          <p:cNvPicPr/>
          <p:nvPr/>
        </p:nvPicPr>
        <p:blipFill>
          <a:blip r:embed="rId1"/>
          <a:stretch/>
        </p:blipFill>
        <p:spPr>
          <a:xfrm>
            <a:off x="354240" y="1521360"/>
            <a:ext cx="3674160" cy="2525760"/>
          </a:xfrm>
          <a:prstGeom prst="rect">
            <a:avLst/>
          </a:prstGeom>
          <a:ln>
            <a:noFill/>
          </a:ln>
        </p:spPr>
      </p:pic>
      <p:sp>
        <p:nvSpPr>
          <p:cNvPr id="157" name="CustomShape 3"/>
          <p:cNvSpPr/>
          <p:nvPr/>
        </p:nvSpPr>
        <p:spPr>
          <a:xfrm>
            <a:off x="629640" y="4057200"/>
            <a:ext cx="312300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000000"/>
                </a:solidFill>
                <a:latin typeface="Calibri"/>
              </a:rPr>
              <a:t>1694</a:t>
            </a:r>
            <a:endParaRPr b="0" lang="en-US" sz="1800" spc="-1" strike="noStrike">
              <a:latin typeface="Arial"/>
            </a:endParaRPr>
          </a:p>
          <a:p>
            <a:pPr algn="ctr">
              <a:lnSpc>
                <a:spcPct val="100000"/>
              </a:lnSpc>
            </a:pPr>
            <a:r>
              <a:rPr b="0" lang="en-US" sz="1800" spc="-1" strike="noStrike">
                <a:solidFill>
                  <a:srgbClr val="000000"/>
                </a:solidFill>
                <a:latin typeface="Calibri"/>
              </a:rPr>
              <a:t>Signing of the charter of the</a:t>
            </a:r>
            <a:endParaRPr b="0" lang="en-US" sz="1800" spc="-1" strike="noStrike">
              <a:latin typeface="Arial"/>
            </a:endParaRPr>
          </a:p>
          <a:p>
            <a:pPr algn="ctr">
              <a:lnSpc>
                <a:spcPct val="100000"/>
              </a:lnSpc>
            </a:pPr>
            <a:r>
              <a:rPr b="0" lang="en-US" sz="1800" spc="-1" strike="noStrike">
                <a:solidFill>
                  <a:srgbClr val="000000"/>
                </a:solidFill>
                <a:latin typeface="Calibri"/>
              </a:rPr>
              <a:t>Bank of England.</a:t>
            </a:r>
            <a:endParaRPr b="0" lang="en-US" sz="1800" spc="-1" strike="noStrike">
              <a:latin typeface="Arial"/>
            </a:endParaRPr>
          </a:p>
        </p:txBody>
      </p:sp>
      <p:sp>
        <p:nvSpPr>
          <p:cNvPr id="158" name="CustomShape 4"/>
          <p:cNvSpPr/>
          <p:nvPr/>
        </p:nvSpPr>
        <p:spPr>
          <a:xfrm>
            <a:off x="4668840" y="1379520"/>
            <a:ext cx="6719040" cy="3016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rPr>
              <a:t>The </a:t>
            </a:r>
            <a:r>
              <a:rPr b="1" lang="en-US" sz="2400" spc="-1" strike="noStrike">
                <a:solidFill>
                  <a:srgbClr val="000000"/>
                </a:solidFill>
                <a:latin typeface="Calibri"/>
              </a:rPr>
              <a:t>privately-owned</a:t>
            </a:r>
            <a:r>
              <a:rPr b="0" lang="en-US" sz="2400" spc="-1" strike="noStrike">
                <a:solidFill>
                  <a:srgbClr val="000000"/>
                </a:solidFill>
                <a:latin typeface="Calibri"/>
              </a:rPr>
              <a:t> Bank of England was chartered by Parliament in 1694.</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Calibri"/>
              </a:rPr>
              <a:t>Hidden in the charter was the unusual power given to the Bank </a:t>
            </a:r>
            <a:r>
              <a:rPr b="1" lang="en-US" sz="2400" spc="-1" strike="noStrike">
                <a:solidFill>
                  <a:srgbClr val="000000"/>
                </a:solidFill>
                <a:latin typeface="Calibri"/>
              </a:rPr>
              <a:t>to issue [create] its own private bank notes and loan them out to the public with interest</a:t>
            </a:r>
            <a:r>
              <a:rPr b="0" lang="en-US" sz="2400" spc="-1" strike="noStrike">
                <a:solidFill>
                  <a:srgbClr val="000000"/>
                </a:solidFill>
                <a:latin typeface="Calibri"/>
              </a:rPr>
              <a:t>.</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Calibri"/>
              </a:rPr>
              <a:t>Banks are not depositories.  They are </a:t>
            </a:r>
            <a:r>
              <a:rPr b="1" lang="en-US" sz="2400" spc="-1" strike="noStrike">
                <a:solidFill>
                  <a:srgbClr val="000000"/>
                </a:solidFill>
                <a:latin typeface="Calibri"/>
              </a:rPr>
              <a:t>banks of issue</a:t>
            </a:r>
            <a:r>
              <a:rPr b="0" lang="en-US" sz="2400" spc="-1" strike="noStrike">
                <a:solidFill>
                  <a:srgbClr val="000000"/>
                </a:solidFill>
                <a:latin typeface="Calibri"/>
              </a:rPr>
              <a:t>.</a:t>
            </a:r>
            <a:endParaRPr b="0" lang="en-US" sz="2400" spc="-1" strike="noStrike">
              <a:latin typeface="Arial"/>
            </a:endParaRPr>
          </a:p>
        </p:txBody>
      </p:sp>
      <p:sp>
        <p:nvSpPr>
          <p:cNvPr id="159" name="CustomShape 5"/>
          <p:cNvSpPr/>
          <p:nvPr/>
        </p:nvSpPr>
        <p:spPr>
          <a:xfrm>
            <a:off x="0" y="0"/>
            <a:ext cx="12191760" cy="9435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rPr>
              <a:t>THE NATURE OF MONEY PURPOSELY </a:t>
            </a:r>
            <a:endParaRPr b="0" lang="en-US" sz="2800" spc="-1" strike="noStrike">
              <a:latin typeface="Arial"/>
            </a:endParaRPr>
          </a:p>
          <a:p>
            <a:pPr algn="ctr">
              <a:lnSpc>
                <a:spcPct val="100000"/>
              </a:lnSpc>
            </a:pPr>
            <a:r>
              <a:rPr b="0" lang="en-US" sz="2800" spc="-1" strike="noStrike">
                <a:solidFill>
                  <a:srgbClr val="000000"/>
                </a:solidFill>
                <a:latin typeface="Calibri"/>
              </a:rPr>
              <a:t>HAS BEEN KEPT SECRET AND CONFUSED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384840" y="1557360"/>
            <a:ext cx="5208120" cy="4782960"/>
          </a:xfrm>
          <a:prstGeom prst="rect">
            <a:avLst/>
          </a:prstGeom>
          <a:noFill/>
          <a:ln>
            <a:noFill/>
          </a:ln>
        </p:spPr>
        <p:style>
          <a:lnRef idx="0"/>
          <a:fillRef idx="0"/>
          <a:effectRef idx="0"/>
          <a:fontRef idx="minor"/>
        </p:style>
        <p:txBody>
          <a:bodyPr lIns="90000" rIns="90000" tIns="45000" bIns="45000">
            <a:spAutoFit/>
          </a:bodyPr>
          <a:p>
            <a:pPr marL="457200" indent="-456840">
              <a:lnSpc>
                <a:spcPct val="100000"/>
              </a:lnSpc>
              <a:buClr>
                <a:srgbClr val="0070c0"/>
              </a:buClr>
              <a:buFont typeface="Arial"/>
              <a:buChar char="•"/>
            </a:pPr>
            <a:r>
              <a:rPr b="1" lang="en-US" sz="2800" spc="-1" strike="noStrike">
                <a:solidFill>
                  <a:srgbClr val="0070c0"/>
                </a:solidFill>
                <a:latin typeface="Calibri"/>
              </a:rPr>
              <a:t>WEALTH</a:t>
            </a:r>
            <a:endParaRPr b="0" lang="en-US" sz="2800" spc="-1" strike="noStrike">
              <a:latin typeface="Arial"/>
            </a:endParaRPr>
          </a:p>
          <a:p>
            <a:pPr>
              <a:lnSpc>
                <a:spcPct val="100000"/>
              </a:lnSpc>
            </a:pPr>
            <a:r>
              <a:rPr b="1" lang="en-US" sz="2800" spc="-1" strike="noStrike">
                <a:solidFill>
                  <a:srgbClr val="0070c0"/>
                </a:solidFill>
                <a:latin typeface="Calibri"/>
              </a:rPr>
              <a:t>            </a:t>
            </a:r>
            <a:r>
              <a:rPr b="1" lang="en-US" sz="2800" spc="-1" strike="noStrike">
                <a:solidFill>
                  <a:srgbClr val="0070c0"/>
                </a:solidFill>
                <a:latin typeface="Calibri"/>
              </a:rPr>
              <a:t>(for wealthy)</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Calibri"/>
              </a:rPr>
              <a:t> </a:t>
            </a:r>
            <a:br/>
            <a:r>
              <a:rPr b="0" lang="en-US" sz="2800" spc="-1" strike="noStrike">
                <a:solidFill>
                  <a:srgbClr val="000000"/>
                </a:solidFill>
                <a:latin typeface="Calibri"/>
              </a:rPr>
              <a:t>*   </a:t>
            </a:r>
            <a:r>
              <a:rPr b="1" lang="en-US" sz="2800" spc="-1" strike="noStrike">
                <a:solidFill>
                  <a:srgbClr val="0070c0"/>
                </a:solidFill>
                <a:latin typeface="Calibri"/>
              </a:rPr>
              <a:t>PRIVATE BANK CREDIT</a:t>
            </a:r>
            <a:endParaRPr b="0" lang="en-US" sz="2800" spc="-1" strike="noStrike">
              <a:latin typeface="Arial"/>
            </a:endParaRPr>
          </a:p>
          <a:p>
            <a:pPr>
              <a:lnSpc>
                <a:spcPct val="100000"/>
              </a:lnSpc>
            </a:pPr>
            <a:r>
              <a:rPr b="1" lang="en-US" sz="2800" spc="-1" strike="noStrike">
                <a:solidFill>
                  <a:srgbClr val="0070c0"/>
                </a:solidFill>
                <a:latin typeface="Calibri"/>
              </a:rPr>
              <a:t>            </a:t>
            </a:r>
            <a:r>
              <a:rPr b="1" lang="en-US" sz="2800" spc="-1" strike="noStrike">
                <a:solidFill>
                  <a:srgbClr val="0070c0"/>
                </a:solidFill>
                <a:latin typeface="Calibri"/>
              </a:rPr>
              <a:t>(for profit of shareholders)</a:t>
            </a: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a:lnSpc>
                <a:spcPct val="100000"/>
              </a:lnSpc>
            </a:pPr>
            <a:br/>
            <a:r>
              <a:rPr b="0" lang="en-US" sz="2800" spc="-1" strike="noStrike">
                <a:solidFill>
                  <a:srgbClr val="000000"/>
                </a:solidFill>
                <a:latin typeface="Calibri"/>
              </a:rPr>
              <a:t>*   </a:t>
            </a:r>
            <a:r>
              <a:rPr b="1" lang="en-US" sz="2800" spc="-1" strike="noStrike">
                <a:solidFill>
                  <a:srgbClr val="0070c0"/>
                </a:solidFill>
                <a:latin typeface="Calibri"/>
              </a:rPr>
              <a:t>PUBLIC LEGAL POWER</a:t>
            </a:r>
            <a:endParaRPr b="0" lang="en-US" sz="2800" spc="-1" strike="noStrike">
              <a:latin typeface="Arial"/>
            </a:endParaRPr>
          </a:p>
          <a:p>
            <a:pPr>
              <a:lnSpc>
                <a:spcPct val="100000"/>
              </a:lnSpc>
            </a:pPr>
            <a:r>
              <a:rPr b="1" lang="en-US" sz="2800" spc="-1" strike="noStrike">
                <a:solidFill>
                  <a:srgbClr val="0070c0"/>
                </a:solidFill>
                <a:latin typeface="Calibri"/>
              </a:rPr>
              <a:t>           </a:t>
            </a:r>
            <a:r>
              <a:rPr b="1" lang="en-US" sz="2800" spc="-1" strike="noStrike">
                <a:solidFill>
                  <a:srgbClr val="0070c0"/>
                </a:solidFill>
                <a:latin typeface="Calibri"/>
              </a:rPr>
              <a:t>(for the general welfare)</a:t>
            </a:r>
            <a:endParaRPr b="0" lang="en-US" sz="2800" spc="-1" strike="noStrike">
              <a:latin typeface="Arial"/>
            </a:endParaRPr>
          </a:p>
        </p:txBody>
      </p:sp>
      <p:pic>
        <p:nvPicPr>
          <p:cNvPr id="161" name="Picture 4" descr=""/>
          <p:cNvPicPr/>
          <p:nvPr/>
        </p:nvPicPr>
        <p:blipFill>
          <a:blip r:embed="rId1"/>
          <a:stretch/>
        </p:blipFill>
        <p:spPr>
          <a:xfrm>
            <a:off x="7233120" y="1705680"/>
            <a:ext cx="1330920" cy="906480"/>
          </a:xfrm>
          <a:prstGeom prst="rect">
            <a:avLst/>
          </a:prstGeom>
          <a:ln>
            <a:noFill/>
          </a:ln>
        </p:spPr>
      </p:pic>
      <p:pic>
        <p:nvPicPr>
          <p:cNvPr id="162" name="Picture 9" descr=""/>
          <p:cNvPicPr/>
          <p:nvPr/>
        </p:nvPicPr>
        <p:blipFill>
          <a:blip r:embed="rId2"/>
          <a:stretch/>
        </p:blipFill>
        <p:spPr>
          <a:xfrm>
            <a:off x="5314680" y="1705680"/>
            <a:ext cx="1634040" cy="818280"/>
          </a:xfrm>
          <a:prstGeom prst="rect">
            <a:avLst/>
          </a:prstGeom>
          <a:ln>
            <a:noFill/>
          </a:ln>
        </p:spPr>
      </p:pic>
      <p:pic>
        <p:nvPicPr>
          <p:cNvPr id="163" name="Picture 11" descr=""/>
          <p:cNvPicPr/>
          <p:nvPr/>
        </p:nvPicPr>
        <p:blipFill>
          <a:blip r:embed="rId3"/>
          <a:stretch/>
        </p:blipFill>
        <p:spPr>
          <a:xfrm>
            <a:off x="5596200" y="5261040"/>
            <a:ext cx="2705760" cy="1154160"/>
          </a:xfrm>
          <a:prstGeom prst="rect">
            <a:avLst/>
          </a:prstGeom>
          <a:ln>
            <a:noFill/>
          </a:ln>
        </p:spPr>
      </p:pic>
      <p:sp>
        <p:nvSpPr>
          <p:cNvPr id="164" name="CustomShape 2"/>
          <p:cNvSpPr/>
          <p:nvPr/>
        </p:nvSpPr>
        <p:spPr>
          <a:xfrm>
            <a:off x="8865360" y="1705680"/>
            <a:ext cx="3005280" cy="456120"/>
          </a:xfrm>
          <a:prstGeom prst="rect">
            <a:avLst/>
          </a:prstGeom>
          <a:solidFill>
            <a:srgbClr val="ffff00"/>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rPr>
              <a:t>‘</a:t>
            </a:r>
            <a:r>
              <a:rPr b="0" lang="en-US" sz="2400" spc="-1" strike="noStrike">
                <a:solidFill>
                  <a:srgbClr val="000000"/>
                </a:solidFill>
                <a:latin typeface="Calibri"/>
              </a:rPr>
              <a:t>COMMODITY MONEY’</a:t>
            </a:r>
            <a:endParaRPr b="0" lang="en-US" sz="2400" spc="-1" strike="noStrike">
              <a:latin typeface="Arial"/>
            </a:endParaRPr>
          </a:p>
        </p:txBody>
      </p:sp>
      <p:sp>
        <p:nvSpPr>
          <p:cNvPr id="165" name="CustomShape 3"/>
          <p:cNvSpPr/>
          <p:nvPr/>
        </p:nvSpPr>
        <p:spPr>
          <a:xfrm>
            <a:off x="9047160" y="3760920"/>
            <a:ext cx="1976400" cy="821880"/>
          </a:xfrm>
          <a:prstGeom prst="rect">
            <a:avLst/>
          </a:prstGeom>
          <a:solidFill>
            <a:srgbClr val="ffff00"/>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rPr>
              <a:t>‘</a:t>
            </a:r>
            <a:r>
              <a:rPr b="0" lang="en-US" sz="2400" spc="-1" strike="noStrike">
                <a:solidFill>
                  <a:srgbClr val="000000"/>
                </a:solidFill>
                <a:latin typeface="Calibri"/>
              </a:rPr>
              <a:t>BANK MONEY</a:t>
            </a:r>
            <a:endParaRPr b="0" lang="en-US" sz="2400" spc="-1" strike="noStrike">
              <a:latin typeface="Arial"/>
            </a:endParaRPr>
          </a:p>
          <a:p>
            <a:pPr algn="ctr">
              <a:lnSpc>
                <a:spcPct val="100000"/>
              </a:lnSpc>
            </a:pPr>
            <a:r>
              <a:rPr b="0" lang="en-US" sz="2400" spc="-1" strike="noStrike">
                <a:solidFill>
                  <a:srgbClr val="000000"/>
                </a:solidFill>
                <a:latin typeface="Calibri"/>
              </a:rPr>
              <a:t>(DEBT)’</a:t>
            </a:r>
            <a:endParaRPr b="0" lang="en-US" sz="2400" spc="-1" strike="noStrike">
              <a:latin typeface="Arial"/>
            </a:endParaRPr>
          </a:p>
        </p:txBody>
      </p:sp>
      <p:sp>
        <p:nvSpPr>
          <p:cNvPr id="166" name="CustomShape 4"/>
          <p:cNvSpPr/>
          <p:nvPr/>
        </p:nvSpPr>
        <p:spPr>
          <a:xfrm>
            <a:off x="8966520" y="5605200"/>
            <a:ext cx="2721600" cy="821880"/>
          </a:xfrm>
          <a:prstGeom prst="rect">
            <a:avLst/>
          </a:prstGeom>
          <a:solidFill>
            <a:srgbClr val="ffff00"/>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rPr>
              <a:t>‘</a:t>
            </a:r>
            <a:r>
              <a:rPr b="0" lang="en-US" sz="2400" spc="-1" strike="noStrike">
                <a:solidFill>
                  <a:srgbClr val="000000"/>
                </a:solidFill>
                <a:latin typeface="Calibri"/>
              </a:rPr>
              <a:t>SOVEREIGN MONEY</a:t>
            </a:r>
            <a:endParaRPr b="0" lang="en-US" sz="2400" spc="-1" strike="noStrike">
              <a:latin typeface="Arial"/>
            </a:endParaRPr>
          </a:p>
          <a:p>
            <a:pPr algn="ctr">
              <a:lnSpc>
                <a:spcPct val="100000"/>
              </a:lnSpc>
            </a:pPr>
            <a:r>
              <a:rPr b="0" lang="en-US" sz="2400" spc="-1" strike="noStrike">
                <a:solidFill>
                  <a:srgbClr val="000000"/>
                </a:solidFill>
                <a:latin typeface="Calibri"/>
              </a:rPr>
              <a:t>(MONEY)’</a:t>
            </a:r>
            <a:endParaRPr b="0" lang="en-US" sz="2400" spc="-1" strike="noStrike">
              <a:latin typeface="Arial"/>
            </a:endParaRPr>
          </a:p>
        </p:txBody>
      </p:sp>
      <p:pic>
        <p:nvPicPr>
          <p:cNvPr id="167" name="Picture 7" descr=""/>
          <p:cNvPicPr/>
          <p:nvPr/>
        </p:nvPicPr>
        <p:blipFill>
          <a:blip r:embed="rId4"/>
          <a:stretch/>
        </p:blipFill>
        <p:spPr>
          <a:xfrm>
            <a:off x="5593320" y="3544560"/>
            <a:ext cx="1511640" cy="1026360"/>
          </a:xfrm>
          <a:prstGeom prst="rect">
            <a:avLst/>
          </a:prstGeom>
          <a:ln>
            <a:noFill/>
          </a:ln>
        </p:spPr>
      </p:pic>
      <p:sp>
        <p:nvSpPr>
          <p:cNvPr id="168" name="CustomShape 5"/>
          <p:cNvSpPr/>
          <p:nvPr/>
        </p:nvSpPr>
        <p:spPr>
          <a:xfrm>
            <a:off x="2084400" y="686160"/>
            <a:ext cx="8529480" cy="516960"/>
          </a:xfrm>
          <a:prstGeom prst="rect">
            <a:avLst/>
          </a:prstGeom>
          <a:solidFill>
            <a:srgbClr val="ffff99"/>
          </a:solidFill>
          <a:ln>
            <a:noFill/>
          </a:ln>
        </p:spPr>
        <p:style>
          <a:lnRef idx="0"/>
          <a:fillRef idx="0"/>
          <a:effectRef idx="0"/>
          <a:fontRef idx="minor"/>
        </p:style>
        <p:txBody>
          <a:bodyPr wrap="none" lIns="90000" rIns="90000" tIns="45000" bIns="45000">
            <a:spAutoFit/>
          </a:bodyPr>
          <a:p>
            <a:pPr>
              <a:lnSpc>
                <a:spcPct val="100000"/>
              </a:lnSpc>
            </a:pPr>
            <a:r>
              <a:rPr b="1" lang="en-US" sz="2800" spc="-1" strike="noStrike">
                <a:solidFill>
                  <a:srgbClr val="000000"/>
                </a:solidFill>
                <a:latin typeface="Calibri"/>
              </a:rPr>
              <a:t>How a society defines money determines who controls it</a:t>
            </a:r>
            <a:endParaRPr b="0" lang="en-US" sz="2800" spc="-1" strike="noStrike">
              <a:latin typeface="Arial"/>
            </a:endParaRPr>
          </a:p>
        </p:txBody>
      </p:sp>
      <p:sp>
        <p:nvSpPr>
          <p:cNvPr id="169" name="CustomShape 6"/>
          <p:cNvSpPr/>
          <p:nvPr/>
        </p:nvSpPr>
        <p:spPr>
          <a:xfrm>
            <a:off x="0" y="0"/>
            <a:ext cx="12191760" cy="70020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Calibri"/>
              </a:rPr>
              <a:t>THE NATURE OF MONEY PURPOSELY </a:t>
            </a:r>
            <a:endParaRPr b="0" lang="en-US" sz="2000" spc="-1" strike="noStrike">
              <a:latin typeface="Arial"/>
            </a:endParaRPr>
          </a:p>
          <a:p>
            <a:pPr algn="ctr">
              <a:lnSpc>
                <a:spcPct val="100000"/>
              </a:lnSpc>
            </a:pPr>
            <a:r>
              <a:rPr b="0" lang="en-US" sz="2000" spc="-1" strike="noStrike">
                <a:solidFill>
                  <a:srgbClr val="000000"/>
                </a:solidFill>
                <a:latin typeface="Calibri"/>
              </a:rPr>
              <a:t>HAS BEEN KEPT SECRET AND CONFUSED</a:t>
            </a:r>
            <a:endParaRPr b="0" lang="en-US" sz="2000" spc="-1" strike="noStrike">
              <a:latin typeface="Arial"/>
            </a:endParaRPr>
          </a:p>
        </p:txBody>
      </p:sp>
      <p:pic>
        <p:nvPicPr>
          <p:cNvPr id="170" name="Picture 4" descr=""/>
          <p:cNvPicPr/>
          <p:nvPr/>
        </p:nvPicPr>
        <p:blipFill>
          <a:blip r:embed="rId5"/>
          <a:stretch/>
        </p:blipFill>
        <p:spPr>
          <a:xfrm>
            <a:off x="7471080" y="5534280"/>
            <a:ext cx="855360" cy="8668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2089</TotalTime>
  <Application>LibreOffice/6.2.0.3$Windows_X86_64 LibreOffice_project/98c6a8a1c6c7b144ce3cc729e34964b47ce25d62</Application>
  <Words>2221</Words>
  <Paragraphs>285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2017-05-17T16:37:25Z</dcterms:created>
  <dc:creator>Sue Peters</dc:creator>
  <dc:description/>
  <dc:language>en-US</dc:language>
  <cp:lastModifiedBy>Sue Peters</cp:lastModifiedBy>
  <dcterms:modified xsi:type="dcterms:W3CDTF">2017-06-03T14:55:28Z</dcterms:modified>
  <cp:revision>255</cp:revision>
  <dc:subject/>
  <dc:title>President Andrew Jackson kills THE SECOND BANK OF THE UNITED STATES: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13</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39</vt:i4>
  </property>
</Properties>
</file>