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9" r:id="rId4"/>
    <p:sldId id="261" r:id="rId5"/>
    <p:sldId id="312" r:id="rId6"/>
    <p:sldId id="262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276" r:id="rId28"/>
    <p:sldId id="263" r:id="rId29"/>
    <p:sldId id="264" r:id="rId30"/>
    <p:sldId id="265" r:id="rId31"/>
    <p:sldId id="266" r:id="rId32"/>
    <p:sldId id="268" r:id="rId33"/>
    <p:sldId id="267" r:id="rId34"/>
    <p:sldId id="310" r:id="rId35"/>
    <p:sldId id="311" r:id="rId36"/>
    <p:sldId id="26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monetarycalendar@yahoo.com" TargetMode="External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coleridge@afsc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2227850"/>
          </a:xfrm>
        </p:spPr>
        <p:txBody>
          <a:bodyPr/>
          <a:lstStyle/>
          <a:p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r>
              <a:rPr lang="en-US" dirty="0">
                <a:solidFill>
                  <a:srgbClr val="000090"/>
                </a:solidFill>
                <a:effectLst/>
              </a:rPr>
              <a:t>The Power Elite’s 10 Strategies Opposing Monetary Reform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824875"/>
            <a:ext cx="7583487" cy="182063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Greg Coleridge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American Monetary Institute 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12</a:t>
            </a:r>
            <a:r>
              <a:rPr lang="en-US" b="1" baseline="30000" dirty="0" smtClean="0">
                <a:solidFill>
                  <a:srgbClr val="660066"/>
                </a:solidFill>
              </a:rPr>
              <a:t>th</a:t>
            </a:r>
            <a:r>
              <a:rPr lang="en-US" b="1" dirty="0" smtClean="0">
                <a:solidFill>
                  <a:srgbClr val="660066"/>
                </a:solidFill>
              </a:rPr>
              <a:t> Annual Conference</a:t>
            </a:r>
          </a:p>
          <a:p>
            <a:r>
              <a:rPr lang="en-US" b="1" i="1" dirty="0" smtClean="0">
                <a:solidFill>
                  <a:srgbClr val="660066"/>
                </a:solidFill>
              </a:rPr>
              <a:t>October 1, 2016 </a:t>
            </a:r>
            <a:endParaRPr lang="en-US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2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Misrepresent. Claim something different that what you believe or promote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.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</a:t>
            </a:r>
            <a:r>
              <a:rPr lang="en-US" b="1" dirty="0">
                <a:solidFill>
                  <a:srgbClr val="660066"/>
                </a:solidFill>
                <a:effectLst/>
              </a:rPr>
              <a:t>Only concerned about printing money out of thin air. Hyperinflation. </a:t>
            </a: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Opportunity </a:t>
            </a:r>
            <a:r>
              <a:rPr lang="en-US" b="1" dirty="0">
                <a:solidFill>
                  <a:srgbClr val="660066"/>
                </a:solidFill>
                <a:effectLst/>
              </a:rPr>
              <a:t>to correct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/truth telling.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90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0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F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ocus </a:t>
            </a:r>
            <a:r>
              <a:rPr lang="en-US" b="1" dirty="0">
                <a:solidFill>
                  <a:srgbClr val="660066"/>
                </a:solidFill>
                <a:effectLst/>
              </a:rPr>
              <a:t>on unimportant, minor, frivolous,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tangential. 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May be related or completely unrelated to issue (i.e. stuff, entertainment)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Helicopter </a:t>
            </a:r>
            <a:r>
              <a:rPr lang="en-US" b="1" dirty="0">
                <a:solidFill>
                  <a:srgbClr val="660066"/>
                </a:solidFill>
                <a:effectLst/>
              </a:rPr>
              <a:t>money.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Bank </a:t>
            </a:r>
            <a:r>
              <a:rPr lang="en-US" b="1" dirty="0">
                <a:solidFill>
                  <a:srgbClr val="660066"/>
                </a:solidFill>
                <a:effectLst/>
              </a:rPr>
              <a:t>reform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v. </a:t>
            </a:r>
            <a:r>
              <a:rPr lang="en-US" b="1" dirty="0">
                <a:solidFill>
                  <a:srgbClr val="660066"/>
                </a:solidFill>
                <a:effectLst/>
              </a:rPr>
              <a:t>monetary reform.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End the Fed.</a:t>
            </a:r>
            <a:endParaRPr lang="en-US" b="1" dirty="0" smtClean="0">
              <a:solidFill>
                <a:srgbClr val="660066"/>
              </a:solidFill>
            </a:endParaRP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19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8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749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Coerce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Use leverage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cut funding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reduce </a:t>
            </a:r>
            <a:r>
              <a:rPr lang="en-US" b="1" dirty="0">
                <a:solidFill>
                  <a:srgbClr val="660066"/>
                </a:solidFill>
                <a:effectLst/>
              </a:rPr>
              <a:t>access to information, groups,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		power</a:t>
            </a:r>
            <a:r>
              <a:rPr lang="en-US" b="1" dirty="0">
                <a:solidFill>
                  <a:srgbClr val="660066"/>
                </a:solidFill>
                <a:effectLst/>
              </a:rPr>
              <a:t>-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holders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pressure </a:t>
            </a:r>
            <a:r>
              <a:rPr lang="en-US" b="1" dirty="0">
                <a:solidFill>
                  <a:srgbClr val="660066"/>
                </a:solidFill>
                <a:effectLst/>
              </a:rPr>
              <a:t>employers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(i.e. media, colleges/		universities)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Pressure on profs from Fed/Banks, bank ads to media corpses. </a:t>
            </a:r>
            <a:endParaRPr lang="en-US" b="1" dirty="0" smtClean="0">
              <a:solidFill>
                <a:srgbClr val="660066"/>
              </a:solidFill>
            </a:endParaRP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6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23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Coopt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C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herry </a:t>
            </a:r>
            <a:r>
              <a:rPr lang="en-US" b="1" dirty="0">
                <a:solidFill>
                  <a:srgbClr val="660066"/>
                </a:solidFill>
                <a:effectLst/>
              </a:rPr>
              <a:t>pick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message/frame </a:t>
            </a:r>
            <a:r>
              <a:rPr lang="en-US" b="1" dirty="0">
                <a:solidFill>
                  <a:srgbClr val="660066"/>
                </a:solidFill>
                <a:effectLst/>
              </a:rPr>
              <a:t>(democratize/sovereign money)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“Reform” when in fact “deform.”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O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 </a:t>
            </a:r>
            <a:r>
              <a:rPr lang="en-US" b="1" dirty="0">
                <a:solidFill>
                  <a:srgbClr val="660066"/>
                </a:solidFill>
                <a:effectLst/>
              </a:rPr>
              <a:t>plan (make central bank publicly accountable, </a:t>
            </a:r>
            <a:r>
              <a:rPr lang="en-US" b="1" dirty="0" err="1">
                <a:solidFill>
                  <a:srgbClr val="660066"/>
                </a:solidFill>
                <a:effectLst/>
              </a:rPr>
              <a:t>ala</a:t>
            </a:r>
            <a:r>
              <a:rPr lang="en-US" b="1" dirty="0">
                <a:solidFill>
                  <a:srgbClr val="660066"/>
                </a:solidFill>
                <a:effectLst/>
              </a:rPr>
              <a:t> BOE)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Or </a:t>
            </a:r>
            <a:r>
              <a:rPr lang="en-US" b="1" dirty="0">
                <a:solidFill>
                  <a:srgbClr val="660066"/>
                </a:solidFill>
                <a:effectLst/>
              </a:rPr>
              <a:t>leaders/thinkers (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promotions, jobs, money, status, access) </a:t>
            </a:r>
            <a:endParaRPr lang="en-US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5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			7. Conquer – divide &amp;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Conquer (Divide &amp; Conquer)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Deliberate effort to split groups &amp; individuals over </a:t>
            </a:r>
            <a:r>
              <a:rPr lang="en-US" b="1" dirty="0">
                <a:solidFill>
                  <a:srgbClr val="660066"/>
                </a:solidFill>
                <a:effectLst/>
              </a:rPr>
              <a:t>real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or artificial </a:t>
            </a:r>
            <a:r>
              <a:rPr lang="en-US" b="1" dirty="0">
                <a:solidFill>
                  <a:srgbClr val="660066"/>
                </a:solidFill>
                <a:effectLst/>
              </a:rPr>
              <a:t>issues, personalities, turf. </a:t>
            </a: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Weakens</a:t>
            </a:r>
            <a:r>
              <a:rPr lang="en-US" b="1" dirty="0">
                <a:solidFill>
                  <a:srgbClr val="660066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solidarity, uses up energy and time, distracts away from external threat(s).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?</a:t>
            </a:r>
            <a:endParaRPr lang="en-US" b="1" dirty="0" smtClean="0">
              <a:solidFill>
                <a:srgbClr val="660066"/>
              </a:solidFill>
            </a:endParaRP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4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To create change, one must develop…</a:t>
            </a:r>
          </a:p>
          <a:p>
            <a:r>
              <a:rPr lang="en-US" b="1" dirty="0" smtClean="0">
                <a:solidFill>
                  <a:srgbClr val="000090"/>
                </a:solidFill>
                <a:effectLst/>
              </a:rPr>
              <a:t>A </a:t>
            </a:r>
            <a:r>
              <a:rPr lang="en-US" b="1" i="1" u="sng" dirty="0" smtClean="0">
                <a:solidFill>
                  <a:srgbClr val="000090"/>
                </a:solidFill>
                <a:effectLst/>
              </a:rPr>
              <a:t>policy</a:t>
            </a:r>
            <a:r>
              <a:rPr lang="en-US" b="1" dirty="0" smtClean="0">
                <a:solidFill>
                  <a:srgbClr val="000090"/>
                </a:solidFill>
                <a:effectLst/>
              </a:rPr>
              <a:t> plan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(</a:t>
            </a:r>
            <a:r>
              <a:rPr lang="en-US" b="1" dirty="0">
                <a:solidFill>
                  <a:srgbClr val="660066"/>
                </a:solidFill>
                <a:effectLst/>
              </a:rPr>
              <a:t>laws,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legislation, rules</a:t>
            </a:r>
            <a:r>
              <a:rPr lang="en-US" b="1" dirty="0">
                <a:solidFill>
                  <a:srgbClr val="660066"/>
                </a:solidFill>
                <a:effectLst/>
              </a:rPr>
              <a:t>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regulations, platforms) 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  <a:effectLst/>
              </a:rPr>
              <a:t>but also… </a:t>
            </a:r>
          </a:p>
          <a:p>
            <a:r>
              <a:rPr lang="en-US" b="1" dirty="0" smtClean="0">
                <a:solidFill>
                  <a:srgbClr val="000090"/>
                </a:solidFill>
                <a:effectLst/>
              </a:rPr>
              <a:t>A </a:t>
            </a:r>
            <a:r>
              <a:rPr lang="en-US" b="1" i="1" u="sng" dirty="0" smtClean="0">
                <a:solidFill>
                  <a:srgbClr val="000090"/>
                </a:solidFill>
                <a:effectLst/>
              </a:rPr>
              <a:t>strategic</a:t>
            </a:r>
            <a:r>
              <a:rPr lang="en-US" b="1" dirty="0" smtClean="0">
                <a:solidFill>
                  <a:srgbClr val="000090"/>
                </a:solidFill>
                <a:effectLst/>
              </a:rPr>
              <a:t> </a:t>
            </a:r>
            <a:r>
              <a:rPr lang="en-US" b="1" dirty="0">
                <a:solidFill>
                  <a:srgbClr val="000090"/>
                </a:solidFill>
                <a:effectLst/>
              </a:rPr>
              <a:t>p</a:t>
            </a:r>
            <a:r>
              <a:rPr lang="en-US" b="1" dirty="0" smtClean="0">
                <a:solidFill>
                  <a:srgbClr val="000090"/>
                </a:solidFill>
                <a:effectLst/>
              </a:rPr>
              <a:t>lan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(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strategy -- how </a:t>
            </a:r>
            <a:r>
              <a:rPr lang="en-US" b="1" dirty="0">
                <a:solidFill>
                  <a:srgbClr val="660066"/>
                </a:solidFill>
                <a:effectLst/>
              </a:rPr>
              <a:t>to actualize, create, make real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, bring to life) 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00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			7.  Conquer – divide &amp;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			8.  Outlaw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10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Outlaw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Proposed reforms/alternatives/strategies are simply </a:t>
            </a:r>
            <a:r>
              <a:rPr lang="en-US" b="1" dirty="0">
                <a:solidFill>
                  <a:srgbClr val="660066"/>
                </a:solidFill>
                <a:effectLst/>
              </a:rPr>
              <a:t>ruled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illegal/unconstitutional.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General economic/financial examples from past/present: illegal holding of gold, abolish cash, illegal protests (zones), no secondary boycotts. </a:t>
            </a:r>
            <a:endParaRPr lang="en-US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5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			7.  Conquer – divide &amp;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			8.  Outlaw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			9.  Abuse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5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Abuse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P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hysical </a:t>
            </a:r>
            <a:r>
              <a:rPr lang="en-US" b="1" dirty="0">
                <a:solidFill>
                  <a:srgbClr val="660066"/>
                </a:solidFill>
                <a:effectLst/>
              </a:rPr>
              <a:t>violence: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beat up, jail</a:t>
            </a:r>
            <a:r>
              <a:rPr lang="en-US" b="1" dirty="0">
                <a:solidFill>
                  <a:srgbClr val="660066"/>
                </a:solidFill>
                <a:effectLst/>
              </a:rPr>
              <a:t>, torture, assassinate </a:t>
            </a:r>
            <a:endParaRPr lang="en-US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624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			7.  Conquer – divide &amp;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			8.  Outlaw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			9.  Abuse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			10.  Neglect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49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Neglect</a:t>
            </a:r>
            <a:endParaRPr lang="en-US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If </a:t>
            </a:r>
            <a:r>
              <a:rPr lang="en-US" b="1" smtClean="0">
                <a:solidFill>
                  <a:srgbClr val="660066"/>
                </a:solidFill>
                <a:effectLst/>
              </a:rPr>
              <a:t>and </a:t>
            </a:r>
            <a:r>
              <a:rPr lang="en-US" b="1" smtClean="0">
                <a:solidFill>
                  <a:srgbClr val="660066"/>
                </a:solidFill>
                <a:effectLst/>
              </a:rPr>
              <a:t>when serious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problems explode and/or reform(s) succeed, last line of defense: refusal to or inadequately implement</a:t>
            </a:r>
            <a:r>
              <a:rPr lang="en-US" b="1" dirty="0">
                <a:solidFill>
                  <a:srgbClr val="660066"/>
                </a:solidFill>
                <a:effectLst/>
              </a:rPr>
              <a:t>, monitor, fund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program.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Financial examples: don’t prosecute </a:t>
            </a:r>
            <a:r>
              <a:rPr lang="en-US" b="1" dirty="0" err="1" smtClean="0">
                <a:solidFill>
                  <a:srgbClr val="660066"/>
                </a:solidFill>
                <a:effectLst/>
              </a:rPr>
              <a:t>banksters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, inadequately fund regulatory agencies.</a:t>
            </a:r>
            <a:endParaRPr lang="en-US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43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			6.  Coopt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			7.  Conquer – divide &amp;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Distort			8.  Outlaw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Distract			9.  Abuse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Coerce			10.  Neglect</a:t>
            </a:r>
          </a:p>
          <a:p>
            <a:pPr>
              <a:buAutoNum type="arabicPeriod"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98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How to counter the </a:t>
            </a:r>
            <a:br>
              <a:rPr lang="en-US" sz="4000" dirty="0" smtClean="0">
                <a:solidFill>
                  <a:srgbClr val="660066"/>
                </a:solidFill>
                <a:effectLst/>
              </a:rPr>
            </a:br>
            <a:r>
              <a:rPr lang="en-US" sz="4000" dirty="0" smtClean="0">
                <a:solidFill>
                  <a:srgbClr val="660066"/>
                </a:solidFill>
                <a:effectLst/>
              </a:rPr>
              <a:t>Power Elite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  <a:effectLst/>
              </a:rPr>
              <a:t>Develop a </a:t>
            </a:r>
            <a:r>
              <a:rPr lang="en-US" b="1" u="sng" dirty="0" smtClean="0">
                <a:solidFill>
                  <a:srgbClr val="000090"/>
                </a:solidFill>
                <a:effectLst/>
              </a:rPr>
              <a:t>strategic</a:t>
            </a:r>
            <a:r>
              <a:rPr lang="en-US" b="1" dirty="0" smtClean="0">
                <a:solidFill>
                  <a:srgbClr val="000090"/>
                </a:solidFill>
                <a:effectLst/>
              </a:rPr>
              <a:t> plan </a:t>
            </a:r>
            <a:r>
              <a:rPr lang="en-US" b="1" dirty="0">
                <a:solidFill>
                  <a:srgbClr val="000090"/>
                </a:solidFill>
                <a:effectLst/>
              </a:rPr>
              <a:t>to create and maintain power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W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 </a:t>
            </a:r>
            <a:r>
              <a:rPr lang="en-US" b="1" dirty="0">
                <a:solidFill>
                  <a:srgbClr val="660066"/>
                </a:solidFill>
                <a:effectLst/>
              </a:rPr>
              <a:t>must be just as committed to developed a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 strategic organizing </a:t>
            </a:r>
            <a:r>
              <a:rPr lang="en-US" b="1" dirty="0">
                <a:solidFill>
                  <a:srgbClr val="660066"/>
                </a:solidFill>
                <a:effectLst/>
              </a:rPr>
              <a:t>plan for monetary change as we are to developing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the policy plan for real monetary </a:t>
            </a:r>
            <a:r>
              <a:rPr lang="en-US" b="1" dirty="0">
                <a:solidFill>
                  <a:srgbClr val="660066"/>
                </a:solidFill>
                <a:effectLst/>
              </a:rPr>
              <a:t>change.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3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Strategic Plan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3 Elements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1. Build </a:t>
            </a:r>
            <a:r>
              <a:rPr lang="en-US" b="1" dirty="0">
                <a:solidFill>
                  <a:srgbClr val="660066"/>
                </a:solidFill>
                <a:effectLst/>
              </a:rPr>
              <a:t>mass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movement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2. </a:t>
            </a:r>
            <a:r>
              <a:rPr lang="en-US" b="1" dirty="0">
                <a:solidFill>
                  <a:srgbClr val="660066"/>
                </a:solidFill>
                <a:effectLst/>
              </a:rPr>
              <a:t>C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reate </a:t>
            </a:r>
            <a:r>
              <a:rPr lang="en-US" b="1" dirty="0">
                <a:solidFill>
                  <a:srgbClr val="660066"/>
                </a:solidFill>
                <a:effectLst/>
              </a:rPr>
              <a:t>structures/institutions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3. </a:t>
            </a:r>
            <a:r>
              <a:rPr lang="en-US" b="1" dirty="0">
                <a:solidFill>
                  <a:srgbClr val="660066"/>
                </a:solidFill>
                <a:effectLst/>
              </a:rPr>
              <a:t>D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evelop</a:t>
            </a:r>
            <a:r>
              <a:rPr lang="en-US" b="1" dirty="0">
                <a:solidFill>
                  <a:srgbClr val="660066"/>
                </a:solidFill>
                <a:effectLst/>
              </a:rPr>
              <a:t>/support local alternatives (programs, communities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- not absolutely essential but extremely helpful).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21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724794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Building Mass Movement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Goal – mass public support </a:t>
            </a:r>
            <a:r>
              <a:rPr lang="en-US" b="1" i="1" u="sng" dirty="0" smtClean="0">
                <a:solidFill>
                  <a:srgbClr val="660066"/>
                </a:solidFill>
                <a:effectLst/>
              </a:rPr>
              <a:t>and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 </a:t>
            </a:r>
            <a:r>
              <a:rPr lang="en-US" b="1" dirty="0">
                <a:solidFill>
                  <a:srgbClr val="660066"/>
                </a:solidFill>
                <a:effectLst/>
              </a:rPr>
              <a:t>active support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How? </a:t>
            </a:r>
            <a:r>
              <a:rPr lang="en-US" b="1" dirty="0">
                <a:solidFill>
                  <a:srgbClr val="660066"/>
                </a:solidFill>
                <a:effectLst/>
              </a:rPr>
              <a:t>C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ivil resistance -- mass </a:t>
            </a:r>
            <a:r>
              <a:rPr lang="en-US" b="1" dirty="0">
                <a:solidFill>
                  <a:srgbClr val="660066"/>
                </a:solidFill>
                <a:effectLst/>
              </a:rPr>
              <a:t>education, protest and persuasion, boycotts,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resistance, disruption</a:t>
            </a:r>
            <a:r>
              <a:rPr lang="en-US" b="1" dirty="0">
                <a:solidFill>
                  <a:srgbClr val="660066"/>
                </a:solidFill>
                <a:effectLst/>
              </a:rPr>
              <a:t>,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escalation</a:t>
            </a:r>
            <a:r>
              <a:rPr lang="en-US" b="1" dirty="0">
                <a:solidFill>
                  <a:srgbClr val="660066"/>
                </a:solidFill>
                <a:effectLst/>
              </a:rPr>
              <a:t>, create dramatic public tipping points that bring conflict to the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surface. 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Requirements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– commitment to strategic planning,  discipline (nonviolence),  sacrifice  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6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  <a:effectLst/>
              </a:rPr>
              <a:t>Many components to developing </a:t>
            </a:r>
            <a:r>
              <a:rPr lang="en-US" b="1" dirty="0" smtClean="0">
                <a:solidFill>
                  <a:srgbClr val="000090"/>
                </a:solidFill>
                <a:effectLst/>
              </a:rPr>
              <a:t>a strategic </a:t>
            </a:r>
            <a:r>
              <a:rPr lang="en-US" b="1" dirty="0">
                <a:solidFill>
                  <a:srgbClr val="000090"/>
                </a:solidFill>
                <a:effectLst/>
              </a:rPr>
              <a:t>plan</a:t>
            </a:r>
          </a:p>
          <a:p>
            <a:r>
              <a:rPr lang="en-US" dirty="0">
                <a:solidFill>
                  <a:srgbClr val="000090"/>
                </a:solidFill>
                <a:effectLst/>
              </a:rPr>
              <a:t>Power analysis</a:t>
            </a:r>
          </a:p>
          <a:p>
            <a:r>
              <a:rPr lang="en-US" dirty="0">
                <a:solidFill>
                  <a:srgbClr val="000090"/>
                </a:solidFill>
                <a:effectLst/>
              </a:rPr>
              <a:t>SWOT: </a:t>
            </a:r>
            <a:endParaRPr lang="en-US" dirty="0" smtClean="0">
              <a:solidFill>
                <a:srgbClr val="000090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trengths</a:t>
            </a:r>
            <a:r>
              <a:rPr lang="en-US" dirty="0">
                <a:solidFill>
                  <a:srgbClr val="660066"/>
                </a:solidFill>
                <a:effectLst/>
              </a:rPr>
              <a:t>, </a:t>
            </a:r>
            <a:endParaRPr lang="en-US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W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eaknesses</a:t>
            </a:r>
            <a:r>
              <a:rPr lang="en-US" dirty="0">
                <a:solidFill>
                  <a:srgbClr val="660066"/>
                </a:solidFill>
                <a:effectLst/>
              </a:rPr>
              <a:t>, </a:t>
            </a:r>
            <a:endParaRPr lang="en-US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pportunities</a:t>
            </a:r>
            <a:r>
              <a:rPr lang="en-US" dirty="0">
                <a:solidFill>
                  <a:srgbClr val="660066"/>
                </a:solidFill>
                <a:effectLst/>
              </a:rPr>
              <a:t>, </a:t>
            </a:r>
            <a:endParaRPr lang="en-US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660066"/>
                </a:solidFill>
                <a:effectLst/>
              </a:rPr>
              <a:t>	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Threats</a:t>
            </a:r>
            <a:endParaRPr lang="en-US" b="1" dirty="0">
              <a:solidFill>
                <a:srgbClr val="660066"/>
              </a:solidFill>
              <a:effectLst/>
            </a:endParaRPr>
          </a:p>
        </p:txBody>
      </p:sp>
      <p:pic>
        <p:nvPicPr>
          <p:cNvPr id="4" name="Picture 3" descr="serveimag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021" y="2418693"/>
            <a:ext cx="4227983" cy="366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57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Frederick Douglas – on </a:t>
            </a:r>
            <a:r>
              <a:rPr lang="en-US" dirty="0" err="1" smtClean="0">
                <a:solidFill>
                  <a:srgbClr val="000090"/>
                </a:solidFill>
              </a:rPr>
              <a:t>philosopy</a:t>
            </a:r>
            <a:r>
              <a:rPr lang="en-US" dirty="0" smtClean="0">
                <a:solidFill>
                  <a:srgbClr val="000090"/>
                </a:solidFill>
              </a:rPr>
              <a:t> of reform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4032578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“The </a:t>
            </a:r>
            <a:r>
              <a:rPr lang="en-US" b="1" dirty="0">
                <a:solidFill>
                  <a:srgbClr val="660066"/>
                </a:solidFill>
              </a:rPr>
              <a:t>whole history of the progress of human liberty shows </a:t>
            </a:r>
            <a:r>
              <a:rPr lang="en-US" b="1" dirty="0" smtClean="0">
                <a:solidFill>
                  <a:srgbClr val="660066"/>
                </a:solidFill>
              </a:rPr>
              <a:t>that… [</a:t>
            </a:r>
            <a:r>
              <a:rPr lang="en-US" b="1" dirty="0" err="1" smtClean="0">
                <a:solidFill>
                  <a:srgbClr val="660066"/>
                </a:solidFill>
              </a:rPr>
              <a:t>i</a:t>
            </a:r>
            <a:r>
              <a:rPr lang="en-US" b="1" dirty="0" smtClean="0">
                <a:solidFill>
                  <a:srgbClr val="660066"/>
                </a:solidFill>
              </a:rPr>
              <a:t>]f </a:t>
            </a:r>
            <a:r>
              <a:rPr lang="en-US" b="1" dirty="0">
                <a:solidFill>
                  <a:srgbClr val="660066"/>
                </a:solidFill>
              </a:rPr>
              <a:t>there is no struggle there is no progress. Those who profess to favor freedom and yet deprecate agitation are men who want crops without plowing up the ground; they want rain without thunder and lightning. They want the ocean without the awful roar of its many waters. This struggle may be a moral one, or it may be a physical one, and it may be both moral and physical, but it must be a struggle. Power concedes nothing without a demand. It never did and it never </a:t>
            </a:r>
            <a:r>
              <a:rPr lang="en-US" b="1" dirty="0" smtClean="0">
                <a:solidFill>
                  <a:srgbClr val="660066"/>
                </a:solidFill>
              </a:rPr>
              <a:t>will. </a:t>
            </a:r>
            <a:endParaRPr lang="en-US" b="1" dirty="0">
              <a:solidFill>
                <a:srgbClr val="660066"/>
              </a:solidFill>
            </a:endParaRPr>
          </a:p>
        </p:txBody>
      </p:sp>
      <p:pic>
        <p:nvPicPr>
          <p:cNvPr id="4" name="Picture 3" descr="Young_Frederick_Dougl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253" y="1600201"/>
            <a:ext cx="3806429" cy="390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8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025" y="1600201"/>
            <a:ext cx="3864329" cy="4048360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“If </a:t>
            </a:r>
            <a:r>
              <a:rPr lang="en-US" b="1" dirty="0">
                <a:solidFill>
                  <a:srgbClr val="660066"/>
                </a:solidFill>
                <a:effectLst/>
              </a:rPr>
              <a:t>you want to move the center, you have to pull from one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end.”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-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 </a:t>
            </a:r>
            <a:r>
              <a:rPr lang="en-US" b="1" dirty="0">
                <a:solidFill>
                  <a:srgbClr val="660066"/>
                </a:solidFill>
                <a:effectLst/>
              </a:rPr>
              <a:t>David Roberts, environmental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journalist</a:t>
            </a:r>
            <a:endParaRPr lang="en-US" b="1" dirty="0">
              <a:solidFill>
                <a:srgbClr val="660066"/>
              </a:solidFill>
              <a:effectLst/>
            </a:endParaRPr>
          </a:p>
        </p:txBody>
      </p:sp>
      <p:pic>
        <p:nvPicPr>
          <p:cNvPr id="5" name="Picture 4" descr="david_roberts_140x1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62" y="2110953"/>
            <a:ext cx="2591676" cy="259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33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442192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Successful Civil Resistance Movements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837808"/>
            <a:ext cx="7934982" cy="4729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U.S. </a:t>
            </a:r>
            <a:r>
              <a:rPr lang="en-US" b="1" dirty="0">
                <a:solidFill>
                  <a:srgbClr val="660066"/>
                </a:solidFill>
              </a:rPr>
              <a:t>Revolution		Environmental </a:t>
            </a:r>
            <a:r>
              <a:rPr lang="en-US" b="1" dirty="0" smtClean="0">
                <a:solidFill>
                  <a:srgbClr val="660066"/>
                </a:solidFill>
              </a:rPr>
              <a:t>protections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Abolishing slavery		Ending Vietnam war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Populist reforms		Occupy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Women’s rights		Marriage equality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Labor rights			Black Lives Matter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Civil Rights</a:t>
            </a:r>
          </a:p>
          <a:p>
            <a:pPr marL="0" indent="0">
              <a:buNone/>
            </a:pPr>
            <a:endParaRPr lang="en-US" b="1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69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Why is this essential?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System will face crisis…again…this time maybe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fundamental.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Power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Elites </a:t>
            </a:r>
            <a:r>
              <a:rPr lang="en-US" b="1" dirty="0">
                <a:solidFill>
                  <a:srgbClr val="660066"/>
                </a:solidFill>
                <a:effectLst/>
              </a:rPr>
              <a:t>will lose credibility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A justice </a:t>
            </a:r>
            <a:r>
              <a:rPr lang="en-US" b="1" dirty="0">
                <a:solidFill>
                  <a:srgbClr val="660066"/>
                </a:solidFill>
                <a:effectLst/>
              </a:rPr>
              <a:t>(economic and political) opening/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vacuum will occur.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We must be </a:t>
            </a:r>
            <a:r>
              <a:rPr lang="en-US" b="1" dirty="0">
                <a:solidFill>
                  <a:srgbClr val="660066"/>
                </a:solidFill>
                <a:effectLst/>
              </a:rPr>
              <a:t>prepared to move into that opening/fill that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vacuum.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30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Why is this essential?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429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Plenty of ideas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exist, </a:t>
            </a:r>
            <a:r>
              <a:rPr lang="en-US" b="1" dirty="0">
                <a:solidFill>
                  <a:srgbClr val="660066"/>
                </a:solidFill>
                <a:effectLst/>
              </a:rPr>
              <a:t>but unless we’re in a position to control the levers of power, our plan won’t be implemented.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Rather –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Power Elite will try to </a:t>
            </a:r>
            <a:r>
              <a:rPr lang="en-US" b="1" dirty="0">
                <a:solidFill>
                  <a:srgbClr val="660066"/>
                </a:solidFill>
                <a:effectLst/>
              </a:rPr>
              <a:t>coerce, coopt, conquer (and divide), outlaw, abuse, neglect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Or the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Power </a:t>
            </a:r>
            <a:r>
              <a:rPr lang="en-US" b="1" dirty="0">
                <a:solidFill>
                  <a:srgbClr val="660066"/>
                </a:solidFill>
                <a:effectLst/>
              </a:rPr>
              <a:t>E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lite will partially/totally collapse </a:t>
            </a:r>
            <a:r>
              <a:rPr lang="en-US" b="1" dirty="0">
                <a:solidFill>
                  <a:srgbClr val="660066"/>
                </a:solidFill>
                <a:effectLst/>
              </a:rPr>
              <a:t>and is replaced by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those who planned a mass civil resistance movement but who haven’t done </a:t>
            </a:r>
            <a:r>
              <a:rPr lang="en-US" b="1" dirty="0">
                <a:solidFill>
                  <a:srgbClr val="660066"/>
                </a:solidFill>
                <a:effectLst/>
              </a:rPr>
              <a:t>the intellectual work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of AMI/real monetary movement. 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7238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Why is this essential?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429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Either </a:t>
            </a:r>
            <a:r>
              <a:rPr lang="en-US" b="1" dirty="0">
                <a:solidFill>
                  <a:srgbClr val="660066"/>
                </a:solidFill>
                <a:effectLst/>
              </a:rPr>
              <a:t>way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, real monetary reformers will be </a:t>
            </a:r>
            <a:r>
              <a:rPr lang="en-US" b="1" dirty="0">
                <a:solidFill>
                  <a:srgbClr val="660066"/>
                </a:solidFill>
                <a:effectLst/>
              </a:rPr>
              <a:t>(no pun intended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) </a:t>
            </a:r>
            <a:r>
              <a:rPr lang="en-US" b="1" i="1" u="sng" dirty="0" smtClean="0">
                <a:solidFill>
                  <a:srgbClr val="660066"/>
                </a:solidFill>
                <a:effectLst/>
              </a:rPr>
              <a:t>trumped</a:t>
            </a:r>
            <a:r>
              <a:rPr lang="en-US" b="1" i="1" dirty="0" smtClean="0">
                <a:solidFill>
                  <a:srgbClr val="660066"/>
                </a:solidFill>
                <a:effectLst/>
              </a:rPr>
              <a:t>.</a:t>
            </a:r>
            <a:endParaRPr lang="en-US" b="1" i="1" dirty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L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et </a:t>
            </a:r>
            <a:r>
              <a:rPr lang="en-US" b="1" dirty="0">
                <a:solidFill>
                  <a:srgbClr val="660066"/>
                </a:solidFill>
                <a:effectLst/>
              </a:rPr>
              <a:t>us not only continue to work on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strengthening our </a:t>
            </a:r>
            <a:r>
              <a:rPr lang="en-US" b="1" u="sng" dirty="0" smtClean="0">
                <a:solidFill>
                  <a:srgbClr val="660066"/>
                </a:solidFill>
                <a:effectLst/>
              </a:rPr>
              <a:t>monetary policy plan</a:t>
            </a:r>
            <a:r>
              <a:rPr lang="en-US" b="1" dirty="0">
                <a:solidFill>
                  <a:srgbClr val="660066"/>
                </a:solidFill>
                <a:effectLst/>
              </a:rPr>
              <a:t>, but also in earnest work on </a:t>
            </a:r>
            <a:r>
              <a:rPr lang="en-US" b="1" u="sng" dirty="0" smtClean="0">
                <a:solidFill>
                  <a:srgbClr val="660066"/>
                </a:solidFill>
                <a:effectLst/>
              </a:rPr>
              <a:t>an strategic organizing </a:t>
            </a:r>
            <a:r>
              <a:rPr lang="en-US" b="1" u="sng" dirty="0">
                <a:solidFill>
                  <a:srgbClr val="660066"/>
                </a:solidFill>
                <a:effectLst/>
              </a:rPr>
              <a:t>plan</a:t>
            </a:r>
            <a:r>
              <a:rPr lang="en-US" b="1" dirty="0">
                <a:solidFill>
                  <a:srgbClr val="660066"/>
                </a:solidFill>
                <a:effectLst/>
              </a:rPr>
              <a:t>.  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2830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289969"/>
            <a:ext cx="7232650" cy="526065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Greg Coleridge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Director</a:t>
            </a:r>
          </a:p>
          <a:p>
            <a:pPr marL="0" indent="0" algn="ctr">
              <a:buNone/>
            </a:pPr>
            <a:endParaRPr lang="en-US" b="1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0"/>
                </a:solidFill>
              </a:rPr>
              <a:t>Northeast Ohio American Friends </a:t>
            </a:r>
            <a:r>
              <a:rPr lang="en-US" b="1" dirty="0" err="1" smtClean="0">
                <a:solidFill>
                  <a:srgbClr val="000090"/>
                </a:solidFill>
              </a:rPr>
              <a:t>Serivice</a:t>
            </a:r>
            <a:r>
              <a:rPr lang="en-US" b="1" dirty="0" smtClean="0">
                <a:solidFill>
                  <a:srgbClr val="000090"/>
                </a:solidFill>
              </a:rPr>
              <a:t> Committee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800000"/>
                </a:solidFill>
                <a:hlinkClick r:id="rId2"/>
              </a:rPr>
              <a:t>gcoleridge@afsc.org</a:t>
            </a:r>
            <a:endParaRPr lang="pl-PL" b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800000"/>
                </a:solidFill>
                <a:hlinkClick r:id="rId3"/>
              </a:rPr>
              <a:t>monetarycalendar</a:t>
            </a:r>
            <a:r>
              <a:rPr lang="pl-PL" b="1" dirty="0">
                <a:solidFill>
                  <a:srgbClr val="800000"/>
                </a:solidFill>
                <a:hlinkClick r:id="rId3"/>
              </a:rPr>
              <a:t>@</a:t>
            </a:r>
            <a:r>
              <a:rPr lang="pl-PL" b="1" dirty="0" smtClean="0">
                <a:solidFill>
                  <a:srgbClr val="800000"/>
                </a:solidFill>
                <a:hlinkClick r:id="rId3"/>
              </a:rPr>
              <a:t>yahoo.com</a:t>
            </a:r>
            <a:endParaRPr lang="pl-PL" b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pl-PL" b="1" dirty="0" smtClean="0">
              <a:solidFill>
                <a:srgbClr val="800000"/>
              </a:solidFill>
            </a:endParaRPr>
          </a:p>
        </p:txBody>
      </p:sp>
      <p:pic>
        <p:nvPicPr>
          <p:cNvPr id="4" name="Picture 3" descr="serveimage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421" y="2441541"/>
            <a:ext cx="1375589" cy="12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8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Threats to Real 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Monetary Reform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effectLst/>
              </a:rPr>
              <a:t>Individuals, organizations and conditions that are barriers to change </a:t>
            </a:r>
          </a:p>
          <a:p>
            <a:r>
              <a:rPr lang="en-US" dirty="0" smtClean="0">
                <a:solidFill>
                  <a:srgbClr val="660066"/>
                </a:solidFill>
                <a:effectLst/>
              </a:rPr>
              <a:t>Individuals who and organizations that benefit </a:t>
            </a:r>
            <a:r>
              <a:rPr lang="en-US" dirty="0">
                <a:solidFill>
                  <a:srgbClr val="660066"/>
                </a:solidFill>
                <a:effectLst/>
              </a:rPr>
              <a:t>from status quo</a:t>
            </a:r>
          </a:p>
          <a:p>
            <a:r>
              <a:rPr lang="en-US" dirty="0" smtClean="0">
                <a:solidFill>
                  <a:srgbClr val="660066"/>
                </a:solidFill>
                <a:effectLst/>
              </a:rPr>
              <a:t>Concerning monetary issues: Financial institutions/leaders </a:t>
            </a:r>
            <a:r>
              <a:rPr lang="en-US" dirty="0">
                <a:solidFill>
                  <a:srgbClr val="660066"/>
                </a:solidFill>
                <a:effectLst/>
              </a:rPr>
              <a:t>and those that do their bidding (politicians, academics,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media</a:t>
            </a:r>
            <a:r>
              <a:rPr lang="en-US" dirty="0">
                <a:solidFill>
                  <a:srgbClr val="660066"/>
                </a:solidFill>
                <a:effectLst/>
              </a:rPr>
              <a:t>,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nonprofits heads </a:t>
            </a:r>
            <a:r>
              <a:rPr lang="en-US" dirty="0">
                <a:solidFill>
                  <a:srgbClr val="660066"/>
                </a:solidFill>
                <a:effectLst/>
              </a:rPr>
              <a:t>at the top of the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apex) = </a:t>
            </a:r>
            <a:r>
              <a:rPr lang="en-US" dirty="0">
                <a:solidFill>
                  <a:srgbClr val="660066"/>
                </a:solidFill>
                <a:effectLst/>
              </a:rPr>
              <a:t>the 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Power Elite.</a:t>
            </a:r>
            <a:endParaRPr lang="en-US" dirty="0">
              <a:solidFill>
                <a:srgbClr val="660066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4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erveimage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1196617" y="1404520"/>
            <a:ext cx="6830863" cy="4176175"/>
          </a:xfrm>
        </p:spPr>
      </p:pic>
    </p:spTree>
    <p:extLst>
      <p:ext uri="{BB962C8B-B14F-4D97-AF65-F5344CB8AC3E}">
        <p14:creationId xmlns:p14="http://schemas.microsoft.com/office/powerpoint/2010/main" val="28942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1. Ignore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4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61425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Ignore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There is only one thing in life worse than being talked about, and that is not being talked about.  </a:t>
            </a:r>
            <a:r>
              <a:rPr lang="en-US" b="1" i="1" dirty="0">
                <a:solidFill>
                  <a:srgbClr val="660066"/>
                </a:solidFill>
                <a:effectLst/>
              </a:rPr>
              <a:t>   - Oscar Wilde </a:t>
            </a:r>
            <a:endParaRPr lang="en-US" b="1" i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To ignore is to deny its existence.</a:t>
            </a:r>
            <a:endParaRPr lang="en-US" b="1" dirty="0">
              <a:solidFill>
                <a:srgbClr val="660066"/>
              </a:solidFill>
              <a:effectLst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Facts </a:t>
            </a:r>
            <a:r>
              <a:rPr lang="en-US" b="1" dirty="0">
                <a:solidFill>
                  <a:srgbClr val="660066"/>
                </a:solidFill>
                <a:effectLst/>
              </a:rPr>
              <a:t>are facts even if ignored. </a:t>
            </a:r>
            <a:r>
              <a:rPr lang="en-US" b="1" i="1" dirty="0" smtClean="0">
                <a:solidFill>
                  <a:srgbClr val="660066"/>
                </a:solidFill>
                <a:effectLst/>
              </a:rPr>
              <a:t> </a:t>
            </a:r>
            <a:r>
              <a:rPr lang="en-US" b="1" dirty="0">
                <a:solidFill>
                  <a:srgbClr val="660066"/>
                </a:solidFill>
                <a:effectLst/>
              </a:rPr>
              <a:t>        </a:t>
            </a: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A </a:t>
            </a:r>
            <a:r>
              <a:rPr lang="en-US" b="1" dirty="0">
                <a:solidFill>
                  <a:srgbClr val="660066"/>
                </a:solidFill>
                <a:effectLst/>
              </a:rPr>
              <a:t>spark neglected makes a mighty fire. 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                    -</a:t>
            </a:r>
            <a:r>
              <a:rPr lang="en-US" b="1" dirty="0">
                <a:solidFill>
                  <a:srgbClr val="660066"/>
                </a:solidFill>
                <a:effectLst/>
              </a:rPr>
              <a:t> </a:t>
            </a:r>
            <a:r>
              <a:rPr lang="en-US" b="1" i="1" dirty="0">
                <a:solidFill>
                  <a:srgbClr val="660066"/>
                </a:solidFill>
                <a:effectLst/>
              </a:rPr>
              <a:t>Robert </a:t>
            </a:r>
            <a:r>
              <a:rPr lang="en-US" b="1" i="1" dirty="0" smtClean="0">
                <a:solidFill>
                  <a:srgbClr val="660066"/>
                </a:solidFill>
                <a:effectLst/>
              </a:rPr>
              <a:t>Herrick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media blackout on questions of debt, job creation, stimulating economy, repairing infrastructure, Fed problems.</a:t>
            </a:r>
            <a:endParaRPr lang="en-US" b="1" dirty="0">
              <a:solidFill>
                <a:srgbClr val="66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54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Ignore </a:t>
            </a:r>
          </a:p>
          <a:p>
            <a:pPr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Demean </a:t>
            </a: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"/>
            <a:ext cx="7583488" cy="1682944"/>
          </a:xfrm>
        </p:spPr>
        <p:txBody>
          <a:bodyPr/>
          <a:lstStyle/>
          <a:p>
            <a:r>
              <a:rPr lang="en-US" sz="4000" dirty="0" smtClean="0">
                <a:solidFill>
                  <a:srgbClr val="660066"/>
                </a:solidFill>
                <a:effectLst/>
              </a:rPr>
              <a:t>Power Elite’s </a:t>
            </a:r>
            <a:r>
              <a:rPr lang="en-US" sz="4000" dirty="0">
                <a:solidFill>
                  <a:srgbClr val="660066"/>
                </a:solidFill>
                <a:effectLst/>
              </a:rPr>
              <a:t>10 Strategies Opposing Monetary Reform</a:t>
            </a:r>
            <a:r>
              <a:rPr lang="en-US" dirty="0">
                <a:solidFill>
                  <a:srgbClr val="660066"/>
                </a:solidFill>
                <a:effectLst/>
              </a:rPr>
              <a:t> 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82946"/>
            <a:ext cx="7232650" cy="4208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Demean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Criticize. Laugh at. Minimize. Smear. </a:t>
            </a: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60066"/>
                </a:solidFill>
                <a:effectLst/>
              </a:rPr>
              <a:t>N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ow </a:t>
            </a:r>
            <a:r>
              <a:rPr lang="en-US" b="1" dirty="0">
                <a:solidFill>
                  <a:srgbClr val="660066"/>
                </a:solidFill>
                <a:effectLst/>
              </a:rPr>
              <a:t>a threat. F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orced </a:t>
            </a:r>
            <a:r>
              <a:rPr lang="en-US" b="1" dirty="0">
                <a:solidFill>
                  <a:srgbClr val="660066"/>
                </a:solidFill>
                <a:effectLst/>
              </a:rPr>
              <a:t>to be noticed – on public radar. </a:t>
            </a:r>
            <a:endParaRPr lang="en-US" b="1" dirty="0" smtClean="0">
              <a:solidFill>
                <a:srgbClr val="660066"/>
              </a:solidFill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  <a:effectLst/>
              </a:rPr>
              <a:t>Monetary Reform examples: Unqualified</a:t>
            </a:r>
            <a:r>
              <a:rPr lang="en-US" b="1" dirty="0">
                <a:solidFill>
                  <a:srgbClr val="660066"/>
                </a:solidFill>
                <a:effectLst/>
              </a:rPr>
              <a:t>. </a:t>
            </a:r>
            <a:r>
              <a:rPr lang="en-US" b="1" dirty="0" err="1">
                <a:solidFill>
                  <a:srgbClr val="660066"/>
                </a:solidFill>
                <a:effectLst/>
              </a:rPr>
              <a:t>Anti-semitic</a:t>
            </a:r>
            <a:r>
              <a:rPr lang="en-US" b="1" dirty="0">
                <a:solidFill>
                  <a:srgbClr val="660066"/>
                </a:solidFill>
                <a:effectLst/>
              </a:rPr>
              <a:t>. </a:t>
            </a:r>
            <a:r>
              <a:rPr lang="en-US" b="1" dirty="0" err="1">
                <a:solidFill>
                  <a:srgbClr val="660066"/>
                </a:solidFill>
                <a:effectLst/>
              </a:rPr>
              <a:t>Goldbug</a:t>
            </a:r>
            <a:r>
              <a:rPr lang="en-US" b="1" dirty="0">
                <a:solidFill>
                  <a:srgbClr val="660066"/>
                </a:solidFill>
                <a:effectLst/>
              </a:rPr>
              <a:t>. Conspiratorial. Part of cabal with crazy </a:t>
            </a:r>
            <a:r>
              <a:rPr lang="en-US" b="1" dirty="0" err="1">
                <a:solidFill>
                  <a:srgbClr val="660066"/>
                </a:solidFill>
                <a:effectLst/>
              </a:rPr>
              <a:t>preppers</a:t>
            </a:r>
            <a:r>
              <a:rPr lang="en-US" b="1" dirty="0">
                <a:solidFill>
                  <a:srgbClr val="660066"/>
                </a:solidFill>
                <a:effectLst/>
              </a:rPr>
              <a:t>.  </a:t>
            </a:r>
            <a:r>
              <a:rPr lang="en-US" b="1" dirty="0" smtClean="0">
                <a:solidFill>
                  <a:srgbClr val="660066"/>
                </a:solidFill>
                <a:effectLst/>
              </a:rPr>
              <a:t>Radicals Kucinich</a:t>
            </a:r>
            <a:r>
              <a:rPr lang="en-US" b="1" dirty="0">
                <a:solidFill>
                  <a:srgbClr val="660066"/>
                </a:solidFill>
                <a:effectLst/>
              </a:rPr>
              <a:t>/Conyers introduced it. 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2977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400</TotalTime>
  <Words>1145</Words>
  <Application>Microsoft Macintosh PowerPoint</Application>
  <PresentationFormat>On-screen Show (4:3)</PresentationFormat>
  <Paragraphs>169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Summer</vt:lpstr>
      <vt:lpstr>  The Power Elite’s 10 Strategies Opposing Monetary Reform  </vt:lpstr>
      <vt:lpstr>PowerPoint Presentation</vt:lpstr>
      <vt:lpstr>PowerPoint Presentation</vt:lpstr>
      <vt:lpstr>Threats to Real  Monetary Reform</vt:lpstr>
      <vt:lpstr>PowerPoint Presentation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Power Elite’s 10 Strategies Opposing Monetary Reform  </vt:lpstr>
      <vt:lpstr>How to counter the  Power Elite ?</vt:lpstr>
      <vt:lpstr>Strategic Plan</vt:lpstr>
      <vt:lpstr>Building Mass Movement</vt:lpstr>
      <vt:lpstr>Frederick Douglas – on philosopy of reform </vt:lpstr>
      <vt:lpstr>PowerPoint Presentation</vt:lpstr>
      <vt:lpstr>Successful Civil Resistance Movements</vt:lpstr>
      <vt:lpstr>Why is this essential?</vt:lpstr>
      <vt:lpstr>Why is this essential?</vt:lpstr>
      <vt:lpstr>Why is this essential?</vt:lpstr>
      <vt:lpstr>PowerPoint Presentation</vt:lpstr>
    </vt:vector>
  </TitlesOfParts>
  <Company>AFSC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The Power Elite’s 10 Strategies Opposing Monetary Reform  </dc:title>
  <dc:creator>Greg Coleridge</dc:creator>
  <cp:lastModifiedBy>Greg Coleridge</cp:lastModifiedBy>
  <cp:revision>30</cp:revision>
  <dcterms:created xsi:type="dcterms:W3CDTF">2016-09-25T20:49:54Z</dcterms:created>
  <dcterms:modified xsi:type="dcterms:W3CDTF">2016-09-28T20:13:33Z</dcterms:modified>
</cp:coreProperties>
</file>