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3"/>
  </p:notesMasterIdLst>
  <p:sldIdLst>
    <p:sldId id="369" r:id="rId2"/>
    <p:sldId id="273" r:id="rId3"/>
    <p:sldId id="274" r:id="rId4"/>
    <p:sldId id="417" r:id="rId5"/>
    <p:sldId id="418" r:id="rId6"/>
    <p:sldId id="419" r:id="rId7"/>
    <p:sldId id="420" r:id="rId8"/>
    <p:sldId id="421" r:id="rId9"/>
    <p:sldId id="422" r:id="rId10"/>
    <p:sldId id="423" r:id="rId11"/>
    <p:sldId id="424" r:id="rId12"/>
    <p:sldId id="425" r:id="rId13"/>
    <p:sldId id="426" r:id="rId14"/>
    <p:sldId id="427" r:id="rId15"/>
    <p:sldId id="428" r:id="rId16"/>
    <p:sldId id="430" r:id="rId17"/>
    <p:sldId id="431" r:id="rId18"/>
    <p:sldId id="432" r:id="rId19"/>
    <p:sldId id="433" r:id="rId20"/>
    <p:sldId id="435" r:id="rId21"/>
    <p:sldId id="436" r:id="rId22"/>
    <p:sldId id="434" r:id="rId23"/>
    <p:sldId id="437" r:id="rId24"/>
    <p:sldId id="438" r:id="rId25"/>
    <p:sldId id="429" r:id="rId26"/>
    <p:sldId id="441" r:id="rId27"/>
    <p:sldId id="439" r:id="rId28"/>
    <p:sldId id="440" r:id="rId29"/>
    <p:sldId id="442" r:id="rId30"/>
    <p:sldId id="444" r:id="rId31"/>
    <p:sldId id="445" r:id="rId32"/>
    <p:sldId id="446" r:id="rId33"/>
    <p:sldId id="447" r:id="rId34"/>
    <p:sldId id="448" r:id="rId35"/>
    <p:sldId id="449" r:id="rId36"/>
    <p:sldId id="452" r:id="rId37"/>
    <p:sldId id="453" r:id="rId38"/>
    <p:sldId id="454" r:id="rId39"/>
    <p:sldId id="455" r:id="rId40"/>
    <p:sldId id="456" r:id="rId41"/>
    <p:sldId id="457" r:id="rId42"/>
    <p:sldId id="458" r:id="rId43"/>
    <p:sldId id="459" r:id="rId44"/>
    <p:sldId id="460" r:id="rId45"/>
    <p:sldId id="463" r:id="rId46"/>
    <p:sldId id="466" r:id="rId47"/>
    <p:sldId id="467" r:id="rId48"/>
    <p:sldId id="461" r:id="rId49"/>
    <p:sldId id="462" r:id="rId50"/>
    <p:sldId id="469" r:id="rId51"/>
    <p:sldId id="470" r:id="rId52"/>
    <p:sldId id="472" r:id="rId53"/>
    <p:sldId id="471" r:id="rId54"/>
    <p:sldId id="474" r:id="rId55"/>
    <p:sldId id="473" r:id="rId56"/>
    <p:sldId id="475" r:id="rId57"/>
    <p:sldId id="476" r:id="rId58"/>
    <p:sldId id="477" r:id="rId59"/>
    <p:sldId id="478" r:id="rId60"/>
    <p:sldId id="479" r:id="rId61"/>
    <p:sldId id="36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B9"/>
    <a:srgbClr val="E4C9FF"/>
    <a:srgbClr val="FF9900"/>
    <a:srgbClr val="D5ABFF"/>
    <a:srgbClr val="E7FFFF"/>
    <a:srgbClr val="71AAFF"/>
    <a:srgbClr val="B7FFB7"/>
    <a:srgbClr val="C1FFFF"/>
    <a:srgbClr val="D5FFD5"/>
    <a:srgbClr val="E1FF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52" autoAdjust="0"/>
    <p:restoredTop sz="94434" autoAdjust="0"/>
  </p:normalViewPr>
  <p:slideViewPr>
    <p:cSldViewPr snapToGrid="0">
      <p:cViewPr varScale="1">
        <p:scale>
          <a:sx n="61" d="100"/>
          <a:sy n="61" d="100"/>
        </p:scale>
        <p:origin x="72" y="2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BD217F-0A72-4E8E-9092-9DE18513A66F}" type="datetimeFigureOut">
              <a:rPr lang="en-US" smtClean="0"/>
              <a:t>9/20/2015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2C5D04-5B29-4CE0-B04C-B27DA1EC40D5}" type="slidenum">
              <a:rPr lang="en-US" smtClean="0"/>
              <a:t>‹#›</a:t>
            </a:fld>
            <a:endParaRPr lang="en-US"/>
          </a:p>
        </p:txBody>
      </p:sp>
    </p:spTree>
    <p:extLst>
      <p:ext uri="{BB962C8B-B14F-4D97-AF65-F5344CB8AC3E}">
        <p14:creationId xmlns:p14="http://schemas.microsoft.com/office/powerpoint/2010/main" val="2199523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1</a:t>
            </a:fld>
            <a:endParaRPr lang="en-US" dirty="0"/>
          </a:p>
        </p:txBody>
      </p:sp>
    </p:spTree>
    <p:extLst>
      <p:ext uri="{BB962C8B-B14F-4D97-AF65-F5344CB8AC3E}">
        <p14:creationId xmlns:p14="http://schemas.microsoft.com/office/powerpoint/2010/main" val="2247162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C5D04-5B29-4CE0-B04C-B27DA1EC40D5}" type="slidenum">
              <a:rPr lang="en-US" smtClean="0"/>
              <a:t>43</a:t>
            </a:fld>
            <a:endParaRPr lang="en-US"/>
          </a:p>
        </p:txBody>
      </p:sp>
    </p:spTree>
    <p:extLst>
      <p:ext uri="{BB962C8B-B14F-4D97-AF65-F5344CB8AC3E}">
        <p14:creationId xmlns:p14="http://schemas.microsoft.com/office/powerpoint/2010/main" val="12466425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C5D04-5B29-4CE0-B04C-B27DA1EC40D5}" type="slidenum">
              <a:rPr lang="en-US" smtClean="0"/>
              <a:t>48</a:t>
            </a:fld>
            <a:endParaRPr lang="en-US"/>
          </a:p>
        </p:txBody>
      </p:sp>
    </p:spTree>
    <p:extLst>
      <p:ext uri="{BB962C8B-B14F-4D97-AF65-F5344CB8AC3E}">
        <p14:creationId xmlns:p14="http://schemas.microsoft.com/office/powerpoint/2010/main" val="3341633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a:t>
            </a:fld>
            <a:endParaRPr lang="en-US" dirty="0"/>
          </a:p>
        </p:txBody>
      </p:sp>
    </p:spTree>
    <p:extLst>
      <p:ext uri="{BB962C8B-B14F-4D97-AF65-F5344CB8AC3E}">
        <p14:creationId xmlns:p14="http://schemas.microsoft.com/office/powerpoint/2010/main" val="598513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C5D04-5B29-4CE0-B04C-B27DA1EC40D5}" type="slidenum">
              <a:rPr lang="en-US" smtClean="0"/>
              <a:t>14</a:t>
            </a:fld>
            <a:endParaRPr lang="en-US"/>
          </a:p>
        </p:txBody>
      </p:sp>
    </p:spTree>
    <p:extLst>
      <p:ext uri="{BB962C8B-B14F-4D97-AF65-F5344CB8AC3E}">
        <p14:creationId xmlns:p14="http://schemas.microsoft.com/office/powerpoint/2010/main" val="2320688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ADDAC4-DA21-4C60-9895-8BA5F3B4983A}" type="slidenum">
              <a:rPr lang="en-US" smtClean="0"/>
              <a:pPr/>
              <a:t>21</a:t>
            </a:fld>
            <a:endParaRPr lang="en-US"/>
          </a:p>
        </p:txBody>
      </p:sp>
    </p:spTree>
    <p:extLst>
      <p:ext uri="{BB962C8B-B14F-4D97-AF65-F5344CB8AC3E}">
        <p14:creationId xmlns:p14="http://schemas.microsoft.com/office/powerpoint/2010/main" val="2077507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C5D04-5B29-4CE0-B04C-B27DA1EC40D5}" type="slidenum">
              <a:rPr lang="en-US" smtClean="0"/>
              <a:t>22</a:t>
            </a:fld>
            <a:endParaRPr lang="en-US"/>
          </a:p>
        </p:txBody>
      </p:sp>
    </p:spTree>
    <p:extLst>
      <p:ext uri="{BB962C8B-B14F-4D97-AF65-F5344CB8AC3E}">
        <p14:creationId xmlns:p14="http://schemas.microsoft.com/office/powerpoint/2010/main" val="3028119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C5D04-5B29-4CE0-B04C-B27DA1EC40D5}" type="slidenum">
              <a:rPr lang="en-US" smtClean="0"/>
              <a:t>23</a:t>
            </a:fld>
            <a:endParaRPr lang="en-US"/>
          </a:p>
        </p:txBody>
      </p:sp>
    </p:spTree>
    <p:extLst>
      <p:ext uri="{BB962C8B-B14F-4D97-AF65-F5344CB8AC3E}">
        <p14:creationId xmlns:p14="http://schemas.microsoft.com/office/powerpoint/2010/main" val="922801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C5D04-5B29-4CE0-B04C-B27DA1EC40D5}" type="slidenum">
              <a:rPr lang="en-US" smtClean="0"/>
              <a:t>24</a:t>
            </a:fld>
            <a:endParaRPr lang="en-US"/>
          </a:p>
        </p:txBody>
      </p:sp>
    </p:spTree>
    <p:extLst>
      <p:ext uri="{BB962C8B-B14F-4D97-AF65-F5344CB8AC3E}">
        <p14:creationId xmlns:p14="http://schemas.microsoft.com/office/powerpoint/2010/main" val="3614565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2C5D04-5B29-4CE0-B04C-B27DA1EC40D5}" type="slidenum">
              <a:rPr lang="en-US" smtClean="0"/>
              <a:t>34</a:t>
            </a:fld>
            <a:endParaRPr lang="en-US"/>
          </a:p>
        </p:txBody>
      </p:sp>
    </p:spTree>
    <p:extLst>
      <p:ext uri="{BB962C8B-B14F-4D97-AF65-F5344CB8AC3E}">
        <p14:creationId xmlns:p14="http://schemas.microsoft.com/office/powerpoint/2010/main" val="29903354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6FD7E4-50E6-4859-8139-4B3D842435AC}" type="slidenum">
              <a:rPr lang="en-US" smtClean="0"/>
              <a:t>37</a:t>
            </a:fld>
            <a:endParaRPr lang="en-US"/>
          </a:p>
        </p:txBody>
      </p:sp>
    </p:spTree>
    <p:extLst>
      <p:ext uri="{BB962C8B-B14F-4D97-AF65-F5344CB8AC3E}">
        <p14:creationId xmlns:p14="http://schemas.microsoft.com/office/powerpoint/2010/main" val="2259880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9/20/2015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4001103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9/20/2015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11728473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9/20/2015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350615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3B39FC-D0DD-4455-BC25-C7EFE9265554}" type="datetimeFigureOut">
              <a:rPr lang="en-US" smtClean="0"/>
              <a:t>9/20/2015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076673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3B39FC-D0DD-4455-BC25-C7EFE9265554}" type="datetimeFigureOut">
              <a:rPr lang="en-US" smtClean="0"/>
              <a:t>9/20/2015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3564114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3B39FC-D0DD-4455-BC25-C7EFE9265554}" type="datetimeFigureOut">
              <a:rPr lang="en-US" smtClean="0"/>
              <a:t>9/20/2015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848732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3B39FC-D0DD-4455-BC25-C7EFE9265554}" type="datetimeFigureOut">
              <a:rPr lang="en-US" smtClean="0"/>
              <a:t>9/20/2015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227397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3B39FC-D0DD-4455-BC25-C7EFE9265554}" type="datetimeFigureOut">
              <a:rPr lang="en-US" smtClean="0"/>
              <a:t>9/20/2015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841188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3B39FC-D0DD-4455-BC25-C7EFE9265554}" type="datetimeFigureOut">
              <a:rPr lang="en-US" smtClean="0"/>
              <a:t>9/20/2015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2415575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3B39FC-D0DD-4455-BC25-C7EFE9265554}" type="datetimeFigureOut">
              <a:rPr lang="en-US" smtClean="0"/>
              <a:t>9/20/2015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309173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3B39FC-D0DD-4455-BC25-C7EFE9265554}" type="datetimeFigureOut">
              <a:rPr lang="en-US" smtClean="0"/>
              <a:t>9/20/2015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7F5DF8-4A4E-42D5-8126-165BE8A29F39}" type="slidenum">
              <a:rPr lang="en-US" smtClean="0"/>
              <a:t>‹#›</a:t>
            </a:fld>
            <a:endParaRPr lang="en-US"/>
          </a:p>
        </p:txBody>
      </p:sp>
    </p:spTree>
    <p:extLst>
      <p:ext uri="{BB962C8B-B14F-4D97-AF65-F5344CB8AC3E}">
        <p14:creationId xmlns:p14="http://schemas.microsoft.com/office/powerpoint/2010/main" val="12211085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B39FC-D0DD-4455-BC25-C7EFE9265554}" type="datetimeFigureOut">
              <a:rPr lang="en-US" smtClean="0"/>
              <a:t>9/20/2015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7F5DF8-4A4E-42D5-8126-165BE8A29F39}" type="slidenum">
              <a:rPr lang="en-US" smtClean="0"/>
              <a:t>‹#›</a:t>
            </a:fld>
            <a:endParaRPr lang="en-US"/>
          </a:p>
        </p:txBody>
      </p:sp>
    </p:spTree>
    <p:extLst>
      <p:ext uri="{BB962C8B-B14F-4D97-AF65-F5344CB8AC3E}">
        <p14:creationId xmlns:p14="http://schemas.microsoft.com/office/powerpoint/2010/main" val="369466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ma"/><Relationship Id="rId1" Type="http://schemas.microsoft.com/office/2007/relationships/media" Target="../media/media2.wma"/><Relationship Id="rId5" Type="http://schemas.openxmlformats.org/officeDocument/2006/relationships/image" Target="../media/image31.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wma"/><Relationship Id="rId1" Type="http://schemas.microsoft.com/office/2007/relationships/media" Target="../media/media3.wma"/><Relationship Id="rId5" Type="http://schemas.openxmlformats.org/officeDocument/2006/relationships/image" Target="../media/image31.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hyperlink" Target="http://www.encyclopedia.com/" TargetMode="External"/><Relationship Id="rId4" Type="http://schemas.openxmlformats.org/officeDocument/2006/relationships/hyperlink" Target="http://www.encyclopedia.com/doc/1G2-3045001140.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learningenglish.voanews.com/archive/learningenglish-programs-radio-making-of-a-nation/latest/979/979.html" TargetMode="External"/><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g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72.jpeg"/><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7.xml"/><Relationship Id="rId4" Type="http://schemas.openxmlformats.org/officeDocument/2006/relationships/image" Target="../media/image76.jpeg"/></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58.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1.bp.blogspot.com/-1u43aCKoefA/UDFKkx694FI/AAAAAAAAEWw/d1VZXjkl65s/s1600/3branches+of+us+governme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323" y="2347208"/>
            <a:ext cx="5881085" cy="451079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ctrTitle"/>
          </p:nvPr>
        </p:nvSpPr>
        <p:spPr>
          <a:xfrm>
            <a:off x="0" y="9013"/>
            <a:ext cx="12192000" cy="1094573"/>
          </a:xfrm>
          <a:solidFill>
            <a:srgbClr val="66FFFF"/>
          </a:solidFill>
        </p:spPr>
        <p:txBody>
          <a:bodyPr>
            <a:normAutofit fontScale="90000"/>
          </a:bodyPr>
          <a:lstStyle/>
          <a:p>
            <a:pPr>
              <a:lnSpc>
                <a:spcPct val="50000"/>
              </a:lnSpc>
            </a:pPr>
            <a:r>
              <a:rPr lang="en-US" b="1" dirty="0" smtClean="0"/>
              <a:t/>
            </a:r>
            <a:br>
              <a:rPr lang="en-US" b="1" dirty="0" smtClean="0"/>
            </a:br>
            <a:r>
              <a:rPr lang="en-US" b="1" dirty="0"/>
              <a:t/>
            </a:r>
            <a:br>
              <a:rPr lang="en-US" b="1" dirty="0"/>
            </a:br>
            <a:r>
              <a:rPr lang="en-US" b="1" dirty="0" smtClean="0"/>
              <a:t/>
            </a:r>
            <a:br>
              <a:rPr lang="en-US" b="1" dirty="0" smtClean="0"/>
            </a:br>
            <a:r>
              <a:rPr lang="en-US" sz="4900" b="1" dirty="0"/>
              <a:t/>
            </a:r>
            <a:br>
              <a:rPr lang="en-US" sz="4900" b="1" dirty="0"/>
            </a:br>
            <a:r>
              <a:rPr lang="en-US" sz="4000" b="1" dirty="0" smtClean="0"/>
              <a:t>The </a:t>
            </a:r>
            <a:r>
              <a:rPr lang="en-US" sz="4000" b="1" dirty="0"/>
              <a:t>Lost Science of Money</a:t>
            </a:r>
            <a:br>
              <a:rPr lang="en-US" sz="4000" b="1" dirty="0"/>
            </a:br>
            <a:r>
              <a:rPr lang="en-US" sz="4000" dirty="0"/>
              <a:t>		</a:t>
            </a:r>
            <a:endParaRPr lang="en-US" sz="4900" dirty="0"/>
          </a:p>
        </p:txBody>
      </p:sp>
      <p:sp>
        <p:nvSpPr>
          <p:cNvPr id="6" name="TextBox 5"/>
          <p:cNvSpPr txBox="1"/>
          <p:nvPr/>
        </p:nvSpPr>
        <p:spPr>
          <a:xfrm>
            <a:off x="1668379" y="6256421"/>
            <a:ext cx="45719" cy="369332"/>
          </a:xfrm>
          <a:prstGeom prst="rect">
            <a:avLst/>
          </a:prstGeom>
          <a:noFill/>
        </p:spPr>
        <p:txBody>
          <a:bodyPr wrap="square" rtlCol="0">
            <a:spAutoFit/>
          </a:bodyPr>
          <a:lstStyle/>
          <a:p>
            <a:endParaRPr lang="en-US" dirty="0"/>
          </a:p>
        </p:txBody>
      </p:sp>
      <p:pic>
        <p:nvPicPr>
          <p:cNvPr id="1028" name="Picture 4" descr="http://www.iconexperience.com/_img/i_collection_png/512x512/plain/central_bank_dolla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91287" y="3242504"/>
            <a:ext cx="1964661" cy="196466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0" y="1103587"/>
            <a:ext cx="12191998" cy="1261242"/>
          </a:xfrm>
          <a:solidFill>
            <a:srgbClr val="33CCFF"/>
          </a:solidFill>
        </p:spPr>
        <p:txBody>
          <a:bodyPr>
            <a:normAutofit fontScale="92500" lnSpcReduction="20000"/>
          </a:bodyPr>
          <a:lstStyle/>
          <a:p>
            <a:r>
              <a:rPr lang="en-US" sz="2800" b="1" dirty="0" smtClean="0"/>
              <a:t>CHAPTER 24 – Part 2</a:t>
            </a:r>
          </a:p>
          <a:p>
            <a:r>
              <a:rPr lang="en-US" sz="2800" b="1" dirty="0" smtClean="0"/>
              <a:t>PROPOSALS FOR U.S. MONETARY REFORM:</a:t>
            </a:r>
          </a:p>
          <a:p>
            <a:r>
              <a:rPr lang="en-US" sz="2800" b="1" dirty="0" smtClean="0"/>
              <a:t>Toward a Fourth Branch of Government</a:t>
            </a:r>
          </a:p>
        </p:txBody>
      </p:sp>
      <p:sp>
        <p:nvSpPr>
          <p:cNvPr id="5" name="Plus 4"/>
          <p:cNvSpPr/>
          <p:nvPr/>
        </p:nvSpPr>
        <p:spPr>
          <a:xfrm>
            <a:off x="7047731" y="3922278"/>
            <a:ext cx="1451893" cy="1568669"/>
          </a:xfrm>
          <a:prstGeom prst="mathPlus">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838167" y="5075449"/>
            <a:ext cx="2245936" cy="830997"/>
          </a:xfrm>
          <a:prstGeom prst="rect">
            <a:avLst/>
          </a:prstGeom>
          <a:noFill/>
        </p:spPr>
        <p:txBody>
          <a:bodyPr wrap="none" rtlCol="0">
            <a:spAutoFit/>
          </a:bodyPr>
          <a:lstStyle/>
          <a:p>
            <a:r>
              <a:rPr lang="en-US" sz="2400" b="1" dirty="0" smtClean="0"/>
              <a:t>       Monetary</a:t>
            </a:r>
          </a:p>
          <a:p>
            <a:r>
              <a:rPr lang="en-US" sz="2400" b="1" dirty="0" smtClean="0"/>
              <a:t>(creates money)</a:t>
            </a:r>
            <a:endParaRPr lang="en-US" sz="2400" b="1" dirty="0"/>
          </a:p>
        </p:txBody>
      </p:sp>
      <p:sp>
        <p:nvSpPr>
          <p:cNvPr id="9" name="TextBox 8"/>
          <p:cNvSpPr txBox="1"/>
          <p:nvPr/>
        </p:nvSpPr>
        <p:spPr>
          <a:xfrm>
            <a:off x="9146535" y="6463202"/>
            <a:ext cx="2052485" cy="369332"/>
          </a:xfrm>
          <a:prstGeom prst="rect">
            <a:avLst/>
          </a:prstGeom>
          <a:solidFill>
            <a:srgbClr val="00FF00"/>
          </a:solidFill>
        </p:spPr>
        <p:txBody>
          <a:bodyPr wrap="none" rtlCol="0">
            <a:spAutoFit/>
          </a:bodyPr>
          <a:lstStyle/>
          <a:p>
            <a:r>
              <a:rPr lang="en-US" dirty="0" smtClean="0"/>
              <a:t>Monetary Authority</a:t>
            </a:r>
            <a:endParaRPr lang="en-US" dirty="0"/>
          </a:p>
        </p:txBody>
      </p:sp>
      <p:sp>
        <p:nvSpPr>
          <p:cNvPr id="10" name="Down Arrow 9"/>
          <p:cNvSpPr/>
          <p:nvPr/>
        </p:nvSpPr>
        <p:spPr>
          <a:xfrm>
            <a:off x="9930461" y="5906446"/>
            <a:ext cx="484632" cy="542568"/>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453794" y="2473009"/>
            <a:ext cx="2870037" cy="584775"/>
          </a:xfrm>
          <a:prstGeom prst="rect">
            <a:avLst/>
          </a:prstGeom>
          <a:solidFill>
            <a:srgbClr val="00FF00"/>
          </a:solidFill>
        </p:spPr>
        <p:txBody>
          <a:bodyPr wrap="square" rtlCol="0">
            <a:spAutoFit/>
          </a:bodyPr>
          <a:lstStyle/>
          <a:p>
            <a:pPr algn="ctr"/>
            <a:r>
              <a:rPr lang="en-US" sz="3200" dirty="0" smtClean="0"/>
              <a:t>Fourth Branch</a:t>
            </a:r>
            <a:endParaRPr lang="en-US" sz="3200" dirty="0"/>
          </a:p>
        </p:txBody>
      </p:sp>
    </p:spTree>
    <p:extLst>
      <p:ext uri="{BB962C8B-B14F-4D97-AF65-F5344CB8AC3E}">
        <p14:creationId xmlns:p14="http://schemas.microsoft.com/office/powerpoint/2010/main" val="26658646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FFFF00"/>
          </a:solidFill>
        </p:spPr>
        <p:txBody>
          <a:bodyPr wrap="square">
            <a:spAutoFit/>
          </a:bodyPr>
          <a:lstStyle/>
          <a:p>
            <a:pPr marL="457200" indent="-457200" algn="ctr">
              <a:buFont typeface="+mj-lt"/>
              <a:buAutoNum type="arabicPeriod" startAt="2"/>
            </a:pPr>
            <a:r>
              <a:rPr lang="en-US" sz="2400" b="1" dirty="0">
                <a:latin typeface="Courier New" panose="02070309020205020404" pitchFamily="49" charset="0"/>
                <a:cs typeface="Courier New" panose="02070309020205020404" pitchFamily="49" charset="0"/>
              </a:rPr>
              <a:t>What Does Debt-Free Government-Issued Money Look Like?</a:t>
            </a:r>
          </a:p>
        </p:txBody>
      </p:sp>
      <p:pic>
        <p:nvPicPr>
          <p:cNvPr id="2050" name="Picture 2" descr="http://thumbs.dreamstime.com/z/american-coins-44848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482" y="461665"/>
            <a:ext cx="3604643" cy="265674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88384" y="2832541"/>
            <a:ext cx="3834704" cy="369332"/>
          </a:xfrm>
          <a:prstGeom prst="rect">
            <a:avLst/>
          </a:prstGeom>
          <a:solidFill>
            <a:schemeClr val="bg1"/>
          </a:solidFill>
        </p:spPr>
        <p:txBody>
          <a:bodyPr wrap="none" rtlCol="0">
            <a:spAutoFit/>
          </a:bodyPr>
          <a:lstStyle/>
          <a:p>
            <a:r>
              <a:rPr lang="en-US" dirty="0" smtClean="0"/>
              <a:t>                                                                     </a:t>
            </a:r>
            <a:endParaRPr lang="en-US" dirty="0"/>
          </a:p>
        </p:txBody>
      </p:sp>
      <p:pic>
        <p:nvPicPr>
          <p:cNvPr id="2052" name="Picture 4" descr="http://theeconomiccollapseblog.com/wp-content/uploads/2011/12/United-States-Note-JFK-196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82" y="2951773"/>
            <a:ext cx="4211473" cy="193487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images.clipartpanda.com/checkbook-clipart-checkboo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627" y="5026899"/>
            <a:ext cx="2682218" cy="18311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874111" y="1324303"/>
            <a:ext cx="770917" cy="369332"/>
          </a:xfrm>
          <a:prstGeom prst="rect">
            <a:avLst/>
          </a:prstGeom>
          <a:solidFill>
            <a:srgbClr val="FFFF00"/>
          </a:solidFill>
        </p:spPr>
        <p:txBody>
          <a:bodyPr wrap="none" rtlCol="0">
            <a:spAutoFit/>
          </a:bodyPr>
          <a:lstStyle/>
          <a:p>
            <a:r>
              <a:rPr lang="en-US" dirty="0" smtClean="0"/>
              <a:t>COINS</a:t>
            </a:r>
            <a:endParaRPr lang="en-US" dirty="0"/>
          </a:p>
        </p:txBody>
      </p:sp>
      <p:sp>
        <p:nvSpPr>
          <p:cNvPr id="6" name="TextBox 5"/>
          <p:cNvSpPr txBox="1"/>
          <p:nvPr/>
        </p:nvSpPr>
        <p:spPr>
          <a:xfrm>
            <a:off x="3937174" y="3484179"/>
            <a:ext cx="1868781" cy="369332"/>
          </a:xfrm>
          <a:prstGeom prst="rect">
            <a:avLst/>
          </a:prstGeom>
          <a:solidFill>
            <a:srgbClr val="FFFF00"/>
          </a:solidFill>
        </p:spPr>
        <p:txBody>
          <a:bodyPr wrap="none" rtlCol="0">
            <a:spAutoFit/>
          </a:bodyPr>
          <a:lstStyle/>
          <a:p>
            <a:r>
              <a:rPr lang="en-US" dirty="0" smtClean="0"/>
              <a:t>U.S. PAPER NOTES</a:t>
            </a:r>
            <a:endParaRPr lang="en-US" dirty="0"/>
          </a:p>
        </p:txBody>
      </p:sp>
      <p:sp>
        <p:nvSpPr>
          <p:cNvPr id="7" name="TextBox 6"/>
          <p:cNvSpPr txBox="1"/>
          <p:nvPr/>
        </p:nvSpPr>
        <p:spPr>
          <a:xfrm>
            <a:off x="3732222" y="5596758"/>
            <a:ext cx="2131224" cy="369332"/>
          </a:xfrm>
          <a:prstGeom prst="rect">
            <a:avLst/>
          </a:prstGeom>
          <a:solidFill>
            <a:srgbClr val="FFFF00"/>
          </a:solidFill>
        </p:spPr>
        <p:txBody>
          <a:bodyPr wrap="none" rtlCol="0">
            <a:spAutoFit/>
          </a:bodyPr>
          <a:lstStyle/>
          <a:p>
            <a:r>
              <a:rPr lang="en-US" dirty="0" smtClean="0"/>
              <a:t>CHECKBOOK MONEY</a:t>
            </a:r>
            <a:endParaRPr lang="en-US" dirty="0"/>
          </a:p>
        </p:txBody>
      </p:sp>
      <p:sp>
        <p:nvSpPr>
          <p:cNvPr id="8" name="TextBox 7"/>
          <p:cNvSpPr txBox="1"/>
          <p:nvPr/>
        </p:nvSpPr>
        <p:spPr>
          <a:xfrm>
            <a:off x="6369269" y="1283731"/>
            <a:ext cx="5325369" cy="3970318"/>
          </a:xfrm>
          <a:prstGeom prst="rect">
            <a:avLst/>
          </a:prstGeom>
          <a:solidFill>
            <a:srgbClr val="DCFFB9"/>
          </a:solidFill>
        </p:spPr>
        <p:txBody>
          <a:bodyPr wrap="none" rtlCol="0">
            <a:spAutoFit/>
          </a:bodyPr>
          <a:lstStyle/>
          <a:p>
            <a:r>
              <a:rPr lang="en-US" dirty="0" smtClean="0"/>
              <a:t>Debt-Free Government-Issued Money could take many</a:t>
            </a:r>
          </a:p>
          <a:p>
            <a:r>
              <a:rPr lang="en-US" dirty="0" smtClean="0"/>
              <a:t>forms:   coins, paper, checking accounts.</a:t>
            </a:r>
          </a:p>
          <a:p>
            <a:endParaRPr lang="en-US" dirty="0"/>
          </a:p>
          <a:p>
            <a:r>
              <a:rPr lang="en-US" dirty="0" smtClean="0"/>
              <a:t>The nature of this money, however, is all the same:</a:t>
            </a:r>
          </a:p>
          <a:p>
            <a:r>
              <a:rPr lang="en-US" dirty="0" smtClean="0"/>
              <a:t>issued by the government, without creating any debt,</a:t>
            </a:r>
          </a:p>
          <a:p>
            <a:r>
              <a:rPr lang="en-US" dirty="0" smtClean="0"/>
              <a:t>and spent by acts of Congress on the needs of the</a:t>
            </a:r>
          </a:p>
          <a:p>
            <a:r>
              <a:rPr lang="en-US" dirty="0" smtClean="0"/>
              <a:t>American people.</a:t>
            </a:r>
          </a:p>
          <a:p>
            <a:endParaRPr lang="en-US" dirty="0"/>
          </a:p>
          <a:p>
            <a:r>
              <a:rPr lang="en-US" dirty="0" smtClean="0"/>
              <a:t>The money circulates, passing from hand to hand, </a:t>
            </a:r>
          </a:p>
          <a:p>
            <a:r>
              <a:rPr lang="en-US" dirty="0" smtClean="0"/>
              <a:t>ending up in people’s checking accounts.</a:t>
            </a:r>
          </a:p>
          <a:p>
            <a:endParaRPr lang="en-US" dirty="0" smtClean="0"/>
          </a:p>
          <a:p>
            <a:r>
              <a:rPr lang="en-US" dirty="0" smtClean="0"/>
              <a:t>The money does not disappear like bank credit, but</a:t>
            </a:r>
          </a:p>
          <a:p>
            <a:r>
              <a:rPr lang="en-US" dirty="0" smtClean="0"/>
              <a:t>can be removed from circulation by the government</a:t>
            </a:r>
          </a:p>
          <a:p>
            <a:r>
              <a:rPr lang="en-US" dirty="0" smtClean="0"/>
              <a:t>through government taxing authority.</a:t>
            </a:r>
            <a:endParaRPr lang="en-US" dirty="0"/>
          </a:p>
        </p:txBody>
      </p:sp>
    </p:spTree>
    <p:extLst>
      <p:ext uri="{BB962C8B-B14F-4D97-AF65-F5344CB8AC3E}">
        <p14:creationId xmlns:p14="http://schemas.microsoft.com/office/powerpoint/2010/main" val="422844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chemeClr val="accent2"/>
          </a:solidFill>
        </p:spPr>
        <p:txBody>
          <a:bodyPr wrap="square">
            <a:spAutoFit/>
          </a:bodyPr>
          <a:lstStyle/>
          <a:p>
            <a:pPr marL="457200" indent="-457200" algn="ctr">
              <a:buFont typeface="+mj-lt"/>
              <a:buAutoNum type="arabicPeriod" startAt="3"/>
            </a:pPr>
            <a:r>
              <a:rPr lang="en-US" sz="2800" b="1" dirty="0">
                <a:latin typeface="Courier New" panose="02070309020205020404" pitchFamily="49" charset="0"/>
                <a:cs typeface="Courier New" panose="02070309020205020404" pitchFamily="49" charset="0"/>
              </a:rPr>
              <a:t>How Does the Plutocracy Respond?</a:t>
            </a:r>
          </a:p>
        </p:txBody>
      </p:sp>
      <p:sp>
        <p:nvSpPr>
          <p:cNvPr id="3" name="TextBox 2"/>
          <p:cNvSpPr txBox="1"/>
          <p:nvPr/>
        </p:nvSpPr>
        <p:spPr>
          <a:xfrm>
            <a:off x="0" y="523219"/>
            <a:ext cx="12192000" cy="1569660"/>
          </a:xfrm>
          <a:prstGeom prst="rect">
            <a:avLst/>
          </a:prstGeom>
          <a:solidFill>
            <a:srgbClr val="FFC000"/>
          </a:solidFill>
        </p:spPr>
        <p:txBody>
          <a:bodyPr wrap="square" rtlCol="0">
            <a:spAutoFit/>
          </a:bodyPr>
          <a:lstStyle/>
          <a:p>
            <a:r>
              <a:rPr lang="en-US" sz="2400" dirty="0" smtClean="0"/>
              <a:t>“Those holding the money power have promoted a two century smear campaign against government to raise the fear of inflation under such a system, even though the evidence clearly shows greater monetary abuse by privately controlled money systems than by government ones.  That’s why economists are steered away from the study of history.”  	 </a:t>
            </a:r>
            <a:r>
              <a:rPr lang="en-US" dirty="0" smtClean="0"/>
              <a:t>Zarlenga, </a:t>
            </a:r>
            <a:r>
              <a:rPr lang="en-US" i="1" dirty="0" smtClean="0"/>
              <a:t>LSM</a:t>
            </a:r>
            <a:r>
              <a:rPr lang="en-US" dirty="0" smtClean="0"/>
              <a:t>, p. 666</a:t>
            </a:r>
            <a:endParaRPr lang="en-US" dirty="0"/>
          </a:p>
        </p:txBody>
      </p:sp>
      <p:pic>
        <p:nvPicPr>
          <p:cNvPr id="8" name="Picture 2" descr="http://s3.amazonaws.com/ctcolonial/98893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2607" y="3764706"/>
            <a:ext cx="2459421" cy="30932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s3.amazonaws.com/ctcolonial/98160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52407" y="3764706"/>
            <a:ext cx="2576054" cy="30932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3.bp.blogspot.com/-t22kkISW_5I/UYcUw5WuwjI/AAAAAAAAADs/MYO2ziiv4cQ/s1600/Banknote_USA_1862_Dollars_1_Series_D_299_1x_40%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38106" y="3764706"/>
            <a:ext cx="3368765" cy="29356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365268" y="3056820"/>
            <a:ext cx="3369320" cy="707886"/>
          </a:xfrm>
          <a:prstGeom prst="rect">
            <a:avLst/>
          </a:prstGeom>
          <a:noFill/>
        </p:spPr>
        <p:txBody>
          <a:bodyPr wrap="none" rtlCol="0">
            <a:spAutoFit/>
          </a:bodyPr>
          <a:lstStyle/>
          <a:p>
            <a:r>
              <a:rPr lang="en-US" sz="2000" b="1" dirty="0" smtClean="0"/>
              <a:t>IT DEVELOPED OUR COLONIES</a:t>
            </a:r>
          </a:p>
          <a:p>
            <a:r>
              <a:rPr lang="en-US" sz="2000" b="1" dirty="0" smtClean="0"/>
              <a:t>(Colonial Bills of Credit)</a:t>
            </a:r>
            <a:endParaRPr lang="en-US" sz="2000" b="1" dirty="0"/>
          </a:p>
        </p:txBody>
      </p:sp>
      <p:sp>
        <p:nvSpPr>
          <p:cNvPr id="12" name="TextBox 11"/>
          <p:cNvSpPr txBox="1"/>
          <p:nvPr/>
        </p:nvSpPr>
        <p:spPr>
          <a:xfrm>
            <a:off x="4247458" y="3087598"/>
            <a:ext cx="3373424" cy="646331"/>
          </a:xfrm>
          <a:prstGeom prst="rect">
            <a:avLst/>
          </a:prstGeom>
          <a:noFill/>
        </p:spPr>
        <p:txBody>
          <a:bodyPr wrap="none" rtlCol="0">
            <a:spAutoFit/>
          </a:bodyPr>
          <a:lstStyle/>
          <a:p>
            <a:r>
              <a:rPr lang="en-US" b="1" dirty="0" smtClean="0"/>
              <a:t>IT GAINED OUR INDEPENDENCE</a:t>
            </a:r>
          </a:p>
          <a:p>
            <a:r>
              <a:rPr lang="en-US" b="1" dirty="0" smtClean="0"/>
              <a:t>(Revolutionary War Continentals)</a:t>
            </a:r>
            <a:endParaRPr lang="en-US" b="1" dirty="0"/>
          </a:p>
        </p:txBody>
      </p:sp>
      <p:sp>
        <p:nvSpPr>
          <p:cNvPr id="13" name="TextBox 12"/>
          <p:cNvSpPr txBox="1"/>
          <p:nvPr/>
        </p:nvSpPr>
        <p:spPr>
          <a:xfrm>
            <a:off x="8142286" y="3118375"/>
            <a:ext cx="2822696" cy="646331"/>
          </a:xfrm>
          <a:prstGeom prst="rect">
            <a:avLst/>
          </a:prstGeom>
          <a:noFill/>
        </p:spPr>
        <p:txBody>
          <a:bodyPr wrap="none" rtlCol="0">
            <a:spAutoFit/>
          </a:bodyPr>
          <a:lstStyle/>
          <a:p>
            <a:r>
              <a:rPr lang="en-US" b="1" dirty="0" smtClean="0"/>
              <a:t>IT MAINTAINED THE UNION</a:t>
            </a:r>
          </a:p>
          <a:p>
            <a:r>
              <a:rPr lang="en-US" b="1" dirty="0" smtClean="0"/>
              <a:t>(Greenbacks)</a:t>
            </a:r>
            <a:endParaRPr lang="en-US" b="1" dirty="0"/>
          </a:p>
        </p:txBody>
      </p:sp>
      <p:sp>
        <p:nvSpPr>
          <p:cNvPr id="14" name="TextBox 13"/>
          <p:cNvSpPr txBox="1"/>
          <p:nvPr/>
        </p:nvSpPr>
        <p:spPr>
          <a:xfrm>
            <a:off x="2295216" y="2190128"/>
            <a:ext cx="7601568" cy="830997"/>
          </a:xfrm>
          <a:prstGeom prst="rect">
            <a:avLst/>
          </a:prstGeom>
          <a:solidFill>
            <a:srgbClr val="FFEBAB"/>
          </a:solidFill>
        </p:spPr>
        <p:txBody>
          <a:bodyPr wrap="none" rtlCol="0">
            <a:spAutoFit/>
          </a:bodyPr>
          <a:lstStyle/>
          <a:p>
            <a:r>
              <a:rPr lang="en-US" sz="2400" dirty="0" smtClean="0"/>
              <a:t>OUR GOVERNMENT NEVER OVER-ISSUED ITS MONEY,</a:t>
            </a:r>
          </a:p>
          <a:p>
            <a:r>
              <a:rPr lang="en-US" sz="2400" dirty="0" smtClean="0"/>
              <a:t>BUT ALL WERE ATTACKED:  by Britain and by Private Bankers</a:t>
            </a:r>
            <a:endParaRPr lang="en-US" sz="2400" dirty="0"/>
          </a:p>
        </p:txBody>
      </p:sp>
    </p:spTree>
    <p:extLst>
      <p:ext uri="{BB962C8B-B14F-4D97-AF65-F5344CB8AC3E}">
        <p14:creationId xmlns:p14="http://schemas.microsoft.com/office/powerpoint/2010/main" val="59061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chemeClr val="accent2"/>
          </a:solidFill>
        </p:spPr>
        <p:txBody>
          <a:bodyPr wrap="square">
            <a:spAutoFit/>
          </a:bodyPr>
          <a:lstStyle/>
          <a:p>
            <a:pPr marL="457200" indent="-457200" algn="ctr">
              <a:buFont typeface="+mj-lt"/>
              <a:buAutoNum type="arabicPeriod" startAt="3"/>
            </a:pPr>
            <a:r>
              <a:rPr lang="en-US" sz="2800" b="1" dirty="0">
                <a:latin typeface="Courier New" panose="02070309020205020404" pitchFamily="49" charset="0"/>
                <a:cs typeface="Courier New" panose="02070309020205020404" pitchFamily="49" charset="0"/>
              </a:rPr>
              <a:t>How Does the Plutocracy Respond?</a:t>
            </a:r>
          </a:p>
        </p:txBody>
      </p:sp>
      <p:sp>
        <p:nvSpPr>
          <p:cNvPr id="3" name="TextBox 2"/>
          <p:cNvSpPr txBox="1"/>
          <p:nvPr/>
        </p:nvSpPr>
        <p:spPr>
          <a:xfrm>
            <a:off x="0" y="523219"/>
            <a:ext cx="12192000" cy="1077218"/>
          </a:xfrm>
          <a:prstGeom prst="rect">
            <a:avLst/>
          </a:prstGeom>
          <a:solidFill>
            <a:srgbClr val="FFC000"/>
          </a:solidFill>
        </p:spPr>
        <p:txBody>
          <a:bodyPr wrap="square" rtlCol="0">
            <a:spAutoFit/>
          </a:bodyPr>
          <a:lstStyle/>
          <a:p>
            <a:pPr algn="ctr"/>
            <a:r>
              <a:rPr lang="en-US" sz="3200" dirty="0" smtClean="0"/>
              <a:t>“… the Plutocracy’s [government’s] inflation theme is ‘the big lie.’ ”</a:t>
            </a:r>
          </a:p>
          <a:p>
            <a:r>
              <a:rPr lang="en-US" sz="3200" dirty="0" smtClean="0"/>
              <a:t>  	      									</a:t>
            </a:r>
            <a:r>
              <a:rPr lang="en-US" dirty="0" smtClean="0"/>
              <a:t>Zarlenga, </a:t>
            </a:r>
            <a:r>
              <a:rPr lang="en-US" i="1" dirty="0" smtClean="0"/>
              <a:t>LSM</a:t>
            </a:r>
            <a:r>
              <a:rPr lang="en-US" dirty="0" smtClean="0"/>
              <a:t>, p. 667</a:t>
            </a:r>
            <a:endParaRPr lang="en-US" dirty="0"/>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054" y="3198594"/>
            <a:ext cx="1755800" cy="2750754"/>
          </a:xfrm>
          <a:prstGeom prst="rect">
            <a:avLst/>
          </a:prstGeom>
        </p:spPr>
      </p:pic>
      <p:sp>
        <p:nvSpPr>
          <p:cNvPr id="16" name="TextBox 15"/>
          <p:cNvSpPr txBox="1"/>
          <p:nvPr/>
        </p:nvSpPr>
        <p:spPr>
          <a:xfrm>
            <a:off x="646385" y="5896302"/>
            <a:ext cx="3058511" cy="830997"/>
          </a:xfrm>
          <a:prstGeom prst="rect">
            <a:avLst/>
          </a:prstGeom>
          <a:noFill/>
        </p:spPr>
        <p:txBody>
          <a:bodyPr wrap="square" rtlCol="0">
            <a:spAutoFit/>
          </a:bodyPr>
          <a:lstStyle/>
          <a:p>
            <a:r>
              <a:rPr lang="en-US" dirty="0" smtClean="0"/>
              <a:t>LOANS FOR </a:t>
            </a:r>
            <a:r>
              <a:rPr lang="en-US" sz="2400" dirty="0" smtClean="0"/>
              <a:t>SECURITIES</a:t>
            </a:r>
          </a:p>
          <a:p>
            <a:r>
              <a:rPr lang="en-US" sz="2400" dirty="0" smtClean="0"/>
              <a:t>increased 121%</a:t>
            </a:r>
            <a:endParaRPr lang="en-US" sz="2400" dirty="0"/>
          </a:p>
        </p:txBody>
      </p:sp>
      <p:sp>
        <p:nvSpPr>
          <p:cNvPr id="17" name="TextBox 16"/>
          <p:cNvSpPr txBox="1"/>
          <p:nvPr/>
        </p:nvSpPr>
        <p:spPr>
          <a:xfrm>
            <a:off x="4645571" y="5896302"/>
            <a:ext cx="3158359" cy="830997"/>
          </a:xfrm>
          <a:prstGeom prst="rect">
            <a:avLst/>
          </a:prstGeom>
          <a:noFill/>
        </p:spPr>
        <p:txBody>
          <a:bodyPr wrap="square" rtlCol="0">
            <a:spAutoFit/>
          </a:bodyPr>
          <a:lstStyle/>
          <a:p>
            <a:r>
              <a:rPr lang="en-US" dirty="0" smtClean="0"/>
              <a:t>LOANS FOR </a:t>
            </a:r>
            <a:r>
              <a:rPr lang="en-US" sz="2400" dirty="0" smtClean="0"/>
              <a:t>REAL ESTATE</a:t>
            </a:r>
          </a:p>
          <a:p>
            <a:r>
              <a:rPr lang="en-US" sz="2400" dirty="0" smtClean="0"/>
              <a:t>increased 178%</a:t>
            </a:r>
            <a:endParaRPr lang="en-US" sz="2400" dirty="0"/>
          </a:p>
        </p:txBody>
      </p:sp>
      <p:sp>
        <p:nvSpPr>
          <p:cNvPr id="18" name="TextBox 17"/>
          <p:cNvSpPr txBox="1"/>
          <p:nvPr/>
        </p:nvSpPr>
        <p:spPr>
          <a:xfrm>
            <a:off x="8791902" y="5896302"/>
            <a:ext cx="3252953" cy="830997"/>
          </a:xfrm>
          <a:prstGeom prst="rect">
            <a:avLst/>
          </a:prstGeom>
          <a:noFill/>
        </p:spPr>
        <p:txBody>
          <a:bodyPr wrap="square" rtlCol="0">
            <a:spAutoFit/>
          </a:bodyPr>
          <a:lstStyle/>
          <a:p>
            <a:r>
              <a:rPr lang="en-US" dirty="0" smtClean="0"/>
              <a:t>LOANS FOR </a:t>
            </a:r>
            <a:r>
              <a:rPr lang="en-US" sz="2400" dirty="0" smtClean="0"/>
              <a:t>INVESTMENTS</a:t>
            </a:r>
          </a:p>
          <a:p>
            <a:r>
              <a:rPr lang="en-US" sz="2400" dirty="0" smtClean="0"/>
              <a:t>increased 67%</a:t>
            </a:r>
            <a:endParaRPr lang="en-US" sz="2400" dirty="0"/>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8394" y="3145221"/>
            <a:ext cx="1914525" cy="2857500"/>
          </a:xfrm>
          <a:prstGeom prst="rect">
            <a:avLst/>
          </a:prstGeom>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91902" y="3332928"/>
            <a:ext cx="2167758" cy="2563374"/>
          </a:xfrm>
          <a:prstGeom prst="rect">
            <a:avLst/>
          </a:prstGeom>
        </p:spPr>
      </p:pic>
      <p:sp>
        <p:nvSpPr>
          <p:cNvPr id="21" name="TextBox 20"/>
          <p:cNvSpPr txBox="1"/>
          <p:nvPr/>
        </p:nvSpPr>
        <p:spPr>
          <a:xfrm>
            <a:off x="1" y="1963322"/>
            <a:ext cx="12191999" cy="1077218"/>
          </a:xfrm>
          <a:prstGeom prst="rect">
            <a:avLst/>
          </a:prstGeom>
          <a:solidFill>
            <a:srgbClr val="FFEEE5"/>
          </a:solidFill>
        </p:spPr>
        <p:txBody>
          <a:bodyPr wrap="square" rtlCol="0">
            <a:spAutoFit/>
          </a:bodyPr>
          <a:lstStyle/>
          <a:p>
            <a:pPr algn="ctr"/>
            <a:r>
              <a:rPr lang="en-US" sz="3200" b="1" dirty="0" smtClean="0"/>
              <a:t>The banks, not the government, fueled the 1920’s:  </a:t>
            </a:r>
          </a:p>
          <a:p>
            <a:pPr algn="ctr"/>
            <a:r>
              <a:rPr lang="en-US" sz="3200" b="1" dirty="0" smtClean="0"/>
              <a:t>Banks financed the financial bubble from 1921 to 1929</a:t>
            </a:r>
            <a:endParaRPr lang="en-US" sz="3200" b="1" dirty="0"/>
          </a:p>
        </p:txBody>
      </p:sp>
    </p:spTree>
    <p:extLst>
      <p:ext uri="{BB962C8B-B14F-4D97-AF65-F5344CB8AC3E}">
        <p14:creationId xmlns:p14="http://schemas.microsoft.com/office/powerpoint/2010/main" val="32788667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461665"/>
          </a:xfrm>
          <a:prstGeom prst="rect">
            <a:avLst/>
          </a:prstGeom>
          <a:solidFill>
            <a:srgbClr val="ABE9FF"/>
          </a:solidFill>
        </p:spPr>
        <p:txBody>
          <a:bodyPr wrap="square">
            <a:spAutoFit/>
          </a:bodyPr>
          <a:lstStyle/>
          <a:p>
            <a:pPr marL="342900" indent="-342900" algn="ctr">
              <a:buFont typeface="+mj-lt"/>
              <a:buAutoNum type="arabicPeriod" startAt="4"/>
            </a:pPr>
            <a:r>
              <a:rPr lang="en-US" dirty="0" smtClean="0">
                <a:latin typeface="Courier New" panose="02070309020205020404" pitchFamily="49" charset="0"/>
                <a:cs typeface="Courier New" panose="02070309020205020404" pitchFamily="49" charset="0"/>
              </a:rPr>
              <a:t> </a:t>
            </a:r>
            <a:r>
              <a:rPr lang="en-US" sz="2400" b="1" dirty="0" smtClean="0">
                <a:latin typeface="Courier New" panose="02070309020205020404" pitchFamily="49" charset="0"/>
                <a:cs typeface="Courier New" panose="02070309020205020404" pitchFamily="49" charset="0"/>
              </a:rPr>
              <a:t>Nearly </a:t>
            </a:r>
            <a:r>
              <a:rPr lang="en-US" sz="2400" b="1" dirty="0">
                <a:latin typeface="Courier New" panose="02070309020205020404" pitchFamily="49" charset="0"/>
                <a:cs typeface="Courier New" panose="02070309020205020404" pitchFamily="49" charset="0"/>
              </a:rPr>
              <a:t>All Citizens Would </a:t>
            </a:r>
            <a:r>
              <a:rPr lang="en-US" sz="2400" b="1" dirty="0" smtClean="0">
                <a:latin typeface="Courier New" panose="02070309020205020404" pitchFamily="49" charset="0"/>
                <a:cs typeface="Courier New" panose="02070309020205020404" pitchFamily="49" charset="0"/>
              </a:rPr>
              <a:t>Gain…</a:t>
            </a:r>
            <a:endParaRPr lang="en-US" sz="2400" b="1" dirty="0">
              <a:latin typeface="Courier New" panose="02070309020205020404" pitchFamily="49" charset="0"/>
              <a:cs typeface="Courier New" panose="02070309020205020404" pitchFamily="49" charset="0"/>
            </a:endParaRPr>
          </a:p>
        </p:txBody>
      </p:sp>
      <p:sp>
        <p:nvSpPr>
          <p:cNvPr id="3" name="TextBox 2"/>
          <p:cNvSpPr txBox="1"/>
          <p:nvPr/>
        </p:nvSpPr>
        <p:spPr>
          <a:xfrm>
            <a:off x="0" y="461665"/>
            <a:ext cx="12192000" cy="954107"/>
          </a:xfrm>
          <a:prstGeom prst="rect">
            <a:avLst/>
          </a:prstGeom>
          <a:solidFill>
            <a:srgbClr val="D5FFFF"/>
          </a:solidFill>
        </p:spPr>
        <p:txBody>
          <a:bodyPr wrap="square" rtlCol="0">
            <a:spAutoFit/>
          </a:bodyPr>
          <a:lstStyle/>
          <a:p>
            <a:r>
              <a:rPr lang="en-US" sz="2800" dirty="0" smtClean="0"/>
              <a:t>“… the type of corporate predators now in charge would find most of their funding and power cut off.”  							 </a:t>
            </a:r>
            <a:r>
              <a:rPr lang="en-US" sz="2000" dirty="0" smtClean="0"/>
              <a:t>Zarlenga, </a:t>
            </a:r>
            <a:r>
              <a:rPr lang="en-US" sz="2000" i="1" dirty="0" smtClean="0"/>
              <a:t>LSM</a:t>
            </a:r>
            <a:r>
              <a:rPr lang="en-US" sz="2000" dirty="0" smtClean="0"/>
              <a:t>, p. 668</a:t>
            </a:r>
            <a:endParaRPr lang="en-US" sz="2000" dirty="0"/>
          </a:p>
        </p:txBody>
      </p:sp>
      <p:sp>
        <p:nvSpPr>
          <p:cNvPr id="4" name="7-Point Star 3"/>
          <p:cNvSpPr/>
          <p:nvPr/>
        </p:nvSpPr>
        <p:spPr>
          <a:xfrm>
            <a:off x="0" y="1401347"/>
            <a:ext cx="3526220" cy="2631500"/>
          </a:xfrm>
          <a:prstGeom prst="star7">
            <a:avLst/>
          </a:prstGeom>
          <a:solidFill>
            <a:srgbClr val="E2C5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 name="7-Point Star 4"/>
          <p:cNvSpPr/>
          <p:nvPr/>
        </p:nvSpPr>
        <p:spPr>
          <a:xfrm>
            <a:off x="2906110" y="3185882"/>
            <a:ext cx="3042744" cy="2631500"/>
          </a:xfrm>
          <a:prstGeom prst="star7">
            <a:avLst/>
          </a:prstGeom>
          <a:solidFill>
            <a:srgbClr val="CDE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7-Point Star 5"/>
          <p:cNvSpPr/>
          <p:nvPr/>
        </p:nvSpPr>
        <p:spPr>
          <a:xfrm>
            <a:off x="52552" y="4032847"/>
            <a:ext cx="3042744" cy="2631500"/>
          </a:xfrm>
          <a:prstGeom prst="star7">
            <a:avLst/>
          </a:prstGeom>
          <a:solidFill>
            <a:srgbClr val="C9FFC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30924" y="2116931"/>
            <a:ext cx="2664372" cy="1200329"/>
          </a:xfrm>
          <a:prstGeom prst="rect">
            <a:avLst/>
          </a:prstGeom>
          <a:noFill/>
        </p:spPr>
        <p:txBody>
          <a:bodyPr wrap="square" rtlCol="0">
            <a:spAutoFit/>
          </a:bodyPr>
          <a:lstStyle/>
          <a:p>
            <a:pPr algn="ctr"/>
            <a:r>
              <a:rPr lang="en-US" dirty="0"/>
              <a:t>There would </a:t>
            </a:r>
            <a:r>
              <a:rPr lang="en-US" dirty="0" smtClean="0"/>
              <a:t>be</a:t>
            </a:r>
          </a:p>
          <a:p>
            <a:pPr algn="ctr"/>
            <a:r>
              <a:rPr lang="en-US" dirty="0" smtClean="0"/>
              <a:t>smaller </a:t>
            </a:r>
            <a:r>
              <a:rPr lang="en-US" dirty="0"/>
              <a:t>government </a:t>
            </a:r>
            <a:r>
              <a:rPr lang="en-US" dirty="0" smtClean="0"/>
              <a:t>–</a:t>
            </a:r>
          </a:p>
          <a:p>
            <a:pPr algn="ctr"/>
            <a:r>
              <a:rPr lang="en-US" dirty="0" smtClean="0"/>
              <a:t>no </a:t>
            </a:r>
            <a:r>
              <a:rPr lang="en-US" dirty="0"/>
              <a:t>need to </a:t>
            </a:r>
            <a:r>
              <a:rPr lang="en-US" dirty="0" smtClean="0"/>
              <a:t>fight</a:t>
            </a:r>
          </a:p>
          <a:p>
            <a:pPr algn="ctr"/>
            <a:r>
              <a:rPr lang="en-US" dirty="0" smtClean="0"/>
              <a:t>the </a:t>
            </a:r>
            <a:r>
              <a:rPr lang="en-US" dirty="0"/>
              <a:t>unjust money </a:t>
            </a:r>
            <a:r>
              <a:rPr lang="en-US" dirty="0" smtClean="0"/>
              <a:t>system</a:t>
            </a:r>
            <a:endParaRPr lang="en-US" dirty="0"/>
          </a:p>
        </p:txBody>
      </p:sp>
      <p:sp>
        <p:nvSpPr>
          <p:cNvPr id="8" name="TextBox 7"/>
          <p:cNvSpPr txBox="1"/>
          <p:nvPr/>
        </p:nvSpPr>
        <p:spPr>
          <a:xfrm>
            <a:off x="241738" y="4617053"/>
            <a:ext cx="2664372" cy="1200329"/>
          </a:xfrm>
          <a:prstGeom prst="rect">
            <a:avLst/>
          </a:prstGeom>
          <a:noFill/>
        </p:spPr>
        <p:txBody>
          <a:bodyPr wrap="square" rtlCol="0">
            <a:spAutoFit/>
          </a:bodyPr>
          <a:lstStyle/>
          <a:p>
            <a:pPr algn="ctr"/>
            <a:r>
              <a:rPr lang="en-US" dirty="0"/>
              <a:t>There would </a:t>
            </a:r>
            <a:r>
              <a:rPr lang="en-US" dirty="0" smtClean="0"/>
              <a:t>be less </a:t>
            </a:r>
          </a:p>
          <a:p>
            <a:pPr algn="ctr"/>
            <a:r>
              <a:rPr lang="en-US" dirty="0" smtClean="0"/>
              <a:t> government control –</a:t>
            </a:r>
          </a:p>
          <a:p>
            <a:pPr algn="ctr"/>
            <a:r>
              <a:rPr lang="en-US" dirty="0" smtClean="0"/>
              <a:t>no </a:t>
            </a:r>
            <a:r>
              <a:rPr lang="en-US" dirty="0"/>
              <a:t>need to </a:t>
            </a:r>
            <a:r>
              <a:rPr lang="en-US" dirty="0" smtClean="0"/>
              <a:t>fight</a:t>
            </a:r>
          </a:p>
          <a:p>
            <a:pPr algn="ctr"/>
            <a:r>
              <a:rPr lang="en-US" dirty="0" smtClean="0"/>
              <a:t>the </a:t>
            </a:r>
            <a:r>
              <a:rPr lang="en-US" dirty="0"/>
              <a:t>unjust money </a:t>
            </a:r>
            <a:r>
              <a:rPr lang="en-US" dirty="0" smtClean="0"/>
              <a:t>system</a:t>
            </a:r>
            <a:endParaRPr lang="en-US" dirty="0"/>
          </a:p>
        </p:txBody>
      </p:sp>
      <p:sp>
        <p:nvSpPr>
          <p:cNvPr id="9" name="TextBox 8"/>
          <p:cNvSpPr txBox="1"/>
          <p:nvPr/>
        </p:nvSpPr>
        <p:spPr>
          <a:xfrm>
            <a:off x="3095296" y="3730268"/>
            <a:ext cx="2664372" cy="1477328"/>
          </a:xfrm>
          <a:prstGeom prst="rect">
            <a:avLst/>
          </a:prstGeom>
          <a:noFill/>
        </p:spPr>
        <p:txBody>
          <a:bodyPr wrap="square" rtlCol="0">
            <a:spAutoFit/>
          </a:bodyPr>
          <a:lstStyle/>
          <a:p>
            <a:pPr algn="ctr"/>
            <a:r>
              <a:rPr lang="en-US" dirty="0"/>
              <a:t>There would </a:t>
            </a:r>
            <a:r>
              <a:rPr lang="en-US" dirty="0" smtClean="0"/>
              <a:t>be less </a:t>
            </a:r>
          </a:p>
          <a:p>
            <a:pPr algn="ctr"/>
            <a:r>
              <a:rPr lang="en-US" dirty="0" smtClean="0"/>
              <a:t> abuse of government – </a:t>
            </a:r>
          </a:p>
          <a:p>
            <a:pPr algn="ctr"/>
            <a:r>
              <a:rPr lang="en-US" dirty="0" smtClean="0"/>
              <a:t>private money creation</a:t>
            </a:r>
          </a:p>
          <a:p>
            <a:pPr algn="ctr"/>
            <a:r>
              <a:rPr lang="en-US" dirty="0" smtClean="0"/>
              <a:t>will not be available to</a:t>
            </a:r>
          </a:p>
          <a:p>
            <a:pPr algn="ctr"/>
            <a:r>
              <a:rPr lang="en-US" dirty="0" smtClean="0"/>
              <a:t>buy the government</a:t>
            </a:r>
          </a:p>
        </p:txBody>
      </p:sp>
      <p:pic>
        <p:nvPicPr>
          <p:cNvPr id="1026" name="Picture 2" descr="http://www.iso.org/iso/2012.happy-peopl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040" y="1877437"/>
            <a:ext cx="5885793" cy="4414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959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84775"/>
          </a:xfrm>
          <a:prstGeom prst="rect">
            <a:avLst/>
          </a:prstGeom>
          <a:solidFill>
            <a:srgbClr val="A1A1A1"/>
          </a:solidFill>
        </p:spPr>
        <p:txBody>
          <a:bodyPr wrap="square">
            <a:spAutoFit/>
          </a:bodyPr>
          <a:lstStyle/>
          <a:p>
            <a:pPr marL="457200" indent="-457200" algn="ctr">
              <a:buFont typeface="+mj-lt"/>
              <a:buAutoNum type="arabicPeriod" startAt="5"/>
            </a:pPr>
            <a:r>
              <a:rPr lang="en-US" sz="3200" b="1" dirty="0" smtClean="0">
                <a:latin typeface="Courier New" panose="02070309020205020404" pitchFamily="49" charset="0"/>
                <a:cs typeface="Courier New" panose="02070309020205020404" pitchFamily="49" charset="0"/>
              </a:rPr>
              <a:t>   The </a:t>
            </a:r>
            <a:r>
              <a:rPr lang="en-US" sz="3200" b="1" dirty="0">
                <a:latin typeface="Courier New" panose="02070309020205020404" pitchFamily="49" charset="0"/>
                <a:cs typeface="Courier New" panose="02070309020205020404" pitchFamily="49" charset="0"/>
              </a:rPr>
              <a:t>Face of Evil</a:t>
            </a:r>
          </a:p>
        </p:txBody>
      </p:sp>
      <p:pic>
        <p:nvPicPr>
          <p:cNvPr id="2050" name="Picture 2" descr="http://www.famouseconomists.net/images/economis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4085" y="974779"/>
            <a:ext cx="5524500" cy="31908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4319751"/>
            <a:ext cx="12192000" cy="2246769"/>
          </a:xfrm>
          <a:prstGeom prst="rect">
            <a:avLst/>
          </a:prstGeom>
          <a:solidFill>
            <a:srgbClr val="DBDBDB"/>
          </a:solidFill>
        </p:spPr>
        <p:txBody>
          <a:bodyPr wrap="square" rtlCol="0">
            <a:spAutoFit/>
          </a:bodyPr>
          <a:lstStyle/>
          <a:p>
            <a:r>
              <a:rPr lang="en-US" sz="2000" dirty="0" smtClean="0"/>
              <a:t>“Some economists will scoff at being characterized as evil for merely making deductions from their beloved theoretical premises that they place their faith in, for merely acting as good priests of their hallowed market god.</a:t>
            </a:r>
          </a:p>
          <a:p>
            <a:endParaRPr lang="en-US" sz="2000" dirty="0"/>
          </a:p>
          <a:p>
            <a:r>
              <a:rPr lang="en-US" sz="2000" dirty="0" smtClean="0"/>
              <a:t>But they truly serve an evil deity and the fruits of their theories grow monotonously bitter.</a:t>
            </a:r>
          </a:p>
          <a:p>
            <a:endParaRPr lang="en-US" sz="2000" dirty="0"/>
          </a:p>
          <a:p>
            <a:r>
              <a:rPr lang="en-US" sz="2000" dirty="0" smtClean="0"/>
              <a:t>Somehow their theories always manage to reserve the current benefits for wealthy predators, parasites really, who in the main part fund their salaries.”							</a:t>
            </a:r>
            <a:r>
              <a:rPr lang="en-US" sz="1600" dirty="0" smtClean="0"/>
              <a:t>Zarlenga, </a:t>
            </a:r>
            <a:r>
              <a:rPr lang="en-US" sz="1600" i="1" dirty="0" smtClean="0"/>
              <a:t>LSM</a:t>
            </a:r>
            <a:r>
              <a:rPr lang="en-US" sz="1600" dirty="0" smtClean="0"/>
              <a:t>, p. 668</a:t>
            </a:r>
            <a:endParaRPr lang="en-US" sz="1600" dirty="0"/>
          </a:p>
        </p:txBody>
      </p:sp>
    </p:spTree>
    <p:extLst>
      <p:ext uri="{BB962C8B-B14F-4D97-AF65-F5344CB8AC3E}">
        <p14:creationId xmlns:p14="http://schemas.microsoft.com/office/powerpoint/2010/main" val="4496999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https://kapitalisten.files.wordpress.com/2011/05/td-ban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5534" y="3330510"/>
            <a:ext cx="2714625" cy="25717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12192000" cy="1138773"/>
          </a:xfrm>
          <a:prstGeom prst="rect">
            <a:avLst/>
          </a:prstGeom>
          <a:solidFill>
            <a:srgbClr val="FFBDFF"/>
          </a:solidFill>
        </p:spPr>
        <p:txBody>
          <a:bodyPr wrap="square">
            <a:spAutoFit/>
          </a:bodyPr>
          <a:lstStyle/>
          <a:p>
            <a:pPr marL="342900" indent="-342900" algn="ctr">
              <a:buFont typeface="+mj-lt"/>
              <a:buAutoNum type="arabicPeriod" startAt="6"/>
            </a:pPr>
            <a:r>
              <a:rPr lang="en-US" sz="2400" b="1" dirty="0" smtClean="0">
                <a:latin typeface="Courier New" panose="02070309020205020404" pitchFamily="49" charset="0"/>
                <a:cs typeface="Courier New" panose="02070309020205020404" pitchFamily="49" charset="0"/>
              </a:rPr>
              <a:t>   </a:t>
            </a:r>
            <a:r>
              <a:rPr lang="en-US" sz="2400" b="1" u="sng" dirty="0" smtClean="0">
                <a:latin typeface="Courier New" panose="02070309020205020404" pitchFamily="49" charset="0"/>
                <a:cs typeface="Courier New" panose="02070309020205020404" pitchFamily="49" charset="0"/>
              </a:rPr>
              <a:t>Reform </a:t>
            </a:r>
            <a:r>
              <a:rPr lang="en-US" sz="2400" b="1" u="sng" dirty="0">
                <a:latin typeface="Courier New" panose="02070309020205020404" pitchFamily="49" charset="0"/>
                <a:cs typeface="Courier New" panose="02070309020205020404" pitchFamily="49" charset="0"/>
              </a:rPr>
              <a:t>#2</a:t>
            </a:r>
            <a:r>
              <a:rPr lang="en-US" sz="2400" b="1" dirty="0" smtClean="0">
                <a:latin typeface="Courier New" panose="02070309020205020404" pitchFamily="49" charset="0"/>
                <a:cs typeface="Courier New" panose="02070309020205020404" pitchFamily="49" charset="0"/>
              </a:rPr>
              <a:t>: </a:t>
            </a:r>
          </a:p>
          <a:p>
            <a:r>
              <a:rPr lang="en-US" sz="2400" b="1" dirty="0" smtClean="0">
                <a:latin typeface="Courier New" panose="02070309020205020404" pitchFamily="49" charset="0"/>
                <a:cs typeface="Courier New" panose="02070309020205020404" pitchFamily="49" charset="0"/>
              </a:rPr>
              <a:t>   </a:t>
            </a:r>
          </a:p>
          <a:p>
            <a:pPr algn="ctr"/>
            <a:r>
              <a:rPr lang="en-US" sz="2000" b="1" dirty="0" smtClean="0">
                <a:latin typeface="Courier New" panose="02070309020205020404" pitchFamily="49" charset="0"/>
                <a:cs typeface="Courier New" panose="02070309020205020404" pitchFamily="49" charset="0"/>
              </a:rPr>
              <a:t>Ending </a:t>
            </a:r>
            <a:r>
              <a:rPr lang="en-US" sz="2000" b="1" dirty="0">
                <a:latin typeface="Courier New" panose="02070309020205020404" pitchFamily="49" charset="0"/>
                <a:cs typeface="Courier New" panose="02070309020205020404" pitchFamily="49" charset="0"/>
              </a:rPr>
              <a:t>Fractional Reserve </a:t>
            </a:r>
            <a:r>
              <a:rPr lang="en-US" sz="2000" b="1" dirty="0" smtClean="0">
                <a:latin typeface="Courier New" panose="02070309020205020404" pitchFamily="49" charset="0"/>
                <a:cs typeface="Courier New" panose="02070309020205020404" pitchFamily="49" charset="0"/>
              </a:rPr>
              <a:t>Banking and </a:t>
            </a:r>
            <a:r>
              <a:rPr lang="en-US" sz="2000" b="1" dirty="0">
                <a:latin typeface="Courier New" panose="02070309020205020404" pitchFamily="49" charset="0"/>
                <a:cs typeface="Courier New" panose="02070309020205020404" pitchFamily="49" charset="0"/>
              </a:rPr>
              <a:t>Instituting the 100% Reserve Solution</a:t>
            </a:r>
          </a:p>
        </p:txBody>
      </p:sp>
      <p:pic>
        <p:nvPicPr>
          <p:cNvPr id="1026" name="Picture 2" descr="http://image.spreadshirt.com/image-server/v1/compositions/18952307/views/1,width=280,height=280,appearanceId=258.png/fractional-reserve-banking-is-the-real-enemy_desig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465" y="1451299"/>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85182" y="2201186"/>
            <a:ext cx="8848384" cy="646331"/>
          </a:xfrm>
          <a:prstGeom prst="rect">
            <a:avLst/>
          </a:prstGeom>
          <a:solidFill>
            <a:srgbClr val="FFBDFF"/>
          </a:solidFill>
        </p:spPr>
        <p:txBody>
          <a:bodyPr wrap="none" rtlCol="0">
            <a:spAutoFit/>
          </a:bodyPr>
          <a:lstStyle/>
          <a:p>
            <a:r>
              <a:rPr lang="en-US" sz="3600" b="1" dirty="0" smtClean="0"/>
              <a:t>= </a:t>
            </a:r>
            <a:r>
              <a:rPr lang="en-US" sz="2400" b="1" dirty="0" smtClean="0"/>
              <a:t>where private commercial banks CREATE money when they ‘lend’</a:t>
            </a:r>
            <a:endParaRPr lang="en-US" sz="2400" b="1" dirty="0"/>
          </a:p>
        </p:txBody>
      </p:sp>
      <p:pic>
        <p:nvPicPr>
          <p:cNvPr id="1028" name="Picture 4" descr="https://s17-us2.ixquick.com/cgi-bin/serveimage?url=http%3A%2F%2Ftse2.mm.bing.net%2Fth%3Fid%3DJN.iSIJOPRQUoVfXEO%252flR%252bGrA%26pid%3D15.1%26H%3D86%26W%3D160&amp;sp=50526848b8d10291d00d569cdc8d5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91807"/>
            <a:ext cx="2727798" cy="14661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blogs-images.forbes.com/steveschaefer/files/2014/08/Bank-Of-America-ATMs-e14073324606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4465" y="4452835"/>
            <a:ext cx="3519224" cy="197664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farm8.staticflickr.com/7155/6582869897_376fb8d708_z.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53492" y="4054119"/>
            <a:ext cx="3738508" cy="2803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42051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138773"/>
          </a:xfrm>
          <a:prstGeom prst="rect">
            <a:avLst/>
          </a:prstGeom>
          <a:solidFill>
            <a:srgbClr val="FFBDFF"/>
          </a:solidFill>
        </p:spPr>
        <p:txBody>
          <a:bodyPr wrap="square">
            <a:spAutoFit/>
          </a:bodyPr>
          <a:lstStyle/>
          <a:p>
            <a:pPr marL="342900" indent="-342900" algn="ctr">
              <a:buFont typeface="+mj-lt"/>
              <a:buAutoNum type="arabicPeriod" startAt="6"/>
            </a:pPr>
            <a:r>
              <a:rPr lang="en-US" sz="2400" b="1" dirty="0" smtClean="0">
                <a:latin typeface="Courier New" panose="02070309020205020404" pitchFamily="49" charset="0"/>
                <a:cs typeface="Courier New" panose="02070309020205020404" pitchFamily="49" charset="0"/>
              </a:rPr>
              <a:t>   </a:t>
            </a:r>
            <a:r>
              <a:rPr lang="en-US" sz="2400" b="1" u="sng" dirty="0" smtClean="0">
                <a:latin typeface="Courier New" panose="02070309020205020404" pitchFamily="49" charset="0"/>
                <a:cs typeface="Courier New" panose="02070309020205020404" pitchFamily="49" charset="0"/>
              </a:rPr>
              <a:t>Reform </a:t>
            </a:r>
            <a:r>
              <a:rPr lang="en-US" sz="2400" b="1" u="sng" dirty="0">
                <a:latin typeface="Courier New" panose="02070309020205020404" pitchFamily="49" charset="0"/>
                <a:cs typeface="Courier New" panose="02070309020205020404" pitchFamily="49" charset="0"/>
              </a:rPr>
              <a:t>#2</a:t>
            </a:r>
            <a:r>
              <a:rPr lang="en-US" sz="2400" b="1" dirty="0" smtClean="0">
                <a:latin typeface="Courier New" panose="02070309020205020404" pitchFamily="49" charset="0"/>
                <a:cs typeface="Courier New" panose="02070309020205020404" pitchFamily="49" charset="0"/>
              </a:rPr>
              <a:t>: </a:t>
            </a:r>
          </a:p>
          <a:p>
            <a:r>
              <a:rPr lang="en-US" sz="2400" b="1" dirty="0" smtClean="0">
                <a:latin typeface="Courier New" panose="02070309020205020404" pitchFamily="49" charset="0"/>
                <a:cs typeface="Courier New" panose="02070309020205020404" pitchFamily="49" charset="0"/>
              </a:rPr>
              <a:t>   </a:t>
            </a:r>
          </a:p>
          <a:p>
            <a:pPr algn="ctr"/>
            <a:r>
              <a:rPr lang="en-US" sz="2000" b="1" dirty="0" smtClean="0">
                <a:latin typeface="Courier New" panose="02070309020205020404" pitchFamily="49" charset="0"/>
                <a:cs typeface="Courier New" panose="02070309020205020404" pitchFamily="49" charset="0"/>
              </a:rPr>
              <a:t>Ending </a:t>
            </a:r>
            <a:r>
              <a:rPr lang="en-US" sz="2000" b="1" dirty="0">
                <a:latin typeface="Courier New" panose="02070309020205020404" pitchFamily="49" charset="0"/>
                <a:cs typeface="Courier New" panose="02070309020205020404" pitchFamily="49" charset="0"/>
              </a:rPr>
              <a:t>Fractional Reserve </a:t>
            </a:r>
            <a:r>
              <a:rPr lang="en-US" sz="2000" b="1" dirty="0" smtClean="0">
                <a:latin typeface="Courier New" panose="02070309020205020404" pitchFamily="49" charset="0"/>
                <a:cs typeface="Courier New" panose="02070309020205020404" pitchFamily="49" charset="0"/>
              </a:rPr>
              <a:t>Banking and </a:t>
            </a:r>
            <a:r>
              <a:rPr lang="en-US" sz="2000" b="1" dirty="0">
                <a:latin typeface="Courier New" panose="02070309020205020404" pitchFamily="49" charset="0"/>
                <a:cs typeface="Courier New" panose="02070309020205020404" pitchFamily="49" charset="0"/>
              </a:rPr>
              <a:t>Instituting the 100% Reserve Solution</a:t>
            </a:r>
          </a:p>
        </p:txBody>
      </p:sp>
      <p:pic>
        <p:nvPicPr>
          <p:cNvPr id="1026" name="Picture 2" descr="http://image.spreadshirt.com/image-server/v1/compositions/18952307/views/1,width=280,height=280,appearanceId=258.png/fractional-reserve-banking-is-the-real-enemy_desig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 y="1302918"/>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815802" y="2152697"/>
            <a:ext cx="8117735" cy="3416320"/>
          </a:xfrm>
          <a:prstGeom prst="rect">
            <a:avLst/>
          </a:prstGeom>
          <a:solidFill>
            <a:srgbClr val="FFBDFF"/>
          </a:solidFill>
        </p:spPr>
        <p:txBody>
          <a:bodyPr wrap="none" rtlCol="0">
            <a:spAutoFit/>
          </a:bodyPr>
          <a:lstStyle/>
          <a:p>
            <a:r>
              <a:rPr lang="en-US" sz="3600" b="1" dirty="0" smtClean="0"/>
              <a:t>There is not one private commercial bank</a:t>
            </a:r>
          </a:p>
          <a:p>
            <a:r>
              <a:rPr lang="en-US" sz="3600" b="1" dirty="0" smtClean="0"/>
              <a:t>that has ‘lent’ their depositor’s money to</a:t>
            </a:r>
          </a:p>
          <a:p>
            <a:r>
              <a:rPr lang="en-US" sz="3600" b="1" dirty="0" smtClean="0"/>
              <a:t>a borrower.</a:t>
            </a:r>
          </a:p>
          <a:p>
            <a:endParaRPr lang="en-US" sz="3600" b="1" dirty="0"/>
          </a:p>
          <a:p>
            <a:r>
              <a:rPr lang="en-US" sz="3600" b="1" dirty="0" smtClean="0"/>
              <a:t>Every private commercial bank CREATES</a:t>
            </a:r>
          </a:p>
          <a:p>
            <a:r>
              <a:rPr lang="en-US" sz="3600" b="1" dirty="0" smtClean="0"/>
              <a:t>money when they ‘make a loan’.</a:t>
            </a:r>
            <a:endParaRPr lang="en-US" sz="2400" b="1" dirty="0"/>
          </a:p>
        </p:txBody>
      </p:sp>
      <p:pic>
        <p:nvPicPr>
          <p:cNvPr id="6148" name="Picture 4" descr="https://quantumpranx.files.wordpress.com/2010/11/liarbank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 y="4134063"/>
            <a:ext cx="3200400" cy="2705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5040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7727" y="0"/>
            <a:ext cx="7154273" cy="4248743"/>
          </a:xfrm>
          <a:prstGeom prst="rect">
            <a:avLst/>
          </a:prstGeom>
        </p:spPr>
      </p:pic>
      <p:sp>
        <p:nvSpPr>
          <p:cNvPr id="3" name="TextBox 2"/>
          <p:cNvSpPr txBox="1"/>
          <p:nvPr/>
        </p:nvSpPr>
        <p:spPr>
          <a:xfrm>
            <a:off x="0" y="4549676"/>
            <a:ext cx="12192000" cy="2308324"/>
          </a:xfrm>
          <a:prstGeom prst="rect">
            <a:avLst/>
          </a:prstGeom>
          <a:solidFill>
            <a:srgbClr val="E4C9FF"/>
          </a:solidFill>
        </p:spPr>
        <p:txBody>
          <a:bodyPr wrap="square" rtlCol="0">
            <a:spAutoFit/>
          </a:bodyPr>
          <a:lstStyle/>
          <a:p>
            <a:r>
              <a:rPr lang="en-US" sz="2400" dirty="0" smtClean="0"/>
              <a:t>House of Commons, Nov. 20, 2014, Mr. Michael Meacher, MP:</a:t>
            </a:r>
          </a:p>
          <a:p>
            <a:endParaRPr lang="en-US" sz="2400" dirty="0"/>
          </a:p>
          <a:p>
            <a:r>
              <a:rPr lang="en-US" sz="2400" dirty="0" smtClean="0"/>
              <a:t>“It is unfortunate… that it is so little understood by the public that money is created every time by the banks when they make loans.”</a:t>
            </a:r>
          </a:p>
          <a:p>
            <a:endParaRPr lang="en-US" sz="2400" dirty="0"/>
          </a:p>
          <a:p>
            <a:r>
              <a:rPr lang="en-US" sz="2400" dirty="0" smtClean="0"/>
              <a:t>“And it is the banks – the banks – which determine how money is allocated across the economy.”</a:t>
            </a:r>
            <a:endParaRPr lang="en-US" sz="2400" dirty="0"/>
          </a:p>
        </p:txBody>
      </p:sp>
      <p:pic>
        <p:nvPicPr>
          <p:cNvPr id="5" name="Michael_Meacher_MP_at_the_historic_debate_in_UK_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
        <p:nvSpPr>
          <p:cNvPr id="6" name="Rectangle 5"/>
          <p:cNvSpPr/>
          <p:nvPr/>
        </p:nvSpPr>
        <p:spPr>
          <a:xfrm>
            <a:off x="63062" y="1369874"/>
            <a:ext cx="4927368" cy="1754326"/>
          </a:xfrm>
          <a:prstGeom prst="rect">
            <a:avLst/>
          </a:prstGeom>
          <a:solidFill>
            <a:srgbClr val="FFBDFF"/>
          </a:solidFill>
        </p:spPr>
        <p:txBody>
          <a:bodyPr wrap="square">
            <a:spAutoFit/>
          </a:bodyPr>
          <a:lstStyle/>
          <a:p>
            <a:pPr marL="342900" indent="-342900" algn="ctr">
              <a:buFont typeface="+mj-lt"/>
              <a:buAutoNum type="arabicPeriod" startAt="6"/>
            </a:pPr>
            <a:r>
              <a:rPr lang="en-US" sz="2400" b="1" dirty="0" smtClean="0">
                <a:latin typeface="Courier New" panose="02070309020205020404" pitchFamily="49" charset="0"/>
                <a:cs typeface="Courier New" panose="02070309020205020404" pitchFamily="49" charset="0"/>
              </a:rPr>
              <a:t>   </a:t>
            </a:r>
            <a:r>
              <a:rPr lang="en-US" sz="2400" b="1" u="sng" dirty="0" smtClean="0">
                <a:latin typeface="Courier New" panose="02070309020205020404" pitchFamily="49" charset="0"/>
                <a:cs typeface="Courier New" panose="02070309020205020404" pitchFamily="49" charset="0"/>
              </a:rPr>
              <a:t>Reform </a:t>
            </a:r>
            <a:r>
              <a:rPr lang="en-US" sz="2400" b="1" u="sng" dirty="0">
                <a:latin typeface="Courier New" panose="02070309020205020404" pitchFamily="49" charset="0"/>
                <a:cs typeface="Courier New" panose="02070309020205020404" pitchFamily="49" charset="0"/>
              </a:rPr>
              <a:t>#2</a:t>
            </a:r>
            <a:r>
              <a:rPr lang="en-US" sz="2400" b="1" dirty="0" smtClean="0">
                <a:latin typeface="Courier New" panose="02070309020205020404" pitchFamily="49" charset="0"/>
                <a:cs typeface="Courier New" panose="02070309020205020404" pitchFamily="49" charset="0"/>
              </a:rPr>
              <a:t>: </a:t>
            </a:r>
          </a:p>
          <a:p>
            <a:r>
              <a:rPr lang="en-US" sz="2400" b="1" dirty="0" smtClean="0">
                <a:latin typeface="Courier New" panose="02070309020205020404" pitchFamily="49" charset="0"/>
                <a:cs typeface="Courier New" panose="02070309020205020404" pitchFamily="49" charset="0"/>
              </a:rPr>
              <a:t>   </a:t>
            </a:r>
          </a:p>
          <a:p>
            <a:pPr algn="ctr"/>
            <a:r>
              <a:rPr lang="en-US" sz="2000" b="1" dirty="0" smtClean="0">
                <a:latin typeface="Courier New" panose="02070309020205020404" pitchFamily="49" charset="0"/>
                <a:cs typeface="Courier New" panose="02070309020205020404" pitchFamily="49" charset="0"/>
              </a:rPr>
              <a:t>Ending </a:t>
            </a:r>
            <a:r>
              <a:rPr lang="en-US" sz="2000" b="1" dirty="0">
                <a:latin typeface="Courier New" panose="02070309020205020404" pitchFamily="49" charset="0"/>
                <a:cs typeface="Courier New" panose="02070309020205020404" pitchFamily="49" charset="0"/>
              </a:rPr>
              <a:t>Fractional Reserve </a:t>
            </a:r>
            <a:r>
              <a:rPr lang="en-US" sz="2000" b="1" dirty="0" smtClean="0">
                <a:latin typeface="Courier New" panose="02070309020205020404" pitchFamily="49" charset="0"/>
                <a:cs typeface="Courier New" panose="02070309020205020404" pitchFamily="49" charset="0"/>
              </a:rPr>
              <a:t>Banking and </a:t>
            </a:r>
            <a:r>
              <a:rPr lang="en-US" sz="2000" b="1" dirty="0">
                <a:latin typeface="Courier New" panose="02070309020205020404" pitchFamily="49" charset="0"/>
                <a:cs typeface="Courier New" panose="02070309020205020404" pitchFamily="49" charset="0"/>
              </a:rPr>
              <a:t>Instituting the 100% Reserve Solution</a:t>
            </a:r>
          </a:p>
        </p:txBody>
      </p:sp>
    </p:spTree>
    <p:extLst>
      <p:ext uri="{BB962C8B-B14F-4D97-AF65-F5344CB8AC3E}">
        <p14:creationId xmlns:p14="http://schemas.microsoft.com/office/powerpoint/2010/main" val="425677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59" fill="hold"/>
                                        <p:tgtEl>
                                          <p:spTgt spid="5"/>
                                        </p:tgtEl>
                                      </p:cBhvr>
                                    </p:cmd>
                                  </p:childTnLst>
                                </p:cTn>
                              </p:par>
                              <p:par>
                                <p:cTn id="7" presetID="1" presetClass="mediacall" presetSubtype="0" fill="hold" nodeType="withEffect">
                                  <p:stCondLst>
                                    <p:cond delay="2000"/>
                                  </p:stCondLst>
                                  <p:childTnLst>
                                    <p:cmd type="call" cmd="playFrom(0.0)">
                                      <p:cBhvr>
                                        <p:cTn id="8" dur="352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288340"/>
            <a:ext cx="12192000" cy="1569660"/>
          </a:xfrm>
          <a:prstGeom prst="rect">
            <a:avLst/>
          </a:prstGeom>
          <a:solidFill>
            <a:srgbClr val="E4C9FF"/>
          </a:solidFill>
        </p:spPr>
        <p:txBody>
          <a:bodyPr wrap="square" rtlCol="0">
            <a:spAutoFit/>
          </a:bodyPr>
          <a:lstStyle/>
          <a:p>
            <a:r>
              <a:rPr lang="en-US" sz="2400" dirty="0" smtClean="0"/>
              <a:t>House of Commons, Nov. 20, 2014, Mr. Steven Baker, MP:</a:t>
            </a:r>
          </a:p>
          <a:p>
            <a:endParaRPr lang="en-US" sz="2400" dirty="0" smtClean="0"/>
          </a:p>
          <a:p>
            <a:r>
              <a:rPr lang="en-US" sz="2400" dirty="0" smtClean="0"/>
              <a:t>“Whenever a bank makes a loan it simultaneously makes a matching deposit in the borrower’s bank account, thereby creating new money.”</a:t>
            </a:r>
            <a:endParaRPr lang="en-US" sz="24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4832" y="0"/>
            <a:ext cx="7297168" cy="4305901"/>
          </a:xfrm>
          <a:prstGeom prst="rect">
            <a:avLst/>
          </a:prstGeom>
        </p:spPr>
      </p:pic>
      <p:pic>
        <p:nvPicPr>
          <p:cNvPr id="5" name="Steve_Baker_MP_at_the_historic_debate_in_UK_Parlia_ON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
        <p:nvSpPr>
          <p:cNvPr id="6" name="Rectangle 5"/>
          <p:cNvSpPr/>
          <p:nvPr/>
        </p:nvSpPr>
        <p:spPr>
          <a:xfrm>
            <a:off x="63062" y="1369874"/>
            <a:ext cx="4927368" cy="1754326"/>
          </a:xfrm>
          <a:prstGeom prst="rect">
            <a:avLst/>
          </a:prstGeom>
          <a:solidFill>
            <a:srgbClr val="FFBDFF"/>
          </a:solidFill>
        </p:spPr>
        <p:txBody>
          <a:bodyPr wrap="square">
            <a:spAutoFit/>
          </a:bodyPr>
          <a:lstStyle/>
          <a:p>
            <a:pPr marL="342900" indent="-342900" algn="ctr">
              <a:buFont typeface="+mj-lt"/>
              <a:buAutoNum type="arabicPeriod" startAt="6"/>
            </a:pPr>
            <a:r>
              <a:rPr lang="en-US" sz="2400" b="1" dirty="0" smtClean="0">
                <a:latin typeface="Courier New" panose="02070309020205020404" pitchFamily="49" charset="0"/>
                <a:cs typeface="Courier New" panose="02070309020205020404" pitchFamily="49" charset="0"/>
              </a:rPr>
              <a:t>   </a:t>
            </a:r>
            <a:r>
              <a:rPr lang="en-US" sz="2400" b="1" u="sng" dirty="0" smtClean="0">
                <a:latin typeface="Courier New" panose="02070309020205020404" pitchFamily="49" charset="0"/>
                <a:cs typeface="Courier New" panose="02070309020205020404" pitchFamily="49" charset="0"/>
              </a:rPr>
              <a:t>Reform </a:t>
            </a:r>
            <a:r>
              <a:rPr lang="en-US" sz="2400" b="1" u="sng" dirty="0">
                <a:latin typeface="Courier New" panose="02070309020205020404" pitchFamily="49" charset="0"/>
                <a:cs typeface="Courier New" panose="02070309020205020404" pitchFamily="49" charset="0"/>
              </a:rPr>
              <a:t>#2</a:t>
            </a:r>
            <a:r>
              <a:rPr lang="en-US" sz="2400" b="1" dirty="0" smtClean="0">
                <a:latin typeface="Courier New" panose="02070309020205020404" pitchFamily="49" charset="0"/>
                <a:cs typeface="Courier New" panose="02070309020205020404" pitchFamily="49" charset="0"/>
              </a:rPr>
              <a:t>: </a:t>
            </a:r>
          </a:p>
          <a:p>
            <a:r>
              <a:rPr lang="en-US" sz="2400" b="1" dirty="0" smtClean="0">
                <a:latin typeface="Courier New" panose="02070309020205020404" pitchFamily="49" charset="0"/>
                <a:cs typeface="Courier New" panose="02070309020205020404" pitchFamily="49" charset="0"/>
              </a:rPr>
              <a:t>   </a:t>
            </a:r>
          </a:p>
          <a:p>
            <a:pPr algn="ctr"/>
            <a:r>
              <a:rPr lang="en-US" sz="2000" b="1" dirty="0" smtClean="0">
                <a:latin typeface="Courier New" panose="02070309020205020404" pitchFamily="49" charset="0"/>
                <a:cs typeface="Courier New" panose="02070309020205020404" pitchFamily="49" charset="0"/>
              </a:rPr>
              <a:t>Ending </a:t>
            </a:r>
            <a:r>
              <a:rPr lang="en-US" sz="2000" b="1" dirty="0">
                <a:latin typeface="Courier New" panose="02070309020205020404" pitchFamily="49" charset="0"/>
                <a:cs typeface="Courier New" panose="02070309020205020404" pitchFamily="49" charset="0"/>
              </a:rPr>
              <a:t>Fractional Reserve </a:t>
            </a:r>
            <a:r>
              <a:rPr lang="en-US" sz="2000" b="1" dirty="0" smtClean="0">
                <a:latin typeface="Courier New" panose="02070309020205020404" pitchFamily="49" charset="0"/>
                <a:cs typeface="Courier New" panose="02070309020205020404" pitchFamily="49" charset="0"/>
              </a:rPr>
              <a:t>Banking and </a:t>
            </a:r>
            <a:r>
              <a:rPr lang="en-US" sz="2000" b="1" dirty="0">
                <a:latin typeface="Courier New" panose="02070309020205020404" pitchFamily="49" charset="0"/>
                <a:cs typeface="Courier New" panose="02070309020205020404" pitchFamily="49" charset="0"/>
              </a:rPr>
              <a:t>Instituting the 100% Reserve Solution</a:t>
            </a:r>
          </a:p>
        </p:txBody>
      </p:sp>
    </p:spTree>
    <p:extLst>
      <p:ext uri="{BB962C8B-B14F-4D97-AF65-F5344CB8AC3E}">
        <p14:creationId xmlns:p14="http://schemas.microsoft.com/office/powerpoint/2010/main" val="37437589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8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288340"/>
            <a:ext cx="12192000" cy="1569660"/>
          </a:xfrm>
          <a:prstGeom prst="rect">
            <a:avLst/>
          </a:prstGeom>
          <a:solidFill>
            <a:srgbClr val="E4C9FF"/>
          </a:solidFill>
        </p:spPr>
        <p:txBody>
          <a:bodyPr wrap="square" rtlCol="0">
            <a:spAutoFit/>
          </a:bodyPr>
          <a:lstStyle/>
          <a:p>
            <a:r>
              <a:rPr lang="en-US" sz="2400" dirty="0" smtClean="0"/>
              <a:t>House of Commons, Nov. 20, 2014, Mr. Steven Baker, MP:</a:t>
            </a:r>
          </a:p>
          <a:p>
            <a:endParaRPr lang="en-US" sz="2400" dirty="0" smtClean="0"/>
          </a:p>
          <a:p>
            <a:r>
              <a:rPr lang="en-US" sz="2400" dirty="0" smtClean="0"/>
              <a:t>“The explanation is actually taken from the Bank of England article ‘Money Creation in the Modern Economy’.   It seems to me rather hard to dismiss.”</a:t>
            </a:r>
            <a:endParaRPr lang="en-US" sz="24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6094" y="234185"/>
            <a:ext cx="7925906" cy="4686954"/>
          </a:xfrm>
          <a:prstGeom prst="rect">
            <a:avLst/>
          </a:prstGeom>
        </p:spPr>
      </p:pic>
      <p:pic>
        <p:nvPicPr>
          <p:cNvPr id="4" name="Steve_Baker_MP_at_the_historic_debate_in_UK_Parlia_TW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
        <p:nvSpPr>
          <p:cNvPr id="5" name="Rectangle 4"/>
          <p:cNvSpPr/>
          <p:nvPr/>
        </p:nvSpPr>
        <p:spPr>
          <a:xfrm>
            <a:off x="0" y="1369874"/>
            <a:ext cx="4745421" cy="1754326"/>
          </a:xfrm>
          <a:prstGeom prst="rect">
            <a:avLst/>
          </a:prstGeom>
          <a:solidFill>
            <a:srgbClr val="FFBDFF"/>
          </a:solidFill>
        </p:spPr>
        <p:txBody>
          <a:bodyPr wrap="square">
            <a:spAutoFit/>
          </a:bodyPr>
          <a:lstStyle/>
          <a:p>
            <a:pPr marL="342900" indent="-342900" algn="ctr">
              <a:buFont typeface="+mj-lt"/>
              <a:buAutoNum type="arabicPeriod" startAt="6"/>
            </a:pPr>
            <a:r>
              <a:rPr lang="en-US" sz="2400" b="1" dirty="0" smtClean="0">
                <a:latin typeface="Courier New" panose="02070309020205020404" pitchFamily="49" charset="0"/>
                <a:cs typeface="Courier New" panose="02070309020205020404" pitchFamily="49" charset="0"/>
              </a:rPr>
              <a:t>   </a:t>
            </a:r>
            <a:r>
              <a:rPr lang="en-US" sz="2400" b="1" u="sng" dirty="0" smtClean="0">
                <a:latin typeface="Courier New" panose="02070309020205020404" pitchFamily="49" charset="0"/>
                <a:cs typeface="Courier New" panose="02070309020205020404" pitchFamily="49" charset="0"/>
              </a:rPr>
              <a:t>Reform </a:t>
            </a:r>
            <a:r>
              <a:rPr lang="en-US" sz="2400" b="1" u="sng" dirty="0">
                <a:latin typeface="Courier New" panose="02070309020205020404" pitchFamily="49" charset="0"/>
                <a:cs typeface="Courier New" panose="02070309020205020404" pitchFamily="49" charset="0"/>
              </a:rPr>
              <a:t>#2</a:t>
            </a:r>
            <a:r>
              <a:rPr lang="en-US" sz="2400" b="1" dirty="0" smtClean="0">
                <a:latin typeface="Courier New" panose="02070309020205020404" pitchFamily="49" charset="0"/>
                <a:cs typeface="Courier New" panose="02070309020205020404" pitchFamily="49" charset="0"/>
              </a:rPr>
              <a:t>: </a:t>
            </a:r>
          </a:p>
          <a:p>
            <a:r>
              <a:rPr lang="en-US" sz="2400" b="1" dirty="0" smtClean="0">
                <a:latin typeface="Courier New" panose="02070309020205020404" pitchFamily="49" charset="0"/>
                <a:cs typeface="Courier New" panose="02070309020205020404" pitchFamily="49" charset="0"/>
              </a:rPr>
              <a:t>   </a:t>
            </a:r>
          </a:p>
          <a:p>
            <a:pPr algn="ctr"/>
            <a:r>
              <a:rPr lang="en-US" sz="2000" b="1" dirty="0" smtClean="0">
                <a:latin typeface="Courier New" panose="02070309020205020404" pitchFamily="49" charset="0"/>
                <a:cs typeface="Courier New" panose="02070309020205020404" pitchFamily="49" charset="0"/>
              </a:rPr>
              <a:t>Ending </a:t>
            </a:r>
            <a:r>
              <a:rPr lang="en-US" sz="2000" b="1" dirty="0">
                <a:latin typeface="Courier New" panose="02070309020205020404" pitchFamily="49" charset="0"/>
                <a:cs typeface="Courier New" panose="02070309020205020404" pitchFamily="49" charset="0"/>
              </a:rPr>
              <a:t>Fractional Reserve </a:t>
            </a:r>
            <a:r>
              <a:rPr lang="en-US" sz="2000" b="1" dirty="0" smtClean="0">
                <a:latin typeface="Courier New" panose="02070309020205020404" pitchFamily="49" charset="0"/>
                <a:cs typeface="Courier New" panose="02070309020205020404" pitchFamily="49" charset="0"/>
              </a:rPr>
              <a:t>Banking and </a:t>
            </a:r>
            <a:r>
              <a:rPr lang="en-US" sz="2000" b="1" dirty="0">
                <a:latin typeface="Courier New" panose="02070309020205020404" pitchFamily="49" charset="0"/>
                <a:cs typeface="Courier New" panose="02070309020205020404" pitchFamily="49" charset="0"/>
              </a:rPr>
              <a:t>Instituting the 100% Reserve Solution</a:t>
            </a:r>
          </a:p>
        </p:txBody>
      </p:sp>
    </p:spTree>
    <p:extLst>
      <p:ext uri="{BB962C8B-B14F-4D97-AF65-F5344CB8AC3E}">
        <p14:creationId xmlns:p14="http://schemas.microsoft.com/office/powerpoint/2010/main" val="15731952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6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013" y="188662"/>
            <a:ext cx="10515600" cy="967729"/>
          </a:xfrm>
          <a:solidFill>
            <a:schemeClr val="accent2">
              <a:lumMod val="60000"/>
              <a:lumOff val="40000"/>
            </a:schemeClr>
          </a:solidFill>
        </p:spPr>
        <p:txBody>
          <a:bodyPr>
            <a:normAutofit/>
          </a:bodyPr>
          <a:lstStyle/>
          <a:p>
            <a:pPr algn="ctr"/>
            <a:r>
              <a:rPr lang="en-US" dirty="0" smtClean="0"/>
              <a:t>THEMES OF LOST SCIENCE OF MONEY BOOK</a:t>
            </a:r>
            <a:endParaRPr lang="en-US" dirty="0"/>
          </a:p>
        </p:txBody>
      </p:sp>
      <p:sp>
        <p:nvSpPr>
          <p:cNvPr id="3" name="Content Placeholder 2"/>
          <p:cNvSpPr>
            <a:spLocks noGrp="1"/>
          </p:cNvSpPr>
          <p:nvPr>
            <p:ph idx="1"/>
          </p:nvPr>
        </p:nvSpPr>
        <p:spPr>
          <a:xfrm>
            <a:off x="1354811" y="1379622"/>
            <a:ext cx="9494004" cy="5301916"/>
          </a:xfrm>
          <a:solidFill>
            <a:schemeClr val="accent2">
              <a:lumMod val="20000"/>
              <a:lumOff val="80000"/>
            </a:schemeClr>
          </a:solidFill>
        </p:spPr>
        <p:txBody>
          <a:bodyPr>
            <a:normAutofit fontScale="85000" lnSpcReduction="10000"/>
          </a:bodyPr>
          <a:lstStyle/>
          <a:p>
            <a:pPr marL="514350" indent="-514350">
              <a:buFont typeface="+mj-lt"/>
              <a:buAutoNum type="arabicPeriod"/>
            </a:pPr>
            <a:r>
              <a:rPr lang="en-US" sz="2400" dirty="0" smtClean="0"/>
              <a:t>Primary importance of the money power (power to create money and regulate it)</a:t>
            </a:r>
          </a:p>
          <a:p>
            <a:pPr marL="514350" indent="-514350">
              <a:buFont typeface="+mj-lt"/>
              <a:buAutoNum type="arabicPeriod"/>
            </a:pPr>
            <a:endParaRPr lang="en-US" sz="2400" dirty="0" smtClean="0"/>
          </a:p>
          <a:p>
            <a:pPr marL="514350" indent="-514350">
              <a:buFont typeface="+mj-lt"/>
              <a:buAutoNum type="arabicPeriod"/>
            </a:pPr>
            <a:r>
              <a:rPr lang="en-US" sz="2400" dirty="0" smtClean="0"/>
              <a:t>Nature of money </a:t>
            </a:r>
            <a:r>
              <a:rPr lang="en-US" sz="2400" u="sng" dirty="0" smtClean="0"/>
              <a:t>purposely</a:t>
            </a:r>
            <a:r>
              <a:rPr lang="en-US" sz="2400" dirty="0" smtClean="0"/>
              <a:t> kept </a:t>
            </a:r>
            <a:r>
              <a:rPr lang="en-US" sz="2400" u="sng" dirty="0" smtClean="0"/>
              <a:t>secret and confused</a:t>
            </a:r>
          </a:p>
          <a:p>
            <a:pPr marL="514350" indent="-514350">
              <a:buFont typeface="+mj-lt"/>
              <a:buAutoNum type="arabicPeriod"/>
            </a:pPr>
            <a:endParaRPr lang="en-US" sz="2400" dirty="0" smtClean="0"/>
          </a:p>
          <a:p>
            <a:pPr marL="514350" indent="-514350">
              <a:buFont typeface="+mj-lt"/>
              <a:buAutoNum type="arabicPeriod"/>
            </a:pPr>
            <a:r>
              <a:rPr lang="en-US" sz="2400" dirty="0" smtClean="0"/>
              <a:t>How a society defines money determines who controls the society</a:t>
            </a:r>
          </a:p>
          <a:p>
            <a:pPr marL="514350" indent="-514350">
              <a:buFont typeface="+mj-lt"/>
              <a:buAutoNum type="arabicPeriod"/>
            </a:pPr>
            <a:endParaRPr lang="en-US" sz="2400" dirty="0" smtClean="0"/>
          </a:p>
          <a:p>
            <a:pPr marL="514350" indent="-514350">
              <a:buFont typeface="+mj-lt"/>
              <a:buAutoNum type="arabicPeriod"/>
            </a:pPr>
            <a:r>
              <a:rPr lang="en-US" sz="2400" dirty="0" smtClean="0"/>
              <a:t>Battle over control of money has raged </a:t>
            </a:r>
            <a:r>
              <a:rPr lang="en-US" sz="2400" u="sng" dirty="0" smtClean="0"/>
              <a:t>for millennia</a:t>
            </a:r>
            <a:r>
              <a:rPr lang="en-US" sz="2400" dirty="0" smtClean="0"/>
              <a:t>:     public vs private</a:t>
            </a:r>
          </a:p>
          <a:p>
            <a:pPr marL="514350" indent="-514350">
              <a:buFont typeface="+mj-lt"/>
              <a:buAutoNum type="arabicPeriod"/>
            </a:pPr>
            <a:endParaRPr lang="en-US" sz="2400" dirty="0" smtClean="0"/>
          </a:p>
          <a:p>
            <a:pPr marL="514350" indent="-514350">
              <a:buFont typeface="+mj-lt"/>
              <a:buAutoNum type="arabicPeriod"/>
            </a:pPr>
            <a:r>
              <a:rPr lang="en-US" sz="2400" dirty="0" smtClean="0"/>
              <a:t>The misuse of the monetary system causes tremendous misery and suffering for the ordinary people.    Will &amp; Martin, February 2014</a:t>
            </a:r>
          </a:p>
          <a:p>
            <a:pPr marL="514350" indent="-514350">
              <a:buFont typeface="+mj-lt"/>
              <a:buAutoNum type="arabicPeriod"/>
            </a:pPr>
            <a:endParaRPr lang="en-US" sz="2400" dirty="0"/>
          </a:p>
          <a:p>
            <a:pPr marL="514350" indent="-514350">
              <a:buFont typeface="+mj-lt"/>
              <a:buAutoNum type="arabicPeriod"/>
            </a:pPr>
            <a:r>
              <a:rPr lang="en-US" sz="2400" dirty="0" smtClean="0"/>
              <a:t>Whenever the public has owned a significant fraction of the money power, great public benefit has ensued:  Sparta, the Roman Republic, the American Colonies in the 18</a:t>
            </a:r>
            <a:r>
              <a:rPr lang="en-US" sz="2400" baseline="30000" dirty="0" smtClean="0"/>
              <a:t>th</a:t>
            </a:r>
            <a:r>
              <a:rPr lang="en-US" sz="2400" dirty="0" smtClean="0"/>
              <a:t> </a:t>
            </a:r>
            <a:r>
              <a:rPr lang="en-US" sz="2400" dirty="0"/>
              <a:t>century, </a:t>
            </a:r>
            <a:r>
              <a:rPr lang="en-US" sz="2400" dirty="0" smtClean="0"/>
              <a:t>GREENBACKS after the Civil War, Canada </a:t>
            </a:r>
            <a:r>
              <a:rPr lang="en-US" sz="2400" dirty="0"/>
              <a:t>after the Great </a:t>
            </a:r>
            <a:r>
              <a:rPr lang="en-US" sz="2400" dirty="0" smtClean="0"/>
              <a:t>Depression, </a:t>
            </a:r>
            <a:r>
              <a:rPr lang="en-US" sz="2400" dirty="0"/>
              <a:t>British experience after World War II</a:t>
            </a:r>
            <a:r>
              <a:rPr lang="en-US" sz="2400" dirty="0" smtClean="0"/>
              <a:t>.  Martin, July 2014. </a:t>
            </a:r>
            <a:endParaRPr lang="en-US" sz="2400" dirty="0"/>
          </a:p>
        </p:txBody>
      </p:sp>
    </p:spTree>
    <p:extLst>
      <p:ext uri="{BB962C8B-B14F-4D97-AF65-F5344CB8AC3E}">
        <p14:creationId xmlns:p14="http://schemas.microsoft.com/office/powerpoint/2010/main" val="131931667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529255"/>
            <a:ext cx="12192000" cy="5328744"/>
          </a:xfrm>
        </p:spPr>
        <p:txBody>
          <a:bodyPr>
            <a:normAutofit/>
          </a:bodyPr>
          <a:lstStyle/>
          <a:p>
            <a:pPr marL="0" indent="0" algn="ctr">
              <a:buNone/>
            </a:pPr>
            <a:r>
              <a:rPr lang="en-US" dirty="0" smtClean="0"/>
              <a:t>Robert B. Anderson, Secretary of the Treasury under President Eisenhower:</a:t>
            </a:r>
          </a:p>
          <a:p>
            <a:pPr marL="0" indent="0">
              <a:buNone/>
            </a:pPr>
            <a:endParaRPr lang="en-US" sz="2400" dirty="0" smtClean="0"/>
          </a:p>
          <a:p>
            <a:pPr marL="0" indent="0">
              <a:buNone/>
            </a:pPr>
            <a:r>
              <a:rPr lang="en-US" sz="2400" dirty="0" smtClean="0"/>
              <a:t>"</a:t>
            </a:r>
            <a:r>
              <a:rPr lang="en-US" sz="2400" dirty="0"/>
              <a:t>When a bank makes a loan it simply adds to the borrowers’ deposit account in the bank by the amount of the loan</a:t>
            </a:r>
            <a:r>
              <a:rPr lang="en-US" sz="2400" dirty="0" smtClean="0"/>
              <a:t>.  </a:t>
            </a:r>
            <a:r>
              <a:rPr lang="en-US" sz="2400" dirty="0"/>
              <a:t>The money is not taken from anyone else's deposit; it was not previously paid in to the bank by anyone</a:t>
            </a:r>
            <a:r>
              <a:rPr lang="en-US" sz="2400" dirty="0" smtClean="0"/>
              <a:t>.  </a:t>
            </a:r>
            <a:r>
              <a:rPr lang="en-US" sz="2400" dirty="0"/>
              <a:t>It's new money, created by the bank for the use of the borrower</a:t>
            </a:r>
            <a:r>
              <a:rPr lang="en-US" sz="2400" dirty="0" smtClean="0"/>
              <a:t>.“</a:t>
            </a:r>
          </a:p>
          <a:p>
            <a:pPr marL="0" indent="0">
              <a:buNone/>
            </a:pPr>
            <a:endParaRPr lang="en-US" sz="2400" dirty="0" smtClean="0"/>
          </a:p>
        </p:txBody>
      </p:sp>
      <p:pic>
        <p:nvPicPr>
          <p:cNvPr id="8194" name="Picture 2" descr="Robert B Anderson.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3368" y="3860909"/>
            <a:ext cx="2095500" cy="252412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Dwight D. Eisenhower, official photo portrait, May 29, 195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8248" y="3775184"/>
            <a:ext cx="2095500" cy="260985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0"/>
            <a:ext cx="12192000" cy="1138773"/>
          </a:xfrm>
          <a:prstGeom prst="rect">
            <a:avLst/>
          </a:prstGeom>
          <a:solidFill>
            <a:srgbClr val="FFBDFF"/>
          </a:solidFill>
        </p:spPr>
        <p:txBody>
          <a:bodyPr wrap="square">
            <a:spAutoFit/>
          </a:bodyPr>
          <a:lstStyle/>
          <a:p>
            <a:pPr marL="342900" indent="-342900" algn="ctr">
              <a:buFont typeface="+mj-lt"/>
              <a:buAutoNum type="arabicPeriod" startAt="6"/>
            </a:pPr>
            <a:r>
              <a:rPr lang="en-US" sz="2400" b="1" dirty="0" smtClean="0">
                <a:latin typeface="Courier New" panose="02070309020205020404" pitchFamily="49" charset="0"/>
                <a:cs typeface="Courier New" panose="02070309020205020404" pitchFamily="49" charset="0"/>
              </a:rPr>
              <a:t>   </a:t>
            </a:r>
            <a:r>
              <a:rPr lang="en-US" sz="2400" b="1" u="sng" dirty="0" smtClean="0">
                <a:latin typeface="Courier New" panose="02070309020205020404" pitchFamily="49" charset="0"/>
                <a:cs typeface="Courier New" panose="02070309020205020404" pitchFamily="49" charset="0"/>
              </a:rPr>
              <a:t>Reform </a:t>
            </a:r>
            <a:r>
              <a:rPr lang="en-US" sz="2400" b="1" u="sng" dirty="0">
                <a:latin typeface="Courier New" panose="02070309020205020404" pitchFamily="49" charset="0"/>
                <a:cs typeface="Courier New" panose="02070309020205020404" pitchFamily="49" charset="0"/>
              </a:rPr>
              <a:t>#2</a:t>
            </a:r>
            <a:r>
              <a:rPr lang="en-US" sz="2400" b="1" dirty="0" smtClean="0">
                <a:latin typeface="Courier New" panose="02070309020205020404" pitchFamily="49" charset="0"/>
                <a:cs typeface="Courier New" panose="02070309020205020404" pitchFamily="49" charset="0"/>
              </a:rPr>
              <a:t>: </a:t>
            </a:r>
          </a:p>
          <a:p>
            <a:r>
              <a:rPr lang="en-US" sz="2400" b="1" dirty="0" smtClean="0">
                <a:latin typeface="Courier New" panose="02070309020205020404" pitchFamily="49" charset="0"/>
                <a:cs typeface="Courier New" panose="02070309020205020404" pitchFamily="49" charset="0"/>
              </a:rPr>
              <a:t>   </a:t>
            </a:r>
          </a:p>
          <a:p>
            <a:pPr algn="ctr"/>
            <a:r>
              <a:rPr lang="en-US" sz="2000" b="1" dirty="0" smtClean="0">
                <a:latin typeface="Courier New" panose="02070309020205020404" pitchFamily="49" charset="0"/>
                <a:cs typeface="Courier New" panose="02070309020205020404" pitchFamily="49" charset="0"/>
              </a:rPr>
              <a:t>Ending </a:t>
            </a:r>
            <a:r>
              <a:rPr lang="en-US" sz="2000" b="1" dirty="0">
                <a:latin typeface="Courier New" panose="02070309020205020404" pitchFamily="49" charset="0"/>
                <a:cs typeface="Courier New" panose="02070309020205020404" pitchFamily="49" charset="0"/>
              </a:rPr>
              <a:t>Fractional Reserve </a:t>
            </a:r>
            <a:r>
              <a:rPr lang="en-US" sz="2000" b="1" dirty="0" smtClean="0">
                <a:latin typeface="Courier New" panose="02070309020205020404" pitchFamily="49" charset="0"/>
                <a:cs typeface="Courier New" panose="02070309020205020404" pitchFamily="49" charset="0"/>
              </a:rPr>
              <a:t>Banking and </a:t>
            </a:r>
            <a:r>
              <a:rPr lang="en-US" sz="2000" b="1" dirty="0">
                <a:latin typeface="Courier New" panose="02070309020205020404" pitchFamily="49" charset="0"/>
                <a:cs typeface="Courier New" panose="02070309020205020404" pitchFamily="49" charset="0"/>
              </a:rPr>
              <a:t>Instituting the 100% Reserve Solution</a:t>
            </a:r>
          </a:p>
        </p:txBody>
      </p:sp>
    </p:spTree>
    <p:extLst>
      <p:ext uri="{BB962C8B-B14F-4D97-AF65-F5344CB8AC3E}">
        <p14:creationId xmlns:p14="http://schemas.microsoft.com/office/powerpoint/2010/main" val="18124869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62096" y="2182505"/>
            <a:ext cx="7117846" cy="584775"/>
          </a:xfrm>
          <a:prstGeom prst="rect">
            <a:avLst/>
          </a:prstGeom>
          <a:solidFill>
            <a:srgbClr val="F3CDF3"/>
          </a:solidFill>
        </p:spPr>
        <p:txBody>
          <a:bodyPr wrap="none" rtlCol="0">
            <a:spAutoFit/>
          </a:bodyPr>
          <a:lstStyle/>
          <a:p>
            <a:r>
              <a:rPr lang="en-US" sz="3200" dirty="0" smtClean="0"/>
              <a:t>Dr. Frederick Soddy, THE ROLE OF MONEY</a:t>
            </a:r>
            <a:endParaRPr lang="en-US" sz="3200" dirty="0"/>
          </a:p>
        </p:txBody>
      </p:sp>
      <p:sp>
        <p:nvSpPr>
          <p:cNvPr id="3" name="TextBox 2"/>
          <p:cNvSpPr txBox="1"/>
          <p:nvPr/>
        </p:nvSpPr>
        <p:spPr>
          <a:xfrm>
            <a:off x="65315" y="3811012"/>
            <a:ext cx="12126685" cy="3046988"/>
          </a:xfrm>
          <a:prstGeom prst="rect">
            <a:avLst/>
          </a:prstGeom>
          <a:solidFill>
            <a:srgbClr val="FFFFCC"/>
          </a:solidFill>
        </p:spPr>
        <p:txBody>
          <a:bodyPr wrap="square" rtlCol="0">
            <a:spAutoFit/>
          </a:bodyPr>
          <a:lstStyle/>
          <a:p>
            <a:r>
              <a:rPr lang="en-US" sz="3200" dirty="0" smtClean="0"/>
              <a:t>     </a:t>
            </a:r>
          </a:p>
          <a:p>
            <a:r>
              <a:rPr lang="en-US" sz="3200" dirty="0"/>
              <a:t> </a:t>
            </a:r>
            <a:r>
              <a:rPr lang="en-US" sz="3200" dirty="0" smtClean="0"/>
              <a:t>    “The “money-power” … is …  nothing more nor less than a new technique designed to create and destroy money by adding and withdrawing figures in bank ledgers, without the slightest concern for the interests of the community….”</a:t>
            </a:r>
          </a:p>
          <a:p>
            <a:endParaRPr lang="en-US" sz="3200" dirty="0"/>
          </a:p>
        </p:txBody>
      </p:sp>
      <p:pic>
        <p:nvPicPr>
          <p:cNvPr id="3074" name="Picture 2" descr="http://ts3.mm.bing.net/th?id=H.4676958608558302&amp;pid=15.1&amp;H=129&amp;W=16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192" y="1338499"/>
            <a:ext cx="2809987" cy="227278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8017" y="0"/>
            <a:ext cx="12173983" cy="1138773"/>
          </a:xfrm>
          <a:prstGeom prst="rect">
            <a:avLst/>
          </a:prstGeom>
          <a:solidFill>
            <a:srgbClr val="FFBDFF"/>
          </a:solidFill>
        </p:spPr>
        <p:txBody>
          <a:bodyPr wrap="square">
            <a:spAutoFit/>
          </a:bodyPr>
          <a:lstStyle/>
          <a:p>
            <a:pPr marL="342900" indent="-342900" algn="ctr">
              <a:buFont typeface="+mj-lt"/>
              <a:buAutoNum type="arabicPeriod" startAt="6"/>
            </a:pPr>
            <a:r>
              <a:rPr lang="en-US" sz="2400" b="1" dirty="0" smtClean="0">
                <a:latin typeface="Courier New" panose="02070309020205020404" pitchFamily="49" charset="0"/>
                <a:cs typeface="Courier New" panose="02070309020205020404" pitchFamily="49" charset="0"/>
              </a:rPr>
              <a:t>   </a:t>
            </a:r>
            <a:r>
              <a:rPr lang="en-US" sz="2400" b="1" u="sng" dirty="0" smtClean="0">
                <a:latin typeface="Courier New" panose="02070309020205020404" pitchFamily="49" charset="0"/>
                <a:cs typeface="Courier New" panose="02070309020205020404" pitchFamily="49" charset="0"/>
              </a:rPr>
              <a:t>Reform </a:t>
            </a:r>
            <a:r>
              <a:rPr lang="en-US" sz="2400" b="1" u="sng" dirty="0">
                <a:latin typeface="Courier New" panose="02070309020205020404" pitchFamily="49" charset="0"/>
                <a:cs typeface="Courier New" panose="02070309020205020404" pitchFamily="49" charset="0"/>
              </a:rPr>
              <a:t>#2</a:t>
            </a:r>
            <a:r>
              <a:rPr lang="en-US" sz="2400" b="1" dirty="0" smtClean="0">
                <a:latin typeface="Courier New" panose="02070309020205020404" pitchFamily="49" charset="0"/>
                <a:cs typeface="Courier New" panose="02070309020205020404" pitchFamily="49" charset="0"/>
              </a:rPr>
              <a:t>: </a:t>
            </a:r>
          </a:p>
          <a:p>
            <a:r>
              <a:rPr lang="en-US" sz="2400" b="1" dirty="0" smtClean="0">
                <a:latin typeface="Courier New" panose="02070309020205020404" pitchFamily="49" charset="0"/>
                <a:cs typeface="Courier New" panose="02070309020205020404" pitchFamily="49" charset="0"/>
              </a:rPr>
              <a:t>   </a:t>
            </a:r>
          </a:p>
          <a:p>
            <a:pPr algn="ctr"/>
            <a:r>
              <a:rPr lang="en-US" sz="2000" b="1" dirty="0" smtClean="0">
                <a:latin typeface="Courier New" panose="02070309020205020404" pitchFamily="49" charset="0"/>
                <a:cs typeface="Courier New" panose="02070309020205020404" pitchFamily="49" charset="0"/>
              </a:rPr>
              <a:t>Ending </a:t>
            </a:r>
            <a:r>
              <a:rPr lang="en-US" sz="2000" b="1" dirty="0">
                <a:latin typeface="Courier New" panose="02070309020205020404" pitchFamily="49" charset="0"/>
                <a:cs typeface="Courier New" panose="02070309020205020404" pitchFamily="49" charset="0"/>
              </a:rPr>
              <a:t>Fractional Reserve </a:t>
            </a:r>
            <a:r>
              <a:rPr lang="en-US" sz="2000" b="1" dirty="0" smtClean="0">
                <a:latin typeface="Courier New" panose="02070309020205020404" pitchFamily="49" charset="0"/>
                <a:cs typeface="Courier New" panose="02070309020205020404" pitchFamily="49" charset="0"/>
              </a:rPr>
              <a:t>Banking and </a:t>
            </a:r>
            <a:r>
              <a:rPr lang="en-US" sz="2000" b="1" dirty="0">
                <a:latin typeface="Courier New" panose="02070309020205020404" pitchFamily="49" charset="0"/>
                <a:cs typeface="Courier New" panose="02070309020205020404" pitchFamily="49" charset="0"/>
              </a:rPr>
              <a:t>Instituting the 100% Reserve Solution</a:t>
            </a:r>
          </a:p>
        </p:txBody>
      </p:sp>
    </p:spTree>
    <p:extLst>
      <p:ext uri="{BB962C8B-B14F-4D97-AF65-F5344CB8AC3E}">
        <p14:creationId xmlns:p14="http://schemas.microsoft.com/office/powerpoint/2010/main" val="28357842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75FF75"/>
          </a:solidFill>
        </p:spPr>
        <p:txBody>
          <a:bodyPr wrap="square">
            <a:spAutoFit/>
          </a:bodyPr>
          <a:lstStyle/>
          <a:p>
            <a:pPr marL="457200" indent="-457200" algn="ctr">
              <a:buFont typeface="+mj-lt"/>
              <a:buAutoNum type="arabicPeriod" startAt="7"/>
            </a:pPr>
            <a:r>
              <a:rPr lang="en-US" sz="2800"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rPr>
              <a:t>Avoiding </a:t>
            </a:r>
            <a:r>
              <a:rPr lang="en-US" sz="2800" b="1" dirty="0">
                <a:latin typeface="Courier New" panose="02070309020205020404" pitchFamily="49" charset="0"/>
                <a:cs typeface="Courier New" panose="02070309020205020404" pitchFamily="49" charset="0"/>
              </a:rPr>
              <a:t>Banking System </a:t>
            </a:r>
            <a:r>
              <a:rPr lang="en-US" sz="2800" b="1" dirty="0" smtClean="0">
                <a:latin typeface="Courier New" panose="02070309020205020404" pitchFamily="49" charset="0"/>
                <a:cs typeface="Courier New" panose="02070309020205020404" pitchFamily="49" charset="0"/>
              </a:rPr>
              <a:t>Panics </a:t>
            </a:r>
            <a:r>
              <a:rPr lang="en-US" sz="2800" b="1" dirty="0">
                <a:latin typeface="Courier New" panose="02070309020205020404" pitchFamily="49" charset="0"/>
                <a:cs typeface="Courier New" panose="02070309020205020404" pitchFamily="49" charset="0"/>
              </a:rPr>
              <a:t>and Collapses</a:t>
            </a:r>
          </a:p>
        </p:txBody>
      </p:sp>
      <p:sp>
        <p:nvSpPr>
          <p:cNvPr id="3" name="TextBox 2"/>
          <p:cNvSpPr txBox="1"/>
          <p:nvPr/>
        </p:nvSpPr>
        <p:spPr>
          <a:xfrm>
            <a:off x="0" y="793992"/>
            <a:ext cx="5833241" cy="5632311"/>
          </a:xfrm>
          <a:prstGeom prst="rect">
            <a:avLst/>
          </a:prstGeom>
          <a:solidFill>
            <a:srgbClr val="C9FFC9"/>
          </a:solidFill>
        </p:spPr>
        <p:txBody>
          <a:bodyPr wrap="square" rtlCol="0">
            <a:spAutoFit/>
          </a:bodyPr>
          <a:lstStyle/>
          <a:p>
            <a:pPr algn="ctr"/>
            <a:r>
              <a:rPr lang="en-US" sz="2400" dirty="0" smtClean="0"/>
              <a:t>“</a:t>
            </a:r>
            <a:r>
              <a:rPr lang="en-US" sz="2400" b="1" dirty="0" smtClean="0"/>
              <a:t>Main Cause for Bank Panics</a:t>
            </a:r>
          </a:p>
          <a:p>
            <a:r>
              <a:rPr lang="en-US" sz="2400" dirty="0" smtClean="0"/>
              <a:t>     It is difficult to understand why anybody should be in doubt as to the main cause of bank panics.  When men engage in a ‘run on a bank,’ … They’re afraid that if they don’t withdraw the money they have a right to withdraw, they may lose it altogether.  And their fear is perfectly justified under a system of fractional reserve banking.  Their money is </a:t>
            </a:r>
            <a:r>
              <a:rPr lang="en-US" sz="2400" i="1" dirty="0" smtClean="0"/>
              <a:t>not </a:t>
            </a:r>
            <a:r>
              <a:rPr lang="en-US" sz="2400" dirty="0" smtClean="0"/>
              <a:t>there – nor is it anywhere.    Only a small fraction of their money has an actual physical existence.  All the rest of it is nothing but </a:t>
            </a:r>
            <a:r>
              <a:rPr lang="en-US" sz="2400" i="1" dirty="0" smtClean="0"/>
              <a:t>book entries </a:t>
            </a:r>
            <a:r>
              <a:rPr lang="en-US" sz="2400" dirty="0" smtClean="0"/>
              <a:t>against  which the depositors can draw checks.”    					</a:t>
            </a:r>
            <a:r>
              <a:rPr lang="en-US" dirty="0" smtClean="0"/>
              <a:t>Robert De </a:t>
            </a:r>
            <a:r>
              <a:rPr lang="en-US" dirty="0" err="1" smtClean="0"/>
              <a:t>Fremery</a:t>
            </a:r>
            <a:r>
              <a:rPr lang="en-US" dirty="0" smtClean="0"/>
              <a:t>, </a:t>
            </a:r>
            <a:r>
              <a:rPr lang="en-US" i="1" dirty="0" smtClean="0"/>
              <a:t>Rights vs. Privileges</a:t>
            </a:r>
            <a:r>
              <a:rPr lang="en-US" dirty="0" smtClean="0"/>
              <a:t>, pp. 58-59</a:t>
            </a:r>
            <a:endParaRPr lang="en-US" dirty="0"/>
          </a:p>
        </p:txBody>
      </p:sp>
      <p:pic>
        <p:nvPicPr>
          <p:cNvPr id="7170" name="Picture 2" descr="http://consciouslifenews.com/wp-content/uploads/2013/03/Screen-Shot-2013-03-25-at-7.17.10-PM.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8330" y="1671144"/>
            <a:ext cx="6033311" cy="3799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414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75FF75"/>
          </a:solidFill>
        </p:spPr>
        <p:txBody>
          <a:bodyPr wrap="square">
            <a:spAutoFit/>
          </a:bodyPr>
          <a:lstStyle/>
          <a:p>
            <a:pPr marL="457200" indent="-457200" algn="ctr">
              <a:buFont typeface="+mj-lt"/>
              <a:buAutoNum type="arabicPeriod" startAt="7"/>
            </a:pPr>
            <a:r>
              <a:rPr lang="en-US" sz="2800"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rPr>
              <a:t>Avoiding </a:t>
            </a:r>
            <a:r>
              <a:rPr lang="en-US" sz="2800" b="1" dirty="0">
                <a:latin typeface="Courier New" panose="02070309020205020404" pitchFamily="49" charset="0"/>
                <a:cs typeface="Courier New" panose="02070309020205020404" pitchFamily="49" charset="0"/>
              </a:rPr>
              <a:t>Banking System </a:t>
            </a:r>
            <a:r>
              <a:rPr lang="en-US" sz="2800" b="1" dirty="0" smtClean="0">
                <a:latin typeface="Courier New" panose="02070309020205020404" pitchFamily="49" charset="0"/>
                <a:cs typeface="Courier New" panose="02070309020205020404" pitchFamily="49" charset="0"/>
              </a:rPr>
              <a:t>Panics </a:t>
            </a:r>
            <a:r>
              <a:rPr lang="en-US" sz="2800" b="1" dirty="0">
                <a:latin typeface="Courier New" panose="02070309020205020404" pitchFamily="49" charset="0"/>
                <a:cs typeface="Courier New" panose="02070309020205020404" pitchFamily="49" charset="0"/>
              </a:rPr>
              <a:t>and Collapses</a:t>
            </a:r>
          </a:p>
        </p:txBody>
      </p:sp>
      <p:sp>
        <p:nvSpPr>
          <p:cNvPr id="4" name="TextBox 3"/>
          <p:cNvSpPr txBox="1"/>
          <p:nvPr/>
        </p:nvSpPr>
        <p:spPr>
          <a:xfrm>
            <a:off x="0" y="523220"/>
            <a:ext cx="12191999" cy="1815882"/>
          </a:xfrm>
          <a:prstGeom prst="rect">
            <a:avLst/>
          </a:prstGeom>
          <a:solidFill>
            <a:srgbClr val="97FFFF"/>
          </a:solidFill>
        </p:spPr>
        <p:txBody>
          <a:bodyPr wrap="square" rtlCol="0">
            <a:spAutoFit/>
          </a:bodyPr>
          <a:lstStyle/>
          <a:p>
            <a:r>
              <a:rPr lang="en-US" sz="2800" dirty="0" smtClean="0"/>
              <a:t>“Our banks have the privilege of creating such book entries and lending them to the public so long as they maintain a certain minimum cash reserve...    The creation and lending of fictitious deposits is not a sound method of banking.“     </a:t>
            </a:r>
          </a:p>
          <a:p>
            <a:r>
              <a:rPr lang="en-US" sz="2800" dirty="0" smtClean="0"/>
              <a:t>  							</a:t>
            </a:r>
            <a:r>
              <a:rPr lang="en-US" sz="2000" dirty="0" smtClean="0"/>
              <a:t>Robert </a:t>
            </a:r>
            <a:r>
              <a:rPr lang="en-US" sz="2000" dirty="0"/>
              <a:t>De </a:t>
            </a:r>
            <a:r>
              <a:rPr lang="en-US" sz="2000" dirty="0" err="1"/>
              <a:t>Fremery</a:t>
            </a:r>
            <a:r>
              <a:rPr lang="en-US" sz="2000" dirty="0"/>
              <a:t>, </a:t>
            </a:r>
            <a:r>
              <a:rPr lang="en-US" sz="2000" i="1" dirty="0"/>
              <a:t>Rights vs. Privileges</a:t>
            </a:r>
            <a:r>
              <a:rPr lang="en-US" sz="2000" dirty="0"/>
              <a:t>, </a:t>
            </a:r>
            <a:r>
              <a:rPr lang="en-US" sz="2000" dirty="0" smtClean="0"/>
              <a:t>p. 59, p. 61</a:t>
            </a:r>
            <a:endParaRPr lang="en-US" sz="2000" dirty="0"/>
          </a:p>
        </p:txBody>
      </p:sp>
      <p:pic>
        <p:nvPicPr>
          <p:cNvPr id="10242" name="Picture 2" descr="http://secularinvestor.com/files/2015/07/Greece-Bank-Ru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196" y="2783494"/>
            <a:ext cx="5705475" cy="38004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9159766" y="6122305"/>
            <a:ext cx="2462725" cy="461665"/>
          </a:xfrm>
          <a:prstGeom prst="rect">
            <a:avLst/>
          </a:prstGeom>
          <a:solidFill>
            <a:srgbClr val="97FFFF"/>
          </a:solidFill>
        </p:spPr>
        <p:txBody>
          <a:bodyPr wrap="none" rtlCol="0">
            <a:spAutoFit/>
          </a:bodyPr>
          <a:lstStyle/>
          <a:p>
            <a:r>
              <a:rPr lang="en-US" sz="2400" b="1" dirty="0" smtClean="0"/>
              <a:t>GREEK BANK RUN</a:t>
            </a:r>
            <a:endParaRPr lang="en-US" sz="2400" b="1" dirty="0"/>
          </a:p>
        </p:txBody>
      </p:sp>
    </p:spTree>
    <p:extLst>
      <p:ext uri="{BB962C8B-B14F-4D97-AF65-F5344CB8AC3E}">
        <p14:creationId xmlns:p14="http://schemas.microsoft.com/office/powerpoint/2010/main" val="11792018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75FF75"/>
          </a:solidFill>
        </p:spPr>
        <p:txBody>
          <a:bodyPr wrap="square">
            <a:spAutoFit/>
          </a:bodyPr>
          <a:lstStyle/>
          <a:p>
            <a:pPr marL="457200" indent="-457200" algn="ctr">
              <a:buFont typeface="+mj-lt"/>
              <a:buAutoNum type="arabicPeriod" startAt="7"/>
            </a:pPr>
            <a:r>
              <a:rPr lang="en-US" sz="2800"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rPr>
              <a:t>Avoiding </a:t>
            </a:r>
            <a:r>
              <a:rPr lang="en-US" sz="2800" b="1" dirty="0">
                <a:latin typeface="Courier New" panose="02070309020205020404" pitchFamily="49" charset="0"/>
                <a:cs typeface="Courier New" panose="02070309020205020404" pitchFamily="49" charset="0"/>
              </a:rPr>
              <a:t>Banking System </a:t>
            </a:r>
            <a:r>
              <a:rPr lang="en-US" sz="2800" b="1" dirty="0" smtClean="0">
                <a:latin typeface="Courier New" panose="02070309020205020404" pitchFamily="49" charset="0"/>
                <a:cs typeface="Courier New" panose="02070309020205020404" pitchFamily="49" charset="0"/>
              </a:rPr>
              <a:t>Panics </a:t>
            </a:r>
            <a:r>
              <a:rPr lang="en-US" sz="2800" b="1" dirty="0">
                <a:latin typeface="Courier New" panose="02070309020205020404" pitchFamily="49" charset="0"/>
                <a:cs typeface="Courier New" panose="02070309020205020404" pitchFamily="49" charset="0"/>
              </a:rPr>
              <a:t>and Collapses</a:t>
            </a:r>
          </a:p>
        </p:txBody>
      </p:sp>
      <p:sp>
        <p:nvSpPr>
          <p:cNvPr id="4" name="TextBox 3"/>
          <p:cNvSpPr txBox="1"/>
          <p:nvPr/>
        </p:nvSpPr>
        <p:spPr>
          <a:xfrm>
            <a:off x="0" y="523220"/>
            <a:ext cx="12191999" cy="1815882"/>
          </a:xfrm>
          <a:prstGeom prst="rect">
            <a:avLst/>
          </a:prstGeom>
          <a:solidFill>
            <a:srgbClr val="97FFFF"/>
          </a:solidFill>
        </p:spPr>
        <p:txBody>
          <a:bodyPr wrap="square" rtlCol="0">
            <a:spAutoFit/>
          </a:bodyPr>
          <a:lstStyle/>
          <a:p>
            <a:r>
              <a:rPr lang="en-US" sz="2800" dirty="0" smtClean="0"/>
              <a:t>“When one understands the nature of money as an abstract legal power, it clearly becomes possible for the government to create and substitute such trusted real money for the already existing, suspect bank credit.  Thus we are not held hostage to preserving the existing flawed banking system…”  		 </a:t>
            </a:r>
            <a:r>
              <a:rPr lang="en-US" dirty="0" smtClean="0"/>
              <a:t>Zarlenga, </a:t>
            </a:r>
            <a:r>
              <a:rPr lang="en-US" i="1" dirty="0" smtClean="0"/>
              <a:t>LSM</a:t>
            </a:r>
            <a:r>
              <a:rPr lang="en-US" dirty="0" smtClean="0"/>
              <a:t>, pp. 670-671</a:t>
            </a:r>
            <a:endParaRPr lang="en-US" sz="2000" dirty="0"/>
          </a:p>
        </p:txBody>
      </p:sp>
      <p:pic>
        <p:nvPicPr>
          <p:cNvPr id="11266" name="Picture 2" descr="http://edge.shop.com/ccimg.shop.com/240000/249600/249684/products/9181770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11" y="2459420"/>
            <a:ext cx="2774731" cy="42852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cynic.me/wp-content/uploads/2012/08/William-Lyon-Mackenzie-King-0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03075" y="2440331"/>
            <a:ext cx="5745765" cy="4323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1579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chnm.gmu.edu/courses/omalley/389money/images/emmetl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1986454"/>
            <a:ext cx="3691530" cy="487154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3.bp.blogspot.com/--f7Kdd1kr6U/Tmfes2sNitI/AAAAAAAADrs/F07jDJ4M5Rk/s1600/greenback_party_graph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7787" y="2703016"/>
            <a:ext cx="4373667" cy="41549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0"/>
            <a:ext cx="12192000" cy="523220"/>
          </a:xfrm>
          <a:prstGeom prst="rect">
            <a:avLst/>
          </a:prstGeom>
          <a:solidFill>
            <a:srgbClr val="75FF75"/>
          </a:solidFill>
        </p:spPr>
        <p:txBody>
          <a:bodyPr wrap="square">
            <a:spAutoFit/>
          </a:bodyPr>
          <a:lstStyle/>
          <a:p>
            <a:pPr marL="457200" indent="-457200" algn="ctr">
              <a:buFont typeface="+mj-lt"/>
              <a:buAutoNum type="arabicPeriod" startAt="7"/>
            </a:pPr>
            <a:r>
              <a:rPr lang="en-US" sz="2800" dirty="0" smtClean="0">
                <a:latin typeface="Courier New" panose="02070309020205020404" pitchFamily="49" charset="0"/>
                <a:cs typeface="Courier New" panose="02070309020205020404" pitchFamily="49" charset="0"/>
              </a:rPr>
              <a:t>  </a:t>
            </a:r>
            <a:r>
              <a:rPr lang="en-US" sz="2800" b="1" dirty="0" smtClean="0">
                <a:latin typeface="Courier New" panose="02070309020205020404" pitchFamily="49" charset="0"/>
                <a:cs typeface="Courier New" panose="02070309020205020404" pitchFamily="49" charset="0"/>
              </a:rPr>
              <a:t>Avoiding </a:t>
            </a:r>
            <a:r>
              <a:rPr lang="en-US" sz="2800" b="1" dirty="0">
                <a:latin typeface="Courier New" panose="02070309020205020404" pitchFamily="49" charset="0"/>
                <a:cs typeface="Courier New" panose="02070309020205020404" pitchFamily="49" charset="0"/>
              </a:rPr>
              <a:t>Banking System </a:t>
            </a:r>
            <a:r>
              <a:rPr lang="en-US" sz="2800" b="1" dirty="0" smtClean="0">
                <a:latin typeface="Courier New" panose="02070309020205020404" pitchFamily="49" charset="0"/>
                <a:cs typeface="Courier New" panose="02070309020205020404" pitchFamily="49" charset="0"/>
              </a:rPr>
              <a:t>Panics </a:t>
            </a:r>
            <a:r>
              <a:rPr lang="en-US" sz="2800" b="1" dirty="0">
                <a:latin typeface="Courier New" panose="02070309020205020404" pitchFamily="49" charset="0"/>
                <a:cs typeface="Courier New" panose="02070309020205020404" pitchFamily="49" charset="0"/>
              </a:rPr>
              <a:t>and Collapses</a:t>
            </a:r>
          </a:p>
        </p:txBody>
      </p:sp>
      <p:sp>
        <p:nvSpPr>
          <p:cNvPr id="2" name="TextBox 1"/>
          <p:cNvSpPr txBox="1"/>
          <p:nvPr/>
        </p:nvSpPr>
        <p:spPr>
          <a:xfrm>
            <a:off x="0" y="523220"/>
            <a:ext cx="12192000" cy="1569660"/>
          </a:xfrm>
          <a:prstGeom prst="rect">
            <a:avLst/>
          </a:prstGeom>
          <a:solidFill>
            <a:srgbClr val="FFFF85"/>
          </a:solidFill>
        </p:spPr>
        <p:txBody>
          <a:bodyPr wrap="square" rtlCol="0">
            <a:spAutoFit/>
          </a:bodyPr>
          <a:lstStyle/>
          <a:p>
            <a:r>
              <a:rPr lang="en-US" sz="2400" dirty="0" smtClean="0"/>
              <a:t>The history of government-issued money in the U.S. is a good one.  Our government has never  created more than the amount authorized by our Congress.  And the money was debt-free and interest-free.  Spent by the government on the needs of the nation.   Never adding to our national debt.</a:t>
            </a:r>
            <a:endParaRPr lang="en-US" sz="2400" dirty="0"/>
          </a:p>
        </p:txBody>
      </p:sp>
      <p:sp>
        <p:nvSpPr>
          <p:cNvPr id="3" name="TextBox 2"/>
          <p:cNvSpPr txBox="1"/>
          <p:nvPr/>
        </p:nvSpPr>
        <p:spPr>
          <a:xfrm>
            <a:off x="7937709" y="2703016"/>
            <a:ext cx="4250235" cy="4154984"/>
          </a:xfrm>
          <a:prstGeom prst="rect">
            <a:avLst/>
          </a:prstGeom>
          <a:solidFill>
            <a:srgbClr val="FFFF85"/>
          </a:solidFill>
        </p:spPr>
        <p:txBody>
          <a:bodyPr wrap="square" rtlCol="0">
            <a:spAutoFit/>
          </a:bodyPr>
          <a:lstStyle/>
          <a:p>
            <a:r>
              <a:rPr lang="en-US" sz="2400" dirty="0" smtClean="0"/>
              <a:t>On the other hand, the bankers</a:t>
            </a:r>
          </a:p>
          <a:p>
            <a:r>
              <a:rPr lang="en-US" sz="2400" dirty="0" smtClean="0"/>
              <a:t>have abused their ill-gotten legal privilege to create money as loans.  By over issuing their ‘bank credit’ money out of thin air, they have caused depressions and asset bubbles, causing great suffering to the people of the nation.</a:t>
            </a:r>
          </a:p>
          <a:p>
            <a:endParaRPr lang="en-US" sz="2400" dirty="0"/>
          </a:p>
          <a:p>
            <a:r>
              <a:rPr lang="en-US" sz="2400" dirty="0" smtClean="0"/>
              <a:t>Why do we let it continue?</a:t>
            </a:r>
            <a:endParaRPr lang="en-US" sz="2000" dirty="0"/>
          </a:p>
        </p:txBody>
      </p:sp>
    </p:spTree>
    <p:extLst>
      <p:ext uri="{BB962C8B-B14F-4D97-AF65-F5344CB8AC3E}">
        <p14:creationId xmlns:p14="http://schemas.microsoft.com/office/powerpoint/2010/main" val="152067111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C000"/>
          </a:solidFill>
        </p:spPr>
        <p:txBody>
          <a:bodyPr wrap="square">
            <a:spAutoFit/>
          </a:bodyPr>
          <a:lstStyle/>
          <a:p>
            <a:pPr marL="457200" indent="-457200">
              <a:buFont typeface="+mj-lt"/>
              <a:buAutoNum type="arabicPeriod" startAt="8"/>
            </a:pPr>
            <a:r>
              <a:rPr lang="en-US" sz="2800" b="1" dirty="0" smtClean="0">
                <a:latin typeface="Courier New" panose="02070309020205020404" pitchFamily="49" charset="0"/>
                <a:cs typeface="Courier New" panose="02070309020205020404" pitchFamily="49" charset="0"/>
              </a:rPr>
              <a:t>  Soddy </a:t>
            </a:r>
            <a:r>
              <a:rPr lang="en-US" sz="2800" b="1" dirty="0">
                <a:latin typeface="Courier New" panose="02070309020205020404" pitchFamily="49" charset="0"/>
                <a:cs typeface="Courier New" panose="02070309020205020404" pitchFamily="49" charset="0"/>
              </a:rPr>
              <a:t>and Simons Develop the 100% Reserve Solution</a:t>
            </a:r>
          </a:p>
        </p:txBody>
      </p:sp>
      <p:sp>
        <p:nvSpPr>
          <p:cNvPr id="3" name="Rectangle 2"/>
          <p:cNvSpPr/>
          <p:nvPr/>
        </p:nvSpPr>
        <p:spPr>
          <a:xfrm>
            <a:off x="2370083" y="714334"/>
            <a:ext cx="9564414" cy="2308324"/>
          </a:xfrm>
          <a:prstGeom prst="rect">
            <a:avLst/>
          </a:prstGeom>
          <a:solidFill>
            <a:srgbClr val="FFD79B"/>
          </a:solidFill>
        </p:spPr>
        <p:txBody>
          <a:bodyPr wrap="square">
            <a:spAutoFit/>
          </a:bodyPr>
          <a:lstStyle/>
          <a:p>
            <a:endParaRPr lang="en-US" b="1" dirty="0" smtClean="0"/>
          </a:p>
          <a:p>
            <a:endParaRPr lang="en-US" b="1" dirty="0"/>
          </a:p>
          <a:p>
            <a:endParaRPr lang="en-US" b="1" dirty="0" smtClean="0"/>
          </a:p>
          <a:p>
            <a:r>
              <a:rPr lang="en-US" b="1" dirty="0" smtClean="0"/>
              <a:t>Frederick Soddy:   “</a:t>
            </a:r>
            <a:r>
              <a:rPr lang="en-US" dirty="0" smtClean="0"/>
              <a:t>A </a:t>
            </a:r>
            <a:r>
              <a:rPr lang="en-US" dirty="0"/>
              <a:t>1921 Nobel laureate in chemistry for his work on radioactive decay, he foresaw the energy potential of atomic fission as early as 1909. </a:t>
            </a:r>
            <a:r>
              <a:rPr lang="en-US" dirty="0" smtClean="0"/>
              <a:t>  But </a:t>
            </a:r>
            <a:r>
              <a:rPr lang="en-US" dirty="0"/>
              <a:t>his disquiet about that power’s potential wartime use, combined with his revulsion at his discipline’s complicity in the mass deaths of World War I, led him to set aside chemistry for the study of political </a:t>
            </a:r>
            <a:r>
              <a:rPr lang="en-US" dirty="0" smtClean="0"/>
              <a:t>economy…”</a:t>
            </a:r>
          </a:p>
          <a:p>
            <a:r>
              <a:rPr lang="en-US" dirty="0" smtClean="0"/>
              <a:t>                                    Eric </a:t>
            </a:r>
            <a:r>
              <a:rPr lang="en-US" dirty="0" err="1"/>
              <a:t>Zencey</a:t>
            </a:r>
            <a:r>
              <a:rPr lang="en-US" dirty="0"/>
              <a:t>, “Mr. Soddy’s Ecological Economy”, April 11, 2009, New York </a:t>
            </a:r>
            <a:r>
              <a:rPr lang="en-US" dirty="0" smtClean="0"/>
              <a:t>Times</a:t>
            </a:r>
            <a:endParaRPr lang="en-US" dirty="0"/>
          </a:p>
        </p:txBody>
      </p:sp>
      <p:pic>
        <p:nvPicPr>
          <p:cNvPr id="12290" name="Picture 2" descr="http://img1.liveinternet.ru/images/attach/c/0/48/251/48251434_Frederick_Sodd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7" y="523220"/>
            <a:ext cx="2146191" cy="31522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370083" y="714334"/>
            <a:ext cx="1601809" cy="646331"/>
          </a:xfrm>
          <a:prstGeom prst="rect">
            <a:avLst/>
          </a:prstGeom>
          <a:solidFill>
            <a:srgbClr val="FFD79B"/>
          </a:solidFill>
        </p:spPr>
        <p:txBody>
          <a:bodyPr wrap="square" rtlCol="0">
            <a:spAutoFit/>
          </a:bodyPr>
          <a:lstStyle/>
          <a:p>
            <a:pPr algn="ctr"/>
            <a:r>
              <a:rPr lang="en-US" b="1" dirty="0" smtClean="0"/>
              <a:t>English</a:t>
            </a:r>
          </a:p>
          <a:p>
            <a:r>
              <a:rPr lang="en-US" b="1" dirty="0" smtClean="0"/>
              <a:t>(1877 – 1956)</a:t>
            </a:r>
            <a:endParaRPr lang="en-US" b="1" dirty="0"/>
          </a:p>
        </p:txBody>
      </p:sp>
      <p:pic>
        <p:nvPicPr>
          <p:cNvPr id="2050" name="Picture 2" descr="http://www.rugusavay.com/wp-content/uploads/2013/01/Frederick-Soddy-Quote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7" y="3213772"/>
            <a:ext cx="5715000" cy="36385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823278" y="3213772"/>
            <a:ext cx="6096000" cy="3416320"/>
          </a:xfrm>
          <a:prstGeom prst="rect">
            <a:avLst/>
          </a:prstGeom>
          <a:solidFill>
            <a:srgbClr val="FFE9C9"/>
          </a:solidFill>
        </p:spPr>
        <p:txBody>
          <a:bodyPr>
            <a:spAutoFit/>
          </a:bodyPr>
          <a:lstStyle/>
          <a:p>
            <a:r>
              <a:rPr lang="en-US" dirty="0"/>
              <a:t>Frederick Soddy, </a:t>
            </a:r>
            <a:r>
              <a:rPr lang="en-US" i="1" dirty="0"/>
              <a:t>WEALTH, CAPITAL AND MONEY: A Resume of My Theories</a:t>
            </a:r>
            <a:r>
              <a:rPr lang="en-US" dirty="0"/>
              <a:t>, p. 292:</a:t>
            </a:r>
          </a:p>
          <a:p>
            <a:endParaRPr lang="en-US" dirty="0"/>
          </a:p>
          <a:p>
            <a:r>
              <a:rPr lang="en-US" dirty="0"/>
              <a:t>“Poverty now is maintained artificially to maintain the old type of civilization, wherein the many were governable by fear of want and of insecurity of livelihood…. </a:t>
            </a:r>
          </a:p>
          <a:p>
            <a:endParaRPr lang="en-US" dirty="0"/>
          </a:p>
          <a:p>
            <a:r>
              <a:rPr lang="en-US" dirty="0"/>
              <a:t>The nation alone is to have the right and power to issue all money which in the nation is legal tender, and to prevent and utterly suppress the practice of private </a:t>
            </a:r>
            <a:r>
              <a:rPr lang="en-US" dirty="0" err="1"/>
              <a:t>organisations</a:t>
            </a:r>
            <a:r>
              <a:rPr lang="en-US" dirty="0"/>
              <a:t> of issuing new money for which something in wealth is received without any one … giving up anything at all.”</a:t>
            </a:r>
          </a:p>
        </p:txBody>
      </p:sp>
    </p:spTree>
    <p:extLst>
      <p:ext uri="{BB962C8B-B14F-4D97-AF65-F5344CB8AC3E}">
        <p14:creationId xmlns:p14="http://schemas.microsoft.com/office/powerpoint/2010/main" val="17722729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C000"/>
          </a:solidFill>
        </p:spPr>
        <p:txBody>
          <a:bodyPr wrap="square">
            <a:spAutoFit/>
          </a:bodyPr>
          <a:lstStyle/>
          <a:p>
            <a:pPr marL="457200" indent="-457200">
              <a:buFont typeface="+mj-lt"/>
              <a:buAutoNum type="arabicPeriod" startAt="8"/>
            </a:pPr>
            <a:r>
              <a:rPr lang="en-US" sz="2800" b="1" dirty="0" smtClean="0">
                <a:latin typeface="Courier New" panose="02070309020205020404" pitchFamily="49" charset="0"/>
                <a:cs typeface="Courier New" panose="02070309020205020404" pitchFamily="49" charset="0"/>
              </a:rPr>
              <a:t>  Soddy </a:t>
            </a:r>
            <a:r>
              <a:rPr lang="en-US" sz="2800" b="1" dirty="0">
                <a:latin typeface="Courier New" panose="02070309020205020404" pitchFamily="49" charset="0"/>
                <a:cs typeface="Courier New" panose="02070309020205020404" pitchFamily="49" charset="0"/>
              </a:rPr>
              <a:t>and Simons Develop the 100% Reserve Solution</a:t>
            </a:r>
          </a:p>
        </p:txBody>
      </p:sp>
      <p:sp>
        <p:nvSpPr>
          <p:cNvPr id="3" name="Rectangle 2"/>
          <p:cNvSpPr/>
          <p:nvPr/>
        </p:nvSpPr>
        <p:spPr>
          <a:xfrm>
            <a:off x="4663239" y="1343027"/>
            <a:ext cx="7490298" cy="5355312"/>
          </a:xfrm>
          <a:prstGeom prst="rect">
            <a:avLst/>
          </a:prstGeom>
        </p:spPr>
        <p:txBody>
          <a:bodyPr wrap="square">
            <a:spAutoFit/>
          </a:bodyPr>
          <a:lstStyle/>
          <a:p>
            <a:r>
              <a:rPr lang="en-US" dirty="0" smtClean="0"/>
              <a:t>“</a:t>
            </a:r>
            <a:r>
              <a:rPr lang="en-US" dirty="0"/>
              <a:t>Soddy criticized the prevailing belief of the economy as a perpetual motion machine, capable of generating infinite </a:t>
            </a:r>
            <a:r>
              <a:rPr lang="en-US" dirty="0" smtClean="0"/>
              <a:t>wealth…</a:t>
            </a:r>
          </a:p>
          <a:p>
            <a:endParaRPr lang="en-US" dirty="0"/>
          </a:p>
          <a:p>
            <a:r>
              <a:rPr lang="en-US" dirty="0" smtClean="0"/>
              <a:t>The </a:t>
            </a:r>
            <a:r>
              <a:rPr lang="en-US" dirty="0"/>
              <a:t>amount of wealth that an economy can create is limited by the amount of </a:t>
            </a:r>
            <a:r>
              <a:rPr lang="en-US" dirty="0" smtClean="0"/>
              <a:t>… </a:t>
            </a:r>
            <a:r>
              <a:rPr lang="en-US" dirty="0"/>
              <a:t>energy that it can sustainably suck from its environment — and by the amount of </a:t>
            </a:r>
            <a:r>
              <a:rPr lang="en-US" dirty="0" smtClean="0"/>
              <a:t>… </a:t>
            </a:r>
            <a:r>
              <a:rPr lang="en-US" dirty="0"/>
              <a:t>effluent </a:t>
            </a:r>
            <a:r>
              <a:rPr lang="en-US" dirty="0" smtClean="0"/>
              <a:t>… that </a:t>
            </a:r>
            <a:r>
              <a:rPr lang="en-US" dirty="0"/>
              <a:t>the environment can sustainably absorb… </a:t>
            </a:r>
            <a:endParaRPr lang="en-US" dirty="0" smtClean="0"/>
          </a:p>
          <a:p>
            <a:endParaRPr lang="en-US" dirty="0"/>
          </a:p>
          <a:p>
            <a:r>
              <a:rPr lang="en-US" dirty="0" smtClean="0"/>
              <a:t>Debt</a:t>
            </a:r>
            <a:r>
              <a:rPr lang="en-US" dirty="0"/>
              <a:t>, being imaginary, has no such natural limit. It can grow infinitely, compounding at any rate we decide</a:t>
            </a:r>
            <a:r>
              <a:rPr lang="en-US" dirty="0" smtClean="0"/>
              <a:t>.</a:t>
            </a:r>
          </a:p>
          <a:p>
            <a:endParaRPr lang="en-US" dirty="0" smtClean="0"/>
          </a:p>
          <a:p>
            <a:r>
              <a:rPr lang="en-US" dirty="0"/>
              <a:t>’The ruling passion of the age,’ Soddy said, ‘is to convert wealth into debt’ — to exchange a thing with present-day real value …  for something immutable and unchanging, a claim on wealth that has yet to be made.</a:t>
            </a:r>
          </a:p>
          <a:p>
            <a:endParaRPr lang="en-US" dirty="0"/>
          </a:p>
          <a:p>
            <a:r>
              <a:rPr lang="en-US" dirty="0" smtClean="0"/>
              <a:t>It’s </a:t>
            </a:r>
            <a:r>
              <a:rPr lang="en-US" dirty="0"/>
              <a:t>like musical chairs — in the wake of some </a:t>
            </a:r>
            <a:r>
              <a:rPr lang="en-US" dirty="0" smtClean="0"/>
              <a:t>shock…  </a:t>
            </a:r>
            <a:r>
              <a:rPr lang="en-US" dirty="0"/>
              <a:t>holders of abstract debt suddenly want to hold money or real wealth instead. But not all of them can. One person’s loss causes another’s, and the whole system cascades into crisis</a:t>
            </a:r>
            <a:r>
              <a:rPr lang="en-US" dirty="0" smtClean="0"/>
              <a:t>.”</a:t>
            </a:r>
          </a:p>
          <a:p>
            <a:endParaRPr lang="en-US" dirty="0"/>
          </a:p>
          <a:p>
            <a:r>
              <a:rPr lang="en-US" dirty="0" smtClean="0"/>
              <a:t>Eric </a:t>
            </a:r>
            <a:r>
              <a:rPr lang="en-US" dirty="0" err="1" smtClean="0"/>
              <a:t>Zencey</a:t>
            </a:r>
            <a:r>
              <a:rPr lang="en-US" dirty="0" smtClean="0"/>
              <a:t>, “Mr. Soddy’s Ecological Economy”, April 11, 2009, New York Times</a:t>
            </a:r>
            <a:endParaRPr lang="en-US" dirty="0"/>
          </a:p>
        </p:txBody>
      </p:sp>
      <p:pic>
        <p:nvPicPr>
          <p:cNvPr id="1026" name="Picture 2" descr="https://s17-us2.ixquick.com/cgi-bin/serveimage?url=http%3A%2F%2Fwww.thewatchdogonline.com%2Fwp-content%2Fuploads%2F2012%2F10%2Fsustainability-1.jpg&amp;sp=9cd996cc12dda12b39a53cf410ab028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510" y="523220"/>
            <a:ext cx="3096640" cy="25130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87740"/>
            <a:ext cx="4659661" cy="3870260"/>
          </a:xfrm>
          <a:prstGeom prst="rect">
            <a:avLst/>
          </a:prstGeom>
        </p:spPr>
      </p:pic>
      <p:sp>
        <p:nvSpPr>
          <p:cNvPr id="6" name="TextBox 5"/>
          <p:cNvSpPr txBox="1"/>
          <p:nvPr/>
        </p:nvSpPr>
        <p:spPr>
          <a:xfrm>
            <a:off x="5058042" y="640736"/>
            <a:ext cx="5954066" cy="584775"/>
          </a:xfrm>
          <a:prstGeom prst="rect">
            <a:avLst/>
          </a:prstGeom>
          <a:solidFill>
            <a:srgbClr val="75FF75"/>
          </a:solidFill>
        </p:spPr>
        <p:txBody>
          <a:bodyPr wrap="none" rtlCol="0">
            <a:spAutoFit/>
          </a:bodyPr>
          <a:lstStyle/>
          <a:p>
            <a:r>
              <a:rPr lang="en-US" sz="3200" dirty="0" smtClean="0"/>
              <a:t>OUR ENVIRONMENT VERSUS DEBT</a:t>
            </a:r>
            <a:endParaRPr lang="en-US" sz="3200" dirty="0"/>
          </a:p>
        </p:txBody>
      </p:sp>
    </p:spTree>
    <p:extLst>
      <p:ext uri="{BB962C8B-B14F-4D97-AF65-F5344CB8AC3E}">
        <p14:creationId xmlns:p14="http://schemas.microsoft.com/office/powerpoint/2010/main" val="11561958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C000"/>
          </a:solidFill>
        </p:spPr>
        <p:txBody>
          <a:bodyPr wrap="square">
            <a:spAutoFit/>
          </a:bodyPr>
          <a:lstStyle/>
          <a:p>
            <a:pPr marL="457200" indent="-457200">
              <a:buFont typeface="+mj-lt"/>
              <a:buAutoNum type="arabicPeriod" startAt="8"/>
            </a:pPr>
            <a:r>
              <a:rPr lang="en-US" sz="2800" b="1" dirty="0" smtClean="0">
                <a:latin typeface="Courier New" panose="02070309020205020404" pitchFamily="49" charset="0"/>
                <a:cs typeface="Courier New" panose="02070309020205020404" pitchFamily="49" charset="0"/>
              </a:rPr>
              <a:t>  Soddy </a:t>
            </a:r>
            <a:r>
              <a:rPr lang="en-US" sz="2800" b="1" dirty="0">
                <a:latin typeface="Courier New" panose="02070309020205020404" pitchFamily="49" charset="0"/>
                <a:cs typeface="Courier New" panose="02070309020205020404" pitchFamily="49" charset="0"/>
              </a:rPr>
              <a:t>and Simons Develop the 100% Reserve Solution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583" y="695624"/>
            <a:ext cx="1798679" cy="2821927"/>
          </a:xfrm>
          <a:prstGeom prst="rect">
            <a:avLst/>
          </a:prstGeom>
        </p:spPr>
      </p:pic>
      <p:sp>
        <p:nvSpPr>
          <p:cNvPr id="6" name="TextBox 5"/>
          <p:cNvSpPr txBox="1"/>
          <p:nvPr/>
        </p:nvSpPr>
        <p:spPr>
          <a:xfrm>
            <a:off x="375135" y="3037051"/>
            <a:ext cx="1715085" cy="646331"/>
          </a:xfrm>
          <a:prstGeom prst="rect">
            <a:avLst/>
          </a:prstGeom>
          <a:solidFill>
            <a:schemeClr val="bg1"/>
          </a:solidFill>
        </p:spPr>
        <p:txBody>
          <a:bodyPr wrap="none" rtlCol="0">
            <a:spAutoFit/>
          </a:bodyPr>
          <a:lstStyle/>
          <a:p>
            <a:r>
              <a:rPr lang="en-US" dirty="0" smtClean="0"/>
              <a:t>Henry C. Simons</a:t>
            </a:r>
          </a:p>
          <a:p>
            <a:r>
              <a:rPr lang="en-US" dirty="0" smtClean="0"/>
              <a:t>1899 - 1946</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583" y="3773328"/>
            <a:ext cx="2825634" cy="2384129"/>
          </a:xfrm>
          <a:prstGeom prst="rect">
            <a:avLst/>
          </a:prstGeom>
        </p:spPr>
      </p:pic>
      <p:sp>
        <p:nvSpPr>
          <p:cNvPr id="4" name="TextBox 3"/>
          <p:cNvSpPr txBox="1"/>
          <p:nvPr/>
        </p:nvSpPr>
        <p:spPr>
          <a:xfrm>
            <a:off x="398002" y="6197213"/>
            <a:ext cx="2534796" cy="646331"/>
          </a:xfrm>
          <a:prstGeom prst="rect">
            <a:avLst/>
          </a:prstGeom>
          <a:solidFill>
            <a:schemeClr val="bg1"/>
          </a:solidFill>
        </p:spPr>
        <p:txBody>
          <a:bodyPr wrap="none" rtlCol="0">
            <a:spAutoFit/>
          </a:bodyPr>
          <a:lstStyle/>
          <a:p>
            <a:r>
              <a:rPr lang="en-US" dirty="0" smtClean="0"/>
              <a:t>UNIVERSITY OF CHICAGO</a:t>
            </a:r>
          </a:p>
          <a:p>
            <a:r>
              <a:rPr lang="en-US" dirty="0" smtClean="0"/>
              <a:t>SOUTH CHICAGO, ILL.</a:t>
            </a:r>
            <a:endParaRPr lang="en-US" dirty="0"/>
          </a:p>
        </p:txBody>
      </p:sp>
      <p:sp>
        <p:nvSpPr>
          <p:cNvPr id="7" name="Rectangle 6"/>
          <p:cNvSpPr/>
          <p:nvPr/>
        </p:nvSpPr>
        <p:spPr>
          <a:xfrm>
            <a:off x="3414548" y="682560"/>
            <a:ext cx="8292662" cy="2677656"/>
          </a:xfrm>
          <a:prstGeom prst="rect">
            <a:avLst/>
          </a:prstGeom>
        </p:spPr>
        <p:txBody>
          <a:bodyPr wrap="square">
            <a:spAutoFit/>
          </a:bodyPr>
          <a:lstStyle/>
          <a:p>
            <a:r>
              <a:rPr lang="en-US" sz="2400" dirty="0" smtClean="0"/>
              <a:t>“The concept behind the 100% Reserve Solution was discovered by … Frederick Soddy in 1926.  During the Great Depression, Henry C. Simons was a professor at the University of Chicago, my alma mater.  Simons independently rediscovered the 100% principle in 1933, and proposed it as the way to end the depression and prevent future banking panics.”</a:t>
            </a:r>
          </a:p>
          <a:p>
            <a:r>
              <a:rPr lang="en-US" dirty="0" smtClean="0"/>
              <a:t>						Zarlenga, </a:t>
            </a:r>
            <a:r>
              <a:rPr lang="en-US" i="1" dirty="0" smtClean="0"/>
              <a:t>LSM</a:t>
            </a:r>
            <a:r>
              <a:rPr lang="en-US" dirty="0" smtClean="0"/>
              <a:t>, p. 672 </a:t>
            </a:r>
            <a:endParaRPr lang="en-US" dirty="0"/>
          </a:p>
        </p:txBody>
      </p:sp>
      <p:sp>
        <p:nvSpPr>
          <p:cNvPr id="8" name="Rectangle 7"/>
          <p:cNvSpPr/>
          <p:nvPr/>
        </p:nvSpPr>
        <p:spPr>
          <a:xfrm>
            <a:off x="3414548" y="3600526"/>
            <a:ext cx="8551480" cy="3293209"/>
          </a:xfrm>
          <a:prstGeom prst="rect">
            <a:avLst/>
          </a:prstGeom>
        </p:spPr>
        <p:txBody>
          <a:bodyPr wrap="square">
            <a:spAutoFit/>
          </a:bodyPr>
          <a:lstStyle/>
          <a:p>
            <a:r>
              <a:rPr lang="en-US" sz="2400" dirty="0" smtClean="0"/>
              <a:t>“Reform </a:t>
            </a:r>
            <a:r>
              <a:rPr lang="en-US" sz="2400" dirty="0"/>
              <a:t>of the banking system was also necessary, and he urged that the money supply be based on a 100 per cent reserve of government obligations. </a:t>
            </a:r>
            <a:r>
              <a:rPr lang="en-US" sz="2400" dirty="0" smtClean="0"/>
              <a:t> Also</a:t>
            </a:r>
            <a:r>
              <a:rPr lang="en-US" sz="2400" dirty="0"/>
              <a:t>, he argued the case for a statutory rule of monetary policy that would govern the conduct of the monetary authorities</a:t>
            </a:r>
            <a:r>
              <a:rPr lang="en-US" sz="2400" dirty="0" smtClean="0"/>
              <a:t>.  </a:t>
            </a:r>
            <a:r>
              <a:rPr lang="en-US" sz="2400" dirty="0"/>
              <a:t>Which of several reasonable rules was chosen was less important than the existence of some objective standard known to the public and binding on the authorities</a:t>
            </a:r>
            <a:r>
              <a:rPr lang="en-US" sz="2400" dirty="0" smtClean="0"/>
              <a:t>.”</a:t>
            </a:r>
          </a:p>
          <a:p>
            <a:r>
              <a:rPr lang="en-US" dirty="0"/>
              <a:t>"</a:t>
            </a:r>
            <a:r>
              <a:rPr lang="en-US" dirty="0">
                <a:hlinkClick r:id="rId4"/>
              </a:rPr>
              <a:t>Simons, Henry C.</a:t>
            </a:r>
            <a:r>
              <a:rPr lang="en-US" dirty="0"/>
              <a:t>" </a:t>
            </a:r>
            <a:r>
              <a:rPr lang="en-US" u="sng" dirty="0"/>
              <a:t>International Encyclopedia of the Social Sciences</a:t>
            </a:r>
            <a:r>
              <a:rPr lang="en-US" dirty="0"/>
              <a:t>. 1968. </a:t>
            </a:r>
            <a:r>
              <a:rPr lang="en-US" i="1" dirty="0"/>
              <a:t>Encyclopedia.com.</a:t>
            </a:r>
            <a:r>
              <a:rPr lang="en-US" dirty="0"/>
              <a:t> 19 Sep. 2015 &lt;</a:t>
            </a:r>
            <a:r>
              <a:rPr lang="en-US" dirty="0">
                <a:hlinkClick r:id="rId5"/>
              </a:rPr>
              <a:t>http://www.encyclopedia.com</a:t>
            </a:r>
            <a:r>
              <a:rPr lang="en-US" dirty="0"/>
              <a:t>&gt;. </a:t>
            </a:r>
          </a:p>
        </p:txBody>
      </p:sp>
    </p:spTree>
    <p:extLst>
      <p:ext uri="{BB962C8B-B14F-4D97-AF65-F5344CB8AC3E}">
        <p14:creationId xmlns:p14="http://schemas.microsoft.com/office/powerpoint/2010/main" val="490204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C000"/>
          </a:solidFill>
        </p:spPr>
        <p:txBody>
          <a:bodyPr wrap="square">
            <a:spAutoFit/>
          </a:bodyPr>
          <a:lstStyle/>
          <a:p>
            <a:pPr marL="457200" indent="-457200">
              <a:buFont typeface="+mj-lt"/>
              <a:buAutoNum type="arabicPeriod" startAt="8"/>
            </a:pPr>
            <a:r>
              <a:rPr lang="en-US" sz="2800" b="1" dirty="0" smtClean="0">
                <a:latin typeface="Courier New" panose="02070309020205020404" pitchFamily="49" charset="0"/>
                <a:cs typeface="Courier New" panose="02070309020205020404" pitchFamily="49" charset="0"/>
              </a:rPr>
              <a:t>  Soddy </a:t>
            </a:r>
            <a:r>
              <a:rPr lang="en-US" sz="2800" b="1" dirty="0">
                <a:latin typeface="Courier New" panose="02070309020205020404" pitchFamily="49" charset="0"/>
                <a:cs typeface="Courier New" panose="02070309020205020404" pitchFamily="49" charset="0"/>
              </a:rPr>
              <a:t>and Simons Develop the 100% Reserve Solution</a:t>
            </a:r>
          </a:p>
        </p:txBody>
      </p:sp>
      <p:sp>
        <p:nvSpPr>
          <p:cNvPr id="3" name="Rectangle 2"/>
          <p:cNvSpPr/>
          <p:nvPr/>
        </p:nvSpPr>
        <p:spPr>
          <a:xfrm>
            <a:off x="1587062" y="2297744"/>
            <a:ext cx="8639503" cy="4247317"/>
          </a:xfrm>
          <a:prstGeom prst="rect">
            <a:avLst/>
          </a:prstGeom>
          <a:solidFill>
            <a:srgbClr val="FF9379"/>
          </a:solidFill>
        </p:spPr>
        <p:txBody>
          <a:bodyPr wrap="square">
            <a:spAutoFit/>
          </a:bodyPr>
          <a:lstStyle/>
          <a:p>
            <a:r>
              <a:rPr lang="en-US" dirty="0"/>
              <a:t>The </a:t>
            </a:r>
            <a:r>
              <a:rPr lang="en-US" b="1" dirty="0"/>
              <a:t>Chicago plan</a:t>
            </a:r>
            <a:r>
              <a:rPr lang="en-US" dirty="0"/>
              <a:t> was a collection </a:t>
            </a:r>
            <a:r>
              <a:rPr lang="en-US" dirty="0" smtClean="0"/>
              <a:t>of banking reforms suggested by University of Chicago  </a:t>
            </a:r>
            <a:r>
              <a:rPr lang="en-US" dirty="0"/>
              <a:t>economists in the wake of </a:t>
            </a:r>
            <a:r>
              <a:rPr lang="en-US" dirty="0" smtClean="0"/>
              <a:t>the Great Depression.     A </a:t>
            </a:r>
            <a:r>
              <a:rPr lang="en-US" dirty="0"/>
              <a:t>six-page memorandum on banking reform was given limited and confidential distribution to about 40 individuals on March 16, 1933. </a:t>
            </a:r>
            <a:r>
              <a:rPr lang="en-US" dirty="0" smtClean="0"/>
              <a:t>  </a:t>
            </a:r>
          </a:p>
          <a:p>
            <a:endParaRPr lang="en-US" dirty="0"/>
          </a:p>
          <a:p>
            <a:r>
              <a:rPr lang="en-US" dirty="0" smtClean="0"/>
              <a:t>The plan generated </a:t>
            </a:r>
            <a:r>
              <a:rPr lang="en-US" dirty="0"/>
              <a:t>much interest and discussion among lawmakers but the suggested reforms, such as the abolition of the fractional reserve system and imposition of 100% reserves </a:t>
            </a:r>
            <a:r>
              <a:rPr lang="en-US" dirty="0" smtClean="0"/>
              <a:t>on demand deposits, </a:t>
            </a:r>
            <a:r>
              <a:rPr lang="en-US" dirty="0"/>
              <a:t>were set aside and replaced by watered down alternative </a:t>
            </a:r>
            <a:r>
              <a:rPr lang="en-US" dirty="0" smtClean="0"/>
              <a:t>measures:  The Banking Act of 1935 </a:t>
            </a:r>
            <a:r>
              <a:rPr lang="en-US" dirty="0"/>
              <a:t>institutionalized Federal deposit insurance and the separation of commercial and investment banking. It successfully restored the public's confidence in the banking system and ended discussion of banking </a:t>
            </a:r>
            <a:r>
              <a:rPr lang="en-US" dirty="0" smtClean="0"/>
              <a:t>reform.</a:t>
            </a:r>
            <a:endParaRPr lang="en-US" baseline="30000" dirty="0" smtClean="0"/>
          </a:p>
          <a:p>
            <a:endParaRPr lang="en-US" dirty="0"/>
          </a:p>
          <a:p>
            <a:r>
              <a:rPr lang="en-US" dirty="0"/>
              <a:t>After apparent recovery in the mid-1930s, America entered </a:t>
            </a:r>
            <a:r>
              <a:rPr lang="en-US" dirty="0" smtClean="0"/>
              <a:t>the Recession of 1937-1938  </a:t>
            </a:r>
            <a:r>
              <a:rPr lang="en-US" dirty="0"/>
              <a:t>and the key elements of the Chicago plan resurfaced in a July 1939 draft proposal </a:t>
            </a:r>
            <a:r>
              <a:rPr lang="en-US" dirty="0" smtClean="0"/>
              <a:t>titled </a:t>
            </a:r>
            <a:r>
              <a:rPr lang="en-US" i="1" u="sng" dirty="0" smtClean="0"/>
              <a:t>A Program for Monetary Reform </a:t>
            </a:r>
            <a:r>
              <a:rPr lang="en-US" dirty="0" smtClean="0"/>
              <a:t>but </a:t>
            </a:r>
            <a:r>
              <a:rPr lang="en-US" dirty="0"/>
              <a:t>did not result in any new legislation.</a:t>
            </a:r>
          </a:p>
        </p:txBody>
      </p:sp>
      <p:sp>
        <p:nvSpPr>
          <p:cNvPr id="4" name="TextBox 3"/>
          <p:cNvSpPr txBox="1"/>
          <p:nvPr/>
        </p:nvSpPr>
        <p:spPr>
          <a:xfrm>
            <a:off x="3657601" y="933428"/>
            <a:ext cx="3702503" cy="954107"/>
          </a:xfrm>
          <a:prstGeom prst="rect">
            <a:avLst/>
          </a:prstGeom>
          <a:solidFill>
            <a:srgbClr val="FF9379"/>
          </a:solidFill>
        </p:spPr>
        <p:txBody>
          <a:bodyPr wrap="square" rtlCol="0">
            <a:spAutoFit/>
          </a:bodyPr>
          <a:lstStyle/>
          <a:p>
            <a:pPr algn="ctr"/>
            <a:r>
              <a:rPr lang="en-US" sz="2800" dirty="0" smtClean="0"/>
              <a:t>HISTORY OF </a:t>
            </a:r>
          </a:p>
          <a:p>
            <a:pPr algn="ctr"/>
            <a:r>
              <a:rPr lang="en-US" sz="2800" dirty="0" smtClean="0"/>
              <a:t>THE CHICAGO PLAN</a:t>
            </a:r>
            <a:endParaRPr lang="en-US" sz="2800" dirty="0"/>
          </a:p>
        </p:txBody>
      </p:sp>
    </p:spTree>
    <p:extLst>
      <p:ext uri="{BB962C8B-B14F-4D97-AF65-F5344CB8AC3E}">
        <p14:creationId xmlns:p14="http://schemas.microsoft.com/office/powerpoint/2010/main" val="776846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6834"/>
            <a:ext cx="12191999" cy="766251"/>
          </a:xfrm>
        </p:spPr>
        <p:txBody>
          <a:bodyPr/>
          <a:lstStyle/>
          <a:p>
            <a:pPr algn="ctr"/>
            <a:r>
              <a:rPr lang="en-US" dirty="0" smtClean="0"/>
              <a:t>PARTS OF PRESENTATION</a:t>
            </a:r>
            <a:endParaRPr lang="en-US" dirty="0"/>
          </a:p>
        </p:txBody>
      </p:sp>
      <p:sp>
        <p:nvSpPr>
          <p:cNvPr id="3" name="Content Placeholder 2"/>
          <p:cNvSpPr>
            <a:spLocks noGrp="1"/>
          </p:cNvSpPr>
          <p:nvPr>
            <p:ph idx="1"/>
          </p:nvPr>
        </p:nvSpPr>
        <p:spPr>
          <a:xfrm>
            <a:off x="-1" y="773085"/>
            <a:ext cx="12191998" cy="6084915"/>
          </a:xfrm>
        </p:spPr>
        <p:txBody>
          <a:bodyPr>
            <a:normAutofit fontScale="62500" lnSpcReduction="20000"/>
          </a:bodyPr>
          <a:lstStyle/>
          <a:p>
            <a:pPr marL="457200" indent="-457200">
              <a:buFont typeface="+mj-lt"/>
              <a:buAutoNum type="arabicPeriod"/>
            </a:pPr>
            <a:r>
              <a:rPr lang="en-US" sz="2600" b="1" u="sng" dirty="0" smtClean="0">
                <a:latin typeface="Courier New" panose="02070309020205020404" pitchFamily="49" charset="0"/>
                <a:cs typeface="Courier New" panose="02070309020205020404" pitchFamily="49" charset="0"/>
              </a:rPr>
              <a:t>Reform </a:t>
            </a:r>
            <a:r>
              <a:rPr lang="en-US" sz="2600" b="1" u="sng" dirty="0">
                <a:latin typeface="Courier New" panose="02070309020205020404" pitchFamily="49" charset="0"/>
                <a:cs typeface="Courier New" panose="02070309020205020404" pitchFamily="49" charset="0"/>
              </a:rPr>
              <a:t>#1</a:t>
            </a:r>
            <a:r>
              <a:rPr lang="en-US" sz="2600" dirty="0">
                <a:latin typeface="Courier New" panose="02070309020205020404" pitchFamily="49" charset="0"/>
                <a:cs typeface="Courier New" panose="02070309020205020404" pitchFamily="49" charset="0"/>
              </a:rPr>
              <a:t>: Nationalization of the Federal </a:t>
            </a:r>
            <a:r>
              <a:rPr lang="en-US" sz="2600" dirty="0" smtClean="0">
                <a:latin typeface="Courier New" panose="02070309020205020404" pitchFamily="49" charset="0"/>
                <a:cs typeface="Courier New" panose="02070309020205020404" pitchFamily="49" charset="0"/>
              </a:rPr>
              <a:t>Reserve</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What Does Debt-Free Government-Issued Money Look Like?</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How Does the Plutocracy Respond?</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Nearly All Citizens Would Gain </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The Face of Evil</a:t>
            </a:r>
          </a:p>
          <a:p>
            <a:pPr marL="457200" indent="-457200">
              <a:buFont typeface="+mj-lt"/>
              <a:buAutoNum type="arabicPeriod"/>
            </a:pPr>
            <a:r>
              <a:rPr lang="en-US" sz="2600" b="1" u="sng" dirty="0" smtClean="0">
                <a:latin typeface="Courier New" panose="02070309020205020404" pitchFamily="49" charset="0"/>
                <a:cs typeface="Courier New" panose="02070309020205020404" pitchFamily="49" charset="0"/>
              </a:rPr>
              <a:t>Reform #2</a:t>
            </a:r>
            <a:r>
              <a:rPr lang="en-US" sz="2600" dirty="0" smtClean="0">
                <a:latin typeface="Courier New" panose="02070309020205020404" pitchFamily="49" charset="0"/>
                <a:cs typeface="Courier New" panose="02070309020205020404" pitchFamily="49" charset="0"/>
              </a:rPr>
              <a:t>:  Ending Fractional Reserve Banking and Instituting the 100% Reserve Solution</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Avoiding Banking System Panics and Collapses</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Soddy and Simons Develop the 100% Reserve Solution</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100% Reserve Solution Need Not Be Deflationary</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De </a:t>
            </a:r>
            <a:r>
              <a:rPr lang="en-US" sz="2600" dirty="0" err="1" smtClean="0">
                <a:latin typeface="Courier New" panose="02070309020205020404" pitchFamily="49" charset="0"/>
                <a:cs typeface="Courier New" panose="02070309020205020404" pitchFamily="49" charset="0"/>
              </a:rPr>
              <a:t>Fremery</a:t>
            </a:r>
            <a:r>
              <a:rPr lang="en-US" sz="2600" dirty="0" smtClean="0">
                <a:latin typeface="Courier New" panose="02070309020205020404" pitchFamily="49" charset="0"/>
                <a:cs typeface="Courier New" panose="02070309020205020404" pitchFamily="49" charset="0"/>
              </a:rPr>
              <a:t> Kept the 100% Reserve Solution Alive</a:t>
            </a:r>
          </a:p>
          <a:p>
            <a:pPr marL="457200" indent="-457200">
              <a:buFont typeface="+mj-lt"/>
              <a:buAutoNum type="arabicPeriod"/>
            </a:pPr>
            <a:r>
              <a:rPr lang="en-US" sz="2600" b="1" u="sng" dirty="0" smtClean="0">
                <a:latin typeface="Courier New" panose="02070309020205020404" pitchFamily="49" charset="0"/>
                <a:cs typeface="Courier New" panose="02070309020205020404" pitchFamily="49" charset="0"/>
              </a:rPr>
              <a:t>Reform #3</a:t>
            </a:r>
            <a:r>
              <a:rPr lang="en-US" sz="2600" dirty="0" smtClean="0">
                <a:latin typeface="Courier New" panose="02070309020205020404" pitchFamily="49" charset="0"/>
                <a:cs typeface="Courier New" panose="02070309020205020404" pitchFamily="49" charset="0"/>
              </a:rPr>
              <a:t>:  Institute Anti-Deflation Programs and Beware of Deflation</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The Usury Problem Remains</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Financiers Will Try to Sabotage Reform</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Don’t Allow Economists to Direct Monetary Reform</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Obstacles to Monetary Reform</a:t>
            </a:r>
          </a:p>
          <a:p>
            <a:pPr marL="914400" lvl="1" indent="-457200">
              <a:buFont typeface="+mj-lt"/>
              <a:buAutoNum type="alphaLcParenR"/>
            </a:pPr>
            <a:r>
              <a:rPr lang="en-US" sz="2200" dirty="0" smtClean="0">
                <a:latin typeface="Courier New" panose="02070309020205020404" pitchFamily="49" charset="0"/>
                <a:cs typeface="Courier New" panose="02070309020205020404" pitchFamily="49" charset="0"/>
              </a:rPr>
              <a:t>The banking and media establishments</a:t>
            </a:r>
          </a:p>
          <a:p>
            <a:pPr marL="914400" lvl="1" indent="-457200">
              <a:buFont typeface="+mj-lt"/>
              <a:buAutoNum type="alphaLcParenR"/>
            </a:pPr>
            <a:r>
              <a:rPr lang="en-US" sz="2200" dirty="0" smtClean="0">
                <a:latin typeface="Courier New" panose="02070309020205020404" pitchFamily="49" charset="0"/>
                <a:cs typeface="Courier New" panose="02070309020205020404" pitchFamily="49" charset="0"/>
              </a:rPr>
              <a:t>Poor monetary and economic thought</a:t>
            </a:r>
          </a:p>
          <a:p>
            <a:pPr marL="914400" lvl="1" indent="-457200">
              <a:buFont typeface="+mj-lt"/>
              <a:buAutoNum type="alphaLcParenR"/>
            </a:pPr>
            <a:r>
              <a:rPr lang="en-US" sz="2200" dirty="0" smtClean="0">
                <a:latin typeface="Courier New" panose="02070309020205020404" pitchFamily="49" charset="0"/>
                <a:cs typeface="Courier New" panose="02070309020205020404" pitchFamily="49" charset="0"/>
              </a:rPr>
              <a:t>Any Rand and the Libertarian free market theology</a:t>
            </a:r>
          </a:p>
          <a:p>
            <a:pPr marL="914400" lvl="1" indent="-457200">
              <a:buFont typeface="+mj-lt"/>
              <a:buAutoNum type="alphaLcParenR"/>
            </a:pPr>
            <a:r>
              <a:rPr lang="en-US" sz="2200" dirty="0" smtClean="0">
                <a:latin typeface="Courier New" panose="02070309020205020404" pitchFamily="49" charset="0"/>
                <a:cs typeface="Courier New" panose="02070309020205020404" pitchFamily="49" charset="0"/>
              </a:rPr>
              <a:t>Dangers to civil liberty from the “War on terrorism”</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What Can Be Done Now?</a:t>
            </a:r>
          </a:p>
          <a:p>
            <a:pPr marL="457200" indent="-457200">
              <a:buFont typeface="+mj-lt"/>
              <a:buAutoNum type="arabicPeriod"/>
            </a:pPr>
            <a:r>
              <a:rPr lang="en-US" sz="2600" dirty="0" smtClean="0">
                <a:latin typeface="Courier New" panose="02070309020205020404" pitchFamily="49" charset="0"/>
                <a:cs typeface="Courier New" panose="02070309020205020404" pitchFamily="49" charset="0"/>
              </a:rPr>
              <a:t>The Next Big Thing?</a:t>
            </a:r>
          </a:p>
          <a:p>
            <a:pPr marL="457200" indent="-457200">
              <a:buFont typeface="+mj-lt"/>
              <a:buAutoNum type="arabicPeriod"/>
            </a:pPr>
            <a:endParaRPr lang="en-US" sz="2600" dirty="0" smtClean="0">
              <a:latin typeface="Courier New" panose="02070309020205020404" pitchFamily="49" charset="0"/>
              <a:cs typeface="Courier New" panose="02070309020205020404" pitchFamily="49" charset="0"/>
            </a:endParaRPr>
          </a:p>
          <a:p>
            <a:pPr marL="457200" indent="-457200">
              <a:buFont typeface="+mj-lt"/>
              <a:buAutoNum type="arabicPeriod"/>
            </a:pPr>
            <a:endParaRPr lang="en-US" dirty="0" smtClean="0">
              <a:latin typeface="Courier New" panose="02070309020205020404" pitchFamily="49" charset="0"/>
              <a:cs typeface="Courier New" panose="02070309020205020404" pitchFamily="49" charset="0"/>
            </a:endParaRPr>
          </a:p>
          <a:p>
            <a:pPr marL="457200" indent="-457200">
              <a:buFont typeface="+mj-lt"/>
              <a:buAutoNum type="arabicPeriod"/>
            </a:pPr>
            <a:endParaRPr lang="en-US"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11198799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32" y="0"/>
            <a:ext cx="4986570" cy="6858000"/>
          </a:xfrm>
          <a:prstGeom prst="rect">
            <a:avLst/>
          </a:prstGeom>
        </p:spPr>
      </p:pic>
      <p:sp>
        <p:nvSpPr>
          <p:cNvPr id="7" name="TextBox 6"/>
          <p:cNvSpPr txBox="1"/>
          <p:nvPr/>
        </p:nvSpPr>
        <p:spPr>
          <a:xfrm>
            <a:off x="5027434" y="1292659"/>
            <a:ext cx="7184998" cy="3693319"/>
          </a:xfrm>
          <a:prstGeom prst="rect">
            <a:avLst/>
          </a:prstGeom>
          <a:solidFill>
            <a:srgbClr val="D0FFC1"/>
          </a:solidFill>
        </p:spPr>
        <p:txBody>
          <a:bodyPr wrap="square" rtlCol="0">
            <a:spAutoFit/>
          </a:bodyPr>
          <a:lstStyle/>
          <a:p>
            <a:r>
              <a:rPr lang="en-US" dirty="0" smtClean="0"/>
              <a:t>The following proposal was put forward by American economists in 1939 as an alternative to the private fractional reserve bank system:</a:t>
            </a:r>
          </a:p>
          <a:p>
            <a:endParaRPr lang="en-US" dirty="0"/>
          </a:p>
          <a:p>
            <a:pPr algn="ctr"/>
            <a:r>
              <a:rPr lang="en-US" dirty="0" smtClean="0"/>
              <a:t>“A PROGRAM FOR MONETARY REFORM”, 1939</a:t>
            </a:r>
          </a:p>
          <a:p>
            <a:r>
              <a:rPr lang="en-US" dirty="0" smtClean="0"/>
              <a:t>by Paul H. </a:t>
            </a:r>
            <a:r>
              <a:rPr lang="en-US" dirty="0"/>
              <a:t>Douglas		 Earl J. Hamilton</a:t>
            </a:r>
            <a:endParaRPr lang="en-US" dirty="0" smtClean="0"/>
          </a:p>
          <a:p>
            <a:r>
              <a:rPr lang="en-US" dirty="0"/>
              <a:t> </a:t>
            </a:r>
            <a:r>
              <a:rPr lang="en-US" dirty="0" smtClean="0"/>
              <a:t>    </a:t>
            </a:r>
            <a:r>
              <a:rPr lang="en-US" dirty="0"/>
              <a:t>Irving Fisher		 </a:t>
            </a:r>
            <a:r>
              <a:rPr lang="en-US" dirty="0" err="1"/>
              <a:t>Willford</a:t>
            </a:r>
            <a:r>
              <a:rPr lang="en-US" dirty="0"/>
              <a:t> I. King</a:t>
            </a:r>
            <a:endParaRPr lang="en-US" dirty="0" smtClean="0"/>
          </a:p>
          <a:p>
            <a:r>
              <a:rPr lang="en-US" dirty="0"/>
              <a:t> </a:t>
            </a:r>
            <a:r>
              <a:rPr lang="en-US" dirty="0" smtClean="0"/>
              <a:t>    Frank D. </a:t>
            </a:r>
            <a:r>
              <a:rPr lang="en-US" dirty="0"/>
              <a:t>Graham		 Charles R. Whittlesey </a:t>
            </a:r>
            <a:endParaRPr lang="en-US" dirty="0" smtClean="0"/>
          </a:p>
          <a:p>
            <a:endParaRPr lang="en-US" dirty="0" smtClean="0"/>
          </a:p>
          <a:p>
            <a:r>
              <a:rPr lang="en-US" dirty="0" smtClean="0"/>
              <a:t>“… </a:t>
            </a:r>
            <a:r>
              <a:rPr lang="en-US" dirty="0"/>
              <a:t>it is desirable that any bank or other agency holding </a:t>
            </a:r>
            <a:r>
              <a:rPr lang="en-US" dirty="0" smtClean="0"/>
              <a:t>deposits subject </a:t>
            </a:r>
            <a:r>
              <a:rPr lang="en-US" dirty="0"/>
              <a:t>to check (demand deposits) be required to keep on </a:t>
            </a:r>
            <a:r>
              <a:rPr lang="en-US" dirty="0" smtClean="0"/>
              <a:t>hand a </a:t>
            </a:r>
            <a:r>
              <a:rPr lang="en-US" dirty="0"/>
              <a:t>dollar of reserve for every dollar of such deposit, so that, </a:t>
            </a:r>
            <a:r>
              <a:rPr lang="en-US" dirty="0" smtClean="0"/>
              <a:t> in </a:t>
            </a:r>
            <a:r>
              <a:rPr lang="en-US" dirty="0"/>
              <a:t>effect, deposits subject to check actually represent </a:t>
            </a:r>
            <a:r>
              <a:rPr lang="en-US" dirty="0" smtClean="0"/>
              <a:t>money held </a:t>
            </a:r>
            <a:r>
              <a:rPr lang="en-US" dirty="0"/>
              <a:t>by the bank in trust for the depositor.”</a:t>
            </a:r>
          </a:p>
        </p:txBody>
      </p:sp>
      <p:sp>
        <p:nvSpPr>
          <p:cNvPr id="5" name="TextBox 4"/>
          <p:cNvSpPr txBox="1"/>
          <p:nvPr/>
        </p:nvSpPr>
        <p:spPr>
          <a:xfrm>
            <a:off x="882869" y="1107993"/>
            <a:ext cx="3792513" cy="369332"/>
          </a:xfrm>
          <a:prstGeom prst="rect">
            <a:avLst/>
          </a:prstGeom>
          <a:solidFill>
            <a:schemeClr val="bg1"/>
          </a:solidFill>
        </p:spPr>
        <p:txBody>
          <a:bodyPr wrap="none" rtlCol="0">
            <a:spAutoFit/>
          </a:bodyPr>
          <a:lstStyle/>
          <a:p>
            <a:r>
              <a:rPr lang="en-US" dirty="0" smtClean="0"/>
              <a:t>A PROGRAM FOR MONETARY REFORM</a:t>
            </a:r>
            <a:endParaRPr lang="en-US" dirty="0"/>
          </a:p>
        </p:txBody>
      </p:sp>
      <p:sp>
        <p:nvSpPr>
          <p:cNvPr id="2" name="Rectangle 1"/>
          <p:cNvSpPr/>
          <p:nvPr/>
        </p:nvSpPr>
        <p:spPr>
          <a:xfrm>
            <a:off x="4456298" y="630940"/>
            <a:ext cx="4238404" cy="369332"/>
          </a:xfrm>
          <a:prstGeom prst="rect">
            <a:avLst/>
          </a:prstGeom>
          <a:solidFill>
            <a:srgbClr val="FF9379"/>
          </a:solidFill>
        </p:spPr>
        <p:txBody>
          <a:bodyPr wrap="none">
            <a:spAutoFit/>
          </a:bodyPr>
          <a:lstStyle/>
          <a:p>
            <a:r>
              <a:rPr lang="en-US" i="1" u="sng" dirty="0"/>
              <a:t>A Program for Monetary </a:t>
            </a:r>
            <a:r>
              <a:rPr lang="en-US" i="1" u="sng" dirty="0" smtClean="0"/>
              <a:t>Reform, July 1939 </a:t>
            </a:r>
            <a:endParaRPr lang="en-US" dirty="0"/>
          </a:p>
        </p:txBody>
      </p:sp>
      <p:sp>
        <p:nvSpPr>
          <p:cNvPr id="9" name="Rectangle 8"/>
          <p:cNvSpPr/>
          <p:nvPr/>
        </p:nvSpPr>
        <p:spPr>
          <a:xfrm>
            <a:off x="0" y="0"/>
            <a:ext cx="12192000" cy="523220"/>
          </a:xfrm>
          <a:prstGeom prst="rect">
            <a:avLst/>
          </a:prstGeom>
          <a:solidFill>
            <a:srgbClr val="FFC000"/>
          </a:solidFill>
        </p:spPr>
        <p:txBody>
          <a:bodyPr wrap="square">
            <a:spAutoFit/>
          </a:bodyPr>
          <a:lstStyle/>
          <a:p>
            <a:pPr marL="457200" indent="-457200">
              <a:buFont typeface="+mj-lt"/>
              <a:buAutoNum type="arabicPeriod" startAt="8"/>
            </a:pPr>
            <a:r>
              <a:rPr lang="en-US" sz="2800" b="1" dirty="0" smtClean="0">
                <a:latin typeface="Courier New" panose="02070309020205020404" pitchFamily="49" charset="0"/>
                <a:cs typeface="Courier New" panose="02070309020205020404" pitchFamily="49" charset="0"/>
              </a:rPr>
              <a:t>  Soddy </a:t>
            </a:r>
            <a:r>
              <a:rPr lang="en-US" sz="2800" b="1" dirty="0">
                <a:latin typeface="Courier New" panose="02070309020205020404" pitchFamily="49" charset="0"/>
                <a:cs typeface="Courier New" panose="02070309020205020404" pitchFamily="49" charset="0"/>
              </a:rPr>
              <a:t>and Simons Develop the 100% Reserve Solution</a:t>
            </a:r>
          </a:p>
        </p:txBody>
      </p:sp>
    </p:spTree>
    <p:extLst>
      <p:ext uri="{BB962C8B-B14F-4D97-AF65-F5344CB8AC3E}">
        <p14:creationId xmlns:p14="http://schemas.microsoft.com/office/powerpoint/2010/main" val="4983326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32" y="0"/>
            <a:ext cx="4986570" cy="6858000"/>
          </a:xfrm>
          <a:prstGeom prst="rect">
            <a:avLst/>
          </a:prstGeom>
        </p:spPr>
      </p:pic>
      <p:sp>
        <p:nvSpPr>
          <p:cNvPr id="5" name="TextBox 4"/>
          <p:cNvSpPr txBox="1"/>
          <p:nvPr/>
        </p:nvSpPr>
        <p:spPr>
          <a:xfrm>
            <a:off x="882869" y="1107993"/>
            <a:ext cx="3792513" cy="369332"/>
          </a:xfrm>
          <a:prstGeom prst="rect">
            <a:avLst/>
          </a:prstGeom>
          <a:solidFill>
            <a:schemeClr val="bg1"/>
          </a:solidFill>
        </p:spPr>
        <p:txBody>
          <a:bodyPr wrap="none" rtlCol="0">
            <a:spAutoFit/>
          </a:bodyPr>
          <a:lstStyle/>
          <a:p>
            <a:r>
              <a:rPr lang="en-US" dirty="0" smtClean="0"/>
              <a:t>A PROGRAM FOR MONETARY REFORM</a:t>
            </a:r>
            <a:endParaRPr lang="en-US" dirty="0"/>
          </a:p>
        </p:txBody>
      </p:sp>
      <p:sp>
        <p:nvSpPr>
          <p:cNvPr id="9" name="Rectangle 8"/>
          <p:cNvSpPr/>
          <p:nvPr/>
        </p:nvSpPr>
        <p:spPr>
          <a:xfrm>
            <a:off x="5027433" y="523220"/>
            <a:ext cx="7144133" cy="646331"/>
          </a:xfrm>
          <a:prstGeom prst="rect">
            <a:avLst/>
          </a:prstGeom>
          <a:solidFill>
            <a:srgbClr val="FF9379"/>
          </a:solidFill>
        </p:spPr>
        <p:txBody>
          <a:bodyPr wrap="square">
            <a:spAutoFit/>
          </a:bodyPr>
          <a:lstStyle/>
          <a:p>
            <a:pPr algn="ctr"/>
            <a:r>
              <a:rPr lang="en-US" i="1" u="sng" dirty="0" smtClean="0"/>
              <a:t>A </a:t>
            </a:r>
            <a:r>
              <a:rPr lang="en-US" i="1" u="sng" dirty="0"/>
              <a:t>Program for Monetary </a:t>
            </a:r>
            <a:r>
              <a:rPr lang="en-US" i="1" u="sng" dirty="0" smtClean="0"/>
              <a:t>Reform, July 1939</a:t>
            </a:r>
          </a:p>
          <a:p>
            <a:pPr algn="ctr"/>
            <a:r>
              <a:rPr lang="en-US" i="1" u="sng" dirty="0" smtClean="0"/>
              <a:t> </a:t>
            </a:r>
            <a:endParaRPr lang="en-US" dirty="0"/>
          </a:p>
        </p:txBody>
      </p:sp>
      <p:sp>
        <p:nvSpPr>
          <p:cNvPr id="7" name="TextBox 6"/>
          <p:cNvSpPr txBox="1"/>
          <p:nvPr/>
        </p:nvSpPr>
        <p:spPr>
          <a:xfrm>
            <a:off x="5027433" y="1102578"/>
            <a:ext cx="7184998" cy="5755422"/>
          </a:xfrm>
          <a:prstGeom prst="rect">
            <a:avLst/>
          </a:prstGeom>
          <a:solidFill>
            <a:srgbClr val="D0FFC1"/>
          </a:solidFill>
        </p:spPr>
        <p:txBody>
          <a:bodyPr wrap="square" rtlCol="0">
            <a:spAutoFit/>
          </a:bodyPr>
          <a:lstStyle/>
          <a:p>
            <a:pPr algn="ctr"/>
            <a:r>
              <a:rPr lang="en-US" dirty="0" smtClean="0"/>
              <a:t>“</a:t>
            </a:r>
            <a:r>
              <a:rPr lang="en-US" u="sng" dirty="0" smtClean="0"/>
              <a:t>The Fractional Reserve System</a:t>
            </a:r>
          </a:p>
          <a:p>
            <a:pPr algn="ctr"/>
            <a:endParaRPr lang="en-US" u="sng" dirty="0" smtClean="0"/>
          </a:p>
          <a:p>
            <a:r>
              <a:rPr lang="en-US" dirty="0" smtClean="0"/>
              <a:t>(9) A chief loose screw in our present American money and banking</a:t>
            </a:r>
          </a:p>
          <a:p>
            <a:r>
              <a:rPr lang="en-US" dirty="0" smtClean="0"/>
              <a:t>system is the requirement of only fractional reserves behind demand</a:t>
            </a:r>
          </a:p>
          <a:p>
            <a:r>
              <a:rPr lang="en-US" dirty="0" smtClean="0"/>
              <a:t>deposits.  Fractional reserves give our thousands of commercial banks</a:t>
            </a:r>
          </a:p>
          <a:p>
            <a:r>
              <a:rPr lang="en-US" dirty="0" smtClean="0"/>
              <a:t>the power to increase or decrease the volume of our circulating medium</a:t>
            </a:r>
          </a:p>
          <a:p>
            <a:r>
              <a:rPr lang="en-US" dirty="0" smtClean="0"/>
              <a:t>by increasing or decreasing bank loans and investments.  The banks thus</a:t>
            </a:r>
          </a:p>
          <a:p>
            <a:r>
              <a:rPr lang="en-US" dirty="0" smtClean="0"/>
              <a:t>exercise what has always, and justly, been considered a prerogative of </a:t>
            </a:r>
          </a:p>
          <a:p>
            <a:r>
              <a:rPr lang="en-US" dirty="0" smtClean="0"/>
              <a:t>sovereign power. “    	</a:t>
            </a:r>
            <a:r>
              <a:rPr lang="en-US" sz="1600" i="1" dirty="0" smtClean="0"/>
              <a:t>A Program for Monetary Reform</a:t>
            </a:r>
            <a:r>
              <a:rPr lang="en-US" sz="1600" dirty="0" smtClean="0"/>
              <a:t>, 1939, p. 19</a:t>
            </a:r>
          </a:p>
          <a:p>
            <a:endParaRPr lang="en-US" sz="1400" dirty="0" smtClean="0"/>
          </a:p>
          <a:p>
            <a:r>
              <a:rPr lang="en-US" dirty="0" smtClean="0"/>
              <a:t>“The 100% reserve system was the original system of deposit banking, but</a:t>
            </a:r>
          </a:p>
          <a:p>
            <a:r>
              <a:rPr lang="en-US" dirty="0" smtClean="0"/>
              <a:t>the fractional reserve system was introduced by private Venetian bankers</a:t>
            </a:r>
          </a:p>
          <a:p>
            <a:r>
              <a:rPr lang="en-US" dirty="0" smtClean="0"/>
              <a:t>not later than the middle of the Fourteenth century…  But what thus began</a:t>
            </a:r>
          </a:p>
          <a:p>
            <a:r>
              <a:rPr lang="en-US" dirty="0" smtClean="0"/>
              <a:t>as a breach of trust has now become the accepted and lawful practice.”</a:t>
            </a:r>
          </a:p>
          <a:p>
            <a:r>
              <a:rPr lang="en-US" sz="1400" i="1" dirty="0" smtClean="0"/>
              <a:t>			</a:t>
            </a:r>
            <a:r>
              <a:rPr lang="en-US" sz="1600" i="1" dirty="0" smtClean="0"/>
              <a:t>A </a:t>
            </a:r>
            <a:r>
              <a:rPr lang="en-US" sz="1600" i="1" dirty="0"/>
              <a:t>Program for Monetary Reform</a:t>
            </a:r>
            <a:r>
              <a:rPr lang="en-US" sz="1600" dirty="0"/>
              <a:t>, 1939, p. </a:t>
            </a:r>
            <a:r>
              <a:rPr lang="en-US" sz="1600" dirty="0" smtClean="0"/>
              <a:t>19</a:t>
            </a:r>
          </a:p>
          <a:p>
            <a:endParaRPr lang="en-US" sz="1400" dirty="0"/>
          </a:p>
          <a:p>
            <a:r>
              <a:rPr lang="en-US" dirty="0" smtClean="0"/>
              <a:t>“(13) The 100% reserve requirement would, in effect, completely </a:t>
            </a:r>
          </a:p>
          <a:p>
            <a:r>
              <a:rPr lang="en-US" dirty="0" smtClean="0"/>
              <a:t>separate from banking the power to issue money.  The two are now</a:t>
            </a:r>
          </a:p>
          <a:p>
            <a:r>
              <a:rPr lang="en-US" dirty="0" smtClean="0"/>
              <a:t>disastrously interdependent.  Banking would become wholly a business</a:t>
            </a:r>
          </a:p>
          <a:p>
            <a:r>
              <a:rPr lang="en-US" dirty="0" smtClean="0"/>
              <a:t>of lending and investing pre-existing money.”</a:t>
            </a:r>
          </a:p>
          <a:p>
            <a:r>
              <a:rPr lang="en-US" dirty="0"/>
              <a:t>	</a:t>
            </a:r>
            <a:r>
              <a:rPr lang="en-US" dirty="0" smtClean="0"/>
              <a:t>		 </a:t>
            </a:r>
            <a:r>
              <a:rPr lang="en-US" sz="1600" i="1" dirty="0"/>
              <a:t>A Program for Monetary Reform</a:t>
            </a:r>
            <a:r>
              <a:rPr lang="en-US" sz="1600" dirty="0"/>
              <a:t>, 1939, p. </a:t>
            </a:r>
            <a:r>
              <a:rPr lang="en-US" sz="1600" dirty="0" smtClean="0"/>
              <a:t>29</a:t>
            </a:r>
            <a:endParaRPr lang="en-US" sz="2000" dirty="0"/>
          </a:p>
        </p:txBody>
      </p:sp>
      <p:sp>
        <p:nvSpPr>
          <p:cNvPr id="10" name="Rectangle 9"/>
          <p:cNvSpPr/>
          <p:nvPr/>
        </p:nvSpPr>
        <p:spPr>
          <a:xfrm>
            <a:off x="0" y="0"/>
            <a:ext cx="12192000" cy="523220"/>
          </a:xfrm>
          <a:prstGeom prst="rect">
            <a:avLst/>
          </a:prstGeom>
          <a:solidFill>
            <a:srgbClr val="FFC000"/>
          </a:solidFill>
        </p:spPr>
        <p:txBody>
          <a:bodyPr wrap="square">
            <a:spAutoFit/>
          </a:bodyPr>
          <a:lstStyle/>
          <a:p>
            <a:pPr marL="457200" indent="-457200">
              <a:buFont typeface="+mj-lt"/>
              <a:buAutoNum type="arabicPeriod" startAt="8"/>
            </a:pPr>
            <a:r>
              <a:rPr lang="en-US" sz="2800" b="1" dirty="0" smtClean="0">
                <a:latin typeface="Courier New" panose="02070309020205020404" pitchFamily="49" charset="0"/>
                <a:cs typeface="Courier New" panose="02070309020205020404" pitchFamily="49" charset="0"/>
              </a:rPr>
              <a:t>  Soddy </a:t>
            </a:r>
            <a:r>
              <a:rPr lang="en-US" sz="2800" b="1" dirty="0">
                <a:latin typeface="Courier New" panose="02070309020205020404" pitchFamily="49" charset="0"/>
                <a:cs typeface="Courier New" panose="02070309020205020404" pitchFamily="49" charset="0"/>
              </a:rPr>
              <a:t>and Simons Develop the 100% Reserve Solution</a:t>
            </a:r>
          </a:p>
        </p:txBody>
      </p:sp>
    </p:spTree>
    <p:extLst>
      <p:ext uri="{BB962C8B-B14F-4D97-AF65-F5344CB8AC3E}">
        <p14:creationId xmlns:p14="http://schemas.microsoft.com/office/powerpoint/2010/main" val="7747890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http://thumbs.dreamstime.com/z/stability-word-columns-strong-support-2493662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8169" y="1071982"/>
            <a:ext cx="3155184" cy="299816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 y="523220"/>
            <a:ext cx="12191999" cy="584775"/>
          </a:xfrm>
          <a:prstGeom prst="rect">
            <a:avLst/>
          </a:prstGeom>
          <a:solidFill>
            <a:srgbClr val="6DFF3F"/>
          </a:solidFill>
        </p:spPr>
        <p:txBody>
          <a:bodyPr wrap="square" rtlCol="0">
            <a:spAutoFit/>
          </a:bodyPr>
          <a:lstStyle/>
          <a:p>
            <a:pPr algn="ctr"/>
            <a:r>
              <a:rPr lang="en-US" sz="3200" b="1" dirty="0" smtClean="0"/>
              <a:t>WHAT DOES IT MEAN ‘TO ESTABLISH 100% RESERVES’?</a:t>
            </a:r>
            <a:endParaRPr lang="en-US" sz="3200" b="1" dirty="0"/>
          </a:p>
        </p:txBody>
      </p:sp>
      <p:sp>
        <p:nvSpPr>
          <p:cNvPr id="10" name="Rectangle 9"/>
          <p:cNvSpPr/>
          <p:nvPr/>
        </p:nvSpPr>
        <p:spPr>
          <a:xfrm>
            <a:off x="0" y="0"/>
            <a:ext cx="12192000" cy="523220"/>
          </a:xfrm>
          <a:prstGeom prst="rect">
            <a:avLst/>
          </a:prstGeom>
          <a:solidFill>
            <a:srgbClr val="6DFF3F"/>
          </a:solidFill>
        </p:spPr>
        <p:txBody>
          <a:bodyPr wrap="square">
            <a:spAutoFit/>
          </a:bodyPr>
          <a:lstStyle/>
          <a:p>
            <a:pPr marL="514350" indent="-514350">
              <a:buFont typeface="+mj-lt"/>
              <a:buAutoNum type="arabicPeriod" startAt="9"/>
            </a:pPr>
            <a:r>
              <a:rPr lang="en-US" sz="2800" b="1" dirty="0" smtClean="0">
                <a:latin typeface="Courier New" panose="02070309020205020404" pitchFamily="49" charset="0"/>
                <a:cs typeface="Courier New" panose="02070309020205020404" pitchFamily="49" charset="0"/>
              </a:rPr>
              <a:t>  </a:t>
            </a:r>
            <a:r>
              <a:rPr lang="en-US" sz="2800" b="1" dirty="0">
                <a:latin typeface="Courier New" panose="02070309020205020404" pitchFamily="49" charset="0"/>
                <a:cs typeface="Courier New" panose="02070309020205020404" pitchFamily="49" charset="0"/>
              </a:rPr>
              <a:t>100% Reserve Solution Need Not Be </a:t>
            </a:r>
            <a:r>
              <a:rPr lang="en-US" sz="2800" b="1" dirty="0" smtClean="0">
                <a:latin typeface="Courier New" panose="02070309020205020404" pitchFamily="49" charset="0"/>
                <a:cs typeface="Courier New" panose="02070309020205020404" pitchFamily="49" charset="0"/>
              </a:rPr>
              <a:t>Deflationary</a:t>
            </a:r>
            <a:endParaRPr lang="en-US" sz="2800" b="1" dirty="0">
              <a:latin typeface="Courier New" panose="02070309020205020404" pitchFamily="49" charset="0"/>
              <a:cs typeface="Courier New" panose="02070309020205020404" pitchFamily="49" charset="0"/>
            </a:endParaRPr>
          </a:p>
        </p:txBody>
      </p:sp>
      <p:pic>
        <p:nvPicPr>
          <p:cNvPr id="1028" name="Picture 4" descr="http://www.daisydistribution.com/referral-scheme/yes-no-campaign/yes-no-campaign-button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2164" y="1170775"/>
            <a:ext cx="3155184" cy="1540782"/>
          </a:xfrm>
          <a:prstGeom prst="rect">
            <a:avLst/>
          </a:prstGeom>
          <a:noFill/>
          <a:extLst>
            <a:ext uri="{909E8E84-426E-40DD-AFC4-6F175D3DCCD1}">
              <a14:hiddenFill xmlns:a14="http://schemas.microsoft.com/office/drawing/2010/main">
                <a:solidFill>
                  <a:srgbClr val="FFFFFF"/>
                </a:solidFill>
              </a14:hiddenFill>
            </a:ext>
          </a:extLst>
        </p:spPr>
      </p:pic>
      <p:sp>
        <p:nvSpPr>
          <p:cNvPr id="3" name="Down Arrow 2"/>
          <p:cNvSpPr/>
          <p:nvPr/>
        </p:nvSpPr>
        <p:spPr>
          <a:xfrm rot="2678010">
            <a:off x="4205165" y="2003715"/>
            <a:ext cx="484632" cy="978408"/>
          </a:xfrm>
          <a:prstGeom prst="downArrow">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own Arrow 10"/>
          <p:cNvSpPr/>
          <p:nvPr/>
        </p:nvSpPr>
        <p:spPr>
          <a:xfrm rot="18852538">
            <a:off x="7162514" y="2047403"/>
            <a:ext cx="484632" cy="97840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6885206" y="3279227"/>
            <a:ext cx="2990942" cy="3416320"/>
          </a:xfrm>
          <a:prstGeom prst="rect">
            <a:avLst/>
          </a:prstGeom>
          <a:solidFill>
            <a:srgbClr val="FFBDFF"/>
          </a:solidFill>
        </p:spPr>
        <p:txBody>
          <a:bodyPr wrap="square" rtlCol="0">
            <a:spAutoFit/>
          </a:bodyPr>
          <a:lstStyle/>
          <a:p>
            <a:endParaRPr lang="en-US" dirty="0" smtClean="0"/>
          </a:p>
          <a:p>
            <a:r>
              <a:rPr lang="en-US" dirty="0" smtClean="0"/>
              <a:t>Telling the banks they could not lend unless they have 100% reserves for</a:t>
            </a:r>
          </a:p>
          <a:p>
            <a:r>
              <a:rPr lang="en-US" dirty="0" smtClean="0"/>
              <a:t>each dollar they lent.</a:t>
            </a:r>
          </a:p>
          <a:p>
            <a:endParaRPr lang="en-US" dirty="0"/>
          </a:p>
          <a:p>
            <a:r>
              <a:rPr lang="en-US" dirty="0" smtClean="0"/>
              <a:t>This would cause an incredible DEFLATION.</a:t>
            </a:r>
          </a:p>
          <a:p>
            <a:r>
              <a:rPr lang="en-US" dirty="0" smtClean="0"/>
              <a:t>The economy would crash, and banking reform discredited!</a:t>
            </a:r>
          </a:p>
          <a:p>
            <a:endParaRPr lang="en-US" dirty="0"/>
          </a:p>
        </p:txBody>
      </p:sp>
      <p:sp>
        <p:nvSpPr>
          <p:cNvPr id="14" name="TextBox 13"/>
          <p:cNvSpPr txBox="1"/>
          <p:nvPr/>
        </p:nvSpPr>
        <p:spPr>
          <a:xfrm>
            <a:off x="451945" y="3279227"/>
            <a:ext cx="5833328" cy="3416320"/>
          </a:xfrm>
          <a:prstGeom prst="rect">
            <a:avLst/>
          </a:prstGeom>
          <a:solidFill>
            <a:srgbClr val="A7FFA7"/>
          </a:solidFill>
        </p:spPr>
        <p:txBody>
          <a:bodyPr wrap="none" rtlCol="0">
            <a:spAutoFit/>
          </a:bodyPr>
          <a:lstStyle/>
          <a:p>
            <a:r>
              <a:rPr lang="en-US" dirty="0" smtClean="0"/>
              <a:t>The U.S. Treasury loans freshly created U.S. money to the </a:t>
            </a:r>
          </a:p>
          <a:p>
            <a:r>
              <a:rPr lang="en-US" dirty="0" smtClean="0"/>
              <a:t>the banks to bring their cash reserves up to 100%.</a:t>
            </a:r>
          </a:p>
          <a:p>
            <a:endParaRPr lang="en-US" dirty="0"/>
          </a:p>
          <a:p>
            <a:r>
              <a:rPr lang="en-US" dirty="0" smtClean="0"/>
              <a:t>Thus, all the bank credit money created out of thin air </a:t>
            </a:r>
          </a:p>
          <a:p>
            <a:r>
              <a:rPr lang="en-US" dirty="0" smtClean="0"/>
              <a:t>through fractional reserve banking is changed into </a:t>
            </a:r>
          </a:p>
          <a:p>
            <a:r>
              <a:rPr lang="en-US" dirty="0" smtClean="0"/>
              <a:t>real, honest money.    There is no deflation.</a:t>
            </a:r>
          </a:p>
          <a:p>
            <a:endParaRPr lang="en-US" dirty="0"/>
          </a:p>
          <a:p>
            <a:r>
              <a:rPr lang="en-US" dirty="0" smtClean="0"/>
              <a:t>As the current loans are paid off, the repaid principal</a:t>
            </a:r>
          </a:p>
          <a:p>
            <a:r>
              <a:rPr lang="en-US" dirty="0" smtClean="0"/>
              <a:t>does not ‘disappear’, which would happen under the</a:t>
            </a:r>
          </a:p>
          <a:p>
            <a:r>
              <a:rPr lang="en-US" dirty="0" smtClean="0"/>
              <a:t>old fractional reserve system.  The repaid principal would be</a:t>
            </a:r>
          </a:p>
          <a:p>
            <a:r>
              <a:rPr lang="en-US" dirty="0" smtClean="0"/>
              <a:t>paid by the banks to the U.S. Treasury, to repay the loans</a:t>
            </a:r>
          </a:p>
          <a:p>
            <a:r>
              <a:rPr lang="en-US" dirty="0" smtClean="0"/>
              <a:t>to the banks in the conversion to 100% Reserves.</a:t>
            </a:r>
            <a:endParaRPr lang="en-US" dirty="0"/>
          </a:p>
        </p:txBody>
      </p:sp>
      <p:pic>
        <p:nvPicPr>
          <p:cNvPr id="1030" name="Picture 6" descr="https://images.hedgeye.com/media_assets/0060/7618/Deflation_cartoon_10.02.2014_lar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16967" y="3279225"/>
            <a:ext cx="2575034" cy="349066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8169" y="3798044"/>
            <a:ext cx="343364" cy="369332"/>
          </a:xfrm>
          <a:prstGeom prst="rect">
            <a:avLst/>
          </a:prstGeom>
          <a:solidFill>
            <a:schemeClr val="bg1"/>
          </a:solidFill>
        </p:spPr>
        <p:txBody>
          <a:bodyPr wrap="none" rtlCol="0">
            <a:spAutoFit/>
          </a:bodyPr>
          <a:lstStyle/>
          <a:p>
            <a:r>
              <a:rPr lang="en-US" dirty="0" smtClean="0"/>
              <a:t>   </a:t>
            </a:r>
            <a:endParaRPr lang="en-US" dirty="0"/>
          </a:p>
        </p:txBody>
      </p:sp>
    </p:spTree>
    <p:extLst>
      <p:ext uri="{BB962C8B-B14F-4D97-AF65-F5344CB8AC3E}">
        <p14:creationId xmlns:p14="http://schemas.microsoft.com/office/powerpoint/2010/main" val="41893624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C000"/>
          </a:solidFill>
        </p:spPr>
        <p:txBody>
          <a:bodyPr wrap="square">
            <a:spAutoFit/>
          </a:bodyPr>
          <a:lstStyle/>
          <a:p>
            <a:pPr marL="514350" indent="-514350">
              <a:buFont typeface="+mj-lt"/>
              <a:buAutoNum type="arabicPeriod" startAt="10"/>
            </a:pPr>
            <a:r>
              <a:rPr lang="en-US" sz="2800" b="1" dirty="0" smtClean="0">
                <a:latin typeface="Courier New" panose="02070309020205020404" pitchFamily="49" charset="0"/>
                <a:cs typeface="Courier New" panose="02070309020205020404" pitchFamily="49" charset="0"/>
              </a:rPr>
              <a:t>  </a:t>
            </a:r>
            <a:r>
              <a:rPr lang="en-US" sz="2800" b="1" dirty="0">
                <a:latin typeface="Courier New" panose="02070309020205020404" pitchFamily="49" charset="0"/>
                <a:cs typeface="Courier New" panose="02070309020205020404" pitchFamily="49" charset="0"/>
              </a:rPr>
              <a:t>De </a:t>
            </a:r>
            <a:r>
              <a:rPr lang="en-US" sz="2800" b="1" dirty="0" err="1">
                <a:latin typeface="Courier New" panose="02070309020205020404" pitchFamily="49" charset="0"/>
                <a:cs typeface="Courier New" panose="02070309020205020404" pitchFamily="49" charset="0"/>
              </a:rPr>
              <a:t>Fremery</a:t>
            </a:r>
            <a:r>
              <a:rPr lang="en-US" sz="2800" b="1" dirty="0">
                <a:latin typeface="Courier New" panose="02070309020205020404" pitchFamily="49" charset="0"/>
                <a:cs typeface="Courier New" panose="02070309020205020404" pitchFamily="49" charset="0"/>
              </a:rPr>
              <a:t> Kept the 100% Reserve Solution </a:t>
            </a:r>
            <a:r>
              <a:rPr lang="en-US" sz="2800" b="1" dirty="0" smtClean="0">
                <a:latin typeface="Courier New" panose="02070309020205020404" pitchFamily="49" charset="0"/>
                <a:cs typeface="Courier New" panose="02070309020205020404" pitchFamily="49" charset="0"/>
              </a:rPr>
              <a:t>Alive</a:t>
            </a:r>
            <a:endParaRPr lang="en-US" sz="2800" b="1" dirty="0">
              <a:latin typeface="Courier New" panose="02070309020205020404" pitchFamily="49" charset="0"/>
              <a:cs typeface="Courier New" panose="02070309020205020404" pitchFamily="49" charset="0"/>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17853" y="825058"/>
            <a:ext cx="6364407" cy="5544211"/>
          </a:xfrm>
          <a:prstGeom prst="rect">
            <a:avLst/>
          </a:prstGeom>
        </p:spPr>
      </p:pic>
      <p:pic>
        <p:nvPicPr>
          <p:cNvPr id="2050" name="Picture 2" descr="http://ecx.images-amazon.com/images/I/51cepW%2BYt5L._SY344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69" y="610131"/>
            <a:ext cx="4829911" cy="6247869"/>
          </a:xfrm>
          <a:prstGeom prst="rect">
            <a:avLst/>
          </a:prstGeom>
          <a:noFill/>
          <a:extLst>
            <a:ext uri="{909E8E84-426E-40DD-AFC4-6F175D3DCCD1}">
              <a14:hiddenFill xmlns:a14="http://schemas.microsoft.com/office/drawing/2010/main">
                <a:solidFill>
                  <a:srgbClr val="FFFFFF"/>
                </a:solidFill>
              </a14:hiddenFill>
            </a:ext>
          </a:extLst>
        </p:spPr>
      </p:pic>
      <p:sp>
        <p:nvSpPr>
          <p:cNvPr id="4" name="Explosion 1 3"/>
          <p:cNvSpPr/>
          <p:nvPr/>
        </p:nvSpPr>
        <p:spPr>
          <a:xfrm>
            <a:off x="-157655" y="4109543"/>
            <a:ext cx="1860331" cy="167114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MONEY</a:t>
            </a:r>
            <a:endParaRPr lang="en-US" sz="2000" dirty="0"/>
          </a:p>
        </p:txBody>
      </p:sp>
      <p:sp>
        <p:nvSpPr>
          <p:cNvPr id="10" name="Explosion 1 9"/>
          <p:cNvSpPr/>
          <p:nvPr/>
        </p:nvSpPr>
        <p:spPr>
          <a:xfrm>
            <a:off x="4288144" y="3859720"/>
            <a:ext cx="1371599" cy="1671145"/>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LAND</a:t>
            </a:r>
            <a:endParaRPr lang="en-US" sz="2000" dirty="0"/>
          </a:p>
        </p:txBody>
      </p:sp>
      <p:sp>
        <p:nvSpPr>
          <p:cNvPr id="5" name="TextBox 4"/>
          <p:cNvSpPr txBox="1"/>
          <p:nvPr/>
        </p:nvSpPr>
        <p:spPr>
          <a:xfrm>
            <a:off x="454369" y="5544206"/>
            <a:ext cx="4829912" cy="1107996"/>
          </a:xfrm>
          <a:prstGeom prst="rect">
            <a:avLst/>
          </a:prstGeom>
          <a:solidFill>
            <a:srgbClr val="97FFFF"/>
          </a:solidFill>
        </p:spPr>
        <p:txBody>
          <a:bodyPr wrap="none" rtlCol="0">
            <a:spAutoFit/>
          </a:bodyPr>
          <a:lstStyle/>
          <a:p>
            <a:r>
              <a:rPr lang="en-US" sz="1600" i="1" dirty="0" smtClean="0"/>
              <a:t>One can have a privilege only by depriving other men of</a:t>
            </a:r>
          </a:p>
          <a:p>
            <a:r>
              <a:rPr lang="en-US" sz="1600" i="1" dirty="0" smtClean="0"/>
              <a:t>a portion of their rights.  Consequently a reign of justice</a:t>
            </a:r>
          </a:p>
          <a:p>
            <a:r>
              <a:rPr lang="en-US" sz="1600" i="1" dirty="0" smtClean="0"/>
              <a:t>will consist in the destruction of every privilege and the</a:t>
            </a:r>
          </a:p>
          <a:p>
            <a:r>
              <a:rPr lang="en-US" sz="1600" i="1" dirty="0" smtClean="0"/>
              <a:t>restitution of every right.       -Patrick Dove, 1850</a:t>
            </a:r>
            <a:endParaRPr lang="en-US" sz="1600" i="1" dirty="0"/>
          </a:p>
        </p:txBody>
      </p:sp>
    </p:spTree>
    <p:extLst>
      <p:ext uri="{BB962C8B-B14F-4D97-AF65-F5344CB8AC3E}">
        <p14:creationId xmlns:p14="http://schemas.microsoft.com/office/powerpoint/2010/main" val="14304320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C000"/>
          </a:solidFill>
        </p:spPr>
        <p:txBody>
          <a:bodyPr wrap="square">
            <a:spAutoFit/>
          </a:bodyPr>
          <a:lstStyle/>
          <a:p>
            <a:pPr marL="514350" indent="-514350">
              <a:buFont typeface="+mj-lt"/>
              <a:buAutoNum type="arabicPeriod" startAt="10"/>
            </a:pPr>
            <a:r>
              <a:rPr lang="en-US" sz="2800" b="1" dirty="0" smtClean="0">
                <a:latin typeface="Courier New" panose="02070309020205020404" pitchFamily="49" charset="0"/>
                <a:cs typeface="Courier New" panose="02070309020205020404" pitchFamily="49" charset="0"/>
              </a:rPr>
              <a:t>  </a:t>
            </a:r>
            <a:r>
              <a:rPr lang="en-US" sz="2800" b="1" dirty="0">
                <a:latin typeface="Courier New" panose="02070309020205020404" pitchFamily="49" charset="0"/>
                <a:cs typeface="Courier New" panose="02070309020205020404" pitchFamily="49" charset="0"/>
              </a:rPr>
              <a:t>De </a:t>
            </a:r>
            <a:r>
              <a:rPr lang="en-US" sz="2800" b="1" dirty="0" err="1">
                <a:latin typeface="Courier New" panose="02070309020205020404" pitchFamily="49" charset="0"/>
                <a:cs typeface="Courier New" panose="02070309020205020404" pitchFamily="49" charset="0"/>
              </a:rPr>
              <a:t>Fremery</a:t>
            </a:r>
            <a:r>
              <a:rPr lang="en-US" sz="2800" b="1" dirty="0">
                <a:latin typeface="Courier New" panose="02070309020205020404" pitchFamily="49" charset="0"/>
                <a:cs typeface="Courier New" panose="02070309020205020404" pitchFamily="49" charset="0"/>
              </a:rPr>
              <a:t> Kept the 100% Reserve Solution </a:t>
            </a:r>
            <a:r>
              <a:rPr lang="en-US" sz="2800" b="1" dirty="0" smtClean="0">
                <a:latin typeface="Courier New" panose="02070309020205020404" pitchFamily="49" charset="0"/>
                <a:cs typeface="Courier New" panose="02070309020205020404" pitchFamily="49" charset="0"/>
              </a:rPr>
              <a:t>Alive</a:t>
            </a:r>
            <a:endParaRPr lang="en-US" sz="2800" b="1" dirty="0">
              <a:latin typeface="Courier New" panose="02070309020205020404" pitchFamily="49" charset="0"/>
              <a:cs typeface="Courier New" panose="02070309020205020404" pitchFamily="49"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421" y="591292"/>
            <a:ext cx="6779173" cy="6266708"/>
          </a:xfrm>
          <a:prstGeom prst="rect">
            <a:avLst/>
          </a:prstGeom>
        </p:spPr>
      </p:pic>
      <p:sp>
        <p:nvSpPr>
          <p:cNvPr id="7" name="Freeform 6"/>
          <p:cNvSpPr/>
          <p:nvPr/>
        </p:nvSpPr>
        <p:spPr>
          <a:xfrm>
            <a:off x="4745421" y="6353071"/>
            <a:ext cx="2680138" cy="81730"/>
          </a:xfrm>
          <a:custGeom>
            <a:avLst/>
            <a:gdLst>
              <a:gd name="connsiteX0" fmla="*/ 0 w 2680138"/>
              <a:gd name="connsiteY0" fmla="*/ 16198 h 81730"/>
              <a:gd name="connsiteX1" fmla="*/ 1970689 w 2680138"/>
              <a:gd name="connsiteY1" fmla="*/ 16198 h 81730"/>
              <a:gd name="connsiteX2" fmla="*/ 2680138 w 2680138"/>
              <a:gd name="connsiteY2" fmla="*/ 79260 h 81730"/>
            </a:gdLst>
            <a:ahLst/>
            <a:cxnLst>
              <a:cxn ang="0">
                <a:pos x="connsiteX0" y="connsiteY0"/>
              </a:cxn>
              <a:cxn ang="0">
                <a:pos x="connsiteX1" y="connsiteY1"/>
              </a:cxn>
              <a:cxn ang="0">
                <a:pos x="connsiteX2" y="connsiteY2"/>
              </a:cxn>
            </a:cxnLst>
            <a:rect l="l" t="t" r="r" b="b"/>
            <a:pathLst>
              <a:path w="2680138" h="81730">
                <a:moveTo>
                  <a:pt x="0" y="16198"/>
                </a:moveTo>
                <a:cubicBezTo>
                  <a:pt x="465124" y="9553"/>
                  <a:pt x="1464555" y="-16668"/>
                  <a:pt x="1970689" y="16198"/>
                </a:cubicBezTo>
                <a:cubicBezTo>
                  <a:pt x="3274810" y="100882"/>
                  <a:pt x="1337693" y="79260"/>
                  <a:pt x="2680138" y="7926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0" y="6526924"/>
            <a:ext cx="1560786" cy="47297"/>
          </a:xfrm>
          <a:custGeom>
            <a:avLst/>
            <a:gdLst>
              <a:gd name="connsiteX0" fmla="*/ 1560786 w 1560786"/>
              <a:gd name="connsiteY0" fmla="*/ 47297 h 47297"/>
              <a:gd name="connsiteX1" fmla="*/ 1056290 w 1560786"/>
              <a:gd name="connsiteY1" fmla="*/ 15766 h 47297"/>
              <a:gd name="connsiteX2" fmla="*/ 867103 w 1560786"/>
              <a:gd name="connsiteY2" fmla="*/ 0 h 47297"/>
              <a:gd name="connsiteX3" fmla="*/ 362607 w 1560786"/>
              <a:gd name="connsiteY3" fmla="*/ 15766 h 47297"/>
              <a:gd name="connsiteX4" fmla="*/ 236483 w 1560786"/>
              <a:gd name="connsiteY4" fmla="*/ 31531 h 47297"/>
              <a:gd name="connsiteX5" fmla="*/ 0 w 1560786"/>
              <a:gd name="connsiteY5" fmla="*/ 47297 h 4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786" h="47297">
                <a:moveTo>
                  <a:pt x="1560786" y="47297"/>
                </a:moveTo>
                <a:cubicBezTo>
                  <a:pt x="1334551" y="2048"/>
                  <a:pt x="1552076" y="41191"/>
                  <a:pt x="1056290" y="15766"/>
                </a:cubicBezTo>
                <a:cubicBezTo>
                  <a:pt x="993092" y="12525"/>
                  <a:pt x="930165" y="5255"/>
                  <a:pt x="867103" y="0"/>
                </a:cubicBezTo>
                <a:lnTo>
                  <a:pt x="362607" y="15766"/>
                </a:lnTo>
                <a:cubicBezTo>
                  <a:pt x="320291" y="17882"/>
                  <a:pt x="278692" y="27861"/>
                  <a:pt x="236483" y="31531"/>
                </a:cubicBezTo>
                <a:cubicBezTo>
                  <a:pt x="157777" y="38375"/>
                  <a:pt x="0" y="47297"/>
                  <a:pt x="0" y="4729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ichael Kumho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353732" y="537647"/>
            <a:ext cx="2002970" cy="28062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8883" y="4477817"/>
            <a:ext cx="4183117" cy="1530970"/>
          </a:xfrm>
          <a:prstGeom prst="rect">
            <a:avLst/>
          </a:prstGeom>
        </p:spPr>
      </p:pic>
      <p:sp>
        <p:nvSpPr>
          <p:cNvPr id="14" name="TextBox 13"/>
          <p:cNvSpPr txBox="1"/>
          <p:nvPr/>
        </p:nvSpPr>
        <p:spPr>
          <a:xfrm>
            <a:off x="4677580" y="518721"/>
            <a:ext cx="4676152" cy="954107"/>
          </a:xfrm>
          <a:prstGeom prst="rect">
            <a:avLst/>
          </a:prstGeom>
          <a:solidFill>
            <a:srgbClr val="FFFF00"/>
          </a:solidFill>
        </p:spPr>
        <p:txBody>
          <a:bodyPr wrap="none" rtlCol="0">
            <a:spAutoFit/>
          </a:bodyPr>
          <a:lstStyle/>
          <a:p>
            <a:r>
              <a:rPr lang="en-US" sz="2800" dirty="0" smtClean="0"/>
              <a:t>THE 100% RESERVE SOLUTION </a:t>
            </a:r>
          </a:p>
          <a:p>
            <a:r>
              <a:rPr lang="en-US" sz="2800" dirty="0" smtClean="0"/>
              <a:t>CAME ALIVE AGAIN IN 2012</a:t>
            </a:r>
            <a:endParaRPr lang="en-US" sz="2800" dirty="0"/>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32878" y="3358336"/>
            <a:ext cx="3334215" cy="1105054"/>
          </a:xfrm>
          <a:prstGeom prst="rect">
            <a:avLst/>
          </a:prstGeom>
        </p:spPr>
      </p:pic>
      <p:sp>
        <p:nvSpPr>
          <p:cNvPr id="9" name="Freeform 8"/>
          <p:cNvSpPr/>
          <p:nvPr/>
        </p:nvSpPr>
        <p:spPr>
          <a:xfrm>
            <a:off x="6605752" y="5880516"/>
            <a:ext cx="1686910" cy="693705"/>
          </a:xfrm>
          <a:custGeom>
            <a:avLst/>
            <a:gdLst>
              <a:gd name="connsiteX0" fmla="*/ 0 w 1686910"/>
              <a:gd name="connsiteY0" fmla="*/ 394160 h 693705"/>
              <a:gd name="connsiteX1" fmla="*/ 110358 w 1686910"/>
              <a:gd name="connsiteY1" fmla="*/ 599112 h 693705"/>
              <a:gd name="connsiteX2" fmla="*/ 173420 w 1686910"/>
              <a:gd name="connsiteY2" fmla="*/ 693705 h 693705"/>
              <a:gd name="connsiteX3" fmla="*/ 331076 w 1686910"/>
              <a:gd name="connsiteY3" fmla="*/ 567581 h 693705"/>
              <a:gd name="connsiteX4" fmla="*/ 425669 w 1686910"/>
              <a:gd name="connsiteY4" fmla="*/ 488753 h 693705"/>
              <a:gd name="connsiteX5" fmla="*/ 788276 w 1686910"/>
              <a:gd name="connsiteY5" fmla="*/ 283801 h 693705"/>
              <a:gd name="connsiteX6" fmla="*/ 1087820 w 1686910"/>
              <a:gd name="connsiteY6" fmla="*/ 94615 h 693705"/>
              <a:gd name="connsiteX7" fmla="*/ 1529255 w 1686910"/>
              <a:gd name="connsiteY7" fmla="*/ 15787 h 693705"/>
              <a:gd name="connsiteX8" fmla="*/ 1686910 w 1686910"/>
              <a:gd name="connsiteY8" fmla="*/ 22 h 693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6910" h="693705">
                <a:moveTo>
                  <a:pt x="0" y="394160"/>
                </a:moveTo>
                <a:cubicBezTo>
                  <a:pt x="28585" y="441801"/>
                  <a:pt x="99391" y="555244"/>
                  <a:pt x="110358" y="599112"/>
                </a:cubicBezTo>
                <a:cubicBezTo>
                  <a:pt x="130720" y="680556"/>
                  <a:pt x="108095" y="650155"/>
                  <a:pt x="173420" y="693705"/>
                </a:cubicBezTo>
                <a:cubicBezTo>
                  <a:pt x="294483" y="572642"/>
                  <a:pt x="171968" y="686912"/>
                  <a:pt x="331076" y="567581"/>
                </a:cubicBezTo>
                <a:cubicBezTo>
                  <a:pt x="363911" y="542954"/>
                  <a:pt x="390796" y="510398"/>
                  <a:pt x="425669" y="488753"/>
                </a:cubicBezTo>
                <a:cubicBezTo>
                  <a:pt x="543633" y="415534"/>
                  <a:pt x="675991" y="365463"/>
                  <a:pt x="788276" y="283801"/>
                </a:cubicBezTo>
                <a:cubicBezTo>
                  <a:pt x="856206" y="234397"/>
                  <a:pt x="992132" y="121012"/>
                  <a:pt x="1087820" y="94615"/>
                </a:cubicBezTo>
                <a:cubicBezTo>
                  <a:pt x="1190410" y="66314"/>
                  <a:pt x="1395333" y="33643"/>
                  <a:pt x="1529255" y="15787"/>
                </a:cubicBezTo>
                <a:cubicBezTo>
                  <a:pt x="1657270" y="-1282"/>
                  <a:pt x="1615129" y="22"/>
                  <a:pt x="1686910" y="22"/>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973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FFFF00"/>
          </a:solidFill>
        </p:spPr>
        <p:txBody>
          <a:bodyPr wrap="square">
            <a:spAutoFit/>
          </a:bodyPr>
          <a:lstStyle/>
          <a:p>
            <a:pPr marL="457200" indent="-457200" algn="ctr">
              <a:buFont typeface="+mj-lt"/>
              <a:buAutoNum type="arabicPeriod" startAt="11"/>
            </a:pPr>
            <a:r>
              <a:rPr lang="en-US" sz="2400" b="1" dirty="0" smtClean="0">
                <a:latin typeface="Courier New" panose="02070309020205020404" pitchFamily="49" charset="0"/>
                <a:cs typeface="Courier New" panose="02070309020205020404" pitchFamily="49" charset="0"/>
              </a:rPr>
              <a:t>  </a:t>
            </a:r>
            <a:r>
              <a:rPr lang="en-US" sz="2400" b="1" u="sng" dirty="0" smtClean="0">
                <a:latin typeface="Courier New" panose="02070309020205020404" pitchFamily="49" charset="0"/>
                <a:cs typeface="Courier New" panose="02070309020205020404" pitchFamily="49" charset="0"/>
              </a:rPr>
              <a:t>Reform </a:t>
            </a:r>
            <a:r>
              <a:rPr lang="en-US" sz="2400" b="1" u="sng" dirty="0">
                <a:latin typeface="Courier New" panose="02070309020205020404" pitchFamily="49" charset="0"/>
                <a:cs typeface="Courier New" panose="02070309020205020404" pitchFamily="49" charset="0"/>
              </a:rPr>
              <a:t>#3</a:t>
            </a:r>
            <a:r>
              <a:rPr lang="en-US" sz="2400" dirty="0" smtClean="0">
                <a:latin typeface="Courier New" panose="02070309020205020404" pitchFamily="49" charset="0"/>
                <a:cs typeface="Courier New" panose="02070309020205020404" pitchFamily="49" charset="0"/>
              </a:rPr>
              <a:t>:</a:t>
            </a:r>
          </a:p>
          <a:p>
            <a:pPr algn="ctr"/>
            <a:r>
              <a:rPr lang="en-US" sz="2400" b="1" dirty="0" smtClean="0">
                <a:latin typeface="Courier New" panose="02070309020205020404" pitchFamily="49" charset="0"/>
                <a:cs typeface="Courier New" panose="02070309020205020404" pitchFamily="49" charset="0"/>
              </a:rPr>
              <a:t>Institute </a:t>
            </a:r>
            <a:r>
              <a:rPr lang="en-US" sz="2400" b="1" dirty="0">
                <a:latin typeface="Courier New" panose="02070309020205020404" pitchFamily="49" charset="0"/>
                <a:cs typeface="Courier New" panose="02070309020205020404" pitchFamily="49" charset="0"/>
              </a:rPr>
              <a:t>Anti-Deflation Programs and Beware of Deflation</a:t>
            </a:r>
          </a:p>
        </p:txBody>
      </p:sp>
      <p:sp>
        <p:nvSpPr>
          <p:cNvPr id="3" name="TextBox 2"/>
          <p:cNvSpPr txBox="1"/>
          <p:nvPr/>
        </p:nvSpPr>
        <p:spPr>
          <a:xfrm>
            <a:off x="0" y="830997"/>
            <a:ext cx="12192000" cy="3416320"/>
          </a:xfrm>
          <a:prstGeom prst="rect">
            <a:avLst/>
          </a:prstGeom>
          <a:solidFill>
            <a:srgbClr val="FFFFAB"/>
          </a:solidFill>
        </p:spPr>
        <p:txBody>
          <a:bodyPr wrap="square" rtlCol="0">
            <a:spAutoFit/>
          </a:bodyPr>
          <a:lstStyle/>
          <a:p>
            <a:r>
              <a:rPr lang="en-US" sz="2400" dirty="0" smtClean="0"/>
              <a:t>Beware of those public figures who advocate money reform but truly want either deflation or inflation, </a:t>
            </a:r>
            <a:r>
              <a:rPr lang="en-US" sz="2400" b="1" u="sng" dirty="0" smtClean="0"/>
              <a:t>to repudiate the reform.</a:t>
            </a:r>
          </a:p>
          <a:p>
            <a:endParaRPr lang="en-US" sz="2400" dirty="0"/>
          </a:p>
          <a:p>
            <a:r>
              <a:rPr lang="en-US" sz="2400" dirty="0" smtClean="0"/>
              <a:t>“Therefore limitations on the bankers’ power to create money must not only be accompanied by clearly defined powers for the government to take their place, but also specific programs requiring money creation…”   (re-build infrastructure, pay for Social Security and a national health care system) to avoid deflation, and specific controls over the amount of money created to avoid inflation.</a:t>
            </a:r>
          </a:p>
          <a:p>
            <a:r>
              <a:rPr lang="en-US" sz="2400" dirty="0"/>
              <a:t>	</a:t>
            </a:r>
            <a:r>
              <a:rPr lang="en-US" sz="2400" dirty="0" smtClean="0"/>
              <a:t>									</a:t>
            </a:r>
            <a:r>
              <a:rPr lang="en-US" sz="1600" dirty="0" smtClean="0"/>
              <a:t>Zarlenga, </a:t>
            </a:r>
            <a:r>
              <a:rPr lang="en-US" sz="1600" i="1" dirty="0" smtClean="0"/>
              <a:t>LSM</a:t>
            </a:r>
            <a:r>
              <a:rPr lang="en-US" sz="1600" dirty="0" smtClean="0"/>
              <a:t>, p. 674</a:t>
            </a:r>
          </a:p>
        </p:txBody>
      </p:sp>
      <p:pic>
        <p:nvPicPr>
          <p:cNvPr id="4098" name="Picture 2" descr="http://www.mbaknol.com/wp-content/uploads/2012/06/strategies-stability-mbakno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7825" y="3877985"/>
            <a:ext cx="4087452" cy="29800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08832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584775"/>
          </a:xfrm>
          <a:prstGeom prst="rect">
            <a:avLst/>
          </a:prstGeom>
          <a:solidFill>
            <a:srgbClr val="7DB2FF"/>
          </a:solidFill>
        </p:spPr>
        <p:txBody>
          <a:bodyPr wrap="square">
            <a:spAutoFit/>
          </a:bodyPr>
          <a:lstStyle/>
          <a:p>
            <a:pPr marL="457200" indent="-457200" algn="ctr">
              <a:buFont typeface="+mj-lt"/>
              <a:buAutoNum type="arabicPeriod" startAt="12"/>
            </a:pPr>
            <a:r>
              <a:rPr lang="en-US" sz="3200" b="1" dirty="0" smtClean="0">
                <a:latin typeface="Courier New" panose="02070309020205020404" pitchFamily="49" charset="0"/>
                <a:cs typeface="Courier New" panose="02070309020205020404" pitchFamily="49" charset="0"/>
              </a:rPr>
              <a:t>  The </a:t>
            </a:r>
            <a:r>
              <a:rPr lang="en-US" sz="3200" b="1" dirty="0">
                <a:latin typeface="Courier New" panose="02070309020205020404" pitchFamily="49" charset="0"/>
                <a:cs typeface="Courier New" panose="02070309020205020404" pitchFamily="49" charset="0"/>
              </a:rPr>
              <a:t>Usury Problem Remains</a:t>
            </a:r>
            <a:endParaRPr lang="en-US" sz="4800" b="1" dirty="0">
              <a:latin typeface="Courier New" panose="02070309020205020404" pitchFamily="49" charset="0"/>
              <a:cs typeface="Courier New" panose="02070309020205020404" pitchFamily="49" charset="0"/>
            </a:endParaRPr>
          </a:p>
        </p:txBody>
      </p:sp>
      <p:sp>
        <p:nvSpPr>
          <p:cNvPr id="7" name="TextBox 6"/>
          <p:cNvSpPr txBox="1"/>
          <p:nvPr/>
        </p:nvSpPr>
        <p:spPr>
          <a:xfrm>
            <a:off x="2364828" y="3011213"/>
            <a:ext cx="7786747" cy="523220"/>
          </a:xfrm>
          <a:prstGeom prst="rect">
            <a:avLst/>
          </a:prstGeom>
          <a:solidFill>
            <a:srgbClr val="7DB2FF"/>
          </a:solidFill>
        </p:spPr>
        <p:txBody>
          <a:bodyPr wrap="none" rtlCol="0">
            <a:spAutoFit/>
          </a:bodyPr>
          <a:lstStyle/>
          <a:p>
            <a:r>
              <a:rPr lang="en-US" sz="2800" dirty="0" smtClean="0"/>
              <a:t>The problems of usury and interest are complicated.</a:t>
            </a:r>
            <a:endParaRPr lang="en-US" sz="2800" dirty="0"/>
          </a:p>
        </p:txBody>
      </p:sp>
    </p:spTree>
    <p:extLst>
      <p:ext uri="{BB962C8B-B14F-4D97-AF65-F5344CB8AC3E}">
        <p14:creationId xmlns:p14="http://schemas.microsoft.com/office/powerpoint/2010/main" val="8983971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8083" y="2054084"/>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5862" y="2286153"/>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570" y="2333998"/>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8952" y="2312942"/>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2595" y="2646497"/>
            <a:ext cx="1057275" cy="104775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1" y="1024168"/>
            <a:ext cx="12191998" cy="1216813"/>
          </a:xfrm>
          <a:solidFill>
            <a:srgbClr val="D5EAFF"/>
          </a:solidFill>
        </p:spPr>
        <p:txBody>
          <a:bodyPr>
            <a:normAutofit/>
          </a:bodyPr>
          <a:lstStyle/>
          <a:p>
            <a:pPr marL="0" indent="0">
              <a:buNone/>
            </a:pPr>
            <a:r>
              <a:rPr lang="en-US" sz="2400" dirty="0" smtClean="0"/>
              <a:t>“If </a:t>
            </a:r>
            <a:r>
              <a:rPr lang="en-US" sz="2400" dirty="0"/>
              <a:t>5 English pennies… had been… at 5 per cent compound interest from the beginning of the Christian era until the present time, it would amount in  gold of standard fineness to 32,366,648,157 spheres of gold each eight thousand miles in diameter, or as large as the earth</a:t>
            </a:r>
            <a:r>
              <a:rPr lang="en-US" sz="2400" dirty="0" smtClean="0"/>
              <a:t>.”</a:t>
            </a:r>
            <a:endParaRPr lang="en-US" dirty="0"/>
          </a:p>
        </p:txBody>
      </p:sp>
      <p:sp>
        <p:nvSpPr>
          <p:cNvPr id="3" name="TextBox 2"/>
          <p:cNvSpPr txBox="1"/>
          <p:nvPr/>
        </p:nvSpPr>
        <p:spPr>
          <a:xfrm>
            <a:off x="-3" y="562503"/>
            <a:ext cx="12192000" cy="461665"/>
          </a:xfrm>
          <a:prstGeom prst="rect">
            <a:avLst/>
          </a:prstGeom>
          <a:solidFill>
            <a:srgbClr val="D5EAFF"/>
          </a:solidFill>
        </p:spPr>
        <p:txBody>
          <a:bodyPr wrap="square" rtlCol="0">
            <a:spAutoFit/>
          </a:bodyPr>
          <a:lstStyle/>
          <a:p>
            <a:pPr algn="ctr"/>
            <a:r>
              <a:rPr lang="en-US" sz="2400" dirty="0" smtClean="0"/>
              <a:t>John Whipple (1836) demonstrated the impossibility of long term interest, at moderate rates!</a:t>
            </a:r>
            <a:endParaRPr lang="en-US" sz="2400" dirty="0"/>
          </a:p>
        </p:txBody>
      </p:sp>
      <p:pic>
        <p:nvPicPr>
          <p:cNvPr id="18"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788" y="3361093"/>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3534" y="3394869"/>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031" y="5730586"/>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370" y="3060622"/>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650" y="5460924"/>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92650" y="3232072"/>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2859" y="4426963"/>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92" y="3315105"/>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8712" y="4795946"/>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92" y="5615801"/>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482" y="3723383"/>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1288" y="4346498"/>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5630" y="3822622"/>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0868" y="4418145"/>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63291" y="3060623"/>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616" y="5769269"/>
            <a:ext cx="1057275" cy="10477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933" y="2193459"/>
            <a:ext cx="12170128" cy="461665"/>
          </a:xfrm>
          <a:prstGeom prst="rect">
            <a:avLst/>
          </a:prstGeom>
          <a:solidFill>
            <a:srgbClr val="00FFCC"/>
          </a:solidFill>
        </p:spPr>
        <p:txBody>
          <a:bodyPr wrap="square" rtlCol="0">
            <a:spAutoFit/>
          </a:bodyPr>
          <a:lstStyle/>
          <a:p>
            <a:pPr algn="ctr"/>
            <a:r>
              <a:rPr lang="en-US" sz="2400" dirty="0" smtClean="0"/>
              <a:t>THAT IS 32 BILLION EARTH-SIZE BALLS !!!</a:t>
            </a:r>
            <a:endParaRPr lang="en-US" sz="2400" dirty="0"/>
          </a:p>
        </p:txBody>
      </p:sp>
      <p:pic>
        <p:nvPicPr>
          <p:cNvPr id="23"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1038" y="5394248"/>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66" y="4442620"/>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0808" y="6508675"/>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8563" y="2957426"/>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52499" y="6576247"/>
            <a:ext cx="1057275" cy="1047751"/>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p:cNvSpPr/>
          <p:nvPr/>
        </p:nvSpPr>
        <p:spPr>
          <a:xfrm>
            <a:off x="0" y="0"/>
            <a:ext cx="12192000" cy="584775"/>
          </a:xfrm>
          <a:prstGeom prst="rect">
            <a:avLst/>
          </a:prstGeom>
          <a:solidFill>
            <a:srgbClr val="7DB2FF"/>
          </a:solidFill>
        </p:spPr>
        <p:txBody>
          <a:bodyPr wrap="square">
            <a:spAutoFit/>
          </a:bodyPr>
          <a:lstStyle/>
          <a:p>
            <a:pPr marL="457200" indent="-457200" algn="ctr">
              <a:buFont typeface="+mj-lt"/>
              <a:buAutoNum type="arabicPeriod" startAt="12"/>
            </a:pPr>
            <a:r>
              <a:rPr lang="en-US" sz="3200" b="1" dirty="0" smtClean="0">
                <a:latin typeface="Courier New" panose="02070309020205020404" pitchFamily="49" charset="0"/>
                <a:cs typeface="Courier New" panose="02070309020205020404" pitchFamily="49" charset="0"/>
              </a:rPr>
              <a:t>  The </a:t>
            </a:r>
            <a:r>
              <a:rPr lang="en-US" sz="3200" b="1" dirty="0">
                <a:latin typeface="Courier New" panose="02070309020205020404" pitchFamily="49" charset="0"/>
                <a:cs typeface="Courier New" panose="02070309020205020404" pitchFamily="49" charset="0"/>
              </a:rPr>
              <a:t>Usury Problem Remains</a:t>
            </a:r>
            <a:endParaRPr lang="en-US" sz="4800" b="1" dirty="0">
              <a:latin typeface="Courier New" panose="02070309020205020404" pitchFamily="49" charset="0"/>
              <a:cs typeface="Courier New" panose="02070309020205020404" pitchFamily="49" charset="0"/>
            </a:endParaRPr>
          </a:p>
        </p:txBody>
      </p:sp>
      <p:pic>
        <p:nvPicPr>
          <p:cNvPr id="30"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570529">
            <a:off x="2746478" y="5460923"/>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637" y="5788667"/>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767" y="6052371"/>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862" y="6147237"/>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35931" y="4994704"/>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4309" y="4556255"/>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49422" y="3925586"/>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637" y="4740916"/>
            <a:ext cx="1057275" cy="104775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ts1.mm.bing.net/th?id=HN.608021232990225832&amp;pid=15.1&amp;H=158&amp;W=16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24878" y="2760514"/>
            <a:ext cx="1057275" cy="1047751"/>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2628437" y="3857124"/>
            <a:ext cx="6779163" cy="1569660"/>
          </a:xfrm>
          <a:prstGeom prst="rect">
            <a:avLst/>
          </a:prstGeom>
          <a:solidFill>
            <a:srgbClr val="00FFCC"/>
          </a:solidFill>
        </p:spPr>
        <p:txBody>
          <a:bodyPr wrap="square" rtlCol="0">
            <a:spAutoFit/>
          </a:bodyPr>
          <a:lstStyle/>
          <a:p>
            <a:r>
              <a:rPr lang="en-US" sz="3200" dirty="0" smtClean="0"/>
              <a:t>WHAT DOES INTEREST DO TO SOCIETY?</a:t>
            </a:r>
          </a:p>
          <a:p>
            <a:endParaRPr lang="en-US" sz="3200" dirty="0"/>
          </a:p>
          <a:p>
            <a:r>
              <a:rPr lang="en-US" sz="3200" dirty="0" smtClean="0"/>
              <a:t>WHAT DOES INTEREST DO TO NATURE?</a:t>
            </a:r>
            <a:endParaRPr lang="en-US" sz="3200" dirty="0"/>
          </a:p>
        </p:txBody>
      </p:sp>
    </p:spTree>
    <p:extLst>
      <p:ext uri="{BB962C8B-B14F-4D97-AF65-F5344CB8AC3E}">
        <p14:creationId xmlns:p14="http://schemas.microsoft.com/office/powerpoint/2010/main" val="20284292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12192000" cy="584775"/>
          </a:xfrm>
          <a:prstGeom prst="rect">
            <a:avLst/>
          </a:prstGeom>
          <a:solidFill>
            <a:srgbClr val="7DB2FF"/>
          </a:solidFill>
        </p:spPr>
        <p:txBody>
          <a:bodyPr wrap="square">
            <a:spAutoFit/>
          </a:bodyPr>
          <a:lstStyle/>
          <a:p>
            <a:pPr marL="457200" indent="-457200" algn="ctr">
              <a:buFont typeface="+mj-lt"/>
              <a:buAutoNum type="arabicPeriod" startAt="12"/>
            </a:pPr>
            <a:r>
              <a:rPr lang="en-US" sz="3200" b="1" dirty="0" smtClean="0">
                <a:latin typeface="Courier New" panose="02070309020205020404" pitchFamily="49" charset="0"/>
                <a:cs typeface="Courier New" panose="02070309020205020404" pitchFamily="49" charset="0"/>
              </a:rPr>
              <a:t>  The </a:t>
            </a:r>
            <a:r>
              <a:rPr lang="en-US" sz="3200" b="1" dirty="0">
                <a:latin typeface="Courier New" panose="02070309020205020404" pitchFamily="49" charset="0"/>
                <a:cs typeface="Courier New" panose="02070309020205020404" pitchFamily="49" charset="0"/>
              </a:rPr>
              <a:t>Usury Problem Remains</a:t>
            </a:r>
            <a:endParaRPr lang="en-US" sz="4800" b="1" dirty="0">
              <a:latin typeface="Courier New" panose="02070309020205020404" pitchFamily="49" charset="0"/>
              <a:cs typeface="Courier New" panose="02070309020205020404" pitchFamily="49" charset="0"/>
            </a:endParaRPr>
          </a:p>
        </p:txBody>
      </p:sp>
      <p:sp>
        <p:nvSpPr>
          <p:cNvPr id="7" name="TextBox 6"/>
          <p:cNvSpPr txBox="1"/>
          <p:nvPr/>
        </p:nvSpPr>
        <p:spPr>
          <a:xfrm>
            <a:off x="2459421" y="709448"/>
            <a:ext cx="6297878" cy="954107"/>
          </a:xfrm>
          <a:prstGeom prst="rect">
            <a:avLst/>
          </a:prstGeom>
          <a:solidFill>
            <a:srgbClr val="7DB2FF"/>
          </a:solidFill>
        </p:spPr>
        <p:txBody>
          <a:bodyPr wrap="none" rtlCol="0">
            <a:spAutoFit/>
          </a:bodyPr>
          <a:lstStyle/>
          <a:p>
            <a:r>
              <a:rPr lang="en-US" sz="2800" dirty="0" smtClean="0"/>
              <a:t>“Some steps could be taken immediately.”</a:t>
            </a:r>
          </a:p>
          <a:p>
            <a:r>
              <a:rPr lang="en-US" sz="2800" dirty="0"/>
              <a:t>	</a:t>
            </a:r>
            <a:r>
              <a:rPr lang="en-US" sz="2800" dirty="0" smtClean="0"/>
              <a:t>		</a:t>
            </a:r>
            <a:r>
              <a:rPr lang="en-US" sz="2000" dirty="0" smtClean="0"/>
              <a:t>Zarlenga, </a:t>
            </a:r>
            <a:r>
              <a:rPr lang="en-US" sz="2000" i="1" dirty="0" smtClean="0"/>
              <a:t>LSM</a:t>
            </a:r>
            <a:r>
              <a:rPr lang="en-US" sz="2000" dirty="0" smtClean="0"/>
              <a:t>, pp. 675-676</a:t>
            </a:r>
            <a:endParaRPr lang="en-US" sz="2000" dirty="0"/>
          </a:p>
        </p:txBody>
      </p:sp>
      <p:sp>
        <p:nvSpPr>
          <p:cNvPr id="2" name="TextBox 1"/>
          <p:cNvSpPr txBox="1"/>
          <p:nvPr/>
        </p:nvSpPr>
        <p:spPr>
          <a:xfrm>
            <a:off x="0" y="2403083"/>
            <a:ext cx="12192000" cy="3416320"/>
          </a:xfrm>
          <a:prstGeom prst="rect">
            <a:avLst/>
          </a:prstGeom>
          <a:noFill/>
        </p:spPr>
        <p:txBody>
          <a:bodyPr wrap="square" rtlCol="0">
            <a:spAutoFit/>
          </a:bodyPr>
          <a:lstStyle/>
          <a:p>
            <a:pPr marL="457200" indent="-457200">
              <a:buFont typeface="Arial" panose="020B0604020202020204" pitchFamily="34" charset="0"/>
              <a:buChar char="•"/>
            </a:pPr>
            <a:r>
              <a:rPr lang="en-US" sz="2400" dirty="0" smtClean="0">
                <a:latin typeface="Courier New" panose="02070309020205020404" pitchFamily="49" charset="0"/>
                <a:cs typeface="Courier New" panose="02070309020205020404" pitchFamily="49" charset="0"/>
              </a:rPr>
              <a:t>nationalize debt-free money creation in government hands</a:t>
            </a:r>
          </a:p>
          <a:p>
            <a:pPr marL="457200" indent="-457200">
              <a:buFont typeface="Arial" panose="020B0604020202020204" pitchFamily="34" charset="0"/>
              <a:buChar char="•"/>
            </a:pPr>
            <a:r>
              <a:rPr lang="en-US" sz="2400" dirty="0" smtClean="0">
                <a:latin typeface="Courier New" panose="02070309020205020404" pitchFamily="49" charset="0"/>
                <a:cs typeface="Courier New" panose="02070309020205020404" pitchFamily="49" charset="0"/>
              </a:rPr>
              <a:t>set an immediate national legal limit of 8% annual interest (most U.S. states had this limit in 1980)</a:t>
            </a:r>
          </a:p>
          <a:p>
            <a:pPr marL="457200" indent="-457200">
              <a:buFont typeface="Arial" panose="020B0604020202020204" pitchFamily="34" charset="0"/>
              <a:buChar char="•"/>
            </a:pPr>
            <a:r>
              <a:rPr lang="en-US" sz="2400" dirty="0" smtClean="0">
                <a:latin typeface="Courier New" panose="02070309020205020404" pitchFamily="49" charset="0"/>
                <a:cs typeface="Courier New" panose="02070309020205020404" pitchFamily="49" charset="0"/>
              </a:rPr>
              <a:t>no interest paid on checking accounts</a:t>
            </a:r>
          </a:p>
          <a:p>
            <a:pPr marL="457200" indent="-457200">
              <a:buFont typeface="Arial" panose="020B0604020202020204" pitchFamily="34" charset="0"/>
              <a:buChar char="•"/>
            </a:pPr>
            <a:r>
              <a:rPr lang="en-US" sz="2400" dirty="0" smtClean="0">
                <a:latin typeface="Courier New" panose="02070309020205020404" pitchFamily="49" charset="0"/>
                <a:cs typeface="Courier New" panose="02070309020205020404" pitchFamily="49" charset="0"/>
              </a:rPr>
              <a:t>cumulative interest should not exceed the amount loaned</a:t>
            </a:r>
          </a:p>
          <a:p>
            <a:pPr marL="457200" indent="-457200">
              <a:buFont typeface="Arial" panose="020B0604020202020204" pitchFamily="34" charset="0"/>
              <a:buChar char="•"/>
            </a:pPr>
            <a:r>
              <a:rPr lang="en-US" sz="2400" dirty="0">
                <a:latin typeface="Courier New" panose="02070309020205020404" pitchFamily="49" charset="0"/>
                <a:cs typeface="Courier New" panose="02070309020205020404" pitchFamily="49" charset="0"/>
              </a:rPr>
              <a:t>“Regarding the international debt problem, Pope John Paul II, is the best economist.  His call for a ‘Jubilee’ to forgive much of the debt – to write it off </a:t>
            </a:r>
            <a:r>
              <a:rPr lang="en-US" sz="2400" dirty="0" smtClean="0">
                <a:latin typeface="Courier New" panose="02070309020205020404" pitchFamily="49" charset="0"/>
                <a:cs typeface="Courier New" panose="02070309020205020404" pitchFamily="49" charset="0"/>
              </a:rPr>
              <a:t>makes </a:t>
            </a:r>
            <a:r>
              <a:rPr lang="en-US" sz="2400" dirty="0">
                <a:latin typeface="Courier New" panose="02070309020205020404" pitchFamily="49" charset="0"/>
                <a:cs typeface="Courier New" panose="02070309020205020404" pitchFamily="49" charset="0"/>
              </a:rPr>
              <a:t>much more sense than most of them do.”    </a:t>
            </a:r>
            <a:r>
              <a:rPr lang="en-US" sz="2400" dirty="0" smtClean="0">
                <a:latin typeface="Courier New" panose="02070309020205020404" pitchFamily="49" charset="0"/>
                <a:cs typeface="Courier New" panose="02070309020205020404" pitchFamily="49" charset="0"/>
              </a:rPr>
              <a:t>              		</a:t>
            </a:r>
            <a:r>
              <a:rPr lang="en-US" dirty="0" smtClean="0">
                <a:latin typeface="Courier New" panose="02070309020205020404" pitchFamily="49" charset="0"/>
                <a:cs typeface="Courier New" panose="02070309020205020404" pitchFamily="49" charset="0"/>
              </a:rPr>
              <a:t>Zarlenga</a:t>
            </a:r>
            <a:r>
              <a:rPr lang="en-US" dirty="0">
                <a:latin typeface="Courier New" panose="02070309020205020404" pitchFamily="49" charset="0"/>
                <a:cs typeface="Courier New" panose="02070309020205020404" pitchFamily="49" charset="0"/>
              </a:rPr>
              <a:t>, </a:t>
            </a:r>
            <a:r>
              <a:rPr lang="en-US" i="1" dirty="0">
                <a:latin typeface="Courier New" panose="02070309020205020404" pitchFamily="49" charset="0"/>
                <a:cs typeface="Courier New" panose="02070309020205020404" pitchFamily="49" charset="0"/>
              </a:rPr>
              <a:t>LSM</a:t>
            </a:r>
            <a:r>
              <a:rPr lang="en-US" dirty="0">
                <a:latin typeface="Courier New" panose="02070309020205020404" pitchFamily="49" charset="0"/>
                <a:cs typeface="Courier New" panose="02070309020205020404" pitchFamily="49" charset="0"/>
              </a:rPr>
              <a:t>, p. </a:t>
            </a:r>
            <a:r>
              <a:rPr lang="en-US" dirty="0" smtClean="0">
                <a:latin typeface="Courier New" panose="02070309020205020404" pitchFamily="49" charset="0"/>
                <a:cs typeface="Courier New" panose="02070309020205020404" pitchFamily="49" charset="0"/>
              </a:rPr>
              <a:t>676</a:t>
            </a:r>
            <a:endParaRPr lang="en-US" sz="24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24429834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FF00"/>
          </a:solidFill>
        </p:spPr>
        <p:txBody>
          <a:bodyPr wrap="square">
            <a:spAutoFit/>
          </a:bodyPr>
          <a:lstStyle/>
          <a:p>
            <a:pPr marL="457200" indent="-457200" algn="ctr">
              <a:buFont typeface="+mj-lt"/>
              <a:buAutoNum type="arabicPeriod" startAt="13"/>
            </a:pPr>
            <a:r>
              <a:rPr lang="en-US" sz="2800" b="1" dirty="0" smtClean="0">
                <a:latin typeface="Courier New" panose="02070309020205020404" pitchFamily="49" charset="0"/>
                <a:cs typeface="Courier New" panose="02070309020205020404" pitchFamily="49" charset="0"/>
              </a:rPr>
              <a:t> Financiers </a:t>
            </a:r>
            <a:r>
              <a:rPr lang="en-US" sz="2800" b="1" dirty="0">
                <a:latin typeface="Courier New" panose="02070309020205020404" pitchFamily="49" charset="0"/>
                <a:cs typeface="Courier New" panose="02070309020205020404" pitchFamily="49" charset="0"/>
              </a:rPr>
              <a:t>Will Try to Sabotage Reform</a:t>
            </a:r>
          </a:p>
        </p:txBody>
      </p:sp>
      <p:sp>
        <p:nvSpPr>
          <p:cNvPr id="3" name="TextBox 2"/>
          <p:cNvSpPr txBox="1"/>
          <p:nvPr/>
        </p:nvSpPr>
        <p:spPr>
          <a:xfrm>
            <a:off x="0" y="523220"/>
            <a:ext cx="12192000" cy="1323439"/>
          </a:xfrm>
          <a:prstGeom prst="rect">
            <a:avLst/>
          </a:prstGeom>
          <a:solidFill>
            <a:srgbClr val="FFFF00"/>
          </a:solidFill>
        </p:spPr>
        <p:txBody>
          <a:bodyPr wrap="square" rtlCol="0">
            <a:spAutoFit/>
          </a:bodyPr>
          <a:lstStyle/>
          <a:p>
            <a:r>
              <a:rPr lang="en-US" sz="2000" dirty="0" smtClean="0"/>
              <a:t>We should not be surprised if bankers and financiers try to disrupt our economy – to disrupt effective monetary reform.   Remember the fight by the Second Bank of the United States against President Jackson’s campaign to end its bank charter.   As Jackson said, it was a fight to the death.   It was going to be either Jackson or the Bank!    But Jackson saw them as a ‘den of vipers’ and he wanted to rout them out.</a:t>
            </a:r>
            <a:endParaRPr lang="en-US" sz="2000" dirty="0"/>
          </a:p>
        </p:txBody>
      </p:sp>
      <p:pic>
        <p:nvPicPr>
          <p:cNvPr id="5122" name="Picture 2" descr="http://gdb.voanews.com/5B25D7D5-C6BA-4C3A-93A0-19C4E2AFDA20_mw1024_s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2344" y="2547303"/>
            <a:ext cx="5698277" cy="34454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2910" y="2007858"/>
            <a:ext cx="6096000" cy="4524315"/>
          </a:xfrm>
          <a:prstGeom prst="rect">
            <a:avLst/>
          </a:prstGeom>
          <a:solidFill>
            <a:srgbClr val="FFFFB9"/>
          </a:solidFill>
        </p:spPr>
        <p:txBody>
          <a:bodyPr>
            <a:spAutoFit/>
          </a:bodyPr>
          <a:lstStyle/>
          <a:p>
            <a:r>
              <a:rPr lang="en-US" dirty="0" smtClean="0"/>
              <a:t>“The </a:t>
            </a:r>
            <a:r>
              <a:rPr lang="en-US" dirty="0"/>
              <a:t>bank president, Nicholas Biddle, fought with all his power to keep the bank open. </a:t>
            </a:r>
            <a:r>
              <a:rPr lang="en-US" dirty="0" smtClean="0"/>
              <a:t> He </a:t>
            </a:r>
            <a:r>
              <a:rPr lang="en-US" dirty="0"/>
              <a:t>demanded that borrowers immediately repay their loans. Businesses struggled without the bank's assistance. </a:t>
            </a:r>
            <a:r>
              <a:rPr lang="en-US" dirty="0" smtClean="0"/>
              <a:t> Workers </a:t>
            </a:r>
            <a:r>
              <a:rPr lang="en-US" dirty="0"/>
              <a:t>lost their jobs.</a:t>
            </a:r>
            <a:br>
              <a:rPr lang="en-US" dirty="0"/>
            </a:br>
            <a:r>
              <a:rPr lang="en-US" dirty="0"/>
              <a:t/>
            </a:r>
            <a:br>
              <a:rPr lang="en-US" dirty="0"/>
            </a:br>
            <a:r>
              <a:rPr lang="en-US" dirty="0"/>
              <a:t>Biddle blamed President Jackson for the financial panic. And critics of Jackson’s bank policy called him “King Andrew the First.” </a:t>
            </a:r>
            <a:r>
              <a:rPr lang="en-US" dirty="0" smtClean="0"/>
              <a:t> But </a:t>
            </a:r>
            <a:r>
              <a:rPr lang="en-US" dirty="0"/>
              <a:t>as time passed, business people began to see that the Bank of the United States was being much tighter in its money policy than was necessary</a:t>
            </a:r>
            <a:r>
              <a:rPr lang="en-US" dirty="0" smtClean="0"/>
              <a:t>.  </a:t>
            </a:r>
            <a:r>
              <a:rPr lang="en-US" dirty="0"/>
              <a:t>They began to feel that it was the bank’s president — not Jackson — who was responsible for the serious economic situation in the country</a:t>
            </a:r>
            <a:r>
              <a:rPr lang="en-US" dirty="0" smtClean="0"/>
              <a:t>.”</a:t>
            </a:r>
          </a:p>
          <a:p>
            <a:endParaRPr lang="en-US" dirty="0" smtClean="0"/>
          </a:p>
          <a:p>
            <a:r>
              <a:rPr lang="en-US" b="1" dirty="0">
                <a:hlinkClick r:id="rId3"/>
              </a:rPr>
              <a:t>The Making of a Nation</a:t>
            </a:r>
            <a:r>
              <a:rPr lang="en-US" b="1" dirty="0"/>
              <a:t> </a:t>
            </a:r>
          </a:p>
          <a:p>
            <a:r>
              <a:rPr lang="en-US" b="1" dirty="0"/>
              <a:t>Andrew Jackson Takes on the Bank of the US </a:t>
            </a:r>
          </a:p>
          <a:p>
            <a:r>
              <a:rPr lang="en-US" dirty="0"/>
              <a:t>learningenglish.voanews.com</a:t>
            </a:r>
          </a:p>
        </p:txBody>
      </p:sp>
    </p:spTree>
    <p:extLst>
      <p:ext uri="{BB962C8B-B14F-4D97-AF65-F5344CB8AC3E}">
        <p14:creationId xmlns:p14="http://schemas.microsoft.com/office/powerpoint/2010/main" val="2612540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23220"/>
            <a:ext cx="12192000" cy="1569660"/>
          </a:xfrm>
          <a:prstGeom prst="rect">
            <a:avLst/>
          </a:prstGeom>
          <a:solidFill>
            <a:srgbClr val="D5FFFF"/>
          </a:solidFill>
        </p:spPr>
        <p:txBody>
          <a:bodyPr wrap="square" rtlCol="0">
            <a:spAutoFit/>
          </a:bodyPr>
          <a:lstStyle/>
          <a:p>
            <a:r>
              <a:rPr lang="en-US" sz="2400" dirty="0" smtClean="0"/>
              <a:t>“The American Monetary Institute’s strategy for monetary reform is to concentrate on three minimal reforms that place time on the side of justice…    These minimal reforms should be agreeable to thoughtful, honest observers; but on these three points there should be no compromise.”									</a:t>
            </a:r>
            <a:r>
              <a:rPr lang="en-US" sz="1600" dirty="0" smtClean="0"/>
              <a:t>Zarlenga, </a:t>
            </a:r>
            <a:r>
              <a:rPr lang="en-US" sz="1600" i="1" dirty="0" smtClean="0"/>
              <a:t>LSM</a:t>
            </a:r>
            <a:r>
              <a:rPr lang="en-US" sz="1600" dirty="0" smtClean="0"/>
              <a:t>, p. 663</a:t>
            </a:r>
            <a:endParaRPr lang="en-US" sz="1600" dirty="0"/>
          </a:p>
        </p:txBody>
      </p:sp>
      <p:sp>
        <p:nvSpPr>
          <p:cNvPr id="6" name="TextBox 5"/>
          <p:cNvSpPr txBox="1"/>
          <p:nvPr/>
        </p:nvSpPr>
        <p:spPr>
          <a:xfrm>
            <a:off x="139682" y="2797436"/>
            <a:ext cx="6889531" cy="2677656"/>
          </a:xfrm>
          <a:prstGeom prst="rect">
            <a:avLst/>
          </a:prstGeom>
          <a:solidFill>
            <a:srgbClr val="81B4FF"/>
          </a:solidFill>
        </p:spPr>
        <p:txBody>
          <a:bodyPr wrap="square" rtlCol="0">
            <a:spAutoFit/>
          </a:bodyPr>
          <a:lstStyle/>
          <a:p>
            <a:r>
              <a:rPr lang="en-US" sz="2400" b="1" dirty="0" smtClean="0"/>
              <a:t>REFORM #1:   Nationalization of the Federal Reserve</a:t>
            </a:r>
          </a:p>
          <a:p>
            <a:endParaRPr lang="en-US" sz="2400" b="1" dirty="0"/>
          </a:p>
          <a:p>
            <a:r>
              <a:rPr lang="en-US" sz="2400" b="1" dirty="0" smtClean="0"/>
              <a:t>REFORM #2:  Ending Fractional Reserve Banking and Instituting the 100% Reserve Solution</a:t>
            </a:r>
          </a:p>
          <a:p>
            <a:endParaRPr lang="en-US" sz="2400" b="1" dirty="0"/>
          </a:p>
          <a:p>
            <a:r>
              <a:rPr lang="en-US" sz="2400" b="1" dirty="0" smtClean="0"/>
              <a:t>REFORM #3:  Institute Anti-Deflation Programs and Beware of Deflation</a:t>
            </a:r>
            <a:endParaRPr lang="en-US" sz="2400" b="1" dirty="0"/>
          </a:p>
        </p:txBody>
      </p:sp>
      <p:pic>
        <p:nvPicPr>
          <p:cNvPr id="4100" name="Picture 4" descr="http://www.issues4life.org/images/nocompromisecartoon528x3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1192" y="2797436"/>
            <a:ext cx="5310808" cy="36136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352791">
            <a:off x="8276444" y="5676011"/>
            <a:ext cx="1376724" cy="338554"/>
          </a:xfrm>
          <a:prstGeom prst="rect">
            <a:avLst/>
          </a:prstGeom>
          <a:solidFill>
            <a:schemeClr val="bg1"/>
          </a:solidFill>
        </p:spPr>
        <p:txBody>
          <a:bodyPr wrap="none" rtlCol="0">
            <a:spAutoFit/>
          </a:bodyPr>
          <a:lstStyle/>
          <a:p>
            <a:r>
              <a:rPr lang="en-US" sz="1600" dirty="0" smtClean="0"/>
              <a:t>COMPROMISE</a:t>
            </a:r>
            <a:endParaRPr lang="en-US" sz="1600" dirty="0"/>
          </a:p>
        </p:txBody>
      </p:sp>
      <p:sp>
        <p:nvSpPr>
          <p:cNvPr id="5" name="TextBox 4"/>
          <p:cNvSpPr txBox="1"/>
          <p:nvPr/>
        </p:nvSpPr>
        <p:spPr>
          <a:xfrm rot="4129515">
            <a:off x="9916098" y="5241076"/>
            <a:ext cx="1154803" cy="369332"/>
          </a:xfrm>
          <a:prstGeom prst="rect">
            <a:avLst/>
          </a:prstGeom>
          <a:solidFill>
            <a:schemeClr val="bg1"/>
          </a:solidFill>
        </p:spPr>
        <p:txBody>
          <a:bodyPr wrap="none" rtlCol="0">
            <a:spAutoFit/>
          </a:bodyPr>
          <a:lstStyle/>
          <a:p>
            <a:r>
              <a:rPr lang="en-US" dirty="0" smtClean="0"/>
              <a:t>PROMISES</a:t>
            </a:r>
            <a:endParaRPr lang="en-US" dirty="0"/>
          </a:p>
        </p:txBody>
      </p:sp>
      <p:sp>
        <p:nvSpPr>
          <p:cNvPr id="9" name="Rectangle 8"/>
          <p:cNvSpPr/>
          <p:nvPr/>
        </p:nvSpPr>
        <p:spPr>
          <a:xfrm>
            <a:off x="0" y="0"/>
            <a:ext cx="12192000" cy="523220"/>
          </a:xfrm>
          <a:prstGeom prst="rect">
            <a:avLst/>
          </a:prstGeom>
          <a:solidFill>
            <a:srgbClr val="CDCDFF"/>
          </a:solidFill>
        </p:spPr>
        <p:txBody>
          <a:bodyPr wrap="square">
            <a:spAutoFit/>
          </a:bodyPr>
          <a:lstStyle/>
          <a:p>
            <a:pPr marL="514350" indent="-514350" algn="ctr">
              <a:buFont typeface="+mj-lt"/>
              <a:buAutoNum type="arabicPeriod"/>
            </a:pPr>
            <a:r>
              <a:rPr lang="en-US" sz="2800" b="1" dirty="0">
                <a:latin typeface="Courier New" panose="02070309020205020404" pitchFamily="49" charset="0"/>
                <a:cs typeface="Courier New" panose="02070309020205020404" pitchFamily="49" charset="0"/>
              </a:rPr>
              <a:t>Reform #1: Nationalization of the Federal Reserve</a:t>
            </a:r>
          </a:p>
        </p:txBody>
      </p:sp>
    </p:spTree>
    <p:extLst>
      <p:ext uri="{BB962C8B-B14F-4D97-AF65-F5344CB8AC3E}">
        <p14:creationId xmlns:p14="http://schemas.microsoft.com/office/powerpoint/2010/main" val="3325738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FFFF00"/>
          </a:solidFill>
        </p:spPr>
        <p:txBody>
          <a:bodyPr wrap="square">
            <a:spAutoFit/>
          </a:bodyPr>
          <a:lstStyle/>
          <a:p>
            <a:pPr marL="457200" indent="-457200" algn="ctr">
              <a:buFont typeface="+mj-lt"/>
              <a:buAutoNum type="arabicPeriod" startAt="13"/>
            </a:pPr>
            <a:r>
              <a:rPr lang="en-US" sz="2800" b="1" dirty="0" smtClean="0">
                <a:latin typeface="Courier New" panose="02070309020205020404" pitchFamily="49" charset="0"/>
                <a:cs typeface="Courier New" panose="02070309020205020404" pitchFamily="49" charset="0"/>
              </a:rPr>
              <a:t> Financiers </a:t>
            </a:r>
            <a:r>
              <a:rPr lang="en-US" sz="2800" b="1" dirty="0">
                <a:latin typeface="Courier New" panose="02070309020205020404" pitchFamily="49" charset="0"/>
                <a:cs typeface="Courier New" panose="02070309020205020404" pitchFamily="49" charset="0"/>
              </a:rPr>
              <a:t>Will Try to Sabotage Reform</a:t>
            </a:r>
          </a:p>
        </p:txBody>
      </p:sp>
      <p:sp>
        <p:nvSpPr>
          <p:cNvPr id="3" name="TextBox 2"/>
          <p:cNvSpPr txBox="1"/>
          <p:nvPr/>
        </p:nvSpPr>
        <p:spPr>
          <a:xfrm>
            <a:off x="0" y="523220"/>
            <a:ext cx="12192000" cy="523220"/>
          </a:xfrm>
          <a:prstGeom prst="rect">
            <a:avLst/>
          </a:prstGeom>
          <a:solidFill>
            <a:srgbClr val="FFFF00"/>
          </a:solidFill>
        </p:spPr>
        <p:txBody>
          <a:bodyPr wrap="square" rtlCol="0">
            <a:spAutoFit/>
          </a:bodyPr>
          <a:lstStyle/>
          <a:p>
            <a:pPr algn="ctr"/>
            <a:r>
              <a:rPr lang="en-US" sz="2800" dirty="0" smtClean="0"/>
              <a:t>And remember that the country of Iceland put their bankers in jail!</a:t>
            </a:r>
            <a:endParaRPr lang="en-US"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747" y="1547003"/>
            <a:ext cx="5250122" cy="474875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138" y="4169693"/>
            <a:ext cx="6439707" cy="1519482"/>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0138" y="2719070"/>
            <a:ext cx="6611862" cy="1202312"/>
          </a:xfrm>
          <a:prstGeom prst="rect">
            <a:avLst/>
          </a:prstGeom>
        </p:spPr>
      </p:pic>
    </p:spTree>
    <p:extLst>
      <p:ext uri="{BB962C8B-B14F-4D97-AF65-F5344CB8AC3E}">
        <p14:creationId xmlns:p14="http://schemas.microsoft.com/office/powerpoint/2010/main" val="121521542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323439"/>
          </a:xfrm>
          <a:prstGeom prst="rect">
            <a:avLst/>
          </a:prstGeom>
          <a:solidFill>
            <a:srgbClr val="FF97FF"/>
          </a:solidFill>
        </p:spPr>
        <p:txBody>
          <a:bodyPr wrap="square">
            <a:spAutoFit/>
          </a:bodyPr>
          <a:lstStyle/>
          <a:p>
            <a:pPr marL="457200" indent="-457200" algn="ctr">
              <a:buFont typeface="+mj-lt"/>
              <a:buAutoNum type="arabicPeriod" startAt="14"/>
            </a:pPr>
            <a:r>
              <a:rPr lang="en-US" sz="2800" b="1" dirty="0" smtClean="0">
                <a:latin typeface="Courier New" panose="02070309020205020404" pitchFamily="49" charset="0"/>
                <a:cs typeface="Courier New" panose="02070309020205020404" pitchFamily="49" charset="0"/>
              </a:rPr>
              <a:t>   </a:t>
            </a:r>
            <a:r>
              <a:rPr lang="en-US" sz="4000" b="1" dirty="0" smtClean="0">
                <a:latin typeface="Courier New" panose="02070309020205020404" pitchFamily="49" charset="0"/>
                <a:cs typeface="Courier New" panose="02070309020205020404" pitchFamily="49" charset="0"/>
              </a:rPr>
              <a:t>Don’t </a:t>
            </a:r>
            <a:r>
              <a:rPr lang="en-US" sz="4000" b="1" dirty="0">
                <a:latin typeface="Courier New" panose="02070309020205020404" pitchFamily="49" charset="0"/>
                <a:cs typeface="Courier New" panose="02070309020205020404" pitchFamily="49" charset="0"/>
              </a:rPr>
              <a:t>Allow </a:t>
            </a:r>
            <a:r>
              <a:rPr lang="en-US" sz="4000" b="1" dirty="0" smtClean="0">
                <a:latin typeface="Courier New" panose="02070309020205020404" pitchFamily="49" charset="0"/>
                <a:cs typeface="Courier New" panose="02070309020205020404" pitchFamily="49" charset="0"/>
              </a:rPr>
              <a:t>Economists</a:t>
            </a:r>
          </a:p>
          <a:p>
            <a:pPr algn="ctr"/>
            <a:r>
              <a:rPr lang="en-US" sz="4000" b="1" dirty="0" smtClean="0">
                <a:latin typeface="Courier New" panose="02070309020205020404" pitchFamily="49" charset="0"/>
                <a:cs typeface="Courier New" panose="02070309020205020404" pitchFamily="49" charset="0"/>
              </a:rPr>
              <a:t>     to </a:t>
            </a:r>
            <a:r>
              <a:rPr lang="en-US" sz="4000" b="1" dirty="0">
                <a:latin typeface="Courier New" panose="02070309020205020404" pitchFamily="49" charset="0"/>
                <a:cs typeface="Courier New" panose="02070309020205020404" pitchFamily="49" charset="0"/>
              </a:rPr>
              <a:t>Direct Monetary Reform</a:t>
            </a:r>
          </a:p>
        </p:txBody>
      </p:sp>
      <p:sp>
        <p:nvSpPr>
          <p:cNvPr id="3" name="Rectangle 2"/>
          <p:cNvSpPr/>
          <p:nvPr/>
        </p:nvSpPr>
        <p:spPr>
          <a:xfrm rot="20573564">
            <a:off x="141889" y="2249213"/>
            <a:ext cx="7882760" cy="1323439"/>
          </a:xfrm>
          <a:prstGeom prst="rect">
            <a:avLst/>
          </a:prstGeom>
          <a:solidFill>
            <a:srgbClr val="6DFF3F"/>
          </a:solidFill>
        </p:spPr>
        <p:txBody>
          <a:bodyPr wrap="square">
            <a:spAutoFit/>
          </a:bodyPr>
          <a:lstStyle/>
          <a:p>
            <a:r>
              <a:rPr lang="en-US" sz="4000" b="1" dirty="0" smtClean="0">
                <a:latin typeface="Courier New" panose="02070309020205020404" pitchFamily="49" charset="0"/>
                <a:cs typeface="Courier New" panose="02070309020205020404" pitchFamily="49" charset="0"/>
              </a:rPr>
              <a:t>Don’t </a:t>
            </a:r>
            <a:r>
              <a:rPr lang="en-US" sz="4000" b="1" dirty="0">
                <a:latin typeface="Courier New" panose="02070309020205020404" pitchFamily="49" charset="0"/>
                <a:cs typeface="Courier New" panose="02070309020205020404" pitchFamily="49" charset="0"/>
              </a:rPr>
              <a:t>Allow </a:t>
            </a:r>
            <a:r>
              <a:rPr lang="en-US" sz="4000" b="1" dirty="0" smtClean="0">
                <a:latin typeface="Courier New" panose="02070309020205020404" pitchFamily="49" charset="0"/>
                <a:cs typeface="Courier New" panose="02070309020205020404" pitchFamily="49" charset="0"/>
              </a:rPr>
              <a:t>Economists</a:t>
            </a:r>
          </a:p>
          <a:p>
            <a:r>
              <a:rPr lang="en-US" sz="4000" b="1" dirty="0" smtClean="0">
                <a:latin typeface="Courier New" panose="02070309020205020404" pitchFamily="49" charset="0"/>
                <a:cs typeface="Courier New" panose="02070309020205020404" pitchFamily="49" charset="0"/>
              </a:rPr>
              <a:t>to </a:t>
            </a:r>
            <a:r>
              <a:rPr lang="en-US" sz="4000" b="1" dirty="0">
                <a:latin typeface="Courier New" panose="02070309020205020404" pitchFamily="49" charset="0"/>
                <a:cs typeface="Courier New" panose="02070309020205020404" pitchFamily="49" charset="0"/>
              </a:rPr>
              <a:t>Direct Monetary Reform</a:t>
            </a:r>
          </a:p>
        </p:txBody>
      </p:sp>
      <p:sp>
        <p:nvSpPr>
          <p:cNvPr id="4" name="Rectangle 3"/>
          <p:cNvSpPr/>
          <p:nvPr/>
        </p:nvSpPr>
        <p:spPr>
          <a:xfrm>
            <a:off x="162158" y="4994772"/>
            <a:ext cx="7882760" cy="1323439"/>
          </a:xfrm>
          <a:prstGeom prst="rect">
            <a:avLst/>
          </a:prstGeom>
          <a:solidFill>
            <a:srgbClr val="FFFF00"/>
          </a:solidFill>
        </p:spPr>
        <p:txBody>
          <a:bodyPr wrap="square">
            <a:spAutoFit/>
          </a:bodyPr>
          <a:lstStyle/>
          <a:p>
            <a:r>
              <a:rPr lang="en-US" sz="4000" b="1" dirty="0" smtClean="0">
                <a:latin typeface="Courier New" panose="02070309020205020404" pitchFamily="49" charset="0"/>
                <a:cs typeface="Courier New" panose="02070309020205020404" pitchFamily="49" charset="0"/>
              </a:rPr>
              <a:t>Don’t </a:t>
            </a:r>
            <a:r>
              <a:rPr lang="en-US" sz="4000" b="1" dirty="0">
                <a:latin typeface="Courier New" panose="02070309020205020404" pitchFamily="49" charset="0"/>
                <a:cs typeface="Courier New" panose="02070309020205020404" pitchFamily="49" charset="0"/>
              </a:rPr>
              <a:t>Allow </a:t>
            </a:r>
            <a:r>
              <a:rPr lang="en-US" sz="4000" b="1" dirty="0" smtClean="0">
                <a:latin typeface="Courier New" panose="02070309020205020404" pitchFamily="49" charset="0"/>
                <a:cs typeface="Courier New" panose="02070309020205020404" pitchFamily="49" charset="0"/>
              </a:rPr>
              <a:t>Economists</a:t>
            </a:r>
          </a:p>
          <a:p>
            <a:r>
              <a:rPr lang="en-US" sz="4000" b="1" dirty="0" smtClean="0">
                <a:latin typeface="Courier New" panose="02070309020205020404" pitchFamily="49" charset="0"/>
                <a:cs typeface="Courier New" panose="02070309020205020404" pitchFamily="49" charset="0"/>
              </a:rPr>
              <a:t>to </a:t>
            </a:r>
            <a:r>
              <a:rPr lang="en-US" sz="4000" b="1" dirty="0">
                <a:latin typeface="Courier New" panose="02070309020205020404" pitchFamily="49" charset="0"/>
                <a:cs typeface="Courier New" panose="02070309020205020404" pitchFamily="49" charset="0"/>
              </a:rPr>
              <a:t>Direct Monetary Reform</a:t>
            </a:r>
          </a:p>
        </p:txBody>
      </p:sp>
      <p:sp>
        <p:nvSpPr>
          <p:cNvPr id="5" name="Rectangle 4"/>
          <p:cNvSpPr/>
          <p:nvPr/>
        </p:nvSpPr>
        <p:spPr>
          <a:xfrm rot="1859024">
            <a:off x="4103537" y="3599978"/>
            <a:ext cx="7882760" cy="1323439"/>
          </a:xfrm>
          <a:prstGeom prst="rect">
            <a:avLst/>
          </a:prstGeom>
          <a:solidFill>
            <a:srgbClr val="00B0F0"/>
          </a:solidFill>
        </p:spPr>
        <p:txBody>
          <a:bodyPr wrap="square">
            <a:spAutoFit/>
          </a:bodyPr>
          <a:lstStyle/>
          <a:p>
            <a:r>
              <a:rPr lang="en-US" sz="4000" b="1" dirty="0" smtClean="0">
                <a:latin typeface="Courier New" panose="02070309020205020404" pitchFamily="49" charset="0"/>
                <a:cs typeface="Courier New" panose="02070309020205020404" pitchFamily="49" charset="0"/>
              </a:rPr>
              <a:t>Don’t </a:t>
            </a:r>
            <a:r>
              <a:rPr lang="en-US" sz="4000" b="1" dirty="0">
                <a:latin typeface="Courier New" panose="02070309020205020404" pitchFamily="49" charset="0"/>
                <a:cs typeface="Courier New" panose="02070309020205020404" pitchFamily="49" charset="0"/>
              </a:rPr>
              <a:t>Allow </a:t>
            </a:r>
            <a:r>
              <a:rPr lang="en-US" sz="4000" b="1" dirty="0" smtClean="0">
                <a:latin typeface="Courier New" panose="02070309020205020404" pitchFamily="49" charset="0"/>
                <a:cs typeface="Courier New" panose="02070309020205020404" pitchFamily="49" charset="0"/>
              </a:rPr>
              <a:t>Economists</a:t>
            </a:r>
          </a:p>
          <a:p>
            <a:r>
              <a:rPr lang="en-US" sz="4000" b="1" dirty="0" smtClean="0">
                <a:latin typeface="Courier New" panose="02070309020205020404" pitchFamily="49" charset="0"/>
                <a:cs typeface="Courier New" panose="02070309020205020404" pitchFamily="49" charset="0"/>
              </a:rPr>
              <a:t>to </a:t>
            </a:r>
            <a:r>
              <a:rPr lang="en-US" sz="4000" b="1" dirty="0">
                <a:latin typeface="Courier New" panose="02070309020205020404" pitchFamily="49" charset="0"/>
                <a:cs typeface="Courier New" panose="02070309020205020404" pitchFamily="49" charset="0"/>
              </a:rPr>
              <a:t>Direct Monetary Reform</a:t>
            </a:r>
          </a:p>
        </p:txBody>
      </p:sp>
      <p:sp>
        <p:nvSpPr>
          <p:cNvPr id="6" name="TextBox 5"/>
          <p:cNvSpPr txBox="1"/>
          <p:nvPr/>
        </p:nvSpPr>
        <p:spPr>
          <a:xfrm>
            <a:off x="9080938" y="2222938"/>
            <a:ext cx="3404522" cy="769441"/>
          </a:xfrm>
          <a:prstGeom prst="rect">
            <a:avLst/>
          </a:prstGeom>
          <a:solidFill>
            <a:srgbClr val="FFFF00"/>
          </a:solidFill>
        </p:spPr>
        <p:txBody>
          <a:bodyPr wrap="none" rtlCol="0">
            <a:spAutoFit/>
          </a:bodyPr>
          <a:lstStyle/>
          <a:p>
            <a:r>
              <a:rPr lang="en-US" sz="4400" dirty="0" smtClean="0"/>
              <a:t>Don’t Allow….</a:t>
            </a:r>
            <a:endParaRPr lang="en-US" sz="4400" dirty="0"/>
          </a:p>
        </p:txBody>
      </p:sp>
      <p:sp>
        <p:nvSpPr>
          <p:cNvPr id="7" name="TextBox 6"/>
          <p:cNvSpPr txBox="1"/>
          <p:nvPr/>
        </p:nvSpPr>
        <p:spPr>
          <a:xfrm>
            <a:off x="402737" y="1615433"/>
            <a:ext cx="3404522" cy="769441"/>
          </a:xfrm>
          <a:prstGeom prst="rect">
            <a:avLst/>
          </a:prstGeom>
          <a:solidFill>
            <a:srgbClr val="FFFF00"/>
          </a:solidFill>
        </p:spPr>
        <p:txBody>
          <a:bodyPr wrap="none" rtlCol="0">
            <a:spAutoFit/>
          </a:bodyPr>
          <a:lstStyle/>
          <a:p>
            <a:r>
              <a:rPr lang="en-US" sz="4400" dirty="0" smtClean="0"/>
              <a:t>Don’t Allow….</a:t>
            </a:r>
            <a:endParaRPr lang="en-US" sz="4400" dirty="0"/>
          </a:p>
        </p:txBody>
      </p:sp>
      <p:sp>
        <p:nvSpPr>
          <p:cNvPr id="8" name="TextBox 7"/>
          <p:cNvSpPr txBox="1"/>
          <p:nvPr/>
        </p:nvSpPr>
        <p:spPr>
          <a:xfrm>
            <a:off x="8842767" y="5934671"/>
            <a:ext cx="3282245" cy="923330"/>
          </a:xfrm>
          <a:prstGeom prst="rect">
            <a:avLst/>
          </a:prstGeom>
          <a:solidFill>
            <a:srgbClr val="FF0066"/>
          </a:solidFill>
        </p:spPr>
        <p:txBody>
          <a:bodyPr wrap="none" rtlCol="0">
            <a:spAutoFit/>
          </a:bodyPr>
          <a:lstStyle/>
          <a:p>
            <a:r>
              <a:rPr lang="en-US" sz="5400" dirty="0" smtClean="0"/>
              <a:t>PLEASE !!!!</a:t>
            </a:r>
            <a:endParaRPr lang="en-US" sz="5400" dirty="0"/>
          </a:p>
        </p:txBody>
      </p:sp>
    </p:spTree>
    <p:extLst>
      <p:ext uri="{BB962C8B-B14F-4D97-AF65-F5344CB8AC3E}">
        <p14:creationId xmlns:p14="http://schemas.microsoft.com/office/powerpoint/2010/main" val="3120788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1323439"/>
          </a:xfrm>
          <a:prstGeom prst="rect">
            <a:avLst/>
          </a:prstGeom>
          <a:solidFill>
            <a:srgbClr val="FF97FF"/>
          </a:solidFill>
        </p:spPr>
        <p:txBody>
          <a:bodyPr wrap="square">
            <a:spAutoFit/>
          </a:bodyPr>
          <a:lstStyle/>
          <a:p>
            <a:pPr marL="457200" indent="-457200" algn="ctr">
              <a:buFont typeface="+mj-lt"/>
              <a:buAutoNum type="arabicPeriod" startAt="14"/>
            </a:pPr>
            <a:r>
              <a:rPr lang="en-US" sz="2800" b="1" dirty="0" smtClean="0">
                <a:latin typeface="Courier New" panose="02070309020205020404" pitchFamily="49" charset="0"/>
                <a:cs typeface="Courier New" panose="02070309020205020404" pitchFamily="49" charset="0"/>
              </a:rPr>
              <a:t>   </a:t>
            </a:r>
            <a:r>
              <a:rPr lang="en-US" sz="4000" b="1" dirty="0" smtClean="0">
                <a:latin typeface="Courier New" panose="02070309020205020404" pitchFamily="49" charset="0"/>
                <a:cs typeface="Courier New" panose="02070309020205020404" pitchFamily="49" charset="0"/>
              </a:rPr>
              <a:t>Don’t </a:t>
            </a:r>
            <a:r>
              <a:rPr lang="en-US" sz="4000" b="1" dirty="0">
                <a:latin typeface="Courier New" panose="02070309020205020404" pitchFamily="49" charset="0"/>
                <a:cs typeface="Courier New" panose="02070309020205020404" pitchFamily="49" charset="0"/>
              </a:rPr>
              <a:t>Allow </a:t>
            </a:r>
            <a:r>
              <a:rPr lang="en-US" sz="4000" b="1" dirty="0" smtClean="0">
                <a:latin typeface="Courier New" panose="02070309020205020404" pitchFamily="49" charset="0"/>
                <a:cs typeface="Courier New" panose="02070309020205020404" pitchFamily="49" charset="0"/>
              </a:rPr>
              <a:t>Economists</a:t>
            </a:r>
          </a:p>
          <a:p>
            <a:pPr algn="ctr"/>
            <a:r>
              <a:rPr lang="en-US" sz="4000" b="1" dirty="0" smtClean="0">
                <a:latin typeface="Courier New" panose="02070309020205020404" pitchFamily="49" charset="0"/>
                <a:cs typeface="Courier New" panose="02070309020205020404" pitchFamily="49" charset="0"/>
              </a:rPr>
              <a:t>     to </a:t>
            </a:r>
            <a:r>
              <a:rPr lang="en-US" sz="4000" b="1" dirty="0">
                <a:latin typeface="Courier New" panose="02070309020205020404" pitchFamily="49" charset="0"/>
                <a:cs typeface="Courier New" panose="02070309020205020404" pitchFamily="49" charset="0"/>
              </a:rPr>
              <a:t>Direct Monetary Reform</a:t>
            </a:r>
          </a:p>
        </p:txBody>
      </p:sp>
      <p:sp>
        <p:nvSpPr>
          <p:cNvPr id="9" name="TextBox 8"/>
          <p:cNvSpPr txBox="1"/>
          <p:nvPr/>
        </p:nvSpPr>
        <p:spPr>
          <a:xfrm>
            <a:off x="0" y="1332497"/>
            <a:ext cx="12192000" cy="2154436"/>
          </a:xfrm>
          <a:prstGeom prst="rect">
            <a:avLst/>
          </a:prstGeom>
          <a:solidFill>
            <a:srgbClr val="FFC5FF"/>
          </a:solidFill>
        </p:spPr>
        <p:txBody>
          <a:bodyPr wrap="square" rtlCol="0">
            <a:spAutoFit/>
          </a:bodyPr>
          <a:lstStyle/>
          <a:p>
            <a:r>
              <a:rPr lang="en-US" sz="2400" dirty="0" smtClean="0"/>
              <a:t>“</a:t>
            </a:r>
            <a:r>
              <a:rPr lang="en-US" sz="2800" dirty="0" smtClean="0"/>
              <a:t>Such reform is a legal, moral and political matter more than an economic one</a:t>
            </a:r>
            <a:r>
              <a:rPr lang="en-US" sz="2400" dirty="0" smtClean="0"/>
              <a:t>.</a:t>
            </a:r>
          </a:p>
          <a:p>
            <a:endParaRPr lang="en-US" sz="1400" dirty="0"/>
          </a:p>
          <a:p>
            <a:r>
              <a:rPr lang="en-US" sz="2400" dirty="0" smtClean="0"/>
              <a:t>Economists have no training in those areas…</a:t>
            </a:r>
          </a:p>
          <a:p>
            <a:endParaRPr lang="en-US" sz="1600" dirty="0"/>
          </a:p>
          <a:p>
            <a:r>
              <a:rPr lang="en-US" sz="2400" dirty="0" smtClean="0"/>
              <a:t>Their indoctrination leads them to erroneously assume that the market process</a:t>
            </a:r>
          </a:p>
          <a:p>
            <a:r>
              <a:rPr lang="en-US" sz="2400" dirty="0" smtClean="0"/>
              <a:t>best resolves such questions.”   </a:t>
            </a:r>
            <a:r>
              <a:rPr lang="en-US" dirty="0" smtClean="0"/>
              <a:t>Zarlenga, </a:t>
            </a:r>
            <a:r>
              <a:rPr lang="en-US" i="1" dirty="0" smtClean="0"/>
              <a:t>LSM</a:t>
            </a:r>
            <a:r>
              <a:rPr lang="en-US" dirty="0" smtClean="0"/>
              <a:t>, p. 676</a:t>
            </a:r>
            <a:endParaRPr lang="en-US" dirty="0"/>
          </a:p>
        </p:txBody>
      </p:sp>
      <p:pic>
        <p:nvPicPr>
          <p:cNvPr id="8194" name="Picture 2" descr="http://www.epinula.com/wp-content/uploads/2012/06/2008-733-stranded-economist.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0950" y="3238500"/>
            <a:ext cx="4591050" cy="36195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legal-planet.org/wp-content/uploads/2013/04/economis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4567" y="3497864"/>
            <a:ext cx="3360136" cy="3360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8024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http://www.thefederalistpapers.org/wp-content/uploads/2012/11/Benjamin_Franklin_176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95658" y="2207108"/>
            <a:ext cx="2525270" cy="318132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0" y="0"/>
            <a:ext cx="12192000" cy="1323439"/>
          </a:xfrm>
          <a:prstGeom prst="rect">
            <a:avLst/>
          </a:prstGeom>
          <a:solidFill>
            <a:srgbClr val="FF97FF"/>
          </a:solidFill>
        </p:spPr>
        <p:txBody>
          <a:bodyPr wrap="square">
            <a:spAutoFit/>
          </a:bodyPr>
          <a:lstStyle/>
          <a:p>
            <a:pPr marL="457200" indent="-457200" algn="ctr">
              <a:buFont typeface="+mj-lt"/>
              <a:buAutoNum type="arabicPeriod" startAt="14"/>
            </a:pPr>
            <a:r>
              <a:rPr lang="en-US" sz="2800" b="1" dirty="0" smtClean="0">
                <a:latin typeface="Courier New" panose="02070309020205020404" pitchFamily="49" charset="0"/>
                <a:cs typeface="Courier New" panose="02070309020205020404" pitchFamily="49" charset="0"/>
              </a:rPr>
              <a:t>   </a:t>
            </a:r>
            <a:r>
              <a:rPr lang="en-US" sz="4000" b="1" dirty="0" smtClean="0">
                <a:latin typeface="Courier New" panose="02070309020205020404" pitchFamily="49" charset="0"/>
                <a:cs typeface="Courier New" panose="02070309020205020404" pitchFamily="49" charset="0"/>
              </a:rPr>
              <a:t>Don’t </a:t>
            </a:r>
            <a:r>
              <a:rPr lang="en-US" sz="4000" b="1" dirty="0">
                <a:latin typeface="Courier New" panose="02070309020205020404" pitchFamily="49" charset="0"/>
                <a:cs typeface="Courier New" panose="02070309020205020404" pitchFamily="49" charset="0"/>
              </a:rPr>
              <a:t>Allow </a:t>
            </a:r>
            <a:r>
              <a:rPr lang="en-US" sz="4000" b="1" dirty="0" smtClean="0">
                <a:latin typeface="Courier New" panose="02070309020205020404" pitchFamily="49" charset="0"/>
                <a:cs typeface="Courier New" panose="02070309020205020404" pitchFamily="49" charset="0"/>
              </a:rPr>
              <a:t>Economists</a:t>
            </a:r>
          </a:p>
          <a:p>
            <a:pPr algn="ctr"/>
            <a:r>
              <a:rPr lang="en-US" sz="4000" b="1" dirty="0" smtClean="0">
                <a:latin typeface="Courier New" panose="02070309020205020404" pitchFamily="49" charset="0"/>
                <a:cs typeface="Courier New" panose="02070309020205020404" pitchFamily="49" charset="0"/>
              </a:rPr>
              <a:t>     to </a:t>
            </a:r>
            <a:r>
              <a:rPr lang="en-US" sz="4000" b="1" dirty="0">
                <a:latin typeface="Courier New" panose="02070309020205020404" pitchFamily="49" charset="0"/>
                <a:cs typeface="Courier New" panose="02070309020205020404" pitchFamily="49" charset="0"/>
              </a:rPr>
              <a:t>Direct Monetary Reform</a:t>
            </a:r>
          </a:p>
        </p:txBody>
      </p:sp>
      <p:sp>
        <p:nvSpPr>
          <p:cNvPr id="9" name="TextBox 8"/>
          <p:cNvSpPr txBox="1"/>
          <p:nvPr/>
        </p:nvSpPr>
        <p:spPr>
          <a:xfrm>
            <a:off x="0" y="1314556"/>
            <a:ext cx="12192000" cy="892552"/>
          </a:xfrm>
          <a:prstGeom prst="rect">
            <a:avLst/>
          </a:prstGeom>
          <a:solidFill>
            <a:srgbClr val="FFC5FF"/>
          </a:solidFill>
        </p:spPr>
        <p:txBody>
          <a:bodyPr wrap="square" rtlCol="0">
            <a:spAutoFit/>
          </a:bodyPr>
          <a:lstStyle/>
          <a:p>
            <a:r>
              <a:rPr lang="en-US" sz="2400" dirty="0" smtClean="0"/>
              <a:t>“</a:t>
            </a:r>
            <a:r>
              <a:rPr lang="en-US" sz="2800" dirty="0" smtClean="0"/>
              <a:t>Such reform is a legal, moral and political matter more than an economic one</a:t>
            </a:r>
            <a:r>
              <a:rPr lang="en-US" sz="2400" dirty="0" smtClean="0"/>
              <a:t>.”</a:t>
            </a:r>
          </a:p>
          <a:p>
            <a:r>
              <a:rPr lang="en-US" sz="2400" dirty="0"/>
              <a:t>	</a:t>
            </a:r>
            <a:r>
              <a:rPr lang="en-US" sz="2400" dirty="0" smtClean="0"/>
              <a:t>				</a:t>
            </a:r>
            <a:r>
              <a:rPr lang="en-US" dirty="0" smtClean="0"/>
              <a:t>Zarlenga</a:t>
            </a:r>
            <a:r>
              <a:rPr lang="en-US" dirty="0"/>
              <a:t>, </a:t>
            </a:r>
            <a:r>
              <a:rPr lang="en-US" i="1" dirty="0"/>
              <a:t>LSM</a:t>
            </a:r>
            <a:r>
              <a:rPr lang="en-US" dirty="0"/>
              <a:t>, p. </a:t>
            </a:r>
            <a:r>
              <a:rPr lang="en-US" dirty="0" smtClean="0"/>
              <a:t>676</a:t>
            </a:r>
            <a:endParaRPr lang="en-US" dirty="0"/>
          </a:p>
        </p:txBody>
      </p:sp>
      <p:pic>
        <p:nvPicPr>
          <p:cNvPr id="6148" name="Picture 4" descr="http://artnc.org/sites/default/files/Earl,%20%20Andrew%20Jackson,%2052_9_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423390"/>
            <a:ext cx="2821888" cy="343461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izquotes.com/quotes-pictures/quote-two-nations-between-whom-there-is-no-intercourse-and-no-sympathy-who-are-as-ignorant-of-each-benjamin-disraeli-5159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1888" y="4414345"/>
            <a:ext cx="5192766" cy="244365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tephensmissions.org/photos/colombia/large/homeless-man-sleeping-on-sidewalk-in-prado-centro-medellin-colombi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1954" y="4412519"/>
            <a:ext cx="4155832" cy="312157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765795" y="6488668"/>
            <a:ext cx="1034579" cy="369332"/>
          </a:xfrm>
          <a:prstGeom prst="rect">
            <a:avLst/>
          </a:prstGeom>
          <a:solidFill>
            <a:schemeClr val="bg1"/>
          </a:solidFill>
        </p:spPr>
        <p:txBody>
          <a:bodyPr wrap="none" rtlCol="0">
            <a:spAutoFit/>
          </a:bodyPr>
          <a:lstStyle/>
          <a:p>
            <a:r>
              <a:rPr lang="en-US" dirty="0" smtClean="0"/>
              <a:t>JACKSON</a:t>
            </a:r>
            <a:endParaRPr lang="en-US" dirty="0"/>
          </a:p>
        </p:txBody>
      </p:sp>
      <p:sp>
        <p:nvSpPr>
          <p:cNvPr id="4" name="TextBox 3"/>
          <p:cNvSpPr txBox="1"/>
          <p:nvPr/>
        </p:nvSpPr>
        <p:spPr>
          <a:xfrm>
            <a:off x="4213935" y="4021403"/>
            <a:ext cx="1122423" cy="369332"/>
          </a:xfrm>
          <a:prstGeom prst="rect">
            <a:avLst/>
          </a:prstGeom>
          <a:solidFill>
            <a:schemeClr val="bg1"/>
          </a:solidFill>
        </p:spPr>
        <p:txBody>
          <a:bodyPr wrap="none" rtlCol="0">
            <a:spAutoFit/>
          </a:bodyPr>
          <a:lstStyle/>
          <a:p>
            <a:r>
              <a:rPr lang="en-US" dirty="0" smtClean="0"/>
              <a:t>FRANKLIN</a:t>
            </a:r>
            <a:endParaRPr lang="en-US" dirty="0"/>
          </a:p>
        </p:txBody>
      </p:sp>
      <p:pic>
        <p:nvPicPr>
          <p:cNvPr id="6156" name="Picture 12" descr="http://www.esacademic.com/pictures/eswiki/84/Thomas_Jefferson_by_Rembrandt_Peale%2C_18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94697" y="2207108"/>
            <a:ext cx="1820847" cy="22054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418400" y="4021403"/>
            <a:ext cx="1223605" cy="369332"/>
          </a:xfrm>
          <a:prstGeom prst="rect">
            <a:avLst/>
          </a:prstGeom>
          <a:solidFill>
            <a:schemeClr val="bg1"/>
          </a:solidFill>
        </p:spPr>
        <p:txBody>
          <a:bodyPr wrap="none" rtlCol="0">
            <a:spAutoFit/>
          </a:bodyPr>
          <a:lstStyle/>
          <a:p>
            <a:r>
              <a:rPr lang="en-US" dirty="0" smtClean="0"/>
              <a:t>JEFFERSON</a:t>
            </a:r>
            <a:endParaRPr lang="en-US" dirty="0"/>
          </a:p>
        </p:txBody>
      </p:sp>
      <p:pic>
        <p:nvPicPr>
          <p:cNvPr id="6158" name="Picture 14" descr="http://i.huffpost.com/gen/1549747/thumbs/o-POVERTY-facebook.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30974" y="1917721"/>
            <a:ext cx="5036812" cy="251840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990440" y="6858000"/>
            <a:ext cx="3993401" cy="923330"/>
          </a:xfrm>
          <a:prstGeom prst="rect">
            <a:avLst/>
          </a:prstGeom>
          <a:solidFill>
            <a:schemeClr val="bg1"/>
          </a:solidFill>
        </p:spPr>
        <p:txBody>
          <a:bodyPr wrap="none" rtlCol="0">
            <a:spAutoFit/>
          </a:bodyPr>
          <a:lstStyle/>
          <a:p>
            <a:r>
              <a:rPr lang="en-US" dirty="0" smtClean="0"/>
              <a:t>                                                                        </a:t>
            </a:r>
          </a:p>
          <a:p>
            <a:r>
              <a:rPr lang="en-US" dirty="0" smtClean="0"/>
              <a:t>    </a:t>
            </a:r>
          </a:p>
          <a:p>
            <a:endParaRPr lang="en-US" dirty="0"/>
          </a:p>
        </p:txBody>
      </p:sp>
    </p:spTree>
    <p:extLst>
      <p:ext uri="{BB962C8B-B14F-4D97-AF65-F5344CB8AC3E}">
        <p14:creationId xmlns:p14="http://schemas.microsoft.com/office/powerpoint/2010/main" val="40788391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B7FFB7"/>
          </a:solidFill>
        </p:spPr>
        <p:txBody>
          <a:bodyPr wrap="square">
            <a:spAutoFit/>
          </a:bodyPr>
          <a:lstStyle/>
          <a:p>
            <a:pPr marL="514350" indent="-514350" algn="ctr">
              <a:buFont typeface="+mj-lt"/>
              <a:buAutoNum type="arabicPeriod" startAt="15"/>
            </a:pPr>
            <a:r>
              <a:rPr lang="en-US" sz="2600" b="1" dirty="0" smtClean="0">
                <a:latin typeface="Courier New" panose="02070309020205020404" pitchFamily="49" charset="0"/>
                <a:cs typeface="Courier New" panose="02070309020205020404" pitchFamily="49" charset="0"/>
              </a:rPr>
              <a:t>  Obstacles </a:t>
            </a:r>
            <a:r>
              <a:rPr lang="en-US" sz="2600" b="1" dirty="0">
                <a:latin typeface="Courier New" panose="02070309020205020404" pitchFamily="49" charset="0"/>
                <a:cs typeface="Courier New" panose="02070309020205020404" pitchFamily="49" charset="0"/>
              </a:rPr>
              <a:t>to Monetary Reform</a:t>
            </a:r>
          </a:p>
          <a:p>
            <a:pPr marL="914400" lvl="1" indent="-457200" algn="ctr">
              <a:buFont typeface="+mj-lt"/>
              <a:buAutoNum type="alphaLcParenR"/>
            </a:pPr>
            <a:r>
              <a:rPr lang="en-US" sz="2200" b="1" dirty="0" smtClean="0">
                <a:latin typeface="Courier New" panose="02070309020205020404" pitchFamily="49" charset="0"/>
                <a:cs typeface="Courier New" panose="02070309020205020404" pitchFamily="49" charset="0"/>
              </a:rPr>
              <a:t> The </a:t>
            </a:r>
            <a:r>
              <a:rPr lang="en-US" sz="2200" b="1" dirty="0">
                <a:latin typeface="Courier New" panose="02070309020205020404" pitchFamily="49" charset="0"/>
                <a:cs typeface="Courier New" panose="02070309020205020404" pitchFamily="49" charset="0"/>
              </a:rPr>
              <a:t>banking and media establishments</a:t>
            </a:r>
          </a:p>
        </p:txBody>
      </p:sp>
      <p:sp>
        <p:nvSpPr>
          <p:cNvPr id="3" name="TextBox 2"/>
          <p:cNvSpPr txBox="1"/>
          <p:nvPr/>
        </p:nvSpPr>
        <p:spPr>
          <a:xfrm>
            <a:off x="0" y="830997"/>
            <a:ext cx="12192000" cy="1938992"/>
          </a:xfrm>
          <a:prstGeom prst="rect">
            <a:avLst/>
          </a:prstGeom>
          <a:solidFill>
            <a:srgbClr val="E1FFE1"/>
          </a:solidFill>
        </p:spPr>
        <p:txBody>
          <a:bodyPr wrap="square" rtlCol="0">
            <a:spAutoFit/>
          </a:bodyPr>
          <a:lstStyle/>
          <a:p>
            <a:r>
              <a:rPr lang="en-US" sz="2400" dirty="0" smtClean="0"/>
              <a:t>“The financial power of the bankers, related financiers, and their lobbying power in the U.S. Congress is a formidable obstacle.  The dependence and interlocking of the banks with the major media and universities means that except for accidents, the message for meaningful monetary reform will not likely reach the citizenry through major television and radio stations, major newspapers and magazines, or Hollywood films.”   				</a:t>
            </a:r>
            <a:r>
              <a:rPr lang="en-US" sz="1600" dirty="0" smtClean="0"/>
              <a:t>Zarlenga, </a:t>
            </a:r>
            <a:r>
              <a:rPr lang="en-US" sz="1600" i="1" dirty="0" smtClean="0"/>
              <a:t>LSM</a:t>
            </a:r>
            <a:r>
              <a:rPr lang="en-US" sz="1600" dirty="0" smtClean="0"/>
              <a:t>, p. 676-677</a:t>
            </a:r>
            <a:endParaRPr lang="en-US" sz="1600" dirty="0"/>
          </a:p>
        </p:txBody>
      </p:sp>
      <p:sp>
        <p:nvSpPr>
          <p:cNvPr id="5" name="TextBox 4"/>
          <p:cNvSpPr txBox="1"/>
          <p:nvPr/>
        </p:nvSpPr>
        <p:spPr>
          <a:xfrm>
            <a:off x="2317531" y="3054842"/>
            <a:ext cx="8037072" cy="830997"/>
          </a:xfrm>
          <a:prstGeom prst="rect">
            <a:avLst/>
          </a:prstGeom>
          <a:solidFill>
            <a:srgbClr val="B7FFB7"/>
          </a:solidFill>
        </p:spPr>
        <p:txBody>
          <a:bodyPr wrap="none" rtlCol="0">
            <a:spAutoFit/>
          </a:bodyPr>
          <a:lstStyle/>
          <a:p>
            <a:pPr algn="ctr"/>
            <a:r>
              <a:rPr lang="en-US" sz="2400" dirty="0" smtClean="0"/>
              <a:t>THEREFORE, MONETARY REFORM NEEDS</a:t>
            </a:r>
          </a:p>
          <a:p>
            <a:pPr algn="ctr"/>
            <a:r>
              <a:rPr lang="en-US" sz="2400" dirty="0" smtClean="0"/>
              <a:t>ALTERNATIVE METHODS OF COMMUNICATING INFORMATION</a:t>
            </a:r>
            <a:endParaRPr lang="en-US" sz="2400" dirty="0"/>
          </a:p>
        </p:txBody>
      </p:sp>
      <p:pic>
        <p:nvPicPr>
          <p:cNvPr id="1032" name="Picture 8" descr="https://s17-us2.ixquick.com/cgi-bin/serveimage?url=http%3A%2F%2Ftse1.mm.bing.net%2Fth%3Fid%3DJN.jQXMnCR2Fb4K1kFk6W7CpA%26pid%3D15.1%26H%3D138%26W%3D160&amp;sp=98705675660fc8aaa4907b56fd278de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2814" y="4170692"/>
            <a:ext cx="3074276" cy="2641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16043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46726" y="0"/>
            <a:ext cx="9445274" cy="830997"/>
          </a:xfrm>
          <a:prstGeom prst="rect">
            <a:avLst/>
          </a:prstGeom>
          <a:solidFill>
            <a:srgbClr val="B7FFB7"/>
          </a:solidFill>
        </p:spPr>
        <p:txBody>
          <a:bodyPr wrap="square">
            <a:spAutoFit/>
          </a:bodyPr>
          <a:lstStyle/>
          <a:p>
            <a:pPr marL="514350" indent="-514350" algn="ctr">
              <a:buFont typeface="+mj-lt"/>
              <a:buAutoNum type="arabicPeriod" startAt="15"/>
            </a:pPr>
            <a:r>
              <a:rPr lang="en-US" sz="2600" b="1" dirty="0" smtClean="0">
                <a:latin typeface="Courier New" panose="02070309020205020404" pitchFamily="49" charset="0"/>
                <a:cs typeface="Courier New" panose="02070309020205020404" pitchFamily="49" charset="0"/>
              </a:rPr>
              <a:t>  Obstacles </a:t>
            </a:r>
            <a:r>
              <a:rPr lang="en-US" sz="2600" b="1" dirty="0">
                <a:latin typeface="Courier New" panose="02070309020205020404" pitchFamily="49" charset="0"/>
                <a:cs typeface="Courier New" panose="02070309020205020404" pitchFamily="49" charset="0"/>
              </a:rPr>
              <a:t>to Monetary Reform</a:t>
            </a:r>
          </a:p>
          <a:p>
            <a:pPr marL="914400" lvl="1" indent="-457200" algn="ctr">
              <a:buFont typeface="+mj-lt"/>
              <a:buAutoNum type="alphaLcParenR"/>
            </a:pPr>
            <a:r>
              <a:rPr lang="en-US" sz="2200" b="1" dirty="0" smtClean="0">
                <a:latin typeface="Courier New" panose="02070309020205020404" pitchFamily="49" charset="0"/>
                <a:cs typeface="Courier New" panose="02070309020205020404" pitchFamily="49" charset="0"/>
              </a:rPr>
              <a:t> The </a:t>
            </a:r>
            <a:r>
              <a:rPr lang="en-US" sz="2200" b="1" dirty="0">
                <a:latin typeface="Courier New" panose="02070309020205020404" pitchFamily="49" charset="0"/>
                <a:cs typeface="Courier New" panose="02070309020205020404" pitchFamily="49" charset="0"/>
              </a:rPr>
              <a:t>banking and media establishments</a:t>
            </a:r>
          </a:p>
        </p:txBody>
      </p:sp>
      <p:pic>
        <p:nvPicPr>
          <p:cNvPr id="1026" name="Picture 2" descr="http://www.jessicaclay.com/wp/wp-content/uploads/2014/03/HiRes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3434"/>
            <a:ext cx="2746726" cy="219954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730960" y="830997"/>
            <a:ext cx="9461040" cy="707886"/>
          </a:xfrm>
          <a:prstGeom prst="rect">
            <a:avLst/>
          </a:prstGeom>
          <a:solidFill>
            <a:srgbClr val="B7FFB7"/>
          </a:solidFill>
        </p:spPr>
        <p:txBody>
          <a:bodyPr wrap="square" rtlCol="0">
            <a:spAutoFit/>
          </a:bodyPr>
          <a:lstStyle/>
          <a:p>
            <a:pPr algn="ctr"/>
            <a:r>
              <a:rPr lang="en-US" sz="4000" dirty="0" smtClean="0"/>
              <a:t>GRASSROOTS ORGANIZING</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4810" y="2369880"/>
            <a:ext cx="6837876" cy="4280713"/>
          </a:xfrm>
          <a:prstGeom prst="rect">
            <a:avLst/>
          </a:prstGeom>
        </p:spPr>
      </p:pic>
      <p:pic>
        <p:nvPicPr>
          <p:cNvPr id="12" name="Picture 2" descr="https://occupytheneedact.files.wordpress.com/2015/07/cropped-img_2782fswm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187" y="3121320"/>
            <a:ext cx="4225158" cy="28400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69652" y="5961333"/>
            <a:ext cx="2372637" cy="646331"/>
          </a:xfrm>
          <a:prstGeom prst="rect">
            <a:avLst/>
          </a:prstGeom>
          <a:noFill/>
        </p:spPr>
        <p:txBody>
          <a:bodyPr wrap="none" rtlCol="0">
            <a:spAutoFit/>
          </a:bodyPr>
          <a:lstStyle/>
          <a:p>
            <a:r>
              <a:rPr lang="en-US" dirty="0" smtClean="0"/>
              <a:t>OCCUPY THE NEED ACT</a:t>
            </a:r>
          </a:p>
          <a:p>
            <a:pPr algn="ctr"/>
            <a:r>
              <a:rPr lang="en-US" dirty="0" smtClean="0"/>
              <a:t>NEW YORK CITY</a:t>
            </a:r>
            <a:endParaRPr lang="en-US" dirty="0"/>
          </a:p>
        </p:txBody>
      </p:sp>
    </p:spTree>
    <p:extLst>
      <p:ext uri="{BB962C8B-B14F-4D97-AF65-F5344CB8AC3E}">
        <p14:creationId xmlns:p14="http://schemas.microsoft.com/office/powerpoint/2010/main" val="36199010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B7FFB7"/>
          </a:solidFill>
        </p:spPr>
        <p:txBody>
          <a:bodyPr wrap="square">
            <a:spAutoFit/>
          </a:bodyPr>
          <a:lstStyle/>
          <a:p>
            <a:pPr marL="514350" indent="-514350" algn="ctr">
              <a:buFont typeface="+mj-lt"/>
              <a:buAutoNum type="arabicPeriod" startAt="15"/>
            </a:pPr>
            <a:r>
              <a:rPr lang="en-US" sz="2600" b="1" dirty="0" smtClean="0">
                <a:latin typeface="Courier New" panose="02070309020205020404" pitchFamily="49" charset="0"/>
                <a:cs typeface="Courier New" panose="02070309020205020404" pitchFamily="49" charset="0"/>
              </a:rPr>
              <a:t>  Obstacles </a:t>
            </a:r>
            <a:r>
              <a:rPr lang="en-US" sz="2600" b="1" dirty="0">
                <a:latin typeface="Courier New" panose="02070309020205020404" pitchFamily="49" charset="0"/>
                <a:cs typeface="Courier New" panose="02070309020205020404" pitchFamily="49" charset="0"/>
              </a:rPr>
              <a:t>to Monetary Reform</a:t>
            </a:r>
          </a:p>
          <a:p>
            <a:pPr marL="914400" lvl="1" indent="-457200" algn="ctr">
              <a:buFont typeface="+mj-lt"/>
              <a:buAutoNum type="alphaLcParenR"/>
            </a:pPr>
            <a:r>
              <a:rPr lang="en-US" sz="2200" b="1" dirty="0" smtClean="0">
                <a:latin typeface="Courier New" panose="02070309020205020404" pitchFamily="49" charset="0"/>
                <a:cs typeface="Courier New" panose="02070309020205020404" pitchFamily="49" charset="0"/>
              </a:rPr>
              <a:t> The </a:t>
            </a:r>
            <a:r>
              <a:rPr lang="en-US" sz="2200" b="1" dirty="0">
                <a:latin typeface="Courier New" panose="02070309020205020404" pitchFamily="49" charset="0"/>
                <a:cs typeface="Courier New" panose="02070309020205020404" pitchFamily="49" charset="0"/>
              </a:rPr>
              <a:t>banking and media establishments</a:t>
            </a:r>
          </a:p>
        </p:txBody>
      </p:sp>
      <p:sp>
        <p:nvSpPr>
          <p:cNvPr id="7" name="TextBox 6"/>
          <p:cNvSpPr txBox="1"/>
          <p:nvPr/>
        </p:nvSpPr>
        <p:spPr>
          <a:xfrm>
            <a:off x="1" y="830997"/>
            <a:ext cx="12166260" cy="461665"/>
          </a:xfrm>
          <a:prstGeom prst="rect">
            <a:avLst/>
          </a:prstGeom>
          <a:solidFill>
            <a:srgbClr val="B7FFB7"/>
          </a:solidFill>
        </p:spPr>
        <p:txBody>
          <a:bodyPr wrap="square" rtlCol="0">
            <a:spAutoFit/>
          </a:bodyPr>
          <a:lstStyle/>
          <a:p>
            <a:r>
              <a:rPr lang="en-US" sz="2400" b="1" dirty="0" smtClean="0"/>
              <a:t>INFORM OTHER GROUPS &amp; SHOW RELEVANCE OF MONETARY REFORM FOR THEIR CAUSE</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01508" y="3257047"/>
            <a:ext cx="6201640" cy="3600953"/>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690" y="1538568"/>
            <a:ext cx="8802328" cy="2295151"/>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829" y="4018698"/>
            <a:ext cx="4524703" cy="2777747"/>
          </a:xfrm>
          <a:prstGeom prst="rect">
            <a:avLst/>
          </a:prstGeom>
        </p:spPr>
      </p:pic>
      <p:sp>
        <p:nvSpPr>
          <p:cNvPr id="11" name="TextBox 10"/>
          <p:cNvSpPr txBox="1"/>
          <p:nvPr/>
        </p:nvSpPr>
        <p:spPr>
          <a:xfrm>
            <a:off x="10568066" y="3257047"/>
            <a:ext cx="1328379" cy="646331"/>
          </a:xfrm>
          <a:prstGeom prst="rect">
            <a:avLst/>
          </a:prstGeom>
          <a:solidFill>
            <a:schemeClr val="bg1"/>
          </a:solidFill>
        </p:spPr>
        <p:txBody>
          <a:bodyPr wrap="square" rtlCol="0">
            <a:spAutoFit/>
          </a:bodyPr>
          <a:lstStyle/>
          <a:p>
            <a:r>
              <a:rPr lang="en-US" dirty="0" smtClean="0"/>
              <a:t>                                                       </a:t>
            </a:r>
          </a:p>
          <a:p>
            <a:endParaRPr lang="en-US" dirty="0"/>
          </a:p>
        </p:txBody>
      </p:sp>
    </p:spTree>
    <p:extLst>
      <p:ext uri="{BB962C8B-B14F-4D97-AF65-F5344CB8AC3E}">
        <p14:creationId xmlns:p14="http://schemas.microsoft.com/office/powerpoint/2010/main" val="2776232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B7FFB7"/>
          </a:solidFill>
        </p:spPr>
        <p:txBody>
          <a:bodyPr wrap="square">
            <a:spAutoFit/>
          </a:bodyPr>
          <a:lstStyle/>
          <a:p>
            <a:pPr marL="514350" indent="-514350" algn="ctr">
              <a:buFont typeface="+mj-lt"/>
              <a:buAutoNum type="arabicPeriod" startAt="15"/>
            </a:pPr>
            <a:r>
              <a:rPr lang="en-US" sz="2600" b="1" dirty="0" smtClean="0">
                <a:latin typeface="Courier New" panose="02070309020205020404" pitchFamily="49" charset="0"/>
                <a:cs typeface="Courier New" panose="02070309020205020404" pitchFamily="49" charset="0"/>
              </a:rPr>
              <a:t>  Obstacles </a:t>
            </a:r>
            <a:r>
              <a:rPr lang="en-US" sz="2600" b="1" dirty="0">
                <a:latin typeface="Courier New" panose="02070309020205020404" pitchFamily="49" charset="0"/>
                <a:cs typeface="Courier New" panose="02070309020205020404" pitchFamily="49" charset="0"/>
              </a:rPr>
              <a:t>to Monetary Reform</a:t>
            </a:r>
          </a:p>
          <a:p>
            <a:pPr marL="914400" lvl="1" indent="-457200" algn="ctr">
              <a:buFont typeface="+mj-lt"/>
              <a:buAutoNum type="alphaLcParenR"/>
            </a:pPr>
            <a:r>
              <a:rPr lang="en-US" sz="2200" b="1" dirty="0" smtClean="0">
                <a:latin typeface="Courier New" panose="02070309020205020404" pitchFamily="49" charset="0"/>
                <a:cs typeface="Courier New" panose="02070309020205020404" pitchFamily="49" charset="0"/>
              </a:rPr>
              <a:t> The </a:t>
            </a:r>
            <a:r>
              <a:rPr lang="en-US" sz="2200" b="1" dirty="0">
                <a:latin typeface="Courier New" panose="02070309020205020404" pitchFamily="49" charset="0"/>
                <a:cs typeface="Courier New" panose="02070309020205020404" pitchFamily="49" charset="0"/>
              </a:rPr>
              <a:t>banking and media establishments</a:t>
            </a:r>
          </a:p>
        </p:txBody>
      </p:sp>
      <p:sp>
        <p:nvSpPr>
          <p:cNvPr id="3" name="TextBox 2"/>
          <p:cNvSpPr txBox="1"/>
          <p:nvPr/>
        </p:nvSpPr>
        <p:spPr>
          <a:xfrm>
            <a:off x="0" y="827057"/>
            <a:ext cx="12239598" cy="461665"/>
          </a:xfrm>
          <a:prstGeom prst="rect">
            <a:avLst/>
          </a:prstGeom>
          <a:solidFill>
            <a:srgbClr val="B7FFB7"/>
          </a:solidFill>
        </p:spPr>
        <p:txBody>
          <a:bodyPr wrap="square" rtlCol="0">
            <a:spAutoFit/>
          </a:bodyPr>
          <a:lstStyle/>
          <a:p>
            <a:pPr algn="ctr"/>
            <a:r>
              <a:rPr lang="en-US" sz="2400" b="1" dirty="0" smtClean="0"/>
              <a:t>ALTERNATIVE MEDIA CAN REACH PEOPLE WITH THE TRUTH</a:t>
            </a:r>
            <a:endParaRPr lang="en-US" sz="2400" b="1" dirty="0"/>
          </a:p>
        </p:txBody>
      </p:sp>
      <p:pic>
        <p:nvPicPr>
          <p:cNvPr id="4102" name="Picture 6" descr="http://www.infos-mobiles.com/wp-content/uploads/2014/03/world-wide-we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75526" y="2569389"/>
            <a:ext cx="3122830" cy="31330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6831193" y="1464113"/>
            <a:ext cx="5099031" cy="242475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1193" y="4571556"/>
            <a:ext cx="5091827" cy="2069947"/>
          </a:xfrm>
          <a:prstGeom prst="rect">
            <a:avLst/>
          </a:prstGeom>
        </p:spPr>
      </p:pic>
      <p:pic>
        <p:nvPicPr>
          <p:cNvPr id="4098" name="Picture 2" descr="http://img05.deviantart.net/f69b/i/2013/084/f/8/youtube_wallpaper_hd_2560x1440_by_sawyerthebest-d5z9km2.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392" y="5408398"/>
            <a:ext cx="2338121" cy="131519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5076497" y="2046169"/>
            <a:ext cx="1671933" cy="523220"/>
          </a:xfrm>
          <a:prstGeom prst="rect">
            <a:avLst/>
          </a:prstGeom>
          <a:solidFill>
            <a:srgbClr val="B7FFB7"/>
          </a:solidFill>
        </p:spPr>
        <p:txBody>
          <a:bodyPr wrap="none" rtlCol="0">
            <a:spAutoFit/>
          </a:bodyPr>
          <a:lstStyle/>
          <a:p>
            <a:r>
              <a:rPr lang="en-US" sz="2800" b="1" dirty="0" smtClean="0"/>
              <a:t>WEBSITES</a:t>
            </a:r>
            <a:endParaRPr lang="en-US" sz="2800" b="1" dirty="0"/>
          </a:p>
        </p:txBody>
      </p:sp>
      <p:sp>
        <p:nvSpPr>
          <p:cNvPr id="9" name="TextBox 8"/>
          <p:cNvSpPr txBox="1"/>
          <p:nvPr/>
        </p:nvSpPr>
        <p:spPr>
          <a:xfrm>
            <a:off x="569499" y="4885178"/>
            <a:ext cx="3532121" cy="523220"/>
          </a:xfrm>
          <a:prstGeom prst="rect">
            <a:avLst/>
          </a:prstGeom>
          <a:solidFill>
            <a:srgbClr val="B7FFB7"/>
          </a:solidFill>
        </p:spPr>
        <p:txBody>
          <a:bodyPr wrap="none" rtlCol="0">
            <a:spAutoFit/>
          </a:bodyPr>
          <a:lstStyle/>
          <a:p>
            <a:r>
              <a:rPr lang="en-US" sz="2800" b="1" dirty="0" smtClean="0"/>
              <a:t>DOCUMENTARY FILMS</a:t>
            </a:r>
            <a:endParaRPr lang="en-US" sz="2800" b="1"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192" y="1658054"/>
            <a:ext cx="3875435" cy="3214558"/>
          </a:xfrm>
          <a:prstGeom prst="rect">
            <a:avLst/>
          </a:prstGeom>
        </p:spPr>
      </p:pic>
    </p:spTree>
    <p:extLst>
      <p:ext uri="{BB962C8B-B14F-4D97-AF65-F5344CB8AC3E}">
        <p14:creationId xmlns:p14="http://schemas.microsoft.com/office/powerpoint/2010/main" val="3692086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830997"/>
          </a:xfrm>
          <a:prstGeom prst="rect">
            <a:avLst/>
          </a:prstGeom>
          <a:solidFill>
            <a:srgbClr val="B7FFB7"/>
          </a:solidFill>
        </p:spPr>
        <p:txBody>
          <a:bodyPr wrap="square">
            <a:spAutoFit/>
          </a:bodyPr>
          <a:lstStyle/>
          <a:p>
            <a:pPr marL="514350" indent="-514350" algn="ctr">
              <a:buFont typeface="+mj-lt"/>
              <a:buAutoNum type="arabicPeriod" startAt="15"/>
            </a:pPr>
            <a:r>
              <a:rPr lang="en-US" sz="2600" b="1" dirty="0" smtClean="0">
                <a:latin typeface="Courier New" panose="02070309020205020404" pitchFamily="49" charset="0"/>
                <a:cs typeface="Courier New" panose="02070309020205020404" pitchFamily="49" charset="0"/>
              </a:rPr>
              <a:t>  Obstacles </a:t>
            </a:r>
            <a:r>
              <a:rPr lang="en-US" sz="2600" b="1" dirty="0">
                <a:latin typeface="Courier New" panose="02070309020205020404" pitchFamily="49" charset="0"/>
                <a:cs typeface="Courier New" panose="02070309020205020404" pitchFamily="49" charset="0"/>
              </a:rPr>
              <a:t>to Monetary Reform</a:t>
            </a:r>
          </a:p>
          <a:p>
            <a:pPr marL="914400" lvl="1" indent="-457200" algn="ctr">
              <a:buFont typeface="+mj-lt"/>
              <a:buAutoNum type="alphaLcParenR"/>
            </a:pPr>
            <a:r>
              <a:rPr lang="en-US" sz="2200" b="1" dirty="0" smtClean="0">
                <a:latin typeface="Courier New" panose="02070309020205020404" pitchFamily="49" charset="0"/>
                <a:cs typeface="Courier New" panose="02070309020205020404" pitchFamily="49" charset="0"/>
              </a:rPr>
              <a:t> The </a:t>
            </a:r>
            <a:r>
              <a:rPr lang="en-US" sz="2200" b="1" dirty="0">
                <a:latin typeface="Courier New" panose="02070309020205020404" pitchFamily="49" charset="0"/>
                <a:cs typeface="Courier New" panose="02070309020205020404" pitchFamily="49" charset="0"/>
              </a:rPr>
              <a:t>banking and media establishments</a:t>
            </a:r>
          </a:p>
        </p:txBody>
      </p:sp>
      <p:sp>
        <p:nvSpPr>
          <p:cNvPr id="3" name="TextBox 2"/>
          <p:cNvSpPr txBox="1"/>
          <p:nvPr/>
        </p:nvSpPr>
        <p:spPr>
          <a:xfrm>
            <a:off x="0" y="830997"/>
            <a:ext cx="12192000" cy="830997"/>
          </a:xfrm>
          <a:prstGeom prst="rect">
            <a:avLst/>
          </a:prstGeom>
          <a:solidFill>
            <a:srgbClr val="E1FFE1"/>
          </a:solidFill>
        </p:spPr>
        <p:txBody>
          <a:bodyPr wrap="square" rtlCol="0">
            <a:spAutoFit/>
          </a:bodyPr>
          <a:lstStyle/>
          <a:p>
            <a:r>
              <a:rPr lang="en-US" sz="2400" dirty="0" smtClean="0"/>
              <a:t>Support public figures, academics, and politicians who offer public validation for monetary reform.  They will have access, although limited, to mainstream media.</a:t>
            </a:r>
            <a:endParaRPr lang="en-US" sz="1600" dirty="0"/>
          </a:p>
        </p:txBody>
      </p:sp>
      <p:pic>
        <p:nvPicPr>
          <p:cNvPr id="3074" name="Picture 2" descr="http://andstillipersist.com/wp-content/uploads/2011/01/20110126_dennis_kucinich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478" y="2215937"/>
            <a:ext cx="3406253" cy="22960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020" y="4552135"/>
            <a:ext cx="4094069" cy="646331"/>
          </a:xfrm>
          <a:prstGeom prst="rect">
            <a:avLst/>
          </a:prstGeom>
          <a:noFill/>
        </p:spPr>
        <p:txBody>
          <a:bodyPr wrap="none" rtlCol="0">
            <a:spAutoFit/>
          </a:bodyPr>
          <a:lstStyle/>
          <a:p>
            <a:r>
              <a:rPr lang="en-US" dirty="0" smtClean="0"/>
              <a:t>Dennis Kusinich introduced the NEED ACT</a:t>
            </a:r>
          </a:p>
          <a:p>
            <a:r>
              <a:rPr lang="en-US" dirty="0" smtClean="0"/>
              <a:t>into Congress 2011</a:t>
            </a:r>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4708" y="2036402"/>
            <a:ext cx="3789048" cy="3225126"/>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3375" y="2335736"/>
            <a:ext cx="2991160" cy="2539564"/>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29887" y="4981483"/>
            <a:ext cx="2413159" cy="1876517"/>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61220" y="5198466"/>
            <a:ext cx="2874852" cy="1659534"/>
          </a:xfrm>
          <a:prstGeom prst="rect">
            <a:avLst/>
          </a:prstGeom>
        </p:spPr>
      </p:pic>
    </p:spTree>
    <p:extLst>
      <p:ext uri="{BB962C8B-B14F-4D97-AF65-F5344CB8AC3E}">
        <p14:creationId xmlns:p14="http://schemas.microsoft.com/office/powerpoint/2010/main" val="4671531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752193" y="6025313"/>
            <a:ext cx="4840014" cy="646331"/>
          </a:xfrm>
          <a:prstGeom prst="rect">
            <a:avLst/>
          </a:prstGeom>
          <a:solidFill>
            <a:srgbClr val="FFFFB9"/>
          </a:solidFill>
        </p:spPr>
        <p:txBody>
          <a:bodyPr wrap="square" rtlCol="0">
            <a:spAutoFit/>
          </a:bodyPr>
          <a:lstStyle/>
          <a:p>
            <a:r>
              <a:rPr lang="en-US" dirty="0" smtClean="0"/>
              <a:t>U.S. COLONIAL LEGISLATURES ISSUED PAPER </a:t>
            </a:r>
          </a:p>
          <a:p>
            <a:r>
              <a:rPr lang="en-US" dirty="0" smtClean="0"/>
              <a:t>DEBT-FREE MONEY CALLED BILLS OF CREDIT.</a:t>
            </a:r>
            <a:endParaRPr lang="en-US" dirty="0"/>
          </a:p>
        </p:txBody>
      </p:sp>
      <p:sp>
        <p:nvSpPr>
          <p:cNvPr id="4" name="Rectangle 3"/>
          <p:cNvSpPr/>
          <p:nvPr/>
        </p:nvSpPr>
        <p:spPr>
          <a:xfrm>
            <a:off x="0" y="0"/>
            <a:ext cx="12192000" cy="830997"/>
          </a:xfrm>
          <a:prstGeom prst="rect">
            <a:avLst/>
          </a:prstGeom>
          <a:solidFill>
            <a:srgbClr val="FFFF00"/>
          </a:solidFill>
        </p:spPr>
        <p:txBody>
          <a:bodyPr wrap="square">
            <a:spAutoFit/>
          </a:bodyPr>
          <a:lstStyle/>
          <a:p>
            <a:pPr marL="514350" indent="-514350" algn="ctr">
              <a:buFont typeface="+mj-lt"/>
              <a:buAutoNum type="arabicPeriod" startAt="15"/>
            </a:pPr>
            <a:r>
              <a:rPr lang="en-US" sz="2600" b="1" dirty="0" smtClean="0">
                <a:latin typeface="Courier New" panose="02070309020205020404" pitchFamily="49" charset="0"/>
                <a:cs typeface="Courier New" panose="02070309020205020404" pitchFamily="49" charset="0"/>
              </a:rPr>
              <a:t>  Obstacles </a:t>
            </a:r>
            <a:r>
              <a:rPr lang="en-US" sz="2600" b="1" dirty="0">
                <a:latin typeface="Courier New" panose="02070309020205020404" pitchFamily="49" charset="0"/>
                <a:cs typeface="Courier New" panose="02070309020205020404" pitchFamily="49" charset="0"/>
              </a:rPr>
              <a:t>to Monetary Reform</a:t>
            </a:r>
          </a:p>
          <a:p>
            <a:pPr marL="914400" lvl="1" indent="-457200" algn="ctr">
              <a:buFont typeface="+mj-lt"/>
              <a:buAutoNum type="alphaLcParenR" startAt="2"/>
            </a:pPr>
            <a:r>
              <a:rPr lang="en-US" sz="2200" b="1" dirty="0" smtClean="0">
                <a:latin typeface="Courier New" panose="02070309020205020404" pitchFamily="49" charset="0"/>
                <a:cs typeface="Courier New" panose="02070309020205020404" pitchFamily="49" charset="0"/>
              </a:rPr>
              <a:t> </a:t>
            </a:r>
            <a:r>
              <a:rPr lang="en-US" sz="2200" b="1" dirty="0">
                <a:latin typeface="Courier New" panose="02070309020205020404" pitchFamily="49" charset="0"/>
                <a:cs typeface="Courier New" panose="02070309020205020404" pitchFamily="49" charset="0"/>
              </a:rPr>
              <a:t>Poor monetary and economic thought</a:t>
            </a:r>
            <a:endParaRPr lang="en-US" sz="2200" b="1" dirty="0">
              <a:latin typeface="Courier New" panose="02070309020205020404" pitchFamily="49" charset="0"/>
              <a:cs typeface="Courier New" panose="02070309020205020404" pitchFamily="49" charset="0"/>
            </a:endParaRPr>
          </a:p>
        </p:txBody>
      </p:sp>
      <p:sp>
        <p:nvSpPr>
          <p:cNvPr id="3" name="TextBox 2"/>
          <p:cNvSpPr txBox="1"/>
          <p:nvPr/>
        </p:nvSpPr>
        <p:spPr>
          <a:xfrm>
            <a:off x="0" y="830997"/>
            <a:ext cx="12192000" cy="1200329"/>
          </a:xfrm>
          <a:prstGeom prst="rect">
            <a:avLst/>
          </a:prstGeom>
          <a:solidFill>
            <a:srgbClr val="FFFFB9"/>
          </a:solidFill>
        </p:spPr>
        <p:txBody>
          <a:bodyPr wrap="square" rtlCol="0">
            <a:spAutoFit/>
          </a:bodyPr>
          <a:lstStyle/>
          <a:p>
            <a:r>
              <a:rPr lang="en-US" sz="2400" dirty="0" smtClean="0"/>
              <a:t>The economics profession contains many ‘schools of economic thought’, but most are not based on the history of money or the facts about money’s nature. </a:t>
            </a:r>
          </a:p>
          <a:p>
            <a:pPr algn="ctr"/>
            <a:r>
              <a:rPr lang="en-US" sz="2400" dirty="0" smtClean="0"/>
              <a:t>For example, the Austrian School of Economics</a:t>
            </a:r>
            <a:endParaRPr lang="en-US" sz="2400" dirty="0"/>
          </a:p>
        </p:txBody>
      </p:sp>
      <p:sp>
        <p:nvSpPr>
          <p:cNvPr id="5" name="TextBox 4"/>
          <p:cNvSpPr txBox="1"/>
          <p:nvPr/>
        </p:nvSpPr>
        <p:spPr>
          <a:xfrm>
            <a:off x="646386" y="2597158"/>
            <a:ext cx="6211613" cy="2862322"/>
          </a:xfrm>
          <a:prstGeom prst="rect">
            <a:avLst/>
          </a:prstGeom>
          <a:noFill/>
        </p:spPr>
        <p:txBody>
          <a:bodyPr wrap="square" rtlCol="0">
            <a:spAutoFit/>
          </a:bodyPr>
          <a:lstStyle/>
          <a:p>
            <a:r>
              <a:rPr lang="en-US" dirty="0" smtClean="0"/>
              <a:t>The Austrian economist Ludwig Von Mises wrote in his </a:t>
            </a:r>
            <a:r>
              <a:rPr lang="en-US" i="1" dirty="0" smtClean="0"/>
              <a:t>Theory of Money and Credit</a:t>
            </a:r>
            <a:r>
              <a:rPr lang="en-US" dirty="0" smtClean="0"/>
              <a:t>:</a:t>
            </a:r>
          </a:p>
          <a:p>
            <a:r>
              <a:rPr lang="en-US" dirty="0" smtClean="0"/>
              <a:t>   “The concept of money as a creature of law and the State is clearly untenable.  It is not justified by a single phenomenon of the market.”</a:t>
            </a:r>
          </a:p>
          <a:p>
            <a:endParaRPr lang="en-US" dirty="0"/>
          </a:p>
          <a:p>
            <a:r>
              <a:rPr lang="en-US" dirty="0" smtClean="0"/>
              <a:t>“That single statement brands him as either dishonest or foolish.  It is clear from history that money is a creature of the law and the state.  We have documented case histories that prove him wrong, in many of our chapters.”      	        </a:t>
            </a:r>
            <a:r>
              <a:rPr lang="en-US" sz="1400" dirty="0" smtClean="0"/>
              <a:t>Zarlenga, </a:t>
            </a:r>
            <a:r>
              <a:rPr lang="en-US" sz="1400" i="1" dirty="0" smtClean="0"/>
              <a:t>LSM</a:t>
            </a:r>
            <a:r>
              <a:rPr lang="en-US" sz="1400" dirty="0" smtClean="0"/>
              <a:t>, p. 677</a:t>
            </a:r>
            <a:endParaRPr lang="en-US" sz="1400" dirty="0"/>
          </a:p>
        </p:txBody>
      </p:sp>
      <p:pic>
        <p:nvPicPr>
          <p:cNvPr id="2058" name="Picture 10" descr="http://mrhousch.com/imgs/lessons/jamestown/jamestown084_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11753" y="2031326"/>
            <a:ext cx="3502025" cy="22913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s://spiritualhiphop.files.wordpress.com/2015/07/us-colonial_nj-179-new_jersey-25_mar_1776_obv.jpg?w=120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5215" y="4404402"/>
            <a:ext cx="3915103" cy="2267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4680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CDCDFF"/>
          </a:solidFill>
        </p:spPr>
        <p:txBody>
          <a:bodyPr wrap="square">
            <a:spAutoFit/>
          </a:bodyPr>
          <a:lstStyle/>
          <a:p>
            <a:pPr marL="514350" indent="-514350" algn="ctr">
              <a:buFont typeface="+mj-lt"/>
              <a:buAutoNum type="arabicPeriod"/>
            </a:pPr>
            <a:r>
              <a:rPr lang="en-US" sz="2800" b="1" dirty="0">
                <a:latin typeface="Courier New" panose="02070309020205020404" pitchFamily="49" charset="0"/>
                <a:cs typeface="Courier New" panose="02070309020205020404" pitchFamily="49" charset="0"/>
              </a:rPr>
              <a:t>Reform #1: Nationalization of the Federal Reserve</a:t>
            </a:r>
          </a:p>
        </p:txBody>
      </p:sp>
      <p:sp>
        <p:nvSpPr>
          <p:cNvPr id="3" name="TextBox 2"/>
          <p:cNvSpPr txBox="1"/>
          <p:nvPr/>
        </p:nvSpPr>
        <p:spPr>
          <a:xfrm>
            <a:off x="0" y="523220"/>
            <a:ext cx="12191999" cy="2246769"/>
          </a:xfrm>
          <a:prstGeom prst="rect">
            <a:avLst/>
          </a:prstGeom>
          <a:solidFill>
            <a:srgbClr val="CDCDFF"/>
          </a:solidFill>
        </p:spPr>
        <p:txBody>
          <a:bodyPr wrap="square" rtlCol="0">
            <a:spAutoFit/>
          </a:bodyPr>
          <a:lstStyle/>
          <a:p>
            <a:r>
              <a:rPr lang="en-US" sz="2800" dirty="0" smtClean="0"/>
              <a:t>The government, with political support, should nationalize the Federal Reserve System, by buying all the shares of the twelve Federal Reserve Banks from the private commercial banks who own them.   This is not new.  England did the same in 1946 and nationalized the Bank of England.   And Canada did the same in 1938 when it bought all the private shares of the Bank of Canada.</a:t>
            </a:r>
            <a:endParaRPr lang="en-US" sz="2800" dirty="0"/>
          </a:p>
        </p:txBody>
      </p:sp>
      <p:pic>
        <p:nvPicPr>
          <p:cNvPr id="5122" name="Picture 2" descr="https://s17-us2.ixquick.com/cgi-bin/serveimage?url=http%3A%2F%2Ftse2.mm.bing.net%2Fth%3Fid%3DJN.cxLzqXIlcMErxIV1bdNpuA%26pid%3D15.1%26H%3D153%26W%3D160&amp;sp=56799dbece46b2291077d88acf4dc89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1601" y="3293209"/>
            <a:ext cx="3265543" cy="3122678"/>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needamortgage.files.wordpress.com/2010/09/bank-of-canada.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8486" y="3732048"/>
            <a:ext cx="3326925" cy="2244999"/>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upload.wikimedia.org/wikipedia/commons/thumb/e/e8/US-FederalReserveSystem-Seal.svg/768px-US-FederalReserveSystem-Seal.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95080" y="3484015"/>
            <a:ext cx="2493032" cy="24930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rot="19666431">
            <a:off x="8187114" y="4437382"/>
            <a:ext cx="3708964" cy="461665"/>
          </a:xfrm>
          <a:prstGeom prst="rect">
            <a:avLst/>
          </a:prstGeom>
          <a:solidFill>
            <a:srgbClr val="FFFF00"/>
          </a:solidFill>
        </p:spPr>
        <p:txBody>
          <a:bodyPr wrap="none" rtlCol="0">
            <a:spAutoFit/>
          </a:bodyPr>
          <a:lstStyle/>
          <a:p>
            <a:r>
              <a:rPr lang="en-US" sz="2400" dirty="0" smtClean="0"/>
              <a:t>NEXT TO BE NATIONALIZED?</a:t>
            </a:r>
            <a:endParaRPr lang="en-US" sz="2400" dirty="0"/>
          </a:p>
        </p:txBody>
      </p:sp>
    </p:spTree>
    <p:extLst>
      <p:ext uri="{BB962C8B-B14F-4D97-AF65-F5344CB8AC3E}">
        <p14:creationId xmlns:p14="http://schemas.microsoft.com/office/powerpoint/2010/main" val="12663278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30997"/>
          </a:xfrm>
          <a:prstGeom prst="rect">
            <a:avLst/>
          </a:prstGeom>
          <a:solidFill>
            <a:srgbClr val="FFC000"/>
          </a:solidFill>
        </p:spPr>
        <p:txBody>
          <a:bodyPr wrap="square">
            <a:spAutoFit/>
          </a:bodyPr>
          <a:lstStyle/>
          <a:p>
            <a:pPr marL="514350" indent="-514350" algn="ctr">
              <a:buFont typeface="+mj-lt"/>
              <a:buAutoNum type="arabicPeriod" startAt="15"/>
            </a:pPr>
            <a:r>
              <a:rPr lang="en-US" sz="2600" b="1" dirty="0" smtClean="0">
                <a:latin typeface="Courier New" panose="02070309020205020404" pitchFamily="49" charset="0"/>
                <a:cs typeface="Courier New" panose="02070309020205020404" pitchFamily="49" charset="0"/>
              </a:rPr>
              <a:t>  Obstacles </a:t>
            </a:r>
            <a:r>
              <a:rPr lang="en-US" sz="2600" b="1" dirty="0">
                <a:latin typeface="Courier New" panose="02070309020205020404" pitchFamily="49" charset="0"/>
                <a:cs typeface="Courier New" panose="02070309020205020404" pitchFamily="49" charset="0"/>
              </a:rPr>
              <a:t>to Monetary Reform</a:t>
            </a:r>
          </a:p>
          <a:p>
            <a:pPr marL="914400" lvl="1" indent="-457200" algn="ctr">
              <a:buFont typeface="+mj-lt"/>
              <a:buAutoNum type="alphaLcParenR" startAt="3"/>
            </a:pPr>
            <a:r>
              <a:rPr lang="en-US" sz="2200" b="1" dirty="0" smtClean="0">
                <a:latin typeface="Courier New" panose="02070309020205020404" pitchFamily="49" charset="0"/>
                <a:cs typeface="Courier New" panose="02070309020205020404" pitchFamily="49" charset="0"/>
              </a:rPr>
              <a:t> Anti-government aspect of most economists is the problem</a:t>
            </a:r>
            <a:endParaRPr lang="en-US" sz="2200" b="1" dirty="0">
              <a:latin typeface="Courier New" panose="02070309020205020404" pitchFamily="49" charset="0"/>
              <a:cs typeface="Courier New" panose="02070309020205020404" pitchFamily="49" charset="0"/>
            </a:endParaRPr>
          </a:p>
        </p:txBody>
      </p:sp>
      <p:sp>
        <p:nvSpPr>
          <p:cNvPr id="3" name="TextBox 2"/>
          <p:cNvSpPr txBox="1"/>
          <p:nvPr/>
        </p:nvSpPr>
        <p:spPr>
          <a:xfrm>
            <a:off x="0" y="830997"/>
            <a:ext cx="12192000" cy="1200329"/>
          </a:xfrm>
          <a:prstGeom prst="rect">
            <a:avLst/>
          </a:prstGeom>
          <a:solidFill>
            <a:srgbClr val="FFFFB9"/>
          </a:solidFill>
        </p:spPr>
        <p:txBody>
          <a:bodyPr wrap="square" rtlCol="0">
            <a:spAutoFit/>
          </a:bodyPr>
          <a:lstStyle/>
          <a:p>
            <a:r>
              <a:rPr lang="en-US" sz="2400" dirty="0" smtClean="0"/>
              <a:t>“For decades in America, as part of a free market theology, they [economists] have attacked the one organizational form with the potential to stand up against the Plutocracy on behalf of the people – our government.”   							</a:t>
            </a:r>
            <a:r>
              <a:rPr lang="en-US" sz="1600" dirty="0" smtClean="0"/>
              <a:t>Zarlenga, </a:t>
            </a:r>
            <a:r>
              <a:rPr lang="en-US" sz="1600" i="1" dirty="0" smtClean="0"/>
              <a:t>LSM</a:t>
            </a:r>
            <a:r>
              <a:rPr lang="en-US" sz="1600" dirty="0" smtClean="0"/>
              <a:t>, p. 678</a:t>
            </a:r>
            <a:endParaRPr lang="en-US" sz="1600" dirty="0"/>
          </a:p>
        </p:txBody>
      </p:sp>
      <p:pic>
        <p:nvPicPr>
          <p:cNvPr id="2056" name="Picture 8" descr="http://whatwouldjackdo.net/images/cap-leftalon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359976"/>
            <a:ext cx="5143500" cy="37433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73420" y="2831399"/>
            <a:ext cx="5436296" cy="1200329"/>
          </a:xfrm>
          <a:prstGeom prst="rect">
            <a:avLst/>
          </a:prstGeom>
          <a:solidFill>
            <a:srgbClr val="FFFFB9"/>
          </a:solidFill>
        </p:spPr>
        <p:txBody>
          <a:bodyPr wrap="none" rtlCol="0">
            <a:spAutoFit/>
          </a:bodyPr>
          <a:lstStyle/>
          <a:p>
            <a:r>
              <a:rPr lang="en-US" dirty="0" smtClean="0"/>
              <a:t>“The Libertarians are merely the latest group to be</a:t>
            </a:r>
          </a:p>
          <a:p>
            <a:r>
              <a:rPr lang="en-US" dirty="0" smtClean="0"/>
              <a:t>captured by this ideology and to be convinced that they</a:t>
            </a:r>
          </a:p>
          <a:p>
            <a:r>
              <a:rPr lang="en-US" dirty="0" smtClean="0"/>
              <a:t>represent something new, rather than an old plutocratic</a:t>
            </a:r>
          </a:p>
          <a:p>
            <a:r>
              <a:rPr lang="en-US" dirty="0" smtClean="0"/>
              <a:t>viewpoint.” 			 </a:t>
            </a:r>
            <a:r>
              <a:rPr lang="en-US" sz="1200" dirty="0" smtClean="0"/>
              <a:t>Zarlenga, </a:t>
            </a:r>
            <a:r>
              <a:rPr lang="en-US" sz="1200" i="1" dirty="0" smtClean="0"/>
              <a:t>LSM</a:t>
            </a:r>
            <a:r>
              <a:rPr lang="en-US" sz="1200" dirty="0" smtClean="0"/>
              <a:t>, p. 678</a:t>
            </a:r>
            <a:endParaRPr lang="en-US" sz="1200" dirty="0"/>
          </a:p>
        </p:txBody>
      </p:sp>
      <p:pic>
        <p:nvPicPr>
          <p:cNvPr id="8194" name="Picture 2" descr="https://upload.wikimedia.org/wikipedia/en/thumb/3/37/Libertarian_Party.svg/2500px-Libertarian_Party.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1076" y="4231638"/>
            <a:ext cx="1814788" cy="1885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35874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30997"/>
          </a:xfrm>
          <a:prstGeom prst="rect">
            <a:avLst/>
          </a:prstGeom>
          <a:solidFill>
            <a:srgbClr val="FFC000"/>
          </a:solidFill>
        </p:spPr>
        <p:txBody>
          <a:bodyPr wrap="square">
            <a:spAutoFit/>
          </a:bodyPr>
          <a:lstStyle/>
          <a:p>
            <a:pPr marL="514350" indent="-514350" algn="ctr">
              <a:buFont typeface="+mj-lt"/>
              <a:buAutoNum type="arabicPeriod" startAt="15"/>
            </a:pPr>
            <a:r>
              <a:rPr lang="en-US" sz="2600" b="1" dirty="0" smtClean="0">
                <a:latin typeface="Courier New" panose="02070309020205020404" pitchFamily="49" charset="0"/>
                <a:cs typeface="Courier New" panose="02070309020205020404" pitchFamily="49" charset="0"/>
              </a:rPr>
              <a:t>  Obstacles </a:t>
            </a:r>
            <a:r>
              <a:rPr lang="en-US" sz="2600" b="1" dirty="0">
                <a:latin typeface="Courier New" panose="02070309020205020404" pitchFamily="49" charset="0"/>
                <a:cs typeface="Courier New" panose="02070309020205020404" pitchFamily="49" charset="0"/>
              </a:rPr>
              <a:t>to Monetary Reform</a:t>
            </a:r>
          </a:p>
          <a:p>
            <a:pPr marL="914400" lvl="1" indent="-457200" algn="ctr">
              <a:buFont typeface="+mj-lt"/>
              <a:buAutoNum type="alphaLcParenR" startAt="3"/>
            </a:pPr>
            <a:r>
              <a:rPr lang="en-US" sz="2200" b="1" dirty="0" smtClean="0">
                <a:latin typeface="Courier New" panose="02070309020205020404" pitchFamily="49" charset="0"/>
                <a:cs typeface="Courier New" panose="02070309020205020404" pitchFamily="49" charset="0"/>
              </a:rPr>
              <a:t> Anti-government aspect of most economists is the problem</a:t>
            </a:r>
            <a:endParaRPr lang="en-US" sz="2200" b="1" dirty="0">
              <a:latin typeface="Courier New" panose="02070309020205020404" pitchFamily="49" charset="0"/>
              <a:cs typeface="Courier New" panose="02070309020205020404" pitchFamily="49" charset="0"/>
            </a:endParaRPr>
          </a:p>
        </p:txBody>
      </p:sp>
      <p:sp>
        <p:nvSpPr>
          <p:cNvPr id="3" name="TextBox 2"/>
          <p:cNvSpPr txBox="1"/>
          <p:nvPr/>
        </p:nvSpPr>
        <p:spPr>
          <a:xfrm>
            <a:off x="0" y="864483"/>
            <a:ext cx="12192000" cy="1569660"/>
          </a:xfrm>
          <a:prstGeom prst="rect">
            <a:avLst/>
          </a:prstGeom>
          <a:solidFill>
            <a:srgbClr val="FFFFB9"/>
          </a:solidFill>
        </p:spPr>
        <p:txBody>
          <a:bodyPr wrap="square" rtlCol="0">
            <a:spAutoFit/>
          </a:bodyPr>
          <a:lstStyle/>
          <a:p>
            <a:r>
              <a:rPr lang="en-US" sz="2400" dirty="0" smtClean="0"/>
              <a:t>“No doubt some readers wince at the thought of instituting the monetary power in our government.   The reason is that for over two centuries, a poisoning of our attitude toward government has been underway...    Significantly, such anti-government propaganda was intimately connected with monetary proposals.”				</a:t>
            </a:r>
            <a:r>
              <a:rPr lang="en-US" dirty="0" smtClean="0"/>
              <a:t>Zarlenga, </a:t>
            </a:r>
            <a:r>
              <a:rPr lang="en-US" i="1" dirty="0" smtClean="0"/>
              <a:t>LSM</a:t>
            </a:r>
            <a:r>
              <a:rPr lang="en-US" dirty="0" smtClean="0"/>
              <a:t>, p. 680</a:t>
            </a:r>
            <a:endParaRPr lang="en-US" sz="1200" dirty="0"/>
          </a:p>
        </p:txBody>
      </p:sp>
      <p:pic>
        <p:nvPicPr>
          <p:cNvPr id="7" name="Picture 2" descr="http://severalfourmany.files.wordpress.com/2012/05/wealthofnatio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4095" y="2680013"/>
            <a:ext cx="4997339" cy="371867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181434" y="2680013"/>
            <a:ext cx="6794938" cy="3693319"/>
          </a:xfrm>
          <a:prstGeom prst="rect">
            <a:avLst/>
          </a:prstGeom>
        </p:spPr>
        <p:txBody>
          <a:bodyPr wrap="square">
            <a:spAutoFit/>
          </a:bodyPr>
          <a:lstStyle/>
          <a:p>
            <a:r>
              <a:rPr lang="en-US" dirty="0" smtClean="0"/>
              <a:t>1694 The first concern of the privately owned  Bank of England,</a:t>
            </a:r>
          </a:p>
          <a:p>
            <a:r>
              <a:rPr lang="en-US" dirty="0" smtClean="0"/>
              <a:t>after receiving its charter from Parliament,  was to create money and bribe Parliament.    The government was the only power that could take its charter away from it.</a:t>
            </a:r>
          </a:p>
          <a:p>
            <a:endParaRPr lang="en-US" dirty="0"/>
          </a:p>
          <a:p>
            <a:r>
              <a:rPr lang="en-US" dirty="0"/>
              <a:t>1776:  The purpose of Adam Smith’s attack on </a:t>
            </a:r>
            <a:r>
              <a:rPr lang="en-US" dirty="0" smtClean="0"/>
              <a:t>government, in </a:t>
            </a:r>
            <a:r>
              <a:rPr lang="en-US" dirty="0"/>
              <a:t>large part, was to keep the money-issuing power out of the hands of government and in private hands.</a:t>
            </a:r>
          </a:p>
          <a:p>
            <a:endParaRPr lang="en-US" dirty="0"/>
          </a:p>
          <a:p>
            <a:r>
              <a:rPr lang="en-US" dirty="0" smtClean="0"/>
              <a:t>By putting our government into debt, the private money power</a:t>
            </a:r>
          </a:p>
          <a:p>
            <a:r>
              <a:rPr lang="en-US" dirty="0" smtClean="0"/>
              <a:t>cripples it.  Then blames it.   And hides how the private money</a:t>
            </a:r>
          </a:p>
          <a:p>
            <a:r>
              <a:rPr lang="en-US" dirty="0" smtClean="0"/>
              <a:t>system functions to concentrate wealth into the hand of the Plutocracy. </a:t>
            </a:r>
            <a:endParaRPr lang="en-US" dirty="0"/>
          </a:p>
        </p:txBody>
      </p:sp>
    </p:spTree>
    <p:extLst>
      <p:ext uri="{BB962C8B-B14F-4D97-AF65-F5344CB8AC3E}">
        <p14:creationId xmlns:p14="http://schemas.microsoft.com/office/powerpoint/2010/main" val="17729503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30997"/>
          </a:xfrm>
          <a:prstGeom prst="rect">
            <a:avLst/>
          </a:prstGeom>
          <a:solidFill>
            <a:srgbClr val="FFC000"/>
          </a:solidFill>
        </p:spPr>
        <p:txBody>
          <a:bodyPr wrap="square">
            <a:spAutoFit/>
          </a:bodyPr>
          <a:lstStyle/>
          <a:p>
            <a:pPr marL="514350" indent="-514350" algn="ctr">
              <a:buFont typeface="+mj-lt"/>
              <a:buAutoNum type="arabicPeriod" startAt="15"/>
            </a:pPr>
            <a:r>
              <a:rPr lang="en-US" sz="2600" b="1" dirty="0" smtClean="0">
                <a:latin typeface="Courier New" panose="02070309020205020404" pitchFamily="49" charset="0"/>
                <a:cs typeface="Courier New" panose="02070309020205020404" pitchFamily="49" charset="0"/>
              </a:rPr>
              <a:t>  Obstacles </a:t>
            </a:r>
            <a:r>
              <a:rPr lang="en-US" sz="2600" b="1" dirty="0">
                <a:latin typeface="Courier New" panose="02070309020205020404" pitchFamily="49" charset="0"/>
                <a:cs typeface="Courier New" panose="02070309020205020404" pitchFamily="49" charset="0"/>
              </a:rPr>
              <a:t>to Monetary Reform</a:t>
            </a:r>
          </a:p>
          <a:p>
            <a:pPr marL="914400" lvl="1" indent="-457200" algn="ctr">
              <a:buFont typeface="+mj-lt"/>
              <a:buAutoNum type="alphaLcParenR" startAt="3"/>
            </a:pPr>
            <a:r>
              <a:rPr lang="en-US" sz="2200" b="1" dirty="0" smtClean="0">
                <a:latin typeface="Courier New" panose="02070309020205020404" pitchFamily="49" charset="0"/>
                <a:cs typeface="Courier New" panose="02070309020205020404" pitchFamily="49" charset="0"/>
              </a:rPr>
              <a:t> Anti-government aspect of most economists is the problem</a:t>
            </a:r>
            <a:endParaRPr lang="en-US" sz="2200" b="1" dirty="0">
              <a:latin typeface="Courier New" panose="02070309020205020404" pitchFamily="49" charset="0"/>
              <a:cs typeface="Courier New" panose="02070309020205020404" pitchFamily="49" charset="0"/>
            </a:endParaRPr>
          </a:p>
        </p:txBody>
      </p:sp>
      <p:sp>
        <p:nvSpPr>
          <p:cNvPr id="3" name="TextBox 2"/>
          <p:cNvSpPr txBox="1"/>
          <p:nvPr/>
        </p:nvSpPr>
        <p:spPr>
          <a:xfrm>
            <a:off x="0" y="830997"/>
            <a:ext cx="12192000" cy="1569660"/>
          </a:xfrm>
          <a:prstGeom prst="rect">
            <a:avLst/>
          </a:prstGeom>
          <a:solidFill>
            <a:srgbClr val="FFFFB9"/>
          </a:solidFill>
        </p:spPr>
        <p:txBody>
          <a:bodyPr wrap="square" rtlCol="0">
            <a:spAutoFit/>
          </a:bodyPr>
          <a:lstStyle/>
          <a:p>
            <a:r>
              <a:rPr lang="en-US" sz="2400" dirty="0" smtClean="0"/>
              <a:t>“To effect meaningful reform, a change in attitude is needed, to recognize the proper relation of the individual to society…    The kind of personal freedom being advocated has a hollowness to it reminiscent of the ‘freedoms’ that the oriental cults promoted as they swept into Rome from the 3</a:t>
            </a:r>
            <a:r>
              <a:rPr lang="en-US" sz="2400" baseline="30000" dirty="0" smtClean="0"/>
              <a:t>rd</a:t>
            </a:r>
            <a:r>
              <a:rPr lang="en-US" sz="2400" dirty="0" smtClean="0"/>
              <a:t> century BC, discussed in Chapter 2.”					</a:t>
            </a:r>
            <a:r>
              <a:rPr lang="en-US" dirty="0" smtClean="0"/>
              <a:t>Zarlenga, </a:t>
            </a:r>
            <a:r>
              <a:rPr lang="en-US" i="1" dirty="0" smtClean="0"/>
              <a:t>LSM</a:t>
            </a:r>
            <a:r>
              <a:rPr lang="en-US" dirty="0" smtClean="0"/>
              <a:t>, p. 680</a:t>
            </a:r>
            <a:endParaRPr lang="en-US" sz="1200" dirty="0"/>
          </a:p>
        </p:txBody>
      </p:sp>
      <p:sp>
        <p:nvSpPr>
          <p:cNvPr id="6" name="Content Placeholder 2"/>
          <p:cNvSpPr txBox="1">
            <a:spLocks/>
          </p:cNvSpPr>
          <p:nvPr/>
        </p:nvSpPr>
        <p:spPr>
          <a:xfrm>
            <a:off x="252250" y="2400657"/>
            <a:ext cx="5830613" cy="272743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James Frazer’s </a:t>
            </a:r>
            <a:r>
              <a:rPr lang="en-US" sz="2000" u="sng" dirty="0" smtClean="0"/>
              <a:t>Golden Bough </a:t>
            </a:r>
            <a:r>
              <a:rPr lang="en-US" sz="2000" dirty="0" smtClean="0"/>
              <a:t>– how eastern cults destroyed Rome’s social fabric:</a:t>
            </a:r>
          </a:p>
          <a:p>
            <a:pPr marL="0" indent="0">
              <a:buFont typeface="Arial" panose="020B0604020202020204" pitchFamily="34" charset="0"/>
              <a:buNone/>
            </a:pPr>
            <a:r>
              <a:rPr lang="en-US" sz="2000" dirty="0" smtClean="0"/>
              <a:t>“Greek and Roman society…set the safety of the commonwealth as the supreme aim of conduct, above the safety of the individual… All this was changed by the spread of Oriental religions which inculcated the communion of the soul with God and its eternal salvation as the only object worth living for… A general disintegration of the body politic set in. “</a:t>
            </a:r>
            <a:endParaRPr lang="en-US" sz="200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2543" y="2695627"/>
            <a:ext cx="4801270" cy="3505689"/>
          </a:xfrm>
          <a:prstGeom prst="rect">
            <a:avLst/>
          </a:prstGeom>
        </p:spPr>
      </p:pic>
      <p:pic>
        <p:nvPicPr>
          <p:cNvPr id="9220" name="Picture 4" descr="http://3.bp.blogspot.com/-lAzDzgdgR9U/TjYTUROxjRI/AAAAAAAAa00/lEbXWdxdNP8/s1600/Roman_Sena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567" y="5128092"/>
            <a:ext cx="2533989" cy="172990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https://bost.house.gov/sites/bost.house.gov/files/featured_image/Congres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0414" y="5009876"/>
            <a:ext cx="3036851" cy="18481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03747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30997"/>
          </a:xfrm>
          <a:prstGeom prst="rect">
            <a:avLst/>
          </a:prstGeom>
          <a:solidFill>
            <a:srgbClr val="FFC000"/>
          </a:solidFill>
        </p:spPr>
        <p:txBody>
          <a:bodyPr wrap="square">
            <a:spAutoFit/>
          </a:bodyPr>
          <a:lstStyle/>
          <a:p>
            <a:pPr marL="514350" indent="-514350" algn="ctr">
              <a:buFont typeface="+mj-lt"/>
              <a:buAutoNum type="arabicPeriod" startAt="15"/>
            </a:pPr>
            <a:r>
              <a:rPr lang="en-US" sz="2600" b="1" dirty="0" smtClean="0">
                <a:latin typeface="Courier New" panose="02070309020205020404" pitchFamily="49" charset="0"/>
                <a:cs typeface="Courier New" panose="02070309020205020404" pitchFamily="49" charset="0"/>
              </a:rPr>
              <a:t>  Obstacles </a:t>
            </a:r>
            <a:r>
              <a:rPr lang="en-US" sz="2600" b="1" dirty="0">
                <a:latin typeface="Courier New" panose="02070309020205020404" pitchFamily="49" charset="0"/>
                <a:cs typeface="Courier New" panose="02070309020205020404" pitchFamily="49" charset="0"/>
              </a:rPr>
              <a:t>to Monetary Reform</a:t>
            </a:r>
          </a:p>
          <a:p>
            <a:pPr marL="914400" lvl="1" indent="-457200" algn="ctr">
              <a:buFont typeface="+mj-lt"/>
              <a:buAutoNum type="alphaLcParenR" startAt="3"/>
            </a:pPr>
            <a:r>
              <a:rPr lang="en-US" sz="2200" b="1" dirty="0" smtClean="0">
                <a:latin typeface="Courier New" panose="02070309020205020404" pitchFamily="49" charset="0"/>
                <a:cs typeface="Courier New" panose="02070309020205020404" pitchFamily="49" charset="0"/>
              </a:rPr>
              <a:t> Anti-government aspect of most economists is the problem</a:t>
            </a:r>
            <a:endParaRPr lang="en-US" sz="2200" b="1" dirty="0">
              <a:latin typeface="Courier New" panose="02070309020205020404" pitchFamily="49" charset="0"/>
              <a:cs typeface="Courier New" panose="02070309020205020404" pitchFamily="49" charset="0"/>
            </a:endParaRPr>
          </a:p>
        </p:txBody>
      </p:sp>
      <p:sp>
        <p:nvSpPr>
          <p:cNvPr id="3" name="TextBox 2"/>
          <p:cNvSpPr txBox="1"/>
          <p:nvPr/>
        </p:nvSpPr>
        <p:spPr>
          <a:xfrm>
            <a:off x="0" y="864483"/>
            <a:ext cx="12192000" cy="1200329"/>
          </a:xfrm>
          <a:prstGeom prst="rect">
            <a:avLst/>
          </a:prstGeom>
          <a:solidFill>
            <a:srgbClr val="FFFFB9"/>
          </a:solidFill>
        </p:spPr>
        <p:txBody>
          <a:bodyPr wrap="square" rtlCol="0">
            <a:spAutoFit/>
          </a:bodyPr>
          <a:lstStyle/>
          <a:p>
            <a:r>
              <a:rPr lang="en-US" sz="2400" dirty="0" smtClean="0"/>
              <a:t>“They  [economists] pretend the ‘market’ offers a valid, workable ‘morality’ for the guidance of society.  But only people who have not seen the inner workings of markets would entertain such a foolish idea.”  								 </a:t>
            </a:r>
            <a:r>
              <a:rPr lang="en-US" dirty="0" smtClean="0"/>
              <a:t>Zarlenga, </a:t>
            </a:r>
            <a:r>
              <a:rPr lang="en-US" i="1" dirty="0" smtClean="0"/>
              <a:t>LSM</a:t>
            </a:r>
            <a:r>
              <a:rPr lang="en-US" dirty="0" smtClean="0"/>
              <a:t>, p. 681</a:t>
            </a:r>
            <a:endParaRPr lang="en-US" sz="1050" dirty="0"/>
          </a:p>
        </p:txBody>
      </p:sp>
      <p:pic>
        <p:nvPicPr>
          <p:cNvPr id="6" name="Picture 2" descr="http://moneycrux.com/wp-content/uploads/2014/06/free-market-capitalis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441" y="2955261"/>
            <a:ext cx="5044967" cy="33136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independentaustralia.net/wordpress-opt/wp-content/2012/09/InviibleHan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06" y="2635165"/>
            <a:ext cx="5126477" cy="3576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6171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61774"/>
          </a:xfrm>
          <a:prstGeom prst="rect">
            <a:avLst/>
          </a:prstGeom>
          <a:solidFill>
            <a:srgbClr val="71AAFF"/>
          </a:solidFill>
        </p:spPr>
        <p:txBody>
          <a:bodyPr wrap="square">
            <a:spAutoFit/>
          </a:bodyPr>
          <a:lstStyle/>
          <a:p>
            <a:pPr marL="514350" indent="-514350" algn="ctr">
              <a:buFont typeface="+mj-lt"/>
              <a:buAutoNum type="arabicPeriod" startAt="15"/>
            </a:pPr>
            <a:r>
              <a:rPr lang="en-US" sz="2600" b="1" dirty="0" smtClean="0">
                <a:latin typeface="Courier New" panose="02070309020205020404" pitchFamily="49" charset="0"/>
                <a:cs typeface="Courier New" panose="02070309020205020404" pitchFamily="49" charset="0"/>
              </a:rPr>
              <a:t>  Obstacles </a:t>
            </a:r>
            <a:r>
              <a:rPr lang="en-US" sz="2600" b="1" dirty="0">
                <a:latin typeface="Courier New" panose="02070309020205020404" pitchFamily="49" charset="0"/>
                <a:cs typeface="Courier New" panose="02070309020205020404" pitchFamily="49" charset="0"/>
              </a:rPr>
              <a:t>to Monetary Reform</a:t>
            </a:r>
          </a:p>
          <a:p>
            <a:pPr marL="914400" lvl="1" indent="-457200">
              <a:buFont typeface="+mj-lt"/>
              <a:buAutoNum type="alphaLcParenR" startAt="4"/>
            </a:pPr>
            <a:r>
              <a:rPr lang="en-US" sz="2200" b="1" dirty="0" smtClean="0">
                <a:latin typeface="Courier New" panose="02070309020205020404" pitchFamily="49" charset="0"/>
                <a:cs typeface="Courier New" panose="02070309020205020404" pitchFamily="49" charset="0"/>
              </a:rPr>
              <a:t> </a:t>
            </a:r>
            <a:r>
              <a:rPr lang="en-US" sz="2400" b="1" dirty="0">
                <a:latin typeface="Courier New" panose="02070309020205020404" pitchFamily="49" charset="0"/>
                <a:cs typeface="Courier New" panose="02070309020205020404" pitchFamily="49" charset="0"/>
              </a:rPr>
              <a:t>Dangers to civil liberty from the “War on terrorism”</a:t>
            </a:r>
            <a:endParaRPr lang="en-US" sz="2400" b="1" dirty="0">
              <a:latin typeface="Courier New" panose="02070309020205020404" pitchFamily="49" charset="0"/>
              <a:cs typeface="Courier New" panose="02070309020205020404" pitchFamily="49" charset="0"/>
            </a:endParaRPr>
          </a:p>
        </p:txBody>
      </p:sp>
      <p:sp>
        <p:nvSpPr>
          <p:cNvPr id="3" name="TextBox 2"/>
          <p:cNvSpPr txBox="1"/>
          <p:nvPr/>
        </p:nvSpPr>
        <p:spPr>
          <a:xfrm>
            <a:off x="0" y="864483"/>
            <a:ext cx="12192000" cy="1938992"/>
          </a:xfrm>
          <a:prstGeom prst="rect">
            <a:avLst/>
          </a:prstGeom>
          <a:solidFill>
            <a:srgbClr val="E7FFFF"/>
          </a:solidFill>
        </p:spPr>
        <p:txBody>
          <a:bodyPr wrap="square" rtlCol="0">
            <a:spAutoFit/>
          </a:bodyPr>
          <a:lstStyle/>
          <a:p>
            <a:r>
              <a:rPr lang="en-US" sz="2400" dirty="0" smtClean="0"/>
              <a:t>“A precondition for monetary reform is that we keep our political freedoms intact.  Unfortunately, the destruction of the World Trade Center… has placed our Constitutional Republic and Bill of Rights in more jeopardy than at any time since WWII…</a:t>
            </a:r>
          </a:p>
          <a:p>
            <a:r>
              <a:rPr lang="en-US" sz="2400" dirty="0" smtClean="0"/>
              <a:t>Consider how quickly our Constitutional Republic would permanently be changed into a type of police state in futile attempts to stop ‘terrorism’ ”    			</a:t>
            </a:r>
            <a:r>
              <a:rPr lang="en-US" dirty="0" smtClean="0"/>
              <a:t>Zarlenga, </a:t>
            </a:r>
            <a:r>
              <a:rPr lang="en-US" i="1" dirty="0" smtClean="0"/>
              <a:t>LSM</a:t>
            </a:r>
            <a:r>
              <a:rPr lang="en-US" dirty="0" smtClean="0"/>
              <a:t>, pp. 681-682</a:t>
            </a:r>
            <a:endParaRPr lang="en-US" sz="1050" dirty="0"/>
          </a:p>
        </p:txBody>
      </p:sp>
      <p:pic>
        <p:nvPicPr>
          <p:cNvPr id="12290" name="Picture 2" descr="http://pplware.sapo.pt/wp-content/uploads/2014/12/imagem_usa_patriot_act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105" y="2803474"/>
            <a:ext cx="5962536" cy="4054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50511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46331"/>
          </a:xfrm>
          <a:prstGeom prst="rect">
            <a:avLst/>
          </a:prstGeom>
          <a:solidFill>
            <a:srgbClr val="E4C9FF"/>
          </a:solidFill>
        </p:spPr>
        <p:txBody>
          <a:bodyPr wrap="square">
            <a:spAutoFit/>
          </a:bodyPr>
          <a:lstStyle/>
          <a:p>
            <a:pPr marL="914400" lvl="1" indent="-457200" algn="ctr">
              <a:buFont typeface="+mj-lt"/>
              <a:buAutoNum type="arabicPeriod" startAt="16"/>
            </a:pPr>
            <a:r>
              <a:rPr lang="en-US" sz="2400" b="1" dirty="0" smtClean="0">
                <a:latin typeface="Courier New" panose="02070309020205020404" pitchFamily="49" charset="0"/>
                <a:cs typeface="Courier New" panose="02070309020205020404" pitchFamily="49" charset="0"/>
              </a:rPr>
              <a:t>   </a:t>
            </a:r>
            <a:r>
              <a:rPr lang="en-US" sz="3600" b="1" dirty="0" smtClean="0">
                <a:latin typeface="Courier New" panose="02070309020205020404" pitchFamily="49" charset="0"/>
                <a:cs typeface="Courier New" panose="02070309020205020404" pitchFamily="49" charset="0"/>
              </a:rPr>
              <a:t>What </a:t>
            </a:r>
            <a:r>
              <a:rPr lang="en-US" sz="3600" b="1" dirty="0">
                <a:latin typeface="Courier New" panose="02070309020205020404" pitchFamily="49" charset="0"/>
                <a:cs typeface="Courier New" panose="02070309020205020404" pitchFamily="49" charset="0"/>
              </a:rPr>
              <a:t>Can Be Done Now</a:t>
            </a:r>
            <a:r>
              <a:rPr lang="en-US" sz="3600" b="1" dirty="0" smtClean="0">
                <a:latin typeface="Courier New" panose="02070309020205020404" pitchFamily="49" charset="0"/>
                <a:cs typeface="Courier New" panose="02070309020205020404" pitchFamily="49" charset="0"/>
              </a:rPr>
              <a:t>?</a:t>
            </a:r>
            <a:endParaRPr lang="en-US" sz="3200" dirty="0">
              <a:latin typeface="Courier New" panose="02070309020205020404" pitchFamily="49" charset="0"/>
              <a:cs typeface="Courier New" panose="02070309020205020404" pitchFamily="49" charset="0"/>
            </a:endParaRPr>
          </a:p>
        </p:txBody>
      </p:sp>
      <p:sp>
        <p:nvSpPr>
          <p:cNvPr id="3" name="TextBox 2"/>
          <p:cNvSpPr txBox="1"/>
          <p:nvPr/>
        </p:nvSpPr>
        <p:spPr>
          <a:xfrm>
            <a:off x="0" y="646331"/>
            <a:ext cx="12192000" cy="1200329"/>
          </a:xfrm>
          <a:prstGeom prst="rect">
            <a:avLst/>
          </a:prstGeom>
          <a:solidFill>
            <a:srgbClr val="D5ABFF"/>
          </a:solidFill>
        </p:spPr>
        <p:txBody>
          <a:bodyPr wrap="square" rtlCol="0">
            <a:spAutoFit/>
          </a:bodyPr>
          <a:lstStyle/>
          <a:p>
            <a:r>
              <a:rPr lang="en-US" sz="2400" dirty="0" smtClean="0"/>
              <a:t>“… if we are to succeed with monetary reform it will require that a lot more Americans understand both the historical background and the essentials needed for a just money system…   That’s the purpose of this book…   help support AMI’s continuing research.”       </a:t>
            </a:r>
            <a:r>
              <a:rPr lang="en-US" dirty="0" smtClean="0"/>
              <a:t>Zarlenga, </a:t>
            </a:r>
            <a:r>
              <a:rPr lang="en-US" i="1" dirty="0" smtClean="0"/>
              <a:t>LSM</a:t>
            </a:r>
            <a:r>
              <a:rPr lang="en-US" dirty="0" smtClean="0"/>
              <a:t>, p. 683</a:t>
            </a:r>
            <a:endParaRPr lang="en-US" dirty="0"/>
          </a:p>
        </p:txBody>
      </p:sp>
      <p:pic>
        <p:nvPicPr>
          <p:cNvPr id="13314" name="Picture 2" descr="http://www.conspirazzi.com/e-books/covers/lost-science-of-mon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59" y="1958387"/>
            <a:ext cx="3247697" cy="48996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5437" y="2114618"/>
            <a:ext cx="8468907" cy="4153480"/>
          </a:xfrm>
          <a:prstGeom prst="rect">
            <a:avLst/>
          </a:prstGeom>
        </p:spPr>
      </p:pic>
      <p:sp>
        <p:nvSpPr>
          <p:cNvPr id="5" name="TextBox 4"/>
          <p:cNvSpPr txBox="1"/>
          <p:nvPr/>
        </p:nvSpPr>
        <p:spPr>
          <a:xfrm>
            <a:off x="8948563" y="6268098"/>
            <a:ext cx="3085781" cy="461665"/>
          </a:xfrm>
          <a:prstGeom prst="rect">
            <a:avLst/>
          </a:prstGeom>
          <a:solidFill>
            <a:srgbClr val="FF9900"/>
          </a:solidFill>
        </p:spPr>
        <p:txBody>
          <a:bodyPr wrap="none" rtlCol="0">
            <a:spAutoFit/>
          </a:bodyPr>
          <a:lstStyle/>
          <a:p>
            <a:r>
              <a:rPr lang="en-US" sz="2400" dirty="0" smtClean="0"/>
              <a:t>WWW.MONETARY.ORG</a:t>
            </a:r>
            <a:endParaRPr lang="en-US" sz="2400" dirty="0"/>
          </a:p>
        </p:txBody>
      </p:sp>
    </p:spTree>
    <p:extLst>
      <p:ext uri="{BB962C8B-B14F-4D97-AF65-F5344CB8AC3E}">
        <p14:creationId xmlns:p14="http://schemas.microsoft.com/office/powerpoint/2010/main" val="33611322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46331"/>
          </a:xfrm>
          <a:prstGeom prst="rect">
            <a:avLst/>
          </a:prstGeom>
          <a:solidFill>
            <a:srgbClr val="E4C9FF"/>
          </a:solidFill>
        </p:spPr>
        <p:txBody>
          <a:bodyPr wrap="square">
            <a:spAutoFit/>
          </a:bodyPr>
          <a:lstStyle/>
          <a:p>
            <a:pPr marL="914400" lvl="1" indent="-457200" algn="ctr">
              <a:buFont typeface="+mj-lt"/>
              <a:buAutoNum type="arabicPeriod" startAt="16"/>
            </a:pPr>
            <a:r>
              <a:rPr lang="en-US" sz="2400" b="1" dirty="0" smtClean="0">
                <a:latin typeface="Courier New" panose="02070309020205020404" pitchFamily="49" charset="0"/>
                <a:cs typeface="Courier New" panose="02070309020205020404" pitchFamily="49" charset="0"/>
              </a:rPr>
              <a:t>   </a:t>
            </a:r>
            <a:r>
              <a:rPr lang="en-US" sz="3600" b="1" dirty="0" smtClean="0">
                <a:latin typeface="Courier New" panose="02070309020205020404" pitchFamily="49" charset="0"/>
                <a:cs typeface="Courier New" panose="02070309020205020404" pitchFamily="49" charset="0"/>
              </a:rPr>
              <a:t>What </a:t>
            </a:r>
            <a:r>
              <a:rPr lang="en-US" sz="3600" b="1" dirty="0">
                <a:latin typeface="Courier New" panose="02070309020205020404" pitchFamily="49" charset="0"/>
                <a:cs typeface="Courier New" panose="02070309020205020404" pitchFamily="49" charset="0"/>
              </a:rPr>
              <a:t>Can Be Done Now</a:t>
            </a:r>
            <a:r>
              <a:rPr lang="en-US" sz="3600" b="1" dirty="0" smtClean="0">
                <a:latin typeface="Courier New" panose="02070309020205020404" pitchFamily="49" charset="0"/>
                <a:cs typeface="Courier New" panose="02070309020205020404" pitchFamily="49" charset="0"/>
              </a:rPr>
              <a:t>?</a:t>
            </a:r>
            <a:endParaRPr lang="en-US" sz="3200" dirty="0">
              <a:latin typeface="Courier New" panose="02070309020205020404" pitchFamily="49" charset="0"/>
              <a:cs typeface="Courier New" panose="02070309020205020404" pitchFamily="49" charset="0"/>
            </a:endParaRPr>
          </a:p>
        </p:txBody>
      </p:sp>
      <p:sp>
        <p:nvSpPr>
          <p:cNvPr id="3" name="TextBox 2"/>
          <p:cNvSpPr txBox="1"/>
          <p:nvPr/>
        </p:nvSpPr>
        <p:spPr>
          <a:xfrm>
            <a:off x="0" y="646331"/>
            <a:ext cx="12192000" cy="1200329"/>
          </a:xfrm>
          <a:prstGeom prst="rect">
            <a:avLst/>
          </a:prstGeom>
          <a:solidFill>
            <a:srgbClr val="D5ABFF"/>
          </a:solidFill>
        </p:spPr>
        <p:txBody>
          <a:bodyPr wrap="square" rtlCol="0">
            <a:spAutoFit/>
          </a:bodyPr>
          <a:lstStyle/>
          <a:p>
            <a:r>
              <a:rPr lang="en-US" sz="2400" dirty="0" smtClean="0"/>
              <a:t>“The measures needed for reform must be accurately and simply distilled into the form of proposed non-partisan legislation as a focal point for political action.  This will require the assistance of trained legal, accounting and political minds…”                              </a:t>
            </a:r>
            <a:r>
              <a:rPr lang="en-US" dirty="0" smtClean="0"/>
              <a:t>Zarlenga, </a:t>
            </a:r>
            <a:r>
              <a:rPr lang="en-US" i="1" dirty="0" smtClean="0"/>
              <a:t>LSM</a:t>
            </a:r>
            <a:r>
              <a:rPr lang="en-US" dirty="0" smtClean="0"/>
              <a:t>, p. 683</a:t>
            </a:r>
            <a:endParaRPr lang="en-US" dirty="0"/>
          </a:p>
        </p:txBody>
      </p:sp>
      <p:sp>
        <p:nvSpPr>
          <p:cNvPr id="6" name="AutoShape 4" descr="http://media.lakewoodobserver.com/images_web_res/10266_451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74887" y="2094835"/>
            <a:ext cx="2973443" cy="584775"/>
          </a:xfrm>
          <a:prstGeom prst="rect">
            <a:avLst/>
          </a:prstGeom>
          <a:solidFill>
            <a:srgbClr val="E4C9FF"/>
          </a:solidFill>
        </p:spPr>
        <p:txBody>
          <a:bodyPr wrap="none" rtlCol="0">
            <a:spAutoFit/>
          </a:bodyPr>
          <a:lstStyle/>
          <a:p>
            <a:r>
              <a:rPr lang="en-US" sz="3200" dirty="0" smtClean="0"/>
              <a:t>“THE NEED ACT”</a:t>
            </a:r>
            <a:endParaRPr lang="en-US" sz="3200"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4776" y="2056730"/>
            <a:ext cx="9307224" cy="4801270"/>
          </a:xfrm>
          <a:prstGeom prst="rect">
            <a:avLst/>
          </a:prstGeom>
        </p:spPr>
      </p:pic>
    </p:spTree>
    <p:extLst>
      <p:ext uri="{BB962C8B-B14F-4D97-AF65-F5344CB8AC3E}">
        <p14:creationId xmlns:p14="http://schemas.microsoft.com/office/powerpoint/2010/main" val="18608400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46331"/>
          </a:xfrm>
          <a:prstGeom prst="rect">
            <a:avLst/>
          </a:prstGeom>
          <a:solidFill>
            <a:srgbClr val="E4C9FF"/>
          </a:solidFill>
        </p:spPr>
        <p:txBody>
          <a:bodyPr wrap="square">
            <a:spAutoFit/>
          </a:bodyPr>
          <a:lstStyle/>
          <a:p>
            <a:pPr marL="914400" lvl="1" indent="-457200" algn="ctr">
              <a:buFont typeface="+mj-lt"/>
              <a:buAutoNum type="arabicPeriod" startAt="16"/>
            </a:pPr>
            <a:r>
              <a:rPr lang="en-US" sz="2400" b="1" dirty="0" smtClean="0">
                <a:latin typeface="Courier New" panose="02070309020205020404" pitchFamily="49" charset="0"/>
                <a:cs typeface="Courier New" panose="02070309020205020404" pitchFamily="49" charset="0"/>
              </a:rPr>
              <a:t>   </a:t>
            </a:r>
            <a:r>
              <a:rPr lang="en-US" sz="3600" b="1" dirty="0" smtClean="0">
                <a:latin typeface="Courier New" panose="02070309020205020404" pitchFamily="49" charset="0"/>
                <a:cs typeface="Courier New" panose="02070309020205020404" pitchFamily="49" charset="0"/>
              </a:rPr>
              <a:t>What </a:t>
            </a:r>
            <a:r>
              <a:rPr lang="en-US" sz="3600" b="1" dirty="0">
                <a:latin typeface="Courier New" panose="02070309020205020404" pitchFamily="49" charset="0"/>
                <a:cs typeface="Courier New" panose="02070309020205020404" pitchFamily="49" charset="0"/>
              </a:rPr>
              <a:t>Can Be Done Now</a:t>
            </a:r>
            <a:r>
              <a:rPr lang="en-US" sz="3600" b="1" dirty="0" smtClean="0">
                <a:latin typeface="Courier New" panose="02070309020205020404" pitchFamily="49" charset="0"/>
                <a:cs typeface="Courier New" panose="02070309020205020404" pitchFamily="49" charset="0"/>
              </a:rPr>
              <a:t>?</a:t>
            </a:r>
            <a:endParaRPr lang="en-US" sz="3200" dirty="0">
              <a:latin typeface="Courier New" panose="02070309020205020404" pitchFamily="49" charset="0"/>
              <a:cs typeface="Courier New" panose="02070309020205020404" pitchFamily="49" charset="0"/>
            </a:endParaRPr>
          </a:p>
        </p:txBody>
      </p:sp>
      <p:sp>
        <p:nvSpPr>
          <p:cNvPr id="3" name="TextBox 2"/>
          <p:cNvSpPr txBox="1"/>
          <p:nvPr/>
        </p:nvSpPr>
        <p:spPr>
          <a:xfrm>
            <a:off x="0" y="646331"/>
            <a:ext cx="12192000" cy="830997"/>
          </a:xfrm>
          <a:prstGeom prst="rect">
            <a:avLst/>
          </a:prstGeom>
          <a:solidFill>
            <a:srgbClr val="D5ABFF"/>
          </a:solidFill>
        </p:spPr>
        <p:txBody>
          <a:bodyPr wrap="square" rtlCol="0">
            <a:spAutoFit/>
          </a:bodyPr>
          <a:lstStyle/>
          <a:p>
            <a:r>
              <a:rPr lang="en-US" sz="2400" dirty="0" smtClean="0"/>
              <a:t>“Widespread political support is possible because of the highly positive effects a just money system would have on almost everyone…”                                                         </a:t>
            </a:r>
            <a:r>
              <a:rPr lang="en-US" dirty="0" smtClean="0"/>
              <a:t>Zarlenga, </a:t>
            </a:r>
            <a:r>
              <a:rPr lang="en-US" i="1" dirty="0" smtClean="0"/>
              <a:t>LSM</a:t>
            </a:r>
            <a:r>
              <a:rPr lang="en-US" dirty="0" smtClean="0"/>
              <a:t>, p. 683</a:t>
            </a:r>
            <a:endParaRPr lang="en-US" dirty="0"/>
          </a:p>
        </p:txBody>
      </p:sp>
      <p:sp>
        <p:nvSpPr>
          <p:cNvPr id="6" name="AutoShape 4" descr="http://media.lakewoodobserver.com/images_web_res/10266_451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7094483" y="3074276"/>
            <a:ext cx="45719" cy="369332"/>
          </a:xfrm>
          <a:prstGeom prst="rect">
            <a:avLst/>
          </a:prstGeom>
          <a:noFill/>
        </p:spPr>
        <p:txBody>
          <a:bodyPr wrap="square" rtlCol="0">
            <a:spAutoFit/>
          </a:bodyPr>
          <a:lstStyle/>
          <a:p>
            <a:endParaRPr lang="en-US" dirty="0"/>
          </a:p>
        </p:txBody>
      </p:sp>
      <p:sp>
        <p:nvSpPr>
          <p:cNvPr id="5" name="TextBox 4"/>
          <p:cNvSpPr txBox="1"/>
          <p:nvPr/>
        </p:nvSpPr>
        <p:spPr>
          <a:xfrm>
            <a:off x="3736900" y="1522390"/>
            <a:ext cx="7976879" cy="2031325"/>
          </a:xfrm>
          <a:prstGeom prst="rect">
            <a:avLst/>
          </a:prstGeom>
          <a:noFill/>
        </p:spPr>
        <p:txBody>
          <a:bodyPr wrap="square" rtlCol="0">
            <a:spAutoFit/>
          </a:bodyPr>
          <a:lstStyle/>
          <a:p>
            <a:r>
              <a:rPr lang="en-US" dirty="0" smtClean="0"/>
              <a:t>The OCCUPY WALL STREET movement pointed a finger at the right place – THE WALL ST BANKS.   OCCUPY WALL STREET, however,  did not know the system that keeps the private commercial banks ruling our world </a:t>
            </a:r>
            <a:r>
              <a:rPr lang="en-US" dirty="0" smtClean="0">
                <a:sym typeface="Wingdings" panose="05000000000000000000" pitchFamily="2" charset="2"/>
              </a:rPr>
              <a:t>  the private debt-money banking system.</a:t>
            </a:r>
          </a:p>
          <a:p>
            <a:endParaRPr lang="en-US" dirty="0">
              <a:sym typeface="Wingdings" panose="05000000000000000000" pitchFamily="2" charset="2"/>
            </a:endParaRPr>
          </a:p>
          <a:p>
            <a:r>
              <a:rPr lang="en-US" dirty="0" smtClean="0">
                <a:sym typeface="Wingdings" panose="05000000000000000000" pitchFamily="2" charset="2"/>
              </a:rPr>
              <a:t>Educating the public is important for the next wide-spread social movement for change that comes.</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5822" y="3583640"/>
            <a:ext cx="7556863" cy="327436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483" y="3504653"/>
            <a:ext cx="4208856" cy="3353347"/>
          </a:xfrm>
          <a:prstGeom prst="rect">
            <a:avLst/>
          </a:prstGeom>
        </p:spPr>
      </p:pic>
      <p:pic>
        <p:nvPicPr>
          <p:cNvPr id="15362" name="Picture 2" descr="http://www.centives.net/S/wp-content/uploads/2012/10/Occupy-Wall-Street_Web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 y="1694479"/>
            <a:ext cx="3266433" cy="2026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7507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46331"/>
          </a:xfrm>
          <a:prstGeom prst="rect">
            <a:avLst/>
          </a:prstGeom>
          <a:solidFill>
            <a:srgbClr val="E4C9FF"/>
          </a:solidFill>
        </p:spPr>
        <p:txBody>
          <a:bodyPr wrap="square">
            <a:spAutoFit/>
          </a:bodyPr>
          <a:lstStyle/>
          <a:p>
            <a:pPr marL="914400" lvl="1" indent="-457200" algn="ctr">
              <a:buFont typeface="+mj-lt"/>
              <a:buAutoNum type="arabicPeriod" startAt="16"/>
            </a:pPr>
            <a:r>
              <a:rPr lang="en-US" sz="2400" b="1" dirty="0" smtClean="0">
                <a:latin typeface="Courier New" panose="02070309020205020404" pitchFamily="49" charset="0"/>
                <a:cs typeface="Courier New" panose="02070309020205020404" pitchFamily="49" charset="0"/>
              </a:rPr>
              <a:t>   </a:t>
            </a:r>
            <a:r>
              <a:rPr lang="en-US" sz="3600" b="1" dirty="0" smtClean="0">
                <a:latin typeface="Courier New" panose="02070309020205020404" pitchFamily="49" charset="0"/>
                <a:cs typeface="Courier New" panose="02070309020205020404" pitchFamily="49" charset="0"/>
              </a:rPr>
              <a:t>What </a:t>
            </a:r>
            <a:r>
              <a:rPr lang="en-US" sz="3600" b="1" dirty="0">
                <a:latin typeface="Courier New" panose="02070309020205020404" pitchFamily="49" charset="0"/>
                <a:cs typeface="Courier New" panose="02070309020205020404" pitchFamily="49" charset="0"/>
              </a:rPr>
              <a:t>Can Be Done Now</a:t>
            </a:r>
            <a:r>
              <a:rPr lang="en-US" sz="3600" b="1" dirty="0" smtClean="0">
                <a:latin typeface="Courier New" panose="02070309020205020404" pitchFamily="49" charset="0"/>
                <a:cs typeface="Courier New" panose="02070309020205020404" pitchFamily="49" charset="0"/>
              </a:rPr>
              <a:t>?</a:t>
            </a:r>
            <a:endParaRPr lang="en-US" sz="3200" dirty="0">
              <a:latin typeface="Courier New" panose="02070309020205020404" pitchFamily="49" charset="0"/>
              <a:cs typeface="Courier New" panose="02070309020205020404" pitchFamily="49" charset="0"/>
            </a:endParaRPr>
          </a:p>
        </p:txBody>
      </p:sp>
      <p:sp>
        <p:nvSpPr>
          <p:cNvPr id="3" name="TextBox 2"/>
          <p:cNvSpPr txBox="1"/>
          <p:nvPr/>
        </p:nvSpPr>
        <p:spPr>
          <a:xfrm>
            <a:off x="0" y="646331"/>
            <a:ext cx="12192000" cy="2308324"/>
          </a:xfrm>
          <a:prstGeom prst="rect">
            <a:avLst/>
          </a:prstGeom>
          <a:solidFill>
            <a:srgbClr val="D5ABFF"/>
          </a:solidFill>
        </p:spPr>
        <p:txBody>
          <a:bodyPr wrap="square" rtlCol="0">
            <a:spAutoFit/>
          </a:bodyPr>
          <a:lstStyle/>
          <a:p>
            <a:r>
              <a:rPr lang="en-US" sz="2400" dirty="0" smtClean="0"/>
              <a:t>“The reform becomes politically achievable each time the financiers run the world’s economies into the wall.  If at such a time, the legislation is among the bills introduced in Congress, and solid, thoughtful public support exists for it, it has a chance.</a:t>
            </a:r>
          </a:p>
          <a:p>
            <a:endParaRPr lang="en-US" sz="2400" dirty="0"/>
          </a:p>
          <a:p>
            <a:r>
              <a:rPr lang="en-US" sz="2400" dirty="0" smtClean="0"/>
              <a:t>This underlines the importance of not compromising the legislation in order to make it palatable to special interests.”								   </a:t>
            </a:r>
            <a:r>
              <a:rPr lang="en-US" dirty="0" smtClean="0"/>
              <a:t>Zarlenga, </a:t>
            </a:r>
            <a:r>
              <a:rPr lang="en-US" i="1" dirty="0" smtClean="0"/>
              <a:t>LSM</a:t>
            </a:r>
            <a:r>
              <a:rPr lang="en-US" dirty="0" smtClean="0"/>
              <a:t>, p. 683</a:t>
            </a:r>
            <a:endParaRPr lang="en-US" dirty="0"/>
          </a:p>
        </p:txBody>
      </p:sp>
      <p:sp>
        <p:nvSpPr>
          <p:cNvPr id="6" name="AutoShape 4" descr="http://media.lakewoodobserver.com/images_web_res/10266_451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7094483" y="3074276"/>
            <a:ext cx="45719" cy="369332"/>
          </a:xfrm>
          <a:prstGeom prst="rect">
            <a:avLst/>
          </a:prstGeom>
          <a:noFill/>
        </p:spPr>
        <p:txBody>
          <a:bodyPr wrap="square" rtlCol="0">
            <a:spAutoFit/>
          </a:bodyPr>
          <a:lstStyle/>
          <a:p>
            <a:endParaRPr lang="en-US" dirty="0"/>
          </a:p>
        </p:txBody>
      </p:sp>
      <p:pic>
        <p:nvPicPr>
          <p:cNvPr id="16386" name="Picture 2" descr="http://newh2o.co/wp-content/uploads/2014/04/NoCompromise-MensWhi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74017" y="3443608"/>
            <a:ext cx="3060591" cy="306059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717628" y="3074276"/>
            <a:ext cx="5477974" cy="3139321"/>
          </a:xfrm>
          <a:prstGeom prst="rect">
            <a:avLst/>
          </a:prstGeom>
          <a:noFill/>
        </p:spPr>
        <p:txBody>
          <a:bodyPr wrap="none" rtlCol="0">
            <a:spAutoFit/>
          </a:bodyPr>
          <a:lstStyle/>
          <a:p>
            <a:r>
              <a:rPr lang="en-US" dirty="0" smtClean="0"/>
              <a:t>Do not give up the three needed steps for real monetary</a:t>
            </a:r>
          </a:p>
          <a:p>
            <a:r>
              <a:rPr lang="en-US" dirty="0" smtClean="0"/>
              <a:t>reform.  Without all of these, all efforts to empower the</a:t>
            </a:r>
          </a:p>
          <a:p>
            <a:r>
              <a:rPr lang="en-US" dirty="0" smtClean="0"/>
              <a:t>people with a just money system will fail and the private</a:t>
            </a:r>
          </a:p>
          <a:p>
            <a:r>
              <a:rPr lang="en-US" dirty="0" smtClean="0"/>
              <a:t>money power will rise again:</a:t>
            </a:r>
          </a:p>
          <a:p>
            <a:endParaRPr lang="en-US" dirty="0"/>
          </a:p>
          <a:p>
            <a:pPr marL="342900" indent="-342900">
              <a:buAutoNum type="arabicPeriod"/>
            </a:pPr>
            <a:r>
              <a:rPr lang="en-US" dirty="0" smtClean="0"/>
              <a:t>Nationalize the Federal Reserve Banks</a:t>
            </a:r>
          </a:p>
          <a:p>
            <a:pPr marL="342900" indent="-342900">
              <a:buAutoNum type="arabicPeriod"/>
            </a:pPr>
            <a:r>
              <a:rPr lang="en-US" dirty="0" smtClean="0"/>
              <a:t>Take the power to issue money away from private</a:t>
            </a:r>
          </a:p>
          <a:p>
            <a:r>
              <a:rPr lang="en-US" dirty="0"/>
              <a:t> </a:t>
            </a:r>
            <a:r>
              <a:rPr lang="en-US" dirty="0" smtClean="0"/>
              <a:t>      commercial banks</a:t>
            </a:r>
          </a:p>
          <a:p>
            <a:pPr marL="342900" indent="-342900">
              <a:buAutoNum type="arabicPeriod" startAt="3"/>
            </a:pPr>
            <a:r>
              <a:rPr lang="en-US" dirty="0" smtClean="0"/>
              <a:t>The government issues money for creation of </a:t>
            </a:r>
          </a:p>
          <a:p>
            <a:r>
              <a:rPr lang="en-US" dirty="0"/>
              <a:t> </a:t>
            </a:r>
            <a:r>
              <a:rPr lang="en-US" dirty="0" smtClean="0"/>
              <a:t>      infrastructure and jobs:  physical infrastructure,</a:t>
            </a:r>
          </a:p>
          <a:p>
            <a:r>
              <a:rPr lang="en-US" dirty="0"/>
              <a:t> </a:t>
            </a:r>
            <a:r>
              <a:rPr lang="en-US" dirty="0" smtClean="0"/>
              <a:t>      education, healthcare, etc.  </a:t>
            </a:r>
            <a:endParaRPr lang="en-US" dirty="0"/>
          </a:p>
        </p:txBody>
      </p:sp>
    </p:spTree>
    <p:extLst>
      <p:ext uri="{BB962C8B-B14F-4D97-AF65-F5344CB8AC3E}">
        <p14:creationId xmlns:p14="http://schemas.microsoft.com/office/powerpoint/2010/main" val="12800515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46331"/>
          </a:xfrm>
          <a:prstGeom prst="rect">
            <a:avLst/>
          </a:prstGeom>
          <a:solidFill>
            <a:srgbClr val="E4C9FF"/>
          </a:solidFill>
        </p:spPr>
        <p:txBody>
          <a:bodyPr wrap="square">
            <a:spAutoFit/>
          </a:bodyPr>
          <a:lstStyle/>
          <a:p>
            <a:pPr marL="914400" lvl="1" indent="-457200" algn="ctr">
              <a:buFont typeface="+mj-lt"/>
              <a:buAutoNum type="arabicPeriod" startAt="16"/>
            </a:pPr>
            <a:r>
              <a:rPr lang="en-US" sz="2400" b="1" dirty="0" smtClean="0">
                <a:latin typeface="Courier New" panose="02070309020205020404" pitchFamily="49" charset="0"/>
                <a:cs typeface="Courier New" panose="02070309020205020404" pitchFamily="49" charset="0"/>
              </a:rPr>
              <a:t>   </a:t>
            </a:r>
            <a:r>
              <a:rPr lang="en-US" sz="3600" b="1" dirty="0" smtClean="0">
                <a:latin typeface="Courier New" panose="02070309020205020404" pitchFamily="49" charset="0"/>
                <a:cs typeface="Courier New" panose="02070309020205020404" pitchFamily="49" charset="0"/>
              </a:rPr>
              <a:t>What </a:t>
            </a:r>
            <a:r>
              <a:rPr lang="en-US" sz="3600" b="1" dirty="0">
                <a:latin typeface="Courier New" panose="02070309020205020404" pitchFamily="49" charset="0"/>
                <a:cs typeface="Courier New" panose="02070309020205020404" pitchFamily="49" charset="0"/>
              </a:rPr>
              <a:t>Can Be Done Now</a:t>
            </a:r>
            <a:r>
              <a:rPr lang="en-US" sz="3600" b="1" dirty="0" smtClean="0">
                <a:latin typeface="Courier New" panose="02070309020205020404" pitchFamily="49" charset="0"/>
                <a:cs typeface="Courier New" panose="02070309020205020404" pitchFamily="49" charset="0"/>
              </a:rPr>
              <a:t>?</a:t>
            </a:r>
            <a:endParaRPr lang="en-US" sz="3200" dirty="0">
              <a:latin typeface="Courier New" panose="02070309020205020404" pitchFamily="49" charset="0"/>
              <a:cs typeface="Courier New" panose="02070309020205020404" pitchFamily="49" charset="0"/>
            </a:endParaRPr>
          </a:p>
        </p:txBody>
      </p:sp>
      <p:sp>
        <p:nvSpPr>
          <p:cNvPr id="3" name="TextBox 2"/>
          <p:cNvSpPr txBox="1"/>
          <p:nvPr/>
        </p:nvSpPr>
        <p:spPr>
          <a:xfrm>
            <a:off x="0" y="646331"/>
            <a:ext cx="12192000" cy="1200329"/>
          </a:xfrm>
          <a:prstGeom prst="rect">
            <a:avLst/>
          </a:prstGeom>
          <a:solidFill>
            <a:srgbClr val="D5ABFF"/>
          </a:solidFill>
        </p:spPr>
        <p:txBody>
          <a:bodyPr wrap="square" rtlCol="0">
            <a:spAutoFit/>
          </a:bodyPr>
          <a:lstStyle/>
          <a:p>
            <a:r>
              <a:rPr lang="en-US" sz="2400" dirty="0" smtClean="0"/>
              <a:t>A 4</a:t>
            </a:r>
            <a:r>
              <a:rPr lang="en-US" sz="2400" baseline="30000" dirty="0" smtClean="0"/>
              <a:t>th</a:t>
            </a:r>
            <a:r>
              <a:rPr lang="en-US" sz="2400" dirty="0" smtClean="0"/>
              <a:t> needed step for keeping monetary reform –  from generation to generation, educate the people with the true history of money and nature of money.      This knowledge must never be lost.</a:t>
            </a:r>
            <a:endParaRPr lang="en-US" dirty="0"/>
          </a:p>
        </p:txBody>
      </p:sp>
      <p:sp>
        <p:nvSpPr>
          <p:cNvPr id="6" name="AutoShape 4" descr="http://media.lakewoodobserver.com/images_web_res/10266_451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7094483" y="3074276"/>
            <a:ext cx="45719" cy="369332"/>
          </a:xfrm>
          <a:prstGeom prst="rect">
            <a:avLst/>
          </a:prstGeom>
          <a:noFill/>
        </p:spPr>
        <p:txBody>
          <a:bodyPr wrap="square" rtlCol="0">
            <a:spAutoFit/>
          </a:bodyPr>
          <a:lstStyle/>
          <a:p>
            <a:endParaRPr lang="en-US" dirty="0"/>
          </a:p>
        </p:txBody>
      </p:sp>
      <p:pic>
        <p:nvPicPr>
          <p:cNvPr id="18434" name="Picture 2" descr="https://s17-us2.ixquick.com/cgi-bin/serveimage?url=http%3A%2F%2Ftse1.mm.bing.net%2Fth%3Fid%3DJN.nSl18TSHo0SepIdOV0LbUQ%26pid%3D15.1%26H%3D242%26W%3D160&amp;sp=ff0b850101d745dd79179d874791f9a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1016" y="2492991"/>
            <a:ext cx="2338115" cy="35363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8067" y="2496974"/>
            <a:ext cx="2172774" cy="3486168"/>
          </a:xfrm>
          <a:prstGeom prst="rect">
            <a:avLst/>
          </a:prstGeom>
        </p:spPr>
      </p:pic>
    </p:spTree>
    <p:extLst>
      <p:ext uri="{BB962C8B-B14F-4D97-AF65-F5344CB8AC3E}">
        <p14:creationId xmlns:p14="http://schemas.microsoft.com/office/powerpoint/2010/main" val="105092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CDCDFF"/>
          </a:solidFill>
        </p:spPr>
        <p:txBody>
          <a:bodyPr wrap="square">
            <a:spAutoFit/>
          </a:bodyPr>
          <a:lstStyle/>
          <a:p>
            <a:pPr marL="514350" indent="-514350" algn="ctr">
              <a:buFont typeface="+mj-lt"/>
              <a:buAutoNum type="arabicPeriod"/>
            </a:pPr>
            <a:r>
              <a:rPr lang="en-US" sz="2800" b="1" dirty="0">
                <a:latin typeface="Courier New" panose="02070309020205020404" pitchFamily="49" charset="0"/>
                <a:cs typeface="Courier New" panose="02070309020205020404" pitchFamily="49" charset="0"/>
              </a:rPr>
              <a:t>Reform #1: Nationalization of the Federal Reserve</a:t>
            </a:r>
          </a:p>
        </p:txBody>
      </p:sp>
      <p:sp>
        <p:nvSpPr>
          <p:cNvPr id="3" name="TextBox 2"/>
          <p:cNvSpPr txBox="1"/>
          <p:nvPr/>
        </p:nvSpPr>
        <p:spPr>
          <a:xfrm>
            <a:off x="0" y="523220"/>
            <a:ext cx="12191999" cy="2246769"/>
          </a:xfrm>
          <a:prstGeom prst="rect">
            <a:avLst/>
          </a:prstGeom>
          <a:solidFill>
            <a:srgbClr val="AFCFFF"/>
          </a:solidFill>
        </p:spPr>
        <p:txBody>
          <a:bodyPr wrap="square" rtlCol="0">
            <a:spAutoFit/>
          </a:bodyPr>
          <a:lstStyle/>
          <a:p>
            <a:r>
              <a:rPr lang="en-US" sz="2800" dirty="0" smtClean="0"/>
              <a:t>“Several past Chairmen of the House Banking Committee have introduced bills to do away with the private Federal Reserve System…” 		</a:t>
            </a:r>
            <a:r>
              <a:rPr lang="en-US" dirty="0" smtClean="0"/>
              <a:t>Zarlenga</a:t>
            </a:r>
            <a:r>
              <a:rPr lang="en-US" dirty="0"/>
              <a:t>, </a:t>
            </a:r>
            <a:r>
              <a:rPr lang="en-US" i="1" dirty="0"/>
              <a:t>LSM</a:t>
            </a:r>
            <a:r>
              <a:rPr lang="en-US" dirty="0"/>
              <a:t>, p. 664</a:t>
            </a:r>
          </a:p>
          <a:p>
            <a:endParaRPr lang="en-US" sz="2800" dirty="0"/>
          </a:p>
          <a:p>
            <a:r>
              <a:rPr lang="en-US" sz="2800" dirty="0" smtClean="0"/>
              <a:t>Wright </a:t>
            </a:r>
            <a:r>
              <a:rPr lang="en-US" sz="2800" dirty="0" err="1" smtClean="0"/>
              <a:t>Patman</a:t>
            </a:r>
            <a:r>
              <a:rPr lang="en-US" sz="2800" dirty="0" smtClean="0"/>
              <a:t>, chairman of the House Committee on Banking and Currency 1965-75, introduced bills to remove the Federal Reserve System.	</a:t>
            </a:r>
            <a:endParaRPr lang="en-US" dirty="0"/>
          </a:p>
        </p:txBody>
      </p:sp>
      <p:sp>
        <p:nvSpPr>
          <p:cNvPr id="6" name="Rectangle 5"/>
          <p:cNvSpPr/>
          <p:nvPr/>
        </p:nvSpPr>
        <p:spPr>
          <a:xfrm>
            <a:off x="3578772" y="3293209"/>
            <a:ext cx="8229600" cy="2308324"/>
          </a:xfrm>
          <a:prstGeom prst="rect">
            <a:avLst/>
          </a:prstGeom>
          <a:solidFill>
            <a:srgbClr val="D9E8FF"/>
          </a:solidFill>
        </p:spPr>
        <p:txBody>
          <a:bodyPr wrap="square">
            <a:spAutoFit/>
          </a:bodyPr>
          <a:lstStyle/>
          <a:p>
            <a:r>
              <a:rPr lang="en-CA" b="1" dirty="0">
                <a:latin typeface="Times New Roman" panose="02020603050405020304" pitchFamily="18" charset="0"/>
                <a:ea typeface="Calibri" panose="020F0502020204030204" pitchFamily="34" charset="0"/>
                <a:cs typeface="Times New Roman" panose="02020603050405020304" pitchFamily="18" charset="0"/>
              </a:rPr>
              <a:t>“Now, I believe the system should be changed.  The Constitution of the United States does not give the </a:t>
            </a:r>
            <a:r>
              <a:rPr lang="en-CA" b="1" dirty="0" smtClean="0">
                <a:latin typeface="Times New Roman" panose="02020603050405020304" pitchFamily="18" charset="0"/>
                <a:ea typeface="Calibri" panose="020F0502020204030204" pitchFamily="34" charset="0"/>
                <a:cs typeface="Times New Roman" panose="02020603050405020304" pitchFamily="18" charset="0"/>
              </a:rPr>
              <a:t>banks  </a:t>
            </a:r>
            <a:r>
              <a:rPr lang="en-CA" b="1" dirty="0">
                <a:latin typeface="Times New Roman" panose="02020603050405020304" pitchFamily="18" charset="0"/>
                <a:ea typeface="Calibri" panose="020F0502020204030204" pitchFamily="34" charset="0"/>
                <a:cs typeface="Times New Roman" panose="02020603050405020304" pitchFamily="18" charset="0"/>
              </a:rPr>
              <a:t>the power to create money. The Constitution says that Congress  shall have the power to create money, but now, under our system,  we will sell bonds to commercial banks and</a:t>
            </a:r>
            <a:r>
              <a:rPr lang="en-CA" dirty="0">
                <a:latin typeface="Times New Roman" panose="02020603050405020304" pitchFamily="18" charset="0"/>
                <a:ea typeface="Calibri" panose="020F0502020204030204" pitchFamily="34" charset="0"/>
                <a:cs typeface="Times New Roman" panose="02020603050405020304" pitchFamily="18" charset="0"/>
              </a:rPr>
              <a:t> </a:t>
            </a:r>
            <a:r>
              <a:rPr lang="en-CA" b="1" dirty="0">
                <a:latin typeface="Times New Roman" panose="02020603050405020304" pitchFamily="18" charset="0"/>
                <a:ea typeface="Calibri" panose="020F0502020204030204" pitchFamily="34" charset="0"/>
                <a:cs typeface="Times New Roman" panose="02020603050405020304" pitchFamily="18" charset="0"/>
              </a:rPr>
              <a:t>obtain credit from  those </a:t>
            </a:r>
            <a:r>
              <a:rPr lang="en-CA" b="1" dirty="0" smtClean="0">
                <a:latin typeface="Times New Roman" panose="02020603050405020304" pitchFamily="18" charset="0"/>
                <a:ea typeface="Calibri" panose="020F0502020204030204" pitchFamily="34" charset="0"/>
                <a:cs typeface="Times New Roman" panose="02020603050405020304" pitchFamily="18" charset="0"/>
              </a:rPr>
              <a:t>banks…</a:t>
            </a:r>
            <a:r>
              <a:rPr lang="en-CA" dirty="0" smtClean="0">
                <a:latin typeface="Times New Roman" panose="02020603050405020304" pitchFamily="18" charset="0"/>
                <a:ea typeface="Calibri" panose="020F0502020204030204" pitchFamily="34" charset="0"/>
                <a:cs typeface="Times New Roman" panose="02020603050405020304" pitchFamily="18" charset="0"/>
              </a:rPr>
              <a:t>  </a:t>
            </a:r>
            <a:r>
              <a:rPr lang="en-CA" b="1" dirty="0" smtClean="0">
                <a:latin typeface="Times New Roman" panose="02020603050405020304" pitchFamily="18" charset="0"/>
                <a:ea typeface="Calibri" panose="020F0502020204030204" pitchFamily="34" charset="0"/>
                <a:cs typeface="Times New Roman" panose="02020603050405020304" pitchFamily="18" charset="0"/>
              </a:rPr>
              <a:t>I </a:t>
            </a:r>
            <a:r>
              <a:rPr lang="en-CA" b="1" dirty="0">
                <a:latin typeface="Times New Roman" panose="02020603050405020304" pitchFamily="18" charset="0"/>
                <a:ea typeface="Calibri" panose="020F0502020204030204" pitchFamily="34" charset="0"/>
                <a:cs typeface="Times New Roman" panose="02020603050405020304" pitchFamily="18" charset="0"/>
              </a:rPr>
              <a:t>believe the time will come when people will demand that this be changed. I believe the time will come in this country when they will actually blame you and me and everyone else  connected with this Congress for sitting idly by and  permitting such an idiotic system to continue. I make that statement after years of study</a:t>
            </a:r>
            <a:r>
              <a:rPr lang="en-CA"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147" name="Picture 3" descr="http://3.bp.blogspot.com/_O2pajSIi_Uw/RptbFbV4rYI/AAAAAAAADH0/YTkYJ330TZQ/s400/wrightpatman.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7819" y="3108543"/>
            <a:ext cx="1853653" cy="29307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19331" y="6039319"/>
            <a:ext cx="1590628" cy="646331"/>
          </a:xfrm>
          <a:prstGeom prst="rect">
            <a:avLst/>
          </a:prstGeom>
          <a:noFill/>
        </p:spPr>
        <p:txBody>
          <a:bodyPr wrap="none" rtlCol="0">
            <a:spAutoFit/>
          </a:bodyPr>
          <a:lstStyle/>
          <a:p>
            <a:r>
              <a:rPr lang="en-US" dirty="0" smtClean="0"/>
              <a:t>Wright </a:t>
            </a:r>
            <a:r>
              <a:rPr lang="en-US" dirty="0" err="1" smtClean="0"/>
              <a:t>Patman</a:t>
            </a:r>
            <a:endParaRPr lang="en-US" dirty="0" smtClean="0"/>
          </a:p>
          <a:p>
            <a:r>
              <a:rPr lang="en-US" dirty="0" smtClean="0"/>
              <a:t>(1893 – 1976)</a:t>
            </a:r>
            <a:endParaRPr lang="en-US" dirty="0"/>
          </a:p>
        </p:txBody>
      </p:sp>
    </p:spTree>
    <p:extLst>
      <p:ext uri="{BB962C8B-B14F-4D97-AF65-F5344CB8AC3E}">
        <p14:creationId xmlns:p14="http://schemas.microsoft.com/office/powerpoint/2010/main" val="75082536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46331"/>
          </a:xfrm>
          <a:prstGeom prst="rect">
            <a:avLst/>
          </a:prstGeom>
          <a:solidFill>
            <a:srgbClr val="FFFF00"/>
          </a:solidFill>
        </p:spPr>
        <p:txBody>
          <a:bodyPr wrap="square">
            <a:spAutoFit/>
          </a:bodyPr>
          <a:lstStyle/>
          <a:p>
            <a:pPr marL="914400" lvl="1" indent="-457200" algn="ctr">
              <a:buFont typeface="+mj-lt"/>
              <a:buAutoNum type="arabicPeriod" startAt="17"/>
            </a:pPr>
            <a:r>
              <a:rPr lang="en-US" sz="2400" b="1" dirty="0" smtClean="0">
                <a:latin typeface="Courier New" panose="02070309020205020404" pitchFamily="49" charset="0"/>
                <a:cs typeface="Courier New" panose="02070309020205020404" pitchFamily="49" charset="0"/>
              </a:rPr>
              <a:t>   </a:t>
            </a:r>
            <a:r>
              <a:rPr lang="en-US" sz="3600" b="1" dirty="0" smtClean="0">
                <a:latin typeface="Courier New" panose="02070309020205020404" pitchFamily="49" charset="0"/>
                <a:cs typeface="Courier New" panose="02070309020205020404" pitchFamily="49" charset="0"/>
              </a:rPr>
              <a:t>THE NEXT BIG THING?</a:t>
            </a:r>
            <a:endParaRPr lang="en-US" sz="3200" dirty="0">
              <a:latin typeface="Courier New" panose="02070309020205020404" pitchFamily="49" charset="0"/>
              <a:cs typeface="Courier New" panose="02070309020205020404" pitchFamily="49" charset="0"/>
            </a:endParaRPr>
          </a:p>
        </p:txBody>
      </p:sp>
      <p:sp>
        <p:nvSpPr>
          <p:cNvPr id="3" name="TextBox 2"/>
          <p:cNvSpPr txBox="1"/>
          <p:nvPr/>
        </p:nvSpPr>
        <p:spPr>
          <a:xfrm>
            <a:off x="838199" y="953952"/>
            <a:ext cx="10231821" cy="5632311"/>
          </a:xfrm>
          <a:prstGeom prst="rect">
            <a:avLst/>
          </a:prstGeom>
          <a:solidFill>
            <a:srgbClr val="FFFFB9"/>
          </a:solidFill>
        </p:spPr>
        <p:txBody>
          <a:bodyPr wrap="square" rtlCol="0">
            <a:spAutoFit/>
          </a:bodyPr>
          <a:lstStyle/>
          <a:p>
            <a:r>
              <a:rPr lang="en-US" sz="3600" dirty="0" smtClean="0"/>
              <a:t>“As long as there are unused resources available, such as unemployed and under-employed people, or unused plant and equipment and natural resources, and there are needs to be filled, society has the monetary power to employ those factors without resorting to taxation or borrowing.</a:t>
            </a:r>
          </a:p>
          <a:p>
            <a:endParaRPr lang="en-US" sz="3600" dirty="0"/>
          </a:p>
          <a:p>
            <a:r>
              <a:rPr lang="en-US" sz="3600" dirty="0" smtClean="0"/>
              <a:t>Hopefully this book has provided enough of the monetary background and solutions to help start us moving toward a brighter future.   ”     </a:t>
            </a:r>
            <a:r>
              <a:rPr lang="en-US" sz="2400" dirty="0" smtClean="0"/>
              <a:t>Zarlenga, </a:t>
            </a:r>
            <a:r>
              <a:rPr lang="en-US" sz="2400" i="1" dirty="0" smtClean="0"/>
              <a:t>LSM</a:t>
            </a:r>
            <a:r>
              <a:rPr lang="en-US" sz="2400" dirty="0" smtClean="0"/>
              <a:t>, p. 684</a:t>
            </a:r>
            <a:endParaRPr lang="en-US" sz="2400" dirty="0"/>
          </a:p>
        </p:txBody>
      </p:sp>
      <p:sp>
        <p:nvSpPr>
          <p:cNvPr id="6" name="AutoShape 4" descr="http://media.lakewoodobserver.com/images_web_res/10266_45112.jp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7094483" y="3074276"/>
            <a:ext cx="45719" cy="369332"/>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5955532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35471" y="1456841"/>
            <a:ext cx="1406154" cy="707886"/>
          </a:xfrm>
          <a:prstGeom prst="rect">
            <a:avLst/>
          </a:prstGeom>
          <a:noFill/>
        </p:spPr>
        <p:txBody>
          <a:bodyPr wrap="none" rtlCol="0">
            <a:spAutoFit/>
          </a:bodyPr>
          <a:lstStyle/>
          <a:p>
            <a:r>
              <a:rPr lang="en-US" sz="4000" dirty="0" smtClean="0"/>
              <a:t>Q &amp; A</a:t>
            </a:r>
            <a:endParaRPr lang="en-US" sz="4000" dirty="0"/>
          </a:p>
        </p:txBody>
      </p:sp>
      <p:sp>
        <p:nvSpPr>
          <p:cNvPr id="4" name="TextBox 3"/>
          <p:cNvSpPr txBox="1"/>
          <p:nvPr/>
        </p:nvSpPr>
        <p:spPr>
          <a:xfrm>
            <a:off x="1782305" y="3316637"/>
            <a:ext cx="7784632" cy="1200329"/>
          </a:xfrm>
          <a:prstGeom prst="rect">
            <a:avLst/>
          </a:prstGeom>
          <a:noFill/>
        </p:spPr>
        <p:txBody>
          <a:bodyPr wrap="none" rtlCol="0">
            <a:spAutoFit/>
          </a:bodyPr>
          <a:lstStyle/>
          <a:p>
            <a:pPr algn="ctr"/>
            <a:r>
              <a:rPr lang="en-US" dirty="0" smtClean="0"/>
              <a:t>WILL’S CONCLUSION:   </a:t>
            </a:r>
          </a:p>
          <a:p>
            <a:endParaRPr lang="en-US" dirty="0"/>
          </a:p>
          <a:p>
            <a:pPr algn="ctr"/>
            <a:r>
              <a:rPr lang="en-US" b="1" dirty="0" smtClean="0"/>
              <a:t>THE CONTROL OF MONEY -- WITHOUT CONTROL FROM THE PUBLIC -- LEADS TO</a:t>
            </a:r>
          </a:p>
          <a:p>
            <a:pPr algn="ctr"/>
            <a:r>
              <a:rPr lang="en-US" dirty="0" smtClean="0">
                <a:solidFill>
                  <a:srgbClr val="0070C0"/>
                </a:solidFill>
              </a:rPr>
              <a:t>CORRUPTION … USURPATION …  SLAVERY. </a:t>
            </a:r>
            <a:endParaRPr lang="en-US" dirty="0">
              <a:solidFill>
                <a:srgbClr val="0070C0"/>
              </a:solidFill>
            </a:endParaRPr>
          </a:p>
        </p:txBody>
      </p:sp>
    </p:spTree>
    <p:extLst>
      <p:ext uri="{BB962C8B-B14F-4D97-AF65-F5344CB8AC3E}">
        <p14:creationId xmlns:p14="http://schemas.microsoft.com/office/powerpoint/2010/main" val="36030517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CDCDFF"/>
          </a:solidFill>
        </p:spPr>
        <p:txBody>
          <a:bodyPr wrap="square">
            <a:spAutoFit/>
          </a:bodyPr>
          <a:lstStyle/>
          <a:p>
            <a:pPr marL="514350" indent="-514350" algn="ctr">
              <a:buFont typeface="+mj-lt"/>
              <a:buAutoNum type="arabicPeriod"/>
            </a:pPr>
            <a:r>
              <a:rPr lang="en-US" sz="2800" b="1" dirty="0">
                <a:latin typeface="Courier New" panose="02070309020205020404" pitchFamily="49" charset="0"/>
                <a:cs typeface="Courier New" panose="02070309020205020404" pitchFamily="49" charset="0"/>
              </a:rPr>
              <a:t>Reform #1: Nationalization of the Federal Reserve</a:t>
            </a:r>
          </a:p>
        </p:txBody>
      </p:sp>
      <p:sp>
        <p:nvSpPr>
          <p:cNvPr id="3" name="TextBox 2"/>
          <p:cNvSpPr txBox="1"/>
          <p:nvPr/>
        </p:nvSpPr>
        <p:spPr>
          <a:xfrm>
            <a:off x="0" y="523220"/>
            <a:ext cx="12191999" cy="2677656"/>
          </a:xfrm>
          <a:prstGeom prst="rect">
            <a:avLst/>
          </a:prstGeom>
          <a:solidFill>
            <a:srgbClr val="AFCFFF"/>
          </a:solidFill>
        </p:spPr>
        <p:txBody>
          <a:bodyPr wrap="square" rtlCol="0">
            <a:spAutoFit/>
          </a:bodyPr>
          <a:lstStyle/>
          <a:p>
            <a:r>
              <a:rPr lang="en-US" sz="2800" dirty="0" smtClean="0"/>
              <a:t>“Several past Chairmen of the House Banking Committee have introduced bills to do away with the private Federal Reserve System…” 		</a:t>
            </a:r>
            <a:r>
              <a:rPr lang="en-US" dirty="0" smtClean="0"/>
              <a:t>Zarlenga</a:t>
            </a:r>
            <a:r>
              <a:rPr lang="en-US" dirty="0"/>
              <a:t>, </a:t>
            </a:r>
            <a:r>
              <a:rPr lang="en-US" i="1" dirty="0"/>
              <a:t>LSM</a:t>
            </a:r>
            <a:r>
              <a:rPr lang="en-US" dirty="0"/>
              <a:t>, p. 664</a:t>
            </a:r>
          </a:p>
          <a:p>
            <a:endParaRPr lang="en-US" sz="2800" dirty="0"/>
          </a:p>
          <a:p>
            <a:r>
              <a:rPr lang="en-US" sz="2800" dirty="0" smtClean="0"/>
              <a:t>Henry Gonzales, Chairman of the House Banking and Currency Committee, </a:t>
            </a:r>
          </a:p>
          <a:p>
            <a:r>
              <a:rPr lang="en-US" sz="2800" dirty="0" smtClean="0"/>
              <a:t>introduced legislation to repeal the Federal Reserve System almost every year.</a:t>
            </a:r>
          </a:p>
          <a:p>
            <a:r>
              <a:rPr lang="en-US" sz="2800" dirty="0" smtClean="0"/>
              <a:t>The legislation was always defeated and the media remained silent. 	</a:t>
            </a:r>
            <a:endParaRPr lang="en-US" dirty="0"/>
          </a:p>
        </p:txBody>
      </p:sp>
      <p:pic>
        <p:nvPicPr>
          <p:cNvPr id="7170" name="Picture 2" descr="Henry B Gonzale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75862" y="3512796"/>
            <a:ext cx="2354647" cy="312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405406" y="4578610"/>
            <a:ext cx="1649682" cy="646331"/>
          </a:xfrm>
          <a:prstGeom prst="rect">
            <a:avLst/>
          </a:prstGeom>
          <a:solidFill>
            <a:schemeClr val="bg1"/>
          </a:solidFill>
        </p:spPr>
        <p:txBody>
          <a:bodyPr wrap="none" rtlCol="0">
            <a:spAutoFit/>
          </a:bodyPr>
          <a:lstStyle/>
          <a:p>
            <a:r>
              <a:rPr lang="en-US" dirty="0" smtClean="0"/>
              <a:t>Henry Gonzalez</a:t>
            </a:r>
          </a:p>
          <a:p>
            <a:r>
              <a:rPr lang="en-US" dirty="0" smtClean="0"/>
              <a:t>1916 - 2000</a:t>
            </a:r>
            <a:endParaRPr lang="en-US" dirty="0"/>
          </a:p>
        </p:txBody>
      </p:sp>
    </p:spTree>
    <p:extLst>
      <p:ext uri="{BB962C8B-B14F-4D97-AF65-F5344CB8AC3E}">
        <p14:creationId xmlns:p14="http://schemas.microsoft.com/office/powerpoint/2010/main" val="27679521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CDCDFF"/>
          </a:solidFill>
        </p:spPr>
        <p:txBody>
          <a:bodyPr wrap="square">
            <a:spAutoFit/>
          </a:bodyPr>
          <a:lstStyle/>
          <a:p>
            <a:pPr marL="514350" indent="-514350" algn="ctr">
              <a:buFont typeface="+mj-lt"/>
              <a:buAutoNum type="arabicPeriod"/>
            </a:pPr>
            <a:r>
              <a:rPr lang="en-US" sz="2800" b="1" dirty="0">
                <a:latin typeface="Courier New" panose="02070309020205020404" pitchFamily="49" charset="0"/>
                <a:cs typeface="Courier New" panose="02070309020205020404" pitchFamily="49" charset="0"/>
              </a:rPr>
              <a:t>Reform #1: Nationalization of the Federal Reserve</a:t>
            </a:r>
          </a:p>
        </p:txBody>
      </p:sp>
      <p:sp>
        <p:nvSpPr>
          <p:cNvPr id="3" name="TextBox 2"/>
          <p:cNvSpPr txBox="1"/>
          <p:nvPr/>
        </p:nvSpPr>
        <p:spPr>
          <a:xfrm>
            <a:off x="1" y="523220"/>
            <a:ext cx="12191999" cy="1938992"/>
          </a:xfrm>
          <a:prstGeom prst="rect">
            <a:avLst/>
          </a:prstGeom>
          <a:solidFill>
            <a:srgbClr val="AFCFFF"/>
          </a:solidFill>
        </p:spPr>
        <p:txBody>
          <a:bodyPr wrap="square" rtlCol="0">
            <a:spAutoFit/>
          </a:bodyPr>
          <a:lstStyle/>
          <a:p>
            <a:pPr algn="ctr"/>
            <a:r>
              <a:rPr lang="en-US" sz="2400" b="1" dirty="0" smtClean="0"/>
              <a:t>THE 12 FEDERAL RESERVE BANKS ARE NATIONALIZED </a:t>
            </a:r>
          </a:p>
          <a:p>
            <a:pPr algn="ctr"/>
            <a:r>
              <a:rPr lang="en-US" sz="2400" b="1" dirty="0" smtClean="0"/>
              <a:t>AND FUNCTION AS PART OF THE TREASURY DEPARTMENT.</a:t>
            </a:r>
          </a:p>
          <a:p>
            <a:pPr algn="ctr"/>
            <a:endParaRPr lang="en-US" sz="2400" b="1" dirty="0"/>
          </a:p>
          <a:p>
            <a:pPr algn="ctr"/>
            <a:r>
              <a:rPr lang="en-US" sz="2400" b="1" dirty="0" smtClean="0"/>
              <a:t>THE 12 FEDERAL RESERVE BANKS BRING ADMINISTRATIVE EXPERIENCE</a:t>
            </a:r>
          </a:p>
          <a:p>
            <a:pPr algn="ctr"/>
            <a:r>
              <a:rPr lang="en-US" sz="2400" b="1" dirty="0" smtClean="0"/>
              <a:t>AND VALUABLE PAYMENT SYSTEMS TO THE TREASURY.</a:t>
            </a:r>
            <a:endParaRPr lang="en-US" sz="2400" b="1"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9076" y="2616592"/>
            <a:ext cx="8812924" cy="4241408"/>
          </a:xfrm>
          <a:prstGeom prst="rect">
            <a:avLst/>
          </a:prstGeom>
        </p:spPr>
      </p:pic>
      <p:pic>
        <p:nvPicPr>
          <p:cNvPr id="1026" name="Picture 2" descr="https://s16-us2.ixquick.com/cgi-bin/serveimage?url=http%3A%2F%2Ftse1.mm.bing.net%2Fth%3Fid%3DJN.rq4%252b0ugyHdg9ld9f2FN7eQ%26pid%3D15.1%26H%3D89%26W%3D160&amp;sp=8c84777dd51e0a7238342369b18b7d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85432"/>
            <a:ext cx="3967950" cy="2207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4038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523220"/>
          </a:xfrm>
          <a:prstGeom prst="rect">
            <a:avLst/>
          </a:prstGeom>
          <a:solidFill>
            <a:srgbClr val="CDCDFF"/>
          </a:solidFill>
        </p:spPr>
        <p:txBody>
          <a:bodyPr wrap="square">
            <a:spAutoFit/>
          </a:bodyPr>
          <a:lstStyle/>
          <a:p>
            <a:pPr marL="514350" indent="-514350" algn="ctr">
              <a:buFont typeface="+mj-lt"/>
              <a:buAutoNum type="arabicPeriod"/>
            </a:pPr>
            <a:r>
              <a:rPr lang="en-US" sz="2800" b="1" dirty="0">
                <a:latin typeface="Courier New" panose="02070309020205020404" pitchFamily="49" charset="0"/>
                <a:cs typeface="Courier New" panose="02070309020205020404" pitchFamily="49" charset="0"/>
              </a:rPr>
              <a:t>Reform #1: Nationalization of the Federal Reserve</a:t>
            </a:r>
          </a:p>
        </p:txBody>
      </p:sp>
      <p:sp>
        <p:nvSpPr>
          <p:cNvPr id="3" name="TextBox 2"/>
          <p:cNvSpPr txBox="1"/>
          <p:nvPr/>
        </p:nvSpPr>
        <p:spPr>
          <a:xfrm>
            <a:off x="1" y="523220"/>
            <a:ext cx="12191999" cy="1138773"/>
          </a:xfrm>
          <a:prstGeom prst="rect">
            <a:avLst/>
          </a:prstGeom>
          <a:solidFill>
            <a:srgbClr val="AFCFFF"/>
          </a:solidFill>
        </p:spPr>
        <p:txBody>
          <a:bodyPr wrap="square" rtlCol="0">
            <a:spAutoFit/>
          </a:bodyPr>
          <a:lstStyle/>
          <a:p>
            <a:pPr algn="ctr"/>
            <a:r>
              <a:rPr lang="en-US" sz="2400" b="1" dirty="0" smtClean="0"/>
              <a:t>“The process of reform starts with an understanding of money’s nature as a legal institution…</a:t>
            </a:r>
          </a:p>
          <a:p>
            <a:pPr algn="ctr"/>
            <a:r>
              <a:rPr lang="en-US" sz="2400" b="1" dirty="0" smtClean="0"/>
              <a:t>legislation nationalizing the Fed… [must have] an accurate definition of money.”</a:t>
            </a:r>
          </a:p>
          <a:p>
            <a:pPr algn="r"/>
            <a:r>
              <a:rPr lang="en-US" b="1" dirty="0" smtClean="0"/>
              <a:t>Zarlenga, </a:t>
            </a:r>
            <a:r>
              <a:rPr lang="en-US" b="1" i="1" dirty="0" smtClean="0"/>
              <a:t>LSM</a:t>
            </a:r>
            <a:r>
              <a:rPr lang="en-US" b="1" dirty="0" smtClean="0"/>
              <a:t>, p. 665</a:t>
            </a:r>
            <a:endParaRPr lang="en-US" b="1" dirty="0"/>
          </a:p>
        </p:txBody>
      </p:sp>
      <p:pic>
        <p:nvPicPr>
          <p:cNvPr id="6" name="Picture 10" descr="http://www.orden-pourlemerite.de/plm/foto/knapp1842_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7635" y="1661993"/>
            <a:ext cx="1738453" cy="294755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78829" y="2021131"/>
            <a:ext cx="5859979" cy="1754326"/>
          </a:xfrm>
          <a:prstGeom prst="rect">
            <a:avLst/>
          </a:prstGeom>
          <a:solidFill>
            <a:srgbClr val="FFFFCC"/>
          </a:solidFill>
        </p:spPr>
        <p:txBody>
          <a:bodyPr wrap="square">
            <a:spAutoFit/>
          </a:bodyPr>
          <a:lstStyle/>
          <a:p>
            <a:r>
              <a:rPr lang="en-US" dirty="0" smtClean="0">
                <a:latin typeface="Times New Roman" panose="02020603050405020304" pitchFamily="18" charset="0"/>
              </a:rPr>
              <a:t>Georg F. Knapp, </a:t>
            </a:r>
            <a:r>
              <a:rPr lang="en-US" i="1" dirty="0" smtClean="0">
                <a:latin typeface="Times New Roman" panose="02020603050405020304" pitchFamily="18" charset="0"/>
              </a:rPr>
              <a:t>The State Theory of Money</a:t>
            </a:r>
            <a:r>
              <a:rPr lang="en-US" dirty="0" smtClean="0">
                <a:latin typeface="Times New Roman" panose="02020603050405020304" pitchFamily="18" charset="0"/>
              </a:rPr>
              <a:t>, p. 40:</a:t>
            </a:r>
          </a:p>
          <a:p>
            <a:r>
              <a:rPr lang="en-US" dirty="0" smtClean="0">
                <a:latin typeface="Times New Roman" panose="02020603050405020304" pitchFamily="18" charset="0"/>
              </a:rPr>
              <a:t>“If we have </a:t>
            </a:r>
            <a:r>
              <a:rPr lang="en-US" dirty="0">
                <a:latin typeface="Times New Roman" panose="02020603050405020304" pitchFamily="18" charset="0"/>
              </a:rPr>
              <a:t>already </a:t>
            </a:r>
            <a:r>
              <a:rPr lang="en-US" dirty="0" smtClean="0">
                <a:latin typeface="Times New Roman" panose="02020603050405020304" pitchFamily="18" charset="0"/>
              </a:rPr>
              <a:t>declared in the beginning that money </a:t>
            </a:r>
            <a:r>
              <a:rPr lang="en-US" dirty="0">
                <a:latin typeface="Times New Roman" panose="02020603050405020304" pitchFamily="18" charset="0"/>
              </a:rPr>
              <a:t>is </a:t>
            </a:r>
          </a:p>
          <a:p>
            <a:r>
              <a:rPr lang="en-US" dirty="0">
                <a:latin typeface="Times New Roman" panose="02020603050405020304" pitchFamily="18" charset="0"/>
              </a:rPr>
              <a:t>a creation </a:t>
            </a:r>
            <a:r>
              <a:rPr lang="en-US" dirty="0" smtClean="0">
                <a:latin typeface="Times New Roman" panose="02020603050405020304" pitchFamily="18" charset="0"/>
              </a:rPr>
              <a:t>of law, this is not to be interpreted </a:t>
            </a:r>
            <a:r>
              <a:rPr lang="en-US" dirty="0">
                <a:latin typeface="Times New Roman" panose="02020603050405020304" pitchFamily="18" charset="0"/>
              </a:rPr>
              <a:t>in </a:t>
            </a:r>
            <a:r>
              <a:rPr lang="en-US" dirty="0" smtClean="0">
                <a:latin typeface="Times New Roman" panose="02020603050405020304" pitchFamily="18" charset="0"/>
              </a:rPr>
              <a:t>the narrower </a:t>
            </a:r>
            <a:endParaRPr lang="en-US" dirty="0">
              <a:latin typeface="Times New Roman" panose="02020603050405020304" pitchFamily="18" charset="0"/>
            </a:endParaRPr>
          </a:p>
          <a:p>
            <a:r>
              <a:rPr lang="en-US" dirty="0">
                <a:latin typeface="Times New Roman" panose="02020603050405020304" pitchFamily="18" charset="0"/>
              </a:rPr>
              <a:t>sense </a:t>
            </a:r>
            <a:r>
              <a:rPr lang="en-US" dirty="0" smtClean="0">
                <a:latin typeface="Times New Roman" panose="02020603050405020304" pitchFamily="18" charset="0"/>
              </a:rPr>
              <a:t>that it is a </a:t>
            </a:r>
            <a:r>
              <a:rPr lang="en-US" dirty="0">
                <a:latin typeface="Times New Roman" panose="02020603050405020304" pitchFamily="18" charset="0"/>
              </a:rPr>
              <a:t>creation </a:t>
            </a:r>
            <a:r>
              <a:rPr lang="en-US" dirty="0" smtClean="0">
                <a:latin typeface="Times New Roman" panose="02020603050405020304" pitchFamily="18" charset="0"/>
              </a:rPr>
              <a:t>of jurisprudence</a:t>
            </a:r>
            <a:r>
              <a:rPr lang="en-US" dirty="0">
                <a:latin typeface="Times New Roman" panose="02020603050405020304" pitchFamily="18" charset="0"/>
              </a:rPr>
              <a:t>, </a:t>
            </a:r>
            <a:r>
              <a:rPr lang="en-US" dirty="0" smtClean="0">
                <a:latin typeface="Times New Roman" panose="02020603050405020304" pitchFamily="18" charset="0"/>
              </a:rPr>
              <a:t>but in the larger </a:t>
            </a:r>
            <a:endParaRPr lang="en-US" dirty="0">
              <a:latin typeface="Times New Roman" panose="02020603050405020304" pitchFamily="18" charset="0"/>
            </a:endParaRPr>
          </a:p>
          <a:p>
            <a:r>
              <a:rPr lang="en-US" dirty="0">
                <a:latin typeface="Times New Roman" panose="02020603050405020304" pitchFamily="18" charset="0"/>
              </a:rPr>
              <a:t>sense </a:t>
            </a:r>
            <a:r>
              <a:rPr lang="en-US" dirty="0" smtClean="0">
                <a:latin typeface="Times New Roman" panose="02020603050405020304" pitchFamily="18" charset="0"/>
              </a:rPr>
              <a:t>that it is a creation of the legislative activity of the State</a:t>
            </a:r>
            <a:r>
              <a:rPr lang="en-US" dirty="0">
                <a:latin typeface="Times New Roman" panose="02020603050405020304" pitchFamily="18" charset="0"/>
              </a:rPr>
              <a:t>, </a:t>
            </a:r>
            <a:r>
              <a:rPr lang="en-US" dirty="0" smtClean="0">
                <a:latin typeface="Times New Roman" panose="02020603050405020304" pitchFamily="18" charset="0"/>
              </a:rPr>
              <a:t>a creation of legislative policy.”</a:t>
            </a:r>
            <a:endParaRPr lang="en-US" dirty="0">
              <a:effectLst/>
              <a:latin typeface="Times New Roman" panose="02020603050405020304" pitchFamily="18" charset="0"/>
            </a:endParaRPr>
          </a:p>
        </p:txBody>
      </p:sp>
      <p:pic>
        <p:nvPicPr>
          <p:cNvPr id="8" name="Picture 12" descr="https://i.ytimg.com/vi/V_kbyAl3-AM/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0654" y="4609543"/>
            <a:ext cx="2806981" cy="21052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6425109" y="4923497"/>
            <a:ext cx="5225608" cy="1200329"/>
          </a:xfrm>
          <a:prstGeom prst="rect">
            <a:avLst/>
          </a:prstGeom>
          <a:solidFill>
            <a:srgbClr val="FFC000"/>
          </a:solidFill>
        </p:spPr>
        <p:txBody>
          <a:bodyPr wrap="square" rtlCol="0">
            <a:spAutoFit/>
          </a:bodyPr>
          <a:lstStyle/>
          <a:p>
            <a:r>
              <a:rPr lang="en-US" dirty="0" smtClean="0"/>
              <a:t>Stephen Zarlenga, </a:t>
            </a:r>
            <a:r>
              <a:rPr lang="en-US" i="1" dirty="0" smtClean="0"/>
              <a:t>LSM</a:t>
            </a:r>
            <a:r>
              <a:rPr lang="en-US" dirty="0" smtClean="0"/>
              <a:t>, p. 657:</a:t>
            </a:r>
          </a:p>
          <a:p>
            <a:r>
              <a:rPr lang="en-US" dirty="0" smtClean="0"/>
              <a:t>“Money’s essence is an abstract social power embodied in law, as an unconditional means of</a:t>
            </a:r>
          </a:p>
          <a:p>
            <a:r>
              <a:rPr lang="en-US" dirty="0" smtClean="0"/>
              <a:t>payment.”</a:t>
            </a:r>
            <a:endParaRPr lang="en-US" dirty="0"/>
          </a:p>
        </p:txBody>
      </p:sp>
    </p:spTree>
    <p:extLst>
      <p:ext uri="{BB962C8B-B14F-4D97-AF65-F5344CB8AC3E}">
        <p14:creationId xmlns:p14="http://schemas.microsoft.com/office/powerpoint/2010/main" val="16118134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13339</TotalTime>
  <Words>5336</Words>
  <Application>Microsoft Office PowerPoint</Application>
  <PresentationFormat>Widescreen</PresentationFormat>
  <Paragraphs>491</Paragraphs>
  <Slides>61</Slides>
  <Notes>11</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61</vt:i4>
      </vt:variant>
    </vt:vector>
  </HeadingPairs>
  <TitlesOfParts>
    <vt:vector size="68" baseType="lpstr">
      <vt:lpstr>Arial</vt:lpstr>
      <vt:lpstr>Calibri</vt:lpstr>
      <vt:lpstr>Calibri Light</vt:lpstr>
      <vt:lpstr>Courier New</vt:lpstr>
      <vt:lpstr>Times New Roman</vt:lpstr>
      <vt:lpstr>Wingdings</vt:lpstr>
      <vt:lpstr>Office Theme</vt:lpstr>
      <vt:lpstr>    The Lost Science of Money   </vt:lpstr>
      <vt:lpstr>THEMES OF LOST SCIENCE OF MONEY BOOK</vt:lpstr>
      <vt:lpstr>PARTS OF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PART 2 CHAPTER 18</dc:title>
  <dc:creator>Sue Peters</dc:creator>
  <cp:lastModifiedBy>Sue Peters</cp:lastModifiedBy>
  <cp:revision>1596</cp:revision>
  <dcterms:created xsi:type="dcterms:W3CDTF">2015-01-20T02:13:25Z</dcterms:created>
  <dcterms:modified xsi:type="dcterms:W3CDTF">2015-09-20T18:24:44Z</dcterms:modified>
</cp:coreProperties>
</file>