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69" r:id="rId2"/>
    <p:sldId id="273" r:id="rId3"/>
    <p:sldId id="274" r:id="rId4"/>
    <p:sldId id="370" r:id="rId5"/>
    <p:sldId id="371" r:id="rId6"/>
    <p:sldId id="372" r:id="rId7"/>
    <p:sldId id="381" r:id="rId8"/>
    <p:sldId id="382" r:id="rId9"/>
    <p:sldId id="383" r:id="rId10"/>
    <p:sldId id="388" r:id="rId11"/>
    <p:sldId id="373" r:id="rId12"/>
    <p:sldId id="384" r:id="rId13"/>
    <p:sldId id="374" r:id="rId14"/>
    <p:sldId id="385" r:id="rId15"/>
    <p:sldId id="387" r:id="rId16"/>
    <p:sldId id="386" r:id="rId17"/>
    <p:sldId id="375" r:id="rId18"/>
    <p:sldId id="389" r:id="rId19"/>
    <p:sldId id="378" r:id="rId20"/>
    <p:sldId id="380" r:id="rId21"/>
    <p:sldId id="390" r:id="rId22"/>
    <p:sldId id="391" r:id="rId23"/>
    <p:sldId id="393" r:id="rId24"/>
    <p:sldId id="392" r:id="rId25"/>
    <p:sldId id="394" r:id="rId26"/>
    <p:sldId id="395" r:id="rId27"/>
    <p:sldId id="396" r:id="rId28"/>
    <p:sldId id="397" r:id="rId29"/>
    <p:sldId id="398" r:id="rId30"/>
    <p:sldId id="399" r:id="rId31"/>
    <p:sldId id="400" r:id="rId32"/>
    <p:sldId id="401" r:id="rId33"/>
    <p:sldId id="402" r:id="rId34"/>
    <p:sldId id="403" r:id="rId35"/>
    <p:sldId id="406" r:id="rId36"/>
    <p:sldId id="404" r:id="rId37"/>
    <p:sldId id="407" r:id="rId38"/>
    <p:sldId id="408" r:id="rId39"/>
    <p:sldId id="409" r:id="rId40"/>
    <p:sldId id="410" r:id="rId41"/>
    <p:sldId id="411" r:id="rId42"/>
    <p:sldId id="412" r:id="rId43"/>
    <p:sldId id="413" r:id="rId44"/>
    <p:sldId id="414" r:id="rId45"/>
    <p:sldId id="415" r:id="rId46"/>
    <p:sldId id="36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E8FF"/>
    <a:srgbClr val="AFCFFF"/>
    <a:srgbClr val="CDCDFF"/>
    <a:srgbClr val="81B4FF"/>
    <a:srgbClr val="3B8AFF"/>
    <a:srgbClr val="D5FFFF"/>
    <a:srgbClr val="ABCDFF"/>
    <a:srgbClr val="DCFFB9"/>
    <a:srgbClr val="FF4791"/>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52" autoAdjust="0"/>
    <p:restoredTop sz="94434" autoAdjust="0"/>
  </p:normalViewPr>
  <p:slideViewPr>
    <p:cSldViewPr snapToGrid="0">
      <p:cViewPr varScale="1">
        <p:scale>
          <a:sx n="61" d="100"/>
          <a:sy n="61" d="100"/>
        </p:scale>
        <p:origin x="90"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D217F-0A72-4E8E-9092-9DE18513A66F}" type="datetimeFigureOut">
              <a:rPr lang="en-US" smtClean="0"/>
              <a:t>9/2/2015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C5D04-5B29-4CE0-B04C-B27DA1EC40D5}" type="slidenum">
              <a:rPr lang="en-US" smtClean="0"/>
              <a:t>‹#›</a:t>
            </a:fld>
            <a:endParaRPr lang="en-US"/>
          </a:p>
        </p:txBody>
      </p:sp>
    </p:spTree>
    <p:extLst>
      <p:ext uri="{BB962C8B-B14F-4D97-AF65-F5344CB8AC3E}">
        <p14:creationId xmlns:p14="http://schemas.microsoft.com/office/powerpoint/2010/main" val="219952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a:t>
            </a:fld>
            <a:endParaRPr lang="en-US" dirty="0"/>
          </a:p>
        </p:txBody>
      </p:sp>
    </p:spTree>
    <p:extLst>
      <p:ext uri="{BB962C8B-B14F-4D97-AF65-F5344CB8AC3E}">
        <p14:creationId xmlns:p14="http://schemas.microsoft.com/office/powerpoint/2010/main" val="224716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a:t>
            </a:fld>
            <a:endParaRPr lang="en-US" dirty="0"/>
          </a:p>
        </p:txBody>
      </p:sp>
    </p:spTree>
    <p:extLst>
      <p:ext uri="{BB962C8B-B14F-4D97-AF65-F5344CB8AC3E}">
        <p14:creationId xmlns:p14="http://schemas.microsoft.com/office/powerpoint/2010/main" val="598513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26</a:t>
            </a:fld>
            <a:endParaRPr lang="en-US" dirty="0"/>
          </a:p>
        </p:txBody>
      </p:sp>
    </p:spTree>
    <p:extLst>
      <p:ext uri="{BB962C8B-B14F-4D97-AF65-F5344CB8AC3E}">
        <p14:creationId xmlns:p14="http://schemas.microsoft.com/office/powerpoint/2010/main" val="396561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3B39FC-D0DD-4455-BC25-C7EFE9265554}" type="datetimeFigureOut">
              <a:rPr lang="en-US" smtClean="0"/>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4001103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3B39FC-D0DD-4455-BC25-C7EFE9265554}" type="datetimeFigureOut">
              <a:rPr lang="en-US" smtClean="0"/>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117284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3B39FC-D0DD-4455-BC25-C7EFE9265554}" type="datetimeFigureOut">
              <a:rPr lang="en-US" smtClean="0"/>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350615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3B39FC-D0DD-4455-BC25-C7EFE9265554}" type="datetimeFigureOut">
              <a:rPr lang="en-US" smtClean="0"/>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207667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3B39FC-D0DD-4455-BC25-C7EFE9265554}" type="datetimeFigureOut">
              <a:rPr lang="en-US" smtClean="0"/>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356411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3B39FC-D0DD-4455-BC25-C7EFE9265554}" type="datetimeFigureOut">
              <a:rPr lang="en-US" smtClean="0"/>
              <a:t>9/2/2015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2848732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3B39FC-D0DD-4455-BC25-C7EFE9265554}" type="datetimeFigureOut">
              <a:rPr lang="en-US" smtClean="0"/>
              <a:t>9/2/2015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2227397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3B39FC-D0DD-4455-BC25-C7EFE9265554}" type="datetimeFigureOut">
              <a:rPr lang="en-US" smtClean="0"/>
              <a:t>9/2/2015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841188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3B39FC-D0DD-4455-BC25-C7EFE9265554}" type="datetimeFigureOut">
              <a:rPr lang="en-US" smtClean="0"/>
              <a:t>9/2/2015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241557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3B39FC-D0DD-4455-BC25-C7EFE9265554}" type="datetimeFigureOut">
              <a:rPr lang="en-US" smtClean="0"/>
              <a:t>9/2/2015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30917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3B39FC-D0DD-4455-BC25-C7EFE9265554}" type="datetimeFigureOut">
              <a:rPr lang="en-US" smtClean="0"/>
              <a:t>9/2/2015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1221108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B39FC-D0DD-4455-BC25-C7EFE9265554}" type="datetimeFigureOut">
              <a:rPr lang="en-US" smtClean="0"/>
              <a:t>9/2/2015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7F5DF8-4A4E-42D5-8126-165BE8A29F39}" type="slidenum">
              <a:rPr lang="en-US" smtClean="0"/>
              <a:t>‹#›</a:t>
            </a:fld>
            <a:endParaRPr lang="en-US"/>
          </a:p>
        </p:txBody>
      </p:sp>
    </p:spTree>
    <p:extLst>
      <p:ext uri="{BB962C8B-B14F-4D97-AF65-F5344CB8AC3E}">
        <p14:creationId xmlns:p14="http://schemas.microsoft.com/office/powerpoint/2010/main" val="369466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1u43aCKoefA/UDFKkx694FI/AAAAAAAAEWw/d1VZXjkl65s/s1600/3branches+of+us+govern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23" y="2347208"/>
            <a:ext cx="5881085" cy="451079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0" y="9013"/>
            <a:ext cx="12192000" cy="1094573"/>
          </a:xfrm>
          <a:solidFill>
            <a:srgbClr val="66FFFF"/>
          </a:solidFill>
        </p:spPr>
        <p:txBody>
          <a:bodyPr>
            <a:normAutofit fontScale="90000"/>
          </a:bodyPr>
          <a:lstStyle/>
          <a:p>
            <a:pPr>
              <a:lnSpc>
                <a:spcPct val="50000"/>
              </a:lnSpc>
            </a:pPr>
            <a:r>
              <a:rPr lang="en-US" b="1" dirty="0" smtClean="0"/>
              <a:t/>
            </a:r>
            <a:br>
              <a:rPr lang="en-US" b="1" dirty="0" smtClean="0"/>
            </a:br>
            <a:r>
              <a:rPr lang="en-US" b="1" dirty="0"/>
              <a:t/>
            </a:r>
            <a:br>
              <a:rPr lang="en-US" b="1" dirty="0"/>
            </a:br>
            <a:r>
              <a:rPr lang="en-US" b="1" dirty="0" smtClean="0"/>
              <a:t/>
            </a:r>
            <a:br>
              <a:rPr lang="en-US" b="1" dirty="0" smtClean="0"/>
            </a:br>
            <a:r>
              <a:rPr lang="en-US" sz="4900" b="1" dirty="0"/>
              <a:t/>
            </a:r>
            <a:br>
              <a:rPr lang="en-US" sz="4900" b="1" dirty="0"/>
            </a:br>
            <a:r>
              <a:rPr lang="en-US" sz="4000" b="1" dirty="0" smtClean="0"/>
              <a:t>The </a:t>
            </a:r>
            <a:r>
              <a:rPr lang="en-US" sz="4000" b="1" dirty="0"/>
              <a:t>Lost Science of Money</a:t>
            </a:r>
            <a:br>
              <a:rPr lang="en-US" sz="4000" b="1" dirty="0"/>
            </a:br>
            <a:r>
              <a:rPr lang="en-US" sz="4000" dirty="0"/>
              <a:t>		</a:t>
            </a:r>
            <a:endParaRPr lang="en-US" sz="4900" dirty="0"/>
          </a:p>
        </p:txBody>
      </p:sp>
      <p:sp>
        <p:nvSpPr>
          <p:cNvPr id="6" name="TextBox 5"/>
          <p:cNvSpPr txBox="1"/>
          <p:nvPr/>
        </p:nvSpPr>
        <p:spPr>
          <a:xfrm>
            <a:off x="1668379" y="6256421"/>
            <a:ext cx="45719" cy="369332"/>
          </a:xfrm>
          <a:prstGeom prst="rect">
            <a:avLst/>
          </a:prstGeom>
          <a:noFill/>
        </p:spPr>
        <p:txBody>
          <a:bodyPr wrap="square" rtlCol="0">
            <a:spAutoFit/>
          </a:bodyPr>
          <a:lstStyle/>
          <a:p>
            <a:endParaRPr lang="en-US" dirty="0"/>
          </a:p>
        </p:txBody>
      </p:sp>
      <p:pic>
        <p:nvPicPr>
          <p:cNvPr id="1028" name="Picture 4" descr="http://www.iconexperience.com/_img/i_collection_png/512x512/plain/central_bank_dolla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287" y="3242504"/>
            <a:ext cx="1964661" cy="196466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0" y="1103587"/>
            <a:ext cx="12191998" cy="1261242"/>
          </a:xfrm>
          <a:solidFill>
            <a:srgbClr val="33CCFF"/>
          </a:solidFill>
        </p:spPr>
        <p:txBody>
          <a:bodyPr>
            <a:normAutofit fontScale="92500" lnSpcReduction="20000"/>
          </a:bodyPr>
          <a:lstStyle/>
          <a:p>
            <a:r>
              <a:rPr lang="en-US" sz="2800" b="1" dirty="0" smtClean="0"/>
              <a:t>CHAPTER 24 – Part 1</a:t>
            </a:r>
          </a:p>
          <a:p>
            <a:r>
              <a:rPr lang="en-US" sz="2800" b="1" dirty="0" smtClean="0"/>
              <a:t>PROPOSALS FOR U.S. MONETARY REFORM:</a:t>
            </a:r>
          </a:p>
          <a:p>
            <a:r>
              <a:rPr lang="en-US" sz="2800" b="1" dirty="0" smtClean="0"/>
              <a:t>Toward a Fourth Branch of Government</a:t>
            </a:r>
          </a:p>
        </p:txBody>
      </p:sp>
      <p:sp>
        <p:nvSpPr>
          <p:cNvPr id="5" name="Plus 4"/>
          <p:cNvSpPr/>
          <p:nvPr/>
        </p:nvSpPr>
        <p:spPr>
          <a:xfrm>
            <a:off x="7047731" y="3922278"/>
            <a:ext cx="1451893" cy="1568669"/>
          </a:xfrm>
          <a:prstGeom prst="mathPlus">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838167" y="5075449"/>
            <a:ext cx="2245936" cy="830997"/>
          </a:xfrm>
          <a:prstGeom prst="rect">
            <a:avLst/>
          </a:prstGeom>
          <a:noFill/>
        </p:spPr>
        <p:txBody>
          <a:bodyPr wrap="none" rtlCol="0">
            <a:spAutoFit/>
          </a:bodyPr>
          <a:lstStyle/>
          <a:p>
            <a:r>
              <a:rPr lang="en-US" sz="2400" b="1" dirty="0" smtClean="0"/>
              <a:t>       Monetary</a:t>
            </a:r>
          </a:p>
          <a:p>
            <a:r>
              <a:rPr lang="en-US" sz="2400" b="1" dirty="0" smtClean="0"/>
              <a:t>(creates money)</a:t>
            </a:r>
            <a:endParaRPr lang="en-US" sz="2400" b="1" dirty="0"/>
          </a:p>
        </p:txBody>
      </p:sp>
      <p:sp>
        <p:nvSpPr>
          <p:cNvPr id="9" name="TextBox 8"/>
          <p:cNvSpPr txBox="1"/>
          <p:nvPr/>
        </p:nvSpPr>
        <p:spPr>
          <a:xfrm>
            <a:off x="9146535" y="6463202"/>
            <a:ext cx="2052485" cy="369332"/>
          </a:xfrm>
          <a:prstGeom prst="rect">
            <a:avLst/>
          </a:prstGeom>
          <a:solidFill>
            <a:srgbClr val="00FF00"/>
          </a:solidFill>
        </p:spPr>
        <p:txBody>
          <a:bodyPr wrap="none" rtlCol="0">
            <a:spAutoFit/>
          </a:bodyPr>
          <a:lstStyle/>
          <a:p>
            <a:r>
              <a:rPr lang="en-US" dirty="0" smtClean="0"/>
              <a:t>Monetary Authority</a:t>
            </a:r>
            <a:endParaRPr lang="en-US" dirty="0"/>
          </a:p>
        </p:txBody>
      </p:sp>
      <p:sp>
        <p:nvSpPr>
          <p:cNvPr id="10" name="Down Arrow 9"/>
          <p:cNvSpPr/>
          <p:nvPr/>
        </p:nvSpPr>
        <p:spPr>
          <a:xfrm>
            <a:off x="9930461" y="5906446"/>
            <a:ext cx="484632" cy="542568"/>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453794" y="2473009"/>
            <a:ext cx="2870037" cy="584775"/>
          </a:xfrm>
          <a:prstGeom prst="rect">
            <a:avLst/>
          </a:prstGeom>
          <a:solidFill>
            <a:srgbClr val="00FF00"/>
          </a:solidFill>
        </p:spPr>
        <p:txBody>
          <a:bodyPr wrap="square" rtlCol="0">
            <a:spAutoFit/>
          </a:bodyPr>
          <a:lstStyle/>
          <a:p>
            <a:pPr algn="ctr"/>
            <a:r>
              <a:rPr lang="en-US" sz="3200" dirty="0" smtClean="0"/>
              <a:t>Fourth Branch</a:t>
            </a:r>
            <a:endParaRPr lang="en-US" sz="3200" dirty="0"/>
          </a:p>
        </p:txBody>
      </p:sp>
    </p:spTree>
    <p:extLst>
      <p:ext uri="{BB962C8B-B14F-4D97-AF65-F5344CB8AC3E}">
        <p14:creationId xmlns:p14="http://schemas.microsoft.com/office/powerpoint/2010/main" val="2665864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B7E7"/>
          </a:solidFill>
        </p:spPr>
        <p:txBody>
          <a:bodyPr wrap="square">
            <a:spAutoFit/>
          </a:bodyPr>
          <a:lstStyle/>
          <a:p>
            <a:pPr marL="457200" indent="-457200" algn="ctr">
              <a:buFont typeface="+mj-lt"/>
              <a:buAutoNum type="arabicPeriod" startAt="3"/>
            </a:pPr>
            <a:r>
              <a:rPr lang="en-US" sz="2400" b="1" dirty="0" smtClean="0">
                <a:latin typeface="Courier New" panose="02070309020205020404" pitchFamily="49" charset="0"/>
                <a:cs typeface="Courier New" panose="02070309020205020404" pitchFamily="49" charset="0"/>
              </a:rPr>
              <a:t>Misdiagnosis:  Federal Budget and Debt </a:t>
            </a:r>
            <a:endParaRPr lang="en-US" sz="2400" b="1" dirty="0"/>
          </a:p>
        </p:txBody>
      </p:sp>
      <p:sp>
        <p:nvSpPr>
          <p:cNvPr id="3" name="TextBox 2"/>
          <p:cNvSpPr txBox="1"/>
          <p:nvPr/>
        </p:nvSpPr>
        <p:spPr>
          <a:xfrm>
            <a:off x="-15766" y="452819"/>
            <a:ext cx="12192000" cy="830997"/>
          </a:xfrm>
          <a:prstGeom prst="rect">
            <a:avLst/>
          </a:prstGeom>
          <a:solidFill>
            <a:srgbClr val="C3A6FC"/>
          </a:solidFill>
        </p:spPr>
        <p:txBody>
          <a:bodyPr wrap="square" rtlCol="0">
            <a:spAutoFit/>
          </a:bodyPr>
          <a:lstStyle/>
          <a:p>
            <a:r>
              <a:rPr lang="en-US" sz="2400" dirty="0" smtClean="0"/>
              <a:t>The American public is told the government must balance income and expenses, like a household.     The government must either tax or borrow, if it needs more money.</a:t>
            </a:r>
            <a:endParaRPr lang="en-US" sz="2400" dirty="0"/>
          </a:p>
        </p:txBody>
      </p:sp>
      <p:pic>
        <p:nvPicPr>
          <p:cNvPr id="3074" name="Picture 2" descr="http://uxbridgebia.ca/wp-content/uploads/2014/11/money-budg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87" y="4113888"/>
            <a:ext cx="2642958" cy="2642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media-cache-ak0.pinimg.com/736x/fd/2e/b5/fd2eb5924f1f3af454c0874d8e4b57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5450" y="1517527"/>
            <a:ext cx="7194812" cy="47878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bostoncatholicinsider.files.wordpress.com/2011/02/a-look-at-the-budg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601" y="1517527"/>
            <a:ext cx="2717144" cy="303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79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B7E7"/>
          </a:solidFill>
        </p:spPr>
        <p:txBody>
          <a:bodyPr wrap="square">
            <a:spAutoFit/>
          </a:bodyPr>
          <a:lstStyle/>
          <a:p>
            <a:pPr marL="457200" indent="-457200" algn="ctr">
              <a:buFont typeface="+mj-lt"/>
              <a:buAutoNum type="arabicPeriod" startAt="3"/>
            </a:pPr>
            <a:r>
              <a:rPr lang="en-US" sz="2400" b="1" dirty="0" smtClean="0">
                <a:latin typeface="Courier New" panose="02070309020205020404" pitchFamily="49" charset="0"/>
                <a:cs typeface="Courier New" panose="02070309020205020404" pitchFamily="49" charset="0"/>
              </a:rPr>
              <a:t>Misdiagnosis:  Federal Budget and Debt </a:t>
            </a:r>
            <a:endParaRPr lang="en-US" sz="2400" b="1" dirty="0"/>
          </a:p>
        </p:txBody>
      </p:sp>
      <p:sp>
        <p:nvSpPr>
          <p:cNvPr id="3" name="TextBox 2"/>
          <p:cNvSpPr txBox="1"/>
          <p:nvPr/>
        </p:nvSpPr>
        <p:spPr>
          <a:xfrm>
            <a:off x="-15766" y="452819"/>
            <a:ext cx="12192000" cy="830997"/>
          </a:xfrm>
          <a:prstGeom prst="rect">
            <a:avLst/>
          </a:prstGeom>
          <a:solidFill>
            <a:srgbClr val="C3A6FC"/>
          </a:solidFill>
        </p:spPr>
        <p:txBody>
          <a:bodyPr wrap="square" rtlCol="0">
            <a:spAutoFit/>
          </a:bodyPr>
          <a:lstStyle/>
          <a:p>
            <a:r>
              <a:rPr lang="en-US" sz="2400" dirty="0" smtClean="0"/>
              <a:t>But the government is not a household!    The government has the power and responsibility of issuing debt-free money for the public good.    Creating it and spending it for public needs.</a:t>
            </a:r>
            <a:endParaRPr lang="en-US" sz="2400" dirty="0"/>
          </a:p>
        </p:txBody>
      </p:sp>
      <p:pic>
        <p:nvPicPr>
          <p:cNvPr id="1028" name="Picture 4" descr="http://image.slidesharecdn.com/positivemoney-sovereignmoneycreation-pavingthewayforasustainablerecovery-150729204017-lva1-app6891/95/positive-money-sovereign-money-creation-paving-the-way-for-a-sustainable-recovery-1-638.jpg?cb=14382025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5038" y="2083857"/>
            <a:ext cx="2591196" cy="3673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9950019">
            <a:off x="8563660" y="2021979"/>
            <a:ext cx="3400624" cy="830997"/>
          </a:xfrm>
          <a:prstGeom prst="rect">
            <a:avLst/>
          </a:prstGeom>
          <a:solidFill>
            <a:srgbClr val="C3A6FC"/>
          </a:solidFill>
        </p:spPr>
        <p:txBody>
          <a:bodyPr wrap="square" rtlCol="0">
            <a:spAutoFit/>
          </a:bodyPr>
          <a:lstStyle/>
          <a:p>
            <a:r>
              <a:rPr lang="en-US" sz="2400" dirty="0" smtClean="0"/>
              <a:t>GOVERNMENT DEBT-FREE MONEY CREATION</a:t>
            </a:r>
            <a:endParaRPr lang="en-US" sz="2400" dirty="0"/>
          </a:p>
        </p:txBody>
      </p:sp>
      <p:pic>
        <p:nvPicPr>
          <p:cNvPr id="2050" name="Picture 2" descr="http://4.bp.blogspot.com/-i4Gq3EGIULk/UfBguujEyZI/AAAAAAABhxE/OM6eAkfxunc/s400/1+Karl+Anton+Hickel,+William+Pitt+addressing+the+House+of+Commons,+17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724135"/>
            <a:ext cx="4615277" cy="32653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5575" y="5137596"/>
            <a:ext cx="4354462" cy="1200329"/>
          </a:xfrm>
          <a:prstGeom prst="rect">
            <a:avLst/>
          </a:prstGeom>
          <a:noFill/>
        </p:spPr>
        <p:txBody>
          <a:bodyPr wrap="none" rtlCol="0">
            <a:spAutoFit/>
          </a:bodyPr>
          <a:lstStyle/>
          <a:p>
            <a:r>
              <a:rPr lang="en-US" dirty="0" smtClean="0"/>
              <a:t>In the U.S. colonies, all colonial legislatures</a:t>
            </a:r>
          </a:p>
          <a:p>
            <a:r>
              <a:rPr lang="en-US" dirty="0" smtClean="0"/>
              <a:t>issued colonial paper currency.  The colonies</a:t>
            </a:r>
          </a:p>
          <a:p>
            <a:r>
              <a:rPr lang="en-US" dirty="0" smtClean="0"/>
              <a:t>thrived on this debt-free money.   It was</a:t>
            </a:r>
          </a:p>
          <a:p>
            <a:r>
              <a:rPr lang="en-US" dirty="0" smtClean="0"/>
              <a:t>called colonial script.</a:t>
            </a:r>
            <a:endParaRPr lang="en-US" dirty="0"/>
          </a:p>
        </p:txBody>
      </p:sp>
      <p:pic>
        <p:nvPicPr>
          <p:cNvPr id="2052" name="Picture 4" descr="http://www.nleomf.org/assets/images/themuseum/historys-blotter/images/lincol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7960" y="1508571"/>
            <a:ext cx="3333750" cy="36290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07120" y="5137596"/>
            <a:ext cx="3756798" cy="1477328"/>
          </a:xfrm>
          <a:prstGeom prst="rect">
            <a:avLst/>
          </a:prstGeom>
          <a:noFill/>
        </p:spPr>
        <p:txBody>
          <a:bodyPr wrap="none" rtlCol="0">
            <a:spAutoFit/>
          </a:bodyPr>
          <a:lstStyle/>
          <a:p>
            <a:r>
              <a:rPr lang="en-US" dirty="0" smtClean="0"/>
              <a:t>Lincoln funded the Civil War with</a:t>
            </a:r>
          </a:p>
          <a:p>
            <a:r>
              <a:rPr lang="en-US" dirty="0" smtClean="0"/>
              <a:t>congressional-issued debt-free paper</a:t>
            </a:r>
          </a:p>
          <a:p>
            <a:r>
              <a:rPr lang="en-US" dirty="0" smtClean="0"/>
              <a:t>money called Greenbacks, rather than</a:t>
            </a:r>
          </a:p>
          <a:p>
            <a:r>
              <a:rPr lang="en-US" dirty="0" smtClean="0"/>
              <a:t>borrow at high interest from the big</a:t>
            </a:r>
          </a:p>
          <a:p>
            <a:r>
              <a:rPr lang="en-US" dirty="0" smtClean="0"/>
              <a:t>banks.</a:t>
            </a:r>
            <a:endParaRPr lang="en-US" dirty="0"/>
          </a:p>
        </p:txBody>
      </p:sp>
      <p:pic>
        <p:nvPicPr>
          <p:cNvPr id="2054" name="Picture 6" descr="http://www.11thpa.org/cards/va-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0692" y="1724135"/>
            <a:ext cx="1955060" cy="1496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34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4596" y="1538883"/>
            <a:ext cx="6867405" cy="5319118"/>
          </a:xfrm>
          <a:prstGeom prst="rect">
            <a:avLst/>
          </a:prstGeom>
        </p:spPr>
      </p:pic>
      <p:sp>
        <p:nvSpPr>
          <p:cNvPr id="3" name="TextBox 2"/>
          <p:cNvSpPr txBox="1"/>
          <p:nvPr/>
        </p:nvSpPr>
        <p:spPr>
          <a:xfrm>
            <a:off x="-16857" y="424166"/>
            <a:ext cx="12192000" cy="1200329"/>
          </a:xfrm>
          <a:prstGeom prst="rect">
            <a:avLst/>
          </a:prstGeom>
          <a:solidFill>
            <a:srgbClr val="C3A6FC"/>
          </a:solidFill>
        </p:spPr>
        <p:txBody>
          <a:bodyPr wrap="square" rtlCol="0">
            <a:spAutoFit/>
          </a:bodyPr>
          <a:lstStyle/>
          <a:p>
            <a:r>
              <a:rPr lang="en-US" sz="2400" dirty="0" smtClean="0"/>
              <a:t>The current level of government debt cuts into the ability of our government to spend for the public good.     The interest on the national debt soon will become the biggest item in the government’s budget.</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35" y="2811675"/>
            <a:ext cx="4694300" cy="3692382"/>
          </a:xfrm>
          <a:prstGeom prst="rect">
            <a:avLst/>
          </a:prstGeom>
        </p:spPr>
      </p:pic>
      <p:sp>
        <p:nvSpPr>
          <p:cNvPr id="6" name="TextBox 5"/>
          <p:cNvSpPr txBox="1"/>
          <p:nvPr/>
        </p:nvSpPr>
        <p:spPr>
          <a:xfrm>
            <a:off x="1942425" y="3616375"/>
            <a:ext cx="3072636" cy="369332"/>
          </a:xfrm>
          <a:prstGeom prst="rect">
            <a:avLst/>
          </a:prstGeom>
          <a:solidFill>
            <a:srgbClr val="B9FFFF"/>
          </a:solidFill>
        </p:spPr>
        <p:txBody>
          <a:bodyPr wrap="none" rtlCol="0">
            <a:spAutoFit/>
          </a:bodyPr>
          <a:lstStyle/>
          <a:p>
            <a:r>
              <a:rPr lang="en-US" b="1" dirty="0" smtClean="0"/>
              <a:t>2015 = $18 TRILLION DOLLARS</a:t>
            </a:r>
            <a:endParaRPr lang="en-US" b="1" dirty="0"/>
          </a:p>
        </p:txBody>
      </p:sp>
      <p:sp>
        <p:nvSpPr>
          <p:cNvPr id="8" name="TextBox 7"/>
          <p:cNvSpPr txBox="1"/>
          <p:nvPr/>
        </p:nvSpPr>
        <p:spPr>
          <a:xfrm>
            <a:off x="-16857" y="1586996"/>
            <a:ext cx="5455960" cy="1015663"/>
          </a:xfrm>
          <a:prstGeom prst="rect">
            <a:avLst/>
          </a:prstGeom>
          <a:solidFill>
            <a:srgbClr val="C3A6FC"/>
          </a:solidFill>
        </p:spPr>
        <p:txBody>
          <a:bodyPr wrap="square" rtlCol="0">
            <a:spAutoFit/>
          </a:bodyPr>
          <a:lstStyle/>
          <a:p>
            <a:r>
              <a:rPr lang="en-US" sz="2000" dirty="0"/>
              <a:t>But our government does not have to borrow money</a:t>
            </a:r>
            <a:r>
              <a:rPr lang="en-US" sz="2000" dirty="0" smtClean="0"/>
              <a:t>, because </a:t>
            </a:r>
            <a:r>
              <a:rPr lang="en-US" sz="2000" dirty="0"/>
              <a:t>it has, according to the U.S. Constitution, </a:t>
            </a:r>
            <a:r>
              <a:rPr lang="en-US" sz="2000" dirty="0" smtClean="0"/>
              <a:t>the power </a:t>
            </a:r>
            <a:r>
              <a:rPr lang="en-US" sz="2000" dirty="0"/>
              <a:t>to create money</a:t>
            </a:r>
            <a:r>
              <a:rPr lang="en-US" sz="2000" dirty="0" smtClean="0"/>
              <a:t>.</a:t>
            </a:r>
            <a:endParaRPr lang="en-US" sz="2000" dirty="0"/>
          </a:p>
        </p:txBody>
      </p:sp>
      <p:sp>
        <p:nvSpPr>
          <p:cNvPr id="11" name="Rectangle 10"/>
          <p:cNvSpPr/>
          <p:nvPr/>
        </p:nvSpPr>
        <p:spPr>
          <a:xfrm>
            <a:off x="0" y="0"/>
            <a:ext cx="12192000" cy="461665"/>
          </a:xfrm>
          <a:prstGeom prst="rect">
            <a:avLst/>
          </a:prstGeom>
          <a:solidFill>
            <a:srgbClr val="FFB7E7"/>
          </a:solidFill>
        </p:spPr>
        <p:txBody>
          <a:bodyPr wrap="square">
            <a:spAutoFit/>
          </a:bodyPr>
          <a:lstStyle/>
          <a:p>
            <a:pPr marL="457200" indent="-457200" algn="ctr">
              <a:buFont typeface="+mj-lt"/>
              <a:buAutoNum type="arabicPeriod" startAt="3"/>
            </a:pPr>
            <a:r>
              <a:rPr lang="en-US" sz="2400" b="1" dirty="0" smtClean="0">
                <a:latin typeface="Courier New" panose="02070309020205020404" pitchFamily="49" charset="0"/>
                <a:cs typeface="Courier New" panose="02070309020205020404" pitchFamily="49" charset="0"/>
              </a:rPr>
              <a:t>Misdiagnosis:  Federal </a:t>
            </a:r>
            <a:r>
              <a:rPr lang="en-US" sz="2400" b="1" dirty="0">
                <a:latin typeface="Courier New" panose="02070309020205020404" pitchFamily="49" charset="0"/>
                <a:cs typeface="Courier New" panose="02070309020205020404" pitchFamily="49" charset="0"/>
              </a:rPr>
              <a:t>Budget </a:t>
            </a:r>
            <a:r>
              <a:rPr lang="en-US" sz="2400" b="1" dirty="0" smtClean="0">
                <a:latin typeface="Courier New" panose="02070309020205020404" pitchFamily="49" charset="0"/>
                <a:cs typeface="Courier New" panose="02070309020205020404" pitchFamily="49" charset="0"/>
              </a:rPr>
              <a:t>and Debt</a:t>
            </a:r>
            <a:endParaRPr lang="en-US" sz="2400" b="1" dirty="0"/>
          </a:p>
        </p:txBody>
      </p:sp>
    </p:spTree>
    <p:extLst>
      <p:ext uri="{BB962C8B-B14F-4D97-AF65-F5344CB8AC3E}">
        <p14:creationId xmlns:p14="http://schemas.microsoft.com/office/powerpoint/2010/main" val="35493335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B7E7"/>
          </a:solidFill>
        </p:spPr>
        <p:txBody>
          <a:bodyPr wrap="square">
            <a:spAutoFit/>
          </a:bodyPr>
          <a:lstStyle/>
          <a:p>
            <a:pPr marL="457200" indent="-457200" algn="ctr">
              <a:buFont typeface="+mj-lt"/>
              <a:buAutoNum type="arabicPeriod" startAt="3"/>
            </a:pPr>
            <a:r>
              <a:rPr lang="en-US" sz="2800" b="1" dirty="0" smtClean="0">
                <a:latin typeface="Courier New" panose="02070309020205020404" pitchFamily="49" charset="0"/>
                <a:cs typeface="Courier New" panose="02070309020205020404" pitchFamily="49" charset="0"/>
              </a:rPr>
              <a:t>Misdiagnosis:</a:t>
            </a:r>
            <a:r>
              <a:rPr lang="en-US" sz="2400" b="1" dirty="0" smtClean="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Deterioration </a:t>
            </a:r>
            <a:r>
              <a:rPr lang="en-US" sz="2000" b="1" dirty="0">
                <a:latin typeface="Courier New" panose="02070309020205020404" pitchFamily="49" charset="0"/>
                <a:cs typeface="Courier New" panose="02070309020205020404" pitchFamily="49" charset="0"/>
              </a:rPr>
              <a:t>of the American Infrastructure System </a:t>
            </a:r>
            <a:endParaRPr lang="en-US" sz="2400" b="1" dirty="0"/>
          </a:p>
        </p:txBody>
      </p:sp>
      <p:sp>
        <p:nvSpPr>
          <p:cNvPr id="3" name="TextBox 2"/>
          <p:cNvSpPr txBox="1"/>
          <p:nvPr/>
        </p:nvSpPr>
        <p:spPr>
          <a:xfrm>
            <a:off x="141890" y="728171"/>
            <a:ext cx="3373821" cy="5940088"/>
          </a:xfrm>
          <a:prstGeom prst="rect">
            <a:avLst/>
          </a:prstGeom>
          <a:solidFill>
            <a:srgbClr val="97C1FF"/>
          </a:solidFill>
        </p:spPr>
        <p:txBody>
          <a:bodyPr wrap="square" rtlCol="0">
            <a:spAutoFit/>
          </a:bodyPr>
          <a:lstStyle/>
          <a:p>
            <a:r>
              <a:rPr lang="en-US" sz="2400" dirty="0" smtClean="0"/>
              <a:t>“Again this results from not understanding that money should be created by government for such expenditures.    Infra-structure spending is an excellent way to intro-duce new money into circulation, distributing it geographically, funding decent paying jobs and leaving valuable infra-structure for the citizens to use for many years.”		</a:t>
            </a:r>
            <a:r>
              <a:rPr lang="en-US" sz="2000" dirty="0" smtClean="0"/>
              <a:t>	</a:t>
            </a:r>
            <a:r>
              <a:rPr lang="en-US" dirty="0" smtClean="0"/>
              <a:t>Zarlenga, </a:t>
            </a:r>
            <a:r>
              <a:rPr lang="en-US" i="1" dirty="0" smtClean="0"/>
              <a:t>LSM</a:t>
            </a:r>
            <a:r>
              <a:rPr lang="en-US" dirty="0" smtClean="0"/>
              <a:t>, p. 654</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4065" y="1112579"/>
            <a:ext cx="6596032" cy="540077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233" y="728171"/>
            <a:ext cx="8211696" cy="590632"/>
          </a:xfrm>
          <a:prstGeom prst="rect">
            <a:avLst/>
          </a:prstGeom>
        </p:spPr>
      </p:pic>
      <p:sp>
        <p:nvSpPr>
          <p:cNvPr id="13" name="TextBox 12"/>
          <p:cNvSpPr txBox="1"/>
          <p:nvPr/>
        </p:nvSpPr>
        <p:spPr>
          <a:xfrm>
            <a:off x="10471001" y="1339088"/>
            <a:ext cx="1457450" cy="369332"/>
          </a:xfrm>
          <a:prstGeom prst="rect">
            <a:avLst/>
          </a:prstGeom>
          <a:solidFill>
            <a:srgbClr val="FF9D5B"/>
          </a:solidFill>
        </p:spPr>
        <p:txBody>
          <a:bodyPr wrap="none" rtlCol="0">
            <a:spAutoFit/>
          </a:bodyPr>
          <a:lstStyle/>
          <a:p>
            <a:r>
              <a:rPr lang="en-US" dirty="0" smtClean="0"/>
              <a:t>IN BILLIONS $</a:t>
            </a:r>
            <a:endParaRPr lang="en-US" dirty="0"/>
          </a:p>
        </p:txBody>
      </p:sp>
    </p:spTree>
    <p:extLst>
      <p:ext uri="{BB962C8B-B14F-4D97-AF65-F5344CB8AC3E}">
        <p14:creationId xmlns:p14="http://schemas.microsoft.com/office/powerpoint/2010/main" val="18590503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814027" cy="1261884"/>
          </a:xfrm>
          <a:prstGeom prst="rect">
            <a:avLst/>
          </a:prstGeom>
          <a:solidFill>
            <a:srgbClr val="FFB7E7"/>
          </a:solidFill>
        </p:spPr>
        <p:txBody>
          <a:bodyPr wrap="square">
            <a:spAutoFit/>
          </a:bodyPr>
          <a:lstStyle/>
          <a:p>
            <a:pPr marL="457200" indent="-457200" algn="ctr">
              <a:buFont typeface="+mj-lt"/>
              <a:buAutoNum type="arabicPeriod" startAt="3"/>
            </a:pPr>
            <a:r>
              <a:rPr lang="en-US" sz="2800" b="1" dirty="0" smtClean="0">
                <a:latin typeface="Courier New" panose="02070309020205020404" pitchFamily="49" charset="0"/>
                <a:cs typeface="Courier New" panose="02070309020205020404" pitchFamily="49" charset="0"/>
              </a:rPr>
              <a:t>Misdiagnosis:</a:t>
            </a:r>
            <a:r>
              <a:rPr lang="en-US" sz="2400" b="1" dirty="0" smtClean="0">
                <a:latin typeface="Courier New" panose="02070309020205020404" pitchFamily="49" charset="0"/>
                <a:cs typeface="Courier New" panose="02070309020205020404" pitchFamily="49" charset="0"/>
              </a:rPr>
              <a:t>  Nullification of Local Government</a:t>
            </a:r>
            <a:endParaRPr lang="en-US" sz="2800" b="1" dirty="0"/>
          </a:p>
        </p:txBody>
      </p:sp>
      <p:sp>
        <p:nvSpPr>
          <p:cNvPr id="3" name="TextBox 2"/>
          <p:cNvSpPr txBox="1"/>
          <p:nvPr/>
        </p:nvSpPr>
        <p:spPr>
          <a:xfrm>
            <a:off x="68605" y="1899808"/>
            <a:ext cx="4745422" cy="3416320"/>
          </a:xfrm>
          <a:prstGeom prst="rect">
            <a:avLst/>
          </a:prstGeom>
          <a:solidFill>
            <a:schemeClr val="bg1">
              <a:lumMod val="95000"/>
            </a:schemeClr>
          </a:solidFill>
        </p:spPr>
        <p:txBody>
          <a:bodyPr wrap="square" rtlCol="0">
            <a:spAutoFit/>
          </a:bodyPr>
          <a:lstStyle/>
          <a:p>
            <a:r>
              <a:rPr lang="en-US" sz="2400" dirty="0" smtClean="0"/>
              <a:t>“The monetary strangulation of government occurs at the Federal, state, and local levels.    Small towns are forced into more debt in order to perform necessary functions.    The interest costs on this debt approx-imately doubles the cost of all</a:t>
            </a:r>
          </a:p>
          <a:p>
            <a:r>
              <a:rPr lang="en-US" sz="2400" dirty="0" smtClean="0"/>
              <a:t>equipment, construction, or services provided.”            </a:t>
            </a:r>
            <a:r>
              <a:rPr lang="en-US" dirty="0" smtClean="0"/>
              <a:t>Zarlenga, </a:t>
            </a:r>
            <a:r>
              <a:rPr lang="en-US" i="1" dirty="0" smtClean="0"/>
              <a:t>LSM</a:t>
            </a:r>
            <a:r>
              <a:rPr lang="en-US" dirty="0" smtClean="0"/>
              <a:t>, p. 655</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4027" y="1"/>
            <a:ext cx="7377974"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821" y="0"/>
            <a:ext cx="6532180" cy="815537"/>
          </a:xfrm>
          <a:prstGeom prst="rect">
            <a:avLst/>
          </a:prstGeom>
        </p:spPr>
      </p:pic>
      <p:sp>
        <p:nvSpPr>
          <p:cNvPr id="12" name="TextBox 11"/>
          <p:cNvSpPr txBox="1"/>
          <p:nvPr/>
        </p:nvSpPr>
        <p:spPr>
          <a:xfrm>
            <a:off x="5612525" y="815537"/>
            <a:ext cx="2141933" cy="2031325"/>
          </a:xfrm>
          <a:prstGeom prst="rect">
            <a:avLst/>
          </a:prstGeom>
          <a:solidFill>
            <a:srgbClr val="004B70"/>
          </a:solidFill>
        </p:spPr>
        <p:txBody>
          <a:bodyPr wrap="none" rtlCol="0">
            <a:spAutoFit/>
          </a:bodyPr>
          <a:lstStyle/>
          <a:p>
            <a:r>
              <a:rPr lang="en-US" dirty="0" smtClean="0"/>
              <a:t>                                     </a:t>
            </a:r>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1594606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316137"/>
            <a:ext cx="12191999" cy="3693319"/>
          </a:xfrm>
          <a:prstGeom prst="rect">
            <a:avLst/>
          </a:prstGeom>
          <a:solidFill>
            <a:schemeClr val="bg1">
              <a:lumMod val="85000"/>
            </a:schemeClr>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2" name="Rectangle 1"/>
          <p:cNvSpPr/>
          <p:nvPr/>
        </p:nvSpPr>
        <p:spPr>
          <a:xfrm>
            <a:off x="0" y="0"/>
            <a:ext cx="12192000" cy="523220"/>
          </a:xfrm>
          <a:prstGeom prst="rect">
            <a:avLst/>
          </a:prstGeom>
          <a:solidFill>
            <a:srgbClr val="FFB7E7"/>
          </a:solidFill>
        </p:spPr>
        <p:txBody>
          <a:bodyPr wrap="square">
            <a:spAutoFit/>
          </a:bodyPr>
          <a:lstStyle/>
          <a:p>
            <a:pPr marL="457200" indent="-457200" algn="ctr">
              <a:buFont typeface="+mj-lt"/>
              <a:buAutoNum type="arabicPeriod" startAt="3"/>
            </a:pPr>
            <a:r>
              <a:rPr lang="en-US" sz="2800" b="1" dirty="0" smtClean="0">
                <a:latin typeface="Courier New" panose="02070309020205020404" pitchFamily="49" charset="0"/>
                <a:cs typeface="Courier New" panose="02070309020205020404" pitchFamily="49" charset="0"/>
              </a:rPr>
              <a:t>Misdiagnosis:</a:t>
            </a:r>
            <a:r>
              <a:rPr lang="en-US" sz="2400" b="1" dirty="0" smtClean="0">
                <a:latin typeface="Courier New" panose="02070309020205020404" pitchFamily="49" charset="0"/>
                <a:cs typeface="Courier New" panose="02070309020205020404" pitchFamily="49" charset="0"/>
              </a:rPr>
              <a:t>  Nullification of Local Government</a:t>
            </a:r>
            <a:endParaRPr lang="en-US" sz="2800" b="1" dirty="0"/>
          </a:p>
        </p:txBody>
      </p:sp>
      <p:sp>
        <p:nvSpPr>
          <p:cNvPr id="3" name="TextBox 2"/>
          <p:cNvSpPr txBox="1"/>
          <p:nvPr/>
        </p:nvSpPr>
        <p:spPr>
          <a:xfrm>
            <a:off x="-1" y="485140"/>
            <a:ext cx="12192000" cy="830997"/>
          </a:xfrm>
          <a:prstGeom prst="rect">
            <a:avLst/>
          </a:prstGeom>
          <a:solidFill>
            <a:schemeClr val="bg2"/>
          </a:solidFill>
        </p:spPr>
        <p:txBody>
          <a:bodyPr wrap="square" rtlCol="0">
            <a:spAutoFit/>
          </a:bodyPr>
          <a:lstStyle/>
          <a:p>
            <a:r>
              <a:rPr lang="en-US" sz="2400" dirty="0" smtClean="0"/>
              <a:t>“Local governments are being advised to merge activities with other localities to save money.”         										</a:t>
            </a:r>
            <a:r>
              <a:rPr lang="en-US" dirty="0" smtClean="0"/>
              <a:t>Zarlenga, </a:t>
            </a:r>
            <a:r>
              <a:rPr lang="en-US" i="1" dirty="0" smtClean="0"/>
              <a:t>LSM</a:t>
            </a:r>
            <a:r>
              <a:rPr lang="en-US" dirty="0" smtClean="0"/>
              <a:t>, p. 655</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54" y="2331622"/>
            <a:ext cx="11114690" cy="2092147"/>
          </a:xfrm>
          <a:prstGeom prst="rect">
            <a:avLst/>
          </a:prstGeom>
          <a:solidFill>
            <a:schemeClr val="bg1">
              <a:lumMod val="85000"/>
            </a:schemeClr>
          </a:solid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979" y="1531035"/>
            <a:ext cx="9018869" cy="8549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8703" y="5224354"/>
            <a:ext cx="7267904" cy="1523286"/>
          </a:xfrm>
          <a:prstGeom prst="rect">
            <a:avLst/>
          </a:prstGeom>
        </p:spPr>
      </p:pic>
      <p:sp>
        <p:nvSpPr>
          <p:cNvPr id="9" name="TextBox 8"/>
          <p:cNvSpPr txBox="1"/>
          <p:nvPr/>
        </p:nvSpPr>
        <p:spPr>
          <a:xfrm>
            <a:off x="5872655" y="3725182"/>
            <a:ext cx="5739072" cy="369332"/>
          </a:xfrm>
          <a:prstGeom prst="rect">
            <a:avLst/>
          </a:prstGeom>
          <a:solidFill>
            <a:schemeClr val="bg1"/>
          </a:solidFill>
        </p:spPr>
        <p:txBody>
          <a:bodyPr wrap="none" rtlCol="0">
            <a:spAutoFit/>
          </a:bodyPr>
          <a:lstStyle/>
          <a:p>
            <a:r>
              <a:rPr lang="en-US" dirty="0" smtClean="0"/>
              <a:t>                                                                                                         </a:t>
            </a:r>
            <a:endParaRPr lang="en-US" dirty="0"/>
          </a:p>
        </p:txBody>
      </p:sp>
      <p:sp>
        <p:nvSpPr>
          <p:cNvPr id="10" name="TextBox 9"/>
          <p:cNvSpPr txBox="1"/>
          <p:nvPr/>
        </p:nvSpPr>
        <p:spPr>
          <a:xfrm>
            <a:off x="538654" y="3979635"/>
            <a:ext cx="3411511" cy="369332"/>
          </a:xfrm>
          <a:prstGeom prst="rect">
            <a:avLst/>
          </a:prstGeom>
          <a:solidFill>
            <a:schemeClr val="bg1"/>
          </a:solidFill>
        </p:spPr>
        <p:txBody>
          <a:bodyPr wrap="none" rtlCol="0">
            <a:spAutoFit/>
          </a:bodyPr>
          <a:lstStyle/>
          <a:p>
            <a:r>
              <a:rPr lang="en-US" dirty="0" smtClean="0"/>
              <a:t>                                                             </a:t>
            </a:r>
            <a:endParaRPr lang="en-US" dirty="0"/>
          </a:p>
        </p:txBody>
      </p:sp>
    </p:spTree>
    <p:extLst>
      <p:ext uri="{BB962C8B-B14F-4D97-AF65-F5344CB8AC3E}">
        <p14:creationId xmlns:p14="http://schemas.microsoft.com/office/powerpoint/2010/main" val="1751375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B7E7"/>
          </a:solidFill>
        </p:spPr>
        <p:txBody>
          <a:bodyPr wrap="square">
            <a:spAutoFit/>
          </a:bodyPr>
          <a:lstStyle/>
          <a:p>
            <a:pPr marL="457200" indent="-457200" algn="ctr">
              <a:buFont typeface="+mj-lt"/>
              <a:buAutoNum type="arabicPeriod" startAt="3"/>
            </a:pPr>
            <a:r>
              <a:rPr lang="en-US" sz="2800" b="1" dirty="0" smtClean="0">
                <a:latin typeface="Courier New" panose="02070309020205020404" pitchFamily="49" charset="0"/>
                <a:cs typeface="Courier New" panose="02070309020205020404" pitchFamily="49" charset="0"/>
              </a:rPr>
              <a:t>Misdiagnosis:</a:t>
            </a:r>
            <a:r>
              <a:rPr lang="en-US" sz="2400" b="1" dirty="0" smtClean="0">
                <a:latin typeface="Courier New" panose="02070309020205020404" pitchFamily="49" charset="0"/>
                <a:cs typeface="Courier New" panose="02070309020205020404" pitchFamily="49" charset="0"/>
              </a:rPr>
              <a:t>  Rescuing Social Security and Medicare/Medicaid</a:t>
            </a:r>
            <a:endParaRPr lang="en-US" sz="2400" b="1" dirty="0"/>
          </a:p>
        </p:txBody>
      </p:sp>
      <p:sp>
        <p:nvSpPr>
          <p:cNvPr id="3" name="TextBox 2"/>
          <p:cNvSpPr txBox="1"/>
          <p:nvPr/>
        </p:nvSpPr>
        <p:spPr>
          <a:xfrm>
            <a:off x="0" y="523219"/>
            <a:ext cx="12192000" cy="2215991"/>
          </a:xfrm>
          <a:prstGeom prst="rect">
            <a:avLst/>
          </a:prstGeom>
          <a:solidFill>
            <a:srgbClr val="B9B9FF"/>
          </a:solidFill>
        </p:spPr>
        <p:txBody>
          <a:bodyPr wrap="square" rtlCol="0">
            <a:spAutoFit/>
          </a:bodyPr>
          <a:lstStyle/>
          <a:p>
            <a:r>
              <a:rPr lang="en-US" sz="2400" dirty="0" smtClean="0"/>
              <a:t>“Lack of money to pay for crucial programs is again not a fiscal (tax rates, government spending) but a monetary problem caused ultimately by the false idea that government must get money only by taxation or borrowing.  The distribution of newly created government money through such programs is an excellent method of getting new money into circulation; it would be widely distributed by population and geography, in small amounts.” 		                                                     </a:t>
            </a:r>
            <a:r>
              <a:rPr lang="en-US" dirty="0" smtClean="0"/>
              <a:t>Zarlenga, </a:t>
            </a:r>
            <a:r>
              <a:rPr lang="en-US" i="1" dirty="0" smtClean="0"/>
              <a:t>LSM</a:t>
            </a:r>
            <a:r>
              <a:rPr lang="en-US" dirty="0" smtClean="0"/>
              <a:t>, p. 655</a:t>
            </a:r>
            <a:endParaRPr lang="en-US" dirty="0"/>
          </a:p>
        </p:txBody>
      </p:sp>
      <p:pic>
        <p:nvPicPr>
          <p:cNvPr id="6146" name="Picture 2" descr="http://static4.businessinsider.com/image/54006f05eab8ea0c6f66901d-480-/sign-against-social-security-medicare-medicai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18" y="2902702"/>
            <a:ext cx="5062811" cy="37880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helpisherefoundation.com/wp-content/uploads/2013/04/senior-citi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370" y="3013368"/>
            <a:ext cx="4387630" cy="36774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9950019">
            <a:off x="8909667" y="3282920"/>
            <a:ext cx="3400624" cy="830997"/>
          </a:xfrm>
          <a:prstGeom prst="rect">
            <a:avLst/>
          </a:prstGeom>
          <a:solidFill>
            <a:srgbClr val="C3A6FC"/>
          </a:solidFill>
        </p:spPr>
        <p:txBody>
          <a:bodyPr wrap="square" rtlCol="0">
            <a:spAutoFit/>
          </a:bodyPr>
          <a:lstStyle/>
          <a:p>
            <a:r>
              <a:rPr lang="en-US" sz="2400" dirty="0" smtClean="0"/>
              <a:t>GOVERNMET DEBT-FREE MONEY CREATION</a:t>
            </a:r>
            <a:endParaRPr lang="en-US" sz="2400" dirty="0"/>
          </a:p>
        </p:txBody>
      </p:sp>
      <p:sp>
        <p:nvSpPr>
          <p:cNvPr id="4" name="TextBox 3"/>
          <p:cNvSpPr txBox="1"/>
          <p:nvPr/>
        </p:nvSpPr>
        <p:spPr>
          <a:xfrm>
            <a:off x="5457739" y="3698418"/>
            <a:ext cx="1996829" cy="1200329"/>
          </a:xfrm>
          <a:prstGeom prst="rect">
            <a:avLst/>
          </a:prstGeom>
          <a:solidFill>
            <a:srgbClr val="B9B9FF"/>
          </a:solidFill>
        </p:spPr>
        <p:txBody>
          <a:bodyPr wrap="none" rtlCol="0">
            <a:spAutoFit/>
          </a:bodyPr>
          <a:lstStyle/>
          <a:p>
            <a:r>
              <a:rPr lang="en-US" sz="2400" dirty="0" smtClean="0"/>
              <a:t>DON’T</a:t>
            </a:r>
          </a:p>
          <a:p>
            <a:r>
              <a:rPr lang="en-US" sz="2400" dirty="0" smtClean="0"/>
              <a:t>IMPOVERISH </a:t>
            </a:r>
          </a:p>
          <a:p>
            <a:r>
              <a:rPr lang="en-US" sz="2400" dirty="0" smtClean="0"/>
              <a:t>OUR SENIORS!</a:t>
            </a:r>
            <a:endParaRPr lang="en-US" sz="2400" dirty="0"/>
          </a:p>
        </p:txBody>
      </p:sp>
    </p:spTree>
    <p:extLst>
      <p:ext uri="{BB962C8B-B14F-4D97-AF65-F5344CB8AC3E}">
        <p14:creationId xmlns:p14="http://schemas.microsoft.com/office/powerpoint/2010/main" val="13203825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B7E7"/>
          </a:solidFill>
        </p:spPr>
        <p:txBody>
          <a:bodyPr wrap="square">
            <a:spAutoFit/>
          </a:bodyPr>
          <a:lstStyle/>
          <a:p>
            <a:pPr marL="457200" indent="-457200" algn="ctr">
              <a:buFont typeface="+mj-lt"/>
              <a:buAutoNum type="arabicPeriod" startAt="3"/>
            </a:pPr>
            <a:r>
              <a:rPr lang="en-US" sz="2400" b="1" dirty="0" smtClean="0">
                <a:latin typeface="Courier New" panose="02070309020205020404" pitchFamily="49" charset="0"/>
                <a:cs typeface="Courier New" panose="02070309020205020404" pitchFamily="49" charset="0"/>
              </a:rPr>
              <a:t>Misdiagnosis:   A Broken Down Educational System</a:t>
            </a:r>
            <a:endParaRPr lang="en-US" sz="2400" b="1" dirty="0"/>
          </a:p>
        </p:txBody>
      </p:sp>
      <p:sp>
        <p:nvSpPr>
          <p:cNvPr id="3" name="TextBox 2"/>
          <p:cNvSpPr txBox="1"/>
          <p:nvPr/>
        </p:nvSpPr>
        <p:spPr>
          <a:xfrm>
            <a:off x="0" y="461665"/>
            <a:ext cx="12191999" cy="954107"/>
          </a:xfrm>
          <a:prstGeom prst="rect">
            <a:avLst/>
          </a:prstGeom>
          <a:solidFill>
            <a:srgbClr val="C1FFC1"/>
          </a:solidFill>
        </p:spPr>
        <p:txBody>
          <a:bodyPr wrap="square" rtlCol="0">
            <a:spAutoFit/>
          </a:bodyPr>
          <a:lstStyle/>
          <a:p>
            <a:r>
              <a:rPr lang="en-US" sz="2800" dirty="0" smtClean="0"/>
              <a:t>“The federal government could be supporting education much more if it were in control of the money system.”   </a:t>
            </a:r>
            <a:r>
              <a:rPr lang="en-US" sz="2400" dirty="0" smtClean="0"/>
              <a:t>					</a:t>
            </a:r>
            <a:r>
              <a:rPr lang="en-US" dirty="0" smtClean="0"/>
              <a:t>Zarlenga, </a:t>
            </a:r>
            <a:r>
              <a:rPr lang="en-US" i="1" dirty="0" smtClean="0"/>
              <a:t>LSM</a:t>
            </a:r>
            <a:r>
              <a:rPr lang="en-US" dirty="0" smtClean="0"/>
              <a:t>, p. 655</a:t>
            </a:r>
            <a:endParaRPr lang="en-US" dirty="0"/>
          </a:p>
        </p:txBody>
      </p:sp>
      <p:pic>
        <p:nvPicPr>
          <p:cNvPr id="4098" name="Picture 2" descr="http://www.politicspa.com/wp-content/uploads/2015/03/property-taxe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002" y="4324019"/>
            <a:ext cx="3202480" cy="240382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newleaf-asp.co.uk/wp-content/uploads/2012/03/school-sig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28900"/>
            <a:ext cx="2737943" cy="24820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39559" y="2569779"/>
            <a:ext cx="6077176" cy="1569660"/>
          </a:xfrm>
          <a:prstGeom prst="rect">
            <a:avLst/>
          </a:prstGeom>
          <a:noFill/>
        </p:spPr>
        <p:txBody>
          <a:bodyPr wrap="none" rtlCol="0">
            <a:spAutoFit/>
          </a:bodyPr>
          <a:lstStyle/>
          <a:p>
            <a:r>
              <a:rPr lang="en-US" sz="2400" dirty="0" smtClean="0"/>
              <a:t>Schools are funded with local property taxes.</a:t>
            </a:r>
          </a:p>
          <a:p>
            <a:endParaRPr lang="en-US" sz="2400" dirty="0"/>
          </a:p>
          <a:p>
            <a:r>
              <a:rPr lang="en-US" sz="2400" dirty="0" smtClean="0"/>
              <a:t>Retired people are forced to trade their homes </a:t>
            </a:r>
          </a:p>
          <a:p>
            <a:r>
              <a:rPr lang="en-US" sz="2400" dirty="0" smtClean="0"/>
              <a:t>for the tax payments.</a:t>
            </a:r>
            <a:endParaRPr lang="en-US" sz="2400" dirty="0"/>
          </a:p>
        </p:txBody>
      </p:sp>
    </p:spTree>
    <p:extLst>
      <p:ext uri="{BB962C8B-B14F-4D97-AF65-F5344CB8AC3E}">
        <p14:creationId xmlns:p14="http://schemas.microsoft.com/office/powerpoint/2010/main" val="539835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B7E7"/>
          </a:solidFill>
        </p:spPr>
        <p:txBody>
          <a:bodyPr wrap="square">
            <a:spAutoFit/>
          </a:bodyPr>
          <a:lstStyle/>
          <a:p>
            <a:pPr marL="457200" indent="-457200" algn="ctr">
              <a:buFont typeface="+mj-lt"/>
              <a:buAutoNum type="arabicPeriod" startAt="3"/>
            </a:pPr>
            <a:r>
              <a:rPr lang="en-US" sz="2400" b="1" dirty="0" smtClean="0">
                <a:latin typeface="Courier New" panose="02070309020205020404" pitchFamily="49" charset="0"/>
                <a:cs typeface="Courier New" panose="02070309020205020404" pitchFamily="49" charset="0"/>
              </a:rPr>
              <a:t>Misdiagnosis:   A Broken Down Educational System</a:t>
            </a:r>
            <a:endParaRPr lang="en-US" sz="2400" b="1" dirty="0"/>
          </a:p>
        </p:txBody>
      </p:sp>
      <p:sp>
        <p:nvSpPr>
          <p:cNvPr id="3" name="TextBox 2"/>
          <p:cNvSpPr txBox="1"/>
          <p:nvPr/>
        </p:nvSpPr>
        <p:spPr>
          <a:xfrm>
            <a:off x="0" y="461665"/>
            <a:ext cx="12191999" cy="2677656"/>
          </a:xfrm>
          <a:prstGeom prst="rect">
            <a:avLst/>
          </a:prstGeom>
          <a:solidFill>
            <a:srgbClr val="C1FFC1"/>
          </a:solidFill>
        </p:spPr>
        <p:txBody>
          <a:bodyPr wrap="square" rtlCol="0">
            <a:spAutoFit/>
          </a:bodyPr>
          <a:lstStyle/>
          <a:p>
            <a:r>
              <a:rPr lang="en-US" sz="2800" dirty="0" smtClean="0"/>
              <a:t>“Another larger problem of the schools is what’s being taught…  What’s not being taught is how to think…</a:t>
            </a:r>
          </a:p>
          <a:p>
            <a:endParaRPr lang="en-US" sz="2800" dirty="0"/>
          </a:p>
          <a:p>
            <a:r>
              <a:rPr lang="en-US" sz="2800" dirty="0" smtClean="0"/>
              <a:t>But a financial system based upon so many falsehoods requires a high degree of ignorance in the population or the system will be seen through and be overthrown.”					                          </a:t>
            </a:r>
            <a:r>
              <a:rPr lang="en-US" dirty="0" smtClean="0"/>
              <a:t>Zarlenga, </a:t>
            </a:r>
            <a:r>
              <a:rPr lang="en-US" i="1" dirty="0" smtClean="0"/>
              <a:t>LSM</a:t>
            </a:r>
            <a:r>
              <a:rPr lang="en-US" dirty="0" smtClean="0"/>
              <a:t>, p. 655</a:t>
            </a:r>
            <a:endParaRPr lang="en-US" dirty="0"/>
          </a:p>
        </p:txBody>
      </p:sp>
      <p:pic>
        <p:nvPicPr>
          <p:cNvPr id="5122" name="Picture 2" descr="http://www.qaspire.com/images/ThinkWe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92" y="3600986"/>
            <a:ext cx="500062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learntoprepare.com/wp-content/uploads/2011/06/critical_thinking_skil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0513" y="3467635"/>
            <a:ext cx="3810000"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4939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B7E7"/>
          </a:solidFill>
        </p:spPr>
        <p:txBody>
          <a:bodyPr wrap="square">
            <a:spAutoFit/>
          </a:bodyPr>
          <a:lstStyle/>
          <a:p>
            <a:pPr marL="457200" indent="-457200" algn="ctr">
              <a:buFont typeface="+mj-lt"/>
              <a:buAutoNum type="arabicPeriod" startAt="3"/>
            </a:pPr>
            <a:r>
              <a:rPr lang="en-US" sz="2400" b="1" dirty="0" smtClean="0">
                <a:latin typeface="Courier New" panose="02070309020205020404" pitchFamily="49" charset="0"/>
                <a:cs typeface="Courier New" panose="02070309020205020404" pitchFamily="49" charset="0"/>
              </a:rPr>
              <a:t>Misdiagnosis:  </a:t>
            </a:r>
            <a:r>
              <a:rPr lang="en-US" sz="2400" b="1" dirty="0">
                <a:latin typeface="Courier New" panose="02070309020205020404" pitchFamily="49" charset="0"/>
                <a:cs typeface="Courier New" panose="02070309020205020404" pitchFamily="49" charset="0"/>
              </a:rPr>
              <a:t>Teen-age Suicide and Murder</a:t>
            </a:r>
          </a:p>
        </p:txBody>
      </p:sp>
      <p:sp>
        <p:nvSpPr>
          <p:cNvPr id="3" name="TextBox 2"/>
          <p:cNvSpPr txBox="1"/>
          <p:nvPr/>
        </p:nvSpPr>
        <p:spPr>
          <a:xfrm>
            <a:off x="0" y="461665"/>
            <a:ext cx="12192000" cy="1200329"/>
          </a:xfrm>
          <a:prstGeom prst="rect">
            <a:avLst/>
          </a:prstGeom>
          <a:solidFill>
            <a:srgbClr val="B9B9FF"/>
          </a:solidFill>
        </p:spPr>
        <p:txBody>
          <a:bodyPr wrap="square" rtlCol="0">
            <a:spAutoFit/>
          </a:bodyPr>
          <a:lstStyle/>
          <a:p>
            <a:r>
              <a:rPr lang="en-US" sz="2400" dirty="0" smtClean="0"/>
              <a:t>“… an important factor on the teenagers is the unbearable level of hypocrisy that our system now embodies.     …the suicide rate among American teenagers has risen dramatically.”												</a:t>
            </a:r>
            <a:r>
              <a:rPr lang="en-US" dirty="0" smtClean="0"/>
              <a:t>Zarlenga, </a:t>
            </a:r>
            <a:r>
              <a:rPr lang="en-US" i="1" dirty="0" smtClean="0"/>
              <a:t>LSM</a:t>
            </a:r>
            <a:r>
              <a:rPr lang="en-US" dirty="0" smtClean="0"/>
              <a:t>, p. 656</a:t>
            </a:r>
            <a:endParaRPr lang="en-US" dirty="0"/>
          </a:p>
        </p:txBody>
      </p:sp>
      <p:pic>
        <p:nvPicPr>
          <p:cNvPr id="6146" name="Picture 2" descr="http://compassionatesolutions.ca/wp-content/uploads/2010/09/j0439453-teens-talk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86" y="2450201"/>
            <a:ext cx="5614604" cy="37492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36827" y="3084473"/>
            <a:ext cx="4866290" cy="2739211"/>
          </a:xfrm>
          <a:prstGeom prst="rect">
            <a:avLst/>
          </a:prstGeom>
        </p:spPr>
        <p:txBody>
          <a:bodyPr wrap="square">
            <a:spAutoFit/>
          </a:bodyPr>
          <a:lstStyle/>
          <a:p>
            <a:r>
              <a:rPr lang="en-US" dirty="0"/>
              <a:t>Suicides among young people continue to be a serious problem</a:t>
            </a:r>
            <a:r>
              <a:rPr lang="en-US" dirty="0" smtClean="0"/>
              <a:t>.   </a:t>
            </a:r>
            <a:r>
              <a:rPr lang="en-US" dirty="0"/>
              <a:t>Each year in the U.S., thousands of teenagers commit suicide</a:t>
            </a:r>
            <a:r>
              <a:rPr lang="en-US" dirty="0" smtClean="0"/>
              <a:t>.</a:t>
            </a:r>
          </a:p>
          <a:p>
            <a:endParaRPr lang="en-US" dirty="0"/>
          </a:p>
          <a:p>
            <a:r>
              <a:rPr lang="en-US" dirty="0" smtClean="0"/>
              <a:t>Suicide </a:t>
            </a:r>
            <a:r>
              <a:rPr lang="en-US" dirty="0"/>
              <a:t>is the third leading cause of death for 15-to-24-year-olds, and the sixth leading cause of death for 5-to-14-year-olds. </a:t>
            </a:r>
            <a:endParaRPr lang="en-US" dirty="0" smtClean="0"/>
          </a:p>
          <a:p>
            <a:endParaRPr lang="en-US" dirty="0"/>
          </a:p>
          <a:p>
            <a:r>
              <a:rPr lang="en-US" sz="1400" i="1" dirty="0"/>
              <a:t>The American Academy of Child and Adolescent Psychiatry (AACAP) </a:t>
            </a:r>
            <a:r>
              <a:rPr lang="en-US" sz="1400" i="1" dirty="0" smtClean="0"/>
              <a:t>	</a:t>
            </a:r>
            <a:endParaRPr lang="en-US" sz="1400" i="1" dirty="0"/>
          </a:p>
        </p:txBody>
      </p:sp>
    </p:spTree>
    <p:extLst>
      <p:ext uri="{BB962C8B-B14F-4D97-AF65-F5344CB8AC3E}">
        <p14:creationId xmlns:p14="http://schemas.microsoft.com/office/powerpoint/2010/main" val="38288301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013" y="188662"/>
            <a:ext cx="10515600" cy="967729"/>
          </a:xfrm>
          <a:solidFill>
            <a:schemeClr val="accent2">
              <a:lumMod val="60000"/>
              <a:lumOff val="40000"/>
            </a:schemeClr>
          </a:solidFill>
        </p:spPr>
        <p:txBody>
          <a:bodyPr>
            <a:normAutofit/>
          </a:bodyPr>
          <a:lstStyle/>
          <a:p>
            <a:pPr algn="ctr"/>
            <a:r>
              <a:rPr lang="en-US" dirty="0" smtClean="0"/>
              <a:t>THEMES OF LOST SCIENCE OF MONEY BOOK</a:t>
            </a:r>
            <a:endParaRPr lang="en-US" dirty="0"/>
          </a:p>
        </p:txBody>
      </p:sp>
      <p:sp>
        <p:nvSpPr>
          <p:cNvPr id="3" name="Content Placeholder 2"/>
          <p:cNvSpPr>
            <a:spLocks noGrp="1"/>
          </p:cNvSpPr>
          <p:nvPr>
            <p:ph idx="1"/>
          </p:nvPr>
        </p:nvSpPr>
        <p:spPr>
          <a:xfrm>
            <a:off x="1354811" y="1379622"/>
            <a:ext cx="9494004" cy="5301916"/>
          </a:xfrm>
          <a:solidFill>
            <a:schemeClr val="accent2">
              <a:lumMod val="20000"/>
              <a:lumOff val="80000"/>
            </a:schemeClr>
          </a:solidFill>
        </p:spPr>
        <p:txBody>
          <a:bodyPr>
            <a:normAutofit fontScale="85000" lnSpcReduction="10000"/>
          </a:bodyPr>
          <a:lstStyle/>
          <a:p>
            <a:pPr marL="514350" indent="-514350">
              <a:buFont typeface="+mj-lt"/>
              <a:buAutoNum type="arabicPeriod"/>
            </a:pPr>
            <a:r>
              <a:rPr lang="en-US" sz="2400" dirty="0" smtClean="0"/>
              <a:t>Primary importance of the money power (power to create money and regulate it)</a:t>
            </a:r>
          </a:p>
          <a:p>
            <a:pPr marL="514350" indent="-514350">
              <a:buFont typeface="+mj-lt"/>
              <a:buAutoNum type="arabicPeriod"/>
            </a:pPr>
            <a:endParaRPr lang="en-US" sz="2400" dirty="0" smtClean="0"/>
          </a:p>
          <a:p>
            <a:pPr marL="514350" indent="-514350">
              <a:buFont typeface="+mj-lt"/>
              <a:buAutoNum type="arabicPeriod"/>
            </a:pPr>
            <a:r>
              <a:rPr lang="en-US" sz="2400" dirty="0" smtClean="0"/>
              <a:t>Nature of money </a:t>
            </a:r>
            <a:r>
              <a:rPr lang="en-US" sz="2400" u="sng" dirty="0" smtClean="0"/>
              <a:t>purposely</a:t>
            </a:r>
            <a:r>
              <a:rPr lang="en-US" sz="2400" dirty="0" smtClean="0"/>
              <a:t> kept </a:t>
            </a:r>
            <a:r>
              <a:rPr lang="en-US" sz="2400" u="sng" dirty="0" smtClean="0"/>
              <a:t>secret and confused</a:t>
            </a:r>
          </a:p>
          <a:p>
            <a:pPr marL="514350" indent="-514350">
              <a:buFont typeface="+mj-lt"/>
              <a:buAutoNum type="arabicPeriod"/>
            </a:pPr>
            <a:endParaRPr lang="en-US" sz="2400" dirty="0" smtClean="0"/>
          </a:p>
          <a:p>
            <a:pPr marL="514350" indent="-514350">
              <a:buFont typeface="+mj-lt"/>
              <a:buAutoNum type="arabicPeriod"/>
            </a:pPr>
            <a:r>
              <a:rPr lang="en-US" sz="2400" dirty="0" smtClean="0"/>
              <a:t>How a society defines money determines who controls the society</a:t>
            </a:r>
          </a:p>
          <a:p>
            <a:pPr marL="514350" indent="-514350">
              <a:buFont typeface="+mj-lt"/>
              <a:buAutoNum type="arabicPeriod"/>
            </a:pPr>
            <a:endParaRPr lang="en-US" sz="2400" dirty="0" smtClean="0"/>
          </a:p>
          <a:p>
            <a:pPr marL="514350" indent="-514350">
              <a:buFont typeface="+mj-lt"/>
              <a:buAutoNum type="arabicPeriod"/>
            </a:pPr>
            <a:r>
              <a:rPr lang="en-US" sz="2400" dirty="0" smtClean="0"/>
              <a:t>Battle over control of money has raged </a:t>
            </a:r>
            <a:r>
              <a:rPr lang="en-US" sz="2400" u="sng" dirty="0" smtClean="0"/>
              <a:t>for millennia</a:t>
            </a:r>
            <a:r>
              <a:rPr lang="en-US" sz="2400" dirty="0" smtClean="0"/>
              <a:t>:     public vs private</a:t>
            </a:r>
          </a:p>
          <a:p>
            <a:pPr marL="514350" indent="-514350">
              <a:buFont typeface="+mj-lt"/>
              <a:buAutoNum type="arabicPeriod"/>
            </a:pPr>
            <a:endParaRPr lang="en-US" sz="2400" dirty="0" smtClean="0"/>
          </a:p>
          <a:p>
            <a:pPr marL="514350" indent="-514350">
              <a:buFont typeface="+mj-lt"/>
              <a:buAutoNum type="arabicPeriod"/>
            </a:pPr>
            <a:r>
              <a:rPr lang="en-US" sz="2400" dirty="0" smtClean="0"/>
              <a:t>The misuse of the monetary system causes tremendous misery and suffering for the ordinary people.    Will &amp; Martin, February 2014</a:t>
            </a:r>
          </a:p>
          <a:p>
            <a:pPr marL="514350" indent="-514350">
              <a:buFont typeface="+mj-lt"/>
              <a:buAutoNum type="arabicPeriod"/>
            </a:pPr>
            <a:endParaRPr lang="en-US" sz="2400" dirty="0"/>
          </a:p>
          <a:p>
            <a:pPr marL="514350" indent="-514350">
              <a:buFont typeface="+mj-lt"/>
              <a:buAutoNum type="arabicPeriod"/>
            </a:pPr>
            <a:r>
              <a:rPr lang="en-US" sz="2400" dirty="0" smtClean="0"/>
              <a:t>Whenever the public has owned a significant fraction of the money power, great public benefit has ensued:  Sparta, the Roman Republic, the American Colonies in the 18</a:t>
            </a:r>
            <a:r>
              <a:rPr lang="en-US" sz="2400" baseline="30000" dirty="0" smtClean="0"/>
              <a:t>th</a:t>
            </a:r>
            <a:r>
              <a:rPr lang="en-US" sz="2400" dirty="0" smtClean="0"/>
              <a:t> </a:t>
            </a:r>
            <a:r>
              <a:rPr lang="en-US" sz="2400" dirty="0"/>
              <a:t>century, </a:t>
            </a:r>
            <a:r>
              <a:rPr lang="en-US" sz="2400" dirty="0" smtClean="0"/>
              <a:t>GREENBACKS after the Civil War, Canada </a:t>
            </a:r>
            <a:r>
              <a:rPr lang="en-US" sz="2400" dirty="0"/>
              <a:t>after the Great </a:t>
            </a:r>
            <a:r>
              <a:rPr lang="en-US" sz="2400" dirty="0" smtClean="0"/>
              <a:t>Depression, </a:t>
            </a:r>
            <a:r>
              <a:rPr lang="en-US" sz="2400" dirty="0"/>
              <a:t>British experience after World War II</a:t>
            </a:r>
            <a:r>
              <a:rPr lang="en-US" sz="2400" dirty="0" smtClean="0"/>
              <a:t>.  Martin, July 2014. </a:t>
            </a:r>
            <a:endParaRPr lang="en-US" sz="2400" dirty="0"/>
          </a:p>
        </p:txBody>
      </p:sp>
    </p:spTree>
    <p:extLst>
      <p:ext uri="{BB962C8B-B14F-4D97-AF65-F5344CB8AC3E}">
        <p14:creationId xmlns:p14="http://schemas.microsoft.com/office/powerpoint/2010/main" val="13193166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B7E7"/>
          </a:solidFill>
        </p:spPr>
        <p:txBody>
          <a:bodyPr wrap="square">
            <a:spAutoFit/>
          </a:bodyPr>
          <a:lstStyle/>
          <a:p>
            <a:pPr marL="457200" indent="-457200" algn="ctr">
              <a:buFont typeface="+mj-lt"/>
              <a:buAutoNum type="arabicPeriod" startAt="3"/>
            </a:pPr>
            <a:r>
              <a:rPr lang="en-US" sz="2400" b="1" dirty="0" smtClean="0">
                <a:latin typeface="Courier New" panose="02070309020205020404" pitchFamily="49" charset="0"/>
                <a:cs typeface="Courier New" panose="02070309020205020404" pitchFamily="49" charset="0"/>
              </a:rPr>
              <a:t>Misdiagnosis: Absence of a National Caretaker</a:t>
            </a:r>
            <a:endParaRPr lang="en-US" sz="3200" b="1" dirty="0">
              <a:latin typeface="Courier New" panose="02070309020205020404" pitchFamily="49" charset="0"/>
              <a:cs typeface="Courier New" panose="02070309020205020404" pitchFamily="49" charset="0"/>
            </a:endParaRPr>
          </a:p>
        </p:txBody>
      </p:sp>
      <p:sp>
        <p:nvSpPr>
          <p:cNvPr id="3" name="TextBox 2"/>
          <p:cNvSpPr txBox="1"/>
          <p:nvPr/>
        </p:nvSpPr>
        <p:spPr>
          <a:xfrm>
            <a:off x="0" y="461665"/>
            <a:ext cx="12192000" cy="1200329"/>
          </a:xfrm>
          <a:prstGeom prst="rect">
            <a:avLst/>
          </a:prstGeom>
          <a:solidFill>
            <a:srgbClr val="FFCCCC"/>
          </a:solidFill>
        </p:spPr>
        <p:txBody>
          <a:bodyPr wrap="square" rtlCol="0">
            <a:spAutoFit/>
          </a:bodyPr>
          <a:lstStyle/>
          <a:p>
            <a:r>
              <a:rPr lang="en-US" sz="2400" dirty="0" smtClean="0"/>
              <a:t>“… the nation is controlled more from behind the scenes by financial institutions than by the citizens through elections…    It can’t solve problems, which then develop into crises…     an awareness slowly develops that there is ‘nobody home’ in Washington.”          </a:t>
            </a:r>
            <a:r>
              <a:rPr lang="en-US" dirty="0" smtClean="0"/>
              <a:t>Zarlenga, </a:t>
            </a:r>
            <a:r>
              <a:rPr lang="en-US" i="1" dirty="0" smtClean="0"/>
              <a:t>LSM</a:t>
            </a:r>
            <a:r>
              <a:rPr lang="en-US" dirty="0" smtClean="0"/>
              <a:t>, p. 656</a:t>
            </a:r>
            <a:endParaRPr lang="en-US" sz="2400" dirty="0"/>
          </a:p>
        </p:txBody>
      </p:sp>
      <p:pic>
        <p:nvPicPr>
          <p:cNvPr id="7170" name="Picture 2" descr="http://www.referenceforbusiness.com/photos/financial-institutions-3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1994"/>
            <a:ext cx="7031421" cy="519995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secretsofthefed.com/wp-content/uploads/2012/12/49356_story__obama-and-congress-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4721" y="4922791"/>
            <a:ext cx="3457675" cy="193915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3.bp.blogspot.com/-_gbAWeYsKP4/T899GpY3CSI/AAAAAAAAACw/du8qLqu4xEo/s400/empt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2861" y="5675964"/>
            <a:ext cx="1583948" cy="1187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3029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584775"/>
          </a:xfrm>
          <a:prstGeom prst="rect">
            <a:avLst/>
          </a:prstGeom>
          <a:solidFill>
            <a:srgbClr val="FFFF00"/>
          </a:solidFill>
        </p:spPr>
        <p:txBody>
          <a:bodyPr wrap="square">
            <a:spAutoFit/>
          </a:bodyPr>
          <a:lstStyle/>
          <a:p>
            <a:pPr marL="457200" indent="-457200" algn="ctr">
              <a:buFont typeface="+mj-lt"/>
              <a:buAutoNum type="arabicPeriod" startAt="4"/>
            </a:pPr>
            <a:r>
              <a:rPr lang="en-US" sz="3200" b="1" dirty="0">
                <a:latin typeface="Courier New" panose="02070309020205020404" pitchFamily="49" charset="0"/>
                <a:cs typeface="Courier New" panose="02070309020205020404" pitchFamily="49" charset="0"/>
              </a:rPr>
              <a:t>Monetary Reform is Crucially Needed</a:t>
            </a:r>
          </a:p>
        </p:txBody>
      </p:sp>
      <p:sp>
        <p:nvSpPr>
          <p:cNvPr id="3" name="TextBox 2"/>
          <p:cNvSpPr txBox="1"/>
          <p:nvPr/>
        </p:nvSpPr>
        <p:spPr>
          <a:xfrm>
            <a:off x="0" y="584774"/>
            <a:ext cx="12192000" cy="738664"/>
          </a:xfrm>
          <a:prstGeom prst="rect">
            <a:avLst/>
          </a:prstGeom>
          <a:solidFill>
            <a:srgbClr val="FFFF00"/>
          </a:solidFill>
        </p:spPr>
        <p:txBody>
          <a:bodyPr wrap="square" rtlCol="0">
            <a:spAutoFit/>
          </a:bodyPr>
          <a:lstStyle/>
          <a:p>
            <a:pPr algn="ctr"/>
            <a:r>
              <a:rPr lang="en-US" sz="2400" b="1" dirty="0" smtClean="0"/>
              <a:t>“It’s long overdue to admit that the money system is responsible for so many social crises.”</a:t>
            </a:r>
          </a:p>
          <a:p>
            <a:r>
              <a:rPr lang="en-US" b="1" dirty="0" smtClean="0"/>
              <a:t>									</a:t>
            </a:r>
            <a:r>
              <a:rPr lang="en-US" b="1" dirty="0" err="1" smtClean="0"/>
              <a:t>Zarlenga</a:t>
            </a:r>
            <a:r>
              <a:rPr lang="en-US" b="1" dirty="0" smtClean="0"/>
              <a:t>, </a:t>
            </a:r>
            <a:r>
              <a:rPr lang="en-US" b="1" i="1" dirty="0" smtClean="0"/>
              <a:t>LSM</a:t>
            </a:r>
            <a:r>
              <a:rPr lang="en-US" b="1" dirty="0" smtClean="0"/>
              <a:t>, p. 656</a:t>
            </a:r>
            <a:endParaRPr lang="en-US" b="1" dirty="0"/>
          </a:p>
        </p:txBody>
      </p:sp>
      <p:pic>
        <p:nvPicPr>
          <p:cNvPr id="1028" name="Picture 4" descr="http://1.bp.blogspot.com/-lXG1kObwJhQ/TsUT_Ow5PII/AAAAAAAAA-4/RTJyuzEzE5A/s320/banking-system-governments-people-7559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8057" y="1451013"/>
            <a:ext cx="6592067" cy="508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9363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384995"/>
          </a:xfrm>
          <a:prstGeom prst="rect">
            <a:avLst/>
          </a:prstGeom>
          <a:solidFill>
            <a:srgbClr val="FFC000"/>
          </a:solidFill>
        </p:spPr>
        <p:txBody>
          <a:bodyPr wrap="square">
            <a:spAutoFit/>
          </a:bodyPr>
          <a:lstStyle/>
          <a:p>
            <a:pPr marL="457200" indent="-457200" algn="ctr">
              <a:buFont typeface="+mj-lt"/>
              <a:buAutoNum type="arabicPeriod" startAt="5"/>
            </a:pPr>
            <a:r>
              <a:rPr lang="en-US" sz="2800" b="1" dirty="0" smtClean="0">
                <a:latin typeface="Courier New" panose="02070309020205020404" pitchFamily="49" charset="0"/>
                <a:cs typeface="Courier New" panose="02070309020205020404" pitchFamily="49" charset="0"/>
              </a:rPr>
              <a:t> Moneys</a:t>
            </a:r>
            <a:r>
              <a:rPr lang="en-US" sz="2800" b="1" dirty="0">
                <a:latin typeface="Courier New" panose="02070309020205020404" pitchFamily="49" charset="0"/>
                <a:cs typeface="Courier New" panose="02070309020205020404" pitchFamily="49" charset="0"/>
              </a:rPr>
              <a:t>’ Nature Must Dictate Monetary </a:t>
            </a:r>
            <a:r>
              <a:rPr lang="en-US" sz="2800" b="1" dirty="0" smtClean="0">
                <a:latin typeface="Courier New" panose="02070309020205020404" pitchFamily="49" charset="0"/>
                <a:cs typeface="Courier New" panose="02070309020205020404" pitchFamily="49" charset="0"/>
              </a:rPr>
              <a:t>Reform</a:t>
            </a:r>
          </a:p>
          <a:p>
            <a:pPr marL="457200" indent="-457200" algn="ctr">
              <a:buFont typeface="+mj-lt"/>
              <a:buAutoNum type="arabicPeriod" startAt="5"/>
            </a:pPr>
            <a:endParaRPr lang="en-US" sz="2800" b="1" dirty="0">
              <a:latin typeface="Courier New" panose="02070309020205020404" pitchFamily="49" charset="0"/>
              <a:cs typeface="Courier New" panose="02070309020205020404" pitchFamily="49" charset="0"/>
            </a:endParaRPr>
          </a:p>
          <a:p>
            <a:pPr algn="ctr"/>
            <a:r>
              <a:rPr lang="en-US" sz="2800" b="1" dirty="0" smtClean="0">
                <a:latin typeface="Courier New" panose="02070309020205020404" pitchFamily="49" charset="0"/>
                <a:cs typeface="Courier New" panose="02070309020205020404" pitchFamily="49" charset="0"/>
              </a:rPr>
              <a:t>WHAT MONEY IS...</a:t>
            </a:r>
            <a:endParaRPr lang="en-US" sz="2800" b="1" dirty="0">
              <a:latin typeface="Courier New" panose="02070309020205020404" pitchFamily="49" charset="0"/>
              <a:cs typeface="Courier New" panose="02070309020205020404" pitchFamily="49" charset="0"/>
            </a:endParaRPr>
          </a:p>
        </p:txBody>
      </p:sp>
      <p:sp>
        <p:nvSpPr>
          <p:cNvPr id="4" name="TextBox 3"/>
          <p:cNvSpPr txBox="1"/>
          <p:nvPr/>
        </p:nvSpPr>
        <p:spPr>
          <a:xfrm>
            <a:off x="160843" y="1788255"/>
            <a:ext cx="4037273" cy="646331"/>
          </a:xfrm>
          <a:prstGeom prst="rect">
            <a:avLst/>
          </a:prstGeom>
          <a:solidFill>
            <a:srgbClr val="FFFFCC"/>
          </a:solidFill>
        </p:spPr>
        <p:txBody>
          <a:bodyPr wrap="square" rtlCol="0">
            <a:spAutoFit/>
          </a:bodyPr>
          <a:lstStyle/>
          <a:p>
            <a:r>
              <a:rPr lang="en-US" dirty="0" smtClean="0"/>
              <a:t>Aristotle:</a:t>
            </a:r>
          </a:p>
          <a:p>
            <a:r>
              <a:rPr lang="en-US" dirty="0" smtClean="0"/>
              <a:t>“Money exists not by nature but by law.”</a:t>
            </a:r>
            <a:endParaRPr lang="en-US" dirty="0"/>
          </a:p>
        </p:txBody>
      </p:sp>
      <p:pic>
        <p:nvPicPr>
          <p:cNvPr id="2052" name="Picture 4" descr="https://upload.wikimedia.org/wikipedia/commons/9/98/Sanzio_01_Plato_Aristot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4330" y="1384995"/>
            <a:ext cx="2658178" cy="34852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92508" y="1788256"/>
            <a:ext cx="4175951" cy="646331"/>
          </a:xfrm>
          <a:prstGeom prst="rect">
            <a:avLst/>
          </a:prstGeom>
          <a:solidFill>
            <a:srgbClr val="FFFFCC"/>
          </a:solidFill>
        </p:spPr>
        <p:txBody>
          <a:bodyPr wrap="none" rtlCol="0">
            <a:spAutoFit/>
          </a:bodyPr>
          <a:lstStyle/>
          <a:p>
            <a:r>
              <a:rPr lang="en-US" dirty="0" smtClean="0"/>
              <a:t>Plato:</a:t>
            </a:r>
          </a:p>
          <a:p>
            <a:r>
              <a:rPr lang="en-US" dirty="0" smtClean="0"/>
              <a:t>“a money token for purposes of exchange”</a:t>
            </a:r>
            <a:endParaRPr lang="en-US" dirty="0"/>
          </a:p>
        </p:txBody>
      </p:sp>
      <p:pic>
        <p:nvPicPr>
          <p:cNvPr id="2054" name="Picture 6" descr="https://upload.wikimedia.org/wikipedia/commons/0/0c/Digesto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0676" y="2548209"/>
            <a:ext cx="3631325" cy="43097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46649" y="5487975"/>
            <a:ext cx="5433539" cy="1200329"/>
          </a:xfrm>
          <a:prstGeom prst="rect">
            <a:avLst/>
          </a:prstGeom>
          <a:solidFill>
            <a:srgbClr val="FFFFCC"/>
          </a:solidFill>
        </p:spPr>
        <p:txBody>
          <a:bodyPr wrap="none" rtlCol="0">
            <a:spAutoFit/>
          </a:bodyPr>
          <a:lstStyle/>
          <a:p>
            <a:r>
              <a:rPr lang="en-US" dirty="0" smtClean="0"/>
              <a:t>Julius Paulus, Roman Jurist:</a:t>
            </a:r>
          </a:p>
          <a:p>
            <a:r>
              <a:rPr lang="en-US" dirty="0" smtClean="0"/>
              <a:t>“This device being officially promulgated, circulated and</a:t>
            </a:r>
          </a:p>
          <a:p>
            <a:r>
              <a:rPr lang="en-US" dirty="0" smtClean="0"/>
              <a:t>maintained its purchasing power not so much from</a:t>
            </a:r>
          </a:p>
          <a:p>
            <a:r>
              <a:rPr lang="en-US" dirty="0" smtClean="0"/>
              <a:t>its substance as from its quantity.”</a:t>
            </a:r>
            <a:endParaRPr lang="en-US" dirty="0"/>
          </a:p>
        </p:txBody>
      </p:sp>
    </p:spTree>
    <p:extLst>
      <p:ext uri="{BB962C8B-B14F-4D97-AF65-F5344CB8AC3E}">
        <p14:creationId xmlns:p14="http://schemas.microsoft.com/office/powerpoint/2010/main" val="42270470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384995"/>
          </a:xfrm>
          <a:prstGeom prst="rect">
            <a:avLst/>
          </a:prstGeom>
          <a:solidFill>
            <a:srgbClr val="FFC000"/>
          </a:solidFill>
        </p:spPr>
        <p:txBody>
          <a:bodyPr wrap="square">
            <a:spAutoFit/>
          </a:bodyPr>
          <a:lstStyle/>
          <a:p>
            <a:pPr marL="457200" indent="-457200" algn="ctr">
              <a:buFont typeface="+mj-lt"/>
              <a:buAutoNum type="arabicPeriod" startAt="5"/>
            </a:pPr>
            <a:r>
              <a:rPr lang="en-US" sz="2800" b="1" dirty="0" smtClean="0">
                <a:latin typeface="Courier New" panose="02070309020205020404" pitchFamily="49" charset="0"/>
                <a:cs typeface="Courier New" panose="02070309020205020404" pitchFamily="49" charset="0"/>
              </a:rPr>
              <a:t> Moneys</a:t>
            </a:r>
            <a:r>
              <a:rPr lang="en-US" sz="2800" b="1" dirty="0">
                <a:latin typeface="Courier New" panose="02070309020205020404" pitchFamily="49" charset="0"/>
                <a:cs typeface="Courier New" panose="02070309020205020404" pitchFamily="49" charset="0"/>
              </a:rPr>
              <a:t>’ Nature Must Dictate Monetary </a:t>
            </a:r>
            <a:r>
              <a:rPr lang="en-US" sz="2800" b="1" dirty="0" smtClean="0">
                <a:latin typeface="Courier New" panose="02070309020205020404" pitchFamily="49" charset="0"/>
                <a:cs typeface="Courier New" panose="02070309020205020404" pitchFamily="49" charset="0"/>
              </a:rPr>
              <a:t>Reform</a:t>
            </a:r>
          </a:p>
          <a:p>
            <a:pPr marL="457200" indent="-457200" algn="ctr">
              <a:buFont typeface="+mj-lt"/>
              <a:buAutoNum type="arabicPeriod" startAt="5"/>
            </a:pPr>
            <a:endParaRPr lang="en-US" sz="2800" b="1" dirty="0">
              <a:latin typeface="Courier New" panose="02070309020205020404" pitchFamily="49" charset="0"/>
              <a:cs typeface="Courier New" panose="02070309020205020404" pitchFamily="49" charset="0"/>
            </a:endParaRPr>
          </a:p>
          <a:p>
            <a:pPr algn="ctr"/>
            <a:r>
              <a:rPr lang="en-US" sz="2800" b="1" dirty="0" smtClean="0">
                <a:latin typeface="Courier New" panose="02070309020205020404" pitchFamily="49" charset="0"/>
                <a:cs typeface="Courier New" panose="02070309020205020404" pitchFamily="49" charset="0"/>
              </a:rPr>
              <a:t>WHAT MONEY IS...after a long darkness…</a:t>
            </a:r>
            <a:endParaRPr lang="en-US" sz="2800" b="1" dirty="0">
              <a:latin typeface="Courier New" panose="02070309020205020404" pitchFamily="49" charset="0"/>
              <a:cs typeface="Courier New" panose="02070309020205020404" pitchFamily="49" charset="0"/>
            </a:endParaRPr>
          </a:p>
        </p:txBody>
      </p:sp>
      <p:pic>
        <p:nvPicPr>
          <p:cNvPr id="3074" name="Picture 2" descr="http://i2.wp.com/www.top10pop.com/wp-content/uploads/2014/05/Bishop-George-Berkele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465" y="1606831"/>
            <a:ext cx="2161956" cy="24326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beastrabban.files.wordpress.com/2013/07/locke-portrait.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465" y="4261366"/>
            <a:ext cx="1988535" cy="25796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thefederalistpapers.org/wp-content/uploads/2012/11/Benjamin_Franklin_176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5095" y="2449501"/>
            <a:ext cx="1931029" cy="24326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59421" y="1559861"/>
            <a:ext cx="4533357" cy="923330"/>
          </a:xfrm>
          <a:prstGeom prst="rect">
            <a:avLst/>
          </a:prstGeom>
          <a:solidFill>
            <a:srgbClr val="FFFFCC"/>
          </a:solidFill>
        </p:spPr>
        <p:txBody>
          <a:bodyPr wrap="none" rtlCol="0">
            <a:spAutoFit/>
          </a:bodyPr>
          <a:lstStyle/>
          <a:p>
            <a:r>
              <a:rPr lang="en-US" dirty="0" smtClean="0"/>
              <a:t>Bishop Berkeley:</a:t>
            </a:r>
          </a:p>
          <a:p>
            <a:r>
              <a:rPr lang="en-US" dirty="0" smtClean="0"/>
              <a:t>“Whether the true idea of money as such,</a:t>
            </a:r>
          </a:p>
          <a:p>
            <a:r>
              <a:rPr lang="en-US" dirty="0" smtClean="0"/>
              <a:t>be not altogether that of a ticket, or counter?”</a:t>
            </a:r>
            <a:endParaRPr lang="en-US" dirty="0"/>
          </a:p>
        </p:txBody>
      </p:sp>
      <p:sp>
        <p:nvSpPr>
          <p:cNvPr id="7" name="Rectangle 6"/>
          <p:cNvSpPr/>
          <p:nvPr/>
        </p:nvSpPr>
        <p:spPr>
          <a:xfrm>
            <a:off x="2427890" y="5312592"/>
            <a:ext cx="4225158" cy="1477328"/>
          </a:xfrm>
          <a:prstGeom prst="rect">
            <a:avLst/>
          </a:prstGeom>
          <a:solidFill>
            <a:srgbClr val="FFFFCC"/>
          </a:solidFill>
        </p:spPr>
        <p:txBody>
          <a:bodyPr wrap="square">
            <a:spAutoFit/>
          </a:bodyPr>
          <a:lstStyle/>
          <a:p>
            <a:r>
              <a:rPr lang="en-US" dirty="0" smtClean="0"/>
              <a:t>John Locke, </a:t>
            </a:r>
            <a:r>
              <a:rPr lang="en-US" i="1" dirty="0" smtClean="0"/>
              <a:t>Essay on Money and Bullion</a:t>
            </a:r>
            <a:r>
              <a:rPr lang="en-US" dirty="0" smtClean="0"/>
              <a:t>:</a:t>
            </a:r>
          </a:p>
          <a:p>
            <a:r>
              <a:rPr lang="en-US" dirty="0" smtClean="0"/>
              <a:t>“Observe </a:t>
            </a:r>
            <a:r>
              <a:rPr lang="en-US" dirty="0"/>
              <a:t>well these rules:  It is a very common mistake to say money is a commodity </a:t>
            </a:r>
            <a:r>
              <a:rPr lang="en-US" dirty="0" smtClean="0"/>
              <a:t>…   Bullion </a:t>
            </a:r>
            <a:r>
              <a:rPr lang="en-US" dirty="0"/>
              <a:t>is valued by its weight … money is valued by its stamp</a:t>
            </a:r>
            <a:r>
              <a:rPr lang="en-US" dirty="0" smtClean="0"/>
              <a:t>.”</a:t>
            </a:r>
            <a:endParaRPr lang="en-US" i="1" dirty="0"/>
          </a:p>
        </p:txBody>
      </p:sp>
      <p:sp>
        <p:nvSpPr>
          <p:cNvPr id="9" name="TextBox 8"/>
          <p:cNvSpPr txBox="1"/>
          <p:nvPr/>
        </p:nvSpPr>
        <p:spPr>
          <a:xfrm>
            <a:off x="4919443" y="2982882"/>
            <a:ext cx="4955652" cy="1754326"/>
          </a:xfrm>
          <a:prstGeom prst="rect">
            <a:avLst/>
          </a:prstGeom>
          <a:solidFill>
            <a:srgbClr val="FFFFCC"/>
          </a:solidFill>
        </p:spPr>
        <p:txBody>
          <a:bodyPr wrap="none" rtlCol="0">
            <a:spAutoFit/>
          </a:bodyPr>
          <a:lstStyle/>
          <a:p>
            <a:pPr algn="ctr"/>
            <a:r>
              <a:rPr lang="en-US" dirty="0" smtClean="0"/>
              <a:t>                                                       Ben </a:t>
            </a:r>
            <a:r>
              <a:rPr lang="en-US" dirty="0" smtClean="0"/>
              <a:t>Franklin:</a:t>
            </a:r>
          </a:p>
          <a:p>
            <a:r>
              <a:rPr lang="en-US" dirty="0" smtClean="0"/>
              <a:t>“To remedy such Inconveniences, and facilitate</a:t>
            </a:r>
          </a:p>
          <a:p>
            <a:r>
              <a:rPr lang="en-US" dirty="0" smtClean="0"/>
              <a:t>Exchange, Men have invented MONEY, properly</a:t>
            </a:r>
          </a:p>
          <a:p>
            <a:r>
              <a:rPr lang="en-US" dirty="0" smtClean="0"/>
              <a:t>called a Medium of Exchange, because through</a:t>
            </a:r>
          </a:p>
          <a:p>
            <a:r>
              <a:rPr lang="en-US" dirty="0" smtClean="0"/>
              <a:t>or by its Means </a:t>
            </a:r>
            <a:r>
              <a:rPr lang="en-US" dirty="0" err="1" smtClean="0"/>
              <a:t>Labour</a:t>
            </a:r>
            <a:r>
              <a:rPr lang="en-US" dirty="0" smtClean="0"/>
              <a:t> is exchanged for </a:t>
            </a:r>
            <a:r>
              <a:rPr lang="en-US" dirty="0" err="1" smtClean="0"/>
              <a:t>Labour</a:t>
            </a:r>
            <a:r>
              <a:rPr lang="en-US" dirty="0" smtClean="0"/>
              <a:t>, or </a:t>
            </a:r>
          </a:p>
          <a:p>
            <a:r>
              <a:rPr lang="en-US" dirty="0" smtClean="0"/>
              <a:t>one Commodity for another.”</a:t>
            </a:r>
            <a:endParaRPr lang="en-US" dirty="0"/>
          </a:p>
        </p:txBody>
      </p:sp>
    </p:spTree>
    <p:extLst>
      <p:ext uri="{BB962C8B-B14F-4D97-AF65-F5344CB8AC3E}">
        <p14:creationId xmlns:p14="http://schemas.microsoft.com/office/powerpoint/2010/main" val="88043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384995"/>
          </a:xfrm>
          <a:prstGeom prst="rect">
            <a:avLst/>
          </a:prstGeom>
          <a:solidFill>
            <a:srgbClr val="FFC000"/>
          </a:solidFill>
        </p:spPr>
        <p:txBody>
          <a:bodyPr wrap="square">
            <a:spAutoFit/>
          </a:bodyPr>
          <a:lstStyle/>
          <a:p>
            <a:pPr marL="457200" indent="-457200" algn="ctr">
              <a:buFont typeface="+mj-lt"/>
              <a:buAutoNum type="arabicPeriod" startAt="5"/>
            </a:pPr>
            <a:r>
              <a:rPr lang="en-US" sz="2800" b="1" dirty="0" smtClean="0">
                <a:latin typeface="Courier New" panose="02070309020205020404" pitchFamily="49" charset="0"/>
                <a:cs typeface="Courier New" panose="02070309020205020404" pitchFamily="49" charset="0"/>
              </a:rPr>
              <a:t> Moneys</a:t>
            </a:r>
            <a:r>
              <a:rPr lang="en-US" sz="2800" b="1" dirty="0">
                <a:latin typeface="Courier New" panose="02070309020205020404" pitchFamily="49" charset="0"/>
                <a:cs typeface="Courier New" panose="02070309020205020404" pitchFamily="49" charset="0"/>
              </a:rPr>
              <a:t>’ Nature Must Dictate Monetary </a:t>
            </a:r>
            <a:r>
              <a:rPr lang="en-US" sz="2800" b="1" dirty="0" smtClean="0">
                <a:latin typeface="Courier New" panose="02070309020205020404" pitchFamily="49" charset="0"/>
                <a:cs typeface="Courier New" panose="02070309020205020404" pitchFamily="49" charset="0"/>
              </a:rPr>
              <a:t>Reform</a:t>
            </a:r>
          </a:p>
          <a:p>
            <a:pPr marL="457200" indent="-457200" algn="ctr">
              <a:buFont typeface="+mj-lt"/>
              <a:buAutoNum type="arabicPeriod" startAt="5"/>
            </a:pPr>
            <a:endParaRPr lang="en-US" sz="2800" b="1" dirty="0">
              <a:latin typeface="Courier New" panose="02070309020205020404" pitchFamily="49" charset="0"/>
              <a:cs typeface="Courier New" panose="02070309020205020404" pitchFamily="49" charset="0"/>
            </a:endParaRPr>
          </a:p>
          <a:p>
            <a:pPr algn="ctr"/>
            <a:r>
              <a:rPr lang="en-US" sz="2800" b="1" dirty="0" smtClean="0">
                <a:latin typeface="Courier New" panose="02070309020205020404" pitchFamily="49" charset="0"/>
                <a:cs typeface="Courier New" panose="02070309020205020404" pitchFamily="49" charset="0"/>
              </a:rPr>
              <a:t>WHAT MONEY IS...after a long darkness…</a:t>
            </a:r>
            <a:endParaRPr lang="en-US" sz="2800" b="1" dirty="0">
              <a:latin typeface="Courier New" panose="02070309020205020404" pitchFamily="49" charset="0"/>
              <a:cs typeface="Courier New" panose="02070309020205020404" pitchFamily="49" charset="0"/>
            </a:endParaRPr>
          </a:p>
        </p:txBody>
      </p:sp>
      <p:pic>
        <p:nvPicPr>
          <p:cNvPr id="3080" name="Picture 8" descr="https://upload.wikimedia.org/wikipedia/commons/thumb/e/e2/Alexander_del_Mar.jpg/220px-Alexander_del_M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37" y="1673450"/>
            <a:ext cx="2013264" cy="256233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orden-pourlemerite.de/plm/foto/knapp1842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8666" y="3910450"/>
            <a:ext cx="1738453" cy="29475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881031" y="4772810"/>
            <a:ext cx="5859979" cy="1754326"/>
          </a:xfrm>
          <a:prstGeom prst="rect">
            <a:avLst/>
          </a:prstGeom>
          <a:solidFill>
            <a:srgbClr val="FFFFCC"/>
          </a:solidFill>
        </p:spPr>
        <p:txBody>
          <a:bodyPr wrap="square">
            <a:spAutoFit/>
          </a:bodyPr>
          <a:lstStyle/>
          <a:p>
            <a:r>
              <a:rPr lang="en-US" dirty="0" smtClean="0">
                <a:latin typeface="Times New Roman" panose="02020603050405020304" pitchFamily="18" charset="0"/>
              </a:rPr>
              <a:t>Georg F. Knapp, </a:t>
            </a:r>
            <a:r>
              <a:rPr lang="en-US" i="1" dirty="0" smtClean="0">
                <a:latin typeface="Times New Roman" panose="02020603050405020304" pitchFamily="18" charset="0"/>
              </a:rPr>
              <a:t>The State Theory of Money</a:t>
            </a:r>
            <a:r>
              <a:rPr lang="en-US" dirty="0" smtClean="0">
                <a:latin typeface="Times New Roman" panose="02020603050405020304" pitchFamily="18" charset="0"/>
              </a:rPr>
              <a:t>, p. 40:</a:t>
            </a:r>
          </a:p>
          <a:p>
            <a:r>
              <a:rPr lang="en-US" dirty="0" smtClean="0">
                <a:latin typeface="Times New Roman" panose="02020603050405020304" pitchFamily="18" charset="0"/>
              </a:rPr>
              <a:t>“If we have </a:t>
            </a:r>
            <a:r>
              <a:rPr lang="en-US" dirty="0">
                <a:latin typeface="Times New Roman" panose="02020603050405020304" pitchFamily="18" charset="0"/>
              </a:rPr>
              <a:t>already </a:t>
            </a:r>
            <a:r>
              <a:rPr lang="en-US" dirty="0" smtClean="0">
                <a:latin typeface="Times New Roman" panose="02020603050405020304" pitchFamily="18" charset="0"/>
              </a:rPr>
              <a:t>declared in the beginning that money </a:t>
            </a:r>
            <a:r>
              <a:rPr lang="en-US" dirty="0">
                <a:latin typeface="Times New Roman" panose="02020603050405020304" pitchFamily="18" charset="0"/>
              </a:rPr>
              <a:t>is </a:t>
            </a:r>
          </a:p>
          <a:p>
            <a:r>
              <a:rPr lang="en-US" dirty="0">
                <a:latin typeface="Times New Roman" panose="02020603050405020304" pitchFamily="18" charset="0"/>
              </a:rPr>
              <a:t>a creation </a:t>
            </a:r>
            <a:r>
              <a:rPr lang="en-US" dirty="0" smtClean="0">
                <a:latin typeface="Times New Roman" panose="02020603050405020304" pitchFamily="18" charset="0"/>
              </a:rPr>
              <a:t>of law, this is not to be interpreted </a:t>
            </a:r>
            <a:r>
              <a:rPr lang="en-US" dirty="0">
                <a:latin typeface="Times New Roman" panose="02020603050405020304" pitchFamily="18" charset="0"/>
              </a:rPr>
              <a:t>in </a:t>
            </a:r>
            <a:r>
              <a:rPr lang="en-US" dirty="0" smtClean="0">
                <a:latin typeface="Times New Roman" panose="02020603050405020304" pitchFamily="18" charset="0"/>
              </a:rPr>
              <a:t>the narrower </a:t>
            </a:r>
            <a:endParaRPr lang="en-US" dirty="0">
              <a:latin typeface="Times New Roman" panose="02020603050405020304" pitchFamily="18" charset="0"/>
            </a:endParaRPr>
          </a:p>
          <a:p>
            <a:r>
              <a:rPr lang="en-US" dirty="0">
                <a:latin typeface="Times New Roman" panose="02020603050405020304" pitchFamily="18" charset="0"/>
              </a:rPr>
              <a:t>sense </a:t>
            </a:r>
            <a:r>
              <a:rPr lang="en-US" dirty="0" smtClean="0">
                <a:latin typeface="Times New Roman" panose="02020603050405020304" pitchFamily="18" charset="0"/>
              </a:rPr>
              <a:t>that it is a </a:t>
            </a:r>
            <a:r>
              <a:rPr lang="en-US" dirty="0">
                <a:latin typeface="Times New Roman" panose="02020603050405020304" pitchFamily="18" charset="0"/>
              </a:rPr>
              <a:t>creation </a:t>
            </a:r>
            <a:r>
              <a:rPr lang="en-US" dirty="0" smtClean="0">
                <a:latin typeface="Times New Roman" panose="02020603050405020304" pitchFamily="18" charset="0"/>
              </a:rPr>
              <a:t>of jurisprudence</a:t>
            </a:r>
            <a:r>
              <a:rPr lang="en-US" dirty="0">
                <a:latin typeface="Times New Roman" panose="02020603050405020304" pitchFamily="18" charset="0"/>
              </a:rPr>
              <a:t>, </a:t>
            </a:r>
            <a:r>
              <a:rPr lang="en-US" dirty="0" smtClean="0">
                <a:latin typeface="Times New Roman" panose="02020603050405020304" pitchFamily="18" charset="0"/>
              </a:rPr>
              <a:t>but in the larger </a:t>
            </a:r>
            <a:endParaRPr lang="en-US" dirty="0">
              <a:latin typeface="Times New Roman" panose="02020603050405020304" pitchFamily="18" charset="0"/>
            </a:endParaRPr>
          </a:p>
          <a:p>
            <a:r>
              <a:rPr lang="en-US" dirty="0">
                <a:latin typeface="Times New Roman" panose="02020603050405020304" pitchFamily="18" charset="0"/>
              </a:rPr>
              <a:t>sense </a:t>
            </a:r>
            <a:r>
              <a:rPr lang="en-US" dirty="0" smtClean="0">
                <a:latin typeface="Times New Roman" panose="02020603050405020304" pitchFamily="18" charset="0"/>
              </a:rPr>
              <a:t>that it is a creation of the legislative activity of the State</a:t>
            </a:r>
            <a:r>
              <a:rPr lang="en-US" dirty="0">
                <a:latin typeface="Times New Roman" panose="02020603050405020304" pitchFamily="18" charset="0"/>
              </a:rPr>
              <a:t>, </a:t>
            </a:r>
            <a:r>
              <a:rPr lang="en-US" dirty="0" smtClean="0">
                <a:latin typeface="Times New Roman" panose="02020603050405020304" pitchFamily="18" charset="0"/>
              </a:rPr>
              <a:t>a creation of legislative policy.”</a:t>
            </a:r>
            <a:endParaRPr lang="en-US" dirty="0">
              <a:effectLst/>
              <a:latin typeface="Times New Roman" panose="02020603050405020304" pitchFamily="18" charset="0"/>
            </a:endParaRPr>
          </a:p>
        </p:txBody>
      </p:sp>
      <p:sp>
        <p:nvSpPr>
          <p:cNvPr id="11" name="TextBox 10"/>
          <p:cNvSpPr txBox="1"/>
          <p:nvPr/>
        </p:nvSpPr>
        <p:spPr>
          <a:xfrm>
            <a:off x="2308027" y="1670700"/>
            <a:ext cx="6477927" cy="2585323"/>
          </a:xfrm>
          <a:prstGeom prst="rect">
            <a:avLst/>
          </a:prstGeom>
          <a:solidFill>
            <a:srgbClr val="FFFFCC"/>
          </a:solidFill>
        </p:spPr>
        <p:txBody>
          <a:bodyPr wrap="none" rtlCol="0">
            <a:spAutoFit/>
          </a:bodyPr>
          <a:lstStyle/>
          <a:p>
            <a:r>
              <a:rPr lang="en-US" dirty="0" smtClean="0"/>
              <a:t>Alexander Del Mar</a:t>
            </a:r>
            <a:r>
              <a:rPr lang="en-US" i="1" dirty="0" smtClean="0"/>
              <a:t>, Money in Ancient Countries, </a:t>
            </a:r>
            <a:r>
              <a:rPr lang="en-US" dirty="0" smtClean="0"/>
              <a:t>p. 2:</a:t>
            </a:r>
          </a:p>
          <a:p>
            <a:r>
              <a:rPr lang="en-US" dirty="0" smtClean="0"/>
              <a:t>“…what is commonly understood as money has always consisted,</a:t>
            </a:r>
          </a:p>
          <a:p>
            <a:r>
              <a:rPr lang="en-US" dirty="0" smtClean="0"/>
              <a:t>tangibly, of a number of pieces of some material, marked by public</a:t>
            </a:r>
          </a:p>
          <a:p>
            <a:r>
              <a:rPr lang="en-US" dirty="0" smtClean="0"/>
              <a:t>authority and named or understood in the laws or customs: that its</a:t>
            </a:r>
          </a:p>
          <a:p>
            <a:r>
              <a:rPr lang="en-US" dirty="0" smtClean="0"/>
              <a:t>palpable characteristic was its mark of authority; its essential</a:t>
            </a:r>
          </a:p>
          <a:p>
            <a:r>
              <a:rPr lang="en-US" dirty="0" smtClean="0"/>
              <a:t>characteristic, the possession of value, defined by law; and its </a:t>
            </a:r>
          </a:p>
          <a:p>
            <a:r>
              <a:rPr lang="en-US" dirty="0" smtClean="0"/>
              <a:t>function, the legal power to pay debts and taxes and the</a:t>
            </a:r>
          </a:p>
          <a:p>
            <a:r>
              <a:rPr lang="en-US" dirty="0" smtClean="0"/>
              <a:t>mechanical power to facilitate the exchange of other objects</a:t>
            </a:r>
          </a:p>
          <a:p>
            <a:r>
              <a:rPr lang="en-US" dirty="0" smtClean="0"/>
              <a:t>possessing value.”</a:t>
            </a:r>
            <a:endParaRPr lang="en-US" dirty="0"/>
          </a:p>
        </p:txBody>
      </p:sp>
    </p:spTree>
    <p:extLst>
      <p:ext uri="{BB962C8B-B14F-4D97-AF65-F5344CB8AC3E}">
        <p14:creationId xmlns:p14="http://schemas.microsoft.com/office/powerpoint/2010/main" val="18877088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384995"/>
          </a:xfrm>
          <a:prstGeom prst="rect">
            <a:avLst/>
          </a:prstGeom>
          <a:solidFill>
            <a:srgbClr val="FFC000"/>
          </a:solidFill>
        </p:spPr>
        <p:txBody>
          <a:bodyPr wrap="square">
            <a:spAutoFit/>
          </a:bodyPr>
          <a:lstStyle/>
          <a:p>
            <a:pPr marL="457200" indent="-457200" algn="ctr">
              <a:buFont typeface="+mj-lt"/>
              <a:buAutoNum type="arabicPeriod" startAt="5"/>
            </a:pPr>
            <a:r>
              <a:rPr lang="en-US" sz="2800" b="1" dirty="0" smtClean="0">
                <a:latin typeface="Courier New" panose="02070309020205020404" pitchFamily="49" charset="0"/>
                <a:cs typeface="Courier New" panose="02070309020205020404" pitchFamily="49" charset="0"/>
              </a:rPr>
              <a:t> Moneys</a:t>
            </a:r>
            <a:r>
              <a:rPr lang="en-US" sz="2800" b="1" dirty="0">
                <a:latin typeface="Courier New" panose="02070309020205020404" pitchFamily="49" charset="0"/>
                <a:cs typeface="Courier New" panose="02070309020205020404" pitchFamily="49" charset="0"/>
              </a:rPr>
              <a:t>’ Nature Must Dictate Monetary </a:t>
            </a:r>
            <a:r>
              <a:rPr lang="en-US" sz="2800" b="1" dirty="0" smtClean="0">
                <a:latin typeface="Courier New" panose="02070309020205020404" pitchFamily="49" charset="0"/>
                <a:cs typeface="Courier New" panose="02070309020205020404" pitchFamily="49" charset="0"/>
              </a:rPr>
              <a:t>Reform</a:t>
            </a:r>
          </a:p>
          <a:p>
            <a:pPr marL="457200" indent="-457200" algn="ctr">
              <a:buFont typeface="+mj-lt"/>
              <a:buAutoNum type="arabicPeriod" startAt="5"/>
            </a:pPr>
            <a:endParaRPr lang="en-US" sz="2800" b="1" dirty="0">
              <a:latin typeface="Courier New" panose="02070309020205020404" pitchFamily="49" charset="0"/>
              <a:cs typeface="Courier New" panose="02070309020205020404" pitchFamily="49" charset="0"/>
            </a:endParaRPr>
          </a:p>
          <a:p>
            <a:pPr algn="ctr"/>
            <a:r>
              <a:rPr lang="en-US" sz="2800" b="1" dirty="0" smtClean="0">
                <a:latin typeface="Courier New" panose="02070309020205020404" pitchFamily="49" charset="0"/>
                <a:cs typeface="Courier New" panose="02070309020205020404" pitchFamily="49" charset="0"/>
              </a:rPr>
              <a:t>WHAT MONEY IS...</a:t>
            </a:r>
            <a:endParaRPr lang="en-US" sz="2800" b="1" dirty="0">
              <a:latin typeface="Courier New" panose="02070309020205020404" pitchFamily="49" charset="0"/>
              <a:cs typeface="Courier New" panose="02070309020205020404" pitchFamily="49" charset="0"/>
            </a:endParaRPr>
          </a:p>
        </p:txBody>
      </p:sp>
      <p:pic>
        <p:nvPicPr>
          <p:cNvPr id="3084" name="Picture 12" descr="https://i.ytimg.com/vi/V_kbyAl3-AM/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05" y="1672848"/>
            <a:ext cx="2806981" cy="21052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035522" y="1672848"/>
            <a:ext cx="3168431" cy="1477328"/>
          </a:xfrm>
          <a:prstGeom prst="rect">
            <a:avLst/>
          </a:prstGeom>
          <a:solidFill>
            <a:srgbClr val="FFC000"/>
          </a:solidFill>
        </p:spPr>
        <p:txBody>
          <a:bodyPr wrap="none" rtlCol="0">
            <a:spAutoFit/>
          </a:bodyPr>
          <a:lstStyle/>
          <a:p>
            <a:r>
              <a:rPr lang="en-US" dirty="0" smtClean="0"/>
              <a:t>Stephen </a:t>
            </a:r>
            <a:r>
              <a:rPr lang="en-US" dirty="0" err="1" smtClean="0"/>
              <a:t>Zarlenga</a:t>
            </a:r>
            <a:r>
              <a:rPr lang="en-US" dirty="0" smtClean="0"/>
              <a:t>, </a:t>
            </a:r>
            <a:r>
              <a:rPr lang="en-US" i="1" dirty="0" smtClean="0"/>
              <a:t>LSM</a:t>
            </a:r>
            <a:r>
              <a:rPr lang="en-US" dirty="0" smtClean="0"/>
              <a:t>, p. 657:</a:t>
            </a:r>
          </a:p>
          <a:p>
            <a:r>
              <a:rPr lang="en-US" dirty="0" smtClean="0"/>
              <a:t>“Money’s essence is an abstract</a:t>
            </a:r>
          </a:p>
          <a:p>
            <a:r>
              <a:rPr lang="en-US" dirty="0" smtClean="0"/>
              <a:t>social power embodied in law,</a:t>
            </a:r>
          </a:p>
          <a:p>
            <a:r>
              <a:rPr lang="en-US" dirty="0" smtClean="0"/>
              <a:t>as an unconditional means of</a:t>
            </a:r>
          </a:p>
          <a:p>
            <a:r>
              <a:rPr lang="en-US" dirty="0" smtClean="0"/>
              <a:t>payment.”</a:t>
            </a:r>
            <a:endParaRPr lang="en-US" dirty="0"/>
          </a:p>
        </p:txBody>
      </p:sp>
      <p:sp>
        <p:nvSpPr>
          <p:cNvPr id="3" name="TextBox 2"/>
          <p:cNvSpPr txBox="1"/>
          <p:nvPr/>
        </p:nvSpPr>
        <p:spPr>
          <a:xfrm>
            <a:off x="662152" y="4508938"/>
            <a:ext cx="10061729" cy="1415772"/>
          </a:xfrm>
          <a:prstGeom prst="rect">
            <a:avLst/>
          </a:prstGeom>
          <a:solidFill>
            <a:srgbClr val="FFC000"/>
          </a:solidFill>
        </p:spPr>
        <p:txBody>
          <a:bodyPr wrap="none" rtlCol="0">
            <a:spAutoFit/>
          </a:bodyPr>
          <a:lstStyle/>
          <a:p>
            <a:r>
              <a:rPr lang="en-US" dirty="0" smtClean="0"/>
              <a:t>“This book has shown that it is historically self evident that the best money systems have been controlled</a:t>
            </a:r>
          </a:p>
          <a:p>
            <a:r>
              <a:rPr lang="en-US" dirty="0" smtClean="0"/>
              <a:t>and monitored through law, by public authority.  Leaving the money power in private hands has invited,</a:t>
            </a:r>
          </a:p>
          <a:p>
            <a:r>
              <a:rPr lang="en-US" dirty="0" smtClean="0"/>
              <a:t>even assured, disastrous results.  This is also consistent with the logic of money:   since the money system</a:t>
            </a:r>
          </a:p>
          <a:p>
            <a:r>
              <a:rPr lang="en-US" dirty="0" smtClean="0"/>
              <a:t>is a creature of law, it rightfully belongs within government, just as the law courts do.”</a:t>
            </a:r>
          </a:p>
          <a:p>
            <a:r>
              <a:rPr lang="en-US" sz="1400" dirty="0" smtClean="0"/>
              <a:t>									</a:t>
            </a:r>
            <a:r>
              <a:rPr lang="en-US" sz="1400" dirty="0" err="1" smtClean="0"/>
              <a:t>Zarlenga</a:t>
            </a:r>
            <a:r>
              <a:rPr lang="en-US" sz="1400" dirty="0" smtClean="0"/>
              <a:t>, </a:t>
            </a:r>
            <a:r>
              <a:rPr lang="en-US" sz="1400" i="1" dirty="0" smtClean="0"/>
              <a:t>LSM</a:t>
            </a:r>
            <a:r>
              <a:rPr lang="en-US" sz="1400" dirty="0" smtClean="0"/>
              <a:t>, p. 657 </a:t>
            </a:r>
            <a:endParaRPr lang="en-US" sz="1400" dirty="0"/>
          </a:p>
        </p:txBody>
      </p:sp>
    </p:spTree>
    <p:extLst>
      <p:ext uri="{BB962C8B-B14F-4D97-AF65-F5344CB8AC3E}">
        <p14:creationId xmlns:p14="http://schemas.microsoft.com/office/powerpoint/2010/main" val="1134738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1u43aCKoefA/UDFKkx694FI/AAAAAAAAEWw/d1VZXjkl65s/s1600/3branches+of+us+govern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23" y="2347208"/>
            <a:ext cx="5881085" cy="45107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68379" y="6256421"/>
            <a:ext cx="45719" cy="369332"/>
          </a:xfrm>
          <a:prstGeom prst="rect">
            <a:avLst/>
          </a:prstGeom>
          <a:noFill/>
        </p:spPr>
        <p:txBody>
          <a:bodyPr wrap="square" rtlCol="0">
            <a:spAutoFit/>
          </a:bodyPr>
          <a:lstStyle/>
          <a:p>
            <a:endParaRPr lang="en-US" dirty="0"/>
          </a:p>
        </p:txBody>
      </p:sp>
      <p:pic>
        <p:nvPicPr>
          <p:cNvPr id="1028" name="Picture 4" descr="http://www.iconexperience.com/_img/i_collection_png/512x512/plain/central_bank_dolla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287" y="3242504"/>
            <a:ext cx="1964661" cy="1964662"/>
          </a:xfrm>
          <a:prstGeom prst="rect">
            <a:avLst/>
          </a:prstGeom>
          <a:noFill/>
          <a:extLst>
            <a:ext uri="{909E8E84-426E-40DD-AFC4-6F175D3DCCD1}">
              <a14:hiddenFill xmlns:a14="http://schemas.microsoft.com/office/drawing/2010/main">
                <a:solidFill>
                  <a:srgbClr val="FFFFFF"/>
                </a:solidFill>
              </a14:hiddenFill>
            </a:ext>
          </a:extLst>
        </p:spPr>
      </p:pic>
      <p:sp>
        <p:nvSpPr>
          <p:cNvPr id="5" name="Plus 4"/>
          <p:cNvSpPr/>
          <p:nvPr/>
        </p:nvSpPr>
        <p:spPr>
          <a:xfrm>
            <a:off x="7047731" y="3922278"/>
            <a:ext cx="1451893" cy="1568669"/>
          </a:xfrm>
          <a:prstGeom prst="mathPlus">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838167" y="5075449"/>
            <a:ext cx="2245936" cy="830997"/>
          </a:xfrm>
          <a:prstGeom prst="rect">
            <a:avLst/>
          </a:prstGeom>
          <a:noFill/>
        </p:spPr>
        <p:txBody>
          <a:bodyPr wrap="none" rtlCol="0">
            <a:spAutoFit/>
          </a:bodyPr>
          <a:lstStyle/>
          <a:p>
            <a:r>
              <a:rPr lang="en-US" sz="2400" b="1" dirty="0" smtClean="0"/>
              <a:t>       Monetary</a:t>
            </a:r>
          </a:p>
          <a:p>
            <a:r>
              <a:rPr lang="en-US" sz="2400" b="1" dirty="0" smtClean="0"/>
              <a:t>(creates money)</a:t>
            </a:r>
            <a:endParaRPr lang="en-US" sz="2400" b="1" dirty="0"/>
          </a:p>
        </p:txBody>
      </p:sp>
      <p:sp>
        <p:nvSpPr>
          <p:cNvPr id="9" name="TextBox 8"/>
          <p:cNvSpPr txBox="1"/>
          <p:nvPr/>
        </p:nvSpPr>
        <p:spPr>
          <a:xfrm>
            <a:off x="9146535" y="6463202"/>
            <a:ext cx="2052485" cy="369332"/>
          </a:xfrm>
          <a:prstGeom prst="rect">
            <a:avLst/>
          </a:prstGeom>
          <a:solidFill>
            <a:srgbClr val="00FF00"/>
          </a:solidFill>
        </p:spPr>
        <p:txBody>
          <a:bodyPr wrap="none" rtlCol="0">
            <a:spAutoFit/>
          </a:bodyPr>
          <a:lstStyle/>
          <a:p>
            <a:r>
              <a:rPr lang="en-US" dirty="0" smtClean="0"/>
              <a:t>Monetary Authority</a:t>
            </a:r>
            <a:endParaRPr lang="en-US" dirty="0"/>
          </a:p>
        </p:txBody>
      </p:sp>
      <p:sp>
        <p:nvSpPr>
          <p:cNvPr id="10" name="Down Arrow 9"/>
          <p:cNvSpPr/>
          <p:nvPr/>
        </p:nvSpPr>
        <p:spPr>
          <a:xfrm>
            <a:off x="9930461" y="5906446"/>
            <a:ext cx="484632" cy="542568"/>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453794" y="2473009"/>
            <a:ext cx="2870037" cy="584775"/>
          </a:xfrm>
          <a:prstGeom prst="rect">
            <a:avLst/>
          </a:prstGeom>
          <a:solidFill>
            <a:srgbClr val="00FF00"/>
          </a:solidFill>
        </p:spPr>
        <p:txBody>
          <a:bodyPr wrap="square" rtlCol="0">
            <a:spAutoFit/>
          </a:bodyPr>
          <a:lstStyle/>
          <a:p>
            <a:pPr algn="ctr"/>
            <a:r>
              <a:rPr lang="en-US" sz="3200" dirty="0" smtClean="0"/>
              <a:t>Fourth Branch</a:t>
            </a:r>
            <a:endParaRPr lang="en-US" sz="3200" dirty="0"/>
          </a:p>
        </p:txBody>
      </p:sp>
      <p:sp>
        <p:nvSpPr>
          <p:cNvPr id="14" name="Rectangle 13"/>
          <p:cNvSpPr/>
          <p:nvPr/>
        </p:nvSpPr>
        <p:spPr>
          <a:xfrm>
            <a:off x="0" y="0"/>
            <a:ext cx="12192000" cy="2123658"/>
          </a:xfrm>
          <a:prstGeom prst="rect">
            <a:avLst/>
          </a:prstGeom>
          <a:solidFill>
            <a:srgbClr val="FFC000"/>
          </a:solidFill>
        </p:spPr>
        <p:txBody>
          <a:bodyPr wrap="square">
            <a:spAutoFit/>
          </a:bodyPr>
          <a:lstStyle/>
          <a:p>
            <a:pPr marL="457200" indent="-457200" algn="ctr">
              <a:buFont typeface="+mj-lt"/>
              <a:buAutoNum type="arabicPeriod" startAt="5"/>
            </a:pPr>
            <a:r>
              <a:rPr lang="en-US" sz="2800" b="1" dirty="0" smtClean="0">
                <a:latin typeface="Courier New" panose="02070309020205020404" pitchFamily="49" charset="0"/>
                <a:cs typeface="Courier New" panose="02070309020205020404" pitchFamily="49" charset="0"/>
              </a:rPr>
              <a:t> Moneys</a:t>
            </a:r>
            <a:r>
              <a:rPr lang="en-US" sz="2800" b="1" dirty="0">
                <a:latin typeface="Courier New" panose="02070309020205020404" pitchFamily="49" charset="0"/>
                <a:cs typeface="Courier New" panose="02070309020205020404" pitchFamily="49" charset="0"/>
              </a:rPr>
              <a:t>’ Nature Must Dictate Monetary </a:t>
            </a:r>
            <a:r>
              <a:rPr lang="en-US" sz="2800" b="1" dirty="0" smtClean="0">
                <a:latin typeface="Courier New" panose="02070309020205020404" pitchFamily="49" charset="0"/>
                <a:cs typeface="Courier New" panose="02070309020205020404" pitchFamily="49" charset="0"/>
              </a:rPr>
              <a:t>Reform</a:t>
            </a:r>
          </a:p>
          <a:p>
            <a:pPr marL="457200" indent="-457200" algn="ctr">
              <a:buFont typeface="+mj-lt"/>
              <a:buAutoNum type="arabicPeriod" startAt="5"/>
            </a:pPr>
            <a:endParaRPr lang="en-US" sz="2800" b="1" dirty="0">
              <a:latin typeface="Courier New" panose="02070309020205020404" pitchFamily="49" charset="0"/>
              <a:cs typeface="Courier New" panose="02070309020205020404" pitchFamily="49" charset="0"/>
            </a:endParaRPr>
          </a:p>
          <a:p>
            <a:pPr algn="ctr"/>
            <a:r>
              <a:rPr lang="en-US" sz="2800" b="1" dirty="0" smtClean="0">
                <a:latin typeface="Courier New" panose="02070309020205020404" pitchFamily="49" charset="0"/>
                <a:cs typeface="Courier New" panose="02070309020205020404" pitchFamily="49" charset="0"/>
              </a:rPr>
              <a:t>“We have concluded that the nature of man and of society requires four, not three, branches of government.”</a:t>
            </a:r>
          </a:p>
          <a:p>
            <a:pPr algn="r"/>
            <a:r>
              <a:rPr lang="en-US" b="1" dirty="0" err="1" smtClean="0">
                <a:latin typeface="Courier New" panose="02070309020205020404" pitchFamily="49" charset="0"/>
                <a:cs typeface="Courier New" panose="02070309020205020404" pitchFamily="49" charset="0"/>
              </a:rPr>
              <a:t>Zarlenga</a:t>
            </a:r>
            <a:r>
              <a:rPr lang="en-US" b="1" dirty="0" smtClean="0">
                <a:latin typeface="Courier New" panose="02070309020205020404" pitchFamily="49" charset="0"/>
                <a:cs typeface="Courier New" panose="02070309020205020404" pitchFamily="49" charset="0"/>
              </a:rPr>
              <a:t>, </a:t>
            </a:r>
            <a:r>
              <a:rPr lang="en-US" b="1" i="1" dirty="0" smtClean="0">
                <a:latin typeface="Courier New" panose="02070309020205020404" pitchFamily="49" charset="0"/>
                <a:cs typeface="Courier New" panose="02070309020205020404" pitchFamily="49" charset="0"/>
              </a:rPr>
              <a:t>LSM</a:t>
            </a:r>
            <a:r>
              <a:rPr lang="en-US" b="1" dirty="0" smtClean="0">
                <a:latin typeface="Courier New" panose="02070309020205020404" pitchFamily="49" charset="0"/>
                <a:cs typeface="Courier New" panose="02070309020205020404" pitchFamily="49" charset="0"/>
              </a:rPr>
              <a:t>, p. 657</a:t>
            </a:r>
            <a:endParaRPr lang="en-US"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5148936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81D5FF"/>
          </a:solidFill>
        </p:spPr>
        <p:txBody>
          <a:bodyPr wrap="square">
            <a:spAutoFit/>
          </a:bodyPr>
          <a:lstStyle/>
          <a:p>
            <a:pPr marL="457200" indent="-457200" algn="ctr">
              <a:buFont typeface="+mj-lt"/>
              <a:buAutoNum type="arabicPeriod" startAt="6"/>
            </a:pPr>
            <a:r>
              <a:rPr lang="en-US" sz="2400" b="1" dirty="0" smtClean="0">
                <a:latin typeface="Courier New" panose="02070309020205020404" pitchFamily="49" charset="0"/>
                <a:cs typeface="Courier New" panose="02070309020205020404" pitchFamily="49" charset="0"/>
              </a:rPr>
              <a:t>Distractions from Sovereign Money Reform:  The </a:t>
            </a:r>
            <a:r>
              <a:rPr lang="en-US" sz="2400" b="1" dirty="0">
                <a:latin typeface="Courier New" panose="02070309020205020404" pitchFamily="49" charset="0"/>
                <a:cs typeface="Courier New" panose="02070309020205020404" pitchFamily="49" charset="0"/>
              </a:rPr>
              <a:t>Gold Promoters</a:t>
            </a:r>
          </a:p>
        </p:txBody>
      </p:sp>
      <p:sp>
        <p:nvSpPr>
          <p:cNvPr id="3" name="TextBox 2"/>
          <p:cNvSpPr txBox="1"/>
          <p:nvPr/>
        </p:nvSpPr>
        <p:spPr>
          <a:xfrm>
            <a:off x="15766" y="418238"/>
            <a:ext cx="12192000" cy="1200329"/>
          </a:xfrm>
          <a:prstGeom prst="rect">
            <a:avLst/>
          </a:prstGeom>
          <a:solidFill>
            <a:srgbClr val="B9E8FF"/>
          </a:solidFill>
        </p:spPr>
        <p:txBody>
          <a:bodyPr wrap="square" rtlCol="0">
            <a:spAutoFit/>
          </a:bodyPr>
          <a:lstStyle/>
          <a:p>
            <a:r>
              <a:rPr lang="en-US" sz="2400" dirty="0" smtClean="0"/>
              <a:t>“But history shows that over and again the so-called gold standard has been little more than a ruse and a way to concentrate special monetary privileges into the hands of a plutocracy.”    											       </a:t>
            </a:r>
            <a:r>
              <a:rPr lang="en-US" dirty="0" err="1" smtClean="0"/>
              <a:t>Zarlenga</a:t>
            </a:r>
            <a:r>
              <a:rPr lang="en-US" dirty="0" smtClean="0"/>
              <a:t>, </a:t>
            </a:r>
            <a:r>
              <a:rPr lang="en-US" i="1" dirty="0" smtClean="0"/>
              <a:t>LSM</a:t>
            </a:r>
            <a:r>
              <a:rPr lang="en-US" dirty="0" smtClean="0"/>
              <a:t>, p. 658</a:t>
            </a:r>
            <a:endParaRPr lang="en-US" dirty="0"/>
          </a:p>
        </p:txBody>
      </p:sp>
      <p:pic>
        <p:nvPicPr>
          <p:cNvPr id="5122" name="Picture 2" descr="http://www.globeimages.net/data/media/5/The_First_Bank_Of_The_United_Stat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6" y="1618567"/>
            <a:ext cx="3407432" cy="25576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765" y="4125434"/>
            <a:ext cx="3465757" cy="369332"/>
          </a:xfrm>
          <a:prstGeom prst="rect">
            <a:avLst/>
          </a:prstGeom>
          <a:solidFill>
            <a:schemeClr val="bg1"/>
          </a:solidFill>
        </p:spPr>
        <p:txBody>
          <a:bodyPr wrap="none" rtlCol="0">
            <a:spAutoFit/>
          </a:bodyPr>
          <a:lstStyle/>
          <a:p>
            <a:r>
              <a:rPr lang="en-US" dirty="0" smtClean="0"/>
              <a:t>FIRST BANK OF THE UNITED STATES</a:t>
            </a:r>
            <a:endParaRPr lang="en-US" dirty="0"/>
          </a:p>
        </p:txBody>
      </p:sp>
      <p:sp>
        <p:nvSpPr>
          <p:cNvPr id="5" name="TextBox 4"/>
          <p:cNvSpPr txBox="1"/>
          <p:nvPr/>
        </p:nvSpPr>
        <p:spPr>
          <a:xfrm>
            <a:off x="6799099" y="3217828"/>
            <a:ext cx="5257337" cy="923330"/>
          </a:xfrm>
          <a:prstGeom prst="rect">
            <a:avLst/>
          </a:prstGeom>
          <a:solidFill>
            <a:srgbClr val="B9E8FF"/>
          </a:solidFill>
        </p:spPr>
        <p:txBody>
          <a:bodyPr wrap="none" rtlCol="0">
            <a:spAutoFit/>
          </a:bodyPr>
          <a:lstStyle/>
          <a:p>
            <a:r>
              <a:rPr lang="en-US" dirty="0" smtClean="0"/>
              <a:t>A gold standard does not always stop inflation.</a:t>
            </a:r>
          </a:p>
          <a:p>
            <a:r>
              <a:rPr lang="en-US" dirty="0" smtClean="0"/>
              <a:t>Indeed, a metallic-based money system is normally a</a:t>
            </a:r>
          </a:p>
          <a:p>
            <a:r>
              <a:rPr lang="en-US" dirty="0" err="1" smtClean="0"/>
              <a:t>formular</a:t>
            </a:r>
            <a:r>
              <a:rPr lang="en-US" dirty="0" smtClean="0"/>
              <a:t> for deflation.</a:t>
            </a:r>
            <a:endParaRPr lang="en-US" dirty="0"/>
          </a:p>
        </p:txBody>
      </p:sp>
      <p:pic>
        <p:nvPicPr>
          <p:cNvPr id="5124" name="Picture 4" descr="http://www.doomsteaddiner.net/blog/wp-content/uploads/2013/07/inflation-or-defl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899" y="4233488"/>
            <a:ext cx="2735864" cy="25785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83525" y="4127328"/>
            <a:ext cx="3772911" cy="923330"/>
          </a:xfrm>
          <a:prstGeom prst="rect">
            <a:avLst/>
          </a:prstGeom>
          <a:solidFill>
            <a:srgbClr val="B9E8FF"/>
          </a:solidFill>
        </p:spPr>
        <p:txBody>
          <a:bodyPr wrap="square" rtlCol="0">
            <a:spAutoFit/>
          </a:bodyPr>
          <a:lstStyle/>
          <a:p>
            <a:r>
              <a:rPr lang="en-US" dirty="0" smtClean="0"/>
              <a:t>Deflation hurts industry and labor, but</a:t>
            </a:r>
          </a:p>
          <a:p>
            <a:r>
              <a:rPr lang="en-US" dirty="0" smtClean="0"/>
              <a:t>benefits creditors, who are repaid with more valuable money.</a:t>
            </a:r>
            <a:endParaRPr lang="en-US" dirty="0"/>
          </a:p>
        </p:txBody>
      </p:sp>
    </p:spTree>
    <p:extLst>
      <p:ext uri="{BB962C8B-B14F-4D97-AF65-F5344CB8AC3E}">
        <p14:creationId xmlns:p14="http://schemas.microsoft.com/office/powerpoint/2010/main" val="16572362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61665"/>
            <a:ext cx="12192000" cy="1200329"/>
          </a:xfrm>
          <a:prstGeom prst="rect">
            <a:avLst/>
          </a:prstGeom>
          <a:solidFill>
            <a:srgbClr val="B9E8FF"/>
          </a:solidFill>
        </p:spPr>
        <p:txBody>
          <a:bodyPr wrap="square" rtlCol="0">
            <a:spAutoFit/>
          </a:bodyPr>
          <a:lstStyle/>
          <a:p>
            <a:r>
              <a:rPr lang="en-US" sz="2400" dirty="0" smtClean="0"/>
              <a:t>“But history shows that over and again the so-called gold standard has been little more than a ruse and a way to concentrate special monetary privileges into the hands of a plutocracy.”    											       </a:t>
            </a:r>
            <a:r>
              <a:rPr lang="en-US" dirty="0" err="1" smtClean="0"/>
              <a:t>Zarlenga</a:t>
            </a:r>
            <a:r>
              <a:rPr lang="en-US" dirty="0" smtClean="0"/>
              <a:t>, </a:t>
            </a:r>
            <a:r>
              <a:rPr lang="en-US" i="1" dirty="0" smtClean="0"/>
              <a:t>LSM</a:t>
            </a:r>
            <a:r>
              <a:rPr lang="en-US" dirty="0" smtClean="0"/>
              <a:t>, p. 658</a:t>
            </a:r>
            <a:endParaRPr lang="en-US" dirty="0"/>
          </a:p>
        </p:txBody>
      </p:sp>
      <p:pic>
        <p:nvPicPr>
          <p:cNvPr id="5126" name="Picture 6" descr="http://commonground-usa.net/photograph_george-henry-18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142" y="2097311"/>
            <a:ext cx="2020066" cy="23465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12481" y="2283938"/>
            <a:ext cx="6898235" cy="1200329"/>
          </a:xfrm>
          <a:prstGeom prst="rect">
            <a:avLst/>
          </a:prstGeom>
          <a:solidFill>
            <a:srgbClr val="EBF8FF"/>
          </a:solidFill>
        </p:spPr>
        <p:txBody>
          <a:bodyPr wrap="none" rtlCol="0">
            <a:spAutoFit/>
          </a:bodyPr>
          <a:lstStyle/>
          <a:p>
            <a:r>
              <a:rPr lang="en-US" dirty="0" smtClean="0"/>
              <a:t>Henry George (</a:t>
            </a:r>
            <a:r>
              <a:rPr lang="en-US" i="1" dirty="0" smtClean="0"/>
              <a:t>Social Problems</a:t>
            </a:r>
            <a:r>
              <a:rPr lang="en-US" dirty="0" smtClean="0"/>
              <a:t>, p. 168) derides metallic money:</a:t>
            </a:r>
          </a:p>
          <a:p>
            <a:r>
              <a:rPr lang="en-US" dirty="0" smtClean="0"/>
              <a:t>“We are digging silver out of certain holes in the ground [called mines]</a:t>
            </a:r>
          </a:p>
          <a:p>
            <a:r>
              <a:rPr lang="en-US" dirty="0" smtClean="0"/>
              <a:t>in Nevada and Colorado and poking it down other holes in the ground</a:t>
            </a:r>
          </a:p>
          <a:p>
            <a:r>
              <a:rPr lang="en-US" dirty="0" smtClean="0"/>
              <a:t>[called vaults] in Washington, New York, and San Francisco.”</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1567" y="3947322"/>
            <a:ext cx="2213026" cy="2769763"/>
          </a:xfrm>
          <a:prstGeom prst="rect">
            <a:avLst/>
          </a:prstGeom>
        </p:spPr>
      </p:pic>
      <p:sp>
        <p:nvSpPr>
          <p:cNvPr id="9" name="TextBox 8"/>
          <p:cNvSpPr txBox="1"/>
          <p:nvPr/>
        </p:nvSpPr>
        <p:spPr>
          <a:xfrm>
            <a:off x="3279228" y="4745421"/>
            <a:ext cx="5316520" cy="1754326"/>
          </a:xfrm>
          <a:prstGeom prst="rect">
            <a:avLst/>
          </a:prstGeom>
          <a:solidFill>
            <a:srgbClr val="EBF8FF"/>
          </a:solidFill>
        </p:spPr>
        <p:txBody>
          <a:bodyPr wrap="none" rtlCol="0">
            <a:spAutoFit/>
          </a:bodyPr>
          <a:lstStyle/>
          <a:p>
            <a:r>
              <a:rPr lang="en-US" dirty="0" smtClean="0"/>
              <a:t>Robert de </a:t>
            </a:r>
            <a:r>
              <a:rPr lang="en-US" dirty="0" err="1" smtClean="0"/>
              <a:t>Fremery</a:t>
            </a:r>
            <a:r>
              <a:rPr lang="en-US" dirty="0" smtClean="0"/>
              <a:t>, </a:t>
            </a:r>
            <a:r>
              <a:rPr lang="en-US" i="1" dirty="0" smtClean="0"/>
              <a:t>Rights vs Privileges</a:t>
            </a:r>
            <a:r>
              <a:rPr lang="en-US" dirty="0" smtClean="0"/>
              <a:t>, pp. 54-55:</a:t>
            </a:r>
          </a:p>
          <a:p>
            <a:r>
              <a:rPr lang="en-US" dirty="0" smtClean="0"/>
              <a:t>“The essence of a hard money is that its supply is fairly</a:t>
            </a:r>
          </a:p>
          <a:p>
            <a:r>
              <a:rPr lang="en-US" dirty="0" smtClean="0"/>
              <a:t>stable and there are precise limits to it…  And a purely</a:t>
            </a:r>
          </a:p>
          <a:p>
            <a:r>
              <a:rPr lang="en-US" dirty="0" smtClean="0"/>
              <a:t>paper or ‘fiat’ money can be a hard money if we set</a:t>
            </a:r>
          </a:p>
          <a:p>
            <a:r>
              <a:rPr lang="en-US" dirty="0" smtClean="0"/>
              <a:t>precise limits to its supply, or it can be a soft money if</a:t>
            </a:r>
          </a:p>
          <a:p>
            <a:r>
              <a:rPr lang="en-US" dirty="0" smtClean="0"/>
              <a:t>we set no precise limits to its supply.”</a:t>
            </a:r>
            <a:endParaRPr lang="en-US" dirty="0"/>
          </a:p>
        </p:txBody>
      </p:sp>
      <p:sp>
        <p:nvSpPr>
          <p:cNvPr id="11" name="Rectangle 10"/>
          <p:cNvSpPr/>
          <p:nvPr/>
        </p:nvSpPr>
        <p:spPr>
          <a:xfrm>
            <a:off x="0" y="0"/>
            <a:ext cx="12192000" cy="461665"/>
          </a:xfrm>
          <a:prstGeom prst="rect">
            <a:avLst/>
          </a:prstGeom>
          <a:solidFill>
            <a:srgbClr val="81D5FF"/>
          </a:solidFill>
        </p:spPr>
        <p:txBody>
          <a:bodyPr wrap="square">
            <a:spAutoFit/>
          </a:bodyPr>
          <a:lstStyle/>
          <a:p>
            <a:pPr marL="457200" indent="-457200" algn="ctr">
              <a:buFont typeface="+mj-lt"/>
              <a:buAutoNum type="arabicPeriod" startAt="6"/>
            </a:pPr>
            <a:r>
              <a:rPr lang="en-US" sz="2400" b="1" dirty="0" smtClean="0">
                <a:latin typeface="Courier New" panose="02070309020205020404" pitchFamily="49" charset="0"/>
                <a:cs typeface="Courier New" panose="02070309020205020404" pitchFamily="49" charset="0"/>
              </a:rPr>
              <a:t>Distractions from Sovereign Money Reform:  The </a:t>
            </a:r>
            <a:r>
              <a:rPr lang="en-US" sz="2400" b="1" dirty="0">
                <a:latin typeface="Courier New" panose="02070309020205020404" pitchFamily="49" charset="0"/>
                <a:cs typeface="Courier New" panose="02070309020205020404" pitchFamily="49" charset="0"/>
              </a:rPr>
              <a:t>Gold Promoters</a:t>
            </a:r>
          </a:p>
        </p:txBody>
      </p:sp>
    </p:spTree>
    <p:extLst>
      <p:ext uri="{BB962C8B-B14F-4D97-AF65-F5344CB8AC3E}">
        <p14:creationId xmlns:p14="http://schemas.microsoft.com/office/powerpoint/2010/main" val="31359014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7319" y="1524970"/>
            <a:ext cx="8713347" cy="1015663"/>
          </a:xfrm>
          <a:prstGeom prst="rect">
            <a:avLst/>
          </a:prstGeom>
          <a:solidFill>
            <a:srgbClr val="FFE6B3"/>
          </a:solidFill>
        </p:spPr>
        <p:txBody>
          <a:bodyPr wrap="none" rtlCol="0">
            <a:spAutoFit/>
          </a:bodyPr>
          <a:lstStyle/>
          <a:p>
            <a:r>
              <a:rPr lang="en-US" sz="2000" dirty="0" smtClean="0"/>
              <a:t>“Free Banking” is a system where bankers are allowed to create the money supply</a:t>
            </a:r>
          </a:p>
          <a:p>
            <a:r>
              <a:rPr lang="en-US" sz="2000" dirty="0" smtClean="0"/>
              <a:t>in the form of their credits or notes.   Bankers are allowed to issue unlimited </a:t>
            </a:r>
          </a:p>
          <a:p>
            <a:r>
              <a:rPr lang="en-US" sz="2000" dirty="0" smtClean="0"/>
              <a:t>amounts of money, as long as customers are willing to accept it.</a:t>
            </a:r>
            <a:endParaRPr lang="en-US" sz="2000" dirty="0"/>
          </a:p>
        </p:txBody>
      </p:sp>
      <p:pic>
        <p:nvPicPr>
          <p:cNvPr id="8196" name="Picture 4" descr="Frederick Sodd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6869" y="3790731"/>
            <a:ext cx="2165131" cy="306726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fractionalreservebankingreview.com/wp-content/uploads/2014/03/bank-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68" y="715344"/>
            <a:ext cx="2634922" cy="23575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0168" y="3790731"/>
            <a:ext cx="9335312" cy="2585323"/>
          </a:xfrm>
          <a:prstGeom prst="rect">
            <a:avLst/>
          </a:prstGeom>
          <a:solidFill>
            <a:srgbClr val="FFE6B3"/>
          </a:solidFill>
        </p:spPr>
        <p:txBody>
          <a:bodyPr wrap="none" rtlCol="0">
            <a:spAutoFit/>
          </a:bodyPr>
          <a:lstStyle/>
          <a:p>
            <a:r>
              <a:rPr lang="en-US" dirty="0" smtClean="0"/>
              <a:t>Professor Frederick Soddy (</a:t>
            </a:r>
            <a:r>
              <a:rPr lang="en-US" i="1" dirty="0" smtClean="0"/>
              <a:t>Money Versus Man</a:t>
            </a:r>
            <a:r>
              <a:rPr lang="en-US" dirty="0" smtClean="0"/>
              <a:t>, pp. 32, 45-6)</a:t>
            </a:r>
          </a:p>
          <a:p>
            <a:r>
              <a:rPr lang="en-US" dirty="0" smtClean="0"/>
              <a:t>explained why this can’t be allowed:</a:t>
            </a:r>
          </a:p>
          <a:p>
            <a:endParaRPr lang="en-US" dirty="0" smtClean="0"/>
          </a:p>
          <a:p>
            <a:r>
              <a:rPr lang="en-US" dirty="0" smtClean="0"/>
              <a:t>“The issuer of money who first passes it into circulation cannot help getting something for</a:t>
            </a:r>
          </a:p>
          <a:p>
            <a:r>
              <a:rPr lang="en-US" dirty="0" smtClean="0"/>
              <a:t>nothing, namely the exchange value of the money…</a:t>
            </a:r>
          </a:p>
          <a:p>
            <a:endParaRPr lang="en-US" dirty="0" smtClean="0"/>
          </a:p>
          <a:p>
            <a:r>
              <a:rPr lang="en-US" dirty="0" smtClean="0"/>
              <a:t>the value of everyone’s holdings of money is directly affected by every new issue or cancellation…</a:t>
            </a:r>
          </a:p>
          <a:p>
            <a:endParaRPr lang="en-US" dirty="0" smtClean="0"/>
          </a:p>
          <a:p>
            <a:r>
              <a:rPr lang="en-US" dirty="0" smtClean="0"/>
              <a:t>It reduces to a hypocritical sham all the enactments… to insure just weights and measure.”</a:t>
            </a:r>
            <a:endParaRPr lang="en-US" dirty="0"/>
          </a:p>
        </p:txBody>
      </p:sp>
      <p:sp>
        <p:nvSpPr>
          <p:cNvPr id="7" name="Rectangle 6"/>
          <p:cNvSpPr/>
          <p:nvPr/>
        </p:nvSpPr>
        <p:spPr>
          <a:xfrm>
            <a:off x="0" y="0"/>
            <a:ext cx="12192000" cy="400110"/>
          </a:xfrm>
          <a:prstGeom prst="rect">
            <a:avLst/>
          </a:prstGeom>
          <a:solidFill>
            <a:srgbClr val="FFC000"/>
          </a:solidFill>
        </p:spPr>
        <p:txBody>
          <a:bodyPr wrap="square">
            <a:spAutoFit/>
          </a:bodyPr>
          <a:lstStyle/>
          <a:p>
            <a:pPr marL="914400" lvl="1" indent="-457200" algn="ctr">
              <a:buFont typeface="+mj-lt"/>
              <a:buAutoNum type="arabicPeriod" startAt="6"/>
            </a:pPr>
            <a:r>
              <a:rPr lang="en-US" sz="2000" b="1" dirty="0" smtClean="0">
                <a:latin typeface="Courier New" panose="02070309020205020404" pitchFamily="49" charset="0"/>
                <a:cs typeface="Courier New" panose="02070309020205020404" pitchFamily="49" charset="0"/>
              </a:rPr>
              <a:t>Distractions from Sovereign Money</a:t>
            </a:r>
            <a:r>
              <a:rPr lang="en-US" sz="2000" b="1" dirty="0">
                <a:latin typeface="Courier New" panose="02070309020205020404" pitchFamily="49" charset="0"/>
                <a:cs typeface="Courier New" panose="02070309020205020404" pitchFamily="49" charset="0"/>
              </a:rPr>
              <a:t>:  The “Free Banking” Ideologues</a:t>
            </a:r>
          </a:p>
        </p:txBody>
      </p:sp>
    </p:spTree>
    <p:extLst>
      <p:ext uri="{BB962C8B-B14F-4D97-AF65-F5344CB8AC3E}">
        <p14:creationId xmlns:p14="http://schemas.microsoft.com/office/powerpoint/2010/main" val="1176012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766251"/>
          </a:xfrm>
        </p:spPr>
        <p:txBody>
          <a:bodyPr/>
          <a:lstStyle/>
          <a:p>
            <a:pPr algn="ctr"/>
            <a:r>
              <a:rPr lang="en-US" dirty="0" smtClean="0"/>
              <a:t>PARTS OF PRESENTATION</a:t>
            </a:r>
            <a:endParaRPr lang="en-US" dirty="0"/>
          </a:p>
        </p:txBody>
      </p:sp>
      <p:sp>
        <p:nvSpPr>
          <p:cNvPr id="3" name="Content Placeholder 2"/>
          <p:cNvSpPr>
            <a:spLocks noGrp="1"/>
          </p:cNvSpPr>
          <p:nvPr>
            <p:ph idx="1"/>
          </p:nvPr>
        </p:nvSpPr>
        <p:spPr>
          <a:xfrm>
            <a:off x="-1" y="773085"/>
            <a:ext cx="12191998" cy="6084915"/>
          </a:xfrm>
        </p:spPr>
        <p:txBody>
          <a:bodyPr>
            <a:normAutofit lnSpcReduction="10000"/>
          </a:bodyPr>
          <a:lstStyle/>
          <a:p>
            <a:pPr marL="457200" indent="-457200">
              <a:buFont typeface="+mj-lt"/>
              <a:buAutoNum type="arabicPeriod"/>
            </a:pPr>
            <a:r>
              <a:rPr lang="en-US" dirty="0" smtClean="0">
                <a:latin typeface="Courier New" panose="02070309020205020404" pitchFamily="49" charset="0"/>
                <a:cs typeface="Courier New" panose="02070309020205020404" pitchFamily="49" charset="0"/>
              </a:rPr>
              <a:t>Introduction</a:t>
            </a:r>
          </a:p>
          <a:p>
            <a:pPr marL="457200" indent="-457200">
              <a:buFont typeface="+mj-lt"/>
              <a:buAutoNum type="arabicPeriod"/>
            </a:pPr>
            <a:r>
              <a:rPr lang="en-US" dirty="0" smtClean="0">
                <a:latin typeface="Courier New" panose="02070309020205020404" pitchFamily="49" charset="0"/>
                <a:cs typeface="Courier New" panose="02070309020205020404" pitchFamily="49" charset="0"/>
              </a:rPr>
              <a:t>Who Is Responsible?</a:t>
            </a:r>
          </a:p>
          <a:p>
            <a:pPr marL="457200" indent="-457200">
              <a:buFont typeface="+mj-lt"/>
              <a:buAutoNum type="arabicPeriod"/>
            </a:pPr>
            <a:r>
              <a:rPr lang="en-US" dirty="0" smtClean="0">
                <a:latin typeface="Courier New" panose="02070309020205020404" pitchFamily="49" charset="0"/>
                <a:cs typeface="Courier New" panose="02070309020205020404" pitchFamily="49" charset="0"/>
              </a:rPr>
              <a:t>Misdiagnosis of America’s Problems</a:t>
            </a:r>
          </a:p>
          <a:p>
            <a:pPr marL="457200" indent="-457200">
              <a:buFont typeface="+mj-lt"/>
              <a:buAutoNum type="arabicPeriod"/>
            </a:pPr>
            <a:r>
              <a:rPr lang="en-US" dirty="0" smtClean="0">
                <a:latin typeface="Courier New" panose="02070309020205020404" pitchFamily="49" charset="0"/>
                <a:cs typeface="Courier New" panose="02070309020205020404" pitchFamily="49" charset="0"/>
              </a:rPr>
              <a:t>Monetary Reform is Crucially Needed</a:t>
            </a:r>
          </a:p>
          <a:p>
            <a:pPr marL="457200" indent="-457200">
              <a:buFont typeface="+mj-lt"/>
              <a:buAutoNum type="arabicPeriod"/>
            </a:pPr>
            <a:r>
              <a:rPr lang="en-US" dirty="0" smtClean="0">
                <a:latin typeface="Courier New" panose="02070309020205020404" pitchFamily="49" charset="0"/>
                <a:cs typeface="Courier New" panose="02070309020205020404" pitchFamily="49" charset="0"/>
              </a:rPr>
              <a:t>Money’s Nature Must Dictate Monetary Reform</a:t>
            </a:r>
          </a:p>
          <a:p>
            <a:pPr marL="457200" indent="-457200">
              <a:buFont typeface="+mj-lt"/>
              <a:buAutoNum type="arabicPeriod"/>
            </a:pPr>
            <a:r>
              <a:rPr lang="en-US" dirty="0" smtClean="0">
                <a:latin typeface="Courier New" panose="02070309020205020404" pitchFamily="49" charset="0"/>
                <a:cs typeface="Courier New" panose="02070309020205020404" pitchFamily="49" charset="0"/>
              </a:rPr>
              <a:t>Distractions from Sovereign Money</a:t>
            </a:r>
          </a:p>
          <a:p>
            <a:pPr marL="914400" lvl="1" indent="-457200">
              <a:buAutoNum type="alphaLcParenR"/>
            </a:pPr>
            <a:r>
              <a:rPr lang="en-US" dirty="0" smtClean="0">
                <a:latin typeface="Courier New" panose="02070309020205020404" pitchFamily="49" charset="0"/>
                <a:cs typeface="Courier New" panose="02070309020205020404" pitchFamily="49" charset="0"/>
              </a:rPr>
              <a:t>The Gold Promoters</a:t>
            </a:r>
          </a:p>
          <a:p>
            <a:pPr marL="914400" lvl="1" indent="-457200">
              <a:buAutoNum type="alphaLcParenR"/>
            </a:pPr>
            <a:r>
              <a:rPr lang="en-US" dirty="0" smtClean="0">
                <a:latin typeface="Courier New" panose="02070309020205020404" pitchFamily="49" charset="0"/>
                <a:cs typeface="Courier New" panose="02070309020205020404" pitchFamily="49" charset="0"/>
              </a:rPr>
              <a:t>The “Free Banking” ideologues</a:t>
            </a:r>
          </a:p>
          <a:p>
            <a:pPr marL="914400" lvl="1" indent="-457200">
              <a:buAutoNum type="alphaLcParenR"/>
            </a:pPr>
            <a:r>
              <a:rPr lang="en-US" dirty="0" smtClean="0">
                <a:latin typeface="Courier New" panose="02070309020205020404" pitchFamily="49" charset="0"/>
                <a:cs typeface="Courier New" panose="02070309020205020404" pitchFamily="49" charset="0"/>
              </a:rPr>
              <a:t>Local Currency (“Lets”) Advocates</a:t>
            </a:r>
          </a:p>
          <a:p>
            <a:pPr marL="914400" lvl="1" indent="-457200">
              <a:buAutoNum type="alphaLcParenR"/>
            </a:pPr>
            <a:r>
              <a:rPr lang="en-US" dirty="0" smtClean="0">
                <a:latin typeface="Courier New" panose="02070309020205020404" pitchFamily="49" charset="0"/>
                <a:cs typeface="Courier New" panose="02070309020205020404" pitchFamily="49" charset="0"/>
              </a:rPr>
              <a:t>The “All Money is Debt” Faction</a:t>
            </a:r>
          </a:p>
          <a:p>
            <a:pPr marL="457200" indent="-457200">
              <a:buFont typeface="+mj-lt"/>
              <a:buAutoNum type="arabicPeriod"/>
            </a:pPr>
            <a:r>
              <a:rPr lang="en-US" dirty="0" smtClean="0">
                <a:latin typeface="Courier New" panose="02070309020205020404" pitchFamily="49" charset="0"/>
                <a:cs typeface="Courier New" panose="02070309020205020404" pitchFamily="49" charset="0"/>
              </a:rPr>
              <a:t>Governments Responsibility to Provide the Money</a:t>
            </a:r>
          </a:p>
          <a:p>
            <a:pPr marL="457200" indent="-457200">
              <a:buFont typeface="+mj-lt"/>
              <a:buAutoNum type="arabicPeriod"/>
            </a:pPr>
            <a:r>
              <a:rPr lang="en-US" dirty="0" smtClean="0">
                <a:latin typeface="Courier New" panose="02070309020205020404" pitchFamily="49" charset="0"/>
                <a:cs typeface="Courier New" panose="02070309020205020404" pitchFamily="49" charset="0"/>
              </a:rPr>
              <a:t>THE AMI STRATEGY:  Reforming the Federal Reserve System</a:t>
            </a:r>
          </a:p>
          <a:p>
            <a:pPr marL="457200" indent="-457200">
              <a:buFont typeface="+mj-lt"/>
              <a:buAutoNum type="arabicPeriod"/>
            </a:pPr>
            <a:r>
              <a:rPr lang="en-US" dirty="0" smtClean="0">
                <a:latin typeface="Courier New" panose="02070309020205020404" pitchFamily="49" charset="0"/>
                <a:cs typeface="Courier New" panose="02070309020205020404" pitchFamily="49" charset="0"/>
              </a:rPr>
              <a:t>Reform #1: Nationalization of the Federal Reserve</a:t>
            </a:r>
          </a:p>
        </p:txBody>
      </p:sp>
    </p:spTree>
    <p:extLst>
      <p:ext uri="{BB962C8B-B14F-4D97-AF65-F5344CB8AC3E}">
        <p14:creationId xmlns:p14="http://schemas.microsoft.com/office/powerpoint/2010/main" val="1119879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emeantwell.com/blog/wp-content/uploads/2013/05/capito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4589" y="557765"/>
            <a:ext cx="3425879" cy="244820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alumneye.fr/wp-content/uploads/2013/08/private-bank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724" y="557765"/>
            <a:ext cx="4469493" cy="2483052"/>
          </a:xfrm>
          <a:prstGeom prst="rect">
            <a:avLst/>
          </a:prstGeom>
          <a:noFill/>
          <a:extLst>
            <a:ext uri="{909E8E84-426E-40DD-AFC4-6F175D3DCCD1}">
              <a14:hiddenFill xmlns:a14="http://schemas.microsoft.com/office/drawing/2010/main">
                <a:solidFill>
                  <a:srgbClr val="FFFFFF"/>
                </a:solidFill>
              </a14:hiddenFill>
            </a:ext>
          </a:extLst>
        </p:spPr>
      </p:pic>
      <p:sp>
        <p:nvSpPr>
          <p:cNvPr id="3" name="Down Arrow 2"/>
          <p:cNvSpPr/>
          <p:nvPr/>
        </p:nvSpPr>
        <p:spPr>
          <a:xfrm>
            <a:off x="2388270" y="2960549"/>
            <a:ext cx="484632" cy="613444"/>
          </a:xfrm>
          <a:prstGeom prst="downArrow">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6467724" y="3005967"/>
            <a:ext cx="484632" cy="613444"/>
          </a:xfrm>
          <a:prstGeom prst="downArrow">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30016" y="3831489"/>
            <a:ext cx="4082913" cy="923330"/>
          </a:xfrm>
          <a:prstGeom prst="rect">
            <a:avLst/>
          </a:prstGeom>
          <a:solidFill>
            <a:srgbClr val="FFE6B3"/>
          </a:solidFill>
        </p:spPr>
        <p:txBody>
          <a:bodyPr wrap="none" rtlCol="0">
            <a:spAutoFit/>
          </a:bodyPr>
          <a:lstStyle/>
          <a:p>
            <a:r>
              <a:rPr lang="en-US" dirty="0" smtClean="0"/>
              <a:t>When the government issues the money,</a:t>
            </a:r>
          </a:p>
          <a:p>
            <a:r>
              <a:rPr lang="en-US" dirty="0" smtClean="0"/>
              <a:t>it is a tax that benefits all members of the</a:t>
            </a:r>
          </a:p>
          <a:p>
            <a:r>
              <a:rPr lang="en-US" dirty="0" smtClean="0"/>
              <a:t>society.</a:t>
            </a:r>
            <a:endParaRPr lang="en-US" dirty="0"/>
          </a:p>
        </p:txBody>
      </p:sp>
      <p:sp>
        <p:nvSpPr>
          <p:cNvPr id="13" name="TextBox 12"/>
          <p:cNvSpPr txBox="1"/>
          <p:nvPr/>
        </p:nvSpPr>
        <p:spPr>
          <a:xfrm>
            <a:off x="5045331" y="3972910"/>
            <a:ext cx="2187688" cy="2308324"/>
          </a:xfrm>
          <a:prstGeom prst="rect">
            <a:avLst/>
          </a:prstGeom>
          <a:solidFill>
            <a:srgbClr val="FFE6B3"/>
          </a:solidFill>
        </p:spPr>
        <p:txBody>
          <a:bodyPr wrap="square" rtlCol="0">
            <a:spAutoFit/>
          </a:bodyPr>
          <a:lstStyle/>
          <a:p>
            <a:r>
              <a:rPr lang="en-US" dirty="0" smtClean="0"/>
              <a:t>When the private banks issue the money, they enrich themselves, at the expense of everyone else.   They use their privilege to control the government.</a:t>
            </a:r>
            <a:endParaRPr lang="en-US" dirty="0"/>
          </a:p>
        </p:txBody>
      </p:sp>
      <p:pic>
        <p:nvPicPr>
          <p:cNvPr id="1026" name="Picture 2" descr="https://upload.wikimedia.org/wikipedia/commons/thumb/8/80/Occupy_Wall_Street_Together.jpg/310px-Occupy_Wall_Street_Togeth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429" y="4754819"/>
            <a:ext cx="2694825" cy="1703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cache-ak0.pinimg.com/736x/c0/70/90/c07090d57c5501595b68b9c51ef416e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2298" y="3227642"/>
            <a:ext cx="4817811" cy="363035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0"/>
            <a:ext cx="12192000" cy="400110"/>
          </a:xfrm>
          <a:prstGeom prst="rect">
            <a:avLst/>
          </a:prstGeom>
          <a:solidFill>
            <a:srgbClr val="FFC000"/>
          </a:solidFill>
        </p:spPr>
        <p:txBody>
          <a:bodyPr wrap="square">
            <a:spAutoFit/>
          </a:bodyPr>
          <a:lstStyle/>
          <a:p>
            <a:pPr marL="914400" lvl="1" indent="-457200" algn="ctr">
              <a:buFont typeface="+mj-lt"/>
              <a:buAutoNum type="arabicPeriod" startAt="6"/>
            </a:pPr>
            <a:r>
              <a:rPr lang="en-US" sz="2000" b="1" dirty="0" smtClean="0">
                <a:latin typeface="Courier New" panose="02070309020205020404" pitchFamily="49" charset="0"/>
                <a:cs typeface="Courier New" panose="02070309020205020404" pitchFamily="49" charset="0"/>
              </a:rPr>
              <a:t>Distractions from Sovereign Money</a:t>
            </a:r>
            <a:r>
              <a:rPr lang="en-US" sz="2000" b="1" dirty="0">
                <a:latin typeface="Courier New" panose="02070309020205020404" pitchFamily="49" charset="0"/>
                <a:cs typeface="Courier New" panose="02070309020205020404" pitchFamily="49" charset="0"/>
              </a:rPr>
              <a:t>:  The “Free Banking” Ideologues</a:t>
            </a:r>
          </a:p>
        </p:txBody>
      </p:sp>
    </p:spTree>
    <p:extLst>
      <p:ext uri="{BB962C8B-B14F-4D97-AF65-F5344CB8AC3E}">
        <p14:creationId xmlns:p14="http://schemas.microsoft.com/office/powerpoint/2010/main" val="12875005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830997"/>
          </a:xfrm>
          <a:prstGeom prst="rect">
            <a:avLst/>
          </a:prstGeom>
          <a:solidFill>
            <a:srgbClr val="9FFF81"/>
          </a:solidFill>
        </p:spPr>
        <p:txBody>
          <a:bodyPr wrap="square">
            <a:spAutoFit/>
          </a:bodyPr>
          <a:lstStyle/>
          <a:p>
            <a:pPr marL="914400" lvl="1" indent="-457200" algn="ctr">
              <a:buFont typeface="+mj-lt"/>
              <a:buAutoNum type="arabicPeriod" startAt="6"/>
            </a:pPr>
            <a:r>
              <a:rPr lang="en-US" sz="2400" b="1" dirty="0" smtClean="0">
                <a:latin typeface="Courier New" panose="02070309020205020404" pitchFamily="49" charset="0"/>
                <a:cs typeface="Courier New" panose="02070309020205020404" pitchFamily="49" charset="0"/>
              </a:rPr>
              <a:t>Distractions from Sovereign Money:</a:t>
            </a:r>
          </a:p>
          <a:p>
            <a:pPr lvl="1" algn="ctr"/>
            <a:r>
              <a:rPr lang="en-US" sz="2400" b="1" dirty="0" smtClean="0">
                <a:latin typeface="Courier New" panose="02070309020205020404" pitchFamily="49" charset="0"/>
                <a:cs typeface="Courier New" panose="02070309020205020404" pitchFamily="49" charset="0"/>
              </a:rPr>
              <a:t> </a:t>
            </a:r>
            <a:r>
              <a:rPr lang="en-US" sz="2400" b="1" dirty="0">
                <a:latin typeface="Courier New" panose="02070309020205020404" pitchFamily="49" charset="0"/>
                <a:cs typeface="Courier New" panose="02070309020205020404" pitchFamily="49" charset="0"/>
              </a:rPr>
              <a:t>Local Currency (“Lets”) Advocates</a:t>
            </a:r>
          </a:p>
        </p:txBody>
      </p:sp>
      <p:sp>
        <p:nvSpPr>
          <p:cNvPr id="4" name="TextBox 3"/>
          <p:cNvSpPr txBox="1"/>
          <p:nvPr/>
        </p:nvSpPr>
        <p:spPr>
          <a:xfrm>
            <a:off x="0" y="830997"/>
            <a:ext cx="12192000" cy="830997"/>
          </a:xfrm>
          <a:prstGeom prst="rect">
            <a:avLst/>
          </a:prstGeom>
          <a:solidFill>
            <a:srgbClr val="DCFFB9"/>
          </a:solidFill>
        </p:spPr>
        <p:txBody>
          <a:bodyPr wrap="square" rtlCol="0">
            <a:spAutoFit/>
          </a:bodyPr>
          <a:lstStyle/>
          <a:p>
            <a:r>
              <a:rPr lang="en-US" sz="2400" dirty="0" smtClean="0"/>
              <a:t>Local currencies are also called LETS – Local Exchange Trading System.   They use a local currency to exchange labor and commodities, outside the national currency.   </a:t>
            </a:r>
            <a:endParaRPr lang="en-US" sz="2400" dirty="0"/>
          </a:p>
        </p:txBody>
      </p:sp>
      <p:pic>
        <p:nvPicPr>
          <p:cNvPr id="3074" name="Picture 2" descr="http://missionlocal.org/wp-content/uploads/2011/07/certificate1-620x4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194089"/>
            <a:ext cx="5905500" cy="44291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grassrootsactivistguild.files.wordpress.com/2010/08/img_07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5106" y="2617486"/>
            <a:ext cx="4772532" cy="3582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6827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830997"/>
          </a:xfrm>
          <a:prstGeom prst="rect">
            <a:avLst/>
          </a:prstGeom>
          <a:solidFill>
            <a:srgbClr val="9FFF81"/>
          </a:solidFill>
        </p:spPr>
        <p:txBody>
          <a:bodyPr wrap="square">
            <a:spAutoFit/>
          </a:bodyPr>
          <a:lstStyle/>
          <a:p>
            <a:pPr marL="914400" lvl="1" indent="-457200" algn="ctr">
              <a:buFont typeface="+mj-lt"/>
              <a:buAutoNum type="arabicPeriod" startAt="6"/>
            </a:pPr>
            <a:r>
              <a:rPr lang="en-US" sz="2400" b="1" dirty="0" smtClean="0">
                <a:latin typeface="Courier New" panose="02070309020205020404" pitchFamily="49" charset="0"/>
                <a:cs typeface="Courier New" panose="02070309020205020404" pitchFamily="49" charset="0"/>
              </a:rPr>
              <a:t>Distractions from Sovereign Money:</a:t>
            </a:r>
          </a:p>
          <a:p>
            <a:pPr lvl="1" algn="ctr"/>
            <a:r>
              <a:rPr lang="en-US" sz="2400" b="1" dirty="0" smtClean="0">
                <a:latin typeface="Courier New" panose="02070309020205020404" pitchFamily="49" charset="0"/>
                <a:cs typeface="Courier New" panose="02070309020205020404" pitchFamily="49" charset="0"/>
              </a:rPr>
              <a:t> </a:t>
            </a:r>
            <a:r>
              <a:rPr lang="en-US" sz="2400" b="1" dirty="0">
                <a:latin typeface="Courier New" panose="02070309020205020404" pitchFamily="49" charset="0"/>
                <a:cs typeface="Courier New" panose="02070309020205020404" pitchFamily="49" charset="0"/>
              </a:rPr>
              <a:t>Local Currency (“Lets”) Advocates</a:t>
            </a:r>
          </a:p>
        </p:txBody>
      </p:sp>
      <p:sp>
        <p:nvSpPr>
          <p:cNvPr id="4" name="TextBox 3"/>
          <p:cNvSpPr txBox="1"/>
          <p:nvPr/>
        </p:nvSpPr>
        <p:spPr>
          <a:xfrm>
            <a:off x="0" y="830997"/>
            <a:ext cx="12192000" cy="1569660"/>
          </a:xfrm>
          <a:prstGeom prst="rect">
            <a:avLst/>
          </a:prstGeom>
          <a:solidFill>
            <a:srgbClr val="DCFFB9"/>
          </a:solidFill>
        </p:spPr>
        <p:txBody>
          <a:bodyPr wrap="square" rtlCol="0">
            <a:spAutoFit/>
          </a:bodyPr>
          <a:lstStyle/>
          <a:p>
            <a:r>
              <a:rPr lang="en-US" sz="2400" dirty="0" smtClean="0"/>
              <a:t>“The problem is that while these local systems do no financial harm and can alleviate local cash shortages, they have been of very limited benefit….   These currencies will continue to be limited unless they can qualify as a true money form.  That means taxes, at least local taxes, have to become payable in them.”   				</a:t>
            </a:r>
            <a:r>
              <a:rPr lang="en-US" dirty="0" err="1" smtClean="0"/>
              <a:t>Zarlenga</a:t>
            </a:r>
            <a:r>
              <a:rPr lang="en-US" dirty="0" smtClean="0"/>
              <a:t>, </a:t>
            </a:r>
            <a:r>
              <a:rPr lang="en-US" i="1" dirty="0" smtClean="0"/>
              <a:t>LSM,</a:t>
            </a:r>
            <a:r>
              <a:rPr lang="en-US" dirty="0" smtClean="0"/>
              <a:t> p. 660</a:t>
            </a:r>
            <a:endParaRPr lang="en-US" dirty="0"/>
          </a:p>
        </p:txBody>
      </p:sp>
      <p:pic>
        <p:nvPicPr>
          <p:cNvPr id="4098" name="Picture 2" descr="http://monetary.org/wp-content/uploads/2011/04/szcoverphotoagen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44" y="2592858"/>
            <a:ext cx="2177722" cy="30616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79683" y="2689567"/>
            <a:ext cx="7955896" cy="1569660"/>
          </a:xfrm>
          <a:prstGeom prst="rect">
            <a:avLst/>
          </a:prstGeom>
          <a:solidFill>
            <a:srgbClr val="DCFFB9"/>
          </a:solidFill>
        </p:spPr>
        <p:txBody>
          <a:bodyPr wrap="none" rtlCol="0">
            <a:spAutoFit/>
          </a:bodyPr>
          <a:lstStyle/>
          <a:p>
            <a:r>
              <a:rPr lang="en-US" sz="2400" dirty="0" smtClean="0"/>
              <a:t>“Furthermore, such local currencies do not stop the continued</a:t>
            </a:r>
          </a:p>
          <a:p>
            <a:r>
              <a:rPr lang="en-US" sz="2400" dirty="0" smtClean="0"/>
              <a:t>mismanagement of the money system at the national level…   </a:t>
            </a:r>
          </a:p>
          <a:p>
            <a:r>
              <a:rPr lang="en-US" sz="2400" dirty="0" smtClean="0"/>
              <a:t>Ending that injustice should be our monetary priority.”</a:t>
            </a:r>
          </a:p>
          <a:p>
            <a:r>
              <a:rPr lang="en-US" sz="2400" dirty="0" smtClean="0"/>
              <a:t>   						</a:t>
            </a:r>
            <a:r>
              <a:rPr lang="en-US" dirty="0" err="1" smtClean="0"/>
              <a:t>Zarlenga</a:t>
            </a:r>
            <a:r>
              <a:rPr lang="en-US" dirty="0" smtClean="0"/>
              <a:t>, </a:t>
            </a:r>
            <a:r>
              <a:rPr lang="en-US" i="1" dirty="0" smtClean="0"/>
              <a:t>LSM</a:t>
            </a:r>
            <a:r>
              <a:rPr lang="en-US" dirty="0" smtClean="0"/>
              <a:t>, p. 660</a:t>
            </a:r>
            <a:endParaRPr lang="en-US" dirty="0"/>
          </a:p>
        </p:txBody>
      </p:sp>
      <p:sp>
        <p:nvSpPr>
          <p:cNvPr id="3" name="TextBox 2"/>
          <p:cNvSpPr txBox="1"/>
          <p:nvPr/>
        </p:nvSpPr>
        <p:spPr>
          <a:xfrm>
            <a:off x="669562" y="5662014"/>
            <a:ext cx="1816588" cy="369332"/>
          </a:xfrm>
          <a:prstGeom prst="rect">
            <a:avLst/>
          </a:prstGeom>
          <a:noFill/>
        </p:spPr>
        <p:txBody>
          <a:bodyPr wrap="none" rtlCol="0">
            <a:spAutoFit/>
          </a:bodyPr>
          <a:lstStyle/>
          <a:p>
            <a:r>
              <a:rPr lang="en-US" dirty="0" smtClean="0"/>
              <a:t>Stephen </a:t>
            </a:r>
            <a:r>
              <a:rPr lang="en-US" dirty="0" err="1" smtClean="0"/>
              <a:t>Zarlenga</a:t>
            </a:r>
            <a:endParaRPr lang="en-US" dirty="0"/>
          </a:p>
        </p:txBody>
      </p:sp>
      <p:pic>
        <p:nvPicPr>
          <p:cNvPr id="4100" name="Picture 4" descr="https://s17-us2.ixquick.com/cgi-bin/serveimage?url=http%3A%2F%2Ftse1.mm.bing.net%2Fth%3Fid%3DJN.06SAVEr6iBkN%252bGdW0czp2w%26pid%3D15.1%26H%3D106%26W%3D160&amp;sp=bcc31aa4cfe278f0a483128b7914f88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488" y="5289923"/>
            <a:ext cx="2366908" cy="156807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rebiofuels.com/wp-content/uploads/2014/01/Congres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7396" y="4450958"/>
            <a:ext cx="5614604" cy="24070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03531" y="5108028"/>
            <a:ext cx="1665456" cy="369332"/>
          </a:xfrm>
          <a:prstGeom prst="rect">
            <a:avLst/>
          </a:prstGeom>
          <a:noFill/>
        </p:spPr>
        <p:txBody>
          <a:bodyPr wrap="none" rtlCol="0">
            <a:spAutoFit/>
          </a:bodyPr>
          <a:lstStyle/>
          <a:p>
            <a:r>
              <a:rPr lang="en-US" dirty="0" smtClean="0"/>
              <a:t>Dennis Kucinich</a:t>
            </a:r>
            <a:endParaRPr lang="en-US" dirty="0"/>
          </a:p>
        </p:txBody>
      </p:sp>
    </p:spTree>
    <p:extLst>
      <p:ext uri="{BB962C8B-B14F-4D97-AF65-F5344CB8AC3E}">
        <p14:creationId xmlns:p14="http://schemas.microsoft.com/office/powerpoint/2010/main" val="16166614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rgbClr val="75FFFF"/>
          </a:solidFill>
        </p:spPr>
        <p:txBody>
          <a:bodyPr wrap="square">
            <a:spAutoFit/>
          </a:bodyPr>
          <a:lstStyle/>
          <a:p>
            <a:pPr marL="914400" lvl="1" indent="-457200" algn="ctr">
              <a:buFont typeface="+mj-lt"/>
              <a:buAutoNum type="arabicPeriod" startAt="6"/>
            </a:pPr>
            <a:r>
              <a:rPr lang="en-US" sz="2400" b="1" dirty="0" smtClean="0">
                <a:latin typeface="Courier New" panose="02070309020205020404" pitchFamily="49" charset="0"/>
                <a:cs typeface="Courier New" panose="02070309020205020404" pitchFamily="49" charset="0"/>
              </a:rPr>
              <a:t>Distractions from Sovereign Money:</a:t>
            </a:r>
          </a:p>
          <a:p>
            <a:pPr lvl="1" algn="ctr"/>
            <a:r>
              <a:rPr lang="en-US" sz="2400" b="1" dirty="0" smtClean="0">
                <a:latin typeface="Courier New" panose="02070309020205020404" pitchFamily="49" charset="0"/>
                <a:cs typeface="Courier New" panose="02070309020205020404" pitchFamily="49" charset="0"/>
              </a:rPr>
              <a:t> The “All Money Is Debt” Faction</a:t>
            </a:r>
            <a:endParaRPr lang="en-US" sz="2400" b="1" dirty="0">
              <a:latin typeface="Courier New" panose="02070309020205020404" pitchFamily="49" charset="0"/>
              <a:cs typeface="Courier New" panose="02070309020205020404" pitchFamily="49" charset="0"/>
            </a:endParaRPr>
          </a:p>
        </p:txBody>
      </p:sp>
      <p:sp>
        <p:nvSpPr>
          <p:cNvPr id="3" name="TextBox 2"/>
          <p:cNvSpPr txBox="1"/>
          <p:nvPr/>
        </p:nvSpPr>
        <p:spPr>
          <a:xfrm>
            <a:off x="0" y="830997"/>
            <a:ext cx="12192000" cy="1200329"/>
          </a:xfrm>
          <a:prstGeom prst="rect">
            <a:avLst/>
          </a:prstGeom>
          <a:solidFill>
            <a:srgbClr val="A7FFFF"/>
          </a:solidFill>
        </p:spPr>
        <p:txBody>
          <a:bodyPr wrap="square" rtlCol="0">
            <a:spAutoFit/>
          </a:bodyPr>
          <a:lstStyle/>
          <a:p>
            <a:r>
              <a:rPr lang="en-US" sz="2400" dirty="0" smtClean="0"/>
              <a:t>“This group confuses the nature of money…  They say that since most of the money in circulation is in the form of credits issued by banks (which are also debts to those being credited),  that therefore the nature of money is that it is always debt.” 			  </a:t>
            </a:r>
            <a:r>
              <a:rPr lang="en-US" dirty="0" err="1" smtClean="0"/>
              <a:t>Zarlenga</a:t>
            </a:r>
            <a:r>
              <a:rPr lang="en-US" dirty="0" smtClean="0"/>
              <a:t>, </a:t>
            </a:r>
            <a:r>
              <a:rPr lang="en-US" i="1" dirty="0" smtClean="0"/>
              <a:t>LSM</a:t>
            </a:r>
            <a:r>
              <a:rPr lang="en-US" dirty="0" smtClean="0"/>
              <a:t>, p. 661 </a:t>
            </a:r>
            <a:endParaRPr lang="en-US" dirty="0"/>
          </a:p>
        </p:txBody>
      </p:sp>
      <p:pic>
        <p:nvPicPr>
          <p:cNvPr id="5122" name="Picture 2" descr="https://learningfromdogs.files.wordpress.com/2010/02/us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779" y="2373312"/>
            <a:ext cx="3050088" cy="25171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4.bp.blogspot.com/-BGoDPIP6xIY/ThhxjIgM6lI/AAAAAAAAARk/ky8MS5-LPGw/s1600/Federal+Reserve+Note+1+dollar+2003A-K+Cat+M-1-61+obverse+FR-1931-K+ST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5789" y="2373312"/>
            <a:ext cx="4921970" cy="21533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06909" y="2031326"/>
            <a:ext cx="3050387" cy="1569660"/>
          </a:xfrm>
          <a:prstGeom prst="rect">
            <a:avLst/>
          </a:prstGeom>
          <a:noFill/>
        </p:spPr>
        <p:txBody>
          <a:bodyPr wrap="none" rtlCol="0">
            <a:spAutoFit/>
          </a:bodyPr>
          <a:lstStyle/>
          <a:p>
            <a:r>
              <a:rPr lang="en-US" sz="2400" dirty="0" smtClean="0"/>
              <a:t>GREENBACK DOLLAR    </a:t>
            </a:r>
          </a:p>
          <a:p>
            <a:pPr algn="r"/>
            <a:endParaRPr lang="en-US" dirty="0" smtClean="0"/>
          </a:p>
          <a:p>
            <a:pPr algn="r"/>
            <a:r>
              <a:rPr lang="en-US" dirty="0" smtClean="0"/>
              <a:t>DEBT-FREE MONEY</a:t>
            </a:r>
          </a:p>
          <a:p>
            <a:pPr algn="r"/>
            <a:endParaRPr lang="en-US" dirty="0"/>
          </a:p>
          <a:p>
            <a:pPr algn="r"/>
            <a:r>
              <a:rPr lang="en-US" dirty="0" smtClean="0"/>
              <a:t>GOVERNMENT ISSUED</a:t>
            </a:r>
            <a:endParaRPr lang="en-US" dirty="0"/>
          </a:p>
        </p:txBody>
      </p:sp>
      <p:sp>
        <p:nvSpPr>
          <p:cNvPr id="5" name="TextBox 4"/>
          <p:cNvSpPr txBox="1"/>
          <p:nvPr/>
        </p:nvSpPr>
        <p:spPr>
          <a:xfrm>
            <a:off x="5971396" y="2031326"/>
            <a:ext cx="3218060" cy="1569660"/>
          </a:xfrm>
          <a:prstGeom prst="rect">
            <a:avLst/>
          </a:prstGeom>
          <a:noFill/>
        </p:spPr>
        <p:txBody>
          <a:bodyPr wrap="none" rtlCol="0">
            <a:spAutoFit/>
          </a:bodyPr>
          <a:lstStyle/>
          <a:p>
            <a:r>
              <a:rPr lang="en-US" sz="2400" dirty="0" smtClean="0"/>
              <a:t>FEDERAL RESERVE NOTE</a:t>
            </a:r>
          </a:p>
          <a:p>
            <a:endParaRPr lang="en-US" dirty="0"/>
          </a:p>
          <a:p>
            <a:r>
              <a:rPr lang="en-US" dirty="0" smtClean="0"/>
              <a:t>DEBT-MONEY</a:t>
            </a:r>
          </a:p>
          <a:p>
            <a:endParaRPr lang="en-US" dirty="0"/>
          </a:p>
          <a:p>
            <a:r>
              <a:rPr lang="en-US" dirty="0" smtClean="0"/>
              <a:t>BANK ISSUED</a:t>
            </a:r>
            <a:endParaRPr lang="en-US" dirty="0"/>
          </a:p>
        </p:txBody>
      </p:sp>
      <p:sp>
        <p:nvSpPr>
          <p:cNvPr id="6" name="TextBox 5"/>
          <p:cNvSpPr txBox="1"/>
          <p:nvPr/>
        </p:nvSpPr>
        <p:spPr>
          <a:xfrm>
            <a:off x="725214" y="5232472"/>
            <a:ext cx="11279563" cy="1200329"/>
          </a:xfrm>
          <a:prstGeom prst="rect">
            <a:avLst/>
          </a:prstGeom>
          <a:solidFill>
            <a:srgbClr val="D5FFFF"/>
          </a:solidFill>
        </p:spPr>
        <p:txBody>
          <a:bodyPr wrap="none" rtlCol="0">
            <a:spAutoFit/>
          </a:bodyPr>
          <a:lstStyle/>
          <a:p>
            <a:r>
              <a:rPr lang="en-US" sz="2400" dirty="0" smtClean="0"/>
              <a:t>“Credit can function imperfectly as money, when it has been (improperly) monetized</a:t>
            </a:r>
          </a:p>
          <a:p>
            <a:r>
              <a:rPr lang="en-US" sz="2400" dirty="0" smtClean="0"/>
              <a:t>under the law.   For example the legal treatment of the private Federal Reserve notes</a:t>
            </a:r>
          </a:p>
          <a:p>
            <a:r>
              <a:rPr lang="en-US" sz="2400" dirty="0" smtClean="0"/>
              <a:t>as money by accepting them for taxes and making them a legal tender.”   </a:t>
            </a:r>
            <a:r>
              <a:rPr lang="en-US" dirty="0" err="1" smtClean="0"/>
              <a:t>Zarlenga</a:t>
            </a:r>
            <a:r>
              <a:rPr lang="en-US" dirty="0" smtClean="0"/>
              <a:t>, </a:t>
            </a:r>
            <a:r>
              <a:rPr lang="en-US" i="1" dirty="0" smtClean="0"/>
              <a:t>LSM</a:t>
            </a:r>
            <a:r>
              <a:rPr lang="en-US" dirty="0" smtClean="0"/>
              <a:t>, p. 661</a:t>
            </a:r>
            <a:endParaRPr lang="en-US" dirty="0"/>
          </a:p>
        </p:txBody>
      </p:sp>
      <p:sp>
        <p:nvSpPr>
          <p:cNvPr id="7" name="TextBox 6"/>
          <p:cNvSpPr txBox="1"/>
          <p:nvPr/>
        </p:nvSpPr>
        <p:spPr>
          <a:xfrm>
            <a:off x="3636229" y="4157342"/>
            <a:ext cx="1473480" cy="584775"/>
          </a:xfrm>
          <a:prstGeom prst="rect">
            <a:avLst/>
          </a:prstGeom>
          <a:solidFill>
            <a:schemeClr val="accent2"/>
          </a:solidFill>
        </p:spPr>
        <p:txBody>
          <a:bodyPr wrap="none" rtlCol="0">
            <a:spAutoFit/>
          </a:bodyPr>
          <a:lstStyle/>
          <a:p>
            <a:r>
              <a:rPr lang="en-US" sz="3200" dirty="0" smtClean="0"/>
              <a:t>MONEY</a:t>
            </a:r>
            <a:endParaRPr lang="en-US" sz="3200" dirty="0"/>
          </a:p>
        </p:txBody>
      </p:sp>
      <p:sp>
        <p:nvSpPr>
          <p:cNvPr id="8" name="TextBox 7"/>
          <p:cNvSpPr txBox="1"/>
          <p:nvPr/>
        </p:nvSpPr>
        <p:spPr>
          <a:xfrm>
            <a:off x="6096000" y="4157342"/>
            <a:ext cx="1385316" cy="584775"/>
          </a:xfrm>
          <a:prstGeom prst="rect">
            <a:avLst/>
          </a:prstGeom>
          <a:solidFill>
            <a:schemeClr val="accent2"/>
          </a:solidFill>
        </p:spPr>
        <p:txBody>
          <a:bodyPr wrap="none" rtlCol="0">
            <a:spAutoFit/>
          </a:bodyPr>
          <a:lstStyle/>
          <a:p>
            <a:r>
              <a:rPr lang="en-US" sz="3200" dirty="0" smtClean="0"/>
              <a:t>CREDIT</a:t>
            </a:r>
            <a:endParaRPr lang="en-US" sz="3200" dirty="0"/>
          </a:p>
        </p:txBody>
      </p:sp>
    </p:spTree>
    <p:extLst>
      <p:ext uri="{BB962C8B-B14F-4D97-AF65-F5344CB8AC3E}">
        <p14:creationId xmlns:p14="http://schemas.microsoft.com/office/powerpoint/2010/main" val="42641449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rgbClr val="75FFFF"/>
          </a:solidFill>
        </p:spPr>
        <p:txBody>
          <a:bodyPr wrap="square">
            <a:spAutoFit/>
          </a:bodyPr>
          <a:lstStyle/>
          <a:p>
            <a:pPr marL="914400" lvl="1" indent="-457200" algn="ctr">
              <a:buFont typeface="+mj-lt"/>
              <a:buAutoNum type="arabicPeriod" startAt="6"/>
            </a:pPr>
            <a:r>
              <a:rPr lang="en-US" sz="2400" b="1" dirty="0" smtClean="0">
                <a:latin typeface="Courier New" panose="02070309020205020404" pitchFamily="49" charset="0"/>
                <a:cs typeface="Courier New" panose="02070309020205020404" pitchFamily="49" charset="0"/>
              </a:rPr>
              <a:t>Distractions from Sovereign Money:</a:t>
            </a:r>
          </a:p>
          <a:p>
            <a:pPr lvl="1" algn="ctr"/>
            <a:r>
              <a:rPr lang="en-US" sz="2400" b="1" dirty="0" smtClean="0">
                <a:latin typeface="Courier New" panose="02070309020205020404" pitchFamily="49" charset="0"/>
                <a:cs typeface="Courier New" panose="02070309020205020404" pitchFamily="49" charset="0"/>
              </a:rPr>
              <a:t> The “All Money Is Debt” Faction</a:t>
            </a:r>
            <a:endParaRPr lang="en-US" sz="2400" b="1" dirty="0">
              <a:latin typeface="Courier New" panose="02070309020205020404" pitchFamily="49" charset="0"/>
              <a:cs typeface="Courier New" panose="02070309020205020404" pitchFamily="49" charset="0"/>
            </a:endParaRPr>
          </a:p>
        </p:txBody>
      </p:sp>
      <p:sp>
        <p:nvSpPr>
          <p:cNvPr id="3" name="TextBox 2"/>
          <p:cNvSpPr txBox="1"/>
          <p:nvPr/>
        </p:nvSpPr>
        <p:spPr>
          <a:xfrm>
            <a:off x="0" y="830997"/>
            <a:ext cx="12192000" cy="1200329"/>
          </a:xfrm>
          <a:prstGeom prst="rect">
            <a:avLst/>
          </a:prstGeom>
          <a:solidFill>
            <a:srgbClr val="A7FFFF"/>
          </a:solidFill>
        </p:spPr>
        <p:txBody>
          <a:bodyPr wrap="square" rtlCol="0">
            <a:spAutoFit/>
          </a:bodyPr>
          <a:lstStyle/>
          <a:p>
            <a:r>
              <a:rPr lang="en-US" sz="2400" dirty="0" smtClean="0"/>
              <a:t>“Those who argue that it [credit] is the only form of money, should realize that they are actually defining ‘money’ out of existence, and substituting ‘credit’ for it.  Money and credit denote two different things.   That’s one of the reasons we give them separate names.”     </a:t>
            </a:r>
            <a:r>
              <a:rPr lang="en-US" dirty="0" err="1" smtClean="0"/>
              <a:t>Zarlenga</a:t>
            </a:r>
            <a:r>
              <a:rPr lang="en-US" dirty="0" smtClean="0"/>
              <a:t>, </a:t>
            </a:r>
            <a:r>
              <a:rPr lang="en-US" i="1" dirty="0" smtClean="0"/>
              <a:t>LSM</a:t>
            </a:r>
            <a:r>
              <a:rPr lang="en-US" dirty="0" smtClean="0"/>
              <a:t>, p. 661 </a:t>
            </a:r>
            <a:endParaRPr lang="en-US" dirty="0"/>
          </a:p>
        </p:txBody>
      </p:sp>
      <p:pic>
        <p:nvPicPr>
          <p:cNvPr id="6146" name="Picture 2" descr="http://watermarked.cutcaster.com/cutcaster-photo-100268213-Money-and-Cr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836" y="2607071"/>
            <a:ext cx="5204702" cy="36895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01149" y="4614542"/>
            <a:ext cx="1473480" cy="584775"/>
          </a:xfrm>
          <a:prstGeom prst="rect">
            <a:avLst/>
          </a:prstGeom>
          <a:solidFill>
            <a:schemeClr val="accent2"/>
          </a:solidFill>
        </p:spPr>
        <p:txBody>
          <a:bodyPr wrap="none" rtlCol="0">
            <a:spAutoFit/>
          </a:bodyPr>
          <a:lstStyle/>
          <a:p>
            <a:r>
              <a:rPr lang="en-US" sz="3200" dirty="0" smtClean="0"/>
              <a:t>MONEY</a:t>
            </a:r>
            <a:endParaRPr lang="en-US" sz="3200" dirty="0"/>
          </a:p>
        </p:txBody>
      </p:sp>
      <p:sp>
        <p:nvSpPr>
          <p:cNvPr id="6" name="TextBox 5"/>
          <p:cNvSpPr txBox="1"/>
          <p:nvPr/>
        </p:nvSpPr>
        <p:spPr>
          <a:xfrm>
            <a:off x="2956581" y="5408069"/>
            <a:ext cx="1385316" cy="584775"/>
          </a:xfrm>
          <a:prstGeom prst="rect">
            <a:avLst/>
          </a:prstGeom>
          <a:solidFill>
            <a:schemeClr val="accent2"/>
          </a:solidFill>
        </p:spPr>
        <p:txBody>
          <a:bodyPr wrap="none" rtlCol="0">
            <a:spAutoFit/>
          </a:bodyPr>
          <a:lstStyle/>
          <a:p>
            <a:r>
              <a:rPr lang="en-US" sz="3200" dirty="0" smtClean="0"/>
              <a:t>CREDIT</a:t>
            </a:r>
            <a:endParaRPr lang="en-US" sz="3200" dirty="0"/>
          </a:p>
        </p:txBody>
      </p:sp>
    </p:spTree>
    <p:extLst>
      <p:ext uri="{BB962C8B-B14F-4D97-AF65-F5344CB8AC3E}">
        <p14:creationId xmlns:p14="http://schemas.microsoft.com/office/powerpoint/2010/main" val="383927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rgbClr val="75FFFF"/>
          </a:solidFill>
        </p:spPr>
        <p:txBody>
          <a:bodyPr wrap="square">
            <a:spAutoFit/>
          </a:bodyPr>
          <a:lstStyle/>
          <a:p>
            <a:pPr marL="914400" lvl="1" indent="-457200" algn="ctr">
              <a:buFont typeface="+mj-lt"/>
              <a:buAutoNum type="arabicPeriod" startAt="6"/>
            </a:pPr>
            <a:r>
              <a:rPr lang="en-US" sz="2400" b="1" dirty="0" smtClean="0">
                <a:latin typeface="Courier New" panose="02070309020205020404" pitchFamily="49" charset="0"/>
                <a:cs typeface="Courier New" panose="02070309020205020404" pitchFamily="49" charset="0"/>
              </a:rPr>
              <a:t>Distractions from Sovereign Money:</a:t>
            </a:r>
          </a:p>
          <a:p>
            <a:pPr lvl="1" algn="ctr"/>
            <a:r>
              <a:rPr lang="en-US" sz="2400" b="1" dirty="0" smtClean="0">
                <a:latin typeface="Courier New" panose="02070309020205020404" pitchFamily="49" charset="0"/>
                <a:cs typeface="Courier New" panose="02070309020205020404" pitchFamily="49" charset="0"/>
              </a:rPr>
              <a:t> The “All Money Is Debt” Faction</a:t>
            </a:r>
            <a:endParaRPr lang="en-US" sz="2400" b="1" dirty="0">
              <a:latin typeface="Courier New" panose="02070309020205020404" pitchFamily="49" charset="0"/>
              <a:cs typeface="Courier New" panose="02070309020205020404" pitchFamily="49" charset="0"/>
            </a:endParaRPr>
          </a:p>
        </p:txBody>
      </p:sp>
      <p:sp>
        <p:nvSpPr>
          <p:cNvPr id="3" name="TextBox 2"/>
          <p:cNvSpPr txBox="1"/>
          <p:nvPr/>
        </p:nvSpPr>
        <p:spPr>
          <a:xfrm>
            <a:off x="-31532" y="1288197"/>
            <a:ext cx="12192001" cy="1569660"/>
          </a:xfrm>
          <a:prstGeom prst="rect">
            <a:avLst/>
          </a:prstGeom>
          <a:solidFill>
            <a:srgbClr val="D5FFFF"/>
          </a:solidFill>
        </p:spPr>
        <p:txBody>
          <a:bodyPr wrap="square" rtlCol="0">
            <a:spAutoFit/>
          </a:bodyPr>
          <a:lstStyle/>
          <a:p>
            <a:r>
              <a:rPr lang="en-US" sz="2400" dirty="0" smtClean="0"/>
              <a:t>“A society such as the U.S., depending on private bank credits in place of government-created money, is operating in moral quicksand.  It has established a special privilege of power for those private parties issuing the credit – the bankers.   As Professor Soddy and others have shown, this cannot help but do serious harm to the population as a whole.”     </a:t>
            </a:r>
            <a:r>
              <a:rPr lang="en-US" dirty="0" err="1" smtClean="0"/>
              <a:t>Zarlenga</a:t>
            </a:r>
            <a:r>
              <a:rPr lang="en-US" dirty="0" smtClean="0"/>
              <a:t>, </a:t>
            </a:r>
            <a:r>
              <a:rPr lang="en-US" i="1" dirty="0" smtClean="0"/>
              <a:t>LSM</a:t>
            </a:r>
            <a:r>
              <a:rPr lang="en-US" dirty="0" smtClean="0"/>
              <a:t>, p. 661 </a:t>
            </a:r>
            <a:endParaRPr lang="en-US" dirty="0"/>
          </a:p>
        </p:txBody>
      </p:sp>
      <p:pic>
        <p:nvPicPr>
          <p:cNvPr id="7178" name="Picture 10" descr="http://www.thesleuthjournal.com/wp-content/uploads/2013/11/wealthy-vs-po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4634" y="3497342"/>
            <a:ext cx="4836747" cy="292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6301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rgbClr val="75FFFF"/>
          </a:solidFill>
        </p:spPr>
        <p:txBody>
          <a:bodyPr wrap="square">
            <a:spAutoFit/>
          </a:bodyPr>
          <a:lstStyle/>
          <a:p>
            <a:pPr marL="914400" lvl="1" indent="-457200" algn="ctr">
              <a:buFont typeface="+mj-lt"/>
              <a:buAutoNum type="arabicPeriod" startAt="6"/>
            </a:pPr>
            <a:r>
              <a:rPr lang="en-US" sz="2400" b="1" dirty="0" smtClean="0">
                <a:latin typeface="Courier New" panose="02070309020205020404" pitchFamily="49" charset="0"/>
                <a:cs typeface="Courier New" panose="02070309020205020404" pitchFamily="49" charset="0"/>
              </a:rPr>
              <a:t>Distractions from Sovereign Money:</a:t>
            </a:r>
          </a:p>
          <a:p>
            <a:pPr lvl="1" algn="ctr"/>
            <a:r>
              <a:rPr lang="en-US" sz="2400" b="1" dirty="0" smtClean="0">
                <a:latin typeface="Courier New" panose="02070309020205020404" pitchFamily="49" charset="0"/>
                <a:cs typeface="Courier New" panose="02070309020205020404" pitchFamily="49" charset="0"/>
              </a:rPr>
              <a:t> The “All Money Is Debt” Faction</a:t>
            </a:r>
            <a:endParaRPr lang="en-US" sz="2400" b="1" dirty="0">
              <a:latin typeface="Courier New" panose="02070309020205020404" pitchFamily="49" charset="0"/>
              <a:cs typeface="Courier New" panose="02070309020205020404" pitchFamily="49" charset="0"/>
            </a:endParaRPr>
          </a:p>
        </p:txBody>
      </p:sp>
      <p:sp>
        <p:nvSpPr>
          <p:cNvPr id="4" name="TextBox 3"/>
          <p:cNvSpPr txBox="1"/>
          <p:nvPr/>
        </p:nvSpPr>
        <p:spPr>
          <a:xfrm>
            <a:off x="44243" y="830997"/>
            <a:ext cx="11753346" cy="2062103"/>
          </a:xfrm>
          <a:prstGeom prst="rect">
            <a:avLst/>
          </a:prstGeom>
          <a:noFill/>
        </p:spPr>
        <p:txBody>
          <a:bodyPr wrap="none" rtlCol="0">
            <a:spAutoFit/>
          </a:bodyPr>
          <a:lstStyle/>
          <a:p>
            <a:r>
              <a:rPr lang="en-US" sz="3200" dirty="0" smtClean="0"/>
              <a:t>“Properly constituted government money, except when spent on</a:t>
            </a:r>
          </a:p>
          <a:p>
            <a:r>
              <a:rPr lang="en-US" sz="3200" dirty="0" smtClean="0"/>
              <a:t>warfare, tends to be used for … the broad interest of the citizens such</a:t>
            </a:r>
          </a:p>
          <a:p>
            <a:r>
              <a:rPr lang="en-US" sz="3200" dirty="0" smtClean="0"/>
              <a:t>as bridge and road and water infrastructure; public health and</a:t>
            </a:r>
          </a:p>
          <a:p>
            <a:r>
              <a:rPr lang="en-US" sz="3200" dirty="0" smtClean="0"/>
              <a:t>education  [debt-free].”    					</a:t>
            </a:r>
            <a:r>
              <a:rPr lang="en-US" sz="2000" dirty="0" err="1" smtClean="0"/>
              <a:t>Zarlenga</a:t>
            </a:r>
            <a:r>
              <a:rPr lang="en-US" sz="2000" dirty="0" smtClean="0"/>
              <a:t>, </a:t>
            </a:r>
            <a:r>
              <a:rPr lang="en-US" sz="2000" i="1" dirty="0" smtClean="0"/>
              <a:t>LSM</a:t>
            </a:r>
            <a:r>
              <a:rPr lang="en-US" sz="2000" dirty="0" smtClean="0"/>
              <a:t>, 661</a:t>
            </a:r>
            <a:endParaRPr lang="en-US" dirty="0"/>
          </a:p>
        </p:txBody>
      </p:sp>
      <p:pic>
        <p:nvPicPr>
          <p:cNvPr id="7172" name="Picture 4" descr="http://pics4.city-data.com/cpicv/vfiles257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6174" y="3247697"/>
            <a:ext cx="2566521" cy="1926467"/>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s://aspanational.files.wordpress.com/2011/10/ae_graduat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3808" y="4349874"/>
            <a:ext cx="2357774" cy="2357774"/>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ttp://blog.quizzle.com/wp-content/uploads/2010/11/health-ca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0186" y="4349875"/>
            <a:ext cx="3542922" cy="2357774"/>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http://blog.nola.com/news_impact/2009/08/large_michoud_can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25" y="3247698"/>
            <a:ext cx="2948272" cy="19264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93808" y="6338316"/>
            <a:ext cx="1197187" cy="369332"/>
          </a:xfrm>
          <a:prstGeom prst="rect">
            <a:avLst/>
          </a:prstGeom>
          <a:solidFill>
            <a:schemeClr val="accent2"/>
          </a:solidFill>
        </p:spPr>
        <p:txBody>
          <a:bodyPr wrap="none" rtlCol="0">
            <a:spAutoFit/>
          </a:bodyPr>
          <a:lstStyle/>
          <a:p>
            <a:r>
              <a:rPr lang="en-US" dirty="0" smtClean="0"/>
              <a:t>DEBT-FREE</a:t>
            </a:r>
            <a:endParaRPr lang="en-US" dirty="0"/>
          </a:p>
        </p:txBody>
      </p:sp>
    </p:spTree>
    <p:extLst>
      <p:ext uri="{BB962C8B-B14F-4D97-AF65-F5344CB8AC3E}">
        <p14:creationId xmlns:p14="http://schemas.microsoft.com/office/powerpoint/2010/main" val="11121445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07886"/>
          </a:xfrm>
          <a:prstGeom prst="rect">
            <a:avLst/>
          </a:prstGeom>
          <a:solidFill>
            <a:srgbClr val="75FFFF"/>
          </a:solidFill>
        </p:spPr>
        <p:txBody>
          <a:bodyPr wrap="square">
            <a:spAutoFit/>
          </a:bodyPr>
          <a:lstStyle/>
          <a:p>
            <a:pPr marL="914400" lvl="1" indent="-457200" algn="ctr">
              <a:buFont typeface="+mj-lt"/>
              <a:buAutoNum type="arabicPeriod" startAt="6"/>
            </a:pPr>
            <a:r>
              <a:rPr lang="en-US" sz="2000" b="1" dirty="0" smtClean="0">
                <a:latin typeface="Courier New" panose="02070309020205020404" pitchFamily="49" charset="0"/>
                <a:cs typeface="Courier New" panose="02070309020205020404" pitchFamily="49" charset="0"/>
              </a:rPr>
              <a:t>Distractions from Sovereign Money:</a:t>
            </a:r>
          </a:p>
          <a:p>
            <a:pPr lvl="1" algn="ctr"/>
            <a:r>
              <a:rPr lang="en-US" sz="2000" b="1" dirty="0" smtClean="0">
                <a:latin typeface="Courier New" panose="02070309020205020404" pitchFamily="49" charset="0"/>
                <a:cs typeface="Courier New" panose="02070309020205020404" pitchFamily="49" charset="0"/>
              </a:rPr>
              <a:t> The “All Money Is Debt” Faction</a:t>
            </a:r>
            <a:endParaRPr lang="en-US" sz="2000" b="1" dirty="0">
              <a:latin typeface="Courier New" panose="02070309020205020404" pitchFamily="49" charset="0"/>
              <a:cs typeface="Courier New" panose="02070309020205020404" pitchFamily="49" charset="0"/>
            </a:endParaRPr>
          </a:p>
        </p:txBody>
      </p:sp>
      <p:sp>
        <p:nvSpPr>
          <p:cNvPr id="4" name="TextBox 3"/>
          <p:cNvSpPr txBox="1"/>
          <p:nvPr/>
        </p:nvSpPr>
        <p:spPr>
          <a:xfrm>
            <a:off x="0" y="707886"/>
            <a:ext cx="12191999" cy="707886"/>
          </a:xfrm>
          <a:prstGeom prst="rect">
            <a:avLst/>
          </a:prstGeom>
          <a:noFill/>
        </p:spPr>
        <p:txBody>
          <a:bodyPr wrap="square" rtlCol="0">
            <a:spAutoFit/>
          </a:bodyPr>
          <a:lstStyle/>
          <a:p>
            <a:r>
              <a:rPr lang="en-US" sz="2000" dirty="0" smtClean="0"/>
              <a:t>“Private credit tends to go for fast profit, defined in its least productive manner; for quickly getting back more than one gives, in terms of shuffling paper instruments.”    		      		 </a:t>
            </a:r>
            <a:r>
              <a:rPr lang="en-US" sz="1400" dirty="0" err="1" smtClean="0"/>
              <a:t>Zarlenga</a:t>
            </a:r>
            <a:r>
              <a:rPr lang="en-US" sz="1400" dirty="0"/>
              <a:t>, </a:t>
            </a:r>
            <a:r>
              <a:rPr lang="en-US" sz="1400" i="1" dirty="0"/>
              <a:t>LSM</a:t>
            </a:r>
            <a:r>
              <a:rPr lang="en-US" sz="1400" dirty="0"/>
              <a:t>, </a:t>
            </a:r>
            <a:r>
              <a:rPr lang="en-US" sz="1400" dirty="0" smtClean="0"/>
              <a:t>pp. 661-662</a:t>
            </a:r>
            <a:endParaRPr lang="en-US" dirty="0"/>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1" y="1415771"/>
            <a:ext cx="12191999" cy="5442229"/>
          </a:xfrm>
          <a:prstGeom prst="rect">
            <a:avLst/>
          </a:prstGeom>
          <a:noFill/>
          <a:ln>
            <a:noFill/>
          </a:ln>
        </p:spPr>
      </p:pic>
      <p:sp>
        <p:nvSpPr>
          <p:cNvPr id="3" name="TextBox 2"/>
          <p:cNvSpPr txBox="1"/>
          <p:nvPr/>
        </p:nvSpPr>
        <p:spPr>
          <a:xfrm>
            <a:off x="1813035" y="1477326"/>
            <a:ext cx="7086299" cy="646331"/>
          </a:xfrm>
          <a:prstGeom prst="rect">
            <a:avLst/>
          </a:prstGeom>
          <a:solidFill>
            <a:srgbClr val="FFA3FF"/>
          </a:solidFill>
        </p:spPr>
        <p:txBody>
          <a:bodyPr wrap="none" rtlCol="0">
            <a:spAutoFit/>
          </a:bodyPr>
          <a:lstStyle/>
          <a:p>
            <a:r>
              <a:rPr lang="en-US" sz="3600" dirty="0" smtClean="0"/>
              <a:t>FINANCIAL SYSTEM:   PAPER WEALTH</a:t>
            </a:r>
            <a:endParaRPr lang="en-US" sz="3600" dirty="0"/>
          </a:p>
        </p:txBody>
      </p:sp>
    </p:spTree>
    <p:extLst>
      <p:ext uri="{BB962C8B-B14F-4D97-AF65-F5344CB8AC3E}">
        <p14:creationId xmlns:p14="http://schemas.microsoft.com/office/powerpoint/2010/main" val="34639561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rgbClr val="75FFFF"/>
          </a:solidFill>
        </p:spPr>
        <p:txBody>
          <a:bodyPr wrap="square">
            <a:spAutoFit/>
          </a:bodyPr>
          <a:lstStyle/>
          <a:p>
            <a:pPr marL="914400" lvl="1" indent="-457200" algn="ctr">
              <a:buFont typeface="+mj-lt"/>
              <a:buAutoNum type="arabicPeriod" startAt="6"/>
            </a:pPr>
            <a:r>
              <a:rPr lang="en-US" sz="2400" b="1" dirty="0" smtClean="0">
                <a:latin typeface="Courier New" panose="02070309020205020404" pitchFamily="49" charset="0"/>
                <a:cs typeface="Courier New" panose="02070309020205020404" pitchFamily="49" charset="0"/>
              </a:rPr>
              <a:t>Distractions from Sovereign Money:</a:t>
            </a:r>
          </a:p>
          <a:p>
            <a:pPr lvl="1" algn="ctr"/>
            <a:r>
              <a:rPr lang="en-US" sz="2400" b="1" dirty="0" smtClean="0">
                <a:latin typeface="Courier New" panose="02070309020205020404" pitchFamily="49" charset="0"/>
                <a:cs typeface="Courier New" panose="02070309020205020404" pitchFamily="49" charset="0"/>
              </a:rPr>
              <a:t> The “All Money Is Debt” Faction</a:t>
            </a:r>
            <a:endParaRPr lang="en-US" sz="2400" b="1" dirty="0">
              <a:latin typeface="Courier New" panose="02070309020205020404" pitchFamily="49" charset="0"/>
              <a:cs typeface="Courier New" panose="02070309020205020404" pitchFamily="49" charset="0"/>
            </a:endParaRPr>
          </a:p>
        </p:txBody>
      </p:sp>
      <p:sp>
        <p:nvSpPr>
          <p:cNvPr id="3" name="TextBox 2"/>
          <p:cNvSpPr txBox="1"/>
          <p:nvPr/>
        </p:nvSpPr>
        <p:spPr>
          <a:xfrm>
            <a:off x="-31532" y="830997"/>
            <a:ext cx="12192001" cy="3170099"/>
          </a:xfrm>
          <a:prstGeom prst="rect">
            <a:avLst/>
          </a:prstGeom>
          <a:solidFill>
            <a:srgbClr val="D5FFFF"/>
          </a:solidFill>
        </p:spPr>
        <p:txBody>
          <a:bodyPr wrap="square" rtlCol="0">
            <a:spAutoFit/>
          </a:bodyPr>
          <a:lstStyle/>
          <a:p>
            <a:r>
              <a:rPr lang="en-US" sz="2000" dirty="0" smtClean="0"/>
              <a:t>“It’s a mystery why otherwise intelligent persons don’t see that such a privilege [bank credit] would necessarily fall into the hands of the already wealthy, unjustly enriching them, and further aggravating the obscene concentration of wealth in America.</a:t>
            </a:r>
          </a:p>
          <a:p>
            <a:endParaRPr lang="en-US" sz="2000" dirty="0"/>
          </a:p>
          <a:p>
            <a:r>
              <a:rPr lang="en-US" sz="2000" dirty="0" smtClean="0"/>
              <a:t>Modern apologists also assert that  bankers are generally of ‘high moral character.’  But why would moral people seek to gain an unfair advantage over their fellow citizens, through a little understood legal privilege, to engage in a process that necessarily robs from society….</a:t>
            </a:r>
          </a:p>
          <a:p>
            <a:endParaRPr lang="en-US" sz="2000" dirty="0"/>
          </a:p>
          <a:p>
            <a:r>
              <a:rPr lang="en-US" sz="2000" dirty="0" smtClean="0"/>
              <a:t>If that [bank] credit has been improperly substituted for money, the bankers are more in control of the society than is the legislature, executive, and judiciary, not to mention the citizens.”          		 </a:t>
            </a:r>
            <a:r>
              <a:rPr lang="en-US" sz="1600" dirty="0" err="1" smtClean="0"/>
              <a:t>Zarlenga</a:t>
            </a:r>
            <a:r>
              <a:rPr lang="en-US" sz="1600" dirty="0" smtClean="0"/>
              <a:t>, </a:t>
            </a:r>
            <a:r>
              <a:rPr lang="en-US" sz="1600" i="1" dirty="0" smtClean="0"/>
              <a:t>LSM</a:t>
            </a:r>
            <a:r>
              <a:rPr lang="en-US" sz="1600" dirty="0" smtClean="0"/>
              <a:t>, p. 661 </a:t>
            </a:r>
            <a:endParaRPr lang="en-US" sz="1600" dirty="0"/>
          </a:p>
        </p:txBody>
      </p:sp>
      <p:pic>
        <p:nvPicPr>
          <p:cNvPr id="10244" name="Picture 4" descr="http://conservativepapers.com/wp-content/uploads/2011/12/congress-mone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0015" y="4001097"/>
            <a:ext cx="3806087" cy="2856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2351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2.ucsc.edu/whorulesamerica/power/images/wealth/Net_worth_and_financial_wealt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4166" y="1477327"/>
            <a:ext cx="9122937" cy="53971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12192000" cy="523220"/>
          </a:xfrm>
          <a:prstGeom prst="rect">
            <a:avLst/>
          </a:prstGeom>
          <a:solidFill>
            <a:srgbClr val="FFFF00"/>
          </a:solidFill>
        </p:spPr>
        <p:txBody>
          <a:bodyPr wrap="square">
            <a:spAutoFit/>
          </a:bodyPr>
          <a:lstStyle/>
          <a:p>
            <a:pPr marL="457200" indent="-457200" algn="ctr">
              <a:buFont typeface="+mj-lt"/>
              <a:buAutoNum type="arabicPeriod" startAt="7"/>
            </a:pPr>
            <a:r>
              <a:rPr lang="en-US" sz="2800" b="1" dirty="0">
                <a:latin typeface="Courier New" panose="02070309020205020404" pitchFamily="49" charset="0"/>
                <a:cs typeface="Courier New" panose="02070309020205020404" pitchFamily="49" charset="0"/>
              </a:rPr>
              <a:t>Governments Responsibility to Provide the Money</a:t>
            </a:r>
          </a:p>
        </p:txBody>
      </p:sp>
      <p:sp>
        <p:nvSpPr>
          <p:cNvPr id="3" name="TextBox 2"/>
          <p:cNvSpPr txBox="1"/>
          <p:nvPr/>
        </p:nvSpPr>
        <p:spPr>
          <a:xfrm>
            <a:off x="0" y="523220"/>
            <a:ext cx="12192000" cy="954107"/>
          </a:xfrm>
          <a:prstGeom prst="rect">
            <a:avLst/>
          </a:prstGeom>
          <a:solidFill>
            <a:srgbClr val="FFFF00"/>
          </a:solidFill>
        </p:spPr>
        <p:txBody>
          <a:bodyPr wrap="square" rtlCol="0">
            <a:spAutoFit/>
          </a:bodyPr>
          <a:lstStyle/>
          <a:p>
            <a:r>
              <a:rPr lang="en-US" sz="2800" dirty="0" smtClean="0"/>
              <a:t>“We regard the provision of the money mechanism to society by government as a major advance over any prior barter or credit arrangements.”           </a:t>
            </a:r>
            <a:r>
              <a:rPr lang="en-US" dirty="0" err="1" smtClean="0"/>
              <a:t>Zarlenga</a:t>
            </a:r>
            <a:r>
              <a:rPr lang="en-US" dirty="0" smtClean="0"/>
              <a:t>, </a:t>
            </a:r>
            <a:r>
              <a:rPr lang="en-US" i="1" dirty="0" smtClean="0"/>
              <a:t>LSM</a:t>
            </a:r>
            <a:r>
              <a:rPr lang="en-US" dirty="0" smtClean="0"/>
              <a:t>, p. 663</a:t>
            </a:r>
            <a:endParaRPr lang="en-US" dirty="0"/>
          </a:p>
        </p:txBody>
      </p:sp>
      <p:sp>
        <p:nvSpPr>
          <p:cNvPr id="4" name="TextBox 3"/>
          <p:cNvSpPr txBox="1"/>
          <p:nvPr/>
        </p:nvSpPr>
        <p:spPr>
          <a:xfrm>
            <a:off x="583324" y="2475186"/>
            <a:ext cx="45719" cy="369332"/>
          </a:xfrm>
          <a:prstGeom prst="rect">
            <a:avLst/>
          </a:prstGeom>
          <a:noFill/>
        </p:spPr>
        <p:txBody>
          <a:bodyPr wrap="square" rtlCol="0">
            <a:spAutoFit/>
          </a:bodyPr>
          <a:lstStyle/>
          <a:p>
            <a:endParaRPr lang="en-US" dirty="0"/>
          </a:p>
        </p:txBody>
      </p:sp>
      <p:sp>
        <p:nvSpPr>
          <p:cNvPr id="6" name="TextBox 5"/>
          <p:cNvSpPr txBox="1"/>
          <p:nvPr/>
        </p:nvSpPr>
        <p:spPr>
          <a:xfrm>
            <a:off x="2719269" y="1502688"/>
            <a:ext cx="4786888" cy="5355312"/>
          </a:xfrm>
          <a:prstGeom prst="rect">
            <a:avLst/>
          </a:prstGeom>
          <a:solidFill>
            <a:schemeClr val="bg1"/>
          </a:solidFill>
        </p:spPr>
        <p:txBody>
          <a:bodyPr wrap="none" rtlCol="0">
            <a:spAutoFit/>
          </a:bodyPr>
          <a:lstStyle/>
          <a:p>
            <a:r>
              <a:rPr lang="en-US" dirty="0" smtClean="0"/>
              <a:t>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5" name="TextBox 4"/>
          <p:cNvSpPr txBox="1"/>
          <p:nvPr/>
        </p:nvSpPr>
        <p:spPr>
          <a:xfrm>
            <a:off x="236483" y="1773461"/>
            <a:ext cx="6700345"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Private credit, used as money, transfers wealth and power to the few, at the expense of the people of the nation.  Usury on the national money supply passes labor and capital wealth every second of every day to the owners of the private banking system.</a:t>
            </a:r>
          </a:p>
          <a:p>
            <a:pPr marL="285750" indent="-285750">
              <a:buFont typeface="Arial" panose="020B0604020202020204" pitchFamily="34" charset="0"/>
              <a:buChar char="•"/>
            </a:pPr>
            <a:r>
              <a:rPr lang="en-US" sz="2000" dirty="0" smtClean="0"/>
              <a:t>Private credit debt-money puts the government into debt.</a:t>
            </a:r>
          </a:p>
          <a:p>
            <a:pPr marL="285750" indent="-285750">
              <a:buFont typeface="Arial" panose="020B0604020202020204" pitchFamily="34" charset="0"/>
              <a:buChar char="•"/>
            </a:pPr>
            <a:r>
              <a:rPr lang="en-US" sz="2000" dirty="0" smtClean="0"/>
              <a:t>Private credit debt-money puts the people and businesses of the nation into debt.</a:t>
            </a:r>
          </a:p>
          <a:p>
            <a:pPr marL="285750" indent="-285750">
              <a:buFont typeface="Arial" panose="020B0604020202020204" pitchFamily="34" charset="0"/>
              <a:buChar char="•"/>
            </a:pPr>
            <a:r>
              <a:rPr lang="en-US" sz="2000" dirty="0" smtClean="0"/>
              <a:t>And, ultimately, because of the ability to create credit money and destroy credit money, through inflation and deflation, the owners of the banks transfer the true wealth of the nation to themselves.  Today, the top 1% own 42% of the financial wealth.</a:t>
            </a:r>
            <a:endParaRPr lang="en-US" sz="2000" dirty="0"/>
          </a:p>
        </p:txBody>
      </p:sp>
    </p:spTree>
    <p:extLst>
      <p:ext uri="{BB962C8B-B14F-4D97-AF65-F5344CB8AC3E}">
        <p14:creationId xmlns:p14="http://schemas.microsoft.com/office/powerpoint/2010/main" val="3824847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blog.freedomdebtrelief.com/wp-content/uploads/2013/07/creditcard_deb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549" y="1264085"/>
            <a:ext cx="3078451" cy="20539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atic1.businessinsider.com/image/4dd3def24bd7c854741c0000-1200/according-to-one-recent-study-approximately-21-percent-of-all-children-in-the-united-states-were-living-below-the-poverty-line-in-2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030" y="4058112"/>
            <a:ext cx="4721474" cy="27998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varfjeld.files.wordpress.com/2010/11/american-poverty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9713" y="2393567"/>
            <a:ext cx="4022287" cy="2679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
            <a:ext cx="12192000" cy="1754326"/>
          </a:xfrm>
          <a:prstGeom prst="rect">
            <a:avLst/>
          </a:prstGeom>
          <a:solidFill>
            <a:srgbClr val="00FF00"/>
          </a:solidFill>
        </p:spPr>
        <p:txBody>
          <a:bodyPr wrap="square">
            <a:spAutoFit/>
          </a:bodyPr>
          <a:lstStyle/>
          <a:p>
            <a:pPr marL="457200" indent="-457200" algn="ctr">
              <a:buFont typeface="+mj-lt"/>
              <a:buAutoNum type="arabicPeriod"/>
            </a:pPr>
            <a:r>
              <a:rPr lang="en-US" sz="3600" b="1" dirty="0" smtClean="0">
                <a:latin typeface="Courier New" panose="02070309020205020404" pitchFamily="49" charset="0"/>
                <a:cs typeface="Courier New" panose="02070309020205020404" pitchFamily="49" charset="0"/>
              </a:rPr>
              <a:t>Introduction</a:t>
            </a:r>
          </a:p>
          <a:p>
            <a:pPr algn="ctr"/>
            <a:r>
              <a:rPr lang="en-US" sz="3600" b="1" dirty="0" smtClean="0">
                <a:latin typeface="Courier New" panose="02070309020205020404" pitchFamily="49" charset="0"/>
                <a:cs typeface="Courier New" panose="02070309020205020404" pitchFamily="49" charset="0"/>
              </a:rPr>
              <a:t>The American monetary system is forcing</a:t>
            </a:r>
          </a:p>
          <a:p>
            <a:pPr algn="ctr"/>
            <a:r>
              <a:rPr lang="en-US" sz="3600" b="1" dirty="0" smtClean="0">
                <a:latin typeface="Courier New" panose="02070309020205020404" pitchFamily="49" charset="0"/>
                <a:cs typeface="Courier New" panose="02070309020205020404" pitchFamily="49" charset="0"/>
              </a:rPr>
              <a:t>more and more Americans into poverty</a:t>
            </a:r>
          </a:p>
        </p:txBody>
      </p:sp>
      <p:sp>
        <p:nvSpPr>
          <p:cNvPr id="3" name="TextBox 2"/>
          <p:cNvSpPr txBox="1"/>
          <p:nvPr/>
        </p:nvSpPr>
        <p:spPr>
          <a:xfrm>
            <a:off x="0" y="3887666"/>
            <a:ext cx="5057025" cy="461665"/>
          </a:xfrm>
          <a:prstGeom prst="rect">
            <a:avLst/>
          </a:prstGeom>
          <a:solidFill>
            <a:srgbClr val="9FFF9F"/>
          </a:solidFill>
        </p:spPr>
        <p:txBody>
          <a:bodyPr wrap="none" rtlCol="0">
            <a:spAutoFit/>
          </a:bodyPr>
          <a:lstStyle/>
          <a:p>
            <a:r>
              <a:rPr lang="en-US" sz="2400" dirty="0" smtClean="0"/>
              <a:t>More working families slip into poverty</a:t>
            </a:r>
            <a:endParaRPr lang="en-US" sz="2400" dirty="0"/>
          </a:p>
        </p:txBody>
      </p:sp>
      <p:sp>
        <p:nvSpPr>
          <p:cNvPr id="4" name="TextBox 3"/>
          <p:cNvSpPr txBox="1"/>
          <p:nvPr/>
        </p:nvSpPr>
        <p:spPr>
          <a:xfrm>
            <a:off x="0" y="1754325"/>
            <a:ext cx="3507639" cy="1569660"/>
          </a:xfrm>
          <a:prstGeom prst="rect">
            <a:avLst/>
          </a:prstGeom>
          <a:solidFill>
            <a:srgbClr val="D9FFD9"/>
          </a:solidFill>
        </p:spPr>
        <p:txBody>
          <a:bodyPr wrap="square" rtlCol="0">
            <a:spAutoFit/>
          </a:bodyPr>
          <a:lstStyle/>
          <a:p>
            <a:r>
              <a:rPr lang="en-US" sz="2400" dirty="0" smtClean="0"/>
              <a:t>Americans go further into credit card debt at </a:t>
            </a:r>
            <a:r>
              <a:rPr lang="en-US" sz="2400" dirty="0" err="1" smtClean="0"/>
              <a:t>ob</a:t>
            </a:r>
            <a:r>
              <a:rPr lang="en-US" sz="2400" dirty="0" smtClean="0"/>
              <a:t>-scene rates of interest, around 20%</a:t>
            </a:r>
            <a:endParaRPr lang="en-US" sz="2400" dirty="0"/>
          </a:p>
        </p:txBody>
      </p:sp>
      <p:sp>
        <p:nvSpPr>
          <p:cNvPr id="7" name="TextBox 6"/>
          <p:cNvSpPr txBox="1"/>
          <p:nvPr/>
        </p:nvSpPr>
        <p:spPr>
          <a:xfrm>
            <a:off x="6306810" y="1755703"/>
            <a:ext cx="5864169" cy="1200329"/>
          </a:xfrm>
          <a:prstGeom prst="rect">
            <a:avLst/>
          </a:prstGeom>
          <a:solidFill>
            <a:srgbClr val="D9FFD9"/>
          </a:solidFill>
        </p:spPr>
        <p:txBody>
          <a:bodyPr wrap="none" rtlCol="0">
            <a:spAutoFit/>
          </a:bodyPr>
          <a:lstStyle/>
          <a:p>
            <a:r>
              <a:rPr lang="en-US" sz="2400" dirty="0" smtClean="0"/>
              <a:t>Much of the crime arises from an inequitable</a:t>
            </a:r>
          </a:p>
          <a:p>
            <a:r>
              <a:rPr lang="en-US" sz="2400" dirty="0" smtClean="0"/>
              <a:t>money system, rewarding the skill of financial</a:t>
            </a:r>
          </a:p>
          <a:p>
            <a:r>
              <a:rPr lang="en-US" sz="2400" dirty="0" smtClean="0"/>
              <a:t>manipulation and not an honest day’s work</a:t>
            </a:r>
            <a:endParaRPr lang="en-US" sz="2400" dirty="0"/>
          </a:p>
        </p:txBody>
      </p:sp>
      <p:sp>
        <p:nvSpPr>
          <p:cNvPr id="5" name="TextBox 4"/>
          <p:cNvSpPr txBox="1"/>
          <p:nvPr/>
        </p:nvSpPr>
        <p:spPr>
          <a:xfrm>
            <a:off x="0" y="4919008"/>
            <a:ext cx="2333297" cy="1938992"/>
          </a:xfrm>
          <a:prstGeom prst="rect">
            <a:avLst/>
          </a:prstGeom>
          <a:solidFill>
            <a:srgbClr val="9FFF9F"/>
          </a:solidFill>
        </p:spPr>
        <p:txBody>
          <a:bodyPr wrap="square" rtlCol="0">
            <a:spAutoFit/>
          </a:bodyPr>
          <a:lstStyle/>
          <a:p>
            <a:r>
              <a:rPr lang="en-US" sz="2400" dirty="0" smtClean="0"/>
              <a:t>Drug and alcohol are used for escape </a:t>
            </a:r>
          </a:p>
          <a:p>
            <a:r>
              <a:rPr lang="en-US" sz="2400" dirty="0" smtClean="0"/>
              <a:t>from a bleak existence</a:t>
            </a:r>
            <a:endParaRPr lang="en-US" sz="2400" dirty="0"/>
          </a:p>
        </p:txBody>
      </p:sp>
      <p:pic>
        <p:nvPicPr>
          <p:cNvPr id="1032" name="Picture 8" descr="http://ourtime.wpengine.netdna-cdn.com/wp-content/uploads/2014/05/Private-prison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2924" y="4919008"/>
            <a:ext cx="3420204" cy="19345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75292" y="4828363"/>
            <a:ext cx="3906582" cy="830997"/>
          </a:xfrm>
          <a:prstGeom prst="rect">
            <a:avLst/>
          </a:prstGeom>
          <a:solidFill>
            <a:srgbClr val="D9FFD9"/>
          </a:solidFill>
        </p:spPr>
        <p:txBody>
          <a:bodyPr wrap="none" rtlCol="0">
            <a:spAutoFit/>
          </a:bodyPr>
          <a:lstStyle/>
          <a:p>
            <a:r>
              <a:rPr lang="en-US" sz="2400" dirty="0" smtClean="0"/>
              <a:t>Growth of private prisons and</a:t>
            </a:r>
          </a:p>
          <a:p>
            <a:r>
              <a:rPr lang="en-US" sz="2400" dirty="0" smtClean="0"/>
              <a:t>prison labor</a:t>
            </a:r>
            <a:endParaRPr lang="en-US" sz="2400" dirty="0"/>
          </a:p>
        </p:txBody>
      </p:sp>
    </p:spTree>
    <p:extLst>
      <p:ext uri="{BB962C8B-B14F-4D97-AF65-F5344CB8AC3E}">
        <p14:creationId xmlns:p14="http://schemas.microsoft.com/office/powerpoint/2010/main" val="33656090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FF00"/>
          </a:solidFill>
        </p:spPr>
        <p:txBody>
          <a:bodyPr wrap="square">
            <a:spAutoFit/>
          </a:bodyPr>
          <a:lstStyle/>
          <a:p>
            <a:pPr marL="457200" indent="-457200" algn="ctr">
              <a:buFont typeface="+mj-lt"/>
              <a:buAutoNum type="arabicPeriod" startAt="7"/>
            </a:pPr>
            <a:r>
              <a:rPr lang="en-US" sz="2800" b="1" dirty="0">
                <a:latin typeface="Courier New" panose="02070309020205020404" pitchFamily="49" charset="0"/>
                <a:cs typeface="Courier New" panose="02070309020205020404" pitchFamily="49" charset="0"/>
              </a:rPr>
              <a:t>Governments Responsibility to Provide the Money</a:t>
            </a:r>
          </a:p>
        </p:txBody>
      </p:sp>
      <p:sp>
        <p:nvSpPr>
          <p:cNvPr id="3" name="TextBox 2"/>
          <p:cNvSpPr txBox="1"/>
          <p:nvPr/>
        </p:nvSpPr>
        <p:spPr>
          <a:xfrm>
            <a:off x="0" y="523220"/>
            <a:ext cx="12192000" cy="954107"/>
          </a:xfrm>
          <a:prstGeom prst="rect">
            <a:avLst/>
          </a:prstGeom>
          <a:solidFill>
            <a:srgbClr val="FFFF00"/>
          </a:solidFill>
        </p:spPr>
        <p:txBody>
          <a:bodyPr wrap="square" rtlCol="0">
            <a:spAutoFit/>
          </a:bodyPr>
          <a:lstStyle/>
          <a:p>
            <a:r>
              <a:rPr lang="en-US" sz="2800" dirty="0" smtClean="0"/>
              <a:t>“We regard the provision of the money mechanism to society by government as a major advance over any prior barter or credit arrangements.”           </a:t>
            </a:r>
            <a:r>
              <a:rPr lang="en-US" dirty="0" err="1" smtClean="0"/>
              <a:t>Zarlenga</a:t>
            </a:r>
            <a:r>
              <a:rPr lang="en-US" dirty="0" smtClean="0"/>
              <a:t>, </a:t>
            </a:r>
            <a:r>
              <a:rPr lang="en-US" i="1" dirty="0" smtClean="0"/>
              <a:t>LSM</a:t>
            </a:r>
            <a:r>
              <a:rPr lang="en-US" dirty="0" smtClean="0"/>
              <a:t>, p. 663</a:t>
            </a:r>
            <a:endParaRPr lang="en-US" dirty="0"/>
          </a:p>
        </p:txBody>
      </p:sp>
      <p:pic>
        <p:nvPicPr>
          <p:cNvPr id="2052" name="Picture 4" descr="http://1.bp.blogspot.com/_sW65ilskOC8/TLy3YoCq0AI/AAAAAAAAh3k/ls2Jk9kAUs4/s1600/Greenbac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056" y="1567099"/>
            <a:ext cx="4914900" cy="23336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bsboston.files.wordpress.com/2012/02/5do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8526" y="1686910"/>
            <a:ext cx="4349350" cy="19707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021" y="4187783"/>
            <a:ext cx="6424772" cy="800219"/>
          </a:xfrm>
          <a:prstGeom prst="rect">
            <a:avLst/>
          </a:prstGeom>
          <a:solidFill>
            <a:srgbClr val="66FF33"/>
          </a:solidFill>
        </p:spPr>
        <p:txBody>
          <a:bodyPr wrap="none" rtlCol="0">
            <a:spAutoFit/>
          </a:bodyPr>
          <a:lstStyle/>
          <a:p>
            <a:pPr algn="ctr"/>
            <a:r>
              <a:rPr lang="en-US" dirty="0" smtClean="0"/>
              <a:t>Lincoln’s Greenback Dollar: </a:t>
            </a:r>
          </a:p>
          <a:p>
            <a:pPr algn="ctr"/>
            <a:r>
              <a:rPr lang="en-US" sz="2800" dirty="0" smtClean="0"/>
              <a:t>DEBT FREE </a:t>
            </a:r>
            <a:r>
              <a:rPr lang="en-US" dirty="0" smtClean="0"/>
              <a:t>MONEY ISSUED BY THE NATIONAL GOVERNMENT</a:t>
            </a:r>
            <a:endParaRPr lang="en-US" dirty="0"/>
          </a:p>
        </p:txBody>
      </p:sp>
      <p:sp>
        <p:nvSpPr>
          <p:cNvPr id="13" name="TextBox 12"/>
          <p:cNvSpPr txBox="1"/>
          <p:nvPr/>
        </p:nvSpPr>
        <p:spPr>
          <a:xfrm>
            <a:off x="6436008" y="4230119"/>
            <a:ext cx="5618012" cy="738664"/>
          </a:xfrm>
          <a:prstGeom prst="rect">
            <a:avLst/>
          </a:prstGeom>
          <a:solidFill>
            <a:srgbClr val="FF4791"/>
          </a:solidFill>
        </p:spPr>
        <p:txBody>
          <a:bodyPr wrap="none" rtlCol="0">
            <a:spAutoFit/>
          </a:bodyPr>
          <a:lstStyle/>
          <a:p>
            <a:pPr algn="ctr"/>
            <a:r>
              <a:rPr lang="en-US" dirty="0" smtClean="0"/>
              <a:t>Federal Reserve $5 Note: </a:t>
            </a:r>
          </a:p>
          <a:p>
            <a:pPr algn="ctr"/>
            <a:r>
              <a:rPr lang="en-US" sz="2400" dirty="0" smtClean="0"/>
              <a:t>DEBT MONEY </a:t>
            </a:r>
            <a:r>
              <a:rPr lang="en-US" dirty="0" smtClean="0"/>
              <a:t>ISSUED BY A PRIVATE BANKING SYSTEM</a:t>
            </a:r>
            <a:endParaRPr lang="en-US" dirty="0"/>
          </a:p>
        </p:txBody>
      </p:sp>
      <p:sp>
        <p:nvSpPr>
          <p:cNvPr id="9" name="TextBox 8"/>
          <p:cNvSpPr txBox="1"/>
          <p:nvPr/>
        </p:nvSpPr>
        <p:spPr>
          <a:xfrm>
            <a:off x="782909" y="5332492"/>
            <a:ext cx="11051628" cy="1200329"/>
          </a:xfrm>
          <a:prstGeom prst="rect">
            <a:avLst/>
          </a:prstGeom>
          <a:solidFill>
            <a:srgbClr val="DCFFB9"/>
          </a:solidFill>
        </p:spPr>
        <p:txBody>
          <a:bodyPr wrap="square" rtlCol="0">
            <a:spAutoFit/>
          </a:bodyPr>
          <a:lstStyle/>
          <a:p>
            <a:r>
              <a:rPr lang="en-US" sz="2400" dirty="0" smtClean="0"/>
              <a:t>“We can understand why the bankers were so anxious to remove the Greenbacks from</a:t>
            </a:r>
          </a:p>
          <a:p>
            <a:r>
              <a:rPr lang="en-US" sz="2400" dirty="0" smtClean="0"/>
              <a:t>circulation, where they provided a daily practical lesson in ‘monetary theory.’”</a:t>
            </a:r>
          </a:p>
          <a:p>
            <a:r>
              <a:rPr lang="en-US" sz="2400" dirty="0"/>
              <a:t>	</a:t>
            </a:r>
            <a:r>
              <a:rPr lang="en-US" sz="2400" dirty="0" smtClean="0"/>
              <a:t>						  </a:t>
            </a:r>
            <a:r>
              <a:rPr lang="en-US" dirty="0" err="1" smtClean="0"/>
              <a:t>Zarlenga</a:t>
            </a:r>
            <a:r>
              <a:rPr lang="en-US" dirty="0" smtClean="0"/>
              <a:t>, </a:t>
            </a:r>
            <a:r>
              <a:rPr lang="en-US" i="1" dirty="0" smtClean="0"/>
              <a:t>LSM</a:t>
            </a:r>
            <a:r>
              <a:rPr lang="en-US" dirty="0" smtClean="0"/>
              <a:t>, p. 663</a:t>
            </a:r>
            <a:endParaRPr lang="en-US" dirty="0"/>
          </a:p>
        </p:txBody>
      </p:sp>
    </p:spTree>
    <p:extLst>
      <p:ext uri="{BB962C8B-B14F-4D97-AF65-F5344CB8AC3E}">
        <p14:creationId xmlns:p14="http://schemas.microsoft.com/office/powerpoint/2010/main" val="8949243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200329"/>
          </a:xfrm>
          <a:prstGeom prst="rect">
            <a:avLst/>
          </a:prstGeom>
          <a:solidFill>
            <a:srgbClr val="ABCDFF"/>
          </a:solidFill>
        </p:spPr>
        <p:txBody>
          <a:bodyPr wrap="square">
            <a:spAutoFit/>
          </a:bodyPr>
          <a:lstStyle/>
          <a:p>
            <a:pPr marL="457200" indent="-457200" algn="ctr">
              <a:buFont typeface="+mj-lt"/>
              <a:buAutoNum type="arabicPeriod" startAt="8"/>
            </a:pPr>
            <a:r>
              <a:rPr lang="en-US" sz="3600" b="1" dirty="0" smtClean="0">
                <a:latin typeface="Courier New" panose="02070309020205020404" pitchFamily="49" charset="0"/>
                <a:cs typeface="Courier New" panose="02070309020205020404" pitchFamily="49" charset="0"/>
              </a:rPr>
              <a:t> THE AMI STRATEGY:</a:t>
            </a:r>
          </a:p>
          <a:p>
            <a:pPr algn="ctr"/>
            <a:r>
              <a:rPr lang="en-US" sz="3600" b="1" dirty="0" smtClean="0">
                <a:latin typeface="Courier New" panose="02070309020205020404" pitchFamily="49" charset="0"/>
                <a:cs typeface="Courier New" panose="02070309020205020404" pitchFamily="49" charset="0"/>
              </a:rPr>
              <a:t>Reforming </a:t>
            </a:r>
            <a:r>
              <a:rPr lang="en-US" sz="3600" b="1" dirty="0">
                <a:latin typeface="Courier New" panose="02070309020205020404" pitchFamily="49" charset="0"/>
                <a:cs typeface="Courier New" panose="02070309020205020404" pitchFamily="49" charset="0"/>
              </a:rPr>
              <a:t>the Federal Reserve System</a:t>
            </a:r>
          </a:p>
        </p:txBody>
      </p:sp>
      <p:sp>
        <p:nvSpPr>
          <p:cNvPr id="3" name="TextBox 2"/>
          <p:cNvSpPr txBox="1"/>
          <p:nvPr/>
        </p:nvSpPr>
        <p:spPr>
          <a:xfrm>
            <a:off x="0" y="1200329"/>
            <a:ext cx="12192000" cy="1569660"/>
          </a:xfrm>
          <a:prstGeom prst="rect">
            <a:avLst/>
          </a:prstGeom>
          <a:solidFill>
            <a:srgbClr val="D5FFFF"/>
          </a:solidFill>
        </p:spPr>
        <p:txBody>
          <a:bodyPr wrap="square" rtlCol="0">
            <a:spAutoFit/>
          </a:bodyPr>
          <a:lstStyle/>
          <a:p>
            <a:r>
              <a:rPr lang="en-US" sz="2400" dirty="0" smtClean="0"/>
              <a:t>“Fortunately there is a monetary reform that can reach our goal for the nation to control its own money system, and to end the monetary privileges that the financial classes have grabbed…    Reform can begin, even without a complete and detailed blueprint of the ideal money system…”    										</a:t>
            </a:r>
            <a:r>
              <a:rPr lang="en-US" sz="1600" dirty="0" err="1" smtClean="0"/>
              <a:t>Zarlenga</a:t>
            </a:r>
            <a:r>
              <a:rPr lang="en-US" sz="1600" dirty="0" smtClean="0"/>
              <a:t>, </a:t>
            </a:r>
            <a:r>
              <a:rPr lang="en-US" sz="1600" i="1" dirty="0" smtClean="0"/>
              <a:t>LSM</a:t>
            </a:r>
            <a:r>
              <a:rPr lang="en-US" sz="1600" dirty="0" smtClean="0"/>
              <a:t>, p. 663</a:t>
            </a:r>
            <a:endParaRPr lang="en-US" sz="1600" dirty="0"/>
          </a:p>
        </p:txBody>
      </p:sp>
      <p:pic>
        <p:nvPicPr>
          <p:cNvPr id="3074" name="Picture 2" descr="http://3.bp.blogspot.com/_oYWWBxuA2MU/TQWTw_lRVoI/AAAAAAAAkZs/FKlZPRQMU74/s320/One+Step+at+a+Time+cover+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617" y="3017858"/>
            <a:ext cx="2556094" cy="38401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9617" y="5657671"/>
            <a:ext cx="2565126" cy="1200329"/>
          </a:xfrm>
          <a:prstGeom prst="rect">
            <a:avLst/>
          </a:prstGeom>
          <a:solidFill>
            <a:schemeClr val="bg1"/>
          </a:solidFill>
        </p:spPr>
        <p:txBody>
          <a:bodyPr wrap="none" rtlCol="0">
            <a:spAutoFit/>
          </a:bodyPr>
          <a:lstStyle/>
          <a:p>
            <a:r>
              <a:rPr lang="en-US" dirty="0" smtClean="0"/>
              <a:t>                                             </a:t>
            </a:r>
          </a:p>
          <a:p>
            <a:endParaRPr lang="en-US" dirty="0"/>
          </a:p>
          <a:p>
            <a:endParaRPr lang="en-US" dirty="0" smtClean="0"/>
          </a:p>
          <a:p>
            <a:endParaRPr lang="en-US" dirty="0"/>
          </a:p>
        </p:txBody>
      </p:sp>
      <p:sp>
        <p:nvSpPr>
          <p:cNvPr id="5" name="TextBox 4"/>
          <p:cNvSpPr txBox="1"/>
          <p:nvPr/>
        </p:nvSpPr>
        <p:spPr>
          <a:xfrm>
            <a:off x="3752193" y="3748442"/>
            <a:ext cx="7686078" cy="1200329"/>
          </a:xfrm>
          <a:prstGeom prst="rect">
            <a:avLst/>
          </a:prstGeom>
          <a:solidFill>
            <a:srgbClr val="D5FFFF"/>
          </a:solidFill>
        </p:spPr>
        <p:txBody>
          <a:bodyPr wrap="none" rtlCol="0">
            <a:spAutoFit/>
          </a:bodyPr>
          <a:lstStyle/>
          <a:p>
            <a:r>
              <a:rPr lang="en-US" sz="2400" dirty="0" smtClean="0"/>
              <a:t>“Special care must be taken to avoid a program that leads to</a:t>
            </a:r>
          </a:p>
          <a:p>
            <a:r>
              <a:rPr lang="en-US" sz="2400" dirty="0" smtClean="0"/>
              <a:t>deflation, as some past monetary reforms have.”</a:t>
            </a:r>
          </a:p>
          <a:p>
            <a:r>
              <a:rPr lang="en-US" sz="2400" dirty="0" smtClean="0"/>
              <a:t>    						</a:t>
            </a:r>
            <a:r>
              <a:rPr lang="en-US" sz="1600" dirty="0" err="1" smtClean="0"/>
              <a:t>Zarlenga</a:t>
            </a:r>
            <a:r>
              <a:rPr lang="en-US" sz="1600" dirty="0" smtClean="0"/>
              <a:t>, LSM, p. 663</a:t>
            </a:r>
            <a:endParaRPr lang="en-US" sz="2400" dirty="0"/>
          </a:p>
        </p:txBody>
      </p:sp>
    </p:spTree>
    <p:extLst>
      <p:ext uri="{BB962C8B-B14F-4D97-AF65-F5344CB8AC3E}">
        <p14:creationId xmlns:p14="http://schemas.microsoft.com/office/powerpoint/2010/main" val="33777487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200329"/>
          </a:xfrm>
          <a:prstGeom prst="rect">
            <a:avLst/>
          </a:prstGeom>
          <a:solidFill>
            <a:srgbClr val="ABCDFF"/>
          </a:solidFill>
        </p:spPr>
        <p:txBody>
          <a:bodyPr wrap="square">
            <a:spAutoFit/>
          </a:bodyPr>
          <a:lstStyle/>
          <a:p>
            <a:pPr marL="457200" indent="-457200" algn="ctr">
              <a:buFont typeface="+mj-lt"/>
              <a:buAutoNum type="arabicPeriod" startAt="8"/>
            </a:pPr>
            <a:r>
              <a:rPr lang="en-US" sz="3600" b="1" dirty="0" smtClean="0">
                <a:latin typeface="Courier New" panose="02070309020205020404" pitchFamily="49" charset="0"/>
                <a:cs typeface="Courier New" panose="02070309020205020404" pitchFamily="49" charset="0"/>
              </a:rPr>
              <a:t> THE AMI STRATEGY:</a:t>
            </a:r>
          </a:p>
          <a:p>
            <a:pPr algn="ctr"/>
            <a:r>
              <a:rPr lang="en-US" sz="3600" b="1" dirty="0" smtClean="0">
                <a:latin typeface="Courier New" panose="02070309020205020404" pitchFamily="49" charset="0"/>
                <a:cs typeface="Courier New" panose="02070309020205020404" pitchFamily="49" charset="0"/>
              </a:rPr>
              <a:t>Reforming </a:t>
            </a:r>
            <a:r>
              <a:rPr lang="en-US" sz="3600" b="1" dirty="0">
                <a:latin typeface="Courier New" panose="02070309020205020404" pitchFamily="49" charset="0"/>
                <a:cs typeface="Courier New" panose="02070309020205020404" pitchFamily="49" charset="0"/>
              </a:rPr>
              <a:t>the Federal Reserve System</a:t>
            </a:r>
          </a:p>
        </p:txBody>
      </p:sp>
      <p:sp>
        <p:nvSpPr>
          <p:cNvPr id="3" name="TextBox 2"/>
          <p:cNvSpPr txBox="1"/>
          <p:nvPr/>
        </p:nvSpPr>
        <p:spPr>
          <a:xfrm>
            <a:off x="0" y="1200329"/>
            <a:ext cx="7362497" cy="2308324"/>
          </a:xfrm>
          <a:prstGeom prst="rect">
            <a:avLst/>
          </a:prstGeom>
          <a:solidFill>
            <a:srgbClr val="D5FFFF"/>
          </a:solidFill>
        </p:spPr>
        <p:txBody>
          <a:bodyPr wrap="square" rtlCol="0">
            <a:spAutoFit/>
          </a:bodyPr>
          <a:lstStyle/>
          <a:p>
            <a:r>
              <a:rPr lang="en-US" sz="2400" dirty="0" smtClean="0"/>
              <a:t>“The American Monetary Institute’s strategy for monetary reform is to concentrate on three minimal reforms that place time on the side of justice…    These minimal reforms should be agreeable to thoughtful, honest observers; but on these three points there should be no compromise.”				</a:t>
            </a:r>
            <a:r>
              <a:rPr lang="en-US" sz="1600" dirty="0" err="1" smtClean="0"/>
              <a:t>Zarlenga</a:t>
            </a:r>
            <a:r>
              <a:rPr lang="en-US" sz="1600" dirty="0" smtClean="0"/>
              <a:t>, </a:t>
            </a:r>
            <a:r>
              <a:rPr lang="en-US" sz="1600" i="1" dirty="0" smtClean="0"/>
              <a:t>LSM</a:t>
            </a:r>
            <a:r>
              <a:rPr lang="en-US" sz="1600" dirty="0" smtClean="0"/>
              <a:t>, p. 663</a:t>
            </a:r>
            <a:endParaRPr lang="en-US" sz="1600" dirty="0"/>
          </a:p>
        </p:txBody>
      </p:sp>
      <p:sp>
        <p:nvSpPr>
          <p:cNvPr id="6" name="TextBox 5"/>
          <p:cNvSpPr txBox="1"/>
          <p:nvPr/>
        </p:nvSpPr>
        <p:spPr>
          <a:xfrm>
            <a:off x="236482" y="3837389"/>
            <a:ext cx="6889531" cy="2677656"/>
          </a:xfrm>
          <a:prstGeom prst="rect">
            <a:avLst/>
          </a:prstGeom>
          <a:solidFill>
            <a:srgbClr val="81B4FF"/>
          </a:solidFill>
        </p:spPr>
        <p:txBody>
          <a:bodyPr wrap="square" rtlCol="0">
            <a:spAutoFit/>
          </a:bodyPr>
          <a:lstStyle/>
          <a:p>
            <a:r>
              <a:rPr lang="en-US" sz="2400" b="1" dirty="0" smtClean="0"/>
              <a:t>REFORM #1:   Nationalization of the Federal Reserve</a:t>
            </a:r>
          </a:p>
          <a:p>
            <a:endParaRPr lang="en-US" sz="2400" b="1" dirty="0"/>
          </a:p>
          <a:p>
            <a:r>
              <a:rPr lang="en-US" sz="2400" b="1" dirty="0" smtClean="0"/>
              <a:t>REFORM #2:  Ending Fractional Reserve Banking and Instituting the 100% Reserve Solution</a:t>
            </a:r>
          </a:p>
          <a:p>
            <a:endParaRPr lang="en-US" sz="2400" b="1" dirty="0"/>
          </a:p>
          <a:p>
            <a:r>
              <a:rPr lang="en-US" sz="2400" b="1" dirty="0" smtClean="0"/>
              <a:t>REFORM #3:  Institute Anti-Deflation Programs and Beware of Deflation</a:t>
            </a:r>
            <a:endParaRPr lang="en-US" sz="2400" b="1" dirty="0"/>
          </a:p>
        </p:txBody>
      </p:sp>
      <p:pic>
        <p:nvPicPr>
          <p:cNvPr id="4098" name="Picture 2" descr="http://www.gymmomentum.com/wp-content/uploads/2012/01/change-manage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2497" y="1188079"/>
            <a:ext cx="4829503" cy="23328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issues4life.org/images/nocompromisecartoon528x3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496" y="3533154"/>
            <a:ext cx="4829503" cy="328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6025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CDCDFF"/>
          </a:solidFill>
        </p:spPr>
        <p:txBody>
          <a:bodyPr wrap="square">
            <a:spAutoFit/>
          </a:bodyPr>
          <a:lstStyle/>
          <a:p>
            <a:pPr marL="457200" indent="-457200" algn="ctr">
              <a:buFont typeface="+mj-lt"/>
              <a:buAutoNum type="arabicPeriod" startAt="9"/>
            </a:pPr>
            <a:r>
              <a:rPr lang="en-US" sz="2800" b="1" dirty="0">
                <a:latin typeface="Courier New" panose="02070309020205020404" pitchFamily="49" charset="0"/>
                <a:cs typeface="Courier New" panose="02070309020205020404" pitchFamily="49" charset="0"/>
              </a:rPr>
              <a:t>Reform #1: Nationalization of the Federal Reserve</a:t>
            </a:r>
          </a:p>
        </p:txBody>
      </p:sp>
      <p:sp>
        <p:nvSpPr>
          <p:cNvPr id="3" name="TextBox 2"/>
          <p:cNvSpPr txBox="1"/>
          <p:nvPr/>
        </p:nvSpPr>
        <p:spPr>
          <a:xfrm>
            <a:off x="0" y="523220"/>
            <a:ext cx="12191999" cy="2246769"/>
          </a:xfrm>
          <a:prstGeom prst="rect">
            <a:avLst/>
          </a:prstGeom>
          <a:solidFill>
            <a:srgbClr val="CDCDFF"/>
          </a:solidFill>
        </p:spPr>
        <p:txBody>
          <a:bodyPr wrap="square" rtlCol="0">
            <a:spAutoFit/>
          </a:bodyPr>
          <a:lstStyle/>
          <a:p>
            <a:r>
              <a:rPr lang="en-US" sz="2800" dirty="0" smtClean="0"/>
              <a:t>The government, with political support, should nationalize the Federal Reserve System, by buying all the shares of the twelve Federal Reserve Banks from the private commercial banks who own them.   This is not new.  England did the same in 1946 and nationalized the Bank of England.   And Canada did the same in 1938 when it bought all the private shares of the Bank of Canada.</a:t>
            </a:r>
            <a:endParaRPr lang="en-US" sz="2800" dirty="0"/>
          </a:p>
        </p:txBody>
      </p:sp>
      <p:pic>
        <p:nvPicPr>
          <p:cNvPr id="5122" name="Picture 2" descr="https://s17-us2.ixquick.com/cgi-bin/serveimage?url=http%3A%2F%2Ftse2.mm.bing.net%2Fth%3Fid%3DJN.cxLzqXIlcMErxIV1bdNpuA%26pid%3D15.1%26H%3D153%26W%3D160&amp;sp=56799dbece46b2291077d88acf4dc89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601" y="3293209"/>
            <a:ext cx="3265543" cy="31226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needamortgage.files.wordpress.com/2010/09/bank-of-canada.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486" y="3732048"/>
            <a:ext cx="3326925" cy="224499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upload.wikimedia.org/wikipedia/commons/thumb/e/e8/US-FederalReserveSystem-Seal.svg/768px-US-FederalReserveSystem-Seal.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5080" y="3484015"/>
            <a:ext cx="2493032" cy="24930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9666431">
            <a:off x="8187114" y="4437382"/>
            <a:ext cx="3708964" cy="461665"/>
          </a:xfrm>
          <a:prstGeom prst="rect">
            <a:avLst/>
          </a:prstGeom>
          <a:solidFill>
            <a:schemeClr val="bg1"/>
          </a:solidFill>
        </p:spPr>
        <p:txBody>
          <a:bodyPr wrap="none" rtlCol="0">
            <a:spAutoFit/>
          </a:bodyPr>
          <a:lstStyle/>
          <a:p>
            <a:r>
              <a:rPr lang="en-US" sz="2400" dirty="0" smtClean="0"/>
              <a:t>NEXT TO BE NATIONALIZED?</a:t>
            </a:r>
            <a:endParaRPr lang="en-US" sz="2400" dirty="0"/>
          </a:p>
        </p:txBody>
      </p:sp>
    </p:spTree>
    <p:extLst>
      <p:ext uri="{BB962C8B-B14F-4D97-AF65-F5344CB8AC3E}">
        <p14:creationId xmlns:p14="http://schemas.microsoft.com/office/powerpoint/2010/main" val="38835809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CDCDFF"/>
          </a:solidFill>
        </p:spPr>
        <p:txBody>
          <a:bodyPr wrap="square">
            <a:spAutoFit/>
          </a:bodyPr>
          <a:lstStyle/>
          <a:p>
            <a:pPr marL="457200" indent="-457200" algn="ctr">
              <a:buFont typeface="+mj-lt"/>
              <a:buAutoNum type="arabicPeriod" startAt="9"/>
            </a:pPr>
            <a:r>
              <a:rPr lang="en-US" sz="2800" b="1" dirty="0">
                <a:latin typeface="Courier New" panose="02070309020205020404" pitchFamily="49" charset="0"/>
                <a:cs typeface="Courier New" panose="02070309020205020404" pitchFamily="49" charset="0"/>
              </a:rPr>
              <a:t>Reform #1: Nationalization of the Federal Reserve</a:t>
            </a:r>
          </a:p>
        </p:txBody>
      </p:sp>
      <p:sp>
        <p:nvSpPr>
          <p:cNvPr id="3" name="TextBox 2"/>
          <p:cNvSpPr txBox="1"/>
          <p:nvPr/>
        </p:nvSpPr>
        <p:spPr>
          <a:xfrm>
            <a:off x="0" y="523220"/>
            <a:ext cx="12191999" cy="2246769"/>
          </a:xfrm>
          <a:prstGeom prst="rect">
            <a:avLst/>
          </a:prstGeom>
          <a:solidFill>
            <a:srgbClr val="AFCFFF"/>
          </a:solidFill>
        </p:spPr>
        <p:txBody>
          <a:bodyPr wrap="square" rtlCol="0">
            <a:spAutoFit/>
          </a:bodyPr>
          <a:lstStyle/>
          <a:p>
            <a:r>
              <a:rPr lang="en-US" sz="2800" dirty="0" smtClean="0"/>
              <a:t>“Several past Chairmen of the House Banking Committee have introduced bills to do away with the private Federal Reserve System…” 		</a:t>
            </a:r>
            <a:r>
              <a:rPr lang="en-US" dirty="0" err="1" smtClean="0"/>
              <a:t>Zarlenga</a:t>
            </a:r>
            <a:r>
              <a:rPr lang="en-US" dirty="0"/>
              <a:t>, </a:t>
            </a:r>
            <a:r>
              <a:rPr lang="en-US" i="1" dirty="0"/>
              <a:t>LSM</a:t>
            </a:r>
            <a:r>
              <a:rPr lang="en-US" dirty="0"/>
              <a:t>, p. 664</a:t>
            </a:r>
          </a:p>
          <a:p>
            <a:endParaRPr lang="en-US" sz="2800" dirty="0"/>
          </a:p>
          <a:p>
            <a:r>
              <a:rPr lang="en-US" sz="2800" dirty="0" smtClean="0"/>
              <a:t>Wright </a:t>
            </a:r>
            <a:r>
              <a:rPr lang="en-US" sz="2800" dirty="0" err="1" smtClean="0"/>
              <a:t>Patman</a:t>
            </a:r>
            <a:r>
              <a:rPr lang="en-US" sz="2800" dirty="0" smtClean="0"/>
              <a:t>, chairman of the House Committee on Banking and Currency 1965-75, introduced bills to remove the Federal Reserve System.	</a:t>
            </a:r>
            <a:endParaRPr lang="en-US" dirty="0"/>
          </a:p>
        </p:txBody>
      </p:sp>
      <p:sp>
        <p:nvSpPr>
          <p:cNvPr id="6" name="Rectangle 5"/>
          <p:cNvSpPr/>
          <p:nvPr/>
        </p:nvSpPr>
        <p:spPr>
          <a:xfrm>
            <a:off x="3578772" y="3293209"/>
            <a:ext cx="8229600" cy="2308324"/>
          </a:xfrm>
          <a:prstGeom prst="rect">
            <a:avLst/>
          </a:prstGeom>
          <a:solidFill>
            <a:srgbClr val="D9E8FF"/>
          </a:solidFill>
        </p:spPr>
        <p:txBody>
          <a:bodyPr wrap="square">
            <a:spAutoFit/>
          </a:bodyPr>
          <a:lstStyle/>
          <a:p>
            <a:r>
              <a:rPr lang="en-CA" b="1" dirty="0">
                <a:latin typeface="Times New Roman" panose="02020603050405020304" pitchFamily="18" charset="0"/>
                <a:ea typeface="Calibri" panose="020F0502020204030204" pitchFamily="34" charset="0"/>
                <a:cs typeface="Times New Roman" panose="02020603050405020304" pitchFamily="18" charset="0"/>
              </a:rPr>
              <a:t>“Now, I believe the system should be changed.  The Constitution of the United States does not give the </a:t>
            </a:r>
            <a:r>
              <a:rPr lang="en-CA" b="1" dirty="0" smtClean="0">
                <a:latin typeface="Times New Roman" panose="02020603050405020304" pitchFamily="18" charset="0"/>
                <a:ea typeface="Calibri" panose="020F0502020204030204" pitchFamily="34" charset="0"/>
                <a:cs typeface="Times New Roman" panose="02020603050405020304" pitchFamily="18" charset="0"/>
              </a:rPr>
              <a:t>banks  </a:t>
            </a:r>
            <a:r>
              <a:rPr lang="en-CA" b="1" dirty="0">
                <a:latin typeface="Times New Roman" panose="02020603050405020304" pitchFamily="18" charset="0"/>
                <a:ea typeface="Calibri" panose="020F0502020204030204" pitchFamily="34" charset="0"/>
                <a:cs typeface="Times New Roman" panose="02020603050405020304" pitchFamily="18" charset="0"/>
              </a:rPr>
              <a:t>the power to create money. The Constitution says that Congress  shall have the power to create money, but now, under our system,  we will sell bonds to commercial banks and</a:t>
            </a:r>
            <a:r>
              <a:rPr lang="en-CA" dirty="0">
                <a:latin typeface="Times New Roman" panose="02020603050405020304" pitchFamily="18" charset="0"/>
                <a:ea typeface="Calibri" panose="020F0502020204030204" pitchFamily="34" charset="0"/>
                <a:cs typeface="Times New Roman" panose="02020603050405020304" pitchFamily="18" charset="0"/>
              </a:rPr>
              <a:t> </a:t>
            </a:r>
            <a:r>
              <a:rPr lang="en-CA" b="1" dirty="0">
                <a:latin typeface="Times New Roman" panose="02020603050405020304" pitchFamily="18" charset="0"/>
                <a:ea typeface="Calibri" panose="020F0502020204030204" pitchFamily="34" charset="0"/>
                <a:cs typeface="Times New Roman" panose="02020603050405020304" pitchFamily="18" charset="0"/>
              </a:rPr>
              <a:t>obtain credit from  those </a:t>
            </a:r>
            <a:r>
              <a:rPr lang="en-CA" b="1" dirty="0" smtClean="0">
                <a:latin typeface="Times New Roman" panose="02020603050405020304" pitchFamily="18" charset="0"/>
                <a:ea typeface="Calibri" panose="020F0502020204030204" pitchFamily="34" charset="0"/>
                <a:cs typeface="Times New Roman" panose="02020603050405020304" pitchFamily="18" charset="0"/>
              </a:rPr>
              <a:t>banks…</a:t>
            </a:r>
            <a:r>
              <a:rPr lang="en-CA" dirty="0" smtClean="0">
                <a:latin typeface="Times New Roman" panose="02020603050405020304" pitchFamily="18" charset="0"/>
                <a:ea typeface="Calibri" panose="020F0502020204030204" pitchFamily="34" charset="0"/>
                <a:cs typeface="Times New Roman" panose="02020603050405020304" pitchFamily="18" charset="0"/>
              </a:rPr>
              <a:t>  </a:t>
            </a:r>
            <a:r>
              <a:rPr lang="en-CA" b="1" dirty="0" smtClean="0">
                <a:latin typeface="Times New Roman" panose="02020603050405020304" pitchFamily="18" charset="0"/>
                <a:ea typeface="Calibri" panose="020F0502020204030204" pitchFamily="34" charset="0"/>
                <a:cs typeface="Times New Roman" panose="02020603050405020304" pitchFamily="18" charset="0"/>
              </a:rPr>
              <a:t>I </a:t>
            </a:r>
            <a:r>
              <a:rPr lang="en-CA" b="1" dirty="0">
                <a:latin typeface="Times New Roman" panose="02020603050405020304" pitchFamily="18" charset="0"/>
                <a:ea typeface="Calibri" panose="020F0502020204030204" pitchFamily="34" charset="0"/>
                <a:cs typeface="Times New Roman" panose="02020603050405020304" pitchFamily="18" charset="0"/>
              </a:rPr>
              <a:t>believe the time will come when people will demand that this be changed. I believe the time will come in this country when they will actually blame you and me and everyone else  connected with this Congress for sitting idly by and  permitting such an idiotic system to continue. I make that statement after years of study</a:t>
            </a:r>
            <a:r>
              <a:rPr lang="en-CA"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147" name="Picture 3" descr="http://3.bp.blogspot.com/_O2pajSIi_Uw/RptbFbV4rYI/AAAAAAAADH0/YTkYJ330TZQ/s400/wrightpatma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819" y="3108543"/>
            <a:ext cx="1853653" cy="29307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19331" y="6039319"/>
            <a:ext cx="1590628" cy="646331"/>
          </a:xfrm>
          <a:prstGeom prst="rect">
            <a:avLst/>
          </a:prstGeom>
          <a:noFill/>
        </p:spPr>
        <p:txBody>
          <a:bodyPr wrap="none" rtlCol="0">
            <a:spAutoFit/>
          </a:bodyPr>
          <a:lstStyle/>
          <a:p>
            <a:r>
              <a:rPr lang="en-US" dirty="0" smtClean="0"/>
              <a:t>Wright </a:t>
            </a:r>
            <a:r>
              <a:rPr lang="en-US" dirty="0" err="1" smtClean="0"/>
              <a:t>Patman</a:t>
            </a:r>
            <a:endParaRPr lang="en-US" dirty="0" smtClean="0"/>
          </a:p>
          <a:p>
            <a:r>
              <a:rPr lang="en-US" dirty="0" smtClean="0"/>
              <a:t>(1893 – 1976)</a:t>
            </a:r>
            <a:endParaRPr lang="en-US" dirty="0"/>
          </a:p>
        </p:txBody>
      </p:sp>
    </p:spTree>
    <p:extLst>
      <p:ext uri="{BB962C8B-B14F-4D97-AF65-F5344CB8AC3E}">
        <p14:creationId xmlns:p14="http://schemas.microsoft.com/office/powerpoint/2010/main" val="41367666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CDCDFF"/>
          </a:solidFill>
        </p:spPr>
        <p:txBody>
          <a:bodyPr wrap="square">
            <a:spAutoFit/>
          </a:bodyPr>
          <a:lstStyle/>
          <a:p>
            <a:pPr marL="457200" indent="-457200" algn="ctr">
              <a:buFont typeface="+mj-lt"/>
              <a:buAutoNum type="arabicPeriod" startAt="9"/>
            </a:pPr>
            <a:r>
              <a:rPr lang="en-US" sz="2800" b="1" dirty="0">
                <a:latin typeface="Courier New" panose="02070309020205020404" pitchFamily="49" charset="0"/>
                <a:cs typeface="Courier New" panose="02070309020205020404" pitchFamily="49" charset="0"/>
              </a:rPr>
              <a:t>Reform #1: Nationalization of the Federal Reserve</a:t>
            </a:r>
          </a:p>
        </p:txBody>
      </p:sp>
      <p:sp>
        <p:nvSpPr>
          <p:cNvPr id="3" name="TextBox 2"/>
          <p:cNvSpPr txBox="1"/>
          <p:nvPr/>
        </p:nvSpPr>
        <p:spPr>
          <a:xfrm>
            <a:off x="0" y="523220"/>
            <a:ext cx="12191999" cy="2677656"/>
          </a:xfrm>
          <a:prstGeom prst="rect">
            <a:avLst/>
          </a:prstGeom>
          <a:solidFill>
            <a:srgbClr val="AFCFFF"/>
          </a:solidFill>
        </p:spPr>
        <p:txBody>
          <a:bodyPr wrap="square" rtlCol="0">
            <a:spAutoFit/>
          </a:bodyPr>
          <a:lstStyle/>
          <a:p>
            <a:r>
              <a:rPr lang="en-US" sz="2800" dirty="0" smtClean="0"/>
              <a:t>“Several past Chairmen of the House Banking Committee have introduced bills to do away with the private Federal Reserve System…” 		</a:t>
            </a:r>
            <a:r>
              <a:rPr lang="en-US" dirty="0" err="1" smtClean="0"/>
              <a:t>Zarlenga</a:t>
            </a:r>
            <a:r>
              <a:rPr lang="en-US" dirty="0"/>
              <a:t>, </a:t>
            </a:r>
            <a:r>
              <a:rPr lang="en-US" i="1" dirty="0"/>
              <a:t>LSM</a:t>
            </a:r>
            <a:r>
              <a:rPr lang="en-US" dirty="0"/>
              <a:t>, p. 664</a:t>
            </a:r>
          </a:p>
          <a:p>
            <a:endParaRPr lang="en-US" sz="2800" dirty="0"/>
          </a:p>
          <a:p>
            <a:r>
              <a:rPr lang="en-US" sz="2800" dirty="0" smtClean="0"/>
              <a:t>Henry Gonzales, Chairman of the House Banking and Currency Committee, </a:t>
            </a:r>
          </a:p>
          <a:p>
            <a:r>
              <a:rPr lang="en-US" sz="2800" dirty="0" smtClean="0"/>
              <a:t>introduced legislation to repeal the Federal Reserve System almost every year.</a:t>
            </a:r>
          </a:p>
          <a:p>
            <a:r>
              <a:rPr lang="en-US" sz="2800" dirty="0" smtClean="0"/>
              <a:t>The legislation was always defeated and the media remained silent. 	</a:t>
            </a:r>
            <a:endParaRPr lang="en-US" dirty="0"/>
          </a:p>
        </p:txBody>
      </p:sp>
      <p:pic>
        <p:nvPicPr>
          <p:cNvPr id="7170" name="Picture 2" descr="Henry B Gonzale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5862" y="3512796"/>
            <a:ext cx="2354647" cy="312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05406" y="4578610"/>
            <a:ext cx="1649682" cy="646331"/>
          </a:xfrm>
          <a:prstGeom prst="rect">
            <a:avLst/>
          </a:prstGeom>
          <a:solidFill>
            <a:schemeClr val="bg1"/>
          </a:solidFill>
        </p:spPr>
        <p:txBody>
          <a:bodyPr wrap="none" rtlCol="0">
            <a:spAutoFit/>
          </a:bodyPr>
          <a:lstStyle/>
          <a:p>
            <a:r>
              <a:rPr lang="en-US" dirty="0" smtClean="0"/>
              <a:t>Henry Gonzalez</a:t>
            </a:r>
          </a:p>
          <a:p>
            <a:r>
              <a:rPr lang="en-US" dirty="0" smtClean="0"/>
              <a:t>1916 - 2000</a:t>
            </a:r>
            <a:endParaRPr lang="en-US" dirty="0"/>
          </a:p>
        </p:txBody>
      </p:sp>
    </p:spTree>
    <p:extLst>
      <p:ext uri="{BB962C8B-B14F-4D97-AF65-F5344CB8AC3E}">
        <p14:creationId xmlns:p14="http://schemas.microsoft.com/office/powerpoint/2010/main" val="33300898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5471" y="1456841"/>
            <a:ext cx="1406154" cy="707886"/>
          </a:xfrm>
          <a:prstGeom prst="rect">
            <a:avLst/>
          </a:prstGeom>
          <a:noFill/>
        </p:spPr>
        <p:txBody>
          <a:bodyPr wrap="none" rtlCol="0">
            <a:spAutoFit/>
          </a:bodyPr>
          <a:lstStyle/>
          <a:p>
            <a:r>
              <a:rPr lang="en-US" sz="4000" dirty="0" smtClean="0"/>
              <a:t>Q &amp; A</a:t>
            </a:r>
            <a:endParaRPr lang="en-US" sz="4000" dirty="0"/>
          </a:p>
        </p:txBody>
      </p:sp>
      <p:sp>
        <p:nvSpPr>
          <p:cNvPr id="4" name="TextBox 3"/>
          <p:cNvSpPr txBox="1"/>
          <p:nvPr/>
        </p:nvSpPr>
        <p:spPr>
          <a:xfrm>
            <a:off x="1782305" y="3316637"/>
            <a:ext cx="7784632" cy="1200329"/>
          </a:xfrm>
          <a:prstGeom prst="rect">
            <a:avLst/>
          </a:prstGeom>
          <a:noFill/>
        </p:spPr>
        <p:txBody>
          <a:bodyPr wrap="none" rtlCol="0">
            <a:spAutoFit/>
          </a:bodyPr>
          <a:lstStyle/>
          <a:p>
            <a:pPr algn="ctr"/>
            <a:r>
              <a:rPr lang="en-US" dirty="0" smtClean="0"/>
              <a:t>WILL’S CONCLUSION:   </a:t>
            </a:r>
          </a:p>
          <a:p>
            <a:endParaRPr lang="en-US" dirty="0"/>
          </a:p>
          <a:p>
            <a:pPr algn="ctr"/>
            <a:r>
              <a:rPr lang="en-US" b="1" dirty="0" smtClean="0"/>
              <a:t>THE CONTROL OF MONEY -- WITHOUT CONTROL FROM THE PUBLIC -- LEADS TO</a:t>
            </a:r>
          </a:p>
          <a:p>
            <a:pPr algn="ctr"/>
            <a:r>
              <a:rPr lang="en-US" dirty="0" smtClean="0">
                <a:solidFill>
                  <a:srgbClr val="0070C0"/>
                </a:solidFill>
              </a:rPr>
              <a:t>CORRUPTION … USURPATION …  SLAVERY. </a:t>
            </a:r>
            <a:endParaRPr lang="en-US" dirty="0">
              <a:solidFill>
                <a:srgbClr val="0070C0"/>
              </a:solidFill>
            </a:endParaRPr>
          </a:p>
        </p:txBody>
      </p:sp>
    </p:spTree>
    <p:extLst>
      <p:ext uri="{BB962C8B-B14F-4D97-AF65-F5344CB8AC3E}">
        <p14:creationId xmlns:p14="http://schemas.microsoft.com/office/powerpoint/2010/main" val="36030517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84775"/>
          </a:xfrm>
          <a:prstGeom prst="rect">
            <a:avLst/>
          </a:prstGeom>
          <a:solidFill>
            <a:srgbClr val="FFFF00"/>
          </a:solidFill>
        </p:spPr>
        <p:txBody>
          <a:bodyPr wrap="square">
            <a:spAutoFit/>
          </a:bodyPr>
          <a:lstStyle/>
          <a:p>
            <a:pPr marL="457200" indent="-457200" algn="ctr">
              <a:buFont typeface="+mj-lt"/>
              <a:buAutoNum type="arabicPeriod" startAt="2"/>
            </a:pPr>
            <a:r>
              <a:rPr lang="en-US" sz="3200" b="1" dirty="0">
                <a:latin typeface="Courier New" panose="02070309020205020404" pitchFamily="49" charset="0"/>
                <a:cs typeface="Courier New" panose="02070309020205020404" pitchFamily="49" charset="0"/>
              </a:rPr>
              <a:t>Who Is Responsible?</a:t>
            </a:r>
          </a:p>
        </p:txBody>
      </p:sp>
      <p:sp>
        <p:nvSpPr>
          <p:cNvPr id="3" name="TextBox 2"/>
          <p:cNvSpPr txBox="1"/>
          <p:nvPr/>
        </p:nvSpPr>
        <p:spPr>
          <a:xfrm>
            <a:off x="0" y="584775"/>
            <a:ext cx="12191999" cy="2585323"/>
          </a:xfrm>
          <a:prstGeom prst="rect">
            <a:avLst/>
          </a:prstGeom>
          <a:solidFill>
            <a:srgbClr val="FFFFC1"/>
          </a:solidFill>
        </p:spPr>
        <p:txBody>
          <a:bodyPr wrap="square" rtlCol="0">
            <a:spAutoFit/>
          </a:bodyPr>
          <a:lstStyle/>
          <a:p>
            <a:r>
              <a:rPr lang="en-US" dirty="0" smtClean="0"/>
              <a:t>“Those in charge of the U.S. money system, and their predecessors, must bear a large part of the responsibility for this inequitable situation.  They broke the banks in 1929-32 and would not re-establish the money supply except to make war.  They proceeded to base the economy on the military industrial complex for five decades, amassing many thousands of thermonuclear weapons which could only be used if the Earth was being destroyed...</a:t>
            </a:r>
          </a:p>
          <a:p>
            <a:endParaRPr lang="en-US" dirty="0"/>
          </a:p>
          <a:p>
            <a:r>
              <a:rPr lang="en-US" dirty="0" smtClean="0"/>
              <a:t>The banking disasters of Penn Central, Continental Illinois, Franklin National, and the B.C.C.I. among others, have kept U.S. banking fraud in the headlines over the years.   The Savings and Loan scandals of the late 1980s and early 1990s were a direct result of their removal of government banking regulations, and finally cost the American taxpayers over $100 billion to bail them out.”											</a:t>
            </a:r>
            <a:r>
              <a:rPr lang="en-US" sz="1600" dirty="0" smtClean="0"/>
              <a:t>Zarlenga, </a:t>
            </a:r>
            <a:r>
              <a:rPr lang="en-US" sz="1600" i="1" dirty="0" smtClean="0"/>
              <a:t>LSM</a:t>
            </a:r>
            <a:r>
              <a:rPr lang="en-US" sz="1600" dirty="0" smtClean="0"/>
              <a:t>, p. 653</a:t>
            </a:r>
            <a:endParaRPr lang="en-US" sz="1600" dirty="0"/>
          </a:p>
        </p:txBody>
      </p:sp>
      <p:sp>
        <p:nvSpPr>
          <p:cNvPr id="5" name="TextBox 4"/>
          <p:cNvSpPr txBox="1"/>
          <p:nvPr/>
        </p:nvSpPr>
        <p:spPr>
          <a:xfrm>
            <a:off x="551792" y="3754873"/>
            <a:ext cx="3499945" cy="1569660"/>
          </a:xfrm>
          <a:prstGeom prst="rect">
            <a:avLst/>
          </a:prstGeom>
          <a:solidFill>
            <a:srgbClr val="FFFF00"/>
          </a:solidFill>
        </p:spPr>
        <p:txBody>
          <a:bodyPr wrap="square" rtlCol="0">
            <a:spAutoFit/>
          </a:bodyPr>
          <a:lstStyle/>
          <a:p>
            <a:r>
              <a:rPr lang="en-US" sz="3200" dirty="0" smtClean="0"/>
              <a:t>And, more recently, the financial crisis of 2008-9…</a:t>
            </a:r>
            <a:endParaRPr lang="en-US" sz="3200" dirty="0"/>
          </a:p>
        </p:txBody>
      </p:sp>
      <p:pic>
        <p:nvPicPr>
          <p:cNvPr id="2050" name="Picture 2" descr="http://www.margaretmckosky.com/images/financialcrisi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469" y="3150922"/>
            <a:ext cx="5476364" cy="370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658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84775"/>
          </a:xfrm>
          <a:prstGeom prst="rect">
            <a:avLst/>
          </a:prstGeom>
          <a:solidFill>
            <a:srgbClr val="FFFF00"/>
          </a:solidFill>
        </p:spPr>
        <p:txBody>
          <a:bodyPr wrap="square">
            <a:spAutoFit/>
          </a:bodyPr>
          <a:lstStyle/>
          <a:p>
            <a:pPr marL="457200" indent="-457200" algn="ctr">
              <a:buFont typeface="+mj-lt"/>
              <a:buAutoNum type="arabicPeriod" startAt="2"/>
            </a:pPr>
            <a:r>
              <a:rPr lang="en-US" sz="3200" b="1" dirty="0">
                <a:latin typeface="Courier New" panose="02070309020205020404" pitchFamily="49" charset="0"/>
                <a:cs typeface="Courier New" panose="02070309020205020404" pitchFamily="49" charset="0"/>
              </a:rPr>
              <a:t>Who Is Responsible?</a:t>
            </a:r>
          </a:p>
        </p:txBody>
      </p:sp>
      <p:sp>
        <p:nvSpPr>
          <p:cNvPr id="3" name="TextBox 2"/>
          <p:cNvSpPr txBox="1"/>
          <p:nvPr/>
        </p:nvSpPr>
        <p:spPr>
          <a:xfrm>
            <a:off x="378373" y="2586995"/>
            <a:ext cx="5013434" cy="1938992"/>
          </a:xfrm>
          <a:prstGeom prst="rect">
            <a:avLst/>
          </a:prstGeom>
          <a:solidFill>
            <a:srgbClr val="FFFFC1"/>
          </a:solidFill>
        </p:spPr>
        <p:txBody>
          <a:bodyPr wrap="square" rtlCol="0">
            <a:spAutoFit/>
          </a:bodyPr>
          <a:lstStyle/>
          <a:p>
            <a:r>
              <a:rPr lang="en-US" sz="2400" dirty="0" smtClean="0"/>
              <a:t>“It appears to be a pillar of the U.S. ‘justice’ system that the banking crime connected with these disasters must go essentially unpunished.”					</a:t>
            </a:r>
            <a:r>
              <a:rPr lang="en-US" dirty="0" smtClean="0"/>
              <a:t>Zarlenga, </a:t>
            </a:r>
            <a:r>
              <a:rPr lang="en-US" i="1" dirty="0" smtClean="0"/>
              <a:t>LSM</a:t>
            </a:r>
            <a:r>
              <a:rPr lang="en-US" dirty="0" smtClean="0"/>
              <a:t>, p. 653</a:t>
            </a:r>
            <a:endParaRPr lang="en-US" sz="1600" dirty="0"/>
          </a:p>
        </p:txBody>
      </p:sp>
      <p:pic>
        <p:nvPicPr>
          <p:cNvPr id="3074" name="Picture 2" descr="ICELAND. No news from the Icelandic R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317" y="602605"/>
            <a:ext cx="6027683" cy="6255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8523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B7E7"/>
          </a:solidFill>
        </p:spPr>
        <p:txBody>
          <a:bodyPr wrap="square">
            <a:spAutoFit/>
          </a:bodyPr>
          <a:lstStyle/>
          <a:p>
            <a:pPr marL="457200" indent="-457200" algn="ctr">
              <a:buFont typeface="+mj-lt"/>
              <a:buAutoNum type="arabicPeriod" startAt="3"/>
            </a:pPr>
            <a:r>
              <a:rPr lang="en-US" sz="2400" b="1" dirty="0">
                <a:latin typeface="Courier New" panose="02070309020205020404" pitchFamily="49" charset="0"/>
                <a:cs typeface="Courier New" panose="02070309020205020404" pitchFamily="49" charset="0"/>
              </a:rPr>
              <a:t>Misdiagnosis of America’s </a:t>
            </a:r>
            <a:r>
              <a:rPr lang="en-US" sz="2400" b="1" dirty="0" smtClean="0">
                <a:latin typeface="Courier New" panose="02070309020205020404" pitchFamily="49" charset="0"/>
                <a:cs typeface="Courier New" panose="02070309020205020404" pitchFamily="49" charset="0"/>
              </a:rPr>
              <a:t>Problems</a:t>
            </a:r>
          </a:p>
        </p:txBody>
      </p:sp>
      <p:sp>
        <p:nvSpPr>
          <p:cNvPr id="3" name="TextBox 2"/>
          <p:cNvSpPr txBox="1"/>
          <p:nvPr/>
        </p:nvSpPr>
        <p:spPr>
          <a:xfrm>
            <a:off x="0" y="461665"/>
            <a:ext cx="12192000" cy="1261884"/>
          </a:xfrm>
          <a:prstGeom prst="rect">
            <a:avLst/>
          </a:prstGeom>
          <a:solidFill>
            <a:srgbClr val="FFD5FF"/>
          </a:solidFill>
        </p:spPr>
        <p:txBody>
          <a:bodyPr wrap="square" rtlCol="0">
            <a:spAutoFit/>
          </a:bodyPr>
          <a:lstStyle/>
          <a:p>
            <a:r>
              <a:rPr lang="en-US" sz="2800" dirty="0" smtClean="0"/>
              <a:t>The nature of money is kept undefined and confused.   Therefore, “the money system origin of so many of society’s serious problems” are “obscured”.            	</a:t>
            </a:r>
            <a:r>
              <a:rPr lang="en-US" sz="2000" dirty="0" smtClean="0"/>
              <a:t>					Zarlenga, </a:t>
            </a:r>
            <a:r>
              <a:rPr lang="en-US" sz="2000" i="1" dirty="0" smtClean="0"/>
              <a:t>LSM</a:t>
            </a:r>
            <a:r>
              <a:rPr lang="en-US" sz="2000" dirty="0" smtClean="0"/>
              <a:t>, p. 653</a:t>
            </a:r>
          </a:p>
        </p:txBody>
      </p:sp>
      <p:sp>
        <p:nvSpPr>
          <p:cNvPr id="11" name="TextBox 10"/>
          <p:cNvSpPr txBox="1"/>
          <p:nvPr/>
        </p:nvSpPr>
        <p:spPr>
          <a:xfrm>
            <a:off x="7630510" y="3831021"/>
            <a:ext cx="45719" cy="369332"/>
          </a:xfrm>
          <a:prstGeom prst="rect">
            <a:avLst/>
          </a:prstGeom>
          <a:noFill/>
        </p:spPr>
        <p:txBody>
          <a:bodyPr wrap="square" rtlCol="0">
            <a:spAutoFit/>
          </a:bodyPr>
          <a:lstStyle/>
          <a:p>
            <a:endParaRPr lang="en-US" dirty="0"/>
          </a:p>
        </p:txBody>
      </p:sp>
      <p:pic>
        <p:nvPicPr>
          <p:cNvPr id="1026" name="Picture 2" descr="https://www.rescueonefinancial.com/wp-content/uploads/2015/03/best-money-secr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783" y="2542539"/>
            <a:ext cx="64770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357" y="2551600"/>
            <a:ext cx="4801270" cy="3324689"/>
          </a:xfrm>
          <a:prstGeom prst="rect">
            <a:avLst/>
          </a:prstGeom>
        </p:spPr>
      </p:pic>
    </p:spTree>
    <p:extLst>
      <p:ext uri="{BB962C8B-B14F-4D97-AF65-F5344CB8AC3E}">
        <p14:creationId xmlns:p14="http://schemas.microsoft.com/office/powerpoint/2010/main" val="3961393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B7E7"/>
          </a:solidFill>
        </p:spPr>
        <p:txBody>
          <a:bodyPr wrap="square">
            <a:spAutoFit/>
          </a:bodyPr>
          <a:lstStyle/>
          <a:p>
            <a:pPr marL="457200" indent="-457200" algn="ctr">
              <a:buFont typeface="+mj-lt"/>
              <a:buAutoNum type="arabicPeriod" startAt="3"/>
            </a:pPr>
            <a:r>
              <a:rPr lang="en-US" sz="2400" b="1" dirty="0">
                <a:latin typeface="Courier New" panose="02070309020205020404" pitchFamily="49" charset="0"/>
                <a:cs typeface="Courier New" panose="02070309020205020404" pitchFamily="49" charset="0"/>
              </a:rPr>
              <a:t>Misdiagnosis of America’s </a:t>
            </a:r>
            <a:r>
              <a:rPr lang="en-US" sz="2400" b="1" dirty="0" smtClean="0">
                <a:latin typeface="Courier New" panose="02070309020205020404" pitchFamily="49" charset="0"/>
                <a:cs typeface="Courier New" panose="02070309020205020404" pitchFamily="49" charset="0"/>
              </a:rPr>
              <a:t>Problems</a:t>
            </a:r>
          </a:p>
        </p:txBody>
      </p:sp>
      <p:sp>
        <p:nvSpPr>
          <p:cNvPr id="3" name="TextBox 2"/>
          <p:cNvSpPr txBox="1"/>
          <p:nvPr/>
        </p:nvSpPr>
        <p:spPr>
          <a:xfrm>
            <a:off x="0" y="461665"/>
            <a:ext cx="12192000" cy="2062103"/>
          </a:xfrm>
          <a:prstGeom prst="rect">
            <a:avLst/>
          </a:prstGeom>
          <a:solidFill>
            <a:srgbClr val="FFD5FF"/>
          </a:solidFill>
        </p:spPr>
        <p:txBody>
          <a:bodyPr wrap="square" rtlCol="0">
            <a:spAutoFit/>
          </a:bodyPr>
          <a:lstStyle/>
          <a:p>
            <a:r>
              <a:rPr lang="en-US" sz="3200" dirty="0" smtClean="0"/>
              <a:t>In the 19</a:t>
            </a:r>
            <a:r>
              <a:rPr lang="en-US" sz="3200" baseline="30000" dirty="0" smtClean="0"/>
              <a:t>th</a:t>
            </a:r>
            <a:r>
              <a:rPr lang="en-US" sz="3200" dirty="0" smtClean="0"/>
              <a:t> century, the system of money was discussed in national politics.    Huge national movements of third parties, like the </a:t>
            </a:r>
            <a:r>
              <a:rPr lang="en-US" sz="3200" dirty="0"/>
              <a:t>Greenback-Labor Party</a:t>
            </a:r>
            <a:r>
              <a:rPr lang="en-US" sz="3200" dirty="0" smtClean="0"/>
              <a:t>, discussed the monetary system and made it the major issue.</a:t>
            </a:r>
          </a:p>
        </p:txBody>
      </p:sp>
      <p:sp>
        <p:nvSpPr>
          <p:cNvPr id="11" name="TextBox 10"/>
          <p:cNvSpPr txBox="1"/>
          <p:nvPr/>
        </p:nvSpPr>
        <p:spPr>
          <a:xfrm>
            <a:off x="10925503" y="3831021"/>
            <a:ext cx="45719" cy="369332"/>
          </a:xfrm>
          <a:prstGeom prst="rect">
            <a:avLst/>
          </a:prstGeom>
          <a:noFill/>
        </p:spPr>
        <p:txBody>
          <a:bodyPr wrap="square" rtlCol="0">
            <a:spAutoFit/>
          </a:bodyPr>
          <a:lstStyle/>
          <a:p>
            <a:endParaRPr lang="en-US" dirty="0"/>
          </a:p>
        </p:txBody>
      </p:sp>
      <p:pic>
        <p:nvPicPr>
          <p:cNvPr id="2050" name="Picture 2" descr="http://6hourday.org/images/greenback_party_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180" y="2523768"/>
            <a:ext cx="45720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herndonapush.wikispaces.com/file/view/Greenback_party.gif/125299115/280x407/Greenback_part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5976" y="2523768"/>
            <a:ext cx="2932386" cy="4262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51227" y="6497836"/>
            <a:ext cx="3573799" cy="369332"/>
          </a:xfrm>
          <a:prstGeom prst="rect">
            <a:avLst/>
          </a:prstGeom>
          <a:solidFill>
            <a:schemeClr val="bg1"/>
          </a:solidFill>
        </p:spPr>
        <p:txBody>
          <a:bodyPr wrap="none" rtlCol="0">
            <a:spAutoFit/>
          </a:bodyPr>
          <a:lstStyle/>
          <a:p>
            <a:r>
              <a:rPr lang="en-US" dirty="0" smtClean="0"/>
              <a:t>PETER COOPERS CAMPAIGN POSTER</a:t>
            </a:r>
            <a:endParaRPr lang="en-US" dirty="0"/>
          </a:p>
        </p:txBody>
      </p:sp>
    </p:spTree>
    <p:extLst>
      <p:ext uri="{BB962C8B-B14F-4D97-AF65-F5344CB8AC3E}">
        <p14:creationId xmlns:p14="http://schemas.microsoft.com/office/powerpoint/2010/main" val="2174027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B7E7"/>
          </a:solidFill>
        </p:spPr>
        <p:txBody>
          <a:bodyPr wrap="square">
            <a:spAutoFit/>
          </a:bodyPr>
          <a:lstStyle/>
          <a:p>
            <a:pPr marL="457200" indent="-457200" algn="ctr">
              <a:buFont typeface="+mj-lt"/>
              <a:buAutoNum type="arabicPeriod" startAt="3"/>
            </a:pPr>
            <a:r>
              <a:rPr lang="en-US" sz="2400" b="1" dirty="0">
                <a:latin typeface="Courier New" panose="02070309020205020404" pitchFamily="49" charset="0"/>
                <a:cs typeface="Courier New" panose="02070309020205020404" pitchFamily="49" charset="0"/>
              </a:rPr>
              <a:t>Misdiagnosis of America’s </a:t>
            </a:r>
            <a:r>
              <a:rPr lang="en-US" sz="2400" b="1" dirty="0" smtClean="0">
                <a:latin typeface="Courier New" panose="02070309020205020404" pitchFamily="49" charset="0"/>
                <a:cs typeface="Courier New" panose="02070309020205020404" pitchFamily="49" charset="0"/>
              </a:rPr>
              <a:t>Problems</a:t>
            </a:r>
          </a:p>
        </p:txBody>
      </p:sp>
      <p:sp>
        <p:nvSpPr>
          <p:cNvPr id="3" name="TextBox 2"/>
          <p:cNvSpPr txBox="1"/>
          <p:nvPr/>
        </p:nvSpPr>
        <p:spPr>
          <a:xfrm>
            <a:off x="0" y="461665"/>
            <a:ext cx="12192000" cy="1569660"/>
          </a:xfrm>
          <a:prstGeom prst="rect">
            <a:avLst/>
          </a:prstGeom>
          <a:solidFill>
            <a:srgbClr val="FFD5FF"/>
          </a:solidFill>
        </p:spPr>
        <p:txBody>
          <a:bodyPr wrap="square" rtlCol="0">
            <a:spAutoFit/>
          </a:bodyPr>
          <a:lstStyle/>
          <a:p>
            <a:r>
              <a:rPr lang="en-US" sz="3200" dirty="0" smtClean="0"/>
              <a:t>Today, if economists mention money, they discuss it simply as a veil over the real economy.   This mis-education allows the private control of the money system to grow and grow. </a:t>
            </a:r>
            <a:endParaRPr lang="en-US" sz="3200" dirty="0"/>
          </a:p>
        </p:txBody>
      </p:sp>
      <p:pic>
        <p:nvPicPr>
          <p:cNvPr id="7" name="Picture 2" descr="http://thumbs.dreamstime.com/z/word-cloud-economics-related-items-361392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10" y="2492990"/>
            <a:ext cx="6607832" cy="41536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6249936"/>
            <a:ext cx="6902852" cy="646331"/>
          </a:xfrm>
          <a:prstGeom prst="rect">
            <a:avLst/>
          </a:prstGeom>
          <a:solidFill>
            <a:schemeClr val="bg1"/>
          </a:solidFill>
        </p:spPr>
        <p:txBody>
          <a:bodyPr wrap="none" rtlCol="0">
            <a:spAutoFit/>
          </a:bodyPr>
          <a:lstStyle/>
          <a:p>
            <a:endParaRPr lang="en-US" dirty="0" smtClean="0"/>
          </a:p>
          <a:p>
            <a:r>
              <a:rPr lang="en-US" dirty="0"/>
              <a:t> </a:t>
            </a:r>
            <a:r>
              <a:rPr lang="en-US" dirty="0" smtClean="0"/>
              <a:t>                                                                                                                               </a:t>
            </a:r>
            <a:endParaRPr lang="en-US" dirty="0"/>
          </a:p>
        </p:txBody>
      </p:sp>
      <p:sp>
        <p:nvSpPr>
          <p:cNvPr id="11" name="TextBox 10"/>
          <p:cNvSpPr txBox="1"/>
          <p:nvPr/>
        </p:nvSpPr>
        <p:spPr>
          <a:xfrm>
            <a:off x="7630510" y="3831021"/>
            <a:ext cx="45719" cy="369332"/>
          </a:xfrm>
          <a:prstGeom prst="rect">
            <a:avLst/>
          </a:prstGeom>
          <a:noFill/>
        </p:spPr>
        <p:txBody>
          <a:bodyPr wrap="square" rtlCol="0">
            <a:spAutoFit/>
          </a:bodyPr>
          <a:lstStyle/>
          <a:p>
            <a:endParaRPr lang="en-US" dirty="0"/>
          </a:p>
        </p:txBody>
      </p:sp>
      <p:sp>
        <p:nvSpPr>
          <p:cNvPr id="12" name="TextBox 11"/>
          <p:cNvSpPr txBox="1"/>
          <p:nvPr/>
        </p:nvSpPr>
        <p:spPr>
          <a:xfrm>
            <a:off x="7318490" y="4354390"/>
            <a:ext cx="4556440" cy="1477328"/>
          </a:xfrm>
          <a:prstGeom prst="rect">
            <a:avLst/>
          </a:prstGeom>
          <a:solidFill>
            <a:srgbClr val="F6E5FF"/>
          </a:solidFill>
        </p:spPr>
        <p:txBody>
          <a:bodyPr wrap="none" rtlCol="0">
            <a:spAutoFit/>
          </a:bodyPr>
          <a:lstStyle/>
          <a:p>
            <a:r>
              <a:rPr lang="en-US" dirty="0" smtClean="0"/>
              <a:t>ECONOMISTS DO NOT DISCUSS THE MONEY</a:t>
            </a:r>
          </a:p>
          <a:p>
            <a:endParaRPr lang="en-US" dirty="0"/>
          </a:p>
          <a:p>
            <a:r>
              <a:rPr lang="en-US" dirty="0" smtClean="0"/>
              <a:t>CAN YOU FIND THE WORD ‘MONEY’ IN THEIR</a:t>
            </a:r>
          </a:p>
          <a:p>
            <a:r>
              <a:rPr lang="en-US" dirty="0" smtClean="0"/>
              <a:t>LEXICON?  </a:t>
            </a:r>
          </a:p>
          <a:p>
            <a:r>
              <a:rPr lang="en-US" dirty="0"/>
              <a:t>	</a:t>
            </a:r>
            <a:r>
              <a:rPr lang="en-US" dirty="0" smtClean="0"/>
              <a:t>	</a:t>
            </a:r>
            <a:r>
              <a:rPr lang="en-US" dirty="0" smtClean="0">
                <a:sym typeface="Wingdings" panose="05000000000000000000" pitchFamily="2" charset="2"/>
              </a:rPr>
              <a:t>     </a:t>
            </a:r>
            <a:endParaRPr lang="en-US" dirty="0"/>
          </a:p>
        </p:txBody>
      </p:sp>
    </p:spTree>
    <p:extLst>
      <p:ext uri="{BB962C8B-B14F-4D97-AF65-F5344CB8AC3E}">
        <p14:creationId xmlns:p14="http://schemas.microsoft.com/office/powerpoint/2010/main" val="1657611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11920</TotalTime>
  <Words>3821</Words>
  <Application>Microsoft Office PowerPoint</Application>
  <PresentationFormat>Widescreen</PresentationFormat>
  <Paragraphs>370</Paragraphs>
  <Slides>46</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Calibri Light</vt:lpstr>
      <vt:lpstr>Courier New</vt:lpstr>
      <vt:lpstr>Times New Roman</vt:lpstr>
      <vt:lpstr>Wingdings</vt:lpstr>
      <vt:lpstr>Office Theme</vt:lpstr>
      <vt:lpstr>    The Lost Science of Money   </vt:lpstr>
      <vt:lpstr>THEMES OF LOST SCIENCE OF MONEY BOOK</vt:lpstr>
      <vt:lpstr>PARTS OF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2 CHAPTER 18</dc:title>
  <dc:creator>Sue Peters</dc:creator>
  <cp:lastModifiedBy>Sue Peters</cp:lastModifiedBy>
  <cp:revision>1424</cp:revision>
  <dcterms:created xsi:type="dcterms:W3CDTF">2015-01-20T02:13:25Z</dcterms:created>
  <dcterms:modified xsi:type="dcterms:W3CDTF">2015-09-03T03:05:37Z</dcterms:modified>
</cp:coreProperties>
</file>