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79" r:id="rId2"/>
    <p:sldId id="380" r:id="rId3"/>
    <p:sldId id="274" r:id="rId4"/>
    <p:sldId id="381" r:id="rId5"/>
    <p:sldId id="382" r:id="rId6"/>
    <p:sldId id="383" r:id="rId7"/>
    <p:sldId id="385" r:id="rId8"/>
    <p:sldId id="392" r:id="rId9"/>
    <p:sldId id="386" r:id="rId10"/>
    <p:sldId id="393" r:id="rId11"/>
    <p:sldId id="388" r:id="rId12"/>
    <p:sldId id="394" r:id="rId13"/>
    <p:sldId id="395" r:id="rId14"/>
    <p:sldId id="396" r:id="rId15"/>
    <p:sldId id="397" r:id="rId16"/>
    <p:sldId id="398" r:id="rId17"/>
    <p:sldId id="399" r:id="rId18"/>
    <p:sldId id="401" r:id="rId19"/>
    <p:sldId id="400" r:id="rId20"/>
    <p:sldId id="370" r:id="rId21"/>
    <p:sldId id="404" r:id="rId22"/>
    <p:sldId id="389" r:id="rId23"/>
    <p:sldId id="405" r:id="rId24"/>
    <p:sldId id="403" r:id="rId25"/>
    <p:sldId id="402" r:id="rId26"/>
    <p:sldId id="407" r:id="rId27"/>
    <p:sldId id="408" r:id="rId28"/>
    <p:sldId id="406"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3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FF"/>
    <a:srgbClr val="FF66CC"/>
    <a:srgbClr val="D9FFCD"/>
    <a:srgbClr val="6DFF6D"/>
    <a:srgbClr val="00FFFF"/>
    <a:srgbClr val="B9FFFF"/>
    <a:srgbClr val="FF0000"/>
    <a:srgbClr val="FFFFA7"/>
    <a:srgbClr val="FFB66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4434" autoAdjust="0"/>
  </p:normalViewPr>
  <p:slideViewPr>
    <p:cSldViewPr snapToGrid="0">
      <p:cViewPr varScale="1">
        <p:scale>
          <a:sx n="60" d="100"/>
          <a:sy n="60" d="100"/>
        </p:scale>
        <p:origin x="9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8/20/2015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8425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8/20/2015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62774" y="1103587"/>
            <a:ext cx="5229224" cy="1261242"/>
          </a:xfrm>
          <a:solidFill>
            <a:srgbClr val="33CCFF"/>
          </a:solidFill>
        </p:spPr>
        <p:txBody>
          <a:bodyPr>
            <a:normAutofit/>
          </a:bodyPr>
          <a:lstStyle/>
          <a:p>
            <a:r>
              <a:rPr lang="en-US" sz="2800" b="1" dirty="0" smtClean="0"/>
              <a:t>CHAPTER 23 – Part 2</a:t>
            </a:r>
          </a:p>
          <a:p>
            <a:r>
              <a:rPr lang="en-US" sz="2800" b="1" dirty="0" smtClean="0"/>
              <a:t>The European Monetary Union</a:t>
            </a:r>
          </a:p>
        </p:txBody>
      </p:sp>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1026" name="Picture 2" descr="http://www.e-allmoney.com/smallmaps/eur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3586"/>
            <a:ext cx="6550532" cy="5754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tml.rincondelvago.com/0002894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4" y="2364829"/>
            <a:ext cx="5229225" cy="4476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903" y="1844566"/>
            <a:ext cx="1141659" cy="1107996"/>
          </a:xfrm>
          <a:prstGeom prst="rect">
            <a:avLst/>
          </a:prstGeom>
          <a:noFill/>
        </p:spPr>
        <p:txBody>
          <a:bodyPr wrap="none" rtlCol="0">
            <a:spAutoFit/>
          </a:bodyPr>
          <a:lstStyle/>
          <a:p>
            <a:r>
              <a:rPr lang="en-US" sz="6600" b="1" dirty="0" smtClean="0"/>
              <a:t>EU</a:t>
            </a:r>
            <a:endParaRPr lang="en-US" sz="6600" b="1" dirty="0"/>
          </a:p>
        </p:txBody>
      </p:sp>
      <p:sp>
        <p:nvSpPr>
          <p:cNvPr id="8" name="TextBox 7"/>
          <p:cNvSpPr txBox="1"/>
          <p:nvPr/>
        </p:nvSpPr>
        <p:spPr>
          <a:xfrm>
            <a:off x="7382059" y="2787963"/>
            <a:ext cx="1890261" cy="1107996"/>
          </a:xfrm>
          <a:prstGeom prst="rect">
            <a:avLst/>
          </a:prstGeom>
          <a:noFill/>
        </p:spPr>
        <p:txBody>
          <a:bodyPr wrap="none" rtlCol="0">
            <a:spAutoFit/>
          </a:bodyPr>
          <a:lstStyle/>
          <a:p>
            <a:r>
              <a:rPr lang="en-US" sz="6600" b="1" dirty="0" smtClean="0"/>
              <a:t>EMU</a:t>
            </a:r>
            <a:endParaRPr lang="en-US" sz="6600" b="1" dirty="0"/>
          </a:p>
        </p:txBody>
      </p:sp>
    </p:spTree>
    <p:extLst>
      <p:ext uri="{BB962C8B-B14F-4D97-AF65-F5344CB8AC3E}">
        <p14:creationId xmlns:p14="http://schemas.microsoft.com/office/powerpoint/2010/main" val="35047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2" y="0"/>
            <a:ext cx="4986570" cy="6858000"/>
          </a:xfrm>
          <a:prstGeom prst="rect">
            <a:avLst/>
          </a:prstGeom>
        </p:spPr>
      </p:pic>
      <p:sp>
        <p:nvSpPr>
          <p:cNvPr id="7" name="TextBox 6"/>
          <p:cNvSpPr txBox="1"/>
          <p:nvPr/>
        </p:nvSpPr>
        <p:spPr>
          <a:xfrm>
            <a:off x="5027434" y="874454"/>
            <a:ext cx="7184998" cy="5693866"/>
          </a:xfrm>
          <a:prstGeom prst="rect">
            <a:avLst/>
          </a:prstGeom>
          <a:solidFill>
            <a:srgbClr val="D0FFC1"/>
          </a:solidFill>
        </p:spPr>
        <p:txBody>
          <a:bodyPr wrap="square" rtlCol="0">
            <a:spAutoFit/>
          </a:bodyPr>
          <a:lstStyle/>
          <a:p>
            <a:pPr algn="ctr"/>
            <a:r>
              <a:rPr lang="en-US" dirty="0" smtClean="0"/>
              <a:t>“</a:t>
            </a:r>
            <a:r>
              <a:rPr lang="en-US" u="sng" dirty="0" smtClean="0"/>
              <a:t>The Fractional Reserve System</a:t>
            </a:r>
          </a:p>
          <a:p>
            <a:r>
              <a:rPr lang="en-US" dirty="0" smtClean="0"/>
              <a:t>(9) A chief loose screw in our present American money and banking</a:t>
            </a:r>
          </a:p>
          <a:p>
            <a:r>
              <a:rPr lang="en-US" dirty="0" smtClean="0"/>
              <a:t>system is the requirement of only fractional reserves behind demand</a:t>
            </a:r>
          </a:p>
          <a:p>
            <a:r>
              <a:rPr lang="en-US" dirty="0" smtClean="0"/>
              <a:t>deposits.  Fractional reserves give our thousands of commercial banks</a:t>
            </a:r>
          </a:p>
          <a:p>
            <a:r>
              <a:rPr lang="en-US" dirty="0" smtClean="0"/>
              <a:t>the power to increase or decrease the volume of our circulating medium</a:t>
            </a:r>
          </a:p>
          <a:p>
            <a:r>
              <a:rPr lang="en-US" dirty="0" smtClean="0"/>
              <a:t>by increasing or decreasing bank loans and investments.  The banks thus</a:t>
            </a:r>
          </a:p>
          <a:p>
            <a:r>
              <a:rPr lang="en-US" dirty="0" smtClean="0"/>
              <a:t>exercise what has always, and justly, been considered a prerogative of </a:t>
            </a:r>
          </a:p>
          <a:p>
            <a:r>
              <a:rPr lang="en-US" dirty="0" smtClean="0"/>
              <a:t>sovereign power. “    	</a:t>
            </a:r>
            <a:r>
              <a:rPr lang="en-US" sz="1600" i="1" dirty="0" smtClean="0"/>
              <a:t>A Program for Monetary Reform</a:t>
            </a:r>
            <a:r>
              <a:rPr lang="en-US" sz="1600" dirty="0" smtClean="0"/>
              <a:t>, 1939, p. 19</a:t>
            </a:r>
          </a:p>
          <a:p>
            <a:endParaRPr lang="en-US" sz="1400" dirty="0"/>
          </a:p>
          <a:p>
            <a:endParaRPr lang="en-US" sz="1400" dirty="0" smtClean="0"/>
          </a:p>
          <a:p>
            <a:r>
              <a:rPr lang="en-US" dirty="0" smtClean="0"/>
              <a:t>“The 100% reserve system was the original system of deposit banking, but</a:t>
            </a:r>
          </a:p>
          <a:p>
            <a:r>
              <a:rPr lang="en-US" dirty="0" smtClean="0"/>
              <a:t>the fractional reserve system was introduced by private Venetian bankers</a:t>
            </a:r>
          </a:p>
          <a:p>
            <a:r>
              <a:rPr lang="en-US" dirty="0" smtClean="0"/>
              <a:t>not later than the middle of the Fourteenth century…  But what thus began</a:t>
            </a:r>
          </a:p>
          <a:p>
            <a:r>
              <a:rPr lang="en-US" dirty="0" smtClean="0"/>
              <a:t>as a breach of trust has now become the accepted and lawful practice.”</a:t>
            </a:r>
          </a:p>
          <a:p>
            <a:r>
              <a:rPr lang="en-US" sz="1400" i="1" dirty="0" smtClean="0"/>
              <a:t>			</a:t>
            </a:r>
            <a:r>
              <a:rPr lang="en-US" sz="1600" i="1" dirty="0" smtClean="0"/>
              <a:t>A </a:t>
            </a:r>
            <a:r>
              <a:rPr lang="en-US" sz="1600" i="1" dirty="0"/>
              <a:t>Program for Monetary Reform</a:t>
            </a:r>
            <a:r>
              <a:rPr lang="en-US" sz="1600" dirty="0"/>
              <a:t>, 1939, p. </a:t>
            </a:r>
            <a:r>
              <a:rPr lang="en-US" sz="1600" dirty="0" smtClean="0"/>
              <a:t>19</a:t>
            </a:r>
          </a:p>
          <a:p>
            <a:endParaRPr lang="en-US" sz="1400" dirty="0"/>
          </a:p>
          <a:p>
            <a:r>
              <a:rPr lang="en-US" dirty="0" smtClean="0"/>
              <a:t>“(13) The 100% reserve requirement would, in effect, completely </a:t>
            </a:r>
          </a:p>
          <a:p>
            <a:r>
              <a:rPr lang="en-US" dirty="0" smtClean="0"/>
              <a:t>separate from banking the power to issue money.  The two are now</a:t>
            </a:r>
          </a:p>
          <a:p>
            <a:r>
              <a:rPr lang="en-US" dirty="0" smtClean="0"/>
              <a:t>disastrously interdependent.  Banking would become wholly a business</a:t>
            </a:r>
          </a:p>
          <a:p>
            <a:r>
              <a:rPr lang="en-US" dirty="0" smtClean="0"/>
              <a:t>of lending and investing pre-existing money.”</a:t>
            </a:r>
          </a:p>
          <a:p>
            <a:r>
              <a:rPr lang="en-US" dirty="0"/>
              <a:t>	</a:t>
            </a:r>
            <a:r>
              <a:rPr lang="en-US" dirty="0" smtClean="0"/>
              <a:t>		 </a:t>
            </a:r>
            <a:r>
              <a:rPr lang="en-US" sz="1600" i="1" dirty="0"/>
              <a:t>A Program for Monetary Reform</a:t>
            </a:r>
            <a:r>
              <a:rPr lang="en-US" sz="1600" dirty="0"/>
              <a:t>, 1939, p. </a:t>
            </a:r>
            <a:r>
              <a:rPr lang="en-US" sz="1600" dirty="0" smtClean="0"/>
              <a:t>29</a:t>
            </a:r>
            <a:endParaRPr lang="en-US" sz="2000" dirty="0"/>
          </a:p>
        </p:txBody>
      </p:sp>
      <p:sp>
        <p:nvSpPr>
          <p:cNvPr id="5" name="TextBox 4"/>
          <p:cNvSpPr txBox="1"/>
          <p:nvPr/>
        </p:nvSpPr>
        <p:spPr>
          <a:xfrm>
            <a:off x="882869" y="1107993"/>
            <a:ext cx="3792513" cy="369332"/>
          </a:xfrm>
          <a:prstGeom prst="rect">
            <a:avLst/>
          </a:prstGeom>
          <a:solidFill>
            <a:schemeClr val="bg1"/>
          </a:solidFill>
        </p:spPr>
        <p:txBody>
          <a:bodyPr wrap="none" rtlCol="0">
            <a:spAutoFit/>
          </a:bodyPr>
          <a:lstStyle/>
          <a:p>
            <a:r>
              <a:rPr lang="en-US" dirty="0" smtClean="0"/>
              <a:t>A PROGRAM FOR MONETARY REFORM</a:t>
            </a:r>
            <a:endParaRPr lang="en-US" dirty="0"/>
          </a:p>
        </p:txBody>
      </p:sp>
      <p:sp>
        <p:nvSpPr>
          <p:cNvPr id="8" name="Rectangle 7"/>
          <p:cNvSpPr/>
          <p:nvPr/>
        </p:nvSpPr>
        <p:spPr>
          <a:xfrm>
            <a:off x="0" y="0"/>
            <a:ext cx="12171567" cy="523220"/>
          </a:xfrm>
          <a:prstGeom prst="rect">
            <a:avLst/>
          </a:prstGeom>
          <a:solidFill>
            <a:schemeClr val="accent2"/>
          </a:solidFill>
        </p:spPr>
        <p:txBody>
          <a:bodyPr wrap="square">
            <a:spAutoFit/>
          </a:bodyPr>
          <a:lstStyle/>
          <a:p>
            <a:pPr marL="514350" indent="-514350" algn="ctr">
              <a:buFont typeface="+mj-lt"/>
              <a:buAutoNum type="arabicPeriod" startAt="2"/>
            </a:pPr>
            <a:r>
              <a:rPr lang="en-US" sz="2800"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The 100% Reserve Solution</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610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523220"/>
          </a:xfrm>
          <a:prstGeom prst="rect">
            <a:avLst/>
          </a:prstGeom>
          <a:solidFill>
            <a:srgbClr val="FFFF00"/>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 The ECB and creating reserves and new </a:t>
            </a:r>
            <a:r>
              <a:rPr lang="en-US" sz="2800" b="1" dirty="0" smtClean="0">
                <a:latin typeface="Courier New" panose="02070309020205020404" pitchFamily="49" charset="0"/>
                <a:cs typeface="Courier New" panose="02070309020205020404" pitchFamily="49" charset="0"/>
              </a:rPr>
              <a:t>money</a:t>
            </a:r>
            <a:endParaRPr lang="en-US" sz="2800" b="1" dirty="0">
              <a:latin typeface="Courier New" panose="02070309020205020404" pitchFamily="49" charset="0"/>
              <a:cs typeface="Courier New" panose="02070309020205020404" pitchFamily="49" charset="0"/>
            </a:endParaRPr>
          </a:p>
        </p:txBody>
      </p:sp>
      <p:sp>
        <p:nvSpPr>
          <p:cNvPr id="9" name="Rectangle 8"/>
          <p:cNvSpPr/>
          <p:nvPr/>
        </p:nvSpPr>
        <p:spPr>
          <a:xfrm>
            <a:off x="1347538" y="2087654"/>
            <a:ext cx="4443662" cy="2585323"/>
          </a:xfrm>
          <a:prstGeom prst="rect">
            <a:avLst/>
          </a:prstGeom>
          <a:solidFill>
            <a:srgbClr val="37FFFF"/>
          </a:solidFill>
        </p:spPr>
        <p:txBody>
          <a:bodyPr wrap="square">
            <a:spAutoFit/>
          </a:bodyPr>
          <a:lstStyle/>
          <a:p>
            <a:r>
              <a:rPr lang="en-US" dirty="0" smtClean="0"/>
              <a:t>“It would negate much of the ultimate purpose of the ECB to rely on fractional reserve banking as its main method of creating money.   The ECB needs the ability to do that independently and directly.  It needs the ability to create reserves or simply money out of thin air, when it determines that is the best way to monetarily serve the Community.”  </a:t>
            </a:r>
            <a:r>
              <a:rPr lang="en-US" sz="1600" dirty="0" err="1" smtClean="0"/>
              <a:t>Zarlenga</a:t>
            </a:r>
            <a:r>
              <a:rPr lang="en-US" sz="1600" dirty="0" smtClean="0"/>
              <a:t>, </a:t>
            </a:r>
            <a:r>
              <a:rPr lang="en-US" sz="1600" i="1" dirty="0" smtClean="0"/>
              <a:t>LSM</a:t>
            </a:r>
            <a:r>
              <a:rPr lang="en-US" sz="1600" dirty="0" smtClean="0"/>
              <a:t>, p. 638</a:t>
            </a:r>
            <a:endParaRPr lang="en-US" sz="1600" dirty="0"/>
          </a:p>
        </p:txBody>
      </p:sp>
      <p:pic>
        <p:nvPicPr>
          <p:cNvPr id="1028" name="Picture 4" descr="http://www.iaconoresearch.com/BlogImages/08-07-28c_tol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518" y="1289780"/>
            <a:ext cx="5381481" cy="46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24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523220"/>
          </a:xfrm>
          <a:prstGeom prst="rect">
            <a:avLst/>
          </a:prstGeom>
          <a:solidFill>
            <a:srgbClr val="FFFF00"/>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 The ECB and creating reserves and new </a:t>
            </a:r>
            <a:r>
              <a:rPr lang="en-US" sz="2800" b="1" dirty="0" smtClean="0">
                <a:latin typeface="Courier New" panose="02070309020205020404" pitchFamily="49" charset="0"/>
                <a:cs typeface="Courier New" panose="02070309020205020404" pitchFamily="49" charset="0"/>
              </a:rPr>
              <a:t>money</a:t>
            </a:r>
            <a:endParaRPr lang="en-US" sz="2800" b="1" dirty="0">
              <a:latin typeface="Courier New" panose="02070309020205020404" pitchFamily="49" charset="0"/>
              <a:cs typeface="Courier New" panose="02070309020205020404" pitchFamily="49" charset="0"/>
            </a:endParaRPr>
          </a:p>
        </p:txBody>
      </p:sp>
      <p:sp>
        <p:nvSpPr>
          <p:cNvPr id="9" name="Rectangle 8"/>
          <p:cNvSpPr/>
          <p:nvPr/>
        </p:nvSpPr>
        <p:spPr>
          <a:xfrm>
            <a:off x="1" y="954106"/>
            <a:ext cx="12191999" cy="1508105"/>
          </a:xfrm>
          <a:prstGeom prst="rect">
            <a:avLst/>
          </a:prstGeom>
          <a:solidFill>
            <a:srgbClr val="37FFFF"/>
          </a:solidFill>
        </p:spPr>
        <p:txBody>
          <a:bodyPr wrap="square">
            <a:spAutoFit/>
          </a:bodyPr>
          <a:lstStyle/>
          <a:p>
            <a:r>
              <a:rPr lang="en-US" sz="2400" b="1" dirty="0" smtClean="0"/>
              <a:t>“Yet there is not sufficient reference to the ECB’s power to create reserves – or its intended use in the ECB protocols…    They are like temple priests bowing low to the ground in the presence of the holy of holies, afraid or forbidden to even to look directly at ‘the power’ .”</a:t>
            </a:r>
          </a:p>
          <a:p>
            <a:r>
              <a:rPr lang="en-US" sz="2000" b="1" dirty="0"/>
              <a:t>	</a:t>
            </a:r>
            <a:r>
              <a:rPr lang="en-US" sz="2000" b="1" dirty="0" smtClean="0"/>
              <a:t>									</a:t>
            </a:r>
            <a:r>
              <a:rPr lang="en-US" sz="2000" b="1" dirty="0" err="1" smtClean="0"/>
              <a:t>Zarlenga</a:t>
            </a:r>
            <a:r>
              <a:rPr lang="en-US" sz="2000" b="1" dirty="0" smtClean="0"/>
              <a:t>, </a:t>
            </a:r>
            <a:r>
              <a:rPr lang="en-US" sz="2000" b="1" i="1" dirty="0" smtClean="0"/>
              <a:t>LSM</a:t>
            </a:r>
            <a:r>
              <a:rPr lang="en-US" sz="2000" b="1" dirty="0" smtClean="0"/>
              <a:t>, p. 638</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42" y="3744089"/>
            <a:ext cx="10239264" cy="2740736"/>
          </a:xfrm>
          <a:prstGeom prst="rect">
            <a:avLst/>
          </a:prstGeom>
        </p:spPr>
      </p:pic>
      <p:sp>
        <p:nvSpPr>
          <p:cNvPr id="4" name="TextBox 3"/>
          <p:cNvSpPr txBox="1"/>
          <p:nvPr/>
        </p:nvSpPr>
        <p:spPr>
          <a:xfrm>
            <a:off x="3497179" y="3097758"/>
            <a:ext cx="5643596" cy="646331"/>
          </a:xfrm>
          <a:prstGeom prst="rect">
            <a:avLst/>
          </a:prstGeom>
          <a:solidFill>
            <a:srgbClr val="FFFFC9"/>
          </a:solidFill>
        </p:spPr>
        <p:txBody>
          <a:bodyPr wrap="none" rtlCol="0">
            <a:spAutoFit/>
          </a:bodyPr>
          <a:lstStyle/>
          <a:p>
            <a:r>
              <a:rPr lang="en-US" dirty="0" smtClean="0"/>
              <a:t>MAASTRICHT TREATY, aka Treaty on Economic Community</a:t>
            </a:r>
          </a:p>
          <a:p>
            <a:pPr algn="ctr"/>
            <a:r>
              <a:rPr lang="en-US" dirty="0" smtClean="0"/>
              <a:t>from Protocols creating ECB</a:t>
            </a:r>
            <a:endParaRPr lang="en-US" dirty="0"/>
          </a:p>
        </p:txBody>
      </p:sp>
      <p:sp>
        <p:nvSpPr>
          <p:cNvPr id="6" name="TextBox 5"/>
          <p:cNvSpPr txBox="1"/>
          <p:nvPr/>
        </p:nvSpPr>
        <p:spPr>
          <a:xfrm>
            <a:off x="6738500" y="6498216"/>
            <a:ext cx="4181658" cy="369332"/>
          </a:xfrm>
          <a:prstGeom prst="rect">
            <a:avLst/>
          </a:prstGeom>
          <a:solidFill>
            <a:srgbClr val="E5FFFF"/>
          </a:solidFill>
        </p:spPr>
        <p:txBody>
          <a:bodyPr wrap="none" rtlCol="0">
            <a:spAutoFit/>
          </a:bodyPr>
          <a:lstStyle/>
          <a:p>
            <a:r>
              <a:rPr lang="en-US" dirty="0" smtClean="0"/>
              <a:t>ESCB – European System of Central Banks</a:t>
            </a:r>
            <a:endParaRPr lang="en-US" dirty="0"/>
          </a:p>
        </p:txBody>
      </p:sp>
      <p:sp>
        <p:nvSpPr>
          <p:cNvPr id="7" name="TextBox 6"/>
          <p:cNvSpPr txBox="1"/>
          <p:nvPr/>
        </p:nvSpPr>
        <p:spPr>
          <a:xfrm>
            <a:off x="7123096" y="4733579"/>
            <a:ext cx="389850" cy="584775"/>
          </a:xfrm>
          <a:prstGeom prst="rect">
            <a:avLst/>
          </a:prstGeom>
          <a:noFill/>
        </p:spPr>
        <p:txBody>
          <a:bodyPr wrap="none" rtlCol="0">
            <a:spAutoFit/>
          </a:bodyPr>
          <a:lstStyle/>
          <a:p>
            <a:r>
              <a:rPr lang="en-US" sz="3200" b="1" dirty="0" smtClean="0"/>
              <a:t>*</a:t>
            </a:r>
            <a:endParaRPr lang="en-US" sz="3200" b="1" dirty="0"/>
          </a:p>
        </p:txBody>
      </p:sp>
      <p:sp>
        <p:nvSpPr>
          <p:cNvPr id="10" name="TextBox 9"/>
          <p:cNvSpPr txBox="1"/>
          <p:nvPr/>
        </p:nvSpPr>
        <p:spPr>
          <a:xfrm>
            <a:off x="6533936" y="6377103"/>
            <a:ext cx="389850" cy="584775"/>
          </a:xfrm>
          <a:prstGeom prst="rect">
            <a:avLst/>
          </a:prstGeom>
          <a:noFill/>
        </p:spPr>
        <p:txBody>
          <a:bodyPr wrap="none" rtlCol="0">
            <a:spAutoFit/>
          </a:bodyPr>
          <a:lstStyle/>
          <a:p>
            <a:r>
              <a:rPr lang="en-US" sz="3200" b="1" dirty="0" smtClean="0"/>
              <a:t>*</a:t>
            </a:r>
            <a:endParaRPr lang="en-US" sz="3200" b="1" dirty="0"/>
          </a:p>
        </p:txBody>
      </p:sp>
    </p:spTree>
    <p:extLst>
      <p:ext uri="{BB962C8B-B14F-4D97-AF65-F5344CB8AC3E}">
        <p14:creationId xmlns:p14="http://schemas.microsoft.com/office/powerpoint/2010/main" val="698534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523220"/>
          </a:xfrm>
          <a:prstGeom prst="rect">
            <a:avLst/>
          </a:prstGeom>
          <a:solidFill>
            <a:srgbClr val="FFFF00"/>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 The ECB and creating reserves and new </a:t>
            </a:r>
            <a:r>
              <a:rPr lang="en-US" sz="2800" b="1" dirty="0" smtClean="0">
                <a:latin typeface="Courier New" panose="02070309020205020404" pitchFamily="49" charset="0"/>
                <a:cs typeface="Courier New" panose="02070309020205020404" pitchFamily="49" charset="0"/>
              </a:rPr>
              <a:t>money</a:t>
            </a:r>
            <a:endParaRPr lang="en-US" sz="2800" b="1" dirty="0">
              <a:latin typeface="Courier New" panose="02070309020205020404" pitchFamily="49" charset="0"/>
              <a:cs typeface="Courier New" panose="02070309020205020404" pitchFamily="49" charset="0"/>
            </a:endParaRPr>
          </a:p>
        </p:txBody>
      </p:sp>
      <p:sp>
        <p:nvSpPr>
          <p:cNvPr id="9" name="Rectangle 8"/>
          <p:cNvSpPr/>
          <p:nvPr/>
        </p:nvSpPr>
        <p:spPr>
          <a:xfrm>
            <a:off x="27074" y="523219"/>
            <a:ext cx="12191999" cy="1877437"/>
          </a:xfrm>
          <a:prstGeom prst="rect">
            <a:avLst/>
          </a:prstGeom>
          <a:solidFill>
            <a:srgbClr val="37FFFF"/>
          </a:solidFill>
        </p:spPr>
        <p:txBody>
          <a:bodyPr wrap="square">
            <a:spAutoFit/>
          </a:bodyPr>
          <a:lstStyle/>
          <a:p>
            <a:r>
              <a:rPr lang="en-US" sz="2400" b="1" dirty="0" smtClean="0"/>
              <a:t>“Because the Bundesbank previously relied heavily on trade surpluses to obtain U.S. dollar monetary reserves, perhaps there is a hope of continuing to do this with the ECB…   selling more than you buy creates friction with your trading partners.  It is a mentality that treats the money system like a game of marbles...”</a:t>
            </a:r>
          </a:p>
          <a:p>
            <a:r>
              <a:rPr lang="en-US" sz="2000" b="1" dirty="0"/>
              <a:t>	</a:t>
            </a:r>
            <a:r>
              <a:rPr lang="en-US" sz="2000" b="1" dirty="0" smtClean="0"/>
              <a:t>									</a:t>
            </a:r>
            <a:r>
              <a:rPr lang="en-US" sz="2000" b="1" dirty="0" err="1" smtClean="0"/>
              <a:t>Zarlenga</a:t>
            </a:r>
            <a:r>
              <a:rPr lang="en-US" sz="2000" b="1" dirty="0" smtClean="0"/>
              <a:t>, </a:t>
            </a:r>
            <a:r>
              <a:rPr lang="en-US" sz="2000" b="1" i="1" dirty="0" smtClean="0"/>
              <a:t>LSM</a:t>
            </a:r>
            <a:r>
              <a:rPr lang="en-US" sz="2000" b="1" dirty="0" smtClean="0"/>
              <a:t>, pp. 638-639</a:t>
            </a:r>
            <a:endParaRPr lang="en-US" sz="2000" b="1" dirty="0"/>
          </a:p>
        </p:txBody>
      </p:sp>
      <p:pic>
        <p:nvPicPr>
          <p:cNvPr id="1026" name="Picture 2" descr="http://2.bp.blogspot.com/-rsKo8kxzGMI/UiSRMFcArwI/AAAAAAAAAjw/ux5qtrzuaoc/s320/free+trad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22" y="2620099"/>
            <a:ext cx="5218531" cy="4028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ROdS71neIZo/UbrgCjmRQCI/AAAAAAAAAwA/OeQb1bxr5EY/s1600/eu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923876"/>
            <a:ext cx="57150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20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523220"/>
          </a:xfrm>
          <a:prstGeom prst="rect">
            <a:avLst/>
          </a:prstGeom>
          <a:solidFill>
            <a:srgbClr val="FFFF00"/>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 The ECB and creating reserves and new </a:t>
            </a:r>
            <a:r>
              <a:rPr lang="en-US" sz="2800" b="1" dirty="0" smtClean="0">
                <a:latin typeface="Courier New" panose="02070309020205020404" pitchFamily="49" charset="0"/>
                <a:cs typeface="Courier New" panose="02070309020205020404" pitchFamily="49" charset="0"/>
              </a:rPr>
              <a:t>money</a:t>
            </a:r>
            <a:endParaRPr lang="en-US" sz="2800" b="1" dirty="0">
              <a:latin typeface="Courier New" panose="02070309020205020404" pitchFamily="49" charset="0"/>
              <a:cs typeface="Courier New" panose="02070309020205020404" pitchFamily="49" charset="0"/>
            </a:endParaRPr>
          </a:p>
        </p:txBody>
      </p:sp>
      <p:sp>
        <p:nvSpPr>
          <p:cNvPr id="9" name="Rectangle 8"/>
          <p:cNvSpPr/>
          <p:nvPr/>
        </p:nvSpPr>
        <p:spPr>
          <a:xfrm>
            <a:off x="27074" y="523219"/>
            <a:ext cx="12191999" cy="1569660"/>
          </a:xfrm>
          <a:prstGeom prst="rect">
            <a:avLst/>
          </a:prstGeom>
          <a:solidFill>
            <a:srgbClr val="37FFFF"/>
          </a:solidFill>
        </p:spPr>
        <p:txBody>
          <a:bodyPr wrap="square">
            <a:spAutoFit/>
          </a:bodyPr>
          <a:lstStyle/>
          <a:p>
            <a:r>
              <a:rPr lang="en-US" sz="2400" b="1" dirty="0" smtClean="0"/>
              <a:t>“… Europeans should remember that the ESCB contains the monetary power to help make the economy flourish, not merely to grow.  It can be used when there is the will to do it…  </a:t>
            </a:r>
          </a:p>
          <a:p>
            <a:r>
              <a:rPr lang="en-US" sz="2400" b="1" dirty="0" smtClean="0"/>
              <a:t>They need to stop acting as facilitators for international currency speculation, which … </a:t>
            </a:r>
          </a:p>
          <a:p>
            <a:r>
              <a:rPr lang="en-US" sz="2400" b="1" dirty="0" smtClean="0"/>
              <a:t>can only destroy.”</a:t>
            </a:r>
            <a:r>
              <a:rPr lang="en-US" sz="2000" b="1" dirty="0" smtClean="0"/>
              <a:t>								</a:t>
            </a:r>
            <a:r>
              <a:rPr lang="en-US" sz="2000" b="1" dirty="0" err="1" smtClean="0"/>
              <a:t>Zarlenga</a:t>
            </a:r>
            <a:r>
              <a:rPr lang="en-US" sz="2000" b="1" dirty="0" smtClean="0"/>
              <a:t>, </a:t>
            </a:r>
            <a:r>
              <a:rPr lang="en-US" sz="2000" b="1" i="1" dirty="0" smtClean="0"/>
              <a:t>LSM</a:t>
            </a:r>
            <a:r>
              <a:rPr lang="en-US" sz="2000" b="1" dirty="0" smtClean="0"/>
              <a:t>, p. 639</a:t>
            </a:r>
            <a:endParaRPr lang="en-US" sz="2000" b="1" dirty="0"/>
          </a:p>
        </p:txBody>
      </p:sp>
      <p:pic>
        <p:nvPicPr>
          <p:cNvPr id="2056" name="Picture 8" descr="https://radiofreethinker.files.wordpress.com/2012/01/euro_cagle_speculators-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311" y="2142481"/>
            <a:ext cx="6036677" cy="45395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dn4.spiegel.de/images/image-205157-galleryV9-bxh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32" y="2744436"/>
            <a:ext cx="5563279" cy="37044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71763" y="1687409"/>
            <a:ext cx="4181658" cy="369332"/>
          </a:xfrm>
          <a:prstGeom prst="rect">
            <a:avLst/>
          </a:prstGeom>
          <a:solidFill>
            <a:srgbClr val="E5FFFF"/>
          </a:solidFill>
        </p:spPr>
        <p:txBody>
          <a:bodyPr wrap="none" rtlCol="0">
            <a:spAutoFit/>
          </a:bodyPr>
          <a:lstStyle/>
          <a:p>
            <a:r>
              <a:rPr lang="en-US" dirty="0" smtClean="0"/>
              <a:t>ESCB – European System of Central Banks</a:t>
            </a:r>
            <a:endParaRPr lang="en-US" dirty="0"/>
          </a:p>
        </p:txBody>
      </p:sp>
      <p:sp>
        <p:nvSpPr>
          <p:cNvPr id="7" name="TextBox 6"/>
          <p:cNvSpPr txBox="1"/>
          <p:nvPr/>
        </p:nvSpPr>
        <p:spPr>
          <a:xfrm>
            <a:off x="3967199" y="1566296"/>
            <a:ext cx="389850" cy="584775"/>
          </a:xfrm>
          <a:prstGeom prst="rect">
            <a:avLst/>
          </a:prstGeom>
          <a:noFill/>
        </p:spPr>
        <p:txBody>
          <a:bodyPr wrap="none" rtlCol="0">
            <a:spAutoFit/>
          </a:bodyPr>
          <a:lstStyle/>
          <a:p>
            <a:r>
              <a:rPr lang="en-US" sz="3200" b="1" dirty="0" smtClean="0"/>
              <a:t>*</a:t>
            </a:r>
            <a:endParaRPr lang="en-US" sz="3200" b="1" dirty="0"/>
          </a:p>
        </p:txBody>
      </p:sp>
      <p:sp>
        <p:nvSpPr>
          <p:cNvPr id="8" name="TextBox 7"/>
          <p:cNvSpPr txBox="1"/>
          <p:nvPr/>
        </p:nvSpPr>
        <p:spPr>
          <a:xfrm>
            <a:off x="5130252" y="347400"/>
            <a:ext cx="389850" cy="584775"/>
          </a:xfrm>
          <a:prstGeom prst="rect">
            <a:avLst/>
          </a:prstGeom>
          <a:noFill/>
        </p:spPr>
        <p:txBody>
          <a:bodyPr wrap="none" rtlCol="0">
            <a:spAutoFit/>
          </a:bodyPr>
          <a:lstStyle/>
          <a:p>
            <a:r>
              <a:rPr lang="en-US" sz="3200" b="1" dirty="0" smtClean="0"/>
              <a:t>*</a:t>
            </a:r>
            <a:endParaRPr lang="en-US" sz="3200" b="1" dirty="0"/>
          </a:p>
        </p:txBody>
      </p:sp>
    </p:spTree>
    <p:extLst>
      <p:ext uri="{BB962C8B-B14F-4D97-AF65-F5344CB8AC3E}">
        <p14:creationId xmlns:p14="http://schemas.microsoft.com/office/powerpoint/2010/main" val="3293415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523220"/>
          </a:xfrm>
          <a:prstGeom prst="rect">
            <a:avLst/>
          </a:prstGeom>
          <a:solidFill>
            <a:srgbClr val="FFFF00"/>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 The ECB and creating reserves and new </a:t>
            </a:r>
            <a:r>
              <a:rPr lang="en-US" sz="2800" b="1" dirty="0" smtClean="0">
                <a:latin typeface="Courier New" panose="02070309020205020404" pitchFamily="49" charset="0"/>
                <a:cs typeface="Courier New" panose="02070309020205020404" pitchFamily="49" charset="0"/>
              </a:rPr>
              <a:t>money</a:t>
            </a:r>
            <a:endParaRPr lang="en-US" sz="2800" b="1" dirty="0">
              <a:latin typeface="Courier New" panose="02070309020205020404" pitchFamily="49" charset="0"/>
              <a:cs typeface="Courier New" panose="02070309020205020404" pitchFamily="49" charset="0"/>
            </a:endParaRPr>
          </a:p>
        </p:txBody>
      </p:sp>
      <p:sp>
        <p:nvSpPr>
          <p:cNvPr id="9" name="Rectangle 8"/>
          <p:cNvSpPr/>
          <p:nvPr/>
        </p:nvSpPr>
        <p:spPr>
          <a:xfrm>
            <a:off x="27074" y="523219"/>
            <a:ext cx="12191999" cy="2246769"/>
          </a:xfrm>
          <a:prstGeom prst="rect">
            <a:avLst/>
          </a:prstGeom>
          <a:solidFill>
            <a:srgbClr val="37FFFF"/>
          </a:solidFill>
        </p:spPr>
        <p:txBody>
          <a:bodyPr wrap="square">
            <a:spAutoFit/>
          </a:bodyPr>
          <a:lstStyle/>
          <a:p>
            <a:r>
              <a:rPr lang="en-US" sz="2400" b="1" dirty="0" smtClean="0"/>
              <a:t>“… The recent monetary debacle of Southeast Asian countries in 1997-98 demonstrated the danger of basing one’s economy on a money system and monetary unit that someone else controls…   Today [2002]… the Indonesian government is still in tatters…  This experience highlights a system of unlimited free trade in currencies, and the resultant mobilization of billions of dollars that can be deployed with no advance notice, at the speed of light…</a:t>
            </a:r>
            <a:r>
              <a:rPr lang="en-US" sz="2000" b="1" dirty="0" smtClean="0"/>
              <a:t>											</a:t>
            </a:r>
            <a:r>
              <a:rPr lang="en-US" sz="2000" b="1" dirty="0" err="1" smtClean="0"/>
              <a:t>Zarlenga</a:t>
            </a:r>
            <a:r>
              <a:rPr lang="en-US" sz="2000" b="1" dirty="0" smtClean="0"/>
              <a:t>, </a:t>
            </a:r>
            <a:r>
              <a:rPr lang="en-US" sz="2000" b="1" i="1" dirty="0" smtClean="0"/>
              <a:t>LSM</a:t>
            </a:r>
            <a:r>
              <a:rPr lang="en-US" sz="2000" b="1" dirty="0" smtClean="0"/>
              <a:t>, p. 640</a:t>
            </a:r>
            <a:endParaRPr lang="en-US" sz="2000" b="1" dirty="0"/>
          </a:p>
        </p:txBody>
      </p:sp>
      <p:pic>
        <p:nvPicPr>
          <p:cNvPr id="2050" name="Picture 2" descr="http://image.slidesharecdn.com/asianfinancialcrisis-1997-120302214630-phpapp02/95/slide-1-728.jpg?1330746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83" y="2916965"/>
            <a:ext cx="5112417" cy="3834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istory.econtrader.com/images/asiancri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053" y="3023686"/>
            <a:ext cx="5102614" cy="362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687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37" y="1590902"/>
            <a:ext cx="8181899" cy="5267098"/>
          </a:xfrm>
          <a:prstGeom prst="rect">
            <a:avLst/>
          </a:prstGeom>
        </p:spPr>
      </p:pic>
      <p:sp>
        <p:nvSpPr>
          <p:cNvPr id="3" name="Rectangle 2"/>
          <p:cNvSpPr/>
          <p:nvPr/>
        </p:nvSpPr>
        <p:spPr>
          <a:xfrm>
            <a:off x="1" y="-1"/>
            <a:ext cx="12192000" cy="523220"/>
          </a:xfrm>
          <a:prstGeom prst="rect">
            <a:avLst/>
          </a:prstGeom>
          <a:solidFill>
            <a:srgbClr val="FFFF00"/>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 The ECB and creating reserves and new </a:t>
            </a:r>
            <a:r>
              <a:rPr lang="en-US" sz="2800" b="1" dirty="0" smtClean="0">
                <a:latin typeface="Courier New" panose="02070309020205020404" pitchFamily="49" charset="0"/>
                <a:cs typeface="Courier New" panose="02070309020205020404" pitchFamily="49" charset="0"/>
              </a:rPr>
              <a:t>money</a:t>
            </a: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8310236" y="2062102"/>
            <a:ext cx="3663512" cy="4524315"/>
          </a:xfrm>
          <a:prstGeom prst="rect">
            <a:avLst/>
          </a:prstGeom>
          <a:solidFill>
            <a:srgbClr val="FFFFC9"/>
          </a:solidFill>
        </p:spPr>
        <p:txBody>
          <a:bodyPr wrap="square" rtlCol="0">
            <a:spAutoFit/>
          </a:bodyPr>
          <a:lstStyle/>
          <a:p>
            <a:pPr algn="ctr"/>
            <a:r>
              <a:rPr lang="en-US" dirty="0" smtClean="0"/>
              <a:t>MAASTRICHT TREATY,</a:t>
            </a:r>
          </a:p>
          <a:p>
            <a:pPr algn="ctr"/>
            <a:r>
              <a:rPr lang="en-US" dirty="0" smtClean="0"/>
              <a:t> aka Treaty on European Union, 1993</a:t>
            </a:r>
          </a:p>
          <a:p>
            <a:pPr algn="ctr"/>
            <a:endParaRPr lang="en-US" dirty="0"/>
          </a:p>
          <a:p>
            <a:r>
              <a:rPr lang="en-US" dirty="0" smtClean="0"/>
              <a:t>In this treaty, non-monetary institutions were identified for the European Union:</a:t>
            </a:r>
          </a:p>
          <a:p>
            <a:endParaRPr lang="en-US" dirty="0"/>
          </a:p>
          <a:p>
            <a:r>
              <a:rPr lang="en-US" dirty="0" smtClean="0"/>
              <a:t>European Parliament*</a:t>
            </a:r>
          </a:p>
          <a:p>
            <a:r>
              <a:rPr lang="en-US" dirty="0" smtClean="0"/>
              <a:t>Council (Council of Ministers)* ^</a:t>
            </a:r>
          </a:p>
          <a:p>
            <a:r>
              <a:rPr lang="en-US" dirty="0" smtClean="0"/>
              <a:t>European Commission* ^</a:t>
            </a:r>
          </a:p>
          <a:p>
            <a:r>
              <a:rPr lang="en-US" dirty="0" smtClean="0"/>
              <a:t>Court of Justice of the EU</a:t>
            </a:r>
          </a:p>
          <a:p>
            <a:r>
              <a:rPr lang="en-US" dirty="0" smtClean="0"/>
              <a:t>Court of Auditors of the EU</a:t>
            </a:r>
          </a:p>
          <a:p>
            <a:r>
              <a:rPr lang="en-US" dirty="0" smtClean="0"/>
              <a:t>European Council</a:t>
            </a:r>
          </a:p>
          <a:p>
            <a:endParaRPr lang="en-US" dirty="0"/>
          </a:p>
          <a:p>
            <a:r>
              <a:rPr lang="en-US" dirty="0" smtClean="0"/>
              <a:t>*legislative</a:t>
            </a:r>
          </a:p>
          <a:p>
            <a:r>
              <a:rPr lang="en-US" dirty="0" smtClean="0"/>
              <a:t>^ executive</a:t>
            </a:r>
            <a:endParaRPr lang="en-US" dirty="0"/>
          </a:p>
        </p:txBody>
      </p:sp>
      <p:sp>
        <p:nvSpPr>
          <p:cNvPr id="5" name="TextBox 4"/>
          <p:cNvSpPr txBox="1"/>
          <p:nvPr/>
        </p:nvSpPr>
        <p:spPr>
          <a:xfrm>
            <a:off x="1" y="523219"/>
            <a:ext cx="12192000" cy="1015663"/>
          </a:xfrm>
          <a:prstGeom prst="rect">
            <a:avLst/>
          </a:prstGeom>
          <a:solidFill>
            <a:srgbClr val="E4C9FF"/>
          </a:solidFill>
        </p:spPr>
        <p:txBody>
          <a:bodyPr wrap="square" rtlCol="0">
            <a:spAutoFit/>
          </a:bodyPr>
          <a:lstStyle/>
          <a:p>
            <a:r>
              <a:rPr lang="en-US" sz="2000" dirty="0" smtClean="0"/>
              <a:t>“The European Central Bank … can be strong enough to keep the monetary manipulators at bay.    …combined with further measures such as denial of visas, and even arrest warrants against those in the corporate chain of command of offending organizations.”</a:t>
            </a:r>
            <a:r>
              <a:rPr lang="en-US" sz="1600" dirty="0" smtClean="0"/>
              <a:t>							</a:t>
            </a:r>
            <a:r>
              <a:rPr lang="en-US" sz="1600" dirty="0" err="1" smtClean="0"/>
              <a:t>Zarlenga</a:t>
            </a:r>
            <a:r>
              <a:rPr lang="en-US" sz="1600" dirty="0" smtClean="0"/>
              <a:t>, </a:t>
            </a:r>
            <a:r>
              <a:rPr lang="en-US" sz="1600" i="1" dirty="0" smtClean="0"/>
              <a:t>LSM,</a:t>
            </a:r>
            <a:r>
              <a:rPr lang="en-US" sz="1600" dirty="0" smtClean="0"/>
              <a:t> p. 640</a:t>
            </a:r>
            <a:endParaRPr lang="en-US" sz="1600" dirty="0"/>
          </a:p>
        </p:txBody>
      </p:sp>
    </p:spTree>
    <p:extLst>
      <p:ext uri="{BB962C8B-B14F-4D97-AF65-F5344CB8AC3E}">
        <p14:creationId xmlns:p14="http://schemas.microsoft.com/office/powerpoint/2010/main" val="3185491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rgo-maria.org/articles_HTML/2010/003_2010/VM-2010-03-24/VM-2010-03-24-A-00-Hillard-Histoire_du_mondialisme_fichiers/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842" y="3964431"/>
            <a:ext cx="7251533" cy="28891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1"/>
            <a:ext cx="12192000" cy="954107"/>
          </a:xfrm>
          <a:prstGeom prst="rect">
            <a:avLst/>
          </a:prstGeom>
          <a:solidFill>
            <a:srgbClr val="CC99FF"/>
          </a:solidFill>
        </p:spPr>
        <p:txBody>
          <a:bodyPr wrap="square">
            <a:spAutoFit/>
          </a:bodyPr>
          <a:lstStyle/>
          <a:p>
            <a:pPr marL="514350" indent="-514350" algn="ctr">
              <a:buFont typeface="+mj-lt"/>
              <a:buAutoNum type="arabicPeriod" startAt="4"/>
            </a:pPr>
            <a:r>
              <a:rPr lang="en-US" sz="2800" b="1" dirty="0">
                <a:latin typeface="Courier New" panose="02070309020205020404" pitchFamily="49" charset="0"/>
                <a:cs typeface="Courier New" panose="02070309020205020404" pitchFamily="49" charset="0"/>
              </a:rPr>
              <a:t> Regarding Great Britain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The Euro and the “Problem of Europe”</a:t>
            </a:r>
          </a:p>
        </p:txBody>
      </p:sp>
      <p:sp>
        <p:nvSpPr>
          <p:cNvPr id="3" name="TextBox 2"/>
          <p:cNvSpPr txBox="1"/>
          <p:nvPr/>
        </p:nvSpPr>
        <p:spPr>
          <a:xfrm>
            <a:off x="1" y="954106"/>
            <a:ext cx="12191999" cy="830997"/>
          </a:xfrm>
          <a:prstGeom prst="rect">
            <a:avLst/>
          </a:prstGeom>
          <a:solidFill>
            <a:srgbClr val="E4C9FF"/>
          </a:solidFill>
        </p:spPr>
        <p:txBody>
          <a:bodyPr wrap="square" rtlCol="0">
            <a:spAutoFit/>
          </a:bodyPr>
          <a:lstStyle/>
          <a:p>
            <a:r>
              <a:rPr lang="en-US" sz="2400" dirty="0" smtClean="0"/>
              <a:t>“… integrating Britain into the European monetary system can help resolve a three centuries old problem that has plagued the world.”    </a:t>
            </a:r>
            <a:r>
              <a:rPr lang="en-US" dirty="0" err="1" smtClean="0"/>
              <a:t>Zarlenga</a:t>
            </a:r>
            <a:r>
              <a:rPr lang="en-US" dirty="0" smtClean="0"/>
              <a:t>, </a:t>
            </a:r>
            <a:r>
              <a:rPr lang="en-US" i="1" dirty="0" smtClean="0"/>
              <a:t>LSM</a:t>
            </a:r>
            <a:r>
              <a:rPr lang="en-US" dirty="0" smtClean="0"/>
              <a:t>, p. 641</a:t>
            </a:r>
            <a:endParaRPr lang="en-US" dirty="0"/>
          </a:p>
        </p:txBody>
      </p:sp>
      <p:sp>
        <p:nvSpPr>
          <p:cNvPr id="4" name="TextBox 3"/>
          <p:cNvSpPr txBox="1"/>
          <p:nvPr/>
        </p:nvSpPr>
        <p:spPr>
          <a:xfrm>
            <a:off x="0" y="1785103"/>
            <a:ext cx="12192000" cy="2308324"/>
          </a:xfrm>
          <a:prstGeom prst="rect">
            <a:avLst/>
          </a:prstGeom>
          <a:solidFill>
            <a:srgbClr val="FFE5FF"/>
          </a:solidFill>
        </p:spPr>
        <p:txBody>
          <a:bodyPr wrap="square" rtlCol="0">
            <a:spAutoFit/>
          </a:bodyPr>
          <a:lstStyle/>
          <a:p>
            <a:r>
              <a:rPr lang="en-US" sz="2400" dirty="0" smtClean="0"/>
              <a:t>“The central problem of Europe remains today, as it has for a century, the problem of Germany.  And today, as before, this problem cannot be solved without Britain.  But such a solution requires that Britain accept the fact that it is… a European, and not a world, or even an Atlantic, Power.  This the leaders of Britain and the American branch of the British Establishment have been unwilling to accept.  As a consequence, Britain remains aloof from the Continent, committed to the ‘Atlantic Community’ …”      </a:t>
            </a:r>
            <a:r>
              <a:rPr lang="en-US" sz="2000" dirty="0" smtClean="0"/>
              <a:t>Carroll Quigley, </a:t>
            </a:r>
            <a:r>
              <a:rPr lang="en-US" sz="2000" i="1" dirty="0" smtClean="0"/>
              <a:t>Tragedy and Hope</a:t>
            </a:r>
            <a:r>
              <a:rPr lang="en-US" sz="2000" dirty="0" smtClean="0"/>
              <a:t>, pub. 1966, p. 1282</a:t>
            </a:r>
            <a:endParaRPr lang="en-US" sz="2000" dirty="0"/>
          </a:p>
        </p:txBody>
      </p:sp>
      <p:sp>
        <p:nvSpPr>
          <p:cNvPr id="5" name="TextBox 4"/>
          <p:cNvSpPr txBox="1"/>
          <p:nvPr/>
        </p:nvSpPr>
        <p:spPr>
          <a:xfrm>
            <a:off x="7363326" y="4093427"/>
            <a:ext cx="1560042" cy="2585323"/>
          </a:xfrm>
          <a:prstGeom prst="rect">
            <a:avLst/>
          </a:prstGeom>
          <a:solidFill>
            <a:schemeClr val="bg1"/>
          </a:solidFill>
        </p:spPr>
        <p:txBody>
          <a:bodyPr wrap="non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428991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192000" cy="954107"/>
          </a:xfrm>
          <a:prstGeom prst="rect">
            <a:avLst/>
          </a:prstGeom>
          <a:solidFill>
            <a:srgbClr val="CC99FF"/>
          </a:solidFill>
        </p:spPr>
        <p:txBody>
          <a:bodyPr wrap="square">
            <a:spAutoFit/>
          </a:bodyPr>
          <a:lstStyle/>
          <a:p>
            <a:pPr marL="514350" indent="-514350" algn="ctr">
              <a:buFont typeface="+mj-lt"/>
              <a:buAutoNum type="arabicPeriod" startAt="4"/>
            </a:pPr>
            <a:r>
              <a:rPr lang="en-US" sz="2800" b="1" dirty="0">
                <a:latin typeface="Courier New" panose="02070309020205020404" pitchFamily="49" charset="0"/>
                <a:cs typeface="Courier New" panose="02070309020205020404" pitchFamily="49" charset="0"/>
              </a:rPr>
              <a:t> Regarding Great Britain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The Euro and the “Problem of Europe”</a:t>
            </a:r>
          </a:p>
        </p:txBody>
      </p:sp>
      <p:sp>
        <p:nvSpPr>
          <p:cNvPr id="3" name="TextBox 2"/>
          <p:cNvSpPr txBox="1"/>
          <p:nvPr/>
        </p:nvSpPr>
        <p:spPr>
          <a:xfrm>
            <a:off x="1" y="954106"/>
            <a:ext cx="12191999" cy="830997"/>
          </a:xfrm>
          <a:prstGeom prst="rect">
            <a:avLst/>
          </a:prstGeom>
          <a:solidFill>
            <a:srgbClr val="E4C9FF"/>
          </a:solidFill>
        </p:spPr>
        <p:txBody>
          <a:bodyPr wrap="square" rtlCol="0">
            <a:spAutoFit/>
          </a:bodyPr>
          <a:lstStyle/>
          <a:p>
            <a:r>
              <a:rPr lang="en-US" sz="2400" dirty="0" smtClean="0"/>
              <a:t>“… integrating Britain into the European monetary system can help resolve a three centuries old problem that has plagued the world.”    </a:t>
            </a:r>
            <a:r>
              <a:rPr lang="en-US" dirty="0" err="1" smtClean="0"/>
              <a:t>Zarlenga</a:t>
            </a:r>
            <a:r>
              <a:rPr lang="en-US" dirty="0" smtClean="0"/>
              <a:t>, </a:t>
            </a:r>
            <a:r>
              <a:rPr lang="en-US" i="1" dirty="0" smtClean="0"/>
              <a:t>LSM</a:t>
            </a:r>
            <a:r>
              <a:rPr lang="en-US" dirty="0" smtClean="0"/>
              <a:t>, p. 641</a:t>
            </a:r>
            <a:endParaRPr lang="en-US" dirty="0"/>
          </a:p>
        </p:txBody>
      </p:sp>
      <p:sp>
        <p:nvSpPr>
          <p:cNvPr id="4" name="TextBox 3"/>
          <p:cNvSpPr txBox="1"/>
          <p:nvPr/>
        </p:nvSpPr>
        <p:spPr>
          <a:xfrm>
            <a:off x="0" y="1785103"/>
            <a:ext cx="12192000" cy="2677656"/>
          </a:xfrm>
          <a:prstGeom prst="rect">
            <a:avLst/>
          </a:prstGeom>
          <a:solidFill>
            <a:srgbClr val="FFE5FF"/>
          </a:solidFill>
        </p:spPr>
        <p:txBody>
          <a:bodyPr wrap="square" rtlCol="0">
            <a:spAutoFit/>
          </a:bodyPr>
          <a:lstStyle/>
          <a:p>
            <a:r>
              <a:rPr lang="en-US" sz="2400" dirty="0" smtClean="0"/>
              <a:t>“The more moderate Round Table group… sought… above all to free Britain from Europe in order to build up an ‘Atlantic bloc’ of Great Britain, the British Dominions, and the United States.  They prepared the way for this ‘Union’ through the Rhodes Scholarship organization…  through the Round Table groups (which had been set up in the United States, India, and the British Dominions in 1910-1917), through the Chatham House organization, which set up Royal Institutes of International Affairs in all the dominions and a Council on Foreign Relations in New York…”        							</a:t>
            </a:r>
            <a:r>
              <a:rPr lang="en-US" sz="2000" dirty="0" smtClean="0"/>
              <a:t>Carroll Quigley, </a:t>
            </a:r>
            <a:r>
              <a:rPr lang="en-US" sz="2000" i="1" dirty="0" smtClean="0"/>
              <a:t>Tragedy and Hope</a:t>
            </a:r>
            <a:r>
              <a:rPr lang="en-US" sz="2000" dirty="0" smtClean="0"/>
              <a:t>, pub. 1966, p. 582</a:t>
            </a:r>
            <a:endParaRPr lang="en-US" sz="2000" dirty="0"/>
          </a:p>
        </p:txBody>
      </p:sp>
      <p:sp>
        <p:nvSpPr>
          <p:cNvPr id="5" name="Rectangle 4"/>
          <p:cNvSpPr/>
          <p:nvPr/>
        </p:nvSpPr>
        <p:spPr>
          <a:xfrm>
            <a:off x="-1" y="4549676"/>
            <a:ext cx="6208295" cy="2308324"/>
          </a:xfrm>
          <a:prstGeom prst="rect">
            <a:avLst/>
          </a:prstGeom>
        </p:spPr>
        <p:txBody>
          <a:bodyPr wrap="square">
            <a:spAutoFit/>
          </a:bodyPr>
          <a:lstStyle/>
          <a:p>
            <a:r>
              <a:rPr lang="en-US" dirty="0" smtClean="0"/>
              <a:t>“Writing </a:t>
            </a:r>
            <a:r>
              <a:rPr lang="en-US" dirty="0"/>
              <a:t>in 2009, the Secretary of the Rhodes Trust criticized the trend of Rhodes Scholars to pursue careers on Wall Street, noting that </a:t>
            </a:r>
            <a:r>
              <a:rPr lang="en-US" dirty="0" smtClean="0"/>
              <a:t>‘more </a:t>
            </a:r>
            <a:r>
              <a:rPr lang="en-US" dirty="0"/>
              <a:t>than twice as many [now] went into business in just one year than did in the entire 1970s</a:t>
            </a:r>
            <a:r>
              <a:rPr lang="en-US" dirty="0" smtClean="0"/>
              <a:t>,’ </a:t>
            </a:r>
            <a:r>
              <a:rPr lang="en-US" dirty="0"/>
              <a:t>attributing it to "grotesque" wages offered by such </a:t>
            </a:r>
            <a:r>
              <a:rPr lang="en-US" dirty="0" smtClean="0"/>
              <a:t>occupations.   </a:t>
            </a:r>
            <a:r>
              <a:rPr lang="en-US" dirty="0"/>
              <a:t>Indeed, in the 1990s, at least a </a:t>
            </a:r>
            <a:r>
              <a:rPr lang="en-US" dirty="0" smtClean="0"/>
              <a:t>‘half dozen’ </a:t>
            </a:r>
            <a:r>
              <a:rPr lang="en-US" dirty="0"/>
              <a:t>Rhodes Scholars would serve as partners </a:t>
            </a:r>
            <a:r>
              <a:rPr lang="en-US" dirty="0" smtClean="0"/>
              <a:t>at Goldman Sachs, </a:t>
            </a:r>
            <a:r>
              <a:rPr lang="en-US" dirty="0"/>
              <a:t>and since the 1980s, </a:t>
            </a:r>
            <a:r>
              <a:rPr lang="en-US" dirty="0" smtClean="0"/>
              <a:t>McKinsey &amp; Company has </a:t>
            </a:r>
            <a:r>
              <a:rPr lang="en-US" dirty="0"/>
              <a:t>had a dozen or more Rhodes </a:t>
            </a:r>
            <a:r>
              <a:rPr lang="en-US" dirty="0" smtClean="0"/>
              <a:t>Scholars…” </a:t>
            </a:r>
            <a:r>
              <a:rPr lang="en-US" sz="1600" i="1" dirty="0" smtClean="0"/>
              <a:t>Wikipedia</a:t>
            </a:r>
            <a:endParaRPr lang="en-US" sz="1600" i="1" dirty="0"/>
          </a:p>
        </p:txBody>
      </p:sp>
      <p:pic>
        <p:nvPicPr>
          <p:cNvPr id="1026" name="Picture 2" descr="http://www.wakeupkiwi.com/images/CFR_New_Y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62" y="4539026"/>
            <a:ext cx="3481137" cy="23189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73516" y="6150113"/>
            <a:ext cx="3194144" cy="707886"/>
          </a:xfrm>
          <a:prstGeom prst="rect">
            <a:avLst/>
          </a:prstGeom>
          <a:solidFill>
            <a:schemeClr val="bg1"/>
          </a:solidFill>
        </p:spPr>
        <p:txBody>
          <a:bodyPr wrap="none" rtlCol="0">
            <a:spAutoFit/>
          </a:bodyPr>
          <a:lstStyle/>
          <a:p>
            <a:r>
              <a:rPr lang="en-US" sz="2000" b="1" dirty="0" smtClean="0"/>
              <a:t>Council on Foreign Relations</a:t>
            </a:r>
          </a:p>
          <a:p>
            <a:pPr algn="ctr"/>
            <a:r>
              <a:rPr lang="en-US" sz="2000" b="1" dirty="0" smtClean="0"/>
              <a:t>New York, NY</a:t>
            </a:r>
            <a:endParaRPr lang="en-US" sz="2000" b="1" dirty="0"/>
          </a:p>
        </p:txBody>
      </p:sp>
    </p:spTree>
    <p:extLst>
      <p:ext uri="{BB962C8B-B14F-4D97-AF65-F5344CB8AC3E}">
        <p14:creationId xmlns:p14="http://schemas.microsoft.com/office/powerpoint/2010/main" val="1671099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aymondpronk.files.wordpress.com/2013/12/carroll_quigley_tragedy_n_h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9953"/>
            <a:ext cx="8197516" cy="4478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1"/>
            <a:ext cx="12192000" cy="954107"/>
          </a:xfrm>
          <a:prstGeom prst="rect">
            <a:avLst/>
          </a:prstGeom>
          <a:solidFill>
            <a:srgbClr val="CC99FF"/>
          </a:solidFill>
        </p:spPr>
        <p:txBody>
          <a:bodyPr wrap="square">
            <a:spAutoFit/>
          </a:bodyPr>
          <a:lstStyle/>
          <a:p>
            <a:pPr marL="514350" indent="-514350" algn="ctr">
              <a:buFont typeface="+mj-lt"/>
              <a:buAutoNum type="arabicPeriod" startAt="4"/>
            </a:pPr>
            <a:r>
              <a:rPr lang="en-US" sz="2800" b="1" dirty="0">
                <a:latin typeface="Courier New" panose="02070309020205020404" pitchFamily="49" charset="0"/>
                <a:cs typeface="Courier New" panose="02070309020205020404" pitchFamily="49" charset="0"/>
              </a:rPr>
              <a:t> Regarding Great Britain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The Euro and the “Problem of Europe”</a:t>
            </a:r>
          </a:p>
        </p:txBody>
      </p:sp>
      <p:sp>
        <p:nvSpPr>
          <p:cNvPr id="2" name="TextBox 1"/>
          <p:cNvSpPr txBox="1"/>
          <p:nvPr/>
        </p:nvSpPr>
        <p:spPr>
          <a:xfrm>
            <a:off x="8446253" y="3360421"/>
            <a:ext cx="3521158" cy="1446550"/>
          </a:xfrm>
          <a:prstGeom prst="rect">
            <a:avLst/>
          </a:prstGeom>
          <a:solidFill>
            <a:srgbClr val="92D050"/>
          </a:solidFill>
        </p:spPr>
        <p:txBody>
          <a:bodyPr wrap="square" rtlCol="0">
            <a:spAutoFit/>
          </a:bodyPr>
          <a:lstStyle/>
          <a:p>
            <a:pPr algn="ctr"/>
            <a:r>
              <a:rPr lang="en-US" sz="2000" dirty="0" smtClean="0"/>
              <a:t>#1 Theme of LSM:</a:t>
            </a:r>
          </a:p>
          <a:p>
            <a:pPr algn="ctr"/>
            <a:endParaRPr lang="en-US" sz="2000" dirty="0" smtClean="0"/>
          </a:p>
          <a:p>
            <a:pPr algn="ctr"/>
            <a:r>
              <a:rPr lang="en-US" sz="2400" dirty="0" smtClean="0"/>
              <a:t>Primary </a:t>
            </a:r>
            <a:r>
              <a:rPr lang="en-US" sz="2400" dirty="0"/>
              <a:t>importance of the money </a:t>
            </a:r>
            <a:r>
              <a:rPr lang="en-US" sz="2400" dirty="0" smtClean="0"/>
              <a:t>power</a:t>
            </a:r>
            <a:endParaRPr lang="en-US" sz="2400" dirty="0"/>
          </a:p>
        </p:txBody>
      </p:sp>
      <p:sp>
        <p:nvSpPr>
          <p:cNvPr id="4" name="TextBox 3"/>
          <p:cNvSpPr txBox="1"/>
          <p:nvPr/>
        </p:nvSpPr>
        <p:spPr>
          <a:xfrm>
            <a:off x="0" y="954106"/>
            <a:ext cx="12192000" cy="1477328"/>
          </a:xfrm>
          <a:prstGeom prst="rect">
            <a:avLst/>
          </a:prstGeom>
          <a:noFill/>
        </p:spPr>
        <p:txBody>
          <a:bodyPr wrap="square" rtlCol="0">
            <a:spAutoFit/>
          </a:bodyPr>
          <a:lstStyle/>
          <a:p>
            <a:r>
              <a:rPr lang="en-US" dirty="0" smtClean="0"/>
              <a:t>In a public speech in April, 2015, Ann Emmett, President of the Canadian monetary reform group, COMER, said that the executive branch stopped giving interest and low-interest loans from the publicly-owned Bank of Canada after attending a meeting in 1974 at the BIS (Bank of International Settlements).  COMER’s law suit would force the executive branch to again begin using the </a:t>
            </a:r>
            <a:r>
              <a:rPr lang="en-US" dirty="0" smtClean="0"/>
              <a:t>Bank of Canada </a:t>
            </a:r>
            <a:r>
              <a:rPr lang="en-US" dirty="0" smtClean="0"/>
              <a:t>to fund Canadian infrastructure projects, similar to the period 1938-1974.  During this time, Canada got its free higher public education, national railroad system, public health care system, etc.</a:t>
            </a:r>
            <a:endParaRPr lang="en-US" dirty="0"/>
          </a:p>
        </p:txBody>
      </p:sp>
    </p:spTree>
    <p:extLst>
      <p:ext uri="{BB962C8B-B14F-4D97-AF65-F5344CB8AC3E}">
        <p14:creationId xmlns:p14="http://schemas.microsoft.com/office/powerpoint/2010/main" val="290857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&amp; Martin,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July 2014. </a:t>
            </a:r>
            <a:endParaRPr lang="en-US" sz="2400" dirty="0"/>
          </a:p>
        </p:txBody>
      </p:sp>
    </p:spTree>
    <p:extLst>
      <p:ext uri="{BB962C8B-B14F-4D97-AF65-F5344CB8AC3E}">
        <p14:creationId xmlns:p14="http://schemas.microsoft.com/office/powerpoint/2010/main" val="3111329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97"/>
            <a:ext cx="5967663" cy="5447645"/>
          </a:xfrm>
          <a:prstGeom prst="rect">
            <a:avLst/>
          </a:prstGeom>
          <a:solidFill>
            <a:srgbClr val="FFEBFF"/>
          </a:solidFill>
        </p:spPr>
        <p:txBody>
          <a:bodyPr wrap="square">
            <a:spAutoFit/>
          </a:bodyPr>
          <a:lstStyle/>
          <a:p>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From: </a:t>
            </a:r>
            <a:r>
              <a:rPr lang="en-US" dirty="0" smtClean="0">
                <a:solidFill>
                  <a:srgbClr val="000000"/>
                </a:solidFill>
                <a:latin typeface="arial" panose="020B0604020202020204" pitchFamily="34" charset="0"/>
              </a:rPr>
              <a:t>B. B., monetary reformer </a:t>
            </a:r>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Date: Jul 4, </a:t>
            </a:r>
            <a:r>
              <a:rPr lang="en-US" dirty="0" smtClean="0">
                <a:solidFill>
                  <a:srgbClr val="000000"/>
                </a:solidFill>
                <a:latin typeface="arial" panose="020B0604020202020204" pitchFamily="34" charset="0"/>
              </a:rPr>
              <a:t>2015</a:t>
            </a:r>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Subject: </a:t>
            </a:r>
            <a:r>
              <a:rPr lang="en-US" dirty="0" smtClean="0">
                <a:solidFill>
                  <a:srgbClr val="000000"/>
                </a:solidFill>
                <a:latin typeface="arial" panose="020B0604020202020204" pitchFamily="34" charset="0"/>
              </a:rPr>
              <a:t>Greece </a:t>
            </a:r>
            <a:r>
              <a:rPr lang="en-US" dirty="0">
                <a:solidFill>
                  <a:srgbClr val="000000"/>
                </a:solidFill>
                <a:latin typeface="arial" panose="020B0604020202020204" pitchFamily="34" charset="0"/>
              </a:rPr>
              <a:t>To Consider Bank Closures And Capital Controls On Monday</a:t>
            </a:r>
            <a:br>
              <a:rPr lang="en-US" dirty="0">
                <a:solidFill>
                  <a:srgbClr val="000000"/>
                </a:solidFill>
                <a:latin typeface="arial" panose="020B0604020202020204" pitchFamily="34" charset="0"/>
              </a:rPr>
            </a:br>
            <a:endParaRPr lang="en-US" dirty="0" smtClean="0">
              <a:solidFill>
                <a:srgbClr val="000000"/>
              </a:solidFill>
              <a:latin typeface="arial" panose="020B0604020202020204" pitchFamily="34" charset="0"/>
            </a:endParaRPr>
          </a:p>
          <a:p>
            <a:r>
              <a:rPr lang="en-US" sz="2400" dirty="0" smtClean="0"/>
              <a:t>They [Great Britain] dropped </a:t>
            </a:r>
            <a:r>
              <a:rPr lang="en-US" sz="2400" dirty="0"/>
              <a:t>out of </a:t>
            </a:r>
            <a:r>
              <a:rPr lang="en-US" sz="2400" dirty="0" smtClean="0"/>
              <a:t>EMS [European Monetary System] </a:t>
            </a:r>
            <a:r>
              <a:rPr lang="en-US" sz="2400" dirty="0"/>
              <a:t>back in about 1992. George Soros is blamed for taking them out when he shorted the pound with hot money. </a:t>
            </a:r>
            <a:r>
              <a:rPr lang="en-US" sz="2400" dirty="0" smtClean="0"/>
              <a:t>  </a:t>
            </a:r>
          </a:p>
          <a:p>
            <a:endParaRPr lang="en-US" sz="2400" dirty="0"/>
          </a:p>
          <a:p>
            <a:r>
              <a:rPr lang="en-US" sz="2400" dirty="0" smtClean="0"/>
              <a:t>The </a:t>
            </a:r>
            <a:r>
              <a:rPr lang="en-US" sz="2400" dirty="0"/>
              <a:t>owners of the Corporation of the City of London never would have stood for giving up their currency so they could create debt bubbles. </a:t>
            </a:r>
          </a:p>
        </p:txBody>
      </p:sp>
      <p:sp>
        <p:nvSpPr>
          <p:cNvPr id="3" name="Rectangle 2"/>
          <p:cNvSpPr/>
          <p:nvPr/>
        </p:nvSpPr>
        <p:spPr>
          <a:xfrm>
            <a:off x="1" y="-1"/>
            <a:ext cx="12192000" cy="954107"/>
          </a:xfrm>
          <a:prstGeom prst="rect">
            <a:avLst/>
          </a:prstGeom>
          <a:solidFill>
            <a:srgbClr val="CC99FF"/>
          </a:solidFill>
        </p:spPr>
        <p:txBody>
          <a:bodyPr wrap="square">
            <a:spAutoFit/>
          </a:bodyPr>
          <a:lstStyle/>
          <a:p>
            <a:pPr marL="514350" indent="-514350" algn="ctr">
              <a:buFont typeface="+mj-lt"/>
              <a:buAutoNum type="arabicPeriod" startAt="4"/>
            </a:pPr>
            <a:r>
              <a:rPr lang="en-US" sz="2800" b="1" dirty="0">
                <a:latin typeface="Courier New" panose="02070309020205020404" pitchFamily="49" charset="0"/>
                <a:cs typeface="Courier New" panose="02070309020205020404" pitchFamily="49" charset="0"/>
              </a:rPr>
              <a:t> Regarding Great Britain</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The Euro and the “Problem of Europe”</a:t>
            </a:r>
          </a:p>
        </p:txBody>
      </p:sp>
      <p:pic>
        <p:nvPicPr>
          <p:cNvPr id="2050" name="Picture 2" descr="http://cdn.itproportal.com/photos/the_city_contentfullwid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646" y="1166897"/>
            <a:ext cx="6155188" cy="4797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67664" y="5691212"/>
            <a:ext cx="6229128" cy="923330"/>
          </a:xfrm>
          <a:prstGeom prst="rect">
            <a:avLst/>
          </a:prstGeom>
          <a:solidFill>
            <a:schemeClr val="accent1">
              <a:lumMod val="40000"/>
              <a:lumOff val="60000"/>
            </a:schemeClr>
          </a:solidFill>
        </p:spPr>
        <p:txBody>
          <a:bodyPr wrap="square" rtlCol="0">
            <a:spAutoFit/>
          </a:bodyPr>
          <a:lstStyle/>
          <a:p>
            <a:r>
              <a:rPr lang="en-US" dirty="0" smtClean="0"/>
              <a:t>City of London Corporation [British financial center] is unique in</a:t>
            </a:r>
          </a:p>
          <a:p>
            <a:r>
              <a:rPr lang="en-US" dirty="0" smtClean="0"/>
              <a:t>the UK and </a:t>
            </a:r>
            <a:r>
              <a:rPr lang="en-US" dirty="0"/>
              <a:t>has some unusual responsibilities for a local council</a:t>
            </a:r>
            <a:r>
              <a:rPr lang="en-US" dirty="0" smtClean="0"/>
              <a:t>,</a:t>
            </a:r>
          </a:p>
          <a:p>
            <a:r>
              <a:rPr lang="en-US" dirty="0" smtClean="0"/>
              <a:t>such </a:t>
            </a:r>
            <a:r>
              <a:rPr lang="en-US" dirty="0"/>
              <a:t>as being the police authority.</a:t>
            </a:r>
          </a:p>
        </p:txBody>
      </p:sp>
    </p:spTree>
    <p:extLst>
      <p:ext uri="{BB962C8B-B14F-4D97-AF65-F5344CB8AC3E}">
        <p14:creationId xmlns:p14="http://schemas.microsoft.com/office/powerpoint/2010/main" val="259090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86" y="2059314"/>
            <a:ext cx="5839640" cy="1295581"/>
          </a:xfrm>
          <a:prstGeom prst="rect">
            <a:avLst/>
          </a:prstGeom>
        </p:spPr>
      </p:pic>
      <p:sp>
        <p:nvSpPr>
          <p:cNvPr id="4" name="Rectangle 3"/>
          <p:cNvSpPr/>
          <p:nvPr/>
        </p:nvSpPr>
        <p:spPr>
          <a:xfrm>
            <a:off x="0" y="0"/>
            <a:ext cx="12192000" cy="830997"/>
          </a:xfrm>
          <a:prstGeom prst="rect">
            <a:avLst/>
          </a:prstGeom>
          <a:solidFill>
            <a:srgbClr val="85A2FF"/>
          </a:solidFill>
        </p:spPr>
        <p:txBody>
          <a:bodyPr wrap="square">
            <a:spAutoFit/>
          </a:bodyPr>
          <a:lstStyle/>
          <a:p>
            <a:pPr marL="457200" indent="-457200" algn="ctr">
              <a:buFont typeface="+mj-lt"/>
              <a:buAutoNum type="arabicPeriod" startAt="5"/>
            </a:pPr>
            <a:r>
              <a:rPr lang="en-US" sz="2400" b="1" dirty="0" smtClean="0">
                <a:latin typeface="Courier New" panose="02070309020205020404" pitchFamily="49" charset="0"/>
                <a:cs typeface="Courier New" panose="02070309020205020404" pitchFamily="49" charset="0"/>
              </a:rPr>
              <a:t>Accountability &amp;</a:t>
            </a:r>
          </a:p>
          <a:p>
            <a:pPr algn="ctr"/>
            <a:r>
              <a:rPr lang="en-US" sz="2400" b="1" dirty="0" smtClean="0">
                <a:latin typeface="Courier New" panose="02070309020205020404" pitchFamily="49" charset="0"/>
                <a:cs typeface="Courier New" panose="02070309020205020404" pitchFamily="49" charset="0"/>
              </a:rPr>
              <a:t>Institutionalize </a:t>
            </a:r>
            <a:r>
              <a:rPr lang="en-US" sz="2400" b="1" dirty="0">
                <a:latin typeface="Courier New" panose="02070309020205020404" pitchFamily="49" charset="0"/>
                <a:cs typeface="Courier New" panose="02070309020205020404" pitchFamily="49" charset="0"/>
              </a:rPr>
              <a:t>a Formal Review Process</a:t>
            </a:r>
          </a:p>
        </p:txBody>
      </p:sp>
      <p:sp>
        <p:nvSpPr>
          <p:cNvPr id="5" name="TextBox 4"/>
          <p:cNvSpPr txBox="1"/>
          <p:nvPr/>
        </p:nvSpPr>
        <p:spPr>
          <a:xfrm>
            <a:off x="737625" y="1523999"/>
            <a:ext cx="5610767" cy="369332"/>
          </a:xfrm>
          <a:prstGeom prst="rect">
            <a:avLst/>
          </a:prstGeom>
          <a:solidFill>
            <a:srgbClr val="B3C5FF"/>
          </a:solidFill>
        </p:spPr>
        <p:txBody>
          <a:bodyPr wrap="none" rtlCol="0">
            <a:spAutoFit/>
          </a:bodyPr>
          <a:lstStyle/>
          <a:p>
            <a:r>
              <a:rPr lang="en-US" b="1" dirty="0" smtClean="0"/>
              <a:t>MAASTRICHT TREATY, aka TREATY ON EUROPEAN UNION</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20878"/>
            <a:ext cx="7823357" cy="2170642"/>
          </a:xfrm>
          <a:prstGeom prst="rect">
            <a:avLst/>
          </a:prstGeom>
        </p:spPr>
      </p:pic>
      <p:pic>
        <p:nvPicPr>
          <p:cNvPr id="4098" name="Picture 2" descr="https://i.ytimg.com/vi/V_kbyAl3-AM/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959" y="1403655"/>
            <a:ext cx="4074577" cy="30559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40960" y="4475148"/>
            <a:ext cx="4074577" cy="1200329"/>
          </a:xfrm>
          <a:prstGeom prst="rect">
            <a:avLst/>
          </a:prstGeom>
          <a:solidFill>
            <a:srgbClr val="E5F2FF"/>
          </a:solidFill>
        </p:spPr>
        <p:txBody>
          <a:bodyPr wrap="none" rtlCol="0">
            <a:spAutoFit/>
          </a:bodyPr>
          <a:lstStyle/>
          <a:p>
            <a:r>
              <a:rPr lang="en-US" dirty="0" smtClean="0"/>
              <a:t>“Presumably, not providing an adequate</a:t>
            </a:r>
          </a:p>
          <a:p>
            <a:r>
              <a:rPr lang="en-US" dirty="0" smtClean="0"/>
              <a:t>money supply sufficient for industry and</a:t>
            </a:r>
          </a:p>
          <a:p>
            <a:r>
              <a:rPr lang="en-US" dirty="0" smtClean="0"/>
              <a:t>commerce would be an omission.”</a:t>
            </a:r>
          </a:p>
          <a:p>
            <a:r>
              <a:rPr lang="en-US" dirty="0" smtClean="0"/>
              <a:t>                          </a:t>
            </a:r>
            <a:r>
              <a:rPr lang="en-US" sz="1600" dirty="0" smtClean="0"/>
              <a:t>Stephen </a:t>
            </a:r>
            <a:r>
              <a:rPr lang="en-US" sz="1600" dirty="0" err="1" smtClean="0"/>
              <a:t>Zarlenga</a:t>
            </a:r>
            <a:r>
              <a:rPr lang="en-US" sz="1600" dirty="0" smtClean="0"/>
              <a:t>, </a:t>
            </a:r>
            <a:r>
              <a:rPr lang="en-US" sz="1600" i="1" dirty="0" smtClean="0"/>
              <a:t>LSM</a:t>
            </a:r>
            <a:r>
              <a:rPr lang="en-US" sz="1600" dirty="0" smtClean="0"/>
              <a:t>, p. 642</a:t>
            </a:r>
            <a:endParaRPr lang="en-US" sz="1600" dirty="0"/>
          </a:p>
        </p:txBody>
      </p:sp>
    </p:spTree>
    <p:extLst>
      <p:ext uri="{BB962C8B-B14F-4D97-AF65-F5344CB8AC3E}">
        <p14:creationId xmlns:p14="http://schemas.microsoft.com/office/powerpoint/2010/main" val="1801286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0997"/>
            <a:ext cx="12192000" cy="923330"/>
          </a:xfrm>
          <a:prstGeom prst="rect">
            <a:avLst/>
          </a:prstGeom>
          <a:solidFill>
            <a:srgbClr val="E5F2FF"/>
          </a:solidFill>
        </p:spPr>
        <p:txBody>
          <a:bodyPr wrap="square">
            <a:spAutoFit/>
          </a:bodyPr>
          <a:lstStyle/>
          <a:p>
            <a:r>
              <a:rPr lang="en-US" dirty="0" smtClean="0"/>
              <a:t>Member nations of </a:t>
            </a:r>
            <a:r>
              <a:rPr lang="en-US" dirty="0"/>
              <a:t>the Eurozone are responsible for their own </a:t>
            </a:r>
            <a:r>
              <a:rPr lang="en-US" dirty="0" smtClean="0"/>
              <a:t>budget:  tax revenues coming in and government spending going out.      When tax revenues do not cover government spending, individual countries need </a:t>
            </a:r>
            <a:r>
              <a:rPr lang="en-US" dirty="0"/>
              <a:t>to </a:t>
            </a:r>
            <a:r>
              <a:rPr lang="en-US" dirty="0" smtClean="0"/>
              <a:t>sell their government bonds in the open market to raise money.</a:t>
            </a:r>
            <a:endParaRPr lang="en-US" dirty="0"/>
          </a:p>
        </p:txBody>
      </p:sp>
      <p:sp>
        <p:nvSpPr>
          <p:cNvPr id="3" name="Rectangle 2"/>
          <p:cNvSpPr/>
          <p:nvPr/>
        </p:nvSpPr>
        <p:spPr>
          <a:xfrm>
            <a:off x="0" y="0"/>
            <a:ext cx="12192000" cy="830997"/>
          </a:xfrm>
          <a:prstGeom prst="rect">
            <a:avLst/>
          </a:prstGeom>
          <a:solidFill>
            <a:srgbClr val="85A2FF"/>
          </a:solidFill>
        </p:spPr>
        <p:txBody>
          <a:bodyPr wrap="square">
            <a:spAutoFit/>
          </a:bodyPr>
          <a:lstStyle/>
          <a:p>
            <a:pPr marL="457200" indent="-457200" algn="ctr">
              <a:buFont typeface="+mj-lt"/>
              <a:buAutoNum type="arabicPeriod" startAt="5"/>
            </a:pPr>
            <a:r>
              <a:rPr lang="en-US" sz="2400" b="1" dirty="0" smtClean="0">
                <a:latin typeface="Courier New" panose="02070309020205020404" pitchFamily="49" charset="0"/>
                <a:cs typeface="Courier New" panose="02070309020205020404" pitchFamily="49" charset="0"/>
              </a:rPr>
              <a:t>Accountability &amp;</a:t>
            </a:r>
          </a:p>
          <a:p>
            <a:pPr algn="ctr"/>
            <a:r>
              <a:rPr lang="en-US" sz="2400" b="1" dirty="0" smtClean="0">
                <a:latin typeface="Courier New" panose="02070309020205020404" pitchFamily="49" charset="0"/>
                <a:cs typeface="Courier New" panose="02070309020205020404" pitchFamily="49" charset="0"/>
              </a:rPr>
              <a:t>Institutionalize </a:t>
            </a:r>
            <a:r>
              <a:rPr lang="en-US" sz="2400" b="1" dirty="0">
                <a:latin typeface="Courier New" panose="02070309020205020404" pitchFamily="49" charset="0"/>
                <a:cs typeface="Courier New" panose="02070309020205020404" pitchFamily="49" charset="0"/>
              </a:rPr>
              <a:t>a Formal Review Process</a:t>
            </a:r>
          </a:p>
        </p:txBody>
      </p:sp>
      <p:pic>
        <p:nvPicPr>
          <p:cNvPr id="6146" name="Picture 2" descr="http://si.wsj.net/public/resources/images/OG-AE441_201505_E_20150507132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337" y="2585324"/>
            <a:ext cx="5508215" cy="36721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en.enikos.gr/images/resized/590_be21b1282790d50527cc7dcbaede1c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6" y="2374232"/>
            <a:ext cx="4569681" cy="449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320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4376"/>
            <a:ext cx="6659610" cy="6043624"/>
          </a:xfrm>
          <a:prstGeom prst="rect">
            <a:avLst/>
          </a:prstGeom>
        </p:spPr>
      </p:pic>
      <p:sp>
        <p:nvSpPr>
          <p:cNvPr id="3" name="Rectangle 2"/>
          <p:cNvSpPr/>
          <p:nvPr/>
        </p:nvSpPr>
        <p:spPr>
          <a:xfrm>
            <a:off x="0" y="0"/>
            <a:ext cx="12192000" cy="830997"/>
          </a:xfrm>
          <a:prstGeom prst="rect">
            <a:avLst/>
          </a:prstGeom>
          <a:solidFill>
            <a:srgbClr val="85A2FF"/>
          </a:solidFill>
        </p:spPr>
        <p:txBody>
          <a:bodyPr wrap="square">
            <a:spAutoFit/>
          </a:bodyPr>
          <a:lstStyle/>
          <a:p>
            <a:pPr marL="457200" indent="-457200" algn="ctr">
              <a:buFont typeface="+mj-lt"/>
              <a:buAutoNum type="arabicPeriod" startAt="5"/>
            </a:pPr>
            <a:r>
              <a:rPr lang="en-US" sz="2400" b="1" dirty="0" smtClean="0">
                <a:latin typeface="Courier New" panose="02070309020205020404" pitchFamily="49" charset="0"/>
                <a:cs typeface="Courier New" panose="02070309020205020404" pitchFamily="49" charset="0"/>
              </a:rPr>
              <a:t>Accountability &amp;</a:t>
            </a:r>
          </a:p>
          <a:p>
            <a:pPr algn="ctr"/>
            <a:r>
              <a:rPr lang="en-US" sz="2400" b="1" dirty="0" smtClean="0">
                <a:latin typeface="Courier New" panose="02070309020205020404" pitchFamily="49" charset="0"/>
                <a:cs typeface="Courier New" panose="02070309020205020404" pitchFamily="49" charset="0"/>
              </a:rPr>
              <a:t>Institutionalize </a:t>
            </a:r>
            <a:r>
              <a:rPr lang="en-US" sz="2400" b="1" dirty="0">
                <a:latin typeface="Courier New" panose="02070309020205020404" pitchFamily="49" charset="0"/>
                <a:cs typeface="Courier New" panose="02070309020205020404" pitchFamily="49" charset="0"/>
              </a:rPr>
              <a:t>a Formal Review Process</a:t>
            </a:r>
          </a:p>
        </p:txBody>
      </p:sp>
      <p:sp>
        <p:nvSpPr>
          <p:cNvPr id="4" name="Rectangle 3"/>
          <p:cNvSpPr/>
          <p:nvPr/>
        </p:nvSpPr>
        <p:spPr>
          <a:xfrm>
            <a:off x="2438401" y="6211669"/>
            <a:ext cx="8053136" cy="646331"/>
          </a:xfrm>
          <a:prstGeom prst="rect">
            <a:avLst/>
          </a:prstGeom>
          <a:solidFill>
            <a:srgbClr val="E5F2FF"/>
          </a:solidFill>
        </p:spPr>
        <p:txBody>
          <a:bodyPr wrap="square">
            <a:spAutoFit/>
          </a:bodyPr>
          <a:lstStyle/>
          <a:p>
            <a:r>
              <a:rPr lang="en-US" dirty="0"/>
              <a:t>The most useful guide to levels of manageable debt is the debt to GDP ratio. Therefore, a fall in GDP and rise in debt means this will rise rapidly.</a:t>
            </a:r>
          </a:p>
        </p:txBody>
      </p:sp>
      <p:sp>
        <p:nvSpPr>
          <p:cNvPr id="5" name="Rectangle 4"/>
          <p:cNvSpPr/>
          <p:nvPr/>
        </p:nvSpPr>
        <p:spPr>
          <a:xfrm>
            <a:off x="6659610" y="2192499"/>
            <a:ext cx="5532390" cy="2862322"/>
          </a:xfrm>
          <a:prstGeom prst="rect">
            <a:avLst/>
          </a:prstGeom>
          <a:solidFill>
            <a:srgbClr val="E5F2FF"/>
          </a:solidFill>
        </p:spPr>
        <p:txBody>
          <a:bodyPr wrap="square">
            <a:spAutoFit/>
          </a:bodyPr>
          <a:lstStyle/>
          <a:p>
            <a:r>
              <a:rPr lang="en-US" dirty="0"/>
              <a:t>Usually, when </a:t>
            </a:r>
            <a:r>
              <a:rPr lang="en-US" dirty="0" smtClean="0"/>
              <a:t>governments have difficulty selling their bonds, the </a:t>
            </a:r>
            <a:r>
              <a:rPr lang="en-US" dirty="0"/>
              <a:t>Central bank of that country intervenes to buy government </a:t>
            </a:r>
            <a:r>
              <a:rPr lang="en-US" dirty="0" smtClean="0"/>
              <a:t>bonds with created reserves.   But</a:t>
            </a:r>
            <a:r>
              <a:rPr lang="en-US" dirty="0"/>
              <a:t>, the ECB made it very clear to markets it will not do </a:t>
            </a:r>
            <a:r>
              <a:rPr lang="en-US" dirty="0" smtClean="0"/>
              <a:t>this, so countries </a:t>
            </a:r>
            <a:r>
              <a:rPr lang="en-US" dirty="0"/>
              <a:t>in the </a:t>
            </a:r>
            <a:r>
              <a:rPr lang="en-US" dirty="0" smtClean="0"/>
              <a:t>Eurozone  </a:t>
            </a:r>
            <a:r>
              <a:rPr lang="en-US" dirty="0"/>
              <a:t>have no lender of last resort. </a:t>
            </a:r>
            <a:endParaRPr lang="en-US" dirty="0" smtClean="0"/>
          </a:p>
          <a:p>
            <a:endParaRPr lang="en-US" dirty="0"/>
          </a:p>
          <a:p>
            <a:r>
              <a:rPr lang="en-US" dirty="0"/>
              <a:t>While the </a:t>
            </a:r>
            <a:r>
              <a:rPr lang="en-US" dirty="0" smtClean="0"/>
              <a:t>ECB </a:t>
            </a:r>
            <a:r>
              <a:rPr lang="en-US" dirty="0"/>
              <a:t>has supplied large amounts of liquidity </a:t>
            </a:r>
            <a:r>
              <a:rPr lang="en-US" dirty="0" smtClean="0"/>
              <a:t>[reserves] through both open market operations and </a:t>
            </a:r>
            <a:r>
              <a:rPr lang="en-US" dirty="0"/>
              <a:t>lending to individual banks in 2008, it was hesitant to supply liquidity during the sovereign crisis of 2010.</a:t>
            </a:r>
          </a:p>
        </p:txBody>
      </p:sp>
      <p:sp>
        <p:nvSpPr>
          <p:cNvPr id="6" name="TextBox 5"/>
          <p:cNvSpPr txBox="1"/>
          <p:nvPr/>
        </p:nvSpPr>
        <p:spPr>
          <a:xfrm>
            <a:off x="6946232" y="1464894"/>
            <a:ext cx="4520020" cy="461665"/>
          </a:xfrm>
          <a:prstGeom prst="rect">
            <a:avLst/>
          </a:prstGeom>
          <a:solidFill>
            <a:srgbClr val="E5F2FF"/>
          </a:solidFill>
        </p:spPr>
        <p:txBody>
          <a:bodyPr wrap="none" rtlCol="0">
            <a:spAutoFit/>
          </a:bodyPr>
          <a:lstStyle/>
          <a:p>
            <a:r>
              <a:rPr lang="en-US" sz="2400" b="1" dirty="0" smtClean="0"/>
              <a:t>THE 2010 SOVEREIGN DEBT CRISIS</a:t>
            </a:r>
            <a:endParaRPr lang="en-US" sz="2400" b="1" dirty="0"/>
          </a:p>
        </p:txBody>
      </p:sp>
    </p:spTree>
    <p:extLst>
      <p:ext uri="{BB962C8B-B14F-4D97-AF65-F5344CB8AC3E}">
        <p14:creationId xmlns:p14="http://schemas.microsoft.com/office/powerpoint/2010/main" val="369028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4217"/>
            <a:ext cx="12192000" cy="2308324"/>
          </a:xfrm>
          <a:prstGeom prst="rect">
            <a:avLst/>
          </a:prstGeom>
          <a:solidFill>
            <a:srgbClr val="E5F2FF"/>
          </a:solidFill>
        </p:spPr>
        <p:txBody>
          <a:bodyPr wrap="square">
            <a:spAutoFit/>
          </a:bodyPr>
          <a:lstStyle/>
          <a:p>
            <a:r>
              <a:rPr lang="en-US" dirty="0" smtClean="0"/>
              <a:t>The </a:t>
            </a:r>
            <a:r>
              <a:rPr lang="en-US" dirty="0"/>
              <a:t>European Central Bank's </a:t>
            </a:r>
            <a:r>
              <a:rPr lang="en-US" dirty="0" smtClean="0"/>
              <a:t>Outright Monetary Transactions </a:t>
            </a:r>
            <a:r>
              <a:rPr lang="en-US" dirty="0"/>
              <a:t>(OMT) or bond-buying </a:t>
            </a:r>
            <a:r>
              <a:rPr lang="en-US" dirty="0" smtClean="0"/>
              <a:t>program </a:t>
            </a:r>
            <a:r>
              <a:rPr lang="en-US" dirty="0"/>
              <a:t>was announced by Mario Draghi, president of the </a:t>
            </a:r>
            <a:r>
              <a:rPr lang="en-US" dirty="0" smtClean="0"/>
              <a:t>ECB, </a:t>
            </a:r>
            <a:r>
              <a:rPr lang="en-US" dirty="0"/>
              <a:t>in September 2012</a:t>
            </a:r>
            <a:r>
              <a:rPr lang="en-US" dirty="0" smtClean="0"/>
              <a:t>.     The </a:t>
            </a:r>
            <a:r>
              <a:rPr lang="en-US" dirty="0"/>
              <a:t>ECB has indicated that – through OMT – it is willing to purchase unlimited quantities of government debt, with maturities between one and three years.</a:t>
            </a:r>
          </a:p>
          <a:p>
            <a:endParaRPr lang="en-US" dirty="0"/>
          </a:p>
          <a:p>
            <a:r>
              <a:rPr lang="en-US" dirty="0"/>
              <a:t>The size of the </a:t>
            </a:r>
            <a:r>
              <a:rPr lang="en-US" dirty="0" smtClean="0"/>
              <a:t>program </a:t>
            </a:r>
            <a:r>
              <a:rPr lang="en-US" dirty="0"/>
              <a:t>is unlimited, lending credence to </a:t>
            </a:r>
            <a:r>
              <a:rPr lang="en-US" dirty="0" smtClean="0"/>
              <a:t>Mr. </a:t>
            </a:r>
            <a:r>
              <a:rPr lang="en-US" dirty="0"/>
              <a:t>Draghi’s remarks that he would </a:t>
            </a:r>
            <a:r>
              <a:rPr lang="en-US" dirty="0" smtClean="0"/>
              <a:t>do “whatever it takes” to save the euro.     </a:t>
            </a:r>
            <a:r>
              <a:rPr lang="en-US" dirty="0" err="1" smtClean="0"/>
              <a:t>Mr</a:t>
            </a:r>
            <a:r>
              <a:rPr lang="en-US" dirty="0" smtClean="0"/>
              <a:t> </a:t>
            </a:r>
            <a:r>
              <a:rPr lang="en-US" dirty="0"/>
              <a:t>Draghi stressed that any purchases under the OMT would be subject to "strict and effective" fiscal conditions, most likely to take the form of austerity measures and structural reforms</a:t>
            </a:r>
            <a:r>
              <a:rPr lang="en-US" dirty="0" smtClean="0"/>
              <a:t>.    The prior bond-buying program, the </a:t>
            </a:r>
            <a:r>
              <a:rPr lang="en-US" dirty="0"/>
              <a:t>Securities Markets </a:t>
            </a:r>
            <a:r>
              <a:rPr lang="en-US" dirty="0" smtClean="0"/>
              <a:t>Program [SMP] was </a:t>
            </a:r>
            <a:r>
              <a:rPr lang="en-US" dirty="0"/>
              <a:t>both limited in its scope and unconditional. </a:t>
            </a:r>
            <a:r>
              <a:rPr lang="en-US" dirty="0" smtClean="0"/>
              <a:t>    				    lexicon.ft.com</a:t>
            </a:r>
            <a:endParaRPr lang="en-US" dirty="0"/>
          </a:p>
        </p:txBody>
      </p:sp>
      <p:sp>
        <p:nvSpPr>
          <p:cNvPr id="3" name="Rectangle 2"/>
          <p:cNvSpPr/>
          <p:nvPr/>
        </p:nvSpPr>
        <p:spPr>
          <a:xfrm>
            <a:off x="0" y="0"/>
            <a:ext cx="12192000" cy="830997"/>
          </a:xfrm>
          <a:prstGeom prst="rect">
            <a:avLst/>
          </a:prstGeom>
          <a:solidFill>
            <a:srgbClr val="85A2FF"/>
          </a:solidFill>
        </p:spPr>
        <p:txBody>
          <a:bodyPr wrap="square">
            <a:spAutoFit/>
          </a:bodyPr>
          <a:lstStyle/>
          <a:p>
            <a:pPr marL="457200" indent="-457200" algn="ctr">
              <a:buFont typeface="+mj-lt"/>
              <a:buAutoNum type="arabicPeriod" startAt="5"/>
            </a:pPr>
            <a:r>
              <a:rPr lang="en-US" sz="2400" b="1" dirty="0" smtClean="0">
                <a:latin typeface="Courier New" panose="02070309020205020404" pitchFamily="49" charset="0"/>
                <a:cs typeface="Courier New" panose="02070309020205020404" pitchFamily="49" charset="0"/>
              </a:rPr>
              <a:t>Accountability &amp;</a:t>
            </a:r>
          </a:p>
          <a:p>
            <a:pPr algn="ctr"/>
            <a:r>
              <a:rPr lang="en-US" sz="2400" b="1" dirty="0" smtClean="0">
                <a:latin typeface="Courier New" panose="02070309020205020404" pitchFamily="49" charset="0"/>
                <a:cs typeface="Courier New" panose="02070309020205020404" pitchFamily="49" charset="0"/>
              </a:rPr>
              <a:t>Institutionalize </a:t>
            </a:r>
            <a:r>
              <a:rPr lang="en-US" sz="2400" b="1" dirty="0">
                <a:latin typeface="Courier New" panose="02070309020205020404" pitchFamily="49" charset="0"/>
                <a:cs typeface="Courier New" panose="02070309020205020404" pitchFamily="49" charset="0"/>
              </a:rPr>
              <a:t>a Formal Review Process</a:t>
            </a:r>
          </a:p>
        </p:txBody>
      </p:sp>
      <p:sp>
        <p:nvSpPr>
          <p:cNvPr id="4" name="TextBox 3"/>
          <p:cNvSpPr txBox="1"/>
          <p:nvPr/>
        </p:nvSpPr>
        <p:spPr>
          <a:xfrm>
            <a:off x="0" y="830997"/>
            <a:ext cx="12192000" cy="523220"/>
          </a:xfrm>
          <a:prstGeom prst="rect">
            <a:avLst/>
          </a:prstGeom>
          <a:solidFill>
            <a:srgbClr val="E5F2FF"/>
          </a:solidFill>
        </p:spPr>
        <p:txBody>
          <a:bodyPr wrap="square" rtlCol="0">
            <a:spAutoFit/>
          </a:bodyPr>
          <a:lstStyle/>
          <a:p>
            <a:pPr algn="ctr"/>
            <a:r>
              <a:rPr lang="en-US" sz="2800" b="1" dirty="0" smtClean="0"/>
              <a:t>2012 </a:t>
            </a:r>
            <a:r>
              <a:rPr lang="en-US" sz="2800" b="1" u="sng" dirty="0" smtClean="0"/>
              <a:t>OMT</a:t>
            </a:r>
            <a:r>
              <a:rPr lang="en-US" sz="2800" b="1" dirty="0" smtClean="0"/>
              <a:t>:  ECB’S GOVERNMENT BOND BUYING PROGRAM</a:t>
            </a:r>
            <a:endParaRPr lang="en-US" sz="2800" b="1" dirty="0"/>
          </a:p>
        </p:txBody>
      </p:sp>
      <p:pic>
        <p:nvPicPr>
          <p:cNvPr id="8194" name="Picture 2" descr="http://static5.businessinsider.com/image/515c3f506bb3f7262f000005-617-463-400-/mario-draghi-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655870"/>
            <a:ext cx="4267200" cy="320213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media-cache-ak0.pinimg.com/736x/d1/b7/a5/d1b7a56fd875d738b914a354555b7b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21506"/>
            <a:ext cx="4315326" cy="32364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39916" y="3827875"/>
            <a:ext cx="3112168" cy="2862322"/>
          </a:xfrm>
          <a:prstGeom prst="rect">
            <a:avLst/>
          </a:prstGeom>
          <a:solidFill>
            <a:srgbClr val="97FF97"/>
          </a:solidFill>
        </p:spPr>
        <p:txBody>
          <a:bodyPr wrap="square">
            <a:spAutoFit/>
          </a:bodyPr>
          <a:lstStyle/>
          <a:p>
            <a:r>
              <a:rPr lang="en-US" dirty="0"/>
              <a:t>Usually, when </a:t>
            </a:r>
            <a:r>
              <a:rPr lang="en-US" dirty="0" smtClean="0"/>
              <a:t>it becomes difficult for a country to sell its government debt,  </a:t>
            </a:r>
            <a:r>
              <a:rPr lang="en-US" dirty="0"/>
              <a:t>the Central bank of that country intervenes to buy government bonds</a:t>
            </a:r>
            <a:r>
              <a:rPr lang="en-US" dirty="0" smtClean="0"/>
              <a:t>.</a:t>
            </a:r>
          </a:p>
          <a:p>
            <a:endParaRPr lang="en-US" dirty="0"/>
          </a:p>
          <a:p>
            <a:r>
              <a:rPr lang="en-US" dirty="0" smtClean="0"/>
              <a:t>By </a:t>
            </a:r>
            <a:r>
              <a:rPr lang="en-US" dirty="0"/>
              <a:t>creating OMT, the ECB has acknowledged that Eurozone governments need a lender of last </a:t>
            </a:r>
            <a:r>
              <a:rPr lang="en-US" dirty="0" smtClean="0"/>
              <a:t>resort.    </a:t>
            </a:r>
            <a:endParaRPr lang="en-US" dirty="0"/>
          </a:p>
        </p:txBody>
      </p:sp>
    </p:spTree>
    <p:extLst>
      <p:ext uri="{BB962C8B-B14F-4D97-AF65-F5344CB8AC3E}">
        <p14:creationId xmlns:p14="http://schemas.microsoft.com/office/powerpoint/2010/main" val="1591593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5242" y="3031958"/>
            <a:ext cx="8860118" cy="3693319"/>
          </a:xfrm>
          <a:prstGeom prst="rect">
            <a:avLst/>
          </a:prstGeom>
          <a:solidFill>
            <a:srgbClr val="D9FFCD"/>
          </a:solidFill>
        </p:spPr>
        <p:txBody>
          <a:bodyPr wrap="non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Rectangle 1"/>
          <p:cNvSpPr/>
          <p:nvPr/>
        </p:nvSpPr>
        <p:spPr>
          <a:xfrm>
            <a:off x="0" y="0"/>
            <a:ext cx="12192000" cy="830997"/>
          </a:xfrm>
          <a:prstGeom prst="rect">
            <a:avLst/>
          </a:prstGeom>
          <a:solidFill>
            <a:srgbClr val="85A2FF"/>
          </a:solidFill>
        </p:spPr>
        <p:txBody>
          <a:bodyPr wrap="square">
            <a:spAutoFit/>
          </a:bodyPr>
          <a:lstStyle/>
          <a:p>
            <a:pPr marL="457200" indent="-457200" algn="ctr">
              <a:buFont typeface="+mj-lt"/>
              <a:buAutoNum type="arabicPeriod" startAt="5"/>
            </a:pPr>
            <a:r>
              <a:rPr lang="en-US" sz="2400" b="1" dirty="0" smtClean="0">
                <a:latin typeface="Courier New" panose="02070309020205020404" pitchFamily="49" charset="0"/>
                <a:cs typeface="Courier New" panose="02070309020205020404" pitchFamily="49" charset="0"/>
              </a:rPr>
              <a:t>Accountability &amp;</a:t>
            </a:r>
          </a:p>
          <a:p>
            <a:pPr algn="ctr"/>
            <a:r>
              <a:rPr lang="en-US" sz="2400" b="1" dirty="0" smtClean="0">
                <a:latin typeface="Courier New" panose="02070309020205020404" pitchFamily="49" charset="0"/>
                <a:cs typeface="Courier New" panose="02070309020205020404" pitchFamily="49" charset="0"/>
              </a:rPr>
              <a:t>Institutionalize </a:t>
            </a:r>
            <a:r>
              <a:rPr lang="en-US" sz="2400" b="1" dirty="0">
                <a:latin typeface="Courier New" panose="02070309020205020404" pitchFamily="49" charset="0"/>
                <a:cs typeface="Courier New" panose="02070309020205020404" pitchFamily="49" charset="0"/>
              </a:rPr>
              <a:t>a Formal Review Process</a:t>
            </a:r>
          </a:p>
        </p:txBody>
      </p:sp>
      <p:sp>
        <p:nvSpPr>
          <p:cNvPr id="3" name="Rectangle 1"/>
          <p:cNvSpPr>
            <a:spLocks noChangeArrowheads="1"/>
          </p:cNvSpPr>
          <p:nvPr/>
        </p:nvSpPr>
        <p:spPr bwMode="auto">
          <a:xfrm>
            <a:off x="-17537" y="1785104"/>
            <a:ext cx="12227074" cy="923330"/>
          </a:xfrm>
          <a:prstGeom prst="rect">
            <a:avLst/>
          </a:prstGeom>
          <a:solidFill>
            <a:srgbClr val="D9FFCD"/>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German plaintiffs took the OMT plan to court, arguing that the ECB overstepped its mandate and that it constituted monetary financing of governments, which is forbidden under EU law. The German Constitutional Court referred the case to the European Court of Justice, the EU’s top court.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2111383" y="830997"/>
            <a:ext cx="7969234" cy="954107"/>
          </a:xfrm>
          <a:prstGeom prst="rect">
            <a:avLst/>
          </a:prstGeom>
          <a:solidFill>
            <a:srgbClr val="97FF97"/>
          </a:solidFill>
        </p:spPr>
        <p:txBody>
          <a:bodyPr wrap="none" rtlCol="0">
            <a:spAutoFit/>
          </a:bodyPr>
          <a:lstStyle/>
          <a:p>
            <a:pPr algn="ctr"/>
            <a:r>
              <a:rPr lang="en-US" sz="2800" dirty="0" smtClean="0"/>
              <a:t>JUNE 16, 2015</a:t>
            </a:r>
          </a:p>
          <a:p>
            <a:pPr algn="ctr"/>
            <a:r>
              <a:rPr lang="en-US" sz="2800" dirty="0" smtClean="0"/>
              <a:t>EUROPEAN COURT OF JUSTICE DECLARES OMT LEGAL</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288" y="3238311"/>
            <a:ext cx="7658025" cy="3280611"/>
          </a:xfrm>
          <a:prstGeom prst="rect">
            <a:avLst/>
          </a:prstGeom>
        </p:spPr>
      </p:pic>
      <p:sp>
        <p:nvSpPr>
          <p:cNvPr id="10" name="6-Point Star 9"/>
          <p:cNvSpPr/>
          <p:nvPr/>
        </p:nvSpPr>
        <p:spPr>
          <a:xfrm rot="20698596">
            <a:off x="9221849" y="4058321"/>
            <a:ext cx="2715224" cy="2460269"/>
          </a:xfrm>
          <a:prstGeom prst="star6">
            <a:avLst/>
          </a:prstGeom>
          <a:solidFill>
            <a:srgbClr val="97F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OMT HAS NEVER BEEN USED</a:t>
            </a:r>
            <a:endParaRPr lang="en-US" b="1" dirty="0">
              <a:solidFill>
                <a:schemeClr val="tx1"/>
              </a:solidFill>
            </a:endParaRPr>
          </a:p>
        </p:txBody>
      </p:sp>
    </p:spTree>
    <p:extLst>
      <p:ext uri="{BB962C8B-B14F-4D97-AF65-F5344CB8AC3E}">
        <p14:creationId xmlns:p14="http://schemas.microsoft.com/office/powerpoint/2010/main" val="18898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66" y="1969524"/>
            <a:ext cx="7106653" cy="4524315"/>
          </a:xfrm>
          <a:prstGeom prst="rect">
            <a:avLst/>
          </a:prstGeom>
        </p:spPr>
        <p:txBody>
          <a:bodyPr wrap="square">
            <a:spAutoFit/>
          </a:bodyPr>
          <a:lstStyle/>
          <a:p>
            <a:r>
              <a:rPr lang="en-US" sz="2400" dirty="0" smtClean="0"/>
              <a:t>By </a:t>
            </a:r>
            <a:r>
              <a:rPr lang="en-US" sz="2400" dirty="0"/>
              <a:t>the spring of 2010, </a:t>
            </a:r>
            <a:r>
              <a:rPr lang="en-US" sz="2400" dirty="0" smtClean="0"/>
              <a:t>Greece was </a:t>
            </a:r>
            <a:r>
              <a:rPr lang="en-US" sz="2400" dirty="0"/>
              <a:t>veering toward bankruptcy, which threatened to set off a new financial crisis. </a:t>
            </a:r>
            <a:endParaRPr lang="en-US" sz="2400" dirty="0" smtClean="0"/>
          </a:p>
          <a:p>
            <a:endParaRPr lang="en-US" sz="2400" dirty="0"/>
          </a:p>
          <a:p>
            <a:r>
              <a:rPr lang="en-US" sz="2400" dirty="0"/>
              <a:t>To avert calamity, the so-called troika — the </a:t>
            </a:r>
            <a:r>
              <a:rPr lang="en-US" sz="2400" dirty="0" smtClean="0"/>
              <a:t>IMF, </a:t>
            </a:r>
            <a:r>
              <a:rPr lang="en-US" sz="2400" dirty="0"/>
              <a:t>the </a:t>
            </a:r>
            <a:r>
              <a:rPr lang="en-US" sz="2400" dirty="0" smtClean="0"/>
              <a:t>ECB </a:t>
            </a:r>
            <a:r>
              <a:rPr lang="en-US" sz="2400" dirty="0"/>
              <a:t>and the European Commission — issued the first of two international bailouts for Greece, which would eventually total more than 240 billion </a:t>
            </a:r>
            <a:r>
              <a:rPr lang="en-US" sz="2400" dirty="0" smtClean="0"/>
              <a:t>euros…</a:t>
            </a:r>
          </a:p>
          <a:p>
            <a:endParaRPr lang="en-US" sz="2400" dirty="0"/>
          </a:p>
          <a:p>
            <a:r>
              <a:rPr lang="en-US" sz="2400" dirty="0"/>
              <a:t>The bailouts came with conditions. Lenders imposed harsh austerity terms, requiring deep budget cuts and steep tax increases. </a:t>
            </a:r>
            <a:r>
              <a:rPr lang="en-US" sz="2400" dirty="0" smtClean="0"/>
              <a:t> </a:t>
            </a:r>
            <a:endParaRPr lang="en-US" sz="2400" dirty="0"/>
          </a:p>
        </p:txBody>
      </p:sp>
      <p:pic>
        <p:nvPicPr>
          <p:cNvPr id="11266" name="Picture 2" descr="http://i1.nyt.com/images/2015/07/02/business/02greeceexplain-top/02greeceexplain-top-jum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804" y="2370576"/>
            <a:ext cx="4533691" cy="3023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
            <a:ext cx="12192000" cy="523220"/>
          </a:xfrm>
          <a:prstGeom prst="rect">
            <a:avLst/>
          </a:prstGeom>
          <a:solidFill>
            <a:srgbClr val="FF8FBC"/>
          </a:solidFill>
        </p:spPr>
        <p:txBody>
          <a:bodyPr wrap="square">
            <a:spAutoFit/>
          </a:bodyPr>
          <a:lstStyle/>
          <a:p>
            <a:pPr marL="457200" indent="-457200" algn="ctr">
              <a:buFont typeface="+mj-lt"/>
              <a:buAutoNum type="arabicPeriod" startAt="6"/>
            </a:pPr>
            <a:r>
              <a:rPr lang="en-US" sz="2800" b="1" dirty="0" smtClean="0">
                <a:latin typeface="Courier New" panose="02070309020205020404" pitchFamily="49" charset="0"/>
                <a:cs typeface="Courier New" panose="02070309020205020404" pitchFamily="49" charset="0"/>
              </a:rPr>
              <a:t>  Greece</a:t>
            </a:r>
            <a:r>
              <a:rPr lang="en-US" sz="2800" b="1" dirty="0">
                <a:latin typeface="Courier New" panose="02070309020205020404" pitchFamily="49" charset="0"/>
                <a:cs typeface="Courier New" panose="02070309020205020404" pitchFamily="49" charset="0"/>
              </a:rPr>
              <a:t>:  Eurozone Sovereign Debt Crisis</a:t>
            </a:r>
          </a:p>
        </p:txBody>
      </p:sp>
      <p:sp>
        <p:nvSpPr>
          <p:cNvPr id="3" name="TextBox 2"/>
          <p:cNvSpPr txBox="1"/>
          <p:nvPr/>
        </p:nvSpPr>
        <p:spPr>
          <a:xfrm>
            <a:off x="1748589" y="523221"/>
            <a:ext cx="8327921" cy="1200329"/>
          </a:xfrm>
          <a:prstGeom prst="rect">
            <a:avLst/>
          </a:prstGeom>
          <a:solidFill>
            <a:srgbClr val="FFC5DC"/>
          </a:solidFill>
        </p:spPr>
        <p:txBody>
          <a:bodyPr wrap="none" rtlCol="0">
            <a:spAutoFit/>
          </a:bodyPr>
          <a:lstStyle/>
          <a:p>
            <a:r>
              <a:rPr lang="en-US" sz="3600" dirty="0" smtClean="0"/>
              <a:t>Who in the EMU is making these decisions?</a:t>
            </a:r>
          </a:p>
          <a:p>
            <a:pPr algn="ctr"/>
            <a:r>
              <a:rPr lang="en-US" sz="3600" dirty="0" smtClean="0"/>
              <a:t>Who in the EU?</a:t>
            </a:r>
            <a:endParaRPr lang="en-US" sz="3600" dirty="0"/>
          </a:p>
        </p:txBody>
      </p:sp>
    </p:spTree>
    <p:extLst>
      <p:ext uri="{BB962C8B-B14F-4D97-AF65-F5344CB8AC3E}">
        <p14:creationId xmlns:p14="http://schemas.microsoft.com/office/powerpoint/2010/main" val="96272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379"/>
            <a:ext cx="6280907" cy="6713621"/>
          </a:xfrm>
          <a:prstGeom prst="rect">
            <a:avLst/>
          </a:prstGeom>
        </p:spPr>
      </p:pic>
      <p:sp>
        <p:nvSpPr>
          <p:cNvPr id="3" name="Rectangle 2"/>
          <p:cNvSpPr/>
          <p:nvPr/>
        </p:nvSpPr>
        <p:spPr>
          <a:xfrm>
            <a:off x="6541380" y="819796"/>
            <a:ext cx="5390147" cy="3970318"/>
          </a:xfrm>
          <a:prstGeom prst="rect">
            <a:avLst/>
          </a:prstGeom>
          <a:solidFill>
            <a:srgbClr val="FFC5DC"/>
          </a:solidFill>
        </p:spPr>
        <p:txBody>
          <a:bodyPr wrap="square">
            <a:spAutoFit/>
          </a:bodyPr>
          <a:lstStyle/>
          <a:p>
            <a:r>
              <a:rPr lang="en-US" dirty="0"/>
              <a:t>Almost two-thirds of Greece’s debt, about 200 billion euros, is owed to the eurozone bailout fund or other eurozone countries. Greece does not have to make any payments on that debt until 2023. The International Monetary Fund has proposed extending the grace period until mid-century</a:t>
            </a:r>
            <a:r>
              <a:rPr lang="en-US" dirty="0" smtClean="0"/>
              <a:t>.</a:t>
            </a:r>
          </a:p>
          <a:p>
            <a:endParaRPr lang="en-US" dirty="0"/>
          </a:p>
          <a:p>
            <a:r>
              <a:rPr lang="en-US" dirty="0" smtClean="0"/>
              <a:t>In </a:t>
            </a:r>
            <a:r>
              <a:rPr lang="en-US" dirty="0"/>
              <a:t>the short term, though, Greece has a problem making payments due on loans from the </a:t>
            </a:r>
            <a:r>
              <a:rPr lang="en-US" dirty="0" smtClean="0"/>
              <a:t>IMF </a:t>
            </a:r>
            <a:r>
              <a:rPr lang="en-US" dirty="0"/>
              <a:t>and on bonds held by the </a:t>
            </a:r>
            <a:r>
              <a:rPr lang="en-US" dirty="0" smtClean="0"/>
              <a:t>ECB.</a:t>
            </a:r>
          </a:p>
          <a:p>
            <a:endParaRPr lang="en-US" dirty="0"/>
          </a:p>
          <a:p>
            <a:r>
              <a:rPr lang="en-US" dirty="0" smtClean="0"/>
              <a:t>Those </a:t>
            </a:r>
            <a:r>
              <a:rPr lang="en-US" dirty="0"/>
              <a:t>obligations amount to more than 24 billion euros through the middle of 2018, and it is unlikely that either institution would agree to long delays in repayment. </a:t>
            </a:r>
          </a:p>
        </p:txBody>
      </p:sp>
      <p:sp>
        <p:nvSpPr>
          <p:cNvPr id="4" name="Rectangle 3"/>
          <p:cNvSpPr/>
          <p:nvPr/>
        </p:nvSpPr>
        <p:spPr>
          <a:xfrm>
            <a:off x="2919664" y="1"/>
            <a:ext cx="9272336" cy="523220"/>
          </a:xfrm>
          <a:prstGeom prst="rect">
            <a:avLst/>
          </a:prstGeom>
          <a:solidFill>
            <a:srgbClr val="FF8FBC"/>
          </a:solidFill>
        </p:spPr>
        <p:txBody>
          <a:bodyPr wrap="square">
            <a:spAutoFit/>
          </a:bodyPr>
          <a:lstStyle/>
          <a:p>
            <a:pPr marL="457200" indent="-457200">
              <a:buFont typeface="+mj-lt"/>
              <a:buAutoNum type="arabicPeriod" startAt="6"/>
            </a:pPr>
            <a:r>
              <a:rPr lang="en-US" sz="2800" b="1" dirty="0">
                <a:latin typeface="Courier New" panose="02070309020205020404" pitchFamily="49" charset="0"/>
                <a:cs typeface="Courier New" panose="02070309020205020404" pitchFamily="49" charset="0"/>
              </a:rPr>
              <a:t>Greece:  Eurozone Sovereign Debt Crisis</a:t>
            </a:r>
          </a:p>
        </p:txBody>
      </p:sp>
      <p:sp>
        <p:nvSpPr>
          <p:cNvPr id="5" name="Right Arrow 4"/>
          <p:cNvSpPr/>
          <p:nvPr/>
        </p:nvSpPr>
        <p:spPr>
          <a:xfrm rot="20008012">
            <a:off x="489203" y="4820515"/>
            <a:ext cx="978408" cy="484632"/>
          </a:xfrm>
          <a:prstGeom prst="rightArrow">
            <a:avLst/>
          </a:prstGeom>
          <a:solidFill>
            <a:srgbClr val="FFC5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ECB</a:t>
            </a:r>
            <a:endParaRPr lang="en-US" dirty="0">
              <a:solidFill>
                <a:schemeClr val="tx1"/>
              </a:solidFill>
            </a:endParaRPr>
          </a:p>
        </p:txBody>
      </p:sp>
      <p:sp>
        <p:nvSpPr>
          <p:cNvPr id="6" name="Right Arrow 5"/>
          <p:cNvSpPr/>
          <p:nvPr/>
        </p:nvSpPr>
        <p:spPr>
          <a:xfrm>
            <a:off x="0" y="3501189"/>
            <a:ext cx="978408" cy="484632"/>
          </a:xfrm>
          <a:prstGeom prst="rightArrow">
            <a:avLst/>
          </a:prstGeom>
          <a:solidFill>
            <a:srgbClr val="FFC5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IMF</a:t>
            </a:r>
            <a:endParaRPr lang="en-US" dirty="0">
              <a:solidFill>
                <a:schemeClr val="tx1"/>
              </a:solidFill>
            </a:endParaRPr>
          </a:p>
        </p:txBody>
      </p:sp>
      <p:sp>
        <p:nvSpPr>
          <p:cNvPr id="7" name="TextBox 6"/>
          <p:cNvSpPr txBox="1"/>
          <p:nvPr/>
        </p:nvSpPr>
        <p:spPr>
          <a:xfrm>
            <a:off x="5936505" y="4790114"/>
            <a:ext cx="6255495" cy="1077218"/>
          </a:xfrm>
          <a:prstGeom prst="rect">
            <a:avLst/>
          </a:prstGeom>
          <a:solidFill>
            <a:srgbClr val="FF00FF"/>
          </a:solidFill>
        </p:spPr>
        <p:txBody>
          <a:bodyPr wrap="none" rtlCol="0">
            <a:spAutoFit/>
          </a:bodyPr>
          <a:lstStyle/>
          <a:p>
            <a:pPr algn="ctr"/>
            <a:r>
              <a:rPr lang="en-US" sz="3200" dirty="0" smtClean="0"/>
              <a:t>Are these debts debt-money?</a:t>
            </a:r>
          </a:p>
          <a:p>
            <a:pPr algn="ctr"/>
            <a:r>
              <a:rPr lang="en-US" sz="3200" dirty="0" smtClean="0"/>
              <a:t>And if so, what banks created them?</a:t>
            </a:r>
            <a:endParaRPr lang="en-US" sz="3200" dirty="0"/>
          </a:p>
        </p:txBody>
      </p:sp>
    </p:spTree>
    <p:extLst>
      <p:ext uri="{BB962C8B-B14F-4D97-AF65-F5344CB8AC3E}">
        <p14:creationId xmlns:p14="http://schemas.microsoft.com/office/powerpoint/2010/main" val="1399963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tatic.dnaindia.com/sites/default/files/2015/07/03/352277-gre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143" y="3420143"/>
            <a:ext cx="3437857" cy="3437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2261" y="2700255"/>
            <a:ext cx="6096000" cy="3241913"/>
          </a:xfrm>
          <a:prstGeom prst="rect">
            <a:avLst/>
          </a:prstGeom>
          <a:solidFill>
            <a:srgbClr val="97FF97"/>
          </a:solidFill>
        </p:spPr>
        <p:txBody>
          <a:bodyPr>
            <a:spAutoFit/>
          </a:bodyPr>
          <a:lstStyle/>
          <a:p>
            <a:r>
              <a:rPr lang="en-US" dirty="0"/>
              <a:t>A European Commission spokeswoman said a technical deal had been reached last night between parties including Greece, the </a:t>
            </a:r>
            <a:r>
              <a:rPr lang="en-US" dirty="0" smtClean="0"/>
              <a:t>IMF, </a:t>
            </a:r>
            <a:r>
              <a:rPr lang="en-US" dirty="0"/>
              <a:t>the </a:t>
            </a:r>
            <a:r>
              <a:rPr lang="en-US" dirty="0" smtClean="0"/>
              <a:t>ECB, </a:t>
            </a:r>
            <a:r>
              <a:rPr lang="en-US" dirty="0"/>
              <a:t>and </a:t>
            </a:r>
            <a:r>
              <a:rPr lang="en-US" dirty="0" smtClean="0"/>
              <a:t>the European Stability Mechanism.</a:t>
            </a:r>
          </a:p>
          <a:p>
            <a:endParaRPr lang="en-US" dirty="0"/>
          </a:p>
          <a:p>
            <a:pPr>
              <a:spcAft>
                <a:spcPts val="80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In </a:t>
            </a:r>
            <a:r>
              <a:rPr lang="en-US" dirty="0">
                <a:latin typeface="Times New Roman" panose="02020603050405020304" pitchFamily="18" charset="0"/>
                <a:ea typeface="Times New Roman" panose="02020603050405020304" pitchFamily="18" charset="0"/>
                <a:cs typeface="Times New Roman" panose="02020603050405020304" pitchFamily="18" charset="0"/>
              </a:rPr>
              <a:t>exchange for funding worth up to 86 billion euros ($94 billion), Greece has accepted reforms including significant pension adjustments, increases to value added taxes, an overhaul of its collective bargaining system, measures to liberalize its economy and tight limits on public spending.</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It has also agreed to sequester 50 billion euros of public assets in a special privatization fund to act as collateral on the deal</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42" name="Picture 2" descr="http://s1.ibtimes.com/sites/www.ibtimes.com/files/styles/v2_article_large/public/2015/07/08/rtx1iy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725" y="557914"/>
            <a:ext cx="4549275" cy="3135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8363" y="1478165"/>
            <a:ext cx="3482043" cy="954107"/>
          </a:xfrm>
          <a:prstGeom prst="rect">
            <a:avLst/>
          </a:prstGeom>
          <a:solidFill>
            <a:srgbClr val="97FF97"/>
          </a:solidFill>
        </p:spPr>
        <p:txBody>
          <a:bodyPr wrap="none" rtlCol="0">
            <a:spAutoFit/>
          </a:bodyPr>
          <a:lstStyle/>
          <a:p>
            <a:r>
              <a:rPr lang="en-US" sz="2800" dirty="0" smtClean="0"/>
              <a:t>THE DEAL FOR GREECE</a:t>
            </a:r>
          </a:p>
          <a:p>
            <a:pPr algn="ctr"/>
            <a:r>
              <a:rPr lang="en-US" sz="2800" dirty="0" smtClean="0"/>
              <a:t>July 2015 </a:t>
            </a:r>
            <a:endParaRPr lang="en-US" sz="2800" dirty="0"/>
          </a:p>
        </p:txBody>
      </p:sp>
      <p:sp>
        <p:nvSpPr>
          <p:cNvPr id="7" name="Rectangle 6"/>
          <p:cNvSpPr/>
          <p:nvPr/>
        </p:nvSpPr>
        <p:spPr>
          <a:xfrm>
            <a:off x="0" y="1"/>
            <a:ext cx="12192000" cy="523220"/>
          </a:xfrm>
          <a:prstGeom prst="rect">
            <a:avLst/>
          </a:prstGeom>
          <a:solidFill>
            <a:srgbClr val="FF8FBC"/>
          </a:solidFill>
        </p:spPr>
        <p:txBody>
          <a:bodyPr wrap="square">
            <a:spAutoFit/>
          </a:bodyPr>
          <a:lstStyle/>
          <a:p>
            <a:pPr marL="457200" indent="-457200" algn="ctr">
              <a:buFont typeface="+mj-lt"/>
              <a:buAutoNum type="arabicPeriod" startAt="6"/>
            </a:pPr>
            <a:r>
              <a:rPr lang="en-US" sz="2800" b="1" dirty="0">
                <a:latin typeface="Courier New" panose="02070309020205020404" pitchFamily="49" charset="0"/>
                <a:cs typeface="Courier New" panose="02070309020205020404" pitchFamily="49" charset="0"/>
              </a:rPr>
              <a:t>Greece:  Eurozone Sovereign Debt Crisis</a:t>
            </a:r>
          </a:p>
        </p:txBody>
      </p:sp>
    </p:spTree>
    <p:extLst>
      <p:ext uri="{BB962C8B-B14F-4D97-AF65-F5344CB8AC3E}">
        <p14:creationId xmlns:p14="http://schemas.microsoft.com/office/powerpoint/2010/main" val="2352360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tatic.dnaindia.com/sites/default/files/2015/07/03/352277-gre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143" y="3420143"/>
            <a:ext cx="3437857" cy="3437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2681" y="3344631"/>
            <a:ext cx="6554813" cy="1754326"/>
          </a:xfrm>
          <a:prstGeom prst="rect">
            <a:avLst/>
          </a:prstGeom>
          <a:solidFill>
            <a:srgbClr val="97FF97"/>
          </a:solidFill>
        </p:spPr>
        <p:txBody>
          <a:bodyPr wrap="square">
            <a:spAutoFit/>
          </a:bodyPr>
          <a:lstStyle/>
          <a:p>
            <a:pPr algn="ctr"/>
            <a:r>
              <a:rPr lang="en-US" sz="3600" dirty="0" smtClean="0"/>
              <a:t>In the European Monetary Union, is the money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system the</a:t>
            </a:r>
          </a:p>
          <a:p>
            <a:pPr algn="ctr"/>
            <a:r>
              <a:rPr lang="en-US" sz="3600" dirty="0" smtClean="0">
                <a:latin typeface="Times New Roman" panose="02020603050405020304" pitchFamily="18" charset="0"/>
                <a:ea typeface="Calibri" panose="020F0502020204030204" pitchFamily="34" charset="0"/>
                <a:cs typeface="Times New Roman" panose="02020603050405020304" pitchFamily="18" charset="0"/>
              </a:rPr>
              <a:t>servant or the master?</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42" name="Picture 2" descr="http://s1.ibtimes.com/sites/www.ibtimes.com/files/styles/v2_article_large/public/2015/07/08/rtx1iy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725" y="557914"/>
            <a:ext cx="4549275" cy="3135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6387" y="1802404"/>
            <a:ext cx="3265830" cy="646331"/>
          </a:xfrm>
          <a:prstGeom prst="rect">
            <a:avLst/>
          </a:prstGeom>
          <a:solidFill>
            <a:srgbClr val="97FF97"/>
          </a:solidFill>
        </p:spPr>
        <p:txBody>
          <a:bodyPr wrap="none" rtlCol="0">
            <a:spAutoFit/>
          </a:bodyPr>
          <a:lstStyle/>
          <a:p>
            <a:r>
              <a:rPr lang="en-US" sz="3600" dirty="0" smtClean="0"/>
              <a:t>The ‘Greek Deal’</a:t>
            </a:r>
            <a:endParaRPr lang="en-US" sz="3600" dirty="0"/>
          </a:p>
        </p:txBody>
      </p:sp>
      <p:sp>
        <p:nvSpPr>
          <p:cNvPr id="7" name="Rectangle 6"/>
          <p:cNvSpPr/>
          <p:nvPr/>
        </p:nvSpPr>
        <p:spPr>
          <a:xfrm>
            <a:off x="0" y="1"/>
            <a:ext cx="12192000" cy="523220"/>
          </a:xfrm>
          <a:prstGeom prst="rect">
            <a:avLst/>
          </a:prstGeom>
          <a:solidFill>
            <a:srgbClr val="FF8FBC"/>
          </a:solidFill>
        </p:spPr>
        <p:txBody>
          <a:bodyPr wrap="square">
            <a:spAutoFit/>
          </a:bodyPr>
          <a:lstStyle/>
          <a:p>
            <a:pPr marL="457200" indent="-457200" algn="ctr">
              <a:buFont typeface="+mj-lt"/>
              <a:buAutoNum type="arabicPeriod" startAt="6"/>
            </a:pPr>
            <a:r>
              <a:rPr lang="en-US" sz="2800" b="1" dirty="0">
                <a:latin typeface="Courier New" panose="02070309020205020404" pitchFamily="49" charset="0"/>
                <a:cs typeface="Courier New" panose="02070309020205020404" pitchFamily="49" charset="0"/>
              </a:rPr>
              <a:t>Greece:  Eurozone Sovereign Debt Crisis</a:t>
            </a:r>
          </a:p>
        </p:txBody>
      </p:sp>
    </p:spTree>
    <p:extLst>
      <p:ext uri="{BB962C8B-B14F-4D97-AF65-F5344CB8AC3E}">
        <p14:creationId xmlns:p14="http://schemas.microsoft.com/office/powerpoint/2010/main" val="100053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773085"/>
            <a:ext cx="12191998" cy="6084915"/>
          </a:xfrm>
        </p:spPr>
        <p:txBody>
          <a:bodyPr>
            <a:normAutofit fontScale="92500" lnSpcReduction="10000"/>
          </a:bodyPr>
          <a:lstStyle/>
          <a:p>
            <a:pPr marL="457200" indent="-457200">
              <a:buFont typeface="+mj-lt"/>
              <a:buAutoNum type="arabicPeriod"/>
            </a:pPr>
            <a:r>
              <a:rPr lang="en-US" dirty="0" smtClean="0">
                <a:latin typeface="Courier New" panose="02070309020205020404" pitchFamily="49" charset="0"/>
                <a:cs typeface="Courier New" panose="02070309020205020404" pitchFamily="49" charset="0"/>
              </a:rPr>
              <a:t>The Fractional Reserve Problem</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The 100% Reserve Solution</a:t>
            </a:r>
          </a:p>
          <a:p>
            <a:pPr marL="457200" indent="-457200">
              <a:lnSpc>
                <a:spcPct val="120000"/>
              </a:lnSpc>
              <a:spcBef>
                <a:spcPts val="600"/>
              </a:spcBef>
              <a:buFont typeface="+mj-lt"/>
              <a:buAutoNum type="arabicPeriod"/>
            </a:pPr>
            <a:r>
              <a:rPr lang="en-US" dirty="0">
                <a:latin typeface="Courier New" panose="02070309020205020404" pitchFamily="49" charset="0"/>
                <a:cs typeface="Courier New" panose="02070309020205020404" pitchFamily="49" charset="0"/>
              </a:rPr>
              <a:t>The ECB and creating reserves and new </a:t>
            </a:r>
            <a:r>
              <a:rPr lang="en-US" dirty="0" smtClean="0">
                <a:latin typeface="Courier New" panose="02070309020205020404" pitchFamily="49" charset="0"/>
                <a:cs typeface="Courier New" panose="02070309020205020404" pitchFamily="49" charset="0"/>
              </a:rPr>
              <a:t>money</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Regarding Great Britain:  The Euro and the “Problem of Europe”</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Accountability</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Greece:  Eurozone Sovereign Debt Crisis</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Stated Goals &amp; Comment</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Political Influence Blocked &amp; Comment</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Likely Outcome</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Conclusion</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Conflict with Europe?</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The Euro Results Thus Far</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B66D"/>
          </a:solidFill>
        </p:spPr>
        <p:txBody>
          <a:bodyPr wrap="square">
            <a:spAutoFit/>
          </a:bodyPr>
          <a:lstStyle/>
          <a:p>
            <a:pPr marL="457200" indent="-457200" algn="ctr">
              <a:buFont typeface="+mj-lt"/>
              <a:buAutoNum type="arabicPeriod" startAt="7"/>
            </a:pPr>
            <a:r>
              <a:rPr lang="en-US" sz="3200" b="1" dirty="0">
                <a:latin typeface="Courier New" panose="02070309020205020404" pitchFamily="49" charset="0"/>
                <a:cs typeface="Courier New" panose="02070309020205020404" pitchFamily="49" charset="0"/>
              </a:rPr>
              <a:t>Stated Goals &amp; Comment</a:t>
            </a:r>
          </a:p>
        </p:txBody>
      </p:sp>
      <p:sp>
        <p:nvSpPr>
          <p:cNvPr id="3" name="TextBox 2"/>
          <p:cNvSpPr txBox="1"/>
          <p:nvPr/>
        </p:nvSpPr>
        <p:spPr>
          <a:xfrm>
            <a:off x="1135766" y="3116235"/>
            <a:ext cx="10324708" cy="1631216"/>
          </a:xfrm>
          <a:prstGeom prst="rect">
            <a:avLst/>
          </a:prstGeom>
          <a:solidFill>
            <a:srgbClr val="FFFFA7"/>
          </a:solidFill>
        </p:spPr>
        <p:txBody>
          <a:bodyPr wrap="square" rtlCol="0">
            <a:spAutoFit/>
          </a:bodyPr>
          <a:lstStyle/>
          <a:p>
            <a:pPr algn="ctr"/>
            <a:r>
              <a:rPr lang="en-US" sz="2000" b="1" dirty="0" smtClean="0"/>
              <a:t>Modified Maastricht Treaty, Principles, Article 2</a:t>
            </a:r>
          </a:p>
          <a:p>
            <a:r>
              <a:rPr lang="en-US" sz="2000" dirty="0" smtClean="0"/>
              <a:t>“…to promote throughout the Community a harmonious and balanced development of economic activities, sustainable and non-inflationary growth respecting the environment, … , a high level of employment and of social protection, the raising of the standard of living and quality of life, and economic and social cohesion and solidarity among Member States.”</a:t>
            </a:r>
            <a:endParaRPr lang="en-US" sz="2000" dirty="0"/>
          </a:p>
        </p:txBody>
      </p:sp>
      <p:sp>
        <p:nvSpPr>
          <p:cNvPr id="6" name="TextBox 5"/>
          <p:cNvSpPr txBox="1"/>
          <p:nvPr/>
        </p:nvSpPr>
        <p:spPr>
          <a:xfrm>
            <a:off x="1135766" y="4970589"/>
            <a:ext cx="10324708" cy="1631216"/>
          </a:xfrm>
          <a:prstGeom prst="rect">
            <a:avLst/>
          </a:prstGeom>
          <a:solidFill>
            <a:srgbClr val="FFFFA7"/>
          </a:solidFill>
        </p:spPr>
        <p:txBody>
          <a:bodyPr wrap="square" rtlCol="0">
            <a:spAutoFit/>
          </a:bodyPr>
          <a:lstStyle/>
          <a:p>
            <a:pPr algn="ctr"/>
            <a:r>
              <a:rPr lang="en-US" sz="2000" b="1" dirty="0" smtClean="0"/>
              <a:t>Modified Maastricht Treaty, Article 105</a:t>
            </a:r>
          </a:p>
          <a:p>
            <a:r>
              <a:rPr lang="en-US" sz="2000" dirty="0" smtClean="0"/>
              <a:t>“…</a:t>
            </a:r>
            <a:r>
              <a:rPr lang="en-US" sz="2000" dirty="0"/>
              <a:t>1. </a:t>
            </a:r>
            <a:r>
              <a:rPr lang="en-US" sz="2000" dirty="0" smtClean="0"/>
              <a:t>The primary objective </a:t>
            </a:r>
            <a:r>
              <a:rPr lang="en-US" sz="2000" dirty="0"/>
              <a:t>of </a:t>
            </a:r>
            <a:r>
              <a:rPr lang="en-US" sz="2000" dirty="0" smtClean="0"/>
              <a:t>the ESCB shall be </a:t>
            </a:r>
            <a:r>
              <a:rPr lang="en-US" sz="2000" dirty="0"/>
              <a:t>to maintain </a:t>
            </a:r>
            <a:r>
              <a:rPr lang="en-US" sz="2000" dirty="0" smtClean="0"/>
              <a:t>price stability.   Without prejudice to the objective of price stability</a:t>
            </a:r>
            <a:r>
              <a:rPr lang="en-US" sz="2000" dirty="0"/>
              <a:t>, the </a:t>
            </a:r>
            <a:r>
              <a:rPr lang="en-US" sz="2000" dirty="0" smtClean="0"/>
              <a:t>ESCB shall support the general economic policies in the Community with a </a:t>
            </a:r>
            <a:r>
              <a:rPr lang="en-US" sz="2000" dirty="0"/>
              <a:t>view to </a:t>
            </a:r>
            <a:r>
              <a:rPr lang="en-US" sz="2000" dirty="0" err="1" smtClean="0"/>
              <a:t>contrIbuting</a:t>
            </a:r>
            <a:r>
              <a:rPr lang="en-US" sz="2000" dirty="0" smtClean="0"/>
              <a:t> </a:t>
            </a:r>
            <a:r>
              <a:rPr lang="en-US" sz="2000" dirty="0"/>
              <a:t>to </a:t>
            </a:r>
            <a:r>
              <a:rPr lang="en-US" sz="2000" dirty="0" smtClean="0"/>
              <a:t>the achievement of the </a:t>
            </a:r>
            <a:r>
              <a:rPr lang="en-US" sz="2000" dirty="0"/>
              <a:t>objectives </a:t>
            </a:r>
            <a:r>
              <a:rPr lang="en-US" sz="2000" dirty="0" smtClean="0"/>
              <a:t>of the Community </a:t>
            </a:r>
            <a:r>
              <a:rPr lang="en-US" sz="2000" dirty="0"/>
              <a:t>as laid down in Article 2. </a:t>
            </a:r>
            <a:r>
              <a:rPr lang="en-US" sz="2000" dirty="0" smtClean="0"/>
              <a:t>“</a:t>
            </a:r>
            <a:endParaRPr lang="en-US" sz="2000" dirty="0"/>
          </a:p>
        </p:txBody>
      </p:sp>
      <p:sp>
        <p:nvSpPr>
          <p:cNvPr id="7" name="TextBox 6"/>
          <p:cNvSpPr txBox="1"/>
          <p:nvPr/>
        </p:nvSpPr>
        <p:spPr>
          <a:xfrm>
            <a:off x="0" y="584774"/>
            <a:ext cx="12192000" cy="2308324"/>
          </a:xfrm>
          <a:prstGeom prst="rect">
            <a:avLst/>
          </a:prstGeom>
          <a:solidFill>
            <a:srgbClr val="FFFF00"/>
          </a:solidFill>
        </p:spPr>
        <p:txBody>
          <a:bodyPr wrap="square" rtlCol="0">
            <a:spAutoFit/>
          </a:bodyPr>
          <a:lstStyle/>
          <a:p>
            <a:r>
              <a:rPr lang="en-US" sz="2400" dirty="0" smtClean="0"/>
              <a:t>COMMENT:   “Article 2 is the human face of the EMU.   For it is not obvious (or even desirable) to all, that the money system must be held accountable to foster desirable results[!]</a:t>
            </a:r>
          </a:p>
          <a:p>
            <a:endParaRPr lang="en-US" sz="2400" dirty="0"/>
          </a:p>
          <a:p>
            <a:r>
              <a:rPr lang="en-US" sz="2400" dirty="0" smtClean="0"/>
              <a:t>COMMENT: In Article 2 is embodied a ‘silent’ but important monetary principle:  the correct vision that the money system must be managed to produce superior living results, not just to conform to dead theory.”	  						</a:t>
            </a:r>
            <a:r>
              <a:rPr lang="en-US" sz="2000" dirty="0" err="1" smtClean="0"/>
              <a:t>Zarlenga</a:t>
            </a:r>
            <a:r>
              <a:rPr lang="en-US" sz="2000" dirty="0" smtClean="0"/>
              <a:t>, </a:t>
            </a:r>
            <a:r>
              <a:rPr lang="en-US" sz="2000" i="1" dirty="0" smtClean="0"/>
              <a:t>LSM</a:t>
            </a:r>
            <a:r>
              <a:rPr lang="en-US" sz="2000" dirty="0" smtClean="0"/>
              <a:t>, p. 643</a:t>
            </a:r>
            <a:endParaRPr lang="en-US" sz="2000" dirty="0"/>
          </a:p>
        </p:txBody>
      </p:sp>
    </p:spTree>
    <p:extLst>
      <p:ext uri="{BB962C8B-B14F-4D97-AF65-F5344CB8AC3E}">
        <p14:creationId xmlns:p14="http://schemas.microsoft.com/office/powerpoint/2010/main" val="1762718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B66D"/>
          </a:solidFill>
        </p:spPr>
        <p:txBody>
          <a:bodyPr wrap="square">
            <a:spAutoFit/>
          </a:bodyPr>
          <a:lstStyle/>
          <a:p>
            <a:pPr marL="514350" indent="-514350" algn="ctr">
              <a:buFont typeface="+mj-lt"/>
              <a:buAutoNum type="arabicPeriod" startAt="8"/>
            </a:pPr>
            <a:r>
              <a:rPr lang="en-US" sz="3200" b="1" dirty="0" smtClean="0">
                <a:latin typeface="Courier New" panose="02070309020205020404" pitchFamily="49" charset="0"/>
                <a:cs typeface="Courier New" panose="02070309020205020404" pitchFamily="49" charset="0"/>
              </a:rPr>
              <a:t>  Political </a:t>
            </a:r>
            <a:r>
              <a:rPr lang="en-US" sz="3200" b="1" dirty="0">
                <a:latin typeface="Courier New" panose="02070309020205020404" pitchFamily="49" charset="0"/>
                <a:cs typeface="Courier New" panose="02070309020205020404" pitchFamily="49" charset="0"/>
              </a:rPr>
              <a:t>Influence Blocked &amp; Comment</a:t>
            </a:r>
          </a:p>
        </p:txBody>
      </p:sp>
      <p:sp>
        <p:nvSpPr>
          <p:cNvPr id="3" name="Rectangle 2"/>
          <p:cNvSpPr/>
          <p:nvPr/>
        </p:nvSpPr>
        <p:spPr>
          <a:xfrm>
            <a:off x="2277287" y="888247"/>
            <a:ext cx="8150774" cy="2862322"/>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Treaty of Maastricht        Article 107</a:t>
            </a:r>
          </a:p>
          <a:p>
            <a:pPr algn="ctr"/>
            <a:endParaRPr lang="en-US" dirty="0"/>
          </a:p>
          <a:p>
            <a:r>
              <a:rPr lang="en-US" dirty="0" smtClean="0"/>
              <a:t>… </a:t>
            </a:r>
            <a:r>
              <a:rPr lang="en-US" dirty="0"/>
              <a:t>neither the ECB, nor a national central bank, nor any member of their decision-making bodies shall seek or take instructions from Community institutions or bodies, from any government of a Member State or from any other body</a:t>
            </a:r>
            <a:r>
              <a:rPr lang="en-US" dirty="0" smtClean="0"/>
              <a:t>.</a:t>
            </a:r>
          </a:p>
          <a:p>
            <a:endParaRPr lang="en-US" dirty="0"/>
          </a:p>
          <a:p>
            <a:r>
              <a:rPr lang="en-US" dirty="0" smtClean="0"/>
              <a:t>The </a:t>
            </a:r>
            <a:r>
              <a:rPr lang="en-US" dirty="0"/>
              <a:t>Community institutions and bodies and the governments of the Member States undertake to respect this principle and not to seek to influence the members of the decision-making bodies of the ECB or of the national central banks in the performance of their tasks</a:t>
            </a:r>
            <a:r>
              <a:rPr lang="en-US" dirty="0" smtClean="0"/>
              <a:t>.</a:t>
            </a:r>
            <a:endParaRPr lang="en-US" dirty="0"/>
          </a:p>
        </p:txBody>
      </p:sp>
      <p:sp>
        <p:nvSpPr>
          <p:cNvPr id="4" name="TextBox 3"/>
          <p:cNvSpPr txBox="1"/>
          <p:nvPr/>
        </p:nvSpPr>
        <p:spPr>
          <a:xfrm>
            <a:off x="0" y="4190965"/>
            <a:ext cx="12192000" cy="1569660"/>
          </a:xfrm>
          <a:prstGeom prst="rect">
            <a:avLst/>
          </a:prstGeom>
          <a:solidFill>
            <a:srgbClr val="FFFFA7"/>
          </a:solidFill>
        </p:spPr>
        <p:txBody>
          <a:bodyPr wrap="square" rtlCol="0">
            <a:spAutoFit/>
          </a:bodyPr>
          <a:lstStyle/>
          <a:p>
            <a:r>
              <a:rPr lang="en-US" sz="2400" dirty="0" smtClean="0"/>
              <a:t>COMMENT:  “Is the ECB prohibited from reciprocal influence attempts on the member states?  Are the political implications, already embodied in the (banker promoted) economic and monetary theories that will guide the ECB, going to be honestly acknowledged for all to understand?”									</a:t>
            </a:r>
            <a:r>
              <a:rPr lang="en-US" dirty="0" err="1" smtClean="0"/>
              <a:t>Zarlenga</a:t>
            </a:r>
            <a:r>
              <a:rPr lang="en-US" dirty="0" smtClean="0"/>
              <a:t>, </a:t>
            </a:r>
            <a:r>
              <a:rPr lang="en-US" i="1" dirty="0" smtClean="0"/>
              <a:t>LSM</a:t>
            </a:r>
            <a:r>
              <a:rPr lang="en-US" dirty="0" smtClean="0"/>
              <a:t>, p. 644</a:t>
            </a:r>
            <a:endParaRPr lang="en-US" dirty="0"/>
          </a:p>
        </p:txBody>
      </p:sp>
    </p:spTree>
    <p:extLst>
      <p:ext uri="{BB962C8B-B14F-4D97-AF65-F5344CB8AC3E}">
        <p14:creationId xmlns:p14="http://schemas.microsoft.com/office/powerpoint/2010/main" val="228353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B66D"/>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Likely </a:t>
            </a:r>
            <a:r>
              <a:rPr lang="en-US" sz="3200" b="1" dirty="0">
                <a:latin typeface="Courier New" panose="02070309020205020404" pitchFamily="49" charset="0"/>
                <a:cs typeface="Courier New" panose="02070309020205020404" pitchFamily="49" charset="0"/>
              </a:rPr>
              <a:t>Outcome</a:t>
            </a:r>
          </a:p>
        </p:txBody>
      </p:sp>
      <p:sp>
        <p:nvSpPr>
          <p:cNvPr id="3" name="TextBox 2"/>
          <p:cNvSpPr txBox="1"/>
          <p:nvPr/>
        </p:nvSpPr>
        <p:spPr>
          <a:xfrm>
            <a:off x="0" y="584774"/>
            <a:ext cx="12192000" cy="2246769"/>
          </a:xfrm>
          <a:prstGeom prst="rect">
            <a:avLst/>
          </a:prstGeom>
          <a:noFill/>
        </p:spPr>
        <p:txBody>
          <a:bodyPr wrap="square" rtlCol="0">
            <a:spAutoFit/>
          </a:bodyPr>
          <a:lstStyle/>
          <a:p>
            <a:r>
              <a:rPr lang="en-US" sz="2800" dirty="0" smtClean="0"/>
              <a:t>Stephen </a:t>
            </a:r>
            <a:r>
              <a:rPr lang="en-US" sz="2800" dirty="0" err="1" smtClean="0"/>
              <a:t>Zarlenga</a:t>
            </a:r>
            <a:r>
              <a:rPr lang="en-US" sz="2800" dirty="0" smtClean="0"/>
              <a:t>, LSM, p. 644:</a:t>
            </a:r>
          </a:p>
          <a:p>
            <a:endParaRPr lang="en-US" sz="2800" dirty="0"/>
          </a:p>
          <a:p>
            <a:r>
              <a:rPr lang="en-US" sz="2800" dirty="0" smtClean="0"/>
              <a:t>“…the ECB appears superior to the Federal Reserve System.  Consider for example the public ownership of it and its broad statement of social goals, which have no counterpart in the Federal Reserve.”</a:t>
            </a:r>
            <a:endParaRPr lang="en-US" sz="2800" dirty="0"/>
          </a:p>
        </p:txBody>
      </p:sp>
      <p:pic>
        <p:nvPicPr>
          <p:cNvPr id="1028" name="Picture 4" descr="http://homepage.ntlworld.com/peter.micklem/euro/pictures/eu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21" y="2870886"/>
            <a:ext cx="3710573" cy="3710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depositphotos.com/1000188/873/i/950/depositphotos_8730493-United-States-Federal-Reserve-System-symbol.-Mac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291" y="2743799"/>
            <a:ext cx="4127667" cy="411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91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B66D"/>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Likely </a:t>
            </a:r>
            <a:r>
              <a:rPr lang="en-US" sz="3200" b="1" dirty="0">
                <a:latin typeface="Courier New" panose="02070309020205020404" pitchFamily="49" charset="0"/>
                <a:cs typeface="Courier New" panose="02070309020205020404" pitchFamily="49" charset="0"/>
              </a:rPr>
              <a:t>Outcome</a:t>
            </a:r>
          </a:p>
        </p:txBody>
      </p:sp>
      <p:sp>
        <p:nvSpPr>
          <p:cNvPr id="3" name="TextBox 2"/>
          <p:cNvSpPr txBox="1"/>
          <p:nvPr/>
        </p:nvSpPr>
        <p:spPr>
          <a:xfrm>
            <a:off x="0" y="584774"/>
            <a:ext cx="12192000" cy="2246769"/>
          </a:xfrm>
          <a:prstGeom prst="rect">
            <a:avLst/>
          </a:prstGeom>
          <a:noFill/>
        </p:spPr>
        <p:txBody>
          <a:bodyPr wrap="square" rtlCol="0">
            <a:spAutoFit/>
          </a:bodyPr>
          <a:lstStyle/>
          <a:p>
            <a:r>
              <a:rPr lang="en-US" sz="2800" dirty="0" smtClean="0"/>
              <a:t>Stephen </a:t>
            </a:r>
            <a:r>
              <a:rPr lang="en-US" sz="2800" dirty="0" err="1" smtClean="0"/>
              <a:t>Zarlenga</a:t>
            </a:r>
            <a:r>
              <a:rPr lang="en-US" sz="2800" dirty="0" smtClean="0"/>
              <a:t>, LSM, p. 644 - warning:</a:t>
            </a:r>
          </a:p>
          <a:p>
            <a:endParaRPr lang="en-US" sz="2800" dirty="0"/>
          </a:p>
          <a:p>
            <a:r>
              <a:rPr lang="en-US" sz="2800" dirty="0" smtClean="0"/>
              <a:t>“… the ECB does not stop an overly technocratic approach to running the money system… without enough thought and detailed written provision for the human, social and economic requirements.”</a:t>
            </a:r>
            <a:endParaRPr lang="en-US" sz="2800" dirty="0"/>
          </a:p>
        </p:txBody>
      </p:sp>
      <p:pic>
        <p:nvPicPr>
          <p:cNvPr id="2050" name="Picture 2" descr="http://www.thenewstribe.com/wp-content/uploads/2012/07/technocra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839" y="2761484"/>
            <a:ext cx="7271920" cy="40965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643130">
            <a:off x="4363454" y="4363454"/>
            <a:ext cx="2565446" cy="523220"/>
          </a:xfrm>
          <a:prstGeom prst="rect">
            <a:avLst/>
          </a:prstGeom>
          <a:solidFill>
            <a:srgbClr val="FF0000"/>
          </a:solidFill>
        </p:spPr>
        <p:txBody>
          <a:bodyPr wrap="none" rtlCol="0">
            <a:spAutoFit/>
          </a:bodyPr>
          <a:lstStyle/>
          <a:p>
            <a:r>
              <a:rPr lang="en-US" sz="2800" b="1" dirty="0" smtClean="0"/>
              <a:t>PRICE STABILITY</a:t>
            </a:r>
            <a:endParaRPr lang="en-US" sz="2800" b="1" dirty="0"/>
          </a:p>
        </p:txBody>
      </p:sp>
      <p:sp>
        <p:nvSpPr>
          <p:cNvPr id="6" name="Oval Callout 5"/>
          <p:cNvSpPr/>
          <p:nvPr/>
        </p:nvSpPr>
        <p:spPr>
          <a:xfrm rot="1881636">
            <a:off x="9593179" y="2831543"/>
            <a:ext cx="2000419" cy="174045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system is working.  It’s so efficient!”</a:t>
            </a:r>
            <a:endParaRPr lang="en-US" dirty="0">
              <a:solidFill>
                <a:schemeClr val="tx1"/>
              </a:solidFill>
            </a:endParaRPr>
          </a:p>
        </p:txBody>
      </p:sp>
    </p:spTree>
    <p:extLst>
      <p:ext uri="{BB962C8B-B14F-4D97-AF65-F5344CB8AC3E}">
        <p14:creationId xmlns:p14="http://schemas.microsoft.com/office/powerpoint/2010/main" val="3768372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B66D"/>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Likely </a:t>
            </a:r>
            <a:r>
              <a:rPr lang="en-US" sz="3200" b="1" dirty="0">
                <a:latin typeface="Courier New" panose="02070309020205020404" pitchFamily="49" charset="0"/>
                <a:cs typeface="Courier New" panose="02070309020205020404" pitchFamily="49" charset="0"/>
              </a:rPr>
              <a:t>Outcome</a:t>
            </a:r>
          </a:p>
        </p:txBody>
      </p:sp>
      <p:sp>
        <p:nvSpPr>
          <p:cNvPr id="3" name="TextBox 2"/>
          <p:cNvSpPr txBox="1"/>
          <p:nvPr/>
        </p:nvSpPr>
        <p:spPr>
          <a:xfrm>
            <a:off x="0" y="584774"/>
            <a:ext cx="12192000" cy="3108543"/>
          </a:xfrm>
          <a:prstGeom prst="rect">
            <a:avLst/>
          </a:prstGeom>
          <a:noFill/>
        </p:spPr>
        <p:txBody>
          <a:bodyPr wrap="square" rtlCol="0">
            <a:spAutoFit/>
          </a:bodyPr>
          <a:lstStyle/>
          <a:p>
            <a:r>
              <a:rPr lang="en-US" sz="2400" dirty="0" smtClean="0"/>
              <a:t>Stephen </a:t>
            </a:r>
            <a:r>
              <a:rPr lang="en-US" sz="2400" dirty="0" err="1" smtClean="0"/>
              <a:t>Zarlenga</a:t>
            </a:r>
            <a:r>
              <a:rPr lang="en-US" sz="2400" dirty="0" smtClean="0"/>
              <a:t>, </a:t>
            </a:r>
            <a:r>
              <a:rPr lang="en-US" sz="2400" i="1" dirty="0" smtClean="0"/>
              <a:t>LSM</a:t>
            </a:r>
            <a:r>
              <a:rPr lang="en-US" sz="2400" dirty="0" smtClean="0"/>
              <a:t>, p. 644 - warning:</a:t>
            </a:r>
          </a:p>
          <a:p>
            <a:endParaRPr lang="en-US" sz="2800" dirty="0"/>
          </a:p>
          <a:p>
            <a:r>
              <a:rPr lang="en-US" sz="2800" dirty="0" smtClean="0"/>
              <a:t>“… ‘price stability’, if achieved through overly restricting the growth in the money supply, will favor wealthy bondholders at the expense of both industrialists and the less well off, increasing the gulf between rich and poor… based rather on one group controlling the money system, measuring and proclaiming the success of that system in terms specially designed to favor itself.”</a:t>
            </a:r>
            <a:endParaRPr lang="en-US" sz="2800" dirty="0"/>
          </a:p>
        </p:txBody>
      </p:sp>
      <p:pic>
        <p:nvPicPr>
          <p:cNvPr id="3074" name="Picture 2" descr="http://2.bp.blogspot.com/-_awfLbwejFA/Us8kFmWn1-I/AAAAAAAAYiY/hKKLcYzeKJE/s400/price+stab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06" y="3669579"/>
            <a:ext cx="4207878" cy="29665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snv3c7290rpc.cloudfront.net/inequality-il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063" y="3608186"/>
            <a:ext cx="4541920" cy="30279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7796463" y="3612344"/>
            <a:ext cx="1700464" cy="133149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a:t>
            </a:r>
            <a:r>
              <a:rPr lang="en-US" dirty="0" err="1" smtClean="0">
                <a:solidFill>
                  <a:schemeClr val="tx1"/>
                </a:solidFill>
              </a:rPr>
              <a:t>”The</a:t>
            </a:r>
            <a:r>
              <a:rPr lang="en-US" dirty="0" smtClean="0">
                <a:solidFill>
                  <a:schemeClr val="tx1"/>
                </a:solidFill>
              </a:rPr>
              <a:t> system is working!  I’m getting rich!</a:t>
            </a:r>
            <a:endParaRPr lang="en-US" dirty="0"/>
          </a:p>
        </p:txBody>
      </p:sp>
    </p:spTree>
    <p:extLst>
      <p:ext uri="{BB962C8B-B14F-4D97-AF65-F5344CB8AC3E}">
        <p14:creationId xmlns:p14="http://schemas.microsoft.com/office/powerpoint/2010/main" val="3753878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46331"/>
          </a:xfrm>
          <a:prstGeom prst="rect">
            <a:avLst/>
          </a:prstGeom>
          <a:solidFill>
            <a:srgbClr val="00FFFF"/>
          </a:solidFill>
        </p:spPr>
        <p:txBody>
          <a:bodyPr wrap="square">
            <a:spAutoFit/>
          </a:bodyPr>
          <a:lstStyle/>
          <a:p>
            <a:pPr marL="742950" indent="-742950" algn="ctr">
              <a:buFont typeface="+mj-lt"/>
              <a:buAutoNum type="arabicPeriod" startAt="10"/>
            </a:pPr>
            <a:r>
              <a:rPr lang="en-US" sz="3600" b="1" dirty="0" smtClean="0">
                <a:latin typeface="Courier New" panose="02070309020205020404" pitchFamily="49" charset="0"/>
                <a:cs typeface="Courier New" panose="02070309020205020404" pitchFamily="49" charset="0"/>
              </a:rPr>
              <a:t>  Conclusion</a:t>
            </a:r>
            <a:endParaRPr lang="en-US" sz="3600" b="1" dirty="0">
              <a:latin typeface="Courier New" panose="02070309020205020404" pitchFamily="49" charset="0"/>
              <a:cs typeface="Courier New" panose="02070309020205020404" pitchFamily="49" charset="0"/>
            </a:endParaRPr>
          </a:p>
        </p:txBody>
      </p:sp>
      <p:sp>
        <p:nvSpPr>
          <p:cNvPr id="3" name="TextBox 2"/>
          <p:cNvSpPr txBox="1"/>
          <p:nvPr/>
        </p:nvSpPr>
        <p:spPr>
          <a:xfrm>
            <a:off x="0" y="646330"/>
            <a:ext cx="12192000" cy="1754326"/>
          </a:xfrm>
          <a:prstGeom prst="rect">
            <a:avLst/>
          </a:prstGeom>
          <a:noFill/>
        </p:spPr>
        <p:txBody>
          <a:bodyPr wrap="square" rtlCol="0">
            <a:spAutoFit/>
          </a:bodyPr>
          <a:lstStyle/>
          <a:p>
            <a:r>
              <a:rPr lang="en-US" dirty="0" err="1" smtClean="0"/>
              <a:t>Zarlenga</a:t>
            </a:r>
            <a:r>
              <a:rPr lang="en-US" dirty="0" smtClean="0"/>
              <a:t>, </a:t>
            </a:r>
            <a:r>
              <a:rPr lang="en-US" i="1" dirty="0" smtClean="0"/>
              <a:t>LSM</a:t>
            </a:r>
            <a:r>
              <a:rPr lang="en-US" dirty="0" smtClean="0"/>
              <a:t>, p. 645:</a:t>
            </a:r>
          </a:p>
          <a:p>
            <a:endParaRPr lang="en-US" dirty="0"/>
          </a:p>
          <a:p>
            <a:r>
              <a:rPr lang="en-US" sz="2400" dirty="0" smtClean="0"/>
              <a:t>“The European Community’s approach to monetary union – carefully deliberating the matter, publishing and then reworking its articles with informed input from many quarters and nationalities – is unique in the history of monetary reforms.”</a:t>
            </a:r>
            <a:endParaRPr lang="en-US" sz="2400" dirty="0"/>
          </a:p>
        </p:txBody>
      </p:sp>
      <p:pic>
        <p:nvPicPr>
          <p:cNvPr id="4100" name="Picture 4" descr="https://upload.wikimedia.org/wikipedia/commons/0/09/Bank_of_England_Charter_sealing_1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124" y="2539155"/>
            <a:ext cx="3752024" cy="2965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4124" y="5135524"/>
            <a:ext cx="3766480" cy="369332"/>
          </a:xfrm>
          <a:prstGeom prst="rect">
            <a:avLst/>
          </a:prstGeom>
          <a:solidFill>
            <a:srgbClr val="B9FFFF"/>
          </a:solidFill>
        </p:spPr>
        <p:txBody>
          <a:bodyPr wrap="none" rtlCol="0">
            <a:spAutoFit/>
          </a:bodyPr>
          <a:lstStyle/>
          <a:p>
            <a:r>
              <a:rPr lang="en-US" dirty="0" smtClean="0"/>
              <a:t>Signing of the Bank of England charter.</a:t>
            </a:r>
            <a:endParaRPr lang="en-US" dirty="0"/>
          </a:p>
        </p:txBody>
      </p:sp>
      <p:sp>
        <p:nvSpPr>
          <p:cNvPr id="5" name="Rectangle 4"/>
          <p:cNvSpPr/>
          <p:nvPr/>
        </p:nvSpPr>
        <p:spPr>
          <a:xfrm>
            <a:off x="187660" y="5643355"/>
            <a:ext cx="4400381" cy="1200329"/>
          </a:xfrm>
          <a:prstGeom prst="rect">
            <a:avLst/>
          </a:prstGeom>
          <a:solidFill>
            <a:srgbClr val="B9FFFF"/>
          </a:solidFill>
        </p:spPr>
        <p:txBody>
          <a:bodyPr wrap="square">
            <a:spAutoFit/>
          </a:bodyPr>
          <a:lstStyle/>
          <a:p>
            <a:r>
              <a:rPr lang="en-US" dirty="0"/>
              <a:t>“All this while, the very name of a bank </a:t>
            </a:r>
            <a:r>
              <a:rPr lang="en-US" dirty="0" smtClean="0"/>
              <a:t>or</a:t>
            </a:r>
          </a:p>
          <a:p>
            <a:r>
              <a:rPr lang="en-US" dirty="0" smtClean="0"/>
              <a:t>corporation </a:t>
            </a:r>
            <a:r>
              <a:rPr lang="en-US" dirty="0"/>
              <a:t>was avoided, though the </a:t>
            </a:r>
            <a:r>
              <a:rPr lang="en-US" dirty="0" smtClean="0"/>
              <a:t>notion</a:t>
            </a:r>
          </a:p>
          <a:p>
            <a:r>
              <a:rPr lang="en-US" dirty="0" smtClean="0"/>
              <a:t>of </a:t>
            </a:r>
            <a:r>
              <a:rPr lang="en-US" dirty="0"/>
              <a:t>both was </a:t>
            </a:r>
            <a:r>
              <a:rPr lang="en-US" dirty="0" smtClean="0"/>
              <a:t>intended…”   William Patterson,</a:t>
            </a:r>
          </a:p>
          <a:p>
            <a:r>
              <a:rPr lang="en-US" dirty="0" smtClean="0"/>
              <a:t>one of the founders.</a:t>
            </a:r>
            <a:endParaRPr lang="en-US" dirty="0"/>
          </a:p>
        </p:txBody>
      </p:sp>
      <p:sp>
        <p:nvSpPr>
          <p:cNvPr id="6" name="TextBox 5"/>
          <p:cNvSpPr txBox="1"/>
          <p:nvPr/>
        </p:nvSpPr>
        <p:spPr>
          <a:xfrm rot="20462007">
            <a:off x="1457659" y="4185680"/>
            <a:ext cx="1860381" cy="523220"/>
          </a:xfrm>
          <a:prstGeom prst="rect">
            <a:avLst/>
          </a:prstGeom>
          <a:solidFill>
            <a:schemeClr val="bg1"/>
          </a:solidFill>
        </p:spPr>
        <p:txBody>
          <a:bodyPr wrap="none" rtlCol="0">
            <a:spAutoFit/>
          </a:bodyPr>
          <a:lstStyle/>
          <a:p>
            <a:r>
              <a:rPr lang="en-US" sz="2800" dirty="0" smtClean="0"/>
              <a:t>DECEPTION</a:t>
            </a:r>
            <a:endParaRPr lang="en-US" sz="2800" dirty="0"/>
          </a:p>
        </p:txBody>
      </p:sp>
      <p:pic>
        <p:nvPicPr>
          <p:cNvPr id="4102" name="Picture 6" descr="http://media-cache-ak0.pinimg.com/736x/0f/2a/03/0f2a0367d1698a138f12d1a6ecb3de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312" y="2319309"/>
            <a:ext cx="2990850" cy="4524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87974" y="2319309"/>
            <a:ext cx="3430338" cy="4524315"/>
          </a:xfrm>
          <a:prstGeom prst="rect">
            <a:avLst/>
          </a:prstGeom>
          <a:solidFill>
            <a:srgbClr val="F9F2CB"/>
          </a:solidFill>
        </p:spPr>
        <p:txBody>
          <a:bodyPr wrap="square" rtlCol="0">
            <a:spAutoFit/>
          </a:bodyPr>
          <a:lstStyle/>
          <a:p>
            <a:r>
              <a:rPr lang="en-US" b="1" dirty="0" smtClean="0"/>
              <a:t>Frank </a:t>
            </a:r>
            <a:r>
              <a:rPr lang="en-US" b="1" dirty="0" err="1" smtClean="0"/>
              <a:t>Vanderlip</a:t>
            </a:r>
            <a:r>
              <a:rPr lang="en-US" b="1" dirty="0" smtClean="0"/>
              <a:t>, President, National City Bank, 1909-1919:</a:t>
            </a:r>
          </a:p>
          <a:p>
            <a:endParaRPr lang="en-US" b="1" dirty="0"/>
          </a:p>
          <a:p>
            <a:r>
              <a:rPr lang="en-US" b="1" dirty="0" smtClean="0"/>
              <a:t>“Despite my views about the value to society of greater publicity for the affairs of corporations, there was an occasion near the close of 1910, when I was as secretive, indeed, as furtive, as any conspirator…   I do not feel it is any exaggeration to speak of our secret expedition to Jekyl Island as the occasion of the actual conception of what eventually became the Federal Reserve System.”</a:t>
            </a:r>
            <a:endParaRPr lang="en-US" b="1" dirty="0"/>
          </a:p>
        </p:txBody>
      </p:sp>
      <p:sp>
        <p:nvSpPr>
          <p:cNvPr id="11" name="TextBox 10"/>
          <p:cNvSpPr txBox="1"/>
          <p:nvPr/>
        </p:nvSpPr>
        <p:spPr>
          <a:xfrm rot="20462007">
            <a:off x="9525712" y="5742596"/>
            <a:ext cx="1860381" cy="523220"/>
          </a:xfrm>
          <a:prstGeom prst="rect">
            <a:avLst/>
          </a:prstGeom>
          <a:solidFill>
            <a:schemeClr val="bg1"/>
          </a:solidFill>
        </p:spPr>
        <p:txBody>
          <a:bodyPr wrap="none" rtlCol="0">
            <a:spAutoFit/>
          </a:bodyPr>
          <a:lstStyle/>
          <a:p>
            <a:r>
              <a:rPr lang="en-US" sz="2800" dirty="0" smtClean="0"/>
              <a:t>DECEPTION</a:t>
            </a:r>
            <a:endParaRPr lang="en-US" sz="2800" dirty="0"/>
          </a:p>
        </p:txBody>
      </p:sp>
    </p:spTree>
    <p:extLst>
      <p:ext uri="{BB962C8B-B14F-4D97-AF65-F5344CB8AC3E}">
        <p14:creationId xmlns:p14="http://schemas.microsoft.com/office/powerpoint/2010/main" val="2087050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700" y="1070419"/>
            <a:ext cx="11014599" cy="1569660"/>
          </a:xfrm>
          <a:prstGeom prst="rect">
            <a:avLst/>
          </a:prstGeom>
          <a:solidFill>
            <a:srgbClr val="E5FFFF"/>
          </a:solidFill>
        </p:spPr>
        <p:txBody>
          <a:bodyPr wrap="square" rtlCol="0">
            <a:spAutoFit/>
          </a:bodyPr>
          <a:lstStyle/>
          <a:p>
            <a:r>
              <a:rPr lang="en-US" sz="2400" dirty="0" smtClean="0"/>
              <a:t>What do you think?  Control over the education and national media by the money power can destroy democratic society.   Evidence for this is the ignorance of the public of the history of money and the understanding of where money comes from and what money is.</a:t>
            </a:r>
            <a:endParaRPr lang="en-US" sz="2400" dirty="0"/>
          </a:p>
        </p:txBody>
      </p:sp>
      <p:pic>
        <p:nvPicPr>
          <p:cNvPr id="1026" name="Picture 2" descr="http://www.cartoonmovement.com/depot/cartoons/2014/04/heqrvE5gQOyrSSSH2TgSR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846" y="3323986"/>
            <a:ext cx="5444602" cy="3545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tegratingdarkandlight.com/wp-content/uploads/2013/06/Workers-not-Thinkers-Rockefeller-Education-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78" y="3084612"/>
            <a:ext cx="3903078" cy="37733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1"/>
            <a:ext cx="12192000" cy="646331"/>
          </a:xfrm>
          <a:prstGeom prst="rect">
            <a:avLst/>
          </a:prstGeom>
          <a:solidFill>
            <a:srgbClr val="00FFFF"/>
          </a:solidFill>
        </p:spPr>
        <p:txBody>
          <a:bodyPr wrap="square">
            <a:spAutoFit/>
          </a:bodyPr>
          <a:lstStyle/>
          <a:p>
            <a:pPr marL="742950" indent="-742950" algn="ctr">
              <a:buFont typeface="+mj-lt"/>
              <a:buAutoNum type="arabicPeriod" startAt="10"/>
            </a:pPr>
            <a:r>
              <a:rPr lang="en-US" sz="3600" b="1" dirty="0" smtClean="0">
                <a:latin typeface="Courier New" panose="02070309020205020404" pitchFamily="49" charset="0"/>
                <a:cs typeface="Courier New" panose="02070309020205020404" pitchFamily="49" charset="0"/>
              </a:rPr>
              <a:t>  Conclusion</a:t>
            </a:r>
            <a:endParaRPr lang="en-US"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35542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6330"/>
            <a:ext cx="12192000" cy="2492990"/>
          </a:xfrm>
          <a:prstGeom prst="rect">
            <a:avLst/>
          </a:prstGeom>
          <a:noFill/>
        </p:spPr>
        <p:txBody>
          <a:bodyPr wrap="square" rtlCol="0">
            <a:spAutoFit/>
          </a:bodyPr>
          <a:lstStyle/>
          <a:p>
            <a:r>
              <a:rPr lang="en-US" dirty="0" err="1" smtClean="0"/>
              <a:t>Zarlenga</a:t>
            </a:r>
            <a:r>
              <a:rPr lang="en-US" dirty="0" smtClean="0"/>
              <a:t>, </a:t>
            </a:r>
            <a:r>
              <a:rPr lang="en-US" i="1" dirty="0" smtClean="0"/>
              <a:t>LSM</a:t>
            </a:r>
            <a:r>
              <a:rPr lang="en-US" dirty="0" smtClean="0"/>
              <a:t>, p. 645:</a:t>
            </a:r>
          </a:p>
          <a:p>
            <a:endParaRPr lang="en-US" dirty="0"/>
          </a:p>
          <a:p>
            <a:r>
              <a:rPr lang="en-US" sz="2400" dirty="0" smtClean="0"/>
              <a:t>“The potential obsession with price stability is one problem.   The system must avoid ideological rigidity…    These trouble signs can be substantially reduced by clarification of the fiat nature of money as a legal institution of the Community…..   of the initial guidelines that the ECB will use in making increases in the money supply.    These are not matters that should be left vague, or couched in overly concise technical jargon.”</a:t>
            </a:r>
            <a:endParaRPr lang="en-US" sz="2400" dirty="0"/>
          </a:p>
        </p:txBody>
      </p:sp>
      <p:pic>
        <p:nvPicPr>
          <p:cNvPr id="2052" name="Picture 4" descr="http://sos.co.in/images/accountingservi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558" y="3921251"/>
            <a:ext cx="7026442" cy="29367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thumbs.dreamstime.com/z/background-euro-money-301156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34" y="3508362"/>
            <a:ext cx="4544762" cy="3349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7433" y="3921251"/>
            <a:ext cx="7491346" cy="523220"/>
          </a:xfrm>
          <a:prstGeom prst="rect">
            <a:avLst/>
          </a:prstGeom>
          <a:solidFill>
            <a:srgbClr val="00FFFF"/>
          </a:solidFill>
        </p:spPr>
        <p:txBody>
          <a:bodyPr wrap="none" rtlCol="0">
            <a:spAutoFit/>
          </a:bodyPr>
          <a:lstStyle/>
          <a:p>
            <a:r>
              <a:rPr lang="en-US" sz="2800" dirty="0" smtClean="0"/>
              <a:t>WHAT IS MONEY?   WHERE DOES IT COME FROM?</a:t>
            </a:r>
            <a:endParaRPr lang="en-US" sz="2800" dirty="0"/>
          </a:p>
        </p:txBody>
      </p:sp>
      <p:sp>
        <p:nvSpPr>
          <p:cNvPr id="18" name="Rectangle 17"/>
          <p:cNvSpPr/>
          <p:nvPr/>
        </p:nvSpPr>
        <p:spPr>
          <a:xfrm>
            <a:off x="0" y="-1"/>
            <a:ext cx="12192000" cy="646331"/>
          </a:xfrm>
          <a:prstGeom prst="rect">
            <a:avLst/>
          </a:prstGeom>
          <a:solidFill>
            <a:srgbClr val="00FFFF"/>
          </a:solidFill>
        </p:spPr>
        <p:txBody>
          <a:bodyPr wrap="square">
            <a:spAutoFit/>
          </a:bodyPr>
          <a:lstStyle/>
          <a:p>
            <a:pPr marL="742950" indent="-742950" algn="ctr">
              <a:buFont typeface="+mj-lt"/>
              <a:buAutoNum type="arabicPeriod" startAt="10"/>
            </a:pPr>
            <a:r>
              <a:rPr lang="en-US" sz="3600" b="1" dirty="0" smtClean="0">
                <a:latin typeface="Courier New" panose="02070309020205020404" pitchFamily="49" charset="0"/>
                <a:cs typeface="Courier New" panose="02070309020205020404" pitchFamily="49" charset="0"/>
              </a:rPr>
              <a:t>  Conclusion</a:t>
            </a:r>
            <a:endParaRPr lang="en-US"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0378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6330"/>
            <a:ext cx="12192000" cy="3231654"/>
          </a:xfrm>
          <a:prstGeom prst="rect">
            <a:avLst/>
          </a:prstGeom>
          <a:noFill/>
        </p:spPr>
        <p:txBody>
          <a:bodyPr wrap="square" rtlCol="0">
            <a:spAutoFit/>
          </a:bodyPr>
          <a:lstStyle/>
          <a:p>
            <a:r>
              <a:rPr lang="en-US" dirty="0" err="1" smtClean="0"/>
              <a:t>Zarlenga</a:t>
            </a:r>
            <a:r>
              <a:rPr lang="en-US" dirty="0" smtClean="0"/>
              <a:t>, </a:t>
            </a:r>
            <a:r>
              <a:rPr lang="en-US" i="1" dirty="0" smtClean="0"/>
              <a:t>LSM</a:t>
            </a:r>
            <a:r>
              <a:rPr lang="en-US" dirty="0" smtClean="0"/>
              <a:t>, p. 645:</a:t>
            </a:r>
          </a:p>
          <a:p>
            <a:endParaRPr lang="en-US" dirty="0"/>
          </a:p>
          <a:p>
            <a:r>
              <a:rPr lang="en-US" sz="2400" dirty="0" smtClean="0"/>
              <a:t>“The attempt to disconnect the money system from politics reflects a distrust of the citizenry.   …it must also be accountable, and it is through politics that the citizens express (indirectly) whether the money system is functioning well or not.</a:t>
            </a:r>
          </a:p>
          <a:p>
            <a:endParaRPr lang="en-US" sz="2400" dirty="0"/>
          </a:p>
          <a:p>
            <a:r>
              <a:rPr lang="en-US" sz="2400" dirty="0" smtClean="0"/>
              <a:t>The raison </a:t>
            </a:r>
            <a:r>
              <a:rPr lang="en-US" sz="2400" dirty="0" err="1" smtClean="0"/>
              <a:t>d’etre</a:t>
            </a:r>
            <a:r>
              <a:rPr lang="en-US" sz="2400" dirty="0" smtClean="0"/>
              <a:t> [reason for being] of the money system is to serve the community, and history gives us little reason to place more trust in money systems controlled by elites, rather than by the citizens.   If anything, the balance of monetary history indicates the opposite.”</a:t>
            </a:r>
            <a:endParaRPr lang="en-US" sz="2400" dirty="0"/>
          </a:p>
        </p:txBody>
      </p:sp>
      <p:pic>
        <p:nvPicPr>
          <p:cNvPr id="3074" name="Picture 2" descr="http://mrhousch.com/imgs/lessons/jamestown/jamestown084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5885"/>
            <a:ext cx="3181183" cy="2081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37288"/>
            <a:ext cx="3058209" cy="646331"/>
          </a:xfrm>
          <a:prstGeom prst="rect">
            <a:avLst/>
          </a:prstGeom>
          <a:noFill/>
        </p:spPr>
        <p:txBody>
          <a:bodyPr wrap="none" rtlCol="0">
            <a:spAutoFit/>
          </a:bodyPr>
          <a:lstStyle/>
          <a:p>
            <a:r>
              <a:rPr lang="en-US" dirty="0" smtClean="0"/>
              <a:t>American Colonial legislatures </a:t>
            </a:r>
          </a:p>
          <a:p>
            <a:r>
              <a:rPr lang="en-US" dirty="0" smtClean="0"/>
              <a:t>issued debt-free money.</a:t>
            </a:r>
            <a:endParaRPr lang="en-US" dirty="0"/>
          </a:p>
        </p:txBody>
      </p:sp>
      <p:pic>
        <p:nvPicPr>
          <p:cNvPr id="3078" name="Picture 6" descr="http://euro-synergies.hautetfort.com/media/00/00/1899511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754" y="4155885"/>
            <a:ext cx="2081402" cy="2081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34156" y="4188411"/>
            <a:ext cx="2751844" cy="1477328"/>
          </a:xfrm>
          <a:prstGeom prst="rect">
            <a:avLst/>
          </a:prstGeom>
          <a:noFill/>
        </p:spPr>
        <p:txBody>
          <a:bodyPr wrap="none" rtlCol="0">
            <a:spAutoFit/>
          </a:bodyPr>
          <a:lstStyle/>
          <a:p>
            <a:r>
              <a:rPr lang="en-US" dirty="0" smtClean="0"/>
              <a:t>Lycurgus of Sparta</a:t>
            </a:r>
          </a:p>
          <a:p>
            <a:r>
              <a:rPr lang="en-US" dirty="0" smtClean="0"/>
              <a:t>instituted the first fiat</a:t>
            </a:r>
          </a:p>
          <a:p>
            <a:r>
              <a:rPr lang="en-US" dirty="0" smtClean="0"/>
              <a:t>public money in 8</a:t>
            </a:r>
            <a:r>
              <a:rPr lang="en-US" baseline="30000" dirty="0" smtClean="0"/>
              <a:t>th</a:t>
            </a:r>
            <a:r>
              <a:rPr lang="en-US" dirty="0" smtClean="0"/>
              <a:t> century</a:t>
            </a:r>
          </a:p>
          <a:p>
            <a:r>
              <a:rPr lang="en-US" dirty="0" smtClean="0"/>
              <a:t>B.C. which lasted for</a:t>
            </a:r>
          </a:p>
          <a:p>
            <a:r>
              <a:rPr lang="en-US" dirty="0" smtClean="0"/>
              <a:t>3 ½ centuries.</a:t>
            </a:r>
            <a:endParaRPr lang="en-US" dirty="0"/>
          </a:p>
        </p:txBody>
      </p:sp>
      <p:pic>
        <p:nvPicPr>
          <p:cNvPr id="3080" name="Picture 8" descr="http://chnm.gmu.edu/courses/omalley/389money/images/emmet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3820" y="3877983"/>
            <a:ext cx="2258179" cy="29800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13851" y="5922412"/>
            <a:ext cx="3279488" cy="923330"/>
          </a:xfrm>
          <a:prstGeom prst="rect">
            <a:avLst/>
          </a:prstGeom>
          <a:noFill/>
        </p:spPr>
        <p:txBody>
          <a:bodyPr wrap="none" rtlCol="0">
            <a:spAutoFit/>
          </a:bodyPr>
          <a:lstStyle/>
          <a:p>
            <a:r>
              <a:rPr lang="en-US" dirty="0" smtClean="0"/>
              <a:t>Lincoln’s Greenbacks were public</a:t>
            </a:r>
          </a:p>
          <a:p>
            <a:r>
              <a:rPr lang="en-US" dirty="0" smtClean="0"/>
              <a:t>debt-free money that circulated</a:t>
            </a:r>
          </a:p>
          <a:p>
            <a:r>
              <a:rPr lang="en-US" dirty="0" smtClean="0"/>
              <a:t>up to 1971.</a:t>
            </a:r>
            <a:endParaRPr lang="en-US" dirty="0"/>
          </a:p>
        </p:txBody>
      </p:sp>
      <p:sp>
        <p:nvSpPr>
          <p:cNvPr id="15" name="Rectangle 14"/>
          <p:cNvSpPr/>
          <p:nvPr/>
        </p:nvSpPr>
        <p:spPr>
          <a:xfrm>
            <a:off x="0" y="-1"/>
            <a:ext cx="12192000" cy="646331"/>
          </a:xfrm>
          <a:prstGeom prst="rect">
            <a:avLst/>
          </a:prstGeom>
          <a:solidFill>
            <a:srgbClr val="00FFFF"/>
          </a:solidFill>
        </p:spPr>
        <p:txBody>
          <a:bodyPr wrap="square">
            <a:spAutoFit/>
          </a:bodyPr>
          <a:lstStyle/>
          <a:p>
            <a:pPr marL="742950" indent="-742950" algn="ctr">
              <a:buFont typeface="+mj-lt"/>
              <a:buAutoNum type="arabicPeriod" startAt="10"/>
            </a:pPr>
            <a:r>
              <a:rPr lang="en-US" sz="3600" b="1" dirty="0" smtClean="0">
                <a:latin typeface="Courier New" panose="02070309020205020404" pitchFamily="49" charset="0"/>
                <a:cs typeface="Courier New" panose="02070309020205020404" pitchFamily="49" charset="0"/>
              </a:rPr>
              <a:t>  Conclusion</a:t>
            </a:r>
            <a:endParaRPr lang="en-US" sz="3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7348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6DFF6D"/>
          </a:solidFill>
        </p:spPr>
        <p:txBody>
          <a:bodyPr wrap="square">
            <a:spAutoFit/>
          </a:bodyPr>
          <a:lstStyle/>
          <a:p>
            <a:pPr marL="457200" indent="-457200" algn="ctr">
              <a:buFont typeface="+mj-lt"/>
              <a:buAutoNum type="arabicPeriod" startAt="11"/>
            </a:pPr>
            <a:r>
              <a:rPr lang="en-US" sz="3200" b="1" dirty="0" smtClean="0">
                <a:latin typeface="Courier New" panose="02070309020205020404" pitchFamily="49" charset="0"/>
                <a:cs typeface="Courier New" panose="02070309020205020404" pitchFamily="49" charset="0"/>
              </a:rPr>
              <a:t>  Conflict </a:t>
            </a:r>
            <a:r>
              <a:rPr lang="en-US" sz="3200" b="1" dirty="0">
                <a:latin typeface="Courier New" panose="02070309020205020404" pitchFamily="49" charset="0"/>
                <a:cs typeface="Courier New" panose="02070309020205020404" pitchFamily="49" charset="0"/>
              </a:rPr>
              <a:t>with Europe?</a:t>
            </a:r>
          </a:p>
        </p:txBody>
      </p:sp>
      <p:sp>
        <p:nvSpPr>
          <p:cNvPr id="3" name="TextBox 2"/>
          <p:cNvSpPr txBox="1"/>
          <p:nvPr/>
        </p:nvSpPr>
        <p:spPr>
          <a:xfrm>
            <a:off x="0" y="584775"/>
            <a:ext cx="12191999" cy="1938992"/>
          </a:xfrm>
          <a:prstGeom prst="rect">
            <a:avLst/>
          </a:prstGeom>
          <a:solidFill>
            <a:srgbClr val="D9FFCD"/>
          </a:solidFill>
        </p:spPr>
        <p:txBody>
          <a:bodyPr wrap="square" rtlCol="0">
            <a:spAutoFit/>
          </a:bodyPr>
          <a:lstStyle/>
          <a:p>
            <a:r>
              <a:rPr lang="en-US" sz="2400" dirty="0" smtClean="0"/>
              <a:t>“Faced with European monetary independence, some really bad people may attempt a form of military domination instead.  This possibility is raised, because NATO (North Atlantic Treaty Organization) appears to be emerging as a vehicle for such dominance…  These elements could be characterized as an Anglo-American Establishment, comprising the worst elements from both countries.”   									</a:t>
            </a:r>
            <a:r>
              <a:rPr lang="en-US" dirty="0" err="1" smtClean="0"/>
              <a:t>Zarlenga</a:t>
            </a:r>
            <a:r>
              <a:rPr lang="en-US" dirty="0" smtClean="0"/>
              <a:t>, </a:t>
            </a:r>
            <a:r>
              <a:rPr lang="en-US" i="1" dirty="0" smtClean="0"/>
              <a:t>LSM</a:t>
            </a:r>
            <a:r>
              <a:rPr lang="en-US" dirty="0" smtClean="0"/>
              <a:t>, p. 648</a:t>
            </a:r>
            <a:endParaRPr lang="en-US" dirty="0"/>
          </a:p>
        </p:txBody>
      </p:sp>
      <p:pic>
        <p:nvPicPr>
          <p:cNvPr id="4098" name="Picture 2" descr="http://www.dfa.gov.za/eumaltilateral/images/maps/nato-count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20126"/>
            <a:ext cx="5579522" cy="22378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5518" y="6488668"/>
            <a:ext cx="1840568" cy="369332"/>
          </a:xfrm>
          <a:prstGeom prst="rect">
            <a:avLst/>
          </a:prstGeom>
          <a:solidFill>
            <a:schemeClr val="bg1"/>
          </a:solidFill>
        </p:spPr>
        <p:txBody>
          <a:bodyPr wrap="none" rtlCol="0">
            <a:spAutoFit/>
          </a:bodyPr>
          <a:lstStyle/>
          <a:p>
            <a:r>
              <a:rPr lang="en-US" dirty="0" smtClean="0"/>
              <a:t>NATO COUNTRIES</a:t>
            </a:r>
            <a:endParaRPr lang="en-US" dirty="0"/>
          </a:p>
        </p:txBody>
      </p:sp>
      <p:sp>
        <p:nvSpPr>
          <p:cNvPr id="5" name="Rectangle 4"/>
          <p:cNvSpPr/>
          <p:nvPr/>
        </p:nvSpPr>
        <p:spPr>
          <a:xfrm>
            <a:off x="16042" y="3696796"/>
            <a:ext cx="5563480" cy="1200329"/>
          </a:xfrm>
          <a:prstGeom prst="rect">
            <a:avLst/>
          </a:prstGeom>
          <a:solidFill>
            <a:srgbClr val="FF66CC"/>
          </a:solidFill>
        </p:spPr>
        <p:txBody>
          <a:bodyPr wrap="square">
            <a:spAutoFit/>
          </a:bodyPr>
          <a:lstStyle/>
          <a:p>
            <a:r>
              <a:rPr lang="en-US" dirty="0" smtClean="0"/>
              <a:t>NATO:  The </a:t>
            </a:r>
            <a:r>
              <a:rPr lang="en-US" dirty="0"/>
              <a:t>organization constitutes a system </a:t>
            </a:r>
            <a:r>
              <a:rPr lang="en-US" dirty="0" smtClean="0"/>
              <a:t>of collective </a:t>
            </a:r>
            <a:r>
              <a:rPr lang="en-US" dirty="0" err="1" smtClean="0"/>
              <a:t>defence</a:t>
            </a:r>
            <a:r>
              <a:rPr lang="en-US" dirty="0" smtClean="0"/>
              <a:t> whereby </a:t>
            </a:r>
            <a:r>
              <a:rPr lang="en-US" dirty="0"/>
              <a:t>its member states agree to </a:t>
            </a:r>
            <a:r>
              <a:rPr lang="en-US" dirty="0" smtClean="0"/>
              <a:t>mutual</a:t>
            </a:r>
          </a:p>
          <a:p>
            <a:r>
              <a:rPr lang="en-US" dirty="0" smtClean="0"/>
              <a:t>defense </a:t>
            </a:r>
            <a:r>
              <a:rPr lang="en-US" dirty="0"/>
              <a:t>in response to an attack by any external party</a:t>
            </a:r>
            <a:r>
              <a:rPr lang="en-US" dirty="0" smtClean="0"/>
              <a:t>.             </a:t>
            </a:r>
            <a:r>
              <a:rPr lang="en-US" dirty="0"/>
              <a:t>	</a:t>
            </a:r>
            <a:r>
              <a:rPr lang="en-US" dirty="0" smtClean="0"/>
              <a:t>			Wikipedia</a:t>
            </a:r>
            <a:endParaRPr lang="en-US" dirty="0"/>
          </a:p>
        </p:txBody>
      </p:sp>
      <p:pic>
        <p:nvPicPr>
          <p:cNvPr id="4100" name="Picture 4" descr="https://02varvara.files.wordpress.com/2008/07/serbia-tain-on-bridge-na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0816" y="4472113"/>
            <a:ext cx="3181183" cy="23858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92.net/news/pics/2015/03/24/1331455167551121d97f474318872531_v4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912" y="2533121"/>
            <a:ext cx="3220087" cy="23597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freedomfight.net/wp-content/uploads/2014/03/NatoBombing-600x3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733" y="5016416"/>
            <a:ext cx="3269083" cy="18415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94138" y="3689748"/>
            <a:ext cx="2964273" cy="923330"/>
          </a:xfrm>
          <a:prstGeom prst="rect">
            <a:avLst/>
          </a:prstGeom>
          <a:solidFill>
            <a:srgbClr val="FF66CC"/>
          </a:solidFill>
        </p:spPr>
        <p:txBody>
          <a:bodyPr wrap="none" rtlCol="0">
            <a:spAutoFit/>
          </a:bodyPr>
          <a:lstStyle/>
          <a:p>
            <a:r>
              <a:rPr lang="en-US" dirty="0" smtClean="0"/>
              <a:t>NATO’S 1999 WAR ON SERBIA</a:t>
            </a:r>
          </a:p>
          <a:p>
            <a:endParaRPr lang="en-US" dirty="0"/>
          </a:p>
          <a:p>
            <a:r>
              <a:rPr lang="en-US" dirty="0" smtClean="0"/>
              <a:t>Is this collective defense?</a:t>
            </a:r>
            <a:endParaRPr lang="en-US" dirty="0"/>
          </a:p>
        </p:txBody>
      </p:sp>
    </p:spTree>
    <p:extLst>
      <p:ext uri="{BB962C8B-B14F-4D97-AF65-F5344CB8AC3E}">
        <p14:creationId xmlns:p14="http://schemas.microsoft.com/office/powerpoint/2010/main" val="1975595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F8CAAA"/>
          </a:solidFill>
        </p:spPr>
        <p:txBody>
          <a:bodyPr wrap="square">
            <a:spAutoFit/>
          </a:bodyPr>
          <a:lstStyle/>
          <a:p>
            <a:pPr marL="457200" indent="-457200" algn="ctr">
              <a:buFont typeface="+mj-lt"/>
              <a:buAutoNum type="arabicPeriod"/>
            </a:pPr>
            <a:r>
              <a:rPr lang="en-US" sz="2800"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Fractional Reserve Problem</a:t>
            </a:r>
          </a:p>
        </p:txBody>
      </p:sp>
      <p:sp>
        <p:nvSpPr>
          <p:cNvPr id="3" name="TextBox 2"/>
          <p:cNvSpPr txBox="1"/>
          <p:nvPr/>
        </p:nvSpPr>
        <p:spPr>
          <a:xfrm>
            <a:off x="0" y="393286"/>
            <a:ext cx="12192000" cy="954107"/>
          </a:xfrm>
          <a:prstGeom prst="rect">
            <a:avLst/>
          </a:prstGeom>
          <a:solidFill>
            <a:srgbClr val="F8CAAA"/>
          </a:solidFill>
        </p:spPr>
        <p:txBody>
          <a:bodyPr wrap="square" rtlCol="0">
            <a:spAutoFit/>
          </a:bodyPr>
          <a:lstStyle/>
          <a:p>
            <a:pPr algn="ctr"/>
            <a:r>
              <a:rPr lang="en-US" sz="2800" dirty="0" smtClean="0"/>
              <a:t>The ECB allows banks to engage in fractional reserve banking.</a:t>
            </a:r>
          </a:p>
          <a:p>
            <a:pPr algn="ctr"/>
            <a:r>
              <a:rPr lang="en-US" sz="2800" dirty="0" smtClean="0"/>
              <a:t>    This shifts power to the private banks to control economies.</a:t>
            </a:r>
            <a:endParaRPr lang="en-US" sz="2800" dirty="0"/>
          </a:p>
        </p:txBody>
      </p:sp>
      <p:pic>
        <p:nvPicPr>
          <p:cNvPr id="1026" name="Picture 2" descr="http://blogs-images.forbes.com/bruceupbin/files/2011/10/corporatepowe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5436"/>
            <a:ext cx="5541034" cy="5522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418785" y="1318022"/>
            <a:ext cx="3773215" cy="5539978"/>
          </a:xfrm>
          <a:prstGeom prst="rect">
            <a:avLst/>
          </a:prstGeom>
        </p:spPr>
        <p:txBody>
          <a:bodyPr wrap="square">
            <a:spAutoFit/>
          </a:bodyPr>
          <a:lstStyle/>
          <a:p>
            <a:r>
              <a:rPr lang="en-US" b="1" u="sng" dirty="0"/>
              <a:t>The Top Fifty Corporate Owners</a:t>
            </a:r>
            <a:endParaRPr lang="en-US" dirty="0"/>
          </a:p>
          <a:p>
            <a:r>
              <a:rPr lang="en-US" sz="1600" dirty="0"/>
              <a:t>1. </a:t>
            </a:r>
            <a:r>
              <a:rPr lang="en-US" sz="1600" dirty="0" smtClean="0"/>
              <a:t>Barclays </a:t>
            </a:r>
            <a:r>
              <a:rPr lang="en-US" sz="1600" dirty="0"/>
              <a:t>plc</a:t>
            </a:r>
            <a:br>
              <a:rPr lang="en-US" sz="1600" dirty="0"/>
            </a:br>
            <a:r>
              <a:rPr lang="en-US" sz="1600" dirty="0"/>
              <a:t>2. Capital Group Companies Inc</a:t>
            </a:r>
            <a:br>
              <a:rPr lang="en-US" sz="1600" dirty="0"/>
            </a:br>
            <a:r>
              <a:rPr lang="en-US" sz="1600" dirty="0"/>
              <a:t>3. FMR Corporation</a:t>
            </a:r>
            <a:br>
              <a:rPr lang="en-US" sz="1600" dirty="0"/>
            </a:br>
            <a:r>
              <a:rPr lang="en-US" sz="1600" dirty="0"/>
              <a:t>4. AXA</a:t>
            </a:r>
            <a:br>
              <a:rPr lang="en-US" sz="1600" dirty="0"/>
            </a:br>
            <a:r>
              <a:rPr lang="en-US" sz="1600" dirty="0"/>
              <a:t>5. </a:t>
            </a:r>
            <a:r>
              <a:rPr lang="en-US" sz="1600" dirty="0" smtClean="0"/>
              <a:t>State Street Corporation</a:t>
            </a:r>
            <a:r>
              <a:rPr lang="en-US" sz="1600" dirty="0"/>
              <a:t/>
            </a:r>
            <a:br>
              <a:rPr lang="en-US" sz="1600" dirty="0"/>
            </a:br>
            <a:r>
              <a:rPr lang="en-US" sz="1600" dirty="0"/>
              <a:t>6. JP Morgan Chase &amp; Co</a:t>
            </a:r>
            <a:br>
              <a:rPr lang="en-US" sz="1600" dirty="0"/>
            </a:br>
            <a:r>
              <a:rPr lang="en-US" sz="1600" dirty="0"/>
              <a:t>7. </a:t>
            </a:r>
            <a:r>
              <a:rPr lang="en-US" sz="1600" dirty="0" smtClean="0"/>
              <a:t>Legal &amp; General Group </a:t>
            </a:r>
            <a:r>
              <a:rPr lang="en-US" sz="1600" dirty="0"/>
              <a:t>plc</a:t>
            </a:r>
            <a:br>
              <a:rPr lang="en-US" sz="1600" dirty="0"/>
            </a:br>
            <a:r>
              <a:rPr lang="en-US" sz="1600" dirty="0"/>
              <a:t>8. Vanguard Group Inc</a:t>
            </a:r>
            <a:br>
              <a:rPr lang="en-US" sz="1600" dirty="0"/>
            </a:br>
            <a:r>
              <a:rPr lang="en-US" sz="1600" dirty="0"/>
              <a:t>9. </a:t>
            </a:r>
            <a:r>
              <a:rPr lang="en-US" sz="1600" dirty="0" smtClean="0"/>
              <a:t>UBS </a:t>
            </a:r>
            <a:r>
              <a:rPr lang="en-US" sz="1600" dirty="0"/>
              <a:t>AG</a:t>
            </a:r>
            <a:br>
              <a:rPr lang="en-US" sz="1600" dirty="0"/>
            </a:br>
            <a:r>
              <a:rPr lang="en-US" sz="1600" dirty="0"/>
              <a:t>10. </a:t>
            </a:r>
            <a:r>
              <a:rPr lang="en-US" sz="1600" dirty="0" smtClean="0"/>
              <a:t>Merrill Lynch &amp; Co </a:t>
            </a:r>
            <a:r>
              <a:rPr lang="en-US" sz="1600" dirty="0"/>
              <a:t>Inc</a:t>
            </a:r>
            <a:br>
              <a:rPr lang="en-US" sz="1600" dirty="0"/>
            </a:br>
            <a:r>
              <a:rPr lang="en-US" sz="1600" dirty="0"/>
              <a:t>11. </a:t>
            </a:r>
            <a:r>
              <a:rPr lang="en-US" sz="1600" dirty="0" smtClean="0"/>
              <a:t>Wellington Management Co </a:t>
            </a:r>
            <a:r>
              <a:rPr lang="en-US" sz="1600" dirty="0"/>
              <a:t>LLP</a:t>
            </a:r>
            <a:br>
              <a:rPr lang="en-US" sz="1600" dirty="0"/>
            </a:br>
            <a:r>
              <a:rPr lang="en-US" sz="1600" dirty="0"/>
              <a:t>12. </a:t>
            </a:r>
            <a:r>
              <a:rPr lang="en-US" sz="1600" dirty="0" smtClean="0"/>
              <a:t>Deutsche Bank </a:t>
            </a:r>
            <a:r>
              <a:rPr lang="en-US" sz="1600" dirty="0"/>
              <a:t>AG</a:t>
            </a:r>
            <a:br>
              <a:rPr lang="en-US" sz="1600" dirty="0"/>
            </a:br>
            <a:r>
              <a:rPr lang="en-US" sz="1600" dirty="0"/>
              <a:t>13. </a:t>
            </a:r>
            <a:r>
              <a:rPr lang="en-US" sz="1600" dirty="0" smtClean="0"/>
              <a:t>Franklin </a:t>
            </a:r>
            <a:r>
              <a:rPr lang="en-US" sz="1600" dirty="0"/>
              <a:t>Resources Inc</a:t>
            </a:r>
            <a:br>
              <a:rPr lang="en-US" sz="1600" dirty="0"/>
            </a:br>
            <a:r>
              <a:rPr lang="en-US" sz="1600" dirty="0"/>
              <a:t>14. Credit Suisse Group</a:t>
            </a:r>
            <a:br>
              <a:rPr lang="en-US" sz="1600" dirty="0"/>
            </a:br>
            <a:r>
              <a:rPr lang="en-US" sz="1600" dirty="0"/>
              <a:t>15. Walton Enterprises LLC (holding company for Wal-Mart heirs)</a:t>
            </a:r>
            <a:br>
              <a:rPr lang="en-US" sz="1600" dirty="0"/>
            </a:br>
            <a:r>
              <a:rPr lang="en-US" sz="1600" dirty="0"/>
              <a:t>16. Bank of New York </a:t>
            </a:r>
            <a:r>
              <a:rPr lang="en-US" sz="1600" dirty="0" smtClean="0"/>
              <a:t>Mellon </a:t>
            </a:r>
            <a:r>
              <a:rPr lang="en-US" sz="1600" dirty="0"/>
              <a:t>Corp</a:t>
            </a:r>
            <a:br>
              <a:rPr lang="en-US" sz="1600" dirty="0"/>
            </a:br>
            <a:r>
              <a:rPr lang="en-US" sz="1600" dirty="0"/>
              <a:t>17. Natixis</a:t>
            </a:r>
            <a:br>
              <a:rPr lang="en-US" sz="1600" dirty="0"/>
            </a:br>
            <a:r>
              <a:rPr lang="en-US" sz="1600" dirty="0"/>
              <a:t>18. </a:t>
            </a:r>
            <a:r>
              <a:rPr lang="en-US" sz="1600" dirty="0" smtClean="0"/>
              <a:t>Goldman Sachs </a:t>
            </a:r>
            <a:r>
              <a:rPr lang="en-US" sz="1600" dirty="0"/>
              <a:t>Group Inc</a:t>
            </a:r>
            <a:br>
              <a:rPr lang="en-US" sz="1600" dirty="0"/>
            </a:br>
            <a:r>
              <a:rPr lang="en-US" sz="1600" dirty="0"/>
              <a:t>19. </a:t>
            </a:r>
            <a:r>
              <a:rPr lang="en-US" sz="1600" dirty="0" smtClean="0"/>
              <a:t>T Rowe Price </a:t>
            </a:r>
            <a:r>
              <a:rPr lang="en-US" sz="1600" dirty="0"/>
              <a:t>Group Inc</a:t>
            </a:r>
            <a:br>
              <a:rPr lang="en-US" sz="1600" dirty="0"/>
            </a:br>
            <a:r>
              <a:rPr lang="en-US" sz="1600" dirty="0"/>
              <a:t>20. </a:t>
            </a:r>
            <a:r>
              <a:rPr lang="en-US" sz="1600" smtClean="0"/>
              <a:t>Legg Mason </a:t>
            </a:r>
            <a:r>
              <a:rPr lang="en-US" sz="1600" dirty="0"/>
              <a:t>Inc</a:t>
            </a:r>
          </a:p>
        </p:txBody>
      </p:sp>
      <p:sp>
        <p:nvSpPr>
          <p:cNvPr id="5" name="Rectangle 4"/>
          <p:cNvSpPr/>
          <p:nvPr/>
        </p:nvSpPr>
        <p:spPr>
          <a:xfrm>
            <a:off x="0" y="6211668"/>
            <a:ext cx="5541034" cy="646331"/>
          </a:xfrm>
          <a:prstGeom prst="rect">
            <a:avLst/>
          </a:prstGeom>
          <a:solidFill>
            <a:schemeClr val="bg1"/>
          </a:solidFill>
        </p:spPr>
        <p:txBody>
          <a:bodyPr wrap="square">
            <a:spAutoFit/>
          </a:bodyPr>
          <a:lstStyle/>
          <a:p>
            <a:r>
              <a:rPr lang="en-US" dirty="0"/>
              <a:t>http://journals.plos.org/plosone/article?id=10.1371/journal.pone.0025995</a:t>
            </a:r>
          </a:p>
        </p:txBody>
      </p:sp>
      <p:sp>
        <p:nvSpPr>
          <p:cNvPr id="6" name="TextBox 5"/>
          <p:cNvSpPr txBox="1"/>
          <p:nvPr/>
        </p:nvSpPr>
        <p:spPr>
          <a:xfrm>
            <a:off x="5541033" y="3074276"/>
            <a:ext cx="2877751" cy="2339102"/>
          </a:xfrm>
          <a:prstGeom prst="rect">
            <a:avLst/>
          </a:prstGeom>
          <a:noFill/>
        </p:spPr>
        <p:txBody>
          <a:bodyPr wrap="square" rtlCol="0">
            <a:spAutoFit/>
          </a:bodyPr>
          <a:lstStyle/>
          <a:p>
            <a:r>
              <a:rPr lang="en-US" dirty="0" smtClean="0"/>
              <a:t>146 top players in the core of the world economy control 40% of the value of the Trans National Corporations…..</a:t>
            </a:r>
          </a:p>
          <a:p>
            <a:r>
              <a:rPr lang="en-US" sz="2800" dirty="0" smtClean="0"/>
              <a:t>most are banking institutions.</a:t>
            </a:r>
            <a:endParaRPr lang="en-US" sz="2800" dirty="0"/>
          </a:p>
        </p:txBody>
      </p:sp>
    </p:spTree>
    <p:extLst>
      <p:ext uri="{BB962C8B-B14F-4D97-AF65-F5344CB8AC3E}">
        <p14:creationId xmlns:p14="http://schemas.microsoft.com/office/powerpoint/2010/main" val="1658967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66CC"/>
          </a:solidFill>
        </p:spPr>
        <p:txBody>
          <a:bodyPr wrap="square">
            <a:spAutoFit/>
          </a:bodyPr>
          <a:lstStyle/>
          <a:p>
            <a:pPr marL="457200" indent="-457200" algn="ctr">
              <a:buFont typeface="+mj-lt"/>
              <a:buAutoNum type="arabicPeriod" startAt="12"/>
            </a:pPr>
            <a:r>
              <a:rPr lang="en-US" sz="3200" b="1" dirty="0" smtClean="0">
                <a:latin typeface="Courier New" panose="02070309020205020404" pitchFamily="49" charset="0"/>
                <a:cs typeface="Courier New" panose="02070309020205020404" pitchFamily="49" charset="0"/>
              </a:rPr>
              <a:t> Euro </a:t>
            </a:r>
            <a:r>
              <a:rPr lang="en-US" sz="3200" b="1" dirty="0">
                <a:latin typeface="Courier New" panose="02070309020205020404" pitchFamily="49" charset="0"/>
                <a:cs typeface="Courier New" panose="02070309020205020404" pitchFamily="49" charset="0"/>
              </a:rPr>
              <a:t>Results Thus Far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118" y="946277"/>
            <a:ext cx="8199156" cy="3930523"/>
          </a:xfrm>
          <a:prstGeom prst="rect">
            <a:avLst/>
          </a:prstGeom>
        </p:spPr>
      </p:pic>
    </p:spTree>
    <p:extLst>
      <p:ext uri="{BB962C8B-B14F-4D97-AF65-F5344CB8AC3E}">
        <p14:creationId xmlns:p14="http://schemas.microsoft.com/office/powerpoint/2010/main" val="2313847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66CC"/>
          </a:solidFill>
        </p:spPr>
        <p:txBody>
          <a:bodyPr wrap="square">
            <a:spAutoFit/>
          </a:bodyPr>
          <a:lstStyle/>
          <a:p>
            <a:pPr marL="457200" indent="-457200" algn="ctr">
              <a:buFont typeface="+mj-lt"/>
              <a:buAutoNum type="arabicPeriod" startAt="12"/>
            </a:pPr>
            <a:r>
              <a:rPr lang="en-US" sz="3200" b="1" dirty="0" smtClean="0">
                <a:latin typeface="Courier New" panose="02070309020205020404" pitchFamily="49" charset="0"/>
                <a:cs typeface="Courier New" panose="02070309020205020404" pitchFamily="49" charset="0"/>
              </a:rPr>
              <a:t> Euro </a:t>
            </a:r>
            <a:r>
              <a:rPr lang="en-US" sz="3200" b="1" dirty="0">
                <a:latin typeface="Courier New" panose="02070309020205020404" pitchFamily="49" charset="0"/>
                <a:cs typeface="Courier New" panose="02070309020205020404" pitchFamily="49" charset="0"/>
              </a:rPr>
              <a:t>Results Thus Far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37" y="973600"/>
            <a:ext cx="9914021" cy="4817261"/>
          </a:xfrm>
          <a:prstGeom prst="rect">
            <a:avLst/>
          </a:prstGeom>
        </p:spPr>
      </p:pic>
    </p:spTree>
    <p:extLst>
      <p:ext uri="{BB962C8B-B14F-4D97-AF65-F5344CB8AC3E}">
        <p14:creationId xmlns:p14="http://schemas.microsoft.com/office/powerpoint/2010/main" val="1214716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66CC"/>
          </a:solidFill>
        </p:spPr>
        <p:txBody>
          <a:bodyPr wrap="square">
            <a:spAutoFit/>
          </a:bodyPr>
          <a:lstStyle/>
          <a:p>
            <a:pPr marL="457200" indent="-457200" algn="ctr">
              <a:buFont typeface="+mj-lt"/>
              <a:buAutoNum type="arabicPeriod" startAt="12"/>
            </a:pPr>
            <a:r>
              <a:rPr lang="en-US" sz="3200" b="1" dirty="0" smtClean="0">
                <a:latin typeface="Courier New" panose="02070309020205020404" pitchFamily="49" charset="0"/>
                <a:cs typeface="Courier New" panose="02070309020205020404" pitchFamily="49" charset="0"/>
              </a:rPr>
              <a:t> Euro </a:t>
            </a:r>
            <a:r>
              <a:rPr lang="en-US" sz="3200" b="1" dirty="0">
                <a:latin typeface="Courier New" panose="02070309020205020404" pitchFamily="49" charset="0"/>
                <a:cs typeface="Courier New" panose="02070309020205020404" pitchFamily="49" charset="0"/>
              </a:rPr>
              <a:t>Results Thus Far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04" y="707142"/>
            <a:ext cx="9896637" cy="4811342"/>
          </a:xfrm>
          <a:prstGeom prst="rect">
            <a:avLst/>
          </a:prstGeom>
        </p:spPr>
      </p:pic>
    </p:spTree>
    <p:extLst>
      <p:ext uri="{BB962C8B-B14F-4D97-AF65-F5344CB8AC3E}">
        <p14:creationId xmlns:p14="http://schemas.microsoft.com/office/powerpoint/2010/main" val="2117872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F8CAAA"/>
          </a:solidFill>
        </p:spPr>
        <p:txBody>
          <a:bodyPr wrap="square">
            <a:spAutoFit/>
          </a:bodyPr>
          <a:lstStyle/>
          <a:p>
            <a:pPr marL="457200" indent="-457200" algn="ctr">
              <a:buFont typeface="+mj-lt"/>
              <a:buAutoNum type="arabicPeriod"/>
            </a:pPr>
            <a:r>
              <a:rPr lang="en-US" sz="2800"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Fractional Reserve Problem</a:t>
            </a:r>
          </a:p>
        </p:txBody>
      </p:sp>
      <p:sp>
        <p:nvSpPr>
          <p:cNvPr id="3" name="TextBox 2"/>
          <p:cNvSpPr txBox="1"/>
          <p:nvPr/>
        </p:nvSpPr>
        <p:spPr>
          <a:xfrm>
            <a:off x="0" y="523219"/>
            <a:ext cx="12192000" cy="523220"/>
          </a:xfrm>
          <a:prstGeom prst="rect">
            <a:avLst/>
          </a:prstGeom>
          <a:solidFill>
            <a:srgbClr val="F8CAAA"/>
          </a:solidFill>
        </p:spPr>
        <p:txBody>
          <a:bodyPr wrap="square" rtlCol="0">
            <a:spAutoFit/>
          </a:bodyPr>
          <a:lstStyle/>
          <a:p>
            <a:pPr algn="ctr"/>
            <a:r>
              <a:rPr lang="en-US" sz="2800" dirty="0" smtClean="0"/>
              <a:t>The ECB allows banks to engage in fractional reserve banking.</a:t>
            </a:r>
            <a:endParaRPr lang="en-US" sz="2800" dirty="0"/>
          </a:p>
        </p:txBody>
      </p:sp>
      <p:sp>
        <p:nvSpPr>
          <p:cNvPr id="4" name="TextBox 3"/>
          <p:cNvSpPr txBox="1"/>
          <p:nvPr/>
        </p:nvSpPr>
        <p:spPr>
          <a:xfrm>
            <a:off x="252249" y="2186015"/>
            <a:ext cx="3247697" cy="2677656"/>
          </a:xfrm>
          <a:prstGeom prst="rect">
            <a:avLst/>
          </a:prstGeom>
          <a:solidFill>
            <a:srgbClr val="FFE579"/>
          </a:solidFill>
        </p:spPr>
        <p:txBody>
          <a:bodyPr wrap="square" rtlCol="0">
            <a:spAutoFit/>
          </a:bodyPr>
          <a:lstStyle/>
          <a:p>
            <a:r>
              <a:rPr lang="en-US" sz="2400" dirty="0" smtClean="0"/>
              <a:t>Fractional Reserve Banking as a privilege to the private banks leads to the continuing concentration of wealth and power into the hands of the bankers.</a:t>
            </a:r>
            <a:endParaRPr lang="en-US" sz="2400" dirty="0"/>
          </a:p>
        </p:txBody>
      </p:sp>
      <p:pic>
        <p:nvPicPr>
          <p:cNvPr id="2054" name="Picture 6" descr="http://michaeljournal.org/images/014--The-Octop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946" y="1046439"/>
            <a:ext cx="8581032" cy="581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52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F8CAAA"/>
          </a:solidFill>
        </p:spPr>
        <p:txBody>
          <a:bodyPr wrap="square">
            <a:spAutoFit/>
          </a:bodyPr>
          <a:lstStyle/>
          <a:p>
            <a:pPr marL="457200" indent="-457200" algn="ctr">
              <a:buFont typeface="+mj-lt"/>
              <a:buAutoNum type="arabicPeriod"/>
            </a:pPr>
            <a:r>
              <a:rPr lang="en-US" sz="2800"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Fractional Reserve Problem</a:t>
            </a:r>
          </a:p>
        </p:txBody>
      </p:sp>
      <p:sp>
        <p:nvSpPr>
          <p:cNvPr id="3" name="TextBox 2"/>
          <p:cNvSpPr txBox="1"/>
          <p:nvPr/>
        </p:nvSpPr>
        <p:spPr>
          <a:xfrm>
            <a:off x="0" y="523219"/>
            <a:ext cx="12192000" cy="523220"/>
          </a:xfrm>
          <a:prstGeom prst="rect">
            <a:avLst/>
          </a:prstGeom>
          <a:solidFill>
            <a:srgbClr val="F8CAAA"/>
          </a:solidFill>
        </p:spPr>
        <p:txBody>
          <a:bodyPr wrap="square" rtlCol="0">
            <a:spAutoFit/>
          </a:bodyPr>
          <a:lstStyle/>
          <a:p>
            <a:pPr algn="ctr"/>
            <a:r>
              <a:rPr lang="en-US" sz="2800" dirty="0" smtClean="0"/>
              <a:t>The ECB allows banks to engage in fractional reserve banking.</a:t>
            </a:r>
            <a:endParaRPr lang="en-US" sz="2800" dirty="0"/>
          </a:p>
        </p:txBody>
      </p:sp>
      <p:sp>
        <p:nvSpPr>
          <p:cNvPr id="4" name="TextBox 3"/>
          <p:cNvSpPr txBox="1"/>
          <p:nvPr/>
        </p:nvSpPr>
        <p:spPr>
          <a:xfrm>
            <a:off x="7132583" y="2751891"/>
            <a:ext cx="3574831" cy="1938992"/>
          </a:xfrm>
          <a:prstGeom prst="rect">
            <a:avLst/>
          </a:prstGeom>
          <a:solidFill>
            <a:srgbClr val="FFE579"/>
          </a:solidFill>
        </p:spPr>
        <p:txBody>
          <a:bodyPr wrap="square" rtlCol="0">
            <a:spAutoFit/>
          </a:bodyPr>
          <a:lstStyle/>
          <a:p>
            <a:r>
              <a:rPr lang="en-US" sz="2400" dirty="0" smtClean="0"/>
              <a:t>Fractional Reserve Banking as a privilege to the private banks is a source of panics and crashes in money and banking markets.</a:t>
            </a:r>
            <a:endParaRPr lang="en-US" sz="2400" dirty="0"/>
          </a:p>
        </p:txBody>
      </p:sp>
      <p:pic>
        <p:nvPicPr>
          <p:cNvPr id="3074" name="Picture 2" descr="http://www.mi2g.com/images/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697" y="1046439"/>
            <a:ext cx="4686300" cy="5819776"/>
          </a:xfrm>
          <a:prstGeom prst="rect">
            <a:avLst/>
          </a:prstGeom>
          <a:solidFill>
            <a:srgbClr val="69FF69"/>
          </a:solidFill>
        </p:spPr>
      </p:pic>
      <p:sp>
        <p:nvSpPr>
          <p:cNvPr id="5" name="TextBox 4"/>
          <p:cNvSpPr txBox="1"/>
          <p:nvPr/>
        </p:nvSpPr>
        <p:spPr>
          <a:xfrm>
            <a:off x="961697" y="6396335"/>
            <a:ext cx="4686300" cy="461665"/>
          </a:xfrm>
          <a:prstGeom prst="rect">
            <a:avLst/>
          </a:prstGeom>
          <a:solidFill>
            <a:srgbClr val="69FF69"/>
          </a:solidFill>
        </p:spPr>
        <p:txBody>
          <a:bodyPr wrap="square" rtlCol="0">
            <a:spAutoFit/>
          </a:bodyPr>
          <a:lstStyle/>
          <a:p>
            <a:pPr algn="ctr"/>
            <a:r>
              <a:rPr lang="en-US" sz="2400" b="1" dirty="0" smtClean="0"/>
              <a:t>THE GREAT DEPRESSION IN U.S.</a:t>
            </a:r>
            <a:endParaRPr lang="en-US" sz="2400" b="1" dirty="0"/>
          </a:p>
        </p:txBody>
      </p:sp>
    </p:spTree>
    <p:extLst>
      <p:ext uri="{BB962C8B-B14F-4D97-AF65-F5344CB8AC3E}">
        <p14:creationId xmlns:p14="http://schemas.microsoft.com/office/powerpoint/2010/main" val="410963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F8CAAA"/>
          </a:solidFill>
        </p:spPr>
        <p:txBody>
          <a:bodyPr wrap="square">
            <a:spAutoFit/>
          </a:bodyPr>
          <a:lstStyle/>
          <a:p>
            <a:pPr marL="457200" indent="-457200" algn="ctr">
              <a:buFont typeface="+mj-lt"/>
              <a:buAutoNum type="arabicPeriod"/>
            </a:pPr>
            <a:r>
              <a:rPr lang="en-US" sz="2800"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Fractional Reserve Problem</a:t>
            </a:r>
          </a:p>
        </p:txBody>
      </p:sp>
      <p:sp>
        <p:nvSpPr>
          <p:cNvPr id="3" name="TextBox 2"/>
          <p:cNvSpPr txBox="1"/>
          <p:nvPr/>
        </p:nvSpPr>
        <p:spPr>
          <a:xfrm>
            <a:off x="0" y="523219"/>
            <a:ext cx="12192000" cy="523220"/>
          </a:xfrm>
          <a:prstGeom prst="rect">
            <a:avLst/>
          </a:prstGeom>
          <a:solidFill>
            <a:srgbClr val="F8CAAA"/>
          </a:solidFill>
        </p:spPr>
        <p:txBody>
          <a:bodyPr wrap="square" rtlCol="0">
            <a:spAutoFit/>
          </a:bodyPr>
          <a:lstStyle/>
          <a:p>
            <a:pPr algn="ctr"/>
            <a:r>
              <a:rPr lang="en-US" sz="2800" dirty="0" smtClean="0"/>
              <a:t>The ECB allows banks to engage in fractional reserve banking.</a:t>
            </a:r>
            <a:endParaRPr lang="en-US" sz="2800" dirty="0"/>
          </a:p>
        </p:txBody>
      </p:sp>
      <p:sp>
        <p:nvSpPr>
          <p:cNvPr id="5" name="TextBox 4"/>
          <p:cNvSpPr txBox="1"/>
          <p:nvPr/>
        </p:nvSpPr>
        <p:spPr>
          <a:xfrm>
            <a:off x="1213946" y="5923558"/>
            <a:ext cx="6316060" cy="461665"/>
          </a:xfrm>
          <a:prstGeom prst="rect">
            <a:avLst/>
          </a:prstGeom>
          <a:solidFill>
            <a:srgbClr val="69FF69"/>
          </a:solidFill>
        </p:spPr>
        <p:txBody>
          <a:bodyPr wrap="square" rtlCol="0">
            <a:spAutoFit/>
          </a:bodyPr>
          <a:lstStyle/>
          <a:p>
            <a:pPr algn="ctr"/>
            <a:r>
              <a:rPr lang="en-US" sz="2400" b="1" dirty="0" smtClean="0"/>
              <a:t>THE GREAT DEPRESSION IN EUROPE</a:t>
            </a:r>
            <a:endParaRPr lang="en-US" sz="2400" b="1" dirty="0"/>
          </a:p>
        </p:txBody>
      </p:sp>
      <p:pic>
        <p:nvPicPr>
          <p:cNvPr id="5122" name="Picture 2" descr="http://www.historytoday.com/sites/default/files/unemploy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946" y="1392921"/>
            <a:ext cx="6316060" cy="4530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57341" y="2759868"/>
            <a:ext cx="3574831" cy="1938992"/>
          </a:xfrm>
          <a:prstGeom prst="rect">
            <a:avLst/>
          </a:prstGeom>
          <a:solidFill>
            <a:srgbClr val="FFE579"/>
          </a:solidFill>
        </p:spPr>
        <p:txBody>
          <a:bodyPr wrap="square" rtlCol="0">
            <a:spAutoFit/>
          </a:bodyPr>
          <a:lstStyle/>
          <a:p>
            <a:r>
              <a:rPr lang="en-US" sz="2400" dirty="0" smtClean="0"/>
              <a:t>Fractional Reserve Banking as a privilege to the private banks is a source of panics and crashes in money and banking markets.</a:t>
            </a:r>
            <a:endParaRPr lang="en-US" sz="2400" dirty="0"/>
          </a:p>
        </p:txBody>
      </p:sp>
    </p:spTree>
    <p:extLst>
      <p:ext uri="{BB962C8B-B14F-4D97-AF65-F5344CB8AC3E}">
        <p14:creationId xmlns:p14="http://schemas.microsoft.com/office/powerpoint/2010/main" val="1437073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7205430" cy="523220"/>
          </a:xfrm>
          <a:prstGeom prst="rect">
            <a:avLst/>
          </a:prstGeom>
          <a:solidFill>
            <a:schemeClr val="accent2"/>
          </a:solidFill>
        </p:spPr>
        <p:txBody>
          <a:bodyPr wrap="square">
            <a:spAutoFit/>
          </a:bodyPr>
          <a:lstStyle/>
          <a:p>
            <a:pPr marL="514350" indent="-514350" algn="ctr">
              <a:buFont typeface="+mj-lt"/>
              <a:buAutoNum type="arabicPeriod" startAt="2"/>
            </a:pPr>
            <a:r>
              <a:rPr lang="en-US" sz="2800"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The 100% Reserve Solution</a:t>
            </a: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1214205" y="1720840"/>
            <a:ext cx="4777022" cy="3416320"/>
          </a:xfrm>
          <a:prstGeom prst="rect">
            <a:avLst/>
          </a:prstGeom>
          <a:solidFill>
            <a:srgbClr val="69FF69"/>
          </a:solidFill>
        </p:spPr>
        <p:txBody>
          <a:bodyPr wrap="square" rtlCol="0">
            <a:spAutoFit/>
          </a:bodyPr>
          <a:lstStyle/>
          <a:p>
            <a:r>
              <a:rPr lang="en-US" sz="2400" dirty="0" smtClean="0"/>
              <a:t>“One hundred percent reserves could be implemented.”   </a:t>
            </a:r>
          </a:p>
          <a:p>
            <a:endParaRPr lang="en-US" sz="2400" dirty="0" smtClean="0"/>
          </a:p>
          <a:p>
            <a:r>
              <a:rPr lang="en-US" sz="2400" dirty="0" smtClean="0"/>
              <a:t>But … the European Bankers would prefer “fractional reserve banking under their old national systems, instead of 100% reserves in the European Community.”    </a:t>
            </a:r>
            <a:r>
              <a:rPr lang="en-US" sz="2400" dirty="0" err="1" smtClean="0"/>
              <a:t>Zarlenga</a:t>
            </a:r>
            <a:r>
              <a:rPr lang="en-US" sz="2400" dirty="0" smtClean="0"/>
              <a:t>, LSM, p. 638</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430" y="0"/>
            <a:ext cx="4986570" cy="6858000"/>
          </a:xfrm>
          <a:prstGeom prst="rect">
            <a:avLst/>
          </a:prstGeom>
        </p:spPr>
      </p:pic>
      <p:sp>
        <p:nvSpPr>
          <p:cNvPr id="6" name="TextBox 5"/>
          <p:cNvSpPr txBox="1"/>
          <p:nvPr/>
        </p:nvSpPr>
        <p:spPr>
          <a:xfrm>
            <a:off x="8067867" y="1107993"/>
            <a:ext cx="3792513" cy="369332"/>
          </a:xfrm>
          <a:prstGeom prst="rect">
            <a:avLst/>
          </a:prstGeom>
          <a:solidFill>
            <a:schemeClr val="bg1"/>
          </a:solidFill>
        </p:spPr>
        <p:txBody>
          <a:bodyPr wrap="none" rtlCol="0">
            <a:spAutoFit/>
          </a:bodyPr>
          <a:lstStyle/>
          <a:p>
            <a:r>
              <a:rPr lang="en-US" dirty="0" smtClean="0"/>
              <a:t>A PROGRAM FOR MONETARY REFORM</a:t>
            </a:r>
            <a:endParaRPr lang="en-US" dirty="0"/>
          </a:p>
        </p:txBody>
      </p:sp>
    </p:spTree>
    <p:extLst>
      <p:ext uri="{BB962C8B-B14F-4D97-AF65-F5344CB8AC3E}">
        <p14:creationId xmlns:p14="http://schemas.microsoft.com/office/powerpoint/2010/main" val="2844748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2" y="0"/>
            <a:ext cx="4986570" cy="6858000"/>
          </a:xfrm>
          <a:prstGeom prst="rect">
            <a:avLst/>
          </a:prstGeom>
        </p:spPr>
      </p:pic>
      <p:sp>
        <p:nvSpPr>
          <p:cNvPr id="7" name="TextBox 6"/>
          <p:cNvSpPr txBox="1"/>
          <p:nvPr/>
        </p:nvSpPr>
        <p:spPr>
          <a:xfrm>
            <a:off x="5027434" y="1292659"/>
            <a:ext cx="7184998" cy="3693319"/>
          </a:xfrm>
          <a:prstGeom prst="rect">
            <a:avLst/>
          </a:prstGeom>
          <a:solidFill>
            <a:srgbClr val="D0FFC1"/>
          </a:solidFill>
        </p:spPr>
        <p:txBody>
          <a:bodyPr wrap="square" rtlCol="0">
            <a:spAutoFit/>
          </a:bodyPr>
          <a:lstStyle/>
          <a:p>
            <a:r>
              <a:rPr lang="en-US" dirty="0" smtClean="0"/>
              <a:t>The following proposal was put forward by American economists in 1939 as an alternative to the private fractional reserve bank system:</a:t>
            </a:r>
          </a:p>
          <a:p>
            <a:endParaRPr lang="en-US" dirty="0"/>
          </a:p>
          <a:p>
            <a:pPr algn="ctr"/>
            <a:r>
              <a:rPr lang="en-US" dirty="0" smtClean="0"/>
              <a:t>“A PROGRAM FOR MONETARY REFORM”, 1939</a:t>
            </a:r>
          </a:p>
          <a:p>
            <a:r>
              <a:rPr lang="en-US" dirty="0" smtClean="0"/>
              <a:t>by Paul H. </a:t>
            </a:r>
            <a:r>
              <a:rPr lang="en-US" dirty="0"/>
              <a:t>Douglas		 Earl J. Hamilton</a:t>
            </a:r>
            <a:endParaRPr lang="en-US" dirty="0" smtClean="0"/>
          </a:p>
          <a:p>
            <a:r>
              <a:rPr lang="en-US" dirty="0"/>
              <a:t> </a:t>
            </a:r>
            <a:r>
              <a:rPr lang="en-US" dirty="0" smtClean="0"/>
              <a:t>    </a:t>
            </a:r>
            <a:r>
              <a:rPr lang="en-US" dirty="0"/>
              <a:t>Irving Fisher		 </a:t>
            </a:r>
            <a:r>
              <a:rPr lang="en-US" dirty="0" err="1"/>
              <a:t>Willford</a:t>
            </a:r>
            <a:r>
              <a:rPr lang="en-US" dirty="0"/>
              <a:t> I. King</a:t>
            </a:r>
            <a:endParaRPr lang="en-US" dirty="0" smtClean="0"/>
          </a:p>
          <a:p>
            <a:r>
              <a:rPr lang="en-US" dirty="0"/>
              <a:t> </a:t>
            </a:r>
            <a:r>
              <a:rPr lang="en-US" dirty="0" smtClean="0"/>
              <a:t>    Frank D. </a:t>
            </a:r>
            <a:r>
              <a:rPr lang="en-US" dirty="0"/>
              <a:t>Graham		 Charles R. Whittlesey </a:t>
            </a:r>
            <a:endParaRPr lang="en-US" dirty="0" smtClean="0"/>
          </a:p>
          <a:p>
            <a:endParaRPr lang="en-US" dirty="0" smtClean="0"/>
          </a:p>
          <a:p>
            <a:r>
              <a:rPr lang="en-US" dirty="0" smtClean="0"/>
              <a:t>“… </a:t>
            </a:r>
            <a:r>
              <a:rPr lang="en-US" dirty="0"/>
              <a:t>it is desirable that any bank or other agency holding </a:t>
            </a:r>
            <a:r>
              <a:rPr lang="en-US" dirty="0" smtClean="0"/>
              <a:t>deposits subject </a:t>
            </a:r>
            <a:r>
              <a:rPr lang="en-US" dirty="0"/>
              <a:t>to check (demand deposits) be required to keep on </a:t>
            </a:r>
            <a:r>
              <a:rPr lang="en-US" dirty="0" smtClean="0"/>
              <a:t>hand a </a:t>
            </a:r>
            <a:r>
              <a:rPr lang="en-US" dirty="0"/>
              <a:t>dollar of reserve for every dollar of such deposit, so that, </a:t>
            </a:r>
            <a:r>
              <a:rPr lang="en-US" dirty="0" smtClean="0"/>
              <a:t> in </a:t>
            </a:r>
            <a:r>
              <a:rPr lang="en-US" dirty="0"/>
              <a:t>effect, deposits subject to check actually represent </a:t>
            </a:r>
            <a:r>
              <a:rPr lang="en-US" dirty="0" smtClean="0"/>
              <a:t>money held </a:t>
            </a:r>
            <a:r>
              <a:rPr lang="en-US" dirty="0"/>
              <a:t>by the bank in trust for the depositor.”</a:t>
            </a:r>
          </a:p>
        </p:txBody>
      </p:sp>
      <p:sp>
        <p:nvSpPr>
          <p:cNvPr id="5" name="TextBox 4"/>
          <p:cNvSpPr txBox="1"/>
          <p:nvPr/>
        </p:nvSpPr>
        <p:spPr>
          <a:xfrm>
            <a:off x="882869" y="1107993"/>
            <a:ext cx="3792513" cy="369332"/>
          </a:xfrm>
          <a:prstGeom prst="rect">
            <a:avLst/>
          </a:prstGeom>
          <a:solidFill>
            <a:schemeClr val="bg1"/>
          </a:solidFill>
        </p:spPr>
        <p:txBody>
          <a:bodyPr wrap="none" rtlCol="0">
            <a:spAutoFit/>
          </a:bodyPr>
          <a:lstStyle/>
          <a:p>
            <a:r>
              <a:rPr lang="en-US" dirty="0" smtClean="0"/>
              <a:t>A PROGRAM FOR MONETARY REFORM</a:t>
            </a:r>
            <a:endParaRPr lang="en-US" dirty="0"/>
          </a:p>
        </p:txBody>
      </p:sp>
      <p:sp>
        <p:nvSpPr>
          <p:cNvPr id="8" name="Rectangle 7"/>
          <p:cNvSpPr/>
          <p:nvPr/>
        </p:nvSpPr>
        <p:spPr>
          <a:xfrm>
            <a:off x="0" y="0"/>
            <a:ext cx="12171567" cy="523220"/>
          </a:xfrm>
          <a:prstGeom prst="rect">
            <a:avLst/>
          </a:prstGeom>
          <a:solidFill>
            <a:schemeClr val="accent2"/>
          </a:solidFill>
        </p:spPr>
        <p:txBody>
          <a:bodyPr wrap="square">
            <a:spAutoFit/>
          </a:bodyPr>
          <a:lstStyle/>
          <a:p>
            <a:pPr marL="514350" indent="-514350" algn="ctr">
              <a:buFont typeface="+mj-lt"/>
              <a:buAutoNum type="arabicPeriod" startAt="2"/>
            </a:pPr>
            <a:r>
              <a:rPr lang="en-US" sz="2800"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The 100% Reserve Solution</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98626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10796</TotalTime>
  <Words>3758</Words>
  <Application>Microsoft Office PowerPoint</Application>
  <PresentationFormat>Widescreen</PresentationFormat>
  <Paragraphs>315</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vt:lpstr>
      <vt:lpstr>Calibri</vt:lpstr>
      <vt:lpstr>Calibri Light</vt:lpstr>
      <vt:lpstr>Courier New</vt:lpstr>
      <vt:lpstr>Times New Roman</vt:lpstr>
      <vt:lpstr>Office Theme</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1245</cp:revision>
  <dcterms:created xsi:type="dcterms:W3CDTF">2015-01-20T02:13:25Z</dcterms:created>
  <dcterms:modified xsi:type="dcterms:W3CDTF">2015-08-21T03:51:41Z</dcterms:modified>
</cp:coreProperties>
</file>