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69" r:id="rId2"/>
    <p:sldId id="273" r:id="rId3"/>
    <p:sldId id="274" r:id="rId4"/>
    <p:sldId id="379" r:id="rId5"/>
    <p:sldId id="380" r:id="rId6"/>
    <p:sldId id="381" r:id="rId7"/>
    <p:sldId id="382" r:id="rId8"/>
    <p:sldId id="386" r:id="rId9"/>
    <p:sldId id="404" r:id="rId10"/>
    <p:sldId id="390" r:id="rId11"/>
    <p:sldId id="387" r:id="rId12"/>
    <p:sldId id="391" r:id="rId13"/>
    <p:sldId id="392" r:id="rId14"/>
    <p:sldId id="393" r:id="rId15"/>
    <p:sldId id="395" r:id="rId16"/>
    <p:sldId id="396" r:id="rId17"/>
    <p:sldId id="402" r:id="rId18"/>
    <p:sldId id="403" r:id="rId19"/>
    <p:sldId id="397" r:id="rId20"/>
    <p:sldId id="398" r:id="rId21"/>
    <p:sldId id="399" r:id="rId22"/>
    <p:sldId id="400" r:id="rId23"/>
    <p:sldId id="401" r:id="rId24"/>
    <p:sldId id="405" r:id="rId25"/>
    <p:sldId id="406" r:id="rId26"/>
    <p:sldId id="407" r:id="rId27"/>
    <p:sldId id="408" r:id="rId28"/>
    <p:sldId id="409" r:id="rId29"/>
    <p:sldId id="377" r:id="rId30"/>
    <p:sldId id="3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FFF"/>
    <a:srgbClr val="FFD5FF"/>
    <a:srgbClr val="FF99FF"/>
    <a:srgbClr val="00FF00"/>
    <a:srgbClr val="FFFFC1"/>
    <a:srgbClr val="FFFF99"/>
    <a:srgbClr val="CCECFF"/>
    <a:srgbClr val="FFD869"/>
    <a:srgbClr val="FFD597"/>
    <a:srgbClr val="69F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2" autoAdjust="0"/>
    <p:restoredTop sz="94434" autoAdjust="0"/>
  </p:normalViewPr>
  <p:slideViewPr>
    <p:cSldViewPr snapToGrid="0">
      <p:cViewPr varScale="1">
        <p:scale>
          <a:sx n="61" d="100"/>
          <a:sy n="61" d="100"/>
        </p:scale>
        <p:origin x="96"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D217F-0A72-4E8E-9092-9DE18513A66F}" type="datetimeFigureOut">
              <a:rPr lang="en-US" smtClean="0"/>
              <a:t>8/2/2015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C5D04-5B29-4CE0-B04C-B27DA1EC40D5}" type="slidenum">
              <a:rPr lang="en-US" smtClean="0"/>
              <a:t>‹#›</a:t>
            </a:fld>
            <a:endParaRPr lang="en-US"/>
          </a:p>
        </p:txBody>
      </p:sp>
    </p:spTree>
    <p:extLst>
      <p:ext uri="{BB962C8B-B14F-4D97-AF65-F5344CB8AC3E}">
        <p14:creationId xmlns:p14="http://schemas.microsoft.com/office/powerpoint/2010/main" val="219952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a:t>
            </a:fld>
            <a:endParaRPr lang="en-US" dirty="0"/>
          </a:p>
        </p:txBody>
      </p:sp>
    </p:spTree>
    <p:extLst>
      <p:ext uri="{BB962C8B-B14F-4D97-AF65-F5344CB8AC3E}">
        <p14:creationId xmlns:p14="http://schemas.microsoft.com/office/powerpoint/2010/main" val="224716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a:t>
            </a:fld>
            <a:endParaRPr lang="en-US" dirty="0"/>
          </a:p>
        </p:txBody>
      </p:sp>
    </p:spTree>
    <p:extLst>
      <p:ext uri="{BB962C8B-B14F-4D97-AF65-F5344CB8AC3E}">
        <p14:creationId xmlns:p14="http://schemas.microsoft.com/office/powerpoint/2010/main" val="59851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400110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17284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0615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07667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B39FC-D0DD-4455-BC25-C7EFE9265554}"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6411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B39FC-D0DD-4455-BC25-C7EFE9265554}" type="datetimeFigureOut">
              <a:rPr lang="en-US" smtClean="0"/>
              <a:t>8/2/2015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84873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B39FC-D0DD-4455-BC25-C7EFE9265554}" type="datetimeFigureOut">
              <a:rPr lang="en-US" smtClean="0"/>
              <a:t>8/2/2015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22739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B39FC-D0DD-4455-BC25-C7EFE9265554}" type="datetimeFigureOut">
              <a:rPr lang="en-US" smtClean="0"/>
              <a:t>8/2/2015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8411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B39FC-D0DD-4455-BC25-C7EFE9265554}" type="datetimeFigureOut">
              <a:rPr lang="en-US" smtClean="0"/>
              <a:t>8/2/2015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4155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8/2/2015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0917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8/2/2015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22110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B39FC-D0DD-4455-BC25-C7EFE9265554}" type="datetimeFigureOut">
              <a:rPr lang="en-US" smtClean="0"/>
              <a:t>8/2/2015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F5DF8-4A4E-42D5-8126-165BE8A29F39}" type="slidenum">
              <a:rPr lang="en-US" smtClean="0"/>
              <a:t>‹#›</a:t>
            </a:fld>
            <a:endParaRPr lang="en-US"/>
          </a:p>
        </p:txBody>
      </p:sp>
    </p:spTree>
    <p:extLst>
      <p:ext uri="{BB962C8B-B14F-4D97-AF65-F5344CB8AC3E}">
        <p14:creationId xmlns:p14="http://schemas.microsoft.com/office/powerpoint/2010/main" val="369466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25.pn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62774" y="1103587"/>
            <a:ext cx="5229224" cy="1261242"/>
          </a:xfrm>
          <a:solidFill>
            <a:srgbClr val="33CCFF"/>
          </a:solidFill>
        </p:spPr>
        <p:txBody>
          <a:bodyPr>
            <a:normAutofit/>
          </a:bodyPr>
          <a:lstStyle/>
          <a:p>
            <a:r>
              <a:rPr lang="en-US" sz="2800" b="1" dirty="0" smtClean="0"/>
              <a:t>CHAPTER 23 – Part 1</a:t>
            </a:r>
          </a:p>
          <a:p>
            <a:r>
              <a:rPr lang="en-US" sz="2800" b="1" dirty="0" smtClean="0"/>
              <a:t>The European Monetary Union</a:t>
            </a:r>
          </a:p>
        </p:txBody>
      </p:sp>
      <p:sp>
        <p:nvSpPr>
          <p:cNvPr id="4" name="Title 3"/>
          <p:cNvSpPr>
            <a:spLocks noGrp="1"/>
          </p:cNvSpPr>
          <p:nvPr>
            <p:ph type="ctrTitle"/>
          </p:nvPr>
        </p:nvSpPr>
        <p:spPr>
          <a:xfrm>
            <a:off x="0" y="9013"/>
            <a:ext cx="12192000" cy="1094573"/>
          </a:xfrm>
          <a:solidFill>
            <a:srgbClr val="66FFFF"/>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sz="4900" b="1" dirty="0"/>
              <a:t/>
            </a:r>
            <a:br>
              <a:rPr lang="en-US" sz="4900" b="1" dirty="0"/>
            </a:br>
            <a:r>
              <a:rPr lang="en-US" sz="4000" b="1" dirty="0" smtClean="0"/>
              <a:t>The </a:t>
            </a:r>
            <a:r>
              <a:rPr lang="en-US" sz="4000" b="1" dirty="0"/>
              <a:t>Lost Science of Money</a:t>
            </a:r>
            <a:br>
              <a:rPr lang="en-US" sz="4000" b="1" dirty="0"/>
            </a:br>
            <a:r>
              <a:rPr lang="en-US" sz="4000" dirty="0"/>
              <a:t>		</a:t>
            </a:r>
            <a:endParaRPr lang="en-US" sz="4900" dirty="0"/>
          </a:p>
        </p:txBody>
      </p:sp>
      <p:sp>
        <p:nvSpPr>
          <p:cNvPr id="6" name="TextBox 5"/>
          <p:cNvSpPr txBox="1"/>
          <p:nvPr/>
        </p:nvSpPr>
        <p:spPr>
          <a:xfrm>
            <a:off x="1668379" y="6256421"/>
            <a:ext cx="45719" cy="369332"/>
          </a:xfrm>
          <a:prstGeom prst="rect">
            <a:avLst/>
          </a:prstGeom>
          <a:noFill/>
        </p:spPr>
        <p:txBody>
          <a:bodyPr wrap="square" rtlCol="0">
            <a:spAutoFit/>
          </a:bodyPr>
          <a:lstStyle/>
          <a:p>
            <a:endParaRPr lang="en-US" dirty="0"/>
          </a:p>
        </p:txBody>
      </p:sp>
      <p:pic>
        <p:nvPicPr>
          <p:cNvPr id="1026" name="Picture 2" descr="http://www.e-allmoney.com/smallmaps/eur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3586"/>
            <a:ext cx="6550532" cy="57544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tml.rincondelvago.com/0002894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774" y="2364829"/>
            <a:ext cx="5229225" cy="44767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9903" y="1844566"/>
            <a:ext cx="1141659" cy="1107996"/>
          </a:xfrm>
          <a:prstGeom prst="rect">
            <a:avLst/>
          </a:prstGeom>
          <a:noFill/>
        </p:spPr>
        <p:txBody>
          <a:bodyPr wrap="none" rtlCol="0">
            <a:spAutoFit/>
          </a:bodyPr>
          <a:lstStyle/>
          <a:p>
            <a:r>
              <a:rPr lang="en-US" sz="6600" b="1" dirty="0" smtClean="0"/>
              <a:t>EU</a:t>
            </a:r>
            <a:endParaRPr lang="en-US" sz="6600" b="1" dirty="0"/>
          </a:p>
        </p:txBody>
      </p:sp>
      <p:sp>
        <p:nvSpPr>
          <p:cNvPr id="8" name="TextBox 7"/>
          <p:cNvSpPr txBox="1"/>
          <p:nvPr/>
        </p:nvSpPr>
        <p:spPr>
          <a:xfrm>
            <a:off x="7382059" y="2787963"/>
            <a:ext cx="1890261" cy="1107996"/>
          </a:xfrm>
          <a:prstGeom prst="rect">
            <a:avLst/>
          </a:prstGeom>
          <a:noFill/>
        </p:spPr>
        <p:txBody>
          <a:bodyPr wrap="none" rtlCol="0">
            <a:spAutoFit/>
          </a:bodyPr>
          <a:lstStyle/>
          <a:p>
            <a:r>
              <a:rPr lang="en-US" sz="6600" b="1" dirty="0" smtClean="0"/>
              <a:t>EMU</a:t>
            </a:r>
            <a:endParaRPr lang="en-US" sz="6600" b="1" dirty="0"/>
          </a:p>
        </p:txBody>
      </p:sp>
    </p:spTree>
    <p:extLst>
      <p:ext uri="{BB962C8B-B14F-4D97-AF65-F5344CB8AC3E}">
        <p14:creationId xmlns:p14="http://schemas.microsoft.com/office/powerpoint/2010/main" val="2665864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461665"/>
          </a:xfrm>
          <a:prstGeom prst="rect">
            <a:avLst/>
          </a:prstGeom>
          <a:solidFill>
            <a:srgbClr val="37FFFF"/>
          </a:solidFill>
        </p:spPr>
        <p:txBody>
          <a:bodyPr wrap="square">
            <a:spAutoFit/>
          </a:bodyPr>
          <a:lstStyle/>
          <a:p>
            <a:pPr marL="342900" indent="-342900" algn="ctr">
              <a:buFont typeface="+mj-lt"/>
              <a:buAutoNum type="arabicPeriod" startAt="2"/>
            </a:pPr>
            <a:r>
              <a:rPr lang="en-US" sz="2400" b="1" dirty="0">
                <a:latin typeface="Courier New" panose="02070309020205020404" pitchFamily="49" charset="0"/>
                <a:cs typeface="Courier New" panose="02070309020205020404" pitchFamily="49" charset="0"/>
              </a:rPr>
              <a:t>European Monetary </a:t>
            </a:r>
            <a:r>
              <a:rPr lang="en-US" sz="2400" b="1" dirty="0" smtClean="0">
                <a:latin typeface="Courier New" panose="02070309020205020404" pitchFamily="49" charset="0"/>
                <a:cs typeface="Courier New" panose="02070309020205020404" pitchFamily="49" charset="0"/>
              </a:rPr>
              <a:t>Union - EMU</a:t>
            </a:r>
            <a:endParaRPr lang="en-US" sz="2400" b="1" dirty="0"/>
          </a:p>
        </p:txBody>
      </p:sp>
      <p:sp>
        <p:nvSpPr>
          <p:cNvPr id="2" name="Rectangle 1"/>
          <p:cNvSpPr/>
          <p:nvPr/>
        </p:nvSpPr>
        <p:spPr>
          <a:xfrm>
            <a:off x="488730" y="1658964"/>
            <a:ext cx="8150774" cy="4247317"/>
          </a:xfrm>
          <a:prstGeom prst="rect">
            <a:avLst/>
          </a:prstGeom>
          <a:solidFill>
            <a:srgbClr val="FFFF00"/>
          </a:solidFill>
        </p:spPr>
        <p:txBody>
          <a:bodyPr wrap="square">
            <a:spAutoFit/>
          </a:bodyPr>
          <a:lstStyle/>
          <a:p>
            <a:r>
              <a:rPr lang="en-US" b="1" dirty="0" smtClean="0"/>
              <a:t>Treaty of Maastricht        Article 107</a:t>
            </a:r>
          </a:p>
          <a:p>
            <a:endParaRPr lang="en-US" dirty="0"/>
          </a:p>
          <a:p>
            <a:r>
              <a:rPr lang="en-US" dirty="0" smtClean="0"/>
              <a:t>… </a:t>
            </a:r>
            <a:r>
              <a:rPr lang="en-US" dirty="0"/>
              <a:t>neither the ECB, nor a national central bank, nor any member of their decision-making bodies shall seek or take instructions from Community institutions or bodies, from any government of a Member State or from any other body</a:t>
            </a:r>
            <a:r>
              <a:rPr lang="en-US" dirty="0" smtClean="0"/>
              <a:t>.</a:t>
            </a:r>
          </a:p>
          <a:p>
            <a:endParaRPr lang="en-US" dirty="0"/>
          </a:p>
          <a:p>
            <a:r>
              <a:rPr lang="en-US" dirty="0" smtClean="0"/>
              <a:t>The </a:t>
            </a:r>
            <a:r>
              <a:rPr lang="en-US" dirty="0"/>
              <a:t>Community institutions and bodies and the governments of the Member States undertake to respect this principle and not to seek to influence the members of the decision-making bodies of the ECB or of the national central banks in the performance of their tasks</a:t>
            </a:r>
            <a:r>
              <a:rPr lang="en-US" dirty="0" smtClean="0"/>
              <a:t>.</a:t>
            </a:r>
          </a:p>
          <a:p>
            <a:endParaRPr lang="en-US" dirty="0"/>
          </a:p>
          <a:p>
            <a:r>
              <a:rPr lang="en-US" b="1" dirty="0" smtClean="0"/>
              <a:t>                                              Article 108</a:t>
            </a:r>
          </a:p>
          <a:p>
            <a:endParaRPr lang="en-US" b="1" dirty="0"/>
          </a:p>
          <a:p>
            <a:r>
              <a:rPr lang="en-US" dirty="0"/>
              <a:t>Each Member State shall </a:t>
            </a:r>
            <a:r>
              <a:rPr lang="en-US" dirty="0" smtClean="0"/>
              <a:t>ensure…   </a:t>
            </a:r>
            <a:r>
              <a:rPr lang="en-US" dirty="0"/>
              <a:t>that its national legislation including the statutes of its national central bank is compatible with this Treaty and the Statute of the ESCB.</a:t>
            </a:r>
          </a:p>
        </p:txBody>
      </p:sp>
      <p:sp>
        <p:nvSpPr>
          <p:cNvPr id="5" name="TextBox 4"/>
          <p:cNvSpPr txBox="1"/>
          <p:nvPr/>
        </p:nvSpPr>
        <p:spPr>
          <a:xfrm>
            <a:off x="0" y="461664"/>
            <a:ext cx="12192000" cy="461665"/>
          </a:xfrm>
          <a:prstGeom prst="rect">
            <a:avLst/>
          </a:prstGeom>
          <a:solidFill>
            <a:srgbClr val="D1FFFF"/>
          </a:solidFill>
        </p:spPr>
        <p:txBody>
          <a:bodyPr wrap="square" rtlCol="0">
            <a:spAutoFit/>
          </a:bodyPr>
          <a:lstStyle/>
          <a:p>
            <a:pPr algn="ctr"/>
            <a:r>
              <a:rPr lang="en-US" sz="2400" b="1" dirty="0" smtClean="0"/>
              <a:t>The ECB and the National Central Banks are independent of their governments</a:t>
            </a:r>
            <a:endParaRPr lang="en-US" sz="2400" b="1" dirty="0"/>
          </a:p>
        </p:txBody>
      </p:sp>
      <p:pic>
        <p:nvPicPr>
          <p:cNvPr id="5122" name="Picture 2" descr="http://www.hrnasty.com/wp-content/uploads/2011/03/take-control-of-your-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8500" y="3401205"/>
            <a:ext cx="2762250" cy="2505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39504" y="2877985"/>
            <a:ext cx="3427798" cy="523220"/>
          </a:xfrm>
          <a:prstGeom prst="rect">
            <a:avLst/>
          </a:prstGeom>
          <a:noFill/>
        </p:spPr>
        <p:txBody>
          <a:bodyPr wrap="none" rtlCol="0">
            <a:spAutoFit/>
          </a:bodyPr>
          <a:lstStyle/>
          <a:p>
            <a:r>
              <a:rPr lang="en-US" sz="2800" b="1" dirty="0" smtClean="0"/>
              <a:t>WHO IS IN CONTROL?</a:t>
            </a:r>
            <a:endParaRPr lang="en-US" sz="2800" b="1" dirty="0"/>
          </a:p>
        </p:txBody>
      </p:sp>
    </p:spTree>
    <p:extLst>
      <p:ext uri="{BB962C8B-B14F-4D97-AF65-F5344CB8AC3E}">
        <p14:creationId xmlns:p14="http://schemas.microsoft.com/office/powerpoint/2010/main" val="1995590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461665"/>
          </a:xfrm>
          <a:prstGeom prst="rect">
            <a:avLst/>
          </a:prstGeom>
          <a:solidFill>
            <a:srgbClr val="37FFFF"/>
          </a:solidFill>
        </p:spPr>
        <p:txBody>
          <a:bodyPr wrap="square">
            <a:spAutoFit/>
          </a:bodyPr>
          <a:lstStyle/>
          <a:p>
            <a:pPr marL="342900" indent="-342900" algn="ctr">
              <a:buFont typeface="+mj-lt"/>
              <a:buAutoNum type="arabicPeriod" startAt="2"/>
            </a:pPr>
            <a:r>
              <a:rPr lang="en-US" sz="2400" b="1" dirty="0">
                <a:latin typeface="Courier New" panose="02070309020205020404" pitchFamily="49" charset="0"/>
                <a:cs typeface="Courier New" panose="02070309020205020404" pitchFamily="49" charset="0"/>
              </a:rPr>
              <a:t>European Monetary </a:t>
            </a:r>
            <a:r>
              <a:rPr lang="en-US" sz="2400" b="1" dirty="0" smtClean="0">
                <a:latin typeface="Courier New" panose="02070309020205020404" pitchFamily="49" charset="0"/>
                <a:cs typeface="Courier New" panose="02070309020205020404" pitchFamily="49" charset="0"/>
              </a:rPr>
              <a:t>Union - EMU</a:t>
            </a:r>
            <a:endParaRPr lang="en-US" sz="2400" b="1" dirty="0"/>
          </a:p>
        </p:txBody>
      </p:sp>
      <p:sp>
        <p:nvSpPr>
          <p:cNvPr id="5" name="TextBox 4"/>
          <p:cNvSpPr txBox="1"/>
          <p:nvPr/>
        </p:nvSpPr>
        <p:spPr>
          <a:xfrm>
            <a:off x="0" y="461664"/>
            <a:ext cx="12192000" cy="1015663"/>
          </a:xfrm>
          <a:prstGeom prst="rect">
            <a:avLst/>
          </a:prstGeom>
          <a:solidFill>
            <a:srgbClr val="D1FFFF"/>
          </a:solidFill>
        </p:spPr>
        <p:txBody>
          <a:bodyPr wrap="square" rtlCol="0">
            <a:spAutoFit/>
          </a:bodyPr>
          <a:lstStyle/>
          <a:p>
            <a:r>
              <a:rPr lang="en-US" sz="2000" dirty="0" smtClean="0"/>
              <a:t>“The monetary power is primarily to be embodied in the European Central Bank (ECB), described in the Protocols of the treaty.  Because it is set forth separately from the other institutions …  and is being formed years after the others, there’s the impression that it is subsidiary to them.  It is not.”  				 </a:t>
            </a:r>
            <a:r>
              <a:rPr lang="en-US" sz="1600" dirty="0" err="1" smtClean="0"/>
              <a:t>Zarlenga</a:t>
            </a:r>
            <a:r>
              <a:rPr lang="en-US" sz="1600" dirty="0" smtClean="0"/>
              <a:t>, </a:t>
            </a:r>
            <a:r>
              <a:rPr lang="en-US" sz="1600" i="1" dirty="0" smtClean="0"/>
              <a:t>LSM</a:t>
            </a:r>
            <a:r>
              <a:rPr lang="en-US" sz="1600" dirty="0" smtClean="0"/>
              <a:t>, p. 630</a:t>
            </a:r>
            <a:endParaRPr lang="en-US" sz="1600" dirty="0"/>
          </a:p>
        </p:txBody>
      </p:sp>
      <p:sp>
        <p:nvSpPr>
          <p:cNvPr id="6" name="TextBox 5"/>
          <p:cNvSpPr txBox="1"/>
          <p:nvPr/>
        </p:nvSpPr>
        <p:spPr>
          <a:xfrm>
            <a:off x="2142350" y="1785228"/>
            <a:ext cx="7632270" cy="584775"/>
          </a:xfrm>
          <a:prstGeom prst="rect">
            <a:avLst/>
          </a:prstGeom>
          <a:solidFill>
            <a:srgbClr val="37FFFF"/>
          </a:solidFill>
        </p:spPr>
        <p:txBody>
          <a:bodyPr wrap="square" rtlCol="0">
            <a:spAutoFit/>
          </a:bodyPr>
          <a:lstStyle/>
          <a:p>
            <a:r>
              <a:rPr lang="en-US" sz="3200" b="1" dirty="0" smtClean="0"/>
              <a:t>The 3 decision making bodies of the ECB</a:t>
            </a:r>
            <a:endParaRPr lang="en-US" sz="3200" b="1" dirty="0"/>
          </a:p>
        </p:txBody>
      </p:sp>
      <p:sp>
        <p:nvSpPr>
          <p:cNvPr id="7" name="TextBox 6"/>
          <p:cNvSpPr txBox="1"/>
          <p:nvPr/>
        </p:nvSpPr>
        <p:spPr>
          <a:xfrm>
            <a:off x="170158" y="4946558"/>
            <a:ext cx="3585298" cy="1200329"/>
          </a:xfrm>
          <a:prstGeom prst="rect">
            <a:avLst/>
          </a:prstGeom>
          <a:solidFill>
            <a:srgbClr val="D1FFFF"/>
          </a:solidFill>
        </p:spPr>
        <p:txBody>
          <a:bodyPr wrap="square" rtlCol="0">
            <a:spAutoFit/>
          </a:bodyPr>
          <a:lstStyle/>
          <a:p>
            <a:r>
              <a:rPr lang="en-US" u="sng" dirty="0" smtClean="0">
                <a:latin typeface="Courier New" panose="02070309020205020404" pitchFamily="49" charset="0"/>
                <a:cs typeface="Courier New" panose="02070309020205020404" pitchFamily="49" charset="0"/>
              </a:rPr>
              <a:t>ECB Governing Council</a:t>
            </a:r>
            <a:r>
              <a:rPr lang="en-US" dirty="0" smtClean="0">
                <a:latin typeface="Courier New" panose="02070309020205020404" pitchFamily="49" charset="0"/>
                <a:cs typeface="Courier New" panose="02070309020205020404" pitchFamily="49" charset="0"/>
              </a:rPr>
              <a:t>:</a:t>
            </a:r>
          </a:p>
          <a:p>
            <a:r>
              <a:rPr lang="en-US" dirty="0" smtClean="0">
                <a:latin typeface="Courier New" panose="02070309020205020404" pitchFamily="49" charset="0"/>
                <a:cs typeface="Courier New" panose="02070309020205020404" pitchFamily="49" charset="0"/>
              </a:rPr>
              <a:t>ECB Executive Board </a:t>
            </a:r>
          </a:p>
          <a:p>
            <a:r>
              <a:rPr lang="en-US" dirty="0" smtClean="0">
                <a:latin typeface="Courier New" panose="02070309020205020404" pitchFamily="49" charset="0"/>
                <a:cs typeface="Courier New" panose="02070309020205020404" pitchFamily="49" charset="0"/>
              </a:rPr>
              <a:t>and member national </a:t>
            </a:r>
            <a:r>
              <a:rPr lang="en-US" dirty="0">
                <a:latin typeface="Courier New" panose="02070309020205020404" pitchFamily="49" charset="0"/>
                <a:cs typeface="Courier New" panose="02070309020205020404" pitchFamily="49" charset="0"/>
              </a:rPr>
              <a:t>central </a:t>
            </a:r>
            <a:r>
              <a:rPr lang="en-US" dirty="0" smtClean="0">
                <a:latin typeface="Courier New" panose="02070309020205020404" pitchFamily="49" charset="0"/>
                <a:cs typeface="Courier New" panose="02070309020205020404" pitchFamily="49" charset="0"/>
              </a:rPr>
              <a:t>bank governors </a:t>
            </a:r>
            <a:endParaRPr lang="en-US" dirty="0">
              <a:latin typeface="Courier New" panose="02070309020205020404" pitchFamily="49" charset="0"/>
              <a:cs typeface="Courier New" panose="02070309020205020404" pitchFamily="49" charset="0"/>
            </a:endParaRPr>
          </a:p>
        </p:txBody>
      </p:sp>
      <p:pic>
        <p:nvPicPr>
          <p:cNvPr id="7172" name="Picture 4" descr="http://eumag.jp/wp/wp-content/uploads/2013/09/f0913_ph01-741x4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85" y="2451340"/>
            <a:ext cx="2981956" cy="199601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he General Coun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084" y="2451341"/>
            <a:ext cx="3418594" cy="19960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24084" y="4946558"/>
            <a:ext cx="3631122" cy="1200329"/>
          </a:xfrm>
          <a:prstGeom prst="rect">
            <a:avLst/>
          </a:prstGeom>
          <a:solidFill>
            <a:srgbClr val="D1FFFF"/>
          </a:solidFill>
        </p:spPr>
        <p:txBody>
          <a:bodyPr wrap="none" rtlCol="0">
            <a:spAutoFit/>
          </a:bodyPr>
          <a:lstStyle/>
          <a:p>
            <a:r>
              <a:rPr lang="en-US" u="sng" dirty="0" smtClean="0">
                <a:latin typeface="Courier New" panose="02070309020205020404" pitchFamily="49" charset="0"/>
                <a:cs typeface="Courier New" panose="02070309020205020404" pitchFamily="49" charset="0"/>
              </a:rPr>
              <a:t>ECB General Council:</a:t>
            </a:r>
          </a:p>
          <a:p>
            <a:r>
              <a:rPr lang="en-US" dirty="0" smtClean="0">
                <a:latin typeface="Courier New" panose="02070309020205020404" pitchFamily="49" charset="0"/>
                <a:cs typeface="Courier New" panose="02070309020205020404" pitchFamily="49" charset="0"/>
              </a:rPr>
              <a:t>ECB Pres. and Vice Pres.,</a:t>
            </a:r>
          </a:p>
          <a:p>
            <a:r>
              <a:rPr lang="en-US" dirty="0" smtClean="0">
                <a:latin typeface="Courier New" panose="02070309020205020404" pitchFamily="49" charset="0"/>
                <a:cs typeface="Courier New" panose="02070309020205020404" pitchFamily="49" charset="0"/>
              </a:rPr>
              <a:t>and member national</a:t>
            </a:r>
          </a:p>
          <a:p>
            <a:r>
              <a:rPr lang="en-US" dirty="0" smtClean="0">
                <a:latin typeface="Courier New" panose="02070309020205020404" pitchFamily="49" charset="0"/>
                <a:cs typeface="Courier New" panose="02070309020205020404" pitchFamily="49" charset="0"/>
              </a:rPr>
              <a:t>central bank governors</a:t>
            </a:r>
            <a:endParaRPr lang="en-US" dirty="0">
              <a:latin typeface="Courier New" panose="02070309020205020404" pitchFamily="49" charset="0"/>
              <a:cs typeface="Courier New" panose="02070309020205020404" pitchFamily="49" charset="0"/>
            </a:endParaRPr>
          </a:p>
        </p:txBody>
      </p:sp>
      <p:pic>
        <p:nvPicPr>
          <p:cNvPr id="7176" name="Picture 8" descr="http://www.portugaldailyview.com/wp-content/uploads/2013/02/ECB_Executive_Board_121218_AB_127_MG_1781-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783" y="2451341"/>
            <a:ext cx="3992035" cy="199601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912209" y="4549676"/>
            <a:ext cx="4279791" cy="2308324"/>
          </a:xfrm>
          <a:prstGeom prst="rect">
            <a:avLst/>
          </a:prstGeom>
          <a:solidFill>
            <a:srgbClr val="D1FFFF"/>
          </a:solidFill>
        </p:spPr>
        <p:txBody>
          <a:bodyPr wrap="square" rtlCol="0">
            <a:spAutoFit/>
          </a:bodyPr>
          <a:lstStyle/>
          <a:p>
            <a:r>
              <a:rPr lang="en-US" u="sng" dirty="0" smtClean="0"/>
              <a:t>ECB Executive Board</a:t>
            </a:r>
            <a:r>
              <a:rPr lang="en-US" dirty="0" smtClean="0"/>
              <a:t>:  a </a:t>
            </a:r>
            <a:r>
              <a:rPr lang="en-US" dirty="0"/>
              <a:t>President, </a:t>
            </a:r>
            <a:r>
              <a:rPr lang="en-US" dirty="0" smtClean="0"/>
              <a:t>a  Vice President </a:t>
            </a:r>
            <a:r>
              <a:rPr lang="en-US" dirty="0"/>
              <a:t>and </a:t>
            </a:r>
            <a:r>
              <a:rPr lang="en-US" dirty="0" smtClean="0"/>
              <a:t>at least 4 others, chosen  </a:t>
            </a:r>
            <a:r>
              <a:rPr lang="en-US" dirty="0"/>
              <a:t>from among persons of recognized standing and </a:t>
            </a:r>
            <a:r>
              <a:rPr lang="en-US" dirty="0" smtClean="0"/>
              <a:t>professional </a:t>
            </a:r>
            <a:r>
              <a:rPr lang="en-US" dirty="0"/>
              <a:t>experience in monetary or banking </a:t>
            </a:r>
            <a:r>
              <a:rPr lang="en-US" dirty="0" smtClean="0"/>
              <a:t>matters.  Appointed by EU heads of state.  Recommended by EU Council, con-</a:t>
            </a:r>
            <a:r>
              <a:rPr lang="en-US" dirty="0" err="1" smtClean="0"/>
              <a:t>sulting</a:t>
            </a:r>
            <a:r>
              <a:rPr lang="en-US" dirty="0" smtClean="0"/>
              <a:t> EU Parliament and ECB Governing Council.</a:t>
            </a:r>
            <a:endParaRPr lang="en-US" dirty="0"/>
          </a:p>
        </p:txBody>
      </p:sp>
    </p:spTree>
    <p:extLst>
      <p:ext uri="{BB962C8B-B14F-4D97-AF65-F5344CB8AC3E}">
        <p14:creationId xmlns:p14="http://schemas.microsoft.com/office/powerpoint/2010/main" val="3765749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461665"/>
          </a:xfrm>
          <a:prstGeom prst="rect">
            <a:avLst/>
          </a:prstGeom>
          <a:solidFill>
            <a:srgbClr val="37FFFF"/>
          </a:solidFill>
        </p:spPr>
        <p:txBody>
          <a:bodyPr wrap="square">
            <a:spAutoFit/>
          </a:bodyPr>
          <a:lstStyle/>
          <a:p>
            <a:pPr marL="342900" indent="-342900" algn="ctr">
              <a:buFont typeface="+mj-lt"/>
              <a:buAutoNum type="arabicPeriod" startAt="2"/>
            </a:pPr>
            <a:r>
              <a:rPr lang="en-US" sz="2400" b="1" dirty="0">
                <a:latin typeface="Courier New" panose="02070309020205020404" pitchFamily="49" charset="0"/>
                <a:cs typeface="Courier New" panose="02070309020205020404" pitchFamily="49" charset="0"/>
              </a:rPr>
              <a:t>European Monetary </a:t>
            </a:r>
            <a:r>
              <a:rPr lang="en-US" sz="2400" b="1" dirty="0" smtClean="0">
                <a:latin typeface="Courier New" panose="02070309020205020404" pitchFamily="49" charset="0"/>
                <a:cs typeface="Courier New" panose="02070309020205020404" pitchFamily="49" charset="0"/>
              </a:rPr>
              <a:t>Union - EMU</a:t>
            </a:r>
            <a:endParaRPr lang="en-US" sz="2400" b="1" dirty="0"/>
          </a:p>
        </p:txBody>
      </p:sp>
      <p:sp>
        <p:nvSpPr>
          <p:cNvPr id="6" name="TextBox 5"/>
          <p:cNvSpPr txBox="1"/>
          <p:nvPr/>
        </p:nvSpPr>
        <p:spPr>
          <a:xfrm>
            <a:off x="975548" y="2599435"/>
            <a:ext cx="10240902" cy="584775"/>
          </a:xfrm>
          <a:prstGeom prst="rect">
            <a:avLst/>
          </a:prstGeom>
          <a:solidFill>
            <a:srgbClr val="AFCFFF"/>
          </a:solidFill>
        </p:spPr>
        <p:txBody>
          <a:bodyPr wrap="square" rtlCol="0">
            <a:spAutoFit/>
          </a:bodyPr>
          <a:lstStyle/>
          <a:p>
            <a:r>
              <a:rPr lang="en-US" sz="3200" b="1" dirty="0" smtClean="0"/>
              <a:t>COMMENT 2002:  The 3 decision making bodies of the ECB</a:t>
            </a:r>
            <a:endParaRPr lang="en-US" sz="3200" b="1" dirty="0"/>
          </a:p>
        </p:txBody>
      </p:sp>
      <p:sp>
        <p:nvSpPr>
          <p:cNvPr id="7" name="TextBox 6"/>
          <p:cNvSpPr txBox="1"/>
          <p:nvPr/>
        </p:nvSpPr>
        <p:spPr>
          <a:xfrm>
            <a:off x="220716" y="2034188"/>
            <a:ext cx="3200401" cy="369332"/>
          </a:xfrm>
          <a:prstGeom prst="rect">
            <a:avLst/>
          </a:prstGeom>
          <a:solidFill>
            <a:srgbClr val="D1FFFF"/>
          </a:solidFill>
        </p:spPr>
        <p:txBody>
          <a:bodyPr wrap="square" rtlCol="0">
            <a:spAutoFit/>
          </a:bodyPr>
          <a:lstStyle/>
          <a:p>
            <a:r>
              <a:rPr lang="en-US" u="sng" dirty="0" smtClean="0">
                <a:latin typeface="Courier New" panose="02070309020205020404" pitchFamily="49" charset="0"/>
                <a:cs typeface="Courier New" panose="02070309020205020404" pitchFamily="49" charset="0"/>
              </a:rPr>
              <a:t>ECB Governing Council</a:t>
            </a:r>
            <a:endParaRPr lang="en-US" dirty="0">
              <a:latin typeface="Courier New" panose="02070309020205020404" pitchFamily="49" charset="0"/>
              <a:cs typeface="Courier New" panose="02070309020205020404" pitchFamily="49" charset="0"/>
            </a:endParaRPr>
          </a:p>
        </p:txBody>
      </p:sp>
      <p:pic>
        <p:nvPicPr>
          <p:cNvPr id="7172" name="Picture 4" descr="http://eumag.jp/wp/wp-content/uploads/2013/09/f0913_ph01-741x4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102" y="700559"/>
            <a:ext cx="1907628" cy="12769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he General Counc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0391" y="719417"/>
            <a:ext cx="2186957" cy="12769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61884" y="1996318"/>
            <a:ext cx="2803973" cy="369332"/>
          </a:xfrm>
          <a:prstGeom prst="rect">
            <a:avLst/>
          </a:prstGeom>
          <a:solidFill>
            <a:srgbClr val="D1FFFF"/>
          </a:solidFill>
        </p:spPr>
        <p:txBody>
          <a:bodyPr wrap="none" rtlCol="0">
            <a:spAutoFit/>
          </a:bodyPr>
          <a:lstStyle/>
          <a:p>
            <a:r>
              <a:rPr lang="en-US" u="sng" dirty="0" smtClean="0">
                <a:latin typeface="Courier New" panose="02070309020205020404" pitchFamily="49" charset="0"/>
                <a:cs typeface="Courier New" panose="02070309020205020404" pitchFamily="49" charset="0"/>
              </a:rPr>
              <a:t>ECB General Council</a:t>
            </a:r>
            <a:endParaRPr lang="en-US" dirty="0">
              <a:latin typeface="Courier New" panose="02070309020205020404" pitchFamily="49" charset="0"/>
              <a:cs typeface="Courier New" panose="02070309020205020404" pitchFamily="49" charset="0"/>
            </a:endParaRPr>
          </a:p>
        </p:txBody>
      </p:sp>
      <p:pic>
        <p:nvPicPr>
          <p:cNvPr id="7176" name="Picture 8" descr="http://www.portugaldailyview.com/wp-content/uploads/2013/02/ECB_Executive_Board_121218_AB_127_MG_1781-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2369" y="700559"/>
            <a:ext cx="2553801" cy="12769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513379" y="1996318"/>
            <a:ext cx="2999273" cy="369332"/>
          </a:xfrm>
          <a:prstGeom prst="rect">
            <a:avLst/>
          </a:prstGeom>
          <a:solidFill>
            <a:srgbClr val="D1FFFF"/>
          </a:solidFill>
        </p:spPr>
        <p:txBody>
          <a:bodyPr wrap="square" rtlCol="0">
            <a:spAutoFit/>
          </a:bodyPr>
          <a:lstStyle/>
          <a:p>
            <a:r>
              <a:rPr lang="en-US" u="sng" dirty="0" smtClean="0">
                <a:latin typeface="Courier New" panose="02070309020205020404" pitchFamily="49" charset="0"/>
                <a:cs typeface="Courier New" panose="02070309020205020404" pitchFamily="49" charset="0"/>
              </a:rPr>
              <a:t>ECB Executive Board</a:t>
            </a:r>
            <a:endParaRPr lang="en-US" dirty="0">
              <a:latin typeface="Courier New" panose="02070309020205020404" pitchFamily="49" charset="0"/>
              <a:cs typeface="Courier New" panose="02070309020205020404" pitchFamily="49" charset="0"/>
            </a:endParaRPr>
          </a:p>
        </p:txBody>
      </p:sp>
      <p:sp>
        <p:nvSpPr>
          <p:cNvPr id="4" name="TextBox 3"/>
          <p:cNvSpPr txBox="1"/>
          <p:nvPr/>
        </p:nvSpPr>
        <p:spPr>
          <a:xfrm>
            <a:off x="0" y="3380125"/>
            <a:ext cx="12191999" cy="3477875"/>
          </a:xfrm>
          <a:prstGeom prst="rect">
            <a:avLst/>
          </a:prstGeom>
          <a:solidFill>
            <a:srgbClr val="AFCFFF"/>
          </a:solidFill>
        </p:spPr>
        <p:txBody>
          <a:bodyPr wrap="square" rtlCol="0">
            <a:spAutoFit/>
          </a:bodyPr>
          <a:lstStyle/>
          <a:p>
            <a:r>
              <a:rPr lang="en-US" sz="2000" dirty="0" smtClean="0"/>
              <a:t>“Real sovereignty and power are being ceded by the national central banks, and their respective nations, to the ECB...    This centralization of monetary power can be good or very bad, depending on how wisely it is implemented…    The danger is not well recognized:  that the potential for catastrophic error is greater from one single power center than from twelve somewhat independent ones, closer to their constituencies.  Consider Byzantium’s golden grip on Europe’s throat for 900 years.…</a:t>
            </a:r>
          </a:p>
          <a:p>
            <a:endParaRPr lang="en-US" sz="2000" dirty="0" smtClean="0"/>
          </a:p>
          <a:p>
            <a:r>
              <a:rPr lang="en-US" sz="2000" dirty="0" smtClean="0"/>
              <a:t>Restricting the management of the institution to people who have been indoctrinated into essentially the same economic theories is dangerous because… those theories themselves have been structured over time to serve particular interests.”    			</a:t>
            </a:r>
          </a:p>
          <a:p>
            <a:r>
              <a:rPr lang="en-US" sz="2000" dirty="0"/>
              <a:t>	</a:t>
            </a:r>
            <a:r>
              <a:rPr lang="en-US" sz="2000" dirty="0" smtClean="0"/>
              <a:t>									</a:t>
            </a:r>
            <a:r>
              <a:rPr lang="en-US" dirty="0" err="1" smtClean="0"/>
              <a:t>Zarlenga</a:t>
            </a:r>
            <a:r>
              <a:rPr lang="en-US" dirty="0" smtClean="0"/>
              <a:t>, </a:t>
            </a:r>
            <a:r>
              <a:rPr lang="en-US" i="1" dirty="0" smtClean="0"/>
              <a:t>LSM</a:t>
            </a:r>
            <a:r>
              <a:rPr lang="en-US" dirty="0" smtClean="0"/>
              <a:t>, pp. 631-632</a:t>
            </a:r>
            <a:endParaRPr lang="en-US" dirty="0"/>
          </a:p>
          <a:p>
            <a:endParaRPr lang="en-US" sz="2000" dirty="0"/>
          </a:p>
        </p:txBody>
      </p:sp>
    </p:spTree>
    <p:extLst>
      <p:ext uri="{BB962C8B-B14F-4D97-AF65-F5344CB8AC3E}">
        <p14:creationId xmlns:p14="http://schemas.microsoft.com/office/powerpoint/2010/main" val="3357429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461665"/>
          </a:xfrm>
          <a:prstGeom prst="rect">
            <a:avLst/>
          </a:prstGeom>
          <a:solidFill>
            <a:srgbClr val="37FFFF"/>
          </a:solidFill>
        </p:spPr>
        <p:txBody>
          <a:bodyPr wrap="square">
            <a:spAutoFit/>
          </a:bodyPr>
          <a:lstStyle/>
          <a:p>
            <a:pPr marL="342900" indent="-342900" algn="ctr">
              <a:buFont typeface="+mj-lt"/>
              <a:buAutoNum type="arabicPeriod" startAt="2"/>
            </a:pPr>
            <a:r>
              <a:rPr lang="en-US" sz="2400" b="1" dirty="0">
                <a:latin typeface="Courier New" panose="02070309020205020404" pitchFamily="49" charset="0"/>
                <a:cs typeface="Courier New" panose="02070309020205020404" pitchFamily="49" charset="0"/>
              </a:rPr>
              <a:t>European Monetary </a:t>
            </a:r>
            <a:r>
              <a:rPr lang="en-US" sz="2400" b="1" dirty="0" smtClean="0">
                <a:latin typeface="Courier New" panose="02070309020205020404" pitchFamily="49" charset="0"/>
                <a:cs typeface="Courier New" panose="02070309020205020404" pitchFamily="49" charset="0"/>
              </a:rPr>
              <a:t>Union - EMU</a:t>
            </a:r>
            <a:endParaRPr lang="en-US" sz="2400" b="1" dirty="0"/>
          </a:p>
        </p:txBody>
      </p:sp>
      <p:sp>
        <p:nvSpPr>
          <p:cNvPr id="6" name="TextBox 5"/>
          <p:cNvSpPr txBox="1"/>
          <p:nvPr/>
        </p:nvSpPr>
        <p:spPr>
          <a:xfrm>
            <a:off x="1" y="461665"/>
            <a:ext cx="12192000" cy="584775"/>
          </a:xfrm>
          <a:prstGeom prst="rect">
            <a:avLst/>
          </a:prstGeom>
          <a:solidFill>
            <a:srgbClr val="37FFFF"/>
          </a:solidFill>
        </p:spPr>
        <p:txBody>
          <a:bodyPr wrap="square" rtlCol="0">
            <a:spAutoFit/>
          </a:bodyPr>
          <a:lstStyle/>
          <a:p>
            <a:pPr algn="ctr"/>
            <a:r>
              <a:rPr lang="en-US" sz="3200" b="1" dirty="0" smtClean="0"/>
              <a:t>The Owners of the ECB:   The National Central Banks.</a:t>
            </a:r>
            <a:endParaRPr lang="en-US" sz="3200" b="1" dirty="0"/>
          </a:p>
        </p:txBody>
      </p:sp>
      <p:sp>
        <p:nvSpPr>
          <p:cNvPr id="2" name="Rectangle 1"/>
          <p:cNvSpPr/>
          <p:nvPr/>
        </p:nvSpPr>
        <p:spPr>
          <a:xfrm>
            <a:off x="1" y="1046440"/>
            <a:ext cx="7472854" cy="3416320"/>
          </a:xfrm>
          <a:prstGeom prst="rect">
            <a:avLst/>
          </a:prstGeom>
          <a:solidFill>
            <a:srgbClr val="B7FFFF"/>
          </a:solidFill>
        </p:spPr>
        <p:txBody>
          <a:bodyPr wrap="square">
            <a:spAutoFit/>
          </a:bodyPr>
          <a:lstStyle/>
          <a:p>
            <a:r>
              <a:rPr lang="en-US" dirty="0" smtClean="0">
                <a:latin typeface="Courier New" panose="02070309020205020404" pitchFamily="49" charset="0"/>
                <a:cs typeface="Courier New" panose="02070309020205020404" pitchFamily="49" charset="0"/>
              </a:rPr>
              <a:t>ECB’s shareholders are the national central banks of the member states.    They own the ECB’s capital of </a:t>
            </a:r>
            <a:r>
              <a:rPr lang="en-US" dirty="0">
                <a:latin typeface="Courier New" panose="02070309020205020404" pitchFamily="49" charset="0"/>
                <a:cs typeface="Courier New" panose="02070309020205020404" pitchFamily="49" charset="0"/>
              </a:rPr>
              <a:t>five billion </a:t>
            </a:r>
            <a:r>
              <a:rPr lang="en-US" dirty="0" smtClean="0">
                <a:latin typeface="Courier New" panose="02070309020205020404" pitchFamily="49" charset="0"/>
                <a:cs typeface="Courier New" panose="02070309020205020404" pitchFamily="49" charset="0"/>
              </a:rPr>
              <a:t>euros.   The </a:t>
            </a:r>
            <a:r>
              <a:rPr lang="en-US" dirty="0">
                <a:latin typeface="Courier New" panose="02070309020205020404" pitchFamily="49" charset="0"/>
                <a:cs typeface="Courier New" panose="02070309020205020404" pitchFamily="49" charset="0"/>
              </a:rPr>
              <a:t>initial capital allocation key was determined in 1998 on the basis of the states' population and GDP, but the key is adjustable</a:t>
            </a:r>
            <a:r>
              <a:rPr lang="en-US" dirty="0" smtClean="0">
                <a:latin typeface="Courier New" panose="02070309020205020404" pitchFamily="49" charset="0"/>
                <a:cs typeface="Courier New" panose="02070309020205020404" pitchFamily="49" charset="0"/>
              </a:rPr>
              <a:t>. Shares </a:t>
            </a:r>
            <a:r>
              <a:rPr lang="en-US" dirty="0">
                <a:latin typeface="Courier New" panose="02070309020205020404" pitchFamily="49" charset="0"/>
                <a:cs typeface="Courier New" panose="02070309020205020404" pitchFamily="49" charset="0"/>
              </a:rPr>
              <a:t>in the ECB are not transferable and cannot be used as collateral</a:t>
            </a:r>
            <a:r>
              <a:rPr lang="en-US" dirty="0" smtClean="0">
                <a:latin typeface="Courier New" panose="02070309020205020404" pitchFamily="49" charset="0"/>
                <a:cs typeface="Courier New" panose="02070309020205020404" pitchFamily="49" charset="0"/>
              </a:rPr>
              <a:t>.</a:t>
            </a:r>
          </a:p>
          <a:p>
            <a:endParaRPr lang="en-US" dirty="0">
              <a:effectLst/>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The member national central banks provide the ECB with reserve assets. </a:t>
            </a:r>
            <a:r>
              <a:rPr lang="en-US" dirty="0">
                <a:latin typeface="Courier New" panose="02070309020205020404" pitchFamily="49" charset="0"/>
                <a:cs typeface="Courier New" panose="02070309020205020404" pitchFamily="49" charset="0"/>
              </a:rPr>
              <a:t>15% of the contributions were made in gold, and the remaining 85% in US dollars and Japanese yen.</a:t>
            </a:r>
            <a:endParaRPr lang="en-US" dirty="0">
              <a:effectLst/>
              <a:latin typeface="Courier New" panose="02070309020205020404" pitchFamily="49" charset="0"/>
              <a:cs typeface="Courier New" panose="02070309020205020404" pitchFamily="49" charset="0"/>
            </a:endParaRPr>
          </a:p>
        </p:txBody>
      </p:sp>
      <p:sp>
        <p:nvSpPr>
          <p:cNvPr id="12" name="TextBox 11"/>
          <p:cNvSpPr txBox="1"/>
          <p:nvPr/>
        </p:nvSpPr>
        <p:spPr>
          <a:xfrm>
            <a:off x="2567866" y="4552384"/>
            <a:ext cx="6544603" cy="584775"/>
          </a:xfrm>
          <a:prstGeom prst="rect">
            <a:avLst/>
          </a:prstGeom>
          <a:solidFill>
            <a:srgbClr val="FFD5FF"/>
          </a:solidFill>
        </p:spPr>
        <p:txBody>
          <a:bodyPr wrap="square" rtlCol="0">
            <a:spAutoFit/>
          </a:bodyPr>
          <a:lstStyle/>
          <a:p>
            <a:r>
              <a:rPr lang="en-US" sz="3200" b="1" dirty="0" smtClean="0"/>
              <a:t>COMMENT 2002:  Owners of the ECB</a:t>
            </a:r>
            <a:endParaRPr lang="en-US" sz="3200" b="1" dirty="0"/>
          </a:p>
        </p:txBody>
      </p:sp>
      <p:sp>
        <p:nvSpPr>
          <p:cNvPr id="4" name="TextBox 3"/>
          <p:cNvSpPr txBox="1"/>
          <p:nvPr/>
        </p:nvSpPr>
        <p:spPr>
          <a:xfrm>
            <a:off x="0" y="5226784"/>
            <a:ext cx="12192000" cy="1631216"/>
          </a:xfrm>
          <a:prstGeom prst="rect">
            <a:avLst/>
          </a:prstGeom>
          <a:solidFill>
            <a:srgbClr val="FFD5FF"/>
          </a:solidFill>
        </p:spPr>
        <p:txBody>
          <a:bodyPr wrap="square" rtlCol="0">
            <a:spAutoFit/>
          </a:bodyPr>
          <a:lstStyle/>
          <a:p>
            <a:r>
              <a:rPr lang="en-US" sz="2000" dirty="0" smtClean="0"/>
              <a:t>“By avoiding private ownership of the European Central Bank, the Community has wisely avoided creating an institution that is liable to take important monetary actions in the interest of its owners, rather than for the proper functioning of the money system.   There is still the potential for those who manage the central bank to take actions that favor their former/future employers, their perceived class affiliations, or even their friends and associates.   This is another reason for requiring diverse backgrounds among management.” 		</a:t>
            </a:r>
            <a:r>
              <a:rPr lang="en-US" sz="1600" dirty="0" err="1" smtClean="0"/>
              <a:t>Zarlenga</a:t>
            </a:r>
            <a:r>
              <a:rPr lang="en-US" sz="1600" dirty="0" smtClean="0"/>
              <a:t>, </a:t>
            </a:r>
            <a:r>
              <a:rPr lang="en-US" sz="1600" i="1" dirty="0" smtClean="0"/>
              <a:t>LSM</a:t>
            </a:r>
            <a:r>
              <a:rPr lang="en-US" sz="1600" dirty="0" smtClean="0"/>
              <a:t>, pp. 632-633</a:t>
            </a:r>
            <a:endParaRPr lang="en-US" sz="1600" dirty="0"/>
          </a:p>
        </p:txBody>
      </p:sp>
      <p:pic>
        <p:nvPicPr>
          <p:cNvPr id="1026" name="Picture 2" descr="https://upload.wikimedia.org/wikipedia/commons/thumb/2/23/NBS_final_euro.jpg/800px-NBS_final_eu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9440" y="1291541"/>
            <a:ext cx="2277176" cy="30343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440012" y="1624209"/>
            <a:ext cx="2608278" cy="646331"/>
          </a:xfrm>
          <a:prstGeom prst="rect">
            <a:avLst/>
          </a:prstGeom>
          <a:solidFill>
            <a:srgbClr val="B7FFFF"/>
          </a:solidFill>
        </p:spPr>
        <p:txBody>
          <a:bodyPr wrap="none">
            <a:spAutoFit/>
          </a:bodyPr>
          <a:lstStyle/>
          <a:p>
            <a:r>
              <a:rPr lang="en-US" dirty="0" smtClean="0"/>
              <a:t>National Bank of Slovakia,</a:t>
            </a:r>
          </a:p>
          <a:p>
            <a:r>
              <a:rPr lang="en-US" dirty="0" smtClean="0"/>
              <a:t>member since 2009</a:t>
            </a:r>
            <a:endParaRPr lang="en-US" dirty="0"/>
          </a:p>
        </p:txBody>
      </p:sp>
    </p:spTree>
    <p:extLst>
      <p:ext uri="{BB962C8B-B14F-4D97-AF65-F5344CB8AC3E}">
        <p14:creationId xmlns:p14="http://schemas.microsoft.com/office/powerpoint/2010/main" val="2777093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461665"/>
          </a:xfrm>
          <a:prstGeom prst="rect">
            <a:avLst/>
          </a:prstGeom>
          <a:solidFill>
            <a:srgbClr val="37FFFF"/>
          </a:solidFill>
        </p:spPr>
        <p:txBody>
          <a:bodyPr wrap="square">
            <a:spAutoFit/>
          </a:bodyPr>
          <a:lstStyle/>
          <a:p>
            <a:pPr marL="342900" indent="-342900" algn="ctr">
              <a:buFont typeface="+mj-lt"/>
              <a:buAutoNum type="arabicPeriod" startAt="2"/>
            </a:pPr>
            <a:r>
              <a:rPr lang="en-US" sz="2400" b="1" dirty="0">
                <a:latin typeface="Courier New" panose="02070309020205020404" pitchFamily="49" charset="0"/>
                <a:cs typeface="Courier New" panose="02070309020205020404" pitchFamily="49" charset="0"/>
              </a:rPr>
              <a:t>European Monetary </a:t>
            </a:r>
            <a:r>
              <a:rPr lang="en-US" sz="2400" b="1" dirty="0" smtClean="0">
                <a:latin typeface="Courier New" panose="02070309020205020404" pitchFamily="49" charset="0"/>
                <a:cs typeface="Courier New" panose="02070309020205020404" pitchFamily="49" charset="0"/>
              </a:rPr>
              <a:t>Union - EMU</a:t>
            </a:r>
            <a:endParaRPr lang="en-US" sz="2400" b="1" dirty="0"/>
          </a:p>
        </p:txBody>
      </p:sp>
      <p:sp>
        <p:nvSpPr>
          <p:cNvPr id="6" name="TextBox 5"/>
          <p:cNvSpPr txBox="1"/>
          <p:nvPr/>
        </p:nvSpPr>
        <p:spPr>
          <a:xfrm>
            <a:off x="-15766" y="461665"/>
            <a:ext cx="12192000" cy="1261884"/>
          </a:xfrm>
          <a:prstGeom prst="rect">
            <a:avLst/>
          </a:prstGeom>
          <a:solidFill>
            <a:srgbClr val="37FFFF"/>
          </a:solidFill>
        </p:spPr>
        <p:txBody>
          <a:bodyPr wrap="square" rtlCol="0">
            <a:spAutoFit/>
          </a:bodyPr>
          <a:lstStyle/>
          <a:p>
            <a:pPr algn="ctr"/>
            <a:r>
              <a:rPr lang="en-US" sz="3200" b="1" dirty="0" smtClean="0"/>
              <a:t>Reports and Scrutiny</a:t>
            </a:r>
          </a:p>
          <a:p>
            <a:pPr algn="ctr"/>
            <a:r>
              <a:rPr lang="en-US" sz="2400" dirty="0" smtClean="0"/>
              <a:t>(From </a:t>
            </a:r>
            <a:r>
              <a:rPr lang="en-US" sz="2400" dirty="0"/>
              <a:t>the Protocol annexed to the Treaty establishing the European </a:t>
            </a:r>
            <a:r>
              <a:rPr lang="en-US" sz="2400" dirty="0" smtClean="0"/>
              <a:t>Community</a:t>
            </a:r>
          </a:p>
          <a:p>
            <a:pPr algn="ctr"/>
            <a:r>
              <a:rPr lang="en-US" sz="2000" dirty="0"/>
              <a:t>https://www.ecb.europa.eu/ecb/pdf/orga/escbstatutes_en.pdf??</a:t>
            </a:r>
            <a:r>
              <a:rPr lang="en-US" sz="2000" dirty="0" smtClean="0"/>
              <a:t>23e3230a2693935abdf505f2c8d0aa9b)</a:t>
            </a:r>
            <a:endParaRPr lang="en-US" sz="2000" b="1" dirty="0"/>
          </a:p>
        </p:txBody>
      </p:sp>
      <p:sp>
        <p:nvSpPr>
          <p:cNvPr id="2" name="Rectangle 1"/>
          <p:cNvSpPr/>
          <p:nvPr/>
        </p:nvSpPr>
        <p:spPr>
          <a:xfrm>
            <a:off x="1" y="2139258"/>
            <a:ext cx="12191999" cy="3785652"/>
          </a:xfrm>
          <a:prstGeom prst="rect">
            <a:avLst/>
          </a:prstGeom>
          <a:solidFill>
            <a:srgbClr val="E1FFFF"/>
          </a:solidFill>
        </p:spPr>
        <p:txBody>
          <a:bodyPr wrap="square">
            <a:spAutoFit/>
          </a:bodyPr>
          <a:lstStyle/>
          <a:p>
            <a:r>
              <a:rPr lang="en-US" sz="2000" dirty="0" smtClean="0"/>
              <a:t>A </a:t>
            </a:r>
            <a:r>
              <a:rPr lang="en-US" sz="2000" dirty="0"/>
              <a:t>consolidated financial statement of the ESCB shall be published each </a:t>
            </a:r>
            <a:r>
              <a:rPr lang="en-US" sz="2000" dirty="0" smtClean="0"/>
              <a:t>week.</a:t>
            </a:r>
          </a:p>
          <a:p>
            <a:pPr algn="ctr"/>
            <a:endParaRPr lang="en-US" sz="2000" dirty="0" smtClean="0">
              <a:effectLst/>
              <a:latin typeface="Courier New" panose="02070309020205020404" pitchFamily="49" charset="0"/>
              <a:cs typeface="Courier New" panose="02070309020205020404" pitchFamily="49" charset="0"/>
            </a:endParaRPr>
          </a:p>
          <a:p>
            <a:r>
              <a:rPr lang="en-US" sz="2000" dirty="0"/>
              <a:t>The accounts of the ECB and national central banks shall be audited by independent external </a:t>
            </a:r>
            <a:r>
              <a:rPr lang="en-US" sz="2000" dirty="0" smtClean="0"/>
              <a:t>auditors recommended </a:t>
            </a:r>
            <a:r>
              <a:rPr lang="en-US" sz="2000" dirty="0"/>
              <a:t>by the Governing Council and approved by the Council. The auditors shall have full power </a:t>
            </a:r>
            <a:r>
              <a:rPr lang="en-US" sz="2000" dirty="0" smtClean="0"/>
              <a:t>to examine </a:t>
            </a:r>
            <a:r>
              <a:rPr lang="en-US" sz="2000" dirty="0"/>
              <a:t>all books and </a:t>
            </a:r>
            <a:r>
              <a:rPr lang="en-US" sz="2000" dirty="0" smtClean="0"/>
              <a:t>accounts </a:t>
            </a:r>
            <a:r>
              <a:rPr lang="en-US" sz="2000" dirty="0"/>
              <a:t>of the ECB and national central banks and obtain full information </a:t>
            </a:r>
            <a:r>
              <a:rPr lang="en-US" sz="2000" dirty="0" smtClean="0"/>
              <a:t>about their transactions</a:t>
            </a:r>
            <a:r>
              <a:rPr lang="en-US" sz="2000" dirty="0"/>
              <a:t>.</a:t>
            </a:r>
          </a:p>
          <a:p>
            <a:pPr algn="ctr"/>
            <a:endParaRPr lang="en-US" sz="2000" dirty="0">
              <a:latin typeface="Courier New" panose="02070309020205020404" pitchFamily="49" charset="0"/>
              <a:cs typeface="Courier New" panose="02070309020205020404" pitchFamily="49" charset="0"/>
            </a:endParaRPr>
          </a:p>
          <a:p>
            <a:r>
              <a:rPr lang="en-US" sz="2000" dirty="0" smtClean="0"/>
              <a:t>[The ECB Governing Council]  The </a:t>
            </a:r>
            <a:r>
              <a:rPr lang="en-US" sz="2000" dirty="0"/>
              <a:t>proceedings of the meetings shall be confidential. </a:t>
            </a:r>
            <a:r>
              <a:rPr lang="en-US" sz="2000" dirty="0" smtClean="0"/>
              <a:t>  The </a:t>
            </a:r>
            <a:r>
              <a:rPr lang="en-US" sz="2000" dirty="0"/>
              <a:t>Governing </a:t>
            </a:r>
            <a:r>
              <a:rPr lang="en-US" sz="2000" dirty="0" smtClean="0"/>
              <a:t>Council </a:t>
            </a:r>
            <a:r>
              <a:rPr lang="en-US" sz="2000" dirty="0"/>
              <a:t>may decide to </a:t>
            </a:r>
            <a:r>
              <a:rPr lang="en-US" sz="2000" dirty="0" smtClean="0"/>
              <a:t>make the </a:t>
            </a:r>
            <a:r>
              <a:rPr lang="en-US" sz="2000" dirty="0"/>
              <a:t>outcome of </a:t>
            </a:r>
            <a:r>
              <a:rPr lang="en-US" sz="2000" dirty="0" smtClean="0"/>
              <a:t>its deliberations </a:t>
            </a:r>
            <a:r>
              <a:rPr lang="en-US" sz="2000" dirty="0"/>
              <a:t>public</a:t>
            </a:r>
            <a:r>
              <a:rPr lang="en-US" sz="2000" dirty="0" smtClean="0"/>
              <a:t>.</a:t>
            </a:r>
          </a:p>
          <a:p>
            <a:endParaRPr lang="en-US" sz="2000" dirty="0"/>
          </a:p>
          <a:p>
            <a:r>
              <a:rPr lang="en-US" sz="2000" dirty="0"/>
              <a:t>Members of the governing bodies and the staff of the ECB and the national central banks shall be</a:t>
            </a:r>
          </a:p>
          <a:p>
            <a:r>
              <a:rPr lang="en-US" sz="2000" dirty="0"/>
              <a:t>required, even after their duties have ceased, not to disclose information of the kind covered by the obligation</a:t>
            </a:r>
          </a:p>
          <a:p>
            <a:r>
              <a:rPr lang="en-US" sz="2000" dirty="0"/>
              <a:t>of professional secrecy</a:t>
            </a:r>
            <a:r>
              <a:rPr lang="en-US" sz="2000" dirty="0" smtClean="0"/>
              <a:t>.</a:t>
            </a:r>
            <a:endParaRPr lang="en-US" sz="2000" dirty="0"/>
          </a:p>
        </p:txBody>
      </p:sp>
    </p:spTree>
    <p:extLst>
      <p:ext uri="{BB962C8B-B14F-4D97-AF65-F5344CB8AC3E}">
        <p14:creationId xmlns:p14="http://schemas.microsoft.com/office/powerpoint/2010/main" val="319517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461665"/>
          </a:xfrm>
          <a:prstGeom prst="rect">
            <a:avLst/>
          </a:prstGeom>
          <a:solidFill>
            <a:srgbClr val="37FFFF"/>
          </a:solidFill>
        </p:spPr>
        <p:txBody>
          <a:bodyPr wrap="square">
            <a:spAutoFit/>
          </a:bodyPr>
          <a:lstStyle/>
          <a:p>
            <a:pPr marL="342900" indent="-342900" algn="ctr">
              <a:buFont typeface="+mj-lt"/>
              <a:buAutoNum type="arabicPeriod" startAt="2"/>
            </a:pPr>
            <a:r>
              <a:rPr lang="en-US" sz="2400" b="1" dirty="0">
                <a:latin typeface="Courier New" panose="02070309020205020404" pitchFamily="49" charset="0"/>
                <a:cs typeface="Courier New" panose="02070309020205020404" pitchFamily="49" charset="0"/>
              </a:rPr>
              <a:t>European Monetary </a:t>
            </a:r>
            <a:r>
              <a:rPr lang="en-US" sz="2400" b="1" dirty="0" smtClean="0">
                <a:latin typeface="Courier New" panose="02070309020205020404" pitchFamily="49" charset="0"/>
                <a:cs typeface="Courier New" panose="02070309020205020404" pitchFamily="49" charset="0"/>
              </a:rPr>
              <a:t>Union - EMU</a:t>
            </a:r>
            <a:endParaRPr lang="en-US" sz="2400" b="1" dirty="0"/>
          </a:p>
        </p:txBody>
      </p:sp>
      <p:sp>
        <p:nvSpPr>
          <p:cNvPr id="6" name="TextBox 5"/>
          <p:cNvSpPr txBox="1"/>
          <p:nvPr/>
        </p:nvSpPr>
        <p:spPr>
          <a:xfrm>
            <a:off x="-15766" y="461665"/>
            <a:ext cx="12192000" cy="584775"/>
          </a:xfrm>
          <a:prstGeom prst="rect">
            <a:avLst/>
          </a:prstGeom>
          <a:solidFill>
            <a:srgbClr val="FFD5FF"/>
          </a:solidFill>
        </p:spPr>
        <p:txBody>
          <a:bodyPr wrap="square" rtlCol="0">
            <a:spAutoFit/>
          </a:bodyPr>
          <a:lstStyle/>
          <a:p>
            <a:pPr algn="ctr"/>
            <a:r>
              <a:rPr lang="en-US" sz="3200" b="1" dirty="0"/>
              <a:t>COMMENT </a:t>
            </a:r>
            <a:r>
              <a:rPr lang="en-US" sz="3200" b="1" dirty="0" smtClean="0"/>
              <a:t>2002:  Reports </a:t>
            </a:r>
            <a:r>
              <a:rPr lang="en-US" sz="3200" b="1" dirty="0"/>
              <a:t>and </a:t>
            </a:r>
            <a:r>
              <a:rPr lang="en-US" sz="3200" b="1" dirty="0" smtClean="0"/>
              <a:t>Scrutiny</a:t>
            </a:r>
          </a:p>
        </p:txBody>
      </p:sp>
      <p:sp>
        <p:nvSpPr>
          <p:cNvPr id="7" name="TextBox 6"/>
          <p:cNvSpPr txBox="1"/>
          <p:nvPr/>
        </p:nvSpPr>
        <p:spPr>
          <a:xfrm>
            <a:off x="0" y="1508104"/>
            <a:ext cx="6069724" cy="4893647"/>
          </a:xfrm>
          <a:prstGeom prst="rect">
            <a:avLst/>
          </a:prstGeom>
          <a:solidFill>
            <a:srgbClr val="FFD5FF"/>
          </a:solidFill>
        </p:spPr>
        <p:txBody>
          <a:bodyPr wrap="square" rtlCol="0">
            <a:spAutoFit/>
          </a:bodyPr>
          <a:lstStyle/>
          <a:p>
            <a:r>
              <a:rPr lang="en-US" sz="2400" dirty="0" smtClean="0"/>
              <a:t>“Europeans would probably be surprised to learn that the U.S. Federal Reserve System has never been independently audited.    </a:t>
            </a:r>
          </a:p>
          <a:p>
            <a:endParaRPr lang="en-US" sz="2400" dirty="0"/>
          </a:p>
          <a:p>
            <a:r>
              <a:rPr lang="en-US" sz="2400" dirty="0" smtClean="0"/>
              <a:t>The secrecy to the grave requirement, on meetings and other matters, raises some concern.   Certainly the ECB should not make it easy for speculators and others to thwart or unfairly benefit from its policies.  But that can be done without giving the institution too much of an air of secrecy, which could lead to worse problems.”</a:t>
            </a:r>
          </a:p>
          <a:p>
            <a:r>
              <a:rPr lang="en-US" sz="2400" dirty="0" smtClean="0"/>
              <a:t>         			        </a:t>
            </a:r>
            <a:r>
              <a:rPr lang="en-US" dirty="0" err="1" smtClean="0"/>
              <a:t>Zarlenga</a:t>
            </a:r>
            <a:r>
              <a:rPr lang="en-US" dirty="0" smtClean="0"/>
              <a:t>, </a:t>
            </a:r>
            <a:r>
              <a:rPr lang="en-US" i="1" dirty="0" smtClean="0"/>
              <a:t>LSM</a:t>
            </a:r>
            <a:r>
              <a:rPr lang="en-US" dirty="0" smtClean="0"/>
              <a:t>, p. 633</a:t>
            </a:r>
            <a:endParaRPr lang="en-US" dirty="0"/>
          </a:p>
        </p:txBody>
      </p:sp>
      <p:pic>
        <p:nvPicPr>
          <p:cNvPr id="2050" name="Picture 2" descr="https://s3-eu5.ixquick.com/cgi-bin/serveimage?url=http%3A%2F%2Fts1.mm.bing.net%2Fth%3Fid%3DJN.Njex3Z7QoHo8%252fB3gA3G2lw%26pid%3D15.1%26H%3D81%26W%3D160&amp;sp=d48ebd5863c065107e391055a4141a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855" y="2559108"/>
            <a:ext cx="5514346" cy="279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564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461665"/>
          </a:xfrm>
          <a:prstGeom prst="rect">
            <a:avLst/>
          </a:prstGeom>
          <a:solidFill>
            <a:srgbClr val="37FFFF"/>
          </a:solidFill>
        </p:spPr>
        <p:txBody>
          <a:bodyPr wrap="square">
            <a:spAutoFit/>
          </a:bodyPr>
          <a:lstStyle/>
          <a:p>
            <a:pPr marL="342900" indent="-342900" algn="ctr">
              <a:buFont typeface="+mj-lt"/>
              <a:buAutoNum type="arabicPeriod" startAt="2"/>
            </a:pPr>
            <a:r>
              <a:rPr lang="en-US" sz="2400" b="1" dirty="0">
                <a:latin typeface="Courier New" panose="02070309020205020404" pitchFamily="49" charset="0"/>
                <a:cs typeface="Courier New" panose="02070309020205020404" pitchFamily="49" charset="0"/>
              </a:rPr>
              <a:t>European Monetary </a:t>
            </a:r>
            <a:r>
              <a:rPr lang="en-US" sz="2400" b="1" dirty="0" smtClean="0">
                <a:latin typeface="Courier New" panose="02070309020205020404" pitchFamily="49" charset="0"/>
                <a:cs typeface="Courier New" panose="02070309020205020404" pitchFamily="49" charset="0"/>
              </a:rPr>
              <a:t>Union - EMU</a:t>
            </a:r>
            <a:endParaRPr lang="en-US" sz="2400" b="1" dirty="0"/>
          </a:p>
        </p:txBody>
      </p:sp>
      <p:sp>
        <p:nvSpPr>
          <p:cNvPr id="6" name="TextBox 5"/>
          <p:cNvSpPr txBox="1"/>
          <p:nvPr/>
        </p:nvSpPr>
        <p:spPr>
          <a:xfrm>
            <a:off x="-15766" y="461665"/>
            <a:ext cx="12192000" cy="1015663"/>
          </a:xfrm>
          <a:prstGeom prst="rect">
            <a:avLst/>
          </a:prstGeom>
          <a:solidFill>
            <a:srgbClr val="37FFFF"/>
          </a:solidFill>
        </p:spPr>
        <p:txBody>
          <a:bodyPr wrap="square" rtlCol="0">
            <a:spAutoFit/>
          </a:bodyPr>
          <a:lstStyle/>
          <a:p>
            <a:pPr algn="ctr"/>
            <a:r>
              <a:rPr lang="en-US" sz="2800" b="1" dirty="0" smtClean="0"/>
              <a:t>In the steps towards monetary union,</a:t>
            </a:r>
          </a:p>
          <a:p>
            <a:pPr algn="ctr"/>
            <a:r>
              <a:rPr lang="en-US" sz="2800" b="1" dirty="0" smtClean="0"/>
              <a:t>member states had to bring key monetary measurements into </a:t>
            </a:r>
            <a:r>
              <a:rPr lang="en-US" sz="3200" b="1" dirty="0" smtClean="0"/>
              <a:t>CONVERGENCE</a:t>
            </a:r>
          </a:p>
        </p:txBody>
      </p:sp>
      <p:sp>
        <p:nvSpPr>
          <p:cNvPr id="2" name="Rectangle 1"/>
          <p:cNvSpPr/>
          <p:nvPr/>
        </p:nvSpPr>
        <p:spPr>
          <a:xfrm>
            <a:off x="-15765" y="1482990"/>
            <a:ext cx="12191999" cy="2554545"/>
          </a:xfrm>
          <a:prstGeom prst="rect">
            <a:avLst/>
          </a:prstGeom>
          <a:solidFill>
            <a:srgbClr val="E1FFFF"/>
          </a:solidFill>
        </p:spPr>
        <p:txBody>
          <a:bodyPr wrap="square">
            <a:spAutoFit/>
          </a:bodyPr>
          <a:lstStyle/>
          <a:p>
            <a:pPr marL="457200" indent="-457200">
              <a:buFont typeface="+mj-lt"/>
              <a:buAutoNum type="arabicPeriod"/>
            </a:pPr>
            <a:r>
              <a:rPr lang="en-US" sz="2000" dirty="0" smtClean="0"/>
              <a:t>FISCAL DEFICITS 		must be equal or less than 3% of Gross Domestic Product (GDP)</a:t>
            </a:r>
          </a:p>
          <a:p>
            <a:pPr marL="457200" indent="-457200">
              <a:buFont typeface="+mj-lt"/>
              <a:buAutoNum type="arabicPeriod"/>
            </a:pPr>
            <a:r>
              <a:rPr lang="en-US" sz="2000" dirty="0" smtClean="0"/>
              <a:t>GOVERNMENT DEBT 		must be equal or less than 60% of GDP</a:t>
            </a:r>
          </a:p>
          <a:p>
            <a:pPr marL="457200" indent="-457200">
              <a:buFont typeface="+mj-lt"/>
              <a:buAutoNum type="arabicPeriod"/>
            </a:pPr>
            <a:r>
              <a:rPr lang="en-US" sz="2000" dirty="0" smtClean="0"/>
              <a:t>PRICE STABILITY 		(at an average annual rate) must not be more than 1 ½ % greater than three best</a:t>
            </a:r>
          </a:p>
          <a:p>
            <a:pPr lvl="1"/>
            <a:r>
              <a:rPr lang="en-US" sz="2000" dirty="0"/>
              <a:t>	</a:t>
            </a:r>
            <a:r>
              <a:rPr lang="en-US" sz="2000" dirty="0" smtClean="0"/>
              <a:t>			performing member states</a:t>
            </a:r>
          </a:p>
          <a:p>
            <a:pPr marL="457200" indent="-457200">
              <a:buFont typeface="+mj-lt"/>
              <a:buAutoNum type="arabicPeriod"/>
            </a:pPr>
            <a:r>
              <a:rPr lang="en-US" sz="2000" dirty="0" smtClean="0"/>
              <a:t>EXCHANGE RATE STABILITY 	must stay within normal fluctuation margins of the Exchange Rate Mechanism, 					without severe tensions or unilateral devaluations for a minimum of 2 years</a:t>
            </a:r>
          </a:p>
          <a:p>
            <a:pPr marL="457200" indent="-457200">
              <a:buFont typeface="+mj-lt"/>
              <a:buAutoNum type="arabicPeriod"/>
            </a:pPr>
            <a:r>
              <a:rPr lang="en-US" sz="2000" dirty="0" smtClean="0"/>
              <a:t>INTEREST RATES ON MEMBER’S LONG-TERM GOVERNMENT BONDS had to be within 2% of the three best</a:t>
            </a:r>
          </a:p>
          <a:p>
            <a:r>
              <a:rPr lang="en-US" sz="2000" dirty="0"/>
              <a:t>	</a:t>
            </a:r>
            <a:r>
              <a:rPr lang="en-US" sz="2000" dirty="0" smtClean="0"/>
              <a:t>			performing member states in terms of price stability</a:t>
            </a:r>
            <a:endParaRPr lang="en-US" sz="2000" dirty="0"/>
          </a:p>
        </p:txBody>
      </p:sp>
      <p:sp>
        <p:nvSpPr>
          <p:cNvPr id="5" name="TextBox 4"/>
          <p:cNvSpPr txBox="1"/>
          <p:nvPr/>
        </p:nvSpPr>
        <p:spPr>
          <a:xfrm>
            <a:off x="2583632" y="4334233"/>
            <a:ext cx="6544603" cy="584775"/>
          </a:xfrm>
          <a:prstGeom prst="rect">
            <a:avLst/>
          </a:prstGeom>
          <a:solidFill>
            <a:srgbClr val="FFD5FF"/>
          </a:solidFill>
        </p:spPr>
        <p:txBody>
          <a:bodyPr wrap="square" rtlCol="0">
            <a:spAutoFit/>
          </a:bodyPr>
          <a:lstStyle/>
          <a:p>
            <a:r>
              <a:rPr lang="en-US" sz="3200" b="1" dirty="0" smtClean="0"/>
              <a:t>COMMENT 2002:  CONVERGENCE</a:t>
            </a:r>
            <a:endParaRPr lang="en-US" sz="3200" b="1" dirty="0"/>
          </a:p>
        </p:txBody>
      </p:sp>
      <p:sp>
        <p:nvSpPr>
          <p:cNvPr id="7" name="TextBox 6"/>
          <p:cNvSpPr txBox="1"/>
          <p:nvPr/>
        </p:nvSpPr>
        <p:spPr>
          <a:xfrm>
            <a:off x="0" y="4919008"/>
            <a:ext cx="12192000" cy="1938992"/>
          </a:xfrm>
          <a:prstGeom prst="rect">
            <a:avLst/>
          </a:prstGeom>
          <a:solidFill>
            <a:srgbClr val="FFD5FF"/>
          </a:solidFill>
        </p:spPr>
        <p:txBody>
          <a:bodyPr wrap="square" rtlCol="0">
            <a:spAutoFit/>
          </a:bodyPr>
          <a:lstStyle/>
          <a:p>
            <a:r>
              <a:rPr lang="en-US" sz="2000" dirty="0" smtClean="0"/>
              <a:t>“The convergence requirements, especially on deficits, proved to be a real test of the ability of member states to confirm to some tight requirements, which even the economically strongest had great difficulty meeting…</a:t>
            </a:r>
          </a:p>
          <a:p>
            <a:endParaRPr lang="en-US" sz="2000" dirty="0" smtClean="0"/>
          </a:p>
          <a:p>
            <a:r>
              <a:rPr lang="en-US" sz="2000" dirty="0" smtClean="0"/>
              <a:t>The willingness of Germany to go to 12% unemployment in its effort to meet the pre-ordained requirements … represents a danger signal that ideology may be allowed to dominate the system, rather than requiring that the money system work effectively to improve life in the community.” 			</a:t>
            </a:r>
            <a:r>
              <a:rPr lang="en-US" sz="1600" dirty="0" err="1" smtClean="0"/>
              <a:t>Zarlenga</a:t>
            </a:r>
            <a:r>
              <a:rPr lang="en-US" sz="1600" dirty="0" smtClean="0"/>
              <a:t>, </a:t>
            </a:r>
            <a:r>
              <a:rPr lang="en-US" sz="1600" i="1" dirty="0" smtClean="0"/>
              <a:t>LSM</a:t>
            </a:r>
            <a:r>
              <a:rPr lang="en-US" sz="1600" dirty="0" smtClean="0"/>
              <a:t>, p. 634</a:t>
            </a:r>
            <a:endParaRPr lang="en-US" sz="1600" dirty="0"/>
          </a:p>
        </p:txBody>
      </p:sp>
    </p:spTree>
    <p:extLst>
      <p:ext uri="{BB962C8B-B14F-4D97-AF65-F5344CB8AC3E}">
        <p14:creationId xmlns:p14="http://schemas.microsoft.com/office/powerpoint/2010/main" val="1287525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1665"/>
            <a:ext cx="12192000" cy="1569660"/>
          </a:xfrm>
          <a:prstGeom prst="rect">
            <a:avLst/>
          </a:prstGeom>
          <a:solidFill>
            <a:srgbClr val="CCECFF"/>
          </a:solidFill>
        </p:spPr>
        <p:txBody>
          <a:bodyPr wrap="square">
            <a:spAutoFit/>
          </a:bodyPr>
          <a:lstStyle/>
          <a:p>
            <a:r>
              <a:rPr lang="en-US" sz="2400" b="1" dirty="0" smtClean="0"/>
              <a:t>Eurozone</a:t>
            </a:r>
            <a:r>
              <a:rPr lang="en-US" sz="2400" dirty="0" smtClean="0"/>
              <a:t>, officially </a:t>
            </a:r>
            <a:r>
              <a:rPr lang="en-US" sz="2400" dirty="0"/>
              <a:t>called the </a:t>
            </a:r>
            <a:r>
              <a:rPr lang="en-US" sz="2400" b="1" dirty="0"/>
              <a:t>euro </a:t>
            </a:r>
            <a:r>
              <a:rPr lang="en-US" sz="2400" b="1" dirty="0" smtClean="0"/>
              <a:t>area</a:t>
            </a:r>
            <a:r>
              <a:rPr lang="en-US" sz="2400" dirty="0" smtClean="0"/>
              <a:t>, </a:t>
            </a:r>
            <a:r>
              <a:rPr lang="en-US" sz="2400" dirty="0"/>
              <a:t>is </a:t>
            </a:r>
            <a:r>
              <a:rPr lang="en-US" sz="2400" dirty="0" smtClean="0"/>
              <a:t>a monetary union  </a:t>
            </a:r>
            <a:r>
              <a:rPr lang="en-US" sz="2400" dirty="0"/>
              <a:t>of 19 of the </a:t>
            </a:r>
            <a:r>
              <a:rPr lang="en-US" sz="2400" dirty="0" smtClean="0"/>
              <a:t>28 European Union (EU) member states which </a:t>
            </a:r>
            <a:r>
              <a:rPr lang="en-US" sz="2400" dirty="0"/>
              <a:t>have adopted </a:t>
            </a:r>
            <a:r>
              <a:rPr lang="en-US" sz="2400" dirty="0" smtClean="0"/>
              <a:t>the euro </a:t>
            </a:r>
            <a:r>
              <a:rPr lang="en-US" sz="2400" dirty="0"/>
              <a:t>(€) as their common currency and </a:t>
            </a:r>
            <a:r>
              <a:rPr lang="en-US" sz="2400" dirty="0" smtClean="0"/>
              <a:t>sole legal tender.  The </a:t>
            </a:r>
            <a:r>
              <a:rPr lang="en-US" sz="2400" dirty="0"/>
              <a:t>other nine members of </a:t>
            </a:r>
            <a:r>
              <a:rPr lang="en-US" sz="2400" dirty="0" smtClean="0"/>
              <a:t>the European Union </a:t>
            </a:r>
            <a:r>
              <a:rPr lang="en-US" sz="2400" dirty="0"/>
              <a:t>continue to use their own national currencies.</a:t>
            </a:r>
          </a:p>
        </p:txBody>
      </p:sp>
      <p:sp>
        <p:nvSpPr>
          <p:cNvPr id="5" name="Rectangle 4"/>
          <p:cNvSpPr/>
          <p:nvPr/>
        </p:nvSpPr>
        <p:spPr>
          <a:xfrm>
            <a:off x="0" y="0"/>
            <a:ext cx="12192000" cy="461665"/>
          </a:xfrm>
          <a:prstGeom prst="rect">
            <a:avLst/>
          </a:prstGeom>
          <a:solidFill>
            <a:srgbClr val="37FFFF"/>
          </a:solidFill>
        </p:spPr>
        <p:txBody>
          <a:bodyPr wrap="square">
            <a:spAutoFit/>
          </a:bodyPr>
          <a:lstStyle/>
          <a:p>
            <a:pPr marL="342900" indent="-342900" algn="ctr">
              <a:buFont typeface="+mj-lt"/>
              <a:buAutoNum type="arabicPeriod" startAt="2"/>
            </a:pPr>
            <a:r>
              <a:rPr lang="en-US" sz="2400" b="1" dirty="0">
                <a:latin typeface="Courier New" panose="02070309020205020404" pitchFamily="49" charset="0"/>
                <a:cs typeface="Courier New" panose="02070309020205020404" pitchFamily="49" charset="0"/>
              </a:rPr>
              <a:t>European Monetary </a:t>
            </a:r>
            <a:r>
              <a:rPr lang="en-US" sz="2400" b="1" dirty="0" smtClean="0">
                <a:latin typeface="Courier New" panose="02070309020205020404" pitchFamily="49" charset="0"/>
                <a:cs typeface="Courier New" panose="02070309020205020404" pitchFamily="49" charset="0"/>
              </a:rPr>
              <a:t>Union - EMU</a:t>
            </a:r>
            <a:endParaRPr lang="en-US" sz="2400" b="1" dirty="0"/>
          </a:p>
        </p:txBody>
      </p:sp>
      <p:pic>
        <p:nvPicPr>
          <p:cNvPr id="1028" name="Picture 4" descr="http://www.forex-tribe.com/img/eurozone-membe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824" y="1639615"/>
            <a:ext cx="6565388" cy="5218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476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edia.guim.co.uk/1f5e852dab9f78d665c65566618b699902ee3718/0_52_3000_1800/3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338" y="693683"/>
            <a:ext cx="10198866" cy="61643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830997"/>
          </a:xfrm>
          <a:prstGeom prst="rect">
            <a:avLst/>
          </a:prstGeom>
          <a:solidFill>
            <a:srgbClr val="37FFFF"/>
          </a:solidFill>
        </p:spPr>
        <p:txBody>
          <a:bodyPr wrap="square">
            <a:spAutoFit/>
          </a:bodyPr>
          <a:lstStyle/>
          <a:p>
            <a:pPr marL="342900" indent="-342900" algn="ctr">
              <a:buFont typeface="+mj-lt"/>
              <a:buAutoNum type="arabicPeriod" startAt="2"/>
            </a:pPr>
            <a:r>
              <a:rPr lang="en-US" sz="2400" b="1" dirty="0">
                <a:latin typeface="Courier New" panose="02070309020205020404" pitchFamily="49" charset="0"/>
                <a:cs typeface="Courier New" panose="02070309020205020404" pitchFamily="49" charset="0"/>
              </a:rPr>
              <a:t>European Monetary </a:t>
            </a:r>
            <a:r>
              <a:rPr lang="en-US" sz="2400" b="1" dirty="0" smtClean="0">
                <a:latin typeface="Courier New" panose="02070309020205020404" pitchFamily="49" charset="0"/>
                <a:cs typeface="Courier New" panose="02070309020205020404" pitchFamily="49" charset="0"/>
              </a:rPr>
              <a:t>Union </a:t>
            </a:r>
            <a:r>
              <a:rPr lang="en-US" sz="2400" b="1" dirty="0" smtClean="0">
                <a:latin typeface="Courier New" panose="02070309020205020404" pitchFamily="49" charset="0"/>
                <a:cs typeface="Courier New" panose="02070309020205020404" pitchFamily="49" charset="0"/>
              </a:rPr>
              <a:t>– EMU</a:t>
            </a:r>
          </a:p>
          <a:p>
            <a:pPr algn="ctr"/>
            <a:r>
              <a:rPr lang="en-US" sz="2400" b="1" dirty="0" smtClean="0">
                <a:latin typeface="Courier New" panose="02070309020205020404" pitchFamily="49" charset="0"/>
                <a:cs typeface="Courier New" panose="02070309020205020404" pitchFamily="49" charset="0"/>
              </a:rPr>
              <a:t>EUROSYSTEM OF CENTRAL BANKS</a:t>
            </a:r>
            <a:endParaRPr lang="en-US" sz="2400" b="1" dirty="0"/>
          </a:p>
        </p:txBody>
      </p:sp>
      <p:sp>
        <p:nvSpPr>
          <p:cNvPr id="2" name="Rectangle 1"/>
          <p:cNvSpPr/>
          <p:nvPr/>
        </p:nvSpPr>
        <p:spPr>
          <a:xfrm>
            <a:off x="-15766" y="830997"/>
            <a:ext cx="4745421" cy="3785652"/>
          </a:xfrm>
          <a:prstGeom prst="rect">
            <a:avLst/>
          </a:prstGeom>
          <a:solidFill>
            <a:schemeClr val="bg1"/>
          </a:solidFill>
        </p:spPr>
        <p:txBody>
          <a:bodyPr wrap="square">
            <a:spAutoFit/>
          </a:bodyPr>
          <a:lstStyle/>
          <a:p>
            <a:r>
              <a:rPr lang="en-US" sz="2000" dirty="0"/>
              <a:t>The </a:t>
            </a:r>
            <a:r>
              <a:rPr lang="en-US" sz="2000" b="1" dirty="0" err="1"/>
              <a:t>Eurosystem</a:t>
            </a:r>
            <a:r>
              <a:rPr lang="en-US" sz="2000" dirty="0"/>
              <a:t> consists of </a:t>
            </a:r>
            <a:r>
              <a:rPr lang="en-US" sz="2000" dirty="0" smtClean="0"/>
              <a:t>the ECB </a:t>
            </a:r>
            <a:r>
              <a:rPr lang="en-US" sz="2000" dirty="0"/>
              <a:t>and the central banks of the member states that belong to the </a:t>
            </a:r>
            <a:r>
              <a:rPr lang="en-US" sz="2000" dirty="0" smtClean="0"/>
              <a:t>Eurozone, which apply </a:t>
            </a:r>
            <a:r>
              <a:rPr lang="en-US" sz="2000" dirty="0"/>
              <a:t>the monetary policy decided by the ECB</a:t>
            </a:r>
            <a:r>
              <a:rPr lang="en-US" sz="2000" dirty="0" smtClean="0"/>
              <a:t>).</a:t>
            </a:r>
          </a:p>
          <a:p>
            <a:endParaRPr lang="en-US" sz="2000" dirty="0"/>
          </a:p>
          <a:p>
            <a:r>
              <a:rPr lang="en-US" sz="2000" dirty="0"/>
              <a:t>The </a:t>
            </a:r>
            <a:r>
              <a:rPr lang="en-US" sz="2000" b="1" dirty="0" err="1"/>
              <a:t>Eurosystem</a:t>
            </a:r>
            <a:r>
              <a:rPr lang="en-US" sz="2000" dirty="0"/>
              <a:t> is distinct from </a:t>
            </a:r>
            <a:r>
              <a:rPr lang="en-US" sz="2000" dirty="0" smtClean="0"/>
              <a:t>the European System of Central Banks (ESCB), </a:t>
            </a:r>
            <a:r>
              <a:rPr lang="en-US" sz="2000" dirty="0"/>
              <a:t>which is the group of central banks that includes the ECB and the central banks of all European Union member states, including those of countries not included in the </a:t>
            </a:r>
            <a:r>
              <a:rPr lang="en-US" sz="2000" dirty="0" err="1"/>
              <a:t>eurozone</a:t>
            </a:r>
            <a:endParaRPr lang="en-US" sz="2000" dirty="0"/>
          </a:p>
        </p:txBody>
      </p:sp>
    </p:spTree>
    <p:extLst>
      <p:ext uri="{BB962C8B-B14F-4D97-AF65-F5344CB8AC3E}">
        <p14:creationId xmlns:p14="http://schemas.microsoft.com/office/powerpoint/2010/main" val="2883660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FFC000"/>
          </a:solidFill>
        </p:spPr>
        <p:txBody>
          <a:bodyPr wrap="square">
            <a:spAutoFit/>
          </a:bodyPr>
          <a:lstStyle/>
          <a:p>
            <a:pPr marL="457200" indent="-457200" algn="ctr">
              <a:buFont typeface="+mj-lt"/>
              <a:buAutoNum type="arabicPeriod" startAt="3"/>
            </a:pPr>
            <a:r>
              <a:rPr lang="en-US" sz="2400" b="1" dirty="0" smtClean="0">
                <a:latin typeface="Courier New" panose="02070309020205020404" pitchFamily="49" charset="0"/>
                <a:cs typeface="Courier New" panose="02070309020205020404" pitchFamily="49" charset="0"/>
              </a:rPr>
              <a:t>  MONEY CREATION PROCESS</a:t>
            </a:r>
            <a:endParaRPr lang="en-US" sz="2400" b="1" dirty="0"/>
          </a:p>
        </p:txBody>
      </p:sp>
      <p:sp>
        <p:nvSpPr>
          <p:cNvPr id="3" name="TextBox 2"/>
          <p:cNvSpPr txBox="1"/>
          <p:nvPr/>
        </p:nvSpPr>
        <p:spPr>
          <a:xfrm>
            <a:off x="0" y="461666"/>
            <a:ext cx="12192000" cy="2677656"/>
          </a:xfrm>
          <a:prstGeom prst="rect">
            <a:avLst/>
          </a:prstGeom>
          <a:solidFill>
            <a:srgbClr val="FFD597"/>
          </a:solidFill>
        </p:spPr>
        <p:txBody>
          <a:bodyPr wrap="square" rtlCol="0">
            <a:spAutoFit/>
          </a:bodyPr>
          <a:lstStyle/>
          <a:p>
            <a:r>
              <a:rPr lang="en-US" sz="2400" dirty="0" smtClean="0"/>
              <a:t>“Usually the key feature of a monetary system is how new money is created and added to the system, or removed from circulation.  This is of paramount importance because it is the main way the money system is controlled…</a:t>
            </a:r>
          </a:p>
          <a:p>
            <a:endParaRPr lang="en-US" sz="2400" dirty="0"/>
          </a:p>
          <a:p>
            <a:r>
              <a:rPr lang="en-US" sz="2400" dirty="0" smtClean="0"/>
              <a:t>It is also important because in the process of defining how the money supply is created, it is normally necessary, and always desirable, to clearly state the exact definition of money in the system.”   									</a:t>
            </a:r>
            <a:r>
              <a:rPr lang="en-US" dirty="0" err="1" smtClean="0"/>
              <a:t>Zarlenga</a:t>
            </a:r>
            <a:r>
              <a:rPr lang="en-US" dirty="0" smtClean="0"/>
              <a:t>, </a:t>
            </a:r>
            <a:r>
              <a:rPr lang="en-US" i="1" dirty="0" smtClean="0"/>
              <a:t>LSM</a:t>
            </a:r>
            <a:r>
              <a:rPr lang="en-US" dirty="0" smtClean="0"/>
              <a:t>, p. 634</a:t>
            </a:r>
            <a:endParaRPr lang="en-US" dirty="0"/>
          </a:p>
        </p:txBody>
      </p:sp>
      <p:sp>
        <p:nvSpPr>
          <p:cNvPr id="4" name="TextBox 3"/>
          <p:cNvSpPr txBox="1"/>
          <p:nvPr/>
        </p:nvSpPr>
        <p:spPr>
          <a:xfrm>
            <a:off x="2948153" y="3909849"/>
            <a:ext cx="6756721" cy="1569660"/>
          </a:xfrm>
          <a:prstGeom prst="rect">
            <a:avLst/>
          </a:prstGeom>
          <a:solidFill>
            <a:srgbClr val="FFFF00"/>
          </a:solidFill>
        </p:spPr>
        <p:txBody>
          <a:bodyPr wrap="none" rtlCol="0">
            <a:spAutoFit/>
          </a:bodyPr>
          <a:lstStyle/>
          <a:p>
            <a:r>
              <a:rPr lang="en-US" sz="3200" dirty="0" smtClean="0"/>
              <a:t>THE ECB TAKES EFFECTIVE CONTROL</a:t>
            </a:r>
          </a:p>
          <a:p>
            <a:r>
              <a:rPr lang="en-US" sz="3200" dirty="0" smtClean="0"/>
              <a:t>OF THE SEVERAL METHODS OF</a:t>
            </a:r>
          </a:p>
          <a:p>
            <a:r>
              <a:rPr lang="en-US" sz="3200" dirty="0" smtClean="0"/>
              <a:t>CREATING AND LIQUIDATING MONEY…</a:t>
            </a:r>
            <a:endParaRPr lang="en-US" sz="3200" dirty="0"/>
          </a:p>
        </p:txBody>
      </p:sp>
    </p:spTree>
    <p:extLst>
      <p:ext uri="{BB962C8B-B14F-4D97-AF65-F5344CB8AC3E}">
        <p14:creationId xmlns:p14="http://schemas.microsoft.com/office/powerpoint/2010/main" val="3405537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13" y="188662"/>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1" y="1379622"/>
            <a:ext cx="9494004" cy="5301916"/>
          </a:xfrm>
          <a:solidFill>
            <a:schemeClr val="accent2">
              <a:lumMod val="20000"/>
              <a:lumOff val="80000"/>
            </a:schemeClr>
          </a:solidFill>
        </p:spPr>
        <p:txBody>
          <a:bodyPr>
            <a:normAutofit fontScale="85000" lnSpcReduction="10000"/>
          </a:bodyPr>
          <a:lstStyle/>
          <a:p>
            <a:pPr marL="514350" indent="-514350">
              <a:buFont typeface="+mj-lt"/>
              <a:buAutoNum type="arabicPeriod"/>
            </a:pPr>
            <a:r>
              <a:rPr lang="en-US" sz="2400" dirty="0" smtClean="0"/>
              <a:t>Primary importance of the money power (power to create money and regulate it)</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tremendous misery and suffering for the ordinary people.    Will </a:t>
            </a:r>
            <a:r>
              <a:rPr lang="en-US" sz="2400" dirty="0" smtClean="0"/>
              <a:t>&amp; Martin, </a:t>
            </a:r>
            <a:r>
              <a:rPr lang="en-US" sz="2400" dirty="0" smtClean="0"/>
              <a:t>February 2014</a:t>
            </a:r>
          </a:p>
          <a:p>
            <a:pPr marL="514350" indent="-514350">
              <a:buFont typeface="+mj-lt"/>
              <a:buAutoNum type="arabicPeriod"/>
            </a:pPr>
            <a:endParaRPr lang="en-US" sz="2400" dirty="0"/>
          </a:p>
          <a:p>
            <a:pPr marL="514350" indent="-514350">
              <a:buFont typeface="+mj-lt"/>
              <a:buAutoNum type="arabicPeriod"/>
            </a:pPr>
            <a:r>
              <a:rPr lang="en-US" sz="2400" dirty="0" smtClean="0"/>
              <a:t>Whenever the public has owned a significant fraction of the money power, great public benefit has ensued:  Sparta, the Roman Republic, the American Colonies in the 18</a:t>
            </a:r>
            <a:r>
              <a:rPr lang="en-US" sz="2400" baseline="30000" dirty="0" smtClean="0"/>
              <a:t>th</a:t>
            </a:r>
            <a:r>
              <a:rPr lang="en-US" sz="2400" dirty="0" smtClean="0"/>
              <a:t> </a:t>
            </a:r>
            <a:r>
              <a:rPr lang="en-US" sz="2400" dirty="0"/>
              <a:t>century, </a:t>
            </a:r>
            <a:r>
              <a:rPr lang="en-US" sz="2400" dirty="0" smtClean="0"/>
              <a:t>GREENBACKS after the Civil War, Canada </a:t>
            </a:r>
            <a:r>
              <a:rPr lang="en-US" sz="2400" dirty="0"/>
              <a:t>after the Great </a:t>
            </a:r>
            <a:r>
              <a:rPr lang="en-US" sz="2400" dirty="0" smtClean="0"/>
              <a:t>Depression, </a:t>
            </a:r>
            <a:r>
              <a:rPr lang="en-US" sz="2400" dirty="0"/>
              <a:t>British experience after World War II</a:t>
            </a:r>
            <a:r>
              <a:rPr lang="en-US" sz="2400" dirty="0" smtClean="0"/>
              <a:t>.  Martin, July 2014. </a:t>
            </a:r>
            <a:endParaRPr lang="en-US" sz="2400" dirty="0"/>
          </a:p>
        </p:txBody>
      </p:sp>
    </p:spTree>
    <p:extLst>
      <p:ext uri="{BB962C8B-B14F-4D97-AF65-F5344CB8AC3E}">
        <p14:creationId xmlns:p14="http://schemas.microsoft.com/office/powerpoint/2010/main" val="1319316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30997"/>
          </a:xfrm>
          <a:prstGeom prst="rect">
            <a:avLst/>
          </a:prstGeom>
          <a:solidFill>
            <a:srgbClr val="FFC000"/>
          </a:solidFill>
        </p:spPr>
        <p:txBody>
          <a:bodyPr wrap="square">
            <a:spAutoFit/>
          </a:bodyPr>
          <a:lstStyle/>
          <a:p>
            <a:pPr marL="457200" indent="-457200" algn="ctr">
              <a:buFont typeface="+mj-lt"/>
              <a:buAutoNum type="arabicPeriod" startAt="3"/>
            </a:pPr>
            <a:r>
              <a:rPr lang="en-US" sz="2400" b="1" dirty="0" smtClean="0">
                <a:latin typeface="Courier New" panose="02070309020205020404" pitchFamily="49" charset="0"/>
                <a:cs typeface="Courier New" panose="02070309020205020404" pitchFamily="49" charset="0"/>
              </a:rPr>
              <a:t>  MONEY CREATION PROCESS:</a:t>
            </a:r>
          </a:p>
          <a:p>
            <a:pPr algn="ctr"/>
            <a:r>
              <a:rPr lang="en-US" sz="2400" b="1" dirty="0" smtClean="0">
                <a:latin typeface="Courier New" panose="02070309020205020404" pitchFamily="49" charset="0"/>
                <a:cs typeface="Courier New" panose="02070309020205020404" pitchFamily="49" charset="0"/>
              </a:rPr>
              <a:t>a)  Policy Determination</a:t>
            </a:r>
            <a:endParaRPr lang="en-US" sz="2400" b="1" dirty="0"/>
          </a:p>
        </p:txBody>
      </p:sp>
      <p:sp>
        <p:nvSpPr>
          <p:cNvPr id="7" name="Round Single Corner Rectangle 6"/>
          <p:cNvSpPr/>
          <p:nvPr/>
        </p:nvSpPr>
        <p:spPr>
          <a:xfrm>
            <a:off x="220717" y="2617414"/>
            <a:ext cx="2822027" cy="1686910"/>
          </a:xfrm>
          <a:prstGeom prst="round1Rect">
            <a:avLst>
              <a:gd name="adj"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ECB Governing Council</a:t>
            </a:r>
          </a:p>
          <a:p>
            <a:pPr algn="ctr"/>
            <a:r>
              <a:rPr lang="en-US" dirty="0" smtClean="0">
                <a:solidFill>
                  <a:schemeClr val="tx1"/>
                </a:solidFill>
              </a:rPr>
              <a:t>formulates monetary policy</a:t>
            </a:r>
          </a:p>
          <a:p>
            <a:pPr algn="ctr"/>
            <a:endParaRPr lang="en-US" dirty="0">
              <a:solidFill>
                <a:schemeClr val="tx1"/>
              </a:solidFill>
            </a:endParaRPr>
          </a:p>
          <a:p>
            <a:pPr algn="ctr"/>
            <a:r>
              <a:rPr lang="en-US" dirty="0" smtClean="0">
                <a:solidFill>
                  <a:schemeClr val="tx1"/>
                </a:solidFill>
              </a:rPr>
              <a:t>key interest rates</a:t>
            </a:r>
          </a:p>
          <a:p>
            <a:pPr algn="ctr"/>
            <a:r>
              <a:rPr lang="en-US" dirty="0" smtClean="0">
                <a:solidFill>
                  <a:schemeClr val="tx1"/>
                </a:solidFill>
              </a:rPr>
              <a:t>supply of reserves</a:t>
            </a:r>
          </a:p>
          <a:p>
            <a:pPr algn="ctr"/>
            <a:r>
              <a:rPr lang="en-US" dirty="0" smtClean="0">
                <a:solidFill>
                  <a:schemeClr val="tx1"/>
                </a:solidFill>
              </a:rPr>
              <a:t>etc.</a:t>
            </a:r>
            <a:endParaRPr lang="en-US" dirty="0">
              <a:solidFill>
                <a:schemeClr val="tx1"/>
              </a:solidFill>
            </a:endParaRPr>
          </a:p>
        </p:txBody>
      </p:sp>
      <p:sp>
        <p:nvSpPr>
          <p:cNvPr id="8" name="Round Single Corner Rectangle 7"/>
          <p:cNvSpPr/>
          <p:nvPr/>
        </p:nvSpPr>
        <p:spPr>
          <a:xfrm>
            <a:off x="4194173" y="2617414"/>
            <a:ext cx="3221420" cy="1686910"/>
          </a:xfrm>
          <a:prstGeom prst="round1Rect">
            <a:avLst>
              <a:gd name="adj"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ECB Executive Board</a:t>
            </a:r>
          </a:p>
          <a:p>
            <a:pPr algn="ctr"/>
            <a:r>
              <a:rPr lang="en-US" dirty="0" smtClean="0">
                <a:solidFill>
                  <a:schemeClr val="tx1"/>
                </a:solidFill>
              </a:rPr>
              <a:t>implements decisions of</a:t>
            </a:r>
          </a:p>
          <a:p>
            <a:pPr algn="ctr"/>
            <a:r>
              <a:rPr lang="en-US" dirty="0" smtClean="0">
                <a:solidFill>
                  <a:schemeClr val="tx1"/>
                </a:solidFill>
              </a:rPr>
              <a:t>ECB Governing Council </a:t>
            </a:r>
          </a:p>
          <a:p>
            <a:pPr algn="ctr"/>
            <a:r>
              <a:rPr lang="en-US" dirty="0" smtClean="0">
                <a:solidFill>
                  <a:schemeClr val="tx1"/>
                </a:solidFill>
              </a:rPr>
              <a:t>&amp;</a:t>
            </a:r>
          </a:p>
          <a:p>
            <a:pPr algn="ctr"/>
            <a:r>
              <a:rPr lang="en-US" dirty="0" smtClean="0">
                <a:solidFill>
                  <a:schemeClr val="tx1"/>
                </a:solidFill>
              </a:rPr>
              <a:t>instructs National Central Banks</a:t>
            </a:r>
            <a:endParaRPr lang="en-US" dirty="0">
              <a:solidFill>
                <a:schemeClr val="tx1"/>
              </a:solidFill>
            </a:endParaRPr>
          </a:p>
        </p:txBody>
      </p:sp>
      <p:sp>
        <p:nvSpPr>
          <p:cNvPr id="9" name="Round Single Corner Rectangle 8"/>
          <p:cNvSpPr/>
          <p:nvPr/>
        </p:nvSpPr>
        <p:spPr>
          <a:xfrm>
            <a:off x="8440755" y="2617414"/>
            <a:ext cx="3372873" cy="1686910"/>
          </a:xfrm>
          <a:prstGeom prst="round1Rect">
            <a:avLst>
              <a:gd name="adj"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ECB will have power</a:t>
            </a:r>
          </a:p>
          <a:p>
            <a:pPr algn="ctr"/>
            <a:r>
              <a:rPr lang="en-US" dirty="0" smtClean="0">
                <a:solidFill>
                  <a:schemeClr val="tx1"/>
                </a:solidFill>
              </a:rPr>
              <a:t>to instruct National Central Banks</a:t>
            </a:r>
          </a:p>
          <a:p>
            <a:pPr algn="ctr"/>
            <a:r>
              <a:rPr lang="en-US" dirty="0" smtClean="0">
                <a:solidFill>
                  <a:schemeClr val="tx1"/>
                </a:solidFill>
              </a:rPr>
              <a:t>to carry out operations</a:t>
            </a:r>
            <a:endParaRPr lang="en-US" dirty="0">
              <a:solidFill>
                <a:schemeClr val="tx1"/>
              </a:solidFill>
            </a:endParaRPr>
          </a:p>
        </p:txBody>
      </p:sp>
      <p:sp>
        <p:nvSpPr>
          <p:cNvPr id="11" name="Round Single Corner Rectangle 10"/>
          <p:cNvSpPr/>
          <p:nvPr/>
        </p:nvSpPr>
        <p:spPr>
          <a:xfrm>
            <a:off x="4490019" y="5144574"/>
            <a:ext cx="2816773" cy="1686910"/>
          </a:xfrm>
          <a:prstGeom prst="round1Rect">
            <a:avLst>
              <a:gd name="adj"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National Central Banks</a:t>
            </a:r>
          </a:p>
          <a:p>
            <a:pPr algn="ctr"/>
            <a:r>
              <a:rPr lang="en-US" dirty="0" smtClean="0">
                <a:solidFill>
                  <a:schemeClr val="tx1"/>
                </a:solidFill>
              </a:rPr>
              <a:t>must follow guidelines and</a:t>
            </a:r>
          </a:p>
          <a:p>
            <a:pPr algn="ctr"/>
            <a:r>
              <a:rPr lang="en-US" dirty="0" smtClean="0">
                <a:solidFill>
                  <a:schemeClr val="tx1"/>
                </a:solidFill>
              </a:rPr>
              <a:t>instructions of ECB</a:t>
            </a:r>
            <a:endParaRPr lang="en-US" dirty="0">
              <a:solidFill>
                <a:schemeClr val="tx1"/>
              </a:solidFill>
            </a:endParaRPr>
          </a:p>
        </p:txBody>
      </p:sp>
      <p:sp>
        <p:nvSpPr>
          <p:cNvPr id="12" name="Right Arrow 11"/>
          <p:cNvSpPr/>
          <p:nvPr/>
        </p:nvSpPr>
        <p:spPr>
          <a:xfrm>
            <a:off x="3110589" y="3192038"/>
            <a:ext cx="978408" cy="57625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5299378" y="4396754"/>
            <a:ext cx="840249" cy="65539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8694434">
            <a:off x="7381612" y="4653983"/>
            <a:ext cx="1436357" cy="6656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1136813" y="4465669"/>
            <a:ext cx="989834" cy="66170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Vertical Scroll 16"/>
          <p:cNvSpPr/>
          <p:nvPr/>
        </p:nvSpPr>
        <p:spPr>
          <a:xfrm>
            <a:off x="0" y="5291437"/>
            <a:ext cx="3352426" cy="1143000"/>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ECB Governing Council</a:t>
            </a:r>
          </a:p>
          <a:p>
            <a:pPr algn="ctr"/>
            <a:r>
              <a:rPr lang="en-US" dirty="0" smtClean="0">
                <a:solidFill>
                  <a:schemeClr val="tx1"/>
                </a:solidFill>
              </a:rPr>
              <a:t>will take the necessary steps to ensure compliance</a:t>
            </a:r>
            <a:endParaRPr lang="en-US" dirty="0">
              <a:solidFill>
                <a:schemeClr val="tx1"/>
              </a:solidFill>
            </a:endParaRPr>
          </a:p>
        </p:txBody>
      </p:sp>
      <p:sp>
        <p:nvSpPr>
          <p:cNvPr id="18" name="Right Arrow 17"/>
          <p:cNvSpPr/>
          <p:nvPr/>
        </p:nvSpPr>
        <p:spPr>
          <a:xfrm>
            <a:off x="7415593" y="3192038"/>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3225901" y="5672031"/>
            <a:ext cx="126411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4" descr="http://eumag.jp/wp/wp-content/uploads/2013/09/f0913_ph01-741x4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17" y="963398"/>
            <a:ext cx="2822027" cy="167367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portugaldailyview.com/wp-content/uploads/2013/02/ECB_Executive_Board_121218_AB_127_MG_178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174" y="985781"/>
            <a:ext cx="3221419" cy="16289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0755" y="830997"/>
            <a:ext cx="3372873" cy="17836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15-us2.ixquick.com/cgi-bin/serveimage?url=http%3A%2F%2Fts1.mm.bing.net%2Fth%3Fid%3DJN.oYSuRVGYwG1DT3tPtrbykA%26pid%3D15.1%26H%3D106%26W%3D160&amp;sp=6fac5940f0b200536921899f7183ce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6792" y="5821834"/>
            <a:ext cx="15240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2789" y="5658544"/>
            <a:ext cx="2381250" cy="113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967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30997"/>
          </a:xfrm>
          <a:prstGeom prst="rect">
            <a:avLst/>
          </a:prstGeom>
          <a:solidFill>
            <a:srgbClr val="FFC000"/>
          </a:solidFill>
        </p:spPr>
        <p:txBody>
          <a:bodyPr wrap="square">
            <a:spAutoFit/>
          </a:bodyPr>
          <a:lstStyle/>
          <a:p>
            <a:pPr marL="457200" indent="-457200" algn="ctr">
              <a:buFont typeface="+mj-lt"/>
              <a:buAutoNum type="arabicPeriod" startAt="3"/>
            </a:pPr>
            <a:r>
              <a:rPr lang="en-US" sz="2400" b="1" dirty="0" smtClean="0">
                <a:latin typeface="Courier New" panose="02070309020205020404" pitchFamily="49" charset="0"/>
                <a:cs typeface="Courier New" panose="02070309020205020404" pitchFamily="49" charset="0"/>
              </a:rPr>
              <a:t>  MONEY CREATION PROCESS:</a:t>
            </a:r>
          </a:p>
          <a:p>
            <a:pPr marL="457200" indent="-457200" algn="ctr">
              <a:buAutoNum type="alphaLcParenR" startAt="2"/>
            </a:pPr>
            <a:r>
              <a:rPr lang="en-US" sz="2400" b="1" dirty="0" smtClean="0">
                <a:latin typeface="Courier New" panose="02070309020205020404" pitchFamily="49" charset="0"/>
                <a:cs typeface="Courier New" panose="02070309020205020404" pitchFamily="49" charset="0"/>
              </a:rPr>
              <a:t>Bank notes and minting of coins</a:t>
            </a:r>
            <a:endParaRPr lang="en-US" sz="2400" b="1" dirty="0"/>
          </a:p>
        </p:txBody>
      </p:sp>
      <p:sp>
        <p:nvSpPr>
          <p:cNvPr id="3" name="Round Single Corner Rectangle 2"/>
          <p:cNvSpPr/>
          <p:nvPr/>
        </p:nvSpPr>
        <p:spPr>
          <a:xfrm>
            <a:off x="485475" y="2749134"/>
            <a:ext cx="2822027" cy="1686910"/>
          </a:xfrm>
          <a:prstGeom prst="round1Rect">
            <a:avLst>
              <a:gd name="adj"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ECB Governing Council</a:t>
            </a:r>
          </a:p>
          <a:p>
            <a:pPr algn="ctr"/>
            <a:r>
              <a:rPr lang="en-US" dirty="0" smtClean="0">
                <a:solidFill>
                  <a:schemeClr val="tx1"/>
                </a:solidFill>
              </a:rPr>
              <a:t>has the exclusive right</a:t>
            </a:r>
          </a:p>
          <a:p>
            <a:pPr algn="ctr"/>
            <a:r>
              <a:rPr lang="en-US" dirty="0" smtClean="0">
                <a:solidFill>
                  <a:schemeClr val="tx1"/>
                </a:solidFill>
              </a:rPr>
              <a:t>to authorize the issue of bank notes</a:t>
            </a:r>
            <a:endParaRPr lang="en-US" dirty="0">
              <a:solidFill>
                <a:schemeClr val="tx1"/>
              </a:solidFill>
            </a:endParaRPr>
          </a:p>
        </p:txBody>
      </p:sp>
      <p:pic>
        <p:nvPicPr>
          <p:cNvPr id="4" name="Picture 4" descr="http://eumag.jp/wp/wp-content/uploads/2013/09/f0913_ph01-741x4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475" y="1095118"/>
            <a:ext cx="2822027" cy="16736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399" y="946705"/>
            <a:ext cx="3372873" cy="17836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s15-us2.ixquick.com/cgi-bin/serveimage?url=http%3A%2F%2Fts1.mm.bing.net%2Fth%3Fid%3DJN.oYSuRVGYwG1DT3tPtrbykA%26pid%3D15.1%26H%3D106%26W%3D160&amp;sp=6fac5940f0b200536921899f7183ce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7936" y="3423459"/>
            <a:ext cx="1501214" cy="10096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6353" y="2823554"/>
            <a:ext cx="2345647" cy="1133476"/>
          </a:xfrm>
          <a:prstGeom prst="rect">
            <a:avLst/>
          </a:prstGeom>
          <a:noFill/>
          <a:extLst>
            <a:ext uri="{909E8E84-426E-40DD-AFC4-6F175D3DCCD1}">
              <a14:hiddenFill xmlns:a14="http://schemas.microsoft.com/office/drawing/2010/main">
                <a:solidFill>
                  <a:srgbClr val="FFFFFF"/>
                </a:solidFill>
              </a14:hiddenFill>
            </a:ext>
          </a:extLst>
        </p:spPr>
      </p:pic>
      <p:sp>
        <p:nvSpPr>
          <p:cNvPr id="10" name="Round Single Corner Rectangle 9"/>
          <p:cNvSpPr/>
          <p:nvPr/>
        </p:nvSpPr>
        <p:spPr>
          <a:xfrm>
            <a:off x="5419460" y="2758964"/>
            <a:ext cx="3372873" cy="1686910"/>
          </a:xfrm>
          <a:prstGeom prst="round1Rect">
            <a:avLst>
              <a:gd name="adj"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Both the ECB and</a:t>
            </a:r>
          </a:p>
          <a:p>
            <a:pPr algn="ctr"/>
            <a:r>
              <a:rPr lang="en-US" dirty="0" smtClean="0">
                <a:solidFill>
                  <a:schemeClr val="tx1"/>
                </a:solidFill>
              </a:rPr>
              <a:t>National Central Banks</a:t>
            </a:r>
          </a:p>
          <a:p>
            <a:pPr algn="ctr"/>
            <a:r>
              <a:rPr lang="en-US" dirty="0" smtClean="0">
                <a:solidFill>
                  <a:schemeClr val="tx1"/>
                </a:solidFill>
              </a:rPr>
              <a:t>may issue these notes</a:t>
            </a:r>
          </a:p>
          <a:p>
            <a:pPr algn="ctr"/>
            <a:endParaRPr lang="en-US" dirty="0">
              <a:solidFill>
                <a:schemeClr val="tx1"/>
              </a:solidFill>
            </a:endParaRPr>
          </a:p>
          <a:p>
            <a:pPr algn="ctr"/>
            <a:r>
              <a:rPr lang="en-US" dirty="0" smtClean="0">
                <a:solidFill>
                  <a:schemeClr val="tx1"/>
                </a:solidFill>
              </a:rPr>
              <a:t>The National Central Banks</a:t>
            </a:r>
          </a:p>
          <a:p>
            <a:pPr algn="ctr"/>
            <a:r>
              <a:rPr lang="en-US" dirty="0" smtClean="0">
                <a:solidFill>
                  <a:schemeClr val="tx1"/>
                </a:solidFill>
              </a:rPr>
              <a:t>will mint the coins</a:t>
            </a:r>
            <a:endParaRPr lang="en-US" dirty="0">
              <a:solidFill>
                <a:schemeClr val="tx1"/>
              </a:solidFill>
            </a:endParaRPr>
          </a:p>
        </p:txBody>
      </p:sp>
      <p:sp>
        <p:nvSpPr>
          <p:cNvPr id="11" name="Right Arrow 10"/>
          <p:cNvSpPr/>
          <p:nvPr/>
        </p:nvSpPr>
        <p:spPr>
          <a:xfrm>
            <a:off x="3304383" y="3360103"/>
            <a:ext cx="2053080"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s://s17-us2.ixquick.com/cgi-bin/serveimage?url=http%3A%2F%2Fts3.mm.bing.net%2Fth%3Fid%3DJN.3VUCu%252fZ6r2hXmqQmThmBGw%26pid%3D15.1%26H%3D107%26W%3D160&amp;sp=7b7ca3c42f9984ca4966a89b6570e3c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1775" y="4706433"/>
            <a:ext cx="2770120" cy="18525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17-us2.ixquick.com/cgi-bin/serveimage?url=http%3A%2F%2Fts2.mm.bing.net%2Fth%3Fid%3DJN.khC6RlnI0tYfV7C5IOkKjQ%26pid%3D15.1%26H%3D163%26W%3D160&amp;sp=e851c07a5e139941ce3ed52132f9ce2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9657" y="4539027"/>
            <a:ext cx="1902279" cy="1937508"/>
          </a:xfrm>
          <a:prstGeom prst="rect">
            <a:avLst/>
          </a:prstGeom>
          <a:noFill/>
          <a:extLst>
            <a:ext uri="{909E8E84-426E-40DD-AFC4-6F175D3DCCD1}">
              <a14:hiddenFill xmlns:a14="http://schemas.microsoft.com/office/drawing/2010/main">
                <a:solidFill>
                  <a:srgbClr val="FFFFFF"/>
                </a:solidFill>
              </a14:hiddenFill>
            </a:ext>
          </a:extLst>
        </p:spPr>
      </p:pic>
      <p:sp>
        <p:nvSpPr>
          <p:cNvPr id="13" name="Left Arrow 12"/>
          <p:cNvSpPr/>
          <p:nvPr/>
        </p:nvSpPr>
        <p:spPr>
          <a:xfrm rot="10800000">
            <a:off x="4581635" y="5910656"/>
            <a:ext cx="1187826"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Single Corner Rectangle 13"/>
          <p:cNvSpPr/>
          <p:nvPr/>
        </p:nvSpPr>
        <p:spPr>
          <a:xfrm>
            <a:off x="2066790" y="5510320"/>
            <a:ext cx="2475186" cy="1285305"/>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These bank notes</a:t>
            </a:r>
          </a:p>
          <a:p>
            <a:pPr algn="ctr"/>
            <a:r>
              <a:rPr lang="en-US" dirty="0" smtClean="0">
                <a:solidFill>
                  <a:schemeClr val="tx1"/>
                </a:solidFill>
              </a:rPr>
              <a:t>are the only</a:t>
            </a:r>
          </a:p>
          <a:p>
            <a:pPr algn="ctr"/>
            <a:r>
              <a:rPr lang="en-US" dirty="0" smtClean="0">
                <a:solidFill>
                  <a:schemeClr val="tx1"/>
                </a:solidFill>
              </a:rPr>
              <a:t>LEGAL TENDER</a:t>
            </a:r>
            <a:endParaRPr lang="en-US" dirty="0">
              <a:solidFill>
                <a:schemeClr val="tx1"/>
              </a:solidFill>
            </a:endParaRPr>
          </a:p>
        </p:txBody>
      </p:sp>
    </p:spTree>
    <p:extLst>
      <p:ext uri="{BB962C8B-B14F-4D97-AF65-F5344CB8AC3E}">
        <p14:creationId xmlns:p14="http://schemas.microsoft.com/office/powerpoint/2010/main" val="3118137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30997"/>
          </a:xfrm>
          <a:prstGeom prst="rect">
            <a:avLst/>
          </a:prstGeom>
          <a:solidFill>
            <a:srgbClr val="FFC000"/>
          </a:solidFill>
        </p:spPr>
        <p:txBody>
          <a:bodyPr wrap="square">
            <a:spAutoFit/>
          </a:bodyPr>
          <a:lstStyle/>
          <a:p>
            <a:pPr marL="457200" indent="-457200" algn="ctr">
              <a:buFont typeface="+mj-lt"/>
              <a:buAutoNum type="arabicPeriod" startAt="3"/>
            </a:pPr>
            <a:r>
              <a:rPr lang="en-US" sz="2400" b="1" dirty="0" smtClean="0">
                <a:latin typeface="Courier New" panose="02070309020205020404" pitchFamily="49" charset="0"/>
                <a:cs typeface="Courier New" panose="02070309020205020404" pitchFamily="49" charset="0"/>
              </a:rPr>
              <a:t>  MONEY CREATION PROCESS:</a:t>
            </a:r>
          </a:p>
          <a:p>
            <a:pPr marL="457200" indent="-457200" algn="ctr">
              <a:buFont typeface="+mj-lt"/>
              <a:buAutoNum type="alphaLcParenR" startAt="3"/>
            </a:pPr>
            <a:r>
              <a:rPr lang="en-US" sz="2400" b="1" dirty="0" smtClean="0"/>
              <a:t>Monetizing debt</a:t>
            </a:r>
            <a:endParaRPr lang="en-US" sz="2400" b="1" dirty="0"/>
          </a:p>
        </p:txBody>
      </p:sp>
      <p:sp>
        <p:nvSpPr>
          <p:cNvPr id="5" name="TextBox 4"/>
          <p:cNvSpPr txBox="1"/>
          <p:nvPr/>
        </p:nvSpPr>
        <p:spPr>
          <a:xfrm>
            <a:off x="520262" y="1587742"/>
            <a:ext cx="5785945" cy="4247317"/>
          </a:xfrm>
          <a:prstGeom prst="rect">
            <a:avLst/>
          </a:prstGeom>
          <a:solidFill>
            <a:srgbClr val="FFFF00"/>
          </a:solidFill>
        </p:spPr>
        <p:txBody>
          <a:bodyPr wrap="square" rtlCol="0">
            <a:spAutoFit/>
          </a:bodyPr>
          <a:lstStyle/>
          <a:p>
            <a:r>
              <a:rPr lang="en-US" dirty="0" smtClean="0"/>
              <a:t>The ECB and the National Central Banks are forbidden by Article 104 of the Maastricht Treaty to create debt-money, also known as credit:</a:t>
            </a:r>
          </a:p>
          <a:p>
            <a:endParaRPr lang="en-US" dirty="0"/>
          </a:p>
          <a:p>
            <a:pPr algn="ctr"/>
            <a:r>
              <a:rPr lang="en-US" dirty="0"/>
              <a:t>ARTICLE 104 </a:t>
            </a:r>
          </a:p>
          <a:p>
            <a:r>
              <a:rPr lang="en-US" dirty="0"/>
              <a:t>1. Overdraft facilities or any other type of credit facility with the ECB or with the </a:t>
            </a:r>
            <a:r>
              <a:rPr lang="en-US" dirty="0" smtClean="0"/>
              <a:t>central </a:t>
            </a:r>
            <a:r>
              <a:rPr lang="en-US" dirty="0"/>
              <a:t>banks of the Member States (hereinafter referred to as ‘national central banks’) </a:t>
            </a:r>
            <a:r>
              <a:rPr lang="en-US" dirty="0" smtClean="0"/>
              <a:t>in </a:t>
            </a:r>
            <a:r>
              <a:rPr lang="en-US" dirty="0" err="1"/>
              <a:t>favour</a:t>
            </a:r>
            <a:r>
              <a:rPr lang="en-US" dirty="0"/>
              <a:t> of Community institutions or bodies, central governments, regional, local </a:t>
            </a:r>
            <a:r>
              <a:rPr lang="en-US" dirty="0" smtClean="0"/>
              <a:t>or other </a:t>
            </a:r>
            <a:r>
              <a:rPr lang="en-US" dirty="0"/>
              <a:t>public authorities, other bodies governed by public law, or public undertakings </a:t>
            </a:r>
            <a:r>
              <a:rPr lang="en-US" dirty="0" smtClean="0"/>
              <a:t>of Member </a:t>
            </a:r>
            <a:r>
              <a:rPr lang="en-US" dirty="0"/>
              <a:t>States shall be prohibited, as shall the purchase directly from them by the ECB </a:t>
            </a:r>
            <a:r>
              <a:rPr lang="en-US" dirty="0" smtClean="0"/>
              <a:t>or </a:t>
            </a:r>
            <a:r>
              <a:rPr lang="en-US" dirty="0"/>
              <a:t>national central banks of debt </a:t>
            </a:r>
            <a:r>
              <a:rPr lang="en-US" dirty="0" smtClean="0"/>
              <a:t>instruments [government bonds]. </a:t>
            </a:r>
            <a:endParaRPr lang="en-US" dirty="0"/>
          </a:p>
          <a:p>
            <a:endParaRPr lang="en-US" dirty="0"/>
          </a:p>
        </p:txBody>
      </p:sp>
      <p:pic>
        <p:nvPicPr>
          <p:cNvPr id="7" name="Picture 2" descr="S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755" y="830997"/>
            <a:ext cx="3372873" cy="17836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s15-us2.ixquick.com/cgi-bin/serveimage?url=http%3A%2F%2Fts1.mm.bing.net%2Fth%3Fid%3DJN.oYSuRVGYwG1DT3tPtrbykA%26pid%3D15.1%26H%3D106%26W%3D160&amp;sp=6fac5940f0b200536921899f7183ce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5743" y="2436040"/>
            <a:ext cx="1524000" cy="1009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33767" y="756354"/>
            <a:ext cx="661976" cy="461665"/>
          </a:xfrm>
          <a:prstGeom prst="rect">
            <a:avLst/>
          </a:prstGeom>
          <a:noFill/>
        </p:spPr>
        <p:txBody>
          <a:bodyPr wrap="none" rtlCol="0">
            <a:spAutoFit/>
          </a:bodyPr>
          <a:lstStyle/>
          <a:p>
            <a:r>
              <a:rPr lang="en-US" sz="2400" b="1" dirty="0" smtClean="0"/>
              <a:t>ECB</a:t>
            </a:r>
            <a:endParaRPr lang="en-US" sz="2400" b="1" dirty="0"/>
          </a:p>
        </p:txBody>
      </p:sp>
      <p:pic>
        <p:nvPicPr>
          <p:cNvPr id="2054" name="Picture 6" descr="Location of  Germany  (dark green)– in Europe  (green &amp; dark grey)– in the European Union  (green)  –  [Leg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7390" y="4432777"/>
            <a:ext cx="2887170" cy="2425223"/>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rot="1895649">
            <a:off x="9659578" y="2562714"/>
            <a:ext cx="484632" cy="183986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901894" y="4538569"/>
            <a:ext cx="2216312" cy="1754326"/>
          </a:xfrm>
          <a:prstGeom prst="rect">
            <a:avLst/>
          </a:prstGeom>
          <a:noFill/>
        </p:spPr>
        <p:txBody>
          <a:bodyPr wrap="none" rtlCol="0">
            <a:spAutoFit/>
          </a:bodyPr>
          <a:lstStyle/>
          <a:p>
            <a:r>
              <a:rPr lang="en-US" dirty="0" smtClean="0"/>
              <a:t>The ECB and National</a:t>
            </a:r>
          </a:p>
          <a:p>
            <a:r>
              <a:rPr lang="en-US" dirty="0" smtClean="0"/>
              <a:t>Central Banks of EMU</a:t>
            </a:r>
          </a:p>
          <a:p>
            <a:r>
              <a:rPr lang="en-US" dirty="0" smtClean="0"/>
              <a:t>are forbidden to buy</a:t>
            </a:r>
          </a:p>
          <a:p>
            <a:r>
              <a:rPr lang="en-US" dirty="0" smtClean="0"/>
              <a:t>government bonds</a:t>
            </a:r>
          </a:p>
          <a:p>
            <a:r>
              <a:rPr lang="en-US" dirty="0"/>
              <a:t>(</a:t>
            </a:r>
            <a:r>
              <a:rPr lang="en-US" dirty="0" smtClean="0"/>
              <a:t>debt) directly from</a:t>
            </a:r>
          </a:p>
          <a:p>
            <a:r>
              <a:rPr lang="en-US" dirty="0" smtClean="0"/>
              <a:t>their governments.</a:t>
            </a:r>
            <a:endParaRPr lang="en-US" dirty="0"/>
          </a:p>
        </p:txBody>
      </p:sp>
      <p:sp>
        <p:nvSpPr>
          <p:cNvPr id="11" name="TextBox 10"/>
          <p:cNvSpPr txBox="1"/>
          <p:nvPr/>
        </p:nvSpPr>
        <p:spPr>
          <a:xfrm>
            <a:off x="6841014" y="4999057"/>
            <a:ext cx="1737014" cy="646331"/>
          </a:xfrm>
          <a:prstGeom prst="rect">
            <a:avLst/>
          </a:prstGeom>
          <a:solidFill>
            <a:schemeClr val="bg1"/>
          </a:solidFill>
        </p:spPr>
        <p:txBody>
          <a:bodyPr wrap="none" rtlCol="0">
            <a:spAutoFit/>
          </a:bodyPr>
          <a:lstStyle/>
          <a:p>
            <a:r>
              <a:rPr lang="en-US" dirty="0" smtClean="0"/>
              <a:t>Federal Republic</a:t>
            </a:r>
          </a:p>
          <a:p>
            <a:r>
              <a:rPr lang="en-US" dirty="0" smtClean="0"/>
              <a:t>of Germany</a:t>
            </a:r>
            <a:endParaRPr lang="en-US" dirty="0"/>
          </a:p>
        </p:txBody>
      </p:sp>
      <p:sp>
        <p:nvSpPr>
          <p:cNvPr id="13" name="TextBox 12"/>
          <p:cNvSpPr txBox="1"/>
          <p:nvPr/>
        </p:nvSpPr>
        <p:spPr>
          <a:xfrm>
            <a:off x="6841014" y="4413248"/>
            <a:ext cx="2935419" cy="646331"/>
          </a:xfrm>
          <a:prstGeom prst="rect">
            <a:avLst/>
          </a:prstGeom>
          <a:solidFill>
            <a:schemeClr val="bg1"/>
          </a:solidFill>
        </p:spPr>
        <p:txBody>
          <a:bodyPr wrap="none" rtlCol="0">
            <a:spAutoFit/>
          </a:bodyPr>
          <a:lstStyle/>
          <a:p>
            <a:r>
              <a:rPr lang="en-US" dirty="0" smtClean="0"/>
              <a:t>                                             </a:t>
            </a:r>
          </a:p>
          <a:p>
            <a:r>
              <a:rPr lang="en-US" dirty="0" smtClean="0"/>
              <a:t>                                                    </a:t>
            </a:r>
            <a:endParaRPr lang="en-US" dirty="0"/>
          </a:p>
        </p:txBody>
      </p:sp>
      <p:pic>
        <p:nvPicPr>
          <p:cNvPr id="2056" name="Picture 8" descr="http://www.photosinbox.com/download/red-forbidden-sig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4057" y="4305460"/>
            <a:ext cx="966784" cy="77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312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30997"/>
          </a:xfrm>
          <a:prstGeom prst="rect">
            <a:avLst/>
          </a:prstGeom>
          <a:solidFill>
            <a:srgbClr val="FFC000"/>
          </a:solidFill>
        </p:spPr>
        <p:txBody>
          <a:bodyPr wrap="square">
            <a:spAutoFit/>
          </a:bodyPr>
          <a:lstStyle/>
          <a:p>
            <a:pPr marL="457200" indent="-457200" algn="ctr">
              <a:buFont typeface="+mj-lt"/>
              <a:buAutoNum type="arabicPeriod" startAt="3"/>
            </a:pPr>
            <a:r>
              <a:rPr lang="en-US" sz="2400" b="1" dirty="0" smtClean="0">
                <a:latin typeface="Courier New" panose="02070309020205020404" pitchFamily="49" charset="0"/>
                <a:cs typeface="Courier New" panose="02070309020205020404" pitchFamily="49" charset="0"/>
              </a:rPr>
              <a:t>  MONEY CREATION PROCESS:</a:t>
            </a:r>
          </a:p>
          <a:p>
            <a:pPr marL="457200" indent="-457200" algn="ctr">
              <a:buFont typeface="+mj-lt"/>
              <a:buAutoNum type="alphaLcParenR" startAt="4"/>
            </a:pPr>
            <a:r>
              <a:rPr lang="en-US" sz="2400" b="1" dirty="0" smtClean="0"/>
              <a:t>Open market and credit operations</a:t>
            </a:r>
            <a:endParaRPr lang="en-US" sz="2400" b="1" dirty="0"/>
          </a:p>
        </p:txBody>
      </p:sp>
      <p:sp>
        <p:nvSpPr>
          <p:cNvPr id="7" name="Rectangle 6"/>
          <p:cNvSpPr/>
          <p:nvPr/>
        </p:nvSpPr>
        <p:spPr>
          <a:xfrm>
            <a:off x="8156026" y="1995130"/>
            <a:ext cx="4035974" cy="4862870"/>
          </a:xfrm>
          <a:prstGeom prst="rect">
            <a:avLst/>
          </a:prstGeom>
          <a:solidFill>
            <a:schemeClr val="accent4">
              <a:lumMod val="20000"/>
              <a:lumOff val="80000"/>
            </a:schemeClr>
          </a:solidFill>
        </p:spPr>
        <p:txBody>
          <a:bodyPr wrap="square">
            <a:spAutoFit/>
          </a:bodyPr>
          <a:lstStyle/>
          <a:p>
            <a:r>
              <a:rPr lang="en-US" sz="1400" dirty="0"/>
              <a:t>Bank of Nova Scotia, New York Agency</a:t>
            </a:r>
            <a:br>
              <a:rPr lang="en-US" sz="1400" dirty="0"/>
            </a:br>
            <a:r>
              <a:rPr lang="en-US" sz="1400" dirty="0"/>
              <a:t>BMO Capital Markets Corp.</a:t>
            </a:r>
            <a:br>
              <a:rPr lang="en-US" sz="1400" dirty="0"/>
            </a:br>
            <a:r>
              <a:rPr lang="en-US" sz="1400" dirty="0"/>
              <a:t>BNP Paribas Securities Corp.</a:t>
            </a:r>
            <a:br>
              <a:rPr lang="en-US" sz="1400" dirty="0"/>
            </a:br>
            <a:r>
              <a:rPr lang="en-US" sz="1400" dirty="0"/>
              <a:t>Barclays Capital Inc.</a:t>
            </a:r>
            <a:br>
              <a:rPr lang="en-US" sz="1400" dirty="0"/>
            </a:br>
            <a:r>
              <a:rPr lang="en-US" sz="1400" dirty="0"/>
              <a:t>Cantor Fitzgerald &amp; Co.</a:t>
            </a:r>
            <a:br>
              <a:rPr lang="en-US" sz="1400" dirty="0"/>
            </a:br>
            <a:r>
              <a:rPr lang="en-US" sz="1400" dirty="0"/>
              <a:t>Citigroup Global Markets Inc.</a:t>
            </a:r>
            <a:br>
              <a:rPr lang="en-US" sz="1400" dirty="0"/>
            </a:br>
            <a:r>
              <a:rPr lang="en-US" sz="1400" dirty="0"/>
              <a:t>Credit Suisse Securities (USA) LLC</a:t>
            </a:r>
            <a:br>
              <a:rPr lang="en-US" sz="1400" dirty="0"/>
            </a:br>
            <a:r>
              <a:rPr lang="en-US" sz="1400" dirty="0"/>
              <a:t>Daiwa Capital Markets America Inc.</a:t>
            </a:r>
            <a:br>
              <a:rPr lang="en-US" sz="1400" dirty="0"/>
            </a:br>
            <a:r>
              <a:rPr lang="en-US" sz="1400" dirty="0"/>
              <a:t>Deutsche Bank Securities Inc.</a:t>
            </a:r>
            <a:br>
              <a:rPr lang="en-US" sz="1400" dirty="0"/>
            </a:br>
            <a:r>
              <a:rPr lang="en-US" sz="1400" dirty="0"/>
              <a:t>Goldman, Sachs &amp; Co.</a:t>
            </a:r>
            <a:br>
              <a:rPr lang="en-US" sz="1400" dirty="0"/>
            </a:br>
            <a:r>
              <a:rPr lang="en-US" sz="1400" dirty="0"/>
              <a:t>HSBC Securities (USA) Inc.</a:t>
            </a:r>
            <a:br>
              <a:rPr lang="en-US" sz="1400" dirty="0"/>
            </a:br>
            <a:r>
              <a:rPr lang="en-US" sz="1400" dirty="0"/>
              <a:t>Jefferies LLC</a:t>
            </a:r>
            <a:br>
              <a:rPr lang="en-US" sz="1400" dirty="0"/>
            </a:br>
            <a:r>
              <a:rPr lang="en-US" sz="1400" dirty="0"/>
              <a:t>J.P. Morgan Securities LLC</a:t>
            </a:r>
            <a:br>
              <a:rPr lang="en-US" sz="1400" dirty="0"/>
            </a:br>
            <a:r>
              <a:rPr lang="en-US" sz="1400" dirty="0"/>
              <a:t>Merrill Lynch, Pierce, </a:t>
            </a:r>
            <a:r>
              <a:rPr lang="en-US" sz="1400" dirty="0" err="1"/>
              <a:t>Fenner</a:t>
            </a:r>
            <a:r>
              <a:rPr lang="en-US" sz="1400" dirty="0"/>
              <a:t> &amp; Smith Incorporated</a:t>
            </a:r>
            <a:br>
              <a:rPr lang="en-US" sz="1400" dirty="0"/>
            </a:br>
            <a:r>
              <a:rPr lang="en-US" sz="1400" dirty="0"/>
              <a:t>Mizuho Securities USA Inc.</a:t>
            </a:r>
            <a:br>
              <a:rPr lang="en-US" sz="1400" dirty="0"/>
            </a:br>
            <a:r>
              <a:rPr lang="en-US" sz="1400" dirty="0"/>
              <a:t>Morgan Stanley &amp; Co. LLC</a:t>
            </a:r>
            <a:br>
              <a:rPr lang="en-US" sz="1400" dirty="0"/>
            </a:br>
            <a:r>
              <a:rPr lang="en-US" sz="1400" dirty="0"/>
              <a:t>Nomura Securities International, Inc.</a:t>
            </a:r>
            <a:br>
              <a:rPr lang="en-US" sz="1400" dirty="0"/>
            </a:br>
            <a:r>
              <a:rPr lang="en-US" sz="1400" dirty="0"/>
              <a:t>RBC Capital Markets, LLC</a:t>
            </a:r>
            <a:br>
              <a:rPr lang="en-US" sz="1400" dirty="0"/>
            </a:br>
            <a:r>
              <a:rPr lang="en-US" sz="1400" dirty="0"/>
              <a:t>RBS Securities Inc.</a:t>
            </a:r>
            <a:br>
              <a:rPr lang="en-US" sz="1400" dirty="0"/>
            </a:br>
            <a:r>
              <a:rPr lang="en-US" sz="1400" dirty="0"/>
              <a:t>SG Americas Securities, LLC</a:t>
            </a:r>
            <a:br>
              <a:rPr lang="en-US" sz="1400" dirty="0"/>
            </a:br>
            <a:r>
              <a:rPr lang="en-US" sz="1400" dirty="0"/>
              <a:t>TD Securities (USA) LLC</a:t>
            </a:r>
            <a:br>
              <a:rPr lang="en-US" sz="1400" dirty="0"/>
            </a:br>
            <a:r>
              <a:rPr lang="en-US" sz="1400" dirty="0"/>
              <a:t>UBS Securities LLC</a:t>
            </a:r>
            <a:r>
              <a:rPr lang="en-US" sz="1600" dirty="0"/>
              <a:t>.</a:t>
            </a:r>
          </a:p>
        </p:txBody>
      </p:sp>
      <p:sp>
        <p:nvSpPr>
          <p:cNvPr id="8" name="TextBox 7"/>
          <p:cNvSpPr txBox="1"/>
          <p:nvPr/>
        </p:nvSpPr>
        <p:spPr>
          <a:xfrm>
            <a:off x="8156026" y="830997"/>
            <a:ext cx="4035974" cy="1200329"/>
          </a:xfrm>
          <a:prstGeom prst="rect">
            <a:avLst/>
          </a:prstGeom>
          <a:solidFill>
            <a:srgbClr val="FFFF99"/>
          </a:solidFill>
        </p:spPr>
        <p:txBody>
          <a:bodyPr wrap="square" rtlCol="0">
            <a:spAutoFit/>
          </a:bodyPr>
          <a:lstStyle/>
          <a:p>
            <a:r>
              <a:rPr lang="en-US" dirty="0" smtClean="0"/>
              <a:t>NY Federal Reserve Bank</a:t>
            </a:r>
          </a:p>
          <a:p>
            <a:r>
              <a:rPr lang="en-US" dirty="0" smtClean="0"/>
              <a:t>Primary Dealer  List</a:t>
            </a:r>
          </a:p>
          <a:p>
            <a:r>
              <a:rPr lang="en-US" dirty="0" smtClean="0"/>
              <a:t>(to buy U.S. Government </a:t>
            </a:r>
            <a:r>
              <a:rPr lang="en-US" dirty="0" smtClean="0"/>
              <a:t>Bonds </a:t>
            </a:r>
          </a:p>
          <a:p>
            <a:r>
              <a:rPr lang="en-US" dirty="0" smtClean="0"/>
              <a:t>as part of Open Market Operations</a:t>
            </a:r>
            <a:r>
              <a:rPr lang="en-US" dirty="0" smtClean="0"/>
              <a:t>:</a:t>
            </a:r>
            <a:endParaRPr lang="en-US" dirty="0"/>
          </a:p>
        </p:txBody>
      </p:sp>
      <p:sp>
        <p:nvSpPr>
          <p:cNvPr id="3" name="Rectangle 2"/>
          <p:cNvSpPr/>
          <p:nvPr/>
        </p:nvSpPr>
        <p:spPr>
          <a:xfrm>
            <a:off x="0" y="1126077"/>
            <a:ext cx="6637282" cy="5078313"/>
          </a:xfrm>
          <a:prstGeom prst="rect">
            <a:avLst/>
          </a:prstGeom>
        </p:spPr>
        <p:txBody>
          <a:bodyPr wrap="square">
            <a:spAutoFit/>
          </a:bodyPr>
          <a:lstStyle/>
          <a:p>
            <a:r>
              <a:rPr lang="en-US" b="1" dirty="0" smtClean="0"/>
              <a:t>Treaty of Maastricht</a:t>
            </a:r>
          </a:p>
          <a:p>
            <a:pPr algn="ctr"/>
            <a:r>
              <a:rPr lang="en-US" b="1" dirty="0" smtClean="0"/>
              <a:t>Article </a:t>
            </a:r>
            <a:r>
              <a:rPr lang="en-US" b="1" dirty="0"/>
              <a:t>18</a:t>
            </a:r>
          </a:p>
          <a:p>
            <a:pPr algn="ctr"/>
            <a:r>
              <a:rPr lang="en-US" b="1" dirty="0"/>
              <a:t>Open market and credit operations</a:t>
            </a:r>
          </a:p>
          <a:p>
            <a:r>
              <a:rPr lang="en-US" dirty="0"/>
              <a:t>18.1</a:t>
            </a:r>
            <a:r>
              <a:rPr lang="en-US" dirty="0" smtClean="0"/>
              <a:t>.</a:t>
            </a:r>
          </a:p>
          <a:p>
            <a:r>
              <a:rPr lang="en-US" dirty="0" smtClean="0"/>
              <a:t>In </a:t>
            </a:r>
            <a:r>
              <a:rPr lang="en-US" dirty="0"/>
              <a:t>order to achieve the objectives of the ESCB and to carry out its tasks, the ECB and the national central banks may:</a:t>
            </a:r>
          </a:p>
          <a:p>
            <a:pPr marL="285750" indent="-285750">
              <a:buFont typeface="Arial" panose="020B0604020202020204" pitchFamily="34" charset="0"/>
              <a:buChar char="•"/>
            </a:pPr>
            <a:r>
              <a:rPr lang="en-US" dirty="0" smtClean="0"/>
              <a:t>operate in the financial markets by buying and selling outright (spot and forward) or under repurchase agreement and by lending or borrowing claims and marketable instruments, whether in Community or in non-Community currencies, as well as precious metals;</a:t>
            </a:r>
          </a:p>
          <a:p>
            <a:pPr marL="285750" indent="-285750">
              <a:buFont typeface="Arial" panose="020B0604020202020204" pitchFamily="34" charset="0"/>
              <a:buChar char="•"/>
            </a:pPr>
            <a:r>
              <a:rPr lang="en-US" dirty="0" smtClean="0"/>
              <a:t>conduct </a:t>
            </a:r>
            <a:r>
              <a:rPr lang="en-US" dirty="0"/>
              <a:t>credit operations with credit institutions and other market participants, with lending being based on adequate collateral</a:t>
            </a:r>
            <a:r>
              <a:rPr lang="en-US" dirty="0" smtClean="0"/>
              <a:t>.</a:t>
            </a:r>
          </a:p>
          <a:p>
            <a:pPr marL="285750" indent="-285750">
              <a:buFontTx/>
              <a:buChar char="-"/>
            </a:pPr>
            <a:endParaRPr lang="en-US" dirty="0"/>
          </a:p>
          <a:p>
            <a:r>
              <a:rPr lang="en-US" dirty="0"/>
              <a:t>18.2</a:t>
            </a:r>
            <a:r>
              <a:rPr lang="en-US" dirty="0" smtClean="0"/>
              <a:t>.</a:t>
            </a:r>
          </a:p>
          <a:p>
            <a:r>
              <a:rPr lang="en-US" dirty="0" smtClean="0"/>
              <a:t> </a:t>
            </a:r>
            <a:r>
              <a:rPr lang="en-US" dirty="0"/>
              <a:t>The ECB shall establish general principles for open market and credit operations carried out by itself or the national central </a:t>
            </a:r>
            <a:r>
              <a:rPr lang="en-US" dirty="0" smtClean="0"/>
              <a:t>banks…</a:t>
            </a:r>
            <a:endParaRPr lang="en-US" dirty="0"/>
          </a:p>
        </p:txBody>
      </p:sp>
      <p:sp>
        <p:nvSpPr>
          <p:cNvPr id="9" name="Equal 8"/>
          <p:cNvSpPr/>
          <p:nvPr/>
        </p:nvSpPr>
        <p:spPr>
          <a:xfrm>
            <a:off x="6211614" y="3512165"/>
            <a:ext cx="1944412" cy="914400"/>
          </a:xfrm>
          <a:prstGeom prst="mathEqua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14888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30997"/>
          </a:xfrm>
          <a:prstGeom prst="rect">
            <a:avLst/>
          </a:prstGeom>
          <a:solidFill>
            <a:srgbClr val="FFC000"/>
          </a:solidFill>
        </p:spPr>
        <p:txBody>
          <a:bodyPr wrap="square">
            <a:spAutoFit/>
          </a:bodyPr>
          <a:lstStyle/>
          <a:p>
            <a:pPr marL="457200" indent="-457200" algn="ctr">
              <a:buFont typeface="+mj-lt"/>
              <a:buAutoNum type="arabicPeriod" startAt="3"/>
            </a:pPr>
            <a:r>
              <a:rPr lang="en-US" sz="2400" b="1" dirty="0" smtClean="0">
                <a:latin typeface="Courier New" panose="02070309020205020404" pitchFamily="49" charset="0"/>
                <a:cs typeface="Courier New" panose="02070309020205020404" pitchFamily="49" charset="0"/>
              </a:rPr>
              <a:t>  MONEY CREATION PROCESS:</a:t>
            </a:r>
          </a:p>
          <a:p>
            <a:pPr marL="457200" indent="-457200" algn="ctr">
              <a:buFont typeface="+mj-lt"/>
              <a:buAutoNum type="alphaLcParenR" startAt="5"/>
            </a:pPr>
            <a:r>
              <a:rPr lang="en-US" sz="2400" b="1" dirty="0" smtClean="0"/>
              <a:t>Loan creation through fractional reserve banking</a:t>
            </a:r>
            <a:endParaRPr lang="en-US" sz="2400" b="1" dirty="0"/>
          </a:p>
        </p:txBody>
      </p:sp>
      <p:sp>
        <p:nvSpPr>
          <p:cNvPr id="4" name="Rectangle 3"/>
          <p:cNvSpPr/>
          <p:nvPr/>
        </p:nvSpPr>
        <p:spPr>
          <a:xfrm>
            <a:off x="3048000" y="1213973"/>
            <a:ext cx="6096000" cy="2031325"/>
          </a:xfrm>
          <a:prstGeom prst="rect">
            <a:avLst/>
          </a:prstGeom>
          <a:solidFill>
            <a:srgbClr val="FFFF00"/>
          </a:solidFill>
        </p:spPr>
        <p:txBody>
          <a:bodyPr>
            <a:spAutoFit/>
          </a:bodyPr>
          <a:lstStyle/>
          <a:p>
            <a:r>
              <a:rPr lang="en-US" b="1" dirty="0" smtClean="0"/>
              <a:t>Treaty of Maastricht</a:t>
            </a:r>
          </a:p>
          <a:p>
            <a:pPr algn="ctr"/>
            <a:r>
              <a:rPr lang="en-US" b="1" dirty="0" smtClean="0"/>
              <a:t>Monetary </a:t>
            </a:r>
            <a:r>
              <a:rPr lang="en-US" b="1" dirty="0"/>
              <a:t>policy</a:t>
            </a:r>
          </a:p>
          <a:p>
            <a:pPr algn="ctr"/>
            <a:r>
              <a:rPr lang="en-US" b="1" dirty="0"/>
              <a:t>Article </a:t>
            </a:r>
            <a:r>
              <a:rPr lang="en-US" b="1" dirty="0" smtClean="0"/>
              <a:t>105</a:t>
            </a:r>
          </a:p>
          <a:p>
            <a:pPr marL="800100" lvl="1" indent="-342900">
              <a:buFont typeface="+mj-lt"/>
              <a:buAutoNum type="arabicPeriod" startAt="5"/>
            </a:pPr>
            <a:r>
              <a:rPr lang="en-US" dirty="0" smtClean="0"/>
              <a:t>The </a:t>
            </a:r>
            <a:r>
              <a:rPr lang="en-US" dirty="0"/>
              <a:t>ESCB shall contribute to the smooth conduct of policies pursued by the competent authorities relating to the prudential supervision of credit institutions and the stability of the financial system.</a:t>
            </a:r>
          </a:p>
        </p:txBody>
      </p:sp>
      <p:sp>
        <p:nvSpPr>
          <p:cNvPr id="5" name="TextBox 4"/>
          <p:cNvSpPr txBox="1"/>
          <p:nvPr/>
        </p:nvSpPr>
        <p:spPr>
          <a:xfrm>
            <a:off x="641654" y="4290426"/>
            <a:ext cx="10908692" cy="1569660"/>
          </a:xfrm>
          <a:prstGeom prst="rect">
            <a:avLst/>
          </a:prstGeom>
          <a:solidFill>
            <a:srgbClr val="FFFFC1"/>
          </a:solidFill>
        </p:spPr>
        <p:txBody>
          <a:bodyPr wrap="none" rtlCol="0">
            <a:spAutoFit/>
          </a:bodyPr>
          <a:lstStyle/>
          <a:p>
            <a:r>
              <a:rPr lang="en-US" sz="2400" dirty="0" smtClean="0"/>
              <a:t>Stephen </a:t>
            </a:r>
            <a:r>
              <a:rPr lang="en-US" sz="2400" dirty="0" err="1" smtClean="0"/>
              <a:t>Zarlenga</a:t>
            </a:r>
            <a:r>
              <a:rPr lang="en-US" sz="2400" dirty="0" smtClean="0"/>
              <a:t>, </a:t>
            </a:r>
            <a:r>
              <a:rPr lang="en-US" sz="2400" i="1" dirty="0" smtClean="0"/>
              <a:t>LSM</a:t>
            </a:r>
            <a:r>
              <a:rPr lang="en-US" sz="2400" dirty="0" smtClean="0"/>
              <a:t>, p. 636:</a:t>
            </a:r>
          </a:p>
          <a:p>
            <a:endParaRPr lang="en-US" sz="2400" dirty="0"/>
          </a:p>
          <a:p>
            <a:r>
              <a:rPr lang="en-US" sz="2400" dirty="0" smtClean="0"/>
              <a:t>“Since the fall of Byzantium, commercial banks have created money by making loans –</a:t>
            </a:r>
          </a:p>
          <a:p>
            <a:r>
              <a:rPr lang="en-US" sz="2400" dirty="0" smtClean="0"/>
              <a:t>by entering credits on their books.”</a:t>
            </a:r>
            <a:endParaRPr lang="en-US" sz="2400" dirty="0"/>
          </a:p>
        </p:txBody>
      </p:sp>
    </p:spTree>
    <p:extLst>
      <p:ext uri="{BB962C8B-B14F-4D97-AF65-F5344CB8AC3E}">
        <p14:creationId xmlns:p14="http://schemas.microsoft.com/office/powerpoint/2010/main" val="4236528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30997"/>
          </a:xfrm>
          <a:prstGeom prst="rect">
            <a:avLst/>
          </a:prstGeom>
          <a:solidFill>
            <a:srgbClr val="FFC000"/>
          </a:solidFill>
        </p:spPr>
        <p:txBody>
          <a:bodyPr wrap="square">
            <a:spAutoFit/>
          </a:bodyPr>
          <a:lstStyle/>
          <a:p>
            <a:pPr marL="457200" indent="-457200" algn="ctr">
              <a:buFont typeface="+mj-lt"/>
              <a:buAutoNum type="arabicPeriod" startAt="3"/>
            </a:pPr>
            <a:r>
              <a:rPr lang="en-US" sz="2400" b="1" dirty="0" smtClean="0">
                <a:latin typeface="Courier New" panose="02070309020205020404" pitchFamily="49" charset="0"/>
                <a:cs typeface="Courier New" panose="02070309020205020404" pitchFamily="49" charset="0"/>
              </a:rPr>
              <a:t>  MONEY CREATION PROCESS:</a:t>
            </a:r>
          </a:p>
          <a:p>
            <a:pPr marL="457200" indent="-457200" algn="ctr">
              <a:buFont typeface="+mj-lt"/>
              <a:buAutoNum type="alphaLcParenR" startAt="6"/>
            </a:pPr>
            <a:r>
              <a:rPr lang="en-US" sz="2400" b="1" dirty="0" smtClean="0"/>
              <a:t>Minimum reserves</a:t>
            </a:r>
            <a:endParaRPr lang="en-US" sz="2400" b="1" dirty="0"/>
          </a:p>
        </p:txBody>
      </p:sp>
      <p:sp>
        <p:nvSpPr>
          <p:cNvPr id="4" name="Rectangle 3"/>
          <p:cNvSpPr/>
          <p:nvPr/>
        </p:nvSpPr>
        <p:spPr>
          <a:xfrm>
            <a:off x="346841" y="1374359"/>
            <a:ext cx="6868510" cy="5078313"/>
          </a:xfrm>
          <a:prstGeom prst="rect">
            <a:avLst/>
          </a:prstGeom>
          <a:solidFill>
            <a:srgbClr val="FFFF00"/>
          </a:solidFill>
        </p:spPr>
        <p:txBody>
          <a:bodyPr wrap="square">
            <a:spAutoFit/>
          </a:bodyPr>
          <a:lstStyle/>
          <a:p>
            <a:r>
              <a:rPr lang="en-US" b="1" dirty="0" smtClean="0"/>
              <a:t>Treaty of Maastricht                Article </a:t>
            </a:r>
            <a:r>
              <a:rPr lang="en-US" b="1" dirty="0"/>
              <a:t>19</a:t>
            </a:r>
          </a:p>
          <a:p>
            <a:pPr algn="ctr"/>
            <a:r>
              <a:rPr lang="en-US" b="1" dirty="0"/>
              <a:t>Minimum </a:t>
            </a:r>
            <a:r>
              <a:rPr lang="en-US" b="1" dirty="0" smtClean="0"/>
              <a:t>reserves</a:t>
            </a:r>
          </a:p>
          <a:p>
            <a:pPr algn="ctr"/>
            <a:endParaRPr lang="en-US" b="1" dirty="0"/>
          </a:p>
          <a:p>
            <a:pPr lvl="1"/>
            <a:r>
              <a:rPr lang="en-US" dirty="0" smtClean="0"/>
              <a:t>19.1</a:t>
            </a:r>
          </a:p>
          <a:p>
            <a:pPr lvl="1"/>
            <a:r>
              <a:rPr lang="en-US" dirty="0" smtClean="0"/>
              <a:t>… </a:t>
            </a:r>
            <a:r>
              <a:rPr lang="en-US" dirty="0"/>
              <a:t>the ECB may require credit institutions established in Member States to hold minimum reserves on accounts with the ECB and national central </a:t>
            </a:r>
            <a:r>
              <a:rPr lang="en-US" dirty="0" smtClean="0"/>
              <a:t>banks… </a:t>
            </a:r>
          </a:p>
          <a:p>
            <a:pPr lvl="1"/>
            <a:endParaRPr lang="en-US" dirty="0"/>
          </a:p>
          <a:p>
            <a:pPr lvl="1"/>
            <a:r>
              <a:rPr lang="en-US" dirty="0" smtClean="0"/>
              <a:t>Regulations concerning… minimum </a:t>
            </a:r>
            <a:r>
              <a:rPr lang="en-US" dirty="0"/>
              <a:t>reserves may be established by the Governing Council</a:t>
            </a:r>
            <a:r>
              <a:rPr lang="en-US" dirty="0" smtClean="0"/>
              <a:t>.</a:t>
            </a:r>
          </a:p>
          <a:p>
            <a:pPr lvl="1"/>
            <a:endParaRPr lang="en-US" dirty="0"/>
          </a:p>
          <a:p>
            <a:pPr lvl="1"/>
            <a:r>
              <a:rPr lang="en-US" dirty="0" smtClean="0"/>
              <a:t>In </a:t>
            </a:r>
            <a:r>
              <a:rPr lang="en-US" dirty="0"/>
              <a:t>cases of non-compliance the ECB shall be entitled to levy penalty interest and to impose other sanctions with comparable effect</a:t>
            </a:r>
            <a:r>
              <a:rPr lang="en-US" dirty="0" smtClean="0"/>
              <a:t>.</a:t>
            </a:r>
          </a:p>
          <a:p>
            <a:pPr lvl="1"/>
            <a:endParaRPr lang="en-US" dirty="0" smtClean="0"/>
          </a:p>
          <a:p>
            <a:pPr lvl="1"/>
            <a:r>
              <a:rPr lang="en-US" dirty="0" smtClean="0"/>
              <a:t>19.2</a:t>
            </a:r>
            <a:endParaRPr lang="en-US" dirty="0"/>
          </a:p>
          <a:p>
            <a:pPr lvl="1"/>
            <a:r>
              <a:rPr lang="en-US" dirty="0" smtClean="0"/>
              <a:t>… </a:t>
            </a:r>
            <a:r>
              <a:rPr lang="en-US" dirty="0"/>
              <a:t>the Council </a:t>
            </a:r>
            <a:r>
              <a:rPr lang="en-US" dirty="0" smtClean="0"/>
              <a:t>shall…  </a:t>
            </a:r>
            <a:r>
              <a:rPr lang="en-US" dirty="0"/>
              <a:t>define the basis for minimum </a:t>
            </a:r>
            <a:r>
              <a:rPr lang="en-US" dirty="0" smtClean="0"/>
              <a:t>reserves… as well as </a:t>
            </a:r>
            <a:r>
              <a:rPr lang="en-US" dirty="0"/>
              <a:t>the appropriate sanctions in cases of non-compliance.</a:t>
            </a:r>
          </a:p>
        </p:txBody>
      </p:sp>
      <p:pic>
        <p:nvPicPr>
          <p:cNvPr id="6" name="Picture 4" descr="http://eumag.jp/wp/wp-content/uploads/2013/09/f0913_ph01-741x4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5351" y="3158055"/>
            <a:ext cx="2822027" cy="16736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351" y="1374359"/>
            <a:ext cx="3372873" cy="17836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eumag.jp/wp/wp-content/uploads/2013/09/f0913_ph01-741x4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5351" y="4831732"/>
            <a:ext cx="2822027" cy="1673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815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30997"/>
          </a:xfrm>
          <a:prstGeom prst="rect">
            <a:avLst/>
          </a:prstGeom>
          <a:solidFill>
            <a:srgbClr val="FFC000"/>
          </a:solidFill>
        </p:spPr>
        <p:txBody>
          <a:bodyPr wrap="square">
            <a:spAutoFit/>
          </a:bodyPr>
          <a:lstStyle/>
          <a:p>
            <a:pPr marL="457200" indent="-457200" algn="ctr">
              <a:buFont typeface="+mj-lt"/>
              <a:buAutoNum type="arabicPeriod" startAt="3"/>
            </a:pPr>
            <a:r>
              <a:rPr lang="en-US" sz="2400" b="1" dirty="0" smtClean="0">
                <a:latin typeface="Courier New" panose="02070309020205020404" pitchFamily="49" charset="0"/>
                <a:cs typeface="Courier New" panose="02070309020205020404" pitchFamily="49" charset="0"/>
              </a:rPr>
              <a:t>  MONEY CREATION PROCESS:</a:t>
            </a:r>
          </a:p>
          <a:p>
            <a:pPr marL="457200" indent="-457200" algn="ctr">
              <a:buFont typeface="+mj-lt"/>
              <a:buAutoNum type="alphaLcParenR" startAt="7"/>
            </a:pPr>
            <a:r>
              <a:rPr lang="en-US" sz="2400" b="1" dirty="0" smtClean="0"/>
              <a:t>Emergency Clause</a:t>
            </a:r>
            <a:endParaRPr lang="en-US" sz="2400" b="1" dirty="0"/>
          </a:p>
        </p:txBody>
      </p:sp>
      <p:sp>
        <p:nvSpPr>
          <p:cNvPr id="4" name="Rectangle 3"/>
          <p:cNvSpPr/>
          <p:nvPr/>
        </p:nvSpPr>
        <p:spPr>
          <a:xfrm>
            <a:off x="2036378" y="1651919"/>
            <a:ext cx="6868510" cy="2862322"/>
          </a:xfrm>
          <a:prstGeom prst="rect">
            <a:avLst/>
          </a:prstGeom>
          <a:solidFill>
            <a:srgbClr val="FFFF00"/>
          </a:solidFill>
        </p:spPr>
        <p:txBody>
          <a:bodyPr wrap="square">
            <a:spAutoFit/>
          </a:bodyPr>
          <a:lstStyle/>
          <a:p>
            <a:r>
              <a:rPr lang="en-US" b="1" dirty="0" smtClean="0"/>
              <a:t>Treaty of Maastricht                Article 20</a:t>
            </a:r>
            <a:endParaRPr lang="en-US" b="1" dirty="0"/>
          </a:p>
          <a:p>
            <a:pPr algn="ctr"/>
            <a:r>
              <a:rPr lang="en-US" b="1" dirty="0" smtClean="0"/>
              <a:t>Other </a:t>
            </a:r>
            <a:r>
              <a:rPr lang="en-US" b="1" dirty="0"/>
              <a:t>instruments of monetary </a:t>
            </a:r>
            <a:r>
              <a:rPr lang="en-US" b="1" dirty="0" smtClean="0"/>
              <a:t>control</a:t>
            </a:r>
          </a:p>
          <a:p>
            <a:pPr algn="ctr"/>
            <a:endParaRPr lang="en-US" b="1" dirty="0"/>
          </a:p>
          <a:p>
            <a:r>
              <a:rPr lang="en-US" dirty="0"/>
              <a:t>The Governing Council may, by a majority of two thirds of the votes cast, decide upon the use of such other operational methods of monetary control as it sees </a:t>
            </a:r>
            <a:r>
              <a:rPr lang="en-US" dirty="0" smtClean="0"/>
              <a:t>fit…</a:t>
            </a:r>
          </a:p>
          <a:p>
            <a:endParaRPr lang="en-US" dirty="0"/>
          </a:p>
          <a:p>
            <a:r>
              <a:rPr lang="en-US" dirty="0"/>
              <a:t>The Council </a:t>
            </a:r>
            <a:r>
              <a:rPr lang="en-US" dirty="0" smtClean="0"/>
              <a:t>shall…  </a:t>
            </a:r>
            <a:r>
              <a:rPr lang="en-US" dirty="0"/>
              <a:t>define the scope of such methods if they impose obligations on third parties.</a:t>
            </a:r>
          </a:p>
          <a:p>
            <a:pPr algn="ctr"/>
            <a:endParaRPr lang="en-US" b="1" dirty="0"/>
          </a:p>
        </p:txBody>
      </p:sp>
      <p:pic>
        <p:nvPicPr>
          <p:cNvPr id="6" name="Picture 4" descr="http://eumag.jp/wp/wp-content/uploads/2013/09/f0913_ph01-741x4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8385" y="1157687"/>
            <a:ext cx="2822027" cy="16736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eumag.jp/wp/wp-content/uploads/2013/09/f0913_ph01-741x4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699" y="4660869"/>
            <a:ext cx="2822027" cy="16736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87054" y="2898414"/>
            <a:ext cx="2663358" cy="369332"/>
          </a:xfrm>
          <a:prstGeom prst="rect">
            <a:avLst/>
          </a:prstGeom>
          <a:solidFill>
            <a:srgbClr val="FFFF00"/>
          </a:solidFill>
        </p:spPr>
        <p:txBody>
          <a:bodyPr wrap="none" rtlCol="0">
            <a:spAutoFit/>
          </a:bodyPr>
          <a:lstStyle/>
          <a:p>
            <a:r>
              <a:rPr lang="en-US" dirty="0" smtClean="0"/>
              <a:t>ECB GOVERNING COUNCIL</a:t>
            </a:r>
            <a:endParaRPr lang="en-US" dirty="0"/>
          </a:p>
        </p:txBody>
      </p:sp>
      <p:sp>
        <p:nvSpPr>
          <p:cNvPr id="9" name="TextBox 8"/>
          <p:cNvSpPr txBox="1"/>
          <p:nvPr/>
        </p:nvSpPr>
        <p:spPr>
          <a:xfrm>
            <a:off x="784033" y="6395621"/>
            <a:ext cx="2663358" cy="369332"/>
          </a:xfrm>
          <a:prstGeom prst="rect">
            <a:avLst/>
          </a:prstGeom>
          <a:solidFill>
            <a:srgbClr val="FFFF00"/>
          </a:solidFill>
        </p:spPr>
        <p:txBody>
          <a:bodyPr wrap="none" rtlCol="0">
            <a:spAutoFit/>
          </a:bodyPr>
          <a:lstStyle/>
          <a:p>
            <a:r>
              <a:rPr lang="en-US" dirty="0" smtClean="0"/>
              <a:t>ECB GOVERNING COUNCIL</a:t>
            </a:r>
            <a:endParaRPr lang="en-US" dirty="0"/>
          </a:p>
        </p:txBody>
      </p:sp>
    </p:spTree>
    <p:extLst>
      <p:ext uri="{BB962C8B-B14F-4D97-AF65-F5344CB8AC3E}">
        <p14:creationId xmlns:p14="http://schemas.microsoft.com/office/powerpoint/2010/main" val="534854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84775"/>
          </a:xfrm>
          <a:prstGeom prst="rect">
            <a:avLst/>
          </a:prstGeom>
          <a:solidFill>
            <a:srgbClr val="FF99FF"/>
          </a:solidFill>
        </p:spPr>
        <p:txBody>
          <a:bodyPr wrap="square" rtlCol="0">
            <a:spAutoFit/>
          </a:bodyPr>
          <a:lstStyle/>
          <a:p>
            <a:pPr marL="342900" indent="-342900" algn="ctr">
              <a:buFont typeface="+mj-lt"/>
              <a:buAutoNum type="arabicPeriod" startAt="4"/>
            </a:pPr>
            <a:r>
              <a:rPr lang="en-US" sz="3200" dirty="0" smtClean="0"/>
              <a:t>COMMENTS:  MONEY CREATION POWERS OF ECB</a:t>
            </a:r>
            <a:endParaRPr lang="en-US" sz="3200" dirty="0"/>
          </a:p>
        </p:txBody>
      </p:sp>
      <p:sp>
        <p:nvSpPr>
          <p:cNvPr id="3" name="TextBox 2"/>
          <p:cNvSpPr txBox="1"/>
          <p:nvPr/>
        </p:nvSpPr>
        <p:spPr>
          <a:xfrm>
            <a:off x="1" y="584775"/>
            <a:ext cx="12192000" cy="1938992"/>
          </a:xfrm>
          <a:prstGeom prst="rect">
            <a:avLst/>
          </a:prstGeom>
          <a:solidFill>
            <a:srgbClr val="FFD5FF"/>
          </a:solidFill>
        </p:spPr>
        <p:txBody>
          <a:bodyPr wrap="square" rtlCol="0">
            <a:spAutoFit/>
          </a:bodyPr>
          <a:lstStyle/>
          <a:p>
            <a:r>
              <a:rPr lang="en-US" sz="2400" dirty="0" smtClean="0"/>
              <a:t>“First, the ECB is about the creation, control, and liquidation of money.   But there is no clear definition of money.   Do they think it is unnecessary?...</a:t>
            </a:r>
          </a:p>
          <a:p>
            <a:endParaRPr lang="en-US" sz="2400" dirty="0"/>
          </a:p>
          <a:p>
            <a:r>
              <a:rPr lang="en-US" sz="2400" dirty="0" smtClean="0"/>
              <a:t>One can infer a jumbled definition of this money, as ‘backed’ by, (but not redeemable for) various existing assets, commodities, government and other securities”		</a:t>
            </a:r>
            <a:r>
              <a:rPr lang="en-US" dirty="0" err="1" smtClean="0"/>
              <a:t>Zarlenga</a:t>
            </a:r>
            <a:r>
              <a:rPr lang="en-US" dirty="0" smtClean="0"/>
              <a:t>, </a:t>
            </a:r>
            <a:r>
              <a:rPr lang="en-US" i="1" dirty="0" smtClean="0"/>
              <a:t>LSM</a:t>
            </a:r>
            <a:r>
              <a:rPr lang="en-US" dirty="0" smtClean="0"/>
              <a:t>, p. 637 </a:t>
            </a:r>
            <a:endParaRPr lang="en-US" dirty="0"/>
          </a:p>
        </p:txBody>
      </p:sp>
      <p:pic>
        <p:nvPicPr>
          <p:cNvPr id="9220" name="Picture 4" descr="http://socratesplace.com/wp-content/uploads/2014/02/Aristotl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542" y="3452516"/>
            <a:ext cx="3565086" cy="2774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55780" y="4470615"/>
            <a:ext cx="6974538" cy="523220"/>
          </a:xfrm>
          <a:prstGeom prst="rect">
            <a:avLst/>
          </a:prstGeom>
          <a:noFill/>
        </p:spPr>
        <p:txBody>
          <a:bodyPr wrap="none" rtlCol="0">
            <a:spAutoFit/>
          </a:bodyPr>
          <a:lstStyle/>
          <a:p>
            <a:r>
              <a:rPr lang="en-US" sz="2800" dirty="0" smtClean="0"/>
              <a:t>“MONEY EXISTS NOT BY NATURE BUT BY LAW.”</a:t>
            </a:r>
            <a:endParaRPr lang="en-US" sz="2800" dirty="0"/>
          </a:p>
        </p:txBody>
      </p:sp>
    </p:spTree>
    <p:extLst>
      <p:ext uri="{BB962C8B-B14F-4D97-AF65-F5344CB8AC3E}">
        <p14:creationId xmlns:p14="http://schemas.microsoft.com/office/powerpoint/2010/main" val="3995661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84775"/>
          </a:xfrm>
          <a:prstGeom prst="rect">
            <a:avLst/>
          </a:prstGeom>
          <a:solidFill>
            <a:srgbClr val="FF99FF"/>
          </a:solidFill>
        </p:spPr>
        <p:txBody>
          <a:bodyPr wrap="square" rtlCol="0">
            <a:spAutoFit/>
          </a:bodyPr>
          <a:lstStyle/>
          <a:p>
            <a:pPr marL="342900" indent="-342900" algn="ctr">
              <a:buFont typeface="+mj-lt"/>
              <a:buAutoNum type="arabicPeriod" startAt="4"/>
            </a:pPr>
            <a:r>
              <a:rPr lang="en-US" sz="3200" dirty="0" smtClean="0"/>
              <a:t>COMMENTS:  MONEY CREATION POWERS OF ECB</a:t>
            </a:r>
            <a:endParaRPr lang="en-US" sz="3200" dirty="0"/>
          </a:p>
        </p:txBody>
      </p:sp>
      <p:sp>
        <p:nvSpPr>
          <p:cNvPr id="3" name="TextBox 2"/>
          <p:cNvSpPr txBox="1"/>
          <p:nvPr/>
        </p:nvSpPr>
        <p:spPr>
          <a:xfrm>
            <a:off x="1" y="584775"/>
            <a:ext cx="12192000" cy="2677656"/>
          </a:xfrm>
          <a:prstGeom prst="rect">
            <a:avLst/>
          </a:prstGeom>
          <a:solidFill>
            <a:srgbClr val="FFD5FF"/>
          </a:solidFill>
        </p:spPr>
        <p:txBody>
          <a:bodyPr wrap="square" rtlCol="0">
            <a:spAutoFit/>
          </a:bodyPr>
          <a:lstStyle/>
          <a:p>
            <a:r>
              <a:rPr lang="en-US" sz="2400" dirty="0" smtClean="0"/>
              <a:t>“The second crucial item missing is a discussion of exactly how the ECB will create the new money needed as Europe’s population, industry and commerce grow.  Which guidelines will be used?</a:t>
            </a:r>
          </a:p>
          <a:p>
            <a:endParaRPr lang="en-US" sz="2400" dirty="0"/>
          </a:p>
          <a:p>
            <a:r>
              <a:rPr lang="en-US" sz="2400" dirty="0" smtClean="0"/>
              <a:t>Will money growth be geared to population growth?   Adjusted upwards for growth in production and services?  Be dependent on foreign trade balances?   Left largely to the discretion of private bankers as in the U.S.?”                                     		</a:t>
            </a:r>
            <a:r>
              <a:rPr lang="en-US" dirty="0" err="1" smtClean="0"/>
              <a:t>Zarlenga</a:t>
            </a:r>
            <a:r>
              <a:rPr lang="en-US" dirty="0" smtClean="0"/>
              <a:t>, </a:t>
            </a:r>
            <a:r>
              <a:rPr lang="en-US" i="1" dirty="0" smtClean="0"/>
              <a:t>LSM</a:t>
            </a:r>
            <a:r>
              <a:rPr lang="en-US" dirty="0" smtClean="0"/>
              <a:t>, p. 637 </a:t>
            </a:r>
            <a:endParaRPr lang="en-US" dirty="0"/>
          </a:p>
        </p:txBody>
      </p:sp>
      <p:pic>
        <p:nvPicPr>
          <p:cNvPr id="10244" name="Picture 4" descr="http://www.lesechos.fr/medias/2014/12/16/1075393_la-securite-sociale-malade-de-la-deflation-web-tete-02040178756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265" y="3285607"/>
            <a:ext cx="6702425" cy="3572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112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ews.kuwaittimes.net/wp-content/uploads/2015/07/ECB-n-IM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928" y="914401"/>
            <a:ext cx="7357784" cy="51811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
            <a:ext cx="12192000" cy="584775"/>
          </a:xfrm>
          <a:prstGeom prst="rect">
            <a:avLst/>
          </a:prstGeom>
          <a:solidFill>
            <a:srgbClr val="E1FFFF"/>
          </a:solidFill>
        </p:spPr>
        <p:txBody>
          <a:bodyPr wrap="square" rtlCol="0">
            <a:spAutoFit/>
          </a:bodyPr>
          <a:lstStyle/>
          <a:p>
            <a:pPr algn="ctr"/>
            <a:r>
              <a:rPr lang="en-US" sz="3200" b="1" dirty="0" smtClean="0"/>
              <a:t>HOW AND WHY DID THIS HAPPEN?</a:t>
            </a:r>
            <a:endParaRPr lang="en-US" sz="3200" b="1" dirty="0"/>
          </a:p>
        </p:txBody>
      </p:sp>
    </p:spTree>
    <p:extLst>
      <p:ext uri="{BB962C8B-B14F-4D97-AF65-F5344CB8AC3E}">
        <p14:creationId xmlns:p14="http://schemas.microsoft.com/office/powerpoint/2010/main" val="2362383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PARTS OF PRESENTATION</a:t>
            </a:r>
            <a:endParaRPr lang="en-US" dirty="0"/>
          </a:p>
        </p:txBody>
      </p:sp>
      <p:sp>
        <p:nvSpPr>
          <p:cNvPr id="3" name="Content Placeholder 2"/>
          <p:cNvSpPr>
            <a:spLocks noGrp="1"/>
          </p:cNvSpPr>
          <p:nvPr>
            <p:ph idx="1"/>
          </p:nvPr>
        </p:nvSpPr>
        <p:spPr>
          <a:xfrm>
            <a:off x="-1" y="773085"/>
            <a:ext cx="12191998" cy="6084915"/>
          </a:xfrm>
        </p:spPr>
        <p:txBody>
          <a:bodyPr>
            <a:normAutofit lnSpcReduction="10000"/>
          </a:bodyPr>
          <a:lstStyle/>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The Formation of the European Union (EU)</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European Monetary Union (EMU</a:t>
            </a:r>
            <a:r>
              <a:rPr lang="en-US" sz="2400" dirty="0" smtClean="0">
                <a:latin typeface="Courier New" panose="02070309020205020404" pitchFamily="49" charset="0"/>
                <a:cs typeface="Courier New" panose="02070309020205020404" pitchFamily="49" charset="0"/>
              </a:rPr>
              <a:t>)</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Treaty of Maastricht 1993</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Stages towards the creation of EMU </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The </a:t>
            </a:r>
            <a:r>
              <a:rPr lang="en-US" sz="2000" dirty="0">
                <a:latin typeface="Courier New" panose="02070309020205020404" pitchFamily="49" charset="0"/>
                <a:cs typeface="Courier New" panose="02070309020205020404" pitchFamily="49" charset="0"/>
              </a:rPr>
              <a:t>3 decision making bodies of the </a:t>
            </a:r>
            <a:r>
              <a:rPr lang="en-US" sz="2000" dirty="0" smtClean="0">
                <a:latin typeface="Courier New" panose="02070309020205020404" pitchFamily="49" charset="0"/>
                <a:cs typeface="Courier New" panose="02070309020205020404" pitchFamily="49" charset="0"/>
              </a:rPr>
              <a:t>ECB</a:t>
            </a:r>
            <a:endParaRPr lang="en-US" sz="2000" dirty="0">
              <a:latin typeface="Courier New" panose="02070309020205020404" pitchFamily="49" charset="0"/>
              <a:cs typeface="Courier New" panose="02070309020205020404" pitchFamily="49" charset="0"/>
            </a:endParaRP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The Owners</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Reports and Scrutiny</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Convergences:  Fiscal Deficits; Government Debt; Price Stability; Exchange Rate Stability; Interest Rates</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Money Creation Process</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Policy Determination</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Bank Notes</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Monetizing Debt</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Open Market and Credit Operations</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Loan Creation Through Fractional serve Banking</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Minimum Reserves</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The Emergency Clause</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Comments:  Money Creation Powers of ECB</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1987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471" y="1456841"/>
            <a:ext cx="1406154" cy="707886"/>
          </a:xfrm>
          <a:prstGeom prst="rect">
            <a:avLst/>
          </a:prstGeom>
          <a:noFill/>
        </p:spPr>
        <p:txBody>
          <a:bodyPr wrap="none" rtlCol="0">
            <a:spAutoFit/>
          </a:bodyPr>
          <a:lstStyle/>
          <a:p>
            <a:r>
              <a:rPr lang="en-US" sz="4000" dirty="0" smtClean="0"/>
              <a:t>Q &amp; A</a:t>
            </a:r>
            <a:endParaRPr lang="en-US" sz="4000" dirty="0"/>
          </a:p>
        </p:txBody>
      </p:sp>
      <p:sp>
        <p:nvSpPr>
          <p:cNvPr id="4" name="TextBox 3"/>
          <p:cNvSpPr txBox="1"/>
          <p:nvPr/>
        </p:nvSpPr>
        <p:spPr>
          <a:xfrm>
            <a:off x="1782305" y="3316637"/>
            <a:ext cx="7784632" cy="1200329"/>
          </a:xfrm>
          <a:prstGeom prst="rect">
            <a:avLst/>
          </a:prstGeom>
          <a:noFill/>
        </p:spPr>
        <p:txBody>
          <a:bodyPr wrap="none" rtlCol="0">
            <a:spAutoFit/>
          </a:bodyPr>
          <a:lstStyle/>
          <a:p>
            <a:pPr algn="ctr"/>
            <a:r>
              <a:rPr lang="en-US" dirty="0" smtClean="0"/>
              <a:t>WILL’S CONCLUSION:   </a:t>
            </a:r>
          </a:p>
          <a:p>
            <a:endParaRPr lang="en-US" dirty="0"/>
          </a:p>
          <a:p>
            <a:pPr algn="ctr"/>
            <a:r>
              <a:rPr lang="en-US" b="1" dirty="0" smtClean="0"/>
              <a:t>THE CONTROL OF MONEY -- WITHOUT CONTROL FROM THE PUBLIC -- LEADS TO</a:t>
            </a:r>
          </a:p>
          <a:p>
            <a:pPr algn="ctr"/>
            <a:r>
              <a:rPr lang="en-US" dirty="0" smtClean="0">
                <a:solidFill>
                  <a:srgbClr val="0070C0"/>
                </a:solidFill>
              </a:rPr>
              <a:t>CORRUPTION … USURPATION …  SLAVERY. </a:t>
            </a:r>
            <a:endParaRPr lang="en-US" dirty="0">
              <a:solidFill>
                <a:srgbClr val="0070C0"/>
              </a:solidFill>
            </a:endParaRPr>
          </a:p>
        </p:txBody>
      </p:sp>
    </p:spTree>
    <p:extLst>
      <p:ext uri="{BB962C8B-B14F-4D97-AF65-F5344CB8AC3E}">
        <p14:creationId xmlns:p14="http://schemas.microsoft.com/office/powerpoint/2010/main" val="3603051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90323"/>
            <a:ext cx="6283708" cy="4801314"/>
          </a:xfrm>
          <a:prstGeom prst="rect">
            <a:avLst/>
          </a:prstGeom>
        </p:spPr>
        <p:txBody>
          <a:bodyPr wrap="square">
            <a:spAutoFit/>
          </a:bodyPr>
          <a:lstStyle/>
          <a:p>
            <a:r>
              <a:rPr lang="en-US" dirty="0"/>
              <a:t>The historical roots of the European Union lie in the Second World War. </a:t>
            </a:r>
            <a:r>
              <a:rPr lang="en-US" dirty="0" smtClean="0"/>
              <a:t> Europeans </a:t>
            </a:r>
            <a:r>
              <a:rPr lang="en-US" dirty="0"/>
              <a:t>are determined to prevent such killing and destruction ever happening again. </a:t>
            </a:r>
            <a:endParaRPr lang="en-US" dirty="0" smtClean="0"/>
          </a:p>
          <a:p>
            <a:endParaRPr lang="en-US" dirty="0"/>
          </a:p>
          <a:p>
            <a:pPr algn="ctr"/>
            <a:r>
              <a:rPr lang="en-US" dirty="0"/>
              <a:t>West European nations create </a:t>
            </a:r>
            <a:r>
              <a:rPr lang="en-US" dirty="0" smtClean="0"/>
              <a:t>the Council of Europe</a:t>
            </a:r>
          </a:p>
          <a:p>
            <a:endParaRPr lang="en-US" dirty="0"/>
          </a:p>
          <a:p>
            <a:pPr marL="285750" indent="-285750">
              <a:buFont typeface="Arial" panose="020B0604020202020204" pitchFamily="34" charset="0"/>
              <a:buChar char="•"/>
            </a:pPr>
            <a:r>
              <a:rPr lang="en-US" dirty="0"/>
              <a:t>founded in </a:t>
            </a:r>
            <a:r>
              <a:rPr lang="en-US" dirty="0" smtClean="0"/>
              <a:t>1949</a:t>
            </a:r>
          </a:p>
          <a:p>
            <a:pPr marL="285750" indent="-285750">
              <a:buFont typeface="Arial" panose="020B0604020202020204" pitchFamily="34" charset="0"/>
              <a:buChar char="•"/>
            </a:pPr>
            <a:r>
              <a:rPr lang="en-US" dirty="0" smtClean="0"/>
              <a:t>a regional intergovernmental organisation </a:t>
            </a:r>
            <a:r>
              <a:rPr lang="en-US" dirty="0"/>
              <a:t>which </a:t>
            </a:r>
            <a:r>
              <a:rPr lang="en-US" dirty="0" smtClean="0"/>
              <a:t>promotes human rights, democracy, and the rule of law</a:t>
            </a:r>
          </a:p>
          <a:p>
            <a:pPr marL="285750" indent="-285750">
              <a:buFont typeface="Arial" panose="020B0604020202020204" pitchFamily="34" charset="0"/>
              <a:buChar char="•"/>
            </a:pPr>
            <a:r>
              <a:rPr lang="en-US" dirty="0"/>
              <a:t>cannot make binding laws</a:t>
            </a:r>
            <a:r>
              <a:rPr lang="en-US" dirty="0" smtClean="0"/>
              <a:t>.</a:t>
            </a:r>
          </a:p>
          <a:p>
            <a:pPr marL="285750" indent="-285750">
              <a:buFont typeface="Arial" panose="020B0604020202020204" pitchFamily="34" charset="0"/>
              <a:buChar char="•"/>
            </a:pPr>
            <a:r>
              <a:rPr lang="en-US" dirty="0" smtClean="0"/>
              <a:t>best </a:t>
            </a:r>
            <a:r>
              <a:rPr lang="en-US" dirty="0"/>
              <a:t>known body of the Council of Europe is </a:t>
            </a:r>
            <a:r>
              <a:rPr lang="en-US" dirty="0" smtClean="0"/>
              <a:t>the European Court of Human Rights, which </a:t>
            </a:r>
            <a:r>
              <a:rPr lang="en-US" dirty="0"/>
              <a:t>enforces </a:t>
            </a:r>
            <a:r>
              <a:rPr lang="en-US" dirty="0" smtClean="0"/>
              <a:t>the European Convention on Human Rights</a:t>
            </a:r>
          </a:p>
          <a:p>
            <a:pPr marL="285750" indent="-285750">
              <a:buFont typeface="Arial" panose="020B0604020202020204" pitchFamily="34" charset="0"/>
              <a:buChar char="•"/>
            </a:pPr>
            <a:r>
              <a:rPr lang="en-US" dirty="0" smtClean="0"/>
              <a:t>founded </a:t>
            </a:r>
            <a:r>
              <a:rPr lang="en-US" dirty="0"/>
              <a:t>on 5 May 1949 by </a:t>
            </a:r>
            <a:r>
              <a:rPr lang="en-US" dirty="0" smtClean="0"/>
              <a:t>the Treaty of London:  Belgium, Denmark, France, Ireland, Italy, Luxembourg, Netherlands, Norway Sweden, United Kingdom</a:t>
            </a:r>
          </a:p>
          <a:p>
            <a:pPr marL="285750" indent="-285750">
              <a:buFont typeface="Arial" panose="020B0604020202020204" pitchFamily="34" charset="0"/>
              <a:buChar char="•"/>
            </a:pPr>
            <a:r>
              <a:rPr lang="en-US" dirty="0" smtClean="0"/>
              <a:t>today the Council includes most European states</a:t>
            </a:r>
            <a:endParaRPr lang="en-US" dirty="0"/>
          </a:p>
        </p:txBody>
      </p:sp>
      <p:sp>
        <p:nvSpPr>
          <p:cNvPr id="3" name="Rectangle 2"/>
          <p:cNvSpPr/>
          <p:nvPr/>
        </p:nvSpPr>
        <p:spPr>
          <a:xfrm>
            <a:off x="0" y="0"/>
            <a:ext cx="12192000" cy="523220"/>
          </a:xfrm>
          <a:prstGeom prst="rect">
            <a:avLst/>
          </a:prstGeom>
          <a:solidFill>
            <a:srgbClr val="FFFF00"/>
          </a:solidFill>
        </p:spPr>
        <p:txBody>
          <a:bodyPr wrap="square">
            <a:spAutoFit/>
          </a:bodyPr>
          <a:lstStyle/>
          <a:p>
            <a:pPr marL="457200" indent="-457200" algn="ctr">
              <a:buFont typeface="+mj-lt"/>
              <a:buAutoNum type="arabicPeriod"/>
            </a:pPr>
            <a:r>
              <a:rPr lang="en-US" sz="2800" b="1" dirty="0">
                <a:latin typeface="Courier New" panose="02070309020205020404" pitchFamily="49" charset="0"/>
                <a:cs typeface="Courier New" panose="02070309020205020404" pitchFamily="49" charset="0"/>
              </a:rPr>
              <a:t>The Formation of the European </a:t>
            </a:r>
            <a:r>
              <a:rPr lang="en-US" sz="2800" b="1" dirty="0" smtClean="0">
                <a:latin typeface="Courier New" panose="02070309020205020404" pitchFamily="49" charset="0"/>
                <a:cs typeface="Courier New" panose="02070309020205020404" pitchFamily="49" charset="0"/>
              </a:rPr>
              <a:t>Union (EU)</a:t>
            </a:r>
            <a:endParaRPr lang="en-US" sz="2800" b="1" dirty="0">
              <a:latin typeface="Courier New" panose="02070309020205020404" pitchFamily="49" charset="0"/>
              <a:cs typeface="Courier New" panose="02070309020205020404" pitchFamily="49" charset="0"/>
            </a:endParaRPr>
          </a:p>
        </p:txBody>
      </p:sp>
      <p:sp>
        <p:nvSpPr>
          <p:cNvPr id="4" name="TextBox 3"/>
          <p:cNvSpPr txBox="1"/>
          <p:nvPr/>
        </p:nvSpPr>
        <p:spPr>
          <a:xfrm>
            <a:off x="740979" y="740979"/>
            <a:ext cx="4167872" cy="523220"/>
          </a:xfrm>
          <a:prstGeom prst="rect">
            <a:avLst/>
          </a:prstGeom>
          <a:solidFill>
            <a:srgbClr val="69FF69"/>
          </a:solidFill>
        </p:spPr>
        <p:txBody>
          <a:bodyPr wrap="none" rtlCol="0">
            <a:spAutoFit/>
          </a:bodyPr>
          <a:lstStyle/>
          <a:p>
            <a:r>
              <a:rPr lang="en-US" sz="2800" dirty="0" smtClean="0"/>
              <a:t>COUNCIL OF EUROPE, 1949</a:t>
            </a:r>
            <a:endParaRPr lang="en-US" sz="2800" dirty="0"/>
          </a:p>
        </p:txBody>
      </p:sp>
      <p:pic>
        <p:nvPicPr>
          <p:cNvPr id="5" name="Picture 2" descr="https://upload.wikimedia.org/wikipedia/commons/a/a5/Map_of_the_47_Member_States_of_the_Council_of_Euro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2557" y="1264199"/>
            <a:ext cx="6259443" cy="448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557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vce.eu/content/publication/2009/4/9/65c1e798-516d-4613-a22e-3e97f42569b4/p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6804" y="1720838"/>
            <a:ext cx="3886200"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523220"/>
            <a:ext cx="12191999" cy="523220"/>
          </a:xfrm>
          <a:prstGeom prst="rect">
            <a:avLst/>
          </a:prstGeom>
          <a:solidFill>
            <a:srgbClr val="69FF69"/>
          </a:solidFill>
        </p:spPr>
        <p:txBody>
          <a:bodyPr wrap="square">
            <a:spAutoFit/>
          </a:bodyPr>
          <a:lstStyle/>
          <a:p>
            <a:pPr algn="ctr"/>
            <a:r>
              <a:rPr lang="en-US" sz="2800" b="1" dirty="0"/>
              <a:t>European Coal and Steel Community</a:t>
            </a:r>
            <a:r>
              <a:rPr lang="en-US" sz="2800" dirty="0"/>
              <a:t> (</a:t>
            </a:r>
            <a:r>
              <a:rPr lang="en-US" sz="2800" b="1" dirty="0"/>
              <a:t>ECSC</a:t>
            </a:r>
            <a:r>
              <a:rPr lang="en-US" sz="2800" dirty="0" smtClean="0"/>
              <a:t>)      </a:t>
            </a:r>
            <a:r>
              <a:rPr lang="en-US" sz="2800" b="1" dirty="0" smtClean="0"/>
              <a:t>Treaty of Paris 1951-2002</a:t>
            </a:r>
            <a:endParaRPr lang="en-US" sz="2800" b="1" dirty="0"/>
          </a:p>
        </p:txBody>
      </p:sp>
      <p:sp>
        <p:nvSpPr>
          <p:cNvPr id="3" name="Rectangle 2"/>
          <p:cNvSpPr/>
          <p:nvPr/>
        </p:nvSpPr>
        <p:spPr>
          <a:xfrm>
            <a:off x="0" y="0"/>
            <a:ext cx="12192000" cy="523220"/>
          </a:xfrm>
          <a:prstGeom prst="rect">
            <a:avLst/>
          </a:prstGeom>
          <a:solidFill>
            <a:srgbClr val="FFFF00"/>
          </a:solidFill>
        </p:spPr>
        <p:txBody>
          <a:bodyPr wrap="square">
            <a:spAutoFit/>
          </a:bodyPr>
          <a:lstStyle/>
          <a:p>
            <a:pPr marL="457200" indent="-457200" algn="ctr">
              <a:buFont typeface="+mj-lt"/>
              <a:buAutoNum type="arabicPeriod"/>
            </a:pPr>
            <a:r>
              <a:rPr lang="en-US" sz="2800" b="1" dirty="0">
                <a:latin typeface="Courier New" panose="02070309020205020404" pitchFamily="49" charset="0"/>
                <a:cs typeface="Courier New" panose="02070309020205020404" pitchFamily="49" charset="0"/>
              </a:rPr>
              <a:t>The Formation of the European </a:t>
            </a:r>
            <a:r>
              <a:rPr lang="en-US" sz="2800" b="1" dirty="0" smtClean="0">
                <a:latin typeface="Courier New" panose="02070309020205020404" pitchFamily="49" charset="0"/>
                <a:cs typeface="Courier New" panose="02070309020205020404" pitchFamily="49" charset="0"/>
              </a:rPr>
              <a:t>Union (EU)</a:t>
            </a:r>
            <a:endParaRPr lang="en-US" sz="2800" b="1" dirty="0">
              <a:latin typeface="Courier New" panose="02070309020205020404" pitchFamily="49" charset="0"/>
              <a:cs typeface="Courier New" panose="02070309020205020404" pitchFamily="49" charset="0"/>
            </a:endParaRPr>
          </a:p>
        </p:txBody>
      </p:sp>
      <p:sp>
        <p:nvSpPr>
          <p:cNvPr id="4" name="TextBox 3"/>
          <p:cNvSpPr txBox="1"/>
          <p:nvPr/>
        </p:nvSpPr>
        <p:spPr>
          <a:xfrm>
            <a:off x="1" y="1364188"/>
            <a:ext cx="12191997" cy="549381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u="sng" dirty="0" smtClean="0"/>
              <a:t>the </a:t>
            </a:r>
            <a:r>
              <a:rPr lang="en-US" u="sng" dirty="0"/>
              <a:t>first international organisation to be based on the principles </a:t>
            </a:r>
            <a:r>
              <a:rPr lang="en-US" u="sng" dirty="0" smtClean="0"/>
              <a:t>of supranationalism:  a </a:t>
            </a:r>
            <a:r>
              <a:rPr lang="en-US" u="sng" dirty="0"/>
              <a:t>type </a:t>
            </a:r>
            <a:r>
              <a:rPr lang="en-US" u="sng" dirty="0" smtClean="0"/>
              <a:t>of multinational political union  </a:t>
            </a:r>
            <a:r>
              <a:rPr lang="en-US" u="sng" dirty="0"/>
              <a:t>where negotiated power is delegated to an authority by governments of member </a:t>
            </a:r>
            <a:r>
              <a:rPr lang="en-US" u="sng" dirty="0" smtClean="0"/>
              <a:t>states</a:t>
            </a:r>
          </a:p>
          <a:p>
            <a:pPr marL="285750" indent="-285750">
              <a:lnSpc>
                <a:spcPct val="150000"/>
              </a:lnSpc>
              <a:buFont typeface="Arial" panose="020B0604020202020204" pitchFamily="34" charset="0"/>
              <a:buChar char="•"/>
            </a:pPr>
            <a:r>
              <a:rPr lang="en-US" dirty="0" smtClean="0"/>
              <a:t>create a common market for coal and steel </a:t>
            </a:r>
            <a:r>
              <a:rPr lang="en-US" dirty="0"/>
              <a:t>among its member </a:t>
            </a:r>
            <a:r>
              <a:rPr lang="en-US" dirty="0" smtClean="0"/>
              <a:t>states:</a:t>
            </a:r>
          </a:p>
          <a:p>
            <a:pPr>
              <a:lnSpc>
                <a:spcPct val="150000"/>
              </a:lnSpc>
            </a:pPr>
            <a:r>
              <a:rPr lang="en-US" dirty="0"/>
              <a:t> </a:t>
            </a:r>
            <a:r>
              <a:rPr lang="en-US" dirty="0" smtClean="0"/>
              <a:t>                 Belgium, France, West Germany, Italy, Netherlands, Luxembourg</a:t>
            </a:r>
          </a:p>
          <a:p>
            <a:pPr marL="285750" indent="-285750">
              <a:lnSpc>
                <a:spcPct val="150000"/>
              </a:lnSpc>
              <a:buFont typeface="Arial" panose="020B0604020202020204" pitchFamily="34" charset="0"/>
              <a:buChar char="•"/>
            </a:pPr>
            <a:r>
              <a:rPr lang="en-US" dirty="0" smtClean="0"/>
              <a:t>run </a:t>
            </a:r>
            <a:r>
              <a:rPr lang="en-US" dirty="0"/>
              <a:t>by four institutions</a:t>
            </a:r>
            <a:r>
              <a:rPr lang="en-US" dirty="0" smtClean="0"/>
              <a:t>:  </a:t>
            </a:r>
          </a:p>
          <a:p>
            <a:pPr>
              <a:lnSpc>
                <a:spcPct val="150000"/>
              </a:lnSpc>
            </a:pPr>
            <a:r>
              <a:rPr lang="en-US" dirty="0"/>
              <a:t>	</a:t>
            </a:r>
            <a:r>
              <a:rPr lang="en-US" dirty="0" smtClean="0"/>
              <a:t>(1)  a High Authority </a:t>
            </a:r>
            <a:r>
              <a:rPr lang="en-US" dirty="0"/>
              <a:t>composed of independent </a:t>
            </a:r>
            <a:r>
              <a:rPr lang="en-US" dirty="0" smtClean="0"/>
              <a:t>appointees</a:t>
            </a:r>
          </a:p>
          <a:p>
            <a:pPr>
              <a:lnSpc>
                <a:spcPct val="150000"/>
              </a:lnSpc>
            </a:pPr>
            <a:r>
              <a:rPr lang="en-US" dirty="0"/>
              <a:t>	</a:t>
            </a:r>
            <a:r>
              <a:rPr lang="en-US" dirty="0" smtClean="0"/>
              <a:t>(2)  </a:t>
            </a:r>
            <a:r>
              <a:rPr lang="en-US" dirty="0"/>
              <a:t>a Common Assembly composed of national </a:t>
            </a:r>
            <a:r>
              <a:rPr lang="en-US" dirty="0" smtClean="0"/>
              <a:t>parliamentarians</a:t>
            </a:r>
          </a:p>
          <a:p>
            <a:pPr>
              <a:lnSpc>
                <a:spcPct val="150000"/>
              </a:lnSpc>
            </a:pPr>
            <a:r>
              <a:rPr lang="en-US" dirty="0"/>
              <a:t>	</a:t>
            </a:r>
            <a:r>
              <a:rPr lang="en-US" dirty="0" smtClean="0"/>
              <a:t>(3)  </a:t>
            </a:r>
            <a:r>
              <a:rPr lang="en-US" dirty="0"/>
              <a:t>a Special Council composed of nation </a:t>
            </a:r>
            <a:r>
              <a:rPr lang="en-US" dirty="0" smtClean="0"/>
              <a:t>ministers</a:t>
            </a:r>
          </a:p>
          <a:p>
            <a:pPr>
              <a:lnSpc>
                <a:spcPct val="150000"/>
              </a:lnSpc>
            </a:pPr>
            <a:r>
              <a:rPr lang="en-US" dirty="0"/>
              <a:t>	</a:t>
            </a:r>
            <a:r>
              <a:rPr lang="en-US" dirty="0" smtClean="0"/>
              <a:t>(4)  a </a:t>
            </a:r>
            <a:r>
              <a:rPr lang="en-US" dirty="0"/>
              <a:t>Court of </a:t>
            </a:r>
            <a:r>
              <a:rPr lang="en-US" dirty="0" smtClean="0"/>
              <a:t>Justice</a:t>
            </a:r>
          </a:p>
          <a:p>
            <a:pPr marL="285750" indent="-285750">
              <a:lnSpc>
                <a:spcPct val="150000"/>
              </a:lnSpc>
              <a:buFont typeface="Arial" panose="020B0604020202020204" pitchFamily="34" charset="0"/>
              <a:buChar char="•"/>
            </a:pPr>
            <a:r>
              <a:rPr lang="en-US" dirty="0"/>
              <a:t>A set of common rules was established to control cartels and to regulate mergers. </a:t>
            </a:r>
            <a:r>
              <a:rPr lang="en-US" dirty="0" smtClean="0"/>
              <a:t>  The High Authority </a:t>
            </a:r>
            <a:r>
              <a:rPr lang="en-US" dirty="0"/>
              <a:t>fixed prices and set production limits or quotas and was authorized to impose fines on business firms that infringed treaty rules</a:t>
            </a:r>
            <a:r>
              <a:rPr lang="en-US" dirty="0" smtClean="0"/>
              <a:t>.</a:t>
            </a:r>
          </a:p>
          <a:p>
            <a:pPr marL="285750" indent="-285750">
              <a:lnSpc>
                <a:spcPct val="150000"/>
              </a:lnSpc>
              <a:buFont typeface="Arial" panose="020B0604020202020204" pitchFamily="34" charset="0"/>
              <a:buChar char="•"/>
            </a:pPr>
            <a:r>
              <a:rPr lang="en-US" dirty="0"/>
              <a:t>From the 1960s one of the ECSC’s main tasks was to supervise its members’ reduction of their excess production of coal as that mineral was replaced by petroleum as an industrial fuel.</a:t>
            </a:r>
          </a:p>
        </p:txBody>
      </p:sp>
    </p:spTree>
    <p:extLst>
      <p:ext uri="{BB962C8B-B14F-4D97-AF65-F5344CB8AC3E}">
        <p14:creationId xmlns:p14="http://schemas.microsoft.com/office/powerpoint/2010/main" val="2997524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FFFF00"/>
          </a:solidFill>
        </p:spPr>
        <p:txBody>
          <a:bodyPr wrap="square">
            <a:spAutoFit/>
          </a:bodyPr>
          <a:lstStyle/>
          <a:p>
            <a:pPr marL="457200" indent="-457200" algn="ctr">
              <a:buFont typeface="+mj-lt"/>
              <a:buAutoNum type="arabicPeriod"/>
            </a:pPr>
            <a:r>
              <a:rPr lang="en-US" sz="2800" b="1" dirty="0">
                <a:latin typeface="Courier New" panose="02070309020205020404" pitchFamily="49" charset="0"/>
                <a:cs typeface="Courier New" panose="02070309020205020404" pitchFamily="49" charset="0"/>
              </a:rPr>
              <a:t>The Formation of the European </a:t>
            </a:r>
            <a:r>
              <a:rPr lang="en-US" sz="2800" b="1" dirty="0" smtClean="0">
                <a:latin typeface="Courier New" panose="02070309020205020404" pitchFamily="49" charset="0"/>
                <a:cs typeface="Courier New" panose="02070309020205020404" pitchFamily="49" charset="0"/>
              </a:rPr>
              <a:t>Union (EU)</a:t>
            </a:r>
            <a:endParaRPr lang="en-US" sz="2800" b="1" dirty="0">
              <a:latin typeface="Courier New" panose="02070309020205020404" pitchFamily="49" charset="0"/>
              <a:cs typeface="Courier New" panose="02070309020205020404" pitchFamily="49" charset="0"/>
            </a:endParaRPr>
          </a:p>
        </p:txBody>
      </p:sp>
      <p:sp>
        <p:nvSpPr>
          <p:cNvPr id="3" name="Rectangle 2"/>
          <p:cNvSpPr/>
          <p:nvPr/>
        </p:nvSpPr>
        <p:spPr>
          <a:xfrm>
            <a:off x="1" y="523220"/>
            <a:ext cx="12191999" cy="954107"/>
          </a:xfrm>
          <a:prstGeom prst="rect">
            <a:avLst/>
          </a:prstGeom>
          <a:solidFill>
            <a:srgbClr val="69FF69"/>
          </a:solidFill>
        </p:spPr>
        <p:txBody>
          <a:bodyPr wrap="square">
            <a:spAutoFit/>
          </a:bodyPr>
          <a:lstStyle/>
          <a:p>
            <a:pPr algn="ctr"/>
            <a:r>
              <a:rPr lang="en-US" sz="2800" dirty="0" smtClean="0"/>
              <a:t>European Economic Community (EEC)         Treaty of Rome 1957</a:t>
            </a:r>
          </a:p>
          <a:p>
            <a:pPr algn="ctr"/>
            <a:r>
              <a:rPr lang="en-US" sz="2800" b="1" dirty="0" smtClean="0"/>
              <a:t>A SINGLE </a:t>
            </a:r>
            <a:r>
              <a:rPr lang="en-US" sz="2800" b="1" dirty="0" smtClean="0"/>
              <a:t>MARKET </a:t>
            </a:r>
            <a:r>
              <a:rPr lang="en-US" sz="2800" b="1" smtClean="0"/>
              <a:t>– THE COMMON MARKET</a:t>
            </a:r>
            <a:endParaRPr lang="en-US" sz="2800" b="1" dirty="0"/>
          </a:p>
        </p:txBody>
      </p:sp>
      <p:sp>
        <p:nvSpPr>
          <p:cNvPr id="6" name="TextBox 5"/>
          <p:cNvSpPr txBox="1"/>
          <p:nvPr/>
        </p:nvSpPr>
        <p:spPr>
          <a:xfrm>
            <a:off x="0" y="1722980"/>
            <a:ext cx="5659821"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its initial </a:t>
            </a:r>
            <a:r>
              <a:rPr lang="en-US" sz="2000" dirty="0"/>
              <a:t>aim was to bring about economic integration, including </a:t>
            </a:r>
            <a:r>
              <a:rPr lang="en-US" sz="2000" dirty="0" smtClean="0"/>
              <a:t>a common market and customs union </a:t>
            </a:r>
          </a:p>
          <a:p>
            <a:pPr marL="285750" indent="-285750">
              <a:buFont typeface="Arial" panose="020B0604020202020204" pitchFamily="34" charset="0"/>
              <a:buChar char="•"/>
            </a:pPr>
            <a:r>
              <a:rPr lang="en-US" sz="2000" dirty="0" smtClean="0"/>
              <a:t>known </a:t>
            </a:r>
            <a:r>
              <a:rPr lang="en-US" sz="2000" dirty="0"/>
              <a:t>as the </a:t>
            </a:r>
            <a:r>
              <a:rPr lang="en-US" sz="2000" i="1" dirty="0"/>
              <a:t>Common Market</a:t>
            </a:r>
            <a:r>
              <a:rPr lang="en-US" sz="2000" dirty="0"/>
              <a:t> in the English-speaking world:  </a:t>
            </a:r>
            <a:r>
              <a:rPr lang="en-US" sz="2000" dirty="0" smtClean="0"/>
              <a:t>1962 -  </a:t>
            </a:r>
            <a:r>
              <a:rPr lang="en-US" sz="2000" dirty="0"/>
              <a:t>establishment </a:t>
            </a:r>
            <a:r>
              <a:rPr lang="en-US" sz="2000" dirty="0" smtClean="0"/>
              <a:t>of </a:t>
            </a:r>
            <a:r>
              <a:rPr lang="en-US" sz="2000" dirty="0"/>
              <a:t>common price levels for agricultural </a:t>
            </a:r>
            <a:r>
              <a:rPr lang="en-US" sz="2000" dirty="0" smtClean="0"/>
              <a:t>products; 1968 - internal </a:t>
            </a:r>
            <a:r>
              <a:rPr lang="en-US" sz="2000" dirty="0"/>
              <a:t>tariffs (tariffs on trade between member nations) were removed on certain </a:t>
            </a:r>
            <a:r>
              <a:rPr lang="en-US" sz="2000" dirty="0" smtClean="0"/>
              <a:t>products</a:t>
            </a:r>
          </a:p>
          <a:p>
            <a:pPr marL="285750" indent="-285750">
              <a:buFont typeface="Arial" panose="020B0604020202020204" pitchFamily="34" charset="0"/>
              <a:buChar char="•"/>
            </a:pPr>
            <a:r>
              <a:rPr lang="en-US" sz="2000" dirty="0" smtClean="0"/>
              <a:t>6 founding members:  Belgium, France, Italy, Luxembourg, Netherlands, West Germany</a:t>
            </a:r>
          </a:p>
          <a:p>
            <a:pPr marL="285750" indent="-285750">
              <a:buFont typeface="Arial" panose="020B0604020202020204" pitchFamily="34" charset="0"/>
              <a:buChar char="•"/>
            </a:pPr>
            <a:r>
              <a:rPr lang="en-US" sz="2000" dirty="0"/>
              <a:t>In 1993, a </a:t>
            </a:r>
            <a:r>
              <a:rPr lang="en-US" sz="2000" dirty="0" smtClean="0"/>
              <a:t>complete single market </a:t>
            </a:r>
            <a:r>
              <a:rPr lang="en-US" sz="2000" dirty="0"/>
              <a:t>was achieved allowing for the free movement of goods, capital, services, and people within the </a:t>
            </a:r>
            <a:r>
              <a:rPr lang="en-US" sz="2000" dirty="0" smtClean="0"/>
              <a:t>EEC</a:t>
            </a:r>
          </a:p>
          <a:p>
            <a:pPr marL="285750" indent="-285750">
              <a:buFont typeface="Arial" panose="020B0604020202020204" pitchFamily="34" charset="0"/>
              <a:buChar char="•"/>
            </a:pPr>
            <a:r>
              <a:rPr lang="en-US" sz="2000" dirty="0"/>
              <a:t>incorporated and renamed as the European Community (EC) in </a:t>
            </a:r>
            <a:r>
              <a:rPr lang="en-US" sz="2000" dirty="0" smtClean="0"/>
              <a:t>1993 by the </a:t>
            </a:r>
            <a:r>
              <a:rPr lang="en-US" sz="2000" dirty="0"/>
              <a:t>Maastricht </a:t>
            </a:r>
            <a:r>
              <a:rPr lang="en-US" sz="2000" dirty="0" smtClean="0"/>
              <a:t>Treaty</a:t>
            </a:r>
            <a:endParaRPr lang="en-US" sz="2000" dirty="0"/>
          </a:p>
        </p:txBody>
      </p:sp>
      <p:pic>
        <p:nvPicPr>
          <p:cNvPr id="3074" name="Picture 2" descr="Inaugural Session of the European Convention - Source: Official European Convention website (http://european-convention.eu.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977" y="1806374"/>
            <a:ext cx="5523732" cy="36169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europarl.europa.eu/resources/library/images/20121113PHT03552/20121113PHT03552_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4622" y="4440621"/>
            <a:ext cx="2417378" cy="241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94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www.sussexineurope.org/europeinschool/EU_works/visuals/eu_map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8362" y="1"/>
            <a:ext cx="4553639" cy="31057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8387255" cy="523220"/>
          </a:xfrm>
          <a:prstGeom prst="rect">
            <a:avLst/>
          </a:prstGeom>
          <a:solidFill>
            <a:srgbClr val="FFFF00"/>
          </a:solidFill>
        </p:spPr>
        <p:txBody>
          <a:bodyPr wrap="square">
            <a:spAutoFit/>
          </a:bodyPr>
          <a:lstStyle/>
          <a:p>
            <a:pPr marL="457200" indent="-457200" algn="ctr">
              <a:buFont typeface="+mj-lt"/>
              <a:buAutoNum type="arabicPeriod"/>
            </a:pPr>
            <a:r>
              <a:rPr lang="en-US" sz="2800" b="1" dirty="0" smtClean="0">
                <a:latin typeface="Courier New" panose="02070309020205020404" pitchFamily="49" charset="0"/>
                <a:cs typeface="Courier New" panose="02070309020205020404" pitchFamily="49" charset="0"/>
              </a:rPr>
              <a:t>Formation </a:t>
            </a:r>
            <a:r>
              <a:rPr lang="en-US" sz="2800" b="1" dirty="0">
                <a:latin typeface="Courier New" panose="02070309020205020404" pitchFamily="49" charset="0"/>
                <a:cs typeface="Courier New" panose="02070309020205020404" pitchFamily="49" charset="0"/>
              </a:rPr>
              <a:t>of the European </a:t>
            </a:r>
            <a:r>
              <a:rPr lang="en-US" sz="2800" b="1" dirty="0" smtClean="0">
                <a:latin typeface="Courier New" panose="02070309020205020404" pitchFamily="49" charset="0"/>
                <a:cs typeface="Courier New" panose="02070309020205020404" pitchFamily="49" charset="0"/>
              </a:rPr>
              <a:t>Union (EU)</a:t>
            </a:r>
            <a:endParaRPr lang="en-US" sz="2800" b="1" dirty="0">
              <a:latin typeface="Courier New" panose="02070309020205020404" pitchFamily="49" charset="0"/>
              <a:cs typeface="Courier New" panose="02070309020205020404" pitchFamily="49" charset="0"/>
            </a:endParaRPr>
          </a:p>
        </p:txBody>
      </p:sp>
      <p:sp>
        <p:nvSpPr>
          <p:cNvPr id="3" name="Rectangle 2"/>
          <p:cNvSpPr/>
          <p:nvPr/>
        </p:nvSpPr>
        <p:spPr>
          <a:xfrm>
            <a:off x="15766" y="503320"/>
            <a:ext cx="8371489" cy="954107"/>
          </a:xfrm>
          <a:prstGeom prst="rect">
            <a:avLst/>
          </a:prstGeom>
          <a:solidFill>
            <a:srgbClr val="69FF69"/>
          </a:solidFill>
        </p:spPr>
        <p:txBody>
          <a:bodyPr wrap="square">
            <a:spAutoFit/>
          </a:bodyPr>
          <a:lstStyle/>
          <a:p>
            <a:pPr algn="ctr"/>
            <a:r>
              <a:rPr lang="en-US" sz="2800" dirty="0" smtClean="0"/>
              <a:t>European Economic Community (EEC)</a:t>
            </a:r>
          </a:p>
          <a:p>
            <a:pPr algn="ctr"/>
            <a:r>
              <a:rPr lang="en-US" sz="2800" dirty="0" smtClean="0"/>
              <a:t>         Treaty of Rome 1957</a:t>
            </a:r>
            <a:endParaRPr lang="en-US" sz="2800" b="1" dirty="0"/>
          </a:p>
        </p:txBody>
      </p:sp>
      <p:sp>
        <p:nvSpPr>
          <p:cNvPr id="4" name="Rectangle 3"/>
          <p:cNvSpPr/>
          <p:nvPr/>
        </p:nvSpPr>
        <p:spPr>
          <a:xfrm>
            <a:off x="189585" y="1772645"/>
            <a:ext cx="6666452" cy="4708981"/>
          </a:xfrm>
          <a:prstGeom prst="rect">
            <a:avLst/>
          </a:prstGeom>
        </p:spPr>
        <p:txBody>
          <a:bodyPr wrap="square">
            <a:spAutoFit/>
          </a:bodyPr>
          <a:lstStyle/>
          <a:p>
            <a:r>
              <a:rPr lang="en-US" sz="2000" dirty="0" smtClean="0"/>
              <a:t>The </a:t>
            </a:r>
            <a:r>
              <a:rPr lang="en-US" sz="2000" dirty="0"/>
              <a:t>six </a:t>
            </a:r>
            <a:r>
              <a:rPr lang="en-US" sz="2000" dirty="0" smtClean="0"/>
              <a:t>founding members were </a:t>
            </a:r>
            <a:r>
              <a:rPr lang="en-US" sz="2000" dirty="0"/>
              <a:t>France, West Germany, Italy and the </a:t>
            </a:r>
            <a:r>
              <a:rPr lang="en-US" sz="2000" dirty="0" smtClean="0"/>
              <a:t>three Benelux  </a:t>
            </a:r>
            <a:r>
              <a:rPr lang="en-US" sz="2000" dirty="0"/>
              <a:t>countries: Belgium, the Netherlands and Luxembourg</a:t>
            </a:r>
            <a:r>
              <a:rPr lang="en-US" sz="2000" dirty="0" smtClean="0"/>
              <a:t>.</a:t>
            </a:r>
          </a:p>
          <a:p>
            <a:endParaRPr lang="en-US" sz="2000" dirty="0"/>
          </a:p>
          <a:p>
            <a:r>
              <a:rPr lang="en-US" sz="2000" dirty="0" smtClean="0"/>
              <a:t>The </a:t>
            </a:r>
            <a:r>
              <a:rPr lang="en-US" sz="2000" dirty="0"/>
              <a:t>first enlargement was in 1973, with the accession of Denmark, Ireland and the United Kingdom</a:t>
            </a:r>
            <a:r>
              <a:rPr lang="en-US" sz="2000" dirty="0" smtClean="0"/>
              <a:t>.   Greece</a:t>
            </a:r>
            <a:r>
              <a:rPr lang="en-US" sz="2000" dirty="0"/>
              <a:t>, Spain and Portugal joined in the 1980s</a:t>
            </a:r>
            <a:r>
              <a:rPr lang="en-US" sz="2000" dirty="0" smtClean="0"/>
              <a:t>.</a:t>
            </a:r>
          </a:p>
          <a:p>
            <a:endParaRPr lang="en-US" sz="2000" dirty="0"/>
          </a:p>
          <a:p>
            <a:r>
              <a:rPr lang="en-US" sz="2000" dirty="0" smtClean="0"/>
              <a:t>The former East Germany </a:t>
            </a:r>
            <a:r>
              <a:rPr lang="en-US" sz="2000" dirty="0"/>
              <a:t>became part of the EEC upon German reunification in 1990</a:t>
            </a:r>
            <a:r>
              <a:rPr lang="en-US" sz="2000" dirty="0" smtClean="0"/>
              <a:t>.</a:t>
            </a:r>
          </a:p>
          <a:p>
            <a:endParaRPr lang="en-US" sz="2000" dirty="0"/>
          </a:p>
          <a:p>
            <a:r>
              <a:rPr lang="en-US" sz="2000" dirty="0" smtClean="0"/>
              <a:t>Upon </a:t>
            </a:r>
            <a:r>
              <a:rPr lang="en-US" sz="2000" dirty="0"/>
              <a:t>the entry into force of </a:t>
            </a:r>
            <a:r>
              <a:rPr lang="en-US" sz="2000" dirty="0" smtClean="0"/>
              <a:t>the Maastricht Treaty </a:t>
            </a:r>
            <a:r>
              <a:rPr lang="en-US" sz="2000" dirty="0"/>
              <a:t>in 1993, the EEC was renamed the </a:t>
            </a:r>
            <a:r>
              <a:rPr lang="en-US" sz="2000" i="1" dirty="0"/>
              <a:t>European Community</a:t>
            </a:r>
            <a:r>
              <a:rPr lang="en-US" sz="2000" dirty="0"/>
              <a:t> to reflect that it covered a wider range than economic policy</a:t>
            </a:r>
            <a:r>
              <a:rPr lang="en-US" sz="2000" dirty="0" smtClean="0"/>
              <a:t>.     The EU  </a:t>
            </a:r>
            <a:r>
              <a:rPr lang="en-US" sz="2000" dirty="0"/>
              <a:t>has enlarged to include an additional sixteen countries by 2013</a:t>
            </a:r>
            <a:r>
              <a:rPr lang="en-US" sz="2000" dirty="0" smtClean="0"/>
              <a:t>.</a:t>
            </a:r>
            <a:endParaRPr lang="en-US" sz="2000" dirty="0"/>
          </a:p>
        </p:txBody>
      </p:sp>
      <p:sp>
        <p:nvSpPr>
          <p:cNvPr id="6" name="TextBox 5"/>
          <p:cNvSpPr txBox="1"/>
          <p:nvPr/>
        </p:nvSpPr>
        <p:spPr>
          <a:xfrm>
            <a:off x="10865996" y="751922"/>
            <a:ext cx="1326004" cy="769441"/>
          </a:xfrm>
          <a:prstGeom prst="rect">
            <a:avLst/>
          </a:prstGeom>
          <a:solidFill>
            <a:schemeClr val="bg1"/>
          </a:solidFill>
        </p:spPr>
        <p:txBody>
          <a:bodyPr wrap="none" rtlCol="0">
            <a:spAutoFit/>
          </a:bodyPr>
          <a:lstStyle/>
          <a:p>
            <a:r>
              <a:rPr lang="en-US" sz="4400" dirty="0" smtClean="0"/>
              <a:t>1957</a:t>
            </a:r>
            <a:endParaRPr lang="en-US" sz="4400" dirty="0"/>
          </a:p>
        </p:txBody>
      </p:sp>
      <p:pic>
        <p:nvPicPr>
          <p:cNvPr id="1038" name="Picture 14" descr="http://thumbs.dreamstime.com/z/european-union-countries-political-map-national-borders-member-candidates-english-labeling-scaling-508176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8362" y="2900855"/>
            <a:ext cx="4553638" cy="42653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850230" y="3554372"/>
            <a:ext cx="1326004" cy="769441"/>
          </a:xfrm>
          <a:prstGeom prst="rect">
            <a:avLst/>
          </a:prstGeom>
          <a:solidFill>
            <a:schemeClr val="bg1"/>
          </a:solidFill>
        </p:spPr>
        <p:txBody>
          <a:bodyPr wrap="none" rtlCol="0">
            <a:spAutoFit/>
          </a:bodyPr>
          <a:lstStyle/>
          <a:p>
            <a:r>
              <a:rPr lang="en-US" sz="4400" dirty="0" smtClean="0"/>
              <a:t>2015</a:t>
            </a:r>
            <a:endParaRPr lang="en-US" sz="4400" dirty="0"/>
          </a:p>
        </p:txBody>
      </p:sp>
      <p:sp>
        <p:nvSpPr>
          <p:cNvPr id="7" name="TextBox 6"/>
          <p:cNvSpPr txBox="1"/>
          <p:nvPr/>
        </p:nvSpPr>
        <p:spPr>
          <a:xfrm>
            <a:off x="7598631" y="6796844"/>
            <a:ext cx="4628190" cy="369332"/>
          </a:xfrm>
          <a:prstGeom prst="rect">
            <a:avLst/>
          </a:prstGeom>
          <a:solidFill>
            <a:schemeClr val="bg1"/>
          </a:solid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1610866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3990"/>
            <a:ext cx="12192000" cy="1569660"/>
          </a:xfrm>
          <a:prstGeom prst="rect">
            <a:avLst/>
          </a:prstGeom>
          <a:solidFill>
            <a:srgbClr val="69FF69"/>
          </a:solidFill>
        </p:spPr>
        <p:txBody>
          <a:bodyPr wrap="square">
            <a:spAutoFit/>
          </a:bodyPr>
          <a:lstStyle/>
          <a:p>
            <a:pPr algn="ctr"/>
            <a:r>
              <a:rPr lang="en-US" sz="3200" b="1" dirty="0" smtClean="0"/>
              <a:t>BUT MORE IMPORTANTLY </a:t>
            </a:r>
            <a:r>
              <a:rPr lang="en-US" sz="3200" b="1" dirty="0" smtClean="0">
                <a:sym typeface="Wingdings" panose="05000000000000000000" pitchFamily="2" charset="2"/>
              </a:rPr>
              <a:t>. . . . . . </a:t>
            </a:r>
            <a:endParaRPr lang="en-US" sz="3200" b="1" dirty="0" smtClean="0"/>
          </a:p>
          <a:p>
            <a:pPr algn="ctr"/>
            <a:r>
              <a:rPr lang="en-US" sz="3200" b="1" dirty="0" smtClean="0"/>
              <a:t>Created the European Central Bank (ECB)</a:t>
            </a:r>
          </a:p>
          <a:p>
            <a:pPr algn="ctr"/>
            <a:r>
              <a:rPr lang="en-US" sz="3200" b="1" dirty="0" smtClean="0"/>
              <a:t>&amp; the European Systems of Central Banks (ESCB)</a:t>
            </a:r>
            <a:endParaRPr lang="en-US" sz="3200" b="1" dirty="0"/>
          </a:p>
        </p:txBody>
      </p:sp>
      <p:sp>
        <p:nvSpPr>
          <p:cNvPr id="5" name="Rectangle 4"/>
          <p:cNvSpPr/>
          <p:nvPr/>
        </p:nvSpPr>
        <p:spPr>
          <a:xfrm>
            <a:off x="315309" y="3240377"/>
            <a:ext cx="4288222" cy="3046988"/>
          </a:xfrm>
          <a:prstGeom prst="rect">
            <a:avLst/>
          </a:prstGeom>
          <a:solidFill>
            <a:srgbClr val="69FF69"/>
          </a:solidFill>
        </p:spPr>
        <p:txBody>
          <a:bodyPr wrap="square">
            <a:spAutoFit/>
          </a:bodyPr>
          <a:lstStyle/>
          <a:p>
            <a:r>
              <a:rPr lang="en-US" sz="2400" dirty="0" smtClean="0"/>
              <a:t>“…Europeans embark on the greatest monetary reform since Bretton Woods and the International Monetary Fund.  This development is going to affect the lives and economies of all people, everywhere, far into the future.”    </a:t>
            </a:r>
            <a:r>
              <a:rPr lang="en-US" sz="1600" dirty="0" err="1" smtClean="0"/>
              <a:t>Zarlenga</a:t>
            </a:r>
            <a:r>
              <a:rPr lang="en-US" sz="1600" dirty="0" smtClean="0"/>
              <a:t>, </a:t>
            </a:r>
            <a:r>
              <a:rPr lang="en-US" sz="1600" i="1" dirty="0" smtClean="0"/>
              <a:t>LSM</a:t>
            </a:r>
            <a:r>
              <a:rPr lang="en-US" sz="1600" dirty="0" smtClean="0"/>
              <a:t>, p. 629</a:t>
            </a:r>
            <a:endParaRPr lang="en-US"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3338" y="3240377"/>
            <a:ext cx="6374524" cy="3582013"/>
          </a:xfrm>
          <a:prstGeom prst="rect">
            <a:avLst/>
          </a:prstGeom>
        </p:spPr>
      </p:pic>
      <p:sp>
        <p:nvSpPr>
          <p:cNvPr id="7" name="TextBox 6"/>
          <p:cNvSpPr txBox="1"/>
          <p:nvPr/>
        </p:nvSpPr>
        <p:spPr>
          <a:xfrm>
            <a:off x="5423338" y="6396335"/>
            <a:ext cx="4378250" cy="461665"/>
          </a:xfrm>
          <a:prstGeom prst="rect">
            <a:avLst/>
          </a:prstGeom>
          <a:solidFill>
            <a:schemeClr val="bg1"/>
          </a:solidFill>
        </p:spPr>
        <p:txBody>
          <a:bodyPr wrap="none" rtlCol="0">
            <a:spAutoFit/>
          </a:bodyPr>
          <a:lstStyle/>
          <a:p>
            <a:r>
              <a:rPr lang="en-US" sz="2400" b="1" dirty="0" smtClean="0"/>
              <a:t>EUROPEAN CENTRAL BANK (ECB)</a:t>
            </a:r>
            <a:endParaRPr lang="en-US" sz="2400" b="1" dirty="0"/>
          </a:p>
        </p:txBody>
      </p:sp>
      <p:sp>
        <p:nvSpPr>
          <p:cNvPr id="8" name="Rectangle 7"/>
          <p:cNvSpPr/>
          <p:nvPr/>
        </p:nvSpPr>
        <p:spPr>
          <a:xfrm>
            <a:off x="5734707" y="2532491"/>
            <a:ext cx="5751786" cy="707886"/>
          </a:xfrm>
          <a:prstGeom prst="rect">
            <a:avLst/>
          </a:prstGeom>
          <a:solidFill>
            <a:srgbClr val="D0FFC1"/>
          </a:solidFill>
        </p:spPr>
        <p:txBody>
          <a:bodyPr wrap="square">
            <a:spAutoFit/>
          </a:bodyPr>
          <a:lstStyle/>
          <a:p>
            <a:pPr algn="ctr"/>
            <a:r>
              <a:rPr lang="en-US" sz="2000" dirty="0"/>
              <a:t>Battle over control of money has </a:t>
            </a:r>
            <a:r>
              <a:rPr lang="en-US" sz="2000" dirty="0" smtClean="0"/>
              <a:t>raged for </a:t>
            </a:r>
            <a:r>
              <a:rPr lang="en-US" sz="2000" dirty="0"/>
              <a:t>millennia</a:t>
            </a:r>
            <a:r>
              <a:rPr lang="en-US" sz="2000" dirty="0" smtClean="0"/>
              <a:t>:</a:t>
            </a:r>
          </a:p>
          <a:p>
            <a:pPr algn="ctr"/>
            <a:r>
              <a:rPr lang="en-US" sz="2000" dirty="0" smtClean="0"/>
              <a:t>public </a:t>
            </a:r>
            <a:r>
              <a:rPr lang="en-US" sz="2000" dirty="0"/>
              <a:t>vs private</a:t>
            </a:r>
          </a:p>
        </p:txBody>
      </p:sp>
      <p:sp>
        <p:nvSpPr>
          <p:cNvPr id="11" name="Rectangle 10"/>
          <p:cNvSpPr/>
          <p:nvPr/>
        </p:nvSpPr>
        <p:spPr>
          <a:xfrm>
            <a:off x="1" y="470770"/>
            <a:ext cx="12191999" cy="523220"/>
          </a:xfrm>
          <a:prstGeom prst="rect">
            <a:avLst/>
          </a:prstGeom>
          <a:solidFill>
            <a:srgbClr val="69FF69"/>
          </a:solidFill>
        </p:spPr>
        <p:txBody>
          <a:bodyPr wrap="square">
            <a:spAutoFit/>
          </a:bodyPr>
          <a:lstStyle/>
          <a:p>
            <a:pPr algn="ctr"/>
            <a:r>
              <a:rPr lang="en-US" sz="2800" b="1" dirty="0" smtClean="0"/>
              <a:t>MAASTRICHT TREATY     1993</a:t>
            </a:r>
            <a:r>
              <a:rPr lang="en-US" sz="2000" b="1" dirty="0" smtClean="0"/>
              <a:t>:   Est. European </a:t>
            </a:r>
            <a:r>
              <a:rPr lang="en-US" sz="2000" b="1" dirty="0"/>
              <a:t>Union </a:t>
            </a:r>
            <a:r>
              <a:rPr lang="en-US" sz="2000" b="1" dirty="0" smtClean="0"/>
              <a:t>(EU) - Renamed EEC to </a:t>
            </a:r>
            <a:r>
              <a:rPr lang="en-US" sz="2000" b="1" dirty="0"/>
              <a:t>European Community (EC</a:t>
            </a:r>
            <a:r>
              <a:rPr lang="en-US" sz="2000" b="1" dirty="0" smtClean="0"/>
              <a:t>)</a:t>
            </a:r>
            <a:endParaRPr lang="en-US" sz="2000" b="1" dirty="0"/>
          </a:p>
        </p:txBody>
      </p:sp>
      <p:sp>
        <p:nvSpPr>
          <p:cNvPr id="9" name="Rectangle 8"/>
          <p:cNvSpPr/>
          <p:nvPr/>
        </p:nvSpPr>
        <p:spPr>
          <a:xfrm>
            <a:off x="0" y="0"/>
            <a:ext cx="12192000" cy="461665"/>
          </a:xfrm>
          <a:prstGeom prst="rect">
            <a:avLst/>
          </a:prstGeom>
          <a:solidFill>
            <a:srgbClr val="37FFFF"/>
          </a:solidFill>
        </p:spPr>
        <p:txBody>
          <a:bodyPr wrap="square">
            <a:spAutoFit/>
          </a:bodyPr>
          <a:lstStyle/>
          <a:p>
            <a:pPr marL="342900" indent="-342900" algn="ctr">
              <a:buFont typeface="+mj-lt"/>
              <a:buAutoNum type="arabicPeriod" startAt="2"/>
            </a:pPr>
            <a:r>
              <a:rPr lang="en-US" sz="2400" b="1" dirty="0">
                <a:latin typeface="Courier New" panose="02070309020205020404" pitchFamily="49" charset="0"/>
                <a:cs typeface="Courier New" panose="02070309020205020404" pitchFamily="49" charset="0"/>
              </a:rPr>
              <a:t>European Monetary </a:t>
            </a:r>
            <a:r>
              <a:rPr lang="en-US" sz="2400" b="1" dirty="0" smtClean="0">
                <a:latin typeface="Courier New" panose="02070309020205020404" pitchFamily="49" charset="0"/>
                <a:cs typeface="Courier New" panose="02070309020205020404" pitchFamily="49" charset="0"/>
              </a:rPr>
              <a:t>Union - EMU</a:t>
            </a:r>
            <a:endParaRPr lang="en-US" sz="2400" b="1" dirty="0"/>
          </a:p>
        </p:txBody>
      </p:sp>
    </p:spTree>
    <p:extLst>
      <p:ext uri="{BB962C8B-B14F-4D97-AF65-F5344CB8AC3E}">
        <p14:creationId xmlns:p14="http://schemas.microsoft.com/office/powerpoint/2010/main" val="3931417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461665"/>
          </a:xfrm>
          <a:prstGeom prst="rect">
            <a:avLst/>
          </a:prstGeom>
          <a:solidFill>
            <a:srgbClr val="37FFFF"/>
          </a:solidFill>
        </p:spPr>
        <p:txBody>
          <a:bodyPr wrap="square">
            <a:spAutoFit/>
          </a:bodyPr>
          <a:lstStyle/>
          <a:p>
            <a:pPr marL="342900" indent="-342900" algn="ctr">
              <a:buFont typeface="+mj-lt"/>
              <a:buAutoNum type="arabicPeriod" startAt="2"/>
            </a:pPr>
            <a:r>
              <a:rPr lang="en-US" sz="2400" b="1" dirty="0">
                <a:latin typeface="Courier New" panose="02070309020205020404" pitchFamily="49" charset="0"/>
                <a:cs typeface="Courier New" panose="02070309020205020404" pitchFamily="49" charset="0"/>
              </a:rPr>
              <a:t>European Monetary </a:t>
            </a:r>
            <a:r>
              <a:rPr lang="en-US" sz="2400" b="1" dirty="0" smtClean="0">
                <a:latin typeface="Courier New" panose="02070309020205020404" pitchFamily="49" charset="0"/>
                <a:cs typeface="Courier New" panose="02070309020205020404" pitchFamily="49" charset="0"/>
              </a:rPr>
              <a:t>Union - EMU</a:t>
            </a:r>
            <a:endParaRPr lang="en-US" sz="2400" b="1" dirty="0"/>
          </a:p>
        </p:txBody>
      </p:sp>
      <p:sp>
        <p:nvSpPr>
          <p:cNvPr id="5" name="TextBox 4"/>
          <p:cNvSpPr txBox="1"/>
          <p:nvPr/>
        </p:nvSpPr>
        <p:spPr>
          <a:xfrm>
            <a:off x="0" y="461664"/>
            <a:ext cx="12192000" cy="830997"/>
          </a:xfrm>
          <a:prstGeom prst="rect">
            <a:avLst/>
          </a:prstGeom>
          <a:solidFill>
            <a:srgbClr val="D1FFFF"/>
          </a:solidFill>
        </p:spPr>
        <p:txBody>
          <a:bodyPr wrap="square" rtlCol="0">
            <a:spAutoFit/>
          </a:bodyPr>
          <a:lstStyle/>
          <a:p>
            <a:pPr algn="ctr"/>
            <a:r>
              <a:rPr lang="en-US" sz="2400" b="1" dirty="0" smtClean="0"/>
              <a:t>The Treaty of Maastricht was just the first step towards the European Monetary Union.</a:t>
            </a:r>
          </a:p>
          <a:p>
            <a:pPr algn="ctr"/>
            <a:r>
              <a:rPr lang="en-US" sz="2400" b="1" dirty="0" smtClean="0"/>
              <a:t>Other stages followed: </a:t>
            </a:r>
            <a:endParaRPr lang="en-US" sz="2400" b="1" dirty="0"/>
          </a:p>
        </p:txBody>
      </p:sp>
      <p:sp>
        <p:nvSpPr>
          <p:cNvPr id="2" name="Flowchart: Connector 1"/>
          <p:cNvSpPr/>
          <p:nvPr/>
        </p:nvSpPr>
        <p:spPr>
          <a:xfrm>
            <a:off x="220851" y="1749482"/>
            <a:ext cx="2228194" cy="13716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6/1/1998</a:t>
            </a:r>
            <a:endParaRPr lang="en-US" sz="2400" b="1" dirty="0">
              <a:solidFill>
                <a:schemeClr val="tx1"/>
              </a:solidFill>
            </a:endParaRPr>
          </a:p>
        </p:txBody>
      </p:sp>
      <p:sp>
        <p:nvSpPr>
          <p:cNvPr id="12" name="Flowchart: Connector 11"/>
          <p:cNvSpPr/>
          <p:nvPr/>
        </p:nvSpPr>
        <p:spPr>
          <a:xfrm>
            <a:off x="3032369" y="1749482"/>
            <a:ext cx="2406870" cy="13716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12/31/1998</a:t>
            </a:r>
            <a:endParaRPr lang="en-US" sz="2400" b="1" dirty="0">
              <a:solidFill>
                <a:schemeClr val="tx1"/>
              </a:solidFill>
            </a:endParaRPr>
          </a:p>
        </p:txBody>
      </p:sp>
      <p:sp>
        <p:nvSpPr>
          <p:cNvPr id="14" name="Flowchart: Connector 13"/>
          <p:cNvSpPr/>
          <p:nvPr/>
        </p:nvSpPr>
        <p:spPr>
          <a:xfrm>
            <a:off x="6358893" y="1736344"/>
            <a:ext cx="2212427" cy="13716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1/1/1999</a:t>
            </a:r>
            <a:endParaRPr lang="en-US" sz="2400" b="1" dirty="0">
              <a:solidFill>
                <a:schemeClr val="tx1"/>
              </a:solidFill>
            </a:endParaRPr>
          </a:p>
        </p:txBody>
      </p:sp>
      <p:sp>
        <p:nvSpPr>
          <p:cNvPr id="15" name="Flowchart: Connector 14"/>
          <p:cNvSpPr/>
          <p:nvPr/>
        </p:nvSpPr>
        <p:spPr>
          <a:xfrm>
            <a:off x="9490975" y="1696930"/>
            <a:ext cx="2212428" cy="13716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1/1/2002</a:t>
            </a:r>
            <a:endParaRPr lang="en-US" sz="2400" b="1" dirty="0">
              <a:solidFill>
                <a:schemeClr val="tx1"/>
              </a:solidFill>
            </a:endParaRPr>
          </a:p>
        </p:txBody>
      </p:sp>
      <p:sp>
        <p:nvSpPr>
          <p:cNvPr id="4" name="TextBox 3"/>
          <p:cNvSpPr txBox="1"/>
          <p:nvPr/>
        </p:nvSpPr>
        <p:spPr>
          <a:xfrm>
            <a:off x="591998" y="3674383"/>
            <a:ext cx="1857047" cy="400110"/>
          </a:xfrm>
          <a:prstGeom prst="rect">
            <a:avLst/>
          </a:prstGeom>
          <a:noFill/>
        </p:spPr>
        <p:txBody>
          <a:bodyPr wrap="none" rtlCol="0">
            <a:spAutoFit/>
          </a:bodyPr>
          <a:lstStyle/>
          <a:p>
            <a:r>
              <a:rPr lang="en-US" sz="2000" b="1" dirty="0" smtClean="0"/>
              <a:t>ECB established</a:t>
            </a:r>
            <a:endParaRPr lang="en-US" sz="2000" b="1" dirty="0"/>
          </a:p>
        </p:txBody>
      </p:sp>
      <p:pic>
        <p:nvPicPr>
          <p:cNvPr id="16" name="Picture 2" descr="Se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553" y="5108026"/>
            <a:ext cx="2840299" cy="150205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456067" y="3674383"/>
            <a:ext cx="2353786" cy="1015663"/>
          </a:xfrm>
          <a:prstGeom prst="rect">
            <a:avLst/>
          </a:prstGeom>
          <a:noFill/>
        </p:spPr>
        <p:txBody>
          <a:bodyPr wrap="none" rtlCol="0">
            <a:spAutoFit/>
          </a:bodyPr>
          <a:lstStyle/>
          <a:p>
            <a:pPr marL="342900" indent="-342900">
              <a:buFont typeface="Arial" panose="020B0604020202020204" pitchFamily="34" charset="0"/>
              <a:buChar char="•"/>
            </a:pPr>
            <a:r>
              <a:rPr lang="en-US" sz="2000" b="1" dirty="0" smtClean="0"/>
              <a:t>Euro formed</a:t>
            </a:r>
          </a:p>
          <a:p>
            <a:pPr marL="342900" indent="-342900">
              <a:buFont typeface="Arial" panose="020B0604020202020204" pitchFamily="34" charset="0"/>
              <a:buChar char="•"/>
            </a:pPr>
            <a:r>
              <a:rPr lang="en-US" sz="2000" b="1" dirty="0" smtClean="0"/>
              <a:t>exchange rates</a:t>
            </a:r>
          </a:p>
          <a:p>
            <a:r>
              <a:rPr lang="en-US" sz="2000" b="1" dirty="0"/>
              <a:t> </a:t>
            </a:r>
            <a:r>
              <a:rPr lang="en-US" sz="2000" b="1" dirty="0" smtClean="0"/>
              <a:t>     irrevocably fixed</a:t>
            </a:r>
            <a:endParaRPr lang="en-US" sz="2000" b="1" dirty="0"/>
          </a:p>
        </p:txBody>
      </p:sp>
      <p:pic>
        <p:nvPicPr>
          <p:cNvPr id="18" name="Picture 2" descr="https://s17-us2.ixquick.com/cgi-bin/serveimage?url=http%3A%2F%2Fts3.mm.bing.net%2Fth%3Fid%3DJN.3VUCu%252fZ6r2hXmqQmThmBGw%26pid%3D15.1%26H%3D107%26W%3D160&amp;sp=7b7ca3c42f9984ca4966a89b6570e3c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8110" y="5049876"/>
            <a:ext cx="2218328" cy="148350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189792" y="3366606"/>
            <a:ext cx="3233001" cy="1631216"/>
          </a:xfrm>
          <a:prstGeom prst="rect">
            <a:avLst/>
          </a:prstGeom>
          <a:noFill/>
        </p:spPr>
        <p:txBody>
          <a:bodyPr wrap="none" rtlCol="0">
            <a:spAutoFit/>
          </a:bodyPr>
          <a:lstStyle/>
          <a:p>
            <a:pPr marL="342900" indent="-342900">
              <a:buFont typeface="Arial" panose="020B0604020202020204" pitchFamily="34" charset="0"/>
              <a:buChar char="•"/>
            </a:pPr>
            <a:r>
              <a:rPr lang="en-US" sz="2000" b="1" dirty="0" smtClean="0"/>
              <a:t>Single currency launched</a:t>
            </a:r>
          </a:p>
          <a:p>
            <a:pPr marL="342900" indent="-342900">
              <a:buFont typeface="Arial" panose="020B0604020202020204" pitchFamily="34" charset="0"/>
              <a:buChar char="•"/>
            </a:pPr>
            <a:r>
              <a:rPr lang="en-US" sz="2000" b="1" dirty="0" smtClean="0"/>
              <a:t>Authority over monetary</a:t>
            </a:r>
          </a:p>
          <a:p>
            <a:r>
              <a:rPr lang="en-US" sz="2000" b="1" dirty="0"/>
              <a:t> </a:t>
            </a:r>
            <a:r>
              <a:rPr lang="en-US" sz="2000" b="1" dirty="0" smtClean="0"/>
              <a:t>     policy transferred from</a:t>
            </a:r>
          </a:p>
          <a:p>
            <a:r>
              <a:rPr lang="en-US" sz="2000" b="1" dirty="0"/>
              <a:t> </a:t>
            </a:r>
            <a:r>
              <a:rPr lang="en-US" sz="2000" b="1" dirty="0" smtClean="0"/>
              <a:t>     National Central Banks to</a:t>
            </a:r>
          </a:p>
          <a:p>
            <a:r>
              <a:rPr lang="en-US" sz="2000" b="1" dirty="0"/>
              <a:t> </a:t>
            </a:r>
            <a:r>
              <a:rPr lang="en-US" sz="2000" b="1" dirty="0" smtClean="0"/>
              <a:t>     ECB Governing Council</a:t>
            </a:r>
            <a:endParaRPr lang="en-US" sz="2000" b="1" dirty="0"/>
          </a:p>
        </p:txBody>
      </p:sp>
      <p:pic>
        <p:nvPicPr>
          <p:cNvPr id="20" name="Picture 4" descr="http://eumag.jp/wp/wp-content/uploads/2013/09/f0913_ph01-741x4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8814" y="5256484"/>
            <a:ext cx="2475186" cy="127690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802732" y="3569279"/>
            <a:ext cx="2145524" cy="707886"/>
          </a:xfrm>
          <a:prstGeom prst="rect">
            <a:avLst/>
          </a:prstGeom>
          <a:noFill/>
        </p:spPr>
        <p:txBody>
          <a:bodyPr wrap="none" rtlCol="0">
            <a:spAutoFit/>
          </a:bodyPr>
          <a:lstStyle/>
          <a:p>
            <a:r>
              <a:rPr lang="en-US" sz="2000" b="1" dirty="0" smtClean="0"/>
              <a:t>New bank notes &amp;</a:t>
            </a:r>
          </a:p>
          <a:p>
            <a:r>
              <a:rPr lang="en-US" sz="2000" b="1" dirty="0" smtClean="0"/>
              <a:t>coins introduced</a:t>
            </a:r>
            <a:endParaRPr lang="en-US" sz="2000" b="1" dirty="0"/>
          </a:p>
        </p:txBody>
      </p:sp>
      <p:pic>
        <p:nvPicPr>
          <p:cNvPr id="4098" name="Picture 2" descr="https://s17-us2.ixquick.com/cgi-bin/serveimage?url=http%3A%2F%2Fts4.mm.bing.net%2Fth%3Fid%3DJN.EFM%252bU%252bY9FukkDBvYehD0qw%26pid%3D15.1%26H%3D120%26W%3D160&amp;sp=13da52cbb877ec0b43e7ddcef805b3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657" y="5108026"/>
            <a:ext cx="1904796" cy="142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504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10202</TotalTime>
  <Words>3075</Words>
  <Application>Microsoft Office PowerPoint</Application>
  <PresentationFormat>Widescreen</PresentationFormat>
  <Paragraphs>315</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Courier New</vt:lpstr>
      <vt:lpstr>Wingdings</vt:lpstr>
      <vt:lpstr>Office Theme</vt:lpstr>
      <vt:lpstr>    The Lost Science of Money   </vt:lpstr>
      <vt:lpstr>THEMES OF LOST SCIENCE OF MONEY BOOK</vt:lpstr>
      <vt:lpstr>PARTS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CHAPTER 18</dc:title>
  <dc:creator>Sue Peters</dc:creator>
  <cp:lastModifiedBy>Sue Peters</cp:lastModifiedBy>
  <cp:revision>1223</cp:revision>
  <dcterms:created xsi:type="dcterms:W3CDTF">2015-01-20T02:13:25Z</dcterms:created>
  <dcterms:modified xsi:type="dcterms:W3CDTF">2015-08-02T14:56:52Z</dcterms:modified>
</cp:coreProperties>
</file>