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69" r:id="rId2"/>
    <p:sldId id="273" r:id="rId3"/>
    <p:sldId id="274" r:id="rId4"/>
    <p:sldId id="371" r:id="rId5"/>
    <p:sldId id="372" r:id="rId6"/>
    <p:sldId id="373" r:id="rId7"/>
    <p:sldId id="374" r:id="rId8"/>
    <p:sldId id="375" r:id="rId9"/>
    <p:sldId id="377" r:id="rId10"/>
    <p:sldId id="376" r:id="rId11"/>
    <p:sldId id="378" r:id="rId12"/>
    <p:sldId id="379" r:id="rId13"/>
    <p:sldId id="382" r:id="rId14"/>
    <p:sldId id="381" r:id="rId15"/>
    <p:sldId id="383" r:id="rId16"/>
    <p:sldId id="384" r:id="rId17"/>
    <p:sldId id="387" r:id="rId18"/>
    <p:sldId id="386" r:id="rId19"/>
    <p:sldId id="388" r:id="rId20"/>
    <p:sldId id="407" r:id="rId21"/>
    <p:sldId id="389" r:id="rId22"/>
    <p:sldId id="390" r:id="rId23"/>
    <p:sldId id="391" r:id="rId24"/>
    <p:sldId id="392" r:id="rId25"/>
    <p:sldId id="393" r:id="rId26"/>
    <p:sldId id="394" r:id="rId27"/>
    <p:sldId id="450" r:id="rId28"/>
    <p:sldId id="451" r:id="rId29"/>
    <p:sldId id="408" r:id="rId30"/>
    <p:sldId id="410" r:id="rId31"/>
    <p:sldId id="449" r:id="rId32"/>
    <p:sldId id="411" r:id="rId33"/>
    <p:sldId id="415" r:id="rId34"/>
    <p:sldId id="416" r:id="rId35"/>
    <p:sldId id="417" r:id="rId36"/>
    <p:sldId id="432" r:id="rId37"/>
    <p:sldId id="433" r:id="rId38"/>
    <p:sldId id="434" r:id="rId39"/>
    <p:sldId id="414" r:id="rId40"/>
    <p:sldId id="412" r:id="rId41"/>
    <p:sldId id="418" r:id="rId42"/>
    <p:sldId id="419" r:id="rId43"/>
    <p:sldId id="420" r:id="rId44"/>
    <p:sldId id="429" r:id="rId45"/>
    <p:sldId id="421" r:id="rId46"/>
    <p:sldId id="422" r:id="rId47"/>
    <p:sldId id="423" r:id="rId48"/>
    <p:sldId id="424" r:id="rId49"/>
    <p:sldId id="425" r:id="rId50"/>
    <p:sldId id="426" r:id="rId51"/>
    <p:sldId id="427" r:id="rId52"/>
    <p:sldId id="428" r:id="rId53"/>
    <p:sldId id="36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FFFF"/>
    <a:srgbClr val="FADBC6"/>
    <a:srgbClr val="D3FF57"/>
    <a:srgbClr val="91C400"/>
    <a:srgbClr val="ABFFFF"/>
    <a:srgbClr val="A3D1FF"/>
    <a:srgbClr val="FFDDAB"/>
    <a:srgbClr val="FFFFCD"/>
    <a:srgbClr val="FFFF93"/>
    <a:srgbClr val="FFF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2" autoAdjust="0"/>
    <p:restoredTop sz="94434" autoAdjust="0"/>
  </p:normalViewPr>
  <p:slideViewPr>
    <p:cSldViewPr snapToGrid="0">
      <p:cViewPr varScale="1">
        <p:scale>
          <a:sx n="61" d="100"/>
          <a:sy n="61" d="100"/>
        </p:scale>
        <p:origin x="72"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D217F-0A72-4E8E-9092-9DE18513A66F}" type="datetimeFigureOut">
              <a:rPr lang="en-US" smtClean="0"/>
              <a:t>7/17/2015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C5D04-5B29-4CE0-B04C-B27DA1EC40D5}" type="slidenum">
              <a:rPr lang="en-US" smtClean="0"/>
              <a:t>‹#›</a:t>
            </a:fld>
            <a:endParaRPr lang="en-US"/>
          </a:p>
        </p:txBody>
      </p:sp>
    </p:spTree>
    <p:extLst>
      <p:ext uri="{BB962C8B-B14F-4D97-AF65-F5344CB8AC3E}">
        <p14:creationId xmlns:p14="http://schemas.microsoft.com/office/powerpoint/2010/main" val="219952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1</a:t>
            </a:fld>
            <a:endParaRPr lang="en-US" dirty="0"/>
          </a:p>
        </p:txBody>
      </p:sp>
    </p:spTree>
    <p:extLst>
      <p:ext uri="{BB962C8B-B14F-4D97-AF65-F5344CB8AC3E}">
        <p14:creationId xmlns:p14="http://schemas.microsoft.com/office/powerpoint/2010/main" val="224716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6FD7E4-50E6-4859-8139-4B3D842435AC}" type="slidenum">
              <a:rPr lang="en-US" smtClean="0"/>
              <a:t>3</a:t>
            </a:fld>
            <a:endParaRPr lang="en-US" dirty="0"/>
          </a:p>
        </p:txBody>
      </p:sp>
    </p:spTree>
    <p:extLst>
      <p:ext uri="{BB962C8B-B14F-4D97-AF65-F5344CB8AC3E}">
        <p14:creationId xmlns:p14="http://schemas.microsoft.com/office/powerpoint/2010/main" val="598513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4001103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172847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0615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3B39FC-D0DD-4455-BC25-C7EFE9265554}"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07667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3B39FC-D0DD-4455-BC25-C7EFE9265554}" type="datetimeFigureOut">
              <a:rPr lang="en-US" smtClean="0"/>
              <a:t>7/17/2015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56411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3B39FC-D0DD-4455-BC25-C7EFE9265554}"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84873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3B39FC-D0DD-4455-BC25-C7EFE9265554}" type="datetimeFigureOut">
              <a:rPr lang="en-US" smtClean="0"/>
              <a:t>7/17/2015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2273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3B39FC-D0DD-4455-BC25-C7EFE9265554}" type="datetimeFigureOut">
              <a:rPr lang="en-US" smtClean="0"/>
              <a:t>7/17/2015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841188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B39FC-D0DD-4455-BC25-C7EFE9265554}" type="datetimeFigureOut">
              <a:rPr lang="en-US" smtClean="0"/>
              <a:t>7/17/2015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2415575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309173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3B39FC-D0DD-4455-BC25-C7EFE9265554}" type="datetimeFigureOut">
              <a:rPr lang="en-US" smtClean="0"/>
              <a:t>7/17/2015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7F5DF8-4A4E-42D5-8126-165BE8A29F39}" type="slidenum">
              <a:rPr lang="en-US" smtClean="0"/>
              <a:t>‹#›</a:t>
            </a:fld>
            <a:endParaRPr lang="en-US"/>
          </a:p>
        </p:txBody>
      </p:sp>
    </p:spTree>
    <p:extLst>
      <p:ext uri="{BB962C8B-B14F-4D97-AF65-F5344CB8AC3E}">
        <p14:creationId xmlns:p14="http://schemas.microsoft.com/office/powerpoint/2010/main" val="122110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B39FC-D0DD-4455-BC25-C7EFE9265554}" type="datetimeFigureOut">
              <a:rPr lang="en-US" smtClean="0"/>
              <a:t>7/17/2015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7F5DF8-4A4E-42D5-8126-165BE8A29F39}" type="slidenum">
              <a:rPr lang="en-US" smtClean="0"/>
              <a:t>‹#›</a:t>
            </a:fld>
            <a:endParaRPr lang="en-US"/>
          </a:p>
        </p:txBody>
      </p:sp>
    </p:spTree>
    <p:extLst>
      <p:ext uri="{BB962C8B-B14F-4D97-AF65-F5344CB8AC3E}">
        <p14:creationId xmlns:p14="http://schemas.microsoft.com/office/powerpoint/2010/main" val="369466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59.png"/><Relationship Id="rId4" Type="http://schemas.openxmlformats.org/officeDocument/2006/relationships/image" Target="../media/image58.PNG"/></Relationships>
</file>

<file path=ppt/slides/_rels/slide4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gi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1103586"/>
            <a:ext cx="6495392" cy="1614835"/>
          </a:xfrm>
          <a:solidFill>
            <a:srgbClr val="33CCFF"/>
          </a:solidFill>
        </p:spPr>
        <p:txBody>
          <a:bodyPr>
            <a:normAutofit/>
          </a:bodyPr>
          <a:lstStyle/>
          <a:p>
            <a:r>
              <a:rPr lang="en-US" sz="2800" b="1" dirty="0" smtClean="0"/>
              <a:t>CHAPTER 22 – Part 1</a:t>
            </a:r>
          </a:p>
          <a:p>
            <a:r>
              <a:rPr lang="en-US" sz="2800" b="1" dirty="0" smtClean="0"/>
              <a:t>INTERNATIONAL MONETARY</a:t>
            </a:r>
          </a:p>
          <a:p>
            <a:r>
              <a:rPr lang="en-US" sz="2800" b="1" dirty="0" smtClean="0"/>
              <a:t>ORGANIZATIONS</a:t>
            </a:r>
          </a:p>
        </p:txBody>
      </p:sp>
      <p:sp>
        <p:nvSpPr>
          <p:cNvPr id="4" name="Title 3"/>
          <p:cNvSpPr>
            <a:spLocks noGrp="1"/>
          </p:cNvSpPr>
          <p:nvPr>
            <p:ph type="ctrTitle"/>
          </p:nvPr>
        </p:nvSpPr>
        <p:spPr>
          <a:xfrm>
            <a:off x="0" y="9013"/>
            <a:ext cx="12192000" cy="1094573"/>
          </a:xfrm>
          <a:solidFill>
            <a:srgbClr val="66FFFF"/>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sz="4900" b="1" dirty="0"/>
              <a:t/>
            </a:r>
            <a:br>
              <a:rPr lang="en-US" sz="4900" b="1" dirty="0"/>
            </a:br>
            <a:r>
              <a:rPr lang="en-US" sz="4000" b="1" dirty="0" smtClean="0"/>
              <a:t>The </a:t>
            </a:r>
            <a:r>
              <a:rPr lang="en-US" sz="4000" b="1" dirty="0"/>
              <a:t>Lost Science of Money</a:t>
            </a:r>
            <a:br>
              <a:rPr lang="en-US" sz="4000" b="1" dirty="0"/>
            </a:br>
            <a:r>
              <a:rPr lang="en-US" sz="4000" dirty="0"/>
              <a:t>		</a:t>
            </a:r>
            <a:endParaRPr lang="en-US" sz="4900" dirty="0"/>
          </a:p>
        </p:txBody>
      </p:sp>
      <p:sp>
        <p:nvSpPr>
          <p:cNvPr id="6" name="TextBox 5"/>
          <p:cNvSpPr txBox="1"/>
          <p:nvPr/>
        </p:nvSpPr>
        <p:spPr>
          <a:xfrm>
            <a:off x="1668379" y="6256421"/>
            <a:ext cx="45719" cy="369332"/>
          </a:xfrm>
          <a:prstGeom prst="rect">
            <a:avLst/>
          </a:prstGeom>
          <a:noFill/>
        </p:spPr>
        <p:txBody>
          <a:bodyPr wrap="square" rtlCol="0">
            <a:spAutoFit/>
          </a:bodyPr>
          <a:lstStyle/>
          <a:p>
            <a:endParaRPr lang="en-US" dirty="0"/>
          </a:p>
        </p:txBody>
      </p:sp>
      <p:pic>
        <p:nvPicPr>
          <p:cNvPr id="1026" name="Picture 2" descr="https://upload.wikimedia.org/wikipedia/commons/thumb/b/bb/Logo_The_World_Bank.svg/1280px-Logo_The_World_Bank.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90498"/>
            <a:ext cx="3511482" cy="27116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2.bp.blogspot.com/--Dct6GQz77I/Td4GGxAWrCI/AAAAAAAADfo/hjNzrlvt9_M/s1600/International_Monetary_Fund_logo.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1482" y="4146332"/>
            <a:ext cx="2660342" cy="27116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bulbul.com/imf/IMF.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90557" y="1118241"/>
            <a:ext cx="5901443" cy="573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64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66FF"/>
          </a:solidFill>
        </p:spPr>
        <p:txBody>
          <a:bodyPr wrap="square">
            <a:spAutoFit/>
          </a:bodyPr>
          <a:lstStyle/>
          <a:p>
            <a:pPr marL="457200" indent="-457200" algn="ctr">
              <a:buFont typeface="+mj-lt"/>
              <a:buAutoNum type="arabicPeriod" startAt="5"/>
            </a:pPr>
            <a:r>
              <a:rPr lang="en-US" sz="2800" b="1" dirty="0" smtClean="0">
                <a:latin typeface="Courier New" panose="02070309020205020404" pitchFamily="49" charset="0"/>
                <a:cs typeface="Courier New" panose="02070309020205020404" pitchFamily="49" charset="0"/>
              </a:rPr>
              <a:t> The </a:t>
            </a:r>
            <a:r>
              <a:rPr lang="en-US" sz="2800" b="1" dirty="0">
                <a:latin typeface="Courier New" panose="02070309020205020404" pitchFamily="49" charset="0"/>
                <a:cs typeface="Courier New" panose="02070309020205020404" pitchFamily="49" charset="0"/>
              </a:rPr>
              <a:t>Gold Standard Gives Foreign </a:t>
            </a:r>
            <a:r>
              <a:rPr lang="en-US" sz="2800" b="1" dirty="0" smtClean="0">
                <a:latin typeface="Courier New" panose="02070309020205020404" pitchFamily="49" charset="0"/>
                <a:cs typeface="Courier New" panose="02070309020205020404" pitchFamily="49" charset="0"/>
              </a:rPr>
              <a:t>Bankers </a:t>
            </a:r>
            <a:r>
              <a:rPr lang="en-US" sz="2800" b="1" dirty="0">
                <a:latin typeface="Courier New" panose="02070309020205020404" pitchFamily="49" charset="0"/>
                <a:cs typeface="Courier New" panose="02070309020205020404" pitchFamily="49" charset="0"/>
              </a:rPr>
              <a:t>Local Control</a:t>
            </a:r>
          </a:p>
        </p:txBody>
      </p:sp>
      <p:sp>
        <p:nvSpPr>
          <p:cNvPr id="3" name="TextBox 2"/>
          <p:cNvSpPr txBox="1"/>
          <p:nvPr/>
        </p:nvSpPr>
        <p:spPr>
          <a:xfrm>
            <a:off x="184298" y="1227729"/>
            <a:ext cx="5911702" cy="4062651"/>
          </a:xfrm>
          <a:prstGeom prst="rect">
            <a:avLst/>
          </a:prstGeom>
          <a:solidFill>
            <a:srgbClr val="FFAFFF"/>
          </a:solidFill>
        </p:spPr>
        <p:txBody>
          <a:bodyPr wrap="square" rtlCol="0">
            <a:spAutoFit/>
          </a:bodyPr>
          <a:lstStyle/>
          <a:p>
            <a:r>
              <a:rPr lang="en-US" sz="2400" dirty="0" smtClean="0"/>
              <a:t>“There is one indisputable aspect of the international gold standard that economists recognized but ignored:  the control of a country’s internal credit policy – whether there would be contraction or expansion – was ultimately in the hands of those who could move gold into or out of the nation... forces outside the country could quietly bring on a depression and thereby a (likely) change of government within the country.”  </a:t>
            </a:r>
            <a:r>
              <a:rPr lang="en-US" dirty="0" smtClean="0"/>
              <a:t>		                                      	 </a:t>
            </a:r>
            <a:r>
              <a:rPr lang="en-US" dirty="0" err="1" smtClean="0"/>
              <a:t>Zarlenga</a:t>
            </a:r>
            <a:r>
              <a:rPr lang="en-US" dirty="0" smtClean="0"/>
              <a:t>, LSM, p. 606</a:t>
            </a:r>
            <a:endParaRPr lang="en-US" dirty="0"/>
          </a:p>
        </p:txBody>
      </p:sp>
      <p:pic>
        <p:nvPicPr>
          <p:cNvPr id="1026" name="Picture 2" descr="http://investmentresearchdynamics.com/wp-content/uploads/2015/06/GoldSilverManipula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0170" y="856610"/>
            <a:ext cx="4791075" cy="5543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81094" y="5382712"/>
            <a:ext cx="2459328" cy="646331"/>
          </a:xfrm>
          <a:prstGeom prst="rect">
            <a:avLst/>
          </a:prstGeom>
          <a:solidFill>
            <a:schemeClr val="tx1"/>
          </a:solidFill>
        </p:spPr>
        <p:txBody>
          <a:bodyPr wrap="none" rtlCol="0">
            <a:spAutoFit/>
          </a:bodyPr>
          <a:lstStyle/>
          <a:p>
            <a:r>
              <a:rPr lang="en-US" dirty="0" smtClean="0"/>
              <a:t>                                           </a:t>
            </a:r>
          </a:p>
          <a:p>
            <a:r>
              <a:rPr lang="en-US" dirty="0"/>
              <a:t> </a:t>
            </a:r>
            <a:r>
              <a:rPr lang="en-US" dirty="0" smtClean="0"/>
              <a:t> </a:t>
            </a:r>
            <a:endParaRPr lang="en-US" dirty="0"/>
          </a:p>
        </p:txBody>
      </p:sp>
      <p:sp>
        <p:nvSpPr>
          <p:cNvPr id="5" name="TextBox 4"/>
          <p:cNvSpPr txBox="1"/>
          <p:nvPr/>
        </p:nvSpPr>
        <p:spPr>
          <a:xfrm>
            <a:off x="8038214" y="6029043"/>
            <a:ext cx="2089033" cy="369332"/>
          </a:xfrm>
          <a:prstGeom prst="rect">
            <a:avLst/>
          </a:prstGeom>
          <a:solidFill>
            <a:schemeClr val="tx1"/>
          </a:solid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928108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2552"/>
          </a:xfrm>
          <a:prstGeom prst="rect">
            <a:avLst/>
          </a:prstGeom>
          <a:solidFill>
            <a:srgbClr val="B7B7FF"/>
          </a:solidFill>
        </p:spPr>
        <p:txBody>
          <a:bodyPr wrap="square">
            <a:spAutoFit/>
          </a:bodyPr>
          <a:lstStyle/>
          <a:p>
            <a:pPr algn="ctr"/>
            <a:r>
              <a:rPr lang="en-US" sz="2400" b="1" dirty="0" smtClean="0">
                <a:latin typeface="Courier New" panose="02070309020205020404" pitchFamily="49" charset="0"/>
                <a:cs typeface="Courier New" panose="02070309020205020404" pitchFamily="49" charset="0"/>
              </a:rPr>
              <a:t>6a)</a:t>
            </a:r>
            <a:r>
              <a:rPr lang="en-US" sz="2800" b="1" dirty="0" smtClean="0">
                <a:latin typeface="Courier New" panose="02070309020205020404" pitchFamily="49" charset="0"/>
                <a:cs typeface="Courier New" panose="02070309020205020404" pitchFamily="49" charset="0"/>
              </a:rPr>
              <a:t>  1930</a:t>
            </a:r>
            <a:r>
              <a:rPr lang="en-US" sz="2800" b="1" dirty="0">
                <a:latin typeface="Courier New" panose="02070309020205020404" pitchFamily="49" charset="0"/>
                <a:cs typeface="Courier New" panose="02070309020205020404" pitchFamily="49" charset="0"/>
              </a:rPr>
              <a:t>:  BIS</a:t>
            </a:r>
          </a:p>
          <a:p>
            <a:pPr lvl="1" algn="ctr"/>
            <a:r>
              <a:rPr lang="en-US" sz="2400" b="1" dirty="0">
                <a:latin typeface="Courier New" panose="02070309020205020404" pitchFamily="49" charset="0"/>
                <a:cs typeface="Courier New" panose="02070309020205020404" pitchFamily="49" charset="0"/>
              </a:rPr>
              <a:t>World War I Leads to the Bank for International </a:t>
            </a:r>
            <a:r>
              <a:rPr lang="en-US" sz="2400" b="1" dirty="0" smtClean="0">
                <a:latin typeface="Courier New" panose="02070309020205020404" pitchFamily="49" charset="0"/>
                <a:cs typeface="Courier New" panose="02070309020205020404" pitchFamily="49" charset="0"/>
              </a:rPr>
              <a:t>Settlements</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367862" y="1727565"/>
            <a:ext cx="6096000" cy="3970318"/>
          </a:xfrm>
          <a:prstGeom prst="rect">
            <a:avLst/>
          </a:prstGeom>
          <a:solidFill>
            <a:srgbClr val="E5E5FF"/>
          </a:solidFill>
        </p:spPr>
        <p:txBody>
          <a:bodyPr>
            <a:spAutoFit/>
          </a:bodyPr>
          <a:lstStyle/>
          <a:p>
            <a:r>
              <a:rPr lang="en-US" dirty="0"/>
              <a:t>The </a:t>
            </a:r>
            <a:r>
              <a:rPr lang="en-US" b="1" dirty="0"/>
              <a:t>Young Plan</a:t>
            </a:r>
            <a:r>
              <a:rPr lang="en-US" dirty="0"/>
              <a:t> was a program for </a:t>
            </a:r>
            <a:r>
              <a:rPr lang="en-US" dirty="0" smtClean="0"/>
              <a:t>settling German reparation </a:t>
            </a:r>
            <a:r>
              <a:rPr lang="en-US" dirty="0"/>
              <a:t>debts </a:t>
            </a:r>
            <a:r>
              <a:rPr lang="en-US" dirty="0" smtClean="0"/>
              <a:t>after World War 1, adopted </a:t>
            </a:r>
            <a:r>
              <a:rPr lang="en-US" dirty="0"/>
              <a:t>in 1930. </a:t>
            </a:r>
            <a:r>
              <a:rPr lang="en-US" dirty="0" smtClean="0"/>
              <a:t>  An Allied  Reparations committee, headed by American industrialist Owen D. Young,  </a:t>
            </a:r>
            <a:r>
              <a:rPr lang="en-US" dirty="0"/>
              <a:t>creator and ex-first chairman </a:t>
            </a:r>
            <a:r>
              <a:rPr lang="en-US" dirty="0" smtClean="0"/>
              <a:t>of RCA Corp. and a trustee of the Rockefeller Foundation, created the Plan.  Also on the Young committee were J.P. Morgan, Jr., and his partner Thomas W. Lamont.</a:t>
            </a:r>
          </a:p>
          <a:p>
            <a:endParaRPr lang="en-US" dirty="0"/>
          </a:p>
          <a:p>
            <a:r>
              <a:rPr lang="en-US" dirty="0" smtClean="0"/>
              <a:t>The plan called </a:t>
            </a:r>
            <a:r>
              <a:rPr lang="en-US" dirty="0"/>
              <a:t>for an international bank of settlements to handle the reparations </a:t>
            </a:r>
            <a:r>
              <a:rPr lang="en-US" dirty="0" smtClean="0"/>
              <a:t>transfers.</a:t>
            </a:r>
          </a:p>
          <a:p>
            <a:endParaRPr lang="en-US" dirty="0"/>
          </a:p>
          <a:p>
            <a:r>
              <a:rPr lang="en-US" dirty="0" smtClean="0"/>
              <a:t>Soon after the acceptance of the Young Plan, the Great Crash and Great Depression ensued.    Reparations were soon forgotten.  </a:t>
            </a:r>
            <a:endParaRPr lang="en-US" dirty="0"/>
          </a:p>
        </p:txBody>
      </p:sp>
      <p:sp>
        <p:nvSpPr>
          <p:cNvPr id="5" name="Rectangle 4"/>
          <p:cNvSpPr/>
          <p:nvPr/>
        </p:nvSpPr>
        <p:spPr>
          <a:xfrm>
            <a:off x="7204842" y="5374718"/>
            <a:ext cx="4619297" cy="646331"/>
          </a:xfrm>
          <a:prstGeom prst="rect">
            <a:avLst/>
          </a:prstGeom>
          <a:solidFill>
            <a:srgbClr val="E5E5FF"/>
          </a:solidFill>
        </p:spPr>
        <p:txBody>
          <a:bodyPr wrap="square">
            <a:spAutoFit/>
          </a:bodyPr>
          <a:lstStyle/>
          <a:p>
            <a:r>
              <a:rPr lang="en-US" dirty="0"/>
              <a:t>First building of the BIS (1930-77): the </a:t>
            </a:r>
            <a:r>
              <a:rPr lang="en-US" dirty="0" smtClean="0"/>
              <a:t>former</a:t>
            </a:r>
          </a:p>
          <a:p>
            <a:r>
              <a:rPr lang="en-US" dirty="0" smtClean="0"/>
              <a:t>Hotel </a:t>
            </a:r>
            <a:r>
              <a:rPr lang="en-US" dirty="0"/>
              <a:t>Savoy-</a:t>
            </a:r>
            <a:r>
              <a:rPr lang="en-US" dirty="0" err="1"/>
              <a:t>Univers</a:t>
            </a:r>
            <a:r>
              <a:rPr lang="en-US" dirty="0"/>
              <a:t> </a:t>
            </a:r>
            <a:r>
              <a:rPr lang="en-US" dirty="0" smtClean="0"/>
              <a:t>in </a:t>
            </a:r>
            <a:r>
              <a:rPr lang="en-US" dirty="0"/>
              <a:t>Basel, Switzerland</a:t>
            </a:r>
          </a:p>
        </p:txBody>
      </p:sp>
      <p:pic>
        <p:nvPicPr>
          <p:cNvPr id="2052" name="Picture 4" descr="http://www.bis.org/images/history/hotel_sav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748" y="1530600"/>
            <a:ext cx="4889391" cy="357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960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92552"/>
          </a:xfrm>
          <a:prstGeom prst="rect">
            <a:avLst/>
          </a:prstGeom>
          <a:solidFill>
            <a:srgbClr val="B7B7FF"/>
          </a:solidFill>
        </p:spPr>
        <p:txBody>
          <a:bodyPr wrap="square">
            <a:spAutoFit/>
          </a:bodyPr>
          <a:lstStyle/>
          <a:p>
            <a:pPr algn="ctr"/>
            <a:r>
              <a:rPr lang="en-US" sz="2400" b="1" dirty="0" smtClean="0">
                <a:latin typeface="Courier New" panose="02070309020205020404" pitchFamily="49" charset="0"/>
                <a:cs typeface="Courier New" panose="02070309020205020404" pitchFamily="49" charset="0"/>
              </a:rPr>
              <a:t>6a)</a:t>
            </a:r>
            <a:r>
              <a:rPr lang="en-US" sz="2800" b="1" dirty="0" smtClean="0">
                <a:latin typeface="Courier New" panose="02070309020205020404" pitchFamily="49" charset="0"/>
                <a:cs typeface="Courier New" panose="02070309020205020404" pitchFamily="49" charset="0"/>
              </a:rPr>
              <a:t>  1930</a:t>
            </a:r>
            <a:r>
              <a:rPr lang="en-US" sz="2800" b="1" dirty="0">
                <a:latin typeface="Courier New" panose="02070309020205020404" pitchFamily="49" charset="0"/>
                <a:cs typeface="Courier New" panose="02070309020205020404" pitchFamily="49" charset="0"/>
              </a:rPr>
              <a:t>:  BIS</a:t>
            </a:r>
          </a:p>
          <a:p>
            <a:pPr lvl="1" algn="ctr"/>
            <a:r>
              <a:rPr lang="en-US" sz="2400" b="1" dirty="0">
                <a:latin typeface="Courier New" panose="02070309020205020404" pitchFamily="49" charset="0"/>
                <a:cs typeface="Courier New" panose="02070309020205020404" pitchFamily="49" charset="0"/>
              </a:rPr>
              <a:t>World War I Leads to the Bank for International </a:t>
            </a:r>
            <a:r>
              <a:rPr lang="en-US" sz="2400" b="1" dirty="0" smtClean="0">
                <a:latin typeface="Courier New" panose="02070309020205020404" pitchFamily="49" charset="0"/>
                <a:cs typeface="Courier New" panose="02070309020205020404" pitchFamily="49" charset="0"/>
              </a:rPr>
              <a:t>Settlements</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273268" y="1773732"/>
            <a:ext cx="6379779" cy="4247317"/>
          </a:xfrm>
          <a:prstGeom prst="rect">
            <a:avLst/>
          </a:prstGeom>
          <a:solidFill>
            <a:srgbClr val="E5E5FF"/>
          </a:solidFill>
        </p:spPr>
        <p:txBody>
          <a:bodyPr wrap="square">
            <a:spAutoFit/>
          </a:bodyPr>
          <a:lstStyle/>
          <a:p>
            <a:pPr marL="285750" indent="-285750">
              <a:buFont typeface="Arial" panose="020B0604020202020204" pitchFamily="34" charset="0"/>
              <a:buChar char="•"/>
            </a:pPr>
            <a:r>
              <a:rPr lang="en-US" dirty="0" smtClean="0"/>
              <a:t>First truly international monetary organization</a:t>
            </a:r>
          </a:p>
          <a:p>
            <a:pPr marL="285750" indent="-285750">
              <a:buFont typeface="Arial" panose="020B0604020202020204" pitchFamily="34" charset="0"/>
              <a:buChar char="•"/>
            </a:pPr>
            <a:r>
              <a:rPr lang="en-US" dirty="0" smtClean="0"/>
              <a:t>BIS is chartered by Switzerland, but is under international law, not Swiss law</a:t>
            </a:r>
          </a:p>
          <a:p>
            <a:pPr marL="285750" indent="-285750">
              <a:buFont typeface="Arial" panose="020B0604020202020204" pitchFamily="34" charset="0"/>
              <a:buChar char="•"/>
            </a:pPr>
            <a:r>
              <a:rPr lang="en-US" dirty="0" smtClean="0"/>
              <a:t>BIS’ purpose was (1) to reduce the actual gold shipments between members by balancing drs and crs and (2) to help members go back to the gold standard</a:t>
            </a:r>
          </a:p>
          <a:p>
            <a:pPr marL="285750" indent="-285750">
              <a:buFont typeface="Arial" panose="020B0604020202020204" pitchFamily="34" charset="0"/>
              <a:buChar char="•"/>
            </a:pPr>
            <a:r>
              <a:rPr lang="en-US" dirty="0" smtClean="0"/>
              <a:t>FUNDERS/FOUNDERS:</a:t>
            </a:r>
          </a:p>
          <a:p>
            <a:r>
              <a:rPr lang="en-US" dirty="0"/>
              <a:t> </a:t>
            </a:r>
            <a:r>
              <a:rPr lang="en-US" dirty="0" smtClean="0"/>
              <a:t>           6 central banks and 3 private U.S. international banks – </a:t>
            </a:r>
          </a:p>
          <a:p>
            <a:r>
              <a:rPr lang="en-US" dirty="0"/>
              <a:t> </a:t>
            </a:r>
            <a:r>
              <a:rPr lang="en-US" dirty="0" smtClean="0"/>
              <a:t>           each got 16,000 shares of the bank:</a:t>
            </a:r>
          </a:p>
          <a:p>
            <a:r>
              <a:rPr lang="en-US" dirty="0"/>
              <a:t>	</a:t>
            </a:r>
            <a:r>
              <a:rPr lang="en-US" altLang="en-US" dirty="0" smtClean="0">
                <a:latin typeface="Arial" panose="020B0604020202020204" pitchFamily="34" charset="0"/>
                <a:cs typeface="Arial" panose="020B0604020202020204" pitchFamily="34" charset="0"/>
              </a:rPr>
              <a:t>Belgium</a:t>
            </a:r>
          </a:p>
          <a:p>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France                         </a:t>
            </a:r>
            <a:r>
              <a:rPr lang="en-US" b="1" dirty="0" smtClean="0"/>
              <a:t>J.P</a:t>
            </a:r>
            <a:r>
              <a:rPr lang="en-US" b="1" dirty="0"/>
              <a:t>. Morgan &amp; Company</a:t>
            </a:r>
            <a:endParaRPr lang="en-US" altLang="en-US" b="1" dirty="0" smtClean="0">
              <a:latin typeface="Arial" panose="020B0604020202020204" pitchFamily="34" charset="0"/>
              <a:cs typeface="Arial" panose="020B0604020202020204" pitchFamily="34" charset="0"/>
            </a:endParaRPr>
          </a:p>
          <a:p>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Germany                     </a:t>
            </a:r>
            <a:r>
              <a:rPr lang="en-US" b="1" dirty="0" smtClean="0"/>
              <a:t>First </a:t>
            </a:r>
            <a:r>
              <a:rPr lang="en-US" b="1" dirty="0"/>
              <a:t>National Bank of New York</a:t>
            </a:r>
            <a:r>
              <a:rPr lang="en-US" altLang="en-US" b="1" dirty="0" smtClean="0">
                <a:latin typeface="Arial" panose="020B0604020202020204" pitchFamily="34" charset="0"/>
                <a:cs typeface="Arial" panose="020B0604020202020204" pitchFamily="34" charset="0"/>
              </a:rPr>
              <a:t>  </a:t>
            </a:r>
          </a:p>
          <a:p>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Italy                             </a:t>
            </a:r>
            <a:r>
              <a:rPr lang="en-US" b="1" dirty="0" smtClean="0"/>
              <a:t>First </a:t>
            </a:r>
            <a:r>
              <a:rPr lang="en-US" b="1" dirty="0"/>
              <a:t>National Bank of </a:t>
            </a:r>
            <a:r>
              <a:rPr lang="en-US" b="1" dirty="0" smtClean="0"/>
              <a:t>Chicago</a:t>
            </a:r>
            <a:endParaRPr lang="en-US" altLang="en-US" b="1"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              Japan</a:t>
            </a:r>
          </a:p>
          <a:p>
            <a:r>
              <a:rPr lang="en-US" altLang="en-US" dirty="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United Kingdom</a:t>
            </a:r>
            <a:endParaRPr lang="en-US" dirty="0"/>
          </a:p>
        </p:txBody>
      </p:sp>
      <p:sp>
        <p:nvSpPr>
          <p:cNvPr id="5" name="Rectangle 4"/>
          <p:cNvSpPr/>
          <p:nvPr/>
        </p:nvSpPr>
        <p:spPr>
          <a:xfrm>
            <a:off x="7204842" y="5374718"/>
            <a:ext cx="4619297" cy="646331"/>
          </a:xfrm>
          <a:prstGeom prst="rect">
            <a:avLst/>
          </a:prstGeom>
          <a:solidFill>
            <a:srgbClr val="E5E5FF"/>
          </a:solidFill>
        </p:spPr>
        <p:txBody>
          <a:bodyPr wrap="square">
            <a:spAutoFit/>
          </a:bodyPr>
          <a:lstStyle/>
          <a:p>
            <a:r>
              <a:rPr lang="en-US" dirty="0"/>
              <a:t>First building of the BIS (1930-77): the </a:t>
            </a:r>
            <a:r>
              <a:rPr lang="en-US" dirty="0" smtClean="0"/>
              <a:t>former</a:t>
            </a:r>
          </a:p>
          <a:p>
            <a:r>
              <a:rPr lang="en-US" dirty="0" smtClean="0"/>
              <a:t>Hotel </a:t>
            </a:r>
            <a:r>
              <a:rPr lang="en-US" dirty="0"/>
              <a:t>Savoy-</a:t>
            </a:r>
            <a:r>
              <a:rPr lang="en-US" dirty="0" err="1"/>
              <a:t>Univers</a:t>
            </a:r>
            <a:r>
              <a:rPr lang="en-US" dirty="0"/>
              <a:t> </a:t>
            </a:r>
            <a:r>
              <a:rPr lang="en-US" dirty="0" smtClean="0"/>
              <a:t>in </a:t>
            </a:r>
            <a:r>
              <a:rPr lang="en-US" dirty="0"/>
              <a:t>Basel, Switzerland</a:t>
            </a:r>
          </a:p>
        </p:txBody>
      </p:sp>
      <p:pic>
        <p:nvPicPr>
          <p:cNvPr id="2052" name="Picture 4" descr="http://www.bis.org/images/history/hotel_savo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748" y="1345934"/>
            <a:ext cx="4889391" cy="3575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985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9090" y="1828800"/>
            <a:ext cx="11161985" cy="4524315"/>
          </a:xfrm>
          <a:prstGeom prst="rect">
            <a:avLst/>
          </a:prstGeom>
          <a:solidFill>
            <a:srgbClr val="E5E5FF"/>
          </a:solidFill>
        </p:spPr>
        <p:txBody>
          <a:bodyPr wrap="square">
            <a:spAutoFit/>
          </a:bodyPr>
          <a:lstStyle/>
          <a:p>
            <a:r>
              <a:rPr lang="en-US" dirty="0">
                <a:latin typeface="Arial" panose="020B0604020202020204" pitchFamily="34" charset="0"/>
              </a:rPr>
              <a:t>Whereas the Powers signatory to the Hague Agreement of </a:t>
            </a:r>
            <a:r>
              <a:rPr lang="en-US" dirty="0" smtClean="0">
                <a:latin typeface="Arial" panose="020B0604020202020204" pitchFamily="34" charset="0"/>
              </a:rPr>
              <a:t>January</a:t>
            </a:r>
            <a:r>
              <a:rPr lang="en-US" dirty="0">
                <a:latin typeface="Arial" panose="020B0604020202020204" pitchFamily="34" charset="0"/>
              </a:rPr>
              <a:t>, 1930, have adopted a Plan which contemplates the </a:t>
            </a:r>
            <a:r>
              <a:rPr lang="en-US" dirty="0" smtClean="0">
                <a:latin typeface="Arial" panose="020B0604020202020204" pitchFamily="34" charset="0"/>
              </a:rPr>
              <a:t>founding </a:t>
            </a:r>
            <a:r>
              <a:rPr lang="en-US" dirty="0">
                <a:latin typeface="Arial" panose="020B0604020202020204" pitchFamily="34" charset="0"/>
              </a:rPr>
              <a:t>by the central banks </a:t>
            </a:r>
            <a:r>
              <a:rPr lang="en-US" dirty="0" smtClean="0">
                <a:latin typeface="Arial" panose="020B0604020202020204" pitchFamily="34" charset="0"/>
              </a:rPr>
              <a:t>of Belgium</a:t>
            </a:r>
            <a:r>
              <a:rPr lang="en-US" dirty="0">
                <a:latin typeface="Arial" panose="020B0604020202020204" pitchFamily="34" charset="0"/>
              </a:rPr>
              <a:t>, France, Germany</a:t>
            </a:r>
            <a:r>
              <a:rPr lang="en-US" dirty="0" smtClean="0">
                <a:latin typeface="Arial" panose="020B0604020202020204" pitchFamily="34" charset="0"/>
              </a:rPr>
              <a:t>, Great </a:t>
            </a:r>
            <a:r>
              <a:rPr lang="en-US" dirty="0">
                <a:latin typeface="Arial" panose="020B0604020202020204" pitchFamily="34" charset="0"/>
              </a:rPr>
              <a:t>Britain, Italy and Japan and by a financial institution of </a:t>
            </a:r>
            <a:r>
              <a:rPr lang="en-US" dirty="0" smtClean="0">
                <a:latin typeface="Arial" panose="020B0604020202020204" pitchFamily="34" charset="0"/>
              </a:rPr>
              <a:t>the </a:t>
            </a:r>
            <a:r>
              <a:rPr lang="en-US" dirty="0">
                <a:latin typeface="Arial" panose="020B0604020202020204" pitchFamily="34" charset="0"/>
              </a:rPr>
              <a:t>United States of America of an International Bank to </a:t>
            </a:r>
            <a:r>
              <a:rPr lang="en-US" dirty="0" smtClean="0">
                <a:latin typeface="Arial" panose="020B0604020202020204" pitchFamily="34" charset="0"/>
              </a:rPr>
              <a:t>be called </a:t>
            </a:r>
            <a:r>
              <a:rPr lang="en-US" dirty="0">
                <a:latin typeface="Arial" panose="020B0604020202020204" pitchFamily="34" charset="0"/>
              </a:rPr>
              <a:t>the Bank for International Settlements</a:t>
            </a:r>
            <a:r>
              <a:rPr lang="en-US" dirty="0" smtClean="0">
                <a:latin typeface="Arial" panose="020B0604020202020204" pitchFamily="34" charset="0"/>
              </a:rPr>
              <a:t>;</a:t>
            </a:r>
          </a:p>
          <a:p>
            <a:endParaRPr lang="en-US" dirty="0">
              <a:latin typeface="Arial" panose="020B0604020202020204" pitchFamily="34" charset="0"/>
            </a:endParaRPr>
          </a:p>
          <a:p>
            <a:r>
              <a:rPr lang="en-US" dirty="0" smtClean="0">
                <a:latin typeface="Arial" panose="020B0604020202020204" pitchFamily="34" charset="0"/>
              </a:rPr>
              <a:t>And </a:t>
            </a:r>
            <a:r>
              <a:rPr lang="en-US" dirty="0">
                <a:latin typeface="Arial" panose="020B0604020202020204" pitchFamily="34" charset="0"/>
              </a:rPr>
              <a:t>whereas the said central banks and a banking group </a:t>
            </a:r>
            <a:r>
              <a:rPr lang="en-US" dirty="0" smtClean="0">
                <a:latin typeface="Arial" panose="020B0604020202020204" pitchFamily="34" charset="0"/>
              </a:rPr>
              <a:t>including </a:t>
            </a:r>
            <a:r>
              <a:rPr lang="en-US" dirty="0">
                <a:latin typeface="Arial" panose="020B0604020202020204" pitchFamily="34" charset="0"/>
              </a:rPr>
              <a:t>Messrs. J. P. Morgan &amp; Company of New York, the </a:t>
            </a:r>
            <a:r>
              <a:rPr lang="en-US" dirty="0" smtClean="0">
                <a:latin typeface="Arial" panose="020B0604020202020204" pitchFamily="34" charset="0"/>
              </a:rPr>
              <a:t>First </a:t>
            </a:r>
            <a:r>
              <a:rPr lang="en-US" dirty="0">
                <a:latin typeface="Arial" panose="020B0604020202020204" pitchFamily="34" charset="0"/>
              </a:rPr>
              <a:t>National Bank of New York, New York, and the </a:t>
            </a:r>
            <a:r>
              <a:rPr lang="en-US" dirty="0" smtClean="0">
                <a:latin typeface="Arial" panose="020B0604020202020204" pitchFamily="34" charset="0"/>
              </a:rPr>
              <a:t>First National </a:t>
            </a:r>
            <a:r>
              <a:rPr lang="en-US" dirty="0">
                <a:latin typeface="Arial" panose="020B0604020202020204" pitchFamily="34" charset="0"/>
              </a:rPr>
              <a:t>Bank of Chicago, Chicago, have undertaken to found </a:t>
            </a:r>
            <a:r>
              <a:rPr lang="en-US" dirty="0" smtClean="0">
                <a:latin typeface="Arial" panose="020B0604020202020204" pitchFamily="34" charset="0"/>
              </a:rPr>
              <a:t>the </a:t>
            </a:r>
            <a:r>
              <a:rPr lang="en-US" dirty="0">
                <a:latin typeface="Arial" panose="020B0604020202020204" pitchFamily="34" charset="0"/>
              </a:rPr>
              <a:t>said Bank and have guaranteed or arranged for the </a:t>
            </a:r>
            <a:r>
              <a:rPr lang="en-US" dirty="0" smtClean="0">
                <a:latin typeface="Arial" panose="020B0604020202020204" pitchFamily="34" charset="0"/>
              </a:rPr>
              <a:t>guarantee </a:t>
            </a:r>
            <a:r>
              <a:rPr lang="en-US" dirty="0">
                <a:latin typeface="Arial" panose="020B0604020202020204" pitchFamily="34" charset="0"/>
              </a:rPr>
              <a:t>of the subscription of its authorised capital </a:t>
            </a:r>
            <a:r>
              <a:rPr lang="en-US" dirty="0" smtClean="0">
                <a:latin typeface="Arial" panose="020B0604020202020204" pitchFamily="34" charset="0"/>
              </a:rPr>
              <a:t>amounting </a:t>
            </a:r>
            <a:r>
              <a:rPr lang="en-US" dirty="0">
                <a:latin typeface="Arial" panose="020B0604020202020204" pitchFamily="34" charset="0"/>
              </a:rPr>
              <a:t>to five hundred million Swiss francs equal to </a:t>
            </a:r>
            <a:r>
              <a:rPr lang="en-US" dirty="0" smtClean="0">
                <a:latin typeface="Arial" panose="020B0604020202020204" pitchFamily="34" charset="0"/>
              </a:rPr>
              <a:t>145,161,290.32 </a:t>
            </a:r>
            <a:r>
              <a:rPr lang="en-US" dirty="0">
                <a:latin typeface="Arial" panose="020B0604020202020204" pitchFamily="34" charset="0"/>
              </a:rPr>
              <a:t>grammes fine gold, divided into 200,000 </a:t>
            </a:r>
            <a:r>
              <a:rPr lang="en-US" dirty="0" smtClean="0">
                <a:latin typeface="Arial" panose="020B0604020202020204" pitchFamily="34" charset="0"/>
              </a:rPr>
              <a:t>shares;</a:t>
            </a:r>
          </a:p>
          <a:p>
            <a:endParaRPr lang="en-US" dirty="0">
              <a:latin typeface="Arial" panose="020B0604020202020204" pitchFamily="34" charset="0"/>
            </a:endParaRPr>
          </a:p>
          <a:p>
            <a:r>
              <a:rPr lang="en-US" dirty="0" smtClean="0">
                <a:latin typeface="Arial" panose="020B0604020202020204" pitchFamily="34" charset="0"/>
              </a:rPr>
              <a:t>And </a:t>
            </a:r>
            <a:r>
              <a:rPr lang="en-US" dirty="0">
                <a:latin typeface="Arial" panose="020B0604020202020204" pitchFamily="34" charset="0"/>
              </a:rPr>
              <a:t>whereas the Swiss Federal Government has entered into </a:t>
            </a:r>
            <a:r>
              <a:rPr lang="en-US" dirty="0" smtClean="0">
                <a:latin typeface="Arial" panose="020B0604020202020204" pitchFamily="34" charset="0"/>
              </a:rPr>
              <a:t>a </a:t>
            </a:r>
            <a:r>
              <a:rPr lang="en-US" dirty="0">
                <a:latin typeface="Arial" panose="020B0604020202020204" pitchFamily="34" charset="0"/>
              </a:rPr>
              <a:t>treaty with the Governments of Germany, Belgium, France, </a:t>
            </a:r>
            <a:r>
              <a:rPr lang="en-US" dirty="0" smtClean="0">
                <a:latin typeface="Arial" panose="020B0604020202020204" pitchFamily="34" charset="0"/>
              </a:rPr>
              <a:t>Great </a:t>
            </a:r>
            <a:r>
              <a:rPr lang="en-US" dirty="0">
                <a:latin typeface="Arial" panose="020B0604020202020204" pitchFamily="34" charset="0"/>
              </a:rPr>
              <a:t>Britain, Italy and Japan whereby the said Federal </a:t>
            </a:r>
            <a:r>
              <a:rPr lang="en-US" dirty="0" smtClean="0">
                <a:latin typeface="Arial" panose="020B0604020202020204" pitchFamily="34" charset="0"/>
              </a:rPr>
              <a:t>Government </a:t>
            </a:r>
            <a:r>
              <a:rPr lang="en-US" dirty="0">
                <a:latin typeface="Arial" panose="020B0604020202020204" pitchFamily="34" charset="0"/>
              </a:rPr>
              <a:t>has agreed to grant the present </a:t>
            </a:r>
            <a:r>
              <a:rPr lang="en-US" dirty="0" smtClean="0">
                <a:latin typeface="Arial" panose="020B0604020202020204" pitchFamily="34" charset="0"/>
              </a:rPr>
              <a:t>Constituent Charter </a:t>
            </a:r>
            <a:r>
              <a:rPr lang="en-US" dirty="0">
                <a:latin typeface="Arial" panose="020B0604020202020204" pitchFamily="34" charset="0"/>
              </a:rPr>
              <a:t>of the Bank for International Settlements and not to </a:t>
            </a:r>
            <a:r>
              <a:rPr lang="en-US" dirty="0" smtClean="0">
                <a:latin typeface="Arial" panose="020B0604020202020204" pitchFamily="34" charset="0"/>
              </a:rPr>
              <a:t>repeal</a:t>
            </a:r>
            <a:r>
              <a:rPr lang="en-US" dirty="0">
                <a:latin typeface="Arial" panose="020B0604020202020204" pitchFamily="34" charset="0"/>
              </a:rPr>
              <a:t>, amend or supplement the said Charter and not to </a:t>
            </a:r>
            <a:r>
              <a:rPr lang="en-US" dirty="0" smtClean="0">
                <a:latin typeface="Arial" panose="020B0604020202020204" pitchFamily="34" charset="0"/>
              </a:rPr>
              <a:t>sanction </a:t>
            </a:r>
            <a:r>
              <a:rPr lang="en-US" dirty="0">
                <a:latin typeface="Arial" panose="020B0604020202020204" pitchFamily="34" charset="0"/>
              </a:rPr>
              <a:t>amendments to the Statutes of the Bank referred </a:t>
            </a:r>
            <a:r>
              <a:rPr lang="en-US" dirty="0" smtClean="0">
                <a:latin typeface="Arial" panose="020B0604020202020204" pitchFamily="34" charset="0"/>
              </a:rPr>
              <a:t>to in </a:t>
            </a:r>
            <a:r>
              <a:rPr lang="en-US" dirty="0">
                <a:latin typeface="Arial" panose="020B0604020202020204" pitchFamily="34" charset="0"/>
              </a:rPr>
              <a:t>Paragraph 4 of the present Charter except in agreement </a:t>
            </a:r>
            <a:r>
              <a:rPr lang="en-US" dirty="0" smtClean="0">
                <a:latin typeface="Arial" panose="020B0604020202020204" pitchFamily="34" charset="0"/>
              </a:rPr>
              <a:t>with </a:t>
            </a:r>
            <a:r>
              <a:rPr lang="en-US" dirty="0">
                <a:latin typeface="Arial" panose="020B0604020202020204" pitchFamily="34" charset="0"/>
              </a:rPr>
              <a:t>the said Powers; </a:t>
            </a:r>
            <a:endParaRPr lang="en-US" dirty="0">
              <a:effectLst/>
              <a:latin typeface="Arial" panose="020B0604020202020204" pitchFamily="34" charset="0"/>
            </a:endParaRPr>
          </a:p>
        </p:txBody>
      </p:sp>
      <p:sp>
        <p:nvSpPr>
          <p:cNvPr id="3" name="Rectangle 2"/>
          <p:cNvSpPr/>
          <p:nvPr/>
        </p:nvSpPr>
        <p:spPr>
          <a:xfrm>
            <a:off x="0" y="0"/>
            <a:ext cx="12192000" cy="892552"/>
          </a:xfrm>
          <a:prstGeom prst="rect">
            <a:avLst/>
          </a:prstGeom>
          <a:solidFill>
            <a:srgbClr val="B7B7FF"/>
          </a:solidFill>
        </p:spPr>
        <p:txBody>
          <a:bodyPr wrap="square">
            <a:spAutoFit/>
          </a:bodyPr>
          <a:lstStyle/>
          <a:p>
            <a:pPr algn="ctr"/>
            <a:r>
              <a:rPr lang="en-US" sz="2400" b="1" dirty="0" smtClean="0">
                <a:latin typeface="Courier New" panose="02070309020205020404" pitchFamily="49" charset="0"/>
                <a:cs typeface="Courier New" panose="02070309020205020404" pitchFamily="49" charset="0"/>
              </a:rPr>
              <a:t>6a)</a:t>
            </a:r>
            <a:r>
              <a:rPr lang="en-US" sz="2800" b="1" dirty="0" smtClean="0">
                <a:latin typeface="Courier New" panose="02070309020205020404" pitchFamily="49" charset="0"/>
                <a:cs typeface="Courier New" panose="02070309020205020404" pitchFamily="49" charset="0"/>
              </a:rPr>
              <a:t>  1930</a:t>
            </a:r>
            <a:r>
              <a:rPr lang="en-US" sz="2800" b="1" dirty="0">
                <a:latin typeface="Courier New" panose="02070309020205020404" pitchFamily="49" charset="0"/>
                <a:cs typeface="Courier New" panose="02070309020205020404" pitchFamily="49" charset="0"/>
              </a:rPr>
              <a:t>:  BIS</a:t>
            </a:r>
          </a:p>
          <a:p>
            <a:pPr lvl="1" algn="ctr"/>
            <a:r>
              <a:rPr lang="en-US" sz="2400" b="1" dirty="0">
                <a:latin typeface="Courier New" panose="02070309020205020404" pitchFamily="49" charset="0"/>
                <a:cs typeface="Courier New" panose="02070309020205020404" pitchFamily="49" charset="0"/>
              </a:rPr>
              <a:t>World War I Leads to the Bank for International </a:t>
            </a:r>
            <a:r>
              <a:rPr lang="en-US" sz="2400" b="1" dirty="0" smtClean="0">
                <a:latin typeface="Courier New" panose="02070309020205020404" pitchFamily="49" charset="0"/>
                <a:cs typeface="Courier New" panose="02070309020205020404" pitchFamily="49" charset="0"/>
              </a:rPr>
              <a:t>Settlements</a:t>
            </a:r>
            <a:endParaRPr lang="en-US" sz="2400" b="1" dirty="0">
              <a:latin typeface="Courier New" panose="02070309020205020404" pitchFamily="49" charset="0"/>
              <a:cs typeface="Courier New" panose="02070309020205020404" pitchFamily="49" charset="0"/>
            </a:endParaRPr>
          </a:p>
        </p:txBody>
      </p:sp>
      <p:sp>
        <p:nvSpPr>
          <p:cNvPr id="4" name="Rectangle 3"/>
          <p:cNvSpPr/>
          <p:nvPr/>
        </p:nvSpPr>
        <p:spPr>
          <a:xfrm>
            <a:off x="0" y="899736"/>
            <a:ext cx="12192000" cy="461665"/>
          </a:xfrm>
          <a:prstGeom prst="rect">
            <a:avLst/>
          </a:prstGeom>
          <a:solidFill>
            <a:srgbClr val="E5E5FF"/>
          </a:solidFill>
        </p:spPr>
        <p:txBody>
          <a:bodyPr wrap="square">
            <a:spAutoFit/>
          </a:bodyPr>
          <a:lstStyle/>
          <a:p>
            <a:pPr algn="ctr"/>
            <a:r>
              <a:rPr lang="en-US" sz="2400" dirty="0">
                <a:latin typeface="Arial" panose="020B0604020202020204" pitchFamily="34" charset="0"/>
                <a:ea typeface="Times New Roman" panose="02020603050405020304" pitchFamily="18" charset="0"/>
                <a:cs typeface="Times New Roman" panose="02020603050405020304" pitchFamily="18" charset="0"/>
              </a:rPr>
              <a:t>Constituent </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Charter of </a:t>
            </a:r>
            <a:r>
              <a:rPr lang="en-US" sz="2400" dirty="0">
                <a:latin typeface="Arial" panose="020B0604020202020204" pitchFamily="34" charset="0"/>
                <a:ea typeface="Times New Roman" panose="02020603050405020304" pitchFamily="18" charset="0"/>
                <a:cs typeface="Times New Roman" panose="02020603050405020304" pitchFamily="18" charset="0"/>
              </a:rPr>
              <a:t>the Bank for International Settlements </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Arial" panose="020B0604020202020204" pitchFamily="34" charset="0"/>
                <a:ea typeface="Times New Roman" panose="02020603050405020304" pitchFamily="18" charset="0"/>
                <a:cs typeface="Times New Roman" panose="02020603050405020304" pitchFamily="18" charset="0"/>
              </a:rPr>
              <a:t>of 20 January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1930)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58717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6995" y="1817720"/>
            <a:ext cx="4514192" cy="4247317"/>
          </a:xfrm>
          <a:prstGeom prst="rect">
            <a:avLst/>
          </a:prstGeom>
          <a:solidFill>
            <a:srgbClr val="E5E5FF"/>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Some immunities given</a:t>
            </a:r>
            <a:r>
              <a:rPr kumimoji="0" lang="en-US" altLang="en-US" b="0" i="0" u="none" strike="noStrike" cap="none" normalizeH="0" dirty="0" smtClean="0">
                <a:ln>
                  <a:noFill/>
                </a:ln>
                <a:solidFill>
                  <a:schemeClr val="tx1"/>
                </a:solidFill>
                <a:effectLst/>
                <a:latin typeface="Arial" panose="020B0604020202020204" pitchFamily="34" charset="0"/>
                <a:cs typeface="Arial" panose="020B0604020202020204" pitchFamily="34" charset="0"/>
              </a:rPr>
              <a:t> to BIS by its Swiss charter: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dirty="0" smtClean="0">
              <a:ln>
                <a:noFill/>
              </a:ln>
              <a:solidFill>
                <a:schemeClr val="tx1"/>
              </a:solidFill>
              <a:effectLst/>
              <a:latin typeface="Arial" panose="020B0604020202020204" pitchFamily="34" charset="0"/>
              <a:cs typeface="Arial" panose="020B0604020202020204" pitchFamily="34" charset="0"/>
            </a:endParaRPr>
          </a:p>
          <a:p>
            <a:pPr lvl="1"/>
            <a:r>
              <a:rPr lang="en-US" dirty="0"/>
              <a:t>The Bank shall be exempt and immune from all </a:t>
            </a:r>
            <a:r>
              <a:rPr lang="en-US" dirty="0" smtClean="0"/>
              <a:t>taxation.</a:t>
            </a:r>
            <a:endParaRPr lang="en-US" dirty="0"/>
          </a:p>
          <a:p>
            <a:pPr lvl="1"/>
            <a:r>
              <a:rPr lang="en-US" dirty="0"/>
              <a:t> </a:t>
            </a:r>
          </a:p>
          <a:p>
            <a:pPr lvl="1"/>
            <a:r>
              <a:rPr lang="en-US" dirty="0"/>
              <a:t>The Bank, its property and assets and all deposits and other funds entrusted to </a:t>
            </a:r>
            <a:r>
              <a:rPr lang="en-US" dirty="0" smtClean="0"/>
              <a:t>it, shall </a:t>
            </a:r>
            <a:r>
              <a:rPr lang="en-US" dirty="0"/>
              <a:t>be immune in time of peace and in time of war from any measure such as expropriation, </a:t>
            </a:r>
            <a:r>
              <a:rPr lang="en-US" dirty="0" smtClean="0"/>
              <a:t>requisition</a:t>
            </a:r>
            <a:r>
              <a:rPr lang="en-US" dirty="0"/>
              <a:t>, seizure, confiscation, prohibition or restriction of gold or currency export or import, and any other similar measures.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dirty="0" smtClean="0">
              <a:ln>
                <a:noFill/>
              </a:ln>
              <a:solidFill>
                <a:schemeClr val="tx1"/>
              </a:solidFill>
              <a:effectLst/>
              <a:latin typeface="Arial" panose="020B0604020202020204" pitchFamily="34" charset="0"/>
              <a:cs typeface="Arial" panose="020B0604020202020204" pitchFamily="34" charset="0"/>
            </a:endParaRPr>
          </a:p>
        </p:txBody>
      </p:sp>
      <p:sp>
        <p:nvSpPr>
          <p:cNvPr id="3" name="Rectangle 2"/>
          <p:cNvSpPr/>
          <p:nvPr/>
        </p:nvSpPr>
        <p:spPr>
          <a:xfrm>
            <a:off x="0" y="0"/>
            <a:ext cx="12192000" cy="892552"/>
          </a:xfrm>
          <a:prstGeom prst="rect">
            <a:avLst/>
          </a:prstGeom>
          <a:solidFill>
            <a:srgbClr val="B7B7FF"/>
          </a:solidFill>
        </p:spPr>
        <p:txBody>
          <a:bodyPr wrap="square">
            <a:spAutoFit/>
          </a:bodyPr>
          <a:lstStyle/>
          <a:p>
            <a:pPr algn="ctr"/>
            <a:r>
              <a:rPr lang="en-US" sz="2400" b="1" dirty="0" smtClean="0">
                <a:latin typeface="Courier New" panose="02070309020205020404" pitchFamily="49" charset="0"/>
                <a:cs typeface="Courier New" panose="02070309020205020404" pitchFamily="49" charset="0"/>
              </a:rPr>
              <a:t>6a)</a:t>
            </a:r>
            <a:r>
              <a:rPr lang="en-US" sz="2800" b="1" dirty="0" smtClean="0">
                <a:latin typeface="Courier New" panose="02070309020205020404" pitchFamily="49" charset="0"/>
                <a:cs typeface="Courier New" panose="02070309020205020404" pitchFamily="49" charset="0"/>
              </a:rPr>
              <a:t>  1930</a:t>
            </a:r>
            <a:r>
              <a:rPr lang="en-US" sz="2800" b="1" dirty="0">
                <a:latin typeface="Courier New" panose="02070309020205020404" pitchFamily="49" charset="0"/>
                <a:cs typeface="Courier New" panose="02070309020205020404" pitchFamily="49" charset="0"/>
              </a:rPr>
              <a:t>:  BIS</a:t>
            </a:r>
          </a:p>
          <a:p>
            <a:pPr lvl="1" algn="ctr"/>
            <a:r>
              <a:rPr lang="en-US" sz="2400" b="1" dirty="0">
                <a:latin typeface="Courier New" panose="02070309020205020404" pitchFamily="49" charset="0"/>
                <a:cs typeface="Courier New" panose="02070309020205020404" pitchFamily="49" charset="0"/>
              </a:rPr>
              <a:t>World War I Leads to the Bank for International </a:t>
            </a:r>
            <a:r>
              <a:rPr lang="en-US" sz="2400" b="1" dirty="0" smtClean="0">
                <a:latin typeface="Courier New" panose="02070309020205020404" pitchFamily="49" charset="0"/>
                <a:cs typeface="Courier New" panose="02070309020205020404" pitchFamily="49" charset="0"/>
              </a:rPr>
              <a:t>Settlements</a:t>
            </a:r>
            <a:endParaRPr lang="en-US" sz="2400" b="1" dirty="0">
              <a:latin typeface="Courier New" panose="02070309020205020404" pitchFamily="49" charset="0"/>
              <a:cs typeface="Courier New" panose="02070309020205020404" pitchFamily="49" charset="0"/>
            </a:endParaRPr>
          </a:p>
        </p:txBody>
      </p:sp>
      <p:sp>
        <p:nvSpPr>
          <p:cNvPr id="4" name="Rectangle 3"/>
          <p:cNvSpPr/>
          <p:nvPr/>
        </p:nvSpPr>
        <p:spPr>
          <a:xfrm>
            <a:off x="0" y="899736"/>
            <a:ext cx="12192000" cy="461665"/>
          </a:xfrm>
          <a:prstGeom prst="rect">
            <a:avLst/>
          </a:prstGeom>
          <a:solidFill>
            <a:srgbClr val="E5E5FF"/>
          </a:solidFill>
        </p:spPr>
        <p:txBody>
          <a:bodyPr wrap="square">
            <a:spAutoFit/>
          </a:bodyPr>
          <a:lstStyle/>
          <a:p>
            <a:pPr algn="ctr"/>
            <a:r>
              <a:rPr lang="en-US" sz="2400" dirty="0">
                <a:latin typeface="Arial" panose="020B0604020202020204" pitchFamily="34" charset="0"/>
                <a:ea typeface="Times New Roman" panose="02020603050405020304" pitchFamily="18" charset="0"/>
                <a:cs typeface="Times New Roman" panose="02020603050405020304" pitchFamily="18" charset="0"/>
              </a:rPr>
              <a:t>Constituent </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Charter of </a:t>
            </a:r>
            <a:r>
              <a:rPr lang="en-US" sz="2400" dirty="0">
                <a:latin typeface="Arial" panose="020B0604020202020204" pitchFamily="34" charset="0"/>
                <a:ea typeface="Times New Roman" panose="02020603050405020304" pitchFamily="18" charset="0"/>
                <a:cs typeface="Times New Roman" panose="02020603050405020304" pitchFamily="18" charset="0"/>
              </a:rPr>
              <a:t>the Bank for International Settlements </a:t>
            </a:r>
            <a:r>
              <a:rPr lang="en-US" sz="2400" dirty="0" smtClean="0">
                <a:latin typeface="Arial" panose="020B0604020202020204" pitchFamily="34" charset="0"/>
                <a:ea typeface="Times New Roman" panose="02020603050405020304" pitchFamily="18" charset="0"/>
                <a:cs typeface="Times New Roman" panose="02020603050405020304" pitchFamily="18" charset="0"/>
              </a:rPr>
              <a:t>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a:t>
            </a:r>
            <a:r>
              <a:rPr lang="en-US" sz="2000" dirty="0">
                <a:latin typeface="Arial" panose="020B0604020202020204" pitchFamily="34" charset="0"/>
                <a:ea typeface="Times New Roman" panose="02020603050405020304" pitchFamily="18" charset="0"/>
                <a:cs typeface="Times New Roman" panose="02020603050405020304" pitchFamily="18" charset="0"/>
              </a:rPr>
              <a:t>of 20 January </a:t>
            </a:r>
            <a:r>
              <a:rPr lang="en-US" sz="2000" dirty="0" smtClean="0">
                <a:latin typeface="Arial" panose="020B0604020202020204" pitchFamily="34" charset="0"/>
                <a:ea typeface="Times New Roman" panose="02020603050405020304" pitchFamily="18" charset="0"/>
                <a:cs typeface="Times New Roman" panose="02020603050405020304" pitchFamily="18" charset="0"/>
              </a:rPr>
              <a:t>1930)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8" name="Picture 4" descr="http://state-union.us/seiten/bis-bank-for-international-settlements-basel-switzerl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2023" y="2502030"/>
            <a:ext cx="6983494" cy="3563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14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770180" y="2246765"/>
            <a:ext cx="3390604" cy="923330"/>
          </a:xfrm>
          <a:prstGeom prst="rect">
            <a:avLst/>
          </a:prstGeom>
          <a:solidFill>
            <a:srgbClr val="C9FFC9"/>
          </a:solidFill>
        </p:spPr>
        <p:txBody>
          <a:bodyPr wrap="square">
            <a:spAutoFit/>
          </a:bodyPr>
          <a:lstStyle/>
          <a:p>
            <a:r>
              <a:rPr lang="en-US" dirty="0"/>
              <a:t>First unofficial meeting of the BIS Board of Directors in Basel, April 1930</a:t>
            </a:r>
          </a:p>
        </p:txBody>
      </p:sp>
      <p:sp>
        <p:nvSpPr>
          <p:cNvPr id="5" name="Rectangle 4"/>
          <p:cNvSpPr/>
          <p:nvPr/>
        </p:nvSpPr>
        <p:spPr>
          <a:xfrm>
            <a:off x="5617290" y="0"/>
            <a:ext cx="6574709" cy="830997"/>
          </a:xfrm>
          <a:prstGeom prst="rect">
            <a:avLst/>
          </a:prstGeom>
          <a:solidFill>
            <a:srgbClr val="B7B7FF"/>
          </a:solidFill>
        </p:spPr>
        <p:txBody>
          <a:bodyPr wrap="square">
            <a:spAutoFit/>
          </a:bodyPr>
          <a:lstStyle/>
          <a:p>
            <a:pPr lvl="1" algn="ctr"/>
            <a:r>
              <a:rPr lang="en-US" sz="2400" b="1" dirty="0" smtClean="0">
                <a:latin typeface="Courier New" panose="02070309020205020404" pitchFamily="49" charset="0"/>
                <a:cs typeface="Courier New" panose="02070309020205020404" pitchFamily="49" charset="0"/>
              </a:rPr>
              <a:t>World </a:t>
            </a:r>
            <a:r>
              <a:rPr lang="en-US" sz="2400" b="1" dirty="0">
                <a:latin typeface="Courier New" panose="02070309020205020404" pitchFamily="49" charset="0"/>
                <a:cs typeface="Courier New" panose="02070309020205020404" pitchFamily="49" charset="0"/>
              </a:rPr>
              <a:t>War I Leads to the Bank for International </a:t>
            </a:r>
            <a:r>
              <a:rPr lang="en-US" sz="2400" b="1" dirty="0" smtClean="0">
                <a:latin typeface="Courier New" panose="02070309020205020404" pitchFamily="49" charset="0"/>
                <a:cs typeface="Courier New" panose="02070309020205020404" pitchFamily="49" charset="0"/>
              </a:rPr>
              <a:t>Settlements</a:t>
            </a:r>
            <a:endParaRPr lang="en-US" sz="2400" b="1" dirty="0">
              <a:latin typeface="Courier New" panose="02070309020205020404" pitchFamily="49" charset="0"/>
              <a:cs typeface="Courier New" panose="02070309020205020404" pitchFamily="49" charset="0"/>
            </a:endParaRPr>
          </a:p>
        </p:txBody>
      </p:sp>
      <p:sp>
        <p:nvSpPr>
          <p:cNvPr id="6" name="TextBox 5"/>
          <p:cNvSpPr txBox="1"/>
          <p:nvPr/>
        </p:nvSpPr>
        <p:spPr>
          <a:xfrm>
            <a:off x="-42530" y="671691"/>
            <a:ext cx="5659821" cy="6186309"/>
          </a:xfrm>
          <a:prstGeom prst="rect">
            <a:avLst/>
          </a:prstGeom>
          <a:solidFill>
            <a:srgbClr val="B3FF9B"/>
          </a:solidFill>
        </p:spPr>
        <p:txBody>
          <a:bodyPr wrap="square" rtlCol="0">
            <a:spAutoFit/>
          </a:bodyPr>
          <a:lstStyle/>
          <a:p>
            <a:r>
              <a:rPr lang="en-US" sz="2000" dirty="0" smtClean="0"/>
              <a:t>“… bankers and politicians insisted that the old prewar [WW1] system should be restored…   to restore the gold standard as it had existed in 1914.</a:t>
            </a:r>
          </a:p>
          <a:p>
            <a:endParaRPr lang="en-US" sz="2000" dirty="0"/>
          </a:p>
          <a:p>
            <a:r>
              <a:rPr lang="en-US" sz="2000" dirty="0" smtClean="0"/>
              <a:t>In addition to these pragmatic goals, the powers of financial capitalism had another far-reaching aim, nothing less than to create a world system of financial control in private hands able to dominate the political system of each country and the economy of the world as a whole.  This system was to be controlled in a feudalist fashion by the central banks of the world acting in concert, by secret agreements arrived at in frequent private meetings and conferences.  The apex of the system was to be the Bank for International Settlements in Basle, Switzerland, a private bank owned and controlled by the world’s central banks which were themselves private corporations.”                                                   </a:t>
            </a:r>
            <a:r>
              <a:rPr lang="en-US" dirty="0" smtClean="0"/>
              <a:t>Carroll Quigley, </a:t>
            </a:r>
            <a:r>
              <a:rPr lang="en-US" i="1" dirty="0" smtClean="0"/>
              <a:t>Tragedy and Hope:  A History of the World In Our Time</a:t>
            </a:r>
            <a:r>
              <a:rPr lang="en-US" dirty="0" smtClean="0"/>
              <a:t>, pub. 1966, pp. 323-324</a:t>
            </a:r>
            <a:endParaRPr lang="en-US" dirty="0"/>
          </a:p>
        </p:txBody>
      </p:sp>
      <p:pic>
        <p:nvPicPr>
          <p:cNvPr id="6146" name="Picture 2" descr="https://ukgovernmentwatch.files.wordpress.com/2013/07/montagu-collet-norman-right-governor-of-the-bank-of-england-from-1920-to-194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5877" y="830997"/>
            <a:ext cx="3021032" cy="20419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70180" y="840611"/>
            <a:ext cx="3390604" cy="923330"/>
          </a:xfrm>
          <a:prstGeom prst="rect">
            <a:avLst/>
          </a:prstGeom>
          <a:solidFill>
            <a:srgbClr val="C9FFC9"/>
          </a:solidFill>
        </p:spPr>
        <p:txBody>
          <a:bodyPr wrap="square" rtlCol="0">
            <a:spAutoFit/>
          </a:bodyPr>
          <a:lstStyle/>
          <a:p>
            <a:r>
              <a:rPr lang="en-US" dirty="0" smtClean="0"/>
              <a:t>Central Bankers Hjalmar Schacht</a:t>
            </a:r>
          </a:p>
          <a:p>
            <a:r>
              <a:rPr lang="en-US" dirty="0" smtClean="0"/>
              <a:t>(Reichsbank) and Montagu Norman (Bank of England)</a:t>
            </a:r>
            <a:endParaRPr lang="en-US" dirty="0"/>
          </a:p>
        </p:txBody>
      </p:sp>
      <p:pic>
        <p:nvPicPr>
          <p:cNvPr id="6148" name="Picture 4" descr="http://www.bis.org/images/history/first_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987" y="2915279"/>
            <a:ext cx="5596922" cy="394272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1"/>
            <a:ext cx="5617289" cy="707886"/>
          </a:xfrm>
          <a:prstGeom prst="rect">
            <a:avLst/>
          </a:prstGeom>
          <a:solidFill>
            <a:srgbClr val="9999FF"/>
          </a:solidFill>
        </p:spPr>
        <p:txBody>
          <a:bodyPr wrap="square" rtlCol="0">
            <a:spAutoFit/>
          </a:bodyPr>
          <a:lstStyle/>
          <a:p>
            <a:pPr algn="ctr"/>
            <a:r>
              <a:rPr lang="en-US" sz="3600" b="1" dirty="0">
                <a:latin typeface="Courier New" panose="02070309020205020404" pitchFamily="49" charset="0"/>
                <a:cs typeface="Courier New" panose="02070309020205020404" pitchFamily="49" charset="0"/>
              </a:rPr>
              <a:t>6a)</a:t>
            </a:r>
            <a:r>
              <a:rPr lang="en-US" sz="4000" b="1" dirty="0">
                <a:latin typeface="Courier New" panose="02070309020205020404" pitchFamily="49" charset="0"/>
                <a:cs typeface="Courier New" panose="02070309020205020404" pitchFamily="49" charset="0"/>
              </a:rPr>
              <a:t>  1930:  BIS</a:t>
            </a:r>
          </a:p>
        </p:txBody>
      </p:sp>
    </p:spTree>
    <p:extLst>
      <p:ext uri="{BB962C8B-B14F-4D97-AF65-F5344CB8AC3E}">
        <p14:creationId xmlns:p14="http://schemas.microsoft.com/office/powerpoint/2010/main" val="13501383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a:solidFill>
            <a:srgbClr val="B3FF9B"/>
          </a:solidFill>
        </p:spPr>
        <p:txBody>
          <a:bodyPr wrap="square">
            <a:spAutoFit/>
          </a:bodyPr>
          <a:lstStyle/>
          <a:p>
            <a:pPr lvl="1" algn="ctr"/>
            <a:r>
              <a:rPr lang="en-US" sz="3200" b="1" dirty="0" smtClean="0">
                <a:latin typeface="Courier New" panose="02070309020205020404" pitchFamily="49" charset="0"/>
                <a:cs typeface="Courier New" panose="02070309020205020404" pitchFamily="49" charset="0"/>
              </a:rPr>
              <a:t>6b)  Ownership </a:t>
            </a:r>
            <a:r>
              <a:rPr lang="en-US" sz="3200" b="1" dirty="0">
                <a:latin typeface="Courier New" panose="02070309020205020404" pitchFamily="49" charset="0"/>
                <a:cs typeface="Courier New" panose="02070309020205020404" pitchFamily="49" charset="0"/>
              </a:rPr>
              <a:t>and Control of the BIS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5" y="815511"/>
            <a:ext cx="8860220" cy="5702690"/>
          </a:xfrm>
          <a:prstGeom prst="rect">
            <a:avLst/>
          </a:prstGeom>
          <a:solidFill>
            <a:srgbClr val="C9FFC9"/>
          </a:solidFill>
        </p:spPr>
      </p:pic>
      <p:pic>
        <p:nvPicPr>
          <p:cNvPr id="1026" name="Picture 2" descr="http://www.bloomberg.com/image/iwntVtt30VH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84568" y="815511"/>
            <a:ext cx="3407432" cy="25649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150065" y="3491310"/>
            <a:ext cx="2676438" cy="2031325"/>
          </a:xfrm>
          <a:prstGeom prst="rect">
            <a:avLst/>
          </a:prstGeom>
          <a:solidFill>
            <a:srgbClr val="C9FFC9"/>
          </a:solidFill>
        </p:spPr>
        <p:txBody>
          <a:bodyPr wrap="none" rtlCol="0">
            <a:spAutoFit/>
          </a:bodyPr>
          <a:lstStyle/>
          <a:p>
            <a:r>
              <a:rPr lang="en-US" dirty="0" smtClean="0"/>
              <a:t>WHO OWNS THE BIS?</a:t>
            </a:r>
          </a:p>
          <a:p>
            <a:endParaRPr lang="en-US" dirty="0"/>
          </a:p>
          <a:p>
            <a:r>
              <a:rPr lang="en-US" dirty="0" smtClean="0"/>
              <a:t>WHO OWNS THE CENTRAL</a:t>
            </a:r>
          </a:p>
          <a:p>
            <a:r>
              <a:rPr lang="en-US" dirty="0" smtClean="0"/>
              <a:t>BANKS?</a:t>
            </a:r>
          </a:p>
          <a:p>
            <a:endParaRPr lang="en-US" dirty="0"/>
          </a:p>
          <a:p>
            <a:r>
              <a:rPr lang="en-US" smtClean="0"/>
              <a:t>WHO ARE </a:t>
            </a:r>
            <a:r>
              <a:rPr lang="en-US" dirty="0" smtClean="0"/>
              <a:t>THE OWNERS</a:t>
            </a:r>
          </a:p>
          <a:p>
            <a:r>
              <a:rPr lang="en-US" dirty="0" smtClean="0"/>
              <a:t>OF THE CENTRAL BANKS?</a:t>
            </a:r>
            <a:endParaRPr lang="en-US" dirty="0"/>
          </a:p>
        </p:txBody>
      </p:sp>
      <p:sp>
        <p:nvSpPr>
          <p:cNvPr id="6" name="TextBox 5"/>
          <p:cNvSpPr txBox="1"/>
          <p:nvPr/>
        </p:nvSpPr>
        <p:spPr>
          <a:xfrm>
            <a:off x="6096000" y="6195035"/>
            <a:ext cx="3122714" cy="646331"/>
          </a:xfrm>
          <a:prstGeom prst="rect">
            <a:avLst/>
          </a:prstGeom>
          <a:solidFill>
            <a:srgbClr val="C9FFC9"/>
          </a:solidFill>
        </p:spPr>
        <p:txBody>
          <a:bodyPr wrap="none" rtlCol="0">
            <a:spAutoFit/>
          </a:bodyPr>
          <a:lstStyle/>
          <a:p>
            <a:r>
              <a:rPr lang="en-US" dirty="0" smtClean="0"/>
              <a:t>From the website of the</a:t>
            </a:r>
          </a:p>
          <a:p>
            <a:r>
              <a:rPr lang="en-US" dirty="0" smtClean="0"/>
              <a:t>New York Federal Reserve Bank</a:t>
            </a:r>
            <a:endParaRPr lang="en-US" dirty="0"/>
          </a:p>
        </p:txBody>
      </p:sp>
    </p:spTree>
    <p:extLst>
      <p:ext uri="{BB962C8B-B14F-4D97-AF65-F5344CB8AC3E}">
        <p14:creationId xmlns:p14="http://schemas.microsoft.com/office/powerpoint/2010/main" val="813160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FFFF00"/>
          </a:solidFill>
        </p:spPr>
        <p:txBody>
          <a:bodyPr wrap="square">
            <a:spAutoFit/>
          </a:bodyPr>
          <a:lstStyle/>
          <a:p>
            <a:pPr lvl="1" algn="ctr"/>
            <a:r>
              <a:rPr lang="en-US" sz="2800" b="1" dirty="0" smtClean="0">
                <a:latin typeface="Courier New" panose="02070309020205020404" pitchFamily="49" charset="0"/>
                <a:cs typeface="Courier New" panose="02070309020205020404" pitchFamily="49" charset="0"/>
              </a:rPr>
              <a:t>6c)  History of the BIS </a:t>
            </a:r>
            <a:endParaRPr lang="en-US" sz="2800" b="1" dirty="0">
              <a:latin typeface="Courier New" panose="02070309020205020404" pitchFamily="49" charset="0"/>
              <a:cs typeface="Courier New" panose="02070309020205020404" pitchFamily="49" charset="0"/>
            </a:endParaRPr>
          </a:p>
        </p:txBody>
      </p:sp>
      <p:sp>
        <p:nvSpPr>
          <p:cNvPr id="3" name="TextBox 2"/>
          <p:cNvSpPr txBox="1"/>
          <p:nvPr/>
        </p:nvSpPr>
        <p:spPr>
          <a:xfrm>
            <a:off x="0" y="523220"/>
            <a:ext cx="12192000" cy="6247864"/>
          </a:xfrm>
          <a:prstGeom prst="rect">
            <a:avLst/>
          </a:prstGeom>
          <a:noFill/>
        </p:spPr>
        <p:txBody>
          <a:bodyPr wrap="square" rtlCol="0">
            <a:spAutoFit/>
          </a:bodyPr>
          <a:lstStyle/>
          <a:p>
            <a:r>
              <a:rPr lang="en-US" sz="2000" dirty="0" smtClean="0"/>
              <a:t>The original reasons for the founding of the bank disappeared:</a:t>
            </a:r>
          </a:p>
          <a:p>
            <a:pPr marL="742950" lvl="1" indent="-285750">
              <a:buFont typeface="Arial" panose="020B0604020202020204" pitchFamily="34" charset="0"/>
              <a:buChar char="•"/>
            </a:pPr>
            <a:r>
              <a:rPr lang="en-US" sz="2000" dirty="0" smtClean="0"/>
              <a:t>countries went off the gold standard (1930’s)</a:t>
            </a:r>
          </a:p>
          <a:p>
            <a:pPr marL="742950" lvl="1" indent="-285750">
              <a:buFont typeface="Arial" panose="020B0604020202020204" pitchFamily="34" charset="0"/>
              <a:buChar char="•"/>
            </a:pPr>
            <a:r>
              <a:rPr lang="en-US" sz="2000" dirty="0" smtClean="0"/>
              <a:t>German WW1 reparations were buried at the League of Nations in Geneva</a:t>
            </a:r>
          </a:p>
          <a:p>
            <a:pPr marL="742950" lvl="1" indent="-285750">
              <a:buFont typeface="Arial" panose="020B0604020202020204" pitchFamily="34" charset="0"/>
              <a:buChar char="•"/>
            </a:pPr>
            <a:endParaRPr lang="en-US" sz="2000" dirty="0"/>
          </a:p>
          <a:p>
            <a:r>
              <a:rPr lang="en-US" sz="2000" dirty="0" smtClean="0"/>
              <a:t>During WW2:</a:t>
            </a:r>
          </a:p>
          <a:p>
            <a:pPr marL="800100" lvl="1" indent="-342900">
              <a:buFont typeface="Arial" panose="020B0604020202020204" pitchFamily="34" charset="0"/>
              <a:buChar char="•"/>
            </a:pPr>
            <a:r>
              <a:rPr lang="en-US" sz="2000" dirty="0" smtClean="0"/>
              <a:t>July 1944 - The UN Conference in Bretton Woods agrees to the creation of the International Monetary Fund and the World Bank; it also adopts Resolution V calling for the liquidation of the BIS at “the earliest possible moment”</a:t>
            </a:r>
          </a:p>
          <a:p>
            <a:pPr marL="800100" lvl="1" indent="-342900">
              <a:buFont typeface="Arial" panose="020B0604020202020204" pitchFamily="34" charset="0"/>
              <a:buChar char="•"/>
            </a:pPr>
            <a:r>
              <a:rPr lang="en-US" sz="2000" dirty="0" smtClean="0"/>
              <a:t>May 1948 – Washington Agreement:  the BIS reimburses looted gold it had inadvertently received from the German Reichsbank during the war to the Allied Tripartite Commission.  The Bretton Woods resolution calling for the liquidation of the BIS is put aside.</a:t>
            </a:r>
          </a:p>
          <a:p>
            <a:pPr marL="800100" lvl="1" indent="-342900">
              <a:buFont typeface="Arial" panose="020B0604020202020204" pitchFamily="34" charset="0"/>
              <a:buChar char="•"/>
            </a:pPr>
            <a:endParaRPr lang="en-US" sz="2000" dirty="0"/>
          </a:p>
          <a:p>
            <a:r>
              <a:rPr lang="en-US" sz="2000" dirty="0" smtClean="0"/>
              <a:t>1961+</a:t>
            </a:r>
          </a:p>
          <a:p>
            <a:pPr marL="800100" lvl="1" indent="-342900">
              <a:buFont typeface="Arial" panose="020B0604020202020204" pitchFamily="34" charset="0"/>
              <a:buChar char="•"/>
            </a:pPr>
            <a:r>
              <a:rPr lang="en-US" sz="2000" dirty="0" smtClean="0"/>
              <a:t>the BIS coordinated the “Gold Pool” whose members contributed gold to keep the US dollar redeemable at $35/ounce</a:t>
            </a:r>
          </a:p>
          <a:p>
            <a:pPr marL="800100" lvl="1" indent="-342900">
              <a:buFont typeface="Arial" panose="020B0604020202020204" pitchFamily="34" charset="0"/>
              <a:buChar char="•"/>
            </a:pPr>
            <a:r>
              <a:rPr lang="en-US" sz="2000" dirty="0" smtClean="0"/>
              <a:t>1967 – France pulled out</a:t>
            </a:r>
          </a:p>
          <a:p>
            <a:pPr marL="800100" lvl="1" indent="-342900">
              <a:buFont typeface="Arial" panose="020B0604020202020204" pitchFamily="34" charset="0"/>
              <a:buChar char="•"/>
            </a:pPr>
            <a:r>
              <a:rPr lang="en-US" sz="2000" dirty="0" smtClean="0"/>
              <a:t>1968 – the Gold Pool collapsed</a:t>
            </a:r>
          </a:p>
          <a:p>
            <a:pPr marL="800100" lvl="1" indent="-342900">
              <a:buFont typeface="Arial" panose="020B0604020202020204" pitchFamily="34" charset="0"/>
              <a:buChar char="•"/>
            </a:pPr>
            <a:endParaRPr lang="en-US" sz="2000" dirty="0"/>
          </a:p>
          <a:p>
            <a:r>
              <a:rPr lang="en-US" sz="2000" dirty="0" smtClean="0"/>
              <a:t>2001+</a:t>
            </a:r>
          </a:p>
          <a:p>
            <a:pPr marL="800100" lvl="1" indent="-342900">
              <a:buFont typeface="Arial" panose="020B0604020202020204" pitchFamily="34" charset="0"/>
              <a:buChar char="•"/>
            </a:pPr>
            <a:r>
              <a:rPr lang="en-US" sz="2000" dirty="0" smtClean="0"/>
              <a:t>the BIS bought the outstanding shares held by all private shareholders</a:t>
            </a:r>
            <a:endParaRPr lang="en-US" sz="2000" dirty="0"/>
          </a:p>
        </p:txBody>
      </p:sp>
    </p:spTree>
    <p:extLst>
      <p:ext uri="{BB962C8B-B14F-4D97-AF65-F5344CB8AC3E}">
        <p14:creationId xmlns:p14="http://schemas.microsoft.com/office/powerpoint/2010/main" val="1415787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504386" y="1545021"/>
            <a:ext cx="4670774" cy="3416320"/>
          </a:xfrm>
          <a:prstGeom prst="rect">
            <a:avLst/>
          </a:prstGeom>
          <a:solidFill>
            <a:srgbClr val="00FFFF"/>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2" name="Rectangle 1"/>
          <p:cNvSpPr/>
          <p:nvPr/>
        </p:nvSpPr>
        <p:spPr>
          <a:xfrm>
            <a:off x="0" y="0"/>
            <a:ext cx="12192000" cy="523220"/>
          </a:xfrm>
          <a:prstGeom prst="rect">
            <a:avLst/>
          </a:prstGeom>
          <a:solidFill>
            <a:srgbClr val="00FFFF"/>
          </a:solidFill>
        </p:spPr>
        <p:txBody>
          <a:bodyPr wrap="square">
            <a:spAutoFit/>
          </a:bodyPr>
          <a:lstStyle/>
          <a:p>
            <a:pPr lvl="1" algn="ctr"/>
            <a:r>
              <a:rPr lang="en-US" sz="2800" b="1" dirty="0" smtClean="0">
                <a:latin typeface="Courier New" panose="02070309020205020404" pitchFamily="49" charset="0"/>
                <a:cs typeface="Courier New" panose="02070309020205020404" pitchFamily="49" charset="0"/>
              </a:rPr>
              <a:t>6d)  The </a:t>
            </a:r>
            <a:r>
              <a:rPr lang="en-US" sz="2800" b="1" dirty="0">
                <a:latin typeface="Courier New" panose="02070309020205020404" pitchFamily="49" charset="0"/>
                <a:cs typeface="Courier New" panose="02070309020205020404" pitchFamily="49" charset="0"/>
              </a:rPr>
              <a:t>BIS Undertakes Banking Supervision</a:t>
            </a:r>
          </a:p>
        </p:txBody>
      </p:sp>
      <p:sp>
        <p:nvSpPr>
          <p:cNvPr id="3" name="TextBox 2"/>
          <p:cNvSpPr txBox="1"/>
          <p:nvPr/>
        </p:nvSpPr>
        <p:spPr>
          <a:xfrm>
            <a:off x="0" y="523220"/>
            <a:ext cx="7740869" cy="6247864"/>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April 1964 – Formal establishment of the Committee of Governors of the Central Banks of the Member States of the European Economic Community.  The Committee decides to have its secretariat and meetings at the BIS in Basel.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The 10 main central banks represented at the BIS (G10) inaugurate regular meetings of gold and foreign exchange experts in Basel.  The Gold and Foreign Exchange Experts’ Committee is renamed the Markets Committee in May 2002.</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In response to international bank failures, the G10 Governors establish the Basel Committee on Banking Regulations and Supervisory Practices (renamed the Basel Committee on Banking Supervision in Sept 1989).</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The BIS’ depositors are almost exclusively central banks.  Their deposits include a significant part of the world’s foreign exchange reserves:   as of 1997, the BIS held 113 billion dollars, representing 7% of all foreign exchange reserves; it probably holds the world’s largest amount of gold</a:t>
            </a:r>
            <a:endParaRPr lang="en-US" sz="20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800" y="2112579"/>
            <a:ext cx="4077269" cy="73477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0157" y="2847350"/>
            <a:ext cx="4539232" cy="1582759"/>
          </a:xfrm>
          <a:prstGeom prst="rect">
            <a:avLst/>
          </a:prstGeom>
        </p:spPr>
      </p:pic>
    </p:spTree>
    <p:extLst>
      <p:ext uri="{BB962C8B-B14F-4D97-AF65-F5344CB8AC3E}">
        <p14:creationId xmlns:p14="http://schemas.microsoft.com/office/powerpoint/2010/main" val="2504298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a:solidFill>
            <a:schemeClr val="accent2"/>
          </a:solidFill>
        </p:spPr>
        <p:txBody>
          <a:bodyPr wrap="square">
            <a:spAutoFit/>
          </a:bodyPr>
          <a:lstStyle/>
          <a:p>
            <a:pPr lvl="1" algn="ctr"/>
            <a:r>
              <a:rPr lang="en-US" sz="3200" b="1" dirty="0" smtClean="0">
                <a:latin typeface="Courier New" panose="02070309020205020404" pitchFamily="49" charset="0"/>
                <a:cs typeface="Courier New" panose="02070309020205020404" pitchFamily="49" charset="0"/>
              </a:rPr>
              <a:t>6e)  Money </a:t>
            </a:r>
            <a:r>
              <a:rPr lang="en-US" sz="3200" b="1" dirty="0">
                <a:latin typeface="Courier New" panose="02070309020205020404" pitchFamily="49" charset="0"/>
                <a:cs typeface="Courier New" panose="02070309020205020404" pitchFamily="49" charset="0"/>
              </a:rPr>
              <a:t>Creation Powers of the BIS</a:t>
            </a:r>
          </a:p>
        </p:txBody>
      </p:sp>
      <p:sp>
        <p:nvSpPr>
          <p:cNvPr id="3" name="TextBox 2"/>
          <p:cNvSpPr txBox="1"/>
          <p:nvPr/>
        </p:nvSpPr>
        <p:spPr>
          <a:xfrm>
            <a:off x="0" y="584775"/>
            <a:ext cx="12192000" cy="3847207"/>
          </a:xfrm>
          <a:prstGeom prst="rect">
            <a:avLst/>
          </a:prstGeom>
          <a:solidFill>
            <a:srgbClr val="FFC671"/>
          </a:solidFill>
        </p:spPr>
        <p:txBody>
          <a:bodyPr wrap="square" rtlCol="0">
            <a:spAutoFit/>
          </a:bodyPr>
          <a:lstStyle/>
          <a:p>
            <a:r>
              <a:rPr lang="en-US" sz="2400" dirty="0" smtClean="0"/>
              <a:t>The BIS is not a bank of issue.   It does not create credits for its central bank depositors.</a:t>
            </a:r>
          </a:p>
          <a:p>
            <a:endParaRPr lang="en-US" sz="2400" dirty="0"/>
          </a:p>
          <a:p>
            <a:r>
              <a:rPr lang="en-US" sz="2400" dirty="0" smtClean="0"/>
              <a:t>BIS promotes itself as an important meeting place for  central bankers. </a:t>
            </a:r>
          </a:p>
          <a:p>
            <a:endParaRPr lang="en-US" sz="2000" dirty="0" smtClean="0"/>
          </a:p>
          <a:p>
            <a:endParaRPr lang="en-US" sz="2000" dirty="0"/>
          </a:p>
          <a:p>
            <a:endParaRPr lang="en-US" sz="2000" dirty="0" smtClean="0"/>
          </a:p>
          <a:p>
            <a:endParaRPr lang="en-US" sz="2000" dirty="0" smtClean="0"/>
          </a:p>
          <a:p>
            <a:endParaRPr lang="en-US" sz="2000" dirty="0"/>
          </a:p>
          <a:p>
            <a:r>
              <a:rPr lang="en-US" sz="2400" dirty="0" smtClean="0"/>
              <a:t>BIS devotes a significant effort to research and statistical work in the area of international loans.</a:t>
            </a:r>
          </a:p>
          <a:p>
            <a:endParaRPr lang="en-US" sz="2400" dirty="0"/>
          </a:p>
          <a:p>
            <a:r>
              <a:rPr lang="en-US" sz="2400" dirty="0" smtClean="0"/>
              <a:t>BIS services its central bank depositors.   There are now 41 central banks in BIS.</a:t>
            </a:r>
            <a:endParaRPr lang="en-US" sz="2400" dirty="0"/>
          </a:p>
        </p:txBody>
      </p:sp>
      <p:sp>
        <p:nvSpPr>
          <p:cNvPr id="4" name="TextBox 3"/>
          <p:cNvSpPr txBox="1"/>
          <p:nvPr/>
        </p:nvSpPr>
        <p:spPr>
          <a:xfrm>
            <a:off x="1382110" y="1908213"/>
            <a:ext cx="9427779" cy="1200329"/>
          </a:xfrm>
          <a:prstGeom prst="rect">
            <a:avLst/>
          </a:prstGeom>
          <a:solidFill>
            <a:srgbClr val="F7C7A7"/>
          </a:solidFill>
        </p:spPr>
        <p:txBody>
          <a:bodyPr wrap="square" rtlCol="0">
            <a:spAutoFit/>
          </a:bodyPr>
          <a:lstStyle/>
          <a:p>
            <a:r>
              <a:rPr lang="en-US" dirty="0"/>
              <a:t>“In the 1988-1992 period, it fostered an international agreement on how to evaluate the adequacy of a bank’s capital and set minimum requirements that internationally operating banks are expected to follow [Basel </a:t>
            </a:r>
            <a:r>
              <a:rPr lang="en-US" dirty="0" smtClean="0"/>
              <a:t>Framework].  </a:t>
            </a:r>
            <a:r>
              <a:rPr lang="en-US" dirty="0"/>
              <a:t>These ‘regulations’ are now having a greater effect on how banks operate than is realized – arguably more than local regulators have.”   	</a:t>
            </a:r>
            <a:r>
              <a:rPr lang="en-US" sz="1400" dirty="0" err="1"/>
              <a:t>Zarlenga</a:t>
            </a:r>
            <a:r>
              <a:rPr lang="en-US" sz="1400" dirty="0"/>
              <a:t>, </a:t>
            </a:r>
            <a:r>
              <a:rPr lang="en-US" sz="1400" i="1" dirty="0"/>
              <a:t>LSM</a:t>
            </a:r>
            <a:r>
              <a:rPr lang="en-US" sz="1400" dirty="0"/>
              <a:t>, p. 608</a:t>
            </a:r>
          </a:p>
        </p:txBody>
      </p:sp>
      <p:pic>
        <p:nvPicPr>
          <p:cNvPr id="2050" name="Picture 2" descr="http://3.bp.blogspot.com/-mTDwB5Da2XU/TbB49HFvQ8I/AAAAAAAAADA/pPbbcar-OME/s400/Salaries+of+Central+Bank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841" y="4431980"/>
            <a:ext cx="4290514" cy="24455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mbracinghealthblog.com/wp-content/uploads/2014/02/Dr-Ev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3285" y="4412406"/>
            <a:ext cx="3558029" cy="2445594"/>
          </a:xfrm>
          <a:prstGeom prst="rect">
            <a:avLst/>
          </a:prstGeom>
          <a:noFill/>
          <a:extLst>
            <a:ext uri="{909E8E84-426E-40DD-AFC4-6F175D3DCCD1}">
              <a14:hiddenFill xmlns:a14="http://schemas.microsoft.com/office/drawing/2010/main">
                <a:solidFill>
                  <a:srgbClr val="FFFFFF"/>
                </a:solidFill>
              </a14:hiddenFill>
            </a:ext>
          </a:extLst>
        </p:spPr>
      </p:pic>
      <p:sp>
        <p:nvSpPr>
          <p:cNvPr id="5" name="Right Arrow 4"/>
          <p:cNvSpPr/>
          <p:nvPr/>
        </p:nvSpPr>
        <p:spPr>
          <a:xfrm>
            <a:off x="4637355" y="5016757"/>
            <a:ext cx="3605930" cy="983424"/>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CENTRAL BANKERS</a:t>
            </a:r>
          </a:p>
          <a:p>
            <a:pPr algn="ctr"/>
            <a:r>
              <a:rPr lang="en-US" dirty="0" smtClean="0">
                <a:solidFill>
                  <a:schemeClr val="tx1"/>
                </a:solidFill>
              </a:rPr>
              <a:t>SUPPORT THIS SYSTEM</a:t>
            </a:r>
            <a:endParaRPr lang="en-US" dirty="0">
              <a:solidFill>
                <a:schemeClr val="tx1"/>
              </a:solidFill>
            </a:endParaRPr>
          </a:p>
        </p:txBody>
      </p:sp>
      <p:sp>
        <p:nvSpPr>
          <p:cNvPr id="6" name="TextBox 5"/>
          <p:cNvSpPr txBox="1"/>
          <p:nvPr/>
        </p:nvSpPr>
        <p:spPr>
          <a:xfrm>
            <a:off x="4637355" y="6173744"/>
            <a:ext cx="2245679" cy="646331"/>
          </a:xfrm>
          <a:prstGeom prst="rect">
            <a:avLst/>
          </a:prstGeom>
          <a:noFill/>
        </p:spPr>
        <p:txBody>
          <a:bodyPr wrap="none" rtlCol="0">
            <a:spAutoFit/>
          </a:bodyPr>
          <a:lstStyle/>
          <a:p>
            <a:pPr marL="285750" indent="-285750">
              <a:buFont typeface="Wingdings" panose="05000000000000000000" pitchFamily="2" charset="2"/>
              <a:buChar char="ç"/>
            </a:pPr>
            <a:r>
              <a:rPr lang="en-US" dirty="0" smtClean="0">
                <a:sym typeface="Wingdings" panose="05000000000000000000" pitchFamily="2" charset="2"/>
              </a:rPr>
              <a:t>central bank heads</a:t>
            </a:r>
          </a:p>
          <a:p>
            <a:pPr marL="285750" indent="-285750">
              <a:buFont typeface="Wingdings" panose="05000000000000000000" pitchFamily="2" charset="2"/>
              <a:buChar char="ç"/>
            </a:pPr>
            <a:r>
              <a:rPr lang="en-US" dirty="0" smtClean="0">
                <a:sym typeface="Wingdings" panose="05000000000000000000" pitchFamily="2" charset="2"/>
              </a:rPr>
              <a:t>salaries</a:t>
            </a:r>
            <a:endParaRPr lang="en-US" dirty="0"/>
          </a:p>
        </p:txBody>
      </p:sp>
    </p:spTree>
    <p:extLst>
      <p:ext uri="{BB962C8B-B14F-4D97-AF65-F5344CB8AC3E}">
        <p14:creationId xmlns:p14="http://schemas.microsoft.com/office/powerpoint/2010/main" val="3088120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13" y="188662"/>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1354811" y="1379622"/>
            <a:ext cx="9494004" cy="5301916"/>
          </a:xfrm>
          <a:solidFill>
            <a:schemeClr val="accent2">
              <a:lumMod val="20000"/>
              <a:lumOff val="80000"/>
            </a:schemeClr>
          </a:solidFill>
        </p:spPr>
        <p:txBody>
          <a:bodyPr>
            <a:normAutofit fontScale="85000" lnSpcReduction="10000"/>
          </a:bodyPr>
          <a:lstStyle/>
          <a:p>
            <a:pPr marL="514350" indent="-514350">
              <a:buFont typeface="+mj-lt"/>
              <a:buAutoNum type="arabicPeriod"/>
            </a:pPr>
            <a:r>
              <a:rPr lang="en-US" sz="2400" dirty="0" smtClean="0"/>
              <a:t>Primary importance of the money power (power to create money and regulate it)</a:t>
            </a:r>
          </a:p>
          <a:p>
            <a:pPr marL="514350" indent="-514350">
              <a:buFont typeface="+mj-lt"/>
              <a:buAutoNum type="arabicPeriod"/>
            </a:pPr>
            <a:endParaRPr lang="en-US" sz="2400" dirty="0" smtClean="0"/>
          </a:p>
          <a:p>
            <a:pPr marL="514350" indent="-514350">
              <a:buFont typeface="+mj-lt"/>
              <a:buAutoNum type="arabicPeriod"/>
            </a:pPr>
            <a:r>
              <a:rPr lang="en-US" sz="2400" dirty="0" smtClean="0"/>
              <a:t>Nature of money </a:t>
            </a:r>
            <a:r>
              <a:rPr lang="en-US" sz="2400" u="sng" dirty="0" smtClean="0"/>
              <a:t>purposely</a:t>
            </a:r>
            <a:r>
              <a:rPr lang="en-US" sz="2400" dirty="0" smtClean="0"/>
              <a:t> kept </a:t>
            </a:r>
            <a:r>
              <a:rPr lang="en-US" sz="2400" u="sng" dirty="0" smtClean="0"/>
              <a:t>secret and confused</a:t>
            </a:r>
          </a:p>
          <a:p>
            <a:pPr marL="514350" indent="-514350">
              <a:buFont typeface="+mj-lt"/>
              <a:buAutoNum type="arabicPeriod"/>
            </a:pPr>
            <a:endParaRPr lang="en-US" sz="2400" dirty="0" smtClean="0"/>
          </a:p>
          <a:p>
            <a:pPr marL="514350" indent="-514350">
              <a:buFont typeface="+mj-lt"/>
              <a:buAutoNum type="arabicPeriod"/>
            </a:pPr>
            <a:r>
              <a:rPr lang="en-US" sz="2400" dirty="0" smtClean="0"/>
              <a:t>How a society defines money determines who controls the society</a:t>
            </a:r>
          </a:p>
          <a:p>
            <a:pPr marL="514350" indent="-514350">
              <a:buFont typeface="+mj-lt"/>
              <a:buAutoNum type="arabicPeriod"/>
            </a:pPr>
            <a:endParaRPr lang="en-US" sz="2400" dirty="0" smtClean="0"/>
          </a:p>
          <a:p>
            <a:pPr marL="514350" indent="-514350">
              <a:buFont typeface="+mj-lt"/>
              <a:buAutoNum type="arabicPeriod"/>
            </a:pPr>
            <a:r>
              <a:rPr lang="en-US" sz="2400" dirty="0" smtClean="0"/>
              <a:t>Battle over control of money has raged </a:t>
            </a:r>
            <a:r>
              <a:rPr lang="en-US" sz="2400" u="sng" dirty="0" smtClean="0"/>
              <a:t>for millennia</a:t>
            </a:r>
            <a:r>
              <a:rPr lang="en-US" sz="2400" dirty="0" smtClean="0"/>
              <a:t>:     public vs private</a:t>
            </a:r>
          </a:p>
          <a:p>
            <a:pPr marL="514350" indent="-514350">
              <a:buFont typeface="+mj-lt"/>
              <a:buAutoNum type="arabicPeriod"/>
            </a:pPr>
            <a:endParaRPr lang="en-US" sz="2400" dirty="0" smtClean="0"/>
          </a:p>
          <a:p>
            <a:pPr marL="514350" indent="-514350">
              <a:buFont typeface="+mj-lt"/>
              <a:buAutoNum type="arabicPeriod"/>
            </a:pPr>
            <a:r>
              <a:rPr lang="en-US" sz="2400" dirty="0" smtClean="0"/>
              <a:t>The misuse of the monetary system causes tremendous misery and suffering for the ordinary people.    Will Decker &amp; Martin Dunn, February 2014</a:t>
            </a:r>
          </a:p>
          <a:p>
            <a:pPr marL="514350" indent="-514350">
              <a:buFont typeface="+mj-lt"/>
              <a:buAutoNum type="arabicPeriod"/>
            </a:pPr>
            <a:endParaRPr lang="en-US" sz="2400" dirty="0"/>
          </a:p>
          <a:p>
            <a:pPr marL="514350" indent="-514350">
              <a:buFont typeface="+mj-lt"/>
              <a:buAutoNum type="arabicPeriod"/>
            </a:pPr>
            <a:r>
              <a:rPr lang="en-US" sz="2400" dirty="0" smtClean="0"/>
              <a:t>Whenever the public has owned a significant fraction of the money power, great public benefit has ensued:  Sparta, the Roman Republic, the American Colonies in the 18</a:t>
            </a:r>
            <a:r>
              <a:rPr lang="en-US" sz="2400" baseline="30000" dirty="0" smtClean="0"/>
              <a:t>th</a:t>
            </a:r>
            <a:r>
              <a:rPr lang="en-US" sz="2400" dirty="0" smtClean="0"/>
              <a:t> </a:t>
            </a:r>
            <a:r>
              <a:rPr lang="en-US" sz="2400" dirty="0"/>
              <a:t>century, </a:t>
            </a:r>
            <a:r>
              <a:rPr lang="en-US" sz="2400" dirty="0" smtClean="0"/>
              <a:t>GREENBACKS after the Civil War, Canada </a:t>
            </a:r>
            <a:r>
              <a:rPr lang="en-US" sz="2400" dirty="0"/>
              <a:t>after the Great </a:t>
            </a:r>
            <a:r>
              <a:rPr lang="en-US" sz="2400" dirty="0" smtClean="0"/>
              <a:t>Depression, </a:t>
            </a:r>
            <a:r>
              <a:rPr lang="en-US" sz="2400" dirty="0"/>
              <a:t>British experience after World War II</a:t>
            </a:r>
            <a:r>
              <a:rPr lang="en-US" sz="2400" dirty="0" smtClean="0"/>
              <a:t>.  Martin Dunn, July 2014. </a:t>
            </a:r>
          </a:p>
          <a:p>
            <a:pPr marL="514350" indent="-514350">
              <a:buFont typeface="+mj-lt"/>
              <a:buAutoNum type="arabicPeriod"/>
            </a:pPr>
            <a:endParaRPr lang="en-US" sz="2400" dirty="0" smtClean="0"/>
          </a:p>
          <a:p>
            <a:pPr marL="514350" indent="-514350">
              <a:buFont typeface="+mj-lt"/>
              <a:buAutoNum type="arabicPeriod"/>
            </a:pPr>
            <a:endParaRPr lang="en-US" sz="2400" dirty="0"/>
          </a:p>
        </p:txBody>
      </p:sp>
    </p:spTree>
    <p:extLst>
      <p:ext uri="{BB962C8B-B14F-4D97-AF65-F5344CB8AC3E}">
        <p14:creationId xmlns:p14="http://schemas.microsoft.com/office/powerpoint/2010/main" val="13193166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54107"/>
          </a:xfrm>
          <a:prstGeom prst="rect">
            <a:avLst/>
          </a:prstGeom>
          <a:solidFill>
            <a:srgbClr val="FFAFFF"/>
          </a:solidFill>
        </p:spPr>
        <p:txBody>
          <a:bodyPr wrap="square">
            <a:spAutoFit/>
          </a:bodyPr>
          <a:lstStyle/>
          <a:p>
            <a:pPr marL="457200" indent="-457200" algn="ctr">
              <a:buFont typeface="+mj-lt"/>
              <a:buAutoNum type="arabicPeriod" startAt="7"/>
            </a:pPr>
            <a:r>
              <a:rPr lang="en-US" sz="2800" b="1" dirty="0" smtClean="0">
                <a:latin typeface="Courier New" panose="02070309020205020404" pitchFamily="49" charset="0"/>
                <a:cs typeface="Courier New" panose="02070309020205020404" pitchFamily="49" charset="0"/>
              </a:rPr>
              <a:t>  1944: BRETTON WOODS</a:t>
            </a:r>
          </a:p>
          <a:p>
            <a:pPr marL="457200" indent="-457200" algn="ctr">
              <a:buFont typeface="+mj-lt"/>
              <a:buAutoNum type="arabicPeriod" startAt="7"/>
            </a:pP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Keynes’ Alternative to Our Current System</a:t>
            </a:r>
          </a:p>
        </p:txBody>
      </p:sp>
      <p:sp>
        <p:nvSpPr>
          <p:cNvPr id="3" name="TextBox 2"/>
          <p:cNvSpPr txBox="1"/>
          <p:nvPr/>
        </p:nvSpPr>
        <p:spPr>
          <a:xfrm>
            <a:off x="0" y="954107"/>
            <a:ext cx="12192000" cy="1384995"/>
          </a:xfrm>
          <a:prstGeom prst="rect">
            <a:avLst/>
          </a:prstGeom>
          <a:solidFill>
            <a:srgbClr val="FF75DB"/>
          </a:solidFill>
        </p:spPr>
        <p:txBody>
          <a:bodyPr wrap="square" rtlCol="0">
            <a:spAutoFit/>
          </a:bodyPr>
          <a:lstStyle/>
          <a:p>
            <a:r>
              <a:rPr lang="en-US" sz="2800" dirty="0" smtClean="0"/>
              <a:t>“Power over international finance flowed to the Federal Reserve System, as American industry supplied both sides during most of World War 1, and the Allies during World War 2.”  							</a:t>
            </a:r>
            <a:r>
              <a:rPr lang="en-US" sz="2000" dirty="0" err="1" smtClean="0"/>
              <a:t>Zarlenga</a:t>
            </a:r>
            <a:r>
              <a:rPr lang="en-US" sz="2000" dirty="0" smtClean="0"/>
              <a:t>, </a:t>
            </a:r>
            <a:r>
              <a:rPr lang="en-US" sz="2000" i="1" dirty="0" smtClean="0"/>
              <a:t>LSM</a:t>
            </a:r>
            <a:r>
              <a:rPr lang="en-US" sz="2000" dirty="0" smtClean="0"/>
              <a:t>, p. 609</a:t>
            </a:r>
          </a:p>
        </p:txBody>
      </p:sp>
      <p:pic>
        <p:nvPicPr>
          <p:cNvPr id="1030" name="Picture 6" descr="https://upload.wikimedia.org/wikipedia/commons/5/53/Consolidated_TB-32_production_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5143" y="2953932"/>
            <a:ext cx="5094342" cy="354146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history.com/minisites/wwii-in-hd/inside-wwii/assets/north-america/women-in-wwii/photo-gallery/women-in-wwii-03-loc-1a34931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9485" y="4254193"/>
            <a:ext cx="3022515" cy="18718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loc.gov/rr/scitech/trs/images/SI-2001-11585~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58816"/>
            <a:ext cx="4075142" cy="293657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8586" y="6126061"/>
            <a:ext cx="804042" cy="369332"/>
          </a:xfrm>
          <a:prstGeom prst="rect">
            <a:avLst/>
          </a:prstGeom>
          <a:solidFill>
            <a:srgbClr val="FF75DB"/>
          </a:solidFill>
        </p:spPr>
        <p:txBody>
          <a:bodyPr wrap="square" rtlCol="0">
            <a:spAutoFit/>
          </a:bodyPr>
          <a:lstStyle/>
          <a:p>
            <a:r>
              <a:rPr lang="en-US" dirty="0" smtClean="0"/>
              <a:t>WW 1</a:t>
            </a:r>
            <a:endParaRPr lang="en-US" dirty="0"/>
          </a:p>
        </p:txBody>
      </p:sp>
      <p:sp>
        <p:nvSpPr>
          <p:cNvPr id="14" name="TextBox 13"/>
          <p:cNvSpPr txBox="1"/>
          <p:nvPr/>
        </p:nvSpPr>
        <p:spPr>
          <a:xfrm>
            <a:off x="8767464" y="6126061"/>
            <a:ext cx="804042" cy="369332"/>
          </a:xfrm>
          <a:prstGeom prst="rect">
            <a:avLst/>
          </a:prstGeom>
          <a:solidFill>
            <a:srgbClr val="FF75DB"/>
          </a:solidFill>
        </p:spPr>
        <p:txBody>
          <a:bodyPr wrap="square" rtlCol="0">
            <a:spAutoFit/>
          </a:bodyPr>
          <a:lstStyle/>
          <a:p>
            <a:r>
              <a:rPr lang="en-US" dirty="0" smtClean="0"/>
              <a:t>WW 2</a:t>
            </a:r>
            <a:endParaRPr lang="en-US" dirty="0"/>
          </a:p>
        </p:txBody>
      </p:sp>
    </p:spTree>
    <p:extLst>
      <p:ext uri="{BB962C8B-B14F-4D97-AF65-F5344CB8AC3E}">
        <p14:creationId xmlns:p14="http://schemas.microsoft.com/office/powerpoint/2010/main" val="41185915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54107"/>
          </a:xfrm>
          <a:prstGeom prst="rect">
            <a:avLst/>
          </a:prstGeom>
          <a:solidFill>
            <a:srgbClr val="FFAFFF"/>
          </a:solidFill>
        </p:spPr>
        <p:txBody>
          <a:bodyPr wrap="square">
            <a:spAutoFit/>
          </a:bodyPr>
          <a:lstStyle/>
          <a:p>
            <a:pPr marL="457200" indent="-457200" algn="ctr">
              <a:buFont typeface="+mj-lt"/>
              <a:buAutoNum type="arabicPeriod" startAt="7"/>
            </a:pPr>
            <a:r>
              <a:rPr lang="en-US" sz="2800" b="1" dirty="0" smtClean="0">
                <a:latin typeface="Courier New" panose="02070309020205020404" pitchFamily="49" charset="0"/>
                <a:cs typeface="Courier New" panose="02070309020205020404" pitchFamily="49" charset="0"/>
              </a:rPr>
              <a:t>  1944: BRETTON WOODS</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Keynes’ Alternative to Our Current System</a:t>
            </a:r>
          </a:p>
        </p:txBody>
      </p:sp>
      <p:sp>
        <p:nvSpPr>
          <p:cNvPr id="3" name="TextBox 2"/>
          <p:cNvSpPr txBox="1"/>
          <p:nvPr/>
        </p:nvSpPr>
        <p:spPr>
          <a:xfrm>
            <a:off x="0" y="954107"/>
            <a:ext cx="12192000" cy="4401205"/>
          </a:xfrm>
          <a:prstGeom prst="rect">
            <a:avLst/>
          </a:prstGeom>
          <a:noFill/>
        </p:spPr>
        <p:txBody>
          <a:bodyPr wrap="square" rtlCol="0">
            <a:spAutoFit/>
          </a:bodyPr>
          <a:lstStyle/>
          <a:p>
            <a:r>
              <a:rPr lang="en-US" sz="2000" dirty="0" smtClean="0"/>
              <a:t>The 1930’s saw several important financial events:</a:t>
            </a:r>
          </a:p>
          <a:p>
            <a:endParaRPr lang="en-US" sz="2000" dirty="0" smtClean="0"/>
          </a:p>
          <a:p>
            <a:pPr marL="1200150" lvl="2" indent="-285750">
              <a:buFont typeface="Arial" panose="020B0604020202020204" pitchFamily="34" charset="0"/>
              <a:buChar char="•"/>
            </a:pPr>
            <a:r>
              <a:rPr lang="en-US" sz="2000" dirty="0" smtClean="0"/>
              <a:t>Exercise by governments, such as the United States, of deficit spending:  government stimulated the economy by means of spending for infrastructure, the money coming from an increase in the national debt [national bonds]</a:t>
            </a:r>
          </a:p>
          <a:p>
            <a:pPr lvl="2"/>
            <a:endParaRPr lang="en-US" sz="2000" dirty="0" smtClean="0"/>
          </a:p>
          <a:p>
            <a:pPr marL="1200150" lvl="2" indent="-285750">
              <a:buFont typeface="Arial" panose="020B0604020202020204" pitchFamily="34" charset="0"/>
              <a:buChar char="•"/>
            </a:pPr>
            <a:r>
              <a:rPr lang="en-US" sz="2000" dirty="0" smtClean="0"/>
              <a:t>Countries, like the U.S. and Britain, left the gold standard, which no longer was the basis for commercial  bank reserves</a:t>
            </a:r>
            <a:r>
              <a:rPr lang="en-US" sz="2000" smtClean="0"/>
              <a:t>, domestically:  </a:t>
            </a:r>
            <a:r>
              <a:rPr lang="en-US" sz="2000" dirty="0" smtClean="0"/>
              <a:t>THE WORLD’S FINANCIAL SYSTEM WAS FUNDAMENTALLY CHANGED.   </a:t>
            </a:r>
          </a:p>
          <a:p>
            <a:pPr marL="1200150" lvl="2" indent="-285750">
              <a:buFont typeface="Arial" panose="020B0604020202020204" pitchFamily="34" charset="0"/>
              <a:buChar char="•"/>
            </a:pPr>
            <a:endParaRPr lang="en-US" sz="2000" dirty="0"/>
          </a:p>
          <a:p>
            <a:pPr lvl="2"/>
            <a:r>
              <a:rPr lang="en-US" sz="2000" dirty="0" smtClean="0"/>
              <a:t>	“…all that dropping the gold standard ultimately achieved was to further enshrine</a:t>
            </a:r>
          </a:p>
          <a:p>
            <a:pPr lvl="2"/>
            <a:r>
              <a:rPr lang="en-US" sz="2000" dirty="0"/>
              <a:t>	</a:t>
            </a:r>
            <a:r>
              <a:rPr lang="en-US" sz="2000" dirty="0" smtClean="0"/>
              <a:t>the power of banking, and ensure the growth of debt.   Prior to the abandonment</a:t>
            </a:r>
          </a:p>
          <a:p>
            <a:pPr lvl="2"/>
            <a:r>
              <a:rPr lang="en-US" sz="2000" dirty="0"/>
              <a:t>	</a:t>
            </a:r>
            <a:r>
              <a:rPr lang="en-US" sz="2000" dirty="0" smtClean="0"/>
              <a:t>of the gold standard, although it was a small amount, the annual supply of gold</a:t>
            </a:r>
          </a:p>
          <a:p>
            <a:pPr lvl="2"/>
            <a:r>
              <a:rPr lang="en-US" sz="2000" dirty="0"/>
              <a:t>	</a:t>
            </a:r>
            <a:r>
              <a:rPr lang="en-US" sz="2000" dirty="0" smtClean="0"/>
              <a:t>formed a credit [debt-free] input into the money supply.  Now this was done.”</a:t>
            </a:r>
          </a:p>
          <a:p>
            <a:pPr lvl="2"/>
            <a:r>
              <a:rPr lang="en-US" sz="2000" dirty="0"/>
              <a:t>	</a:t>
            </a:r>
            <a:r>
              <a:rPr lang="en-US" sz="2000" dirty="0" smtClean="0"/>
              <a:t>			                </a:t>
            </a:r>
            <a:r>
              <a:rPr lang="en-US" sz="1600" dirty="0" smtClean="0"/>
              <a:t>Michael </a:t>
            </a:r>
            <a:r>
              <a:rPr lang="en-US" sz="1600" dirty="0" err="1" smtClean="0"/>
              <a:t>Rowbotham</a:t>
            </a:r>
            <a:r>
              <a:rPr lang="en-US" sz="1600" dirty="0" smtClean="0"/>
              <a:t>, </a:t>
            </a:r>
            <a:r>
              <a:rPr lang="en-US" sz="1600" i="1" dirty="0" smtClean="0"/>
              <a:t>The Grip of Death</a:t>
            </a:r>
            <a:r>
              <a:rPr lang="en-US" sz="1600" dirty="0" smtClean="0"/>
              <a:t>, pub. 1999, p. 240</a:t>
            </a:r>
            <a:endParaRPr lang="en-US" sz="2000" dirty="0"/>
          </a:p>
        </p:txBody>
      </p:sp>
      <p:pic>
        <p:nvPicPr>
          <p:cNvPr id="3074" name="Picture 2" descr="http://fishmanresearch.com/wp-content/uploads/2015/03/gold-stand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084379"/>
            <a:ext cx="2364828" cy="17736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thecollegeinvestorcom.c.presscdn.com/wp-content/uploads/2012/05/gold-investment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4831" y="5084379"/>
            <a:ext cx="2745280" cy="1773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5871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54107"/>
          </a:xfrm>
          <a:prstGeom prst="rect">
            <a:avLst/>
          </a:prstGeom>
          <a:solidFill>
            <a:srgbClr val="FFAFFF"/>
          </a:solidFill>
        </p:spPr>
        <p:txBody>
          <a:bodyPr wrap="square">
            <a:spAutoFit/>
          </a:bodyPr>
          <a:lstStyle/>
          <a:p>
            <a:pPr marL="514350" indent="-514350" algn="ctr">
              <a:buFont typeface="+mj-lt"/>
              <a:buAutoNum type="arabicPeriod" startAt="7"/>
            </a:pPr>
            <a:r>
              <a:rPr lang="en-US" sz="2800" b="1" dirty="0" smtClean="0">
                <a:latin typeface="Courier New" panose="02070309020205020404" pitchFamily="49" charset="0"/>
                <a:cs typeface="Courier New" panose="02070309020205020404" pitchFamily="49" charset="0"/>
              </a:rPr>
              <a:t> 1944</a:t>
            </a:r>
            <a:r>
              <a:rPr lang="en-US" sz="2800" b="1" dirty="0">
                <a:latin typeface="Courier New" panose="02070309020205020404" pitchFamily="49" charset="0"/>
                <a:cs typeface="Courier New" panose="02070309020205020404" pitchFamily="49" charset="0"/>
              </a:rPr>
              <a:t>: BRETTON WOODS </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Keynes’ Alternative to Our Current System</a:t>
            </a:r>
          </a:p>
        </p:txBody>
      </p:sp>
      <p:sp>
        <p:nvSpPr>
          <p:cNvPr id="4" name="TextBox 3"/>
          <p:cNvSpPr txBox="1"/>
          <p:nvPr/>
        </p:nvSpPr>
        <p:spPr>
          <a:xfrm>
            <a:off x="0" y="954107"/>
            <a:ext cx="12192000" cy="1323439"/>
          </a:xfrm>
          <a:prstGeom prst="rect">
            <a:avLst/>
          </a:prstGeom>
          <a:solidFill>
            <a:srgbClr val="FFD9FF"/>
          </a:solidFill>
        </p:spPr>
        <p:txBody>
          <a:bodyPr wrap="square" rtlCol="0">
            <a:spAutoFit/>
          </a:bodyPr>
          <a:lstStyle/>
          <a:p>
            <a:r>
              <a:rPr lang="en-US" sz="2000" dirty="0" smtClean="0"/>
              <a:t>“Towards the end of the war [WW2], the governments of the allied nations held the conference at Bretton Woods in America, which did more than anything else to determine the path of development which the world has since taken.  This was when the constitution of the World Bank and the International Monetary Fund, and also the principles of postwar international trade, were decided.” 			</a:t>
            </a:r>
            <a:r>
              <a:rPr lang="en-US" sz="1600" dirty="0" smtClean="0"/>
              <a:t>Michael </a:t>
            </a:r>
            <a:r>
              <a:rPr lang="en-US" sz="1600" dirty="0" err="1"/>
              <a:t>Rowbotham</a:t>
            </a:r>
            <a:r>
              <a:rPr lang="en-US" sz="1600" dirty="0"/>
              <a:t>, </a:t>
            </a:r>
            <a:r>
              <a:rPr lang="en-US" sz="1600" i="1" dirty="0"/>
              <a:t>The Grip of Death</a:t>
            </a:r>
            <a:r>
              <a:rPr lang="en-US" sz="1600" dirty="0"/>
              <a:t>, pub. 1999, p. </a:t>
            </a:r>
            <a:r>
              <a:rPr lang="en-US" sz="1600" dirty="0" smtClean="0"/>
              <a:t>241</a:t>
            </a:r>
            <a:endParaRPr lang="en-US" sz="1600" dirty="0"/>
          </a:p>
        </p:txBody>
      </p:sp>
      <p:pic>
        <p:nvPicPr>
          <p:cNvPr id="4098" name="Picture 2" descr="http://a.espncdn.com/photo/2012/1030/as_ski_brettonwoods_a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49518" y="2493405"/>
            <a:ext cx="6794938" cy="41605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049406" y="4114801"/>
            <a:ext cx="2962799" cy="1477328"/>
          </a:xfrm>
          <a:prstGeom prst="rect">
            <a:avLst/>
          </a:prstGeom>
          <a:solidFill>
            <a:srgbClr val="FFD9FF"/>
          </a:solidFill>
        </p:spPr>
        <p:txBody>
          <a:bodyPr wrap="none" rtlCol="0">
            <a:spAutoFit/>
          </a:bodyPr>
          <a:lstStyle/>
          <a:p>
            <a:r>
              <a:rPr lang="en-US" dirty="0" smtClean="0"/>
              <a:t>Mt. Washington Hotel,</a:t>
            </a:r>
          </a:p>
          <a:p>
            <a:r>
              <a:rPr lang="en-US" dirty="0" smtClean="0"/>
              <a:t>Bretton Woods,</a:t>
            </a:r>
          </a:p>
          <a:p>
            <a:r>
              <a:rPr lang="en-US" dirty="0" smtClean="0"/>
              <a:t>New Hampshire, U.S. –</a:t>
            </a:r>
          </a:p>
          <a:p>
            <a:r>
              <a:rPr lang="en-US" dirty="0" smtClean="0"/>
              <a:t>where the Bretton Woods</a:t>
            </a:r>
          </a:p>
          <a:p>
            <a:r>
              <a:rPr lang="en-US" dirty="0" smtClean="0"/>
              <a:t>Conference of 1944 was held</a:t>
            </a:r>
            <a:endParaRPr lang="en-US" dirty="0"/>
          </a:p>
        </p:txBody>
      </p:sp>
    </p:spTree>
    <p:extLst>
      <p:ext uri="{BB962C8B-B14F-4D97-AF65-F5344CB8AC3E}">
        <p14:creationId xmlns:p14="http://schemas.microsoft.com/office/powerpoint/2010/main" val="1146212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54106"/>
            <a:ext cx="12192000" cy="830997"/>
          </a:xfrm>
          <a:prstGeom prst="rect">
            <a:avLst/>
          </a:prstGeom>
          <a:solidFill>
            <a:srgbClr val="FFD9FF"/>
          </a:solidFill>
        </p:spPr>
        <p:txBody>
          <a:bodyPr wrap="square" rtlCol="0">
            <a:spAutoFit/>
          </a:bodyPr>
          <a:lstStyle/>
          <a:p>
            <a:pPr algn="ctr"/>
            <a:r>
              <a:rPr lang="en-US" sz="2400" dirty="0" smtClean="0"/>
              <a:t>At Bretton Woods, John Maynard Keynes put forward a scenario for international trade</a:t>
            </a:r>
          </a:p>
          <a:p>
            <a:pPr algn="ctr"/>
            <a:r>
              <a:rPr lang="en-US" sz="2400" dirty="0" smtClean="0"/>
              <a:t> that would structure BALANCED TRADE, involving a neutral international currency, “The </a:t>
            </a:r>
            <a:r>
              <a:rPr lang="en-US" sz="2400" dirty="0" err="1" smtClean="0"/>
              <a:t>Bancor</a:t>
            </a:r>
            <a:r>
              <a:rPr lang="en-US" sz="2400" dirty="0" smtClean="0"/>
              <a:t>”.</a:t>
            </a:r>
            <a:endParaRPr lang="en-US" sz="2400" dirty="0"/>
          </a:p>
        </p:txBody>
      </p:sp>
      <p:sp>
        <p:nvSpPr>
          <p:cNvPr id="6" name="TextBox 5"/>
          <p:cNvSpPr txBox="1"/>
          <p:nvPr/>
        </p:nvSpPr>
        <p:spPr>
          <a:xfrm>
            <a:off x="315309" y="2538248"/>
            <a:ext cx="6053960" cy="2585323"/>
          </a:xfrm>
          <a:prstGeom prst="rect">
            <a:avLst/>
          </a:prstGeom>
          <a:solidFill>
            <a:srgbClr val="FFEBFF"/>
          </a:solidFill>
        </p:spPr>
        <p:txBody>
          <a:bodyPr wrap="square" rtlCol="0">
            <a:spAutoFit/>
          </a:bodyPr>
          <a:lstStyle/>
          <a:p>
            <a:r>
              <a:rPr lang="en-US" dirty="0" smtClean="0"/>
              <a:t>“He proposed that nations with a trading surplus should be required to spend any annual monetary balance they obtained back in the economies of nations with a trade deficit; failure to do this would lead to those creditor nations forfeiting part of their deposits with the World Bank.  HAD THIS BEEN THE</a:t>
            </a:r>
          </a:p>
          <a:p>
            <a:r>
              <a:rPr lang="en-US" dirty="0" smtClean="0"/>
              <a:t>POLICY OF THE WORLD BANK AND THE IMF, AND HAD THIS PRINCIPLE GOVERNED INTERNATIONAL TRADE, THERE WOULD BE NO THIRD WORLD DEBT TODAY [all caps not the authors’]”  </a:t>
            </a:r>
          </a:p>
          <a:p>
            <a:r>
              <a:rPr lang="en-US" dirty="0" smtClean="0"/>
              <a:t>                    </a:t>
            </a:r>
            <a:r>
              <a:rPr lang="en-US" sz="1600" dirty="0" smtClean="0"/>
              <a:t>Michael </a:t>
            </a:r>
            <a:r>
              <a:rPr lang="en-US" sz="1600" dirty="0" err="1"/>
              <a:t>Rowbotham</a:t>
            </a:r>
            <a:r>
              <a:rPr lang="en-US" sz="1600" dirty="0"/>
              <a:t>, </a:t>
            </a:r>
            <a:r>
              <a:rPr lang="en-US" sz="1600" i="1" dirty="0"/>
              <a:t>The Grip of Death</a:t>
            </a:r>
            <a:r>
              <a:rPr lang="en-US" sz="1600" dirty="0"/>
              <a:t>, pub. 1999, p. </a:t>
            </a:r>
            <a:r>
              <a:rPr lang="en-US" sz="1600" dirty="0" smtClean="0"/>
              <a:t>242</a:t>
            </a:r>
            <a:endParaRPr lang="en-US" dirty="0"/>
          </a:p>
        </p:txBody>
      </p:sp>
      <p:pic>
        <p:nvPicPr>
          <p:cNvPr id="5122" name="Picture 2" descr="https://d3n8a8pro7vhmx.cloudfront.net/prosperousamerica/pages/136/attachments/original/1408166770/Legal_Scales_Export_Import.png?140816677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0968" y="2078417"/>
            <a:ext cx="5279800" cy="427508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12192000" cy="954107"/>
          </a:xfrm>
          <a:prstGeom prst="rect">
            <a:avLst/>
          </a:prstGeom>
          <a:solidFill>
            <a:srgbClr val="FFAFFF"/>
          </a:solidFill>
        </p:spPr>
        <p:txBody>
          <a:bodyPr wrap="square">
            <a:spAutoFit/>
          </a:bodyPr>
          <a:lstStyle/>
          <a:p>
            <a:pPr marL="514350" indent="-514350" algn="ctr">
              <a:buFont typeface="+mj-lt"/>
              <a:buAutoNum type="arabicPeriod" startAt="7"/>
            </a:pPr>
            <a:r>
              <a:rPr lang="en-US" sz="2800" b="1" dirty="0" smtClean="0">
                <a:latin typeface="Courier New" panose="02070309020205020404" pitchFamily="49" charset="0"/>
                <a:cs typeface="Courier New" panose="02070309020205020404" pitchFamily="49" charset="0"/>
              </a:rPr>
              <a:t> 1944</a:t>
            </a:r>
            <a:r>
              <a:rPr lang="en-US" sz="2800" b="1" dirty="0">
                <a:latin typeface="Courier New" panose="02070309020205020404" pitchFamily="49" charset="0"/>
                <a:cs typeface="Courier New" panose="02070309020205020404" pitchFamily="49" charset="0"/>
              </a:rPr>
              <a:t>: BRETTON WOODS </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Keynes’ Alternative to Our Current System</a:t>
            </a:r>
          </a:p>
        </p:txBody>
      </p:sp>
    </p:spTree>
    <p:extLst>
      <p:ext uri="{BB962C8B-B14F-4D97-AF65-F5344CB8AC3E}">
        <p14:creationId xmlns:p14="http://schemas.microsoft.com/office/powerpoint/2010/main" val="439766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54107"/>
            <a:ext cx="12191999" cy="3139321"/>
          </a:xfrm>
          <a:prstGeom prst="rect">
            <a:avLst/>
          </a:prstGeom>
          <a:solidFill>
            <a:srgbClr val="E2C5FF"/>
          </a:solidFill>
        </p:spPr>
        <p:txBody>
          <a:bodyPr wrap="square" rtlCol="0">
            <a:spAutoFit/>
          </a:bodyPr>
          <a:lstStyle/>
          <a:p>
            <a:r>
              <a:rPr lang="en-US" dirty="0" smtClean="0"/>
              <a:t>“But it was the official American policy which prevailed and set the terms under which the World Bank, the IMF, international trading and financial settlements of trading should operate.”</a:t>
            </a:r>
          </a:p>
          <a:p>
            <a:endParaRPr lang="en-US" dirty="0"/>
          </a:p>
          <a:p>
            <a:r>
              <a:rPr lang="en-US" dirty="0" smtClean="0"/>
              <a:t>“However</a:t>
            </a:r>
            <a:r>
              <a:rPr lang="en-US" dirty="0"/>
              <a:t>, the American delegation lead by Harry Dexter-White presented a counter-plan</a:t>
            </a:r>
            <a:r>
              <a:rPr lang="en-US" dirty="0" smtClean="0"/>
              <a:t>, in which trade between nations would be based upon national currencies involving a system of fixed exchange rates.  The American delegation also pushed for free world trade and a centre-stage role for the new monetary authorities.   Critically, under the American proposal, there was to be no obligation on nations gaining revenues from an export surplus to spend them back in countries which had a trade deficit.  The creditor countries would </a:t>
            </a:r>
            <a:r>
              <a:rPr lang="en-US" i="1" dirty="0" smtClean="0"/>
              <a:t>lend</a:t>
            </a:r>
            <a:r>
              <a:rPr lang="en-US" dirty="0" smtClean="0"/>
              <a:t> [italics is </a:t>
            </a:r>
            <a:r>
              <a:rPr lang="en-US" dirty="0" err="1" smtClean="0"/>
              <a:t>Rowbotham’s</a:t>
            </a:r>
            <a:r>
              <a:rPr lang="en-US" dirty="0" smtClean="0"/>
              <a:t>] this money to debtor nations, via the IMF and World Bank.”</a:t>
            </a:r>
          </a:p>
          <a:p>
            <a:endParaRPr lang="en-US" dirty="0"/>
          </a:p>
          <a:p>
            <a:r>
              <a:rPr lang="en-US" dirty="0" smtClean="0"/>
              <a:t>“The American proposal meant that an imbalance of trade and money could develop, and lead to permanent debt between nations, and permanent debt to the World Bank and the IMF.”                           </a:t>
            </a:r>
            <a:r>
              <a:rPr lang="en-US" sz="1600" dirty="0" smtClean="0"/>
              <a:t>Michael </a:t>
            </a:r>
            <a:r>
              <a:rPr lang="en-US" sz="1600" dirty="0" err="1"/>
              <a:t>Rowbotham</a:t>
            </a:r>
            <a:r>
              <a:rPr lang="en-US" sz="1600" dirty="0"/>
              <a:t>, </a:t>
            </a:r>
            <a:r>
              <a:rPr lang="en-US" sz="1600" i="1" dirty="0"/>
              <a:t>The Grip of Death</a:t>
            </a:r>
            <a:r>
              <a:rPr lang="en-US" sz="1600" dirty="0"/>
              <a:t>, pub. 1999, p. 242</a:t>
            </a:r>
            <a:endParaRPr lang="en-US" dirty="0"/>
          </a:p>
        </p:txBody>
      </p:sp>
      <p:pic>
        <p:nvPicPr>
          <p:cNvPr id="6146" name="Picture 2" descr="http://www.slate.fr/sites/default/files/imagecache/1090x500/whiteandkey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9793" y="4104268"/>
            <a:ext cx="6012411" cy="275373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9102204" y="5988965"/>
            <a:ext cx="2375338" cy="646331"/>
          </a:xfrm>
          <a:prstGeom prst="rect">
            <a:avLst/>
          </a:prstGeom>
        </p:spPr>
        <p:txBody>
          <a:bodyPr wrap="square">
            <a:spAutoFit/>
          </a:bodyPr>
          <a:lstStyle/>
          <a:p>
            <a:pPr algn="ctr"/>
            <a:r>
              <a:rPr lang="en-US" b="1" dirty="0"/>
              <a:t>John Maynard </a:t>
            </a:r>
            <a:r>
              <a:rPr lang="en-US" b="1" dirty="0" smtClean="0"/>
              <a:t>Keynes</a:t>
            </a:r>
          </a:p>
          <a:p>
            <a:pPr algn="ctr"/>
            <a:r>
              <a:rPr lang="en-US" b="1" dirty="0" smtClean="0"/>
              <a:t>(1883 </a:t>
            </a:r>
            <a:r>
              <a:rPr lang="en-US" b="1" dirty="0"/>
              <a:t>– </a:t>
            </a:r>
            <a:r>
              <a:rPr lang="en-US" b="1" dirty="0" smtClean="0"/>
              <a:t>1946</a:t>
            </a:r>
            <a:r>
              <a:rPr lang="en-US" b="1" dirty="0"/>
              <a:t>)</a:t>
            </a:r>
          </a:p>
        </p:txBody>
      </p:sp>
      <p:sp>
        <p:nvSpPr>
          <p:cNvPr id="7" name="Rectangle 6"/>
          <p:cNvSpPr/>
          <p:nvPr/>
        </p:nvSpPr>
        <p:spPr>
          <a:xfrm>
            <a:off x="462206" y="5380672"/>
            <a:ext cx="2596056" cy="1477328"/>
          </a:xfrm>
          <a:prstGeom prst="rect">
            <a:avLst/>
          </a:prstGeom>
        </p:spPr>
        <p:txBody>
          <a:bodyPr wrap="square">
            <a:spAutoFit/>
          </a:bodyPr>
          <a:lstStyle/>
          <a:p>
            <a:pPr algn="ctr"/>
            <a:r>
              <a:rPr lang="en-US" b="1" dirty="0"/>
              <a:t>Harry Dexter </a:t>
            </a:r>
            <a:r>
              <a:rPr lang="en-US" b="1" dirty="0" smtClean="0"/>
              <a:t>White</a:t>
            </a:r>
          </a:p>
          <a:p>
            <a:pPr algn="ctr"/>
            <a:r>
              <a:rPr lang="en-US" b="1" dirty="0" smtClean="0"/>
              <a:t>(1892 </a:t>
            </a:r>
            <a:r>
              <a:rPr lang="en-US" b="1" dirty="0"/>
              <a:t>– </a:t>
            </a:r>
            <a:r>
              <a:rPr lang="en-US" b="1" dirty="0" smtClean="0"/>
              <a:t>1948) – </a:t>
            </a:r>
          </a:p>
          <a:p>
            <a:pPr algn="ctr"/>
            <a:r>
              <a:rPr lang="en-US" b="1" dirty="0" smtClean="0"/>
              <a:t>American economist</a:t>
            </a:r>
          </a:p>
          <a:p>
            <a:pPr algn="ctr"/>
            <a:r>
              <a:rPr lang="en-US" b="1" dirty="0" smtClean="0"/>
              <a:t>and senior U.S. Treasury</a:t>
            </a:r>
          </a:p>
          <a:p>
            <a:pPr algn="ctr"/>
            <a:r>
              <a:rPr lang="en-US" b="1" dirty="0" smtClean="0"/>
              <a:t>Dept. official</a:t>
            </a:r>
            <a:endParaRPr lang="en-US" b="1" dirty="0"/>
          </a:p>
        </p:txBody>
      </p:sp>
      <p:sp>
        <p:nvSpPr>
          <p:cNvPr id="10" name="Rectangle 9"/>
          <p:cNvSpPr/>
          <p:nvPr/>
        </p:nvSpPr>
        <p:spPr>
          <a:xfrm>
            <a:off x="0" y="0"/>
            <a:ext cx="12192000" cy="954107"/>
          </a:xfrm>
          <a:prstGeom prst="rect">
            <a:avLst/>
          </a:prstGeom>
          <a:solidFill>
            <a:srgbClr val="FFAFFF"/>
          </a:solidFill>
        </p:spPr>
        <p:txBody>
          <a:bodyPr wrap="square">
            <a:spAutoFit/>
          </a:bodyPr>
          <a:lstStyle/>
          <a:p>
            <a:pPr marL="514350" indent="-514350" algn="ctr">
              <a:buFont typeface="+mj-lt"/>
              <a:buAutoNum type="arabicPeriod" startAt="7"/>
            </a:pPr>
            <a:r>
              <a:rPr lang="en-US" sz="2800" b="1" dirty="0" smtClean="0">
                <a:latin typeface="Courier New" panose="02070309020205020404" pitchFamily="49" charset="0"/>
                <a:cs typeface="Courier New" panose="02070309020205020404" pitchFamily="49" charset="0"/>
              </a:rPr>
              <a:t> 1944</a:t>
            </a:r>
            <a:r>
              <a:rPr lang="en-US" sz="2800" b="1" dirty="0">
                <a:latin typeface="Courier New" panose="02070309020205020404" pitchFamily="49" charset="0"/>
                <a:cs typeface="Courier New" panose="02070309020205020404" pitchFamily="49" charset="0"/>
              </a:rPr>
              <a:t>: BRETTON WOODS </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Keynes’ Alternative to Our Current System</a:t>
            </a:r>
          </a:p>
        </p:txBody>
      </p:sp>
    </p:spTree>
    <p:extLst>
      <p:ext uri="{BB962C8B-B14F-4D97-AF65-F5344CB8AC3E}">
        <p14:creationId xmlns:p14="http://schemas.microsoft.com/office/powerpoint/2010/main" val="36045068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54107"/>
            <a:ext cx="12191999" cy="2862322"/>
          </a:xfrm>
          <a:prstGeom prst="rect">
            <a:avLst/>
          </a:prstGeom>
          <a:solidFill>
            <a:srgbClr val="E2C5FF"/>
          </a:solidFill>
        </p:spPr>
        <p:txBody>
          <a:bodyPr wrap="square" rtlCol="0">
            <a:spAutoFit/>
          </a:bodyPr>
          <a:lstStyle/>
          <a:p>
            <a:r>
              <a:rPr lang="en-US" sz="2400" dirty="0" smtClean="0"/>
              <a:t>“Keynes, who headed the British delegation, was implacably opposed to such a policy.   In a famous statement he begged:”</a:t>
            </a:r>
          </a:p>
          <a:p>
            <a:endParaRPr lang="en-US" sz="2400" dirty="0"/>
          </a:p>
          <a:p>
            <a:r>
              <a:rPr lang="en-US" sz="2400" dirty="0" smtClean="0"/>
              <a:t>	</a:t>
            </a:r>
            <a:r>
              <a:rPr lang="en-US" sz="2000" dirty="0" smtClean="0"/>
              <a:t>“I sympathise, therefore, with those who would minimize, rather than those who would</a:t>
            </a:r>
          </a:p>
          <a:p>
            <a:r>
              <a:rPr lang="en-US" sz="2000" dirty="0"/>
              <a:t>	</a:t>
            </a:r>
            <a:r>
              <a:rPr lang="en-US" sz="2000" dirty="0" smtClean="0"/>
              <a:t>maximize, economic entanglement between nations.  Ideas, knowledge, art, hospitality, travel – </a:t>
            </a:r>
          </a:p>
          <a:p>
            <a:r>
              <a:rPr lang="en-US" sz="2000" dirty="0"/>
              <a:t>	</a:t>
            </a:r>
            <a:r>
              <a:rPr lang="en-US" sz="2000" dirty="0" smtClean="0"/>
              <a:t>these are the things which should of their nature be international.   But let goods be homespun</a:t>
            </a:r>
          </a:p>
          <a:p>
            <a:r>
              <a:rPr lang="en-US" sz="2000" dirty="0"/>
              <a:t>	</a:t>
            </a:r>
            <a:r>
              <a:rPr lang="en-US" sz="2000" dirty="0" smtClean="0"/>
              <a:t>whenever it is reasonably and conveniently possible; and above all let finance be primarily</a:t>
            </a:r>
          </a:p>
          <a:p>
            <a:r>
              <a:rPr lang="en-US" sz="2000" dirty="0"/>
              <a:t>	</a:t>
            </a:r>
            <a:r>
              <a:rPr lang="en-US" sz="2000" dirty="0" smtClean="0"/>
              <a:t>national.”                                        </a:t>
            </a:r>
            <a:r>
              <a:rPr lang="en-US" sz="1600" dirty="0" smtClean="0"/>
              <a:t>Quoted in Herman Daly and John Cobb, </a:t>
            </a:r>
            <a:r>
              <a:rPr lang="en-US" sz="1600" i="1" dirty="0" smtClean="0"/>
              <a:t>For the Common Good</a:t>
            </a:r>
            <a:r>
              <a:rPr lang="en-US" sz="1600" dirty="0" smtClean="0"/>
              <a:t>, Green Print, 1989.</a:t>
            </a:r>
            <a:endParaRPr lang="en-US" dirty="0"/>
          </a:p>
        </p:txBody>
      </p:sp>
      <p:pic>
        <p:nvPicPr>
          <p:cNvPr id="7170" name="Picture 2" descr="http://www.lorien.me/wp-content/uploads/2009/12/John-Maynard-Keynes-300x2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090" y="4033283"/>
            <a:ext cx="3486041" cy="270749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3.bp.blogspot.com/-oRvl65LCKmw/UR-rgDQybjI/AAAAAAAACR8/AQPpxy_bn8s/s1600/John-Maynard-Keynes-Quotes-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893" y="3916061"/>
            <a:ext cx="4652908" cy="294193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0"/>
            <a:ext cx="12192000" cy="954107"/>
          </a:xfrm>
          <a:prstGeom prst="rect">
            <a:avLst/>
          </a:prstGeom>
          <a:solidFill>
            <a:srgbClr val="FFAFFF"/>
          </a:solidFill>
        </p:spPr>
        <p:txBody>
          <a:bodyPr wrap="square">
            <a:spAutoFit/>
          </a:bodyPr>
          <a:lstStyle/>
          <a:p>
            <a:pPr marL="514350" indent="-514350" algn="ctr">
              <a:buFont typeface="+mj-lt"/>
              <a:buAutoNum type="arabicPeriod" startAt="7"/>
            </a:pPr>
            <a:r>
              <a:rPr lang="en-US" sz="2800" b="1" dirty="0" smtClean="0">
                <a:latin typeface="Courier New" panose="02070309020205020404" pitchFamily="49" charset="0"/>
                <a:cs typeface="Courier New" panose="02070309020205020404" pitchFamily="49" charset="0"/>
              </a:rPr>
              <a:t> 1944</a:t>
            </a:r>
            <a:r>
              <a:rPr lang="en-US" sz="2800" b="1" dirty="0">
                <a:latin typeface="Courier New" panose="02070309020205020404" pitchFamily="49" charset="0"/>
                <a:cs typeface="Courier New" panose="02070309020205020404" pitchFamily="49" charset="0"/>
              </a:rPr>
              <a:t>: BRETTON WOODS </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Keynes’ Alternative to Our Current System</a:t>
            </a:r>
          </a:p>
        </p:txBody>
      </p:sp>
    </p:spTree>
    <p:extLst>
      <p:ext uri="{BB962C8B-B14F-4D97-AF65-F5344CB8AC3E}">
        <p14:creationId xmlns:p14="http://schemas.microsoft.com/office/powerpoint/2010/main" val="3048979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954107"/>
            <a:ext cx="12191999" cy="2215991"/>
          </a:xfrm>
          <a:prstGeom prst="rect">
            <a:avLst/>
          </a:prstGeom>
          <a:solidFill>
            <a:srgbClr val="E2C5FF"/>
          </a:solidFill>
        </p:spPr>
        <p:txBody>
          <a:bodyPr wrap="square" rtlCol="0">
            <a:spAutoFit/>
          </a:bodyPr>
          <a:lstStyle/>
          <a:p>
            <a:r>
              <a:rPr lang="en-US" sz="2400" dirty="0" smtClean="0"/>
              <a:t>“Those American politicians, financial advisers and corporate representatives who dictated the Bretton Woods agreements effectively determined that thereafter, trade would everywhere prosper over domestic need.   The decline and eventual demise of democratic sovereignty throughout the world became only a matter of time, first crushed beneath the economic power of the strongest nation, America, and later by the power of international finance.”</a:t>
            </a:r>
          </a:p>
          <a:p>
            <a:r>
              <a:rPr lang="en-US" dirty="0" smtClean="0"/>
              <a:t>							Michael </a:t>
            </a:r>
            <a:r>
              <a:rPr lang="en-US" dirty="0" err="1"/>
              <a:t>Rowbotham</a:t>
            </a:r>
            <a:r>
              <a:rPr lang="en-US" dirty="0"/>
              <a:t>, </a:t>
            </a:r>
            <a:r>
              <a:rPr lang="en-US" i="1" dirty="0"/>
              <a:t>The Grip of Death</a:t>
            </a:r>
            <a:r>
              <a:rPr lang="en-US" dirty="0"/>
              <a:t>, pub. 1999, p. </a:t>
            </a:r>
            <a:r>
              <a:rPr lang="en-US" dirty="0" smtClean="0"/>
              <a:t>242-3</a:t>
            </a:r>
            <a:endParaRPr lang="en-US" dirty="0"/>
          </a:p>
        </p:txBody>
      </p:sp>
      <p:pic>
        <p:nvPicPr>
          <p:cNvPr id="8196" name="Picture 4" descr="http://lifewithoutandy.com/wordpress/wp-content/uploads/2015/02/International-Finance-Centre-Shangha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254" y="3170099"/>
            <a:ext cx="5586623" cy="36879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48952" y="5565228"/>
            <a:ext cx="1591782" cy="923330"/>
          </a:xfrm>
          <a:prstGeom prst="rect">
            <a:avLst/>
          </a:prstGeom>
          <a:solidFill>
            <a:srgbClr val="E2C5FF"/>
          </a:solidFill>
        </p:spPr>
        <p:txBody>
          <a:bodyPr wrap="none" rtlCol="0">
            <a:spAutoFit/>
          </a:bodyPr>
          <a:lstStyle/>
          <a:p>
            <a:r>
              <a:rPr lang="en-US" dirty="0" smtClean="0"/>
              <a:t>Shanghai</a:t>
            </a:r>
          </a:p>
          <a:p>
            <a:r>
              <a:rPr lang="en-US" dirty="0" smtClean="0"/>
              <a:t>International </a:t>
            </a:r>
          </a:p>
          <a:p>
            <a:r>
              <a:rPr lang="en-US" dirty="0" smtClean="0"/>
              <a:t>Finance Centre</a:t>
            </a:r>
            <a:endParaRPr lang="en-US" dirty="0"/>
          </a:p>
        </p:txBody>
      </p:sp>
      <p:sp>
        <p:nvSpPr>
          <p:cNvPr id="9" name="Rectangle 8"/>
          <p:cNvSpPr/>
          <p:nvPr/>
        </p:nvSpPr>
        <p:spPr>
          <a:xfrm>
            <a:off x="0" y="0"/>
            <a:ext cx="12192000" cy="954107"/>
          </a:xfrm>
          <a:prstGeom prst="rect">
            <a:avLst/>
          </a:prstGeom>
          <a:solidFill>
            <a:srgbClr val="FFAFFF"/>
          </a:solidFill>
        </p:spPr>
        <p:txBody>
          <a:bodyPr wrap="square">
            <a:spAutoFit/>
          </a:bodyPr>
          <a:lstStyle/>
          <a:p>
            <a:pPr marL="514350" indent="-514350" algn="ctr">
              <a:buFont typeface="+mj-lt"/>
              <a:buAutoNum type="arabicPeriod" startAt="7"/>
            </a:pPr>
            <a:r>
              <a:rPr lang="en-US" sz="2800" b="1" dirty="0" smtClean="0">
                <a:latin typeface="Courier New" panose="02070309020205020404" pitchFamily="49" charset="0"/>
                <a:cs typeface="Courier New" panose="02070309020205020404" pitchFamily="49" charset="0"/>
              </a:rPr>
              <a:t> 1944</a:t>
            </a:r>
            <a:r>
              <a:rPr lang="en-US" sz="2800" b="1" dirty="0">
                <a:latin typeface="Courier New" panose="02070309020205020404" pitchFamily="49" charset="0"/>
                <a:cs typeface="Courier New" panose="02070309020205020404" pitchFamily="49" charset="0"/>
              </a:rPr>
              <a:t>: BRETTON WOODS </a:t>
            </a:r>
            <a:r>
              <a:rPr lang="en-US" sz="2800" b="1" dirty="0" smtClean="0">
                <a:latin typeface="Courier New" panose="02070309020205020404" pitchFamily="49" charset="0"/>
                <a:cs typeface="Courier New" panose="02070309020205020404" pitchFamily="49" charset="0"/>
              </a:rPr>
              <a:t>–</a:t>
            </a:r>
          </a:p>
          <a:p>
            <a:pPr algn="ct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Keynes’ Alternative to Our Current System</a:t>
            </a:r>
          </a:p>
        </p:txBody>
      </p:sp>
    </p:spTree>
    <p:extLst>
      <p:ext uri="{BB962C8B-B14F-4D97-AF65-F5344CB8AC3E}">
        <p14:creationId xmlns:p14="http://schemas.microsoft.com/office/powerpoint/2010/main" val="4167292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461665"/>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a:t>
            </a:r>
            <a:r>
              <a:rPr lang="en-US" sz="2400" b="1" dirty="0" smtClean="0">
                <a:latin typeface="Courier New" panose="02070309020205020404" pitchFamily="49" charset="0"/>
                <a:cs typeface="Courier New" panose="02070309020205020404" pitchFamily="49" charset="0"/>
              </a:rPr>
              <a:t>Fund</a:t>
            </a:r>
            <a:endParaRPr lang="en-US" sz="2400" b="1" dirty="0">
              <a:latin typeface="Courier New" panose="02070309020205020404" pitchFamily="49" charset="0"/>
              <a:cs typeface="Courier New" panose="02070309020205020404" pitchFamily="49" charset="0"/>
            </a:endParaRPr>
          </a:p>
        </p:txBody>
      </p:sp>
      <p:sp>
        <p:nvSpPr>
          <p:cNvPr id="7" name="Rectangle 6"/>
          <p:cNvSpPr/>
          <p:nvPr/>
        </p:nvSpPr>
        <p:spPr>
          <a:xfrm>
            <a:off x="3048000" y="2413338"/>
            <a:ext cx="6096000" cy="3016210"/>
          </a:xfrm>
          <a:prstGeom prst="rect">
            <a:avLst/>
          </a:prstGeom>
          <a:solidFill>
            <a:srgbClr val="CAFFB9"/>
          </a:solidFill>
        </p:spPr>
        <p:txBody>
          <a:bodyPr>
            <a:spAutoFit/>
          </a:bodyPr>
          <a:lstStyle/>
          <a:p>
            <a:pPr algn="ctr"/>
            <a:r>
              <a:rPr lang="en-US" sz="2800" dirty="0" smtClean="0"/>
              <a:t>WHAT IS THE IMF:</a:t>
            </a:r>
          </a:p>
          <a:p>
            <a:endParaRPr lang="en-US" dirty="0"/>
          </a:p>
          <a:p>
            <a:r>
              <a:rPr lang="en-US" dirty="0" smtClean="0"/>
              <a:t>Formed </a:t>
            </a:r>
            <a:r>
              <a:rPr lang="en-US" dirty="0"/>
              <a:t>in 1944 at </a:t>
            </a:r>
            <a:r>
              <a:rPr lang="en-US" dirty="0" smtClean="0"/>
              <a:t>the Bretton Woods Conference, </a:t>
            </a:r>
            <a:r>
              <a:rPr lang="en-US" dirty="0"/>
              <a:t>it came into formal existence in 1945 with 29 member countries and the goal of reconstructing </a:t>
            </a:r>
            <a:r>
              <a:rPr lang="en-US" dirty="0" smtClean="0"/>
              <a:t>the international payment system.   </a:t>
            </a:r>
            <a:r>
              <a:rPr lang="en-US" u="sng" dirty="0" smtClean="0"/>
              <a:t>Countries contribute funds </a:t>
            </a:r>
            <a:r>
              <a:rPr lang="en-US" u="sng" dirty="0"/>
              <a:t>to a pool through a quota system from which countries with payment imbalances can borrow</a:t>
            </a:r>
            <a:r>
              <a:rPr lang="en-US" u="sng" dirty="0" smtClean="0"/>
              <a:t>.</a:t>
            </a:r>
          </a:p>
          <a:p>
            <a:endParaRPr lang="en-US" dirty="0"/>
          </a:p>
          <a:p>
            <a:r>
              <a:rPr lang="en-US" dirty="0" smtClean="0"/>
              <a:t>As </a:t>
            </a:r>
            <a:r>
              <a:rPr lang="en-US" dirty="0"/>
              <a:t>of 2010, the fund had </a:t>
            </a:r>
            <a:r>
              <a:rPr lang="en-US" dirty="0" smtClean="0"/>
              <a:t>SDR 476.8 </a:t>
            </a:r>
            <a:r>
              <a:rPr lang="en-US" dirty="0"/>
              <a:t>billion, about US</a:t>
            </a:r>
            <a:r>
              <a:rPr lang="en-US" dirty="0" smtClean="0"/>
              <a:t>$ 755.7 </a:t>
            </a:r>
            <a:r>
              <a:rPr lang="en-US" dirty="0"/>
              <a:t>billion at then-current exchange </a:t>
            </a:r>
            <a:r>
              <a:rPr lang="en-US" dirty="0" smtClean="0"/>
              <a:t>rates.</a:t>
            </a:r>
            <a:endParaRPr lang="en-US" dirty="0"/>
          </a:p>
        </p:txBody>
      </p:sp>
    </p:spTree>
    <p:extLst>
      <p:ext uri="{BB962C8B-B14F-4D97-AF65-F5344CB8AC3E}">
        <p14:creationId xmlns:p14="http://schemas.microsoft.com/office/powerpoint/2010/main" val="25371240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69441"/>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Fund</a:t>
            </a:r>
          </a:p>
          <a:p>
            <a:pPr marL="914400" lvl="1" indent="-457200" algn="ctr">
              <a:buFont typeface="+mj-lt"/>
              <a:buAutoNum type="alphaLcParenR"/>
            </a:pPr>
            <a:r>
              <a:rPr lang="en-US" sz="2000" b="1" dirty="0">
                <a:latin typeface="Courier New" panose="02070309020205020404" pitchFamily="49" charset="0"/>
                <a:cs typeface="Courier New" panose="02070309020205020404" pitchFamily="49" charset="0"/>
              </a:rPr>
              <a:t>Ambiguity of Organizational Status</a:t>
            </a:r>
          </a:p>
        </p:txBody>
      </p:sp>
      <p:sp>
        <p:nvSpPr>
          <p:cNvPr id="3" name="TextBox 2"/>
          <p:cNvSpPr txBox="1"/>
          <p:nvPr/>
        </p:nvSpPr>
        <p:spPr>
          <a:xfrm>
            <a:off x="0" y="769441"/>
            <a:ext cx="12191999" cy="830997"/>
          </a:xfrm>
          <a:prstGeom prst="rect">
            <a:avLst/>
          </a:prstGeom>
          <a:solidFill>
            <a:srgbClr val="CAFFB9"/>
          </a:solidFill>
        </p:spPr>
        <p:txBody>
          <a:bodyPr wrap="square" rtlCol="0">
            <a:spAutoFit/>
          </a:bodyPr>
          <a:lstStyle/>
          <a:p>
            <a:pPr algn="ctr"/>
            <a:r>
              <a:rPr lang="en-US" sz="2400" dirty="0" smtClean="0"/>
              <a:t>The IMF is nominally a ‘special organ’ of the U.N. under Articles #57 and #63.</a:t>
            </a:r>
          </a:p>
          <a:p>
            <a:pPr algn="ctr"/>
            <a:r>
              <a:rPr lang="en-US" sz="2400" dirty="0" smtClean="0"/>
              <a:t>But the U.N. has no control over IMF policies.</a:t>
            </a:r>
            <a:endParaRPr lang="en-US" sz="2400" dirty="0"/>
          </a:p>
        </p:txBody>
      </p:sp>
      <p:sp>
        <p:nvSpPr>
          <p:cNvPr id="4" name="Rectangle 3"/>
          <p:cNvSpPr/>
          <p:nvPr/>
        </p:nvSpPr>
        <p:spPr>
          <a:xfrm>
            <a:off x="315310" y="4425729"/>
            <a:ext cx="11440508" cy="2031325"/>
          </a:xfrm>
          <a:prstGeom prst="rect">
            <a:avLst/>
          </a:prstGeom>
          <a:solidFill>
            <a:srgbClr val="FFFFCD"/>
          </a:solidFill>
        </p:spPr>
        <p:txBody>
          <a:bodyPr wrap="square">
            <a:spAutoFit/>
          </a:bodyPr>
          <a:lstStyle/>
          <a:p>
            <a:r>
              <a:rPr lang="en-US" b="1" dirty="0"/>
              <a:t>Article 63</a:t>
            </a:r>
          </a:p>
          <a:p>
            <a:pPr>
              <a:buFont typeface="+mj-lt"/>
              <a:buAutoNum type="arabicPeriod"/>
            </a:pPr>
            <a:r>
              <a:rPr lang="en-US" dirty="0" smtClean="0"/>
              <a:t>  The </a:t>
            </a:r>
            <a:r>
              <a:rPr lang="en-US" dirty="0"/>
              <a:t>Economic and Social Council may enter into agreements with any of the agencies referred to in Article 57, defining the terms on which the agency concerned shall be brought into relationship with the United Nations. Such agreements shall be subject to approval by the General Assembly</a:t>
            </a:r>
            <a:r>
              <a:rPr lang="en-US" dirty="0" smtClean="0"/>
              <a:t>.</a:t>
            </a:r>
          </a:p>
          <a:p>
            <a:pPr>
              <a:buFont typeface="+mj-lt"/>
              <a:buAutoNum type="arabicPeriod"/>
            </a:pPr>
            <a:endParaRPr lang="en-US" dirty="0"/>
          </a:p>
          <a:p>
            <a:pPr>
              <a:buFont typeface="+mj-lt"/>
              <a:buAutoNum type="arabicPeriod"/>
            </a:pPr>
            <a:r>
              <a:rPr lang="en-US" dirty="0" smtClean="0"/>
              <a:t>  It </a:t>
            </a:r>
            <a:r>
              <a:rPr lang="en-US" dirty="0"/>
              <a:t>may co-ordinate the activities of the specialized agencies through consultation with and recommendations to such agencies and through recommendations to the General Assembly and to the Members of the United Nations.</a:t>
            </a:r>
          </a:p>
        </p:txBody>
      </p:sp>
      <p:sp>
        <p:nvSpPr>
          <p:cNvPr id="5" name="Rectangle 4"/>
          <p:cNvSpPr/>
          <p:nvPr/>
        </p:nvSpPr>
        <p:spPr>
          <a:xfrm>
            <a:off x="315309" y="2394404"/>
            <a:ext cx="11440509" cy="2031325"/>
          </a:xfrm>
          <a:prstGeom prst="rect">
            <a:avLst/>
          </a:prstGeom>
          <a:solidFill>
            <a:srgbClr val="FFFFCD"/>
          </a:solidFill>
        </p:spPr>
        <p:txBody>
          <a:bodyPr wrap="square">
            <a:spAutoFit/>
          </a:bodyPr>
          <a:lstStyle/>
          <a:p>
            <a:r>
              <a:rPr lang="en-US" b="1" dirty="0"/>
              <a:t>Article 57</a:t>
            </a:r>
          </a:p>
          <a:p>
            <a:pPr>
              <a:buFont typeface="+mj-lt"/>
              <a:buAutoNum type="arabicPeriod"/>
            </a:pPr>
            <a:r>
              <a:rPr lang="en-US" dirty="0" smtClean="0"/>
              <a:t>  The </a:t>
            </a:r>
            <a:r>
              <a:rPr lang="en-US" dirty="0"/>
              <a:t>various specialized agencies, established by intergovernmental agreement and having wide international responsibilities, as defined in their basic instruments, in economic, social, cultural, educational, health, and related fields, shall be brought into relationship with the United Nations in accordance with the provisions of Article 63</a:t>
            </a:r>
            <a:r>
              <a:rPr lang="en-US" dirty="0" smtClean="0"/>
              <a:t>.</a:t>
            </a:r>
          </a:p>
          <a:p>
            <a:pPr>
              <a:buFont typeface="+mj-lt"/>
              <a:buAutoNum type="arabicPeriod"/>
            </a:pPr>
            <a:endParaRPr lang="en-US" dirty="0"/>
          </a:p>
          <a:p>
            <a:pPr>
              <a:buFont typeface="+mj-lt"/>
              <a:buAutoNum type="arabicPeriod"/>
            </a:pPr>
            <a:r>
              <a:rPr lang="en-US" dirty="0" smtClean="0"/>
              <a:t>  Such </a:t>
            </a:r>
            <a:r>
              <a:rPr lang="en-US" dirty="0"/>
              <a:t>agencies thus brought into relationship with the United Nations are hereinafter referred to as specialized agencies.</a:t>
            </a:r>
          </a:p>
        </p:txBody>
      </p:sp>
      <p:sp>
        <p:nvSpPr>
          <p:cNvPr id="6" name="TextBox 5"/>
          <p:cNvSpPr txBox="1"/>
          <p:nvPr/>
        </p:nvSpPr>
        <p:spPr>
          <a:xfrm>
            <a:off x="3820279" y="1767438"/>
            <a:ext cx="4551439" cy="461665"/>
          </a:xfrm>
          <a:prstGeom prst="rect">
            <a:avLst/>
          </a:prstGeom>
          <a:solidFill>
            <a:srgbClr val="FFFFCD"/>
          </a:solidFill>
        </p:spPr>
        <p:txBody>
          <a:bodyPr wrap="none" rtlCol="0">
            <a:spAutoFit/>
          </a:bodyPr>
          <a:lstStyle/>
          <a:p>
            <a:r>
              <a:rPr lang="en-US" sz="2400" dirty="0" smtClean="0"/>
              <a:t>CHARTER OF THE UNITED NATIONS</a:t>
            </a:r>
            <a:endParaRPr lang="en-US" sz="2400" dirty="0"/>
          </a:p>
        </p:txBody>
      </p:sp>
    </p:spTree>
    <p:extLst>
      <p:ext uri="{BB962C8B-B14F-4D97-AF65-F5344CB8AC3E}">
        <p14:creationId xmlns:p14="http://schemas.microsoft.com/office/powerpoint/2010/main" val="4051618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69441"/>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Fund</a:t>
            </a:r>
          </a:p>
          <a:p>
            <a:pPr marL="914400" lvl="1" indent="-457200" algn="ctr">
              <a:buFont typeface="+mj-lt"/>
              <a:buAutoNum type="alphaLcParenR"/>
            </a:pPr>
            <a:r>
              <a:rPr lang="en-US" sz="2000" b="1" dirty="0">
                <a:latin typeface="Courier New" panose="02070309020205020404" pitchFamily="49" charset="0"/>
                <a:cs typeface="Courier New" panose="02070309020205020404" pitchFamily="49" charset="0"/>
              </a:rPr>
              <a:t>Ambiguity of Organizational Status</a:t>
            </a:r>
          </a:p>
        </p:txBody>
      </p:sp>
      <p:sp>
        <p:nvSpPr>
          <p:cNvPr id="3" name="TextBox 2"/>
          <p:cNvSpPr txBox="1"/>
          <p:nvPr/>
        </p:nvSpPr>
        <p:spPr>
          <a:xfrm>
            <a:off x="0" y="769441"/>
            <a:ext cx="12191999" cy="1938992"/>
          </a:xfrm>
          <a:prstGeom prst="rect">
            <a:avLst/>
          </a:prstGeom>
          <a:solidFill>
            <a:srgbClr val="CAFFB9"/>
          </a:solidFill>
        </p:spPr>
        <p:txBody>
          <a:bodyPr wrap="square" rtlCol="0">
            <a:spAutoFit/>
          </a:bodyPr>
          <a:lstStyle/>
          <a:p>
            <a:pPr marL="342900" indent="-342900">
              <a:buFont typeface="Arial" panose="020B0604020202020204" pitchFamily="34" charset="0"/>
              <a:buChar char="•"/>
            </a:pPr>
            <a:r>
              <a:rPr lang="en-US" sz="2400" dirty="0" smtClean="0"/>
              <a:t>The Board of Governors meets annually, with 1 representative from each member country</a:t>
            </a:r>
          </a:p>
          <a:p>
            <a:pPr marL="342900" indent="-342900">
              <a:buFont typeface="Arial" panose="020B0604020202020204" pitchFamily="34" charset="0"/>
              <a:buChar char="•"/>
            </a:pPr>
            <a:r>
              <a:rPr lang="en-US" sz="2400" dirty="0" smtClean="0"/>
              <a:t>Run by 24-member Executive Board, meeting 3x week, with strong representation of major industrial nations</a:t>
            </a:r>
          </a:p>
          <a:p>
            <a:pPr marL="342900" indent="-342900">
              <a:buFont typeface="Arial" panose="020B0604020202020204" pitchFamily="34" charset="0"/>
              <a:buChar char="•"/>
            </a:pPr>
            <a:r>
              <a:rPr lang="en-US" sz="2400" dirty="0" smtClean="0"/>
              <a:t>Staff takes an oath</a:t>
            </a:r>
            <a:r>
              <a:rPr lang="en-US" sz="2400" dirty="0"/>
              <a:t>: </a:t>
            </a:r>
            <a:r>
              <a:rPr lang="en-US" sz="2400" dirty="0" smtClean="0"/>
              <a:t> “That </a:t>
            </a:r>
            <a:r>
              <a:rPr lang="en-US" sz="2400" dirty="0"/>
              <a:t>I will accept no instruction in regard to the performance of my duties from any government or authority external to the Fund</a:t>
            </a:r>
            <a:r>
              <a:rPr lang="en-US" sz="2400" dirty="0" smtClean="0"/>
              <a:t>.”   (IMF Rule N-11)</a:t>
            </a:r>
            <a:endParaRPr lang="en-US" sz="2400" dirty="0"/>
          </a:p>
        </p:txBody>
      </p:sp>
      <p:sp>
        <p:nvSpPr>
          <p:cNvPr id="7" name="TextBox 6"/>
          <p:cNvSpPr txBox="1"/>
          <p:nvPr/>
        </p:nvSpPr>
        <p:spPr>
          <a:xfrm>
            <a:off x="912399" y="6324281"/>
            <a:ext cx="3794950" cy="461665"/>
          </a:xfrm>
          <a:prstGeom prst="rect">
            <a:avLst/>
          </a:prstGeom>
          <a:noFill/>
        </p:spPr>
        <p:txBody>
          <a:bodyPr wrap="none" rtlCol="0">
            <a:spAutoFit/>
          </a:bodyPr>
          <a:lstStyle/>
          <a:p>
            <a:r>
              <a:rPr lang="en-US" sz="2400" b="1" dirty="0" smtClean="0"/>
              <a:t>IMF BOARD OF GOVERNORS</a:t>
            </a:r>
            <a:endParaRPr lang="en-US" sz="2400" b="1" dirty="0"/>
          </a:p>
        </p:txBody>
      </p:sp>
      <p:pic>
        <p:nvPicPr>
          <p:cNvPr id="3076" name="Picture 4" descr="http://www.finnbay.com/wp-content/uploads/2014/05/IMF-governors-me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949" y="3083089"/>
            <a:ext cx="4671850" cy="310678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imf.org/external/np/adm/pictures/images/exb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2524" y="3083089"/>
            <a:ext cx="6110003" cy="31067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859839" y="6315245"/>
            <a:ext cx="3143105" cy="461665"/>
          </a:xfrm>
          <a:prstGeom prst="rect">
            <a:avLst/>
          </a:prstGeom>
          <a:noFill/>
        </p:spPr>
        <p:txBody>
          <a:bodyPr wrap="none" rtlCol="0">
            <a:spAutoFit/>
          </a:bodyPr>
          <a:lstStyle/>
          <a:p>
            <a:r>
              <a:rPr lang="en-US" sz="2400" b="1" dirty="0" smtClean="0"/>
              <a:t>IMF EXECUTIVE BOARD</a:t>
            </a:r>
            <a:endParaRPr lang="en-US" sz="2400" b="1" dirty="0"/>
          </a:p>
        </p:txBody>
      </p:sp>
    </p:spTree>
    <p:extLst>
      <p:ext uri="{BB962C8B-B14F-4D97-AF65-F5344CB8AC3E}">
        <p14:creationId xmlns:p14="http://schemas.microsoft.com/office/powerpoint/2010/main" val="1775188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834"/>
            <a:ext cx="12191999" cy="766251"/>
          </a:xfrm>
        </p:spPr>
        <p:txBody>
          <a:bodyPr/>
          <a:lstStyle/>
          <a:p>
            <a:pPr algn="ctr"/>
            <a:r>
              <a:rPr lang="en-US" dirty="0" smtClean="0"/>
              <a:t>PARTS OF PRESENTATION</a:t>
            </a:r>
            <a:endParaRPr lang="en-US" dirty="0"/>
          </a:p>
        </p:txBody>
      </p:sp>
      <p:sp>
        <p:nvSpPr>
          <p:cNvPr id="3" name="Content Placeholder 2"/>
          <p:cNvSpPr>
            <a:spLocks noGrp="1"/>
          </p:cNvSpPr>
          <p:nvPr>
            <p:ph idx="1"/>
          </p:nvPr>
        </p:nvSpPr>
        <p:spPr>
          <a:xfrm>
            <a:off x="-1" y="773085"/>
            <a:ext cx="12191998" cy="6084915"/>
          </a:xfrm>
        </p:spPr>
        <p:txBody>
          <a:bodyPr>
            <a:normAutofit fontScale="92500" lnSpcReduction="20000"/>
          </a:bodyPr>
          <a:lstStyle/>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Introduction</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Problem of International Payments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Earlier Examples of International Payments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International Gold Standard, 1860-1931: THE THEORY</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The Gold Standard Gives Foreign Bankers Local Control</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1930:  BIS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World War I Leads to the Bank for International Settlements (the BIS)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Ownership and Control of the BIS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Some History of the BIS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The BIS Undertakes Banking Supervision</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Money Creation Powers of the BIS</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1944: BRETTON WOODS -- Keynes’ Alternative to Our Current System</a:t>
            </a:r>
          </a:p>
          <a:p>
            <a:pPr marL="457200" indent="-457200">
              <a:buFont typeface="+mj-lt"/>
              <a:buAutoNum type="arabicPeriod"/>
            </a:pPr>
            <a:r>
              <a:rPr lang="en-US" sz="2400" dirty="0" smtClean="0">
                <a:latin typeface="Courier New" panose="02070309020205020404" pitchFamily="49" charset="0"/>
                <a:cs typeface="Courier New" panose="02070309020205020404" pitchFamily="49" charset="0"/>
              </a:rPr>
              <a:t>1944: BRETTON WOODS -- The International Monetary Fund</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Ambiguity of Organizational Status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IMF Stated Objectives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The U.S. Dollar Rules</a:t>
            </a:r>
          </a:p>
          <a:p>
            <a:pPr marL="914400" lvl="1" indent="-457200">
              <a:buFont typeface="+mj-lt"/>
              <a:buAutoNum type="alphaLcParenR"/>
            </a:pPr>
            <a:r>
              <a:rPr lang="en-US" sz="2000" dirty="0" smtClean="0">
                <a:latin typeface="Courier New" panose="02070309020205020404" pitchFamily="49" charset="0"/>
                <a:cs typeface="Courier New" panose="02070309020205020404" pitchFamily="49" charset="0"/>
              </a:rPr>
              <a:t>The London Gold Pool</a:t>
            </a:r>
          </a:p>
          <a:p>
            <a:pPr marL="514350" indent="-514350">
              <a:buFont typeface="+mj-lt"/>
              <a:buAutoNum type="arabicPeriod"/>
            </a:pPr>
            <a:r>
              <a:rPr lang="en-US" sz="2600" dirty="0" smtClean="0">
                <a:latin typeface="Courier New" panose="02070309020205020404" pitchFamily="49" charset="0"/>
                <a:cs typeface="Courier New" panose="02070309020205020404" pitchFamily="49" charset="0"/>
              </a:rPr>
              <a:t>1971</a:t>
            </a:r>
            <a:r>
              <a:rPr lang="en-US" sz="2600" dirty="0">
                <a:latin typeface="Courier New" panose="02070309020205020404" pitchFamily="49" charset="0"/>
                <a:cs typeface="Courier New" panose="02070309020205020404" pitchFamily="49" charset="0"/>
              </a:rPr>
              <a:t>: NIXON -- Closes the Gold </a:t>
            </a:r>
            <a:r>
              <a:rPr lang="en-US" sz="2600" dirty="0" smtClean="0">
                <a:latin typeface="Courier New" panose="02070309020205020404" pitchFamily="49" charset="0"/>
                <a:cs typeface="Courier New" panose="02070309020205020404" pitchFamily="49" charset="0"/>
              </a:rPr>
              <a:t>Window</a:t>
            </a:r>
            <a:endParaRPr lang="en-US" sz="2600"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19879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69441"/>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Fund</a:t>
            </a:r>
          </a:p>
          <a:p>
            <a:pPr marL="914400" lvl="1" indent="-457200" algn="ctr">
              <a:buFont typeface="+mj-lt"/>
              <a:buAutoNum type="alphaLcParenR" startAt="2"/>
            </a:pPr>
            <a:r>
              <a:rPr lang="en-US" sz="2000" b="1" dirty="0">
                <a:latin typeface="Courier New" panose="02070309020205020404" pitchFamily="49" charset="0"/>
                <a:cs typeface="Courier New" panose="02070309020205020404" pitchFamily="49" charset="0"/>
              </a:rPr>
              <a:t>IMF Objectives</a:t>
            </a:r>
          </a:p>
        </p:txBody>
      </p:sp>
      <p:sp>
        <p:nvSpPr>
          <p:cNvPr id="3" name="TextBox 2"/>
          <p:cNvSpPr txBox="1"/>
          <p:nvPr/>
        </p:nvSpPr>
        <p:spPr>
          <a:xfrm>
            <a:off x="0" y="769441"/>
            <a:ext cx="12191999" cy="1938992"/>
          </a:xfrm>
          <a:prstGeom prst="rect">
            <a:avLst/>
          </a:prstGeom>
          <a:solidFill>
            <a:srgbClr val="CAFFB9"/>
          </a:solidFill>
        </p:spPr>
        <p:txBody>
          <a:bodyPr wrap="square" rtlCol="0">
            <a:spAutoFit/>
          </a:bodyPr>
          <a:lstStyle/>
          <a:p>
            <a:r>
              <a:rPr lang="en-US" sz="2400" dirty="0" smtClean="0"/>
              <a:t>Initial core activity:  the </a:t>
            </a:r>
            <a:r>
              <a:rPr lang="en-US" sz="2400" dirty="0"/>
              <a:t>IMF was charged with the maintenance of a </a:t>
            </a:r>
            <a:r>
              <a:rPr lang="en-US" sz="2400" u="sng" dirty="0"/>
              <a:t>system of </a:t>
            </a:r>
            <a:r>
              <a:rPr lang="en-US" sz="2400" u="sng" dirty="0" smtClean="0"/>
              <a:t>fixed international currency exchange rates</a:t>
            </a:r>
            <a:r>
              <a:rPr lang="en-US" sz="2400" dirty="0" smtClean="0"/>
              <a:t> which </a:t>
            </a:r>
            <a:r>
              <a:rPr lang="en-US" sz="2400" dirty="0"/>
              <a:t>became known as </a:t>
            </a:r>
            <a:r>
              <a:rPr lang="en-US" sz="2400" dirty="0" smtClean="0"/>
              <a:t>the Bretton Woods system.   Each country was to establish a parity level (‘price’) between its currency and gold, and stay within 1% of it. </a:t>
            </a:r>
          </a:p>
          <a:p>
            <a:endParaRPr lang="en-US" sz="2400" dirty="0" smtClean="0"/>
          </a:p>
          <a:p>
            <a:r>
              <a:rPr lang="en-US" sz="2400" dirty="0" smtClean="0"/>
              <a:t>Later, currencies could move in a 10% band, as long as advance notice was given of changes.</a:t>
            </a:r>
            <a:endParaRPr lang="en-US" sz="2400" dirty="0"/>
          </a:p>
        </p:txBody>
      </p:sp>
      <p:pic>
        <p:nvPicPr>
          <p:cNvPr id="3074" name="Picture 2" descr="http://yearofgiving.files.wordpress.com/2010/10/day-301-imf-meetings.jpg?w=300&amp;h=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401" y="3160366"/>
            <a:ext cx="6592067" cy="344985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41323" y="4423626"/>
            <a:ext cx="3848489" cy="461665"/>
          </a:xfrm>
          <a:prstGeom prst="rect">
            <a:avLst/>
          </a:prstGeom>
          <a:noFill/>
        </p:spPr>
        <p:txBody>
          <a:bodyPr wrap="none" rtlCol="0">
            <a:spAutoFit/>
          </a:bodyPr>
          <a:lstStyle/>
          <a:p>
            <a:r>
              <a:rPr lang="en-US" sz="2400" b="1" dirty="0" smtClean="0"/>
              <a:t>IMF/WORLD BANK MEETING</a:t>
            </a:r>
            <a:endParaRPr lang="en-US" sz="2400" b="1" dirty="0"/>
          </a:p>
        </p:txBody>
      </p:sp>
    </p:spTree>
    <p:extLst>
      <p:ext uri="{BB962C8B-B14F-4D97-AF65-F5344CB8AC3E}">
        <p14:creationId xmlns:p14="http://schemas.microsoft.com/office/powerpoint/2010/main" val="33294844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69441"/>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Fund</a:t>
            </a:r>
          </a:p>
          <a:p>
            <a:pPr marL="914400" lvl="1" indent="-457200" algn="ctr">
              <a:buFont typeface="+mj-lt"/>
              <a:buAutoNum type="alphaLcParenR" startAt="2"/>
            </a:pPr>
            <a:r>
              <a:rPr lang="en-US" sz="2000" b="1" dirty="0">
                <a:latin typeface="Courier New" panose="02070309020205020404" pitchFamily="49" charset="0"/>
                <a:cs typeface="Courier New" panose="02070309020205020404" pitchFamily="49" charset="0"/>
              </a:rPr>
              <a:t>IMF Objectives</a:t>
            </a:r>
          </a:p>
        </p:txBody>
      </p:sp>
      <p:sp>
        <p:nvSpPr>
          <p:cNvPr id="4" name="Rectangle 3"/>
          <p:cNvSpPr/>
          <p:nvPr/>
        </p:nvSpPr>
        <p:spPr>
          <a:xfrm>
            <a:off x="47297" y="1433374"/>
            <a:ext cx="2948152" cy="4401205"/>
          </a:xfrm>
          <a:prstGeom prst="rect">
            <a:avLst/>
          </a:prstGeom>
          <a:solidFill>
            <a:srgbClr val="CAFFB9"/>
          </a:solidFill>
        </p:spPr>
        <p:txBody>
          <a:bodyPr wrap="square">
            <a:spAutoFit/>
          </a:bodyPr>
          <a:lstStyle/>
          <a:p>
            <a:r>
              <a:rPr lang="en-US" sz="2000" dirty="0"/>
              <a:t>The organization's objectives stated in the Articles of Agreement are</a:t>
            </a:r>
            <a:r>
              <a:rPr lang="en-US" sz="2000" dirty="0" smtClean="0"/>
              <a:t>:   to </a:t>
            </a:r>
            <a:r>
              <a:rPr lang="en-US" sz="2000" dirty="0"/>
              <a:t>promote international economic </a:t>
            </a:r>
            <a:r>
              <a:rPr lang="en-US" sz="2000" dirty="0" smtClean="0"/>
              <a:t>cooperation, international trade,  </a:t>
            </a:r>
            <a:r>
              <a:rPr lang="en-US" sz="2000" dirty="0"/>
              <a:t>employment, and exchange-rate stability, </a:t>
            </a:r>
            <a:r>
              <a:rPr lang="en-US" sz="2000" u="sng" dirty="0"/>
              <a:t>including by making financial resources available to member countries to </a:t>
            </a:r>
            <a:r>
              <a:rPr lang="en-US" sz="2000" u="sng" dirty="0" smtClean="0"/>
              <a:t>meet balance-of-payments needs.</a:t>
            </a:r>
            <a:endParaRPr lang="en-US" sz="2000"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4790" y="769441"/>
            <a:ext cx="5215261" cy="60719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0101" y="1433374"/>
            <a:ext cx="3324689" cy="4744112"/>
          </a:xfrm>
          <a:prstGeom prst="rect">
            <a:avLst/>
          </a:prstGeom>
        </p:spPr>
      </p:pic>
    </p:spTree>
    <p:extLst>
      <p:ext uri="{BB962C8B-B14F-4D97-AF65-F5344CB8AC3E}">
        <p14:creationId xmlns:p14="http://schemas.microsoft.com/office/powerpoint/2010/main" val="34496217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200329"/>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a:t>
            </a:r>
            <a:r>
              <a:rPr lang="en-US" sz="2400" b="1" dirty="0" smtClean="0">
                <a:latin typeface="Courier New" panose="02070309020205020404" pitchFamily="49" charset="0"/>
                <a:cs typeface="Courier New" panose="02070309020205020404" pitchFamily="49" charset="0"/>
              </a:rPr>
              <a:t>Fund</a:t>
            </a:r>
          </a:p>
          <a:p>
            <a:pPr marL="0" lvl="1" algn="ctr"/>
            <a:r>
              <a:rPr lang="en-US" sz="2400" b="1" dirty="0" smtClean="0">
                <a:latin typeface="Courier New" panose="02070309020205020404" pitchFamily="49" charset="0"/>
                <a:cs typeface="Courier New" panose="02070309020205020404" pitchFamily="49" charset="0"/>
              </a:rPr>
              <a:t>c) </a:t>
            </a:r>
            <a:r>
              <a:rPr lang="en-US" sz="2000" b="1" dirty="0">
                <a:latin typeface="Courier New" panose="02070309020205020404" pitchFamily="49" charset="0"/>
                <a:cs typeface="Courier New" panose="02070309020205020404" pitchFamily="49" charset="0"/>
              </a:rPr>
              <a:t>The U.S. Dollar Rules</a:t>
            </a:r>
          </a:p>
          <a:p>
            <a:pPr algn="ctr"/>
            <a:r>
              <a:rPr lang="en-US" sz="2400" b="1" dirty="0" smtClean="0">
                <a:latin typeface="Courier New" panose="02070309020205020404" pitchFamily="49" charset="0"/>
                <a:cs typeface="Courier New" panose="02070309020205020404" pitchFamily="49" charset="0"/>
              </a:rPr>
              <a:t> </a:t>
            </a:r>
            <a:endParaRPr lang="en-US" sz="2400" b="1" dirty="0">
              <a:latin typeface="Courier New" panose="02070309020205020404" pitchFamily="49" charset="0"/>
              <a:cs typeface="Courier New" panose="02070309020205020404" pitchFamily="49" charset="0"/>
            </a:endParaRPr>
          </a:p>
        </p:txBody>
      </p:sp>
      <p:sp>
        <p:nvSpPr>
          <p:cNvPr id="3" name="TextBox 2"/>
          <p:cNvSpPr txBox="1"/>
          <p:nvPr/>
        </p:nvSpPr>
        <p:spPr>
          <a:xfrm>
            <a:off x="0" y="769441"/>
            <a:ext cx="12191999" cy="1077218"/>
          </a:xfrm>
          <a:prstGeom prst="rect">
            <a:avLst/>
          </a:prstGeom>
          <a:solidFill>
            <a:srgbClr val="CAFFB9"/>
          </a:solidFill>
        </p:spPr>
        <p:txBody>
          <a:bodyPr wrap="square" rtlCol="0">
            <a:spAutoFit/>
          </a:bodyPr>
          <a:lstStyle/>
          <a:p>
            <a:pPr algn="ctr"/>
            <a:r>
              <a:rPr lang="en-US" sz="3200" dirty="0" smtClean="0"/>
              <a:t>The U.S. Dollar was given special status:</a:t>
            </a:r>
          </a:p>
          <a:p>
            <a:pPr algn="ctr"/>
            <a:r>
              <a:rPr lang="en-US" sz="3200" dirty="0" smtClean="0"/>
              <a:t>equal status with gold, as reserves for currency creation.</a:t>
            </a:r>
            <a:endParaRPr lang="en-US" sz="3200" dirty="0"/>
          </a:p>
        </p:txBody>
      </p:sp>
      <p:pic>
        <p:nvPicPr>
          <p:cNvPr id="1026" name="Picture 2" descr="http://www.coinweek.com/wp-content/uploads/2011/09/gold_stand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2226" y="2336732"/>
            <a:ext cx="5945277" cy="40080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www.usnews.com/cmsmedia/6c/2b/f68a298d4bf5ab94cce13c1d1b06/140926-dollar-editor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833684">
            <a:off x="2412124" y="2281258"/>
            <a:ext cx="4152807" cy="1975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873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200329"/>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a:t>
            </a:r>
            <a:r>
              <a:rPr lang="en-US" sz="2400" b="1" dirty="0" smtClean="0">
                <a:latin typeface="Courier New" panose="02070309020205020404" pitchFamily="49" charset="0"/>
                <a:cs typeface="Courier New" panose="02070309020205020404" pitchFamily="49" charset="0"/>
              </a:rPr>
              <a:t>Fund</a:t>
            </a:r>
          </a:p>
          <a:p>
            <a:pPr marL="0" lvl="1" algn="ctr"/>
            <a:r>
              <a:rPr lang="en-US" sz="2400" b="1" dirty="0" smtClean="0">
                <a:latin typeface="Courier New" panose="02070309020205020404" pitchFamily="49" charset="0"/>
                <a:cs typeface="Courier New" panose="02070309020205020404" pitchFamily="49" charset="0"/>
              </a:rPr>
              <a:t>c) </a:t>
            </a:r>
            <a:r>
              <a:rPr lang="en-US" sz="2000" b="1" dirty="0">
                <a:latin typeface="Courier New" panose="02070309020205020404" pitchFamily="49" charset="0"/>
                <a:cs typeface="Courier New" panose="02070309020205020404" pitchFamily="49" charset="0"/>
              </a:rPr>
              <a:t>The U.S. Dollar Rules</a:t>
            </a:r>
          </a:p>
          <a:p>
            <a:pPr algn="ctr"/>
            <a:r>
              <a:rPr lang="en-US" sz="2400" b="1" dirty="0" smtClean="0">
                <a:latin typeface="Courier New" panose="02070309020205020404" pitchFamily="49" charset="0"/>
                <a:cs typeface="Courier New" panose="02070309020205020404" pitchFamily="49" charset="0"/>
              </a:rPr>
              <a:t> </a:t>
            </a:r>
            <a:endParaRPr lang="en-US" sz="2400" b="1" dirty="0">
              <a:latin typeface="Courier New" panose="02070309020205020404" pitchFamily="49" charset="0"/>
              <a:cs typeface="Courier New" panose="02070309020205020404" pitchFamily="49" charset="0"/>
            </a:endParaRPr>
          </a:p>
        </p:txBody>
      </p:sp>
      <p:sp>
        <p:nvSpPr>
          <p:cNvPr id="3" name="TextBox 2"/>
          <p:cNvSpPr txBox="1"/>
          <p:nvPr/>
        </p:nvSpPr>
        <p:spPr>
          <a:xfrm>
            <a:off x="0" y="769441"/>
            <a:ext cx="12191999" cy="1077218"/>
          </a:xfrm>
          <a:prstGeom prst="rect">
            <a:avLst/>
          </a:prstGeom>
          <a:solidFill>
            <a:srgbClr val="CAFFB9"/>
          </a:solidFill>
        </p:spPr>
        <p:txBody>
          <a:bodyPr wrap="square" rtlCol="0">
            <a:spAutoFit/>
          </a:bodyPr>
          <a:lstStyle/>
          <a:p>
            <a:pPr algn="ctr"/>
            <a:r>
              <a:rPr lang="en-US" sz="3200" dirty="0" smtClean="0"/>
              <a:t>Other currencies were exchangeable for U.S. Dollars at a fixed rate.</a:t>
            </a:r>
          </a:p>
          <a:p>
            <a:pPr algn="ctr"/>
            <a:r>
              <a:rPr lang="en-US" sz="3200" dirty="0"/>
              <a:t>The U.S. maintained the convertibility of 1 </a:t>
            </a:r>
            <a:r>
              <a:rPr lang="en-US" sz="3200" dirty="0" err="1"/>
              <a:t>oz</a:t>
            </a:r>
            <a:r>
              <a:rPr lang="en-US" sz="3200" dirty="0"/>
              <a:t> gold = $</a:t>
            </a:r>
            <a:r>
              <a:rPr lang="en-US" sz="3200" dirty="0" smtClean="0"/>
              <a:t>35</a:t>
            </a:r>
            <a:endParaRPr lang="en-US" sz="3200" dirty="0"/>
          </a:p>
        </p:txBody>
      </p:sp>
      <p:pic>
        <p:nvPicPr>
          <p:cNvPr id="5" name="Picture 2" descr="http://images.slideplayer.us/7/1707354/slides/slide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3462" y="1969770"/>
            <a:ext cx="6642538" cy="4797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616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200329"/>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a:t>
            </a:r>
            <a:r>
              <a:rPr lang="en-US" sz="2400" b="1" dirty="0" smtClean="0">
                <a:latin typeface="Courier New" panose="02070309020205020404" pitchFamily="49" charset="0"/>
                <a:cs typeface="Courier New" panose="02070309020205020404" pitchFamily="49" charset="0"/>
              </a:rPr>
              <a:t>Fund</a:t>
            </a:r>
          </a:p>
          <a:p>
            <a:pPr marL="0" lvl="1" algn="ctr"/>
            <a:r>
              <a:rPr lang="en-US" sz="2400" b="1" dirty="0" smtClean="0">
                <a:latin typeface="Courier New" panose="02070309020205020404" pitchFamily="49" charset="0"/>
                <a:cs typeface="Courier New" panose="02070309020205020404" pitchFamily="49" charset="0"/>
              </a:rPr>
              <a:t>c) </a:t>
            </a:r>
            <a:r>
              <a:rPr lang="en-US" sz="2000" b="1" dirty="0">
                <a:latin typeface="Courier New" panose="02070309020205020404" pitchFamily="49" charset="0"/>
                <a:cs typeface="Courier New" panose="02070309020205020404" pitchFamily="49" charset="0"/>
              </a:rPr>
              <a:t>The U.S. Dollar Rules</a:t>
            </a:r>
          </a:p>
          <a:p>
            <a:pPr algn="ctr"/>
            <a:r>
              <a:rPr lang="en-US" sz="2400" b="1" dirty="0" smtClean="0">
                <a:latin typeface="Courier New" panose="02070309020205020404" pitchFamily="49" charset="0"/>
                <a:cs typeface="Courier New" panose="02070309020205020404" pitchFamily="49" charset="0"/>
              </a:rPr>
              <a:t> </a:t>
            </a:r>
            <a:endParaRPr lang="en-US" sz="2400" b="1" dirty="0">
              <a:latin typeface="Courier New" panose="02070309020205020404" pitchFamily="49" charset="0"/>
              <a:cs typeface="Courier New" panose="02070309020205020404" pitchFamily="49" charset="0"/>
            </a:endParaRPr>
          </a:p>
        </p:txBody>
      </p:sp>
      <p:sp>
        <p:nvSpPr>
          <p:cNvPr id="3" name="TextBox 2"/>
          <p:cNvSpPr txBox="1"/>
          <p:nvPr/>
        </p:nvSpPr>
        <p:spPr>
          <a:xfrm>
            <a:off x="0" y="769441"/>
            <a:ext cx="12191999" cy="3046988"/>
          </a:xfrm>
          <a:prstGeom prst="rect">
            <a:avLst/>
          </a:prstGeom>
          <a:solidFill>
            <a:srgbClr val="CAFFB9"/>
          </a:solidFill>
        </p:spPr>
        <p:txBody>
          <a:bodyPr wrap="square" rtlCol="0">
            <a:spAutoFit/>
          </a:bodyPr>
          <a:lstStyle/>
          <a:p>
            <a:r>
              <a:rPr lang="en-US" sz="3200" dirty="0" smtClean="0"/>
              <a:t>“…</a:t>
            </a:r>
            <a:r>
              <a:rPr lang="en-US" sz="3200" u="sng" dirty="0" smtClean="0"/>
              <a:t>U.S. gold reserves </a:t>
            </a:r>
            <a:r>
              <a:rPr lang="en-US" sz="3200" dirty="0" smtClean="0"/>
              <a:t>counted twice in creating world reserves.  First they could be used to create dollars, then those dollars could be used as reserves to create other currencies.  So at least twice as much money would be created worldwide than if gold alone were the reserve.  The IMF was a mixed system of gold and a privileged paper dollar.” </a:t>
            </a:r>
          </a:p>
          <a:p>
            <a:r>
              <a:rPr lang="en-US" sz="3200" dirty="0"/>
              <a:t>	</a:t>
            </a:r>
            <a:r>
              <a:rPr lang="en-US" sz="3200" dirty="0" smtClean="0"/>
              <a:t>									 </a:t>
            </a:r>
            <a:r>
              <a:rPr lang="en-US" sz="2000" dirty="0" err="1" smtClean="0"/>
              <a:t>Zarlenga</a:t>
            </a:r>
            <a:r>
              <a:rPr lang="en-US" sz="2000" dirty="0" smtClean="0"/>
              <a:t>, </a:t>
            </a:r>
            <a:r>
              <a:rPr lang="en-US" sz="2000" i="1" dirty="0" smtClean="0"/>
              <a:t>LSM</a:t>
            </a:r>
            <a:r>
              <a:rPr lang="en-US" sz="2000" dirty="0" smtClean="0"/>
              <a:t>, p. 612</a:t>
            </a:r>
            <a:endParaRPr lang="en-US" sz="2000" dirty="0"/>
          </a:p>
        </p:txBody>
      </p:sp>
      <p:pic>
        <p:nvPicPr>
          <p:cNvPr id="6146" name="Picture 2" descr="https://s15-us2.ixquick.com/cgi-bin/serveimage?url=http%3A%2F%2Fts2.mm.bing.net%2Fth%3Fid%3DJN.rkEXcmdRHxy%252b3tKGp1Us7w%26pid%3D15.1%26H%3D108%26W%3D160&amp;sp=83294c6813fe3785d838f1f3fdb7b4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72" y="4164237"/>
            <a:ext cx="3990756" cy="269376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bloomberg.com/image/iExfwQJcbOf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3338" y="3841872"/>
            <a:ext cx="5238092" cy="3016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903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200329"/>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a:t>
            </a:r>
            <a:r>
              <a:rPr lang="en-US" sz="2400" b="1" dirty="0" smtClean="0">
                <a:latin typeface="Courier New" panose="02070309020205020404" pitchFamily="49" charset="0"/>
                <a:cs typeface="Courier New" panose="02070309020205020404" pitchFamily="49" charset="0"/>
              </a:rPr>
              <a:t>Fund</a:t>
            </a:r>
          </a:p>
          <a:p>
            <a:pPr marL="0" lvl="1" algn="ctr"/>
            <a:r>
              <a:rPr lang="en-US" sz="2400" b="1" dirty="0" smtClean="0">
                <a:latin typeface="Courier New" panose="02070309020205020404" pitchFamily="49" charset="0"/>
                <a:cs typeface="Courier New" panose="02070309020205020404" pitchFamily="49" charset="0"/>
              </a:rPr>
              <a:t>c) </a:t>
            </a:r>
            <a:r>
              <a:rPr lang="en-US" sz="2000" b="1" dirty="0">
                <a:latin typeface="Courier New" panose="02070309020205020404" pitchFamily="49" charset="0"/>
                <a:cs typeface="Courier New" panose="02070309020205020404" pitchFamily="49" charset="0"/>
              </a:rPr>
              <a:t>The U.S. Dollar Rules</a:t>
            </a:r>
          </a:p>
          <a:p>
            <a:pPr algn="ctr"/>
            <a:r>
              <a:rPr lang="en-US" sz="2400" b="1" dirty="0" smtClean="0">
                <a:latin typeface="Courier New" panose="02070309020205020404" pitchFamily="49" charset="0"/>
                <a:cs typeface="Courier New" panose="02070309020205020404" pitchFamily="49" charset="0"/>
              </a:rPr>
              <a:t> </a:t>
            </a:r>
            <a:endParaRPr lang="en-US" sz="2400" b="1" dirty="0">
              <a:latin typeface="Courier New" panose="02070309020205020404" pitchFamily="49" charset="0"/>
              <a:cs typeface="Courier New" panose="02070309020205020404" pitchFamily="49" charset="0"/>
            </a:endParaRPr>
          </a:p>
        </p:txBody>
      </p:sp>
      <p:sp>
        <p:nvSpPr>
          <p:cNvPr id="3" name="TextBox 2"/>
          <p:cNvSpPr txBox="1"/>
          <p:nvPr/>
        </p:nvSpPr>
        <p:spPr>
          <a:xfrm>
            <a:off x="0" y="769441"/>
            <a:ext cx="12191999" cy="1077218"/>
          </a:xfrm>
          <a:prstGeom prst="rect">
            <a:avLst/>
          </a:prstGeom>
          <a:solidFill>
            <a:srgbClr val="CAFFB9"/>
          </a:solidFill>
        </p:spPr>
        <p:txBody>
          <a:bodyPr wrap="square" rtlCol="0">
            <a:spAutoFit/>
          </a:bodyPr>
          <a:lstStyle/>
          <a:p>
            <a:r>
              <a:rPr lang="en-US" sz="3200" dirty="0" smtClean="0"/>
              <a:t>The use of the dollar for reserves by other central banks allowed the U.S. to run large balance of payments deficits.</a:t>
            </a:r>
            <a:endParaRPr lang="en-US" sz="2000" dirty="0"/>
          </a:p>
        </p:txBody>
      </p:sp>
      <p:sp>
        <p:nvSpPr>
          <p:cNvPr id="7" name="Right Arrow 6"/>
          <p:cNvSpPr/>
          <p:nvPr/>
        </p:nvSpPr>
        <p:spPr>
          <a:xfrm rot="1637353" flipH="1">
            <a:off x="2087501" y="4753801"/>
            <a:ext cx="6527654" cy="7398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IMPORTS MORE GOODS THAN EXPORT        </a:t>
            </a:r>
            <a:endParaRPr lang="en-US" dirty="0">
              <a:solidFill>
                <a:schemeClr val="tx1"/>
              </a:solidFill>
            </a:endParaRPr>
          </a:p>
        </p:txBody>
      </p:sp>
      <p:sp>
        <p:nvSpPr>
          <p:cNvPr id="8" name="Right Arrow 7"/>
          <p:cNvSpPr/>
          <p:nvPr/>
        </p:nvSpPr>
        <p:spPr>
          <a:xfrm rot="1676717">
            <a:off x="3392605" y="3820123"/>
            <a:ext cx="6877150" cy="67880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p:cNvSpPr txBox="1"/>
          <p:nvPr/>
        </p:nvSpPr>
        <p:spPr>
          <a:xfrm rot="1732804">
            <a:off x="8188349" y="5475737"/>
            <a:ext cx="1027654" cy="369332"/>
          </a:xfrm>
          <a:prstGeom prst="rect">
            <a:avLst/>
          </a:prstGeom>
          <a:solidFill>
            <a:srgbClr val="FFFF00"/>
          </a:solidFill>
        </p:spPr>
        <p:txBody>
          <a:bodyPr wrap="none" rtlCol="0">
            <a:spAutoFit/>
          </a:bodyPr>
          <a:lstStyle/>
          <a:p>
            <a:r>
              <a:rPr lang="en-US" dirty="0" smtClean="0"/>
              <a:t>EXPORTS</a:t>
            </a:r>
            <a:endParaRPr lang="en-US" dirty="0"/>
          </a:p>
        </p:txBody>
      </p:sp>
      <p:sp>
        <p:nvSpPr>
          <p:cNvPr id="11" name="Right Arrow 10"/>
          <p:cNvSpPr/>
          <p:nvPr/>
        </p:nvSpPr>
        <p:spPr>
          <a:xfrm rot="1625070" flipV="1">
            <a:off x="2722465" y="4551529"/>
            <a:ext cx="6920519" cy="2961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rot="1677341">
            <a:off x="8382076" y="4591522"/>
            <a:ext cx="1387046" cy="523220"/>
          </a:xfrm>
          <a:prstGeom prst="rect">
            <a:avLst/>
          </a:prstGeom>
          <a:solidFill>
            <a:srgbClr val="FFFF00"/>
          </a:solidFill>
        </p:spPr>
        <p:txBody>
          <a:bodyPr wrap="none" rtlCol="0">
            <a:spAutoFit/>
          </a:bodyPr>
          <a:lstStyle/>
          <a:p>
            <a:r>
              <a:rPr lang="en-US" sz="2800" dirty="0" smtClean="0"/>
              <a:t>U.S. $$$</a:t>
            </a:r>
            <a:endParaRPr lang="en-US" sz="2800" dirty="0"/>
          </a:p>
        </p:txBody>
      </p:sp>
      <p:pic>
        <p:nvPicPr>
          <p:cNvPr id="13" name="Picture 6" descr="http://www.pictures-europe.com/map/maps/europe-map.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7854" y="4949204"/>
            <a:ext cx="1863528" cy="1671113"/>
          </a:xfrm>
          <a:prstGeom prst="rect">
            <a:avLst/>
          </a:prstGeom>
          <a:solidFill>
            <a:srgbClr val="FFFF00"/>
          </a:solidFill>
        </p:spPr>
      </p:pic>
      <p:pic>
        <p:nvPicPr>
          <p:cNvPr id="2050" name="Picture 2" descr="https://s15-us2.ixquick.com/cgi-bin/serveimage?url=http%3A%2F%2Fts3.mm.bing.net%2Fth%3Fid%3DJN.oUqf1SdCzmhtK5jUdTuFfQ%26pid%3D15.1%26H%3D99%26W%3D160&amp;sp=ad1098c2d53de8a86fb28836dabb9af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95" y="2089988"/>
            <a:ext cx="2088726" cy="12924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15-us2.ixquick.com/cgi-bin/serveimage?url=http%3A%2F%2Fts3.mm.bing.net%2Fth%3Fid%3DJN.qzGbr6hfFS8rZV6cSPGzDg%26pid%3D15.1%26H%3D70%26W%3D160&amp;sp=bc5091de73b8d3dcdf52957dbaa15e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1616" y="2336991"/>
            <a:ext cx="1129452" cy="49413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s15-us2.ixquick.com/cgi-bin/serveimage?url=http%3A%2F%2Fts3.mm.bing.net%2Fth%3Fid%3DJN.qzGbr6hfFS8rZV6cSPGzDg%26pid%3D15.1%26H%3D70%26W%3D160&amp;sp=bc5091de73b8d3dcdf52957dbaa15e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5070">
            <a:off x="9924030" y="5666730"/>
            <a:ext cx="1058714" cy="4631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292316" y="2178220"/>
            <a:ext cx="1088752" cy="646331"/>
          </a:xfrm>
          <a:prstGeom prst="rect">
            <a:avLst/>
          </a:prstGeom>
          <a:solidFill>
            <a:schemeClr val="bg1"/>
          </a:solidFill>
        </p:spPr>
        <p:txBody>
          <a:bodyPr wrap="square" rtlCol="0">
            <a:spAutoFit/>
          </a:bodyPr>
          <a:lstStyle/>
          <a:p>
            <a:r>
              <a:rPr lang="en-US" dirty="0" smtClean="0"/>
              <a:t>        </a:t>
            </a:r>
          </a:p>
          <a:p>
            <a:r>
              <a:rPr lang="en-US" dirty="0"/>
              <a:t> </a:t>
            </a:r>
            <a:r>
              <a:rPr lang="en-US" dirty="0" smtClean="0"/>
              <a:t>           </a:t>
            </a:r>
            <a:endParaRPr lang="en-US" dirty="0"/>
          </a:p>
        </p:txBody>
      </p:sp>
      <p:pic>
        <p:nvPicPr>
          <p:cNvPr id="21" name="Picture 4" descr="https://s15-us2.ixquick.com/cgi-bin/serveimage?url=http%3A%2F%2Fts3.mm.bing.net%2Fth%3Fid%3DJN.qzGbr6hfFS8rZV6cSPGzDg%26pid%3D15.1%26H%3D70%26W%3D160&amp;sp=bc5091de73b8d3dcdf52957dbaa15e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5070">
            <a:off x="10075250" y="4902775"/>
            <a:ext cx="1058714" cy="46318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s15-us2.ixquick.com/cgi-bin/serveimage?url=http%3A%2F%2Fts3.mm.bing.net%2Fth%3Fid%3DJN.qzGbr6hfFS8rZV6cSPGzDg%26pid%3D15.1%26H%3D70%26W%3D160&amp;sp=bc5091de73b8d3dcdf52957dbaa15e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5070">
            <a:off x="9780623" y="6294424"/>
            <a:ext cx="1058714" cy="4631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s15-us2.ixquick.com/cgi-bin/serveimage?url=http%3A%2F%2Fts3.mm.bing.net%2Fth%3Fid%3DJN.qzGbr6hfFS8rZV6cSPGzDg%26pid%3D15.1%26H%3D70%26W%3D160&amp;sp=bc5091de73b8d3dcdf52957dbaa15e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5070">
            <a:off x="10805582" y="5310726"/>
            <a:ext cx="1058714" cy="46318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https://s15-us2.ixquick.com/cgi-bin/serveimage?url=http%3A%2F%2Fts3.mm.bing.net%2Fth%3Fid%3DJN.qzGbr6hfFS8rZV6cSPGzDg%26pid%3D15.1%26H%3D70%26W%3D160&amp;sp=bc5091de73b8d3dcdf52957dbaa15e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5070">
            <a:off x="11007012" y="6123930"/>
            <a:ext cx="1058714" cy="46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21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a:t>
            </a:r>
            <a:r>
              <a:rPr lang="en-US" sz="2400" b="1" dirty="0" smtClean="0">
                <a:latin typeface="Courier New" panose="02070309020205020404" pitchFamily="49" charset="0"/>
                <a:cs typeface="Courier New" panose="02070309020205020404" pitchFamily="49" charset="0"/>
              </a:rPr>
              <a:t>Fund</a:t>
            </a:r>
          </a:p>
          <a:p>
            <a:pPr marL="0" lvl="1" algn="ctr"/>
            <a:r>
              <a:rPr lang="en-US" sz="2400" b="1" dirty="0" smtClean="0">
                <a:latin typeface="Courier New" panose="02070309020205020404" pitchFamily="49" charset="0"/>
                <a:cs typeface="Courier New" panose="02070309020205020404" pitchFamily="49" charset="0"/>
              </a:rPr>
              <a:t>d) </a:t>
            </a:r>
            <a:r>
              <a:rPr lang="en-US" sz="2000" b="1" dirty="0">
                <a:latin typeface="Courier New" panose="02070309020205020404" pitchFamily="49" charset="0"/>
                <a:cs typeface="Courier New" panose="02070309020205020404" pitchFamily="49" charset="0"/>
              </a:rPr>
              <a:t>The </a:t>
            </a:r>
            <a:r>
              <a:rPr lang="en-US" sz="2000" b="1" dirty="0" smtClean="0">
                <a:latin typeface="Courier New" panose="02070309020205020404" pitchFamily="49" charset="0"/>
                <a:cs typeface="Courier New" panose="02070309020205020404" pitchFamily="49" charset="0"/>
              </a:rPr>
              <a:t>London Gold Pool</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141890" y="1101769"/>
            <a:ext cx="7772400" cy="5632311"/>
          </a:xfrm>
          <a:prstGeom prst="rect">
            <a:avLst/>
          </a:prstGeom>
          <a:solidFill>
            <a:srgbClr val="FFFFCD"/>
          </a:solidFill>
        </p:spPr>
        <p:txBody>
          <a:bodyPr wrap="square">
            <a:spAutoFit/>
          </a:bodyPr>
          <a:lstStyle/>
          <a:p>
            <a:r>
              <a:rPr lang="en-US" dirty="0"/>
              <a:t>Critically important to maintaining US gold reserves was the London gold price. If it could be maintained at $35.20, it would be cheaper to purchase gold through London than across the Atlantic, where shipping and insurance would add another 20 cents or more</a:t>
            </a:r>
            <a:r>
              <a:rPr lang="en-US" dirty="0" smtClean="0"/>
              <a:t>.   If the London price was above $35.20, nations </a:t>
            </a:r>
            <a:r>
              <a:rPr lang="en-US" dirty="0"/>
              <a:t>would deal with internal economic crises by buying gold at the Bretton Woods price and selling it in the gold markets</a:t>
            </a:r>
            <a:r>
              <a:rPr lang="en-US" dirty="0" smtClean="0"/>
              <a:t>.</a:t>
            </a:r>
          </a:p>
          <a:p>
            <a:endParaRPr lang="en-US" dirty="0"/>
          </a:p>
          <a:p>
            <a:r>
              <a:rPr lang="en-US" dirty="0" smtClean="0"/>
              <a:t>The </a:t>
            </a:r>
            <a:r>
              <a:rPr lang="en-US" dirty="0"/>
              <a:t>U.S</a:t>
            </a:r>
            <a:r>
              <a:rPr lang="en-US" dirty="0" smtClean="0"/>
              <a:t>. Federal Reserve System, </a:t>
            </a:r>
            <a:r>
              <a:rPr lang="en-US" dirty="0"/>
              <a:t>the Bank of England and the central banks of </a:t>
            </a:r>
            <a:r>
              <a:rPr lang="en-US" dirty="0" smtClean="0"/>
              <a:t>West </a:t>
            </a:r>
            <a:r>
              <a:rPr lang="en-US" dirty="0"/>
              <a:t>Germany, France, Switzerland, Italy, Belgium, the Netherlands, and Luxembourg </a:t>
            </a:r>
            <a:r>
              <a:rPr lang="en-US" dirty="0" smtClean="0"/>
              <a:t>set </a:t>
            </a:r>
            <a:r>
              <a:rPr lang="en-US" dirty="0"/>
              <a:t>up a sales consortium to prevent the market price of Gold from exceeding $US 35.20 per oz</a:t>
            </a:r>
            <a:r>
              <a:rPr lang="en-US" dirty="0" smtClean="0"/>
              <a:t>.</a:t>
            </a:r>
          </a:p>
          <a:p>
            <a:endParaRPr lang="en-US" dirty="0"/>
          </a:p>
          <a:p>
            <a:r>
              <a:rPr lang="en-US" dirty="0"/>
              <a:t>Under the "London Gold Pool" arrangement, member banks provided a quota of gold into a central pool, with the Federal Reserve matching the combined contributions on a one to one basis. During a time of rising prices, the Bank of England, the agent, could draw on the gold from the pool and sell into the market to cap or lower prices. </a:t>
            </a:r>
            <a:endParaRPr lang="en-US" dirty="0" smtClean="0"/>
          </a:p>
          <a:p>
            <a:endParaRPr lang="en-US" dirty="0"/>
          </a:p>
          <a:p>
            <a:r>
              <a:rPr lang="en-US" dirty="0"/>
              <a:t>By February 1962, the gold pool was buying gold as the price dipped and selling as the price rose. This pattern continued over the next few </a:t>
            </a:r>
            <a:r>
              <a:rPr lang="en-US" dirty="0" smtClean="0"/>
              <a:t>years.</a:t>
            </a:r>
            <a:endParaRPr lang="en-US" dirty="0"/>
          </a:p>
        </p:txBody>
      </p:sp>
      <p:pic>
        <p:nvPicPr>
          <p:cNvPr id="1026" name="Picture 2" descr="http://4.bp.blogspot.com/_N2EyyrA_LPs/Swu3swmnnxI/AAAAAAAAEaM/k9lRQBHdqWw/s1600/hsb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7129" y="2315704"/>
            <a:ext cx="4044512" cy="320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249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a:t>
            </a:r>
            <a:r>
              <a:rPr lang="en-US" sz="2400" b="1" dirty="0" smtClean="0">
                <a:latin typeface="Courier New" panose="02070309020205020404" pitchFamily="49" charset="0"/>
                <a:cs typeface="Courier New" panose="02070309020205020404" pitchFamily="49" charset="0"/>
              </a:rPr>
              <a:t>Fund</a:t>
            </a:r>
          </a:p>
          <a:p>
            <a:pPr marL="0" lvl="1" algn="ctr"/>
            <a:r>
              <a:rPr lang="en-US" sz="2400" b="1" dirty="0" smtClean="0">
                <a:latin typeface="Courier New" panose="02070309020205020404" pitchFamily="49" charset="0"/>
                <a:cs typeface="Courier New" panose="02070309020205020404" pitchFamily="49" charset="0"/>
              </a:rPr>
              <a:t>                                 d) </a:t>
            </a:r>
            <a:r>
              <a:rPr lang="en-US" sz="2000" b="1" dirty="0">
                <a:latin typeface="Courier New" panose="02070309020205020404" pitchFamily="49" charset="0"/>
                <a:cs typeface="Courier New" panose="02070309020205020404" pitchFamily="49" charset="0"/>
              </a:rPr>
              <a:t>The </a:t>
            </a:r>
            <a:r>
              <a:rPr lang="en-US" sz="2000" b="1" dirty="0" smtClean="0">
                <a:latin typeface="Courier New" panose="02070309020205020404" pitchFamily="49" charset="0"/>
                <a:cs typeface="Courier New" panose="02070309020205020404" pitchFamily="49" charset="0"/>
              </a:rPr>
              <a:t>London Gold Pool</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0" y="671691"/>
            <a:ext cx="6400800" cy="6186309"/>
          </a:xfrm>
          <a:prstGeom prst="rect">
            <a:avLst/>
          </a:prstGeom>
          <a:solidFill>
            <a:srgbClr val="FFFFCD"/>
          </a:solidFill>
        </p:spPr>
        <p:txBody>
          <a:bodyPr wrap="square">
            <a:spAutoFit/>
          </a:bodyPr>
          <a:lstStyle/>
          <a:p>
            <a:r>
              <a:rPr lang="en-US" dirty="0"/>
              <a:t>By 1965 the gold pool was consistently supplying more gold to cap prices than it was winning back. The beginning of the end for the London Gold Pool was the devaluation of the pound sterling in </a:t>
            </a:r>
            <a:r>
              <a:rPr lang="en-US" u="sng" dirty="0"/>
              <a:t>November 1967</a:t>
            </a:r>
            <a:r>
              <a:rPr lang="en-US" dirty="0"/>
              <a:t>, causing yet another run to gold</a:t>
            </a:r>
            <a:r>
              <a:rPr lang="en-US" dirty="0" smtClean="0"/>
              <a:t>.</a:t>
            </a:r>
          </a:p>
          <a:p>
            <a:endParaRPr lang="en-US" dirty="0"/>
          </a:p>
          <a:p>
            <a:r>
              <a:rPr lang="en-US" dirty="0"/>
              <a:t>In a matter of weeks the pool had laid out in excess of 1000 ton, in those days valued at the not insignificant amount of over $1.1 billion</a:t>
            </a:r>
            <a:r>
              <a:rPr lang="en-US" dirty="0" smtClean="0"/>
              <a:t>.</a:t>
            </a:r>
          </a:p>
          <a:p>
            <a:endParaRPr lang="en-US" dirty="0"/>
          </a:p>
          <a:p>
            <a:r>
              <a:rPr lang="en-US" dirty="0"/>
              <a:t>Meanwhile France, led by outspoken Charles de Gaulle and his fiery economist Jacques </a:t>
            </a:r>
            <a:r>
              <a:rPr lang="en-US" dirty="0" err="1"/>
              <a:t>Rueff</a:t>
            </a:r>
            <a:r>
              <a:rPr lang="en-US" dirty="0"/>
              <a:t>, withdrew from the pool and confirmed their position to send dollars, earned by exporting to the U.S., back, in demand for US gold rather than US Treasury debt. At this point, the drain on U.S. gold became acute</a:t>
            </a:r>
            <a:r>
              <a:rPr lang="en-US" dirty="0" smtClean="0"/>
              <a:t>.</a:t>
            </a:r>
          </a:p>
          <a:p>
            <a:endParaRPr lang="en-US" dirty="0"/>
          </a:p>
          <a:p>
            <a:r>
              <a:rPr lang="en-US" dirty="0"/>
              <a:t>On Friday March 8th, London sold 100 ton of gold at market, up from around 5 ton on a normal day</a:t>
            </a:r>
            <a:r>
              <a:rPr lang="en-US" dirty="0" smtClean="0"/>
              <a:t>.</a:t>
            </a:r>
          </a:p>
          <a:p>
            <a:endParaRPr lang="en-US" dirty="0"/>
          </a:p>
          <a:p>
            <a:r>
              <a:rPr lang="en-US" dirty="0"/>
              <a:t>By midweek it had emergency airlifted several planeloads of gold from the US to London to meet demand. </a:t>
            </a:r>
            <a:r>
              <a:rPr lang="en-US" dirty="0" smtClean="0"/>
              <a:t> On </a:t>
            </a:r>
            <a:r>
              <a:rPr lang="en-US" dirty="0"/>
              <a:t>Wednesday the London market sold 175 ton, </a:t>
            </a:r>
            <a:r>
              <a:rPr lang="en-US" u="sng" dirty="0"/>
              <a:t>30 times</a:t>
            </a:r>
            <a:r>
              <a:rPr lang="en-US" dirty="0"/>
              <a:t> its normal daily turnover, and by Thursday demand </a:t>
            </a:r>
            <a:r>
              <a:rPr lang="en-US" u="sng" dirty="0"/>
              <a:t>exceeded 225 tons</a:t>
            </a:r>
            <a:r>
              <a:rPr lang="en-US" dirty="0"/>
              <a:t>.</a:t>
            </a:r>
          </a:p>
        </p:txBody>
      </p:sp>
      <p:pic>
        <p:nvPicPr>
          <p:cNvPr id="2050" name="Picture 2" descr="http://www.economist.com/images/20080119/0308L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906" y="1533250"/>
            <a:ext cx="5505540" cy="411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5555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830997"/>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BRETTON </a:t>
            </a:r>
            <a:r>
              <a:rPr lang="en-US" sz="2400" b="1" dirty="0">
                <a:latin typeface="Courier New" panose="02070309020205020404" pitchFamily="49" charset="0"/>
                <a:cs typeface="Courier New" panose="02070309020205020404" pitchFamily="49" charset="0"/>
              </a:rPr>
              <a:t>WOODS, 1944:  The International Monetary </a:t>
            </a:r>
            <a:r>
              <a:rPr lang="en-US" sz="2400" b="1" dirty="0" smtClean="0">
                <a:latin typeface="Courier New" panose="02070309020205020404" pitchFamily="49" charset="0"/>
                <a:cs typeface="Courier New" panose="02070309020205020404" pitchFamily="49" charset="0"/>
              </a:rPr>
              <a:t>Fund</a:t>
            </a:r>
          </a:p>
          <a:p>
            <a:pPr marL="0" lvl="1" algn="ctr"/>
            <a:r>
              <a:rPr lang="en-US" sz="2400" b="1" dirty="0" smtClean="0">
                <a:latin typeface="Courier New" panose="02070309020205020404" pitchFamily="49" charset="0"/>
                <a:cs typeface="Courier New" panose="02070309020205020404" pitchFamily="49" charset="0"/>
              </a:rPr>
              <a:t>                                 d) </a:t>
            </a:r>
            <a:r>
              <a:rPr lang="en-US" sz="2000" b="1" dirty="0">
                <a:latin typeface="Courier New" panose="02070309020205020404" pitchFamily="49" charset="0"/>
                <a:cs typeface="Courier New" panose="02070309020205020404" pitchFamily="49" charset="0"/>
              </a:rPr>
              <a:t>The </a:t>
            </a:r>
            <a:r>
              <a:rPr lang="en-US" sz="2000" b="1" dirty="0" smtClean="0">
                <a:latin typeface="Courier New" panose="02070309020205020404" pitchFamily="49" charset="0"/>
                <a:cs typeface="Courier New" panose="02070309020205020404" pitchFamily="49" charset="0"/>
              </a:rPr>
              <a:t>London Gold Pool</a:t>
            </a:r>
            <a:endParaRPr lang="en-US" sz="2400" b="1" dirty="0">
              <a:latin typeface="Courier New" panose="02070309020205020404" pitchFamily="49" charset="0"/>
              <a:cs typeface="Courier New" panose="02070309020205020404" pitchFamily="49" charset="0"/>
            </a:endParaRPr>
          </a:p>
        </p:txBody>
      </p:sp>
      <p:sp>
        <p:nvSpPr>
          <p:cNvPr id="3" name="Rectangle 2"/>
          <p:cNvSpPr/>
          <p:nvPr/>
        </p:nvSpPr>
        <p:spPr>
          <a:xfrm>
            <a:off x="488731" y="2264009"/>
            <a:ext cx="3988676" cy="2246769"/>
          </a:xfrm>
          <a:prstGeom prst="rect">
            <a:avLst/>
          </a:prstGeom>
          <a:solidFill>
            <a:srgbClr val="FFFFCD"/>
          </a:solidFill>
        </p:spPr>
        <p:txBody>
          <a:bodyPr wrap="square">
            <a:spAutoFit/>
          </a:bodyPr>
          <a:lstStyle/>
          <a:p>
            <a:r>
              <a:rPr lang="en-US" sz="2800" dirty="0"/>
              <a:t>The London gold market remained closed for two weeks, during which time the London Gold Pool was officially disbanded.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607" y="815501"/>
            <a:ext cx="7257393" cy="6042500"/>
          </a:xfrm>
          <a:prstGeom prst="rect">
            <a:avLst/>
          </a:prstGeom>
        </p:spPr>
      </p:pic>
    </p:spTree>
    <p:extLst>
      <p:ext uri="{BB962C8B-B14F-4D97-AF65-F5344CB8AC3E}">
        <p14:creationId xmlns:p14="http://schemas.microsoft.com/office/powerpoint/2010/main" val="25855982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15663"/>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BRETTON </a:t>
            </a:r>
            <a:r>
              <a:rPr lang="en-US" sz="2800" b="1" dirty="0">
                <a:latin typeface="Courier New" panose="02070309020205020404" pitchFamily="49" charset="0"/>
                <a:cs typeface="Courier New" panose="02070309020205020404" pitchFamily="49" charset="0"/>
              </a:rPr>
              <a:t>WOODS, 1944: </a:t>
            </a:r>
            <a:r>
              <a:rPr lang="en-US" sz="2800" b="1" dirty="0" smtClean="0">
                <a:latin typeface="Courier New" panose="02070309020205020404" pitchFamily="49" charset="0"/>
                <a:cs typeface="Courier New" panose="02070309020205020404" pitchFamily="49" charset="0"/>
              </a:rPr>
              <a:t>The </a:t>
            </a:r>
            <a:r>
              <a:rPr lang="en-US" sz="2800" b="1" dirty="0">
                <a:latin typeface="Courier New" panose="02070309020205020404" pitchFamily="49" charset="0"/>
                <a:cs typeface="Courier New" panose="02070309020205020404" pitchFamily="49" charset="0"/>
              </a:rPr>
              <a:t>International Monetary </a:t>
            </a:r>
            <a:r>
              <a:rPr lang="en-US" sz="2800" b="1" dirty="0" smtClean="0">
                <a:latin typeface="Courier New" panose="02070309020205020404" pitchFamily="49" charset="0"/>
                <a:cs typeface="Courier New" panose="02070309020205020404" pitchFamily="49" charset="0"/>
              </a:rPr>
              <a:t>Fund</a:t>
            </a:r>
          </a:p>
          <a:p>
            <a:pPr marL="0" lvl="1" algn="ctr"/>
            <a:r>
              <a:rPr lang="en-US" sz="3200" b="1" dirty="0">
                <a:latin typeface="Courier New" panose="02070309020205020404" pitchFamily="49" charset="0"/>
                <a:cs typeface="Courier New" panose="02070309020205020404" pitchFamily="49" charset="0"/>
              </a:rPr>
              <a:t>d) </a:t>
            </a:r>
            <a:r>
              <a:rPr lang="en-US" sz="2800" b="1" dirty="0">
                <a:latin typeface="Courier New" panose="02070309020205020404" pitchFamily="49" charset="0"/>
                <a:cs typeface="Courier New" panose="02070309020205020404" pitchFamily="49" charset="0"/>
              </a:rPr>
              <a:t>The London Gold Pool</a:t>
            </a:r>
            <a:endParaRPr lang="en-US" sz="3200" b="1" dirty="0">
              <a:latin typeface="Courier New" panose="02070309020205020404" pitchFamily="49" charset="0"/>
              <a:cs typeface="Courier New" panose="02070309020205020404" pitchFamily="49" charset="0"/>
            </a:endParaRPr>
          </a:p>
        </p:txBody>
      </p:sp>
      <p:sp>
        <p:nvSpPr>
          <p:cNvPr id="3" name="TextBox 2"/>
          <p:cNvSpPr txBox="1"/>
          <p:nvPr/>
        </p:nvSpPr>
        <p:spPr>
          <a:xfrm>
            <a:off x="441434" y="1909777"/>
            <a:ext cx="4855779" cy="4154984"/>
          </a:xfrm>
          <a:prstGeom prst="rect">
            <a:avLst/>
          </a:prstGeom>
          <a:solidFill>
            <a:srgbClr val="CAFFB9"/>
          </a:solidFill>
        </p:spPr>
        <p:txBody>
          <a:bodyPr wrap="square" rtlCol="0">
            <a:spAutoFit/>
          </a:bodyPr>
          <a:lstStyle/>
          <a:p>
            <a:r>
              <a:rPr lang="en-US" sz="2400" dirty="0" smtClean="0"/>
              <a:t>Starting in the 1959-69 administration of President Charles de Gaulle and continuing until 1970, the government of France exchanged it dollar reserves for gold at the official exchange rate.</a:t>
            </a:r>
          </a:p>
          <a:p>
            <a:endParaRPr lang="en-US" sz="2400" dirty="0"/>
          </a:p>
          <a:p>
            <a:r>
              <a:rPr lang="en-US" sz="2400" dirty="0" smtClean="0"/>
              <a:t>De Gaulle decried Dollar Diplomacy, which allowed the U.S. to issue U.S. Dollars, used as worldwide reserves, and buy up European assets.</a:t>
            </a:r>
            <a:endParaRPr lang="en-US" sz="2400" dirty="0"/>
          </a:p>
        </p:txBody>
      </p:sp>
      <p:pic>
        <p:nvPicPr>
          <p:cNvPr id="3076" name="Picture 4" descr="http://nysmusic.com/wp-content/uploads/2014/01/dollar-diplomac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59310" y="4288220"/>
            <a:ext cx="2393306" cy="242389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scheideanstalt.de/fileadmin/_processed_/csm_FF-1-Francs-Frankreich-1988-Charles-De-Gaulle-k_97a889c9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272" y="1273065"/>
            <a:ext cx="3770038" cy="377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418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FF00"/>
          </a:solidFill>
        </p:spPr>
        <p:txBody>
          <a:bodyPr wrap="square">
            <a:spAutoFit/>
          </a:bodyPr>
          <a:lstStyle/>
          <a:p>
            <a:pPr marL="457200" indent="-457200" algn="ctr">
              <a:buFont typeface="+mj-lt"/>
              <a:buAutoNum type="arabicPeriod"/>
            </a:pPr>
            <a:r>
              <a:rPr lang="en-US" sz="3200" b="1" dirty="0" smtClean="0">
                <a:latin typeface="Courier New" panose="02070309020205020404" pitchFamily="49" charset="0"/>
                <a:cs typeface="Courier New" panose="02070309020205020404" pitchFamily="49" charset="0"/>
              </a:rPr>
              <a:t> Introduction</a:t>
            </a:r>
            <a:endParaRPr lang="en-US" sz="3200" b="1" dirty="0">
              <a:latin typeface="Courier New" panose="02070309020205020404" pitchFamily="49" charset="0"/>
              <a:cs typeface="Courier New" panose="02070309020205020404" pitchFamily="49" charset="0"/>
            </a:endParaRPr>
          </a:p>
        </p:txBody>
      </p:sp>
      <p:sp>
        <p:nvSpPr>
          <p:cNvPr id="3" name="TextBox 2"/>
          <p:cNvSpPr txBox="1"/>
          <p:nvPr/>
        </p:nvSpPr>
        <p:spPr>
          <a:xfrm>
            <a:off x="0" y="584773"/>
            <a:ext cx="12192000" cy="2308324"/>
          </a:xfrm>
          <a:prstGeom prst="rect">
            <a:avLst/>
          </a:prstGeom>
          <a:solidFill>
            <a:srgbClr val="FFFFC9"/>
          </a:solidFill>
        </p:spPr>
        <p:txBody>
          <a:bodyPr wrap="square" rtlCol="0">
            <a:spAutoFit/>
          </a:bodyPr>
          <a:lstStyle/>
          <a:p>
            <a:r>
              <a:rPr lang="en-US" sz="2400" dirty="0" smtClean="0"/>
              <a:t>“International monetary institutions are a recent development in human social organization, beginning only in the mid-19</a:t>
            </a:r>
            <a:r>
              <a:rPr lang="en-US" sz="2400" baseline="30000" dirty="0" smtClean="0"/>
              <a:t>th</a:t>
            </a:r>
            <a:r>
              <a:rPr lang="en-US" sz="2400" dirty="0" smtClean="0"/>
              <a:t> century, if we count the Latin Monetary Union as such an organization.  But as the development of warfare, political organization, rapid transportation, instant communications, and world trade advanced, the possibility of international law emerged; and the need and viability of international institutions to smooth the way in the monetary area became clear.”   								</a:t>
            </a:r>
            <a:r>
              <a:rPr lang="en-US" sz="1600" dirty="0" err="1" smtClean="0"/>
              <a:t>Zarlenga</a:t>
            </a:r>
            <a:r>
              <a:rPr lang="en-US" sz="1600" dirty="0" smtClean="0"/>
              <a:t>, </a:t>
            </a:r>
            <a:r>
              <a:rPr lang="en-US" sz="1600" i="1" dirty="0" smtClean="0"/>
              <a:t>LSM</a:t>
            </a:r>
            <a:r>
              <a:rPr lang="en-US" sz="1600" dirty="0" smtClean="0"/>
              <a:t>, p. 603</a:t>
            </a:r>
            <a:endParaRPr lang="en-US" sz="1600" dirty="0"/>
          </a:p>
        </p:txBody>
      </p:sp>
      <p:pic>
        <p:nvPicPr>
          <p:cNvPr id="2050" name="Picture 2" descr="http://thumbs.dreamstime.com/z/international-law-justice-national-flag-different-countries-scales-concept-445794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4679" y="2902137"/>
            <a:ext cx="5271945" cy="39649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91807" y="6497708"/>
            <a:ext cx="5844870" cy="369332"/>
          </a:xfrm>
          <a:prstGeom prst="rect">
            <a:avLst/>
          </a:prstGeom>
          <a:solidFill>
            <a:schemeClr val="bg1"/>
          </a:solidFill>
        </p:spPr>
        <p:txBody>
          <a:bodyPr wrap="none" rtlCol="0">
            <a:spAutoFit/>
          </a:bodyPr>
          <a:lstStyle/>
          <a:p>
            <a:r>
              <a:rPr lang="en-US" dirty="0" smtClean="0"/>
              <a:t>                                                                                                           </a:t>
            </a:r>
            <a:endParaRPr lang="en-US" dirty="0"/>
          </a:p>
        </p:txBody>
      </p:sp>
      <p:pic>
        <p:nvPicPr>
          <p:cNvPr id="2052" name="Picture 4" descr="http://www.almrsal.com/wp-content/uploads/2014/05/International-trade-la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165" y="2902137"/>
            <a:ext cx="3850361" cy="396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6356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015663"/>
          </a:xfrm>
          <a:prstGeom prst="rect">
            <a:avLst/>
          </a:prstGeom>
          <a:solidFill>
            <a:srgbClr val="00FF00"/>
          </a:solidFill>
        </p:spPr>
        <p:txBody>
          <a:bodyPr wrap="square">
            <a:spAutoFit/>
          </a:bodyPr>
          <a:lstStyle/>
          <a:p>
            <a:pPr marL="457200" indent="-457200">
              <a:buFont typeface="+mj-lt"/>
              <a:buAutoNum type="arabicPeriod" startAt="8"/>
            </a:pPr>
            <a:r>
              <a:rPr lang="en-US" sz="2400" dirty="0" smtClean="0">
                <a:latin typeface="Courier New" panose="02070309020205020404" pitchFamily="49" charset="0"/>
                <a:cs typeface="Courier New" panose="02070309020205020404" pitchFamily="49" charset="0"/>
              </a:rPr>
              <a:t>  </a:t>
            </a:r>
            <a:r>
              <a:rPr lang="en-US" sz="2800" b="1" dirty="0" smtClean="0">
                <a:latin typeface="Courier New" panose="02070309020205020404" pitchFamily="49" charset="0"/>
                <a:cs typeface="Courier New" panose="02070309020205020404" pitchFamily="49" charset="0"/>
              </a:rPr>
              <a:t>BRETTON </a:t>
            </a:r>
            <a:r>
              <a:rPr lang="en-US" sz="2800" b="1" dirty="0">
                <a:latin typeface="Courier New" panose="02070309020205020404" pitchFamily="49" charset="0"/>
                <a:cs typeface="Courier New" panose="02070309020205020404" pitchFamily="49" charset="0"/>
              </a:rPr>
              <a:t>WOODS, 1944</a:t>
            </a:r>
            <a:r>
              <a:rPr lang="en-US" sz="2800" b="1" dirty="0" smtClean="0">
                <a:latin typeface="Courier New" panose="02070309020205020404" pitchFamily="49" charset="0"/>
                <a:cs typeface="Courier New" panose="02070309020205020404" pitchFamily="49" charset="0"/>
              </a:rPr>
              <a:t>: </a:t>
            </a:r>
            <a:r>
              <a:rPr lang="en-US" sz="2800" b="1" dirty="0">
                <a:latin typeface="Courier New" panose="02070309020205020404" pitchFamily="49" charset="0"/>
                <a:cs typeface="Courier New" panose="02070309020205020404" pitchFamily="49" charset="0"/>
              </a:rPr>
              <a:t>The International Monetary </a:t>
            </a:r>
            <a:r>
              <a:rPr lang="en-US" sz="2800" b="1" dirty="0" smtClean="0">
                <a:latin typeface="Courier New" panose="02070309020205020404" pitchFamily="49" charset="0"/>
                <a:cs typeface="Courier New" panose="02070309020205020404" pitchFamily="49" charset="0"/>
              </a:rPr>
              <a:t>Fund</a:t>
            </a:r>
          </a:p>
          <a:p>
            <a:pPr marL="0" lvl="1" algn="ctr"/>
            <a:r>
              <a:rPr lang="en-US" sz="3200" b="1" dirty="0">
                <a:latin typeface="Courier New" panose="02070309020205020404" pitchFamily="49" charset="0"/>
                <a:cs typeface="Courier New" panose="02070309020205020404" pitchFamily="49" charset="0"/>
              </a:rPr>
              <a:t>d) </a:t>
            </a:r>
            <a:r>
              <a:rPr lang="en-US" sz="2800" b="1" dirty="0">
                <a:latin typeface="Courier New" panose="02070309020205020404" pitchFamily="49" charset="0"/>
                <a:cs typeface="Courier New" panose="02070309020205020404" pitchFamily="49" charset="0"/>
              </a:rPr>
              <a:t>The London Gold Pool</a:t>
            </a:r>
            <a:endParaRPr lang="en-US" sz="3200" b="1" dirty="0">
              <a:latin typeface="Courier New" panose="02070309020205020404" pitchFamily="49" charset="0"/>
              <a:cs typeface="Courier New" panose="02070309020205020404" pitchFamily="49" charset="0"/>
            </a:endParaRPr>
          </a:p>
        </p:txBody>
      </p:sp>
      <p:sp>
        <p:nvSpPr>
          <p:cNvPr id="3" name="TextBox 2"/>
          <p:cNvSpPr txBox="1"/>
          <p:nvPr/>
        </p:nvSpPr>
        <p:spPr>
          <a:xfrm>
            <a:off x="693683" y="1762669"/>
            <a:ext cx="5044965" cy="2554545"/>
          </a:xfrm>
          <a:prstGeom prst="rect">
            <a:avLst/>
          </a:prstGeom>
          <a:solidFill>
            <a:srgbClr val="CAFFB9"/>
          </a:solidFill>
        </p:spPr>
        <p:txBody>
          <a:bodyPr wrap="square" rtlCol="0">
            <a:spAutoFit/>
          </a:bodyPr>
          <a:lstStyle/>
          <a:p>
            <a:r>
              <a:rPr lang="en-US" sz="3200" dirty="0"/>
              <a:t>However, the U.S. gold holdings were in a downward trend until there were only 11 Billion dollars of gold in 1971 @ $35 oz.</a:t>
            </a:r>
          </a:p>
        </p:txBody>
      </p:sp>
      <p:pic>
        <p:nvPicPr>
          <p:cNvPr id="7" name="Picture 2" descr="http://www.imf.org/external/np/exr/center/mm/eng/images/sc_dg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160" y="1015663"/>
            <a:ext cx="4446186" cy="5844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0081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
        <p:nvSpPr>
          <p:cNvPr id="3" name="TextBox 2"/>
          <p:cNvSpPr txBox="1"/>
          <p:nvPr/>
        </p:nvSpPr>
        <p:spPr>
          <a:xfrm>
            <a:off x="-1" y="584775"/>
            <a:ext cx="12192001" cy="1077218"/>
          </a:xfrm>
          <a:prstGeom prst="rect">
            <a:avLst/>
          </a:prstGeom>
          <a:solidFill>
            <a:srgbClr val="BDFFFF"/>
          </a:solidFill>
        </p:spPr>
        <p:txBody>
          <a:bodyPr wrap="square" rtlCol="0">
            <a:spAutoFit/>
          </a:bodyPr>
          <a:lstStyle/>
          <a:p>
            <a:pPr algn="ctr"/>
            <a:r>
              <a:rPr lang="en-US" sz="3200" dirty="0" smtClean="0"/>
              <a:t>“In 1971 there occurred one of the most significant but least understood changes to the world’s financial system.”  </a:t>
            </a:r>
            <a:r>
              <a:rPr lang="en-US" dirty="0" err="1" smtClean="0"/>
              <a:t>Rowbotham</a:t>
            </a:r>
            <a:r>
              <a:rPr lang="en-US" dirty="0" smtClean="0"/>
              <a:t>, p. 243</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654" y="3021198"/>
            <a:ext cx="5171221" cy="3255024"/>
          </a:xfrm>
          <a:prstGeom prst="rect">
            <a:avLst/>
          </a:prstGeom>
          <a:solidFill>
            <a:srgbClr val="BDFFFF"/>
          </a:solidFill>
        </p:spPr>
      </p:pic>
      <p:sp>
        <p:nvSpPr>
          <p:cNvPr id="8" name="Rectangle 7"/>
          <p:cNvSpPr/>
          <p:nvPr/>
        </p:nvSpPr>
        <p:spPr>
          <a:xfrm>
            <a:off x="5649310" y="2802051"/>
            <a:ext cx="6096000" cy="3693319"/>
          </a:xfrm>
          <a:prstGeom prst="rect">
            <a:avLst/>
          </a:prstGeom>
          <a:solidFill>
            <a:srgbClr val="FFFFCD"/>
          </a:solidFill>
        </p:spPr>
        <p:txBody>
          <a:bodyPr>
            <a:spAutoFit/>
          </a:bodyPr>
          <a:lstStyle/>
          <a:p>
            <a:r>
              <a:rPr lang="en-GB" b="1" i="1" dirty="0" smtClean="0"/>
              <a:t>“In </a:t>
            </a:r>
            <a:r>
              <a:rPr lang="en-GB" b="1" i="1" dirty="0"/>
              <a:t>recent weeks, the speculators have been waging an all-out war on the American dollar. The strength of a nation’s currency is based on the strength of that nation’s economy – and the American economy is by far the strongest in the world. Accordingly, I have directed the Secretary of the Treasury to take the action necessary to defend the dollar against the speculators</a:t>
            </a:r>
            <a:r>
              <a:rPr lang="en-GB" b="1" i="1" dirty="0" smtClean="0"/>
              <a:t>.</a:t>
            </a:r>
          </a:p>
          <a:p>
            <a:endParaRPr lang="en-GB" b="1" i="1" dirty="0">
              <a:solidFill>
                <a:srgbClr val="0000FF"/>
              </a:solidFill>
            </a:endParaRPr>
          </a:p>
          <a:p>
            <a:r>
              <a:rPr lang="en-GB" b="1" i="1" dirty="0"/>
              <a:t>I have directed Secretary </a:t>
            </a:r>
            <a:r>
              <a:rPr lang="en-GB" b="1" i="1" dirty="0" err="1"/>
              <a:t>Connally</a:t>
            </a:r>
            <a:r>
              <a:rPr lang="en-GB" b="1" i="1" dirty="0"/>
              <a:t> to suspend temporarily the convertibility of the American dollar except in amounts and conditions determined to be in the interest of monetary stability and in the best interests of the United States</a:t>
            </a:r>
            <a:r>
              <a:rPr lang="en-GB" b="1" i="1" dirty="0" smtClean="0"/>
              <a:t>.”</a:t>
            </a:r>
          </a:p>
          <a:p>
            <a:r>
              <a:rPr lang="en-GB" b="1" i="1" dirty="0"/>
              <a:t>	</a:t>
            </a:r>
            <a:r>
              <a:rPr lang="en-GB" b="1" i="1" dirty="0" smtClean="0"/>
              <a:t>	President Richard Nixon, August 15, 1971</a:t>
            </a:r>
            <a:endParaRPr lang="en-US" dirty="0"/>
          </a:p>
        </p:txBody>
      </p:sp>
      <p:sp>
        <p:nvSpPr>
          <p:cNvPr id="5" name="TextBox 4"/>
          <p:cNvSpPr txBox="1"/>
          <p:nvPr/>
        </p:nvSpPr>
        <p:spPr>
          <a:xfrm>
            <a:off x="-1" y="1661993"/>
            <a:ext cx="12192001" cy="923330"/>
          </a:xfrm>
          <a:prstGeom prst="rect">
            <a:avLst/>
          </a:prstGeom>
          <a:solidFill>
            <a:srgbClr val="ABFFFF"/>
          </a:solidFill>
        </p:spPr>
        <p:txBody>
          <a:bodyPr wrap="square" rtlCol="0">
            <a:spAutoFit/>
          </a:bodyPr>
          <a:lstStyle/>
          <a:p>
            <a:r>
              <a:rPr lang="en-US" dirty="0" smtClean="0"/>
              <a:t>“The </a:t>
            </a:r>
            <a:r>
              <a:rPr lang="en-US" dirty="0"/>
              <a:t>commitment by the US to redeem international dollar holdings at the rate of $35 per ounce had formed the central foundation of the post-war international financial system set in place at the Bretton Woods conference of 1944. </a:t>
            </a:r>
            <a:r>
              <a:rPr lang="en-US" dirty="0" smtClean="0"/>
              <a:t>  Nixon’s </a:t>
            </a:r>
            <a:r>
              <a:rPr lang="en-US" dirty="0"/>
              <a:t>unilateral announcement dealt it a fatal blow</a:t>
            </a:r>
            <a:r>
              <a:rPr lang="en-US" dirty="0" smtClean="0"/>
              <a:t>.”                                                                                                                     www.wsws.org</a:t>
            </a:r>
            <a:endParaRPr lang="en-US" dirty="0"/>
          </a:p>
        </p:txBody>
      </p:sp>
      <p:pic>
        <p:nvPicPr>
          <p:cNvPr id="6" name="Nixon_Ends_Bretton_Woods_International_Monetary_Sy_B_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7669" y="4039110"/>
            <a:ext cx="609600" cy="609600"/>
          </a:xfrm>
          <a:prstGeom prst="rect">
            <a:avLst/>
          </a:prstGeom>
        </p:spPr>
      </p:pic>
    </p:spTree>
    <p:extLst>
      <p:ext uri="{BB962C8B-B14F-4D97-AF65-F5344CB8AC3E}">
        <p14:creationId xmlns:p14="http://schemas.microsoft.com/office/powerpoint/2010/main" val="22992089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292"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84775"/>
            <a:ext cx="12192000" cy="523220"/>
          </a:xfrm>
          <a:prstGeom prst="rect">
            <a:avLst/>
          </a:prstGeom>
          <a:solidFill>
            <a:srgbClr val="BDFFFF"/>
          </a:solidFill>
        </p:spPr>
        <p:txBody>
          <a:bodyPr wrap="square" rtlCol="0">
            <a:spAutoFit/>
          </a:bodyPr>
          <a:lstStyle/>
          <a:p>
            <a:pPr algn="ctr"/>
            <a:r>
              <a:rPr lang="en-US" sz="2800" dirty="0" smtClean="0"/>
              <a:t>Who were these speculators that Nixon said were attacking the U.S. Dollar?</a:t>
            </a:r>
            <a:endParaRPr lang="en-US" sz="2800" dirty="0"/>
          </a:p>
        </p:txBody>
      </p:sp>
      <p:sp>
        <p:nvSpPr>
          <p:cNvPr id="4" name="TextBox 3"/>
          <p:cNvSpPr txBox="1"/>
          <p:nvPr/>
        </p:nvSpPr>
        <p:spPr>
          <a:xfrm>
            <a:off x="0" y="1107995"/>
            <a:ext cx="12192000" cy="1200329"/>
          </a:xfrm>
          <a:prstGeom prst="rect">
            <a:avLst/>
          </a:prstGeom>
          <a:solidFill>
            <a:srgbClr val="E5FFFF"/>
          </a:solidFill>
        </p:spPr>
        <p:txBody>
          <a:bodyPr wrap="square" rtlCol="0">
            <a:spAutoFit/>
          </a:bodyPr>
          <a:lstStyle/>
          <a:p>
            <a:r>
              <a:rPr lang="en-US" sz="2400" dirty="0" smtClean="0"/>
              <a:t>“... over the decade from 1960-1970, there had been a large outflow of dollars from America…    The Americans prevaricated until after the Vietnamese War, but finally had to accept that they did not hold nearly enough gold for all these dollars to be exchanged.”                 </a:t>
            </a:r>
            <a:r>
              <a:rPr lang="en-US" dirty="0" err="1" smtClean="0"/>
              <a:t>Rowbotham</a:t>
            </a:r>
            <a:r>
              <a:rPr lang="en-US" dirty="0" smtClean="0"/>
              <a:t>, p. 243</a:t>
            </a:r>
            <a:endParaRPr lang="en-US" dirty="0"/>
          </a:p>
        </p:txBody>
      </p:sp>
      <p:pic>
        <p:nvPicPr>
          <p:cNvPr id="3074" name="Picture 2" descr="https://lh5.googleusercontent.com/-PdA4dyDhCcc/TWwCS0PJLPI/AAAAAAAADow/Db6QiX200KY/s640/The+Vietnam+War+in+picture+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08100"/>
            <a:ext cx="3042745" cy="45499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293476" y="2644169"/>
            <a:ext cx="6096000" cy="1477328"/>
          </a:xfrm>
          <a:prstGeom prst="rect">
            <a:avLst/>
          </a:prstGeom>
          <a:solidFill>
            <a:srgbClr val="E5FFFF"/>
          </a:solidFill>
        </p:spPr>
        <p:txBody>
          <a:bodyPr>
            <a:spAutoFit/>
          </a:bodyPr>
          <a:lstStyle/>
          <a:p>
            <a:r>
              <a:rPr lang="en-US" dirty="0"/>
              <a:t>By the 1960s, a surplus of U.S. dollars caused by foreign aid, military spending, and foreign investment threatened this system, as the United States did not have enough gold to cover the volume of dollars in worldwide circulation at the rate of $35 per ounce</a:t>
            </a:r>
          </a:p>
        </p:txBody>
      </p:sp>
      <p:pic>
        <p:nvPicPr>
          <p:cNvPr id="3076" name="Picture 4" descr="http://thecontributor.com/sites/default/files/breaking-news/2013/12/military_spen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2566" y="4105224"/>
            <a:ext cx="3489434" cy="27527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Tree>
    <p:extLst>
      <p:ext uri="{BB962C8B-B14F-4D97-AF65-F5344CB8AC3E}">
        <p14:creationId xmlns:p14="http://schemas.microsoft.com/office/powerpoint/2010/main" val="11968709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584775"/>
            <a:ext cx="12192001" cy="1077218"/>
          </a:xfrm>
          <a:prstGeom prst="rect">
            <a:avLst/>
          </a:prstGeom>
          <a:solidFill>
            <a:srgbClr val="BDFFFF"/>
          </a:solidFill>
        </p:spPr>
        <p:txBody>
          <a:bodyPr wrap="square" rtlCol="0">
            <a:spAutoFit/>
          </a:bodyPr>
          <a:lstStyle/>
          <a:p>
            <a:pPr algn="ctr"/>
            <a:r>
              <a:rPr lang="en-US" sz="3200" dirty="0" smtClean="0"/>
              <a:t>“Prior to that date [August 15, 1971], holdings of one nation’s currency       by another could be exchanged for gold.”</a:t>
            </a:r>
            <a:r>
              <a:rPr lang="en-US" dirty="0" smtClean="0"/>
              <a:t>        </a:t>
            </a:r>
            <a:r>
              <a:rPr lang="en-US" dirty="0" err="1" smtClean="0"/>
              <a:t>Rowbotham</a:t>
            </a:r>
            <a:r>
              <a:rPr lang="en-US" dirty="0" smtClean="0"/>
              <a:t>, </a:t>
            </a:r>
            <a:r>
              <a:rPr lang="en-US" i="1" dirty="0" smtClean="0"/>
              <a:t>Grip of Death</a:t>
            </a:r>
            <a:r>
              <a:rPr lang="en-US" dirty="0" smtClean="0"/>
              <a:t>, p. 243</a:t>
            </a:r>
            <a:endParaRPr lang="en-US" sz="3200" dirty="0"/>
          </a:p>
        </p:txBody>
      </p:sp>
      <p:pic>
        <p:nvPicPr>
          <p:cNvPr id="2052" name="Picture 4" descr="http://thumbs.dreamstime.com/z/u-s-dollars-288461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3532" y="2293129"/>
            <a:ext cx="2177722" cy="25057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upr.fr/wp-content/uploads/2013/01/charles-de-gaulle-19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879" y="2246768"/>
            <a:ext cx="3123653" cy="25363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8195" y="5899295"/>
            <a:ext cx="4094198" cy="584775"/>
          </a:xfrm>
          <a:prstGeom prst="rect">
            <a:avLst/>
          </a:prstGeom>
          <a:noFill/>
        </p:spPr>
        <p:txBody>
          <a:bodyPr wrap="none" rtlCol="0">
            <a:spAutoFit/>
          </a:bodyPr>
          <a:lstStyle/>
          <a:p>
            <a:r>
              <a:rPr lang="en-US" sz="3200" dirty="0" smtClean="0"/>
              <a:t>FRENCH GOVERNMENT</a:t>
            </a:r>
            <a:endParaRPr lang="en-US" sz="3200" dirty="0"/>
          </a:p>
        </p:txBody>
      </p:sp>
      <p:sp>
        <p:nvSpPr>
          <p:cNvPr id="5" name="TextBox 4"/>
          <p:cNvSpPr txBox="1"/>
          <p:nvPr/>
        </p:nvSpPr>
        <p:spPr>
          <a:xfrm>
            <a:off x="7779257" y="6264554"/>
            <a:ext cx="3793667" cy="646331"/>
          </a:xfrm>
          <a:prstGeom prst="rect">
            <a:avLst/>
          </a:prstGeom>
          <a:noFill/>
        </p:spPr>
        <p:txBody>
          <a:bodyPr wrap="none" rtlCol="0">
            <a:spAutoFit/>
          </a:bodyPr>
          <a:lstStyle/>
          <a:p>
            <a:r>
              <a:rPr lang="en-US" sz="3600" dirty="0" smtClean="0"/>
              <a:t>U.S. GOVERNMENT</a:t>
            </a:r>
            <a:endParaRPr lang="en-US" sz="3600" dirty="0"/>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815" y="2307313"/>
            <a:ext cx="3280641" cy="2064999"/>
          </a:xfrm>
          <a:prstGeom prst="rect">
            <a:avLst/>
          </a:prstGeom>
          <a:solidFill>
            <a:srgbClr val="BDFFFF"/>
          </a:solidFill>
        </p:spPr>
      </p:pic>
      <p:pic>
        <p:nvPicPr>
          <p:cNvPr id="2050" name="Picture 2" descr="https://885fa5ce61295ebf3c84-35b073afd3cf2f7bae35b2b9457774cf.ssl.cf2.rackcdn.com/news/gold_ba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7538" y="3877401"/>
            <a:ext cx="2418553" cy="18429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thumbs.dreamstime.com/z/u-s-dollars-2884617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9935" y="3685918"/>
            <a:ext cx="2177722" cy="25057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885fa5ce61295ebf3c84-35b073afd3cf2f7bae35b2b9457774cf.ssl.cf2.rackcdn.com/news/gold_bar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7398" y="4072050"/>
            <a:ext cx="2418553" cy="184298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Tree>
    <p:extLst>
      <p:ext uri="{BB962C8B-B14F-4D97-AF65-F5344CB8AC3E}">
        <p14:creationId xmlns:p14="http://schemas.microsoft.com/office/powerpoint/2010/main" val="346311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
        <p:nvSpPr>
          <p:cNvPr id="3" name="TextBox 2"/>
          <p:cNvSpPr txBox="1"/>
          <p:nvPr/>
        </p:nvSpPr>
        <p:spPr>
          <a:xfrm>
            <a:off x="606788" y="2102664"/>
            <a:ext cx="5021502" cy="2554545"/>
          </a:xfrm>
          <a:prstGeom prst="rect">
            <a:avLst/>
          </a:prstGeom>
          <a:solidFill>
            <a:srgbClr val="BDFFFF"/>
          </a:solidFill>
        </p:spPr>
        <p:txBody>
          <a:bodyPr wrap="square" rtlCol="0">
            <a:spAutoFit/>
          </a:bodyPr>
          <a:lstStyle/>
          <a:p>
            <a:pPr algn="ctr"/>
            <a:r>
              <a:rPr lang="en-US" sz="3200" dirty="0" smtClean="0"/>
              <a:t>“An examination of U.S. Gold reserves shows the system under pressure from 1949, near the beginning of Bretton Woods.</a:t>
            </a:r>
            <a:endParaRPr lang="en-US"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43916">
            <a:off x="6518062" y="869012"/>
            <a:ext cx="4610743" cy="5706271"/>
          </a:xfrm>
          <a:prstGeom prst="rect">
            <a:avLst/>
          </a:prstGeom>
        </p:spPr>
      </p:pic>
    </p:spTree>
    <p:extLst>
      <p:ext uri="{BB962C8B-B14F-4D97-AF65-F5344CB8AC3E}">
        <p14:creationId xmlns:p14="http://schemas.microsoft.com/office/powerpoint/2010/main" val="32304283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4775"/>
            <a:ext cx="12192000" cy="2677656"/>
          </a:xfrm>
          <a:prstGeom prst="rect">
            <a:avLst/>
          </a:prstGeom>
          <a:solidFill>
            <a:srgbClr val="ABFFFF"/>
          </a:solidFill>
        </p:spPr>
        <p:txBody>
          <a:bodyPr wrap="square" rtlCol="0">
            <a:spAutoFit/>
          </a:bodyPr>
          <a:lstStyle/>
          <a:p>
            <a:r>
              <a:rPr lang="en-US" sz="2400" dirty="0" smtClean="0"/>
              <a:t>Because gold was still the basis of international exchange in 1971, and governments could claim another country’s gold with the country’s currency, MOST NATIONS HAD CONTROLS OVER THE OUTFLOW OF INVESTMENT CAPITAL [MONEY].</a:t>
            </a:r>
          </a:p>
          <a:p>
            <a:endParaRPr lang="en-US" sz="2400" dirty="0"/>
          </a:p>
          <a:p>
            <a:r>
              <a:rPr lang="en-US" sz="2400" dirty="0"/>
              <a:t>Capital controls were an integral part of </a:t>
            </a:r>
            <a:r>
              <a:rPr lang="en-US" sz="2400" dirty="0" smtClean="0"/>
              <a:t>the Bretton Woods system </a:t>
            </a:r>
            <a:r>
              <a:rPr lang="en-US" sz="2400" dirty="0"/>
              <a:t>which emerged after World War II and lasted until the early 1970s. This period was the first time capital controls had been endorsed </a:t>
            </a:r>
            <a:r>
              <a:rPr lang="en-US" sz="2400" dirty="0" smtClean="0"/>
              <a:t>by mainstream economics.</a:t>
            </a:r>
            <a:endParaRPr lang="en-US" sz="2400" dirty="0"/>
          </a:p>
        </p:txBody>
      </p:sp>
      <p:pic>
        <p:nvPicPr>
          <p:cNvPr id="5" name="Picture 2" descr="http://www.w-t-w.org/en/wp-content/uploads/2015/03/Capital-Contro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55735"/>
            <a:ext cx="4934607" cy="36022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26161" y="3447096"/>
            <a:ext cx="6797823" cy="400110"/>
          </a:xfrm>
          <a:prstGeom prst="rect">
            <a:avLst/>
          </a:prstGeom>
          <a:solidFill>
            <a:srgbClr val="ABFFFF"/>
          </a:solidFill>
        </p:spPr>
        <p:txBody>
          <a:bodyPr wrap="none" rtlCol="0">
            <a:spAutoFit/>
          </a:bodyPr>
          <a:lstStyle/>
          <a:p>
            <a:r>
              <a:rPr lang="en-US" sz="2000" dirty="0" smtClean="0"/>
              <a:t>CAPITAL CONTROLS = KEEPING THE NATION’S MONEY AT HOME</a:t>
            </a:r>
            <a:endParaRPr lang="en-US" sz="2000" dirty="0"/>
          </a:p>
        </p:txBody>
      </p:sp>
      <p:sp>
        <p:nvSpPr>
          <p:cNvPr id="7" name="Rectangle 6"/>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
        <p:nvSpPr>
          <p:cNvPr id="3" name="Rectangle 2"/>
          <p:cNvSpPr/>
          <p:nvPr/>
        </p:nvSpPr>
        <p:spPr>
          <a:xfrm>
            <a:off x="5515303" y="4031871"/>
            <a:ext cx="6096000" cy="2585323"/>
          </a:xfrm>
          <a:prstGeom prst="rect">
            <a:avLst/>
          </a:prstGeom>
          <a:solidFill>
            <a:srgbClr val="EBFFFF"/>
          </a:solidFill>
        </p:spPr>
        <p:txBody>
          <a:bodyPr>
            <a:spAutoFit/>
          </a:bodyPr>
          <a:lstStyle/>
          <a:p>
            <a:pPr marL="285750" indent="-285750">
              <a:buFont typeface="Arial" panose="020B0604020202020204" pitchFamily="34" charset="0"/>
              <a:buChar char="•"/>
            </a:pPr>
            <a:r>
              <a:rPr lang="en-US" dirty="0" smtClean="0">
                <a:latin typeface="Times New Roman" panose="02020603050405020304" pitchFamily="18" charset="0"/>
                <a:ea typeface="Times New Roman" panose="02020603050405020304" pitchFamily="18" charset="0"/>
              </a:rPr>
              <a:t>exchange controls on buying </a:t>
            </a:r>
            <a:r>
              <a:rPr lang="en-US" dirty="0">
                <a:latin typeface="Times New Roman" panose="02020603050405020304" pitchFamily="18" charset="0"/>
                <a:ea typeface="Times New Roman" panose="02020603050405020304" pitchFamily="18" charset="0"/>
              </a:rPr>
              <a:t>and selling of a national currency at the market </a:t>
            </a:r>
            <a:r>
              <a:rPr lang="en-US" dirty="0" smtClean="0">
                <a:latin typeface="Times New Roman" panose="02020603050405020304" pitchFamily="18" charset="0"/>
                <a:ea typeface="Times New Roman" panose="02020603050405020304" pitchFamily="18" charset="0"/>
              </a:rPr>
              <a:t>rate</a:t>
            </a:r>
          </a:p>
          <a:p>
            <a:pPr marL="285750" indent="-285750">
              <a:buFont typeface="Arial" panose="020B0604020202020204" pitchFamily="34" charset="0"/>
              <a:buChar char="•"/>
            </a:pPr>
            <a:r>
              <a:rPr lang="en-US" dirty="0" smtClean="0">
                <a:latin typeface="Times New Roman" panose="02020603050405020304" pitchFamily="18" charset="0"/>
                <a:ea typeface="Times New Roman" panose="02020603050405020304" pitchFamily="18" charset="0"/>
              </a:rPr>
              <a:t>caps </a:t>
            </a:r>
            <a:r>
              <a:rPr lang="en-US" dirty="0">
                <a:latin typeface="Times New Roman" panose="02020603050405020304" pitchFamily="18" charset="0"/>
                <a:ea typeface="Times New Roman" panose="02020603050405020304" pitchFamily="18" charset="0"/>
              </a:rPr>
              <a:t>on the allowed volume for the international sale or purchase of various financial </a:t>
            </a:r>
            <a:r>
              <a:rPr lang="en-US" dirty="0" smtClean="0">
                <a:latin typeface="Times New Roman" panose="02020603050405020304" pitchFamily="18" charset="0"/>
                <a:ea typeface="Times New Roman" panose="02020603050405020304" pitchFamily="18" charset="0"/>
              </a:rPr>
              <a:t>assets</a:t>
            </a:r>
          </a:p>
          <a:p>
            <a:pPr marL="285750" indent="-285750">
              <a:buFont typeface="Arial" panose="020B0604020202020204" pitchFamily="34" charset="0"/>
              <a:buChar char="•"/>
            </a:pPr>
            <a:r>
              <a:rPr lang="en-US" dirty="0" smtClean="0">
                <a:latin typeface="Times New Roman" panose="02020603050405020304" pitchFamily="18" charset="0"/>
                <a:ea typeface="Times New Roman" panose="02020603050405020304" pitchFamily="18" charset="0"/>
              </a:rPr>
              <a:t>transaction taxes</a:t>
            </a:r>
          </a:p>
          <a:p>
            <a:pPr marL="285750" indent="-285750">
              <a:buFont typeface="Arial" panose="020B0604020202020204" pitchFamily="34" charset="0"/>
              <a:buChar char="•"/>
            </a:pPr>
            <a:r>
              <a:rPr lang="en-US" dirty="0" smtClean="0">
                <a:latin typeface="Times New Roman" panose="02020603050405020304" pitchFamily="18" charset="0"/>
                <a:ea typeface="Times New Roman" panose="02020603050405020304" pitchFamily="18" charset="0"/>
              </a:rPr>
              <a:t>minimum </a:t>
            </a:r>
            <a:r>
              <a:rPr lang="en-US" dirty="0">
                <a:latin typeface="Times New Roman" panose="02020603050405020304" pitchFamily="18" charset="0"/>
                <a:ea typeface="Times New Roman" panose="02020603050405020304" pitchFamily="18" charset="0"/>
              </a:rPr>
              <a:t>stay </a:t>
            </a:r>
            <a:r>
              <a:rPr lang="en-US" dirty="0" smtClean="0">
                <a:latin typeface="Times New Roman" panose="02020603050405020304" pitchFamily="18" charset="0"/>
                <a:ea typeface="Times New Roman" panose="02020603050405020304" pitchFamily="18" charset="0"/>
              </a:rPr>
              <a:t>requirements</a:t>
            </a:r>
          </a:p>
          <a:p>
            <a:pPr marL="285750" indent="-285750">
              <a:buFont typeface="Arial" panose="020B0604020202020204" pitchFamily="34" charset="0"/>
              <a:buChar char="•"/>
            </a:pPr>
            <a:r>
              <a:rPr lang="en-US" dirty="0" smtClean="0">
                <a:latin typeface="Times New Roman" panose="02020603050405020304" pitchFamily="18" charset="0"/>
                <a:ea typeface="Times New Roman" panose="02020603050405020304" pitchFamily="18" charset="0"/>
              </a:rPr>
              <a:t>requirements </a:t>
            </a:r>
            <a:r>
              <a:rPr lang="en-US" dirty="0">
                <a:latin typeface="Times New Roman" panose="02020603050405020304" pitchFamily="18" charset="0"/>
                <a:ea typeface="Times New Roman" panose="02020603050405020304" pitchFamily="18" charset="0"/>
              </a:rPr>
              <a:t>for mandatory </a:t>
            </a:r>
            <a:r>
              <a:rPr lang="en-US" dirty="0" smtClean="0">
                <a:latin typeface="Times New Roman" panose="02020603050405020304" pitchFamily="18" charset="0"/>
                <a:ea typeface="Times New Roman" panose="02020603050405020304" pitchFamily="18" charset="0"/>
              </a:rPr>
              <a:t>approval</a:t>
            </a:r>
          </a:p>
          <a:p>
            <a:pPr marL="285750" indent="-285750">
              <a:buFont typeface="Arial" panose="020B0604020202020204" pitchFamily="34" charset="0"/>
              <a:buChar char="•"/>
            </a:pPr>
            <a:r>
              <a:rPr lang="en-US" dirty="0" smtClean="0">
                <a:latin typeface="Times New Roman" panose="02020603050405020304" pitchFamily="18" charset="0"/>
                <a:ea typeface="Times New Roman" panose="02020603050405020304" pitchFamily="18" charset="0"/>
              </a:rPr>
              <a:t>limits </a:t>
            </a:r>
            <a:r>
              <a:rPr lang="en-US" dirty="0">
                <a:latin typeface="Times New Roman" panose="02020603050405020304" pitchFamily="18" charset="0"/>
                <a:ea typeface="Times New Roman" panose="02020603050405020304" pitchFamily="18" charset="0"/>
              </a:rPr>
              <a:t>on the amount of money a private citizen is allowed to remove from the </a:t>
            </a:r>
            <a:r>
              <a:rPr lang="en-US" dirty="0" smtClean="0">
                <a:latin typeface="Times New Roman" panose="02020603050405020304" pitchFamily="18" charset="0"/>
                <a:ea typeface="Times New Roman" panose="02020603050405020304" pitchFamily="18" charset="0"/>
              </a:rPr>
              <a:t>country</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3880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393" y="1617261"/>
            <a:ext cx="6096000" cy="3970318"/>
          </a:xfrm>
          <a:prstGeom prst="rect">
            <a:avLst/>
          </a:prstGeom>
          <a:solidFill>
            <a:srgbClr val="BDFFFF"/>
          </a:solidFill>
        </p:spPr>
        <p:txBody>
          <a:bodyPr wrap="square">
            <a:spAutoFit/>
          </a:bodyPr>
          <a:lstStyle/>
          <a:p>
            <a:r>
              <a:rPr lang="en-US" dirty="0"/>
              <a:t>Greece has therefore been forced to turn to capital controls. The measures imposed on Greeks are not especially complicated. </a:t>
            </a:r>
            <a:r>
              <a:rPr lang="en-US" dirty="0" smtClean="0"/>
              <a:t> Banks </a:t>
            </a:r>
            <a:r>
              <a:rPr lang="en-US" dirty="0"/>
              <a:t>will be closed until July 6th (the day after the referendum) at the earliest. </a:t>
            </a:r>
            <a:r>
              <a:rPr lang="en-US" dirty="0" smtClean="0"/>
              <a:t> ATMs </a:t>
            </a:r>
            <a:r>
              <a:rPr lang="en-US" dirty="0"/>
              <a:t>reopened on June 29th, but depositors may withdraw no more than €60 per day</a:t>
            </a:r>
            <a:r>
              <a:rPr lang="en-US" dirty="0" smtClean="0"/>
              <a:t>.  </a:t>
            </a:r>
            <a:r>
              <a:rPr lang="en-US" dirty="0"/>
              <a:t>The Greek payment system is working as normal, but only for transactions within Greece (or between accounts held at Greek banks). </a:t>
            </a:r>
            <a:r>
              <a:rPr lang="en-US" dirty="0" smtClean="0"/>
              <a:t>  Credit </a:t>
            </a:r>
            <a:r>
              <a:rPr lang="en-US" dirty="0"/>
              <a:t>cards can be used for online purchases, so long as the shop has an account in Greece; money can be transferred via wire, so long as the recipient account is in Greece. Emergency foreign payments can be made (to pay a foreign tuition bill, for example) but only after receiving authorisation from a newly created banking-transactions approval committee.</a:t>
            </a:r>
          </a:p>
        </p:txBody>
      </p:sp>
      <p:sp>
        <p:nvSpPr>
          <p:cNvPr id="4" name="TextBox 3"/>
          <p:cNvSpPr txBox="1"/>
          <p:nvPr/>
        </p:nvSpPr>
        <p:spPr>
          <a:xfrm>
            <a:off x="0" y="584774"/>
            <a:ext cx="12192000" cy="523220"/>
          </a:xfrm>
          <a:prstGeom prst="rect">
            <a:avLst/>
          </a:prstGeom>
          <a:solidFill>
            <a:srgbClr val="BDFFFF"/>
          </a:solidFill>
        </p:spPr>
        <p:txBody>
          <a:bodyPr wrap="square" rtlCol="0">
            <a:spAutoFit/>
          </a:bodyPr>
          <a:lstStyle/>
          <a:p>
            <a:pPr algn="ctr"/>
            <a:r>
              <a:rPr lang="en-US" sz="2800" dirty="0" smtClean="0"/>
              <a:t>Today, the country of Greece has imposed capital [money] controls on its citizens.</a:t>
            </a:r>
            <a:endParaRPr lang="en-US" sz="2800" dirty="0"/>
          </a:p>
        </p:txBody>
      </p:sp>
      <p:pic>
        <p:nvPicPr>
          <p:cNvPr id="2050" name="Picture 2" descr="http://assets.bwbx.io/images/i1LuK5dH4kDs/v1/-1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4448" y="1107994"/>
            <a:ext cx="4187552" cy="27917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zerohedge.com/sites/default/files/images/user92183/imageroot/2015/06/Gree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4448" y="3668152"/>
            <a:ext cx="4187552" cy="318984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Tree>
    <p:extLst>
      <p:ext uri="{BB962C8B-B14F-4D97-AF65-F5344CB8AC3E}">
        <p14:creationId xmlns:p14="http://schemas.microsoft.com/office/powerpoint/2010/main" val="122938579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84774"/>
            <a:ext cx="12192000" cy="1938992"/>
          </a:xfrm>
          <a:prstGeom prst="rect">
            <a:avLst/>
          </a:prstGeom>
          <a:solidFill>
            <a:srgbClr val="FFFF00"/>
          </a:solidFill>
        </p:spPr>
        <p:txBody>
          <a:bodyPr wrap="square" rtlCol="0">
            <a:spAutoFit/>
          </a:bodyPr>
          <a:lstStyle/>
          <a:p>
            <a:r>
              <a:rPr lang="en-US" sz="2400" dirty="0" smtClean="0"/>
              <a:t>“This [U.S. going off the international gold standard] completely changed the conditions of the world’s monetary system, and removed one of the last elements tending to keep finance national.   Once there was no fear that holdings of dollars or pounds by another nation might lead to a call for gold that America or Britain didn’t have, there was no need for the restrictions on an outflow of money for foreign investment.” 			              </a:t>
            </a:r>
            <a:r>
              <a:rPr lang="en-US" sz="2000" dirty="0" err="1" smtClean="0"/>
              <a:t>Rowbotham</a:t>
            </a:r>
            <a:r>
              <a:rPr lang="en-US" sz="2000" dirty="0" smtClean="0"/>
              <a:t>, p. 243</a:t>
            </a:r>
            <a:endParaRPr lang="en-US" sz="2000" dirty="0"/>
          </a:p>
        </p:txBody>
      </p:sp>
      <p:pic>
        <p:nvPicPr>
          <p:cNvPr id="4098" name="Picture 2" descr="http://english.cri.cn/mmsource/images/2012/09/24/foreign-investmen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7157" y="2523766"/>
            <a:ext cx="6624843" cy="433423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
        <p:nvSpPr>
          <p:cNvPr id="6" name="Rectangle 5"/>
          <p:cNvSpPr/>
          <p:nvPr/>
        </p:nvSpPr>
        <p:spPr>
          <a:xfrm>
            <a:off x="367862" y="3347535"/>
            <a:ext cx="5055476" cy="2862322"/>
          </a:xfrm>
          <a:prstGeom prst="rect">
            <a:avLst/>
          </a:prstGeom>
          <a:solidFill>
            <a:srgbClr val="FFFFCD"/>
          </a:solidFill>
        </p:spPr>
        <p:txBody>
          <a:bodyPr wrap="square">
            <a:spAutoFit/>
          </a:bodyPr>
          <a:lstStyle/>
          <a:p>
            <a:r>
              <a:rPr lang="en-US" dirty="0">
                <a:latin typeface="Times New Roman" panose="02020603050405020304" pitchFamily="18" charset="0"/>
                <a:ea typeface="Times New Roman" panose="02020603050405020304" pitchFamily="18" charset="0"/>
              </a:rPr>
              <a:t>In the 1970s free market economists became increasingly successful in persuading their colleagues that capital controls were in the main harmful</a:t>
            </a:r>
            <a:r>
              <a:rPr lang="en-US" dirty="0" smtClean="0">
                <a:latin typeface="Times New Roman" panose="02020603050405020304" pitchFamily="18" charset="0"/>
                <a:ea typeface="Times New Roman" panose="02020603050405020304" pitchFamily="18" charset="0"/>
              </a:rPr>
              <a:t>.</a:t>
            </a:r>
          </a:p>
          <a:p>
            <a:endParaRPr lang="en-US" dirty="0">
              <a:latin typeface="Times New Roman" panose="02020603050405020304" pitchFamily="18" charset="0"/>
              <a:ea typeface="Times New Roman" panose="02020603050405020304" pitchFamily="18" charset="0"/>
            </a:endParaRPr>
          </a:p>
          <a:p>
            <a:r>
              <a:rPr lang="en-US" dirty="0" smtClean="0">
                <a:latin typeface="Times New Roman" panose="02020603050405020304" pitchFamily="18" charset="0"/>
                <a:ea typeface="Times New Roman" panose="02020603050405020304" pitchFamily="18" charset="0"/>
              </a:rPr>
              <a:t>The </a:t>
            </a:r>
            <a:r>
              <a:rPr lang="en-US" dirty="0">
                <a:latin typeface="Times New Roman" panose="02020603050405020304" pitchFamily="18" charset="0"/>
                <a:ea typeface="Times New Roman" panose="02020603050405020304" pitchFamily="18" charset="0"/>
              </a:rPr>
              <a:t>US, other western governments, </a:t>
            </a:r>
            <a:r>
              <a:rPr lang="en-US" dirty="0" smtClean="0">
                <a:latin typeface="Times New Roman" panose="02020603050405020304" pitchFamily="18" charset="0"/>
                <a:ea typeface="Times New Roman" panose="02020603050405020304" pitchFamily="18" charset="0"/>
              </a:rPr>
              <a:t>the IMF and World Bank began </a:t>
            </a:r>
            <a:r>
              <a:rPr lang="en-US" dirty="0">
                <a:latin typeface="Times New Roman" panose="02020603050405020304" pitchFamily="18" charset="0"/>
                <a:ea typeface="Times New Roman" panose="02020603050405020304" pitchFamily="18" charset="0"/>
              </a:rPr>
              <a:t>to take an increasingly critical view of capital controls and persuaded many countries to abandon them to facilitate </a:t>
            </a:r>
            <a:r>
              <a:rPr lang="en-US" dirty="0" smtClean="0">
                <a:latin typeface="Times New Roman" panose="02020603050405020304" pitchFamily="18" charset="0"/>
                <a:ea typeface="Times New Roman" panose="02020603050405020304" pitchFamily="18" charset="0"/>
              </a:rPr>
              <a:t>financial globalization.</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39152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84774"/>
            <a:ext cx="12192000" cy="1815882"/>
          </a:xfrm>
          <a:prstGeom prst="rect">
            <a:avLst/>
          </a:prstGeom>
          <a:solidFill>
            <a:srgbClr val="FFFF00"/>
          </a:solidFill>
        </p:spPr>
        <p:txBody>
          <a:bodyPr wrap="square" rtlCol="0">
            <a:spAutoFit/>
          </a:bodyPr>
          <a:lstStyle/>
          <a:p>
            <a:r>
              <a:rPr lang="en-US" sz="2800" dirty="0" smtClean="0"/>
              <a:t>“Domestic banking round the world began to be freed from all restraints to supply the necessary money.   In other words, there was deregulation, not just of the rules governing the export of capital [money], but also the rules governing domestic banking, so that this additional money could be created.”                    </a:t>
            </a:r>
            <a:r>
              <a:rPr lang="en-US" dirty="0" err="1" smtClean="0"/>
              <a:t>Rowbotham</a:t>
            </a:r>
            <a:r>
              <a:rPr lang="en-US" dirty="0" smtClean="0"/>
              <a:t>, p. 244</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9359" y="2475888"/>
            <a:ext cx="6382641" cy="4382112"/>
          </a:xfrm>
          <a:prstGeom prst="rect">
            <a:avLst/>
          </a:prstGeom>
        </p:spPr>
      </p:pic>
      <p:sp>
        <p:nvSpPr>
          <p:cNvPr id="8" name="TextBox 7"/>
          <p:cNvSpPr txBox="1"/>
          <p:nvPr/>
        </p:nvSpPr>
        <p:spPr>
          <a:xfrm>
            <a:off x="278524" y="3263462"/>
            <a:ext cx="5195461" cy="2308324"/>
          </a:xfrm>
          <a:prstGeom prst="rect">
            <a:avLst/>
          </a:prstGeom>
          <a:solidFill>
            <a:srgbClr val="FFFFCD"/>
          </a:solidFill>
        </p:spPr>
        <p:txBody>
          <a:bodyPr wrap="none" rtlCol="0">
            <a:spAutoFit/>
          </a:bodyPr>
          <a:lstStyle/>
          <a:p>
            <a:r>
              <a:rPr lang="en-US" dirty="0" smtClean="0"/>
              <a:t>“But a substantial part of this monetary outflow has</a:t>
            </a:r>
          </a:p>
          <a:p>
            <a:r>
              <a:rPr lang="en-US" dirty="0" smtClean="0"/>
              <a:t>been money which ordinary people have been forced</a:t>
            </a:r>
          </a:p>
          <a:p>
            <a:r>
              <a:rPr lang="en-US" dirty="0" smtClean="0"/>
              <a:t>to create by going into debt…</a:t>
            </a:r>
          </a:p>
          <a:p>
            <a:endParaRPr lang="en-US" dirty="0"/>
          </a:p>
          <a:p>
            <a:r>
              <a:rPr lang="en-US" dirty="0" smtClean="0"/>
              <a:t>The period between 1975 and 1985 was when</a:t>
            </a:r>
          </a:p>
          <a:p>
            <a:r>
              <a:rPr lang="en-US" dirty="0" smtClean="0"/>
              <a:t>mortgages suddenly leaped to heights never before</a:t>
            </a:r>
          </a:p>
          <a:p>
            <a:r>
              <a:rPr lang="en-US" dirty="0" smtClean="0"/>
              <a:t>seen in all the developed nations and budget</a:t>
            </a:r>
          </a:p>
          <a:p>
            <a:r>
              <a:rPr lang="en-US" dirty="0" smtClean="0"/>
              <a:t>deficits soared.”                                 </a:t>
            </a:r>
            <a:r>
              <a:rPr lang="en-US" sz="1600" dirty="0" err="1" smtClean="0"/>
              <a:t>Rowbotham</a:t>
            </a:r>
            <a:r>
              <a:rPr lang="en-US" sz="1600" dirty="0" smtClean="0"/>
              <a:t>, p. 244</a:t>
            </a:r>
            <a:endParaRPr lang="en-US" sz="1600" dirty="0"/>
          </a:p>
        </p:txBody>
      </p:sp>
      <p:sp>
        <p:nvSpPr>
          <p:cNvPr id="6" name="Rectangle 5"/>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Tree>
    <p:extLst>
      <p:ext uri="{BB962C8B-B14F-4D97-AF65-F5344CB8AC3E}">
        <p14:creationId xmlns:p14="http://schemas.microsoft.com/office/powerpoint/2010/main" val="16437299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0764"/>
            <a:ext cx="12192000" cy="461665"/>
          </a:xfrm>
          <a:prstGeom prst="rect">
            <a:avLst/>
          </a:prstGeom>
          <a:solidFill>
            <a:srgbClr val="ABFFFF"/>
          </a:solidFill>
        </p:spPr>
        <p:txBody>
          <a:bodyPr wrap="square" rtlCol="0">
            <a:spAutoFit/>
          </a:bodyPr>
          <a:lstStyle/>
          <a:p>
            <a:pPr algn="ctr"/>
            <a:r>
              <a:rPr lang="en-US" sz="2400" dirty="0" smtClean="0"/>
              <a:t>“… money [loans]…  created by the government increasing the national debt.” </a:t>
            </a:r>
            <a:r>
              <a:rPr lang="en-US" sz="1600" dirty="0" err="1" smtClean="0"/>
              <a:t>Rowbotham</a:t>
            </a:r>
            <a:r>
              <a:rPr lang="en-US" sz="1600" dirty="0" smtClean="0"/>
              <a:t>, p. 244</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922" y="1214128"/>
            <a:ext cx="8241267" cy="5643872"/>
          </a:xfrm>
          <a:prstGeom prst="rect">
            <a:avLst/>
          </a:prstGeom>
        </p:spPr>
      </p:pic>
      <p:sp>
        <p:nvSpPr>
          <p:cNvPr id="6" name="Rectangle 5"/>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Tree>
    <p:extLst>
      <p:ext uri="{BB962C8B-B14F-4D97-AF65-F5344CB8AC3E}">
        <p14:creationId xmlns:p14="http://schemas.microsoft.com/office/powerpoint/2010/main" val="3378733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84775"/>
          </a:xfrm>
          <a:prstGeom prst="rect">
            <a:avLst/>
          </a:prstGeom>
          <a:solidFill>
            <a:srgbClr val="FFFF00"/>
          </a:solidFill>
        </p:spPr>
        <p:txBody>
          <a:bodyPr wrap="square">
            <a:spAutoFit/>
          </a:bodyPr>
          <a:lstStyle/>
          <a:p>
            <a:pPr marL="457200" indent="-457200" algn="ctr">
              <a:buFont typeface="+mj-lt"/>
              <a:buAutoNum type="arabicPeriod"/>
            </a:pPr>
            <a:r>
              <a:rPr lang="en-US" sz="3200" b="1" dirty="0" smtClean="0">
                <a:latin typeface="Courier New" panose="02070309020205020404" pitchFamily="49" charset="0"/>
                <a:cs typeface="Courier New" panose="02070309020205020404" pitchFamily="49" charset="0"/>
              </a:rPr>
              <a:t> Introduction</a:t>
            </a:r>
            <a:endParaRPr lang="en-US" sz="3200" b="1" dirty="0">
              <a:latin typeface="Courier New" panose="02070309020205020404" pitchFamily="49" charset="0"/>
              <a:cs typeface="Courier New" panose="02070309020205020404" pitchFamily="49" charset="0"/>
            </a:endParaRPr>
          </a:p>
        </p:txBody>
      </p:sp>
      <p:sp>
        <p:nvSpPr>
          <p:cNvPr id="3" name="TextBox 2"/>
          <p:cNvSpPr txBox="1"/>
          <p:nvPr/>
        </p:nvSpPr>
        <p:spPr>
          <a:xfrm>
            <a:off x="0" y="584773"/>
            <a:ext cx="12192000" cy="1323439"/>
          </a:xfrm>
          <a:prstGeom prst="rect">
            <a:avLst/>
          </a:prstGeom>
          <a:solidFill>
            <a:srgbClr val="FFFFC9"/>
          </a:solidFill>
        </p:spPr>
        <p:txBody>
          <a:bodyPr wrap="square" rtlCol="0">
            <a:spAutoFit/>
          </a:bodyPr>
          <a:lstStyle/>
          <a:p>
            <a:r>
              <a:rPr lang="en-US" sz="2000" dirty="0" smtClean="0"/>
              <a:t>The development of international monetary institutions has been made difficult by the “near religious enthrone-</a:t>
            </a:r>
            <a:r>
              <a:rPr lang="en-US" sz="2000" dirty="0" err="1" smtClean="0"/>
              <a:t>ment</a:t>
            </a:r>
            <a:r>
              <a:rPr lang="en-US" sz="2000" dirty="0" smtClean="0"/>
              <a:t> of the international gold standard in the 19</a:t>
            </a:r>
            <a:r>
              <a:rPr lang="en-US" sz="2000" baseline="30000" dirty="0" smtClean="0"/>
              <a:t>th</a:t>
            </a:r>
            <a:r>
              <a:rPr lang="en-US" sz="2000" dirty="0" smtClean="0"/>
              <a:t> and early 20</a:t>
            </a:r>
            <a:r>
              <a:rPr lang="en-US" sz="2000" baseline="30000" dirty="0" smtClean="0"/>
              <a:t>th</a:t>
            </a:r>
            <a:r>
              <a:rPr lang="en-US" sz="2000" dirty="0" smtClean="0"/>
              <a:t> centuries.  Since the system was advertised as ‘automatic,’ little need was recognized (except by those who ran it) for organizations or government to administer it.”  	</a:t>
            </a:r>
            <a:r>
              <a:rPr lang="en-US" sz="1600" dirty="0" smtClean="0"/>
              <a:t>									           </a:t>
            </a:r>
            <a:r>
              <a:rPr lang="en-US" sz="1600" dirty="0" err="1" smtClean="0"/>
              <a:t>Zarlenga</a:t>
            </a:r>
            <a:r>
              <a:rPr lang="en-US" sz="1600" dirty="0" smtClean="0"/>
              <a:t>, </a:t>
            </a:r>
            <a:r>
              <a:rPr lang="en-US" sz="1600" i="1" dirty="0" smtClean="0"/>
              <a:t>LSM</a:t>
            </a:r>
            <a:r>
              <a:rPr lang="en-US" sz="1600" dirty="0" smtClean="0"/>
              <a:t>, p. 603-604</a:t>
            </a:r>
            <a:endParaRPr lang="en-US" sz="1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483" y="2157243"/>
            <a:ext cx="5859517" cy="4394637"/>
          </a:xfrm>
          <a:prstGeom prst="rect">
            <a:avLst/>
          </a:prstGeom>
        </p:spPr>
      </p:pic>
      <p:sp>
        <p:nvSpPr>
          <p:cNvPr id="6" name="TextBox 5"/>
          <p:cNvSpPr txBox="1"/>
          <p:nvPr/>
        </p:nvSpPr>
        <p:spPr>
          <a:xfrm>
            <a:off x="6463862" y="3200400"/>
            <a:ext cx="4967257" cy="2308324"/>
          </a:xfrm>
          <a:prstGeom prst="rect">
            <a:avLst/>
          </a:prstGeom>
          <a:noFill/>
        </p:spPr>
        <p:txBody>
          <a:bodyPr wrap="none" rtlCol="0">
            <a:spAutoFit/>
          </a:bodyPr>
          <a:lstStyle/>
          <a:p>
            <a:r>
              <a:rPr lang="en-US" dirty="0" smtClean="0"/>
              <a:t>“The worse such breakdown, the Great Crash and </a:t>
            </a:r>
          </a:p>
          <a:p>
            <a:r>
              <a:rPr lang="en-US" dirty="0" smtClean="0"/>
              <a:t>Depression of 1929-33…can be traced directly to</a:t>
            </a:r>
          </a:p>
          <a:p>
            <a:r>
              <a:rPr lang="en-US" dirty="0" smtClean="0"/>
              <a:t>England’s gold standard moves from 1925 to 1931.</a:t>
            </a:r>
          </a:p>
          <a:p>
            <a:endParaRPr lang="en-US" dirty="0"/>
          </a:p>
          <a:p>
            <a:r>
              <a:rPr lang="en-US" dirty="0" smtClean="0"/>
              <a:t>China was not on the gold standard and was hardly</a:t>
            </a:r>
          </a:p>
          <a:p>
            <a:r>
              <a:rPr lang="en-US" dirty="0" smtClean="0"/>
              <a:t>affected at all by the Great Depression.”</a:t>
            </a:r>
          </a:p>
          <a:p>
            <a:endParaRPr lang="en-US" dirty="0"/>
          </a:p>
          <a:p>
            <a:r>
              <a:rPr lang="en-US" dirty="0" smtClean="0"/>
              <a:t>			</a:t>
            </a:r>
            <a:r>
              <a:rPr lang="en-US" sz="1600" dirty="0" err="1" smtClean="0"/>
              <a:t>Zarlenga</a:t>
            </a:r>
            <a:r>
              <a:rPr lang="en-US" sz="1600" dirty="0" smtClean="0"/>
              <a:t>, </a:t>
            </a:r>
            <a:r>
              <a:rPr lang="en-US" sz="1600" i="1" dirty="0" smtClean="0"/>
              <a:t>LSM</a:t>
            </a:r>
            <a:r>
              <a:rPr lang="en-US" sz="1600" dirty="0" smtClean="0"/>
              <a:t>, p. 604</a:t>
            </a:r>
            <a:endParaRPr lang="en-US" sz="1600" dirty="0"/>
          </a:p>
        </p:txBody>
      </p:sp>
    </p:spTree>
    <p:extLst>
      <p:ext uri="{BB962C8B-B14F-4D97-AF65-F5344CB8AC3E}">
        <p14:creationId xmlns:p14="http://schemas.microsoft.com/office/powerpoint/2010/main" val="26348590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721" y="1223654"/>
            <a:ext cx="7903125" cy="5445160"/>
          </a:xfrm>
          <a:prstGeom prst="rect">
            <a:avLst/>
          </a:prstGeom>
        </p:spPr>
      </p:pic>
      <p:sp>
        <p:nvSpPr>
          <p:cNvPr id="4" name="TextBox 3"/>
          <p:cNvSpPr txBox="1"/>
          <p:nvPr/>
        </p:nvSpPr>
        <p:spPr>
          <a:xfrm>
            <a:off x="0" y="584775"/>
            <a:ext cx="12192000" cy="461665"/>
          </a:xfrm>
          <a:prstGeom prst="rect">
            <a:avLst/>
          </a:prstGeom>
          <a:solidFill>
            <a:srgbClr val="BDFFFF"/>
          </a:solidFill>
        </p:spPr>
        <p:txBody>
          <a:bodyPr wrap="square" rtlCol="0">
            <a:spAutoFit/>
          </a:bodyPr>
          <a:lstStyle/>
          <a:p>
            <a:pPr algn="ctr"/>
            <a:r>
              <a:rPr lang="en-US" sz="2400" dirty="0" smtClean="0"/>
              <a:t>Private commercial bank debt-money created by loans to American businesses.</a:t>
            </a:r>
            <a:endParaRPr lang="en-US" sz="2400" dirty="0"/>
          </a:p>
        </p:txBody>
      </p:sp>
      <p:sp>
        <p:nvSpPr>
          <p:cNvPr id="5" name="Rectangle 4"/>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Tree>
    <p:extLst>
      <p:ext uri="{BB962C8B-B14F-4D97-AF65-F5344CB8AC3E}">
        <p14:creationId xmlns:p14="http://schemas.microsoft.com/office/powerpoint/2010/main" val="1127885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84776"/>
            <a:ext cx="12192000" cy="523220"/>
          </a:xfrm>
          <a:prstGeom prst="rect">
            <a:avLst/>
          </a:prstGeom>
          <a:solidFill>
            <a:srgbClr val="BDFFFF"/>
          </a:solidFill>
        </p:spPr>
        <p:txBody>
          <a:bodyPr wrap="square" rtlCol="0">
            <a:spAutoFit/>
          </a:bodyPr>
          <a:lstStyle/>
          <a:p>
            <a:pPr algn="ctr"/>
            <a:r>
              <a:rPr lang="en-US" sz="2800" dirty="0" smtClean="0"/>
              <a:t>Private bank debt-money created by loans to consumers.</a:t>
            </a:r>
            <a:endParaRPr lang="en-US" sz="2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9421" y="1109927"/>
            <a:ext cx="6716065" cy="5748073"/>
          </a:xfrm>
          <a:prstGeom prst="rect">
            <a:avLst/>
          </a:prstGeom>
        </p:spPr>
      </p:pic>
      <p:sp>
        <p:nvSpPr>
          <p:cNvPr id="6" name="Rectangle 5"/>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Tree>
    <p:extLst>
      <p:ext uri="{BB962C8B-B14F-4D97-AF65-F5344CB8AC3E}">
        <p14:creationId xmlns:p14="http://schemas.microsoft.com/office/powerpoint/2010/main" val="35185369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1472" y="1107994"/>
            <a:ext cx="7158170" cy="5750006"/>
          </a:xfrm>
          <a:prstGeom prst="rect">
            <a:avLst/>
          </a:prstGeom>
        </p:spPr>
      </p:pic>
      <p:sp>
        <p:nvSpPr>
          <p:cNvPr id="6" name="TextBox 5"/>
          <p:cNvSpPr txBox="1"/>
          <p:nvPr/>
        </p:nvSpPr>
        <p:spPr>
          <a:xfrm>
            <a:off x="0" y="584774"/>
            <a:ext cx="12192000" cy="523220"/>
          </a:xfrm>
          <a:prstGeom prst="rect">
            <a:avLst/>
          </a:prstGeom>
          <a:solidFill>
            <a:srgbClr val="BDFFFF"/>
          </a:solidFill>
        </p:spPr>
        <p:txBody>
          <a:bodyPr wrap="square" rtlCol="0">
            <a:spAutoFit/>
          </a:bodyPr>
          <a:lstStyle/>
          <a:p>
            <a:pPr algn="ctr"/>
            <a:r>
              <a:rPr lang="en-US" sz="2800" dirty="0" smtClean="0"/>
              <a:t>Private bank debt-money created by loans to students.</a:t>
            </a:r>
            <a:endParaRPr lang="en-US" sz="2800" dirty="0"/>
          </a:p>
        </p:txBody>
      </p:sp>
      <p:sp>
        <p:nvSpPr>
          <p:cNvPr id="5" name="Rectangle 4"/>
          <p:cNvSpPr/>
          <p:nvPr/>
        </p:nvSpPr>
        <p:spPr>
          <a:xfrm>
            <a:off x="0" y="0"/>
            <a:ext cx="12192000" cy="584775"/>
          </a:xfrm>
          <a:prstGeom prst="rect">
            <a:avLst/>
          </a:prstGeom>
          <a:solidFill>
            <a:srgbClr val="61FFFF"/>
          </a:solidFill>
        </p:spPr>
        <p:txBody>
          <a:bodyPr wrap="square">
            <a:spAutoFit/>
          </a:bodyPr>
          <a:lstStyle/>
          <a:p>
            <a:pPr marL="514350" indent="-514350" algn="ctr">
              <a:buFont typeface="+mj-lt"/>
              <a:buAutoNum type="arabicPeriod" startAt="9"/>
            </a:pPr>
            <a:r>
              <a:rPr lang="en-US" sz="3200" b="1" dirty="0" smtClean="0">
                <a:latin typeface="Courier New" panose="02070309020205020404" pitchFamily="49" charset="0"/>
                <a:cs typeface="Courier New" panose="02070309020205020404" pitchFamily="49" charset="0"/>
              </a:rPr>
              <a:t> 1971</a:t>
            </a:r>
            <a:r>
              <a:rPr lang="en-US" sz="3200" b="1" dirty="0">
                <a:latin typeface="Courier New" panose="02070309020205020404" pitchFamily="49" charset="0"/>
                <a:cs typeface="Courier New" panose="02070309020205020404" pitchFamily="49" charset="0"/>
              </a:rPr>
              <a:t>: NIXON -- Closes the Gold Window</a:t>
            </a:r>
          </a:p>
        </p:txBody>
      </p:sp>
    </p:spTree>
    <p:extLst>
      <p:ext uri="{BB962C8B-B14F-4D97-AF65-F5344CB8AC3E}">
        <p14:creationId xmlns:p14="http://schemas.microsoft.com/office/powerpoint/2010/main" val="34688057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76906" y="3491621"/>
            <a:ext cx="1406154" cy="707886"/>
          </a:xfrm>
          <a:prstGeom prst="rect">
            <a:avLst/>
          </a:prstGeom>
          <a:noFill/>
        </p:spPr>
        <p:txBody>
          <a:bodyPr wrap="none" rtlCol="0">
            <a:spAutoFit/>
          </a:bodyPr>
          <a:lstStyle/>
          <a:p>
            <a:r>
              <a:rPr lang="en-US" sz="4000" dirty="0" smtClean="0"/>
              <a:t>Q &amp; A</a:t>
            </a:r>
            <a:endParaRPr lang="en-US" sz="4000" dirty="0"/>
          </a:p>
        </p:txBody>
      </p:sp>
      <p:sp>
        <p:nvSpPr>
          <p:cNvPr id="4" name="TextBox 3"/>
          <p:cNvSpPr txBox="1"/>
          <p:nvPr/>
        </p:nvSpPr>
        <p:spPr>
          <a:xfrm>
            <a:off x="2239505" y="4199507"/>
            <a:ext cx="7784632" cy="1200329"/>
          </a:xfrm>
          <a:prstGeom prst="rect">
            <a:avLst/>
          </a:prstGeom>
          <a:noFill/>
        </p:spPr>
        <p:txBody>
          <a:bodyPr wrap="none" rtlCol="0">
            <a:spAutoFit/>
          </a:bodyPr>
          <a:lstStyle/>
          <a:p>
            <a:pPr algn="ctr"/>
            <a:r>
              <a:rPr lang="en-US" dirty="0" smtClean="0"/>
              <a:t>WILL DECKER’S CONCLUSION:   </a:t>
            </a:r>
          </a:p>
          <a:p>
            <a:endParaRPr lang="en-US" dirty="0"/>
          </a:p>
          <a:p>
            <a:pPr algn="ctr"/>
            <a:r>
              <a:rPr lang="en-US" b="1" dirty="0" smtClean="0"/>
              <a:t>THE CONTROL OF MONEY -- WITHOUT CONTROL FROM THE PUBLIC -- LEADS TO</a:t>
            </a:r>
          </a:p>
          <a:p>
            <a:pPr algn="ctr"/>
            <a:r>
              <a:rPr lang="en-US" dirty="0" smtClean="0">
                <a:solidFill>
                  <a:srgbClr val="0070C0"/>
                </a:solidFill>
              </a:rPr>
              <a:t>CORRUPTION … USURPATION …  SLAVERY. </a:t>
            </a:r>
            <a:endParaRPr lang="en-US" dirty="0">
              <a:solidFill>
                <a:srgbClr val="0070C0"/>
              </a:solidFill>
            </a:endParaRPr>
          </a:p>
        </p:txBody>
      </p:sp>
      <p:sp>
        <p:nvSpPr>
          <p:cNvPr id="3" name="TextBox 2"/>
          <p:cNvSpPr txBox="1"/>
          <p:nvPr/>
        </p:nvSpPr>
        <p:spPr>
          <a:xfrm>
            <a:off x="2609247" y="1576551"/>
            <a:ext cx="6989221" cy="954107"/>
          </a:xfrm>
          <a:prstGeom prst="rect">
            <a:avLst/>
          </a:prstGeom>
          <a:solidFill>
            <a:srgbClr val="37FFFF"/>
          </a:solidFill>
        </p:spPr>
        <p:txBody>
          <a:bodyPr wrap="none" rtlCol="0">
            <a:spAutoFit/>
          </a:bodyPr>
          <a:lstStyle/>
          <a:p>
            <a:pPr algn="ctr"/>
            <a:r>
              <a:rPr lang="en-US" sz="2800" dirty="0" smtClean="0"/>
              <a:t>END PART 1 – CHAPTER 22:</a:t>
            </a:r>
          </a:p>
          <a:p>
            <a:pPr algn="ctr"/>
            <a:r>
              <a:rPr lang="en-US" sz="2800" dirty="0" smtClean="0"/>
              <a:t>INTERNATIONAL MONETARY ORGANIZATIONS</a:t>
            </a:r>
            <a:endParaRPr lang="en-US" sz="2800" dirty="0"/>
          </a:p>
        </p:txBody>
      </p:sp>
    </p:spTree>
    <p:extLst>
      <p:ext uri="{BB962C8B-B14F-4D97-AF65-F5344CB8AC3E}">
        <p14:creationId xmlns:p14="http://schemas.microsoft.com/office/powerpoint/2010/main" val="3603051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2000" cy="523220"/>
          </a:xfrm>
          <a:prstGeom prst="rect">
            <a:avLst/>
          </a:prstGeom>
          <a:solidFill>
            <a:srgbClr val="DE9BFF"/>
          </a:solidFill>
        </p:spPr>
        <p:txBody>
          <a:bodyPr wrap="square">
            <a:spAutoFit/>
          </a:bodyPr>
          <a:lstStyle/>
          <a:p>
            <a:pPr marL="342900" indent="-342900" algn="ctr">
              <a:buFont typeface="+mj-lt"/>
              <a:buAutoNum type="arabicPeriod" startAt="2"/>
            </a:pPr>
            <a:r>
              <a:rPr lang="en-US" sz="2800" b="1" dirty="0" smtClean="0">
                <a:latin typeface="Courier New" panose="02070309020205020404" pitchFamily="49" charset="0"/>
                <a:cs typeface="Courier New" panose="02070309020205020404" pitchFamily="49" charset="0"/>
              </a:rPr>
              <a:t>  The </a:t>
            </a:r>
            <a:r>
              <a:rPr lang="en-US" sz="2800" b="1" dirty="0">
                <a:latin typeface="Courier New" panose="02070309020205020404" pitchFamily="49" charset="0"/>
                <a:cs typeface="Courier New" panose="02070309020205020404" pitchFamily="49" charset="0"/>
              </a:rPr>
              <a:t>Problem of International Payments</a:t>
            </a:r>
          </a:p>
        </p:txBody>
      </p:sp>
      <p:sp>
        <p:nvSpPr>
          <p:cNvPr id="3" name="TextBox 2"/>
          <p:cNvSpPr txBox="1"/>
          <p:nvPr/>
        </p:nvSpPr>
        <p:spPr>
          <a:xfrm>
            <a:off x="0" y="523219"/>
            <a:ext cx="12192000" cy="954107"/>
          </a:xfrm>
          <a:prstGeom prst="rect">
            <a:avLst/>
          </a:prstGeom>
          <a:solidFill>
            <a:srgbClr val="DE9BFF"/>
          </a:solidFill>
        </p:spPr>
        <p:txBody>
          <a:bodyPr wrap="square" rtlCol="0">
            <a:spAutoFit/>
          </a:bodyPr>
          <a:lstStyle/>
          <a:p>
            <a:pPr algn="ctr"/>
            <a:r>
              <a:rPr lang="en-US" sz="2800" b="1" dirty="0" smtClean="0"/>
              <a:t>Money is a creature of the law. </a:t>
            </a:r>
          </a:p>
          <a:p>
            <a:pPr algn="ctr"/>
            <a:r>
              <a:rPr lang="en-US" sz="2800" b="1" dirty="0" smtClean="0"/>
              <a:t>This make money a national function, rather than international.</a:t>
            </a:r>
            <a:endParaRPr lang="en-US" sz="2800" b="1" dirty="0"/>
          </a:p>
        </p:txBody>
      </p:sp>
      <p:sp>
        <p:nvSpPr>
          <p:cNvPr id="4" name="TextBox 3"/>
          <p:cNvSpPr txBox="1"/>
          <p:nvPr/>
        </p:nvSpPr>
        <p:spPr>
          <a:xfrm>
            <a:off x="0" y="2203746"/>
            <a:ext cx="5912069" cy="3693319"/>
          </a:xfrm>
          <a:prstGeom prst="rect">
            <a:avLst/>
          </a:prstGeom>
          <a:solidFill>
            <a:srgbClr val="EECDFF"/>
          </a:solidFill>
        </p:spPr>
        <p:txBody>
          <a:bodyPr wrap="square" rtlCol="0">
            <a:spAutoFit/>
          </a:bodyPr>
          <a:lstStyle/>
          <a:p>
            <a:r>
              <a:rPr lang="en-US" sz="2400" dirty="0" smtClean="0"/>
              <a:t>“There is no such thing as an international currency.”  </a:t>
            </a:r>
            <a:r>
              <a:rPr lang="en-US" dirty="0" smtClean="0"/>
              <a:t>Schacht, </a:t>
            </a:r>
            <a:r>
              <a:rPr lang="en-US" i="1" dirty="0" smtClean="0"/>
              <a:t>The Magic of Money</a:t>
            </a:r>
            <a:r>
              <a:rPr lang="en-US" dirty="0" smtClean="0"/>
              <a:t>, pub. 1967, p. 75</a:t>
            </a:r>
          </a:p>
          <a:p>
            <a:endParaRPr lang="en-US" dirty="0" smtClean="0"/>
          </a:p>
          <a:p>
            <a:r>
              <a:rPr lang="en-US" sz="2400" dirty="0" smtClean="0"/>
              <a:t>“But just two years later [1969] the International Monetary Fund (the IMF) introduced the SDR (Special Drawing Rights), which is intended as a kind of international money reserve for governments.”</a:t>
            </a:r>
          </a:p>
          <a:p>
            <a:r>
              <a:rPr lang="en-US" sz="2400" dirty="0"/>
              <a:t>	</a:t>
            </a:r>
            <a:r>
              <a:rPr lang="en-US" sz="2400" dirty="0" smtClean="0"/>
              <a:t>								         </a:t>
            </a:r>
            <a:r>
              <a:rPr lang="en-US" dirty="0" err="1" smtClean="0"/>
              <a:t>Zarlenga</a:t>
            </a:r>
            <a:r>
              <a:rPr lang="en-US" dirty="0" smtClean="0"/>
              <a:t>, </a:t>
            </a:r>
            <a:r>
              <a:rPr lang="en-US" i="1" dirty="0" smtClean="0"/>
              <a:t>LSM</a:t>
            </a:r>
            <a:r>
              <a:rPr lang="en-US" dirty="0" smtClean="0"/>
              <a:t>, p. 604</a:t>
            </a:r>
            <a:endParaRPr lang="en-US" dirty="0"/>
          </a:p>
        </p:txBody>
      </p:sp>
      <p:pic>
        <p:nvPicPr>
          <p:cNvPr id="3074" name="Picture 2" descr="http://new.euro-med.dk/wp-content/uploads/SD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8490" y="2203746"/>
            <a:ext cx="6183510" cy="3693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113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523220"/>
          </a:xfrm>
          <a:prstGeom prst="rect">
            <a:avLst/>
          </a:prstGeom>
          <a:solidFill>
            <a:srgbClr val="37FFFF"/>
          </a:solidFill>
        </p:spPr>
        <p:txBody>
          <a:bodyPr wrap="square">
            <a:spAutoFit/>
          </a:bodyPr>
          <a:lstStyle/>
          <a:p>
            <a:pPr marL="342900" indent="-342900" algn="ctr">
              <a:buFont typeface="+mj-lt"/>
              <a:buAutoNum type="arabicPeriod" startAt="3"/>
            </a:pPr>
            <a:r>
              <a:rPr lang="en-US" sz="2800" b="1" dirty="0" smtClean="0">
                <a:latin typeface="Courier New" panose="02070309020205020404" pitchFamily="49" charset="0"/>
                <a:cs typeface="Courier New" panose="02070309020205020404" pitchFamily="49" charset="0"/>
              </a:rPr>
              <a:t>  Earlier </a:t>
            </a:r>
            <a:r>
              <a:rPr lang="en-US" sz="2800" b="1" dirty="0">
                <a:latin typeface="Courier New" panose="02070309020205020404" pitchFamily="49" charset="0"/>
                <a:cs typeface="Courier New" panose="02070309020205020404" pitchFamily="49" charset="0"/>
              </a:rPr>
              <a:t>Examples of International Payments</a:t>
            </a:r>
          </a:p>
        </p:txBody>
      </p:sp>
      <p:pic>
        <p:nvPicPr>
          <p:cNvPr id="5122" name="Picture 2" descr="http://classroom.synonym.com/DM-Resize/photos.demandstudios.com/getty/article/88/204/92845956.jpg?w=600&amp;h=600&amp;keep_rati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23220"/>
            <a:ext cx="1909708" cy="29684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orum-Rom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9" y="3683822"/>
            <a:ext cx="329565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fc02.deviantart.net/fs49/f/2009/183/8/c/Medieval_fair_by_Tripi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1244" y="523220"/>
            <a:ext cx="3990756" cy="280814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ecx.images-amazon.com/images/I/7177AXAZS2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8063" y="3331366"/>
            <a:ext cx="2338715" cy="3526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9708" y="584775"/>
            <a:ext cx="3477234" cy="923330"/>
          </a:xfrm>
          <a:prstGeom prst="rect">
            <a:avLst/>
          </a:prstGeom>
          <a:noFill/>
        </p:spPr>
        <p:txBody>
          <a:bodyPr wrap="none" rtlCol="0">
            <a:spAutoFit/>
          </a:bodyPr>
          <a:lstStyle/>
          <a:p>
            <a:r>
              <a:rPr lang="en-US" dirty="0" smtClean="0"/>
              <a:t>Egypt had a central banking system</a:t>
            </a:r>
          </a:p>
          <a:p>
            <a:r>
              <a:rPr lang="en-US" dirty="0" smtClean="0"/>
              <a:t>transferring payments through</a:t>
            </a:r>
          </a:p>
          <a:p>
            <a:r>
              <a:rPr lang="en-US" dirty="0" smtClean="0"/>
              <a:t>branches in various cities.</a:t>
            </a:r>
            <a:endParaRPr lang="en-US" dirty="0"/>
          </a:p>
        </p:txBody>
      </p:sp>
      <p:sp>
        <p:nvSpPr>
          <p:cNvPr id="5" name="TextBox 4"/>
          <p:cNvSpPr txBox="1"/>
          <p:nvPr/>
        </p:nvSpPr>
        <p:spPr>
          <a:xfrm>
            <a:off x="157655" y="5950773"/>
            <a:ext cx="4234749" cy="923330"/>
          </a:xfrm>
          <a:prstGeom prst="rect">
            <a:avLst/>
          </a:prstGeom>
          <a:noFill/>
        </p:spPr>
        <p:txBody>
          <a:bodyPr wrap="none" rtlCol="0">
            <a:spAutoFit/>
          </a:bodyPr>
          <a:lstStyle/>
          <a:p>
            <a:r>
              <a:rPr lang="en-US" dirty="0" smtClean="0"/>
              <a:t>Rome never used a central banking system.</a:t>
            </a:r>
          </a:p>
          <a:p>
            <a:r>
              <a:rPr lang="en-US" dirty="0" smtClean="0"/>
              <a:t>International trade was carried on in kind,</a:t>
            </a:r>
          </a:p>
          <a:p>
            <a:r>
              <a:rPr lang="en-US" dirty="0" smtClean="0"/>
              <a:t>or transported gold and silver.</a:t>
            </a:r>
            <a:endParaRPr lang="en-US" dirty="0"/>
          </a:p>
        </p:txBody>
      </p:sp>
      <p:sp>
        <p:nvSpPr>
          <p:cNvPr id="7" name="TextBox 6"/>
          <p:cNvSpPr txBox="1"/>
          <p:nvPr/>
        </p:nvSpPr>
        <p:spPr>
          <a:xfrm>
            <a:off x="4094992" y="2160444"/>
            <a:ext cx="4106252" cy="923330"/>
          </a:xfrm>
          <a:prstGeom prst="rect">
            <a:avLst/>
          </a:prstGeom>
          <a:noFill/>
        </p:spPr>
        <p:txBody>
          <a:bodyPr wrap="none" rtlCol="0">
            <a:spAutoFit/>
          </a:bodyPr>
          <a:lstStyle/>
          <a:p>
            <a:r>
              <a:rPr lang="en-US" dirty="0" smtClean="0"/>
              <a:t>Medieval Trade Fairs cleared bookkeeping</a:t>
            </a:r>
          </a:p>
          <a:p>
            <a:r>
              <a:rPr lang="en-US" dirty="0" smtClean="0"/>
              <a:t> payments for merchants from many</a:t>
            </a:r>
          </a:p>
          <a:p>
            <a:r>
              <a:rPr lang="en-US" dirty="0" smtClean="0"/>
              <a:t>countries and other trade fairs.</a:t>
            </a:r>
            <a:endParaRPr lang="en-US" dirty="0"/>
          </a:p>
        </p:txBody>
      </p:sp>
      <p:sp>
        <p:nvSpPr>
          <p:cNvPr id="8" name="TextBox 7"/>
          <p:cNvSpPr txBox="1"/>
          <p:nvPr/>
        </p:nvSpPr>
        <p:spPr>
          <a:xfrm>
            <a:off x="7950759" y="4968590"/>
            <a:ext cx="3884846" cy="1200329"/>
          </a:xfrm>
          <a:prstGeom prst="rect">
            <a:avLst/>
          </a:prstGeom>
          <a:noFill/>
        </p:spPr>
        <p:txBody>
          <a:bodyPr wrap="none" rtlCol="0">
            <a:spAutoFit/>
          </a:bodyPr>
          <a:lstStyle/>
          <a:p>
            <a:r>
              <a:rPr lang="en-US" dirty="0" smtClean="0"/>
              <a:t>The Knights Templars cleared payments</a:t>
            </a:r>
          </a:p>
          <a:p>
            <a:r>
              <a:rPr lang="en-US" dirty="0" smtClean="0"/>
              <a:t>across borders using the balancing of</a:t>
            </a:r>
          </a:p>
          <a:p>
            <a:r>
              <a:rPr lang="en-US" dirty="0" smtClean="0"/>
              <a:t>debits and credits.  They did not ship</a:t>
            </a:r>
          </a:p>
          <a:p>
            <a:r>
              <a:rPr lang="en-US" dirty="0" smtClean="0"/>
              <a:t>metals.</a:t>
            </a:r>
            <a:endParaRPr lang="en-US" dirty="0"/>
          </a:p>
        </p:txBody>
      </p:sp>
    </p:spTree>
    <p:extLst>
      <p:ext uri="{BB962C8B-B14F-4D97-AF65-F5344CB8AC3E}">
        <p14:creationId xmlns:p14="http://schemas.microsoft.com/office/powerpoint/2010/main" val="1971266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1890" y="-15150"/>
            <a:ext cx="12192000" cy="1508105"/>
          </a:xfrm>
          <a:prstGeom prst="rect">
            <a:avLst/>
          </a:prstGeom>
          <a:solidFill>
            <a:srgbClr val="FFC000"/>
          </a:solidFill>
        </p:spPr>
        <p:txBody>
          <a:bodyPr wrap="square">
            <a:spAutoFit/>
          </a:bodyPr>
          <a:lstStyle/>
          <a:p>
            <a:pPr marL="457200" indent="-457200">
              <a:buFont typeface="+mj-lt"/>
              <a:buAutoNum type="arabicPeriod" startAt="4"/>
            </a:pPr>
            <a:r>
              <a:rPr lang="en-US" sz="3600" b="1"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The </a:t>
            </a:r>
            <a:r>
              <a:rPr lang="en-US" sz="2400" b="1" dirty="0">
                <a:latin typeface="Courier New" panose="02070309020205020404" pitchFamily="49" charset="0"/>
                <a:cs typeface="Courier New" panose="02070309020205020404" pitchFamily="49" charset="0"/>
              </a:rPr>
              <a:t>International Gold </a:t>
            </a:r>
            <a:r>
              <a:rPr lang="en-US" sz="2400" b="1" dirty="0" smtClean="0">
                <a:latin typeface="Courier New" panose="02070309020205020404" pitchFamily="49" charset="0"/>
                <a:cs typeface="Courier New" panose="02070309020205020404" pitchFamily="49" charset="0"/>
              </a:rPr>
              <a:t>Standard, 1860–1931: THE THEORY</a:t>
            </a:r>
          </a:p>
          <a:p>
            <a:pPr algn="ctr"/>
            <a:r>
              <a:rPr lang="en-US" sz="2800" dirty="0"/>
              <a:t>“However, </a:t>
            </a:r>
            <a:r>
              <a:rPr lang="en-US" sz="2800" dirty="0" smtClean="0"/>
              <a:t>it </a:t>
            </a:r>
            <a:r>
              <a:rPr lang="en-US" sz="2800" dirty="0"/>
              <a:t>was well recognized that international trade was almost entirely an exchange of goods.” </a:t>
            </a:r>
            <a:r>
              <a:rPr lang="en-US" dirty="0" err="1"/>
              <a:t>Zarlenga</a:t>
            </a:r>
            <a:r>
              <a:rPr lang="en-US" dirty="0"/>
              <a:t>, </a:t>
            </a:r>
            <a:r>
              <a:rPr lang="en-US" i="1" dirty="0"/>
              <a:t>LSM</a:t>
            </a:r>
            <a:r>
              <a:rPr lang="en-US" dirty="0"/>
              <a:t>, p. 605</a:t>
            </a:r>
            <a:r>
              <a:rPr lang="en-US" sz="2800" dirty="0"/>
              <a:t> </a:t>
            </a:r>
            <a:endParaRPr lang="en-US" sz="3200" b="1" dirty="0" smtClean="0">
              <a:latin typeface="Courier New" panose="02070309020205020404" pitchFamily="49" charset="0"/>
              <a:cs typeface="Courier New" panose="02070309020205020404" pitchFamily="49" charset="0"/>
            </a:endParaRPr>
          </a:p>
        </p:txBody>
      </p:sp>
      <p:pic>
        <p:nvPicPr>
          <p:cNvPr id="6146" name="Picture 2" descr="http://www.lib.utexas.edu/maps/historical/ward_1912/england_wales_tudor_148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4" y="2153080"/>
            <a:ext cx="1229709" cy="1607496"/>
          </a:xfrm>
          <a:prstGeom prst="rect">
            <a:avLst/>
          </a:prstGeom>
          <a:solidFill>
            <a:srgbClr val="FFFF00"/>
          </a:solidFill>
        </p:spPr>
      </p:pic>
      <p:pic>
        <p:nvPicPr>
          <p:cNvPr id="7" name="Picture 2" descr="http://www.lib.utexas.edu/maps/historical/ward_1912/england_wales_tudor_148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36" y="5279594"/>
            <a:ext cx="1178220" cy="1540188"/>
          </a:xfrm>
          <a:prstGeom prst="rect">
            <a:avLst/>
          </a:prstGeom>
          <a:solidFill>
            <a:srgbClr val="FFFFC9"/>
          </a:solidFill>
        </p:spPr>
      </p:pic>
      <p:sp>
        <p:nvSpPr>
          <p:cNvPr id="6" name="Right Arrow 5"/>
          <p:cNvSpPr/>
          <p:nvPr/>
        </p:nvSpPr>
        <p:spPr>
          <a:xfrm>
            <a:off x="1307442" y="5108615"/>
            <a:ext cx="8921989" cy="658053"/>
          </a:xfrm>
          <a:prstGeom prst="rightArrow">
            <a:avLst/>
          </a:prstGeom>
          <a:solidFill>
            <a:srgbClr val="FFFF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dirty="0" smtClean="0">
                <a:solidFill>
                  <a:schemeClr val="tx1"/>
                </a:solidFill>
              </a:rPr>
              <a:t>EXPORTS MORE GOODS THAN IMPORT</a:t>
            </a:r>
            <a:endParaRPr lang="en-US" dirty="0">
              <a:solidFill>
                <a:schemeClr val="tx1"/>
              </a:solidFill>
            </a:endParaRPr>
          </a:p>
        </p:txBody>
      </p:sp>
      <p:sp>
        <p:nvSpPr>
          <p:cNvPr id="9" name="Right Arrow 8"/>
          <p:cNvSpPr/>
          <p:nvPr/>
        </p:nvSpPr>
        <p:spPr>
          <a:xfrm flipH="1">
            <a:off x="1324961" y="2974635"/>
            <a:ext cx="8866072" cy="73982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rPr>
              <a:t>IMPORTS MORE GOODS THAN EXPORT        </a:t>
            </a:r>
            <a:endParaRPr lang="en-US" dirty="0">
              <a:solidFill>
                <a:schemeClr val="tx1"/>
              </a:solidFill>
            </a:endParaRPr>
          </a:p>
        </p:txBody>
      </p:sp>
      <p:sp>
        <p:nvSpPr>
          <p:cNvPr id="13" name="Right Arrow 12"/>
          <p:cNvSpPr/>
          <p:nvPr/>
        </p:nvSpPr>
        <p:spPr>
          <a:xfrm flipH="1">
            <a:off x="1307442" y="5893697"/>
            <a:ext cx="8885271" cy="274205"/>
          </a:xfrm>
          <a:prstGeom prst="rightArrow">
            <a:avLst/>
          </a:prstGeom>
          <a:solidFill>
            <a:srgbClr val="FFFF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Right Arrow 13"/>
          <p:cNvSpPr/>
          <p:nvPr/>
        </p:nvSpPr>
        <p:spPr>
          <a:xfrm flipV="1">
            <a:off x="1322981" y="2179141"/>
            <a:ext cx="8846872" cy="22873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TextBox 11"/>
          <p:cNvSpPr txBox="1"/>
          <p:nvPr/>
        </p:nvSpPr>
        <p:spPr>
          <a:xfrm>
            <a:off x="8483670" y="1941237"/>
            <a:ext cx="1027654" cy="369332"/>
          </a:xfrm>
          <a:prstGeom prst="rect">
            <a:avLst/>
          </a:prstGeom>
          <a:solidFill>
            <a:srgbClr val="FFFF00"/>
          </a:solidFill>
        </p:spPr>
        <p:txBody>
          <a:bodyPr wrap="none" rtlCol="0">
            <a:spAutoFit/>
          </a:bodyPr>
          <a:lstStyle/>
          <a:p>
            <a:r>
              <a:rPr lang="en-US" dirty="0" smtClean="0"/>
              <a:t>EXPORTS</a:t>
            </a:r>
            <a:endParaRPr lang="en-US" dirty="0"/>
          </a:p>
        </p:txBody>
      </p:sp>
      <p:sp>
        <p:nvSpPr>
          <p:cNvPr id="15" name="TextBox 14"/>
          <p:cNvSpPr txBox="1"/>
          <p:nvPr/>
        </p:nvSpPr>
        <p:spPr>
          <a:xfrm>
            <a:off x="2391744" y="5719244"/>
            <a:ext cx="1050096" cy="369332"/>
          </a:xfrm>
          <a:prstGeom prst="rect">
            <a:avLst/>
          </a:prstGeom>
          <a:solidFill>
            <a:srgbClr val="FFFFC9"/>
          </a:solidFill>
        </p:spPr>
        <p:txBody>
          <a:bodyPr wrap="none" rtlCol="0">
            <a:spAutoFit/>
          </a:bodyPr>
          <a:lstStyle/>
          <a:p>
            <a:r>
              <a:rPr lang="en-US" dirty="0" smtClean="0"/>
              <a:t>IMPORTS</a:t>
            </a:r>
            <a:endParaRPr lang="en-US" dirty="0"/>
          </a:p>
        </p:txBody>
      </p:sp>
      <p:pic>
        <p:nvPicPr>
          <p:cNvPr id="6148" name="Picture 4" descr="https://s3-eu5.ixquick.com/cgi-bin/serveimage?url=http%3A%2F%2Fts1.mm.bing.net%2Fth%3Fid%3DJN.MPZs1Bg8EkxgOK8EW1yfqA%26pid%3D15.1%26H%3D153%26W%3D160&amp;sp=c8d9bfa5f639a15b2062c2f585e116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2878" y="2527660"/>
            <a:ext cx="548652" cy="524649"/>
          </a:xfrm>
          <a:prstGeom prst="rect">
            <a:avLst/>
          </a:prstGeom>
          <a:solidFill>
            <a:srgbClr val="FFFF00"/>
          </a:solidFill>
        </p:spPr>
      </p:pic>
      <p:sp>
        <p:nvSpPr>
          <p:cNvPr id="18" name="Right Arrow 17"/>
          <p:cNvSpPr/>
          <p:nvPr/>
        </p:nvSpPr>
        <p:spPr>
          <a:xfrm flipV="1">
            <a:off x="1365343" y="2508348"/>
            <a:ext cx="8825691" cy="466286"/>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Right Arrow 19"/>
          <p:cNvSpPr/>
          <p:nvPr/>
        </p:nvSpPr>
        <p:spPr>
          <a:xfrm rot="10800000" flipV="1">
            <a:off x="1333652" y="6325955"/>
            <a:ext cx="8813341" cy="421964"/>
          </a:xfrm>
          <a:prstGeom prst="rightArrow">
            <a:avLst/>
          </a:prstGeom>
          <a:solidFill>
            <a:srgbClr val="FFFF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TextBox 16"/>
          <p:cNvSpPr txBox="1"/>
          <p:nvPr/>
        </p:nvSpPr>
        <p:spPr>
          <a:xfrm>
            <a:off x="8501304" y="2370874"/>
            <a:ext cx="723275" cy="369332"/>
          </a:xfrm>
          <a:prstGeom prst="rect">
            <a:avLst/>
          </a:prstGeom>
          <a:solidFill>
            <a:srgbClr val="FFFF00"/>
          </a:solidFill>
        </p:spPr>
        <p:txBody>
          <a:bodyPr wrap="none" rtlCol="0">
            <a:spAutoFit/>
          </a:bodyPr>
          <a:lstStyle/>
          <a:p>
            <a:r>
              <a:rPr lang="en-US" dirty="0" smtClean="0"/>
              <a:t>GOLD</a:t>
            </a:r>
            <a:endParaRPr lang="en-US" dirty="0"/>
          </a:p>
        </p:txBody>
      </p:sp>
      <p:sp>
        <p:nvSpPr>
          <p:cNvPr id="23" name="TextBox 22"/>
          <p:cNvSpPr txBox="1"/>
          <p:nvPr/>
        </p:nvSpPr>
        <p:spPr>
          <a:xfrm>
            <a:off x="2537151" y="6125727"/>
            <a:ext cx="784628" cy="369332"/>
          </a:xfrm>
          <a:prstGeom prst="rect">
            <a:avLst/>
          </a:prstGeom>
          <a:solidFill>
            <a:srgbClr val="FFFFC9"/>
          </a:solidFill>
        </p:spPr>
        <p:txBody>
          <a:bodyPr wrap="square" rtlCol="0">
            <a:spAutoFit/>
          </a:bodyPr>
          <a:lstStyle/>
          <a:p>
            <a:r>
              <a:rPr lang="en-US" dirty="0" smtClean="0"/>
              <a:t>GOLD</a:t>
            </a:r>
            <a:endParaRPr lang="en-US" dirty="0"/>
          </a:p>
        </p:txBody>
      </p:sp>
      <p:pic>
        <p:nvPicPr>
          <p:cNvPr id="6150" name="Picture 6" descr="http://www.pictures-europe.com/map/maps/europe-map.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10233" y="2089463"/>
            <a:ext cx="1863528" cy="1671113"/>
          </a:xfrm>
          <a:prstGeom prst="rect">
            <a:avLst/>
          </a:prstGeom>
          <a:solidFill>
            <a:srgbClr val="FFFF00"/>
          </a:solidFill>
        </p:spPr>
      </p:pic>
      <p:pic>
        <p:nvPicPr>
          <p:cNvPr id="25" name="Picture 6" descr="http://www.pictures-europe.com/map/maps/europe-map.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229432" y="5076806"/>
            <a:ext cx="1863528" cy="1671113"/>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119219" y="1579288"/>
            <a:ext cx="506835" cy="49774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1</a:t>
            </a:r>
            <a:endParaRPr lang="en-US" sz="3200" dirty="0">
              <a:solidFill>
                <a:schemeClr val="tx1"/>
              </a:solidFill>
            </a:endParaRPr>
          </a:p>
        </p:txBody>
      </p:sp>
      <p:sp>
        <p:nvSpPr>
          <p:cNvPr id="28" name="Oval 27"/>
          <p:cNvSpPr/>
          <p:nvPr/>
        </p:nvSpPr>
        <p:spPr>
          <a:xfrm>
            <a:off x="234053" y="4738850"/>
            <a:ext cx="506835" cy="49774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3</a:t>
            </a:r>
            <a:endParaRPr lang="en-US" sz="3200" dirty="0">
              <a:solidFill>
                <a:schemeClr val="tx1"/>
              </a:solidFill>
            </a:endParaRPr>
          </a:p>
        </p:txBody>
      </p:sp>
      <p:pic>
        <p:nvPicPr>
          <p:cNvPr id="6152" name="Picture 8" descr="https://s17-us2.ixquick.com/cgi-bin/serveimage?url=http%3A%2F%2Fts3.mm.bing.net%2Fth%3Fid%3DJN.61SMPhdlI1z6qTHDVuHACw%26pid%3D15.1%26H%3D91%26W%3D160&amp;sp=88c889a4b19ba406a48e7a692461df0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3172" y="3985264"/>
            <a:ext cx="974928" cy="554491"/>
          </a:xfrm>
          <a:prstGeom prst="rect">
            <a:avLst/>
          </a:prstGeom>
          <a:solidFill>
            <a:srgbClr val="FFDAA3"/>
          </a:solidFill>
        </p:spPr>
      </p:pic>
      <p:sp>
        <p:nvSpPr>
          <p:cNvPr id="22" name="TextBox 21"/>
          <p:cNvSpPr txBox="1"/>
          <p:nvPr/>
        </p:nvSpPr>
        <p:spPr>
          <a:xfrm>
            <a:off x="3462004" y="4148528"/>
            <a:ext cx="8728525" cy="400110"/>
          </a:xfrm>
          <a:prstGeom prst="rect">
            <a:avLst/>
          </a:prstGeom>
          <a:solidFill>
            <a:schemeClr val="bg1"/>
          </a:solidFill>
        </p:spPr>
        <p:txBody>
          <a:bodyPr wrap="square" rtlCol="0">
            <a:spAutoFit/>
          </a:bodyPr>
          <a:lstStyle/>
          <a:p>
            <a:r>
              <a:rPr lang="en-US" sz="2000" dirty="0" smtClean="0"/>
              <a:t>PRICES FALL:  with less gold in the country, prices would fall, causing exports to rise</a:t>
            </a:r>
            <a:endParaRPr lang="en-US" sz="2000" dirty="0"/>
          </a:p>
        </p:txBody>
      </p:sp>
      <p:sp>
        <p:nvSpPr>
          <p:cNvPr id="27" name="Oval 26"/>
          <p:cNvSpPr/>
          <p:nvPr/>
        </p:nvSpPr>
        <p:spPr>
          <a:xfrm>
            <a:off x="2229453" y="3983332"/>
            <a:ext cx="506835" cy="497741"/>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2</a:t>
            </a:r>
            <a:endParaRPr lang="en-US" sz="3200" dirty="0">
              <a:solidFill>
                <a:schemeClr val="tx1"/>
              </a:solidFill>
            </a:endParaRPr>
          </a:p>
        </p:txBody>
      </p:sp>
      <p:sp>
        <p:nvSpPr>
          <p:cNvPr id="29" name="TextBox 28"/>
          <p:cNvSpPr txBox="1"/>
          <p:nvPr/>
        </p:nvSpPr>
        <p:spPr>
          <a:xfrm>
            <a:off x="710108" y="1579288"/>
            <a:ext cx="8569077" cy="369332"/>
          </a:xfrm>
          <a:prstGeom prst="rect">
            <a:avLst/>
          </a:prstGeom>
          <a:noFill/>
        </p:spPr>
        <p:txBody>
          <a:bodyPr wrap="none" rtlCol="0">
            <a:spAutoFit/>
          </a:bodyPr>
          <a:lstStyle/>
          <a:p>
            <a:r>
              <a:rPr lang="en-US" dirty="0" smtClean="0"/>
              <a:t>If a country imported more goods than they exported, gold would flow out of the country.</a:t>
            </a:r>
            <a:endParaRPr lang="en-US" dirty="0"/>
          </a:p>
        </p:txBody>
      </p:sp>
      <p:pic>
        <p:nvPicPr>
          <p:cNvPr id="35" name="Picture 4" descr="https://s3-eu5.ixquick.com/cgi-bin/serveimage?url=http%3A%2F%2Fts1.mm.bing.net%2Fth%3Fid%3DJN.MPZs1Bg8EkxgOK8EW1yfqA%26pid%3D15.1%26H%3D153%26W%3D160&amp;sp=c8d9bfa5f639a15b2062c2f585e116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00201" y="2436144"/>
            <a:ext cx="688497" cy="658376"/>
          </a:xfrm>
          <a:prstGeom prst="rect">
            <a:avLst/>
          </a:prstGeom>
          <a:solidFill>
            <a:srgbClr val="FFFFC9"/>
          </a:solidFill>
        </p:spPr>
      </p:pic>
      <p:pic>
        <p:nvPicPr>
          <p:cNvPr id="19" name="Picture 4" descr="https://s3-eu5.ixquick.com/cgi-bin/serveimage?url=http%3A%2F%2Fts1.mm.bing.net%2Fth%3Fid%3DJN.MPZs1Bg8EkxgOK8EW1yfqA%26pid%3D15.1%26H%3D153%26W%3D160&amp;sp=c8d9bfa5f639a15b2062c2f585e116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0233" y="6134888"/>
            <a:ext cx="641077" cy="613031"/>
          </a:xfrm>
          <a:prstGeom prst="rect">
            <a:avLst/>
          </a:prstGeom>
          <a:solidFill>
            <a:schemeClr val="bg1"/>
          </a:solidFill>
        </p:spPr>
      </p:pic>
      <p:pic>
        <p:nvPicPr>
          <p:cNvPr id="39" name="Picture 4" descr="https://s3-eu5.ixquick.com/cgi-bin/serveimage?url=http%3A%2F%2Fts1.mm.bing.net%2Fth%3Fid%3DJN.MPZs1Bg8EkxgOK8EW1yfqA%26pid%3D15.1%26H%3D153%26W%3D160&amp;sp=c8d9bfa5f639a15b2062c2f585e116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19" y="6149833"/>
            <a:ext cx="688497" cy="658376"/>
          </a:xfrm>
          <a:prstGeom prst="rect">
            <a:avLst/>
          </a:prstGeom>
          <a:solidFill>
            <a:srgbClr val="FFFFC9"/>
          </a:solidFill>
        </p:spPr>
      </p:pic>
      <p:sp>
        <p:nvSpPr>
          <p:cNvPr id="40" name="TextBox 39"/>
          <p:cNvSpPr txBox="1"/>
          <p:nvPr/>
        </p:nvSpPr>
        <p:spPr>
          <a:xfrm>
            <a:off x="777607" y="4867259"/>
            <a:ext cx="6093463" cy="369332"/>
          </a:xfrm>
          <a:prstGeom prst="rect">
            <a:avLst/>
          </a:prstGeom>
          <a:noFill/>
        </p:spPr>
        <p:txBody>
          <a:bodyPr wrap="none" rtlCol="0">
            <a:spAutoFit/>
          </a:bodyPr>
          <a:lstStyle/>
          <a:p>
            <a:r>
              <a:rPr lang="en-US" dirty="0" smtClean="0"/>
              <a:t>a balance of trade would be restored and gold would flow back </a:t>
            </a:r>
            <a:endParaRPr lang="en-US" dirty="0"/>
          </a:p>
        </p:txBody>
      </p:sp>
      <p:sp>
        <p:nvSpPr>
          <p:cNvPr id="3" name="TextBox 2"/>
          <p:cNvSpPr txBox="1"/>
          <p:nvPr/>
        </p:nvSpPr>
        <p:spPr>
          <a:xfrm>
            <a:off x="618678" y="2434516"/>
            <a:ext cx="713657" cy="646331"/>
          </a:xfrm>
          <a:prstGeom prst="rect">
            <a:avLst/>
          </a:prstGeom>
          <a:solidFill>
            <a:schemeClr val="bg1"/>
          </a:solidFill>
        </p:spPr>
        <p:txBody>
          <a:bodyPr wrap="none" rtlCol="0">
            <a:spAutoFit/>
          </a:bodyPr>
          <a:lstStyle/>
          <a:p>
            <a:r>
              <a:rPr lang="en-US" dirty="0" smtClean="0"/>
              <a:t>        </a:t>
            </a:r>
          </a:p>
          <a:p>
            <a:r>
              <a:rPr lang="en-US" dirty="0"/>
              <a:t> </a:t>
            </a:r>
            <a:r>
              <a:rPr lang="en-US" dirty="0" smtClean="0"/>
              <a:t>         </a:t>
            </a:r>
            <a:endParaRPr lang="en-US" dirty="0"/>
          </a:p>
        </p:txBody>
      </p:sp>
      <p:sp>
        <p:nvSpPr>
          <p:cNvPr id="4" name="TextBox 3"/>
          <p:cNvSpPr txBox="1"/>
          <p:nvPr/>
        </p:nvSpPr>
        <p:spPr>
          <a:xfrm>
            <a:off x="10146994" y="6310393"/>
            <a:ext cx="45719" cy="646331"/>
          </a:xfrm>
          <a:prstGeom prst="rect">
            <a:avLst/>
          </a:prstGeom>
          <a:noFill/>
        </p:spPr>
        <p:txBody>
          <a:bodyPr wrap="square" rtlCol="0">
            <a:spAutoFit/>
          </a:bodyPr>
          <a:lstStyle/>
          <a:p>
            <a:r>
              <a:rPr lang="en-US" dirty="0" smtClean="0"/>
              <a:t>               </a:t>
            </a:r>
          </a:p>
          <a:p>
            <a:r>
              <a:rPr lang="en-US" dirty="0"/>
              <a:t> </a:t>
            </a:r>
            <a:r>
              <a:rPr lang="en-US" dirty="0" smtClean="0"/>
              <a:t>              </a:t>
            </a:r>
            <a:endParaRPr lang="en-US" dirty="0"/>
          </a:p>
        </p:txBody>
      </p:sp>
      <p:sp>
        <p:nvSpPr>
          <p:cNvPr id="5" name="TextBox 4"/>
          <p:cNvSpPr txBox="1"/>
          <p:nvPr/>
        </p:nvSpPr>
        <p:spPr>
          <a:xfrm>
            <a:off x="10116343" y="6125727"/>
            <a:ext cx="872355" cy="646331"/>
          </a:xfrm>
          <a:prstGeom prst="rect">
            <a:avLst/>
          </a:prstGeom>
          <a:solidFill>
            <a:schemeClr val="bg1"/>
          </a:solidFill>
        </p:spPr>
        <p:txBody>
          <a:bodyPr wrap="none" rtlCol="0">
            <a:spAutoFit/>
          </a:bodyPr>
          <a:lstStyle/>
          <a:p>
            <a:r>
              <a:rPr lang="en-US" dirty="0" smtClean="0"/>
              <a:t>             </a:t>
            </a:r>
          </a:p>
          <a:p>
            <a:r>
              <a:rPr lang="en-US" dirty="0"/>
              <a:t> </a:t>
            </a:r>
            <a:r>
              <a:rPr lang="en-US" dirty="0" smtClean="0"/>
              <a:t>            </a:t>
            </a:r>
            <a:endParaRPr lang="en-US" dirty="0"/>
          </a:p>
        </p:txBody>
      </p:sp>
    </p:spTree>
    <p:extLst>
      <p:ext uri="{BB962C8B-B14F-4D97-AF65-F5344CB8AC3E}">
        <p14:creationId xmlns:p14="http://schemas.microsoft.com/office/powerpoint/2010/main" val="46625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4" grpId="0" animBg="1"/>
      <p:bldP spid="12" grpId="0" animBg="1"/>
      <p:bldP spid="15" grpId="0" animBg="1"/>
      <p:bldP spid="18" grpId="0" animBg="1"/>
      <p:bldP spid="20" grpId="0" animBg="1"/>
      <p:bldP spid="17" grpId="0" animBg="1"/>
      <p:bldP spid="23" grpId="0" animBg="1"/>
      <p:bldP spid="22" grpId="0" animBg="1"/>
      <p:bldP spid="27" grpId="0" animBg="1"/>
      <p:bldP spid="3"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954107"/>
          </a:xfrm>
          <a:prstGeom prst="rect">
            <a:avLst/>
          </a:prstGeom>
          <a:solidFill>
            <a:srgbClr val="FFC000"/>
          </a:solidFill>
        </p:spPr>
        <p:txBody>
          <a:bodyPr wrap="square">
            <a:spAutoFit/>
          </a:bodyPr>
          <a:lstStyle/>
          <a:p>
            <a:pPr marL="457200" indent="-457200" algn="ctr">
              <a:buFont typeface="+mj-lt"/>
              <a:buAutoNum type="arabicPeriod" startAt="4"/>
            </a:pPr>
            <a:r>
              <a:rPr lang="en-US" sz="3600" b="1"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The </a:t>
            </a:r>
            <a:r>
              <a:rPr lang="en-US" sz="2400" b="1" dirty="0">
                <a:latin typeface="Courier New" panose="02070309020205020404" pitchFamily="49" charset="0"/>
                <a:cs typeface="Courier New" panose="02070309020205020404" pitchFamily="49" charset="0"/>
              </a:rPr>
              <a:t>International Gold </a:t>
            </a:r>
            <a:r>
              <a:rPr lang="en-US" sz="2400" b="1" dirty="0" smtClean="0">
                <a:latin typeface="Courier New" panose="02070309020205020404" pitchFamily="49" charset="0"/>
                <a:cs typeface="Courier New" panose="02070309020205020404" pitchFamily="49" charset="0"/>
              </a:rPr>
              <a:t>Standard, 1860–1931:  THE THEORY</a:t>
            </a:r>
            <a:endParaRPr lang="en-US" sz="3200" b="1" dirty="0" smtClean="0">
              <a:latin typeface="Courier New" panose="02070309020205020404" pitchFamily="49" charset="0"/>
              <a:cs typeface="Courier New" panose="02070309020205020404" pitchFamily="49" charset="0"/>
            </a:endParaRPr>
          </a:p>
          <a:p>
            <a:pPr algn="ctr"/>
            <a:r>
              <a:rPr lang="en-US" sz="2000" b="1" dirty="0" smtClean="0">
                <a:latin typeface="Courier New" panose="02070309020205020404" pitchFamily="49" charset="0"/>
                <a:cs typeface="Courier New" panose="02070309020205020404" pitchFamily="49" charset="0"/>
              </a:rPr>
              <a:t>The Theory was Based on a False Concept of Money’s Nature</a:t>
            </a:r>
          </a:p>
        </p:txBody>
      </p:sp>
      <p:sp>
        <p:nvSpPr>
          <p:cNvPr id="3" name="TextBox 2"/>
          <p:cNvSpPr txBox="1"/>
          <p:nvPr/>
        </p:nvSpPr>
        <p:spPr>
          <a:xfrm>
            <a:off x="0" y="954107"/>
            <a:ext cx="12192000" cy="2308324"/>
          </a:xfrm>
          <a:prstGeom prst="rect">
            <a:avLst/>
          </a:prstGeom>
          <a:noFill/>
        </p:spPr>
        <p:txBody>
          <a:bodyPr wrap="square" rtlCol="0">
            <a:spAutoFit/>
          </a:bodyPr>
          <a:lstStyle/>
          <a:p>
            <a:r>
              <a:rPr lang="en-US" dirty="0" smtClean="0"/>
              <a:t>                       </a:t>
            </a:r>
          </a:p>
          <a:p>
            <a:r>
              <a:rPr lang="en-US" dirty="0"/>
              <a:t>	</a:t>
            </a:r>
            <a:r>
              <a:rPr lang="en-US" dirty="0" smtClean="0"/>
              <a:t>The theory had to be altered when it did not work as expected:</a:t>
            </a:r>
          </a:p>
          <a:p>
            <a:endParaRPr lang="en-US" dirty="0" smtClean="0"/>
          </a:p>
          <a:p>
            <a:pPr marL="2114550" lvl="4" indent="-285750">
              <a:buFont typeface="Arial" panose="020B0604020202020204" pitchFamily="34" charset="0"/>
              <a:buChar char="•"/>
            </a:pPr>
            <a:r>
              <a:rPr lang="en-US" dirty="0" smtClean="0"/>
              <a:t>when high prices went with high exports</a:t>
            </a:r>
          </a:p>
          <a:p>
            <a:pPr marL="2114550" lvl="4" indent="-285750">
              <a:buFont typeface="Arial" panose="020B0604020202020204" pitchFamily="34" charset="0"/>
              <a:buChar char="•"/>
            </a:pPr>
            <a:r>
              <a:rPr lang="en-US" dirty="0" smtClean="0"/>
              <a:t>when levels of bank credit were increased to make up for gold exports</a:t>
            </a:r>
          </a:p>
          <a:p>
            <a:pPr marL="2114550" lvl="4" indent="-285750">
              <a:buFont typeface="Arial" panose="020B0604020202020204" pitchFamily="34" charset="0"/>
              <a:buChar char="•"/>
            </a:pPr>
            <a:r>
              <a:rPr lang="en-US" dirty="0" smtClean="0"/>
              <a:t>the market value of gold itself varied</a:t>
            </a:r>
          </a:p>
          <a:p>
            <a:pPr marL="2114550" lvl="4" indent="-285750">
              <a:buFont typeface="Arial" panose="020B0604020202020204" pitchFamily="34" charset="0"/>
              <a:buChar char="•"/>
            </a:pPr>
            <a:r>
              <a:rPr lang="en-US" dirty="0" smtClean="0"/>
              <a:t>legal actions affected the value of gold</a:t>
            </a:r>
          </a:p>
          <a:p>
            <a:pPr marL="2114550" lvl="4" indent="-285750">
              <a:buFont typeface="Arial" panose="020B0604020202020204" pitchFamily="34" charset="0"/>
              <a:buChar char="•"/>
            </a:pPr>
            <a:endParaRPr lang="en-US" dirty="0"/>
          </a:p>
        </p:txBody>
      </p:sp>
      <p:pic>
        <p:nvPicPr>
          <p:cNvPr id="7170" name="Picture 2" descr="http://mimiandeunice.com/wp-content/uploads/2011/05/ME_354_Theor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3392214"/>
            <a:ext cx="9753600" cy="3028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739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11181</TotalTime>
  <Words>5375</Words>
  <Application>Microsoft Office PowerPoint</Application>
  <PresentationFormat>Widescreen</PresentationFormat>
  <Paragraphs>429</Paragraphs>
  <Slides>53</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Arial</vt:lpstr>
      <vt:lpstr>Calibri</vt:lpstr>
      <vt:lpstr>Calibri Light</vt:lpstr>
      <vt:lpstr>Courier New</vt:lpstr>
      <vt:lpstr>Times New Roman</vt:lpstr>
      <vt:lpstr>Wingdings</vt:lpstr>
      <vt:lpstr>Office Theme</vt:lpstr>
      <vt:lpstr>    The Lost Science of Money   </vt:lpstr>
      <vt:lpstr>THEMES OF LOST SCIENCE OF MONEY BOOK</vt:lpstr>
      <vt:lpstr>PARTS OF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2 CHAPTER 18</dc:title>
  <dc:creator>Sue Peters</dc:creator>
  <cp:lastModifiedBy>Sue Peters</cp:lastModifiedBy>
  <cp:revision>1333</cp:revision>
  <dcterms:created xsi:type="dcterms:W3CDTF">2015-01-20T02:13:25Z</dcterms:created>
  <dcterms:modified xsi:type="dcterms:W3CDTF">2015-07-18T02:28:04Z</dcterms:modified>
</cp:coreProperties>
</file>