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69" r:id="rId2"/>
    <p:sldId id="273" r:id="rId3"/>
    <p:sldId id="370" r:id="rId4"/>
    <p:sldId id="373" r:id="rId5"/>
    <p:sldId id="372" r:id="rId6"/>
    <p:sldId id="375" r:id="rId7"/>
    <p:sldId id="378" r:id="rId8"/>
    <p:sldId id="374" r:id="rId9"/>
    <p:sldId id="376" r:id="rId10"/>
    <p:sldId id="377" r:id="rId11"/>
    <p:sldId id="380" r:id="rId12"/>
    <p:sldId id="379" r:id="rId13"/>
    <p:sldId id="381" r:id="rId14"/>
    <p:sldId id="382" r:id="rId15"/>
    <p:sldId id="383" r:id="rId16"/>
    <p:sldId id="384" r:id="rId17"/>
    <p:sldId id="385" r:id="rId18"/>
    <p:sldId id="386" r:id="rId19"/>
    <p:sldId id="387" r:id="rId20"/>
    <p:sldId id="388" r:id="rId21"/>
    <p:sldId id="389" r:id="rId22"/>
    <p:sldId id="390" r:id="rId23"/>
    <p:sldId id="391" r:id="rId24"/>
    <p:sldId id="392" r:id="rId25"/>
    <p:sldId id="393" r:id="rId26"/>
    <p:sldId id="394" r:id="rId27"/>
    <p:sldId id="395" r:id="rId28"/>
    <p:sldId id="396" r:id="rId29"/>
    <p:sldId id="397" r:id="rId30"/>
    <p:sldId id="398" r:id="rId31"/>
    <p:sldId id="399" r:id="rId32"/>
    <p:sldId id="36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BFF9B"/>
    <a:srgbClr val="D5FFD5"/>
    <a:srgbClr val="BDFFBD"/>
    <a:srgbClr val="79FF79"/>
    <a:srgbClr val="FFD7CD"/>
    <a:srgbClr val="FFA18B"/>
    <a:srgbClr val="FFFFD1"/>
    <a:srgbClr val="FFFFAB"/>
    <a:srgbClr val="E5E5FF"/>
    <a:srgbClr val="BDB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52" autoAdjust="0"/>
    <p:restoredTop sz="94434" autoAdjust="0"/>
  </p:normalViewPr>
  <p:slideViewPr>
    <p:cSldViewPr snapToGrid="0">
      <p:cViewPr varScale="1">
        <p:scale>
          <a:sx n="61" d="100"/>
          <a:sy n="61" d="100"/>
        </p:scale>
        <p:origin x="72" y="3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BD217F-0A72-4E8E-9092-9DE18513A66F}" type="datetimeFigureOut">
              <a:rPr lang="en-US" smtClean="0"/>
              <a:t>5/17/2015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2C5D04-5B29-4CE0-B04C-B27DA1EC40D5}" type="slidenum">
              <a:rPr lang="en-US" smtClean="0"/>
              <a:t>‹#›</a:t>
            </a:fld>
            <a:endParaRPr lang="en-US"/>
          </a:p>
        </p:txBody>
      </p:sp>
    </p:spTree>
    <p:extLst>
      <p:ext uri="{BB962C8B-B14F-4D97-AF65-F5344CB8AC3E}">
        <p14:creationId xmlns:p14="http://schemas.microsoft.com/office/powerpoint/2010/main" val="2199523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1</a:t>
            </a:fld>
            <a:endParaRPr lang="en-US" dirty="0"/>
          </a:p>
        </p:txBody>
      </p:sp>
    </p:spTree>
    <p:extLst>
      <p:ext uri="{BB962C8B-B14F-4D97-AF65-F5344CB8AC3E}">
        <p14:creationId xmlns:p14="http://schemas.microsoft.com/office/powerpoint/2010/main" val="2247162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3</a:t>
            </a:fld>
            <a:endParaRPr lang="en-US" dirty="0"/>
          </a:p>
        </p:txBody>
      </p:sp>
    </p:spTree>
    <p:extLst>
      <p:ext uri="{BB962C8B-B14F-4D97-AF65-F5344CB8AC3E}">
        <p14:creationId xmlns:p14="http://schemas.microsoft.com/office/powerpoint/2010/main" val="3155516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3B39FC-D0DD-4455-BC25-C7EFE9265554}" type="datetimeFigureOut">
              <a:rPr lang="en-US" smtClean="0"/>
              <a:t>5/17/2015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4001103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3B39FC-D0DD-4455-BC25-C7EFE9265554}" type="datetimeFigureOut">
              <a:rPr lang="en-US" smtClean="0"/>
              <a:t>5/17/2015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1172847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3B39FC-D0DD-4455-BC25-C7EFE9265554}" type="datetimeFigureOut">
              <a:rPr lang="en-US" smtClean="0"/>
              <a:t>5/17/2015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3506157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3B39FC-D0DD-4455-BC25-C7EFE9265554}" type="datetimeFigureOut">
              <a:rPr lang="en-US" smtClean="0"/>
              <a:t>5/17/2015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2076673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3B39FC-D0DD-4455-BC25-C7EFE9265554}" type="datetimeFigureOut">
              <a:rPr lang="en-US" smtClean="0"/>
              <a:t>5/17/2015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3564114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3B39FC-D0DD-4455-BC25-C7EFE9265554}" type="datetimeFigureOut">
              <a:rPr lang="en-US" smtClean="0"/>
              <a:t>5/17/2015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2848732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3B39FC-D0DD-4455-BC25-C7EFE9265554}" type="datetimeFigureOut">
              <a:rPr lang="en-US" smtClean="0"/>
              <a:t>5/17/2015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2227397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3B39FC-D0DD-4455-BC25-C7EFE9265554}" type="datetimeFigureOut">
              <a:rPr lang="en-US" smtClean="0"/>
              <a:t>5/17/2015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841188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3B39FC-D0DD-4455-BC25-C7EFE9265554}" type="datetimeFigureOut">
              <a:rPr lang="en-US" smtClean="0"/>
              <a:t>5/17/2015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2415575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3B39FC-D0DD-4455-BC25-C7EFE9265554}" type="datetimeFigureOut">
              <a:rPr lang="en-US" smtClean="0"/>
              <a:t>5/17/2015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309173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3B39FC-D0DD-4455-BC25-C7EFE9265554}" type="datetimeFigureOut">
              <a:rPr lang="en-US" smtClean="0"/>
              <a:t>5/17/2015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1221108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3B39FC-D0DD-4455-BC25-C7EFE9265554}" type="datetimeFigureOut">
              <a:rPr lang="en-US" smtClean="0"/>
              <a:t>5/17/2015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7F5DF8-4A4E-42D5-8126-165BE8A29F39}" type="slidenum">
              <a:rPr lang="en-US" smtClean="0"/>
              <a:t>‹#›</a:t>
            </a:fld>
            <a:endParaRPr lang="en-US"/>
          </a:p>
        </p:txBody>
      </p:sp>
    </p:spTree>
    <p:extLst>
      <p:ext uri="{BB962C8B-B14F-4D97-AF65-F5344CB8AC3E}">
        <p14:creationId xmlns:p14="http://schemas.microsoft.com/office/powerpoint/2010/main" val="36946681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36.jpg"/><Relationship Id="rId4" Type="http://schemas.openxmlformats.org/officeDocument/2006/relationships/image" Target="../media/image3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7.xml"/><Relationship Id="rId4" Type="http://schemas.openxmlformats.org/officeDocument/2006/relationships/image" Target="../media/image3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2035" y="2727434"/>
            <a:ext cx="5379964" cy="4130566"/>
          </a:xfrm>
          <a:prstGeom prst="rect">
            <a:avLst/>
          </a:prstGeom>
        </p:spPr>
      </p:pic>
      <p:sp>
        <p:nvSpPr>
          <p:cNvPr id="3" name="Subtitle 2"/>
          <p:cNvSpPr>
            <a:spLocks noGrp="1"/>
          </p:cNvSpPr>
          <p:nvPr>
            <p:ph type="subTitle" idx="1"/>
          </p:nvPr>
        </p:nvSpPr>
        <p:spPr>
          <a:xfrm>
            <a:off x="6858000" y="1112599"/>
            <a:ext cx="5333999" cy="1614835"/>
          </a:xfrm>
          <a:solidFill>
            <a:srgbClr val="33CCFF"/>
          </a:solidFill>
        </p:spPr>
        <p:txBody>
          <a:bodyPr>
            <a:normAutofit/>
          </a:bodyPr>
          <a:lstStyle/>
          <a:p>
            <a:r>
              <a:rPr lang="en-US" sz="2800" b="1" dirty="0" smtClean="0"/>
              <a:t>CHAPTER 20 – Part 3</a:t>
            </a:r>
          </a:p>
          <a:p>
            <a:r>
              <a:rPr lang="en-US" sz="2800" b="1" dirty="0" smtClean="0"/>
              <a:t>THE FEDERAL RESERVE</a:t>
            </a:r>
          </a:p>
          <a:p>
            <a:r>
              <a:rPr lang="en-US" sz="2800" b="1" dirty="0" smtClean="0"/>
              <a:t> WRECKS AMERICA</a:t>
            </a:r>
          </a:p>
        </p:txBody>
      </p:sp>
      <p:sp>
        <p:nvSpPr>
          <p:cNvPr id="4" name="Title 3"/>
          <p:cNvSpPr>
            <a:spLocks noGrp="1"/>
          </p:cNvSpPr>
          <p:nvPr>
            <p:ph type="ctrTitle"/>
          </p:nvPr>
        </p:nvSpPr>
        <p:spPr>
          <a:xfrm>
            <a:off x="6858000" y="9013"/>
            <a:ext cx="5334000" cy="1094573"/>
          </a:xfrm>
          <a:solidFill>
            <a:srgbClr val="66FFFF"/>
          </a:solidFill>
        </p:spPr>
        <p:txBody>
          <a:bodyPr>
            <a:normAutofit fontScale="90000"/>
          </a:bodyPr>
          <a:lstStyle/>
          <a:p>
            <a:pPr>
              <a:lnSpc>
                <a:spcPct val="50000"/>
              </a:lnSpc>
            </a:pPr>
            <a:r>
              <a:rPr lang="en-US" b="1" dirty="0" smtClean="0"/>
              <a:t/>
            </a:r>
            <a:br>
              <a:rPr lang="en-US" b="1" dirty="0" smtClean="0"/>
            </a:br>
            <a:r>
              <a:rPr lang="en-US" b="1" dirty="0"/>
              <a:t/>
            </a:r>
            <a:br>
              <a:rPr lang="en-US" b="1" dirty="0"/>
            </a:br>
            <a:r>
              <a:rPr lang="en-US" b="1" dirty="0" smtClean="0"/>
              <a:t/>
            </a:r>
            <a:br>
              <a:rPr lang="en-US" b="1" dirty="0" smtClean="0"/>
            </a:br>
            <a:r>
              <a:rPr lang="en-US" sz="4900" b="1" dirty="0"/>
              <a:t/>
            </a:r>
            <a:br>
              <a:rPr lang="en-US" sz="4900" b="1" dirty="0"/>
            </a:br>
            <a:r>
              <a:rPr lang="en-US" sz="4000" b="1" dirty="0" smtClean="0"/>
              <a:t>The </a:t>
            </a:r>
            <a:r>
              <a:rPr lang="en-US" sz="4000" b="1" dirty="0"/>
              <a:t>Lost Science of Money</a:t>
            </a:r>
            <a:br>
              <a:rPr lang="en-US" sz="4000" b="1" dirty="0"/>
            </a:br>
            <a:r>
              <a:rPr lang="en-US" sz="4000" dirty="0"/>
              <a:t>		</a:t>
            </a:r>
            <a:endParaRPr lang="en-US" sz="4900" dirty="0"/>
          </a:p>
        </p:txBody>
      </p:sp>
      <p:sp>
        <p:nvSpPr>
          <p:cNvPr id="6" name="TextBox 5"/>
          <p:cNvSpPr txBox="1"/>
          <p:nvPr/>
        </p:nvSpPr>
        <p:spPr>
          <a:xfrm>
            <a:off x="1668379" y="6256421"/>
            <a:ext cx="45719" cy="369332"/>
          </a:xfrm>
          <a:prstGeom prst="rect">
            <a:avLst/>
          </a:prstGeom>
          <a:noFill/>
        </p:spPr>
        <p:txBody>
          <a:bodyPr wrap="square" rtlCol="0">
            <a:spAutoFit/>
          </a:bodyPr>
          <a:lstStyle/>
          <a:p>
            <a:endParaRPr lang="en-US" dirty="0"/>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22" y="0"/>
            <a:ext cx="6858000" cy="6858000"/>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457700"/>
            <a:ext cx="3810000" cy="2400300"/>
          </a:xfrm>
          <a:prstGeom prst="rect">
            <a:avLst/>
          </a:prstGeom>
        </p:spPr>
      </p:pic>
      <p:sp>
        <p:nvSpPr>
          <p:cNvPr id="11" name="TextBox 10"/>
          <p:cNvSpPr txBox="1"/>
          <p:nvPr/>
        </p:nvSpPr>
        <p:spPr>
          <a:xfrm rot="326868">
            <a:off x="283153" y="4998716"/>
            <a:ext cx="11905054" cy="646331"/>
          </a:xfrm>
          <a:prstGeom prst="rect">
            <a:avLst/>
          </a:prstGeom>
          <a:solidFill>
            <a:srgbClr val="A2FF85"/>
          </a:solidFill>
        </p:spPr>
        <p:txBody>
          <a:bodyPr wrap="none" rtlCol="0">
            <a:spAutoFit/>
          </a:bodyPr>
          <a:lstStyle/>
          <a:p>
            <a:r>
              <a:rPr lang="en-US" sz="3600" b="1" dirty="0" smtClean="0"/>
              <a:t>WHO KNEW THE MONETARY SYSTEM AND LET THIS HAPPEN?</a:t>
            </a:r>
          </a:p>
        </p:txBody>
      </p:sp>
      <p:sp>
        <p:nvSpPr>
          <p:cNvPr id="14" name="TextBox 13"/>
          <p:cNvSpPr txBox="1"/>
          <p:nvPr/>
        </p:nvSpPr>
        <p:spPr>
          <a:xfrm rot="20848841">
            <a:off x="4363828" y="308381"/>
            <a:ext cx="2400016" cy="707886"/>
          </a:xfrm>
          <a:prstGeom prst="rect">
            <a:avLst/>
          </a:prstGeom>
          <a:solidFill>
            <a:srgbClr val="FFFF00"/>
          </a:solidFill>
        </p:spPr>
        <p:txBody>
          <a:bodyPr wrap="none" rtlCol="0">
            <a:spAutoFit/>
          </a:bodyPr>
          <a:lstStyle/>
          <a:p>
            <a:r>
              <a:rPr lang="en-US" sz="4000" b="1" i="1" dirty="0"/>
              <a:t>Cui bono</a:t>
            </a:r>
            <a:r>
              <a:rPr lang="en-US" sz="4000" dirty="0"/>
              <a:t> </a:t>
            </a:r>
            <a:r>
              <a:rPr lang="en-US" sz="4000" dirty="0" smtClean="0"/>
              <a:t>?</a:t>
            </a:r>
            <a:endParaRPr lang="en-US" sz="4000" b="1" dirty="0"/>
          </a:p>
        </p:txBody>
      </p:sp>
    </p:spTree>
    <p:extLst>
      <p:ext uri="{BB962C8B-B14F-4D97-AF65-F5344CB8AC3E}">
        <p14:creationId xmlns:p14="http://schemas.microsoft.com/office/powerpoint/2010/main" val="266586464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accel="6000" fill="hold" grpId="0" nodeType="clickEffect" p14:presetBounceEnd="6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6000">
                                          <p:cBhvr additive="base">
                                            <p:cTn id="11" dur="500" fill="hold"/>
                                            <p:tgtEl>
                                              <p:spTgt spid="11"/>
                                            </p:tgtEl>
                                            <p:attrNameLst>
                                              <p:attrName>ppt_x</p:attrName>
                                            </p:attrNameLst>
                                          </p:cBhvr>
                                          <p:tavLst>
                                            <p:tav tm="0">
                                              <p:val>
                                                <p:strVal val="0-#ppt_w/2"/>
                                              </p:val>
                                            </p:tav>
                                            <p:tav tm="100000">
                                              <p:val>
                                                <p:strVal val="#ppt_x"/>
                                              </p:val>
                                            </p:tav>
                                          </p:tavLst>
                                        </p:anim>
                                        <p:anim calcmode="lin" valueType="num" p14:bounceEnd="6000">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accel="600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12191999" cy="461665"/>
          </a:xfrm>
          <a:prstGeom prst="rect">
            <a:avLst/>
          </a:prstGeom>
          <a:solidFill>
            <a:srgbClr val="E8B9FF"/>
          </a:solidFill>
        </p:spPr>
        <p:txBody>
          <a:bodyPr wrap="square">
            <a:spAutoFit/>
          </a:bodyPr>
          <a:lstStyle/>
          <a:p>
            <a:pPr marL="914400" lvl="1" indent="-457200" algn="ctr">
              <a:buFont typeface="+mj-lt"/>
              <a:buAutoNum type="arabicPeriod" startAt="2"/>
            </a:pPr>
            <a:r>
              <a:rPr lang="en-US" sz="2400" b="1" dirty="0" smtClean="0">
                <a:latin typeface="Courier New" panose="02070309020205020404" pitchFamily="49" charset="0"/>
                <a:cs typeface="Courier New" panose="02070309020205020404" pitchFamily="49" charset="0"/>
              </a:rPr>
              <a:t>Changes in the Law:   Gold Standard</a:t>
            </a:r>
            <a:endParaRPr lang="en-US" sz="2400" b="1" dirty="0">
              <a:latin typeface="Courier New" panose="02070309020205020404" pitchFamily="49" charset="0"/>
              <a:cs typeface="Courier New" panose="02070309020205020404" pitchFamily="49" charset="0"/>
            </a:endParaRPr>
          </a:p>
        </p:txBody>
      </p:sp>
      <p:sp>
        <p:nvSpPr>
          <p:cNvPr id="3" name="Rectangle 2"/>
          <p:cNvSpPr/>
          <p:nvPr/>
        </p:nvSpPr>
        <p:spPr>
          <a:xfrm>
            <a:off x="147890" y="1120674"/>
            <a:ext cx="7798192" cy="5078313"/>
          </a:xfrm>
          <a:prstGeom prst="rect">
            <a:avLst/>
          </a:prstGeom>
          <a:solidFill>
            <a:srgbClr val="E8B9FF"/>
          </a:solidFill>
        </p:spPr>
        <p:txBody>
          <a:bodyPr wrap="square">
            <a:spAutoFit/>
          </a:bodyPr>
          <a:lstStyle/>
          <a:p>
            <a:r>
              <a:rPr lang="en-US" dirty="0" smtClean="0"/>
              <a:t>Executive </a:t>
            </a:r>
            <a:r>
              <a:rPr lang="en-US" dirty="0"/>
              <a:t>Order 6102 required all persons to deliver on or before May 1, 1933, all but a small amount </a:t>
            </a:r>
            <a:r>
              <a:rPr lang="en-US" dirty="0" smtClean="0"/>
              <a:t>of gold coin, gold bullion, and gold certificates </a:t>
            </a:r>
            <a:r>
              <a:rPr lang="en-US" dirty="0"/>
              <a:t>owned by them to </a:t>
            </a:r>
            <a:r>
              <a:rPr lang="en-US" dirty="0" smtClean="0"/>
              <a:t>the Federal Reserve, </a:t>
            </a:r>
            <a:r>
              <a:rPr lang="en-US" dirty="0"/>
              <a:t>in exchange for $20.67 (equivalent to $</a:t>
            </a:r>
            <a:r>
              <a:rPr lang="en-US" dirty="0" smtClean="0"/>
              <a:t>376.58 in 2014) per troy ounce.   </a:t>
            </a:r>
            <a:r>
              <a:rPr lang="en-US" dirty="0"/>
              <a:t>Under </a:t>
            </a:r>
            <a:r>
              <a:rPr lang="en-US" dirty="0" smtClean="0"/>
              <a:t>the Trading With the Enemy Act of 1917, </a:t>
            </a:r>
            <a:r>
              <a:rPr lang="en-US" dirty="0"/>
              <a:t>as amended by the recently </a:t>
            </a:r>
            <a:r>
              <a:rPr lang="en-US" dirty="0" smtClean="0"/>
              <a:t>passed Emergency Banking Act </a:t>
            </a:r>
            <a:r>
              <a:rPr lang="en-US" dirty="0"/>
              <a:t>of March 9, 1933, violation of the order was punishable by fine up to $10,000 (equivalent to $182,185 </a:t>
            </a:r>
            <a:r>
              <a:rPr lang="en-US" dirty="0" smtClean="0"/>
              <a:t>in 2014) </a:t>
            </a:r>
            <a:r>
              <a:rPr lang="en-US" dirty="0"/>
              <a:t>or up to ten years in prison, or both</a:t>
            </a:r>
            <a:r>
              <a:rPr lang="en-US" dirty="0" smtClean="0"/>
              <a:t>.</a:t>
            </a:r>
          </a:p>
          <a:p>
            <a:endParaRPr lang="en-US" dirty="0"/>
          </a:p>
          <a:p>
            <a:r>
              <a:rPr lang="en-US" dirty="0" smtClean="0"/>
              <a:t>The </a:t>
            </a:r>
            <a:r>
              <a:rPr lang="en-US" dirty="0"/>
              <a:t>order caused all gold coin production to cease and all 1933 minted coins to be destroyed</a:t>
            </a:r>
            <a:r>
              <a:rPr lang="en-US" dirty="0" smtClean="0"/>
              <a:t>.</a:t>
            </a:r>
          </a:p>
          <a:p>
            <a:endParaRPr lang="en-US" dirty="0"/>
          </a:p>
          <a:p>
            <a:r>
              <a:rPr lang="en-US" dirty="0"/>
              <a:t>The stated reason for the order was that hard times had caused "hoarding" of gold, stalling economic growth and making the depression </a:t>
            </a:r>
            <a:r>
              <a:rPr lang="en-US" dirty="0" smtClean="0"/>
              <a:t>worse.   The </a:t>
            </a:r>
            <a:r>
              <a:rPr lang="en-US" dirty="0"/>
              <a:t>main rationale behind the order was actually to remove the constraint on the Federal Reserve which prevented it from increasing the money supply during the </a:t>
            </a:r>
            <a:r>
              <a:rPr lang="en-US" dirty="0" smtClean="0"/>
              <a:t>depression.    If </a:t>
            </a:r>
            <a:r>
              <a:rPr lang="en-US" dirty="0"/>
              <a:t>gold can’t be legally owned, then it can’t be legally redeemed. If it can’t be legally redeemed, then it can’t constrain the central </a:t>
            </a:r>
            <a:r>
              <a:rPr lang="en-US" dirty="0" smtClean="0"/>
              <a:t>bank.</a:t>
            </a:r>
          </a:p>
          <a:p>
            <a:r>
              <a:rPr lang="en-US" dirty="0"/>
              <a:t>	</a:t>
            </a:r>
            <a:r>
              <a:rPr lang="en-US" dirty="0" smtClean="0"/>
              <a:t>				</a:t>
            </a:r>
            <a:r>
              <a:rPr lang="en-US" sz="1600" dirty="0" smtClean="0"/>
              <a:t>Wikipedia, </a:t>
            </a:r>
            <a:r>
              <a:rPr lang="en-US" sz="1600" i="1" dirty="0" smtClean="0"/>
              <a:t>Executive Order 6102</a:t>
            </a:r>
            <a:endParaRPr lang="en-US" i="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93973" y="461664"/>
            <a:ext cx="4098026" cy="6396335"/>
          </a:xfrm>
          <a:prstGeom prst="rect">
            <a:avLst/>
          </a:prstGeom>
        </p:spPr>
      </p:pic>
      <p:sp>
        <p:nvSpPr>
          <p:cNvPr id="6" name="TextBox 5"/>
          <p:cNvSpPr txBox="1"/>
          <p:nvPr/>
        </p:nvSpPr>
        <p:spPr>
          <a:xfrm>
            <a:off x="0" y="514734"/>
            <a:ext cx="7946082" cy="523220"/>
          </a:xfrm>
          <a:prstGeom prst="rect">
            <a:avLst/>
          </a:prstGeom>
          <a:solidFill>
            <a:srgbClr val="FFE0B3"/>
          </a:solidFill>
        </p:spPr>
        <p:txBody>
          <a:bodyPr wrap="square" rtlCol="0">
            <a:spAutoFit/>
          </a:bodyPr>
          <a:lstStyle/>
          <a:p>
            <a:pPr algn="ctr"/>
            <a:r>
              <a:rPr lang="en-US" sz="2800" b="1">
                <a:latin typeface="Courier New" panose="02070309020205020404" pitchFamily="49" charset="0"/>
                <a:cs typeface="Courier New" panose="02070309020205020404" pitchFamily="49" charset="0"/>
              </a:rPr>
              <a:t>Executive Order 6102</a:t>
            </a:r>
            <a:endParaRPr lang="en-US" sz="2800" b="1" dirty="0"/>
          </a:p>
        </p:txBody>
      </p:sp>
    </p:spTree>
    <p:extLst>
      <p:ext uri="{BB962C8B-B14F-4D97-AF65-F5344CB8AC3E}">
        <p14:creationId xmlns:p14="http://schemas.microsoft.com/office/powerpoint/2010/main" val="25593718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61665"/>
          </a:xfrm>
          <a:prstGeom prst="rect">
            <a:avLst/>
          </a:prstGeom>
          <a:solidFill>
            <a:srgbClr val="E8B9FF"/>
          </a:solidFill>
        </p:spPr>
        <p:txBody>
          <a:bodyPr wrap="square">
            <a:spAutoFit/>
          </a:bodyPr>
          <a:lstStyle/>
          <a:p>
            <a:pPr marL="914400" lvl="1" indent="-457200" algn="ctr">
              <a:buFont typeface="+mj-lt"/>
              <a:buAutoNum type="arabicPeriod" startAt="2"/>
            </a:pPr>
            <a:r>
              <a:rPr lang="en-US" sz="2400" b="1" dirty="0" smtClean="0">
                <a:latin typeface="Courier New" panose="02070309020205020404" pitchFamily="49" charset="0"/>
                <a:cs typeface="Courier New" panose="02070309020205020404" pitchFamily="49" charset="0"/>
              </a:rPr>
              <a:t>Changes in the Law:  Gold Standard – Acts of Congress</a:t>
            </a:r>
            <a:endParaRPr lang="en-US" sz="2400" b="1" dirty="0">
              <a:latin typeface="Courier New" panose="02070309020205020404" pitchFamily="49" charset="0"/>
              <a:cs typeface="Courier New" panose="02070309020205020404" pitchFamily="49" charset="0"/>
            </a:endParaRPr>
          </a:p>
        </p:txBody>
      </p:sp>
      <p:sp>
        <p:nvSpPr>
          <p:cNvPr id="3" name="Rectangle 2"/>
          <p:cNvSpPr/>
          <p:nvPr/>
        </p:nvSpPr>
        <p:spPr>
          <a:xfrm>
            <a:off x="15766" y="461665"/>
            <a:ext cx="12192000" cy="584775"/>
          </a:xfrm>
          <a:prstGeom prst="rect">
            <a:avLst/>
          </a:prstGeom>
          <a:solidFill>
            <a:srgbClr val="E8B9FF"/>
          </a:solidFill>
        </p:spPr>
        <p:txBody>
          <a:bodyPr wrap="square">
            <a:spAutoFit/>
          </a:bodyPr>
          <a:lstStyle/>
          <a:p>
            <a:pPr algn="ctr"/>
            <a:r>
              <a:rPr lang="en-US" sz="3200" b="1" dirty="0" smtClean="0"/>
              <a:t>1934 Gold Reserve Act </a:t>
            </a:r>
            <a:endParaRPr lang="en-US" sz="3200" b="1" dirty="0"/>
          </a:p>
        </p:txBody>
      </p:sp>
      <p:sp>
        <p:nvSpPr>
          <p:cNvPr id="4" name="Rectangle 3"/>
          <p:cNvSpPr/>
          <p:nvPr/>
        </p:nvSpPr>
        <p:spPr>
          <a:xfrm>
            <a:off x="238453" y="1960806"/>
            <a:ext cx="6588016" cy="3416320"/>
          </a:xfrm>
          <a:prstGeom prst="rect">
            <a:avLst/>
          </a:prstGeom>
          <a:solidFill>
            <a:srgbClr val="F0D1FF"/>
          </a:solidFill>
        </p:spPr>
        <p:txBody>
          <a:bodyPr wrap="square">
            <a:spAutoFit/>
          </a:bodyPr>
          <a:lstStyle/>
          <a:p>
            <a:r>
              <a:rPr lang="en-US" dirty="0"/>
              <a:t>The United States </a:t>
            </a:r>
            <a:r>
              <a:rPr lang="en-US" b="1" dirty="0"/>
              <a:t>Gold Reserve Act</a:t>
            </a:r>
            <a:r>
              <a:rPr lang="en-US" dirty="0"/>
              <a:t> of January 30, </a:t>
            </a:r>
            <a:r>
              <a:rPr lang="en-US" dirty="0" smtClean="0"/>
              <a:t>1934:</a:t>
            </a:r>
          </a:p>
          <a:p>
            <a:endParaRPr lang="en-US" dirty="0" smtClean="0"/>
          </a:p>
          <a:p>
            <a:pPr marL="285750" indent="-285750">
              <a:buFont typeface="Arial" panose="020B0604020202020204" pitchFamily="34" charset="0"/>
              <a:buChar char="•"/>
            </a:pPr>
            <a:r>
              <a:rPr lang="en-US" dirty="0" smtClean="0"/>
              <a:t>required </a:t>
            </a:r>
            <a:r>
              <a:rPr lang="en-US" dirty="0"/>
              <a:t>that </a:t>
            </a:r>
            <a:r>
              <a:rPr lang="en-US" dirty="0" smtClean="0"/>
              <a:t>all gold and gold certificates </a:t>
            </a:r>
            <a:r>
              <a:rPr lang="en-US" dirty="0"/>
              <a:t>held by </a:t>
            </a:r>
            <a:r>
              <a:rPr lang="en-US" dirty="0" smtClean="0"/>
              <a:t>the Federal Reserve  </a:t>
            </a:r>
            <a:r>
              <a:rPr lang="en-US" dirty="0"/>
              <a:t>be surrendered and vested in the sole title of </a:t>
            </a:r>
            <a:r>
              <a:rPr lang="en-US" dirty="0" smtClean="0"/>
              <a:t>the United States Department of the Treasury.</a:t>
            </a:r>
          </a:p>
          <a:p>
            <a:endParaRPr lang="en-US" dirty="0"/>
          </a:p>
          <a:p>
            <a:pPr marL="285750" indent="-285750">
              <a:buFont typeface="Arial" panose="020B0604020202020204" pitchFamily="34" charset="0"/>
              <a:buChar char="•"/>
            </a:pPr>
            <a:r>
              <a:rPr lang="en-US" dirty="0" smtClean="0"/>
              <a:t>changed </a:t>
            </a:r>
            <a:r>
              <a:rPr lang="en-US" dirty="0"/>
              <a:t>the nominal price of gold from $20.67 </a:t>
            </a:r>
            <a:r>
              <a:rPr lang="en-US" dirty="0" smtClean="0"/>
              <a:t>per troy ounce </a:t>
            </a:r>
            <a:r>
              <a:rPr lang="en-US" dirty="0"/>
              <a:t>to $35. </a:t>
            </a:r>
            <a:r>
              <a:rPr lang="en-US" dirty="0" smtClean="0"/>
              <a:t>    The </a:t>
            </a:r>
            <a:r>
              <a:rPr lang="en-US" dirty="0"/>
              <a:t>Treasury saw the value of their gold holdings increase by $2.81 billion overnight. </a:t>
            </a: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U.S. went off the gold standard domestically, but stayed on for international payments.</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1960806"/>
            <a:ext cx="5334000" cy="3236563"/>
          </a:xfrm>
          <a:prstGeom prst="rect">
            <a:avLst/>
          </a:prstGeom>
          <a:solidFill>
            <a:srgbClr val="E8B9FF"/>
          </a:solidFill>
        </p:spPr>
      </p:pic>
    </p:spTree>
    <p:extLst>
      <p:ext uri="{BB962C8B-B14F-4D97-AF65-F5344CB8AC3E}">
        <p14:creationId xmlns:p14="http://schemas.microsoft.com/office/powerpoint/2010/main" val="1252221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61665"/>
          </a:xfrm>
          <a:prstGeom prst="rect">
            <a:avLst/>
          </a:prstGeom>
          <a:solidFill>
            <a:srgbClr val="97FF97"/>
          </a:solidFill>
        </p:spPr>
        <p:txBody>
          <a:bodyPr wrap="square">
            <a:spAutoFit/>
          </a:bodyPr>
          <a:lstStyle/>
          <a:p>
            <a:pPr marL="914400" lvl="1" indent="-457200" algn="ctr">
              <a:buFont typeface="+mj-lt"/>
              <a:buAutoNum type="arabicPeriod" startAt="2"/>
            </a:pPr>
            <a:r>
              <a:rPr lang="en-US" sz="2400" b="1" dirty="0" smtClean="0">
                <a:latin typeface="Courier New" panose="02070309020205020404" pitchFamily="49" charset="0"/>
                <a:cs typeface="Courier New" panose="02070309020205020404" pitchFamily="49" charset="0"/>
              </a:rPr>
              <a:t>Changes in the Law:  Securities</a:t>
            </a:r>
            <a:endParaRPr lang="en-US" sz="2400" b="1" dirty="0">
              <a:latin typeface="Courier New" panose="02070309020205020404" pitchFamily="49" charset="0"/>
              <a:cs typeface="Courier New" panose="02070309020205020404" pitchFamily="49" charset="0"/>
            </a:endParaRPr>
          </a:p>
        </p:txBody>
      </p:sp>
      <p:sp>
        <p:nvSpPr>
          <p:cNvPr id="3" name="Rectangle 2"/>
          <p:cNvSpPr/>
          <p:nvPr/>
        </p:nvSpPr>
        <p:spPr>
          <a:xfrm>
            <a:off x="15766" y="461665"/>
            <a:ext cx="12192000" cy="523220"/>
          </a:xfrm>
          <a:prstGeom prst="rect">
            <a:avLst/>
          </a:prstGeom>
          <a:solidFill>
            <a:srgbClr val="97FF97"/>
          </a:solidFill>
        </p:spPr>
        <p:txBody>
          <a:bodyPr wrap="square">
            <a:spAutoFit/>
          </a:bodyPr>
          <a:lstStyle/>
          <a:p>
            <a:pPr algn="ctr"/>
            <a:r>
              <a:rPr lang="en-US" sz="2800" b="1" dirty="0"/>
              <a:t>THE </a:t>
            </a:r>
            <a:r>
              <a:rPr lang="en-US" sz="2800" b="1" dirty="0" smtClean="0"/>
              <a:t>S.E.C.  </a:t>
            </a:r>
            <a:r>
              <a:rPr lang="en-US" sz="2800" b="1" dirty="0"/>
              <a:t>DEFINES THE ‘UP-TICK RULE’ – TO CONTROL SHORT SELLING - 1938</a:t>
            </a:r>
          </a:p>
        </p:txBody>
      </p:sp>
      <p:sp>
        <p:nvSpPr>
          <p:cNvPr id="5" name="Rectangle 4"/>
          <p:cNvSpPr/>
          <p:nvPr/>
        </p:nvSpPr>
        <p:spPr>
          <a:xfrm>
            <a:off x="15766" y="985905"/>
            <a:ext cx="12176234" cy="4555093"/>
          </a:xfrm>
          <a:prstGeom prst="rect">
            <a:avLst/>
          </a:prstGeom>
        </p:spPr>
        <p:txBody>
          <a:bodyPr wrap="square">
            <a:spAutoFit/>
          </a:bodyPr>
          <a:lstStyle/>
          <a:p>
            <a:pPr algn="ctr"/>
            <a:r>
              <a:rPr lang="en-US" sz="2000" dirty="0" smtClean="0"/>
              <a:t>Banks can not only create credit-money out of thin air, but speculators can sell stock that does not exist!</a:t>
            </a:r>
          </a:p>
          <a:p>
            <a:endParaRPr lang="en-US" dirty="0"/>
          </a:p>
          <a:p>
            <a:r>
              <a:rPr lang="en-US" dirty="0" smtClean="0"/>
              <a:t>When a person sells a stock short on the exchange, he is offering for sale a stock he does not own.  In effect, he is increasing the amount of stock in the market.   He does this to cause the market price to decrease; after the market price goes down, he can step in and buy the security cheaper than when he sold it.   He then has the stock to give to the buyer along with his profit: sell high – buy low – in that order.</a:t>
            </a:r>
          </a:p>
          <a:p>
            <a:endParaRPr lang="en-US" dirty="0"/>
          </a:p>
          <a:p>
            <a:r>
              <a:rPr lang="en-US" dirty="0" smtClean="0"/>
              <a:t>The </a:t>
            </a:r>
            <a:r>
              <a:rPr lang="en-US" dirty="0"/>
              <a:t>U.S. Securities and Exchange </a:t>
            </a:r>
            <a:r>
              <a:rPr lang="en-US" dirty="0" smtClean="0"/>
              <a:t>Commission adopted the up-tick rule for short selling in 1938:   a short sale could be done only at a price higher than the stock’s previous sale price (plus tick).</a:t>
            </a:r>
          </a:p>
          <a:p>
            <a:endParaRPr lang="en-US" dirty="0"/>
          </a:p>
          <a:p>
            <a:r>
              <a:rPr lang="en-US" dirty="0" smtClean="0"/>
              <a:t>“By the mid 1980’s and 90s, virtually all of these good regulations had been</a:t>
            </a:r>
          </a:p>
          <a:p>
            <a:r>
              <a:rPr lang="en-US" dirty="0" smtClean="0"/>
              <a:t>circumvented by the nation’s exchanges.  Trading in index futures got</a:t>
            </a:r>
          </a:p>
          <a:p>
            <a:r>
              <a:rPr lang="en-US" dirty="0" smtClean="0"/>
              <a:t>around the short sale regulations, because they can be sold in quantity,</a:t>
            </a:r>
          </a:p>
          <a:p>
            <a:r>
              <a:rPr lang="en-US" dirty="0" smtClean="0"/>
              <a:t>without up-ticks, and without borrowing stock.”  </a:t>
            </a:r>
            <a:r>
              <a:rPr lang="en-US" dirty="0" err="1" smtClean="0"/>
              <a:t>Zarlenga</a:t>
            </a:r>
            <a:r>
              <a:rPr lang="en-US" dirty="0" smtClean="0"/>
              <a:t>, </a:t>
            </a:r>
            <a:r>
              <a:rPr lang="en-US" i="1" dirty="0" smtClean="0"/>
              <a:t>LSM</a:t>
            </a:r>
            <a:r>
              <a:rPr lang="en-US" dirty="0" smtClean="0"/>
              <a:t>, p. 562</a:t>
            </a:r>
          </a:p>
          <a:p>
            <a:endParaRPr lang="en-US" dirty="0">
              <a:effectLst/>
            </a:endParaRPr>
          </a:p>
          <a:p>
            <a:r>
              <a:rPr lang="en-US" dirty="0"/>
              <a:t>The </a:t>
            </a:r>
            <a:r>
              <a:rPr lang="en-US" dirty="0" smtClean="0"/>
              <a:t>S.E.C. </a:t>
            </a:r>
            <a:r>
              <a:rPr lang="en-US" dirty="0"/>
              <a:t>eliminated the uptick rule on July 6, </a:t>
            </a:r>
            <a:r>
              <a:rPr lang="en-US" dirty="0" smtClean="0"/>
              <a:t>2007.</a:t>
            </a:r>
            <a:endParaRPr lang="en-US" dirty="0">
              <a:effectLs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9436" y="3831020"/>
            <a:ext cx="5006798" cy="3026979"/>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6516" y="5234152"/>
            <a:ext cx="2152920" cy="1623847"/>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87366" y="5520996"/>
            <a:ext cx="2033751" cy="1337003"/>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29345" y="5891287"/>
            <a:ext cx="531451" cy="926717"/>
          </a:xfrm>
          <a:prstGeom prst="rect">
            <a:avLst/>
          </a:prstGeom>
        </p:spPr>
      </p:pic>
    </p:spTree>
    <p:extLst>
      <p:ext uri="{BB962C8B-B14F-4D97-AF65-F5344CB8AC3E}">
        <p14:creationId xmlns:p14="http://schemas.microsoft.com/office/powerpoint/2010/main" val="838629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61665"/>
          </a:xfrm>
          <a:prstGeom prst="rect">
            <a:avLst/>
          </a:prstGeom>
          <a:solidFill>
            <a:srgbClr val="97FF97"/>
          </a:solidFill>
        </p:spPr>
        <p:txBody>
          <a:bodyPr wrap="square">
            <a:spAutoFit/>
          </a:bodyPr>
          <a:lstStyle/>
          <a:p>
            <a:pPr marL="914400" lvl="1" indent="-457200" algn="ctr">
              <a:buFont typeface="+mj-lt"/>
              <a:buAutoNum type="arabicPeriod" startAt="2"/>
            </a:pPr>
            <a:r>
              <a:rPr lang="en-US" sz="2400" b="1" dirty="0" smtClean="0">
                <a:latin typeface="Courier New" panose="02070309020205020404" pitchFamily="49" charset="0"/>
                <a:cs typeface="Courier New" panose="02070309020205020404" pitchFamily="49" charset="0"/>
              </a:rPr>
              <a:t>Changes in the Law:  Securities</a:t>
            </a:r>
            <a:endParaRPr lang="en-US" sz="2400" b="1" dirty="0">
              <a:latin typeface="Courier New" panose="02070309020205020404" pitchFamily="49" charset="0"/>
              <a:cs typeface="Courier New" panose="02070309020205020404" pitchFamily="49" charset="0"/>
            </a:endParaRPr>
          </a:p>
        </p:txBody>
      </p:sp>
      <p:sp>
        <p:nvSpPr>
          <p:cNvPr id="4" name="Rectangle 3"/>
          <p:cNvSpPr/>
          <p:nvPr/>
        </p:nvSpPr>
        <p:spPr>
          <a:xfrm>
            <a:off x="-15766" y="461665"/>
            <a:ext cx="12192000" cy="461665"/>
          </a:xfrm>
          <a:prstGeom prst="rect">
            <a:avLst/>
          </a:prstGeom>
          <a:solidFill>
            <a:srgbClr val="CDFFCD"/>
          </a:solidFill>
        </p:spPr>
        <p:txBody>
          <a:bodyPr wrap="square">
            <a:spAutoFit/>
          </a:bodyPr>
          <a:lstStyle/>
          <a:p>
            <a:pPr algn="ctr"/>
            <a:r>
              <a:rPr lang="en-US" sz="2400" b="1" dirty="0" smtClean="0"/>
              <a:t>MARGIN REQUIREMENTS WERE RAISED</a:t>
            </a:r>
            <a:endParaRPr lang="en-US" sz="2400" b="1" dirty="0"/>
          </a:p>
        </p:txBody>
      </p:sp>
      <p:sp>
        <p:nvSpPr>
          <p:cNvPr id="8" name="TextBox 7"/>
          <p:cNvSpPr txBox="1"/>
          <p:nvPr/>
        </p:nvSpPr>
        <p:spPr>
          <a:xfrm>
            <a:off x="457200" y="1776475"/>
            <a:ext cx="5959366" cy="4247317"/>
          </a:xfrm>
          <a:prstGeom prst="rect">
            <a:avLst/>
          </a:prstGeom>
          <a:solidFill>
            <a:srgbClr val="FFFFA3"/>
          </a:solidFill>
        </p:spPr>
        <p:txBody>
          <a:bodyPr wrap="square" rtlCol="0">
            <a:spAutoFit/>
          </a:bodyPr>
          <a:lstStyle/>
          <a:p>
            <a:r>
              <a:rPr lang="en-US" dirty="0" smtClean="0"/>
              <a:t>The Board of Governors of the Federal Reserve System was given permanent power to regulate margin requirements in the Banking Act of 1935.   ‘Margin’ is </a:t>
            </a:r>
            <a:r>
              <a:rPr lang="en-US" dirty="0" smtClean="0"/>
              <a:t>that portion of the stock price paid by the buyer.   The remainder of the price would be money borrowed from the broker.  </a:t>
            </a:r>
            <a:endParaRPr lang="en-US" dirty="0" smtClean="0"/>
          </a:p>
          <a:p>
            <a:endParaRPr lang="en-US" dirty="0"/>
          </a:p>
          <a:p>
            <a:r>
              <a:rPr lang="en-US" dirty="0" smtClean="0"/>
              <a:t>In the 1920’s, investors commonly paid only 10% of the stock’s price and borrowed the remaining 90% (‘margin requirement’ = 10%).    When the prices on the stock market began to go down and the value of the collateral therefore went down, the brokers or banks asked for more money from the investor (‘margin call’),  But many investors did not have money, so the banks or brokers sold their shares, causing further declines in the stock prices.    This </a:t>
            </a:r>
            <a:r>
              <a:rPr lang="en-US" dirty="0"/>
              <a:t>was one of the major </a:t>
            </a:r>
            <a:r>
              <a:rPr lang="en-US" dirty="0" smtClean="0"/>
              <a:t>causes of the Stock Market Crash of 1929.</a:t>
            </a:r>
            <a:endParaRPr lang="en-US" dirty="0"/>
          </a:p>
        </p:txBody>
      </p:sp>
      <p:sp>
        <p:nvSpPr>
          <p:cNvPr id="9" name="Rectangle 8"/>
          <p:cNvSpPr/>
          <p:nvPr/>
        </p:nvSpPr>
        <p:spPr>
          <a:xfrm>
            <a:off x="7357242" y="1200328"/>
            <a:ext cx="3636579" cy="923330"/>
          </a:xfrm>
          <a:prstGeom prst="rect">
            <a:avLst/>
          </a:prstGeom>
          <a:solidFill>
            <a:srgbClr val="FFFFA3"/>
          </a:solidFill>
        </p:spPr>
        <p:txBody>
          <a:bodyPr wrap="square">
            <a:spAutoFit/>
          </a:bodyPr>
          <a:lstStyle/>
          <a:p>
            <a:r>
              <a:rPr lang="en-US" dirty="0">
                <a:latin typeface="ARIAL" panose="020B0604020202020204" pitchFamily="34" charset="0"/>
              </a:rPr>
              <a:t>FRB Initial margin requirements - percent of total value required to purchase stock </a:t>
            </a:r>
            <a:endParaRPr lang="en-US" dirty="0"/>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9283" y="2123658"/>
            <a:ext cx="3259654" cy="3275952"/>
          </a:xfrm>
          <a:prstGeom prst="rect">
            <a:avLst/>
          </a:prstGeom>
        </p:spPr>
      </p:pic>
      <p:pic>
        <p:nvPicPr>
          <p:cNvPr id="2052" name="Picture 4" descr="Printer-Friendly ver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Export to Exc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arrow_lef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09550" cy="9525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arrow_righ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09550" cy="95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480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266501"/>
          </a:xfrm>
          <a:prstGeom prst="rect">
            <a:avLst/>
          </a:prstGeom>
          <a:solidFill>
            <a:srgbClr val="00FFCC"/>
          </a:solidFill>
        </p:spPr>
        <p:txBody>
          <a:bodyPr wrap="square">
            <a:spAutoFit/>
          </a:bodyPr>
          <a:lstStyle/>
          <a:p>
            <a:pPr marL="457200" lvl="0" indent="-457200" algn="ctr">
              <a:lnSpc>
                <a:spcPct val="90000"/>
              </a:lnSpc>
              <a:buFont typeface="+mj-lt"/>
              <a:buAutoNum type="arabicPeriod" startAt="3"/>
            </a:pPr>
            <a:r>
              <a:rPr lang="en-US" sz="2800" b="1" dirty="0" smtClean="0">
                <a:solidFill>
                  <a:prstClr val="black"/>
                </a:solidFill>
                <a:latin typeface="Courier New" panose="02070309020205020404" pitchFamily="49" charset="0"/>
                <a:cs typeface="Courier New" panose="02070309020205020404" pitchFamily="49" charset="0"/>
              </a:rPr>
              <a:t>The Social Security Act - 1935</a:t>
            </a:r>
          </a:p>
          <a:p>
            <a:pPr lvl="0" algn="ctr">
              <a:lnSpc>
                <a:spcPct val="90000"/>
              </a:lnSpc>
            </a:pPr>
            <a:r>
              <a:rPr lang="en-US" sz="2800" b="1" dirty="0" smtClean="0">
                <a:solidFill>
                  <a:prstClr val="black"/>
                </a:solidFill>
                <a:latin typeface="Courier New" panose="02070309020205020404" pitchFamily="49" charset="0"/>
                <a:cs typeface="Courier New" panose="02070309020205020404" pitchFamily="49" charset="0"/>
              </a:rPr>
              <a:t>“The single most important poverty fighting legislation in America”</a:t>
            </a:r>
            <a:endParaRPr lang="en-US" sz="2000" b="1" dirty="0">
              <a:solidFill>
                <a:prstClr val="black"/>
              </a:solidFill>
              <a:latin typeface="Courier New" panose="02070309020205020404" pitchFamily="49" charset="0"/>
              <a:cs typeface="Courier New" panose="02070309020205020404" pitchFamily="49" charset="0"/>
            </a:endParaRPr>
          </a:p>
        </p:txBody>
      </p:sp>
      <p:sp>
        <p:nvSpPr>
          <p:cNvPr id="3" name="Rectangle 2"/>
          <p:cNvSpPr/>
          <p:nvPr/>
        </p:nvSpPr>
        <p:spPr>
          <a:xfrm>
            <a:off x="9280634" y="923077"/>
            <a:ext cx="2911366" cy="343424"/>
          </a:xfrm>
          <a:prstGeom prst="rect">
            <a:avLst/>
          </a:prstGeom>
        </p:spPr>
        <p:txBody>
          <a:bodyPr wrap="square">
            <a:spAutoFit/>
          </a:bodyPr>
          <a:lstStyle/>
          <a:p>
            <a:pPr>
              <a:spcBef>
                <a:spcPts val="0"/>
              </a:spcBef>
            </a:pPr>
            <a:r>
              <a:rPr lang="en-US" sz="1600" b="1" dirty="0" err="1" smtClean="0">
                <a:latin typeface="Courier New" panose="02070309020205020404" pitchFamily="49" charset="0"/>
                <a:cs typeface="Courier New" panose="02070309020205020404" pitchFamily="49" charset="0"/>
              </a:rPr>
              <a:t>Zarlenga</a:t>
            </a:r>
            <a:r>
              <a:rPr lang="en-US" sz="1600" b="1" dirty="0" smtClean="0">
                <a:latin typeface="Courier New" panose="02070309020205020404" pitchFamily="49" charset="0"/>
                <a:cs typeface="Courier New" panose="02070309020205020404" pitchFamily="49" charset="0"/>
              </a:rPr>
              <a:t>, </a:t>
            </a:r>
            <a:r>
              <a:rPr lang="en-US" sz="1600" b="1" i="1" dirty="0" smtClean="0">
                <a:latin typeface="Courier New" panose="02070309020205020404" pitchFamily="49" charset="0"/>
                <a:cs typeface="Courier New" panose="02070309020205020404" pitchFamily="49" charset="0"/>
              </a:rPr>
              <a:t>LSM</a:t>
            </a:r>
            <a:r>
              <a:rPr lang="en-US" sz="1600" b="1" dirty="0" smtClean="0">
                <a:latin typeface="Courier New" panose="02070309020205020404" pitchFamily="49" charset="0"/>
                <a:cs typeface="Courier New" panose="02070309020205020404" pitchFamily="49" charset="0"/>
              </a:rPr>
              <a:t>, p. 562</a:t>
            </a:r>
            <a:endParaRPr lang="en-US" sz="1600" b="1" dirty="0">
              <a:latin typeface="Courier New" panose="02070309020205020404" pitchFamily="49" charset="0"/>
              <a:cs typeface="Courier New" panose="02070309020205020404" pitchFamily="49" charset="0"/>
            </a:endParaRPr>
          </a:p>
        </p:txBody>
      </p:sp>
      <p:sp>
        <p:nvSpPr>
          <p:cNvPr id="5" name="TextBox 4"/>
          <p:cNvSpPr txBox="1"/>
          <p:nvPr/>
        </p:nvSpPr>
        <p:spPr>
          <a:xfrm>
            <a:off x="478244" y="1374229"/>
            <a:ext cx="11235512" cy="830997"/>
          </a:xfrm>
          <a:prstGeom prst="rect">
            <a:avLst/>
          </a:prstGeom>
          <a:solidFill>
            <a:srgbClr val="BDFFF2"/>
          </a:solidFill>
        </p:spPr>
        <p:txBody>
          <a:bodyPr wrap="none" rtlCol="0">
            <a:spAutoFit/>
          </a:bodyPr>
          <a:lstStyle/>
          <a:p>
            <a:r>
              <a:rPr lang="en-US" sz="2400" dirty="0" smtClean="0"/>
              <a:t>Tom Paine, ‘father of the American Revolution’, was the first to propose old age pensions</a:t>
            </a:r>
          </a:p>
          <a:p>
            <a:r>
              <a:rPr lang="en-US" sz="2400" dirty="0" smtClean="0"/>
              <a:t>as well as giving young families money to set up their households.</a:t>
            </a:r>
            <a:endParaRPr lang="en-US" sz="2400" dirty="0"/>
          </a:p>
        </p:txBody>
      </p:sp>
      <p:sp>
        <p:nvSpPr>
          <p:cNvPr id="6" name="Rectangle 5"/>
          <p:cNvSpPr/>
          <p:nvPr/>
        </p:nvSpPr>
        <p:spPr>
          <a:xfrm>
            <a:off x="0" y="2486376"/>
            <a:ext cx="9664262" cy="3139321"/>
          </a:xfrm>
          <a:prstGeom prst="rect">
            <a:avLst/>
          </a:prstGeom>
        </p:spPr>
        <p:txBody>
          <a:bodyPr wrap="square">
            <a:spAutoFit/>
          </a:bodyPr>
          <a:lstStyle/>
          <a:p>
            <a:r>
              <a:rPr lang="en-US" b="1" dirty="0" smtClean="0"/>
              <a:t>From the website of the Social Security Administration:</a:t>
            </a:r>
          </a:p>
          <a:p>
            <a:endParaRPr lang="en-US" b="1" dirty="0"/>
          </a:p>
          <a:p>
            <a:r>
              <a:rPr lang="en-US" b="1" dirty="0" smtClean="0"/>
              <a:t>Thomas </a:t>
            </a:r>
            <a:r>
              <a:rPr lang="en-US" b="1" dirty="0"/>
              <a:t>Paine</a:t>
            </a:r>
          </a:p>
          <a:p>
            <a:r>
              <a:rPr lang="en-US" dirty="0"/>
              <a:t>In the winter of 1795-96 Thomas Paine wrote his last great pamphlet, "Agrarian Justice." The pamphlet was first published in French in Paris. An English edition was brought out in 1797.</a:t>
            </a:r>
            <a:br>
              <a:rPr lang="en-US" dirty="0"/>
            </a:br>
            <a:r>
              <a:rPr lang="en-US" dirty="0"/>
              <a:t/>
            </a:r>
            <a:br>
              <a:rPr lang="en-US" dirty="0"/>
            </a:br>
            <a:r>
              <a:rPr lang="en-US" dirty="0"/>
              <a:t>In this pamphlet Paine advocated the creation of a social insurance scheme for the aged and for young people just starting out in life. The benefits were to be paid from a national fund accumulated for this purpose. The fund was to be financed by a 10% tax on inherited </a:t>
            </a:r>
            <a:r>
              <a:rPr lang="en-US" dirty="0" smtClean="0"/>
              <a:t>property…   his </a:t>
            </a:r>
            <a:r>
              <a:rPr lang="en-US" dirty="0"/>
              <a:t>plan was quite modern, recognizing the problem of income security for the elderly, and the desirability of creating a national fund for this purpose.</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0639" y="2684823"/>
            <a:ext cx="2190750" cy="3019425"/>
          </a:xfrm>
          <a:prstGeom prst="rect">
            <a:avLst/>
          </a:prstGeom>
        </p:spPr>
      </p:pic>
      <p:sp>
        <p:nvSpPr>
          <p:cNvPr id="8" name="TextBox 7"/>
          <p:cNvSpPr txBox="1"/>
          <p:nvPr/>
        </p:nvSpPr>
        <p:spPr>
          <a:xfrm>
            <a:off x="1" y="6183845"/>
            <a:ext cx="12192000" cy="646331"/>
          </a:xfrm>
          <a:prstGeom prst="rect">
            <a:avLst/>
          </a:prstGeom>
          <a:solidFill>
            <a:srgbClr val="00FFCC"/>
          </a:solidFill>
        </p:spPr>
        <p:txBody>
          <a:bodyPr wrap="square" rtlCol="0">
            <a:spAutoFit/>
          </a:bodyPr>
          <a:lstStyle/>
          <a:p>
            <a:r>
              <a:rPr lang="en-US" dirty="0" smtClean="0"/>
              <a:t>“Since the early 1970s the financial elite has incessantly worked to destroy Social Security…  it would be best to have the money created directly by government, and paid to recipients.”    						</a:t>
            </a:r>
            <a:r>
              <a:rPr lang="en-US" sz="1600" dirty="0" err="1" smtClean="0"/>
              <a:t>Zarlenga</a:t>
            </a:r>
            <a:r>
              <a:rPr lang="en-US" sz="1600" dirty="0" smtClean="0"/>
              <a:t>, </a:t>
            </a:r>
            <a:r>
              <a:rPr lang="en-US" sz="1600" i="1" dirty="0" smtClean="0"/>
              <a:t>LSM</a:t>
            </a:r>
            <a:r>
              <a:rPr lang="en-US" sz="1600" dirty="0" smtClean="0"/>
              <a:t>, p. 563</a:t>
            </a:r>
            <a:endParaRPr lang="en-US" sz="1600" dirty="0"/>
          </a:p>
        </p:txBody>
      </p:sp>
    </p:spTree>
    <p:extLst>
      <p:ext uri="{BB962C8B-B14F-4D97-AF65-F5344CB8AC3E}">
        <p14:creationId xmlns:p14="http://schemas.microsoft.com/office/powerpoint/2010/main" val="3292163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707886"/>
          </a:xfrm>
          <a:prstGeom prst="rect">
            <a:avLst/>
          </a:prstGeom>
          <a:solidFill>
            <a:srgbClr val="9FFF9F"/>
          </a:solidFill>
        </p:spPr>
        <p:txBody>
          <a:bodyPr wrap="square">
            <a:spAutoFit/>
          </a:bodyPr>
          <a:lstStyle/>
          <a:p>
            <a:pPr marL="457200" indent="-457200">
              <a:spcBef>
                <a:spcPts val="0"/>
              </a:spcBef>
              <a:buFont typeface="+mj-lt"/>
              <a:buAutoNum type="arabicPeriod" startAt="4"/>
            </a:pPr>
            <a:r>
              <a:rPr lang="en-US" sz="2000" b="1" dirty="0">
                <a:latin typeface="Courier New" panose="02070309020205020404" pitchFamily="49" charset="0"/>
                <a:cs typeface="Courier New" panose="02070309020205020404" pitchFamily="49" charset="0"/>
              </a:rPr>
              <a:t>Historic Collapse of the Gold/Silver Ratio</a:t>
            </a:r>
            <a:r>
              <a:rPr lang="en-US" sz="2000" b="1" dirty="0" smtClean="0">
                <a:latin typeface="Courier New" panose="02070309020205020404" pitchFamily="49" charset="0"/>
                <a:cs typeface="Courier New" panose="02070309020205020404" pitchFamily="49" charset="0"/>
              </a:rPr>
              <a:t>:</a:t>
            </a:r>
          </a:p>
          <a:p>
            <a:pPr algn="ctr"/>
            <a:r>
              <a:rPr lang="en-US" sz="2000" b="1" dirty="0">
                <a:latin typeface="Courier New" panose="02070309020205020404" pitchFamily="49" charset="0"/>
                <a:cs typeface="Courier New" panose="02070309020205020404" pitchFamily="49" charset="0"/>
              </a:rPr>
              <a:t>The Great Depression caused the price of silver to </a:t>
            </a:r>
            <a:r>
              <a:rPr lang="en-US" sz="2000" b="1" dirty="0" smtClean="0">
                <a:latin typeface="Courier New" panose="02070309020205020404" pitchFamily="49" charset="0"/>
                <a:cs typeface="Courier New" panose="02070309020205020404" pitchFamily="49" charset="0"/>
              </a:rPr>
              <a:t>collapse</a:t>
            </a:r>
            <a:endParaRPr lang="en-US" sz="2000" b="1" dirty="0">
              <a:latin typeface="Courier New" panose="02070309020205020404" pitchFamily="49" charset="0"/>
              <a:cs typeface="Courier New" panose="02070309020205020404" pitchFamily="49" charset="0"/>
            </a:endParaRPr>
          </a:p>
        </p:txBody>
      </p:sp>
      <p:sp>
        <p:nvSpPr>
          <p:cNvPr id="3" name="TextBox 2"/>
          <p:cNvSpPr txBox="1"/>
          <p:nvPr/>
        </p:nvSpPr>
        <p:spPr>
          <a:xfrm>
            <a:off x="709446" y="3643136"/>
            <a:ext cx="4761187" cy="2246769"/>
          </a:xfrm>
          <a:prstGeom prst="rect">
            <a:avLst/>
          </a:prstGeom>
          <a:solidFill>
            <a:srgbClr val="CDFFCD"/>
          </a:solidFill>
        </p:spPr>
        <p:txBody>
          <a:bodyPr wrap="square" rtlCol="0">
            <a:spAutoFit/>
          </a:bodyPr>
          <a:lstStyle/>
          <a:p>
            <a:r>
              <a:rPr lang="en-US" sz="2000" dirty="0" smtClean="0"/>
              <a:t>“The monetary theories of Adam Smith, David Ricardo, Karl Marx, and of Von Mises and the Austrians, all of which assert a commodity or quasi commodity nature of money, are refuted by the reality of the silver collapse.”             						</a:t>
            </a:r>
            <a:r>
              <a:rPr lang="en-US" sz="1600" dirty="0" err="1" smtClean="0"/>
              <a:t>Zarlenga</a:t>
            </a:r>
            <a:r>
              <a:rPr lang="en-US" sz="1600" dirty="0" smtClean="0"/>
              <a:t>, </a:t>
            </a:r>
            <a:r>
              <a:rPr lang="en-US" sz="1600" i="1" dirty="0" smtClean="0"/>
              <a:t>LSM</a:t>
            </a:r>
            <a:r>
              <a:rPr lang="en-US" sz="1600" dirty="0" smtClean="0"/>
              <a:t>, p. 563</a:t>
            </a:r>
            <a:endParaRPr lang="en-US" sz="1600" dirty="0"/>
          </a:p>
        </p:txBody>
      </p:sp>
      <p:sp>
        <p:nvSpPr>
          <p:cNvPr id="4" name="TextBox 3"/>
          <p:cNvSpPr txBox="1"/>
          <p:nvPr/>
        </p:nvSpPr>
        <p:spPr>
          <a:xfrm>
            <a:off x="1" y="707886"/>
            <a:ext cx="12191999" cy="2031325"/>
          </a:xfrm>
          <a:prstGeom prst="rect">
            <a:avLst/>
          </a:prstGeom>
          <a:solidFill>
            <a:srgbClr val="F3FFEF"/>
          </a:solidFill>
        </p:spPr>
        <p:txBody>
          <a:bodyPr wrap="square" rtlCol="0">
            <a:spAutoFit/>
          </a:bodyPr>
          <a:lstStyle/>
          <a:p>
            <a:pPr algn="ctr"/>
            <a:r>
              <a:rPr lang="en-US" dirty="0" smtClean="0"/>
              <a:t>Silver dropped from $1.38 per ounce in 1919, to 44 cents an ounce in 1932, down 75%.</a:t>
            </a:r>
          </a:p>
          <a:p>
            <a:pPr algn="ctr"/>
            <a:endParaRPr lang="en-US" dirty="0"/>
          </a:p>
          <a:p>
            <a:pPr algn="ctr"/>
            <a:r>
              <a:rPr lang="en-US" dirty="0" smtClean="0"/>
              <a:t>Gold was still $20.67 per ounce, its value protected by law.</a:t>
            </a:r>
          </a:p>
          <a:p>
            <a:endParaRPr lang="en-US" dirty="0"/>
          </a:p>
          <a:p>
            <a:r>
              <a:rPr lang="en-US" dirty="0" smtClean="0"/>
              <a:t>“The ‘sanction’ of the law (and earlier the ‘sanctification’ of the Temple) was still valid for commodity gold, but had been withdrawn from commodity silver  The law is what determined the ratio.  The sanction of the law is what determined the value of the precious metals as money.”							</a:t>
            </a:r>
            <a:r>
              <a:rPr lang="en-US" sz="1600" dirty="0" err="1" smtClean="0"/>
              <a:t>Zarlenga</a:t>
            </a:r>
            <a:r>
              <a:rPr lang="en-US" sz="1600" dirty="0" smtClean="0"/>
              <a:t>, </a:t>
            </a:r>
            <a:r>
              <a:rPr lang="en-US" sz="1600" i="1" dirty="0" smtClean="0"/>
              <a:t>LSM</a:t>
            </a:r>
            <a:r>
              <a:rPr lang="en-US" sz="1600" dirty="0" smtClean="0"/>
              <a:t>, p. 563</a:t>
            </a:r>
            <a:endParaRPr lang="en-US" sz="16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7080691" y="2981204"/>
            <a:ext cx="2914648" cy="3570635"/>
          </a:xfrm>
          <a:prstGeom prst="rect">
            <a:avLst/>
          </a:prstGeom>
        </p:spPr>
      </p:pic>
    </p:spTree>
    <p:extLst>
      <p:ext uri="{BB962C8B-B14F-4D97-AF65-F5344CB8AC3E}">
        <p14:creationId xmlns:p14="http://schemas.microsoft.com/office/powerpoint/2010/main" val="1498447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707886"/>
          </a:xfrm>
          <a:prstGeom prst="rect">
            <a:avLst/>
          </a:prstGeom>
          <a:solidFill>
            <a:srgbClr val="9FFF9F"/>
          </a:solidFill>
        </p:spPr>
        <p:txBody>
          <a:bodyPr wrap="square">
            <a:spAutoFit/>
          </a:bodyPr>
          <a:lstStyle/>
          <a:p>
            <a:pPr marL="457200" indent="-457200">
              <a:spcBef>
                <a:spcPts val="0"/>
              </a:spcBef>
              <a:buFont typeface="+mj-lt"/>
              <a:buAutoNum type="arabicPeriod" startAt="4"/>
            </a:pPr>
            <a:r>
              <a:rPr lang="en-US" sz="2000" b="1" dirty="0">
                <a:latin typeface="Courier New" panose="02070309020205020404" pitchFamily="49" charset="0"/>
                <a:cs typeface="Courier New" panose="02070309020205020404" pitchFamily="49" charset="0"/>
              </a:rPr>
              <a:t>Historic Collapse of the Gold/Silver Ratio</a:t>
            </a:r>
            <a:r>
              <a:rPr lang="en-US" sz="2000" b="1" dirty="0" smtClean="0">
                <a:latin typeface="Courier New" panose="02070309020205020404" pitchFamily="49" charset="0"/>
                <a:cs typeface="Courier New" panose="02070309020205020404" pitchFamily="49" charset="0"/>
              </a:rPr>
              <a:t>:</a:t>
            </a:r>
          </a:p>
          <a:p>
            <a:pPr algn="ctr">
              <a:spcBef>
                <a:spcPts val="0"/>
              </a:spcBef>
            </a:pPr>
            <a:r>
              <a:rPr lang="en-US" sz="2000" b="1" dirty="0" smtClean="0">
                <a:latin typeface="Courier New" panose="02070309020205020404" pitchFamily="49" charset="0"/>
                <a:cs typeface="Courier New" panose="02070309020205020404" pitchFamily="49" charset="0"/>
              </a:rPr>
              <a:t>Silver Used to Increase the Money Supply and Reserves</a:t>
            </a:r>
          </a:p>
        </p:txBody>
      </p:sp>
      <p:sp>
        <p:nvSpPr>
          <p:cNvPr id="4" name="Rectangle 3"/>
          <p:cNvSpPr/>
          <p:nvPr/>
        </p:nvSpPr>
        <p:spPr>
          <a:xfrm>
            <a:off x="-15766" y="707886"/>
            <a:ext cx="12192000" cy="2031325"/>
          </a:xfrm>
          <a:prstGeom prst="rect">
            <a:avLst/>
          </a:prstGeom>
          <a:solidFill>
            <a:srgbClr val="CDFFCD"/>
          </a:solidFill>
        </p:spPr>
        <p:txBody>
          <a:bodyPr wrap="square">
            <a:spAutoFit/>
          </a:bodyPr>
          <a:lstStyle/>
          <a:p>
            <a:r>
              <a:rPr lang="en-US" b="1" dirty="0"/>
              <a:t>1933, December </a:t>
            </a:r>
            <a:r>
              <a:rPr lang="en-US" b="1" dirty="0" smtClean="0"/>
              <a:t>21 - </a:t>
            </a:r>
            <a:r>
              <a:rPr lang="en-US" b="1" dirty="0"/>
              <a:t>Proclamation No. </a:t>
            </a:r>
            <a:r>
              <a:rPr lang="en-US" b="1" dirty="0" smtClean="0"/>
              <a:t>2067:   </a:t>
            </a:r>
            <a:r>
              <a:rPr lang="en-US" dirty="0" smtClean="0"/>
              <a:t>Roosevelt ordered the  U.S. </a:t>
            </a:r>
            <a:r>
              <a:rPr lang="en-US" dirty="0"/>
              <a:t>mints to buy the entire domestic production of newly mined silver at 64.5 cents per ounce. </a:t>
            </a:r>
            <a:r>
              <a:rPr lang="en-US" dirty="0" smtClean="0"/>
              <a:t>  This increased the money supply slightly.</a:t>
            </a:r>
          </a:p>
          <a:p>
            <a:endParaRPr lang="en-US" dirty="0" smtClean="0"/>
          </a:p>
          <a:p>
            <a:r>
              <a:rPr lang="en-US" b="1" dirty="0" smtClean="0"/>
              <a:t>1934, June 19 -The Silver Purchase Act of 1934:  </a:t>
            </a:r>
            <a:r>
              <a:rPr lang="en-US" dirty="0" smtClean="0"/>
              <a:t>directed the Treasury to purchase all silver, at home and abroad, until silver was one-fourth the stock of gold and silver.   The Treasurer was directed to issue silver certificates against the reserve of silver coin or bullion.     The President was authorized to require silver’s delivery to the mint in return for the payment of its fair value in any U.S. currency.   </a:t>
            </a:r>
            <a:endParaRPr lang="en-US" dirty="0"/>
          </a:p>
        </p:txBody>
      </p:sp>
      <p:pic>
        <p:nvPicPr>
          <p:cNvPr id="7" name="Picture 6"/>
          <p:cNvPicPr>
            <a:picLocks noChangeAspect="1"/>
          </p:cNvPicPr>
          <p:nvPr/>
        </p:nvPicPr>
        <p:blipFill>
          <a:blip r:embed="rId2"/>
          <a:stretch>
            <a:fillRect/>
          </a:stretch>
        </p:blipFill>
        <p:spPr>
          <a:xfrm>
            <a:off x="1523362" y="2739211"/>
            <a:ext cx="9113744" cy="3079329"/>
          </a:xfrm>
          <a:prstGeom prst="rect">
            <a:avLst/>
          </a:prstGeom>
        </p:spPr>
      </p:pic>
      <p:sp>
        <p:nvSpPr>
          <p:cNvPr id="9" name="TextBox 8"/>
          <p:cNvSpPr txBox="1"/>
          <p:nvPr/>
        </p:nvSpPr>
        <p:spPr>
          <a:xfrm>
            <a:off x="1523362" y="2739211"/>
            <a:ext cx="7220246" cy="369332"/>
          </a:xfrm>
          <a:prstGeom prst="rect">
            <a:avLst/>
          </a:prstGeom>
          <a:solidFill>
            <a:schemeClr val="bg1"/>
          </a:solidFill>
        </p:spPr>
        <p:txBody>
          <a:bodyPr wrap="none" rtlCol="0">
            <a:spAutoFit/>
          </a:bodyPr>
          <a:lstStyle/>
          <a:p>
            <a:r>
              <a:rPr lang="en-US" dirty="0" smtClean="0"/>
              <a:t>                                                                                                                                     </a:t>
            </a:r>
            <a:endParaRPr lang="en-US" dirty="0"/>
          </a:p>
        </p:txBody>
      </p:sp>
      <p:sp>
        <p:nvSpPr>
          <p:cNvPr id="10" name="TextBox 9"/>
          <p:cNvSpPr txBox="1"/>
          <p:nvPr/>
        </p:nvSpPr>
        <p:spPr>
          <a:xfrm>
            <a:off x="-15766" y="6202208"/>
            <a:ext cx="12192000" cy="646331"/>
          </a:xfrm>
          <a:prstGeom prst="rect">
            <a:avLst/>
          </a:prstGeom>
          <a:solidFill>
            <a:srgbClr val="CDFFCD"/>
          </a:solidFill>
        </p:spPr>
        <p:txBody>
          <a:bodyPr wrap="square" rtlCol="0">
            <a:spAutoFit/>
          </a:bodyPr>
          <a:lstStyle/>
          <a:p>
            <a:r>
              <a:rPr lang="en-US" b="1" dirty="0"/>
              <a:t>1934, August 9 - Executive Order 6814:  </a:t>
            </a:r>
            <a:r>
              <a:rPr lang="en-US" dirty="0"/>
              <a:t>Roosevelt ordered the seizure of all silver in the continental United States, </a:t>
            </a:r>
            <a:endParaRPr lang="en-US" dirty="0" smtClean="0"/>
          </a:p>
          <a:p>
            <a:r>
              <a:rPr lang="en-US" dirty="0" smtClean="0"/>
              <a:t>excluding </a:t>
            </a:r>
            <a:r>
              <a:rPr lang="en-US" dirty="0"/>
              <a:t>silver coins.</a:t>
            </a:r>
          </a:p>
        </p:txBody>
      </p:sp>
      <p:sp>
        <p:nvSpPr>
          <p:cNvPr id="11" name="TextBox 10"/>
          <p:cNvSpPr txBox="1"/>
          <p:nvPr/>
        </p:nvSpPr>
        <p:spPr>
          <a:xfrm>
            <a:off x="9787496" y="5555877"/>
            <a:ext cx="1906356" cy="523220"/>
          </a:xfrm>
          <a:prstGeom prst="rect">
            <a:avLst/>
          </a:prstGeom>
          <a:noFill/>
        </p:spPr>
        <p:txBody>
          <a:bodyPr wrap="none" rtlCol="0">
            <a:spAutoFit/>
          </a:bodyPr>
          <a:lstStyle/>
          <a:p>
            <a:r>
              <a:rPr lang="en-US" sz="1400" dirty="0"/>
              <a:t>cowles.econ.yale.edu</a:t>
            </a:r>
            <a:r>
              <a:rPr lang="en-US" sz="1400" dirty="0" smtClean="0"/>
              <a:t>/</a:t>
            </a:r>
          </a:p>
          <a:p>
            <a:r>
              <a:rPr lang="en-US" sz="1400" dirty="0" smtClean="0"/>
              <a:t>P/cm/m04/m04-26.pdf </a:t>
            </a:r>
            <a:endParaRPr lang="en-US" sz="1400" dirty="0"/>
          </a:p>
        </p:txBody>
      </p:sp>
    </p:spTree>
    <p:extLst>
      <p:ext uri="{BB962C8B-B14F-4D97-AF65-F5344CB8AC3E}">
        <p14:creationId xmlns:p14="http://schemas.microsoft.com/office/powerpoint/2010/main" val="16028361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7545" y="-28335"/>
            <a:ext cx="5034455" cy="6886336"/>
          </a:xfrm>
          <a:prstGeom prst="rect">
            <a:avLst/>
          </a:prstGeom>
        </p:spPr>
      </p:pic>
      <p:sp>
        <p:nvSpPr>
          <p:cNvPr id="2" name="Rectangle 1"/>
          <p:cNvSpPr/>
          <p:nvPr/>
        </p:nvSpPr>
        <p:spPr>
          <a:xfrm>
            <a:off x="0" y="0"/>
            <a:ext cx="7425559" cy="707886"/>
          </a:xfrm>
          <a:prstGeom prst="rect">
            <a:avLst/>
          </a:prstGeom>
          <a:solidFill>
            <a:srgbClr val="FF99FF"/>
          </a:solidFill>
        </p:spPr>
        <p:txBody>
          <a:bodyPr wrap="square">
            <a:spAutoFit/>
          </a:bodyPr>
          <a:lstStyle/>
          <a:p>
            <a:pPr marL="457200" indent="-457200">
              <a:spcBef>
                <a:spcPts val="0"/>
              </a:spcBef>
              <a:buFont typeface="+mj-lt"/>
              <a:buAutoNum type="arabicPeriod" startAt="5"/>
            </a:pPr>
            <a:r>
              <a:rPr lang="en-US" sz="2000" b="1" dirty="0">
                <a:latin typeface="Courier New" panose="02070309020205020404" pitchFamily="49" charset="0"/>
                <a:cs typeface="Courier New" panose="02070309020205020404" pitchFamily="49" charset="0"/>
              </a:rPr>
              <a:t>The Money Supply Finally Starts Increasing:</a:t>
            </a:r>
          </a:p>
          <a:p>
            <a:pPr algn="ctr"/>
            <a:r>
              <a:rPr lang="en-US" sz="2000" b="1" dirty="0">
                <a:latin typeface="Courier New" panose="02070309020205020404" pitchFamily="49" charset="0"/>
                <a:cs typeface="Courier New" panose="02070309020205020404" pitchFamily="49" charset="0"/>
              </a:rPr>
              <a:t>    One more Insult from the Fed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8612" y="5517757"/>
            <a:ext cx="4796373" cy="1087995"/>
          </a:xfrm>
          <a:prstGeom prst="rect">
            <a:avLst/>
          </a:prstGeom>
        </p:spPr>
      </p:pic>
      <p:sp>
        <p:nvSpPr>
          <p:cNvPr id="6" name="Right Arrow 5"/>
          <p:cNvSpPr/>
          <p:nvPr/>
        </p:nvSpPr>
        <p:spPr>
          <a:xfrm rot="18781664">
            <a:off x="7834175" y="5357630"/>
            <a:ext cx="2045673" cy="394138"/>
          </a:xfrm>
          <a:prstGeom prst="rightArrow">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rot="18781664">
            <a:off x="8040093" y="5509353"/>
            <a:ext cx="1464124" cy="307777"/>
          </a:xfrm>
          <a:prstGeom prst="rect">
            <a:avLst/>
          </a:prstGeom>
          <a:noFill/>
        </p:spPr>
        <p:txBody>
          <a:bodyPr wrap="square" rtlCol="0">
            <a:spAutoFit/>
          </a:bodyPr>
          <a:lstStyle/>
          <a:p>
            <a:r>
              <a:rPr lang="en-US" sz="1400" dirty="0" smtClean="0"/>
              <a:t>CONTRACTION</a:t>
            </a:r>
            <a:endParaRPr lang="en-US" sz="1600" dirty="0"/>
          </a:p>
        </p:txBody>
      </p:sp>
      <p:sp>
        <p:nvSpPr>
          <p:cNvPr id="8" name="TextBox 7"/>
          <p:cNvSpPr txBox="1"/>
          <p:nvPr/>
        </p:nvSpPr>
        <p:spPr>
          <a:xfrm>
            <a:off x="3266346" y="6488668"/>
            <a:ext cx="2879956" cy="369332"/>
          </a:xfrm>
          <a:prstGeom prst="rect">
            <a:avLst/>
          </a:prstGeom>
          <a:noFill/>
        </p:spPr>
        <p:txBody>
          <a:bodyPr wrap="none" rtlCol="0">
            <a:spAutoFit/>
          </a:bodyPr>
          <a:lstStyle/>
          <a:p>
            <a:r>
              <a:rPr lang="en-US" dirty="0" smtClean="0"/>
              <a:t>Friedman &amp; Schwartz, p. 494</a:t>
            </a:r>
            <a:endParaRPr lang="en-US" dirty="0"/>
          </a:p>
        </p:txBody>
      </p:sp>
      <p:sp>
        <p:nvSpPr>
          <p:cNvPr id="9" name="TextBox 8"/>
          <p:cNvSpPr txBox="1"/>
          <p:nvPr/>
        </p:nvSpPr>
        <p:spPr>
          <a:xfrm>
            <a:off x="442717" y="1529256"/>
            <a:ext cx="6642268" cy="2031325"/>
          </a:xfrm>
          <a:prstGeom prst="rect">
            <a:avLst/>
          </a:prstGeom>
          <a:solidFill>
            <a:srgbClr val="FFD9FF"/>
          </a:solidFill>
        </p:spPr>
        <p:txBody>
          <a:bodyPr wrap="none" rtlCol="0">
            <a:spAutoFit/>
          </a:bodyPr>
          <a:lstStyle/>
          <a:p>
            <a:r>
              <a:rPr lang="en-US" dirty="0" smtClean="0"/>
              <a:t>“Then as recovery was getting underway, the newly constituted Fed</a:t>
            </a:r>
          </a:p>
          <a:p>
            <a:r>
              <a:rPr lang="en-US" dirty="0" smtClean="0"/>
              <a:t>Board of Governors made a last ignorant gesture of obstructionism</a:t>
            </a:r>
          </a:p>
          <a:p>
            <a:r>
              <a:rPr lang="en-US" dirty="0" smtClean="0"/>
              <a:t>and doubled the reserve requirements in the 1936 to 1937 period,</a:t>
            </a:r>
          </a:p>
          <a:p>
            <a:r>
              <a:rPr lang="en-US" dirty="0" smtClean="0"/>
              <a:t>cutting short the recovery, and hamstringing the money supply.</a:t>
            </a:r>
          </a:p>
          <a:p>
            <a:endParaRPr lang="en-US" dirty="0"/>
          </a:p>
          <a:p>
            <a:r>
              <a:rPr lang="en-US" dirty="0" smtClean="0"/>
              <a:t>This demonstrated the continuing banker domination of the system.”</a:t>
            </a:r>
          </a:p>
          <a:p>
            <a:r>
              <a:rPr lang="en-US" dirty="0"/>
              <a:t>	</a:t>
            </a:r>
            <a:r>
              <a:rPr lang="en-US" dirty="0" smtClean="0"/>
              <a:t>			             </a:t>
            </a:r>
            <a:r>
              <a:rPr lang="en-US" sz="1600" b="1" dirty="0" err="1" smtClean="0"/>
              <a:t>Zarlenga</a:t>
            </a:r>
            <a:r>
              <a:rPr lang="en-US" sz="1600" b="1" dirty="0" smtClean="0"/>
              <a:t>, </a:t>
            </a:r>
            <a:r>
              <a:rPr lang="en-US" sz="1600" b="1" i="1" dirty="0" smtClean="0"/>
              <a:t>LSM</a:t>
            </a:r>
            <a:r>
              <a:rPr lang="en-US" sz="1600" b="1" dirty="0" smtClean="0"/>
              <a:t>, p. 564</a:t>
            </a:r>
            <a:endParaRPr lang="en-US" sz="1600" b="1" dirty="0"/>
          </a:p>
        </p:txBody>
      </p:sp>
    </p:spTree>
    <p:extLst>
      <p:ext uri="{BB962C8B-B14F-4D97-AF65-F5344CB8AC3E}">
        <p14:creationId xmlns:p14="http://schemas.microsoft.com/office/powerpoint/2010/main" val="24353106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077218"/>
          </a:xfrm>
          <a:prstGeom prst="rect">
            <a:avLst/>
          </a:prstGeom>
          <a:solidFill>
            <a:srgbClr val="BDBDFF"/>
          </a:solidFill>
        </p:spPr>
        <p:txBody>
          <a:bodyPr wrap="square">
            <a:spAutoFit/>
          </a:bodyPr>
          <a:lstStyle/>
          <a:p>
            <a:pPr marL="457200" indent="-457200">
              <a:buFont typeface="+mj-lt"/>
              <a:buAutoNum type="arabicPeriod" startAt="6"/>
            </a:pPr>
            <a:r>
              <a:rPr lang="en-US" sz="3200" b="1" dirty="0">
                <a:latin typeface="Courier New" panose="02070309020205020404" pitchFamily="49" charset="0"/>
                <a:cs typeface="Courier New" panose="02070309020205020404" pitchFamily="49" charset="0"/>
              </a:rPr>
              <a:t>How Easy It Is to Create Money</a:t>
            </a:r>
            <a:r>
              <a:rPr lang="en-US" sz="3200" b="1" dirty="0" smtClean="0">
                <a:latin typeface="Courier New" panose="02070309020205020404" pitchFamily="49" charset="0"/>
                <a:cs typeface="Courier New" panose="02070309020205020404" pitchFamily="49" charset="0"/>
              </a:rPr>
              <a:t>:</a:t>
            </a:r>
          </a:p>
          <a:p>
            <a:pPr algn="ctr"/>
            <a:r>
              <a:rPr lang="en-US" sz="3200" b="1" dirty="0" smtClean="0">
                <a:latin typeface="Courier New" panose="02070309020205020404" pitchFamily="49" charset="0"/>
                <a:cs typeface="Courier New" panose="02070309020205020404" pitchFamily="49" charset="0"/>
              </a:rPr>
              <a:t>  </a:t>
            </a:r>
            <a:r>
              <a:rPr lang="en-US" sz="3200" b="1" dirty="0">
                <a:latin typeface="Courier New" panose="02070309020205020404" pitchFamily="49" charset="0"/>
                <a:cs typeface="Courier New" panose="02070309020205020404" pitchFamily="49" charset="0"/>
              </a:rPr>
              <a:t>Financing WW II </a:t>
            </a:r>
          </a:p>
        </p:txBody>
      </p:sp>
      <p:sp>
        <p:nvSpPr>
          <p:cNvPr id="3" name="TextBox 2"/>
          <p:cNvSpPr txBox="1"/>
          <p:nvPr/>
        </p:nvSpPr>
        <p:spPr>
          <a:xfrm>
            <a:off x="0" y="1077218"/>
            <a:ext cx="12192000" cy="2677656"/>
          </a:xfrm>
          <a:prstGeom prst="rect">
            <a:avLst/>
          </a:prstGeom>
          <a:solidFill>
            <a:srgbClr val="E5E5FF"/>
          </a:solidFill>
        </p:spPr>
        <p:txBody>
          <a:bodyPr wrap="square" rtlCol="0">
            <a:spAutoFit/>
          </a:bodyPr>
          <a:lstStyle/>
          <a:p>
            <a:r>
              <a:rPr lang="en-US" sz="2400" dirty="0" smtClean="0"/>
              <a:t>“It would not be until World War II that full monetary expansion was allowed and full employment was sought, when it was assured the employment and money would be channeled into destruction rather than production of infrastructure, houses, and other useful items…</a:t>
            </a:r>
          </a:p>
          <a:p>
            <a:endParaRPr lang="en-US" sz="2400" dirty="0"/>
          </a:p>
          <a:p>
            <a:r>
              <a:rPr lang="en-US" sz="2400" dirty="0" smtClean="0"/>
              <a:t>Americans haven’t understood that it is the financiers who are the ones initiating real violence  </a:t>
            </a:r>
            <a:r>
              <a:rPr lang="en-US" sz="2400" dirty="0"/>
              <a:t>[depression, </a:t>
            </a:r>
            <a:r>
              <a:rPr lang="en-US" sz="2400" dirty="0" smtClean="0"/>
              <a:t>war], under cover of economic theory.”</a:t>
            </a:r>
          </a:p>
          <a:p>
            <a:r>
              <a:rPr lang="en-US" sz="2400" dirty="0"/>
              <a:t>	</a:t>
            </a:r>
            <a:r>
              <a:rPr lang="en-US" sz="2400" dirty="0" smtClean="0"/>
              <a:t>									</a:t>
            </a:r>
            <a:r>
              <a:rPr lang="en-US" sz="1600" dirty="0" err="1" smtClean="0"/>
              <a:t>Zarlenga</a:t>
            </a:r>
            <a:r>
              <a:rPr lang="en-US" sz="1600" dirty="0" smtClean="0"/>
              <a:t>, </a:t>
            </a:r>
            <a:r>
              <a:rPr lang="en-US" sz="1600" i="1" dirty="0" smtClean="0"/>
              <a:t>LSM</a:t>
            </a:r>
            <a:r>
              <a:rPr lang="en-US" sz="1600" dirty="0" smtClean="0"/>
              <a:t>, pp. 564-565</a:t>
            </a:r>
            <a:endParaRPr lang="en-US"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754874"/>
            <a:ext cx="3974727" cy="310312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1959" y="3754874"/>
            <a:ext cx="3958000" cy="310312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47192" y="3754874"/>
            <a:ext cx="4044808" cy="3103126"/>
          </a:xfrm>
          <a:prstGeom prst="rect">
            <a:avLst/>
          </a:prstGeom>
        </p:spPr>
      </p:pic>
    </p:spTree>
    <p:extLst>
      <p:ext uri="{BB962C8B-B14F-4D97-AF65-F5344CB8AC3E}">
        <p14:creationId xmlns:p14="http://schemas.microsoft.com/office/powerpoint/2010/main" val="10197371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ight Arrow 7"/>
          <p:cNvSpPr/>
          <p:nvPr/>
        </p:nvSpPr>
        <p:spPr>
          <a:xfrm rot="20047836">
            <a:off x="5169914" y="3868092"/>
            <a:ext cx="2169342" cy="1201511"/>
          </a:xfrm>
          <a:prstGeom prst="rightArrow">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0" y="0"/>
            <a:ext cx="7378262" cy="954107"/>
          </a:xfrm>
          <a:prstGeom prst="rect">
            <a:avLst/>
          </a:prstGeom>
          <a:solidFill>
            <a:srgbClr val="BDBDFF"/>
          </a:solidFill>
        </p:spPr>
        <p:txBody>
          <a:bodyPr wrap="square">
            <a:spAutoFit/>
          </a:bodyPr>
          <a:lstStyle/>
          <a:p>
            <a:pPr marL="457200" indent="-457200">
              <a:buFont typeface="+mj-lt"/>
              <a:buAutoNum type="arabicPeriod" startAt="6"/>
            </a:pPr>
            <a:r>
              <a:rPr lang="en-US" sz="2800" b="1" dirty="0">
                <a:latin typeface="Courier New" panose="02070309020205020404" pitchFamily="49" charset="0"/>
                <a:cs typeface="Courier New" panose="02070309020205020404" pitchFamily="49" charset="0"/>
              </a:rPr>
              <a:t>How Easy It Is to Create Money</a:t>
            </a:r>
            <a:r>
              <a:rPr lang="en-US" sz="2800" b="1" dirty="0" smtClean="0">
                <a:latin typeface="Courier New" panose="02070309020205020404" pitchFamily="49" charset="0"/>
                <a:cs typeface="Courier New" panose="02070309020205020404" pitchFamily="49" charset="0"/>
              </a:rPr>
              <a:t>:</a:t>
            </a:r>
          </a:p>
          <a:p>
            <a:pPr algn="ctr"/>
            <a:r>
              <a:rPr lang="en-US" sz="2800" b="1" dirty="0" smtClean="0">
                <a:latin typeface="Courier New" panose="02070309020205020404" pitchFamily="49" charset="0"/>
                <a:cs typeface="Courier New" panose="02070309020205020404" pitchFamily="49" charset="0"/>
              </a:rPr>
              <a:t>  </a:t>
            </a:r>
            <a:r>
              <a:rPr lang="en-US" sz="2800" b="1" dirty="0">
                <a:latin typeface="Courier New" panose="02070309020205020404" pitchFamily="49" charset="0"/>
                <a:cs typeface="Courier New" panose="02070309020205020404" pitchFamily="49" charset="0"/>
              </a:rPr>
              <a:t>Financing WW II </a:t>
            </a:r>
          </a:p>
        </p:txBody>
      </p:sp>
      <p:sp>
        <p:nvSpPr>
          <p:cNvPr id="3" name="TextBox 2"/>
          <p:cNvSpPr txBox="1"/>
          <p:nvPr/>
        </p:nvSpPr>
        <p:spPr>
          <a:xfrm>
            <a:off x="-3044" y="954107"/>
            <a:ext cx="12192000" cy="1569660"/>
          </a:xfrm>
          <a:prstGeom prst="rect">
            <a:avLst/>
          </a:prstGeom>
          <a:solidFill>
            <a:srgbClr val="E5E5FF"/>
          </a:solidFill>
        </p:spPr>
        <p:txBody>
          <a:bodyPr wrap="square" rtlCol="0">
            <a:spAutoFit/>
          </a:bodyPr>
          <a:lstStyle/>
          <a:p>
            <a:r>
              <a:rPr lang="en-US" sz="2400" dirty="0" smtClean="0"/>
              <a:t>“…channeling the new money into production rather than</a:t>
            </a:r>
          </a:p>
          <a:p>
            <a:r>
              <a:rPr lang="en-US" sz="2400" dirty="0" smtClean="0"/>
              <a:t>destruction would have tended to create value, keep</a:t>
            </a:r>
          </a:p>
          <a:p>
            <a:r>
              <a:rPr lang="en-US" sz="2400" dirty="0" smtClean="0"/>
              <a:t>prices down, and not required unnecessary loss of life.”</a:t>
            </a:r>
          </a:p>
          <a:p>
            <a:r>
              <a:rPr lang="en-US" sz="2400" dirty="0"/>
              <a:t>	</a:t>
            </a:r>
            <a:r>
              <a:rPr lang="en-US" sz="2400" dirty="0" smtClean="0"/>
              <a:t>				       </a:t>
            </a:r>
            <a:r>
              <a:rPr lang="en-US" sz="1600" dirty="0" err="1" smtClean="0"/>
              <a:t>Zarlenga</a:t>
            </a:r>
            <a:r>
              <a:rPr lang="en-US" sz="1600" dirty="0" smtClean="0"/>
              <a:t>, LSM, p. 566</a:t>
            </a:r>
            <a:endParaRPr lang="en-US" sz="24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5217" y="62435"/>
            <a:ext cx="4813739" cy="6775737"/>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710826"/>
            <a:ext cx="2033752" cy="2147173"/>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3752" y="5033262"/>
            <a:ext cx="2592258" cy="1840503"/>
          </a:xfrm>
          <a:prstGeom prst="rect">
            <a:avLst/>
          </a:prstGeom>
        </p:spPr>
      </p:pic>
      <p:sp>
        <p:nvSpPr>
          <p:cNvPr id="9" name="TextBox 8"/>
          <p:cNvSpPr txBox="1"/>
          <p:nvPr/>
        </p:nvSpPr>
        <p:spPr>
          <a:xfrm rot="20047836">
            <a:off x="5088105" y="4224049"/>
            <a:ext cx="2321535" cy="522600"/>
          </a:xfrm>
          <a:prstGeom prst="rect">
            <a:avLst/>
          </a:prstGeom>
          <a:noFill/>
        </p:spPr>
        <p:txBody>
          <a:bodyPr wrap="square" rtlCol="0">
            <a:spAutoFit/>
          </a:bodyPr>
          <a:lstStyle/>
          <a:p>
            <a:r>
              <a:rPr lang="en-US" sz="1400" b="1" dirty="0" smtClean="0"/>
              <a:t>MONETARY EXPANSION ALLOWED FOR WAR</a:t>
            </a:r>
            <a:endParaRPr lang="en-US" sz="1600" b="1" dirty="0"/>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34664" y="5360277"/>
            <a:ext cx="2205813" cy="1477895"/>
          </a:xfrm>
          <a:prstGeom prst="rect">
            <a:avLst/>
          </a:prstGeom>
        </p:spPr>
      </p:pic>
      <p:sp>
        <p:nvSpPr>
          <p:cNvPr id="13" name="TextBox 12"/>
          <p:cNvSpPr txBox="1"/>
          <p:nvPr/>
        </p:nvSpPr>
        <p:spPr>
          <a:xfrm>
            <a:off x="0" y="2540393"/>
            <a:ext cx="7390998" cy="923330"/>
          </a:xfrm>
          <a:prstGeom prst="rect">
            <a:avLst/>
          </a:prstGeom>
          <a:noFill/>
        </p:spPr>
        <p:txBody>
          <a:bodyPr wrap="none" rtlCol="0">
            <a:spAutoFit/>
          </a:bodyPr>
          <a:lstStyle/>
          <a:p>
            <a:r>
              <a:rPr lang="en-US" dirty="0" smtClean="0"/>
              <a:t>“From July 1, 1940 to December 1, 1941, expenditures totaled $21.7 billion,</a:t>
            </a:r>
          </a:p>
          <a:p>
            <a:r>
              <a:rPr lang="en-US" dirty="0" smtClean="0"/>
              <a:t>far in excess of anything previously spent by the New Deal…”</a:t>
            </a:r>
          </a:p>
          <a:p>
            <a:r>
              <a:rPr lang="en-US" dirty="0"/>
              <a:t> </a:t>
            </a:r>
            <a:r>
              <a:rPr lang="en-US" dirty="0" smtClean="0"/>
              <a:t>                                </a:t>
            </a:r>
            <a:r>
              <a:rPr lang="en-US" dirty="0" err="1" smtClean="0"/>
              <a:t>s</a:t>
            </a:r>
            <a:r>
              <a:rPr lang="en-US" sz="1400" dirty="0" err="1" smtClean="0"/>
              <a:t>tudenski</a:t>
            </a:r>
            <a:r>
              <a:rPr lang="en-US" sz="1400" dirty="0" smtClean="0"/>
              <a:t> &amp; </a:t>
            </a:r>
            <a:r>
              <a:rPr lang="en-US" sz="1400" dirty="0" err="1" smtClean="0"/>
              <a:t>Kroos</a:t>
            </a:r>
            <a:r>
              <a:rPr lang="en-US" sz="1400" i="1" dirty="0" smtClean="0"/>
              <a:t>, Financial History of the United States</a:t>
            </a:r>
            <a:r>
              <a:rPr lang="en-US" sz="1400" dirty="0" smtClean="0"/>
              <a:t>, pub. 1952, p. 455</a:t>
            </a:r>
            <a:endParaRPr lang="en-US" sz="1400" dirty="0"/>
          </a:p>
        </p:txBody>
      </p:sp>
      <p:sp>
        <p:nvSpPr>
          <p:cNvPr id="14" name="TextBox 13"/>
          <p:cNvSpPr txBox="1"/>
          <p:nvPr/>
        </p:nvSpPr>
        <p:spPr>
          <a:xfrm>
            <a:off x="11354" y="3523919"/>
            <a:ext cx="6190221" cy="1138773"/>
          </a:xfrm>
          <a:prstGeom prst="rect">
            <a:avLst/>
          </a:prstGeom>
          <a:noFill/>
        </p:spPr>
        <p:txBody>
          <a:bodyPr wrap="none" rtlCol="0">
            <a:spAutoFit/>
          </a:bodyPr>
          <a:lstStyle/>
          <a:p>
            <a:r>
              <a:rPr lang="en-US" dirty="0" smtClean="0"/>
              <a:t>“The national debt in February 1946 was $279.8 billion.   31% of</a:t>
            </a:r>
          </a:p>
          <a:p>
            <a:r>
              <a:rPr lang="en-US" dirty="0" smtClean="0"/>
              <a:t>this debt ($87 billion) that was held by the commercial banks</a:t>
            </a:r>
          </a:p>
          <a:p>
            <a:r>
              <a:rPr lang="en-US" dirty="0" smtClean="0"/>
              <a:t>can be considered as money that they created out of thin air.”</a:t>
            </a:r>
          </a:p>
          <a:p>
            <a:r>
              <a:rPr lang="en-US" sz="1400" dirty="0" smtClean="0"/>
              <a:t>                                                                                           </a:t>
            </a:r>
            <a:r>
              <a:rPr lang="en-US" sz="1400" dirty="0" err="1" smtClean="0"/>
              <a:t>Zarlenga</a:t>
            </a:r>
            <a:r>
              <a:rPr lang="en-US" sz="1400" dirty="0" smtClean="0"/>
              <a:t>, </a:t>
            </a:r>
            <a:r>
              <a:rPr lang="en-US" sz="1400" i="1" dirty="0" smtClean="0"/>
              <a:t>LSM</a:t>
            </a:r>
            <a:r>
              <a:rPr lang="en-US" sz="1400" dirty="0" smtClean="0"/>
              <a:t>, p. 565</a:t>
            </a:r>
            <a:endParaRPr lang="en-US" sz="1400" dirty="0"/>
          </a:p>
        </p:txBody>
      </p:sp>
    </p:spTree>
    <p:extLst>
      <p:ext uri="{BB962C8B-B14F-4D97-AF65-F5344CB8AC3E}">
        <p14:creationId xmlns:p14="http://schemas.microsoft.com/office/powerpoint/2010/main" val="3762179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4013" y="188662"/>
            <a:ext cx="10515600" cy="967729"/>
          </a:xfrm>
          <a:solidFill>
            <a:schemeClr val="accent2">
              <a:lumMod val="60000"/>
              <a:lumOff val="40000"/>
            </a:schemeClr>
          </a:solidFill>
        </p:spPr>
        <p:txBody>
          <a:bodyPr>
            <a:normAutofit/>
          </a:bodyPr>
          <a:lstStyle/>
          <a:p>
            <a:pPr algn="ctr"/>
            <a:r>
              <a:rPr lang="en-US" dirty="0" smtClean="0"/>
              <a:t>THEMES OF LOST SCIENCE OF MONEY BOOK</a:t>
            </a:r>
            <a:endParaRPr lang="en-US" dirty="0"/>
          </a:p>
        </p:txBody>
      </p:sp>
      <p:sp>
        <p:nvSpPr>
          <p:cNvPr id="3" name="Content Placeholder 2"/>
          <p:cNvSpPr>
            <a:spLocks noGrp="1"/>
          </p:cNvSpPr>
          <p:nvPr>
            <p:ph idx="1"/>
          </p:nvPr>
        </p:nvSpPr>
        <p:spPr>
          <a:xfrm>
            <a:off x="1354811" y="1379622"/>
            <a:ext cx="9494004" cy="5301916"/>
          </a:xfrm>
          <a:solidFill>
            <a:schemeClr val="accent2">
              <a:lumMod val="20000"/>
              <a:lumOff val="80000"/>
            </a:schemeClr>
          </a:solidFill>
        </p:spPr>
        <p:txBody>
          <a:bodyPr>
            <a:normAutofit fontScale="85000" lnSpcReduction="10000"/>
          </a:bodyPr>
          <a:lstStyle/>
          <a:p>
            <a:pPr marL="514350" indent="-514350">
              <a:buFont typeface="+mj-lt"/>
              <a:buAutoNum type="arabicPeriod"/>
            </a:pPr>
            <a:r>
              <a:rPr lang="en-US" sz="2400" dirty="0" smtClean="0"/>
              <a:t>Primary importance of the money power (power to create money and regulate it)</a:t>
            </a:r>
          </a:p>
          <a:p>
            <a:pPr marL="514350" indent="-514350">
              <a:buFont typeface="+mj-lt"/>
              <a:buAutoNum type="arabicPeriod"/>
            </a:pPr>
            <a:endParaRPr lang="en-US" sz="2400" dirty="0" smtClean="0"/>
          </a:p>
          <a:p>
            <a:pPr marL="514350" indent="-514350">
              <a:buFont typeface="+mj-lt"/>
              <a:buAutoNum type="arabicPeriod"/>
            </a:pPr>
            <a:r>
              <a:rPr lang="en-US" sz="2400" dirty="0" smtClean="0"/>
              <a:t>Nature of money </a:t>
            </a:r>
            <a:r>
              <a:rPr lang="en-US" sz="2400" u="sng" dirty="0" smtClean="0"/>
              <a:t>purposely</a:t>
            </a:r>
            <a:r>
              <a:rPr lang="en-US" sz="2400" dirty="0" smtClean="0"/>
              <a:t> kept </a:t>
            </a:r>
            <a:r>
              <a:rPr lang="en-US" sz="2400" u="sng" dirty="0" smtClean="0"/>
              <a:t>secret and confused</a:t>
            </a:r>
          </a:p>
          <a:p>
            <a:pPr marL="514350" indent="-514350">
              <a:buFont typeface="+mj-lt"/>
              <a:buAutoNum type="arabicPeriod"/>
            </a:pPr>
            <a:endParaRPr lang="en-US" sz="2400" dirty="0" smtClean="0"/>
          </a:p>
          <a:p>
            <a:pPr marL="514350" indent="-514350">
              <a:buFont typeface="+mj-lt"/>
              <a:buAutoNum type="arabicPeriod"/>
            </a:pPr>
            <a:r>
              <a:rPr lang="en-US" sz="2400" dirty="0" smtClean="0"/>
              <a:t>How a society defines money determines who controls the society</a:t>
            </a:r>
          </a:p>
          <a:p>
            <a:pPr marL="514350" indent="-514350">
              <a:buFont typeface="+mj-lt"/>
              <a:buAutoNum type="arabicPeriod"/>
            </a:pPr>
            <a:endParaRPr lang="en-US" sz="2400" dirty="0" smtClean="0"/>
          </a:p>
          <a:p>
            <a:pPr marL="514350" indent="-514350">
              <a:buFont typeface="+mj-lt"/>
              <a:buAutoNum type="arabicPeriod"/>
            </a:pPr>
            <a:r>
              <a:rPr lang="en-US" sz="2400" dirty="0" smtClean="0"/>
              <a:t>Battle over control of money has raged </a:t>
            </a:r>
            <a:r>
              <a:rPr lang="en-US" sz="2400" u="sng" dirty="0" smtClean="0"/>
              <a:t>for millennia</a:t>
            </a:r>
            <a:r>
              <a:rPr lang="en-US" sz="2400" dirty="0" smtClean="0"/>
              <a:t>:     public vs private</a:t>
            </a:r>
          </a:p>
          <a:p>
            <a:pPr marL="514350" indent="-514350">
              <a:buFont typeface="+mj-lt"/>
              <a:buAutoNum type="arabicPeriod"/>
            </a:pPr>
            <a:endParaRPr lang="en-US" sz="2400" dirty="0" smtClean="0"/>
          </a:p>
          <a:p>
            <a:pPr marL="514350" indent="-514350">
              <a:buFont typeface="+mj-lt"/>
              <a:buAutoNum type="arabicPeriod"/>
            </a:pPr>
            <a:r>
              <a:rPr lang="en-US" sz="2400" dirty="0" smtClean="0"/>
              <a:t>The misuse of the monetary system causes tremendous misery and suffering for the ordinary people.    Will Decker &amp; Martin Dunn, February 2014</a:t>
            </a:r>
          </a:p>
          <a:p>
            <a:pPr marL="514350" indent="-514350">
              <a:buFont typeface="+mj-lt"/>
              <a:buAutoNum type="arabicPeriod"/>
            </a:pPr>
            <a:endParaRPr lang="en-US" sz="2400" dirty="0"/>
          </a:p>
          <a:p>
            <a:pPr marL="514350" indent="-514350">
              <a:buFont typeface="+mj-lt"/>
              <a:buAutoNum type="arabicPeriod"/>
            </a:pPr>
            <a:r>
              <a:rPr lang="en-US" sz="2400" dirty="0" smtClean="0"/>
              <a:t>Whenever the public has owned a significant fraction of the money power, great public benefit has ensued:  Sparta, the Roman Republic, the American Colonies in the 18</a:t>
            </a:r>
            <a:r>
              <a:rPr lang="en-US" sz="2400" baseline="30000" dirty="0" smtClean="0"/>
              <a:t>th</a:t>
            </a:r>
            <a:r>
              <a:rPr lang="en-US" sz="2400" dirty="0" smtClean="0"/>
              <a:t> </a:t>
            </a:r>
            <a:r>
              <a:rPr lang="en-US" sz="2400" dirty="0"/>
              <a:t>century, </a:t>
            </a:r>
            <a:r>
              <a:rPr lang="en-US" sz="2400" dirty="0" smtClean="0"/>
              <a:t>GREENBACKS after the Civil War, Canada </a:t>
            </a:r>
            <a:r>
              <a:rPr lang="en-US" sz="2400" dirty="0"/>
              <a:t>after the Great </a:t>
            </a:r>
            <a:r>
              <a:rPr lang="en-US" sz="2400" dirty="0" smtClean="0"/>
              <a:t>Depression, </a:t>
            </a:r>
            <a:r>
              <a:rPr lang="en-US" sz="2400" dirty="0"/>
              <a:t>British experience after World War II</a:t>
            </a:r>
            <a:r>
              <a:rPr lang="en-US" sz="2400" dirty="0" smtClean="0"/>
              <a:t>.  Martin Dunn, July 2014. </a:t>
            </a:r>
          </a:p>
          <a:p>
            <a:pPr marL="514350" indent="-514350">
              <a:buFont typeface="+mj-lt"/>
              <a:buAutoNum type="arabicPeriod"/>
            </a:pPr>
            <a:endParaRPr lang="en-US" sz="2400" dirty="0" smtClean="0"/>
          </a:p>
          <a:p>
            <a:pPr marL="514350" indent="-514350">
              <a:buFont typeface="+mj-lt"/>
              <a:buAutoNum type="arabicPeriod"/>
            </a:pPr>
            <a:endParaRPr lang="en-US" sz="2400" dirty="0"/>
          </a:p>
        </p:txBody>
      </p:sp>
    </p:spTree>
    <p:extLst>
      <p:ext uri="{BB962C8B-B14F-4D97-AF65-F5344CB8AC3E}">
        <p14:creationId xmlns:p14="http://schemas.microsoft.com/office/powerpoint/2010/main" val="13193166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61665"/>
          </a:xfrm>
          <a:prstGeom prst="rect">
            <a:avLst/>
          </a:prstGeom>
          <a:solidFill>
            <a:srgbClr val="FFFF00"/>
          </a:solidFill>
        </p:spPr>
        <p:txBody>
          <a:bodyPr wrap="square">
            <a:spAutoFit/>
          </a:bodyPr>
          <a:lstStyle/>
          <a:p>
            <a:pPr marL="457200" indent="-457200" algn="ctr">
              <a:buFont typeface="+mj-lt"/>
              <a:buAutoNum type="arabicPeriod" startAt="7"/>
            </a:pPr>
            <a:r>
              <a:rPr lang="en-US" sz="2400" b="1" dirty="0" smtClean="0">
                <a:latin typeface="Courier New" panose="02070309020205020404" pitchFamily="49" charset="0"/>
                <a:cs typeface="Courier New" panose="02070309020205020404" pitchFamily="49" charset="0"/>
              </a:rPr>
              <a:t>Aftermath - Propaganda </a:t>
            </a:r>
            <a:r>
              <a:rPr lang="en-US" sz="2400" b="1" dirty="0">
                <a:latin typeface="Courier New" panose="02070309020205020404" pitchFamily="49" charset="0"/>
                <a:cs typeface="Courier New" panose="02070309020205020404" pitchFamily="49" charset="0"/>
              </a:rPr>
              <a:t>to Resurrect Capitalism’s Moral Standing</a:t>
            </a:r>
          </a:p>
        </p:txBody>
      </p:sp>
      <p:sp>
        <p:nvSpPr>
          <p:cNvPr id="4" name="Rectangle 3"/>
          <p:cNvSpPr/>
          <p:nvPr/>
        </p:nvSpPr>
        <p:spPr>
          <a:xfrm>
            <a:off x="0" y="1415772"/>
            <a:ext cx="12192000" cy="2862322"/>
          </a:xfrm>
          <a:prstGeom prst="rect">
            <a:avLst/>
          </a:prstGeom>
          <a:solidFill>
            <a:srgbClr val="FFFFAB"/>
          </a:solidFill>
        </p:spPr>
        <p:txBody>
          <a:bodyPr wrap="square">
            <a:spAutoFit/>
          </a:bodyPr>
          <a:lstStyle/>
          <a:p>
            <a:r>
              <a:rPr lang="en-US" dirty="0" smtClean="0"/>
              <a:t>“… </a:t>
            </a:r>
            <a:r>
              <a:rPr lang="en-US" dirty="0"/>
              <a:t>a host of unemployed citizens face the grim problem of existence, and an equally great number toil with little return. </a:t>
            </a:r>
            <a:endParaRPr lang="en-US" dirty="0" smtClean="0"/>
          </a:p>
          <a:p>
            <a:endParaRPr lang="en-US" dirty="0"/>
          </a:p>
          <a:p>
            <a:r>
              <a:rPr lang="en-US" dirty="0" smtClean="0"/>
              <a:t>… our </a:t>
            </a:r>
            <a:r>
              <a:rPr lang="en-US" dirty="0"/>
              <a:t>distress comes from no failure of </a:t>
            </a:r>
            <a:r>
              <a:rPr lang="en-US" dirty="0" smtClean="0"/>
              <a:t>substance…  Nature </a:t>
            </a:r>
            <a:r>
              <a:rPr lang="en-US" dirty="0"/>
              <a:t>still offers her bounty and human efforts have multiplied it. </a:t>
            </a:r>
            <a:r>
              <a:rPr lang="en-US" dirty="0" smtClean="0"/>
              <a:t>   Plenty </a:t>
            </a:r>
            <a:r>
              <a:rPr lang="en-US" dirty="0"/>
              <a:t>is at our doorstep, but a generous use of it languishes in the very sight of the supply. </a:t>
            </a:r>
            <a:endParaRPr lang="en-US" dirty="0" smtClean="0"/>
          </a:p>
          <a:p>
            <a:endParaRPr lang="en-US" dirty="0"/>
          </a:p>
          <a:p>
            <a:r>
              <a:rPr lang="en-US" dirty="0" smtClean="0"/>
              <a:t>Primarily </a:t>
            </a:r>
            <a:r>
              <a:rPr lang="en-US" dirty="0"/>
              <a:t>this is because rulers of the exchange of mankind's goods have failed through their own stubbornness and their own incompetence, have admitted their failure, and have abdicated. </a:t>
            </a:r>
            <a:r>
              <a:rPr lang="en-US" dirty="0" smtClean="0"/>
              <a:t>  Practices </a:t>
            </a:r>
            <a:r>
              <a:rPr lang="en-US" dirty="0"/>
              <a:t>of the unscrupulous money changers stand indicted in the court of public opinion, rejected by the hearts and minds of </a:t>
            </a:r>
            <a:r>
              <a:rPr lang="en-US" dirty="0" smtClean="0"/>
              <a:t>men…    The </a:t>
            </a:r>
            <a:r>
              <a:rPr lang="en-US" dirty="0"/>
              <a:t>money changers have fled from their high seats in the temple of our </a:t>
            </a:r>
            <a:r>
              <a:rPr lang="en-US" dirty="0" smtClean="0"/>
              <a:t>civilization</a:t>
            </a:r>
            <a:r>
              <a:rPr lang="en-US" dirty="0"/>
              <a:t>…  The measure of the restoration lies in the extent to which we apply social values more noble than mere monetary </a:t>
            </a:r>
            <a:r>
              <a:rPr lang="en-US" dirty="0" smtClean="0"/>
              <a:t>profit.”                             </a:t>
            </a:r>
            <a:r>
              <a:rPr lang="en-US" sz="1400" i="1" dirty="0" smtClean="0"/>
              <a:t>Franklin D. Roosevelt’s Inaugural Address</a:t>
            </a:r>
            <a:endParaRPr lang="en-US" sz="1400" i="1" dirty="0"/>
          </a:p>
        </p:txBody>
      </p:sp>
      <p:sp>
        <p:nvSpPr>
          <p:cNvPr id="5" name="TextBox 4"/>
          <p:cNvSpPr txBox="1"/>
          <p:nvPr/>
        </p:nvSpPr>
        <p:spPr>
          <a:xfrm>
            <a:off x="0" y="461665"/>
            <a:ext cx="12192000" cy="1384995"/>
          </a:xfrm>
          <a:prstGeom prst="rect">
            <a:avLst/>
          </a:prstGeom>
          <a:solidFill>
            <a:srgbClr val="FFFF00"/>
          </a:solidFill>
        </p:spPr>
        <p:txBody>
          <a:bodyPr wrap="square" rtlCol="0">
            <a:spAutoFit/>
          </a:bodyPr>
          <a:lstStyle/>
          <a:p>
            <a:pPr algn="ctr"/>
            <a:r>
              <a:rPr lang="en-US" sz="2800" dirty="0" smtClean="0"/>
              <a:t>Roosevelt’s Inaugural Address – March </a:t>
            </a:r>
            <a:r>
              <a:rPr lang="en-US" sz="2800" dirty="0" smtClean="0"/>
              <a:t>1933:</a:t>
            </a:r>
            <a:endParaRPr lang="en-US" sz="2800" dirty="0" smtClean="0"/>
          </a:p>
          <a:p>
            <a:pPr algn="ctr"/>
            <a:r>
              <a:rPr lang="en-US" sz="2800" dirty="0" smtClean="0"/>
              <a:t>The end of the belittlement of government </a:t>
            </a:r>
            <a:r>
              <a:rPr lang="en-US" sz="2800" dirty="0" smtClean="0"/>
              <a:t>and </a:t>
            </a:r>
          </a:p>
          <a:p>
            <a:pPr algn="ctr"/>
            <a:r>
              <a:rPr lang="en-US" sz="2800" dirty="0" smtClean="0"/>
              <a:t>the </a:t>
            </a:r>
            <a:r>
              <a:rPr lang="en-US" sz="2800" dirty="0" smtClean="0"/>
              <a:t>end of trust in “free markets”</a:t>
            </a:r>
            <a:endParaRPr lang="en-US" sz="28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0190" y="4278094"/>
            <a:ext cx="3301810" cy="258543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2503" y="4270448"/>
            <a:ext cx="3506022" cy="259307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278094"/>
            <a:ext cx="3326282" cy="2585429"/>
          </a:xfrm>
          <a:prstGeom prst="rect">
            <a:avLst/>
          </a:prstGeom>
        </p:spPr>
      </p:pic>
    </p:spTree>
    <p:extLst>
      <p:ext uri="{BB962C8B-B14F-4D97-AF65-F5344CB8AC3E}">
        <p14:creationId xmlns:p14="http://schemas.microsoft.com/office/powerpoint/2010/main" val="20710150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015663"/>
          </a:xfrm>
          <a:prstGeom prst="rect">
            <a:avLst/>
          </a:prstGeom>
          <a:solidFill>
            <a:srgbClr val="FFFF00"/>
          </a:solidFill>
        </p:spPr>
        <p:txBody>
          <a:bodyPr wrap="square">
            <a:spAutoFit/>
          </a:bodyPr>
          <a:lstStyle/>
          <a:p>
            <a:pPr marL="457200" indent="-457200" algn="ctr">
              <a:buFont typeface="+mj-lt"/>
              <a:buAutoNum type="arabicPeriod" startAt="7"/>
            </a:pPr>
            <a:r>
              <a:rPr lang="en-US" sz="2400" b="1" dirty="0" smtClean="0">
                <a:latin typeface="Courier New" panose="02070309020205020404" pitchFamily="49" charset="0"/>
                <a:cs typeface="Courier New" panose="02070309020205020404" pitchFamily="49" charset="0"/>
              </a:rPr>
              <a:t>Aftermath - Propaganda </a:t>
            </a:r>
            <a:r>
              <a:rPr lang="en-US" sz="2400" b="1" dirty="0">
                <a:latin typeface="Courier New" panose="02070309020205020404" pitchFamily="49" charset="0"/>
                <a:cs typeface="Courier New" panose="02070309020205020404" pitchFamily="49" charset="0"/>
              </a:rPr>
              <a:t>to Resurrect Capitalism’s Moral </a:t>
            </a:r>
            <a:r>
              <a:rPr lang="en-US" sz="2400" b="1" dirty="0" smtClean="0">
                <a:latin typeface="Courier New" panose="02070309020205020404" pitchFamily="49" charset="0"/>
                <a:cs typeface="Courier New" panose="02070309020205020404" pitchFamily="49" charset="0"/>
              </a:rPr>
              <a:t>Standing</a:t>
            </a:r>
            <a:endParaRPr lang="en-US" sz="2400" b="1" dirty="0" smtClean="0">
              <a:latin typeface="Courier New" panose="02070309020205020404" pitchFamily="49" charset="0"/>
              <a:cs typeface="Courier New" panose="02070309020205020404" pitchFamily="49" charset="0"/>
            </a:endParaRPr>
          </a:p>
          <a:p>
            <a:pPr algn="ctr"/>
            <a:r>
              <a:rPr lang="en-US" sz="3600" b="1" dirty="0" smtClean="0">
                <a:latin typeface="Courier New" panose="02070309020205020404" pitchFamily="49" charset="0"/>
                <a:cs typeface="Courier New" panose="02070309020205020404" pitchFamily="49" charset="0"/>
              </a:rPr>
              <a:t>BLAME THE </a:t>
            </a:r>
            <a:r>
              <a:rPr lang="en-US" sz="3600" b="1" dirty="0" smtClean="0">
                <a:latin typeface="Courier New" panose="02070309020205020404" pitchFamily="49" charset="0"/>
                <a:cs typeface="Courier New" panose="02070309020205020404" pitchFamily="49" charset="0"/>
              </a:rPr>
              <a:t>GOVERNMENT</a:t>
            </a:r>
            <a:endParaRPr lang="en-US" sz="4000" b="1" dirty="0">
              <a:latin typeface="Courier New" panose="02070309020205020404" pitchFamily="49" charset="0"/>
              <a:cs typeface="Courier New" panose="02070309020205020404" pitchFamily="49" charset="0"/>
            </a:endParaRPr>
          </a:p>
        </p:txBody>
      </p:sp>
      <p:sp>
        <p:nvSpPr>
          <p:cNvPr id="4" name="Rectangle 3"/>
          <p:cNvSpPr/>
          <p:nvPr/>
        </p:nvSpPr>
        <p:spPr>
          <a:xfrm>
            <a:off x="0" y="1415772"/>
            <a:ext cx="12192000" cy="307777"/>
          </a:xfrm>
          <a:prstGeom prst="rect">
            <a:avLst/>
          </a:prstGeom>
          <a:solidFill>
            <a:srgbClr val="FFFFAB"/>
          </a:solidFill>
        </p:spPr>
        <p:txBody>
          <a:bodyPr wrap="square">
            <a:spAutoFit/>
          </a:bodyPr>
          <a:lstStyle/>
          <a:p>
            <a:endParaRPr lang="en-US" sz="1400" i="1" dirty="0"/>
          </a:p>
        </p:txBody>
      </p:sp>
      <p:sp>
        <p:nvSpPr>
          <p:cNvPr id="5" name="TextBox 4"/>
          <p:cNvSpPr txBox="1"/>
          <p:nvPr/>
        </p:nvSpPr>
        <p:spPr>
          <a:xfrm>
            <a:off x="0" y="1015663"/>
            <a:ext cx="12192000" cy="1569660"/>
          </a:xfrm>
          <a:prstGeom prst="rect">
            <a:avLst/>
          </a:prstGeom>
          <a:solidFill>
            <a:srgbClr val="FFFF00"/>
          </a:solidFill>
        </p:spPr>
        <p:txBody>
          <a:bodyPr wrap="square" rtlCol="0">
            <a:spAutoFit/>
          </a:bodyPr>
          <a:lstStyle/>
          <a:p>
            <a:r>
              <a:rPr lang="en-US" sz="2400" dirty="0" smtClean="0"/>
              <a:t>“Decades later, when many participants and memories were dead, concerted attempts began by a cabal of economists and financiers to shift blame for creating and prolonging the depression away from the financiers and the Federal Reserve System and onto the government.” </a:t>
            </a:r>
          </a:p>
          <a:p>
            <a:r>
              <a:rPr lang="en-US" sz="2400" dirty="0"/>
              <a:t>	</a:t>
            </a:r>
            <a:r>
              <a:rPr lang="en-US" sz="2400" dirty="0" smtClean="0"/>
              <a:t>										</a:t>
            </a:r>
            <a:r>
              <a:rPr lang="en-US" sz="1600" dirty="0" err="1" smtClean="0"/>
              <a:t>Zarlenga</a:t>
            </a:r>
            <a:r>
              <a:rPr lang="en-US" sz="1600" dirty="0" smtClean="0"/>
              <a:t>, LSM, p. 567</a:t>
            </a:r>
            <a:endParaRPr lang="en-US" sz="1600" dirty="0"/>
          </a:p>
        </p:txBody>
      </p:sp>
      <p:sp>
        <p:nvSpPr>
          <p:cNvPr id="3" name="TextBox 2"/>
          <p:cNvSpPr txBox="1"/>
          <p:nvPr/>
        </p:nvSpPr>
        <p:spPr>
          <a:xfrm>
            <a:off x="0" y="2922914"/>
            <a:ext cx="7267903" cy="2000548"/>
          </a:xfrm>
          <a:prstGeom prst="rect">
            <a:avLst/>
          </a:prstGeom>
          <a:solidFill>
            <a:srgbClr val="FFFFD1"/>
          </a:solidFill>
        </p:spPr>
        <p:txBody>
          <a:bodyPr wrap="square" rtlCol="0">
            <a:spAutoFit/>
          </a:bodyPr>
          <a:lstStyle/>
          <a:p>
            <a:r>
              <a:rPr lang="en-US" dirty="0" smtClean="0"/>
              <a:t>Alan Greenspan used the Conservative’s basic ploy – blaming the evils of the private Federal Reserve System on government:</a:t>
            </a:r>
          </a:p>
          <a:p>
            <a:endParaRPr lang="en-US" dirty="0"/>
          </a:p>
          <a:p>
            <a:r>
              <a:rPr lang="en-US" dirty="0" smtClean="0"/>
              <a:t>“And </a:t>
            </a:r>
            <a:r>
              <a:rPr lang="en-US" dirty="0"/>
              <a:t>so the Federal Reserve System was organized in 1913. It consisted of twelve regional Federal Reserve banks nominally owned by private bankers, but in fact government sponsored, controlled, and supported</a:t>
            </a:r>
            <a:r>
              <a:rPr lang="en-US" dirty="0" smtClean="0"/>
              <a:t>.“</a:t>
            </a:r>
          </a:p>
          <a:p>
            <a:r>
              <a:rPr lang="en-US" sz="1600" dirty="0" smtClean="0"/>
              <a:t>   “Gold &amp; Economic Freedom”, in Ayn Rand, </a:t>
            </a:r>
            <a:r>
              <a:rPr lang="en-US" sz="1600" i="1" dirty="0" smtClean="0"/>
              <a:t>Capitalism The Unknown Ideal</a:t>
            </a:r>
            <a:r>
              <a:rPr lang="en-US" sz="1600" dirty="0" smtClean="0"/>
              <a:t>, pub. 1967</a:t>
            </a:r>
            <a:endParaRPr lang="en-US" sz="1600" dirty="0"/>
          </a:p>
        </p:txBody>
      </p:sp>
      <p:sp>
        <p:nvSpPr>
          <p:cNvPr id="12" name="Double Wave 11"/>
          <p:cNvSpPr/>
          <p:nvPr/>
        </p:nvSpPr>
        <p:spPr>
          <a:xfrm rot="10800000" flipV="1">
            <a:off x="7357241" y="3157723"/>
            <a:ext cx="4745421" cy="3531477"/>
          </a:xfrm>
          <a:prstGeom prst="doubleWav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“This false view ignores the attempts of several past Democratic Chairmen of the House Banking Committee to pass laws to nationalize or do away with the Federal Reserve System…    if the Fed is already a government entity, these economists shouldn’t mind too much when it gets nationalized!”</a:t>
            </a:r>
            <a:r>
              <a:rPr lang="en-US" dirty="0" smtClean="0"/>
              <a:t>   </a:t>
            </a:r>
          </a:p>
          <a:p>
            <a:pPr algn="ctr"/>
            <a:r>
              <a:rPr lang="en-US" sz="1400" dirty="0" smtClean="0">
                <a:solidFill>
                  <a:schemeClr val="tx1"/>
                </a:solidFill>
              </a:rPr>
              <a:t>                                                                           </a:t>
            </a:r>
            <a:r>
              <a:rPr lang="en-US" sz="1400" dirty="0" err="1" smtClean="0">
                <a:solidFill>
                  <a:schemeClr val="tx1"/>
                </a:solidFill>
              </a:rPr>
              <a:t>Zarlenga</a:t>
            </a:r>
            <a:r>
              <a:rPr lang="en-US" sz="1400" dirty="0" smtClean="0">
                <a:solidFill>
                  <a:schemeClr val="tx1"/>
                </a:solidFill>
              </a:rPr>
              <a:t>, </a:t>
            </a:r>
            <a:r>
              <a:rPr lang="en-US" sz="1400" i="1" dirty="0" smtClean="0">
                <a:solidFill>
                  <a:schemeClr val="tx1"/>
                </a:solidFill>
              </a:rPr>
              <a:t>LSM</a:t>
            </a:r>
            <a:r>
              <a:rPr lang="en-US" sz="1400" dirty="0" smtClean="0">
                <a:solidFill>
                  <a:schemeClr val="tx1"/>
                </a:solidFill>
              </a:rPr>
              <a:t>, p. 567</a:t>
            </a:r>
            <a:endParaRPr lang="en-US" sz="1400" dirty="0">
              <a:solidFill>
                <a:schemeClr val="tx1"/>
              </a:solidFill>
            </a:endParaRPr>
          </a:p>
        </p:txBody>
      </p:sp>
    </p:spTree>
    <p:extLst>
      <p:ext uri="{BB962C8B-B14F-4D97-AF65-F5344CB8AC3E}">
        <p14:creationId xmlns:p14="http://schemas.microsoft.com/office/powerpoint/2010/main" val="21813384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569660"/>
          </a:xfrm>
          <a:prstGeom prst="rect">
            <a:avLst/>
          </a:prstGeom>
          <a:solidFill>
            <a:srgbClr val="FFFF00"/>
          </a:solidFill>
        </p:spPr>
        <p:txBody>
          <a:bodyPr wrap="square">
            <a:spAutoFit/>
          </a:bodyPr>
          <a:lstStyle/>
          <a:p>
            <a:pPr marL="457200" indent="-457200" algn="ctr">
              <a:buFont typeface="+mj-lt"/>
              <a:buAutoNum type="arabicPeriod" startAt="7"/>
            </a:pPr>
            <a:r>
              <a:rPr lang="en-US" sz="2400" b="1" dirty="0" smtClean="0">
                <a:latin typeface="Courier New" panose="02070309020205020404" pitchFamily="49" charset="0"/>
                <a:cs typeface="Courier New" panose="02070309020205020404" pitchFamily="49" charset="0"/>
              </a:rPr>
              <a:t>Aftermath - Propaganda </a:t>
            </a:r>
            <a:r>
              <a:rPr lang="en-US" sz="2400" b="1" dirty="0">
                <a:latin typeface="Courier New" panose="02070309020205020404" pitchFamily="49" charset="0"/>
                <a:cs typeface="Courier New" panose="02070309020205020404" pitchFamily="49" charset="0"/>
              </a:rPr>
              <a:t>to Resurrect Capitalism’s Moral </a:t>
            </a:r>
            <a:r>
              <a:rPr lang="en-US" sz="2400" b="1" dirty="0" smtClean="0">
                <a:latin typeface="Courier New" panose="02070309020205020404" pitchFamily="49" charset="0"/>
                <a:cs typeface="Courier New" panose="02070309020205020404" pitchFamily="49" charset="0"/>
              </a:rPr>
              <a:t>Standing</a:t>
            </a:r>
          </a:p>
          <a:p>
            <a:pPr algn="ctr"/>
            <a:r>
              <a:rPr lang="en-US" sz="3600" b="1" dirty="0" smtClean="0">
                <a:latin typeface="Courier New" panose="02070309020205020404" pitchFamily="49" charset="0"/>
                <a:cs typeface="Courier New" panose="02070309020205020404" pitchFamily="49" charset="0"/>
              </a:rPr>
              <a:t>Austrian School of Economics:</a:t>
            </a:r>
          </a:p>
          <a:p>
            <a:pPr algn="ctr"/>
            <a:r>
              <a:rPr lang="en-US" sz="3600" b="1" dirty="0" smtClean="0">
                <a:latin typeface="Courier New" panose="02070309020205020404" pitchFamily="49" charset="0"/>
                <a:cs typeface="Courier New" panose="02070309020205020404" pitchFamily="49" charset="0"/>
              </a:rPr>
              <a:t>Blame the Government</a:t>
            </a:r>
            <a:endParaRPr lang="en-US" sz="4000" b="1" dirty="0">
              <a:latin typeface="Courier New" panose="02070309020205020404" pitchFamily="49" charset="0"/>
              <a:cs typeface="Courier New" panose="02070309020205020404" pitchFamily="49" charset="0"/>
            </a:endParaRPr>
          </a:p>
        </p:txBody>
      </p:sp>
      <p:sp>
        <p:nvSpPr>
          <p:cNvPr id="4" name="Rectangle 3"/>
          <p:cNvSpPr/>
          <p:nvPr/>
        </p:nvSpPr>
        <p:spPr>
          <a:xfrm>
            <a:off x="0" y="1569660"/>
            <a:ext cx="12192000" cy="2246769"/>
          </a:xfrm>
          <a:prstGeom prst="rect">
            <a:avLst/>
          </a:prstGeom>
          <a:solidFill>
            <a:srgbClr val="FFFFAB"/>
          </a:solidFill>
        </p:spPr>
        <p:txBody>
          <a:bodyPr wrap="square">
            <a:spAutoFit/>
          </a:bodyPr>
          <a:lstStyle/>
          <a:p>
            <a:r>
              <a:rPr lang="en-US" sz="2000" dirty="0" smtClean="0">
                <a:latin typeface="Courier New" panose="02070309020205020404" pitchFamily="49" charset="0"/>
                <a:cs typeface="Courier New" panose="02070309020205020404" pitchFamily="49" charset="0"/>
              </a:rPr>
              <a:t>The Austrian economist F.A. Hayek wrote </a:t>
            </a:r>
            <a:r>
              <a:rPr lang="en-US" sz="2000" i="1" dirty="0" smtClean="0">
                <a:latin typeface="Courier New" panose="02070309020205020404" pitchFamily="49" charset="0"/>
                <a:cs typeface="Courier New" panose="02070309020205020404" pitchFamily="49" charset="0"/>
              </a:rPr>
              <a:t>Denationalisation of Money, </a:t>
            </a:r>
            <a:r>
              <a:rPr lang="en-US" sz="2000" dirty="0" smtClean="0">
                <a:latin typeface="Courier New" panose="02070309020205020404" pitchFamily="49" charset="0"/>
                <a:cs typeface="Courier New" panose="02070309020205020404" pitchFamily="49" charset="0"/>
              </a:rPr>
              <a:t>pub. 1978:</a:t>
            </a:r>
          </a:p>
          <a:p>
            <a:endParaRPr lang="en-US" sz="2000" dirty="0" smtClean="0">
              <a:latin typeface="Courier New" panose="02070309020205020404" pitchFamily="49" charset="0"/>
              <a:cs typeface="Courier New" panose="02070309020205020404" pitchFamily="49" charset="0"/>
            </a:endParaRPr>
          </a:p>
          <a:p>
            <a:pPr marL="342900" indent="-342900">
              <a:buFont typeface="Arial" panose="020B0604020202020204" pitchFamily="34" charset="0"/>
              <a:buChar char="•"/>
            </a:pPr>
            <a:r>
              <a:rPr lang="en-US" sz="2000" dirty="0" smtClean="0">
                <a:latin typeface="Courier New" panose="02070309020205020404" pitchFamily="49" charset="0"/>
                <a:cs typeface="Courier New" panose="02070309020205020404" pitchFamily="49" charset="0"/>
              </a:rPr>
              <a:t>“</a:t>
            </a:r>
            <a:r>
              <a:rPr lang="en-US" sz="2000" dirty="0" smtClean="0"/>
              <a:t>The </a:t>
            </a:r>
            <a:r>
              <a:rPr lang="en-US" sz="2000" dirty="0"/>
              <a:t>long depression of the </a:t>
            </a:r>
            <a:r>
              <a:rPr lang="en-US" sz="2000" dirty="0" smtClean="0"/>
              <a:t>1930s… was </a:t>
            </a:r>
            <a:r>
              <a:rPr lang="en-US" sz="2000" dirty="0"/>
              <a:t>wholly due to the mismanagement of money by government — before as well as after the crisis of 1929</a:t>
            </a:r>
            <a:r>
              <a:rPr lang="en-US" sz="2000" dirty="0" smtClean="0"/>
              <a:t>.”</a:t>
            </a:r>
          </a:p>
          <a:p>
            <a:endParaRPr lang="en-US" sz="2000" dirty="0" smtClean="0"/>
          </a:p>
          <a:p>
            <a:pPr marL="342900" indent="-342900">
              <a:buFont typeface="Arial" panose="020B0604020202020204" pitchFamily="34" charset="0"/>
              <a:buChar char="•"/>
            </a:pPr>
            <a:r>
              <a:rPr lang="en-US" sz="2000" dirty="0" smtClean="0"/>
              <a:t>“</a:t>
            </a:r>
            <a:r>
              <a:rPr lang="en-US" sz="2000" dirty="0"/>
              <a:t>It was not </a:t>
            </a:r>
            <a:r>
              <a:rPr lang="en-US" sz="2000" dirty="0" smtClean="0"/>
              <a:t>‘capitalism’ </a:t>
            </a:r>
            <a:r>
              <a:rPr lang="en-US" sz="2000" dirty="0"/>
              <a:t>but government intervention that has been responsible for the recurrent crises of the </a:t>
            </a:r>
            <a:r>
              <a:rPr lang="en-US" sz="2000" dirty="0" smtClean="0"/>
              <a:t>past.”</a:t>
            </a:r>
            <a:endParaRPr lang="en-US" sz="2000" dirty="0">
              <a:latin typeface="Courier New" panose="02070309020205020404" pitchFamily="49" charset="0"/>
              <a:cs typeface="Courier New" panose="02070309020205020404" pitchFamily="49"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607" y="4187341"/>
            <a:ext cx="7567448" cy="2397495"/>
          </a:xfrm>
          <a:prstGeom prst="rect">
            <a:avLst/>
          </a:prstGeom>
        </p:spPr>
      </p:pic>
      <p:sp>
        <p:nvSpPr>
          <p:cNvPr id="9" name="Cloud Callout 8"/>
          <p:cNvSpPr/>
          <p:nvPr/>
        </p:nvSpPr>
        <p:spPr>
          <a:xfrm>
            <a:off x="8166538" y="4187341"/>
            <a:ext cx="3894083" cy="2049517"/>
          </a:xfrm>
          <a:prstGeom prst="cloud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what about the PRIVATELY-OWNED </a:t>
            </a:r>
            <a:r>
              <a:rPr lang="en-US" sz="2000" b="1" dirty="0" smtClean="0">
                <a:solidFill>
                  <a:schemeClr val="tx1"/>
                </a:solidFill>
              </a:rPr>
              <a:t>FEDERAL RESERVE?</a:t>
            </a:r>
            <a:endParaRPr lang="en-US" sz="2000" b="1" dirty="0">
              <a:solidFill>
                <a:schemeClr val="tx1"/>
              </a:solidFill>
            </a:endParaRPr>
          </a:p>
        </p:txBody>
      </p:sp>
    </p:spTree>
    <p:extLst>
      <p:ext uri="{BB962C8B-B14F-4D97-AF65-F5344CB8AC3E}">
        <p14:creationId xmlns:p14="http://schemas.microsoft.com/office/powerpoint/2010/main" val="9153735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077218"/>
          </a:xfrm>
          <a:prstGeom prst="rect">
            <a:avLst/>
          </a:prstGeom>
          <a:solidFill>
            <a:srgbClr val="FFA18B"/>
          </a:solidFill>
        </p:spPr>
        <p:txBody>
          <a:bodyPr wrap="square">
            <a:spAutoFit/>
          </a:bodyPr>
          <a:lstStyle/>
          <a:p>
            <a:pPr marL="914400" lvl="1" indent="-457200" algn="ctr">
              <a:buFont typeface="+mj-lt"/>
              <a:buAutoNum type="arabicPeriod" startAt="7"/>
            </a:pPr>
            <a:r>
              <a:rPr lang="en-US" sz="3200" b="1" dirty="0" smtClean="0">
                <a:latin typeface="Courier New" panose="02070309020205020404" pitchFamily="49" charset="0"/>
                <a:cs typeface="Courier New" panose="02070309020205020404" pitchFamily="49" charset="0"/>
              </a:rPr>
              <a:t>Aftermath:</a:t>
            </a:r>
          </a:p>
          <a:p>
            <a:pPr lvl="1" algn="ctr"/>
            <a:r>
              <a:rPr lang="en-US" sz="3200" b="1" dirty="0" smtClean="0">
                <a:latin typeface="Courier New" panose="02070309020205020404" pitchFamily="49" charset="0"/>
                <a:cs typeface="Courier New" panose="02070309020205020404" pitchFamily="49" charset="0"/>
              </a:rPr>
              <a:t>The </a:t>
            </a:r>
            <a:r>
              <a:rPr lang="en-US" sz="3200" b="1" dirty="0">
                <a:latin typeface="Courier New" panose="02070309020205020404" pitchFamily="49" charset="0"/>
                <a:cs typeface="Courier New" panose="02070309020205020404" pitchFamily="49" charset="0"/>
              </a:rPr>
              <a:t>Catholic Reaction to the Debacle</a:t>
            </a:r>
          </a:p>
        </p:txBody>
      </p:sp>
      <p:sp>
        <p:nvSpPr>
          <p:cNvPr id="3" name="Rectangle 2"/>
          <p:cNvSpPr/>
          <p:nvPr/>
        </p:nvSpPr>
        <p:spPr>
          <a:xfrm>
            <a:off x="0" y="1077218"/>
            <a:ext cx="12192000" cy="1415772"/>
          </a:xfrm>
          <a:prstGeom prst="rect">
            <a:avLst/>
          </a:prstGeom>
          <a:solidFill>
            <a:srgbClr val="FFD7CD"/>
          </a:solidFill>
        </p:spPr>
        <p:txBody>
          <a:bodyPr wrap="square">
            <a:spAutoFit/>
          </a:bodyPr>
          <a:lstStyle/>
          <a:p>
            <a:pPr algn="ctr"/>
            <a:endParaRPr lang="en-US" b="1" dirty="0" smtClean="0">
              <a:solidFill>
                <a:srgbClr val="000000"/>
              </a:solidFill>
              <a:latin typeface="Arial" panose="020B0604020202020204" pitchFamily="34" charset="0"/>
            </a:endParaRPr>
          </a:p>
          <a:p>
            <a:pPr algn="ctr"/>
            <a:r>
              <a:rPr lang="en-US" b="1" dirty="0" smtClean="0">
                <a:solidFill>
                  <a:srgbClr val="000000"/>
                </a:solidFill>
                <a:latin typeface="Arial" panose="020B0604020202020204" pitchFamily="34" charset="0"/>
              </a:rPr>
              <a:t>Papal Encyclical:   </a:t>
            </a:r>
            <a:r>
              <a:rPr lang="en-US" b="1" dirty="0">
                <a:solidFill>
                  <a:srgbClr val="000000"/>
                </a:solidFill>
                <a:latin typeface="Arial" panose="020B0604020202020204" pitchFamily="34" charset="0"/>
              </a:rPr>
              <a:t>Pope Pius XI,  May 15, 1931 </a:t>
            </a:r>
            <a:endParaRPr lang="en-US" b="1" dirty="0" smtClean="0">
              <a:solidFill>
                <a:srgbClr val="000000"/>
              </a:solidFill>
              <a:latin typeface="Arial" panose="020B0604020202020204" pitchFamily="34" charset="0"/>
            </a:endParaRPr>
          </a:p>
          <a:p>
            <a:pPr algn="ctr"/>
            <a:endParaRPr lang="en-US" dirty="0"/>
          </a:p>
          <a:p>
            <a:pPr algn="ctr"/>
            <a:r>
              <a:rPr lang="en-US" b="1" dirty="0" smtClean="0">
                <a:solidFill>
                  <a:srgbClr val="000000"/>
                </a:solidFill>
                <a:latin typeface="Arial" panose="020B0604020202020204" pitchFamily="34" charset="0"/>
              </a:rPr>
              <a:t>       </a:t>
            </a:r>
            <a:r>
              <a:rPr lang="en-US" sz="3200" b="1" i="1" dirty="0">
                <a:solidFill>
                  <a:srgbClr val="000000"/>
                </a:solidFill>
                <a:latin typeface="Arial" panose="020B0604020202020204" pitchFamily="34" charset="0"/>
              </a:rPr>
              <a:t>Quadragesimo </a:t>
            </a:r>
            <a:r>
              <a:rPr lang="en-US" sz="3200" b="1" i="1" dirty="0" smtClean="0">
                <a:solidFill>
                  <a:srgbClr val="000000"/>
                </a:solidFill>
                <a:latin typeface="Arial" panose="020B0604020202020204" pitchFamily="34" charset="0"/>
              </a:rPr>
              <a:t>Anno </a:t>
            </a:r>
            <a:r>
              <a:rPr lang="en-US" b="1" dirty="0" smtClean="0">
                <a:solidFill>
                  <a:srgbClr val="000000"/>
                </a:solidFill>
                <a:latin typeface="Arial" panose="020B0604020202020204" pitchFamily="34" charset="0"/>
              </a:rPr>
              <a:t>(Latin:  In the 40th Year)  </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0287" y="2492990"/>
            <a:ext cx="3211713" cy="4365010"/>
          </a:xfrm>
          <a:prstGeom prst="rect">
            <a:avLst/>
          </a:prstGeom>
        </p:spPr>
      </p:pic>
      <p:sp>
        <p:nvSpPr>
          <p:cNvPr id="7" name="TextBox 6"/>
          <p:cNvSpPr txBox="1"/>
          <p:nvPr/>
        </p:nvSpPr>
        <p:spPr>
          <a:xfrm>
            <a:off x="3090041" y="4083269"/>
            <a:ext cx="45719" cy="369332"/>
          </a:xfrm>
          <a:prstGeom prst="rect">
            <a:avLst/>
          </a:prstGeom>
          <a:noFill/>
        </p:spPr>
        <p:txBody>
          <a:bodyPr wrap="square" rtlCol="0">
            <a:spAutoFit/>
          </a:bodyPr>
          <a:lstStyle/>
          <a:p>
            <a:endParaRPr lang="en-US" dirty="0"/>
          </a:p>
        </p:txBody>
      </p:sp>
      <p:sp>
        <p:nvSpPr>
          <p:cNvPr id="8" name="TextBox 7"/>
          <p:cNvSpPr txBox="1"/>
          <p:nvPr/>
        </p:nvSpPr>
        <p:spPr>
          <a:xfrm>
            <a:off x="6605752" y="5502166"/>
            <a:ext cx="2259297" cy="369332"/>
          </a:xfrm>
          <a:prstGeom prst="rect">
            <a:avLst/>
          </a:prstGeom>
          <a:noFill/>
        </p:spPr>
        <p:txBody>
          <a:bodyPr wrap="square" rtlCol="0">
            <a:spAutoFit/>
          </a:bodyPr>
          <a:lstStyle/>
          <a:p>
            <a:pPr algn="r"/>
            <a:r>
              <a:rPr lang="en-US" dirty="0" smtClean="0"/>
              <a:t>POPE PIUS XI in 1930</a:t>
            </a:r>
            <a:endParaRPr lang="en-US" dirty="0"/>
          </a:p>
        </p:txBody>
      </p:sp>
      <p:sp>
        <p:nvSpPr>
          <p:cNvPr id="10" name="TextBox 9"/>
          <p:cNvSpPr txBox="1"/>
          <p:nvPr/>
        </p:nvSpPr>
        <p:spPr>
          <a:xfrm>
            <a:off x="4599714" y="5754862"/>
            <a:ext cx="4265335" cy="923330"/>
          </a:xfrm>
          <a:prstGeom prst="rect">
            <a:avLst/>
          </a:prstGeom>
          <a:noFill/>
        </p:spPr>
        <p:txBody>
          <a:bodyPr wrap="none" rtlCol="0">
            <a:spAutoFit/>
          </a:bodyPr>
          <a:lstStyle/>
          <a:p>
            <a:pPr algn="ctr"/>
            <a:r>
              <a:rPr lang="en-US" dirty="0" smtClean="0"/>
              <a:t>Pius was pope between the two world wars</a:t>
            </a:r>
          </a:p>
          <a:p>
            <a:pPr algn="r"/>
            <a:r>
              <a:rPr lang="en-US" dirty="0" smtClean="0"/>
              <a:t>and during the Great Depression:</a:t>
            </a:r>
          </a:p>
          <a:p>
            <a:pPr algn="r"/>
            <a:r>
              <a:rPr lang="en-US" dirty="0" smtClean="0"/>
              <a:t>1922-1939</a:t>
            </a:r>
            <a:endParaRPr lang="en-US" dirty="0"/>
          </a:p>
        </p:txBody>
      </p:sp>
      <p:sp>
        <p:nvSpPr>
          <p:cNvPr id="11" name="Rectangle 10"/>
          <p:cNvSpPr/>
          <p:nvPr/>
        </p:nvSpPr>
        <p:spPr>
          <a:xfrm>
            <a:off x="1081376" y="3138761"/>
            <a:ext cx="6470308" cy="1754326"/>
          </a:xfrm>
          <a:prstGeom prst="rect">
            <a:avLst/>
          </a:prstGeom>
          <a:solidFill>
            <a:srgbClr val="FFD7CD"/>
          </a:solidFill>
        </p:spPr>
        <p:txBody>
          <a:bodyPr wrap="square">
            <a:spAutoFit/>
          </a:bodyPr>
          <a:lstStyle/>
          <a:p>
            <a:r>
              <a:rPr lang="en-US" dirty="0" smtClean="0"/>
              <a:t>This letter from the Pope was named after the 40</a:t>
            </a:r>
            <a:r>
              <a:rPr lang="en-US" baseline="30000" dirty="0" smtClean="0"/>
              <a:t>th</a:t>
            </a:r>
            <a:r>
              <a:rPr lang="en-US" dirty="0" smtClean="0"/>
              <a:t> anniversary of Leo XIII’s encyclical - </a:t>
            </a:r>
            <a:r>
              <a:rPr lang="en-US" i="1" dirty="0" err="1" smtClean="0"/>
              <a:t>Rerum</a:t>
            </a:r>
            <a:r>
              <a:rPr lang="en-US" i="1" dirty="0" smtClean="0"/>
              <a:t> </a:t>
            </a:r>
            <a:r>
              <a:rPr lang="en-US" i="1" dirty="0" err="1" smtClean="0"/>
              <a:t>Novarum</a:t>
            </a:r>
            <a:r>
              <a:rPr lang="en-US" dirty="0" smtClean="0"/>
              <a:t> (1891).  Both dealt with the modern industrial economy, but Pius XI spoke explicitly of the evils of finance capitalism.</a:t>
            </a:r>
          </a:p>
          <a:p>
            <a:endParaRPr lang="en-US" dirty="0"/>
          </a:p>
          <a:p>
            <a:pPr algn="ctr"/>
            <a:r>
              <a:rPr lang="en-US" dirty="0" err="1" smtClean="0"/>
              <a:t>Zarlenga</a:t>
            </a:r>
            <a:r>
              <a:rPr lang="en-US" dirty="0" smtClean="0"/>
              <a:t>:  “a remarkable document”.</a:t>
            </a:r>
            <a:endParaRPr lang="en-US" dirty="0"/>
          </a:p>
        </p:txBody>
      </p:sp>
    </p:spTree>
    <p:extLst>
      <p:ext uri="{BB962C8B-B14F-4D97-AF65-F5344CB8AC3E}">
        <p14:creationId xmlns:p14="http://schemas.microsoft.com/office/powerpoint/2010/main" val="6752642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077218"/>
          </a:xfrm>
          <a:prstGeom prst="rect">
            <a:avLst/>
          </a:prstGeom>
          <a:solidFill>
            <a:srgbClr val="FFA18B"/>
          </a:solidFill>
        </p:spPr>
        <p:txBody>
          <a:bodyPr wrap="square">
            <a:spAutoFit/>
          </a:bodyPr>
          <a:lstStyle/>
          <a:p>
            <a:pPr marL="914400" lvl="1" indent="-457200" algn="ctr">
              <a:buFont typeface="+mj-lt"/>
              <a:buAutoNum type="arabicPeriod" startAt="7"/>
            </a:pPr>
            <a:r>
              <a:rPr lang="en-US" sz="3200" b="1" dirty="0" smtClean="0">
                <a:latin typeface="Courier New" panose="02070309020205020404" pitchFamily="49" charset="0"/>
                <a:cs typeface="Courier New" panose="02070309020205020404" pitchFamily="49" charset="0"/>
              </a:rPr>
              <a:t>Aftermath:</a:t>
            </a:r>
          </a:p>
          <a:p>
            <a:pPr lvl="1" algn="ctr"/>
            <a:r>
              <a:rPr lang="en-US" sz="3200" b="1" dirty="0" smtClean="0">
                <a:latin typeface="Courier New" panose="02070309020205020404" pitchFamily="49" charset="0"/>
                <a:cs typeface="Courier New" panose="02070309020205020404" pitchFamily="49" charset="0"/>
              </a:rPr>
              <a:t>The </a:t>
            </a:r>
            <a:r>
              <a:rPr lang="en-US" sz="3200" b="1" dirty="0">
                <a:latin typeface="Courier New" panose="02070309020205020404" pitchFamily="49" charset="0"/>
                <a:cs typeface="Courier New" panose="02070309020205020404" pitchFamily="49" charset="0"/>
              </a:rPr>
              <a:t>Catholic Reaction to the Debacle</a:t>
            </a:r>
          </a:p>
        </p:txBody>
      </p:sp>
      <p:sp>
        <p:nvSpPr>
          <p:cNvPr id="3" name="Rectangle 2"/>
          <p:cNvSpPr/>
          <p:nvPr/>
        </p:nvSpPr>
        <p:spPr>
          <a:xfrm>
            <a:off x="0" y="1077218"/>
            <a:ext cx="12192000" cy="646331"/>
          </a:xfrm>
          <a:prstGeom prst="rect">
            <a:avLst/>
          </a:prstGeom>
          <a:solidFill>
            <a:srgbClr val="FFD7CD"/>
          </a:solidFill>
        </p:spPr>
        <p:txBody>
          <a:bodyPr wrap="square">
            <a:spAutoFit/>
          </a:bodyPr>
          <a:lstStyle/>
          <a:p>
            <a:pPr algn="ctr"/>
            <a:r>
              <a:rPr lang="en-US" b="1" dirty="0" smtClean="0">
                <a:solidFill>
                  <a:srgbClr val="000000"/>
                </a:solidFill>
                <a:latin typeface="Arial" panose="020B0604020202020204" pitchFamily="34" charset="0"/>
              </a:rPr>
              <a:t>“No longer would the Church automatically provide easy moral support for powerful systems and rich individuals doing evil under cover of ‘conservative’ economic theory.”</a:t>
            </a:r>
            <a:endParaRPr lang="en-US" sz="1400" b="1" dirty="0" smtClean="0">
              <a:solidFill>
                <a:srgbClr val="000000"/>
              </a:solidFill>
              <a:latin typeface="Arial" panose="020B0604020202020204"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23549"/>
            <a:ext cx="1856008" cy="2522483"/>
          </a:xfrm>
          <a:prstGeom prst="rect">
            <a:avLst/>
          </a:prstGeom>
        </p:spPr>
      </p:pic>
      <p:sp>
        <p:nvSpPr>
          <p:cNvPr id="7" name="TextBox 6"/>
          <p:cNvSpPr txBox="1"/>
          <p:nvPr/>
        </p:nvSpPr>
        <p:spPr>
          <a:xfrm>
            <a:off x="3090041" y="4083269"/>
            <a:ext cx="45719" cy="369332"/>
          </a:xfrm>
          <a:prstGeom prst="rect">
            <a:avLst/>
          </a:prstGeom>
          <a:noFill/>
        </p:spPr>
        <p:txBody>
          <a:bodyPr wrap="square" rtlCol="0">
            <a:spAutoFit/>
          </a:bodyPr>
          <a:lstStyle/>
          <a:p>
            <a:endParaRPr lang="en-US" dirty="0"/>
          </a:p>
        </p:txBody>
      </p:sp>
      <p:sp>
        <p:nvSpPr>
          <p:cNvPr id="4" name="Rectangle 3"/>
          <p:cNvSpPr/>
          <p:nvPr/>
        </p:nvSpPr>
        <p:spPr>
          <a:xfrm>
            <a:off x="10178308" y="1400383"/>
            <a:ext cx="2013692" cy="307777"/>
          </a:xfrm>
          <a:prstGeom prst="rect">
            <a:avLst/>
          </a:prstGeom>
          <a:solidFill>
            <a:srgbClr val="FFD7CD"/>
          </a:solidFill>
        </p:spPr>
        <p:txBody>
          <a:bodyPr wrap="none">
            <a:spAutoFit/>
          </a:bodyPr>
          <a:lstStyle/>
          <a:p>
            <a:pPr algn="ctr"/>
            <a:r>
              <a:rPr lang="en-US" sz="1400" b="1" dirty="0" err="1">
                <a:solidFill>
                  <a:srgbClr val="000000"/>
                </a:solidFill>
                <a:latin typeface="Arial" panose="020B0604020202020204" pitchFamily="34" charset="0"/>
              </a:rPr>
              <a:t>Zarlenga</a:t>
            </a:r>
            <a:r>
              <a:rPr lang="en-US" sz="1400" b="1" i="1" dirty="0">
                <a:solidFill>
                  <a:srgbClr val="000000"/>
                </a:solidFill>
                <a:latin typeface="Arial" panose="020B0604020202020204" pitchFamily="34" charset="0"/>
              </a:rPr>
              <a:t>, LSM</a:t>
            </a:r>
            <a:r>
              <a:rPr lang="en-US" sz="1400" b="1" dirty="0">
                <a:solidFill>
                  <a:srgbClr val="000000"/>
                </a:solidFill>
                <a:latin typeface="Arial" panose="020B0604020202020204" pitchFamily="34" charset="0"/>
              </a:rPr>
              <a:t>, p. 569</a:t>
            </a:r>
          </a:p>
        </p:txBody>
      </p:sp>
      <p:sp>
        <p:nvSpPr>
          <p:cNvPr id="9" name="TextBox 8"/>
          <p:cNvSpPr txBox="1"/>
          <p:nvPr/>
        </p:nvSpPr>
        <p:spPr>
          <a:xfrm>
            <a:off x="2333297" y="2800767"/>
            <a:ext cx="9522992" cy="2585323"/>
          </a:xfrm>
          <a:prstGeom prst="rect">
            <a:avLst/>
          </a:prstGeom>
          <a:solidFill>
            <a:srgbClr val="FFD7CD"/>
          </a:solidFill>
        </p:spPr>
        <p:txBody>
          <a:bodyPr wrap="none" rtlCol="0">
            <a:spAutoFit/>
          </a:bodyPr>
          <a:lstStyle/>
          <a:p>
            <a:r>
              <a:rPr lang="en-US" dirty="0"/>
              <a:t>71. In the first place, the worker must be paid a wage sufficient to support him and his family</a:t>
            </a:r>
            <a:r>
              <a:rPr lang="en-US" dirty="0" smtClean="0"/>
              <a:t>.</a:t>
            </a:r>
          </a:p>
          <a:p>
            <a:endParaRPr lang="en-US" dirty="0"/>
          </a:p>
          <a:p>
            <a:pPr marL="342900" indent="-342900">
              <a:buAutoNum type="arabicPeriod" startAt="88"/>
            </a:pPr>
            <a:r>
              <a:rPr lang="en-US" dirty="0" smtClean="0"/>
              <a:t>…</a:t>
            </a:r>
            <a:r>
              <a:rPr lang="en-US" dirty="0"/>
              <a:t>the right ordering of economic life cannot be left to a free competition of forces. </a:t>
            </a:r>
            <a:endParaRPr lang="en-US" dirty="0" smtClean="0"/>
          </a:p>
          <a:p>
            <a:r>
              <a:rPr lang="en-US" dirty="0"/>
              <a:t> </a:t>
            </a:r>
            <a:r>
              <a:rPr lang="en-US" dirty="0" smtClean="0"/>
              <a:t>      For </a:t>
            </a:r>
            <a:r>
              <a:rPr lang="en-US" dirty="0"/>
              <a:t>from this source, as from a poisoned spring, have originated and spread all the </a:t>
            </a:r>
            <a:r>
              <a:rPr lang="en-US" dirty="0" smtClean="0"/>
              <a:t>errors</a:t>
            </a:r>
          </a:p>
          <a:p>
            <a:r>
              <a:rPr lang="en-US" dirty="0"/>
              <a:t> </a:t>
            </a:r>
            <a:r>
              <a:rPr lang="en-US" dirty="0" smtClean="0"/>
              <a:t>      </a:t>
            </a:r>
            <a:r>
              <a:rPr lang="en-US" dirty="0"/>
              <a:t>of individualist economic teaching</a:t>
            </a:r>
            <a:r>
              <a:rPr lang="en-US" dirty="0" smtClean="0"/>
              <a:t>.</a:t>
            </a:r>
          </a:p>
          <a:p>
            <a:endParaRPr lang="en-US" dirty="0"/>
          </a:p>
          <a:p>
            <a:r>
              <a:rPr lang="en-US" dirty="0"/>
              <a:t>       But free competition, while justified and certainly useful provided it is kept within certain limits</a:t>
            </a:r>
            <a:r>
              <a:rPr lang="en-US" dirty="0" smtClean="0"/>
              <a:t>,</a:t>
            </a:r>
          </a:p>
          <a:p>
            <a:r>
              <a:rPr lang="en-US" dirty="0"/>
              <a:t> </a:t>
            </a:r>
            <a:r>
              <a:rPr lang="en-US" dirty="0" smtClean="0"/>
              <a:t>      </a:t>
            </a:r>
            <a:r>
              <a:rPr lang="en-US" dirty="0"/>
              <a:t>clearly cannot direct economic life - a truth which the outcome of the application in </a:t>
            </a:r>
            <a:r>
              <a:rPr lang="en-US" dirty="0" smtClean="0"/>
              <a:t>practice</a:t>
            </a:r>
          </a:p>
          <a:p>
            <a:r>
              <a:rPr lang="en-US" dirty="0"/>
              <a:t> </a:t>
            </a:r>
            <a:r>
              <a:rPr lang="en-US" dirty="0" smtClean="0"/>
              <a:t>      </a:t>
            </a:r>
            <a:r>
              <a:rPr lang="en-US" dirty="0"/>
              <a:t>of the tenets of this evil individualistic spirit has more than sufficiently demonstrated.</a:t>
            </a:r>
          </a:p>
        </p:txBody>
      </p:sp>
    </p:spTree>
    <p:extLst>
      <p:ext uri="{BB962C8B-B14F-4D97-AF65-F5344CB8AC3E}">
        <p14:creationId xmlns:p14="http://schemas.microsoft.com/office/powerpoint/2010/main" val="39058890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077218"/>
          </a:xfrm>
          <a:prstGeom prst="rect">
            <a:avLst/>
          </a:prstGeom>
          <a:solidFill>
            <a:srgbClr val="FFA18B"/>
          </a:solidFill>
        </p:spPr>
        <p:txBody>
          <a:bodyPr wrap="square">
            <a:spAutoFit/>
          </a:bodyPr>
          <a:lstStyle/>
          <a:p>
            <a:pPr marL="914400" lvl="1" indent="-457200" algn="ctr">
              <a:buFont typeface="+mj-lt"/>
              <a:buAutoNum type="arabicPeriod" startAt="7"/>
            </a:pPr>
            <a:r>
              <a:rPr lang="en-US" sz="3200" b="1" dirty="0" smtClean="0">
                <a:latin typeface="Courier New" panose="02070309020205020404" pitchFamily="49" charset="0"/>
                <a:cs typeface="Courier New" panose="02070309020205020404" pitchFamily="49" charset="0"/>
              </a:rPr>
              <a:t>Aftermath:</a:t>
            </a:r>
          </a:p>
          <a:p>
            <a:pPr lvl="1" algn="ctr"/>
            <a:r>
              <a:rPr lang="en-US" sz="3200" b="1" dirty="0" smtClean="0">
                <a:latin typeface="Courier New" panose="02070309020205020404" pitchFamily="49" charset="0"/>
                <a:cs typeface="Courier New" panose="02070309020205020404" pitchFamily="49" charset="0"/>
              </a:rPr>
              <a:t>The </a:t>
            </a:r>
            <a:r>
              <a:rPr lang="en-US" sz="3200" b="1" dirty="0">
                <a:latin typeface="Courier New" panose="02070309020205020404" pitchFamily="49" charset="0"/>
                <a:cs typeface="Courier New" panose="02070309020205020404" pitchFamily="49" charset="0"/>
              </a:rPr>
              <a:t>Catholic Reaction to the Debacle</a:t>
            </a:r>
          </a:p>
        </p:txBody>
      </p:sp>
      <p:sp>
        <p:nvSpPr>
          <p:cNvPr id="3" name="Rectangle 2"/>
          <p:cNvSpPr/>
          <p:nvPr/>
        </p:nvSpPr>
        <p:spPr>
          <a:xfrm>
            <a:off x="0" y="1077218"/>
            <a:ext cx="12192000" cy="461665"/>
          </a:xfrm>
          <a:prstGeom prst="rect">
            <a:avLst/>
          </a:prstGeom>
          <a:solidFill>
            <a:srgbClr val="FFD7CD"/>
          </a:solidFill>
        </p:spPr>
        <p:txBody>
          <a:bodyPr wrap="square">
            <a:spAutoFit/>
          </a:bodyPr>
          <a:lstStyle/>
          <a:p>
            <a:pPr algn="ctr"/>
            <a:r>
              <a:rPr lang="en-US" sz="2400" b="1" dirty="0" smtClean="0">
                <a:solidFill>
                  <a:srgbClr val="000000"/>
                </a:solidFill>
                <a:latin typeface="Arial" panose="020B0604020202020204" pitchFamily="34" charset="0"/>
              </a:rPr>
              <a:t>“Pius XI then addressed some key monetary matters:”</a:t>
            </a:r>
            <a:endParaRPr lang="en-US" b="1" dirty="0" smtClean="0">
              <a:solidFill>
                <a:srgbClr val="000000"/>
              </a:solidFill>
              <a:latin typeface="Arial" panose="020B0604020202020204"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23549"/>
            <a:ext cx="1856008" cy="2522483"/>
          </a:xfrm>
          <a:prstGeom prst="rect">
            <a:avLst/>
          </a:prstGeom>
        </p:spPr>
      </p:pic>
      <p:sp>
        <p:nvSpPr>
          <p:cNvPr id="7" name="TextBox 6"/>
          <p:cNvSpPr txBox="1"/>
          <p:nvPr/>
        </p:nvSpPr>
        <p:spPr>
          <a:xfrm>
            <a:off x="3090041" y="4083269"/>
            <a:ext cx="45719" cy="369332"/>
          </a:xfrm>
          <a:prstGeom prst="rect">
            <a:avLst/>
          </a:prstGeom>
          <a:noFill/>
        </p:spPr>
        <p:txBody>
          <a:bodyPr wrap="square" rtlCol="0">
            <a:spAutoFit/>
          </a:bodyPr>
          <a:lstStyle/>
          <a:p>
            <a:endParaRPr lang="en-US" dirty="0"/>
          </a:p>
        </p:txBody>
      </p:sp>
      <p:sp>
        <p:nvSpPr>
          <p:cNvPr id="4" name="Rectangle 3"/>
          <p:cNvSpPr/>
          <p:nvPr/>
        </p:nvSpPr>
        <p:spPr>
          <a:xfrm>
            <a:off x="10178308" y="1231106"/>
            <a:ext cx="2013692" cy="307777"/>
          </a:xfrm>
          <a:prstGeom prst="rect">
            <a:avLst/>
          </a:prstGeom>
          <a:solidFill>
            <a:srgbClr val="FFD7CD"/>
          </a:solidFill>
        </p:spPr>
        <p:txBody>
          <a:bodyPr wrap="none">
            <a:spAutoFit/>
          </a:bodyPr>
          <a:lstStyle/>
          <a:p>
            <a:pPr algn="ctr"/>
            <a:r>
              <a:rPr lang="en-US" sz="1400" b="1" dirty="0" err="1">
                <a:solidFill>
                  <a:srgbClr val="000000"/>
                </a:solidFill>
                <a:latin typeface="Arial" panose="020B0604020202020204" pitchFamily="34" charset="0"/>
              </a:rPr>
              <a:t>Zarlenga</a:t>
            </a:r>
            <a:r>
              <a:rPr lang="en-US" sz="1400" b="1" i="1" dirty="0">
                <a:solidFill>
                  <a:srgbClr val="000000"/>
                </a:solidFill>
                <a:latin typeface="Arial" panose="020B0604020202020204" pitchFamily="34" charset="0"/>
              </a:rPr>
              <a:t>, LSM</a:t>
            </a:r>
            <a:r>
              <a:rPr lang="en-US" sz="1400" b="1" dirty="0">
                <a:solidFill>
                  <a:srgbClr val="000000"/>
                </a:solidFill>
                <a:latin typeface="Arial" panose="020B0604020202020204" pitchFamily="34" charset="0"/>
              </a:rPr>
              <a:t>, p. 569</a:t>
            </a:r>
          </a:p>
        </p:txBody>
      </p:sp>
      <p:sp>
        <p:nvSpPr>
          <p:cNvPr id="9" name="TextBox 8"/>
          <p:cNvSpPr txBox="1"/>
          <p:nvPr/>
        </p:nvSpPr>
        <p:spPr>
          <a:xfrm>
            <a:off x="2333297" y="2800767"/>
            <a:ext cx="9698168" cy="2585323"/>
          </a:xfrm>
          <a:prstGeom prst="rect">
            <a:avLst/>
          </a:prstGeom>
          <a:solidFill>
            <a:srgbClr val="FFD7CD"/>
          </a:solidFill>
        </p:spPr>
        <p:txBody>
          <a:bodyPr wrap="none" rtlCol="0">
            <a:spAutoFit/>
          </a:bodyPr>
          <a:lstStyle/>
          <a:p>
            <a:pPr marL="342900" indent="-342900">
              <a:buAutoNum type="arabicPeriod" startAt="105"/>
            </a:pPr>
            <a:r>
              <a:rPr lang="en-US" dirty="0" smtClean="0"/>
              <a:t>  In </a:t>
            </a:r>
            <a:r>
              <a:rPr lang="en-US" dirty="0"/>
              <a:t>the first place, it is obvious that not only is wealth concentrated in our times but </a:t>
            </a:r>
            <a:r>
              <a:rPr lang="en-US" dirty="0" smtClean="0"/>
              <a:t>an</a:t>
            </a:r>
          </a:p>
          <a:p>
            <a:r>
              <a:rPr lang="en-US" dirty="0"/>
              <a:t> </a:t>
            </a:r>
            <a:r>
              <a:rPr lang="en-US" dirty="0" smtClean="0"/>
              <a:t>         immense </a:t>
            </a:r>
            <a:r>
              <a:rPr lang="en-US" dirty="0"/>
              <a:t>power and despotic economic dictatorship is consolidated in the hands of a few</a:t>
            </a:r>
            <a:r>
              <a:rPr lang="en-US" dirty="0" smtClean="0"/>
              <a:t>,</a:t>
            </a:r>
          </a:p>
          <a:p>
            <a:r>
              <a:rPr lang="en-US" dirty="0"/>
              <a:t> </a:t>
            </a:r>
            <a:r>
              <a:rPr lang="en-US" dirty="0" smtClean="0"/>
              <a:t>         </a:t>
            </a:r>
            <a:r>
              <a:rPr lang="en-US" dirty="0"/>
              <a:t>who often are not owners but only the trustees and managing directors of invested </a:t>
            </a:r>
            <a:r>
              <a:rPr lang="en-US" dirty="0" smtClean="0"/>
              <a:t>funds</a:t>
            </a:r>
          </a:p>
          <a:p>
            <a:r>
              <a:rPr lang="en-US" dirty="0"/>
              <a:t> </a:t>
            </a:r>
            <a:r>
              <a:rPr lang="en-US" dirty="0" smtClean="0"/>
              <a:t>         </a:t>
            </a:r>
            <a:r>
              <a:rPr lang="en-US" dirty="0"/>
              <a:t>which they administer according to their own arbitrary will and pleasure</a:t>
            </a:r>
            <a:r>
              <a:rPr lang="en-US" dirty="0" smtClean="0"/>
              <a:t>.</a:t>
            </a:r>
          </a:p>
          <a:p>
            <a:endParaRPr lang="en-US" dirty="0"/>
          </a:p>
          <a:p>
            <a:pPr marL="342900" indent="-342900">
              <a:buAutoNum type="arabicPeriod" startAt="106"/>
            </a:pPr>
            <a:r>
              <a:rPr lang="en-US" dirty="0" smtClean="0"/>
              <a:t>  This </a:t>
            </a:r>
            <a:r>
              <a:rPr lang="en-US" dirty="0"/>
              <a:t>dictatorship is being most forcibly exercised by those who, since they hold the money </a:t>
            </a:r>
            <a:r>
              <a:rPr lang="en-US" dirty="0" smtClean="0"/>
              <a:t>and</a:t>
            </a:r>
          </a:p>
          <a:p>
            <a:r>
              <a:rPr lang="en-US" dirty="0"/>
              <a:t> </a:t>
            </a:r>
            <a:r>
              <a:rPr lang="en-US" dirty="0" smtClean="0"/>
              <a:t>         completely </a:t>
            </a:r>
            <a:r>
              <a:rPr lang="en-US" dirty="0"/>
              <a:t>control it, control credit also and rule the lending of money. Hence they regulate </a:t>
            </a:r>
            <a:r>
              <a:rPr lang="en-US" dirty="0" smtClean="0"/>
              <a:t>the</a:t>
            </a:r>
          </a:p>
          <a:p>
            <a:r>
              <a:rPr lang="en-US" dirty="0"/>
              <a:t> </a:t>
            </a:r>
            <a:r>
              <a:rPr lang="en-US" dirty="0" smtClean="0"/>
              <a:t>         </a:t>
            </a:r>
            <a:r>
              <a:rPr lang="en-US" dirty="0"/>
              <a:t>flow, so to speak, of the life-blood whereby the entire economic system lives, and have so </a:t>
            </a:r>
            <a:r>
              <a:rPr lang="en-US" dirty="0" smtClean="0"/>
              <a:t>firmly</a:t>
            </a:r>
          </a:p>
          <a:p>
            <a:r>
              <a:rPr lang="en-US" dirty="0"/>
              <a:t> </a:t>
            </a:r>
            <a:r>
              <a:rPr lang="en-US" dirty="0" smtClean="0"/>
              <a:t>         </a:t>
            </a:r>
            <a:r>
              <a:rPr lang="en-US" dirty="0"/>
              <a:t>in their grasp the soul, as it were, of economic life that </a:t>
            </a:r>
            <a:r>
              <a:rPr lang="en-US" b="1" i="1" dirty="0"/>
              <a:t>no one can breathe against their will</a:t>
            </a:r>
            <a:r>
              <a:rPr lang="en-US" dirty="0"/>
              <a:t>.  </a:t>
            </a:r>
          </a:p>
        </p:txBody>
      </p:sp>
    </p:spTree>
    <p:extLst>
      <p:ext uri="{BB962C8B-B14F-4D97-AF65-F5344CB8AC3E}">
        <p14:creationId xmlns:p14="http://schemas.microsoft.com/office/powerpoint/2010/main" val="34997104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077218"/>
          </a:xfrm>
          <a:prstGeom prst="rect">
            <a:avLst/>
          </a:prstGeom>
          <a:solidFill>
            <a:srgbClr val="FFA18B"/>
          </a:solidFill>
        </p:spPr>
        <p:txBody>
          <a:bodyPr wrap="square">
            <a:spAutoFit/>
          </a:bodyPr>
          <a:lstStyle/>
          <a:p>
            <a:pPr marL="914400" lvl="1" indent="-457200" algn="ctr">
              <a:buFont typeface="+mj-lt"/>
              <a:buAutoNum type="arabicPeriod" startAt="7"/>
            </a:pPr>
            <a:r>
              <a:rPr lang="en-US" sz="3200" b="1" dirty="0" smtClean="0">
                <a:latin typeface="Courier New" panose="02070309020205020404" pitchFamily="49" charset="0"/>
                <a:cs typeface="Courier New" panose="02070309020205020404" pitchFamily="49" charset="0"/>
              </a:rPr>
              <a:t>Aftermath:</a:t>
            </a:r>
          </a:p>
          <a:p>
            <a:pPr lvl="1" algn="ctr"/>
            <a:r>
              <a:rPr lang="en-US" sz="3200" b="1" dirty="0" smtClean="0">
                <a:latin typeface="Courier New" panose="02070309020205020404" pitchFamily="49" charset="0"/>
                <a:cs typeface="Courier New" panose="02070309020205020404" pitchFamily="49" charset="0"/>
              </a:rPr>
              <a:t>The </a:t>
            </a:r>
            <a:r>
              <a:rPr lang="en-US" sz="3200" b="1" dirty="0">
                <a:latin typeface="Courier New" panose="02070309020205020404" pitchFamily="49" charset="0"/>
                <a:cs typeface="Courier New" panose="02070309020205020404" pitchFamily="49" charset="0"/>
              </a:rPr>
              <a:t>Catholic Reaction to the Debacle</a:t>
            </a:r>
          </a:p>
        </p:txBody>
      </p:sp>
      <p:sp>
        <p:nvSpPr>
          <p:cNvPr id="3" name="Rectangle 2"/>
          <p:cNvSpPr/>
          <p:nvPr/>
        </p:nvSpPr>
        <p:spPr>
          <a:xfrm>
            <a:off x="0" y="1077218"/>
            <a:ext cx="12192000" cy="830997"/>
          </a:xfrm>
          <a:prstGeom prst="rect">
            <a:avLst/>
          </a:prstGeom>
          <a:solidFill>
            <a:srgbClr val="FFD7CD"/>
          </a:solidFill>
        </p:spPr>
        <p:txBody>
          <a:bodyPr wrap="square">
            <a:spAutoFit/>
          </a:bodyPr>
          <a:lstStyle/>
          <a:p>
            <a:pPr algn="ctr"/>
            <a:r>
              <a:rPr lang="en-US" sz="2400" b="1" dirty="0" smtClean="0">
                <a:solidFill>
                  <a:srgbClr val="000000"/>
                </a:solidFill>
                <a:latin typeface="Arial" panose="020B0604020202020204" pitchFamily="34" charset="0"/>
              </a:rPr>
              <a:t>“The encyclical pointed out with foresight in 1931 that this financial system was inexorably moving towards warfare:”</a:t>
            </a:r>
            <a:endParaRPr lang="en-US" b="1" dirty="0" smtClean="0">
              <a:solidFill>
                <a:srgbClr val="000000"/>
              </a:solidFill>
              <a:latin typeface="Arial" panose="020B0604020202020204"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23549"/>
            <a:ext cx="1856008" cy="2522483"/>
          </a:xfrm>
          <a:prstGeom prst="rect">
            <a:avLst/>
          </a:prstGeom>
        </p:spPr>
      </p:pic>
      <p:sp>
        <p:nvSpPr>
          <p:cNvPr id="7" name="TextBox 6"/>
          <p:cNvSpPr txBox="1"/>
          <p:nvPr/>
        </p:nvSpPr>
        <p:spPr>
          <a:xfrm>
            <a:off x="3090041" y="4083269"/>
            <a:ext cx="45719" cy="369332"/>
          </a:xfrm>
          <a:prstGeom prst="rect">
            <a:avLst/>
          </a:prstGeom>
          <a:noFill/>
        </p:spPr>
        <p:txBody>
          <a:bodyPr wrap="square" rtlCol="0">
            <a:spAutoFit/>
          </a:bodyPr>
          <a:lstStyle/>
          <a:p>
            <a:endParaRPr lang="en-US" dirty="0"/>
          </a:p>
        </p:txBody>
      </p:sp>
      <p:sp>
        <p:nvSpPr>
          <p:cNvPr id="4" name="Rectangle 3"/>
          <p:cNvSpPr/>
          <p:nvPr/>
        </p:nvSpPr>
        <p:spPr>
          <a:xfrm>
            <a:off x="10178308" y="1600438"/>
            <a:ext cx="2013692" cy="307777"/>
          </a:xfrm>
          <a:prstGeom prst="rect">
            <a:avLst/>
          </a:prstGeom>
          <a:solidFill>
            <a:srgbClr val="FFD7CD"/>
          </a:solidFill>
        </p:spPr>
        <p:txBody>
          <a:bodyPr wrap="none">
            <a:spAutoFit/>
          </a:bodyPr>
          <a:lstStyle/>
          <a:p>
            <a:pPr algn="ctr"/>
            <a:r>
              <a:rPr lang="en-US" sz="1400" b="1" dirty="0" err="1">
                <a:solidFill>
                  <a:srgbClr val="000000"/>
                </a:solidFill>
                <a:latin typeface="Arial" panose="020B0604020202020204" pitchFamily="34" charset="0"/>
              </a:rPr>
              <a:t>Zarlenga</a:t>
            </a:r>
            <a:r>
              <a:rPr lang="en-US" sz="1400" b="1" i="1" dirty="0">
                <a:solidFill>
                  <a:srgbClr val="000000"/>
                </a:solidFill>
                <a:latin typeface="Arial" panose="020B0604020202020204" pitchFamily="34" charset="0"/>
              </a:rPr>
              <a:t>, LSM</a:t>
            </a:r>
            <a:r>
              <a:rPr lang="en-US" sz="1400" b="1" dirty="0">
                <a:solidFill>
                  <a:srgbClr val="000000"/>
                </a:solidFill>
                <a:latin typeface="Arial" panose="020B0604020202020204" pitchFamily="34" charset="0"/>
              </a:rPr>
              <a:t>, p. 569</a:t>
            </a:r>
          </a:p>
        </p:txBody>
      </p:sp>
      <p:sp>
        <p:nvSpPr>
          <p:cNvPr id="9" name="TextBox 8"/>
          <p:cNvSpPr txBox="1"/>
          <p:nvPr/>
        </p:nvSpPr>
        <p:spPr>
          <a:xfrm>
            <a:off x="2333297" y="2800767"/>
            <a:ext cx="9811660" cy="2585323"/>
          </a:xfrm>
          <a:prstGeom prst="rect">
            <a:avLst/>
          </a:prstGeom>
          <a:solidFill>
            <a:srgbClr val="FFD7CD"/>
          </a:solidFill>
        </p:spPr>
        <p:txBody>
          <a:bodyPr wrap="none" rtlCol="0">
            <a:spAutoFit/>
          </a:bodyPr>
          <a:lstStyle/>
          <a:p>
            <a:pPr marL="342900" indent="-342900">
              <a:buAutoNum type="arabicPeriod" startAt="107"/>
            </a:pPr>
            <a:r>
              <a:rPr lang="en-US" dirty="0" smtClean="0"/>
              <a:t>   This </a:t>
            </a:r>
            <a:r>
              <a:rPr lang="en-US" dirty="0"/>
              <a:t>concentration of power and might, the characteristic mark, as it were, of </a:t>
            </a:r>
            <a:r>
              <a:rPr lang="en-US" dirty="0" smtClean="0"/>
              <a:t>contemporary</a:t>
            </a:r>
          </a:p>
          <a:p>
            <a:r>
              <a:rPr lang="en-US" dirty="0"/>
              <a:t> </a:t>
            </a:r>
            <a:r>
              <a:rPr lang="en-US" dirty="0" smtClean="0"/>
              <a:t>          economic </a:t>
            </a:r>
            <a:r>
              <a:rPr lang="en-US" dirty="0"/>
              <a:t>life, is the fruit that the unlimited freedom of struggle among competitors has of </a:t>
            </a:r>
            <a:r>
              <a:rPr lang="en-US" dirty="0" smtClean="0"/>
              <a:t>its</a:t>
            </a:r>
          </a:p>
          <a:p>
            <a:r>
              <a:rPr lang="en-US" dirty="0"/>
              <a:t> </a:t>
            </a:r>
            <a:r>
              <a:rPr lang="en-US" dirty="0" smtClean="0"/>
              <a:t>          </a:t>
            </a:r>
            <a:r>
              <a:rPr lang="en-US" dirty="0"/>
              <a:t>own nature produced, and which lets only the strongest survive; and this is often the </a:t>
            </a:r>
            <a:r>
              <a:rPr lang="en-US" dirty="0" smtClean="0"/>
              <a:t>same</a:t>
            </a:r>
          </a:p>
          <a:p>
            <a:r>
              <a:rPr lang="en-US" dirty="0"/>
              <a:t> </a:t>
            </a:r>
            <a:r>
              <a:rPr lang="en-US" dirty="0" smtClean="0"/>
              <a:t>          </a:t>
            </a:r>
            <a:r>
              <a:rPr lang="en-US" dirty="0"/>
              <a:t>as saying, those who fight the most violently, those who give least heed to their conscience</a:t>
            </a:r>
            <a:r>
              <a:rPr lang="en-US" dirty="0" smtClean="0"/>
              <a:t>.</a:t>
            </a:r>
          </a:p>
          <a:p>
            <a:endParaRPr lang="en-US" dirty="0"/>
          </a:p>
          <a:p>
            <a:pPr marL="342900" indent="-342900">
              <a:buAutoNum type="arabicPeriod" startAt="108"/>
            </a:pPr>
            <a:r>
              <a:rPr lang="en-US" dirty="0" smtClean="0"/>
              <a:t>  This </a:t>
            </a:r>
            <a:r>
              <a:rPr lang="en-US" dirty="0"/>
              <a:t>accumulation of might and of power generates in turn three kinds of conflict</a:t>
            </a:r>
            <a:r>
              <a:rPr lang="en-US" dirty="0" smtClean="0"/>
              <a:t>.  First</a:t>
            </a:r>
            <a:r>
              <a:rPr lang="en-US" dirty="0"/>
              <a:t>, there </a:t>
            </a:r>
            <a:r>
              <a:rPr lang="en-US" dirty="0" smtClean="0"/>
              <a:t>is</a:t>
            </a:r>
          </a:p>
          <a:p>
            <a:r>
              <a:rPr lang="en-US" dirty="0"/>
              <a:t> </a:t>
            </a:r>
            <a:r>
              <a:rPr lang="en-US" dirty="0" smtClean="0"/>
              <a:t>         </a:t>
            </a:r>
            <a:r>
              <a:rPr lang="en-US" dirty="0"/>
              <a:t>the struggle for economic supremacy itself; then there is the bitter fight to gain supremacy </a:t>
            </a:r>
            <a:r>
              <a:rPr lang="en-US" dirty="0" smtClean="0"/>
              <a:t>over</a:t>
            </a:r>
          </a:p>
          <a:p>
            <a:r>
              <a:rPr lang="en-US" dirty="0"/>
              <a:t> </a:t>
            </a:r>
            <a:r>
              <a:rPr lang="en-US" dirty="0" smtClean="0"/>
              <a:t>         </a:t>
            </a:r>
            <a:r>
              <a:rPr lang="en-US" dirty="0"/>
              <a:t>the State in order to use in economic struggles its resources and authority; finally there is </a:t>
            </a:r>
            <a:r>
              <a:rPr lang="en-US" dirty="0" smtClean="0"/>
              <a:t>conflict</a:t>
            </a:r>
          </a:p>
          <a:p>
            <a:r>
              <a:rPr lang="en-US" dirty="0"/>
              <a:t> </a:t>
            </a:r>
            <a:r>
              <a:rPr lang="en-US" dirty="0" smtClean="0"/>
              <a:t>         </a:t>
            </a:r>
            <a:r>
              <a:rPr lang="en-US" dirty="0"/>
              <a:t>between States </a:t>
            </a:r>
            <a:r>
              <a:rPr lang="en-US" dirty="0" smtClean="0"/>
              <a:t>themselves...</a:t>
            </a:r>
            <a:endParaRPr lang="en-US" dirty="0"/>
          </a:p>
        </p:txBody>
      </p:sp>
    </p:spTree>
    <p:extLst>
      <p:ext uri="{BB962C8B-B14F-4D97-AF65-F5344CB8AC3E}">
        <p14:creationId xmlns:p14="http://schemas.microsoft.com/office/powerpoint/2010/main" val="32668344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077218"/>
          </a:xfrm>
          <a:prstGeom prst="rect">
            <a:avLst/>
          </a:prstGeom>
          <a:solidFill>
            <a:srgbClr val="FFA18B"/>
          </a:solidFill>
        </p:spPr>
        <p:txBody>
          <a:bodyPr wrap="square">
            <a:spAutoFit/>
          </a:bodyPr>
          <a:lstStyle/>
          <a:p>
            <a:pPr marL="914400" lvl="1" indent="-457200" algn="ctr">
              <a:buFont typeface="+mj-lt"/>
              <a:buAutoNum type="arabicPeriod" startAt="7"/>
            </a:pPr>
            <a:r>
              <a:rPr lang="en-US" sz="3200" b="1" dirty="0" smtClean="0">
                <a:latin typeface="Courier New" panose="02070309020205020404" pitchFamily="49" charset="0"/>
                <a:cs typeface="Courier New" panose="02070309020205020404" pitchFamily="49" charset="0"/>
              </a:rPr>
              <a:t>Aftermath:</a:t>
            </a:r>
          </a:p>
          <a:p>
            <a:pPr lvl="1" algn="ctr"/>
            <a:r>
              <a:rPr lang="en-US" sz="3200" b="1" dirty="0" smtClean="0">
                <a:latin typeface="Courier New" panose="02070309020205020404" pitchFamily="49" charset="0"/>
                <a:cs typeface="Courier New" panose="02070309020205020404" pitchFamily="49" charset="0"/>
              </a:rPr>
              <a:t>The </a:t>
            </a:r>
            <a:r>
              <a:rPr lang="en-US" sz="3200" b="1" dirty="0">
                <a:latin typeface="Courier New" panose="02070309020205020404" pitchFamily="49" charset="0"/>
                <a:cs typeface="Courier New" panose="02070309020205020404" pitchFamily="49" charset="0"/>
              </a:rPr>
              <a:t>Catholic Reaction to the Debacle</a:t>
            </a:r>
          </a:p>
        </p:txBody>
      </p:sp>
      <p:sp>
        <p:nvSpPr>
          <p:cNvPr id="3" name="Rectangle 2"/>
          <p:cNvSpPr/>
          <p:nvPr/>
        </p:nvSpPr>
        <p:spPr>
          <a:xfrm>
            <a:off x="0" y="1077218"/>
            <a:ext cx="12192000" cy="830997"/>
          </a:xfrm>
          <a:prstGeom prst="rect">
            <a:avLst/>
          </a:prstGeom>
          <a:solidFill>
            <a:srgbClr val="FFD7CD"/>
          </a:solidFill>
        </p:spPr>
        <p:txBody>
          <a:bodyPr wrap="square">
            <a:spAutoFit/>
          </a:bodyPr>
          <a:lstStyle/>
          <a:p>
            <a:pPr algn="ctr"/>
            <a:r>
              <a:rPr lang="en-US" sz="2400" b="1" dirty="0" smtClean="0">
                <a:solidFill>
                  <a:srgbClr val="000000"/>
                </a:solidFill>
                <a:latin typeface="Arial" panose="020B0604020202020204" pitchFamily="34" charset="0"/>
              </a:rPr>
              <a:t>“Very significantly, while noting the importance of charity, Quadragesimo Anno suggested that juridical actions – legislative remedies – were also called for.”</a:t>
            </a:r>
            <a:endParaRPr lang="en-US" b="1" dirty="0" smtClean="0">
              <a:solidFill>
                <a:srgbClr val="000000"/>
              </a:solidFill>
              <a:latin typeface="Arial" panose="020B0604020202020204"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30118"/>
            <a:ext cx="1856008" cy="2522483"/>
          </a:xfrm>
          <a:prstGeom prst="rect">
            <a:avLst/>
          </a:prstGeom>
        </p:spPr>
      </p:pic>
      <p:sp>
        <p:nvSpPr>
          <p:cNvPr id="7" name="TextBox 6"/>
          <p:cNvSpPr txBox="1"/>
          <p:nvPr/>
        </p:nvSpPr>
        <p:spPr>
          <a:xfrm>
            <a:off x="3090041" y="4083269"/>
            <a:ext cx="45719" cy="369332"/>
          </a:xfrm>
          <a:prstGeom prst="rect">
            <a:avLst/>
          </a:prstGeom>
          <a:noFill/>
        </p:spPr>
        <p:txBody>
          <a:bodyPr wrap="square" rtlCol="0">
            <a:spAutoFit/>
          </a:bodyPr>
          <a:lstStyle/>
          <a:p>
            <a:endParaRPr lang="en-US" dirty="0"/>
          </a:p>
        </p:txBody>
      </p:sp>
      <p:sp>
        <p:nvSpPr>
          <p:cNvPr id="4" name="Rectangle 3"/>
          <p:cNvSpPr/>
          <p:nvPr/>
        </p:nvSpPr>
        <p:spPr>
          <a:xfrm>
            <a:off x="10178308" y="1892825"/>
            <a:ext cx="2013693" cy="307777"/>
          </a:xfrm>
          <a:prstGeom prst="rect">
            <a:avLst/>
          </a:prstGeom>
          <a:solidFill>
            <a:srgbClr val="FFD7CD"/>
          </a:solidFill>
        </p:spPr>
        <p:txBody>
          <a:bodyPr wrap="none">
            <a:spAutoFit/>
          </a:bodyPr>
          <a:lstStyle/>
          <a:p>
            <a:pPr algn="ctr"/>
            <a:r>
              <a:rPr lang="en-US" sz="1400" b="1" dirty="0" err="1">
                <a:solidFill>
                  <a:srgbClr val="000000"/>
                </a:solidFill>
                <a:latin typeface="Arial" panose="020B0604020202020204" pitchFamily="34" charset="0"/>
              </a:rPr>
              <a:t>Zarlenga</a:t>
            </a:r>
            <a:r>
              <a:rPr lang="en-US" sz="1400" b="1" i="1" dirty="0">
                <a:solidFill>
                  <a:srgbClr val="000000"/>
                </a:solidFill>
                <a:latin typeface="Arial" panose="020B0604020202020204" pitchFamily="34" charset="0"/>
              </a:rPr>
              <a:t>, LSM</a:t>
            </a:r>
            <a:r>
              <a:rPr lang="en-US" sz="1400" b="1" dirty="0">
                <a:solidFill>
                  <a:srgbClr val="000000"/>
                </a:solidFill>
                <a:latin typeface="Arial" panose="020B0604020202020204" pitchFamily="34" charset="0"/>
              </a:rPr>
              <a:t>, p. </a:t>
            </a:r>
            <a:r>
              <a:rPr lang="en-US" sz="1400" b="1" dirty="0" smtClean="0">
                <a:solidFill>
                  <a:srgbClr val="000000"/>
                </a:solidFill>
                <a:latin typeface="Arial" panose="020B0604020202020204" pitchFamily="34" charset="0"/>
              </a:rPr>
              <a:t>570</a:t>
            </a:r>
            <a:endParaRPr lang="en-US" sz="1400" b="1" dirty="0">
              <a:solidFill>
                <a:srgbClr val="000000"/>
              </a:solidFill>
              <a:latin typeface="Arial" panose="020B0604020202020204" pitchFamily="34" charset="0"/>
            </a:endParaRPr>
          </a:p>
        </p:txBody>
      </p:sp>
      <p:sp>
        <p:nvSpPr>
          <p:cNvPr id="9" name="TextBox 8"/>
          <p:cNvSpPr txBox="1"/>
          <p:nvPr/>
        </p:nvSpPr>
        <p:spPr>
          <a:xfrm>
            <a:off x="2333297" y="2800767"/>
            <a:ext cx="9733114" cy="923330"/>
          </a:xfrm>
          <a:prstGeom prst="rect">
            <a:avLst/>
          </a:prstGeom>
          <a:solidFill>
            <a:srgbClr val="FFD7CD"/>
          </a:solidFill>
        </p:spPr>
        <p:txBody>
          <a:bodyPr wrap="none" rtlCol="0">
            <a:spAutoFit/>
          </a:bodyPr>
          <a:lstStyle/>
          <a:p>
            <a:r>
              <a:rPr lang="en-US" dirty="0"/>
              <a:t>110</a:t>
            </a:r>
            <a:r>
              <a:rPr lang="en-US" dirty="0" smtClean="0"/>
              <a:t>.   </a:t>
            </a:r>
            <a:r>
              <a:rPr lang="en-US" dirty="0"/>
              <a:t>Free competition, kept within definite and due limits, and still more economic dictatorship</a:t>
            </a:r>
            <a:r>
              <a:rPr lang="en-US" dirty="0" smtClean="0"/>
              <a:t>,</a:t>
            </a:r>
          </a:p>
          <a:p>
            <a:r>
              <a:rPr lang="en-US" dirty="0"/>
              <a:t> </a:t>
            </a:r>
            <a:r>
              <a:rPr lang="en-US" dirty="0" smtClean="0"/>
              <a:t>          must </a:t>
            </a:r>
            <a:r>
              <a:rPr lang="en-US" dirty="0"/>
              <a:t>be effectively brought under public authority in these matters which pertain to the </a:t>
            </a:r>
            <a:r>
              <a:rPr lang="en-US" dirty="0" smtClean="0"/>
              <a:t>latter's</a:t>
            </a:r>
          </a:p>
          <a:p>
            <a:r>
              <a:rPr lang="en-US" dirty="0"/>
              <a:t> </a:t>
            </a:r>
            <a:r>
              <a:rPr lang="en-US" dirty="0" smtClean="0"/>
              <a:t>          function…</a:t>
            </a:r>
            <a:endParaRPr lang="en-US" dirty="0"/>
          </a:p>
        </p:txBody>
      </p:sp>
      <p:sp>
        <p:nvSpPr>
          <p:cNvPr id="8" name="Rectangle 7"/>
          <p:cNvSpPr/>
          <p:nvPr/>
        </p:nvSpPr>
        <p:spPr>
          <a:xfrm>
            <a:off x="0" y="4929654"/>
            <a:ext cx="12192000" cy="461665"/>
          </a:xfrm>
          <a:prstGeom prst="rect">
            <a:avLst/>
          </a:prstGeom>
          <a:solidFill>
            <a:srgbClr val="FFD7CD"/>
          </a:solidFill>
        </p:spPr>
        <p:txBody>
          <a:bodyPr wrap="square">
            <a:spAutoFit/>
          </a:bodyPr>
          <a:lstStyle/>
          <a:p>
            <a:r>
              <a:rPr lang="en-US" sz="2400" b="1" dirty="0" smtClean="0">
                <a:solidFill>
                  <a:srgbClr val="000000"/>
                </a:solidFill>
                <a:latin typeface="Arial" panose="020B0604020202020204" pitchFamily="34" charset="0"/>
              </a:rPr>
              <a:t>                 “This represented an important shift towards real reform.”</a:t>
            </a:r>
            <a:endParaRPr lang="en-US" b="1" dirty="0" smtClean="0">
              <a:solidFill>
                <a:srgbClr val="000000"/>
              </a:solidFill>
              <a:latin typeface="Arial" panose="020B0604020202020204" pitchFamily="34" charset="0"/>
            </a:endParaRPr>
          </a:p>
        </p:txBody>
      </p:sp>
      <p:sp>
        <p:nvSpPr>
          <p:cNvPr id="10" name="Rectangle 9"/>
          <p:cNvSpPr/>
          <p:nvPr/>
        </p:nvSpPr>
        <p:spPr>
          <a:xfrm>
            <a:off x="10178308" y="5083542"/>
            <a:ext cx="2013692" cy="307777"/>
          </a:xfrm>
          <a:prstGeom prst="rect">
            <a:avLst/>
          </a:prstGeom>
          <a:solidFill>
            <a:srgbClr val="FFD7CD"/>
          </a:solidFill>
        </p:spPr>
        <p:txBody>
          <a:bodyPr wrap="none">
            <a:spAutoFit/>
          </a:bodyPr>
          <a:lstStyle/>
          <a:p>
            <a:pPr algn="ctr"/>
            <a:r>
              <a:rPr lang="en-US" sz="1400" b="1" dirty="0" err="1">
                <a:solidFill>
                  <a:srgbClr val="000000"/>
                </a:solidFill>
                <a:latin typeface="Arial" panose="020B0604020202020204" pitchFamily="34" charset="0"/>
              </a:rPr>
              <a:t>Zarlenga</a:t>
            </a:r>
            <a:r>
              <a:rPr lang="en-US" sz="1400" b="1" i="1" dirty="0">
                <a:solidFill>
                  <a:srgbClr val="000000"/>
                </a:solidFill>
                <a:latin typeface="Arial" panose="020B0604020202020204" pitchFamily="34" charset="0"/>
              </a:rPr>
              <a:t>, LSM</a:t>
            </a:r>
            <a:r>
              <a:rPr lang="en-US" sz="1400" b="1" dirty="0">
                <a:solidFill>
                  <a:srgbClr val="000000"/>
                </a:solidFill>
                <a:latin typeface="Arial" panose="020B0604020202020204" pitchFamily="34" charset="0"/>
              </a:rPr>
              <a:t>, p. </a:t>
            </a:r>
            <a:r>
              <a:rPr lang="en-US" sz="1400" b="1" dirty="0" smtClean="0">
                <a:solidFill>
                  <a:srgbClr val="000000"/>
                </a:solidFill>
                <a:latin typeface="Arial" panose="020B0604020202020204" pitchFamily="34" charset="0"/>
              </a:rPr>
              <a:t>571</a:t>
            </a:r>
            <a:endParaRPr lang="en-US" sz="1400" b="1" dirty="0">
              <a:solidFill>
                <a:srgbClr val="000000"/>
              </a:solidFill>
              <a:latin typeface="Arial" panose="020B0604020202020204" pitchFamily="34" charset="0"/>
            </a:endParaRPr>
          </a:p>
        </p:txBody>
      </p:sp>
    </p:spTree>
    <p:extLst>
      <p:ext uri="{BB962C8B-B14F-4D97-AF65-F5344CB8AC3E}">
        <p14:creationId xmlns:p14="http://schemas.microsoft.com/office/powerpoint/2010/main" val="40013071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077218"/>
          </a:xfrm>
          <a:prstGeom prst="rect">
            <a:avLst/>
          </a:prstGeom>
          <a:solidFill>
            <a:srgbClr val="9BFF9B"/>
          </a:solidFill>
        </p:spPr>
        <p:txBody>
          <a:bodyPr wrap="square">
            <a:spAutoFit/>
          </a:bodyPr>
          <a:lstStyle/>
          <a:p>
            <a:pPr marL="914400" lvl="1" indent="-457200" algn="ctr">
              <a:buFont typeface="+mj-lt"/>
              <a:buAutoNum type="arabicPeriod" startAt="7"/>
            </a:pPr>
            <a:r>
              <a:rPr lang="en-US" sz="3200" b="1" dirty="0" smtClean="0">
                <a:latin typeface="Courier New" panose="02070309020205020404" pitchFamily="49" charset="0"/>
                <a:cs typeface="Courier New" panose="02070309020205020404" pitchFamily="49" charset="0"/>
              </a:rPr>
              <a:t>Aftermath:</a:t>
            </a:r>
          </a:p>
          <a:p>
            <a:pPr lvl="1"/>
            <a:r>
              <a:rPr lang="en-US" sz="3200" b="1" dirty="0">
                <a:latin typeface="Courier New" panose="02070309020205020404" pitchFamily="49" charset="0"/>
                <a:cs typeface="Courier New" panose="02070309020205020404" pitchFamily="49" charset="0"/>
              </a:rPr>
              <a:t>Church of England De-Fangs the Bank of England</a:t>
            </a:r>
          </a:p>
        </p:txBody>
      </p:sp>
      <p:sp>
        <p:nvSpPr>
          <p:cNvPr id="3" name="Rectangle 2"/>
          <p:cNvSpPr/>
          <p:nvPr/>
        </p:nvSpPr>
        <p:spPr>
          <a:xfrm>
            <a:off x="0" y="1077218"/>
            <a:ext cx="12192000" cy="830997"/>
          </a:xfrm>
          <a:prstGeom prst="rect">
            <a:avLst/>
          </a:prstGeom>
          <a:solidFill>
            <a:srgbClr val="9BFF9B"/>
          </a:solidFill>
        </p:spPr>
        <p:txBody>
          <a:bodyPr wrap="square">
            <a:spAutoFit/>
          </a:bodyPr>
          <a:lstStyle/>
          <a:p>
            <a:pPr algn="ctr"/>
            <a:r>
              <a:rPr lang="en-US" sz="2400" b="1" dirty="0" smtClean="0">
                <a:solidFill>
                  <a:srgbClr val="000000"/>
                </a:solidFill>
                <a:latin typeface="Arial" panose="020B0604020202020204" pitchFamily="34" charset="0"/>
              </a:rPr>
              <a:t>“The Church of England took the greatest monetary initiative of the 20</a:t>
            </a:r>
            <a:r>
              <a:rPr lang="en-US" sz="2400" b="1" baseline="30000" dirty="0" smtClean="0">
                <a:solidFill>
                  <a:srgbClr val="000000"/>
                </a:solidFill>
                <a:latin typeface="Arial" panose="020B0604020202020204" pitchFamily="34" charset="0"/>
              </a:rPr>
              <a:t>th</a:t>
            </a:r>
            <a:r>
              <a:rPr lang="en-US" sz="2400" b="1" dirty="0" smtClean="0">
                <a:solidFill>
                  <a:srgbClr val="000000"/>
                </a:solidFill>
                <a:latin typeface="Arial" panose="020B0604020202020204" pitchFamily="34" charset="0"/>
              </a:rPr>
              <a:t> century when it called for the nationalization of the Bank of England.”</a:t>
            </a:r>
            <a:endParaRPr lang="en-US" b="1" dirty="0" smtClean="0">
              <a:solidFill>
                <a:srgbClr val="000000"/>
              </a:solidFill>
              <a:latin typeface="Arial" panose="020B0604020202020204" pitchFamily="34" charset="0"/>
            </a:endParaRPr>
          </a:p>
        </p:txBody>
      </p:sp>
      <p:sp>
        <p:nvSpPr>
          <p:cNvPr id="4" name="Rectangle 3"/>
          <p:cNvSpPr/>
          <p:nvPr/>
        </p:nvSpPr>
        <p:spPr>
          <a:xfrm>
            <a:off x="10178308" y="1892825"/>
            <a:ext cx="2013692" cy="307777"/>
          </a:xfrm>
          <a:prstGeom prst="rect">
            <a:avLst/>
          </a:prstGeom>
          <a:solidFill>
            <a:srgbClr val="9BFF9B"/>
          </a:solidFill>
        </p:spPr>
        <p:txBody>
          <a:bodyPr wrap="none">
            <a:spAutoFit/>
          </a:bodyPr>
          <a:lstStyle/>
          <a:p>
            <a:pPr algn="ctr"/>
            <a:r>
              <a:rPr lang="en-US" sz="1400" b="1" dirty="0" err="1">
                <a:solidFill>
                  <a:srgbClr val="000000"/>
                </a:solidFill>
                <a:latin typeface="Arial" panose="020B0604020202020204" pitchFamily="34" charset="0"/>
              </a:rPr>
              <a:t>Zarlenga</a:t>
            </a:r>
            <a:r>
              <a:rPr lang="en-US" sz="1400" b="1" i="1" dirty="0">
                <a:solidFill>
                  <a:srgbClr val="000000"/>
                </a:solidFill>
                <a:latin typeface="Arial" panose="020B0604020202020204" pitchFamily="34" charset="0"/>
              </a:rPr>
              <a:t>, LSM</a:t>
            </a:r>
            <a:r>
              <a:rPr lang="en-US" sz="1400" b="1" dirty="0">
                <a:solidFill>
                  <a:srgbClr val="000000"/>
                </a:solidFill>
                <a:latin typeface="Arial" panose="020B0604020202020204" pitchFamily="34" charset="0"/>
              </a:rPr>
              <a:t>, p. </a:t>
            </a:r>
            <a:r>
              <a:rPr lang="en-US" sz="1400" b="1" dirty="0" smtClean="0">
                <a:solidFill>
                  <a:srgbClr val="000000"/>
                </a:solidFill>
                <a:latin typeface="Arial" panose="020B0604020202020204" pitchFamily="34" charset="0"/>
              </a:rPr>
              <a:t>571</a:t>
            </a:r>
            <a:endParaRPr lang="en-US" sz="1400" b="1" dirty="0">
              <a:solidFill>
                <a:srgbClr val="000000"/>
              </a:solidFill>
              <a:latin typeface="Arial" panose="020B0604020202020204" pitchFamily="34" charset="0"/>
            </a:endParaRPr>
          </a:p>
        </p:txBody>
      </p:sp>
      <p:sp>
        <p:nvSpPr>
          <p:cNvPr id="5" name="Rectangle 4"/>
          <p:cNvSpPr/>
          <p:nvPr/>
        </p:nvSpPr>
        <p:spPr>
          <a:xfrm>
            <a:off x="0" y="2477306"/>
            <a:ext cx="12192000" cy="923330"/>
          </a:xfrm>
          <a:prstGeom prst="rect">
            <a:avLst/>
          </a:prstGeom>
          <a:solidFill>
            <a:srgbClr val="D5FFD5"/>
          </a:solidFill>
        </p:spPr>
        <p:txBody>
          <a:bodyPr wrap="square">
            <a:spAutoFit/>
          </a:bodyPr>
          <a:lstStyle/>
          <a:p>
            <a:r>
              <a:rPr lang="en-US" dirty="0"/>
              <a:t>Temple became Archbishop of Canterbury in 1942, when a German invasion seemed likely. He worked for the relief of Jewish refugees from </a:t>
            </a:r>
            <a:r>
              <a:rPr lang="en-US" dirty="0" smtClean="0"/>
              <a:t>Nazism</a:t>
            </a:r>
            <a:r>
              <a:rPr lang="en-US" dirty="0"/>
              <a:t>, and publicly supported a negotiated peace, as opposed to the unconditional surrender that the Allied leaders were demanding. </a:t>
            </a:r>
          </a:p>
        </p:txBody>
      </p:sp>
      <p:sp>
        <p:nvSpPr>
          <p:cNvPr id="11" name="Rectangle 10"/>
          <p:cNvSpPr/>
          <p:nvPr/>
        </p:nvSpPr>
        <p:spPr>
          <a:xfrm>
            <a:off x="1587062" y="3986695"/>
            <a:ext cx="6096000" cy="2031325"/>
          </a:xfrm>
          <a:prstGeom prst="rect">
            <a:avLst/>
          </a:prstGeom>
          <a:solidFill>
            <a:srgbClr val="D5FFD5"/>
          </a:solidFill>
        </p:spPr>
        <p:txBody>
          <a:bodyPr>
            <a:spAutoFit/>
          </a:bodyPr>
          <a:lstStyle/>
          <a:p>
            <a:r>
              <a:rPr lang="en-US" dirty="0"/>
              <a:t>Temple's admirers have called him "a philosopher, theologian, social teacher, educational reformer, and the leader of the ecumenical movement of his generation," "the most significant Anglican churchman of the twentieth century," "the most renowned Primate in the Church of England since the English Reformation," "Anglican's most creative and comprehensive contribution to the theological enterprise of the West."</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6500" y="4200525"/>
            <a:ext cx="2095500" cy="2657475"/>
          </a:xfrm>
          <a:prstGeom prst="rect">
            <a:avLst/>
          </a:prstGeom>
        </p:spPr>
      </p:pic>
      <p:sp>
        <p:nvSpPr>
          <p:cNvPr id="13" name="TextBox 12"/>
          <p:cNvSpPr txBox="1"/>
          <p:nvPr/>
        </p:nvSpPr>
        <p:spPr>
          <a:xfrm>
            <a:off x="7501366" y="5671486"/>
            <a:ext cx="2595134" cy="1200329"/>
          </a:xfrm>
          <a:prstGeom prst="rect">
            <a:avLst/>
          </a:prstGeom>
          <a:noFill/>
        </p:spPr>
        <p:txBody>
          <a:bodyPr wrap="none" rtlCol="0">
            <a:spAutoFit/>
          </a:bodyPr>
          <a:lstStyle/>
          <a:p>
            <a:pPr algn="r"/>
            <a:r>
              <a:rPr lang="en-US" dirty="0" smtClean="0"/>
              <a:t>William Temple</a:t>
            </a:r>
          </a:p>
          <a:p>
            <a:pPr algn="r"/>
            <a:r>
              <a:rPr lang="en-US" dirty="0" smtClean="0"/>
              <a:t>(1881-1944)</a:t>
            </a:r>
          </a:p>
          <a:p>
            <a:pPr algn="r"/>
            <a:r>
              <a:rPr lang="en-US" dirty="0" smtClean="0"/>
              <a:t>Archbishop of Canterbury</a:t>
            </a:r>
          </a:p>
          <a:p>
            <a:pPr algn="r"/>
            <a:r>
              <a:rPr lang="en-US" dirty="0" smtClean="0"/>
              <a:t>(April, 1942-1944)</a:t>
            </a:r>
            <a:endParaRPr lang="en-US" dirty="0"/>
          </a:p>
        </p:txBody>
      </p:sp>
    </p:spTree>
    <p:extLst>
      <p:ext uri="{BB962C8B-B14F-4D97-AF65-F5344CB8AC3E}">
        <p14:creationId xmlns:p14="http://schemas.microsoft.com/office/powerpoint/2010/main" val="35462888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23220"/>
          </a:xfrm>
          <a:prstGeom prst="rect">
            <a:avLst/>
          </a:prstGeom>
          <a:solidFill>
            <a:srgbClr val="9BFF9B"/>
          </a:solidFill>
        </p:spPr>
        <p:txBody>
          <a:bodyPr wrap="square">
            <a:spAutoFit/>
          </a:bodyPr>
          <a:lstStyle/>
          <a:p>
            <a:pPr marL="914400" lvl="1" indent="-457200" algn="ctr">
              <a:buFont typeface="+mj-lt"/>
              <a:buAutoNum type="arabicPeriod" startAt="7"/>
            </a:pPr>
            <a:r>
              <a:rPr lang="en-US" sz="2800" b="1" dirty="0" smtClean="0">
                <a:latin typeface="Courier New" panose="02070309020205020404" pitchFamily="49" charset="0"/>
                <a:cs typeface="Courier New" panose="02070309020205020404" pitchFamily="49" charset="0"/>
              </a:rPr>
              <a:t>Aftermath</a:t>
            </a:r>
            <a:r>
              <a:rPr lang="en-US" sz="2800" b="1" dirty="0" smtClean="0">
                <a:latin typeface="Courier New" panose="02070309020205020404" pitchFamily="49" charset="0"/>
                <a:cs typeface="Courier New" panose="02070309020205020404" pitchFamily="49" charset="0"/>
              </a:rPr>
              <a:t>: </a:t>
            </a:r>
            <a:r>
              <a:rPr lang="en-US" sz="2400" b="1" dirty="0" smtClean="0">
                <a:latin typeface="Courier New" panose="02070309020205020404" pitchFamily="49" charset="0"/>
                <a:cs typeface="Courier New" panose="02070309020205020404" pitchFamily="49" charset="0"/>
              </a:rPr>
              <a:t>Church </a:t>
            </a:r>
            <a:r>
              <a:rPr lang="en-US" sz="2400" b="1" dirty="0">
                <a:latin typeface="Courier New" panose="02070309020205020404" pitchFamily="49" charset="0"/>
                <a:cs typeface="Courier New" panose="02070309020205020404" pitchFamily="49" charset="0"/>
              </a:rPr>
              <a:t>of England De-Fangs the Bank of England</a:t>
            </a:r>
          </a:p>
        </p:txBody>
      </p:sp>
      <p:sp>
        <p:nvSpPr>
          <p:cNvPr id="3" name="Rectangle 2"/>
          <p:cNvSpPr/>
          <p:nvPr/>
        </p:nvSpPr>
        <p:spPr>
          <a:xfrm>
            <a:off x="0" y="523220"/>
            <a:ext cx="12192000" cy="1631216"/>
          </a:xfrm>
          <a:prstGeom prst="rect">
            <a:avLst/>
          </a:prstGeom>
          <a:solidFill>
            <a:srgbClr val="9BFF9B"/>
          </a:solidFill>
        </p:spPr>
        <p:txBody>
          <a:bodyPr wrap="square">
            <a:spAutoFit/>
          </a:bodyPr>
          <a:lstStyle/>
          <a:p>
            <a:pPr algn="ctr"/>
            <a:r>
              <a:rPr lang="en-US" sz="2000" b="1" dirty="0" smtClean="0">
                <a:solidFill>
                  <a:srgbClr val="000000"/>
                </a:solidFill>
                <a:latin typeface="Arial" panose="020B0604020202020204" pitchFamily="34" charset="0"/>
              </a:rPr>
              <a:t>“The Church of England took the greatest monetary initiative of the 20</a:t>
            </a:r>
            <a:r>
              <a:rPr lang="en-US" sz="2000" b="1" baseline="30000" dirty="0" smtClean="0">
                <a:solidFill>
                  <a:srgbClr val="000000"/>
                </a:solidFill>
                <a:latin typeface="Arial" panose="020B0604020202020204" pitchFamily="34" charset="0"/>
              </a:rPr>
              <a:t>th</a:t>
            </a:r>
            <a:r>
              <a:rPr lang="en-US" sz="2000" b="1" dirty="0" smtClean="0">
                <a:solidFill>
                  <a:srgbClr val="000000"/>
                </a:solidFill>
                <a:latin typeface="Arial" panose="020B0604020202020204" pitchFamily="34" charset="0"/>
              </a:rPr>
              <a:t> century when it called for the nationalization of the Bank of England</a:t>
            </a:r>
            <a:r>
              <a:rPr lang="en-US" sz="2000" b="1" dirty="0" smtClean="0">
                <a:solidFill>
                  <a:srgbClr val="000000"/>
                </a:solidFill>
                <a:latin typeface="Arial" panose="020B0604020202020204" pitchFamily="34" charset="0"/>
              </a:rPr>
              <a:t>.”</a:t>
            </a:r>
          </a:p>
          <a:p>
            <a:pPr algn="ctr"/>
            <a:endParaRPr lang="en-US" sz="2000" b="1" dirty="0" smtClean="0">
              <a:solidFill>
                <a:srgbClr val="000000"/>
              </a:solidFill>
              <a:latin typeface="Arial" panose="020B0604020202020204" pitchFamily="34" charset="0"/>
            </a:endParaRPr>
          </a:p>
          <a:p>
            <a:pPr algn="ctr"/>
            <a:r>
              <a:rPr lang="en-US" sz="2000" b="1" dirty="0" smtClean="0">
                <a:solidFill>
                  <a:srgbClr val="000000"/>
                </a:solidFill>
                <a:latin typeface="Arial" panose="020B0604020202020204" pitchFamily="34" charset="0"/>
              </a:rPr>
              <a:t>London, September 26, 1942</a:t>
            </a:r>
          </a:p>
          <a:p>
            <a:pPr algn="ctr"/>
            <a:r>
              <a:rPr lang="en-US" sz="2000" b="1" dirty="0" smtClean="0">
                <a:solidFill>
                  <a:srgbClr val="000000"/>
                </a:solidFill>
                <a:latin typeface="Arial" panose="020B0604020202020204" pitchFamily="34" charset="0"/>
              </a:rPr>
              <a:t>Reverend William Temple</a:t>
            </a:r>
            <a:endParaRPr lang="en-US" sz="1600" b="1" dirty="0" smtClean="0">
              <a:solidFill>
                <a:srgbClr val="000000"/>
              </a:solidFill>
              <a:latin typeface="Arial" panose="020B0604020202020204" pitchFamily="34" charset="0"/>
            </a:endParaRPr>
          </a:p>
        </p:txBody>
      </p:sp>
      <p:sp>
        <p:nvSpPr>
          <p:cNvPr id="4" name="Rectangle 3"/>
          <p:cNvSpPr/>
          <p:nvPr/>
        </p:nvSpPr>
        <p:spPr>
          <a:xfrm>
            <a:off x="8925430" y="877162"/>
            <a:ext cx="2013692" cy="307777"/>
          </a:xfrm>
          <a:prstGeom prst="rect">
            <a:avLst/>
          </a:prstGeom>
          <a:solidFill>
            <a:srgbClr val="9BFF9B"/>
          </a:solidFill>
        </p:spPr>
        <p:txBody>
          <a:bodyPr wrap="none">
            <a:spAutoFit/>
          </a:bodyPr>
          <a:lstStyle/>
          <a:p>
            <a:pPr algn="ctr"/>
            <a:r>
              <a:rPr lang="en-US" sz="1400" b="1" dirty="0" err="1">
                <a:solidFill>
                  <a:srgbClr val="000000"/>
                </a:solidFill>
                <a:latin typeface="Arial" panose="020B0604020202020204" pitchFamily="34" charset="0"/>
              </a:rPr>
              <a:t>Zarlenga</a:t>
            </a:r>
            <a:r>
              <a:rPr lang="en-US" sz="1400" b="1" i="1" dirty="0">
                <a:solidFill>
                  <a:srgbClr val="000000"/>
                </a:solidFill>
                <a:latin typeface="Arial" panose="020B0604020202020204" pitchFamily="34" charset="0"/>
              </a:rPr>
              <a:t>, LSM</a:t>
            </a:r>
            <a:r>
              <a:rPr lang="en-US" sz="1400" b="1" dirty="0">
                <a:solidFill>
                  <a:srgbClr val="000000"/>
                </a:solidFill>
                <a:latin typeface="Arial" panose="020B0604020202020204" pitchFamily="34" charset="0"/>
              </a:rPr>
              <a:t>, p. </a:t>
            </a:r>
            <a:r>
              <a:rPr lang="en-US" sz="1400" b="1" dirty="0" smtClean="0">
                <a:solidFill>
                  <a:srgbClr val="000000"/>
                </a:solidFill>
                <a:latin typeface="Arial" panose="020B0604020202020204" pitchFamily="34" charset="0"/>
              </a:rPr>
              <a:t>571</a:t>
            </a:r>
            <a:endParaRPr lang="en-US" sz="1400" b="1" dirty="0">
              <a:solidFill>
                <a:srgbClr val="000000"/>
              </a:solidFill>
              <a:latin typeface="Arial" panose="020B0604020202020204" pitchFamily="34" charset="0"/>
            </a:endParaRPr>
          </a:p>
        </p:txBody>
      </p:sp>
      <p:sp>
        <p:nvSpPr>
          <p:cNvPr id="6" name="TextBox 5"/>
          <p:cNvSpPr txBox="1"/>
          <p:nvPr/>
        </p:nvSpPr>
        <p:spPr>
          <a:xfrm>
            <a:off x="0" y="3441799"/>
            <a:ext cx="9932276" cy="2862322"/>
          </a:xfrm>
          <a:prstGeom prst="rect">
            <a:avLst/>
          </a:prstGeom>
          <a:noFill/>
        </p:spPr>
        <p:txBody>
          <a:bodyPr wrap="square" rtlCol="0">
            <a:spAutoFit/>
          </a:bodyPr>
          <a:lstStyle/>
          <a:p>
            <a:r>
              <a:rPr lang="en-US" dirty="0" smtClean="0"/>
              <a:t>“… we </a:t>
            </a:r>
            <a:r>
              <a:rPr lang="en-US" dirty="0" smtClean="0"/>
              <a:t>have now reached a stage where something universally needed – namely money, or credit which does duty for money – has become in effect a monopoly…</a:t>
            </a:r>
          </a:p>
          <a:p>
            <a:endParaRPr lang="en-US" dirty="0"/>
          </a:p>
          <a:p>
            <a:r>
              <a:rPr lang="en-US" b="1" i="1" dirty="0" smtClean="0"/>
              <a:t>The </a:t>
            </a:r>
            <a:r>
              <a:rPr lang="en-US" b="1" i="1" dirty="0" smtClean="0"/>
              <a:t>banks should be limited in their lending power to the amount deposited by their clients, while the issue of newer credit should be the function of public authority.</a:t>
            </a:r>
          </a:p>
          <a:p>
            <a:endParaRPr lang="en-US" dirty="0"/>
          </a:p>
          <a:p>
            <a:r>
              <a:rPr lang="en-US" dirty="0" smtClean="0"/>
              <a:t>This </a:t>
            </a:r>
            <a:r>
              <a:rPr lang="en-US" dirty="0" smtClean="0"/>
              <a:t>is not in any way to censure the banks or </a:t>
            </a:r>
            <a:r>
              <a:rPr lang="en-US" dirty="0" smtClean="0"/>
              <a:t>bankers…  But </a:t>
            </a:r>
            <a:r>
              <a:rPr lang="en-US" dirty="0" smtClean="0"/>
              <a:t>the system has become anomalous [abnormal], and, as so often happens when anomaly has persisted through a long period of time, </a:t>
            </a:r>
            <a:r>
              <a:rPr lang="en-US" b="1" i="1" dirty="0" smtClean="0"/>
              <a:t>the result is to make into the master what ought to be the servant</a:t>
            </a:r>
            <a:r>
              <a:rPr lang="en-US" dirty="0" smtClean="0"/>
              <a:t>.”      </a:t>
            </a:r>
          </a:p>
          <a:p>
            <a:r>
              <a:rPr lang="en-US" dirty="0" smtClean="0"/>
              <a:t>                                    </a:t>
            </a:r>
            <a:r>
              <a:rPr lang="en-US" sz="1600" dirty="0" smtClean="0"/>
              <a:t>In </a:t>
            </a:r>
            <a:r>
              <a:rPr lang="en-US" sz="1600" dirty="0" err="1" smtClean="0"/>
              <a:t>Zarlenga</a:t>
            </a:r>
            <a:r>
              <a:rPr lang="en-US" sz="1600" i="1" dirty="0" smtClean="0"/>
              <a:t>, LSM</a:t>
            </a:r>
            <a:r>
              <a:rPr lang="en-US" sz="1600" dirty="0" smtClean="0"/>
              <a:t>, p.571, as quoted in Bernard W. Dempsey, </a:t>
            </a:r>
            <a:r>
              <a:rPr lang="en-US" sz="1600" i="1" dirty="0" smtClean="0"/>
              <a:t>Interest and Usury</a:t>
            </a:r>
            <a:r>
              <a:rPr lang="en-US" sz="1600" dirty="0" smtClean="0"/>
              <a:t>, pub. 1948, p. v.</a:t>
            </a:r>
            <a:endParaRPr lang="en-US" sz="1600"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2276" y="3441799"/>
            <a:ext cx="2095500" cy="2657475"/>
          </a:xfrm>
          <a:prstGeom prst="rect">
            <a:avLst/>
          </a:prstGeom>
        </p:spPr>
      </p:pic>
    </p:spTree>
    <p:extLst>
      <p:ext uri="{BB962C8B-B14F-4D97-AF65-F5344CB8AC3E}">
        <p14:creationId xmlns:p14="http://schemas.microsoft.com/office/powerpoint/2010/main" val="3085381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5"/>
            <a:ext cx="12191999" cy="482264"/>
          </a:xfrm>
        </p:spPr>
        <p:txBody>
          <a:bodyPr>
            <a:normAutofit fontScale="90000"/>
          </a:bodyPr>
          <a:lstStyle/>
          <a:p>
            <a:pPr algn="ctr"/>
            <a:r>
              <a:rPr lang="en-US" sz="3600" dirty="0" smtClean="0"/>
              <a:t>PARTS OF PRESENTATION</a:t>
            </a:r>
            <a:endParaRPr lang="en-US" sz="3600" dirty="0"/>
          </a:p>
        </p:txBody>
      </p:sp>
      <p:sp>
        <p:nvSpPr>
          <p:cNvPr id="3" name="Content Placeholder 2"/>
          <p:cNvSpPr>
            <a:spLocks noGrp="1"/>
          </p:cNvSpPr>
          <p:nvPr>
            <p:ph idx="1"/>
          </p:nvPr>
        </p:nvSpPr>
        <p:spPr>
          <a:xfrm>
            <a:off x="-1" y="489099"/>
            <a:ext cx="12191998" cy="6368901"/>
          </a:xfrm>
        </p:spPr>
        <p:txBody>
          <a:bodyPr>
            <a:normAutofit fontScale="92500" lnSpcReduction="10000"/>
          </a:bodyPr>
          <a:lstStyle/>
          <a:p>
            <a:pPr marL="457200" indent="-457200">
              <a:buFont typeface="+mj-lt"/>
              <a:buAutoNum type="arabicPeriod"/>
            </a:pPr>
            <a:r>
              <a:rPr lang="en-US" sz="2400" dirty="0" smtClean="0">
                <a:latin typeface="Courier New" panose="02070309020205020404" pitchFamily="49" charset="0"/>
                <a:cs typeface="Courier New" panose="02070309020205020404" pitchFamily="49" charset="0"/>
              </a:rPr>
              <a:t>McFadden Charges the Federal Reserve with Treason </a:t>
            </a:r>
            <a:r>
              <a:rPr lang="en-US" sz="2200" dirty="0" smtClean="0">
                <a:latin typeface="Courier New" panose="02070309020205020404" pitchFamily="49" charset="0"/>
                <a:cs typeface="Courier New" panose="02070309020205020404" pitchFamily="49" charset="0"/>
              </a:rPr>
              <a:t> </a:t>
            </a:r>
          </a:p>
          <a:p>
            <a:pPr marL="457200" indent="-457200">
              <a:buFont typeface="+mj-lt"/>
              <a:buAutoNum type="arabicPeriod"/>
            </a:pPr>
            <a:r>
              <a:rPr lang="en-US" sz="2200" dirty="0" smtClean="0">
                <a:latin typeface="Courier New" panose="02070309020205020404" pitchFamily="49" charset="0"/>
                <a:cs typeface="Courier New" panose="02070309020205020404" pitchFamily="49" charset="0"/>
              </a:rPr>
              <a:t>Changes in the Law</a:t>
            </a:r>
          </a:p>
          <a:p>
            <a:pPr marL="914400" lvl="1" indent="-457200">
              <a:buFont typeface="+mj-lt"/>
              <a:buAutoNum type="alphaLcParenR"/>
            </a:pPr>
            <a:r>
              <a:rPr lang="en-US" sz="2200" dirty="0" smtClean="0">
                <a:latin typeface="Courier New" panose="02070309020205020404" pitchFamily="49" charset="0"/>
                <a:cs typeface="Courier New" panose="02070309020205020404" pitchFamily="49" charset="0"/>
              </a:rPr>
              <a:t>Banking</a:t>
            </a:r>
            <a:endParaRPr lang="en-US" sz="2200" dirty="0">
              <a:latin typeface="Courier New" panose="02070309020205020404" pitchFamily="49" charset="0"/>
              <a:cs typeface="Courier New" panose="02070309020205020404" pitchFamily="49" charset="0"/>
            </a:endParaRPr>
          </a:p>
          <a:p>
            <a:pPr marL="914400" lvl="1" indent="-457200">
              <a:buFont typeface="+mj-lt"/>
              <a:buAutoNum type="alphaLcParenR"/>
            </a:pPr>
            <a:r>
              <a:rPr lang="en-US" sz="2200" dirty="0" smtClean="0">
                <a:latin typeface="Courier New" panose="02070309020205020404" pitchFamily="49" charset="0"/>
                <a:cs typeface="Courier New" panose="02070309020205020404" pitchFamily="49" charset="0"/>
              </a:rPr>
              <a:t>Gold Standard</a:t>
            </a:r>
            <a:endParaRPr lang="en-US" sz="2200" dirty="0">
              <a:latin typeface="Courier New" panose="02070309020205020404" pitchFamily="49" charset="0"/>
              <a:cs typeface="Courier New" panose="02070309020205020404" pitchFamily="49" charset="0"/>
            </a:endParaRPr>
          </a:p>
          <a:p>
            <a:pPr marL="914400" lvl="1" indent="-457200">
              <a:buFont typeface="+mj-lt"/>
              <a:buAutoNum type="alphaLcParenR"/>
            </a:pPr>
            <a:r>
              <a:rPr lang="en-US" sz="2200" dirty="0" smtClean="0">
                <a:latin typeface="Courier New" panose="02070309020205020404" pitchFamily="49" charset="0"/>
                <a:cs typeface="Courier New" panose="02070309020205020404" pitchFamily="49" charset="0"/>
              </a:rPr>
              <a:t>Securities </a:t>
            </a:r>
          </a:p>
          <a:p>
            <a:pPr marL="457200" lvl="1" indent="0">
              <a:buNone/>
            </a:pPr>
            <a:endParaRPr lang="en-US" sz="2200" dirty="0" smtClean="0">
              <a:latin typeface="Courier New" panose="02070309020205020404" pitchFamily="49" charset="0"/>
              <a:cs typeface="Courier New" panose="02070309020205020404" pitchFamily="49" charset="0"/>
            </a:endParaRPr>
          </a:p>
          <a:p>
            <a:pPr marL="457200" indent="-457200">
              <a:buFont typeface="+mj-lt"/>
              <a:buAutoNum type="arabicPeriod"/>
            </a:pPr>
            <a:r>
              <a:rPr lang="en-US" sz="2200" dirty="0" smtClean="0">
                <a:latin typeface="Courier New" panose="02070309020205020404" pitchFamily="49" charset="0"/>
                <a:cs typeface="Courier New" panose="02070309020205020404" pitchFamily="49" charset="0"/>
              </a:rPr>
              <a:t>The Social Security Act</a:t>
            </a:r>
          </a:p>
          <a:p>
            <a:pPr marL="457200" lvl="1" indent="0">
              <a:buNone/>
            </a:pPr>
            <a:endParaRPr lang="en-US" sz="2200" dirty="0" smtClean="0">
              <a:latin typeface="Courier New" panose="02070309020205020404" pitchFamily="49" charset="0"/>
              <a:cs typeface="Courier New" panose="02070309020205020404" pitchFamily="49" charset="0"/>
            </a:endParaRPr>
          </a:p>
          <a:p>
            <a:pPr marL="457200" indent="-457200">
              <a:spcBef>
                <a:spcPts val="0"/>
              </a:spcBef>
              <a:buFont typeface="+mj-lt"/>
              <a:buAutoNum type="arabicPeriod" startAt="4"/>
            </a:pPr>
            <a:r>
              <a:rPr lang="en-US" sz="2200" dirty="0" smtClean="0">
                <a:latin typeface="Courier New" panose="02070309020205020404" pitchFamily="49" charset="0"/>
                <a:cs typeface="Courier New" panose="02070309020205020404" pitchFamily="49" charset="0"/>
              </a:rPr>
              <a:t>Historic Collapse of the Gold/Silver Ratio:  The Silver Purchase  </a:t>
            </a:r>
          </a:p>
          <a:p>
            <a:pPr marL="0" indent="0">
              <a:spcBef>
                <a:spcPts val="0"/>
              </a:spcBef>
              <a:buNone/>
            </a:pPr>
            <a:r>
              <a:rPr lang="en-US" sz="2200" dirty="0" smtClean="0">
                <a:latin typeface="Courier New" panose="02070309020205020404" pitchFamily="49" charset="0"/>
                <a:cs typeface="Courier New" panose="02070309020205020404" pitchFamily="49" charset="0"/>
              </a:rPr>
              <a:t>    Program</a:t>
            </a:r>
          </a:p>
          <a:p>
            <a:pPr marL="0" indent="0">
              <a:spcBef>
                <a:spcPts val="0"/>
              </a:spcBef>
              <a:buNone/>
            </a:pPr>
            <a:endParaRPr lang="en-US" sz="2200" dirty="0" smtClean="0">
              <a:latin typeface="Courier New" panose="02070309020205020404" pitchFamily="49" charset="0"/>
              <a:cs typeface="Courier New" panose="02070309020205020404" pitchFamily="49" charset="0"/>
            </a:endParaRPr>
          </a:p>
          <a:p>
            <a:pPr marL="457200" indent="-457200">
              <a:spcBef>
                <a:spcPts val="0"/>
              </a:spcBef>
              <a:buFont typeface="+mj-lt"/>
              <a:buAutoNum type="arabicPeriod" startAt="5"/>
            </a:pPr>
            <a:r>
              <a:rPr lang="en-US" sz="2200" dirty="0" smtClean="0">
                <a:latin typeface="Courier New" panose="02070309020205020404" pitchFamily="49" charset="0"/>
                <a:cs typeface="Courier New" panose="02070309020205020404" pitchFamily="49" charset="0"/>
              </a:rPr>
              <a:t>The Money Supply Finally Starts Increasing:</a:t>
            </a:r>
          </a:p>
          <a:p>
            <a:pPr marL="0" indent="0">
              <a:spcBef>
                <a:spcPts val="0"/>
              </a:spcBef>
              <a:buNone/>
            </a:pPr>
            <a:r>
              <a:rPr lang="en-US" sz="2200" dirty="0">
                <a:latin typeface="Courier New" panose="02070309020205020404" pitchFamily="49" charset="0"/>
                <a:cs typeface="Courier New" panose="02070309020205020404" pitchFamily="49" charset="0"/>
              </a:rPr>
              <a:t> </a:t>
            </a:r>
            <a:r>
              <a:rPr lang="en-US" sz="2200" dirty="0" smtClean="0">
                <a:latin typeface="Courier New" panose="02070309020205020404" pitchFamily="49" charset="0"/>
                <a:cs typeface="Courier New" panose="02070309020205020404" pitchFamily="49" charset="0"/>
              </a:rPr>
              <a:t>   One more Insult from the Fed</a:t>
            </a:r>
          </a:p>
          <a:p>
            <a:pPr marL="457200" indent="-457200">
              <a:buFont typeface="+mj-lt"/>
              <a:buAutoNum type="arabicPeriod" startAt="6"/>
            </a:pPr>
            <a:r>
              <a:rPr lang="en-US" sz="2200" dirty="0" smtClean="0">
                <a:latin typeface="Courier New" panose="02070309020205020404" pitchFamily="49" charset="0"/>
                <a:cs typeface="Courier New" panose="02070309020205020404" pitchFamily="49" charset="0"/>
              </a:rPr>
              <a:t>How Easy It Is to Create Money:  Financing WW II </a:t>
            </a:r>
          </a:p>
          <a:p>
            <a:pPr marL="457200" indent="-457200">
              <a:buFont typeface="+mj-lt"/>
              <a:buAutoNum type="arabicPeriod" startAt="6"/>
            </a:pPr>
            <a:r>
              <a:rPr lang="en-US" sz="2200" dirty="0" smtClean="0">
                <a:latin typeface="Courier New" panose="02070309020205020404" pitchFamily="49" charset="0"/>
                <a:cs typeface="Courier New" panose="02070309020205020404" pitchFamily="49" charset="0"/>
              </a:rPr>
              <a:t>Aftermath</a:t>
            </a:r>
          </a:p>
          <a:p>
            <a:pPr marL="914400" lvl="1" indent="-457200">
              <a:buFont typeface="+mj-lt"/>
              <a:buAutoNum type="alphaLcParenR"/>
            </a:pPr>
            <a:r>
              <a:rPr lang="en-US" sz="2200" dirty="0" smtClean="0">
                <a:latin typeface="Courier New" panose="02070309020205020404" pitchFamily="49" charset="0"/>
                <a:cs typeface="Courier New" panose="02070309020205020404" pitchFamily="49" charset="0"/>
              </a:rPr>
              <a:t>Propaganda to Resurrect Capitalism’s Moral Standing</a:t>
            </a:r>
          </a:p>
          <a:p>
            <a:pPr marL="914400" lvl="1" indent="-457200">
              <a:buFont typeface="+mj-lt"/>
              <a:buAutoNum type="alphaLcParenR"/>
            </a:pPr>
            <a:r>
              <a:rPr lang="en-US" sz="2200" dirty="0" smtClean="0">
                <a:latin typeface="Courier New" panose="02070309020205020404" pitchFamily="49" charset="0"/>
                <a:cs typeface="Courier New" panose="02070309020205020404" pitchFamily="49" charset="0"/>
              </a:rPr>
              <a:t>The Catholic Reaction to the Debacle</a:t>
            </a:r>
          </a:p>
          <a:p>
            <a:pPr marL="914400" lvl="1" indent="-457200">
              <a:buFont typeface="+mj-lt"/>
              <a:buAutoNum type="alphaLcParenR"/>
            </a:pPr>
            <a:r>
              <a:rPr lang="en-US" sz="2200" dirty="0" smtClean="0">
                <a:latin typeface="Courier New" panose="02070309020205020404" pitchFamily="49" charset="0"/>
                <a:cs typeface="Courier New" panose="02070309020205020404" pitchFamily="49" charset="0"/>
              </a:rPr>
              <a:t>Church of England De-Fangs the Bank of England</a:t>
            </a:r>
          </a:p>
          <a:p>
            <a:pPr marL="457200" indent="-457200">
              <a:buFont typeface="+mj-lt"/>
              <a:buAutoNum type="arabicPeriod" startAt="6"/>
            </a:pPr>
            <a:r>
              <a:rPr lang="en-US" sz="2200" dirty="0" smtClean="0">
                <a:latin typeface="Courier New" panose="02070309020205020404" pitchFamily="49" charset="0"/>
                <a:cs typeface="Courier New" panose="02070309020205020404" pitchFamily="49" charset="0"/>
              </a:rPr>
              <a:t> Summary</a:t>
            </a:r>
            <a:endParaRPr lang="en-US" sz="22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857549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954107"/>
          </a:xfrm>
          <a:prstGeom prst="rect">
            <a:avLst/>
          </a:prstGeom>
          <a:solidFill>
            <a:srgbClr val="9BFF9B"/>
          </a:solidFill>
        </p:spPr>
        <p:txBody>
          <a:bodyPr wrap="square">
            <a:spAutoFit/>
          </a:bodyPr>
          <a:lstStyle/>
          <a:p>
            <a:pPr marL="914400" lvl="1" indent="-457200" algn="ctr">
              <a:buFont typeface="+mj-lt"/>
              <a:buAutoNum type="arabicPeriod" startAt="7"/>
            </a:pPr>
            <a:r>
              <a:rPr lang="en-US" sz="3200" b="1" dirty="0" smtClean="0">
                <a:latin typeface="Courier New" panose="02070309020205020404" pitchFamily="49" charset="0"/>
                <a:cs typeface="Courier New" panose="02070309020205020404" pitchFamily="49" charset="0"/>
              </a:rPr>
              <a:t>Aftermath:</a:t>
            </a:r>
          </a:p>
          <a:p>
            <a:pPr lvl="1" algn="ctr"/>
            <a:r>
              <a:rPr lang="en-US" sz="2400" b="1" dirty="0" smtClean="0">
                <a:latin typeface="Courier New" panose="02070309020205020404" pitchFamily="49" charset="0"/>
                <a:cs typeface="Courier New" panose="02070309020205020404" pitchFamily="49" charset="0"/>
              </a:rPr>
              <a:t>THE BANK OF ENGLAND WAS NATIONALIZED IN 1946</a:t>
            </a:r>
            <a:endParaRPr lang="en-US" sz="2400" b="1" dirty="0">
              <a:latin typeface="Courier New" panose="02070309020205020404" pitchFamily="49" charset="0"/>
              <a:cs typeface="Courier New" panose="02070309020205020404" pitchFamily="49" charset="0"/>
            </a:endParaRPr>
          </a:p>
        </p:txBody>
      </p:sp>
      <p:sp>
        <p:nvSpPr>
          <p:cNvPr id="3" name="Rectangle 2"/>
          <p:cNvSpPr/>
          <p:nvPr/>
        </p:nvSpPr>
        <p:spPr>
          <a:xfrm>
            <a:off x="0" y="954107"/>
            <a:ext cx="12192000" cy="338554"/>
          </a:xfrm>
          <a:prstGeom prst="rect">
            <a:avLst/>
          </a:prstGeom>
          <a:solidFill>
            <a:srgbClr val="9BFF9B"/>
          </a:solidFill>
        </p:spPr>
        <p:txBody>
          <a:bodyPr wrap="square">
            <a:spAutoFit/>
          </a:bodyPr>
          <a:lstStyle/>
          <a:p>
            <a:pPr algn="ctr"/>
            <a:r>
              <a:rPr lang="en-US" sz="1600" b="1" dirty="0" smtClean="0">
                <a:solidFill>
                  <a:srgbClr val="000000"/>
                </a:solidFill>
                <a:latin typeface="Arial" panose="020B0604020202020204" pitchFamily="34" charset="0"/>
              </a:rPr>
              <a:t>“But unfortunately it was no longer in England, but in America where the problem was now concentrated.”</a:t>
            </a:r>
          </a:p>
        </p:txBody>
      </p:sp>
      <p:sp>
        <p:nvSpPr>
          <p:cNvPr id="4" name="Rectangle 3"/>
          <p:cNvSpPr/>
          <p:nvPr/>
        </p:nvSpPr>
        <p:spPr>
          <a:xfrm>
            <a:off x="10178308" y="1292661"/>
            <a:ext cx="2013692" cy="307777"/>
          </a:xfrm>
          <a:prstGeom prst="rect">
            <a:avLst/>
          </a:prstGeom>
          <a:solidFill>
            <a:srgbClr val="9BFF9B"/>
          </a:solidFill>
        </p:spPr>
        <p:txBody>
          <a:bodyPr wrap="none">
            <a:spAutoFit/>
          </a:bodyPr>
          <a:lstStyle/>
          <a:p>
            <a:pPr algn="ctr"/>
            <a:r>
              <a:rPr lang="en-US" sz="1400" b="1" dirty="0" err="1">
                <a:solidFill>
                  <a:srgbClr val="000000"/>
                </a:solidFill>
                <a:latin typeface="Arial" panose="020B0604020202020204" pitchFamily="34" charset="0"/>
              </a:rPr>
              <a:t>Zarlenga</a:t>
            </a:r>
            <a:r>
              <a:rPr lang="en-US" sz="1400" b="1" i="1" dirty="0">
                <a:solidFill>
                  <a:srgbClr val="000000"/>
                </a:solidFill>
                <a:latin typeface="Arial" panose="020B0604020202020204" pitchFamily="34" charset="0"/>
              </a:rPr>
              <a:t>, LSM</a:t>
            </a:r>
            <a:r>
              <a:rPr lang="en-US" sz="1400" b="1" dirty="0">
                <a:solidFill>
                  <a:srgbClr val="000000"/>
                </a:solidFill>
                <a:latin typeface="Arial" panose="020B0604020202020204" pitchFamily="34" charset="0"/>
              </a:rPr>
              <a:t>, p. </a:t>
            </a:r>
            <a:r>
              <a:rPr lang="en-US" sz="1400" b="1" dirty="0" smtClean="0">
                <a:solidFill>
                  <a:srgbClr val="000000"/>
                </a:solidFill>
                <a:latin typeface="Arial" panose="020B0604020202020204" pitchFamily="34" charset="0"/>
              </a:rPr>
              <a:t>571</a:t>
            </a:r>
            <a:endParaRPr lang="en-US" sz="1400" b="1" dirty="0">
              <a:solidFill>
                <a:srgbClr val="000000"/>
              </a:solidFill>
              <a:latin typeface="Arial" panose="020B060402020202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7024" y="1354218"/>
            <a:ext cx="5348944" cy="2535484"/>
          </a:xfrm>
          <a:prstGeom prst="rect">
            <a:avLst/>
          </a:prstGeom>
        </p:spPr>
      </p:pic>
      <p:pic>
        <p:nvPicPr>
          <p:cNvPr id="5" name="Picture 4"/>
          <p:cNvPicPr>
            <a:picLocks noChangeAspect="1"/>
          </p:cNvPicPr>
          <p:nvPr/>
        </p:nvPicPr>
        <p:blipFill>
          <a:blip r:embed="rId3"/>
          <a:stretch>
            <a:fillRect/>
          </a:stretch>
        </p:blipFill>
        <p:spPr>
          <a:xfrm>
            <a:off x="1126047" y="3767960"/>
            <a:ext cx="10029412" cy="3090040"/>
          </a:xfrm>
          <a:prstGeom prst="rect">
            <a:avLst/>
          </a:prstGeom>
        </p:spPr>
      </p:pic>
    </p:spTree>
    <p:extLst>
      <p:ext uri="{BB962C8B-B14F-4D97-AF65-F5344CB8AC3E}">
        <p14:creationId xmlns:p14="http://schemas.microsoft.com/office/powerpoint/2010/main" val="39032660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1697" y="1491940"/>
            <a:ext cx="3610303" cy="4370428"/>
          </a:xfrm>
          <a:prstGeom prst="rect">
            <a:avLst/>
          </a:prstGeom>
        </p:spPr>
      </p:pic>
      <p:sp>
        <p:nvSpPr>
          <p:cNvPr id="2" name="TextBox 1"/>
          <p:cNvSpPr txBox="1"/>
          <p:nvPr/>
        </p:nvSpPr>
        <p:spPr>
          <a:xfrm>
            <a:off x="-7177" y="1858691"/>
            <a:ext cx="12176234" cy="338554"/>
          </a:xfrm>
          <a:prstGeom prst="rect">
            <a:avLst/>
          </a:prstGeom>
          <a:noFill/>
        </p:spPr>
        <p:txBody>
          <a:bodyPr wrap="square" rtlCol="0">
            <a:spAutoFit/>
          </a:bodyPr>
          <a:lstStyle/>
          <a:p>
            <a:endParaRPr lang="en-US" sz="1600" dirty="0"/>
          </a:p>
        </p:txBody>
      </p:sp>
      <p:sp>
        <p:nvSpPr>
          <p:cNvPr id="5" name="Rectangle 4"/>
          <p:cNvSpPr/>
          <p:nvPr/>
        </p:nvSpPr>
        <p:spPr>
          <a:xfrm>
            <a:off x="0" y="0"/>
            <a:ext cx="12192000" cy="584775"/>
          </a:xfrm>
          <a:prstGeom prst="rect">
            <a:avLst/>
          </a:prstGeom>
          <a:solidFill>
            <a:srgbClr val="FFFF00"/>
          </a:solidFill>
        </p:spPr>
        <p:txBody>
          <a:bodyPr wrap="square">
            <a:spAutoFit/>
          </a:bodyPr>
          <a:lstStyle/>
          <a:p>
            <a:pPr marL="971550" lvl="1" indent="-514350" algn="ctr">
              <a:buFont typeface="+mj-lt"/>
              <a:buAutoNum type="arabicPeriod" startAt="8"/>
            </a:pPr>
            <a:r>
              <a:rPr lang="en-US" sz="3200" b="1" dirty="0" smtClean="0">
                <a:latin typeface="Courier New" panose="02070309020205020404" pitchFamily="49" charset="0"/>
                <a:cs typeface="Courier New" panose="02070309020205020404" pitchFamily="49" charset="0"/>
              </a:rPr>
              <a:t>  SUMMARY</a:t>
            </a:r>
            <a:endParaRPr lang="en-US" sz="2400" b="1" dirty="0">
              <a:latin typeface="Courier New" panose="02070309020205020404" pitchFamily="49" charset="0"/>
              <a:cs typeface="Courier New" panose="02070309020205020404" pitchFamily="49" charset="0"/>
            </a:endParaRPr>
          </a:p>
        </p:txBody>
      </p:sp>
      <p:sp>
        <p:nvSpPr>
          <p:cNvPr id="6" name="TextBox 5"/>
          <p:cNvSpPr txBox="1"/>
          <p:nvPr/>
        </p:nvSpPr>
        <p:spPr>
          <a:xfrm>
            <a:off x="0" y="1491941"/>
            <a:ext cx="8686800" cy="4370427"/>
          </a:xfrm>
          <a:prstGeom prst="rect">
            <a:avLst/>
          </a:prstGeom>
          <a:solidFill>
            <a:srgbClr val="FFFF00"/>
          </a:solidFill>
        </p:spPr>
        <p:txBody>
          <a:bodyPr wrap="square" rtlCol="0">
            <a:spAutoFit/>
          </a:bodyPr>
          <a:lstStyle/>
          <a:p>
            <a:pPr marL="285750" indent="-285750">
              <a:buFont typeface="Arial" panose="020B0604020202020204" pitchFamily="34" charset="0"/>
              <a:buChar char="•"/>
            </a:pPr>
            <a:r>
              <a:rPr lang="en-US" sz="2000" dirty="0" smtClean="0"/>
              <a:t>In less than 20 years, the Federal Reserve brought out money system, banks, exchanges and economy to utter ruin.</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smtClean="0"/>
              <a:t>The bankers refused to do anything, using the “fear of inflation” argument in the middle of the worse deflation of the century.</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smtClean="0"/>
              <a:t>Government, not the banks, rescued the situation.</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smtClean="0"/>
              <a:t>Bankers allowed a large creation of new money only when it was devoted to warfare.</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smtClean="0"/>
              <a:t>The “free market” culture of the 1920’s was re-established.  The nation’s exchanges either circumvented or removed the regulations put in place</a:t>
            </a:r>
          </a:p>
          <a:p>
            <a:r>
              <a:rPr lang="en-US" sz="2000" dirty="0"/>
              <a:t> </a:t>
            </a:r>
            <a:r>
              <a:rPr lang="en-US" sz="2000" dirty="0" smtClean="0"/>
              <a:t>    to stop another crash.</a:t>
            </a:r>
            <a:endParaRPr lang="en-US" sz="2000" dirty="0"/>
          </a:p>
        </p:txBody>
      </p:sp>
    </p:spTree>
    <p:extLst>
      <p:ext uri="{BB962C8B-B14F-4D97-AF65-F5344CB8AC3E}">
        <p14:creationId xmlns:p14="http://schemas.microsoft.com/office/powerpoint/2010/main" val="5507393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35471" y="1456841"/>
            <a:ext cx="1406154" cy="707886"/>
          </a:xfrm>
          <a:prstGeom prst="rect">
            <a:avLst/>
          </a:prstGeom>
          <a:noFill/>
        </p:spPr>
        <p:txBody>
          <a:bodyPr wrap="none" rtlCol="0">
            <a:spAutoFit/>
          </a:bodyPr>
          <a:lstStyle/>
          <a:p>
            <a:r>
              <a:rPr lang="en-US" sz="4000" dirty="0" smtClean="0"/>
              <a:t>Q &amp; A</a:t>
            </a:r>
            <a:endParaRPr lang="en-US" sz="4000" dirty="0"/>
          </a:p>
        </p:txBody>
      </p:sp>
      <p:sp>
        <p:nvSpPr>
          <p:cNvPr id="4" name="TextBox 3"/>
          <p:cNvSpPr txBox="1"/>
          <p:nvPr/>
        </p:nvSpPr>
        <p:spPr>
          <a:xfrm>
            <a:off x="1782305" y="3316637"/>
            <a:ext cx="7784632" cy="1200329"/>
          </a:xfrm>
          <a:prstGeom prst="rect">
            <a:avLst/>
          </a:prstGeom>
          <a:noFill/>
        </p:spPr>
        <p:txBody>
          <a:bodyPr wrap="none" rtlCol="0">
            <a:spAutoFit/>
          </a:bodyPr>
          <a:lstStyle/>
          <a:p>
            <a:pPr algn="ctr"/>
            <a:r>
              <a:rPr lang="en-US" dirty="0" smtClean="0"/>
              <a:t>WILL DECKER’S CONCLUSION:   </a:t>
            </a:r>
          </a:p>
          <a:p>
            <a:endParaRPr lang="en-US" dirty="0"/>
          </a:p>
          <a:p>
            <a:pPr algn="ctr"/>
            <a:r>
              <a:rPr lang="en-US" b="1" dirty="0" smtClean="0"/>
              <a:t>THE CONTROL OF MONEY -- WITHOUT CONTROL FROM THE PUBLIC -- LEADS TO</a:t>
            </a:r>
          </a:p>
          <a:p>
            <a:pPr algn="ctr"/>
            <a:r>
              <a:rPr lang="en-US" dirty="0" smtClean="0">
                <a:solidFill>
                  <a:srgbClr val="0070C0"/>
                </a:solidFill>
              </a:rPr>
              <a:t>CORRUPTION … USURPATION …  SLAVERY. </a:t>
            </a:r>
            <a:endParaRPr lang="en-US" dirty="0">
              <a:solidFill>
                <a:srgbClr val="0070C0"/>
              </a:solidFill>
            </a:endParaRPr>
          </a:p>
        </p:txBody>
      </p:sp>
    </p:spTree>
    <p:extLst>
      <p:ext uri="{BB962C8B-B14F-4D97-AF65-F5344CB8AC3E}">
        <p14:creationId xmlns:p14="http://schemas.microsoft.com/office/powerpoint/2010/main" val="36030517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863930" cy="954107"/>
          </a:xfrm>
          <a:prstGeom prst="rect">
            <a:avLst/>
          </a:prstGeom>
          <a:solidFill>
            <a:srgbClr val="00B0F0"/>
          </a:solidFill>
        </p:spPr>
        <p:txBody>
          <a:bodyPr wrap="square">
            <a:spAutoFit/>
          </a:bodyPr>
          <a:lstStyle/>
          <a:p>
            <a:pPr marL="457200" indent="-457200" algn="ctr">
              <a:buFont typeface="+mj-lt"/>
              <a:buAutoNum type="arabicPeriod"/>
            </a:pPr>
            <a:r>
              <a:rPr lang="en-US" sz="2800" b="1" dirty="0">
                <a:latin typeface="Courier New" panose="02070309020205020404" pitchFamily="49" charset="0"/>
                <a:cs typeface="Courier New" panose="02070309020205020404" pitchFamily="49" charset="0"/>
              </a:rPr>
              <a:t>McFadden Charges the Federal Reserve with Treason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3930" y="0"/>
            <a:ext cx="5328070" cy="6858000"/>
          </a:xfrm>
          <a:prstGeom prst="rect">
            <a:avLst/>
          </a:prstGeom>
        </p:spPr>
      </p:pic>
      <p:sp>
        <p:nvSpPr>
          <p:cNvPr id="5" name="TextBox 4"/>
          <p:cNvSpPr txBox="1"/>
          <p:nvPr/>
        </p:nvSpPr>
        <p:spPr>
          <a:xfrm>
            <a:off x="4183516" y="6211669"/>
            <a:ext cx="2680414" cy="646331"/>
          </a:xfrm>
          <a:prstGeom prst="rect">
            <a:avLst/>
          </a:prstGeom>
          <a:noFill/>
        </p:spPr>
        <p:txBody>
          <a:bodyPr wrap="none" rtlCol="0">
            <a:spAutoFit/>
          </a:bodyPr>
          <a:lstStyle/>
          <a:p>
            <a:r>
              <a:rPr lang="en-US" b="1" dirty="0" smtClean="0"/>
              <a:t>Louis T. McFadden</a:t>
            </a:r>
          </a:p>
          <a:p>
            <a:r>
              <a:rPr lang="en-US" b="1" dirty="0" smtClean="0"/>
              <a:t>Representative 1915-1935</a:t>
            </a:r>
            <a:endParaRPr lang="en-US" b="1" dirty="0"/>
          </a:p>
        </p:txBody>
      </p:sp>
      <p:sp>
        <p:nvSpPr>
          <p:cNvPr id="6" name="TextBox 5"/>
          <p:cNvSpPr txBox="1"/>
          <p:nvPr/>
        </p:nvSpPr>
        <p:spPr>
          <a:xfrm>
            <a:off x="322620" y="1513490"/>
            <a:ext cx="6244273" cy="3139321"/>
          </a:xfrm>
          <a:prstGeom prst="rect">
            <a:avLst/>
          </a:prstGeom>
          <a:solidFill>
            <a:srgbClr val="ABCDFF"/>
          </a:solidFill>
        </p:spPr>
        <p:txBody>
          <a:bodyPr wrap="none" rtlCol="0">
            <a:spAutoFit/>
          </a:bodyPr>
          <a:lstStyle/>
          <a:p>
            <a:r>
              <a:rPr lang="en-US" dirty="0" smtClean="0"/>
              <a:t>May 23, 1933 – Rep. McFadden presented a list of charges</a:t>
            </a:r>
          </a:p>
          <a:p>
            <a:r>
              <a:rPr lang="en-US" dirty="0" smtClean="0"/>
              <a:t>against the Federal Reserve Board and Banks officers, asking</a:t>
            </a:r>
          </a:p>
          <a:p>
            <a:r>
              <a:rPr lang="en-US" dirty="0" smtClean="0"/>
              <a:t>for an investigation and their impeachment.  The last charge was:</a:t>
            </a:r>
          </a:p>
          <a:p>
            <a:endParaRPr lang="en-US" dirty="0"/>
          </a:p>
          <a:p>
            <a:r>
              <a:rPr lang="en-US" dirty="0" smtClean="0"/>
              <a:t>“Whereas I charge them, jointly and severally, with the crime</a:t>
            </a:r>
          </a:p>
          <a:p>
            <a:r>
              <a:rPr lang="en-US" dirty="0" smtClean="0"/>
              <a:t>of having treasonably conspired and acted against the peace</a:t>
            </a:r>
          </a:p>
          <a:p>
            <a:r>
              <a:rPr lang="en-US" dirty="0" smtClean="0"/>
              <a:t>and security of the United States, and with having treasonably</a:t>
            </a:r>
          </a:p>
          <a:p>
            <a:r>
              <a:rPr lang="en-US" dirty="0" smtClean="0"/>
              <a:t>conspired to destroy constitutional government in the United</a:t>
            </a:r>
          </a:p>
          <a:p>
            <a:r>
              <a:rPr lang="en-US" dirty="0" smtClean="0"/>
              <a:t>States…”</a:t>
            </a:r>
          </a:p>
          <a:p>
            <a:endParaRPr lang="en-US" dirty="0"/>
          </a:p>
          <a:p>
            <a:r>
              <a:rPr lang="en-US" dirty="0" smtClean="0"/>
              <a:t>President Jackson, in his age, had called them a “den of vipers”. </a:t>
            </a:r>
            <a:endParaRPr lang="en-US" dirty="0"/>
          </a:p>
        </p:txBody>
      </p:sp>
    </p:spTree>
    <p:extLst>
      <p:ext uri="{BB962C8B-B14F-4D97-AF65-F5344CB8AC3E}">
        <p14:creationId xmlns:p14="http://schemas.microsoft.com/office/powerpoint/2010/main" val="36501586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23220"/>
          </a:xfrm>
          <a:prstGeom prst="rect">
            <a:avLst/>
          </a:prstGeom>
          <a:solidFill>
            <a:srgbClr val="FFC000"/>
          </a:solidFill>
        </p:spPr>
        <p:txBody>
          <a:bodyPr wrap="square">
            <a:spAutoFit/>
          </a:bodyPr>
          <a:lstStyle/>
          <a:p>
            <a:pPr marL="457200" indent="-457200" algn="ctr">
              <a:buFont typeface="+mj-lt"/>
              <a:buAutoNum type="arabicPeriod" startAt="2"/>
            </a:pPr>
            <a:r>
              <a:rPr lang="en-US" sz="2800" b="1" dirty="0">
                <a:latin typeface="Courier New" panose="02070309020205020404" pitchFamily="49" charset="0"/>
                <a:cs typeface="Courier New" panose="02070309020205020404" pitchFamily="49" charset="0"/>
              </a:rPr>
              <a:t>Changes in the </a:t>
            </a:r>
            <a:r>
              <a:rPr lang="en-US" sz="2800" b="1" dirty="0" smtClean="0">
                <a:latin typeface="Courier New" panose="02070309020205020404" pitchFamily="49" charset="0"/>
                <a:cs typeface="Courier New" panose="02070309020205020404" pitchFamily="49" charset="0"/>
              </a:rPr>
              <a:t>Law: Banking – Thomas Amendment</a:t>
            </a:r>
            <a:endParaRPr lang="en-US" sz="2800" b="1" dirty="0">
              <a:latin typeface="Courier New" panose="02070309020205020404" pitchFamily="49" charset="0"/>
              <a:cs typeface="Courier New" panose="02070309020205020404" pitchFamily="49" charset="0"/>
            </a:endParaRPr>
          </a:p>
        </p:txBody>
      </p:sp>
      <p:sp>
        <p:nvSpPr>
          <p:cNvPr id="3" name="Rectangle 2"/>
          <p:cNvSpPr/>
          <p:nvPr/>
        </p:nvSpPr>
        <p:spPr>
          <a:xfrm>
            <a:off x="1129862" y="4074649"/>
            <a:ext cx="6096000" cy="1754326"/>
          </a:xfrm>
          <a:prstGeom prst="rect">
            <a:avLst/>
          </a:prstGeom>
          <a:solidFill>
            <a:srgbClr val="FFFFA3"/>
          </a:solidFill>
        </p:spPr>
        <p:txBody>
          <a:bodyPr>
            <a:spAutoFit/>
          </a:bodyPr>
          <a:lstStyle/>
          <a:p>
            <a:pPr marR="7620" indent="161290" algn="just"/>
            <a:r>
              <a:rPr lang="en-US" dirty="0" smtClean="0">
                <a:solidFill>
                  <a:srgbClr val="000000"/>
                </a:solidFill>
                <a:latin typeface="Times New Roman" panose="02020603050405020304" pitchFamily="18" charset="0"/>
                <a:ea typeface="Calibri" panose="020F0502020204030204" pitchFamily="34" charset="0"/>
              </a:rPr>
              <a:t>“(</a:t>
            </a:r>
            <a:r>
              <a:rPr lang="en-US" dirty="0">
                <a:solidFill>
                  <a:srgbClr val="000000"/>
                </a:solidFill>
                <a:latin typeface="Times New Roman" panose="02020603050405020304" pitchFamily="18" charset="0"/>
                <a:ea typeface="Calibri" panose="020F0502020204030204" pitchFamily="34" charset="0"/>
              </a:rPr>
              <a:t>b) </a:t>
            </a:r>
            <a:r>
              <a:rPr lang="en-US" dirty="0">
                <a:solidFill>
                  <a:schemeClr val="tx2"/>
                </a:solidFill>
                <a:latin typeface="Times New Roman" panose="02020603050405020304" pitchFamily="18" charset="0"/>
                <a:ea typeface="Calibri" panose="020F0502020204030204" pitchFamily="34" charset="0"/>
              </a:rPr>
              <a:t>If the Secretary, when directed by the President, is unable to secure the assent of the several Federal Reserve banks and the Federal Reserve </a:t>
            </a:r>
            <a:r>
              <a:rPr lang="en-US" dirty="0" smtClean="0">
                <a:solidFill>
                  <a:schemeClr val="tx2"/>
                </a:solidFill>
                <a:latin typeface="Times New Roman" panose="02020603050405020304" pitchFamily="18" charset="0"/>
                <a:ea typeface="Calibri" panose="020F0502020204030204" pitchFamily="34" charset="0"/>
              </a:rPr>
              <a:t>Board…     </a:t>
            </a:r>
            <a:r>
              <a:rPr lang="en-US" dirty="0" smtClean="0">
                <a:solidFill>
                  <a:schemeClr val="tx2"/>
                </a:solidFill>
                <a:latin typeface="Times New Roman" panose="02020603050405020304" pitchFamily="18" charset="0"/>
                <a:ea typeface="Calibri" panose="020F0502020204030204" pitchFamily="34" charset="0"/>
                <a:cs typeface="Times New Roman" panose="02020603050405020304" pitchFamily="18" charset="0"/>
              </a:rPr>
              <a:t>To </a:t>
            </a:r>
            <a:r>
              <a:rPr lang="en-US"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direct the Secretary of the Treasury to cause to be issued in such amount or amounts as he may from time to time order, United States notes, as provided in the Act </a:t>
            </a:r>
            <a:r>
              <a:rPr lang="en-US" dirty="0" smtClean="0">
                <a:solidFill>
                  <a:schemeClr val="tx2"/>
                </a:solidFill>
                <a:latin typeface="Times New Roman" panose="02020603050405020304" pitchFamily="18" charset="0"/>
                <a:ea typeface="Calibri" panose="020F0502020204030204" pitchFamily="34" charset="0"/>
                <a:cs typeface="Times New Roman" panose="02020603050405020304" pitchFamily="18" charset="0"/>
              </a:rPr>
              <a:t>…</a:t>
            </a:r>
            <a:r>
              <a:rPr lang="en-US" dirty="0" smtClean="0">
                <a:solidFill>
                  <a:schemeClr val="tx2"/>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approved February </a:t>
            </a:r>
            <a:r>
              <a:rPr lang="en-US" dirty="0">
                <a:solidFill>
                  <a:schemeClr val="tx2"/>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25, </a:t>
            </a:r>
            <a:r>
              <a:rPr lang="en-US" dirty="0" smtClean="0">
                <a:solidFill>
                  <a:schemeClr val="tx2"/>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1862…” [Greenbacks]</a:t>
            </a:r>
            <a:endParaRPr lang="en-US" sz="24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p:cNvSpPr txBox="1"/>
          <p:nvPr/>
        </p:nvSpPr>
        <p:spPr>
          <a:xfrm>
            <a:off x="0" y="523219"/>
            <a:ext cx="12192000" cy="830997"/>
          </a:xfrm>
          <a:prstGeom prst="rect">
            <a:avLst/>
          </a:prstGeom>
          <a:noFill/>
        </p:spPr>
        <p:txBody>
          <a:bodyPr wrap="square" rtlCol="0">
            <a:spAutoFit/>
          </a:bodyPr>
          <a:lstStyle/>
          <a:p>
            <a:pPr algn="ctr"/>
            <a:r>
              <a:rPr lang="en-US" sz="2400" b="1" dirty="0" smtClean="0"/>
              <a:t>THE THOMAS AMENDMENT – LEGALIZE ISSUANCE OF GREENBACKS</a:t>
            </a:r>
          </a:p>
          <a:p>
            <a:pPr algn="ctr"/>
            <a:r>
              <a:rPr lang="en-US" sz="2400" b="1" dirty="0" smtClean="0"/>
              <a:t>TITLE III – AGRICULTURAL ADJUSTMENT ACT OF 1933</a:t>
            </a:r>
            <a:endParaRPr lang="en-US" sz="2400" b="1" dirty="0"/>
          </a:p>
        </p:txBody>
      </p:sp>
      <p:pic>
        <p:nvPicPr>
          <p:cNvPr id="7" name="Picture 6"/>
          <p:cNvPicPr>
            <a:picLocks noChangeAspect="1"/>
          </p:cNvPicPr>
          <p:nvPr/>
        </p:nvPicPr>
        <p:blipFill>
          <a:blip r:embed="rId2"/>
          <a:stretch>
            <a:fillRect/>
          </a:stretch>
        </p:blipFill>
        <p:spPr>
          <a:xfrm>
            <a:off x="8518165" y="1536231"/>
            <a:ext cx="3673835" cy="2922369"/>
          </a:xfrm>
          <a:prstGeom prst="rect">
            <a:avLst/>
          </a:prstGeom>
        </p:spPr>
      </p:pic>
      <p:sp>
        <p:nvSpPr>
          <p:cNvPr id="8" name="TextBox 7"/>
          <p:cNvSpPr txBox="1"/>
          <p:nvPr/>
        </p:nvSpPr>
        <p:spPr>
          <a:xfrm>
            <a:off x="8518165" y="4458600"/>
            <a:ext cx="1977273" cy="1200329"/>
          </a:xfrm>
          <a:prstGeom prst="rect">
            <a:avLst/>
          </a:prstGeom>
          <a:noFill/>
        </p:spPr>
        <p:txBody>
          <a:bodyPr wrap="none" rtlCol="0">
            <a:spAutoFit/>
          </a:bodyPr>
          <a:lstStyle/>
          <a:p>
            <a:r>
              <a:rPr lang="en-US" dirty="0" smtClean="0"/>
              <a:t>ELMER THOMAS</a:t>
            </a:r>
          </a:p>
          <a:p>
            <a:r>
              <a:rPr lang="en-US" dirty="0" smtClean="0"/>
              <a:t>(1876 – 1965)</a:t>
            </a:r>
          </a:p>
          <a:p>
            <a:r>
              <a:rPr lang="en-US" dirty="0" smtClean="0"/>
              <a:t>Oklahoma Senator </a:t>
            </a:r>
          </a:p>
          <a:p>
            <a:r>
              <a:rPr lang="en-US" dirty="0" smtClean="0"/>
              <a:t>(1927 – 1951)</a:t>
            </a:r>
            <a:endParaRPr lang="en-US" dirty="0"/>
          </a:p>
        </p:txBody>
      </p:sp>
      <p:sp>
        <p:nvSpPr>
          <p:cNvPr id="5" name="Rectangle 4"/>
          <p:cNvSpPr/>
          <p:nvPr/>
        </p:nvSpPr>
        <p:spPr>
          <a:xfrm>
            <a:off x="283779" y="1354216"/>
            <a:ext cx="7788166" cy="2523768"/>
          </a:xfrm>
          <a:prstGeom prst="rect">
            <a:avLst/>
          </a:prstGeom>
          <a:solidFill>
            <a:srgbClr val="FFCE85"/>
          </a:solidFill>
        </p:spPr>
        <p:txBody>
          <a:bodyPr wrap="square">
            <a:spAutoFit/>
          </a:bodyPr>
          <a:lstStyle/>
          <a:p>
            <a:r>
              <a:rPr lang="en-US" dirty="0" smtClean="0"/>
              <a:t>“[The Thomas Amendment] stated </a:t>
            </a:r>
            <a:r>
              <a:rPr lang="en-US" dirty="0"/>
              <a:t>that whenever the president desired currency expansion, he first must authorize the open market committee of the Federal Reserve to purchase up to $3 billion of federal obligations. Should open market operations prove insufficient, the president had several options. He could have the U.S. Treasury issue up to $3 billion in </a:t>
            </a:r>
            <a:r>
              <a:rPr lang="en-US" dirty="0" smtClean="0"/>
              <a:t>greenbacks, </a:t>
            </a:r>
            <a:r>
              <a:rPr lang="en-US" dirty="0"/>
              <a:t>reduce the gold content of the dollar by as much as 50 percent, or accept $100 million dollars in silver at a price not to exceed fifty cents per ounce in payment of World War I debts owed by European nations. </a:t>
            </a:r>
            <a:r>
              <a:rPr lang="en-US" dirty="0" smtClean="0"/>
              <a:t>…”   </a:t>
            </a:r>
            <a:r>
              <a:rPr lang="en-US" sz="1400" dirty="0" smtClean="0"/>
              <a:t>David </a:t>
            </a:r>
            <a:r>
              <a:rPr lang="en-US" sz="1400" dirty="0"/>
              <a:t>D. Webb, "Thomas Amendment," </a:t>
            </a:r>
            <a:r>
              <a:rPr lang="en-US" sz="1400" i="1" dirty="0"/>
              <a:t>Encyclopedia of Oklahoma History and Culture</a:t>
            </a:r>
            <a:r>
              <a:rPr lang="en-US" sz="1400" dirty="0"/>
              <a:t>, www.okhistory.org (accessed April 26, 2015). </a:t>
            </a:r>
            <a:r>
              <a:rPr lang="en-US" sz="1400" dirty="0" smtClean="0"/>
              <a:t>  Thomas was an Oklahoma Senator.</a:t>
            </a:r>
            <a:endParaRPr lang="en-US" sz="1400" dirty="0"/>
          </a:p>
        </p:txBody>
      </p:sp>
    </p:spTree>
    <p:extLst>
      <p:ext uri="{BB962C8B-B14F-4D97-AF65-F5344CB8AC3E}">
        <p14:creationId xmlns:p14="http://schemas.microsoft.com/office/powerpoint/2010/main" val="25520354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23220"/>
            <a:ext cx="12192000" cy="1261884"/>
          </a:xfrm>
          <a:prstGeom prst="rect">
            <a:avLst/>
          </a:prstGeom>
          <a:solidFill>
            <a:srgbClr val="FFFF00"/>
          </a:solidFill>
        </p:spPr>
        <p:txBody>
          <a:bodyPr wrap="square">
            <a:spAutoFit/>
          </a:bodyPr>
          <a:lstStyle/>
          <a:p>
            <a:pPr algn="ctr"/>
            <a:r>
              <a:rPr lang="en-US" sz="2800" b="1" dirty="0" smtClean="0"/>
              <a:t>The Banking Act of 1933</a:t>
            </a:r>
          </a:p>
          <a:p>
            <a:pPr algn="ctr"/>
            <a:r>
              <a:rPr lang="en-US" sz="2400" dirty="0" smtClean="0"/>
              <a:t> </a:t>
            </a:r>
            <a:r>
              <a:rPr lang="en-US" sz="2400" b="1" dirty="0" smtClean="0"/>
              <a:t>“An </a:t>
            </a:r>
            <a:r>
              <a:rPr lang="en-US" sz="2400" b="1" dirty="0"/>
              <a:t>Act to provide for the safer and more effective use of the assets of </a:t>
            </a:r>
            <a:r>
              <a:rPr lang="en-US" sz="2400" b="1" dirty="0" smtClean="0"/>
              <a:t>banks, …</a:t>
            </a:r>
          </a:p>
          <a:p>
            <a:pPr algn="ctr"/>
            <a:r>
              <a:rPr lang="en-US" sz="2400" b="1" dirty="0" smtClean="0"/>
              <a:t>to </a:t>
            </a:r>
            <a:r>
              <a:rPr lang="en-US" sz="2400" b="1" dirty="0"/>
              <a:t>prevent the undue diversion of funds into speculative operations, and for other </a:t>
            </a:r>
            <a:r>
              <a:rPr lang="en-US" sz="2400" b="1" dirty="0" smtClean="0"/>
              <a:t>purposes.”</a:t>
            </a:r>
            <a:endParaRPr lang="en-US" sz="2400" b="1" dirty="0"/>
          </a:p>
        </p:txBody>
      </p:sp>
      <p:sp>
        <p:nvSpPr>
          <p:cNvPr id="3" name="Rectangle 2"/>
          <p:cNvSpPr/>
          <p:nvPr/>
        </p:nvSpPr>
        <p:spPr>
          <a:xfrm>
            <a:off x="0" y="0"/>
            <a:ext cx="12192000" cy="523220"/>
          </a:xfrm>
          <a:prstGeom prst="rect">
            <a:avLst/>
          </a:prstGeom>
          <a:solidFill>
            <a:srgbClr val="FFC000"/>
          </a:solidFill>
        </p:spPr>
        <p:txBody>
          <a:bodyPr wrap="square">
            <a:spAutoFit/>
          </a:bodyPr>
          <a:lstStyle/>
          <a:p>
            <a:pPr marL="457200" indent="-457200" algn="ctr">
              <a:buFont typeface="+mj-lt"/>
              <a:buAutoNum type="arabicPeriod" startAt="2"/>
            </a:pPr>
            <a:r>
              <a:rPr lang="en-US" sz="2800" b="1" dirty="0">
                <a:latin typeface="Courier New" panose="02070309020205020404" pitchFamily="49" charset="0"/>
                <a:cs typeface="Courier New" panose="02070309020205020404" pitchFamily="49" charset="0"/>
              </a:rPr>
              <a:t>Changes in the </a:t>
            </a:r>
            <a:r>
              <a:rPr lang="en-US" sz="2800" b="1" dirty="0" smtClean="0">
                <a:latin typeface="Courier New" panose="02070309020205020404" pitchFamily="49" charset="0"/>
                <a:cs typeface="Courier New" panose="02070309020205020404" pitchFamily="49" charset="0"/>
              </a:rPr>
              <a:t>Law: Banking Act of 1933</a:t>
            </a:r>
            <a:endParaRPr lang="en-US" sz="2800" b="1" dirty="0">
              <a:latin typeface="Courier New" panose="02070309020205020404" pitchFamily="49" charset="0"/>
              <a:cs typeface="Courier New" panose="02070309020205020404" pitchFamily="49" charset="0"/>
            </a:endParaRPr>
          </a:p>
        </p:txBody>
      </p:sp>
      <p:sp>
        <p:nvSpPr>
          <p:cNvPr id="4" name="TextBox 3"/>
          <p:cNvSpPr txBox="1"/>
          <p:nvPr/>
        </p:nvSpPr>
        <p:spPr>
          <a:xfrm>
            <a:off x="0" y="1785104"/>
            <a:ext cx="12192000" cy="4031873"/>
          </a:xfrm>
          <a:prstGeom prst="rect">
            <a:avLst/>
          </a:prstGeom>
          <a:noFill/>
        </p:spPr>
        <p:txBody>
          <a:bodyPr wrap="square" rtlCol="0">
            <a:spAutoFit/>
          </a:bodyPr>
          <a:lstStyle/>
          <a:p>
            <a:pPr marL="285750" indent="-285750">
              <a:buFont typeface="Arial" panose="020B0604020202020204" pitchFamily="34" charset="0"/>
              <a:buChar char="•"/>
            </a:pPr>
            <a:r>
              <a:rPr lang="en-US" sz="1600" u="sng" dirty="0" smtClean="0"/>
              <a:t>The Federal Reserve Board, in Washington D.C., could regulate margin requirements on stocks</a:t>
            </a:r>
            <a:r>
              <a:rPr lang="en-US" sz="1600" dirty="0" smtClean="0"/>
              <a:t>:  </a:t>
            </a:r>
            <a:r>
              <a:rPr lang="en-US" sz="1600" dirty="0" smtClean="0"/>
              <a:t>“…the </a:t>
            </a:r>
            <a:r>
              <a:rPr lang="en-US" sz="1600" dirty="0"/>
              <a:t>Federal Reserve Board shall have power to fix from </a:t>
            </a:r>
            <a:r>
              <a:rPr lang="en-US" sz="1600" dirty="0" smtClean="0"/>
              <a:t>time to </a:t>
            </a:r>
            <a:r>
              <a:rPr lang="en-US" sz="1600" dirty="0"/>
              <a:t>time </a:t>
            </a:r>
            <a:r>
              <a:rPr lang="en-US" sz="1600" dirty="0" smtClean="0"/>
              <a:t>… the </a:t>
            </a:r>
            <a:r>
              <a:rPr lang="en-US" sz="1600" dirty="0"/>
              <a:t>percentage </a:t>
            </a:r>
            <a:r>
              <a:rPr lang="en-US" sz="1600" dirty="0" smtClean="0"/>
              <a:t>of individual </a:t>
            </a:r>
            <a:r>
              <a:rPr lang="en-US" sz="1600" dirty="0"/>
              <a:t>bank capital and surplus which may be represented by </a:t>
            </a:r>
            <a:r>
              <a:rPr lang="en-US" sz="1600" dirty="0" smtClean="0"/>
              <a:t>loans secured by</a:t>
            </a:r>
            <a:r>
              <a:rPr lang="en-US" sz="1600" b="1" i="1" dirty="0" smtClean="0"/>
              <a:t> </a:t>
            </a:r>
            <a:r>
              <a:rPr lang="en-US" sz="1600" dirty="0"/>
              <a:t>stock or bond collateral made by member banks </a:t>
            </a:r>
            <a:r>
              <a:rPr lang="en-US" sz="1600" dirty="0" smtClean="0"/>
              <a:t>within such district…   </a:t>
            </a:r>
            <a:r>
              <a:rPr lang="en-US" sz="1600" dirty="0"/>
              <a:t>with a view to preventing the </a:t>
            </a:r>
            <a:r>
              <a:rPr lang="en-US" sz="1600" dirty="0" smtClean="0"/>
              <a:t>undue use </a:t>
            </a:r>
            <a:r>
              <a:rPr lang="en-US" sz="1600" dirty="0"/>
              <a:t>of bank loans for the speculative carrying of </a:t>
            </a:r>
            <a:r>
              <a:rPr lang="en-US" sz="1600" dirty="0" smtClean="0"/>
              <a:t>securities.”   </a:t>
            </a:r>
            <a:r>
              <a:rPr lang="en-US" sz="1600" i="1" dirty="0" smtClean="0"/>
              <a:t>Banking Act of 1933</a:t>
            </a:r>
            <a:r>
              <a:rPr lang="en-US" sz="1600" dirty="0" smtClean="0"/>
              <a:t>, Sec. 7</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u="sng" dirty="0" smtClean="0"/>
              <a:t>The Board’s power </a:t>
            </a:r>
            <a:r>
              <a:rPr lang="en-US" sz="1600" dirty="0" smtClean="0"/>
              <a:t>over reserve requirements, rediscount rates, and market operations was increased.</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u="sng" dirty="0" smtClean="0"/>
              <a:t>The Open Market Committee was created</a:t>
            </a:r>
            <a:r>
              <a:rPr lang="en-US" sz="1600" dirty="0" smtClean="0"/>
              <a:t>:  “</a:t>
            </a:r>
            <a:r>
              <a:rPr lang="en-US" sz="1600" dirty="0"/>
              <a:t>There is hereby created a Federal Open </a:t>
            </a:r>
            <a:r>
              <a:rPr lang="en-US" sz="1600" dirty="0" smtClean="0"/>
              <a:t>Market Committee…   which shall </a:t>
            </a:r>
            <a:r>
              <a:rPr lang="en-US" sz="1600" dirty="0"/>
              <a:t>consist of as many members as there are Federal reserve districts</a:t>
            </a:r>
            <a:r>
              <a:rPr lang="en-US" sz="1600" dirty="0" smtClean="0"/>
              <a:t>.   Each </a:t>
            </a:r>
            <a:r>
              <a:rPr lang="en-US" sz="1600" dirty="0"/>
              <a:t>Federal reserve bank by its board of directors </a:t>
            </a:r>
            <a:r>
              <a:rPr lang="en-US" sz="1600" dirty="0" smtClean="0"/>
              <a:t>shall annually </a:t>
            </a:r>
            <a:r>
              <a:rPr lang="en-US" sz="1600" dirty="0"/>
              <a:t>select one member of said committee</a:t>
            </a:r>
            <a:r>
              <a:rPr lang="en-US" sz="1600" dirty="0" smtClean="0"/>
              <a:t>.”       </a:t>
            </a:r>
            <a:r>
              <a:rPr lang="en-US" sz="1600" i="1" dirty="0" smtClean="0"/>
              <a:t>Banking </a:t>
            </a:r>
            <a:r>
              <a:rPr lang="en-US" sz="1600" i="1" dirty="0"/>
              <a:t>Act of 1933</a:t>
            </a:r>
            <a:r>
              <a:rPr lang="en-US" sz="1600" dirty="0"/>
              <a:t>, Sec. </a:t>
            </a:r>
            <a:r>
              <a:rPr lang="en-US" sz="1600" dirty="0" smtClean="0"/>
              <a:t>8      “The Committee could inject new money into the economy by creating money to purchase government </a:t>
            </a:r>
            <a:r>
              <a:rPr lang="en-US" sz="1600" dirty="0" smtClean="0"/>
              <a:t>bonds.  </a:t>
            </a:r>
            <a:r>
              <a:rPr lang="en-US" sz="1600" dirty="0" smtClean="0"/>
              <a:t>It could remove money by selling its holdings of bonds.”         </a:t>
            </a:r>
            <a:r>
              <a:rPr lang="en-US" sz="1600" dirty="0" err="1" smtClean="0"/>
              <a:t>Zarlenga</a:t>
            </a:r>
            <a:r>
              <a:rPr lang="en-US" sz="1600" dirty="0" smtClean="0"/>
              <a:t>, </a:t>
            </a:r>
            <a:r>
              <a:rPr lang="en-US" sz="1600" i="1" dirty="0" smtClean="0"/>
              <a:t>LSM</a:t>
            </a:r>
            <a:r>
              <a:rPr lang="en-US" sz="1600" dirty="0" smtClean="0"/>
              <a:t>, p. 561</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u="sng" dirty="0" smtClean="0"/>
              <a:t>The Board’s power over foreign banking was secured</a:t>
            </a:r>
            <a:r>
              <a:rPr lang="en-US" sz="1600" dirty="0" smtClean="0"/>
              <a:t>:  “</a:t>
            </a:r>
            <a:r>
              <a:rPr lang="en-US" sz="1600" dirty="0"/>
              <a:t>The Federal Reserve Board shall exercise special </a:t>
            </a:r>
            <a:r>
              <a:rPr lang="en-US" sz="1600" dirty="0" smtClean="0"/>
              <a:t>supervision over </a:t>
            </a:r>
            <a:r>
              <a:rPr lang="en-US" sz="1600" dirty="0"/>
              <a:t>all relationships and transactions of any kind entered into </a:t>
            </a:r>
            <a:r>
              <a:rPr lang="en-US" sz="1600" dirty="0" smtClean="0"/>
              <a:t>by any </a:t>
            </a:r>
            <a:r>
              <a:rPr lang="en-US" sz="1600" dirty="0"/>
              <a:t>Federal reserve bank with any foreign bank or banker, or </a:t>
            </a:r>
            <a:r>
              <a:rPr lang="en-US" sz="1600" dirty="0" smtClean="0"/>
              <a:t>with any </a:t>
            </a:r>
            <a:r>
              <a:rPr lang="en-US" sz="1600" dirty="0"/>
              <a:t>group of foreign banks or bankers, and all such </a:t>
            </a:r>
            <a:r>
              <a:rPr lang="en-US" sz="1600" dirty="0" smtClean="0"/>
              <a:t>relationships and </a:t>
            </a:r>
            <a:r>
              <a:rPr lang="en-US" sz="1600" dirty="0"/>
              <a:t>transactions shall be subject to such regulations, conditions, </a:t>
            </a:r>
            <a:r>
              <a:rPr lang="en-US" sz="1600" dirty="0" smtClean="0"/>
              <a:t>and limitations </a:t>
            </a:r>
            <a:r>
              <a:rPr lang="en-US" sz="1600" dirty="0"/>
              <a:t>as the Board may prescribe</a:t>
            </a:r>
            <a:r>
              <a:rPr lang="en-US" sz="1600" dirty="0" smtClean="0"/>
              <a:t>.”									</a:t>
            </a:r>
            <a:r>
              <a:rPr lang="en-US" sz="1600" i="1" dirty="0"/>
              <a:t>Banking Act of 1933</a:t>
            </a:r>
            <a:r>
              <a:rPr lang="en-US" sz="1600" dirty="0"/>
              <a:t>, Sec. </a:t>
            </a:r>
            <a:r>
              <a:rPr lang="en-US" sz="1600" dirty="0" smtClean="0"/>
              <a:t>10</a:t>
            </a:r>
            <a:endParaRPr lang="en-US" sz="16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75365"/>
            <a:ext cx="8833945" cy="1082635"/>
          </a:xfrm>
          <a:prstGeom prst="rect">
            <a:avLst/>
          </a:prstGeom>
        </p:spPr>
      </p:pic>
      <p:sp>
        <p:nvSpPr>
          <p:cNvPr id="7" name="TextBox 6"/>
          <p:cNvSpPr txBox="1"/>
          <p:nvPr/>
        </p:nvSpPr>
        <p:spPr>
          <a:xfrm>
            <a:off x="0" y="5716517"/>
            <a:ext cx="3184634" cy="1200329"/>
          </a:xfrm>
          <a:prstGeom prst="rect">
            <a:avLst/>
          </a:prstGeom>
          <a:solidFill>
            <a:schemeClr val="bg1"/>
          </a:solidFill>
        </p:spPr>
        <p:txBody>
          <a:bodyPr wrap="square" rtlCol="0">
            <a:spAutoFit/>
          </a:bodyPr>
          <a:lstStyle/>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18995775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61665"/>
          </a:xfrm>
          <a:prstGeom prst="rect">
            <a:avLst/>
          </a:prstGeom>
          <a:solidFill>
            <a:srgbClr val="FFC000"/>
          </a:solidFill>
        </p:spPr>
        <p:txBody>
          <a:bodyPr wrap="square">
            <a:spAutoFit/>
          </a:bodyPr>
          <a:lstStyle/>
          <a:p>
            <a:pPr marL="914400" lvl="1" indent="-457200" algn="ctr">
              <a:buFont typeface="+mj-lt"/>
              <a:buAutoNum type="arabicPeriod" startAt="2"/>
            </a:pPr>
            <a:r>
              <a:rPr lang="en-US" sz="2400" b="1" dirty="0" smtClean="0">
                <a:latin typeface="Courier New" panose="02070309020205020404" pitchFamily="49" charset="0"/>
                <a:cs typeface="Courier New" panose="02070309020205020404" pitchFamily="49" charset="0"/>
              </a:rPr>
              <a:t>Changes in the Law:  1935 Banking Act</a:t>
            </a:r>
            <a:endParaRPr lang="en-US" sz="2400" b="1" dirty="0">
              <a:latin typeface="Courier New" panose="02070309020205020404" pitchFamily="49" charset="0"/>
              <a:cs typeface="Courier New" panose="02070309020205020404" pitchFamily="49" charset="0"/>
            </a:endParaRPr>
          </a:p>
        </p:txBody>
      </p:sp>
      <p:sp>
        <p:nvSpPr>
          <p:cNvPr id="3" name="Rectangle 2"/>
          <p:cNvSpPr/>
          <p:nvPr/>
        </p:nvSpPr>
        <p:spPr>
          <a:xfrm>
            <a:off x="15766" y="461665"/>
            <a:ext cx="12192000" cy="584775"/>
          </a:xfrm>
          <a:prstGeom prst="rect">
            <a:avLst/>
          </a:prstGeom>
          <a:solidFill>
            <a:srgbClr val="FFFF00"/>
          </a:solidFill>
        </p:spPr>
        <p:txBody>
          <a:bodyPr wrap="square">
            <a:spAutoFit/>
          </a:bodyPr>
          <a:lstStyle/>
          <a:p>
            <a:pPr algn="ctr"/>
            <a:r>
              <a:rPr lang="en-US" sz="3200" b="1" dirty="0" smtClean="0"/>
              <a:t>Restructuring the Federal Reserve</a:t>
            </a:r>
            <a:endParaRPr lang="en-US" sz="3200" b="1" dirty="0"/>
          </a:p>
        </p:txBody>
      </p:sp>
      <p:sp>
        <p:nvSpPr>
          <p:cNvPr id="4" name="Rectangle 3"/>
          <p:cNvSpPr/>
          <p:nvPr/>
        </p:nvSpPr>
        <p:spPr>
          <a:xfrm>
            <a:off x="0" y="1314454"/>
            <a:ext cx="7315200" cy="5078313"/>
          </a:xfrm>
          <a:prstGeom prst="rect">
            <a:avLst/>
          </a:prstGeom>
          <a:solidFill>
            <a:srgbClr val="FFFFCC"/>
          </a:solidFill>
        </p:spPr>
        <p:txBody>
          <a:bodyPr wrap="square">
            <a:spAutoFit/>
          </a:bodyPr>
          <a:lstStyle/>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dissolved the old Federal Reserve Board in Washington D.C. and replaced it with a seven-member Board of Governors, appointed by the President for 14-year terms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the Board of Governors became increasingly independent from the executive branch of the federal government:  the Treasury Secretary and the Comptroller of the Currency were no longer on the board</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created the Federal Open Market Committee </a:t>
            </a:r>
            <a:r>
              <a:rPr lang="en-US" dirty="0"/>
              <a:t>(FOMC) </a:t>
            </a:r>
            <a:r>
              <a:rPr lang="en-US" dirty="0" smtClean="0"/>
              <a:t>and  </a:t>
            </a:r>
            <a:r>
              <a:rPr lang="en-US" dirty="0"/>
              <a:t>authorized the Fed Bank of New York to purchase and/or sell U.S. government securities in the open market in order to determine the stock of money in the U.S</a:t>
            </a:r>
            <a:r>
              <a:rPr lang="en-US" dirty="0" smtClean="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the Board’s powers were greatly increased:  power to regulate margin requirements on stocks; power over reserve requirements, rediscount rates, and market operations; power to appoint the presidents of the 12 Federal Reserve Banks; power to regulate the FRBs  and foreclose their credit if they did not comply</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5200" y="3619805"/>
            <a:ext cx="4876800" cy="3238195"/>
          </a:xfrm>
          <a:prstGeom prst="rect">
            <a:avLst/>
          </a:prstGeom>
        </p:spPr>
      </p:pic>
      <p:sp>
        <p:nvSpPr>
          <p:cNvPr id="7" name="TextBox 6"/>
          <p:cNvSpPr txBox="1"/>
          <p:nvPr/>
        </p:nvSpPr>
        <p:spPr>
          <a:xfrm>
            <a:off x="7586586" y="2376282"/>
            <a:ext cx="4474035" cy="1200329"/>
          </a:xfrm>
          <a:prstGeom prst="rect">
            <a:avLst/>
          </a:prstGeom>
          <a:noFill/>
        </p:spPr>
        <p:txBody>
          <a:bodyPr wrap="square" rtlCol="0">
            <a:spAutoFit/>
          </a:bodyPr>
          <a:lstStyle/>
          <a:p>
            <a:r>
              <a:rPr lang="en-US" dirty="0" smtClean="0"/>
              <a:t>The Federal Reserve moved its meetings from</a:t>
            </a:r>
          </a:p>
          <a:p>
            <a:r>
              <a:rPr lang="en-US" dirty="0" smtClean="0"/>
              <a:t>the Treasury Department to a new building</a:t>
            </a:r>
          </a:p>
          <a:p>
            <a:r>
              <a:rPr lang="en-US" dirty="0" smtClean="0"/>
              <a:t>constructed on Constitution Avenue, </a:t>
            </a:r>
          </a:p>
          <a:p>
            <a:r>
              <a:rPr lang="en-US" dirty="0" smtClean="0"/>
              <a:t>Washington, D.C.</a:t>
            </a:r>
            <a:endParaRPr lang="en-US" dirty="0"/>
          </a:p>
        </p:txBody>
      </p:sp>
    </p:spTree>
    <p:extLst>
      <p:ext uri="{BB962C8B-B14F-4D97-AF65-F5344CB8AC3E}">
        <p14:creationId xmlns:p14="http://schemas.microsoft.com/office/powerpoint/2010/main" val="20500805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23220"/>
          </a:xfrm>
          <a:prstGeom prst="rect">
            <a:avLst/>
          </a:prstGeom>
          <a:solidFill>
            <a:srgbClr val="FFC000"/>
          </a:solidFill>
        </p:spPr>
        <p:txBody>
          <a:bodyPr wrap="square">
            <a:spAutoFit/>
          </a:bodyPr>
          <a:lstStyle/>
          <a:p>
            <a:pPr marL="457200" indent="-457200" algn="ctr">
              <a:buFont typeface="+mj-lt"/>
              <a:buAutoNum type="arabicPeriod" startAt="2"/>
            </a:pPr>
            <a:r>
              <a:rPr lang="en-US" sz="2800" b="1" dirty="0">
                <a:latin typeface="Courier New" panose="02070309020205020404" pitchFamily="49" charset="0"/>
                <a:cs typeface="Courier New" panose="02070309020205020404" pitchFamily="49" charset="0"/>
              </a:rPr>
              <a:t>Changes in the </a:t>
            </a:r>
            <a:r>
              <a:rPr lang="en-US" sz="2800" b="1" dirty="0" smtClean="0">
                <a:latin typeface="Courier New" panose="02070309020205020404" pitchFamily="49" charset="0"/>
                <a:cs typeface="Courier New" panose="02070309020205020404" pitchFamily="49" charset="0"/>
              </a:rPr>
              <a:t>Law: Banking - FDIC</a:t>
            </a:r>
            <a:endParaRPr lang="en-US" sz="2800" b="1" dirty="0">
              <a:latin typeface="Courier New" panose="02070309020205020404" pitchFamily="49" charset="0"/>
              <a:cs typeface="Courier New" panose="02070309020205020404" pitchFamily="49" charset="0"/>
            </a:endParaRPr>
          </a:p>
        </p:txBody>
      </p:sp>
      <p:sp>
        <p:nvSpPr>
          <p:cNvPr id="4" name="TextBox 3"/>
          <p:cNvSpPr txBox="1"/>
          <p:nvPr/>
        </p:nvSpPr>
        <p:spPr>
          <a:xfrm>
            <a:off x="0" y="543646"/>
            <a:ext cx="12192000" cy="523220"/>
          </a:xfrm>
          <a:prstGeom prst="rect">
            <a:avLst/>
          </a:prstGeom>
          <a:solidFill>
            <a:srgbClr val="FFE0B3"/>
          </a:solidFill>
        </p:spPr>
        <p:txBody>
          <a:bodyPr wrap="square" rtlCol="0">
            <a:spAutoFit/>
          </a:bodyPr>
          <a:lstStyle/>
          <a:p>
            <a:pPr algn="ctr"/>
            <a:r>
              <a:rPr lang="en-US" sz="2800" b="1" dirty="0"/>
              <a:t>The Banking Act of 1933</a:t>
            </a:r>
          </a:p>
        </p:txBody>
      </p:sp>
      <p:sp>
        <p:nvSpPr>
          <p:cNvPr id="6" name="Rectangle 5"/>
          <p:cNvSpPr/>
          <p:nvPr/>
        </p:nvSpPr>
        <p:spPr>
          <a:xfrm>
            <a:off x="0" y="1037954"/>
            <a:ext cx="12192000" cy="830997"/>
          </a:xfrm>
          <a:prstGeom prst="rect">
            <a:avLst/>
          </a:prstGeom>
          <a:solidFill>
            <a:srgbClr val="FFE0B3"/>
          </a:solidFill>
        </p:spPr>
        <p:txBody>
          <a:bodyPr wrap="square">
            <a:spAutoFit/>
          </a:bodyPr>
          <a:lstStyle/>
          <a:p>
            <a:pPr algn="ctr"/>
            <a:r>
              <a:rPr lang="en-US" sz="2400" b="1" dirty="0" smtClean="0"/>
              <a:t>Established the Federal Deposit Insurance Corporation (FDIC),</a:t>
            </a:r>
          </a:p>
          <a:p>
            <a:pPr algn="ctr"/>
            <a:r>
              <a:rPr lang="en-US" sz="2400" b="1" dirty="0" smtClean="0"/>
              <a:t> with deposit </a:t>
            </a:r>
            <a:r>
              <a:rPr lang="en-US" sz="2400" b="1" dirty="0"/>
              <a:t>insurance limited to $2,500 per </a:t>
            </a:r>
            <a:r>
              <a:rPr lang="en-US" sz="2400" b="1" dirty="0" smtClean="0"/>
              <a:t>accountholder. </a:t>
            </a:r>
            <a:endParaRPr lang="en-US" sz="2400" b="1"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1324" y="4366488"/>
            <a:ext cx="4672999" cy="2349061"/>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811" y="4617623"/>
            <a:ext cx="3949189" cy="1846794"/>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39918" y="2284432"/>
            <a:ext cx="4431161" cy="2040666"/>
          </a:xfrm>
          <a:prstGeom prst="rect">
            <a:avLst/>
          </a:prstGeom>
        </p:spPr>
      </p:pic>
      <p:sp>
        <p:nvSpPr>
          <p:cNvPr id="12" name="TextBox 11"/>
          <p:cNvSpPr txBox="1"/>
          <p:nvPr/>
        </p:nvSpPr>
        <p:spPr>
          <a:xfrm>
            <a:off x="220717" y="2284432"/>
            <a:ext cx="7220607" cy="954107"/>
          </a:xfrm>
          <a:prstGeom prst="rect">
            <a:avLst/>
          </a:prstGeom>
          <a:solidFill>
            <a:srgbClr val="FFCE85"/>
          </a:solidFill>
        </p:spPr>
        <p:txBody>
          <a:bodyPr wrap="square" rtlCol="0">
            <a:spAutoFit/>
          </a:bodyPr>
          <a:lstStyle/>
          <a:p>
            <a:r>
              <a:rPr lang="en-US" sz="2000" dirty="0" smtClean="0"/>
              <a:t>“This act truly revolutionized the banking system, because of the guarantee that depositors now had, from non-banking sources.”</a:t>
            </a:r>
          </a:p>
          <a:p>
            <a:r>
              <a:rPr lang="en-US" sz="1600" dirty="0" smtClean="0"/>
              <a:t>				          </a:t>
            </a:r>
            <a:r>
              <a:rPr lang="en-US" sz="1600" dirty="0" err="1" smtClean="0"/>
              <a:t>Zarlenga</a:t>
            </a:r>
            <a:r>
              <a:rPr lang="en-US" sz="1600" dirty="0" smtClean="0"/>
              <a:t>, </a:t>
            </a:r>
            <a:r>
              <a:rPr lang="en-US" sz="1600" i="1" dirty="0" smtClean="0"/>
              <a:t>LSM</a:t>
            </a:r>
            <a:r>
              <a:rPr lang="en-US" sz="1600" dirty="0" smtClean="0"/>
              <a:t>, p. 561</a:t>
            </a:r>
            <a:endParaRPr lang="en-US" sz="1600" dirty="0"/>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36774" y="4617622"/>
            <a:ext cx="2592693" cy="1846795"/>
          </a:xfrm>
          <a:prstGeom prst="rect">
            <a:avLst/>
          </a:prstGeom>
        </p:spPr>
      </p:pic>
    </p:spTree>
    <p:extLst>
      <p:ext uri="{BB962C8B-B14F-4D97-AF65-F5344CB8AC3E}">
        <p14:creationId xmlns:p14="http://schemas.microsoft.com/office/powerpoint/2010/main" val="5163628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23220"/>
          </a:xfrm>
          <a:prstGeom prst="rect">
            <a:avLst/>
          </a:prstGeom>
          <a:solidFill>
            <a:srgbClr val="FFC000"/>
          </a:solidFill>
        </p:spPr>
        <p:txBody>
          <a:bodyPr wrap="square">
            <a:spAutoFit/>
          </a:bodyPr>
          <a:lstStyle/>
          <a:p>
            <a:pPr marL="457200" indent="-457200" algn="ctr">
              <a:buFont typeface="+mj-lt"/>
              <a:buAutoNum type="arabicPeriod" startAt="2"/>
            </a:pPr>
            <a:r>
              <a:rPr lang="en-US" sz="2800" b="1" dirty="0">
                <a:latin typeface="Courier New" panose="02070309020205020404" pitchFamily="49" charset="0"/>
                <a:cs typeface="Courier New" panose="02070309020205020404" pitchFamily="49" charset="0"/>
              </a:rPr>
              <a:t>Changes in the </a:t>
            </a:r>
            <a:r>
              <a:rPr lang="en-US" sz="2800" b="1" dirty="0" smtClean="0">
                <a:latin typeface="Courier New" panose="02070309020205020404" pitchFamily="49" charset="0"/>
                <a:cs typeface="Courier New" panose="02070309020205020404" pitchFamily="49" charset="0"/>
              </a:rPr>
              <a:t>Law: Banking – Glass </a:t>
            </a:r>
            <a:r>
              <a:rPr lang="en-US" sz="2800" b="1" dirty="0" err="1" smtClean="0">
                <a:latin typeface="Courier New" panose="02070309020205020404" pitchFamily="49" charset="0"/>
                <a:cs typeface="Courier New" panose="02070309020205020404" pitchFamily="49" charset="0"/>
              </a:rPr>
              <a:t>Steagall</a:t>
            </a:r>
            <a:endParaRPr lang="en-US" sz="2800" b="1" dirty="0">
              <a:latin typeface="Courier New" panose="02070309020205020404" pitchFamily="49" charset="0"/>
              <a:cs typeface="Courier New" panose="02070309020205020404" pitchFamily="49" charset="0"/>
            </a:endParaRPr>
          </a:p>
        </p:txBody>
      </p:sp>
      <p:sp>
        <p:nvSpPr>
          <p:cNvPr id="4" name="TextBox 3"/>
          <p:cNvSpPr txBox="1"/>
          <p:nvPr/>
        </p:nvSpPr>
        <p:spPr>
          <a:xfrm>
            <a:off x="0" y="514734"/>
            <a:ext cx="12192000" cy="523220"/>
          </a:xfrm>
          <a:prstGeom prst="rect">
            <a:avLst/>
          </a:prstGeom>
          <a:solidFill>
            <a:srgbClr val="FFE0B3"/>
          </a:solidFill>
        </p:spPr>
        <p:txBody>
          <a:bodyPr wrap="square" rtlCol="0">
            <a:spAutoFit/>
          </a:bodyPr>
          <a:lstStyle/>
          <a:p>
            <a:pPr algn="ctr"/>
            <a:r>
              <a:rPr lang="en-US" sz="2800" b="1" dirty="0"/>
              <a:t>The Banking Act of 1933</a:t>
            </a:r>
          </a:p>
        </p:txBody>
      </p:sp>
      <p:sp>
        <p:nvSpPr>
          <p:cNvPr id="6" name="Rectangle 5"/>
          <p:cNvSpPr/>
          <p:nvPr/>
        </p:nvSpPr>
        <p:spPr>
          <a:xfrm>
            <a:off x="0" y="1037954"/>
            <a:ext cx="12192000" cy="830997"/>
          </a:xfrm>
          <a:prstGeom prst="rect">
            <a:avLst/>
          </a:prstGeom>
          <a:solidFill>
            <a:srgbClr val="FFE0B3"/>
          </a:solidFill>
        </p:spPr>
        <p:txBody>
          <a:bodyPr wrap="square">
            <a:spAutoFit/>
          </a:bodyPr>
          <a:lstStyle/>
          <a:p>
            <a:pPr algn="ctr"/>
            <a:r>
              <a:rPr lang="en-US" sz="2400" b="1" dirty="0"/>
              <a:t>Over time, the </a:t>
            </a:r>
            <a:r>
              <a:rPr lang="en-US" sz="2400" b="1" dirty="0" smtClean="0"/>
              <a:t>term ‘Glass-</a:t>
            </a:r>
            <a:r>
              <a:rPr lang="en-US" sz="2400" b="1" dirty="0" err="1" smtClean="0"/>
              <a:t>Steagall</a:t>
            </a:r>
            <a:r>
              <a:rPr lang="en-US" sz="2400" b="1" dirty="0" smtClean="0"/>
              <a:t> Act’ came </a:t>
            </a:r>
            <a:r>
              <a:rPr lang="en-US" sz="2400" b="1" dirty="0"/>
              <a:t>to be used most often to refer to four provisions of the 1933 Banking Act that separated commercial banking from investment </a:t>
            </a:r>
            <a:r>
              <a:rPr lang="en-US" sz="2400" b="1" dirty="0" smtClean="0"/>
              <a:t>banking.</a:t>
            </a:r>
            <a:endParaRPr lang="en-US" sz="2400" b="1" dirty="0"/>
          </a:p>
        </p:txBody>
      </p:sp>
      <p:sp>
        <p:nvSpPr>
          <p:cNvPr id="3" name="Rectangle 2"/>
          <p:cNvSpPr/>
          <p:nvPr/>
        </p:nvSpPr>
        <p:spPr>
          <a:xfrm>
            <a:off x="0" y="1868951"/>
            <a:ext cx="12192000" cy="3046988"/>
          </a:xfrm>
          <a:prstGeom prst="rect">
            <a:avLst/>
          </a:prstGeom>
          <a:solidFill>
            <a:srgbClr val="FFFF00"/>
          </a:solidFill>
        </p:spPr>
        <p:txBody>
          <a:bodyPr wrap="square">
            <a:spAutoFit/>
          </a:bodyPr>
          <a:lstStyle/>
          <a:p>
            <a:pPr algn="ctr"/>
            <a:r>
              <a:rPr lang="en-US" sz="2400" b="1" dirty="0" smtClean="0"/>
              <a:t>Required </a:t>
            </a:r>
            <a:r>
              <a:rPr lang="en-US" sz="2400" b="1" dirty="0"/>
              <a:t>commercial banks to eliminate their securities </a:t>
            </a:r>
            <a:r>
              <a:rPr lang="en-US" sz="2400" b="1" dirty="0" smtClean="0"/>
              <a:t>affiliates.</a:t>
            </a:r>
          </a:p>
          <a:p>
            <a:endParaRPr lang="en-US" sz="2400" b="1" dirty="0"/>
          </a:p>
          <a:p>
            <a:r>
              <a:rPr lang="en-US" sz="2400" dirty="0" smtClean="0"/>
              <a:t>     The law defined commercial </a:t>
            </a:r>
            <a:r>
              <a:rPr lang="en-US" sz="2400" dirty="0"/>
              <a:t>banks as </a:t>
            </a:r>
            <a:r>
              <a:rPr lang="en-US" sz="2400" dirty="0" smtClean="0"/>
              <a:t>taking in </a:t>
            </a:r>
            <a:r>
              <a:rPr lang="en-US" sz="2400" dirty="0"/>
              <a:t>deposits and </a:t>
            </a:r>
            <a:r>
              <a:rPr lang="en-US" sz="2400" dirty="0" smtClean="0"/>
              <a:t>making loans, </a:t>
            </a:r>
            <a:r>
              <a:rPr lang="en-US" sz="2400" dirty="0"/>
              <a:t>and investment banks as </a:t>
            </a:r>
            <a:r>
              <a:rPr lang="en-US" sz="2400" dirty="0" smtClean="0"/>
              <a:t>underwriting and dealing with securities.   The act </a:t>
            </a:r>
            <a:r>
              <a:rPr lang="en-US" sz="2400" dirty="0"/>
              <a:t>explained </a:t>
            </a:r>
            <a:r>
              <a:rPr lang="en-US" sz="2400" dirty="0" smtClean="0"/>
              <a:t>that </a:t>
            </a:r>
            <a:r>
              <a:rPr lang="en-US" sz="2400" dirty="0"/>
              <a:t>commercial banks could not deal with </a:t>
            </a:r>
            <a:r>
              <a:rPr lang="en-US" sz="2400" dirty="0" smtClean="0"/>
              <a:t>securities, </a:t>
            </a:r>
            <a:r>
              <a:rPr lang="en-US" sz="2400" dirty="0"/>
              <a:t>and investment banks could not own commercial banks or have close connections with them</a:t>
            </a:r>
            <a:r>
              <a:rPr lang="en-US" sz="2400" dirty="0" smtClean="0"/>
              <a:t>.</a:t>
            </a:r>
          </a:p>
          <a:p>
            <a:r>
              <a:rPr lang="en-US" sz="2400" dirty="0" smtClean="0"/>
              <a:t>    With </a:t>
            </a:r>
            <a:r>
              <a:rPr lang="en-US" sz="2400" dirty="0"/>
              <a:t>the exception of commercial banks being allowed to underwrite government issued bonds, commercial banks could only have ten percent of their income come from securities.</a:t>
            </a:r>
            <a:r>
              <a:rPr lang="en-US" sz="2400" b="1" dirty="0" smtClean="0"/>
              <a:t>  </a:t>
            </a:r>
            <a:endParaRPr lang="en-US" sz="2400"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9862" y="4758296"/>
            <a:ext cx="3442138" cy="209970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5544" y="4909754"/>
            <a:ext cx="2337895" cy="1948246"/>
          </a:xfrm>
          <a:prstGeom prst="rect">
            <a:avLst/>
          </a:prstGeom>
        </p:spPr>
      </p:pic>
      <p:sp>
        <p:nvSpPr>
          <p:cNvPr id="8" name="TextBox 7"/>
          <p:cNvSpPr txBox="1"/>
          <p:nvPr/>
        </p:nvSpPr>
        <p:spPr>
          <a:xfrm>
            <a:off x="416481" y="5907930"/>
            <a:ext cx="1709250" cy="646331"/>
          </a:xfrm>
          <a:prstGeom prst="rect">
            <a:avLst/>
          </a:prstGeom>
          <a:solidFill>
            <a:srgbClr val="00FFCC"/>
          </a:solidFill>
        </p:spPr>
        <p:txBody>
          <a:bodyPr wrap="none" rtlCol="0">
            <a:spAutoFit/>
          </a:bodyPr>
          <a:lstStyle/>
          <a:p>
            <a:r>
              <a:rPr lang="en-US" b="1" dirty="0" smtClean="0"/>
              <a:t>GLASS-STEAGAL</a:t>
            </a:r>
          </a:p>
          <a:p>
            <a:r>
              <a:rPr lang="en-US" b="1" dirty="0" smtClean="0"/>
              <a:t>BEGINS, 1933</a:t>
            </a:r>
            <a:endParaRPr lang="en-US" b="1" dirty="0"/>
          </a:p>
        </p:txBody>
      </p:sp>
      <p:sp>
        <p:nvSpPr>
          <p:cNvPr id="14" name="TextBox 13"/>
          <p:cNvSpPr txBox="1"/>
          <p:nvPr/>
        </p:nvSpPr>
        <p:spPr>
          <a:xfrm>
            <a:off x="6654358" y="5914368"/>
            <a:ext cx="1709250" cy="646331"/>
          </a:xfrm>
          <a:prstGeom prst="rect">
            <a:avLst/>
          </a:prstGeom>
          <a:solidFill>
            <a:srgbClr val="00FFCC"/>
          </a:solidFill>
        </p:spPr>
        <p:txBody>
          <a:bodyPr wrap="none" rtlCol="0">
            <a:spAutoFit/>
          </a:bodyPr>
          <a:lstStyle/>
          <a:p>
            <a:r>
              <a:rPr lang="en-US" b="1" dirty="0" smtClean="0"/>
              <a:t>GLASS-STEAGAL</a:t>
            </a:r>
          </a:p>
          <a:p>
            <a:r>
              <a:rPr lang="en-US" dirty="0" smtClean="0"/>
              <a:t>ENDS, 1999</a:t>
            </a:r>
            <a:endParaRPr lang="en-US" dirty="0"/>
          </a:p>
        </p:txBody>
      </p:sp>
    </p:spTree>
    <p:extLst>
      <p:ext uri="{BB962C8B-B14F-4D97-AF65-F5344CB8AC3E}">
        <p14:creationId xmlns:p14="http://schemas.microsoft.com/office/powerpoint/2010/main" val="18131832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10050</TotalTime>
  <Words>4528</Words>
  <Application>Microsoft Office PowerPoint</Application>
  <PresentationFormat>Widescreen</PresentationFormat>
  <Paragraphs>334</Paragraphs>
  <Slides>32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Arial</vt:lpstr>
      <vt:lpstr>Calibri</vt:lpstr>
      <vt:lpstr>Calibri Light</vt:lpstr>
      <vt:lpstr>Courier New</vt:lpstr>
      <vt:lpstr>Times New Roman</vt:lpstr>
      <vt:lpstr>Office Theme</vt:lpstr>
      <vt:lpstr>    The Lost Science of Money   </vt:lpstr>
      <vt:lpstr>THEMES OF LOST SCIENCE OF MONEY BOOK</vt:lpstr>
      <vt:lpstr>PARTS OF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 2 CHAPTER 18</dc:title>
  <dc:creator>Sue Peters</dc:creator>
  <cp:lastModifiedBy>Sue Peters</cp:lastModifiedBy>
  <cp:revision>1208</cp:revision>
  <dcterms:created xsi:type="dcterms:W3CDTF">2015-01-20T02:13:25Z</dcterms:created>
  <dcterms:modified xsi:type="dcterms:W3CDTF">2015-05-18T05:25:51Z</dcterms:modified>
</cp:coreProperties>
</file>