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72" r:id="rId2"/>
    <p:sldId id="273" r:id="rId3"/>
    <p:sldId id="274" r:id="rId4"/>
    <p:sldId id="300" r:id="rId5"/>
    <p:sldId id="294" r:id="rId6"/>
    <p:sldId id="295" r:id="rId7"/>
    <p:sldId id="298" r:id="rId8"/>
    <p:sldId id="296" r:id="rId9"/>
    <p:sldId id="299" r:id="rId10"/>
    <p:sldId id="301" r:id="rId11"/>
    <p:sldId id="263" r:id="rId12"/>
    <p:sldId id="264" r:id="rId13"/>
    <p:sldId id="265" r:id="rId14"/>
    <p:sldId id="266" r:id="rId15"/>
    <p:sldId id="288" r:id="rId16"/>
    <p:sldId id="267" r:id="rId17"/>
    <p:sldId id="268" r:id="rId18"/>
    <p:sldId id="269" r:id="rId19"/>
    <p:sldId id="290" r:id="rId20"/>
    <p:sldId id="270" r:id="rId21"/>
    <p:sldId id="302" r:id="rId22"/>
    <p:sldId id="307" r:id="rId23"/>
    <p:sldId id="303" r:id="rId24"/>
    <p:sldId id="309" r:id="rId25"/>
    <p:sldId id="306" r:id="rId26"/>
    <p:sldId id="310" r:id="rId27"/>
    <p:sldId id="311" r:id="rId28"/>
    <p:sldId id="304" r:id="rId29"/>
    <p:sldId id="312" r:id="rId30"/>
    <p:sldId id="281" r:id="rId31"/>
    <p:sldId id="335" r:id="rId32"/>
    <p:sldId id="313" r:id="rId33"/>
    <p:sldId id="333" r:id="rId34"/>
    <p:sldId id="334" r:id="rId35"/>
    <p:sldId id="336" r:id="rId36"/>
    <p:sldId id="340" r:id="rId37"/>
    <p:sldId id="339" r:id="rId38"/>
    <p:sldId id="314" r:id="rId39"/>
    <p:sldId id="337" r:id="rId40"/>
    <p:sldId id="343" r:id="rId41"/>
    <p:sldId id="342" r:id="rId42"/>
    <p:sldId id="317" r:id="rId43"/>
    <p:sldId id="345" r:id="rId44"/>
    <p:sldId id="319" r:id="rId45"/>
    <p:sldId id="320" r:id="rId46"/>
    <p:sldId id="322" r:id="rId47"/>
    <p:sldId id="323" r:id="rId48"/>
    <p:sldId id="324" r:id="rId49"/>
    <p:sldId id="325" r:id="rId50"/>
    <p:sldId id="326" r:id="rId51"/>
    <p:sldId id="327" r:id="rId52"/>
    <p:sldId id="328" r:id="rId53"/>
    <p:sldId id="329" r:id="rId54"/>
    <p:sldId id="330" r:id="rId55"/>
    <p:sldId id="331" r:id="rId56"/>
    <p:sldId id="332" r:id="rId57"/>
    <p:sldId id="346" r:id="rId58"/>
    <p:sldId id="348" r:id="rId59"/>
    <p:sldId id="350" r:id="rId60"/>
    <p:sldId id="353" r:id="rId61"/>
    <p:sldId id="356" r:id="rId62"/>
    <p:sldId id="355" r:id="rId63"/>
    <p:sldId id="354" r:id="rId64"/>
    <p:sldId id="349" r:id="rId65"/>
    <p:sldId id="357" r:id="rId66"/>
    <p:sldId id="358" r:id="rId67"/>
    <p:sldId id="359" r:id="rId68"/>
    <p:sldId id="360" r:id="rId69"/>
    <p:sldId id="361" r:id="rId70"/>
    <p:sldId id="36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F8F"/>
    <a:srgbClr val="F5EAA5"/>
    <a:srgbClr val="F0E1FF"/>
    <a:srgbClr val="DBB7FF"/>
    <a:srgbClr val="FFD5FF"/>
    <a:srgbClr val="F8F0BE"/>
    <a:srgbClr val="F9F2CB"/>
    <a:srgbClr val="F1E287"/>
    <a:srgbClr val="F18BD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5" autoAdjust="0"/>
    <p:restoredTop sz="94660"/>
  </p:normalViewPr>
  <p:slideViewPr>
    <p:cSldViewPr snapToGrid="0">
      <p:cViewPr varScale="1">
        <p:scale>
          <a:sx n="43" d="100"/>
          <a:sy n="43" d="100"/>
        </p:scale>
        <p:origin x="7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110986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13</a:t>
            </a:fld>
            <a:endParaRPr lang="en-US"/>
          </a:p>
        </p:txBody>
      </p:sp>
    </p:spTree>
    <p:extLst>
      <p:ext uri="{BB962C8B-B14F-4D97-AF65-F5344CB8AC3E}">
        <p14:creationId xmlns:p14="http://schemas.microsoft.com/office/powerpoint/2010/main" val="47283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14</a:t>
            </a:fld>
            <a:endParaRPr lang="en-US"/>
          </a:p>
        </p:txBody>
      </p:sp>
    </p:spTree>
    <p:extLst>
      <p:ext uri="{BB962C8B-B14F-4D97-AF65-F5344CB8AC3E}">
        <p14:creationId xmlns:p14="http://schemas.microsoft.com/office/powerpoint/2010/main" val="224612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15</a:t>
            </a:fld>
            <a:endParaRPr lang="en-US"/>
          </a:p>
        </p:txBody>
      </p:sp>
    </p:spTree>
    <p:extLst>
      <p:ext uri="{BB962C8B-B14F-4D97-AF65-F5344CB8AC3E}">
        <p14:creationId xmlns:p14="http://schemas.microsoft.com/office/powerpoint/2010/main" val="258260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16</a:t>
            </a:fld>
            <a:endParaRPr lang="en-US"/>
          </a:p>
        </p:txBody>
      </p:sp>
    </p:spTree>
    <p:extLst>
      <p:ext uri="{BB962C8B-B14F-4D97-AF65-F5344CB8AC3E}">
        <p14:creationId xmlns:p14="http://schemas.microsoft.com/office/powerpoint/2010/main" val="359853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17</a:t>
            </a:fld>
            <a:endParaRPr lang="en-US"/>
          </a:p>
        </p:txBody>
      </p:sp>
    </p:spTree>
    <p:extLst>
      <p:ext uri="{BB962C8B-B14F-4D97-AF65-F5344CB8AC3E}">
        <p14:creationId xmlns:p14="http://schemas.microsoft.com/office/powerpoint/2010/main" val="377080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18</a:t>
            </a:fld>
            <a:endParaRPr lang="en-US"/>
          </a:p>
        </p:txBody>
      </p:sp>
    </p:spTree>
    <p:extLst>
      <p:ext uri="{BB962C8B-B14F-4D97-AF65-F5344CB8AC3E}">
        <p14:creationId xmlns:p14="http://schemas.microsoft.com/office/powerpoint/2010/main" val="210569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19</a:t>
            </a:fld>
            <a:endParaRPr lang="en-US"/>
          </a:p>
        </p:txBody>
      </p:sp>
    </p:spTree>
    <p:extLst>
      <p:ext uri="{BB962C8B-B14F-4D97-AF65-F5344CB8AC3E}">
        <p14:creationId xmlns:p14="http://schemas.microsoft.com/office/powerpoint/2010/main" val="77330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20</a:t>
            </a:fld>
            <a:endParaRPr lang="en-US"/>
          </a:p>
        </p:txBody>
      </p:sp>
    </p:spTree>
    <p:extLst>
      <p:ext uri="{BB962C8B-B14F-4D97-AF65-F5344CB8AC3E}">
        <p14:creationId xmlns:p14="http://schemas.microsoft.com/office/powerpoint/2010/main" val="156499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22</a:t>
            </a:fld>
            <a:endParaRPr lang="en-US"/>
          </a:p>
        </p:txBody>
      </p:sp>
    </p:spTree>
    <p:extLst>
      <p:ext uri="{BB962C8B-B14F-4D97-AF65-F5344CB8AC3E}">
        <p14:creationId xmlns:p14="http://schemas.microsoft.com/office/powerpoint/2010/main" val="401005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23</a:t>
            </a:fld>
            <a:endParaRPr lang="en-US"/>
          </a:p>
        </p:txBody>
      </p:sp>
    </p:spTree>
    <p:extLst>
      <p:ext uri="{BB962C8B-B14F-4D97-AF65-F5344CB8AC3E}">
        <p14:creationId xmlns:p14="http://schemas.microsoft.com/office/powerpoint/2010/main" val="341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24</a:t>
            </a:fld>
            <a:endParaRPr lang="en-US"/>
          </a:p>
        </p:txBody>
      </p:sp>
    </p:spTree>
    <p:extLst>
      <p:ext uri="{BB962C8B-B14F-4D97-AF65-F5344CB8AC3E}">
        <p14:creationId xmlns:p14="http://schemas.microsoft.com/office/powerpoint/2010/main" val="73312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25</a:t>
            </a:fld>
            <a:endParaRPr lang="en-US"/>
          </a:p>
        </p:txBody>
      </p:sp>
    </p:spTree>
    <p:extLst>
      <p:ext uri="{BB962C8B-B14F-4D97-AF65-F5344CB8AC3E}">
        <p14:creationId xmlns:p14="http://schemas.microsoft.com/office/powerpoint/2010/main" val="293951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26</a:t>
            </a:fld>
            <a:endParaRPr lang="en-US"/>
          </a:p>
        </p:txBody>
      </p:sp>
    </p:spTree>
    <p:extLst>
      <p:ext uri="{BB962C8B-B14F-4D97-AF65-F5344CB8AC3E}">
        <p14:creationId xmlns:p14="http://schemas.microsoft.com/office/powerpoint/2010/main" val="40718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27</a:t>
            </a:fld>
            <a:endParaRPr lang="en-US"/>
          </a:p>
        </p:txBody>
      </p:sp>
    </p:spTree>
    <p:extLst>
      <p:ext uri="{BB962C8B-B14F-4D97-AF65-F5344CB8AC3E}">
        <p14:creationId xmlns:p14="http://schemas.microsoft.com/office/powerpoint/2010/main" val="1339521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28</a:t>
            </a:fld>
            <a:endParaRPr lang="en-US"/>
          </a:p>
        </p:txBody>
      </p:sp>
    </p:spTree>
    <p:extLst>
      <p:ext uri="{BB962C8B-B14F-4D97-AF65-F5344CB8AC3E}">
        <p14:creationId xmlns:p14="http://schemas.microsoft.com/office/powerpoint/2010/main" val="134331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29</a:t>
            </a:fld>
            <a:endParaRPr lang="en-US"/>
          </a:p>
        </p:txBody>
      </p:sp>
    </p:spTree>
    <p:extLst>
      <p:ext uri="{BB962C8B-B14F-4D97-AF65-F5344CB8AC3E}">
        <p14:creationId xmlns:p14="http://schemas.microsoft.com/office/powerpoint/2010/main" val="388428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42</a:t>
            </a:fld>
            <a:endParaRPr lang="en-US"/>
          </a:p>
        </p:txBody>
      </p:sp>
    </p:spTree>
    <p:extLst>
      <p:ext uri="{BB962C8B-B14F-4D97-AF65-F5344CB8AC3E}">
        <p14:creationId xmlns:p14="http://schemas.microsoft.com/office/powerpoint/2010/main" val="16631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43</a:t>
            </a:fld>
            <a:endParaRPr lang="en-US"/>
          </a:p>
        </p:txBody>
      </p:sp>
    </p:spTree>
    <p:extLst>
      <p:ext uri="{BB962C8B-B14F-4D97-AF65-F5344CB8AC3E}">
        <p14:creationId xmlns:p14="http://schemas.microsoft.com/office/powerpoint/2010/main" val="3890296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46</a:t>
            </a:fld>
            <a:endParaRPr lang="en-US"/>
          </a:p>
        </p:txBody>
      </p:sp>
    </p:spTree>
    <p:extLst>
      <p:ext uri="{BB962C8B-B14F-4D97-AF65-F5344CB8AC3E}">
        <p14:creationId xmlns:p14="http://schemas.microsoft.com/office/powerpoint/2010/main" val="421488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50</a:t>
            </a:fld>
            <a:endParaRPr lang="en-US"/>
          </a:p>
        </p:txBody>
      </p:sp>
    </p:spTree>
    <p:extLst>
      <p:ext uri="{BB962C8B-B14F-4D97-AF65-F5344CB8AC3E}">
        <p14:creationId xmlns:p14="http://schemas.microsoft.com/office/powerpoint/2010/main" val="208005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a:t>
            </a:fld>
            <a:endParaRPr lang="en-US"/>
          </a:p>
        </p:txBody>
      </p:sp>
    </p:spTree>
    <p:extLst>
      <p:ext uri="{BB962C8B-B14F-4D97-AF65-F5344CB8AC3E}">
        <p14:creationId xmlns:p14="http://schemas.microsoft.com/office/powerpoint/2010/main" val="229064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51</a:t>
            </a:fld>
            <a:endParaRPr lang="en-US"/>
          </a:p>
        </p:txBody>
      </p:sp>
    </p:spTree>
    <p:extLst>
      <p:ext uri="{BB962C8B-B14F-4D97-AF65-F5344CB8AC3E}">
        <p14:creationId xmlns:p14="http://schemas.microsoft.com/office/powerpoint/2010/main" val="3999004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52</a:t>
            </a:fld>
            <a:endParaRPr lang="en-US"/>
          </a:p>
        </p:txBody>
      </p:sp>
    </p:spTree>
    <p:extLst>
      <p:ext uri="{BB962C8B-B14F-4D97-AF65-F5344CB8AC3E}">
        <p14:creationId xmlns:p14="http://schemas.microsoft.com/office/powerpoint/2010/main" val="2896289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53</a:t>
            </a:fld>
            <a:endParaRPr lang="en-US"/>
          </a:p>
        </p:txBody>
      </p:sp>
    </p:spTree>
    <p:extLst>
      <p:ext uri="{BB962C8B-B14F-4D97-AF65-F5344CB8AC3E}">
        <p14:creationId xmlns:p14="http://schemas.microsoft.com/office/powerpoint/2010/main" val="3832197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54</a:t>
            </a:fld>
            <a:endParaRPr lang="en-US"/>
          </a:p>
        </p:txBody>
      </p:sp>
    </p:spTree>
    <p:extLst>
      <p:ext uri="{BB962C8B-B14F-4D97-AF65-F5344CB8AC3E}">
        <p14:creationId xmlns:p14="http://schemas.microsoft.com/office/powerpoint/2010/main" val="304084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55</a:t>
            </a:fld>
            <a:endParaRPr lang="en-US"/>
          </a:p>
        </p:txBody>
      </p:sp>
    </p:spTree>
    <p:extLst>
      <p:ext uri="{BB962C8B-B14F-4D97-AF65-F5344CB8AC3E}">
        <p14:creationId xmlns:p14="http://schemas.microsoft.com/office/powerpoint/2010/main" val="201216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56</a:t>
            </a:fld>
            <a:endParaRPr lang="en-US"/>
          </a:p>
        </p:txBody>
      </p:sp>
    </p:spTree>
    <p:extLst>
      <p:ext uri="{BB962C8B-B14F-4D97-AF65-F5344CB8AC3E}">
        <p14:creationId xmlns:p14="http://schemas.microsoft.com/office/powerpoint/2010/main" val="2447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69</a:t>
            </a:fld>
            <a:endParaRPr lang="en-US" dirty="0"/>
          </a:p>
        </p:txBody>
      </p:sp>
    </p:spTree>
    <p:extLst>
      <p:ext uri="{BB962C8B-B14F-4D97-AF65-F5344CB8AC3E}">
        <p14:creationId xmlns:p14="http://schemas.microsoft.com/office/powerpoint/2010/main" val="308027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67684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a:p>
        </p:txBody>
      </p:sp>
    </p:spTree>
    <p:extLst>
      <p:ext uri="{BB962C8B-B14F-4D97-AF65-F5344CB8AC3E}">
        <p14:creationId xmlns:p14="http://schemas.microsoft.com/office/powerpoint/2010/main" val="138651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8</a:t>
            </a:fld>
            <a:endParaRPr lang="en-US"/>
          </a:p>
        </p:txBody>
      </p:sp>
    </p:spTree>
    <p:extLst>
      <p:ext uri="{BB962C8B-B14F-4D97-AF65-F5344CB8AC3E}">
        <p14:creationId xmlns:p14="http://schemas.microsoft.com/office/powerpoint/2010/main" val="79725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9</a:t>
            </a:fld>
            <a:endParaRPr lang="en-US"/>
          </a:p>
        </p:txBody>
      </p:sp>
    </p:spTree>
    <p:extLst>
      <p:ext uri="{BB962C8B-B14F-4D97-AF65-F5344CB8AC3E}">
        <p14:creationId xmlns:p14="http://schemas.microsoft.com/office/powerpoint/2010/main" val="277976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11</a:t>
            </a:fld>
            <a:endParaRPr lang="en-US"/>
          </a:p>
        </p:txBody>
      </p:sp>
    </p:spTree>
    <p:extLst>
      <p:ext uri="{BB962C8B-B14F-4D97-AF65-F5344CB8AC3E}">
        <p14:creationId xmlns:p14="http://schemas.microsoft.com/office/powerpoint/2010/main" val="368449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12</a:t>
            </a:fld>
            <a:endParaRPr lang="en-US"/>
          </a:p>
        </p:txBody>
      </p:sp>
    </p:spTree>
    <p:extLst>
      <p:ext uri="{BB962C8B-B14F-4D97-AF65-F5344CB8AC3E}">
        <p14:creationId xmlns:p14="http://schemas.microsoft.com/office/powerpoint/2010/main" val="209702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24.media.tumblr.com/tumblr_m88txlEBrb1rznu5qo1_1280.jpg"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9.jpg"/><Relationship Id="rId7" Type="http://schemas.openxmlformats.org/officeDocument/2006/relationships/image" Target="../media/image80.jpe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0.jpg"/><Relationship Id="rId4" Type="http://schemas.openxmlformats.org/officeDocument/2006/relationships/image" Target="../media/image21.jpg"/><Relationship Id="rId9" Type="http://schemas.openxmlformats.org/officeDocument/2006/relationships/image" Target="../media/image82.jpeg"/></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Grover_Cleveland" TargetMode="External"/><Relationship Id="rId2" Type="http://schemas.openxmlformats.org/officeDocument/2006/relationships/hyperlink" Target="https://en.wikipedia.org/wiki/Panic_of_1893" TargetMode="External"/><Relationship Id="rId1" Type="http://schemas.openxmlformats.org/officeDocument/2006/relationships/slideLayout" Target="../slideLayouts/slideLayout6.xml"/><Relationship Id="rId4" Type="http://schemas.openxmlformats.org/officeDocument/2006/relationships/image" Target="../media/image83.jpg"/></Relationships>
</file>

<file path=ppt/slides/_rels/slide63.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6.xml"/><Relationship Id="rId4" Type="http://schemas.openxmlformats.org/officeDocument/2006/relationships/image" Target="../media/image87.jpg"/></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33CCFF"/>
          </a:solidFill>
        </p:spPr>
        <p:txBody>
          <a:bodyPr>
            <a:normAutofit fontScale="92500" lnSpcReduction="10000"/>
          </a:bodyPr>
          <a:lstStyle/>
          <a:p>
            <a:r>
              <a:rPr lang="en-US" sz="2800" b="1" dirty="0" smtClean="0"/>
              <a:t>CHAPTER 18 – Part 2</a:t>
            </a:r>
          </a:p>
          <a:p>
            <a:r>
              <a:rPr lang="en-US" sz="2800" b="1" dirty="0" smtClean="0"/>
              <a:t>19</a:t>
            </a:r>
            <a:r>
              <a:rPr lang="en-US" sz="2800" b="1" baseline="30000" dirty="0" smtClean="0"/>
              <a:t>TH</a:t>
            </a:r>
            <a:r>
              <a:rPr lang="en-US" sz="2800" b="1" dirty="0" smtClean="0"/>
              <a:t> CENTURY MONETARY CRIMES – THE GREAT DE-MONETIZATIONS</a:t>
            </a:r>
          </a:p>
        </p:txBody>
      </p:sp>
      <p:sp>
        <p:nvSpPr>
          <p:cNvPr id="4" name="Title 3"/>
          <p:cNvSpPr>
            <a:spLocks noGrp="1"/>
          </p:cNvSpPr>
          <p:nvPr>
            <p:ph type="ctrTitle"/>
          </p:nvPr>
        </p:nvSpPr>
        <p:spPr>
          <a:xfrm>
            <a:off x="0" y="9013"/>
            <a:ext cx="12192000" cy="969908"/>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sp>
        <p:nvSpPr>
          <p:cNvPr id="2" name="TextBox 1"/>
          <p:cNvSpPr txBox="1"/>
          <p:nvPr/>
        </p:nvSpPr>
        <p:spPr>
          <a:xfrm>
            <a:off x="3284346" y="6488668"/>
            <a:ext cx="5950668" cy="369332"/>
          </a:xfrm>
          <a:prstGeom prst="rect">
            <a:avLst/>
          </a:prstGeom>
          <a:solidFill>
            <a:schemeClr val="bg1"/>
          </a:solidFill>
        </p:spPr>
        <p:txBody>
          <a:bodyPr wrap="none" rtlCol="0">
            <a:spAutoFit/>
          </a:bodyPr>
          <a:lstStyle/>
          <a:p>
            <a:r>
              <a:rPr lang="en-US" dirty="0" smtClean="0"/>
              <a:t>                                                                                                             </a:t>
            </a:r>
            <a:endParaRPr lang="en-US" dirty="0"/>
          </a:p>
        </p:txBody>
      </p:sp>
      <p:pic>
        <p:nvPicPr>
          <p:cNvPr id="7" name="Picture 6"/>
          <p:cNvPicPr>
            <a:picLocks noChangeAspect="1"/>
          </p:cNvPicPr>
          <p:nvPr/>
        </p:nvPicPr>
        <p:blipFill>
          <a:blip r:embed="rId3"/>
          <a:stretch>
            <a:fillRect/>
          </a:stretch>
        </p:blipFill>
        <p:spPr>
          <a:xfrm>
            <a:off x="9235014" y="2480063"/>
            <a:ext cx="1977665" cy="2542712"/>
          </a:xfrm>
          <a:prstGeom prst="rect">
            <a:avLst/>
          </a:prstGeom>
        </p:spPr>
      </p:pic>
      <p:sp>
        <p:nvSpPr>
          <p:cNvPr id="8" name="Rectangle 7"/>
          <p:cNvSpPr/>
          <p:nvPr/>
        </p:nvSpPr>
        <p:spPr>
          <a:xfrm>
            <a:off x="8853549" y="5432556"/>
            <a:ext cx="3019299" cy="646331"/>
          </a:xfrm>
          <a:prstGeom prst="rect">
            <a:avLst/>
          </a:prstGeom>
        </p:spPr>
        <p:txBody>
          <a:bodyPr wrap="square">
            <a:spAutoFit/>
          </a:bodyPr>
          <a:lstStyle/>
          <a:p>
            <a:r>
              <a:rPr lang="en-US" b="1" dirty="0" smtClean="0"/>
              <a:t>John G. Carlisle (</a:t>
            </a:r>
            <a:r>
              <a:rPr lang="en-US" b="1" dirty="0"/>
              <a:t>1834 –  </a:t>
            </a:r>
            <a:r>
              <a:rPr lang="en-US" b="1" dirty="0" smtClean="0"/>
              <a:t>1910)</a:t>
            </a:r>
          </a:p>
          <a:p>
            <a:r>
              <a:rPr lang="en-US" b="1" dirty="0" smtClean="0"/>
              <a:t>Sec of Treasury 1893-1897</a:t>
            </a:r>
            <a:endParaRPr lang="en-US" b="1" dirty="0"/>
          </a:p>
        </p:txBody>
      </p:sp>
      <p:sp>
        <p:nvSpPr>
          <p:cNvPr id="10" name="TextBox 9"/>
          <p:cNvSpPr txBox="1"/>
          <p:nvPr/>
        </p:nvSpPr>
        <p:spPr>
          <a:xfrm>
            <a:off x="449179" y="2958404"/>
            <a:ext cx="8190255" cy="1508105"/>
          </a:xfrm>
          <a:prstGeom prst="rect">
            <a:avLst/>
          </a:prstGeom>
          <a:solidFill>
            <a:srgbClr val="FFFFCC"/>
          </a:solidFill>
        </p:spPr>
        <p:txBody>
          <a:bodyPr wrap="none" rtlCol="0">
            <a:spAutoFit/>
          </a:bodyPr>
          <a:lstStyle/>
          <a:p>
            <a:r>
              <a:rPr lang="en-US" sz="2400" dirty="0" smtClean="0"/>
              <a:t>“The conspiracy … formed here and in Europe to destroy … from</a:t>
            </a:r>
          </a:p>
          <a:p>
            <a:r>
              <a:rPr lang="en-US" sz="2400" dirty="0" smtClean="0"/>
              <a:t>three-sevenths to one-half of the metallic money of the world,</a:t>
            </a:r>
          </a:p>
          <a:p>
            <a:r>
              <a:rPr lang="en-US" sz="2400" dirty="0" smtClean="0"/>
              <a:t>is the most gigantic crime of this or any other age.”   </a:t>
            </a:r>
          </a:p>
          <a:p>
            <a:r>
              <a:rPr lang="en-US" sz="2000" dirty="0" smtClean="0"/>
              <a:t>John G. Carlisle, House of Representatives, February 21, 1878</a:t>
            </a:r>
            <a:endParaRPr lang="en-US" sz="2000" dirty="0"/>
          </a:p>
        </p:txBody>
      </p:sp>
    </p:spTree>
    <p:extLst>
      <p:ext uri="{BB962C8B-B14F-4D97-AF65-F5344CB8AC3E}">
        <p14:creationId xmlns:p14="http://schemas.microsoft.com/office/powerpoint/2010/main" val="3808671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2004739"/>
            <a:ext cx="10515600" cy="1325563"/>
          </a:xfrm>
        </p:spPr>
        <p:txBody>
          <a:bodyPr/>
          <a:lstStyle/>
          <a:p>
            <a:pPr algn="ctr"/>
            <a:r>
              <a:rPr lang="en-US" dirty="0" smtClean="0"/>
              <a:t>THE SECOND ATTACK:   </a:t>
            </a:r>
            <a:br>
              <a:rPr lang="en-US" dirty="0" smtClean="0"/>
            </a:br>
            <a:r>
              <a:rPr lang="en-US" dirty="0" smtClean="0"/>
              <a:t>AGAINST THE GREENBACK BONDS</a:t>
            </a:r>
            <a:endParaRPr lang="en-US" dirty="0"/>
          </a:p>
        </p:txBody>
      </p:sp>
    </p:spTree>
    <p:extLst>
      <p:ext uri="{BB962C8B-B14F-4D97-AF65-F5344CB8AC3E}">
        <p14:creationId xmlns:p14="http://schemas.microsoft.com/office/powerpoint/2010/main" val="316007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t>
            </a:r>
            <a:endParaRPr lang="en-US" sz="2800" b="1" dirty="0"/>
          </a:p>
        </p:txBody>
      </p:sp>
      <p:sp>
        <p:nvSpPr>
          <p:cNvPr id="3" name="Content Placeholder 2"/>
          <p:cNvSpPr>
            <a:spLocks noGrp="1"/>
          </p:cNvSpPr>
          <p:nvPr>
            <p:ph idx="1"/>
          </p:nvPr>
        </p:nvSpPr>
        <p:spPr>
          <a:xfrm>
            <a:off x="-16623" y="933833"/>
            <a:ext cx="12191998" cy="1164961"/>
          </a:xfrm>
          <a:solidFill>
            <a:srgbClr val="FBE5D6"/>
          </a:solidFill>
        </p:spPr>
        <p:txBody>
          <a:bodyPr>
            <a:normAutofit fontScale="92500" lnSpcReduction="10000"/>
          </a:bodyPr>
          <a:lstStyle/>
          <a:p>
            <a:pPr marL="0" indent="0">
              <a:buNone/>
            </a:pPr>
            <a:r>
              <a:rPr lang="en-US" sz="2400" dirty="0" smtClean="0"/>
              <a:t>The Union Congress issued government bonds to fund the Civil War, bought with Greenbacks.  These bonds were to ‘mature’ (be repaid to creditors) in 20 years but were ‘callable’ by the government (repaid early if the government desired it) in 5 years.   Therefore, they were called 5-20’s.    Their interest was to be paid in ‘coin’ and principal in legal tender (Greenbacks).</a:t>
            </a:r>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TextBox 3"/>
          <p:cNvSpPr txBox="1"/>
          <p:nvPr/>
        </p:nvSpPr>
        <p:spPr>
          <a:xfrm>
            <a:off x="2" y="350521"/>
            <a:ext cx="12191998" cy="584775"/>
          </a:xfrm>
          <a:prstGeom prst="rect">
            <a:avLst/>
          </a:prstGeom>
          <a:solidFill>
            <a:srgbClr val="FFFFCC"/>
          </a:solidFill>
        </p:spPr>
        <p:txBody>
          <a:bodyPr wrap="square" rtlCol="0">
            <a:spAutoFit/>
          </a:bodyPr>
          <a:lstStyle/>
          <a:p>
            <a:pPr algn="ctr"/>
            <a:r>
              <a:rPr lang="en-US" sz="3200" u="sng" dirty="0"/>
              <a:t>The </a:t>
            </a:r>
            <a:r>
              <a:rPr lang="en-US" sz="3200" u="sng" dirty="0" smtClean="0"/>
              <a:t>Second </a:t>
            </a:r>
            <a:r>
              <a:rPr lang="en-US" sz="3200" u="sng" dirty="0"/>
              <a:t>Attack </a:t>
            </a:r>
            <a:r>
              <a:rPr lang="en-US" sz="3200" dirty="0"/>
              <a:t>– Against the Greenback Bonds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30" y="2975957"/>
            <a:ext cx="11444611" cy="3740727"/>
          </a:xfrm>
          <a:prstGeom prst="rect">
            <a:avLst/>
          </a:prstGeom>
        </p:spPr>
      </p:pic>
      <p:sp>
        <p:nvSpPr>
          <p:cNvPr id="6" name="TextBox 5"/>
          <p:cNvSpPr txBox="1"/>
          <p:nvPr/>
        </p:nvSpPr>
        <p:spPr>
          <a:xfrm>
            <a:off x="-33249" y="2391182"/>
            <a:ext cx="12191998" cy="584775"/>
          </a:xfrm>
          <a:prstGeom prst="rect">
            <a:avLst/>
          </a:prstGeom>
          <a:solidFill>
            <a:srgbClr val="FFFF00"/>
          </a:solidFill>
        </p:spPr>
        <p:txBody>
          <a:bodyPr wrap="square" rtlCol="0">
            <a:spAutoFit/>
          </a:bodyPr>
          <a:lstStyle/>
          <a:p>
            <a:r>
              <a:rPr lang="en-US" sz="1600" dirty="0"/>
              <a:t>The foregoing is a correct statement of the Public Debt, as appears from the Books and Treasurer's Returns in the Department, at the close</a:t>
            </a:r>
          </a:p>
          <a:p>
            <a:r>
              <a:rPr lang="en-US" sz="1600" dirty="0"/>
              <a:t>of business on the last day of August, 1869. </a:t>
            </a:r>
            <a:r>
              <a:rPr lang="en-US" sz="1600" b="1" dirty="0"/>
              <a:t>WILLIAM A. R I C H A R D S O N </a:t>
            </a:r>
            <a:r>
              <a:rPr lang="en-US" sz="1600" b="1" dirty="0" smtClean="0"/>
              <a:t>,  </a:t>
            </a:r>
            <a:r>
              <a:rPr lang="en-US" sz="1600" i="1" dirty="0" smtClean="0"/>
              <a:t>Acting </a:t>
            </a:r>
            <a:r>
              <a:rPr lang="en-US" sz="1600" i="1" dirty="0"/>
              <a:t>Secretary of the Treasury</a:t>
            </a:r>
            <a:endParaRPr lang="en-US" sz="1600" dirty="0"/>
          </a:p>
        </p:txBody>
      </p:sp>
    </p:spTree>
    <p:extLst>
      <p:ext uri="{BB962C8B-B14F-4D97-AF65-F5344CB8AC3E}">
        <p14:creationId xmlns:p14="http://schemas.microsoft.com/office/powerpoint/2010/main" val="1497602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4" name="TextBox 3"/>
          <p:cNvSpPr txBox="1"/>
          <p:nvPr/>
        </p:nvSpPr>
        <p:spPr>
          <a:xfrm>
            <a:off x="-1" y="350521"/>
            <a:ext cx="12192001" cy="584775"/>
          </a:xfrm>
          <a:prstGeom prst="rect">
            <a:avLst/>
          </a:prstGeom>
          <a:solidFill>
            <a:srgbClr val="FFFFCC"/>
          </a:solidFill>
        </p:spPr>
        <p:txBody>
          <a:bodyPr wrap="square" rtlCol="0">
            <a:spAutoFit/>
          </a:bodyPr>
          <a:lstStyle/>
          <a:p>
            <a:pPr algn="ctr"/>
            <a:r>
              <a:rPr lang="en-US" sz="3200" u="sng" dirty="0"/>
              <a:t>The </a:t>
            </a:r>
            <a:r>
              <a:rPr lang="en-US" sz="3200" u="sng" dirty="0" smtClean="0"/>
              <a:t>Second </a:t>
            </a:r>
            <a:r>
              <a:rPr lang="en-US" sz="3200" u="sng" dirty="0"/>
              <a:t>Attack </a:t>
            </a:r>
            <a:r>
              <a:rPr lang="en-US" sz="3200" dirty="0"/>
              <a:t>– Against the Greenback Bonds</a:t>
            </a:r>
          </a:p>
        </p:txBody>
      </p:sp>
      <p:sp>
        <p:nvSpPr>
          <p:cNvPr id="6" name="Content Placeholder 5"/>
          <p:cNvSpPr>
            <a:spLocks noGrp="1"/>
          </p:cNvSpPr>
          <p:nvPr>
            <p:ph idx="1"/>
          </p:nvPr>
        </p:nvSpPr>
        <p:spPr>
          <a:xfrm>
            <a:off x="4" y="935296"/>
            <a:ext cx="12191996" cy="1256330"/>
          </a:xfrm>
          <a:solidFill>
            <a:srgbClr val="FBE5D6"/>
          </a:solidFill>
        </p:spPr>
        <p:txBody>
          <a:bodyPr>
            <a:normAutofit/>
          </a:bodyPr>
          <a:lstStyle/>
          <a:p>
            <a:pPr marL="0" indent="0">
              <a:buNone/>
            </a:pPr>
            <a:r>
              <a:rPr lang="en-US" dirty="0" smtClean="0"/>
              <a:t>Financiers began to call for repayment of principal of the 5-20’s in COIN – when they had been bought during the Civil War from the government in GREENBACKS, worth half the price of gold at the time.</a:t>
            </a:r>
            <a:endParaRPr lang="en-US" dirty="0"/>
          </a:p>
        </p:txBody>
      </p:sp>
      <p:sp>
        <p:nvSpPr>
          <p:cNvPr id="5" name="Rectangle 4"/>
          <p:cNvSpPr/>
          <p:nvPr/>
        </p:nvSpPr>
        <p:spPr>
          <a:xfrm>
            <a:off x="10212111" y="5786502"/>
            <a:ext cx="1591773" cy="646331"/>
          </a:xfrm>
          <a:prstGeom prst="rect">
            <a:avLst/>
          </a:prstGeom>
        </p:spPr>
        <p:txBody>
          <a:bodyPr wrap="square">
            <a:spAutoFit/>
          </a:bodyPr>
          <a:lstStyle/>
          <a:p>
            <a:r>
              <a:rPr lang="en-US" dirty="0" smtClean="0"/>
              <a:t>Jay Cooke</a:t>
            </a:r>
          </a:p>
          <a:p>
            <a:r>
              <a:rPr lang="en-US" dirty="0" smtClean="0"/>
              <a:t>(1821 </a:t>
            </a:r>
            <a:r>
              <a:rPr lang="en-US" dirty="0"/>
              <a:t>– </a:t>
            </a:r>
            <a:r>
              <a:rPr lang="en-US" dirty="0" smtClean="0"/>
              <a:t> 1905)</a:t>
            </a:r>
            <a:endParaRPr lang="en-US" dirty="0"/>
          </a:p>
        </p:txBody>
      </p:sp>
      <p:sp>
        <p:nvSpPr>
          <p:cNvPr id="7" name="Rectangle 6"/>
          <p:cNvSpPr/>
          <p:nvPr/>
        </p:nvSpPr>
        <p:spPr>
          <a:xfrm>
            <a:off x="468637" y="2333685"/>
            <a:ext cx="7961587" cy="4524315"/>
          </a:xfrm>
          <a:prstGeom prst="rect">
            <a:avLst/>
          </a:prstGeom>
        </p:spPr>
        <p:txBody>
          <a:bodyPr wrap="square">
            <a:spAutoFit/>
          </a:bodyPr>
          <a:lstStyle/>
          <a:p>
            <a:r>
              <a:rPr lang="en-US" sz="2400" b="1" dirty="0"/>
              <a:t>Jay Cooke &amp; Company</a:t>
            </a:r>
            <a:r>
              <a:rPr lang="en-US" sz="2400" dirty="0"/>
              <a:t> was </a:t>
            </a:r>
            <a:r>
              <a:rPr lang="en-US" sz="2400" dirty="0" smtClean="0"/>
              <a:t>a U.S. </a:t>
            </a:r>
            <a:r>
              <a:rPr lang="en-US" sz="2400" dirty="0"/>
              <a:t>bank that operated from 1861 to 1873. Headquartered </a:t>
            </a:r>
            <a:r>
              <a:rPr lang="en-US" sz="2400" dirty="0" smtClean="0"/>
              <a:t>in Philadelphia, PA, with </a:t>
            </a:r>
            <a:r>
              <a:rPr lang="en-US" sz="2400" dirty="0"/>
              <a:t>branches in </a:t>
            </a:r>
            <a:r>
              <a:rPr lang="en-US" sz="2400" dirty="0" smtClean="0"/>
              <a:t>New York City and Washington D.C.,  </a:t>
            </a:r>
            <a:r>
              <a:rPr lang="en-US" sz="2400" dirty="0"/>
              <a:t>the bank helped underwrite </a:t>
            </a:r>
            <a:r>
              <a:rPr lang="en-US" sz="2400" dirty="0" smtClean="0"/>
              <a:t>the Union Civil War effort.  </a:t>
            </a:r>
            <a:r>
              <a:rPr lang="en-US" sz="2400" dirty="0"/>
              <a:t>It was the first "wire" brokerage house, pioneering the use of telegraph messages to confirm securities transactions with </a:t>
            </a:r>
            <a:r>
              <a:rPr lang="en-US" sz="2400" dirty="0" smtClean="0"/>
              <a:t>clients</a:t>
            </a:r>
            <a:r>
              <a:rPr lang="en-US" sz="2400" dirty="0" smtClean="0"/>
              <a:t>.</a:t>
            </a:r>
          </a:p>
          <a:p>
            <a:endParaRPr lang="en-US" sz="2400" dirty="0"/>
          </a:p>
          <a:p>
            <a:r>
              <a:rPr lang="en-US" sz="2400" dirty="0"/>
              <a:t>Cooke &amp; Company sold hundreds of millions of dollars in Union government bonds. Its reputation among investors around the world enabled the bank to sell these bonds when other brokerages could not.</a:t>
            </a:r>
          </a:p>
          <a:p>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142" y="3430527"/>
            <a:ext cx="1832742" cy="2199290"/>
          </a:xfrm>
          <a:prstGeom prst="rect">
            <a:avLst/>
          </a:prstGeom>
        </p:spPr>
      </p:pic>
    </p:spTree>
    <p:extLst>
      <p:ext uri="{BB962C8B-B14F-4D97-AF65-F5344CB8AC3E}">
        <p14:creationId xmlns:p14="http://schemas.microsoft.com/office/powerpoint/2010/main" val="3991645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933740" y="2008205"/>
            <a:ext cx="10245509" cy="2586379"/>
          </a:xfrm>
          <a:prstGeom prst="rect">
            <a:avLst/>
          </a:prstGeom>
          <a:solidFill>
            <a:srgbClr val="FF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August Belmont Sr. “had been appointed Chairman of its /Democratic Party’s/ National Committee at a time when the fortunes and prospects of the party were very low and chiefly on account of the liberality with which he contributed to its beggared finances … On the 13</a:t>
            </a:r>
            <a:r>
              <a:rPr lang="en-US" sz="2000" baseline="30000" dirty="0" smtClean="0"/>
              <a:t>th</a:t>
            </a:r>
            <a:r>
              <a:rPr lang="en-US" sz="2000" dirty="0" smtClean="0"/>
              <a:t> of March, 1868, Baron James Rothschild of Paris wrote to Mr. Belmont a letter which was exhibited by the latter to several gentlemen in New York.  This letter had evidently been prepared for the purpose of being shown to leading members of the party, in order to influence their opinion on the bond question … concluded with warnings of ruin to those who might oppose the payment of the bonds in coin, or who might advocate their liquidation in greenbacks.”                              </a:t>
            </a:r>
            <a:r>
              <a:rPr lang="en-US" sz="1600" dirty="0" smtClean="0"/>
              <a:t>Alexander </a:t>
            </a:r>
            <a:r>
              <a:rPr lang="en-US" sz="1600" dirty="0"/>
              <a:t>Del Mar, </a:t>
            </a:r>
            <a:r>
              <a:rPr lang="en-US" sz="1600" i="1" dirty="0"/>
              <a:t>A History of Monetary Crimes</a:t>
            </a:r>
            <a:r>
              <a:rPr lang="en-US" sz="1600" dirty="0"/>
              <a:t>, </a:t>
            </a:r>
            <a:r>
              <a:rPr lang="en-US" sz="1600" dirty="0" smtClean="0"/>
              <a:t>pp. 61-63 </a:t>
            </a:r>
            <a:endParaRPr lang="en-US" sz="1800" dirty="0" smtClean="0"/>
          </a:p>
        </p:txBody>
      </p:sp>
      <p:pic>
        <p:nvPicPr>
          <p:cNvPr id="13" name="Picture 12"/>
          <p:cNvPicPr>
            <a:picLocks noChangeAspect="1"/>
          </p:cNvPicPr>
          <p:nvPr/>
        </p:nvPicPr>
        <p:blipFill>
          <a:blip r:embed="rId3"/>
          <a:stretch>
            <a:fillRect/>
          </a:stretch>
        </p:blipFill>
        <p:spPr>
          <a:xfrm>
            <a:off x="10158155" y="4180489"/>
            <a:ext cx="2033845" cy="2634754"/>
          </a:xfrm>
          <a:prstGeom prst="rect">
            <a:avLst/>
          </a:prstGeom>
        </p:spPr>
      </p:pic>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0" y="935297"/>
            <a:ext cx="12191998" cy="890620"/>
          </a:xfrm>
          <a:solidFill>
            <a:schemeClr val="accent2">
              <a:lumMod val="20000"/>
              <a:lumOff val="80000"/>
            </a:schemeClr>
          </a:solidFill>
        </p:spPr>
        <p:txBody>
          <a:bodyPr>
            <a:normAutofit lnSpcReduction="10000"/>
          </a:bodyPr>
          <a:lstStyle/>
          <a:p>
            <a:pPr marL="0" indent="0">
              <a:buNone/>
            </a:pPr>
            <a:r>
              <a:rPr lang="en-US" sz="2000" dirty="0" smtClean="0"/>
              <a:t>August Belmont Sr. “was and had been for many years the agent for an European banking Syndicate.  This Syndicate was the owner of a large amount in American War bonds and had acted as the agent and banker of numerous other European houses interested in the same bonds.” (5-20’s)      </a:t>
            </a:r>
            <a:r>
              <a:rPr lang="en-US" sz="1600" dirty="0" smtClean="0"/>
              <a:t>Alexander Del Mar, </a:t>
            </a:r>
            <a:r>
              <a:rPr lang="en-US" sz="1600" i="1" dirty="0" smtClean="0"/>
              <a:t>A History of Monetary Crimes</a:t>
            </a:r>
            <a:r>
              <a:rPr lang="en-US" sz="1600" dirty="0" smtClean="0"/>
              <a:t>, p. 60</a:t>
            </a:r>
            <a:endParaRPr lang="en-US" sz="1800" dirty="0"/>
          </a:p>
          <a:p>
            <a:pPr marL="0" indent="0">
              <a:buNone/>
            </a:pPr>
            <a:endParaRPr lang="en-US" sz="2400" dirty="0" smtClean="0"/>
          </a:p>
        </p:txBody>
      </p:sp>
      <p:sp>
        <p:nvSpPr>
          <p:cNvPr id="4" name="TextBox 3"/>
          <p:cNvSpPr txBox="1"/>
          <p:nvPr/>
        </p:nvSpPr>
        <p:spPr>
          <a:xfrm>
            <a:off x="2" y="350521"/>
            <a:ext cx="12191998" cy="584775"/>
          </a:xfrm>
          <a:prstGeom prst="rect">
            <a:avLst/>
          </a:prstGeom>
          <a:solidFill>
            <a:srgbClr val="FFFFCC"/>
          </a:solidFill>
        </p:spPr>
        <p:txBody>
          <a:bodyPr wrap="square" rtlCol="0">
            <a:spAutoFit/>
          </a:bodyPr>
          <a:lstStyle/>
          <a:p>
            <a:pPr algn="ctr"/>
            <a:r>
              <a:rPr lang="en-US" sz="3200" u="sng" dirty="0"/>
              <a:t>The </a:t>
            </a:r>
            <a:r>
              <a:rPr lang="en-US" sz="3200" u="sng" dirty="0" smtClean="0"/>
              <a:t>Second </a:t>
            </a:r>
            <a:r>
              <a:rPr lang="en-US" sz="3200" u="sng" dirty="0"/>
              <a:t>Attack </a:t>
            </a:r>
            <a:r>
              <a:rPr lang="en-US" sz="3200" dirty="0"/>
              <a:t>– Against the Greenback Bonds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008205"/>
            <a:ext cx="1933742" cy="2586379"/>
          </a:xfrm>
          <a:prstGeom prst="rect">
            <a:avLst/>
          </a:prstGeom>
          <a:solidFill>
            <a:srgbClr val="FFFFCC"/>
          </a:solidFill>
        </p:spPr>
      </p:pic>
      <p:sp>
        <p:nvSpPr>
          <p:cNvPr id="8" name="TextBox 7"/>
          <p:cNvSpPr txBox="1"/>
          <p:nvPr/>
        </p:nvSpPr>
        <p:spPr>
          <a:xfrm>
            <a:off x="32500" y="4594584"/>
            <a:ext cx="2777201" cy="338554"/>
          </a:xfrm>
          <a:prstGeom prst="rect">
            <a:avLst/>
          </a:prstGeom>
          <a:solidFill>
            <a:srgbClr val="FFFF00"/>
          </a:solidFill>
        </p:spPr>
        <p:txBody>
          <a:bodyPr wrap="square" rtlCol="0">
            <a:spAutoFit/>
          </a:bodyPr>
          <a:lstStyle/>
          <a:p>
            <a:r>
              <a:rPr lang="en-US" sz="1600" dirty="0" smtClean="0"/>
              <a:t>August Belmont, Sr.  1813-1890</a:t>
            </a:r>
            <a:endParaRPr lang="en-US" sz="1600" dirty="0"/>
          </a:p>
        </p:txBody>
      </p:sp>
      <p:sp>
        <p:nvSpPr>
          <p:cNvPr id="15" name="Content Placeholder 2"/>
          <p:cNvSpPr txBox="1">
            <a:spLocks/>
          </p:cNvSpPr>
          <p:nvPr/>
        </p:nvSpPr>
        <p:spPr>
          <a:xfrm>
            <a:off x="647645" y="5153571"/>
            <a:ext cx="9232336" cy="1129456"/>
          </a:xfrm>
          <a:prstGeom prst="rect">
            <a:avLst/>
          </a:prstGeom>
          <a:solidFill>
            <a:srgbClr val="FF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“We’ve singled out Baron Rothschild for a reason:  it is possible to trace the actions of his intermediary in America (his only primary agent here), August Belmont, in the Greenback political struggle.  Belmont was a major factor in the Democratic Party of that day.”                                           </a:t>
            </a:r>
            <a:r>
              <a:rPr lang="en-US" sz="1600" dirty="0" smtClean="0"/>
              <a:t>Stephen </a:t>
            </a:r>
            <a:r>
              <a:rPr lang="en-US" sz="1600" dirty="0" err="1" smtClean="0"/>
              <a:t>Zarlenga</a:t>
            </a:r>
            <a:r>
              <a:rPr lang="en-US" sz="1600" dirty="0" smtClean="0"/>
              <a:t>, </a:t>
            </a:r>
            <a:r>
              <a:rPr lang="en-US" sz="1600" i="1" dirty="0" smtClean="0"/>
              <a:t>LSM</a:t>
            </a:r>
            <a:r>
              <a:rPr lang="en-US" sz="1600" dirty="0" smtClean="0"/>
              <a:t>, p. 487</a:t>
            </a:r>
          </a:p>
        </p:txBody>
      </p:sp>
      <p:sp>
        <p:nvSpPr>
          <p:cNvPr id="14" name="Rectangle 13"/>
          <p:cNvSpPr/>
          <p:nvPr/>
        </p:nvSpPr>
        <p:spPr>
          <a:xfrm>
            <a:off x="7649737" y="6273225"/>
            <a:ext cx="2508418" cy="584775"/>
          </a:xfrm>
          <a:prstGeom prst="rect">
            <a:avLst/>
          </a:prstGeom>
          <a:solidFill>
            <a:schemeClr val="bg1"/>
          </a:solidFill>
        </p:spPr>
        <p:txBody>
          <a:bodyPr wrap="square">
            <a:spAutoFit/>
          </a:bodyPr>
          <a:lstStyle/>
          <a:p>
            <a:r>
              <a:rPr lang="en-US" sz="1600" b="1" dirty="0"/>
              <a:t>James Mayer de Rothschild  </a:t>
            </a:r>
            <a:r>
              <a:rPr lang="en-US" sz="1600" b="1" dirty="0" smtClean="0"/>
              <a:t>1792-1868</a:t>
            </a:r>
            <a:endParaRPr lang="en-US" sz="1600" b="1" dirty="0"/>
          </a:p>
        </p:txBody>
      </p:sp>
    </p:spTree>
    <p:extLst>
      <p:ext uri="{BB962C8B-B14F-4D97-AF65-F5344CB8AC3E}">
        <p14:creationId xmlns:p14="http://schemas.microsoft.com/office/powerpoint/2010/main" val="107502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176" y="3182065"/>
            <a:ext cx="1186997" cy="793804"/>
          </a:xfrm>
          <a:prstGeom prst="rect">
            <a:avLst/>
          </a:prstGeom>
        </p:spPr>
      </p:pic>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4" name="TextBox 3"/>
          <p:cNvSpPr txBox="1"/>
          <p:nvPr/>
        </p:nvSpPr>
        <p:spPr>
          <a:xfrm>
            <a:off x="2" y="350521"/>
            <a:ext cx="12191998" cy="584775"/>
          </a:xfrm>
          <a:prstGeom prst="rect">
            <a:avLst/>
          </a:prstGeom>
          <a:solidFill>
            <a:srgbClr val="FFFFCC"/>
          </a:solidFill>
        </p:spPr>
        <p:txBody>
          <a:bodyPr wrap="square" rtlCol="0">
            <a:spAutoFit/>
          </a:bodyPr>
          <a:lstStyle/>
          <a:p>
            <a:pPr algn="ctr"/>
            <a:r>
              <a:rPr lang="en-US" sz="3200" u="sng" dirty="0"/>
              <a:t>The </a:t>
            </a:r>
            <a:r>
              <a:rPr lang="en-US" sz="3200" u="sng" dirty="0" smtClean="0"/>
              <a:t>Second </a:t>
            </a:r>
            <a:r>
              <a:rPr lang="en-US" sz="3200" u="sng" dirty="0"/>
              <a:t>Attack </a:t>
            </a:r>
            <a:r>
              <a:rPr lang="en-US" sz="3200" dirty="0"/>
              <a:t>– Against the Greenback Bonds</a:t>
            </a:r>
          </a:p>
        </p:txBody>
      </p:sp>
      <p:sp>
        <p:nvSpPr>
          <p:cNvPr id="5" name="TextBox 4"/>
          <p:cNvSpPr txBox="1"/>
          <p:nvPr/>
        </p:nvSpPr>
        <p:spPr>
          <a:xfrm>
            <a:off x="2" y="935296"/>
            <a:ext cx="12191998" cy="2246769"/>
          </a:xfrm>
          <a:prstGeom prst="rect">
            <a:avLst/>
          </a:prstGeom>
          <a:solidFill>
            <a:srgbClr val="FBE5D6"/>
          </a:solidFill>
        </p:spPr>
        <p:txBody>
          <a:bodyPr wrap="square" rtlCol="0">
            <a:spAutoFit/>
          </a:bodyPr>
          <a:lstStyle/>
          <a:p>
            <a:r>
              <a:rPr lang="en-US" sz="2000" dirty="0" smtClean="0"/>
              <a:t>“Payment in gold would give the English Baron James </a:t>
            </a:r>
            <a:r>
              <a:rPr lang="en-US" sz="2000" dirty="0" err="1" smtClean="0"/>
              <a:t>Rothchild</a:t>
            </a:r>
            <a:r>
              <a:rPr lang="en-US" sz="2000" dirty="0" smtClean="0"/>
              <a:t>, his clients, and other bankers, two undeserved benefits:   first – the obvious 30% gain /in principal value/;    second, the U.S. did not have the gold and would have to borrow it from the only possible source – Baron Rothschild and the other bankers, and their wealthy clients in Europe.</a:t>
            </a:r>
          </a:p>
          <a:p>
            <a:endParaRPr lang="en-US" sz="2000" dirty="0"/>
          </a:p>
          <a:p>
            <a:r>
              <a:rPr lang="en-US" sz="2000" dirty="0" smtClean="0"/>
              <a:t>The U.S. would then have to pay them interest on that gold loan … the United States people would be financially raped in the process.”       </a:t>
            </a:r>
            <a:r>
              <a:rPr lang="en-US" sz="1600" dirty="0" smtClean="0"/>
              <a:t>Stephen </a:t>
            </a:r>
            <a:r>
              <a:rPr lang="en-US" sz="1600" dirty="0" err="1" smtClean="0"/>
              <a:t>Zarlenga</a:t>
            </a:r>
            <a:r>
              <a:rPr lang="en-US" sz="1600" dirty="0" smtClean="0"/>
              <a:t>, </a:t>
            </a:r>
            <a:r>
              <a:rPr lang="en-US" sz="1600" i="1" dirty="0" smtClean="0"/>
              <a:t>LSM</a:t>
            </a:r>
            <a:r>
              <a:rPr lang="en-US" sz="1600" dirty="0" smtClean="0"/>
              <a:t>, p. 487 </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54" y="4290527"/>
            <a:ext cx="1674718" cy="12052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1103" y="4657095"/>
            <a:ext cx="2180895" cy="2073838"/>
          </a:xfrm>
          <a:prstGeom prst="rect">
            <a:avLst/>
          </a:prstGeom>
        </p:spPr>
      </p:pic>
      <p:sp>
        <p:nvSpPr>
          <p:cNvPr id="9" name="TextBox 8"/>
          <p:cNvSpPr txBox="1"/>
          <p:nvPr/>
        </p:nvSpPr>
        <p:spPr>
          <a:xfrm>
            <a:off x="4397134" y="4674556"/>
            <a:ext cx="3284489" cy="369332"/>
          </a:xfrm>
          <a:prstGeom prst="rect">
            <a:avLst/>
          </a:prstGeom>
          <a:noFill/>
        </p:spPr>
        <p:txBody>
          <a:bodyPr wrap="none" rtlCol="0">
            <a:spAutoFit/>
          </a:bodyPr>
          <a:lstStyle/>
          <a:p>
            <a:r>
              <a:rPr lang="en-US" dirty="0" smtClean="0"/>
              <a:t>PRINCIPAL REPAID TO CREDITORS</a:t>
            </a:r>
            <a:endParaRPr lang="en-US" dirty="0"/>
          </a:p>
        </p:txBody>
      </p:sp>
      <p:sp>
        <p:nvSpPr>
          <p:cNvPr id="10" name="TextBox 9"/>
          <p:cNvSpPr txBox="1"/>
          <p:nvPr/>
        </p:nvSpPr>
        <p:spPr>
          <a:xfrm>
            <a:off x="4397134" y="5495756"/>
            <a:ext cx="2864074" cy="646331"/>
          </a:xfrm>
          <a:prstGeom prst="rect">
            <a:avLst/>
          </a:prstGeom>
          <a:noFill/>
        </p:spPr>
        <p:txBody>
          <a:bodyPr wrap="square" rtlCol="0">
            <a:spAutoFit/>
          </a:bodyPr>
          <a:lstStyle/>
          <a:p>
            <a:r>
              <a:rPr lang="en-US" dirty="0" smtClean="0"/>
              <a:t>INTEREST ON GOLD LOAN</a:t>
            </a:r>
          </a:p>
          <a:p>
            <a:r>
              <a:rPr lang="en-US" dirty="0" smtClean="0"/>
              <a:t>(TO REPAY PRINCIPAL)</a:t>
            </a:r>
            <a:endParaRPr lang="en-US" dirty="0"/>
          </a:p>
        </p:txBody>
      </p:sp>
      <p:sp>
        <p:nvSpPr>
          <p:cNvPr id="11" name="Right Arrow 10"/>
          <p:cNvSpPr/>
          <p:nvPr/>
        </p:nvSpPr>
        <p:spPr>
          <a:xfrm>
            <a:off x="3278235" y="4628946"/>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47" y="4628734"/>
            <a:ext cx="1186997" cy="79380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1625" y="4657095"/>
            <a:ext cx="2652785" cy="2300730"/>
          </a:xfrm>
          <a:prstGeom prst="rect">
            <a:avLst/>
          </a:prstGeom>
          <a:solidFill>
            <a:srgbClr val="FFFFCC"/>
          </a:solidFill>
        </p:spPr>
      </p:pic>
      <p:sp>
        <p:nvSpPr>
          <p:cNvPr id="16" name="TextBox 15"/>
          <p:cNvSpPr txBox="1"/>
          <p:nvPr/>
        </p:nvSpPr>
        <p:spPr>
          <a:xfrm>
            <a:off x="7681624" y="6730933"/>
            <a:ext cx="2652786" cy="369332"/>
          </a:xfrm>
          <a:prstGeom prst="rect">
            <a:avLst/>
          </a:prstGeom>
          <a:solidFill>
            <a:schemeClr val="bg1"/>
          </a:solidFill>
        </p:spPr>
        <p:txBody>
          <a:bodyPr wrap="square" rtlCol="0">
            <a:spAutoFit/>
          </a:bodyPr>
          <a:lstStyle/>
          <a:p>
            <a:r>
              <a:rPr lang="en-US" dirty="0" smtClean="0"/>
              <a:t>                                                                </a:t>
            </a:r>
            <a:endParaRPr lang="en-US" dirty="0"/>
          </a:p>
        </p:txBody>
      </p:sp>
      <p:sp>
        <p:nvSpPr>
          <p:cNvPr id="17" name="Right Arrow 16"/>
          <p:cNvSpPr/>
          <p:nvPr/>
        </p:nvSpPr>
        <p:spPr>
          <a:xfrm>
            <a:off x="3278235" y="5629957"/>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977" y="5789962"/>
            <a:ext cx="1186997" cy="793804"/>
          </a:xfrm>
          <a:prstGeom prst="rect">
            <a:avLst/>
          </a:prstGeom>
        </p:spPr>
      </p:pic>
      <p:sp>
        <p:nvSpPr>
          <p:cNvPr id="19" name="Right Arrow 18"/>
          <p:cNvSpPr/>
          <p:nvPr/>
        </p:nvSpPr>
        <p:spPr>
          <a:xfrm rot="10800000">
            <a:off x="3278235" y="3356693"/>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179" y="3202680"/>
            <a:ext cx="1186997" cy="793804"/>
          </a:xfrm>
          <a:prstGeom prst="rect">
            <a:avLst/>
          </a:prstGeom>
        </p:spPr>
      </p:pic>
      <p:sp>
        <p:nvSpPr>
          <p:cNvPr id="21" name="TextBox 20"/>
          <p:cNvSpPr txBox="1"/>
          <p:nvPr/>
        </p:nvSpPr>
        <p:spPr>
          <a:xfrm>
            <a:off x="6564486" y="3432179"/>
            <a:ext cx="5060782" cy="369332"/>
          </a:xfrm>
          <a:prstGeom prst="rect">
            <a:avLst/>
          </a:prstGeom>
          <a:noFill/>
        </p:spPr>
        <p:txBody>
          <a:bodyPr wrap="square" rtlCol="0">
            <a:spAutoFit/>
          </a:bodyPr>
          <a:lstStyle/>
          <a:p>
            <a:r>
              <a:rPr lang="en-US" dirty="0" smtClean="0"/>
              <a:t>GOLD LOAN TO REPAY PRINCIPAL OF 5-20 BONDS</a:t>
            </a:r>
          </a:p>
        </p:txBody>
      </p:sp>
      <p:pic>
        <p:nvPicPr>
          <p:cNvPr id="22" name="Picture 21"/>
          <p:cNvPicPr>
            <a:picLocks noChangeAspect="1"/>
          </p:cNvPicPr>
          <p:nvPr/>
        </p:nvPicPr>
        <p:blipFill>
          <a:blip r:embed="rId7"/>
          <a:stretch>
            <a:fillRect/>
          </a:stretch>
        </p:blipFill>
        <p:spPr>
          <a:xfrm>
            <a:off x="11140872" y="4657095"/>
            <a:ext cx="1051128" cy="1361689"/>
          </a:xfrm>
          <a:prstGeom prst="rect">
            <a:avLst/>
          </a:prstGeom>
        </p:spPr>
      </p:pic>
      <p:sp>
        <p:nvSpPr>
          <p:cNvPr id="13" name="Curved Right Arrow 12"/>
          <p:cNvSpPr/>
          <p:nvPr/>
        </p:nvSpPr>
        <p:spPr>
          <a:xfrm>
            <a:off x="2344589" y="3394301"/>
            <a:ext cx="940945" cy="166081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a:off x="1585037" y="3392388"/>
            <a:ext cx="1674295" cy="2897172"/>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319" y="3841131"/>
            <a:ext cx="1186997" cy="793804"/>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916" y="3834930"/>
            <a:ext cx="1186997" cy="793804"/>
          </a:xfrm>
          <a:prstGeom prst="rect">
            <a:avLst/>
          </a:prstGeom>
        </p:spPr>
      </p:pic>
    </p:spTree>
    <p:extLst>
      <p:ext uri="{BB962C8B-B14F-4D97-AF65-F5344CB8AC3E}">
        <p14:creationId xmlns:p14="http://schemas.microsoft.com/office/powerpoint/2010/main" val="27173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anim calcmode="lin" valueType="num">
                                      <p:cBhvr>
                                        <p:cTn id="8" dur="3000" fill="hold"/>
                                        <p:tgtEl>
                                          <p:spTgt spid="20"/>
                                        </p:tgtEl>
                                        <p:attrNameLst>
                                          <p:attrName>ppt_x</p:attrName>
                                        </p:attrNameLst>
                                      </p:cBhvr>
                                      <p:tavLst>
                                        <p:tav tm="0">
                                          <p:val>
                                            <p:strVal val="#ppt_x"/>
                                          </p:val>
                                        </p:tav>
                                        <p:tav tm="100000">
                                          <p:val>
                                            <p:strVal val="#ppt_x"/>
                                          </p:val>
                                        </p:tav>
                                      </p:tavLst>
                                    </p:anim>
                                    <p:anim calcmode="lin" valueType="num">
                                      <p:cBhvr>
                                        <p:cTn id="9" dur="3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anim calcmode="lin" valueType="num">
                                      <p:cBhvr>
                                        <p:cTn id="14" dur="2000" fill="hold"/>
                                        <p:tgtEl>
                                          <p:spTgt spid="23"/>
                                        </p:tgtEl>
                                        <p:attrNameLst>
                                          <p:attrName>ppt_x</p:attrName>
                                        </p:attrNameLst>
                                      </p:cBhvr>
                                      <p:tavLst>
                                        <p:tav tm="0">
                                          <p:val>
                                            <p:strVal val="#ppt_x"/>
                                          </p:val>
                                        </p:tav>
                                        <p:tav tm="100000">
                                          <p:val>
                                            <p:strVal val="#ppt_x"/>
                                          </p:val>
                                        </p:tav>
                                      </p:tavLst>
                                    </p:anim>
                                    <p:anim calcmode="lin" valueType="num">
                                      <p:cBhvr>
                                        <p:cTn id="15" dur="2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anim calcmode="lin" valueType="num">
                                      <p:cBhvr>
                                        <p:cTn id="20" dur="2000" fill="hold"/>
                                        <p:tgtEl>
                                          <p:spTgt spid="21"/>
                                        </p:tgtEl>
                                        <p:attrNameLst>
                                          <p:attrName>ppt_x</p:attrName>
                                        </p:attrNameLst>
                                      </p:cBhvr>
                                      <p:tavLst>
                                        <p:tav tm="0">
                                          <p:val>
                                            <p:strVal val="#ppt_x"/>
                                          </p:val>
                                        </p:tav>
                                        <p:tav tm="100000">
                                          <p:val>
                                            <p:strVal val="#ppt_x"/>
                                          </p:val>
                                        </p:tav>
                                      </p:tavLst>
                                    </p:anim>
                                    <p:anim calcmode="lin" valueType="num">
                                      <p:cBhvr>
                                        <p:cTn id="21" dur="2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2" presetClass="exit" presetSubtype="2" accel="10000" decel="10000" fill="hold" nodeType="afterEffect">
                                  <p:stCondLst>
                                    <p:cond delay="0"/>
                                  </p:stCondLst>
                                  <p:childTnLst>
                                    <p:anim calcmode="lin" valueType="num">
                                      <p:cBhvr additive="base">
                                        <p:cTn id="24" dur="5000"/>
                                        <p:tgtEl>
                                          <p:spTgt spid="12"/>
                                        </p:tgtEl>
                                        <p:attrNameLst>
                                          <p:attrName>ppt_x</p:attrName>
                                        </p:attrNameLst>
                                      </p:cBhvr>
                                      <p:tavLst>
                                        <p:tav tm="0">
                                          <p:val>
                                            <p:strVal val="ppt_x"/>
                                          </p:val>
                                        </p:tav>
                                        <p:tav tm="100000">
                                          <p:val>
                                            <p:strVal val="1+ppt_w/2"/>
                                          </p:val>
                                        </p:tav>
                                      </p:tavLst>
                                    </p:anim>
                                    <p:anim calcmode="lin" valueType="num">
                                      <p:cBhvr additive="base">
                                        <p:cTn id="25" dur="5000"/>
                                        <p:tgtEl>
                                          <p:spTgt spid="12"/>
                                        </p:tgtEl>
                                        <p:attrNameLst>
                                          <p:attrName>ppt_y</p:attrName>
                                        </p:attrNameLst>
                                      </p:cBhvr>
                                      <p:tavLst>
                                        <p:tav tm="0">
                                          <p:val>
                                            <p:strVal val="ppt_y"/>
                                          </p:val>
                                        </p:tav>
                                        <p:tav tm="100000">
                                          <p:val>
                                            <p:strVal val="ppt_y"/>
                                          </p:val>
                                        </p:tav>
                                      </p:tavLst>
                                    </p:anim>
                                    <p:set>
                                      <p:cBhvr>
                                        <p:cTn id="26" dur="1" fill="hold">
                                          <p:stCondLst>
                                            <p:cond delay="49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0"/>
                            </p:stCondLst>
                            <p:childTnLst>
                              <p:par>
                                <p:cTn id="32" presetID="2" presetClass="exit" presetSubtype="2" accel="10000" decel="10000" fill="hold" nodeType="afterEffect">
                                  <p:stCondLst>
                                    <p:cond delay="0"/>
                                  </p:stCondLst>
                                  <p:childTnLst>
                                    <p:anim calcmode="lin" valueType="num">
                                      <p:cBhvr additive="base">
                                        <p:cTn id="33" dur="5000"/>
                                        <p:tgtEl>
                                          <p:spTgt spid="18"/>
                                        </p:tgtEl>
                                        <p:attrNameLst>
                                          <p:attrName>ppt_x</p:attrName>
                                        </p:attrNameLst>
                                      </p:cBhvr>
                                      <p:tavLst>
                                        <p:tav tm="0">
                                          <p:val>
                                            <p:strVal val="ppt_x"/>
                                          </p:val>
                                        </p:tav>
                                        <p:tav tm="100000">
                                          <p:val>
                                            <p:strVal val="1+ppt_w/2"/>
                                          </p:val>
                                        </p:tav>
                                      </p:tavLst>
                                    </p:anim>
                                    <p:anim calcmode="lin" valueType="num">
                                      <p:cBhvr additive="base">
                                        <p:cTn id="34" dur="5000"/>
                                        <p:tgtEl>
                                          <p:spTgt spid="18"/>
                                        </p:tgtEl>
                                        <p:attrNameLst>
                                          <p:attrName>ppt_y</p:attrName>
                                        </p:attrNameLst>
                                      </p:cBhvr>
                                      <p:tavLst>
                                        <p:tav tm="0">
                                          <p:val>
                                            <p:strVal val="ppt_y"/>
                                          </p:val>
                                        </p:tav>
                                        <p:tav tm="100000">
                                          <p:val>
                                            <p:strVal val="ppt_y"/>
                                          </p:val>
                                        </p:tav>
                                      </p:tavLst>
                                    </p:anim>
                                    <p:set>
                                      <p:cBhvr>
                                        <p:cTn id="35" dur="1" fill="hold">
                                          <p:stCondLst>
                                            <p:cond delay="49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004" y="4742085"/>
            <a:ext cx="2652785" cy="2115915"/>
          </a:xfrm>
          <a:prstGeom prst="rect">
            <a:avLst/>
          </a:prstGeom>
          <a:solidFill>
            <a:srgbClr val="FFFFCC"/>
          </a:solidFill>
        </p:spPr>
      </p:pic>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1" y="935296"/>
            <a:ext cx="12165045" cy="1529565"/>
          </a:xfrm>
          <a:solidFill>
            <a:srgbClr val="66FFFF"/>
          </a:solidFill>
        </p:spPr>
        <p:txBody>
          <a:bodyPr>
            <a:normAutofit/>
          </a:bodyPr>
          <a:lstStyle/>
          <a:p>
            <a:pPr marL="0" indent="0">
              <a:buNone/>
            </a:pPr>
            <a:r>
              <a:rPr lang="en-US" sz="2400" dirty="0" smtClean="0"/>
              <a:t>“Since the physical gold would go from the bankers to the bankers, it’s clear that what was important to them about gold was not any ‘intrinsic’ qualities, but how they could use it to fleece American society … by paying them interest on their sterile gold holdings, which, like the ancient temple cults, they probably hoarded in useless oversupply</a:t>
            </a:r>
            <a:r>
              <a:rPr lang="en-US" sz="2400" dirty="0"/>
              <a:t>.” </a:t>
            </a:r>
            <a:r>
              <a:rPr lang="en-US" sz="2400" dirty="0" smtClean="0"/>
              <a:t>               </a:t>
            </a:r>
            <a:r>
              <a:rPr lang="en-US" sz="1800" dirty="0" smtClean="0"/>
              <a:t>Stephen </a:t>
            </a:r>
            <a:r>
              <a:rPr lang="en-US" sz="1800" dirty="0" err="1"/>
              <a:t>Zarlenga</a:t>
            </a:r>
            <a:r>
              <a:rPr lang="en-US" sz="1800" dirty="0"/>
              <a:t>, </a:t>
            </a:r>
            <a:r>
              <a:rPr lang="en-US" sz="1800" i="1" dirty="0"/>
              <a:t>LSM</a:t>
            </a:r>
            <a:r>
              <a:rPr lang="en-US" sz="1800" dirty="0"/>
              <a:t>, p. 487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50521"/>
            <a:ext cx="12191998" cy="584775"/>
          </a:xfrm>
          <a:prstGeom prst="rect">
            <a:avLst/>
          </a:prstGeom>
          <a:solidFill>
            <a:srgbClr val="FFFFCC"/>
          </a:solidFill>
        </p:spPr>
        <p:txBody>
          <a:bodyPr wrap="square" rtlCol="0">
            <a:spAutoFit/>
          </a:bodyPr>
          <a:lstStyle/>
          <a:p>
            <a:pPr algn="ctr"/>
            <a:r>
              <a:rPr lang="en-US" sz="3200" u="sng" dirty="0"/>
              <a:t>The </a:t>
            </a:r>
            <a:r>
              <a:rPr lang="en-US" sz="3200" u="sng" dirty="0" smtClean="0"/>
              <a:t>Second </a:t>
            </a:r>
            <a:r>
              <a:rPr lang="en-US" sz="3200" u="sng" dirty="0"/>
              <a:t>Attack </a:t>
            </a:r>
            <a:r>
              <a:rPr lang="en-US" sz="3200" dirty="0"/>
              <a:t>– Against the Greenback Bonds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4162" y="4742084"/>
            <a:ext cx="2080882" cy="1931249"/>
          </a:xfrm>
          <a:prstGeom prst="rect">
            <a:avLst/>
          </a:prstGeom>
        </p:spPr>
      </p:pic>
      <p:pic>
        <p:nvPicPr>
          <p:cNvPr id="1028" name="Picture 4" descr="Babylonian Temple Babylonian temple -hanging">
            <a:hlinkClick r:id="rId5" tooltip="Babylonian temple -hanging"/>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190" y="3263462"/>
            <a:ext cx="6084006" cy="29964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stretch>
            <a:fillRect/>
          </a:stretch>
        </p:blipFill>
        <p:spPr>
          <a:xfrm>
            <a:off x="11421249" y="4730454"/>
            <a:ext cx="678624" cy="879127"/>
          </a:xfrm>
          <a:prstGeom prst="rect">
            <a:avLst/>
          </a:prstGeom>
        </p:spPr>
      </p:pic>
      <p:sp>
        <p:nvSpPr>
          <p:cNvPr id="18" name="TextBox 17"/>
          <p:cNvSpPr txBox="1"/>
          <p:nvPr/>
        </p:nvSpPr>
        <p:spPr>
          <a:xfrm>
            <a:off x="7748004" y="6673334"/>
            <a:ext cx="2652786"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90419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0" y="935296"/>
            <a:ext cx="11993104" cy="1396538"/>
          </a:xfrm>
          <a:solidFill>
            <a:srgbClr val="66FFFF"/>
          </a:solidFill>
        </p:spPr>
        <p:txBody>
          <a:bodyPr>
            <a:normAutofit/>
          </a:bodyPr>
          <a:lstStyle/>
          <a:p>
            <a:pPr marL="457200" lvl="1" indent="0">
              <a:buNone/>
            </a:pPr>
            <a:r>
              <a:rPr lang="en-US" sz="2600" dirty="0" smtClean="0"/>
              <a:t>“The Democratic Party platform opposed redeeming the bonds in coinage, while their candidate Seymour personally favored it.   But the conspirators decided to take no chances and destroyed Seymour.”   </a:t>
            </a:r>
            <a:r>
              <a:rPr lang="en-US" sz="2000" dirty="0" smtClean="0"/>
              <a:t>Stephen </a:t>
            </a:r>
            <a:r>
              <a:rPr lang="en-US" sz="2000" dirty="0" err="1" smtClean="0"/>
              <a:t>Zarlenga</a:t>
            </a:r>
            <a:r>
              <a:rPr lang="en-US" sz="2000" dirty="0" smtClean="0"/>
              <a:t>, </a:t>
            </a:r>
            <a:r>
              <a:rPr lang="en-US" sz="2000" i="1" dirty="0" smtClean="0"/>
              <a:t>LSM</a:t>
            </a:r>
            <a:r>
              <a:rPr lang="en-US" sz="2000" dirty="0" smtClean="0"/>
              <a:t>, pp. 487-488</a:t>
            </a:r>
            <a:endParaRPr lang="en-US" sz="2600" dirty="0"/>
          </a:p>
        </p:txBody>
      </p:sp>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a:t>Bankers Sabotage the Democrats in the 1868 Presidential </a:t>
            </a:r>
            <a:r>
              <a:rPr lang="en-US" sz="3200" dirty="0" smtClean="0"/>
              <a:t>Race  </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1775" y="4424336"/>
            <a:ext cx="2150225" cy="2433663"/>
          </a:xfrm>
          <a:prstGeom prst="rect">
            <a:avLst/>
          </a:prstGeom>
        </p:spPr>
      </p:pic>
      <p:sp>
        <p:nvSpPr>
          <p:cNvPr id="7" name="TextBox 6"/>
          <p:cNvSpPr txBox="1"/>
          <p:nvPr/>
        </p:nvSpPr>
        <p:spPr>
          <a:xfrm>
            <a:off x="8402800" y="6316306"/>
            <a:ext cx="1638975" cy="523220"/>
          </a:xfrm>
          <a:prstGeom prst="rect">
            <a:avLst/>
          </a:prstGeom>
          <a:noFill/>
        </p:spPr>
        <p:txBody>
          <a:bodyPr wrap="none" rtlCol="0">
            <a:spAutoFit/>
          </a:bodyPr>
          <a:lstStyle/>
          <a:p>
            <a:r>
              <a:rPr lang="en-US" sz="1400" dirty="0" smtClean="0"/>
              <a:t>HORATIO SEYMOUR</a:t>
            </a:r>
          </a:p>
          <a:p>
            <a:r>
              <a:rPr lang="en-US" sz="1400" dirty="0" smtClean="0"/>
              <a:t>1810-1886</a:t>
            </a:r>
            <a:endParaRPr lang="en-US"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31834"/>
            <a:ext cx="5753601" cy="4526166"/>
          </a:xfrm>
          <a:prstGeom prst="rect">
            <a:avLst/>
          </a:prstGeom>
        </p:spPr>
      </p:pic>
      <p:sp>
        <p:nvSpPr>
          <p:cNvPr id="10" name="TextBox 9"/>
          <p:cNvSpPr txBox="1"/>
          <p:nvPr/>
        </p:nvSpPr>
        <p:spPr>
          <a:xfrm>
            <a:off x="5473231" y="5448396"/>
            <a:ext cx="3051605" cy="923330"/>
          </a:xfrm>
          <a:prstGeom prst="rect">
            <a:avLst/>
          </a:prstGeom>
          <a:noFill/>
        </p:spPr>
        <p:txBody>
          <a:bodyPr wrap="none" rtlCol="0">
            <a:spAutoFit/>
          </a:bodyPr>
          <a:lstStyle/>
          <a:p>
            <a:r>
              <a:rPr lang="en-US" dirty="0" smtClean="0"/>
              <a:t>Interior view of Tammany Hall,</a:t>
            </a:r>
          </a:p>
          <a:p>
            <a:r>
              <a:rPr lang="en-US" dirty="0" smtClean="0"/>
              <a:t>for the Democratic National</a:t>
            </a:r>
          </a:p>
          <a:p>
            <a:r>
              <a:rPr lang="en-US" dirty="0" smtClean="0"/>
              <a:t>Convention, July 4, 1868</a:t>
            </a:r>
            <a:endParaRPr lang="en-US" dirty="0"/>
          </a:p>
        </p:txBody>
      </p:sp>
      <p:sp>
        <p:nvSpPr>
          <p:cNvPr id="11" name="TextBox 10"/>
          <p:cNvSpPr txBox="1"/>
          <p:nvPr/>
        </p:nvSpPr>
        <p:spPr>
          <a:xfrm>
            <a:off x="5666288" y="2451420"/>
            <a:ext cx="6414128" cy="2031325"/>
          </a:xfrm>
          <a:prstGeom prst="rect">
            <a:avLst/>
          </a:prstGeom>
          <a:noFill/>
        </p:spPr>
        <p:txBody>
          <a:bodyPr wrap="none" rtlCol="0">
            <a:spAutoFit/>
          </a:bodyPr>
          <a:lstStyle/>
          <a:p>
            <a:r>
              <a:rPr lang="en-US" dirty="0" smtClean="0"/>
              <a:t>“The Democratic national Convention met … to the complete</a:t>
            </a:r>
          </a:p>
          <a:p>
            <a:r>
              <a:rPr lang="en-US" dirty="0" smtClean="0"/>
              <a:t>chagrin of the conspirators it passed the following resolution: </a:t>
            </a:r>
          </a:p>
          <a:p>
            <a:r>
              <a:rPr lang="en-US" dirty="0" smtClean="0"/>
              <a:t>‘Where the obligations of the Government do not expressly state</a:t>
            </a:r>
          </a:p>
          <a:p>
            <a:r>
              <a:rPr lang="en-US" dirty="0" smtClean="0"/>
              <a:t>upon their face, or the law under which they were issued does not</a:t>
            </a:r>
          </a:p>
          <a:p>
            <a:r>
              <a:rPr lang="en-US" dirty="0" smtClean="0"/>
              <a:t>provide that they shall be paid in coin, they ought in right and in</a:t>
            </a:r>
          </a:p>
          <a:p>
            <a:r>
              <a:rPr lang="en-US" dirty="0" smtClean="0"/>
              <a:t>justice, be paid in the lawful money of the United States.’  “</a:t>
            </a:r>
          </a:p>
          <a:p>
            <a:r>
              <a:rPr lang="en-US" sz="1400" dirty="0" smtClean="0"/>
              <a:t>Alexander Del Mar, </a:t>
            </a:r>
            <a:r>
              <a:rPr lang="en-US" sz="1400" i="1" dirty="0" smtClean="0"/>
              <a:t>A History of Monetary Crimes, </a:t>
            </a:r>
            <a:r>
              <a:rPr lang="en-US" sz="1400" dirty="0" smtClean="0"/>
              <a:t>p. 62</a:t>
            </a:r>
            <a:endParaRPr lang="en-US" sz="1400" dirty="0"/>
          </a:p>
        </p:txBody>
      </p:sp>
    </p:spTree>
    <p:extLst>
      <p:ext uri="{BB962C8B-B14F-4D97-AF65-F5344CB8AC3E}">
        <p14:creationId xmlns:p14="http://schemas.microsoft.com/office/powerpoint/2010/main" val="262882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1" y="935296"/>
            <a:ext cx="11993104" cy="1232924"/>
          </a:xfrm>
          <a:solidFill>
            <a:srgbClr val="66FFFF"/>
          </a:solidFill>
        </p:spPr>
        <p:txBody>
          <a:bodyPr>
            <a:normAutofit fontScale="77500" lnSpcReduction="20000"/>
          </a:bodyPr>
          <a:lstStyle/>
          <a:p>
            <a:pPr marL="0" indent="0">
              <a:buNone/>
            </a:pPr>
            <a:r>
              <a:rPr lang="en-US" sz="2600" i="1" dirty="0" smtClean="0"/>
              <a:t>The NY World </a:t>
            </a:r>
            <a:r>
              <a:rPr lang="en-US" sz="2600" dirty="0" smtClean="0"/>
              <a:t>was seen as the Democrats’ paper, specifically pledged from 1867 to support the Greenbacks. </a:t>
            </a:r>
          </a:p>
          <a:p>
            <a:pPr marL="0" indent="0">
              <a:buNone/>
            </a:pPr>
            <a:r>
              <a:rPr lang="en-US" sz="2600" dirty="0" smtClean="0"/>
              <a:t>“Mr</a:t>
            </a:r>
            <a:r>
              <a:rPr lang="en-US" sz="2600" dirty="0"/>
              <a:t>. Manton Marble was not the sole or even the principal </a:t>
            </a:r>
            <a:r>
              <a:rPr lang="en-US" sz="2600" dirty="0" smtClean="0"/>
              <a:t>owner of </a:t>
            </a:r>
            <a:r>
              <a:rPr lang="en-US" sz="2600" dirty="0"/>
              <a:t>the paper… Mr. Belmont was looked upon as the principal owner</a:t>
            </a:r>
            <a:r>
              <a:rPr lang="en-US" sz="2600" dirty="0" smtClean="0"/>
              <a:t>... Between </a:t>
            </a:r>
            <a:r>
              <a:rPr lang="en-US" sz="2600" dirty="0"/>
              <a:t>Mr. Belmont and Mr. Marble the strongest ties of interest and friendship were known to exist</a:t>
            </a:r>
            <a:r>
              <a:rPr lang="en-US" sz="2600" dirty="0" smtClean="0"/>
              <a:t>.”    </a:t>
            </a:r>
            <a:r>
              <a:rPr lang="en-US" sz="1600" dirty="0" smtClean="0"/>
              <a:t>Alexander </a:t>
            </a:r>
            <a:r>
              <a:rPr lang="en-US" sz="1600" dirty="0"/>
              <a:t>Del Mar,  </a:t>
            </a:r>
            <a:r>
              <a:rPr lang="en-US" sz="1600" i="1" dirty="0"/>
              <a:t>A History of Monetary Crimes</a:t>
            </a:r>
            <a:r>
              <a:rPr lang="en-US" sz="1600" dirty="0"/>
              <a:t>, p. </a:t>
            </a:r>
            <a:r>
              <a:rPr lang="en-US" sz="1600" dirty="0" smtClean="0"/>
              <a:t>60</a:t>
            </a:r>
          </a:p>
          <a:p>
            <a:pPr marL="0" indent="0">
              <a:buNone/>
            </a:pPr>
            <a:endParaRPr lang="en-US" sz="1600" dirty="0"/>
          </a:p>
          <a:p>
            <a:pPr marL="457200" lvl="1" indent="0">
              <a:buNone/>
            </a:pPr>
            <a:endParaRPr lang="en-US" dirty="0"/>
          </a:p>
        </p:txBody>
      </p:sp>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a:t>Bankers Sabotage the Democrats in the 1868 Presidential </a:t>
            </a:r>
            <a:r>
              <a:rPr lang="en-US" sz="3200" dirty="0" smtClean="0"/>
              <a:t>Race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95054"/>
            <a:ext cx="12075925" cy="4862945"/>
          </a:xfrm>
          <a:prstGeom prst="rect">
            <a:avLst/>
          </a:prstGeom>
        </p:spPr>
      </p:pic>
      <p:sp>
        <p:nvSpPr>
          <p:cNvPr id="8" name="TextBox 7"/>
          <p:cNvSpPr txBox="1"/>
          <p:nvPr/>
        </p:nvSpPr>
        <p:spPr>
          <a:xfrm>
            <a:off x="2512549" y="3882057"/>
            <a:ext cx="7166898" cy="954107"/>
          </a:xfrm>
          <a:prstGeom prst="rect">
            <a:avLst/>
          </a:prstGeom>
          <a:solidFill>
            <a:schemeClr val="bg1"/>
          </a:solidFill>
        </p:spPr>
        <p:txBody>
          <a:bodyPr wrap="none" rtlCol="0">
            <a:spAutoFit/>
          </a:bodyPr>
          <a:lstStyle/>
          <a:p>
            <a:r>
              <a:rPr lang="en-US" sz="2800" b="1" dirty="0" smtClean="0"/>
              <a:t>THE NEW YORK WORLD NEWSPAPER</a:t>
            </a:r>
          </a:p>
          <a:p>
            <a:r>
              <a:rPr lang="en-US" sz="2800" b="1" dirty="0" smtClean="0"/>
              <a:t>was used to destroy the Democratic candidate.</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998" y="4191000"/>
            <a:ext cx="1905000" cy="2667000"/>
          </a:xfrm>
          <a:prstGeom prst="rect">
            <a:avLst/>
          </a:prstGeom>
        </p:spPr>
      </p:pic>
      <p:sp>
        <p:nvSpPr>
          <p:cNvPr id="11" name="TextBox 10"/>
          <p:cNvSpPr txBox="1"/>
          <p:nvPr/>
        </p:nvSpPr>
        <p:spPr>
          <a:xfrm>
            <a:off x="8590745" y="6213781"/>
            <a:ext cx="1696253" cy="646331"/>
          </a:xfrm>
          <a:prstGeom prst="rect">
            <a:avLst/>
          </a:prstGeom>
          <a:solidFill>
            <a:schemeClr val="bg1"/>
          </a:solidFill>
        </p:spPr>
        <p:txBody>
          <a:bodyPr wrap="square" rtlCol="0">
            <a:spAutoFit/>
          </a:bodyPr>
          <a:lstStyle/>
          <a:p>
            <a:r>
              <a:rPr lang="en-US" dirty="0" smtClean="0"/>
              <a:t>Manton Marble</a:t>
            </a:r>
          </a:p>
          <a:p>
            <a:r>
              <a:rPr lang="en-US" dirty="0" smtClean="0"/>
              <a:t>1834-1917</a:t>
            </a:r>
            <a:endParaRPr lang="en-US" dirty="0"/>
          </a:p>
        </p:txBody>
      </p:sp>
    </p:spTree>
    <p:extLst>
      <p:ext uri="{BB962C8B-B14F-4D97-AF65-F5344CB8AC3E}">
        <p14:creationId xmlns:p14="http://schemas.microsoft.com/office/powerpoint/2010/main" val="139053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2" y="935295"/>
            <a:ext cx="12191999" cy="2090537"/>
          </a:xfrm>
          <a:solidFill>
            <a:srgbClr val="66FFFF"/>
          </a:solidFill>
        </p:spPr>
        <p:txBody>
          <a:bodyPr lIns="0" rIns="0">
            <a:normAutofit/>
          </a:bodyPr>
          <a:lstStyle/>
          <a:p>
            <a:pPr marL="457200" lvl="1" indent="0">
              <a:buNone/>
            </a:pPr>
            <a:r>
              <a:rPr lang="en-US" dirty="0" smtClean="0"/>
              <a:t>“…within a fortnight of Election day … like a bolt shot from a summer sky, the New York </a:t>
            </a:r>
            <a:r>
              <a:rPr lang="en-US" i="1" dirty="0" smtClean="0"/>
              <a:t>World</a:t>
            </a:r>
            <a:r>
              <a:rPr lang="en-US" dirty="0" smtClean="0"/>
              <a:t> of Thursday, October 15, 1868, published a brief but portentous editorial article, in which, falsely and basely premising that success could not possibly await the /Democratic/ party with Horatio Seymour at its head, it treacherously and perfidiously advised that the name of this honored statesman should be withdrawn and some other substituted in its place for President of the United States.”  </a:t>
            </a:r>
            <a:r>
              <a:rPr lang="en-US" sz="2100" dirty="0" smtClean="0"/>
              <a:t>Alexander Del Mar, </a:t>
            </a:r>
            <a:r>
              <a:rPr lang="en-US" sz="2100" i="1" dirty="0" smtClean="0"/>
              <a:t>A History of Monetary Crimes</a:t>
            </a:r>
            <a:r>
              <a:rPr lang="en-US" sz="2100" dirty="0" smtClean="0"/>
              <a:t>, p. 65</a:t>
            </a:r>
            <a:endParaRPr lang="en-US" sz="2100" dirty="0"/>
          </a:p>
        </p:txBody>
      </p:sp>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a:t>Bankers Sabotage the Democrats in the 1868 Presidential </a:t>
            </a:r>
            <a:r>
              <a:rPr lang="en-US" sz="3200" dirty="0" smtClean="0"/>
              <a:t>Race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093" y="5373908"/>
            <a:ext cx="3697402" cy="15092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998" y="4191000"/>
            <a:ext cx="1905000" cy="2667000"/>
          </a:xfrm>
          <a:prstGeom prst="rect">
            <a:avLst/>
          </a:prstGeom>
        </p:spPr>
      </p:pic>
      <p:sp>
        <p:nvSpPr>
          <p:cNvPr id="7" name="TextBox 6"/>
          <p:cNvSpPr txBox="1"/>
          <p:nvPr/>
        </p:nvSpPr>
        <p:spPr>
          <a:xfrm>
            <a:off x="10382949" y="6513872"/>
            <a:ext cx="1661480" cy="369332"/>
          </a:xfrm>
          <a:prstGeom prst="rect">
            <a:avLst/>
          </a:prstGeom>
          <a:solidFill>
            <a:schemeClr val="bg1"/>
          </a:solidFill>
        </p:spPr>
        <p:txBody>
          <a:bodyPr wrap="none" rtlCol="0">
            <a:spAutoFit/>
          </a:bodyPr>
          <a:lstStyle/>
          <a:p>
            <a:r>
              <a:rPr lang="en-US" dirty="0" smtClean="0"/>
              <a:t>Manton Marble</a:t>
            </a:r>
            <a:endParaRPr lang="en-US" dirty="0"/>
          </a:p>
        </p:txBody>
      </p:sp>
      <p:sp>
        <p:nvSpPr>
          <p:cNvPr id="6" name="TextBox 5"/>
          <p:cNvSpPr txBox="1"/>
          <p:nvPr/>
        </p:nvSpPr>
        <p:spPr>
          <a:xfrm>
            <a:off x="623791" y="3652822"/>
            <a:ext cx="5246170" cy="2862322"/>
          </a:xfrm>
          <a:prstGeom prst="rect">
            <a:avLst/>
          </a:prstGeom>
          <a:noFill/>
        </p:spPr>
        <p:txBody>
          <a:bodyPr wrap="square" rtlCol="0">
            <a:spAutoFit/>
          </a:bodyPr>
          <a:lstStyle/>
          <a:p>
            <a:r>
              <a:rPr lang="en-US" dirty="0" smtClean="0"/>
              <a:t>“Nothing could exceed the consternation produced by the World article of October 15, 1868.  It was as though the general of a division had gone over to the enemy on the eve of an assured victory.   The article was telegraphed all over the country …  for no one supposed for a moment that Marble would have dared to publish such an article without authority from the chief representatives of the party in New York /Belmont, </a:t>
            </a:r>
            <a:r>
              <a:rPr lang="en-US" dirty="0" err="1" smtClean="0"/>
              <a:t>Tiden</a:t>
            </a:r>
            <a:r>
              <a:rPr lang="en-US" dirty="0" smtClean="0"/>
              <a:t>/” </a:t>
            </a:r>
          </a:p>
          <a:p>
            <a:r>
              <a:rPr lang="en-US" dirty="0" smtClean="0"/>
              <a:t> </a:t>
            </a:r>
            <a:r>
              <a:rPr lang="en-US" sz="1600" dirty="0" smtClean="0"/>
              <a:t>Alexander Del Mar, </a:t>
            </a:r>
            <a:r>
              <a:rPr lang="en-US" sz="1600" i="1" dirty="0" smtClean="0"/>
              <a:t>A History of Monetary Crimes</a:t>
            </a:r>
            <a:r>
              <a:rPr lang="en-US" sz="1600" dirty="0" smtClean="0"/>
              <a:t>, p. 66</a:t>
            </a:r>
            <a:endParaRPr lang="en-US" sz="1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222087">
            <a:off x="8143057" y="3209762"/>
            <a:ext cx="1874611" cy="2026923"/>
          </a:xfrm>
          <a:prstGeom prst="rect">
            <a:avLst/>
          </a:prstGeom>
        </p:spPr>
      </p:pic>
    </p:spTree>
    <p:extLst>
      <p:ext uri="{BB962C8B-B14F-4D97-AF65-F5344CB8AC3E}">
        <p14:creationId xmlns:p14="http://schemas.microsoft.com/office/powerpoint/2010/main" val="1660532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2a</a:t>
            </a:r>
            <a:endParaRPr lang="en-US" sz="2800" b="1" dirty="0"/>
          </a:p>
        </p:txBody>
      </p:sp>
      <p:sp>
        <p:nvSpPr>
          <p:cNvPr id="3" name="Content Placeholder 2"/>
          <p:cNvSpPr>
            <a:spLocks noGrp="1"/>
          </p:cNvSpPr>
          <p:nvPr>
            <p:ph idx="1"/>
          </p:nvPr>
        </p:nvSpPr>
        <p:spPr>
          <a:xfrm>
            <a:off x="141889" y="1546828"/>
            <a:ext cx="8544912" cy="4691598"/>
          </a:xfrm>
          <a:solidFill>
            <a:srgbClr val="66FFFF"/>
          </a:solidFill>
        </p:spPr>
        <p:txBody>
          <a:bodyPr lIns="0" rIns="0">
            <a:normAutofit/>
          </a:bodyPr>
          <a:lstStyle/>
          <a:p>
            <a:pPr marL="457200" lvl="1" indent="0">
              <a:buNone/>
            </a:pPr>
            <a:r>
              <a:rPr lang="en-US" dirty="0" smtClean="0"/>
              <a:t>“Remember that the World had claimed to be and had been fully trusted as the organ and mouthpiece of the party; that it was believed to be owned and controlled by men presumed to be interested in the success of the party; that the prospects of the party had not for many years seemed so brilliant; that not a word from any quarter had been intimated against Mr. Seymour; that the Convention had been dissolved for over three months; that it could not be re-organized in less than one or two months; that no provision had been made to organize it again that year; that without it, no one had authority to change the Presidential Candidate or withdraw his name from the ticket; and that it was now within a fortnight of Election day.”                                                         </a:t>
            </a:r>
            <a:r>
              <a:rPr lang="en-US" dirty="0"/>
              <a:t>Alexander Del Mar, </a:t>
            </a:r>
            <a:r>
              <a:rPr lang="en-US" i="1" dirty="0"/>
              <a:t>A History of Monetary Crimes</a:t>
            </a:r>
            <a:r>
              <a:rPr lang="en-US" dirty="0"/>
              <a:t>, p. </a:t>
            </a:r>
            <a:r>
              <a:rPr lang="en-US" dirty="0" smtClean="0"/>
              <a:t>65 </a:t>
            </a:r>
            <a:endParaRPr lang="en-US" dirty="0"/>
          </a:p>
        </p:txBody>
      </p:sp>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a:t>Bankers Sabotage the Democrats in the 1868 Presidential </a:t>
            </a:r>
            <a:r>
              <a:rPr lang="en-US" sz="3200" dirty="0" smtClean="0"/>
              <a:t>Race  </a:t>
            </a:r>
            <a:endParaRPr lang="en-US" sz="3200" dirty="0"/>
          </a:p>
        </p:txBody>
      </p:sp>
      <p:sp>
        <p:nvSpPr>
          <p:cNvPr id="6" name="TextBox 5"/>
          <p:cNvSpPr txBox="1"/>
          <p:nvPr/>
        </p:nvSpPr>
        <p:spPr>
          <a:xfrm>
            <a:off x="9343696" y="5915261"/>
            <a:ext cx="2049516" cy="646331"/>
          </a:xfrm>
          <a:prstGeom prst="rect">
            <a:avLst/>
          </a:prstGeom>
          <a:noFill/>
        </p:spPr>
        <p:txBody>
          <a:bodyPr wrap="square" rtlCol="0">
            <a:spAutoFit/>
          </a:bodyPr>
          <a:lstStyle/>
          <a:p>
            <a:pPr algn="ctr"/>
            <a:r>
              <a:rPr lang="en-US" dirty="0" smtClean="0"/>
              <a:t>Alexander Del Mar </a:t>
            </a:r>
            <a:r>
              <a:rPr lang="en-US" dirty="0"/>
              <a:t>(1836–1926</a:t>
            </a:r>
            <a:r>
              <a:rPr lang="en-US" dirty="0" smtClean="0"/>
              <a:t>) </a:t>
            </a:r>
            <a:endParaRPr lang="en-US" sz="1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454" y="2070893"/>
            <a:ext cx="2794000" cy="3556000"/>
          </a:xfrm>
          <a:prstGeom prst="rect">
            <a:avLst/>
          </a:prstGeom>
        </p:spPr>
      </p:pic>
    </p:spTree>
    <p:extLst>
      <p:ext uri="{BB962C8B-B14F-4D97-AF65-F5344CB8AC3E}">
        <p14:creationId xmlns:p14="http://schemas.microsoft.com/office/powerpoint/2010/main" val="371673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048"/>
            <a:ext cx="12191999" cy="343686"/>
          </a:xfrm>
          <a:solidFill>
            <a:srgbClr val="FFC000"/>
          </a:solidFill>
        </p:spPr>
        <p:txBody>
          <a:bodyPr>
            <a:normAutofit fontScale="90000"/>
          </a:bodyPr>
          <a:lstStyle/>
          <a:p>
            <a:pPr lvl="0" algn="ctr"/>
            <a:r>
              <a:rPr lang="en-US" sz="2800" b="1" dirty="0" smtClean="0"/>
              <a:t>PART 2b</a:t>
            </a:r>
            <a:endParaRPr lang="en-US" sz="2800" b="1" dirty="0"/>
          </a:p>
        </p:txBody>
      </p:sp>
      <p:sp>
        <p:nvSpPr>
          <p:cNvPr id="3" name="Content Placeholder 2"/>
          <p:cNvSpPr>
            <a:spLocks noGrp="1"/>
          </p:cNvSpPr>
          <p:nvPr>
            <p:ph idx="1"/>
          </p:nvPr>
        </p:nvSpPr>
        <p:spPr>
          <a:xfrm>
            <a:off x="1" y="935296"/>
            <a:ext cx="12191999" cy="743876"/>
          </a:xfrm>
          <a:solidFill>
            <a:srgbClr val="FFFF00"/>
          </a:solidFill>
        </p:spPr>
        <p:txBody>
          <a:bodyPr lIns="0" rIns="0">
            <a:normAutofit lnSpcReduction="10000"/>
          </a:bodyPr>
          <a:lstStyle/>
          <a:p>
            <a:pPr marL="457200" lvl="1" indent="0">
              <a:buNone/>
            </a:pPr>
            <a:r>
              <a:rPr lang="en-US" dirty="0" smtClean="0"/>
              <a:t>Belmont, Chairman of the National Democratic Party Committee, was unable to be contacted by party leaders and remained unavailable.      Result:  Democratic Party loses Presidency.</a:t>
            </a:r>
            <a:endParaRPr lang="en-US" sz="2100" dirty="0"/>
          </a:p>
        </p:txBody>
      </p:sp>
      <p:sp>
        <p:nvSpPr>
          <p:cNvPr id="8" name="TextBox 7"/>
          <p:cNvSpPr txBox="1"/>
          <p:nvPr/>
        </p:nvSpPr>
        <p:spPr>
          <a:xfrm>
            <a:off x="1" y="1660651"/>
            <a:ext cx="5272212" cy="369332"/>
          </a:xfrm>
          <a:prstGeom prst="rect">
            <a:avLst/>
          </a:prstGeom>
          <a:solidFill>
            <a:srgbClr val="99FFCC"/>
          </a:solidFill>
        </p:spPr>
        <p:txBody>
          <a:bodyPr wrap="square" rtlCol="0">
            <a:spAutoFit/>
          </a:bodyPr>
          <a:lstStyle/>
          <a:p>
            <a:pPr algn="ctr"/>
            <a:r>
              <a:rPr lang="en-US" dirty="0" smtClean="0"/>
              <a:t>ELECTION OF NOVEMBER 1868</a:t>
            </a:r>
            <a:endParaRPr lang="en-US" dirty="0"/>
          </a:p>
        </p:txBody>
      </p:sp>
      <p:sp>
        <p:nvSpPr>
          <p:cNvPr id="11" name="TextBox 10"/>
          <p:cNvSpPr txBox="1"/>
          <p:nvPr/>
        </p:nvSpPr>
        <p:spPr>
          <a:xfrm>
            <a:off x="0" y="2069112"/>
            <a:ext cx="3501993" cy="646331"/>
          </a:xfrm>
          <a:prstGeom prst="rect">
            <a:avLst/>
          </a:prstGeom>
          <a:solidFill>
            <a:srgbClr val="99FFCC"/>
          </a:solidFill>
        </p:spPr>
        <p:txBody>
          <a:bodyPr wrap="square" rtlCol="0">
            <a:spAutoFit/>
          </a:bodyPr>
          <a:lstStyle/>
          <a:p>
            <a:r>
              <a:rPr lang="en-US" dirty="0" smtClean="0"/>
              <a:t>Republican Party</a:t>
            </a:r>
          </a:p>
          <a:p>
            <a:r>
              <a:rPr lang="en-US" b="1" u="sng" dirty="0" smtClean="0"/>
              <a:t>Grant</a:t>
            </a:r>
            <a:r>
              <a:rPr lang="en-US" dirty="0" smtClean="0"/>
              <a:t>     2,985,031 votes</a:t>
            </a:r>
            <a:endParaRPr lang="en-US" dirty="0"/>
          </a:p>
        </p:txBody>
      </p:sp>
      <p:sp>
        <p:nvSpPr>
          <p:cNvPr id="13" name="TextBox 12"/>
          <p:cNvSpPr txBox="1"/>
          <p:nvPr/>
        </p:nvSpPr>
        <p:spPr>
          <a:xfrm>
            <a:off x="2537489" y="2081361"/>
            <a:ext cx="2734723" cy="646331"/>
          </a:xfrm>
          <a:prstGeom prst="rect">
            <a:avLst/>
          </a:prstGeom>
          <a:solidFill>
            <a:srgbClr val="99FFCC"/>
          </a:solidFill>
        </p:spPr>
        <p:txBody>
          <a:bodyPr wrap="none" rtlCol="0">
            <a:spAutoFit/>
          </a:bodyPr>
          <a:lstStyle/>
          <a:p>
            <a:r>
              <a:rPr lang="en-US" dirty="0" smtClean="0"/>
              <a:t>Democratic Party</a:t>
            </a:r>
          </a:p>
          <a:p>
            <a:r>
              <a:rPr lang="en-US" b="1" u="sng" dirty="0" smtClean="0"/>
              <a:t>Seymour</a:t>
            </a:r>
            <a:r>
              <a:rPr lang="en-US" dirty="0" smtClean="0"/>
              <a:t>    2,647,830 votes</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27754"/>
            <a:ext cx="3429140" cy="3930246"/>
          </a:xfrm>
          <a:prstGeom prst="rect">
            <a:avLst/>
          </a:prstGeom>
        </p:spPr>
      </p:pic>
      <p:sp>
        <p:nvSpPr>
          <p:cNvPr id="15" name="TextBox 14"/>
          <p:cNvSpPr txBox="1"/>
          <p:nvPr/>
        </p:nvSpPr>
        <p:spPr>
          <a:xfrm>
            <a:off x="3815374" y="2779070"/>
            <a:ext cx="8001101" cy="2246769"/>
          </a:xfrm>
          <a:prstGeom prst="rect">
            <a:avLst/>
          </a:prstGeom>
          <a:solidFill>
            <a:srgbClr val="CCCCFF"/>
          </a:solidFill>
        </p:spPr>
        <p:txBody>
          <a:bodyPr wrap="none" rtlCol="0">
            <a:spAutoFit/>
          </a:bodyPr>
          <a:lstStyle/>
          <a:p>
            <a:pPr algn="ctr"/>
            <a:r>
              <a:rPr lang="en-US" dirty="0" smtClean="0"/>
              <a:t>MARCH 18, 1869</a:t>
            </a:r>
          </a:p>
          <a:p>
            <a:pPr algn="ctr"/>
            <a:r>
              <a:rPr lang="en-US" dirty="0" smtClean="0"/>
              <a:t>President Grant’s first act was to sign the</a:t>
            </a:r>
          </a:p>
          <a:p>
            <a:pPr algn="ctr"/>
            <a:r>
              <a:rPr lang="en-US" sz="3200" dirty="0" smtClean="0"/>
              <a:t>Credit Strengthening Act</a:t>
            </a:r>
          </a:p>
          <a:p>
            <a:pPr algn="ctr"/>
            <a:r>
              <a:rPr lang="en-US" sz="2400" dirty="0" smtClean="0"/>
              <a:t>US BONDS WOULD BE REDEEMED IN COIN (NOT GREENBACKS)</a:t>
            </a:r>
          </a:p>
          <a:p>
            <a:pPr algn="ctr"/>
            <a:r>
              <a:rPr lang="en-US" sz="2400" dirty="0" smtClean="0"/>
              <a:t>&amp;</a:t>
            </a:r>
          </a:p>
          <a:p>
            <a:pPr algn="ctr"/>
            <a:r>
              <a:rPr lang="en-US" sz="2400" dirty="0" smtClean="0"/>
              <a:t>GREENBACKS WOULD BE REDEMMED IN COIN </a:t>
            </a:r>
            <a:endParaRPr lang="en-US" sz="2400" dirty="0"/>
          </a:p>
        </p:txBody>
      </p:sp>
      <p:sp>
        <p:nvSpPr>
          <p:cNvPr id="16" name="TextBox 15"/>
          <p:cNvSpPr txBox="1"/>
          <p:nvPr/>
        </p:nvSpPr>
        <p:spPr>
          <a:xfrm>
            <a:off x="3501992" y="6211669"/>
            <a:ext cx="1883272" cy="646331"/>
          </a:xfrm>
          <a:prstGeom prst="rect">
            <a:avLst/>
          </a:prstGeom>
          <a:noFill/>
        </p:spPr>
        <p:txBody>
          <a:bodyPr wrap="none" rtlCol="0">
            <a:spAutoFit/>
          </a:bodyPr>
          <a:lstStyle/>
          <a:p>
            <a:r>
              <a:rPr lang="en-US" dirty="0" smtClean="0"/>
              <a:t>ULYSSES S. GRANT</a:t>
            </a:r>
          </a:p>
          <a:p>
            <a:r>
              <a:rPr lang="en-US" dirty="0" smtClean="0"/>
              <a:t>1822-1885</a:t>
            </a: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788" y="5025839"/>
            <a:ext cx="2625886" cy="178322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589" y="5025839"/>
            <a:ext cx="2625886" cy="178322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756333" y="5478428"/>
            <a:ext cx="1642091" cy="1019175"/>
          </a:xfrm>
          <a:prstGeom prst="rect">
            <a:avLst/>
          </a:prstGeom>
        </p:spPr>
      </p:pic>
      <p:sp>
        <p:nvSpPr>
          <p:cNvPr id="20" name="TextBox 19"/>
          <p:cNvSpPr txBox="1"/>
          <p:nvPr/>
        </p:nvSpPr>
        <p:spPr>
          <a:xfrm>
            <a:off x="0" y="350521"/>
            <a:ext cx="12191997" cy="584775"/>
          </a:xfrm>
          <a:prstGeom prst="rect">
            <a:avLst/>
          </a:prstGeom>
          <a:solidFill>
            <a:srgbClr val="FFFF00"/>
          </a:solidFill>
        </p:spPr>
        <p:txBody>
          <a:bodyPr wrap="square" rtlCol="0">
            <a:spAutoFit/>
          </a:bodyPr>
          <a:lstStyle/>
          <a:p>
            <a:pPr algn="ctr"/>
            <a:r>
              <a:rPr lang="en-US" sz="3200" dirty="0"/>
              <a:t>Credit Strengthening Act </a:t>
            </a:r>
            <a:r>
              <a:rPr lang="en-US" sz="3200" dirty="0" smtClean="0"/>
              <a:t>Signed 1869  </a:t>
            </a:r>
            <a:r>
              <a:rPr lang="en-US" sz="3200" dirty="0"/>
              <a:t>– 5-20’s paid back in </a:t>
            </a:r>
            <a:r>
              <a:rPr lang="en-US" sz="3200" dirty="0" smtClean="0"/>
              <a:t>COIN</a:t>
            </a:r>
            <a:endParaRPr lang="en-US" sz="3200" dirty="0"/>
          </a:p>
        </p:txBody>
      </p:sp>
    </p:spTree>
    <p:extLst>
      <p:ext uri="{BB962C8B-B14F-4D97-AF65-F5344CB8AC3E}">
        <p14:creationId xmlns:p14="http://schemas.microsoft.com/office/powerpoint/2010/main" val="67007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2004739"/>
            <a:ext cx="10515600" cy="1325563"/>
          </a:xfrm>
        </p:spPr>
        <p:txBody>
          <a:bodyPr/>
          <a:lstStyle/>
          <a:p>
            <a:pPr algn="ctr"/>
            <a:r>
              <a:rPr lang="en-US" dirty="0" smtClean="0"/>
              <a:t>THE THIRD ATTACK:   </a:t>
            </a:r>
            <a:br>
              <a:rPr lang="en-US" dirty="0" smtClean="0"/>
            </a:br>
            <a:r>
              <a:rPr lang="en-US" dirty="0" smtClean="0"/>
              <a:t>THE “SECRET” DEMONETIZATION OF SILVER</a:t>
            </a:r>
            <a:endParaRPr lang="en-US" dirty="0"/>
          </a:p>
        </p:txBody>
      </p:sp>
      <p:sp>
        <p:nvSpPr>
          <p:cNvPr id="3" name="TextBox 2"/>
          <p:cNvSpPr txBox="1"/>
          <p:nvPr/>
        </p:nvSpPr>
        <p:spPr>
          <a:xfrm>
            <a:off x="531800" y="4319752"/>
            <a:ext cx="10939213" cy="707886"/>
          </a:xfrm>
          <a:prstGeom prst="rect">
            <a:avLst/>
          </a:prstGeom>
          <a:solidFill>
            <a:srgbClr val="86FAC6"/>
          </a:solidFill>
        </p:spPr>
        <p:txBody>
          <a:bodyPr wrap="none" rtlCol="0">
            <a:spAutoFit/>
          </a:bodyPr>
          <a:lstStyle/>
          <a:p>
            <a:r>
              <a:rPr lang="en-US" sz="2000" dirty="0" smtClean="0"/>
              <a:t>“I don’t need a lawyer to tell me what I can’t do.  I need a lawyer to tell me how to do what I can’t do.”</a:t>
            </a:r>
          </a:p>
          <a:p>
            <a:pPr algn="r"/>
            <a:r>
              <a:rPr lang="en-US" sz="2000" dirty="0" smtClean="0"/>
              <a:t>J.P. Morgan, U.S. Financier and possible agent for the Rothschild firm</a:t>
            </a:r>
            <a:endParaRPr lang="en-US" sz="2000" dirty="0"/>
          </a:p>
        </p:txBody>
      </p:sp>
    </p:spTree>
    <p:extLst>
      <p:ext uri="{BB962C8B-B14F-4D97-AF65-F5344CB8AC3E}">
        <p14:creationId xmlns:p14="http://schemas.microsoft.com/office/powerpoint/2010/main" val="1234271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 y="-13010"/>
            <a:ext cx="12191997" cy="584775"/>
          </a:xfrm>
          <a:prstGeom prst="rect">
            <a:avLst/>
          </a:prstGeom>
          <a:solidFill>
            <a:srgbClr val="ABFFC7"/>
          </a:solidFill>
        </p:spPr>
        <p:txBody>
          <a:bodyPr wrap="square" rtlCol="0">
            <a:spAutoFit/>
          </a:bodyPr>
          <a:lstStyle/>
          <a:p>
            <a:pPr algn="ctr"/>
            <a:r>
              <a:rPr lang="en-US" sz="3200" u="sng" dirty="0" smtClean="0"/>
              <a:t>3. The </a:t>
            </a:r>
            <a:r>
              <a:rPr lang="en-US" sz="3200" u="sng" dirty="0"/>
              <a:t>Third Attack </a:t>
            </a:r>
            <a:r>
              <a:rPr lang="en-US" sz="3200" dirty="0"/>
              <a:t>– </a:t>
            </a:r>
            <a:r>
              <a:rPr lang="en-US" sz="3200" dirty="0" smtClean="0"/>
              <a:t>The </a:t>
            </a:r>
            <a:r>
              <a:rPr lang="en-US" sz="3200" dirty="0"/>
              <a:t>“Secret” Demonetization of Silver</a:t>
            </a:r>
          </a:p>
        </p:txBody>
      </p:sp>
      <p:sp>
        <p:nvSpPr>
          <p:cNvPr id="5" name="Content Placeholder 2"/>
          <p:cNvSpPr txBox="1">
            <a:spLocks/>
          </p:cNvSpPr>
          <p:nvPr/>
        </p:nvSpPr>
        <p:spPr>
          <a:xfrm>
            <a:off x="0" y="908477"/>
            <a:ext cx="12191999" cy="2213095"/>
          </a:xfrm>
          <a:prstGeom prst="rect">
            <a:avLst/>
          </a:prstGeom>
          <a:solidFill>
            <a:srgbClr val="FFFF00"/>
          </a:solidFill>
        </p:spPr>
        <p:txBody>
          <a:bodyPr vert="horz" lIns="0" tIns="45720" rIns="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100" dirty="0" smtClean="0"/>
              <a:t>Down to the year 1870 the Sovereign of Great Britain had the power by proclamation to reopen</a:t>
            </a:r>
          </a:p>
          <a:p>
            <a:pPr marL="457200" lvl="1" indent="0">
              <a:buFont typeface="Arial" panose="020B0604020202020204" pitchFamily="34" charset="0"/>
              <a:buNone/>
            </a:pPr>
            <a:r>
              <a:rPr lang="en-US" sz="2100" dirty="0" smtClean="0"/>
              <a:t>the mints to the private and unlimited coinage of silver.</a:t>
            </a:r>
          </a:p>
          <a:p>
            <a:pPr marL="457200" lvl="1" indent="0">
              <a:buFont typeface="Arial" panose="020B0604020202020204" pitchFamily="34" charset="0"/>
              <a:buNone/>
            </a:pPr>
            <a:endParaRPr lang="en-US" sz="2100" dirty="0" smtClean="0"/>
          </a:p>
          <a:p>
            <a:pPr marL="457200" lvl="1" indent="0">
              <a:spcBef>
                <a:spcPts val="0"/>
              </a:spcBef>
              <a:buFont typeface="Arial" panose="020B0604020202020204" pitchFamily="34" charset="0"/>
              <a:buNone/>
            </a:pPr>
            <a:r>
              <a:rPr lang="en-US" sz="2100" dirty="0" smtClean="0"/>
              <a:t>In 1870, however, a Mint bill was passed by both the House of Commons and the House of Lords with the professed purpose “to consolidate and amend the law relating to the coinage and Her Majesty’s mint…</a:t>
            </a:r>
          </a:p>
          <a:p>
            <a:pPr marL="457200" lvl="1" indent="0">
              <a:spcBef>
                <a:spcPts val="0"/>
              </a:spcBef>
              <a:buFont typeface="Arial" panose="020B0604020202020204" pitchFamily="34" charset="0"/>
              <a:buNone/>
            </a:pPr>
            <a:r>
              <a:rPr lang="en-US" sz="2100" dirty="0" smtClean="0"/>
              <a:t>no intention was disclosed of destroying or curtailing the royal prerogative of silver coinage…”</a:t>
            </a:r>
          </a:p>
          <a:p>
            <a:pPr marL="457200" lvl="1" indent="0">
              <a:buFont typeface="Arial" panose="020B0604020202020204" pitchFamily="34" charset="0"/>
              <a:buNone/>
            </a:pPr>
            <a:r>
              <a:rPr lang="en-US" sz="2100" dirty="0" smtClean="0"/>
              <a:t>		 </a:t>
            </a:r>
            <a:endParaRPr lang="en-US" sz="2100" dirty="0"/>
          </a:p>
        </p:txBody>
      </p:sp>
      <p:sp>
        <p:nvSpPr>
          <p:cNvPr id="6" name="Rectangle 5"/>
          <p:cNvSpPr/>
          <p:nvPr/>
        </p:nvSpPr>
        <p:spPr>
          <a:xfrm>
            <a:off x="6095999" y="2752240"/>
            <a:ext cx="5346848" cy="369332"/>
          </a:xfrm>
          <a:prstGeom prst="rect">
            <a:avLst/>
          </a:prstGeom>
        </p:spPr>
        <p:txBody>
          <a:bodyPr wrap="none">
            <a:spAutoFit/>
          </a:bodyPr>
          <a:lstStyle/>
          <a:p>
            <a:r>
              <a:rPr lang="en-US" dirty="0"/>
              <a:t>Alexander Del Mar, </a:t>
            </a:r>
            <a:r>
              <a:rPr lang="en-US" i="1" dirty="0"/>
              <a:t>A History of Monetary Crimes</a:t>
            </a:r>
            <a:r>
              <a:rPr lang="en-US" dirty="0"/>
              <a:t>, p. 66</a:t>
            </a:r>
          </a:p>
        </p:txBody>
      </p:sp>
      <p:sp>
        <p:nvSpPr>
          <p:cNvPr id="8" name="Title 1"/>
          <p:cNvSpPr>
            <a:spLocks noGrp="1"/>
          </p:cNvSpPr>
          <p:nvPr>
            <p:ph type="title"/>
          </p:nvPr>
        </p:nvSpPr>
        <p:spPr>
          <a:xfrm>
            <a:off x="-1" y="568278"/>
            <a:ext cx="12191999" cy="343686"/>
          </a:xfrm>
          <a:solidFill>
            <a:srgbClr val="99FFCC"/>
          </a:solidFill>
        </p:spPr>
        <p:txBody>
          <a:bodyPr>
            <a:noAutofit/>
          </a:bodyPr>
          <a:lstStyle/>
          <a:p>
            <a:pPr lvl="0" algn="ctr"/>
            <a:r>
              <a:rPr lang="en-US" sz="2800" b="1" dirty="0" smtClean="0"/>
              <a:t>PART 3a:   </a:t>
            </a:r>
            <a:r>
              <a:rPr lang="en-US" sz="2400" dirty="0" smtClean="0"/>
              <a:t> </a:t>
            </a:r>
            <a:r>
              <a:rPr lang="en-US" sz="2400" b="1" dirty="0"/>
              <a:t>English Interference with the U.S. Mint </a:t>
            </a:r>
            <a:r>
              <a:rPr lang="en-US" sz="2400" b="1" dirty="0" smtClean="0"/>
              <a:t>Laws   1873-4 </a:t>
            </a:r>
            <a:endParaRPr lang="en-US" sz="2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799" y="4110705"/>
            <a:ext cx="2794000" cy="2095500"/>
          </a:xfrm>
          <a:prstGeom prst="rect">
            <a:avLst/>
          </a:prstGeom>
        </p:spPr>
      </p:pic>
      <p:sp>
        <p:nvSpPr>
          <p:cNvPr id="9" name="TextBox 8"/>
          <p:cNvSpPr txBox="1"/>
          <p:nvPr/>
        </p:nvSpPr>
        <p:spPr>
          <a:xfrm>
            <a:off x="1955799" y="5655069"/>
            <a:ext cx="2794000" cy="923330"/>
          </a:xfrm>
          <a:prstGeom prst="rect">
            <a:avLst/>
          </a:prstGeom>
          <a:solidFill>
            <a:schemeClr val="bg1"/>
          </a:solidFill>
        </p:spPr>
        <p:txBody>
          <a:bodyPr wrap="square" rtlCol="0">
            <a:spAutoFit/>
          </a:bodyPr>
          <a:lstStyle/>
          <a:p>
            <a:pPr algn="ctr"/>
            <a:r>
              <a:rPr lang="en-US" dirty="0" smtClean="0"/>
              <a:t>Royal Mint</a:t>
            </a:r>
          </a:p>
          <a:p>
            <a:pPr algn="ctr"/>
            <a:r>
              <a:rPr lang="en-US" dirty="0" smtClean="0"/>
              <a:t>around 1880</a:t>
            </a:r>
          </a:p>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734" y="3458284"/>
            <a:ext cx="2211377" cy="3120115"/>
          </a:xfrm>
          <a:prstGeom prst="rect">
            <a:avLst/>
          </a:prstGeom>
        </p:spPr>
      </p:pic>
      <p:sp>
        <p:nvSpPr>
          <p:cNvPr id="13" name="TextBox 12"/>
          <p:cNvSpPr txBox="1"/>
          <p:nvPr/>
        </p:nvSpPr>
        <p:spPr>
          <a:xfrm>
            <a:off x="10042635" y="4695175"/>
            <a:ext cx="1932709" cy="646331"/>
          </a:xfrm>
          <a:prstGeom prst="rect">
            <a:avLst/>
          </a:prstGeom>
          <a:noFill/>
        </p:spPr>
        <p:txBody>
          <a:bodyPr wrap="none" rtlCol="0">
            <a:spAutoFit/>
          </a:bodyPr>
          <a:lstStyle/>
          <a:p>
            <a:r>
              <a:rPr lang="en-US" dirty="0" smtClean="0"/>
              <a:t>QUEEN VICTORIA</a:t>
            </a:r>
          </a:p>
          <a:p>
            <a:r>
              <a:rPr lang="en-US" dirty="0" smtClean="0"/>
              <a:t>Reign: 1837 - 1901</a:t>
            </a:r>
            <a:endParaRPr lang="en-US" dirty="0"/>
          </a:p>
        </p:txBody>
      </p:sp>
    </p:spTree>
    <p:extLst>
      <p:ext uri="{BB962C8B-B14F-4D97-AF65-F5344CB8AC3E}">
        <p14:creationId xmlns:p14="http://schemas.microsoft.com/office/powerpoint/2010/main" val="428774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91610"/>
            <a:ext cx="12191999" cy="343686"/>
          </a:xfrm>
          <a:solidFill>
            <a:srgbClr val="99FFCC"/>
          </a:solidFill>
        </p:spPr>
        <p:txBody>
          <a:bodyPr>
            <a:noAutofit/>
          </a:bodyPr>
          <a:lstStyle/>
          <a:p>
            <a:pPr lvl="0" algn="ctr"/>
            <a:r>
              <a:rPr lang="en-US" sz="2800" b="1" dirty="0" smtClean="0"/>
              <a:t>PART 3a:   </a:t>
            </a:r>
            <a:r>
              <a:rPr lang="en-US" sz="2400" dirty="0" smtClean="0"/>
              <a:t> </a:t>
            </a:r>
            <a:r>
              <a:rPr lang="en-US" sz="2400" b="1" dirty="0"/>
              <a:t>English Interference with the U.S. Mint </a:t>
            </a:r>
            <a:r>
              <a:rPr lang="en-US" sz="2400" b="1" dirty="0" smtClean="0"/>
              <a:t>Laws   1873-4 </a:t>
            </a:r>
            <a:endParaRPr lang="en-US" sz="2800" b="1" dirty="0"/>
          </a:p>
        </p:txBody>
      </p:sp>
      <p:sp>
        <p:nvSpPr>
          <p:cNvPr id="3" name="Content Placeholder 2"/>
          <p:cNvSpPr>
            <a:spLocks noGrp="1"/>
          </p:cNvSpPr>
          <p:nvPr>
            <p:ph idx="1"/>
          </p:nvPr>
        </p:nvSpPr>
        <p:spPr>
          <a:xfrm>
            <a:off x="1" y="935295"/>
            <a:ext cx="12191999" cy="1383926"/>
          </a:xfrm>
          <a:solidFill>
            <a:srgbClr val="FFFF00"/>
          </a:solidFill>
        </p:spPr>
        <p:txBody>
          <a:bodyPr lIns="0" rIns="0">
            <a:normAutofit/>
          </a:bodyPr>
          <a:lstStyle/>
          <a:p>
            <a:pPr marL="457200" lvl="1" indent="0">
              <a:buNone/>
            </a:pPr>
            <a:r>
              <a:rPr lang="en-US" sz="2100" dirty="0" smtClean="0"/>
              <a:t>Although the bill was repeatedly described as “not altering but perfecting the law…” “no innovation of any kind, no new principle was introduced in the bill…”</a:t>
            </a:r>
          </a:p>
          <a:p>
            <a:pPr marL="457200" lvl="1" indent="0">
              <a:buNone/>
            </a:pPr>
            <a:r>
              <a:rPr lang="en-US" sz="2100" dirty="0" smtClean="0"/>
              <a:t>However, one clause had been dropped and another clause altered, which removed the power of the Sovereign from re-instituting the coining of silver at the Mint.</a:t>
            </a:r>
            <a:endParaRPr lang="en-US" sz="2100" dirty="0"/>
          </a:p>
        </p:txBody>
      </p:sp>
      <p:sp>
        <p:nvSpPr>
          <p:cNvPr id="20" name="TextBox 19"/>
          <p:cNvSpPr txBox="1"/>
          <p:nvPr/>
        </p:nvSpPr>
        <p:spPr>
          <a:xfrm>
            <a:off x="-5" y="6835"/>
            <a:ext cx="12191997" cy="584775"/>
          </a:xfrm>
          <a:prstGeom prst="rect">
            <a:avLst/>
          </a:prstGeom>
          <a:solidFill>
            <a:srgbClr val="ABFFC7"/>
          </a:solidFill>
        </p:spPr>
        <p:txBody>
          <a:bodyPr wrap="square" rtlCol="0">
            <a:spAutoFit/>
          </a:bodyPr>
          <a:lstStyle/>
          <a:p>
            <a:pPr algn="ctr"/>
            <a:r>
              <a:rPr lang="en-US" sz="3200" u="sng" dirty="0"/>
              <a:t>3. The Third Attack </a:t>
            </a:r>
            <a:r>
              <a:rPr lang="en-US" sz="3200" dirty="0"/>
              <a:t>– </a:t>
            </a:r>
            <a:r>
              <a:rPr lang="en-US" sz="3200" dirty="0" smtClean="0"/>
              <a:t>The </a:t>
            </a:r>
            <a:r>
              <a:rPr lang="en-US" sz="3200" dirty="0"/>
              <a:t>“Secret” Demonetization of Silver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33" y="3601133"/>
            <a:ext cx="4618346" cy="3075891"/>
          </a:xfrm>
          <a:prstGeom prst="rect">
            <a:avLst/>
          </a:prstGeom>
        </p:spPr>
      </p:pic>
      <p:sp>
        <p:nvSpPr>
          <p:cNvPr id="8" name="TextBox 7"/>
          <p:cNvSpPr txBox="1"/>
          <p:nvPr/>
        </p:nvSpPr>
        <p:spPr>
          <a:xfrm>
            <a:off x="-5" y="6211669"/>
            <a:ext cx="5950668" cy="646331"/>
          </a:xfrm>
          <a:prstGeom prst="rect">
            <a:avLst/>
          </a:prstGeom>
          <a:solidFill>
            <a:schemeClr val="bg1"/>
          </a:solidFill>
        </p:spPr>
        <p:txBody>
          <a:bodyPr wrap="none" rtlCol="0">
            <a:spAutoFit/>
          </a:bodyPr>
          <a:lstStyle/>
          <a:p>
            <a:r>
              <a:rPr lang="en-US" dirty="0" smtClean="0"/>
              <a:t>                                                                                                             </a:t>
            </a:r>
          </a:p>
          <a:p>
            <a:endParaRPr lang="en-US" dirty="0"/>
          </a:p>
        </p:txBody>
      </p:sp>
      <p:sp>
        <p:nvSpPr>
          <p:cNvPr id="11" name="TextBox 10"/>
          <p:cNvSpPr txBox="1"/>
          <p:nvPr/>
        </p:nvSpPr>
        <p:spPr>
          <a:xfrm>
            <a:off x="3026683" y="6138077"/>
            <a:ext cx="1854354" cy="369332"/>
          </a:xfrm>
          <a:prstGeom prst="rect">
            <a:avLst/>
          </a:prstGeom>
          <a:noFill/>
        </p:spPr>
        <p:txBody>
          <a:bodyPr wrap="none" rtlCol="0">
            <a:spAutoFit/>
          </a:bodyPr>
          <a:lstStyle/>
          <a:p>
            <a:r>
              <a:rPr lang="en-US" dirty="0" smtClean="0"/>
              <a:t>British Parliament</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3" y="5328744"/>
            <a:ext cx="1037709" cy="1529255"/>
          </a:xfrm>
          <a:prstGeom prst="rect">
            <a:avLst/>
          </a:prstGeom>
        </p:spPr>
      </p:pic>
      <p:sp>
        <p:nvSpPr>
          <p:cNvPr id="15" name="TextBox 14"/>
          <p:cNvSpPr txBox="1"/>
          <p:nvPr/>
        </p:nvSpPr>
        <p:spPr>
          <a:xfrm>
            <a:off x="1039222" y="6433816"/>
            <a:ext cx="2260619" cy="369332"/>
          </a:xfrm>
          <a:prstGeom prst="rect">
            <a:avLst/>
          </a:prstGeom>
          <a:noFill/>
        </p:spPr>
        <p:txBody>
          <a:bodyPr wrap="none" rtlCol="0">
            <a:spAutoFit/>
          </a:bodyPr>
          <a:lstStyle/>
          <a:p>
            <a:r>
              <a:rPr lang="en-US" dirty="0" smtClean="0"/>
              <a:t>A Rothschild Financier</a:t>
            </a:r>
            <a:endParaRPr lang="en-US" dirty="0"/>
          </a:p>
        </p:txBody>
      </p:sp>
      <p:sp>
        <p:nvSpPr>
          <p:cNvPr id="17" name="Content Placeholder 2"/>
          <p:cNvSpPr txBox="1">
            <a:spLocks/>
          </p:cNvSpPr>
          <p:nvPr/>
        </p:nvSpPr>
        <p:spPr>
          <a:xfrm>
            <a:off x="5517931" y="2712945"/>
            <a:ext cx="6400800" cy="3720871"/>
          </a:xfrm>
          <a:prstGeom prst="rect">
            <a:avLst/>
          </a:prstGeom>
          <a:solidFill>
            <a:srgbClr val="FFFF00"/>
          </a:solidFill>
        </p:spPr>
        <p:txBody>
          <a:bodyPr vert="horz" lIns="0" tIns="45720" rIns="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100" dirty="0" smtClean="0"/>
              <a:t>“Within a fortnight after its enactment in England, this Mint bill, which, it was alleged, contained ‘no innovations and no new principles,’ was in the hands of the Comptroller of the (paper) Currency at Washington, Mr. John Jay Knox, a young man and a new man, entirely ignorant of coinage…  There it became the basis of a bill which purported, like its prototype, to be merely a codification of the existing laws relating to the coinage, but which, also like its prototype, really curtailed and destroyed the ancient prerogative of the State… ”   </a:t>
            </a:r>
          </a:p>
          <a:p>
            <a:pPr marL="457200" lvl="1" indent="0">
              <a:buFont typeface="Arial" panose="020B0604020202020204" pitchFamily="34" charset="0"/>
              <a:buNone/>
            </a:pPr>
            <a:r>
              <a:rPr lang="en-US" sz="2100" dirty="0"/>
              <a:t> </a:t>
            </a:r>
            <a:r>
              <a:rPr lang="en-US" sz="2100" dirty="0" smtClean="0"/>
              <a:t>        </a:t>
            </a:r>
          </a:p>
          <a:p>
            <a:pPr marL="457200" lvl="1" indent="0">
              <a:buFont typeface="Arial" panose="020B0604020202020204" pitchFamily="34" charset="0"/>
              <a:buNone/>
            </a:pPr>
            <a:r>
              <a:rPr lang="en-US" sz="2100" dirty="0"/>
              <a:t> </a:t>
            </a:r>
            <a:r>
              <a:rPr lang="en-US" sz="2100" dirty="0" smtClean="0"/>
              <a:t>            </a:t>
            </a:r>
            <a:r>
              <a:rPr lang="en-US" sz="1800" dirty="0" smtClean="0"/>
              <a:t>Alexander Del Mar, </a:t>
            </a:r>
            <a:r>
              <a:rPr lang="en-US" sz="1800" i="1" dirty="0" smtClean="0"/>
              <a:t>A History of Monetary Crimes</a:t>
            </a:r>
            <a:r>
              <a:rPr lang="en-US" sz="1800" dirty="0" smtClean="0"/>
              <a:t>, p. 85</a:t>
            </a:r>
            <a:endParaRPr lang="en-US" sz="2100" dirty="0"/>
          </a:p>
        </p:txBody>
      </p:sp>
    </p:spTree>
    <p:extLst>
      <p:ext uri="{BB962C8B-B14F-4D97-AF65-F5344CB8AC3E}">
        <p14:creationId xmlns:p14="http://schemas.microsoft.com/office/powerpoint/2010/main" val="2931089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91610"/>
            <a:ext cx="12191999" cy="343686"/>
          </a:xfrm>
          <a:solidFill>
            <a:srgbClr val="99FFCC"/>
          </a:solidFill>
        </p:spPr>
        <p:txBody>
          <a:bodyPr>
            <a:noAutofit/>
          </a:bodyPr>
          <a:lstStyle/>
          <a:p>
            <a:pPr lvl="0" algn="ctr"/>
            <a:r>
              <a:rPr lang="en-US" sz="2800" b="1" dirty="0" smtClean="0"/>
              <a:t>PART 3a:   </a:t>
            </a:r>
            <a:r>
              <a:rPr lang="en-US" sz="2400" dirty="0" smtClean="0"/>
              <a:t> </a:t>
            </a:r>
            <a:r>
              <a:rPr lang="en-US" sz="2400" b="1" dirty="0"/>
              <a:t>English Interference with the U.S. Mint </a:t>
            </a:r>
            <a:r>
              <a:rPr lang="en-US" sz="2400" b="1" dirty="0" smtClean="0"/>
              <a:t>Laws   1873-4 </a:t>
            </a:r>
            <a:endParaRPr lang="en-US" sz="2800" b="1" dirty="0"/>
          </a:p>
        </p:txBody>
      </p:sp>
      <p:sp>
        <p:nvSpPr>
          <p:cNvPr id="20" name="TextBox 19"/>
          <p:cNvSpPr txBox="1"/>
          <p:nvPr/>
        </p:nvSpPr>
        <p:spPr>
          <a:xfrm>
            <a:off x="-5" y="6835"/>
            <a:ext cx="12191997" cy="584775"/>
          </a:xfrm>
          <a:prstGeom prst="rect">
            <a:avLst/>
          </a:prstGeom>
          <a:solidFill>
            <a:srgbClr val="ABFFC7"/>
          </a:solidFill>
        </p:spPr>
        <p:txBody>
          <a:bodyPr wrap="square" rtlCol="0">
            <a:spAutoFit/>
          </a:bodyPr>
          <a:lstStyle/>
          <a:p>
            <a:pPr algn="ctr"/>
            <a:r>
              <a:rPr lang="en-US" sz="3200" u="sng" dirty="0"/>
              <a:t>3. The Third Attack </a:t>
            </a:r>
            <a:r>
              <a:rPr lang="en-US" sz="3200" dirty="0"/>
              <a:t>– </a:t>
            </a:r>
            <a:r>
              <a:rPr lang="en-US" sz="3200" dirty="0" smtClean="0"/>
              <a:t>The </a:t>
            </a:r>
            <a:r>
              <a:rPr lang="en-US" sz="3200" dirty="0"/>
              <a:t>“Secret” Demonetization of Silver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19" y="4826398"/>
            <a:ext cx="7487919" cy="19898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39" y="2135625"/>
            <a:ext cx="7529304" cy="2044442"/>
          </a:xfrm>
          <a:prstGeom prst="rect">
            <a:avLst/>
          </a:prstGeom>
        </p:spPr>
      </p:pic>
      <p:sp>
        <p:nvSpPr>
          <p:cNvPr id="7" name="TextBox 6"/>
          <p:cNvSpPr txBox="1"/>
          <p:nvPr/>
        </p:nvSpPr>
        <p:spPr>
          <a:xfrm>
            <a:off x="-6" y="935296"/>
            <a:ext cx="12191998" cy="1015663"/>
          </a:xfrm>
          <a:prstGeom prst="rect">
            <a:avLst/>
          </a:prstGeom>
          <a:solidFill>
            <a:srgbClr val="F2E5FF"/>
          </a:solidFill>
        </p:spPr>
        <p:txBody>
          <a:bodyPr wrap="square" rtlCol="0">
            <a:spAutoFit/>
          </a:bodyPr>
          <a:lstStyle/>
          <a:p>
            <a:r>
              <a:rPr lang="en-US" dirty="0" smtClean="0"/>
              <a:t>The U.S. Mint Act [February 12, 1873] failed to name the silver dollar as one of the “currently minted” U.S. silver coins, instead substituting the “trade dollar,“ a special silver coin minted for trade with China.   </a:t>
            </a:r>
            <a:r>
              <a:rPr lang="en-US" sz="1600" dirty="0" smtClean="0"/>
              <a:t>Stephen </a:t>
            </a:r>
            <a:r>
              <a:rPr lang="en-US" sz="1600" dirty="0" err="1" smtClean="0"/>
              <a:t>Zarlenga</a:t>
            </a:r>
            <a:r>
              <a:rPr lang="en-US" sz="1600" dirty="0" smtClean="0"/>
              <a:t>, </a:t>
            </a:r>
            <a:r>
              <a:rPr lang="en-US" sz="1600" i="1" dirty="0" smtClean="0"/>
              <a:t>LSM</a:t>
            </a:r>
            <a:r>
              <a:rPr lang="en-US" sz="1600" dirty="0" smtClean="0"/>
              <a:t>, p. 495</a:t>
            </a:r>
          </a:p>
          <a:p>
            <a:pPr algn="ctr"/>
            <a:r>
              <a:rPr lang="en-US" sz="2400" dirty="0" smtClean="0"/>
              <a:t>This act discontinued the coinage of silver dollars.</a:t>
            </a:r>
            <a:endParaRPr lang="en-US" sz="2400" dirty="0"/>
          </a:p>
        </p:txBody>
      </p:sp>
      <p:pic>
        <p:nvPicPr>
          <p:cNvPr id="9"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185544" y="3395158"/>
            <a:ext cx="3442325" cy="1986455"/>
          </a:xfrm>
          <a:solidFill>
            <a:srgbClr val="FFFF00"/>
          </a:solidFill>
        </p:spPr>
      </p:pic>
    </p:spTree>
    <p:extLst>
      <p:ext uri="{BB962C8B-B14F-4D97-AF65-F5344CB8AC3E}">
        <p14:creationId xmlns:p14="http://schemas.microsoft.com/office/powerpoint/2010/main" val="87104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91610"/>
            <a:ext cx="12191999" cy="343686"/>
          </a:xfrm>
          <a:solidFill>
            <a:srgbClr val="99FFCC"/>
          </a:solidFill>
        </p:spPr>
        <p:txBody>
          <a:bodyPr>
            <a:noAutofit/>
          </a:bodyPr>
          <a:lstStyle/>
          <a:p>
            <a:pPr lvl="0" algn="ctr"/>
            <a:r>
              <a:rPr lang="en-US" sz="2800" b="1" dirty="0" smtClean="0"/>
              <a:t>PART 3a:   </a:t>
            </a:r>
            <a:r>
              <a:rPr lang="en-US" sz="2400" dirty="0" smtClean="0"/>
              <a:t> </a:t>
            </a:r>
            <a:r>
              <a:rPr lang="en-US" sz="2400" b="1" dirty="0"/>
              <a:t>English Interference with the U.S. Mint </a:t>
            </a:r>
            <a:r>
              <a:rPr lang="en-US" sz="2400" b="1" dirty="0" smtClean="0"/>
              <a:t>Laws   1873-4 </a:t>
            </a:r>
            <a:endParaRPr lang="en-US" sz="2800" b="1" dirty="0"/>
          </a:p>
        </p:txBody>
      </p:sp>
      <p:sp>
        <p:nvSpPr>
          <p:cNvPr id="20" name="TextBox 19"/>
          <p:cNvSpPr txBox="1"/>
          <p:nvPr/>
        </p:nvSpPr>
        <p:spPr>
          <a:xfrm>
            <a:off x="-5" y="6835"/>
            <a:ext cx="12191997" cy="584775"/>
          </a:xfrm>
          <a:prstGeom prst="rect">
            <a:avLst/>
          </a:prstGeom>
          <a:solidFill>
            <a:srgbClr val="ABFFC7"/>
          </a:solidFill>
        </p:spPr>
        <p:txBody>
          <a:bodyPr wrap="square" rtlCol="0">
            <a:spAutoFit/>
          </a:bodyPr>
          <a:lstStyle/>
          <a:p>
            <a:pPr algn="ctr"/>
            <a:r>
              <a:rPr lang="en-US" sz="3200" u="sng" dirty="0"/>
              <a:t>3. The Third Attack </a:t>
            </a:r>
            <a:r>
              <a:rPr lang="en-US" sz="3200" dirty="0"/>
              <a:t>– </a:t>
            </a:r>
            <a:r>
              <a:rPr lang="en-US" sz="3200" dirty="0" smtClean="0"/>
              <a:t>The </a:t>
            </a:r>
            <a:r>
              <a:rPr lang="en-US" sz="3200" dirty="0"/>
              <a:t>“Secret” Demonetization of Silver</a:t>
            </a:r>
          </a:p>
        </p:txBody>
      </p:sp>
      <p:sp>
        <p:nvSpPr>
          <p:cNvPr id="5" name="Content Placeholder 4"/>
          <p:cNvSpPr>
            <a:spLocks noGrp="1"/>
          </p:cNvSpPr>
          <p:nvPr>
            <p:ph idx="1"/>
          </p:nvPr>
        </p:nvSpPr>
        <p:spPr>
          <a:xfrm>
            <a:off x="0" y="952833"/>
            <a:ext cx="12191992" cy="2074146"/>
          </a:xfrm>
        </p:spPr>
        <p:txBody>
          <a:bodyPr>
            <a:normAutofit fontScale="85000" lnSpcReduction="20000"/>
          </a:bodyPr>
          <a:lstStyle/>
          <a:p>
            <a:pPr marL="0" indent="0">
              <a:spcBef>
                <a:spcPts val="0"/>
              </a:spcBef>
              <a:buNone/>
            </a:pPr>
            <a:r>
              <a:rPr lang="en-US" dirty="0"/>
              <a:t>The act of 1873 only discontinued its coinage; the provision of the Revised </a:t>
            </a:r>
            <a:r>
              <a:rPr lang="en-US" dirty="0" smtClean="0"/>
              <a:t>Statutes [June, 1874] </a:t>
            </a:r>
            <a:r>
              <a:rPr lang="en-US" dirty="0"/>
              <a:t>took away its debt-paying power for sums beyond five </a:t>
            </a:r>
            <a:r>
              <a:rPr lang="en-US" dirty="0" smtClean="0"/>
              <a:t>dollars.</a:t>
            </a:r>
          </a:p>
          <a:p>
            <a:pPr marL="0" indent="0" algn="r">
              <a:spcBef>
                <a:spcPts val="0"/>
              </a:spcBef>
              <a:buNone/>
            </a:pPr>
            <a:r>
              <a:rPr lang="en-US" dirty="0" smtClean="0"/>
              <a:t> </a:t>
            </a:r>
            <a:r>
              <a:rPr lang="en-US" sz="2400" dirty="0"/>
              <a:t>J. Laurence Laughlin, </a:t>
            </a:r>
            <a:r>
              <a:rPr lang="en-US" sz="2400" i="1" dirty="0"/>
              <a:t>The History of Bimetallism in the United States</a:t>
            </a:r>
            <a:r>
              <a:rPr lang="en-US" sz="2400" dirty="0"/>
              <a:t> [1885]</a:t>
            </a:r>
            <a:endParaRPr lang="en-US" sz="2400" dirty="0" smtClean="0"/>
          </a:p>
          <a:p>
            <a:pPr marL="0" indent="0">
              <a:buNone/>
            </a:pPr>
            <a:endParaRPr lang="en-US" dirty="0"/>
          </a:p>
          <a:p>
            <a:pPr marL="0" indent="0">
              <a:buNone/>
            </a:pPr>
            <a:r>
              <a:rPr lang="en-US" dirty="0" smtClean="0"/>
              <a:t>Act </a:t>
            </a:r>
            <a:r>
              <a:rPr lang="en-US" dirty="0"/>
              <a:t>of June, 1814</a:t>
            </a:r>
            <a:r>
              <a:rPr lang="en-US" dirty="0" smtClean="0"/>
              <a:t>:   </a:t>
            </a:r>
            <a:r>
              <a:rPr lang="en-US" dirty="0"/>
              <a:t>"</a:t>
            </a:r>
            <a:r>
              <a:rPr lang="en-US" dirty="0" smtClean="0"/>
              <a:t>8 sect</a:t>
            </a:r>
            <a:r>
              <a:rPr lang="en-US" dirty="0"/>
              <a:t>; 3586. The silver coins of the United States shall be a legal tender at their nominal value for any amount </a:t>
            </a:r>
            <a:r>
              <a:rPr lang="en-US" b="1" dirty="0"/>
              <a:t>not exceeding </a:t>
            </a:r>
            <a:r>
              <a:rPr lang="en-US" dirty="0"/>
              <a:t>five dollars in any one payment."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040" y="3750810"/>
            <a:ext cx="3440435" cy="1810755"/>
          </a:xfrm>
          <a:prstGeom prst="rect">
            <a:avLst/>
          </a:prstGeom>
        </p:spPr>
      </p:pic>
      <p:sp>
        <p:nvSpPr>
          <p:cNvPr id="8" name="TextBox 7"/>
          <p:cNvSpPr txBox="1"/>
          <p:nvPr/>
        </p:nvSpPr>
        <p:spPr>
          <a:xfrm>
            <a:off x="2335090" y="5479582"/>
            <a:ext cx="2530821" cy="369332"/>
          </a:xfrm>
          <a:prstGeom prst="rect">
            <a:avLst/>
          </a:prstGeom>
          <a:noFill/>
        </p:spPr>
        <p:txBody>
          <a:bodyPr wrap="none" rtlCol="0">
            <a:spAutoFit/>
          </a:bodyPr>
          <a:lstStyle/>
          <a:p>
            <a:r>
              <a:rPr lang="en-US" dirty="0" smtClean="0"/>
              <a:t>Liberty Silver Dollar 1872</a:t>
            </a:r>
            <a:endParaRPr lang="en-US" dirty="0"/>
          </a:p>
        </p:txBody>
      </p:sp>
      <p:sp>
        <p:nvSpPr>
          <p:cNvPr id="6" name="TextBox 5"/>
          <p:cNvSpPr txBox="1"/>
          <p:nvPr/>
        </p:nvSpPr>
        <p:spPr>
          <a:xfrm>
            <a:off x="5644055" y="3044516"/>
            <a:ext cx="6117252" cy="3785652"/>
          </a:xfrm>
          <a:prstGeom prst="rect">
            <a:avLst/>
          </a:prstGeom>
          <a:solidFill>
            <a:srgbClr val="86FAC6"/>
          </a:solidFill>
        </p:spPr>
        <p:txBody>
          <a:bodyPr wrap="none" rtlCol="0">
            <a:spAutoFit/>
          </a:bodyPr>
          <a:lstStyle/>
          <a:p>
            <a:r>
              <a:rPr lang="en-US" sz="2000" dirty="0" smtClean="0"/>
              <a:t>“But the $5 limit meant silver could be refused for any</a:t>
            </a:r>
          </a:p>
          <a:p>
            <a:r>
              <a:rPr lang="en-US" sz="2000" dirty="0" smtClean="0"/>
              <a:t>commercial transactions.  Gold or paper money would</a:t>
            </a:r>
          </a:p>
          <a:p>
            <a:r>
              <a:rPr lang="en-US" sz="2000" dirty="0" smtClean="0"/>
              <a:t>have to be found for payment, and their value would be</a:t>
            </a:r>
          </a:p>
          <a:p>
            <a:r>
              <a:rPr lang="en-US" sz="2000" dirty="0" smtClean="0"/>
              <a:t>enhanced.</a:t>
            </a:r>
          </a:p>
          <a:p>
            <a:endParaRPr lang="en-US" sz="2000" dirty="0"/>
          </a:p>
          <a:p>
            <a:r>
              <a:rPr lang="en-US" sz="2000" dirty="0" smtClean="0"/>
              <a:t>The amounts of silver involved may not seem significant,</a:t>
            </a:r>
          </a:p>
          <a:p>
            <a:r>
              <a:rPr lang="en-US" sz="2000" dirty="0" smtClean="0"/>
              <a:t>but it was important in the context of the requirement</a:t>
            </a:r>
          </a:p>
          <a:p>
            <a:r>
              <a:rPr lang="en-US" sz="2000" dirty="0" smtClean="0"/>
              <a:t>to make Greenback bonds, and later the greenbacks </a:t>
            </a:r>
          </a:p>
          <a:p>
            <a:r>
              <a:rPr lang="en-US" sz="2000" dirty="0" smtClean="0"/>
              <a:t>themselves, payable in ‘coinage,’ which would now mean</a:t>
            </a:r>
          </a:p>
          <a:p>
            <a:r>
              <a:rPr lang="en-US" sz="2000" dirty="0" smtClean="0"/>
              <a:t>only gold coinage.”     </a:t>
            </a:r>
            <a:r>
              <a:rPr lang="en-US" dirty="0" smtClean="0"/>
              <a:t>Stephen </a:t>
            </a:r>
            <a:r>
              <a:rPr lang="en-US" dirty="0" err="1" smtClean="0"/>
              <a:t>Zarlenga</a:t>
            </a:r>
            <a:r>
              <a:rPr lang="en-US" dirty="0" smtClean="0"/>
              <a:t>, </a:t>
            </a:r>
            <a:r>
              <a:rPr lang="en-US" i="1" dirty="0" smtClean="0"/>
              <a:t>LSM</a:t>
            </a:r>
            <a:r>
              <a:rPr lang="en-US" dirty="0" smtClean="0"/>
              <a:t>, p. 497</a:t>
            </a:r>
          </a:p>
          <a:p>
            <a:endParaRPr lang="en-US" sz="2000" dirty="0"/>
          </a:p>
          <a:p>
            <a:endParaRPr lang="en-US" sz="2000" dirty="0"/>
          </a:p>
        </p:txBody>
      </p:sp>
    </p:spTree>
    <p:extLst>
      <p:ext uri="{BB962C8B-B14F-4D97-AF65-F5344CB8AC3E}">
        <p14:creationId xmlns:p14="http://schemas.microsoft.com/office/powerpoint/2010/main" val="889873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91610"/>
            <a:ext cx="12191999" cy="343686"/>
          </a:xfrm>
          <a:solidFill>
            <a:srgbClr val="99FFCC"/>
          </a:solidFill>
        </p:spPr>
        <p:txBody>
          <a:bodyPr>
            <a:noAutofit/>
          </a:bodyPr>
          <a:lstStyle/>
          <a:p>
            <a:pPr lvl="0" algn="ctr"/>
            <a:r>
              <a:rPr lang="en-US" sz="2800" b="1" dirty="0" smtClean="0"/>
              <a:t>PART 3b:    </a:t>
            </a:r>
            <a:r>
              <a:rPr lang="en-US" sz="2800" dirty="0" smtClean="0"/>
              <a:t> </a:t>
            </a:r>
            <a:r>
              <a:rPr lang="en-US" sz="2800" b="1" dirty="0"/>
              <a:t>The “Discovery” of the “Crime of 1873” </a:t>
            </a:r>
          </a:p>
        </p:txBody>
      </p:sp>
      <p:sp>
        <p:nvSpPr>
          <p:cNvPr id="20" name="TextBox 19"/>
          <p:cNvSpPr txBox="1"/>
          <p:nvPr/>
        </p:nvSpPr>
        <p:spPr>
          <a:xfrm>
            <a:off x="-5" y="6835"/>
            <a:ext cx="12191997" cy="584775"/>
          </a:xfrm>
          <a:prstGeom prst="rect">
            <a:avLst/>
          </a:prstGeom>
          <a:solidFill>
            <a:srgbClr val="ABFFC7"/>
          </a:solidFill>
        </p:spPr>
        <p:txBody>
          <a:bodyPr wrap="square" rtlCol="0">
            <a:spAutoFit/>
          </a:bodyPr>
          <a:lstStyle/>
          <a:p>
            <a:pPr algn="ctr"/>
            <a:r>
              <a:rPr lang="en-US" sz="3200" u="sng" dirty="0"/>
              <a:t>3. </a:t>
            </a:r>
            <a:r>
              <a:rPr lang="en-US" sz="3200" u="sng" dirty="0" smtClean="0"/>
              <a:t>The </a:t>
            </a:r>
            <a:r>
              <a:rPr lang="en-US" sz="3200" u="sng" dirty="0"/>
              <a:t>Third Attack </a:t>
            </a:r>
            <a:r>
              <a:rPr lang="en-US" sz="3200" dirty="0"/>
              <a:t>– </a:t>
            </a:r>
            <a:r>
              <a:rPr lang="en-US" sz="3200" dirty="0" smtClean="0"/>
              <a:t>The </a:t>
            </a:r>
            <a:r>
              <a:rPr lang="en-US" sz="3200" dirty="0"/>
              <a:t>“Secret” Demonetization of Silver</a:t>
            </a:r>
          </a:p>
        </p:txBody>
      </p:sp>
      <p:pic>
        <p:nvPicPr>
          <p:cNvPr id="9"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29599" y="1520071"/>
            <a:ext cx="3509667" cy="3748963"/>
          </a:xfrm>
          <a:solidFill>
            <a:srgbClr val="FFFF00"/>
          </a:solidFill>
        </p:spPr>
      </p:pic>
      <p:sp>
        <p:nvSpPr>
          <p:cNvPr id="4" name="TextBox 3"/>
          <p:cNvSpPr txBox="1"/>
          <p:nvPr/>
        </p:nvSpPr>
        <p:spPr>
          <a:xfrm>
            <a:off x="331076" y="1371600"/>
            <a:ext cx="6913816" cy="5078313"/>
          </a:xfrm>
          <a:prstGeom prst="rect">
            <a:avLst/>
          </a:prstGeom>
          <a:solidFill>
            <a:srgbClr val="DDFFE8"/>
          </a:solidFill>
        </p:spPr>
        <p:txBody>
          <a:bodyPr wrap="none" rtlCol="0">
            <a:spAutoFit/>
          </a:bodyPr>
          <a:lstStyle/>
          <a:p>
            <a:r>
              <a:rPr lang="en-US" dirty="0" smtClean="0"/>
              <a:t>“It [demonetization of silver dollar] was neither demanded by the</a:t>
            </a:r>
          </a:p>
          <a:p>
            <a:r>
              <a:rPr lang="en-US" dirty="0" smtClean="0"/>
              <a:t>resolutions of public meetings or political conventions, nor asked for</a:t>
            </a:r>
          </a:p>
          <a:p>
            <a:r>
              <a:rPr lang="en-US" dirty="0" smtClean="0"/>
              <a:t>in petitions from electors…    While it was pending, the press of the</a:t>
            </a:r>
          </a:p>
          <a:p>
            <a:r>
              <a:rPr lang="en-US" dirty="0" smtClean="0"/>
              <a:t>country was entirely unobservant or silent.  After it passed, no notice</a:t>
            </a:r>
          </a:p>
          <a:p>
            <a:r>
              <a:rPr lang="en-US" dirty="0" smtClean="0"/>
              <a:t>was taken of it for more than two years afterwards.</a:t>
            </a:r>
          </a:p>
          <a:p>
            <a:endParaRPr lang="en-US" dirty="0"/>
          </a:p>
          <a:p>
            <a:r>
              <a:rPr lang="en-US" dirty="0" smtClean="0"/>
              <a:t>The most striking evidence, perhaps, of the public inattention to the </a:t>
            </a:r>
          </a:p>
          <a:p>
            <a:r>
              <a:rPr lang="en-US" dirty="0" smtClean="0"/>
              <a:t>effect of the coinage act of 1873, is the fact that President Grant, who</a:t>
            </a:r>
          </a:p>
          <a:p>
            <a:r>
              <a:rPr lang="en-US" dirty="0" smtClean="0"/>
              <a:t>signed it, had no knowledge of what it really accomplished in relation </a:t>
            </a:r>
          </a:p>
          <a:p>
            <a:r>
              <a:rPr lang="en-US" dirty="0" smtClean="0"/>
              <a:t>to the demonetization of silver, and was still uninformed about it so</a:t>
            </a:r>
          </a:p>
          <a:p>
            <a:r>
              <a:rPr lang="en-US" dirty="0" smtClean="0"/>
              <a:t>late as October 3, 1873, as is proved by his letter of that date to </a:t>
            </a:r>
          </a:p>
          <a:p>
            <a:r>
              <a:rPr lang="en-US" dirty="0" smtClean="0"/>
              <a:t>Mr. Cowdrey.    In this letter he wonders why silver is not brought to the</a:t>
            </a:r>
          </a:p>
          <a:p>
            <a:r>
              <a:rPr lang="en-US" dirty="0" smtClean="0"/>
              <a:t>mints and coined into money!</a:t>
            </a:r>
          </a:p>
          <a:p>
            <a:endParaRPr lang="en-US" dirty="0"/>
          </a:p>
          <a:p>
            <a:r>
              <a:rPr lang="en-US" dirty="0" smtClean="0"/>
              <a:t>The silver dollar was dropped purely and simply to enhance the value</a:t>
            </a:r>
          </a:p>
          <a:p>
            <a:r>
              <a:rPr lang="en-US" dirty="0" smtClean="0"/>
              <a:t>of the gold dollar, and thus to double the debt of the American people.”</a:t>
            </a:r>
          </a:p>
          <a:p>
            <a:endParaRPr lang="en-US" dirty="0"/>
          </a:p>
          <a:p>
            <a:pPr algn="r"/>
            <a:r>
              <a:rPr lang="en-US" sz="1600" dirty="0" smtClean="0"/>
              <a:t>Alexander Del Mar, </a:t>
            </a:r>
            <a:r>
              <a:rPr lang="en-US" sz="1600" i="1" dirty="0" smtClean="0"/>
              <a:t>A History of Monetary Crimes</a:t>
            </a:r>
            <a:r>
              <a:rPr lang="en-US" sz="1600" dirty="0" smtClean="0"/>
              <a:t>, pp. 89-90</a:t>
            </a:r>
            <a:endParaRPr lang="en-US" sz="1600" dirty="0"/>
          </a:p>
        </p:txBody>
      </p:sp>
    </p:spTree>
    <p:extLst>
      <p:ext uri="{BB962C8B-B14F-4D97-AF65-F5344CB8AC3E}">
        <p14:creationId xmlns:p14="http://schemas.microsoft.com/office/powerpoint/2010/main" val="2495739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91610"/>
            <a:ext cx="12191999" cy="343686"/>
          </a:xfrm>
          <a:solidFill>
            <a:srgbClr val="99FFCC"/>
          </a:solidFill>
        </p:spPr>
        <p:txBody>
          <a:bodyPr>
            <a:noAutofit/>
          </a:bodyPr>
          <a:lstStyle/>
          <a:p>
            <a:pPr lvl="0" algn="ctr"/>
            <a:r>
              <a:rPr lang="en-US" sz="2800" b="1" dirty="0" smtClean="0"/>
              <a:t>PART 3b:    </a:t>
            </a:r>
            <a:r>
              <a:rPr lang="en-US" sz="2800" dirty="0" smtClean="0"/>
              <a:t> </a:t>
            </a:r>
            <a:r>
              <a:rPr lang="en-US" sz="2800" b="1" dirty="0"/>
              <a:t>The “Discovery” of the “Crime of 1873” </a:t>
            </a:r>
          </a:p>
        </p:txBody>
      </p:sp>
      <p:sp>
        <p:nvSpPr>
          <p:cNvPr id="20" name="TextBox 19"/>
          <p:cNvSpPr txBox="1"/>
          <p:nvPr/>
        </p:nvSpPr>
        <p:spPr>
          <a:xfrm>
            <a:off x="-5" y="6835"/>
            <a:ext cx="12191997" cy="584775"/>
          </a:xfrm>
          <a:prstGeom prst="rect">
            <a:avLst/>
          </a:prstGeom>
          <a:solidFill>
            <a:srgbClr val="ABFFC7"/>
          </a:solidFill>
        </p:spPr>
        <p:txBody>
          <a:bodyPr wrap="square" rtlCol="0">
            <a:spAutoFit/>
          </a:bodyPr>
          <a:lstStyle/>
          <a:p>
            <a:pPr algn="ctr"/>
            <a:r>
              <a:rPr lang="en-US" sz="3200" u="sng" dirty="0"/>
              <a:t>3. The Third Attack </a:t>
            </a:r>
            <a:r>
              <a:rPr lang="en-US" sz="3200" dirty="0"/>
              <a:t>– </a:t>
            </a:r>
            <a:r>
              <a:rPr lang="en-US" sz="3200" dirty="0" smtClean="0"/>
              <a:t>The </a:t>
            </a:r>
            <a:r>
              <a:rPr lang="en-US" sz="3200" dirty="0"/>
              <a:t>“Secret” Demonetization of Silver</a:t>
            </a:r>
          </a:p>
        </p:txBody>
      </p:sp>
      <p:pic>
        <p:nvPicPr>
          <p:cNvPr id="9"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29599" y="1520071"/>
            <a:ext cx="3509667" cy="3748963"/>
          </a:xfrm>
          <a:solidFill>
            <a:srgbClr val="FFFF00"/>
          </a:solidFill>
        </p:spPr>
      </p:pic>
      <p:sp>
        <p:nvSpPr>
          <p:cNvPr id="3" name="TextBox 2"/>
          <p:cNvSpPr txBox="1"/>
          <p:nvPr/>
        </p:nvSpPr>
        <p:spPr>
          <a:xfrm>
            <a:off x="299543" y="1665116"/>
            <a:ext cx="7616716" cy="4801314"/>
          </a:xfrm>
          <a:prstGeom prst="rect">
            <a:avLst/>
          </a:prstGeom>
          <a:solidFill>
            <a:srgbClr val="CFF640"/>
          </a:solidFill>
        </p:spPr>
        <p:txBody>
          <a:bodyPr wrap="square" rtlCol="0">
            <a:spAutoFit/>
          </a:bodyPr>
          <a:lstStyle/>
          <a:p>
            <a:r>
              <a:rPr lang="en-US" dirty="0" smtClean="0"/>
              <a:t>“…  the very same men… who betrayed their party in 1868 and</a:t>
            </a:r>
          </a:p>
          <a:p>
            <a:r>
              <a:rPr lang="en-US" dirty="0" smtClean="0"/>
              <a:t>who doubled the public indebtedness by promoting the act of March 18, 1869,</a:t>
            </a:r>
          </a:p>
          <a:p>
            <a:r>
              <a:rPr lang="en-US" dirty="0" smtClean="0"/>
              <a:t>assisted to again double the debt, by promoting the surreptitious mint</a:t>
            </a:r>
          </a:p>
          <a:p>
            <a:r>
              <a:rPr lang="en-US" dirty="0" smtClean="0"/>
              <a:t>codification act of February 12, 1873, and the further surreptitious act of</a:t>
            </a:r>
          </a:p>
          <a:p>
            <a:r>
              <a:rPr lang="en-US" dirty="0" smtClean="0"/>
              <a:t>June, 1874.</a:t>
            </a:r>
          </a:p>
          <a:p>
            <a:endParaRPr lang="en-US" dirty="0"/>
          </a:p>
          <a:p>
            <a:r>
              <a:rPr lang="en-US" dirty="0" smtClean="0"/>
              <a:t>… a sordid crime, hatched abroad and brought into this country by the</a:t>
            </a:r>
          </a:p>
          <a:p>
            <a:r>
              <a:rPr lang="en-US" dirty="0" smtClean="0"/>
              <a:t>treacherous people who governed the utterances of the New York </a:t>
            </a:r>
            <a:r>
              <a:rPr lang="en-US" i="1" dirty="0" smtClean="0"/>
              <a:t>World</a:t>
            </a:r>
            <a:r>
              <a:rPr lang="en-US" dirty="0" smtClean="0"/>
              <a:t>.</a:t>
            </a:r>
          </a:p>
          <a:p>
            <a:r>
              <a:rPr lang="en-US" dirty="0" smtClean="0"/>
              <a:t>Every one of the conspirators engaged in the commission of this crime</a:t>
            </a:r>
          </a:p>
          <a:p>
            <a:r>
              <a:rPr lang="en-US" dirty="0" smtClean="0"/>
              <a:t>suddenly acquired riches.”</a:t>
            </a:r>
          </a:p>
          <a:p>
            <a:endParaRPr lang="en-US" dirty="0"/>
          </a:p>
          <a:p>
            <a:pPr algn="r"/>
            <a:r>
              <a:rPr lang="en-US" sz="1600" dirty="0"/>
              <a:t>Alexander Del Mar, </a:t>
            </a:r>
            <a:r>
              <a:rPr lang="en-US" sz="1600" i="1" dirty="0"/>
              <a:t>A History of Monetary Crimes</a:t>
            </a:r>
            <a:r>
              <a:rPr lang="en-US" sz="1600" dirty="0"/>
              <a:t>, pp. </a:t>
            </a:r>
            <a:r>
              <a:rPr lang="en-US" sz="1600" dirty="0" smtClean="0"/>
              <a:t>90-91</a:t>
            </a:r>
          </a:p>
          <a:p>
            <a:endParaRPr lang="en-US" dirty="0"/>
          </a:p>
          <a:p>
            <a:r>
              <a:rPr lang="en-US" dirty="0" smtClean="0"/>
              <a:t>“Del Mar is referring to August Belmont, Manton Marble, and their </a:t>
            </a:r>
          </a:p>
          <a:p>
            <a:r>
              <a:rPr lang="en-US" dirty="0" smtClean="0"/>
              <a:t>financial backer, Baron Rothschild.</a:t>
            </a:r>
          </a:p>
          <a:p>
            <a:pPr algn="r"/>
            <a:r>
              <a:rPr lang="en-US" sz="1600" dirty="0" smtClean="0"/>
              <a:t>Stephen </a:t>
            </a:r>
            <a:r>
              <a:rPr lang="en-US" sz="1600" dirty="0" err="1" smtClean="0"/>
              <a:t>Zarlenga</a:t>
            </a:r>
            <a:r>
              <a:rPr lang="en-US" sz="1600" dirty="0" smtClean="0"/>
              <a:t>, </a:t>
            </a:r>
            <a:r>
              <a:rPr lang="en-US" sz="1600" i="1" dirty="0" smtClean="0"/>
              <a:t>LSM</a:t>
            </a:r>
            <a:r>
              <a:rPr lang="en-US" sz="1600" dirty="0" smtClean="0"/>
              <a:t>, p. 498</a:t>
            </a:r>
            <a:endParaRPr lang="en-US" sz="1600" dirty="0"/>
          </a:p>
          <a:p>
            <a:endParaRPr lang="en-US" dirty="0"/>
          </a:p>
        </p:txBody>
      </p:sp>
    </p:spTree>
    <p:extLst>
      <p:ext uri="{BB962C8B-B14F-4D97-AF65-F5344CB8AC3E}">
        <p14:creationId xmlns:p14="http://schemas.microsoft.com/office/powerpoint/2010/main" val="370779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4791"/>
            <a:ext cx="12191999" cy="343686"/>
          </a:xfrm>
          <a:solidFill>
            <a:srgbClr val="99FFCC"/>
          </a:solidFill>
        </p:spPr>
        <p:txBody>
          <a:bodyPr>
            <a:noAutofit/>
          </a:bodyPr>
          <a:lstStyle/>
          <a:p>
            <a:pPr lvl="0" algn="ctr"/>
            <a:r>
              <a:rPr lang="en-US" sz="2800" b="1" dirty="0" smtClean="0"/>
              <a:t>PART 3c:   </a:t>
            </a:r>
            <a:r>
              <a:rPr lang="en-US" sz="2400" dirty="0" smtClean="0"/>
              <a:t> </a:t>
            </a:r>
            <a:r>
              <a:rPr lang="en-US" sz="2000" dirty="0" smtClean="0"/>
              <a:t> </a:t>
            </a:r>
            <a:r>
              <a:rPr lang="en-US" sz="2400" b="1" dirty="0" smtClean="0"/>
              <a:t>The </a:t>
            </a:r>
            <a:r>
              <a:rPr lang="en-US" sz="2400" b="1" dirty="0"/>
              <a:t>1876 U.S. Monetary Commission </a:t>
            </a:r>
            <a:r>
              <a:rPr lang="en-US" sz="2400" b="1" dirty="0" smtClean="0"/>
              <a:t>Investigation  1876</a:t>
            </a:r>
            <a:endParaRPr lang="en-US" sz="3200" b="1" dirty="0"/>
          </a:p>
        </p:txBody>
      </p:sp>
      <p:sp>
        <p:nvSpPr>
          <p:cNvPr id="20" name="TextBox 19"/>
          <p:cNvSpPr txBox="1"/>
          <p:nvPr/>
        </p:nvSpPr>
        <p:spPr>
          <a:xfrm>
            <a:off x="3" y="-13010"/>
            <a:ext cx="12191997" cy="584775"/>
          </a:xfrm>
          <a:prstGeom prst="rect">
            <a:avLst/>
          </a:prstGeom>
          <a:solidFill>
            <a:srgbClr val="ABFFC7"/>
          </a:solidFill>
        </p:spPr>
        <p:txBody>
          <a:bodyPr wrap="square" rtlCol="0">
            <a:spAutoFit/>
          </a:bodyPr>
          <a:lstStyle/>
          <a:p>
            <a:pPr algn="ctr"/>
            <a:r>
              <a:rPr lang="en-US" sz="3200" u="sng" dirty="0"/>
              <a:t>3. The Third Attack </a:t>
            </a:r>
            <a:r>
              <a:rPr lang="en-US" sz="3200" dirty="0"/>
              <a:t>– </a:t>
            </a:r>
            <a:r>
              <a:rPr lang="en-US" sz="3200" dirty="0" smtClean="0"/>
              <a:t>The </a:t>
            </a:r>
            <a:r>
              <a:rPr lang="en-US" sz="3200" dirty="0"/>
              <a:t>“Secret” Demonetization of Silver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60" y="1486278"/>
            <a:ext cx="3026883" cy="4308264"/>
          </a:xfrm>
          <a:prstGeom prst="rect">
            <a:avLst/>
          </a:prstGeom>
        </p:spPr>
      </p:pic>
      <p:sp>
        <p:nvSpPr>
          <p:cNvPr id="8" name="Rectangle 7"/>
          <p:cNvSpPr/>
          <p:nvPr/>
        </p:nvSpPr>
        <p:spPr>
          <a:xfrm>
            <a:off x="607596" y="6131254"/>
            <a:ext cx="2896947" cy="369332"/>
          </a:xfrm>
          <a:prstGeom prst="rect">
            <a:avLst/>
          </a:prstGeom>
        </p:spPr>
        <p:txBody>
          <a:bodyPr wrap="none">
            <a:spAutoFit/>
          </a:bodyPr>
          <a:lstStyle/>
          <a:p>
            <a:r>
              <a:rPr lang="en-US" b="1" dirty="0"/>
              <a:t>Henri </a:t>
            </a:r>
            <a:r>
              <a:rPr lang="en-US" b="1" dirty="0" err="1"/>
              <a:t>Cernuschi</a:t>
            </a:r>
            <a:r>
              <a:rPr lang="en-US" b="1" dirty="0"/>
              <a:t> (1821-1896)</a:t>
            </a:r>
            <a:endParaRPr lang="en-US" dirty="0"/>
          </a:p>
        </p:txBody>
      </p:sp>
      <p:sp>
        <p:nvSpPr>
          <p:cNvPr id="9" name="TextBox 8"/>
          <p:cNvSpPr txBox="1"/>
          <p:nvPr/>
        </p:nvSpPr>
        <p:spPr>
          <a:xfrm>
            <a:off x="4004441" y="1486278"/>
            <a:ext cx="7516609" cy="4708981"/>
          </a:xfrm>
          <a:prstGeom prst="rect">
            <a:avLst/>
          </a:prstGeom>
          <a:noFill/>
        </p:spPr>
        <p:txBody>
          <a:bodyPr wrap="none" rtlCol="0">
            <a:spAutoFit/>
          </a:bodyPr>
          <a:lstStyle/>
          <a:p>
            <a:r>
              <a:rPr lang="en-US" dirty="0" smtClean="0"/>
              <a:t>Henri </a:t>
            </a:r>
            <a:r>
              <a:rPr lang="en-US" dirty="0" err="1" smtClean="0"/>
              <a:t>Cernuschi</a:t>
            </a:r>
            <a:r>
              <a:rPr lang="en-US" dirty="0" smtClean="0"/>
              <a:t> was a Parisian Jurist and banker and the inventor of the</a:t>
            </a:r>
          </a:p>
          <a:p>
            <a:r>
              <a:rPr lang="en-US" dirty="0" smtClean="0"/>
              <a:t>term “bimetallism.”</a:t>
            </a:r>
          </a:p>
          <a:p>
            <a:endParaRPr lang="en-US" dirty="0"/>
          </a:p>
          <a:p>
            <a:r>
              <a:rPr lang="en-US" dirty="0" smtClean="0"/>
              <a:t>“Parisian banker, Henri </a:t>
            </a:r>
            <a:r>
              <a:rPr lang="en-US" dirty="0" err="1" smtClean="0"/>
              <a:t>Cernuschi</a:t>
            </a:r>
            <a:r>
              <a:rPr lang="en-US" dirty="0" smtClean="0"/>
              <a:t>, the brilliant monetary thinker, was probably</a:t>
            </a:r>
          </a:p>
          <a:p>
            <a:r>
              <a:rPr lang="en-US" dirty="0" smtClean="0"/>
              <a:t>responsible for helping Del Mar get off the false path of </a:t>
            </a:r>
            <a:r>
              <a:rPr lang="en-US" dirty="0" err="1" smtClean="0"/>
              <a:t>metallism</a:t>
            </a:r>
            <a:r>
              <a:rPr lang="en-US" dirty="0" smtClean="0"/>
              <a:t>, and</a:t>
            </a:r>
          </a:p>
          <a:p>
            <a:r>
              <a:rPr lang="en-US" dirty="0" smtClean="0"/>
              <a:t>concentrate on the legal nature of money.     </a:t>
            </a:r>
            <a:r>
              <a:rPr lang="en-US" sz="1600" dirty="0" smtClean="0"/>
              <a:t>Stephen </a:t>
            </a:r>
            <a:r>
              <a:rPr lang="en-US" sz="1600" dirty="0" err="1" smtClean="0"/>
              <a:t>Zarlenga</a:t>
            </a:r>
            <a:r>
              <a:rPr lang="en-US" sz="1600" dirty="0" smtClean="0"/>
              <a:t>, </a:t>
            </a:r>
            <a:r>
              <a:rPr lang="en-US" sz="1600" i="1" dirty="0" smtClean="0"/>
              <a:t>LSM</a:t>
            </a:r>
            <a:r>
              <a:rPr lang="en-US" sz="1600" dirty="0" smtClean="0"/>
              <a:t>, p. 496</a:t>
            </a:r>
          </a:p>
          <a:p>
            <a:endParaRPr lang="en-US" sz="1600" dirty="0"/>
          </a:p>
          <a:p>
            <a:r>
              <a:rPr lang="en-US" dirty="0" smtClean="0"/>
              <a:t>Part of his testimony before the 1876 U.S. Monetary Commission:</a:t>
            </a:r>
          </a:p>
          <a:p>
            <a:r>
              <a:rPr lang="en-US" dirty="0" smtClean="0"/>
              <a:t>“If it had been generally known that any such vital question as the</a:t>
            </a:r>
          </a:p>
          <a:p>
            <a:r>
              <a:rPr lang="en-US" dirty="0" smtClean="0"/>
              <a:t>demonetization of silver was lurking in the bill it would have aroused</a:t>
            </a:r>
          </a:p>
          <a:p>
            <a:r>
              <a:rPr lang="en-US" dirty="0" smtClean="0"/>
              <a:t>the most wide spreading discussion throughout the country…  No</a:t>
            </a:r>
          </a:p>
          <a:p>
            <a:r>
              <a:rPr lang="en-US" dirty="0" smtClean="0"/>
              <a:t>adequate or satisfactory reasons for the enactment of the laws of 1873-74</a:t>
            </a:r>
          </a:p>
          <a:p>
            <a:r>
              <a:rPr lang="en-US" dirty="0" smtClean="0"/>
              <a:t>de-monetizing silver, have ever been given.”   </a:t>
            </a:r>
          </a:p>
          <a:p>
            <a:r>
              <a:rPr lang="en-US" sz="1600" dirty="0" smtClean="0"/>
              <a:t>as quoted by Stephen </a:t>
            </a:r>
            <a:r>
              <a:rPr lang="en-US" sz="1600" dirty="0" err="1" smtClean="0"/>
              <a:t>Zarlenga</a:t>
            </a:r>
            <a:r>
              <a:rPr lang="en-US" sz="1600" dirty="0" smtClean="0"/>
              <a:t>, </a:t>
            </a:r>
            <a:r>
              <a:rPr lang="en-US" sz="1600" i="1" dirty="0" smtClean="0"/>
              <a:t>LSM</a:t>
            </a:r>
            <a:r>
              <a:rPr lang="en-US" sz="1600" dirty="0" smtClean="0"/>
              <a:t>, p. 498</a:t>
            </a:r>
          </a:p>
          <a:p>
            <a:endParaRPr lang="en-US" sz="1600" dirty="0" smtClean="0"/>
          </a:p>
          <a:p>
            <a:endParaRPr lang="en-US" dirty="0"/>
          </a:p>
          <a:p>
            <a:endParaRPr lang="en-US" dirty="0"/>
          </a:p>
        </p:txBody>
      </p:sp>
    </p:spTree>
    <p:extLst>
      <p:ext uri="{BB962C8B-B14F-4D97-AF65-F5344CB8AC3E}">
        <p14:creationId xmlns:p14="http://schemas.microsoft.com/office/powerpoint/2010/main" val="3065049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4791"/>
            <a:ext cx="12191999" cy="343686"/>
          </a:xfrm>
          <a:solidFill>
            <a:srgbClr val="99FFCC"/>
          </a:solidFill>
        </p:spPr>
        <p:txBody>
          <a:bodyPr>
            <a:noAutofit/>
          </a:bodyPr>
          <a:lstStyle/>
          <a:p>
            <a:pPr lvl="0" algn="ctr"/>
            <a:r>
              <a:rPr lang="en-US" sz="2800" b="1" dirty="0" smtClean="0"/>
              <a:t>PART 3c:   </a:t>
            </a:r>
            <a:r>
              <a:rPr lang="en-US" sz="2400" dirty="0" smtClean="0"/>
              <a:t> </a:t>
            </a:r>
            <a:r>
              <a:rPr lang="en-US" sz="2000" dirty="0" smtClean="0"/>
              <a:t> </a:t>
            </a:r>
            <a:r>
              <a:rPr lang="en-US" sz="2400" b="1" dirty="0" smtClean="0"/>
              <a:t>The </a:t>
            </a:r>
            <a:r>
              <a:rPr lang="en-US" sz="2400" b="1" dirty="0"/>
              <a:t>1876 U.S. Monetary Commission </a:t>
            </a:r>
            <a:r>
              <a:rPr lang="en-US" sz="2400" b="1" dirty="0" smtClean="0"/>
              <a:t>Investigation  1876</a:t>
            </a:r>
            <a:endParaRPr lang="en-US" sz="3200" b="1" dirty="0"/>
          </a:p>
        </p:txBody>
      </p:sp>
      <p:sp>
        <p:nvSpPr>
          <p:cNvPr id="20" name="TextBox 19"/>
          <p:cNvSpPr txBox="1"/>
          <p:nvPr/>
        </p:nvSpPr>
        <p:spPr>
          <a:xfrm>
            <a:off x="3" y="-13010"/>
            <a:ext cx="12191997" cy="584775"/>
          </a:xfrm>
          <a:prstGeom prst="rect">
            <a:avLst/>
          </a:prstGeom>
          <a:solidFill>
            <a:srgbClr val="ABFFC7"/>
          </a:solidFill>
        </p:spPr>
        <p:txBody>
          <a:bodyPr wrap="square" rtlCol="0">
            <a:spAutoFit/>
          </a:bodyPr>
          <a:lstStyle/>
          <a:p>
            <a:pPr algn="ctr"/>
            <a:r>
              <a:rPr lang="en-US" sz="3200" u="sng" dirty="0"/>
              <a:t>3. </a:t>
            </a:r>
            <a:r>
              <a:rPr lang="en-US" sz="3200" u="sng" dirty="0" smtClean="0"/>
              <a:t>The </a:t>
            </a:r>
            <a:r>
              <a:rPr lang="en-US" sz="3200" u="sng" dirty="0"/>
              <a:t>Third Attack </a:t>
            </a:r>
            <a:r>
              <a:rPr lang="en-US" sz="3200" dirty="0"/>
              <a:t>– </a:t>
            </a:r>
            <a:r>
              <a:rPr lang="en-US" sz="3200" dirty="0" smtClean="0"/>
              <a:t>The </a:t>
            </a:r>
            <a:r>
              <a:rPr lang="en-US" sz="3200" dirty="0"/>
              <a:t>“Secret” Demonetization of Silver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16" y="2057399"/>
            <a:ext cx="1933742" cy="2586379"/>
          </a:xfrm>
          <a:prstGeom prst="rect">
            <a:avLst/>
          </a:prstGeom>
          <a:solidFill>
            <a:srgbClr val="FFFFCC"/>
          </a:solidFill>
        </p:spPr>
      </p:pic>
      <p:sp>
        <p:nvSpPr>
          <p:cNvPr id="10" name="TextBox 9"/>
          <p:cNvSpPr txBox="1"/>
          <p:nvPr/>
        </p:nvSpPr>
        <p:spPr>
          <a:xfrm>
            <a:off x="422018" y="4643778"/>
            <a:ext cx="2777201" cy="338554"/>
          </a:xfrm>
          <a:prstGeom prst="rect">
            <a:avLst/>
          </a:prstGeom>
          <a:solidFill>
            <a:schemeClr val="bg1"/>
          </a:solidFill>
        </p:spPr>
        <p:txBody>
          <a:bodyPr wrap="square" rtlCol="0">
            <a:spAutoFit/>
          </a:bodyPr>
          <a:lstStyle/>
          <a:p>
            <a:r>
              <a:rPr lang="en-US" sz="1600" dirty="0" smtClean="0"/>
              <a:t>August Belmont, Sr.  1813-1890</a:t>
            </a:r>
            <a:endParaRPr lang="en-US" sz="1600" dirty="0"/>
          </a:p>
        </p:txBody>
      </p:sp>
      <p:sp>
        <p:nvSpPr>
          <p:cNvPr id="4" name="TextBox 3"/>
          <p:cNvSpPr txBox="1"/>
          <p:nvPr/>
        </p:nvSpPr>
        <p:spPr>
          <a:xfrm>
            <a:off x="3199219" y="2756192"/>
            <a:ext cx="7699287" cy="1477328"/>
          </a:xfrm>
          <a:prstGeom prst="rect">
            <a:avLst/>
          </a:prstGeom>
          <a:noFill/>
        </p:spPr>
        <p:txBody>
          <a:bodyPr wrap="none" rtlCol="0">
            <a:spAutoFit/>
          </a:bodyPr>
          <a:lstStyle/>
          <a:p>
            <a:r>
              <a:rPr lang="en-US" dirty="0" smtClean="0"/>
              <a:t>“August Belmont’s ‘testimony’ for the commission was a paltry one page letter</a:t>
            </a:r>
          </a:p>
          <a:p>
            <a:r>
              <a:rPr lang="en-US" dirty="0" smtClean="0"/>
              <a:t>that bordered on contempt.   He ignored the issue, saying that gold, being the</a:t>
            </a:r>
          </a:p>
          <a:p>
            <a:r>
              <a:rPr lang="en-US" dirty="0" smtClean="0"/>
              <a:t>standard of value, cannot rise or fall…   He told them to get better statistics from</a:t>
            </a:r>
          </a:p>
          <a:p>
            <a:r>
              <a:rPr lang="en-US" dirty="0" smtClean="0"/>
              <a:t>someone else.   He blamed the fall of silver to its being demonetized abroad…”</a:t>
            </a:r>
          </a:p>
          <a:p>
            <a:r>
              <a:rPr lang="en-US" sz="1600" dirty="0" smtClean="0"/>
              <a:t>                                                                                                      Stephen </a:t>
            </a:r>
            <a:r>
              <a:rPr lang="en-US" sz="1600" dirty="0" err="1" smtClean="0"/>
              <a:t>Zarlenga</a:t>
            </a:r>
            <a:r>
              <a:rPr lang="en-US" sz="1600" dirty="0" smtClean="0"/>
              <a:t>, </a:t>
            </a:r>
            <a:r>
              <a:rPr lang="en-US" sz="1600" i="1" dirty="0" smtClean="0"/>
              <a:t>LSM</a:t>
            </a:r>
            <a:r>
              <a:rPr lang="en-US" sz="1600" dirty="0" smtClean="0"/>
              <a:t>, p. 498 </a:t>
            </a:r>
            <a:endParaRPr lang="en-US" sz="1600" dirty="0"/>
          </a:p>
        </p:txBody>
      </p:sp>
    </p:spTree>
    <p:extLst>
      <p:ext uri="{BB962C8B-B14F-4D97-AF65-F5344CB8AC3E}">
        <p14:creationId xmlns:p14="http://schemas.microsoft.com/office/powerpoint/2010/main" val="144996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615142"/>
            <a:ext cx="12191998" cy="6242858"/>
          </a:xfrm>
        </p:spPr>
        <p:txBody>
          <a:bodyPr>
            <a:normAutofit fontScale="62500" lnSpcReduction="20000"/>
          </a:bodyPr>
          <a:lstStyle/>
          <a:p>
            <a:pPr marL="0" indent="0" algn="ctr">
              <a:buNone/>
            </a:pPr>
            <a:r>
              <a:rPr lang="en-US" b="1" dirty="0">
                <a:solidFill>
                  <a:srgbClr val="0070C0"/>
                </a:solidFill>
              </a:rPr>
              <a:t>INTERNATIONAL MONETARY  </a:t>
            </a:r>
            <a:r>
              <a:rPr lang="en-US" b="1" dirty="0" smtClean="0">
                <a:solidFill>
                  <a:srgbClr val="0070C0"/>
                </a:solidFill>
              </a:rPr>
              <a:t>INFLUENCES</a:t>
            </a:r>
          </a:p>
          <a:p>
            <a:pPr marL="514350" indent="-514350">
              <a:buFont typeface="+mj-lt"/>
              <a:buAutoNum type="arabicPeriod"/>
            </a:pPr>
            <a:r>
              <a:rPr lang="en-US" dirty="0" smtClean="0"/>
              <a:t>Introduction</a:t>
            </a:r>
          </a:p>
          <a:p>
            <a:pPr marL="514350" indent="-514350">
              <a:buFont typeface="+mj-lt"/>
              <a:buAutoNum type="arabicPeriod" startAt="2"/>
            </a:pPr>
            <a:r>
              <a:rPr lang="en-US" u="sng" dirty="0" smtClean="0"/>
              <a:t>The Second Attack </a:t>
            </a:r>
            <a:r>
              <a:rPr lang="en-US" dirty="0" smtClean="0"/>
              <a:t>– </a:t>
            </a:r>
            <a:r>
              <a:rPr lang="en-US" u="sng" dirty="0" smtClean="0"/>
              <a:t>Against the Greenback Bonds</a:t>
            </a:r>
            <a:r>
              <a:rPr lang="en-US" dirty="0" smtClean="0"/>
              <a:t>		               </a:t>
            </a:r>
            <a:endParaRPr lang="en-US" u="sng" dirty="0" smtClean="0"/>
          </a:p>
          <a:p>
            <a:pPr marL="0" indent="0">
              <a:buNone/>
            </a:pPr>
            <a:r>
              <a:rPr lang="en-US" dirty="0" smtClean="0"/>
              <a:t>       2a) Bankers Sabotage the Democrats in 1868 Presidential Race	               1868</a:t>
            </a:r>
          </a:p>
          <a:p>
            <a:pPr marL="0" indent="0">
              <a:buNone/>
            </a:pPr>
            <a:r>
              <a:rPr lang="en-US" dirty="0"/>
              <a:t> </a:t>
            </a:r>
            <a:r>
              <a:rPr lang="en-US" dirty="0" smtClean="0"/>
              <a:t>      2b) Credit Strengthening Act Signed by Grant		               1869</a:t>
            </a:r>
          </a:p>
          <a:p>
            <a:pPr marL="514350" indent="-514350">
              <a:buFont typeface="+mj-lt"/>
              <a:buAutoNum type="arabicPeriod" startAt="3"/>
            </a:pPr>
            <a:r>
              <a:rPr lang="en-US" sz="2900" u="sng" dirty="0" smtClean="0"/>
              <a:t>The Third Attack </a:t>
            </a:r>
            <a:r>
              <a:rPr lang="en-US" sz="2900" dirty="0" smtClean="0"/>
              <a:t>– </a:t>
            </a:r>
            <a:r>
              <a:rPr lang="en-US" sz="2900" u="sng" dirty="0" smtClean="0"/>
              <a:t>the “Secret” Demonetization of Silver</a:t>
            </a:r>
            <a:r>
              <a:rPr lang="en-US" sz="2900" dirty="0" smtClean="0"/>
              <a:t>	               1873</a:t>
            </a:r>
          </a:p>
          <a:p>
            <a:pPr marL="0" indent="0">
              <a:buNone/>
            </a:pPr>
            <a:r>
              <a:rPr lang="en-US" sz="2900" dirty="0" smtClean="0"/>
              <a:t>       3a) English Interference with the U.S. Mint Laws	                                  1870-4</a:t>
            </a:r>
          </a:p>
          <a:p>
            <a:pPr marL="0" indent="0">
              <a:buNone/>
            </a:pPr>
            <a:r>
              <a:rPr lang="en-US" sz="2900" dirty="0"/>
              <a:t> </a:t>
            </a:r>
            <a:r>
              <a:rPr lang="en-US" sz="2900" dirty="0" smtClean="0"/>
              <a:t>      3b) The “Discovery” of the “Crime of 1873”  </a:t>
            </a:r>
          </a:p>
          <a:p>
            <a:pPr marL="0" indent="0">
              <a:buNone/>
            </a:pPr>
            <a:r>
              <a:rPr lang="en-US" sz="2900" dirty="0" smtClean="0"/>
              <a:t>       3c) The </a:t>
            </a:r>
            <a:r>
              <a:rPr lang="en-US" sz="2900" dirty="0"/>
              <a:t>1876 U.S. Monetary Commission Investigation	</a:t>
            </a:r>
            <a:r>
              <a:rPr lang="en-US" sz="2900" dirty="0" smtClean="0"/>
              <a:t>                1876</a:t>
            </a:r>
          </a:p>
          <a:p>
            <a:pPr marL="0" indent="0" algn="ctr">
              <a:buNone/>
            </a:pPr>
            <a:r>
              <a:rPr lang="en-US" sz="2900" b="1" dirty="0" smtClean="0">
                <a:solidFill>
                  <a:srgbClr val="0070C0"/>
                </a:solidFill>
              </a:rPr>
              <a:t>NATIONAL MONETARY ISSUES</a:t>
            </a:r>
            <a:endParaRPr lang="en-US" sz="2900" b="1" dirty="0">
              <a:solidFill>
                <a:srgbClr val="0070C0"/>
              </a:solidFill>
            </a:endParaRPr>
          </a:p>
          <a:p>
            <a:pPr marL="514350" indent="-514350">
              <a:buFont typeface="+mj-lt"/>
              <a:buAutoNum type="arabicPeriod" startAt="4"/>
            </a:pPr>
            <a:r>
              <a:rPr lang="en-US" sz="2900" dirty="0"/>
              <a:t>Third Parties Formed to Defend the </a:t>
            </a:r>
            <a:r>
              <a:rPr lang="en-US" sz="2900" dirty="0" smtClean="0"/>
              <a:t>Greenbacks</a:t>
            </a:r>
          </a:p>
          <a:p>
            <a:pPr lvl="3"/>
            <a:r>
              <a:rPr lang="en-US" sz="2900" dirty="0"/>
              <a:t>National Labor Union			</a:t>
            </a:r>
            <a:r>
              <a:rPr lang="en-US" sz="2900" dirty="0" smtClean="0"/>
              <a:t>                1866-1874</a:t>
            </a:r>
            <a:endParaRPr lang="en-US" sz="2900" dirty="0"/>
          </a:p>
          <a:p>
            <a:pPr lvl="3"/>
            <a:r>
              <a:rPr lang="en-US" sz="2900" dirty="0"/>
              <a:t>Greenback Party			</a:t>
            </a:r>
            <a:r>
              <a:rPr lang="en-US" sz="2900" dirty="0" smtClean="0"/>
              <a:t>                1876 </a:t>
            </a:r>
            <a:r>
              <a:rPr lang="en-US" sz="2900" dirty="0"/>
              <a:t>- 1884</a:t>
            </a:r>
          </a:p>
          <a:p>
            <a:pPr lvl="3"/>
            <a:r>
              <a:rPr lang="en-US" sz="2900" dirty="0" smtClean="0"/>
              <a:t>Farmers</a:t>
            </a:r>
            <a:r>
              <a:rPr lang="en-US" sz="2900" dirty="0"/>
              <a:t>’ </a:t>
            </a:r>
            <a:r>
              <a:rPr lang="en-US" sz="2900" dirty="0" smtClean="0"/>
              <a:t>Alliance/People’s Party</a:t>
            </a:r>
            <a:r>
              <a:rPr lang="en-US" sz="2900" dirty="0"/>
              <a:t>	</a:t>
            </a:r>
            <a:r>
              <a:rPr lang="en-US" sz="2900" dirty="0" smtClean="0"/>
              <a:t>                1877 </a:t>
            </a:r>
            <a:r>
              <a:rPr lang="en-US" sz="2900" dirty="0"/>
              <a:t>- 1896	</a:t>
            </a:r>
          </a:p>
          <a:p>
            <a:pPr marL="514350" indent="-514350">
              <a:buFont typeface="+mj-lt"/>
              <a:buAutoNum type="arabicPeriod" startAt="4"/>
            </a:pPr>
            <a:r>
              <a:rPr lang="en-US" sz="2900" dirty="0" smtClean="0"/>
              <a:t>The Silver Diversion</a:t>
            </a:r>
          </a:p>
          <a:p>
            <a:pPr marL="514350" indent="-514350">
              <a:buFont typeface="+mj-lt"/>
              <a:buAutoNum type="arabicPeriod" startAt="4"/>
            </a:pPr>
            <a:r>
              <a:rPr lang="en-US" sz="2900" dirty="0" smtClean="0"/>
              <a:t>America Re-Monetizes Silver Against the World</a:t>
            </a:r>
          </a:p>
          <a:p>
            <a:pPr marL="514350" indent="-514350">
              <a:buFont typeface="+mj-lt"/>
              <a:buAutoNum type="arabicPeriod" startAt="4"/>
            </a:pPr>
            <a:r>
              <a:rPr lang="en-US" sz="2900" dirty="0" smtClean="0"/>
              <a:t>The Worldwide Panic in the 1890’s</a:t>
            </a:r>
          </a:p>
          <a:p>
            <a:pPr marL="514350" indent="-514350">
              <a:buFont typeface="+mj-lt"/>
              <a:buAutoNum type="arabicPeriod" startAt="4"/>
            </a:pPr>
            <a:r>
              <a:rPr lang="en-US" sz="2900" dirty="0" smtClean="0"/>
              <a:t>The U.S. Money Drought: 1860s – 1890s</a:t>
            </a:r>
          </a:p>
          <a:p>
            <a:pPr marL="514350" indent="-514350">
              <a:buFont typeface="+mj-lt"/>
              <a:buAutoNum type="arabicPeriod" startAt="4"/>
            </a:pPr>
            <a:r>
              <a:rPr lang="en-US" sz="2900" dirty="0" smtClean="0"/>
              <a:t>The Greenback Legacy Continued</a:t>
            </a:r>
          </a:p>
          <a:p>
            <a:pPr marL="514350" indent="-514350">
              <a:buFont typeface="+mj-lt"/>
              <a:buAutoNum type="arabicPeriod" startAt="4"/>
            </a:pPr>
            <a:r>
              <a:rPr lang="en-US" sz="2900" dirty="0" smtClean="0"/>
              <a:t>Summary	</a:t>
            </a:r>
            <a:r>
              <a:rPr lang="en-US" sz="2900" dirty="0"/>
              <a:t>	</a:t>
            </a: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47928"/>
            <a:ext cx="10515600" cy="2509892"/>
          </a:xfrm>
          <a:solidFill>
            <a:srgbClr val="ABFF81"/>
          </a:solidFill>
        </p:spPr>
        <p:txBody>
          <a:bodyPr>
            <a:normAutofit/>
          </a:bodyPr>
          <a:lstStyle/>
          <a:p>
            <a:pPr marL="0" indent="0">
              <a:buNone/>
            </a:pPr>
            <a:r>
              <a:rPr lang="en-US" sz="2900" dirty="0" smtClean="0"/>
              <a:t>Greenback and Populist Parties Form in Reaction</a:t>
            </a:r>
          </a:p>
          <a:p>
            <a:pPr lvl="3"/>
            <a:r>
              <a:rPr lang="en-US" sz="2900" dirty="0" smtClean="0"/>
              <a:t>National Labor Union				   1866-1874</a:t>
            </a:r>
          </a:p>
          <a:p>
            <a:pPr lvl="3"/>
            <a:r>
              <a:rPr lang="en-US" sz="2900" dirty="0" smtClean="0"/>
              <a:t>Greenback Party				              1876 - 1884</a:t>
            </a:r>
          </a:p>
          <a:p>
            <a:pPr lvl="3"/>
            <a:r>
              <a:rPr lang="en-US" sz="2900" dirty="0" smtClean="0"/>
              <a:t>Farmers’ Alliance/Populist Party			   1877 - 1896	</a:t>
            </a:r>
          </a:p>
          <a:p>
            <a:pPr marL="0" indent="0">
              <a:buNone/>
            </a:pPr>
            <a:endParaRPr lang="en-US"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smtClean="0"/>
              <a:t>4. Third </a:t>
            </a:r>
            <a:r>
              <a:rPr lang="en-US" sz="3200" dirty="0"/>
              <a:t>Parties Formed to Defend the Greenbacks</a:t>
            </a:r>
          </a:p>
        </p:txBody>
      </p:sp>
    </p:spTree>
    <p:extLst>
      <p:ext uri="{BB962C8B-B14F-4D97-AF65-F5344CB8AC3E}">
        <p14:creationId xmlns:p14="http://schemas.microsoft.com/office/powerpoint/2010/main" val="1205151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 y="1669274"/>
            <a:ext cx="6842231" cy="4999539"/>
          </a:xfrm>
        </p:spPr>
        <p:txBody>
          <a:bodyPr>
            <a:normAutofit/>
          </a:bodyPr>
          <a:lstStyle/>
          <a:p>
            <a:pPr marL="0" indent="0">
              <a:buNone/>
            </a:pPr>
            <a:r>
              <a:rPr lang="en-US" dirty="0"/>
              <a:t>The </a:t>
            </a:r>
            <a:r>
              <a:rPr lang="en-US" dirty="0" smtClean="0"/>
              <a:t>NLU is </a:t>
            </a:r>
            <a:r>
              <a:rPr lang="en-US" dirty="0"/>
              <a:t>historically America’s first national labor union. It </a:t>
            </a:r>
            <a:r>
              <a:rPr lang="en-US" dirty="0" smtClean="0"/>
              <a:t>became </a:t>
            </a:r>
            <a:r>
              <a:rPr lang="en-US" dirty="0"/>
              <a:t>known for its insistence on labor reforms through arbitration rather than strikes</a:t>
            </a:r>
            <a:r>
              <a:rPr lang="en-US" dirty="0" smtClean="0"/>
              <a:t>.   It </a:t>
            </a:r>
            <a:r>
              <a:rPr lang="en-US" dirty="0"/>
              <a:t>also urged for the creation of more national unions across the country.</a:t>
            </a:r>
          </a:p>
          <a:p>
            <a:pPr marL="0" indent="0">
              <a:buNone/>
            </a:pPr>
            <a:r>
              <a:rPr lang="en-US" dirty="0" smtClean="0"/>
              <a:t>In </a:t>
            </a:r>
            <a:r>
              <a:rPr lang="en-US" dirty="0"/>
              <a:t>1872, NLU became the National Labor Reform </a:t>
            </a:r>
            <a:r>
              <a:rPr lang="en-US" dirty="0" smtClean="0"/>
              <a:t>Party.  </a:t>
            </a:r>
            <a:endParaRPr lang="en-US"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3" y="571765"/>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              1866-1874</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044" y="2144110"/>
            <a:ext cx="5355956" cy="3783723"/>
          </a:xfrm>
          <a:prstGeom prst="rect">
            <a:avLst/>
          </a:prstGeom>
        </p:spPr>
      </p:pic>
    </p:spTree>
    <p:extLst>
      <p:ext uri="{BB962C8B-B14F-4D97-AF65-F5344CB8AC3E}">
        <p14:creationId xmlns:p14="http://schemas.microsoft.com/office/powerpoint/2010/main" val="99246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 y="1669275"/>
            <a:ext cx="12191997" cy="2358040"/>
          </a:xfrm>
        </p:spPr>
        <p:txBody>
          <a:bodyPr/>
          <a:lstStyle/>
          <a:p>
            <a:pPr marL="0" indent="0">
              <a:buNone/>
            </a:pPr>
            <a:r>
              <a:rPr lang="en-US" dirty="0" smtClean="0"/>
              <a:t>“While the workingmen were enlisting in the service of their country, the bankers and owners of gold were working their way into Congress…  and when the war ended they had control of Congress.   A speaker on the floor of the House of Representatives said, after looking around him:  ‘I see the representatives of eighty banks sitting as members of this House.’ “   </a:t>
            </a:r>
            <a:r>
              <a:rPr lang="en-US" sz="2000" dirty="0" smtClean="0"/>
              <a:t>Terence V. Powderly, </a:t>
            </a:r>
            <a:r>
              <a:rPr lang="en-US" sz="2000" i="1" dirty="0" smtClean="0"/>
              <a:t>Thirty Years of Labor 1859-1889</a:t>
            </a:r>
            <a:r>
              <a:rPr lang="en-US" sz="2000" dirty="0" smtClean="0"/>
              <a:t>, pub. 1890, p. 35</a:t>
            </a:r>
          </a:p>
          <a:p>
            <a:pPr marL="0" indent="0">
              <a:buNone/>
            </a:pPr>
            <a:endParaRPr lang="en-US"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3" y="571765"/>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              1866-1872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393" y="3866457"/>
            <a:ext cx="2521607" cy="2991543"/>
          </a:xfrm>
          <a:prstGeom prst="rect">
            <a:avLst/>
          </a:prstGeom>
        </p:spPr>
      </p:pic>
      <p:sp>
        <p:nvSpPr>
          <p:cNvPr id="6" name="Rectangle 5"/>
          <p:cNvSpPr/>
          <p:nvPr/>
        </p:nvSpPr>
        <p:spPr>
          <a:xfrm>
            <a:off x="7606687" y="6082128"/>
            <a:ext cx="2063706" cy="646331"/>
          </a:xfrm>
          <a:prstGeom prst="rect">
            <a:avLst/>
          </a:prstGeom>
        </p:spPr>
        <p:txBody>
          <a:bodyPr wrap="none">
            <a:spAutoFit/>
          </a:bodyPr>
          <a:lstStyle/>
          <a:p>
            <a:r>
              <a:rPr lang="en-US" dirty="0"/>
              <a:t>Terence </a:t>
            </a:r>
            <a:r>
              <a:rPr lang="en-US" dirty="0" smtClean="0"/>
              <a:t>V. Powderly</a:t>
            </a:r>
          </a:p>
          <a:p>
            <a:r>
              <a:rPr lang="en-US" dirty="0" smtClean="0"/>
              <a:t> </a:t>
            </a:r>
            <a:r>
              <a:rPr lang="en-US" dirty="0"/>
              <a:t>(1849–1924)</a:t>
            </a:r>
          </a:p>
        </p:txBody>
      </p:sp>
    </p:spTree>
    <p:extLst>
      <p:ext uri="{BB962C8B-B14F-4D97-AF65-F5344CB8AC3E}">
        <p14:creationId xmlns:p14="http://schemas.microsoft.com/office/powerpoint/2010/main" val="2993856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 y="1669275"/>
            <a:ext cx="12191997" cy="1846435"/>
          </a:xfrm>
        </p:spPr>
        <p:txBody>
          <a:bodyPr>
            <a:normAutofit fontScale="92500" lnSpcReduction="10000"/>
          </a:bodyPr>
          <a:lstStyle/>
          <a:p>
            <a:pPr marL="0" indent="0">
              <a:buNone/>
            </a:pPr>
            <a:r>
              <a:rPr lang="en-US" sz="2400" dirty="0" smtClean="0"/>
              <a:t>“With the ending of the Civil War came the discharge, from the armies of the North and South, of upward of two millions of men who had been doing the work of destruction for four years…   The summer of 1865 saw four millions of men standing where there was room for but two millions…   they were through sheer necessity obliged to offer their services to employers for less than half what they were worth in order to maintain life and wherever they did find employment it was where others had been displaced.”</a:t>
            </a:r>
          </a:p>
          <a:p>
            <a:pPr marL="0" indent="0">
              <a:buNone/>
            </a:pPr>
            <a:r>
              <a:rPr lang="en-US" sz="2000" dirty="0" smtClean="0"/>
              <a:t>Terence V. Powderly, </a:t>
            </a:r>
            <a:r>
              <a:rPr lang="en-US" sz="2000" i="1" dirty="0" smtClean="0"/>
              <a:t>Thirty Years of Labor 1859-1889</a:t>
            </a:r>
            <a:r>
              <a:rPr lang="en-US" sz="2000" dirty="0" smtClean="0"/>
              <a:t>, p. 36-37</a:t>
            </a:r>
          </a:p>
          <a:p>
            <a:pPr marL="0" indent="0">
              <a:buNone/>
            </a:pPr>
            <a:endParaRPr lang="en-US"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3" y="571765"/>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              1866-1872</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593" y="3469999"/>
            <a:ext cx="5016063" cy="3230345"/>
          </a:xfrm>
          <a:prstGeom prst="rect">
            <a:avLst/>
          </a:prstGeom>
        </p:spPr>
      </p:pic>
      <p:sp>
        <p:nvSpPr>
          <p:cNvPr id="8" name="Rectangle 7"/>
          <p:cNvSpPr/>
          <p:nvPr/>
        </p:nvSpPr>
        <p:spPr>
          <a:xfrm>
            <a:off x="2888774" y="4074611"/>
            <a:ext cx="3840475" cy="923330"/>
          </a:xfrm>
          <a:prstGeom prst="rect">
            <a:avLst/>
          </a:prstGeom>
        </p:spPr>
        <p:txBody>
          <a:bodyPr wrap="none">
            <a:spAutoFit/>
          </a:bodyPr>
          <a:lstStyle/>
          <a:p>
            <a:r>
              <a:rPr lang="en-US" dirty="0"/>
              <a:t>Soldiers Returning Home to </a:t>
            </a:r>
            <a:r>
              <a:rPr lang="en-US" dirty="0" smtClean="0"/>
              <a:t>Milwaukee</a:t>
            </a:r>
          </a:p>
          <a:p>
            <a:r>
              <a:rPr lang="en-US" dirty="0" smtClean="0">
                <a:effectLst/>
              </a:rPr>
              <a:t>(photo from </a:t>
            </a:r>
            <a:r>
              <a:rPr lang="en-US" dirty="0"/>
              <a:t>Milwaukee </a:t>
            </a:r>
            <a:r>
              <a:rPr lang="en-US" dirty="0" smtClean="0"/>
              <a:t>County</a:t>
            </a:r>
          </a:p>
          <a:p>
            <a:r>
              <a:rPr lang="en-US" dirty="0" smtClean="0"/>
              <a:t>Historical Society)</a:t>
            </a:r>
            <a:endParaRPr lang="en-US" dirty="0">
              <a:effectLst/>
            </a:endParaRPr>
          </a:p>
        </p:txBody>
      </p:sp>
      <p:sp>
        <p:nvSpPr>
          <p:cNvPr id="9" name="TextBox 8"/>
          <p:cNvSpPr txBox="1"/>
          <p:nvPr/>
        </p:nvSpPr>
        <p:spPr>
          <a:xfrm>
            <a:off x="798790" y="5446483"/>
            <a:ext cx="5930459" cy="707886"/>
          </a:xfrm>
          <a:prstGeom prst="rect">
            <a:avLst/>
          </a:prstGeom>
          <a:noFill/>
        </p:spPr>
        <p:txBody>
          <a:bodyPr wrap="square" rtlCol="0">
            <a:spAutoFit/>
          </a:bodyPr>
          <a:lstStyle/>
          <a:p>
            <a:r>
              <a:rPr lang="en-US" sz="2000" dirty="0" smtClean="0"/>
              <a:t>From these conditions, the National Labor Union was organized.    </a:t>
            </a:r>
            <a:endParaRPr lang="en-US" sz="2000" dirty="0"/>
          </a:p>
        </p:txBody>
      </p:sp>
    </p:spTree>
    <p:extLst>
      <p:ext uri="{BB962C8B-B14F-4D97-AF65-F5344CB8AC3E}">
        <p14:creationId xmlns:p14="http://schemas.microsoft.com/office/powerpoint/2010/main" val="2144471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1718"/>
            <a:ext cx="12191997" cy="3407220"/>
          </a:xfrm>
        </p:spPr>
        <p:txBody>
          <a:bodyPr>
            <a:normAutofit lnSpcReduction="10000"/>
          </a:bodyPr>
          <a:lstStyle/>
          <a:p>
            <a:pPr marL="0" indent="0">
              <a:buNone/>
            </a:pPr>
            <a:r>
              <a:rPr lang="en-US" sz="1800" dirty="0" smtClean="0"/>
              <a:t>The organizers of the NLU considered the currency question the most important of all.   One of its major organizers, William H. </a:t>
            </a:r>
            <a:r>
              <a:rPr lang="en-US" sz="1800" dirty="0" err="1" smtClean="0"/>
              <a:t>Sylvis</a:t>
            </a:r>
            <a:r>
              <a:rPr lang="en-US" sz="1800" dirty="0" smtClean="0"/>
              <a:t>, said:</a:t>
            </a:r>
          </a:p>
          <a:p>
            <a:pPr marL="0" indent="0">
              <a:buNone/>
            </a:pPr>
            <a:r>
              <a:rPr lang="en-US" sz="1800" dirty="0" smtClean="0"/>
              <a:t>“If it were possible to make all the trade unions in the country see the importance of this movement, and appreciate the fact that if we can succeed in establishing our monetary system as the law of the land it would so change the whole face of society as to do away with the necessity for trade unions entirely … “</a:t>
            </a:r>
          </a:p>
          <a:p>
            <a:pPr marL="0" indent="0">
              <a:buNone/>
            </a:pPr>
            <a:r>
              <a:rPr lang="en-US" sz="1800" dirty="0" smtClean="0"/>
              <a:t>From the platform of the NLU:</a:t>
            </a:r>
          </a:p>
          <a:p>
            <a:pPr marL="0" indent="0">
              <a:buNone/>
            </a:pPr>
            <a:r>
              <a:rPr lang="en-US" sz="1800" dirty="0" smtClean="0"/>
              <a:t>“That money is the medium of distribution to non-producing capital and producing labor…   that the power to make money and regulate its value is an essential attribute of sovereignty…    That the law enacting the so-called national banking system is a delegation by Congress of the sovereign power to make money and regulate its power to a class of irresponsible banking associations, thereby giving to them the power to control the value of all the property in the nation…  justice, reason and sound policy demand its immediate repeal, and the substitution of legal-tender Treasury notes as the exclusive currency of the nation.”     </a:t>
            </a:r>
          </a:p>
          <a:p>
            <a:pPr marL="0" indent="0">
              <a:buNone/>
            </a:pPr>
            <a:r>
              <a:rPr lang="en-US" sz="1800" dirty="0"/>
              <a:t>	</a:t>
            </a:r>
            <a:r>
              <a:rPr lang="en-US" sz="1800" dirty="0" smtClean="0"/>
              <a:t>					                                       </a:t>
            </a:r>
            <a:r>
              <a:rPr lang="en-US" sz="1400" dirty="0" smtClean="0"/>
              <a:t>Terence </a:t>
            </a:r>
            <a:r>
              <a:rPr lang="en-US" sz="1400" dirty="0"/>
              <a:t>V. Powderly, </a:t>
            </a:r>
            <a:r>
              <a:rPr lang="en-US" sz="1400" i="1" dirty="0"/>
              <a:t>Thirty Years of Labor 1859-1889</a:t>
            </a:r>
            <a:r>
              <a:rPr lang="en-US" sz="1400" dirty="0"/>
              <a:t>, </a:t>
            </a:r>
            <a:r>
              <a:rPr lang="en-US" sz="1400" dirty="0" smtClean="0"/>
              <a:t>p</a:t>
            </a:r>
            <a:r>
              <a:rPr lang="en-US" sz="1400" dirty="0"/>
              <a:t>. </a:t>
            </a:r>
            <a:r>
              <a:rPr lang="en-US" sz="1400" dirty="0" smtClean="0"/>
              <a:t>45</a:t>
            </a:r>
            <a:endParaRPr lang="en-US" sz="2000"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3" y="571765"/>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              1866-1872</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7512"/>
            <a:ext cx="4682359" cy="2700488"/>
          </a:xfrm>
          <a:prstGeom prst="rect">
            <a:avLst/>
          </a:prstGeom>
        </p:spPr>
      </p:pic>
      <p:sp>
        <p:nvSpPr>
          <p:cNvPr id="12" name="Rectangle 11"/>
          <p:cNvSpPr/>
          <p:nvPr/>
        </p:nvSpPr>
        <p:spPr>
          <a:xfrm>
            <a:off x="4829503" y="5507756"/>
            <a:ext cx="6096000" cy="1200329"/>
          </a:xfrm>
          <a:prstGeom prst="rect">
            <a:avLst/>
          </a:prstGeom>
        </p:spPr>
        <p:txBody>
          <a:bodyPr>
            <a:spAutoFit/>
          </a:bodyPr>
          <a:lstStyle/>
          <a:p>
            <a:r>
              <a:rPr lang="en-US" dirty="0"/>
              <a:t>William H. </a:t>
            </a:r>
            <a:r>
              <a:rPr lang="en-US" dirty="0" err="1"/>
              <a:t>Sylvis</a:t>
            </a:r>
            <a:r>
              <a:rPr lang="en-US" dirty="0"/>
              <a:t> (1828–1869</a:t>
            </a:r>
            <a:r>
              <a:rPr lang="en-US" dirty="0" smtClean="0"/>
              <a:t>):  founder of the Iron Molders’ International Union and NLU, one </a:t>
            </a:r>
            <a:r>
              <a:rPr lang="en-US" dirty="0"/>
              <a:t>of the first American union federations attempting to unite workers of various crafts into a single national organization</a:t>
            </a:r>
          </a:p>
        </p:txBody>
      </p:sp>
    </p:spTree>
    <p:extLst>
      <p:ext uri="{BB962C8B-B14F-4D97-AF65-F5344CB8AC3E}">
        <p14:creationId xmlns:p14="http://schemas.microsoft.com/office/powerpoint/2010/main" val="2775523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 y="1274352"/>
            <a:ext cx="12191997" cy="1452296"/>
          </a:xfrm>
        </p:spPr>
        <p:txBody>
          <a:bodyPr>
            <a:normAutofit fontScale="92500"/>
          </a:bodyPr>
          <a:lstStyle/>
          <a:p>
            <a:pPr marL="0" indent="0">
              <a:buNone/>
            </a:pPr>
            <a:r>
              <a:rPr lang="en-US" sz="2000" dirty="0" smtClean="0"/>
              <a:t>The NLU was neutralized by “the slanderer, the political demagogue, the self-seeking fellow-toiler, the jealous-minded and the paid emissary of wealth.  They were many…   THEY AT ONCE SET TO WORK TO CREATE DISSENSION AMONG THE MEMBERS BY HINTING THAT THE OFFICERS WERE ROBBING THEM; THAT THEY WERE BEING PETTED AND COURTED BY POLITICIANS; THAT THEY WERE SELLING OUT…    Pliant tools in the ranks of labor aided them, and soon the power of the organization began to wane until it finally </a:t>
            </a:r>
            <a:r>
              <a:rPr lang="en-US" sz="2000" dirty="0"/>
              <a:t>disbanded</a:t>
            </a:r>
            <a:r>
              <a:rPr lang="en-US" sz="1600" dirty="0"/>
              <a:t>.” </a:t>
            </a:r>
            <a:r>
              <a:rPr lang="en-US" sz="1600" dirty="0" smtClean="0"/>
              <a:t>  Terence </a:t>
            </a:r>
            <a:r>
              <a:rPr lang="en-US" sz="1600" dirty="0"/>
              <a:t>V. Powderly, </a:t>
            </a:r>
            <a:r>
              <a:rPr lang="en-US" sz="1600" i="1" dirty="0"/>
              <a:t>Thirty Years of Labor 1859-1889</a:t>
            </a:r>
            <a:r>
              <a:rPr lang="en-US" sz="1600" dirty="0"/>
              <a:t>, </a:t>
            </a:r>
            <a:r>
              <a:rPr lang="en-US" sz="1600" dirty="0" smtClean="0"/>
              <a:t>pp. 45-55</a:t>
            </a:r>
            <a:endParaRPr lang="en-US" sz="1600" dirty="0"/>
          </a:p>
        </p:txBody>
      </p:sp>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3" y="571765"/>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              1866-1872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679" y="3265257"/>
            <a:ext cx="4864643" cy="3289759"/>
          </a:xfrm>
          <a:prstGeom prst="rect">
            <a:avLst/>
          </a:prstGeom>
        </p:spPr>
      </p:pic>
    </p:spTree>
    <p:extLst>
      <p:ext uri="{BB962C8B-B14F-4D97-AF65-F5344CB8AC3E}">
        <p14:creationId xmlns:p14="http://schemas.microsoft.com/office/powerpoint/2010/main" val="904562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2" y="571766"/>
            <a:ext cx="12191997" cy="538609"/>
          </a:xfrm>
          <a:prstGeom prst="rect">
            <a:avLst/>
          </a:prstGeom>
          <a:solidFill>
            <a:srgbClr val="ABFF81"/>
          </a:solidFill>
        </p:spPr>
        <p:txBody>
          <a:bodyPr wrap="square" rtlCol="0">
            <a:spAutoFit/>
          </a:bodyPr>
          <a:lstStyle/>
          <a:p>
            <a:pPr marL="0" lvl="3" algn="ctr"/>
            <a:r>
              <a:rPr lang="en-US" sz="2900" dirty="0"/>
              <a:t>Greenback </a:t>
            </a:r>
            <a:r>
              <a:rPr lang="en-US" sz="2900" dirty="0" smtClean="0"/>
              <a:t>Party         1876 </a:t>
            </a:r>
            <a:r>
              <a:rPr lang="en-US" sz="2900" dirty="0"/>
              <a:t>- </a:t>
            </a:r>
            <a:r>
              <a:rPr lang="en-US" sz="2900" dirty="0" smtClean="0"/>
              <a:t>1884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254" y="1110375"/>
            <a:ext cx="6096000" cy="5791200"/>
          </a:xfrm>
          <a:prstGeom prst="rect">
            <a:avLst/>
          </a:prstGeom>
        </p:spPr>
      </p:pic>
    </p:spTree>
    <p:extLst>
      <p:ext uri="{BB962C8B-B14F-4D97-AF65-F5344CB8AC3E}">
        <p14:creationId xmlns:p14="http://schemas.microsoft.com/office/powerpoint/2010/main" val="4275830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 y="-13010"/>
            <a:ext cx="12191997" cy="584775"/>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2" y="571766"/>
            <a:ext cx="12191997" cy="538609"/>
          </a:xfrm>
          <a:prstGeom prst="rect">
            <a:avLst/>
          </a:prstGeom>
          <a:solidFill>
            <a:srgbClr val="ABFF81"/>
          </a:solidFill>
        </p:spPr>
        <p:txBody>
          <a:bodyPr wrap="square" rtlCol="0">
            <a:spAutoFit/>
          </a:bodyPr>
          <a:lstStyle/>
          <a:p>
            <a:pPr marL="0" lvl="3" algn="ctr"/>
            <a:r>
              <a:rPr lang="en-US" sz="2900" dirty="0"/>
              <a:t>Greenback </a:t>
            </a:r>
            <a:r>
              <a:rPr lang="en-US" sz="2900" dirty="0" smtClean="0"/>
              <a:t>Party         1876 </a:t>
            </a:r>
            <a:r>
              <a:rPr lang="en-US" sz="2900" dirty="0"/>
              <a:t>- </a:t>
            </a:r>
            <a:r>
              <a:rPr lang="en-US" sz="2900" dirty="0" smtClean="0"/>
              <a:t>1884</a:t>
            </a:r>
            <a:endParaRPr lang="en-US" dirty="0"/>
          </a:p>
        </p:txBody>
      </p:sp>
      <p:sp>
        <p:nvSpPr>
          <p:cNvPr id="5" name="Rectangle 4"/>
          <p:cNvSpPr/>
          <p:nvPr/>
        </p:nvSpPr>
        <p:spPr>
          <a:xfrm>
            <a:off x="22304" y="1316120"/>
            <a:ext cx="12169695" cy="4524315"/>
          </a:xfrm>
          <a:prstGeom prst="rect">
            <a:avLst/>
          </a:prstGeom>
        </p:spPr>
        <p:txBody>
          <a:bodyPr wrap="square">
            <a:spAutoFit/>
          </a:bodyPr>
          <a:lstStyle/>
          <a:p>
            <a:r>
              <a:rPr lang="en-US" sz="2400" dirty="0"/>
              <a:t>The passage of the resumption act of Jan. 14, </a:t>
            </a:r>
            <a:r>
              <a:rPr lang="en-US" sz="2400" dirty="0" smtClean="0"/>
              <a:t>1875 </a:t>
            </a:r>
            <a:r>
              <a:rPr lang="en-US" sz="2400" dirty="0"/>
              <a:t>revived the greenback feeling. </a:t>
            </a:r>
            <a:r>
              <a:rPr lang="en-US" sz="2400" dirty="0" smtClean="0"/>
              <a:t>  A </a:t>
            </a:r>
            <a:r>
              <a:rPr lang="en-US" sz="2400" dirty="0"/>
              <a:t>greenback convention at Indianapolis, Nov. </a:t>
            </a:r>
            <a:r>
              <a:rPr lang="en-US" sz="2400" dirty="0" smtClean="0"/>
              <a:t>25, </a:t>
            </a:r>
            <a:r>
              <a:rPr lang="en-US" sz="2400" dirty="0"/>
              <a:t>1874, </a:t>
            </a:r>
            <a:r>
              <a:rPr lang="en-US" sz="2400" dirty="0" smtClean="0"/>
              <a:t>adjourned </a:t>
            </a:r>
            <a:r>
              <a:rPr lang="en-US" sz="2400" dirty="0"/>
              <a:t>after indorsing by resolution the three propositions which have been the foundation of all greenback platforms since that time</a:t>
            </a:r>
            <a:r>
              <a:rPr lang="en-US" sz="2400" dirty="0" smtClean="0"/>
              <a:t>:</a:t>
            </a:r>
          </a:p>
          <a:p>
            <a:endParaRPr lang="en-US" sz="2400" dirty="0"/>
          </a:p>
          <a:p>
            <a:r>
              <a:rPr lang="en-US" sz="2400" dirty="0" smtClean="0"/>
              <a:t>1</a:t>
            </a:r>
            <a:r>
              <a:rPr lang="en-US" sz="2400" dirty="0"/>
              <a:t>, that the currency of all national and state banks and corporations should be withdrawn</a:t>
            </a:r>
            <a:r>
              <a:rPr lang="en-US" sz="2400" dirty="0" smtClean="0"/>
              <a:t>;</a:t>
            </a:r>
          </a:p>
          <a:p>
            <a:endParaRPr lang="en-US" sz="2400" dirty="0"/>
          </a:p>
          <a:p>
            <a:r>
              <a:rPr lang="en-US" sz="2400" dirty="0" smtClean="0"/>
              <a:t>2</a:t>
            </a:r>
            <a:r>
              <a:rPr lang="en-US" sz="2400" dirty="0"/>
              <a:t>, that the only currency should be a paper one, issued by the government, "based on the faith and resources of the nation," exchangeable on demand for bonds bearing interest at 3.65 per cent</a:t>
            </a:r>
            <a:r>
              <a:rPr lang="en-US" sz="2400" dirty="0" smtClean="0"/>
              <a:t>.;</a:t>
            </a:r>
          </a:p>
          <a:p>
            <a:endParaRPr lang="en-US" sz="2400" dirty="0" smtClean="0"/>
          </a:p>
          <a:p>
            <a:r>
              <a:rPr lang="en-US" sz="2400" dirty="0" smtClean="0"/>
              <a:t>3</a:t>
            </a:r>
            <a:r>
              <a:rPr lang="en-US" sz="2400" dirty="0"/>
              <a:t>, that coin should only be paid for interest on the present national debt, and for that portion of the principal for which coin had been specifically </a:t>
            </a:r>
            <a:r>
              <a:rPr lang="en-US" sz="2400" dirty="0" smtClean="0"/>
              <a:t>promised</a:t>
            </a:r>
            <a:endParaRPr lang="en-US" sz="2400" dirty="0"/>
          </a:p>
        </p:txBody>
      </p:sp>
    </p:spTree>
    <p:extLst>
      <p:ext uri="{BB962C8B-B14F-4D97-AF65-F5344CB8AC3E}">
        <p14:creationId xmlns:p14="http://schemas.microsoft.com/office/powerpoint/2010/main" val="2305984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4164" y="5553101"/>
            <a:ext cx="2777836" cy="892304"/>
          </a:xfrm>
        </p:spPr>
        <p:txBody>
          <a:bodyPr>
            <a:normAutofit/>
          </a:bodyPr>
          <a:lstStyle/>
          <a:p>
            <a:pPr marL="0" indent="0">
              <a:buNone/>
            </a:pPr>
            <a:r>
              <a:rPr lang="en-US" dirty="0" smtClean="0"/>
              <a:t>A Greenback Document</a:t>
            </a:r>
            <a:endParaRPr lang="en-US" dirty="0"/>
          </a:p>
        </p:txBody>
      </p:sp>
      <p:sp>
        <p:nvSpPr>
          <p:cNvPr id="4" name="TextBox 3"/>
          <p:cNvSpPr txBox="1"/>
          <p:nvPr/>
        </p:nvSpPr>
        <p:spPr>
          <a:xfrm>
            <a:off x="9414163" y="-13010"/>
            <a:ext cx="2777837" cy="2062103"/>
          </a:xfrm>
          <a:prstGeom prst="rect">
            <a:avLst/>
          </a:prstGeom>
          <a:solidFill>
            <a:srgbClr val="FCC8EE"/>
          </a:solidFill>
        </p:spPr>
        <p:txBody>
          <a:bodyPr wrap="square" rtlCol="0">
            <a:spAutoFit/>
          </a:bodyPr>
          <a:lstStyle/>
          <a:p>
            <a:pPr algn="ctr"/>
            <a:r>
              <a:rPr lang="en-US" sz="3200" dirty="0"/>
              <a:t>4. Third Parties Formed to Defend the Greenbacks</a:t>
            </a:r>
          </a:p>
        </p:txBody>
      </p:sp>
      <p:sp>
        <p:nvSpPr>
          <p:cNvPr id="2" name="TextBox 1"/>
          <p:cNvSpPr txBox="1"/>
          <p:nvPr/>
        </p:nvSpPr>
        <p:spPr>
          <a:xfrm>
            <a:off x="9414163" y="2062103"/>
            <a:ext cx="2777833" cy="984885"/>
          </a:xfrm>
          <a:prstGeom prst="rect">
            <a:avLst/>
          </a:prstGeom>
          <a:solidFill>
            <a:srgbClr val="ABFF81"/>
          </a:solidFill>
        </p:spPr>
        <p:txBody>
          <a:bodyPr wrap="square" rtlCol="0">
            <a:spAutoFit/>
          </a:bodyPr>
          <a:lstStyle/>
          <a:p>
            <a:pPr marL="0" lvl="3" algn="ctr"/>
            <a:r>
              <a:rPr lang="en-US" sz="2900" dirty="0"/>
              <a:t>Greenback </a:t>
            </a:r>
            <a:r>
              <a:rPr lang="en-US" sz="2900" dirty="0" smtClean="0"/>
              <a:t>Party         1876 </a:t>
            </a:r>
            <a:r>
              <a:rPr lang="en-US" sz="2900" dirty="0"/>
              <a:t>- </a:t>
            </a:r>
            <a:r>
              <a:rPr lang="en-US" sz="2900" dirty="0" smtClean="0"/>
              <a:t>1884</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14163" cy="6858000"/>
          </a:xfrm>
          <a:prstGeom prst="rect">
            <a:avLst/>
          </a:prstGeom>
        </p:spPr>
      </p:pic>
    </p:spTree>
    <p:extLst>
      <p:ext uri="{BB962C8B-B14F-4D97-AF65-F5344CB8AC3E}">
        <p14:creationId xmlns:p14="http://schemas.microsoft.com/office/powerpoint/2010/main" val="948140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7324" y="-13010"/>
            <a:ext cx="7374676" cy="954107"/>
          </a:xfrm>
          <a:prstGeom prst="rect">
            <a:avLst/>
          </a:prstGeom>
          <a:solidFill>
            <a:srgbClr val="FCC8EE"/>
          </a:solidFill>
        </p:spPr>
        <p:txBody>
          <a:bodyPr wrap="square" rtlCol="0">
            <a:spAutoFit/>
          </a:bodyPr>
          <a:lstStyle/>
          <a:p>
            <a:pPr algn="ctr"/>
            <a:r>
              <a:rPr lang="en-US" sz="2800" dirty="0"/>
              <a:t>4. Third Parties Formed to Defend the Greenbacks</a:t>
            </a:r>
          </a:p>
        </p:txBody>
      </p:sp>
      <p:sp>
        <p:nvSpPr>
          <p:cNvPr id="2" name="TextBox 1"/>
          <p:cNvSpPr txBox="1"/>
          <p:nvPr/>
        </p:nvSpPr>
        <p:spPr>
          <a:xfrm>
            <a:off x="4817324" y="864974"/>
            <a:ext cx="7374676" cy="538609"/>
          </a:xfrm>
          <a:prstGeom prst="rect">
            <a:avLst/>
          </a:prstGeom>
          <a:solidFill>
            <a:srgbClr val="ABFF81"/>
          </a:solidFill>
        </p:spPr>
        <p:txBody>
          <a:bodyPr wrap="square" rtlCol="0">
            <a:spAutoFit/>
          </a:bodyPr>
          <a:lstStyle/>
          <a:p>
            <a:pPr marL="0" lvl="3" algn="ctr"/>
            <a:r>
              <a:rPr lang="en-US" sz="2800" dirty="0"/>
              <a:t>Greenback </a:t>
            </a:r>
            <a:r>
              <a:rPr lang="en-US" sz="2800" dirty="0" smtClean="0"/>
              <a:t>Party         1876 </a:t>
            </a:r>
            <a:r>
              <a:rPr lang="en-US" sz="2800" dirty="0"/>
              <a:t>- </a:t>
            </a:r>
            <a:r>
              <a:rPr lang="en-US" sz="2800" dirty="0" smtClean="0"/>
              <a:t>1884</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20630"/>
            <a:ext cx="4839626" cy="6989610"/>
          </a:xfrm>
          <a:prstGeom prst="rect">
            <a:avLst/>
          </a:prstGeom>
        </p:spPr>
      </p:pic>
      <p:sp>
        <p:nvSpPr>
          <p:cNvPr id="6" name="TextBox 5"/>
          <p:cNvSpPr txBox="1"/>
          <p:nvPr/>
        </p:nvSpPr>
        <p:spPr>
          <a:xfrm>
            <a:off x="4839631" y="2404679"/>
            <a:ext cx="7352369" cy="1938992"/>
          </a:xfrm>
          <a:prstGeom prst="rect">
            <a:avLst/>
          </a:prstGeom>
          <a:noFill/>
        </p:spPr>
        <p:txBody>
          <a:bodyPr wrap="square" rtlCol="0">
            <a:spAutoFit/>
          </a:bodyPr>
          <a:lstStyle/>
          <a:p>
            <a:r>
              <a:rPr lang="en-US" sz="2400" dirty="0" smtClean="0"/>
              <a:t>Peter Cooper was the </a:t>
            </a:r>
            <a:r>
              <a:rPr lang="en-US" sz="2400" dirty="0"/>
              <a:t>party's presidential candidate in 1876 but he won only 81,737 votes and was easily beaten </a:t>
            </a:r>
            <a:r>
              <a:rPr lang="en-US" sz="2400" dirty="0" smtClean="0"/>
              <a:t>by Rutherford Hayes </a:t>
            </a:r>
            <a:r>
              <a:rPr lang="en-US" sz="2400" dirty="0"/>
              <a:t>(4,036,298) </a:t>
            </a:r>
            <a:r>
              <a:rPr lang="en-US" sz="2400" dirty="0" smtClean="0"/>
              <a:t>and Samuel Tilden  </a:t>
            </a:r>
            <a:r>
              <a:rPr lang="en-US" sz="2400" dirty="0"/>
              <a:t>(4,300,590). </a:t>
            </a:r>
            <a:r>
              <a:rPr lang="en-US" sz="2400" dirty="0" smtClean="0"/>
              <a:t>   However</a:t>
            </a:r>
            <a:r>
              <a:rPr lang="en-US" sz="2400" dirty="0"/>
              <a:t>, the party did send 15 representatives to Congress.</a:t>
            </a:r>
          </a:p>
        </p:txBody>
      </p:sp>
      <p:sp>
        <p:nvSpPr>
          <p:cNvPr id="7" name="TextBox 6"/>
          <p:cNvSpPr txBox="1"/>
          <p:nvPr/>
        </p:nvSpPr>
        <p:spPr>
          <a:xfrm>
            <a:off x="21932" y="6488668"/>
            <a:ext cx="3634521" cy="369332"/>
          </a:xfrm>
          <a:prstGeom prst="rect">
            <a:avLst/>
          </a:prstGeom>
          <a:solidFill>
            <a:schemeClr val="bg1"/>
          </a:solidFill>
        </p:spPr>
        <p:txBody>
          <a:bodyPr wrap="none" rtlCol="0">
            <a:spAutoFit/>
          </a:bodyPr>
          <a:lstStyle/>
          <a:p>
            <a:r>
              <a:rPr lang="en-US" dirty="0" smtClean="0"/>
              <a:t>PETER COOPER’S CAMPAIGN POSTER</a:t>
            </a:r>
            <a:endParaRPr lang="en-US" dirty="0"/>
          </a:p>
        </p:txBody>
      </p:sp>
    </p:spTree>
    <p:extLst>
      <p:ext uri="{BB962C8B-B14F-4D97-AF65-F5344CB8AC3E}">
        <p14:creationId xmlns:p14="http://schemas.microsoft.com/office/powerpoint/2010/main" val="1130557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2004739"/>
            <a:ext cx="10515600" cy="1325563"/>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2203185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7027" y="-27263"/>
            <a:ext cx="6614973" cy="954107"/>
          </a:xfrm>
          <a:prstGeom prst="rect">
            <a:avLst/>
          </a:prstGeom>
          <a:solidFill>
            <a:srgbClr val="FCC8EE"/>
          </a:solidFill>
        </p:spPr>
        <p:txBody>
          <a:bodyPr wrap="square" rtlCol="0">
            <a:spAutoFit/>
          </a:bodyPr>
          <a:lstStyle/>
          <a:p>
            <a:pPr algn="ctr"/>
            <a:r>
              <a:rPr lang="en-US" sz="2800" dirty="0"/>
              <a:t>4. Third Parties Formed to Defend the Greenbacks</a:t>
            </a:r>
          </a:p>
        </p:txBody>
      </p:sp>
      <p:sp>
        <p:nvSpPr>
          <p:cNvPr id="2" name="TextBox 1"/>
          <p:cNvSpPr txBox="1"/>
          <p:nvPr/>
        </p:nvSpPr>
        <p:spPr>
          <a:xfrm>
            <a:off x="5577026" y="899580"/>
            <a:ext cx="6614974" cy="538609"/>
          </a:xfrm>
          <a:prstGeom prst="rect">
            <a:avLst/>
          </a:prstGeom>
          <a:solidFill>
            <a:srgbClr val="ABFF81"/>
          </a:solidFill>
        </p:spPr>
        <p:txBody>
          <a:bodyPr wrap="square" rtlCol="0">
            <a:spAutoFit/>
          </a:bodyPr>
          <a:lstStyle/>
          <a:p>
            <a:pPr marL="0" lvl="3" algn="ctr"/>
            <a:r>
              <a:rPr lang="en-US" sz="2800" dirty="0"/>
              <a:t>Greenback </a:t>
            </a:r>
            <a:r>
              <a:rPr lang="en-US" sz="2800" dirty="0" smtClean="0"/>
              <a:t>Party         1876 </a:t>
            </a:r>
            <a:r>
              <a:rPr lang="en-US" sz="2800" dirty="0"/>
              <a:t>- </a:t>
            </a:r>
            <a:r>
              <a:rPr lang="en-US" sz="2800" dirty="0" smtClean="0"/>
              <a:t>1884</a:t>
            </a:r>
            <a:endParaRPr lang="en-US" sz="1600" dirty="0"/>
          </a:p>
        </p:txBody>
      </p:sp>
      <p:sp>
        <p:nvSpPr>
          <p:cNvPr id="6" name="TextBox 5"/>
          <p:cNvSpPr txBox="1"/>
          <p:nvPr/>
        </p:nvSpPr>
        <p:spPr>
          <a:xfrm>
            <a:off x="5577026" y="1885937"/>
            <a:ext cx="6592667" cy="4524315"/>
          </a:xfrm>
          <a:prstGeom prst="rect">
            <a:avLst/>
          </a:prstGeom>
          <a:noFill/>
        </p:spPr>
        <p:txBody>
          <a:bodyPr wrap="square" rtlCol="0">
            <a:spAutoFit/>
          </a:bodyPr>
          <a:lstStyle/>
          <a:p>
            <a:r>
              <a:rPr lang="en-US" sz="2400" dirty="0"/>
              <a:t>In 1878 members of the Greenback Party joined with urban trade union groups to establish the Greenback Labor Party</a:t>
            </a:r>
            <a:r>
              <a:rPr lang="en-US" sz="2400" dirty="0" smtClean="0"/>
              <a:t>.   James Weaver </a:t>
            </a:r>
            <a:r>
              <a:rPr lang="en-US" sz="2400" dirty="0"/>
              <a:t>emerged as leader of the party and was its presidential candidate in 1880</a:t>
            </a:r>
            <a:r>
              <a:rPr lang="en-US" sz="2400" dirty="0" smtClean="0"/>
              <a:t>.</a:t>
            </a:r>
          </a:p>
          <a:p>
            <a:endParaRPr lang="en-US" sz="2400" dirty="0"/>
          </a:p>
          <a:p>
            <a:r>
              <a:rPr lang="en-US" sz="2400" dirty="0"/>
              <a:t>Weaver obtained 308,578 votes but was beaten </a:t>
            </a:r>
            <a:r>
              <a:rPr lang="en-US" sz="2400" dirty="0" smtClean="0"/>
              <a:t>by James Garfield (</a:t>
            </a:r>
            <a:r>
              <a:rPr lang="en-US" sz="2400" dirty="0"/>
              <a:t>4,454,416) </a:t>
            </a:r>
            <a:r>
              <a:rPr lang="en-US" sz="2400" dirty="0" smtClean="0"/>
              <a:t>and Winfield S. Hancock </a:t>
            </a:r>
            <a:r>
              <a:rPr lang="en-US" sz="2400" dirty="0"/>
              <a:t>(4,444,952). Most of Weaver's support came from the rural West but he was now one of the most important political figures in the United States.</a:t>
            </a:r>
          </a:p>
          <a:p>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77027" cy="6858000"/>
          </a:xfrm>
          <a:prstGeom prst="rect">
            <a:avLst/>
          </a:prstGeom>
        </p:spPr>
      </p:pic>
    </p:spTree>
    <p:extLst>
      <p:ext uri="{BB962C8B-B14F-4D97-AF65-F5344CB8AC3E}">
        <p14:creationId xmlns:p14="http://schemas.microsoft.com/office/powerpoint/2010/main" val="3954256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010"/>
            <a:ext cx="12192000" cy="523220"/>
          </a:xfrm>
          <a:prstGeom prst="rect">
            <a:avLst/>
          </a:prstGeom>
          <a:solidFill>
            <a:srgbClr val="FCC8EE"/>
          </a:solidFill>
        </p:spPr>
        <p:txBody>
          <a:bodyPr wrap="square" rtlCol="0">
            <a:spAutoFit/>
          </a:bodyPr>
          <a:lstStyle/>
          <a:p>
            <a:pPr algn="ctr"/>
            <a:r>
              <a:rPr lang="en-US" sz="2800" dirty="0"/>
              <a:t>4. Third Parties Formed to Defend the Greenbacks</a:t>
            </a:r>
          </a:p>
        </p:txBody>
      </p:sp>
      <p:sp>
        <p:nvSpPr>
          <p:cNvPr id="2" name="TextBox 1"/>
          <p:cNvSpPr txBox="1"/>
          <p:nvPr/>
        </p:nvSpPr>
        <p:spPr>
          <a:xfrm>
            <a:off x="0" y="510211"/>
            <a:ext cx="12192000" cy="538608"/>
          </a:xfrm>
          <a:prstGeom prst="rect">
            <a:avLst/>
          </a:prstGeom>
          <a:solidFill>
            <a:srgbClr val="ABFF81"/>
          </a:solidFill>
        </p:spPr>
        <p:txBody>
          <a:bodyPr wrap="square" rtlCol="0">
            <a:spAutoFit/>
          </a:bodyPr>
          <a:lstStyle/>
          <a:p>
            <a:pPr marL="0" lvl="3" algn="ctr"/>
            <a:r>
              <a:rPr lang="en-US" sz="2800" dirty="0"/>
              <a:t>Greenback </a:t>
            </a:r>
            <a:r>
              <a:rPr lang="en-US" sz="2800" dirty="0" smtClean="0"/>
              <a:t>Party         1876 </a:t>
            </a:r>
            <a:r>
              <a:rPr lang="en-US" sz="2800" dirty="0"/>
              <a:t>- </a:t>
            </a:r>
            <a:r>
              <a:rPr lang="en-US" sz="2800" dirty="0" smtClean="0"/>
              <a:t>1884</a:t>
            </a:r>
            <a:endParaRPr lang="en-US" sz="1600" dirty="0"/>
          </a:p>
        </p:txBody>
      </p:sp>
      <p:sp>
        <p:nvSpPr>
          <p:cNvPr id="6" name="TextBox 5"/>
          <p:cNvSpPr txBox="1"/>
          <p:nvPr/>
        </p:nvSpPr>
        <p:spPr>
          <a:xfrm>
            <a:off x="4549695" y="2008572"/>
            <a:ext cx="7352369" cy="2677656"/>
          </a:xfrm>
          <a:prstGeom prst="rect">
            <a:avLst/>
          </a:prstGeom>
          <a:noFill/>
        </p:spPr>
        <p:txBody>
          <a:bodyPr wrap="square" rtlCol="0">
            <a:spAutoFit/>
          </a:bodyPr>
          <a:lstStyle/>
          <a:p>
            <a:r>
              <a:rPr lang="en-US" sz="2400" dirty="0"/>
              <a:t>In </a:t>
            </a:r>
            <a:r>
              <a:rPr lang="en-US" sz="2400" dirty="0" smtClean="0"/>
              <a:t>the 1884 Presidential Election, General Benjamin Butler was </a:t>
            </a:r>
            <a:r>
              <a:rPr lang="en-US" sz="2400" dirty="0"/>
              <a:t>the Greenback Labor Party candidate. However, he only managed 175,096 votes (1.7% of overall vote</a:t>
            </a:r>
            <a:r>
              <a:rPr lang="en-US" sz="2400" dirty="0" smtClean="0"/>
              <a:t>).</a:t>
            </a:r>
          </a:p>
          <a:p>
            <a:endParaRPr lang="en-US" sz="2400" dirty="0"/>
          </a:p>
          <a:p>
            <a:r>
              <a:rPr lang="en-US" sz="2400" dirty="0" smtClean="0"/>
              <a:t>The party convention of 1888 only drew 7 delegates and the party ceased to exist.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8818"/>
            <a:ext cx="4149415" cy="5809181"/>
          </a:xfrm>
          <a:prstGeom prst="rect">
            <a:avLst/>
          </a:prstGeom>
        </p:spPr>
      </p:pic>
      <p:sp>
        <p:nvSpPr>
          <p:cNvPr id="8" name="Rectangle 7"/>
          <p:cNvSpPr/>
          <p:nvPr/>
        </p:nvSpPr>
        <p:spPr>
          <a:xfrm>
            <a:off x="4149415" y="6027003"/>
            <a:ext cx="2198038" cy="830997"/>
          </a:xfrm>
          <a:prstGeom prst="rect">
            <a:avLst/>
          </a:prstGeom>
        </p:spPr>
        <p:txBody>
          <a:bodyPr wrap="square">
            <a:spAutoFit/>
          </a:bodyPr>
          <a:lstStyle/>
          <a:p>
            <a:r>
              <a:rPr lang="en-US" sz="2400" dirty="0" smtClean="0"/>
              <a:t>Benjamin Butler</a:t>
            </a:r>
          </a:p>
          <a:p>
            <a:r>
              <a:rPr lang="en-US" sz="2400" dirty="0" smtClean="0"/>
              <a:t>(1818 </a:t>
            </a:r>
            <a:r>
              <a:rPr lang="en-US" sz="2400" dirty="0"/>
              <a:t>– </a:t>
            </a:r>
            <a:r>
              <a:rPr lang="en-US" sz="2400" dirty="0" smtClean="0"/>
              <a:t>1893</a:t>
            </a:r>
            <a:r>
              <a:rPr lang="en-US" sz="2400" dirty="0"/>
              <a:t>)</a:t>
            </a:r>
          </a:p>
        </p:txBody>
      </p:sp>
    </p:spTree>
    <p:extLst>
      <p:ext uri="{BB962C8B-B14F-4D97-AF65-F5344CB8AC3E}">
        <p14:creationId xmlns:p14="http://schemas.microsoft.com/office/powerpoint/2010/main" val="2155789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2" y="543643"/>
            <a:ext cx="12169698" cy="836652"/>
          </a:xfrm>
          <a:solidFill>
            <a:srgbClr val="FFFF00"/>
          </a:solidFill>
        </p:spPr>
        <p:txBody>
          <a:bodyPr>
            <a:normAutofit fontScale="90000"/>
          </a:bodyPr>
          <a:lstStyle/>
          <a:p>
            <a:r>
              <a:rPr lang="en-US" dirty="0" smtClean="0"/>
              <a:t/>
            </a:r>
            <a:br>
              <a:rPr lang="en-US" dirty="0" smtClean="0"/>
            </a:br>
            <a:r>
              <a:rPr lang="en-US" dirty="0"/>
              <a:t/>
            </a:r>
            <a:br>
              <a:rPr lang="en-US" dirty="0"/>
            </a:br>
            <a:r>
              <a:rPr lang="en-US" sz="4900" dirty="0" smtClean="0"/>
              <a:t>Farmers’ Alliance &amp; People’s Party  1877-1896</a:t>
            </a:r>
            <a:endParaRPr lang="en-US" sz="4900" b="1" dirty="0"/>
          </a:p>
        </p:txBody>
      </p:sp>
      <p:sp>
        <p:nvSpPr>
          <p:cNvPr id="3" name="Subtitle 2"/>
          <p:cNvSpPr>
            <a:spLocks noGrp="1"/>
          </p:cNvSpPr>
          <p:nvPr>
            <p:ph type="subTitle" idx="1"/>
          </p:nvPr>
        </p:nvSpPr>
        <p:spPr>
          <a:xfrm>
            <a:off x="1821676" y="2115944"/>
            <a:ext cx="9144000" cy="4229100"/>
          </a:xfrm>
          <a:solidFill>
            <a:srgbClr val="FFFF8F"/>
          </a:solidFill>
        </p:spPr>
        <p:txBody>
          <a:bodyPr>
            <a:normAutofit/>
          </a:bodyPr>
          <a:lstStyle/>
          <a:p>
            <a:endParaRPr lang="en-US" sz="2800" b="1" dirty="0" smtClean="0"/>
          </a:p>
          <a:p>
            <a:endParaRPr lang="en-US" sz="2800" b="1" dirty="0" smtClean="0"/>
          </a:p>
          <a:p>
            <a:endParaRPr lang="en-US" sz="2800" b="1" dirty="0"/>
          </a:p>
          <a:p>
            <a:r>
              <a:rPr lang="en-US" sz="3600" b="1" dirty="0" smtClean="0"/>
              <a:t>  WHAT WAS THE FARMERS’ ALLIANCE?</a:t>
            </a:r>
            <a:endParaRPr lang="en-US" sz="3200" dirty="0" smtClean="0"/>
          </a:p>
        </p:txBody>
      </p:sp>
      <p:sp>
        <p:nvSpPr>
          <p:cNvPr id="4" name="TextBox 3"/>
          <p:cNvSpPr txBox="1"/>
          <p:nvPr/>
        </p:nvSpPr>
        <p:spPr>
          <a:xfrm>
            <a:off x="0" y="-13010"/>
            <a:ext cx="12192000" cy="523220"/>
          </a:xfrm>
          <a:prstGeom prst="rect">
            <a:avLst/>
          </a:prstGeom>
          <a:solidFill>
            <a:srgbClr val="FCC8EE"/>
          </a:solidFill>
        </p:spPr>
        <p:txBody>
          <a:bodyPr wrap="square" rtlCol="0">
            <a:spAutoFit/>
          </a:bodyPr>
          <a:lstStyle/>
          <a:p>
            <a:pPr algn="ctr"/>
            <a:r>
              <a:rPr lang="en-US" sz="2800" dirty="0"/>
              <a:t>4. Third Parties Formed to Defend the Greenbacks</a:t>
            </a:r>
          </a:p>
        </p:txBody>
      </p:sp>
    </p:spTree>
    <p:extLst>
      <p:ext uri="{BB962C8B-B14F-4D97-AF65-F5344CB8AC3E}">
        <p14:creationId xmlns:p14="http://schemas.microsoft.com/office/powerpoint/2010/main" val="2945165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2" y="543643"/>
            <a:ext cx="12169698" cy="836652"/>
          </a:xfrm>
          <a:solidFill>
            <a:srgbClr val="FFFF00"/>
          </a:solidFill>
        </p:spPr>
        <p:txBody>
          <a:bodyPr>
            <a:normAutofit fontScale="90000"/>
          </a:bodyPr>
          <a:lstStyle/>
          <a:p>
            <a:r>
              <a:rPr lang="en-US" dirty="0" smtClean="0"/>
              <a:t/>
            </a:r>
            <a:br>
              <a:rPr lang="en-US" dirty="0" smtClean="0"/>
            </a:br>
            <a:r>
              <a:rPr lang="en-US" dirty="0"/>
              <a:t/>
            </a:r>
            <a:br>
              <a:rPr lang="en-US" dirty="0"/>
            </a:br>
            <a:r>
              <a:rPr lang="en-US" sz="4900" dirty="0" smtClean="0"/>
              <a:t>Farmers’ Alliance &amp; People’s Party  1877-1896</a:t>
            </a:r>
            <a:endParaRPr lang="en-US" sz="4900" b="1" dirty="0"/>
          </a:p>
        </p:txBody>
      </p:sp>
      <p:sp>
        <p:nvSpPr>
          <p:cNvPr id="3" name="Subtitle 2"/>
          <p:cNvSpPr>
            <a:spLocks noGrp="1"/>
          </p:cNvSpPr>
          <p:nvPr>
            <p:ph type="subTitle" idx="1"/>
          </p:nvPr>
        </p:nvSpPr>
        <p:spPr>
          <a:xfrm>
            <a:off x="1821676" y="2115944"/>
            <a:ext cx="9144000" cy="4229100"/>
          </a:xfrm>
          <a:solidFill>
            <a:srgbClr val="FFFF8F"/>
          </a:solidFill>
        </p:spPr>
        <p:txBody>
          <a:bodyPr>
            <a:normAutofit/>
          </a:bodyPr>
          <a:lstStyle/>
          <a:p>
            <a:endParaRPr lang="en-US" sz="2800" b="1" dirty="0" smtClean="0"/>
          </a:p>
          <a:p>
            <a:endParaRPr lang="en-US" sz="2800" b="1" dirty="0" smtClean="0"/>
          </a:p>
          <a:p>
            <a:endParaRPr lang="en-US" sz="2800" b="1" dirty="0"/>
          </a:p>
          <a:p>
            <a:r>
              <a:rPr lang="en-US" sz="3600" b="1" dirty="0"/>
              <a:t>THE LAST DEMOCRATIC MASS MOVEMENT –</a:t>
            </a:r>
          </a:p>
          <a:p>
            <a:r>
              <a:rPr lang="en-US" sz="3600" b="1" dirty="0"/>
              <a:t>CAN WE HAVE ANOTHER?</a:t>
            </a:r>
          </a:p>
        </p:txBody>
      </p:sp>
      <p:sp>
        <p:nvSpPr>
          <p:cNvPr id="4" name="TextBox 3"/>
          <p:cNvSpPr txBox="1"/>
          <p:nvPr/>
        </p:nvSpPr>
        <p:spPr>
          <a:xfrm>
            <a:off x="0" y="-13010"/>
            <a:ext cx="12192000" cy="523220"/>
          </a:xfrm>
          <a:prstGeom prst="rect">
            <a:avLst/>
          </a:prstGeom>
          <a:solidFill>
            <a:srgbClr val="FCC8EE"/>
          </a:solidFill>
        </p:spPr>
        <p:txBody>
          <a:bodyPr wrap="square" rtlCol="0">
            <a:spAutoFit/>
          </a:bodyPr>
          <a:lstStyle/>
          <a:p>
            <a:pPr algn="ctr"/>
            <a:r>
              <a:rPr lang="en-US" sz="2800" dirty="0"/>
              <a:t>4. Third Parties Formed to Defend the Greenbacks</a:t>
            </a:r>
          </a:p>
        </p:txBody>
      </p:sp>
    </p:spTree>
    <p:extLst>
      <p:ext uri="{BB962C8B-B14F-4D97-AF65-F5344CB8AC3E}">
        <p14:creationId xmlns:p14="http://schemas.microsoft.com/office/powerpoint/2010/main" val="2687025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69" y="1282666"/>
            <a:ext cx="10515600" cy="1058067"/>
          </a:xfrm>
          <a:solidFill>
            <a:schemeClr val="accent1">
              <a:lumMod val="20000"/>
              <a:lumOff val="80000"/>
            </a:schemeClr>
          </a:solidFill>
        </p:spPr>
        <p:txBody>
          <a:bodyPr/>
          <a:lstStyle/>
          <a:p>
            <a:pPr algn="ctr"/>
            <a:r>
              <a:rPr lang="en-US" b="1" dirty="0" smtClean="0"/>
              <a:t>     </a:t>
            </a:r>
            <a:r>
              <a:rPr lang="en-US" sz="3600" b="1" dirty="0" smtClean="0"/>
              <a:t>WHAT WAS THIS MOVEMENT?</a:t>
            </a:r>
            <a:endParaRPr lang="en-US" sz="3600" b="1" dirty="0"/>
          </a:p>
        </p:txBody>
      </p:sp>
      <p:sp>
        <p:nvSpPr>
          <p:cNvPr id="3" name="Content Placeholder 2"/>
          <p:cNvSpPr>
            <a:spLocks noGrp="1"/>
          </p:cNvSpPr>
          <p:nvPr>
            <p:ph idx="1"/>
          </p:nvPr>
        </p:nvSpPr>
        <p:spPr>
          <a:xfrm>
            <a:off x="838200" y="4535022"/>
            <a:ext cx="10515600" cy="2388421"/>
          </a:xfrm>
        </p:spPr>
        <p:txBody>
          <a:bodyPr/>
          <a:lstStyle/>
          <a:p>
            <a:pPr marL="0" indent="0">
              <a:buNone/>
            </a:pPr>
            <a:endParaRPr lang="en-US" dirty="0" smtClean="0"/>
          </a:p>
          <a:p>
            <a:pPr marL="0" indent="0" algn="ctr">
              <a:buNone/>
            </a:pPr>
            <a:r>
              <a:rPr lang="en-US" dirty="0" smtClean="0"/>
              <a:t>WESTERN PLAINS FARMERS    &amp;    SOUTHERN FARMERS</a:t>
            </a:r>
          </a:p>
          <a:p>
            <a:pPr marL="0" indent="0" algn="ctr">
              <a:buNone/>
            </a:pPr>
            <a:r>
              <a:rPr lang="en-US" dirty="0" smtClean="0"/>
              <a:t>JOINED TOGETHER TO FORM AN ORGANIZATION CALLED</a:t>
            </a:r>
          </a:p>
          <a:p>
            <a:pPr marL="0" indent="0" algn="ctr">
              <a:buNone/>
            </a:pPr>
            <a:r>
              <a:rPr lang="en-US" u="sng" dirty="0" smtClean="0"/>
              <a:t>NATIONAL FARMERS’ ALLIANCE AND INDUSTRIAL UNION</a:t>
            </a:r>
          </a:p>
        </p:txBody>
      </p:sp>
      <p:pic>
        <p:nvPicPr>
          <p:cNvPr id="1026" name="Picture 2" descr="http://ts2.mm.bing.net/th?id=H.4781205955084845&amp;pid=15.1&amp;H=10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8" y="2537410"/>
            <a:ext cx="3575051" cy="2234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890723289007911&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213" y="2411101"/>
            <a:ext cx="3105150" cy="23235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s3.mm.bing.net/th?id=H.4620269243335118&amp;pid=15.1&amp;H=115&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36" y="2815422"/>
            <a:ext cx="2501393" cy="17983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541952"/>
            <a:ext cx="12169698" cy="836652"/>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smtClean="0"/>
              <a:t>Farmers’ Alliance &amp; People’s Party  1877-1896</a:t>
            </a:r>
            <a:endParaRPr lang="en-US" sz="4900" b="1" dirty="0"/>
          </a:p>
        </p:txBody>
      </p:sp>
      <p:sp>
        <p:nvSpPr>
          <p:cNvPr id="8" name="TextBox 7"/>
          <p:cNvSpPr txBox="1"/>
          <p:nvPr/>
        </p:nvSpPr>
        <p:spPr>
          <a:xfrm>
            <a:off x="0" y="-13010"/>
            <a:ext cx="12192000" cy="523220"/>
          </a:xfrm>
          <a:prstGeom prst="rect">
            <a:avLst/>
          </a:prstGeom>
          <a:solidFill>
            <a:srgbClr val="FCC8EE"/>
          </a:solidFill>
        </p:spPr>
        <p:txBody>
          <a:bodyPr wrap="square" rtlCol="0">
            <a:spAutoFit/>
          </a:bodyPr>
          <a:lstStyle/>
          <a:p>
            <a:pPr algn="ctr"/>
            <a:r>
              <a:rPr lang="en-US" sz="2800" dirty="0"/>
              <a:t>4. Third Parties Formed to Defend the Greenbacks</a:t>
            </a:r>
          </a:p>
        </p:txBody>
      </p:sp>
    </p:spTree>
    <p:extLst>
      <p:ext uri="{BB962C8B-B14F-4D97-AF65-F5344CB8AC3E}">
        <p14:creationId xmlns:p14="http://schemas.microsoft.com/office/powerpoint/2010/main" val="1551581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28" y="1378604"/>
            <a:ext cx="10515600" cy="1058067"/>
          </a:xfrm>
          <a:solidFill>
            <a:schemeClr val="accent1">
              <a:lumMod val="20000"/>
              <a:lumOff val="80000"/>
            </a:schemeClr>
          </a:solidFill>
        </p:spPr>
        <p:txBody>
          <a:bodyPr/>
          <a:lstStyle/>
          <a:p>
            <a:pPr algn="ctr"/>
            <a:r>
              <a:rPr lang="en-US" b="1" dirty="0" smtClean="0"/>
              <a:t>     </a:t>
            </a:r>
            <a:r>
              <a:rPr lang="en-US" sz="3600" b="1" dirty="0" smtClean="0"/>
              <a:t>WHAT WAS ITS PURPOSE?</a:t>
            </a:r>
            <a:endParaRPr lang="en-US" sz="3600" b="1" dirty="0"/>
          </a:p>
        </p:txBody>
      </p:sp>
      <p:sp>
        <p:nvSpPr>
          <p:cNvPr id="3" name="Content Placeholder 2"/>
          <p:cNvSpPr>
            <a:spLocks noGrp="1"/>
          </p:cNvSpPr>
          <p:nvPr>
            <p:ph idx="1"/>
          </p:nvPr>
        </p:nvSpPr>
        <p:spPr>
          <a:xfrm>
            <a:off x="691602" y="2436671"/>
            <a:ext cx="10515600" cy="1277007"/>
          </a:xfrm>
        </p:spPr>
        <p:txBody>
          <a:bodyPr>
            <a:normAutofit/>
          </a:bodyPr>
          <a:lstStyle/>
          <a:p>
            <a:pPr marL="0" indent="0">
              <a:buNone/>
            </a:pPr>
            <a:r>
              <a:rPr lang="en-US" dirty="0" smtClean="0"/>
              <a:t>“…more speedily educate ourselves” in preparation for the day “when all the balance of labor’s products become concentrated into the hands of a few, there to constitute a power that would enslave posterity”</a:t>
            </a:r>
          </a:p>
        </p:txBody>
      </p:sp>
      <p:pic>
        <p:nvPicPr>
          <p:cNvPr id="3076" name="Picture 4" descr="http://ts3.mm.bing.net/th?id=H.4859589091067666&amp;pid=15.1&amp;H=11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665" y="3673228"/>
            <a:ext cx="4161135" cy="30113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3.mm.bing.net/th?id=H.4702019645538594&amp;pid=15.1&amp;H=102&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02" y="3673228"/>
            <a:ext cx="4624547" cy="29481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541952"/>
            <a:ext cx="12169698" cy="836652"/>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smtClean="0"/>
              <a:t>Farmers’ Alliance &amp; People’s Party  1877-1896</a:t>
            </a:r>
            <a:endParaRPr lang="en-US" sz="4900" b="1" dirty="0"/>
          </a:p>
        </p:txBody>
      </p:sp>
      <p:sp>
        <p:nvSpPr>
          <p:cNvPr id="7" name="TextBox 6"/>
          <p:cNvSpPr txBox="1"/>
          <p:nvPr/>
        </p:nvSpPr>
        <p:spPr>
          <a:xfrm>
            <a:off x="0" y="-13010"/>
            <a:ext cx="12192000" cy="523220"/>
          </a:xfrm>
          <a:prstGeom prst="rect">
            <a:avLst/>
          </a:prstGeom>
          <a:solidFill>
            <a:srgbClr val="FCC8EE"/>
          </a:solidFill>
        </p:spPr>
        <p:txBody>
          <a:bodyPr wrap="square" rtlCol="0">
            <a:spAutoFit/>
          </a:bodyPr>
          <a:lstStyle/>
          <a:p>
            <a:pPr algn="ctr"/>
            <a:r>
              <a:rPr lang="en-US" sz="2800" dirty="0"/>
              <a:t>4. Third Parties Formed to Defend the Greenbacks</a:t>
            </a:r>
          </a:p>
        </p:txBody>
      </p:sp>
    </p:spTree>
    <p:extLst>
      <p:ext uri="{BB962C8B-B14F-4D97-AF65-F5344CB8AC3E}">
        <p14:creationId xmlns:p14="http://schemas.microsoft.com/office/powerpoint/2010/main" val="3096981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09" y="114136"/>
            <a:ext cx="10515600" cy="3355537"/>
          </a:xfrm>
          <a:solidFill>
            <a:schemeClr val="accent1">
              <a:lumMod val="20000"/>
              <a:lumOff val="80000"/>
            </a:schemeClr>
          </a:solidFill>
        </p:spPr>
        <p:txBody>
          <a:bodyPr>
            <a:normAutofit fontScale="90000"/>
          </a:bodyPr>
          <a:lstStyle/>
          <a:p>
            <a:r>
              <a:rPr lang="en-US" b="1" dirty="0" smtClean="0"/>
              <a:t>     </a:t>
            </a:r>
            <a:r>
              <a:rPr lang="en-US" sz="3600" b="1" dirty="0" smtClean="0"/>
              <a:t>THE FARMERS’ ALLIANCE DENOUNCED:</a:t>
            </a:r>
            <a:br>
              <a:rPr lang="en-US" sz="3600" b="1" dirty="0" smtClean="0"/>
            </a:br>
            <a:r>
              <a:rPr lang="en-US" sz="3600" b="1" dirty="0" smtClean="0"/>
              <a:t>                       Credit Merchants</a:t>
            </a:r>
            <a:br>
              <a:rPr lang="en-US" sz="3600" b="1" dirty="0" smtClean="0"/>
            </a:br>
            <a:r>
              <a:rPr lang="en-US" sz="3600" b="1" dirty="0" smtClean="0"/>
              <a:t>                       Railroad monopolies</a:t>
            </a:r>
            <a:br>
              <a:rPr lang="en-US" sz="3600" b="1" dirty="0" smtClean="0"/>
            </a:br>
            <a:r>
              <a:rPr lang="en-US" sz="3600" b="1" dirty="0" smtClean="0"/>
              <a:t>                       Trusts</a:t>
            </a:r>
            <a:br>
              <a:rPr lang="en-US" sz="3600" b="1" dirty="0" smtClean="0"/>
            </a:br>
            <a:r>
              <a:rPr lang="en-US" sz="3600" b="1" dirty="0" smtClean="0"/>
              <a:t>                       Money Power</a:t>
            </a:r>
            <a:br>
              <a:rPr lang="en-US" sz="3600" b="1" dirty="0" smtClean="0"/>
            </a:br>
            <a:r>
              <a:rPr lang="en-US" sz="3600" b="1" dirty="0" smtClean="0"/>
              <a:t>                       Capitalists</a:t>
            </a:r>
            <a:br>
              <a:rPr lang="en-US" sz="3600" b="1" dirty="0" smtClean="0"/>
            </a:br>
            <a:r>
              <a:rPr lang="en-US" sz="3600" b="1" dirty="0" smtClean="0"/>
              <a:t>                       2-price Credit System   </a:t>
            </a:r>
            <a:endParaRPr lang="en-US" sz="3600" b="1" dirty="0"/>
          </a:p>
        </p:txBody>
      </p:sp>
      <p:pic>
        <p:nvPicPr>
          <p:cNvPr id="5130" name="Picture 10" descr="http://ts1.mm.bing.net/th?id=H.5011665272111588&amp;pid=15.1&amp;H=122&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86" y="2571039"/>
            <a:ext cx="5439103" cy="415487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s3.mm.bing.net/th?id=H.4858004250625262&amp;pid=15.1&amp;H=160&amp;W=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163" y="31531"/>
            <a:ext cx="2595837" cy="317269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ts2.mm.bing.net/th?id=H.4652137856893897&amp;pid=15.1&amp;H=100&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35" y="3468414"/>
            <a:ext cx="5423338" cy="338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76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t>     </a:t>
            </a:r>
            <a:r>
              <a:rPr lang="en-US" sz="3600" b="1" dirty="0" smtClean="0"/>
              <a:t>WHO CREATED THIS ORGANIZATION?</a:t>
            </a:r>
            <a:endParaRPr lang="en-US" sz="3600" b="1" dirty="0"/>
          </a:p>
        </p:txBody>
      </p:sp>
      <p:sp>
        <p:nvSpPr>
          <p:cNvPr id="3" name="Content Placeholder 2"/>
          <p:cNvSpPr>
            <a:spLocks noGrp="1"/>
          </p:cNvSpPr>
          <p:nvPr>
            <p:ph idx="1"/>
          </p:nvPr>
        </p:nvSpPr>
        <p:spPr>
          <a:xfrm>
            <a:off x="838200" y="3924300"/>
            <a:ext cx="10515600" cy="2620962"/>
          </a:xfrm>
        </p:spPr>
        <p:txBody>
          <a:bodyPr>
            <a:normAutofit fontScale="85000" lnSpcReduction="10000"/>
          </a:bodyPr>
          <a:lstStyle/>
          <a:p>
            <a:endParaRPr lang="en-US" dirty="0" smtClean="0"/>
          </a:p>
          <a:p>
            <a:endParaRPr lang="en-US" dirty="0"/>
          </a:p>
          <a:p>
            <a:pPr marL="0" indent="0">
              <a:buNone/>
            </a:pPr>
            <a:endParaRPr lang="en-US" dirty="0" smtClean="0"/>
          </a:p>
          <a:p>
            <a:pPr marL="0" indent="0" algn="ctr">
              <a:buNone/>
            </a:pPr>
            <a:r>
              <a:rPr lang="en-US" sz="4400" dirty="0" smtClean="0"/>
              <a:t>MEN AND WOMEN WITH  POLITICAL SELF-RESPECT</a:t>
            </a:r>
          </a:p>
          <a:p>
            <a:pPr marL="0" indent="0" algn="ctr">
              <a:buNone/>
            </a:pPr>
            <a:r>
              <a:rPr lang="en-US" sz="4400" dirty="0" smtClean="0"/>
              <a:t> AND SELF-POSSESSION</a:t>
            </a:r>
          </a:p>
        </p:txBody>
      </p:sp>
      <p:pic>
        <p:nvPicPr>
          <p:cNvPr id="2050" name="Picture 2" descr="http://ts2.explicit.bing.net/th?id=H.4815651582905929&amp;pid=15.1&amp;H=11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4062"/>
            <a:ext cx="3779979" cy="25987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547692879217091&amp;pid=15.1&amp;H=160&amp;W=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78" y="1544721"/>
            <a:ext cx="2231470" cy="355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87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08"/>
            <a:ext cx="10515600" cy="1325563"/>
          </a:xfrm>
          <a:solidFill>
            <a:schemeClr val="accent1">
              <a:lumMod val="20000"/>
              <a:lumOff val="80000"/>
            </a:schemeClr>
          </a:solidFill>
        </p:spPr>
        <p:txBody>
          <a:bodyPr/>
          <a:lstStyle/>
          <a:p>
            <a:pPr algn="ctr"/>
            <a:r>
              <a:rPr lang="en-US" b="1" dirty="0" smtClean="0"/>
              <a:t>     </a:t>
            </a:r>
            <a:r>
              <a:rPr lang="en-US" sz="3600" b="1" dirty="0" smtClean="0"/>
              <a:t>WHAT WAS THE CONDITION OF THE</a:t>
            </a:r>
            <a:br>
              <a:rPr lang="en-US" sz="3600" b="1" dirty="0" smtClean="0"/>
            </a:br>
            <a:r>
              <a:rPr lang="en-US" sz="3600" b="1" dirty="0" smtClean="0"/>
              <a:t>SOUTHERN FARMER?</a:t>
            </a:r>
            <a:endParaRPr lang="en-US" sz="3600" b="1" dirty="0"/>
          </a:p>
        </p:txBody>
      </p:sp>
      <p:sp>
        <p:nvSpPr>
          <p:cNvPr id="3" name="Content Placeholder 2"/>
          <p:cNvSpPr>
            <a:spLocks noGrp="1"/>
          </p:cNvSpPr>
          <p:nvPr>
            <p:ph idx="1"/>
          </p:nvPr>
        </p:nvSpPr>
        <p:spPr>
          <a:xfrm>
            <a:off x="0" y="5002156"/>
            <a:ext cx="12192000" cy="1686451"/>
          </a:xfrm>
        </p:spPr>
        <p:txBody>
          <a:bodyPr>
            <a:normAutofit fontScale="85000" lnSpcReduction="10000"/>
          </a:bodyPr>
          <a:lstStyle/>
          <a:p>
            <a:endParaRPr lang="en-US" dirty="0" smtClean="0"/>
          </a:p>
          <a:p>
            <a:pPr marL="0" indent="0" algn="ctr">
              <a:buNone/>
            </a:pPr>
            <a:r>
              <a:rPr lang="en-US" sz="3600" dirty="0" smtClean="0"/>
              <a:t>SOUTHERN FARMERS WERE IN DEBT TO THE TOWN PLANTER/MERCHANT</a:t>
            </a:r>
          </a:p>
          <a:p>
            <a:pPr marL="0" indent="0" algn="ctr">
              <a:buNone/>
            </a:pPr>
            <a:r>
              <a:rPr lang="en-US" sz="4400" u="sng" dirty="0" smtClean="0"/>
              <a:t>THE CROP LIEN SYSTEM PREDOMINATED</a:t>
            </a:r>
          </a:p>
        </p:txBody>
      </p:sp>
      <p:pic>
        <p:nvPicPr>
          <p:cNvPr id="3078" name="Picture 6" descr="http://ts2.mm.bing.net/th?id=H.4591780739940753&amp;pid=15.1&amp;H=121&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516" y="1547341"/>
            <a:ext cx="4176158" cy="31681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s3.mm.bing.net/th?id=H.4669541098062850&amp;pid=15.1&amp;H=127&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09" y="1547341"/>
            <a:ext cx="4365625" cy="345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97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08"/>
            <a:ext cx="10515600" cy="864585"/>
          </a:xfrm>
          <a:solidFill>
            <a:schemeClr val="accent1">
              <a:lumMod val="20000"/>
              <a:lumOff val="80000"/>
            </a:schemeClr>
          </a:solidFill>
        </p:spPr>
        <p:txBody>
          <a:bodyPr/>
          <a:lstStyle/>
          <a:p>
            <a:pPr algn="ctr"/>
            <a:r>
              <a:rPr lang="en-US" b="1" dirty="0" smtClean="0"/>
              <a:t> </a:t>
            </a:r>
            <a:r>
              <a:rPr lang="en-US" u="sng" dirty="0"/>
              <a:t>THE CROP LIEN SYSTEM</a:t>
            </a:r>
            <a:endParaRPr lang="en-US" sz="3600" b="1" dirty="0"/>
          </a:p>
        </p:txBody>
      </p:sp>
      <p:sp>
        <p:nvSpPr>
          <p:cNvPr id="3" name="Content Placeholder 2"/>
          <p:cNvSpPr>
            <a:spLocks noGrp="1"/>
          </p:cNvSpPr>
          <p:nvPr>
            <p:ph idx="1"/>
          </p:nvPr>
        </p:nvSpPr>
        <p:spPr>
          <a:xfrm>
            <a:off x="0" y="5002156"/>
            <a:ext cx="12192000" cy="1686451"/>
          </a:xfrm>
        </p:spPr>
        <p:txBody>
          <a:bodyPr>
            <a:normAutofit fontScale="70000" lnSpcReduction="20000"/>
          </a:bodyPr>
          <a:lstStyle/>
          <a:p>
            <a:pPr marL="0" indent="0">
              <a:buNone/>
            </a:pPr>
            <a:r>
              <a:rPr lang="en-US" dirty="0" smtClean="0"/>
              <a:t>The ‘furnishing merchant, able to get most of their goods on consignment from competing Northern mercantile houses, bought supplies and “furnished” them on credit to farmers, taking a lien on the farmer’s crop for security.  Farmers learned that the interest they were paying on everything they consumed limited their lives in a new and terrible way; the rates imposed were frequently well in excess of 100% annually, sometimes over 200%.  At the heart of the process was a simple two-price system for all items – one price for cash customers and a second and higher price for credit customers.  P. 22, THE POPULIST MOMENT, by Lawrence </a:t>
            </a:r>
            <a:r>
              <a:rPr lang="en-US" dirty="0" err="1" smtClean="0"/>
              <a:t>Goodwyn</a:t>
            </a:r>
            <a:endParaRPr lang="en-US" dirty="0" smtClean="0"/>
          </a:p>
        </p:txBody>
      </p:sp>
      <p:pic>
        <p:nvPicPr>
          <p:cNvPr id="7170" name="Picture 2" descr="http://ts3.mm.bing.net/th?id=H.4884418247001966&amp;pid=15.1&amp;H=109&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8228"/>
            <a:ext cx="5178724" cy="3528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4.mm.bing.net/th?id=H.5057973619130739&amp;pid=15.1&amp;H=12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86" y="1170117"/>
            <a:ext cx="4637142" cy="35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459" y="4901123"/>
            <a:ext cx="987973" cy="679231"/>
          </a:xfrm>
          <a:prstGeom prst="rect">
            <a:avLst/>
          </a:prstGeom>
        </p:spPr>
      </p:pic>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1</a:t>
            </a:r>
            <a:endParaRPr lang="en-US" sz="2800" b="1" dirty="0"/>
          </a:p>
        </p:txBody>
      </p:sp>
      <p:sp>
        <p:nvSpPr>
          <p:cNvPr id="4" name="TextBox 3"/>
          <p:cNvSpPr txBox="1"/>
          <p:nvPr/>
        </p:nvSpPr>
        <p:spPr>
          <a:xfrm>
            <a:off x="2" y="350521"/>
            <a:ext cx="12191998" cy="584775"/>
          </a:xfrm>
          <a:prstGeom prst="rect">
            <a:avLst/>
          </a:prstGeom>
          <a:solidFill>
            <a:srgbClr val="F2E5FF"/>
          </a:solidFill>
        </p:spPr>
        <p:txBody>
          <a:bodyPr wrap="square" rtlCol="0">
            <a:spAutoFit/>
          </a:bodyPr>
          <a:lstStyle/>
          <a:p>
            <a:pPr algn="ctr"/>
            <a:r>
              <a:rPr lang="en-US" sz="3200" u="sng" dirty="0" smtClean="0"/>
              <a:t>INTRODUCTION: 5-20 BONDS</a:t>
            </a:r>
            <a:endParaRPr lang="en-US" sz="3200" dirty="0"/>
          </a:p>
        </p:txBody>
      </p:sp>
      <p:sp>
        <p:nvSpPr>
          <p:cNvPr id="8" name="TextBox 7"/>
          <p:cNvSpPr txBox="1"/>
          <p:nvPr/>
        </p:nvSpPr>
        <p:spPr>
          <a:xfrm>
            <a:off x="-1" y="935296"/>
            <a:ext cx="12191998" cy="830997"/>
          </a:xfrm>
          <a:prstGeom prst="rect">
            <a:avLst/>
          </a:prstGeom>
          <a:solidFill>
            <a:srgbClr val="F2E5FF"/>
          </a:solidFill>
        </p:spPr>
        <p:txBody>
          <a:bodyPr wrap="square" rtlCol="0">
            <a:spAutoFit/>
          </a:bodyPr>
          <a:lstStyle/>
          <a:p>
            <a:pPr algn="ctr"/>
            <a:r>
              <a:rPr lang="en-US" sz="2400" dirty="0" smtClean="0"/>
              <a:t>During the American Civil War, European financiers bought hundreds of millions of U.S. war bonds, paying for them in Greenbacks, bearing interest “in coin”.   They were known as 5-20’s.</a:t>
            </a:r>
            <a:endParaRPr lang="en-US" sz="2400" dirty="0"/>
          </a:p>
        </p:txBody>
      </p:sp>
      <p:sp>
        <p:nvSpPr>
          <p:cNvPr id="10" name="Rectangle 9"/>
          <p:cNvSpPr/>
          <p:nvPr/>
        </p:nvSpPr>
        <p:spPr>
          <a:xfrm>
            <a:off x="-15768" y="1766293"/>
            <a:ext cx="12191997" cy="830997"/>
          </a:xfrm>
          <a:prstGeom prst="rect">
            <a:avLst/>
          </a:prstGeom>
          <a:solidFill>
            <a:srgbClr val="F2E5FF"/>
          </a:solidFill>
        </p:spPr>
        <p:txBody>
          <a:bodyPr wrap="square">
            <a:spAutoFit/>
          </a:bodyPr>
          <a:lstStyle/>
          <a:p>
            <a:pPr algn="ctr"/>
            <a:r>
              <a:rPr lang="en-US" sz="1600" dirty="0">
                <a:latin typeface="Times New Roman" panose="02020603050405020304" pitchFamily="18" charset="0"/>
              </a:rPr>
              <a:t>DEBT </a:t>
            </a:r>
            <a:r>
              <a:rPr lang="en-US" sz="1600" dirty="0" smtClean="0">
                <a:latin typeface="Times New Roman" panose="02020603050405020304" pitchFamily="18" charset="0"/>
              </a:rPr>
              <a:t> BOUGHT WITH GREENBACKS AND</a:t>
            </a:r>
          </a:p>
          <a:p>
            <a:pPr algn="ctr"/>
            <a:r>
              <a:rPr lang="en-US" sz="1600" dirty="0" smtClean="0">
                <a:latin typeface="Times New Roman" panose="02020603050405020304" pitchFamily="18" charset="0"/>
              </a:rPr>
              <a:t>BEARING INTEREST  “IN COIN” AT </a:t>
            </a:r>
            <a:r>
              <a:rPr lang="en-US" sz="1600" dirty="0">
                <a:latin typeface="Times New Roman" panose="02020603050405020304" pitchFamily="18" charset="0"/>
              </a:rPr>
              <a:t>CLOSE OF CIVIL </a:t>
            </a:r>
            <a:r>
              <a:rPr lang="en-US" sz="1600" dirty="0" smtClean="0">
                <a:latin typeface="Times New Roman" panose="02020603050405020304" pitchFamily="18" charset="0"/>
              </a:rPr>
              <a:t>WAR</a:t>
            </a:r>
          </a:p>
          <a:p>
            <a:pPr algn="ctr"/>
            <a:endParaRPr lang="en-US" sz="1600" dirty="0" smtClean="0">
              <a:latin typeface="Times New Roman" panose="02020603050405020304" pitchFamily="18" charset="0"/>
            </a:endParaRPr>
          </a:p>
        </p:txBody>
      </p:sp>
      <p:sp>
        <p:nvSpPr>
          <p:cNvPr id="11" name="Rectangle 10"/>
          <p:cNvSpPr/>
          <p:nvPr/>
        </p:nvSpPr>
        <p:spPr>
          <a:xfrm>
            <a:off x="-15770" y="2283986"/>
            <a:ext cx="12191999" cy="1323439"/>
          </a:xfrm>
          <a:prstGeom prst="rect">
            <a:avLst/>
          </a:prstGeom>
          <a:solidFill>
            <a:srgbClr val="F2E5FF"/>
          </a:solidFill>
        </p:spPr>
        <p:txBody>
          <a:bodyPr wrap="square">
            <a:spAutoFit/>
          </a:bodyPr>
          <a:lstStyle/>
          <a:p>
            <a:r>
              <a:rPr lang="en-US" sz="1600" dirty="0" smtClean="0"/>
              <a:t>          Feb</a:t>
            </a:r>
            <a:r>
              <a:rPr lang="en-US" sz="1600" dirty="0"/>
              <a:t>. 25, </a:t>
            </a:r>
            <a:r>
              <a:rPr lang="en-US" sz="1600" dirty="0" smtClean="0"/>
              <a:t>1862.................................................................... ........do..................................................  514,780,500.00</a:t>
            </a:r>
            <a:endParaRPr lang="en-US" sz="1600" dirty="0"/>
          </a:p>
          <a:p>
            <a:r>
              <a:rPr lang="en-US" sz="1600" dirty="0" smtClean="0"/>
              <a:t>          June </a:t>
            </a:r>
            <a:r>
              <a:rPr lang="en-US" sz="1600" dirty="0"/>
              <a:t>30,1864 </a:t>
            </a:r>
            <a:r>
              <a:rPr lang="en-US" sz="1600" dirty="0" smtClean="0"/>
              <a:t>.................................................................... </a:t>
            </a:r>
            <a:r>
              <a:rPr lang="en-US" sz="1600" dirty="0"/>
              <a:t>........</a:t>
            </a:r>
            <a:r>
              <a:rPr lang="en-US" sz="1600" dirty="0" smtClean="0"/>
              <a:t>do..................................................  100,000,000.00</a:t>
            </a:r>
            <a:endParaRPr lang="en-US" sz="1600" dirty="0"/>
          </a:p>
          <a:p>
            <a:r>
              <a:rPr lang="en-US" sz="1600" dirty="0" smtClean="0"/>
              <a:t>          Mar</a:t>
            </a:r>
            <a:r>
              <a:rPr lang="en-US" sz="1600" dirty="0"/>
              <a:t>. 3, 1865..................................................................... ........do</a:t>
            </a:r>
            <a:r>
              <a:rPr lang="en-US" sz="1600" dirty="0" smtClean="0"/>
              <a:t>..................................................     44,479,100.00</a:t>
            </a:r>
            <a:endParaRPr lang="en-US" sz="1600" dirty="0"/>
          </a:p>
          <a:p>
            <a:r>
              <a:rPr lang="en-US" sz="1600" dirty="0" smtClean="0"/>
              <a:t>          Mar</a:t>
            </a:r>
            <a:r>
              <a:rPr lang="en-US" sz="1600" dirty="0"/>
              <a:t>. 3,1864</a:t>
            </a:r>
            <a:r>
              <a:rPr lang="en-US" sz="1600" dirty="0" smtClean="0"/>
              <a:t>....................................................................... </a:t>
            </a:r>
            <a:r>
              <a:rPr lang="en-US" sz="1600" dirty="0"/>
              <a:t>5 per cent bonds</a:t>
            </a:r>
            <a:r>
              <a:rPr lang="en-US" sz="1600" dirty="0" smtClean="0"/>
              <a:t>..................................    172,770,100.00</a:t>
            </a:r>
            <a:endParaRPr lang="en-US" sz="1600" dirty="0"/>
          </a:p>
          <a:p>
            <a:r>
              <a:rPr lang="en-US" sz="1600" dirty="0" smtClean="0"/>
              <a:t>          Mar</a:t>
            </a:r>
            <a:r>
              <a:rPr lang="en-US" sz="1600" dirty="0"/>
              <a:t>. 3, 1863</a:t>
            </a:r>
            <a:r>
              <a:rPr lang="en-US" sz="1600" dirty="0" smtClean="0"/>
              <a:t>...................................................................... </a:t>
            </a:r>
            <a:r>
              <a:rPr lang="en-US" sz="1600" dirty="0"/>
              <a:t>6 per cent bonds</a:t>
            </a:r>
            <a:r>
              <a:rPr lang="en-US" sz="1600" dirty="0" smtClean="0"/>
              <a:t>..................................      75,000,000.00</a:t>
            </a:r>
            <a:endParaRPr lang="en-US" sz="4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5133" y="4519463"/>
            <a:ext cx="1829760" cy="141241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4944" y="4013061"/>
            <a:ext cx="2096812" cy="27794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244" y="3728406"/>
            <a:ext cx="1524000" cy="65722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2969" y="4167800"/>
            <a:ext cx="968500" cy="64449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0809" y="4797830"/>
            <a:ext cx="896535" cy="596604"/>
          </a:xfrm>
          <a:prstGeom prst="rect">
            <a:avLst/>
          </a:prstGeom>
        </p:spPr>
      </p:pic>
      <p:cxnSp>
        <p:nvCxnSpPr>
          <p:cNvPr id="17" name="Straight Arrow Connector 16"/>
          <p:cNvCxnSpPr>
            <a:stCxn id="5" idx="3"/>
          </p:cNvCxnSpPr>
          <p:nvPr/>
        </p:nvCxnSpPr>
        <p:spPr>
          <a:xfrm flipV="1">
            <a:off x="3842244" y="4057018"/>
            <a:ext cx="504496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p:cNvCxnSpPr>
          <p:nvPr/>
        </p:nvCxnSpPr>
        <p:spPr>
          <a:xfrm flipH="1">
            <a:off x="3224508" y="4490047"/>
            <a:ext cx="5038461" cy="5663"/>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059" y="4748723"/>
            <a:ext cx="987973" cy="679231"/>
          </a:xfrm>
          <a:prstGeom prst="rect">
            <a:avLst/>
          </a:prstGeom>
        </p:spPr>
      </p:pic>
      <p:sp>
        <p:nvSpPr>
          <p:cNvPr id="32" name="TextBox 31"/>
          <p:cNvSpPr txBox="1"/>
          <p:nvPr/>
        </p:nvSpPr>
        <p:spPr>
          <a:xfrm>
            <a:off x="4459978" y="3718486"/>
            <a:ext cx="4907369" cy="369332"/>
          </a:xfrm>
          <a:prstGeom prst="rect">
            <a:avLst/>
          </a:prstGeom>
          <a:noFill/>
        </p:spPr>
        <p:txBody>
          <a:bodyPr wrap="none" rtlCol="0">
            <a:spAutoFit/>
          </a:bodyPr>
          <a:lstStyle/>
          <a:p>
            <a:r>
              <a:rPr lang="en-US" dirty="0" smtClean="0"/>
              <a:t>FOREIGN INVESTORS BUY </a:t>
            </a:r>
            <a:r>
              <a:rPr lang="en-US" dirty="0" smtClean="0"/>
              <a:t>BONDS </a:t>
            </a:r>
            <a:r>
              <a:rPr lang="en-US" dirty="0" smtClean="0"/>
              <a:t>with Greenbacks</a:t>
            </a:r>
            <a:endParaRPr lang="en-US" dirty="0"/>
          </a:p>
        </p:txBody>
      </p:sp>
      <p:cxnSp>
        <p:nvCxnSpPr>
          <p:cNvPr id="33" name="Straight Arrow Connector 32"/>
          <p:cNvCxnSpPr>
            <a:stCxn id="30" idx="1"/>
            <a:endCxn id="15" idx="3"/>
          </p:cNvCxnSpPr>
          <p:nvPr/>
        </p:nvCxnSpPr>
        <p:spPr>
          <a:xfrm flipH="1">
            <a:off x="3537344" y="5088339"/>
            <a:ext cx="3221715" cy="77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0" idx="3"/>
          </p:cNvCxnSpPr>
          <p:nvPr/>
        </p:nvCxnSpPr>
        <p:spPr>
          <a:xfrm flipH="1">
            <a:off x="7747032" y="5088339"/>
            <a:ext cx="141013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21992" y="4772966"/>
            <a:ext cx="2585546" cy="646331"/>
          </a:xfrm>
          <a:prstGeom prst="rect">
            <a:avLst/>
          </a:prstGeom>
          <a:noFill/>
        </p:spPr>
        <p:txBody>
          <a:bodyPr wrap="square" rtlCol="0">
            <a:spAutoFit/>
          </a:bodyPr>
          <a:lstStyle/>
          <a:p>
            <a:r>
              <a:rPr lang="en-US" dirty="0" smtClean="0"/>
              <a:t>FOREIGN INVESTORS EARN INTEREST ‘IN COIN’</a:t>
            </a:r>
            <a:endParaRPr lang="en-US" dirty="0"/>
          </a:p>
        </p:txBody>
      </p:sp>
      <p:cxnSp>
        <p:nvCxnSpPr>
          <p:cNvPr id="47" name="Straight Arrow Connector 46"/>
          <p:cNvCxnSpPr/>
          <p:nvPr/>
        </p:nvCxnSpPr>
        <p:spPr>
          <a:xfrm>
            <a:off x="3230282" y="4450332"/>
            <a:ext cx="1" cy="34749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213212" y="5423557"/>
            <a:ext cx="11296" cy="394874"/>
          </a:xfrm>
          <a:prstGeom prst="straightConnector1">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224509" y="5843294"/>
            <a:ext cx="5932662" cy="18695"/>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40809" y="6260488"/>
            <a:ext cx="4992362" cy="1"/>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296262" y="5931876"/>
            <a:ext cx="4266424" cy="646331"/>
          </a:xfrm>
          <a:prstGeom prst="rect">
            <a:avLst/>
          </a:prstGeom>
          <a:noFill/>
        </p:spPr>
        <p:txBody>
          <a:bodyPr wrap="none" rtlCol="0">
            <a:spAutoFit/>
          </a:bodyPr>
          <a:lstStyle/>
          <a:p>
            <a:r>
              <a:rPr lang="en-US" dirty="0" smtClean="0"/>
              <a:t>IN FUTURE, US TREASURY REDEEMS BONDS</a:t>
            </a:r>
          </a:p>
          <a:p>
            <a:r>
              <a:rPr lang="en-US" dirty="0" smtClean="0"/>
              <a:t>WITH LEGAL TENDER GREENBACKS</a:t>
            </a:r>
            <a:endParaRPr lang="en-US" dirty="0"/>
          </a:p>
        </p:txBody>
      </p:sp>
      <p:sp>
        <p:nvSpPr>
          <p:cNvPr id="6" name="Flowchart: Connector 5"/>
          <p:cNvSpPr/>
          <p:nvPr/>
        </p:nvSpPr>
        <p:spPr>
          <a:xfrm>
            <a:off x="4027084" y="3619277"/>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TextBox 8"/>
          <p:cNvSpPr txBox="1"/>
          <p:nvPr/>
        </p:nvSpPr>
        <p:spPr>
          <a:xfrm>
            <a:off x="4085605" y="3603429"/>
            <a:ext cx="340158" cy="461665"/>
          </a:xfrm>
          <a:prstGeom prst="rect">
            <a:avLst/>
          </a:prstGeom>
          <a:noFill/>
        </p:spPr>
        <p:txBody>
          <a:bodyPr wrap="none" rtlCol="0">
            <a:spAutoFit/>
          </a:bodyPr>
          <a:lstStyle/>
          <a:p>
            <a:r>
              <a:rPr lang="en-US" sz="2400" b="1" dirty="0" smtClean="0"/>
              <a:t>1</a:t>
            </a:r>
            <a:endParaRPr lang="en-US" sz="2400" b="1" dirty="0"/>
          </a:p>
        </p:txBody>
      </p:sp>
      <p:sp>
        <p:nvSpPr>
          <p:cNvPr id="28" name="Flowchart: Connector 27"/>
          <p:cNvSpPr/>
          <p:nvPr/>
        </p:nvSpPr>
        <p:spPr>
          <a:xfrm>
            <a:off x="4984919" y="4230404"/>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9" name="TextBox 28"/>
          <p:cNvSpPr txBox="1"/>
          <p:nvPr/>
        </p:nvSpPr>
        <p:spPr>
          <a:xfrm>
            <a:off x="5043440" y="4214556"/>
            <a:ext cx="340158" cy="461665"/>
          </a:xfrm>
          <a:prstGeom prst="rect">
            <a:avLst/>
          </a:prstGeom>
          <a:noFill/>
        </p:spPr>
        <p:txBody>
          <a:bodyPr wrap="none" rtlCol="0">
            <a:spAutoFit/>
          </a:bodyPr>
          <a:lstStyle/>
          <a:p>
            <a:r>
              <a:rPr lang="en-US" sz="2400" b="1" dirty="0" smtClean="0"/>
              <a:t>1</a:t>
            </a:r>
            <a:endParaRPr lang="en-US" sz="2400" b="1" dirty="0"/>
          </a:p>
        </p:txBody>
      </p:sp>
      <p:sp>
        <p:nvSpPr>
          <p:cNvPr id="31" name="Flowchart: Connector 30"/>
          <p:cNvSpPr/>
          <p:nvPr/>
        </p:nvSpPr>
        <p:spPr>
          <a:xfrm>
            <a:off x="7994901" y="4890137"/>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4" name="TextBox 33"/>
          <p:cNvSpPr txBox="1"/>
          <p:nvPr/>
        </p:nvSpPr>
        <p:spPr>
          <a:xfrm>
            <a:off x="8053422" y="4874289"/>
            <a:ext cx="340158" cy="461665"/>
          </a:xfrm>
          <a:prstGeom prst="rect">
            <a:avLst/>
          </a:prstGeom>
          <a:noFill/>
        </p:spPr>
        <p:txBody>
          <a:bodyPr wrap="none" rtlCol="0">
            <a:spAutoFit/>
          </a:bodyPr>
          <a:lstStyle/>
          <a:p>
            <a:r>
              <a:rPr lang="en-US" sz="2400" b="1" dirty="0" smtClean="0"/>
              <a:t>2</a:t>
            </a:r>
            <a:endParaRPr lang="en-US" sz="2400" b="1" dirty="0"/>
          </a:p>
        </p:txBody>
      </p:sp>
      <p:sp>
        <p:nvSpPr>
          <p:cNvPr id="35" name="Flowchart: Connector 34"/>
          <p:cNvSpPr/>
          <p:nvPr/>
        </p:nvSpPr>
        <p:spPr>
          <a:xfrm>
            <a:off x="4205832" y="5566109"/>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6" name="TextBox 35"/>
          <p:cNvSpPr txBox="1"/>
          <p:nvPr/>
        </p:nvSpPr>
        <p:spPr>
          <a:xfrm>
            <a:off x="4264353" y="5550261"/>
            <a:ext cx="340158" cy="461665"/>
          </a:xfrm>
          <a:prstGeom prst="rect">
            <a:avLst/>
          </a:prstGeom>
          <a:noFill/>
        </p:spPr>
        <p:txBody>
          <a:bodyPr wrap="none" rtlCol="0">
            <a:spAutoFit/>
          </a:bodyPr>
          <a:lstStyle/>
          <a:p>
            <a:r>
              <a:rPr lang="en-US" sz="2400" b="1" dirty="0" smtClean="0"/>
              <a:t>3</a:t>
            </a:r>
            <a:endParaRPr lang="en-US" sz="2400" b="1" dirty="0"/>
          </a:p>
        </p:txBody>
      </p:sp>
      <p:sp>
        <p:nvSpPr>
          <p:cNvPr id="37" name="Flowchart: Connector 36"/>
          <p:cNvSpPr/>
          <p:nvPr/>
        </p:nvSpPr>
        <p:spPr>
          <a:xfrm>
            <a:off x="2841530" y="6062344"/>
            <a:ext cx="457200" cy="4572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9" name="TextBox 38"/>
          <p:cNvSpPr txBox="1"/>
          <p:nvPr/>
        </p:nvSpPr>
        <p:spPr>
          <a:xfrm>
            <a:off x="2900051" y="6046496"/>
            <a:ext cx="340158" cy="461665"/>
          </a:xfrm>
          <a:prstGeom prst="rect">
            <a:avLst/>
          </a:prstGeom>
          <a:noFill/>
        </p:spPr>
        <p:txBody>
          <a:bodyPr wrap="none" rtlCol="0">
            <a:spAutoFit/>
          </a:bodyPr>
          <a:lstStyle/>
          <a:p>
            <a:r>
              <a:rPr lang="en-US" sz="2400" b="1" dirty="0" smtClean="0"/>
              <a:t>3</a:t>
            </a:r>
            <a:endParaRPr lang="en-US" sz="2400" b="1" dirty="0"/>
          </a:p>
        </p:txBody>
      </p:sp>
      <p:sp>
        <p:nvSpPr>
          <p:cNvPr id="13" name="TextBox 12"/>
          <p:cNvSpPr txBox="1"/>
          <p:nvPr/>
        </p:nvSpPr>
        <p:spPr>
          <a:xfrm>
            <a:off x="8262174" y="4152624"/>
            <a:ext cx="925253" cy="646331"/>
          </a:xfrm>
          <a:prstGeom prst="rect">
            <a:avLst/>
          </a:prstGeom>
          <a:solidFill>
            <a:schemeClr val="bg1"/>
          </a:solidFill>
        </p:spPr>
        <p:txBody>
          <a:bodyPr wrap="none" rtlCol="0">
            <a:spAutoFit/>
          </a:bodyPr>
          <a:lstStyle/>
          <a:p>
            <a:r>
              <a:rPr lang="en-US" dirty="0" smtClean="0"/>
              <a:t>              </a:t>
            </a:r>
          </a:p>
          <a:p>
            <a:r>
              <a:rPr lang="en-US" dirty="0"/>
              <a:t> </a:t>
            </a:r>
            <a:r>
              <a:rPr lang="en-US" dirty="0" smtClean="0"/>
              <a:t>  </a:t>
            </a:r>
            <a:endParaRPr lang="en-US" dirty="0"/>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760" y="5281378"/>
            <a:ext cx="987973" cy="679231"/>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5409" y="4236610"/>
            <a:ext cx="1524000" cy="657225"/>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388" y="6105242"/>
            <a:ext cx="1524000" cy="657225"/>
          </a:xfrm>
          <a:prstGeom prst="rect">
            <a:avLst/>
          </a:prstGeom>
        </p:spPr>
      </p:pic>
      <p:sp>
        <p:nvSpPr>
          <p:cNvPr id="19" name="TextBox 18"/>
          <p:cNvSpPr txBox="1"/>
          <p:nvPr/>
        </p:nvSpPr>
        <p:spPr>
          <a:xfrm>
            <a:off x="9431367" y="4243806"/>
            <a:ext cx="1530339" cy="646331"/>
          </a:xfrm>
          <a:prstGeom prst="rect">
            <a:avLst/>
          </a:prstGeom>
          <a:solidFill>
            <a:schemeClr val="bg1"/>
          </a:solidFill>
        </p:spPr>
        <p:txBody>
          <a:bodyPr wrap="square" rtlCol="0">
            <a:spAutoFit/>
          </a:bodyPr>
          <a:lstStyle/>
          <a:p>
            <a:r>
              <a:rPr lang="en-US" dirty="0" smtClean="0"/>
              <a:t>                   </a:t>
            </a:r>
          </a:p>
          <a:p>
            <a:r>
              <a:rPr lang="en-US" dirty="0" smtClean="0"/>
              <a:t>       </a:t>
            </a:r>
            <a:endParaRPr lang="en-US" dirty="0"/>
          </a:p>
        </p:txBody>
      </p:sp>
      <p:sp>
        <p:nvSpPr>
          <p:cNvPr id="43" name="TextBox 42"/>
          <p:cNvSpPr txBox="1"/>
          <p:nvPr/>
        </p:nvSpPr>
        <p:spPr>
          <a:xfrm>
            <a:off x="2582830" y="4735205"/>
            <a:ext cx="925253" cy="646331"/>
          </a:xfrm>
          <a:prstGeom prst="rect">
            <a:avLst/>
          </a:prstGeom>
          <a:solidFill>
            <a:schemeClr val="bg1"/>
          </a:solidFill>
        </p:spPr>
        <p:txBody>
          <a:bodyPr wrap="none" rtlCol="0">
            <a:spAutoFit/>
          </a:bodyPr>
          <a:lstStyle/>
          <a:p>
            <a:r>
              <a:rPr lang="en-US" dirty="0" smtClean="0"/>
              <a:t>              </a:t>
            </a:r>
          </a:p>
          <a:p>
            <a:r>
              <a:rPr lang="en-US" dirty="0"/>
              <a:t> </a:t>
            </a:r>
            <a:r>
              <a:rPr lang="en-US" dirty="0" smtClean="0"/>
              <a:t>  </a:t>
            </a:r>
            <a:endParaRPr lang="en-US" dirty="0"/>
          </a:p>
        </p:txBody>
      </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887210" y="5956739"/>
            <a:ext cx="1038901" cy="596604"/>
          </a:xfrm>
          <a:prstGeom prst="rect">
            <a:avLst/>
          </a:prstGeom>
        </p:spPr>
      </p:pic>
    </p:spTree>
    <p:extLst>
      <p:ext uri="{BB962C8B-B14F-4D97-AF65-F5344CB8AC3E}">
        <p14:creationId xmlns:p14="http://schemas.microsoft.com/office/powerpoint/2010/main" val="18166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P spid="60" grpId="0"/>
      <p:bldP spid="13" grpId="0" animBg="1"/>
      <p:bldP spid="19"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08"/>
            <a:ext cx="10515600" cy="864585"/>
          </a:xfrm>
          <a:solidFill>
            <a:schemeClr val="accent1">
              <a:lumMod val="20000"/>
              <a:lumOff val="80000"/>
            </a:schemeClr>
          </a:solidFill>
        </p:spPr>
        <p:txBody>
          <a:bodyPr/>
          <a:lstStyle/>
          <a:p>
            <a:pPr algn="ctr"/>
            <a:r>
              <a:rPr lang="en-US" b="1" dirty="0" smtClean="0"/>
              <a:t> </a:t>
            </a:r>
            <a:r>
              <a:rPr lang="en-US" u="sng" dirty="0"/>
              <a:t>THE CROP LIEN SYSTEM</a:t>
            </a:r>
            <a:endParaRPr lang="en-US" sz="3600" b="1" dirty="0"/>
          </a:p>
        </p:txBody>
      </p:sp>
      <p:pic>
        <p:nvPicPr>
          <p:cNvPr id="9218" name="Picture 2" descr="http://ts1.mm.bing.net/th?id=H.4624877754386428&amp;pid=15.1&amp;H=11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283"/>
            <a:ext cx="5156336" cy="3567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6336" y="1008993"/>
            <a:ext cx="6641654" cy="5632311"/>
          </a:xfrm>
          <a:prstGeom prst="rect">
            <a:avLst/>
          </a:prstGeom>
          <a:noFill/>
        </p:spPr>
        <p:txBody>
          <a:bodyPr wrap="square" rtlCol="0">
            <a:spAutoFit/>
          </a:bodyPr>
          <a:lstStyle/>
          <a:p>
            <a:r>
              <a:rPr lang="en-US" sz="2400" dirty="0" smtClean="0"/>
              <a:t>“At ‘</a:t>
            </a:r>
            <a:r>
              <a:rPr lang="en-US" sz="2400" dirty="0" err="1" smtClean="0"/>
              <a:t>settlin</a:t>
            </a:r>
            <a:r>
              <a:rPr lang="en-US" sz="2400" dirty="0" smtClean="0"/>
              <a:t>’-up’ time, the farmer and the merchant would meet at the local cotton gin….at that moment, the </a:t>
            </a:r>
            <a:r>
              <a:rPr lang="en-US" sz="2400" dirty="0" smtClean="0"/>
              <a:t>farmer  </a:t>
            </a:r>
            <a:r>
              <a:rPr lang="en-US" sz="2400" dirty="0" smtClean="0"/>
              <a:t>would learn what his cotton had brought…the merchant…then consulted his ledger for a final time</a:t>
            </a:r>
            <a:r>
              <a:rPr lang="en-US" sz="2400" dirty="0" smtClean="0"/>
              <a:t>.     </a:t>
            </a:r>
            <a:r>
              <a:rPr lang="en-US" sz="2400" dirty="0" smtClean="0"/>
              <a:t>The accumulated debt for the year, he informed the farmer, exceeded the income received from the cotton crop</a:t>
            </a:r>
            <a:r>
              <a:rPr lang="en-US" sz="2400" dirty="0" smtClean="0"/>
              <a:t>.   The </a:t>
            </a:r>
            <a:r>
              <a:rPr lang="en-US" sz="2400" dirty="0" smtClean="0"/>
              <a:t>“furnishing merchant” would then announce his intention to carry the farmer through the winter on a </a:t>
            </a:r>
            <a:r>
              <a:rPr lang="en-US" sz="2400" dirty="0" smtClean="0"/>
              <a:t>new  account</a:t>
            </a:r>
            <a:r>
              <a:rPr lang="en-US" sz="2400" dirty="0" smtClean="0"/>
              <a:t>, the latter merely having to sign a note mortgaging to the merchant the next year’s crop</a:t>
            </a:r>
            <a:r>
              <a:rPr lang="en-US" sz="2400" dirty="0" smtClean="0"/>
              <a:t>…..   Farmer</a:t>
            </a:r>
            <a:r>
              <a:rPr lang="en-US" sz="2400" dirty="0" smtClean="0"/>
              <a:t>, empty-handed, climbed in his wagon and drove home, knowing that for the second or </a:t>
            </a:r>
            <a:r>
              <a:rPr lang="en-US" sz="2400" dirty="0" smtClean="0"/>
              <a:t>fifth or </a:t>
            </a:r>
            <a:r>
              <a:rPr lang="en-US" sz="2400" dirty="0" smtClean="0"/>
              <a:t>fifteenth year he had not paid out.  </a:t>
            </a:r>
            <a:r>
              <a:rPr lang="en-US" sz="2000" dirty="0" smtClean="0"/>
              <a:t>Lawrence </a:t>
            </a:r>
            <a:r>
              <a:rPr lang="en-US" sz="2000" dirty="0" err="1" smtClean="0"/>
              <a:t>Goodwyn</a:t>
            </a:r>
            <a:r>
              <a:rPr lang="en-US" sz="2000" dirty="0" smtClean="0"/>
              <a:t>, </a:t>
            </a:r>
            <a:r>
              <a:rPr lang="en-US" i="1" dirty="0" smtClean="0"/>
              <a:t>THE </a:t>
            </a:r>
            <a:r>
              <a:rPr lang="en-US" i="1" dirty="0" smtClean="0"/>
              <a:t>POPULIST </a:t>
            </a:r>
            <a:r>
              <a:rPr lang="en-US" i="1" dirty="0" smtClean="0"/>
              <a:t>MOMENT</a:t>
            </a:r>
            <a:r>
              <a:rPr lang="en-US" dirty="0" smtClean="0"/>
              <a:t>, p.21</a:t>
            </a:r>
            <a:endParaRPr lang="en-US" dirty="0"/>
          </a:p>
        </p:txBody>
      </p:sp>
    </p:spTree>
    <p:extLst>
      <p:ext uri="{BB962C8B-B14F-4D97-AF65-F5344CB8AC3E}">
        <p14:creationId xmlns:p14="http://schemas.microsoft.com/office/powerpoint/2010/main" val="2623702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t>     </a:t>
            </a:r>
            <a:r>
              <a:rPr lang="en-US" sz="3600" b="1" dirty="0" smtClean="0"/>
              <a:t>WHAT WAS THE CONDITION OF THE</a:t>
            </a:r>
            <a:br>
              <a:rPr lang="en-US" sz="3600" b="1" dirty="0" smtClean="0"/>
            </a:br>
            <a:r>
              <a:rPr lang="en-US" sz="3600" b="1" dirty="0" smtClean="0"/>
              <a:t>WESTERN FARMER?</a:t>
            </a:r>
            <a:endParaRPr lang="en-US" sz="3600" b="1" dirty="0"/>
          </a:p>
        </p:txBody>
      </p:sp>
      <p:sp>
        <p:nvSpPr>
          <p:cNvPr id="3" name="Content Placeholder 2"/>
          <p:cNvSpPr>
            <a:spLocks noGrp="1"/>
          </p:cNvSpPr>
          <p:nvPr>
            <p:ph idx="1"/>
          </p:nvPr>
        </p:nvSpPr>
        <p:spPr>
          <a:xfrm>
            <a:off x="838200" y="3924300"/>
            <a:ext cx="10515600" cy="2620962"/>
          </a:xfrm>
        </p:spPr>
        <p:txBody>
          <a:bodyPr>
            <a:normAutofit fontScale="77500" lnSpcReduction="20000"/>
          </a:bodyPr>
          <a:lstStyle/>
          <a:p>
            <a:endParaRPr lang="en-US" dirty="0" smtClean="0"/>
          </a:p>
          <a:p>
            <a:endParaRPr lang="en-US" dirty="0"/>
          </a:p>
          <a:p>
            <a:pPr marL="0" indent="0">
              <a:buNone/>
            </a:pPr>
            <a:endParaRPr lang="en-US" dirty="0" smtClean="0"/>
          </a:p>
          <a:p>
            <a:pPr marL="0" indent="0" algn="ctr">
              <a:buNone/>
            </a:pPr>
            <a:r>
              <a:rPr lang="en-US" sz="4400" dirty="0" smtClean="0"/>
              <a:t>WESTERN FARMERS WERE IN DEBT </a:t>
            </a:r>
          </a:p>
          <a:p>
            <a:pPr marL="0" indent="0" algn="ctr">
              <a:buNone/>
            </a:pPr>
            <a:r>
              <a:rPr lang="en-US" sz="4400" dirty="0" smtClean="0"/>
              <a:t>TO THE BANKS &amp; MORTGAGE COMPANIES – </a:t>
            </a:r>
          </a:p>
          <a:p>
            <a:pPr marL="0" indent="0" algn="ctr">
              <a:buNone/>
            </a:pPr>
            <a:r>
              <a:rPr lang="en-US" sz="4400" dirty="0" smtClean="0"/>
              <a:t>FOR HOMES AND PERSONAL PROPERTY</a:t>
            </a:r>
          </a:p>
        </p:txBody>
      </p:sp>
      <p:pic>
        <p:nvPicPr>
          <p:cNvPr id="4098" name="Picture 2" descr="http://ts4.mm.bing.net/th?id=H.4894008963236119&amp;pid=15.1&amp;H=10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4" y="1690688"/>
            <a:ext cx="4127497" cy="27860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4.mm.bing.net/th?id=H.4698235736033799&amp;pid=15.1&amp;H=102&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75" y="1599364"/>
            <a:ext cx="5178425" cy="330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95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t>     </a:t>
            </a:r>
            <a:r>
              <a:rPr lang="en-US" sz="3600" b="1" dirty="0" smtClean="0"/>
              <a:t>WHAT WAS THE CONDITION OF THE</a:t>
            </a:r>
            <a:br>
              <a:rPr lang="en-US" sz="3600" b="1" dirty="0" smtClean="0"/>
            </a:br>
            <a:r>
              <a:rPr lang="en-US" sz="3600" b="1" dirty="0" smtClean="0"/>
              <a:t>WESTERN FARMER?</a:t>
            </a:r>
            <a:endParaRPr lang="en-US" sz="3600" b="1" dirty="0"/>
          </a:p>
        </p:txBody>
      </p:sp>
      <p:sp>
        <p:nvSpPr>
          <p:cNvPr id="3" name="Content Placeholder 2"/>
          <p:cNvSpPr>
            <a:spLocks noGrp="1"/>
          </p:cNvSpPr>
          <p:nvPr>
            <p:ph idx="1"/>
          </p:nvPr>
        </p:nvSpPr>
        <p:spPr>
          <a:xfrm>
            <a:off x="838200" y="3924300"/>
            <a:ext cx="10515600" cy="2620962"/>
          </a:xfrm>
        </p:spPr>
        <p:txBody>
          <a:bodyPr>
            <a:normAutofit fontScale="62500" lnSpcReduction="20000"/>
          </a:bodyPr>
          <a:lstStyle/>
          <a:p>
            <a:endParaRPr lang="en-US" dirty="0" smtClean="0"/>
          </a:p>
          <a:p>
            <a:endParaRPr lang="en-US" dirty="0"/>
          </a:p>
          <a:p>
            <a:pPr marL="0" indent="0">
              <a:buNone/>
            </a:pPr>
            <a:r>
              <a:rPr lang="en-US" dirty="0" smtClean="0"/>
              <a:t>A farmer with only a few dollars in his pocket comes out here and takes a claim…..then he goes in debt for the farm for sufficient money to prove up and buy a horse or two….then he goes in debt for the necessary machinery to harvest his crop, and by the time his grain is ready to sell he is pretty well buried under a pile of debts.  He takes his wheat to market, of course firmly believing that it is nothing less than No. 1 hard, but the elevator man’s eagle eye promptly discovers that it has been ‘frosted’ or is ‘damp’ and instead of getting 80 cents a bushel, as he expected, he is forced, from his necessities, to sell for what he can get. …the sun is now obscured by two or three blanket mortgages; and he sits down in his lonely cabin on the bleak prairies and imagines that he is being ground down by the despotic heel of monopoly.  P. 82, THE POPULIST REVOLT, by John D. Hicks </a:t>
            </a:r>
          </a:p>
        </p:txBody>
      </p:sp>
      <p:pic>
        <p:nvPicPr>
          <p:cNvPr id="10242" name="Picture 2" descr="http://ts2.mm.bing.net/th?id=H.4988090202653125&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9375"/>
            <a:ext cx="3806654" cy="252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039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365125"/>
            <a:ext cx="11035862" cy="1325563"/>
          </a:xfrm>
          <a:solidFill>
            <a:schemeClr val="accent1">
              <a:lumMod val="20000"/>
              <a:lumOff val="80000"/>
            </a:schemeClr>
          </a:solidFill>
        </p:spPr>
        <p:txBody>
          <a:bodyPr/>
          <a:lstStyle/>
          <a:p>
            <a:pPr algn="ctr"/>
            <a:r>
              <a:rPr lang="en-US" b="1" dirty="0" smtClean="0"/>
              <a:t>     </a:t>
            </a:r>
            <a:r>
              <a:rPr lang="en-US" sz="3600" b="1" dirty="0" smtClean="0"/>
              <a:t>HOW DID THE ALLIANCE GROW?</a:t>
            </a:r>
            <a:endParaRPr lang="en-US" sz="3600" b="1" dirty="0"/>
          </a:p>
        </p:txBody>
      </p:sp>
      <p:sp>
        <p:nvSpPr>
          <p:cNvPr id="3" name="Content Placeholder 2"/>
          <p:cNvSpPr>
            <a:spLocks noGrp="1"/>
          </p:cNvSpPr>
          <p:nvPr>
            <p:ph idx="1"/>
          </p:nvPr>
        </p:nvSpPr>
        <p:spPr>
          <a:xfrm>
            <a:off x="838200" y="3924300"/>
            <a:ext cx="10515600" cy="2620962"/>
          </a:xfrm>
        </p:spPr>
        <p:txBody>
          <a:bodyPr>
            <a:normAutofit fontScale="77500" lnSpcReduction="20000"/>
          </a:bodyPr>
          <a:lstStyle/>
          <a:p>
            <a:pPr marL="0" indent="0">
              <a:buNone/>
            </a:pPr>
            <a:endParaRPr lang="en-US" dirty="0"/>
          </a:p>
          <a:p>
            <a:pPr marL="0" indent="0">
              <a:buNone/>
            </a:pPr>
            <a:r>
              <a:rPr lang="en-US" dirty="0" smtClean="0"/>
              <a:t>ITS BUILDING BLOCKS WERE:</a:t>
            </a:r>
          </a:p>
          <a:p>
            <a:pPr marL="0" indent="0">
              <a:buNone/>
            </a:pPr>
            <a:r>
              <a:rPr lang="en-US" dirty="0"/>
              <a:t> </a:t>
            </a:r>
            <a:r>
              <a:rPr lang="en-US" dirty="0" smtClean="0"/>
              <a:t>     1.  INDIVIDUAL SELF-RESPECT</a:t>
            </a:r>
          </a:p>
          <a:p>
            <a:pPr marL="0" indent="0">
              <a:buNone/>
            </a:pPr>
            <a:r>
              <a:rPr lang="en-US" dirty="0"/>
              <a:t> </a:t>
            </a:r>
            <a:r>
              <a:rPr lang="en-US" dirty="0" smtClean="0"/>
              <a:t>     2.  COLLECTIVE SELF-CONFIDENCE</a:t>
            </a:r>
          </a:p>
          <a:p>
            <a:pPr marL="0" indent="0">
              <a:buNone/>
            </a:pPr>
            <a:r>
              <a:rPr lang="en-US" dirty="0"/>
              <a:t> </a:t>
            </a:r>
            <a:r>
              <a:rPr lang="en-US" dirty="0" smtClean="0"/>
              <a:t>     3.  DEMOCRATIC SELF-DIRECTION </a:t>
            </a:r>
          </a:p>
          <a:p>
            <a:pPr marL="0" indent="0">
              <a:buNone/>
            </a:pPr>
            <a:r>
              <a:rPr lang="en-US" dirty="0"/>
              <a:t> </a:t>
            </a:r>
            <a:r>
              <a:rPr lang="en-US" dirty="0" smtClean="0"/>
              <a:t>     4.  CREATION OF A MOVEMENT CULTURE </a:t>
            </a:r>
          </a:p>
          <a:p>
            <a:pPr marL="0" indent="0">
              <a:buNone/>
            </a:pPr>
            <a:r>
              <a:rPr lang="en-US" dirty="0"/>
              <a:t> </a:t>
            </a:r>
            <a:r>
              <a:rPr lang="en-US" dirty="0" smtClean="0"/>
              <a:t>     5.  MASS ORGANIZATIONAL EDUCATION IN FINANCIAL SYSTEM AND FARMING   </a:t>
            </a:r>
          </a:p>
        </p:txBody>
      </p:sp>
      <p:pic>
        <p:nvPicPr>
          <p:cNvPr id="11266" name="Picture 2" descr="http://ts1.mm.bing.net/th?id=H.5040875346723616&amp;pid=15.1&amp;H=9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66" y="1690688"/>
            <a:ext cx="3908802" cy="23452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2.mm.bing.net/th?id=H.5040424392787853&amp;pid=15.1&amp;H=105&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690688"/>
            <a:ext cx="4577255" cy="300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98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365125"/>
            <a:ext cx="11035862" cy="675399"/>
          </a:xfrm>
          <a:solidFill>
            <a:schemeClr val="accent1">
              <a:lumMod val="20000"/>
              <a:lumOff val="80000"/>
            </a:schemeClr>
          </a:solidFill>
        </p:spPr>
        <p:txBody>
          <a:bodyPr>
            <a:normAutofit fontScale="90000"/>
          </a:bodyPr>
          <a:lstStyle/>
          <a:p>
            <a:pPr algn="ctr"/>
            <a:r>
              <a:rPr lang="en-US" b="1" dirty="0" smtClean="0"/>
              <a:t>     </a:t>
            </a:r>
            <a:r>
              <a:rPr lang="en-US" sz="3600" b="1" dirty="0" smtClean="0"/>
              <a:t>HOW DID THE ALLIANCE GROW?</a:t>
            </a:r>
            <a:endParaRPr lang="en-US" sz="3600" b="1" dirty="0"/>
          </a:p>
        </p:txBody>
      </p:sp>
      <p:sp>
        <p:nvSpPr>
          <p:cNvPr id="3" name="Content Placeholder 2"/>
          <p:cNvSpPr>
            <a:spLocks noGrp="1"/>
          </p:cNvSpPr>
          <p:nvPr>
            <p:ph idx="1"/>
          </p:nvPr>
        </p:nvSpPr>
        <p:spPr>
          <a:xfrm>
            <a:off x="472966" y="1182414"/>
            <a:ext cx="11035862" cy="5362848"/>
          </a:xfrm>
          <a:solidFill>
            <a:schemeClr val="accent4">
              <a:lumMod val="20000"/>
              <a:lumOff val="80000"/>
            </a:schemeClr>
          </a:solidFill>
        </p:spPr>
        <p:txBody>
          <a:bodyPr>
            <a:normAutofit/>
          </a:bodyPr>
          <a:lstStyle/>
          <a:p>
            <a:pPr marL="0" indent="0">
              <a:buNone/>
            </a:pPr>
            <a:endParaRPr lang="en-US" dirty="0" smtClean="0"/>
          </a:p>
          <a:p>
            <a:pPr marL="0" indent="0">
              <a:buNone/>
            </a:pPr>
            <a:r>
              <a:rPr lang="en-US" dirty="0" smtClean="0"/>
              <a:t>#1 </a:t>
            </a:r>
            <a:r>
              <a:rPr lang="en-US" u="sng" dirty="0" smtClean="0"/>
              <a:t>ORGANIZATIONAL BASE</a:t>
            </a:r>
            <a:r>
              <a:rPr lang="en-US" dirty="0" smtClean="0"/>
              <a:t>:  created an institution called the National Farmers Alliance and Industrial Union  </a:t>
            </a:r>
            <a:endParaRPr lang="en-US" dirty="0" smtClean="0"/>
          </a:p>
          <a:p>
            <a:pPr marL="0" indent="0">
              <a:buNone/>
            </a:pPr>
            <a:r>
              <a:rPr lang="en-US" dirty="0" smtClean="0"/>
              <a:t>#</a:t>
            </a:r>
            <a:r>
              <a:rPr lang="en-US" dirty="0" smtClean="0"/>
              <a:t>2 </a:t>
            </a:r>
            <a:r>
              <a:rPr lang="en-US" u="sng" dirty="0" smtClean="0"/>
              <a:t>MASS RECRUITMENT</a:t>
            </a:r>
            <a:r>
              <a:rPr lang="en-US" dirty="0" smtClean="0"/>
              <a:t>:  became the world’s first large-scale working class cooperative which attracted farmers in droves – attempted to pool products for market sale and transport. </a:t>
            </a:r>
            <a:endParaRPr lang="en-US" dirty="0" smtClean="0"/>
          </a:p>
          <a:p>
            <a:pPr marL="0" indent="0">
              <a:buNone/>
            </a:pPr>
            <a:r>
              <a:rPr lang="en-US" dirty="0" smtClean="0"/>
              <a:t>#</a:t>
            </a:r>
            <a:r>
              <a:rPr lang="en-US" dirty="0" smtClean="0"/>
              <a:t>3 </a:t>
            </a:r>
            <a:r>
              <a:rPr lang="en-US" u="sng" dirty="0" smtClean="0"/>
              <a:t>MASS EDUCATION</a:t>
            </a:r>
            <a:r>
              <a:rPr lang="en-US" dirty="0" smtClean="0"/>
              <a:t>: each sub-alliance in a town had its own lecturer, to educate about the financial system and farming.  At its height, the movement had 40,000 lecturers!  This education was supported by hundreds of Alliance newspapers initiated throughout the movement.</a:t>
            </a:r>
          </a:p>
          <a:p>
            <a:pPr marL="0" indent="0">
              <a:buNone/>
            </a:pPr>
            <a:r>
              <a:rPr lang="en-US" dirty="0" smtClean="0"/>
              <a:t>#4  </a:t>
            </a:r>
            <a:r>
              <a:rPr lang="en-US" u="sng" dirty="0" smtClean="0"/>
              <a:t>POLITICS</a:t>
            </a:r>
            <a:r>
              <a:rPr lang="en-US" dirty="0" smtClean="0"/>
              <a:t>:  turned to independent political action by creating its own institution, a third party called The People’s Party</a:t>
            </a:r>
            <a:endParaRPr lang="en-US" dirty="0"/>
          </a:p>
        </p:txBody>
      </p:sp>
    </p:spTree>
    <p:extLst>
      <p:ext uri="{BB962C8B-B14F-4D97-AF65-F5344CB8AC3E}">
        <p14:creationId xmlns:p14="http://schemas.microsoft.com/office/powerpoint/2010/main" val="4214444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365125"/>
            <a:ext cx="11035862" cy="675399"/>
          </a:xfrm>
          <a:solidFill>
            <a:schemeClr val="accent1">
              <a:lumMod val="20000"/>
              <a:lumOff val="80000"/>
            </a:schemeClr>
          </a:solidFill>
        </p:spPr>
        <p:txBody>
          <a:bodyPr>
            <a:normAutofit fontScale="90000"/>
          </a:bodyPr>
          <a:lstStyle/>
          <a:p>
            <a:pPr algn="ctr"/>
            <a:r>
              <a:rPr lang="en-US" b="1" dirty="0" smtClean="0"/>
              <a:t>     </a:t>
            </a:r>
            <a:r>
              <a:rPr lang="en-US" sz="3600" b="1" dirty="0" smtClean="0"/>
              <a:t>WHAT LESSONS DID THE ALLIANCE LEARN?</a:t>
            </a:r>
            <a:endParaRPr lang="en-US" sz="3600" b="1" dirty="0"/>
          </a:p>
        </p:txBody>
      </p:sp>
      <p:sp>
        <p:nvSpPr>
          <p:cNvPr id="3" name="Content Placeholder 2"/>
          <p:cNvSpPr>
            <a:spLocks noGrp="1"/>
          </p:cNvSpPr>
          <p:nvPr>
            <p:ph idx="1"/>
          </p:nvPr>
        </p:nvSpPr>
        <p:spPr>
          <a:xfrm>
            <a:off x="472966" y="1182414"/>
            <a:ext cx="11035862" cy="5362848"/>
          </a:xfrm>
          <a:solidFill>
            <a:schemeClr val="accent4">
              <a:lumMod val="20000"/>
              <a:lumOff val="80000"/>
            </a:schemeClr>
          </a:solidFill>
        </p:spPr>
        <p:txBody>
          <a:bodyPr>
            <a:normAutofit/>
          </a:bodyPr>
          <a:lstStyle/>
          <a:p>
            <a:pPr marL="0" indent="0">
              <a:buNone/>
            </a:pPr>
            <a:endParaRPr lang="en-US" dirty="0" smtClean="0"/>
          </a:p>
          <a:p>
            <a:pPr marL="0" indent="0">
              <a:buNone/>
            </a:pPr>
            <a:r>
              <a:rPr lang="en-US" dirty="0" smtClean="0"/>
              <a:t>#1  immediate political action will not work – too many of the poor are tied to traditional modes of thinking</a:t>
            </a:r>
          </a:p>
          <a:p>
            <a:pPr marL="0" indent="0">
              <a:buNone/>
            </a:pPr>
            <a:endParaRPr lang="en-US" dirty="0" smtClean="0"/>
          </a:p>
          <a:p>
            <a:pPr marL="0" indent="0">
              <a:buNone/>
            </a:pPr>
            <a:r>
              <a:rPr lang="en-US" dirty="0" smtClean="0"/>
              <a:t>#2  personal self-respect must be instilled in membership – the movement had to support members educating each other  (lecturer system)</a:t>
            </a:r>
          </a:p>
          <a:p>
            <a:pPr marL="0" indent="0">
              <a:buNone/>
            </a:pPr>
            <a:endParaRPr lang="en-US" dirty="0" smtClean="0"/>
          </a:p>
          <a:p>
            <a:pPr marL="0" indent="0">
              <a:buNone/>
            </a:pPr>
            <a:r>
              <a:rPr lang="en-US" dirty="0" smtClean="0"/>
              <a:t>#3 the cooperative idea spurred the organizational work</a:t>
            </a:r>
          </a:p>
          <a:p>
            <a:pPr marL="0" indent="0">
              <a:buNone/>
            </a:pPr>
            <a:endParaRPr lang="en-US" dirty="0" smtClean="0"/>
          </a:p>
          <a:p>
            <a:pPr marL="0" indent="0">
              <a:buNone/>
            </a:pPr>
            <a:r>
              <a:rPr lang="en-US" dirty="0" smtClean="0"/>
              <a:t>#4 the democratic instinct would be released with education and a new political language shared in mutually supportive groups</a:t>
            </a:r>
            <a:endParaRPr lang="en-US" dirty="0"/>
          </a:p>
        </p:txBody>
      </p:sp>
    </p:spTree>
    <p:extLst>
      <p:ext uri="{BB962C8B-B14F-4D97-AF65-F5344CB8AC3E}">
        <p14:creationId xmlns:p14="http://schemas.microsoft.com/office/powerpoint/2010/main" val="3164830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365125"/>
            <a:ext cx="11035862" cy="675399"/>
          </a:xfrm>
          <a:solidFill>
            <a:schemeClr val="accent1">
              <a:lumMod val="20000"/>
              <a:lumOff val="80000"/>
            </a:schemeClr>
          </a:solidFill>
        </p:spPr>
        <p:txBody>
          <a:bodyPr>
            <a:normAutofit fontScale="90000"/>
          </a:bodyPr>
          <a:lstStyle/>
          <a:p>
            <a:pPr algn="ctr"/>
            <a:r>
              <a:rPr lang="en-US" b="1" dirty="0" smtClean="0"/>
              <a:t>     </a:t>
            </a:r>
            <a:r>
              <a:rPr lang="en-US" sz="3600" b="1" dirty="0" smtClean="0"/>
              <a:t>WHY WAS THE ALLIANCE NOT SUCCESSFUL?</a:t>
            </a:r>
            <a:endParaRPr lang="en-US" sz="3600" b="1" dirty="0"/>
          </a:p>
        </p:txBody>
      </p:sp>
      <p:sp>
        <p:nvSpPr>
          <p:cNvPr id="3" name="Content Placeholder 2"/>
          <p:cNvSpPr>
            <a:spLocks noGrp="1"/>
          </p:cNvSpPr>
          <p:nvPr>
            <p:ph idx="1"/>
          </p:nvPr>
        </p:nvSpPr>
        <p:spPr>
          <a:xfrm>
            <a:off x="472966" y="3720662"/>
            <a:ext cx="11035862" cy="3137338"/>
          </a:xfrm>
          <a:solidFill>
            <a:schemeClr val="accent4">
              <a:lumMod val="20000"/>
              <a:lumOff val="80000"/>
            </a:schemeClr>
          </a:solidFill>
        </p:spPr>
        <p:txBody>
          <a:bodyPr>
            <a:normAutofit/>
          </a:bodyPr>
          <a:lstStyle/>
          <a:p>
            <a:pPr marL="0" indent="0">
              <a:buNone/>
            </a:pPr>
            <a:r>
              <a:rPr lang="en-US" dirty="0" smtClean="0"/>
              <a:t>The People’s Party leadership ultimately decided to merge with the Democratic Party in the Presidential elections of 1892 and 1896.   This was called ‘fusion’.</a:t>
            </a:r>
          </a:p>
          <a:p>
            <a:pPr marL="0" indent="0">
              <a:buNone/>
            </a:pPr>
            <a:r>
              <a:rPr lang="en-US" dirty="0" smtClean="0"/>
              <a:t>The Democrats incorporated some of the platform of the People’s Party, but were not for serious monetary reform.  The plank of ‘Free Silver’ became the rallying cry, but the revolutionary goal to put the power to issue money back into the hands of the public was lost.</a:t>
            </a:r>
            <a:endParaRPr lang="en-US" dirty="0"/>
          </a:p>
        </p:txBody>
      </p:sp>
      <p:pic>
        <p:nvPicPr>
          <p:cNvPr id="13314" name="Picture 2" descr="http://ts2.mm.bing.net/th?id=H.4539493755322425&amp;pid=15.1&amp;H=160&amp;W=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66" y="351592"/>
            <a:ext cx="2112579" cy="318334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s3.mm.bing.net/th?id=H.4930357290533366&amp;pid=15.1&amp;H=122&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849" y="1040524"/>
            <a:ext cx="3451151" cy="263629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s2.mm.bing.net/th?id=H.4734816015485297&amp;pid=15.1&amp;H=159&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924" y="1054057"/>
            <a:ext cx="2569779" cy="254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71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620000" cy="714894"/>
          </a:xfrm>
          <a:solidFill>
            <a:srgbClr val="DDDDDD"/>
          </a:solidFill>
        </p:spPr>
        <p:txBody>
          <a:bodyPr/>
          <a:lstStyle/>
          <a:p>
            <a:pPr algn="ctr"/>
            <a:r>
              <a:rPr lang="en-US" dirty="0" smtClean="0"/>
              <a:t>5. The </a:t>
            </a:r>
            <a:r>
              <a:rPr lang="en-US" dirty="0"/>
              <a:t>Silver </a:t>
            </a:r>
            <a:r>
              <a:rPr lang="en-US" dirty="0" smtClean="0"/>
              <a:t>Diversion</a:t>
            </a:r>
            <a:endParaRPr lang="en-US" dirty="0"/>
          </a:p>
        </p:txBody>
      </p:sp>
      <p:sp>
        <p:nvSpPr>
          <p:cNvPr id="3" name="TextBox 2"/>
          <p:cNvSpPr txBox="1"/>
          <p:nvPr/>
        </p:nvSpPr>
        <p:spPr>
          <a:xfrm>
            <a:off x="0" y="714895"/>
            <a:ext cx="6263973" cy="5693866"/>
          </a:xfrm>
          <a:prstGeom prst="rect">
            <a:avLst/>
          </a:prstGeom>
          <a:solidFill>
            <a:srgbClr val="EEEEEE"/>
          </a:solidFill>
        </p:spPr>
        <p:txBody>
          <a:bodyPr wrap="square" rtlCol="0">
            <a:spAutoFit/>
          </a:bodyPr>
          <a:lstStyle/>
          <a:p>
            <a:r>
              <a:rPr lang="en-US" sz="2800" dirty="0" smtClean="0"/>
              <a:t>The “Crime of 1873”  focused the public on silver versus gold money.  Bimetallism versus one standard?    A silver standard or a gold standard?   </a:t>
            </a:r>
          </a:p>
          <a:p>
            <a:endParaRPr lang="en-US" sz="2800" dirty="0" smtClean="0"/>
          </a:p>
          <a:p>
            <a:r>
              <a:rPr lang="en-US" sz="2800" dirty="0" smtClean="0"/>
              <a:t>“Consider how the silver issue was used to derail the populists, and obscure the real monetary question of who should control the money system – private bankers or the government.  Monetary control had been the main focus of the Greenback movement.”   Stephen </a:t>
            </a:r>
            <a:r>
              <a:rPr lang="en-US" sz="2800" dirty="0" err="1" smtClean="0"/>
              <a:t>Zarlenga</a:t>
            </a:r>
            <a:r>
              <a:rPr lang="en-US" sz="2800" dirty="0" smtClean="0"/>
              <a:t>, </a:t>
            </a:r>
            <a:r>
              <a:rPr lang="en-US" sz="2800" i="1" dirty="0" smtClean="0"/>
              <a:t>LSM</a:t>
            </a:r>
            <a:r>
              <a:rPr lang="en-US" sz="2800" dirty="0" smtClean="0"/>
              <a:t>, p. 500</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47" y="291758"/>
            <a:ext cx="4178531" cy="61538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973" y="2975956"/>
            <a:ext cx="3097548" cy="3882044"/>
          </a:xfrm>
          <a:prstGeom prst="rect">
            <a:avLst/>
          </a:prstGeom>
        </p:spPr>
      </p:pic>
    </p:spTree>
    <p:extLst>
      <p:ext uri="{BB962C8B-B14F-4D97-AF65-F5344CB8AC3E}">
        <p14:creationId xmlns:p14="http://schemas.microsoft.com/office/powerpoint/2010/main" val="1514739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922" y="1650379"/>
            <a:ext cx="6981078" cy="5207621"/>
          </a:xfrm>
          <a:prstGeom prst="rect">
            <a:avLst/>
          </a:prstGeom>
        </p:spPr>
      </p:pic>
      <p:sp>
        <p:nvSpPr>
          <p:cNvPr id="2" name="Title 1"/>
          <p:cNvSpPr>
            <a:spLocks noGrp="1"/>
          </p:cNvSpPr>
          <p:nvPr>
            <p:ph type="title"/>
          </p:nvPr>
        </p:nvSpPr>
        <p:spPr>
          <a:xfrm>
            <a:off x="0" y="1"/>
            <a:ext cx="12192000" cy="714894"/>
          </a:xfrm>
          <a:solidFill>
            <a:srgbClr val="DDDDDD"/>
          </a:solidFill>
        </p:spPr>
        <p:txBody>
          <a:bodyPr/>
          <a:lstStyle/>
          <a:p>
            <a:pPr algn="ctr"/>
            <a:r>
              <a:rPr lang="en-US" dirty="0" smtClean="0"/>
              <a:t>5. The </a:t>
            </a:r>
            <a:r>
              <a:rPr lang="en-US" dirty="0"/>
              <a:t>Silver </a:t>
            </a:r>
            <a:r>
              <a:rPr lang="en-US" dirty="0" smtClean="0"/>
              <a:t>Diversion</a:t>
            </a:r>
            <a:endParaRPr lang="en-US" dirty="0"/>
          </a:p>
        </p:txBody>
      </p:sp>
      <p:sp>
        <p:nvSpPr>
          <p:cNvPr id="3" name="TextBox 2"/>
          <p:cNvSpPr txBox="1"/>
          <p:nvPr/>
        </p:nvSpPr>
        <p:spPr>
          <a:xfrm>
            <a:off x="66907" y="1339364"/>
            <a:ext cx="5084956" cy="4278094"/>
          </a:xfrm>
          <a:prstGeom prst="rect">
            <a:avLst/>
          </a:prstGeom>
          <a:solidFill>
            <a:srgbClr val="FFD5FF"/>
          </a:solidFill>
        </p:spPr>
        <p:txBody>
          <a:bodyPr wrap="square" rtlCol="0">
            <a:spAutoFit/>
          </a:bodyPr>
          <a:lstStyle/>
          <a:p>
            <a:r>
              <a:rPr lang="en-US" sz="2800" dirty="0" smtClean="0"/>
              <a:t>“It is not out of the realm of possibility that the outrageous method of </a:t>
            </a:r>
            <a:r>
              <a:rPr lang="en-US" sz="2800" dirty="0" smtClean="0"/>
              <a:t>silver demonetization </a:t>
            </a:r>
            <a:r>
              <a:rPr lang="en-US" sz="2800" dirty="0" smtClean="0"/>
              <a:t>was a calculated move to enrage and disrupt and derail </a:t>
            </a:r>
            <a:r>
              <a:rPr lang="en-US" sz="2800" dirty="0" smtClean="0"/>
              <a:t>the movement</a:t>
            </a:r>
            <a:r>
              <a:rPr lang="en-US" sz="2800" dirty="0" smtClean="0"/>
              <a:t>.   The ‘secret’ demonetization of silver was like the matador waving  a red flag in front of a bull.”    </a:t>
            </a:r>
            <a:r>
              <a:rPr lang="en-US" sz="2000" dirty="0" smtClean="0"/>
              <a:t>Stephen </a:t>
            </a:r>
            <a:r>
              <a:rPr lang="en-US" sz="2000" dirty="0" err="1" smtClean="0"/>
              <a:t>Zarlenga</a:t>
            </a:r>
            <a:r>
              <a:rPr lang="en-US" sz="2000" dirty="0" smtClean="0"/>
              <a:t>, </a:t>
            </a:r>
            <a:r>
              <a:rPr lang="en-US" sz="2000" i="1" dirty="0" smtClean="0"/>
              <a:t>LSM</a:t>
            </a:r>
            <a:r>
              <a:rPr lang="en-US" sz="2000" dirty="0" smtClean="0"/>
              <a:t>, p. 500  </a:t>
            </a:r>
            <a:endParaRPr lang="en-US" sz="2000" dirty="0"/>
          </a:p>
        </p:txBody>
      </p:sp>
    </p:spTree>
    <p:extLst>
      <p:ext uri="{BB962C8B-B14F-4D97-AF65-F5344CB8AC3E}">
        <p14:creationId xmlns:p14="http://schemas.microsoft.com/office/powerpoint/2010/main" val="3210227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4894"/>
          </a:xfrm>
          <a:solidFill>
            <a:srgbClr val="DDDDDD"/>
          </a:solidFill>
        </p:spPr>
        <p:txBody>
          <a:bodyPr>
            <a:normAutofit/>
          </a:bodyPr>
          <a:lstStyle/>
          <a:p>
            <a:pPr algn="ctr"/>
            <a:r>
              <a:rPr lang="en-US" sz="3600" dirty="0" smtClean="0"/>
              <a:t>6. </a:t>
            </a:r>
            <a:r>
              <a:rPr lang="en-US" sz="3600" dirty="0"/>
              <a:t>America Re-Monetizes Silver Against the World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60" y="1486278"/>
            <a:ext cx="3026883" cy="4308264"/>
          </a:xfrm>
          <a:prstGeom prst="rect">
            <a:avLst/>
          </a:prstGeom>
        </p:spPr>
      </p:pic>
      <p:sp>
        <p:nvSpPr>
          <p:cNvPr id="7" name="Rectangle 6"/>
          <p:cNvSpPr/>
          <p:nvPr/>
        </p:nvSpPr>
        <p:spPr>
          <a:xfrm>
            <a:off x="542627" y="5794542"/>
            <a:ext cx="2896947" cy="369332"/>
          </a:xfrm>
          <a:prstGeom prst="rect">
            <a:avLst/>
          </a:prstGeom>
        </p:spPr>
        <p:txBody>
          <a:bodyPr wrap="none">
            <a:spAutoFit/>
          </a:bodyPr>
          <a:lstStyle/>
          <a:p>
            <a:r>
              <a:rPr lang="en-US" b="1" dirty="0"/>
              <a:t>Henri </a:t>
            </a:r>
            <a:r>
              <a:rPr lang="en-US" b="1" dirty="0" err="1"/>
              <a:t>Cernuschi</a:t>
            </a:r>
            <a:r>
              <a:rPr lang="en-US" b="1" dirty="0"/>
              <a:t> (1821-1896)</a:t>
            </a:r>
            <a:endParaRPr lang="en-US" dirty="0"/>
          </a:p>
        </p:txBody>
      </p:sp>
      <p:sp>
        <p:nvSpPr>
          <p:cNvPr id="8" name="TextBox 7"/>
          <p:cNvSpPr txBox="1"/>
          <p:nvPr/>
        </p:nvSpPr>
        <p:spPr>
          <a:xfrm>
            <a:off x="4455622" y="1479665"/>
            <a:ext cx="7047955" cy="2031325"/>
          </a:xfrm>
          <a:prstGeom prst="rect">
            <a:avLst/>
          </a:prstGeom>
          <a:solidFill>
            <a:srgbClr val="FFD5FF"/>
          </a:solidFill>
        </p:spPr>
        <p:txBody>
          <a:bodyPr wrap="none" rtlCol="0">
            <a:spAutoFit/>
          </a:bodyPr>
          <a:lstStyle/>
          <a:p>
            <a:r>
              <a:rPr lang="en-US" dirty="0" err="1" smtClean="0"/>
              <a:t>Cernuschi</a:t>
            </a:r>
            <a:r>
              <a:rPr lang="en-US" dirty="0" smtClean="0"/>
              <a:t> had warned the Americans:</a:t>
            </a:r>
          </a:p>
          <a:p>
            <a:endParaRPr lang="en-US" dirty="0"/>
          </a:p>
          <a:p>
            <a:r>
              <a:rPr lang="en-US" dirty="0" smtClean="0"/>
              <a:t>“In my opinion no country can coin silver alone…  it is better to maintain</a:t>
            </a:r>
          </a:p>
          <a:p>
            <a:r>
              <a:rPr lang="en-US" dirty="0" smtClean="0"/>
              <a:t>the paper-money (Greenbacks) than to issue a national currency of silver,</a:t>
            </a:r>
          </a:p>
          <a:p>
            <a:r>
              <a:rPr lang="en-US" dirty="0" smtClean="0"/>
              <a:t>if the other nations do not use that metal as money.”</a:t>
            </a:r>
          </a:p>
          <a:p>
            <a:endParaRPr lang="en-US" dirty="0"/>
          </a:p>
          <a:p>
            <a:pPr algn="r"/>
            <a:r>
              <a:rPr lang="en-US" dirty="0" smtClean="0"/>
              <a:t>U.S. National Monetary Report, 1876</a:t>
            </a:r>
            <a:endParaRPr lang="en-US" dirty="0"/>
          </a:p>
        </p:txBody>
      </p:sp>
      <p:sp>
        <p:nvSpPr>
          <p:cNvPr id="9" name="TextBox 8"/>
          <p:cNvSpPr txBox="1"/>
          <p:nvPr/>
        </p:nvSpPr>
        <p:spPr>
          <a:xfrm>
            <a:off x="4455622" y="4821335"/>
            <a:ext cx="6936066" cy="923330"/>
          </a:xfrm>
          <a:prstGeom prst="rect">
            <a:avLst/>
          </a:prstGeom>
          <a:solidFill>
            <a:srgbClr val="CCFFCC"/>
          </a:solidFill>
        </p:spPr>
        <p:txBody>
          <a:bodyPr wrap="none" rtlCol="0">
            <a:spAutoFit/>
          </a:bodyPr>
          <a:lstStyle/>
          <a:p>
            <a:r>
              <a:rPr lang="en-US" dirty="0" smtClean="0"/>
              <a:t>“… a highly ill-advised policy of re-monetizing silver against the World,</a:t>
            </a:r>
          </a:p>
          <a:p>
            <a:r>
              <a:rPr lang="en-US" dirty="0" smtClean="0"/>
              <a:t>while the U.S. was already committed to redeem bonds and Greenbacks</a:t>
            </a:r>
          </a:p>
          <a:p>
            <a:r>
              <a:rPr lang="en-US" dirty="0" smtClean="0"/>
              <a:t>in gold.”                                                                 </a:t>
            </a:r>
            <a:r>
              <a:rPr lang="en-US" sz="1600" dirty="0" smtClean="0"/>
              <a:t>Stephen </a:t>
            </a:r>
            <a:r>
              <a:rPr lang="en-US" sz="1600" dirty="0" err="1" smtClean="0"/>
              <a:t>Zarlenga</a:t>
            </a:r>
            <a:r>
              <a:rPr lang="en-US" sz="1600" dirty="0" smtClean="0"/>
              <a:t>, </a:t>
            </a:r>
            <a:r>
              <a:rPr lang="en-US" sz="1600" i="1" dirty="0" smtClean="0"/>
              <a:t>LSM</a:t>
            </a:r>
            <a:r>
              <a:rPr lang="en-US" sz="1600" dirty="0" smtClean="0"/>
              <a:t>, p. 500</a:t>
            </a:r>
            <a:endParaRPr lang="en-US" sz="1600" dirty="0"/>
          </a:p>
        </p:txBody>
      </p:sp>
    </p:spTree>
    <p:extLst>
      <p:ext uri="{BB962C8B-B14F-4D97-AF65-F5344CB8AC3E}">
        <p14:creationId xmlns:p14="http://schemas.microsoft.com/office/powerpoint/2010/main" val="20916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1</a:t>
            </a:r>
            <a:endParaRPr lang="en-US" sz="2800" b="1" dirty="0"/>
          </a:p>
        </p:txBody>
      </p:sp>
      <p:sp>
        <p:nvSpPr>
          <p:cNvPr id="4" name="TextBox 3"/>
          <p:cNvSpPr txBox="1"/>
          <p:nvPr/>
        </p:nvSpPr>
        <p:spPr>
          <a:xfrm>
            <a:off x="2" y="350521"/>
            <a:ext cx="12191998" cy="584775"/>
          </a:xfrm>
          <a:prstGeom prst="rect">
            <a:avLst/>
          </a:prstGeom>
          <a:solidFill>
            <a:srgbClr val="F2E5FF"/>
          </a:solidFill>
        </p:spPr>
        <p:txBody>
          <a:bodyPr wrap="square" rtlCol="0">
            <a:spAutoFit/>
          </a:bodyPr>
          <a:lstStyle/>
          <a:p>
            <a:pPr algn="ctr"/>
            <a:r>
              <a:rPr lang="en-US" sz="3200" u="sng" dirty="0" smtClean="0"/>
              <a:t>INTRODUCTION: Redemption of 5-20 Bonds</a:t>
            </a:r>
            <a:endParaRPr lang="en-US" sz="3200" dirty="0"/>
          </a:p>
        </p:txBody>
      </p:sp>
      <p:sp>
        <p:nvSpPr>
          <p:cNvPr id="8" name="TextBox 7"/>
          <p:cNvSpPr txBox="1"/>
          <p:nvPr/>
        </p:nvSpPr>
        <p:spPr>
          <a:xfrm>
            <a:off x="-1" y="935296"/>
            <a:ext cx="12191998" cy="1015663"/>
          </a:xfrm>
          <a:prstGeom prst="rect">
            <a:avLst/>
          </a:prstGeom>
          <a:solidFill>
            <a:srgbClr val="F2E5FF"/>
          </a:solidFill>
        </p:spPr>
        <p:txBody>
          <a:bodyPr wrap="square" rtlCol="0">
            <a:spAutoFit/>
          </a:bodyPr>
          <a:lstStyle/>
          <a:p>
            <a:pPr algn="ctr"/>
            <a:r>
              <a:rPr lang="en-US" sz="2000" dirty="0" smtClean="0"/>
              <a:t>During the American Civil War, the French Supreme Court promulgated a decision, </a:t>
            </a:r>
          </a:p>
          <a:p>
            <a:pPr algn="ctr"/>
            <a:r>
              <a:rPr lang="en-US" sz="2000" dirty="0" smtClean="0"/>
              <a:t>in accordance with the entire range of legal authority,</a:t>
            </a:r>
          </a:p>
          <a:p>
            <a:pPr algn="ctr"/>
            <a:r>
              <a:rPr lang="en-US" sz="2000" dirty="0" smtClean="0"/>
              <a:t>that contracts for money were equitably dischargeable in the current money of the day of payment.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011" y="2905769"/>
            <a:ext cx="3464782" cy="28594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3826021"/>
            <a:ext cx="2585545" cy="1939159"/>
          </a:xfrm>
          <a:prstGeom prst="rect">
            <a:avLst/>
          </a:prstGeom>
        </p:spPr>
      </p:pic>
      <p:sp>
        <p:nvSpPr>
          <p:cNvPr id="9" name="Left Arrow 8"/>
          <p:cNvSpPr/>
          <p:nvPr/>
        </p:nvSpPr>
        <p:spPr>
          <a:xfrm>
            <a:off x="3011214" y="4093158"/>
            <a:ext cx="5249242" cy="484632"/>
          </a:xfrm>
          <a:prstGeom prst="leftArrow">
            <a:avLst/>
          </a:prstGeom>
          <a:solidFill>
            <a:srgbClr val="F2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76736" y="3502855"/>
            <a:ext cx="3718197" cy="646331"/>
          </a:xfrm>
          <a:prstGeom prst="rect">
            <a:avLst/>
          </a:prstGeom>
          <a:noFill/>
        </p:spPr>
        <p:txBody>
          <a:bodyPr wrap="none" rtlCol="0">
            <a:spAutoFit/>
          </a:bodyPr>
          <a:lstStyle/>
          <a:p>
            <a:r>
              <a:rPr lang="en-US" dirty="0" smtClean="0"/>
              <a:t>FUTURE REDEMPTION WITH</a:t>
            </a:r>
          </a:p>
          <a:p>
            <a:r>
              <a:rPr lang="en-US" dirty="0" smtClean="0"/>
              <a:t>LEGAL TENDER NOTES = GREENBACKS</a:t>
            </a:r>
            <a:endParaRPr lang="en-US" dirty="0"/>
          </a:p>
        </p:txBody>
      </p:sp>
    </p:spTree>
    <p:extLst>
      <p:ext uri="{BB962C8B-B14F-4D97-AF65-F5344CB8AC3E}">
        <p14:creationId xmlns:p14="http://schemas.microsoft.com/office/powerpoint/2010/main" val="4225931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4894"/>
          </a:xfrm>
          <a:solidFill>
            <a:srgbClr val="DDDDDD"/>
          </a:solidFill>
        </p:spPr>
        <p:txBody>
          <a:bodyPr>
            <a:normAutofit/>
          </a:bodyPr>
          <a:lstStyle/>
          <a:p>
            <a:pPr algn="ctr"/>
            <a:r>
              <a:rPr lang="en-US" sz="3600" dirty="0" smtClean="0"/>
              <a:t>6. </a:t>
            </a:r>
            <a:r>
              <a:rPr lang="en-US" sz="3600" dirty="0"/>
              <a:t>America Re-Monetizes Silver Against the World</a:t>
            </a:r>
          </a:p>
        </p:txBody>
      </p:sp>
      <p:sp>
        <p:nvSpPr>
          <p:cNvPr id="3" name="TextBox 2"/>
          <p:cNvSpPr txBox="1"/>
          <p:nvPr/>
        </p:nvSpPr>
        <p:spPr>
          <a:xfrm>
            <a:off x="1" y="714895"/>
            <a:ext cx="12191999" cy="1938992"/>
          </a:xfrm>
          <a:prstGeom prst="rect">
            <a:avLst/>
          </a:prstGeom>
          <a:solidFill>
            <a:srgbClr val="F1E287"/>
          </a:solidFill>
        </p:spPr>
        <p:txBody>
          <a:bodyPr wrap="square" rtlCol="0">
            <a:spAutoFit/>
          </a:bodyPr>
          <a:lstStyle/>
          <a:p>
            <a:r>
              <a:rPr lang="en-US" sz="2000" dirty="0" smtClean="0"/>
              <a:t>February 16, 1878 – THE BLAND-ALLISON SILVER REPURCHASE ACT – re-monetized silver</a:t>
            </a:r>
            <a:r>
              <a:rPr lang="en-US" sz="2000" dirty="0"/>
              <a:t>. </a:t>
            </a:r>
            <a:r>
              <a:rPr lang="en-US" sz="2000" dirty="0" smtClean="0"/>
              <a:t>  President Hayes’ veto of the bill was overridden.</a:t>
            </a:r>
          </a:p>
          <a:p>
            <a:endParaRPr lang="en-US" sz="2000" dirty="0" smtClean="0"/>
          </a:p>
          <a:p>
            <a:r>
              <a:rPr lang="en-US" sz="2000" dirty="0" smtClean="0"/>
              <a:t>The bill was not a free coinage of silver, but required </a:t>
            </a:r>
            <a:r>
              <a:rPr lang="en-US" sz="2000" dirty="0"/>
              <a:t>the US Treasury to buy </a:t>
            </a:r>
            <a:r>
              <a:rPr lang="en-US" sz="2000" dirty="0" smtClean="0"/>
              <a:t>from 2 to 4 million dollars of silver per month </a:t>
            </a:r>
            <a:r>
              <a:rPr lang="en-US" sz="2000" u="sng" dirty="0" smtClean="0"/>
              <a:t>FROM WESTERN MINES </a:t>
            </a:r>
            <a:r>
              <a:rPr lang="en-US" sz="2000" dirty="0" smtClean="0"/>
              <a:t>and coin into new silver dollars as legal tender.   Over $378 million new silver dollars were coined – close to the number of Greenbacks outstanding.</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2826327"/>
            <a:ext cx="6552666" cy="40316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674" y="2826327"/>
            <a:ext cx="3957851" cy="3957851"/>
          </a:xfrm>
          <a:prstGeom prst="rect">
            <a:avLst/>
          </a:prstGeom>
        </p:spPr>
      </p:pic>
      <p:sp>
        <p:nvSpPr>
          <p:cNvPr id="6" name="TextBox 5"/>
          <p:cNvSpPr txBox="1"/>
          <p:nvPr/>
        </p:nvSpPr>
        <p:spPr>
          <a:xfrm>
            <a:off x="6984928" y="6488668"/>
            <a:ext cx="2178289" cy="369332"/>
          </a:xfrm>
          <a:prstGeom prst="rect">
            <a:avLst/>
          </a:prstGeom>
          <a:solidFill>
            <a:schemeClr val="bg1"/>
          </a:solidFill>
        </p:spPr>
        <p:txBody>
          <a:bodyPr wrap="none" rtlCol="0">
            <a:spAutoFit/>
          </a:bodyPr>
          <a:lstStyle/>
          <a:p>
            <a:r>
              <a:rPr lang="en-US" dirty="0" smtClean="0"/>
              <a:t>SILVER DOLLAR, 1880</a:t>
            </a:r>
            <a:endParaRPr lang="en-US" dirty="0"/>
          </a:p>
        </p:txBody>
      </p:sp>
    </p:spTree>
    <p:extLst>
      <p:ext uri="{BB962C8B-B14F-4D97-AF65-F5344CB8AC3E}">
        <p14:creationId xmlns:p14="http://schemas.microsoft.com/office/powerpoint/2010/main" val="3748895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841" y="4645317"/>
            <a:ext cx="1186997" cy="793804"/>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185" y="3261809"/>
            <a:ext cx="1063346" cy="69782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624" y="3428920"/>
            <a:ext cx="1063346" cy="697821"/>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81" y="2939471"/>
            <a:ext cx="1063346" cy="697821"/>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163" y="5509924"/>
            <a:ext cx="1186997" cy="79380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5785" y="5046420"/>
            <a:ext cx="2270896" cy="1969522"/>
          </a:xfrm>
          <a:prstGeom prst="rect">
            <a:avLst/>
          </a:prstGeom>
          <a:solidFill>
            <a:srgbClr val="FFFFCC"/>
          </a:solidFill>
        </p:spPr>
      </p:pic>
      <p:sp>
        <p:nvSpPr>
          <p:cNvPr id="2" name="Title 1"/>
          <p:cNvSpPr>
            <a:spLocks noGrp="1"/>
          </p:cNvSpPr>
          <p:nvPr>
            <p:ph type="title"/>
          </p:nvPr>
        </p:nvSpPr>
        <p:spPr>
          <a:xfrm>
            <a:off x="0" y="1"/>
            <a:ext cx="12192000" cy="714894"/>
          </a:xfrm>
          <a:solidFill>
            <a:srgbClr val="DDDDDD"/>
          </a:solidFill>
        </p:spPr>
        <p:txBody>
          <a:bodyPr>
            <a:normAutofit/>
          </a:bodyPr>
          <a:lstStyle/>
          <a:p>
            <a:pPr algn="ctr"/>
            <a:r>
              <a:rPr lang="en-US" sz="3600" dirty="0" smtClean="0"/>
              <a:t>6. </a:t>
            </a:r>
            <a:r>
              <a:rPr lang="en-US" sz="3600" dirty="0"/>
              <a:t>America Re-Monetizes Silver Against the World</a:t>
            </a:r>
          </a:p>
        </p:txBody>
      </p:sp>
      <p:sp>
        <p:nvSpPr>
          <p:cNvPr id="3" name="TextBox 2"/>
          <p:cNvSpPr txBox="1"/>
          <p:nvPr/>
        </p:nvSpPr>
        <p:spPr>
          <a:xfrm>
            <a:off x="1" y="714895"/>
            <a:ext cx="12191999" cy="2031325"/>
          </a:xfrm>
          <a:prstGeom prst="rect">
            <a:avLst/>
          </a:prstGeom>
          <a:solidFill>
            <a:srgbClr val="F8F0BE"/>
          </a:solidFill>
        </p:spPr>
        <p:txBody>
          <a:bodyPr wrap="square" rtlCol="0">
            <a:spAutoFit/>
          </a:bodyPr>
          <a:lstStyle/>
          <a:p>
            <a:r>
              <a:rPr lang="en-US" dirty="0"/>
              <a:t>July 14, </a:t>
            </a:r>
            <a:r>
              <a:rPr lang="en-US" dirty="0" smtClean="0"/>
              <a:t>1890 – Sherman Silver Purchase Act.    </a:t>
            </a:r>
            <a:r>
              <a:rPr lang="en-US" dirty="0"/>
              <a:t>In addition to the </a:t>
            </a:r>
            <a:r>
              <a:rPr lang="en-US" dirty="0" smtClean="0"/>
              <a:t>silver required </a:t>
            </a:r>
            <a:r>
              <a:rPr lang="en-US" dirty="0"/>
              <a:t>by the </a:t>
            </a:r>
            <a:r>
              <a:rPr lang="en-US" dirty="0" smtClean="0"/>
              <a:t>Bland-Allison Act of 1878, the </a:t>
            </a:r>
            <a:r>
              <a:rPr lang="en-US" dirty="0"/>
              <a:t>US government was now required to purchase an additional 4.5 </a:t>
            </a:r>
            <a:r>
              <a:rPr lang="en-US" dirty="0" smtClean="0"/>
              <a:t>million ounces of silver bullion </a:t>
            </a:r>
            <a:r>
              <a:rPr lang="en-US" dirty="0"/>
              <a:t>every </a:t>
            </a:r>
            <a:r>
              <a:rPr lang="en-US" dirty="0" smtClean="0"/>
              <a:t>month.   </a:t>
            </a:r>
            <a:r>
              <a:rPr lang="en-US" dirty="0"/>
              <a:t>The law required </a:t>
            </a:r>
            <a:r>
              <a:rPr lang="en-US" dirty="0" smtClean="0"/>
              <a:t>the Treasury </a:t>
            </a:r>
            <a:r>
              <a:rPr lang="en-US" dirty="0"/>
              <a:t>to buy the silver with a special issue </a:t>
            </a:r>
            <a:r>
              <a:rPr lang="en-US" dirty="0" smtClean="0"/>
              <a:t>of Treasury (Coin) Notes </a:t>
            </a:r>
            <a:r>
              <a:rPr lang="en-US" dirty="0"/>
              <a:t>that could be redeemed for either silver or gold. </a:t>
            </a:r>
            <a:endParaRPr lang="en-US" dirty="0" smtClean="0"/>
          </a:p>
          <a:p>
            <a:endParaRPr lang="en-US" dirty="0"/>
          </a:p>
          <a:p>
            <a:r>
              <a:rPr lang="en-US" dirty="0" smtClean="0"/>
              <a:t>“That was about 17 million more ounces per year than American mines could produce.  Thus, the Sherman Act thereby allowed European financiers to exchange their abundant demonetized silver hoards for American gold at the fixed artificially advantageous price of the American 16 to 1 gold/silver ratio.”   </a:t>
            </a:r>
            <a:r>
              <a:rPr lang="en-US" sz="1600" dirty="0" smtClean="0"/>
              <a:t>Stephen </a:t>
            </a:r>
            <a:r>
              <a:rPr lang="en-US" sz="1600" dirty="0" err="1" smtClean="0"/>
              <a:t>Zarlenga</a:t>
            </a:r>
            <a:r>
              <a:rPr lang="en-US" sz="1600" dirty="0" smtClean="0"/>
              <a:t>, </a:t>
            </a:r>
            <a:r>
              <a:rPr lang="en-US" sz="1600" i="1" dirty="0" smtClean="0"/>
              <a:t>LSM</a:t>
            </a:r>
            <a:r>
              <a:rPr lang="en-US" sz="1600" dirty="0" smtClean="0"/>
              <a:t>, p. 501</a:t>
            </a:r>
            <a:endParaRPr lang="en-US" sz="1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2924" y="5611530"/>
            <a:ext cx="1269074" cy="1206777"/>
          </a:xfrm>
          <a:prstGeom prst="rect">
            <a:avLst/>
          </a:prstGeom>
        </p:spPr>
      </p:pic>
      <p:sp>
        <p:nvSpPr>
          <p:cNvPr id="10" name="TextBox 9"/>
          <p:cNvSpPr txBox="1"/>
          <p:nvPr/>
        </p:nvSpPr>
        <p:spPr>
          <a:xfrm>
            <a:off x="3526250" y="6023315"/>
            <a:ext cx="3650270" cy="923330"/>
          </a:xfrm>
          <a:prstGeom prst="rect">
            <a:avLst/>
          </a:prstGeom>
          <a:solidFill>
            <a:srgbClr val="DBB7FF"/>
          </a:solidFill>
        </p:spPr>
        <p:txBody>
          <a:bodyPr wrap="square" rtlCol="0">
            <a:spAutoFit/>
          </a:bodyPr>
          <a:lstStyle/>
          <a:p>
            <a:r>
              <a:rPr lang="en-US" dirty="0" smtClean="0"/>
              <a:t>Treasury borrows gold to pay investors for Treasury Notes and interest on the gold loan!</a:t>
            </a:r>
            <a:endParaRPr lang="en-US" dirty="0"/>
          </a:p>
        </p:txBody>
      </p:sp>
      <p:sp>
        <p:nvSpPr>
          <p:cNvPr id="11" name="Right Arrow 10"/>
          <p:cNvSpPr/>
          <p:nvPr/>
        </p:nvSpPr>
        <p:spPr>
          <a:xfrm>
            <a:off x="3231812" y="5502006"/>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828" y="4501258"/>
            <a:ext cx="1186997" cy="793804"/>
          </a:xfrm>
          <a:prstGeom prst="rect">
            <a:avLst/>
          </a:prstGeom>
        </p:spPr>
      </p:pic>
      <p:sp>
        <p:nvSpPr>
          <p:cNvPr id="14" name="TextBox 13"/>
          <p:cNvSpPr txBox="1"/>
          <p:nvPr/>
        </p:nvSpPr>
        <p:spPr>
          <a:xfrm>
            <a:off x="9039994" y="6746363"/>
            <a:ext cx="3126687" cy="369332"/>
          </a:xfrm>
          <a:prstGeom prst="rect">
            <a:avLst/>
          </a:prstGeom>
          <a:solidFill>
            <a:schemeClr val="bg1"/>
          </a:solidFill>
        </p:spPr>
        <p:txBody>
          <a:bodyPr wrap="square" rtlCol="0">
            <a:spAutoFit/>
          </a:bodyPr>
          <a:lstStyle/>
          <a:p>
            <a:r>
              <a:rPr lang="en-US" dirty="0" smtClean="0"/>
              <a:t>                                                                      </a:t>
            </a:r>
            <a:endParaRPr lang="en-US" dirty="0"/>
          </a:p>
        </p:txBody>
      </p:sp>
      <p:sp>
        <p:nvSpPr>
          <p:cNvPr id="15" name="Right Arrow 14"/>
          <p:cNvSpPr/>
          <p:nvPr/>
        </p:nvSpPr>
        <p:spPr>
          <a:xfrm>
            <a:off x="2329565" y="3110073"/>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328609" y="4184046"/>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70" y="5667294"/>
            <a:ext cx="1186997" cy="793804"/>
          </a:xfrm>
          <a:prstGeom prst="rect">
            <a:avLst/>
          </a:prstGeom>
        </p:spPr>
      </p:pic>
      <p:sp>
        <p:nvSpPr>
          <p:cNvPr id="19" name="TextBox 18"/>
          <p:cNvSpPr txBox="1"/>
          <p:nvPr/>
        </p:nvSpPr>
        <p:spPr>
          <a:xfrm>
            <a:off x="9943832" y="2756812"/>
            <a:ext cx="2222849" cy="923330"/>
          </a:xfrm>
          <a:prstGeom prst="rect">
            <a:avLst/>
          </a:prstGeom>
          <a:solidFill>
            <a:srgbClr val="DBB7FF"/>
          </a:solidFill>
        </p:spPr>
        <p:txBody>
          <a:bodyPr wrap="square" rtlCol="0">
            <a:spAutoFit/>
          </a:bodyPr>
          <a:lstStyle/>
          <a:p>
            <a:r>
              <a:rPr lang="en-US" dirty="0" smtClean="0"/>
              <a:t>US Treasury buys</a:t>
            </a:r>
          </a:p>
          <a:p>
            <a:r>
              <a:rPr lang="en-US" dirty="0" smtClean="0"/>
              <a:t>European silver with</a:t>
            </a:r>
          </a:p>
          <a:p>
            <a:r>
              <a:rPr lang="en-US" dirty="0" smtClean="0"/>
              <a:t>Treasury ‘Coin’ Notes</a:t>
            </a:r>
          </a:p>
        </p:txBody>
      </p:sp>
      <p:pic>
        <p:nvPicPr>
          <p:cNvPr id="20" name="Picture 19"/>
          <p:cNvPicPr>
            <a:picLocks noChangeAspect="1"/>
          </p:cNvPicPr>
          <p:nvPr/>
        </p:nvPicPr>
        <p:blipFill>
          <a:blip r:embed="rId6"/>
          <a:stretch>
            <a:fillRect/>
          </a:stretch>
        </p:blipFill>
        <p:spPr>
          <a:xfrm>
            <a:off x="11405062" y="4664718"/>
            <a:ext cx="786938" cy="1019443"/>
          </a:xfrm>
          <a:prstGeom prst="rect">
            <a:avLst/>
          </a:prstGeom>
        </p:spPr>
      </p:pic>
      <p:sp>
        <p:nvSpPr>
          <p:cNvPr id="21" name="Curved Right Arrow 20"/>
          <p:cNvSpPr/>
          <p:nvPr/>
        </p:nvSpPr>
        <p:spPr>
          <a:xfrm>
            <a:off x="3409310" y="3014604"/>
            <a:ext cx="3377456" cy="893020"/>
          </a:xfrm>
          <a:prstGeom prst="curvedRightArrow">
            <a:avLst>
              <a:gd name="adj1" fmla="val 25000"/>
              <a:gd name="adj2" fmla="val 4625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527818" y="7365076"/>
            <a:ext cx="2008242" cy="369332"/>
          </a:xfrm>
          <a:prstGeom prst="rect">
            <a:avLst/>
          </a:prstGeom>
          <a:noFill/>
        </p:spPr>
        <p:txBody>
          <a:bodyPr wrap="none" rtlCol="0">
            <a:spAutoFit/>
          </a:bodyPr>
          <a:lstStyle/>
          <a:p>
            <a:r>
              <a:rPr lang="en-US" dirty="0" smtClean="0"/>
              <a:t>US TREASURY, 1804</a:t>
            </a:r>
            <a:endParaRPr lang="en-US" dirty="0"/>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07" y="3565108"/>
            <a:ext cx="2330062" cy="1419546"/>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9222" y="3252477"/>
            <a:ext cx="908816" cy="763405"/>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2907" y="3577928"/>
            <a:ext cx="908816" cy="763405"/>
          </a:xfrm>
          <a:prstGeom prst="rect">
            <a:avLst/>
          </a:prstGeom>
        </p:spPr>
      </p:pic>
      <p:sp>
        <p:nvSpPr>
          <p:cNvPr id="29" name="Curved Right Arrow 28"/>
          <p:cNvSpPr/>
          <p:nvPr/>
        </p:nvSpPr>
        <p:spPr>
          <a:xfrm>
            <a:off x="3409310" y="4019645"/>
            <a:ext cx="3377456" cy="893020"/>
          </a:xfrm>
          <a:prstGeom prst="curvedRightArrow">
            <a:avLst>
              <a:gd name="adj1" fmla="val 25000"/>
              <a:gd name="adj2" fmla="val 4625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246" y="4304582"/>
            <a:ext cx="1186997" cy="793804"/>
          </a:xfrm>
          <a:prstGeom prst="rect">
            <a:avLst/>
          </a:prstGeom>
        </p:spPr>
      </p:pic>
      <p:sp>
        <p:nvSpPr>
          <p:cNvPr id="31" name="TextBox 30"/>
          <p:cNvSpPr txBox="1"/>
          <p:nvPr/>
        </p:nvSpPr>
        <p:spPr>
          <a:xfrm>
            <a:off x="1034" y="4645317"/>
            <a:ext cx="2287992" cy="369332"/>
          </a:xfrm>
          <a:prstGeom prst="rect">
            <a:avLst/>
          </a:prstGeom>
          <a:solidFill>
            <a:schemeClr val="bg1"/>
          </a:solidFill>
        </p:spPr>
        <p:txBody>
          <a:bodyPr wrap="square" rtlCol="0">
            <a:spAutoFit/>
          </a:bodyPr>
          <a:lstStyle/>
          <a:p>
            <a:r>
              <a:rPr lang="en-US" dirty="0" smtClean="0"/>
              <a:t>                                           </a:t>
            </a:r>
            <a:endParaRPr lang="en-US" dirty="0"/>
          </a:p>
        </p:txBody>
      </p:sp>
      <p:sp>
        <p:nvSpPr>
          <p:cNvPr id="33" name="TextBox 32"/>
          <p:cNvSpPr txBox="1"/>
          <p:nvPr/>
        </p:nvSpPr>
        <p:spPr>
          <a:xfrm>
            <a:off x="362916" y="4565783"/>
            <a:ext cx="1457963" cy="369332"/>
          </a:xfrm>
          <a:prstGeom prst="rect">
            <a:avLst/>
          </a:prstGeom>
          <a:noFill/>
        </p:spPr>
        <p:txBody>
          <a:bodyPr wrap="none" rtlCol="0">
            <a:spAutoFit/>
          </a:bodyPr>
          <a:lstStyle/>
          <a:p>
            <a:r>
              <a:rPr lang="en-US" dirty="0" smtClean="0"/>
              <a:t>US TREASURY</a:t>
            </a:r>
            <a:endParaRPr lang="en-US" dirty="0"/>
          </a:p>
        </p:txBody>
      </p:sp>
      <p:sp>
        <p:nvSpPr>
          <p:cNvPr id="34" name="TextBox 33"/>
          <p:cNvSpPr txBox="1"/>
          <p:nvPr/>
        </p:nvSpPr>
        <p:spPr>
          <a:xfrm>
            <a:off x="11031233" y="4055153"/>
            <a:ext cx="1229888" cy="646331"/>
          </a:xfrm>
          <a:prstGeom prst="rect">
            <a:avLst/>
          </a:prstGeom>
          <a:noFill/>
        </p:spPr>
        <p:txBody>
          <a:bodyPr wrap="none" rtlCol="0">
            <a:spAutoFit/>
          </a:bodyPr>
          <a:lstStyle/>
          <a:p>
            <a:r>
              <a:rPr lang="en-US" dirty="0" smtClean="0"/>
              <a:t>EUROPEAN</a:t>
            </a:r>
          </a:p>
          <a:p>
            <a:r>
              <a:rPr lang="en-US" dirty="0" smtClean="0"/>
              <a:t>INVESTORS</a:t>
            </a:r>
            <a:endParaRPr lang="en-US" dirty="0"/>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046420"/>
            <a:ext cx="1563718" cy="1768956"/>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967" y="6111448"/>
            <a:ext cx="1186997" cy="793804"/>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697" y="2813163"/>
            <a:ext cx="1063346" cy="69782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007" y="2939471"/>
            <a:ext cx="1063346" cy="697821"/>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071" y="2746220"/>
            <a:ext cx="1063346" cy="697821"/>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439" y="3073758"/>
            <a:ext cx="1063346" cy="697821"/>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8997" y="4002280"/>
            <a:ext cx="908816" cy="763405"/>
          </a:xfrm>
          <a:prstGeom prst="rect">
            <a:avLst/>
          </a:prstGeom>
        </p:spPr>
      </p:pic>
      <p:sp>
        <p:nvSpPr>
          <p:cNvPr id="45" name="TextBox 44"/>
          <p:cNvSpPr txBox="1"/>
          <p:nvPr/>
        </p:nvSpPr>
        <p:spPr>
          <a:xfrm>
            <a:off x="6754896" y="3497965"/>
            <a:ext cx="1053726" cy="923330"/>
          </a:xfrm>
          <a:prstGeom prst="rect">
            <a:avLst/>
          </a:prstGeom>
          <a:solidFill>
            <a:schemeClr val="bg1"/>
          </a:solidFill>
        </p:spPr>
        <p:txBody>
          <a:bodyPr wrap="square" rtlCol="0">
            <a:spAutoFit/>
          </a:bodyPr>
          <a:lstStyle/>
          <a:p>
            <a:endParaRPr lang="en-US" dirty="0"/>
          </a:p>
          <a:p>
            <a:r>
              <a:rPr lang="en-US" dirty="0" smtClean="0"/>
              <a:t>       </a:t>
            </a:r>
          </a:p>
          <a:p>
            <a:r>
              <a:rPr lang="en-US" dirty="0"/>
              <a:t> </a:t>
            </a:r>
            <a:r>
              <a:rPr lang="en-US" dirty="0" smtClean="0"/>
              <a:t>            </a:t>
            </a:r>
            <a:endParaRPr lang="en-US" dirty="0"/>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25" y="6064196"/>
            <a:ext cx="1186997" cy="793804"/>
          </a:xfrm>
          <a:prstGeom prst="rect">
            <a:avLst/>
          </a:prstGeom>
        </p:spPr>
      </p:pic>
      <p:sp>
        <p:nvSpPr>
          <p:cNvPr id="49" name="Right Arrow 48"/>
          <p:cNvSpPr/>
          <p:nvPr/>
        </p:nvSpPr>
        <p:spPr>
          <a:xfrm>
            <a:off x="4402540" y="5520782"/>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5556585" y="5530692"/>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073" y="5044176"/>
            <a:ext cx="1186997" cy="793804"/>
          </a:xfrm>
          <a:prstGeom prst="rect">
            <a:avLst/>
          </a:prstGeom>
        </p:spPr>
      </p:pic>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14" y="5376106"/>
            <a:ext cx="1186997" cy="793804"/>
          </a:xfrm>
          <a:prstGeom prst="rect">
            <a:avLst/>
          </a:prstGeom>
        </p:spPr>
      </p:pic>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526" y="4433081"/>
            <a:ext cx="1186997" cy="793804"/>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07" y="3091871"/>
            <a:ext cx="1063346" cy="697821"/>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1397" y="4154680"/>
            <a:ext cx="908816" cy="76340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807" y="3244271"/>
            <a:ext cx="1063346" cy="697821"/>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3797" y="4307080"/>
            <a:ext cx="908816" cy="763405"/>
          </a:xfrm>
          <a:prstGeom prst="rect">
            <a:avLst/>
          </a:prstGeom>
        </p:spPr>
      </p:pic>
      <p:sp>
        <p:nvSpPr>
          <p:cNvPr id="9" name="TextBox 8"/>
          <p:cNvSpPr txBox="1"/>
          <p:nvPr/>
        </p:nvSpPr>
        <p:spPr>
          <a:xfrm>
            <a:off x="7500368" y="4176067"/>
            <a:ext cx="2660921" cy="646331"/>
          </a:xfrm>
          <a:prstGeom prst="rect">
            <a:avLst/>
          </a:prstGeom>
          <a:solidFill>
            <a:srgbClr val="DBB7FF"/>
          </a:solidFill>
        </p:spPr>
        <p:txBody>
          <a:bodyPr wrap="none" rtlCol="0">
            <a:spAutoFit/>
          </a:bodyPr>
          <a:lstStyle/>
          <a:p>
            <a:r>
              <a:rPr lang="en-US" dirty="0" smtClean="0"/>
              <a:t>Investors redeem Treasury</a:t>
            </a:r>
          </a:p>
          <a:p>
            <a:r>
              <a:rPr lang="en-US" dirty="0" smtClean="0"/>
              <a:t>‘Coin’ Notes  for gold</a:t>
            </a:r>
            <a:endParaRPr lang="en-US" dirty="0"/>
          </a:p>
        </p:txBody>
      </p:sp>
    </p:spTree>
    <p:extLst>
      <p:ext uri="{BB962C8B-B14F-4D97-AF65-F5344CB8AC3E}">
        <p14:creationId xmlns:p14="http://schemas.microsoft.com/office/powerpoint/2010/main" val="19723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2000"/>
                                        <p:tgtEl>
                                          <p:spTgt spid="39"/>
                                        </p:tgtEl>
                                      </p:cBhvr>
                                    </p:animEffect>
                                    <p:set>
                                      <p:cBhvr>
                                        <p:cTn id="11" dur="1" fill="hold">
                                          <p:stCondLst>
                                            <p:cond delay="1999"/>
                                          </p:stCondLst>
                                        </p:cTn>
                                        <p:tgtEl>
                                          <p:spTgt spid="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2000"/>
                                        <p:tgtEl>
                                          <p:spTgt spid="26"/>
                                        </p:tgtEl>
                                      </p:cBhvr>
                                    </p:animEffect>
                                    <p:set>
                                      <p:cBhvr>
                                        <p:cTn id="20" dur="1" fill="hold">
                                          <p:stCondLst>
                                            <p:cond delay="19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5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45"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4894"/>
          </a:xfrm>
          <a:solidFill>
            <a:srgbClr val="DDDDDD"/>
          </a:solidFill>
        </p:spPr>
        <p:txBody>
          <a:bodyPr>
            <a:normAutofit/>
          </a:bodyPr>
          <a:lstStyle/>
          <a:p>
            <a:pPr algn="ctr"/>
            <a:r>
              <a:rPr lang="en-US" sz="3600" dirty="0" smtClean="0"/>
              <a:t>6. </a:t>
            </a:r>
            <a:r>
              <a:rPr lang="en-US" sz="3600" dirty="0"/>
              <a:t>America Re-Monetizes Silver Against the World</a:t>
            </a:r>
          </a:p>
        </p:txBody>
      </p:sp>
      <p:sp>
        <p:nvSpPr>
          <p:cNvPr id="3" name="TextBox 2"/>
          <p:cNvSpPr txBox="1"/>
          <p:nvPr/>
        </p:nvSpPr>
        <p:spPr>
          <a:xfrm>
            <a:off x="1" y="714895"/>
            <a:ext cx="12191999" cy="1015663"/>
          </a:xfrm>
          <a:prstGeom prst="rect">
            <a:avLst/>
          </a:prstGeom>
          <a:solidFill>
            <a:srgbClr val="F1E287"/>
          </a:solidFill>
        </p:spPr>
        <p:txBody>
          <a:bodyPr wrap="square" rtlCol="0">
            <a:spAutoFit/>
          </a:bodyPr>
          <a:lstStyle/>
          <a:p>
            <a:r>
              <a:rPr lang="en-US" sz="2000" dirty="0" smtClean="0"/>
              <a:t>That </a:t>
            </a:r>
            <a:r>
              <a:rPr lang="en-US" sz="2000" dirty="0"/>
              <a:t>plan backfired, as people (mostly investors) redeemed the new coin notes for gold dollars, thus depleting the government's gold reserves. After the </a:t>
            </a:r>
            <a:r>
              <a:rPr lang="en-US" sz="2000" dirty="0">
                <a:hlinkClick r:id="rId2" tooltip="Panic of 1893"/>
              </a:rPr>
              <a:t>Panic of 1893</a:t>
            </a:r>
            <a:r>
              <a:rPr lang="en-US" sz="2000" dirty="0"/>
              <a:t> broke, President </a:t>
            </a:r>
            <a:r>
              <a:rPr lang="en-US" sz="2000" dirty="0">
                <a:hlinkClick r:id="rId3" tooltip="Grover Cleveland"/>
              </a:rPr>
              <a:t>Grover Cleveland</a:t>
            </a:r>
            <a:r>
              <a:rPr lang="en-US" sz="2000" dirty="0"/>
              <a:t> oversaw the repeal of the act to prevent the depletion of the gold reserves</a:t>
            </a:r>
          </a:p>
        </p:txBody>
      </p:sp>
      <p:sp>
        <p:nvSpPr>
          <p:cNvPr id="6" name="TextBox 5"/>
          <p:cNvSpPr txBox="1"/>
          <p:nvPr/>
        </p:nvSpPr>
        <p:spPr>
          <a:xfrm>
            <a:off x="6984928" y="6488668"/>
            <a:ext cx="2178289" cy="369332"/>
          </a:xfrm>
          <a:prstGeom prst="rect">
            <a:avLst/>
          </a:prstGeom>
          <a:solidFill>
            <a:schemeClr val="bg1"/>
          </a:solidFill>
        </p:spPr>
        <p:txBody>
          <a:bodyPr wrap="none" rtlCol="0">
            <a:spAutoFit/>
          </a:bodyPr>
          <a:lstStyle/>
          <a:p>
            <a:r>
              <a:rPr lang="en-US" dirty="0" smtClean="0"/>
              <a:t>SILVER DOLLAR, 1880</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40161"/>
          </a:xfrm>
          <a:prstGeom prst="rect">
            <a:avLst/>
          </a:prstGeom>
        </p:spPr>
      </p:pic>
      <p:sp>
        <p:nvSpPr>
          <p:cNvPr id="11" name="TextBox 10"/>
          <p:cNvSpPr txBox="1"/>
          <p:nvPr/>
        </p:nvSpPr>
        <p:spPr>
          <a:xfrm>
            <a:off x="-1" y="880146"/>
            <a:ext cx="12192001" cy="954107"/>
          </a:xfrm>
          <a:prstGeom prst="rect">
            <a:avLst/>
          </a:prstGeom>
          <a:solidFill>
            <a:schemeClr val="bg1"/>
          </a:solidFill>
        </p:spPr>
        <p:txBody>
          <a:bodyPr wrap="square" rtlCol="0" anchor="ctr">
            <a:spAutoFit/>
          </a:bodyPr>
          <a:lstStyle/>
          <a:p>
            <a:pPr algn="ctr"/>
            <a:r>
              <a:rPr lang="en-US" sz="2800" dirty="0" smtClean="0"/>
              <a:t>US TREASURY ‘COIN NOTE’, REDEEMABLE FOR GOLD OR SILVER         </a:t>
            </a:r>
          </a:p>
          <a:p>
            <a:pPr algn="ctr"/>
            <a:endParaRPr lang="en-US" sz="2800" dirty="0"/>
          </a:p>
        </p:txBody>
      </p:sp>
      <p:sp>
        <p:nvSpPr>
          <p:cNvPr id="12" name="TextBox 11"/>
          <p:cNvSpPr txBox="1"/>
          <p:nvPr/>
        </p:nvSpPr>
        <p:spPr>
          <a:xfrm>
            <a:off x="10858224" y="642306"/>
            <a:ext cx="713657" cy="369332"/>
          </a:xfrm>
          <a:prstGeom prst="rect">
            <a:avLst/>
          </a:prstGeom>
          <a:solidFill>
            <a:schemeClr val="bg1"/>
          </a:solidFill>
        </p:spPr>
        <p:txBody>
          <a:bodyPr wrap="none" rtlCol="0">
            <a:spAutoFit/>
          </a:bodyPr>
          <a:lstStyle/>
          <a:p>
            <a:r>
              <a:rPr lang="en-US" dirty="0" smtClean="0"/>
              <a:t>          </a:t>
            </a:r>
            <a:endParaRPr lang="en-US" dirty="0"/>
          </a:p>
        </p:txBody>
      </p:sp>
      <p:sp>
        <p:nvSpPr>
          <p:cNvPr id="8" name="Title 1"/>
          <p:cNvSpPr txBox="1">
            <a:spLocks/>
          </p:cNvSpPr>
          <p:nvPr/>
        </p:nvSpPr>
        <p:spPr>
          <a:xfrm>
            <a:off x="0" y="1"/>
            <a:ext cx="12192000" cy="867294"/>
          </a:xfrm>
          <a:prstGeom prst="rect">
            <a:avLst/>
          </a:prstGeom>
          <a:solidFill>
            <a:srgbClr val="DDDDD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6. America Re-Monetizes Silver Against the World</a:t>
            </a:r>
            <a:endParaRPr lang="en-US" sz="3600" dirty="0"/>
          </a:p>
        </p:txBody>
      </p:sp>
    </p:spTree>
    <p:extLst>
      <p:ext uri="{BB962C8B-B14F-4D97-AF65-F5344CB8AC3E}">
        <p14:creationId xmlns:p14="http://schemas.microsoft.com/office/powerpoint/2010/main" val="2474641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4894"/>
          </a:xfrm>
          <a:solidFill>
            <a:srgbClr val="DDDDDD"/>
          </a:solidFill>
        </p:spPr>
        <p:txBody>
          <a:bodyPr>
            <a:normAutofit/>
          </a:bodyPr>
          <a:lstStyle/>
          <a:p>
            <a:pPr algn="ctr"/>
            <a:r>
              <a:rPr lang="en-US" sz="3600" dirty="0" smtClean="0"/>
              <a:t>6. </a:t>
            </a:r>
            <a:r>
              <a:rPr lang="en-US" sz="3600" dirty="0"/>
              <a:t>America Re-Monetizes Silver Against the World</a:t>
            </a:r>
          </a:p>
        </p:txBody>
      </p:sp>
      <p:sp>
        <p:nvSpPr>
          <p:cNvPr id="3" name="TextBox 2"/>
          <p:cNvSpPr txBox="1"/>
          <p:nvPr/>
        </p:nvSpPr>
        <p:spPr>
          <a:xfrm>
            <a:off x="1" y="714895"/>
            <a:ext cx="12191999" cy="2246769"/>
          </a:xfrm>
          <a:prstGeom prst="rect">
            <a:avLst/>
          </a:prstGeom>
          <a:solidFill>
            <a:srgbClr val="F1E287"/>
          </a:solidFill>
        </p:spPr>
        <p:txBody>
          <a:bodyPr wrap="square" rtlCol="0">
            <a:spAutoFit/>
          </a:bodyPr>
          <a:lstStyle/>
          <a:p>
            <a:r>
              <a:rPr lang="en-US" sz="2400" dirty="0" smtClean="0"/>
              <a:t>“ ‘The withdrawal of gold from the U.S. Treasury pursued an almost uninterrupted course from the moment of the enactment of the Sherman silver law until the outbreak of the (1893) panic,’ wrote Charles A. Conant.  The net gold exportations were:  1891 - $68.1 million; 1892 – only $.5 million; 1893 - $87.5 million.”   </a:t>
            </a:r>
          </a:p>
          <a:p>
            <a:pPr algn="just"/>
            <a:r>
              <a:rPr lang="en-US" sz="2400" dirty="0" smtClean="0"/>
              <a:t>                                          </a:t>
            </a:r>
            <a:r>
              <a:rPr lang="en-US" sz="2000" dirty="0" smtClean="0"/>
              <a:t>Quote is from Charles A. Conant, A History of Modern Banks of Issue, pub. 1926</a:t>
            </a:r>
          </a:p>
          <a:p>
            <a:pPr algn="just"/>
            <a:r>
              <a:rPr lang="en-US" sz="2000" dirty="0"/>
              <a:t> </a:t>
            </a:r>
            <a:r>
              <a:rPr lang="en-US" sz="2000" dirty="0" smtClean="0"/>
              <a:t>                                                  as quoted in Stephen </a:t>
            </a:r>
            <a:r>
              <a:rPr lang="en-US" sz="2000" dirty="0" err="1" smtClean="0"/>
              <a:t>Zarlenga</a:t>
            </a:r>
            <a:r>
              <a:rPr lang="en-US" sz="2000" i="1" dirty="0" smtClean="0"/>
              <a:t>, LSM</a:t>
            </a:r>
            <a:r>
              <a:rPr lang="en-US" sz="2000" dirty="0" smtClean="0"/>
              <a:t>, p. 501</a:t>
            </a:r>
            <a:endParaRPr lang="en-US" sz="2000" dirty="0"/>
          </a:p>
        </p:txBody>
      </p:sp>
      <p:sp>
        <p:nvSpPr>
          <p:cNvPr id="4" name="TextBox 3"/>
          <p:cNvSpPr txBox="1"/>
          <p:nvPr/>
        </p:nvSpPr>
        <p:spPr>
          <a:xfrm>
            <a:off x="6141627" y="3676558"/>
            <a:ext cx="5813502" cy="3046988"/>
          </a:xfrm>
          <a:prstGeom prst="rect">
            <a:avLst/>
          </a:prstGeom>
          <a:solidFill>
            <a:srgbClr val="CCFFCC"/>
          </a:solidFill>
        </p:spPr>
        <p:txBody>
          <a:bodyPr wrap="square" rtlCol="0">
            <a:spAutoFit/>
          </a:bodyPr>
          <a:lstStyle/>
          <a:p>
            <a:r>
              <a:rPr lang="en-US" sz="2400" dirty="0" smtClean="0"/>
              <a:t>“Sherman had to go back to his European syndicate for more gold loans, which came into and left the U.S. as through a revolving door.   The passage of the act has always been blamed on American silver mining interests, but some of its main beneficiaries were European bankers..”  </a:t>
            </a:r>
          </a:p>
          <a:p>
            <a:r>
              <a:rPr lang="en-US" sz="2400" dirty="0"/>
              <a:t> </a:t>
            </a:r>
            <a:r>
              <a:rPr lang="en-US" sz="2400" dirty="0" smtClean="0"/>
              <a:t>                                   </a:t>
            </a:r>
            <a:r>
              <a:rPr lang="en-US" sz="2000" dirty="0" smtClean="0"/>
              <a:t>Stephen </a:t>
            </a:r>
            <a:r>
              <a:rPr lang="en-US" sz="2000" dirty="0" err="1" smtClean="0"/>
              <a:t>Zarlenga</a:t>
            </a:r>
            <a:r>
              <a:rPr lang="en-US" sz="2000" dirty="0" smtClean="0"/>
              <a:t>, </a:t>
            </a:r>
            <a:r>
              <a:rPr lang="en-US" sz="2000" i="1" dirty="0" smtClean="0"/>
              <a:t>LSM</a:t>
            </a:r>
            <a:r>
              <a:rPr lang="en-US" sz="2000" dirty="0" smtClean="0"/>
              <a:t>, p. 501</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1664"/>
            <a:ext cx="5904757" cy="3896336"/>
          </a:xfrm>
          <a:prstGeom prst="rect">
            <a:avLst/>
          </a:prstGeom>
        </p:spPr>
      </p:pic>
    </p:spTree>
    <p:extLst>
      <p:ext uri="{BB962C8B-B14F-4D97-AF65-F5344CB8AC3E}">
        <p14:creationId xmlns:p14="http://schemas.microsoft.com/office/powerpoint/2010/main" val="299807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997" y="5076825"/>
            <a:ext cx="2381250" cy="17811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484" y="4885139"/>
            <a:ext cx="2597516" cy="1970116"/>
          </a:xfrm>
          <a:prstGeom prst="rect">
            <a:avLst/>
          </a:prstGeom>
        </p:spPr>
      </p:pic>
      <p:sp>
        <p:nvSpPr>
          <p:cNvPr id="2" name="Title 1"/>
          <p:cNvSpPr>
            <a:spLocks noGrp="1"/>
          </p:cNvSpPr>
          <p:nvPr>
            <p:ph type="title"/>
          </p:nvPr>
        </p:nvSpPr>
        <p:spPr>
          <a:xfrm>
            <a:off x="0" y="1"/>
            <a:ext cx="12192000" cy="781396"/>
          </a:xfrm>
          <a:solidFill>
            <a:srgbClr val="FFD5FF"/>
          </a:solidFill>
        </p:spPr>
        <p:txBody>
          <a:bodyPr/>
          <a:lstStyle/>
          <a:p>
            <a:pPr algn="ctr"/>
            <a:r>
              <a:rPr lang="en-US" dirty="0" smtClean="0"/>
              <a:t>7.  The </a:t>
            </a:r>
            <a:r>
              <a:rPr lang="en-US" dirty="0"/>
              <a:t>Worldwide Panic in the 1890’s</a:t>
            </a:r>
          </a:p>
        </p:txBody>
      </p:sp>
      <p:sp>
        <p:nvSpPr>
          <p:cNvPr id="6" name="Rectangle 5"/>
          <p:cNvSpPr/>
          <p:nvPr/>
        </p:nvSpPr>
        <p:spPr>
          <a:xfrm>
            <a:off x="321426" y="1044280"/>
            <a:ext cx="6445134" cy="3139321"/>
          </a:xfrm>
          <a:prstGeom prst="rect">
            <a:avLst/>
          </a:prstGeom>
          <a:solidFill>
            <a:srgbClr val="DBB7FF"/>
          </a:solidFill>
        </p:spPr>
        <p:txBody>
          <a:bodyPr wrap="square">
            <a:spAutoFit/>
          </a:bodyPr>
          <a:lstStyle/>
          <a:p>
            <a:r>
              <a:rPr lang="en-US" dirty="0"/>
              <a:t>The panic of '93 was the worst economic depression the United States had ever experienced at the time</a:t>
            </a:r>
            <a:r>
              <a:rPr lang="en-US" dirty="0" smtClean="0"/>
              <a:t>.</a:t>
            </a:r>
          </a:p>
          <a:p>
            <a:endParaRPr lang="en-US" dirty="0"/>
          </a:p>
          <a:p>
            <a:r>
              <a:rPr lang="en-US" dirty="0" smtClean="0"/>
              <a:t>As </a:t>
            </a:r>
            <a:r>
              <a:rPr lang="en-US" dirty="0"/>
              <a:t>a result of the panic, stock prices </a:t>
            </a:r>
            <a:r>
              <a:rPr lang="en-US" dirty="0" smtClean="0"/>
              <a:t>declined; 500 </a:t>
            </a:r>
            <a:r>
              <a:rPr lang="en-US" dirty="0"/>
              <a:t>banks were </a:t>
            </a:r>
            <a:r>
              <a:rPr lang="en-US" dirty="0" smtClean="0"/>
              <a:t>closed; 15,000 </a:t>
            </a:r>
            <a:r>
              <a:rPr lang="en-US" dirty="0"/>
              <a:t>businesses </a:t>
            </a:r>
            <a:r>
              <a:rPr lang="en-US" dirty="0" smtClean="0"/>
              <a:t>failed; </a:t>
            </a:r>
            <a:r>
              <a:rPr lang="en-US" dirty="0"/>
              <a:t>and numerous farms ceased </a:t>
            </a:r>
            <a:r>
              <a:rPr lang="en-US" dirty="0" smtClean="0"/>
              <a:t>operation.</a:t>
            </a:r>
          </a:p>
          <a:p>
            <a:endParaRPr lang="en-US" dirty="0"/>
          </a:p>
          <a:p>
            <a:r>
              <a:rPr lang="en-US" dirty="0" smtClean="0"/>
              <a:t>The </a:t>
            </a:r>
            <a:r>
              <a:rPr lang="en-US" dirty="0"/>
              <a:t>unemployment rate in Pennsylvania hit 25%, in New York 35%, and in Michigan 43%. </a:t>
            </a:r>
            <a:r>
              <a:rPr lang="en-US" dirty="0" smtClean="0"/>
              <a:t> Soup </a:t>
            </a:r>
            <a:r>
              <a:rPr lang="en-US" dirty="0"/>
              <a:t>kitchens were opened to help feed the destitute. </a:t>
            </a:r>
            <a:r>
              <a:rPr lang="en-US" dirty="0" smtClean="0"/>
              <a:t> Facing </a:t>
            </a:r>
            <a:r>
              <a:rPr lang="en-US" dirty="0"/>
              <a:t>starvation, people </a:t>
            </a:r>
            <a:r>
              <a:rPr lang="en-US" dirty="0" smtClean="0"/>
              <a:t>did anything in exchange for food.   </a:t>
            </a:r>
            <a:endParaRPr lang="en-US" dirty="0"/>
          </a:p>
        </p:txBody>
      </p:sp>
      <p:sp>
        <p:nvSpPr>
          <p:cNvPr id="7" name="Rectangle 6"/>
          <p:cNvSpPr/>
          <p:nvPr/>
        </p:nvSpPr>
        <p:spPr>
          <a:xfrm>
            <a:off x="321426" y="4476273"/>
            <a:ext cx="4583949" cy="2308324"/>
          </a:xfrm>
          <a:prstGeom prst="rect">
            <a:avLst/>
          </a:prstGeom>
          <a:solidFill>
            <a:srgbClr val="F0E1FF"/>
          </a:solidFill>
        </p:spPr>
        <p:txBody>
          <a:bodyPr wrap="square">
            <a:spAutoFit/>
          </a:bodyPr>
          <a:lstStyle/>
          <a:p>
            <a:r>
              <a:rPr lang="en-US" dirty="0" smtClean="0"/>
              <a:t>President Grover Cleveland convinced Congress to repeal the Sherman Silver Act, but the </a:t>
            </a:r>
            <a:r>
              <a:rPr lang="en-US" dirty="0"/>
              <a:t>decline of the gold reserves stored in the US Treasury fell to a dangerously low level. This forced President Cleveland to borrow $65 million in gold from Wall-Street </a:t>
            </a:r>
            <a:r>
              <a:rPr lang="en-US" dirty="0" smtClean="0"/>
              <a:t>banker JP Morgan </a:t>
            </a:r>
            <a:r>
              <a:rPr lang="en-US" dirty="0"/>
              <a:t>and </a:t>
            </a:r>
            <a:r>
              <a:rPr lang="en-US" dirty="0" smtClean="0"/>
              <a:t>the Rothschild banking family of England  to </a:t>
            </a:r>
            <a:r>
              <a:rPr lang="en-US" dirty="0"/>
              <a:t>support the gold </a:t>
            </a:r>
            <a:r>
              <a:rPr lang="en-US" dirty="0" smtClean="0"/>
              <a:t>standard.</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214" y="1274559"/>
            <a:ext cx="3829396" cy="2726314"/>
          </a:xfrm>
          <a:prstGeom prst="rect">
            <a:avLst/>
          </a:prstGeom>
        </p:spPr>
      </p:pic>
    </p:spTree>
    <p:extLst>
      <p:ext uri="{BB962C8B-B14F-4D97-AF65-F5344CB8AC3E}">
        <p14:creationId xmlns:p14="http://schemas.microsoft.com/office/powerpoint/2010/main" val="3391794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81396"/>
          </a:xfrm>
          <a:solidFill>
            <a:srgbClr val="F5EAA5"/>
          </a:solidFill>
        </p:spPr>
        <p:txBody>
          <a:bodyPr/>
          <a:lstStyle/>
          <a:p>
            <a:pPr algn="ctr"/>
            <a:r>
              <a:rPr lang="en-US" dirty="0" smtClean="0"/>
              <a:t>8.  </a:t>
            </a:r>
            <a:r>
              <a:rPr lang="en-US" dirty="0"/>
              <a:t>The U.S. Money Drought: 1860s – 1890s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1" y="1068811"/>
            <a:ext cx="7370173" cy="5789189"/>
          </a:xfrm>
          <a:prstGeom prst="rect">
            <a:avLst/>
          </a:prstGeom>
        </p:spPr>
      </p:pic>
      <p:sp>
        <p:nvSpPr>
          <p:cNvPr id="4" name="TextBox 3"/>
          <p:cNvSpPr txBox="1"/>
          <p:nvPr/>
        </p:nvSpPr>
        <p:spPr>
          <a:xfrm>
            <a:off x="7762454" y="1695796"/>
            <a:ext cx="4429546" cy="3416320"/>
          </a:xfrm>
          <a:prstGeom prst="rect">
            <a:avLst/>
          </a:prstGeom>
          <a:noFill/>
        </p:spPr>
        <p:txBody>
          <a:bodyPr wrap="none" rtlCol="0">
            <a:spAutoFit/>
          </a:bodyPr>
          <a:lstStyle/>
          <a:p>
            <a:r>
              <a:rPr lang="en-US" dirty="0" smtClean="0"/>
              <a:t>“The unusually slow rate of rise in the money</a:t>
            </a:r>
          </a:p>
          <a:p>
            <a:r>
              <a:rPr lang="en-US" dirty="0" smtClean="0"/>
              <a:t>stock and the unusually large fraction of</a:t>
            </a:r>
          </a:p>
          <a:p>
            <a:r>
              <a:rPr lang="en-US" dirty="0" smtClean="0"/>
              <a:t>declines from 1867 to 1879 are paralleled by </a:t>
            </a:r>
          </a:p>
          <a:p>
            <a:r>
              <a:rPr lang="en-US" dirty="0" smtClean="0"/>
              <a:t>and connected with the unusual behavior of</a:t>
            </a:r>
          </a:p>
          <a:p>
            <a:r>
              <a:rPr lang="en-US" dirty="0" smtClean="0"/>
              <a:t>prices…   there is much direct evidence of a</a:t>
            </a:r>
          </a:p>
          <a:p>
            <a:r>
              <a:rPr lang="en-US" dirty="0" smtClean="0"/>
              <a:t>rapid rise in output from 1867 to 1879…</a:t>
            </a:r>
          </a:p>
          <a:p>
            <a:r>
              <a:rPr lang="en-US" dirty="0" smtClean="0"/>
              <a:t>population rose by more than 30 per cent…”</a:t>
            </a:r>
          </a:p>
          <a:p>
            <a:endParaRPr lang="en-US" dirty="0" smtClean="0"/>
          </a:p>
          <a:p>
            <a:r>
              <a:rPr lang="en-US" sz="1600" dirty="0" smtClean="0"/>
              <a:t>Friedman &amp; Schwartz, </a:t>
            </a:r>
            <a:r>
              <a:rPr lang="en-US" sz="1600" i="1" dirty="0" smtClean="0"/>
              <a:t>A Monetary History</a:t>
            </a:r>
          </a:p>
          <a:p>
            <a:r>
              <a:rPr lang="en-US" sz="1600" i="1" dirty="0" smtClean="0"/>
              <a:t>of the United States 1867-1960</a:t>
            </a:r>
            <a:r>
              <a:rPr lang="en-US" sz="1600" dirty="0" smtClean="0"/>
              <a:t>, pub. 1963,</a:t>
            </a:r>
          </a:p>
          <a:p>
            <a:r>
              <a:rPr lang="en-US" sz="1600" dirty="0" smtClean="0"/>
              <a:t>pp. 32-34</a:t>
            </a:r>
          </a:p>
          <a:p>
            <a:endParaRPr lang="en-US" dirty="0"/>
          </a:p>
        </p:txBody>
      </p:sp>
    </p:spTree>
    <p:extLst>
      <p:ext uri="{BB962C8B-B14F-4D97-AF65-F5344CB8AC3E}">
        <p14:creationId xmlns:p14="http://schemas.microsoft.com/office/powerpoint/2010/main" val="2429561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81396"/>
          </a:xfrm>
          <a:solidFill>
            <a:srgbClr val="F5EAA5"/>
          </a:solidFill>
        </p:spPr>
        <p:txBody>
          <a:bodyPr/>
          <a:lstStyle/>
          <a:p>
            <a:pPr algn="ctr"/>
            <a:r>
              <a:rPr lang="en-US" dirty="0" smtClean="0"/>
              <a:t>8.  </a:t>
            </a:r>
            <a:r>
              <a:rPr lang="en-US" dirty="0"/>
              <a:t>The U.S. Money Drought: 1860s – 1890s</a:t>
            </a:r>
          </a:p>
        </p:txBody>
      </p:sp>
      <p:sp>
        <p:nvSpPr>
          <p:cNvPr id="4" name="TextBox 3"/>
          <p:cNvSpPr txBox="1"/>
          <p:nvPr/>
        </p:nvSpPr>
        <p:spPr>
          <a:xfrm>
            <a:off x="5137265" y="1097280"/>
            <a:ext cx="7054735" cy="5293757"/>
          </a:xfrm>
          <a:prstGeom prst="rect">
            <a:avLst/>
          </a:prstGeom>
          <a:noFill/>
        </p:spPr>
        <p:txBody>
          <a:bodyPr wrap="square" rtlCol="0">
            <a:spAutoFit/>
          </a:bodyPr>
          <a:lstStyle/>
          <a:p>
            <a:r>
              <a:rPr lang="en-US" dirty="0" smtClean="0"/>
              <a:t>“…the Post-Civil War period in America (and abroad) was one of too scarce a money supply for a  period of two-and-a-half to three decades.  Population, railroads, mechanization and production were growing… Yet by many yardsticks, money was too scarce.</a:t>
            </a:r>
          </a:p>
          <a:p>
            <a:endParaRPr lang="en-US" b="1" dirty="0"/>
          </a:p>
          <a:p>
            <a:r>
              <a:rPr lang="en-US" b="1" dirty="0" smtClean="0"/>
              <a:t>This money supply increase of only 17% over 12 years [1867-1879], or about 1.4% a year, during a period of high growth in population and in economic activity, must be considered </a:t>
            </a:r>
            <a:r>
              <a:rPr lang="en-US" b="1" i="1" dirty="0" smtClean="0"/>
              <a:t>deflationary</a:t>
            </a:r>
            <a:r>
              <a:rPr lang="en-US" b="1" dirty="0" smtClean="0"/>
              <a:t>. </a:t>
            </a:r>
          </a:p>
          <a:p>
            <a:endParaRPr lang="en-US" b="1" dirty="0"/>
          </a:p>
          <a:p>
            <a:r>
              <a:rPr lang="en-US" dirty="0" smtClean="0"/>
              <a:t>This important example underscores the principle that it is not the absolute amount of money in existence that measures  inflation or deflation, but the amount relative to population and economic activity, which the money must service.</a:t>
            </a:r>
          </a:p>
          <a:p>
            <a:endParaRPr lang="en-US" dirty="0"/>
          </a:p>
          <a:p>
            <a:r>
              <a:rPr lang="en-US" dirty="0" smtClean="0"/>
              <a:t>The money supply must be compared to how much money there should be for optimal results.     Nor is it accurately measured by price levels…”</a:t>
            </a:r>
          </a:p>
          <a:p>
            <a:endParaRPr lang="en-US" dirty="0"/>
          </a:p>
          <a:p>
            <a:r>
              <a:rPr lang="en-US" sz="1600" dirty="0" smtClean="0"/>
              <a:t>                                                                                                                                                                                                         Stephen </a:t>
            </a:r>
            <a:r>
              <a:rPr lang="en-US" sz="1600" dirty="0" err="1" smtClean="0"/>
              <a:t>Zarlenga</a:t>
            </a:r>
            <a:r>
              <a:rPr lang="en-US" sz="1600" i="1" dirty="0" smtClean="0"/>
              <a:t>, LSM</a:t>
            </a:r>
            <a:r>
              <a:rPr lang="en-US" sz="1600" dirty="0" smtClean="0"/>
              <a:t>, p. 503</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7" y="781397"/>
            <a:ext cx="4922052" cy="39984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418627"/>
            <a:ext cx="3873732" cy="2439373"/>
          </a:xfrm>
          <a:prstGeom prst="rect">
            <a:avLst/>
          </a:prstGeom>
        </p:spPr>
      </p:pic>
    </p:spTree>
    <p:extLst>
      <p:ext uri="{BB962C8B-B14F-4D97-AF65-F5344CB8AC3E}">
        <p14:creationId xmlns:p14="http://schemas.microsoft.com/office/powerpoint/2010/main" val="40527999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1519"/>
          </a:xfrm>
          <a:solidFill>
            <a:srgbClr val="C7FF8F"/>
          </a:solidFill>
        </p:spPr>
        <p:txBody>
          <a:bodyPr/>
          <a:lstStyle/>
          <a:p>
            <a:pPr algn="ctr"/>
            <a:r>
              <a:rPr lang="en-US" dirty="0" smtClean="0"/>
              <a:t>9.   The </a:t>
            </a:r>
            <a:r>
              <a:rPr lang="en-US" dirty="0"/>
              <a:t>Greenback Legacy </a:t>
            </a:r>
            <a:r>
              <a:rPr lang="en-US" dirty="0" smtClean="0"/>
              <a:t>Continued</a:t>
            </a:r>
            <a:endParaRPr lang="en-US" dirty="0"/>
          </a:p>
        </p:txBody>
      </p:sp>
      <p:sp>
        <p:nvSpPr>
          <p:cNvPr id="3" name="TextBox 2"/>
          <p:cNvSpPr txBox="1"/>
          <p:nvPr/>
        </p:nvSpPr>
        <p:spPr>
          <a:xfrm>
            <a:off x="399010" y="1479665"/>
            <a:ext cx="7054735" cy="4524315"/>
          </a:xfrm>
          <a:prstGeom prst="rect">
            <a:avLst/>
          </a:prstGeom>
          <a:solidFill>
            <a:srgbClr val="C7FF8F"/>
          </a:solidFill>
        </p:spPr>
        <p:txBody>
          <a:bodyPr wrap="square" rtlCol="0">
            <a:spAutoFit/>
          </a:bodyPr>
          <a:lstStyle/>
          <a:p>
            <a:r>
              <a:rPr lang="en-US" dirty="0" smtClean="0"/>
              <a:t>“The people were not fooled, so much as they were over-powered!   Henry George, an important 19</a:t>
            </a:r>
            <a:r>
              <a:rPr lang="en-US" baseline="30000" dirty="0" smtClean="0"/>
              <a:t>th</a:t>
            </a:r>
            <a:r>
              <a:rPr lang="en-US" dirty="0" smtClean="0"/>
              <a:t> century reformer, wrote:</a:t>
            </a:r>
          </a:p>
          <a:p>
            <a:endParaRPr lang="en-US" dirty="0"/>
          </a:p>
          <a:p>
            <a:r>
              <a:rPr lang="en-US" dirty="0" smtClean="0"/>
              <a:t>‘It is not the business of government to direct the employment of labor and capital… On the other hand it is the business of government to issue money…</a:t>
            </a:r>
          </a:p>
          <a:p>
            <a:endParaRPr lang="en-US" dirty="0"/>
          </a:p>
          <a:p>
            <a:r>
              <a:rPr lang="en-US" dirty="0" smtClean="0"/>
              <a:t>…the private interests of bankers have… compelled us to the use of a hybrid currency, of which a large part… is issued and made profitable to corporations…  by leaving to them, even in part and under restrictions and guarantees, the issuance of money, the people of the United States suffer an annual loss of millions of dollars, and sensibly increase the influences which exert a corrupting effect upon their government.’ “</a:t>
            </a:r>
          </a:p>
          <a:p>
            <a:endParaRPr lang="en-US" dirty="0"/>
          </a:p>
          <a:p>
            <a:r>
              <a:rPr lang="en-US" sz="1600" dirty="0" smtClean="0"/>
              <a:t>Henry George, </a:t>
            </a:r>
            <a:r>
              <a:rPr lang="en-US" sz="1600" i="1" dirty="0" smtClean="0"/>
              <a:t>Social Problems</a:t>
            </a:r>
            <a:r>
              <a:rPr lang="en-US" sz="1600" dirty="0" smtClean="0"/>
              <a:t>, pub. 1883, pp. 244-245, as quoted in Stephen </a:t>
            </a:r>
            <a:r>
              <a:rPr lang="en-US" sz="1600" dirty="0" err="1" smtClean="0"/>
              <a:t>Zarlenga</a:t>
            </a:r>
            <a:r>
              <a:rPr lang="en-US" sz="1600" dirty="0" smtClean="0"/>
              <a:t>, </a:t>
            </a:r>
            <a:r>
              <a:rPr lang="en-US" sz="1600" i="1" dirty="0" smtClean="0"/>
              <a:t>LSM</a:t>
            </a:r>
            <a:r>
              <a:rPr lang="en-US" sz="1600" dirty="0" smtClean="0"/>
              <a:t>, p. 504</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830" y="1479665"/>
            <a:ext cx="3543300" cy="4429125"/>
          </a:xfrm>
          <a:prstGeom prst="rect">
            <a:avLst/>
          </a:prstGeom>
        </p:spPr>
      </p:pic>
    </p:spTree>
    <p:extLst>
      <p:ext uri="{BB962C8B-B14F-4D97-AF65-F5344CB8AC3E}">
        <p14:creationId xmlns:p14="http://schemas.microsoft.com/office/powerpoint/2010/main" val="2783846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1519"/>
          </a:xfrm>
          <a:solidFill>
            <a:srgbClr val="FFFF00"/>
          </a:solidFill>
        </p:spPr>
        <p:txBody>
          <a:bodyPr/>
          <a:lstStyle/>
          <a:p>
            <a:pPr algn="ctr"/>
            <a:r>
              <a:rPr lang="en-US" dirty="0" smtClean="0"/>
              <a:t>10.   Summary</a:t>
            </a:r>
            <a:endParaRPr lang="en-US" dirty="0"/>
          </a:p>
        </p:txBody>
      </p:sp>
      <p:sp>
        <p:nvSpPr>
          <p:cNvPr id="3" name="TextBox 2"/>
          <p:cNvSpPr txBox="1"/>
          <p:nvPr/>
        </p:nvSpPr>
        <p:spPr>
          <a:xfrm>
            <a:off x="399010" y="1479665"/>
            <a:ext cx="11571317" cy="4401205"/>
          </a:xfrm>
          <a:prstGeom prst="rect">
            <a:avLst/>
          </a:prstGeom>
          <a:solidFill>
            <a:srgbClr val="C7FF8F"/>
          </a:solidFill>
        </p:spPr>
        <p:txBody>
          <a:bodyPr wrap="square" rtlCol="0">
            <a:spAutoFit/>
          </a:bodyPr>
          <a:lstStyle/>
          <a:p>
            <a:pPr marL="285750" indent="-285750">
              <a:buFont typeface="Arial" panose="020B0604020202020204" pitchFamily="34" charset="0"/>
              <a:buChar char="•"/>
            </a:pPr>
            <a:r>
              <a:rPr lang="en-US" sz="4000" dirty="0" smtClean="0"/>
              <a:t>Purposely executed 19</a:t>
            </a:r>
            <a:r>
              <a:rPr lang="en-US" sz="4000" baseline="30000" dirty="0" smtClean="0"/>
              <a:t>th</a:t>
            </a:r>
            <a:r>
              <a:rPr lang="en-US" sz="4000" dirty="0" smtClean="0"/>
              <a:t> century deflations</a:t>
            </a:r>
          </a:p>
          <a:p>
            <a:pPr marL="285750" indent="-285750">
              <a:buFont typeface="Arial" panose="020B0604020202020204" pitchFamily="34" charset="0"/>
              <a:buChar char="•"/>
            </a:pPr>
            <a:r>
              <a:rPr lang="en-US" sz="4000" dirty="0" smtClean="0"/>
              <a:t>Silver demonetizations</a:t>
            </a:r>
          </a:p>
          <a:p>
            <a:pPr marL="285750" indent="-285750">
              <a:buFont typeface="Arial" panose="020B0604020202020204" pitchFamily="34" charset="0"/>
              <a:buChar char="•"/>
            </a:pPr>
            <a:r>
              <a:rPr lang="en-US" sz="4000" dirty="0" smtClean="0"/>
              <a:t>Bankers attack Greenbacks, supporters &amp; their parties</a:t>
            </a:r>
          </a:p>
          <a:p>
            <a:pPr marL="285750" indent="-285750">
              <a:buFont typeface="Arial" panose="020B0604020202020204" pitchFamily="34" charset="0"/>
              <a:buChar char="•"/>
            </a:pPr>
            <a:r>
              <a:rPr lang="en-US" sz="4000" dirty="0" smtClean="0"/>
              <a:t>Diversion of populists to silver question from main issue of societal control of the money system</a:t>
            </a:r>
          </a:p>
          <a:p>
            <a:pPr marL="285750" indent="-285750">
              <a:buFont typeface="Arial" panose="020B0604020202020204" pitchFamily="34" charset="0"/>
              <a:buChar char="•"/>
            </a:pPr>
            <a:r>
              <a:rPr lang="en-US" sz="4000" dirty="0" smtClean="0"/>
              <a:t>Great importance by bankers to remove Greenbacks from the view of the world</a:t>
            </a:r>
            <a:endParaRPr lang="en-US" sz="4000" dirty="0"/>
          </a:p>
        </p:txBody>
      </p:sp>
    </p:spTree>
    <p:extLst>
      <p:ext uri="{BB962C8B-B14F-4D97-AF65-F5344CB8AC3E}">
        <p14:creationId xmlns:p14="http://schemas.microsoft.com/office/powerpoint/2010/main" val="28478612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mostchosenpeople.files.wordpress.com/2013/02/green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148" y="935296"/>
            <a:ext cx="7523746" cy="3062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MONEY POWER VS THE U.S. CONSTITUTION</a:t>
            </a:r>
          </a:p>
        </p:txBody>
      </p:sp>
      <p:sp>
        <p:nvSpPr>
          <p:cNvPr id="4" name="Rectangle 3"/>
          <p:cNvSpPr/>
          <p:nvPr/>
        </p:nvSpPr>
        <p:spPr>
          <a:xfrm>
            <a:off x="0" y="350521"/>
            <a:ext cx="12191998" cy="584775"/>
          </a:xfrm>
          <a:prstGeom prst="rect">
            <a:avLst/>
          </a:prstGeom>
          <a:solidFill>
            <a:schemeClr val="accent2"/>
          </a:solidFill>
        </p:spPr>
        <p:txBody>
          <a:bodyPr wrap="square">
            <a:spAutoFit/>
          </a:bodyPr>
          <a:lstStyle/>
          <a:p>
            <a:pPr algn="ctr"/>
            <a:r>
              <a:rPr lang="en-US" sz="3200" b="1" dirty="0" smtClean="0"/>
              <a:t>STEPHEN ZARLENGA, </a:t>
            </a:r>
            <a:r>
              <a:rPr lang="en-US" sz="3200" b="1" i="1" dirty="0" smtClean="0"/>
              <a:t>LOST SCIENCE OF MONEY</a:t>
            </a:r>
            <a:endParaRPr lang="en-US" sz="3200" b="1" dirty="0"/>
          </a:p>
        </p:txBody>
      </p:sp>
      <p:sp>
        <p:nvSpPr>
          <p:cNvPr id="3" name="TextBox 2"/>
          <p:cNvSpPr txBox="1"/>
          <p:nvPr/>
        </p:nvSpPr>
        <p:spPr>
          <a:xfrm>
            <a:off x="3449052" y="3320993"/>
            <a:ext cx="8359276" cy="3231654"/>
          </a:xfrm>
          <a:prstGeom prst="rect">
            <a:avLst/>
          </a:prstGeom>
          <a:noFill/>
        </p:spPr>
        <p:txBody>
          <a:bodyPr wrap="none" rtlCol="0">
            <a:spAutoFit/>
          </a:bodyPr>
          <a:lstStyle/>
          <a:p>
            <a:pPr algn="ctr"/>
            <a:r>
              <a:rPr lang="en-US" sz="4400" dirty="0" smtClean="0">
                <a:latin typeface="Arial Black" panose="020B0A04020102020204" pitchFamily="34" charset="0"/>
              </a:rPr>
              <a:t>THE GREENBACK </a:t>
            </a:r>
          </a:p>
          <a:p>
            <a:endParaRPr lang="en-US" sz="3200" dirty="0" smtClean="0"/>
          </a:p>
          <a:p>
            <a:r>
              <a:rPr lang="en-US" sz="3200" dirty="0" smtClean="0"/>
              <a:t>“…THEY WERE PROBABLY THE BEST MONEY</a:t>
            </a:r>
          </a:p>
          <a:p>
            <a:r>
              <a:rPr lang="en-US" sz="3200" dirty="0" smtClean="0"/>
              <a:t>SYSTEM AMERICA HAS EVER HAD…  </a:t>
            </a:r>
          </a:p>
          <a:p>
            <a:r>
              <a:rPr lang="en-US" sz="3200" dirty="0" smtClean="0"/>
              <a:t>A MORE HONEST MONEY SYSTEM, CONTROLLED </a:t>
            </a:r>
          </a:p>
          <a:p>
            <a:r>
              <a:rPr lang="en-US" sz="3200" dirty="0" smtClean="0"/>
              <a:t>BY GOVERNMENT, INSTEAD OF BANKS.”</a:t>
            </a:r>
            <a:endParaRPr lang="en-US" sz="3200" dirty="0"/>
          </a:p>
        </p:txBody>
      </p:sp>
      <p:pic>
        <p:nvPicPr>
          <p:cNvPr id="2050" name="Picture 2" descr="http://ts4.mm.bing.net/th?id=HN.608052070983535907&amp;pid=15.1&amp;H=224&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 y="2411659"/>
            <a:ext cx="2821959" cy="395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9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1</a:t>
            </a:r>
            <a:endParaRPr lang="en-US" sz="2800" b="1" dirty="0"/>
          </a:p>
        </p:txBody>
      </p:sp>
      <p:sp>
        <p:nvSpPr>
          <p:cNvPr id="4" name="TextBox 3"/>
          <p:cNvSpPr txBox="1"/>
          <p:nvPr/>
        </p:nvSpPr>
        <p:spPr>
          <a:xfrm>
            <a:off x="2" y="350521"/>
            <a:ext cx="12191998" cy="584775"/>
          </a:xfrm>
          <a:prstGeom prst="rect">
            <a:avLst/>
          </a:prstGeom>
          <a:solidFill>
            <a:srgbClr val="F2E5FF"/>
          </a:solidFill>
        </p:spPr>
        <p:txBody>
          <a:bodyPr wrap="square" rtlCol="0">
            <a:spAutoFit/>
          </a:bodyPr>
          <a:lstStyle/>
          <a:p>
            <a:pPr algn="ctr"/>
            <a:r>
              <a:rPr lang="en-US" sz="3200" u="sng" dirty="0" smtClean="0"/>
              <a:t>INTRODUCTION:  Redemption of 5-20 Bonds</a:t>
            </a:r>
            <a:endParaRPr lang="en-US" sz="3200" dirty="0"/>
          </a:p>
        </p:txBody>
      </p:sp>
      <p:sp>
        <p:nvSpPr>
          <p:cNvPr id="9" name="Rectangle 8"/>
          <p:cNvSpPr/>
          <p:nvPr/>
        </p:nvSpPr>
        <p:spPr>
          <a:xfrm>
            <a:off x="2" y="1211561"/>
            <a:ext cx="12191998" cy="1446550"/>
          </a:xfrm>
          <a:prstGeom prst="rect">
            <a:avLst/>
          </a:prstGeom>
        </p:spPr>
        <p:txBody>
          <a:bodyPr wrap="square">
            <a:spAutoFit/>
          </a:bodyPr>
          <a:lstStyle/>
          <a:p>
            <a:r>
              <a:rPr lang="en-US" dirty="0" smtClean="0">
                <a:latin typeface="Times New Roman" panose="02020603050405020304" pitchFamily="18" charset="0"/>
              </a:rPr>
              <a:t>“…</a:t>
            </a:r>
            <a:r>
              <a:rPr lang="en-US" dirty="0"/>
              <a:t> In this respect these bonds did not </a:t>
            </a:r>
            <a:r>
              <a:rPr lang="en-US" dirty="0" smtClean="0"/>
              <a:t>differ from </a:t>
            </a:r>
            <a:r>
              <a:rPr lang="en-US" dirty="0"/>
              <a:t>all the other bonds issued since 1791, since none of them </a:t>
            </a:r>
            <a:r>
              <a:rPr lang="en-US" dirty="0" smtClean="0"/>
              <a:t>contained any </a:t>
            </a:r>
            <a:r>
              <a:rPr lang="en-US" dirty="0"/>
              <a:t>provision as to the kind of money in which they should </a:t>
            </a:r>
            <a:r>
              <a:rPr lang="en-US" dirty="0" smtClean="0"/>
              <a:t>be paid</a:t>
            </a:r>
            <a:r>
              <a:rPr lang="en-US" dirty="0"/>
              <a:t>; but, before the war, gold and silver coins were the only </a:t>
            </a:r>
            <a:r>
              <a:rPr lang="en-US" dirty="0" smtClean="0"/>
              <a:t>recognized legal-tender </a:t>
            </a:r>
            <a:r>
              <a:rPr lang="en-US" dirty="0"/>
              <a:t>money, while after the war the existence of </a:t>
            </a:r>
            <a:r>
              <a:rPr lang="en-US" dirty="0" smtClean="0"/>
              <a:t>the legal-tender </a:t>
            </a:r>
            <a:r>
              <a:rPr lang="en-US" dirty="0"/>
              <a:t>United States notes gave rise to discussion as to </a:t>
            </a:r>
            <a:r>
              <a:rPr lang="en-US" dirty="0" smtClean="0"/>
              <a:t>the power </a:t>
            </a:r>
            <a:r>
              <a:rPr lang="en-US" dirty="0"/>
              <a:t>of the Government to liquidate all its debts in paper money.</a:t>
            </a:r>
            <a:r>
              <a:rPr lang="en-US" dirty="0" smtClean="0"/>
              <a:t>.”      </a:t>
            </a:r>
            <a:r>
              <a:rPr lang="en-US" sz="1600" dirty="0" smtClean="0"/>
              <a:t>U.S. Treasury Department, </a:t>
            </a:r>
            <a:r>
              <a:rPr lang="en-US" sz="1600" i="1" dirty="0" smtClean="0"/>
              <a:t>Information Respecting United States Bonds, Paper Currency and Coin, Production of Precious Metals, Etc</a:t>
            </a:r>
            <a:r>
              <a:rPr lang="en-US" sz="1600" dirty="0" smtClean="0"/>
              <a:t>., Revised July 1, 1915, p. 8 (below, p. 7)</a:t>
            </a:r>
            <a:endParaRPr lang="en-US" sz="16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011" y="3171192"/>
            <a:ext cx="3464782" cy="28594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091444"/>
            <a:ext cx="2585545" cy="1939159"/>
          </a:xfrm>
          <a:prstGeom prst="rect">
            <a:avLst/>
          </a:prstGeom>
        </p:spPr>
      </p:pic>
      <p:sp>
        <p:nvSpPr>
          <p:cNvPr id="18" name="Left Arrow 17"/>
          <p:cNvSpPr/>
          <p:nvPr/>
        </p:nvSpPr>
        <p:spPr>
          <a:xfrm>
            <a:off x="3011214" y="4358581"/>
            <a:ext cx="5249242" cy="484632"/>
          </a:xfrm>
          <a:prstGeom prst="leftArrow">
            <a:avLst/>
          </a:prstGeom>
          <a:solidFill>
            <a:srgbClr val="F2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76736" y="3768278"/>
            <a:ext cx="3718197" cy="646331"/>
          </a:xfrm>
          <a:prstGeom prst="rect">
            <a:avLst/>
          </a:prstGeom>
          <a:noFill/>
        </p:spPr>
        <p:txBody>
          <a:bodyPr wrap="none" rtlCol="0">
            <a:spAutoFit/>
          </a:bodyPr>
          <a:lstStyle/>
          <a:p>
            <a:r>
              <a:rPr lang="en-US" dirty="0" smtClean="0"/>
              <a:t>FUTURE REDEMPTION WITH</a:t>
            </a:r>
          </a:p>
          <a:p>
            <a:r>
              <a:rPr lang="en-US" dirty="0" smtClean="0"/>
              <a:t>LEGAL TENDER NOTES = GREENBACKS</a:t>
            </a:r>
            <a:endParaRPr lang="en-US" dirty="0"/>
          </a:p>
        </p:txBody>
      </p:sp>
    </p:spTree>
    <p:extLst>
      <p:ext uri="{BB962C8B-B14F-4D97-AF65-F5344CB8AC3E}">
        <p14:creationId xmlns:p14="http://schemas.microsoft.com/office/powerpoint/2010/main" val="19772079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1</a:t>
            </a:r>
            <a:endParaRPr lang="en-US" sz="2800" b="1" dirty="0"/>
          </a:p>
        </p:txBody>
      </p:sp>
      <p:sp>
        <p:nvSpPr>
          <p:cNvPr id="4" name="TextBox 3"/>
          <p:cNvSpPr txBox="1"/>
          <p:nvPr/>
        </p:nvSpPr>
        <p:spPr>
          <a:xfrm>
            <a:off x="2" y="350521"/>
            <a:ext cx="12191998" cy="584775"/>
          </a:xfrm>
          <a:prstGeom prst="rect">
            <a:avLst/>
          </a:prstGeom>
          <a:solidFill>
            <a:srgbClr val="F2E5FF"/>
          </a:solidFill>
        </p:spPr>
        <p:txBody>
          <a:bodyPr wrap="square" rtlCol="0">
            <a:spAutoFit/>
          </a:bodyPr>
          <a:lstStyle/>
          <a:p>
            <a:pPr algn="ctr"/>
            <a:r>
              <a:rPr lang="en-US" sz="3200" u="sng" dirty="0" smtClean="0"/>
              <a:t>INTRODUCTION: </a:t>
            </a:r>
            <a:r>
              <a:rPr lang="en-US" sz="3200" dirty="0"/>
              <a:t>The Question of the Payment of Interest in “Coin</a:t>
            </a:r>
            <a:r>
              <a:rPr lang="en-US" sz="3200" dirty="0" smtClean="0"/>
              <a:t>”</a:t>
            </a:r>
            <a:r>
              <a:rPr lang="en-US" sz="3200" u="sng" dirty="0" smtClean="0"/>
              <a:t> </a:t>
            </a:r>
            <a:endParaRPr lang="en-US" sz="3200" dirty="0"/>
          </a:p>
        </p:txBody>
      </p:sp>
      <p:sp>
        <p:nvSpPr>
          <p:cNvPr id="3" name="TextBox 2"/>
          <p:cNvSpPr txBox="1"/>
          <p:nvPr/>
        </p:nvSpPr>
        <p:spPr>
          <a:xfrm>
            <a:off x="15765" y="1335406"/>
            <a:ext cx="12191997" cy="3108543"/>
          </a:xfrm>
          <a:prstGeom prst="rect">
            <a:avLst/>
          </a:prstGeom>
          <a:noFill/>
        </p:spPr>
        <p:txBody>
          <a:bodyPr wrap="square" rtlCol="0">
            <a:spAutoFit/>
          </a:bodyPr>
          <a:lstStyle/>
          <a:p>
            <a:r>
              <a:rPr lang="en-US" dirty="0" smtClean="0"/>
              <a:t>“This decision [that contracts for money were dischargeable in the lawful money of the day] alarmed the European holders of</a:t>
            </a:r>
          </a:p>
          <a:p>
            <a:r>
              <a:rPr lang="en-US" dirty="0" smtClean="0"/>
              <a:t>American bonds.  ‘What might not those shrewd, those progressive Americans do with respect to the interest on these bonds, which was payable in ‘coins?’  Perhaps they would strike coins of debased gold, like the ancient Athenians…</a:t>
            </a:r>
          </a:p>
          <a:p>
            <a:endParaRPr lang="en-US" dirty="0"/>
          </a:p>
          <a:p>
            <a:r>
              <a:rPr lang="en-US" dirty="0" smtClean="0"/>
              <a:t>“There was but one way to avert this financial calamity.  This was to demonetize one of the precious metals, and fix the standard of the other…  </a:t>
            </a:r>
          </a:p>
          <a:p>
            <a:endParaRPr lang="en-US" sz="1600" dirty="0" smtClean="0"/>
          </a:p>
          <a:p>
            <a:r>
              <a:rPr lang="en-US" dirty="0" smtClean="0"/>
              <a:t>“…the American government would never consent to that [demonetizing gold], because it would oblige them to pay in silver dollars, which… as influenced by our (the French mint) law, are worth 3 per cent more than gold ones.   Therefore, let us endeavor to demonetize silver.”                               </a:t>
            </a:r>
          </a:p>
          <a:p>
            <a:r>
              <a:rPr lang="en-US" dirty="0"/>
              <a:t> </a:t>
            </a:r>
            <a:r>
              <a:rPr lang="en-US" dirty="0" smtClean="0"/>
              <a:t>                                                                                                                                  </a:t>
            </a:r>
            <a:r>
              <a:rPr lang="en-US" sz="1600" dirty="0" smtClean="0"/>
              <a:t>Alexander </a:t>
            </a:r>
            <a:r>
              <a:rPr lang="en-US" sz="1600" dirty="0"/>
              <a:t>Del Mar</a:t>
            </a:r>
            <a:r>
              <a:rPr lang="en-US" sz="1600" i="1" dirty="0"/>
              <a:t>, A History of Monetary Crimes</a:t>
            </a:r>
            <a:r>
              <a:rPr lang="en-US" sz="1600" dirty="0"/>
              <a:t>, p. </a:t>
            </a:r>
            <a:r>
              <a:rPr lang="en-US" sz="1600" dirty="0" smtClean="0"/>
              <a:t>80</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37" y="4690171"/>
            <a:ext cx="2151711" cy="16137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220" y="4662265"/>
            <a:ext cx="1164181" cy="1549816"/>
          </a:xfrm>
          <a:prstGeom prst="rect">
            <a:avLst/>
          </a:prstGeom>
        </p:spPr>
      </p:pic>
      <p:sp>
        <p:nvSpPr>
          <p:cNvPr id="9" name="TextBox 8"/>
          <p:cNvSpPr txBox="1"/>
          <p:nvPr/>
        </p:nvSpPr>
        <p:spPr>
          <a:xfrm>
            <a:off x="9024097" y="5884493"/>
            <a:ext cx="1576532" cy="707886"/>
          </a:xfrm>
          <a:prstGeom prst="rect">
            <a:avLst/>
          </a:prstGeom>
          <a:solidFill>
            <a:schemeClr val="accent5">
              <a:lumMod val="20000"/>
              <a:lumOff val="80000"/>
            </a:schemeClr>
          </a:solidFill>
        </p:spPr>
        <p:txBody>
          <a:bodyPr wrap="square" rtlCol="0">
            <a:spAutoFit/>
          </a:bodyPr>
          <a:lstStyle/>
          <a:p>
            <a:r>
              <a:rPr lang="en-US" sz="2000" dirty="0" smtClean="0"/>
              <a:t>15.5 silver:</a:t>
            </a:r>
          </a:p>
          <a:p>
            <a:r>
              <a:rPr lang="en-US" sz="2000" dirty="0" smtClean="0"/>
              <a:t>      1 gold</a:t>
            </a:r>
            <a:endParaRPr lang="en-US" sz="2000" dirty="0"/>
          </a:p>
        </p:txBody>
      </p:sp>
      <p:cxnSp>
        <p:nvCxnSpPr>
          <p:cNvPr id="10" name="Straight Arrow Connector 9"/>
          <p:cNvCxnSpPr>
            <a:stCxn id="13" idx="3"/>
          </p:cNvCxnSpPr>
          <p:nvPr/>
        </p:nvCxnSpPr>
        <p:spPr>
          <a:xfrm flipV="1">
            <a:off x="4587757" y="5884493"/>
            <a:ext cx="3641844" cy="180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259" y="4570984"/>
            <a:ext cx="944178" cy="944178"/>
          </a:xfrm>
          <a:prstGeom prst="rect">
            <a:avLst/>
          </a:prstGeom>
        </p:spPr>
      </p:pic>
      <p:cxnSp>
        <p:nvCxnSpPr>
          <p:cNvPr id="12" name="Straight Arrow Connector 11"/>
          <p:cNvCxnSpPr/>
          <p:nvPr/>
        </p:nvCxnSpPr>
        <p:spPr>
          <a:xfrm flipH="1">
            <a:off x="3815256" y="5071942"/>
            <a:ext cx="3864306" cy="560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273" y="5389764"/>
            <a:ext cx="1025484" cy="1025484"/>
          </a:xfrm>
          <a:prstGeom prst="rect">
            <a:avLst/>
          </a:prstGeom>
        </p:spPr>
      </p:pic>
      <p:sp>
        <p:nvSpPr>
          <p:cNvPr id="14" name="TextBox 13"/>
          <p:cNvSpPr txBox="1"/>
          <p:nvPr/>
        </p:nvSpPr>
        <p:spPr>
          <a:xfrm>
            <a:off x="1368325" y="6030693"/>
            <a:ext cx="2193948" cy="646331"/>
          </a:xfrm>
          <a:prstGeom prst="rect">
            <a:avLst/>
          </a:prstGeom>
          <a:solidFill>
            <a:schemeClr val="accent5">
              <a:lumMod val="20000"/>
              <a:lumOff val="80000"/>
            </a:schemeClr>
          </a:solidFill>
        </p:spPr>
        <p:txBody>
          <a:bodyPr wrap="square" rtlCol="0">
            <a:spAutoFit/>
          </a:bodyPr>
          <a:lstStyle/>
          <a:p>
            <a:pPr algn="ctr"/>
            <a:r>
              <a:rPr lang="en-US" dirty="0" smtClean="0"/>
              <a:t>16 silver:</a:t>
            </a:r>
          </a:p>
          <a:p>
            <a:pPr algn="ctr"/>
            <a:r>
              <a:rPr lang="en-US" dirty="0" smtClean="0"/>
              <a:t> 1 gold after 1834</a:t>
            </a:r>
            <a:endParaRPr lang="en-US" dirty="0"/>
          </a:p>
        </p:txBody>
      </p:sp>
      <p:sp>
        <p:nvSpPr>
          <p:cNvPr id="5" name="TextBox 4"/>
          <p:cNvSpPr txBox="1"/>
          <p:nvPr/>
        </p:nvSpPr>
        <p:spPr>
          <a:xfrm>
            <a:off x="4729135" y="5561327"/>
            <a:ext cx="3128100" cy="646331"/>
          </a:xfrm>
          <a:prstGeom prst="rect">
            <a:avLst/>
          </a:prstGeom>
          <a:noFill/>
        </p:spPr>
        <p:txBody>
          <a:bodyPr wrap="none" rtlCol="0">
            <a:spAutoFit/>
          </a:bodyPr>
          <a:lstStyle/>
          <a:p>
            <a:r>
              <a:rPr lang="en-US" dirty="0" smtClean="0"/>
              <a:t>American silver worth 3% more</a:t>
            </a:r>
          </a:p>
          <a:p>
            <a:r>
              <a:rPr lang="en-US" dirty="0" smtClean="0"/>
              <a:t>in Europe</a:t>
            </a:r>
            <a:endParaRPr lang="en-US" dirty="0"/>
          </a:p>
        </p:txBody>
      </p:sp>
    </p:spTree>
    <p:extLst>
      <p:ext uri="{BB962C8B-B14F-4D97-AF65-F5344CB8AC3E}">
        <p14:creationId xmlns:p14="http://schemas.microsoft.com/office/powerpoint/2010/main" val="150594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1</a:t>
            </a:r>
            <a:endParaRPr lang="en-US" sz="2800" b="1" dirty="0"/>
          </a:p>
        </p:txBody>
      </p:sp>
      <p:sp>
        <p:nvSpPr>
          <p:cNvPr id="4" name="TextBox 3"/>
          <p:cNvSpPr txBox="1"/>
          <p:nvPr/>
        </p:nvSpPr>
        <p:spPr>
          <a:xfrm>
            <a:off x="2" y="350521"/>
            <a:ext cx="12191998" cy="584775"/>
          </a:xfrm>
          <a:prstGeom prst="rect">
            <a:avLst/>
          </a:prstGeom>
          <a:solidFill>
            <a:srgbClr val="F2E5FF"/>
          </a:solidFill>
        </p:spPr>
        <p:txBody>
          <a:bodyPr wrap="square" rtlCol="0">
            <a:spAutoFit/>
          </a:bodyPr>
          <a:lstStyle/>
          <a:p>
            <a:pPr algn="ctr"/>
            <a:r>
              <a:rPr lang="en-US" sz="3200" u="sng" dirty="0" smtClean="0"/>
              <a:t>INTRODUCTION:</a:t>
            </a:r>
            <a:r>
              <a:rPr lang="en-US" sz="3200" dirty="0" smtClean="0"/>
              <a:t>    European Fundholding Syndicate Intrigues</a:t>
            </a:r>
            <a:endParaRPr lang="en-US" sz="3200" dirty="0"/>
          </a:p>
        </p:txBody>
      </p:sp>
      <p:sp>
        <p:nvSpPr>
          <p:cNvPr id="3" name="TextBox 2"/>
          <p:cNvSpPr txBox="1"/>
          <p:nvPr/>
        </p:nvSpPr>
        <p:spPr>
          <a:xfrm>
            <a:off x="257833" y="1394448"/>
            <a:ext cx="8229597" cy="5262979"/>
          </a:xfrm>
          <a:prstGeom prst="rect">
            <a:avLst/>
          </a:prstGeom>
          <a:solidFill>
            <a:srgbClr val="F2E5FF"/>
          </a:solidFill>
        </p:spPr>
        <p:txBody>
          <a:bodyPr wrap="square" rtlCol="0">
            <a:spAutoFit/>
          </a:bodyPr>
          <a:lstStyle/>
          <a:p>
            <a:r>
              <a:rPr lang="en-US" sz="2400" dirty="0" smtClean="0"/>
              <a:t>“The [Latin] Monetary Union of 1865 was the beginning of that scheme of reckless avidity and dark intrigue which in the course of a few years destroyed one half of the metallic basis of money….</a:t>
            </a:r>
          </a:p>
          <a:p>
            <a:endParaRPr lang="en-US" sz="2400" dirty="0"/>
          </a:p>
          <a:p>
            <a:r>
              <a:rPr lang="en-US" sz="2400" dirty="0" smtClean="0"/>
              <a:t>“Numerous conventions under its patronage were held in France, Belgium and Germany:   its influence is plainly discernible in the treacherous defection of certain party leaders during the American presidential election of 1868; in the gratuitous [having no justification] ‘Credit-strengthening’ act of 1869… for the … alteration of our own Mint Code, namely, the alteration which demonetized silver and threw the commercial world into bankruptcy.”     </a:t>
            </a:r>
            <a:r>
              <a:rPr lang="en-US" sz="2000" dirty="0" smtClean="0"/>
              <a:t>Alexander </a:t>
            </a:r>
            <a:r>
              <a:rPr lang="en-US" sz="2000" dirty="0"/>
              <a:t>Del Mar</a:t>
            </a:r>
            <a:r>
              <a:rPr lang="en-US" sz="2000" i="1" dirty="0"/>
              <a:t>, A History of Monetary Crimes</a:t>
            </a:r>
            <a:r>
              <a:rPr lang="en-US" sz="2000" dirty="0"/>
              <a:t>, p. </a:t>
            </a:r>
            <a:r>
              <a:rPr lang="en-US" sz="2000" dirty="0" smtClean="0"/>
              <a:t>81-82</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110" y="3101427"/>
            <a:ext cx="2794000" cy="3556000"/>
          </a:xfrm>
          <a:prstGeom prst="rect">
            <a:avLst/>
          </a:prstGeom>
        </p:spPr>
      </p:pic>
      <p:sp>
        <p:nvSpPr>
          <p:cNvPr id="15" name="Rectangle 14"/>
          <p:cNvSpPr/>
          <p:nvPr/>
        </p:nvSpPr>
        <p:spPr>
          <a:xfrm>
            <a:off x="9081117" y="6011096"/>
            <a:ext cx="1932324" cy="646331"/>
          </a:xfrm>
          <a:prstGeom prst="rect">
            <a:avLst/>
          </a:prstGeom>
          <a:solidFill>
            <a:schemeClr val="bg1"/>
          </a:solidFill>
        </p:spPr>
        <p:txBody>
          <a:bodyPr wrap="none">
            <a:spAutoFit/>
          </a:bodyPr>
          <a:lstStyle/>
          <a:p>
            <a:r>
              <a:rPr lang="en-US" dirty="0" smtClean="0"/>
              <a:t>Alexander Del Mar</a:t>
            </a:r>
          </a:p>
          <a:p>
            <a:r>
              <a:rPr lang="en-US" dirty="0" smtClean="0"/>
              <a:t>(1836–1926</a:t>
            </a:r>
            <a:r>
              <a:rPr lang="en-US" dirty="0"/>
              <a:t>), </a:t>
            </a:r>
          </a:p>
        </p:txBody>
      </p:sp>
    </p:spTree>
    <p:extLst>
      <p:ext uri="{BB962C8B-B14F-4D97-AF65-F5344CB8AC3E}">
        <p14:creationId xmlns:p14="http://schemas.microsoft.com/office/powerpoint/2010/main" val="528299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7660</Words>
  <Application>Microsoft Office PowerPoint</Application>
  <PresentationFormat>Widescreen</PresentationFormat>
  <Paragraphs>606</Paragraphs>
  <Slides>70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 Black</vt:lpstr>
      <vt:lpstr>Calibri</vt:lpstr>
      <vt:lpstr>Calibri Light</vt:lpstr>
      <vt:lpstr>Times New Roman</vt:lpstr>
      <vt:lpstr>Office Theme</vt:lpstr>
      <vt:lpstr>    The Lost Science of Money   </vt:lpstr>
      <vt:lpstr>THEMES OF LOST SCIENCE OF MONEY BOOK</vt:lpstr>
      <vt:lpstr>PARTS OF PRESENTATION</vt:lpstr>
      <vt:lpstr>INTRODUCTION</vt:lpstr>
      <vt:lpstr>PART 1</vt:lpstr>
      <vt:lpstr>PART 1</vt:lpstr>
      <vt:lpstr>PART 1</vt:lpstr>
      <vt:lpstr>PART 1</vt:lpstr>
      <vt:lpstr>PART 1</vt:lpstr>
      <vt:lpstr>THE SECOND ATTACK:    AGAINST THE GREENBACK BONDS</vt:lpstr>
      <vt:lpstr>PART 2</vt:lpstr>
      <vt:lpstr>PART 2a</vt:lpstr>
      <vt:lpstr>PART 2a</vt:lpstr>
      <vt:lpstr>PART 2a</vt:lpstr>
      <vt:lpstr>PART 2a</vt:lpstr>
      <vt:lpstr>PART 2a</vt:lpstr>
      <vt:lpstr>PART 2a</vt:lpstr>
      <vt:lpstr>PART 2a</vt:lpstr>
      <vt:lpstr>PART 2a</vt:lpstr>
      <vt:lpstr>PART 2b</vt:lpstr>
      <vt:lpstr>THE THIRD ATTACK:    THE “SECRET” DEMONETIZATION OF SILVER</vt:lpstr>
      <vt:lpstr>PART 3a:    English Interference with the U.S. Mint Laws   1873-4 </vt:lpstr>
      <vt:lpstr>PART 3a:    English Interference with the U.S. Mint Laws   1873-4 </vt:lpstr>
      <vt:lpstr>PART 3a:    English Interference with the U.S. Mint Laws   1873-4 </vt:lpstr>
      <vt:lpstr>PART 3a:    English Interference with the U.S. Mint Laws   1873-4 </vt:lpstr>
      <vt:lpstr>PART 3b:     The “Discovery” of the “Crime of 1873” </vt:lpstr>
      <vt:lpstr>PART 3b:     The “Discovery” of the “Crime of 1873” </vt:lpstr>
      <vt:lpstr>PART 3c:     The 1876 U.S. Monetary Commission Investigation  1876</vt:lpstr>
      <vt:lpstr>PART 3c:     The 1876 U.S. Monetary Commission Investigation  1876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Farmers’ Alliance &amp; People’s Party  1877-1896</vt:lpstr>
      <vt:lpstr>  Farmers’ Alliance &amp; People’s Party  1877-1896</vt:lpstr>
      <vt:lpstr>     WHAT WAS THIS MOVEMENT?</vt:lpstr>
      <vt:lpstr>     WHAT WAS ITS PURPOSE?</vt:lpstr>
      <vt:lpstr>     THE FARMERS’ ALLIANCE DENOUNCED:                        Credit Merchants                        Railroad monopolies                        Trusts                        Money Power                        Capitalists                        2-price Credit System   </vt:lpstr>
      <vt:lpstr>     WHO CREATED THIS ORGANIZATION?</vt:lpstr>
      <vt:lpstr>     WHAT WAS THE CONDITION OF THE SOUTHERN FARMER?</vt:lpstr>
      <vt:lpstr> THE CROP LIEN SYSTEM</vt:lpstr>
      <vt:lpstr> THE CROP LIEN SYSTEM</vt:lpstr>
      <vt:lpstr>     WHAT WAS THE CONDITION OF THE WESTERN FARMER?</vt:lpstr>
      <vt:lpstr>     WHAT WAS THE CONDITION OF THE WESTERN FARMER?</vt:lpstr>
      <vt:lpstr>     HOW DID THE ALLIANCE GROW?</vt:lpstr>
      <vt:lpstr>     HOW DID THE ALLIANCE GROW?</vt:lpstr>
      <vt:lpstr>     WHAT LESSONS DID THE ALLIANCE LEARN?</vt:lpstr>
      <vt:lpstr>     WHY WAS THE ALLIANCE NOT SUCCESSFUL?</vt:lpstr>
      <vt:lpstr>5. The Silver Diversion</vt:lpstr>
      <vt:lpstr>5. The Silver Diversion</vt:lpstr>
      <vt:lpstr>6. America Re-Monetizes Silver Against the World</vt:lpstr>
      <vt:lpstr>6. America Re-Monetizes Silver Against the World</vt:lpstr>
      <vt:lpstr>6. America Re-Monetizes Silver Against the World</vt:lpstr>
      <vt:lpstr>6. America Re-Monetizes Silver Against the World</vt:lpstr>
      <vt:lpstr>6. America Re-Monetizes Silver Against the World</vt:lpstr>
      <vt:lpstr>7.  The Worldwide Panic in the 1890’s</vt:lpstr>
      <vt:lpstr>8.  The U.S. Money Drought: 1860s – 1890s</vt:lpstr>
      <vt:lpstr>8.  The U.S. Money Drought: 1860s – 1890s</vt:lpstr>
      <vt:lpstr>9.   The Greenback Legacy Continued</vt:lpstr>
      <vt:lpstr>10.   Summary</vt:lpstr>
      <vt:lpstr>THE MONEY POWER VS THE U.S. CONSTITUTION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249</cp:revision>
  <dcterms:created xsi:type="dcterms:W3CDTF">2015-01-20T02:13:25Z</dcterms:created>
  <dcterms:modified xsi:type="dcterms:W3CDTF">2015-02-08T19:14:49Z</dcterms:modified>
</cp:coreProperties>
</file>