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9"/>
  </p:notesMasterIdLst>
  <p:sldIdLst>
    <p:sldId id="257" r:id="rId2"/>
    <p:sldId id="258" r:id="rId3"/>
    <p:sldId id="487" r:id="rId4"/>
    <p:sldId id="311" r:id="rId5"/>
    <p:sldId id="587" r:id="rId6"/>
    <p:sldId id="588" r:id="rId7"/>
    <p:sldId id="327" r:id="rId8"/>
    <p:sldId id="589" r:id="rId9"/>
    <p:sldId id="590" r:id="rId10"/>
    <p:sldId id="591" r:id="rId11"/>
    <p:sldId id="548" r:id="rId12"/>
    <p:sldId id="596" r:id="rId13"/>
    <p:sldId id="592" r:id="rId14"/>
    <p:sldId id="593" r:id="rId15"/>
    <p:sldId id="594" r:id="rId16"/>
    <p:sldId id="339" r:id="rId17"/>
    <p:sldId id="597" r:id="rId18"/>
    <p:sldId id="598" r:id="rId19"/>
    <p:sldId id="477" r:id="rId20"/>
    <p:sldId id="599" r:id="rId21"/>
    <p:sldId id="600" r:id="rId22"/>
    <p:sldId id="603" r:id="rId23"/>
    <p:sldId id="601" r:id="rId24"/>
    <p:sldId id="610" r:id="rId25"/>
    <p:sldId id="604" r:id="rId26"/>
    <p:sldId id="605" r:id="rId27"/>
    <p:sldId id="606" r:id="rId28"/>
    <p:sldId id="602" r:id="rId29"/>
    <p:sldId id="533" r:id="rId30"/>
    <p:sldId id="617" r:id="rId31"/>
    <p:sldId id="624" r:id="rId32"/>
    <p:sldId id="623" r:id="rId33"/>
    <p:sldId id="618" r:id="rId34"/>
    <p:sldId id="611" r:id="rId35"/>
    <p:sldId id="612" r:id="rId36"/>
    <p:sldId id="614" r:id="rId37"/>
    <p:sldId id="615" r:id="rId38"/>
    <p:sldId id="579" r:id="rId39"/>
    <p:sldId id="619" r:id="rId40"/>
    <p:sldId id="620" r:id="rId41"/>
    <p:sldId id="621" r:id="rId42"/>
    <p:sldId id="622" r:id="rId43"/>
    <p:sldId id="627" r:id="rId44"/>
    <p:sldId id="534" r:id="rId45"/>
    <p:sldId id="628" r:id="rId46"/>
    <p:sldId id="629" r:id="rId47"/>
    <p:sldId id="630" r:id="rId48"/>
    <p:sldId id="631" r:id="rId49"/>
    <p:sldId id="632" r:id="rId50"/>
    <p:sldId id="633" r:id="rId51"/>
    <p:sldId id="583" r:id="rId52"/>
    <p:sldId id="634" r:id="rId53"/>
    <p:sldId id="635" r:id="rId54"/>
    <p:sldId id="636" r:id="rId55"/>
    <p:sldId id="637" r:id="rId56"/>
    <p:sldId id="639" r:id="rId57"/>
    <p:sldId id="32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66FF33"/>
    <a:srgbClr val="F9FEC6"/>
    <a:srgbClr val="F5FEA4"/>
    <a:srgbClr val="CCFFFF"/>
    <a:srgbClr val="66FFFF"/>
    <a:srgbClr val="66CCFF"/>
    <a:srgbClr val="FFFFFF"/>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86355" autoAdjust="0"/>
  </p:normalViewPr>
  <p:slideViewPr>
    <p:cSldViewPr snapToGrid="0">
      <p:cViewPr varScale="1">
        <p:scale>
          <a:sx n="60" d="100"/>
          <a:sy n="60" d="100"/>
        </p:scale>
        <p:origin x="96" y="162"/>
      </p:cViewPr>
      <p:guideLst/>
    </p:cSldViewPr>
  </p:slideViewPr>
  <p:outlineViewPr>
    <p:cViewPr>
      <p:scale>
        <a:sx n="33" d="100"/>
        <a:sy n="33" d="100"/>
      </p:scale>
      <p:origin x="0" y="-6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9/21/2014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23</a:t>
            </a:fld>
            <a:endParaRPr lang="en-US"/>
          </a:p>
        </p:txBody>
      </p:sp>
    </p:spTree>
    <p:extLst>
      <p:ext uri="{BB962C8B-B14F-4D97-AF65-F5344CB8AC3E}">
        <p14:creationId xmlns:p14="http://schemas.microsoft.com/office/powerpoint/2010/main" val="37104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24</a:t>
            </a:fld>
            <a:endParaRPr lang="en-US"/>
          </a:p>
        </p:txBody>
      </p:sp>
    </p:spTree>
    <p:extLst>
      <p:ext uri="{BB962C8B-B14F-4D97-AF65-F5344CB8AC3E}">
        <p14:creationId xmlns:p14="http://schemas.microsoft.com/office/powerpoint/2010/main" val="3013706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25</a:t>
            </a:fld>
            <a:endParaRPr lang="en-US"/>
          </a:p>
        </p:txBody>
      </p:sp>
    </p:spTree>
    <p:extLst>
      <p:ext uri="{BB962C8B-B14F-4D97-AF65-F5344CB8AC3E}">
        <p14:creationId xmlns:p14="http://schemas.microsoft.com/office/powerpoint/2010/main" val="300031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26</a:t>
            </a:fld>
            <a:endParaRPr lang="en-US"/>
          </a:p>
        </p:txBody>
      </p:sp>
    </p:spTree>
    <p:extLst>
      <p:ext uri="{BB962C8B-B14F-4D97-AF65-F5344CB8AC3E}">
        <p14:creationId xmlns:p14="http://schemas.microsoft.com/office/powerpoint/2010/main" val="351915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111363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28</a:t>
            </a:fld>
            <a:endParaRPr lang="en-US"/>
          </a:p>
        </p:txBody>
      </p:sp>
    </p:spTree>
    <p:extLst>
      <p:ext uri="{BB962C8B-B14F-4D97-AF65-F5344CB8AC3E}">
        <p14:creationId xmlns:p14="http://schemas.microsoft.com/office/powerpoint/2010/main" val="78384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30</a:t>
            </a:fld>
            <a:endParaRPr lang="en-US"/>
          </a:p>
        </p:txBody>
      </p:sp>
    </p:spTree>
    <p:extLst>
      <p:ext uri="{BB962C8B-B14F-4D97-AF65-F5344CB8AC3E}">
        <p14:creationId xmlns:p14="http://schemas.microsoft.com/office/powerpoint/2010/main" val="1775101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31</a:t>
            </a:fld>
            <a:endParaRPr lang="en-US"/>
          </a:p>
        </p:txBody>
      </p:sp>
    </p:spTree>
    <p:extLst>
      <p:ext uri="{BB962C8B-B14F-4D97-AF65-F5344CB8AC3E}">
        <p14:creationId xmlns:p14="http://schemas.microsoft.com/office/powerpoint/2010/main" val="3723684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32</a:t>
            </a:fld>
            <a:endParaRPr lang="en-US"/>
          </a:p>
        </p:txBody>
      </p:sp>
    </p:spTree>
    <p:extLst>
      <p:ext uri="{BB962C8B-B14F-4D97-AF65-F5344CB8AC3E}">
        <p14:creationId xmlns:p14="http://schemas.microsoft.com/office/powerpoint/2010/main" val="268516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33</a:t>
            </a:fld>
            <a:endParaRPr lang="en-US"/>
          </a:p>
        </p:txBody>
      </p:sp>
    </p:spTree>
    <p:extLst>
      <p:ext uri="{BB962C8B-B14F-4D97-AF65-F5344CB8AC3E}">
        <p14:creationId xmlns:p14="http://schemas.microsoft.com/office/powerpoint/2010/main" val="196296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264454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34</a:t>
            </a:fld>
            <a:endParaRPr lang="en-US"/>
          </a:p>
        </p:txBody>
      </p:sp>
    </p:spTree>
    <p:extLst>
      <p:ext uri="{BB962C8B-B14F-4D97-AF65-F5344CB8AC3E}">
        <p14:creationId xmlns:p14="http://schemas.microsoft.com/office/powerpoint/2010/main" val="852923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44</a:t>
            </a:fld>
            <a:endParaRPr lang="en-US"/>
          </a:p>
        </p:txBody>
      </p:sp>
    </p:spTree>
    <p:extLst>
      <p:ext uri="{BB962C8B-B14F-4D97-AF65-F5344CB8AC3E}">
        <p14:creationId xmlns:p14="http://schemas.microsoft.com/office/powerpoint/2010/main" val="1877137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45</a:t>
            </a:fld>
            <a:endParaRPr lang="en-US"/>
          </a:p>
        </p:txBody>
      </p:sp>
    </p:spTree>
    <p:extLst>
      <p:ext uri="{BB962C8B-B14F-4D97-AF65-F5344CB8AC3E}">
        <p14:creationId xmlns:p14="http://schemas.microsoft.com/office/powerpoint/2010/main" val="683412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46</a:t>
            </a:fld>
            <a:endParaRPr lang="en-US"/>
          </a:p>
        </p:txBody>
      </p:sp>
    </p:spTree>
    <p:extLst>
      <p:ext uri="{BB962C8B-B14F-4D97-AF65-F5344CB8AC3E}">
        <p14:creationId xmlns:p14="http://schemas.microsoft.com/office/powerpoint/2010/main" val="267433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47</a:t>
            </a:fld>
            <a:endParaRPr lang="en-US"/>
          </a:p>
        </p:txBody>
      </p:sp>
    </p:spTree>
    <p:extLst>
      <p:ext uri="{BB962C8B-B14F-4D97-AF65-F5344CB8AC3E}">
        <p14:creationId xmlns:p14="http://schemas.microsoft.com/office/powerpoint/2010/main" val="130973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48</a:t>
            </a:fld>
            <a:endParaRPr lang="en-US"/>
          </a:p>
        </p:txBody>
      </p:sp>
    </p:spTree>
    <p:extLst>
      <p:ext uri="{BB962C8B-B14F-4D97-AF65-F5344CB8AC3E}">
        <p14:creationId xmlns:p14="http://schemas.microsoft.com/office/powerpoint/2010/main" val="3185606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49</a:t>
            </a:fld>
            <a:endParaRPr lang="en-US"/>
          </a:p>
        </p:txBody>
      </p:sp>
    </p:spTree>
    <p:extLst>
      <p:ext uri="{BB962C8B-B14F-4D97-AF65-F5344CB8AC3E}">
        <p14:creationId xmlns:p14="http://schemas.microsoft.com/office/powerpoint/2010/main" val="1621461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50</a:t>
            </a:fld>
            <a:endParaRPr lang="en-US"/>
          </a:p>
        </p:txBody>
      </p:sp>
    </p:spTree>
    <p:extLst>
      <p:ext uri="{BB962C8B-B14F-4D97-AF65-F5344CB8AC3E}">
        <p14:creationId xmlns:p14="http://schemas.microsoft.com/office/powerpoint/2010/main" val="2151532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56</a:t>
            </a:fld>
            <a:endParaRPr lang="en-US"/>
          </a:p>
        </p:txBody>
      </p:sp>
    </p:spTree>
    <p:extLst>
      <p:ext uri="{BB962C8B-B14F-4D97-AF65-F5344CB8AC3E}">
        <p14:creationId xmlns:p14="http://schemas.microsoft.com/office/powerpoint/2010/main" val="112146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7</a:t>
            </a:fld>
            <a:endParaRPr lang="en-US"/>
          </a:p>
        </p:txBody>
      </p:sp>
    </p:spTree>
    <p:extLst>
      <p:ext uri="{BB962C8B-B14F-4D97-AF65-F5344CB8AC3E}">
        <p14:creationId xmlns:p14="http://schemas.microsoft.com/office/powerpoint/2010/main" val="233872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8</a:t>
            </a:fld>
            <a:endParaRPr lang="en-US"/>
          </a:p>
        </p:txBody>
      </p:sp>
    </p:spTree>
    <p:extLst>
      <p:ext uri="{BB962C8B-B14F-4D97-AF65-F5344CB8AC3E}">
        <p14:creationId xmlns:p14="http://schemas.microsoft.com/office/powerpoint/2010/main" val="49499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17</a:t>
            </a:fld>
            <a:endParaRPr lang="en-US"/>
          </a:p>
        </p:txBody>
      </p:sp>
    </p:spTree>
    <p:extLst>
      <p:ext uri="{BB962C8B-B14F-4D97-AF65-F5344CB8AC3E}">
        <p14:creationId xmlns:p14="http://schemas.microsoft.com/office/powerpoint/2010/main" val="3444728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19</a:t>
            </a:fld>
            <a:endParaRPr lang="en-US"/>
          </a:p>
        </p:txBody>
      </p:sp>
    </p:spTree>
    <p:extLst>
      <p:ext uri="{BB962C8B-B14F-4D97-AF65-F5344CB8AC3E}">
        <p14:creationId xmlns:p14="http://schemas.microsoft.com/office/powerpoint/2010/main" val="322810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20</a:t>
            </a:fld>
            <a:endParaRPr lang="en-US"/>
          </a:p>
        </p:txBody>
      </p:sp>
    </p:spTree>
    <p:extLst>
      <p:ext uri="{BB962C8B-B14F-4D97-AF65-F5344CB8AC3E}">
        <p14:creationId xmlns:p14="http://schemas.microsoft.com/office/powerpoint/2010/main" val="175223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21</a:t>
            </a:fld>
            <a:endParaRPr lang="en-US"/>
          </a:p>
        </p:txBody>
      </p:sp>
    </p:spTree>
    <p:extLst>
      <p:ext uri="{BB962C8B-B14F-4D97-AF65-F5344CB8AC3E}">
        <p14:creationId xmlns:p14="http://schemas.microsoft.com/office/powerpoint/2010/main" val="295000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22</a:t>
            </a:fld>
            <a:endParaRPr lang="en-US"/>
          </a:p>
        </p:txBody>
      </p:sp>
    </p:spTree>
    <p:extLst>
      <p:ext uri="{BB962C8B-B14F-4D97-AF65-F5344CB8AC3E}">
        <p14:creationId xmlns:p14="http://schemas.microsoft.com/office/powerpoint/2010/main" val="404096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9/21/2014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9/21/2014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9/21/2014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9/21/2014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9/21/2014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9/21/2014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0.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4.bp.blogspot.com/-rEg4uEDqhfI/UOBSv5KyP2I/AAAAAAAAHMU/07tSyt0TwW4/s1600/13360805-the-word-surprise-bursts-with-a-bunch-of-colorful-stars-out-of-an-open-envelope-to-announce-an-unpre.jpg#surprise%201170x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8800"/>
            <a:ext cx="3803961"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969908"/>
            <a:ext cx="12192000" cy="858891"/>
          </a:xfrm>
          <a:solidFill>
            <a:srgbClr val="33CCFF"/>
          </a:solidFill>
        </p:spPr>
        <p:txBody>
          <a:bodyPr>
            <a:normAutofit fontScale="92500" lnSpcReduction="10000"/>
          </a:bodyPr>
          <a:lstStyle/>
          <a:p>
            <a:r>
              <a:rPr lang="en-US" sz="2800" b="1" dirty="0" smtClean="0"/>
              <a:t>CHAPTER 17 – Part 2</a:t>
            </a:r>
          </a:p>
          <a:p>
            <a:r>
              <a:rPr lang="en-US" sz="2800" b="1" dirty="0" smtClean="0"/>
              <a:t>THE GREENBACKS: REAL AMERICAN MONEY</a:t>
            </a:r>
          </a:p>
        </p:txBody>
      </p:sp>
      <p:sp>
        <p:nvSpPr>
          <p:cNvPr id="4" name="Title 3"/>
          <p:cNvSpPr>
            <a:spLocks noGrp="1"/>
          </p:cNvSpPr>
          <p:nvPr>
            <p:ph type="ctrTitle"/>
          </p:nvPr>
        </p:nvSpPr>
        <p:spPr>
          <a:xfrm>
            <a:off x="0" y="9013"/>
            <a:ext cx="12192000" cy="969908"/>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026" name="Picture 2" descr="http://upload.wikimedia.org/wikipedia/commons/0/05/Greenback-18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328" y="1985209"/>
            <a:ext cx="5030704" cy="4872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sagawlas.files.wordpress.com/2013/03/surprise-party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288" y="1985210"/>
            <a:ext cx="3230899" cy="4872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84346" y="6488668"/>
            <a:ext cx="5950668"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4283195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2000" fill="hold" nodeType="clickEffect" p14:presetBounceEnd="6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60000">
                                          <p:cBhvr additive="base">
                                            <p:cTn id="7" dur="3000" fill="hold"/>
                                            <p:tgtEl>
                                              <p:spTgt spid="1028"/>
                                            </p:tgtEl>
                                            <p:attrNameLst>
                                              <p:attrName>ppt_x</p:attrName>
                                            </p:attrNameLst>
                                          </p:cBhvr>
                                          <p:tavLst>
                                            <p:tav tm="0">
                                              <p:val>
                                                <p:strVal val="#ppt_x"/>
                                              </p:val>
                                            </p:tav>
                                            <p:tav tm="100000">
                                              <p:val>
                                                <p:strVal val="#ppt_x"/>
                                              </p:val>
                                            </p:tav>
                                          </p:tavLst>
                                        </p:anim>
                                        <p:anim calcmode="lin" valueType="num" p14:bounceEnd="60000">
                                          <p:cBhvr additive="base">
                                            <p:cTn id="8" dur="30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repeatCount="2000" fill="hold" nodeType="withEffect" p14:presetBounceEnd="52000">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14:bounceEnd="52000">
                                          <p:cBhvr additive="base">
                                            <p:cTn id="11" dur="2000" fill="hold"/>
                                            <p:tgtEl>
                                              <p:spTgt spid="1030"/>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200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3000" fill="hold"/>
                                            <p:tgtEl>
                                              <p:spTgt spid="1028"/>
                                            </p:tgtEl>
                                            <p:attrNameLst>
                                              <p:attrName>ppt_x</p:attrName>
                                            </p:attrNameLst>
                                          </p:cBhvr>
                                          <p:tavLst>
                                            <p:tav tm="0">
                                              <p:val>
                                                <p:strVal val="#ppt_x"/>
                                              </p:val>
                                            </p:tav>
                                            <p:tav tm="100000">
                                              <p:val>
                                                <p:strVal val="#ppt_x"/>
                                              </p:val>
                                            </p:tav>
                                          </p:tavLst>
                                        </p:anim>
                                        <p:anim calcmode="lin" valueType="num">
                                          <p:cBhvr additive="base">
                                            <p:cTn id="8" dur="30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repeatCount="200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2000" fill="hold"/>
                                            <p:tgtEl>
                                              <p:spTgt spid="1030"/>
                                            </p:tgtEl>
                                            <p:attrNameLst>
                                              <p:attrName>ppt_x</p:attrName>
                                            </p:attrNameLst>
                                          </p:cBhvr>
                                          <p:tavLst>
                                            <p:tav tm="0">
                                              <p:val>
                                                <p:strVal val="#ppt_x"/>
                                              </p:val>
                                            </p:tav>
                                            <p:tav tm="100000">
                                              <p:val>
                                                <p:strVal val="#ppt_x"/>
                                              </p:val>
                                            </p:tav>
                                          </p:tavLst>
                                        </p:anim>
                                        <p:anim calcmode="lin" valueType="num">
                                          <p:cBhvr additive="base">
                                            <p:cTn id="12"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2" y="1181518"/>
            <a:ext cx="12191998" cy="1579503"/>
          </a:xfrm>
          <a:solidFill>
            <a:srgbClr val="FFC000"/>
          </a:solidFill>
        </p:spPr>
        <p:txBody>
          <a:bodyPr>
            <a:noAutofit/>
          </a:bodyPr>
          <a:lstStyle/>
          <a:p>
            <a:pPr marL="0" indent="0">
              <a:buNone/>
            </a:pPr>
            <a:r>
              <a:rPr lang="en-US" sz="2400" b="1" dirty="0" smtClean="0"/>
              <a:t>…if customs duties had been paid in Greenbacks instead of gold, not only would the demand for gold have disappeared even more, but the price of imports would have been reduced.    The importer had to trade cheaper Greenbacks for dearer gold, and the additional cost to the importer was added on to the cost of the imported goods.</a:t>
            </a:r>
            <a:endParaRPr lang="en-US" sz="2000" b="1" dirty="0"/>
          </a:p>
        </p:txBody>
      </p:sp>
      <p:sp>
        <p:nvSpPr>
          <p:cNvPr id="6" name="TextBox 5"/>
          <p:cNvSpPr txBox="1"/>
          <p:nvPr/>
        </p:nvSpPr>
        <p:spPr>
          <a:xfrm>
            <a:off x="0" y="350521"/>
            <a:ext cx="12191998" cy="830997"/>
          </a:xfrm>
          <a:prstGeom prst="rect">
            <a:avLst/>
          </a:prstGeom>
          <a:solidFill>
            <a:srgbClr val="FFFF00"/>
          </a:solidFill>
        </p:spPr>
        <p:txBody>
          <a:bodyPr wrap="square" rtlCol="0">
            <a:spAutoFit/>
          </a:bodyPr>
          <a:lstStyle/>
          <a:p>
            <a:r>
              <a:rPr lang="en-US" sz="2400" b="1" dirty="0"/>
              <a:t>“…if interest payments on government bonds had been paid in Greenbacks instead of gold, a large part of the demand for gold would have disappeared.”  </a:t>
            </a:r>
            <a:r>
              <a:rPr lang="en-US" sz="2400" b="1" dirty="0" err="1"/>
              <a:t>Zarlenga</a:t>
            </a:r>
            <a:r>
              <a:rPr lang="en-US" sz="2400" b="1" dirty="0"/>
              <a:t>, LSM, pp. 464-465</a:t>
            </a:r>
            <a:endParaRPr lang="en-US" sz="2000" b="1" dirty="0"/>
          </a:p>
        </p:txBody>
      </p:sp>
      <p:sp>
        <p:nvSpPr>
          <p:cNvPr id="4" name="TextBox 3"/>
          <p:cNvSpPr txBox="1"/>
          <p:nvPr/>
        </p:nvSpPr>
        <p:spPr>
          <a:xfrm>
            <a:off x="-42531" y="3072348"/>
            <a:ext cx="5826641" cy="3785652"/>
          </a:xfrm>
          <a:prstGeom prst="rect">
            <a:avLst/>
          </a:prstGeom>
          <a:noFill/>
        </p:spPr>
        <p:txBody>
          <a:bodyPr wrap="square" rtlCol="0">
            <a:spAutoFit/>
          </a:bodyPr>
          <a:lstStyle/>
          <a:p>
            <a:r>
              <a:rPr lang="en-US" sz="2400" dirty="0" smtClean="0"/>
              <a:t>The soldier facing death on the battlefield for $16 per month, sends that money to his sorrow stricken family to be used in supplying them with the necessaries of life; and in the purchase of their food and clothing with this blood-bought treasure, they pay indirectly to the gold gamblers of Wall Street from 25 to 50 per cent.”  </a:t>
            </a:r>
            <a:r>
              <a:rPr lang="en-US" sz="2000" dirty="0" smtClean="0"/>
              <a:t>Sarah Emery, </a:t>
            </a:r>
            <a:r>
              <a:rPr lang="en-US" sz="2000" i="1" dirty="0" smtClean="0"/>
              <a:t>Seven Financial Conspiracies Which Have Enslaved the American People</a:t>
            </a:r>
            <a:r>
              <a:rPr lang="en-US" sz="2000" dirty="0" smtClean="0"/>
              <a:t>, 1894, p. 20 </a:t>
            </a:r>
            <a:endParaRPr lang="en-US" sz="2400" dirty="0"/>
          </a:p>
        </p:txBody>
      </p:sp>
      <p:pic>
        <p:nvPicPr>
          <p:cNvPr id="11" name="Picture 2" descr="http://www.artetmer.com/uploads/images/Gallery/Clippers/John-Stobart---New-York-arriv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502" y="3811018"/>
            <a:ext cx="2333801" cy="1627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photo robber_barons_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497" y="2761021"/>
            <a:ext cx="1932572" cy="12986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owensarchive.com/images/uploads/Civil%20War/00943v_Departure_from_the_old_homestead,_18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1722" y="4974178"/>
            <a:ext cx="2800276" cy="1883822"/>
          </a:xfrm>
          <a:prstGeom prst="rect">
            <a:avLst/>
          </a:prstGeom>
          <a:noFill/>
          <a:extLst>
            <a:ext uri="{909E8E84-426E-40DD-AFC4-6F175D3DCCD1}">
              <a14:hiddenFill xmlns:a14="http://schemas.microsoft.com/office/drawing/2010/main">
                <a:solidFill>
                  <a:srgbClr val="FFFFFF"/>
                </a:solidFill>
              </a14:hiddenFill>
            </a:ext>
          </a:extLst>
        </p:spPr>
      </p:pic>
      <p:sp>
        <p:nvSpPr>
          <p:cNvPr id="9" name="Curved Left Arrow 8"/>
          <p:cNvSpPr/>
          <p:nvPr/>
        </p:nvSpPr>
        <p:spPr>
          <a:xfrm rot="7712285">
            <a:off x="7497148" y="5266879"/>
            <a:ext cx="967043" cy="17519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p:cNvSpPr/>
          <p:nvPr/>
        </p:nvSpPr>
        <p:spPr>
          <a:xfrm rot="7712285" flipH="1">
            <a:off x="8696256" y="2250220"/>
            <a:ext cx="967323" cy="17519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8" descr="http://ts3.mm.bing.net/th?id=HN.607989742435631530&amp;pid=15.1&amp;H=65&amp;W=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737" y="6231128"/>
            <a:ext cx="926271" cy="3762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ts3.mm.bing.net/th?id=HN.607989742435631530&amp;pid=15.1&amp;H=65&amp;W=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447" y="2896681"/>
            <a:ext cx="926271" cy="37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smtClean="0"/>
              <a:t>Part 2</a:t>
            </a:r>
            <a:endParaRPr lang="en-US" sz="2800" b="1" dirty="0"/>
          </a:p>
        </p:txBody>
      </p:sp>
      <p:sp>
        <p:nvSpPr>
          <p:cNvPr id="3" name="Content Placeholder 2"/>
          <p:cNvSpPr>
            <a:spLocks noGrp="1"/>
          </p:cNvSpPr>
          <p:nvPr>
            <p:ph idx="1"/>
          </p:nvPr>
        </p:nvSpPr>
        <p:spPr>
          <a:xfrm>
            <a:off x="2464235" y="2936901"/>
            <a:ext cx="6445849" cy="508048"/>
          </a:xfrm>
        </p:spPr>
        <p:txBody>
          <a:bodyPr>
            <a:normAutofit lnSpcReduction="10000"/>
          </a:bodyPr>
          <a:lstStyle/>
          <a:p>
            <a:pPr marL="0" indent="0">
              <a:buNone/>
            </a:pPr>
            <a:r>
              <a:rPr lang="en-US" sz="3200" b="1" dirty="0"/>
              <a:t>Confederacy’s Paper Money Fails</a:t>
            </a:r>
          </a:p>
          <a:p>
            <a:pPr marL="0" indent="0">
              <a:buNone/>
            </a:pPr>
            <a:endParaRPr lang="en-US" sz="2400" dirty="0" smtClean="0"/>
          </a:p>
          <a:p>
            <a:pPr marL="0" indent="0">
              <a:buNone/>
            </a:pPr>
            <a:endParaRPr lang="en-US" sz="2400" dirty="0"/>
          </a:p>
        </p:txBody>
      </p:sp>
    </p:spTree>
    <p:extLst>
      <p:ext uri="{BB962C8B-B14F-4D97-AF65-F5344CB8AC3E}">
        <p14:creationId xmlns:p14="http://schemas.microsoft.com/office/powerpoint/2010/main" val="1758478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a:t>Confederacy’s Paper Money Fails</a:t>
            </a:r>
          </a:p>
        </p:txBody>
      </p:sp>
      <p:sp>
        <p:nvSpPr>
          <p:cNvPr id="3" name="Content Placeholder 2"/>
          <p:cNvSpPr>
            <a:spLocks noGrp="1"/>
          </p:cNvSpPr>
          <p:nvPr>
            <p:ph idx="1"/>
          </p:nvPr>
        </p:nvSpPr>
        <p:spPr>
          <a:xfrm>
            <a:off x="-1" y="350521"/>
            <a:ext cx="12191998" cy="1186172"/>
          </a:xfrm>
          <a:solidFill>
            <a:schemeClr val="accent6">
              <a:lumMod val="20000"/>
              <a:lumOff val="80000"/>
            </a:schemeClr>
          </a:solidFill>
        </p:spPr>
        <p:txBody>
          <a:bodyPr>
            <a:normAutofit/>
          </a:bodyPr>
          <a:lstStyle/>
          <a:p>
            <a:pPr marL="0" indent="0" algn="ctr">
              <a:buNone/>
            </a:pPr>
            <a:r>
              <a:rPr lang="en-US" sz="2200" b="1" dirty="0" smtClean="0"/>
              <a:t>MISTAKE #1:</a:t>
            </a:r>
          </a:p>
          <a:p>
            <a:pPr marL="0" indent="0" algn="ctr">
              <a:spcBef>
                <a:spcPts val="0"/>
              </a:spcBef>
              <a:buNone/>
            </a:pPr>
            <a:r>
              <a:rPr lang="en-US" sz="2200" b="1" dirty="0" smtClean="0"/>
              <a:t>  </a:t>
            </a:r>
            <a:r>
              <a:rPr lang="en-US" sz="2400" b="1" dirty="0" smtClean="0"/>
              <a:t>The South never made the Confederate money a legal tender.</a:t>
            </a:r>
            <a:endParaRPr lang="en-US" sz="2400" dirty="0"/>
          </a:p>
        </p:txBody>
      </p:sp>
      <p:sp>
        <p:nvSpPr>
          <p:cNvPr id="7" name="TextBox 6"/>
          <p:cNvSpPr txBox="1"/>
          <p:nvPr/>
        </p:nvSpPr>
        <p:spPr>
          <a:xfrm>
            <a:off x="-4" y="984455"/>
            <a:ext cx="12191997" cy="461665"/>
          </a:xfrm>
          <a:prstGeom prst="rect">
            <a:avLst/>
          </a:prstGeom>
          <a:noFill/>
        </p:spPr>
        <p:txBody>
          <a:bodyPr wrap="square" rtlCol="0">
            <a:spAutoFit/>
          </a:bodyPr>
          <a:lstStyle/>
          <a:p>
            <a:pPr algn="ctr"/>
            <a:r>
              <a:rPr lang="en-US" sz="2400" b="1" dirty="0" smtClean="0"/>
              <a:t>This was a monetary/military error of great magnitude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0213"/>
            <a:ext cx="12192000" cy="5317787"/>
          </a:xfrm>
          <a:prstGeom prst="rect">
            <a:avLst/>
          </a:prstGeom>
        </p:spPr>
      </p:pic>
    </p:spTree>
    <p:extLst>
      <p:ext uri="{BB962C8B-B14F-4D97-AF65-F5344CB8AC3E}">
        <p14:creationId xmlns:p14="http://schemas.microsoft.com/office/powerpoint/2010/main" val="2592497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a:t>Confederacy’s Paper Money Fails</a:t>
            </a:r>
          </a:p>
        </p:txBody>
      </p:sp>
      <p:sp>
        <p:nvSpPr>
          <p:cNvPr id="3" name="Content Placeholder 2"/>
          <p:cNvSpPr>
            <a:spLocks noGrp="1"/>
          </p:cNvSpPr>
          <p:nvPr>
            <p:ph idx="1"/>
          </p:nvPr>
        </p:nvSpPr>
        <p:spPr>
          <a:xfrm>
            <a:off x="-1" y="350520"/>
            <a:ext cx="12191998" cy="1508141"/>
          </a:xfrm>
          <a:solidFill>
            <a:schemeClr val="accent6">
              <a:lumMod val="20000"/>
              <a:lumOff val="80000"/>
            </a:schemeClr>
          </a:solidFill>
        </p:spPr>
        <p:txBody>
          <a:bodyPr>
            <a:normAutofit/>
          </a:bodyPr>
          <a:lstStyle/>
          <a:p>
            <a:pPr marL="0" indent="0" algn="ctr">
              <a:buNone/>
            </a:pPr>
            <a:r>
              <a:rPr lang="en-US" sz="2200" b="1" dirty="0" smtClean="0"/>
              <a:t>MISTAKE #2:</a:t>
            </a:r>
          </a:p>
          <a:p>
            <a:pPr marL="0" indent="0" algn="ctr">
              <a:spcBef>
                <a:spcPts val="0"/>
              </a:spcBef>
              <a:buNone/>
            </a:pPr>
            <a:r>
              <a:rPr lang="en-US" sz="2200" b="1" dirty="0" smtClean="0"/>
              <a:t>  The Confederate paper money was not money in itself but merely a promise to pay money later.</a:t>
            </a:r>
            <a:endParaRPr lang="en-US" sz="2400" dirty="0"/>
          </a:p>
        </p:txBody>
      </p:sp>
      <p:sp>
        <p:nvSpPr>
          <p:cNvPr id="7" name="TextBox 6"/>
          <p:cNvSpPr txBox="1"/>
          <p:nvPr/>
        </p:nvSpPr>
        <p:spPr>
          <a:xfrm>
            <a:off x="-4" y="1104590"/>
            <a:ext cx="12191997" cy="707886"/>
          </a:xfrm>
          <a:prstGeom prst="rect">
            <a:avLst/>
          </a:prstGeom>
          <a:noFill/>
        </p:spPr>
        <p:txBody>
          <a:bodyPr wrap="square" rtlCol="0">
            <a:spAutoFit/>
          </a:bodyPr>
          <a:lstStyle/>
          <a:p>
            <a:pPr algn="ctr"/>
            <a:r>
              <a:rPr lang="en-US" sz="2000" dirty="0" smtClean="0"/>
              <a:t>“Two years after the ratification of a treaty of peace, the Confederate States and the United States of America will pay  to the bearer on demand – ONE HUNDRED DOLLARS”</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8662"/>
            <a:ext cx="12192000" cy="4999338"/>
          </a:xfrm>
          <a:prstGeom prst="rect">
            <a:avLst/>
          </a:prstGeom>
        </p:spPr>
      </p:pic>
    </p:spTree>
    <p:extLst>
      <p:ext uri="{BB962C8B-B14F-4D97-AF65-F5344CB8AC3E}">
        <p14:creationId xmlns:p14="http://schemas.microsoft.com/office/powerpoint/2010/main" val="1349781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a:t>Confederacy’s Paper Money Fails</a:t>
            </a:r>
          </a:p>
        </p:txBody>
      </p:sp>
      <p:sp>
        <p:nvSpPr>
          <p:cNvPr id="4" name="Content Placeholder 2"/>
          <p:cNvSpPr txBox="1">
            <a:spLocks/>
          </p:cNvSpPr>
          <p:nvPr/>
        </p:nvSpPr>
        <p:spPr>
          <a:xfrm>
            <a:off x="9399180" y="350520"/>
            <a:ext cx="2792819" cy="6507480"/>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b="1" dirty="0" smtClean="0"/>
          </a:p>
          <a:p>
            <a:pPr marL="0" indent="0" algn="ctr">
              <a:buFont typeface="Arial" panose="020B0604020202020204" pitchFamily="34" charset="0"/>
              <a:buNone/>
            </a:pPr>
            <a:endParaRPr lang="en-US" sz="2200" b="1" dirty="0"/>
          </a:p>
          <a:p>
            <a:pPr marL="0" indent="0" algn="ctr">
              <a:buFont typeface="Arial" panose="020B0604020202020204" pitchFamily="34" charset="0"/>
              <a:buNone/>
            </a:pPr>
            <a:r>
              <a:rPr lang="en-US" sz="2200" b="1" dirty="0" smtClean="0"/>
              <a:t>MISTAKE #3:</a:t>
            </a:r>
          </a:p>
          <a:p>
            <a:pPr marL="0" indent="0">
              <a:buFont typeface="Arial" panose="020B0604020202020204" pitchFamily="34" charset="0"/>
              <a:buNone/>
            </a:pPr>
            <a:r>
              <a:rPr lang="en-US" sz="2200" b="1" dirty="0" smtClean="0"/>
              <a:t>“In Feb, 1864, the Confederate Congress forced the conversion of the currency into a 20-year bond paying 4%.    Confederate currency not tendered for this conversion was devalued one-third after one and a half months and two-thirds after about a year.”  </a:t>
            </a:r>
            <a:r>
              <a:rPr lang="en-US" sz="2200" b="1" dirty="0" err="1" smtClean="0"/>
              <a:t>Zarlenga</a:t>
            </a:r>
            <a:r>
              <a:rPr lang="en-US" sz="2200" b="1" dirty="0" smtClean="0"/>
              <a:t>, </a:t>
            </a:r>
            <a:r>
              <a:rPr lang="en-US" sz="2200" b="1" i="1" dirty="0" smtClean="0"/>
              <a:t>LSM</a:t>
            </a:r>
            <a:r>
              <a:rPr lang="en-US" sz="2200" b="1" dirty="0" smtClean="0"/>
              <a:t>, p. 466</a:t>
            </a:r>
          </a:p>
        </p:txBody>
      </p:sp>
      <p:pic>
        <p:nvPicPr>
          <p:cNvPr id="6146" name="Picture 2" descr="http://ep.yimg.com/ay/scripophily/confederate-states-of-america-non-taxable-10-000-bond-certificate-rare-only-60-issued-september-19-1864-ball-37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19"/>
            <a:ext cx="9399181" cy="655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17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a:t>Confederacy’s Paper Money Fails</a:t>
            </a:r>
          </a:p>
        </p:txBody>
      </p:sp>
      <p:sp>
        <p:nvSpPr>
          <p:cNvPr id="3" name="Content Placeholder 2"/>
          <p:cNvSpPr>
            <a:spLocks noGrp="1"/>
          </p:cNvSpPr>
          <p:nvPr>
            <p:ph idx="1"/>
          </p:nvPr>
        </p:nvSpPr>
        <p:spPr>
          <a:xfrm>
            <a:off x="2761946" y="2213887"/>
            <a:ext cx="6445849" cy="3102392"/>
          </a:xfrm>
          <a:solidFill>
            <a:srgbClr val="CDFDDF"/>
          </a:solidFill>
        </p:spPr>
        <p:txBody>
          <a:bodyPr>
            <a:normAutofit/>
          </a:bodyPr>
          <a:lstStyle/>
          <a:p>
            <a:pPr marL="0" indent="0">
              <a:buNone/>
            </a:pPr>
            <a:r>
              <a:rPr lang="en-US" sz="2400" dirty="0" smtClean="0"/>
              <a:t>          1861      $1 Confederate =   .90   of gold</a:t>
            </a:r>
          </a:p>
          <a:p>
            <a:pPr marL="0" indent="0">
              <a:buNone/>
            </a:pPr>
            <a:r>
              <a:rPr lang="en-US" sz="2400" dirty="0" smtClean="0"/>
              <a:t>early 1862              “                        .83         “</a:t>
            </a:r>
          </a:p>
          <a:p>
            <a:pPr marL="0" indent="0">
              <a:buNone/>
            </a:pPr>
            <a:r>
              <a:rPr lang="en-US" sz="2400" dirty="0" smtClean="0"/>
              <a:t>early 1863              “                        .29         “</a:t>
            </a:r>
          </a:p>
          <a:p>
            <a:pPr marL="0" indent="0">
              <a:buNone/>
            </a:pPr>
            <a:r>
              <a:rPr lang="en-US" sz="2400" dirty="0" smtClean="0"/>
              <a:t>early 1864              “                        .05        “</a:t>
            </a:r>
          </a:p>
          <a:p>
            <a:pPr marL="0" indent="0">
              <a:buNone/>
            </a:pPr>
            <a:r>
              <a:rPr lang="en-US" sz="2400" dirty="0" smtClean="0"/>
              <a:t>early 1865             “                         .017      “</a:t>
            </a:r>
          </a:p>
          <a:p>
            <a:pPr marL="0" indent="0">
              <a:buNone/>
            </a:pPr>
            <a:endParaRPr lang="en-US" sz="2400" dirty="0" smtClean="0"/>
          </a:p>
          <a:p>
            <a:pPr marL="0" indent="0">
              <a:buNone/>
            </a:pPr>
            <a:endParaRPr lang="en-US" sz="2400" dirty="0"/>
          </a:p>
        </p:txBody>
      </p:sp>
      <p:sp>
        <p:nvSpPr>
          <p:cNvPr id="4" name="Content Placeholder 2"/>
          <p:cNvSpPr txBox="1">
            <a:spLocks/>
          </p:cNvSpPr>
          <p:nvPr/>
        </p:nvSpPr>
        <p:spPr>
          <a:xfrm>
            <a:off x="-1" y="350520"/>
            <a:ext cx="12191998" cy="1010447"/>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dirty="0" smtClean="0"/>
              <a:t>MISTAKE #4:</a:t>
            </a:r>
          </a:p>
          <a:p>
            <a:pPr marL="0" indent="0" algn="ctr">
              <a:buFont typeface="Arial" panose="020B0604020202020204" pitchFamily="34" charset="0"/>
              <a:buNone/>
            </a:pPr>
            <a:r>
              <a:rPr lang="en-US" sz="2200" b="1" dirty="0" smtClean="0"/>
              <a:t>Unlike the North, the South placed no limit on its issue of paper notes.</a:t>
            </a:r>
          </a:p>
        </p:txBody>
      </p:sp>
    </p:spTree>
    <p:extLst>
      <p:ext uri="{BB962C8B-B14F-4D97-AF65-F5344CB8AC3E}">
        <p14:creationId xmlns:p14="http://schemas.microsoft.com/office/powerpoint/2010/main" val="2647327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lvl="0" algn="ctr"/>
            <a:r>
              <a:rPr lang="en-US" sz="2800" b="1" dirty="0" smtClean="0"/>
              <a:t>Part 3</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478208" y="2679031"/>
            <a:ext cx="8161658" cy="646331"/>
          </a:xfrm>
          <a:prstGeom prst="rect">
            <a:avLst/>
          </a:prstGeom>
          <a:noFill/>
        </p:spPr>
        <p:txBody>
          <a:bodyPr wrap="none" rtlCol="0">
            <a:spAutoFit/>
          </a:bodyPr>
          <a:lstStyle/>
          <a:p>
            <a:r>
              <a:rPr lang="en-US" sz="3600" b="1" dirty="0"/>
              <a:t>Were the Greenbacks Unfair to Creditors?</a:t>
            </a:r>
          </a:p>
        </p:txBody>
      </p:sp>
    </p:spTree>
    <p:extLst>
      <p:ext uri="{BB962C8B-B14F-4D97-AF65-F5344CB8AC3E}">
        <p14:creationId xmlns:p14="http://schemas.microsoft.com/office/powerpoint/2010/main" val="2812783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Were the Greenbacks Unfair to Creditors?</a:t>
            </a:r>
          </a:p>
        </p:txBody>
      </p:sp>
      <p:sp>
        <p:nvSpPr>
          <p:cNvPr id="3" name="Content Placeholder 2"/>
          <p:cNvSpPr>
            <a:spLocks noGrp="1"/>
          </p:cNvSpPr>
          <p:nvPr>
            <p:ph idx="1"/>
          </p:nvPr>
        </p:nvSpPr>
        <p:spPr>
          <a:xfrm>
            <a:off x="397788" y="1920180"/>
            <a:ext cx="5024444" cy="3854977"/>
          </a:xfrm>
        </p:spPr>
        <p:txBody>
          <a:bodyPr>
            <a:normAutofit/>
          </a:bodyPr>
          <a:lstStyle/>
          <a:p>
            <a:pPr marL="0" indent="0">
              <a:buNone/>
            </a:pPr>
            <a:r>
              <a:rPr lang="en-US" sz="2400" dirty="0" smtClean="0"/>
              <a:t>In most cases, the borrower had been lent, not gold and silver, but bank notes or bank credit, supposedly backed by gold and silver in the bank’s vault.</a:t>
            </a:r>
          </a:p>
          <a:p>
            <a:pPr marL="0" indent="0">
              <a:buNone/>
            </a:pPr>
            <a:endParaRPr lang="en-US" sz="2400" dirty="0"/>
          </a:p>
          <a:p>
            <a:pPr marL="0" indent="0">
              <a:buNone/>
            </a:pPr>
            <a:r>
              <a:rPr lang="en-US" sz="2400" dirty="0" smtClean="0"/>
              <a:t>SYSTEM-WIDE, GOLD BACKING WAS A FICTION.</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80" y="350521"/>
            <a:ext cx="12192079" cy="1200329"/>
          </a:xfrm>
          <a:prstGeom prst="rect">
            <a:avLst/>
          </a:prstGeom>
          <a:solidFill>
            <a:srgbClr val="FFFFCC"/>
          </a:solidFill>
        </p:spPr>
        <p:txBody>
          <a:bodyPr wrap="square" rtlCol="0">
            <a:spAutoFit/>
          </a:bodyPr>
          <a:lstStyle/>
          <a:p>
            <a:r>
              <a:rPr lang="en-US" sz="2400" dirty="0" smtClean="0"/>
              <a:t>The Greenback was recognized as a superior means of exchange for private as well as public transactions.     The case was made, however, that creditors who had lent gold were being paid back in less valuable paper.</a:t>
            </a:r>
            <a:endParaRPr lang="en-US" sz="2400" dirty="0"/>
          </a:p>
        </p:txBody>
      </p:sp>
      <p:pic>
        <p:nvPicPr>
          <p:cNvPr id="1026" name="Picture 2" descr="http://nightstick.azurewebsites.net/NightStick/image.axd?picture=2011%2f4%2fProfessional-thie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219" y="1920180"/>
            <a:ext cx="6706781" cy="440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92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Were the Greenbacks Unfair to Creditors?</a:t>
            </a:r>
          </a:p>
        </p:txBody>
      </p:sp>
      <p:sp>
        <p:nvSpPr>
          <p:cNvPr id="3" name="Content Placeholder 2"/>
          <p:cNvSpPr>
            <a:spLocks noGrp="1"/>
          </p:cNvSpPr>
          <p:nvPr>
            <p:ph idx="1"/>
          </p:nvPr>
        </p:nvSpPr>
        <p:spPr>
          <a:xfrm>
            <a:off x="16043" y="754085"/>
            <a:ext cx="12191998" cy="419965"/>
          </a:xfrm>
          <a:solidFill>
            <a:schemeClr val="accent4">
              <a:lumMod val="40000"/>
              <a:lumOff val="60000"/>
            </a:schemeClr>
          </a:solidFill>
        </p:spPr>
        <p:txBody>
          <a:bodyPr>
            <a:normAutofit/>
          </a:bodyPr>
          <a:lstStyle/>
          <a:p>
            <a:pPr marL="0" indent="0" algn="ctr">
              <a:buNone/>
            </a:pPr>
            <a:r>
              <a:rPr lang="en-US" sz="2000" dirty="0" smtClean="0"/>
              <a:t>System-wide, the debtors had been loaned paper, not metal.  And how many of the lenders were banks?</a:t>
            </a:r>
          </a:p>
        </p:txBody>
      </p:sp>
      <p:sp>
        <p:nvSpPr>
          <p:cNvPr id="4" name="TextBox 3"/>
          <p:cNvSpPr txBox="1"/>
          <p:nvPr/>
        </p:nvSpPr>
        <p:spPr>
          <a:xfrm>
            <a:off x="0" y="350521"/>
            <a:ext cx="12191998" cy="400110"/>
          </a:xfrm>
          <a:prstGeom prst="rect">
            <a:avLst/>
          </a:prstGeom>
          <a:solidFill>
            <a:srgbClr val="FFC000"/>
          </a:solidFill>
        </p:spPr>
        <p:txBody>
          <a:bodyPr wrap="square" rtlCol="0">
            <a:spAutoFit/>
          </a:bodyPr>
          <a:lstStyle/>
          <a:p>
            <a:pPr algn="ctr"/>
            <a:r>
              <a:rPr lang="en-US" sz="2000" dirty="0" smtClean="0"/>
              <a:t>How were debtors to pay in coinage after the specie suspension of bank notes in December 1861?</a:t>
            </a:r>
            <a:endParaRPr lang="en-US" sz="2000" dirty="0"/>
          </a:p>
        </p:txBody>
      </p:sp>
      <p:pic>
        <p:nvPicPr>
          <p:cNvPr id="2050" name="Picture 2" descr="http://www.thehistorybox.com/images/arti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26" y="1318579"/>
            <a:ext cx="8438147" cy="553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59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smtClean="0"/>
              <a:t>PART 4</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2505" y="2743200"/>
            <a:ext cx="11774906" cy="1077218"/>
          </a:xfrm>
          <a:prstGeom prst="rect">
            <a:avLst/>
          </a:prstGeom>
          <a:noFill/>
        </p:spPr>
        <p:txBody>
          <a:bodyPr wrap="square" rtlCol="0">
            <a:spAutoFit/>
          </a:bodyPr>
          <a:lstStyle/>
          <a:p>
            <a:pPr algn="ctr"/>
            <a:r>
              <a:rPr lang="en-US" sz="3200" b="1" dirty="0"/>
              <a:t>The National Banking Act of </a:t>
            </a:r>
            <a:r>
              <a:rPr lang="en-US" sz="3200" b="1" dirty="0" smtClean="0"/>
              <a:t>1863/64:</a:t>
            </a:r>
          </a:p>
          <a:p>
            <a:pPr algn="ctr"/>
            <a:r>
              <a:rPr lang="en-US" sz="3200" b="1" dirty="0"/>
              <a:t>The Act Restricts Operational Fraud</a:t>
            </a:r>
          </a:p>
        </p:txBody>
      </p:sp>
    </p:spTree>
    <p:extLst>
      <p:ext uri="{BB962C8B-B14F-4D97-AF65-F5344CB8AC3E}">
        <p14:creationId xmlns:p14="http://schemas.microsoft.com/office/powerpoint/2010/main" val="319657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people.    Will Decker &amp; Martin Dunn,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Dunn, July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814882" y="1818129"/>
            <a:ext cx="6195518" cy="2266324"/>
          </a:xfrm>
        </p:spPr>
        <p:txBody>
          <a:bodyPr>
            <a:normAutofit/>
          </a:bodyPr>
          <a:lstStyle/>
          <a:p>
            <a:pPr marL="0" indent="0">
              <a:buNone/>
            </a:pPr>
            <a:r>
              <a:rPr lang="en-US" dirty="0"/>
              <a:t>The </a:t>
            </a:r>
            <a:r>
              <a:rPr lang="en-US" dirty="0" smtClean="0"/>
              <a:t>reasons given for the passage of the National Banking Act: </a:t>
            </a:r>
            <a:endParaRPr lang="en-US" dirty="0"/>
          </a:p>
          <a:p>
            <a:pPr lvl="1"/>
            <a:r>
              <a:rPr lang="en-US" dirty="0" smtClean="0"/>
              <a:t>create </a:t>
            </a:r>
            <a:r>
              <a:rPr lang="en-US" dirty="0"/>
              <a:t>a uniform currency </a:t>
            </a:r>
          </a:p>
          <a:p>
            <a:pPr lvl="1"/>
            <a:r>
              <a:rPr lang="en-US" dirty="0" smtClean="0"/>
              <a:t>more </a:t>
            </a:r>
            <a:r>
              <a:rPr lang="en-US" dirty="0"/>
              <a:t>effective bank </a:t>
            </a:r>
            <a:r>
              <a:rPr lang="en-US" dirty="0" smtClean="0"/>
              <a:t>supervision</a:t>
            </a:r>
          </a:p>
          <a:p>
            <a:pPr lvl="1"/>
            <a:r>
              <a:rPr lang="en-US" dirty="0" smtClean="0"/>
              <a:t>create a market for government bonds</a:t>
            </a:r>
            <a:endParaRPr lang="en-US" dirty="0"/>
          </a:p>
        </p:txBody>
      </p:sp>
      <p:sp>
        <p:nvSpPr>
          <p:cNvPr id="4" name="TextBox 3"/>
          <p:cNvSpPr txBox="1"/>
          <p:nvPr/>
        </p:nvSpPr>
        <p:spPr>
          <a:xfrm>
            <a:off x="0" y="350521"/>
            <a:ext cx="12192000" cy="584775"/>
          </a:xfrm>
          <a:prstGeom prst="rect">
            <a:avLst/>
          </a:prstGeom>
          <a:solidFill>
            <a:srgbClr val="FFFFCC"/>
          </a:solidFill>
        </p:spPr>
        <p:txBody>
          <a:bodyPr wrap="square" rtlCol="0">
            <a:spAutoFit/>
          </a:bodyPr>
          <a:lstStyle/>
          <a:p>
            <a:pPr algn="ctr"/>
            <a:r>
              <a:rPr lang="en-US" sz="3200" b="1" dirty="0" smtClean="0"/>
              <a:t>February 1863        &amp;         June 1864</a:t>
            </a:r>
            <a:endParaRPr lang="en-US" sz="3200" b="1" dirty="0"/>
          </a:p>
        </p:txBody>
      </p:sp>
      <p:pic>
        <p:nvPicPr>
          <p:cNvPr id="6" name="Picture 5"/>
          <p:cNvPicPr>
            <a:picLocks noChangeAspect="1"/>
          </p:cNvPicPr>
          <p:nvPr/>
        </p:nvPicPr>
        <p:blipFill>
          <a:blip r:embed="rId3"/>
          <a:stretch>
            <a:fillRect/>
          </a:stretch>
        </p:blipFill>
        <p:spPr>
          <a:xfrm>
            <a:off x="7543050" y="1278982"/>
            <a:ext cx="3609474" cy="4810752"/>
          </a:xfrm>
          <a:prstGeom prst="rect">
            <a:avLst/>
          </a:prstGeom>
        </p:spPr>
      </p:pic>
      <p:sp>
        <p:nvSpPr>
          <p:cNvPr id="7" name="TextBox 6"/>
          <p:cNvSpPr txBox="1"/>
          <p:nvPr/>
        </p:nvSpPr>
        <p:spPr>
          <a:xfrm>
            <a:off x="7543050" y="6248754"/>
            <a:ext cx="3850028" cy="369332"/>
          </a:xfrm>
          <a:prstGeom prst="rect">
            <a:avLst/>
          </a:prstGeom>
          <a:noFill/>
        </p:spPr>
        <p:txBody>
          <a:bodyPr wrap="none" rtlCol="0">
            <a:spAutoFit/>
          </a:bodyPr>
          <a:lstStyle/>
          <a:p>
            <a:r>
              <a:rPr lang="en-US" b="1" dirty="0" smtClean="0"/>
              <a:t>FIRST NATIONAL BANK, PHILADELPHIA</a:t>
            </a:r>
            <a:endParaRPr lang="en-US" b="1" dirty="0"/>
          </a:p>
        </p:txBody>
      </p:sp>
      <p:sp>
        <p:nvSpPr>
          <p:cNvPr id="9" name="TextBox 8"/>
          <p:cNvSpPr txBox="1"/>
          <p:nvPr/>
        </p:nvSpPr>
        <p:spPr>
          <a:xfrm>
            <a:off x="1435296" y="4933129"/>
            <a:ext cx="5480283" cy="707886"/>
          </a:xfrm>
          <a:prstGeom prst="rect">
            <a:avLst/>
          </a:prstGeom>
          <a:noFill/>
        </p:spPr>
        <p:txBody>
          <a:bodyPr wrap="none" rtlCol="0">
            <a:spAutoFit/>
          </a:bodyPr>
          <a:lstStyle/>
          <a:p>
            <a:r>
              <a:rPr lang="en-US" sz="2000" dirty="0" smtClean="0"/>
              <a:t>The 1</a:t>
            </a:r>
            <a:r>
              <a:rPr lang="en-US" sz="2000" baseline="30000" dirty="0" smtClean="0"/>
              <a:t>st</a:t>
            </a:r>
            <a:r>
              <a:rPr lang="en-US" sz="2000" dirty="0" smtClean="0"/>
              <a:t> National Bank of Philadelphia was the</a:t>
            </a:r>
          </a:p>
          <a:p>
            <a:r>
              <a:rPr lang="en-US" sz="2000" dirty="0" smtClean="0"/>
              <a:t>first bank to get a national charter – June 30, 1863.</a:t>
            </a:r>
            <a:endParaRPr lang="en-US" sz="2000" dirty="0"/>
          </a:p>
        </p:txBody>
      </p:sp>
      <p:sp>
        <p:nvSpPr>
          <p:cNvPr id="10" name="Right Arrow 9"/>
          <p:cNvSpPr/>
          <p:nvPr/>
        </p:nvSpPr>
        <p:spPr>
          <a:xfrm>
            <a:off x="6298317" y="4967286"/>
            <a:ext cx="978408" cy="310567"/>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052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4026567"/>
            <a:ext cx="11396421" cy="2418897"/>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 y="350521"/>
            <a:ext cx="12191999" cy="2554545"/>
          </a:xfrm>
          <a:prstGeom prst="rect">
            <a:avLst/>
          </a:prstGeom>
          <a:noFill/>
        </p:spPr>
        <p:txBody>
          <a:bodyPr wrap="square" rtlCol="0">
            <a:spAutoFit/>
          </a:bodyPr>
          <a:lstStyle/>
          <a:p>
            <a:r>
              <a:rPr lang="en-US" sz="2000" dirty="0"/>
              <a:t>A later act, passed </a:t>
            </a:r>
            <a:r>
              <a:rPr lang="en-US" sz="2000" dirty="0" smtClean="0"/>
              <a:t>March 1865</a:t>
            </a:r>
            <a:r>
              <a:rPr lang="en-US" sz="2000" dirty="0"/>
              <a:t>, imposed a tax of 10 percent on the notes of State banks to take effect on </a:t>
            </a:r>
            <a:r>
              <a:rPr lang="en-US" sz="2000" dirty="0" smtClean="0"/>
              <a:t>July </a:t>
            </a:r>
            <a:r>
              <a:rPr lang="en-US" sz="2000" dirty="0"/>
              <a:t>1866</a:t>
            </a:r>
            <a:r>
              <a:rPr lang="en-US" sz="2000" dirty="0" smtClean="0"/>
              <a:t>.  The </a:t>
            </a:r>
            <a:r>
              <a:rPr lang="en-US" sz="2000" dirty="0"/>
              <a:t>tax effectively forced all non-federal currency </a:t>
            </a:r>
            <a:r>
              <a:rPr lang="en-US" sz="2000" dirty="0" smtClean="0"/>
              <a:t>from circulation:  state bank note circulation dropped from $179.2 million to $19.9 million.   By October 1866, there were 1,644 national banks, and 300 state banks (down from 1600 in 1860).   </a:t>
            </a:r>
          </a:p>
          <a:p>
            <a:endParaRPr lang="en-US" sz="2000" b="1" dirty="0"/>
          </a:p>
          <a:p>
            <a:r>
              <a:rPr lang="en-US" sz="2000" dirty="0" smtClean="0"/>
              <a:t>Previously, only two banks had national charters, through Congressional Act:  the first and second Bank of the United States.   Now, obtaining a national charter would be a routine matter, through the Treasury’s Controller of the Currency.</a:t>
            </a:r>
            <a:endParaRPr lang="en-US" sz="2000" dirty="0"/>
          </a:p>
        </p:txBody>
      </p:sp>
      <p:pic>
        <p:nvPicPr>
          <p:cNvPr id="5122" name="Picture 2" descr="http://www.longbeachexpo.com/images/articles/LBE_Sep2013_ANA-50dollar-GoldBankN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622" y="2558534"/>
            <a:ext cx="10618378" cy="4114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7741" y="6488668"/>
            <a:ext cx="4916511" cy="369332"/>
          </a:xfrm>
          <a:prstGeom prst="rect">
            <a:avLst/>
          </a:prstGeom>
          <a:solidFill>
            <a:srgbClr val="F5FEA4"/>
          </a:solidFill>
        </p:spPr>
        <p:txBody>
          <a:bodyPr wrap="square" rtlCol="0">
            <a:spAutoFit/>
          </a:bodyPr>
          <a:lstStyle/>
          <a:p>
            <a:r>
              <a:rPr lang="en-US" b="1" dirty="0" smtClean="0"/>
              <a:t>FIRST NATIONAL GOLD BANK AT SAN FRANCISCO</a:t>
            </a:r>
            <a:endParaRPr lang="en-US" b="1" dirty="0"/>
          </a:p>
        </p:txBody>
      </p:sp>
    </p:spTree>
    <p:extLst>
      <p:ext uri="{BB962C8B-B14F-4D97-AF65-F5344CB8AC3E}">
        <p14:creationId xmlns:p14="http://schemas.microsoft.com/office/powerpoint/2010/main" val="87417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53896" y="4171740"/>
            <a:ext cx="6955753"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quarterly reports were required to be published</a:t>
            </a:r>
          </a:p>
          <a:p>
            <a:pPr marL="285750" indent="-285750">
              <a:buFont typeface="Arial" panose="020B0604020202020204" pitchFamily="34" charset="0"/>
              <a:buChar char="•"/>
            </a:pPr>
            <a:r>
              <a:rPr lang="en-US" dirty="0" smtClean="0"/>
              <a:t>bank notes were printed by the controller of the currency:  under </a:t>
            </a:r>
            <a:r>
              <a:rPr lang="en-US" dirty="0"/>
              <a:t>tight security, the currency had to be cut, registered, bundled, and shipped to the issuing national bank, where each note was supposed to be signed by hand</a:t>
            </a:r>
            <a:r>
              <a:rPr lang="en-US" dirty="0" smtClean="0"/>
              <a:t>.</a:t>
            </a:r>
          </a:p>
          <a:p>
            <a:pPr marL="285750" indent="-285750">
              <a:buFont typeface="Arial" panose="020B0604020202020204" pitchFamily="34" charset="0"/>
              <a:buChar char="•"/>
            </a:pPr>
            <a:r>
              <a:rPr lang="en-US" dirty="0" smtClean="0"/>
              <a:t>notes of national banks were made acceptable for most U.S. dues</a:t>
            </a:r>
          </a:p>
          <a:p>
            <a:pPr marL="285750" indent="-285750">
              <a:buFont typeface="Arial" panose="020B0604020202020204" pitchFamily="34" charset="0"/>
              <a:buChar char="•"/>
            </a:pPr>
            <a:r>
              <a:rPr lang="en-US" dirty="0" smtClean="0"/>
              <a:t>notes were to be received by all member banks at full value</a:t>
            </a:r>
          </a:p>
          <a:p>
            <a:pPr marL="285750" indent="-285750">
              <a:buFont typeface="Arial" panose="020B0604020202020204" pitchFamily="34" charset="0"/>
              <a:buChar char="•"/>
            </a:pPr>
            <a:r>
              <a:rPr lang="en-US" dirty="0" smtClean="0"/>
              <a:t>a maximum of $300 million of notes, system-wide, was decreed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543" y="1402093"/>
            <a:ext cx="4838455" cy="5302244"/>
          </a:xfrm>
          <a:prstGeom prst="rect">
            <a:avLst/>
          </a:prstGeom>
        </p:spPr>
      </p:pic>
      <p:sp>
        <p:nvSpPr>
          <p:cNvPr id="6" name="TextBox 5"/>
          <p:cNvSpPr txBox="1"/>
          <p:nvPr/>
        </p:nvSpPr>
        <p:spPr>
          <a:xfrm>
            <a:off x="0" y="350521"/>
            <a:ext cx="12191998" cy="707886"/>
          </a:xfrm>
          <a:prstGeom prst="rect">
            <a:avLst/>
          </a:prstGeom>
          <a:solidFill>
            <a:srgbClr val="FFC000"/>
          </a:solidFill>
        </p:spPr>
        <p:txBody>
          <a:bodyPr wrap="square" rtlCol="0">
            <a:spAutoFit/>
          </a:bodyPr>
          <a:lstStyle/>
          <a:p>
            <a:pPr algn="ctr"/>
            <a:r>
              <a:rPr lang="en-US" sz="2000" dirty="0" smtClean="0"/>
              <a:t>The act created a National Banking Association under the supervision of the newly created</a:t>
            </a:r>
          </a:p>
          <a:p>
            <a:pPr algn="ctr"/>
            <a:r>
              <a:rPr lang="en-US" sz="2000" dirty="0" smtClean="0"/>
              <a:t>Controller of the Currency in the Treasury Department. </a:t>
            </a:r>
            <a:endParaRPr lang="en-US" sz="2000" dirty="0"/>
          </a:p>
        </p:txBody>
      </p:sp>
      <p:pic>
        <p:nvPicPr>
          <p:cNvPr id="7" name="Picture 6"/>
          <p:cNvPicPr>
            <a:picLocks noChangeAspect="1"/>
          </p:cNvPicPr>
          <p:nvPr/>
        </p:nvPicPr>
        <p:blipFill>
          <a:blip r:embed="rId4"/>
          <a:stretch>
            <a:fillRect/>
          </a:stretch>
        </p:blipFill>
        <p:spPr>
          <a:xfrm>
            <a:off x="1822860" y="1227921"/>
            <a:ext cx="2829821" cy="2825294"/>
          </a:xfrm>
          <a:prstGeom prst="rect">
            <a:avLst/>
          </a:prstGeom>
        </p:spPr>
      </p:pic>
    </p:spTree>
    <p:extLst>
      <p:ext uri="{BB962C8B-B14F-4D97-AF65-F5344CB8AC3E}">
        <p14:creationId xmlns:p14="http://schemas.microsoft.com/office/powerpoint/2010/main" val="911894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526615" y="5783490"/>
            <a:ext cx="4567245" cy="1015663"/>
          </a:xfrm>
          <a:prstGeom prst="rect">
            <a:avLst/>
          </a:prstGeom>
          <a:noFill/>
        </p:spPr>
        <p:txBody>
          <a:bodyPr wrap="square" rtlCol="0">
            <a:spAutoFit/>
          </a:bodyPr>
          <a:lstStyle/>
          <a:p>
            <a:r>
              <a:rPr lang="en-US" sz="2000" dirty="0" smtClean="0"/>
              <a:t>The bank’s U.S. Treasury bonds must be deposited with the Treasurer of the U.S., before commencing business.</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438" y="1480971"/>
            <a:ext cx="4969308" cy="4348144"/>
          </a:xfrm>
          <a:prstGeom prst="rect">
            <a:avLst/>
          </a:prstGeom>
        </p:spPr>
      </p:pic>
      <p:sp>
        <p:nvSpPr>
          <p:cNvPr id="6" name="TextBox 5"/>
          <p:cNvSpPr txBox="1"/>
          <p:nvPr/>
        </p:nvSpPr>
        <p:spPr>
          <a:xfrm>
            <a:off x="0" y="350521"/>
            <a:ext cx="12191998" cy="707886"/>
          </a:xfrm>
          <a:prstGeom prst="rect">
            <a:avLst/>
          </a:prstGeom>
          <a:solidFill>
            <a:srgbClr val="FFC000"/>
          </a:solidFill>
        </p:spPr>
        <p:txBody>
          <a:bodyPr wrap="square" rtlCol="0">
            <a:spAutoFit/>
          </a:bodyPr>
          <a:lstStyle/>
          <a:p>
            <a:pPr algn="ctr"/>
            <a:r>
              <a:rPr lang="en-US" sz="2000" dirty="0" smtClean="0"/>
              <a:t>The national bank notes were backed by U.S. government bonds:</a:t>
            </a:r>
          </a:p>
          <a:p>
            <a:pPr algn="ctr"/>
            <a:r>
              <a:rPr lang="en-US" sz="2000" dirty="0" smtClean="0"/>
              <a:t>Each bank  was required to purchase Treasury bonds in the amount of 1/3 of its paid in capital ($30,000 minimum). </a:t>
            </a:r>
            <a:endParaRPr lang="en-US" sz="2000" dirty="0"/>
          </a:p>
        </p:txBody>
      </p:sp>
      <p:pic>
        <p:nvPicPr>
          <p:cNvPr id="8196" name="Picture 4" descr="http://1.bp.blogspot.com/_WIZEjYvqh9g/THz2vG9CgWI/AAAAAAAAAAo/lRpnK1waQ-8/s320/US+Treasury+Bo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21" y="1601571"/>
            <a:ext cx="5678823" cy="425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09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5" name="TextBox 4"/>
          <p:cNvSpPr txBox="1"/>
          <p:nvPr/>
        </p:nvSpPr>
        <p:spPr>
          <a:xfrm>
            <a:off x="0" y="350521"/>
            <a:ext cx="12191998" cy="707886"/>
          </a:xfrm>
          <a:prstGeom prst="rect">
            <a:avLst/>
          </a:prstGeom>
          <a:solidFill>
            <a:srgbClr val="FFCCFF"/>
          </a:solidFill>
        </p:spPr>
        <p:txBody>
          <a:bodyPr wrap="square" rtlCol="0">
            <a:spAutoFit/>
          </a:bodyPr>
          <a:lstStyle/>
          <a:p>
            <a:pPr algn="ctr"/>
            <a:r>
              <a:rPr lang="en-US" sz="2000" dirty="0" smtClean="0"/>
              <a:t>Each bank is entitled to receive from the Controller of the Currency an amount of circulating notes</a:t>
            </a:r>
          </a:p>
          <a:p>
            <a:pPr algn="ctr"/>
            <a:r>
              <a:rPr lang="en-US" sz="2000" dirty="0" smtClean="0"/>
              <a:t>equal to 90% of the par value of the bonds deposited by the bank at the Controller.</a:t>
            </a:r>
            <a:endParaRPr lang="en-US" sz="2000" dirty="0"/>
          </a:p>
        </p:txBody>
      </p:sp>
      <p:pic>
        <p:nvPicPr>
          <p:cNvPr id="6" name="Picture 4" descr="http://1.bp.blogspot.com/_WIZEjYvqh9g/THz2vG9CgWI/AAAAAAAAAAo/lRpnK1waQ-8/s320/US+Treasury+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 y="1058407"/>
            <a:ext cx="5240914" cy="42606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rotheltokens.com/sexy%20banknote/pictures/highres%20pics/Merchants%20NB,%20Los%20Angeles%20w%203%20lg%20marg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652" y="1350344"/>
            <a:ext cx="4461779" cy="188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donckelly.com/national/millersburg_de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669" y="2169113"/>
            <a:ext cx="3757201" cy="1683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longbeachexpo.com/images/articles/LBE_Sep2013_ANA-50dollar-GoldBankNo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0827" y="3010841"/>
            <a:ext cx="4531901" cy="16003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7338" y="5736941"/>
            <a:ext cx="4758097" cy="646331"/>
          </a:xfrm>
          <a:prstGeom prst="rect">
            <a:avLst/>
          </a:prstGeom>
          <a:solidFill>
            <a:srgbClr val="FF66FF"/>
          </a:solidFill>
        </p:spPr>
        <p:txBody>
          <a:bodyPr wrap="none" rtlCol="0">
            <a:spAutoFit/>
          </a:bodyPr>
          <a:lstStyle/>
          <a:p>
            <a:r>
              <a:rPr lang="en-US" b="1" dirty="0" smtClean="0"/>
              <a:t>A NATIONAL BANK BUYS U.S. TREASURY BONDS</a:t>
            </a:r>
          </a:p>
          <a:p>
            <a:pPr algn="ctr"/>
            <a:r>
              <a:rPr lang="en-US" b="1" dirty="0" smtClean="0"/>
              <a:t>  TO BACK ITS CIRCULATING BANK NOTES</a:t>
            </a:r>
          </a:p>
        </p:txBody>
      </p:sp>
      <p:sp>
        <p:nvSpPr>
          <p:cNvPr id="11" name="TextBox 10"/>
          <p:cNvSpPr txBox="1"/>
          <p:nvPr/>
        </p:nvSpPr>
        <p:spPr>
          <a:xfrm>
            <a:off x="5353234" y="2451239"/>
            <a:ext cx="619080" cy="830997"/>
          </a:xfrm>
          <a:prstGeom prst="rect">
            <a:avLst/>
          </a:prstGeom>
          <a:solidFill>
            <a:srgbClr val="FF66FF"/>
          </a:solidFill>
        </p:spPr>
        <p:txBody>
          <a:bodyPr wrap="none" rtlCol="0">
            <a:spAutoFit/>
          </a:bodyPr>
          <a:lstStyle/>
          <a:p>
            <a:r>
              <a:rPr lang="en-US" sz="4800" b="1" dirty="0" smtClean="0"/>
              <a:t>&amp;</a:t>
            </a:r>
            <a:endParaRPr lang="en-US" sz="4800" b="1" dirty="0"/>
          </a:p>
        </p:txBody>
      </p:sp>
      <p:sp>
        <p:nvSpPr>
          <p:cNvPr id="12" name="TextBox 11"/>
          <p:cNvSpPr txBox="1"/>
          <p:nvPr/>
        </p:nvSpPr>
        <p:spPr>
          <a:xfrm>
            <a:off x="6243711" y="5846602"/>
            <a:ext cx="5563831" cy="923330"/>
          </a:xfrm>
          <a:prstGeom prst="rect">
            <a:avLst/>
          </a:prstGeom>
          <a:solidFill>
            <a:srgbClr val="FF66FF"/>
          </a:solidFill>
        </p:spPr>
        <p:txBody>
          <a:bodyPr wrap="none" rtlCol="0">
            <a:spAutoFit/>
          </a:bodyPr>
          <a:lstStyle/>
          <a:p>
            <a:r>
              <a:rPr lang="en-US" b="1" dirty="0" smtClean="0"/>
              <a:t>THE TREASURY GIVES TO THE BANK </a:t>
            </a:r>
          </a:p>
          <a:p>
            <a:r>
              <a:rPr lang="en-US" b="1" dirty="0" smtClean="0"/>
              <a:t>NATIONAL BANK NOTES WORTH 90% OF THE PAR VALUE</a:t>
            </a:r>
          </a:p>
          <a:p>
            <a:r>
              <a:rPr lang="en-US" b="1" dirty="0" smtClean="0"/>
              <a:t>OF ITS DEPOSITED TREASURY BONDS</a:t>
            </a:r>
            <a:endParaRPr lang="en-US" b="1" dirty="0"/>
          </a:p>
        </p:txBody>
      </p:sp>
      <p:sp>
        <p:nvSpPr>
          <p:cNvPr id="13" name="Right Arrow 12"/>
          <p:cNvSpPr/>
          <p:nvPr/>
        </p:nvSpPr>
        <p:spPr>
          <a:xfrm>
            <a:off x="5066410" y="5876042"/>
            <a:ext cx="978408" cy="484632"/>
          </a:xfrm>
          <a:prstGeom prst="right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24067" y="4654395"/>
            <a:ext cx="2718758" cy="400110"/>
          </a:xfrm>
          <a:prstGeom prst="rect">
            <a:avLst/>
          </a:prstGeom>
          <a:noFill/>
        </p:spPr>
        <p:txBody>
          <a:bodyPr wrap="none" rtlCol="0">
            <a:spAutoFit/>
          </a:bodyPr>
          <a:lstStyle/>
          <a:p>
            <a:r>
              <a:rPr lang="en-US" sz="2000" b="1" dirty="0" smtClean="0"/>
              <a:t>NATIONAL BANK NOTES</a:t>
            </a:r>
            <a:endParaRPr lang="en-US" sz="2000" b="1" dirty="0"/>
          </a:p>
        </p:txBody>
      </p:sp>
      <p:sp>
        <p:nvSpPr>
          <p:cNvPr id="15" name="TextBox 14"/>
          <p:cNvSpPr txBox="1"/>
          <p:nvPr/>
        </p:nvSpPr>
        <p:spPr>
          <a:xfrm>
            <a:off x="1127051" y="5054505"/>
            <a:ext cx="1999393" cy="400110"/>
          </a:xfrm>
          <a:prstGeom prst="rect">
            <a:avLst/>
          </a:prstGeom>
          <a:noFill/>
        </p:spPr>
        <p:txBody>
          <a:bodyPr wrap="none" rtlCol="0">
            <a:spAutoFit/>
          </a:bodyPr>
          <a:lstStyle/>
          <a:p>
            <a:r>
              <a:rPr lang="en-US" sz="2000" b="1" dirty="0" smtClean="0"/>
              <a:t>TREASURY BOND</a:t>
            </a:r>
            <a:endParaRPr lang="en-US" sz="2000" b="1" dirty="0"/>
          </a:p>
        </p:txBody>
      </p:sp>
    </p:spTree>
    <p:extLst>
      <p:ext uri="{BB962C8B-B14F-4D97-AF65-F5344CB8AC3E}">
        <p14:creationId xmlns:p14="http://schemas.microsoft.com/office/powerpoint/2010/main" val="3837996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6146" name="Picture 2" descr="http://brotheltokens.com/sexy%20banknote/pictures/highres%20pics/Merchants%20NB,%20Los%20Angeles%20w%203%20lg%20marg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3114"/>
            <a:ext cx="12191998" cy="607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15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11266" name="Picture 2" descr="http://thumbs1.picclick.com/d/w1600/pict/170939319408_/DANVILLE-10-THE-FARMERS-NATIONAL-BANK-OF-DANV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5" y="350521"/>
            <a:ext cx="12134453" cy="6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29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The </a:t>
            </a:r>
            <a:r>
              <a:rPr lang="en-US" sz="2800" b="1" dirty="0"/>
              <a:t>Act Restricts Operational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10242" name="Picture 2" descr="http://www.donckelly.com/national/millersburg_deu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2"/>
            <a:ext cx="12192000" cy="650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70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smtClean="0"/>
              <a:t> </a:t>
            </a:r>
            <a:r>
              <a:rPr lang="en-US" sz="2800" b="1" dirty="0"/>
              <a:t>The Act Restricts Operational Fraud</a:t>
            </a:r>
          </a:p>
        </p:txBody>
      </p:sp>
      <p:sp>
        <p:nvSpPr>
          <p:cNvPr id="3" name="Content Placeholder 2"/>
          <p:cNvSpPr>
            <a:spLocks noGrp="1"/>
          </p:cNvSpPr>
          <p:nvPr>
            <p:ph idx="1"/>
          </p:nvPr>
        </p:nvSpPr>
        <p:spPr>
          <a:xfrm>
            <a:off x="397787" y="1366183"/>
            <a:ext cx="11396421" cy="5079281"/>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5" name="Rectangle 4"/>
          <p:cNvSpPr/>
          <p:nvPr/>
        </p:nvSpPr>
        <p:spPr>
          <a:xfrm>
            <a:off x="1836818" y="1719751"/>
            <a:ext cx="8518358" cy="4247317"/>
          </a:xfrm>
          <a:prstGeom prst="rect">
            <a:avLst/>
          </a:prstGeom>
          <a:solidFill>
            <a:srgbClr val="FFCC99"/>
          </a:solidFill>
        </p:spPr>
        <p:txBody>
          <a:bodyPr wrap="square">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Although the OCC’s headquarters operations were initially funded by Congress, national bank examiners were more akin to independent contractors, paid directly by the banks they examined at a rate of $5.00 a day plus $2.00 for every 25 miles traveled…</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…designed to insulate examiners from the pressures of the federal budgeting and appropriations process.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Many examiners were overwhelmed by the number of banks in their supervisory portfolios and by the challenge of getting from one to the next. One OCC examiner in 1887 had responsibility for 90 banks scattered throughout seven states. He could have hired an assistant to help, but that would have been an out-of-pocket expense. Nineteenth-century rail travel was physically grueling; schedules and connections were erratic. Examiners were sometimes tempted to rush through their work to avoid missing the train that could leave them stranded—and unpaid—for days.   The examiners became regular salaried employees only in 1913.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0" y="350521"/>
            <a:ext cx="12191998" cy="1015663"/>
          </a:xfrm>
          <a:prstGeom prst="rect">
            <a:avLst/>
          </a:prstGeom>
          <a:solidFill>
            <a:srgbClr val="FFC000"/>
          </a:solidFill>
        </p:spPr>
        <p:txBody>
          <a:bodyPr wrap="square" rtlCol="0">
            <a:spAutoFit/>
          </a:bodyPr>
          <a:lstStyle/>
          <a:p>
            <a:pPr algn="ctr"/>
            <a:r>
              <a:rPr lang="en-US" sz="2000" dirty="0"/>
              <a:t>The National Bank Act required national banks to submit regular reports of condition for the OCC’s use in verifying their safety and soundness. The Act also required the OCC to conduct an on-site examination of every national bank and to prepare “a full and detailed report” on its condition.</a:t>
            </a:r>
          </a:p>
        </p:txBody>
      </p:sp>
    </p:spTree>
    <p:extLst>
      <p:ext uri="{BB962C8B-B14F-4D97-AF65-F5344CB8AC3E}">
        <p14:creationId xmlns:p14="http://schemas.microsoft.com/office/powerpoint/2010/main" val="681534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5</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946484" y="2775284"/>
            <a:ext cx="10523621" cy="584775"/>
          </a:xfrm>
          <a:prstGeom prst="rect">
            <a:avLst/>
          </a:prstGeom>
          <a:noFill/>
        </p:spPr>
        <p:txBody>
          <a:bodyPr wrap="square" rtlCol="0">
            <a:spAutoFit/>
          </a:bodyPr>
          <a:lstStyle/>
          <a:p>
            <a:pPr algn="ctr"/>
            <a:r>
              <a:rPr lang="en-US" sz="3200" b="1" dirty="0" smtClean="0"/>
              <a:t>The Act </a:t>
            </a:r>
            <a:r>
              <a:rPr lang="en-US" sz="3200" b="1" dirty="0"/>
              <a:t>Entrenches Structural Fraud</a:t>
            </a:r>
          </a:p>
        </p:txBody>
      </p:sp>
    </p:spTree>
    <p:extLst>
      <p:ext uri="{BB962C8B-B14F-4D97-AF65-F5344CB8AC3E}">
        <p14:creationId xmlns:p14="http://schemas.microsoft.com/office/powerpoint/2010/main" val="172408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773086"/>
            <a:ext cx="11396421" cy="5937680"/>
          </a:xfrm>
        </p:spPr>
        <p:txBody>
          <a:bodyPr>
            <a:normAutofit/>
          </a:bodyPr>
          <a:lstStyle/>
          <a:p>
            <a:pPr marL="514350" indent="-514350">
              <a:buFont typeface="+mj-lt"/>
              <a:buAutoNum type="arabicPeriod"/>
            </a:pPr>
            <a:r>
              <a:rPr lang="en-US" dirty="0" smtClean="0"/>
              <a:t>Comments on the Wartime Inflation:  What If?</a:t>
            </a:r>
          </a:p>
          <a:p>
            <a:pPr marL="514350" indent="-514350">
              <a:buFont typeface="+mj-lt"/>
              <a:buAutoNum type="arabicPeriod"/>
            </a:pPr>
            <a:r>
              <a:rPr lang="en-US" dirty="0" smtClean="0"/>
              <a:t>Confederacy’s Paper Money Fails</a:t>
            </a:r>
          </a:p>
          <a:p>
            <a:pPr marL="514350" indent="-514350">
              <a:buFont typeface="+mj-lt"/>
              <a:buAutoNum type="arabicPeriod"/>
            </a:pPr>
            <a:r>
              <a:rPr lang="en-US" dirty="0" smtClean="0"/>
              <a:t>Were the Greenbacks Unfair to Creditors?</a:t>
            </a:r>
          </a:p>
          <a:p>
            <a:pPr marL="514350" indent="-514350">
              <a:buFont typeface="+mj-lt"/>
              <a:buAutoNum type="arabicPeriod"/>
            </a:pPr>
            <a:r>
              <a:rPr lang="en-US" dirty="0" smtClean="0"/>
              <a:t>The National Banking Act of 1863/64:  The Act Restricts Operational Fraud</a:t>
            </a:r>
          </a:p>
          <a:p>
            <a:pPr marL="514350" indent="-514350">
              <a:buFont typeface="+mj-lt"/>
              <a:buAutoNum type="arabicPeriod"/>
            </a:pPr>
            <a:r>
              <a:rPr lang="en-US" dirty="0" smtClean="0"/>
              <a:t>The Act Entrenches Structural Fraud</a:t>
            </a:r>
          </a:p>
          <a:p>
            <a:pPr marL="514350" indent="-514350">
              <a:buFont typeface="+mj-lt"/>
              <a:buAutoNum type="arabicPeriod"/>
            </a:pPr>
            <a:r>
              <a:rPr lang="en-US" dirty="0" smtClean="0"/>
              <a:t>Battle Over the Greenbacks:  The Supreme Court Decisions</a:t>
            </a:r>
          </a:p>
          <a:p>
            <a:pPr marL="514350" indent="-514350">
              <a:buFont typeface="+mj-lt"/>
              <a:buAutoNum type="arabicPeriod"/>
            </a:pPr>
            <a:r>
              <a:rPr lang="en-US" dirty="0" smtClean="0"/>
              <a:t>Battle Over the Greenbacks:  Pastor and Professor Against the Greenbacks</a:t>
            </a:r>
          </a:p>
          <a:p>
            <a:pPr marL="514350" indent="-514350">
              <a:buFont typeface="+mj-lt"/>
              <a:buAutoNum type="arabicPeriod"/>
            </a:pPr>
            <a:r>
              <a:rPr lang="en-US" dirty="0" smtClean="0"/>
              <a:t>The Greenback Defenders</a:t>
            </a:r>
          </a:p>
          <a:p>
            <a:pPr marL="971550" lvl="1" indent="-514350">
              <a:buFont typeface="+mj-lt"/>
              <a:buAutoNum type="alphaLcPeriod"/>
            </a:pPr>
            <a:r>
              <a:rPr lang="en-US" dirty="0" smtClean="0"/>
              <a:t>Lyman </a:t>
            </a:r>
            <a:r>
              <a:rPr lang="en-US" dirty="0" err="1" smtClean="0"/>
              <a:t>Dewolf</a:t>
            </a:r>
            <a:endParaRPr lang="en-US" dirty="0" smtClean="0"/>
          </a:p>
          <a:p>
            <a:pPr marL="971550" lvl="1" indent="-514350">
              <a:buFont typeface="+mj-lt"/>
              <a:buAutoNum type="alphaLcPeriod"/>
            </a:pPr>
            <a:r>
              <a:rPr lang="en-US" dirty="0" smtClean="0"/>
              <a:t>Benjamin Butler Understood</a:t>
            </a:r>
          </a:p>
          <a:p>
            <a:pPr marL="514350" indent="-514350">
              <a:buFont typeface="+mj-lt"/>
              <a:buAutoNum type="arabicPeriod"/>
            </a:pPr>
            <a:endParaRPr lang="en-US" dirty="0" smtClean="0"/>
          </a:p>
        </p:txBody>
      </p:sp>
    </p:spTree>
    <p:extLst>
      <p:ext uri="{BB962C8B-B14F-4D97-AF65-F5344CB8AC3E}">
        <p14:creationId xmlns:p14="http://schemas.microsoft.com/office/powerpoint/2010/main" val="60472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The Act Entrenches Structural Fraud</a:t>
            </a:r>
          </a:p>
        </p:txBody>
      </p:sp>
      <p:sp>
        <p:nvSpPr>
          <p:cNvPr id="5" name="TextBox 4"/>
          <p:cNvSpPr txBox="1"/>
          <p:nvPr/>
        </p:nvSpPr>
        <p:spPr>
          <a:xfrm>
            <a:off x="0" y="350521"/>
            <a:ext cx="12191998" cy="707886"/>
          </a:xfrm>
          <a:prstGeom prst="rect">
            <a:avLst/>
          </a:prstGeom>
          <a:solidFill>
            <a:srgbClr val="FFCCFF"/>
          </a:solidFill>
        </p:spPr>
        <p:txBody>
          <a:bodyPr wrap="square" rtlCol="0">
            <a:spAutoFit/>
          </a:bodyPr>
          <a:lstStyle/>
          <a:p>
            <a:pPr algn="ctr"/>
            <a:r>
              <a:rPr lang="en-US" sz="2000" b="1" u="sng" dirty="0" smtClean="0"/>
              <a:t>#1 STRUCTURAL FRAUD</a:t>
            </a:r>
            <a:r>
              <a:rPr lang="en-US" sz="2000" dirty="0" smtClean="0"/>
              <a:t>:  Each bank is entitled to receive from the Controller of the Currency</a:t>
            </a:r>
          </a:p>
          <a:p>
            <a:pPr algn="ctr"/>
            <a:r>
              <a:rPr lang="en-US" sz="2000" dirty="0" smtClean="0"/>
              <a:t>an amount of circulating notes equal to 90% of the par value of the bonds deposited by it.</a:t>
            </a:r>
            <a:endParaRPr lang="en-US" sz="2000" dirty="0"/>
          </a:p>
        </p:txBody>
      </p:sp>
      <p:pic>
        <p:nvPicPr>
          <p:cNvPr id="6" name="Picture 4" descr="http://1.bp.blogspot.com/_WIZEjYvqh9g/THz2vG9CgWI/AAAAAAAAAAo/lRpnK1waQ-8/s320/US+Treasury+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 y="1058408"/>
            <a:ext cx="4669897" cy="37964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rotheltokens.com/sexy%20banknote/pictures/highres%20pics/Merchants%20NB,%20Los%20Angeles%20w%203%20lg%20marg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652" y="1350344"/>
            <a:ext cx="4461779" cy="188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donckelly.com/national/millersburg_de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669" y="2169113"/>
            <a:ext cx="3757201" cy="1683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longbeachexpo.com/images/articles/LBE_Sep2013_ANA-50dollar-GoldBankNo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0827" y="3010841"/>
            <a:ext cx="4531901" cy="16003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3234" y="2451239"/>
            <a:ext cx="619080" cy="830997"/>
          </a:xfrm>
          <a:prstGeom prst="rect">
            <a:avLst/>
          </a:prstGeom>
          <a:solidFill>
            <a:srgbClr val="FFFFCC"/>
          </a:solidFill>
        </p:spPr>
        <p:txBody>
          <a:bodyPr wrap="none" rtlCol="0">
            <a:spAutoFit/>
          </a:bodyPr>
          <a:lstStyle/>
          <a:p>
            <a:r>
              <a:rPr lang="en-US" sz="4800" b="1" dirty="0" smtClean="0"/>
              <a:t>&amp;</a:t>
            </a:r>
            <a:endParaRPr lang="en-US" sz="4800" b="1" dirty="0"/>
          </a:p>
        </p:txBody>
      </p:sp>
      <p:pic>
        <p:nvPicPr>
          <p:cNvPr id="12292" name="Picture 4" descr="http://1.bp.blogspot.com/_6sf3lJNfRmM/TTCax6YPweI/AAAAAAAAAFE/E_eL9ZgZAGE/s1600/b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343" y="1719238"/>
            <a:ext cx="4446541" cy="28919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0781" y="4872645"/>
            <a:ext cx="11810434" cy="1754326"/>
          </a:xfrm>
          <a:prstGeom prst="rect">
            <a:avLst/>
          </a:prstGeom>
          <a:solidFill>
            <a:srgbClr val="FFCCFF"/>
          </a:solidFill>
        </p:spPr>
        <p:txBody>
          <a:bodyPr wrap="square" rtlCol="0">
            <a:spAutoFit/>
          </a:bodyPr>
          <a:lstStyle/>
          <a:p>
            <a:r>
              <a:rPr lang="en-US" b="1" dirty="0" smtClean="0"/>
              <a:t>“… [the banker is] permitted to invest his greenbacks in government bonds at face value; upon these bonds he not only drew gold interest in advance, but by means of the bank scheme he actually had 90 per cent of their value returned to him. .. in the form of national bank notes, and it is with these he carries on his banking business, loaning them out upon the most advantageous terms.   On the one hand he draws interest from the government; on the other, </a:t>
            </a:r>
            <a:r>
              <a:rPr lang="en-US" b="1" i="1" dirty="0" smtClean="0"/>
              <a:t>from the same investment</a:t>
            </a:r>
            <a:r>
              <a:rPr lang="en-US" b="1" dirty="0" smtClean="0"/>
              <a:t> he draws interest from his individual debtors.”     Sarah Emery, </a:t>
            </a:r>
            <a:r>
              <a:rPr lang="en-US" b="1" i="1" dirty="0" smtClean="0"/>
              <a:t>Seven Financial Conspiracies Which Have Enslaved The American People, </a:t>
            </a:r>
            <a:r>
              <a:rPr lang="en-US" b="1" dirty="0" smtClean="0"/>
              <a:t>p. 25</a:t>
            </a:r>
            <a:endParaRPr lang="en-US" b="1" dirty="0"/>
          </a:p>
        </p:txBody>
      </p:sp>
    </p:spTree>
    <p:extLst>
      <p:ext uri="{BB962C8B-B14F-4D97-AF65-F5344CB8AC3E}">
        <p14:creationId xmlns:p14="http://schemas.microsoft.com/office/powerpoint/2010/main" val="3453788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6835"/>
            <a:ext cx="12191999" cy="343686"/>
          </a:xfrm>
          <a:prstGeom prst="rect">
            <a:avLst/>
          </a:prstGeom>
          <a:solidFill>
            <a:srgbClr val="CCCCFF"/>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The Act Entrenches Structural Fraud</a:t>
            </a:r>
            <a:endParaRPr lang="en-US" sz="2800" b="1" dirty="0"/>
          </a:p>
        </p:txBody>
      </p:sp>
      <p:sp>
        <p:nvSpPr>
          <p:cNvPr id="5" name="TextBox 4"/>
          <p:cNvSpPr txBox="1"/>
          <p:nvPr/>
        </p:nvSpPr>
        <p:spPr>
          <a:xfrm flipH="1">
            <a:off x="-1" y="350521"/>
            <a:ext cx="12191998" cy="584775"/>
          </a:xfrm>
          <a:prstGeom prst="rect">
            <a:avLst/>
          </a:prstGeom>
          <a:solidFill>
            <a:schemeClr val="accent1">
              <a:lumMod val="20000"/>
              <a:lumOff val="80000"/>
            </a:schemeClr>
          </a:solidFill>
        </p:spPr>
        <p:txBody>
          <a:bodyPr wrap="square" rtlCol="0">
            <a:spAutoFit/>
          </a:bodyPr>
          <a:lstStyle/>
          <a:p>
            <a:pPr algn="ctr"/>
            <a:r>
              <a:rPr lang="en-US" sz="3200" b="1" dirty="0" smtClean="0"/>
              <a:t>What does this structural fraud look like?</a:t>
            </a:r>
            <a:endParaRPr lang="en-US" sz="3200" b="1" dirty="0"/>
          </a:p>
        </p:txBody>
      </p:sp>
      <p:sp>
        <p:nvSpPr>
          <p:cNvPr id="9" name="TextBox 8"/>
          <p:cNvSpPr txBox="1"/>
          <p:nvPr/>
        </p:nvSpPr>
        <p:spPr>
          <a:xfrm>
            <a:off x="9258022" y="935296"/>
            <a:ext cx="2740366" cy="646331"/>
          </a:xfrm>
          <a:prstGeom prst="rect">
            <a:avLst/>
          </a:prstGeom>
          <a:noFill/>
        </p:spPr>
        <p:txBody>
          <a:bodyPr wrap="none" rtlCol="0">
            <a:spAutoFit/>
          </a:bodyPr>
          <a:lstStyle/>
          <a:p>
            <a:r>
              <a:rPr lang="en-US" b="1" dirty="0" smtClean="0"/>
              <a:t>CONTROLLER OF</a:t>
            </a:r>
          </a:p>
          <a:p>
            <a:r>
              <a:rPr lang="en-US" b="1" dirty="0" smtClean="0"/>
              <a:t>CURRENCY STORES BONDS</a:t>
            </a:r>
            <a:endParaRPr lang="en-US" b="1" dirty="0"/>
          </a:p>
        </p:txBody>
      </p:sp>
      <p:cxnSp>
        <p:nvCxnSpPr>
          <p:cNvPr id="11" name="Straight Arrow Connector 10"/>
          <p:cNvCxnSpPr/>
          <p:nvPr/>
        </p:nvCxnSpPr>
        <p:spPr>
          <a:xfrm flipV="1">
            <a:off x="2747360" y="2739776"/>
            <a:ext cx="2341403" cy="580942"/>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711863" y="2663845"/>
            <a:ext cx="2576234" cy="71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53126" y="1168572"/>
            <a:ext cx="2634971" cy="1323439"/>
          </a:xfrm>
          <a:prstGeom prst="rect">
            <a:avLst/>
          </a:prstGeom>
          <a:solidFill>
            <a:srgbClr val="66FFFF"/>
          </a:solidFill>
        </p:spPr>
        <p:txBody>
          <a:bodyPr wrap="square" rtlCol="0">
            <a:spAutoFit/>
          </a:bodyPr>
          <a:lstStyle/>
          <a:p>
            <a:r>
              <a:rPr lang="en-US" sz="1600" dirty="0" smtClean="0"/>
              <a:t>THE BANK BUYS TREASURY BONDS WITH DEPRECIATED GREENBACKS &amp; STORES THEM AT CONTROLLER </a:t>
            </a:r>
            <a:r>
              <a:rPr lang="en-US" sz="1600" smtClean="0"/>
              <a:t>OF CURRENCY</a:t>
            </a:r>
            <a:endParaRPr lang="en-US" sz="1600" dirty="0"/>
          </a:p>
        </p:txBody>
      </p:sp>
      <p:sp>
        <p:nvSpPr>
          <p:cNvPr id="24" name="Flowchart: Connector 23"/>
          <p:cNvSpPr/>
          <p:nvPr/>
        </p:nvSpPr>
        <p:spPr>
          <a:xfrm>
            <a:off x="4355049" y="2237197"/>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426394" y="2270918"/>
            <a:ext cx="314510" cy="400110"/>
          </a:xfrm>
          <a:prstGeom prst="rect">
            <a:avLst/>
          </a:prstGeom>
          <a:noFill/>
        </p:spPr>
        <p:txBody>
          <a:bodyPr wrap="none" rtlCol="0">
            <a:spAutoFit/>
          </a:bodyPr>
          <a:lstStyle/>
          <a:p>
            <a:r>
              <a:rPr lang="en-US" sz="2000" b="1" dirty="0" smtClean="0"/>
              <a:t>1</a:t>
            </a:r>
            <a:endParaRPr lang="en-US" sz="2000" b="1" dirty="0"/>
          </a:p>
        </p:txBody>
      </p:sp>
      <p:sp>
        <p:nvSpPr>
          <p:cNvPr id="33" name="TextBox 32"/>
          <p:cNvSpPr txBox="1"/>
          <p:nvPr/>
        </p:nvSpPr>
        <p:spPr>
          <a:xfrm>
            <a:off x="4426393" y="3780846"/>
            <a:ext cx="4151109" cy="1432812"/>
          </a:xfrm>
          <a:prstGeom prst="rect">
            <a:avLst/>
          </a:prstGeom>
          <a:solidFill>
            <a:srgbClr val="F5FEA4"/>
          </a:solidFill>
        </p:spPr>
        <p:txBody>
          <a:bodyPr wrap="square" rtlCol="0">
            <a:spAutoFit/>
          </a:bodyPr>
          <a:lstStyle/>
          <a:p>
            <a:endParaRPr lang="en-US" dirty="0"/>
          </a:p>
        </p:txBody>
      </p:sp>
      <p:pic>
        <p:nvPicPr>
          <p:cNvPr id="34" name="Picture 8" descr="http://ts3.mm.bing.net/th?id=HN.608027636936018006&amp;pid=15.1&amp;H=20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663" y="3944933"/>
            <a:ext cx="838200" cy="1047751"/>
          </a:xfrm>
          <a:prstGeom prst="rect">
            <a:avLst/>
          </a:prstGeom>
          <a:solidFill>
            <a:srgbClr val="F5FEA4"/>
          </a:solidFill>
        </p:spPr>
      </p:pic>
      <p:sp>
        <p:nvSpPr>
          <p:cNvPr id="35" name="TextBox 34"/>
          <p:cNvSpPr txBox="1"/>
          <p:nvPr/>
        </p:nvSpPr>
        <p:spPr>
          <a:xfrm>
            <a:off x="5472315" y="3782845"/>
            <a:ext cx="3232628" cy="1354217"/>
          </a:xfrm>
          <a:prstGeom prst="rect">
            <a:avLst/>
          </a:prstGeom>
          <a:solidFill>
            <a:srgbClr val="F5FEA4"/>
          </a:solidFill>
        </p:spPr>
        <p:txBody>
          <a:bodyPr wrap="square" rtlCol="0">
            <a:spAutoFit/>
          </a:bodyPr>
          <a:lstStyle/>
          <a:p>
            <a:r>
              <a:rPr lang="en-US" sz="1600" dirty="0" smtClean="0"/>
              <a:t>BANK GETS INTEREST IN GOLD COIN ON THE BONDS,</a:t>
            </a:r>
          </a:p>
          <a:p>
            <a:r>
              <a:rPr lang="en-US" sz="1600" dirty="0" smtClean="0"/>
              <a:t>20-YEAR MATURITY,</a:t>
            </a:r>
          </a:p>
          <a:p>
            <a:r>
              <a:rPr lang="en-US" sz="1600" dirty="0" smtClean="0"/>
              <a:t>GOOD RATE OF INTEREST,</a:t>
            </a:r>
          </a:p>
          <a:p>
            <a:r>
              <a:rPr lang="en-US" sz="1600" dirty="0" smtClean="0"/>
              <a:t>FULLY SECURED</a:t>
            </a:r>
            <a:endParaRPr lang="en-US" sz="1600" dirty="0"/>
          </a:p>
        </p:txBody>
      </p:sp>
      <p:cxnSp>
        <p:nvCxnSpPr>
          <p:cNvPr id="36" name="Straight Arrow Connector 35"/>
          <p:cNvCxnSpPr/>
          <p:nvPr/>
        </p:nvCxnSpPr>
        <p:spPr>
          <a:xfrm flipH="1">
            <a:off x="8667940" y="3618119"/>
            <a:ext cx="1403554" cy="4861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flipV="1">
            <a:off x="2497513" y="3807171"/>
            <a:ext cx="1928880" cy="6900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62993" y="4371029"/>
            <a:ext cx="1656544" cy="369332"/>
          </a:xfrm>
          <a:prstGeom prst="rect">
            <a:avLst/>
          </a:prstGeom>
          <a:solidFill>
            <a:srgbClr val="F5FEA4"/>
          </a:solidFill>
        </p:spPr>
        <p:txBody>
          <a:bodyPr wrap="none" rtlCol="0">
            <a:spAutoFit/>
          </a:bodyPr>
          <a:lstStyle/>
          <a:p>
            <a:r>
              <a:rPr lang="en-US" b="1" dirty="0" smtClean="0"/>
              <a:t>$$ INTEREST #1</a:t>
            </a:r>
            <a:endParaRPr lang="en-US" b="1" dirty="0"/>
          </a:p>
        </p:txBody>
      </p:sp>
      <p:sp>
        <p:nvSpPr>
          <p:cNvPr id="39" name="Flowchart: Connector 38"/>
          <p:cNvSpPr/>
          <p:nvPr/>
        </p:nvSpPr>
        <p:spPr>
          <a:xfrm>
            <a:off x="8347019" y="3489080"/>
            <a:ext cx="518377" cy="39149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437457" y="3514596"/>
            <a:ext cx="356594" cy="400110"/>
          </a:xfrm>
          <a:prstGeom prst="rect">
            <a:avLst/>
          </a:prstGeom>
          <a:noFill/>
        </p:spPr>
        <p:txBody>
          <a:bodyPr wrap="square" rtlCol="0">
            <a:spAutoFit/>
          </a:bodyPr>
          <a:lstStyle/>
          <a:p>
            <a:r>
              <a:rPr lang="en-US" sz="2000" b="1" dirty="0" smtClean="0"/>
              <a:t>2</a:t>
            </a:r>
            <a:endParaRPr lang="en-US" sz="2000" b="1" dirty="0"/>
          </a:p>
        </p:txBody>
      </p:sp>
      <p:sp>
        <p:nvSpPr>
          <p:cNvPr id="41" name="TextBox 40"/>
          <p:cNvSpPr txBox="1"/>
          <p:nvPr/>
        </p:nvSpPr>
        <p:spPr>
          <a:xfrm>
            <a:off x="5198677" y="5382083"/>
            <a:ext cx="2666020" cy="1477328"/>
          </a:xfrm>
          <a:prstGeom prst="rect">
            <a:avLst/>
          </a:prstGeom>
          <a:solidFill>
            <a:srgbClr val="F5FEA4"/>
          </a:solidFill>
        </p:spPr>
        <p:txBody>
          <a:bodyPr wrap="square" rtlCol="0">
            <a:spAutoFit/>
          </a:bodyPr>
          <a:lstStyle/>
          <a:p>
            <a:r>
              <a:rPr lang="en-US" dirty="0" smtClean="0"/>
              <a:t> </a:t>
            </a:r>
          </a:p>
          <a:p>
            <a:endParaRPr lang="en-US" dirty="0"/>
          </a:p>
          <a:p>
            <a:endParaRPr lang="en-US" dirty="0" smtClean="0"/>
          </a:p>
          <a:p>
            <a:endParaRPr lang="en-US" dirty="0"/>
          </a:p>
          <a:p>
            <a:r>
              <a:rPr lang="en-US" dirty="0" smtClean="0"/>
              <a:t>                                                        </a:t>
            </a:r>
            <a:endParaRPr lang="en-US" dirty="0"/>
          </a:p>
        </p:txBody>
      </p:sp>
      <p:cxnSp>
        <p:nvCxnSpPr>
          <p:cNvPr id="42" name="Straight Arrow Connector 41"/>
          <p:cNvCxnSpPr/>
          <p:nvPr/>
        </p:nvCxnSpPr>
        <p:spPr>
          <a:xfrm flipH="1">
            <a:off x="9906463" y="3416682"/>
            <a:ext cx="1017877" cy="18925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43132" y="5669605"/>
            <a:ext cx="2551414" cy="173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861301" y="5719129"/>
            <a:ext cx="3877540" cy="1077218"/>
          </a:xfrm>
          <a:prstGeom prst="rect">
            <a:avLst/>
          </a:prstGeom>
          <a:solidFill>
            <a:srgbClr val="F5FEA4"/>
          </a:solidFill>
        </p:spPr>
        <p:txBody>
          <a:bodyPr wrap="square" rtlCol="0">
            <a:spAutoFit/>
          </a:bodyPr>
          <a:lstStyle/>
          <a:p>
            <a:r>
              <a:rPr lang="en-US" sz="1600" dirty="0" smtClean="0"/>
              <a:t>NATIONAL BANK NOTES VALUED AT 90% OF THE BANK’S DEPOSITED BONDS ARE </a:t>
            </a:r>
            <a:r>
              <a:rPr lang="en-US" sz="1600" u="sng" dirty="0" smtClean="0"/>
              <a:t>LOANED FREE TO BANKER, FOR TWENTY YEARS</a:t>
            </a:r>
            <a:endParaRPr lang="en-US" sz="1600" dirty="0"/>
          </a:p>
        </p:txBody>
      </p:sp>
      <p:sp>
        <p:nvSpPr>
          <p:cNvPr id="47" name="Flowchart: Connector 46"/>
          <p:cNvSpPr/>
          <p:nvPr/>
        </p:nvSpPr>
        <p:spPr>
          <a:xfrm>
            <a:off x="10171005" y="4870158"/>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0242350" y="4903879"/>
            <a:ext cx="314510" cy="400110"/>
          </a:xfrm>
          <a:prstGeom prst="rect">
            <a:avLst/>
          </a:prstGeom>
          <a:noFill/>
        </p:spPr>
        <p:txBody>
          <a:bodyPr wrap="none" rtlCol="0">
            <a:spAutoFit/>
          </a:bodyPr>
          <a:lstStyle/>
          <a:p>
            <a:r>
              <a:rPr lang="en-US" sz="2000" b="1" dirty="0" smtClean="0"/>
              <a:t>3</a:t>
            </a:r>
            <a:endParaRPr lang="en-US" sz="2000" b="1" dirty="0"/>
          </a:p>
        </p:txBody>
      </p:sp>
      <p:sp>
        <p:nvSpPr>
          <p:cNvPr id="49" name="Flowchart: Connector 48"/>
          <p:cNvSpPr/>
          <p:nvPr/>
        </p:nvSpPr>
        <p:spPr>
          <a:xfrm>
            <a:off x="107578" y="5983505"/>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78923" y="6017226"/>
            <a:ext cx="314510" cy="400110"/>
          </a:xfrm>
          <a:prstGeom prst="rect">
            <a:avLst/>
          </a:prstGeom>
          <a:noFill/>
        </p:spPr>
        <p:txBody>
          <a:bodyPr wrap="none" rtlCol="0">
            <a:spAutoFit/>
          </a:bodyPr>
          <a:lstStyle/>
          <a:p>
            <a:r>
              <a:rPr lang="en-US" sz="2000" b="1" dirty="0" smtClean="0"/>
              <a:t>4</a:t>
            </a:r>
            <a:endParaRPr lang="en-US" sz="2000" b="1" dirty="0"/>
          </a:p>
        </p:txBody>
      </p:sp>
      <p:sp>
        <p:nvSpPr>
          <p:cNvPr id="51" name="TextBox 50"/>
          <p:cNvSpPr txBox="1"/>
          <p:nvPr/>
        </p:nvSpPr>
        <p:spPr>
          <a:xfrm>
            <a:off x="539766" y="5869056"/>
            <a:ext cx="3525324" cy="923330"/>
          </a:xfrm>
          <a:prstGeom prst="rect">
            <a:avLst/>
          </a:prstGeom>
          <a:solidFill>
            <a:srgbClr val="66FFFF"/>
          </a:solidFill>
        </p:spPr>
        <p:txBody>
          <a:bodyPr wrap="none" rtlCol="0">
            <a:spAutoFit/>
          </a:bodyPr>
          <a:lstStyle/>
          <a:p>
            <a:r>
              <a:rPr lang="en-US" dirty="0" smtClean="0"/>
              <a:t>THE BANK LOANS OUT THE BANK</a:t>
            </a:r>
          </a:p>
          <a:p>
            <a:r>
              <a:rPr lang="en-US" dirty="0" smtClean="0"/>
              <a:t>NOTES FOR 20 YEARS, KEEPING ALL </a:t>
            </a:r>
          </a:p>
          <a:p>
            <a:r>
              <a:rPr lang="en-US" dirty="0" smtClean="0"/>
              <a:t>THE INTEREST.</a:t>
            </a:r>
            <a:endParaRPr lang="en-US" dirty="0"/>
          </a:p>
        </p:txBody>
      </p:sp>
      <p:pic>
        <p:nvPicPr>
          <p:cNvPr id="23554" name="Picture 2" descr="http://ts1.mm.bing.net/th?id=HN.608008107716313940&amp;pid=15.1&amp;H=89&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67" y="2449922"/>
            <a:ext cx="2192543" cy="12196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097" y="1541588"/>
            <a:ext cx="2176614" cy="1904537"/>
          </a:xfrm>
          <a:prstGeom prst="rect">
            <a:avLst/>
          </a:prstGeom>
        </p:spPr>
      </p:pic>
      <p:pic>
        <p:nvPicPr>
          <p:cNvPr id="53" name="Picture 4" descr="http://ts4.mm.bing.net/th?id=HN.607990201998510771&amp;pid=15.1&amp;H=160&amp;W=1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8853" y="3736464"/>
            <a:ext cx="602386" cy="60238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ts4.mm.bing.net/th?id=HN.607990201998510771&amp;pid=15.1&amp;H=160&amp;W=1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3350" y="3441667"/>
            <a:ext cx="577247" cy="57724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8776288" y="4312443"/>
            <a:ext cx="1354217" cy="369332"/>
          </a:xfrm>
          <a:prstGeom prst="rect">
            <a:avLst/>
          </a:prstGeom>
          <a:solidFill>
            <a:srgbClr val="F5FEA4"/>
          </a:solidFill>
        </p:spPr>
        <p:txBody>
          <a:bodyPr wrap="none" rtlCol="0">
            <a:spAutoFit/>
          </a:bodyPr>
          <a:lstStyle/>
          <a:p>
            <a:r>
              <a:rPr lang="en-US" dirty="0" smtClean="0"/>
              <a:t>$$ INTEREST</a:t>
            </a:r>
            <a:endParaRPr lang="en-US" dirty="0"/>
          </a:p>
        </p:txBody>
      </p:sp>
      <p:pic>
        <p:nvPicPr>
          <p:cNvPr id="23558" name="Picture 6"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664" y="5614244"/>
            <a:ext cx="15240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4171" y="5898417"/>
            <a:ext cx="15240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4177" y="6191777"/>
            <a:ext cx="15240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6936" y="3712731"/>
            <a:ext cx="734010" cy="29819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3443" y="3996904"/>
            <a:ext cx="734010" cy="2981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ttp://ts3.mm.bing.net/th?id=HN.608053977971425434&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449" y="4290264"/>
            <a:ext cx="734010" cy="298192"/>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Arrow Connector 58"/>
          <p:cNvCxnSpPr/>
          <p:nvPr/>
        </p:nvCxnSpPr>
        <p:spPr>
          <a:xfrm flipV="1">
            <a:off x="873656" y="3760594"/>
            <a:ext cx="40744" cy="19816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98741" y="5012880"/>
            <a:ext cx="1656544" cy="369332"/>
          </a:xfrm>
          <a:prstGeom prst="rect">
            <a:avLst/>
          </a:prstGeom>
          <a:solidFill>
            <a:srgbClr val="F5FEA4"/>
          </a:solidFill>
        </p:spPr>
        <p:txBody>
          <a:bodyPr wrap="none" rtlCol="0">
            <a:spAutoFit/>
          </a:bodyPr>
          <a:lstStyle/>
          <a:p>
            <a:r>
              <a:rPr lang="en-US" b="1" dirty="0" smtClean="0"/>
              <a:t>$$ INTEREST #2</a:t>
            </a:r>
            <a:endParaRPr lang="en-US" b="1" dirty="0"/>
          </a:p>
        </p:txBody>
      </p:sp>
      <p:sp>
        <p:nvSpPr>
          <p:cNvPr id="62" name="TextBox 61"/>
          <p:cNvSpPr txBox="1"/>
          <p:nvPr/>
        </p:nvSpPr>
        <p:spPr>
          <a:xfrm>
            <a:off x="239064" y="1068429"/>
            <a:ext cx="3724033" cy="923330"/>
          </a:xfrm>
          <a:prstGeom prst="rect">
            <a:avLst/>
          </a:prstGeom>
          <a:solidFill>
            <a:srgbClr val="66FFFF"/>
          </a:solidFill>
        </p:spPr>
        <p:txBody>
          <a:bodyPr wrap="none" rtlCol="0">
            <a:spAutoFit/>
          </a:bodyPr>
          <a:lstStyle/>
          <a:p>
            <a:r>
              <a:rPr lang="en-US" dirty="0" smtClean="0"/>
              <a:t>AT MATURITY OF BOND (20 YEARS),</a:t>
            </a:r>
          </a:p>
          <a:p>
            <a:r>
              <a:rPr lang="en-US" dirty="0" smtClean="0"/>
              <a:t>BANK GETS BACK ITS MONEY LOANED</a:t>
            </a:r>
          </a:p>
          <a:p>
            <a:r>
              <a:rPr lang="en-US" dirty="0" smtClean="0"/>
              <a:t>TO GOVERNMENT</a:t>
            </a:r>
            <a:endParaRPr lang="en-US" dirty="0"/>
          </a:p>
        </p:txBody>
      </p:sp>
      <p:sp>
        <p:nvSpPr>
          <p:cNvPr id="23" name="Curved Up Arrow 22"/>
          <p:cNvSpPr/>
          <p:nvPr/>
        </p:nvSpPr>
        <p:spPr>
          <a:xfrm rot="21026034" flipH="1" flipV="1">
            <a:off x="1751575" y="1232311"/>
            <a:ext cx="4125431" cy="9379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lowchart: Connector 62"/>
          <p:cNvSpPr/>
          <p:nvPr/>
        </p:nvSpPr>
        <p:spPr>
          <a:xfrm>
            <a:off x="2623914" y="1678454"/>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695259" y="1712175"/>
            <a:ext cx="314510" cy="400110"/>
          </a:xfrm>
          <a:prstGeom prst="rect">
            <a:avLst/>
          </a:prstGeom>
          <a:noFill/>
        </p:spPr>
        <p:txBody>
          <a:bodyPr wrap="none" rtlCol="0">
            <a:spAutoFit/>
          </a:bodyPr>
          <a:lstStyle/>
          <a:p>
            <a:r>
              <a:rPr lang="en-US" sz="2000" b="1" dirty="0" smtClean="0"/>
              <a:t>5</a:t>
            </a:r>
            <a:endParaRPr lang="en-US" sz="2000" b="1" dirty="0"/>
          </a:p>
        </p:txBody>
      </p:sp>
      <p:pic>
        <p:nvPicPr>
          <p:cNvPr id="65" name="Picture 8" descr="http://ts3.mm.bing.net/th?id=HN.607989742435631530&amp;pid=15.1&amp;H=65&amp;W=1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7664" y="2270918"/>
            <a:ext cx="1495462" cy="7052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http://ts3.mm.bing.net/th?id=HN.607989742435631530&amp;pid=15.1&amp;H=65&amp;W=1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867" y="4497109"/>
            <a:ext cx="973801" cy="45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4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5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56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5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4" grpId="0" animBg="1"/>
      <p:bldP spid="25" grpId="0"/>
      <p:bldP spid="33" grpId="0" animBg="1"/>
      <p:bldP spid="35" grpId="0" animBg="1"/>
      <p:bldP spid="38" grpId="0" animBg="1"/>
      <p:bldP spid="39" grpId="0" animBg="1"/>
      <p:bldP spid="40" grpId="0"/>
      <p:bldP spid="41" grpId="0" animBg="1"/>
      <p:bldP spid="46" grpId="0" animBg="1"/>
      <p:bldP spid="47" grpId="0" animBg="1"/>
      <p:bldP spid="48" grpId="0"/>
      <p:bldP spid="49" grpId="0" animBg="1"/>
      <p:bldP spid="50" grpId="0"/>
      <p:bldP spid="51" grpId="0" animBg="1"/>
      <p:bldP spid="55" grpId="0" animBg="1"/>
      <p:bldP spid="61" grpId="0" animBg="1"/>
      <p:bldP spid="62" grpId="0" animBg="1"/>
      <p:bldP spid="23" grpId="0" animBg="1"/>
      <p:bldP spid="63" grpId="0" animBg="1"/>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6835"/>
            <a:ext cx="12191999" cy="343686"/>
          </a:xfrm>
          <a:prstGeom prst="rect">
            <a:avLst/>
          </a:prstGeom>
          <a:solidFill>
            <a:srgbClr val="CCCCFF"/>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The Act Entrenches Structural Fraud</a:t>
            </a:r>
            <a:endParaRPr lang="en-US" sz="2800" b="1" dirty="0"/>
          </a:p>
        </p:txBody>
      </p:sp>
      <p:sp>
        <p:nvSpPr>
          <p:cNvPr id="5" name="TextBox 4"/>
          <p:cNvSpPr txBox="1"/>
          <p:nvPr/>
        </p:nvSpPr>
        <p:spPr>
          <a:xfrm flipH="1">
            <a:off x="-1" y="350521"/>
            <a:ext cx="12191998" cy="1077218"/>
          </a:xfrm>
          <a:prstGeom prst="rect">
            <a:avLst/>
          </a:prstGeom>
          <a:solidFill>
            <a:schemeClr val="accent1">
              <a:lumMod val="20000"/>
              <a:lumOff val="80000"/>
            </a:schemeClr>
          </a:solidFill>
        </p:spPr>
        <p:txBody>
          <a:bodyPr wrap="square" rtlCol="0">
            <a:spAutoFit/>
          </a:bodyPr>
          <a:lstStyle/>
          <a:p>
            <a:r>
              <a:rPr lang="en-US" sz="3200" b="1" dirty="0" smtClean="0"/>
              <a:t>What would it look like for other classes of the country to have the same legal privileges as these banks?</a:t>
            </a:r>
            <a:endParaRPr lang="en-US" sz="3200" b="1" dirty="0"/>
          </a:p>
        </p:txBody>
      </p:sp>
      <p:pic>
        <p:nvPicPr>
          <p:cNvPr id="6" name="Picture 2" descr="http://www.toseftaonline.org/blog/images/skillful_bin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19" y="2106565"/>
            <a:ext cx="2013441" cy="2661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officemuseum.com/1883_Two_Men_in_Office_with_Des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1997" y="1955348"/>
            <a:ext cx="1721781" cy="1497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3919" y="2234960"/>
            <a:ext cx="1091207" cy="369332"/>
          </a:xfrm>
          <a:prstGeom prst="rect">
            <a:avLst/>
          </a:prstGeom>
          <a:noFill/>
        </p:spPr>
        <p:txBody>
          <a:bodyPr wrap="square" rtlCol="0">
            <a:spAutoFit/>
          </a:bodyPr>
          <a:lstStyle/>
          <a:p>
            <a:r>
              <a:rPr lang="en-US" b="1" dirty="0" smtClean="0"/>
              <a:t>FARMER</a:t>
            </a:r>
            <a:endParaRPr lang="en-US" b="1" dirty="0"/>
          </a:p>
        </p:txBody>
      </p:sp>
      <p:sp>
        <p:nvSpPr>
          <p:cNvPr id="9" name="TextBox 8"/>
          <p:cNvSpPr txBox="1"/>
          <p:nvPr/>
        </p:nvSpPr>
        <p:spPr>
          <a:xfrm>
            <a:off x="9328730" y="1525359"/>
            <a:ext cx="2454775" cy="369332"/>
          </a:xfrm>
          <a:prstGeom prst="rect">
            <a:avLst/>
          </a:prstGeom>
          <a:noFill/>
        </p:spPr>
        <p:txBody>
          <a:bodyPr wrap="none" rtlCol="0">
            <a:spAutoFit/>
          </a:bodyPr>
          <a:lstStyle/>
          <a:p>
            <a:r>
              <a:rPr lang="en-US" b="1" dirty="0" smtClean="0"/>
              <a:t>COMMODITIES BROKER</a:t>
            </a:r>
            <a:endParaRPr lang="en-US" b="1" dirty="0"/>
          </a:p>
        </p:txBody>
      </p:sp>
      <p:pic>
        <p:nvPicPr>
          <p:cNvPr id="10" name="Picture 6" descr="http://thumbs.dreamstime.com/z/grain-wheat-bags-129871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8676" y="2089971"/>
            <a:ext cx="2054157" cy="131754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2747360" y="2839453"/>
            <a:ext cx="2185797" cy="481264"/>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21079" y="2493857"/>
            <a:ext cx="1959358" cy="1508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48378" y="1628306"/>
            <a:ext cx="1963871" cy="923330"/>
          </a:xfrm>
          <a:prstGeom prst="rect">
            <a:avLst/>
          </a:prstGeom>
          <a:solidFill>
            <a:srgbClr val="66FFFF"/>
          </a:solidFill>
        </p:spPr>
        <p:txBody>
          <a:bodyPr wrap="none" rtlCol="0">
            <a:spAutoFit/>
          </a:bodyPr>
          <a:lstStyle/>
          <a:p>
            <a:r>
              <a:rPr lang="en-US" dirty="0" smtClean="0"/>
              <a:t>THE FARMER SELLS</a:t>
            </a:r>
          </a:p>
          <a:p>
            <a:r>
              <a:rPr lang="en-US" dirty="0" smtClean="0"/>
              <a:t>1000 BUSHELS</a:t>
            </a:r>
          </a:p>
          <a:p>
            <a:r>
              <a:rPr lang="en-US" dirty="0" smtClean="0"/>
              <a:t>OF WHEAT</a:t>
            </a:r>
            <a:endParaRPr lang="en-US" dirty="0"/>
          </a:p>
        </p:txBody>
      </p:sp>
      <p:sp>
        <p:nvSpPr>
          <p:cNvPr id="24" name="Flowchart: Connector 23"/>
          <p:cNvSpPr/>
          <p:nvPr/>
        </p:nvSpPr>
        <p:spPr>
          <a:xfrm>
            <a:off x="4355049" y="2237197"/>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426394" y="2270918"/>
            <a:ext cx="314510" cy="400110"/>
          </a:xfrm>
          <a:prstGeom prst="rect">
            <a:avLst/>
          </a:prstGeom>
          <a:noFill/>
        </p:spPr>
        <p:txBody>
          <a:bodyPr wrap="none" rtlCol="0">
            <a:spAutoFit/>
          </a:bodyPr>
          <a:lstStyle/>
          <a:p>
            <a:r>
              <a:rPr lang="en-US" sz="2000" b="1" dirty="0" smtClean="0"/>
              <a:t>1</a:t>
            </a:r>
            <a:endParaRPr lang="en-US" sz="2000" b="1" dirty="0"/>
          </a:p>
        </p:txBody>
      </p:sp>
      <p:sp>
        <p:nvSpPr>
          <p:cNvPr id="33" name="TextBox 32"/>
          <p:cNvSpPr txBox="1"/>
          <p:nvPr/>
        </p:nvSpPr>
        <p:spPr>
          <a:xfrm>
            <a:off x="4426393" y="3780846"/>
            <a:ext cx="4151109" cy="1432812"/>
          </a:xfrm>
          <a:prstGeom prst="rect">
            <a:avLst/>
          </a:prstGeom>
          <a:solidFill>
            <a:srgbClr val="F5FEA4"/>
          </a:solidFill>
        </p:spPr>
        <p:txBody>
          <a:bodyPr wrap="square" rtlCol="0">
            <a:spAutoFit/>
          </a:bodyPr>
          <a:lstStyle/>
          <a:p>
            <a:endParaRPr lang="en-US" dirty="0"/>
          </a:p>
        </p:txBody>
      </p:sp>
      <p:pic>
        <p:nvPicPr>
          <p:cNvPr id="34" name="Picture 8" descr="http://ts3.mm.bing.net/th?id=HN.608027636936018006&amp;pid=15.1&amp;H=200&amp;W=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663" y="3944933"/>
            <a:ext cx="838200" cy="1047751"/>
          </a:xfrm>
          <a:prstGeom prst="rect">
            <a:avLst/>
          </a:prstGeom>
          <a:solidFill>
            <a:srgbClr val="F5FEA4"/>
          </a:solidFill>
        </p:spPr>
      </p:pic>
      <p:sp>
        <p:nvSpPr>
          <p:cNvPr id="35" name="TextBox 34"/>
          <p:cNvSpPr txBox="1"/>
          <p:nvPr/>
        </p:nvSpPr>
        <p:spPr>
          <a:xfrm>
            <a:off x="5446230" y="3975413"/>
            <a:ext cx="3093338" cy="1200329"/>
          </a:xfrm>
          <a:prstGeom prst="rect">
            <a:avLst/>
          </a:prstGeom>
          <a:solidFill>
            <a:srgbClr val="F5FEA4"/>
          </a:solidFill>
        </p:spPr>
        <p:txBody>
          <a:bodyPr wrap="square" rtlCol="0">
            <a:spAutoFit/>
          </a:bodyPr>
          <a:lstStyle/>
          <a:p>
            <a:r>
              <a:rPr lang="en-US" dirty="0" smtClean="0"/>
              <a:t>BROKER BUYS CROP WITH LONG-TIME NOTE, HAVING GOOD RATE OF INTEREST, FULLY SECURED</a:t>
            </a:r>
            <a:endParaRPr lang="en-US" dirty="0"/>
          </a:p>
        </p:txBody>
      </p:sp>
      <p:cxnSp>
        <p:nvCxnSpPr>
          <p:cNvPr id="36" name="Straight Arrow Connector 35"/>
          <p:cNvCxnSpPr/>
          <p:nvPr/>
        </p:nvCxnSpPr>
        <p:spPr>
          <a:xfrm flipH="1">
            <a:off x="8667940" y="3437381"/>
            <a:ext cx="1425414" cy="6668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flipV="1">
            <a:off x="2605647" y="4312586"/>
            <a:ext cx="1820746" cy="1846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252496" y="4588011"/>
            <a:ext cx="1354217" cy="369332"/>
          </a:xfrm>
          <a:prstGeom prst="rect">
            <a:avLst/>
          </a:prstGeom>
          <a:solidFill>
            <a:srgbClr val="F5FEA4"/>
          </a:solidFill>
        </p:spPr>
        <p:txBody>
          <a:bodyPr wrap="none" rtlCol="0">
            <a:spAutoFit/>
          </a:bodyPr>
          <a:lstStyle/>
          <a:p>
            <a:r>
              <a:rPr lang="en-US" dirty="0" smtClean="0"/>
              <a:t>$$ INTEREST</a:t>
            </a:r>
            <a:endParaRPr lang="en-US" dirty="0"/>
          </a:p>
        </p:txBody>
      </p:sp>
      <p:sp>
        <p:nvSpPr>
          <p:cNvPr id="39" name="Flowchart: Connector 38"/>
          <p:cNvSpPr/>
          <p:nvPr/>
        </p:nvSpPr>
        <p:spPr>
          <a:xfrm>
            <a:off x="8026440" y="3867889"/>
            <a:ext cx="518377" cy="39149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116878" y="3893405"/>
            <a:ext cx="356594" cy="400110"/>
          </a:xfrm>
          <a:prstGeom prst="rect">
            <a:avLst/>
          </a:prstGeom>
          <a:noFill/>
        </p:spPr>
        <p:txBody>
          <a:bodyPr wrap="square" rtlCol="0">
            <a:spAutoFit/>
          </a:bodyPr>
          <a:lstStyle/>
          <a:p>
            <a:r>
              <a:rPr lang="en-US" sz="2000" b="1" dirty="0" smtClean="0"/>
              <a:t>2</a:t>
            </a:r>
            <a:endParaRPr lang="en-US" sz="2000" b="1" dirty="0"/>
          </a:p>
        </p:txBody>
      </p:sp>
      <p:sp>
        <p:nvSpPr>
          <p:cNvPr id="41" name="TextBox 40"/>
          <p:cNvSpPr txBox="1"/>
          <p:nvPr/>
        </p:nvSpPr>
        <p:spPr>
          <a:xfrm>
            <a:off x="5198677" y="5382083"/>
            <a:ext cx="2666020" cy="1477328"/>
          </a:xfrm>
          <a:prstGeom prst="rect">
            <a:avLst/>
          </a:prstGeom>
          <a:solidFill>
            <a:srgbClr val="F5FEA4"/>
          </a:solidFill>
        </p:spPr>
        <p:txBody>
          <a:bodyPr wrap="square" rtlCol="0">
            <a:spAutoFit/>
          </a:bodyPr>
          <a:lstStyle/>
          <a:p>
            <a:r>
              <a:rPr lang="en-US" dirty="0" smtClean="0"/>
              <a:t> </a:t>
            </a:r>
          </a:p>
          <a:p>
            <a:endParaRPr lang="en-US" dirty="0"/>
          </a:p>
          <a:p>
            <a:endParaRPr lang="en-US" dirty="0" smtClean="0"/>
          </a:p>
          <a:p>
            <a:endParaRPr lang="en-US" dirty="0"/>
          </a:p>
          <a:p>
            <a:r>
              <a:rPr lang="en-US" dirty="0" smtClean="0"/>
              <a:t>                                                        </a:t>
            </a:r>
            <a:endParaRPr lang="en-US" dirty="0"/>
          </a:p>
        </p:txBody>
      </p:sp>
      <p:cxnSp>
        <p:nvCxnSpPr>
          <p:cNvPr id="42" name="Straight Arrow Connector 41"/>
          <p:cNvCxnSpPr/>
          <p:nvPr/>
        </p:nvCxnSpPr>
        <p:spPr>
          <a:xfrm flipH="1">
            <a:off x="9962047" y="3417522"/>
            <a:ext cx="854960" cy="19653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43" name="Picture 6" descr="http://thumbs.dreamstime.com/z/grain-wheat-bags-129871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5590" y="5477690"/>
            <a:ext cx="2054157" cy="131754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H="1" flipV="1">
            <a:off x="2643132" y="5669605"/>
            <a:ext cx="2551414" cy="173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8182" y="5382083"/>
            <a:ext cx="184731" cy="1477328"/>
          </a:xfrm>
          <a:prstGeom prst="rect">
            <a:avLst/>
          </a:prstGeom>
          <a:solidFill>
            <a:srgbClr val="F5FEA4"/>
          </a:solidFill>
        </p:spPr>
        <p:txBody>
          <a:bodyPr wrap="none" rtlCol="0">
            <a:spAutoFit/>
          </a:bodyPr>
          <a:lstStyle/>
          <a:p>
            <a:endParaRPr lang="en-US" dirty="0" smtClean="0"/>
          </a:p>
          <a:p>
            <a:endParaRPr lang="en-US" dirty="0"/>
          </a:p>
          <a:p>
            <a:endParaRPr lang="en-US" dirty="0" smtClean="0"/>
          </a:p>
          <a:p>
            <a:endParaRPr lang="en-US" dirty="0"/>
          </a:p>
          <a:p>
            <a:endParaRPr lang="en-US" dirty="0"/>
          </a:p>
        </p:txBody>
      </p:sp>
      <p:sp>
        <p:nvSpPr>
          <p:cNvPr id="46" name="TextBox 45"/>
          <p:cNvSpPr txBox="1"/>
          <p:nvPr/>
        </p:nvSpPr>
        <p:spPr>
          <a:xfrm>
            <a:off x="7802700" y="5380672"/>
            <a:ext cx="3877540" cy="1477328"/>
          </a:xfrm>
          <a:prstGeom prst="rect">
            <a:avLst/>
          </a:prstGeom>
          <a:solidFill>
            <a:srgbClr val="F5FEA4"/>
          </a:solidFill>
        </p:spPr>
        <p:txBody>
          <a:bodyPr wrap="square" rtlCol="0">
            <a:spAutoFit/>
          </a:bodyPr>
          <a:lstStyle/>
          <a:p>
            <a:endParaRPr lang="en-US" dirty="0" smtClean="0"/>
          </a:p>
          <a:p>
            <a:r>
              <a:rPr lang="en-US" dirty="0" smtClean="0"/>
              <a:t>900 BUSHELS OF WHEAT ARE LOANED</a:t>
            </a:r>
          </a:p>
          <a:p>
            <a:r>
              <a:rPr lang="en-US" dirty="0" smtClean="0"/>
              <a:t>FREE TO FARMER, </a:t>
            </a:r>
            <a:r>
              <a:rPr lang="en-US" u="sng" dirty="0" smtClean="0"/>
              <a:t>FOR TWENTY YEARS</a:t>
            </a:r>
            <a:r>
              <a:rPr lang="en-US" dirty="0" smtClean="0"/>
              <a:t>,</a:t>
            </a:r>
          </a:p>
          <a:p>
            <a:r>
              <a:rPr lang="en-US" dirty="0" smtClean="0"/>
              <a:t>FOR NO COST, TO BE LOANED OUT</a:t>
            </a:r>
          </a:p>
          <a:p>
            <a:r>
              <a:rPr lang="en-US" dirty="0" smtClean="0"/>
              <a:t>BY FARMER</a:t>
            </a:r>
            <a:endParaRPr lang="en-US" dirty="0"/>
          </a:p>
        </p:txBody>
      </p:sp>
      <p:sp>
        <p:nvSpPr>
          <p:cNvPr id="47" name="Flowchart: Connector 46"/>
          <p:cNvSpPr/>
          <p:nvPr/>
        </p:nvSpPr>
        <p:spPr>
          <a:xfrm>
            <a:off x="9453397" y="5253085"/>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524742" y="5286806"/>
            <a:ext cx="314510" cy="400110"/>
          </a:xfrm>
          <a:prstGeom prst="rect">
            <a:avLst/>
          </a:prstGeom>
          <a:noFill/>
        </p:spPr>
        <p:txBody>
          <a:bodyPr wrap="none" rtlCol="0">
            <a:spAutoFit/>
          </a:bodyPr>
          <a:lstStyle/>
          <a:p>
            <a:r>
              <a:rPr lang="en-US" sz="2000" b="1" dirty="0" smtClean="0"/>
              <a:t>3</a:t>
            </a:r>
            <a:endParaRPr lang="en-US" sz="2000" b="1" dirty="0"/>
          </a:p>
        </p:txBody>
      </p:sp>
      <p:sp>
        <p:nvSpPr>
          <p:cNvPr id="49" name="Flowchart: Connector 48"/>
          <p:cNvSpPr/>
          <p:nvPr/>
        </p:nvSpPr>
        <p:spPr>
          <a:xfrm>
            <a:off x="107578" y="5983505"/>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78923" y="6017226"/>
            <a:ext cx="314510" cy="400110"/>
          </a:xfrm>
          <a:prstGeom prst="rect">
            <a:avLst/>
          </a:prstGeom>
          <a:noFill/>
        </p:spPr>
        <p:txBody>
          <a:bodyPr wrap="none" rtlCol="0">
            <a:spAutoFit/>
          </a:bodyPr>
          <a:lstStyle/>
          <a:p>
            <a:r>
              <a:rPr lang="en-US" sz="2000" b="1" dirty="0" smtClean="0"/>
              <a:t>4</a:t>
            </a:r>
            <a:endParaRPr lang="en-US" sz="2000" b="1" dirty="0"/>
          </a:p>
        </p:txBody>
      </p:sp>
      <p:sp>
        <p:nvSpPr>
          <p:cNvPr id="51" name="TextBox 50"/>
          <p:cNvSpPr txBox="1"/>
          <p:nvPr/>
        </p:nvSpPr>
        <p:spPr>
          <a:xfrm>
            <a:off x="539766" y="5869056"/>
            <a:ext cx="3915495" cy="923330"/>
          </a:xfrm>
          <a:prstGeom prst="rect">
            <a:avLst/>
          </a:prstGeom>
          <a:solidFill>
            <a:srgbClr val="66FFFF"/>
          </a:solidFill>
        </p:spPr>
        <p:txBody>
          <a:bodyPr wrap="none" rtlCol="0">
            <a:spAutoFit/>
          </a:bodyPr>
          <a:lstStyle/>
          <a:p>
            <a:r>
              <a:rPr lang="en-US" dirty="0" smtClean="0"/>
              <a:t>THE FARMER, BY JUDICIOUSLY LOANING</a:t>
            </a:r>
          </a:p>
          <a:p>
            <a:r>
              <a:rPr lang="en-US" dirty="0" smtClean="0"/>
              <a:t>TO HIS NEIGHBORS, </a:t>
            </a:r>
            <a:r>
              <a:rPr lang="en-US" u="sng" dirty="0" smtClean="0"/>
              <a:t>TWENTY FOLD </a:t>
            </a:r>
            <a:r>
              <a:rPr lang="en-US" dirty="0" smtClean="0"/>
              <a:t>HAS</a:t>
            </a:r>
          </a:p>
          <a:p>
            <a:r>
              <a:rPr lang="en-US" dirty="0" smtClean="0"/>
              <a:t>BEEN RETURNED TO HIM.</a:t>
            </a:r>
            <a:endParaRPr lang="en-US" dirty="0"/>
          </a:p>
        </p:txBody>
      </p:sp>
      <p:sp>
        <p:nvSpPr>
          <p:cNvPr id="52" name="TextBox 51"/>
          <p:cNvSpPr txBox="1"/>
          <p:nvPr/>
        </p:nvSpPr>
        <p:spPr>
          <a:xfrm>
            <a:off x="8739137" y="4124120"/>
            <a:ext cx="1354217" cy="369332"/>
          </a:xfrm>
          <a:prstGeom prst="rect">
            <a:avLst/>
          </a:prstGeom>
          <a:solidFill>
            <a:srgbClr val="F5FEA4"/>
          </a:solidFill>
        </p:spPr>
        <p:txBody>
          <a:bodyPr wrap="none" rtlCol="0">
            <a:spAutoFit/>
          </a:bodyPr>
          <a:lstStyle/>
          <a:p>
            <a:r>
              <a:rPr lang="en-US" dirty="0" smtClean="0"/>
              <a:t>$$ INTEREST</a:t>
            </a:r>
            <a:endParaRPr lang="en-US" dirty="0"/>
          </a:p>
        </p:txBody>
      </p:sp>
      <p:pic>
        <p:nvPicPr>
          <p:cNvPr id="53" name="Picture 4" descr="http://ts4.mm.bing.net/th?id=HN.607990201998510771&amp;pid=15.1&amp;H=160&amp;W=1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9540" y="3973190"/>
            <a:ext cx="602386" cy="60238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ts4.mm.bing.net/th?id=HN.607990201998510771&amp;pid=15.1&amp;H=160&amp;W=1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0865" y="3532039"/>
            <a:ext cx="602386" cy="602387"/>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p:nvPr/>
        </p:nvCxnSpPr>
        <p:spPr>
          <a:xfrm flipV="1">
            <a:off x="1736200" y="4824654"/>
            <a:ext cx="30481" cy="10732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6" name="Picture 6" descr="http://thumbs.dreamstime.com/z/grain-wheat-bags-1298715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535" y="4947559"/>
            <a:ext cx="961337" cy="61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animBg="1"/>
      <p:bldP spid="24" grpId="0" animBg="1"/>
      <p:bldP spid="25" grpId="0"/>
      <p:bldP spid="33" grpId="0" animBg="1"/>
      <p:bldP spid="35" grpId="0" animBg="1"/>
      <p:bldP spid="38" grpId="0" animBg="1"/>
      <p:bldP spid="39" grpId="0" animBg="1"/>
      <p:bldP spid="40" grpId="0"/>
      <p:bldP spid="41" grpId="0" animBg="1"/>
      <p:bldP spid="45" grpId="0" animBg="1"/>
      <p:bldP spid="46" grpId="0" animBg="1"/>
      <p:bldP spid="47" grpId="0" animBg="1"/>
      <p:bldP spid="48" grpId="0"/>
      <p:bldP spid="49" grpId="0" animBg="1"/>
      <p:bldP spid="50" grpId="0"/>
      <p:bldP spid="51" grpId="0" animBg="1"/>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6835"/>
            <a:ext cx="12191999" cy="343686"/>
          </a:xfrm>
          <a:prstGeom prst="rect">
            <a:avLst/>
          </a:prstGeom>
          <a:solidFill>
            <a:srgbClr val="CCCCFF"/>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The Act Entrenches Structural Fraud</a:t>
            </a:r>
            <a:endParaRPr lang="en-US" sz="2800" b="1" dirty="0"/>
          </a:p>
        </p:txBody>
      </p:sp>
      <p:sp>
        <p:nvSpPr>
          <p:cNvPr id="5" name="TextBox 4"/>
          <p:cNvSpPr txBox="1"/>
          <p:nvPr/>
        </p:nvSpPr>
        <p:spPr>
          <a:xfrm flipH="1">
            <a:off x="-1" y="350521"/>
            <a:ext cx="12191998" cy="1323439"/>
          </a:xfrm>
          <a:prstGeom prst="rect">
            <a:avLst/>
          </a:prstGeom>
          <a:solidFill>
            <a:schemeClr val="accent1">
              <a:lumMod val="20000"/>
              <a:lumOff val="80000"/>
            </a:schemeClr>
          </a:solidFill>
        </p:spPr>
        <p:txBody>
          <a:bodyPr wrap="square" rtlCol="0">
            <a:spAutoFit/>
          </a:bodyPr>
          <a:lstStyle/>
          <a:p>
            <a:r>
              <a:rPr lang="en-US" sz="2000" b="1" dirty="0" smtClean="0"/>
              <a:t>“… we do in most unqualified terms, denounce such a system of public robbery.  None but the wealthy classes are able to enter upon this profitable banking business.   If it is proper for the government to make the business of the wealthy thus lucrative, is it not equally just to give like advantages to the poorer classes?” </a:t>
            </a:r>
            <a:r>
              <a:rPr lang="en-US" sz="2000" b="1" dirty="0"/>
              <a:t>Sarah Emery, </a:t>
            </a:r>
            <a:r>
              <a:rPr lang="en-US" sz="2000" b="1" i="1" dirty="0"/>
              <a:t>Seven Financial Conspiracies Which Have Enslaved The American People, </a:t>
            </a:r>
            <a:r>
              <a:rPr lang="en-US" sz="2000" b="1" dirty="0"/>
              <a:t>p. </a:t>
            </a:r>
            <a:r>
              <a:rPr lang="en-US" sz="2000" b="1" dirty="0" smtClean="0"/>
              <a:t>26 </a:t>
            </a:r>
            <a:endParaRPr lang="en-US" sz="2000" b="1" dirty="0"/>
          </a:p>
        </p:txBody>
      </p:sp>
      <p:pic>
        <p:nvPicPr>
          <p:cNvPr id="7" name="Picture 4" descr="http://www.officemuseum.com/1883_Two_Men_in_Office_with_Des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3397" y="2113074"/>
            <a:ext cx="1721781" cy="1497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9160" y="2509731"/>
            <a:ext cx="1091207" cy="369332"/>
          </a:xfrm>
          <a:prstGeom prst="rect">
            <a:avLst/>
          </a:prstGeom>
          <a:noFill/>
        </p:spPr>
        <p:txBody>
          <a:bodyPr wrap="square" rtlCol="0">
            <a:spAutoFit/>
          </a:bodyPr>
          <a:lstStyle/>
          <a:p>
            <a:r>
              <a:rPr lang="en-US" b="1" dirty="0" smtClean="0"/>
              <a:t>FARMER</a:t>
            </a:r>
            <a:endParaRPr lang="en-US" b="1" dirty="0"/>
          </a:p>
        </p:txBody>
      </p:sp>
      <p:sp>
        <p:nvSpPr>
          <p:cNvPr id="9" name="TextBox 8"/>
          <p:cNvSpPr txBox="1"/>
          <p:nvPr/>
        </p:nvSpPr>
        <p:spPr>
          <a:xfrm>
            <a:off x="9281297" y="1743742"/>
            <a:ext cx="1518749" cy="369332"/>
          </a:xfrm>
          <a:prstGeom prst="rect">
            <a:avLst/>
          </a:prstGeom>
          <a:noFill/>
        </p:spPr>
        <p:txBody>
          <a:bodyPr wrap="none" rtlCol="0">
            <a:spAutoFit/>
          </a:bodyPr>
          <a:lstStyle/>
          <a:p>
            <a:r>
              <a:rPr lang="en-US" b="1" dirty="0" smtClean="0"/>
              <a:t>GOLD DEALER</a:t>
            </a:r>
            <a:endParaRPr lang="en-US" b="1" dirty="0"/>
          </a:p>
        </p:txBody>
      </p:sp>
      <p:cxnSp>
        <p:nvCxnSpPr>
          <p:cNvPr id="11" name="Straight Arrow Connector 10"/>
          <p:cNvCxnSpPr/>
          <p:nvPr/>
        </p:nvCxnSpPr>
        <p:spPr>
          <a:xfrm flipV="1">
            <a:off x="2747360" y="2839453"/>
            <a:ext cx="2185797" cy="481264"/>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21079" y="2493857"/>
            <a:ext cx="1959358" cy="1508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73137" y="1783132"/>
            <a:ext cx="2411238" cy="646331"/>
          </a:xfrm>
          <a:prstGeom prst="rect">
            <a:avLst/>
          </a:prstGeom>
          <a:solidFill>
            <a:srgbClr val="66FFFF"/>
          </a:solidFill>
        </p:spPr>
        <p:txBody>
          <a:bodyPr wrap="none" rtlCol="0">
            <a:spAutoFit/>
          </a:bodyPr>
          <a:lstStyle/>
          <a:p>
            <a:r>
              <a:rPr lang="en-US" dirty="0" smtClean="0"/>
              <a:t>THE GOLD MINER SELLS</a:t>
            </a:r>
          </a:p>
          <a:p>
            <a:r>
              <a:rPr lang="en-US" dirty="0" smtClean="0"/>
              <a:t>100 GOLD NUGGETS</a:t>
            </a:r>
          </a:p>
        </p:txBody>
      </p:sp>
      <p:sp>
        <p:nvSpPr>
          <p:cNvPr id="24" name="Flowchart: Connector 23"/>
          <p:cNvSpPr/>
          <p:nvPr/>
        </p:nvSpPr>
        <p:spPr>
          <a:xfrm>
            <a:off x="1946622" y="1879298"/>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017967" y="1913019"/>
            <a:ext cx="314510" cy="400110"/>
          </a:xfrm>
          <a:prstGeom prst="rect">
            <a:avLst/>
          </a:prstGeom>
          <a:noFill/>
        </p:spPr>
        <p:txBody>
          <a:bodyPr wrap="none" rtlCol="0">
            <a:spAutoFit/>
          </a:bodyPr>
          <a:lstStyle/>
          <a:p>
            <a:r>
              <a:rPr lang="en-US" sz="2000" b="1" dirty="0" smtClean="0"/>
              <a:t>1</a:t>
            </a:r>
            <a:endParaRPr lang="en-US" sz="2000" b="1" dirty="0"/>
          </a:p>
        </p:txBody>
      </p:sp>
      <p:sp>
        <p:nvSpPr>
          <p:cNvPr id="33" name="TextBox 32"/>
          <p:cNvSpPr txBox="1"/>
          <p:nvPr/>
        </p:nvSpPr>
        <p:spPr>
          <a:xfrm>
            <a:off x="4426393" y="3780846"/>
            <a:ext cx="4151109" cy="1432812"/>
          </a:xfrm>
          <a:prstGeom prst="rect">
            <a:avLst/>
          </a:prstGeom>
          <a:solidFill>
            <a:srgbClr val="F5FEA4"/>
          </a:solidFill>
        </p:spPr>
        <p:txBody>
          <a:bodyPr wrap="square" rtlCol="0">
            <a:spAutoFit/>
          </a:bodyPr>
          <a:lstStyle/>
          <a:p>
            <a:endParaRPr lang="en-US" dirty="0"/>
          </a:p>
        </p:txBody>
      </p:sp>
      <p:pic>
        <p:nvPicPr>
          <p:cNvPr id="34" name="Picture 8" descr="http://ts3.mm.bing.net/th?id=HN.608027636936018006&amp;pid=15.1&amp;H=200&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63" y="3944933"/>
            <a:ext cx="838200" cy="1047751"/>
          </a:xfrm>
          <a:prstGeom prst="rect">
            <a:avLst/>
          </a:prstGeom>
          <a:solidFill>
            <a:srgbClr val="F5FEA4"/>
          </a:solidFill>
        </p:spPr>
      </p:pic>
      <p:sp>
        <p:nvSpPr>
          <p:cNvPr id="35" name="TextBox 34"/>
          <p:cNvSpPr txBox="1"/>
          <p:nvPr/>
        </p:nvSpPr>
        <p:spPr>
          <a:xfrm>
            <a:off x="5446230" y="3975413"/>
            <a:ext cx="3093338" cy="1200329"/>
          </a:xfrm>
          <a:prstGeom prst="rect">
            <a:avLst/>
          </a:prstGeom>
          <a:solidFill>
            <a:srgbClr val="F5FEA4"/>
          </a:solidFill>
        </p:spPr>
        <p:txBody>
          <a:bodyPr wrap="square" rtlCol="0">
            <a:spAutoFit/>
          </a:bodyPr>
          <a:lstStyle/>
          <a:p>
            <a:r>
              <a:rPr lang="en-US" dirty="0" smtClean="0"/>
              <a:t>GOLD DEALER BUYS NUGGETS  WITH 20-YEAR NOTE, HAVING GOOD RATE OF INTEREST, FULLY SECURED</a:t>
            </a:r>
            <a:endParaRPr lang="en-US" dirty="0"/>
          </a:p>
        </p:txBody>
      </p:sp>
      <p:cxnSp>
        <p:nvCxnSpPr>
          <p:cNvPr id="36" name="Straight Arrow Connector 35"/>
          <p:cNvCxnSpPr/>
          <p:nvPr/>
        </p:nvCxnSpPr>
        <p:spPr>
          <a:xfrm flipH="1">
            <a:off x="8667940" y="3618119"/>
            <a:ext cx="1403554" cy="4861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flipV="1">
            <a:off x="2605647" y="4312586"/>
            <a:ext cx="1820746" cy="1846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252496" y="4588011"/>
            <a:ext cx="1354217" cy="369332"/>
          </a:xfrm>
          <a:prstGeom prst="rect">
            <a:avLst/>
          </a:prstGeom>
          <a:solidFill>
            <a:srgbClr val="F5FEA4"/>
          </a:solidFill>
        </p:spPr>
        <p:txBody>
          <a:bodyPr wrap="none" rtlCol="0">
            <a:spAutoFit/>
          </a:bodyPr>
          <a:lstStyle/>
          <a:p>
            <a:r>
              <a:rPr lang="en-US" dirty="0" smtClean="0"/>
              <a:t>$$ INTEREST</a:t>
            </a:r>
            <a:endParaRPr lang="en-US" dirty="0"/>
          </a:p>
        </p:txBody>
      </p:sp>
      <p:sp>
        <p:nvSpPr>
          <p:cNvPr id="39" name="Flowchart: Connector 38"/>
          <p:cNvSpPr/>
          <p:nvPr/>
        </p:nvSpPr>
        <p:spPr>
          <a:xfrm>
            <a:off x="8696911" y="3392548"/>
            <a:ext cx="518377" cy="39149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787349" y="3418064"/>
            <a:ext cx="356594" cy="400110"/>
          </a:xfrm>
          <a:prstGeom prst="rect">
            <a:avLst/>
          </a:prstGeom>
          <a:noFill/>
        </p:spPr>
        <p:txBody>
          <a:bodyPr wrap="square" rtlCol="0">
            <a:spAutoFit/>
          </a:bodyPr>
          <a:lstStyle/>
          <a:p>
            <a:r>
              <a:rPr lang="en-US" sz="2000" b="1" dirty="0" smtClean="0"/>
              <a:t>2</a:t>
            </a:r>
            <a:endParaRPr lang="en-US" sz="2000" b="1" dirty="0"/>
          </a:p>
        </p:txBody>
      </p:sp>
      <p:sp>
        <p:nvSpPr>
          <p:cNvPr id="41" name="TextBox 40"/>
          <p:cNvSpPr txBox="1"/>
          <p:nvPr/>
        </p:nvSpPr>
        <p:spPr>
          <a:xfrm>
            <a:off x="5198677" y="5382083"/>
            <a:ext cx="2666020" cy="1477328"/>
          </a:xfrm>
          <a:prstGeom prst="rect">
            <a:avLst/>
          </a:prstGeom>
          <a:solidFill>
            <a:srgbClr val="F5FEA4"/>
          </a:solidFill>
        </p:spPr>
        <p:txBody>
          <a:bodyPr wrap="square" rtlCol="0">
            <a:spAutoFit/>
          </a:bodyPr>
          <a:lstStyle/>
          <a:p>
            <a:r>
              <a:rPr lang="en-US" dirty="0" smtClean="0"/>
              <a:t> </a:t>
            </a:r>
          </a:p>
          <a:p>
            <a:endParaRPr lang="en-US" dirty="0"/>
          </a:p>
          <a:p>
            <a:endParaRPr lang="en-US" dirty="0" smtClean="0"/>
          </a:p>
          <a:p>
            <a:endParaRPr lang="en-US" dirty="0"/>
          </a:p>
          <a:p>
            <a:r>
              <a:rPr lang="en-US" dirty="0" smtClean="0"/>
              <a:t>                                                        </a:t>
            </a:r>
            <a:endParaRPr lang="en-US" dirty="0"/>
          </a:p>
        </p:txBody>
      </p:sp>
      <p:cxnSp>
        <p:nvCxnSpPr>
          <p:cNvPr id="42" name="Straight Arrow Connector 41"/>
          <p:cNvCxnSpPr/>
          <p:nvPr/>
        </p:nvCxnSpPr>
        <p:spPr>
          <a:xfrm flipH="1">
            <a:off x="9270053" y="3618119"/>
            <a:ext cx="891879" cy="17156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43132" y="5669605"/>
            <a:ext cx="2551414" cy="173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8182" y="5382083"/>
            <a:ext cx="184731" cy="1477328"/>
          </a:xfrm>
          <a:prstGeom prst="rect">
            <a:avLst/>
          </a:prstGeom>
          <a:solidFill>
            <a:srgbClr val="F5FEA4"/>
          </a:solidFill>
        </p:spPr>
        <p:txBody>
          <a:bodyPr wrap="none" rtlCol="0">
            <a:spAutoFit/>
          </a:bodyPr>
          <a:lstStyle/>
          <a:p>
            <a:endParaRPr lang="en-US" dirty="0" smtClean="0"/>
          </a:p>
          <a:p>
            <a:endParaRPr lang="en-US" dirty="0"/>
          </a:p>
          <a:p>
            <a:endParaRPr lang="en-US" dirty="0" smtClean="0"/>
          </a:p>
          <a:p>
            <a:endParaRPr lang="en-US" dirty="0"/>
          </a:p>
          <a:p>
            <a:endParaRPr lang="en-US" dirty="0"/>
          </a:p>
        </p:txBody>
      </p:sp>
      <p:sp>
        <p:nvSpPr>
          <p:cNvPr id="46" name="TextBox 45"/>
          <p:cNvSpPr txBox="1"/>
          <p:nvPr/>
        </p:nvSpPr>
        <p:spPr>
          <a:xfrm>
            <a:off x="7802700" y="5380672"/>
            <a:ext cx="3877540" cy="1477328"/>
          </a:xfrm>
          <a:prstGeom prst="rect">
            <a:avLst/>
          </a:prstGeom>
          <a:solidFill>
            <a:srgbClr val="F5FEA4"/>
          </a:solidFill>
        </p:spPr>
        <p:txBody>
          <a:bodyPr wrap="square" rtlCol="0">
            <a:spAutoFit/>
          </a:bodyPr>
          <a:lstStyle/>
          <a:p>
            <a:endParaRPr lang="en-US" dirty="0" smtClean="0"/>
          </a:p>
          <a:p>
            <a:r>
              <a:rPr lang="en-US" dirty="0" smtClean="0"/>
              <a:t>GOLD DEALER LOANS 90 SILVER NUGGETS FREE TO GOLD MINER, </a:t>
            </a:r>
            <a:r>
              <a:rPr lang="en-US" u="sng" dirty="0" smtClean="0"/>
              <a:t>FOR TWENTY YEARS</a:t>
            </a:r>
            <a:r>
              <a:rPr lang="en-US" dirty="0" smtClean="0"/>
              <a:t>, FOR NO COST, TO BE LOANED OUT BY THE GOLD MINER</a:t>
            </a:r>
            <a:endParaRPr lang="en-US" dirty="0"/>
          </a:p>
        </p:txBody>
      </p:sp>
      <p:sp>
        <p:nvSpPr>
          <p:cNvPr id="47" name="Flowchart: Connector 46"/>
          <p:cNvSpPr/>
          <p:nvPr/>
        </p:nvSpPr>
        <p:spPr>
          <a:xfrm>
            <a:off x="9522799" y="5060049"/>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594144" y="5093770"/>
            <a:ext cx="314510" cy="400110"/>
          </a:xfrm>
          <a:prstGeom prst="rect">
            <a:avLst/>
          </a:prstGeom>
          <a:noFill/>
        </p:spPr>
        <p:txBody>
          <a:bodyPr wrap="none" rtlCol="0">
            <a:spAutoFit/>
          </a:bodyPr>
          <a:lstStyle/>
          <a:p>
            <a:r>
              <a:rPr lang="en-US" sz="2000" b="1" dirty="0" smtClean="0"/>
              <a:t>3</a:t>
            </a:r>
            <a:endParaRPr lang="en-US" sz="2000" b="1" dirty="0"/>
          </a:p>
        </p:txBody>
      </p:sp>
      <p:sp>
        <p:nvSpPr>
          <p:cNvPr id="51" name="TextBox 50"/>
          <p:cNvSpPr txBox="1"/>
          <p:nvPr/>
        </p:nvSpPr>
        <p:spPr>
          <a:xfrm>
            <a:off x="539766" y="5869056"/>
            <a:ext cx="4362861" cy="923330"/>
          </a:xfrm>
          <a:prstGeom prst="rect">
            <a:avLst/>
          </a:prstGeom>
          <a:solidFill>
            <a:srgbClr val="66FFFF"/>
          </a:solidFill>
        </p:spPr>
        <p:txBody>
          <a:bodyPr wrap="none" rtlCol="0">
            <a:spAutoFit/>
          </a:bodyPr>
          <a:lstStyle/>
          <a:p>
            <a:r>
              <a:rPr lang="en-US" dirty="0" smtClean="0"/>
              <a:t>THE GOLD MINER, BY JUDICIOUSLY LOANING</a:t>
            </a:r>
          </a:p>
          <a:p>
            <a:r>
              <a:rPr lang="en-US" dirty="0" smtClean="0"/>
              <a:t>TO HIS NEIGHBORS, </a:t>
            </a:r>
            <a:r>
              <a:rPr lang="en-US" u="sng" dirty="0" smtClean="0"/>
              <a:t>TWENTY FOLD </a:t>
            </a:r>
            <a:r>
              <a:rPr lang="en-US" dirty="0" smtClean="0"/>
              <a:t>HAS</a:t>
            </a:r>
          </a:p>
          <a:p>
            <a:r>
              <a:rPr lang="en-US" dirty="0" smtClean="0"/>
              <a:t>BEEN RETURNED TO HIM.</a:t>
            </a:r>
            <a:endParaRPr lang="en-US" dirty="0"/>
          </a:p>
        </p:txBody>
      </p:sp>
      <p:pic>
        <p:nvPicPr>
          <p:cNvPr id="17410" name="Picture 2" descr="http://upload.wikimedia.org/wikipedia/commons/d/d3/Gullgraver_1850_Californ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592" y="2433112"/>
            <a:ext cx="1998910" cy="270223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ts2.mm.bing.net/th?id=HN.608000454088523897&amp;pid=15.1&amp;H=120&amp;W=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4537" y="1888585"/>
            <a:ext cx="1812843" cy="135655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51595" y="2453238"/>
            <a:ext cx="1580882" cy="400110"/>
          </a:xfrm>
          <a:prstGeom prst="rect">
            <a:avLst/>
          </a:prstGeom>
          <a:noFill/>
        </p:spPr>
        <p:txBody>
          <a:bodyPr wrap="none" rtlCol="0">
            <a:spAutoFit/>
          </a:bodyPr>
          <a:lstStyle/>
          <a:p>
            <a:r>
              <a:rPr lang="en-US" sz="2000" b="1" dirty="0" smtClean="0"/>
              <a:t>GOLD MINER</a:t>
            </a:r>
            <a:endParaRPr lang="en-US" sz="2000" b="1" dirty="0"/>
          </a:p>
        </p:txBody>
      </p:sp>
      <p:sp>
        <p:nvSpPr>
          <p:cNvPr id="49" name="Flowchart: Connector 48"/>
          <p:cNvSpPr/>
          <p:nvPr/>
        </p:nvSpPr>
        <p:spPr>
          <a:xfrm>
            <a:off x="107578" y="5983505"/>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78923" y="6017226"/>
            <a:ext cx="314510" cy="400110"/>
          </a:xfrm>
          <a:prstGeom prst="rect">
            <a:avLst/>
          </a:prstGeom>
          <a:noFill/>
        </p:spPr>
        <p:txBody>
          <a:bodyPr wrap="none" rtlCol="0">
            <a:spAutoFit/>
          </a:bodyPr>
          <a:lstStyle/>
          <a:p>
            <a:r>
              <a:rPr lang="en-US" sz="2000" b="1" dirty="0" smtClean="0"/>
              <a:t>4</a:t>
            </a:r>
            <a:endParaRPr lang="en-US" sz="2000" b="1" dirty="0"/>
          </a:p>
        </p:txBody>
      </p:sp>
      <p:pic>
        <p:nvPicPr>
          <p:cNvPr id="52" name="Picture 4" descr="http://ts4.mm.bing.net/th?id=HN.607990201998510771&amp;pid=15.1&amp;H=160&amp;W=1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9540" y="3973190"/>
            <a:ext cx="602386" cy="6023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ts4.mm.bing.net/th?id=HN.607990201998510771&amp;pid=15.1&amp;H=160&amp;W=1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606" y="3690266"/>
            <a:ext cx="602386" cy="602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s2.mm.bing.net/th?id=HN.608031399324813717&amp;pid=15.1&amp;H=160&amp;W=1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2791" y="5352021"/>
            <a:ext cx="1810019" cy="1365309"/>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p:cNvCxnSpPr/>
          <p:nvPr/>
        </p:nvCxnSpPr>
        <p:spPr>
          <a:xfrm flipV="1">
            <a:off x="956930" y="5140901"/>
            <a:ext cx="7676" cy="6469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5" name="Picture 2" descr="http://ts2.mm.bing.net/th?id=HN.608031399324813717&amp;pid=15.1&amp;H=160&amp;W=1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3081" y="5436842"/>
            <a:ext cx="640106" cy="48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animBg="1"/>
      <p:bldP spid="24" grpId="0" animBg="1"/>
      <p:bldP spid="25" grpId="0"/>
      <p:bldP spid="33" grpId="0" animBg="1"/>
      <p:bldP spid="35" grpId="0" animBg="1"/>
      <p:bldP spid="38" grpId="0" animBg="1"/>
      <p:bldP spid="39" grpId="0" animBg="1"/>
      <p:bldP spid="40" grpId="0"/>
      <p:bldP spid="41" grpId="0" animBg="1"/>
      <p:bldP spid="45" grpId="0" animBg="1"/>
      <p:bldP spid="46" grpId="0" animBg="1"/>
      <p:bldP spid="47" grpId="0" animBg="1"/>
      <p:bldP spid="48" grpId="0"/>
      <p:bldP spid="51" grpId="0" animBg="1"/>
      <p:bldP spid="56" grpId="0"/>
      <p:bldP spid="49" grpId="0" animBg="1"/>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a:xfrm rot="2144199">
            <a:off x="6844221" y="6187093"/>
            <a:ext cx="978408" cy="484632"/>
          </a:xfrm>
          <a:prstGeom prst="righ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930747">
            <a:off x="417325" y="6100460"/>
            <a:ext cx="978408" cy="484632"/>
          </a:xfrm>
          <a:prstGeom prst="righ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The Act Entrenches Structural Fraud</a:t>
            </a:r>
          </a:p>
        </p:txBody>
      </p:sp>
      <p:sp>
        <p:nvSpPr>
          <p:cNvPr id="3" name="Content Placeholder 2"/>
          <p:cNvSpPr>
            <a:spLocks noGrp="1"/>
          </p:cNvSpPr>
          <p:nvPr>
            <p:ph idx="1"/>
          </p:nvPr>
        </p:nvSpPr>
        <p:spPr>
          <a:xfrm>
            <a:off x="344805" y="5230817"/>
            <a:ext cx="4949091" cy="929885"/>
          </a:xfrm>
          <a:solidFill>
            <a:srgbClr val="66CCFF"/>
          </a:solidFill>
        </p:spPr>
        <p:txBody>
          <a:bodyPr>
            <a:normAutofit/>
          </a:bodyPr>
          <a:lstStyle/>
          <a:p>
            <a:pPr marL="0" indent="0">
              <a:buNone/>
            </a:pPr>
            <a:r>
              <a:rPr lang="en-US" sz="2000" dirty="0" smtClean="0"/>
              <a:t>Banks will be paid the Treasury bond interest  IN ADVANCE and IN GOLD.   The bonds are good for 20 years.</a:t>
            </a:r>
          </a:p>
        </p:txBody>
      </p:sp>
      <p:pic>
        <p:nvPicPr>
          <p:cNvPr id="6" name="Picture 4" descr="http://1.bp.blogspot.com/_WIZEjYvqh9g/THz2vG9CgWI/AAAAAAAAAAo/lRpnK1waQ-8/s320/US+Treasury+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 y="1058407"/>
            <a:ext cx="5240914" cy="42606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rotheltokens.com/sexy%20banknote/pictures/highres%20pics/Merchants%20NB,%20Los%20Angeles%20w%203%20lg%20marg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652" y="1350344"/>
            <a:ext cx="4461779" cy="188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donckelly.com/national/millersburg_de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669" y="2169113"/>
            <a:ext cx="3757201" cy="1683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longbeachexpo.com/images/articles/LBE_Sep2013_ANA-50dollar-GoldBankNo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0827" y="3010841"/>
            <a:ext cx="4531901" cy="16003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3234" y="2451239"/>
            <a:ext cx="490840" cy="830997"/>
          </a:xfrm>
          <a:prstGeom prst="rect">
            <a:avLst/>
          </a:prstGeom>
          <a:solidFill>
            <a:srgbClr val="FF66FF"/>
          </a:solidFill>
        </p:spPr>
        <p:txBody>
          <a:bodyPr wrap="none" rtlCol="0">
            <a:spAutoFit/>
          </a:bodyPr>
          <a:lstStyle/>
          <a:p>
            <a:r>
              <a:rPr lang="en-US" sz="4800" b="1" dirty="0" smtClean="0"/>
              <a:t>+</a:t>
            </a:r>
            <a:endParaRPr lang="en-US" sz="4800" b="1" dirty="0"/>
          </a:p>
        </p:txBody>
      </p:sp>
      <p:sp>
        <p:nvSpPr>
          <p:cNvPr id="12" name="TextBox 11"/>
          <p:cNvSpPr txBox="1"/>
          <p:nvPr/>
        </p:nvSpPr>
        <p:spPr>
          <a:xfrm>
            <a:off x="6263230" y="4851346"/>
            <a:ext cx="5554780" cy="1323439"/>
          </a:xfrm>
          <a:prstGeom prst="rect">
            <a:avLst/>
          </a:prstGeom>
          <a:solidFill>
            <a:srgbClr val="66CCFF"/>
          </a:solidFill>
        </p:spPr>
        <p:txBody>
          <a:bodyPr wrap="square" rtlCol="0">
            <a:spAutoFit/>
          </a:bodyPr>
          <a:lstStyle/>
          <a:p>
            <a:r>
              <a:rPr lang="en-US" sz="2000" dirty="0" smtClean="0"/>
              <a:t>Banks are allowed to loan out the national bank notes and charge such rates of interest as are allowed by state law.   They have this privilege for 20 years.</a:t>
            </a:r>
            <a:endParaRPr lang="en-US" sz="2000" dirty="0"/>
          </a:p>
        </p:txBody>
      </p:sp>
      <p:sp>
        <p:nvSpPr>
          <p:cNvPr id="13" name="TextBox 12"/>
          <p:cNvSpPr txBox="1"/>
          <p:nvPr/>
        </p:nvSpPr>
        <p:spPr>
          <a:xfrm>
            <a:off x="1403536" y="6049013"/>
            <a:ext cx="3694986" cy="923330"/>
          </a:xfrm>
          <a:prstGeom prst="rect">
            <a:avLst/>
          </a:prstGeom>
          <a:noFill/>
        </p:spPr>
        <p:txBody>
          <a:bodyPr wrap="none" rtlCol="0">
            <a:spAutoFit/>
          </a:bodyPr>
          <a:lstStyle/>
          <a:p>
            <a:r>
              <a:rPr lang="en-US" sz="5400" dirty="0" smtClean="0">
                <a:solidFill>
                  <a:srgbClr val="FF0000"/>
                </a:solidFill>
              </a:rPr>
              <a:t>INTEREST #1</a:t>
            </a:r>
            <a:endParaRPr lang="en-US" sz="5400" dirty="0">
              <a:solidFill>
                <a:srgbClr val="FF0000"/>
              </a:solidFill>
            </a:endParaRPr>
          </a:p>
        </p:txBody>
      </p:sp>
      <p:sp>
        <p:nvSpPr>
          <p:cNvPr id="14" name="TextBox 13"/>
          <p:cNvSpPr txBox="1"/>
          <p:nvPr/>
        </p:nvSpPr>
        <p:spPr>
          <a:xfrm>
            <a:off x="7827742" y="6008934"/>
            <a:ext cx="3694986" cy="923330"/>
          </a:xfrm>
          <a:prstGeom prst="rect">
            <a:avLst/>
          </a:prstGeom>
          <a:noFill/>
        </p:spPr>
        <p:txBody>
          <a:bodyPr wrap="none" rtlCol="0">
            <a:spAutoFit/>
          </a:bodyPr>
          <a:lstStyle/>
          <a:p>
            <a:r>
              <a:rPr lang="en-US" sz="5400" dirty="0" smtClean="0">
                <a:solidFill>
                  <a:srgbClr val="FF0000"/>
                </a:solidFill>
              </a:rPr>
              <a:t>INTEREST #2</a:t>
            </a:r>
            <a:endParaRPr lang="en-US" sz="5400" dirty="0">
              <a:solidFill>
                <a:srgbClr val="FF0000"/>
              </a:solidFill>
            </a:endParaRPr>
          </a:p>
        </p:txBody>
      </p:sp>
      <p:sp>
        <p:nvSpPr>
          <p:cNvPr id="18" name="TextBox 17"/>
          <p:cNvSpPr txBox="1"/>
          <p:nvPr/>
        </p:nvSpPr>
        <p:spPr>
          <a:xfrm flipH="1">
            <a:off x="-1" y="350521"/>
            <a:ext cx="12191998" cy="830997"/>
          </a:xfrm>
          <a:prstGeom prst="rect">
            <a:avLst/>
          </a:prstGeom>
          <a:solidFill>
            <a:srgbClr val="66CCFF"/>
          </a:solidFill>
        </p:spPr>
        <p:txBody>
          <a:bodyPr wrap="square" rtlCol="0">
            <a:spAutoFit/>
          </a:bodyPr>
          <a:lstStyle/>
          <a:p>
            <a:r>
              <a:rPr lang="en-US" sz="2400" dirty="0" smtClean="0"/>
              <a:t>The more dangerous bankers were the ones who don’t break the law, but prey upon society from behind the cover of laws, WHICH GRANT THEM SPECIAL PRIVILEGES. </a:t>
            </a:r>
            <a:endParaRPr lang="en-US" sz="2400" dirty="0"/>
          </a:p>
        </p:txBody>
      </p:sp>
    </p:spTree>
    <p:extLst>
      <p:ext uri="{BB962C8B-B14F-4D97-AF65-F5344CB8AC3E}">
        <p14:creationId xmlns:p14="http://schemas.microsoft.com/office/powerpoint/2010/main" val="3445620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The Act Entrenches Structural Fraud</a:t>
            </a:r>
          </a:p>
        </p:txBody>
      </p:sp>
      <p:sp>
        <p:nvSpPr>
          <p:cNvPr id="3" name="Content Placeholder 2"/>
          <p:cNvSpPr>
            <a:spLocks noGrp="1"/>
          </p:cNvSpPr>
          <p:nvPr>
            <p:ph idx="1"/>
          </p:nvPr>
        </p:nvSpPr>
        <p:spPr>
          <a:xfrm>
            <a:off x="2" y="1956391"/>
            <a:ext cx="5954231" cy="4901608"/>
          </a:xfrm>
        </p:spPr>
        <p:txBody>
          <a:bodyPr>
            <a:normAutofit/>
          </a:bodyPr>
          <a:lstStyle/>
          <a:p>
            <a:pPr marL="0" indent="0">
              <a:buNone/>
            </a:pPr>
            <a:r>
              <a:rPr lang="en-US" sz="2400" dirty="0" smtClean="0"/>
              <a:t>“A step of great evolutionary significance was taken, also in half-conscious, incidental fashion, by providing that required reserves might be partly in the form of bank credit.   Thus banks outside New York and other reserve centers might count the deposit balances they maintained with banks in those centers as part of their reserves, the remaining part to be in gold in their own vaults.   The banks in the centers, however, must maintain their reserves wholly in gold.”  </a:t>
            </a:r>
            <a:r>
              <a:rPr lang="en-US" sz="2000" dirty="0" smtClean="0"/>
              <a:t>Bray Hammond, </a:t>
            </a:r>
            <a:r>
              <a:rPr lang="en-US" sz="2000" i="1" dirty="0" smtClean="0"/>
              <a:t>Banks and Politics in America, </a:t>
            </a:r>
            <a:r>
              <a:rPr lang="en-US" sz="2000" dirty="0" smtClean="0"/>
              <a:t>pp. 731-732</a:t>
            </a:r>
            <a:endParaRPr lang="en-US" sz="2400" dirty="0"/>
          </a:p>
          <a:p>
            <a:pPr marL="0" indent="0">
              <a:buNone/>
            </a:pPr>
            <a:endParaRPr lang="en-US" sz="2400" dirty="0" smtClean="0"/>
          </a:p>
        </p:txBody>
      </p:sp>
      <p:sp>
        <p:nvSpPr>
          <p:cNvPr id="4" name="TextBox 3"/>
          <p:cNvSpPr txBox="1"/>
          <p:nvPr/>
        </p:nvSpPr>
        <p:spPr>
          <a:xfrm flipH="1">
            <a:off x="-1" y="350521"/>
            <a:ext cx="12191998" cy="830997"/>
          </a:xfrm>
          <a:prstGeom prst="rect">
            <a:avLst/>
          </a:prstGeom>
          <a:solidFill>
            <a:srgbClr val="66FFFF"/>
          </a:solidFill>
        </p:spPr>
        <p:txBody>
          <a:bodyPr wrap="square" rtlCol="0">
            <a:spAutoFit/>
          </a:bodyPr>
          <a:lstStyle/>
          <a:p>
            <a:r>
              <a:rPr lang="en-US" sz="2400" b="1" u="sng" dirty="0" smtClean="0"/>
              <a:t>#2 STRUCTURAL FRAUD</a:t>
            </a:r>
            <a:r>
              <a:rPr lang="en-US" sz="2400" dirty="0" smtClean="0"/>
              <a:t>:  the </a:t>
            </a:r>
            <a:r>
              <a:rPr lang="en-US" sz="2400" dirty="0"/>
              <a:t>National Banking System was a fractional reserve system:  the bank needed to maintain reserves proportional to their liabilities (notes and deposits).</a:t>
            </a:r>
          </a:p>
        </p:txBody>
      </p:sp>
      <p:pic>
        <p:nvPicPr>
          <p:cNvPr id="16386" name="Picture 2" descr="http://upload.wikimedia.org/wikipedia/commons/8/8e/National_City_Bank_of_New_York_%2819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037" y="1268065"/>
            <a:ext cx="4096959" cy="5515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58382" y="1268065"/>
            <a:ext cx="4047775" cy="400110"/>
          </a:xfrm>
          <a:prstGeom prst="rect">
            <a:avLst/>
          </a:prstGeom>
          <a:noFill/>
        </p:spPr>
        <p:txBody>
          <a:bodyPr wrap="none" rtlCol="0">
            <a:spAutoFit/>
          </a:bodyPr>
          <a:lstStyle/>
          <a:p>
            <a:r>
              <a:rPr lang="en-US" sz="2000" b="1" dirty="0" smtClean="0"/>
              <a:t>NATIONAL CITY BANK OF NEW YORK</a:t>
            </a:r>
            <a:endParaRPr lang="en-US" sz="2000" b="1" dirty="0"/>
          </a:p>
        </p:txBody>
      </p:sp>
      <p:pic>
        <p:nvPicPr>
          <p:cNvPr id="16392" name="Picture 8" descr="http://4.bp.blogspot.com/-5cq-bSNHMlg/Tit5QOKDwII/AAAAAAAASzE/FJs-uGIyygQ/s320/Hudson+NY+Farmer%2527s+National+B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001" y="3735848"/>
            <a:ext cx="2047875" cy="3048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54233" y="3093023"/>
            <a:ext cx="2205412" cy="646331"/>
          </a:xfrm>
          <a:prstGeom prst="rect">
            <a:avLst/>
          </a:prstGeom>
          <a:noFill/>
        </p:spPr>
        <p:txBody>
          <a:bodyPr wrap="none" rtlCol="0">
            <a:spAutoFit/>
          </a:bodyPr>
          <a:lstStyle/>
          <a:p>
            <a:r>
              <a:rPr lang="en-US" b="1" dirty="0" smtClean="0"/>
              <a:t>FARMER’S NATIONAL</a:t>
            </a:r>
          </a:p>
          <a:p>
            <a:r>
              <a:rPr lang="en-US" b="1" dirty="0" smtClean="0"/>
              <a:t>BANK, HUDSON, NY</a:t>
            </a:r>
            <a:endParaRPr lang="en-US" b="1" dirty="0"/>
          </a:p>
        </p:txBody>
      </p:sp>
    </p:spTree>
    <p:extLst>
      <p:ext uri="{BB962C8B-B14F-4D97-AF65-F5344CB8AC3E}">
        <p14:creationId xmlns:p14="http://schemas.microsoft.com/office/powerpoint/2010/main" val="2623474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www.rackafracka.com/wp-content/uploads/2009/03/bank-loan-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670" y="6834"/>
            <a:ext cx="5107170" cy="59626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9461" y="5285278"/>
            <a:ext cx="12191997" cy="1701302"/>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16392" y="350521"/>
            <a:ext cx="5167428" cy="5693866"/>
          </a:xfrm>
          <a:prstGeom prst="rect">
            <a:avLst/>
          </a:prstGeom>
          <a:solidFill>
            <a:schemeClr val="accent5">
              <a:lumMod val="20000"/>
              <a:lumOff val="80000"/>
            </a:schemeClr>
          </a:solidFill>
        </p:spPr>
        <p:txBody>
          <a:bodyPr wrap="square" rtlCol="0">
            <a:spAutoFit/>
          </a:bodyPr>
          <a:lstStyle/>
          <a:p>
            <a:r>
              <a:rPr lang="en-US" sz="2800" b="1" dirty="0" smtClean="0"/>
              <a:t>#3 STRUCTURAL FRAUD:  “…the charging of interest by banks on money they create out of thin air.  Such interest, if it is to be charged, belongs to society.  </a:t>
            </a:r>
          </a:p>
          <a:p>
            <a:endParaRPr lang="en-US" sz="2800" b="1" dirty="0"/>
          </a:p>
          <a:p>
            <a:r>
              <a:rPr lang="en-US" sz="2800" b="1" dirty="0" smtClean="0"/>
              <a:t>Even more important is the control over the flow of credit in the society – the favoritism practices in directing the flow of newly created money into the hands of privileged special interests.”  </a:t>
            </a:r>
            <a:r>
              <a:rPr lang="en-US" sz="2400" b="1" dirty="0" err="1" smtClean="0"/>
              <a:t>Zarlenga</a:t>
            </a:r>
            <a:r>
              <a:rPr lang="en-US" sz="2400" b="1" dirty="0" smtClean="0"/>
              <a:t>, </a:t>
            </a:r>
            <a:r>
              <a:rPr lang="en-US" sz="2400" b="1" i="1" dirty="0" smtClean="0"/>
              <a:t>LSM</a:t>
            </a:r>
            <a:r>
              <a:rPr lang="en-US" sz="2400" b="1" dirty="0" smtClean="0"/>
              <a:t>, p. 470</a:t>
            </a:r>
            <a:endParaRPr lang="en-US" sz="2800" b="1" dirty="0"/>
          </a:p>
        </p:txBody>
      </p:sp>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The Act Entrenches Structural Fraud</a:t>
            </a:r>
          </a:p>
        </p:txBody>
      </p:sp>
      <p:pic>
        <p:nvPicPr>
          <p:cNvPr id="18436" name="Picture 4" descr="http://media-cache-ec0.pinimg.com/736x/33/ff/7b/33ff7b7a79ab77246bc65a9679fcd7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060" y="4652273"/>
            <a:ext cx="3487479" cy="2205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22413" y="6053818"/>
            <a:ext cx="1576265" cy="830997"/>
          </a:xfrm>
          <a:prstGeom prst="rect">
            <a:avLst/>
          </a:prstGeom>
          <a:noFill/>
        </p:spPr>
        <p:txBody>
          <a:bodyPr wrap="none" rtlCol="0">
            <a:spAutoFit/>
          </a:bodyPr>
          <a:lstStyle/>
          <a:p>
            <a:r>
              <a:rPr lang="en-US" sz="2400" b="1" dirty="0" smtClean="0"/>
              <a:t>HOMELESS</a:t>
            </a:r>
          </a:p>
          <a:p>
            <a:r>
              <a:rPr lang="en-US" sz="2400" b="1" dirty="0" smtClean="0"/>
              <a:t>CHILDREN</a:t>
            </a:r>
            <a:endParaRPr lang="en-US" sz="2400" b="1" dirty="0"/>
          </a:p>
        </p:txBody>
      </p:sp>
    </p:spTree>
    <p:extLst>
      <p:ext uri="{BB962C8B-B14F-4D97-AF65-F5344CB8AC3E}">
        <p14:creationId xmlns:p14="http://schemas.microsoft.com/office/powerpoint/2010/main" val="3699054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The Act Entrenches Structural Fraud</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1" y="350521"/>
            <a:ext cx="12191998" cy="2985433"/>
          </a:xfrm>
          <a:prstGeom prst="rect">
            <a:avLst/>
          </a:prstGeom>
          <a:solidFill>
            <a:schemeClr val="accent5">
              <a:lumMod val="20000"/>
              <a:lumOff val="80000"/>
            </a:schemeClr>
          </a:solidFill>
        </p:spPr>
        <p:txBody>
          <a:bodyPr wrap="square" rtlCol="0">
            <a:spAutoFit/>
          </a:bodyPr>
          <a:lstStyle/>
          <a:p>
            <a:r>
              <a:rPr lang="en-US" sz="3200" b="1" dirty="0" smtClean="0"/>
              <a:t>“THOSE USING STRUCTURAL FRAUD ARE MORE DIFFICULT TO STOP THAN THE COMMON THIEVES.  INDEED, WITH FEW EXCEPTIONS, SOCIETIES HAVE BEEN UNABLE TO STOP THEM AND HAVE WATCHED HELPLESSLY AS THE BANKERS’ SYSTEMS PERIODICALLY AND ‘LEGALLY’ DESTROYED THEIR ECONOMIES, AND SOMETIMES THEIR NATIONS.”   </a:t>
            </a:r>
            <a:r>
              <a:rPr lang="en-US" sz="2800" b="1" dirty="0" err="1" smtClean="0"/>
              <a:t>Zarlenga</a:t>
            </a:r>
            <a:r>
              <a:rPr lang="en-US" sz="2800" b="1" dirty="0" smtClean="0"/>
              <a:t>, </a:t>
            </a:r>
            <a:r>
              <a:rPr lang="en-US" sz="2800" b="1" i="1" dirty="0" smtClean="0"/>
              <a:t>LSM, </a:t>
            </a:r>
            <a:r>
              <a:rPr lang="en-US" sz="2800" b="1" dirty="0" smtClean="0"/>
              <a:t>p. 470</a:t>
            </a:r>
            <a:endParaRPr lang="en-US" sz="3200" b="1" dirty="0"/>
          </a:p>
        </p:txBody>
      </p:sp>
      <p:pic>
        <p:nvPicPr>
          <p:cNvPr id="19458" name="Picture 2" descr="http://media.npr.org/assets/news/2009/10/19/depression01_462-4ff151d7e084e3e1d41d08412c1c584a6988ca94-s6-c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446" y="3796900"/>
            <a:ext cx="4125433" cy="310115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historymartinez.files.wordpress.com/2012/07/great-depr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2142" y="3719478"/>
            <a:ext cx="3969858" cy="317588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2.bp.blogspot.com/_K-33hXu9rCk/TMC1WhNrraI/AAAAAAAAAQg/P8JENAaNsaQ/s1600/black_frid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3488478"/>
            <a:ext cx="5004026" cy="340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59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lvl="0" algn="ctr"/>
            <a:r>
              <a:rPr lang="en-US" sz="2800" b="1" dirty="0" smtClean="0"/>
              <a:t>PART 6</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3136253" y="2775284"/>
            <a:ext cx="5986482" cy="1077218"/>
          </a:xfrm>
          <a:prstGeom prst="rect">
            <a:avLst/>
          </a:prstGeom>
          <a:noFill/>
        </p:spPr>
        <p:txBody>
          <a:bodyPr wrap="square" rtlCol="0">
            <a:spAutoFit/>
          </a:bodyPr>
          <a:lstStyle/>
          <a:p>
            <a:pPr algn="ctr"/>
            <a:r>
              <a:rPr lang="en-US" sz="3200" b="1" dirty="0" smtClean="0"/>
              <a:t>Battle </a:t>
            </a:r>
            <a:r>
              <a:rPr lang="en-US" sz="3200" b="1" dirty="0"/>
              <a:t>Over the Greenbacks</a:t>
            </a:r>
            <a:r>
              <a:rPr lang="en-US" sz="3200" b="1" dirty="0" smtClean="0"/>
              <a:t>;</a:t>
            </a:r>
          </a:p>
          <a:p>
            <a:pPr algn="ctr"/>
            <a:r>
              <a:rPr lang="en-US" sz="3200" b="1" dirty="0" smtClean="0"/>
              <a:t> </a:t>
            </a:r>
            <a:r>
              <a:rPr lang="en-US" sz="3200" b="1" dirty="0"/>
              <a:t>The Supreme Court Decisions</a:t>
            </a:r>
          </a:p>
        </p:txBody>
      </p:sp>
    </p:spTree>
    <p:extLst>
      <p:ext uri="{BB962C8B-B14F-4D97-AF65-F5344CB8AC3E}">
        <p14:creationId xmlns:p14="http://schemas.microsoft.com/office/powerpoint/2010/main" val="4183963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graphics8.nytimes.com/images/2011/03/16/opinion/disunion_goodheart_17capitol/disunion_goodheart_17capitol-blog427-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412" y="5029904"/>
            <a:ext cx="2212421" cy="186009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psdblast.com/wp-content/uploads/2012/05/bank-building-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1817"/>
            <a:ext cx="3017483" cy="2011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Battle </a:t>
            </a:r>
            <a:r>
              <a:rPr lang="en-US" sz="2800" b="1" dirty="0"/>
              <a:t>Over the </a:t>
            </a:r>
            <a:r>
              <a:rPr lang="en-US" sz="2800" b="1" dirty="0" smtClean="0"/>
              <a:t>Greenbacks:   </a:t>
            </a:r>
            <a:r>
              <a:rPr lang="en-US" sz="2800" b="1" dirty="0"/>
              <a:t>The Supreme Court Decisions</a:t>
            </a:r>
          </a:p>
        </p:txBody>
      </p:sp>
      <p:sp>
        <p:nvSpPr>
          <p:cNvPr id="3" name="Content Placeholder 2"/>
          <p:cNvSpPr>
            <a:spLocks noGrp="1"/>
          </p:cNvSpPr>
          <p:nvPr>
            <p:ph idx="1"/>
          </p:nvPr>
        </p:nvSpPr>
        <p:spPr>
          <a:xfrm>
            <a:off x="3856035" y="1432303"/>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1" y="350521"/>
            <a:ext cx="12191999" cy="1384995"/>
          </a:xfrm>
          <a:prstGeom prst="rect">
            <a:avLst/>
          </a:prstGeom>
          <a:solidFill>
            <a:srgbClr val="F5FEA4"/>
          </a:solidFill>
        </p:spPr>
        <p:txBody>
          <a:bodyPr wrap="square" rtlCol="0">
            <a:spAutoFit/>
          </a:bodyPr>
          <a:lstStyle/>
          <a:p>
            <a:r>
              <a:rPr lang="en-US" sz="2800" dirty="0" smtClean="0"/>
              <a:t>When the Civil War ended, attacks began on the Greenbacks from two sources:</a:t>
            </a:r>
          </a:p>
          <a:p>
            <a:pPr marL="1428750" lvl="2" indent="-514350">
              <a:buAutoNum type="arabicParenR"/>
            </a:pPr>
            <a:r>
              <a:rPr lang="en-US" sz="2800" dirty="0" smtClean="0"/>
              <a:t>those with financial privileges</a:t>
            </a:r>
          </a:p>
          <a:p>
            <a:pPr marL="1428750" lvl="2" indent="-514350">
              <a:buAutoNum type="arabicParenR"/>
            </a:pPr>
            <a:r>
              <a:rPr lang="en-US" sz="2800" dirty="0" smtClean="0"/>
              <a:t>religious groups, especially Calvinist religious sects</a:t>
            </a:r>
            <a:endParaRPr lang="en-US" sz="2800" dirty="0"/>
          </a:p>
        </p:txBody>
      </p:sp>
      <p:pic>
        <p:nvPicPr>
          <p:cNvPr id="21506" name="Picture 2" descr="http://upload.wikimedia.org/wikipedia/commons/thumb/f/f3/Seal_of_the_United_States_Supreme_Court.svg/100px-Seal_of_the_United_States_Supreme_Cour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449" y="4531284"/>
            <a:ext cx="1965136" cy="196513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annatheodoraphotography.files.wordpress.com/2013/09/5th-avenue-presbyterian-chur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6503" y="1786351"/>
            <a:ext cx="3515495" cy="2343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33332" y="2079202"/>
            <a:ext cx="3084114" cy="707886"/>
          </a:xfrm>
          <a:prstGeom prst="rect">
            <a:avLst/>
          </a:prstGeom>
          <a:noFill/>
        </p:spPr>
        <p:txBody>
          <a:bodyPr wrap="none" rtlCol="0">
            <a:spAutoFit/>
          </a:bodyPr>
          <a:lstStyle/>
          <a:p>
            <a:r>
              <a:rPr lang="en-US" sz="2000" b="1" dirty="0" smtClean="0"/>
              <a:t>5</a:t>
            </a:r>
            <a:r>
              <a:rPr lang="en-US" sz="2000" b="1" baseline="30000" dirty="0" smtClean="0"/>
              <a:t>TH</a:t>
            </a:r>
            <a:r>
              <a:rPr lang="en-US" sz="2000" b="1" dirty="0" smtClean="0"/>
              <a:t> AVENUE PRESBYTERIAN</a:t>
            </a:r>
          </a:p>
          <a:p>
            <a:r>
              <a:rPr lang="en-US" sz="2000" b="1" dirty="0" smtClean="0"/>
              <a:t>(CALVINIST) CHURCH, NYC</a:t>
            </a:r>
            <a:endParaRPr lang="en-US" sz="2000" b="1" dirty="0"/>
          </a:p>
        </p:txBody>
      </p:sp>
      <p:pic>
        <p:nvPicPr>
          <p:cNvPr id="21514" name="Picture 10" descr="Fifth Avenue, 19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3460" y="4142853"/>
            <a:ext cx="2210736" cy="2741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92087" y="5335171"/>
            <a:ext cx="2850717" cy="707886"/>
          </a:xfrm>
          <a:prstGeom prst="rect">
            <a:avLst/>
          </a:prstGeom>
          <a:noFill/>
        </p:spPr>
        <p:txBody>
          <a:bodyPr wrap="none" rtlCol="0">
            <a:spAutoFit/>
          </a:bodyPr>
          <a:lstStyle/>
          <a:p>
            <a:r>
              <a:rPr lang="en-US" sz="2000" b="1" dirty="0"/>
              <a:t>First Presbyterian </a:t>
            </a:r>
            <a:r>
              <a:rPr lang="en-US" sz="2000" b="1" dirty="0" smtClean="0"/>
              <a:t>Church</a:t>
            </a:r>
          </a:p>
          <a:p>
            <a:r>
              <a:rPr lang="en-US" sz="2000" b="1" dirty="0" smtClean="0"/>
              <a:t>in </a:t>
            </a:r>
            <a:r>
              <a:rPr lang="en-US" sz="2000" b="1" dirty="0"/>
              <a:t>the City of New </a:t>
            </a:r>
            <a:r>
              <a:rPr lang="en-US" sz="2000" b="1" dirty="0" smtClean="0"/>
              <a:t>York</a:t>
            </a:r>
            <a:endParaRPr lang="en-US" sz="2000" b="1" dirty="0"/>
          </a:p>
        </p:txBody>
      </p:sp>
    </p:spTree>
    <p:extLst>
      <p:ext uri="{BB962C8B-B14F-4D97-AF65-F5344CB8AC3E}">
        <p14:creationId xmlns:p14="http://schemas.microsoft.com/office/powerpoint/2010/main" val="3936149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2454442" y="2772993"/>
            <a:ext cx="8213558" cy="627933"/>
          </a:xfrm>
        </p:spPr>
        <p:txBody>
          <a:bodyPr>
            <a:noAutofit/>
          </a:bodyPr>
          <a:lstStyle/>
          <a:p>
            <a:pPr marL="0" indent="0">
              <a:buNone/>
            </a:pPr>
            <a:r>
              <a:rPr lang="en-US" b="1" dirty="0"/>
              <a:t>Comments on the Wartime </a:t>
            </a:r>
            <a:r>
              <a:rPr lang="en-US" b="1" dirty="0" smtClean="0"/>
              <a:t>Inflation:  What </a:t>
            </a:r>
            <a:r>
              <a:rPr lang="en-US" b="1" dirty="0"/>
              <a:t>If</a:t>
            </a:r>
            <a:r>
              <a:rPr lang="en-US" b="1" dirty="0" smtClean="0"/>
              <a:t>?</a:t>
            </a:r>
            <a:endParaRPr lang="en-US" b="1" dirty="0"/>
          </a:p>
        </p:txBody>
      </p:sp>
    </p:spTree>
    <p:extLst>
      <p:ext uri="{BB962C8B-B14F-4D97-AF65-F5344CB8AC3E}">
        <p14:creationId xmlns:p14="http://schemas.microsoft.com/office/powerpoint/2010/main" val="3785686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patriotspokenword.com/home/sites/default/files/patriots/photos/Supreme_Court_of_the_United_States_18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777" y="480312"/>
            <a:ext cx="9744075" cy="62579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Battle </a:t>
            </a:r>
            <a:r>
              <a:rPr lang="en-US" sz="2800" b="1" dirty="0"/>
              <a:t>Over the </a:t>
            </a:r>
            <a:r>
              <a:rPr lang="en-US" sz="2800" b="1" dirty="0" smtClean="0"/>
              <a:t>Greenbacks:   </a:t>
            </a:r>
            <a:r>
              <a:rPr lang="en-US" sz="2800" b="1" dirty="0"/>
              <a:t>The Supreme Court Decisions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3471350" y="773085"/>
            <a:ext cx="5249294" cy="1077218"/>
          </a:xfrm>
          <a:prstGeom prst="rect">
            <a:avLst/>
          </a:prstGeom>
          <a:solidFill>
            <a:schemeClr val="bg1"/>
          </a:solidFill>
        </p:spPr>
        <p:txBody>
          <a:bodyPr wrap="square" rtlCol="0">
            <a:spAutoFit/>
          </a:bodyPr>
          <a:lstStyle/>
          <a:p>
            <a:r>
              <a:rPr lang="en-US" sz="3200" b="1" dirty="0" smtClean="0"/>
              <a:t>Chase as Head Justice,</a:t>
            </a:r>
          </a:p>
          <a:p>
            <a:r>
              <a:rPr lang="en-US" sz="3200" b="1" dirty="0" smtClean="0"/>
              <a:t>Supreme Court of U.S., 1868</a:t>
            </a:r>
            <a:endParaRPr lang="en-US" sz="3200" b="1" dirty="0"/>
          </a:p>
        </p:txBody>
      </p:sp>
    </p:spTree>
    <p:extLst>
      <p:ext uri="{BB962C8B-B14F-4D97-AF65-F5344CB8AC3E}">
        <p14:creationId xmlns:p14="http://schemas.microsoft.com/office/powerpoint/2010/main" val="10762704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Battle </a:t>
            </a:r>
            <a:r>
              <a:rPr lang="en-US" sz="2800" b="1" dirty="0"/>
              <a:t>Over the </a:t>
            </a:r>
            <a:r>
              <a:rPr lang="en-US" sz="2800" b="1" dirty="0" smtClean="0"/>
              <a:t>Greenbacks:   </a:t>
            </a:r>
            <a:r>
              <a:rPr lang="en-US" sz="2800" b="1" dirty="0"/>
              <a:t>The Supreme Court Decisions</a:t>
            </a:r>
          </a:p>
        </p:txBody>
      </p:sp>
      <p:sp>
        <p:nvSpPr>
          <p:cNvPr id="3" name="Content Placeholder 2"/>
          <p:cNvSpPr>
            <a:spLocks noGrp="1"/>
          </p:cNvSpPr>
          <p:nvPr>
            <p:ph idx="1"/>
          </p:nvPr>
        </p:nvSpPr>
        <p:spPr>
          <a:xfrm>
            <a:off x="-21265" y="1181518"/>
            <a:ext cx="12191999" cy="1200175"/>
          </a:xfrm>
          <a:solidFill>
            <a:schemeClr val="accent4">
              <a:lumMod val="20000"/>
              <a:lumOff val="80000"/>
            </a:schemeClr>
          </a:solidFill>
        </p:spPr>
        <p:txBody>
          <a:bodyPr>
            <a:noAutofit/>
          </a:bodyPr>
          <a:lstStyle/>
          <a:p>
            <a:pPr marL="0" indent="0">
              <a:buNone/>
            </a:pPr>
            <a:r>
              <a:rPr lang="en-US" sz="2400" dirty="0" smtClean="0"/>
              <a:t>The Supreme Court held unanimously that the legal-tender acts of 1862 and 1863 did not apply to taxes imposed by the authority of a state.  If a state made its taxes payable in gold, the taxpayer’s obligation could not be discharged with legal-tender notes.</a:t>
            </a:r>
          </a:p>
        </p:txBody>
      </p:sp>
      <p:sp>
        <p:nvSpPr>
          <p:cNvPr id="4" name="TextBox 3"/>
          <p:cNvSpPr txBox="1"/>
          <p:nvPr/>
        </p:nvSpPr>
        <p:spPr>
          <a:xfrm flipH="1">
            <a:off x="-1" y="350521"/>
            <a:ext cx="12191999" cy="830997"/>
          </a:xfrm>
          <a:prstGeom prst="rect">
            <a:avLst/>
          </a:prstGeom>
          <a:solidFill>
            <a:schemeClr val="accent4">
              <a:lumMod val="60000"/>
              <a:lumOff val="40000"/>
            </a:schemeClr>
          </a:solidFill>
        </p:spPr>
        <p:txBody>
          <a:bodyPr wrap="square" rtlCol="0">
            <a:spAutoFit/>
          </a:bodyPr>
          <a:lstStyle/>
          <a:p>
            <a:pPr algn="ctr"/>
            <a:r>
              <a:rPr lang="en-US" sz="2400" b="1" dirty="0" smtClean="0"/>
              <a:t>December, 1868</a:t>
            </a:r>
          </a:p>
          <a:p>
            <a:pPr algn="ctr"/>
            <a:r>
              <a:rPr lang="en-US" sz="2400" b="1" dirty="0" smtClean="0"/>
              <a:t>Lane County vs. Oregon</a:t>
            </a:r>
            <a:endParaRPr lang="en-US" sz="2400" b="1" dirty="0"/>
          </a:p>
        </p:txBody>
      </p:sp>
      <p:sp>
        <p:nvSpPr>
          <p:cNvPr id="5" name="TextBox 4"/>
          <p:cNvSpPr txBox="1"/>
          <p:nvPr/>
        </p:nvSpPr>
        <p:spPr>
          <a:xfrm flipH="1">
            <a:off x="-21265" y="3609325"/>
            <a:ext cx="12191999" cy="830997"/>
          </a:xfrm>
          <a:prstGeom prst="rect">
            <a:avLst/>
          </a:prstGeom>
          <a:solidFill>
            <a:schemeClr val="accent4">
              <a:lumMod val="60000"/>
              <a:lumOff val="40000"/>
            </a:schemeClr>
          </a:solidFill>
        </p:spPr>
        <p:txBody>
          <a:bodyPr wrap="square" rtlCol="0">
            <a:spAutoFit/>
          </a:bodyPr>
          <a:lstStyle/>
          <a:p>
            <a:pPr algn="ctr"/>
            <a:r>
              <a:rPr lang="en-US" sz="2400" b="1" dirty="0" smtClean="0"/>
              <a:t>December, 1868</a:t>
            </a:r>
          </a:p>
          <a:p>
            <a:pPr algn="ctr"/>
            <a:r>
              <a:rPr lang="en-US" sz="2400" b="1" dirty="0" smtClean="0"/>
              <a:t>Bronson vs. Rodes</a:t>
            </a:r>
            <a:endParaRPr lang="en-US" sz="2400" b="1" dirty="0"/>
          </a:p>
        </p:txBody>
      </p:sp>
      <p:sp>
        <p:nvSpPr>
          <p:cNvPr id="6" name="Content Placeholder 2"/>
          <p:cNvSpPr txBox="1">
            <a:spLocks/>
          </p:cNvSpPr>
          <p:nvPr/>
        </p:nvSpPr>
        <p:spPr>
          <a:xfrm>
            <a:off x="-21265" y="4440322"/>
            <a:ext cx="12191999" cy="854692"/>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 Supreme Court held that a contract specifically payable in gold and silver coin could not be discharged by a tender of United States notes.</a:t>
            </a:r>
          </a:p>
        </p:txBody>
      </p:sp>
    </p:spTree>
    <p:extLst>
      <p:ext uri="{BB962C8B-B14F-4D97-AF65-F5344CB8AC3E}">
        <p14:creationId xmlns:p14="http://schemas.microsoft.com/office/powerpoint/2010/main" val="396671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Battle </a:t>
            </a:r>
            <a:r>
              <a:rPr lang="en-US" sz="2800" b="1" dirty="0"/>
              <a:t>Over the </a:t>
            </a:r>
            <a:r>
              <a:rPr lang="en-US" sz="2800" b="1" dirty="0" smtClean="0"/>
              <a:t>Greenbacks:   </a:t>
            </a:r>
            <a:r>
              <a:rPr lang="en-US" sz="2800" b="1" dirty="0"/>
              <a:t>The Supreme Court Decisions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5" name="TextBox 4"/>
          <p:cNvSpPr txBox="1"/>
          <p:nvPr/>
        </p:nvSpPr>
        <p:spPr>
          <a:xfrm flipH="1">
            <a:off x="-1" y="350521"/>
            <a:ext cx="12191999" cy="830997"/>
          </a:xfrm>
          <a:prstGeom prst="rect">
            <a:avLst/>
          </a:prstGeom>
          <a:solidFill>
            <a:schemeClr val="accent4">
              <a:lumMod val="60000"/>
              <a:lumOff val="40000"/>
            </a:schemeClr>
          </a:solidFill>
        </p:spPr>
        <p:txBody>
          <a:bodyPr wrap="square" rtlCol="0">
            <a:spAutoFit/>
          </a:bodyPr>
          <a:lstStyle/>
          <a:p>
            <a:pPr algn="ctr"/>
            <a:r>
              <a:rPr lang="en-US" sz="2400" b="1" dirty="0" smtClean="0"/>
              <a:t>February, 1870</a:t>
            </a:r>
          </a:p>
          <a:p>
            <a:pPr algn="ctr"/>
            <a:r>
              <a:rPr lang="en-US" sz="2400" b="1" dirty="0" smtClean="0"/>
              <a:t>Hepburn vs. Griswold</a:t>
            </a:r>
            <a:endParaRPr lang="en-US" sz="2400" b="1" dirty="0"/>
          </a:p>
        </p:txBody>
      </p:sp>
      <p:sp>
        <p:nvSpPr>
          <p:cNvPr id="6" name="Content Placeholder 2"/>
          <p:cNvSpPr txBox="1">
            <a:spLocks/>
          </p:cNvSpPr>
          <p:nvPr/>
        </p:nvSpPr>
        <p:spPr>
          <a:xfrm>
            <a:off x="-2" y="1181518"/>
            <a:ext cx="12191999" cy="3900846"/>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majority of the Court held the </a:t>
            </a:r>
            <a:r>
              <a:rPr lang="en-US" u="sng" dirty="0"/>
              <a:t>legal-tender law to be in violation of the Constitution</a:t>
            </a:r>
            <a:r>
              <a:rPr lang="en-US" dirty="0"/>
              <a:t>. </a:t>
            </a:r>
            <a:r>
              <a:rPr lang="en-US" dirty="0" smtClean="0"/>
              <a:t>  The </a:t>
            </a:r>
            <a:r>
              <a:rPr lang="en-US" dirty="0"/>
              <a:t>Court reasoned that the U.S. government, having only those powers which were enumerated in the Constitution, did not have the power to issue paper money and enact legal-tender laws</a:t>
            </a:r>
            <a:r>
              <a:rPr lang="en-US" dirty="0" smtClean="0"/>
              <a:t>.  The ruling was delivered by Supreme Court Justice Salmon Chase, the former Treasury Secretary!</a:t>
            </a:r>
          </a:p>
          <a:p>
            <a:pPr marL="0" indent="0">
              <a:buNone/>
            </a:pPr>
            <a:r>
              <a:rPr lang="en-US" dirty="0" smtClean="0"/>
              <a:t>Griswold was demanding payment in gold, from a contract entered into with Hepburn, before the legal tender law had been passed.   Hepburn wished to pay in U.S. notes.    The court ruled against Hepburn.</a:t>
            </a:r>
          </a:p>
          <a:p>
            <a:pPr marL="0" indent="0">
              <a:buNone/>
            </a:pPr>
            <a:endParaRPr lang="en-US" dirty="0"/>
          </a:p>
          <a:p>
            <a:pPr marL="0" indent="0">
              <a:buNone/>
            </a:pPr>
            <a:endParaRPr lang="en-US" dirty="0"/>
          </a:p>
          <a:p>
            <a:pPr marL="0" indent="0">
              <a:buNone/>
            </a:pPr>
            <a:endParaRPr lang="en-US" dirty="0" smtClean="0"/>
          </a:p>
        </p:txBody>
      </p:sp>
      <p:pic>
        <p:nvPicPr>
          <p:cNvPr id="24580" name="Picture 4" descr="http://pknock.com/images/ussupremecou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266" y="4597982"/>
            <a:ext cx="3026730" cy="227004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ts2.mm.bing.net/th?id=HN.608021177297144833&amp;pid=15.1&amp;H=12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556" y="4597982"/>
            <a:ext cx="2353709" cy="227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91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Battle </a:t>
            </a:r>
            <a:r>
              <a:rPr lang="en-US" sz="2800" b="1" dirty="0"/>
              <a:t>Over the </a:t>
            </a:r>
            <a:r>
              <a:rPr lang="en-US" sz="2800" b="1" dirty="0" smtClean="0"/>
              <a:t>Greenbacks:   </a:t>
            </a:r>
            <a:r>
              <a:rPr lang="en-US" sz="2800" b="1" dirty="0"/>
              <a:t>The Supreme Court Decisions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5" name="TextBox 4"/>
          <p:cNvSpPr txBox="1"/>
          <p:nvPr/>
        </p:nvSpPr>
        <p:spPr>
          <a:xfrm flipH="1">
            <a:off x="-1" y="350521"/>
            <a:ext cx="12191999" cy="830997"/>
          </a:xfrm>
          <a:prstGeom prst="rect">
            <a:avLst/>
          </a:prstGeom>
          <a:solidFill>
            <a:srgbClr val="FFFF00"/>
          </a:solidFill>
        </p:spPr>
        <p:txBody>
          <a:bodyPr wrap="square" rtlCol="0">
            <a:spAutoFit/>
          </a:bodyPr>
          <a:lstStyle/>
          <a:p>
            <a:pPr algn="ctr"/>
            <a:r>
              <a:rPr lang="en-US" sz="2400" b="1" dirty="0" smtClean="0"/>
              <a:t>May, 1871</a:t>
            </a:r>
          </a:p>
          <a:p>
            <a:pPr algn="ctr"/>
            <a:r>
              <a:rPr lang="en-US" sz="2400" b="1" dirty="0" smtClean="0"/>
              <a:t>Knox vs. Lee</a:t>
            </a:r>
            <a:endParaRPr lang="en-US" sz="2400" b="1" dirty="0"/>
          </a:p>
        </p:txBody>
      </p:sp>
      <p:sp>
        <p:nvSpPr>
          <p:cNvPr id="6" name="Content Placeholder 2"/>
          <p:cNvSpPr txBox="1">
            <a:spLocks/>
          </p:cNvSpPr>
          <p:nvPr/>
        </p:nvSpPr>
        <p:spPr>
          <a:xfrm>
            <a:off x="-2" y="1181518"/>
            <a:ext cx="12191999" cy="2585467"/>
          </a:xfrm>
          <a:prstGeom prst="rect">
            <a:avLst/>
          </a:prstGeom>
          <a:solidFill>
            <a:srgbClr val="F5FEA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smtClean="0"/>
              <a:t>The </a:t>
            </a:r>
            <a:r>
              <a:rPr lang="en-US" u="sng" dirty="0"/>
              <a:t>Court </a:t>
            </a:r>
            <a:r>
              <a:rPr lang="en-US" u="sng" dirty="0" smtClean="0"/>
              <a:t>reversed Hepburn and upheld the constitutionality of the Greenback legal tender act</a:t>
            </a:r>
            <a:r>
              <a:rPr lang="en-US" dirty="0" smtClean="0"/>
              <a:t>.    Paper money as </a:t>
            </a:r>
            <a:r>
              <a:rPr lang="en-US" dirty="0"/>
              <a:t>issued by </a:t>
            </a:r>
            <a:r>
              <a:rPr lang="en-US" dirty="0" smtClean="0"/>
              <a:t>the Legal Tender Act did </a:t>
            </a:r>
            <a:r>
              <a:rPr lang="en-US" dirty="0"/>
              <a:t>not conflict </a:t>
            </a:r>
            <a:r>
              <a:rPr lang="en-US" dirty="0" smtClean="0"/>
              <a:t>with Article One of the U.S. Constitution.</a:t>
            </a:r>
          </a:p>
          <a:p>
            <a:pPr marL="0" indent="0">
              <a:buNone/>
            </a:pPr>
            <a:r>
              <a:rPr lang="en-US" dirty="0" smtClean="0"/>
              <a:t>Said Justice Bradley, in his opinion:  “But the creditor group will lose some of its gold!  …  Is gold the only thing needful?  Is it worse for the creditor to lose a little by depreciation than everything by the bankruptcy of his debtor?”</a:t>
            </a:r>
          </a:p>
        </p:txBody>
      </p:sp>
      <p:pic>
        <p:nvPicPr>
          <p:cNvPr id="24580" name="Picture 4" descr="http://pknock.com/images/ussupremecou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266" y="4597982"/>
            <a:ext cx="3026730" cy="227004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ts2.mm.bing.net/th?id=HN.608021177297144833&amp;pid=15.1&amp;H=12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556" y="4597982"/>
            <a:ext cx="2353709" cy="2270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836138" y="4110698"/>
            <a:ext cx="2095500" cy="2743200"/>
          </a:xfrm>
          <a:prstGeom prst="rect">
            <a:avLst/>
          </a:prstGeom>
        </p:spPr>
      </p:pic>
      <p:sp>
        <p:nvSpPr>
          <p:cNvPr id="8" name="Rectangle 7"/>
          <p:cNvSpPr/>
          <p:nvPr/>
        </p:nvSpPr>
        <p:spPr>
          <a:xfrm>
            <a:off x="1288324" y="5014015"/>
            <a:ext cx="2547813" cy="707886"/>
          </a:xfrm>
          <a:prstGeom prst="rect">
            <a:avLst/>
          </a:prstGeom>
        </p:spPr>
        <p:txBody>
          <a:bodyPr wrap="none">
            <a:spAutoFit/>
          </a:bodyPr>
          <a:lstStyle/>
          <a:p>
            <a:r>
              <a:rPr lang="en-US" sz="2000" b="1" dirty="0" smtClean="0">
                <a:cs typeface="Times New Roman" panose="02020603050405020304" pitchFamily="18" charset="0"/>
              </a:rPr>
              <a:t>Justice Joseph Bradley</a:t>
            </a:r>
          </a:p>
          <a:p>
            <a:r>
              <a:rPr lang="en-US" sz="2000" b="1" dirty="0" smtClean="0">
                <a:cs typeface="Times New Roman" panose="02020603050405020304" pitchFamily="18" charset="0"/>
              </a:rPr>
              <a:t>(1813 – 1892)</a:t>
            </a:r>
            <a:endParaRPr lang="en-US" dirty="0"/>
          </a:p>
        </p:txBody>
      </p:sp>
    </p:spTree>
    <p:extLst>
      <p:ext uri="{BB962C8B-B14F-4D97-AF65-F5344CB8AC3E}">
        <p14:creationId xmlns:p14="http://schemas.microsoft.com/office/powerpoint/2010/main" val="9430622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lvl="0" algn="ctr"/>
            <a:r>
              <a:rPr lang="en-US" sz="2800" b="1" dirty="0" smtClean="0"/>
              <a:t>PART 7</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73179" y="2743200"/>
            <a:ext cx="9689432" cy="1077218"/>
          </a:xfrm>
          <a:prstGeom prst="rect">
            <a:avLst/>
          </a:prstGeom>
          <a:noFill/>
        </p:spPr>
        <p:txBody>
          <a:bodyPr wrap="square" rtlCol="0">
            <a:spAutoFit/>
          </a:bodyPr>
          <a:lstStyle/>
          <a:p>
            <a:pPr algn="ctr"/>
            <a:r>
              <a:rPr lang="en-US" sz="3200" b="1" dirty="0"/>
              <a:t>Battle Over the Greenbacks</a:t>
            </a:r>
            <a:r>
              <a:rPr lang="en-US" sz="3200" b="1" dirty="0" smtClean="0"/>
              <a:t>:</a:t>
            </a:r>
          </a:p>
          <a:p>
            <a:pPr algn="ctr"/>
            <a:r>
              <a:rPr lang="en-US" sz="3200" b="1" dirty="0" smtClean="0"/>
              <a:t>Pastor </a:t>
            </a:r>
            <a:r>
              <a:rPr lang="en-US" sz="3200" b="1" dirty="0"/>
              <a:t>and Professor Against the Greenbacks</a:t>
            </a:r>
          </a:p>
        </p:txBody>
      </p:sp>
    </p:spTree>
    <p:extLst>
      <p:ext uri="{BB962C8B-B14F-4D97-AF65-F5344CB8AC3E}">
        <p14:creationId xmlns:p14="http://schemas.microsoft.com/office/powerpoint/2010/main" val="424011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4" name="TextBox 3"/>
          <p:cNvSpPr txBox="1"/>
          <p:nvPr/>
        </p:nvSpPr>
        <p:spPr>
          <a:xfrm>
            <a:off x="0" y="350521"/>
            <a:ext cx="12192000" cy="2246769"/>
          </a:xfrm>
          <a:prstGeom prst="rect">
            <a:avLst/>
          </a:prstGeom>
          <a:solidFill>
            <a:schemeClr val="accent6">
              <a:lumMod val="20000"/>
              <a:lumOff val="80000"/>
            </a:schemeClr>
          </a:solidFill>
        </p:spPr>
        <p:txBody>
          <a:bodyPr wrap="square" rtlCol="0">
            <a:spAutoFit/>
          </a:bodyPr>
          <a:lstStyle/>
          <a:p>
            <a:r>
              <a:rPr lang="en-US" sz="2000" b="1" dirty="0" smtClean="0"/>
              <a:t>The fight against the Greenbacks was not only financial, political, and legal, but also a religious effort.</a:t>
            </a:r>
          </a:p>
          <a:p>
            <a:r>
              <a:rPr lang="en-US" sz="2000" b="1" dirty="0" smtClean="0"/>
              <a:t>“</a:t>
            </a:r>
            <a:r>
              <a:rPr lang="en-US" sz="2000" b="1" dirty="0"/>
              <a:t>But the real damage to the Greenback came from the incessant attacks and smearing by the religious establishment through their churches and universities.”   </a:t>
            </a:r>
            <a:r>
              <a:rPr lang="en-US" sz="2000" b="1" dirty="0" err="1"/>
              <a:t>Zarlenga</a:t>
            </a:r>
            <a:r>
              <a:rPr lang="en-US" sz="2000" b="1" dirty="0"/>
              <a:t>, </a:t>
            </a:r>
            <a:r>
              <a:rPr lang="en-US" sz="2000" b="1" i="1" dirty="0"/>
              <a:t>LSM</a:t>
            </a:r>
            <a:r>
              <a:rPr lang="en-US" sz="2000" b="1" dirty="0"/>
              <a:t>, p. 471</a:t>
            </a:r>
          </a:p>
          <a:p>
            <a:endParaRPr lang="en-US" sz="2000" b="1" dirty="0"/>
          </a:p>
          <a:p>
            <a:r>
              <a:rPr lang="en-US" sz="2000" b="1" dirty="0" smtClean="0"/>
              <a:t>The issue of ‘Hard Money’ was infused with the values of American Protestantism.</a:t>
            </a:r>
          </a:p>
          <a:p>
            <a:r>
              <a:rPr lang="en-US" sz="2000" b="1" dirty="0" smtClean="0"/>
              <a:t>‘Hard Money’ was honest and moral.     Soft money was dishonest and caused immorality</a:t>
            </a:r>
          </a:p>
          <a:p>
            <a:r>
              <a:rPr lang="en-US" sz="2000" b="1" dirty="0" smtClean="0"/>
              <a:t>in business and government.</a:t>
            </a:r>
            <a:endParaRPr lang="en-US" sz="2000" b="1" dirty="0"/>
          </a:p>
        </p:txBody>
      </p:sp>
      <p:sp>
        <p:nvSpPr>
          <p:cNvPr id="5" name="Rectangle 4"/>
          <p:cNvSpPr/>
          <p:nvPr/>
        </p:nvSpPr>
        <p:spPr>
          <a:xfrm>
            <a:off x="628850" y="2994525"/>
            <a:ext cx="6930191" cy="3416320"/>
          </a:xfrm>
          <a:prstGeom prst="rect">
            <a:avLst/>
          </a:prstGeom>
          <a:solidFill>
            <a:schemeClr val="accent6">
              <a:lumMod val="20000"/>
              <a:lumOff val="80000"/>
            </a:schemeClr>
          </a:solidFill>
        </p:spPr>
        <p:txBody>
          <a:bodyPr wrap="square">
            <a:spAutoFit/>
          </a:bodyPr>
          <a:lstStyle/>
          <a:p>
            <a:r>
              <a:rPr lang="en-US" dirty="0" smtClean="0">
                <a:ea typeface="Times New Roman" panose="02020603050405020304" pitchFamily="18" charset="0"/>
              </a:rPr>
              <a:t>“To </a:t>
            </a:r>
            <a:r>
              <a:rPr lang="en-US" dirty="0">
                <a:ea typeface="Times New Roman" panose="02020603050405020304" pitchFamily="18" charset="0"/>
              </a:rPr>
              <a:t>the ministry, contemporary economic issues were moral issues, and they never doubted that the postwar money question came within their purview as moral guardians of the nation</a:t>
            </a:r>
            <a:r>
              <a:rPr lang="en-US" dirty="0" smtClean="0">
                <a:ea typeface="Times New Roman" panose="02020603050405020304" pitchFamily="18" charset="0"/>
              </a:rPr>
              <a:t>.”</a:t>
            </a:r>
          </a:p>
          <a:p>
            <a:endParaRPr lang="en-US" dirty="0" smtClean="0"/>
          </a:p>
          <a:p>
            <a:r>
              <a:rPr lang="en-US" dirty="0" smtClean="0"/>
              <a:t>“</a:t>
            </a:r>
            <a:r>
              <a:rPr lang="en-US" dirty="0"/>
              <a:t>Among public issues of the day, only the fate of the freedman was to engage the Protestant, and particularly the Calvinist, clergy and religious press so completely as the money issue</a:t>
            </a:r>
            <a:r>
              <a:rPr lang="en-US" dirty="0" smtClean="0"/>
              <a:t>.”</a:t>
            </a:r>
          </a:p>
          <a:p>
            <a:pPr algn="r"/>
            <a:r>
              <a:rPr lang="en-US" dirty="0" smtClean="0"/>
              <a:t>Irwin </a:t>
            </a:r>
            <a:r>
              <a:rPr lang="en-US" dirty="0"/>
              <a:t>Unger</a:t>
            </a:r>
            <a:r>
              <a:rPr lang="en-US" dirty="0" smtClean="0"/>
              <a:t>,</a:t>
            </a:r>
          </a:p>
          <a:p>
            <a:pPr algn="r"/>
            <a:r>
              <a:rPr lang="en-US" dirty="0" smtClean="0"/>
              <a:t> </a:t>
            </a:r>
            <a:r>
              <a:rPr lang="en-US" i="1" dirty="0"/>
              <a:t>The Greenback Era:  A Social, and Political History of American Finance, </a:t>
            </a:r>
            <a:r>
              <a:rPr lang="en-US" i="1" dirty="0" smtClean="0"/>
              <a:t>1865-1879</a:t>
            </a:r>
          </a:p>
          <a:p>
            <a:pPr algn="r"/>
            <a:r>
              <a:rPr lang="en-US" i="1" dirty="0" smtClean="0"/>
              <a:t>pub.  </a:t>
            </a:r>
            <a:r>
              <a:rPr lang="en-US" i="1" dirty="0"/>
              <a:t>1964</a:t>
            </a:r>
            <a:endParaRPr lang="en-US" dirty="0"/>
          </a:p>
          <a:p>
            <a:r>
              <a:rPr lang="en-US" dirty="0">
                <a:ea typeface="Times New Roman" panose="02020603050405020304" pitchFamily="18" charset="0"/>
              </a:rPr>
              <a:t>  </a:t>
            </a:r>
            <a:endParaRPr lang="en-US" dirty="0"/>
          </a:p>
        </p:txBody>
      </p:sp>
      <p:pic>
        <p:nvPicPr>
          <p:cNvPr id="8" name="Picture 7"/>
          <p:cNvPicPr>
            <a:picLocks noChangeAspect="1"/>
          </p:cNvPicPr>
          <p:nvPr/>
        </p:nvPicPr>
        <p:blipFill>
          <a:blip r:embed="rId3"/>
          <a:stretch>
            <a:fillRect/>
          </a:stretch>
        </p:blipFill>
        <p:spPr>
          <a:xfrm>
            <a:off x="9914022" y="1103369"/>
            <a:ext cx="2277976" cy="5754632"/>
          </a:xfrm>
          <a:prstGeom prst="rect">
            <a:avLst/>
          </a:prstGeom>
        </p:spPr>
      </p:pic>
      <p:sp>
        <p:nvSpPr>
          <p:cNvPr id="9" name="TextBox 8"/>
          <p:cNvSpPr txBox="1"/>
          <p:nvPr/>
        </p:nvSpPr>
        <p:spPr>
          <a:xfrm>
            <a:off x="7740733" y="5934670"/>
            <a:ext cx="2173287" cy="923330"/>
          </a:xfrm>
          <a:prstGeom prst="rect">
            <a:avLst/>
          </a:prstGeom>
          <a:noFill/>
        </p:spPr>
        <p:txBody>
          <a:bodyPr wrap="none" rtlCol="0">
            <a:spAutoFit/>
          </a:bodyPr>
          <a:lstStyle/>
          <a:p>
            <a:r>
              <a:rPr lang="en-US" b="1" dirty="0" smtClean="0"/>
              <a:t>5</a:t>
            </a:r>
            <a:r>
              <a:rPr lang="en-US" b="1" baseline="30000" dirty="0" smtClean="0"/>
              <a:t>th</a:t>
            </a:r>
            <a:r>
              <a:rPr lang="en-US" b="1" dirty="0" smtClean="0"/>
              <a:t> Avenue</a:t>
            </a:r>
          </a:p>
          <a:p>
            <a:r>
              <a:rPr lang="en-US" b="1" dirty="0" smtClean="0"/>
              <a:t>Presbyterian Church,</a:t>
            </a:r>
          </a:p>
          <a:p>
            <a:r>
              <a:rPr lang="en-US" b="1" dirty="0" smtClean="0"/>
              <a:t>NYC</a:t>
            </a:r>
            <a:endParaRPr lang="en-US" b="1" dirty="0"/>
          </a:p>
        </p:txBody>
      </p:sp>
    </p:spTree>
    <p:extLst>
      <p:ext uri="{BB962C8B-B14F-4D97-AF65-F5344CB8AC3E}">
        <p14:creationId xmlns:p14="http://schemas.microsoft.com/office/powerpoint/2010/main" val="3553377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73179" y="2743200"/>
            <a:ext cx="9689432" cy="584775"/>
          </a:xfrm>
          <a:prstGeom prst="rect">
            <a:avLst/>
          </a:prstGeom>
          <a:noFill/>
        </p:spPr>
        <p:txBody>
          <a:bodyPr wrap="square" rtlCol="0">
            <a:spAutoFit/>
          </a:bodyPr>
          <a:lstStyle/>
          <a:p>
            <a:pPr algn="ctr"/>
            <a:r>
              <a:rPr lang="en-US" sz="3200" b="1" dirty="0" smtClean="0"/>
              <a:t>backs</a:t>
            </a:r>
            <a:endParaRPr lang="en-US" sz="3200" b="1" dirty="0"/>
          </a:p>
        </p:txBody>
      </p:sp>
      <p:pic>
        <p:nvPicPr>
          <p:cNvPr id="3074" name="Picture 2" descr="http://www.wmcarey.edu/carey/bibles/bost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437"/>
            <a:ext cx="8874545" cy="5758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350521"/>
            <a:ext cx="12192000" cy="707886"/>
          </a:xfrm>
          <a:prstGeom prst="rect">
            <a:avLst/>
          </a:prstGeom>
          <a:solidFill>
            <a:schemeClr val="accent6">
              <a:lumMod val="20000"/>
              <a:lumOff val="80000"/>
            </a:schemeClr>
          </a:solidFill>
        </p:spPr>
        <p:txBody>
          <a:bodyPr wrap="square" rtlCol="0">
            <a:spAutoFit/>
          </a:bodyPr>
          <a:lstStyle/>
          <a:p>
            <a:pPr algn="ctr"/>
            <a:r>
              <a:rPr lang="en-US" sz="2000" b="1" dirty="0" smtClean="0"/>
              <a:t>“The Calvinist denominations took the lead in the religious attack on heretical financial ideas.”</a:t>
            </a:r>
          </a:p>
          <a:p>
            <a:pPr algn="r"/>
            <a:r>
              <a:rPr lang="en-US" sz="2000" b="1" dirty="0" smtClean="0"/>
              <a:t>  </a:t>
            </a:r>
            <a:r>
              <a:rPr lang="en-US" b="1" dirty="0" smtClean="0"/>
              <a:t>Unger, </a:t>
            </a:r>
            <a:r>
              <a:rPr lang="en-US" b="1" i="1" dirty="0" smtClean="0"/>
              <a:t>The Greenback Era</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378" y="3051513"/>
            <a:ext cx="3274743" cy="3670415"/>
          </a:xfrm>
          <a:prstGeom prst="rect">
            <a:avLst/>
          </a:prstGeom>
        </p:spPr>
      </p:pic>
      <p:sp>
        <p:nvSpPr>
          <p:cNvPr id="7" name="TextBox 6"/>
          <p:cNvSpPr txBox="1"/>
          <p:nvPr/>
        </p:nvSpPr>
        <p:spPr>
          <a:xfrm>
            <a:off x="9087601" y="1643333"/>
            <a:ext cx="660758" cy="369332"/>
          </a:xfrm>
          <a:prstGeom prst="rect">
            <a:avLst/>
          </a:prstGeom>
          <a:solidFill>
            <a:schemeClr val="bg1"/>
          </a:solidFill>
        </p:spPr>
        <p:txBody>
          <a:bodyPr wrap="none" rtlCol="0">
            <a:spAutoFit/>
          </a:bodyPr>
          <a:lstStyle/>
          <a:p>
            <a:r>
              <a:rPr lang="en-US" dirty="0" smtClean="0"/>
              <a:t>         </a:t>
            </a:r>
            <a:endParaRPr lang="en-US" dirty="0"/>
          </a:p>
        </p:txBody>
      </p:sp>
      <p:sp>
        <p:nvSpPr>
          <p:cNvPr id="8" name="TextBox 7"/>
          <p:cNvSpPr txBox="1"/>
          <p:nvPr/>
        </p:nvSpPr>
        <p:spPr>
          <a:xfrm>
            <a:off x="8994468" y="1089335"/>
            <a:ext cx="3138680" cy="923330"/>
          </a:xfrm>
          <a:prstGeom prst="rect">
            <a:avLst/>
          </a:prstGeom>
          <a:solidFill>
            <a:srgbClr val="66FF33"/>
          </a:solidFill>
        </p:spPr>
        <p:txBody>
          <a:bodyPr wrap="none" rtlCol="0">
            <a:spAutoFit/>
          </a:bodyPr>
          <a:lstStyle/>
          <a:p>
            <a:r>
              <a:rPr lang="en-US" dirty="0" smtClean="0"/>
              <a:t>“… throughout the debate, the</a:t>
            </a:r>
          </a:p>
          <a:p>
            <a:r>
              <a:rPr lang="en-US" dirty="0" smtClean="0"/>
              <a:t>Calvinist voice is heard most</a:t>
            </a:r>
          </a:p>
          <a:p>
            <a:r>
              <a:rPr lang="en-US" dirty="0" smtClean="0"/>
              <a:t>loudly.”  </a:t>
            </a:r>
            <a:r>
              <a:rPr lang="en-US" sz="1600" dirty="0" smtClean="0"/>
              <a:t>Unger, </a:t>
            </a:r>
            <a:r>
              <a:rPr lang="en-US" sz="1600" i="1" dirty="0" smtClean="0"/>
              <a:t>The Greenback Era</a:t>
            </a:r>
            <a:endParaRPr lang="en-US" i="1" dirty="0"/>
          </a:p>
        </p:txBody>
      </p:sp>
    </p:spTree>
    <p:extLst>
      <p:ext uri="{BB962C8B-B14F-4D97-AF65-F5344CB8AC3E}">
        <p14:creationId xmlns:p14="http://schemas.microsoft.com/office/powerpoint/2010/main" val="2097042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3" name="Content Placeholder 2"/>
          <p:cNvSpPr>
            <a:spLocks noGrp="1"/>
          </p:cNvSpPr>
          <p:nvPr>
            <p:ph idx="1"/>
          </p:nvPr>
        </p:nvSpPr>
        <p:spPr>
          <a:xfrm>
            <a:off x="397787" y="4267199"/>
            <a:ext cx="11396421" cy="2178265"/>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 y="760111"/>
            <a:ext cx="12191998" cy="1323439"/>
          </a:xfrm>
          <a:prstGeom prst="rect">
            <a:avLst/>
          </a:prstGeom>
          <a:noFill/>
        </p:spPr>
        <p:txBody>
          <a:bodyPr wrap="square" rtlCol="0">
            <a:spAutoFit/>
          </a:bodyPr>
          <a:lstStyle/>
          <a:p>
            <a:r>
              <a:rPr lang="en-US" sz="2000" b="1" dirty="0" smtClean="0"/>
              <a:t>The </a:t>
            </a:r>
            <a:r>
              <a:rPr lang="en-US" sz="2000" b="1" u="sng" dirty="0" smtClean="0"/>
              <a:t>religious indictment of soft money </a:t>
            </a:r>
            <a:r>
              <a:rPr lang="en-US" sz="2000" b="1" dirty="0" smtClean="0"/>
              <a:t>had two parts:   </a:t>
            </a:r>
          </a:p>
          <a:p>
            <a:pPr marL="800100" lvl="1" indent="-342900">
              <a:buFont typeface="Arial" panose="020B0604020202020204" pitchFamily="34" charset="0"/>
              <a:buChar char="•"/>
            </a:pPr>
            <a:r>
              <a:rPr lang="en-US" sz="2000" b="1" dirty="0" smtClean="0"/>
              <a:t>“specie resumption was a question of common honesty”</a:t>
            </a:r>
          </a:p>
          <a:p>
            <a:pPr marL="800100" lvl="1" indent="-342900">
              <a:buFont typeface="Arial" panose="020B0604020202020204" pitchFamily="34" charset="0"/>
              <a:buChar char="•"/>
            </a:pPr>
            <a:r>
              <a:rPr lang="en-US" sz="2000" b="1" dirty="0" smtClean="0"/>
              <a:t>“The paper system was also a danger to public morality…. causes dishonesty in mercantile circle…       causes corruption in public offices”</a:t>
            </a:r>
            <a:endParaRPr lang="en-US" sz="2000" b="1" dirty="0"/>
          </a:p>
        </p:txBody>
      </p:sp>
      <p:sp>
        <p:nvSpPr>
          <p:cNvPr id="5" name="TextBox 4"/>
          <p:cNvSpPr txBox="1"/>
          <p:nvPr/>
        </p:nvSpPr>
        <p:spPr>
          <a:xfrm>
            <a:off x="2" y="2058348"/>
            <a:ext cx="12191998" cy="1015663"/>
          </a:xfrm>
          <a:prstGeom prst="rect">
            <a:avLst/>
          </a:prstGeom>
          <a:noFill/>
        </p:spPr>
        <p:txBody>
          <a:bodyPr wrap="square" rtlCol="0">
            <a:spAutoFit/>
          </a:bodyPr>
          <a:lstStyle/>
          <a:p>
            <a:r>
              <a:rPr lang="en-US" sz="2000" b="1" dirty="0" smtClean="0"/>
              <a:t>The </a:t>
            </a:r>
            <a:r>
              <a:rPr lang="en-US" sz="2000" b="1" u="sng" dirty="0" smtClean="0"/>
              <a:t>bond question </a:t>
            </a:r>
            <a:r>
              <a:rPr lang="en-US" sz="2000" b="1" dirty="0" smtClean="0"/>
              <a:t>was also a moral question:   </a:t>
            </a:r>
          </a:p>
          <a:p>
            <a:pPr marL="800100" lvl="1" indent="-342900">
              <a:buFont typeface="Arial" panose="020B0604020202020204" pitchFamily="34" charset="0"/>
              <a:buChar char="•"/>
            </a:pPr>
            <a:r>
              <a:rPr lang="en-US" sz="2000" b="1" dirty="0" smtClean="0"/>
              <a:t>the national debt represented the “national conscience”</a:t>
            </a:r>
          </a:p>
          <a:p>
            <a:pPr marL="800100" lvl="1" indent="-342900">
              <a:buFont typeface="Arial" panose="020B0604020202020204" pitchFamily="34" charset="0"/>
              <a:buChar char="•"/>
            </a:pPr>
            <a:r>
              <a:rPr lang="en-US" sz="2000" b="1" dirty="0" smtClean="0"/>
              <a:t>the first duty of a nation was to make its word good – “adhere to sacred obligations”</a:t>
            </a:r>
            <a:endParaRPr lang="en-US" sz="2000" b="1" dirty="0"/>
          </a:p>
        </p:txBody>
      </p:sp>
      <p:sp>
        <p:nvSpPr>
          <p:cNvPr id="6" name="Rectangle 5"/>
          <p:cNvSpPr/>
          <p:nvPr/>
        </p:nvSpPr>
        <p:spPr>
          <a:xfrm>
            <a:off x="4751260" y="5983799"/>
            <a:ext cx="4318592" cy="923330"/>
          </a:xfrm>
          <a:prstGeom prst="rect">
            <a:avLst/>
          </a:prstGeom>
        </p:spPr>
        <p:txBody>
          <a:bodyPr wrap="square">
            <a:spAutoFit/>
          </a:bodyPr>
          <a:lstStyle/>
          <a:p>
            <a:r>
              <a:rPr lang="en-US" b="1" dirty="0" smtClean="0"/>
              <a:t>April </a:t>
            </a:r>
            <a:r>
              <a:rPr lang="en-US" b="1" dirty="0"/>
              <a:t>9, </a:t>
            </a:r>
            <a:r>
              <a:rPr lang="en-US" b="1" dirty="0" smtClean="0"/>
              <a:t>1870 Harper’s Weekly:  anticipating</a:t>
            </a:r>
          </a:p>
          <a:p>
            <a:r>
              <a:rPr lang="en-US" b="1" dirty="0" smtClean="0"/>
              <a:t>the resumption of government payments</a:t>
            </a:r>
          </a:p>
          <a:p>
            <a:r>
              <a:rPr lang="en-US" b="1" dirty="0" smtClean="0"/>
              <a:t>in precious-metal coins.</a:t>
            </a:r>
            <a:endParaRPr lang="en-US" b="1" dirty="0"/>
          </a:p>
        </p:txBody>
      </p:sp>
      <p:pic>
        <p:nvPicPr>
          <p:cNvPr id="7" name="Picture 6"/>
          <p:cNvPicPr>
            <a:picLocks noChangeAspect="1"/>
          </p:cNvPicPr>
          <p:nvPr/>
        </p:nvPicPr>
        <p:blipFill>
          <a:blip r:embed="rId3"/>
          <a:stretch>
            <a:fillRect/>
          </a:stretch>
        </p:blipFill>
        <p:spPr>
          <a:xfrm>
            <a:off x="9015663" y="3424479"/>
            <a:ext cx="3144250" cy="3433521"/>
          </a:xfrm>
          <a:prstGeom prst="rect">
            <a:avLst/>
          </a:prstGeom>
        </p:spPr>
      </p:pic>
      <p:pic>
        <p:nvPicPr>
          <p:cNvPr id="9" name="Picture 8"/>
          <p:cNvPicPr>
            <a:picLocks noChangeAspect="1"/>
          </p:cNvPicPr>
          <p:nvPr/>
        </p:nvPicPr>
        <p:blipFill>
          <a:blip r:embed="rId4"/>
          <a:stretch>
            <a:fillRect/>
          </a:stretch>
        </p:blipFill>
        <p:spPr>
          <a:xfrm>
            <a:off x="1008460" y="3466260"/>
            <a:ext cx="2586696" cy="2631155"/>
          </a:xfrm>
          <a:prstGeom prst="rect">
            <a:avLst/>
          </a:prstGeom>
        </p:spPr>
      </p:pic>
    </p:spTree>
    <p:extLst>
      <p:ext uri="{BB962C8B-B14F-4D97-AF65-F5344CB8AC3E}">
        <p14:creationId xmlns:p14="http://schemas.microsoft.com/office/powerpoint/2010/main" val="2276835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3" name="Content Placeholder 2"/>
          <p:cNvSpPr>
            <a:spLocks noGrp="1"/>
          </p:cNvSpPr>
          <p:nvPr>
            <p:ph idx="1"/>
          </p:nvPr>
        </p:nvSpPr>
        <p:spPr>
          <a:xfrm>
            <a:off x="6095998" y="1709869"/>
            <a:ext cx="6112043" cy="5148131"/>
          </a:xfrm>
          <a:solidFill>
            <a:srgbClr val="FFFF00"/>
          </a:solidFill>
        </p:spPr>
        <p:txBody>
          <a:bodyPr>
            <a:normAutofit/>
          </a:bodyPr>
          <a:lstStyle/>
          <a:p>
            <a:pPr marL="0" indent="0">
              <a:buNone/>
            </a:pPr>
            <a:r>
              <a:rPr lang="en-US" sz="2400" dirty="0" smtClean="0"/>
              <a:t>Industrial Age magazine, October 31, 1874:</a:t>
            </a:r>
          </a:p>
          <a:p>
            <a:pPr marL="0" indent="0">
              <a:buNone/>
            </a:pPr>
            <a:r>
              <a:rPr lang="en-US" sz="2400" dirty="0" smtClean="0"/>
              <a:t>“The religious press has almost without exception been the allies of the bondholders and bankers in their endless schemes to fleece the public, and the mouthpiece of the monopolists and the defender of the soulless corporations, that fill their pockets by robbing the toiling people.”</a:t>
            </a:r>
          </a:p>
          <a:p>
            <a:pPr marL="0" indent="0">
              <a:buNone/>
            </a:pPr>
            <a:endParaRPr lang="en-US" sz="2400" dirty="0" smtClean="0"/>
          </a:p>
          <a:p>
            <a:pPr marL="0" indent="0">
              <a:buNone/>
            </a:pPr>
            <a:r>
              <a:rPr lang="en-US" sz="2400" dirty="0" smtClean="0"/>
              <a:t>Industrial Age magazine, May 1, 1876:</a:t>
            </a:r>
          </a:p>
          <a:p>
            <a:pPr marL="0" indent="0">
              <a:buNone/>
            </a:pPr>
            <a:r>
              <a:rPr lang="en-US" sz="2400" dirty="0" smtClean="0"/>
              <a:t>“The religious press has almost universally wheeled into line in support of the Shylocks and the Sharpers.”</a:t>
            </a:r>
            <a:endParaRPr lang="en-US" sz="2400" dirty="0"/>
          </a:p>
          <a:p>
            <a:pPr marL="0" indent="0">
              <a:buNone/>
            </a:pPr>
            <a:endParaRPr lang="en-US" sz="2400" dirty="0" smtClean="0"/>
          </a:p>
        </p:txBody>
      </p:sp>
      <p:sp>
        <p:nvSpPr>
          <p:cNvPr id="4" name="TextBox 3"/>
          <p:cNvSpPr txBox="1"/>
          <p:nvPr/>
        </p:nvSpPr>
        <p:spPr>
          <a:xfrm>
            <a:off x="-1" y="6789149"/>
            <a:ext cx="9689432" cy="584775"/>
          </a:xfrm>
          <a:prstGeom prst="rect">
            <a:avLst/>
          </a:prstGeom>
          <a:noFill/>
        </p:spPr>
        <p:txBody>
          <a:bodyPr wrap="square" rtlCol="0">
            <a:spAutoFit/>
          </a:bodyPr>
          <a:lstStyle/>
          <a:p>
            <a:pPr algn="ctr"/>
            <a:r>
              <a:rPr lang="en-US" sz="3200" b="1" dirty="0" smtClean="0"/>
              <a:t>backs</a:t>
            </a:r>
            <a:endParaRPr lang="en-US" sz="3200" b="1" dirty="0"/>
          </a:p>
        </p:txBody>
      </p:sp>
      <p:sp>
        <p:nvSpPr>
          <p:cNvPr id="5" name="TextBox 4"/>
          <p:cNvSpPr txBox="1"/>
          <p:nvPr/>
        </p:nvSpPr>
        <p:spPr>
          <a:xfrm>
            <a:off x="0" y="350521"/>
            <a:ext cx="12192000" cy="1015663"/>
          </a:xfrm>
          <a:prstGeom prst="rect">
            <a:avLst/>
          </a:prstGeom>
          <a:solidFill>
            <a:schemeClr val="accent6">
              <a:lumMod val="20000"/>
              <a:lumOff val="80000"/>
            </a:schemeClr>
          </a:solidFill>
        </p:spPr>
        <p:txBody>
          <a:bodyPr wrap="square" rtlCol="0">
            <a:spAutoFit/>
          </a:bodyPr>
          <a:lstStyle/>
          <a:p>
            <a:r>
              <a:rPr lang="en-US" sz="2000" b="1" dirty="0" smtClean="0"/>
              <a:t>“The religious sects…  smear the Greenbacks as immoral.  Their method was a double pretense:  first, to pretend that money had to be gold and silver; second, to pretend the bankers’ notes were really convertible to gold and silver.”   </a:t>
            </a:r>
            <a:r>
              <a:rPr lang="en-US" b="1" dirty="0" err="1" smtClean="0"/>
              <a:t>Zarlenga</a:t>
            </a:r>
            <a:r>
              <a:rPr lang="en-US" b="1" dirty="0" smtClean="0"/>
              <a:t>, LSM, p. 472</a:t>
            </a:r>
            <a:endParaRPr lang="en-US" b="1" dirty="0"/>
          </a:p>
        </p:txBody>
      </p:sp>
      <p:pic>
        <p:nvPicPr>
          <p:cNvPr id="6" name="Picture 5"/>
          <p:cNvPicPr>
            <a:picLocks noChangeAspect="1"/>
          </p:cNvPicPr>
          <p:nvPr/>
        </p:nvPicPr>
        <p:blipFill>
          <a:blip r:embed="rId3"/>
          <a:stretch>
            <a:fillRect/>
          </a:stretch>
        </p:blipFill>
        <p:spPr>
          <a:xfrm>
            <a:off x="857249" y="1791666"/>
            <a:ext cx="4381500" cy="4572000"/>
          </a:xfrm>
          <a:prstGeom prst="rect">
            <a:avLst/>
          </a:prstGeom>
        </p:spPr>
      </p:pic>
    </p:spTree>
    <p:extLst>
      <p:ext uri="{BB962C8B-B14F-4D97-AF65-F5344CB8AC3E}">
        <p14:creationId xmlns:p14="http://schemas.microsoft.com/office/powerpoint/2010/main" val="29869296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3" name="Content Placeholder 2"/>
          <p:cNvSpPr>
            <a:spLocks noGrp="1"/>
          </p:cNvSpPr>
          <p:nvPr>
            <p:ph idx="1"/>
          </p:nvPr>
        </p:nvSpPr>
        <p:spPr>
          <a:xfrm>
            <a:off x="0" y="873741"/>
            <a:ext cx="12191999" cy="1122948"/>
          </a:xfrm>
          <a:solidFill>
            <a:srgbClr val="CCFFFF"/>
          </a:solidFill>
        </p:spPr>
        <p:txBody>
          <a:bodyPr>
            <a:normAutofit/>
          </a:bodyPr>
          <a:lstStyle/>
          <a:p>
            <a:pPr marL="0" indent="0">
              <a:buNone/>
            </a:pPr>
            <a:r>
              <a:rPr lang="en-US" sz="2400" dirty="0" smtClean="0"/>
              <a:t>“…practically all the colleges founded between the Revolution and the Civil War were organized, supported and in most cases controlled by religious interests.”   </a:t>
            </a:r>
            <a:r>
              <a:rPr lang="en-US" sz="2000" dirty="0" smtClean="0"/>
              <a:t>D.S. Tewksbury, </a:t>
            </a:r>
            <a:r>
              <a:rPr lang="en-US" sz="2000" i="1" dirty="0" smtClean="0"/>
              <a:t>The Founding of American Colleges and Universities Before the Civil War, </a:t>
            </a:r>
            <a:r>
              <a:rPr lang="en-US" sz="2000" dirty="0" smtClean="0"/>
              <a:t>1965, pp. 50-57</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0" y="350521"/>
            <a:ext cx="12191998" cy="523220"/>
          </a:xfrm>
          <a:prstGeom prst="rect">
            <a:avLst/>
          </a:prstGeom>
          <a:solidFill>
            <a:srgbClr val="66FFFF"/>
          </a:solidFill>
        </p:spPr>
        <p:txBody>
          <a:bodyPr wrap="square" rtlCol="0">
            <a:spAutoFit/>
          </a:bodyPr>
          <a:lstStyle/>
          <a:p>
            <a:pPr algn="ctr"/>
            <a:r>
              <a:rPr lang="en-US" sz="2800" b="1" dirty="0" smtClean="0"/>
              <a:t>Higher education in America was dominated by religious organizations</a:t>
            </a:r>
            <a:endParaRPr lang="en-US" sz="2800" b="1" dirty="0"/>
          </a:p>
        </p:txBody>
      </p:sp>
      <p:sp>
        <p:nvSpPr>
          <p:cNvPr id="5" name="Content Placeholder 2"/>
          <p:cNvSpPr txBox="1">
            <a:spLocks/>
          </p:cNvSpPr>
          <p:nvPr/>
        </p:nvSpPr>
        <p:spPr>
          <a:xfrm>
            <a:off x="2" y="2181172"/>
            <a:ext cx="6625388" cy="446026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Except for the 21 state colleges and a few other exceptions, before 1860 colleges in America were primarily religious institutions:</a:t>
            </a:r>
          </a:p>
          <a:p>
            <a:pPr marL="0" indent="0">
              <a:buFont typeface="Arial" panose="020B0604020202020204" pitchFamily="34" charset="0"/>
              <a:buNone/>
            </a:pPr>
            <a:r>
              <a:rPr lang="en-US" sz="2400" b="1" dirty="0" smtClean="0"/>
              <a:t>Denomination                                        # of colleges</a:t>
            </a:r>
          </a:p>
          <a:p>
            <a:pPr marL="0" indent="0">
              <a:buFont typeface="Arial" panose="020B0604020202020204" pitchFamily="34" charset="0"/>
              <a:buNone/>
            </a:pPr>
            <a:r>
              <a:rPr lang="en-US" sz="2400" dirty="0" smtClean="0"/>
              <a:t>Presbyterian (Calvinist)                                 49</a:t>
            </a:r>
          </a:p>
          <a:p>
            <a:pPr marL="0" indent="0">
              <a:buFont typeface="Arial" panose="020B0604020202020204" pitchFamily="34" charset="0"/>
              <a:buNone/>
            </a:pPr>
            <a:r>
              <a:rPr lang="en-US" sz="2400" dirty="0" smtClean="0"/>
              <a:t>Methodist                                                        34</a:t>
            </a:r>
          </a:p>
          <a:p>
            <a:pPr marL="0" indent="0">
              <a:buFont typeface="Arial" panose="020B0604020202020204" pitchFamily="34" charset="0"/>
              <a:buNone/>
            </a:pPr>
            <a:r>
              <a:rPr lang="en-US" sz="2400" dirty="0" smtClean="0"/>
              <a:t>Baptist                                                              29</a:t>
            </a:r>
          </a:p>
          <a:p>
            <a:pPr marL="0" indent="0">
              <a:buFont typeface="Arial" panose="020B0604020202020204" pitchFamily="34" charset="0"/>
              <a:buNone/>
            </a:pPr>
            <a:r>
              <a:rPr lang="en-US" sz="2400" dirty="0" smtClean="0"/>
              <a:t>Congregationalist (generally Calvinist)       21</a:t>
            </a:r>
          </a:p>
          <a:p>
            <a:pPr marL="0" indent="0">
              <a:buFont typeface="Arial" panose="020B0604020202020204" pitchFamily="34" charset="0"/>
              <a:buNone/>
            </a:pPr>
            <a:r>
              <a:rPr lang="en-US" sz="2400" dirty="0" smtClean="0"/>
              <a:t>Catholic                                                            14</a:t>
            </a:r>
          </a:p>
          <a:p>
            <a:pPr marL="0" indent="0">
              <a:buFont typeface="Arial" panose="020B0604020202020204" pitchFamily="34" charset="0"/>
              <a:buNone/>
            </a:pPr>
            <a:r>
              <a:rPr lang="en-US" sz="2400" dirty="0" smtClean="0"/>
              <a:t>Lutheran                                                             5</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886" y="1996689"/>
            <a:ext cx="4764112" cy="17423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886" y="3788360"/>
            <a:ext cx="2543530" cy="3019846"/>
          </a:xfrm>
          <a:prstGeom prst="rect">
            <a:avLst/>
          </a:prstGeom>
        </p:spPr>
      </p:pic>
    </p:spTree>
    <p:extLst>
      <p:ext uri="{BB962C8B-B14F-4D97-AF65-F5344CB8AC3E}">
        <p14:creationId xmlns:p14="http://schemas.microsoft.com/office/powerpoint/2010/main" val="617297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0" y="350522"/>
            <a:ext cx="12191998" cy="435542"/>
          </a:xfrm>
          <a:solidFill>
            <a:srgbClr val="FFC000"/>
          </a:solidFill>
        </p:spPr>
        <p:txBody>
          <a:bodyPr>
            <a:noAutofit/>
          </a:bodyPr>
          <a:lstStyle/>
          <a:p>
            <a:pPr marL="0" indent="0" algn="ctr">
              <a:buNone/>
            </a:pPr>
            <a:r>
              <a:rPr lang="en-US" sz="2400" b="1" dirty="0" smtClean="0"/>
              <a:t>THE GREENBACKS FUNCTIONED BETTER THAN THE BANKERS’ CREDIT SYSTEM IN WAR</a:t>
            </a:r>
            <a:endParaRPr lang="en-US" sz="2400" b="1" dirty="0"/>
          </a:p>
        </p:txBody>
      </p:sp>
      <p:sp>
        <p:nvSpPr>
          <p:cNvPr id="4" name="Content Placeholder 2"/>
          <p:cNvSpPr txBox="1">
            <a:spLocks/>
          </p:cNvSpPr>
          <p:nvPr/>
        </p:nvSpPr>
        <p:spPr>
          <a:xfrm>
            <a:off x="224590" y="1345245"/>
            <a:ext cx="6432884" cy="868566"/>
          </a:xfrm>
          <a:prstGeom prst="rect">
            <a:avLst/>
          </a:prstGeom>
          <a:solidFill>
            <a:srgbClr val="FFFFCC"/>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t>Civil War Historian J.G. Randall (</a:t>
            </a:r>
            <a:r>
              <a:rPr lang="en-US" sz="1800" b="1" i="1" dirty="0" smtClean="0"/>
              <a:t>The Civil War and Reconstruction, </a:t>
            </a:r>
            <a:r>
              <a:rPr lang="en-US" sz="1800" b="1" dirty="0" smtClean="0"/>
              <a:t>1937) compared the Civil War Greenback economy to the WW1 bankers’ credit economy:</a:t>
            </a:r>
            <a:endParaRPr lang="en-US" sz="1800" b="1" dirty="0"/>
          </a:p>
        </p:txBody>
      </p:sp>
      <p:sp>
        <p:nvSpPr>
          <p:cNvPr id="5" name="Content Placeholder 2"/>
          <p:cNvSpPr txBox="1">
            <a:spLocks/>
          </p:cNvSpPr>
          <p:nvPr/>
        </p:nvSpPr>
        <p:spPr>
          <a:xfrm>
            <a:off x="1257548" y="3093721"/>
            <a:ext cx="7748336" cy="1111490"/>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t>“The threat of inflation was more effectively curbed during the Civil War than during the First World War.  Indeed as John K. Galbraith has observed, ‘it is remarkable that without rationing, price controls, or central banking, Chase could have managed the federal economy so well during the Civil War.’ “  p. 354</a:t>
            </a:r>
            <a:endParaRPr lang="en-US" sz="1800" b="1" dirty="0"/>
          </a:p>
        </p:txBody>
      </p:sp>
      <p:pic>
        <p:nvPicPr>
          <p:cNvPr id="6" name="Picture 5"/>
          <p:cNvPicPr>
            <a:picLocks noChangeAspect="1"/>
          </p:cNvPicPr>
          <p:nvPr/>
        </p:nvPicPr>
        <p:blipFill>
          <a:blip r:embed="rId2"/>
          <a:stretch>
            <a:fillRect/>
          </a:stretch>
        </p:blipFill>
        <p:spPr>
          <a:xfrm>
            <a:off x="8227842" y="1077105"/>
            <a:ext cx="1556084" cy="1398044"/>
          </a:xfrm>
          <a:prstGeom prst="rect">
            <a:avLst/>
          </a:prstGeom>
        </p:spPr>
      </p:pic>
      <p:sp>
        <p:nvSpPr>
          <p:cNvPr id="8" name="TextBox 7"/>
          <p:cNvSpPr txBox="1"/>
          <p:nvPr/>
        </p:nvSpPr>
        <p:spPr>
          <a:xfrm>
            <a:off x="7523748" y="2524858"/>
            <a:ext cx="3004349" cy="369332"/>
          </a:xfrm>
          <a:prstGeom prst="rect">
            <a:avLst/>
          </a:prstGeom>
          <a:noFill/>
        </p:spPr>
        <p:txBody>
          <a:bodyPr wrap="none" rtlCol="0">
            <a:spAutoFit/>
          </a:bodyPr>
          <a:lstStyle/>
          <a:p>
            <a:r>
              <a:rPr lang="en-US" b="1" dirty="0" smtClean="0"/>
              <a:t>James G. Randall (1881-1953)</a:t>
            </a:r>
            <a:endParaRPr lang="en-US" b="1" dirty="0"/>
          </a:p>
        </p:txBody>
      </p:sp>
      <p:pic>
        <p:nvPicPr>
          <p:cNvPr id="1026" name="Picture 2" descr="http://keynesblog.files.wordpress.com/2013/02/galbraith-e1349970531840.jpg?w=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32" y="4435834"/>
            <a:ext cx="4331368" cy="2433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44366" y="6142551"/>
            <a:ext cx="1816266" cy="646331"/>
          </a:xfrm>
          <a:prstGeom prst="rect">
            <a:avLst/>
          </a:prstGeom>
          <a:noFill/>
        </p:spPr>
        <p:txBody>
          <a:bodyPr wrap="none" rtlCol="0">
            <a:spAutoFit/>
          </a:bodyPr>
          <a:lstStyle/>
          <a:p>
            <a:r>
              <a:rPr lang="en-US" b="1" dirty="0" smtClean="0"/>
              <a:t>John K. Galbraith</a:t>
            </a:r>
          </a:p>
          <a:p>
            <a:r>
              <a:rPr lang="en-US" b="1" dirty="0" smtClean="0"/>
              <a:t>(1908 – 2006)</a:t>
            </a:r>
            <a:endParaRPr lang="en-US" b="1" dirty="0"/>
          </a:p>
        </p:txBody>
      </p:sp>
      <p:sp>
        <p:nvSpPr>
          <p:cNvPr id="7" name="TextBox 6"/>
          <p:cNvSpPr txBox="1"/>
          <p:nvPr/>
        </p:nvSpPr>
        <p:spPr>
          <a:xfrm>
            <a:off x="417095" y="4957011"/>
            <a:ext cx="6802503" cy="646331"/>
          </a:xfrm>
          <a:prstGeom prst="rect">
            <a:avLst/>
          </a:prstGeom>
          <a:solidFill>
            <a:srgbClr val="CC66FF"/>
          </a:solidFill>
        </p:spPr>
        <p:txBody>
          <a:bodyPr wrap="none" rtlCol="0">
            <a:spAutoFit/>
          </a:bodyPr>
          <a:lstStyle/>
          <a:p>
            <a:r>
              <a:rPr lang="en-US" dirty="0" smtClean="0"/>
              <a:t>Martin Dunn, 2014:  “The Civil War was a lot longer than the American</a:t>
            </a:r>
          </a:p>
          <a:p>
            <a:r>
              <a:rPr lang="en-US" dirty="0" smtClean="0"/>
              <a:t>participation in World War 1.  So this statement is even more striking.” </a:t>
            </a:r>
            <a:endParaRPr lang="en-US" dirty="0"/>
          </a:p>
        </p:txBody>
      </p:sp>
    </p:spTree>
    <p:extLst>
      <p:ext uri="{BB962C8B-B14F-4D97-AF65-F5344CB8AC3E}">
        <p14:creationId xmlns:p14="http://schemas.microsoft.com/office/powerpoint/2010/main" val="599273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Battle Over the Greenbacks</a:t>
            </a:r>
            <a:r>
              <a:rPr lang="en-US" sz="2800" b="1" dirty="0" smtClean="0"/>
              <a:t>:   Pastor </a:t>
            </a:r>
            <a:r>
              <a:rPr lang="en-US" sz="2800" b="1" dirty="0"/>
              <a:t>and Professor Against the Greenbacks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3" y="2259219"/>
            <a:ext cx="6286503" cy="3970318"/>
          </a:xfrm>
          <a:prstGeom prst="rect">
            <a:avLst/>
          </a:prstGeom>
          <a:solidFill>
            <a:srgbClr val="CCFFFF"/>
          </a:solidFill>
        </p:spPr>
        <p:txBody>
          <a:bodyPr wrap="square" rtlCol="0">
            <a:spAutoFit/>
          </a:bodyPr>
          <a:lstStyle/>
          <a:p>
            <a:r>
              <a:rPr lang="en-US" sz="2800" dirty="0"/>
              <a:t>On the specific question of fiat </a:t>
            </a:r>
            <a:r>
              <a:rPr lang="en-US" sz="2800" dirty="0" smtClean="0"/>
              <a:t>money … the </a:t>
            </a:r>
            <a:r>
              <a:rPr lang="en-US" sz="2800" dirty="0"/>
              <a:t>text </a:t>
            </a:r>
            <a:r>
              <a:rPr lang="en-US" sz="2800" dirty="0" smtClean="0"/>
              <a:t>writers … Walker’s </a:t>
            </a:r>
            <a:r>
              <a:rPr lang="en-US" sz="2800" dirty="0"/>
              <a:t>1866 text condemned the issue of a legal tender as “a great usury,” never “justified except in the most extreme case of national peril.”  Perry declared that “a paper money is only tolerable when it is actually and instantly convertible on demand into gold and silver</a:t>
            </a:r>
            <a:r>
              <a:rPr lang="en-US" sz="2800" dirty="0" smtClean="0"/>
              <a:t>.”  </a:t>
            </a:r>
            <a:r>
              <a:rPr lang="en-US" dirty="0" smtClean="0"/>
              <a:t>Unger, </a:t>
            </a:r>
            <a:r>
              <a:rPr lang="en-US" i="1" dirty="0" smtClean="0"/>
              <a:t>The Greenback Era</a:t>
            </a:r>
            <a:r>
              <a:rPr lang="en-US" dirty="0"/>
              <a:t>  </a:t>
            </a:r>
            <a:endParaRPr lang="en-US" b="1" dirty="0"/>
          </a:p>
        </p:txBody>
      </p:sp>
      <p:sp>
        <p:nvSpPr>
          <p:cNvPr id="5" name="TextBox 4"/>
          <p:cNvSpPr txBox="1"/>
          <p:nvPr/>
        </p:nvSpPr>
        <p:spPr>
          <a:xfrm>
            <a:off x="0" y="350521"/>
            <a:ext cx="12191998" cy="1692771"/>
          </a:xfrm>
          <a:prstGeom prst="rect">
            <a:avLst/>
          </a:prstGeom>
          <a:solidFill>
            <a:srgbClr val="66FFFF"/>
          </a:solidFill>
        </p:spPr>
        <p:txBody>
          <a:bodyPr wrap="square" rtlCol="0">
            <a:spAutoFit/>
          </a:bodyPr>
          <a:lstStyle/>
          <a:p>
            <a:r>
              <a:rPr lang="en-US" sz="2800" b="1" dirty="0" smtClean="0"/>
              <a:t>“Before the Civil War,…  at most American colleges ‘political economy’ was taught by a minister, as a branch of ‘moral philosophy’…  Pastor (and) professor… helped erect a formidable psychological barrier against </a:t>
            </a:r>
            <a:r>
              <a:rPr lang="en-US" sz="2800" b="1" dirty="0" err="1" smtClean="0"/>
              <a:t>greenbackerism</a:t>
            </a:r>
            <a:r>
              <a:rPr lang="en-US" sz="2800" b="1" dirty="0" smtClean="0"/>
              <a:t>.”  </a:t>
            </a:r>
            <a:r>
              <a:rPr lang="en-US" sz="2000" b="1" dirty="0" smtClean="0"/>
              <a:t>Unger, </a:t>
            </a:r>
            <a:r>
              <a:rPr lang="en-US" sz="2000" b="1" i="1" dirty="0" smtClean="0"/>
              <a:t>The Greenback Era</a:t>
            </a:r>
            <a:endParaRPr lang="en-US" sz="2000" b="1" i="1" dirty="0"/>
          </a:p>
        </p:txBody>
      </p:sp>
      <p:pic>
        <p:nvPicPr>
          <p:cNvPr id="6146" name="Picture 2" descr="http://cinemaperaestudiants.cat/activitats/Activitats2011/thesocialnetwork/harvard-university-cambridge-massachuset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406" y="2216214"/>
            <a:ext cx="5905500" cy="3970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54189" y="6254563"/>
            <a:ext cx="2028761" cy="369332"/>
          </a:xfrm>
          <a:prstGeom prst="rect">
            <a:avLst/>
          </a:prstGeom>
          <a:noFill/>
        </p:spPr>
        <p:txBody>
          <a:bodyPr wrap="none" rtlCol="0">
            <a:spAutoFit/>
          </a:bodyPr>
          <a:lstStyle/>
          <a:p>
            <a:r>
              <a:rPr lang="en-US" b="1" dirty="0" smtClean="0"/>
              <a:t>HARVARD COLLEGE</a:t>
            </a:r>
            <a:endParaRPr lang="en-US" b="1" dirty="0"/>
          </a:p>
        </p:txBody>
      </p:sp>
    </p:spTree>
    <p:extLst>
      <p:ext uri="{BB962C8B-B14F-4D97-AF65-F5344CB8AC3E}">
        <p14:creationId xmlns:p14="http://schemas.microsoft.com/office/powerpoint/2010/main" val="17868791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lvl="0" algn="ctr"/>
            <a:r>
              <a:rPr lang="en-US" sz="2800" b="1" dirty="0" smtClean="0"/>
              <a:t>PART 8</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3974799" y="3024500"/>
            <a:ext cx="5029327" cy="584775"/>
          </a:xfrm>
          <a:prstGeom prst="rect">
            <a:avLst/>
          </a:prstGeom>
          <a:noFill/>
        </p:spPr>
        <p:txBody>
          <a:bodyPr wrap="none" rtlCol="0">
            <a:spAutoFit/>
          </a:bodyPr>
          <a:lstStyle/>
          <a:p>
            <a:pPr algn="ctr"/>
            <a:r>
              <a:rPr lang="en-US" sz="3200" dirty="0" smtClean="0"/>
              <a:t>THE GREENBACK DEFENDERS</a:t>
            </a:r>
            <a:endParaRPr lang="en-US" sz="3200" dirty="0"/>
          </a:p>
        </p:txBody>
      </p:sp>
    </p:spTree>
    <p:extLst>
      <p:ext uri="{BB962C8B-B14F-4D97-AF65-F5344CB8AC3E}">
        <p14:creationId xmlns:p14="http://schemas.microsoft.com/office/powerpoint/2010/main" val="41847368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THE GREENBACK DEFENDERS</a:t>
            </a:r>
          </a:p>
        </p:txBody>
      </p:sp>
      <p:sp>
        <p:nvSpPr>
          <p:cNvPr id="3" name="Content Placeholder 2"/>
          <p:cNvSpPr>
            <a:spLocks noGrp="1"/>
          </p:cNvSpPr>
          <p:nvPr>
            <p:ph idx="1"/>
          </p:nvPr>
        </p:nvSpPr>
        <p:spPr>
          <a:xfrm>
            <a:off x="529391" y="1658766"/>
            <a:ext cx="5550564" cy="4132433"/>
          </a:xfrm>
          <a:solidFill>
            <a:srgbClr val="F9FEC6"/>
          </a:solidFill>
        </p:spPr>
        <p:txBody>
          <a:bodyPr>
            <a:normAutofit/>
          </a:bodyPr>
          <a:lstStyle/>
          <a:p>
            <a:pPr marL="0" indent="0">
              <a:buNone/>
            </a:pPr>
            <a:r>
              <a:rPr lang="en-US" sz="2400" dirty="0" smtClean="0"/>
              <a:t>Facing the attack of financial, political, legal, and religious sectors, men of courage, understanding and patriotism put forward reasoned defenses of the Greenback system.</a:t>
            </a:r>
          </a:p>
          <a:p>
            <a:pPr marL="0" indent="0">
              <a:buNone/>
            </a:pPr>
            <a:r>
              <a:rPr lang="en-US" sz="2400" dirty="0" smtClean="0"/>
              <a:t>They made proposals for its permanency, and they proposed to remove the privilege of the new National Banking Act.</a:t>
            </a:r>
          </a:p>
        </p:txBody>
      </p:sp>
      <p:sp>
        <p:nvSpPr>
          <p:cNvPr id="4" name="TextBox 3"/>
          <p:cNvSpPr txBox="1"/>
          <p:nvPr/>
        </p:nvSpPr>
        <p:spPr>
          <a:xfrm>
            <a:off x="-2" y="350521"/>
            <a:ext cx="12191999" cy="707886"/>
          </a:xfrm>
          <a:prstGeom prst="rect">
            <a:avLst/>
          </a:prstGeom>
          <a:solidFill>
            <a:srgbClr val="FFFF00"/>
          </a:solidFill>
        </p:spPr>
        <p:txBody>
          <a:bodyPr wrap="square" rtlCol="0">
            <a:spAutoFit/>
          </a:bodyPr>
          <a:lstStyle/>
          <a:p>
            <a:r>
              <a:rPr lang="en-US" sz="2000" dirty="0" smtClean="0"/>
              <a:t>“ ‘The Greenback appeal was more abstract than has been realized,’ wrote Unger, surprised.  But it had to be abstract; money in its ultimate form is abstract rather than concrete.”   </a:t>
            </a:r>
            <a:r>
              <a:rPr lang="en-US" sz="2000" dirty="0" err="1" smtClean="0"/>
              <a:t>Zarlenga</a:t>
            </a:r>
            <a:r>
              <a:rPr lang="en-US" sz="2000" dirty="0" smtClean="0"/>
              <a:t>, </a:t>
            </a:r>
            <a:r>
              <a:rPr lang="en-US" sz="2000" i="1" dirty="0" smtClean="0"/>
              <a:t>LSM, </a:t>
            </a:r>
            <a:r>
              <a:rPr lang="en-US" sz="2000" dirty="0" smtClean="0"/>
              <a:t>p. 473</a:t>
            </a:r>
            <a:endParaRPr lang="en-US" sz="2000" dirty="0"/>
          </a:p>
        </p:txBody>
      </p:sp>
      <p:pic>
        <p:nvPicPr>
          <p:cNvPr id="5" name="Picture 2" descr="http://media-cache-ec0.pinimg.com/736x/93/25/c3/9325c33e95edd75b82dd044480615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032" y="1369511"/>
            <a:ext cx="5546965" cy="548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609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THE GREENBACK DEFENDERS</a:t>
            </a:r>
          </a:p>
        </p:txBody>
      </p:sp>
      <p:sp>
        <p:nvSpPr>
          <p:cNvPr id="3" name="Content Placeholder 2"/>
          <p:cNvSpPr>
            <a:spLocks noGrp="1"/>
          </p:cNvSpPr>
          <p:nvPr>
            <p:ph idx="1"/>
          </p:nvPr>
        </p:nvSpPr>
        <p:spPr>
          <a:xfrm>
            <a:off x="397787" y="935296"/>
            <a:ext cx="11396421" cy="2582779"/>
          </a:xfrm>
          <a:solidFill>
            <a:srgbClr val="F9FEC6"/>
          </a:solidFill>
        </p:spPr>
        <p:txBody>
          <a:bodyPr>
            <a:normAutofit fontScale="77500" lnSpcReduction="20000"/>
          </a:bodyPr>
          <a:lstStyle/>
          <a:p>
            <a:pPr marL="0" indent="0">
              <a:buNone/>
            </a:pPr>
            <a:r>
              <a:rPr lang="en-US" sz="3200" dirty="0" smtClean="0"/>
              <a:t>“Take away from gold and silver the shield of law contained in these various mint regulations in the uses of those metals … and it would be difficult to determine either their value or ultimate use.”</a:t>
            </a:r>
          </a:p>
          <a:p>
            <a:pPr marL="0" indent="0">
              <a:buNone/>
            </a:pPr>
            <a:endParaRPr lang="en-US" sz="3200" dirty="0"/>
          </a:p>
          <a:p>
            <a:pPr marL="0" indent="0">
              <a:buNone/>
            </a:pPr>
            <a:r>
              <a:rPr lang="en-US" sz="3200" dirty="0" smtClean="0"/>
              <a:t>“The unit in money can have no invariable determinate proportion to any part of value, that is to say it cannot be fixed in perpetuity to any particular quantity of gold and silver or any other commodity.”    </a:t>
            </a:r>
            <a:r>
              <a:rPr lang="en-US" sz="2600" dirty="0" smtClean="0"/>
              <a:t>Lyman E. </a:t>
            </a:r>
            <a:r>
              <a:rPr lang="en-US" sz="2600" dirty="0" err="1" smtClean="0"/>
              <a:t>Dewolf</a:t>
            </a:r>
            <a:r>
              <a:rPr lang="en-US" sz="2600" dirty="0" smtClean="0"/>
              <a:t>, </a:t>
            </a:r>
            <a:r>
              <a:rPr lang="en-US" sz="2600" i="1" dirty="0" smtClean="0"/>
              <a:t>Money – its Use and Abuse, </a:t>
            </a:r>
            <a:r>
              <a:rPr lang="en-US" sz="2600" dirty="0" smtClean="0"/>
              <a:t>1869, pp. 33, 170</a:t>
            </a:r>
          </a:p>
          <a:p>
            <a:pPr marL="0" indent="0">
              <a:buNone/>
            </a:pPr>
            <a:endParaRPr lang="en-US" sz="3200" dirty="0"/>
          </a:p>
          <a:p>
            <a:pPr marL="0" indent="0">
              <a:buNone/>
            </a:pPr>
            <a:endParaRPr lang="en-US" sz="3200" dirty="0" smtClean="0"/>
          </a:p>
        </p:txBody>
      </p:sp>
      <p:sp>
        <p:nvSpPr>
          <p:cNvPr id="4" name="TextBox 3"/>
          <p:cNvSpPr txBox="1"/>
          <p:nvPr/>
        </p:nvSpPr>
        <p:spPr>
          <a:xfrm>
            <a:off x="0" y="350521"/>
            <a:ext cx="12191998" cy="584775"/>
          </a:xfrm>
          <a:prstGeom prst="rect">
            <a:avLst/>
          </a:prstGeom>
          <a:solidFill>
            <a:srgbClr val="F9FEC6"/>
          </a:solidFill>
        </p:spPr>
        <p:txBody>
          <a:bodyPr wrap="square" rtlCol="0">
            <a:spAutoFit/>
          </a:bodyPr>
          <a:lstStyle/>
          <a:p>
            <a:pPr algn="ctr"/>
            <a:r>
              <a:rPr lang="en-US" sz="3200" dirty="0" smtClean="0"/>
              <a:t>LYMAN DEWOLF</a:t>
            </a:r>
            <a:endParaRPr lang="en-US" sz="3200" dirty="0"/>
          </a:p>
        </p:txBody>
      </p:sp>
      <p:pic>
        <p:nvPicPr>
          <p:cNvPr id="5" name="Picture 4"/>
          <p:cNvPicPr>
            <a:picLocks noChangeAspect="1"/>
          </p:cNvPicPr>
          <p:nvPr/>
        </p:nvPicPr>
        <p:blipFill>
          <a:blip r:embed="rId2"/>
          <a:stretch>
            <a:fillRect/>
          </a:stretch>
        </p:blipFill>
        <p:spPr>
          <a:xfrm>
            <a:off x="3009900" y="3621363"/>
            <a:ext cx="5556583" cy="3225905"/>
          </a:xfrm>
          <a:prstGeom prst="rect">
            <a:avLst/>
          </a:prstGeom>
        </p:spPr>
      </p:pic>
    </p:spTree>
    <p:extLst>
      <p:ext uri="{BB962C8B-B14F-4D97-AF65-F5344CB8AC3E}">
        <p14:creationId xmlns:p14="http://schemas.microsoft.com/office/powerpoint/2010/main" val="3625086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THE GREENBACK DEFENDERS</a:t>
            </a:r>
          </a:p>
        </p:txBody>
      </p:sp>
      <p:sp>
        <p:nvSpPr>
          <p:cNvPr id="3" name="Content Placeholder 2"/>
          <p:cNvSpPr>
            <a:spLocks noGrp="1"/>
          </p:cNvSpPr>
          <p:nvPr>
            <p:ph idx="1"/>
          </p:nvPr>
        </p:nvSpPr>
        <p:spPr>
          <a:xfrm>
            <a:off x="-1" y="1026694"/>
            <a:ext cx="7283117" cy="5831306"/>
          </a:xfrm>
        </p:spPr>
        <p:txBody>
          <a:bodyPr>
            <a:normAutofit/>
          </a:bodyPr>
          <a:lstStyle/>
          <a:p>
            <a:pPr marL="0" indent="0">
              <a:buNone/>
            </a:pPr>
            <a:r>
              <a:rPr lang="en-US" sz="2400" dirty="0" smtClean="0"/>
              <a:t>Benjamin Butler was the rare Republican among the Greenback defenders.  He had been born a Calvinist, but then rejected it.  He had been a Civil War general, a congressman from Massachusetts, a contender for the Governor on the Democratic ticket, and later for President on an Independent paper money platform.</a:t>
            </a:r>
          </a:p>
          <a:p>
            <a:pPr marL="0" indent="0">
              <a:buNone/>
            </a:pPr>
            <a:endParaRPr lang="en-US" sz="2400" dirty="0"/>
          </a:p>
          <a:p>
            <a:pPr marL="0" indent="0">
              <a:buNone/>
            </a:pPr>
            <a:r>
              <a:rPr lang="en-US" sz="2400" dirty="0" smtClean="0"/>
              <a:t>Butler had always been a student of finance and had kept a close eye on the activities of moneychangers within his military jurisdictions for indications of how the war was going.</a:t>
            </a:r>
          </a:p>
        </p:txBody>
      </p:sp>
      <p:sp>
        <p:nvSpPr>
          <p:cNvPr id="4" name="TextBox 3"/>
          <p:cNvSpPr txBox="1"/>
          <p:nvPr/>
        </p:nvSpPr>
        <p:spPr>
          <a:xfrm>
            <a:off x="0" y="350521"/>
            <a:ext cx="12191998" cy="523220"/>
          </a:xfrm>
          <a:prstGeom prst="rect">
            <a:avLst/>
          </a:prstGeom>
          <a:solidFill>
            <a:srgbClr val="66FF33"/>
          </a:solidFill>
        </p:spPr>
        <p:txBody>
          <a:bodyPr wrap="square" rtlCol="0">
            <a:spAutoFit/>
          </a:bodyPr>
          <a:lstStyle/>
          <a:p>
            <a:pPr algn="ctr"/>
            <a:r>
              <a:rPr lang="en-US" sz="2800" dirty="0" smtClean="0"/>
              <a:t>BENJAMIN F. BUTLER </a:t>
            </a:r>
            <a:endParaRPr lang="en-US" sz="2800" dirty="0"/>
          </a:p>
        </p:txBody>
      </p:sp>
      <p:pic>
        <p:nvPicPr>
          <p:cNvPr id="8194" name="Picture 2" descr="http://thecivilwarandnorthwestwisconsin.files.wordpress.com/2011/09/butler-benjamin-f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1404" y="1314213"/>
            <a:ext cx="4480594" cy="554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1507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THE GREENBACK DEFENDERS</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0" y="1697747"/>
            <a:ext cx="6128082" cy="4708981"/>
          </a:xfrm>
          <a:prstGeom prst="rect">
            <a:avLst/>
          </a:prstGeom>
          <a:solidFill>
            <a:srgbClr val="66FF33"/>
          </a:solidFill>
        </p:spPr>
        <p:txBody>
          <a:bodyPr wrap="square" rtlCol="0">
            <a:spAutoFit/>
          </a:bodyPr>
          <a:lstStyle/>
          <a:p>
            <a:r>
              <a:rPr lang="en-US" sz="2000" dirty="0" smtClean="0"/>
              <a:t>The currency, he said, should be: “Uniform, sound, cheap, stable and elastic.”</a:t>
            </a:r>
          </a:p>
          <a:p>
            <a:endParaRPr lang="en-US" sz="2000" dirty="0"/>
          </a:p>
          <a:p>
            <a:r>
              <a:rPr lang="en-US" sz="2000" dirty="0" smtClean="0"/>
              <a:t>“…But what I desire is that the currency shall not be redeemable in gold and silver… In other words the value of the currency of this country, its volume, its stability, the values of all property of the country, shall no longer be at the mercy of the panics, the caprice, the speculations, or the needs of the bankers of Europe or the traders of Asia…”</a:t>
            </a:r>
          </a:p>
          <a:p>
            <a:endParaRPr lang="en-US" sz="2000" dirty="0"/>
          </a:p>
          <a:p>
            <a:r>
              <a:rPr lang="en-US" sz="2000" dirty="0" smtClean="0"/>
              <a:t>“My… proposition is to take from the national banks all power to issue notes to circulate as money, leaving them as they are now banks of deposit, loans and discounts, but not of issue.”</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084" y="324955"/>
            <a:ext cx="6063916" cy="6533045"/>
          </a:xfrm>
          <a:prstGeom prst="rect">
            <a:avLst/>
          </a:prstGeom>
        </p:spPr>
      </p:pic>
      <p:sp>
        <p:nvSpPr>
          <p:cNvPr id="6" name="TextBox 5"/>
          <p:cNvSpPr txBox="1"/>
          <p:nvPr/>
        </p:nvSpPr>
        <p:spPr>
          <a:xfrm>
            <a:off x="0" y="350521"/>
            <a:ext cx="6128082" cy="523220"/>
          </a:xfrm>
          <a:prstGeom prst="rect">
            <a:avLst/>
          </a:prstGeom>
          <a:solidFill>
            <a:srgbClr val="66FF33"/>
          </a:solidFill>
        </p:spPr>
        <p:txBody>
          <a:bodyPr wrap="square" rtlCol="0">
            <a:spAutoFit/>
          </a:bodyPr>
          <a:lstStyle/>
          <a:p>
            <a:pPr algn="ctr"/>
            <a:r>
              <a:rPr lang="en-US" sz="2800" dirty="0" smtClean="0"/>
              <a:t>BENJAMIN F. BUTLER </a:t>
            </a:r>
            <a:endParaRPr lang="en-US" sz="2800" dirty="0"/>
          </a:p>
        </p:txBody>
      </p:sp>
    </p:spTree>
    <p:extLst>
      <p:ext uri="{BB962C8B-B14F-4D97-AF65-F5344CB8AC3E}">
        <p14:creationId xmlns:p14="http://schemas.microsoft.com/office/powerpoint/2010/main" val="3798012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THE GREENBACK DEFENDERS</a:t>
            </a:r>
          </a:p>
        </p:txBody>
      </p:sp>
      <p:sp>
        <p:nvSpPr>
          <p:cNvPr id="3" name="Content Placeholder 2"/>
          <p:cNvSpPr>
            <a:spLocks noGrp="1"/>
          </p:cNvSpPr>
          <p:nvPr>
            <p:ph idx="1"/>
          </p:nvPr>
        </p:nvSpPr>
        <p:spPr>
          <a:xfrm>
            <a:off x="397788" y="4975537"/>
            <a:ext cx="3115434" cy="1469928"/>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7" y="365791"/>
            <a:ext cx="5745978" cy="6492209"/>
          </a:xfrm>
          <a:prstGeom prst="rect">
            <a:avLst/>
          </a:prstGeom>
        </p:spPr>
      </p:pic>
      <p:sp>
        <p:nvSpPr>
          <p:cNvPr id="6" name="TextBox 5"/>
          <p:cNvSpPr txBox="1"/>
          <p:nvPr/>
        </p:nvSpPr>
        <p:spPr>
          <a:xfrm>
            <a:off x="0" y="350521"/>
            <a:ext cx="5855368" cy="2554545"/>
          </a:xfrm>
          <a:prstGeom prst="rect">
            <a:avLst/>
          </a:prstGeom>
          <a:solidFill>
            <a:srgbClr val="66FF33"/>
          </a:solidFill>
        </p:spPr>
        <p:txBody>
          <a:bodyPr wrap="square" rtlCol="0">
            <a:spAutoFit/>
          </a:bodyPr>
          <a:lstStyle/>
          <a:p>
            <a:pPr algn="ctr"/>
            <a:r>
              <a:rPr lang="en-US" sz="2800" dirty="0" smtClean="0"/>
              <a:t>BENJAMIN F. BUTLER</a:t>
            </a:r>
          </a:p>
          <a:p>
            <a:pPr algn="ctr"/>
            <a:endParaRPr lang="en-US" sz="2800" dirty="0"/>
          </a:p>
          <a:p>
            <a:pPr algn="ctr"/>
            <a:r>
              <a:rPr lang="en-US" sz="2800" dirty="0" smtClean="0"/>
              <a:t>“This is one of the outstanding speeches of American political history.”</a:t>
            </a:r>
          </a:p>
          <a:p>
            <a:pPr algn="ctr"/>
            <a:endParaRPr lang="en-US" sz="2800" dirty="0" smtClean="0"/>
          </a:p>
          <a:p>
            <a:pPr algn="ctr"/>
            <a:r>
              <a:rPr lang="en-US" sz="2000" dirty="0" err="1" smtClean="0"/>
              <a:t>Zarlenga</a:t>
            </a:r>
            <a:r>
              <a:rPr lang="en-US" sz="2000" dirty="0" smtClean="0"/>
              <a:t>, </a:t>
            </a:r>
            <a:r>
              <a:rPr lang="en-US" sz="2000" i="1" dirty="0" smtClean="0"/>
              <a:t>LSM</a:t>
            </a:r>
            <a:r>
              <a:rPr lang="en-US" sz="2000" dirty="0" smtClean="0"/>
              <a:t>, p. 477 </a:t>
            </a:r>
            <a:endParaRPr lang="en-US" sz="2000" dirty="0"/>
          </a:p>
        </p:txBody>
      </p:sp>
      <p:sp>
        <p:nvSpPr>
          <p:cNvPr id="7" name="TextBox 6"/>
          <p:cNvSpPr txBox="1"/>
          <p:nvPr/>
        </p:nvSpPr>
        <p:spPr>
          <a:xfrm>
            <a:off x="6095997" y="6673334"/>
            <a:ext cx="5739072"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39003157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16201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0" y="2339856"/>
            <a:ext cx="6352674" cy="2023597"/>
          </a:xfrm>
        </p:spPr>
        <p:txBody>
          <a:bodyPr>
            <a:noAutofit/>
          </a:bodyPr>
          <a:lstStyle/>
          <a:p>
            <a:pPr marL="0" indent="0">
              <a:buNone/>
            </a:pPr>
            <a:r>
              <a:rPr lang="en-US" sz="2000" b="1" dirty="0" smtClean="0"/>
              <a:t>“Even if the greenbacks had not been issued and bonds had been sold at whatever price they would bring in the market, inflation would have taken place.  It would merely have taken another form – that of the monetization of debt through the issue of bank currency or the creation of bank credit.”  </a:t>
            </a:r>
            <a:r>
              <a:rPr lang="en-US" sz="1800" b="1" dirty="0" err="1" smtClean="0"/>
              <a:t>Studenski</a:t>
            </a:r>
            <a:r>
              <a:rPr lang="en-US" sz="1800" b="1" dirty="0" smtClean="0"/>
              <a:t> &amp; </a:t>
            </a:r>
            <a:r>
              <a:rPr lang="en-US" sz="1800" b="1" dirty="0" err="1" smtClean="0"/>
              <a:t>Kroos</a:t>
            </a:r>
            <a:r>
              <a:rPr lang="en-US" sz="1800" b="1" dirty="0" smtClean="0"/>
              <a:t>, </a:t>
            </a:r>
            <a:r>
              <a:rPr lang="en-US" sz="1800" b="1" i="1" dirty="0" smtClean="0"/>
              <a:t>Financial History of the U.S., </a:t>
            </a:r>
            <a:r>
              <a:rPr lang="en-US" sz="1800" b="1" dirty="0" smtClean="0"/>
              <a:t>1952</a:t>
            </a:r>
            <a:endParaRPr lang="en-US" sz="1800" b="1" dirty="0"/>
          </a:p>
        </p:txBody>
      </p:sp>
      <p:sp>
        <p:nvSpPr>
          <p:cNvPr id="5" name="Content Placeholder 2"/>
          <p:cNvSpPr txBox="1">
            <a:spLocks/>
          </p:cNvSpPr>
          <p:nvPr/>
        </p:nvSpPr>
        <p:spPr>
          <a:xfrm>
            <a:off x="0" y="1385351"/>
            <a:ext cx="6192253" cy="1413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“…inflation would have occurred even without the Greenback issue.”   </a:t>
            </a:r>
            <a:r>
              <a:rPr lang="en-US" sz="1800" b="1" dirty="0" smtClean="0"/>
              <a:t>Irwin Unger</a:t>
            </a:r>
            <a:endParaRPr lang="en-US" sz="1800" b="1" dirty="0"/>
          </a:p>
        </p:txBody>
      </p:sp>
      <p:sp>
        <p:nvSpPr>
          <p:cNvPr id="6" name="TextBox 5"/>
          <p:cNvSpPr txBox="1"/>
          <p:nvPr/>
        </p:nvSpPr>
        <p:spPr>
          <a:xfrm>
            <a:off x="0" y="350521"/>
            <a:ext cx="12191998" cy="707886"/>
          </a:xfrm>
          <a:prstGeom prst="rect">
            <a:avLst/>
          </a:prstGeom>
          <a:solidFill>
            <a:srgbClr val="FFFF00"/>
          </a:solidFill>
        </p:spPr>
        <p:txBody>
          <a:bodyPr wrap="square" rtlCol="0">
            <a:spAutoFit/>
          </a:bodyPr>
          <a:lstStyle/>
          <a:p>
            <a:pPr algn="ctr"/>
            <a:r>
              <a:rPr lang="en-US" sz="4000" dirty="0" smtClean="0"/>
              <a:t>WAR CANNOT HAPPEN WITHOUT MONEY</a:t>
            </a:r>
            <a:endParaRPr lang="en-US" sz="4000" dirty="0"/>
          </a:p>
        </p:txBody>
      </p:sp>
      <p:pic>
        <p:nvPicPr>
          <p:cNvPr id="2050" name="Picture 2" descr="http://cdn.theatlantic.com/static/infocus/civilwar020812/c07_1s02823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221" y="1402092"/>
            <a:ext cx="5470358" cy="3578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2/2f/Apr2_richmond_riot.jpg/200px-Apr2_richmond_ri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5702"/>
            <a:ext cx="190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53390" y="6406353"/>
            <a:ext cx="3213187" cy="369332"/>
          </a:xfrm>
          <a:prstGeom prst="rect">
            <a:avLst/>
          </a:prstGeom>
          <a:noFill/>
        </p:spPr>
        <p:txBody>
          <a:bodyPr wrap="none" rtlCol="0">
            <a:spAutoFit/>
          </a:bodyPr>
          <a:lstStyle/>
          <a:p>
            <a:r>
              <a:rPr lang="en-US" b="1" dirty="0" smtClean="0"/>
              <a:t>BREAD RIOT IN RICHMOND, VA.</a:t>
            </a:r>
            <a:endParaRPr lang="en-US" b="1" dirty="0"/>
          </a:p>
        </p:txBody>
      </p:sp>
      <p:sp>
        <p:nvSpPr>
          <p:cNvPr id="8" name="TextBox 7"/>
          <p:cNvSpPr txBox="1"/>
          <p:nvPr/>
        </p:nvSpPr>
        <p:spPr>
          <a:xfrm>
            <a:off x="8032432" y="4954542"/>
            <a:ext cx="2527936" cy="369332"/>
          </a:xfrm>
          <a:prstGeom prst="rect">
            <a:avLst/>
          </a:prstGeom>
          <a:noFill/>
        </p:spPr>
        <p:txBody>
          <a:bodyPr wrap="none" rtlCol="0">
            <a:spAutoFit/>
          </a:bodyPr>
          <a:lstStyle/>
          <a:p>
            <a:r>
              <a:rPr lang="en-US" b="1" dirty="0" smtClean="0"/>
              <a:t>WEAPONS COST MONEY</a:t>
            </a:r>
            <a:endParaRPr lang="en-US" b="1" dirty="0"/>
          </a:p>
        </p:txBody>
      </p:sp>
    </p:spTree>
    <p:extLst>
      <p:ext uri="{BB962C8B-B14F-4D97-AF65-F5344CB8AC3E}">
        <p14:creationId xmlns:p14="http://schemas.microsoft.com/office/powerpoint/2010/main" val="3998165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707" y="6834"/>
            <a:ext cx="4684292" cy="570681"/>
          </a:xfrm>
          <a:solidFill>
            <a:srgbClr val="FFFF00"/>
          </a:solidFill>
        </p:spPr>
        <p:txBody>
          <a:bodyPr>
            <a:normAutofit/>
          </a:bodyPr>
          <a:lstStyle/>
          <a:p>
            <a:pPr lvl="0" algn="ctr"/>
            <a:r>
              <a:rPr lang="en-US" sz="2800" b="1" dirty="0" smtClean="0"/>
              <a:t>Part 2</a:t>
            </a:r>
            <a:endParaRPr lang="en-US" sz="2800" b="1" dirty="0"/>
          </a:p>
        </p:txBody>
      </p:sp>
      <p:sp>
        <p:nvSpPr>
          <p:cNvPr id="3" name="Content Placeholder 2"/>
          <p:cNvSpPr>
            <a:spLocks noGrp="1"/>
          </p:cNvSpPr>
          <p:nvPr>
            <p:ph idx="1"/>
          </p:nvPr>
        </p:nvSpPr>
        <p:spPr>
          <a:xfrm>
            <a:off x="9320462" y="3644849"/>
            <a:ext cx="2614865" cy="417094"/>
          </a:xfrm>
          <a:solidFill>
            <a:srgbClr val="FFFFCC"/>
          </a:solidFill>
        </p:spPr>
        <p:txBody>
          <a:bodyPr>
            <a:normAutofit lnSpcReduction="10000"/>
          </a:bodyPr>
          <a:lstStyle/>
          <a:p>
            <a:pPr marL="0" indent="0">
              <a:buNone/>
            </a:pPr>
            <a:r>
              <a:rPr lang="en-US" sz="2400" dirty="0" smtClean="0"/>
              <a:t>EXCEPTION CLAUSE</a:t>
            </a:r>
          </a:p>
          <a:p>
            <a:pPr marL="0" indent="0">
              <a:buNone/>
            </a:pPr>
            <a:endParaRPr lang="en-US" sz="2400" dirty="0"/>
          </a:p>
        </p:txBody>
      </p:sp>
      <p:sp>
        <p:nvSpPr>
          <p:cNvPr id="5" name="TextBox 4"/>
          <p:cNvSpPr txBox="1"/>
          <p:nvPr/>
        </p:nvSpPr>
        <p:spPr>
          <a:xfrm>
            <a:off x="7507706" y="577515"/>
            <a:ext cx="4684292" cy="1384995"/>
          </a:xfrm>
          <a:prstGeom prst="rect">
            <a:avLst/>
          </a:prstGeom>
          <a:solidFill>
            <a:srgbClr val="66FFFF"/>
          </a:solidFill>
        </p:spPr>
        <p:txBody>
          <a:bodyPr wrap="square" rtlCol="0">
            <a:spAutoFit/>
          </a:bodyPr>
          <a:lstStyle/>
          <a:p>
            <a:pPr algn="ctr"/>
            <a:r>
              <a:rPr lang="en-US" sz="2800" dirty="0" smtClean="0"/>
              <a:t>THE EXCEPTION CLAUSE CAUSED THE GREENBACK</a:t>
            </a:r>
          </a:p>
          <a:p>
            <a:pPr algn="ctr"/>
            <a:r>
              <a:rPr lang="en-US" sz="2800" dirty="0" smtClean="0"/>
              <a:t>TO LOSE VALUE AGAINST GOLD</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4"/>
            <a:ext cx="7507706" cy="6851166"/>
          </a:xfrm>
          <a:prstGeom prst="rect">
            <a:avLst/>
          </a:prstGeom>
        </p:spPr>
      </p:pic>
      <p:sp>
        <p:nvSpPr>
          <p:cNvPr id="8" name="Left Arrow 7"/>
          <p:cNvSpPr/>
          <p:nvPr/>
        </p:nvSpPr>
        <p:spPr>
          <a:xfrm>
            <a:off x="7633155" y="3728352"/>
            <a:ext cx="1687307" cy="250089"/>
          </a:xfrm>
          <a:prstGeom prst="lef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7633155" y="5164120"/>
            <a:ext cx="1687307" cy="250089"/>
          </a:xfrm>
          <a:prstGeom prst="lef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9320463" y="4840732"/>
            <a:ext cx="2614864" cy="1102866"/>
          </a:xfrm>
          <a:prstGeom prst="rect">
            <a:avLst/>
          </a:prstGeom>
          <a:solidFill>
            <a:srgbClr val="FFFFCC"/>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smtClean="0"/>
              <a:t>5-20 BONDS could</a:t>
            </a:r>
          </a:p>
          <a:p>
            <a:pPr marL="0" indent="0" algn="ctr">
              <a:spcBef>
                <a:spcPts val="0"/>
              </a:spcBef>
              <a:buFont typeface="Arial" panose="020B0604020202020204" pitchFamily="34" charset="0"/>
              <a:buNone/>
            </a:pPr>
            <a:r>
              <a:rPr lang="en-US" sz="2600" dirty="0" smtClean="0"/>
              <a:t>be bought with Greenbacks</a:t>
            </a:r>
          </a:p>
          <a:p>
            <a:pPr marL="0" indent="0">
              <a:buFont typeface="Arial" panose="020B0604020202020204" pitchFamily="34" charset="0"/>
              <a:buNone/>
            </a:pPr>
            <a:endParaRPr lang="en-US" sz="2400" dirty="0"/>
          </a:p>
        </p:txBody>
      </p:sp>
      <p:sp>
        <p:nvSpPr>
          <p:cNvPr id="11" name="Content Placeholder 2"/>
          <p:cNvSpPr txBox="1">
            <a:spLocks/>
          </p:cNvSpPr>
          <p:nvPr/>
        </p:nvSpPr>
        <p:spPr>
          <a:xfrm>
            <a:off x="8654716" y="2268981"/>
            <a:ext cx="2740314" cy="889411"/>
          </a:xfrm>
          <a:prstGeom prst="rect">
            <a:avLst/>
          </a:prstGeom>
          <a:solidFill>
            <a:srgbClr val="FFFFCC"/>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smtClean="0"/>
              <a:t>FEB 25, 1862</a:t>
            </a:r>
          </a:p>
          <a:p>
            <a:pPr marL="0" indent="0" algn="ctr">
              <a:buFont typeface="Arial" panose="020B0604020202020204" pitchFamily="34" charset="0"/>
              <a:buNone/>
            </a:pPr>
            <a:r>
              <a:rPr lang="en-US" sz="2600" dirty="0" smtClean="0"/>
              <a:t>LEGAL TENDER ACT</a:t>
            </a:r>
          </a:p>
          <a:p>
            <a:pPr marL="0" indent="0">
              <a:buFont typeface="Arial" panose="020B0604020202020204" pitchFamily="34" charset="0"/>
              <a:buNone/>
            </a:pPr>
            <a:endParaRPr lang="en-US" sz="2400" dirty="0"/>
          </a:p>
        </p:txBody>
      </p:sp>
      <p:sp>
        <p:nvSpPr>
          <p:cNvPr id="12" name="Left Arrow 11"/>
          <p:cNvSpPr/>
          <p:nvPr/>
        </p:nvSpPr>
        <p:spPr>
          <a:xfrm>
            <a:off x="7570430" y="6086541"/>
            <a:ext cx="1687307" cy="250089"/>
          </a:xfrm>
          <a:prstGeom prst="leftArrow">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9320463" y="6027100"/>
            <a:ext cx="2614864" cy="830900"/>
          </a:xfrm>
          <a:prstGeom prst="rect">
            <a:avLst/>
          </a:prstGeom>
          <a:solidFill>
            <a:srgbClr val="FFFFCC"/>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smtClean="0"/>
              <a:t>All U.S. BONDS bought with Greenbacks</a:t>
            </a:r>
            <a:endParaRPr lang="en-US" sz="2400" dirty="0"/>
          </a:p>
        </p:txBody>
      </p:sp>
    </p:spTree>
    <p:extLst>
      <p:ext uri="{BB962C8B-B14F-4D97-AF65-F5344CB8AC3E}">
        <p14:creationId xmlns:p14="http://schemas.microsoft.com/office/powerpoint/2010/main" val="3989072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p:cNvSpPr/>
          <p:nvPr/>
        </p:nvSpPr>
        <p:spPr>
          <a:xfrm>
            <a:off x="8383647" y="5757849"/>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5" name="Content Placeholder 2"/>
          <p:cNvSpPr txBox="1">
            <a:spLocks/>
          </p:cNvSpPr>
          <p:nvPr/>
        </p:nvSpPr>
        <p:spPr>
          <a:xfrm>
            <a:off x="4087" y="750566"/>
            <a:ext cx="12123745" cy="340973"/>
          </a:xfrm>
          <a:prstGeom prst="rect">
            <a:avLst/>
          </a:prstGeom>
          <a:solidFill>
            <a:srgbClr val="66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t>THE BANKER COULD USE THE DEPRECIATED GREENBACKS TO BUY GOVERNMENT BOND, PAYING INTEREST IN GOLD.</a:t>
            </a:r>
            <a:endParaRPr lang="en-US" sz="1800" b="1" dirty="0"/>
          </a:p>
        </p:txBody>
      </p:sp>
      <p:sp>
        <p:nvSpPr>
          <p:cNvPr id="6" name="TextBox 5"/>
          <p:cNvSpPr txBox="1"/>
          <p:nvPr/>
        </p:nvSpPr>
        <p:spPr>
          <a:xfrm>
            <a:off x="0" y="350521"/>
            <a:ext cx="12191998" cy="400110"/>
          </a:xfrm>
          <a:prstGeom prst="rect">
            <a:avLst/>
          </a:prstGeom>
          <a:solidFill>
            <a:srgbClr val="FFFF00"/>
          </a:solidFill>
        </p:spPr>
        <p:txBody>
          <a:bodyPr wrap="square" rtlCol="0">
            <a:spAutoFit/>
          </a:bodyPr>
          <a:lstStyle/>
          <a:p>
            <a:pPr algn="ctr"/>
            <a:r>
              <a:rPr lang="en-US" sz="2000" dirty="0" smtClean="0"/>
              <a:t>THE EXCEPTION CLAUSE DEPRECIATED THE GREENBACK.  WHY DID THE BANKERS WANT THIS?</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27" y="1097363"/>
            <a:ext cx="10916263" cy="2132900"/>
          </a:xfrm>
          <a:prstGeom prst="rect">
            <a:avLst/>
          </a:prstGeom>
        </p:spPr>
      </p:pic>
      <p:pic>
        <p:nvPicPr>
          <p:cNvPr id="1026" name="Picture 2" descr="http://www.artetmer.com/uploads/images/Gallery/Clippers/John-Stobart---New-York-arriv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4031" y="4794624"/>
            <a:ext cx="2333801" cy="1627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photo robber_barons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321" y="4898640"/>
            <a:ext cx="2422360" cy="16278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hostsofdc.org/wp-content/uploads/2013/12/02070u-featur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461" y="4113312"/>
            <a:ext cx="2396447" cy="16278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s3.mm.bing.net/th?id=HN.607989742435631530&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5670" y="4998383"/>
            <a:ext cx="926271" cy="376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ngccoin.com/usercontent/images/photoproof/332703-004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319" y="5890778"/>
            <a:ext cx="612723" cy="609015"/>
          </a:xfrm>
          <a:prstGeom prst="rect">
            <a:avLst/>
          </a:prstGeom>
          <a:noFill/>
          <a:extLst>
            <a:ext uri="{909E8E84-426E-40DD-AFC4-6F175D3DCCD1}">
              <a14:hiddenFill xmlns:a14="http://schemas.microsoft.com/office/drawing/2010/main">
                <a:solidFill>
                  <a:srgbClr val="FFFFFF"/>
                </a:solidFill>
              </a14:hiddenFill>
            </a:ext>
          </a:extLst>
        </p:spPr>
      </p:pic>
      <p:sp>
        <p:nvSpPr>
          <p:cNvPr id="15" name="Left Arrow 14"/>
          <p:cNvSpPr/>
          <p:nvPr/>
        </p:nvSpPr>
        <p:spPr>
          <a:xfrm>
            <a:off x="7577262" y="5117443"/>
            <a:ext cx="978408" cy="138177"/>
          </a:xfrm>
          <a:prstGeom prst="leftArrow">
            <a:avLst/>
          </a:prstGeom>
          <a:solidFill>
            <a:srgbClr val="66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flipH="1">
            <a:off x="7879890" y="6191366"/>
            <a:ext cx="1547377" cy="225399"/>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7806963" y="4595537"/>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78308" y="4629258"/>
            <a:ext cx="314510" cy="400110"/>
          </a:xfrm>
          <a:prstGeom prst="rect">
            <a:avLst/>
          </a:prstGeom>
          <a:noFill/>
        </p:spPr>
        <p:txBody>
          <a:bodyPr wrap="none" rtlCol="0">
            <a:spAutoFit/>
          </a:bodyPr>
          <a:lstStyle/>
          <a:p>
            <a:r>
              <a:rPr lang="en-US" sz="2000" b="1" dirty="0" smtClean="0"/>
              <a:t>1</a:t>
            </a:r>
            <a:endParaRPr lang="en-US" sz="2000" b="1" dirty="0"/>
          </a:p>
        </p:txBody>
      </p:sp>
      <p:sp>
        <p:nvSpPr>
          <p:cNvPr id="26" name="TextBox 25"/>
          <p:cNvSpPr txBox="1"/>
          <p:nvPr/>
        </p:nvSpPr>
        <p:spPr>
          <a:xfrm>
            <a:off x="8456913" y="5762471"/>
            <a:ext cx="314510" cy="400110"/>
          </a:xfrm>
          <a:prstGeom prst="rect">
            <a:avLst/>
          </a:prstGeom>
          <a:noFill/>
        </p:spPr>
        <p:txBody>
          <a:bodyPr wrap="none" rtlCol="0">
            <a:spAutoFit/>
          </a:bodyPr>
          <a:lstStyle/>
          <a:p>
            <a:r>
              <a:rPr lang="en-US" sz="2000" b="1" dirty="0" smtClean="0"/>
              <a:t>2</a:t>
            </a:r>
            <a:endParaRPr lang="en-US" sz="2000" b="1" dirty="0"/>
          </a:p>
        </p:txBody>
      </p:sp>
      <p:pic>
        <p:nvPicPr>
          <p:cNvPr id="28" name="Picture 10" descr="http://www.ngccoin.com/usercontent/images/photoproof/332703-004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7331" y="3230263"/>
            <a:ext cx="612723" cy="609015"/>
          </a:xfrm>
          <a:prstGeom prst="rect">
            <a:avLst/>
          </a:prstGeom>
          <a:noFill/>
          <a:extLst>
            <a:ext uri="{909E8E84-426E-40DD-AFC4-6F175D3DCCD1}">
              <a14:hiddenFill xmlns:a14="http://schemas.microsoft.com/office/drawing/2010/main">
                <a:solidFill>
                  <a:srgbClr val="FFFFFF"/>
                </a:solidFill>
              </a14:hiddenFill>
            </a:ext>
          </a:extLst>
        </p:spPr>
      </p:pic>
      <p:sp>
        <p:nvSpPr>
          <p:cNvPr id="29" name="Left Arrow 28"/>
          <p:cNvSpPr/>
          <p:nvPr/>
        </p:nvSpPr>
        <p:spPr>
          <a:xfrm rot="20949656">
            <a:off x="2706277" y="3812721"/>
            <a:ext cx="4500563" cy="29626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rot="1606816">
            <a:off x="7818390" y="4107319"/>
            <a:ext cx="2553945" cy="31822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8816766" y="3599162"/>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94167" y="3634117"/>
            <a:ext cx="314510" cy="400110"/>
          </a:xfrm>
          <a:prstGeom prst="rect">
            <a:avLst/>
          </a:prstGeom>
          <a:noFill/>
        </p:spPr>
        <p:txBody>
          <a:bodyPr wrap="none" rtlCol="0">
            <a:spAutoFit/>
          </a:bodyPr>
          <a:lstStyle/>
          <a:p>
            <a:r>
              <a:rPr lang="en-US" sz="2000" b="1" dirty="0" smtClean="0"/>
              <a:t>3</a:t>
            </a:r>
            <a:endParaRPr lang="en-US" sz="2000" b="1" dirty="0"/>
          </a:p>
        </p:txBody>
      </p:sp>
      <p:pic>
        <p:nvPicPr>
          <p:cNvPr id="1038" name="Picture 14" descr="http://www.wikihow.com/images/9/9a/US-Treasury-Bond---3D-Illustra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7125" y="5555444"/>
            <a:ext cx="999457" cy="4382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ts3.mm.bing.net/th?id=HN.607989742435631530&amp;pid=15.1&amp;H=65&amp;W=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469" y="4971858"/>
            <a:ext cx="926271" cy="376298"/>
          </a:xfrm>
          <a:prstGeom prst="rect">
            <a:avLst/>
          </a:prstGeom>
          <a:noFill/>
          <a:extLst>
            <a:ext uri="{909E8E84-426E-40DD-AFC4-6F175D3DCCD1}">
              <a14:hiddenFill xmlns:a14="http://schemas.microsoft.com/office/drawing/2010/main">
                <a:solidFill>
                  <a:srgbClr val="FFFFFF"/>
                </a:solidFill>
              </a14:hiddenFill>
            </a:ext>
          </a:extLst>
        </p:spPr>
      </p:pic>
      <p:sp>
        <p:nvSpPr>
          <p:cNvPr id="37" name="Left Arrow 36"/>
          <p:cNvSpPr/>
          <p:nvPr/>
        </p:nvSpPr>
        <p:spPr>
          <a:xfrm>
            <a:off x="2740974" y="5058746"/>
            <a:ext cx="1248495" cy="170083"/>
          </a:xfrm>
          <a:prstGeom prst="leftArrow">
            <a:avLst/>
          </a:prstGeom>
          <a:solidFill>
            <a:srgbClr val="66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p:cNvSpPr/>
          <p:nvPr/>
        </p:nvSpPr>
        <p:spPr>
          <a:xfrm>
            <a:off x="3240762" y="4569012"/>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312107" y="4602733"/>
            <a:ext cx="314510" cy="400110"/>
          </a:xfrm>
          <a:prstGeom prst="rect">
            <a:avLst/>
          </a:prstGeom>
          <a:noFill/>
        </p:spPr>
        <p:txBody>
          <a:bodyPr wrap="none" rtlCol="0">
            <a:spAutoFit/>
          </a:bodyPr>
          <a:lstStyle/>
          <a:p>
            <a:r>
              <a:rPr lang="en-US" sz="2000" b="1" dirty="0" smtClean="0"/>
              <a:t>4</a:t>
            </a:r>
            <a:endParaRPr lang="en-US" sz="2000" b="1" dirty="0"/>
          </a:p>
        </p:txBody>
      </p:sp>
      <p:sp>
        <p:nvSpPr>
          <p:cNvPr id="24" name="Right Arrow 23"/>
          <p:cNvSpPr/>
          <p:nvPr/>
        </p:nvSpPr>
        <p:spPr>
          <a:xfrm>
            <a:off x="3750551" y="5470429"/>
            <a:ext cx="1215345" cy="65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3483393" y="5262880"/>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554738" y="5296601"/>
            <a:ext cx="314510" cy="400110"/>
          </a:xfrm>
          <a:prstGeom prst="rect">
            <a:avLst/>
          </a:prstGeom>
          <a:noFill/>
        </p:spPr>
        <p:txBody>
          <a:bodyPr wrap="none" rtlCol="0">
            <a:spAutoFit/>
          </a:bodyPr>
          <a:lstStyle/>
          <a:p>
            <a:r>
              <a:rPr lang="en-US" sz="2000" b="1" dirty="0" smtClean="0"/>
              <a:t>5</a:t>
            </a:r>
            <a:endParaRPr lang="en-US" sz="2000" b="1" dirty="0"/>
          </a:p>
        </p:txBody>
      </p:sp>
      <p:pic>
        <p:nvPicPr>
          <p:cNvPr id="45" name="Picture 10" descr="http://www.ngccoin.com/usercontent/images/photoproof/332703-004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057" y="5969145"/>
            <a:ext cx="612723" cy="609015"/>
          </a:xfrm>
          <a:prstGeom prst="rect">
            <a:avLst/>
          </a:prstGeom>
          <a:noFill/>
          <a:extLst>
            <a:ext uri="{909E8E84-426E-40DD-AFC4-6F175D3DCCD1}">
              <a14:hiddenFill xmlns:a14="http://schemas.microsoft.com/office/drawing/2010/main">
                <a:solidFill>
                  <a:srgbClr val="FFFFFF"/>
                </a:solidFill>
              </a14:hiddenFill>
            </a:ext>
          </a:extLst>
        </p:spPr>
      </p:pic>
      <p:sp>
        <p:nvSpPr>
          <p:cNvPr id="25" name="Right Arrow 24"/>
          <p:cNvSpPr/>
          <p:nvPr/>
        </p:nvSpPr>
        <p:spPr>
          <a:xfrm>
            <a:off x="1359566" y="6020193"/>
            <a:ext cx="3675755" cy="79162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35260" y="6237785"/>
            <a:ext cx="2577796" cy="369332"/>
          </a:xfrm>
          <a:prstGeom prst="rect">
            <a:avLst/>
          </a:prstGeom>
          <a:noFill/>
        </p:spPr>
        <p:txBody>
          <a:bodyPr wrap="square" rtlCol="0">
            <a:spAutoFit/>
          </a:bodyPr>
          <a:lstStyle/>
          <a:p>
            <a:r>
              <a:rPr lang="en-US" b="1" dirty="0" smtClean="0"/>
              <a:t>BOND INTEREST IN GOLD</a:t>
            </a:r>
            <a:endParaRPr lang="en-US" b="1" dirty="0"/>
          </a:p>
        </p:txBody>
      </p:sp>
      <p:sp>
        <p:nvSpPr>
          <p:cNvPr id="49" name="Flowchart: Connector 48"/>
          <p:cNvSpPr/>
          <p:nvPr/>
        </p:nvSpPr>
        <p:spPr>
          <a:xfrm>
            <a:off x="1501010" y="5859793"/>
            <a:ext cx="457200" cy="4572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572355" y="5890778"/>
            <a:ext cx="314510" cy="400110"/>
          </a:xfrm>
          <a:prstGeom prst="rect">
            <a:avLst/>
          </a:prstGeom>
          <a:noFill/>
        </p:spPr>
        <p:txBody>
          <a:bodyPr wrap="none" rtlCol="0">
            <a:spAutoFit/>
          </a:bodyPr>
          <a:lstStyle/>
          <a:p>
            <a:r>
              <a:rPr lang="en-US" sz="2000" b="1" dirty="0" smtClean="0"/>
              <a:t>6</a:t>
            </a:r>
            <a:endParaRPr lang="en-US" sz="2000" b="1" dirty="0"/>
          </a:p>
        </p:txBody>
      </p:sp>
      <p:pic>
        <p:nvPicPr>
          <p:cNvPr id="51"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65" y="4516622"/>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5236" y="4153022"/>
            <a:ext cx="418523" cy="4159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4520" y="4614290"/>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9682" y="4824137"/>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8432" y="4948557"/>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5110" y="5063601"/>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1788" y="5205665"/>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98286" y="5383266"/>
            <a:ext cx="226644" cy="2252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4784" y="5603991"/>
            <a:ext cx="226644" cy="22527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54325" y="4472344"/>
            <a:ext cx="1337417" cy="584775"/>
          </a:xfrm>
          <a:prstGeom prst="rect">
            <a:avLst/>
          </a:prstGeom>
          <a:noFill/>
        </p:spPr>
        <p:txBody>
          <a:bodyPr wrap="none" rtlCol="0">
            <a:spAutoFit/>
          </a:bodyPr>
          <a:lstStyle/>
          <a:p>
            <a:r>
              <a:rPr lang="en-US" sz="1600" b="1" dirty="0" smtClean="0"/>
              <a:t>DEPRECIATED</a:t>
            </a:r>
          </a:p>
          <a:p>
            <a:r>
              <a:rPr lang="en-US" sz="1600" b="1" dirty="0" smtClean="0"/>
              <a:t>GREENBACK</a:t>
            </a:r>
            <a:endParaRPr lang="en-US" sz="1600" b="1" dirty="0"/>
          </a:p>
        </p:txBody>
      </p:sp>
      <p:sp>
        <p:nvSpPr>
          <p:cNvPr id="3" name="TextBox 2"/>
          <p:cNvSpPr txBox="1"/>
          <p:nvPr/>
        </p:nvSpPr>
        <p:spPr>
          <a:xfrm>
            <a:off x="607827" y="1170736"/>
            <a:ext cx="1771639" cy="2031325"/>
          </a:xfrm>
          <a:prstGeom prst="rect">
            <a:avLst/>
          </a:prstGeom>
          <a:solidFill>
            <a:schemeClr val="bg1"/>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a:p>
        </p:txBody>
      </p:sp>
      <p:sp>
        <p:nvSpPr>
          <p:cNvPr id="61" name="TextBox 60"/>
          <p:cNvSpPr txBox="1"/>
          <p:nvPr/>
        </p:nvSpPr>
        <p:spPr>
          <a:xfrm>
            <a:off x="3883874" y="4448328"/>
            <a:ext cx="1337417" cy="584775"/>
          </a:xfrm>
          <a:prstGeom prst="rect">
            <a:avLst/>
          </a:prstGeom>
          <a:noFill/>
        </p:spPr>
        <p:txBody>
          <a:bodyPr wrap="none" rtlCol="0">
            <a:spAutoFit/>
          </a:bodyPr>
          <a:lstStyle/>
          <a:p>
            <a:r>
              <a:rPr lang="en-US" sz="1600" b="1" dirty="0" smtClean="0"/>
              <a:t>DEPRECIATED</a:t>
            </a:r>
          </a:p>
          <a:p>
            <a:r>
              <a:rPr lang="en-US" sz="1600" b="1" dirty="0" smtClean="0"/>
              <a:t>GREENBACK</a:t>
            </a:r>
            <a:endParaRPr lang="en-US" sz="1600" b="1" dirty="0"/>
          </a:p>
        </p:txBody>
      </p:sp>
      <p:sp>
        <p:nvSpPr>
          <p:cNvPr id="62" name="TextBox 61"/>
          <p:cNvSpPr txBox="1"/>
          <p:nvPr/>
        </p:nvSpPr>
        <p:spPr>
          <a:xfrm>
            <a:off x="3620426" y="3426721"/>
            <a:ext cx="1958191" cy="646331"/>
          </a:xfrm>
          <a:prstGeom prst="rect">
            <a:avLst/>
          </a:prstGeom>
          <a:noFill/>
        </p:spPr>
        <p:txBody>
          <a:bodyPr wrap="square" rtlCol="0">
            <a:spAutoFit/>
          </a:bodyPr>
          <a:lstStyle/>
          <a:p>
            <a:r>
              <a:rPr lang="en-US" b="1" dirty="0" smtClean="0"/>
              <a:t>CUSTOMS DUTIES </a:t>
            </a:r>
          </a:p>
          <a:p>
            <a:r>
              <a:rPr lang="en-US" b="1" dirty="0" smtClean="0"/>
              <a:t>IN GOLD</a:t>
            </a:r>
            <a:endParaRPr lang="en-US" b="1" dirty="0"/>
          </a:p>
        </p:txBody>
      </p:sp>
      <p:pic>
        <p:nvPicPr>
          <p:cNvPr id="63" name="Picture 10" descr="http://www.ngccoin.com/usercontent/images/photoproof/332703-004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8396" y="5801266"/>
            <a:ext cx="226644" cy="2252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897819" y="5491244"/>
            <a:ext cx="877163" cy="646331"/>
          </a:xfrm>
          <a:prstGeom prst="rect">
            <a:avLst/>
          </a:prstGeom>
          <a:noFill/>
        </p:spPr>
        <p:txBody>
          <a:bodyPr wrap="none" rtlCol="0">
            <a:spAutoFit/>
          </a:bodyPr>
          <a:lstStyle/>
          <a:p>
            <a:r>
              <a:rPr lang="en-US" b="1" dirty="0" smtClean="0"/>
              <a:t>CHEAP</a:t>
            </a:r>
          </a:p>
          <a:p>
            <a:r>
              <a:rPr lang="en-US" b="1" dirty="0" smtClean="0"/>
              <a:t>BONDS</a:t>
            </a:r>
            <a:endParaRPr lang="en-US" b="1" dirty="0"/>
          </a:p>
        </p:txBody>
      </p:sp>
    </p:spTree>
    <p:extLst>
      <p:ext uri="{BB962C8B-B14F-4D97-AF65-F5344CB8AC3E}">
        <p14:creationId xmlns:p14="http://schemas.microsoft.com/office/powerpoint/2010/main" val="53069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23" grpId="0" animBg="1"/>
      <p:bldP spid="16" grpId="0" animBg="1"/>
      <p:bldP spid="17" grpId="0"/>
      <p:bldP spid="26" grpId="0"/>
      <p:bldP spid="29" grpId="0" animBg="1"/>
      <p:bldP spid="30" grpId="0" animBg="1"/>
      <p:bldP spid="19" grpId="0" animBg="1"/>
      <p:bldP spid="20" grpId="0"/>
      <p:bldP spid="37" grpId="0" animBg="1"/>
      <p:bldP spid="38" grpId="0" animBg="1"/>
      <p:bldP spid="39" grpId="0"/>
      <p:bldP spid="24" grpId="0" animBg="1"/>
      <p:bldP spid="42" grpId="0" animBg="1"/>
      <p:bldP spid="43" grpId="0"/>
      <p:bldP spid="25" grpId="0" animBg="1"/>
      <p:bldP spid="48" grpId="0"/>
      <p:bldP spid="49" grpId="0" animBg="1"/>
      <p:bldP spid="50" grpId="0"/>
      <p:bldP spid="31" grpId="0"/>
      <p:bldP spid="61" grpId="0"/>
      <p:bldP spid="62"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5" name="Content Placeholder 2"/>
          <p:cNvSpPr txBox="1">
            <a:spLocks/>
          </p:cNvSpPr>
          <p:nvPr/>
        </p:nvSpPr>
        <p:spPr>
          <a:xfrm>
            <a:off x="4087" y="750566"/>
            <a:ext cx="12123745" cy="340973"/>
          </a:xfrm>
          <a:prstGeom prst="rect">
            <a:avLst/>
          </a:prstGeom>
          <a:solidFill>
            <a:srgbClr val="66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t>THE BANKER COULD USE THE DEPRECIATED GREENBACKS TO BUY GOVERNMENT BONDS, PAYING NO TAX!</a:t>
            </a:r>
            <a:endParaRPr lang="en-US" sz="1800" b="1" dirty="0"/>
          </a:p>
        </p:txBody>
      </p:sp>
      <p:sp>
        <p:nvSpPr>
          <p:cNvPr id="6" name="TextBox 5"/>
          <p:cNvSpPr txBox="1"/>
          <p:nvPr/>
        </p:nvSpPr>
        <p:spPr>
          <a:xfrm>
            <a:off x="0" y="350521"/>
            <a:ext cx="12191998" cy="400110"/>
          </a:xfrm>
          <a:prstGeom prst="rect">
            <a:avLst/>
          </a:prstGeom>
          <a:solidFill>
            <a:srgbClr val="FFFF00"/>
          </a:solidFill>
        </p:spPr>
        <p:txBody>
          <a:bodyPr wrap="square" rtlCol="0">
            <a:spAutoFit/>
          </a:bodyPr>
          <a:lstStyle/>
          <a:p>
            <a:pPr algn="ctr"/>
            <a:r>
              <a:rPr lang="en-US" sz="2000" dirty="0" smtClean="0"/>
              <a:t>THE EXCEPTION CLAUSE DEPRECIATED THE GREENBACK.  WHY DID THE BANKERS WANT THIS?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5" y="1430282"/>
            <a:ext cx="11670482" cy="1544859"/>
          </a:xfrm>
          <a:prstGeom prst="rect">
            <a:avLst/>
          </a:prstGeom>
        </p:spPr>
      </p:pic>
      <p:sp>
        <p:nvSpPr>
          <p:cNvPr id="10" name="TextBox 9"/>
          <p:cNvSpPr txBox="1"/>
          <p:nvPr/>
        </p:nvSpPr>
        <p:spPr>
          <a:xfrm>
            <a:off x="1812757" y="1400790"/>
            <a:ext cx="5844870" cy="369332"/>
          </a:xfrm>
          <a:prstGeom prst="rect">
            <a:avLst/>
          </a:prstGeom>
          <a:solidFill>
            <a:schemeClr val="bg1"/>
          </a:solidFill>
        </p:spPr>
        <p:txBody>
          <a:bodyPr wrap="none" rtlCol="0">
            <a:spAutoFit/>
          </a:bodyPr>
          <a:lstStyle/>
          <a:p>
            <a:r>
              <a:rPr lang="en-US" dirty="0" smtClean="0"/>
              <a:t>                                                                                                           </a:t>
            </a:r>
            <a:endParaRPr lang="en-US" dirty="0"/>
          </a:p>
        </p:txBody>
      </p:sp>
      <p:sp>
        <p:nvSpPr>
          <p:cNvPr id="11" name="TextBox 10"/>
          <p:cNvSpPr txBox="1"/>
          <p:nvPr/>
        </p:nvSpPr>
        <p:spPr>
          <a:xfrm>
            <a:off x="2041420" y="2617411"/>
            <a:ext cx="9212224" cy="369332"/>
          </a:xfrm>
          <a:prstGeom prst="rect">
            <a:avLst/>
          </a:prstGeom>
          <a:solidFill>
            <a:schemeClr val="bg1"/>
          </a:solidFill>
        </p:spPr>
        <p:txBody>
          <a:bodyPr wrap="square" rtlCol="0">
            <a:spAutoFit/>
          </a:bodyPr>
          <a:lstStyle/>
          <a:p>
            <a:r>
              <a:rPr lang="en-US" dirty="0" smtClean="0"/>
              <a:t>                                                                                                                                                                         </a:t>
            </a:r>
            <a:endParaRPr lang="en-US" dirty="0"/>
          </a:p>
        </p:txBody>
      </p:sp>
      <p:pic>
        <p:nvPicPr>
          <p:cNvPr id="7" name="Picture 6"/>
          <p:cNvPicPr>
            <a:picLocks noChangeAspect="1"/>
          </p:cNvPicPr>
          <p:nvPr/>
        </p:nvPicPr>
        <p:blipFill>
          <a:blip r:embed="rId3"/>
          <a:stretch>
            <a:fillRect/>
          </a:stretch>
        </p:blipFill>
        <p:spPr>
          <a:xfrm>
            <a:off x="7668459" y="2941159"/>
            <a:ext cx="2809210" cy="3916841"/>
          </a:xfrm>
          <a:prstGeom prst="rect">
            <a:avLst/>
          </a:prstGeom>
        </p:spPr>
      </p:pic>
      <p:pic>
        <p:nvPicPr>
          <p:cNvPr id="13" name="Picture 4" descr=" photo robber_barons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538" y="3201433"/>
            <a:ext cx="5441317" cy="3656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190845" y="4899579"/>
            <a:ext cx="2660693" cy="1962261"/>
          </a:xfrm>
          <a:prstGeom prst="rect">
            <a:avLst/>
          </a:prstGeom>
        </p:spPr>
      </p:pic>
      <p:sp>
        <p:nvSpPr>
          <p:cNvPr id="3" name="TextBox 2"/>
          <p:cNvSpPr txBox="1"/>
          <p:nvPr/>
        </p:nvSpPr>
        <p:spPr>
          <a:xfrm>
            <a:off x="82247" y="1538649"/>
            <a:ext cx="1844842" cy="1477328"/>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r>
              <a:rPr lang="en-US" dirty="0" smtClean="0"/>
              <a:t>                                   </a:t>
            </a:r>
            <a:endParaRPr lang="en-US" dirty="0"/>
          </a:p>
        </p:txBody>
      </p:sp>
      <p:sp>
        <p:nvSpPr>
          <p:cNvPr id="9" name="TextBox 8"/>
          <p:cNvSpPr txBox="1"/>
          <p:nvPr/>
        </p:nvSpPr>
        <p:spPr>
          <a:xfrm>
            <a:off x="7156317" y="1245262"/>
            <a:ext cx="676788" cy="584775"/>
          </a:xfrm>
          <a:prstGeom prst="rect">
            <a:avLst/>
          </a:prstGeom>
          <a:solidFill>
            <a:schemeClr val="bg1"/>
          </a:solid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val="788623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24313</TotalTime>
  <Words>4350</Words>
  <Application>Microsoft Office PowerPoint</Application>
  <PresentationFormat>Widescreen</PresentationFormat>
  <Paragraphs>524</Paragraphs>
  <Slides>57</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Times New Roman</vt:lpstr>
      <vt:lpstr>Office Theme</vt:lpstr>
      <vt:lpstr>    The Lost Science of Money   </vt:lpstr>
      <vt:lpstr>THEMES OF LOST SCIENCE OF MONEY BOOK</vt:lpstr>
      <vt:lpstr>PARTS OF PRESENTATION</vt:lpstr>
      <vt:lpstr>PART 1</vt:lpstr>
      <vt:lpstr>PART 1</vt:lpstr>
      <vt:lpstr>PART 1</vt:lpstr>
      <vt:lpstr>Part 2</vt:lpstr>
      <vt:lpstr>PART 1</vt:lpstr>
      <vt:lpstr>PART 1</vt:lpstr>
      <vt:lpstr>PART 1</vt:lpstr>
      <vt:lpstr>Part 2</vt:lpstr>
      <vt:lpstr>Confederacy’s Paper Money Fails</vt:lpstr>
      <vt:lpstr>Confederacy’s Paper Money Fails</vt:lpstr>
      <vt:lpstr>Confederacy’s Paper Money Fails</vt:lpstr>
      <vt:lpstr>Confederacy’s Paper Money Fails</vt:lpstr>
      <vt:lpstr>Part 3</vt:lpstr>
      <vt:lpstr>Were the Greenbacks Unfair to Creditors?</vt:lpstr>
      <vt:lpstr>Were the Greenbacks Unfair to Creditors?</vt:lpstr>
      <vt:lpstr>PART 4</vt:lpstr>
      <vt:lpstr>The Act Restricts Operational Fraud</vt:lpstr>
      <vt:lpstr>The Act Restricts Operational Fraud</vt:lpstr>
      <vt:lpstr>The Act Restricts Operational Fraud</vt:lpstr>
      <vt:lpstr>The Act Restricts Operational Fraud</vt:lpstr>
      <vt:lpstr>The Act Restricts Operational Fraud</vt:lpstr>
      <vt:lpstr>The Act Restricts Operational Fraud</vt:lpstr>
      <vt:lpstr>The Act Restricts Operational Fraud</vt:lpstr>
      <vt:lpstr>The Act Restricts Operational Fraud</vt:lpstr>
      <vt:lpstr> The Act Restricts Operational Fraud</vt:lpstr>
      <vt:lpstr>PART 5</vt:lpstr>
      <vt:lpstr>The Act Entrenches Structural Fraud</vt:lpstr>
      <vt:lpstr>PowerPoint Presentation</vt:lpstr>
      <vt:lpstr>PowerPoint Presentation</vt:lpstr>
      <vt:lpstr>PowerPoint Presentation</vt:lpstr>
      <vt:lpstr>The Act Entrenches Structural Fraud</vt:lpstr>
      <vt:lpstr>The Act Entrenches Structural Fraud</vt:lpstr>
      <vt:lpstr>The Act Entrenches Structural Fraud</vt:lpstr>
      <vt:lpstr>The Act Entrenches Structural Fraud</vt:lpstr>
      <vt:lpstr>PART 6</vt:lpstr>
      <vt:lpstr>Battle Over the Greenbacks:   The Supreme Court Decisions</vt:lpstr>
      <vt:lpstr>Battle Over the Greenbacks:   The Supreme Court Decisions</vt:lpstr>
      <vt:lpstr>Battle Over the Greenbacks:   The Supreme Court Decisions</vt:lpstr>
      <vt:lpstr>Battle Over the Greenbacks:   The Supreme Court Decisions</vt:lpstr>
      <vt:lpstr>Battle Over the Greenbacks:   The Supreme Court Decisions</vt:lpstr>
      <vt:lpstr>PART 7</vt:lpstr>
      <vt:lpstr>Battle Over the Greenbacks:   Pastor and Professor Against the Greenbacks</vt:lpstr>
      <vt:lpstr>Battle Over the Greenbacks:   Pastor and Professor Against the Greenbacks</vt:lpstr>
      <vt:lpstr>Battle Over the Greenbacks:   Pastor and Professor Against the Greenbacks</vt:lpstr>
      <vt:lpstr>Battle Over the Greenbacks:   Pastor and Professor Against the Greenbacks</vt:lpstr>
      <vt:lpstr>Battle Over the Greenbacks:   Pastor and Professor Against the Greenbacks</vt:lpstr>
      <vt:lpstr>Battle Over the Greenbacks:   Pastor and Professor Against the Greenbacks</vt:lpstr>
      <vt:lpstr>PART 8</vt:lpstr>
      <vt:lpstr>THE GREENBACK DEFENDERS</vt:lpstr>
      <vt:lpstr>THE GREENBACK DEFENDERS</vt:lpstr>
      <vt:lpstr>THE GREENBACK DEFENDERS</vt:lpstr>
      <vt:lpstr>THE GREENBACK DEFENDERS</vt:lpstr>
      <vt:lpstr>THE GREENBACK DEFENDERS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3274</cp:revision>
  <dcterms:created xsi:type="dcterms:W3CDTF">2014-02-01T13:58:07Z</dcterms:created>
  <dcterms:modified xsi:type="dcterms:W3CDTF">2014-09-21T06:09:59Z</dcterms:modified>
</cp:coreProperties>
</file>