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258" r:id="rId3"/>
    <p:sldId id="259" r:id="rId4"/>
    <p:sldId id="261" r:id="rId5"/>
    <p:sldId id="346" r:id="rId6"/>
    <p:sldId id="347" r:id="rId7"/>
    <p:sldId id="338" r:id="rId8"/>
    <p:sldId id="349" r:id="rId9"/>
    <p:sldId id="350" r:id="rId10"/>
    <p:sldId id="401" r:id="rId11"/>
    <p:sldId id="398" r:id="rId12"/>
    <p:sldId id="402" r:id="rId13"/>
    <p:sldId id="400" r:id="rId14"/>
    <p:sldId id="276" r:id="rId15"/>
    <p:sldId id="353" r:id="rId16"/>
    <p:sldId id="354" r:id="rId17"/>
    <p:sldId id="355" r:id="rId18"/>
    <p:sldId id="403" r:id="rId19"/>
    <p:sldId id="288" r:id="rId20"/>
    <p:sldId id="359" r:id="rId21"/>
    <p:sldId id="283" r:id="rId22"/>
    <p:sldId id="406" r:id="rId23"/>
    <p:sldId id="356" r:id="rId24"/>
    <p:sldId id="310" r:id="rId25"/>
    <p:sldId id="366" r:id="rId26"/>
    <p:sldId id="367" r:id="rId27"/>
    <p:sldId id="368" r:id="rId28"/>
    <p:sldId id="369" r:id="rId29"/>
    <p:sldId id="408" r:id="rId30"/>
    <p:sldId id="311" r:id="rId31"/>
    <p:sldId id="409" r:id="rId32"/>
    <p:sldId id="414" r:id="rId33"/>
    <p:sldId id="370" r:id="rId34"/>
    <p:sldId id="371" r:id="rId35"/>
    <p:sldId id="327" r:id="rId36"/>
    <p:sldId id="374" r:id="rId37"/>
    <p:sldId id="375" r:id="rId38"/>
    <p:sldId id="376" r:id="rId39"/>
    <p:sldId id="410" r:id="rId40"/>
    <p:sldId id="339" r:id="rId41"/>
    <p:sldId id="377" r:id="rId42"/>
    <p:sldId id="378" r:id="rId43"/>
    <p:sldId id="379" r:id="rId44"/>
    <p:sldId id="380" r:id="rId45"/>
    <p:sldId id="415" r:id="rId46"/>
    <p:sldId id="416" r:id="rId47"/>
    <p:sldId id="340" r:id="rId48"/>
    <p:sldId id="382" r:id="rId49"/>
    <p:sldId id="417" r:id="rId50"/>
    <p:sldId id="384" r:id="rId51"/>
    <p:sldId id="381" r:id="rId52"/>
    <p:sldId id="341" r:id="rId53"/>
    <p:sldId id="387" r:id="rId54"/>
    <p:sldId id="385" r:id="rId55"/>
    <p:sldId id="388" r:id="rId56"/>
    <p:sldId id="386" r:id="rId57"/>
    <p:sldId id="342" r:id="rId58"/>
    <p:sldId id="389" r:id="rId59"/>
    <p:sldId id="390" r:id="rId60"/>
    <p:sldId id="391" r:id="rId61"/>
    <p:sldId id="392" r:id="rId62"/>
    <p:sldId id="345" r:id="rId63"/>
    <p:sldId id="393" r:id="rId64"/>
    <p:sldId id="394" r:id="rId65"/>
    <p:sldId id="395" r:id="rId66"/>
    <p:sldId id="343" r:id="rId67"/>
    <p:sldId id="397" r:id="rId68"/>
    <p:sldId id="404" r:id="rId69"/>
    <p:sldId id="405" r:id="rId70"/>
    <p:sldId id="32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33CCFF"/>
    <a:srgbClr val="66FFFF"/>
    <a:srgbClr val="FF33CC"/>
    <a:srgbClr val="00FF00"/>
    <a:srgbClr val="66FF66"/>
    <a:srgbClr val="FF66FF"/>
    <a:srgbClr val="3366FF"/>
    <a:srgbClr val="99C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0" autoAdjust="0"/>
    <p:restoredTop sz="85637" autoAdjust="0"/>
  </p:normalViewPr>
  <p:slideViewPr>
    <p:cSldViewPr snapToGrid="0">
      <p:cViewPr varScale="1">
        <p:scale>
          <a:sx n="60" d="100"/>
          <a:sy n="60" d="100"/>
        </p:scale>
        <p:origin x="7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74C8D-B10B-4717-9AD4-DA821D4300B9}" type="datetimeFigureOut">
              <a:rPr lang="en-US" smtClean="0"/>
              <a:t>7/3/2014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FD7E4-50E6-4859-8139-4B3D842435AC}" type="slidenum">
              <a:rPr lang="en-US" smtClean="0"/>
              <a:t>‹#›</a:t>
            </a:fld>
            <a:endParaRPr lang="en-US"/>
          </a:p>
        </p:txBody>
      </p:sp>
    </p:spTree>
    <p:extLst>
      <p:ext uri="{BB962C8B-B14F-4D97-AF65-F5344CB8AC3E}">
        <p14:creationId xmlns:p14="http://schemas.microsoft.com/office/powerpoint/2010/main" val="216800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269684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26</a:t>
            </a:fld>
            <a:endParaRPr lang="en-US"/>
          </a:p>
        </p:txBody>
      </p:sp>
    </p:spTree>
    <p:extLst>
      <p:ext uri="{BB962C8B-B14F-4D97-AF65-F5344CB8AC3E}">
        <p14:creationId xmlns:p14="http://schemas.microsoft.com/office/powerpoint/2010/main" val="329481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28</a:t>
            </a:fld>
            <a:endParaRPr lang="en-US"/>
          </a:p>
        </p:txBody>
      </p:sp>
    </p:spTree>
    <p:extLst>
      <p:ext uri="{BB962C8B-B14F-4D97-AF65-F5344CB8AC3E}">
        <p14:creationId xmlns:p14="http://schemas.microsoft.com/office/powerpoint/2010/main" val="1825676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31</a:t>
            </a:fld>
            <a:endParaRPr lang="en-US"/>
          </a:p>
        </p:txBody>
      </p:sp>
    </p:spTree>
    <p:extLst>
      <p:ext uri="{BB962C8B-B14F-4D97-AF65-F5344CB8AC3E}">
        <p14:creationId xmlns:p14="http://schemas.microsoft.com/office/powerpoint/2010/main" val="3469316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32</a:t>
            </a:fld>
            <a:endParaRPr lang="en-US"/>
          </a:p>
        </p:txBody>
      </p:sp>
    </p:spTree>
    <p:extLst>
      <p:ext uri="{BB962C8B-B14F-4D97-AF65-F5344CB8AC3E}">
        <p14:creationId xmlns:p14="http://schemas.microsoft.com/office/powerpoint/2010/main" val="254099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34</a:t>
            </a:fld>
            <a:endParaRPr lang="en-US"/>
          </a:p>
        </p:txBody>
      </p:sp>
    </p:spTree>
    <p:extLst>
      <p:ext uri="{BB962C8B-B14F-4D97-AF65-F5344CB8AC3E}">
        <p14:creationId xmlns:p14="http://schemas.microsoft.com/office/powerpoint/2010/main" val="392468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38</a:t>
            </a:fld>
            <a:endParaRPr lang="en-US"/>
          </a:p>
        </p:txBody>
      </p:sp>
    </p:spTree>
    <p:extLst>
      <p:ext uri="{BB962C8B-B14F-4D97-AF65-F5344CB8AC3E}">
        <p14:creationId xmlns:p14="http://schemas.microsoft.com/office/powerpoint/2010/main" val="254070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42</a:t>
            </a:fld>
            <a:endParaRPr lang="en-US"/>
          </a:p>
        </p:txBody>
      </p:sp>
    </p:spTree>
    <p:extLst>
      <p:ext uri="{BB962C8B-B14F-4D97-AF65-F5344CB8AC3E}">
        <p14:creationId xmlns:p14="http://schemas.microsoft.com/office/powerpoint/2010/main" val="3829802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44</a:t>
            </a:fld>
            <a:endParaRPr lang="en-US"/>
          </a:p>
        </p:txBody>
      </p:sp>
    </p:spTree>
    <p:extLst>
      <p:ext uri="{BB962C8B-B14F-4D97-AF65-F5344CB8AC3E}">
        <p14:creationId xmlns:p14="http://schemas.microsoft.com/office/powerpoint/2010/main" val="250438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45</a:t>
            </a:fld>
            <a:endParaRPr lang="en-US"/>
          </a:p>
        </p:txBody>
      </p:sp>
    </p:spTree>
    <p:extLst>
      <p:ext uri="{BB962C8B-B14F-4D97-AF65-F5344CB8AC3E}">
        <p14:creationId xmlns:p14="http://schemas.microsoft.com/office/powerpoint/2010/main" val="71395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48</a:t>
            </a:fld>
            <a:endParaRPr lang="en-US"/>
          </a:p>
        </p:txBody>
      </p:sp>
    </p:spTree>
    <p:extLst>
      <p:ext uri="{BB962C8B-B14F-4D97-AF65-F5344CB8AC3E}">
        <p14:creationId xmlns:p14="http://schemas.microsoft.com/office/powerpoint/2010/main" val="131836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a:p>
        </p:txBody>
      </p:sp>
    </p:spTree>
    <p:extLst>
      <p:ext uri="{BB962C8B-B14F-4D97-AF65-F5344CB8AC3E}">
        <p14:creationId xmlns:p14="http://schemas.microsoft.com/office/powerpoint/2010/main" val="2772903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49</a:t>
            </a:fld>
            <a:endParaRPr lang="en-US"/>
          </a:p>
        </p:txBody>
      </p:sp>
    </p:spTree>
    <p:extLst>
      <p:ext uri="{BB962C8B-B14F-4D97-AF65-F5344CB8AC3E}">
        <p14:creationId xmlns:p14="http://schemas.microsoft.com/office/powerpoint/2010/main" val="2545851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51</a:t>
            </a:fld>
            <a:endParaRPr lang="en-US"/>
          </a:p>
        </p:txBody>
      </p:sp>
    </p:spTree>
    <p:extLst>
      <p:ext uri="{BB962C8B-B14F-4D97-AF65-F5344CB8AC3E}">
        <p14:creationId xmlns:p14="http://schemas.microsoft.com/office/powerpoint/2010/main" val="558646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54</a:t>
            </a:fld>
            <a:endParaRPr lang="en-US"/>
          </a:p>
        </p:txBody>
      </p:sp>
    </p:spTree>
    <p:extLst>
      <p:ext uri="{BB962C8B-B14F-4D97-AF65-F5344CB8AC3E}">
        <p14:creationId xmlns:p14="http://schemas.microsoft.com/office/powerpoint/2010/main" val="516650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56</a:t>
            </a:fld>
            <a:endParaRPr lang="en-US"/>
          </a:p>
        </p:txBody>
      </p:sp>
    </p:spTree>
    <p:extLst>
      <p:ext uri="{BB962C8B-B14F-4D97-AF65-F5344CB8AC3E}">
        <p14:creationId xmlns:p14="http://schemas.microsoft.com/office/powerpoint/2010/main" val="952014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58</a:t>
            </a:fld>
            <a:endParaRPr lang="en-US"/>
          </a:p>
        </p:txBody>
      </p:sp>
    </p:spTree>
    <p:extLst>
      <p:ext uri="{BB962C8B-B14F-4D97-AF65-F5344CB8AC3E}">
        <p14:creationId xmlns:p14="http://schemas.microsoft.com/office/powerpoint/2010/main" val="470268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59</a:t>
            </a:fld>
            <a:endParaRPr lang="en-US"/>
          </a:p>
        </p:txBody>
      </p:sp>
    </p:spTree>
    <p:extLst>
      <p:ext uri="{BB962C8B-B14F-4D97-AF65-F5344CB8AC3E}">
        <p14:creationId xmlns:p14="http://schemas.microsoft.com/office/powerpoint/2010/main" val="745123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68</a:t>
            </a:fld>
            <a:endParaRPr lang="en-US"/>
          </a:p>
        </p:txBody>
      </p:sp>
    </p:spTree>
    <p:extLst>
      <p:ext uri="{BB962C8B-B14F-4D97-AF65-F5344CB8AC3E}">
        <p14:creationId xmlns:p14="http://schemas.microsoft.com/office/powerpoint/2010/main" val="382417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a:t>
            </a:fld>
            <a:endParaRPr lang="en-US"/>
          </a:p>
        </p:txBody>
      </p:sp>
    </p:spTree>
    <p:extLst>
      <p:ext uri="{BB962C8B-B14F-4D97-AF65-F5344CB8AC3E}">
        <p14:creationId xmlns:p14="http://schemas.microsoft.com/office/powerpoint/2010/main" val="364008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a:t>
            </a:fld>
            <a:endParaRPr lang="en-US"/>
          </a:p>
        </p:txBody>
      </p:sp>
    </p:spTree>
    <p:extLst>
      <p:ext uri="{BB962C8B-B14F-4D97-AF65-F5344CB8AC3E}">
        <p14:creationId xmlns:p14="http://schemas.microsoft.com/office/powerpoint/2010/main" val="879255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13</a:t>
            </a:fld>
            <a:endParaRPr lang="en-US"/>
          </a:p>
        </p:txBody>
      </p:sp>
    </p:spTree>
    <p:extLst>
      <p:ext uri="{BB962C8B-B14F-4D97-AF65-F5344CB8AC3E}">
        <p14:creationId xmlns:p14="http://schemas.microsoft.com/office/powerpoint/2010/main" val="108710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20</a:t>
            </a:fld>
            <a:endParaRPr lang="en-US"/>
          </a:p>
        </p:txBody>
      </p:sp>
    </p:spTree>
    <p:extLst>
      <p:ext uri="{BB962C8B-B14F-4D97-AF65-F5344CB8AC3E}">
        <p14:creationId xmlns:p14="http://schemas.microsoft.com/office/powerpoint/2010/main" val="146368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21</a:t>
            </a:fld>
            <a:endParaRPr lang="en-US"/>
          </a:p>
        </p:txBody>
      </p:sp>
    </p:spTree>
    <p:extLst>
      <p:ext uri="{BB962C8B-B14F-4D97-AF65-F5344CB8AC3E}">
        <p14:creationId xmlns:p14="http://schemas.microsoft.com/office/powerpoint/2010/main" val="403006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23</a:t>
            </a:fld>
            <a:endParaRPr lang="en-US"/>
          </a:p>
        </p:txBody>
      </p:sp>
    </p:spTree>
    <p:extLst>
      <p:ext uri="{BB962C8B-B14F-4D97-AF65-F5344CB8AC3E}">
        <p14:creationId xmlns:p14="http://schemas.microsoft.com/office/powerpoint/2010/main" val="3826134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25</a:t>
            </a:fld>
            <a:endParaRPr lang="en-US"/>
          </a:p>
        </p:txBody>
      </p:sp>
    </p:spTree>
    <p:extLst>
      <p:ext uri="{BB962C8B-B14F-4D97-AF65-F5344CB8AC3E}">
        <p14:creationId xmlns:p14="http://schemas.microsoft.com/office/powerpoint/2010/main" val="64717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61887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1254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95153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6622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CCBCF-0870-4170-99C4-802D365349A4}"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2736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CCBCF-0870-4170-99C4-802D365349A4}"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51566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CCBCF-0870-4170-99C4-802D365349A4}" type="datetimeFigureOut">
              <a:rPr lang="en-US" smtClean="0"/>
              <a:t>7/3/2014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37024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CCBCF-0870-4170-99C4-802D365349A4}" type="datetimeFigureOut">
              <a:rPr lang="en-US" smtClean="0"/>
              <a:t>7/3/2014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63645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CCBCF-0870-4170-99C4-802D365349A4}" type="datetimeFigureOut">
              <a:rPr lang="en-US" smtClean="0"/>
              <a:t>7/3/2014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0097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8314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1653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CCBCF-0870-4170-99C4-802D365349A4}" type="datetimeFigureOut">
              <a:rPr lang="en-US" smtClean="0"/>
              <a:t>7/3/2014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CA10B-E2C3-4B40-B29D-7E4893DFB566}" type="slidenum">
              <a:rPr lang="en-US" smtClean="0"/>
              <a:t>‹#›</a:t>
            </a:fld>
            <a:endParaRPr lang="en-US"/>
          </a:p>
        </p:txBody>
      </p:sp>
    </p:spTree>
    <p:extLst>
      <p:ext uri="{BB962C8B-B14F-4D97-AF65-F5344CB8AC3E}">
        <p14:creationId xmlns:p14="http://schemas.microsoft.com/office/powerpoint/2010/main" val="48001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69908"/>
            <a:ext cx="12192000" cy="858891"/>
          </a:xfrm>
          <a:solidFill>
            <a:srgbClr val="FFFFCC"/>
          </a:solidFill>
        </p:spPr>
        <p:txBody>
          <a:bodyPr>
            <a:normAutofit fontScale="92500" lnSpcReduction="10000"/>
          </a:bodyPr>
          <a:lstStyle/>
          <a:p>
            <a:r>
              <a:rPr lang="en-US" sz="2800" b="1" dirty="0" smtClean="0"/>
              <a:t>CHAPTER 14 – </a:t>
            </a:r>
            <a:r>
              <a:rPr lang="en-US" sz="2800" b="1" smtClean="0"/>
              <a:t>PART 2</a:t>
            </a:r>
            <a:endParaRPr lang="en-US" sz="2800" b="1" dirty="0" smtClean="0"/>
          </a:p>
          <a:p>
            <a:r>
              <a:rPr lang="en-US" sz="2800" b="1" dirty="0" smtClean="0"/>
              <a:t>U.S. COLONIAL MONEYS</a:t>
            </a:r>
            <a:endParaRPr lang="en-US" sz="2800" b="1" dirty="0"/>
          </a:p>
        </p:txBody>
      </p:sp>
      <p:sp>
        <p:nvSpPr>
          <p:cNvPr id="4" name="Title 3"/>
          <p:cNvSpPr>
            <a:spLocks noGrp="1"/>
          </p:cNvSpPr>
          <p:nvPr>
            <p:ph type="ctrTitle"/>
          </p:nvPr>
        </p:nvSpPr>
        <p:spPr>
          <a:xfrm>
            <a:off x="0" y="9013"/>
            <a:ext cx="12192000" cy="969908"/>
          </a:xfrm>
          <a:solidFill>
            <a:srgbClr val="FFFF00"/>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pic>
        <p:nvPicPr>
          <p:cNvPr id="1026" name="Picture 2" descr="http://oldnote.org/nccolonialpm/pmimages/statehood/1785back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57813"/>
            <a:ext cx="4154905" cy="28801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3109" y="5366932"/>
            <a:ext cx="2688685" cy="646331"/>
          </a:xfrm>
          <a:prstGeom prst="rect">
            <a:avLst/>
          </a:prstGeom>
          <a:noFill/>
        </p:spPr>
        <p:txBody>
          <a:bodyPr wrap="none" rtlCol="0">
            <a:spAutoFit/>
          </a:bodyPr>
          <a:lstStyle/>
          <a:p>
            <a:r>
              <a:rPr lang="en-US" b="1" dirty="0" smtClean="0"/>
              <a:t>COLONIAL BILL OF CREDIT,</a:t>
            </a:r>
          </a:p>
          <a:p>
            <a:r>
              <a:rPr lang="en-US" b="1" dirty="0" smtClean="0"/>
              <a:t>NEWBERN, N.C.</a:t>
            </a:r>
            <a:endParaRPr lang="en-US" b="1" dirty="0"/>
          </a:p>
        </p:txBody>
      </p:sp>
      <p:pic>
        <p:nvPicPr>
          <p:cNvPr id="10" name="Picture 4" descr="http://s3.amazonaws.com/ctcolonial/9816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5707" y="1828799"/>
            <a:ext cx="4066293" cy="48827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73785" y="3597865"/>
            <a:ext cx="2002536" cy="923330"/>
          </a:xfrm>
          <a:prstGeom prst="rect">
            <a:avLst/>
          </a:prstGeom>
          <a:noFill/>
        </p:spPr>
        <p:txBody>
          <a:bodyPr wrap="none" rtlCol="0">
            <a:spAutoFit/>
          </a:bodyPr>
          <a:lstStyle/>
          <a:p>
            <a:r>
              <a:rPr lang="en-US" b="1" dirty="0" smtClean="0"/>
              <a:t>CONTINENTAL</a:t>
            </a:r>
          </a:p>
          <a:p>
            <a:r>
              <a:rPr lang="en-US" b="1" dirty="0" smtClean="0"/>
              <a:t>BILL OF CREDIT,</a:t>
            </a:r>
          </a:p>
          <a:p>
            <a:r>
              <a:rPr lang="en-US" b="1" dirty="0" smtClean="0"/>
              <a:t>PHILADELPHIA, PA.</a:t>
            </a:r>
            <a:endParaRPr lang="en-US" b="1" dirty="0"/>
          </a:p>
        </p:txBody>
      </p:sp>
    </p:spTree>
    <p:extLst>
      <p:ext uri="{BB962C8B-B14F-4D97-AF65-F5344CB8AC3E}">
        <p14:creationId xmlns:p14="http://schemas.microsoft.com/office/powerpoint/2010/main" val="42831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Lords of Trade and Plantations Attack Colonial Money</a:t>
            </a:r>
          </a:p>
        </p:txBody>
      </p:sp>
      <p:sp>
        <p:nvSpPr>
          <p:cNvPr id="5" name="Content Placeholder 4"/>
          <p:cNvSpPr>
            <a:spLocks noGrp="1"/>
          </p:cNvSpPr>
          <p:nvPr>
            <p:ph idx="1"/>
          </p:nvPr>
        </p:nvSpPr>
        <p:spPr>
          <a:xfrm>
            <a:off x="3456122" y="1131377"/>
            <a:ext cx="6199322" cy="5541532"/>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3" name="Rectangle 2"/>
          <p:cNvSpPr/>
          <p:nvPr/>
        </p:nvSpPr>
        <p:spPr>
          <a:xfrm>
            <a:off x="0" y="1316042"/>
            <a:ext cx="5987143" cy="5632311"/>
          </a:xfrm>
          <a:prstGeom prst="rect">
            <a:avLst/>
          </a:prstGeom>
        </p:spPr>
        <p:txBody>
          <a:bodyPr wrap="square">
            <a:spAutoFit/>
          </a:bodyPr>
          <a:lstStyle/>
          <a:p>
            <a:r>
              <a:rPr lang="en-US" b="1" dirty="0"/>
              <a:t>A Reign of Prosperity</a:t>
            </a:r>
            <a:r>
              <a:rPr lang="en-US" dirty="0"/>
              <a:t> </a:t>
            </a:r>
            <a:r>
              <a:rPr lang="en-US" dirty="0" smtClean="0"/>
              <a:t>— </a:t>
            </a:r>
            <a:r>
              <a:rPr lang="en-US" dirty="0"/>
              <a:t>Philadelphia had become the leading city in the country; its business was in a flourishing condition, and the multitude of ships at its wharves gave evidence of a rich foreign trade. Within thirty years, from </a:t>
            </a:r>
            <a:r>
              <a:rPr lang="en-US" b="1" dirty="0"/>
              <a:t>1720 to 1750</a:t>
            </a:r>
            <a:r>
              <a:rPr lang="en-US" dirty="0"/>
              <a:t>, the number of </a:t>
            </a:r>
            <a:r>
              <a:rPr lang="en-US" b="1" dirty="0"/>
              <a:t>vessels</a:t>
            </a:r>
            <a:r>
              <a:rPr lang="en-US" dirty="0"/>
              <a:t> sailing from this busy city increased from less than a hundred to more than four hundred, while its imports became ten times as great and its exports over three times as great</a:t>
            </a:r>
            <a:r>
              <a:rPr lang="en-US" dirty="0" smtClean="0"/>
              <a:t>.</a:t>
            </a:r>
          </a:p>
          <a:p>
            <a:endParaRPr lang="en-US" dirty="0"/>
          </a:p>
          <a:p>
            <a:r>
              <a:rPr lang="en-US" dirty="0"/>
              <a:t>In the rural regions the farming population were happy and thriving, owning their own lands and finding a good market for all they could raise. </a:t>
            </a:r>
            <a:r>
              <a:rPr lang="en-US" dirty="0" smtClean="0"/>
              <a:t> There </a:t>
            </a:r>
            <a:r>
              <a:rPr lang="en-US" dirty="0"/>
              <a:t>was a growing trade with the western Indians, who wanted the goods that the [Europeans] had to sell, and the demand for labor was so great that wages had not fallen, though within twenty years the population had nearly doubled and thirty thousand working men had come into the province</a:t>
            </a:r>
            <a:r>
              <a:rPr lang="en-US" dirty="0" smtClean="0"/>
              <a:t>.</a:t>
            </a:r>
          </a:p>
          <a:p>
            <a:endParaRPr lang="en-US" dirty="0" smtClean="0"/>
          </a:p>
          <a:p>
            <a:r>
              <a:rPr lang="en-US" dirty="0"/>
              <a:t>http://www.celebrateboston.com/history/pa/albany-congress-and-fort-necessity.htm</a:t>
            </a:r>
          </a:p>
        </p:txBody>
      </p:sp>
      <p:sp>
        <p:nvSpPr>
          <p:cNvPr id="4" name="TextBox 3"/>
          <p:cNvSpPr txBox="1"/>
          <p:nvPr/>
        </p:nvSpPr>
        <p:spPr>
          <a:xfrm>
            <a:off x="0" y="455883"/>
            <a:ext cx="12191998" cy="830997"/>
          </a:xfrm>
          <a:prstGeom prst="rect">
            <a:avLst/>
          </a:prstGeom>
          <a:solidFill>
            <a:srgbClr val="FFFF00"/>
          </a:solidFill>
        </p:spPr>
        <p:txBody>
          <a:bodyPr wrap="square" rtlCol="0">
            <a:spAutoFit/>
          </a:bodyPr>
          <a:lstStyle/>
          <a:p>
            <a:pPr algn="ctr"/>
            <a:r>
              <a:rPr lang="en-US" sz="2400" b="1" dirty="0" smtClean="0"/>
              <a:t>DURING THE YEARS OF QUIET PROGRESS, THE POPULATION OF PENNSYLVANIA HAD STEADILY GROWN AND WEALTH AND PROSPERITY INCREASED.</a:t>
            </a:r>
            <a:endParaRPr lang="en-US" sz="2400" b="1" dirty="0"/>
          </a:p>
        </p:txBody>
      </p:sp>
      <p:pic>
        <p:nvPicPr>
          <p:cNvPr id="2050" name="Picture 2" descr="http://media-cache-cd0.pinimg.com/736x/14/f2/25/14f225016e412718c90197d715db0e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142" y="1962374"/>
            <a:ext cx="6204857" cy="484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525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Lords of Trade and Plantations Attack Colonial Money</a:t>
            </a:r>
          </a:p>
        </p:txBody>
      </p:sp>
      <p:sp>
        <p:nvSpPr>
          <p:cNvPr id="5" name="Content Placeholder 4"/>
          <p:cNvSpPr>
            <a:spLocks noGrp="1"/>
          </p:cNvSpPr>
          <p:nvPr>
            <p:ph idx="1"/>
          </p:nvPr>
        </p:nvSpPr>
        <p:spPr>
          <a:xfrm>
            <a:off x="3456122" y="1131377"/>
            <a:ext cx="6199322" cy="5541532"/>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3" name="Rectangle 2"/>
          <p:cNvSpPr/>
          <p:nvPr/>
        </p:nvSpPr>
        <p:spPr>
          <a:xfrm>
            <a:off x="154376" y="1196454"/>
            <a:ext cx="8441020" cy="5632311"/>
          </a:xfrm>
          <a:prstGeom prst="rect">
            <a:avLst/>
          </a:prstGeom>
        </p:spPr>
        <p:txBody>
          <a:bodyPr wrap="square">
            <a:spAutoFit/>
          </a:bodyPr>
          <a:lstStyle/>
          <a:p>
            <a:r>
              <a:rPr lang="en-US" sz="2000" dirty="0">
                <a:latin typeface="Times New Roman" panose="02020603050405020304" pitchFamily="18" charset="0"/>
              </a:rPr>
              <a:t>By the late 1720s opposition to paper </a:t>
            </a:r>
            <a:r>
              <a:rPr lang="en-US" sz="2000" dirty="0" smtClean="0">
                <a:latin typeface="Times New Roman" panose="02020603050405020304" pitchFamily="18" charset="0"/>
              </a:rPr>
              <a:t>money </a:t>
            </a:r>
            <a:r>
              <a:rPr lang="en-US" sz="2000" dirty="0">
                <a:latin typeface="Times New Roman" panose="02020603050405020304" pitchFamily="18" charset="0"/>
              </a:rPr>
              <a:t>among Pennsylvania merchants </a:t>
            </a:r>
            <a:r>
              <a:rPr lang="en-US" sz="2000" dirty="0" smtClean="0">
                <a:latin typeface="Times New Roman" panose="02020603050405020304" pitchFamily="18" charset="0"/>
              </a:rPr>
              <a:t>had lessened</a:t>
            </a:r>
            <a:r>
              <a:rPr lang="en-US" sz="2000" dirty="0">
                <a:latin typeface="Times New Roman" panose="02020603050405020304" pitchFamily="18" charset="0"/>
              </a:rPr>
              <a:t>, and the time seemed propitious to </a:t>
            </a:r>
            <a:r>
              <a:rPr lang="en-US" sz="2000" dirty="0" smtClean="0">
                <a:latin typeface="Times New Roman" panose="02020603050405020304" pitchFamily="18" charset="0"/>
              </a:rPr>
              <a:t>enact </a:t>
            </a:r>
            <a:r>
              <a:rPr lang="en-US" sz="2000" dirty="0">
                <a:latin typeface="Times New Roman" panose="02020603050405020304" pitchFamily="18" charset="0"/>
              </a:rPr>
              <a:t>another </a:t>
            </a:r>
            <a:r>
              <a:rPr lang="en-US" sz="2000" dirty="0" smtClean="0">
                <a:latin typeface="Times New Roman" panose="02020603050405020304" pitchFamily="18" charset="0"/>
              </a:rPr>
              <a:t>currency bill.</a:t>
            </a:r>
          </a:p>
          <a:p>
            <a:endParaRPr lang="en-US" sz="2000" dirty="0">
              <a:latin typeface="Times New Roman" panose="02020603050405020304" pitchFamily="18" charset="0"/>
            </a:endParaRPr>
          </a:p>
          <a:p>
            <a:r>
              <a:rPr lang="en-US" sz="2000" dirty="0" smtClean="0">
                <a:latin typeface="Times New Roman" panose="02020603050405020304" pitchFamily="18" charset="0"/>
              </a:rPr>
              <a:t>Responding</a:t>
            </a:r>
            <a:r>
              <a:rPr lang="en-US" sz="2000" dirty="0">
                <a:latin typeface="Times New Roman" panose="02020603050405020304" pitchFamily="18" charset="0"/>
              </a:rPr>
              <a:t>, in </a:t>
            </a:r>
            <a:r>
              <a:rPr lang="en-US" sz="2000" dirty="0" smtClean="0">
                <a:latin typeface="Times New Roman" panose="02020603050405020304" pitchFamily="18" charset="0"/>
              </a:rPr>
              <a:t>part</a:t>
            </a:r>
            <a:r>
              <a:rPr lang="en-US" sz="2000" dirty="0">
                <a:latin typeface="Times New Roman" panose="02020603050405020304" pitchFamily="18" charset="0"/>
              </a:rPr>
              <a:t>, to several petitions </a:t>
            </a:r>
            <a:r>
              <a:rPr lang="en-US" sz="2000" dirty="0" smtClean="0">
                <a:latin typeface="Times New Roman" panose="02020603050405020304" pitchFamily="18" charset="0"/>
              </a:rPr>
              <a:t>from the </a:t>
            </a:r>
            <a:r>
              <a:rPr lang="en-US" sz="2000" dirty="0">
                <a:latin typeface="Times New Roman" panose="02020603050405020304" pitchFamily="18" charset="0"/>
              </a:rPr>
              <a:t>city and county of Philadelphia, and one petition </a:t>
            </a:r>
            <a:r>
              <a:rPr lang="en-US" sz="2000" dirty="0" smtClean="0">
                <a:latin typeface="Times New Roman" panose="02020603050405020304" pitchFamily="18" charset="0"/>
              </a:rPr>
              <a:t>from Bucks </a:t>
            </a:r>
            <a:r>
              <a:rPr lang="en-US" sz="2000" dirty="0">
                <a:latin typeface="Times New Roman" panose="02020603050405020304" pitchFamily="18" charset="0"/>
              </a:rPr>
              <a:t>County calling for an increase </a:t>
            </a:r>
            <a:r>
              <a:rPr lang="en-US" sz="2000" dirty="0" smtClean="0">
                <a:latin typeface="Times New Roman" panose="02020603050405020304" pitchFamily="18" charset="0"/>
              </a:rPr>
              <a:t>in paper money…  Governor </a:t>
            </a:r>
            <a:r>
              <a:rPr lang="en-US" sz="2000" dirty="0">
                <a:latin typeface="Times New Roman" panose="02020603050405020304" pitchFamily="18" charset="0"/>
              </a:rPr>
              <a:t>Patrick Gordon was sympathetic to </a:t>
            </a:r>
            <a:r>
              <a:rPr lang="en-US" sz="2000" dirty="0" smtClean="0">
                <a:latin typeface="Times New Roman" panose="02020603050405020304" pitchFamily="18" charset="0"/>
              </a:rPr>
              <a:t>the </a:t>
            </a:r>
            <a:r>
              <a:rPr lang="en-US" sz="2000" dirty="0">
                <a:latin typeface="Times New Roman" panose="02020603050405020304" pitchFamily="18" charset="0"/>
              </a:rPr>
              <a:t>measure, </a:t>
            </a:r>
            <a:r>
              <a:rPr lang="en-US" sz="2000" dirty="0" smtClean="0">
                <a:latin typeface="Times New Roman" panose="02020603050405020304" pitchFamily="18" charset="0"/>
              </a:rPr>
              <a:t>but… hesitated </a:t>
            </a:r>
            <a:r>
              <a:rPr lang="en-US" sz="2000" dirty="0">
                <a:latin typeface="Times New Roman" panose="02020603050405020304" pitchFamily="18" charset="0"/>
              </a:rPr>
              <a:t>to offend the Board </a:t>
            </a:r>
            <a:r>
              <a:rPr lang="en-US" sz="2000" dirty="0" smtClean="0">
                <a:latin typeface="Times New Roman" panose="02020603050405020304" pitchFamily="18" charset="0"/>
              </a:rPr>
              <a:t>of Trade...</a:t>
            </a:r>
          </a:p>
          <a:p>
            <a:endParaRPr lang="en-US" sz="2000" dirty="0">
              <a:latin typeface="Times New Roman" panose="02020603050405020304" pitchFamily="18" charset="0"/>
            </a:endParaRPr>
          </a:p>
          <a:p>
            <a:r>
              <a:rPr lang="en-US" sz="2000" dirty="0" smtClean="0">
                <a:latin typeface="Times New Roman" panose="02020603050405020304" pitchFamily="18" charset="0"/>
              </a:rPr>
              <a:t>The </a:t>
            </a:r>
            <a:r>
              <a:rPr lang="en-US" sz="2000" dirty="0">
                <a:latin typeface="Times New Roman" panose="02020603050405020304" pitchFamily="18" charset="0"/>
              </a:rPr>
              <a:t>1728 Assembly subsequently </a:t>
            </a:r>
            <a:r>
              <a:rPr lang="en-US" sz="2000" dirty="0" smtClean="0">
                <a:latin typeface="Times New Roman" panose="02020603050405020304" pitchFamily="18" charset="0"/>
              </a:rPr>
              <a:t>agreed </a:t>
            </a:r>
            <a:r>
              <a:rPr lang="en-US" sz="2000" dirty="0">
                <a:latin typeface="Times New Roman" panose="02020603050405020304" pitchFamily="18" charset="0"/>
              </a:rPr>
              <a:t>to Gordon's call for moderation and </a:t>
            </a:r>
            <a:r>
              <a:rPr lang="en-US" sz="2000" dirty="0" smtClean="0">
                <a:latin typeface="Times New Roman" panose="02020603050405020304" pitchFamily="18" charset="0"/>
              </a:rPr>
              <a:t>passed </a:t>
            </a:r>
            <a:r>
              <a:rPr lang="en-US" sz="2000" dirty="0">
                <a:latin typeface="Times New Roman" panose="02020603050405020304" pitchFamily="18" charset="0"/>
              </a:rPr>
              <a:t>a bill emitting only £30,000 to be loaned </a:t>
            </a:r>
            <a:r>
              <a:rPr lang="en-US" sz="2000" dirty="0" smtClean="0">
                <a:latin typeface="Times New Roman" panose="02020603050405020304" pitchFamily="18" charset="0"/>
              </a:rPr>
              <a:t>at </a:t>
            </a:r>
            <a:r>
              <a:rPr lang="en-US" sz="2000" dirty="0">
                <a:latin typeface="Times New Roman" panose="02020603050405020304" pitchFamily="18" charset="0"/>
              </a:rPr>
              <a:t>5 percent interest</a:t>
            </a:r>
            <a:r>
              <a:rPr lang="en-US" sz="2000" dirty="0" smtClean="0">
                <a:latin typeface="Times New Roman" panose="02020603050405020304" pitchFamily="18" charset="0"/>
              </a:rPr>
              <a:t>.    </a:t>
            </a:r>
            <a:r>
              <a:rPr lang="en-US" sz="2000" dirty="0">
                <a:latin typeface="Times New Roman" panose="02020603050405020304" pitchFamily="18" charset="0"/>
              </a:rPr>
              <a:t>Nonetheless, the </a:t>
            </a:r>
            <a:r>
              <a:rPr lang="en-US" sz="2000" dirty="0" smtClean="0">
                <a:latin typeface="Times New Roman" panose="02020603050405020304" pitchFamily="18" charset="0"/>
              </a:rPr>
              <a:t>Assembly … delayed </a:t>
            </a:r>
            <a:r>
              <a:rPr lang="en-US" sz="2000" dirty="0">
                <a:latin typeface="Times New Roman" panose="02020603050405020304" pitchFamily="18" charset="0"/>
              </a:rPr>
              <a:t>implementation of the measure for </a:t>
            </a:r>
            <a:r>
              <a:rPr lang="en-US" sz="2000" dirty="0" smtClean="0">
                <a:latin typeface="Times New Roman" panose="02020603050405020304" pitchFamily="18" charset="0"/>
              </a:rPr>
              <a:t>only </a:t>
            </a:r>
            <a:r>
              <a:rPr lang="en-US" sz="2000" dirty="0">
                <a:latin typeface="Times New Roman" panose="02020603050405020304" pitchFamily="18" charset="0"/>
              </a:rPr>
              <a:t>four months, clearly not enough time for </a:t>
            </a:r>
            <a:r>
              <a:rPr lang="en-US" sz="2000" dirty="0" smtClean="0">
                <a:latin typeface="Times New Roman" panose="02020603050405020304" pitchFamily="18" charset="0"/>
              </a:rPr>
              <a:t>London </a:t>
            </a:r>
            <a:r>
              <a:rPr lang="en-US" sz="2000" dirty="0">
                <a:latin typeface="Times New Roman" panose="02020603050405020304" pitchFamily="18" charset="0"/>
              </a:rPr>
              <a:t>to review and repeal the law before the emissions began</a:t>
            </a:r>
            <a:r>
              <a:rPr lang="en-US" sz="2000" dirty="0" smtClean="0">
                <a:latin typeface="Times New Roman" panose="02020603050405020304" pitchFamily="18" charset="0"/>
              </a:rPr>
              <a:t>.…</a:t>
            </a:r>
          </a:p>
          <a:p>
            <a:endParaRPr lang="en-US" sz="2000" dirty="0">
              <a:latin typeface="Times New Roman" panose="02020603050405020304" pitchFamily="18" charset="0"/>
            </a:endParaRPr>
          </a:p>
          <a:p>
            <a:r>
              <a:rPr lang="en-US" sz="2000" dirty="0" smtClean="0">
                <a:latin typeface="Times New Roman" panose="02020603050405020304" pitchFamily="18" charset="0"/>
              </a:rPr>
              <a:t>Two years </a:t>
            </a:r>
            <a:r>
              <a:rPr lang="en-US" sz="2000" dirty="0">
                <a:latin typeface="Times New Roman" panose="02020603050405020304" pitchFamily="18" charset="0"/>
              </a:rPr>
              <a:t>later Gordon approved </a:t>
            </a:r>
            <a:r>
              <a:rPr lang="en-US" sz="2000" dirty="0" smtClean="0">
                <a:latin typeface="Times New Roman" panose="02020603050405020304" pitchFamily="18" charset="0"/>
              </a:rPr>
              <a:t> (re-issue of </a:t>
            </a:r>
            <a:r>
              <a:rPr lang="en-US" sz="2000" i="1" dirty="0" smtClean="0"/>
              <a:t>£</a:t>
            </a:r>
            <a:r>
              <a:rPr lang="en-US" sz="2000" dirty="0" smtClean="0">
                <a:latin typeface="Times New Roman" panose="02020603050405020304" pitchFamily="18" charset="0"/>
              </a:rPr>
              <a:t>40,000 of previously issued </a:t>
            </a:r>
            <a:r>
              <a:rPr lang="en-US" sz="2000" i="1" dirty="0" smtClean="0"/>
              <a:t>£</a:t>
            </a:r>
            <a:r>
              <a:rPr lang="en-US" sz="2000" dirty="0" smtClean="0">
                <a:latin typeface="Times New Roman" panose="02020603050405020304" pitchFamily="18" charset="0"/>
              </a:rPr>
              <a:t>45,000) the </a:t>
            </a:r>
            <a:r>
              <a:rPr lang="en-US" sz="2000" dirty="0">
                <a:latin typeface="Times New Roman" panose="02020603050405020304" pitchFamily="18" charset="0"/>
              </a:rPr>
              <a:t>February 1731 </a:t>
            </a:r>
            <a:r>
              <a:rPr lang="en-US" sz="2000" dirty="0" smtClean="0">
                <a:latin typeface="Times New Roman" panose="02020603050405020304" pitchFamily="18" charset="0"/>
              </a:rPr>
              <a:t>reemission </a:t>
            </a:r>
            <a:r>
              <a:rPr lang="en-US" sz="2000" dirty="0">
                <a:latin typeface="Times New Roman" panose="02020603050405020304" pitchFamily="18" charset="0"/>
              </a:rPr>
              <a:t>act, justifying </a:t>
            </a:r>
            <a:r>
              <a:rPr lang="en-US" sz="2000" dirty="0" smtClean="0">
                <a:latin typeface="Times New Roman" panose="02020603050405020304" pitchFamily="18" charset="0"/>
              </a:rPr>
              <a:t>his </a:t>
            </a:r>
            <a:r>
              <a:rPr lang="en-US" sz="2000" dirty="0">
                <a:latin typeface="Times New Roman" panose="02020603050405020304" pitchFamily="18" charset="0"/>
              </a:rPr>
              <a:t>consent by insisting that </a:t>
            </a:r>
            <a:r>
              <a:rPr lang="en-US" sz="2000" dirty="0" smtClean="0">
                <a:latin typeface="Times New Roman" panose="02020603050405020304" pitchFamily="18" charset="0"/>
              </a:rPr>
              <a:t>approval </a:t>
            </a:r>
            <a:r>
              <a:rPr lang="en-US" sz="2000" dirty="0">
                <a:latin typeface="Times New Roman" panose="02020603050405020304" pitchFamily="18" charset="0"/>
              </a:rPr>
              <a:t>was the "most prudent &amp; </a:t>
            </a:r>
            <a:r>
              <a:rPr lang="en-US" sz="2000" dirty="0" smtClean="0">
                <a:latin typeface="Times New Roman" panose="02020603050405020304" pitchFamily="18" charset="0"/>
              </a:rPr>
              <a:t>politick </a:t>
            </a:r>
            <a:r>
              <a:rPr lang="en-US" sz="2000" dirty="0">
                <a:latin typeface="Times New Roman" panose="02020603050405020304" pitchFamily="18" charset="0"/>
              </a:rPr>
              <a:t>Expedient to preserve that Peace &amp; </a:t>
            </a:r>
            <a:r>
              <a:rPr lang="en-US" sz="2000" dirty="0" smtClean="0">
                <a:latin typeface="Times New Roman" panose="02020603050405020304" pitchFamily="18" charset="0"/>
              </a:rPr>
              <a:t>Happiness</a:t>
            </a:r>
            <a:r>
              <a:rPr lang="en-US" sz="2000" dirty="0">
                <a:latin typeface="Times New Roman" panose="02020603050405020304" pitchFamily="18" charset="0"/>
              </a:rPr>
              <a:t>" the colony </a:t>
            </a:r>
            <a:r>
              <a:rPr lang="en-US" sz="2000" dirty="0" smtClean="0">
                <a:latin typeface="Times New Roman" panose="02020603050405020304" pitchFamily="18" charset="0"/>
              </a:rPr>
              <a:t>enjoyed ….</a:t>
            </a:r>
            <a:endParaRPr lang="en-US" sz="2000" dirty="0">
              <a:effectLst/>
              <a:latin typeface="Times New Roman" panose="02020603050405020304" pitchFamily="18" charset="0"/>
            </a:endParaRPr>
          </a:p>
        </p:txBody>
      </p:sp>
      <p:pic>
        <p:nvPicPr>
          <p:cNvPr id="3074" name="Picture 2" descr="http://upload.wikimedia.org/wikipedia/en/thumb/e/ed/Governor_Patrick_Gordon.png/220px-Governor_Patrick_Gord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3371" y="1829990"/>
            <a:ext cx="3178627" cy="50280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86967" y="5006692"/>
            <a:ext cx="1887056" cy="646331"/>
          </a:xfrm>
          <a:prstGeom prst="rect">
            <a:avLst/>
          </a:prstGeom>
          <a:noFill/>
        </p:spPr>
        <p:txBody>
          <a:bodyPr wrap="none" rtlCol="0">
            <a:spAutoFit/>
          </a:bodyPr>
          <a:lstStyle/>
          <a:p>
            <a:pPr algn="ctr"/>
            <a:r>
              <a:rPr lang="en-US" b="1" dirty="0" smtClean="0"/>
              <a:t>PATRICK</a:t>
            </a:r>
            <a:r>
              <a:rPr lang="en-US" dirty="0" smtClean="0"/>
              <a:t> GORDON</a:t>
            </a:r>
          </a:p>
          <a:p>
            <a:pPr algn="ctr"/>
            <a:r>
              <a:rPr lang="en-US" dirty="0" smtClean="0"/>
              <a:t>1644 - 1736</a:t>
            </a:r>
            <a:endParaRPr lang="en-US" dirty="0"/>
          </a:p>
        </p:txBody>
      </p:sp>
      <p:sp>
        <p:nvSpPr>
          <p:cNvPr id="7" name="TextBox 6"/>
          <p:cNvSpPr txBox="1"/>
          <p:nvPr/>
        </p:nvSpPr>
        <p:spPr>
          <a:xfrm>
            <a:off x="0" y="412948"/>
            <a:ext cx="12191997" cy="461665"/>
          </a:xfrm>
          <a:prstGeom prst="rect">
            <a:avLst/>
          </a:prstGeom>
          <a:solidFill>
            <a:srgbClr val="FFC000"/>
          </a:solidFill>
        </p:spPr>
        <p:txBody>
          <a:bodyPr wrap="square" rtlCol="0">
            <a:spAutoFit/>
          </a:bodyPr>
          <a:lstStyle/>
          <a:p>
            <a:pPr algn="ctr"/>
            <a:r>
              <a:rPr lang="en-US" sz="2400" b="1" dirty="0" smtClean="0"/>
              <a:t>PENNSYLVANIA DEFIES BOARD OF TRADE</a:t>
            </a:r>
            <a:endParaRPr lang="en-US" sz="2400" b="1" dirty="0"/>
          </a:p>
        </p:txBody>
      </p:sp>
    </p:spTree>
    <p:extLst>
      <p:ext uri="{BB962C8B-B14F-4D97-AF65-F5344CB8AC3E}">
        <p14:creationId xmlns:p14="http://schemas.microsoft.com/office/powerpoint/2010/main" val="1551038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Lords of Trade and Plantations Attack Colonial Money</a:t>
            </a:r>
          </a:p>
        </p:txBody>
      </p:sp>
      <p:sp>
        <p:nvSpPr>
          <p:cNvPr id="5" name="Content Placeholder 4"/>
          <p:cNvSpPr>
            <a:spLocks noGrp="1"/>
          </p:cNvSpPr>
          <p:nvPr>
            <p:ph idx="1"/>
          </p:nvPr>
        </p:nvSpPr>
        <p:spPr>
          <a:xfrm>
            <a:off x="3456122" y="1131377"/>
            <a:ext cx="6199322" cy="5541532"/>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3" name="Rectangle 2"/>
          <p:cNvSpPr/>
          <p:nvPr/>
        </p:nvSpPr>
        <p:spPr>
          <a:xfrm>
            <a:off x="197918" y="1803216"/>
            <a:ext cx="8441020" cy="4893647"/>
          </a:xfrm>
          <a:prstGeom prst="rect">
            <a:avLst/>
          </a:prstGeom>
        </p:spPr>
        <p:txBody>
          <a:bodyPr wrap="square">
            <a:spAutoFit/>
          </a:bodyPr>
          <a:lstStyle/>
          <a:p>
            <a:r>
              <a:rPr lang="en-US" sz="2400" dirty="0" smtClean="0">
                <a:latin typeface="Times New Roman" panose="02020603050405020304" pitchFamily="18" charset="0"/>
              </a:rPr>
              <a:t>“There is a certain proportionate Quantity of Money requisite to carry on the Trade of a Country freely and currently;  More than which would be of no Advantage in Trade, and Less, if much less, exceedingly detrimental to it.” </a:t>
            </a:r>
          </a:p>
          <a:p>
            <a:endParaRPr lang="en-US" sz="2400" dirty="0">
              <a:latin typeface="Times New Roman" panose="02020603050405020304" pitchFamily="18" charset="0"/>
            </a:endParaRPr>
          </a:p>
          <a:p>
            <a:r>
              <a:rPr lang="en-US" sz="2400" dirty="0" smtClean="0">
                <a:latin typeface="Times New Roman" panose="02020603050405020304" pitchFamily="18" charset="0"/>
              </a:rPr>
              <a:t>“…we can never have too many People (nor too much Money)  For when one Branch of Trade or Business is overstocked with Hands, there are the more to spare to be employed in another.”</a:t>
            </a:r>
          </a:p>
          <a:p>
            <a:endParaRPr lang="en-US" sz="2400" dirty="0">
              <a:latin typeface="Times New Roman" panose="02020603050405020304" pitchFamily="18" charset="0"/>
            </a:endParaRPr>
          </a:p>
          <a:p>
            <a:r>
              <a:rPr lang="en-US" sz="2400" dirty="0" smtClean="0">
                <a:latin typeface="Times New Roman" panose="02020603050405020304" pitchFamily="18" charset="0"/>
              </a:rPr>
              <a:t>“It is nothing to the Purpose to object the wretched Fall of the Bills in </a:t>
            </a:r>
            <a:r>
              <a:rPr lang="en-US" sz="2400" i="1" dirty="0" smtClean="0">
                <a:latin typeface="Times New Roman" panose="02020603050405020304" pitchFamily="18" charset="0"/>
              </a:rPr>
              <a:t>New-England</a:t>
            </a:r>
            <a:r>
              <a:rPr lang="en-US" sz="2400" dirty="0" smtClean="0">
                <a:latin typeface="Times New Roman" panose="02020603050405020304" pitchFamily="18" charset="0"/>
              </a:rPr>
              <a:t> and </a:t>
            </a:r>
            <a:r>
              <a:rPr lang="en-US" sz="2400" i="1" dirty="0" smtClean="0">
                <a:latin typeface="Times New Roman" panose="02020603050405020304" pitchFamily="18" charset="0"/>
              </a:rPr>
              <a:t>South-Carolina</a:t>
            </a:r>
            <a:r>
              <a:rPr lang="en-US" sz="2400" dirty="0" smtClean="0">
                <a:latin typeface="Times New Roman" panose="02020603050405020304" pitchFamily="18" charset="0"/>
              </a:rPr>
              <a:t>, unless it might be made evident that their Currency was emitted with the same Prudence, and on such good Security as ours is; and it certainly was not.”</a:t>
            </a:r>
            <a:endParaRPr lang="en-US" sz="2400" dirty="0">
              <a:effectLst/>
              <a:latin typeface="Times New Roman" panose="02020603050405020304" pitchFamily="18" charset="0"/>
            </a:endParaRPr>
          </a:p>
        </p:txBody>
      </p:sp>
      <p:sp>
        <p:nvSpPr>
          <p:cNvPr id="7" name="TextBox 6"/>
          <p:cNvSpPr txBox="1"/>
          <p:nvPr/>
        </p:nvSpPr>
        <p:spPr>
          <a:xfrm>
            <a:off x="-1" y="411198"/>
            <a:ext cx="12191997" cy="1200329"/>
          </a:xfrm>
          <a:prstGeom prst="rect">
            <a:avLst/>
          </a:prstGeom>
          <a:solidFill>
            <a:srgbClr val="FFC000"/>
          </a:solidFill>
        </p:spPr>
        <p:txBody>
          <a:bodyPr wrap="square" rtlCol="0">
            <a:spAutoFit/>
          </a:bodyPr>
          <a:lstStyle/>
          <a:p>
            <a:pPr algn="ctr"/>
            <a:r>
              <a:rPr lang="en-US" sz="2400" b="1" dirty="0" smtClean="0"/>
              <a:t>BENJAMIN FRANKLIN – ‘FATHER OF PAPER MONEY’ </a:t>
            </a:r>
          </a:p>
          <a:p>
            <a:pPr algn="ctr"/>
            <a:r>
              <a:rPr lang="en-US" sz="2400" b="1" dirty="0" smtClean="0"/>
              <a:t>“A Modest Enquiry into the Nature and Necessity of a Paper-Currency”</a:t>
            </a:r>
          </a:p>
          <a:p>
            <a:pPr algn="ctr"/>
            <a:r>
              <a:rPr lang="en-US" sz="2400" b="1" dirty="0" smtClean="0"/>
              <a:t>Philadelphia, April 3, 1729</a:t>
            </a:r>
            <a:endParaRPr lang="en-US" sz="2400" b="1" dirty="0"/>
          </a:p>
        </p:txBody>
      </p:sp>
      <p:pic>
        <p:nvPicPr>
          <p:cNvPr id="6148" name="Picture 4" descr="http://ingienous.com/wp-content/uploads/2011/12/book-pic-a-modest-enquiry-into-Frankl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1" y="1600501"/>
            <a:ext cx="3352796" cy="52574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frontpress.ro/wp-content/uploads/2011/10/benjamin-franklin-350x42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0400" y="0"/>
            <a:ext cx="1371596" cy="167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96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Lords of Trade and Plantations Attack Colonial Money</a:t>
            </a:r>
          </a:p>
        </p:txBody>
      </p:sp>
      <p:sp>
        <p:nvSpPr>
          <p:cNvPr id="5" name="Content Placeholder 4"/>
          <p:cNvSpPr>
            <a:spLocks noGrp="1"/>
          </p:cNvSpPr>
          <p:nvPr>
            <p:ph idx="1"/>
          </p:nvPr>
        </p:nvSpPr>
        <p:spPr>
          <a:xfrm>
            <a:off x="255723" y="1066799"/>
            <a:ext cx="6199322" cy="5791201"/>
          </a:xfrm>
        </p:spPr>
        <p:txBody>
          <a:bodyPr>
            <a:normAutofit/>
          </a:bodyPr>
          <a:lstStyle/>
          <a:p>
            <a:pPr marL="0" indent="0">
              <a:buNone/>
            </a:pPr>
            <a:r>
              <a:rPr lang="en-US" dirty="0" smtClean="0"/>
              <a:t>“Some </a:t>
            </a:r>
            <a:r>
              <a:rPr lang="en-US" dirty="0"/>
              <a:t>of our plantations, have severely felt the ill effects </a:t>
            </a:r>
            <a:r>
              <a:rPr lang="en-US" dirty="0" smtClean="0"/>
              <a:t>of </a:t>
            </a:r>
            <a:r>
              <a:rPr lang="en-US" dirty="0"/>
              <a:t>those weak, unjust and disruptive measures, of </a:t>
            </a:r>
            <a:r>
              <a:rPr lang="en-US" dirty="0" smtClean="0"/>
              <a:t>increasing the </a:t>
            </a:r>
            <a:r>
              <a:rPr lang="en-US" dirty="0"/>
              <a:t>quantities of bills; while the Philadelphians by keeping </a:t>
            </a:r>
            <a:r>
              <a:rPr lang="en-US" dirty="0" smtClean="0"/>
              <a:t>sacredly </a:t>
            </a:r>
            <a:r>
              <a:rPr lang="en-US" dirty="0"/>
              <a:t>to a certain number or sum total of bills, have not </a:t>
            </a:r>
            <a:r>
              <a:rPr lang="en-US" dirty="0" smtClean="0"/>
              <a:t>only </a:t>
            </a:r>
            <a:r>
              <a:rPr lang="en-US" dirty="0"/>
              <a:t>preserved their credit amongst themselves; but even </a:t>
            </a:r>
            <a:r>
              <a:rPr lang="en-US" dirty="0" smtClean="0"/>
              <a:t>extended </a:t>
            </a:r>
            <a:r>
              <a:rPr lang="en-US" dirty="0"/>
              <a:t>it, to some of the neighbouring provinces; where,, </a:t>
            </a:r>
            <a:r>
              <a:rPr lang="en-US" dirty="0" smtClean="0"/>
              <a:t>I </a:t>
            </a:r>
            <a:r>
              <a:rPr lang="en-US" dirty="0"/>
              <a:t>am informed, a Philadelphian bill will fetch more than one </a:t>
            </a:r>
            <a:r>
              <a:rPr lang="en-US" dirty="0" smtClean="0"/>
              <a:t>of </a:t>
            </a:r>
            <a:r>
              <a:rPr lang="en-US" dirty="0"/>
              <a:t>their own</a:t>
            </a:r>
            <a:r>
              <a:rPr lang="en-US" dirty="0" smtClean="0"/>
              <a:t>…”                                                       </a:t>
            </a:r>
          </a:p>
          <a:p>
            <a:pPr marL="0" indent="0">
              <a:buNone/>
            </a:pPr>
            <a:r>
              <a:rPr lang="en-US" i="1" dirty="0" smtClean="0"/>
              <a:t>An Essay Upon Money and Coins</a:t>
            </a:r>
            <a:r>
              <a:rPr lang="en-US" dirty="0" smtClean="0"/>
              <a:t>, by Joseph Harris</a:t>
            </a:r>
            <a:endParaRPr lang="en-US" dirty="0"/>
          </a:p>
        </p:txBody>
      </p:sp>
      <p:pic>
        <p:nvPicPr>
          <p:cNvPr id="5122" name="Picture 2" descr="http://www.baumanrarebooks.com/BookImages/71694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302" y="1374094"/>
            <a:ext cx="5475696" cy="42552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702" y="5737457"/>
            <a:ext cx="3082895" cy="523220"/>
          </a:xfrm>
          <a:prstGeom prst="rect">
            <a:avLst/>
          </a:prstGeom>
          <a:noFill/>
        </p:spPr>
        <p:txBody>
          <a:bodyPr wrap="none" rtlCol="0">
            <a:spAutoFit/>
          </a:bodyPr>
          <a:lstStyle/>
          <a:p>
            <a:r>
              <a:rPr lang="en-US" sz="2800" b="1" dirty="0" smtClean="0"/>
              <a:t>Joseph Harris, 1757</a:t>
            </a:r>
            <a:endParaRPr lang="en-US" sz="2800" b="1" dirty="0"/>
          </a:p>
        </p:txBody>
      </p:sp>
      <p:sp>
        <p:nvSpPr>
          <p:cNvPr id="4" name="TextBox 3"/>
          <p:cNvSpPr txBox="1"/>
          <p:nvPr/>
        </p:nvSpPr>
        <p:spPr>
          <a:xfrm>
            <a:off x="-1" y="442856"/>
            <a:ext cx="12191999" cy="584775"/>
          </a:xfrm>
          <a:prstGeom prst="rect">
            <a:avLst/>
          </a:prstGeom>
          <a:solidFill>
            <a:srgbClr val="99FFCC"/>
          </a:solidFill>
        </p:spPr>
        <p:txBody>
          <a:bodyPr wrap="square" rtlCol="0">
            <a:spAutoFit/>
          </a:bodyPr>
          <a:lstStyle/>
          <a:p>
            <a:pPr algn="ctr"/>
            <a:r>
              <a:rPr lang="en-US" sz="3200" b="1" dirty="0" smtClean="0"/>
              <a:t>PENNSYLVANIA’S MONEY HELD IN HIGH REGARD IN ENGLAND</a:t>
            </a:r>
            <a:endParaRPr lang="en-US" sz="3200" b="1" dirty="0"/>
          </a:p>
        </p:txBody>
      </p:sp>
    </p:spTree>
    <p:extLst>
      <p:ext uri="{BB962C8B-B14F-4D97-AF65-F5344CB8AC3E}">
        <p14:creationId xmlns:p14="http://schemas.microsoft.com/office/powerpoint/2010/main" val="3214426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smtClean="0"/>
              <a:t>PART 3</a:t>
            </a:r>
            <a:endParaRPr lang="en-US" sz="2800" b="1" dirty="0"/>
          </a:p>
        </p:txBody>
      </p:sp>
      <p:sp>
        <p:nvSpPr>
          <p:cNvPr id="3" name="Content Placeholder 2"/>
          <p:cNvSpPr>
            <a:spLocks noGrp="1"/>
          </p:cNvSpPr>
          <p:nvPr>
            <p:ph idx="1"/>
          </p:nvPr>
        </p:nvSpPr>
        <p:spPr>
          <a:xfrm>
            <a:off x="2104952" y="3163732"/>
            <a:ext cx="7982092" cy="1680960"/>
          </a:xfrm>
        </p:spPr>
        <p:txBody>
          <a:bodyPr>
            <a:normAutofit/>
          </a:bodyPr>
          <a:lstStyle/>
          <a:p>
            <a:pPr marL="0" indent="0">
              <a:buNone/>
            </a:pPr>
            <a:r>
              <a:rPr lang="en-US" sz="3200" b="1" dirty="0" smtClean="0"/>
              <a:t>A Different Story:    Massachusetts </a:t>
            </a:r>
            <a:r>
              <a:rPr lang="en-US" sz="3200" b="1" dirty="0"/>
              <a:t>Deflated</a:t>
            </a:r>
            <a:endParaRPr lang="en-US" sz="3200" dirty="0"/>
          </a:p>
        </p:txBody>
      </p:sp>
    </p:spTree>
    <p:extLst>
      <p:ext uri="{BB962C8B-B14F-4D97-AF65-F5344CB8AC3E}">
        <p14:creationId xmlns:p14="http://schemas.microsoft.com/office/powerpoint/2010/main" val="2964423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a:t>A Different Story:    Massachusetts Deflated</a:t>
            </a:r>
            <a:endParaRPr lang="en-US" sz="2800" dirty="0"/>
          </a:p>
        </p:txBody>
      </p:sp>
      <p:sp>
        <p:nvSpPr>
          <p:cNvPr id="3" name="Content Placeholder 2"/>
          <p:cNvSpPr>
            <a:spLocks noGrp="1"/>
          </p:cNvSpPr>
          <p:nvPr>
            <p:ph idx="1"/>
          </p:nvPr>
        </p:nvSpPr>
        <p:spPr>
          <a:xfrm>
            <a:off x="0" y="1415143"/>
            <a:ext cx="7119257" cy="5442857"/>
          </a:xfrm>
        </p:spPr>
        <p:txBody>
          <a:bodyPr>
            <a:normAutofit lnSpcReduction="10000"/>
          </a:bodyPr>
          <a:lstStyle/>
          <a:p>
            <a:pPr marL="0" indent="0">
              <a:buNone/>
            </a:pPr>
            <a:r>
              <a:rPr lang="en-US" sz="2400" dirty="0" smtClean="0"/>
              <a:t>“Colonial governors were ordered to sign no more laws authorizing Bills of Credit;</a:t>
            </a:r>
          </a:p>
          <a:p>
            <a:pPr marL="0" indent="0">
              <a:buNone/>
            </a:pPr>
            <a:r>
              <a:rPr lang="en-US" sz="2400" dirty="0" smtClean="0"/>
              <a:t>the outstanding Bills of Credit were ordered to be withdrawn;</a:t>
            </a:r>
          </a:p>
          <a:p>
            <a:pPr marL="0" indent="0">
              <a:buNone/>
            </a:pPr>
            <a:r>
              <a:rPr lang="en-US" sz="2400" dirty="0" smtClean="0"/>
              <a:t>the taxes were ordered to be paid in coins;</a:t>
            </a:r>
          </a:p>
          <a:p>
            <a:endParaRPr lang="en-US" sz="2400" dirty="0"/>
          </a:p>
          <a:p>
            <a:pPr marL="0" indent="0">
              <a:buNone/>
            </a:pPr>
            <a:r>
              <a:rPr lang="en-US" sz="2400" dirty="0" smtClean="0"/>
              <a:t>… When in 1727 Gov. </a:t>
            </a:r>
            <a:r>
              <a:rPr lang="en-US" sz="2400" dirty="0" err="1" smtClean="0"/>
              <a:t>Dummer</a:t>
            </a:r>
            <a:r>
              <a:rPr lang="en-US" sz="2400" dirty="0" smtClean="0"/>
              <a:t> refused to sign an authorization for </a:t>
            </a:r>
            <a:r>
              <a:rPr lang="en-US" sz="2400" dirty="0" smtClean="0">
                <a:latin typeface="Times New Roman" panose="02020603050405020304" pitchFamily="18" charset="0"/>
              </a:rPr>
              <a:t>£50,000 of new bills to help pay off £100,000 of old bills, the House of Assembly declared that THEY CONSIDERED THEIR LIBERTIES THREATENED.   The Governor’s reply to this note of alarm was to force the House in 1728 to further contract the currency.”  </a:t>
            </a:r>
          </a:p>
          <a:p>
            <a:pPr marL="0" indent="0">
              <a:buNone/>
            </a:pPr>
            <a:r>
              <a:rPr lang="en-US" sz="2400" i="1" dirty="0" smtClean="0">
                <a:latin typeface="Times New Roman" panose="02020603050405020304" pitchFamily="18" charset="0"/>
              </a:rPr>
              <a:t>The History of Money in America</a:t>
            </a:r>
            <a:r>
              <a:rPr lang="en-US" sz="2400" dirty="0" smtClean="0">
                <a:latin typeface="Times New Roman" panose="02020603050405020304" pitchFamily="18" charset="0"/>
              </a:rPr>
              <a:t>, Alexander del Mar,  p. 80</a:t>
            </a:r>
            <a:endParaRPr lang="en-US" sz="2400" dirty="0"/>
          </a:p>
        </p:txBody>
      </p:sp>
      <p:sp>
        <p:nvSpPr>
          <p:cNvPr id="4" name="TextBox 3"/>
          <p:cNvSpPr txBox="1"/>
          <p:nvPr/>
        </p:nvSpPr>
        <p:spPr>
          <a:xfrm>
            <a:off x="0" y="381001"/>
            <a:ext cx="12191998" cy="830997"/>
          </a:xfrm>
          <a:prstGeom prst="rect">
            <a:avLst/>
          </a:prstGeom>
          <a:solidFill>
            <a:srgbClr val="CC99FF"/>
          </a:solidFill>
        </p:spPr>
        <p:txBody>
          <a:bodyPr wrap="square" rtlCol="0">
            <a:spAutoFit/>
          </a:bodyPr>
          <a:lstStyle/>
          <a:p>
            <a:r>
              <a:rPr lang="en-US" sz="2400" b="1" dirty="0"/>
              <a:t>“… the government of England … commenced in 1727 that series of repressive measures which furnished the first distinctive provocation to the American Revolution</a:t>
            </a:r>
            <a:r>
              <a:rPr lang="en-US" sz="2400" b="1" dirty="0" smtClean="0"/>
              <a:t>.”   Alexander Del Mar</a:t>
            </a:r>
            <a:endParaRPr lang="en-US" b="1" dirty="0"/>
          </a:p>
        </p:txBody>
      </p:sp>
      <p:pic>
        <p:nvPicPr>
          <p:cNvPr id="7170" name="Picture 2" descr="http://www.byfieldparish.org/Tercentenary/William%20Dum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5688" y="1415143"/>
            <a:ext cx="3400425" cy="4181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45688" y="5799763"/>
            <a:ext cx="3554627" cy="707886"/>
          </a:xfrm>
          <a:prstGeom prst="rect">
            <a:avLst/>
          </a:prstGeom>
          <a:noFill/>
        </p:spPr>
        <p:txBody>
          <a:bodyPr wrap="none" rtlCol="0">
            <a:spAutoFit/>
          </a:bodyPr>
          <a:lstStyle/>
          <a:p>
            <a:r>
              <a:rPr lang="en-US" sz="2000" b="1" dirty="0" smtClean="0"/>
              <a:t>GOVERNOR WILLIAM DUMMER</a:t>
            </a:r>
          </a:p>
          <a:p>
            <a:r>
              <a:rPr lang="en-US" sz="2000" b="1" dirty="0" smtClean="0"/>
              <a:t>1677 - 1761</a:t>
            </a:r>
            <a:endParaRPr lang="en-US" sz="2000" b="1" dirty="0"/>
          </a:p>
        </p:txBody>
      </p:sp>
    </p:spTree>
    <p:extLst>
      <p:ext uri="{BB962C8B-B14F-4D97-AF65-F5344CB8AC3E}">
        <p14:creationId xmlns:p14="http://schemas.microsoft.com/office/powerpoint/2010/main" val="2225030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a:t>A Different Story:    Massachusetts Deflated</a:t>
            </a:r>
            <a:endParaRPr lang="en-US" sz="2800" dirty="0"/>
          </a:p>
        </p:txBody>
      </p:sp>
      <p:sp>
        <p:nvSpPr>
          <p:cNvPr id="3" name="Content Placeholder 2"/>
          <p:cNvSpPr>
            <a:spLocks noGrp="1"/>
          </p:cNvSpPr>
          <p:nvPr>
            <p:ph idx="1"/>
          </p:nvPr>
        </p:nvSpPr>
        <p:spPr>
          <a:xfrm>
            <a:off x="0" y="1586164"/>
            <a:ext cx="7881258" cy="5271835"/>
          </a:xfrm>
        </p:spPr>
        <p:txBody>
          <a:bodyPr>
            <a:normAutofit/>
          </a:bodyPr>
          <a:lstStyle/>
          <a:p>
            <a:pPr marL="0" indent="0">
              <a:buNone/>
            </a:pPr>
            <a:r>
              <a:rPr lang="en-US" sz="2400" dirty="0" smtClean="0"/>
              <a:t>“The notes … were to be paid off from the proceeds of new and additional taxation …</a:t>
            </a:r>
          </a:p>
          <a:p>
            <a:pPr marL="0" indent="0">
              <a:buNone/>
            </a:pPr>
            <a:endParaRPr lang="en-US" sz="2400" dirty="0"/>
          </a:p>
          <a:p>
            <a:pPr marL="0" indent="0">
              <a:buNone/>
            </a:pPr>
            <a:r>
              <a:rPr lang="en-US" sz="2400" dirty="0" smtClean="0"/>
              <a:t>In 1737 the provincial notes had been reduced to not much over the </a:t>
            </a:r>
            <a:r>
              <a:rPr lang="en-US" sz="2400" dirty="0" smtClean="0">
                <a:latin typeface="Times New Roman" panose="02020603050405020304" pitchFamily="18" charset="0"/>
              </a:rPr>
              <a:t>£30,000 limit …</a:t>
            </a:r>
          </a:p>
          <a:p>
            <a:pPr marL="0" indent="0">
              <a:buNone/>
            </a:pPr>
            <a:endParaRPr lang="en-US" sz="2400" dirty="0">
              <a:latin typeface="Times New Roman" panose="02020603050405020304" pitchFamily="18" charset="0"/>
            </a:endParaRPr>
          </a:p>
          <a:p>
            <a:pPr marL="0" indent="0">
              <a:buNone/>
            </a:pPr>
            <a:r>
              <a:rPr lang="en-US" sz="2400" dirty="0" smtClean="0">
                <a:latin typeface="Times New Roman" panose="02020603050405020304" pitchFamily="18" charset="0"/>
              </a:rPr>
              <a:t>In 1735 … money was so scarce that the inhabitants could not, even when threatened with a forced sale of their goods, pay their taxes, except in commodities; and the governor reluctantly accepting the situation, agreed to receive the taxes in hemp, flax and bar-iron.” </a:t>
            </a:r>
          </a:p>
          <a:p>
            <a:pPr marL="0" indent="0">
              <a:buNone/>
            </a:pPr>
            <a:r>
              <a:rPr lang="en-US" sz="2400" i="1" dirty="0">
                <a:latin typeface="Times New Roman" panose="02020603050405020304" pitchFamily="18" charset="0"/>
              </a:rPr>
              <a:t>The History of Money in America</a:t>
            </a:r>
            <a:r>
              <a:rPr lang="en-US" sz="2400" dirty="0">
                <a:latin typeface="Times New Roman" panose="02020603050405020304" pitchFamily="18" charset="0"/>
              </a:rPr>
              <a:t>, Alexander del Mar,  p. </a:t>
            </a:r>
            <a:r>
              <a:rPr lang="en-US" sz="2400" dirty="0" smtClean="0">
                <a:latin typeface="Times New Roman" panose="02020603050405020304" pitchFamily="18" charset="0"/>
              </a:rPr>
              <a:t>81  </a:t>
            </a:r>
            <a:endParaRPr lang="en-US" sz="2400" dirty="0"/>
          </a:p>
        </p:txBody>
      </p:sp>
      <p:sp>
        <p:nvSpPr>
          <p:cNvPr id="4" name="TextBox 3"/>
          <p:cNvSpPr txBox="1"/>
          <p:nvPr/>
        </p:nvSpPr>
        <p:spPr>
          <a:xfrm>
            <a:off x="0" y="381001"/>
            <a:ext cx="12191998" cy="830997"/>
          </a:xfrm>
          <a:prstGeom prst="rect">
            <a:avLst/>
          </a:prstGeom>
          <a:solidFill>
            <a:srgbClr val="CC99FF"/>
          </a:solidFill>
        </p:spPr>
        <p:txBody>
          <a:bodyPr wrap="square" rtlCol="0">
            <a:spAutoFit/>
          </a:bodyPr>
          <a:lstStyle/>
          <a:p>
            <a:r>
              <a:rPr lang="en-US" sz="2400" b="1" dirty="0" smtClean="0"/>
              <a:t>”In 1730, Gov. Belcher was appointed by the Crown with imperative orders to go on with the contraction until the note currency was reduced to </a:t>
            </a:r>
            <a:r>
              <a:rPr lang="en-US" sz="2400" b="1" dirty="0" smtClean="0">
                <a:latin typeface="Times New Roman" panose="02020603050405020304" pitchFamily="18" charset="0"/>
              </a:rPr>
              <a:t>£30,000.”   </a:t>
            </a:r>
            <a:r>
              <a:rPr lang="en-US" sz="2400" b="1" dirty="0" smtClean="0"/>
              <a:t>   Alexander Del Mar</a:t>
            </a:r>
            <a:endParaRPr lang="en-US" b="1" dirty="0"/>
          </a:p>
        </p:txBody>
      </p:sp>
      <p:pic>
        <p:nvPicPr>
          <p:cNvPr id="8194" name="Picture 2" descr="http://upload.wikimedia.org/wikipedia/commons/thumb/9/9a/GovernorBelcher.jpg/220px-GovernorBelc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486" y="1891738"/>
            <a:ext cx="3570514" cy="49662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21486" y="1262998"/>
            <a:ext cx="3292376" cy="646331"/>
          </a:xfrm>
          <a:prstGeom prst="rect">
            <a:avLst/>
          </a:prstGeom>
          <a:noFill/>
        </p:spPr>
        <p:txBody>
          <a:bodyPr wrap="none" rtlCol="0">
            <a:spAutoFit/>
          </a:bodyPr>
          <a:lstStyle/>
          <a:p>
            <a:pPr algn="ctr"/>
            <a:r>
              <a:rPr lang="en-US" b="1" dirty="0"/>
              <a:t>Jonathan Belcher </a:t>
            </a:r>
            <a:r>
              <a:rPr lang="en-US" b="1" dirty="0" smtClean="0"/>
              <a:t>(1681</a:t>
            </a:r>
            <a:r>
              <a:rPr lang="en-US" b="1" dirty="0"/>
              <a:t> – </a:t>
            </a:r>
            <a:r>
              <a:rPr lang="en-US" b="1" dirty="0" smtClean="0"/>
              <a:t>1757)</a:t>
            </a:r>
          </a:p>
          <a:p>
            <a:pPr algn="ctr"/>
            <a:r>
              <a:rPr lang="en-US" b="1" dirty="0" smtClean="0"/>
              <a:t>Mass. Gov. </a:t>
            </a:r>
            <a:r>
              <a:rPr lang="en-US" b="1" dirty="0"/>
              <a:t>(</a:t>
            </a:r>
            <a:r>
              <a:rPr lang="en-US" b="1" dirty="0" smtClean="0"/>
              <a:t>1730 – 1741</a:t>
            </a:r>
            <a:r>
              <a:rPr lang="en-US" b="1" dirty="0"/>
              <a:t>)</a:t>
            </a:r>
          </a:p>
        </p:txBody>
      </p:sp>
    </p:spTree>
    <p:extLst>
      <p:ext uri="{BB962C8B-B14F-4D97-AF65-F5344CB8AC3E}">
        <p14:creationId xmlns:p14="http://schemas.microsoft.com/office/powerpoint/2010/main" val="2488770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a:t>A Different Story:    Massachusetts Deflated</a:t>
            </a:r>
            <a:endParaRPr lang="en-US" sz="2800" dirty="0"/>
          </a:p>
        </p:txBody>
      </p:sp>
      <p:sp>
        <p:nvSpPr>
          <p:cNvPr id="3" name="Content Placeholder 2"/>
          <p:cNvSpPr>
            <a:spLocks noGrp="1"/>
          </p:cNvSpPr>
          <p:nvPr>
            <p:ph idx="1"/>
          </p:nvPr>
        </p:nvSpPr>
        <p:spPr>
          <a:xfrm>
            <a:off x="217715" y="1216831"/>
            <a:ext cx="5725885" cy="5466997"/>
          </a:xfrm>
        </p:spPr>
        <p:txBody>
          <a:bodyPr>
            <a:noAutofit/>
          </a:bodyPr>
          <a:lstStyle/>
          <a:p>
            <a:pPr marL="0" indent="0">
              <a:buNone/>
            </a:pPr>
            <a:r>
              <a:rPr lang="en-US" sz="2400" dirty="0" smtClean="0"/>
              <a:t>“The Colonial government … was ordered … to demand payment in coins for taxes and dues at par.   This operation was commenced in 1750 …  </a:t>
            </a:r>
          </a:p>
          <a:p>
            <a:pPr marL="0" indent="0">
              <a:buNone/>
            </a:pPr>
            <a:r>
              <a:rPr lang="en-US" sz="2400" dirty="0" smtClean="0"/>
              <a:t>The result was a complete revulsion of fortune among every class of American.</a:t>
            </a:r>
          </a:p>
          <a:p>
            <a:pPr marL="0" indent="0">
              <a:buNone/>
            </a:pPr>
            <a:r>
              <a:rPr lang="en-US" sz="2400" dirty="0" smtClean="0"/>
              <a:t>The favored official or lucky adventurer became rich, the industrious trader was impoverished, the creditor was lifted up, the debtor was cast down; and every sort of injustice was committed under cover of law.”</a:t>
            </a:r>
          </a:p>
          <a:p>
            <a:pPr marL="0" indent="0">
              <a:buNone/>
            </a:pPr>
            <a:r>
              <a:rPr lang="en-US" sz="2400" i="1" dirty="0">
                <a:latin typeface="Times New Roman" panose="02020603050405020304" pitchFamily="18" charset="0"/>
              </a:rPr>
              <a:t>The History of Money in America</a:t>
            </a:r>
            <a:r>
              <a:rPr lang="en-US" sz="2400" dirty="0">
                <a:latin typeface="Times New Roman" panose="02020603050405020304" pitchFamily="18" charset="0"/>
              </a:rPr>
              <a:t>, Alexander del Mar,  p. </a:t>
            </a:r>
            <a:r>
              <a:rPr lang="en-US" sz="2400" dirty="0" smtClean="0">
                <a:latin typeface="Times New Roman" panose="02020603050405020304" pitchFamily="18" charset="0"/>
              </a:rPr>
              <a:t>83</a:t>
            </a:r>
            <a:endParaRPr lang="en-US" sz="2400" dirty="0" smtClean="0"/>
          </a:p>
        </p:txBody>
      </p:sp>
      <p:sp>
        <p:nvSpPr>
          <p:cNvPr id="4" name="TextBox 3"/>
          <p:cNvSpPr txBox="1"/>
          <p:nvPr/>
        </p:nvSpPr>
        <p:spPr>
          <a:xfrm>
            <a:off x="0" y="381001"/>
            <a:ext cx="12191998" cy="461665"/>
          </a:xfrm>
          <a:prstGeom prst="rect">
            <a:avLst/>
          </a:prstGeom>
          <a:solidFill>
            <a:srgbClr val="CC99FF"/>
          </a:solidFill>
        </p:spPr>
        <p:txBody>
          <a:bodyPr wrap="square" rtlCol="0">
            <a:spAutoFit/>
          </a:bodyPr>
          <a:lstStyle/>
          <a:p>
            <a:pPr algn="ctr"/>
            <a:r>
              <a:rPr lang="en-US" sz="2400" b="1" dirty="0" smtClean="0"/>
              <a:t>BY 1751, MASSACHUSETTS WAS SO DESPERATE THAT REVOLUTION WAS A REAL POSSIBILITY.</a:t>
            </a:r>
            <a:endParaRPr lang="en-US" sz="2400" b="1" dirty="0"/>
          </a:p>
        </p:txBody>
      </p:sp>
      <p:pic>
        <p:nvPicPr>
          <p:cNvPr id="9220" name="Picture 4" descr="http://cache2.artprintimages.com/LRG/30/3033/OHMBF00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2" y="2416629"/>
            <a:ext cx="5921828" cy="44413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18937" y="1954964"/>
            <a:ext cx="5624297" cy="461665"/>
          </a:xfrm>
          <a:prstGeom prst="rect">
            <a:avLst/>
          </a:prstGeom>
          <a:noFill/>
        </p:spPr>
        <p:txBody>
          <a:bodyPr wrap="none" rtlCol="0">
            <a:spAutoFit/>
          </a:bodyPr>
          <a:lstStyle/>
          <a:p>
            <a:r>
              <a:rPr lang="en-US" sz="2400" b="1" dirty="0"/>
              <a:t>Colonial Seaport of Boston, Massachusetts</a:t>
            </a:r>
          </a:p>
        </p:txBody>
      </p:sp>
    </p:spTree>
    <p:extLst>
      <p:ext uri="{BB962C8B-B14F-4D97-AF65-F5344CB8AC3E}">
        <p14:creationId xmlns:p14="http://schemas.microsoft.com/office/powerpoint/2010/main" val="2752216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a:t>A Different Story:    Massachusetts Deflated</a:t>
            </a:r>
            <a:endParaRPr lang="en-US" sz="2800" dirty="0"/>
          </a:p>
        </p:txBody>
      </p:sp>
      <p:sp>
        <p:nvSpPr>
          <p:cNvPr id="3" name="Content Placeholder 2"/>
          <p:cNvSpPr>
            <a:spLocks noGrp="1"/>
          </p:cNvSpPr>
          <p:nvPr>
            <p:ph idx="1"/>
          </p:nvPr>
        </p:nvSpPr>
        <p:spPr>
          <a:xfrm>
            <a:off x="0" y="1782106"/>
            <a:ext cx="6901543" cy="5075894"/>
          </a:xfrm>
        </p:spPr>
        <p:txBody>
          <a:bodyPr>
            <a:normAutofit/>
          </a:bodyPr>
          <a:lstStyle/>
          <a:p>
            <a:pPr marL="0" indent="0">
              <a:buNone/>
            </a:pPr>
            <a:r>
              <a:rPr lang="en-US" sz="2400" dirty="0" smtClean="0"/>
              <a:t>“On April 24, 1751, a bill had passed the Assembly authorizing the Treasurer to liquidate the current expenses of the Colony by the issue of interest-bearing certificates of indebtedness in denominations of </a:t>
            </a:r>
            <a:r>
              <a:rPr lang="en-US" sz="2400" dirty="0" smtClean="0">
                <a:latin typeface="Times New Roman" panose="02020603050405020304" pitchFamily="18" charset="0"/>
              </a:rPr>
              <a:t>£6 (afterwards £4) payable in one year.</a:t>
            </a:r>
          </a:p>
          <a:p>
            <a:pPr marL="0" indent="0">
              <a:buNone/>
            </a:pPr>
            <a:r>
              <a:rPr lang="en-US" sz="2400" dirty="0" smtClean="0">
                <a:latin typeface="Times New Roman" panose="02020603050405020304" pitchFamily="18" charset="0"/>
              </a:rPr>
              <a:t>To this bill the governor had yielded a reluctant consent …</a:t>
            </a:r>
          </a:p>
          <a:p>
            <a:pPr marL="0" indent="0">
              <a:buNone/>
            </a:pPr>
            <a:r>
              <a:rPr lang="en-US" sz="2400" dirty="0" smtClean="0">
                <a:latin typeface="Times New Roman" panose="02020603050405020304" pitchFamily="18" charset="0"/>
              </a:rPr>
              <a:t>… to the surprise of the governor and possibly also to that of the Assembly, these certificates circulated freely among the people as money.”</a:t>
            </a:r>
          </a:p>
          <a:p>
            <a:pPr marL="0" indent="0">
              <a:buNone/>
            </a:pPr>
            <a:r>
              <a:rPr lang="en-US" sz="2400" i="1" dirty="0">
                <a:latin typeface="Times New Roman" panose="02020603050405020304" pitchFamily="18" charset="0"/>
              </a:rPr>
              <a:t>The History of Money in America</a:t>
            </a:r>
            <a:r>
              <a:rPr lang="en-US" sz="2400" dirty="0">
                <a:latin typeface="Times New Roman" panose="02020603050405020304" pitchFamily="18" charset="0"/>
              </a:rPr>
              <a:t>, Alexander del Mar,  p. </a:t>
            </a:r>
            <a:r>
              <a:rPr lang="en-US" sz="2400" dirty="0" smtClean="0">
                <a:latin typeface="Times New Roman" panose="02020603050405020304" pitchFamily="18" charset="0"/>
              </a:rPr>
              <a:t>83</a:t>
            </a:r>
            <a:endParaRPr lang="en-US" sz="2400" dirty="0"/>
          </a:p>
        </p:txBody>
      </p:sp>
      <p:sp>
        <p:nvSpPr>
          <p:cNvPr id="4" name="TextBox 3"/>
          <p:cNvSpPr txBox="1"/>
          <p:nvPr/>
        </p:nvSpPr>
        <p:spPr>
          <a:xfrm>
            <a:off x="0" y="381001"/>
            <a:ext cx="12191998" cy="830997"/>
          </a:xfrm>
          <a:prstGeom prst="rect">
            <a:avLst/>
          </a:prstGeom>
          <a:solidFill>
            <a:srgbClr val="CC99FF"/>
          </a:solidFill>
        </p:spPr>
        <p:txBody>
          <a:bodyPr wrap="square" rtlCol="0">
            <a:spAutoFit/>
          </a:bodyPr>
          <a:lstStyle/>
          <a:p>
            <a:pPr algn="ctr"/>
            <a:r>
              <a:rPr lang="en-US" sz="2400" b="1" dirty="0" smtClean="0"/>
              <a:t>AT THIS POINT, THE ROYAL GOVERNMENT MADE A CONCESSION:</a:t>
            </a:r>
          </a:p>
          <a:p>
            <a:pPr algn="ctr"/>
            <a:r>
              <a:rPr lang="en-US" sz="2400" b="1" dirty="0" smtClean="0"/>
              <a:t>TO HAVE REFUSED TO MAKE IT, WOULD HAVE PRECIPATATED THE REVOLUTION AT ONCE.</a:t>
            </a:r>
            <a:endParaRPr lang="en-US" sz="2400" b="1" dirty="0"/>
          </a:p>
        </p:txBody>
      </p:sp>
      <p:sp>
        <p:nvSpPr>
          <p:cNvPr id="5" name="TextBox 4"/>
          <p:cNvSpPr txBox="1"/>
          <p:nvPr/>
        </p:nvSpPr>
        <p:spPr>
          <a:xfrm>
            <a:off x="7293429" y="1872343"/>
            <a:ext cx="184731" cy="369332"/>
          </a:xfrm>
          <a:prstGeom prst="rect">
            <a:avLst/>
          </a:prstGeom>
          <a:noFill/>
        </p:spPr>
        <p:txBody>
          <a:bodyPr wrap="none" rtlCol="0">
            <a:spAutoFit/>
          </a:bodyPr>
          <a:lstStyle/>
          <a:p>
            <a:endParaRPr lang="en-US" dirty="0"/>
          </a:p>
        </p:txBody>
      </p:sp>
      <p:pic>
        <p:nvPicPr>
          <p:cNvPr id="10242" name="Picture 2" descr="http://4.bp.blogspot.com/_yE1jakaG6kk/TAm295j5chI/AAAAAAAACag/u__X_UkIvAs/s200/boston+harb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0966" y="1391794"/>
            <a:ext cx="4901032" cy="31366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60228" y="4528457"/>
            <a:ext cx="2241255" cy="461665"/>
          </a:xfrm>
          <a:prstGeom prst="rect">
            <a:avLst/>
          </a:prstGeom>
          <a:noFill/>
        </p:spPr>
        <p:txBody>
          <a:bodyPr wrap="none" rtlCol="0">
            <a:spAutoFit/>
          </a:bodyPr>
          <a:lstStyle/>
          <a:p>
            <a:r>
              <a:rPr lang="en-US" sz="2400" b="1" dirty="0" smtClean="0"/>
              <a:t>BOSTON, MASS.</a:t>
            </a:r>
            <a:endParaRPr lang="en-US" sz="2400" b="1" dirty="0"/>
          </a:p>
        </p:txBody>
      </p:sp>
      <p:sp>
        <p:nvSpPr>
          <p:cNvPr id="10" name="TextBox 9"/>
          <p:cNvSpPr txBox="1"/>
          <p:nvPr/>
        </p:nvSpPr>
        <p:spPr>
          <a:xfrm>
            <a:off x="7290965" y="5378338"/>
            <a:ext cx="4890634" cy="1200329"/>
          </a:xfrm>
          <a:prstGeom prst="rect">
            <a:avLst/>
          </a:prstGeom>
          <a:solidFill>
            <a:srgbClr val="FFFF00"/>
          </a:solidFill>
        </p:spPr>
        <p:txBody>
          <a:bodyPr wrap="none" rtlCol="0">
            <a:spAutoFit/>
          </a:bodyPr>
          <a:lstStyle/>
          <a:p>
            <a:r>
              <a:rPr lang="en-US" sz="2400" dirty="0" smtClean="0"/>
              <a:t>The Treasury certificates continued to</a:t>
            </a:r>
          </a:p>
          <a:p>
            <a:r>
              <a:rPr lang="en-US" sz="2400" dirty="0" smtClean="0"/>
              <a:t>circulate as money, with at least </a:t>
            </a:r>
          </a:p>
          <a:p>
            <a:r>
              <a:rPr lang="en-US" sz="2400" dirty="0" smtClean="0">
                <a:latin typeface="Times New Roman" panose="02020603050405020304" pitchFamily="18" charset="0"/>
              </a:rPr>
              <a:t>£157,000 still outstanding in 1766.</a:t>
            </a:r>
            <a:endParaRPr lang="en-US" sz="2400" dirty="0"/>
          </a:p>
        </p:txBody>
      </p:sp>
    </p:spTree>
    <p:extLst>
      <p:ext uri="{BB962C8B-B14F-4D97-AF65-F5344CB8AC3E}">
        <p14:creationId xmlns:p14="http://schemas.microsoft.com/office/powerpoint/2010/main" val="1935135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 y="1"/>
            <a:ext cx="12191999" cy="365760"/>
          </a:xfrm>
          <a:solidFill>
            <a:srgbClr val="00FFCC"/>
          </a:solidFill>
        </p:spPr>
        <p:txBody>
          <a:bodyPr>
            <a:normAutofit fontScale="90000"/>
          </a:bodyPr>
          <a:lstStyle/>
          <a:p>
            <a:pPr algn="ctr"/>
            <a:r>
              <a:rPr lang="en-US" sz="2400" b="1" dirty="0" smtClean="0"/>
              <a:t>PART 4</a:t>
            </a:r>
            <a:endParaRPr lang="en-US" sz="2400" b="1" dirty="0"/>
          </a:p>
        </p:txBody>
      </p:sp>
      <p:sp>
        <p:nvSpPr>
          <p:cNvPr id="3" name="Content Placeholder 2"/>
          <p:cNvSpPr>
            <a:spLocks noGrp="1"/>
          </p:cNvSpPr>
          <p:nvPr>
            <p:ph idx="1"/>
          </p:nvPr>
        </p:nvSpPr>
        <p:spPr>
          <a:xfrm>
            <a:off x="352066" y="563880"/>
            <a:ext cx="11396421" cy="614066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5" name="TextBox 4"/>
          <p:cNvSpPr txBox="1"/>
          <p:nvPr/>
        </p:nvSpPr>
        <p:spPr>
          <a:xfrm>
            <a:off x="3753853" y="2999874"/>
            <a:ext cx="7356116" cy="584775"/>
          </a:xfrm>
          <a:prstGeom prst="rect">
            <a:avLst/>
          </a:prstGeom>
          <a:noFill/>
        </p:spPr>
        <p:txBody>
          <a:bodyPr wrap="none" rtlCol="0">
            <a:spAutoFit/>
          </a:bodyPr>
          <a:lstStyle/>
          <a:p>
            <a:r>
              <a:rPr lang="en-US" sz="3200" b="1" dirty="0" smtClean="0"/>
              <a:t>1741 No </a:t>
            </a:r>
            <a:r>
              <a:rPr lang="en-US" sz="3200" b="1" dirty="0"/>
              <a:t>“Partial Schemes of Private Men”</a:t>
            </a:r>
            <a:endParaRPr lang="en-US" sz="3200" dirty="0"/>
          </a:p>
        </p:txBody>
      </p:sp>
    </p:spTree>
    <p:extLst>
      <p:ext uri="{BB962C8B-B14F-4D97-AF65-F5344CB8AC3E}">
        <p14:creationId xmlns:p14="http://schemas.microsoft.com/office/powerpoint/2010/main" val="3197994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949611"/>
            <a:ext cx="9494004" cy="4249711"/>
          </a:xfrm>
          <a:solidFill>
            <a:schemeClr val="accent2">
              <a:lumMod val="20000"/>
              <a:lumOff val="80000"/>
            </a:schemeClr>
          </a:solidFill>
        </p:spPr>
        <p:txBody>
          <a:bodyPr>
            <a:normAutofit fontScale="925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working people.    Will Decker &amp; Martin Dunn, February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364645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 y="1"/>
            <a:ext cx="12191999" cy="365760"/>
          </a:xfrm>
          <a:solidFill>
            <a:srgbClr val="00FFCC"/>
          </a:solidFill>
        </p:spPr>
        <p:txBody>
          <a:bodyPr>
            <a:normAutofit fontScale="90000"/>
          </a:bodyPr>
          <a:lstStyle/>
          <a:p>
            <a:pPr algn="ctr"/>
            <a:r>
              <a:rPr lang="en-US" sz="2400" b="1" dirty="0" smtClean="0"/>
              <a:t>1741 No </a:t>
            </a:r>
            <a:r>
              <a:rPr lang="en-US" sz="2400" b="1" dirty="0"/>
              <a:t>“Partial Schemes of Private Men”</a:t>
            </a:r>
          </a:p>
        </p:txBody>
      </p:sp>
      <p:sp>
        <p:nvSpPr>
          <p:cNvPr id="3" name="Content Placeholder 2"/>
          <p:cNvSpPr>
            <a:spLocks noGrp="1"/>
          </p:cNvSpPr>
          <p:nvPr>
            <p:ph idx="1"/>
          </p:nvPr>
        </p:nvSpPr>
        <p:spPr>
          <a:xfrm>
            <a:off x="0" y="1872342"/>
            <a:ext cx="7097486" cy="4985657"/>
          </a:xfrm>
        </p:spPr>
        <p:txBody>
          <a:bodyPr>
            <a:normAutofit/>
          </a:bodyPr>
          <a:lstStyle/>
          <a:p>
            <a:pPr marL="0" indent="0">
              <a:buNone/>
            </a:pPr>
            <a:r>
              <a:rPr lang="en-US" sz="2400" dirty="0" smtClean="0"/>
              <a:t>After the disastrous 1764 legislation, eight Philadelphia mercantile houses attempted to issue </a:t>
            </a:r>
            <a:r>
              <a:rPr lang="en-US" sz="2400" dirty="0" smtClean="0">
                <a:latin typeface="Times New Roman" panose="02020603050405020304" pitchFamily="18" charset="0"/>
              </a:rPr>
              <a:t>£30,000 in short term (9 month) interest bearing notes.</a:t>
            </a:r>
            <a:r>
              <a:rPr lang="en-US" sz="2400" dirty="0" smtClean="0"/>
              <a:t> </a:t>
            </a:r>
          </a:p>
          <a:p>
            <a:pPr marL="0" indent="0">
              <a:buNone/>
            </a:pPr>
            <a:endParaRPr lang="en-US" sz="2400" dirty="0"/>
          </a:p>
          <a:p>
            <a:pPr marL="0" indent="0">
              <a:buNone/>
            </a:pPr>
            <a:r>
              <a:rPr lang="en-US" sz="2400" dirty="0" smtClean="0"/>
              <a:t>Immediately two hundred other merchants advertised in December 11 Pennsylvania Gazette that they would not accept these notes under any conditions.</a:t>
            </a:r>
          </a:p>
          <a:p>
            <a:pPr marL="0" indent="0">
              <a:buNone/>
            </a:pPr>
            <a:endParaRPr lang="en-US" sz="2400" dirty="0"/>
          </a:p>
          <a:p>
            <a:pPr marL="0" indent="0">
              <a:buNone/>
            </a:pPr>
            <a:r>
              <a:rPr lang="en-US" sz="2400" dirty="0" smtClean="0"/>
              <a:t>A complaint sent to the Pennsylvania General Assembly “argued that the right to strike money of any kind belonged to the legislature alone and that the ‘partial schemes of private men’ would only undermine the general welfare.”   </a:t>
            </a:r>
            <a:r>
              <a:rPr lang="en-US" sz="2400" i="1" dirty="0" smtClean="0"/>
              <a:t>LOST SCIENCE OF MONEY</a:t>
            </a:r>
            <a:r>
              <a:rPr lang="en-US" sz="2400" dirty="0" smtClean="0"/>
              <a:t>, p. 376</a:t>
            </a:r>
          </a:p>
          <a:p>
            <a:pPr marL="0" indent="0">
              <a:buNone/>
            </a:pPr>
            <a:endParaRPr lang="en-US" sz="2400" dirty="0"/>
          </a:p>
        </p:txBody>
      </p:sp>
      <p:sp>
        <p:nvSpPr>
          <p:cNvPr id="4" name="TextBox 3"/>
          <p:cNvSpPr txBox="1"/>
          <p:nvPr/>
        </p:nvSpPr>
        <p:spPr>
          <a:xfrm>
            <a:off x="0" y="381001"/>
            <a:ext cx="12191998" cy="1200329"/>
          </a:xfrm>
          <a:prstGeom prst="rect">
            <a:avLst/>
          </a:prstGeom>
          <a:solidFill>
            <a:srgbClr val="FFCCFF"/>
          </a:solidFill>
        </p:spPr>
        <p:txBody>
          <a:bodyPr wrap="square" rtlCol="0">
            <a:spAutoFit/>
          </a:bodyPr>
          <a:lstStyle/>
          <a:p>
            <a:pPr algn="ctr"/>
            <a:r>
              <a:rPr lang="en-US" sz="2400" b="1" dirty="0" smtClean="0"/>
              <a:t>1741 – LORDS OF TRADE FORBID ALL PRIVATE MONEY</a:t>
            </a:r>
          </a:p>
          <a:p>
            <a:pPr algn="ctr"/>
            <a:r>
              <a:rPr lang="en-US" sz="2400" b="1" dirty="0" smtClean="0"/>
              <a:t>THE PRIVATE MONEY GANG IN LONDON SUPPRESSED COLONIAL IMITATORS</a:t>
            </a:r>
          </a:p>
          <a:p>
            <a:pPr algn="ctr"/>
            <a:r>
              <a:rPr lang="en-US" sz="2400" b="1" dirty="0" smtClean="0"/>
              <a:t>THE COLONISTS WERE IN FULL AGREEMENT</a:t>
            </a:r>
            <a:endParaRPr lang="en-US" sz="2400" b="1" dirty="0"/>
          </a:p>
        </p:txBody>
      </p:sp>
      <p:pic>
        <p:nvPicPr>
          <p:cNvPr id="12290" name="Picture 2" descr="http://ts2.mm.bing.net/th?id=HN.608028225255244189&amp;pid=15.1&amp;H=106&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485" y="1872341"/>
            <a:ext cx="3374571" cy="22356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11507" y="1986836"/>
            <a:ext cx="1734770" cy="1938992"/>
          </a:xfrm>
          <a:prstGeom prst="rect">
            <a:avLst/>
          </a:prstGeom>
          <a:noFill/>
        </p:spPr>
        <p:txBody>
          <a:bodyPr wrap="none" rtlCol="0">
            <a:spAutoFit/>
          </a:bodyPr>
          <a:lstStyle/>
          <a:p>
            <a:r>
              <a:rPr lang="en-US" sz="2000" b="1" dirty="0" smtClean="0"/>
              <a:t>ROBERT</a:t>
            </a:r>
          </a:p>
          <a:p>
            <a:r>
              <a:rPr lang="en-US" sz="2000" b="1" dirty="0" smtClean="0"/>
              <a:t>MORRIS,</a:t>
            </a:r>
          </a:p>
          <a:p>
            <a:r>
              <a:rPr lang="en-US" sz="2000" b="1" dirty="0" smtClean="0"/>
              <a:t>OF THE FIRM</a:t>
            </a:r>
          </a:p>
          <a:p>
            <a:r>
              <a:rPr lang="en-US" sz="2000" b="1" dirty="0" smtClean="0"/>
              <a:t>WILLING &amp;</a:t>
            </a:r>
          </a:p>
          <a:p>
            <a:r>
              <a:rPr lang="en-US" sz="2000" b="1" dirty="0" smtClean="0"/>
              <a:t>MORRIS,</a:t>
            </a:r>
          </a:p>
          <a:p>
            <a:r>
              <a:rPr lang="en-US" sz="2000" b="1" dirty="0" smtClean="0"/>
              <a:t>PHILADELPHIA</a:t>
            </a:r>
            <a:endParaRPr lang="en-US" sz="2000" b="1" dirty="0"/>
          </a:p>
        </p:txBody>
      </p:sp>
      <p:sp>
        <p:nvSpPr>
          <p:cNvPr id="6" name="TextBox 5"/>
          <p:cNvSpPr txBox="1"/>
          <p:nvPr/>
        </p:nvSpPr>
        <p:spPr>
          <a:xfrm>
            <a:off x="7097485" y="4224049"/>
            <a:ext cx="4690643" cy="1015663"/>
          </a:xfrm>
          <a:prstGeom prst="rect">
            <a:avLst/>
          </a:prstGeom>
          <a:noFill/>
        </p:spPr>
        <p:txBody>
          <a:bodyPr wrap="none" rtlCol="0">
            <a:spAutoFit/>
          </a:bodyPr>
          <a:lstStyle/>
          <a:p>
            <a:r>
              <a:rPr lang="en-US" sz="2000" b="1" dirty="0" smtClean="0"/>
              <a:t>ROBERT MORRIS WAS PART OF THE FIRM,</a:t>
            </a:r>
          </a:p>
          <a:p>
            <a:r>
              <a:rPr lang="en-US" sz="2000" b="1" dirty="0" smtClean="0"/>
              <a:t>WILLING &amp; MORRIS, WHEN IT ATTEMPTED</a:t>
            </a:r>
          </a:p>
          <a:p>
            <a:r>
              <a:rPr lang="en-US" sz="2000" b="1" dirty="0" smtClean="0"/>
              <a:t>TO ISSUE PRIVATE NOTES.</a:t>
            </a:r>
            <a:endParaRPr lang="en-US" sz="2000" b="1" dirty="0"/>
          </a:p>
        </p:txBody>
      </p:sp>
    </p:spTree>
    <p:extLst>
      <p:ext uri="{BB962C8B-B14F-4D97-AF65-F5344CB8AC3E}">
        <p14:creationId xmlns:p14="http://schemas.microsoft.com/office/powerpoint/2010/main" val="3543557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389406"/>
          </a:xfrm>
          <a:solidFill>
            <a:srgbClr val="FFFFCC"/>
          </a:solidFill>
        </p:spPr>
        <p:txBody>
          <a:bodyPr>
            <a:normAutofit fontScale="90000"/>
          </a:bodyPr>
          <a:lstStyle/>
          <a:p>
            <a:pPr algn="ctr"/>
            <a:r>
              <a:rPr lang="en-US" sz="2400" b="1" dirty="0" smtClean="0"/>
              <a:t>PART 5</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6" name="TextBox 5"/>
          <p:cNvSpPr txBox="1"/>
          <p:nvPr/>
        </p:nvSpPr>
        <p:spPr>
          <a:xfrm>
            <a:off x="3433441" y="2962944"/>
            <a:ext cx="5325112" cy="646331"/>
          </a:xfrm>
          <a:prstGeom prst="rect">
            <a:avLst/>
          </a:prstGeom>
          <a:noFill/>
        </p:spPr>
        <p:txBody>
          <a:bodyPr wrap="none" rtlCol="0">
            <a:spAutoFit/>
          </a:bodyPr>
          <a:lstStyle/>
          <a:p>
            <a:r>
              <a:rPr lang="en-US" sz="3600" b="1" dirty="0" smtClean="0"/>
              <a:t>1751 &amp; 1764 </a:t>
            </a:r>
            <a:r>
              <a:rPr lang="en-US" sz="3600" b="1" dirty="0"/>
              <a:t>Currency </a:t>
            </a:r>
            <a:r>
              <a:rPr lang="en-US" sz="3600" b="1" dirty="0" smtClean="0"/>
              <a:t>Acts</a:t>
            </a:r>
            <a:endParaRPr lang="en-US" sz="3600" dirty="0"/>
          </a:p>
        </p:txBody>
      </p:sp>
    </p:spTree>
    <p:extLst>
      <p:ext uri="{BB962C8B-B14F-4D97-AF65-F5344CB8AC3E}">
        <p14:creationId xmlns:p14="http://schemas.microsoft.com/office/powerpoint/2010/main" val="978486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277" y="1004138"/>
            <a:ext cx="11831443" cy="3046988"/>
          </a:xfrm>
          <a:prstGeom prst="rect">
            <a:avLst/>
          </a:prstGeom>
        </p:spPr>
        <p:txBody>
          <a:bodyPr wrap="square">
            <a:spAutoFit/>
          </a:bodyPr>
          <a:lstStyle/>
          <a:p>
            <a:r>
              <a:rPr lang="en-US" sz="2400" dirty="0" smtClean="0">
                <a:latin typeface="Times New Roman" panose="02020603050405020304" pitchFamily="18" charset="0"/>
                <a:ea typeface="Calibri" panose="020F0502020204030204" pitchFamily="34" charset="0"/>
              </a:rPr>
              <a:t>The </a:t>
            </a:r>
            <a:r>
              <a:rPr lang="en-US" sz="2400" dirty="0">
                <a:latin typeface="Times New Roman" panose="02020603050405020304" pitchFamily="18" charset="0"/>
                <a:ea typeface="Calibri" panose="020F0502020204030204" pitchFamily="34" charset="0"/>
              </a:rPr>
              <a:t>Act restricted </a:t>
            </a:r>
            <a:r>
              <a:rPr lang="en-US" sz="2400" u="sng" dirty="0">
                <a:latin typeface="Times New Roman" panose="02020603050405020304" pitchFamily="18" charset="0"/>
                <a:ea typeface="Calibri" panose="020F0502020204030204" pitchFamily="34" charset="0"/>
              </a:rPr>
              <a:t>New England </a:t>
            </a:r>
            <a:r>
              <a:rPr lang="en-US" sz="2400" dirty="0">
                <a:latin typeface="Times New Roman" panose="02020603050405020304" pitchFamily="18" charset="0"/>
                <a:ea typeface="Calibri" panose="020F0502020204030204" pitchFamily="34" charset="0"/>
              </a:rPr>
              <a:t>colonies from creating paper </a:t>
            </a:r>
            <a:r>
              <a:rPr lang="en-US" sz="2400" dirty="0" smtClean="0">
                <a:latin typeface="Times New Roman" panose="02020603050405020304" pitchFamily="18" charset="0"/>
                <a:ea typeface="Calibri" panose="020F0502020204030204" pitchFamily="34" charset="0"/>
              </a:rPr>
              <a:t>money (</a:t>
            </a:r>
            <a:r>
              <a:rPr lang="en-US" sz="2400" dirty="0" smtClean="0"/>
              <a:t>Mass, RI, NH </a:t>
            </a:r>
            <a:r>
              <a:rPr lang="en-US" sz="2400" dirty="0"/>
              <a:t>and </a:t>
            </a:r>
            <a:r>
              <a:rPr lang="en-US" sz="2400" dirty="0" smtClean="0"/>
              <a:t>Conn)</a:t>
            </a:r>
            <a:r>
              <a:rPr lang="en-US" sz="2400" dirty="0" smtClean="0">
                <a:latin typeface="Times New Roman" panose="02020603050405020304" pitchFamily="18" charset="0"/>
                <a:ea typeface="Calibri" panose="020F0502020204030204" pitchFamily="34" charset="0"/>
              </a:rPr>
              <a:t>.</a:t>
            </a:r>
          </a:p>
          <a:p>
            <a:endParaRPr lang="en-US" sz="2400" dirty="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F</a:t>
            </a:r>
            <a:r>
              <a:rPr lang="en-US" sz="2400" dirty="0" smtClean="0">
                <a:latin typeface="Times New Roman" panose="02020603050405020304" pitchFamily="18" charset="0"/>
                <a:ea typeface="Calibri" panose="020F0502020204030204" pitchFamily="34" charset="0"/>
              </a:rPr>
              <a:t>uture </a:t>
            </a:r>
            <a:r>
              <a:rPr lang="en-US" sz="2400" dirty="0">
                <a:latin typeface="Times New Roman" panose="02020603050405020304" pitchFamily="18" charset="0"/>
                <a:ea typeface="Calibri" panose="020F0502020204030204" pitchFamily="34" charset="0"/>
              </a:rPr>
              <a:t>issuance of bills of credit </a:t>
            </a:r>
            <a:r>
              <a:rPr lang="en-US" sz="2400" dirty="0" smtClean="0">
                <a:latin typeface="Times New Roman" panose="02020603050405020304" pitchFamily="18" charset="0"/>
                <a:ea typeface="Calibri" panose="020F0502020204030204" pitchFamily="34" charset="0"/>
              </a:rPr>
              <a:t>could not be used to pay private debts, but to pay public debts only (exchequer bills) -- </a:t>
            </a:r>
            <a:r>
              <a:rPr lang="en-US" sz="2400" dirty="0" smtClean="0"/>
              <a:t>“</a:t>
            </a:r>
            <a:r>
              <a:rPr lang="en-US" sz="2400" dirty="0"/>
              <a:t>only to fund the military in time of war and invasion or in service of </a:t>
            </a:r>
            <a:r>
              <a:rPr lang="en-US" sz="2400" dirty="0" smtClean="0"/>
              <a:t>government”</a:t>
            </a:r>
            <a:r>
              <a:rPr lang="en-US" sz="2400" dirty="0" smtClean="0">
                <a:latin typeface="Times New Roman" panose="02020603050405020304" pitchFamily="18" charset="0"/>
                <a:ea typeface="Calibri" panose="020F0502020204030204" pitchFamily="34" charset="0"/>
              </a:rPr>
              <a:t>.</a:t>
            </a:r>
          </a:p>
          <a:p>
            <a:pPr marL="342900" indent="-342900">
              <a:buFont typeface="Arial" panose="020B0604020202020204" pitchFamily="34" charset="0"/>
              <a:buChar char="•"/>
            </a:pPr>
            <a:r>
              <a:rPr lang="en-US" sz="2400" dirty="0"/>
              <a:t>Any new paper bills </a:t>
            </a:r>
            <a:r>
              <a:rPr lang="en-US" sz="2400" dirty="0" smtClean="0"/>
              <a:t>had </a:t>
            </a:r>
            <a:r>
              <a:rPr lang="en-US" sz="2400" dirty="0"/>
              <a:t>to be secured with tax revenues and retired within two years from the date issued</a:t>
            </a:r>
            <a:r>
              <a:rPr lang="en-US" sz="2400" dirty="0" smtClean="0"/>
              <a:t>.</a:t>
            </a:r>
          </a:p>
          <a:p>
            <a:pPr marL="342900" indent="-342900">
              <a:buFont typeface="Arial" panose="020B0604020202020204" pitchFamily="34" charset="0"/>
              <a:buChar char="•"/>
            </a:pPr>
            <a:r>
              <a:rPr lang="en-US" sz="2400" dirty="0" smtClean="0"/>
              <a:t>Existing </a:t>
            </a:r>
            <a:r>
              <a:rPr lang="en-US" sz="2400" dirty="0"/>
              <a:t>bills could not be used beyond their redemption period</a:t>
            </a:r>
            <a:r>
              <a:rPr lang="en-US" sz="2400" dirty="0" smtClean="0"/>
              <a:t>.</a:t>
            </a:r>
            <a:endParaRPr lang="en-US" sz="2400" dirty="0" smtClean="0">
              <a:latin typeface="Times New Roman" panose="02020603050405020304" pitchFamily="18" charset="0"/>
              <a:ea typeface="Calibri" panose="020F0502020204030204" pitchFamily="34" charset="0"/>
            </a:endParaRPr>
          </a:p>
        </p:txBody>
      </p:sp>
      <p:sp>
        <p:nvSpPr>
          <p:cNvPr id="5" name="Title 1"/>
          <p:cNvSpPr txBox="1">
            <a:spLocks/>
          </p:cNvSpPr>
          <p:nvPr/>
        </p:nvSpPr>
        <p:spPr>
          <a:xfrm>
            <a:off x="1" y="0"/>
            <a:ext cx="12191999" cy="389406"/>
          </a:xfrm>
          <a:prstGeom prst="rect">
            <a:avLst/>
          </a:prstGeom>
          <a:solidFill>
            <a:srgbClr val="FFFFCC"/>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smtClean="0"/>
              <a:t>1751 &amp; 1764 CURRENCY ACTS</a:t>
            </a:r>
            <a:endParaRPr lang="en-US" sz="2400" dirty="0"/>
          </a:p>
        </p:txBody>
      </p:sp>
      <p:sp>
        <p:nvSpPr>
          <p:cNvPr id="6" name="TextBox 5"/>
          <p:cNvSpPr txBox="1"/>
          <p:nvPr/>
        </p:nvSpPr>
        <p:spPr>
          <a:xfrm>
            <a:off x="0" y="381001"/>
            <a:ext cx="12191998" cy="461665"/>
          </a:xfrm>
          <a:prstGeom prst="rect">
            <a:avLst/>
          </a:prstGeom>
          <a:solidFill>
            <a:srgbClr val="FFCCFF"/>
          </a:solidFill>
        </p:spPr>
        <p:txBody>
          <a:bodyPr wrap="square" rtlCol="0">
            <a:spAutoFit/>
          </a:bodyPr>
          <a:lstStyle/>
          <a:p>
            <a:pPr algn="ctr"/>
            <a:r>
              <a:rPr lang="en-US" sz="2400" b="1" dirty="0" smtClean="0"/>
              <a:t>THE 1751 CURRENCY ACT</a:t>
            </a:r>
            <a:endParaRPr lang="en-US" sz="2400" b="1" dirty="0"/>
          </a:p>
        </p:txBody>
      </p:sp>
      <p:pic>
        <p:nvPicPr>
          <p:cNvPr id="1026" name="Picture 2" descr="http://4.bp.blogspot.com/-n6MU87exe7o/UfXOMOsMwiI/AAAAAAABh7I/rk9FhGdVKNU/s400/111+Karl+Anton+Hickel,+William+Pitt+addressing+the+House+of+Commons,+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551638"/>
            <a:ext cx="3259873" cy="23063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23543" y="5954752"/>
            <a:ext cx="2558457" cy="707886"/>
          </a:xfrm>
          <a:prstGeom prst="rect">
            <a:avLst/>
          </a:prstGeom>
          <a:noFill/>
        </p:spPr>
        <p:txBody>
          <a:bodyPr wrap="none" rtlCol="0">
            <a:spAutoFit/>
          </a:bodyPr>
          <a:lstStyle/>
          <a:p>
            <a:r>
              <a:rPr lang="en-US" sz="2000" b="1" dirty="0" smtClean="0"/>
              <a:t>HOUSE OF COMMONS</a:t>
            </a:r>
          </a:p>
          <a:p>
            <a:r>
              <a:rPr lang="en-US" sz="2000" b="1" dirty="0" smtClean="0"/>
              <a:t>LONDON, ENGLAND</a:t>
            </a:r>
            <a:endParaRPr lang="en-US" sz="2000" b="1" dirty="0"/>
          </a:p>
        </p:txBody>
      </p:sp>
      <p:pic>
        <p:nvPicPr>
          <p:cNvPr id="1028" name="Picture 4" descr="http://www.revolutionary-war-and-beyond.com/image-files/colonial-boston-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46487"/>
            <a:ext cx="4304913" cy="26115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04913" y="4712593"/>
            <a:ext cx="1898533" cy="400110"/>
          </a:xfrm>
          <a:prstGeom prst="rect">
            <a:avLst/>
          </a:prstGeom>
          <a:noFill/>
        </p:spPr>
        <p:txBody>
          <a:bodyPr wrap="none" rtlCol="0">
            <a:spAutoFit/>
          </a:bodyPr>
          <a:lstStyle/>
          <a:p>
            <a:r>
              <a:rPr lang="en-US" sz="2000" b="1" dirty="0" smtClean="0"/>
              <a:t>BOSTON, MASS.</a:t>
            </a:r>
            <a:endParaRPr lang="en-US" sz="2000" b="1" dirty="0"/>
          </a:p>
        </p:txBody>
      </p:sp>
    </p:spTree>
    <p:extLst>
      <p:ext uri="{BB962C8B-B14F-4D97-AF65-F5344CB8AC3E}">
        <p14:creationId xmlns:p14="http://schemas.microsoft.com/office/powerpoint/2010/main" val="618337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389406"/>
          </a:xfrm>
          <a:solidFill>
            <a:srgbClr val="FFFFCC"/>
          </a:solidFill>
        </p:spPr>
        <p:txBody>
          <a:bodyPr>
            <a:normAutofit fontScale="90000"/>
          </a:bodyPr>
          <a:lstStyle/>
          <a:p>
            <a:pPr algn="ctr"/>
            <a:r>
              <a:rPr lang="en-US" sz="2400" b="1" dirty="0"/>
              <a:t>1751 &amp; 1764 </a:t>
            </a:r>
            <a:r>
              <a:rPr lang="en-US" sz="2400" b="1" dirty="0" smtClean="0"/>
              <a:t>CURRENCY ACTS</a:t>
            </a:r>
            <a:endParaRPr lang="en-US" sz="2400" dirty="0"/>
          </a:p>
        </p:txBody>
      </p:sp>
      <p:sp>
        <p:nvSpPr>
          <p:cNvPr id="3" name="Content Placeholder 2"/>
          <p:cNvSpPr>
            <a:spLocks noGrp="1"/>
          </p:cNvSpPr>
          <p:nvPr>
            <p:ph idx="1"/>
          </p:nvPr>
        </p:nvSpPr>
        <p:spPr>
          <a:xfrm>
            <a:off x="0" y="1223666"/>
            <a:ext cx="4594302" cy="5634334"/>
          </a:xfrm>
        </p:spPr>
        <p:txBody>
          <a:bodyPr>
            <a:noAutofit/>
          </a:bodyPr>
          <a:lstStyle/>
          <a:p>
            <a:pPr marL="0" indent="0">
              <a:buNone/>
            </a:pPr>
            <a:r>
              <a:rPr lang="en-US" dirty="0" smtClean="0"/>
              <a:t>The ACT didn’t ban paper money for government expenses, but banned it as legal tender in private transactions, and made the ban retroactive for ten years, applying it to any money issued since 1754!   It thus sharply contracted the circulation, harming trade.</a:t>
            </a:r>
          </a:p>
          <a:p>
            <a:pPr marL="0" indent="0">
              <a:buNone/>
            </a:pPr>
            <a:endParaRPr lang="en-US" dirty="0"/>
          </a:p>
          <a:p>
            <a:pPr marL="0" indent="0">
              <a:buNone/>
            </a:pPr>
            <a:r>
              <a:rPr lang="en-US" dirty="0" smtClean="0"/>
              <a:t>Franklin went to London to lobby for its repeal.</a:t>
            </a:r>
            <a:endParaRPr lang="en-US" dirty="0"/>
          </a:p>
        </p:txBody>
      </p:sp>
      <p:sp>
        <p:nvSpPr>
          <p:cNvPr id="4" name="TextBox 3"/>
          <p:cNvSpPr txBox="1"/>
          <p:nvPr/>
        </p:nvSpPr>
        <p:spPr>
          <a:xfrm>
            <a:off x="0" y="381001"/>
            <a:ext cx="12191998" cy="461665"/>
          </a:xfrm>
          <a:prstGeom prst="rect">
            <a:avLst/>
          </a:prstGeom>
          <a:solidFill>
            <a:srgbClr val="FFCCFF"/>
          </a:solidFill>
        </p:spPr>
        <p:txBody>
          <a:bodyPr wrap="square" rtlCol="0">
            <a:spAutoFit/>
          </a:bodyPr>
          <a:lstStyle/>
          <a:p>
            <a:pPr algn="ctr"/>
            <a:r>
              <a:rPr lang="en-US" sz="2400" b="1" dirty="0" smtClean="0"/>
              <a:t>THE 1764 CURRENCY ACT WAS ENFORCED BY ENGLAND IN ALL COLONIES!</a:t>
            </a:r>
            <a:endParaRPr lang="en-US" sz="2400" b="1" dirty="0"/>
          </a:p>
        </p:txBody>
      </p:sp>
      <p:pic>
        <p:nvPicPr>
          <p:cNvPr id="11266" name="Picture 2" descr="http://gb.fotolibra.com/images/previews/646234-benjamin-franklin-at-whitehal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622" y="1937657"/>
            <a:ext cx="7258378" cy="492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704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smtClean="0"/>
              <a:t>PART 6</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Rectangle 3"/>
          <p:cNvSpPr/>
          <p:nvPr/>
        </p:nvSpPr>
        <p:spPr>
          <a:xfrm>
            <a:off x="3403724" y="3286109"/>
            <a:ext cx="7388818" cy="646331"/>
          </a:xfrm>
          <a:prstGeom prst="rect">
            <a:avLst/>
          </a:prstGeom>
        </p:spPr>
        <p:txBody>
          <a:bodyPr wrap="none">
            <a:spAutoFit/>
          </a:bodyPr>
          <a:lstStyle/>
          <a:p>
            <a:r>
              <a:rPr lang="en-US" sz="3600" dirty="0" smtClean="0"/>
              <a:t>The </a:t>
            </a:r>
            <a:r>
              <a:rPr lang="en-US" sz="3600" dirty="0"/>
              <a:t>Monetary Cause of the </a:t>
            </a:r>
            <a:r>
              <a:rPr lang="en-US" sz="3600" dirty="0" smtClean="0"/>
              <a:t>Revolution</a:t>
            </a:r>
            <a:endParaRPr lang="en-US" sz="3600" dirty="0"/>
          </a:p>
        </p:txBody>
      </p:sp>
    </p:spTree>
    <p:extLst>
      <p:ext uri="{BB962C8B-B14F-4D97-AF65-F5344CB8AC3E}">
        <p14:creationId xmlns:p14="http://schemas.microsoft.com/office/powerpoint/2010/main" val="2883592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a:t>The Monetary Cause of the Revolution</a:t>
            </a:r>
          </a:p>
        </p:txBody>
      </p:sp>
      <p:sp>
        <p:nvSpPr>
          <p:cNvPr id="3" name="Content Placeholder 2"/>
          <p:cNvSpPr>
            <a:spLocks noGrp="1"/>
          </p:cNvSpPr>
          <p:nvPr>
            <p:ph idx="1"/>
          </p:nvPr>
        </p:nvSpPr>
        <p:spPr>
          <a:xfrm>
            <a:off x="1" y="1459831"/>
            <a:ext cx="6384758" cy="5398169"/>
          </a:xfrm>
        </p:spPr>
        <p:txBody>
          <a:bodyPr>
            <a:normAutofit/>
          </a:bodyPr>
          <a:lstStyle/>
          <a:p>
            <a:pPr marL="0" indent="0">
              <a:buNone/>
            </a:pPr>
            <a:r>
              <a:rPr lang="en-US" sz="2400" dirty="0" smtClean="0"/>
              <a:t>“But the narrow-minded and selfish London merchants and bankers, who influenced the government at this period, would not permit the colonies to have their own monetary system; they must accept such ‘national’ coins as the London merchants choosed to lend them; as though there was anything ‘national’ about coins which were manufactured at their own (the merchants’) private behest and could be withdrawn, melted or exported at their own pleasure.  Accordingly orders were sent to America to put down the Colonial money … it was the enforcement of this policy that brought on the Revolution …</a:t>
            </a:r>
          </a:p>
          <a:p>
            <a:pPr marL="0" indent="0">
              <a:buNone/>
            </a:pPr>
            <a:r>
              <a:rPr lang="en-US" sz="2400" i="1" dirty="0">
                <a:latin typeface="Times New Roman" panose="02020603050405020304" pitchFamily="18" charset="0"/>
              </a:rPr>
              <a:t>The History of Money in America</a:t>
            </a:r>
            <a:r>
              <a:rPr lang="en-US" sz="2400" dirty="0">
                <a:latin typeface="Times New Roman" panose="02020603050405020304" pitchFamily="18" charset="0"/>
              </a:rPr>
              <a:t>, Alexander del Mar,  p. </a:t>
            </a:r>
            <a:r>
              <a:rPr lang="en-US" sz="2400" dirty="0" smtClean="0">
                <a:latin typeface="Times New Roman" panose="02020603050405020304" pitchFamily="18" charset="0"/>
              </a:rPr>
              <a:t>69</a:t>
            </a:r>
            <a:endParaRPr lang="en-US" sz="2400" dirty="0"/>
          </a:p>
          <a:p>
            <a:pPr marL="0" indent="0">
              <a:buNone/>
            </a:pPr>
            <a:endParaRPr lang="en-US" sz="2400" dirty="0"/>
          </a:p>
        </p:txBody>
      </p:sp>
      <p:sp>
        <p:nvSpPr>
          <p:cNvPr id="4" name="TextBox 3"/>
          <p:cNvSpPr txBox="1"/>
          <p:nvPr/>
        </p:nvSpPr>
        <p:spPr>
          <a:xfrm>
            <a:off x="0" y="357586"/>
            <a:ext cx="12191998" cy="830997"/>
          </a:xfrm>
          <a:prstGeom prst="rect">
            <a:avLst/>
          </a:prstGeom>
          <a:solidFill>
            <a:srgbClr val="CC99FF"/>
          </a:solidFill>
        </p:spPr>
        <p:txBody>
          <a:bodyPr wrap="square" rtlCol="0">
            <a:spAutoFit/>
          </a:bodyPr>
          <a:lstStyle/>
          <a:p>
            <a:pPr algn="ctr"/>
            <a:r>
              <a:rPr lang="en-US" sz="2400" b="1" dirty="0" smtClean="0"/>
              <a:t>MORE THAN ANYTHING ELSE IT WAS THE LORDS OF TRADE’S MONETARY SUPPRESSIONS</a:t>
            </a:r>
          </a:p>
          <a:p>
            <a:pPr algn="ctr"/>
            <a:r>
              <a:rPr lang="en-US" sz="2400" b="1" dirty="0" smtClean="0"/>
              <a:t>THAT LED TO THE REVOLUTION</a:t>
            </a:r>
            <a:endParaRPr lang="en-US" sz="2400" b="1" dirty="0"/>
          </a:p>
        </p:txBody>
      </p:sp>
      <p:pic>
        <p:nvPicPr>
          <p:cNvPr id="1026" name="Picture 2" descr="http://pinoak8a1213.files.wordpress.com/2012/10/massac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098" y="1343024"/>
            <a:ext cx="5676900" cy="55149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09741" y="1411704"/>
            <a:ext cx="3687613" cy="369332"/>
          </a:xfrm>
          <a:prstGeom prst="rect">
            <a:avLst/>
          </a:prstGeom>
          <a:noFill/>
        </p:spPr>
        <p:txBody>
          <a:bodyPr wrap="none" rtlCol="0">
            <a:spAutoFit/>
          </a:bodyPr>
          <a:lstStyle/>
          <a:p>
            <a:r>
              <a:rPr lang="en-US" b="1" dirty="0"/>
              <a:t>March 5, </a:t>
            </a:r>
            <a:r>
              <a:rPr lang="en-US" b="1" dirty="0" smtClean="0"/>
              <a:t>1770 – BOSTON MASSACRE</a:t>
            </a:r>
            <a:endParaRPr lang="en-US" b="1" dirty="0"/>
          </a:p>
        </p:txBody>
      </p:sp>
    </p:spTree>
    <p:extLst>
      <p:ext uri="{BB962C8B-B14F-4D97-AF65-F5344CB8AC3E}">
        <p14:creationId xmlns:p14="http://schemas.microsoft.com/office/powerpoint/2010/main" val="3728897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a:t>The Monetary Cause of the Revolution</a:t>
            </a:r>
          </a:p>
        </p:txBody>
      </p:sp>
      <p:sp>
        <p:nvSpPr>
          <p:cNvPr id="6" name="TextBox 5"/>
          <p:cNvSpPr txBox="1"/>
          <p:nvPr/>
        </p:nvSpPr>
        <p:spPr>
          <a:xfrm>
            <a:off x="0" y="357586"/>
            <a:ext cx="12191998" cy="830997"/>
          </a:xfrm>
          <a:prstGeom prst="rect">
            <a:avLst/>
          </a:prstGeom>
          <a:solidFill>
            <a:srgbClr val="CCCCFF"/>
          </a:solidFill>
        </p:spPr>
        <p:txBody>
          <a:bodyPr wrap="square" rtlCol="0">
            <a:spAutoFit/>
          </a:bodyPr>
          <a:lstStyle/>
          <a:p>
            <a:pPr algn="ctr"/>
            <a:r>
              <a:rPr lang="en-US" sz="2400" b="1" dirty="0" smtClean="0"/>
              <a:t>COMMODITY MONEY ADVOCATES ALSO ADMITTED THE ISSUE OF PAPER MONEY ISSUANCE</a:t>
            </a:r>
          </a:p>
          <a:p>
            <a:pPr algn="ctr"/>
            <a:r>
              <a:rPr lang="en-US" sz="2400" b="1" dirty="0" smtClean="0"/>
              <a:t> WAS A GREAT CAUSE OF THE REVOLUTION</a:t>
            </a:r>
            <a:endParaRPr lang="en-US" sz="2400" b="1" dirty="0"/>
          </a:p>
        </p:txBody>
      </p:sp>
      <p:sp>
        <p:nvSpPr>
          <p:cNvPr id="7" name="Content Placeholder 2"/>
          <p:cNvSpPr txBox="1">
            <a:spLocks/>
          </p:cNvSpPr>
          <p:nvPr/>
        </p:nvSpPr>
        <p:spPr>
          <a:xfrm>
            <a:off x="0" y="1459832"/>
            <a:ext cx="5518483" cy="53981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“In colony after colony, party lines came to be drawn upon this sole issue; and when opposition was encountered from the governors or councils, deadlocks frequently ensured.  Public disturbances were often aroused by these controversies over paper money, and a factional and disorderly spirit was engendered.”  p. 46</a:t>
            </a:r>
          </a:p>
          <a:p>
            <a:pPr marL="0" indent="0">
              <a:buFont typeface="Arial" panose="020B0604020202020204" pitchFamily="34" charset="0"/>
              <a:buNone/>
            </a:pPr>
            <a:r>
              <a:rPr lang="en-US" sz="2400" dirty="0" smtClean="0"/>
              <a:t>“… as a matter of simple historical fact, there can be little doubt that the acts of 1751 and 1764, which suppressed further issues of bills of credit, contributed not a little to the final breach with the mother country.”   p. 57</a:t>
            </a:r>
          </a:p>
          <a:p>
            <a:pPr marL="0" indent="0">
              <a:buFont typeface="Arial" panose="020B0604020202020204" pitchFamily="34" charset="0"/>
              <a:buNone/>
            </a:pPr>
            <a:r>
              <a:rPr lang="en-US" sz="2400" dirty="0" smtClean="0"/>
              <a:t>Charles J. Bullock, </a:t>
            </a:r>
            <a:r>
              <a:rPr lang="en-US" sz="2400" i="1" dirty="0" smtClean="0"/>
              <a:t>Essays on the Monetary History of the United States</a:t>
            </a:r>
            <a:endParaRPr lang="en-US" sz="2400" dirty="0"/>
          </a:p>
        </p:txBody>
      </p:sp>
      <p:pic>
        <p:nvPicPr>
          <p:cNvPr id="3074" name="Picture 2" descr="http://www.historyforkids.org/learn/northamerica/after1500/history/pictures/redcoat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450" y="2544762"/>
            <a:ext cx="6572550" cy="43132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04852" y="1941095"/>
            <a:ext cx="5201745" cy="400110"/>
          </a:xfrm>
          <a:prstGeom prst="rect">
            <a:avLst/>
          </a:prstGeom>
          <a:noFill/>
        </p:spPr>
        <p:txBody>
          <a:bodyPr wrap="none" rtlCol="0">
            <a:spAutoFit/>
          </a:bodyPr>
          <a:lstStyle/>
          <a:p>
            <a:r>
              <a:rPr lang="en-US" sz="2000" b="1" dirty="0"/>
              <a:t>English soldiers search a settler's house (1770s)</a:t>
            </a:r>
          </a:p>
        </p:txBody>
      </p:sp>
    </p:spTree>
    <p:extLst>
      <p:ext uri="{BB962C8B-B14F-4D97-AF65-F5344CB8AC3E}">
        <p14:creationId xmlns:p14="http://schemas.microsoft.com/office/powerpoint/2010/main" val="4056893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a:t>The Monetary Cause of the Revolution</a:t>
            </a:r>
          </a:p>
        </p:txBody>
      </p:sp>
      <p:sp>
        <p:nvSpPr>
          <p:cNvPr id="3" name="Content Placeholder 2"/>
          <p:cNvSpPr>
            <a:spLocks noGrp="1"/>
          </p:cNvSpPr>
          <p:nvPr>
            <p:ph idx="1"/>
          </p:nvPr>
        </p:nvSpPr>
        <p:spPr>
          <a:xfrm>
            <a:off x="0" y="1411705"/>
            <a:ext cx="8101264" cy="5033760"/>
          </a:xfrm>
        </p:spPr>
        <p:txBody>
          <a:bodyPr>
            <a:normAutofit/>
          </a:bodyPr>
          <a:lstStyle/>
          <a:p>
            <a:pPr marL="0" indent="0">
              <a:buNone/>
            </a:pPr>
            <a:r>
              <a:rPr lang="en-US" sz="2400" dirty="0" smtClean="0"/>
              <a:t>“The action finally taken by Great Britain aroused the most bitter feelings of resentment; and the {Currency} law of 1764 was enacted at a time when the minds of Americans were excited over the Stamp Act … “  p. 58</a:t>
            </a:r>
          </a:p>
          <a:p>
            <a:pPr marL="0" indent="0">
              <a:buNone/>
            </a:pPr>
            <a:endParaRPr lang="en-US" sz="2400" dirty="0"/>
          </a:p>
          <a:p>
            <a:pPr marL="0" indent="0">
              <a:buNone/>
            </a:pPr>
            <a:r>
              <a:rPr lang="en-US" sz="2400" dirty="0" smtClean="0"/>
              <a:t>“In 1766, when he was examined before the House of Commons, Franklin gave it as his deliberate opinion that one reason for the impatience and disrespect which the colonies were manifesting toward Parliamentary authority was ‘the prohibition of making paper money.’  Too little attention has been given to this fact by most American historians.”  p. 58</a:t>
            </a:r>
          </a:p>
          <a:p>
            <a:pPr marL="0" indent="0">
              <a:buNone/>
            </a:pPr>
            <a:r>
              <a:rPr lang="en-US" sz="2400" dirty="0"/>
              <a:t>Charles J. Bullock, </a:t>
            </a:r>
            <a:r>
              <a:rPr lang="en-US" sz="2400" i="1" dirty="0"/>
              <a:t>Essays on the Monetary History of the United States</a:t>
            </a:r>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pic>
        <p:nvPicPr>
          <p:cNvPr id="2050" name="Picture 2" descr="http://secureimages.teach12.com/tgc/media/courses/361x269/85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475" y="4295774"/>
            <a:ext cx="3438525" cy="25622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57586"/>
            <a:ext cx="12191998" cy="830997"/>
          </a:xfrm>
          <a:prstGeom prst="rect">
            <a:avLst/>
          </a:prstGeom>
          <a:solidFill>
            <a:srgbClr val="CCCCFF"/>
          </a:solidFill>
        </p:spPr>
        <p:txBody>
          <a:bodyPr wrap="square" rtlCol="0">
            <a:spAutoFit/>
          </a:bodyPr>
          <a:lstStyle/>
          <a:p>
            <a:pPr algn="ctr"/>
            <a:r>
              <a:rPr lang="en-US" sz="2400" b="1" dirty="0" smtClean="0"/>
              <a:t>COMMODITY MONEY ADVOCATES ALSO ADMITTED THE ISSUE OF PAPER MONEY ISSUANCE</a:t>
            </a:r>
          </a:p>
          <a:p>
            <a:pPr algn="ctr"/>
            <a:r>
              <a:rPr lang="en-US" sz="2400" b="1" dirty="0" smtClean="0"/>
              <a:t> WAS A GREAT CAUSE OF THE REVOLUTION</a:t>
            </a:r>
            <a:endParaRPr lang="en-US" sz="2400" b="1" dirty="0"/>
          </a:p>
        </p:txBody>
      </p:sp>
      <p:pic>
        <p:nvPicPr>
          <p:cNvPr id="2054" name="Picture 6" descr="http://www.benfranklin300.org/exhibition/_html/5_2/_images/a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9833" y="1183605"/>
            <a:ext cx="3112168" cy="311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89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a:t>The Monetary Cause of the Revolution</a:t>
            </a:r>
          </a:p>
        </p:txBody>
      </p:sp>
      <p:sp>
        <p:nvSpPr>
          <p:cNvPr id="3" name="Content Placeholder 2"/>
          <p:cNvSpPr>
            <a:spLocks noGrp="1"/>
          </p:cNvSpPr>
          <p:nvPr>
            <p:ph idx="1"/>
          </p:nvPr>
        </p:nvSpPr>
        <p:spPr>
          <a:xfrm>
            <a:off x="267086" y="1884492"/>
            <a:ext cx="4394123" cy="4092561"/>
          </a:xfrm>
        </p:spPr>
        <p:txBody>
          <a:bodyPr>
            <a:normAutofit/>
          </a:bodyPr>
          <a:lstStyle/>
          <a:p>
            <a:pPr marL="0" indent="0">
              <a:buNone/>
            </a:pPr>
            <a:r>
              <a:rPr lang="en-US" sz="2400" dirty="0" smtClean="0"/>
              <a:t>By 1773 London reconsidered, and allowed colonial legislatures more leeway in issuing various forms of paper money.  But it was too little, too late; the colonists ‘rejected any parliamentary interference with their control over money,’ wrote Ernst.</a:t>
            </a:r>
          </a:p>
          <a:p>
            <a:pPr marL="0" indent="0">
              <a:buNone/>
            </a:pPr>
            <a:r>
              <a:rPr lang="en-US" sz="2400" dirty="0" smtClean="0"/>
              <a:t> (Joseph Ernst, </a:t>
            </a:r>
            <a:r>
              <a:rPr lang="en-US" sz="2400" i="1" dirty="0" smtClean="0"/>
              <a:t>Money and Politics in America 1755-1775</a:t>
            </a:r>
            <a:r>
              <a:rPr lang="en-US" sz="2400" dirty="0" smtClean="0"/>
              <a:t>, chapter 1)</a:t>
            </a:r>
            <a:endParaRPr lang="en-US" sz="2400" dirty="0"/>
          </a:p>
        </p:txBody>
      </p:sp>
      <p:sp>
        <p:nvSpPr>
          <p:cNvPr id="4" name="TextBox 3"/>
          <p:cNvSpPr txBox="1"/>
          <p:nvPr/>
        </p:nvSpPr>
        <p:spPr>
          <a:xfrm>
            <a:off x="0" y="357586"/>
            <a:ext cx="12191998" cy="830997"/>
          </a:xfrm>
          <a:prstGeom prst="rect">
            <a:avLst/>
          </a:prstGeom>
          <a:solidFill>
            <a:srgbClr val="CCCCFF"/>
          </a:solidFill>
        </p:spPr>
        <p:txBody>
          <a:bodyPr wrap="square" rtlCol="0">
            <a:spAutoFit/>
          </a:bodyPr>
          <a:lstStyle/>
          <a:p>
            <a:pPr algn="ctr"/>
            <a:r>
              <a:rPr lang="en-US" sz="2400" b="1" dirty="0" smtClean="0"/>
              <a:t>COMMODITY MONEY ADVOCATES ALSO ADMITTED THE ISSUE OF PAPER MONEY ISSUANCE</a:t>
            </a:r>
          </a:p>
          <a:p>
            <a:pPr algn="ctr"/>
            <a:r>
              <a:rPr lang="en-US" sz="2400" b="1" dirty="0" smtClean="0"/>
              <a:t> WAS A GREAT CAUSE OF THE REVOLUTION</a:t>
            </a:r>
            <a:endParaRPr lang="en-US" sz="2400" b="1" dirty="0"/>
          </a:p>
        </p:txBody>
      </p:sp>
      <p:pic>
        <p:nvPicPr>
          <p:cNvPr id="4100" name="Picture 4" descr="http://www.loc.gov/exhibits/us.capitol/tw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188" y="1195648"/>
            <a:ext cx="6785809" cy="45578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5998" y="5678907"/>
            <a:ext cx="5858976" cy="1200329"/>
          </a:xfrm>
          <a:prstGeom prst="rect">
            <a:avLst/>
          </a:prstGeom>
          <a:solidFill>
            <a:srgbClr val="FFCCFF"/>
          </a:solidFill>
        </p:spPr>
        <p:txBody>
          <a:bodyPr wrap="none" rtlCol="0">
            <a:spAutoFit/>
          </a:bodyPr>
          <a:lstStyle/>
          <a:p>
            <a:r>
              <a:rPr lang="en-US" b="1" u="sng" dirty="0" smtClean="0"/>
              <a:t>Massachusetts Spy </a:t>
            </a:r>
            <a:r>
              <a:rPr lang="en-US" b="1" dirty="0" smtClean="0"/>
              <a:t>(est. </a:t>
            </a:r>
            <a:r>
              <a:rPr lang="en-US" b="1" dirty="0"/>
              <a:t>1770) was constantly on the </a:t>
            </a:r>
            <a:r>
              <a:rPr lang="en-US" b="1" dirty="0" smtClean="0"/>
              <a:t>verge</a:t>
            </a:r>
          </a:p>
          <a:p>
            <a:r>
              <a:rPr lang="en-US" b="1" dirty="0" smtClean="0"/>
              <a:t>of </a:t>
            </a:r>
            <a:r>
              <a:rPr lang="en-US" b="1" dirty="0"/>
              <a:t>being suppressed by the Royalist </a:t>
            </a:r>
            <a:r>
              <a:rPr lang="en-US" b="1" dirty="0" smtClean="0"/>
              <a:t>government.   The</a:t>
            </a:r>
          </a:p>
          <a:p>
            <a:r>
              <a:rPr lang="en-US" b="1" dirty="0" smtClean="0"/>
              <a:t>columnists </a:t>
            </a:r>
            <a:r>
              <a:rPr lang="en-US" b="1" dirty="0"/>
              <a:t>spoke to the colonists as an </a:t>
            </a:r>
            <a:r>
              <a:rPr lang="en-US" b="1" dirty="0" smtClean="0"/>
              <a:t>independent</a:t>
            </a:r>
          </a:p>
          <a:p>
            <a:r>
              <a:rPr lang="en-US" b="1" dirty="0" smtClean="0"/>
              <a:t>people </a:t>
            </a:r>
            <a:r>
              <a:rPr lang="en-US" b="1" dirty="0"/>
              <a:t>tied to Britain only by voluntary legal compact.</a:t>
            </a:r>
          </a:p>
        </p:txBody>
      </p:sp>
    </p:spTree>
    <p:extLst>
      <p:ext uri="{BB962C8B-B14F-4D97-AF65-F5344CB8AC3E}">
        <p14:creationId xmlns:p14="http://schemas.microsoft.com/office/powerpoint/2010/main" val="2115940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a:t>The Monetary Cause of the Revolution</a:t>
            </a:r>
          </a:p>
        </p:txBody>
      </p:sp>
      <p:sp>
        <p:nvSpPr>
          <p:cNvPr id="5" name="TextBox 4"/>
          <p:cNvSpPr txBox="1"/>
          <p:nvPr/>
        </p:nvSpPr>
        <p:spPr>
          <a:xfrm>
            <a:off x="2155784" y="6150875"/>
            <a:ext cx="7880427" cy="646331"/>
          </a:xfrm>
          <a:prstGeom prst="rect">
            <a:avLst/>
          </a:prstGeom>
          <a:noFill/>
        </p:spPr>
        <p:txBody>
          <a:bodyPr wrap="none" rtlCol="0">
            <a:spAutoFit/>
          </a:bodyPr>
          <a:lstStyle/>
          <a:p>
            <a:r>
              <a:rPr lang="en-US" b="1" dirty="0" smtClean="0"/>
              <a:t>Benjamin Franklin’s cartoon warned </a:t>
            </a:r>
            <a:r>
              <a:rPr lang="en-US" b="1" dirty="0"/>
              <a:t>against the danger of Britain losing </a:t>
            </a:r>
            <a:r>
              <a:rPr lang="en-US" b="1" dirty="0" smtClean="0"/>
              <a:t>her</a:t>
            </a:r>
          </a:p>
          <a:p>
            <a:r>
              <a:rPr lang="en-US" b="1" dirty="0" smtClean="0"/>
              <a:t>American colonies by showing </a:t>
            </a:r>
            <a:r>
              <a:rPr lang="en-US" b="1" dirty="0"/>
              <a:t>a woman with her limbs (American states) cut off.</a:t>
            </a:r>
          </a:p>
        </p:txBody>
      </p:sp>
      <p:pic>
        <p:nvPicPr>
          <p:cNvPr id="7170" name="Picture 2" descr="http://classconnection.s3.amazonaws.com/870/flashcards/738870/png/reduced13180396905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8" y="599807"/>
            <a:ext cx="9753600" cy="53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631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397787" y="773086"/>
            <a:ext cx="11396421" cy="5937680"/>
          </a:xfrm>
        </p:spPr>
        <p:txBody>
          <a:bodyPr>
            <a:normAutofit fontScale="92500" lnSpcReduction="10000"/>
          </a:bodyPr>
          <a:lstStyle/>
          <a:p>
            <a:pPr marL="457200" indent="-457200">
              <a:buFont typeface="+mj-lt"/>
              <a:buAutoNum type="arabicPeriod"/>
            </a:pPr>
            <a:r>
              <a:rPr lang="en-US" sz="2400" dirty="0" smtClean="0"/>
              <a:t>Timeline</a:t>
            </a:r>
          </a:p>
          <a:p>
            <a:pPr marL="457200" indent="-457200">
              <a:buFont typeface="+mj-lt"/>
              <a:buAutoNum type="arabicPeriod"/>
            </a:pPr>
            <a:r>
              <a:rPr lang="en-US" sz="2400" dirty="0"/>
              <a:t>Lords of Trade and Plantations Attack Colonial Money:  But Pennsylvania’s Money </a:t>
            </a:r>
            <a:r>
              <a:rPr lang="en-US" sz="2400" dirty="0" smtClean="0"/>
              <a:t>Worked</a:t>
            </a:r>
          </a:p>
          <a:p>
            <a:pPr marL="457200" indent="-457200">
              <a:buFont typeface="+mj-lt"/>
              <a:buAutoNum type="arabicPeriod"/>
            </a:pPr>
            <a:r>
              <a:rPr lang="en-US" sz="2400" dirty="0" smtClean="0"/>
              <a:t>A </a:t>
            </a:r>
            <a:r>
              <a:rPr lang="en-US" sz="2400" dirty="0"/>
              <a:t>Different Story:    Massachusetts </a:t>
            </a:r>
            <a:r>
              <a:rPr lang="en-US" sz="2400" dirty="0" smtClean="0"/>
              <a:t>Deflated</a:t>
            </a:r>
          </a:p>
          <a:p>
            <a:pPr marL="457200" indent="-457200">
              <a:buFont typeface="+mj-lt"/>
              <a:buAutoNum type="arabicPeriod"/>
            </a:pPr>
            <a:r>
              <a:rPr lang="en-US" sz="2400" dirty="0" smtClean="0"/>
              <a:t>1741 No </a:t>
            </a:r>
            <a:r>
              <a:rPr lang="en-US" sz="2400" dirty="0"/>
              <a:t>“Partial Schemes of Private Men”</a:t>
            </a:r>
          </a:p>
          <a:p>
            <a:pPr marL="457200" indent="-457200">
              <a:buFont typeface="+mj-lt"/>
              <a:buAutoNum type="arabicPeriod"/>
            </a:pPr>
            <a:r>
              <a:rPr lang="en-US" sz="2400" dirty="0" smtClean="0"/>
              <a:t>1751 &amp; 1764 Currency Acts</a:t>
            </a:r>
          </a:p>
          <a:p>
            <a:pPr marL="457200" indent="-457200">
              <a:buFont typeface="+mj-lt"/>
              <a:buAutoNum type="arabicPeriod"/>
            </a:pPr>
            <a:r>
              <a:rPr lang="en-US" sz="2400" dirty="0" smtClean="0"/>
              <a:t>The Monetary Cause of the Revolution</a:t>
            </a:r>
          </a:p>
          <a:p>
            <a:pPr marL="457200" indent="-457200">
              <a:buFont typeface="+mj-lt"/>
              <a:buAutoNum type="arabicPeriod"/>
            </a:pPr>
            <a:r>
              <a:rPr lang="en-US" sz="2400" dirty="0" smtClean="0"/>
              <a:t>Continental Currency – Lifeblood of the Revolution</a:t>
            </a:r>
          </a:p>
          <a:p>
            <a:pPr marL="457200" indent="-457200">
              <a:buFont typeface="+mj-lt"/>
              <a:buAutoNum type="arabicPeriod"/>
            </a:pPr>
            <a:r>
              <a:rPr lang="en-US" sz="2400" dirty="0" smtClean="0"/>
              <a:t>Limitations of the Continental Currency</a:t>
            </a:r>
          </a:p>
          <a:p>
            <a:pPr marL="457200" indent="-457200">
              <a:buFont typeface="+mj-lt"/>
              <a:buAutoNum type="arabicPeriod"/>
            </a:pPr>
            <a:r>
              <a:rPr lang="en-US" sz="2400" dirty="0" smtClean="0"/>
              <a:t>Massive British Counterfeiting of the Continentals</a:t>
            </a:r>
          </a:p>
          <a:p>
            <a:pPr marL="457200" indent="-457200">
              <a:buFont typeface="+mj-lt"/>
              <a:buAutoNum type="arabicPeriod"/>
            </a:pPr>
            <a:r>
              <a:rPr lang="en-US" sz="2400" dirty="0" smtClean="0"/>
              <a:t>Breakdown of the Continental Currency</a:t>
            </a:r>
          </a:p>
          <a:p>
            <a:pPr marL="457200" indent="-457200">
              <a:buFont typeface="+mj-lt"/>
              <a:buAutoNum type="arabicPeriod"/>
            </a:pPr>
            <a:r>
              <a:rPr lang="en-US" sz="2400" dirty="0" smtClean="0"/>
              <a:t>The French Factor in the Revolution</a:t>
            </a:r>
          </a:p>
          <a:p>
            <a:pPr marL="457200" indent="-457200">
              <a:buFont typeface="+mj-lt"/>
              <a:buAutoNum type="arabicPeriod"/>
            </a:pPr>
            <a:r>
              <a:rPr lang="en-US" sz="2400" dirty="0" smtClean="0"/>
              <a:t>The Darkest Hour of the Revolution</a:t>
            </a:r>
          </a:p>
          <a:p>
            <a:pPr marL="457200" indent="-457200">
              <a:buFont typeface="+mj-lt"/>
              <a:buAutoNum type="arabicPeriod"/>
            </a:pPr>
            <a:r>
              <a:rPr lang="en-US" sz="2400" dirty="0" smtClean="0"/>
              <a:t>All in All, A Remarkable Performance by the Continentals</a:t>
            </a:r>
          </a:p>
          <a:p>
            <a:pPr marL="457200" indent="-457200">
              <a:buFont typeface="+mj-lt"/>
              <a:buAutoNum type="arabicPeriod"/>
            </a:pPr>
            <a:r>
              <a:rPr lang="en-US" sz="2400" dirty="0" smtClean="0"/>
              <a:t>The Aftermath of the Continental Currency</a:t>
            </a:r>
          </a:p>
        </p:txBody>
      </p:sp>
    </p:spTree>
    <p:extLst>
      <p:ext uri="{BB962C8B-B14F-4D97-AF65-F5344CB8AC3E}">
        <p14:creationId xmlns:p14="http://schemas.microsoft.com/office/powerpoint/2010/main" val="1425440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algn="ctr"/>
            <a:r>
              <a:rPr lang="en-US" sz="2400" b="1" dirty="0" smtClean="0"/>
              <a:t>PART 7</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Rectangle 3"/>
          <p:cNvSpPr/>
          <p:nvPr/>
        </p:nvSpPr>
        <p:spPr>
          <a:xfrm>
            <a:off x="2056650" y="3086055"/>
            <a:ext cx="9737558" cy="584775"/>
          </a:xfrm>
          <a:prstGeom prst="rect">
            <a:avLst/>
          </a:prstGeom>
        </p:spPr>
        <p:txBody>
          <a:bodyPr wrap="square">
            <a:spAutoFit/>
          </a:bodyPr>
          <a:lstStyle/>
          <a:p>
            <a:r>
              <a:rPr lang="en-US" sz="3200" dirty="0" smtClean="0"/>
              <a:t>Continental </a:t>
            </a:r>
            <a:r>
              <a:rPr lang="en-US" sz="3200" dirty="0"/>
              <a:t>Currency – Lifeblood of the </a:t>
            </a:r>
            <a:r>
              <a:rPr lang="en-US" sz="3200" dirty="0" smtClean="0"/>
              <a:t>Revolution</a:t>
            </a:r>
            <a:endParaRPr lang="en-US" sz="3200" dirty="0"/>
          </a:p>
        </p:txBody>
      </p:sp>
    </p:spTree>
    <p:extLst>
      <p:ext uri="{BB962C8B-B14F-4D97-AF65-F5344CB8AC3E}">
        <p14:creationId xmlns:p14="http://schemas.microsoft.com/office/powerpoint/2010/main" val="3785686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algn="ctr"/>
            <a:r>
              <a:rPr lang="en-US" sz="2400" b="1" dirty="0"/>
              <a:t>Continental Currency – Lifeblood of the Revolution</a:t>
            </a:r>
          </a:p>
        </p:txBody>
      </p:sp>
      <p:sp>
        <p:nvSpPr>
          <p:cNvPr id="3" name="Content Placeholder 2"/>
          <p:cNvSpPr>
            <a:spLocks noGrp="1"/>
          </p:cNvSpPr>
          <p:nvPr>
            <p:ph idx="1"/>
          </p:nvPr>
        </p:nvSpPr>
        <p:spPr>
          <a:xfrm>
            <a:off x="-1" y="1155872"/>
            <a:ext cx="6096001" cy="5702127"/>
          </a:xfrm>
        </p:spPr>
        <p:txBody>
          <a:bodyPr>
            <a:normAutofit/>
          </a:bodyPr>
          <a:lstStyle/>
          <a:p>
            <a:pPr marL="0" indent="0">
              <a:buNone/>
            </a:pPr>
            <a:r>
              <a:rPr lang="en-US" sz="2400" dirty="0" smtClean="0"/>
              <a:t>The Second Continental Congress met at Philadelphia on May 10, 1775.</a:t>
            </a:r>
          </a:p>
          <a:p>
            <a:pPr marL="0" indent="0">
              <a:buNone/>
            </a:pPr>
            <a:endParaRPr lang="en-US" sz="2400" dirty="0" smtClean="0"/>
          </a:p>
          <a:p>
            <a:pPr marL="0" indent="0">
              <a:buNone/>
            </a:pPr>
            <a:r>
              <a:rPr lang="en-US" sz="2400" u="sng" dirty="0" smtClean="0"/>
              <a:t>On June 22 the Congress issued $2 million in bills of credit – Continental Currency –based upon credit of the States, who would redeem the bills.</a:t>
            </a:r>
          </a:p>
          <a:p>
            <a:pPr marL="0" indent="0">
              <a:buNone/>
            </a:pPr>
            <a:endParaRPr lang="en-US" sz="2400" dirty="0" smtClean="0"/>
          </a:p>
          <a:p>
            <a:pPr marL="0" indent="0">
              <a:buNone/>
            </a:pPr>
            <a:r>
              <a:rPr lang="en-US" sz="2400" dirty="0" smtClean="0"/>
              <a:t>“But, although the Colonies were as yet uncertain of their course with respect to separation, there was no uncertainty with regard to their monetary system.   This they had determined should be independent of the Crown …”   </a:t>
            </a:r>
            <a:r>
              <a:rPr lang="en-US" sz="2400" i="1" dirty="0" smtClean="0">
                <a:latin typeface="Times New Roman" panose="02020603050405020304" pitchFamily="18" charset="0"/>
              </a:rPr>
              <a:t>The </a:t>
            </a:r>
            <a:r>
              <a:rPr lang="en-US" sz="2400" i="1" dirty="0">
                <a:latin typeface="Times New Roman" panose="02020603050405020304" pitchFamily="18" charset="0"/>
              </a:rPr>
              <a:t>History of Money in America</a:t>
            </a:r>
            <a:r>
              <a:rPr lang="en-US" sz="2400" dirty="0">
                <a:latin typeface="Times New Roman" panose="02020603050405020304" pitchFamily="18" charset="0"/>
              </a:rPr>
              <a:t>, Alexander del Mar,  p. </a:t>
            </a:r>
            <a:r>
              <a:rPr lang="en-US" sz="2400" dirty="0" smtClean="0">
                <a:latin typeface="Times New Roman" panose="02020603050405020304" pitchFamily="18" charset="0"/>
              </a:rPr>
              <a:t>96</a:t>
            </a:r>
            <a:endParaRPr lang="en-US" sz="2400" dirty="0"/>
          </a:p>
          <a:p>
            <a:pPr marL="0" indent="0">
              <a:buNone/>
            </a:pPr>
            <a:endParaRPr lang="en-US" sz="2400" dirty="0" smtClean="0"/>
          </a:p>
        </p:txBody>
      </p:sp>
      <p:sp>
        <p:nvSpPr>
          <p:cNvPr id="4" name="TextBox 3"/>
          <p:cNvSpPr txBox="1"/>
          <p:nvPr/>
        </p:nvSpPr>
        <p:spPr>
          <a:xfrm>
            <a:off x="0" y="350521"/>
            <a:ext cx="12191997" cy="461665"/>
          </a:xfrm>
          <a:prstGeom prst="rect">
            <a:avLst/>
          </a:prstGeom>
          <a:solidFill>
            <a:srgbClr val="00B0F0"/>
          </a:solidFill>
        </p:spPr>
        <p:txBody>
          <a:bodyPr wrap="square" rtlCol="0">
            <a:spAutoFit/>
          </a:bodyPr>
          <a:lstStyle/>
          <a:p>
            <a:pPr algn="ctr"/>
            <a:r>
              <a:rPr lang="en-US" sz="2400" b="1" dirty="0" smtClean="0"/>
              <a:t>CONTINENTAL CURRENCY AND THE REVOLUTION WERE INSEPARABLE!</a:t>
            </a:r>
            <a:endParaRPr lang="en-US" sz="2400" b="1" dirty="0"/>
          </a:p>
        </p:txBody>
      </p:sp>
      <p:pic>
        <p:nvPicPr>
          <p:cNvPr id="9218" name="Picture 2" descr="http://www.revolutionary-war-and-beyond.com/image-files/first-continental-congress-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87609"/>
            <a:ext cx="6096000" cy="4438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09347" y="6333187"/>
            <a:ext cx="5354158" cy="400110"/>
          </a:xfrm>
          <a:prstGeom prst="rect">
            <a:avLst/>
          </a:prstGeom>
          <a:noFill/>
        </p:spPr>
        <p:txBody>
          <a:bodyPr wrap="none" rtlCol="0">
            <a:spAutoFit/>
          </a:bodyPr>
          <a:lstStyle/>
          <a:p>
            <a:r>
              <a:rPr lang="en-US" sz="2000" b="1" dirty="0" smtClean="0"/>
              <a:t>Second Continental Congress, 1775, Philadelphia</a:t>
            </a:r>
            <a:endParaRPr lang="en-US" sz="2000" b="1" dirty="0"/>
          </a:p>
        </p:txBody>
      </p:sp>
    </p:spTree>
    <p:extLst>
      <p:ext uri="{BB962C8B-B14F-4D97-AF65-F5344CB8AC3E}">
        <p14:creationId xmlns:p14="http://schemas.microsoft.com/office/powerpoint/2010/main" val="3873498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algn="ctr"/>
            <a:r>
              <a:rPr lang="en-US" sz="2400" b="1" dirty="0"/>
              <a:t>Continental Currency – Lifeblood of the Revolution</a:t>
            </a:r>
          </a:p>
        </p:txBody>
      </p:sp>
      <p:sp>
        <p:nvSpPr>
          <p:cNvPr id="3" name="Content Placeholder 2"/>
          <p:cNvSpPr>
            <a:spLocks noGrp="1"/>
          </p:cNvSpPr>
          <p:nvPr>
            <p:ph idx="1"/>
          </p:nvPr>
        </p:nvSpPr>
        <p:spPr>
          <a:xfrm>
            <a:off x="641684" y="977472"/>
            <a:ext cx="4475748" cy="5702127"/>
          </a:xfrm>
          <a:solidFill>
            <a:srgbClr val="FFFF00"/>
          </a:solidFill>
        </p:spPr>
        <p:txBody>
          <a:bodyPr>
            <a:normAutofit/>
          </a:bodyPr>
          <a:lstStyle/>
          <a:p>
            <a:pPr marL="0" indent="0">
              <a:buNone/>
            </a:pPr>
            <a:r>
              <a:rPr lang="en-US" sz="2400" dirty="0" smtClean="0"/>
              <a:t>The Continental Congress issued the Declaration of Independence in July 1776.</a:t>
            </a:r>
          </a:p>
          <a:p>
            <a:pPr marL="0" indent="0">
              <a:buNone/>
            </a:pPr>
            <a:endParaRPr lang="en-US" sz="2400" dirty="0" smtClean="0"/>
          </a:p>
          <a:p>
            <a:pPr marL="0" indent="0">
              <a:buNone/>
            </a:pPr>
            <a:r>
              <a:rPr lang="en-US" sz="2400" u="sng" dirty="0" smtClean="0"/>
              <a:t>They also issued a proclamation that anyone refusing to accept the Continental Currency was a public enemy and could be imprisoned and their possessions seized.</a:t>
            </a:r>
          </a:p>
        </p:txBody>
      </p:sp>
      <p:sp>
        <p:nvSpPr>
          <p:cNvPr id="4" name="TextBox 3"/>
          <p:cNvSpPr txBox="1"/>
          <p:nvPr/>
        </p:nvSpPr>
        <p:spPr>
          <a:xfrm>
            <a:off x="0" y="350521"/>
            <a:ext cx="12191997" cy="461665"/>
          </a:xfrm>
          <a:prstGeom prst="rect">
            <a:avLst/>
          </a:prstGeom>
          <a:solidFill>
            <a:srgbClr val="00B0F0"/>
          </a:solidFill>
        </p:spPr>
        <p:txBody>
          <a:bodyPr wrap="square" rtlCol="0">
            <a:spAutoFit/>
          </a:bodyPr>
          <a:lstStyle/>
          <a:p>
            <a:pPr algn="ctr"/>
            <a:r>
              <a:rPr lang="en-US" sz="2400" b="1" dirty="0" smtClean="0"/>
              <a:t>CONTINENTAL CURRENCY AND THE REVOLUTION WERE INSEPARABLE!</a:t>
            </a:r>
            <a:endParaRPr lang="en-US" sz="2400" b="1" dirty="0"/>
          </a:p>
        </p:txBody>
      </p:sp>
      <p:pic>
        <p:nvPicPr>
          <p:cNvPr id="14338" name="Picture 2" descr="http://fearlessmen.com/wp-content/uploads/2012/07/Declaration-Independen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421" y="812186"/>
            <a:ext cx="4331366" cy="605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35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algn="ctr"/>
            <a:r>
              <a:rPr lang="en-US" sz="2400" b="1" dirty="0"/>
              <a:t>Continental Currency – Lifeblood of the Revolution</a:t>
            </a:r>
          </a:p>
        </p:txBody>
      </p:sp>
      <p:sp>
        <p:nvSpPr>
          <p:cNvPr id="3" name="Content Placeholder 2"/>
          <p:cNvSpPr>
            <a:spLocks noGrp="1"/>
          </p:cNvSpPr>
          <p:nvPr>
            <p:ph idx="1"/>
          </p:nvPr>
        </p:nvSpPr>
        <p:spPr>
          <a:xfrm>
            <a:off x="-1" y="1155872"/>
            <a:ext cx="6096001" cy="5702127"/>
          </a:xfrm>
        </p:spPr>
        <p:txBody>
          <a:bodyPr>
            <a:normAutofit/>
          </a:bodyPr>
          <a:lstStyle/>
          <a:p>
            <a:pPr marL="0" indent="0">
              <a:buNone/>
            </a:pPr>
            <a:r>
              <a:rPr lang="en-US" sz="2400" dirty="0" smtClean="0"/>
              <a:t>“Lexington and Concord were trivial acts of resistance which chiefly concerned those who took part in them and which might have been forgiven; but the creation and circulation of bills of credit by revolutionary assemblies in Massachusetts and Philadelphia, were the acts of  whole people and coming as they did upon the heels of the strenuous efforts made by the Crown to suppress paper money in America, they constituted acts of defiance so contemptuous and insulting to the Crown that forgiveness was thereafter impossible.”</a:t>
            </a:r>
          </a:p>
          <a:p>
            <a:pPr marL="0" indent="0">
              <a:buNone/>
            </a:pPr>
            <a:endParaRPr lang="en-US" sz="2400" dirty="0"/>
          </a:p>
          <a:p>
            <a:pPr marL="0" indent="0">
              <a:buNone/>
            </a:pPr>
            <a:r>
              <a:rPr lang="en-US" sz="2400" i="1" dirty="0">
                <a:latin typeface="Times New Roman" panose="02020603050405020304" pitchFamily="18" charset="0"/>
              </a:rPr>
              <a:t>The History of Money in America</a:t>
            </a:r>
            <a:r>
              <a:rPr lang="en-US" sz="2400" dirty="0">
                <a:latin typeface="Times New Roman" panose="02020603050405020304" pitchFamily="18" charset="0"/>
              </a:rPr>
              <a:t>, Alexander del Mar,  p. </a:t>
            </a:r>
            <a:r>
              <a:rPr lang="en-US" sz="2400" dirty="0" smtClean="0">
                <a:latin typeface="Times New Roman" panose="02020603050405020304" pitchFamily="18" charset="0"/>
              </a:rPr>
              <a:t>96</a:t>
            </a:r>
            <a:endParaRPr lang="en-US" sz="2400" dirty="0"/>
          </a:p>
          <a:p>
            <a:pPr marL="0" indent="0">
              <a:buNone/>
            </a:pPr>
            <a:endParaRPr lang="en-US" sz="2400" dirty="0" smtClean="0"/>
          </a:p>
        </p:txBody>
      </p:sp>
      <p:sp>
        <p:nvSpPr>
          <p:cNvPr id="4" name="TextBox 3"/>
          <p:cNvSpPr txBox="1"/>
          <p:nvPr/>
        </p:nvSpPr>
        <p:spPr>
          <a:xfrm>
            <a:off x="0" y="350521"/>
            <a:ext cx="12191997" cy="461665"/>
          </a:xfrm>
          <a:prstGeom prst="rect">
            <a:avLst/>
          </a:prstGeom>
          <a:solidFill>
            <a:srgbClr val="00B0F0"/>
          </a:solidFill>
        </p:spPr>
        <p:txBody>
          <a:bodyPr wrap="square" rtlCol="0">
            <a:spAutoFit/>
          </a:bodyPr>
          <a:lstStyle/>
          <a:p>
            <a:pPr algn="ctr"/>
            <a:r>
              <a:rPr lang="en-US" sz="2400" b="1" dirty="0" smtClean="0"/>
              <a:t>CONTINENTAL CURRENCY AND THE REVOLUTION WERE INSEPARABLE!</a:t>
            </a:r>
            <a:endParaRPr lang="en-US" sz="2400" b="1" dirty="0"/>
          </a:p>
        </p:txBody>
      </p:sp>
      <p:pic>
        <p:nvPicPr>
          <p:cNvPr id="8196" name="Picture 4" descr="http://www.jkamericana.com/media/catalog/product/cache/1/image/800x800/9df78eab33525d08d6e5fb8d27136e95/1/7/1775cont_currency_r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47" y="1047748"/>
            <a:ext cx="5810250" cy="581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21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algn="ctr"/>
            <a:r>
              <a:rPr lang="en-US" sz="2400" b="1" dirty="0"/>
              <a:t>Continental Currency – Lifeblood of the Revolution</a:t>
            </a:r>
          </a:p>
        </p:txBody>
      </p:sp>
      <p:sp>
        <p:nvSpPr>
          <p:cNvPr id="3" name="Content Placeholder 2"/>
          <p:cNvSpPr>
            <a:spLocks noGrp="1"/>
          </p:cNvSpPr>
          <p:nvPr>
            <p:ph idx="1"/>
          </p:nvPr>
        </p:nvSpPr>
        <p:spPr>
          <a:xfrm>
            <a:off x="0" y="1181519"/>
            <a:ext cx="12192000" cy="1224798"/>
          </a:xfrm>
          <a:solidFill>
            <a:srgbClr val="CCCCFF"/>
          </a:solidFill>
        </p:spPr>
        <p:txBody>
          <a:bodyPr>
            <a:normAutofit fontScale="85000" lnSpcReduction="10000"/>
          </a:bodyPr>
          <a:lstStyle/>
          <a:p>
            <a:pPr marL="0" indent="0">
              <a:buNone/>
            </a:pPr>
            <a:endParaRPr lang="en-US" sz="2400" dirty="0" smtClean="0"/>
          </a:p>
          <a:p>
            <a:pPr marL="0" indent="0">
              <a:buNone/>
            </a:pPr>
            <a:r>
              <a:rPr lang="en-US" sz="2400" dirty="0" smtClean="0"/>
              <a:t>“The currency made the revolution possible, and was finally brought down largely by British counterfeiting.”</a:t>
            </a:r>
          </a:p>
          <a:p>
            <a:pPr marL="0" indent="0" algn="r">
              <a:buNone/>
            </a:pPr>
            <a:r>
              <a:rPr lang="en-US" sz="2400" dirty="0" smtClean="0"/>
              <a:t>Stephen Zarlenga, </a:t>
            </a:r>
            <a:r>
              <a:rPr lang="en-US" sz="2400" i="1" dirty="0"/>
              <a:t>Lost Science of </a:t>
            </a:r>
            <a:r>
              <a:rPr lang="en-US" sz="2400" i="1" dirty="0" smtClean="0"/>
              <a:t>Money,  </a:t>
            </a:r>
            <a:r>
              <a:rPr lang="en-US" sz="2400" dirty="0" smtClean="0"/>
              <a:t>p. 379</a:t>
            </a:r>
          </a:p>
        </p:txBody>
      </p:sp>
      <p:sp>
        <p:nvSpPr>
          <p:cNvPr id="4" name="TextBox 3"/>
          <p:cNvSpPr txBox="1"/>
          <p:nvPr/>
        </p:nvSpPr>
        <p:spPr>
          <a:xfrm>
            <a:off x="0" y="350521"/>
            <a:ext cx="12191997" cy="830997"/>
          </a:xfrm>
          <a:prstGeom prst="rect">
            <a:avLst/>
          </a:prstGeom>
          <a:solidFill>
            <a:srgbClr val="00B0F0"/>
          </a:solidFill>
        </p:spPr>
        <p:txBody>
          <a:bodyPr wrap="square" rtlCol="0">
            <a:spAutoFit/>
          </a:bodyPr>
          <a:lstStyle/>
          <a:p>
            <a:pPr algn="ctr"/>
            <a:r>
              <a:rPr lang="en-US" sz="2400" b="1" dirty="0" smtClean="0"/>
              <a:t>CONTINENTAL CURRENCY HAS BEEN VILIFIED AND RIDICULED</a:t>
            </a:r>
          </a:p>
          <a:p>
            <a:pPr algn="ctr"/>
            <a:r>
              <a:rPr lang="en-US" sz="2400" b="1" dirty="0" smtClean="0"/>
              <a:t>BY THOSE WHO MIS-READ HISTORY AND SUPPORT PRIVATE MONEY</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77" y="2599731"/>
            <a:ext cx="5763429" cy="4258269"/>
          </a:xfrm>
          <a:prstGeom prst="rect">
            <a:avLst/>
          </a:prstGeom>
        </p:spPr>
      </p:pic>
      <p:sp>
        <p:nvSpPr>
          <p:cNvPr id="6" name="TextBox 5"/>
          <p:cNvSpPr txBox="1"/>
          <p:nvPr/>
        </p:nvSpPr>
        <p:spPr>
          <a:xfrm>
            <a:off x="6797007" y="2568557"/>
            <a:ext cx="4889031" cy="707886"/>
          </a:xfrm>
          <a:prstGeom prst="rect">
            <a:avLst/>
          </a:prstGeom>
          <a:noFill/>
        </p:spPr>
        <p:txBody>
          <a:bodyPr wrap="none" rtlCol="0">
            <a:spAutoFit/>
          </a:bodyPr>
          <a:lstStyle/>
          <a:p>
            <a:r>
              <a:rPr lang="en-US" sz="2000" b="1" dirty="0" smtClean="0"/>
              <a:t>COUNTERFEITING WAS DONE</a:t>
            </a:r>
          </a:p>
          <a:p>
            <a:r>
              <a:rPr lang="en-US" sz="2000" b="1" dirty="0" smtClean="0"/>
              <a:t>ABOARD BRITISH WARSHIPS IN NY HARBOR </a:t>
            </a:r>
            <a:endParaRPr lang="en-US" sz="2000" b="1" dirty="0"/>
          </a:p>
        </p:txBody>
      </p:sp>
      <p:pic>
        <p:nvPicPr>
          <p:cNvPr id="10244" name="Picture 4" descr="http://cache2.allpostersimages.com/p/MED/57/5798/VE8OG00Z/posters/british-warships-in-boston-harbor-1774-an-attempt-to-control-the-angry-colonists-in-massachuset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007" y="3404685"/>
            <a:ext cx="4641014" cy="327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73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PART 8</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3003507" y="3024500"/>
            <a:ext cx="6731843" cy="584775"/>
          </a:xfrm>
          <a:prstGeom prst="rect">
            <a:avLst/>
          </a:prstGeom>
        </p:spPr>
        <p:txBody>
          <a:bodyPr wrap="none">
            <a:spAutoFit/>
          </a:bodyPr>
          <a:lstStyle/>
          <a:p>
            <a:r>
              <a:rPr lang="en-US" sz="3200" dirty="0" smtClean="0"/>
              <a:t>Limitations </a:t>
            </a:r>
            <a:r>
              <a:rPr lang="en-US" sz="3200" dirty="0"/>
              <a:t>of the Continental </a:t>
            </a:r>
            <a:r>
              <a:rPr lang="en-US" sz="3200" dirty="0" smtClean="0"/>
              <a:t>Currency</a:t>
            </a:r>
            <a:endParaRPr lang="en-US" sz="3200" dirty="0"/>
          </a:p>
        </p:txBody>
      </p:sp>
    </p:spTree>
    <p:extLst>
      <p:ext uri="{BB962C8B-B14F-4D97-AF65-F5344CB8AC3E}">
        <p14:creationId xmlns:p14="http://schemas.microsoft.com/office/powerpoint/2010/main" val="3989072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Limitations of the Continental Currency</a:t>
            </a:r>
          </a:p>
        </p:txBody>
      </p:sp>
      <p:sp>
        <p:nvSpPr>
          <p:cNvPr id="3" name="Content Placeholder 2"/>
          <p:cNvSpPr>
            <a:spLocks noGrp="1"/>
          </p:cNvSpPr>
          <p:nvPr>
            <p:ph idx="1"/>
          </p:nvPr>
        </p:nvSpPr>
        <p:spPr>
          <a:xfrm>
            <a:off x="0" y="1525203"/>
            <a:ext cx="5598695" cy="5332797"/>
          </a:xfrm>
        </p:spPr>
        <p:txBody>
          <a:bodyPr>
            <a:normAutofit/>
          </a:bodyPr>
          <a:lstStyle/>
          <a:p>
            <a:pPr marL="0" indent="0">
              <a:buNone/>
            </a:pPr>
            <a:r>
              <a:rPr lang="en-US" dirty="0" smtClean="0"/>
              <a:t>In December, 1775, the following types of money were in circulation in the colonies:</a:t>
            </a:r>
          </a:p>
          <a:p>
            <a:pPr marL="0" indent="0">
              <a:buNone/>
            </a:pPr>
            <a:endParaRPr lang="en-US" dirty="0"/>
          </a:p>
          <a:p>
            <a:pPr marL="0" indent="0">
              <a:buNone/>
            </a:pPr>
            <a:r>
              <a:rPr lang="en-US" dirty="0" smtClean="0"/>
              <a:t>Continental bills      6.0 million $</a:t>
            </a:r>
          </a:p>
          <a:p>
            <a:pPr marL="0" indent="0">
              <a:buNone/>
            </a:pPr>
            <a:r>
              <a:rPr lang="en-US" dirty="0" smtClean="0"/>
              <a:t>Colonial bills            3.8 million $</a:t>
            </a:r>
          </a:p>
          <a:p>
            <a:pPr marL="0" indent="0">
              <a:buNone/>
            </a:pPr>
            <a:r>
              <a:rPr lang="en-US" dirty="0" smtClean="0">
                <a:solidFill>
                  <a:srgbClr val="3366FF"/>
                </a:solidFill>
              </a:rPr>
              <a:t>Gold &amp; silver coin    9.2 million $</a:t>
            </a:r>
          </a:p>
          <a:p>
            <a:pPr marL="0" indent="0">
              <a:buNone/>
            </a:pPr>
            <a:r>
              <a:rPr lang="en-US" dirty="0"/>
              <a:t> </a:t>
            </a:r>
            <a:r>
              <a:rPr lang="en-US" dirty="0" smtClean="0"/>
              <a:t>              TOTAL         19.0 million</a:t>
            </a:r>
          </a:p>
          <a:p>
            <a:pPr marL="0" indent="0">
              <a:buNone/>
            </a:pPr>
            <a:endParaRPr lang="en-US" dirty="0"/>
          </a:p>
          <a:p>
            <a:pPr marL="0" indent="0">
              <a:buNone/>
            </a:pPr>
            <a:r>
              <a:rPr lang="en-US" dirty="0" smtClean="0"/>
              <a:t>Almost half of the money was coin.</a:t>
            </a:r>
          </a:p>
        </p:txBody>
      </p:sp>
      <p:sp>
        <p:nvSpPr>
          <p:cNvPr id="4" name="TextBox 3"/>
          <p:cNvSpPr txBox="1"/>
          <p:nvPr/>
        </p:nvSpPr>
        <p:spPr>
          <a:xfrm>
            <a:off x="0" y="350521"/>
            <a:ext cx="12191998" cy="830997"/>
          </a:xfrm>
          <a:prstGeom prst="rect">
            <a:avLst/>
          </a:prstGeom>
          <a:solidFill>
            <a:srgbClr val="FFC000"/>
          </a:solidFill>
        </p:spPr>
        <p:txBody>
          <a:bodyPr wrap="square" rtlCol="0">
            <a:spAutoFit/>
          </a:bodyPr>
          <a:lstStyle/>
          <a:p>
            <a:pPr algn="ctr"/>
            <a:r>
              <a:rPr lang="en-US" sz="2400" b="1" dirty="0" smtClean="0"/>
              <a:t>THE CONTINENTAL’S POWER WAS LIMITED BY SEVERAL IMPORTANT FACTORS:</a:t>
            </a:r>
          </a:p>
          <a:p>
            <a:pPr algn="ctr"/>
            <a:r>
              <a:rPr lang="en-US" sz="2400" b="1" dirty="0" smtClean="0"/>
              <a:t>#1 ENGLISH MONEY SYSTEM OF GOLD AND SILVER COINS WAS NOT ELIMINATED</a:t>
            </a:r>
            <a:endParaRPr lang="en-US" sz="2400" b="1" dirty="0"/>
          </a:p>
        </p:txBody>
      </p:sp>
      <p:pic>
        <p:nvPicPr>
          <p:cNvPr id="11274" name="Picture 10" descr="http://www.coinvault.com/i/n9434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5575" y="2334126"/>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72926" y="5191626"/>
            <a:ext cx="2793655" cy="369332"/>
          </a:xfrm>
          <a:prstGeom prst="rect">
            <a:avLst/>
          </a:prstGeom>
          <a:noFill/>
        </p:spPr>
        <p:txBody>
          <a:bodyPr wrap="square" rtlCol="0">
            <a:spAutoFit/>
          </a:bodyPr>
          <a:lstStyle/>
          <a:p>
            <a:r>
              <a:rPr lang="en-US" b="1" dirty="0" smtClean="0"/>
              <a:t>GEORGE III GOLD COIN</a:t>
            </a:r>
            <a:endParaRPr lang="en-US" b="1" dirty="0"/>
          </a:p>
        </p:txBody>
      </p:sp>
    </p:spTree>
    <p:extLst>
      <p:ext uri="{BB962C8B-B14F-4D97-AF65-F5344CB8AC3E}">
        <p14:creationId xmlns:p14="http://schemas.microsoft.com/office/powerpoint/2010/main" val="1164088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Limitations of the Continental Currency</a:t>
            </a:r>
          </a:p>
        </p:txBody>
      </p:sp>
      <p:sp>
        <p:nvSpPr>
          <p:cNvPr id="3" name="Content Placeholder 2"/>
          <p:cNvSpPr>
            <a:spLocks noGrp="1"/>
          </p:cNvSpPr>
          <p:nvPr>
            <p:ph idx="1"/>
          </p:nvPr>
        </p:nvSpPr>
        <p:spPr>
          <a:xfrm>
            <a:off x="1" y="1525203"/>
            <a:ext cx="6609346" cy="5332797"/>
          </a:xfrm>
        </p:spPr>
        <p:txBody>
          <a:bodyPr>
            <a:normAutofit fontScale="92500"/>
          </a:bodyPr>
          <a:lstStyle/>
          <a:p>
            <a:pPr marL="0" indent="0">
              <a:buNone/>
            </a:pPr>
            <a:r>
              <a:rPr lang="en-US" dirty="0" smtClean="0"/>
              <a:t>“Perhaps in all history there never was a body at once so powerful and so helpless as this one.  It exercised all the powers of national sovereignty, and yet never collected a dollar of taxes in its own right.  It accredited its ministers to foreign countries, and received ambassadors in return; but would have trembled to appoint a tax collector in Rhode Island or Delaware.  It created armies, emitted money, made foreign loans, yet had no certain resources upon which to base any of these acts.  In a word, it was at once a sovereign and a mendicant.”</a:t>
            </a:r>
          </a:p>
          <a:p>
            <a:pPr marL="0" indent="0">
              <a:buNone/>
            </a:pPr>
            <a:r>
              <a:rPr lang="en-US" i="1" dirty="0">
                <a:latin typeface="Times New Roman" panose="02020603050405020304" pitchFamily="18" charset="0"/>
              </a:rPr>
              <a:t>The History of Money in America</a:t>
            </a:r>
            <a:r>
              <a:rPr lang="en-US" dirty="0">
                <a:latin typeface="Times New Roman" panose="02020603050405020304" pitchFamily="18" charset="0"/>
              </a:rPr>
              <a:t>, Alexander del Mar,  p. </a:t>
            </a:r>
            <a:r>
              <a:rPr lang="en-US" dirty="0" smtClean="0">
                <a:latin typeface="Times New Roman" panose="02020603050405020304" pitchFamily="18" charset="0"/>
              </a:rPr>
              <a:t>97</a:t>
            </a:r>
            <a:endParaRPr lang="en-US" dirty="0"/>
          </a:p>
          <a:p>
            <a:pPr marL="0" indent="0">
              <a:buNone/>
            </a:pPr>
            <a:endParaRPr lang="en-US" dirty="0" smtClean="0"/>
          </a:p>
        </p:txBody>
      </p:sp>
      <p:sp>
        <p:nvSpPr>
          <p:cNvPr id="4" name="TextBox 3"/>
          <p:cNvSpPr txBox="1"/>
          <p:nvPr/>
        </p:nvSpPr>
        <p:spPr>
          <a:xfrm>
            <a:off x="0" y="350521"/>
            <a:ext cx="12191998" cy="830997"/>
          </a:xfrm>
          <a:prstGeom prst="rect">
            <a:avLst/>
          </a:prstGeom>
          <a:solidFill>
            <a:srgbClr val="FFC000"/>
          </a:solidFill>
        </p:spPr>
        <p:txBody>
          <a:bodyPr wrap="square" rtlCol="0">
            <a:spAutoFit/>
          </a:bodyPr>
          <a:lstStyle/>
          <a:p>
            <a:pPr algn="ctr"/>
            <a:r>
              <a:rPr lang="en-US" sz="2400" b="1" dirty="0" smtClean="0"/>
              <a:t>#2  CONGRESS HAD NO STATUTORY POWER TO CREATE LEGAL TENDER MONEY OR LEVY TAXES:</a:t>
            </a:r>
          </a:p>
          <a:p>
            <a:pPr algn="ctr"/>
            <a:r>
              <a:rPr lang="en-US" sz="2400" b="1" dirty="0" smtClean="0"/>
              <a:t>IT COULD NOT REDEEM ITS NOTES IN TAXES</a:t>
            </a:r>
            <a:endParaRPr lang="en-US" sz="2400" b="1" dirty="0"/>
          </a:p>
        </p:txBody>
      </p:sp>
      <p:pic>
        <p:nvPicPr>
          <p:cNvPr id="12292" name="Picture 4" descr="http://therevolutionarywar.net/wp-content/uploads/2012/05/13colonies.g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353" y="1542985"/>
            <a:ext cx="4432468" cy="477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39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Limitations of the Continental Currency</a:t>
            </a:r>
          </a:p>
        </p:txBody>
      </p:sp>
      <p:sp>
        <p:nvSpPr>
          <p:cNvPr id="3" name="Content Placeholder 2"/>
          <p:cNvSpPr>
            <a:spLocks noGrp="1"/>
          </p:cNvSpPr>
          <p:nvPr>
            <p:ph idx="1"/>
          </p:nvPr>
        </p:nvSpPr>
        <p:spPr>
          <a:xfrm>
            <a:off x="6031830" y="1894536"/>
            <a:ext cx="5582654" cy="4963464"/>
          </a:xfrm>
        </p:spPr>
        <p:txBody>
          <a:bodyPr>
            <a:normAutofit/>
          </a:bodyPr>
          <a:lstStyle/>
          <a:p>
            <a:pPr marL="0" indent="0">
              <a:buNone/>
            </a:pPr>
            <a:r>
              <a:rPr lang="en-US" sz="2400" b="1" dirty="0" smtClean="0">
                <a:solidFill>
                  <a:srgbClr val="3366FF"/>
                </a:solidFill>
              </a:rPr>
              <a:t>Money Supply at the close of 1776:</a:t>
            </a:r>
          </a:p>
          <a:p>
            <a:pPr marL="0" indent="0">
              <a:buNone/>
            </a:pPr>
            <a:endParaRPr lang="en-US" sz="2400" dirty="0"/>
          </a:p>
          <a:p>
            <a:pPr marL="0" indent="0">
              <a:buNone/>
            </a:pPr>
            <a:r>
              <a:rPr lang="en-US" sz="2400" dirty="0" smtClean="0"/>
              <a:t>Continental bills                     $25,500,000</a:t>
            </a:r>
          </a:p>
          <a:p>
            <a:pPr marL="0" indent="0">
              <a:buNone/>
            </a:pPr>
            <a:r>
              <a:rPr lang="en-US" sz="2400" dirty="0" smtClean="0"/>
              <a:t>Colonial bills (all </a:t>
            </a:r>
            <a:r>
              <a:rPr lang="en-US" sz="2400" dirty="0" err="1" smtClean="0"/>
              <a:t>prev</a:t>
            </a:r>
            <a:r>
              <a:rPr lang="en-US" sz="2400" dirty="0" smtClean="0"/>
              <a:t> issued)  7,721,855</a:t>
            </a:r>
          </a:p>
          <a:p>
            <a:pPr marL="0" indent="0">
              <a:buNone/>
            </a:pPr>
            <a:r>
              <a:rPr lang="en-US" sz="2400" dirty="0" smtClean="0"/>
              <a:t>Continental loan certificates    5,000,000</a:t>
            </a:r>
          </a:p>
          <a:p>
            <a:pPr marL="0" indent="0">
              <a:buNone/>
            </a:pPr>
            <a:r>
              <a:rPr lang="en-US" sz="2400" dirty="0" smtClean="0"/>
              <a:t>Private bank notes                             ?</a:t>
            </a:r>
          </a:p>
          <a:p>
            <a:pPr marL="0" indent="0">
              <a:buNone/>
            </a:pPr>
            <a:r>
              <a:rPr lang="en-US" sz="2400" dirty="0" smtClean="0"/>
              <a:t>Coins                                              6,778,145</a:t>
            </a:r>
          </a:p>
          <a:p>
            <a:pPr marL="0" indent="0">
              <a:buNone/>
            </a:pPr>
            <a:r>
              <a:rPr lang="en-US" sz="2400" dirty="0" smtClean="0"/>
              <a:t>Counterfeits                                          ?</a:t>
            </a:r>
          </a:p>
          <a:p>
            <a:pPr marL="0" indent="0">
              <a:buNone/>
            </a:pPr>
            <a:r>
              <a:rPr lang="en-US" sz="2400" dirty="0"/>
              <a:t> </a:t>
            </a:r>
            <a:r>
              <a:rPr lang="en-US" sz="2400" dirty="0" smtClean="0"/>
              <a:t>                                                     --------------</a:t>
            </a:r>
          </a:p>
          <a:p>
            <a:pPr marL="0" indent="0">
              <a:buNone/>
            </a:pPr>
            <a:r>
              <a:rPr lang="en-US" sz="2400" dirty="0"/>
              <a:t> </a:t>
            </a:r>
            <a:r>
              <a:rPr lang="en-US" sz="2400" dirty="0" smtClean="0"/>
              <a:t>               TOTAL                        $45,000,000 </a:t>
            </a:r>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0" y="350521"/>
            <a:ext cx="12191998" cy="1200329"/>
          </a:xfrm>
          <a:prstGeom prst="rect">
            <a:avLst/>
          </a:prstGeom>
          <a:solidFill>
            <a:srgbClr val="FFC000"/>
          </a:solidFill>
        </p:spPr>
        <p:txBody>
          <a:bodyPr wrap="square" rtlCol="0">
            <a:spAutoFit/>
          </a:bodyPr>
          <a:lstStyle/>
          <a:p>
            <a:pPr algn="ctr"/>
            <a:r>
              <a:rPr lang="en-US" sz="2400" b="1" dirty="0" smtClean="0"/>
              <a:t>#3  THE INDIVIDUAL STATES RETAINED THEIR LEGAL TENDER POWERS</a:t>
            </a:r>
          </a:p>
          <a:p>
            <a:pPr algn="ctr"/>
            <a:r>
              <a:rPr lang="en-US" sz="2400" b="1" dirty="0"/>
              <a:t>#4  CONTINENTAL CURRENCY HAD NO HIGHER RANK THAN THE 11 PAPER CURRENCIES</a:t>
            </a:r>
          </a:p>
          <a:p>
            <a:pPr algn="ctr"/>
            <a:r>
              <a:rPr lang="en-US" sz="2400" b="1" dirty="0"/>
              <a:t>STILL ISSUED BY THE 11 INDIVIDUAL COLONIES/STATES</a:t>
            </a:r>
          </a:p>
        </p:txBody>
      </p:sp>
      <p:sp>
        <p:nvSpPr>
          <p:cNvPr id="5" name="Content Placeholder 2"/>
          <p:cNvSpPr txBox="1">
            <a:spLocks/>
          </p:cNvSpPr>
          <p:nvPr/>
        </p:nvSpPr>
        <p:spPr>
          <a:xfrm>
            <a:off x="152400" y="1894536"/>
            <a:ext cx="4700337" cy="49634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3366FF"/>
                </a:solidFill>
              </a:rPr>
              <a:t>Colonial Bills of Credit emitted in 1776:</a:t>
            </a:r>
          </a:p>
          <a:p>
            <a:pPr marL="0" indent="0">
              <a:buFont typeface="Arial" panose="020B0604020202020204" pitchFamily="34" charset="0"/>
              <a:buNone/>
            </a:pPr>
            <a:endParaRPr lang="en-US" sz="2400" dirty="0" smtClean="0"/>
          </a:p>
          <a:p>
            <a:pPr marL="0" indent="0">
              <a:buFont typeface="Arial" panose="020B0604020202020204" pitchFamily="34" charset="0"/>
              <a:buNone/>
            </a:pPr>
            <a:r>
              <a:rPr lang="en-US" sz="2400" dirty="0" smtClean="0"/>
              <a:t>Mass                $333,333</a:t>
            </a:r>
          </a:p>
          <a:p>
            <a:pPr marL="0" indent="0">
              <a:buFont typeface="Arial" panose="020B0604020202020204" pitchFamily="34" charset="0"/>
              <a:buNone/>
            </a:pPr>
            <a:r>
              <a:rPr lang="en-US" sz="2400" dirty="0" smtClean="0"/>
              <a:t>Rhode Island    300,000</a:t>
            </a:r>
          </a:p>
          <a:p>
            <a:pPr marL="0" indent="0">
              <a:buFont typeface="Arial" panose="020B0604020202020204" pitchFamily="34" charset="0"/>
              <a:buNone/>
            </a:pPr>
            <a:r>
              <a:rPr lang="en-US" sz="2400" dirty="0" smtClean="0"/>
              <a:t>Connecticut      366,300</a:t>
            </a:r>
          </a:p>
          <a:p>
            <a:pPr marL="0" indent="0">
              <a:buFont typeface="Arial" panose="020B0604020202020204" pitchFamily="34" charset="0"/>
              <a:buNone/>
            </a:pPr>
            <a:r>
              <a:rPr lang="en-US" sz="2400" dirty="0" smtClean="0"/>
              <a:t>New York          637,500</a:t>
            </a:r>
          </a:p>
          <a:p>
            <a:pPr marL="0" indent="0">
              <a:buFont typeface="Arial" panose="020B0604020202020204" pitchFamily="34" charset="0"/>
              <a:buNone/>
            </a:pPr>
            <a:r>
              <a:rPr lang="en-US" sz="2400" dirty="0" smtClean="0"/>
              <a:t>New Jersey       133,000</a:t>
            </a:r>
          </a:p>
          <a:p>
            <a:pPr marL="0" indent="0">
              <a:buFont typeface="Arial" panose="020B0604020202020204" pitchFamily="34" charset="0"/>
              <a:buNone/>
            </a:pPr>
            <a:r>
              <a:rPr lang="en-US" sz="2400" dirty="0" smtClean="0"/>
              <a:t>Pennsylvania    227,000</a:t>
            </a:r>
          </a:p>
          <a:p>
            <a:pPr marL="0" indent="0">
              <a:buFont typeface="Arial" panose="020B0604020202020204" pitchFamily="34" charset="0"/>
              <a:buNone/>
            </a:pPr>
            <a:r>
              <a:rPr lang="en-US" sz="2400" dirty="0" smtClean="0"/>
              <a:t>Maryland          415,111</a:t>
            </a:r>
          </a:p>
          <a:p>
            <a:pPr marL="0" indent="0">
              <a:buFont typeface="Arial" panose="020B0604020202020204" pitchFamily="34" charset="0"/>
              <a:buNone/>
            </a:pPr>
            <a:r>
              <a:rPr lang="en-US" sz="2400" dirty="0" smtClean="0"/>
              <a:t>Virginia           1,500,000</a:t>
            </a:r>
          </a:p>
          <a:p>
            <a:pPr marL="0" indent="0">
              <a:buFont typeface="Arial" panose="020B0604020202020204" pitchFamily="34" charset="0"/>
              <a:buNone/>
            </a:pPr>
            <a:r>
              <a:rPr lang="en-US" sz="2400" dirty="0" smtClean="0"/>
              <a:t>South C.        ------?-------</a:t>
            </a:r>
          </a:p>
          <a:p>
            <a:pPr marL="0" indent="0">
              <a:buFont typeface="Arial" panose="020B0604020202020204" pitchFamily="34" charset="0"/>
              <a:buNone/>
            </a:pPr>
            <a:r>
              <a:rPr lang="en-US" sz="2400" dirty="0" smtClean="0"/>
              <a:t>  TOTAL         $3,912,244</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spTree>
    <p:extLst>
      <p:ext uri="{BB962C8B-B14F-4D97-AF65-F5344CB8AC3E}">
        <p14:creationId xmlns:p14="http://schemas.microsoft.com/office/powerpoint/2010/main" val="1864925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Limitations of the Continental Currency</a:t>
            </a:r>
          </a:p>
        </p:txBody>
      </p:sp>
      <p:sp>
        <p:nvSpPr>
          <p:cNvPr id="3" name="Content Placeholder 2"/>
          <p:cNvSpPr>
            <a:spLocks noGrp="1"/>
          </p:cNvSpPr>
          <p:nvPr>
            <p:ph idx="1"/>
          </p:nvPr>
        </p:nvSpPr>
        <p:spPr>
          <a:xfrm>
            <a:off x="0" y="1347538"/>
            <a:ext cx="6981581" cy="5510462"/>
          </a:xfrm>
        </p:spPr>
        <p:txBody>
          <a:bodyPr>
            <a:normAutofit fontScale="92500" lnSpcReduction="10000"/>
          </a:bodyPr>
          <a:lstStyle/>
          <a:p>
            <a:pPr marL="0" indent="0">
              <a:buNone/>
            </a:pPr>
            <a:r>
              <a:rPr lang="en-US" sz="2400" dirty="0" smtClean="0"/>
              <a:t>From 1775 to 1783, the states issues were as follows:</a:t>
            </a:r>
          </a:p>
          <a:p>
            <a:pPr marL="0" indent="0">
              <a:buNone/>
            </a:pPr>
            <a:r>
              <a:rPr lang="en-US" sz="2400" dirty="0" smtClean="0"/>
              <a:t>Mass                               $3,868,000</a:t>
            </a:r>
          </a:p>
          <a:p>
            <a:pPr marL="0" indent="0">
              <a:buNone/>
            </a:pPr>
            <a:r>
              <a:rPr lang="en-US" sz="2400" dirty="0" smtClean="0"/>
              <a:t>Conn                                 1,516,500</a:t>
            </a:r>
          </a:p>
          <a:p>
            <a:pPr marL="0" indent="0">
              <a:buNone/>
            </a:pPr>
            <a:r>
              <a:rPr lang="en-US" sz="2400" dirty="0" smtClean="0"/>
              <a:t>New Jersey                      1,618,000</a:t>
            </a:r>
          </a:p>
          <a:p>
            <a:pPr marL="0" indent="0">
              <a:buNone/>
            </a:pPr>
            <a:r>
              <a:rPr lang="en-US" sz="2400" dirty="0" smtClean="0"/>
              <a:t>Delaware                             146,500</a:t>
            </a:r>
          </a:p>
          <a:p>
            <a:pPr marL="0" indent="0">
              <a:buNone/>
            </a:pPr>
            <a:r>
              <a:rPr lang="en-US" sz="2400" dirty="0" smtClean="0"/>
              <a:t>Virginia                         128,441,000</a:t>
            </a:r>
          </a:p>
          <a:p>
            <a:pPr marL="0" indent="0">
              <a:buNone/>
            </a:pPr>
            <a:r>
              <a:rPr lang="en-US" sz="2400" dirty="0" err="1" smtClean="0"/>
              <a:t>S.Carolina</a:t>
            </a:r>
            <a:r>
              <a:rPr lang="en-US" sz="2400" dirty="0" smtClean="0"/>
              <a:t>                       33,458,926</a:t>
            </a:r>
          </a:p>
          <a:p>
            <a:pPr marL="0" indent="0">
              <a:buNone/>
            </a:pPr>
            <a:r>
              <a:rPr lang="en-US" sz="2400" dirty="0" smtClean="0"/>
              <a:t>Rhode Island                       714,000</a:t>
            </a:r>
          </a:p>
          <a:p>
            <a:pPr marL="0" indent="0">
              <a:buNone/>
            </a:pPr>
            <a:r>
              <a:rPr lang="en-US" sz="2400" dirty="0" smtClean="0"/>
              <a:t>New York                          1,161,250</a:t>
            </a:r>
          </a:p>
          <a:p>
            <a:pPr marL="0" indent="0">
              <a:buNone/>
            </a:pPr>
            <a:r>
              <a:rPr lang="en-US" sz="2400" dirty="0" smtClean="0"/>
              <a:t>Penn                                  4,325,000</a:t>
            </a:r>
          </a:p>
          <a:p>
            <a:pPr marL="0" indent="0">
              <a:buNone/>
            </a:pPr>
            <a:r>
              <a:rPr lang="en-US" sz="2400" dirty="0" smtClean="0"/>
              <a:t>Maryland                              950,000</a:t>
            </a:r>
          </a:p>
          <a:p>
            <a:pPr marL="0" indent="0">
              <a:buNone/>
            </a:pPr>
            <a:r>
              <a:rPr lang="en-US" sz="2400" dirty="0" smtClean="0"/>
              <a:t>N. Carolina                      33,325,000 </a:t>
            </a:r>
          </a:p>
          <a:p>
            <a:pPr marL="0" indent="0">
              <a:buNone/>
            </a:pPr>
            <a:r>
              <a:rPr lang="en-US" sz="2400" dirty="0"/>
              <a:t> </a:t>
            </a:r>
            <a:r>
              <a:rPr lang="en-US" sz="2400" dirty="0" smtClean="0"/>
              <a:t>                                        ---------------</a:t>
            </a:r>
          </a:p>
          <a:p>
            <a:pPr marL="0" indent="0">
              <a:buNone/>
            </a:pPr>
            <a:r>
              <a:rPr lang="en-US" sz="2400" dirty="0"/>
              <a:t> </a:t>
            </a:r>
            <a:r>
              <a:rPr lang="en-US" sz="2400" dirty="0" smtClean="0"/>
              <a:t>        TOTAL                 $209,524,776</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0" y="350521"/>
            <a:ext cx="12191998" cy="830997"/>
          </a:xfrm>
          <a:prstGeom prst="rect">
            <a:avLst/>
          </a:prstGeom>
          <a:solidFill>
            <a:srgbClr val="FFC000"/>
          </a:solidFill>
        </p:spPr>
        <p:txBody>
          <a:bodyPr wrap="square" rtlCol="0">
            <a:spAutoFit/>
          </a:bodyPr>
          <a:lstStyle/>
          <a:p>
            <a:pPr algn="ctr"/>
            <a:r>
              <a:rPr lang="en-US" sz="2400" b="1" dirty="0" smtClean="0"/>
              <a:t>#5  After the decline in value of the Continental, Congress fixed a limit on emission;</a:t>
            </a:r>
          </a:p>
          <a:p>
            <a:pPr algn="ctr"/>
            <a:r>
              <a:rPr lang="en-US" sz="2400" b="1" dirty="0" smtClean="0"/>
              <a:t> but there were no limits to the emissions of the States</a:t>
            </a:r>
            <a:endParaRPr lang="en-US" sz="2400" b="1" dirty="0"/>
          </a:p>
        </p:txBody>
      </p:sp>
      <p:pic>
        <p:nvPicPr>
          <p:cNvPr id="13314" name="Picture 2" descr="http://www.regencystamps.com/itemimages/000310/1010375a_l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277" y="2534653"/>
            <a:ext cx="7869721" cy="43233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93305" y="1941095"/>
            <a:ext cx="4686796" cy="369332"/>
          </a:xfrm>
          <a:prstGeom prst="rect">
            <a:avLst/>
          </a:prstGeom>
          <a:noFill/>
        </p:spPr>
        <p:txBody>
          <a:bodyPr wrap="none" rtlCol="0">
            <a:spAutoFit/>
          </a:bodyPr>
          <a:lstStyle/>
          <a:p>
            <a:r>
              <a:rPr lang="en-US" b="1" dirty="0" smtClean="0"/>
              <a:t>NEW JERSEY BILL OF CREDIT – MARCH 25, 1776</a:t>
            </a:r>
            <a:endParaRPr lang="en-US" b="1" dirty="0"/>
          </a:p>
        </p:txBody>
      </p:sp>
    </p:spTree>
    <p:extLst>
      <p:ext uri="{BB962C8B-B14F-4D97-AF65-F5344CB8AC3E}">
        <p14:creationId xmlns:p14="http://schemas.microsoft.com/office/powerpoint/2010/main" val="1454976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PART 1</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4451115" y="3224554"/>
            <a:ext cx="2157963" cy="769441"/>
          </a:xfrm>
          <a:prstGeom prst="rect">
            <a:avLst/>
          </a:prstGeom>
        </p:spPr>
        <p:txBody>
          <a:bodyPr wrap="none">
            <a:spAutoFit/>
          </a:bodyPr>
          <a:lstStyle/>
          <a:p>
            <a:r>
              <a:rPr lang="en-US" sz="4400" dirty="0" smtClean="0"/>
              <a:t>Timeline</a:t>
            </a:r>
            <a:endParaRPr lang="en-US" sz="4400" dirty="0"/>
          </a:p>
        </p:txBody>
      </p:sp>
    </p:spTree>
    <p:extLst>
      <p:ext uri="{BB962C8B-B14F-4D97-AF65-F5344CB8AC3E}">
        <p14:creationId xmlns:p14="http://schemas.microsoft.com/office/powerpoint/2010/main" val="4114745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CFF"/>
          </a:solidFill>
        </p:spPr>
        <p:txBody>
          <a:bodyPr>
            <a:normAutofit fontScale="90000"/>
          </a:bodyPr>
          <a:lstStyle/>
          <a:p>
            <a:pPr algn="ctr"/>
            <a:r>
              <a:rPr lang="en-US" sz="2800" b="1" dirty="0" smtClean="0"/>
              <a:t>PART 9</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1567609" y="2751784"/>
            <a:ext cx="9479518" cy="646331"/>
          </a:xfrm>
          <a:prstGeom prst="rect">
            <a:avLst/>
          </a:prstGeom>
        </p:spPr>
        <p:txBody>
          <a:bodyPr wrap="none">
            <a:spAutoFit/>
          </a:bodyPr>
          <a:lstStyle/>
          <a:p>
            <a:r>
              <a:rPr lang="en-US" sz="3600" dirty="0" smtClean="0"/>
              <a:t>Massive </a:t>
            </a:r>
            <a:r>
              <a:rPr lang="en-US" sz="3600" dirty="0"/>
              <a:t>British Counterfeiting of the </a:t>
            </a:r>
            <a:r>
              <a:rPr lang="en-US" sz="3600" dirty="0" smtClean="0"/>
              <a:t>Continentals</a:t>
            </a:r>
            <a:endParaRPr lang="en-US" sz="3600" dirty="0"/>
          </a:p>
        </p:txBody>
      </p:sp>
    </p:spTree>
    <p:extLst>
      <p:ext uri="{BB962C8B-B14F-4D97-AF65-F5344CB8AC3E}">
        <p14:creationId xmlns:p14="http://schemas.microsoft.com/office/powerpoint/2010/main" val="2812783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CFF"/>
          </a:solidFill>
        </p:spPr>
        <p:txBody>
          <a:bodyPr>
            <a:normAutofit fontScale="90000"/>
          </a:bodyPr>
          <a:lstStyle/>
          <a:p>
            <a:pPr algn="ctr"/>
            <a:r>
              <a:rPr lang="en-US" sz="2800" b="1" dirty="0"/>
              <a:t>Massive British Counterfeiting of the Continentals</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8" y="1490377"/>
            <a:ext cx="8235577" cy="4124595"/>
          </a:xfrm>
          <a:prstGeom prst="rect">
            <a:avLst/>
          </a:prstGeom>
        </p:spPr>
      </p:pic>
      <p:sp>
        <p:nvSpPr>
          <p:cNvPr id="5" name="TextBox 4"/>
          <p:cNvSpPr txBox="1"/>
          <p:nvPr/>
        </p:nvSpPr>
        <p:spPr>
          <a:xfrm>
            <a:off x="-2" y="350521"/>
            <a:ext cx="12191999" cy="523220"/>
          </a:xfrm>
          <a:prstGeom prst="rect">
            <a:avLst/>
          </a:prstGeom>
          <a:solidFill>
            <a:srgbClr val="CC99FF"/>
          </a:solidFill>
        </p:spPr>
        <p:txBody>
          <a:bodyPr wrap="square" rtlCol="0">
            <a:spAutoFit/>
          </a:bodyPr>
          <a:lstStyle/>
          <a:p>
            <a:pPr algn="ctr"/>
            <a:r>
              <a:rPr lang="en-US" sz="2800" b="1" dirty="0" smtClean="0"/>
              <a:t>BENJAMIN FRANKLIN’S DESCRIPTION OF THE BRITISH COUNTERFEITING</a:t>
            </a:r>
            <a:endParaRPr lang="en-US" sz="2800" b="1" dirty="0"/>
          </a:p>
        </p:txBody>
      </p:sp>
      <p:pic>
        <p:nvPicPr>
          <p:cNvPr id="2050" name="Picture 2" descr="http://spydersden.files.wordpress.com/2011/01/benjamin-franklin-by-joseph-siffred-duplessis-le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9021" y="1296305"/>
            <a:ext cx="3554081" cy="43975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83578" y="5793248"/>
            <a:ext cx="2223429" cy="646331"/>
          </a:xfrm>
          <a:prstGeom prst="rect">
            <a:avLst/>
          </a:prstGeom>
          <a:noFill/>
        </p:spPr>
        <p:txBody>
          <a:bodyPr wrap="none" rtlCol="0">
            <a:spAutoFit/>
          </a:bodyPr>
          <a:lstStyle/>
          <a:p>
            <a:r>
              <a:rPr lang="en-US" b="1" dirty="0" smtClean="0"/>
              <a:t>BENJAMIN FRANKLIN</a:t>
            </a:r>
          </a:p>
          <a:p>
            <a:r>
              <a:rPr lang="en-US" b="1" dirty="0" smtClean="0"/>
              <a:t>(1706 – 1790)</a:t>
            </a:r>
            <a:endParaRPr lang="en-US" b="1" dirty="0"/>
          </a:p>
        </p:txBody>
      </p:sp>
    </p:spTree>
    <p:extLst>
      <p:ext uri="{BB962C8B-B14F-4D97-AF65-F5344CB8AC3E}">
        <p14:creationId xmlns:p14="http://schemas.microsoft.com/office/powerpoint/2010/main" val="30156343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CFF"/>
          </a:solidFill>
        </p:spPr>
        <p:txBody>
          <a:bodyPr>
            <a:normAutofit fontScale="90000"/>
          </a:bodyPr>
          <a:lstStyle/>
          <a:p>
            <a:pPr algn="ctr"/>
            <a:r>
              <a:rPr lang="en-US" sz="2800" b="1" dirty="0"/>
              <a:t>Massive British Counterfeiting of the Continentals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87" y="1296305"/>
            <a:ext cx="8543598" cy="4378772"/>
          </a:xfrm>
          <a:prstGeom prst="rect">
            <a:avLst/>
          </a:prstGeom>
        </p:spPr>
      </p:pic>
      <p:sp>
        <p:nvSpPr>
          <p:cNvPr id="5" name="TextBox 4"/>
          <p:cNvSpPr txBox="1"/>
          <p:nvPr/>
        </p:nvSpPr>
        <p:spPr>
          <a:xfrm>
            <a:off x="2" y="350521"/>
            <a:ext cx="12191998" cy="523220"/>
          </a:xfrm>
          <a:prstGeom prst="rect">
            <a:avLst/>
          </a:prstGeom>
          <a:solidFill>
            <a:srgbClr val="FF66FF"/>
          </a:solidFill>
        </p:spPr>
        <p:txBody>
          <a:bodyPr wrap="square" rtlCol="0">
            <a:spAutoFit/>
          </a:bodyPr>
          <a:lstStyle/>
          <a:p>
            <a:pPr algn="ctr"/>
            <a:r>
              <a:rPr lang="en-US" sz="2800" b="1" dirty="0" smtClean="0"/>
              <a:t>BRITISH PROPAGANDA WITH COUNTERFEIT CONTINENTALS</a:t>
            </a:r>
            <a:endParaRPr lang="en-US" sz="2800" b="1" dirty="0"/>
          </a:p>
        </p:txBody>
      </p:sp>
      <p:pic>
        <p:nvPicPr>
          <p:cNvPr id="3078" name="Picture 6" descr="http://speedoftrust.com/new/wp-content/uploads/2010/07/trust-in-han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0394" y="3241192"/>
            <a:ext cx="3341604" cy="24338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ts2.mm.bing.net/th?id=HN.608050498954854937&amp;pid=15.1&amp;H=192&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381" y="1639582"/>
            <a:ext cx="1972220" cy="2358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0774" y="5995792"/>
            <a:ext cx="6035883" cy="646331"/>
          </a:xfrm>
          <a:prstGeom prst="rect">
            <a:avLst/>
          </a:prstGeom>
          <a:noFill/>
        </p:spPr>
        <p:txBody>
          <a:bodyPr wrap="none" rtlCol="0">
            <a:spAutoFit/>
          </a:bodyPr>
          <a:lstStyle/>
          <a:p>
            <a:r>
              <a:rPr lang="en-US" i="1" dirty="0" smtClean="0"/>
              <a:t>The Successful British Counterfeiting of American Paper Money</a:t>
            </a:r>
          </a:p>
          <a:p>
            <a:r>
              <a:rPr lang="en-US" i="1" dirty="0" smtClean="0"/>
              <a:t>During the American Revolution</a:t>
            </a:r>
            <a:r>
              <a:rPr lang="en-US" dirty="0" smtClean="0"/>
              <a:t>, Eric P. Newman</a:t>
            </a:r>
            <a:endParaRPr lang="en-US" dirty="0"/>
          </a:p>
        </p:txBody>
      </p:sp>
    </p:spTree>
    <p:extLst>
      <p:ext uri="{BB962C8B-B14F-4D97-AF65-F5344CB8AC3E}">
        <p14:creationId xmlns:p14="http://schemas.microsoft.com/office/powerpoint/2010/main" val="3298973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CFF"/>
          </a:solidFill>
        </p:spPr>
        <p:txBody>
          <a:bodyPr>
            <a:normAutofit fontScale="90000"/>
          </a:bodyPr>
          <a:lstStyle/>
          <a:p>
            <a:pPr algn="ctr"/>
            <a:r>
              <a:rPr lang="en-US" sz="2800" b="1" dirty="0"/>
              <a:t>Massive British Counterfeiting of the Continentals</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pic>
        <p:nvPicPr>
          <p:cNvPr id="4" name="Picture 2" descr="http://douggunsalus.com/wp-content/uploads/2010/11/ha_conten_curr_080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805" y="3794012"/>
            <a:ext cx="5172298" cy="26513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5910" y="1693039"/>
            <a:ext cx="6096000" cy="3693319"/>
          </a:xfrm>
          <a:prstGeom prst="rect">
            <a:avLst/>
          </a:prstGeom>
        </p:spPr>
        <p:txBody>
          <a:bodyPr>
            <a:spAutoFit/>
          </a:bodyPr>
          <a:lstStyle/>
          <a:p>
            <a:r>
              <a:rPr lang="en-US" dirty="0" smtClean="0"/>
              <a:t>“The </a:t>
            </a:r>
            <a:r>
              <a:rPr lang="en-US" dirty="0"/>
              <a:t>particular act of meanness which I allude to in this description, is forgery. You, sir, have abetted and patronized the forging and uttering counterfeit continental bills. In the same New York newspapers in which your own proclamation under your master's authority was published, offering, or pretending to offer, pardon and protection to these states, there were repeated advertisements of counterfeit money for sale, and persons who have come officially from you, and under the sanction of your flag, have been taken up in attempting to put them off</a:t>
            </a:r>
            <a:r>
              <a:rPr lang="en-US" dirty="0" smtClean="0"/>
              <a:t>.”</a:t>
            </a:r>
          </a:p>
          <a:p>
            <a:endParaRPr lang="en-US" dirty="0"/>
          </a:p>
          <a:p>
            <a:r>
              <a:rPr lang="en-US" b="1" dirty="0"/>
              <a:t>Thomas Paine </a:t>
            </a:r>
            <a:r>
              <a:rPr lang="en-US" b="1" dirty="0" smtClean="0"/>
              <a:t>– </a:t>
            </a:r>
            <a:r>
              <a:rPr lang="en-US" b="1" i="1" dirty="0" smtClean="0"/>
              <a:t>The American </a:t>
            </a:r>
            <a:r>
              <a:rPr lang="en-US" b="1" i="1" dirty="0"/>
              <a:t>Crisis (1780-83</a:t>
            </a:r>
            <a:r>
              <a:rPr lang="en-US" b="1" i="1" dirty="0" smtClean="0"/>
              <a:t>) </a:t>
            </a:r>
          </a:p>
          <a:p>
            <a:r>
              <a:rPr lang="en-US" b="1" dirty="0" smtClean="0"/>
              <a:t> Chapter V – To General Sir William Howe</a:t>
            </a:r>
            <a:endParaRPr lang="en-US" dirty="0"/>
          </a:p>
        </p:txBody>
      </p:sp>
      <p:sp>
        <p:nvSpPr>
          <p:cNvPr id="6" name="TextBox 5"/>
          <p:cNvSpPr txBox="1"/>
          <p:nvPr/>
        </p:nvSpPr>
        <p:spPr>
          <a:xfrm>
            <a:off x="8073666" y="6434294"/>
            <a:ext cx="2612959" cy="400110"/>
          </a:xfrm>
          <a:prstGeom prst="rect">
            <a:avLst/>
          </a:prstGeom>
          <a:noFill/>
        </p:spPr>
        <p:txBody>
          <a:bodyPr wrap="none" rtlCol="0">
            <a:spAutoFit/>
          </a:bodyPr>
          <a:lstStyle/>
          <a:p>
            <a:r>
              <a:rPr lang="en-US" sz="2000" b="1" dirty="0" smtClean="0"/>
              <a:t>BRITISH COUNTERFEIT </a:t>
            </a:r>
            <a:endParaRPr lang="en-US" sz="2000" b="1" dirty="0"/>
          </a:p>
        </p:txBody>
      </p:sp>
      <p:sp>
        <p:nvSpPr>
          <p:cNvPr id="7" name="TextBox 6"/>
          <p:cNvSpPr txBox="1"/>
          <p:nvPr/>
        </p:nvSpPr>
        <p:spPr>
          <a:xfrm>
            <a:off x="2" y="350521"/>
            <a:ext cx="12191998" cy="523220"/>
          </a:xfrm>
          <a:prstGeom prst="rect">
            <a:avLst/>
          </a:prstGeom>
          <a:solidFill>
            <a:srgbClr val="99FFCC"/>
          </a:solidFill>
        </p:spPr>
        <p:txBody>
          <a:bodyPr wrap="square" rtlCol="0">
            <a:spAutoFit/>
          </a:bodyPr>
          <a:lstStyle/>
          <a:p>
            <a:pPr algn="ctr"/>
            <a:r>
              <a:rPr lang="en-US" sz="2800" b="1" dirty="0" smtClean="0"/>
              <a:t>THOMAS PAINE’S LETTER TO SIR WILLIAM HOWE</a:t>
            </a:r>
            <a:endParaRPr lang="en-US" sz="2800" b="1" dirty="0"/>
          </a:p>
        </p:txBody>
      </p:sp>
      <p:pic>
        <p:nvPicPr>
          <p:cNvPr id="4098" name="Picture 2" descr="http://www.mindserpent.com/American_History/introduction/bg/general_burgoy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1793" y="1049479"/>
            <a:ext cx="2182415" cy="26101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27154" y="1687545"/>
            <a:ext cx="2079800" cy="646331"/>
          </a:xfrm>
          <a:prstGeom prst="rect">
            <a:avLst/>
          </a:prstGeom>
          <a:noFill/>
        </p:spPr>
        <p:txBody>
          <a:bodyPr wrap="none" rtlCol="0">
            <a:spAutoFit/>
          </a:bodyPr>
          <a:lstStyle/>
          <a:p>
            <a:r>
              <a:rPr lang="en-US" b="1" dirty="0" smtClean="0"/>
              <a:t>SIR WILLIAM HOWE</a:t>
            </a:r>
          </a:p>
          <a:p>
            <a:r>
              <a:rPr lang="en-US" b="1" dirty="0" smtClean="0"/>
              <a:t>(1729 – 1814)</a:t>
            </a:r>
            <a:endParaRPr lang="en-US" b="1" dirty="0"/>
          </a:p>
        </p:txBody>
      </p:sp>
    </p:spTree>
    <p:extLst>
      <p:ext uri="{BB962C8B-B14F-4D97-AF65-F5344CB8AC3E}">
        <p14:creationId xmlns:p14="http://schemas.microsoft.com/office/powerpoint/2010/main" val="38508243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5460"/>
            <a:ext cx="12191999" cy="343686"/>
          </a:xfrm>
          <a:solidFill>
            <a:srgbClr val="FFCCFF"/>
          </a:solidFill>
        </p:spPr>
        <p:txBody>
          <a:bodyPr>
            <a:normAutofit fontScale="90000"/>
          </a:bodyPr>
          <a:lstStyle/>
          <a:p>
            <a:pPr algn="ctr"/>
            <a:r>
              <a:rPr lang="en-US" sz="2800" b="1" dirty="0"/>
              <a:t>Massive British Counterfeiting of the Continentals</a:t>
            </a:r>
          </a:p>
        </p:txBody>
      </p:sp>
      <p:sp>
        <p:nvSpPr>
          <p:cNvPr id="3" name="Content Placeholder 2"/>
          <p:cNvSpPr>
            <a:spLocks noGrp="1"/>
          </p:cNvSpPr>
          <p:nvPr>
            <p:ph idx="1"/>
          </p:nvPr>
        </p:nvSpPr>
        <p:spPr>
          <a:xfrm>
            <a:off x="397787" y="1283369"/>
            <a:ext cx="11396421" cy="1876926"/>
          </a:xfrm>
        </p:spPr>
        <p:txBody>
          <a:bodyPr>
            <a:normAutofit/>
          </a:bodyPr>
          <a:lstStyle/>
          <a:p>
            <a:pPr marL="0" indent="0">
              <a:buNone/>
            </a:pPr>
            <a:r>
              <a:rPr lang="en-US" dirty="0" smtClean="0"/>
              <a:t>“This counterfeiting shows the British establishment’s understanding of how excessive quantity can destroy a money system, contrary to their claims that the Bank of England’s issues could not affect prices.”</a:t>
            </a:r>
          </a:p>
          <a:p>
            <a:pPr marL="0" indent="0">
              <a:buNone/>
            </a:pPr>
            <a:r>
              <a:rPr lang="en-US" dirty="0" smtClean="0"/>
              <a:t>Stephen Zarlenga, </a:t>
            </a:r>
            <a:r>
              <a:rPr lang="en-US" i="1" dirty="0" smtClean="0"/>
              <a:t>Lost Science of Money</a:t>
            </a:r>
            <a:r>
              <a:rPr lang="en-US" dirty="0" smtClean="0"/>
              <a:t>, p. 381</a:t>
            </a:r>
          </a:p>
        </p:txBody>
      </p:sp>
      <p:sp>
        <p:nvSpPr>
          <p:cNvPr id="4" name="TextBox 3"/>
          <p:cNvSpPr txBox="1"/>
          <p:nvPr/>
        </p:nvSpPr>
        <p:spPr>
          <a:xfrm>
            <a:off x="2" y="350521"/>
            <a:ext cx="12191998" cy="523220"/>
          </a:xfrm>
          <a:prstGeom prst="rect">
            <a:avLst/>
          </a:prstGeom>
          <a:solidFill>
            <a:srgbClr val="99FFCC"/>
          </a:solidFill>
        </p:spPr>
        <p:txBody>
          <a:bodyPr wrap="square" rtlCol="0">
            <a:spAutoFit/>
          </a:bodyPr>
          <a:lstStyle/>
          <a:p>
            <a:pPr algn="ctr"/>
            <a:r>
              <a:rPr lang="en-US" sz="2800" b="1" dirty="0" smtClean="0"/>
              <a:t>HOW MONEY WORKS</a:t>
            </a:r>
            <a:endParaRPr lang="en-US" sz="2800" b="1" dirty="0"/>
          </a:p>
        </p:txBody>
      </p:sp>
      <p:pic>
        <p:nvPicPr>
          <p:cNvPr id="5124" name="Picture 4" descr="http://www.wmtw.com/image/view/-/18263514/highRes/1/-/maxh/480/maxw/640/-/wovviwz/-/Counterfeit-Money-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87" y="3272592"/>
            <a:ext cx="4780545" cy="358540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2.bp.blogspot.com/_MRzo1ykaLTE/TLb5tnHjfjI/AAAAAAAABZ4/gqrQiDprtzo/s320/Starving+Child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4309" y="3608541"/>
            <a:ext cx="3048000" cy="2428875"/>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6032116" y="4436195"/>
            <a:ext cx="978408" cy="484632"/>
          </a:xfrm>
          <a:prstGeom prst="rightArrow">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58348" y="6657474"/>
            <a:ext cx="45719" cy="369332"/>
          </a:xfrm>
          <a:prstGeom prst="rect">
            <a:avLst/>
          </a:prstGeom>
          <a:noFill/>
        </p:spPr>
        <p:txBody>
          <a:bodyPr wrap="square" rtlCol="0">
            <a:spAutoFit/>
          </a:bodyPr>
          <a:lstStyle/>
          <a:p>
            <a:endParaRPr lang="en-US" dirty="0"/>
          </a:p>
        </p:txBody>
      </p:sp>
      <p:sp>
        <p:nvSpPr>
          <p:cNvPr id="7" name="TextBox 6"/>
          <p:cNvSpPr txBox="1"/>
          <p:nvPr/>
        </p:nvSpPr>
        <p:spPr>
          <a:xfrm>
            <a:off x="5183267" y="6569061"/>
            <a:ext cx="2306978" cy="369332"/>
          </a:xfrm>
          <a:prstGeom prst="rect">
            <a:avLst/>
          </a:prstGeom>
          <a:noFill/>
        </p:spPr>
        <p:txBody>
          <a:bodyPr wrap="none" rtlCol="0">
            <a:spAutoFit/>
          </a:bodyPr>
          <a:lstStyle/>
          <a:p>
            <a:r>
              <a:rPr lang="en-US" b="1" dirty="0" smtClean="0"/>
              <a:t>COUNTERFEIT MONEY</a:t>
            </a:r>
            <a:endParaRPr lang="en-US" b="1" dirty="0"/>
          </a:p>
        </p:txBody>
      </p:sp>
    </p:spTree>
    <p:extLst>
      <p:ext uri="{BB962C8B-B14F-4D97-AF65-F5344CB8AC3E}">
        <p14:creationId xmlns:p14="http://schemas.microsoft.com/office/powerpoint/2010/main" val="3376129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1772"/>
            <a:ext cx="12191999" cy="595963"/>
          </a:xfrm>
          <a:solidFill>
            <a:srgbClr val="00B0F0"/>
          </a:solidFill>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BRITISH CONTERFEITING WAS EXTENSIVE &amp; SUCCESSFUL</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3353" y="1177874"/>
            <a:ext cx="6368289" cy="4825403"/>
          </a:xfrm>
        </p:spPr>
      </p:pic>
      <p:sp>
        <p:nvSpPr>
          <p:cNvPr id="5" name="Title 1"/>
          <p:cNvSpPr txBox="1">
            <a:spLocks/>
          </p:cNvSpPr>
          <p:nvPr/>
        </p:nvSpPr>
        <p:spPr>
          <a:xfrm>
            <a:off x="-1" y="-265881"/>
            <a:ext cx="12191999" cy="343686"/>
          </a:xfrm>
          <a:prstGeom prst="rect">
            <a:avLst/>
          </a:prstGeom>
          <a:solidFill>
            <a:srgbClr val="FFCCFF"/>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Massive British Counterfeiting of the Continentals</a:t>
            </a:r>
            <a:endParaRPr lang="en-US" sz="2800" b="1" dirty="0"/>
          </a:p>
        </p:txBody>
      </p:sp>
      <p:sp>
        <p:nvSpPr>
          <p:cNvPr id="6" name="TextBox 5"/>
          <p:cNvSpPr txBox="1"/>
          <p:nvPr/>
        </p:nvSpPr>
        <p:spPr>
          <a:xfrm>
            <a:off x="353353" y="6238197"/>
            <a:ext cx="6035883" cy="646331"/>
          </a:xfrm>
          <a:prstGeom prst="rect">
            <a:avLst/>
          </a:prstGeom>
          <a:noFill/>
        </p:spPr>
        <p:txBody>
          <a:bodyPr wrap="none" rtlCol="0">
            <a:spAutoFit/>
          </a:bodyPr>
          <a:lstStyle/>
          <a:p>
            <a:r>
              <a:rPr lang="en-US" i="1" dirty="0" smtClean="0"/>
              <a:t>The Successful British Counterfeiting of American Paper Money</a:t>
            </a:r>
          </a:p>
          <a:p>
            <a:r>
              <a:rPr lang="en-US" i="1" dirty="0" smtClean="0"/>
              <a:t>During the American Revolution</a:t>
            </a:r>
            <a:r>
              <a:rPr lang="en-US" dirty="0" smtClean="0"/>
              <a:t>, Eric P. Newman</a:t>
            </a:r>
            <a:endParaRPr lang="en-US" dirty="0"/>
          </a:p>
        </p:txBody>
      </p:sp>
      <p:pic>
        <p:nvPicPr>
          <p:cNvPr id="6146" name="Picture 2" descr="http://s3.amazonaws.com/medias.photodeck.com/0bbfd424-3e49-11e0-a321-4d32e4e11f46/001421_xgapl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642" y="2661422"/>
            <a:ext cx="5390795" cy="33418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88361" y="1603794"/>
            <a:ext cx="3457357" cy="923330"/>
          </a:xfrm>
          <a:prstGeom prst="rect">
            <a:avLst/>
          </a:prstGeom>
          <a:noFill/>
        </p:spPr>
        <p:txBody>
          <a:bodyPr wrap="none" rtlCol="0">
            <a:spAutoFit/>
          </a:bodyPr>
          <a:lstStyle/>
          <a:p>
            <a:r>
              <a:rPr lang="en-US" b="1" dirty="0" smtClean="0"/>
              <a:t>BRITISH COLONIAL NEW YORK</a:t>
            </a:r>
          </a:p>
          <a:p>
            <a:r>
              <a:rPr lang="en-US" b="1" dirty="0" smtClean="0"/>
              <a:t>where counterfeiting </a:t>
            </a:r>
          </a:p>
          <a:p>
            <a:r>
              <a:rPr lang="en-US" b="1" dirty="0" smtClean="0"/>
              <a:t>occurred onboard British warships</a:t>
            </a:r>
            <a:endParaRPr lang="en-US" b="1" dirty="0"/>
          </a:p>
        </p:txBody>
      </p:sp>
    </p:spTree>
    <p:extLst>
      <p:ext uri="{BB962C8B-B14F-4D97-AF65-F5344CB8AC3E}">
        <p14:creationId xmlns:p14="http://schemas.microsoft.com/office/powerpoint/2010/main" val="1105145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88" y="1167899"/>
            <a:ext cx="5273843" cy="5377280"/>
          </a:xfrm>
        </p:spPr>
        <p:txBody>
          <a:bodyPr>
            <a:normAutofit fontScale="85000" lnSpcReduction="20000"/>
          </a:bodyPr>
          <a:lstStyle/>
          <a:p>
            <a:pPr marL="0" indent="0">
              <a:buNone/>
            </a:pPr>
            <a:r>
              <a:rPr lang="en-US" dirty="0" smtClean="0"/>
              <a:t>In 1779, depreciation of the Continentals became very marked:</a:t>
            </a:r>
          </a:p>
          <a:p>
            <a:pPr marL="0" indent="0">
              <a:buNone/>
            </a:pPr>
            <a:endParaRPr lang="en-US" dirty="0"/>
          </a:p>
          <a:p>
            <a:pPr marL="0" indent="0">
              <a:buNone/>
            </a:pPr>
            <a:r>
              <a:rPr lang="en-US" dirty="0" smtClean="0"/>
              <a:t>Jan 14        8 to 1</a:t>
            </a:r>
          </a:p>
          <a:p>
            <a:pPr marL="0" indent="0">
              <a:buNone/>
            </a:pPr>
            <a:r>
              <a:rPr lang="en-US" dirty="0" smtClean="0"/>
              <a:t>Feb 3       10 </a:t>
            </a:r>
          </a:p>
          <a:p>
            <a:pPr marL="0" indent="0">
              <a:buNone/>
            </a:pPr>
            <a:r>
              <a:rPr lang="en-US" dirty="0" smtClean="0"/>
              <a:t>April 2     17 </a:t>
            </a:r>
          </a:p>
          <a:p>
            <a:pPr marL="0" indent="0">
              <a:buNone/>
            </a:pPr>
            <a:r>
              <a:rPr lang="en-US" dirty="0" smtClean="0"/>
              <a:t>May 5      24</a:t>
            </a:r>
          </a:p>
          <a:p>
            <a:pPr marL="0" indent="0">
              <a:buNone/>
            </a:pPr>
            <a:r>
              <a:rPr lang="en-US" dirty="0" smtClean="0"/>
              <a:t>June 4     20</a:t>
            </a:r>
          </a:p>
          <a:p>
            <a:pPr marL="0" indent="0">
              <a:buNone/>
            </a:pPr>
            <a:r>
              <a:rPr lang="en-US" dirty="0" smtClean="0"/>
              <a:t>Sept 17   24</a:t>
            </a:r>
          </a:p>
          <a:p>
            <a:pPr marL="0" indent="0">
              <a:buNone/>
            </a:pPr>
            <a:r>
              <a:rPr lang="en-US" dirty="0" smtClean="0"/>
              <a:t>Oct 14     30</a:t>
            </a:r>
          </a:p>
          <a:p>
            <a:pPr marL="0" indent="0">
              <a:buNone/>
            </a:pPr>
            <a:r>
              <a:rPr lang="en-US" dirty="0" smtClean="0"/>
              <a:t>Nov 17    38 ½ </a:t>
            </a:r>
          </a:p>
          <a:p>
            <a:pPr marL="0" indent="0">
              <a:buNone/>
            </a:pPr>
            <a:endParaRPr lang="en-US" dirty="0" smtClean="0"/>
          </a:p>
          <a:p>
            <a:pPr marL="0" indent="0">
              <a:buNone/>
            </a:pPr>
            <a:r>
              <a:rPr lang="en-US" i="1" dirty="0" smtClean="0"/>
              <a:t>Financial History of the United States</a:t>
            </a:r>
            <a:r>
              <a:rPr lang="en-US" dirty="0" smtClean="0"/>
              <a:t>,</a:t>
            </a:r>
          </a:p>
          <a:p>
            <a:pPr marL="0" indent="0">
              <a:buNone/>
            </a:pPr>
            <a:r>
              <a:rPr lang="en-US" dirty="0" smtClean="0"/>
              <a:t>Davis Rich Dewey, p. 39</a:t>
            </a:r>
            <a:endParaRPr lang="en-US" dirty="0"/>
          </a:p>
        </p:txBody>
      </p:sp>
      <p:sp>
        <p:nvSpPr>
          <p:cNvPr id="4" name="Title 1"/>
          <p:cNvSpPr txBox="1">
            <a:spLocks/>
          </p:cNvSpPr>
          <p:nvPr/>
        </p:nvSpPr>
        <p:spPr>
          <a:xfrm>
            <a:off x="1" y="367653"/>
            <a:ext cx="12191999" cy="595963"/>
          </a:xfrm>
          <a:prstGeom prst="rect">
            <a:avLst/>
          </a:prstGeom>
          <a:solidFill>
            <a:srgbClr val="00B0F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Times New Roman" panose="02020603050405020304" pitchFamily="18" charset="0"/>
                <a:cs typeface="Times New Roman" panose="02020603050405020304" pitchFamily="18" charset="0"/>
              </a:rPr>
              <a:t>BRITISH CONTERFEITING’S AFFECTS IN 1779</a:t>
            </a:r>
            <a:endParaRPr lang="en-US" sz="2800" b="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 y="0"/>
            <a:ext cx="12191999" cy="343686"/>
          </a:xfrm>
          <a:prstGeom prst="rect">
            <a:avLst/>
          </a:prstGeom>
          <a:solidFill>
            <a:srgbClr val="FFCCFF"/>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Massive British Counterfeiting of the Continentals</a:t>
            </a:r>
            <a:endParaRPr lang="en-US" sz="2800" b="1" dirty="0"/>
          </a:p>
        </p:txBody>
      </p:sp>
      <p:sp>
        <p:nvSpPr>
          <p:cNvPr id="6" name="TextBox 5"/>
          <p:cNvSpPr txBox="1"/>
          <p:nvPr/>
        </p:nvSpPr>
        <p:spPr>
          <a:xfrm>
            <a:off x="7331242" y="2277979"/>
            <a:ext cx="45719" cy="369332"/>
          </a:xfrm>
          <a:prstGeom prst="rect">
            <a:avLst/>
          </a:prstGeom>
          <a:noFill/>
        </p:spPr>
        <p:txBody>
          <a:bodyPr wrap="square" rtlCol="0">
            <a:spAutoFit/>
          </a:bodyPr>
          <a:lstStyle/>
          <a:p>
            <a:endParaRPr lang="en-US" dirty="0"/>
          </a:p>
        </p:txBody>
      </p:sp>
      <p:sp>
        <p:nvSpPr>
          <p:cNvPr id="7" name="TextBox 6"/>
          <p:cNvSpPr txBox="1"/>
          <p:nvPr/>
        </p:nvSpPr>
        <p:spPr>
          <a:xfrm>
            <a:off x="6464969" y="1985591"/>
            <a:ext cx="5256311" cy="954107"/>
          </a:xfrm>
          <a:prstGeom prst="rect">
            <a:avLst/>
          </a:prstGeom>
          <a:noFill/>
        </p:spPr>
        <p:txBody>
          <a:bodyPr wrap="none" rtlCol="0">
            <a:spAutoFit/>
          </a:bodyPr>
          <a:lstStyle/>
          <a:p>
            <a:pPr algn="ctr"/>
            <a:r>
              <a:rPr lang="en-US" sz="2800" b="1" dirty="0" smtClean="0"/>
              <a:t>No one knows how many</a:t>
            </a:r>
          </a:p>
          <a:p>
            <a:pPr algn="ctr"/>
            <a:r>
              <a:rPr lang="en-US" sz="2800" b="1" dirty="0" smtClean="0"/>
              <a:t>Continentals were counterfeited…</a:t>
            </a:r>
            <a:endParaRPr lang="en-US" sz="2800" b="1" dirty="0"/>
          </a:p>
        </p:txBody>
      </p:sp>
      <p:pic>
        <p:nvPicPr>
          <p:cNvPr id="7170" name="Picture 2" descr="http://ts2.mm.bing.net/th?id=HN.608014004616301825&amp;pid=15.1&amp;H=8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242" y="3360423"/>
            <a:ext cx="3373687" cy="168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8953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CCFF"/>
          </a:solidFill>
        </p:spPr>
        <p:txBody>
          <a:bodyPr>
            <a:normAutofit fontScale="90000"/>
          </a:bodyPr>
          <a:lstStyle/>
          <a:p>
            <a:pPr algn="ctr"/>
            <a:r>
              <a:rPr lang="en-US" sz="2800" b="1" dirty="0" smtClean="0"/>
              <a:t>PART 10</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2707765" y="3180165"/>
            <a:ext cx="7572138" cy="646331"/>
          </a:xfrm>
          <a:prstGeom prst="rect">
            <a:avLst/>
          </a:prstGeom>
        </p:spPr>
        <p:txBody>
          <a:bodyPr wrap="none">
            <a:spAutoFit/>
          </a:bodyPr>
          <a:lstStyle/>
          <a:p>
            <a:r>
              <a:rPr lang="en-US" sz="3600" dirty="0" smtClean="0"/>
              <a:t>Breakdown </a:t>
            </a:r>
            <a:r>
              <a:rPr lang="en-US" sz="3600" dirty="0"/>
              <a:t>of the Continental </a:t>
            </a:r>
            <a:r>
              <a:rPr lang="en-US" sz="3600" dirty="0" smtClean="0"/>
              <a:t>Currency</a:t>
            </a:r>
            <a:endParaRPr lang="en-US" sz="3600" dirty="0"/>
          </a:p>
        </p:txBody>
      </p:sp>
    </p:spTree>
    <p:extLst>
      <p:ext uri="{BB962C8B-B14F-4D97-AF65-F5344CB8AC3E}">
        <p14:creationId xmlns:p14="http://schemas.microsoft.com/office/powerpoint/2010/main" val="21829835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CCFF"/>
          </a:solidFill>
        </p:spPr>
        <p:txBody>
          <a:bodyPr>
            <a:normAutofit fontScale="90000"/>
          </a:bodyPr>
          <a:lstStyle/>
          <a:p>
            <a:pPr algn="ctr"/>
            <a:r>
              <a:rPr lang="en-US" sz="2800" b="1" dirty="0"/>
              <a:t>Breakdown of the Continental Currency</a:t>
            </a:r>
          </a:p>
        </p:txBody>
      </p:sp>
      <p:sp>
        <p:nvSpPr>
          <p:cNvPr id="3" name="Content Placeholder 2"/>
          <p:cNvSpPr>
            <a:spLocks noGrp="1"/>
          </p:cNvSpPr>
          <p:nvPr>
            <p:ph idx="1"/>
          </p:nvPr>
        </p:nvSpPr>
        <p:spPr>
          <a:xfrm>
            <a:off x="6432878" y="4116068"/>
            <a:ext cx="5104655" cy="1651496"/>
          </a:xfrm>
        </p:spPr>
        <p:txBody>
          <a:bodyPr>
            <a:normAutofit fontScale="92500" lnSpcReduction="20000"/>
          </a:bodyPr>
          <a:lstStyle/>
          <a:p>
            <a:pPr marL="0" indent="0">
              <a:buNone/>
            </a:pPr>
            <a:r>
              <a:rPr lang="en-US" sz="2000" dirty="0" smtClean="0"/>
              <a:t>7/9/1778   Article of Confederation ratified</a:t>
            </a:r>
          </a:p>
          <a:p>
            <a:pPr marL="0" indent="0">
              <a:buNone/>
            </a:pPr>
            <a:endParaRPr lang="en-US" sz="2000" dirty="0"/>
          </a:p>
          <a:p>
            <a:pPr marL="0" indent="0">
              <a:buNone/>
            </a:pPr>
            <a:r>
              <a:rPr lang="en-US" sz="2000" dirty="0" smtClean="0"/>
              <a:t>9/1/1779   Confederation authorized </a:t>
            </a:r>
          </a:p>
          <a:p>
            <a:pPr marL="0" indent="0">
              <a:buNone/>
            </a:pPr>
            <a:r>
              <a:rPr lang="en-US" sz="2000" dirty="0"/>
              <a:t> </a:t>
            </a:r>
            <a:r>
              <a:rPr lang="en-US" sz="2000" dirty="0" smtClean="0"/>
              <a:t>                   upper limit of $200 million issued;</a:t>
            </a:r>
          </a:p>
          <a:p>
            <a:pPr marL="0" indent="0">
              <a:buNone/>
            </a:pPr>
            <a:r>
              <a:rPr lang="en-US" sz="2000" dirty="0"/>
              <a:t> </a:t>
            </a:r>
            <a:r>
              <a:rPr lang="en-US" sz="2000" dirty="0" smtClean="0"/>
              <a:t>                   </a:t>
            </a:r>
            <a:r>
              <a:rPr lang="en-US" sz="2000" b="1" u="sng" dirty="0" smtClean="0"/>
              <a:t>no more were printed after 1779.</a:t>
            </a:r>
            <a:endParaRPr lang="en-US" b="1" u="sng" dirty="0" smtClean="0"/>
          </a:p>
        </p:txBody>
      </p:sp>
      <p:sp>
        <p:nvSpPr>
          <p:cNvPr id="4" name="TextBox 3"/>
          <p:cNvSpPr txBox="1"/>
          <p:nvPr/>
        </p:nvSpPr>
        <p:spPr>
          <a:xfrm>
            <a:off x="1" y="350521"/>
            <a:ext cx="12191999" cy="461665"/>
          </a:xfrm>
          <a:prstGeom prst="rect">
            <a:avLst/>
          </a:prstGeom>
          <a:solidFill>
            <a:srgbClr val="99CCFF"/>
          </a:solidFill>
        </p:spPr>
        <p:txBody>
          <a:bodyPr wrap="square" rtlCol="0">
            <a:spAutoFit/>
          </a:bodyPr>
          <a:lstStyle/>
          <a:p>
            <a:pPr algn="ctr"/>
            <a:r>
              <a:rPr lang="en-US" sz="2400" b="1" dirty="0" smtClean="0"/>
              <a:t>NUMBER OF AUTHORIZED ISSUES OF CONTINENTALS</a:t>
            </a:r>
            <a:endParaRPr lang="en-US" sz="2400" b="1" dirty="0"/>
          </a:p>
        </p:txBody>
      </p:sp>
      <p:sp>
        <p:nvSpPr>
          <p:cNvPr id="5" name="Content Placeholder 2"/>
          <p:cNvSpPr txBox="1">
            <a:spLocks/>
          </p:cNvSpPr>
          <p:nvPr/>
        </p:nvSpPr>
        <p:spPr>
          <a:xfrm>
            <a:off x="309555" y="1155872"/>
            <a:ext cx="5104655" cy="52128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YEAR          #ISSUES          AMOUNT</a:t>
            </a:r>
          </a:p>
          <a:p>
            <a:pPr marL="0" indent="0">
              <a:buFont typeface="Arial" panose="020B0604020202020204" pitchFamily="34" charset="0"/>
              <a:buNone/>
            </a:pPr>
            <a:r>
              <a:rPr lang="en-US" sz="2400" dirty="0" smtClean="0"/>
              <a:t>1775                3          $     6,000,000</a:t>
            </a:r>
          </a:p>
          <a:p>
            <a:pPr marL="0" indent="0">
              <a:buFont typeface="Arial" panose="020B0604020202020204" pitchFamily="34" charset="0"/>
              <a:buNone/>
            </a:pPr>
            <a:r>
              <a:rPr lang="en-US" sz="2400" dirty="0" smtClean="0"/>
              <a:t>1776                4               19,000,000</a:t>
            </a:r>
          </a:p>
          <a:p>
            <a:pPr marL="0" indent="0">
              <a:buFont typeface="Arial" panose="020B0604020202020204" pitchFamily="34" charset="0"/>
              <a:buNone/>
            </a:pPr>
            <a:r>
              <a:rPr lang="en-US" sz="2400" dirty="0" smtClean="0"/>
              <a:t>1777                5               13,000,000</a:t>
            </a:r>
          </a:p>
          <a:p>
            <a:pPr marL="0" indent="0">
              <a:buNone/>
            </a:pPr>
            <a:r>
              <a:rPr lang="en-US" sz="2400" dirty="0" smtClean="0"/>
              <a:t> 1778             14               63,500,300</a:t>
            </a:r>
          </a:p>
          <a:p>
            <a:pPr marL="0" indent="0">
              <a:buNone/>
            </a:pPr>
            <a:r>
              <a:rPr lang="en-US" sz="2400" dirty="0" smtClean="0"/>
              <a:t> 1779             14             140,052,480</a:t>
            </a:r>
          </a:p>
          <a:p>
            <a:pPr marL="0" indent="0">
              <a:buFont typeface="Arial" panose="020B0604020202020204" pitchFamily="34" charset="0"/>
              <a:buNone/>
            </a:pPr>
            <a:r>
              <a:rPr lang="en-US" sz="2400" b="1" dirty="0" smtClean="0">
                <a:solidFill>
                  <a:srgbClr val="3366FF"/>
                </a:solidFill>
              </a:rPr>
              <a:t>TOTAL            40          $ 241,552,780</a:t>
            </a:r>
          </a:p>
          <a:p>
            <a:pPr marL="0" indent="0">
              <a:buFont typeface="Arial" panose="020B0604020202020204" pitchFamily="34" charset="0"/>
              <a:buNone/>
            </a:pPr>
            <a:endParaRPr lang="en-US" sz="2400" b="1" dirty="0">
              <a:solidFill>
                <a:srgbClr val="3366FF"/>
              </a:solidFill>
            </a:endParaRPr>
          </a:p>
          <a:p>
            <a:pPr marL="0" indent="0">
              <a:spcBef>
                <a:spcPts val="0"/>
              </a:spcBef>
              <a:buFont typeface="Arial" panose="020B0604020202020204" pitchFamily="34" charset="0"/>
              <a:buNone/>
            </a:pPr>
            <a:r>
              <a:rPr lang="en-US" sz="2400" b="1" dirty="0" smtClean="0">
                <a:solidFill>
                  <a:srgbClr val="3366FF"/>
                </a:solidFill>
              </a:rPr>
              <a:t>Between 6/22/1775 and 11/29/1779,</a:t>
            </a:r>
          </a:p>
          <a:p>
            <a:pPr marL="0" indent="0">
              <a:spcBef>
                <a:spcPts val="0"/>
              </a:spcBef>
              <a:buFont typeface="Arial" panose="020B0604020202020204" pitchFamily="34" charset="0"/>
              <a:buNone/>
            </a:pPr>
            <a:r>
              <a:rPr lang="en-US" sz="2400" b="1" dirty="0" smtClean="0">
                <a:solidFill>
                  <a:srgbClr val="3366FF"/>
                </a:solidFill>
              </a:rPr>
              <a:t>a period of 4 ½ years, the amount above was not in circulation, since from the beginning there was some small redemption. </a:t>
            </a:r>
            <a:r>
              <a:rPr lang="en-US" sz="2400" dirty="0" smtClean="0"/>
              <a:t>            </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pic>
        <p:nvPicPr>
          <p:cNvPr id="8194" name="Picture 2" descr="http://www.revolutionary-war-and-beyond.com/image-files/articles-of-confederation-stamp-19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860" y="1165960"/>
            <a:ext cx="4098345" cy="259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224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CCFF"/>
          </a:solidFill>
        </p:spPr>
        <p:txBody>
          <a:bodyPr>
            <a:normAutofit fontScale="90000"/>
          </a:bodyPr>
          <a:lstStyle/>
          <a:p>
            <a:pPr algn="ctr"/>
            <a:r>
              <a:rPr lang="en-US" sz="2800" b="1" dirty="0"/>
              <a:t>Breakdown of the Continental Currency</a:t>
            </a:r>
          </a:p>
        </p:txBody>
      </p:sp>
      <p:sp>
        <p:nvSpPr>
          <p:cNvPr id="3" name="Content Placeholder 2"/>
          <p:cNvSpPr>
            <a:spLocks noGrp="1"/>
          </p:cNvSpPr>
          <p:nvPr>
            <p:ph idx="1"/>
          </p:nvPr>
        </p:nvSpPr>
        <p:spPr>
          <a:xfrm>
            <a:off x="320836" y="4228363"/>
            <a:ext cx="5104655" cy="1651496"/>
          </a:xfrm>
        </p:spPr>
        <p:txBody>
          <a:bodyPr>
            <a:normAutofit fontScale="92500" lnSpcReduction="20000"/>
          </a:bodyPr>
          <a:lstStyle/>
          <a:p>
            <a:pPr marL="0" indent="0">
              <a:buNone/>
            </a:pPr>
            <a:r>
              <a:rPr lang="en-US" sz="2000" dirty="0" smtClean="0"/>
              <a:t>7/9/1778   Article of Confederation ratified</a:t>
            </a:r>
          </a:p>
          <a:p>
            <a:pPr marL="0" indent="0">
              <a:buNone/>
            </a:pPr>
            <a:endParaRPr lang="en-US" sz="2000" dirty="0"/>
          </a:p>
          <a:p>
            <a:pPr marL="0" indent="0">
              <a:buNone/>
            </a:pPr>
            <a:r>
              <a:rPr lang="en-US" sz="2000" dirty="0" smtClean="0"/>
              <a:t>9/1/1779   Confederation authorized </a:t>
            </a:r>
          </a:p>
          <a:p>
            <a:pPr marL="0" indent="0">
              <a:buNone/>
            </a:pPr>
            <a:r>
              <a:rPr lang="en-US" sz="2000" dirty="0"/>
              <a:t> </a:t>
            </a:r>
            <a:r>
              <a:rPr lang="en-US" sz="2000" dirty="0" smtClean="0"/>
              <a:t>                   upper limit of $200 million issued;</a:t>
            </a:r>
          </a:p>
          <a:p>
            <a:pPr marL="0" indent="0">
              <a:buNone/>
            </a:pPr>
            <a:r>
              <a:rPr lang="en-US" sz="2000" dirty="0"/>
              <a:t> </a:t>
            </a:r>
            <a:r>
              <a:rPr lang="en-US" sz="2000" dirty="0" smtClean="0"/>
              <a:t>                   </a:t>
            </a:r>
            <a:r>
              <a:rPr lang="en-US" sz="2000" b="1" u="sng" dirty="0" smtClean="0"/>
              <a:t>no more were printed after 1779.</a:t>
            </a:r>
            <a:endParaRPr lang="en-US" b="1" u="sng" dirty="0" smtClean="0"/>
          </a:p>
        </p:txBody>
      </p:sp>
      <p:sp>
        <p:nvSpPr>
          <p:cNvPr id="4" name="TextBox 3"/>
          <p:cNvSpPr txBox="1"/>
          <p:nvPr/>
        </p:nvSpPr>
        <p:spPr>
          <a:xfrm>
            <a:off x="1" y="350521"/>
            <a:ext cx="12191999" cy="461665"/>
          </a:xfrm>
          <a:prstGeom prst="rect">
            <a:avLst/>
          </a:prstGeom>
          <a:solidFill>
            <a:srgbClr val="99CCFF"/>
          </a:solidFill>
        </p:spPr>
        <p:txBody>
          <a:bodyPr wrap="square" rtlCol="0">
            <a:spAutoFit/>
          </a:bodyPr>
          <a:lstStyle/>
          <a:p>
            <a:pPr algn="ctr"/>
            <a:r>
              <a:rPr lang="en-US" sz="2400" b="1" dirty="0" smtClean="0"/>
              <a:t>NUMBER OF AUTHORIZED ISSUES OF CONTINENTALS</a:t>
            </a:r>
            <a:endParaRPr lang="en-US" sz="2400" b="1" dirty="0"/>
          </a:p>
        </p:txBody>
      </p:sp>
      <p:pic>
        <p:nvPicPr>
          <p:cNvPr id="8194" name="Picture 2" descr="http://www.revolutionary-war-and-beyond.com/image-files/articles-of-confederation-stamp-19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18" y="1278255"/>
            <a:ext cx="4098345" cy="25963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66122" y="2597147"/>
            <a:ext cx="5963812" cy="1631216"/>
          </a:xfrm>
          <a:prstGeom prst="rect">
            <a:avLst/>
          </a:prstGeom>
          <a:solidFill>
            <a:srgbClr val="FFC000"/>
          </a:solidFill>
        </p:spPr>
        <p:txBody>
          <a:bodyPr wrap="none" rtlCol="0">
            <a:spAutoFit/>
          </a:bodyPr>
          <a:lstStyle/>
          <a:p>
            <a:r>
              <a:rPr lang="en-US" sz="2000" b="1" dirty="0" smtClean="0"/>
              <a:t>THE $200 MILLION LIMIT WAS NOT EXCEEDED.</a:t>
            </a:r>
          </a:p>
          <a:p>
            <a:r>
              <a:rPr lang="en-US" sz="2000" b="1" dirty="0" smtClean="0"/>
              <a:t>THE U.S. GOVERNMENT HAS A NEAR PERFECT RECORD</a:t>
            </a:r>
          </a:p>
          <a:p>
            <a:r>
              <a:rPr lang="en-US" sz="2000" b="1" dirty="0" smtClean="0"/>
              <a:t>IN THIS REGARD.  IT HAS ALMOST NEVER CREATED</a:t>
            </a:r>
          </a:p>
          <a:p>
            <a:r>
              <a:rPr lang="en-US" sz="2000" b="1" dirty="0" smtClean="0"/>
              <a:t>UNAUTHORIZED MONEY, AND OFTEN HAS NOT EVEN</a:t>
            </a:r>
          </a:p>
          <a:p>
            <a:r>
              <a:rPr lang="en-US" sz="2000" b="1" dirty="0" smtClean="0"/>
              <a:t>CREATED AS MUCH AS WAS AUTHORIZED.</a:t>
            </a:r>
            <a:endParaRPr lang="en-US" sz="2000" b="1" dirty="0"/>
          </a:p>
        </p:txBody>
      </p:sp>
    </p:spTree>
    <p:extLst>
      <p:ext uri="{BB962C8B-B14F-4D97-AF65-F5344CB8AC3E}">
        <p14:creationId xmlns:p14="http://schemas.microsoft.com/office/powerpoint/2010/main" val="2171561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4381420" cy="343685"/>
          </a:xfrm>
          <a:solidFill>
            <a:srgbClr val="FFFF00"/>
          </a:solidFill>
        </p:spPr>
        <p:txBody>
          <a:bodyPr>
            <a:normAutofit fontScale="90000"/>
          </a:bodyPr>
          <a:lstStyle/>
          <a:p>
            <a:pPr algn="ctr"/>
            <a:r>
              <a:rPr lang="en-US" sz="2800" b="1" dirty="0" smtClean="0"/>
              <a:t>TIMELINE  1720 -- 1775</a:t>
            </a:r>
            <a:endParaRPr lang="en-US" sz="2800" b="1" dirty="0"/>
          </a:p>
        </p:txBody>
      </p:sp>
      <p:sp>
        <p:nvSpPr>
          <p:cNvPr id="3" name="Content Placeholder 2"/>
          <p:cNvSpPr>
            <a:spLocks noGrp="1"/>
          </p:cNvSpPr>
          <p:nvPr>
            <p:ph idx="1"/>
          </p:nvPr>
        </p:nvSpPr>
        <p:spPr>
          <a:xfrm>
            <a:off x="0" y="350520"/>
            <a:ext cx="12191998" cy="6507479"/>
          </a:xfrm>
        </p:spPr>
        <p:txBody>
          <a:bodyPr>
            <a:normAutofit/>
          </a:bodyPr>
          <a:lstStyle/>
          <a:p>
            <a:pPr marL="0" indent="0">
              <a:buNone/>
            </a:pPr>
            <a:r>
              <a:rPr lang="en-US" sz="2000" u="sng" dirty="0" smtClean="0">
                <a:solidFill>
                  <a:srgbClr val="FF0000"/>
                </a:solidFill>
              </a:rPr>
              <a:t>LONDON</a:t>
            </a:r>
            <a:r>
              <a:rPr lang="en-US" sz="2000" dirty="0" smtClean="0">
                <a:solidFill>
                  <a:srgbClr val="FF0000"/>
                </a:solidFill>
              </a:rPr>
              <a:t> </a:t>
            </a:r>
            <a:r>
              <a:rPr lang="en-US" sz="2400" dirty="0" smtClean="0">
                <a:solidFill>
                  <a:srgbClr val="FF0000"/>
                </a:solidFill>
              </a:rPr>
              <a:t>_|___________________________|______________|_______|______|______|______|____</a:t>
            </a:r>
          </a:p>
          <a:p>
            <a:pPr marL="0" indent="0">
              <a:buNone/>
            </a:pPr>
            <a:r>
              <a:rPr lang="en-US" sz="2400" dirty="0">
                <a:solidFill>
                  <a:srgbClr val="FF0000"/>
                </a:solidFill>
              </a:rPr>
              <a:t> </a:t>
            </a:r>
            <a:r>
              <a:rPr lang="en-US" sz="2400" dirty="0" smtClean="0">
                <a:solidFill>
                  <a:srgbClr val="FF0000"/>
                </a:solidFill>
              </a:rPr>
              <a:t> 1720                                                 1741                         1751            1764      1766       1773       1775</a:t>
            </a:r>
          </a:p>
          <a:p>
            <a:pPr marL="0" indent="0">
              <a:buNone/>
            </a:pPr>
            <a:endParaRPr lang="en-US" sz="2400" dirty="0"/>
          </a:p>
          <a:p>
            <a:pPr marL="0" indent="0">
              <a:buNone/>
            </a:pPr>
            <a:endParaRPr lang="en-US" sz="2400" dirty="0" smtClean="0"/>
          </a:p>
          <a:p>
            <a:pPr marL="0" indent="0">
              <a:buNone/>
            </a:pPr>
            <a:endParaRPr lang="en-US" sz="2400" dirty="0" smtClean="0">
              <a:solidFill>
                <a:srgbClr val="0070C0"/>
              </a:solidFill>
            </a:endParaRPr>
          </a:p>
          <a:p>
            <a:pPr marL="0" indent="0">
              <a:buNone/>
            </a:pPr>
            <a:r>
              <a:rPr lang="en-US" sz="2000" dirty="0" smtClean="0">
                <a:solidFill>
                  <a:srgbClr val="0070C0"/>
                </a:solidFill>
              </a:rPr>
              <a:t>PA</a:t>
            </a:r>
            <a:r>
              <a:rPr lang="en-US" sz="2400" dirty="0" smtClean="0">
                <a:solidFill>
                  <a:srgbClr val="0070C0"/>
                </a:solidFill>
              </a:rPr>
              <a:t>___|__________|____|________________________________________________________</a:t>
            </a:r>
          </a:p>
          <a:p>
            <a:pPr marL="0" indent="0">
              <a:buNone/>
            </a:pPr>
            <a:r>
              <a:rPr lang="en-US" sz="2400" dirty="0">
                <a:solidFill>
                  <a:srgbClr val="0070C0"/>
                </a:solidFill>
              </a:rPr>
              <a:t> </a:t>
            </a:r>
            <a:r>
              <a:rPr lang="en-US" sz="2400" dirty="0" smtClean="0">
                <a:solidFill>
                  <a:srgbClr val="0070C0"/>
                </a:solidFill>
              </a:rPr>
              <a:t>   1723              1726        1729</a:t>
            </a:r>
            <a:endParaRPr lang="en-US" sz="2400" dirty="0">
              <a:solidFill>
                <a:srgbClr val="0070C0"/>
              </a:solidFill>
            </a:endParaRPr>
          </a:p>
          <a:p>
            <a:pPr marL="0" indent="0">
              <a:buNone/>
            </a:pPr>
            <a:endParaRPr lang="en-US" sz="2400" dirty="0" smtClean="0">
              <a:solidFill>
                <a:srgbClr val="0070C0"/>
              </a:solidFill>
            </a:endParaRPr>
          </a:p>
          <a:p>
            <a:pPr marL="0" indent="0">
              <a:buNone/>
            </a:pPr>
            <a:endParaRPr lang="en-US" sz="2400" dirty="0" smtClean="0"/>
          </a:p>
          <a:p>
            <a:pPr marL="0" indent="0">
              <a:buNone/>
            </a:pPr>
            <a:r>
              <a:rPr lang="en-US" sz="2000" dirty="0" smtClean="0"/>
              <a:t>MASS</a:t>
            </a:r>
            <a:r>
              <a:rPr lang="en-US" sz="2400" dirty="0" smtClean="0"/>
              <a:t>____________|_____|____|________________|_______________|_____________</a:t>
            </a:r>
          </a:p>
          <a:p>
            <a:pPr marL="0" indent="0">
              <a:buNone/>
            </a:pPr>
            <a:r>
              <a:rPr lang="en-US" sz="2400" dirty="0"/>
              <a:t> </a:t>
            </a:r>
            <a:r>
              <a:rPr lang="en-US" sz="2400" dirty="0" smtClean="0"/>
              <a:t>                               1727    1730    1735                             1751                         1766</a:t>
            </a:r>
            <a:endParaRPr lang="en-US" sz="2400" dirty="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5" name="TextBox 4"/>
          <p:cNvSpPr txBox="1"/>
          <p:nvPr/>
        </p:nvSpPr>
        <p:spPr>
          <a:xfrm>
            <a:off x="-1" y="1363174"/>
            <a:ext cx="2449838" cy="584775"/>
          </a:xfrm>
          <a:prstGeom prst="rect">
            <a:avLst/>
          </a:prstGeom>
          <a:noFill/>
        </p:spPr>
        <p:txBody>
          <a:bodyPr wrap="none" rtlCol="0">
            <a:spAutoFit/>
          </a:bodyPr>
          <a:lstStyle/>
          <a:p>
            <a:r>
              <a:rPr lang="en-US" sz="1600" b="1" dirty="0" smtClean="0">
                <a:solidFill>
                  <a:srgbClr val="FF0000"/>
                </a:solidFill>
              </a:rPr>
              <a:t>LONDON SUSPENDS NEW</a:t>
            </a:r>
          </a:p>
          <a:p>
            <a:r>
              <a:rPr lang="en-US" sz="1600" b="1" dirty="0" smtClean="0">
                <a:solidFill>
                  <a:srgbClr val="FF0000"/>
                </a:solidFill>
              </a:rPr>
              <a:t>ISSUES UNLESS APPROVED</a:t>
            </a:r>
            <a:endParaRPr lang="en-US" sz="1600" b="1" dirty="0">
              <a:solidFill>
                <a:srgbClr val="FF0000"/>
              </a:solidFill>
            </a:endParaRPr>
          </a:p>
        </p:txBody>
      </p:sp>
      <p:sp>
        <p:nvSpPr>
          <p:cNvPr id="6" name="TextBox 5"/>
          <p:cNvSpPr txBox="1"/>
          <p:nvPr/>
        </p:nvSpPr>
        <p:spPr>
          <a:xfrm>
            <a:off x="3749311" y="1374988"/>
            <a:ext cx="1737720" cy="584775"/>
          </a:xfrm>
          <a:prstGeom prst="rect">
            <a:avLst/>
          </a:prstGeom>
          <a:noFill/>
        </p:spPr>
        <p:txBody>
          <a:bodyPr wrap="none" rtlCol="0">
            <a:spAutoFit/>
          </a:bodyPr>
          <a:lstStyle/>
          <a:p>
            <a:r>
              <a:rPr lang="en-US" sz="1600" b="1" dirty="0" smtClean="0">
                <a:solidFill>
                  <a:srgbClr val="FF0000"/>
                </a:solidFill>
              </a:rPr>
              <a:t>LONDON FORBIDS</a:t>
            </a:r>
          </a:p>
          <a:p>
            <a:r>
              <a:rPr lang="en-US" sz="1600" b="1" dirty="0" smtClean="0">
                <a:solidFill>
                  <a:srgbClr val="FF0000"/>
                </a:solidFill>
              </a:rPr>
              <a:t>PRIVATE ISSUES</a:t>
            </a:r>
            <a:endParaRPr lang="en-US" sz="1600" b="1" dirty="0">
              <a:solidFill>
                <a:srgbClr val="FF0000"/>
              </a:solidFill>
            </a:endParaRPr>
          </a:p>
        </p:txBody>
      </p:sp>
      <p:sp>
        <p:nvSpPr>
          <p:cNvPr id="7" name="TextBox 6"/>
          <p:cNvSpPr txBox="1"/>
          <p:nvPr/>
        </p:nvSpPr>
        <p:spPr>
          <a:xfrm>
            <a:off x="5829825" y="1391435"/>
            <a:ext cx="2156425" cy="1077218"/>
          </a:xfrm>
          <a:prstGeom prst="rect">
            <a:avLst/>
          </a:prstGeom>
          <a:noFill/>
        </p:spPr>
        <p:txBody>
          <a:bodyPr wrap="square" rtlCol="0">
            <a:spAutoFit/>
          </a:bodyPr>
          <a:lstStyle/>
          <a:p>
            <a:pPr algn="ctr"/>
            <a:r>
              <a:rPr lang="en-US" sz="1600" b="1" dirty="0" smtClean="0">
                <a:solidFill>
                  <a:srgbClr val="FF0000"/>
                </a:solidFill>
              </a:rPr>
              <a:t>1</a:t>
            </a:r>
            <a:r>
              <a:rPr lang="en-US" sz="1600" b="1" baseline="30000" dirty="0" smtClean="0">
                <a:solidFill>
                  <a:srgbClr val="FF0000"/>
                </a:solidFill>
              </a:rPr>
              <a:t>ST</a:t>
            </a:r>
            <a:r>
              <a:rPr lang="en-US" sz="1600" b="1" dirty="0" smtClean="0">
                <a:solidFill>
                  <a:srgbClr val="FF0000"/>
                </a:solidFill>
              </a:rPr>
              <a:t> CURRENCY ACT:</a:t>
            </a:r>
          </a:p>
          <a:p>
            <a:r>
              <a:rPr lang="en-US" sz="1600" b="1" dirty="0" smtClean="0">
                <a:solidFill>
                  <a:srgbClr val="FF0000"/>
                </a:solidFill>
              </a:rPr>
              <a:t>NEW ENGLAND</a:t>
            </a:r>
          </a:p>
          <a:p>
            <a:r>
              <a:rPr lang="en-US" sz="1600" b="1" dirty="0" smtClean="0">
                <a:solidFill>
                  <a:srgbClr val="FF0000"/>
                </a:solidFill>
              </a:rPr>
              <a:t>PROHIBITED FROM NEW ISSUES</a:t>
            </a:r>
            <a:endParaRPr lang="en-US" sz="1600" b="1" dirty="0">
              <a:solidFill>
                <a:srgbClr val="FF0000"/>
              </a:solidFill>
            </a:endParaRPr>
          </a:p>
        </p:txBody>
      </p:sp>
      <p:sp>
        <p:nvSpPr>
          <p:cNvPr id="8" name="TextBox 7"/>
          <p:cNvSpPr txBox="1"/>
          <p:nvPr/>
        </p:nvSpPr>
        <p:spPr>
          <a:xfrm>
            <a:off x="6908037" y="-31721"/>
            <a:ext cx="2757343" cy="830997"/>
          </a:xfrm>
          <a:prstGeom prst="rect">
            <a:avLst/>
          </a:prstGeom>
          <a:noFill/>
        </p:spPr>
        <p:txBody>
          <a:bodyPr wrap="square" rtlCol="0">
            <a:spAutoFit/>
          </a:bodyPr>
          <a:lstStyle/>
          <a:p>
            <a:r>
              <a:rPr lang="en-US" sz="1600" b="1" u="sng" dirty="0" smtClean="0">
                <a:solidFill>
                  <a:srgbClr val="FF0000"/>
                </a:solidFill>
              </a:rPr>
              <a:t>1764</a:t>
            </a:r>
            <a:r>
              <a:rPr lang="en-US" sz="1600" b="1" dirty="0" smtClean="0">
                <a:solidFill>
                  <a:srgbClr val="FF0000"/>
                </a:solidFill>
              </a:rPr>
              <a:t> 2ND CURRENCY ACT: ALL COLONIES CANNOT MAKE LEGAL TENDER</a:t>
            </a:r>
            <a:endParaRPr lang="en-US" sz="1600" b="1" dirty="0">
              <a:solidFill>
                <a:srgbClr val="FF0000"/>
              </a:solidFill>
            </a:endParaRPr>
          </a:p>
        </p:txBody>
      </p:sp>
      <p:sp>
        <p:nvSpPr>
          <p:cNvPr id="10" name="TextBox 9"/>
          <p:cNvSpPr txBox="1"/>
          <p:nvPr/>
        </p:nvSpPr>
        <p:spPr>
          <a:xfrm>
            <a:off x="8654729" y="1391435"/>
            <a:ext cx="1227131" cy="584775"/>
          </a:xfrm>
          <a:prstGeom prst="rect">
            <a:avLst/>
          </a:prstGeom>
          <a:noFill/>
        </p:spPr>
        <p:txBody>
          <a:bodyPr wrap="none" rtlCol="0">
            <a:spAutoFit/>
          </a:bodyPr>
          <a:lstStyle/>
          <a:p>
            <a:r>
              <a:rPr lang="en-US" sz="1600" b="1" dirty="0" smtClean="0">
                <a:solidFill>
                  <a:srgbClr val="FF0000"/>
                </a:solidFill>
              </a:rPr>
              <a:t>FRANKLIN</a:t>
            </a:r>
          </a:p>
          <a:p>
            <a:r>
              <a:rPr lang="en-US" sz="1600" b="1" dirty="0" smtClean="0">
                <a:solidFill>
                  <a:srgbClr val="FF0000"/>
                </a:solidFill>
              </a:rPr>
              <a:t>TO LONDON</a:t>
            </a:r>
            <a:endParaRPr lang="en-US" sz="1600" b="1" dirty="0">
              <a:solidFill>
                <a:srgbClr val="FF0000"/>
              </a:solidFill>
            </a:endParaRPr>
          </a:p>
        </p:txBody>
      </p:sp>
      <p:sp>
        <p:nvSpPr>
          <p:cNvPr id="11" name="TextBox 10"/>
          <p:cNvSpPr txBox="1"/>
          <p:nvPr/>
        </p:nvSpPr>
        <p:spPr>
          <a:xfrm>
            <a:off x="9576894" y="158854"/>
            <a:ext cx="1408975" cy="584775"/>
          </a:xfrm>
          <a:prstGeom prst="rect">
            <a:avLst/>
          </a:prstGeom>
          <a:noFill/>
        </p:spPr>
        <p:txBody>
          <a:bodyPr wrap="none" rtlCol="0">
            <a:spAutoFit/>
          </a:bodyPr>
          <a:lstStyle/>
          <a:p>
            <a:r>
              <a:rPr lang="en-US" sz="1600" b="1" u="sng" dirty="0" smtClean="0">
                <a:solidFill>
                  <a:srgbClr val="FF0000"/>
                </a:solidFill>
              </a:rPr>
              <a:t>1773 </a:t>
            </a:r>
            <a:r>
              <a:rPr lang="en-US" sz="1600" b="1" dirty="0" smtClean="0">
                <a:solidFill>
                  <a:srgbClr val="FF0000"/>
                </a:solidFill>
              </a:rPr>
              <a:t>LONDON</a:t>
            </a:r>
          </a:p>
          <a:p>
            <a:r>
              <a:rPr lang="en-US" sz="1600" b="1" dirty="0" smtClean="0">
                <a:solidFill>
                  <a:srgbClr val="FF0000"/>
                </a:solidFill>
              </a:rPr>
              <a:t>RECONSIDERS</a:t>
            </a:r>
            <a:endParaRPr lang="en-US" sz="1600" b="1" dirty="0">
              <a:solidFill>
                <a:srgbClr val="FF0000"/>
              </a:solidFill>
            </a:endParaRPr>
          </a:p>
        </p:txBody>
      </p:sp>
      <p:sp>
        <p:nvSpPr>
          <p:cNvPr id="12" name="TextBox 11"/>
          <p:cNvSpPr txBox="1"/>
          <p:nvPr/>
        </p:nvSpPr>
        <p:spPr>
          <a:xfrm>
            <a:off x="10679028" y="1391435"/>
            <a:ext cx="1603088" cy="830997"/>
          </a:xfrm>
          <a:prstGeom prst="rect">
            <a:avLst/>
          </a:prstGeom>
          <a:noFill/>
        </p:spPr>
        <p:txBody>
          <a:bodyPr wrap="square" rtlCol="0">
            <a:spAutoFit/>
          </a:bodyPr>
          <a:lstStyle/>
          <a:p>
            <a:pPr algn="ctr"/>
            <a:r>
              <a:rPr lang="en-US" sz="1600" b="1" dirty="0" smtClean="0">
                <a:solidFill>
                  <a:srgbClr val="FF0000"/>
                </a:solidFill>
              </a:rPr>
              <a:t>1</a:t>
            </a:r>
            <a:r>
              <a:rPr lang="en-US" sz="1600" b="1" baseline="30000" dirty="0" smtClean="0">
                <a:solidFill>
                  <a:srgbClr val="FF0000"/>
                </a:solidFill>
              </a:rPr>
              <a:t>ST</a:t>
            </a:r>
          </a:p>
          <a:p>
            <a:r>
              <a:rPr lang="en-US" sz="1600" b="1" dirty="0" smtClean="0">
                <a:solidFill>
                  <a:srgbClr val="FF0000"/>
                </a:solidFill>
              </a:rPr>
              <a:t>CONTINENTAL CONGRESS</a:t>
            </a:r>
            <a:endParaRPr lang="en-US" sz="1600" b="1" dirty="0">
              <a:solidFill>
                <a:srgbClr val="FF0000"/>
              </a:solidFill>
            </a:endParaRPr>
          </a:p>
        </p:txBody>
      </p:sp>
      <p:sp>
        <p:nvSpPr>
          <p:cNvPr id="13" name="TextBox 12"/>
          <p:cNvSpPr txBox="1"/>
          <p:nvPr/>
        </p:nvSpPr>
        <p:spPr>
          <a:xfrm>
            <a:off x="77808" y="3736212"/>
            <a:ext cx="1051826" cy="584775"/>
          </a:xfrm>
          <a:prstGeom prst="rect">
            <a:avLst/>
          </a:prstGeom>
          <a:noFill/>
        </p:spPr>
        <p:txBody>
          <a:bodyPr wrap="none" rtlCol="0">
            <a:spAutoFit/>
          </a:bodyPr>
          <a:lstStyle/>
          <a:p>
            <a:r>
              <a:rPr lang="en-US" sz="1600" b="1" dirty="0" smtClean="0">
                <a:solidFill>
                  <a:srgbClr val="0070C0"/>
                </a:solidFill>
              </a:rPr>
              <a:t>PA’S FIRST</a:t>
            </a:r>
          </a:p>
          <a:p>
            <a:r>
              <a:rPr lang="en-US" sz="1600" b="1" dirty="0" smtClean="0">
                <a:solidFill>
                  <a:srgbClr val="0070C0"/>
                </a:solidFill>
              </a:rPr>
              <a:t>ISSUE</a:t>
            </a:r>
            <a:endParaRPr lang="en-US" sz="1600" b="1" dirty="0">
              <a:solidFill>
                <a:srgbClr val="0070C0"/>
              </a:solidFill>
            </a:endParaRPr>
          </a:p>
        </p:txBody>
      </p:sp>
      <p:sp>
        <p:nvSpPr>
          <p:cNvPr id="14" name="TextBox 13"/>
          <p:cNvSpPr txBox="1"/>
          <p:nvPr/>
        </p:nvSpPr>
        <p:spPr>
          <a:xfrm>
            <a:off x="1338917" y="2110643"/>
            <a:ext cx="2407154" cy="861774"/>
          </a:xfrm>
          <a:prstGeom prst="rect">
            <a:avLst/>
          </a:prstGeom>
          <a:noFill/>
        </p:spPr>
        <p:txBody>
          <a:bodyPr wrap="square" rtlCol="0">
            <a:spAutoFit/>
          </a:bodyPr>
          <a:lstStyle/>
          <a:p>
            <a:r>
              <a:rPr lang="en-US" sz="1600" b="1" u="sng" dirty="0" smtClean="0">
                <a:solidFill>
                  <a:srgbClr val="0070C0"/>
                </a:solidFill>
              </a:rPr>
              <a:t>1726</a:t>
            </a:r>
            <a:r>
              <a:rPr lang="en-US" sz="1600" b="1" dirty="0" smtClean="0">
                <a:solidFill>
                  <a:srgbClr val="0070C0"/>
                </a:solidFill>
              </a:rPr>
              <a:t> LONDON ORDERS</a:t>
            </a:r>
          </a:p>
          <a:p>
            <a:r>
              <a:rPr lang="en-US" sz="1600" b="1" dirty="0" smtClean="0">
                <a:solidFill>
                  <a:srgbClr val="0070C0"/>
                </a:solidFill>
              </a:rPr>
              <a:t>REDEMPTION AND</a:t>
            </a:r>
          </a:p>
          <a:p>
            <a:r>
              <a:rPr lang="en-US" sz="1600" b="1" dirty="0" smtClean="0">
                <a:solidFill>
                  <a:srgbClr val="0070C0"/>
                </a:solidFill>
              </a:rPr>
              <a:t>NO FURTHER ISSUES</a:t>
            </a:r>
            <a:endParaRPr lang="en-US" sz="1600" b="1" dirty="0">
              <a:solidFill>
                <a:srgbClr val="0070C0"/>
              </a:solidFill>
            </a:endParaRPr>
          </a:p>
        </p:txBody>
      </p:sp>
      <p:sp>
        <p:nvSpPr>
          <p:cNvPr id="17" name="TextBox 16"/>
          <p:cNvSpPr txBox="1"/>
          <p:nvPr/>
        </p:nvSpPr>
        <p:spPr>
          <a:xfrm>
            <a:off x="2988560" y="3688630"/>
            <a:ext cx="3808671" cy="584775"/>
          </a:xfrm>
          <a:prstGeom prst="rect">
            <a:avLst/>
          </a:prstGeom>
          <a:noFill/>
        </p:spPr>
        <p:txBody>
          <a:bodyPr wrap="none" rtlCol="0">
            <a:spAutoFit/>
          </a:bodyPr>
          <a:lstStyle/>
          <a:p>
            <a:r>
              <a:rPr lang="en-US" sz="1600" b="1" dirty="0" smtClean="0">
                <a:solidFill>
                  <a:srgbClr val="0070C0"/>
                </a:solidFill>
              </a:rPr>
              <a:t>GOV/ASSEMBLY  DEFIES LONDON:</a:t>
            </a:r>
          </a:p>
          <a:p>
            <a:r>
              <a:rPr lang="en-US" sz="1600" b="1" dirty="0" smtClean="0">
                <a:solidFill>
                  <a:srgbClr val="0070C0"/>
                </a:solidFill>
              </a:rPr>
              <a:t>NEW </a:t>
            </a:r>
            <a:r>
              <a:rPr lang="en-US" sz="1600" b="1" dirty="0">
                <a:solidFill>
                  <a:srgbClr val="0070C0"/>
                </a:solidFill>
              </a:rPr>
              <a:t>ISSUE </a:t>
            </a:r>
            <a:r>
              <a:rPr lang="en-US" sz="1600" b="1" dirty="0" smtClean="0">
                <a:solidFill>
                  <a:srgbClr val="0070C0"/>
                </a:solidFill>
              </a:rPr>
              <a:t>OF 30,000£;  REISSUES </a:t>
            </a:r>
            <a:r>
              <a:rPr lang="en-US" sz="1600" b="1" dirty="0">
                <a:solidFill>
                  <a:srgbClr val="0070C0"/>
                </a:solidFill>
              </a:rPr>
              <a:t>40,000£</a:t>
            </a:r>
          </a:p>
        </p:txBody>
      </p:sp>
      <p:sp>
        <p:nvSpPr>
          <p:cNvPr id="18" name="TextBox 17"/>
          <p:cNvSpPr txBox="1"/>
          <p:nvPr/>
        </p:nvSpPr>
        <p:spPr>
          <a:xfrm>
            <a:off x="670820" y="5494013"/>
            <a:ext cx="2234138" cy="830997"/>
          </a:xfrm>
          <a:prstGeom prst="rect">
            <a:avLst/>
          </a:prstGeom>
          <a:noFill/>
        </p:spPr>
        <p:txBody>
          <a:bodyPr wrap="none" rtlCol="0">
            <a:spAutoFit/>
          </a:bodyPr>
          <a:lstStyle/>
          <a:p>
            <a:r>
              <a:rPr lang="en-US" sz="1600" b="1" u="sng" dirty="0" smtClean="0"/>
              <a:t>1727</a:t>
            </a:r>
            <a:r>
              <a:rPr lang="en-US" sz="1600" b="1" dirty="0" smtClean="0"/>
              <a:t> LONDON ORDERS</a:t>
            </a:r>
          </a:p>
          <a:p>
            <a:r>
              <a:rPr lang="en-US" sz="1600" b="1" dirty="0" smtClean="0"/>
              <a:t>REDEMPTION OF ALL</a:t>
            </a:r>
          </a:p>
          <a:p>
            <a:r>
              <a:rPr lang="en-US" sz="1600" b="1" dirty="0" smtClean="0"/>
              <a:t>ISSUES; NO NEW ISSUES</a:t>
            </a:r>
            <a:endParaRPr lang="en-US" sz="1600" b="1" dirty="0"/>
          </a:p>
        </p:txBody>
      </p:sp>
      <p:sp>
        <p:nvSpPr>
          <p:cNvPr id="19" name="TextBox 18"/>
          <p:cNvSpPr txBox="1"/>
          <p:nvPr/>
        </p:nvSpPr>
        <p:spPr>
          <a:xfrm>
            <a:off x="3157719" y="5487608"/>
            <a:ext cx="2085251" cy="830997"/>
          </a:xfrm>
          <a:prstGeom prst="rect">
            <a:avLst/>
          </a:prstGeom>
          <a:noFill/>
        </p:spPr>
        <p:txBody>
          <a:bodyPr wrap="none" rtlCol="0">
            <a:spAutoFit/>
          </a:bodyPr>
          <a:lstStyle/>
          <a:p>
            <a:r>
              <a:rPr lang="en-US" sz="1600" b="1" u="sng" dirty="0" smtClean="0"/>
              <a:t>1730</a:t>
            </a:r>
            <a:r>
              <a:rPr lang="en-US" sz="1600" b="1" dirty="0" smtClean="0"/>
              <a:t> GOV CONTINUES</a:t>
            </a:r>
          </a:p>
          <a:p>
            <a:r>
              <a:rPr lang="en-US" sz="1600" b="1" dirty="0" smtClean="0"/>
              <a:t>CONTRACTION FROM</a:t>
            </a:r>
          </a:p>
          <a:p>
            <a:r>
              <a:rPr lang="en-US" sz="1600" b="1" dirty="0" smtClean="0"/>
              <a:t>140,000</a:t>
            </a:r>
            <a:r>
              <a:rPr lang="en-US" sz="1600" b="1" dirty="0"/>
              <a:t> £</a:t>
            </a:r>
            <a:r>
              <a:rPr lang="en-US" sz="1600" b="1" dirty="0" smtClean="0"/>
              <a:t> TO 30,000</a:t>
            </a:r>
            <a:r>
              <a:rPr lang="en-US" sz="1600" b="1" dirty="0"/>
              <a:t> £</a:t>
            </a:r>
          </a:p>
        </p:txBody>
      </p:sp>
      <p:sp>
        <p:nvSpPr>
          <p:cNvPr id="20" name="TextBox 19"/>
          <p:cNvSpPr txBox="1"/>
          <p:nvPr/>
        </p:nvSpPr>
        <p:spPr>
          <a:xfrm>
            <a:off x="3746071" y="4468471"/>
            <a:ext cx="3547894" cy="369332"/>
          </a:xfrm>
          <a:prstGeom prst="rect">
            <a:avLst/>
          </a:prstGeom>
          <a:noFill/>
        </p:spPr>
        <p:txBody>
          <a:bodyPr wrap="none" rtlCol="0">
            <a:spAutoFit/>
          </a:bodyPr>
          <a:lstStyle/>
          <a:p>
            <a:r>
              <a:rPr lang="en-US" b="1" u="sng" dirty="0" smtClean="0"/>
              <a:t>1735</a:t>
            </a:r>
            <a:r>
              <a:rPr lang="en-US" b="1" dirty="0" smtClean="0"/>
              <a:t> TAXES PAID IN COMMODITIES</a:t>
            </a:r>
            <a:endParaRPr lang="en-US" b="1" dirty="0"/>
          </a:p>
        </p:txBody>
      </p:sp>
      <p:sp>
        <p:nvSpPr>
          <p:cNvPr id="22" name="TextBox 21"/>
          <p:cNvSpPr txBox="1"/>
          <p:nvPr/>
        </p:nvSpPr>
        <p:spPr>
          <a:xfrm>
            <a:off x="2296223" y="6478750"/>
            <a:ext cx="4719754" cy="400110"/>
          </a:xfrm>
          <a:prstGeom prst="rect">
            <a:avLst/>
          </a:prstGeom>
          <a:noFill/>
        </p:spPr>
        <p:txBody>
          <a:bodyPr wrap="none" rtlCol="0">
            <a:spAutoFit/>
          </a:bodyPr>
          <a:lstStyle/>
          <a:p>
            <a:r>
              <a:rPr lang="en-US" sz="2000" b="1" i="1" dirty="0" smtClean="0"/>
              <a:t>DEFLATION========================</a:t>
            </a:r>
            <a:r>
              <a:rPr lang="en-US" sz="2000" b="1" i="1" dirty="0" smtClean="0">
                <a:sym typeface="Wingdings" panose="05000000000000000000" pitchFamily="2" charset="2"/>
              </a:rPr>
              <a:t></a:t>
            </a:r>
            <a:endParaRPr lang="en-US" sz="2000" b="1" i="1" dirty="0"/>
          </a:p>
        </p:txBody>
      </p:sp>
      <p:sp>
        <p:nvSpPr>
          <p:cNvPr id="24" name="TextBox 23"/>
          <p:cNvSpPr txBox="1"/>
          <p:nvPr/>
        </p:nvSpPr>
        <p:spPr>
          <a:xfrm>
            <a:off x="6276876" y="5552824"/>
            <a:ext cx="1701941" cy="584775"/>
          </a:xfrm>
          <a:prstGeom prst="rect">
            <a:avLst/>
          </a:prstGeom>
          <a:noFill/>
        </p:spPr>
        <p:txBody>
          <a:bodyPr wrap="none" rtlCol="0">
            <a:spAutoFit/>
          </a:bodyPr>
          <a:lstStyle/>
          <a:p>
            <a:r>
              <a:rPr lang="en-US" sz="1600" b="1" dirty="0" smtClean="0"/>
              <a:t>ASSEMBLY ISSUES</a:t>
            </a:r>
          </a:p>
          <a:p>
            <a:r>
              <a:rPr lang="en-US" sz="1600" b="1" dirty="0" smtClean="0"/>
              <a:t>MORE NOTES</a:t>
            </a:r>
            <a:endParaRPr lang="en-US" sz="1600" b="1" dirty="0"/>
          </a:p>
        </p:txBody>
      </p:sp>
      <p:sp>
        <p:nvSpPr>
          <p:cNvPr id="25" name="TextBox 24"/>
          <p:cNvSpPr txBox="1"/>
          <p:nvPr/>
        </p:nvSpPr>
        <p:spPr>
          <a:xfrm>
            <a:off x="8614657" y="5552824"/>
            <a:ext cx="1449499" cy="584775"/>
          </a:xfrm>
          <a:prstGeom prst="rect">
            <a:avLst/>
          </a:prstGeom>
          <a:noFill/>
        </p:spPr>
        <p:txBody>
          <a:bodyPr wrap="none" rtlCol="0">
            <a:spAutoFit/>
          </a:bodyPr>
          <a:lstStyle/>
          <a:p>
            <a:r>
              <a:rPr lang="en-US" sz="1600" b="1" dirty="0" smtClean="0"/>
              <a:t>157,000</a:t>
            </a:r>
            <a:r>
              <a:rPr lang="en-US" sz="1600" b="1" dirty="0"/>
              <a:t> </a:t>
            </a:r>
            <a:r>
              <a:rPr lang="en-US" sz="1600" b="1" dirty="0" smtClean="0"/>
              <a:t>£ </a:t>
            </a:r>
          </a:p>
          <a:p>
            <a:r>
              <a:rPr lang="en-US" sz="1600" b="1" dirty="0" smtClean="0"/>
              <a:t>OUTSTANDING</a:t>
            </a:r>
            <a:endParaRPr lang="en-US" sz="1600" b="1" dirty="0"/>
          </a:p>
        </p:txBody>
      </p:sp>
    </p:spTree>
    <p:extLst>
      <p:ext uri="{BB962C8B-B14F-4D97-AF65-F5344CB8AC3E}">
        <p14:creationId xmlns:p14="http://schemas.microsoft.com/office/powerpoint/2010/main" val="782594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CCFF"/>
          </a:solidFill>
        </p:spPr>
        <p:txBody>
          <a:bodyPr>
            <a:normAutofit fontScale="90000"/>
          </a:bodyPr>
          <a:lstStyle/>
          <a:p>
            <a:pPr algn="ctr"/>
            <a:r>
              <a:rPr lang="en-US" sz="2800" b="1" dirty="0"/>
              <a:t>Breakdown of the Continental Currency</a:t>
            </a:r>
          </a:p>
        </p:txBody>
      </p:sp>
      <p:sp>
        <p:nvSpPr>
          <p:cNvPr id="3" name="Content Placeholder 2"/>
          <p:cNvSpPr>
            <a:spLocks noGrp="1"/>
          </p:cNvSpPr>
          <p:nvPr>
            <p:ph idx="1"/>
          </p:nvPr>
        </p:nvSpPr>
        <p:spPr>
          <a:xfrm>
            <a:off x="5919536" y="2318506"/>
            <a:ext cx="5646821" cy="2847052"/>
          </a:xfrm>
          <a:solidFill>
            <a:srgbClr val="FF66FF"/>
          </a:solidFill>
        </p:spPr>
        <p:txBody>
          <a:bodyPr>
            <a:noAutofit/>
          </a:bodyPr>
          <a:lstStyle/>
          <a:p>
            <a:pPr marL="0" indent="0">
              <a:buNone/>
            </a:pPr>
            <a:r>
              <a:rPr lang="en-US" b="1" dirty="0" smtClean="0"/>
              <a:t>The Continentals had carried the Nation through six  years of the Revolution, to within just 5 months of its successful conclusion…</a:t>
            </a:r>
          </a:p>
          <a:p>
            <a:pPr marL="0" indent="0">
              <a:buNone/>
            </a:pPr>
            <a:r>
              <a:rPr lang="en-US" b="1" dirty="0" smtClean="0"/>
              <a:t>from then on, the campaign was carried on in coinage, with French help.</a:t>
            </a:r>
            <a:endParaRPr lang="en-US" sz="2400" dirty="0" smtClean="0"/>
          </a:p>
        </p:txBody>
      </p:sp>
      <p:sp>
        <p:nvSpPr>
          <p:cNvPr id="4" name="TextBox 3"/>
          <p:cNvSpPr txBox="1"/>
          <p:nvPr/>
        </p:nvSpPr>
        <p:spPr>
          <a:xfrm>
            <a:off x="1" y="350521"/>
            <a:ext cx="12191999" cy="461665"/>
          </a:xfrm>
          <a:prstGeom prst="rect">
            <a:avLst/>
          </a:prstGeom>
          <a:solidFill>
            <a:srgbClr val="99CCFF"/>
          </a:solidFill>
        </p:spPr>
        <p:txBody>
          <a:bodyPr wrap="square" rtlCol="0">
            <a:spAutoFit/>
          </a:bodyPr>
          <a:lstStyle/>
          <a:p>
            <a:pPr algn="ctr"/>
            <a:r>
              <a:rPr lang="en-US" sz="2400" b="1" dirty="0" smtClean="0"/>
              <a:t>NUMBER OF OTHER PAPER MONEY ISSUES</a:t>
            </a:r>
            <a:endParaRPr lang="en-US" sz="2400" b="1" dirty="0"/>
          </a:p>
        </p:txBody>
      </p:sp>
      <p:sp>
        <p:nvSpPr>
          <p:cNvPr id="5" name="Content Placeholder 2"/>
          <p:cNvSpPr txBox="1">
            <a:spLocks/>
          </p:cNvSpPr>
          <p:nvPr/>
        </p:nvSpPr>
        <p:spPr>
          <a:xfrm>
            <a:off x="309555" y="1524841"/>
            <a:ext cx="5104655" cy="4330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TYPE                             AMOUNT</a:t>
            </a:r>
          </a:p>
          <a:p>
            <a:pPr marL="0" indent="0">
              <a:buFont typeface="Arial" panose="020B0604020202020204" pitchFamily="34" charset="0"/>
              <a:buNone/>
            </a:pPr>
            <a:r>
              <a:rPr lang="en-US" sz="2400" dirty="0" smtClean="0"/>
              <a:t>British Counterfeits     200,000,000+ ?</a:t>
            </a:r>
          </a:p>
          <a:p>
            <a:pPr marL="0" indent="0">
              <a:buNone/>
            </a:pPr>
            <a:r>
              <a:rPr lang="en-US" sz="2400" dirty="0"/>
              <a:t>Individual States        $ 209,524,776</a:t>
            </a:r>
          </a:p>
          <a:p>
            <a:pPr marL="0" indent="0">
              <a:buFont typeface="Arial" panose="020B0604020202020204" pitchFamily="34" charset="0"/>
              <a:buNone/>
            </a:pPr>
            <a:endParaRPr lang="en-US" sz="2400" dirty="0" smtClean="0"/>
          </a:p>
          <a:p>
            <a:pPr marL="0" indent="0">
              <a:spcBef>
                <a:spcPts val="0"/>
              </a:spcBef>
              <a:buFont typeface="Arial" panose="020B0604020202020204" pitchFamily="34" charset="0"/>
              <a:buNone/>
            </a:pPr>
            <a:r>
              <a:rPr lang="en-US" sz="2400" dirty="0" smtClean="0"/>
              <a:t>*Starting October 1777, states began</a:t>
            </a:r>
          </a:p>
          <a:p>
            <a:pPr marL="0" indent="0">
              <a:spcBef>
                <a:spcPts val="0"/>
              </a:spcBef>
              <a:buFont typeface="Arial" panose="020B0604020202020204" pitchFamily="34" charset="0"/>
              <a:buNone/>
            </a:pPr>
            <a:r>
              <a:rPr lang="en-US" sz="2400" dirty="0" smtClean="0"/>
              <a:t>restricting the Continentals legal tender status. </a:t>
            </a:r>
          </a:p>
          <a:p>
            <a:pPr marL="0" indent="0">
              <a:spcBef>
                <a:spcPts val="0"/>
              </a:spcBef>
              <a:buFont typeface="Arial" panose="020B0604020202020204" pitchFamily="34" charset="0"/>
              <a:buNone/>
            </a:pPr>
            <a:endParaRPr lang="en-US" sz="2400" dirty="0"/>
          </a:p>
          <a:p>
            <a:pPr marL="0" indent="0">
              <a:spcBef>
                <a:spcPts val="0"/>
              </a:spcBef>
              <a:buNone/>
            </a:pPr>
            <a:r>
              <a:rPr lang="en-US" sz="2400" dirty="0"/>
              <a:t>*In 1778 Congress asked the states to stop issuing their own notes but only </a:t>
            </a:r>
            <a:r>
              <a:rPr lang="en-US" sz="2400" dirty="0" err="1" smtClean="0"/>
              <a:t>DEl</a:t>
            </a:r>
            <a:r>
              <a:rPr lang="en-US" sz="2400" dirty="0" smtClean="0"/>
              <a:t> </a:t>
            </a:r>
            <a:r>
              <a:rPr lang="en-US" sz="2400" dirty="0"/>
              <a:t>and </a:t>
            </a:r>
            <a:r>
              <a:rPr lang="en-US" sz="2400" dirty="0" smtClean="0"/>
              <a:t>MD </a:t>
            </a:r>
            <a:r>
              <a:rPr lang="en-US" sz="2400" dirty="0"/>
              <a:t>complied.</a:t>
            </a:r>
          </a:p>
          <a:p>
            <a:pPr marL="0" indent="0">
              <a:spcBef>
                <a:spcPts val="0"/>
              </a:spcBef>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spTree>
    <p:extLst>
      <p:ext uri="{BB962C8B-B14F-4D97-AF65-F5344CB8AC3E}">
        <p14:creationId xmlns:p14="http://schemas.microsoft.com/office/powerpoint/2010/main" val="24331338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CCFF"/>
          </a:solidFill>
        </p:spPr>
        <p:txBody>
          <a:bodyPr>
            <a:normAutofit fontScale="90000"/>
          </a:bodyPr>
          <a:lstStyle/>
          <a:p>
            <a:pPr algn="ctr"/>
            <a:r>
              <a:rPr lang="en-US" sz="2800" b="1" dirty="0"/>
              <a:t>Breakdown of the Continental Currency</a:t>
            </a:r>
          </a:p>
        </p:txBody>
      </p:sp>
      <p:sp>
        <p:nvSpPr>
          <p:cNvPr id="3" name="Content Placeholder 2"/>
          <p:cNvSpPr>
            <a:spLocks noGrp="1"/>
          </p:cNvSpPr>
          <p:nvPr>
            <p:ph idx="1"/>
          </p:nvPr>
        </p:nvSpPr>
        <p:spPr>
          <a:xfrm>
            <a:off x="-1" y="1845682"/>
            <a:ext cx="3901499" cy="3688844"/>
          </a:xfrm>
          <a:solidFill>
            <a:srgbClr val="66FFFF"/>
          </a:solidFill>
        </p:spPr>
        <p:txBody>
          <a:bodyPr>
            <a:normAutofit fontScale="92500"/>
          </a:bodyPr>
          <a:lstStyle/>
          <a:p>
            <a:pPr marL="0" indent="0">
              <a:spcBef>
                <a:spcPts val="600"/>
              </a:spcBef>
              <a:buNone/>
            </a:pPr>
            <a:r>
              <a:rPr lang="en-US" sz="2400" dirty="0" smtClean="0"/>
              <a:t>1775                         </a:t>
            </a:r>
            <a:r>
              <a:rPr lang="en-US" sz="2400" dirty="0" smtClean="0"/>
              <a:t>FIRST ISSUE</a:t>
            </a:r>
          </a:p>
          <a:p>
            <a:pPr marL="0" indent="0">
              <a:spcBef>
                <a:spcPts val="600"/>
              </a:spcBef>
              <a:buNone/>
            </a:pPr>
            <a:r>
              <a:rPr lang="en-US" sz="2400" dirty="0" smtClean="0"/>
              <a:t>1776</a:t>
            </a:r>
            <a:endParaRPr lang="en-US" sz="2400" dirty="0" smtClean="0"/>
          </a:p>
          <a:p>
            <a:pPr marL="0" indent="0">
              <a:spcBef>
                <a:spcPts val="600"/>
              </a:spcBef>
              <a:buNone/>
            </a:pPr>
            <a:r>
              <a:rPr lang="en-US" sz="2400" dirty="0" smtClean="0"/>
              <a:t>1777</a:t>
            </a:r>
            <a:endParaRPr lang="en-US" sz="2400" dirty="0" smtClean="0"/>
          </a:p>
          <a:p>
            <a:pPr marL="0" indent="0">
              <a:spcBef>
                <a:spcPts val="600"/>
              </a:spcBef>
              <a:buNone/>
            </a:pPr>
            <a:r>
              <a:rPr lang="en-US" sz="2400" dirty="0" smtClean="0"/>
              <a:t>1778/Mar                    1.75 for 1</a:t>
            </a:r>
          </a:p>
          <a:p>
            <a:pPr marL="0" indent="0">
              <a:spcBef>
                <a:spcPts val="600"/>
              </a:spcBef>
              <a:buNone/>
            </a:pPr>
            <a:r>
              <a:rPr lang="en-US" sz="2400" dirty="0" smtClean="0"/>
              <a:t>1779/Mar                  18</a:t>
            </a:r>
          </a:p>
          <a:p>
            <a:pPr marL="0" indent="0">
              <a:spcBef>
                <a:spcPts val="600"/>
              </a:spcBef>
              <a:buNone/>
            </a:pPr>
            <a:r>
              <a:rPr lang="en-US" sz="2400" dirty="0" smtClean="0"/>
              <a:t>1780/Mar                  40</a:t>
            </a:r>
          </a:p>
          <a:p>
            <a:pPr marL="0" indent="0">
              <a:spcBef>
                <a:spcPts val="600"/>
              </a:spcBef>
              <a:buNone/>
            </a:pPr>
            <a:r>
              <a:rPr lang="en-US" sz="2400" dirty="0" smtClean="0"/>
              <a:t>1781/Jan                  100</a:t>
            </a:r>
          </a:p>
          <a:p>
            <a:pPr marL="0" indent="0">
              <a:spcBef>
                <a:spcPts val="600"/>
              </a:spcBef>
              <a:buNone/>
            </a:pPr>
            <a:r>
              <a:rPr lang="en-US" sz="2400" dirty="0" smtClean="0"/>
              <a:t>1781/May                500 to 1000</a:t>
            </a:r>
          </a:p>
          <a:p>
            <a:pPr marL="0" indent="0">
              <a:spcBef>
                <a:spcPts val="600"/>
              </a:spcBef>
              <a:buNone/>
            </a:pPr>
            <a:r>
              <a:rPr lang="en-US" sz="2400" dirty="0" smtClean="0"/>
              <a:t>“ceased as currency”</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dirty="0" smtClean="0"/>
          </a:p>
        </p:txBody>
      </p:sp>
      <p:sp>
        <p:nvSpPr>
          <p:cNvPr id="4" name="TextBox 3"/>
          <p:cNvSpPr txBox="1"/>
          <p:nvPr/>
        </p:nvSpPr>
        <p:spPr>
          <a:xfrm>
            <a:off x="1" y="350521"/>
            <a:ext cx="12191999" cy="461665"/>
          </a:xfrm>
          <a:prstGeom prst="rect">
            <a:avLst/>
          </a:prstGeom>
          <a:solidFill>
            <a:srgbClr val="00B0F0"/>
          </a:solidFill>
        </p:spPr>
        <p:txBody>
          <a:bodyPr wrap="square" rtlCol="0">
            <a:spAutoFit/>
          </a:bodyPr>
          <a:lstStyle/>
          <a:p>
            <a:pPr algn="ctr"/>
            <a:r>
              <a:rPr lang="en-US" sz="2400" b="1" dirty="0" smtClean="0"/>
              <a:t>THE DEPRECIATION OF THE CONTINENTALS</a:t>
            </a:r>
            <a:endParaRPr lang="en-US" sz="2400" b="1" dirty="0"/>
          </a:p>
        </p:txBody>
      </p:sp>
      <p:sp>
        <p:nvSpPr>
          <p:cNvPr id="5" name="Content Placeholder 2"/>
          <p:cNvSpPr txBox="1">
            <a:spLocks/>
          </p:cNvSpPr>
          <p:nvPr/>
        </p:nvSpPr>
        <p:spPr>
          <a:xfrm>
            <a:off x="7010396" y="1381302"/>
            <a:ext cx="5181602" cy="524726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“I know it must be extremely difficult to make foreigners understand the nature and circumstances of our paper money, because there are natives who do not understand it themselves... Every stone in the bridge, that has carried us over, seems to have a claim upon our esteem.  But this was a corner-stone, and its usefulness cannot be forgotten…  almost every man is sensible of the effect…</a:t>
            </a:r>
          </a:p>
          <a:p>
            <a:pPr marL="0" indent="0">
              <a:buFont typeface="Arial" panose="020B0604020202020204" pitchFamily="34" charset="0"/>
              <a:buNone/>
            </a:pPr>
            <a:endParaRPr lang="en-US" sz="2400" dirty="0" smtClean="0"/>
          </a:p>
          <a:p>
            <a:pPr marL="0" indent="0">
              <a:buFont typeface="Arial" panose="020B0604020202020204" pitchFamily="34" charset="0"/>
              <a:buNone/>
            </a:pPr>
            <a:r>
              <a:rPr lang="en-US" sz="2400" dirty="0" smtClean="0"/>
              <a:t>The paper currency was issued for the express purpose of carrying on the war. It has performed that service, without any other material change to the public, while it lasted. But to suppose, as some did, that at the end of the war, it was to grow into gold and silver, or become equal thereto, was to suppose that we were to </a:t>
            </a:r>
            <a:r>
              <a:rPr lang="en-US" sz="2400" i="1" dirty="0" smtClean="0"/>
              <a:t>get</a:t>
            </a:r>
            <a:r>
              <a:rPr lang="en-US" sz="2400" dirty="0" smtClean="0"/>
              <a:t> two hundred millions of dollars by </a:t>
            </a:r>
            <a:r>
              <a:rPr lang="en-US" sz="2400" i="1" dirty="0" smtClean="0"/>
              <a:t>going to war</a:t>
            </a:r>
            <a:r>
              <a:rPr lang="en-US" sz="2400" dirty="0" smtClean="0"/>
              <a:t>, instead of </a:t>
            </a:r>
            <a:r>
              <a:rPr lang="en-US" sz="2400" i="1" dirty="0" smtClean="0"/>
              <a:t>paying</a:t>
            </a:r>
            <a:r>
              <a:rPr lang="en-US" sz="2400" dirty="0" smtClean="0"/>
              <a:t> the cost of carrying it on.”</a:t>
            </a:r>
            <a:endParaRPr lang="en-US" dirty="0" smtClean="0"/>
          </a:p>
        </p:txBody>
      </p:sp>
      <p:pic>
        <p:nvPicPr>
          <p:cNvPr id="9222" name="Picture 6" descr="http://ts2.mm.bing.net/th?id=HN.608049970673223709&amp;pid=15.1&amp;H=247&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136" y="1465263"/>
            <a:ext cx="3290260" cy="507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2246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accent2"/>
          </a:solidFill>
        </p:spPr>
        <p:txBody>
          <a:bodyPr>
            <a:normAutofit fontScale="90000"/>
          </a:bodyPr>
          <a:lstStyle/>
          <a:p>
            <a:pPr algn="ctr"/>
            <a:r>
              <a:rPr lang="en-US" sz="2800" b="1" dirty="0" smtClean="0"/>
              <a:t>PART 11</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2316912" y="3316887"/>
            <a:ext cx="6828344" cy="646331"/>
          </a:xfrm>
          <a:prstGeom prst="rect">
            <a:avLst/>
          </a:prstGeom>
        </p:spPr>
        <p:txBody>
          <a:bodyPr wrap="none">
            <a:spAutoFit/>
          </a:bodyPr>
          <a:lstStyle/>
          <a:p>
            <a:r>
              <a:rPr lang="en-US" sz="3600" dirty="0" smtClean="0"/>
              <a:t>The </a:t>
            </a:r>
            <a:r>
              <a:rPr lang="en-US" sz="3600" dirty="0"/>
              <a:t>French Factor in the </a:t>
            </a:r>
            <a:r>
              <a:rPr lang="en-US" sz="3600" dirty="0" smtClean="0"/>
              <a:t>Revolution</a:t>
            </a:r>
            <a:endParaRPr lang="en-US" sz="3600" dirty="0"/>
          </a:p>
        </p:txBody>
      </p:sp>
    </p:spTree>
    <p:extLst>
      <p:ext uri="{BB962C8B-B14F-4D97-AF65-F5344CB8AC3E}">
        <p14:creationId xmlns:p14="http://schemas.microsoft.com/office/powerpoint/2010/main" val="3385402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accent2"/>
          </a:solidFill>
        </p:spPr>
        <p:txBody>
          <a:bodyPr>
            <a:normAutofit fontScale="90000"/>
          </a:bodyPr>
          <a:lstStyle/>
          <a:p>
            <a:pPr algn="ctr"/>
            <a:r>
              <a:rPr lang="en-US" sz="2800" b="1" dirty="0"/>
              <a:t>The French Factor in the Revolution</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397787" y="1531783"/>
            <a:ext cx="6096000" cy="4154984"/>
          </a:xfrm>
          <a:prstGeom prst="rect">
            <a:avLst/>
          </a:prstGeom>
        </p:spPr>
        <p:txBody>
          <a:bodyPr>
            <a:spAutoFit/>
          </a:bodyPr>
          <a:lstStyle/>
          <a:p>
            <a:r>
              <a:rPr lang="en-US" sz="2400" dirty="0" smtClean="0"/>
              <a:t>Louis XVI, </a:t>
            </a:r>
            <a:r>
              <a:rPr lang="en-US" sz="2400" dirty="0"/>
              <a:t>who did not want to break openly </a:t>
            </a:r>
            <a:r>
              <a:rPr lang="en-US" sz="2400" dirty="0" smtClean="0"/>
              <a:t>with Britain, allowed </a:t>
            </a:r>
            <a:r>
              <a:rPr lang="en-US" sz="2400" dirty="0"/>
              <a:t>Beaumarchais to found a commercial enterprise, </a:t>
            </a:r>
            <a:r>
              <a:rPr lang="en-US" sz="2400" dirty="0" smtClean="0"/>
              <a:t>supported </a:t>
            </a:r>
            <a:r>
              <a:rPr lang="en-US" sz="2400" dirty="0"/>
              <a:t>by the French and Spanish crowns, that supplied the American rebels with weapons, munitions, clothes and provisions, all of which would never be paid for. This policy came to fruition in 1777 </a:t>
            </a:r>
            <a:r>
              <a:rPr lang="en-US" sz="2400" dirty="0" smtClean="0"/>
              <a:t>when Burgoyne’s army capitulated at Saratoga to </a:t>
            </a:r>
            <a:r>
              <a:rPr lang="en-US" sz="2400" dirty="0"/>
              <a:t>a rebel force largely clothed and armed by the supplies Beaumarchais had been </a:t>
            </a:r>
            <a:r>
              <a:rPr lang="en-US" sz="2400" dirty="0" smtClean="0"/>
              <a:t>sending.</a:t>
            </a:r>
            <a:endParaRPr lang="en-US" sz="2400" dirty="0"/>
          </a:p>
        </p:txBody>
      </p:sp>
      <p:sp>
        <p:nvSpPr>
          <p:cNvPr id="5" name="TextBox 4"/>
          <p:cNvSpPr txBox="1"/>
          <p:nvPr/>
        </p:nvSpPr>
        <p:spPr>
          <a:xfrm>
            <a:off x="1" y="350521"/>
            <a:ext cx="12191999" cy="461665"/>
          </a:xfrm>
          <a:prstGeom prst="rect">
            <a:avLst/>
          </a:prstGeom>
          <a:solidFill>
            <a:srgbClr val="00B0F0"/>
          </a:solidFill>
        </p:spPr>
        <p:txBody>
          <a:bodyPr wrap="square" rtlCol="0">
            <a:spAutoFit/>
          </a:bodyPr>
          <a:lstStyle/>
          <a:p>
            <a:pPr algn="ctr"/>
            <a:r>
              <a:rPr lang="en-US" sz="2400" b="1" dirty="0" smtClean="0"/>
              <a:t>EARLY SUPPORT OF FRENCH AND SPANISH CROWNS</a:t>
            </a:r>
            <a:endParaRPr lang="en-US" sz="2400" b="1" dirty="0"/>
          </a:p>
        </p:txBody>
      </p:sp>
      <p:pic>
        <p:nvPicPr>
          <p:cNvPr id="14338" name="Picture 2" descr="http://upload.wikimedia.org/wikipedia/commons/7/7e/D%27apr%C3%A8s_Jean-Marc_Nattier%2C_Portrait_de_Pierre-Augustin_Caron_de_Beaumarchais_%28Biblioth%C3%A8que-mus%C3%A9e_de_la_Com%C3%A9die-Fran%C3%A7aise%29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333" y="1155872"/>
            <a:ext cx="3900612" cy="4875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72623" y="6081265"/>
            <a:ext cx="5919377" cy="707886"/>
          </a:xfrm>
          <a:prstGeom prst="rect">
            <a:avLst/>
          </a:prstGeom>
          <a:noFill/>
        </p:spPr>
        <p:txBody>
          <a:bodyPr wrap="none" rtlCol="0">
            <a:spAutoFit/>
          </a:bodyPr>
          <a:lstStyle/>
          <a:p>
            <a:pPr algn="ctr"/>
            <a:r>
              <a:rPr lang="en-US" sz="2000" b="1" dirty="0"/>
              <a:t>Pierre-Augustin Caron de </a:t>
            </a:r>
            <a:r>
              <a:rPr lang="en-US" sz="2000" b="1" dirty="0" smtClean="0"/>
              <a:t>Beaumarchais</a:t>
            </a:r>
          </a:p>
          <a:p>
            <a:pPr algn="ctr"/>
            <a:r>
              <a:rPr lang="en-US" sz="2000" b="1" dirty="0" smtClean="0"/>
              <a:t>(1732-1799)  - early supporter of American Revolution</a:t>
            </a:r>
            <a:endParaRPr lang="en-US" sz="2000" b="1" dirty="0"/>
          </a:p>
        </p:txBody>
      </p:sp>
    </p:spTree>
    <p:extLst>
      <p:ext uri="{BB962C8B-B14F-4D97-AF65-F5344CB8AC3E}">
        <p14:creationId xmlns:p14="http://schemas.microsoft.com/office/powerpoint/2010/main" val="13983471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accent2"/>
          </a:solidFill>
        </p:spPr>
        <p:txBody>
          <a:bodyPr>
            <a:normAutofit fontScale="90000"/>
          </a:bodyPr>
          <a:lstStyle/>
          <a:p>
            <a:pPr algn="ctr"/>
            <a:r>
              <a:rPr lang="en-US" sz="2800" b="1" dirty="0"/>
              <a:t>The French Factor in the Revolution</a:t>
            </a:r>
          </a:p>
        </p:txBody>
      </p:sp>
      <p:sp>
        <p:nvSpPr>
          <p:cNvPr id="3" name="Content Placeholder 2"/>
          <p:cNvSpPr>
            <a:spLocks noGrp="1"/>
          </p:cNvSpPr>
          <p:nvPr>
            <p:ph idx="1"/>
          </p:nvPr>
        </p:nvSpPr>
        <p:spPr>
          <a:xfrm>
            <a:off x="1163050" y="4234307"/>
            <a:ext cx="9865895" cy="1588977"/>
          </a:xfrm>
        </p:spPr>
        <p:txBody>
          <a:bodyPr>
            <a:normAutofit/>
          </a:bodyPr>
          <a:lstStyle/>
          <a:p>
            <a:pPr marL="0" indent="0">
              <a:buNone/>
            </a:pPr>
            <a:r>
              <a:rPr lang="en-US" sz="2400" dirty="0" smtClean="0"/>
              <a:t>“The service of France to the United States is not, however, to be measured by the direct money payment, for it is estimated that she spent $6,000,000 for the French army and navy in the American cause.”</a:t>
            </a:r>
          </a:p>
          <a:p>
            <a:pPr marL="0" indent="0">
              <a:buNone/>
            </a:pPr>
            <a:r>
              <a:rPr lang="en-US" sz="2400" i="1" dirty="0" smtClean="0"/>
              <a:t>Financial History of the United States</a:t>
            </a:r>
            <a:r>
              <a:rPr lang="en-US" sz="2400" dirty="0" smtClean="0"/>
              <a:t>, Davis Rich Dewey, p. 48</a:t>
            </a:r>
            <a:endParaRPr lang="en-US" dirty="0" smtClean="0"/>
          </a:p>
        </p:txBody>
      </p:sp>
      <p:sp>
        <p:nvSpPr>
          <p:cNvPr id="4" name="TextBox 3"/>
          <p:cNvSpPr txBox="1"/>
          <p:nvPr/>
        </p:nvSpPr>
        <p:spPr>
          <a:xfrm>
            <a:off x="1" y="350521"/>
            <a:ext cx="12191999" cy="461665"/>
          </a:xfrm>
          <a:prstGeom prst="rect">
            <a:avLst/>
          </a:prstGeom>
          <a:solidFill>
            <a:srgbClr val="00B0F0"/>
          </a:solidFill>
        </p:spPr>
        <p:txBody>
          <a:bodyPr wrap="square" rtlCol="0">
            <a:spAutoFit/>
          </a:bodyPr>
          <a:lstStyle/>
          <a:p>
            <a:pPr algn="ctr"/>
            <a:r>
              <a:rPr lang="en-US" sz="2400" b="1" dirty="0" smtClean="0"/>
              <a:t>1778 – FRANCE WAS THE FIRST COUNTRY TO RECOGNIZE THE UNITED STATES</a:t>
            </a:r>
            <a:endParaRPr 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908457215"/>
              </p:ext>
            </p:extLst>
          </p:nvPr>
        </p:nvGraphicFramePr>
        <p:xfrm>
          <a:off x="1163050" y="1058780"/>
          <a:ext cx="9007645" cy="2887578"/>
        </p:xfrm>
        <a:graphic>
          <a:graphicData uri="http://schemas.openxmlformats.org/drawingml/2006/table">
            <a:tbl>
              <a:tblPr>
                <a:tableStyleId>{5C22544A-7EE6-4342-B048-85BDC9FD1C3A}</a:tableStyleId>
              </a:tblPr>
              <a:tblGrid>
                <a:gridCol w="1594445"/>
                <a:gridCol w="2197225"/>
                <a:gridCol w="1983335"/>
                <a:gridCol w="1618750"/>
                <a:gridCol w="1613890"/>
              </a:tblGrid>
              <a:tr h="320842">
                <a:tc>
                  <a:txBody>
                    <a:bodyPr/>
                    <a:lstStyle/>
                    <a:p>
                      <a:pPr algn="ctr" fontAlgn="b"/>
                      <a:r>
                        <a:rPr lang="en-US" sz="1100" b="1" u="none" strike="noStrike" dirty="0">
                          <a:effectLst/>
                        </a:rPr>
                        <a:t>YEAR</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ctr" fontAlgn="b"/>
                      <a:r>
                        <a:rPr lang="en-US" sz="1100" b="1" u="none" strike="noStrike">
                          <a:effectLst/>
                        </a:rPr>
                        <a:t>FRENCH SUBSIDY (GIFT)</a:t>
                      </a:r>
                      <a:endParaRPr lang="en-US" sz="1100" b="1"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ctr" fontAlgn="b"/>
                      <a:r>
                        <a:rPr lang="en-US" sz="1100" b="1" u="none" strike="noStrike">
                          <a:effectLst/>
                        </a:rPr>
                        <a:t>FRENCH LOAN</a:t>
                      </a:r>
                      <a:endParaRPr lang="en-US" sz="1100" b="1"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ctr" fontAlgn="b"/>
                      <a:r>
                        <a:rPr lang="en-US" sz="1100" b="1" u="none" strike="noStrike">
                          <a:effectLst/>
                        </a:rPr>
                        <a:t>SPANISH LOAN</a:t>
                      </a:r>
                      <a:endParaRPr lang="en-US" sz="1100" b="1"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ctr" fontAlgn="b"/>
                      <a:r>
                        <a:rPr lang="en-US" sz="1100" b="1" u="none" strike="noStrike" dirty="0">
                          <a:effectLst/>
                        </a:rPr>
                        <a:t>HOLLAND LOAN</a:t>
                      </a:r>
                      <a:endParaRPr lang="en-US" sz="11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r>
              <a:tr h="320842">
                <a:tc>
                  <a:txBody>
                    <a:bodyPr/>
                    <a:lstStyle/>
                    <a:p>
                      <a:pPr algn="ctr" fontAlgn="b"/>
                      <a:r>
                        <a:rPr lang="en-US" sz="1100" u="none" strike="noStrike" dirty="0">
                          <a:effectLst/>
                        </a:rPr>
                        <a:t>1777</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a:effectLst/>
                        </a:rPr>
                        <a:t>499,125</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a:effectLst/>
                        </a:rPr>
                        <a:t>181,500</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r>
              <a:tr h="320842">
                <a:tc>
                  <a:txBody>
                    <a:bodyPr/>
                    <a:lstStyle/>
                    <a:p>
                      <a:pPr algn="ctr" fontAlgn="b"/>
                      <a:r>
                        <a:rPr lang="en-US" sz="1100" u="none" strike="noStrike">
                          <a:effectLst/>
                        </a:rPr>
                        <a:t>1778</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a:effectLst/>
                        </a:rPr>
                        <a:t>544,500</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r>
              <a:tr h="320842">
                <a:tc>
                  <a:txBody>
                    <a:bodyPr/>
                    <a:lstStyle/>
                    <a:p>
                      <a:pPr algn="ctr" fontAlgn="b"/>
                      <a:r>
                        <a:rPr lang="en-US" sz="1100" u="none" strike="noStrike">
                          <a:effectLst/>
                        </a:rPr>
                        <a:t>1779</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a:effectLst/>
                        </a:rPr>
                        <a:t>181,500</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r>
              <a:tr h="320842">
                <a:tc>
                  <a:txBody>
                    <a:bodyPr/>
                    <a:lstStyle/>
                    <a:p>
                      <a:pPr algn="ctr" fontAlgn="b"/>
                      <a:r>
                        <a:rPr lang="en-US" sz="1100" u="none" strike="noStrike">
                          <a:effectLst/>
                        </a:rPr>
                        <a:t>1780</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a:effectLst/>
                        </a:rPr>
                        <a:t>726,000</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r>
              <a:tr h="320842">
                <a:tc>
                  <a:txBody>
                    <a:bodyPr/>
                    <a:lstStyle/>
                    <a:p>
                      <a:pPr algn="ctr" fontAlgn="b"/>
                      <a:r>
                        <a:rPr lang="en-US" sz="1100" u="none" strike="noStrike">
                          <a:effectLst/>
                        </a:rPr>
                        <a:t>1781</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a:effectLst/>
                        </a:rPr>
                        <a:t>1,497,375</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a:effectLst/>
                        </a:rPr>
                        <a:t>1,737,763</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a:effectLst/>
                        </a:rPr>
                        <a:t>128,804</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r>
              <a:tr h="320842">
                <a:tc>
                  <a:txBody>
                    <a:bodyPr/>
                    <a:lstStyle/>
                    <a:p>
                      <a:pPr algn="ctr" fontAlgn="b"/>
                      <a:r>
                        <a:rPr lang="en-US" sz="1100" u="none" strike="noStrike">
                          <a:effectLst/>
                        </a:rPr>
                        <a:t>1782</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a:effectLst/>
                        </a:rPr>
                        <a:t>1,892,237</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a:effectLst/>
                        </a:rPr>
                        <a:t>45,213</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dirty="0">
                          <a:effectLst/>
                        </a:rPr>
                        <a:t>720,000</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r>
              <a:tr h="320842">
                <a:tc>
                  <a:txBody>
                    <a:bodyPr/>
                    <a:lstStyle/>
                    <a:p>
                      <a:pPr algn="ctr" fontAlgn="b"/>
                      <a:r>
                        <a:rPr lang="en-US" sz="1100" u="none" strike="noStrike">
                          <a:effectLst/>
                        </a:rPr>
                        <a:t>1783</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a:effectLst/>
                        </a:rPr>
                        <a:t>1,089,000</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r" fontAlgn="b"/>
                      <a:r>
                        <a:rPr lang="en-US" sz="1100" u="none" strike="noStrike" dirty="0">
                          <a:effectLst/>
                        </a:rPr>
                        <a:t>584,000</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FFC000"/>
                    </a:solidFill>
                  </a:tcPr>
                </a:tc>
              </a:tr>
              <a:tr h="320842">
                <a:tc>
                  <a:txBody>
                    <a:bodyPr/>
                    <a:lstStyle/>
                    <a:p>
                      <a:pPr algn="r" fontAlgn="b"/>
                      <a:r>
                        <a:rPr lang="en-US" sz="1100" b="1" u="none" strike="noStrike" dirty="0">
                          <a:effectLst/>
                        </a:rPr>
                        <a:t>TOTAL ($)</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100" b="1" u="none" strike="noStrike">
                          <a:effectLst/>
                        </a:rPr>
                        <a:t>1,996,500</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100" b="1" u="none" strike="noStrike">
                          <a:effectLst/>
                        </a:rPr>
                        <a:t>6,352,500</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100" b="1" u="none" strike="noStrike">
                          <a:effectLst/>
                        </a:rPr>
                        <a:t>174,017</a:t>
                      </a:r>
                      <a:endParaRPr lang="en-US" sz="1100" b="1"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1100" b="1" u="none" strike="noStrike" dirty="0">
                          <a:effectLst/>
                        </a:rPr>
                        <a:t>1,304,000</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r>
            </a:tbl>
          </a:graphicData>
        </a:graphic>
      </p:graphicFrame>
    </p:spTree>
    <p:extLst>
      <p:ext uri="{BB962C8B-B14F-4D97-AF65-F5344CB8AC3E}">
        <p14:creationId xmlns:p14="http://schemas.microsoft.com/office/powerpoint/2010/main" val="36328569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accent2"/>
          </a:solidFill>
        </p:spPr>
        <p:txBody>
          <a:bodyPr>
            <a:normAutofit fontScale="90000"/>
          </a:bodyPr>
          <a:lstStyle/>
          <a:p>
            <a:pPr algn="ctr"/>
            <a:r>
              <a:rPr lang="en-US" sz="2800" b="1" dirty="0"/>
              <a:t>The French Factor in the Revolution</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pic>
        <p:nvPicPr>
          <p:cNvPr id="15362" name="Picture 2" descr="Battle of the Virginia Capes, 5 September 17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87" y="1731505"/>
            <a:ext cx="5937612" cy="3755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350521"/>
            <a:ext cx="12191999" cy="461665"/>
          </a:xfrm>
          <a:prstGeom prst="rect">
            <a:avLst/>
          </a:prstGeom>
          <a:solidFill>
            <a:srgbClr val="66FF66"/>
          </a:solidFill>
        </p:spPr>
        <p:txBody>
          <a:bodyPr wrap="square" rtlCol="0">
            <a:spAutoFit/>
          </a:bodyPr>
          <a:lstStyle/>
          <a:p>
            <a:pPr algn="ctr"/>
            <a:r>
              <a:rPr lang="en-US" sz="2400" b="1" dirty="0" smtClean="0"/>
              <a:t>1781 – BATTLE OF THE CHESAPEAKE</a:t>
            </a:r>
            <a:endParaRPr lang="en-US" sz="2400" b="1" dirty="0"/>
          </a:p>
        </p:txBody>
      </p:sp>
      <p:sp>
        <p:nvSpPr>
          <p:cNvPr id="4" name="Rectangle 3"/>
          <p:cNvSpPr/>
          <p:nvPr/>
        </p:nvSpPr>
        <p:spPr>
          <a:xfrm>
            <a:off x="6609348" y="1874499"/>
            <a:ext cx="5325978" cy="2862322"/>
          </a:xfrm>
          <a:prstGeom prst="rect">
            <a:avLst/>
          </a:prstGeom>
        </p:spPr>
        <p:txBody>
          <a:bodyPr wrap="square">
            <a:spAutoFit/>
          </a:bodyPr>
          <a:lstStyle/>
          <a:p>
            <a:r>
              <a:rPr lang="en-US" sz="2000" dirty="0" smtClean="0"/>
              <a:t>A crucial </a:t>
            </a:r>
            <a:r>
              <a:rPr lang="en-US" sz="2000" dirty="0"/>
              <a:t>naval battle </a:t>
            </a:r>
            <a:r>
              <a:rPr lang="en-US" sz="2000" dirty="0" smtClean="0"/>
              <a:t>that </a:t>
            </a:r>
            <a:r>
              <a:rPr lang="en-US" sz="2000" dirty="0"/>
              <a:t>took place near the mouth </a:t>
            </a:r>
            <a:r>
              <a:rPr lang="en-US" sz="2000" dirty="0" smtClean="0"/>
              <a:t>of Chesapeake Bay, </a:t>
            </a:r>
            <a:r>
              <a:rPr lang="en-US" sz="2000" dirty="0"/>
              <a:t>between </a:t>
            </a:r>
            <a:r>
              <a:rPr lang="en-US" sz="2000" dirty="0" smtClean="0"/>
              <a:t>a British fleet and a French fleet.</a:t>
            </a:r>
          </a:p>
          <a:p>
            <a:endParaRPr lang="en-US" sz="2000" dirty="0"/>
          </a:p>
          <a:p>
            <a:r>
              <a:rPr lang="en-US" sz="2000" dirty="0" smtClean="0"/>
              <a:t>The </a:t>
            </a:r>
            <a:r>
              <a:rPr lang="en-US" sz="2000" dirty="0"/>
              <a:t>battle was </a:t>
            </a:r>
            <a:r>
              <a:rPr lang="en-US" sz="2000" dirty="0" smtClean="0"/>
              <a:t>strategically </a:t>
            </a:r>
            <a:r>
              <a:rPr lang="en-US" sz="2000" dirty="0"/>
              <a:t>a major defeat for the British, since it prevented the Royal Navy from reinforcing or evacuating the blockaded forces of Lieutenant </a:t>
            </a:r>
            <a:r>
              <a:rPr lang="en-US" sz="2000" dirty="0" smtClean="0"/>
              <a:t>General Lord Cornwallis at Yorktown, VA.</a:t>
            </a:r>
            <a:endParaRPr lang="en-US" sz="2000" dirty="0"/>
          </a:p>
        </p:txBody>
      </p:sp>
    </p:spTree>
    <p:extLst>
      <p:ext uri="{BB962C8B-B14F-4D97-AF65-F5344CB8AC3E}">
        <p14:creationId xmlns:p14="http://schemas.microsoft.com/office/powerpoint/2010/main" val="35389953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accent2"/>
          </a:solidFill>
        </p:spPr>
        <p:txBody>
          <a:bodyPr>
            <a:normAutofit fontScale="90000"/>
          </a:bodyPr>
          <a:lstStyle/>
          <a:p>
            <a:pPr algn="ctr"/>
            <a:r>
              <a:rPr lang="en-US" sz="2800" b="1" dirty="0"/>
              <a:t>The French Factor in the Revolution</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5" name="TextBox 4"/>
          <p:cNvSpPr txBox="1"/>
          <p:nvPr/>
        </p:nvSpPr>
        <p:spPr>
          <a:xfrm>
            <a:off x="1" y="350521"/>
            <a:ext cx="12191999" cy="461665"/>
          </a:xfrm>
          <a:prstGeom prst="rect">
            <a:avLst/>
          </a:prstGeom>
          <a:solidFill>
            <a:srgbClr val="FFFF00"/>
          </a:solidFill>
        </p:spPr>
        <p:txBody>
          <a:bodyPr wrap="square" rtlCol="0">
            <a:spAutoFit/>
          </a:bodyPr>
          <a:lstStyle/>
          <a:p>
            <a:pPr algn="ctr"/>
            <a:r>
              <a:rPr lang="en-US" sz="2400" b="1" dirty="0" smtClean="0"/>
              <a:t>TOTAL COST OF WAR</a:t>
            </a:r>
            <a:endParaRPr lang="en-US" sz="2400" b="1" dirty="0"/>
          </a:p>
        </p:txBody>
      </p:sp>
      <p:pic>
        <p:nvPicPr>
          <p:cNvPr id="8" name="Picture 7"/>
          <p:cNvPicPr>
            <a:picLocks noChangeAspect="1"/>
          </p:cNvPicPr>
          <p:nvPr/>
        </p:nvPicPr>
        <p:blipFill>
          <a:blip r:embed="rId3"/>
          <a:stretch>
            <a:fillRect/>
          </a:stretch>
        </p:blipFill>
        <p:spPr>
          <a:xfrm>
            <a:off x="625642" y="2061675"/>
            <a:ext cx="5703023" cy="1789550"/>
          </a:xfrm>
          <a:prstGeom prst="rect">
            <a:avLst/>
          </a:prstGeom>
        </p:spPr>
      </p:pic>
      <p:pic>
        <p:nvPicPr>
          <p:cNvPr id="9" name="Picture 2" descr="http://giftzip.com/blog/wp-content/uploads/2011/01/Statue_of_Liberty_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2266" y="1191072"/>
            <a:ext cx="3262168" cy="43520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10433" y="5589547"/>
            <a:ext cx="5481565" cy="1200329"/>
          </a:xfrm>
          <a:prstGeom prst="rect">
            <a:avLst/>
          </a:prstGeom>
          <a:noFill/>
        </p:spPr>
        <p:txBody>
          <a:bodyPr wrap="none" rtlCol="0">
            <a:spAutoFit/>
          </a:bodyPr>
          <a:lstStyle/>
          <a:p>
            <a:r>
              <a:rPr lang="en-US" dirty="0" smtClean="0"/>
              <a:t>French </a:t>
            </a:r>
            <a:r>
              <a:rPr lang="en-US" dirty="0"/>
              <a:t>law professor and </a:t>
            </a:r>
            <a:r>
              <a:rPr lang="en-US" dirty="0" smtClean="0"/>
              <a:t>p</a:t>
            </a:r>
            <a:r>
              <a:rPr lang="en-US" b="1" dirty="0" smtClean="0"/>
              <a:t>o</a:t>
            </a:r>
            <a:r>
              <a:rPr lang="en-US" dirty="0" smtClean="0"/>
              <a:t>litician </a:t>
            </a:r>
            <a:r>
              <a:rPr lang="en-US" dirty="0" err="1" smtClean="0"/>
              <a:t>Edouard</a:t>
            </a:r>
            <a:r>
              <a:rPr lang="en-US" dirty="0" smtClean="0"/>
              <a:t> </a:t>
            </a:r>
            <a:r>
              <a:rPr lang="en-US" dirty="0" err="1" smtClean="0"/>
              <a:t>Laboulaye</a:t>
            </a:r>
            <a:endParaRPr lang="en-US" dirty="0" smtClean="0"/>
          </a:p>
          <a:p>
            <a:r>
              <a:rPr lang="en-US" dirty="0" smtClean="0"/>
              <a:t>commented in 1865:  any </a:t>
            </a:r>
            <a:r>
              <a:rPr lang="en-US" dirty="0"/>
              <a:t>monument raised to </a:t>
            </a:r>
            <a:r>
              <a:rPr lang="en-US" dirty="0" smtClean="0"/>
              <a:t>American</a:t>
            </a:r>
          </a:p>
          <a:p>
            <a:r>
              <a:rPr lang="en-US" dirty="0" smtClean="0"/>
              <a:t>independence </a:t>
            </a:r>
            <a:r>
              <a:rPr lang="en-US" dirty="0"/>
              <a:t>would properly </a:t>
            </a:r>
            <a:r>
              <a:rPr lang="en-US" dirty="0" smtClean="0"/>
              <a:t>be a </a:t>
            </a:r>
            <a:r>
              <a:rPr lang="en-US" dirty="0"/>
              <a:t>joint </a:t>
            </a:r>
            <a:r>
              <a:rPr lang="en-US" dirty="0" smtClean="0"/>
              <a:t>project</a:t>
            </a:r>
          </a:p>
          <a:p>
            <a:r>
              <a:rPr lang="en-US" dirty="0" smtClean="0"/>
              <a:t>of </a:t>
            </a:r>
            <a:r>
              <a:rPr lang="en-US" dirty="0"/>
              <a:t>the French and American peoples.</a:t>
            </a:r>
          </a:p>
        </p:txBody>
      </p:sp>
    </p:spTree>
    <p:extLst>
      <p:ext uri="{BB962C8B-B14F-4D97-AF65-F5344CB8AC3E}">
        <p14:creationId xmlns:p14="http://schemas.microsoft.com/office/powerpoint/2010/main" val="17108125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FF00"/>
          </a:solidFill>
        </p:spPr>
        <p:txBody>
          <a:bodyPr>
            <a:normAutofit fontScale="90000"/>
          </a:bodyPr>
          <a:lstStyle/>
          <a:p>
            <a:pPr algn="ctr"/>
            <a:r>
              <a:rPr lang="en-US" sz="2800" b="1" dirty="0" smtClean="0"/>
              <a:t>PART 12</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2509417" y="3140424"/>
            <a:ext cx="6773521" cy="646331"/>
          </a:xfrm>
          <a:prstGeom prst="rect">
            <a:avLst/>
          </a:prstGeom>
        </p:spPr>
        <p:txBody>
          <a:bodyPr wrap="none">
            <a:spAutoFit/>
          </a:bodyPr>
          <a:lstStyle/>
          <a:p>
            <a:r>
              <a:rPr lang="en-US" sz="3600" dirty="0"/>
              <a:t>The Darkest Hour of the </a:t>
            </a:r>
            <a:r>
              <a:rPr lang="en-US" sz="3600" dirty="0" smtClean="0"/>
              <a:t>Revolution</a:t>
            </a:r>
            <a:endParaRPr lang="en-US" sz="3600" dirty="0"/>
          </a:p>
        </p:txBody>
      </p:sp>
    </p:spTree>
    <p:extLst>
      <p:ext uri="{BB962C8B-B14F-4D97-AF65-F5344CB8AC3E}">
        <p14:creationId xmlns:p14="http://schemas.microsoft.com/office/powerpoint/2010/main" val="6119676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FF00"/>
          </a:solidFill>
        </p:spPr>
        <p:txBody>
          <a:bodyPr>
            <a:normAutofit fontScale="90000"/>
          </a:bodyPr>
          <a:lstStyle/>
          <a:p>
            <a:pPr algn="ctr"/>
            <a:r>
              <a:rPr lang="en-US" sz="2800" b="1" dirty="0"/>
              <a:t>The Darkest Hour of the Revolution</a:t>
            </a:r>
          </a:p>
        </p:txBody>
      </p:sp>
      <p:sp>
        <p:nvSpPr>
          <p:cNvPr id="3" name="Content Placeholder 2"/>
          <p:cNvSpPr>
            <a:spLocks noGrp="1"/>
          </p:cNvSpPr>
          <p:nvPr>
            <p:ph idx="1"/>
          </p:nvPr>
        </p:nvSpPr>
        <p:spPr>
          <a:xfrm>
            <a:off x="155145" y="1620251"/>
            <a:ext cx="9339771" cy="4905423"/>
          </a:xfrm>
        </p:spPr>
        <p:txBody>
          <a:bodyPr>
            <a:normAutofit fontScale="92500" lnSpcReduction="20000"/>
          </a:bodyPr>
          <a:lstStyle/>
          <a:p>
            <a:r>
              <a:rPr lang="en-US" sz="2400" dirty="0" smtClean="0"/>
              <a:t>Only $151,666 in gold and silver, needed for foreign purchases, had been received by the treasury in 1778 and 1779</a:t>
            </a:r>
          </a:p>
          <a:p>
            <a:pPr>
              <a:spcBef>
                <a:spcPts val="2400"/>
              </a:spcBef>
            </a:pPr>
            <a:r>
              <a:rPr lang="en-US" sz="2400" dirty="0" smtClean="0"/>
              <a:t>Congressional assembly of 1780 besieged with petitions for tax exemptions --                      </a:t>
            </a:r>
            <a:r>
              <a:rPr lang="en-US" sz="2000" dirty="0" smtClean="0"/>
              <a:t>THOMAS PAINE:  “A </a:t>
            </a:r>
            <a:r>
              <a:rPr lang="en-US" sz="2000" dirty="0"/>
              <a:t>declaration to have stood forth with their lives and fortunes, and a reprobation of every thought of partial indulgence would have sounded much better than petitions</a:t>
            </a:r>
            <a:r>
              <a:rPr lang="en-US" sz="2000" dirty="0" smtClean="0"/>
              <a:t>.”</a:t>
            </a:r>
            <a:endParaRPr lang="en-US" sz="2400" dirty="0" smtClean="0"/>
          </a:p>
          <a:p>
            <a:endParaRPr lang="en-US" sz="2400" dirty="0"/>
          </a:p>
          <a:p>
            <a:pPr marL="0" indent="0">
              <a:buNone/>
            </a:pPr>
            <a:r>
              <a:rPr lang="en-US" sz="2400" dirty="0" smtClean="0"/>
              <a:t>A letter arrived from General Washington to the General Assembly of Pennsylvania, warning of mutiny at any moment.   Tom Paine (Clerk of the House) recounted:</a:t>
            </a:r>
          </a:p>
          <a:p>
            <a:pPr marL="0" indent="0">
              <a:buNone/>
            </a:pPr>
            <a:endParaRPr lang="en-US" sz="2400" dirty="0"/>
          </a:p>
          <a:p>
            <a:pPr marL="0" indent="0">
              <a:buNone/>
            </a:pPr>
            <a:r>
              <a:rPr lang="en-US" sz="2400" dirty="0" smtClean="0"/>
              <a:t>“When the letter was read I observed a despairing silence in the House.  Nobody spoke for a considerable time.  At length a member whose fortitude to withstand misfortunes I had a high opinion of, rose:   If, said he, ‘the account in that letter is a true state of things,… it appears to me in vain to contend the matter any longer.  We may as well give up at first as at last.’ “</a:t>
            </a:r>
          </a:p>
          <a:p>
            <a:pPr marL="0" indent="0">
              <a:buNone/>
            </a:pPr>
            <a:endParaRPr lang="en-US" sz="2400" dirty="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0" y="350521"/>
            <a:ext cx="12191998" cy="1077218"/>
          </a:xfrm>
          <a:prstGeom prst="rect">
            <a:avLst/>
          </a:prstGeom>
          <a:solidFill>
            <a:srgbClr val="66FFFF"/>
          </a:solidFill>
        </p:spPr>
        <p:txBody>
          <a:bodyPr wrap="square" rtlCol="0">
            <a:spAutoFit/>
          </a:bodyPr>
          <a:lstStyle/>
          <a:p>
            <a:pPr algn="ctr"/>
            <a:r>
              <a:rPr lang="en-US" sz="3200" b="1" dirty="0" smtClean="0"/>
              <a:t>JUNE 1780:</a:t>
            </a:r>
          </a:p>
          <a:p>
            <a:pPr algn="ctr"/>
            <a:r>
              <a:rPr lang="en-US" sz="3200" b="1" dirty="0" smtClean="0"/>
              <a:t>  THE TREASURY MONEY-LESS AND GOVERNMENT CREDIT-LESS</a:t>
            </a:r>
            <a:endParaRPr lang="en-US" sz="3200" b="1" dirty="0"/>
          </a:p>
        </p:txBody>
      </p:sp>
      <p:pic>
        <p:nvPicPr>
          <p:cNvPr id="16386" name="Picture 2" descr="http://4.bp.blogspot.com/-MODAiPt2fQ4/TimFBPH19QI/AAAAAAAAAV4/wvUokkrp5bA/s1600/Thomas-Pa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4918" y="1620251"/>
            <a:ext cx="2697082" cy="33169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05537" y="5085119"/>
            <a:ext cx="1675843" cy="646331"/>
          </a:xfrm>
          <a:prstGeom prst="rect">
            <a:avLst/>
          </a:prstGeom>
          <a:noFill/>
        </p:spPr>
        <p:txBody>
          <a:bodyPr wrap="none" rtlCol="0">
            <a:spAutoFit/>
          </a:bodyPr>
          <a:lstStyle/>
          <a:p>
            <a:r>
              <a:rPr lang="en-US" b="1" dirty="0" smtClean="0"/>
              <a:t>THOMAS PAINE</a:t>
            </a:r>
          </a:p>
          <a:p>
            <a:r>
              <a:rPr lang="en-US" b="1" dirty="0" smtClean="0"/>
              <a:t>(1737 – 1809)</a:t>
            </a:r>
            <a:endParaRPr lang="en-US" b="1" dirty="0"/>
          </a:p>
        </p:txBody>
      </p:sp>
    </p:spTree>
    <p:extLst>
      <p:ext uri="{BB962C8B-B14F-4D97-AF65-F5344CB8AC3E}">
        <p14:creationId xmlns:p14="http://schemas.microsoft.com/office/powerpoint/2010/main" val="36465581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FF00"/>
          </a:solidFill>
        </p:spPr>
        <p:txBody>
          <a:bodyPr>
            <a:normAutofit fontScale="90000"/>
          </a:bodyPr>
          <a:lstStyle/>
          <a:p>
            <a:pPr algn="ctr"/>
            <a:r>
              <a:rPr lang="en-US" sz="2800" b="1" dirty="0"/>
              <a:t>The Darkest Hour of the Revolution</a:t>
            </a:r>
          </a:p>
        </p:txBody>
      </p:sp>
      <p:sp>
        <p:nvSpPr>
          <p:cNvPr id="4" name="Rectangle 3"/>
          <p:cNvSpPr/>
          <p:nvPr/>
        </p:nvSpPr>
        <p:spPr>
          <a:xfrm>
            <a:off x="397787" y="1905223"/>
            <a:ext cx="6096000" cy="4801314"/>
          </a:xfrm>
          <a:prstGeom prst="rect">
            <a:avLst/>
          </a:prstGeom>
        </p:spPr>
        <p:txBody>
          <a:bodyPr>
            <a:spAutoFit/>
          </a:bodyPr>
          <a:lstStyle/>
          <a:p>
            <a:r>
              <a:rPr lang="en-US" dirty="0" smtClean="0"/>
              <a:t>“If </a:t>
            </a:r>
            <a:r>
              <a:rPr lang="en-US" dirty="0"/>
              <a:t>the assembly could not give the </a:t>
            </a:r>
            <a:r>
              <a:rPr lang="en-US" dirty="0" smtClean="0"/>
              <a:t>assistance … </a:t>
            </a:r>
            <a:r>
              <a:rPr lang="en-US" dirty="0"/>
              <a:t>it was very proper the matter should be known by those who either could or would endeavor to do it</a:t>
            </a:r>
            <a:r>
              <a:rPr lang="en-US" dirty="0" smtClean="0"/>
              <a:t>.</a:t>
            </a:r>
          </a:p>
          <a:p>
            <a:endParaRPr lang="en-US" dirty="0" smtClean="0"/>
          </a:p>
          <a:p>
            <a:r>
              <a:rPr lang="en-US" dirty="0" smtClean="0"/>
              <a:t>To </a:t>
            </a:r>
            <a:r>
              <a:rPr lang="en-US" dirty="0"/>
              <a:t>conceal the information within the </a:t>
            </a:r>
            <a:r>
              <a:rPr lang="en-US" dirty="0" smtClean="0"/>
              <a:t>house … endangering </a:t>
            </a:r>
            <a:r>
              <a:rPr lang="en-US" dirty="0"/>
              <a:t>the public cause</a:t>
            </a:r>
            <a:r>
              <a:rPr lang="en-US" dirty="0" smtClean="0"/>
              <a:t>.</a:t>
            </a:r>
          </a:p>
          <a:p>
            <a:endParaRPr lang="en-US" dirty="0"/>
          </a:p>
          <a:p>
            <a:r>
              <a:rPr lang="en-US" dirty="0" smtClean="0"/>
              <a:t>The </a:t>
            </a:r>
            <a:r>
              <a:rPr lang="en-US" dirty="0"/>
              <a:t>only thing that now remained, and was capable of reaching the case, was private credit, and the voluntary aid of individuals</a:t>
            </a:r>
            <a:r>
              <a:rPr lang="en-US" dirty="0" smtClean="0"/>
              <a:t>; … I </a:t>
            </a:r>
            <a:r>
              <a:rPr lang="en-US" dirty="0"/>
              <a:t>drew out the salary due to me as clerk, enclosed five hundred dollars to a gentleman in this city, in part of the whole, and wrote fully to him on the subject of our </a:t>
            </a:r>
            <a:r>
              <a:rPr lang="en-US" dirty="0" smtClean="0"/>
              <a:t>affairs…  I REQUESTED Mr. </a:t>
            </a:r>
            <a:r>
              <a:rPr lang="en-US" dirty="0" err="1" smtClean="0"/>
              <a:t>McLeneghan</a:t>
            </a:r>
            <a:r>
              <a:rPr lang="en-US" dirty="0" smtClean="0"/>
              <a:t>, to propose a voluntary subscription among his friends.”</a:t>
            </a:r>
          </a:p>
          <a:p>
            <a:endParaRPr lang="en-US" dirty="0"/>
          </a:p>
          <a:p>
            <a:r>
              <a:rPr lang="en-US" i="1" dirty="0" smtClean="0"/>
              <a:t>Dissertation on Government, the Affairs of the Bank, and Paper Money</a:t>
            </a:r>
            <a:r>
              <a:rPr lang="en-US" dirty="0" smtClean="0"/>
              <a:t>, Thomas Paine</a:t>
            </a:r>
            <a:endParaRPr lang="en-US" dirty="0"/>
          </a:p>
        </p:txBody>
      </p:sp>
      <p:sp>
        <p:nvSpPr>
          <p:cNvPr id="5" name="TextBox 4"/>
          <p:cNvSpPr txBox="1"/>
          <p:nvPr/>
        </p:nvSpPr>
        <p:spPr>
          <a:xfrm>
            <a:off x="0" y="350521"/>
            <a:ext cx="12191998" cy="1077218"/>
          </a:xfrm>
          <a:prstGeom prst="rect">
            <a:avLst/>
          </a:prstGeom>
          <a:solidFill>
            <a:srgbClr val="66FFFF"/>
          </a:solidFill>
        </p:spPr>
        <p:txBody>
          <a:bodyPr wrap="square" rtlCol="0">
            <a:spAutoFit/>
          </a:bodyPr>
          <a:lstStyle/>
          <a:p>
            <a:pPr algn="ctr"/>
            <a:r>
              <a:rPr lang="en-US" sz="3200" b="1" dirty="0" smtClean="0"/>
              <a:t>JUNE 1780:</a:t>
            </a:r>
          </a:p>
          <a:p>
            <a:pPr algn="ctr"/>
            <a:r>
              <a:rPr lang="en-US" sz="3200" b="1" dirty="0" smtClean="0"/>
              <a:t>  THE TREASURY MONEY-LESS AND GOVERNMENT CREDIT-LESS</a:t>
            </a:r>
            <a:endParaRPr lang="en-US" sz="3200" b="1" dirty="0"/>
          </a:p>
        </p:txBody>
      </p:sp>
      <p:pic>
        <p:nvPicPr>
          <p:cNvPr id="17410" name="Picture 2" descr="http://ts4.mm.bing.net/th?id=HN.608001244272657835&amp;pid=15.1&amp;H=187&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670" y="1905223"/>
            <a:ext cx="2491372" cy="29117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47660" y="5133473"/>
            <a:ext cx="4454425" cy="923330"/>
          </a:xfrm>
          <a:prstGeom prst="rect">
            <a:avLst/>
          </a:prstGeom>
          <a:noFill/>
        </p:spPr>
        <p:txBody>
          <a:bodyPr wrap="none" rtlCol="0">
            <a:spAutoFit/>
          </a:bodyPr>
          <a:lstStyle/>
          <a:p>
            <a:r>
              <a:rPr lang="en-US" b="1" dirty="0" smtClean="0"/>
              <a:t>There is no national monument dedicated</a:t>
            </a:r>
          </a:p>
          <a:p>
            <a:r>
              <a:rPr lang="en-US" b="1" dirty="0" smtClean="0"/>
              <a:t>to Thomas Paine, and the resting place of his</a:t>
            </a:r>
          </a:p>
          <a:p>
            <a:r>
              <a:rPr lang="en-US" b="1" dirty="0" smtClean="0"/>
              <a:t>bones is still unknown.</a:t>
            </a:r>
            <a:endParaRPr lang="en-US" b="1" dirty="0"/>
          </a:p>
        </p:txBody>
      </p:sp>
    </p:spTree>
    <p:extLst>
      <p:ext uri="{BB962C8B-B14F-4D97-AF65-F5344CB8AC3E}">
        <p14:creationId xmlns:p14="http://schemas.microsoft.com/office/powerpoint/2010/main" val="570044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Timeline  1775 -- 1781</a:t>
            </a:r>
            <a:endParaRPr lang="en-US" sz="2800" b="1" dirty="0"/>
          </a:p>
        </p:txBody>
      </p:sp>
      <p:sp>
        <p:nvSpPr>
          <p:cNvPr id="3" name="Content Placeholder 2"/>
          <p:cNvSpPr>
            <a:spLocks noGrp="1"/>
          </p:cNvSpPr>
          <p:nvPr>
            <p:ph idx="1"/>
          </p:nvPr>
        </p:nvSpPr>
        <p:spPr>
          <a:xfrm>
            <a:off x="0" y="350520"/>
            <a:ext cx="12192000" cy="6507479"/>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smtClean="0"/>
              <a:t>_|_________|_______|_______|______|_______|__________|__________|_______|__</a:t>
            </a:r>
          </a:p>
          <a:p>
            <a:pPr marL="0" indent="0">
              <a:buNone/>
            </a:pPr>
            <a:r>
              <a:rPr lang="en-US" sz="2400" dirty="0" smtClean="0"/>
              <a:t>1775             1776         1777        1778      1779         1780              2/1781          5/1781      10/1781  </a:t>
            </a:r>
            <a:endParaRPr lang="en-US" sz="2400" dirty="0"/>
          </a:p>
          <a:p>
            <a:pPr marL="0" indent="0">
              <a:buNone/>
            </a:pPr>
            <a:endParaRPr lang="en-US" sz="2400" dirty="0" smtClean="0"/>
          </a:p>
          <a:p>
            <a:pPr marL="0" indent="0">
              <a:buNone/>
            </a:pPr>
            <a:endParaRPr lang="en-US" dirty="0" smtClean="0"/>
          </a:p>
        </p:txBody>
      </p:sp>
      <p:sp>
        <p:nvSpPr>
          <p:cNvPr id="4" name="TextBox 3"/>
          <p:cNvSpPr txBox="1"/>
          <p:nvPr/>
        </p:nvSpPr>
        <p:spPr>
          <a:xfrm>
            <a:off x="-32085" y="664913"/>
            <a:ext cx="1603088" cy="738664"/>
          </a:xfrm>
          <a:prstGeom prst="rect">
            <a:avLst/>
          </a:prstGeom>
          <a:noFill/>
        </p:spPr>
        <p:txBody>
          <a:bodyPr wrap="square" rtlCol="0">
            <a:spAutoFit/>
          </a:bodyPr>
          <a:lstStyle/>
          <a:p>
            <a:r>
              <a:rPr lang="en-US" sz="1400" b="1" dirty="0" smtClean="0"/>
              <a:t>5/1775   1</a:t>
            </a:r>
            <a:r>
              <a:rPr lang="en-US" sz="1400" b="1" baseline="30000" dirty="0" smtClean="0"/>
              <a:t>ST</a:t>
            </a:r>
          </a:p>
          <a:p>
            <a:r>
              <a:rPr lang="en-US" sz="1400" b="1" dirty="0" smtClean="0"/>
              <a:t>CONTINENTAL CONGRESS</a:t>
            </a:r>
            <a:endParaRPr lang="en-US" sz="1400" b="1" dirty="0"/>
          </a:p>
        </p:txBody>
      </p:sp>
      <p:sp>
        <p:nvSpPr>
          <p:cNvPr id="5" name="TextBox 4"/>
          <p:cNvSpPr txBox="1"/>
          <p:nvPr/>
        </p:nvSpPr>
        <p:spPr>
          <a:xfrm>
            <a:off x="-1" y="2513841"/>
            <a:ext cx="1663917" cy="1323439"/>
          </a:xfrm>
          <a:prstGeom prst="rect">
            <a:avLst/>
          </a:prstGeom>
          <a:noFill/>
        </p:spPr>
        <p:txBody>
          <a:bodyPr wrap="none" rtlCol="0">
            <a:spAutoFit/>
          </a:bodyPr>
          <a:lstStyle/>
          <a:p>
            <a:r>
              <a:rPr lang="en-US" sz="1600" b="1" dirty="0" smtClean="0"/>
              <a:t>6/1775</a:t>
            </a:r>
          </a:p>
          <a:p>
            <a:r>
              <a:rPr lang="en-US" sz="1600" b="1" dirty="0" smtClean="0"/>
              <a:t>CONGRESS</a:t>
            </a:r>
          </a:p>
          <a:p>
            <a:r>
              <a:rPr lang="en-US" sz="1600" b="1" dirty="0" smtClean="0"/>
              <a:t>ISSUES FIRST</a:t>
            </a:r>
          </a:p>
          <a:p>
            <a:r>
              <a:rPr lang="en-US" sz="1600" b="1" dirty="0" smtClean="0"/>
              <a:t>BILLS – MANTLE</a:t>
            </a:r>
          </a:p>
          <a:p>
            <a:r>
              <a:rPr lang="en-US" sz="1600" b="1" dirty="0" smtClean="0"/>
              <a:t>OF SOVEREIGNTY</a:t>
            </a:r>
            <a:endParaRPr lang="en-US" sz="1600" b="1" dirty="0"/>
          </a:p>
        </p:txBody>
      </p:sp>
      <p:sp>
        <p:nvSpPr>
          <p:cNvPr id="6" name="TextBox 5"/>
          <p:cNvSpPr txBox="1"/>
          <p:nvPr/>
        </p:nvSpPr>
        <p:spPr>
          <a:xfrm>
            <a:off x="1093543" y="3732296"/>
            <a:ext cx="1810078" cy="1354217"/>
          </a:xfrm>
          <a:prstGeom prst="rect">
            <a:avLst/>
          </a:prstGeom>
          <a:noFill/>
        </p:spPr>
        <p:txBody>
          <a:bodyPr wrap="square" rtlCol="0">
            <a:spAutoFit/>
          </a:bodyPr>
          <a:lstStyle/>
          <a:p>
            <a:r>
              <a:rPr lang="en-US" sz="1600" b="1" dirty="0" smtClean="0"/>
              <a:t>12/1775</a:t>
            </a:r>
          </a:p>
          <a:p>
            <a:r>
              <a:rPr lang="en-US" sz="1600" b="1" dirty="0" smtClean="0"/>
              <a:t> 6.0 mill $ </a:t>
            </a:r>
            <a:r>
              <a:rPr lang="en-US" sz="1600" b="1" dirty="0" err="1" smtClean="0"/>
              <a:t>Contin</a:t>
            </a:r>
            <a:endParaRPr lang="en-US" sz="1600" b="1" dirty="0" smtClean="0"/>
          </a:p>
          <a:p>
            <a:r>
              <a:rPr lang="en-US" sz="1600" b="1" dirty="0" smtClean="0"/>
              <a:t> 3.8 mill $ colonial</a:t>
            </a:r>
          </a:p>
          <a:p>
            <a:r>
              <a:rPr lang="en-US" sz="1600" b="1" u="sng" dirty="0" smtClean="0"/>
              <a:t> 9.2</a:t>
            </a:r>
            <a:r>
              <a:rPr lang="en-US" sz="1600" b="1" dirty="0" smtClean="0"/>
              <a:t> mill $ coin</a:t>
            </a:r>
          </a:p>
          <a:p>
            <a:r>
              <a:rPr lang="en-US" sz="1600" b="1" dirty="0" smtClean="0"/>
              <a:t>18.0 mill TOTAL</a:t>
            </a:r>
            <a:endParaRPr lang="en-US" b="1" dirty="0" smtClean="0"/>
          </a:p>
        </p:txBody>
      </p:sp>
      <p:sp>
        <p:nvSpPr>
          <p:cNvPr id="7" name="TextBox 6"/>
          <p:cNvSpPr txBox="1"/>
          <p:nvPr/>
        </p:nvSpPr>
        <p:spPr>
          <a:xfrm>
            <a:off x="1240603" y="1199175"/>
            <a:ext cx="1663018" cy="523220"/>
          </a:xfrm>
          <a:prstGeom prst="rect">
            <a:avLst/>
          </a:prstGeom>
          <a:noFill/>
        </p:spPr>
        <p:txBody>
          <a:bodyPr wrap="square" rtlCol="0">
            <a:spAutoFit/>
          </a:bodyPr>
          <a:lstStyle/>
          <a:p>
            <a:r>
              <a:rPr lang="en-US" sz="1400" b="1" dirty="0" smtClean="0"/>
              <a:t>7/1776   DECL OF INDEPENDENCE</a:t>
            </a:r>
            <a:endParaRPr lang="en-US" sz="1400" b="1" dirty="0"/>
          </a:p>
        </p:txBody>
      </p:sp>
      <p:sp>
        <p:nvSpPr>
          <p:cNvPr id="8" name="TextBox 7"/>
          <p:cNvSpPr txBox="1"/>
          <p:nvPr/>
        </p:nvSpPr>
        <p:spPr>
          <a:xfrm>
            <a:off x="3449052" y="1124554"/>
            <a:ext cx="1668380" cy="523220"/>
          </a:xfrm>
          <a:prstGeom prst="rect">
            <a:avLst/>
          </a:prstGeom>
          <a:noFill/>
        </p:spPr>
        <p:txBody>
          <a:bodyPr wrap="square" rtlCol="0">
            <a:spAutoFit/>
          </a:bodyPr>
          <a:lstStyle/>
          <a:p>
            <a:r>
              <a:rPr lang="en-US" sz="1400" b="1" dirty="0" smtClean="0"/>
              <a:t>2/1778 FRANCE </a:t>
            </a:r>
          </a:p>
          <a:p>
            <a:r>
              <a:rPr lang="en-US" sz="1400" b="1" dirty="0" smtClean="0"/>
              <a:t>RECOGNIZES U.S.</a:t>
            </a:r>
            <a:endParaRPr lang="en-US" sz="1400" b="1" dirty="0"/>
          </a:p>
        </p:txBody>
      </p:sp>
      <p:sp>
        <p:nvSpPr>
          <p:cNvPr id="9" name="TextBox 8"/>
          <p:cNvSpPr txBox="1"/>
          <p:nvPr/>
        </p:nvSpPr>
        <p:spPr>
          <a:xfrm>
            <a:off x="3738934" y="2598899"/>
            <a:ext cx="1779551" cy="954107"/>
          </a:xfrm>
          <a:prstGeom prst="rect">
            <a:avLst/>
          </a:prstGeom>
          <a:noFill/>
        </p:spPr>
        <p:txBody>
          <a:bodyPr wrap="square" rtlCol="0">
            <a:spAutoFit/>
          </a:bodyPr>
          <a:lstStyle/>
          <a:p>
            <a:r>
              <a:rPr lang="en-US" sz="1400" b="1" dirty="0" smtClean="0"/>
              <a:t>7/1778</a:t>
            </a:r>
          </a:p>
          <a:p>
            <a:r>
              <a:rPr lang="en-US" sz="1400" b="1" dirty="0" smtClean="0"/>
              <a:t>ARTICLES OF CONFEDERATION RATIFIED</a:t>
            </a:r>
            <a:endParaRPr lang="en-US" sz="1400" b="1" dirty="0"/>
          </a:p>
        </p:txBody>
      </p:sp>
      <p:sp>
        <p:nvSpPr>
          <p:cNvPr id="10" name="TextBox 9"/>
          <p:cNvSpPr txBox="1"/>
          <p:nvPr/>
        </p:nvSpPr>
        <p:spPr>
          <a:xfrm>
            <a:off x="3738934" y="3773567"/>
            <a:ext cx="1779551" cy="954107"/>
          </a:xfrm>
          <a:prstGeom prst="rect">
            <a:avLst/>
          </a:prstGeom>
          <a:noFill/>
        </p:spPr>
        <p:txBody>
          <a:bodyPr wrap="square" rtlCol="0">
            <a:spAutoFit/>
          </a:bodyPr>
          <a:lstStyle/>
          <a:p>
            <a:r>
              <a:rPr lang="en-US" sz="1400" b="1" dirty="0" smtClean="0"/>
              <a:t>9/1778</a:t>
            </a:r>
          </a:p>
          <a:p>
            <a:r>
              <a:rPr lang="en-US" sz="1400" b="1" dirty="0" smtClean="0"/>
              <a:t>CONFEDERATION SETS MAX ISSUE AT 200 MILL $</a:t>
            </a:r>
            <a:endParaRPr lang="en-US" sz="1400" b="1" dirty="0"/>
          </a:p>
        </p:txBody>
      </p:sp>
      <p:sp>
        <p:nvSpPr>
          <p:cNvPr id="11" name="TextBox 10"/>
          <p:cNvSpPr txBox="1"/>
          <p:nvPr/>
        </p:nvSpPr>
        <p:spPr>
          <a:xfrm>
            <a:off x="975823" y="5493238"/>
            <a:ext cx="9595180" cy="707886"/>
          </a:xfrm>
          <a:prstGeom prst="rect">
            <a:avLst/>
          </a:prstGeom>
          <a:noFill/>
        </p:spPr>
        <p:txBody>
          <a:bodyPr wrap="square" rtlCol="0">
            <a:spAutoFit/>
          </a:bodyPr>
          <a:lstStyle/>
          <a:p>
            <a:r>
              <a:rPr lang="en-US" sz="2000" b="1" i="1" dirty="0" smtClean="0">
                <a:solidFill>
                  <a:srgbClr val="3366FF"/>
                </a:solidFill>
              </a:rPr>
              <a:t>CONTIN -- LATE 1776 </a:t>
            </a:r>
            <a:r>
              <a:rPr lang="en-US" sz="2000" b="1" i="1" dirty="0" smtClean="0">
                <a:solidFill>
                  <a:srgbClr val="3366FF"/>
                </a:solidFill>
                <a:sym typeface="Wingdings" panose="05000000000000000000" pitchFamily="2" charset="2"/>
              </a:rPr>
              <a:t></a:t>
            </a:r>
            <a:r>
              <a:rPr lang="en-US" sz="2000" b="1" i="1" dirty="0" smtClean="0">
                <a:solidFill>
                  <a:srgbClr val="3366FF"/>
                </a:solidFill>
              </a:rPr>
              <a:t> 5% DISCOUNT</a:t>
            </a:r>
          </a:p>
          <a:p>
            <a:r>
              <a:rPr lang="en-US" sz="2000" b="1" i="1" dirty="0">
                <a:solidFill>
                  <a:srgbClr val="3366FF"/>
                </a:solidFill>
              </a:rPr>
              <a:t> </a:t>
            </a:r>
            <a:r>
              <a:rPr lang="en-US" sz="2000" b="1" i="1" dirty="0" smtClean="0">
                <a:solidFill>
                  <a:srgbClr val="3366FF"/>
                </a:solidFill>
              </a:rPr>
              <a:t>                                                           9/1779 </a:t>
            </a:r>
            <a:r>
              <a:rPr lang="en-US" sz="2000" b="1" i="1" dirty="0" smtClean="0">
                <a:solidFill>
                  <a:srgbClr val="3366FF"/>
                </a:solidFill>
                <a:sym typeface="Wingdings" panose="05000000000000000000" pitchFamily="2" charset="2"/>
              </a:rPr>
              <a:t> 90% DISCOUNT                               5/1781 500:1</a:t>
            </a:r>
            <a:endParaRPr lang="en-US" sz="2000" b="1" i="1" dirty="0">
              <a:solidFill>
                <a:srgbClr val="3366FF"/>
              </a:solidFill>
            </a:endParaRPr>
          </a:p>
        </p:txBody>
      </p:sp>
      <p:sp>
        <p:nvSpPr>
          <p:cNvPr id="13" name="TextBox 12"/>
          <p:cNvSpPr txBox="1"/>
          <p:nvPr/>
        </p:nvSpPr>
        <p:spPr>
          <a:xfrm>
            <a:off x="16045" y="6411292"/>
            <a:ext cx="12191998" cy="369332"/>
          </a:xfrm>
          <a:prstGeom prst="rect">
            <a:avLst/>
          </a:prstGeom>
          <a:noFill/>
        </p:spPr>
        <p:txBody>
          <a:bodyPr wrap="square" rtlCol="0">
            <a:spAutoFit/>
          </a:bodyPr>
          <a:lstStyle/>
          <a:p>
            <a:r>
              <a:rPr lang="en-US" b="1" dirty="0" smtClean="0">
                <a:solidFill>
                  <a:srgbClr val="FF0000"/>
                </a:solidFill>
              </a:rPr>
              <a:t>1775 – 1783 STATE ISSUES  ================================================================================</a:t>
            </a:r>
            <a:r>
              <a:rPr lang="en-US" b="1" dirty="0" smtClean="0">
                <a:solidFill>
                  <a:srgbClr val="FF0000"/>
                </a:solidFill>
                <a:sym typeface="Wingdings" panose="05000000000000000000" pitchFamily="2" charset="2"/>
              </a:rPr>
              <a:t></a:t>
            </a:r>
            <a:endParaRPr lang="en-US" b="1" dirty="0">
              <a:solidFill>
                <a:srgbClr val="FF0000"/>
              </a:solidFill>
            </a:endParaRPr>
          </a:p>
        </p:txBody>
      </p:sp>
      <p:sp>
        <p:nvSpPr>
          <p:cNvPr id="14" name="TextBox 13"/>
          <p:cNvSpPr txBox="1"/>
          <p:nvPr/>
        </p:nvSpPr>
        <p:spPr>
          <a:xfrm>
            <a:off x="5766575" y="986790"/>
            <a:ext cx="2133600" cy="738664"/>
          </a:xfrm>
          <a:prstGeom prst="rect">
            <a:avLst/>
          </a:prstGeom>
          <a:noFill/>
        </p:spPr>
        <p:txBody>
          <a:bodyPr wrap="square" rtlCol="0">
            <a:spAutoFit/>
          </a:bodyPr>
          <a:lstStyle/>
          <a:p>
            <a:r>
              <a:rPr lang="en-US" sz="1400" b="1" dirty="0" smtClean="0"/>
              <a:t>6/1780 NO MONEY; WASHINGTON WRITES OF POSSIBLE MUTINY</a:t>
            </a:r>
            <a:endParaRPr lang="en-US" sz="1400" b="1" dirty="0"/>
          </a:p>
        </p:txBody>
      </p:sp>
      <p:sp>
        <p:nvSpPr>
          <p:cNvPr id="15" name="TextBox 14"/>
          <p:cNvSpPr txBox="1"/>
          <p:nvPr/>
        </p:nvSpPr>
        <p:spPr>
          <a:xfrm>
            <a:off x="5722795" y="2646545"/>
            <a:ext cx="2133600" cy="1169551"/>
          </a:xfrm>
          <a:prstGeom prst="rect">
            <a:avLst/>
          </a:prstGeom>
          <a:noFill/>
        </p:spPr>
        <p:txBody>
          <a:bodyPr wrap="square" rtlCol="0">
            <a:spAutoFit/>
          </a:bodyPr>
          <a:lstStyle/>
          <a:p>
            <a:r>
              <a:rPr lang="en-US" sz="1400" b="1" dirty="0" smtClean="0"/>
              <a:t>7/17/1780 PRIVATE </a:t>
            </a:r>
          </a:p>
          <a:p>
            <a:r>
              <a:rPr lang="en-US" sz="1400" b="1" dirty="0" smtClean="0"/>
              <a:t>SUBSCRIPTION AUTH</a:t>
            </a:r>
          </a:p>
          <a:p>
            <a:r>
              <a:rPr lang="en-US" sz="1400" b="1" dirty="0" smtClean="0"/>
              <a:t>TO START OPERATIONS</a:t>
            </a:r>
          </a:p>
          <a:p>
            <a:r>
              <a:rPr lang="en-US" sz="1400" b="1" dirty="0" smtClean="0"/>
              <a:t> – FOOD FOR ARMY &amp; RECRUITING BOUNTIES</a:t>
            </a:r>
            <a:endParaRPr lang="en-US" sz="1400" b="1" dirty="0"/>
          </a:p>
        </p:txBody>
      </p:sp>
      <p:sp>
        <p:nvSpPr>
          <p:cNvPr id="16" name="TextBox 15"/>
          <p:cNvSpPr txBox="1"/>
          <p:nvPr/>
        </p:nvSpPr>
        <p:spPr>
          <a:xfrm>
            <a:off x="7617039" y="2646544"/>
            <a:ext cx="1604772" cy="954107"/>
          </a:xfrm>
          <a:prstGeom prst="rect">
            <a:avLst/>
          </a:prstGeom>
          <a:noFill/>
        </p:spPr>
        <p:txBody>
          <a:bodyPr wrap="square" rtlCol="0">
            <a:spAutoFit/>
          </a:bodyPr>
          <a:lstStyle/>
          <a:p>
            <a:r>
              <a:rPr lang="en-US" sz="1400" b="1" dirty="0" smtClean="0"/>
              <a:t>2/1781 MORRIS</a:t>
            </a:r>
          </a:p>
          <a:p>
            <a:r>
              <a:rPr lang="en-US" sz="1400" b="1" dirty="0" smtClean="0"/>
              <a:t>APPOINTED</a:t>
            </a:r>
          </a:p>
          <a:p>
            <a:r>
              <a:rPr lang="en-US" sz="1400" b="1" dirty="0" smtClean="0"/>
              <a:t>SUPERINTENDENT</a:t>
            </a:r>
          </a:p>
          <a:p>
            <a:r>
              <a:rPr lang="en-US" sz="1400" b="1" dirty="0" smtClean="0"/>
              <a:t>OF FINANCE</a:t>
            </a:r>
          </a:p>
        </p:txBody>
      </p:sp>
      <p:sp>
        <p:nvSpPr>
          <p:cNvPr id="17" name="TextBox 16"/>
          <p:cNvSpPr txBox="1"/>
          <p:nvPr/>
        </p:nvSpPr>
        <p:spPr>
          <a:xfrm>
            <a:off x="9299893" y="2631156"/>
            <a:ext cx="1310111" cy="1600438"/>
          </a:xfrm>
          <a:prstGeom prst="rect">
            <a:avLst/>
          </a:prstGeom>
          <a:noFill/>
        </p:spPr>
        <p:txBody>
          <a:bodyPr wrap="square" rtlCol="0">
            <a:spAutoFit/>
          </a:bodyPr>
          <a:lstStyle/>
          <a:p>
            <a:r>
              <a:rPr lang="en-US" sz="1400" b="1" dirty="0" smtClean="0"/>
              <a:t>5/1781 BANK</a:t>
            </a:r>
          </a:p>
          <a:p>
            <a:r>
              <a:rPr lang="en-US" sz="1400" b="1" dirty="0" smtClean="0"/>
              <a:t>OF NORTH</a:t>
            </a:r>
          </a:p>
          <a:p>
            <a:r>
              <a:rPr lang="en-US" sz="1400" b="1" dirty="0" smtClean="0"/>
              <a:t>AMERICA</a:t>
            </a:r>
          </a:p>
          <a:p>
            <a:r>
              <a:rPr lang="en-US" sz="1400" b="1" dirty="0" smtClean="0"/>
              <a:t>PASSED BY</a:t>
            </a:r>
          </a:p>
          <a:p>
            <a:r>
              <a:rPr lang="en-US" sz="1400" b="1" dirty="0" smtClean="0"/>
              <a:t>CONGRESS</a:t>
            </a:r>
          </a:p>
          <a:p>
            <a:r>
              <a:rPr lang="en-US" sz="1400" b="1" dirty="0" smtClean="0"/>
              <a:t>(PASSED BY </a:t>
            </a:r>
          </a:p>
          <a:p>
            <a:r>
              <a:rPr lang="en-US" sz="1400" b="1" dirty="0" smtClean="0"/>
              <a:t>1 VOTE)</a:t>
            </a:r>
            <a:endParaRPr lang="en-US" sz="1400" b="1" dirty="0"/>
          </a:p>
        </p:txBody>
      </p:sp>
      <p:sp>
        <p:nvSpPr>
          <p:cNvPr id="18" name="TextBox 17"/>
          <p:cNvSpPr txBox="1"/>
          <p:nvPr/>
        </p:nvSpPr>
        <p:spPr>
          <a:xfrm>
            <a:off x="10571003" y="2646544"/>
            <a:ext cx="1620995" cy="738664"/>
          </a:xfrm>
          <a:prstGeom prst="rect">
            <a:avLst/>
          </a:prstGeom>
          <a:noFill/>
        </p:spPr>
        <p:txBody>
          <a:bodyPr wrap="square" rtlCol="0">
            <a:spAutoFit/>
          </a:bodyPr>
          <a:lstStyle/>
          <a:p>
            <a:r>
              <a:rPr lang="en-US" sz="1400" b="1" dirty="0" smtClean="0"/>
              <a:t>10/1781</a:t>
            </a:r>
          </a:p>
          <a:p>
            <a:r>
              <a:rPr lang="en-US" sz="1400" b="1" dirty="0" smtClean="0"/>
              <a:t>BR SURRENDER</a:t>
            </a:r>
          </a:p>
          <a:p>
            <a:r>
              <a:rPr lang="en-US" sz="1400" b="1" dirty="0" smtClean="0"/>
              <a:t>AT YORKTOWN</a:t>
            </a:r>
            <a:endParaRPr lang="en-US" sz="1400" b="1" dirty="0"/>
          </a:p>
        </p:txBody>
      </p:sp>
    </p:spTree>
    <p:extLst>
      <p:ext uri="{BB962C8B-B14F-4D97-AF65-F5344CB8AC3E}">
        <p14:creationId xmlns:p14="http://schemas.microsoft.com/office/powerpoint/2010/main" val="26676230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FF00"/>
          </a:solidFill>
        </p:spPr>
        <p:txBody>
          <a:bodyPr>
            <a:normAutofit fontScale="90000"/>
          </a:bodyPr>
          <a:lstStyle/>
          <a:p>
            <a:pPr algn="ctr"/>
            <a:r>
              <a:rPr lang="en-US" sz="2800" b="1" dirty="0"/>
              <a:t>The Darkest Hour of the Revolution</a:t>
            </a:r>
          </a:p>
        </p:txBody>
      </p:sp>
      <p:sp>
        <p:nvSpPr>
          <p:cNvPr id="4" name="Rectangle 3"/>
          <p:cNvSpPr/>
          <p:nvPr/>
        </p:nvSpPr>
        <p:spPr>
          <a:xfrm>
            <a:off x="272716" y="1278982"/>
            <a:ext cx="5486400" cy="4154984"/>
          </a:xfrm>
          <a:prstGeom prst="rect">
            <a:avLst/>
          </a:prstGeom>
        </p:spPr>
        <p:txBody>
          <a:bodyPr wrap="square">
            <a:spAutoFit/>
          </a:bodyPr>
          <a:lstStyle/>
          <a:p>
            <a:r>
              <a:rPr lang="en-US" sz="2400" dirty="0" smtClean="0"/>
              <a:t>Mr. </a:t>
            </a:r>
            <a:r>
              <a:rPr lang="en-US" sz="2400" dirty="0" err="1" smtClean="0"/>
              <a:t>McLeneghan</a:t>
            </a:r>
            <a:r>
              <a:rPr lang="en-US" sz="2400" dirty="0" smtClean="0"/>
              <a:t> communicated the letter at a coffee house.  He and Mr. Robert Morris donated </a:t>
            </a:r>
            <a:r>
              <a:rPr lang="en-US" sz="2400" dirty="0" smtClean="0">
                <a:latin typeface="Times New Roman" panose="02020603050405020304" pitchFamily="18" charset="0"/>
              </a:rPr>
              <a:t>£200 each in coinage, and eventually others contributed £1,360 in Continentals at the City Tavern.  They formed the fund into a bank called the Pennsylvania Bank.</a:t>
            </a:r>
          </a:p>
          <a:p>
            <a:endParaRPr lang="en-US" sz="2400" dirty="0">
              <a:latin typeface="Times New Roman" panose="02020603050405020304" pitchFamily="18" charset="0"/>
            </a:endParaRPr>
          </a:p>
          <a:p>
            <a:r>
              <a:rPr lang="en-US" sz="2400" dirty="0" smtClean="0"/>
              <a:t>By </a:t>
            </a:r>
            <a:r>
              <a:rPr lang="en-US" sz="2400" dirty="0"/>
              <a:t>means of this </a:t>
            </a:r>
            <a:r>
              <a:rPr lang="en-US" sz="2400" dirty="0" smtClean="0"/>
              <a:t>bank, </a:t>
            </a:r>
            <a:r>
              <a:rPr lang="en-US" sz="2400" dirty="0"/>
              <a:t>the army was supplied through the </a:t>
            </a:r>
            <a:r>
              <a:rPr lang="en-US" sz="2400" dirty="0" smtClean="0"/>
              <a:t>campaign and recruited and maintained </a:t>
            </a:r>
            <a:r>
              <a:rPr lang="en-US" sz="2400" dirty="0"/>
              <a:t>its </a:t>
            </a:r>
            <a:r>
              <a:rPr lang="en-US" sz="2400" dirty="0" smtClean="0"/>
              <a:t>ground.</a:t>
            </a:r>
            <a:endParaRPr lang="en-US" sz="2400" dirty="0"/>
          </a:p>
        </p:txBody>
      </p:sp>
      <p:sp>
        <p:nvSpPr>
          <p:cNvPr id="5" name="TextBox 4"/>
          <p:cNvSpPr txBox="1"/>
          <p:nvPr/>
        </p:nvSpPr>
        <p:spPr>
          <a:xfrm>
            <a:off x="0" y="350521"/>
            <a:ext cx="12191998" cy="584775"/>
          </a:xfrm>
          <a:prstGeom prst="rect">
            <a:avLst/>
          </a:prstGeom>
          <a:solidFill>
            <a:srgbClr val="66FFFF"/>
          </a:solidFill>
        </p:spPr>
        <p:txBody>
          <a:bodyPr wrap="square" rtlCol="0">
            <a:spAutoFit/>
          </a:bodyPr>
          <a:lstStyle/>
          <a:p>
            <a:pPr algn="ctr"/>
            <a:r>
              <a:rPr lang="en-US" sz="3200" b="1" dirty="0" smtClean="0"/>
              <a:t>PENNSYLVANIA BANK</a:t>
            </a:r>
            <a:endParaRPr lang="en-US" sz="3200" b="1" dirty="0"/>
          </a:p>
        </p:txBody>
      </p:sp>
      <p:sp>
        <p:nvSpPr>
          <p:cNvPr id="7" name="Rectangle 6"/>
          <p:cNvSpPr/>
          <p:nvPr/>
        </p:nvSpPr>
        <p:spPr>
          <a:xfrm>
            <a:off x="6096000" y="5344813"/>
            <a:ext cx="6096000" cy="1477328"/>
          </a:xfrm>
          <a:prstGeom prst="rect">
            <a:avLst/>
          </a:prstGeom>
        </p:spPr>
        <p:txBody>
          <a:bodyPr>
            <a:spAutoFit/>
          </a:bodyPr>
          <a:lstStyle/>
          <a:p>
            <a:r>
              <a:rPr lang="en-US" dirty="0"/>
              <a:t>Philadelphia's City Tavern opened in 1773 and quickly became an important meeting place for merchants and other prominent citizens, including those who decided that Philadelphia would host the First </a:t>
            </a:r>
            <a:r>
              <a:rPr lang="en-US" dirty="0" err="1"/>
              <a:t>Contintental</a:t>
            </a:r>
            <a:r>
              <a:rPr lang="en-US" dirty="0"/>
              <a:t> Congress in 1774.</a:t>
            </a:r>
          </a:p>
        </p:txBody>
      </p:sp>
      <p:pic>
        <p:nvPicPr>
          <p:cNvPr id="18434" name="Picture 2" descr="http://www.pages.drexel.edu/~sk645/652/images/tave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506" y="921335"/>
            <a:ext cx="5437492" cy="407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6793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FF00"/>
          </a:solidFill>
        </p:spPr>
        <p:txBody>
          <a:bodyPr>
            <a:normAutofit fontScale="90000"/>
          </a:bodyPr>
          <a:lstStyle/>
          <a:p>
            <a:pPr algn="ctr"/>
            <a:r>
              <a:rPr lang="en-US" sz="2800" b="1" dirty="0"/>
              <a:t>The Darkest Hour of the Revolution</a:t>
            </a:r>
          </a:p>
        </p:txBody>
      </p:sp>
      <p:sp>
        <p:nvSpPr>
          <p:cNvPr id="3" name="Content Placeholder 2"/>
          <p:cNvSpPr>
            <a:spLocks noGrp="1"/>
          </p:cNvSpPr>
          <p:nvPr>
            <p:ph idx="1"/>
          </p:nvPr>
        </p:nvSpPr>
        <p:spPr>
          <a:xfrm>
            <a:off x="198892" y="1507958"/>
            <a:ext cx="11794211" cy="5065844"/>
          </a:xfrm>
        </p:spPr>
        <p:txBody>
          <a:bodyPr>
            <a:normAutofit/>
          </a:bodyPr>
          <a:lstStyle/>
          <a:p>
            <a:pPr marL="0" indent="0">
              <a:buNone/>
            </a:pPr>
            <a:r>
              <a:rPr lang="en-US" sz="2400" dirty="0" smtClean="0"/>
              <a:t>Feb.:       Congress appoints Robert Morris to post of Superintendent of Finance</a:t>
            </a:r>
          </a:p>
          <a:p>
            <a:pPr marL="0" indent="0">
              <a:buNone/>
            </a:pPr>
            <a:endParaRPr lang="en-US" sz="2400" dirty="0"/>
          </a:p>
          <a:p>
            <a:pPr marL="0" indent="0">
              <a:buNone/>
            </a:pPr>
            <a:r>
              <a:rPr lang="en-US" sz="2400" dirty="0" smtClean="0"/>
              <a:t>May:       Morris’ plan for establishing Bank of North America passes by 1 vote </a:t>
            </a:r>
          </a:p>
          <a:p>
            <a:pPr marL="0" indent="0">
              <a:buNone/>
            </a:pPr>
            <a:r>
              <a:rPr lang="en-US" sz="2400" dirty="0"/>
              <a:t> </a:t>
            </a:r>
            <a:r>
              <a:rPr lang="en-US" sz="2400" dirty="0" smtClean="0"/>
              <a:t>               (subscriptions of Pennsylvania Bank transferred to Bank of NA)</a:t>
            </a:r>
          </a:p>
          <a:p>
            <a:pPr marL="0" indent="0">
              <a:buNone/>
            </a:pPr>
            <a:endParaRPr lang="en-US" sz="2400" dirty="0" smtClean="0"/>
          </a:p>
          <a:p>
            <a:pPr marL="0" indent="0">
              <a:buNone/>
            </a:pPr>
            <a:r>
              <a:rPr lang="en-US" sz="2400" dirty="0" smtClean="0"/>
              <a:t>Oct:         French frigate arrives with $470,000 in coinage, immediately deposited into bank</a:t>
            </a:r>
          </a:p>
          <a:p>
            <a:pPr marL="0" indent="0">
              <a:buNone/>
            </a:pPr>
            <a:endParaRPr lang="en-US" sz="2400" dirty="0"/>
          </a:p>
          <a:p>
            <a:pPr marL="0" indent="0">
              <a:buNone/>
            </a:pPr>
            <a:r>
              <a:rPr lang="en-US" sz="2400" dirty="0" smtClean="0"/>
              <a:t>Oct. 19:  Cornwallis surrenders at Yorktown and Revolution is won</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0" y="350521"/>
            <a:ext cx="12191998" cy="584775"/>
          </a:xfrm>
          <a:prstGeom prst="rect">
            <a:avLst/>
          </a:prstGeom>
          <a:solidFill>
            <a:srgbClr val="66FFFF"/>
          </a:solidFill>
        </p:spPr>
        <p:txBody>
          <a:bodyPr wrap="square" rtlCol="0">
            <a:spAutoFit/>
          </a:bodyPr>
          <a:lstStyle/>
          <a:p>
            <a:pPr algn="ctr"/>
            <a:r>
              <a:rPr lang="en-US" sz="3200" b="1" dirty="0" smtClean="0"/>
              <a:t>WINNING OF THE WAR, 1781</a:t>
            </a:r>
            <a:endParaRPr lang="en-US" sz="3200" b="1" dirty="0"/>
          </a:p>
        </p:txBody>
      </p:sp>
    </p:spTree>
    <p:extLst>
      <p:ext uri="{BB962C8B-B14F-4D97-AF65-F5344CB8AC3E}">
        <p14:creationId xmlns:p14="http://schemas.microsoft.com/office/powerpoint/2010/main" val="27794371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accent2"/>
          </a:solidFill>
        </p:spPr>
        <p:txBody>
          <a:bodyPr>
            <a:normAutofit fontScale="90000"/>
          </a:bodyPr>
          <a:lstStyle/>
          <a:p>
            <a:pPr algn="ctr"/>
            <a:r>
              <a:rPr lang="en-US" sz="2800" b="1" dirty="0" smtClean="0"/>
              <a:t>PART 13</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584364" y="2962944"/>
            <a:ext cx="10767563" cy="646331"/>
          </a:xfrm>
          <a:prstGeom prst="rect">
            <a:avLst/>
          </a:prstGeom>
        </p:spPr>
        <p:txBody>
          <a:bodyPr wrap="none">
            <a:spAutoFit/>
          </a:bodyPr>
          <a:lstStyle/>
          <a:p>
            <a:r>
              <a:rPr lang="en-US" sz="3600" dirty="0" smtClean="0"/>
              <a:t>All </a:t>
            </a:r>
            <a:r>
              <a:rPr lang="en-US" sz="3600" dirty="0"/>
              <a:t>in All, A Remarkable Performance by the </a:t>
            </a:r>
            <a:r>
              <a:rPr lang="en-US" sz="3600" dirty="0" smtClean="0"/>
              <a:t>Continentals</a:t>
            </a:r>
            <a:endParaRPr lang="en-US" sz="3600" dirty="0"/>
          </a:p>
        </p:txBody>
      </p:sp>
    </p:spTree>
    <p:extLst>
      <p:ext uri="{BB962C8B-B14F-4D97-AF65-F5344CB8AC3E}">
        <p14:creationId xmlns:p14="http://schemas.microsoft.com/office/powerpoint/2010/main" val="5704664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accent2"/>
          </a:solidFill>
        </p:spPr>
        <p:txBody>
          <a:bodyPr>
            <a:normAutofit fontScale="90000"/>
          </a:bodyPr>
          <a:lstStyle/>
          <a:p>
            <a:pPr algn="ctr"/>
            <a:r>
              <a:rPr lang="en-US" sz="2800" b="1" dirty="0"/>
              <a:t>All in All, A Remarkable Performance by the Continentals</a:t>
            </a:r>
          </a:p>
        </p:txBody>
      </p:sp>
      <p:sp>
        <p:nvSpPr>
          <p:cNvPr id="3" name="Content Placeholder 2"/>
          <p:cNvSpPr>
            <a:spLocks noGrp="1"/>
          </p:cNvSpPr>
          <p:nvPr>
            <p:ph idx="1"/>
          </p:nvPr>
        </p:nvSpPr>
        <p:spPr>
          <a:xfrm>
            <a:off x="365705" y="1567740"/>
            <a:ext cx="3965664" cy="4560344"/>
          </a:xfrm>
          <a:solidFill>
            <a:schemeClr val="accent4">
              <a:lumMod val="40000"/>
              <a:lumOff val="60000"/>
            </a:schemeClr>
          </a:solidFill>
        </p:spPr>
        <p:txBody>
          <a:bodyPr>
            <a:normAutofit/>
          </a:bodyPr>
          <a:lstStyle/>
          <a:p>
            <a:pPr marL="457200" indent="-457200">
              <a:buFont typeface="+mj-lt"/>
              <a:buAutoNum type="arabicPeriod"/>
            </a:pPr>
            <a:r>
              <a:rPr lang="en-US" sz="2400" dirty="0" smtClean="0"/>
              <a:t>the establishment of a national currency by a new Nation in wartime</a:t>
            </a:r>
          </a:p>
          <a:p>
            <a:pPr marL="457200" indent="-457200">
              <a:buFont typeface="+mj-lt"/>
              <a:buAutoNum type="arabicPeriod"/>
            </a:pPr>
            <a:r>
              <a:rPr lang="en-US" sz="2400" dirty="0" smtClean="0"/>
              <a:t>needing to get eleven states to give up a large part of their sovereignty – the money power</a:t>
            </a:r>
          </a:p>
          <a:p>
            <a:pPr marL="457200" indent="-457200">
              <a:buFont typeface="+mj-lt"/>
              <a:buAutoNum type="arabicPeriod"/>
            </a:pPr>
            <a:r>
              <a:rPr lang="en-US" sz="2400" dirty="0" smtClean="0"/>
              <a:t>counterfeiting by England</a:t>
            </a:r>
          </a:p>
          <a:p>
            <a:pPr marL="457200" indent="-457200">
              <a:buFont typeface="+mj-lt"/>
              <a:buAutoNum type="arabicPeriod"/>
            </a:pPr>
            <a:r>
              <a:rPr lang="en-US" sz="2400" dirty="0" smtClean="0"/>
              <a:t>necessity to fight a revolutionary war against a great power</a:t>
            </a:r>
            <a:endParaRPr lang="en-US" sz="2400" dirty="0"/>
          </a:p>
          <a:p>
            <a:pPr marL="0" indent="0">
              <a:buNone/>
            </a:pPr>
            <a:r>
              <a:rPr lang="en-US" sz="2400" dirty="0" smtClean="0"/>
              <a:t>More?</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2" y="350521"/>
            <a:ext cx="12191998" cy="584775"/>
          </a:xfrm>
          <a:prstGeom prst="rect">
            <a:avLst/>
          </a:prstGeom>
          <a:solidFill>
            <a:srgbClr val="FFFF00"/>
          </a:solidFill>
        </p:spPr>
        <p:txBody>
          <a:bodyPr wrap="square" rtlCol="0">
            <a:spAutoFit/>
          </a:bodyPr>
          <a:lstStyle/>
          <a:p>
            <a:pPr algn="ctr"/>
            <a:r>
              <a:rPr lang="en-US" sz="3200" b="1" dirty="0" smtClean="0"/>
              <a:t>THE WONDER OF THE CONTINENTAL MONEY</a:t>
            </a:r>
            <a:endParaRPr lang="en-US" sz="3200" b="1" dirty="0"/>
          </a:p>
        </p:txBody>
      </p:sp>
      <p:pic>
        <p:nvPicPr>
          <p:cNvPr id="19458" name="Picture 2" descr="http://www.crockerfarm.com/photos/2011-09-17/80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143000"/>
            <a:ext cx="72771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3418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accent2"/>
          </a:solidFill>
        </p:spPr>
        <p:txBody>
          <a:bodyPr>
            <a:normAutofit fontScale="90000"/>
          </a:bodyPr>
          <a:lstStyle/>
          <a:p>
            <a:pPr algn="ctr"/>
            <a:r>
              <a:rPr lang="en-US" sz="2800" b="1" dirty="0"/>
              <a:t>All in All, A Remarkable Performance by the Continentals</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53" y="1357860"/>
            <a:ext cx="6483487" cy="4826961"/>
          </a:xfrm>
          <a:prstGeom prst="rect">
            <a:avLst/>
          </a:prstGeom>
        </p:spPr>
      </p:pic>
      <p:pic>
        <p:nvPicPr>
          <p:cNvPr id="5" name="Picture 4"/>
          <p:cNvPicPr>
            <a:picLocks noChangeAspect="1"/>
          </p:cNvPicPr>
          <p:nvPr/>
        </p:nvPicPr>
        <p:blipFill>
          <a:blip r:embed="rId3"/>
          <a:stretch>
            <a:fillRect/>
          </a:stretch>
        </p:blipFill>
        <p:spPr>
          <a:xfrm>
            <a:off x="7522018" y="1085150"/>
            <a:ext cx="3524250" cy="5048250"/>
          </a:xfrm>
          <a:prstGeom prst="rect">
            <a:avLst/>
          </a:prstGeom>
        </p:spPr>
      </p:pic>
      <p:sp>
        <p:nvSpPr>
          <p:cNvPr id="6" name="TextBox 5"/>
          <p:cNvSpPr txBox="1"/>
          <p:nvPr/>
        </p:nvSpPr>
        <p:spPr>
          <a:xfrm>
            <a:off x="7830131" y="6308063"/>
            <a:ext cx="3267626" cy="369332"/>
          </a:xfrm>
          <a:prstGeom prst="rect">
            <a:avLst/>
          </a:prstGeom>
          <a:noFill/>
        </p:spPr>
        <p:txBody>
          <a:bodyPr wrap="none" rtlCol="0">
            <a:spAutoFit/>
          </a:bodyPr>
          <a:lstStyle/>
          <a:p>
            <a:r>
              <a:rPr lang="en-US" b="1" dirty="0" smtClean="0"/>
              <a:t>SAMUAL BRECK,  pub. 1854, p. 3</a:t>
            </a:r>
            <a:endParaRPr lang="en-US" b="1" dirty="0"/>
          </a:p>
        </p:txBody>
      </p:sp>
      <p:sp>
        <p:nvSpPr>
          <p:cNvPr id="7" name="TextBox 6"/>
          <p:cNvSpPr txBox="1"/>
          <p:nvPr/>
        </p:nvSpPr>
        <p:spPr>
          <a:xfrm>
            <a:off x="0" y="350521"/>
            <a:ext cx="12191998" cy="584775"/>
          </a:xfrm>
          <a:prstGeom prst="rect">
            <a:avLst/>
          </a:prstGeom>
          <a:solidFill>
            <a:srgbClr val="66FFFF"/>
          </a:solidFill>
        </p:spPr>
        <p:txBody>
          <a:bodyPr wrap="square" rtlCol="0">
            <a:spAutoFit/>
          </a:bodyPr>
          <a:lstStyle/>
          <a:p>
            <a:pPr algn="ctr"/>
            <a:r>
              <a:rPr lang="en-US" sz="3200" b="1" dirty="0" smtClean="0"/>
              <a:t>THE CONTINENTALS’ IMPORTANCE HAS BEEN RECOGNIZED</a:t>
            </a:r>
            <a:endParaRPr lang="en-US" sz="3200" b="1" dirty="0"/>
          </a:p>
        </p:txBody>
      </p:sp>
    </p:spTree>
    <p:extLst>
      <p:ext uri="{BB962C8B-B14F-4D97-AF65-F5344CB8AC3E}">
        <p14:creationId xmlns:p14="http://schemas.microsoft.com/office/powerpoint/2010/main" val="33933383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accent2"/>
          </a:solidFill>
        </p:spPr>
        <p:txBody>
          <a:bodyPr>
            <a:normAutofit fontScale="90000"/>
          </a:bodyPr>
          <a:lstStyle/>
          <a:p>
            <a:pPr algn="ctr"/>
            <a:r>
              <a:rPr lang="en-US" sz="2800" b="1" dirty="0"/>
              <a:t>All in All, A Remarkable Performance by the Continentals</a:t>
            </a:r>
          </a:p>
        </p:txBody>
      </p:sp>
      <p:sp>
        <p:nvSpPr>
          <p:cNvPr id="3" name="Content Placeholder 2"/>
          <p:cNvSpPr>
            <a:spLocks noGrp="1"/>
          </p:cNvSpPr>
          <p:nvPr>
            <p:ph idx="1"/>
          </p:nvPr>
        </p:nvSpPr>
        <p:spPr>
          <a:xfrm>
            <a:off x="397788" y="1278981"/>
            <a:ext cx="8024318" cy="5166483"/>
          </a:xfrm>
        </p:spPr>
        <p:txBody>
          <a:bodyPr>
            <a:normAutofit/>
          </a:bodyPr>
          <a:lstStyle/>
          <a:p>
            <a:pPr marL="0" indent="0">
              <a:buNone/>
            </a:pPr>
            <a:r>
              <a:rPr lang="en-US" dirty="0" smtClean="0"/>
              <a:t>“… THE WHOLE IS A MYSTERY EVEN TO THE POLITICIANS, HOW WE HAVE BEEN ABLE TO CONTINUE A WAR FOUR YEARS WITHOUT MONEY, AND HOW WE COULD PAY WITH PAPER THAT HAD NO PREVIOUSLY FIXED FUND APPROPRIATED SPECIFICALLY TO REDEEM IT.</a:t>
            </a:r>
          </a:p>
          <a:p>
            <a:pPr marL="0" indent="0">
              <a:buNone/>
            </a:pPr>
            <a:endParaRPr lang="en-US" dirty="0"/>
          </a:p>
          <a:p>
            <a:pPr marL="0" indent="0">
              <a:buNone/>
            </a:pPr>
            <a:r>
              <a:rPr lang="en-US" dirty="0" smtClean="0"/>
              <a:t>THIS CURRENCY AS WE MANAGE IT IS A WONDER MACHINE…”</a:t>
            </a:r>
          </a:p>
          <a:p>
            <a:pPr marL="0" indent="0">
              <a:buNone/>
            </a:pPr>
            <a:endParaRPr lang="en-US" dirty="0"/>
          </a:p>
          <a:p>
            <a:pPr marL="0" indent="0">
              <a:spcBef>
                <a:spcPts val="0"/>
              </a:spcBef>
              <a:buNone/>
            </a:pPr>
            <a:r>
              <a:rPr lang="en-US" sz="2400" i="1" dirty="0" smtClean="0"/>
              <a:t>Writings</a:t>
            </a:r>
            <a:r>
              <a:rPr lang="en-US" sz="2400" dirty="0" smtClean="0"/>
              <a:t>, Benjamin Franklin, </a:t>
            </a:r>
          </a:p>
          <a:p>
            <a:pPr marL="0" indent="0">
              <a:spcBef>
                <a:spcPts val="0"/>
              </a:spcBef>
              <a:buNone/>
            </a:pPr>
            <a:r>
              <a:rPr lang="en-US" sz="2400" dirty="0" smtClean="0"/>
              <a:t>April 22, 1779 letter from France to Dr. Cooper, pp. 422-3</a:t>
            </a:r>
          </a:p>
        </p:txBody>
      </p:sp>
      <p:sp>
        <p:nvSpPr>
          <p:cNvPr id="4" name="TextBox 3"/>
          <p:cNvSpPr txBox="1"/>
          <p:nvPr/>
        </p:nvSpPr>
        <p:spPr>
          <a:xfrm>
            <a:off x="0" y="350521"/>
            <a:ext cx="12191998" cy="584775"/>
          </a:xfrm>
          <a:prstGeom prst="rect">
            <a:avLst/>
          </a:prstGeom>
          <a:solidFill>
            <a:srgbClr val="FFFF00"/>
          </a:solidFill>
        </p:spPr>
        <p:txBody>
          <a:bodyPr wrap="square" rtlCol="0">
            <a:spAutoFit/>
          </a:bodyPr>
          <a:lstStyle/>
          <a:p>
            <a:pPr algn="ctr"/>
            <a:r>
              <a:rPr lang="en-US" sz="3200" b="1" dirty="0" smtClean="0"/>
              <a:t>BENJAMIN FRANKLIN RECOGNIZED THE CONTINENTALS</a:t>
            </a:r>
            <a:endParaRPr lang="en-US" sz="3200" b="1" dirty="0"/>
          </a:p>
        </p:txBody>
      </p:sp>
      <p:pic>
        <p:nvPicPr>
          <p:cNvPr id="21508" name="Picture 4" descr="http://1.bp.blogspot.com/_l8pkQOEuLWw/S9R-yYM9DlI/AAAAAAAAAJs/4C3TCf1OvOs/s320/innov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2106" y="2241633"/>
            <a:ext cx="3693826" cy="245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1832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B0F0"/>
          </a:solidFill>
        </p:spPr>
        <p:txBody>
          <a:bodyPr>
            <a:normAutofit fontScale="90000"/>
          </a:bodyPr>
          <a:lstStyle/>
          <a:p>
            <a:pPr algn="ctr"/>
            <a:r>
              <a:rPr lang="en-US" sz="2800" b="1" dirty="0" smtClean="0"/>
              <a:t>PART 14</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Rectangle 3"/>
          <p:cNvSpPr/>
          <p:nvPr/>
        </p:nvSpPr>
        <p:spPr>
          <a:xfrm>
            <a:off x="2316912" y="3316887"/>
            <a:ext cx="8190960" cy="646331"/>
          </a:xfrm>
          <a:prstGeom prst="rect">
            <a:avLst/>
          </a:prstGeom>
        </p:spPr>
        <p:txBody>
          <a:bodyPr wrap="none">
            <a:spAutoFit/>
          </a:bodyPr>
          <a:lstStyle/>
          <a:p>
            <a:r>
              <a:rPr lang="en-US" sz="3600" dirty="0" smtClean="0"/>
              <a:t>The </a:t>
            </a:r>
            <a:r>
              <a:rPr lang="en-US" sz="3600" dirty="0"/>
              <a:t>Aftermath of the Continental Currency</a:t>
            </a:r>
          </a:p>
        </p:txBody>
      </p:sp>
    </p:spTree>
    <p:extLst>
      <p:ext uri="{BB962C8B-B14F-4D97-AF65-F5344CB8AC3E}">
        <p14:creationId xmlns:p14="http://schemas.microsoft.com/office/powerpoint/2010/main" val="32957162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B0F0"/>
          </a:solidFill>
        </p:spPr>
        <p:txBody>
          <a:bodyPr>
            <a:normAutofit fontScale="90000"/>
          </a:bodyPr>
          <a:lstStyle/>
          <a:p>
            <a:pPr algn="ctr"/>
            <a:r>
              <a:rPr lang="en-US" sz="2800" b="1" dirty="0"/>
              <a:t>The Aftermath of the Continental Currency</a:t>
            </a:r>
          </a:p>
        </p:txBody>
      </p:sp>
      <p:sp>
        <p:nvSpPr>
          <p:cNvPr id="3" name="Content Placeholder 2"/>
          <p:cNvSpPr>
            <a:spLocks noGrp="1"/>
          </p:cNvSpPr>
          <p:nvPr>
            <p:ph idx="1"/>
          </p:nvPr>
        </p:nvSpPr>
        <p:spPr>
          <a:xfrm>
            <a:off x="397787" y="1771425"/>
            <a:ext cx="11396421" cy="4674040"/>
          </a:xfrm>
        </p:spPr>
        <p:txBody>
          <a:bodyPr>
            <a:normAutofit/>
          </a:bodyPr>
          <a:lstStyle/>
          <a:p>
            <a:pPr marL="0" indent="0">
              <a:buNone/>
            </a:pPr>
            <a:r>
              <a:rPr lang="en-US" sz="2400" dirty="0" smtClean="0"/>
              <a:t>“… the legal tender legislation… enabled the unprincipled debtor to pay his debts at an enormous discount”  Samuel Breck</a:t>
            </a:r>
          </a:p>
          <a:p>
            <a:pPr marL="0" indent="0">
              <a:buNone/>
            </a:pPr>
            <a:endParaRPr lang="en-US" sz="2400" dirty="0"/>
          </a:p>
          <a:p>
            <a:pPr marL="0" indent="0">
              <a:buNone/>
            </a:pPr>
            <a:r>
              <a:rPr lang="en-US" sz="2400" dirty="0" smtClean="0"/>
              <a:t>Franklin realized the injustice of depreciation to fixed pensioners and salaried persons.  He proposed legislative remedies.</a:t>
            </a:r>
          </a:p>
          <a:p>
            <a:pPr marL="0" indent="0">
              <a:buNone/>
            </a:pPr>
            <a:endParaRPr lang="en-US" sz="2400" dirty="0"/>
          </a:p>
          <a:p>
            <a:pPr marL="0" indent="0">
              <a:buNone/>
            </a:pPr>
            <a:r>
              <a:rPr lang="en-US" sz="2400" dirty="0" smtClean="0"/>
              <a:t>“In war or revolution, people would be hurt – many physically, and the lucky ones just financially.   With hindsight, better provision could have been made to prevent… ”   Stephen Zarlenga</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0" y="350521"/>
            <a:ext cx="12191998" cy="1077218"/>
          </a:xfrm>
          <a:prstGeom prst="rect">
            <a:avLst/>
          </a:prstGeom>
          <a:solidFill>
            <a:srgbClr val="33CCFF"/>
          </a:solidFill>
        </p:spPr>
        <p:txBody>
          <a:bodyPr wrap="square" rtlCol="0">
            <a:spAutoFit/>
          </a:bodyPr>
          <a:lstStyle/>
          <a:p>
            <a:pPr algn="ctr"/>
            <a:r>
              <a:rPr lang="en-US" sz="3200" b="1" dirty="0" smtClean="0"/>
              <a:t>THERE WAS A REALIZATION THAT</a:t>
            </a:r>
          </a:p>
          <a:p>
            <a:pPr algn="ctr"/>
            <a:r>
              <a:rPr lang="en-US" sz="3200" b="1" dirty="0" smtClean="0"/>
              <a:t>MANY PATRIOTS HAD BEEN HURT BY THE CONTINENTAL CURRENCY</a:t>
            </a:r>
            <a:endParaRPr lang="en-US" sz="3200" b="1" dirty="0"/>
          </a:p>
        </p:txBody>
      </p:sp>
    </p:spTree>
    <p:extLst>
      <p:ext uri="{BB962C8B-B14F-4D97-AF65-F5344CB8AC3E}">
        <p14:creationId xmlns:p14="http://schemas.microsoft.com/office/powerpoint/2010/main" val="5635109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B0F0"/>
          </a:solidFill>
        </p:spPr>
        <p:txBody>
          <a:bodyPr>
            <a:normAutofit fontScale="90000"/>
          </a:bodyPr>
          <a:lstStyle/>
          <a:p>
            <a:pPr algn="ctr"/>
            <a:r>
              <a:rPr lang="en-US" sz="2800" b="1" dirty="0"/>
              <a:t>The Aftermath of the Continental Currency</a:t>
            </a:r>
          </a:p>
        </p:txBody>
      </p:sp>
      <p:sp>
        <p:nvSpPr>
          <p:cNvPr id="3" name="Content Placeholder 2"/>
          <p:cNvSpPr>
            <a:spLocks noGrp="1"/>
          </p:cNvSpPr>
          <p:nvPr>
            <p:ph idx="1"/>
          </p:nvPr>
        </p:nvSpPr>
        <p:spPr>
          <a:xfrm>
            <a:off x="397787" y="1278981"/>
            <a:ext cx="11396421" cy="3244893"/>
          </a:xfrm>
        </p:spPr>
        <p:txBody>
          <a:bodyPr>
            <a:normAutofit/>
          </a:bodyPr>
          <a:lstStyle/>
          <a:p>
            <a:pPr marL="0" indent="0">
              <a:buNone/>
            </a:pPr>
            <a:r>
              <a:rPr lang="en-US" sz="2400" dirty="0"/>
              <a:t>“But to suppose, as some did, that at the end of the war, it was to grow into gold and silver, or become equal thereto, was to suppose that we were to </a:t>
            </a:r>
            <a:r>
              <a:rPr lang="en-US" sz="2400" i="1" dirty="0"/>
              <a:t>get</a:t>
            </a:r>
            <a:r>
              <a:rPr lang="en-US" sz="2400" dirty="0"/>
              <a:t> two hundred millions of dollars by </a:t>
            </a:r>
            <a:r>
              <a:rPr lang="en-US" sz="2400" i="1" dirty="0"/>
              <a:t>going to war</a:t>
            </a:r>
            <a:r>
              <a:rPr lang="en-US" sz="2400" dirty="0"/>
              <a:t>, instead of </a:t>
            </a:r>
            <a:r>
              <a:rPr lang="en-US" sz="2400" i="1" dirty="0"/>
              <a:t>paying</a:t>
            </a:r>
            <a:r>
              <a:rPr lang="en-US" sz="2400" dirty="0"/>
              <a:t> the cost of carrying it </a:t>
            </a:r>
            <a:r>
              <a:rPr lang="en-US" sz="2400" dirty="0" smtClean="0"/>
              <a:t>on…  </a:t>
            </a:r>
          </a:p>
          <a:p>
            <a:pPr marL="0" indent="0">
              <a:buNone/>
            </a:pPr>
            <a:endParaRPr lang="en-US" sz="2400" dirty="0"/>
          </a:p>
          <a:p>
            <a:pPr marL="0" indent="0">
              <a:buNone/>
            </a:pPr>
            <a:r>
              <a:rPr lang="en-US" sz="2400" dirty="0"/>
              <a:t>Every stone in the bridge, that has carried us over, seems to have a claim upon our esteem.  But this was a corner-stone, and its usefulness cannot be </a:t>
            </a:r>
            <a:r>
              <a:rPr lang="en-US" sz="2400" dirty="0" smtClean="0"/>
              <a:t>forgotten…”</a:t>
            </a:r>
          </a:p>
          <a:p>
            <a:pPr marL="0" indent="0">
              <a:buNone/>
            </a:pPr>
            <a:endParaRPr lang="en-US" sz="2400" dirty="0"/>
          </a:p>
          <a:p>
            <a:pPr marL="0" indent="0">
              <a:buNone/>
            </a:pPr>
            <a:r>
              <a:rPr lang="en-US" sz="2400" i="1" dirty="0" smtClean="0"/>
              <a:t>Writings of Thomas Paine</a:t>
            </a:r>
            <a:endParaRPr lang="en-US" sz="2400" i="1"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0" y="350521"/>
            <a:ext cx="12191998" cy="584775"/>
          </a:xfrm>
          <a:prstGeom prst="rect">
            <a:avLst/>
          </a:prstGeom>
          <a:solidFill>
            <a:schemeClr val="accent1">
              <a:lumMod val="20000"/>
              <a:lumOff val="80000"/>
            </a:schemeClr>
          </a:solidFill>
        </p:spPr>
        <p:txBody>
          <a:bodyPr wrap="square" rtlCol="0">
            <a:spAutoFit/>
          </a:bodyPr>
          <a:lstStyle/>
          <a:p>
            <a:pPr algn="ctr"/>
            <a:r>
              <a:rPr lang="en-US" sz="3200" b="1" dirty="0" smtClean="0"/>
              <a:t>THOMAS PAINE CAPTURED THE ESSENCE OF THE SITUATION:</a:t>
            </a:r>
            <a:endParaRPr lang="en-US" sz="3200" b="1" dirty="0"/>
          </a:p>
        </p:txBody>
      </p:sp>
      <p:pic>
        <p:nvPicPr>
          <p:cNvPr id="1026" name="Picture 2" descr="http://cornerstonesc.yolasite.com/resources/c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1196" y="3749519"/>
            <a:ext cx="4560804" cy="310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6682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00B0F0"/>
          </a:solidFill>
        </p:spPr>
        <p:txBody>
          <a:bodyPr>
            <a:normAutofit fontScale="90000"/>
          </a:bodyPr>
          <a:lstStyle/>
          <a:p>
            <a:pPr algn="ctr"/>
            <a:r>
              <a:rPr lang="en-US" sz="2800" b="1" dirty="0"/>
              <a:t>The Aftermath of the Continental Currency</a:t>
            </a:r>
          </a:p>
        </p:txBody>
      </p:sp>
      <p:sp>
        <p:nvSpPr>
          <p:cNvPr id="3" name="Content Placeholder 2"/>
          <p:cNvSpPr>
            <a:spLocks noGrp="1"/>
          </p:cNvSpPr>
          <p:nvPr>
            <p:ph idx="1"/>
          </p:nvPr>
        </p:nvSpPr>
        <p:spPr>
          <a:xfrm>
            <a:off x="125072" y="1178343"/>
            <a:ext cx="7350549" cy="5166483"/>
          </a:xfrm>
        </p:spPr>
        <p:txBody>
          <a:bodyPr>
            <a:normAutofit/>
          </a:bodyPr>
          <a:lstStyle/>
          <a:p>
            <a:pPr marL="0" indent="0">
              <a:buNone/>
            </a:pPr>
            <a:r>
              <a:rPr lang="en-US" sz="2400" dirty="0" smtClean="0"/>
              <a:t>Stephen Zarlenga, </a:t>
            </a:r>
            <a:r>
              <a:rPr lang="en-US" sz="2400" i="1" dirty="0" smtClean="0"/>
              <a:t>Lost Science of Money</a:t>
            </a:r>
            <a:r>
              <a:rPr lang="en-US" sz="2400" dirty="0" smtClean="0"/>
              <a:t>, p. 386</a:t>
            </a:r>
          </a:p>
          <a:p>
            <a:pPr marL="0" indent="0">
              <a:buNone/>
            </a:pPr>
            <a:endParaRPr lang="en-US" sz="2400" dirty="0"/>
          </a:p>
          <a:p>
            <a:pPr marL="0" indent="0">
              <a:buNone/>
            </a:pPr>
            <a:r>
              <a:rPr lang="en-US" sz="2400" dirty="0" smtClean="0"/>
              <a:t>“For almost two centuries the field of colonial paper money has been miscast in terms of inflation and debasement by the influence of the English school.  </a:t>
            </a:r>
          </a:p>
          <a:p>
            <a:pPr marL="0" indent="0">
              <a:buNone/>
            </a:pPr>
            <a:r>
              <a:rPr lang="en-US" sz="2400" dirty="0" smtClean="0"/>
              <a:t>This misapprehension continues to the present day in spite of excellent works to the contrary, and the testimony of </a:t>
            </a:r>
            <a:r>
              <a:rPr lang="en-US" sz="2400" smtClean="0"/>
              <a:t>expert witnesses </a:t>
            </a:r>
            <a:r>
              <a:rPr lang="en-US" sz="2400" dirty="0" smtClean="0"/>
              <a:t>of the period such as Franklin, Jefferson and Paine.</a:t>
            </a:r>
          </a:p>
          <a:p>
            <a:pPr marL="0" indent="0">
              <a:buNone/>
            </a:pPr>
            <a:r>
              <a:rPr lang="en-US" sz="2400" dirty="0" smtClean="0"/>
              <a:t>But there was one good effect of the mother’s monetary repression – it precipitated the revolution and led to the founding of the United States.</a:t>
            </a: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0" y="350521"/>
            <a:ext cx="12191998" cy="584775"/>
          </a:xfrm>
          <a:prstGeom prst="rect">
            <a:avLst/>
          </a:prstGeom>
          <a:solidFill>
            <a:srgbClr val="FF99FF"/>
          </a:solidFill>
        </p:spPr>
        <p:txBody>
          <a:bodyPr wrap="square" rtlCol="0">
            <a:spAutoFit/>
          </a:bodyPr>
          <a:lstStyle/>
          <a:p>
            <a:pPr algn="ctr"/>
            <a:r>
              <a:rPr lang="en-US" sz="3200" b="1" dirty="0" smtClean="0"/>
              <a:t>TO SUMMARIZE</a:t>
            </a:r>
            <a:endParaRPr lang="en-US" sz="3200" b="1" dirty="0"/>
          </a:p>
        </p:txBody>
      </p:sp>
      <p:pic>
        <p:nvPicPr>
          <p:cNvPr id="2050" name="Picture 2" descr="http://conmedisys.com/img/92/92a/Should_we_end_the_Federal_Reserve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2307" y="2117558"/>
            <a:ext cx="4110723" cy="308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485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smtClean="0"/>
              <a:t>PART 2</a:t>
            </a:r>
            <a:endParaRPr lang="en-US" sz="2800" b="1" dirty="0"/>
          </a:p>
        </p:txBody>
      </p:sp>
      <p:sp>
        <p:nvSpPr>
          <p:cNvPr id="3" name="Rectangle 2"/>
          <p:cNvSpPr/>
          <p:nvPr/>
        </p:nvSpPr>
        <p:spPr>
          <a:xfrm>
            <a:off x="1285032" y="3255812"/>
            <a:ext cx="10284675" cy="1200329"/>
          </a:xfrm>
          <a:prstGeom prst="rect">
            <a:avLst/>
          </a:prstGeom>
        </p:spPr>
        <p:txBody>
          <a:bodyPr wrap="none">
            <a:spAutoFit/>
          </a:bodyPr>
          <a:lstStyle/>
          <a:p>
            <a:pPr algn="ctr"/>
            <a:r>
              <a:rPr lang="en-US" sz="3600" dirty="0" smtClean="0"/>
              <a:t>Lords </a:t>
            </a:r>
            <a:r>
              <a:rPr lang="en-US" sz="3600" dirty="0"/>
              <a:t>of Trade and Plantations Attack Colonial </a:t>
            </a:r>
            <a:r>
              <a:rPr lang="en-US" sz="3600" dirty="0" smtClean="0"/>
              <a:t>Money:</a:t>
            </a:r>
          </a:p>
          <a:p>
            <a:pPr algn="ctr"/>
            <a:r>
              <a:rPr lang="en-US" sz="3600" dirty="0" smtClean="0"/>
              <a:t>But Pennsylvania’s Money Worked</a:t>
            </a:r>
            <a:endParaRPr lang="en-US" sz="3600" dirty="0"/>
          </a:p>
        </p:txBody>
      </p:sp>
    </p:spTree>
    <p:extLst>
      <p:ext uri="{BB962C8B-B14F-4D97-AF65-F5344CB8AC3E}">
        <p14:creationId xmlns:p14="http://schemas.microsoft.com/office/powerpoint/2010/main" val="15458692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16201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Lords of Trade and Plantations Attack Colonial Money</a:t>
            </a:r>
          </a:p>
        </p:txBody>
      </p:sp>
      <p:sp>
        <p:nvSpPr>
          <p:cNvPr id="4" name="Rectangle 3"/>
          <p:cNvSpPr/>
          <p:nvPr/>
        </p:nvSpPr>
        <p:spPr>
          <a:xfrm>
            <a:off x="5079001" y="1612958"/>
            <a:ext cx="6593305" cy="4401205"/>
          </a:xfrm>
          <a:prstGeom prst="rect">
            <a:avLst/>
          </a:prstGeom>
          <a:solidFill>
            <a:srgbClr val="99FFCC"/>
          </a:solidFill>
        </p:spPr>
        <p:txBody>
          <a:bodyPr wrap="square">
            <a:spAutoFit/>
          </a:bodyPr>
          <a:lstStyle/>
          <a:p>
            <a:r>
              <a:rPr lang="en-US" sz="2000" dirty="0" smtClean="0"/>
              <a:t>Example of complaint to the London Board of Trade by merchants, 1717:</a:t>
            </a:r>
          </a:p>
          <a:p>
            <a:endParaRPr lang="en-US" sz="2000" dirty="0" smtClean="0"/>
          </a:p>
          <a:p>
            <a:r>
              <a:rPr lang="en-US" sz="2000" dirty="0" smtClean="0"/>
              <a:t>“…answered </a:t>
            </a:r>
            <a:r>
              <a:rPr lang="en-US" sz="2000" dirty="0"/>
              <a:t>that they were traders to the said Province, that they had lately received fresh accounts from New York of the inconveniences of the said Act contained in an anonimous </a:t>
            </a:r>
            <a:r>
              <a:rPr lang="en-US" sz="2000" dirty="0" smtClean="0"/>
              <a:t>paper …. </a:t>
            </a:r>
            <a:r>
              <a:rPr lang="en-US" sz="2000" dirty="0"/>
              <a:t>They further proceeded to shew the general hardships of the Act upon the inhabitants of New York, that the issuing new bills of credit had altered the value of silver there from 8</a:t>
            </a:r>
            <a:r>
              <a:rPr lang="en-US" sz="2000" i="1" dirty="0"/>
              <a:t>s</a:t>
            </a:r>
            <a:r>
              <a:rPr lang="en-US" sz="2000" dirty="0"/>
              <a:t>. 3</a:t>
            </a:r>
            <a:r>
              <a:rPr lang="en-US" sz="2000" i="1" dirty="0"/>
              <a:t>d</a:t>
            </a:r>
            <a:r>
              <a:rPr lang="en-US" sz="2000" dirty="0"/>
              <a:t>. per ounce, which the former bills passed at, to 9</a:t>
            </a:r>
            <a:r>
              <a:rPr lang="en-US" sz="2000" i="1" dirty="0"/>
              <a:t>s</a:t>
            </a:r>
            <a:r>
              <a:rPr lang="en-US" sz="2000" dirty="0"/>
              <a:t>. 3</a:t>
            </a:r>
            <a:r>
              <a:rPr lang="en-US" sz="2000" i="1" dirty="0"/>
              <a:t>d</a:t>
            </a:r>
            <a:r>
              <a:rPr lang="en-US" sz="2000" dirty="0"/>
              <a:t>. which is now the rate of all their bills of credit, and that these bills will not be taken in the Province of New Jersey. That the said Capt. Downing was forced to take these bills for his freight. </a:t>
            </a:r>
            <a:endParaRPr lang="en-US" sz="2400" dirty="0"/>
          </a:p>
        </p:txBody>
      </p:sp>
      <p:pic>
        <p:nvPicPr>
          <p:cNvPr id="1026" name="Picture 2" descr="http://thecustomhouse.org/wp-content/uploads/2014/01/Board-of-Trade-452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41" y="1896979"/>
            <a:ext cx="430530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1841" y="5413999"/>
            <a:ext cx="4505272" cy="1200329"/>
          </a:xfrm>
          <a:prstGeom prst="rect">
            <a:avLst/>
          </a:prstGeom>
          <a:noFill/>
        </p:spPr>
        <p:txBody>
          <a:bodyPr wrap="none" rtlCol="0">
            <a:spAutoFit/>
          </a:bodyPr>
          <a:lstStyle/>
          <a:p>
            <a:r>
              <a:rPr lang="en-US" dirty="0" smtClean="0"/>
              <a:t>LONDON BOARD OF TRADE:</a:t>
            </a:r>
          </a:p>
          <a:p>
            <a:r>
              <a:rPr lang="en-US" dirty="0" smtClean="0"/>
              <a:t>FROM 1720, MOST NEW COLONIAL MONEY</a:t>
            </a:r>
          </a:p>
          <a:p>
            <a:r>
              <a:rPr lang="en-US" dirty="0" smtClean="0"/>
              <a:t>ISSUES WERE CONSIDERED SUSPENDED UNTIL</a:t>
            </a:r>
          </a:p>
          <a:p>
            <a:r>
              <a:rPr lang="en-US" dirty="0" smtClean="0"/>
              <a:t>SPECIFICALLY APPROVED BY THE CROWN</a:t>
            </a:r>
            <a:endParaRPr lang="en-US" dirty="0"/>
          </a:p>
        </p:txBody>
      </p:sp>
      <p:sp>
        <p:nvSpPr>
          <p:cNvPr id="8" name="TextBox 7"/>
          <p:cNvSpPr txBox="1"/>
          <p:nvPr/>
        </p:nvSpPr>
        <p:spPr>
          <a:xfrm>
            <a:off x="-2" y="426721"/>
            <a:ext cx="12191999" cy="523220"/>
          </a:xfrm>
          <a:prstGeom prst="rect">
            <a:avLst/>
          </a:prstGeom>
          <a:solidFill>
            <a:srgbClr val="66FF66"/>
          </a:solidFill>
        </p:spPr>
        <p:txBody>
          <a:bodyPr wrap="square" rtlCol="0">
            <a:spAutoFit/>
          </a:bodyPr>
          <a:lstStyle/>
          <a:p>
            <a:pPr algn="ctr"/>
            <a:r>
              <a:rPr lang="en-US" sz="2800" dirty="0" smtClean="0"/>
              <a:t>MERCHANTS COMPLAIN TO LORDS OF TRADE ABOUT COLONIAL PAPER MONEY</a:t>
            </a:r>
            <a:endParaRPr lang="en-US" sz="2800" dirty="0"/>
          </a:p>
        </p:txBody>
      </p:sp>
    </p:spTree>
    <p:extLst>
      <p:ext uri="{BB962C8B-B14F-4D97-AF65-F5344CB8AC3E}">
        <p14:creationId xmlns:p14="http://schemas.microsoft.com/office/powerpoint/2010/main" val="3580912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Lords of Trade and Plantations Attack Colonial Money</a:t>
            </a:r>
          </a:p>
        </p:txBody>
      </p:sp>
      <p:sp>
        <p:nvSpPr>
          <p:cNvPr id="5" name="Content Placeholder 4"/>
          <p:cNvSpPr>
            <a:spLocks noGrp="1"/>
          </p:cNvSpPr>
          <p:nvPr>
            <p:ph idx="1"/>
          </p:nvPr>
        </p:nvSpPr>
        <p:spPr>
          <a:xfrm>
            <a:off x="3456122" y="1131377"/>
            <a:ext cx="6199322" cy="5541532"/>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4" name="TextBox 3"/>
          <p:cNvSpPr txBox="1"/>
          <p:nvPr/>
        </p:nvSpPr>
        <p:spPr>
          <a:xfrm>
            <a:off x="0" y="1301431"/>
            <a:ext cx="10863943" cy="5016758"/>
          </a:xfrm>
          <a:prstGeom prst="rect">
            <a:avLst/>
          </a:prstGeom>
          <a:noFill/>
        </p:spPr>
        <p:txBody>
          <a:bodyPr wrap="square" rtlCol="0">
            <a:spAutoFit/>
          </a:bodyPr>
          <a:lstStyle/>
          <a:p>
            <a:r>
              <a:rPr lang="en-US" sz="2000" dirty="0" smtClean="0"/>
              <a:t>MINUTES OF LORDS OF TRADE, MAY, 1726:   “</a:t>
            </a:r>
            <a:r>
              <a:rPr lang="en-US" sz="2000" b="1" dirty="0" smtClean="0"/>
              <a:t>Pennsylvania.  </a:t>
            </a:r>
            <a:r>
              <a:rPr lang="en-US" sz="2000" dirty="0" smtClean="0"/>
              <a:t>… </a:t>
            </a:r>
            <a:r>
              <a:rPr lang="en-US" sz="2000" dirty="0"/>
              <a:t>their Lordships took again into consideration the following Acts</a:t>
            </a:r>
            <a:r>
              <a:rPr lang="en-US" sz="2000" dirty="0" smtClean="0"/>
              <a:t>, passed </a:t>
            </a:r>
            <a:r>
              <a:rPr lang="en-US" sz="2000" dirty="0"/>
              <a:t>in Pennsylvania, </a:t>
            </a:r>
            <a:r>
              <a:rPr lang="en-US" sz="2000" dirty="0" err="1"/>
              <a:t>viz</a:t>
            </a:r>
            <a:r>
              <a:rPr lang="en-US" sz="2000" dirty="0" smtClean="0"/>
              <a:t>:</a:t>
            </a:r>
          </a:p>
          <a:p>
            <a:endParaRPr lang="en-US" sz="2000" dirty="0" smtClean="0"/>
          </a:p>
          <a:p>
            <a:pPr marL="285750" indent="-285750">
              <a:buFont typeface="Arial" panose="020B0604020202020204" pitchFamily="34" charset="0"/>
              <a:buChar char="•"/>
            </a:pPr>
            <a:r>
              <a:rPr lang="en-US" sz="2000" i="1" dirty="0" smtClean="0"/>
              <a:t>An </a:t>
            </a:r>
            <a:r>
              <a:rPr lang="en-US" sz="2000" i="1" dirty="0"/>
              <a:t>Act for the emitting and making current £15,000 in Bills of Credit.</a:t>
            </a:r>
            <a:r>
              <a:rPr lang="en-US" sz="2000" dirty="0"/>
              <a:t>. Passed the 2nd March, 1722–3</a:t>
            </a:r>
            <a:r>
              <a:rPr lang="en-US" sz="2000" dirty="0" smtClean="0"/>
              <a:t>.</a:t>
            </a:r>
          </a:p>
          <a:p>
            <a:pPr marL="285750" indent="-285750">
              <a:buFont typeface="Arial" panose="020B0604020202020204" pitchFamily="34" charset="0"/>
              <a:buChar char="•"/>
            </a:pPr>
            <a:r>
              <a:rPr lang="en-US" sz="2000" i="1" dirty="0" smtClean="0"/>
              <a:t>An </a:t>
            </a:r>
            <a:r>
              <a:rPr lang="en-US" sz="2000" i="1" dirty="0"/>
              <a:t>Act for emitting and making current</a:t>
            </a:r>
            <a:r>
              <a:rPr lang="en-US" sz="2000" dirty="0"/>
              <a:t> £15,000 </a:t>
            </a:r>
            <a:r>
              <a:rPr lang="en-US" sz="2000" i="1" dirty="0"/>
              <a:t>in Bills of Credit</a:t>
            </a:r>
            <a:r>
              <a:rPr lang="en-US" sz="2000" dirty="0" smtClean="0"/>
              <a:t>.  Passed </a:t>
            </a:r>
            <a:r>
              <a:rPr lang="en-US" sz="2000" dirty="0"/>
              <a:t>the 30th March, 1723</a:t>
            </a:r>
            <a:r>
              <a:rPr lang="en-US" sz="2000" dirty="0" smtClean="0"/>
              <a:t>.</a:t>
            </a:r>
          </a:p>
          <a:p>
            <a:pPr marL="285750" indent="-285750">
              <a:buFont typeface="Arial" panose="020B0604020202020204" pitchFamily="34" charset="0"/>
              <a:buChar char="•"/>
            </a:pPr>
            <a:r>
              <a:rPr lang="en-US" sz="2000" i="1" dirty="0" smtClean="0"/>
              <a:t>An </a:t>
            </a:r>
            <a:r>
              <a:rPr lang="en-US" sz="2000" i="1" dirty="0"/>
              <a:t>Act for emitting and making current £15,000 in Bills of Credit</a:t>
            </a:r>
            <a:r>
              <a:rPr lang="en-US" sz="2000" dirty="0"/>
              <a:t> Passed 11th May, 1723</a:t>
            </a:r>
            <a:r>
              <a:rPr lang="en-US" sz="2000" dirty="0" smtClean="0"/>
              <a:t>.</a:t>
            </a:r>
          </a:p>
          <a:p>
            <a:pPr marL="285750" indent="-285750">
              <a:buFont typeface="Arial" panose="020B0604020202020204" pitchFamily="34" charset="0"/>
              <a:buChar char="•"/>
            </a:pPr>
            <a:r>
              <a:rPr lang="en-US" sz="2000" i="1" dirty="0" smtClean="0"/>
              <a:t>An </a:t>
            </a:r>
            <a:r>
              <a:rPr lang="en-US" sz="2000" i="1" dirty="0"/>
              <a:t>Act for emitting and making current £30,000 in Bills of Credit</a:t>
            </a:r>
            <a:r>
              <a:rPr lang="en-US" sz="2000" i="1" dirty="0" smtClean="0"/>
              <a:t>.</a:t>
            </a:r>
          </a:p>
          <a:p>
            <a:endParaRPr lang="en-US" sz="2000" dirty="0"/>
          </a:p>
          <a:p>
            <a:r>
              <a:rPr lang="en-US" sz="2000" dirty="0" smtClean="0"/>
              <a:t>Their </a:t>
            </a:r>
            <a:r>
              <a:rPr lang="en-US" sz="2000" dirty="0"/>
              <a:t>Lordships then desired Mr. Gee would inform the Board what he had to offer concerning the said Acts. </a:t>
            </a:r>
            <a:r>
              <a:rPr lang="en-US" sz="2000" dirty="0" smtClean="0"/>
              <a:t>… he </a:t>
            </a:r>
            <a:r>
              <a:rPr lang="en-US" sz="2000" dirty="0"/>
              <a:t>feared several ill consequences might attend the repeal of these Acts, as the Bills, thereby directed to be made current, were already issued, and at present circulating in the trade of that province</a:t>
            </a:r>
            <a:r>
              <a:rPr lang="en-US" sz="2000" dirty="0" smtClean="0"/>
              <a:t>.</a:t>
            </a:r>
          </a:p>
          <a:p>
            <a:endParaRPr lang="en-US" sz="2000" dirty="0"/>
          </a:p>
          <a:p>
            <a:r>
              <a:rPr lang="en-US" sz="2000" dirty="0" smtClean="0"/>
              <a:t>He </a:t>
            </a:r>
            <a:r>
              <a:rPr lang="en-US" sz="2000" dirty="0"/>
              <a:t>therefore, desired their Lordships would please to let the said Acts lye by, and, in order to prevent the increase of paper money for the future, that their Lordships would signify to Major Gordon, Governor of Pennsylvania, their disapprobation of Acts of this nature</a:t>
            </a:r>
            <a:r>
              <a:rPr lang="en-US" sz="2000" dirty="0" smtClean="0"/>
              <a:t>.</a:t>
            </a:r>
            <a:endParaRPr lang="en-US" sz="2000" dirty="0"/>
          </a:p>
        </p:txBody>
      </p:sp>
      <p:sp>
        <p:nvSpPr>
          <p:cNvPr id="6" name="TextBox 5"/>
          <p:cNvSpPr txBox="1"/>
          <p:nvPr/>
        </p:nvSpPr>
        <p:spPr>
          <a:xfrm>
            <a:off x="1689505" y="423491"/>
            <a:ext cx="8812990" cy="830997"/>
          </a:xfrm>
          <a:prstGeom prst="rect">
            <a:avLst/>
          </a:prstGeom>
          <a:solidFill>
            <a:srgbClr val="FFFF00"/>
          </a:solidFill>
        </p:spPr>
        <p:txBody>
          <a:bodyPr wrap="none" rtlCol="0">
            <a:spAutoFit/>
          </a:bodyPr>
          <a:lstStyle/>
          <a:p>
            <a:pPr algn="ctr"/>
            <a:r>
              <a:rPr lang="en-US" sz="2400" b="1" dirty="0" smtClean="0"/>
              <a:t>1726 - THE LORDS OF TRADE CONDEMNED PENNSYLVANIA’S MONEY</a:t>
            </a:r>
          </a:p>
          <a:p>
            <a:pPr algn="ctr"/>
            <a:r>
              <a:rPr lang="en-US" sz="2400" b="1" dirty="0" smtClean="0"/>
              <a:t> AND ORDERED EXISTING NOTES RETIRED ON SCHEDULE</a:t>
            </a:r>
            <a:endParaRPr lang="en-US" sz="2400" b="1" dirty="0"/>
          </a:p>
        </p:txBody>
      </p:sp>
    </p:spTree>
    <p:extLst>
      <p:ext uri="{BB962C8B-B14F-4D97-AF65-F5344CB8AC3E}">
        <p14:creationId xmlns:p14="http://schemas.microsoft.com/office/powerpoint/2010/main" val="1830510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15505</TotalTime>
  <Words>6274</Words>
  <Application>Microsoft Office PowerPoint</Application>
  <PresentationFormat>Widescreen</PresentationFormat>
  <Paragraphs>798</Paragraphs>
  <Slides>70</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Calibri Light</vt:lpstr>
      <vt:lpstr>Times New Roman</vt:lpstr>
      <vt:lpstr>Wingdings</vt:lpstr>
      <vt:lpstr>Office Theme</vt:lpstr>
      <vt:lpstr>    The Lost Science of Money   </vt:lpstr>
      <vt:lpstr>THEMES OF LOST SCIENCE OF MONEY BOOK</vt:lpstr>
      <vt:lpstr>PARTS OF PRESENTATION</vt:lpstr>
      <vt:lpstr>PART 1</vt:lpstr>
      <vt:lpstr>TIMELINE  1720 -- 1775</vt:lpstr>
      <vt:lpstr>Timeline  1775 -- 1781</vt:lpstr>
      <vt:lpstr>PART 2</vt:lpstr>
      <vt:lpstr>Lords of Trade and Plantations Attack Colonial Money</vt:lpstr>
      <vt:lpstr>Lords of Trade and Plantations Attack Colonial Money</vt:lpstr>
      <vt:lpstr>Lords of Trade and Plantations Attack Colonial Money</vt:lpstr>
      <vt:lpstr>Lords of Trade and Plantations Attack Colonial Money</vt:lpstr>
      <vt:lpstr>Lords of Trade and Plantations Attack Colonial Money</vt:lpstr>
      <vt:lpstr>Lords of Trade and Plantations Attack Colonial Money</vt:lpstr>
      <vt:lpstr>PART 3</vt:lpstr>
      <vt:lpstr>A Different Story:    Massachusetts Deflated</vt:lpstr>
      <vt:lpstr>A Different Story:    Massachusetts Deflated</vt:lpstr>
      <vt:lpstr>A Different Story:    Massachusetts Deflated</vt:lpstr>
      <vt:lpstr>A Different Story:    Massachusetts Deflated</vt:lpstr>
      <vt:lpstr>PART 4</vt:lpstr>
      <vt:lpstr>1741 No “Partial Schemes of Private Men”</vt:lpstr>
      <vt:lpstr>PART 5</vt:lpstr>
      <vt:lpstr>PowerPoint Presentation</vt:lpstr>
      <vt:lpstr>1751 &amp; 1764 CURRENCY ACTS</vt:lpstr>
      <vt:lpstr>PART 6</vt:lpstr>
      <vt:lpstr>The Monetary Cause of the Revolution</vt:lpstr>
      <vt:lpstr>The Monetary Cause of the Revolution</vt:lpstr>
      <vt:lpstr>The Monetary Cause of the Revolution</vt:lpstr>
      <vt:lpstr>The Monetary Cause of the Revolution</vt:lpstr>
      <vt:lpstr>The Monetary Cause of the Revolution</vt:lpstr>
      <vt:lpstr>PART 7</vt:lpstr>
      <vt:lpstr>Continental Currency – Lifeblood of the Revolution</vt:lpstr>
      <vt:lpstr>Continental Currency – Lifeblood of the Revolution</vt:lpstr>
      <vt:lpstr>Continental Currency – Lifeblood of the Revolution</vt:lpstr>
      <vt:lpstr>Continental Currency – Lifeblood of the Revolution</vt:lpstr>
      <vt:lpstr>PART 8</vt:lpstr>
      <vt:lpstr>Limitations of the Continental Currency</vt:lpstr>
      <vt:lpstr>Limitations of the Continental Currency</vt:lpstr>
      <vt:lpstr>Limitations of the Continental Currency</vt:lpstr>
      <vt:lpstr>Limitations of the Continental Currency</vt:lpstr>
      <vt:lpstr>PART 9</vt:lpstr>
      <vt:lpstr>Massive British Counterfeiting of the Continentals</vt:lpstr>
      <vt:lpstr>Massive British Counterfeiting of the Continentals</vt:lpstr>
      <vt:lpstr>Massive British Counterfeiting of the Continentals</vt:lpstr>
      <vt:lpstr>Massive British Counterfeiting of the Continentals</vt:lpstr>
      <vt:lpstr>BRITISH CONTERFEITING WAS EXTENSIVE &amp; SUCCESSFUL</vt:lpstr>
      <vt:lpstr>PowerPoint Presentation</vt:lpstr>
      <vt:lpstr>PART 10</vt:lpstr>
      <vt:lpstr>Breakdown of the Continental Currency</vt:lpstr>
      <vt:lpstr>Breakdown of the Continental Currency</vt:lpstr>
      <vt:lpstr>Breakdown of the Continental Currency</vt:lpstr>
      <vt:lpstr>Breakdown of the Continental Currency</vt:lpstr>
      <vt:lpstr>PART 11</vt:lpstr>
      <vt:lpstr>The French Factor in the Revolution</vt:lpstr>
      <vt:lpstr>The French Factor in the Revolution</vt:lpstr>
      <vt:lpstr>The French Factor in the Revolution</vt:lpstr>
      <vt:lpstr>The French Factor in the Revolution</vt:lpstr>
      <vt:lpstr>PART 12</vt:lpstr>
      <vt:lpstr>The Darkest Hour of the Revolution</vt:lpstr>
      <vt:lpstr>The Darkest Hour of the Revolution</vt:lpstr>
      <vt:lpstr>The Darkest Hour of the Revolution</vt:lpstr>
      <vt:lpstr>The Darkest Hour of the Revolution</vt:lpstr>
      <vt:lpstr>PART 13</vt:lpstr>
      <vt:lpstr>All in All, A Remarkable Performance by the Continentals</vt:lpstr>
      <vt:lpstr>All in All, A Remarkable Performance by the Continentals</vt:lpstr>
      <vt:lpstr>All in All, A Remarkable Performance by the Continentals</vt:lpstr>
      <vt:lpstr>PART 14</vt:lpstr>
      <vt:lpstr>The Aftermath of the Continental Currency</vt:lpstr>
      <vt:lpstr>The Aftermath of the Continental Currency</vt:lpstr>
      <vt:lpstr>The Aftermath of the Continental Currency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2305</cp:revision>
  <dcterms:created xsi:type="dcterms:W3CDTF">2014-02-01T13:58:07Z</dcterms:created>
  <dcterms:modified xsi:type="dcterms:W3CDTF">2014-07-04T03:38:22Z</dcterms:modified>
</cp:coreProperties>
</file>