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59" r:id="rId4"/>
    <p:sldId id="261" r:id="rId5"/>
    <p:sldId id="264" r:id="rId6"/>
    <p:sldId id="333" r:id="rId7"/>
    <p:sldId id="336" r:id="rId8"/>
    <p:sldId id="273" r:id="rId9"/>
    <p:sldId id="274" r:id="rId10"/>
    <p:sldId id="337" r:id="rId11"/>
    <p:sldId id="338" r:id="rId12"/>
    <p:sldId id="276" r:id="rId13"/>
    <p:sldId id="278" r:id="rId14"/>
    <p:sldId id="339" r:id="rId15"/>
    <p:sldId id="283" r:id="rId16"/>
    <p:sldId id="284" r:id="rId17"/>
    <p:sldId id="340" r:id="rId18"/>
    <p:sldId id="342" r:id="rId19"/>
    <p:sldId id="343" r:id="rId20"/>
    <p:sldId id="288" r:id="rId21"/>
    <p:sldId id="346" r:id="rId22"/>
    <p:sldId id="344" r:id="rId23"/>
    <p:sldId id="347" r:id="rId24"/>
    <p:sldId id="349" r:id="rId25"/>
    <p:sldId id="345" r:id="rId26"/>
    <p:sldId id="294" r:id="rId27"/>
    <p:sldId id="296" r:id="rId28"/>
    <p:sldId id="350" r:id="rId29"/>
    <p:sldId id="351" r:id="rId30"/>
    <p:sldId id="352" r:id="rId31"/>
    <p:sldId id="354" r:id="rId32"/>
    <p:sldId id="355" r:id="rId33"/>
    <p:sldId id="356" r:id="rId34"/>
    <p:sldId id="357" r:id="rId35"/>
    <p:sldId id="358" r:id="rId36"/>
    <p:sldId id="310" r:id="rId37"/>
    <p:sldId id="319" r:id="rId38"/>
    <p:sldId id="359" r:id="rId39"/>
    <p:sldId id="360" r:id="rId40"/>
    <p:sldId id="382" r:id="rId41"/>
    <p:sldId id="361" r:id="rId42"/>
    <p:sldId id="384" r:id="rId43"/>
    <p:sldId id="383" r:id="rId44"/>
    <p:sldId id="363" r:id="rId45"/>
    <p:sldId id="366" r:id="rId46"/>
    <p:sldId id="364" r:id="rId47"/>
    <p:sldId id="367" r:id="rId48"/>
    <p:sldId id="370" r:id="rId49"/>
    <p:sldId id="311" r:id="rId50"/>
    <p:sldId id="386" r:id="rId51"/>
    <p:sldId id="392" r:id="rId52"/>
    <p:sldId id="391" r:id="rId53"/>
    <p:sldId id="393" r:id="rId54"/>
    <p:sldId id="321" r:id="rId55"/>
    <p:sldId id="327" r:id="rId56"/>
    <p:sldId id="328" r:id="rId57"/>
    <p:sldId id="394" r:id="rId58"/>
    <p:sldId id="395" r:id="rId59"/>
    <p:sldId id="329" r:id="rId60"/>
    <p:sldId id="377" r:id="rId61"/>
    <p:sldId id="330" r:id="rId62"/>
    <p:sldId id="400" r:id="rId63"/>
    <p:sldId id="397" r:id="rId64"/>
    <p:sldId id="398" r:id="rId65"/>
    <p:sldId id="325" r:id="rId66"/>
    <p:sldId id="32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CC"/>
    <a:srgbClr val="FFFFCC"/>
    <a:srgbClr val="CCECFF"/>
    <a:srgbClr val="FFCC99"/>
    <a:srgbClr val="CCFFFF"/>
    <a:srgbClr val="CCCCFF"/>
    <a:srgbClr val="99CCFF"/>
    <a:srgbClr val="99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3" autoAdjust="0"/>
    <p:restoredTop sz="87382" autoAdjust="0"/>
  </p:normalViewPr>
  <p:slideViewPr>
    <p:cSldViewPr snapToGrid="0">
      <p:cViewPr varScale="1">
        <p:scale>
          <a:sx n="62" d="100"/>
          <a:sy n="62" d="100"/>
        </p:scale>
        <p:origin x="1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5/18/2014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25</a:t>
            </a:fld>
            <a:endParaRPr lang="en-US"/>
          </a:p>
        </p:txBody>
      </p:sp>
    </p:spTree>
    <p:extLst>
      <p:ext uri="{BB962C8B-B14F-4D97-AF65-F5344CB8AC3E}">
        <p14:creationId xmlns:p14="http://schemas.microsoft.com/office/powerpoint/2010/main" val="38367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1280426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FD7E4-50E6-4859-8139-4B3D842435AC}" type="slidenum">
              <a:rPr lang="en-US" smtClean="0"/>
              <a:t>28</a:t>
            </a:fld>
            <a:endParaRPr lang="en-US"/>
          </a:p>
        </p:txBody>
      </p:sp>
    </p:spTree>
    <p:extLst>
      <p:ext uri="{BB962C8B-B14F-4D97-AF65-F5344CB8AC3E}">
        <p14:creationId xmlns:p14="http://schemas.microsoft.com/office/powerpoint/2010/main" val="3649514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29</a:t>
            </a:fld>
            <a:endParaRPr lang="en-US"/>
          </a:p>
        </p:txBody>
      </p:sp>
    </p:spTree>
    <p:extLst>
      <p:ext uri="{BB962C8B-B14F-4D97-AF65-F5344CB8AC3E}">
        <p14:creationId xmlns:p14="http://schemas.microsoft.com/office/powerpoint/2010/main" val="2294976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FD7E4-50E6-4859-8139-4B3D842435AC}" type="slidenum">
              <a:rPr lang="en-US" smtClean="0"/>
              <a:t>30</a:t>
            </a:fld>
            <a:endParaRPr lang="en-US"/>
          </a:p>
        </p:txBody>
      </p:sp>
    </p:spTree>
    <p:extLst>
      <p:ext uri="{BB962C8B-B14F-4D97-AF65-F5344CB8AC3E}">
        <p14:creationId xmlns:p14="http://schemas.microsoft.com/office/powerpoint/2010/main" val="2777895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32</a:t>
            </a:fld>
            <a:endParaRPr lang="en-US"/>
          </a:p>
        </p:txBody>
      </p:sp>
    </p:spTree>
    <p:extLst>
      <p:ext uri="{BB962C8B-B14F-4D97-AF65-F5344CB8AC3E}">
        <p14:creationId xmlns:p14="http://schemas.microsoft.com/office/powerpoint/2010/main" val="2106277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33</a:t>
            </a:fld>
            <a:endParaRPr lang="en-US"/>
          </a:p>
        </p:txBody>
      </p:sp>
    </p:spTree>
    <p:extLst>
      <p:ext uri="{BB962C8B-B14F-4D97-AF65-F5344CB8AC3E}">
        <p14:creationId xmlns:p14="http://schemas.microsoft.com/office/powerpoint/2010/main" val="26433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38</a:t>
            </a:fld>
            <a:endParaRPr lang="en-US"/>
          </a:p>
        </p:txBody>
      </p:sp>
    </p:spTree>
    <p:extLst>
      <p:ext uri="{BB962C8B-B14F-4D97-AF65-F5344CB8AC3E}">
        <p14:creationId xmlns:p14="http://schemas.microsoft.com/office/powerpoint/2010/main" val="16509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39</a:t>
            </a:fld>
            <a:endParaRPr lang="en-US"/>
          </a:p>
        </p:txBody>
      </p:sp>
    </p:spTree>
    <p:extLst>
      <p:ext uri="{BB962C8B-B14F-4D97-AF65-F5344CB8AC3E}">
        <p14:creationId xmlns:p14="http://schemas.microsoft.com/office/powerpoint/2010/main" val="337299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40</a:t>
            </a:fld>
            <a:endParaRPr lang="en-US"/>
          </a:p>
        </p:txBody>
      </p:sp>
    </p:spTree>
    <p:extLst>
      <p:ext uri="{BB962C8B-B14F-4D97-AF65-F5344CB8AC3E}">
        <p14:creationId xmlns:p14="http://schemas.microsoft.com/office/powerpoint/2010/main" val="15335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a:t>
            </a:fld>
            <a:endParaRPr lang="en-US"/>
          </a:p>
        </p:txBody>
      </p:sp>
    </p:spTree>
    <p:extLst>
      <p:ext uri="{BB962C8B-B14F-4D97-AF65-F5344CB8AC3E}">
        <p14:creationId xmlns:p14="http://schemas.microsoft.com/office/powerpoint/2010/main" val="3474050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41</a:t>
            </a:fld>
            <a:endParaRPr lang="en-US"/>
          </a:p>
        </p:txBody>
      </p:sp>
    </p:spTree>
    <p:extLst>
      <p:ext uri="{BB962C8B-B14F-4D97-AF65-F5344CB8AC3E}">
        <p14:creationId xmlns:p14="http://schemas.microsoft.com/office/powerpoint/2010/main" val="284549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42</a:t>
            </a:fld>
            <a:endParaRPr lang="en-US"/>
          </a:p>
        </p:txBody>
      </p:sp>
    </p:spTree>
    <p:extLst>
      <p:ext uri="{BB962C8B-B14F-4D97-AF65-F5344CB8AC3E}">
        <p14:creationId xmlns:p14="http://schemas.microsoft.com/office/powerpoint/2010/main" val="83513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43</a:t>
            </a:fld>
            <a:endParaRPr lang="en-US"/>
          </a:p>
        </p:txBody>
      </p:sp>
    </p:spTree>
    <p:extLst>
      <p:ext uri="{BB962C8B-B14F-4D97-AF65-F5344CB8AC3E}">
        <p14:creationId xmlns:p14="http://schemas.microsoft.com/office/powerpoint/2010/main" val="301344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44</a:t>
            </a:fld>
            <a:endParaRPr lang="en-US"/>
          </a:p>
        </p:txBody>
      </p:sp>
    </p:spTree>
    <p:extLst>
      <p:ext uri="{BB962C8B-B14F-4D97-AF65-F5344CB8AC3E}">
        <p14:creationId xmlns:p14="http://schemas.microsoft.com/office/powerpoint/2010/main" val="2395491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45</a:t>
            </a:fld>
            <a:endParaRPr lang="en-US"/>
          </a:p>
        </p:txBody>
      </p:sp>
    </p:spTree>
    <p:extLst>
      <p:ext uri="{BB962C8B-B14F-4D97-AF65-F5344CB8AC3E}">
        <p14:creationId xmlns:p14="http://schemas.microsoft.com/office/powerpoint/2010/main" val="935093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46</a:t>
            </a:fld>
            <a:endParaRPr lang="en-US"/>
          </a:p>
        </p:txBody>
      </p:sp>
    </p:spTree>
    <p:extLst>
      <p:ext uri="{BB962C8B-B14F-4D97-AF65-F5344CB8AC3E}">
        <p14:creationId xmlns:p14="http://schemas.microsoft.com/office/powerpoint/2010/main" val="4096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47</a:t>
            </a:fld>
            <a:endParaRPr lang="en-US"/>
          </a:p>
        </p:txBody>
      </p:sp>
    </p:spTree>
    <p:extLst>
      <p:ext uri="{BB962C8B-B14F-4D97-AF65-F5344CB8AC3E}">
        <p14:creationId xmlns:p14="http://schemas.microsoft.com/office/powerpoint/2010/main" val="1662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48</a:t>
            </a:fld>
            <a:endParaRPr lang="en-US"/>
          </a:p>
        </p:txBody>
      </p:sp>
    </p:spTree>
    <p:extLst>
      <p:ext uri="{BB962C8B-B14F-4D97-AF65-F5344CB8AC3E}">
        <p14:creationId xmlns:p14="http://schemas.microsoft.com/office/powerpoint/2010/main" val="1842385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50</a:t>
            </a:fld>
            <a:endParaRPr lang="en-US"/>
          </a:p>
        </p:txBody>
      </p:sp>
    </p:spTree>
    <p:extLst>
      <p:ext uri="{BB962C8B-B14F-4D97-AF65-F5344CB8AC3E}">
        <p14:creationId xmlns:p14="http://schemas.microsoft.com/office/powerpoint/2010/main" val="8672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51</a:t>
            </a:fld>
            <a:endParaRPr lang="en-US"/>
          </a:p>
        </p:txBody>
      </p:sp>
    </p:spTree>
    <p:extLst>
      <p:ext uri="{BB962C8B-B14F-4D97-AF65-F5344CB8AC3E}">
        <p14:creationId xmlns:p14="http://schemas.microsoft.com/office/powerpoint/2010/main" val="209039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9</a:t>
            </a:fld>
            <a:endParaRPr lang="en-US"/>
          </a:p>
        </p:txBody>
      </p:sp>
    </p:spTree>
    <p:extLst>
      <p:ext uri="{BB962C8B-B14F-4D97-AF65-F5344CB8AC3E}">
        <p14:creationId xmlns:p14="http://schemas.microsoft.com/office/powerpoint/2010/main" val="1064756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52</a:t>
            </a:fld>
            <a:endParaRPr lang="en-US"/>
          </a:p>
        </p:txBody>
      </p:sp>
    </p:spTree>
    <p:extLst>
      <p:ext uri="{BB962C8B-B14F-4D97-AF65-F5344CB8AC3E}">
        <p14:creationId xmlns:p14="http://schemas.microsoft.com/office/powerpoint/2010/main" val="2356471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53</a:t>
            </a:fld>
            <a:endParaRPr lang="en-US"/>
          </a:p>
        </p:txBody>
      </p:sp>
    </p:spTree>
    <p:extLst>
      <p:ext uri="{BB962C8B-B14F-4D97-AF65-F5344CB8AC3E}">
        <p14:creationId xmlns:p14="http://schemas.microsoft.com/office/powerpoint/2010/main" val="190376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56</a:t>
            </a:fld>
            <a:endParaRPr lang="en-US"/>
          </a:p>
        </p:txBody>
      </p:sp>
    </p:spTree>
    <p:extLst>
      <p:ext uri="{BB962C8B-B14F-4D97-AF65-F5344CB8AC3E}">
        <p14:creationId xmlns:p14="http://schemas.microsoft.com/office/powerpoint/2010/main" val="2102622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58</a:t>
            </a:fld>
            <a:endParaRPr lang="en-US"/>
          </a:p>
        </p:txBody>
      </p:sp>
    </p:spTree>
    <p:extLst>
      <p:ext uri="{BB962C8B-B14F-4D97-AF65-F5344CB8AC3E}">
        <p14:creationId xmlns:p14="http://schemas.microsoft.com/office/powerpoint/2010/main" val="916894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62</a:t>
            </a:fld>
            <a:endParaRPr lang="en-US"/>
          </a:p>
        </p:txBody>
      </p:sp>
    </p:spTree>
    <p:extLst>
      <p:ext uri="{BB962C8B-B14F-4D97-AF65-F5344CB8AC3E}">
        <p14:creationId xmlns:p14="http://schemas.microsoft.com/office/powerpoint/2010/main" val="620248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66</a:t>
            </a:fld>
            <a:endParaRPr lang="en-US"/>
          </a:p>
        </p:txBody>
      </p:sp>
    </p:spTree>
    <p:extLst>
      <p:ext uri="{BB962C8B-B14F-4D97-AF65-F5344CB8AC3E}">
        <p14:creationId xmlns:p14="http://schemas.microsoft.com/office/powerpoint/2010/main" val="28576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10</a:t>
            </a:fld>
            <a:endParaRPr lang="en-US"/>
          </a:p>
        </p:txBody>
      </p:sp>
    </p:spTree>
    <p:extLst>
      <p:ext uri="{BB962C8B-B14F-4D97-AF65-F5344CB8AC3E}">
        <p14:creationId xmlns:p14="http://schemas.microsoft.com/office/powerpoint/2010/main" val="256238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16</a:t>
            </a:fld>
            <a:endParaRPr lang="en-US"/>
          </a:p>
        </p:txBody>
      </p:sp>
    </p:spTree>
    <p:extLst>
      <p:ext uri="{BB962C8B-B14F-4D97-AF65-F5344CB8AC3E}">
        <p14:creationId xmlns:p14="http://schemas.microsoft.com/office/powerpoint/2010/main" val="4253658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17</a:t>
            </a:fld>
            <a:endParaRPr lang="en-US"/>
          </a:p>
        </p:txBody>
      </p:sp>
    </p:spTree>
    <p:extLst>
      <p:ext uri="{BB962C8B-B14F-4D97-AF65-F5344CB8AC3E}">
        <p14:creationId xmlns:p14="http://schemas.microsoft.com/office/powerpoint/2010/main" val="342693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18</a:t>
            </a:fld>
            <a:endParaRPr lang="en-US"/>
          </a:p>
        </p:txBody>
      </p:sp>
    </p:spTree>
    <p:extLst>
      <p:ext uri="{BB962C8B-B14F-4D97-AF65-F5344CB8AC3E}">
        <p14:creationId xmlns:p14="http://schemas.microsoft.com/office/powerpoint/2010/main" val="116453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19</a:t>
            </a:fld>
            <a:endParaRPr lang="en-US"/>
          </a:p>
        </p:txBody>
      </p:sp>
    </p:spTree>
    <p:extLst>
      <p:ext uri="{BB962C8B-B14F-4D97-AF65-F5344CB8AC3E}">
        <p14:creationId xmlns:p14="http://schemas.microsoft.com/office/powerpoint/2010/main" val="385622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21</a:t>
            </a:fld>
            <a:endParaRPr lang="en-US"/>
          </a:p>
        </p:txBody>
      </p:sp>
    </p:spTree>
    <p:extLst>
      <p:ext uri="{BB962C8B-B14F-4D97-AF65-F5344CB8AC3E}">
        <p14:creationId xmlns:p14="http://schemas.microsoft.com/office/powerpoint/2010/main" val="230505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5/18/2014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5/18/2014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5/18/2014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5/18/2014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classics.mit.edu/Aristotle/politics.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en.wikipedia.org/wiki/Corn_Laws#cite_note-3"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Lucas_Cranach_the_Elder"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7.gif"/><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69908"/>
            <a:ext cx="12192000" cy="858891"/>
          </a:xfrm>
          <a:solidFill>
            <a:srgbClr val="FFFFCC"/>
          </a:solidFill>
        </p:spPr>
        <p:txBody>
          <a:bodyPr>
            <a:normAutofit fontScale="92500" lnSpcReduction="10000"/>
          </a:bodyPr>
          <a:lstStyle/>
          <a:p>
            <a:r>
              <a:rPr lang="en-US" sz="2800" b="1" dirty="0" smtClean="0"/>
              <a:t>CHAPTER 13 – PART 1</a:t>
            </a:r>
          </a:p>
          <a:p>
            <a:r>
              <a:rPr lang="en-US" sz="2800" b="1" dirty="0" smtClean="0"/>
              <a:t>THE USURY DEBATE CONTINUES</a:t>
            </a:r>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sp>
        <p:nvSpPr>
          <p:cNvPr id="2" name="TextBox 1"/>
          <p:cNvSpPr txBox="1"/>
          <p:nvPr/>
        </p:nvSpPr>
        <p:spPr>
          <a:xfrm>
            <a:off x="369380" y="2152376"/>
            <a:ext cx="3352200" cy="646331"/>
          </a:xfrm>
          <a:prstGeom prst="rect">
            <a:avLst/>
          </a:prstGeom>
          <a:noFill/>
        </p:spPr>
        <p:txBody>
          <a:bodyPr wrap="none" rtlCol="0">
            <a:spAutoFit/>
          </a:bodyPr>
          <a:lstStyle/>
          <a:p>
            <a:r>
              <a:rPr lang="en-US" dirty="0" smtClean="0"/>
              <a:t>JEREMY BENTHAM, (</a:t>
            </a:r>
            <a:r>
              <a:rPr lang="en-US" dirty="0"/>
              <a:t>1748 – </a:t>
            </a:r>
            <a:r>
              <a:rPr lang="en-US" dirty="0" smtClean="0"/>
              <a:t>1832)</a:t>
            </a:r>
          </a:p>
          <a:p>
            <a:r>
              <a:rPr lang="en-US" dirty="0" smtClean="0"/>
              <a:t>wrote IN DEFENSE OF USURY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5181" y="1828799"/>
            <a:ext cx="3656819" cy="5029201"/>
          </a:xfrm>
          <a:prstGeom prst="rect">
            <a:avLst/>
          </a:prstGeom>
        </p:spPr>
      </p:pic>
      <p:sp>
        <p:nvSpPr>
          <p:cNvPr id="6" name="TextBox 5"/>
          <p:cNvSpPr txBox="1"/>
          <p:nvPr/>
        </p:nvSpPr>
        <p:spPr>
          <a:xfrm>
            <a:off x="5064551" y="3529015"/>
            <a:ext cx="3470630" cy="2185214"/>
          </a:xfrm>
          <a:prstGeom prst="rect">
            <a:avLst/>
          </a:prstGeom>
          <a:noFill/>
        </p:spPr>
        <p:txBody>
          <a:bodyPr wrap="none" rtlCol="0">
            <a:spAutoFit/>
          </a:bodyPr>
          <a:lstStyle/>
          <a:p>
            <a:r>
              <a:rPr lang="en-US" dirty="0" smtClean="0"/>
              <a:t>STRINGENT USURY LAWS:</a:t>
            </a:r>
          </a:p>
          <a:p>
            <a:r>
              <a:rPr lang="en-US" sz="1400" dirty="0" smtClean="0"/>
              <a:t>THE BEST DEFENSE OF THE</a:t>
            </a:r>
          </a:p>
          <a:p>
            <a:r>
              <a:rPr lang="en-US" sz="1400" dirty="0" smtClean="0"/>
              <a:t>PEOPLE AGAINST HARD TIMES….</a:t>
            </a:r>
          </a:p>
          <a:p>
            <a:r>
              <a:rPr lang="en-US" dirty="0" smtClean="0"/>
              <a:t>AN ANSWER TO JEREMY </a:t>
            </a:r>
            <a:r>
              <a:rPr lang="en-US" dirty="0" smtClean="0"/>
              <a:t>BENTHAM</a:t>
            </a:r>
          </a:p>
          <a:p>
            <a:r>
              <a:rPr lang="en-US" dirty="0" smtClean="0"/>
              <a:t>1836</a:t>
            </a:r>
            <a:endParaRPr lang="en-US" dirty="0" smtClean="0"/>
          </a:p>
          <a:p>
            <a:endParaRPr lang="en-US" dirty="0"/>
          </a:p>
          <a:p>
            <a:r>
              <a:rPr lang="en-US" dirty="0" smtClean="0"/>
              <a:t>BY Hon. John Whipple, LL.D.</a:t>
            </a:r>
          </a:p>
          <a:p>
            <a:r>
              <a:rPr lang="en-US" dirty="0" smtClean="0"/>
              <a:t>of Rhode Island</a:t>
            </a:r>
            <a:endParaRPr lang="en-US" dirty="0"/>
          </a:p>
        </p:txBody>
      </p:sp>
      <p:pic>
        <p:nvPicPr>
          <p:cNvPr id="1026" name="Picture 2" descr="http://upload.wikimedia.org/wikipedia/commons/5/52/Jeremy_Bentham_by_Henry_William_Pickersgill_%28cropped%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22242"/>
            <a:ext cx="4090961" cy="373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a:t>Unidentified </a:t>
            </a:r>
            <a:r>
              <a:rPr lang="en-US" sz="2400" b="1" dirty="0" smtClean="0"/>
              <a:t>Usury</a:t>
            </a:r>
            <a:endParaRPr lang="en-US" sz="2800" b="1" dirty="0"/>
          </a:p>
        </p:txBody>
      </p:sp>
      <p:sp>
        <p:nvSpPr>
          <p:cNvPr id="5" name="Content Placeholder 4"/>
          <p:cNvSpPr>
            <a:spLocks noGrp="1"/>
          </p:cNvSpPr>
          <p:nvPr>
            <p:ph idx="1"/>
          </p:nvPr>
        </p:nvSpPr>
        <p:spPr>
          <a:xfrm>
            <a:off x="838198" y="570262"/>
            <a:ext cx="10515600" cy="2420911"/>
          </a:xfrm>
        </p:spPr>
        <p:txBody>
          <a:bodyPr/>
          <a:lstStyle/>
          <a:p>
            <a:pPr marL="0" indent="0">
              <a:buNone/>
            </a:pPr>
            <a:r>
              <a:rPr lang="en-US" dirty="0" smtClean="0"/>
              <a:t>It was not identified as USURY.</a:t>
            </a:r>
          </a:p>
          <a:p>
            <a:r>
              <a:rPr lang="en-US" dirty="0" smtClean="0"/>
              <a:t>There was no Church, legal system, or tradition to oppose it.</a:t>
            </a:r>
          </a:p>
          <a:p>
            <a:r>
              <a:rPr lang="en-US" dirty="0" smtClean="0"/>
              <a:t>The Protestants had been neutered on the problem of Usury.</a:t>
            </a:r>
          </a:p>
          <a:p>
            <a:r>
              <a:rPr lang="en-US" dirty="0" smtClean="0"/>
              <a:t>From across the centuries, only Aristotle and the Scholastics warned of the problem.</a:t>
            </a:r>
            <a:endParaRPr lang="en-US" dirty="0"/>
          </a:p>
        </p:txBody>
      </p:sp>
      <p:sp>
        <p:nvSpPr>
          <p:cNvPr id="4" name="Content Placeholder 4"/>
          <p:cNvSpPr txBox="1">
            <a:spLocks/>
          </p:cNvSpPr>
          <p:nvPr/>
        </p:nvSpPr>
        <p:spPr>
          <a:xfrm>
            <a:off x="140774" y="3235453"/>
            <a:ext cx="7391402" cy="36225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Aristotle</a:t>
            </a:r>
            <a:r>
              <a:rPr lang="en-US" dirty="0" smtClean="0"/>
              <a:t>,</a:t>
            </a:r>
            <a:r>
              <a:rPr lang="en-US" dirty="0"/>
              <a:t> </a:t>
            </a:r>
            <a:r>
              <a:rPr lang="en-US" i="1" dirty="0">
                <a:hlinkClick r:id="rId3"/>
              </a:rPr>
              <a:t>Politics</a:t>
            </a:r>
            <a:r>
              <a:rPr lang="en-US" dirty="0"/>
              <a:t>, </a:t>
            </a:r>
            <a:r>
              <a:rPr lang="en-US" dirty="0" smtClean="0"/>
              <a:t>Book </a:t>
            </a:r>
            <a:r>
              <a:rPr lang="en-US" dirty="0"/>
              <a:t>One, Part </a:t>
            </a:r>
            <a:r>
              <a:rPr lang="en-US" dirty="0" smtClean="0"/>
              <a:t>X:  </a:t>
            </a:r>
            <a:r>
              <a:rPr lang="en-US" u="sng" dirty="0" smtClean="0"/>
              <a:t>usury </a:t>
            </a:r>
            <a:r>
              <a:rPr lang="en-US" u="sng" dirty="0"/>
              <a:t>is the lending of money at interest:</a:t>
            </a:r>
          </a:p>
          <a:p>
            <a:pPr marL="0" indent="0">
              <a:buNone/>
            </a:pPr>
            <a:r>
              <a:rPr lang="en-US" dirty="0"/>
              <a:t>“</a:t>
            </a:r>
            <a:r>
              <a:rPr lang="en-US" i="1" dirty="0"/>
              <a:t>The most hated sort, and with the greatest reason, is usury, which makes a gain out of money itself, and not from the natural object of it. </a:t>
            </a:r>
            <a:r>
              <a:rPr lang="en-US" b="1" i="1" dirty="0">
                <a:solidFill>
                  <a:srgbClr val="0070C0"/>
                </a:solidFill>
              </a:rPr>
              <a:t>For money was intended to be used in exchange</a:t>
            </a:r>
            <a:r>
              <a:rPr lang="en-US" i="1" dirty="0"/>
              <a:t>, but not to increase at interest. And this term interest, which means the birth of money from money, is applied to the breeding of money because the offspring resembles the parent. Wherefore of </a:t>
            </a:r>
            <a:r>
              <a:rPr lang="en-US" i="1" dirty="0" smtClean="0"/>
              <a:t>all </a:t>
            </a:r>
            <a:r>
              <a:rPr lang="en-US" i="1" dirty="0"/>
              <a:t>modes of getting wealth this is the most unnatural.</a:t>
            </a:r>
            <a:r>
              <a:rPr lang="en-US" dirty="0"/>
              <a:t>“</a:t>
            </a:r>
          </a:p>
          <a:p>
            <a:endParaRPr lang="en-US" dirty="0"/>
          </a:p>
        </p:txBody>
      </p:sp>
      <p:pic>
        <p:nvPicPr>
          <p:cNvPr id="4098" name="Picture 2" descr="http://slaristotle.wikispaces.com/file/view/AristotleAlexander.jpg/47358577/AristotleAlexan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295" y="2540175"/>
            <a:ext cx="3001503" cy="431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00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a:t>Unidentified </a:t>
            </a:r>
            <a:r>
              <a:rPr lang="en-US" sz="2400" b="1" dirty="0" smtClean="0"/>
              <a:t>Usury</a:t>
            </a:r>
            <a:endParaRPr lang="en-US" sz="2800" b="1" dirty="0"/>
          </a:p>
        </p:txBody>
      </p:sp>
      <p:sp>
        <p:nvSpPr>
          <p:cNvPr id="5" name="Content Placeholder 4"/>
          <p:cNvSpPr>
            <a:spLocks noGrp="1"/>
          </p:cNvSpPr>
          <p:nvPr>
            <p:ph idx="1"/>
          </p:nvPr>
        </p:nvSpPr>
        <p:spPr>
          <a:xfrm>
            <a:off x="0" y="635431"/>
            <a:ext cx="6199322" cy="5541532"/>
          </a:xfrm>
        </p:spPr>
        <p:txBody>
          <a:bodyPr>
            <a:normAutofit fontScale="92500" lnSpcReduction="20000"/>
          </a:bodyPr>
          <a:lstStyle/>
          <a:p>
            <a:pPr marL="0" indent="0">
              <a:buNone/>
            </a:pPr>
            <a:r>
              <a:rPr lang="en-US" dirty="0" smtClean="0"/>
              <a:t>“Money </a:t>
            </a:r>
            <a:r>
              <a:rPr lang="en-US" dirty="0"/>
              <a:t>was admitted by the scholastics as a necessary evil. They confessed that money is useful as a medium of exchange, as a measure of value of things. And they accepted it only so far</a:t>
            </a:r>
            <a:r>
              <a:rPr lang="en-US" dirty="0" smtClean="0"/>
              <a:t>.</a:t>
            </a:r>
          </a:p>
          <a:p>
            <a:pPr marL="0" indent="0">
              <a:buNone/>
            </a:pPr>
            <a:r>
              <a:rPr lang="en-US" dirty="0" smtClean="0"/>
              <a:t>But </a:t>
            </a:r>
            <a:r>
              <a:rPr lang="en-US" dirty="0"/>
              <a:t>if money becomes a source of income, if money will be used not for exchange purposes, but to produce a surplus of money, then it is a decided evil</a:t>
            </a:r>
            <a:r>
              <a:rPr lang="en-US" dirty="0" smtClean="0"/>
              <a:t>.</a:t>
            </a:r>
          </a:p>
          <a:p>
            <a:pPr marL="0" indent="0">
              <a:buNone/>
            </a:pPr>
            <a:r>
              <a:rPr lang="en-US" dirty="0" smtClean="0"/>
              <a:t>The </a:t>
            </a:r>
            <a:r>
              <a:rPr lang="en-US" dirty="0"/>
              <a:t>production factors are land and labor both given by God. If money becomes a productive factor for itself then it tries to compete with God’s productive factors, and is therefore, undoubtedly, the work of the Devil</a:t>
            </a:r>
            <a:r>
              <a:rPr lang="en-US" dirty="0" smtClean="0"/>
              <a:t>.” </a:t>
            </a:r>
          </a:p>
          <a:p>
            <a:pPr marL="0" indent="0">
              <a:buNone/>
            </a:pPr>
            <a:r>
              <a:rPr lang="en-US" i="1" dirty="0" smtClean="0"/>
              <a:t>The </a:t>
            </a:r>
            <a:r>
              <a:rPr lang="en-US" i="1" dirty="0"/>
              <a:t>Doctrine of Usury in the Middle </a:t>
            </a:r>
            <a:r>
              <a:rPr lang="en-US" i="1" dirty="0" smtClean="0"/>
              <a:t>Ages, </a:t>
            </a:r>
            <a:r>
              <a:rPr lang="en-US" dirty="0" smtClean="0"/>
              <a:t>By </a:t>
            </a:r>
            <a:r>
              <a:rPr lang="en-US" dirty="0"/>
              <a:t>Simon Smith Kuznets</a:t>
            </a:r>
          </a:p>
        </p:txBody>
      </p:sp>
      <p:pic>
        <p:nvPicPr>
          <p:cNvPr id="5122" name="Picture 2" descr="http://uncouthreflections.files.wordpress.com/2013/10/medievalstu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322" y="838961"/>
            <a:ext cx="5992678" cy="554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69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algn="ctr"/>
            <a:r>
              <a:rPr lang="en-US" sz="2800" dirty="0" smtClean="0"/>
              <a:t>PART 3</a:t>
            </a:r>
            <a:endParaRPr lang="en-US" sz="28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lgn="ctr">
              <a:buNone/>
            </a:pPr>
            <a:r>
              <a:rPr lang="en-US" b="1" dirty="0" smtClean="0"/>
              <a:t>The </a:t>
            </a:r>
            <a:r>
              <a:rPr lang="en-US" b="1" dirty="0"/>
              <a:t>“Thesis” of Capitalism</a:t>
            </a:r>
          </a:p>
        </p:txBody>
      </p:sp>
    </p:spTree>
    <p:extLst>
      <p:ext uri="{BB962C8B-B14F-4D97-AF65-F5344CB8AC3E}">
        <p14:creationId xmlns:p14="http://schemas.microsoft.com/office/powerpoint/2010/main" val="2964423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marL="457200" indent="-457200" algn="ctr"/>
            <a:r>
              <a:rPr lang="en-US" sz="2400" b="1" dirty="0"/>
              <a:t>The “Thesis” of Capitalism</a:t>
            </a:r>
          </a:p>
        </p:txBody>
      </p:sp>
      <p:sp>
        <p:nvSpPr>
          <p:cNvPr id="11" name="Content Placeholder 10"/>
          <p:cNvSpPr>
            <a:spLocks noGrp="1"/>
          </p:cNvSpPr>
          <p:nvPr>
            <p:ph idx="1"/>
          </p:nvPr>
        </p:nvSpPr>
        <p:spPr>
          <a:xfrm>
            <a:off x="838198" y="616757"/>
            <a:ext cx="10515600" cy="1878470"/>
          </a:xfrm>
          <a:solidFill>
            <a:srgbClr val="FFFF00"/>
          </a:solidFill>
        </p:spPr>
        <p:txBody>
          <a:bodyPr/>
          <a:lstStyle/>
          <a:p>
            <a:pPr marL="0" indent="0">
              <a:buNone/>
            </a:pPr>
            <a:r>
              <a:rPr lang="en-US" dirty="0" smtClean="0"/>
              <a:t>The ‘THESIS’ of Capitalism is found in Adam Smith’s Wealth of Nations, including his </a:t>
            </a:r>
            <a:r>
              <a:rPr lang="en-US" dirty="0" err="1" smtClean="0"/>
              <a:t>mis</a:t>
            </a:r>
            <a:r>
              <a:rPr lang="en-US" dirty="0" smtClean="0"/>
              <a:t>-definition of money and related errors and truths.  </a:t>
            </a:r>
          </a:p>
          <a:p>
            <a:pPr marL="0" indent="0">
              <a:buNone/>
            </a:pPr>
            <a:r>
              <a:rPr lang="en-US" dirty="0" smtClean="0"/>
              <a:t>These theories were rationalizations and justifications for practices already in existence, and a power structure already in place.</a:t>
            </a:r>
          </a:p>
          <a:p>
            <a:pPr marL="0" indent="0">
              <a:buNone/>
            </a:pPr>
            <a:endParaRPr lang="en-US" dirty="0"/>
          </a:p>
          <a:p>
            <a:pPr marL="0" indent="0">
              <a:buNone/>
            </a:pPr>
            <a:endParaRPr lang="en-US" dirty="0"/>
          </a:p>
        </p:txBody>
      </p:sp>
      <p:pic>
        <p:nvPicPr>
          <p:cNvPr id="6146" name="Picture 2" descr="Free market child lab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2666999"/>
            <a:ext cx="5238750" cy="4191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365" y="2683884"/>
            <a:ext cx="4704433" cy="417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38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marL="457200" indent="-457200" algn="ctr"/>
            <a:r>
              <a:rPr lang="en-US" sz="2400" b="1" dirty="0"/>
              <a:t>The “Thesis” of Capitalism</a:t>
            </a:r>
          </a:p>
        </p:txBody>
      </p:sp>
      <p:sp>
        <p:nvSpPr>
          <p:cNvPr id="11" name="Content Placeholder 10"/>
          <p:cNvSpPr>
            <a:spLocks noGrp="1"/>
          </p:cNvSpPr>
          <p:nvPr>
            <p:ph idx="1"/>
          </p:nvPr>
        </p:nvSpPr>
        <p:spPr>
          <a:xfrm>
            <a:off x="714214" y="663252"/>
            <a:ext cx="10515600" cy="979568"/>
          </a:xfrm>
        </p:spPr>
        <p:txBody>
          <a:bodyPr/>
          <a:lstStyle/>
          <a:p>
            <a:pPr marL="0" indent="0">
              <a:buNone/>
            </a:pPr>
            <a:r>
              <a:rPr lang="en-US" dirty="0" smtClean="0"/>
              <a:t>The economic sophistries of Capitalism were the source of unearned benefits, the reason for the existence of the ‘THESIS’.</a:t>
            </a:r>
            <a:endParaRPr lang="en-US" dirty="0"/>
          </a:p>
        </p:txBody>
      </p:sp>
      <p:pic>
        <p:nvPicPr>
          <p:cNvPr id="7170" name="Picture 2" descr="http://www.toonpool.com/user/997/files/irs_taxes_unearned_income_crimin_257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219" y="2699986"/>
            <a:ext cx="4762500"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50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dirty="0" smtClean="0"/>
              <a:t>PART 4</a:t>
            </a:r>
            <a:endParaRPr lang="en-US" sz="24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3526258" y="3244334"/>
            <a:ext cx="7159076" cy="523220"/>
          </a:xfrm>
          <a:prstGeom prst="rect">
            <a:avLst/>
          </a:prstGeom>
        </p:spPr>
        <p:txBody>
          <a:bodyPr wrap="none">
            <a:spAutoFit/>
          </a:bodyPr>
          <a:lstStyle/>
          <a:p>
            <a:r>
              <a:rPr lang="en-US" sz="2800" dirty="0"/>
              <a:t>England in Trouble – The Visible Effects of Usury</a:t>
            </a:r>
          </a:p>
        </p:txBody>
      </p:sp>
    </p:spTree>
    <p:extLst>
      <p:ext uri="{BB962C8B-B14F-4D97-AF65-F5344CB8AC3E}">
        <p14:creationId xmlns:p14="http://schemas.microsoft.com/office/powerpoint/2010/main" val="978486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b="1" dirty="0"/>
              <a:t>England in Trouble – The Visible Effects of </a:t>
            </a:r>
            <a:r>
              <a:rPr lang="en-US" sz="2400" b="1" dirty="0" smtClean="0"/>
              <a:t>Usury</a:t>
            </a:r>
            <a:endParaRPr lang="en-US" sz="2400" b="1" dirty="0"/>
          </a:p>
        </p:txBody>
      </p:sp>
      <p:sp>
        <p:nvSpPr>
          <p:cNvPr id="4" name="Content Placeholder 3"/>
          <p:cNvSpPr>
            <a:spLocks noGrp="1"/>
          </p:cNvSpPr>
          <p:nvPr>
            <p:ph idx="1"/>
          </p:nvPr>
        </p:nvSpPr>
        <p:spPr>
          <a:xfrm>
            <a:off x="528234" y="663252"/>
            <a:ext cx="10515600" cy="917575"/>
          </a:xfrm>
          <a:solidFill>
            <a:srgbClr val="00FFCC"/>
          </a:solidFill>
        </p:spPr>
        <p:txBody>
          <a:bodyPr/>
          <a:lstStyle/>
          <a:p>
            <a:pPr marL="0" indent="0">
              <a:buNone/>
            </a:pPr>
            <a:r>
              <a:rPr lang="en-US" dirty="0" smtClean="0"/>
              <a:t>Those willing to open their eyes could directly observe that Englishmen were being destroyed by these economic theories.</a:t>
            </a:r>
            <a:endParaRPr lang="en-US" dirty="0"/>
          </a:p>
        </p:txBody>
      </p:sp>
      <p:pic>
        <p:nvPicPr>
          <p:cNvPr id="8194" name="Picture 2" descr="http://ichef.bbci.co.uk/arts/yourpaintings/images/paintings/old/large/gmi_old_28_38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1245"/>
            <a:ext cx="3641558" cy="4436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295" y="2005263"/>
            <a:ext cx="3041089" cy="369332"/>
          </a:xfrm>
          <a:prstGeom prst="rect">
            <a:avLst/>
          </a:prstGeom>
          <a:noFill/>
        </p:spPr>
        <p:txBody>
          <a:bodyPr wrap="none" rtlCol="0">
            <a:spAutoFit/>
          </a:bodyPr>
          <a:lstStyle/>
          <a:p>
            <a:r>
              <a:rPr lang="en-US" dirty="0" smtClean="0"/>
              <a:t>WILLIAM COBBETT, 1763-1835</a:t>
            </a:r>
            <a:endParaRPr lang="en-US" dirty="0"/>
          </a:p>
        </p:txBody>
      </p:sp>
      <p:sp>
        <p:nvSpPr>
          <p:cNvPr id="6" name="Content Placeholder 3"/>
          <p:cNvSpPr txBox="1">
            <a:spLocks/>
          </p:cNvSpPr>
          <p:nvPr/>
        </p:nvSpPr>
        <p:spPr>
          <a:xfrm>
            <a:off x="3953222" y="2421244"/>
            <a:ext cx="7725429" cy="4436755"/>
          </a:xfrm>
          <a:prstGeom prst="rect">
            <a:avLst/>
          </a:prstGeom>
          <a:solidFill>
            <a:srgbClr val="00CC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“Experience, daily observation, minute and repeated personal inquiry and examination, have made me familiar with the state of the laboring poor, and sir, I challenge contradiction when I say, that a laboring man in England with a wife and only three children, though he and his family be economical, frugal, and industrious in the most extensive sense of those words, is not now able to procure himself by his </a:t>
            </a:r>
            <a:r>
              <a:rPr lang="en-US" dirty="0" err="1" smtClean="0"/>
              <a:t>labour</a:t>
            </a:r>
            <a:r>
              <a:rPr lang="en-US" dirty="0" smtClean="0"/>
              <a:t> a single meal of meat from one end of the year unto the other.”  William Cobbett, 1806, quoted in Christopher Hollis, </a:t>
            </a:r>
            <a:r>
              <a:rPr lang="en-US" i="1" dirty="0" smtClean="0"/>
              <a:t>The Two Nations, </a:t>
            </a:r>
            <a:r>
              <a:rPr lang="en-US" dirty="0" smtClean="0"/>
              <a:t>p. 46.   </a:t>
            </a:r>
            <a:endParaRPr lang="en-US" dirty="0"/>
          </a:p>
        </p:txBody>
      </p:sp>
    </p:spTree>
    <p:extLst>
      <p:ext uri="{BB962C8B-B14F-4D97-AF65-F5344CB8AC3E}">
        <p14:creationId xmlns:p14="http://schemas.microsoft.com/office/powerpoint/2010/main" val="20512966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b="1" dirty="0"/>
              <a:t>England in Trouble – The Visible Effects of </a:t>
            </a:r>
            <a:r>
              <a:rPr lang="en-US" sz="2400" b="1" dirty="0" smtClean="0"/>
              <a:t>Usury</a:t>
            </a:r>
            <a:endParaRPr lang="en-US" sz="2400" b="1" dirty="0"/>
          </a:p>
        </p:txBody>
      </p:sp>
      <p:sp>
        <p:nvSpPr>
          <p:cNvPr id="4" name="Content Placeholder 3"/>
          <p:cNvSpPr>
            <a:spLocks noGrp="1"/>
          </p:cNvSpPr>
          <p:nvPr>
            <p:ph idx="1"/>
          </p:nvPr>
        </p:nvSpPr>
        <p:spPr>
          <a:xfrm>
            <a:off x="0" y="542256"/>
            <a:ext cx="12191997" cy="564649"/>
          </a:xfrm>
          <a:solidFill>
            <a:srgbClr val="FFC000"/>
          </a:solidFill>
        </p:spPr>
        <p:txBody>
          <a:bodyPr/>
          <a:lstStyle/>
          <a:p>
            <a:pPr marL="0" indent="0" algn="ctr">
              <a:buNone/>
            </a:pPr>
            <a:r>
              <a:rPr lang="en-US" dirty="0" smtClean="0"/>
              <a:t>Against these conclusions were thrown sweeping assertions to the contrary:</a:t>
            </a:r>
            <a:endParaRPr lang="en-US" dirty="0"/>
          </a:p>
        </p:txBody>
      </p:sp>
      <p:sp>
        <p:nvSpPr>
          <p:cNvPr id="5" name="Content Placeholder 3"/>
          <p:cNvSpPr txBox="1">
            <a:spLocks/>
          </p:cNvSpPr>
          <p:nvPr/>
        </p:nvSpPr>
        <p:spPr>
          <a:xfrm>
            <a:off x="3" y="1211606"/>
            <a:ext cx="12191997" cy="2595550"/>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British historian </a:t>
            </a:r>
            <a:r>
              <a:rPr lang="en-US" dirty="0" smtClean="0"/>
              <a:t>and Whig politician, </a:t>
            </a:r>
            <a:r>
              <a:rPr lang="en-US" b="1" dirty="0"/>
              <a:t>Thomas Babington </a:t>
            </a:r>
            <a:r>
              <a:rPr lang="en-US" b="1" dirty="0" smtClean="0"/>
              <a:t>Macaulay</a:t>
            </a:r>
            <a:r>
              <a:rPr lang="en-US" dirty="0" smtClean="0"/>
              <a:t>, wrote bold lies to promote the financially powerful, 1830:</a:t>
            </a:r>
          </a:p>
          <a:p>
            <a:pPr marL="0" indent="0">
              <a:buNone/>
            </a:pPr>
            <a:r>
              <a:rPr lang="en-US" dirty="0" smtClean="0"/>
              <a:t>“…unable to find any satisfactory record of any great nation, past or present, in which the working classes have been in a more comfortable situation than in England in the last thirty years.”   </a:t>
            </a:r>
            <a:r>
              <a:rPr lang="en-US" i="1" dirty="0" smtClean="0"/>
              <a:t>Essay on Southey’s Colloquies, </a:t>
            </a:r>
            <a:r>
              <a:rPr lang="en-US" dirty="0" smtClean="0"/>
              <a:t>as quoted by Hollis.</a:t>
            </a:r>
            <a:endParaRPr lang="en-US" dirty="0"/>
          </a:p>
        </p:txBody>
      </p:sp>
      <p:pic>
        <p:nvPicPr>
          <p:cNvPr id="1026" name="Picture 2" descr="http://www.thetimes.co.uk/tto/multimedia/archive/00426/131248143_macaulay_42654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7157"/>
            <a:ext cx="4579958" cy="3050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9958" y="3797838"/>
            <a:ext cx="3029997" cy="923330"/>
          </a:xfrm>
          <a:prstGeom prst="rect">
            <a:avLst/>
          </a:prstGeom>
          <a:noFill/>
        </p:spPr>
        <p:txBody>
          <a:bodyPr wrap="none" rtlCol="0">
            <a:spAutoFit/>
          </a:bodyPr>
          <a:lstStyle/>
          <a:p>
            <a:r>
              <a:rPr lang="en-US" dirty="0" smtClean="0"/>
              <a:t>Thomas Babington Macaulay</a:t>
            </a:r>
          </a:p>
          <a:p>
            <a:r>
              <a:rPr lang="en-US" dirty="0" smtClean="0"/>
              <a:t>(1800–1859</a:t>
            </a:r>
            <a:r>
              <a:rPr lang="en-US" dirty="0"/>
              <a:t>) </a:t>
            </a:r>
            <a:r>
              <a:rPr lang="en-US" dirty="0" smtClean="0"/>
              <a:t>- British historian</a:t>
            </a:r>
          </a:p>
          <a:p>
            <a:r>
              <a:rPr lang="en-US" dirty="0" smtClean="0"/>
              <a:t>and Whig politician</a:t>
            </a:r>
            <a:endParaRPr lang="en-US" dirty="0"/>
          </a:p>
        </p:txBody>
      </p:sp>
      <p:sp>
        <p:nvSpPr>
          <p:cNvPr id="6" name="Rectangle 5"/>
          <p:cNvSpPr/>
          <p:nvPr/>
        </p:nvSpPr>
        <p:spPr>
          <a:xfrm>
            <a:off x="4579957" y="5136711"/>
            <a:ext cx="7387453" cy="1200329"/>
          </a:xfrm>
          <a:prstGeom prst="rect">
            <a:avLst/>
          </a:prstGeom>
        </p:spPr>
        <p:txBody>
          <a:bodyPr wrap="square">
            <a:spAutoFit/>
          </a:bodyPr>
          <a:lstStyle/>
          <a:p>
            <a:r>
              <a:rPr lang="en-US" dirty="0" smtClean="0"/>
              <a:t>From WIKIPEDIA:</a:t>
            </a:r>
          </a:p>
          <a:p>
            <a:r>
              <a:rPr lang="en-US" dirty="0" smtClean="0"/>
              <a:t>“his books on British history were </a:t>
            </a:r>
            <a:r>
              <a:rPr lang="en-US" dirty="0"/>
              <a:t>hailed as literary masterpieces</a:t>
            </a:r>
            <a:r>
              <a:rPr lang="en-US" dirty="0" smtClean="0"/>
              <a:t>” –</a:t>
            </a:r>
          </a:p>
          <a:p>
            <a:r>
              <a:rPr lang="en-US" dirty="0" smtClean="0"/>
              <a:t>quoted in </a:t>
            </a:r>
            <a:r>
              <a:rPr lang="en-US" dirty="0"/>
              <a:t>John </a:t>
            </a:r>
            <a:r>
              <a:rPr lang="en-US" dirty="0" err="1"/>
              <a:t>MacKenzie</a:t>
            </a:r>
            <a:r>
              <a:rPr lang="en-US" dirty="0"/>
              <a:t>, "A family empire</a:t>
            </a:r>
            <a:r>
              <a:rPr lang="en-US" dirty="0" smtClean="0"/>
              <a:t>,“</a:t>
            </a:r>
          </a:p>
          <a:p>
            <a:r>
              <a:rPr lang="en-US" i="1" dirty="0" smtClean="0"/>
              <a:t>BBC </a:t>
            </a:r>
            <a:r>
              <a:rPr lang="en-US" i="1" dirty="0"/>
              <a:t>History Magazine</a:t>
            </a:r>
            <a:r>
              <a:rPr lang="en-US" dirty="0"/>
              <a:t> (Jan 2013)</a:t>
            </a:r>
          </a:p>
        </p:txBody>
      </p:sp>
    </p:spTree>
    <p:extLst>
      <p:ext uri="{BB962C8B-B14F-4D97-AF65-F5344CB8AC3E}">
        <p14:creationId xmlns:p14="http://schemas.microsoft.com/office/powerpoint/2010/main" val="3630849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45472" y="472825"/>
            <a:ext cx="10515600" cy="1909467"/>
          </a:xfrm>
          <a:solidFill>
            <a:schemeClr val="bg2"/>
          </a:solidFill>
        </p:spPr>
        <p:txBody>
          <a:bodyPr/>
          <a:lstStyle/>
          <a:p>
            <a:pPr marL="0" indent="0">
              <a:buNone/>
            </a:pPr>
            <a:r>
              <a:rPr lang="en-US" dirty="0" smtClean="0"/>
              <a:t>“SUCH BOLD LIES EMANATING FROM AND PROMOTED BY THE FINANCIALLY POWERFUL IN POSITIONS OF INFLUENCE, COULD ONLY BE DECISIVELY REFUTED BY CAREFUL EMPIRICAL STUDIES……”</a:t>
            </a:r>
          </a:p>
          <a:p>
            <a:pPr marL="0" indent="0">
              <a:buNone/>
            </a:pPr>
            <a:r>
              <a:rPr lang="en-US" dirty="0" smtClean="0"/>
              <a:t>Stephen </a:t>
            </a:r>
            <a:r>
              <a:rPr lang="en-US" dirty="0" err="1" smtClean="0"/>
              <a:t>Zarlenga</a:t>
            </a:r>
            <a:r>
              <a:rPr lang="en-US" dirty="0" smtClean="0"/>
              <a:t>, LSM, p. 337</a:t>
            </a:r>
            <a:endParaRPr lang="en-US" dirty="0"/>
          </a:p>
        </p:txBody>
      </p:sp>
      <p:sp>
        <p:nvSpPr>
          <p:cNvPr id="3" name="TextBox 2"/>
          <p:cNvSpPr txBox="1"/>
          <p:nvPr/>
        </p:nvSpPr>
        <p:spPr>
          <a:xfrm>
            <a:off x="645472" y="2489356"/>
            <a:ext cx="11178125" cy="1477328"/>
          </a:xfrm>
          <a:prstGeom prst="rect">
            <a:avLst/>
          </a:prstGeom>
          <a:solidFill>
            <a:srgbClr val="FFFF00"/>
          </a:solidFill>
        </p:spPr>
        <p:txBody>
          <a:bodyPr wrap="none" rtlCol="0">
            <a:spAutoFit/>
          </a:bodyPr>
          <a:lstStyle/>
          <a:p>
            <a:r>
              <a:rPr lang="en-US" dirty="0" smtClean="0"/>
              <a:t>“The faults of that book </a:t>
            </a:r>
            <a:r>
              <a:rPr lang="en-US" i="1" dirty="0" smtClean="0"/>
              <a:t>/The Wealth of Nations/ ... </a:t>
            </a:r>
            <a:r>
              <a:rPr lang="en-US" dirty="0" smtClean="0"/>
              <a:t>in its unproved assumption that a society must necessarily consist</a:t>
            </a:r>
          </a:p>
          <a:p>
            <a:r>
              <a:rPr lang="en-US" dirty="0" smtClean="0"/>
              <a:t>of a few capitalists and the </a:t>
            </a:r>
            <a:r>
              <a:rPr lang="en-US" dirty="0" err="1" smtClean="0"/>
              <a:t>propertyless</a:t>
            </a:r>
            <a:r>
              <a:rPr lang="en-US" dirty="0" smtClean="0"/>
              <a:t> proletariat … </a:t>
            </a:r>
          </a:p>
          <a:p>
            <a:endParaRPr lang="en-US" dirty="0"/>
          </a:p>
          <a:p>
            <a:r>
              <a:rPr lang="en-US" dirty="0" smtClean="0"/>
              <a:t>To St. Thomas Aquinas property existed to promote the well-being of society, but to Adam Smith</a:t>
            </a:r>
          </a:p>
          <a:p>
            <a:r>
              <a:rPr lang="en-US" dirty="0" smtClean="0"/>
              <a:t>society existed to defend the rights of the owners of property.”     Christopher Hollis, </a:t>
            </a:r>
            <a:r>
              <a:rPr lang="en-US" i="1" dirty="0" smtClean="0"/>
              <a:t>Two Nations</a:t>
            </a:r>
            <a:r>
              <a:rPr lang="en-US" dirty="0" smtClean="0"/>
              <a:t>, p. 86</a:t>
            </a:r>
            <a:endParaRPr lang="en-US" dirty="0"/>
          </a:p>
        </p:txBody>
      </p:sp>
      <p:sp>
        <p:nvSpPr>
          <p:cNvPr id="5" name="Title 1"/>
          <p:cNvSpPr txBox="1">
            <a:spLocks/>
          </p:cNvSpPr>
          <p:nvPr/>
        </p:nvSpPr>
        <p:spPr>
          <a:xfrm>
            <a:off x="-1" y="6835"/>
            <a:ext cx="12191999" cy="389406"/>
          </a:xfrm>
          <a:prstGeom prst="rect">
            <a:avLst/>
          </a:prstGeom>
          <a:solidFill>
            <a:srgbClr val="FFFFCC"/>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England in Trouble – The Visible Effects of Usury</a:t>
            </a:r>
            <a:endParaRPr lang="en-US" sz="2400" b="1" dirty="0"/>
          </a:p>
        </p:txBody>
      </p:sp>
      <p:pic>
        <p:nvPicPr>
          <p:cNvPr id="2050" name="Picture 2" descr="http://www.lpusd.k12.ca.us/rm1/online/hotpotatoestav/tav16-3/_Watts%20Ri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73748"/>
            <a:ext cx="4127666" cy="27842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34279" y="6488668"/>
            <a:ext cx="2100255" cy="369332"/>
          </a:xfrm>
          <a:prstGeom prst="rect">
            <a:avLst/>
          </a:prstGeom>
          <a:noFill/>
        </p:spPr>
        <p:txBody>
          <a:bodyPr wrap="none" rtlCol="0">
            <a:spAutoFit/>
          </a:bodyPr>
          <a:lstStyle/>
          <a:p>
            <a:r>
              <a:rPr lang="en-US" dirty="0" smtClean="0"/>
              <a:t>1965, urban US riots</a:t>
            </a:r>
            <a:endParaRPr lang="en-US" dirty="0"/>
          </a:p>
        </p:txBody>
      </p:sp>
      <p:pic>
        <p:nvPicPr>
          <p:cNvPr id="2056" name="Picture 8" descr="http://www.oxfamblogs.org/fp2p/wp-content/uploads/inequality-swimming-poo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715" y="4022709"/>
            <a:ext cx="5016283" cy="283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041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72825"/>
            <a:ext cx="12192000" cy="1909467"/>
          </a:xfrm>
          <a:solidFill>
            <a:srgbClr val="00CCFF"/>
          </a:solidFill>
        </p:spPr>
        <p:txBody>
          <a:bodyPr>
            <a:normAutofit lnSpcReduction="10000"/>
          </a:bodyPr>
          <a:lstStyle/>
          <a:p>
            <a:pPr marL="0" indent="0">
              <a:buNone/>
            </a:pPr>
            <a:r>
              <a:rPr lang="en-US" dirty="0" smtClean="0"/>
              <a:t>“… in the dark age of the great betrayal, when the poor of England were lashed back to their unnecessary poverty, the strange handful of ill-assorted men who at all understood what had happened to England and who raised their voices in protest, were almost without exception people who by accident had escaped the influence of the educational system”   Christopher Hollis, </a:t>
            </a:r>
            <a:r>
              <a:rPr lang="en-US" i="1" dirty="0" smtClean="0"/>
              <a:t>Two Nations</a:t>
            </a:r>
            <a:r>
              <a:rPr lang="en-US" dirty="0" smtClean="0"/>
              <a:t>, p. 87</a:t>
            </a:r>
            <a:endParaRPr lang="en-US" dirty="0"/>
          </a:p>
        </p:txBody>
      </p:sp>
      <p:sp>
        <p:nvSpPr>
          <p:cNvPr id="5" name="Title 1"/>
          <p:cNvSpPr txBox="1">
            <a:spLocks/>
          </p:cNvSpPr>
          <p:nvPr/>
        </p:nvSpPr>
        <p:spPr>
          <a:xfrm>
            <a:off x="-1" y="6835"/>
            <a:ext cx="12191999" cy="389406"/>
          </a:xfrm>
          <a:prstGeom prst="rect">
            <a:avLst/>
          </a:prstGeom>
          <a:solidFill>
            <a:srgbClr val="FFFFCC"/>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England in Trouble – The Visible Effects of Usury</a:t>
            </a:r>
            <a:endParaRPr lang="en-US" sz="2400" b="1" dirty="0"/>
          </a:p>
        </p:txBody>
      </p:sp>
      <p:pic>
        <p:nvPicPr>
          <p:cNvPr id="3074" name="Picture 2" descr="http://saints.sqpn.com/ncd047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6" y="2774045"/>
            <a:ext cx="1348353" cy="20850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6325" y="2382292"/>
            <a:ext cx="6563463" cy="2585323"/>
          </a:xfrm>
          <a:prstGeom prst="rect">
            <a:avLst/>
          </a:prstGeom>
          <a:noFill/>
        </p:spPr>
        <p:txBody>
          <a:bodyPr wrap="none" rtlCol="0">
            <a:spAutoFit/>
          </a:bodyPr>
          <a:lstStyle/>
          <a:p>
            <a:r>
              <a:rPr lang="en-US" dirty="0" smtClean="0"/>
              <a:t>John </a:t>
            </a:r>
            <a:r>
              <a:rPr lang="en-US" dirty="0" err="1" smtClean="0"/>
              <a:t>Lingard</a:t>
            </a:r>
            <a:r>
              <a:rPr lang="en-US" dirty="0" smtClean="0"/>
              <a:t> (1771-1851):  born of humble parents;</a:t>
            </a:r>
          </a:p>
          <a:p>
            <a:r>
              <a:rPr lang="en-US" dirty="0" smtClean="0"/>
              <a:t>educated outside of England; became a Catholic priest</a:t>
            </a:r>
          </a:p>
          <a:p>
            <a:r>
              <a:rPr lang="en-US" dirty="0"/>
              <a:t>and historian; Lord Macaulay did not like the </a:t>
            </a:r>
            <a:r>
              <a:rPr lang="en-US" i="1" dirty="0"/>
              <a:t>History of </a:t>
            </a:r>
            <a:r>
              <a:rPr lang="en-US" i="1" dirty="0" smtClean="0"/>
              <a:t>England</a:t>
            </a:r>
          </a:p>
          <a:p>
            <a:r>
              <a:rPr lang="en-US" dirty="0" smtClean="0"/>
              <a:t>written </a:t>
            </a:r>
            <a:r>
              <a:rPr lang="en-US" dirty="0"/>
              <a:t>by John </a:t>
            </a:r>
            <a:r>
              <a:rPr lang="en-US" dirty="0" err="1"/>
              <a:t>Lingard</a:t>
            </a:r>
            <a:r>
              <a:rPr lang="en-US" dirty="0"/>
              <a:t> in the 1820's. He complained that </a:t>
            </a:r>
            <a:r>
              <a:rPr lang="en-US" dirty="0" err="1" smtClean="0"/>
              <a:t>Lingard's</a:t>
            </a:r>
            <a:endParaRPr lang="en-US" dirty="0" smtClean="0"/>
          </a:p>
          <a:p>
            <a:r>
              <a:rPr lang="en-US" dirty="0" smtClean="0"/>
              <a:t>"</a:t>
            </a:r>
            <a:r>
              <a:rPr lang="en-US" dirty="0"/>
              <a:t>great fundamental rule of judging seems to be that the </a:t>
            </a:r>
            <a:r>
              <a:rPr lang="en-US" dirty="0" smtClean="0"/>
              <a:t>popular</a:t>
            </a:r>
          </a:p>
          <a:p>
            <a:r>
              <a:rPr lang="en-US" dirty="0" smtClean="0"/>
              <a:t>opinion </a:t>
            </a:r>
            <a:r>
              <a:rPr lang="en-US" dirty="0"/>
              <a:t>cannot possibly be correct." It would be fairer to say </a:t>
            </a:r>
            <a:r>
              <a:rPr lang="en-US" dirty="0" smtClean="0"/>
              <a:t>that</a:t>
            </a:r>
          </a:p>
          <a:p>
            <a:r>
              <a:rPr lang="en-US" dirty="0" err="1" smtClean="0"/>
              <a:t>Lingard's</a:t>
            </a:r>
            <a:r>
              <a:rPr lang="en-US" dirty="0" smtClean="0"/>
              <a:t> </a:t>
            </a:r>
            <a:r>
              <a:rPr lang="en-US" dirty="0"/>
              <a:t>fundamental rule of judging was that evidence </a:t>
            </a:r>
            <a:r>
              <a:rPr lang="en-US" dirty="0" smtClean="0"/>
              <a:t>matters</a:t>
            </a:r>
          </a:p>
          <a:p>
            <a:r>
              <a:rPr lang="en-US" dirty="0" smtClean="0"/>
              <a:t>more </a:t>
            </a:r>
            <a:r>
              <a:rPr lang="en-US" dirty="0"/>
              <a:t>than public opinion. And the evidence of history, as he </a:t>
            </a:r>
            <a:r>
              <a:rPr lang="en-US" dirty="0" smtClean="0"/>
              <a:t>so</a:t>
            </a:r>
          </a:p>
          <a:p>
            <a:r>
              <a:rPr lang="en-US" dirty="0" smtClean="0"/>
              <a:t>often </a:t>
            </a:r>
            <a:r>
              <a:rPr lang="en-US" dirty="0"/>
              <a:t>found and documented, ran against public opinion in England</a:t>
            </a:r>
            <a:r>
              <a:rPr lang="en-US" dirty="0" smtClean="0"/>
              <a:t>.</a:t>
            </a:r>
          </a:p>
        </p:txBody>
      </p:sp>
      <p:pic>
        <p:nvPicPr>
          <p:cNvPr id="3076" name="Picture 4" descr="http://www.thetimes.co.uk/tto/multimedia/archive/00392/123495735_Cobbett_39243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8" y="4905516"/>
            <a:ext cx="2959735" cy="1971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49451" y="5380672"/>
            <a:ext cx="5210337" cy="1477328"/>
          </a:xfrm>
          <a:prstGeom prst="rect">
            <a:avLst/>
          </a:prstGeom>
          <a:noFill/>
        </p:spPr>
        <p:txBody>
          <a:bodyPr wrap="none" rtlCol="0">
            <a:spAutoFit/>
          </a:bodyPr>
          <a:lstStyle/>
          <a:p>
            <a:r>
              <a:rPr lang="en-US" dirty="0" smtClean="0"/>
              <a:t>William Cobbett (1763-1835):  </a:t>
            </a:r>
            <a:r>
              <a:rPr lang="en-US" i="1" dirty="0" smtClean="0"/>
              <a:t>Rural Rides</a:t>
            </a:r>
            <a:r>
              <a:rPr lang="en-US" dirty="0" smtClean="0"/>
              <a:t>; the</a:t>
            </a:r>
          </a:p>
          <a:p>
            <a:r>
              <a:rPr lang="en-US" dirty="0" smtClean="0"/>
              <a:t>farmer’s son who went to no school and learned</a:t>
            </a:r>
          </a:p>
          <a:p>
            <a:r>
              <a:rPr lang="en-US" dirty="0" smtClean="0"/>
              <a:t>history of the past only in middle age, after learning</a:t>
            </a:r>
          </a:p>
          <a:p>
            <a:r>
              <a:rPr lang="en-US" dirty="0" smtClean="0"/>
              <a:t>the history of the present by personal experience and</a:t>
            </a:r>
          </a:p>
          <a:p>
            <a:r>
              <a:rPr lang="en-US" dirty="0" smtClean="0"/>
              <a:t>observation.</a:t>
            </a:r>
            <a:endParaRPr lang="en-US" dirty="0"/>
          </a:p>
        </p:txBody>
      </p:sp>
      <p:sp>
        <p:nvSpPr>
          <p:cNvPr id="9" name="TextBox 8"/>
          <p:cNvSpPr txBox="1"/>
          <p:nvPr/>
        </p:nvSpPr>
        <p:spPr>
          <a:xfrm>
            <a:off x="8562478" y="3354921"/>
            <a:ext cx="3629520" cy="923330"/>
          </a:xfrm>
          <a:prstGeom prst="rect">
            <a:avLst/>
          </a:prstGeom>
          <a:noFill/>
        </p:spPr>
        <p:txBody>
          <a:bodyPr wrap="none" rtlCol="0">
            <a:spAutoFit/>
          </a:bodyPr>
          <a:lstStyle/>
          <a:p>
            <a:r>
              <a:rPr lang="en-US" dirty="0" smtClean="0"/>
              <a:t>Thomas Michael Sadler (1780-1835):</a:t>
            </a:r>
          </a:p>
          <a:p>
            <a:r>
              <a:rPr lang="en-US" dirty="0" smtClean="0"/>
              <a:t>from </a:t>
            </a:r>
            <a:r>
              <a:rPr lang="en-US" dirty="0"/>
              <a:t>his fifteenth year he </a:t>
            </a:r>
            <a:r>
              <a:rPr lang="en-US" dirty="0" smtClean="0"/>
              <a:t>was</a:t>
            </a:r>
          </a:p>
          <a:p>
            <a:r>
              <a:rPr lang="en-US" dirty="0" smtClean="0"/>
              <a:t>practically self-taught.</a:t>
            </a:r>
            <a:endParaRPr lang="en-US" dirty="0"/>
          </a:p>
        </p:txBody>
      </p:sp>
      <p:pic>
        <p:nvPicPr>
          <p:cNvPr id="3078" name="Picture 6" descr="http://upload.wikimedia.org/wikipedia/commons/e/ef/Michael_Thomas_Sadler_by_William_Robins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3309" y="4271804"/>
            <a:ext cx="1998689" cy="260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470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949611"/>
            <a:ext cx="9494004" cy="4249711"/>
          </a:xfrm>
          <a:solidFill>
            <a:schemeClr val="accent2">
              <a:lumMod val="20000"/>
              <a:lumOff val="80000"/>
            </a:schemeClr>
          </a:solidFill>
        </p:spPr>
        <p:txBody>
          <a:bodyPr>
            <a:normAutofit fontScale="925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 February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 y="1"/>
            <a:ext cx="12191999" cy="365760"/>
          </a:xfrm>
          <a:solidFill>
            <a:srgbClr val="00FFCC"/>
          </a:solidFill>
        </p:spPr>
        <p:txBody>
          <a:bodyPr>
            <a:normAutofit fontScale="90000"/>
          </a:bodyPr>
          <a:lstStyle/>
          <a:p>
            <a:pPr algn="ctr"/>
            <a:r>
              <a:rPr lang="en-US" sz="2400" b="1" dirty="0" smtClean="0"/>
              <a:t>PART 5</a:t>
            </a:r>
            <a:endParaRPr lang="en-US" sz="2400" b="1" dirty="0"/>
          </a:p>
        </p:txBody>
      </p:sp>
      <p:sp>
        <p:nvSpPr>
          <p:cNvPr id="3" name="Content Placeholder 2"/>
          <p:cNvSpPr>
            <a:spLocks noGrp="1"/>
          </p:cNvSpPr>
          <p:nvPr>
            <p:ph idx="1"/>
          </p:nvPr>
        </p:nvSpPr>
        <p:spPr>
          <a:xfrm>
            <a:off x="352066" y="563880"/>
            <a:ext cx="11396421" cy="6140665"/>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lgn="ctr">
              <a:buNone/>
            </a:pPr>
            <a:r>
              <a:rPr lang="en-US" b="1" dirty="0" smtClean="0"/>
              <a:t>Rogers </a:t>
            </a:r>
            <a:r>
              <a:rPr lang="en-US" b="1" dirty="0"/>
              <a:t>and Aristotle to the Rescue</a:t>
            </a:r>
          </a:p>
        </p:txBody>
      </p:sp>
    </p:spTree>
    <p:extLst>
      <p:ext uri="{BB962C8B-B14F-4D97-AF65-F5344CB8AC3E}">
        <p14:creationId xmlns:p14="http://schemas.microsoft.com/office/powerpoint/2010/main" val="3197994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65761"/>
            <a:ext cx="12191999" cy="1094071"/>
          </a:xfrm>
          <a:solidFill>
            <a:srgbClr val="FFFF00"/>
          </a:solidFill>
        </p:spPr>
        <p:txBody>
          <a:bodyPr>
            <a:normAutofit/>
          </a:bodyPr>
          <a:lstStyle/>
          <a:p>
            <a:pPr marL="0" indent="0" algn="ctr">
              <a:lnSpc>
                <a:spcPct val="100000"/>
              </a:lnSpc>
              <a:buNone/>
            </a:pPr>
            <a:r>
              <a:rPr lang="en-US" sz="5400" dirty="0" smtClean="0">
                <a:solidFill>
                  <a:srgbClr val="002060"/>
                </a:solidFill>
              </a:rPr>
              <a:t>WHAT WAS THE TRUTH?</a:t>
            </a:r>
          </a:p>
        </p:txBody>
      </p:sp>
      <p:sp>
        <p:nvSpPr>
          <p:cNvPr id="5" name="Content Placeholder 2"/>
          <p:cNvSpPr txBox="1">
            <a:spLocks/>
          </p:cNvSpPr>
          <p:nvPr/>
        </p:nvSpPr>
        <p:spPr>
          <a:xfrm>
            <a:off x="-2" y="1459833"/>
            <a:ext cx="3146158" cy="740926"/>
          </a:xfrm>
          <a:prstGeom prst="rect">
            <a:avLst/>
          </a:prstGeom>
          <a:solidFill>
            <a:srgbClr val="CCFFFF"/>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 HISTORY OF AGRICULTURE AND PRICES IN ENGLAND (1259 – 1793)</a:t>
            </a:r>
          </a:p>
          <a:p>
            <a:pPr marL="0" indent="0">
              <a:buFont typeface="Arial" panose="020B0604020202020204" pitchFamily="34" charset="0"/>
              <a:buNone/>
            </a:pPr>
            <a:r>
              <a:rPr lang="en-US" sz="2400" dirty="0" smtClean="0"/>
              <a:t>by Thorold Rogers</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a:p>
        </p:txBody>
      </p:sp>
      <p:pic>
        <p:nvPicPr>
          <p:cNvPr id="16386" name="Picture 2" descr="http://ichef.bbci.co.uk/arts/yourpaintings/images/paintings/wrcc/624x544/ou_wrcc_16_624x5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976" y="2439288"/>
            <a:ext cx="2773068" cy="33823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51559" y="2422327"/>
            <a:ext cx="4771030" cy="3416320"/>
          </a:xfrm>
          <a:prstGeom prst="rect">
            <a:avLst/>
          </a:prstGeom>
          <a:noFill/>
        </p:spPr>
        <p:txBody>
          <a:bodyPr wrap="square" rtlCol="0">
            <a:spAutoFit/>
          </a:bodyPr>
          <a:lstStyle/>
          <a:p>
            <a:r>
              <a:rPr lang="en-US" dirty="0" smtClean="0"/>
              <a:t>“A clergyman Thorold Rogers (1823-1890) lived in Oxford (c. 1850) and made a living coaching in the classics and philosophy.  In 1860, however, he began serious research into the wages and</a:t>
            </a:r>
          </a:p>
          <a:p>
            <a:r>
              <a:rPr lang="en-US" dirty="0" smtClean="0"/>
              <a:t>prices ruling at the various dates in English history, and on the strength of this research</a:t>
            </a:r>
          </a:p>
          <a:p>
            <a:r>
              <a:rPr lang="en-US" dirty="0" smtClean="0"/>
              <a:t>in 1862 he was elected Drummond Professor of Political Economy …   The statistics which he</a:t>
            </a:r>
          </a:p>
          <a:p>
            <a:r>
              <a:rPr lang="en-US" dirty="0" smtClean="0"/>
              <a:t>collected alone fill a thick volume, and there is no reason to suspect that the conclusions</a:t>
            </a:r>
          </a:p>
          <a:p>
            <a:r>
              <a:rPr lang="en-US" dirty="0" smtClean="0"/>
              <a:t>at which he arrives are generalizations from insufficient data.”   Hollis pp </a:t>
            </a:r>
            <a:r>
              <a:rPr lang="en-US" dirty="0" smtClean="0"/>
              <a:t>42-43</a:t>
            </a:r>
            <a:endParaRPr lang="en-US" dirty="0"/>
          </a:p>
        </p:txBody>
      </p:sp>
      <p:sp>
        <p:nvSpPr>
          <p:cNvPr id="9" name="TextBox 8"/>
          <p:cNvSpPr txBox="1"/>
          <p:nvPr/>
        </p:nvSpPr>
        <p:spPr>
          <a:xfrm>
            <a:off x="6513095" y="3148879"/>
            <a:ext cx="184731" cy="369332"/>
          </a:xfrm>
          <a:prstGeom prst="rect">
            <a:avLst/>
          </a:prstGeom>
          <a:noFill/>
        </p:spPr>
        <p:txBody>
          <a:bodyPr wrap="none" rtlCol="0">
            <a:spAutoFit/>
          </a:bodyPr>
          <a:lstStyle/>
          <a:p>
            <a:endParaRPr lang="en-US" dirty="0"/>
          </a:p>
        </p:txBody>
      </p:sp>
      <p:sp>
        <p:nvSpPr>
          <p:cNvPr id="11" name="Title 1"/>
          <p:cNvSpPr txBox="1">
            <a:spLocks/>
          </p:cNvSpPr>
          <p:nvPr/>
        </p:nvSpPr>
        <p:spPr>
          <a:xfrm>
            <a:off x="-45722" y="1"/>
            <a:ext cx="12191999" cy="365760"/>
          </a:xfrm>
          <a:prstGeom prst="rect">
            <a:avLst/>
          </a:prstGeom>
          <a:solidFill>
            <a:srgbClr val="00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Rogers and Aristotle to the Rescue</a:t>
            </a:r>
            <a:endParaRPr lang="en-US" sz="2000" dirty="0"/>
          </a:p>
        </p:txBody>
      </p:sp>
      <p:pic>
        <p:nvPicPr>
          <p:cNvPr id="4098" name="Picture 2" descr="http://assets.cambridge.org/97811080/36566/cover/97811080365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0759"/>
            <a:ext cx="3146156" cy="4652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15976" y="5838647"/>
            <a:ext cx="2934346" cy="369332"/>
          </a:xfrm>
          <a:prstGeom prst="rect">
            <a:avLst/>
          </a:prstGeom>
        </p:spPr>
        <p:txBody>
          <a:bodyPr wrap="square">
            <a:spAutoFit/>
          </a:bodyPr>
          <a:lstStyle/>
          <a:p>
            <a:r>
              <a:rPr lang="en-US" b="1" dirty="0" smtClean="0"/>
              <a:t>Thorold </a:t>
            </a:r>
            <a:r>
              <a:rPr lang="en-US" b="1" dirty="0"/>
              <a:t>Rogers</a:t>
            </a:r>
            <a:r>
              <a:rPr lang="en-US" dirty="0"/>
              <a:t> </a:t>
            </a:r>
            <a:r>
              <a:rPr lang="en-US" b="1" dirty="0" smtClean="0"/>
              <a:t>(1823–1890</a:t>
            </a:r>
            <a:r>
              <a:rPr lang="en-US" b="1" dirty="0"/>
              <a:t>)</a:t>
            </a:r>
          </a:p>
        </p:txBody>
      </p:sp>
      <p:sp>
        <p:nvSpPr>
          <p:cNvPr id="4" name="Rectangle 3"/>
          <p:cNvSpPr/>
          <p:nvPr/>
        </p:nvSpPr>
        <p:spPr>
          <a:xfrm>
            <a:off x="3146156" y="6058573"/>
            <a:ext cx="4169044" cy="646331"/>
          </a:xfrm>
          <a:prstGeom prst="rect">
            <a:avLst/>
          </a:prstGeom>
        </p:spPr>
        <p:txBody>
          <a:bodyPr wrap="square">
            <a:spAutoFit/>
          </a:bodyPr>
          <a:lstStyle/>
          <a:p>
            <a:r>
              <a:rPr lang="en-US" dirty="0" smtClean="0"/>
              <a:t>7 </a:t>
            </a:r>
            <a:r>
              <a:rPr lang="en-US" dirty="0" err="1" smtClean="0"/>
              <a:t>vols</a:t>
            </a:r>
            <a:r>
              <a:rPr lang="en-US" dirty="0" smtClean="0"/>
              <a:t>:  I, II </a:t>
            </a:r>
            <a:r>
              <a:rPr lang="en-US" dirty="0"/>
              <a:t>(1866), </a:t>
            </a:r>
            <a:r>
              <a:rPr lang="en-US" dirty="0" smtClean="0"/>
              <a:t>III, IV </a:t>
            </a:r>
            <a:r>
              <a:rPr lang="en-US" dirty="0"/>
              <a:t>(</a:t>
            </a:r>
            <a:r>
              <a:rPr lang="en-US" dirty="0" smtClean="0"/>
              <a:t>1882),</a:t>
            </a:r>
          </a:p>
          <a:p>
            <a:r>
              <a:rPr lang="en-US" dirty="0" smtClean="0"/>
              <a:t>V, VI </a:t>
            </a:r>
            <a:r>
              <a:rPr lang="en-US" dirty="0"/>
              <a:t>(1887), </a:t>
            </a:r>
            <a:r>
              <a:rPr lang="en-US" dirty="0" smtClean="0"/>
              <a:t>VII, PART I, VII, PART II </a:t>
            </a:r>
            <a:r>
              <a:rPr lang="en-US" dirty="0"/>
              <a:t>(1902)</a:t>
            </a:r>
          </a:p>
        </p:txBody>
      </p:sp>
    </p:spTree>
    <p:extLst>
      <p:ext uri="{BB962C8B-B14F-4D97-AF65-F5344CB8AC3E}">
        <p14:creationId xmlns:p14="http://schemas.microsoft.com/office/powerpoint/2010/main" val="296672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65761"/>
            <a:ext cx="12191999" cy="1094071"/>
          </a:xfrm>
          <a:solidFill>
            <a:srgbClr val="FFFF00"/>
          </a:solidFill>
        </p:spPr>
        <p:txBody>
          <a:bodyPr>
            <a:normAutofit/>
          </a:bodyPr>
          <a:lstStyle/>
          <a:p>
            <a:pPr marL="0" indent="0" algn="ctr">
              <a:lnSpc>
                <a:spcPct val="100000"/>
              </a:lnSpc>
              <a:buNone/>
            </a:pPr>
            <a:r>
              <a:rPr lang="en-US" sz="5400" dirty="0" smtClean="0">
                <a:solidFill>
                  <a:srgbClr val="002060"/>
                </a:solidFill>
              </a:rPr>
              <a:t>THE TRUTH: Unnecessary Poverty</a:t>
            </a:r>
          </a:p>
        </p:txBody>
      </p:sp>
      <p:pic>
        <p:nvPicPr>
          <p:cNvPr id="16386" name="Picture 2" descr="http://ichef.bbci.co.uk/arts/yourpaintings/images/paintings/wrcc/624x544/ou_wrcc_16_624x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53" y="2513934"/>
            <a:ext cx="2261648" cy="27586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13095" y="3148879"/>
            <a:ext cx="184731" cy="369332"/>
          </a:xfrm>
          <a:prstGeom prst="rect">
            <a:avLst/>
          </a:prstGeom>
          <a:noFill/>
        </p:spPr>
        <p:txBody>
          <a:bodyPr wrap="none" rtlCol="0">
            <a:spAutoFit/>
          </a:bodyPr>
          <a:lstStyle/>
          <a:p>
            <a:endParaRPr lang="en-US" dirty="0"/>
          </a:p>
        </p:txBody>
      </p:sp>
      <p:sp>
        <p:nvSpPr>
          <p:cNvPr id="10" name="TextBox 9"/>
          <p:cNvSpPr txBox="1"/>
          <p:nvPr/>
        </p:nvSpPr>
        <p:spPr>
          <a:xfrm>
            <a:off x="3900864" y="2513934"/>
            <a:ext cx="6920805" cy="2646878"/>
          </a:xfrm>
          <a:prstGeom prst="rect">
            <a:avLst/>
          </a:prstGeom>
          <a:noFill/>
        </p:spPr>
        <p:txBody>
          <a:bodyPr wrap="none" rtlCol="0">
            <a:spAutoFit/>
          </a:bodyPr>
          <a:lstStyle/>
          <a:p>
            <a:r>
              <a:rPr lang="en-US" sz="2800" b="1" u="sng" dirty="0" smtClean="0"/>
              <a:t>TRUTH</a:t>
            </a:r>
            <a:r>
              <a:rPr lang="en-US" sz="2000" dirty="0" smtClean="0"/>
              <a:t>:   “Between Henry VII’s time and 1850 the population</a:t>
            </a:r>
          </a:p>
          <a:p>
            <a:r>
              <a:rPr lang="en-US" sz="2000" dirty="0" smtClean="0"/>
              <a:t>of England multiplied by about five … the productivity of the</a:t>
            </a:r>
          </a:p>
          <a:p>
            <a:r>
              <a:rPr lang="en-US" sz="2000" dirty="0" smtClean="0"/>
              <a:t>country had multiplied by about four by 1800 … and multiplied</a:t>
            </a:r>
          </a:p>
          <a:p>
            <a:r>
              <a:rPr lang="en-US" sz="2000" dirty="0" smtClean="0"/>
              <a:t>by another four and a half between 1800 and 1850, making a </a:t>
            </a:r>
          </a:p>
          <a:p>
            <a:r>
              <a:rPr lang="en-US" sz="2000" dirty="0" smtClean="0"/>
              <a:t>total of 18.  As a result the poor ought to have been between</a:t>
            </a:r>
          </a:p>
          <a:p>
            <a:r>
              <a:rPr lang="en-US" sz="2000" dirty="0" smtClean="0"/>
              <a:t>three or four times better-off.  They were, however, considerably</a:t>
            </a:r>
          </a:p>
          <a:p>
            <a:r>
              <a:rPr lang="en-US" sz="2000" dirty="0" smtClean="0"/>
              <a:t>worse off.”   Hollis p. 46</a:t>
            </a:r>
          </a:p>
          <a:p>
            <a:endParaRPr lang="en-US" dirty="0"/>
          </a:p>
        </p:txBody>
      </p:sp>
      <p:sp>
        <p:nvSpPr>
          <p:cNvPr id="11" name="Title 1"/>
          <p:cNvSpPr txBox="1">
            <a:spLocks/>
          </p:cNvSpPr>
          <p:nvPr/>
        </p:nvSpPr>
        <p:spPr>
          <a:xfrm>
            <a:off x="-45722" y="1"/>
            <a:ext cx="12191999" cy="365760"/>
          </a:xfrm>
          <a:prstGeom prst="rect">
            <a:avLst/>
          </a:prstGeom>
          <a:solidFill>
            <a:srgbClr val="00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Rogers and Aristotle to the Rescue</a:t>
            </a:r>
            <a:endParaRPr lang="en-US" sz="2000" dirty="0"/>
          </a:p>
        </p:txBody>
      </p:sp>
      <p:sp>
        <p:nvSpPr>
          <p:cNvPr id="8" name="Rectangle 7"/>
          <p:cNvSpPr/>
          <p:nvPr/>
        </p:nvSpPr>
        <p:spPr>
          <a:xfrm>
            <a:off x="245604" y="5272537"/>
            <a:ext cx="2934346" cy="369332"/>
          </a:xfrm>
          <a:prstGeom prst="rect">
            <a:avLst/>
          </a:prstGeom>
        </p:spPr>
        <p:txBody>
          <a:bodyPr wrap="square">
            <a:spAutoFit/>
          </a:bodyPr>
          <a:lstStyle/>
          <a:p>
            <a:r>
              <a:rPr lang="en-US" b="1" dirty="0" smtClean="0"/>
              <a:t>Thorold </a:t>
            </a:r>
            <a:r>
              <a:rPr lang="en-US" b="1" dirty="0"/>
              <a:t>Rogers</a:t>
            </a:r>
            <a:r>
              <a:rPr lang="en-US" dirty="0"/>
              <a:t> </a:t>
            </a:r>
            <a:r>
              <a:rPr lang="en-US" b="1" dirty="0" smtClean="0"/>
              <a:t>(1823–1890</a:t>
            </a:r>
            <a:r>
              <a:rPr lang="en-US" b="1" dirty="0"/>
              <a:t>)</a:t>
            </a:r>
          </a:p>
        </p:txBody>
      </p:sp>
    </p:spTree>
    <p:extLst>
      <p:ext uri="{BB962C8B-B14F-4D97-AF65-F5344CB8AC3E}">
        <p14:creationId xmlns:p14="http://schemas.microsoft.com/office/powerpoint/2010/main" val="615450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65761"/>
            <a:ext cx="12191999" cy="1094071"/>
          </a:xfrm>
          <a:solidFill>
            <a:srgbClr val="FFFF00"/>
          </a:solidFill>
        </p:spPr>
        <p:txBody>
          <a:bodyPr>
            <a:normAutofit/>
          </a:bodyPr>
          <a:lstStyle/>
          <a:p>
            <a:pPr marL="0" indent="0" algn="ctr">
              <a:lnSpc>
                <a:spcPct val="100000"/>
              </a:lnSpc>
              <a:buNone/>
            </a:pPr>
            <a:r>
              <a:rPr lang="en-US" sz="5400" dirty="0">
                <a:solidFill>
                  <a:srgbClr val="002060"/>
                </a:solidFill>
              </a:rPr>
              <a:t>THE TRUTH: Unnecessary Poverty</a:t>
            </a:r>
          </a:p>
        </p:txBody>
      </p:sp>
      <p:pic>
        <p:nvPicPr>
          <p:cNvPr id="16386" name="Picture 2" descr="http://ichef.bbci.co.uk/arts/yourpaintings/images/paintings/wrcc/624x544/ou_wrcc_16_624x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53" y="2513934"/>
            <a:ext cx="2261648" cy="27586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13095" y="3148879"/>
            <a:ext cx="184731" cy="369332"/>
          </a:xfrm>
          <a:prstGeom prst="rect">
            <a:avLst/>
          </a:prstGeom>
          <a:noFill/>
        </p:spPr>
        <p:txBody>
          <a:bodyPr wrap="none" rtlCol="0">
            <a:spAutoFit/>
          </a:bodyPr>
          <a:lstStyle/>
          <a:p>
            <a:endParaRPr lang="en-US" dirty="0"/>
          </a:p>
        </p:txBody>
      </p:sp>
      <p:sp>
        <p:nvSpPr>
          <p:cNvPr id="10" name="TextBox 9"/>
          <p:cNvSpPr txBox="1"/>
          <p:nvPr/>
        </p:nvSpPr>
        <p:spPr>
          <a:xfrm>
            <a:off x="3931317" y="2831406"/>
            <a:ext cx="7297319" cy="2123658"/>
          </a:xfrm>
          <a:prstGeom prst="rect">
            <a:avLst/>
          </a:prstGeom>
          <a:noFill/>
        </p:spPr>
        <p:txBody>
          <a:bodyPr wrap="none" rtlCol="0">
            <a:spAutoFit/>
          </a:bodyPr>
          <a:lstStyle/>
          <a:p>
            <a:r>
              <a:rPr lang="en-US" sz="2400" b="1" u="sng" dirty="0" smtClean="0"/>
              <a:t>TRUTH</a:t>
            </a:r>
            <a:r>
              <a:rPr lang="en-US" dirty="0" smtClean="0"/>
              <a:t>:   “I contend that, from 1563 to 1824, a conspiracy, concocted by</a:t>
            </a:r>
          </a:p>
          <a:p>
            <a:r>
              <a:rPr lang="en-US" dirty="0" smtClean="0"/>
              <a:t>the law and carried out by parties interested in its success, was entered into</a:t>
            </a:r>
          </a:p>
          <a:p>
            <a:r>
              <a:rPr lang="en-US" dirty="0" smtClean="0"/>
              <a:t>to cheat the English workman of his wages, to tie him to the soil, to deprive</a:t>
            </a:r>
          </a:p>
          <a:p>
            <a:r>
              <a:rPr lang="en-US" dirty="0" smtClean="0"/>
              <a:t>him of hope and to degrade him into irremediable poverty … ”   </a:t>
            </a:r>
          </a:p>
          <a:p>
            <a:r>
              <a:rPr lang="en-US" dirty="0" smtClean="0"/>
              <a:t>Thorold Rogers, </a:t>
            </a:r>
            <a:r>
              <a:rPr lang="en-US" i="1" dirty="0" smtClean="0"/>
              <a:t>Six Centuries of Work and Wages</a:t>
            </a:r>
            <a:r>
              <a:rPr lang="en-US" dirty="0" smtClean="0"/>
              <a:t>, 1903, p. 398</a:t>
            </a:r>
          </a:p>
          <a:p>
            <a:endParaRPr lang="en-US" dirty="0" smtClean="0"/>
          </a:p>
          <a:p>
            <a:endParaRPr lang="en-US" dirty="0"/>
          </a:p>
        </p:txBody>
      </p:sp>
      <p:sp>
        <p:nvSpPr>
          <p:cNvPr id="11" name="Title 1"/>
          <p:cNvSpPr txBox="1">
            <a:spLocks/>
          </p:cNvSpPr>
          <p:nvPr/>
        </p:nvSpPr>
        <p:spPr>
          <a:xfrm>
            <a:off x="-45722" y="1"/>
            <a:ext cx="12191999" cy="365760"/>
          </a:xfrm>
          <a:prstGeom prst="rect">
            <a:avLst/>
          </a:prstGeom>
          <a:solidFill>
            <a:srgbClr val="00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Rogers and Aristotle to the Rescue</a:t>
            </a:r>
            <a:endParaRPr lang="en-US" sz="2000" dirty="0"/>
          </a:p>
        </p:txBody>
      </p:sp>
      <p:sp>
        <p:nvSpPr>
          <p:cNvPr id="7" name="Rectangle 6"/>
          <p:cNvSpPr/>
          <p:nvPr/>
        </p:nvSpPr>
        <p:spPr>
          <a:xfrm>
            <a:off x="460911" y="5272537"/>
            <a:ext cx="2934346" cy="369332"/>
          </a:xfrm>
          <a:prstGeom prst="rect">
            <a:avLst/>
          </a:prstGeom>
        </p:spPr>
        <p:txBody>
          <a:bodyPr wrap="square">
            <a:spAutoFit/>
          </a:bodyPr>
          <a:lstStyle/>
          <a:p>
            <a:r>
              <a:rPr lang="en-US" b="1" dirty="0" smtClean="0"/>
              <a:t>Thorold </a:t>
            </a:r>
            <a:r>
              <a:rPr lang="en-US" b="1" dirty="0"/>
              <a:t>Rogers</a:t>
            </a:r>
            <a:r>
              <a:rPr lang="en-US" dirty="0"/>
              <a:t> </a:t>
            </a:r>
            <a:r>
              <a:rPr lang="en-US" b="1" dirty="0" smtClean="0"/>
              <a:t>(1823–1890</a:t>
            </a:r>
            <a:r>
              <a:rPr lang="en-US" b="1" dirty="0"/>
              <a:t>)</a:t>
            </a:r>
          </a:p>
        </p:txBody>
      </p:sp>
    </p:spTree>
    <p:extLst>
      <p:ext uri="{BB962C8B-B14F-4D97-AF65-F5344CB8AC3E}">
        <p14:creationId xmlns:p14="http://schemas.microsoft.com/office/powerpoint/2010/main" val="3078734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65761"/>
            <a:ext cx="12191999" cy="1094071"/>
          </a:xfrm>
          <a:solidFill>
            <a:srgbClr val="FFFF00"/>
          </a:solidFill>
        </p:spPr>
        <p:txBody>
          <a:bodyPr>
            <a:normAutofit/>
          </a:bodyPr>
          <a:lstStyle/>
          <a:p>
            <a:pPr marL="0" indent="0" algn="ctr">
              <a:lnSpc>
                <a:spcPct val="100000"/>
              </a:lnSpc>
              <a:buNone/>
            </a:pPr>
            <a:r>
              <a:rPr lang="en-US" sz="5400" dirty="0">
                <a:solidFill>
                  <a:srgbClr val="002060"/>
                </a:solidFill>
              </a:rPr>
              <a:t>THE TRUTH: Unnecessary Poverty</a:t>
            </a:r>
          </a:p>
        </p:txBody>
      </p:sp>
      <p:pic>
        <p:nvPicPr>
          <p:cNvPr id="16386" name="Picture 2" descr="http://ichef.bbci.co.uk/arts/yourpaintings/images/paintings/wrcc/624x544/ou_wrcc_16_624x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53" y="2513934"/>
            <a:ext cx="2261648" cy="27586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13095" y="3148879"/>
            <a:ext cx="184731" cy="369332"/>
          </a:xfrm>
          <a:prstGeom prst="rect">
            <a:avLst/>
          </a:prstGeom>
          <a:noFill/>
        </p:spPr>
        <p:txBody>
          <a:bodyPr wrap="none" rtlCol="0">
            <a:spAutoFit/>
          </a:bodyPr>
          <a:lstStyle/>
          <a:p>
            <a:endParaRPr lang="en-US" dirty="0"/>
          </a:p>
        </p:txBody>
      </p:sp>
      <p:sp>
        <p:nvSpPr>
          <p:cNvPr id="10" name="TextBox 9"/>
          <p:cNvSpPr txBox="1"/>
          <p:nvPr/>
        </p:nvSpPr>
        <p:spPr>
          <a:xfrm>
            <a:off x="3947359" y="2854775"/>
            <a:ext cx="6234079" cy="1846659"/>
          </a:xfrm>
          <a:prstGeom prst="rect">
            <a:avLst/>
          </a:prstGeom>
          <a:noFill/>
        </p:spPr>
        <p:txBody>
          <a:bodyPr wrap="none" rtlCol="0">
            <a:spAutoFit/>
          </a:bodyPr>
          <a:lstStyle/>
          <a:p>
            <a:r>
              <a:rPr lang="en-US" sz="2400" b="1" u="sng" dirty="0" smtClean="0"/>
              <a:t>TRUTH</a:t>
            </a:r>
            <a:r>
              <a:rPr lang="en-US" dirty="0" smtClean="0"/>
              <a:t>:   “The gentlemen of England, so far from being those</a:t>
            </a:r>
          </a:p>
          <a:p>
            <a:r>
              <a:rPr lang="en-US" dirty="0" smtClean="0"/>
              <a:t>leaders of the nation towards a finer and a wider freedom which</a:t>
            </a:r>
          </a:p>
          <a:p>
            <a:r>
              <a:rPr lang="en-US" dirty="0" smtClean="0"/>
              <a:t>the progressive history had represented them to be, were</a:t>
            </a:r>
          </a:p>
          <a:p>
            <a:r>
              <a:rPr lang="en-US" dirty="0" smtClean="0"/>
              <a:t>revealed as in the heyday of their power the trickiest and most</a:t>
            </a:r>
          </a:p>
          <a:p>
            <a:r>
              <a:rPr lang="en-US" dirty="0" smtClean="0"/>
              <a:t>rapacious class ever known among men.”   Hollis p. 46</a:t>
            </a:r>
          </a:p>
          <a:p>
            <a:endParaRPr lang="en-US" dirty="0"/>
          </a:p>
        </p:txBody>
      </p:sp>
      <p:sp>
        <p:nvSpPr>
          <p:cNvPr id="11" name="Title 1"/>
          <p:cNvSpPr txBox="1">
            <a:spLocks/>
          </p:cNvSpPr>
          <p:nvPr/>
        </p:nvSpPr>
        <p:spPr>
          <a:xfrm>
            <a:off x="-45722" y="1"/>
            <a:ext cx="12191999" cy="365760"/>
          </a:xfrm>
          <a:prstGeom prst="rect">
            <a:avLst/>
          </a:prstGeom>
          <a:solidFill>
            <a:srgbClr val="00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Rogers and Aristotle to the Rescue</a:t>
            </a:r>
            <a:endParaRPr lang="en-US" sz="2000" dirty="0"/>
          </a:p>
        </p:txBody>
      </p:sp>
      <p:sp>
        <p:nvSpPr>
          <p:cNvPr id="7" name="Rectangle 6"/>
          <p:cNvSpPr/>
          <p:nvPr/>
        </p:nvSpPr>
        <p:spPr>
          <a:xfrm>
            <a:off x="245604" y="5272537"/>
            <a:ext cx="2934346" cy="369332"/>
          </a:xfrm>
          <a:prstGeom prst="rect">
            <a:avLst/>
          </a:prstGeom>
        </p:spPr>
        <p:txBody>
          <a:bodyPr wrap="square">
            <a:spAutoFit/>
          </a:bodyPr>
          <a:lstStyle/>
          <a:p>
            <a:r>
              <a:rPr lang="en-US" b="1" dirty="0" smtClean="0"/>
              <a:t>Thorold </a:t>
            </a:r>
            <a:r>
              <a:rPr lang="en-US" b="1" dirty="0"/>
              <a:t>Rogers</a:t>
            </a:r>
            <a:r>
              <a:rPr lang="en-US" dirty="0"/>
              <a:t> </a:t>
            </a:r>
            <a:r>
              <a:rPr lang="en-US" b="1" dirty="0" smtClean="0"/>
              <a:t>(1823–1890</a:t>
            </a:r>
            <a:r>
              <a:rPr lang="en-US" b="1" dirty="0"/>
              <a:t>)</a:t>
            </a:r>
          </a:p>
        </p:txBody>
      </p:sp>
    </p:spTree>
    <p:extLst>
      <p:ext uri="{BB962C8B-B14F-4D97-AF65-F5344CB8AC3E}">
        <p14:creationId xmlns:p14="http://schemas.microsoft.com/office/powerpoint/2010/main" val="1253540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979" y="1751309"/>
            <a:ext cx="7578671" cy="2278250"/>
          </a:xfrm>
          <a:solidFill>
            <a:srgbClr val="FFCC66"/>
          </a:solidFill>
        </p:spPr>
        <p:txBody>
          <a:bodyPr>
            <a:noAutofit/>
          </a:bodyPr>
          <a:lstStyle/>
          <a:p>
            <a:pPr marL="0" indent="0">
              <a:buNone/>
            </a:pPr>
            <a:r>
              <a:rPr lang="en-US" sz="1800" dirty="0" smtClean="0"/>
              <a:t>Hollis, Two Nations, pp. 85-86:</a:t>
            </a:r>
          </a:p>
          <a:p>
            <a:pPr marL="0" indent="0">
              <a:buNone/>
            </a:pPr>
            <a:r>
              <a:rPr lang="en-US" sz="1800" dirty="0" smtClean="0"/>
              <a:t>“Englishmen have been starving in the midst of plenty for four hundred years.   A hundred years ago Cobbett found in his England ‘starving in the midst of abundance’ … A hundred years before Cobbett the very phrase … was on the lips of Bishop Berkeley.   Two hundred years before Berkeley, Sir Thomas More was writing of the same phenomenon in his Utopia.</a:t>
            </a:r>
          </a:p>
          <a:p>
            <a:pPr marL="0" indent="0">
              <a:buNone/>
            </a:pPr>
            <a:r>
              <a:rPr lang="en-US" sz="1800" dirty="0" smtClean="0"/>
              <a:t>We must go back behind Sir Thomas More (1478-1535) to find an age where a man could not starve save when there was not enough food to feed him.“</a:t>
            </a:r>
          </a:p>
          <a:p>
            <a:pPr marL="0" indent="0">
              <a:buNone/>
            </a:pPr>
            <a:endParaRPr lang="en-US" sz="2000" dirty="0" smtClean="0"/>
          </a:p>
        </p:txBody>
      </p:sp>
      <p:pic>
        <p:nvPicPr>
          <p:cNvPr id="15362" name="Picture 2" descr="http://i.dailymail.co.uk/i/pix/2010/09/16/article-1312764-0B389E7D000005DC-978_468x6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9753" y="1936706"/>
            <a:ext cx="3368840" cy="444859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5722" y="1"/>
            <a:ext cx="12191999" cy="365760"/>
          </a:xfrm>
          <a:prstGeom prst="rect">
            <a:avLst/>
          </a:prstGeom>
          <a:solidFill>
            <a:srgbClr val="00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Rogers and Aristotle to the Rescue</a:t>
            </a:r>
            <a:endParaRPr lang="en-US" sz="2000" dirty="0"/>
          </a:p>
        </p:txBody>
      </p:sp>
      <p:sp>
        <p:nvSpPr>
          <p:cNvPr id="10" name="Content Placeholder 2"/>
          <p:cNvSpPr txBox="1">
            <a:spLocks/>
          </p:cNvSpPr>
          <p:nvPr/>
        </p:nvSpPr>
        <p:spPr>
          <a:xfrm>
            <a:off x="1" y="365761"/>
            <a:ext cx="12191999" cy="1094071"/>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smtClean="0">
                <a:solidFill>
                  <a:srgbClr val="002060"/>
                </a:solidFill>
              </a:rPr>
              <a:t>THE TRUTH: Unnecessary Poverty</a:t>
            </a:r>
            <a:endParaRPr lang="en-US" sz="5400" dirty="0">
              <a:solidFill>
                <a:srgbClr val="002060"/>
              </a:solidFill>
            </a:endParaRPr>
          </a:p>
        </p:txBody>
      </p:sp>
      <p:sp>
        <p:nvSpPr>
          <p:cNvPr id="11" name="Content Placeholder 2"/>
          <p:cNvSpPr txBox="1">
            <a:spLocks/>
          </p:cNvSpPr>
          <p:nvPr/>
        </p:nvSpPr>
        <p:spPr>
          <a:xfrm>
            <a:off x="185979" y="4161004"/>
            <a:ext cx="7578671" cy="2278250"/>
          </a:xfrm>
          <a:prstGeom prst="rect">
            <a:avLst/>
          </a:prstGeom>
          <a:solidFill>
            <a:srgbClr val="FF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Hollis, Two Nations, pp. 88:</a:t>
            </a:r>
          </a:p>
          <a:p>
            <a:pPr marL="0" indent="0">
              <a:buFont typeface="Arial" panose="020B0604020202020204" pitchFamily="34" charset="0"/>
              <a:buNone/>
            </a:pPr>
            <a:r>
              <a:rPr lang="en-US" sz="1800" dirty="0" smtClean="0"/>
              <a:t>“The important truth was that there was no difficulty at all in procuring a sufficiency of food for all …</a:t>
            </a:r>
          </a:p>
          <a:p>
            <a:pPr marL="0" indent="0">
              <a:buFont typeface="Arial" panose="020B0604020202020204" pitchFamily="34" charset="0"/>
              <a:buNone/>
            </a:pPr>
            <a:r>
              <a:rPr lang="en-US" sz="1800" dirty="0" smtClean="0"/>
              <a:t>The first business of a society, Aristotle tells us, is to see to it that its members can live.  Therefore, the first business of its economic system is to produce a sufficiency of food and clothing, or of goods that can be exchanged for food and clothing … “</a:t>
            </a:r>
          </a:p>
          <a:p>
            <a:pPr marL="0" indent="0">
              <a:buFont typeface="Arial" panose="020B0604020202020204" pitchFamily="34" charset="0"/>
              <a:buNone/>
            </a:pPr>
            <a:endParaRPr lang="en-US" sz="2000" dirty="0" smtClean="0"/>
          </a:p>
        </p:txBody>
      </p:sp>
    </p:spTree>
    <p:extLst>
      <p:ext uri="{BB962C8B-B14F-4D97-AF65-F5344CB8AC3E}">
        <p14:creationId xmlns:p14="http://schemas.microsoft.com/office/powerpoint/2010/main" val="2355513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dirty="0" smtClean="0"/>
              <a:t>PART 6</a:t>
            </a:r>
            <a:endParaRPr lang="en-US" sz="24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endParaRPr lang="en-US" dirty="0" smtClean="0"/>
          </a:p>
        </p:txBody>
      </p:sp>
      <p:sp>
        <p:nvSpPr>
          <p:cNvPr id="4" name="Rectangle 3"/>
          <p:cNvSpPr/>
          <p:nvPr/>
        </p:nvSpPr>
        <p:spPr>
          <a:xfrm>
            <a:off x="4234849" y="3244334"/>
            <a:ext cx="5085366" cy="523220"/>
          </a:xfrm>
          <a:prstGeom prst="rect">
            <a:avLst/>
          </a:prstGeom>
        </p:spPr>
        <p:txBody>
          <a:bodyPr wrap="none">
            <a:spAutoFit/>
          </a:bodyPr>
          <a:lstStyle/>
          <a:p>
            <a:r>
              <a:rPr lang="en-US" sz="2800" b="1" dirty="0"/>
              <a:t>Christianity Joins in the “Rescue”</a:t>
            </a:r>
          </a:p>
        </p:txBody>
      </p:sp>
    </p:spTree>
    <p:extLst>
      <p:ext uri="{BB962C8B-B14F-4D97-AF65-F5344CB8AC3E}">
        <p14:creationId xmlns:p14="http://schemas.microsoft.com/office/powerpoint/2010/main" val="3352944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000" b="1" dirty="0"/>
              <a:t>Christianity Joins in the “Rescue</a:t>
            </a:r>
            <a:r>
              <a:rPr lang="en-US" sz="2000" b="1" dirty="0" smtClean="0"/>
              <a:t>”</a:t>
            </a:r>
            <a:endParaRPr lang="en-US" sz="2000" dirty="0"/>
          </a:p>
        </p:txBody>
      </p:sp>
      <p:sp>
        <p:nvSpPr>
          <p:cNvPr id="6" name="Content Placeholder 5"/>
          <p:cNvSpPr>
            <a:spLocks noGrp="1"/>
          </p:cNvSpPr>
          <p:nvPr>
            <p:ph idx="1"/>
          </p:nvPr>
        </p:nvSpPr>
        <p:spPr>
          <a:xfrm>
            <a:off x="0" y="365761"/>
            <a:ext cx="7795648" cy="2405412"/>
          </a:xfrm>
          <a:solidFill>
            <a:srgbClr val="FFCCFF"/>
          </a:solidFill>
        </p:spPr>
        <p:txBody>
          <a:bodyPr>
            <a:normAutofit fontScale="92500"/>
          </a:bodyPr>
          <a:lstStyle/>
          <a:p>
            <a:pPr marL="0" indent="0">
              <a:buNone/>
            </a:pPr>
            <a:r>
              <a:rPr lang="en-US" dirty="0" smtClean="0"/>
              <a:t>The first effective attacks on the system came not from economists but from the religious motives of three men:</a:t>
            </a:r>
          </a:p>
          <a:p>
            <a:r>
              <a:rPr lang="en-US" dirty="0" smtClean="0"/>
              <a:t>Thomas Michael Sadler, a Methodist</a:t>
            </a:r>
          </a:p>
          <a:p>
            <a:r>
              <a:rPr lang="en-US" dirty="0" smtClean="0"/>
              <a:t>Lord Shaftesbury (Ashley), an Evangelical</a:t>
            </a:r>
          </a:p>
          <a:p>
            <a:r>
              <a:rPr lang="en-US" dirty="0" smtClean="0"/>
              <a:t>Disraeli, a Jew</a:t>
            </a:r>
          </a:p>
          <a:p>
            <a:pPr marL="0" indent="0">
              <a:buNone/>
            </a:pPr>
            <a:endParaRPr lang="en-US" dirty="0"/>
          </a:p>
        </p:txBody>
      </p:sp>
      <p:sp>
        <p:nvSpPr>
          <p:cNvPr id="4" name="TextBox 3"/>
          <p:cNvSpPr txBox="1"/>
          <p:nvPr/>
        </p:nvSpPr>
        <p:spPr>
          <a:xfrm>
            <a:off x="5841950" y="2905179"/>
            <a:ext cx="2446246" cy="1200329"/>
          </a:xfrm>
          <a:prstGeom prst="rect">
            <a:avLst/>
          </a:prstGeom>
          <a:noFill/>
        </p:spPr>
        <p:txBody>
          <a:bodyPr wrap="square" rtlCol="0">
            <a:spAutoFit/>
          </a:bodyPr>
          <a:lstStyle/>
          <a:p>
            <a:r>
              <a:rPr lang="en-US" dirty="0" smtClean="0"/>
              <a:t>Thomas Michael Sadler (1780-1835):  from </a:t>
            </a:r>
            <a:r>
              <a:rPr lang="en-US" dirty="0"/>
              <a:t>his fifteenth year he </a:t>
            </a:r>
            <a:r>
              <a:rPr lang="en-US" dirty="0" smtClean="0"/>
              <a:t>was</a:t>
            </a:r>
          </a:p>
          <a:p>
            <a:r>
              <a:rPr lang="en-US" dirty="0" smtClean="0"/>
              <a:t>practically self-taught.</a:t>
            </a:r>
            <a:endParaRPr lang="en-US" dirty="0"/>
          </a:p>
        </p:txBody>
      </p:sp>
      <p:pic>
        <p:nvPicPr>
          <p:cNvPr id="5" name="Picture 6" descr="http://upload.wikimedia.org/wikipedia/commons/e/ef/Michael_Thomas_Sadler_by_William_Robin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0435" y="4105508"/>
            <a:ext cx="2131772" cy="2778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05247" y="533760"/>
            <a:ext cx="3786753" cy="2585323"/>
          </a:xfrm>
          <a:prstGeom prst="rect">
            <a:avLst/>
          </a:prstGeom>
        </p:spPr>
        <p:txBody>
          <a:bodyPr wrap="square">
            <a:spAutoFit/>
          </a:bodyPr>
          <a:lstStyle/>
          <a:p>
            <a:r>
              <a:rPr lang="en-US" dirty="0" smtClean="0"/>
              <a:t>Lord Shaftesbury (Ashley)</a:t>
            </a:r>
          </a:p>
          <a:p>
            <a:r>
              <a:rPr lang="en-US" dirty="0" smtClean="0"/>
              <a:t>(1801–1885</a:t>
            </a:r>
            <a:r>
              <a:rPr lang="en-US" dirty="0"/>
              <a:t>): Ashley grew up without any experience of parental love. He saw little of his parents, and when duty or necessity compelled them to take notice of him they were formal and </a:t>
            </a:r>
            <a:r>
              <a:rPr lang="en-US" dirty="0" smtClean="0"/>
              <a:t>frightening.  He was saved by the housekeeper who gave him Christian love in the house.</a:t>
            </a:r>
            <a:endParaRPr lang="en-US" dirty="0"/>
          </a:p>
        </p:txBody>
      </p:sp>
      <p:pic>
        <p:nvPicPr>
          <p:cNvPr id="5124" name="Picture 4" descr="http://imgc.allpostersimages.com/images/P-473-488-90/73/7315/TNXO100Z/posters/john-jabez-edwin-paisley-mayall-anthony-ashley-cooper-1801-85-7th-earl-of-shaftesbury-engraved-by-d-j-pound-fro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1939" y="3119083"/>
            <a:ext cx="2490057" cy="37389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905738"/>
            <a:ext cx="5321086" cy="923330"/>
          </a:xfrm>
          <a:prstGeom prst="rect">
            <a:avLst/>
          </a:prstGeom>
        </p:spPr>
        <p:txBody>
          <a:bodyPr wrap="square">
            <a:spAutoFit/>
          </a:bodyPr>
          <a:lstStyle/>
          <a:p>
            <a:r>
              <a:rPr lang="en-US" dirty="0" smtClean="0"/>
              <a:t>Benjamin Disraeli (</a:t>
            </a:r>
            <a:r>
              <a:rPr lang="en-US" dirty="0"/>
              <a:t>1804-1881): his father renounced </a:t>
            </a:r>
            <a:r>
              <a:rPr lang="en-US" dirty="0" smtClean="0"/>
              <a:t>Judaism when Benjamin was 12 years old and had his son baptized into the Church of England. </a:t>
            </a:r>
            <a:endParaRPr lang="en-US" dirty="0"/>
          </a:p>
        </p:txBody>
      </p:sp>
      <p:pic>
        <p:nvPicPr>
          <p:cNvPr id="5128" name="Picture 8" descr="http://loffit.abc.es/wp-content/uploads/2013/12/loffit_benjamin-disraeli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38" y="3963633"/>
            <a:ext cx="4009450" cy="289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648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000" b="1" dirty="0"/>
              <a:t>Christianity Joins in the “Rescue</a:t>
            </a:r>
            <a:r>
              <a:rPr lang="en-US" sz="2000" b="1" dirty="0" smtClean="0"/>
              <a:t>”</a:t>
            </a:r>
            <a:endParaRPr lang="en-US" sz="2000" dirty="0"/>
          </a:p>
        </p:txBody>
      </p:sp>
      <p:sp>
        <p:nvSpPr>
          <p:cNvPr id="6" name="Content Placeholder 5"/>
          <p:cNvSpPr>
            <a:spLocks noGrp="1"/>
          </p:cNvSpPr>
          <p:nvPr>
            <p:ph idx="1"/>
          </p:nvPr>
        </p:nvSpPr>
        <p:spPr>
          <a:xfrm>
            <a:off x="0" y="400274"/>
            <a:ext cx="12191998" cy="3024851"/>
          </a:xfrm>
          <a:solidFill>
            <a:srgbClr val="FFFF99"/>
          </a:solidFill>
        </p:spPr>
        <p:txBody>
          <a:bodyPr>
            <a:normAutofit fontScale="62500" lnSpcReduction="20000"/>
          </a:bodyPr>
          <a:lstStyle/>
          <a:p>
            <a:pPr marL="0" indent="0">
              <a:buNone/>
            </a:pPr>
            <a:r>
              <a:rPr lang="en-US" sz="3800" dirty="0" smtClean="0">
                <a:solidFill>
                  <a:srgbClr val="0070C0"/>
                </a:solidFill>
              </a:rPr>
              <a:t>Sadler was the only member of Parliament, who challenged the whole philosophy of the economists and fought wholeheartedly the battle of the poor.</a:t>
            </a:r>
          </a:p>
          <a:p>
            <a:r>
              <a:rPr lang="en-US" dirty="0"/>
              <a:t>On 16 March 1832, Sadler attempted to introduce legislation in order to limit a child's work day (under the age of 18) to ten hours a day. He described in his own words the suffering that many children were facing in the factories but members of the Parliament still refused to pass the bill. This bill involved the following:</a:t>
            </a:r>
          </a:p>
          <a:p>
            <a:r>
              <a:rPr lang="en-US" dirty="0"/>
              <a:t>a ban on </a:t>
            </a:r>
            <a:r>
              <a:rPr lang="en-US" dirty="0" smtClean="0"/>
              <a:t>labor </a:t>
            </a:r>
            <a:r>
              <a:rPr lang="en-US" dirty="0"/>
              <a:t>for children 9 years old and younger</a:t>
            </a:r>
          </a:p>
          <a:p>
            <a:r>
              <a:rPr lang="en-US" dirty="0"/>
              <a:t>a ten hour work day for people age nine to 18</a:t>
            </a:r>
          </a:p>
          <a:p>
            <a:r>
              <a:rPr lang="en-US" dirty="0"/>
              <a:t>time in the day included for meals</a:t>
            </a:r>
          </a:p>
          <a:p>
            <a:r>
              <a:rPr lang="en-US" dirty="0"/>
              <a:t>two hours of free time on Saturday</a:t>
            </a:r>
          </a:p>
          <a:p>
            <a:r>
              <a:rPr lang="en-US" dirty="0"/>
              <a:t>and a ban on working all night for children under the age of 21</a:t>
            </a:r>
            <a:r>
              <a:rPr lang="en-US" dirty="0" smtClean="0"/>
              <a:t>.</a:t>
            </a:r>
            <a:endParaRPr lang="en-US" dirty="0"/>
          </a:p>
          <a:p>
            <a:pPr marL="0" indent="0">
              <a:buNone/>
            </a:pPr>
            <a:endParaRPr lang="en-US" dirty="0"/>
          </a:p>
          <a:p>
            <a:pPr marL="0" indent="0">
              <a:buNone/>
            </a:pPr>
            <a:endParaRPr lang="en-US" dirty="0"/>
          </a:p>
        </p:txBody>
      </p:sp>
      <p:pic>
        <p:nvPicPr>
          <p:cNvPr id="6146" name="Picture 2" descr="http://www.kingsacademy.com/mhodges/03_The-World-since-1900/01_The-Last-Days-of-the-Gilded-Age/pictures/1908_Child-labor-in-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746" y="3216585"/>
            <a:ext cx="5295254" cy="36414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ia-cache-ec0.pinimg.com/736x/09/65/de/0965de3055613684791fc522834f10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51099"/>
            <a:ext cx="2851688" cy="36069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edia-cache-ak0.pinimg.com/736x/dc/a2/a2/dca2a29ab22ac9dbb52813218f988d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688" y="3251098"/>
            <a:ext cx="4045056" cy="2669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36569" y="6198950"/>
            <a:ext cx="1436612" cy="369332"/>
          </a:xfrm>
          <a:prstGeom prst="rect">
            <a:avLst/>
          </a:prstGeom>
          <a:noFill/>
        </p:spPr>
        <p:txBody>
          <a:bodyPr wrap="none" rtlCol="0">
            <a:spAutoFit/>
          </a:bodyPr>
          <a:lstStyle/>
          <a:p>
            <a:r>
              <a:rPr lang="en-US" dirty="0" smtClean="0"/>
              <a:t>CHILD LABOR</a:t>
            </a:r>
            <a:endParaRPr lang="en-US" dirty="0"/>
          </a:p>
        </p:txBody>
      </p:sp>
    </p:spTree>
    <p:extLst>
      <p:ext uri="{BB962C8B-B14F-4D97-AF65-F5344CB8AC3E}">
        <p14:creationId xmlns:p14="http://schemas.microsoft.com/office/powerpoint/2010/main" val="713591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000" b="1" dirty="0"/>
              <a:t>Christianity Joins in the “Rescue</a:t>
            </a:r>
            <a:r>
              <a:rPr lang="en-US" sz="2000" b="1" dirty="0" smtClean="0"/>
              <a:t>”</a:t>
            </a:r>
            <a:endParaRPr lang="en-US" sz="2000" dirty="0"/>
          </a:p>
        </p:txBody>
      </p:sp>
      <p:sp>
        <p:nvSpPr>
          <p:cNvPr id="4" name="Content Placeholder 5"/>
          <p:cNvSpPr txBox="1">
            <a:spLocks/>
          </p:cNvSpPr>
          <p:nvPr/>
        </p:nvSpPr>
        <p:spPr>
          <a:xfrm>
            <a:off x="0" y="400274"/>
            <a:ext cx="12191998" cy="2714885"/>
          </a:xfrm>
          <a:prstGeom prst="rect">
            <a:avLst/>
          </a:prstGeom>
          <a:solidFill>
            <a:srgbClr val="FF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Lord Shaftesbury (Ashley) </a:t>
            </a:r>
            <a:r>
              <a:rPr lang="en-US" sz="2000" dirty="0"/>
              <a:t>was leader of the Factory Reform Movement in the House of </a:t>
            </a:r>
            <a:r>
              <a:rPr lang="en-US" sz="2000" dirty="0" smtClean="0"/>
              <a:t>Commons and responsible </a:t>
            </a:r>
            <a:r>
              <a:rPr lang="en-US" sz="2000" dirty="0"/>
              <a:t>in some way for the passage of nearly every </a:t>
            </a:r>
            <a:r>
              <a:rPr lang="en-US" sz="2000" dirty="0" smtClean="0"/>
              <a:t>labor </a:t>
            </a:r>
            <a:r>
              <a:rPr lang="en-US" sz="2000" dirty="0"/>
              <a:t>reform bill from when he entered Parliament in 1826 until his resignation in 1847.</a:t>
            </a:r>
          </a:p>
          <a:p>
            <a:pPr marL="0" indent="0">
              <a:buNone/>
            </a:pPr>
            <a:r>
              <a:rPr lang="en-US" sz="2000" dirty="0" smtClean="0"/>
              <a:t>In March 1833, he introduced another Ten Hours Bill which failed to pass.  He supported another Ten Hours Bill in 1836 which also failed to pass.</a:t>
            </a:r>
          </a:p>
          <a:p>
            <a:pPr marL="0" indent="0">
              <a:buNone/>
            </a:pPr>
            <a:r>
              <a:rPr lang="en-US" sz="2000" dirty="0" smtClean="0"/>
              <a:t>In </a:t>
            </a:r>
            <a:r>
              <a:rPr lang="en-US" sz="2000" dirty="0"/>
              <a:t>March 1844 Ashley moved an amendment to a Factory Bill limiting the working hours of adolescents to ten </a:t>
            </a:r>
            <a:r>
              <a:rPr lang="en-US" sz="2000" dirty="0" smtClean="0"/>
              <a:t>hours.  Finally</a:t>
            </a:r>
            <a:r>
              <a:rPr lang="en-US" sz="2000" dirty="0"/>
              <a:t>, </a:t>
            </a:r>
            <a:r>
              <a:rPr lang="en-US" sz="2000" dirty="0" smtClean="0"/>
              <a:t>while Shaftesbury was out of Parliament, the 1847 Ten Hours Act (aka, Factory Act of 1847) finally </a:t>
            </a:r>
            <a:r>
              <a:rPr lang="en-US" sz="2000" dirty="0"/>
              <a:t>passed </a:t>
            </a:r>
            <a:r>
              <a:rPr lang="en-US" sz="2000" dirty="0" smtClean="0"/>
              <a:t>Parliament, strongly supported by Shaftesbury.</a:t>
            </a:r>
            <a:endParaRPr lang="en-US" sz="2000" dirty="0"/>
          </a:p>
        </p:txBody>
      </p:sp>
      <p:sp>
        <p:nvSpPr>
          <p:cNvPr id="5" name="Rectangle 4"/>
          <p:cNvSpPr/>
          <p:nvPr/>
        </p:nvSpPr>
        <p:spPr>
          <a:xfrm>
            <a:off x="0" y="3149672"/>
            <a:ext cx="6416298" cy="1477328"/>
          </a:xfrm>
          <a:prstGeom prst="rect">
            <a:avLst/>
          </a:prstGeom>
        </p:spPr>
        <p:txBody>
          <a:bodyPr wrap="square">
            <a:spAutoFit/>
          </a:bodyPr>
          <a:lstStyle/>
          <a:p>
            <a:r>
              <a:rPr lang="en-US" dirty="0"/>
              <a:t>He was described by the bill’s supporters in Lancashire</a:t>
            </a:r>
            <a:r>
              <a:rPr lang="en-US" dirty="0" smtClean="0"/>
              <a:t>:</a:t>
            </a:r>
          </a:p>
          <a:p>
            <a:r>
              <a:rPr lang="en-US" dirty="0" smtClean="0"/>
              <a:t>"</a:t>
            </a:r>
            <a:r>
              <a:rPr lang="en-US" dirty="0"/>
              <a:t>If there was one man in England more devoted to the interests of the factory people than another, it was Lord Ashley. They might always rely on him as a ready, steadfast and willing friend</a:t>
            </a:r>
            <a:r>
              <a:rPr lang="en-US" dirty="0" smtClean="0"/>
              <a:t>“.  Wikipedia</a:t>
            </a:r>
            <a:endParaRPr lang="en-US" dirty="0"/>
          </a:p>
        </p:txBody>
      </p:sp>
      <p:sp>
        <p:nvSpPr>
          <p:cNvPr id="7" name="TextBox 6"/>
          <p:cNvSpPr txBox="1"/>
          <p:nvPr/>
        </p:nvSpPr>
        <p:spPr>
          <a:xfrm>
            <a:off x="4603277" y="5432870"/>
            <a:ext cx="5817490" cy="1200329"/>
          </a:xfrm>
          <a:prstGeom prst="rect">
            <a:avLst/>
          </a:prstGeom>
          <a:solidFill>
            <a:srgbClr val="99FFCC"/>
          </a:solidFill>
        </p:spPr>
        <p:txBody>
          <a:bodyPr wrap="none" rtlCol="0">
            <a:spAutoFit/>
          </a:bodyPr>
          <a:lstStyle/>
          <a:p>
            <a:r>
              <a:rPr lang="en-US" dirty="0" smtClean="0"/>
              <a:t>“Where the old masters (old landed aristocracy) had robbed</a:t>
            </a:r>
          </a:p>
          <a:p>
            <a:r>
              <a:rPr lang="en-US" dirty="0" smtClean="0"/>
              <a:t>the poor out of unashamed greed, the new masters (the </a:t>
            </a:r>
          </a:p>
          <a:p>
            <a:r>
              <a:rPr lang="en-US" dirty="0" smtClean="0"/>
              <a:t>money power) robbed them on philosophical principle.”</a:t>
            </a:r>
          </a:p>
          <a:p>
            <a:r>
              <a:rPr lang="en-US" dirty="0" smtClean="0"/>
              <a:t>Hollis, p 107</a:t>
            </a:r>
            <a:endParaRPr lang="en-US" dirty="0"/>
          </a:p>
        </p:txBody>
      </p:sp>
      <p:pic>
        <p:nvPicPr>
          <p:cNvPr id="7170" name="Picture 2" descr="http://cmdenglish.wifeo.com/images/MINE-WORKE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536" y="2814563"/>
            <a:ext cx="3542462" cy="24357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ts4.mm.bing.net/th?id=HN.608023019697211419&amp;pid=15.1&amp;H=124&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70395"/>
            <a:ext cx="2951747" cy="2287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393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1362020"/>
            <a:ext cx="11396421" cy="4589329"/>
          </a:xfrm>
        </p:spPr>
        <p:txBody>
          <a:bodyPr>
            <a:normAutofit/>
          </a:bodyPr>
          <a:lstStyle/>
          <a:p>
            <a:pPr marL="457200" indent="-457200">
              <a:buFont typeface="+mj-lt"/>
              <a:buAutoNum type="arabicPeriod"/>
            </a:pPr>
            <a:r>
              <a:rPr lang="en-US" sz="2400" dirty="0" smtClean="0"/>
              <a:t>Introduction by Stephen </a:t>
            </a:r>
            <a:r>
              <a:rPr lang="en-US" sz="2400" dirty="0" err="1" smtClean="0"/>
              <a:t>Zarlenga</a:t>
            </a:r>
            <a:endParaRPr lang="en-US" sz="2400" dirty="0" smtClean="0"/>
          </a:p>
          <a:p>
            <a:pPr marL="457200" indent="-457200">
              <a:buFont typeface="+mj-lt"/>
              <a:buAutoNum type="arabicPeriod"/>
            </a:pPr>
            <a:r>
              <a:rPr lang="en-US" sz="2400" dirty="0" smtClean="0"/>
              <a:t>Unidentified Usury</a:t>
            </a:r>
          </a:p>
          <a:p>
            <a:pPr marL="457200" indent="-457200">
              <a:buFont typeface="+mj-lt"/>
              <a:buAutoNum type="arabicPeriod"/>
            </a:pPr>
            <a:r>
              <a:rPr lang="en-US" sz="2400" dirty="0" smtClean="0"/>
              <a:t>The “Thesis” of Capitalism</a:t>
            </a:r>
          </a:p>
          <a:p>
            <a:pPr marL="457200" indent="-457200">
              <a:buFont typeface="+mj-lt"/>
              <a:buAutoNum type="arabicPeriod"/>
            </a:pPr>
            <a:r>
              <a:rPr lang="en-US" sz="2400" dirty="0" smtClean="0"/>
              <a:t>England in Trouble – The Visible Effects of Usury</a:t>
            </a:r>
          </a:p>
          <a:p>
            <a:pPr marL="457200" indent="-457200">
              <a:buFont typeface="+mj-lt"/>
              <a:buAutoNum type="arabicPeriod"/>
            </a:pPr>
            <a:r>
              <a:rPr lang="en-US" sz="2400" dirty="0" smtClean="0"/>
              <a:t>Rogers and Aristotle to the Rescue</a:t>
            </a:r>
          </a:p>
          <a:p>
            <a:pPr marL="457200" indent="-457200">
              <a:buFont typeface="+mj-lt"/>
              <a:buAutoNum type="arabicPeriod"/>
            </a:pPr>
            <a:r>
              <a:rPr lang="en-US" sz="2400" dirty="0" smtClean="0"/>
              <a:t>Christianity Joins in the “Rescue”</a:t>
            </a:r>
          </a:p>
          <a:p>
            <a:pPr marL="457200" indent="-457200">
              <a:buFont typeface="+mj-lt"/>
              <a:buAutoNum type="arabicPeriod"/>
            </a:pPr>
            <a:r>
              <a:rPr lang="en-US" sz="2400" dirty="0" smtClean="0"/>
              <a:t>Usury in Trouble</a:t>
            </a:r>
          </a:p>
          <a:p>
            <a:pPr marL="457200" indent="-457200">
              <a:buFont typeface="+mj-lt"/>
              <a:buAutoNum type="arabicPeriod"/>
            </a:pPr>
            <a:r>
              <a:rPr lang="en-US" sz="2400" dirty="0" smtClean="0"/>
              <a:t>Bentham’s Usury Rescue Squad</a:t>
            </a:r>
          </a:p>
          <a:p>
            <a:pPr marL="457200" indent="-457200">
              <a:buFont typeface="+mj-lt"/>
              <a:buAutoNum type="arabicPeriod"/>
            </a:pPr>
            <a:r>
              <a:rPr lang="en-US" sz="2400" dirty="0" smtClean="0"/>
              <a:t>The “Anti-Jewish” Ploy</a:t>
            </a:r>
          </a:p>
          <a:p>
            <a:pPr marL="457200" indent="-457200">
              <a:buFont typeface="+mj-lt"/>
              <a:buAutoNum type="arabicPeriod"/>
            </a:pPr>
            <a:r>
              <a:rPr lang="en-US" sz="2400" dirty="0" smtClean="0"/>
              <a:t>John Whipple’s Enlightened Attack on Usury</a:t>
            </a:r>
            <a:endParaRPr lang="en-US" dirty="0" smtClean="0"/>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76854"/>
            <a:ext cx="12191999" cy="358926"/>
          </a:xfrm>
          <a:solidFill>
            <a:srgbClr val="FFCCFF"/>
          </a:solidFill>
        </p:spPr>
        <p:txBody>
          <a:bodyPr>
            <a:normAutofit fontScale="90000"/>
          </a:bodyPr>
          <a:lstStyle/>
          <a:p>
            <a:pPr algn="ctr"/>
            <a:r>
              <a:rPr lang="en-US" sz="2000" b="1" dirty="0"/>
              <a:t>Christianity Joins in the “Rescue</a:t>
            </a:r>
            <a:r>
              <a:rPr lang="en-US" sz="2000" b="1" dirty="0" smtClean="0"/>
              <a:t>”</a:t>
            </a:r>
            <a:endParaRPr lang="en-US" sz="2000" dirty="0"/>
          </a:p>
        </p:txBody>
      </p:sp>
      <p:sp>
        <p:nvSpPr>
          <p:cNvPr id="6" name="Content Placeholder 5"/>
          <p:cNvSpPr>
            <a:spLocks noGrp="1"/>
          </p:cNvSpPr>
          <p:nvPr>
            <p:ph idx="1"/>
          </p:nvPr>
        </p:nvSpPr>
        <p:spPr>
          <a:xfrm>
            <a:off x="-15495" y="798133"/>
            <a:ext cx="12191998" cy="2919880"/>
          </a:xfrm>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The Ten Hours Act was made to ensure that women and children only worked up to 10 hours a day in factories. This would now make their maximum schedule 10 hours of work on each weekday, Saturdays 8 hours, and off Sundays</a:t>
            </a:r>
            <a:r>
              <a:rPr lang="en-US" sz="1800" dirty="0" smtClean="0">
                <a:latin typeface="Times New Roman" panose="02020603050405020304" pitchFamily="18" charset="0"/>
                <a:cs typeface="Times New Roman" panose="02020603050405020304" pitchFamily="18" charset="0"/>
              </a:rPr>
              <a:t>.   In </a:t>
            </a:r>
            <a:r>
              <a:rPr lang="en-US" sz="1800" dirty="0">
                <a:latin typeface="Times New Roman" panose="02020603050405020304" pitchFamily="18" charset="0"/>
                <a:cs typeface="Times New Roman" panose="02020603050405020304" pitchFamily="18" charset="0"/>
              </a:rPr>
              <a:t>total, this limited the work time per week to </a:t>
            </a:r>
            <a:r>
              <a:rPr lang="en-US" sz="1800" dirty="0" smtClean="0">
                <a:latin typeface="Times New Roman" panose="02020603050405020304" pitchFamily="18" charset="0"/>
                <a:cs typeface="Times New Roman" panose="02020603050405020304" pitchFamily="18" charset="0"/>
              </a:rPr>
              <a:t>58 </a:t>
            </a:r>
            <a:r>
              <a:rPr lang="en-US" sz="1800" dirty="0">
                <a:latin typeface="Times New Roman" panose="02020603050405020304" pitchFamily="18" charset="0"/>
                <a:cs typeface="Times New Roman" panose="02020603050405020304" pitchFamily="18" charset="0"/>
              </a:rPr>
              <a:t>hours</a:t>
            </a:r>
            <a:r>
              <a:rPr lang="en-US" sz="1800" dirty="0" smtClean="0">
                <a:latin typeface="Times New Roman" panose="02020603050405020304" pitchFamily="18" charset="0"/>
                <a:cs typeface="Times New Roman" panose="02020603050405020304" pitchFamily="18" charset="0"/>
              </a:rPr>
              <a:t>.</a:t>
            </a:r>
          </a:p>
          <a:p>
            <a:pPr marL="0" indent="0">
              <a:buNone/>
            </a:pPr>
            <a:r>
              <a:rPr lang="en-US" sz="1800" dirty="0" smtClean="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rPr>
              <a:t>Ten Hours Act caused a lot of controversy and was finally passed after numerous attempts, in 1847</a:t>
            </a:r>
            <a:r>
              <a:rPr lang="en-US" sz="1800" dirty="0" smtClean="0">
                <a:latin typeface="Times New Roman" panose="02020603050405020304" pitchFamily="18" charset="0"/>
                <a:cs typeface="Times New Roman" panose="02020603050405020304" pitchFamily="18" charset="0"/>
              </a:rPr>
              <a:t>.    During </a:t>
            </a:r>
            <a:r>
              <a:rPr lang="en-US" sz="1800" dirty="0">
                <a:latin typeface="Times New Roman" panose="02020603050405020304" pitchFamily="18" charset="0"/>
                <a:cs typeface="Times New Roman" panose="02020603050405020304" pitchFamily="18" charset="0"/>
              </a:rPr>
              <a:t>the time before the Act was passed, Lord Ashley had resigned and Fielden was left to take </a:t>
            </a:r>
            <a:r>
              <a:rPr lang="en-US" sz="1800" dirty="0" smtClean="0">
                <a:latin typeface="Times New Roman" panose="02020603050405020304" pitchFamily="18" charset="0"/>
                <a:cs typeface="Times New Roman" panose="02020603050405020304" pitchFamily="18" charset="0"/>
              </a:rPr>
              <a:t>sole </a:t>
            </a:r>
            <a:r>
              <a:rPr lang="en-US" sz="1800" dirty="0">
                <a:latin typeface="Times New Roman" panose="02020603050405020304" pitchFamily="18" charset="0"/>
                <a:cs typeface="Times New Roman" panose="02020603050405020304" pitchFamily="18" charset="0"/>
              </a:rPr>
              <a:t>responsibility. Being that he was a factory owner himself, Fielden worked his hardest to make sure that the Ten Hours Act was finally passed</a:t>
            </a:r>
            <a:r>
              <a:rPr lang="en-US" sz="1800" dirty="0" smtClean="0">
                <a:latin typeface="Times New Roman" panose="02020603050405020304" pitchFamily="18" charset="0"/>
                <a:cs typeface="Times New Roman" panose="02020603050405020304" pitchFamily="18" charset="0"/>
              </a:rPr>
              <a:t>.</a:t>
            </a:r>
          </a:p>
          <a:p>
            <a:pPr marL="0" indent="0">
              <a:buNone/>
            </a:pPr>
            <a:r>
              <a:rPr lang="en-US" sz="1800" dirty="0" smtClean="0">
                <a:latin typeface="Times New Roman" panose="02020603050405020304" pitchFamily="18" charset="0"/>
                <a:cs typeface="Times New Roman" panose="02020603050405020304" pitchFamily="18" charset="0"/>
              </a:rPr>
              <a:t>This </a:t>
            </a:r>
            <a:r>
              <a:rPr lang="en-US" sz="1800" dirty="0">
                <a:latin typeface="Times New Roman" panose="02020603050405020304" pitchFamily="18" charset="0"/>
                <a:cs typeface="Times New Roman" panose="02020603050405020304" pitchFamily="18" charset="0"/>
              </a:rPr>
              <a:t>Act was a major turning point for all factory workers ages 13-18 because it has now given them a solid work schedule. With the passing of these Acts child labors now had some better rights, but all of these changes did not automatically happen right away</a:t>
            </a:r>
            <a:r>
              <a:rPr lang="en-US" sz="1800" dirty="0" smtClean="0">
                <a:latin typeface="Times New Roman" panose="02020603050405020304" pitchFamily="18" charset="0"/>
                <a:cs typeface="Times New Roman" panose="02020603050405020304" pitchFamily="18" charset="0"/>
              </a:rPr>
              <a:t>.</a:t>
            </a:r>
          </a:p>
          <a:p>
            <a:pPr marL="0" indent="0">
              <a:buNone/>
            </a:pPr>
            <a:r>
              <a:rPr lang="en-US" sz="1800" dirty="0" smtClean="0">
                <a:latin typeface="Times New Roman" panose="02020603050405020304" pitchFamily="18" charset="0"/>
                <a:cs typeface="Times New Roman" panose="02020603050405020304" pitchFamily="18" charset="0"/>
              </a:rPr>
              <a:t>Then, from the mid 1800s to the very early 1900s, the 300-year decline in the English working man’s standard of living reversed.</a:t>
            </a:r>
            <a:endParaRPr lang="en-US" sz="1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 y="282072"/>
            <a:ext cx="12191998" cy="461665"/>
          </a:xfrm>
          <a:prstGeom prst="rect">
            <a:avLst/>
          </a:prstGeom>
          <a:solidFill>
            <a:srgbClr val="CCFFFF"/>
          </a:solidFill>
        </p:spPr>
        <p:txBody>
          <a:bodyPr wrap="square" rtlCol="0">
            <a:spAutoFit/>
          </a:bodyPr>
          <a:lstStyle/>
          <a:p>
            <a:pPr algn="ctr"/>
            <a:r>
              <a:rPr lang="en-US" sz="2400" b="1" dirty="0" smtClean="0"/>
              <a:t>TEN HOURS ACT OF 1847 (FACTORY BILL)</a:t>
            </a:r>
            <a:endParaRPr lang="en-US" sz="2400" b="1" dirty="0"/>
          </a:p>
        </p:txBody>
      </p:sp>
      <p:pic>
        <p:nvPicPr>
          <p:cNvPr id="1026" name="Picture 2" descr="http://english.fju.edu.tw/lctd/asp/periods/6/america/picture_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781586"/>
            <a:ext cx="4157316" cy="3076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ak0.pinimg.com/736x/da/a8/44/daa844407e6839485b6d815b3894a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644" y="3776997"/>
            <a:ext cx="4365356" cy="308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017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072"/>
            <a:ext cx="12192000" cy="1183753"/>
          </a:xfrm>
          <a:solidFill>
            <a:srgbClr val="CCCCFF"/>
          </a:solidFill>
        </p:spPr>
        <p:txBody>
          <a:bodyPr anchor="t">
            <a:noAutofit/>
          </a:bodyPr>
          <a:lstStyle/>
          <a:p>
            <a:pPr>
              <a:lnSpc>
                <a:spcPct val="100000"/>
              </a:lnSpc>
            </a:pPr>
            <a:r>
              <a:rPr lang="en-US" sz="2000" b="1" dirty="0" smtClean="0"/>
              <a:t>BENJAMIN DISRAELI:  In 1845 the new MP Benjamin Disraeli published a novel, </a:t>
            </a:r>
            <a:r>
              <a:rPr lang="en-US" sz="2000" b="1" i="1" dirty="0" smtClean="0"/>
              <a:t>SYBIL, OR THE TWO NATIONS</a:t>
            </a:r>
            <a:r>
              <a:rPr lang="en-US" sz="2000" b="1" dirty="0" smtClean="0"/>
              <a:t>.    </a:t>
            </a:r>
            <a:r>
              <a:rPr lang="en-US" sz="2000" b="1" i="1" dirty="0" smtClean="0"/>
              <a:t>SYBIL</a:t>
            </a:r>
            <a:r>
              <a:rPr lang="en-US" sz="3200" b="1" dirty="0" smtClean="0"/>
              <a:t> </a:t>
            </a:r>
            <a:r>
              <a:rPr lang="en-US" sz="1800" b="1" dirty="0" smtClean="0"/>
              <a:t>traces </a:t>
            </a:r>
            <a:r>
              <a:rPr lang="en-US" sz="1800" b="1" dirty="0"/>
              <a:t>the plight of </a:t>
            </a:r>
            <a:r>
              <a:rPr lang="en-US" sz="1800" b="1" dirty="0" smtClean="0"/>
              <a:t>the working classes  </a:t>
            </a:r>
            <a:r>
              <a:rPr lang="en-US" sz="1800" b="1" dirty="0"/>
              <a:t>of England. Disraeli was interested in dealing with the horrific conditions in which the majority of England's working classes </a:t>
            </a:r>
            <a:r>
              <a:rPr lang="en-US" sz="1800" b="1" dirty="0" smtClean="0"/>
              <a:t>lived.</a:t>
            </a:r>
            <a:endParaRPr lang="en-US" sz="1800" b="1" dirty="0"/>
          </a:p>
        </p:txBody>
      </p:sp>
      <p:sp>
        <p:nvSpPr>
          <p:cNvPr id="4" name="Title 1"/>
          <p:cNvSpPr txBox="1">
            <a:spLocks/>
          </p:cNvSpPr>
          <p:nvPr/>
        </p:nvSpPr>
        <p:spPr>
          <a:xfrm>
            <a:off x="2" y="-76854"/>
            <a:ext cx="12191999" cy="358926"/>
          </a:xfrm>
          <a:prstGeom prst="rect">
            <a:avLst/>
          </a:prstGeom>
          <a:solidFill>
            <a:srgbClr val="FFCC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t>Christianity Joins in the “Rescue”</a:t>
            </a:r>
            <a:endParaRPr lang="en-US" sz="2000" dirty="0"/>
          </a:p>
        </p:txBody>
      </p:sp>
      <p:pic>
        <p:nvPicPr>
          <p:cNvPr id="2050" name="Picture 2" descr="http://izquotes.com/quotes-pictures/quote-two-nations-between-whom-there-is-no-intercourse-and-no-sympathy-who-are-as-ignorant-of-each-benjamin-disraeli-5159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721872"/>
            <a:ext cx="6664271" cy="31361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cache-ak0.pinimg.com/736x/70/ea/aa/70eaaa2fe5cefc4255c43f74802f95d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978" y="3721872"/>
            <a:ext cx="2088661" cy="31361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1465825"/>
            <a:ext cx="12192000" cy="248327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smtClean="0"/>
              <a:t>Advertisement from the author, Benjamin Disraeli: </a:t>
            </a:r>
            <a:endParaRPr lang="en-US" sz="1800" b="1" dirty="0"/>
          </a:p>
          <a:p>
            <a:r>
              <a:rPr lang="en-US" sz="1800" dirty="0"/>
              <a:t>The general reader whose attention has not been specially drawn to the subject which these volumes aim to illustrate, the Condition of the People, might suspect that the Writer had been tempted to some exaggeration in the scenes which he has drawn and the impressions which he has wished to convey. </a:t>
            </a:r>
            <a:r>
              <a:rPr lang="en-US" sz="1800" dirty="0" smtClean="0"/>
              <a:t> He </a:t>
            </a:r>
            <a:r>
              <a:rPr lang="en-US" sz="1800" dirty="0"/>
              <a:t>thinks it therefore due to himself to state that he believes there is not a trait in this work for which he has not the authority of his own observation, or the authentic evidence which has been received by Royal Commissions and Parliamentary Committees</a:t>
            </a:r>
            <a:r>
              <a:rPr lang="en-US" sz="1800" dirty="0" smtClean="0"/>
              <a:t>.  </a:t>
            </a:r>
            <a:r>
              <a:rPr lang="en-US" sz="1800" dirty="0"/>
              <a:t>But while he hopes he has alleged nothing which is not true, he has found the absolute necessity of suppressing much that is genuine. For so little do we know of the state of our own country that the air of improbability that the whole truth would inevitably throw over these pages, might deter many from their perusal. </a:t>
            </a:r>
          </a:p>
          <a:p>
            <a:r>
              <a:rPr lang="en-US" sz="1800" dirty="0"/>
              <a:t>Grosvenor-Gate, May Day, 1845. </a:t>
            </a:r>
          </a:p>
        </p:txBody>
      </p:sp>
    </p:spTree>
    <p:extLst>
      <p:ext uri="{BB962C8B-B14F-4D97-AF65-F5344CB8AC3E}">
        <p14:creationId xmlns:p14="http://schemas.microsoft.com/office/powerpoint/2010/main" val="4035368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282073"/>
            <a:ext cx="12191998" cy="632328"/>
          </a:xfrm>
          <a:solidFill>
            <a:srgbClr val="CCCCFF"/>
          </a:solidFill>
        </p:spPr>
        <p:txBody>
          <a:bodyPr anchor="t">
            <a:normAutofit fontScale="90000"/>
          </a:bodyPr>
          <a:lstStyle/>
          <a:p>
            <a:pPr algn="ctr"/>
            <a:r>
              <a:rPr lang="en-US" sz="2000" b="1" dirty="0" smtClean="0">
                <a:latin typeface="Times New Roman" panose="02020603050405020304" pitchFamily="18" charset="0"/>
                <a:cs typeface="Times New Roman" panose="02020603050405020304" pitchFamily="18" charset="0"/>
              </a:rPr>
              <a:t>In Chapter 3 of Sybil, Disraeli speaks of the trick history of textbooks</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and the degradation of the English people with the coming of William of Orange to the English shore.</a:t>
            </a:r>
            <a:endParaRPr lang="en-US" sz="2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995" y="2638101"/>
            <a:ext cx="12191998" cy="4219899"/>
          </a:xfrm>
          <a:solidFill>
            <a:srgbClr val="FFFFCC"/>
          </a:solidFill>
        </p:spPr>
        <p:txBody>
          <a:bodyPr>
            <a:noAutofit/>
          </a:bodyPr>
          <a:lstStyle/>
          <a:p>
            <a:pPr marL="0" indent="0">
              <a:buNone/>
            </a:pPr>
            <a:r>
              <a:rPr lang="en-US" sz="1800" b="1" dirty="0" smtClean="0"/>
              <a:t>THE GLORIOUS REVOLUTION, </a:t>
            </a:r>
            <a:r>
              <a:rPr lang="en-US" sz="1800" b="1" i="1" dirty="0" smtClean="0"/>
              <a:t>SYBIL</a:t>
            </a:r>
            <a:r>
              <a:rPr lang="en-US" sz="1800" b="1" dirty="0" smtClean="0"/>
              <a:t>, Chapter 3</a:t>
            </a:r>
            <a:r>
              <a:rPr lang="en-US" sz="1800" dirty="0" smtClean="0"/>
              <a:t>:</a:t>
            </a:r>
          </a:p>
          <a:p>
            <a:pPr marL="0" indent="0">
              <a:buNone/>
            </a:pPr>
            <a:r>
              <a:rPr lang="en-US" sz="1800" dirty="0" smtClean="0"/>
              <a:t>The </a:t>
            </a:r>
            <a:r>
              <a:rPr lang="en-US" sz="1800" dirty="0"/>
              <a:t>prince came, and used our constitution for his purpose: he introduced into England the system of Dutch finance. </a:t>
            </a:r>
            <a:r>
              <a:rPr lang="en-US" sz="1800" dirty="0" smtClean="0"/>
              <a:t> The </a:t>
            </a:r>
            <a:r>
              <a:rPr lang="en-US" sz="1800" dirty="0"/>
              <a:t>principle of that system was to mortgage industry in order to protect property: abstractedly, nothing can be conceived more unjust; its practice in England has been equally injurious</a:t>
            </a:r>
            <a:r>
              <a:rPr lang="en-US" sz="1800" dirty="0" smtClean="0"/>
              <a:t>.</a:t>
            </a:r>
          </a:p>
          <a:p>
            <a:pPr marL="0" indent="0">
              <a:buNone/>
            </a:pPr>
            <a:r>
              <a:rPr lang="en-US" sz="1800" dirty="0" smtClean="0"/>
              <a:t>In </a:t>
            </a:r>
            <a:r>
              <a:rPr lang="en-US" sz="1800" dirty="0"/>
              <a:t>Holland, with a small population engaged in the same pursuits, in fact a nation of bankers, the system was adapted to the circumstances which had created </a:t>
            </a:r>
            <a:r>
              <a:rPr lang="en-US" sz="1800" dirty="0" smtClean="0"/>
              <a:t>it … But </a:t>
            </a:r>
            <a:r>
              <a:rPr lang="en-US" sz="1800" dirty="0"/>
              <a:t>applied to a country in which the circumstances were entirely different; to a considerable and rapidly-increasing population; where there was a numerous peasantry, a trading middle class struggling into existence; the system of Dutch finance, pursued more or less for nearly a century and a half, has ended in the degradation of a fettered and burthened multitude</a:t>
            </a:r>
            <a:r>
              <a:rPr lang="en-US" sz="1800" dirty="0" smtClean="0"/>
              <a:t>.</a:t>
            </a:r>
          </a:p>
          <a:p>
            <a:pPr marL="0" indent="0">
              <a:buNone/>
            </a:pPr>
            <a:r>
              <a:rPr lang="en-US" sz="1800" dirty="0" smtClean="0"/>
              <a:t>Nor </a:t>
            </a:r>
            <a:r>
              <a:rPr lang="en-US" sz="1800" dirty="0"/>
              <a:t>have the demoralizing consequences of the funding system on the more </a:t>
            </a:r>
            <a:r>
              <a:rPr lang="en-US" sz="1800" dirty="0" smtClean="0"/>
              <a:t>favored </a:t>
            </a:r>
            <a:r>
              <a:rPr lang="en-US" sz="1800" dirty="0"/>
              <a:t>classes been less decided. It has made debt a national habit; it has made credit the ruling power, not the exceptional auxiliary, of all transactions; it has introduced a loose, inexact, haphazard, and dishonest spirit in the conduct of both public and private </a:t>
            </a:r>
            <a:r>
              <a:rPr lang="en-US" sz="1800" dirty="0" smtClean="0"/>
              <a:t>life … </a:t>
            </a:r>
            <a:r>
              <a:rPr lang="en-US" sz="1800" dirty="0"/>
              <a:t>the moral condition of the people has been entirely lost sight of. </a:t>
            </a:r>
            <a:endParaRPr lang="en-US" sz="2000" dirty="0"/>
          </a:p>
        </p:txBody>
      </p:sp>
      <p:sp>
        <p:nvSpPr>
          <p:cNvPr id="4" name="Title 1"/>
          <p:cNvSpPr txBox="1">
            <a:spLocks/>
          </p:cNvSpPr>
          <p:nvPr/>
        </p:nvSpPr>
        <p:spPr>
          <a:xfrm>
            <a:off x="2" y="-76854"/>
            <a:ext cx="12191999" cy="358926"/>
          </a:xfrm>
          <a:prstGeom prst="rect">
            <a:avLst/>
          </a:prstGeom>
          <a:solidFill>
            <a:srgbClr val="FFCC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Christianity Joins in the “Rescue”</a:t>
            </a:r>
            <a:endParaRPr lang="en-US" sz="2000" dirty="0"/>
          </a:p>
        </p:txBody>
      </p:sp>
      <p:sp>
        <p:nvSpPr>
          <p:cNvPr id="5" name="Content Placeholder 2"/>
          <p:cNvSpPr txBox="1">
            <a:spLocks/>
          </p:cNvSpPr>
          <p:nvPr/>
        </p:nvSpPr>
        <p:spPr>
          <a:xfrm>
            <a:off x="2" y="1219900"/>
            <a:ext cx="12191998" cy="1112701"/>
          </a:xfrm>
          <a:prstGeom prst="rect">
            <a:avLst/>
          </a:prstGeom>
          <a:solidFill>
            <a:srgbClr val="FF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t>TRICK HISTORY OF TEXTBOOKS, </a:t>
            </a:r>
            <a:r>
              <a:rPr lang="en-US" sz="2000" b="1" i="1" dirty="0" smtClean="0"/>
              <a:t>SYBIL</a:t>
            </a:r>
            <a:r>
              <a:rPr lang="en-US" sz="2000" b="1" dirty="0" smtClean="0"/>
              <a:t>, Chapter 3</a:t>
            </a:r>
            <a:r>
              <a:rPr lang="en-US" sz="2000" dirty="0" smtClean="0"/>
              <a:t>:</a:t>
            </a:r>
          </a:p>
          <a:p>
            <a:pPr marL="0" indent="0">
              <a:spcBef>
                <a:spcPts val="0"/>
              </a:spcBef>
              <a:buNone/>
            </a:pPr>
            <a:r>
              <a:rPr lang="en-US" sz="2000" dirty="0" smtClean="0"/>
              <a:t>Generally </a:t>
            </a:r>
            <a:r>
              <a:rPr lang="en-US" sz="2000" dirty="0"/>
              <a:t>speaking, all the great events have been distorted, most of the important causes concealed, some of the principal characters never appear, and all who figure are so misunderstood and misrepresented, that the result is a complete </a:t>
            </a:r>
            <a:r>
              <a:rPr lang="en-US" sz="2000" dirty="0" smtClean="0"/>
              <a:t>mystification …</a:t>
            </a:r>
            <a:endParaRPr lang="en-US" sz="2000" dirty="0"/>
          </a:p>
        </p:txBody>
      </p:sp>
    </p:spTree>
    <p:extLst>
      <p:ext uri="{BB962C8B-B14F-4D97-AF65-F5344CB8AC3E}">
        <p14:creationId xmlns:p14="http://schemas.microsoft.com/office/powerpoint/2010/main" val="1848740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tarvation cartoons, starvation cartoon, starvation picture, starvation pictures, starvation image, starvation images, starvation illustration, starvation illustratio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23181"/>
            <a:ext cx="4458346" cy="24193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942567"/>
            <a:ext cx="9261717" cy="3671447"/>
          </a:xfrm>
          <a:solidFill>
            <a:srgbClr val="99FFCC"/>
          </a:solidFill>
        </p:spPr>
        <p:txBody>
          <a:bodyPr>
            <a:normAutofit fontScale="90000"/>
          </a:bodyPr>
          <a:lstStyle/>
          <a:p>
            <a:r>
              <a:rPr lang="en-US" sz="2400" dirty="0" smtClean="0"/>
              <a:t>Christopher Hollis, </a:t>
            </a:r>
            <a:r>
              <a:rPr lang="en-US" sz="2400" i="1" dirty="0" smtClean="0"/>
              <a:t>The Two Nations</a:t>
            </a:r>
            <a:r>
              <a:rPr lang="en-US" sz="2400" dirty="0" smtClean="0"/>
              <a:t>, p. 157;</a:t>
            </a:r>
            <a:br>
              <a:rPr lang="en-US" sz="2400" dirty="0" smtClean="0"/>
            </a:br>
            <a:r>
              <a:rPr lang="en-US" sz="2400" dirty="0" smtClean="0"/>
              <a:t>“… the truth which Disraeli saw so clearly – the truth that the banker can freely choose </a:t>
            </a:r>
            <a:r>
              <a:rPr lang="en-US" sz="2400" i="1" dirty="0" smtClean="0"/>
              <a:t>which pockets </a:t>
            </a:r>
            <a:r>
              <a:rPr lang="en-US" sz="2400" dirty="0" smtClean="0"/>
              <a:t>he will fill with that purchasing power.   The producer dare not raise a finger in protest against him, for to all protests he can answer, ‘Very well, then I will not issue the loans at all.  I will make your goods unsaleable and thus drive you into bankruptcy.’   By consequence the banker, able to control the pockets of the purchasers, is able to dictate the sort of goods that a country must produce.    </a:t>
            </a:r>
            <a:r>
              <a:rPr lang="en-US" sz="2400" u="sng" dirty="0" smtClean="0"/>
              <a:t>It </a:t>
            </a:r>
            <a:r>
              <a:rPr lang="en-US" sz="2400" u="sng" dirty="0"/>
              <a:t>was this that Disraeli saw … Each country produced those goods which its bankers told it to produce.  And the bankers had told England to stop producing food and instead to produce capital goods for </a:t>
            </a:r>
            <a:r>
              <a:rPr lang="en-US" sz="2400" u="sng" dirty="0" smtClean="0"/>
              <a:t>export.</a:t>
            </a:r>
            <a:r>
              <a:rPr lang="en-US" sz="2400" dirty="0" smtClean="0"/>
              <a:t>”</a:t>
            </a:r>
            <a:endParaRPr lang="en-US" sz="2800" dirty="0"/>
          </a:p>
        </p:txBody>
      </p:sp>
      <p:sp>
        <p:nvSpPr>
          <p:cNvPr id="4" name="Title 1"/>
          <p:cNvSpPr txBox="1">
            <a:spLocks/>
          </p:cNvSpPr>
          <p:nvPr/>
        </p:nvSpPr>
        <p:spPr>
          <a:xfrm>
            <a:off x="2" y="-76854"/>
            <a:ext cx="12191999" cy="358926"/>
          </a:xfrm>
          <a:prstGeom prst="rect">
            <a:avLst/>
          </a:prstGeom>
          <a:solidFill>
            <a:srgbClr val="FFCC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Christianity Joins in the “Rescue”</a:t>
            </a:r>
            <a:endParaRPr lang="en-US" sz="2000" dirty="0"/>
          </a:p>
        </p:txBody>
      </p:sp>
      <p:pic>
        <p:nvPicPr>
          <p:cNvPr id="4098" name="Picture 2" descr="http://images.fineartamerica.com/images-medium-large/anti-corn-law-league-1840s-gran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200" y="282072"/>
            <a:ext cx="2790800" cy="4331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00926" y="4869559"/>
            <a:ext cx="2262753" cy="646331"/>
          </a:xfrm>
          <a:prstGeom prst="rect">
            <a:avLst/>
          </a:prstGeom>
        </p:spPr>
        <p:txBody>
          <a:bodyPr wrap="square">
            <a:spAutoFit/>
          </a:bodyPr>
          <a:lstStyle/>
          <a:p>
            <a:r>
              <a:rPr lang="en-US" dirty="0" smtClean="0"/>
              <a:t>In 1846, the Corn Laws were repealed.</a:t>
            </a:r>
            <a:endParaRPr lang="en-US" dirty="0"/>
          </a:p>
        </p:txBody>
      </p:sp>
      <p:sp>
        <p:nvSpPr>
          <p:cNvPr id="8" name="Rectangle 7"/>
          <p:cNvSpPr/>
          <p:nvPr/>
        </p:nvSpPr>
        <p:spPr>
          <a:xfrm>
            <a:off x="4458348" y="282072"/>
            <a:ext cx="3203259" cy="1200329"/>
          </a:xfrm>
          <a:prstGeom prst="rect">
            <a:avLst/>
          </a:prstGeom>
        </p:spPr>
        <p:txBody>
          <a:bodyPr wrap="square">
            <a:spAutoFit/>
          </a:bodyPr>
          <a:lstStyle/>
          <a:p>
            <a:r>
              <a:rPr lang="en-US" dirty="0" smtClean="0"/>
              <a:t>In 1815, the Tory government  </a:t>
            </a:r>
            <a:r>
              <a:rPr lang="en-US" dirty="0"/>
              <a:t>passed </a:t>
            </a:r>
            <a:r>
              <a:rPr lang="en-US" dirty="0" smtClean="0"/>
              <a:t>the </a:t>
            </a:r>
            <a:r>
              <a:rPr lang="en-US" dirty="0"/>
              <a:t>Corn Law to keep bread prices high. This resulted in serious rioting in </a:t>
            </a:r>
            <a:r>
              <a:rPr lang="en-US" dirty="0" smtClean="0"/>
              <a:t>London.</a:t>
            </a:r>
            <a:r>
              <a:rPr lang="en-US" baseline="30000" dirty="0" smtClean="0">
                <a:hlinkClick r:id="rId5"/>
              </a:rPr>
              <a:t>]</a:t>
            </a:r>
            <a:endParaRPr lang="en-US" dirty="0"/>
          </a:p>
        </p:txBody>
      </p:sp>
    </p:spTree>
    <p:extLst>
      <p:ext uri="{BB962C8B-B14F-4D97-AF65-F5344CB8AC3E}">
        <p14:creationId xmlns:p14="http://schemas.microsoft.com/office/powerpoint/2010/main" val="1517142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FFCC"/>
          </a:solidFill>
        </p:spPr>
        <p:txBody>
          <a:bodyPr/>
          <a:lstStyle/>
          <a:p>
            <a:pPr algn="ctr"/>
            <a:r>
              <a:rPr lang="en-US" b="1" dirty="0"/>
              <a:t>Factory and Workshop Act </a:t>
            </a:r>
            <a:r>
              <a:rPr lang="en-US" b="1" dirty="0" smtClean="0"/>
              <a:t>1878</a:t>
            </a:r>
            <a:endParaRPr lang="en-US" dirty="0"/>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Factory and Workshop Act 1878</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brought </a:t>
            </a:r>
            <a:r>
              <a:rPr lang="en-US" dirty="0">
                <a:latin typeface="Times New Roman" panose="02020603050405020304" pitchFamily="18" charset="0"/>
                <a:cs typeface="Times New Roman" panose="02020603050405020304" pitchFamily="18" charset="0"/>
              </a:rPr>
              <a:t>all the previous Acts together in one </a:t>
            </a:r>
            <a:r>
              <a:rPr lang="en-US" dirty="0" smtClean="0">
                <a:latin typeface="Times New Roman" panose="02020603050405020304" pitchFamily="18" charset="0"/>
                <a:cs typeface="Times New Roman" panose="02020603050405020304" pitchFamily="18" charset="0"/>
              </a:rPr>
              <a:t>consolidation: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Now the Factory Code applied to all trades.</a:t>
            </a:r>
          </a:p>
          <a:p>
            <a:r>
              <a:rPr lang="en-US" dirty="0">
                <a:latin typeface="Times New Roman" panose="02020603050405020304" pitchFamily="18" charset="0"/>
                <a:cs typeface="Times New Roman" panose="02020603050405020304" pitchFamily="18" charset="0"/>
              </a:rPr>
              <a:t>No child anywhere under the age of 10 was to be employed.</a:t>
            </a:r>
          </a:p>
          <a:p>
            <a:r>
              <a:rPr lang="en-US" dirty="0">
                <a:latin typeface="Times New Roman" panose="02020603050405020304" pitchFamily="18" charset="0"/>
                <a:cs typeface="Times New Roman" panose="02020603050405020304" pitchFamily="18" charset="0"/>
              </a:rPr>
              <a:t>Compulsory education for children up to 10 years old.</a:t>
            </a:r>
          </a:p>
          <a:p>
            <a:r>
              <a:rPr lang="en-US" dirty="0">
                <a:latin typeface="Times New Roman" panose="02020603050405020304" pitchFamily="18" charset="0"/>
                <a:cs typeface="Times New Roman" panose="02020603050405020304" pitchFamily="18" charset="0"/>
              </a:rPr>
              <a:t>10-14 year olds could only be employed for half days.</a:t>
            </a:r>
          </a:p>
          <a:p>
            <a:r>
              <a:rPr lang="en-US" dirty="0">
                <a:latin typeface="Times New Roman" panose="02020603050405020304" pitchFamily="18" charset="0"/>
                <a:cs typeface="Times New Roman" panose="02020603050405020304" pitchFamily="18" charset="0"/>
              </a:rPr>
              <a:t>Women were to work no more than 56 hours per week</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 y="-76854"/>
            <a:ext cx="12191999" cy="358926"/>
          </a:xfrm>
          <a:prstGeom prst="rect">
            <a:avLst/>
          </a:prstGeom>
          <a:solidFill>
            <a:srgbClr val="FFCC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Christianity Joins in the “Rescue”</a:t>
            </a:r>
            <a:endParaRPr lang="en-US" sz="2000" dirty="0"/>
          </a:p>
        </p:txBody>
      </p:sp>
    </p:spTree>
    <p:extLst>
      <p:ext uri="{BB962C8B-B14F-4D97-AF65-F5344CB8AC3E}">
        <p14:creationId xmlns:p14="http://schemas.microsoft.com/office/powerpoint/2010/main" val="4946505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FFCC"/>
          </a:solidFill>
        </p:spPr>
        <p:txBody>
          <a:bodyPr/>
          <a:lstStyle/>
          <a:p>
            <a:pPr algn="ctr"/>
            <a:r>
              <a:rPr lang="en-US" b="1" dirty="0" smtClean="0"/>
              <a:t>Benjamin Disraeli, a Jew</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Times New Roman" panose="02020603050405020304" pitchFamily="18" charset="0"/>
                <a:cs typeface="Times New Roman" panose="02020603050405020304" pitchFamily="18" charset="0"/>
              </a:rPr>
              <a:t>“But deep down in his soul there was the immemorial teaching of his ancient race against usury – the teaching of Moses … identification of usury with the serpent’s bite of Eden.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No Jew has ever fallen into the foolish carelessness of so many silly Christians who think that it does not greatly matter whether usury be tolerated or not.  Where a Jew is a friend of a society, he will wish to save it from that which will eat it up.  And Disraeli … was yet the friend of England, her grateful guest.”</a:t>
            </a:r>
          </a:p>
          <a:p>
            <a:pPr marL="0" indent="0">
              <a:buNone/>
            </a:pPr>
            <a:r>
              <a:rPr lang="en-US" dirty="0" smtClean="0">
                <a:latin typeface="Times New Roman" panose="02020603050405020304" pitchFamily="18" charset="0"/>
                <a:cs typeface="Times New Roman" panose="02020603050405020304" pitchFamily="18" charset="0"/>
              </a:rPr>
              <a:t>Christopher Hollis, </a:t>
            </a:r>
            <a:r>
              <a:rPr lang="en-US" i="1" dirty="0" smtClean="0">
                <a:latin typeface="Times New Roman" panose="02020603050405020304" pitchFamily="18" charset="0"/>
                <a:cs typeface="Times New Roman" panose="02020603050405020304" pitchFamily="18" charset="0"/>
              </a:rPr>
              <a:t>Two Nations</a:t>
            </a:r>
            <a:r>
              <a:rPr lang="en-US" dirty="0" smtClean="0">
                <a:latin typeface="Times New Roman" panose="02020603050405020304" pitchFamily="18" charset="0"/>
                <a:cs typeface="Times New Roman" panose="02020603050405020304" pitchFamily="18" charset="0"/>
              </a:rPr>
              <a:t>, pp. 139-140</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 y="-76854"/>
            <a:ext cx="12191999" cy="358926"/>
          </a:xfrm>
          <a:prstGeom prst="rect">
            <a:avLst/>
          </a:prstGeom>
          <a:solidFill>
            <a:srgbClr val="FFCCFF"/>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Christianity Joins in the “Rescue”</a:t>
            </a:r>
            <a:endParaRPr lang="en-US" sz="2000" dirty="0"/>
          </a:p>
        </p:txBody>
      </p:sp>
    </p:spTree>
    <p:extLst>
      <p:ext uri="{BB962C8B-B14F-4D97-AF65-F5344CB8AC3E}">
        <p14:creationId xmlns:p14="http://schemas.microsoft.com/office/powerpoint/2010/main" val="3609703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smtClean="0"/>
              <a:t>PART 7</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5006214" y="3244334"/>
            <a:ext cx="2627322" cy="523220"/>
          </a:xfrm>
          <a:prstGeom prst="rect">
            <a:avLst/>
          </a:prstGeom>
        </p:spPr>
        <p:txBody>
          <a:bodyPr wrap="none">
            <a:spAutoFit/>
          </a:bodyPr>
          <a:lstStyle/>
          <a:p>
            <a:r>
              <a:rPr lang="en-US" sz="2800" b="1" dirty="0"/>
              <a:t>Usury in Trouble</a:t>
            </a:r>
          </a:p>
        </p:txBody>
      </p:sp>
    </p:spTree>
    <p:extLst>
      <p:ext uri="{BB962C8B-B14F-4D97-AF65-F5344CB8AC3E}">
        <p14:creationId xmlns:p14="http://schemas.microsoft.com/office/powerpoint/2010/main" val="2883592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13" name="Content Placeholder 12"/>
          <p:cNvSpPr>
            <a:spLocks noGrp="1"/>
          </p:cNvSpPr>
          <p:nvPr>
            <p:ph idx="1"/>
          </p:nvPr>
        </p:nvSpPr>
        <p:spPr>
          <a:xfrm>
            <a:off x="2" y="350521"/>
            <a:ext cx="12191998" cy="2761873"/>
          </a:xfrm>
          <a:solidFill>
            <a:srgbClr val="CCFFFF"/>
          </a:solidFill>
        </p:spPr>
        <p:txBody>
          <a:bodyPr/>
          <a:lstStyle/>
          <a:p>
            <a:pPr marL="0" indent="0">
              <a:buNone/>
            </a:pPr>
            <a:r>
              <a:rPr lang="en-US" dirty="0" smtClean="0"/>
              <a:t>The structural usury of the Bank of England’s operations, what we term “macro-usury,” was under heavy attack.</a:t>
            </a:r>
          </a:p>
          <a:p>
            <a:pPr marL="0" indent="0">
              <a:buNone/>
            </a:pPr>
            <a:endParaRPr lang="en-US" dirty="0"/>
          </a:p>
          <a:p>
            <a:pPr marL="0" indent="0">
              <a:buNone/>
            </a:pPr>
            <a:r>
              <a:rPr lang="en-US" dirty="0" smtClean="0"/>
              <a:t>Even simple usury defined as the riskless charging of interest, had never been on firm ground.  In 1822 it was still under formal ban of the Catholic Church, and the Old Testament and the Koran condemn it to this day.</a:t>
            </a:r>
            <a:endParaRPr lang="en-US" dirty="0"/>
          </a:p>
        </p:txBody>
      </p:sp>
      <p:pic>
        <p:nvPicPr>
          <p:cNvPr id="6" name="Picture 2" descr="https://upload.wikimedia.org/wikipedia/commons/thumb/c/ce/Christus_austreibt.JPG/200px-Christus_austreib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94" y="3252406"/>
            <a:ext cx="3000375" cy="26288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8369" y="6211669"/>
            <a:ext cx="4292600" cy="646331"/>
          </a:xfrm>
          <a:prstGeom prst="rect">
            <a:avLst/>
          </a:prstGeom>
        </p:spPr>
        <p:txBody>
          <a:bodyPr wrap="square">
            <a:spAutoFit/>
          </a:bodyPr>
          <a:lstStyle/>
          <a:p>
            <a:r>
              <a:rPr lang="en-US" i="1" dirty="0" smtClean="0"/>
              <a:t>Christ drives the Usurers out of the Temple,</a:t>
            </a:r>
          </a:p>
          <a:p>
            <a:r>
              <a:rPr lang="en-US" dirty="0" smtClean="0"/>
              <a:t>a woodcut by </a:t>
            </a:r>
            <a:r>
              <a:rPr lang="en-US" dirty="0" smtClean="0">
                <a:hlinkClick r:id="rId3" tooltip="Lucas Cranach the Elder"/>
              </a:rPr>
              <a:t>Lucas Cranach the Elder</a:t>
            </a:r>
            <a:endParaRPr lang="en-US" dirty="0"/>
          </a:p>
        </p:txBody>
      </p:sp>
      <p:pic>
        <p:nvPicPr>
          <p:cNvPr id="8" name="Picture 2" descr="https://upload.wikimedia.org/wikipedia/commons/thumb/7/70/Mohammed_kaaba_1315.jpg/220px-Mohammed_kaaba_13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177" y="3112394"/>
            <a:ext cx="3902814" cy="262889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737344" y="5441894"/>
            <a:ext cx="6242481" cy="1416106"/>
          </a:xfrm>
          <a:prstGeom prst="rect">
            <a:avLst/>
          </a:prstGeom>
          <a:solidFill>
            <a:schemeClr val="accent6">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MOHAMMAD</a:t>
            </a:r>
            <a:endParaRPr lang="en-US" sz="4000" dirty="0" smtClean="0"/>
          </a:p>
          <a:p>
            <a:pPr marL="0" indent="0">
              <a:buFont typeface="Arial" panose="020B0604020202020204" pitchFamily="34" charset="0"/>
              <a:buNone/>
            </a:pPr>
            <a:r>
              <a:rPr lang="en-US" sz="4000" dirty="0" smtClean="0"/>
              <a:t>‘God has permitted trade but forbidden usury.   Profit is the result of initiative, enterprise and efficiency – value creation.   Not so with usury… interest is fixed, profit fluctuates’</a:t>
            </a:r>
          </a:p>
          <a:p>
            <a:pPr marL="0" indent="0">
              <a:buFont typeface="Arial" panose="020B0604020202020204" pitchFamily="34" charset="0"/>
              <a:buNone/>
            </a:pPr>
            <a:endParaRPr lang="en-US" sz="4000" dirty="0" smtClean="0"/>
          </a:p>
          <a:p>
            <a:pPr marL="0" indent="0">
              <a:buFont typeface="Arial" panose="020B0604020202020204" pitchFamily="34" charset="0"/>
              <a:buNone/>
            </a:pPr>
            <a:endParaRPr lang="en-US" sz="4000" dirty="0"/>
          </a:p>
        </p:txBody>
      </p:sp>
    </p:spTree>
    <p:extLst>
      <p:ext uri="{BB962C8B-B14F-4D97-AF65-F5344CB8AC3E}">
        <p14:creationId xmlns:p14="http://schemas.microsoft.com/office/powerpoint/2010/main" val="689652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6" name="Rectangle 5"/>
          <p:cNvSpPr/>
          <p:nvPr/>
        </p:nvSpPr>
        <p:spPr>
          <a:xfrm>
            <a:off x="0" y="694207"/>
            <a:ext cx="3394129" cy="4524315"/>
          </a:xfrm>
          <a:prstGeom prst="rect">
            <a:avLst/>
          </a:prstGeom>
        </p:spPr>
        <p:txBody>
          <a:bodyPr wrap="square">
            <a:spAutoFit/>
          </a:bodyPr>
          <a:lstStyle/>
          <a:p>
            <a:pPr lvl="0" eaLnBrk="0" fontAlgn="base" hangingPunct="0">
              <a:spcAft>
                <a:spcPct val="0"/>
              </a:spcAft>
            </a:pPr>
            <a:r>
              <a:rPr lang="en-US" dirty="0"/>
              <a:t>John </a:t>
            </a:r>
            <a:r>
              <a:rPr lang="en-US" dirty="0" smtClean="0"/>
              <a:t>Wade's </a:t>
            </a:r>
          </a:p>
          <a:p>
            <a:pPr lvl="0" eaLnBrk="0" fontAlgn="base" hangingPunct="0">
              <a:spcAft>
                <a:spcPct val="0"/>
              </a:spcAft>
            </a:pPr>
            <a:r>
              <a:rPr lang="en-US" i="1" dirty="0" smtClean="0"/>
              <a:t>Extraordinary Black Book; or,</a:t>
            </a:r>
          </a:p>
          <a:p>
            <a:pPr lvl="0" eaLnBrk="0" fontAlgn="base" hangingPunct="0">
              <a:spcAft>
                <a:spcPct val="0"/>
              </a:spcAft>
            </a:pPr>
            <a:r>
              <a:rPr lang="en-US" i="1" dirty="0" smtClean="0"/>
              <a:t>Corruption </a:t>
            </a:r>
            <a:r>
              <a:rPr lang="en-US" i="1" dirty="0" smtClean="0"/>
              <a:t>Unmasked, </a:t>
            </a:r>
            <a:r>
              <a:rPr lang="en-US" dirty="0" smtClean="0"/>
              <a:t>1819</a:t>
            </a:r>
            <a:endParaRPr lang="en-US" dirty="0" smtClean="0"/>
          </a:p>
          <a:p>
            <a:pPr lvl="0" eaLnBrk="0" fontAlgn="base" hangingPunct="0">
              <a:spcAft>
                <a:spcPct val="0"/>
              </a:spcAft>
            </a:pPr>
            <a:endParaRPr lang="en-US" altLang="en-US" i="1" dirty="0">
              <a:latin typeface="Arial Unicode MS" panose="020B0604020202020204" pitchFamily="34" charset="-128"/>
            </a:endParaRPr>
          </a:p>
          <a:p>
            <a:pPr lvl="0" eaLnBrk="0" fontAlgn="base" hangingPunct="0">
              <a:spcAft>
                <a:spcPct val="0"/>
              </a:spcAft>
            </a:pPr>
            <a:r>
              <a:rPr lang="en-US" dirty="0"/>
              <a:t>Wade's book played a role </a:t>
            </a:r>
            <a:r>
              <a:rPr lang="en-US" dirty="0" smtClean="0"/>
              <a:t>in</a:t>
            </a:r>
          </a:p>
          <a:p>
            <a:pPr lvl="0" eaLnBrk="0" fontAlgn="base" hangingPunct="0">
              <a:spcAft>
                <a:spcPct val="0"/>
              </a:spcAft>
            </a:pPr>
            <a:r>
              <a:rPr lang="en-US" dirty="0" smtClean="0"/>
              <a:t>the </a:t>
            </a:r>
            <a:r>
              <a:rPr lang="en-US" dirty="0"/>
              <a:t>reform movement</a:t>
            </a:r>
            <a:r>
              <a:rPr lang="en-US" dirty="0" smtClean="0"/>
              <a:t>.</a:t>
            </a:r>
          </a:p>
          <a:p>
            <a:pPr lvl="0" eaLnBrk="0" fontAlgn="base" hangingPunct="0">
              <a:spcAft>
                <a:spcPct val="0"/>
              </a:spcAft>
            </a:pPr>
            <a:endParaRPr lang="en-US" dirty="0"/>
          </a:p>
          <a:p>
            <a:pPr lvl="0" eaLnBrk="0" fontAlgn="base" hangingPunct="0">
              <a:spcAft>
                <a:spcPct val="0"/>
              </a:spcAft>
            </a:pPr>
            <a:r>
              <a:rPr lang="en-US" dirty="0" smtClean="0"/>
              <a:t>He focused on many abuses, </a:t>
            </a:r>
          </a:p>
          <a:p>
            <a:pPr lvl="0" eaLnBrk="0" fontAlgn="base" hangingPunct="0">
              <a:spcAft>
                <a:spcPct val="0"/>
              </a:spcAft>
            </a:pPr>
            <a:r>
              <a:rPr lang="en-US" dirty="0" smtClean="0"/>
              <a:t>including:</a:t>
            </a:r>
          </a:p>
          <a:p>
            <a:pPr lvl="0" eaLnBrk="0" fontAlgn="base" hangingPunct="0">
              <a:spcAft>
                <a:spcPct val="0"/>
              </a:spcAft>
            </a:pPr>
            <a:endParaRPr lang="en-US" altLang="en-US" dirty="0">
              <a:latin typeface="Arial Unicode MS" panose="020B0604020202020204" pitchFamily="34" charset="-128"/>
            </a:endParaRPr>
          </a:p>
          <a:p>
            <a:pPr lvl="0" eaLnBrk="0" fontAlgn="base" hangingPunct="0">
              <a:spcAft>
                <a:spcPct val="0"/>
              </a:spcAft>
            </a:pPr>
            <a:r>
              <a:rPr lang="en-US" altLang="en-US" dirty="0" smtClean="0">
                <a:latin typeface="Arial Unicode MS" panose="020B0604020202020204" pitchFamily="34" charset="-128"/>
              </a:rPr>
              <a:t>“The </a:t>
            </a:r>
            <a:r>
              <a:rPr lang="en-US" altLang="en-US" dirty="0">
                <a:latin typeface="Arial Unicode MS" panose="020B0604020202020204" pitchFamily="34" charset="-128"/>
              </a:rPr>
              <a:t>Profits of the Bank </a:t>
            </a:r>
            <a:r>
              <a:rPr lang="en-US" altLang="en-US" dirty="0" smtClean="0">
                <a:latin typeface="Arial Unicode MS" panose="020B0604020202020204" pitchFamily="34" charset="-128"/>
              </a:rPr>
              <a:t>of</a:t>
            </a:r>
          </a:p>
          <a:p>
            <a:pPr lvl="0" eaLnBrk="0" fontAlgn="base" hangingPunct="0">
              <a:spcAft>
                <a:spcPct val="0"/>
              </a:spcAft>
            </a:pPr>
            <a:r>
              <a:rPr lang="en-US" altLang="en-US" dirty="0" smtClean="0">
                <a:latin typeface="Arial Unicode MS" panose="020B0604020202020204" pitchFamily="34" charset="-128"/>
              </a:rPr>
              <a:t>England</a:t>
            </a:r>
            <a:r>
              <a:rPr lang="en-US" altLang="en-US" dirty="0">
                <a:latin typeface="Arial Unicode MS" panose="020B0604020202020204" pitchFamily="34" charset="-128"/>
              </a:rPr>
              <a:t>, arising from </a:t>
            </a:r>
            <a:r>
              <a:rPr lang="en-US" altLang="en-US" dirty="0" smtClean="0">
                <a:latin typeface="Arial Unicode MS" panose="020B0604020202020204" pitchFamily="34" charset="-128"/>
              </a:rPr>
              <a:t>the</a:t>
            </a:r>
          </a:p>
          <a:p>
            <a:pPr lvl="0" eaLnBrk="0" fontAlgn="base" hangingPunct="0">
              <a:spcAft>
                <a:spcPct val="0"/>
              </a:spcAft>
            </a:pPr>
            <a:r>
              <a:rPr lang="en-US" altLang="en-US" dirty="0" smtClean="0">
                <a:latin typeface="Arial Unicode MS" panose="020B0604020202020204" pitchFamily="34" charset="-128"/>
              </a:rPr>
              <a:t>Issue </a:t>
            </a:r>
            <a:r>
              <a:rPr lang="en-US" altLang="en-US" dirty="0">
                <a:latin typeface="Arial Unicode MS" panose="020B0604020202020204" pitchFamily="34" charset="-128"/>
              </a:rPr>
              <a:t>of its Notes, </a:t>
            </a:r>
            <a:r>
              <a:rPr lang="en-US" altLang="en-US" dirty="0" smtClean="0">
                <a:latin typeface="Arial Unicode MS" panose="020B0604020202020204" pitchFamily="34" charset="-128"/>
              </a:rPr>
              <a:t>Balances</a:t>
            </a:r>
          </a:p>
          <a:p>
            <a:pPr lvl="0" eaLnBrk="0" fontAlgn="base" hangingPunct="0">
              <a:spcAft>
                <a:spcPct val="0"/>
              </a:spcAft>
            </a:pPr>
            <a:r>
              <a:rPr lang="en-US" altLang="en-US" dirty="0" smtClean="0">
                <a:latin typeface="Arial Unicode MS" panose="020B0604020202020204" pitchFamily="34" charset="-128"/>
              </a:rPr>
              <a:t>of </a:t>
            </a:r>
            <a:r>
              <a:rPr lang="en-US" altLang="en-US" dirty="0">
                <a:latin typeface="Arial Unicode MS" panose="020B0604020202020204" pitchFamily="34" charset="-128"/>
              </a:rPr>
              <a:t>Public Money, </a:t>
            </a:r>
            <a:r>
              <a:rPr lang="en-US" altLang="en-US" dirty="0" smtClean="0">
                <a:latin typeface="Arial Unicode MS" panose="020B0604020202020204" pitchFamily="34" charset="-128"/>
              </a:rPr>
              <a:t>Management</a:t>
            </a:r>
          </a:p>
          <a:p>
            <a:pPr lvl="0" eaLnBrk="0" fontAlgn="base" hangingPunct="0">
              <a:spcAft>
                <a:spcPct val="0"/>
              </a:spcAft>
            </a:pPr>
            <a:r>
              <a:rPr lang="en-US" altLang="en-US" dirty="0" smtClean="0">
                <a:latin typeface="Arial Unicode MS" panose="020B0604020202020204" pitchFamily="34" charset="-128"/>
              </a:rPr>
              <a:t>of the Borough Debt, and other</a:t>
            </a:r>
          </a:p>
          <a:p>
            <a:pPr lvl="0" eaLnBrk="0" fontAlgn="base" hangingPunct="0">
              <a:spcAft>
                <a:spcPct val="0"/>
              </a:spcAft>
            </a:pPr>
            <a:r>
              <a:rPr lang="en-US" altLang="en-US" dirty="0" smtClean="0">
                <a:latin typeface="Arial Unicode MS" panose="020B0604020202020204" pitchFamily="34" charset="-128"/>
              </a:rPr>
              <a:t>Sources of Emolument”</a:t>
            </a:r>
            <a:endParaRPr lang="en-US" altLang="en-US" sz="4000" dirty="0">
              <a:latin typeface="Arial" panose="020B0604020202020204" pitchFamily="34" charset="0"/>
            </a:endParaRPr>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78" y="369296"/>
            <a:ext cx="6726820" cy="6488704"/>
          </a:xfrm>
          <a:prstGeom prst="rect">
            <a:avLst/>
          </a:prstGeom>
        </p:spPr>
      </p:pic>
    </p:spTree>
    <p:extLst>
      <p:ext uri="{BB962C8B-B14F-4D97-AF65-F5344CB8AC3E}">
        <p14:creationId xmlns:p14="http://schemas.microsoft.com/office/powerpoint/2010/main" val="3576035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9" name="Content Placeholder 4"/>
          <p:cNvSpPr>
            <a:spLocks noGrp="1"/>
          </p:cNvSpPr>
          <p:nvPr>
            <p:ph idx="1"/>
          </p:nvPr>
        </p:nvSpPr>
        <p:spPr>
          <a:xfrm>
            <a:off x="1" y="350521"/>
            <a:ext cx="12191999" cy="2578659"/>
          </a:xfrm>
        </p:spPr>
        <p:txBody>
          <a:bodyPr>
            <a:normAutofit/>
          </a:bodyPr>
          <a:lstStyle/>
          <a:p>
            <a:pPr marL="0" indent="0">
              <a:buNone/>
            </a:pPr>
            <a:r>
              <a:rPr lang="en-US" sz="2400" dirty="0" smtClean="0"/>
              <a:t>Adam Smith’s attack on government money was the attempted justification for </a:t>
            </a:r>
            <a:r>
              <a:rPr lang="en-US" sz="2400" u="sng" dirty="0" smtClean="0"/>
              <a:t>macro usury</a:t>
            </a:r>
            <a:r>
              <a:rPr lang="en-US" sz="2400" dirty="0" smtClean="0"/>
              <a:t>.</a:t>
            </a:r>
          </a:p>
          <a:p>
            <a:pPr marL="0" indent="0">
              <a:buNone/>
            </a:pPr>
            <a:endParaRPr lang="en-US" sz="2400" dirty="0"/>
          </a:p>
          <a:p>
            <a:pPr marL="0" indent="0">
              <a:lnSpc>
                <a:spcPct val="110000"/>
              </a:lnSpc>
              <a:spcBef>
                <a:spcPts val="0"/>
              </a:spcBef>
              <a:buNone/>
            </a:pPr>
            <a:r>
              <a:rPr lang="en-US" sz="2400" dirty="0" smtClean="0"/>
              <a:t>The changing secular rationale for </a:t>
            </a:r>
            <a:r>
              <a:rPr lang="en-US" sz="2400" u="sng" dirty="0" smtClean="0"/>
              <a:t>simple usury </a:t>
            </a:r>
            <a:r>
              <a:rPr lang="en-US" sz="2400" dirty="0" smtClean="0"/>
              <a:t>can be traced through the writings of</a:t>
            </a:r>
          </a:p>
          <a:p>
            <a:pPr marL="0" indent="0">
              <a:spcBef>
                <a:spcPts val="0"/>
              </a:spcBef>
              <a:buNone/>
            </a:pPr>
            <a:r>
              <a:rPr lang="en-US" sz="2400" dirty="0" smtClean="0"/>
              <a:t>Bacon, Petty, Smith and Bentham.   </a:t>
            </a:r>
          </a:p>
          <a:p>
            <a:pPr marL="0" indent="0">
              <a:spcBef>
                <a:spcPts val="0"/>
              </a:spcBef>
              <a:buNone/>
            </a:pPr>
            <a:endParaRPr lang="en-US" sz="2400" dirty="0"/>
          </a:p>
          <a:p>
            <a:pPr marL="0" indent="0" algn="ctr">
              <a:spcBef>
                <a:spcPts val="0"/>
              </a:spcBef>
              <a:buNone/>
            </a:pPr>
            <a:r>
              <a:rPr lang="en-US" sz="2400" b="1" u="sng" dirty="0" smtClean="0"/>
              <a:t>One recurrent theme was the need to attack Aristotle.</a:t>
            </a:r>
            <a:endParaRPr lang="en-US" sz="2400" b="1" u="sng" dirty="0"/>
          </a:p>
        </p:txBody>
      </p:sp>
      <p:pic>
        <p:nvPicPr>
          <p:cNvPr id="9220" name="Picture 4" descr="http://s.fixquotes.com/files/author/francis-bacon_Ktjez_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490434"/>
            <a:ext cx="2694053" cy="336756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downsurvey.tcd.ie/img/william-pet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528" y="3502579"/>
            <a:ext cx="285750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images.fineartamerica.com/images-medium-large/5-adam-smith-1723-1790-grang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507" y="3504412"/>
            <a:ext cx="2589409" cy="335358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fotosimagenes.org/imagenes/jeremy-bentham-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56798" y="3468380"/>
            <a:ext cx="2735200" cy="3377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721" y="2844103"/>
            <a:ext cx="1714380" cy="646331"/>
          </a:xfrm>
          <a:prstGeom prst="rect">
            <a:avLst/>
          </a:prstGeom>
          <a:noFill/>
        </p:spPr>
        <p:txBody>
          <a:bodyPr wrap="none" rtlCol="0">
            <a:spAutoFit/>
          </a:bodyPr>
          <a:lstStyle/>
          <a:p>
            <a:r>
              <a:rPr lang="en-US" dirty="0"/>
              <a:t>FRANCIS </a:t>
            </a:r>
            <a:r>
              <a:rPr lang="en-US" dirty="0" smtClean="0"/>
              <a:t>BACON</a:t>
            </a:r>
          </a:p>
          <a:p>
            <a:r>
              <a:rPr lang="en-US" dirty="0" smtClean="0"/>
              <a:t>(1561–1626)</a:t>
            </a:r>
            <a:endParaRPr lang="en-US" dirty="0"/>
          </a:p>
        </p:txBody>
      </p:sp>
      <p:sp>
        <p:nvSpPr>
          <p:cNvPr id="10" name="TextBox 9"/>
          <p:cNvSpPr txBox="1"/>
          <p:nvPr/>
        </p:nvSpPr>
        <p:spPr>
          <a:xfrm>
            <a:off x="3835608" y="2844102"/>
            <a:ext cx="1677062" cy="646331"/>
          </a:xfrm>
          <a:prstGeom prst="rect">
            <a:avLst/>
          </a:prstGeom>
          <a:noFill/>
        </p:spPr>
        <p:txBody>
          <a:bodyPr wrap="none" rtlCol="0">
            <a:spAutoFit/>
          </a:bodyPr>
          <a:lstStyle/>
          <a:p>
            <a:r>
              <a:rPr lang="en-US" dirty="0" smtClean="0"/>
              <a:t>WILLIAM PETTY</a:t>
            </a:r>
          </a:p>
          <a:p>
            <a:r>
              <a:rPr lang="en-US" dirty="0"/>
              <a:t>(</a:t>
            </a:r>
            <a:r>
              <a:rPr lang="en-US" dirty="0" smtClean="0"/>
              <a:t>1623–1687)</a:t>
            </a:r>
            <a:endParaRPr lang="en-US" dirty="0"/>
          </a:p>
        </p:txBody>
      </p:sp>
      <p:sp>
        <p:nvSpPr>
          <p:cNvPr id="12" name="TextBox 11"/>
          <p:cNvSpPr txBox="1"/>
          <p:nvPr/>
        </p:nvSpPr>
        <p:spPr>
          <a:xfrm>
            <a:off x="6756105" y="2822049"/>
            <a:ext cx="1457258" cy="646331"/>
          </a:xfrm>
          <a:prstGeom prst="rect">
            <a:avLst/>
          </a:prstGeom>
          <a:noFill/>
        </p:spPr>
        <p:txBody>
          <a:bodyPr wrap="none" rtlCol="0">
            <a:spAutoFit/>
          </a:bodyPr>
          <a:lstStyle/>
          <a:p>
            <a:r>
              <a:rPr lang="en-US" dirty="0" smtClean="0"/>
              <a:t>ADAM SMITH</a:t>
            </a:r>
          </a:p>
          <a:p>
            <a:r>
              <a:rPr lang="en-US" dirty="0" smtClean="0"/>
              <a:t>(1723-1790)</a:t>
            </a:r>
            <a:endParaRPr lang="en-US" dirty="0"/>
          </a:p>
        </p:txBody>
      </p:sp>
      <p:sp>
        <p:nvSpPr>
          <p:cNvPr id="13" name="TextBox 12"/>
          <p:cNvSpPr txBox="1"/>
          <p:nvPr/>
        </p:nvSpPr>
        <p:spPr>
          <a:xfrm>
            <a:off x="9332203" y="2844102"/>
            <a:ext cx="1943161" cy="646331"/>
          </a:xfrm>
          <a:prstGeom prst="rect">
            <a:avLst/>
          </a:prstGeom>
          <a:noFill/>
        </p:spPr>
        <p:txBody>
          <a:bodyPr wrap="none" rtlCol="0">
            <a:spAutoFit/>
          </a:bodyPr>
          <a:lstStyle/>
          <a:p>
            <a:r>
              <a:rPr lang="en-US" dirty="0" smtClean="0"/>
              <a:t>JEREMY BENTHAM</a:t>
            </a:r>
          </a:p>
          <a:p>
            <a:r>
              <a:rPr lang="en-US" dirty="0" smtClean="0"/>
              <a:t>(1748–1832)</a:t>
            </a:r>
            <a:endParaRPr lang="en-US" dirty="0"/>
          </a:p>
        </p:txBody>
      </p:sp>
    </p:spTree>
    <p:extLst>
      <p:ext uri="{BB962C8B-B14F-4D97-AF65-F5344CB8AC3E}">
        <p14:creationId xmlns:p14="http://schemas.microsoft.com/office/powerpoint/2010/main" val="1012460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1</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4207758" y="3244334"/>
            <a:ext cx="5044330" cy="523220"/>
          </a:xfrm>
          <a:prstGeom prst="rect">
            <a:avLst/>
          </a:prstGeom>
        </p:spPr>
        <p:txBody>
          <a:bodyPr wrap="none">
            <a:spAutoFit/>
          </a:bodyPr>
          <a:lstStyle/>
          <a:p>
            <a:r>
              <a:rPr lang="en-US" sz="2800" dirty="0"/>
              <a:t>Introduction by Stephen </a:t>
            </a:r>
            <a:r>
              <a:rPr lang="en-US" sz="2800" dirty="0" err="1"/>
              <a:t>Zarlenga</a:t>
            </a:r>
            <a:endParaRPr lang="en-US" sz="2800" dirty="0"/>
          </a:p>
        </p:txBody>
      </p:sp>
    </p:spTree>
    <p:extLst>
      <p:ext uri="{BB962C8B-B14F-4D97-AF65-F5344CB8AC3E}">
        <p14:creationId xmlns:p14="http://schemas.microsoft.com/office/powerpoint/2010/main" val="4114745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32337"/>
          </a:xfrm>
          <a:solidFill>
            <a:srgbClr val="FFFF00"/>
          </a:solidFill>
        </p:spPr>
        <p:txBody>
          <a:bodyPr>
            <a:normAutofit fontScale="90000"/>
          </a:bodyPr>
          <a:lstStyle/>
          <a:p>
            <a:pPr algn="ctr"/>
            <a:r>
              <a:rPr lang="en-US" sz="4000" dirty="0" smtClean="0"/>
              <a:t>ANCIENT WESTERN PHILOSOPHER: ARISTOTLE</a:t>
            </a:r>
            <a:endParaRPr lang="en-US" sz="4000" dirty="0"/>
          </a:p>
        </p:txBody>
      </p:sp>
      <p:sp>
        <p:nvSpPr>
          <p:cNvPr id="3" name="Content Placeholder 2"/>
          <p:cNvSpPr>
            <a:spLocks noGrp="1"/>
          </p:cNvSpPr>
          <p:nvPr>
            <p:ph idx="1"/>
          </p:nvPr>
        </p:nvSpPr>
        <p:spPr>
          <a:xfrm>
            <a:off x="0" y="1012066"/>
            <a:ext cx="7909301" cy="5845934"/>
          </a:xfrm>
          <a:solidFill>
            <a:srgbClr val="CCFFFF"/>
          </a:solidFill>
        </p:spPr>
        <p:txBody>
          <a:bodyPr>
            <a:noAutofit/>
          </a:bodyPr>
          <a:lstStyle/>
          <a:p>
            <a:pPr marL="0" indent="0">
              <a:buNone/>
            </a:pPr>
            <a:r>
              <a:rPr lang="en-US" dirty="0" smtClean="0"/>
              <a:t>“…</a:t>
            </a:r>
            <a:r>
              <a:rPr lang="en-US" dirty="0"/>
              <a:t>The most hated sort, and with the greatest reason, is </a:t>
            </a:r>
            <a:r>
              <a:rPr lang="en-US" b="1" u="sng" dirty="0"/>
              <a:t>usury</a:t>
            </a:r>
            <a:r>
              <a:rPr lang="en-US" dirty="0"/>
              <a:t>, which makes a gain out of money itself, and not from the natural object of it. For money was intended to be used in exchange, but not to increase at </a:t>
            </a:r>
            <a:r>
              <a:rPr lang="en-US" dirty="0" smtClean="0"/>
              <a:t>interest….</a:t>
            </a:r>
          </a:p>
          <a:p>
            <a:pPr marL="0" indent="0">
              <a:buNone/>
            </a:pPr>
            <a:endParaRPr lang="en-US" dirty="0" smtClean="0"/>
          </a:p>
          <a:p>
            <a:pPr marL="0" indent="0">
              <a:buNone/>
            </a:pPr>
            <a:r>
              <a:rPr lang="en-US" dirty="0" smtClean="0"/>
              <a:t>…And </a:t>
            </a:r>
            <a:r>
              <a:rPr lang="en-US" dirty="0"/>
              <a:t>this term </a:t>
            </a:r>
            <a:r>
              <a:rPr lang="en-US" b="1" u="sng" dirty="0"/>
              <a:t>interest</a:t>
            </a:r>
            <a:r>
              <a:rPr lang="en-US" dirty="0" smtClean="0"/>
              <a:t>,</a:t>
            </a:r>
          </a:p>
          <a:p>
            <a:pPr marL="0" indent="0">
              <a:buNone/>
            </a:pPr>
            <a:r>
              <a:rPr lang="en-US" dirty="0" smtClean="0"/>
              <a:t>which </a:t>
            </a:r>
            <a:r>
              <a:rPr lang="en-US" dirty="0"/>
              <a:t>means </a:t>
            </a:r>
            <a:r>
              <a:rPr lang="en-US" b="1" u="sng" dirty="0"/>
              <a:t>the birth of money </a:t>
            </a:r>
            <a:r>
              <a:rPr lang="en-US" b="1" u="sng" dirty="0" smtClean="0"/>
              <a:t>from money…</a:t>
            </a:r>
          </a:p>
          <a:p>
            <a:pPr marL="0" indent="0">
              <a:buNone/>
            </a:pPr>
            <a:r>
              <a:rPr lang="en-US" dirty="0" smtClean="0"/>
              <a:t>this </a:t>
            </a:r>
            <a:r>
              <a:rPr lang="en-US" dirty="0"/>
              <a:t>is the most </a:t>
            </a:r>
            <a:r>
              <a:rPr lang="en-US" b="1" u="sng" dirty="0"/>
              <a:t>unnatural</a:t>
            </a:r>
            <a:r>
              <a:rPr lang="en-US" dirty="0" smtClean="0"/>
              <a:t>.”</a:t>
            </a:r>
          </a:p>
          <a:p>
            <a:pPr marL="0" indent="0">
              <a:buNone/>
            </a:pPr>
            <a:endParaRPr lang="en-US" dirty="0" smtClean="0"/>
          </a:p>
          <a:p>
            <a:pPr marL="0" indent="0">
              <a:buNone/>
            </a:pPr>
            <a:r>
              <a:rPr lang="en-US" i="1" dirty="0" smtClean="0"/>
              <a:t>Politics</a:t>
            </a:r>
            <a:r>
              <a:rPr lang="en-US" dirty="0" smtClean="0"/>
              <a:t>, by Aristotle, Book 1</a:t>
            </a:r>
            <a:endParaRPr lang="en-US" sz="3200" dirty="0" smtClean="0"/>
          </a:p>
          <a:p>
            <a:pPr marL="0" indent="0">
              <a:buNone/>
            </a:pPr>
            <a:endParaRPr lang="en-US" sz="3200" dirty="0"/>
          </a:p>
        </p:txBody>
      </p:sp>
      <p:sp>
        <p:nvSpPr>
          <p:cNvPr id="4" name="Rectangle 3"/>
          <p:cNvSpPr/>
          <p:nvPr/>
        </p:nvSpPr>
        <p:spPr>
          <a:xfrm>
            <a:off x="9372704" y="5454138"/>
            <a:ext cx="2033750" cy="646331"/>
          </a:xfrm>
          <a:prstGeom prst="rect">
            <a:avLst/>
          </a:prstGeom>
        </p:spPr>
        <p:txBody>
          <a:bodyPr wrap="square">
            <a:spAutoFit/>
          </a:bodyPr>
          <a:lstStyle/>
          <a:p>
            <a:r>
              <a:rPr lang="en-US" dirty="0" smtClean="0"/>
              <a:t>ARISTOTLE</a:t>
            </a:r>
          </a:p>
          <a:p>
            <a:r>
              <a:rPr lang="en-US" dirty="0"/>
              <a:t>(</a:t>
            </a:r>
            <a:r>
              <a:rPr lang="en-US" dirty="0" smtClean="0"/>
              <a:t>384 </a:t>
            </a:r>
            <a:r>
              <a:rPr lang="en-US" dirty="0"/>
              <a:t>BC – 322 </a:t>
            </a:r>
            <a:r>
              <a:rPr lang="en-US" dirty="0" smtClean="0"/>
              <a:t>BC)</a:t>
            </a:r>
            <a:endParaRPr lang="en-US" dirty="0"/>
          </a:p>
        </p:txBody>
      </p:sp>
      <p:sp>
        <p:nvSpPr>
          <p:cNvPr id="6" name="Title 1"/>
          <p:cNvSpPr txBox="1">
            <a:spLocks/>
          </p:cNvSpPr>
          <p:nvPr/>
        </p:nvSpPr>
        <p:spPr>
          <a:xfrm>
            <a:off x="-1" y="6835"/>
            <a:ext cx="12191999" cy="343686"/>
          </a:xfrm>
          <a:prstGeom prst="rect">
            <a:avLst/>
          </a:prstGeom>
          <a:solidFill>
            <a:srgbClr val="66CCFF"/>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Usury in Trouble</a:t>
            </a:r>
            <a:endParaRPr lang="en-US" sz="2400" b="1" dirty="0"/>
          </a:p>
        </p:txBody>
      </p:sp>
      <p:pic>
        <p:nvPicPr>
          <p:cNvPr id="23554" name="Picture 2" descr="http://www.hangthebankers.com/wp-content/uploads/2012/12/Aristo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084" y="1735602"/>
            <a:ext cx="4120914" cy="351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801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147644" y="4169734"/>
            <a:ext cx="8053135" cy="2308324"/>
          </a:xfrm>
          <a:prstGeom prst="rect">
            <a:avLst/>
          </a:prstGeom>
          <a:solidFill>
            <a:srgbClr val="CCCCFF"/>
          </a:solidFill>
        </p:spPr>
        <p:txBody>
          <a:bodyPr wrap="square" rtlCol="0">
            <a:spAutoFit/>
          </a:bodyPr>
          <a:lstStyle/>
          <a:p>
            <a:r>
              <a:rPr lang="en-US" sz="2400" i="1" dirty="0"/>
              <a:t>OF USURY</a:t>
            </a:r>
            <a:r>
              <a:rPr lang="en-US" sz="2400" dirty="0"/>
              <a:t>, Francis </a:t>
            </a:r>
            <a:r>
              <a:rPr lang="en-US" sz="2400" dirty="0" smtClean="0"/>
              <a:t>Bacon</a:t>
            </a:r>
            <a:endParaRPr lang="en-US" sz="2400" dirty="0" smtClean="0"/>
          </a:p>
          <a:p>
            <a:r>
              <a:rPr lang="en-US" sz="2400" dirty="0" smtClean="0"/>
              <a:t>“</a:t>
            </a:r>
            <a:r>
              <a:rPr lang="en-US" sz="2400" dirty="0"/>
              <a:t>Many have made witty invectives against usury …  that it is against nature for money to beget money, and the like. I say this </a:t>
            </a:r>
            <a:r>
              <a:rPr lang="en-US" sz="2400" dirty="0" smtClean="0"/>
              <a:t>only … for </a:t>
            </a:r>
            <a:r>
              <a:rPr lang="en-US" sz="2400" dirty="0"/>
              <a:t>since there must be borrowing and lending, and men are so hard of heart as they will not lend freely, usury must be </a:t>
            </a:r>
            <a:r>
              <a:rPr lang="en-US" sz="2400" dirty="0" smtClean="0"/>
              <a:t>permitted</a:t>
            </a:r>
            <a:r>
              <a:rPr lang="en-US" sz="2400" dirty="0" smtClean="0"/>
              <a:t>.”</a:t>
            </a:r>
            <a:endParaRPr lang="en-US" dirty="0"/>
          </a:p>
        </p:txBody>
      </p:sp>
      <p:sp>
        <p:nvSpPr>
          <p:cNvPr id="4" name="Content Placeholder 4"/>
          <p:cNvSpPr>
            <a:spLocks noGrp="1"/>
          </p:cNvSpPr>
          <p:nvPr>
            <p:ph idx="1"/>
          </p:nvPr>
        </p:nvSpPr>
        <p:spPr>
          <a:xfrm>
            <a:off x="2" y="350521"/>
            <a:ext cx="12191998" cy="2300411"/>
          </a:xfrm>
          <a:solidFill>
            <a:srgbClr val="FFFFCC"/>
          </a:solidFill>
        </p:spPr>
        <p:txBody>
          <a:bodyPr>
            <a:normAutofit fontScale="92500" lnSpcReduction="10000"/>
          </a:bodyPr>
          <a:lstStyle/>
          <a:p>
            <a:pPr marL="0" indent="0">
              <a:buNone/>
            </a:pPr>
            <a:r>
              <a:rPr lang="en-US" sz="2400" dirty="0" smtClean="0">
                <a:latin typeface="Times New Roman" panose="02020603050405020304" pitchFamily="18" charset="0"/>
                <a:cs typeface="Times New Roman" panose="02020603050405020304" pitchFamily="18" charset="0"/>
              </a:rPr>
              <a:t>Website, </a:t>
            </a:r>
            <a:r>
              <a:rPr lang="en-US" sz="2400" dirty="0">
                <a:latin typeface="Times New Roman" panose="02020603050405020304" pitchFamily="18" charset="0"/>
                <a:cs typeface="Times New Roman" panose="02020603050405020304" pitchFamily="18" charset="0"/>
              </a:rPr>
              <a:t>Luminarium.org</a:t>
            </a:r>
          </a:p>
          <a:p>
            <a:pPr marL="0" indent="0">
              <a:buNone/>
            </a:pPr>
            <a:r>
              <a:rPr lang="en-US" sz="2400" dirty="0" smtClean="0">
                <a:latin typeface="Times New Roman" panose="02020603050405020304" pitchFamily="18" charset="0"/>
                <a:cs typeface="Times New Roman" panose="02020603050405020304" pitchFamily="18" charset="0"/>
              </a:rPr>
              <a:t>Bacon </a:t>
            </a:r>
            <a:r>
              <a:rPr lang="en-US" sz="2400" dirty="0" smtClean="0">
                <a:latin typeface="Times New Roman" panose="02020603050405020304" pitchFamily="18" charset="0"/>
                <a:cs typeface="Times New Roman" panose="02020603050405020304" pitchFamily="18" charset="0"/>
              </a:rPr>
              <a:t>wrote prolifically …</a:t>
            </a:r>
            <a:r>
              <a:rPr lang="en-US" sz="2400" dirty="0">
                <a:latin typeface="Times New Roman" panose="02020603050405020304" pitchFamily="18" charset="0"/>
                <a:cs typeface="Times New Roman" panose="02020603050405020304" pitchFamily="18" charset="0"/>
              </a:rPr>
              <a:t>  Yet their writer was a spendthrift, twice arrested for debt; and a scheming and ambitious political opportunist who turned faithlessly, and with diabolical erudition, upon his friend and benefactor, </a:t>
            </a:r>
            <a:r>
              <a:rPr lang="en-US" sz="2400" dirty="0" smtClean="0">
                <a:latin typeface="Times New Roman" panose="02020603050405020304" pitchFamily="18" charset="0"/>
                <a:cs typeface="Times New Roman" panose="02020603050405020304" pitchFamily="18" charset="0"/>
              </a:rPr>
              <a:t>the Earl of Essex, </a:t>
            </a:r>
            <a:r>
              <a:rPr lang="en-US" sz="2400" dirty="0">
                <a:latin typeface="Times New Roman" panose="02020603050405020304" pitchFamily="18" charset="0"/>
                <a:cs typeface="Times New Roman" panose="02020603050405020304" pitchFamily="18" charset="0"/>
              </a:rPr>
              <a:t>and caused his execution.  For this masterpiece of treachery he received £1200 from Queen Elizabeth, thereby relieving his own financial desperation caused by opulent extravagances and beginning his spectacular climb to </a:t>
            </a:r>
            <a:r>
              <a:rPr lang="en-US" sz="2400" dirty="0" smtClean="0">
                <a:latin typeface="Times New Roman" panose="02020603050405020304" pitchFamily="18" charset="0"/>
                <a:cs typeface="Times New Roman" panose="02020603050405020304" pitchFamily="18" charset="0"/>
              </a:rPr>
              <a:t>power</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He thirsted for the advancement of learning but never neglected the advancement of Bacon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Content Placeholder 4"/>
          <p:cNvSpPr txBox="1">
            <a:spLocks/>
          </p:cNvSpPr>
          <p:nvPr/>
        </p:nvSpPr>
        <p:spPr>
          <a:xfrm>
            <a:off x="-1" y="3080261"/>
            <a:ext cx="12191998" cy="595786"/>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Bacon’s usury rationale was based on psychological terms.</a:t>
            </a:r>
            <a:endParaRPr lang="en-US" dirty="0"/>
          </a:p>
        </p:txBody>
      </p:sp>
      <p:pic>
        <p:nvPicPr>
          <p:cNvPr id="6" name="Picture 6" descr="http://www.medievalists.net/wp-content/uploads/2012/10/6a00d8341bf67c53ef01539433f3ea970b-800w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281" y="3789793"/>
            <a:ext cx="3611717" cy="306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83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4" name="Content Placeholder 4"/>
          <p:cNvSpPr>
            <a:spLocks noGrp="1"/>
          </p:cNvSpPr>
          <p:nvPr>
            <p:ph idx="1"/>
          </p:nvPr>
        </p:nvSpPr>
        <p:spPr>
          <a:xfrm>
            <a:off x="-1" y="1411705"/>
            <a:ext cx="12191998" cy="2499550"/>
          </a:xfrm>
          <a:solidFill>
            <a:srgbClr val="CCECFF"/>
          </a:solidFill>
        </p:spPr>
        <p:txBody>
          <a:bodyPr>
            <a:normAutofit fontScale="92500" lnSpcReduction="10000"/>
          </a:bodyPr>
          <a:lstStyle/>
          <a:p>
            <a:r>
              <a:rPr lang="en-US" dirty="0" smtClean="0"/>
              <a:t>He criticizes the Scholastics for “ … almost having incorporated the contentious philosophy of Aristotle into the body of Christian religion”   </a:t>
            </a:r>
            <a:r>
              <a:rPr lang="en-US" i="1" dirty="0" smtClean="0"/>
              <a:t>Works</a:t>
            </a:r>
            <a:r>
              <a:rPr lang="en-US" dirty="0" smtClean="0"/>
              <a:t>, p 209</a:t>
            </a:r>
          </a:p>
          <a:p>
            <a:r>
              <a:rPr lang="en-US" dirty="0" smtClean="0"/>
              <a:t>“Aristotle … full of ostentation …”  </a:t>
            </a:r>
            <a:r>
              <a:rPr lang="en-US" i="1" dirty="0" smtClean="0"/>
              <a:t>Works</a:t>
            </a:r>
            <a:r>
              <a:rPr lang="en-US" dirty="0" smtClean="0"/>
              <a:t>, p. 800</a:t>
            </a:r>
          </a:p>
          <a:p>
            <a:r>
              <a:rPr lang="en-US" dirty="0" smtClean="0"/>
              <a:t>“Aristotle so confident and </a:t>
            </a:r>
            <a:r>
              <a:rPr lang="en-US" dirty="0" err="1" smtClean="0"/>
              <a:t>dogmatical</a:t>
            </a:r>
            <a:r>
              <a:rPr lang="en-US" dirty="0" smtClean="0"/>
              <a:t>”  </a:t>
            </a:r>
            <a:r>
              <a:rPr lang="en-US" i="1" dirty="0" smtClean="0"/>
              <a:t>Works</a:t>
            </a:r>
            <a:r>
              <a:rPr lang="en-US" dirty="0" smtClean="0"/>
              <a:t>, p 850</a:t>
            </a:r>
          </a:p>
          <a:p>
            <a:r>
              <a:rPr lang="en-US" dirty="0" smtClean="0"/>
              <a:t>“Aristotle was “barren of the production of works for the benefit of the life of man.”   </a:t>
            </a:r>
            <a:r>
              <a:rPr lang="en-US" i="1" dirty="0" smtClean="0"/>
              <a:t>New Atlantis</a:t>
            </a:r>
            <a:endParaRPr lang="en-US" i="1" dirty="0"/>
          </a:p>
        </p:txBody>
      </p:sp>
      <p:sp>
        <p:nvSpPr>
          <p:cNvPr id="5" name="Content Placeholder 4"/>
          <p:cNvSpPr txBox="1">
            <a:spLocks/>
          </p:cNvSpPr>
          <p:nvPr/>
        </p:nvSpPr>
        <p:spPr>
          <a:xfrm>
            <a:off x="0" y="350521"/>
            <a:ext cx="12191998" cy="1061184"/>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Bacon attacked Aristotle</a:t>
            </a:r>
          </a:p>
          <a:p>
            <a:pPr marL="0" indent="0">
              <a:buNone/>
            </a:pPr>
            <a:r>
              <a:rPr lang="en-US" dirty="0" smtClean="0"/>
              <a:t>Bacon does not refute or discuss Aristotle’s views on money.  But he attacks him:</a:t>
            </a:r>
            <a:endParaRPr lang="en-US" dirty="0"/>
          </a:p>
        </p:txBody>
      </p:sp>
      <p:pic>
        <p:nvPicPr>
          <p:cNvPr id="25602" name="Picture 2" descr="http://media-cache-ak0.pinimg.com/736x/44/31/86/4431866ddac2cec9ae06031fb1c983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1255"/>
            <a:ext cx="3564610" cy="294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0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4" name="Content Placeholder 4"/>
          <p:cNvSpPr>
            <a:spLocks noGrp="1"/>
          </p:cNvSpPr>
          <p:nvPr>
            <p:ph idx="1"/>
          </p:nvPr>
        </p:nvSpPr>
        <p:spPr>
          <a:xfrm>
            <a:off x="604434" y="694207"/>
            <a:ext cx="11587564" cy="5405405"/>
          </a:xfrm>
        </p:spPr>
        <p:txBody>
          <a:bodyPr>
            <a:normAutofit/>
          </a:bodyPr>
          <a:lstStyle/>
          <a:p>
            <a:pPr marL="0" indent="0">
              <a:buNone/>
            </a:pPr>
            <a:r>
              <a:rPr lang="en-US" b="1" i="1" dirty="0"/>
              <a:t>Of </a:t>
            </a:r>
            <a:r>
              <a:rPr lang="en-US" b="1" i="1" dirty="0" smtClean="0"/>
              <a:t>Usury, </a:t>
            </a:r>
            <a:r>
              <a:rPr lang="en-US" dirty="0" smtClean="0"/>
              <a:t>Francis </a:t>
            </a:r>
            <a:r>
              <a:rPr lang="en-US" dirty="0" smtClean="0"/>
              <a:t>Bacon:</a:t>
            </a:r>
            <a:endParaRPr lang="en-US" dirty="0"/>
          </a:p>
          <a:p>
            <a:pPr marL="0" indent="0">
              <a:buNone/>
            </a:pPr>
            <a:endParaRPr lang="en-US" dirty="0"/>
          </a:p>
          <a:p>
            <a:pPr marL="0" indent="0">
              <a:buNone/>
            </a:pPr>
            <a:endParaRPr lang="en-US" dirty="0"/>
          </a:p>
          <a:p>
            <a:endParaRPr lang="en-US" dirty="0"/>
          </a:p>
        </p:txBody>
      </p:sp>
      <p:sp>
        <p:nvSpPr>
          <p:cNvPr id="5" name="Content Placeholder 4"/>
          <p:cNvSpPr txBox="1">
            <a:spLocks/>
          </p:cNvSpPr>
          <p:nvPr/>
        </p:nvSpPr>
        <p:spPr>
          <a:xfrm>
            <a:off x="0" y="350521"/>
            <a:ext cx="12191998" cy="421036"/>
          </a:xfrm>
          <a:prstGeom prst="rect">
            <a:avLst/>
          </a:prstGeom>
          <a:solidFill>
            <a:srgbClr val="CCCC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Bacon was aware of problems caused by usury:</a:t>
            </a:r>
            <a:endParaRPr lang="en-US" dirty="0"/>
          </a:p>
        </p:txBody>
      </p:sp>
      <p:sp>
        <p:nvSpPr>
          <p:cNvPr id="6" name="Content Placeholder 4"/>
          <p:cNvSpPr txBox="1">
            <a:spLocks/>
          </p:cNvSpPr>
          <p:nvPr/>
        </p:nvSpPr>
        <p:spPr>
          <a:xfrm>
            <a:off x="604434" y="1192593"/>
            <a:ext cx="10749366" cy="33166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discommodities of usury are … </a:t>
            </a:r>
          </a:p>
          <a:p>
            <a:r>
              <a:rPr lang="en-US" u="sng" dirty="0" smtClean="0">
                <a:latin typeface="Times New Roman" panose="02020603050405020304" pitchFamily="18" charset="0"/>
                <a:cs typeface="Times New Roman" panose="02020603050405020304" pitchFamily="18" charset="0"/>
              </a:rPr>
              <a:t>it makes fewer merchants</a:t>
            </a:r>
            <a:r>
              <a:rPr lang="en-US" dirty="0" smtClean="0">
                <a:latin typeface="Times New Roman" panose="02020603050405020304" pitchFamily="18" charset="0"/>
                <a:cs typeface="Times New Roman" panose="02020603050405020304" pitchFamily="18" charset="0"/>
              </a:rPr>
              <a:t>; for were it not for this lazy trade of usury, money would not lie still but would in great part be employed upon merchandising</a:t>
            </a:r>
          </a:p>
          <a:p>
            <a:r>
              <a:rPr lang="en-US" u="sng" dirty="0" smtClean="0">
                <a:latin typeface="Times New Roman" panose="02020603050405020304" pitchFamily="18" charset="0"/>
                <a:cs typeface="Times New Roman" panose="02020603050405020304" pitchFamily="18" charset="0"/>
              </a:rPr>
              <a:t>it makes poor merchants</a:t>
            </a:r>
            <a:r>
              <a:rPr lang="en-US" dirty="0" smtClean="0">
                <a:latin typeface="Times New Roman" panose="02020603050405020304" pitchFamily="18" charset="0"/>
                <a:cs typeface="Times New Roman" panose="02020603050405020304" pitchFamily="18" charset="0"/>
              </a:rPr>
              <a:t>; … the merchant cannot drive his trade so well if he sit at great usury</a:t>
            </a:r>
          </a:p>
          <a:p>
            <a:r>
              <a:rPr lang="en-US" u="sng" dirty="0" smtClean="0">
                <a:latin typeface="Times New Roman" panose="02020603050405020304" pitchFamily="18" charset="0"/>
                <a:cs typeface="Times New Roman" panose="02020603050405020304" pitchFamily="18" charset="0"/>
              </a:rPr>
              <a:t>the decay of customs of kings or states</a:t>
            </a:r>
          </a:p>
          <a:p>
            <a:r>
              <a:rPr lang="en-US" u="sng" dirty="0" smtClean="0">
                <a:latin typeface="Times New Roman" panose="02020603050405020304" pitchFamily="18" charset="0"/>
                <a:cs typeface="Times New Roman" panose="02020603050405020304" pitchFamily="18" charset="0"/>
              </a:rPr>
              <a:t>it </a:t>
            </a:r>
            <a:r>
              <a:rPr lang="en-US" u="sng" dirty="0" err="1" smtClean="0">
                <a:latin typeface="Times New Roman" panose="02020603050405020304" pitchFamily="18" charset="0"/>
                <a:cs typeface="Times New Roman" panose="02020603050405020304" pitchFamily="18" charset="0"/>
              </a:rPr>
              <a:t>bringeth</a:t>
            </a:r>
            <a:r>
              <a:rPr lang="en-US" u="sng" dirty="0" smtClean="0">
                <a:latin typeface="Times New Roman" panose="02020603050405020304" pitchFamily="18" charset="0"/>
                <a:cs typeface="Times New Roman" panose="02020603050405020304" pitchFamily="18" charset="0"/>
              </a:rPr>
              <a:t> the treasure of a realm or state into a few hands</a:t>
            </a:r>
            <a:r>
              <a:rPr lang="en-US" dirty="0" smtClean="0">
                <a:latin typeface="Times New Roman" panose="02020603050405020304" pitchFamily="18" charset="0"/>
                <a:cs typeface="Times New Roman" panose="02020603050405020304" pitchFamily="18" charset="0"/>
              </a:rPr>
              <a:t>; … a state </a:t>
            </a:r>
            <a:r>
              <a:rPr lang="en-US" dirty="0" err="1" smtClean="0">
                <a:latin typeface="Times New Roman" panose="02020603050405020304" pitchFamily="18" charset="0"/>
                <a:cs typeface="Times New Roman" panose="02020603050405020304" pitchFamily="18" charset="0"/>
              </a:rPr>
              <a:t>flourisheth</a:t>
            </a:r>
            <a:r>
              <a:rPr lang="en-US" dirty="0" smtClean="0">
                <a:latin typeface="Times New Roman" panose="02020603050405020304" pitchFamily="18" charset="0"/>
                <a:cs typeface="Times New Roman" panose="02020603050405020304" pitchFamily="18" charset="0"/>
              </a:rPr>
              <a:t> when wealth is more equally spread</a:t>
            </a:r>
          </a:p>
          <a:p>
            <a:r>
              <a:rPr lang="en-US" u="sng" dirty="0" smtClean="0">
                <a:latin typeface="Times New Roman" panose="02020603050405020304" pitchFamily="18" charset="0"/>
                <a:cs typeface="Times New Roman" panose="02020603050405020304" pitchFamily="18" charset="0"/>
              </a:rPr>
              <a:t>it beats down the price of land</a:t>
            </a:r>
            <a:r>
              <a:rPr lang="en-US" dirty="0" smtClean="0">
                <a:latin typeface="Times New Roman" panose="02020603050405020304" pitchFamily="18" charset="0"/>
                <a:cs typeface="Times New Roman" panose="02020603050405020304" pitchFamily="18" charset="0"/>
              </a:rPr>
              <a:t>; for the employment of money is chiefly either merchandising or purchasing, and usury waylays both</a:t>
            </a:r>
          </a:p>
          <a:p>
            <a:r>
              <a:rPr lang="en-US" u="sng" dirty="0" smtClean="0">
                <a:latin typeface="Times New Roman" panose="02020603050405020304" pitchFamily="18" charset="0"/>
                <a:cs typeface="Times New Roman" panose="02020603050405020304" pitchFamily="18" charset="0"/>
              </a:rPr>
              <a:t>it doth dull and damp all industries, improvements, and new inventions</a:t>
            </a:r>
          </a:p>
          <a:p>
            <a:r>
              <a:rPr lang="en-US" dirty="0" smtClean="0">
                <a:latin typeface="Times New Roman" panose="02020603050405020304" pitchFamily="18" charset="0"/>
                <a:cs typeface="Times New Roman" panose="02020603050405020304" pitchFamily="18" charset="0"/>
              </a:rPr>
              <a:t>it is the canker and ruin of many men's estates, which in process of time </a:t>
            </a:r>
            <a:r>
              <a:rPr lang="en-US" u="sng" dirty="0" smtClean="0">
                <a:latin typeface="Times New Roman" panose="02020603050405020304" pitchFamily="18" charset="0"/>
                <a:cs typeface="Times New Roman" panose="02020603050405020304" pitchFamily="18" charset="0"/>
              </a:rPr>
              <a:t>breeds a public poverty</a:t>
            </a:r>
            <a:r>
              <a:rPr lang="en-US" u="sng" dirty="0" smtClean="0">
                <a:latin typeface="Times New Roman" panose="02020603050405020304" pitchFamily="18" charset="0"/>
                <a:cs typeface="Times New Roman" panose="02020603050405020304" pitchFamily="18" charset="0"/>
              </a:rPr>
              <a:t>.” </a:t>
            </a:r>
            <a:endParaRPr lang="en-US" u="sng" dirty="0">
              <a:latin typeface="Times New Roman" panose="02020603050405020304" pitchFamily="18" charset="0"/>
              <a:cs typeface="Times New Roman" panose="02020603050405020304" pitchFamily="18" charset="0"/>
            </a:endParaRPr>
          </a:p>
        </p:txBody>
      </p:sp>
      <p:pic>
        <p:nvPicPr>
          <p:cNvPr id="26626" name="Picture 2" descr="http://s1.hubimg.com/u/4774356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31919"/>
            <a:ext cx="4262034" cy="242608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nottsheritagegateway.org.uk/images/themes/poverty/dore-hounsditch-poo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468" y="4430965"/>
            <a:ext cx="2247254" cy="242703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ic.pics.livejournal.com/being_novel/51575893/7747/7747_origi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155" y="4430965"/>
            <a:ext cx="4415975" cy="242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428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Content Placeholder 4"/>
          <p:cNvSpPr>
            <a:spLocks noGrp="1"/>
          </p:cNvSpPr>
          <p:nvPr>
            <p:ph idx="1"/>
          </p:nvPr>
        </p:nvSpPr>
        <p:spPr>
          <a:xfrm>
            <a:off x="2" y="1165175"/>
            <a:ext cx="12191998" cy="2445930"/>
          </a:xfrm>
          <a:solidFill>
            <a:srgbClr val="FFFFCC"/>
          </a:solidFill>
        </p:spPr>
        <p:txBody>
          <a:bodyPr>
            <a:normAutofit/>
          </a:bodyPr>
          <a:lstStyle/>
          <a:p>
            <a:pPr marL="0" indent="0">
              <a:buNone/>
            </a:pPr>
            <a:r>
              <a:rPr lang="en-US" sz="2000" b="1" i="1" dirty="0"/>
              <a:t>Of Usury, </a:t>
            </a:r>
            <a:r>
              <a:rPr lang="en-US" sz="2000" dirty="0"/>
              <a:t>Francis Bacon</a:t>
            </a:r>
            <a:r>
              <a:rPr lang="en-US" sz="2000" dirty="0" smtClean="0"/>
              <a:t>:</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usury </a:t>
            </a:r>
            <a:r>
              <a:rPr lang="en-US" sz="2000" dirty="0">
                <a:latin typeface="Times New Roman" panose="02020603050405020304" pitchFamily="18" charset="0"/>
                <a:cs typeface="Times New Roman" panose="02020603050405020304" pitchFamily="18" charset="0"/>
              </a:rPr>
              <a:t>in some respect </a:t>
            </a:r>
            <a:r>
              <a:rPr lang="en-US" sz="2000" dirty="0" err="1">
                <a:latin typeface="Times New Roman" panose="02020603050405020304" pitchFamily="18" charset="0"/>
                <a:cs typeface="Times New Roman" panose="02020603050405020304" pitchFamily="18" charset="0"/>
              </a:rPr>
              <a:t>hindereth</a:t>
            </a:r>
            <a:r>
              <a:rPr lang="en-US" sz="2000" dirty="0">
                <a:latin typeface="Times New Roman" panose="02020603050405020304" pitchFamily="18" charset="0"/>
                <a:cs typeface="Times New Roman" panose="02020603050405020304" pitchFamily="18" charset="0"/>
              </a:rPr>
              <a:t> merchandising, yet in some other it </a:t>
            </a:r>
            <a:r>
              <a:rPr lang="en-US" sz="2000" dirty="0" err="1">
                <a:latin typeface="Times New Roman" panose="02020603050405020304" pitchFamily="18" charset="0"/>
                <a:cs typeface="Times New Roman" panose="02020603050405020304" pitchFamily="18" charset="0"/>
              </a:rPr>
              <a:t>advanceth</a:t>
            </a:r>
            <a:r>
              <a:rPr lang="en-US" sz="2000" dirty="0">
                <a:latin typeface="Times New Roman" panose="02020603050405020304" pitchFamily="18" charset="0"/>
                <a:cs typeface="Times New Roman" panose="02020603050405020304" pitchFamily="18" charset="0"/>
              </a:rPr>
              <a:t> it; for it is certain that the greatest part of trade is driven by young merchants upon borrowing at </a:t>
            </a:r>
            <a:r>
              <a:rPr lang="en-US" sz="2000" dirty="0" smtClean="0">
                <a:latin typeface="Times New Roman" panose="02020603050405020304" pitchFamily="18" charset="0"/>
                <a:cs typeface="Times New Roman" panose="02020603050405020304" pitchFamily="18" charset="0"/>
              </a:rPr>
              <a:t>interest …</a:t>
            </a:r>
          </a:p>
          <a:p>
            <a:r>
              <a:rPr lang="en-US" sz="2000" dirty="0" smtClean="0">
                <a:latin typeface="Times New Roman" panose="02020603050405020304" pitchFamily="18" charset="0"/>
                <a:cs typeface="Times New Roman" panose="02020603050405020304" pitchFamily="18" charset="0"/>
              </a:rPr>
              <a:t>… whereas </a:t>
            </a:r>
            <a:r>
              <a:rPr lang="en-US" sz="2000" dirty="0">
                <a:latin typeface="Times New Roman" panose="02020603050405020304" pitchFamily="18" charset="0"/>
                <a:cs typeface="Times New Roman" panose="02020603050405020304" pitchFamily="18" charset="0"/>
              </a:rPr>
              <a:t>usury doth but gnaw upon them, bad markets would swallow them quite </a:t>
            </a:r>
            <a:r>
              <a:rPr lang="en-US" sz="2000" dirty="0" smtClean="0">
                <a:latin typeface="Times New Roman" panose="02020603050405020304" pitchFamily="18" charset="0"/>
                <a:cs typeface="Times New Roman" panose="02020603050405020304" pitchFamily="18" charset="0"/>
              </a:rPr>
              <a:t>up</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 remember a cruel moneyed man in the country that would </a:t>
            </a:r>
            <a:r>
              <a:rPr lang="en-US" sz="2000" dirty="0" smtClean="0">
                <a:latin typeface="Times New Roman" panose="02020603050405020304" pitchFamily="18" charset="0"/>
                <a:cs typeface="Times New Roman" panose="02020603050405020304" pitchFamily="18" charset="0"/>
              </a:rPr>
              <a:t>say … it </a:t>
            </a:r>
            <a:r>
              <a:rPr lang="en-US" sz="2000" dirty="0">
                <a:latin typeface="Times New Roman" panose="02020603050405020304" pitchFamily="18" charset="0"/>
                <a:cs typeface="Times New Roman" panose="02020603050405020304" pitchFamily="18" charset="0"/>
              </a:rPr>
              <a:t>keeps us from forfeitures of mortgages and bonds.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third and last is, that it is a vanity to conceive that there would be ordinary borrowing without </a:t>
            </a:r>
            <a:r>
              <a:rPr lang="en-US" sz="2000" dirty="0" smtClean="0">
                <a:latin typeface="Times New Roman" panose="02020603050405020304" pitchFamily="18" charset="0"/>
                <a:cs typeface="Times New Roman" panose="02020603050405020304" pitchFamily="18" charset="0"/>
              </a:rPr>
              <a:t>profit”</a:t>
            </a:r>
            <a:endParaRPr lang="en-US" sz="2000" dirty="0">
              <a:latin typeface="Times New Roman" panose="02020603050405020304" pitchFamily="18" charset="0"/>
              <a:cs typeface="Times New Roman" panose="02020603050405020304" pitchFamily="18" charset="0"/>
            </a:endParaRPr>
          </a:p>
        </p:txBody>
      </p:sp>
      <p:sp>
        <p:nvSpPr>
          <p:cNvPr id="5" name="Content Placeholder 4"/>
          <p:cNvSpPr txBox="1">
            <a:spLocks/>
          </p:cNvSpPr>
          <p:nvPr/>
        </p:nvSpPr>
        <p:spPr>
          <a:xfrm>
            <a:off x="0" y="350521"/>
            <a:ext cx="12191998" cy="421036"/>
          </a:xfrm>
          <a:prstGeom prst="rect">
            <a:avLst/>
          </a:prstGeom>
          <a:solidFill>
            <a:srgbClr val="CCCC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Bacon’s defense of usury:</a:t>
            </a:r>
            <a:endParaRPr lang="en-US" dirty="0"/>
          </a:p>
        </p:txBody>
      </p:sp>
      <p:pic>
        <p:nvPicPr>
          <p:cNvPr id="6146" name="Picture 2" descr="http://gabrielbcn.files.wordpress.com/2007/04/usu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483" y="3797736"/>
            <a:ext cx="33337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historyforkids.org/learn/economy/pictures/bank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120" y="3797736"/>
            <a:ext cx="4341423"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22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Content Placeholder 4"/>
          <p:cNvSpPr>
            <a:spLocks noGrp="1"/>
          </p:cNvSpPr>
          <p:nvPr>
            <p:ph idx="1"/>
          </p:nvPr>
        </p:nvSpPr>
        <p:spPr>
          <a:xfrm>
            <a:off x="-2" y="771558"/>
            <a:ext cx="12192000" cy="2405596"/>
          </a:xfrm>
        </p:spPr>
        <p:txBody>
          <a:bodyPr>
            <a:normAutofit/>
          </a:bodyPr>
          <a:lstStyle/>
          <a:p>
            <a:pPr marL="0" indent="0">
              <a:buNone/>
            </a:pPr>
            <a:r>
              <a:rPr lang="en-US" sz="2000" b="1" i="1" dirty="0"/>
              <a:t>Of Usury, </a:t>
            </a:r>
            <a:r>
              <a:rPr lang="en-US" sz="2000" dirty="0"/>
              <a:t>Francis Bacon:</a:t>
            </a:r>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two </a:t>
            </a:r>
            <a:r>
              <a:rPr lang="en-US" sz="2000" dirty="0">
                <a:latin typeface="Times New Roman" panose="02020603050405020304" pitchFamily="18" charset="0"/>
                <a:cs typeface="Times New Roman" panose="02020603050405020304" pitchFamily="18" charset="0"/>
              </a:rPr>
              <a:t>things are to be reconciled</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 one that the tooth of usury be grinded that it bite not too much; the other that there be left open a means to invite moneyed men to lend to the merchants, for the continuing and quickening of trade</a:t>
            </a:r>
            <a:r>
              <a:rPr lang="en-US" sz="2000" dirty="0" smtClean="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there </a:t>
            </a:r>
            <a:r>
              <a:rPr lang="en-US" sz="2000" dirty="0">
                <a:latin typeface="Times New Roman" panose="02020603050405020304" pitchFamily="18" charset="0"/>
                <a:cs typeface="Times New Roman" panose="02020603050405020304" pitchFamily="18" charset="0"/>
              </a:rPr>
              <a:t>be two rates of usury; the one free and general for all; the other under </a:t>
            </a:r>
            <a:r>
              <a:rPr lang="en-US" sz="2000" dirty="0" err="1">
                <a:latin typeface="Times New Roman" panose="02020603050405020304" pitchFamily="18" charset="0"/>
                <a:cs typeface="Times New Roman" panose="02020603050405020304" pitchFamily="18" charset="0"/>
              </a:rPr>
              <a:t>licence</a:t>
            </a:r>
            <a:r>
              <a:rPr lang="en-US" sz="2000" dirty="0">
                <a:latin typeface="Times New Roman" panose="02020603050405020304" pitchFamily="18" charset="0"/>
                <a:cs typeface="Times New Roman" panose="02020603050405020304" pitchFamily="18" charset="0"/>
              </a:rPr>
              <a:t> only to certain persons, and in certain places of merchandising</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Secondly, let there be certain persons licensed to lend to known merchants upon usury at a higher </a:t>
            </a:r>
            <a:r>
              <a:rPr lang="en-US" sz="2000" dirty="0" smtClean="0">
                <a:latin typeface="Times New Roman" panose="02020603050405020304" pitchFamily="18" charset="0"/>
                <a:cs typeface="Times New Roman" panose="02020603050405020304" pitchFamily="18" charset="0"/>
              </a:rPr>
              <a:t>rate”</a:t>
            </a:r>
            <a:endParaRPr lang="en-US" sz="2000" i="1" dirty="0">
              <a:latin typeface="Times New Roman" panose="02020603050405020304" pitchFamily="18" charset="0"/>
              <a:cs typeface="Times New Roman" panose="02020603050405020304" pitchFamily="18" charset="0"/>
            </a:endParaRPr>
          </a:p>
        </p:txBody>
      </p:sp>
      <p:sp>
        <p:nvSpPr>
          <p:cNvPr id="5" name="Content Placeholder 4"/>
          <p:cNvSpPr txBox="1">
            <a:spLocks/>
          </p:cNvSpPr>
          <p:nvPr/>
        </p:nvSpPr>
        <p:spPr>
          <a:xfrm>
            <a:off x="0" y="350521"/>
            <a:ext cx="12191998" cy="421036"/>
          </a:xfrm>
          <a:prstGeom prst="rect">
            <a:avLst/>
          </a:prstGeom>
          <a:solidFill>
            <a:srgbClr val="CCCC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Bacon’s solution</a:t>
            </a:r>
            <a:endParaRPr lang="en-US" dirty="0"/>
          </a:p>
        </p:txBody>
      </p:sp>
      <p:pic>
        <p:nvPicPr>
          <p:cNvPr id="14338" name="Picture 2" descr="Stephen Zarle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11" y="3600295"/>
            <a:ext cx="1812710" cy="1812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3545" y="5764427"/>
            <a:ext cx="10424905" cy="830997"/>
          </a:xfrm>
          <a:prstGeom prst="rect">
            <a:avLst/>
          </a:prstGeom>
          <a:noFill/>
        </p:spPr>
        <p:txBody>
          <a:bodyPr wrap="none" rtlCol="0">
            <a:spAutoFit/>
          </a:bodyPr>
          <a:lstStyle/>
          <a:p>
            <a:r>
              <a:rPr lang="en-US" sz="2400" dirty="0" smtClean="0"/>
              <a:t>“But this would clearly only further accentuate the concentration power of usury.”</a:t>
            </a:r>
          </a:p>
          <a:p>
            <a:r>
              <a:rPr lang="en-US" sz="2400" dirty="0" smtClean="0"/>
              <a:t>Stephen </a:t>
            </a:r>
            <a:r>
              <a:rPr lang="en-US" sz="2400" dirty="0" err="1" smtClean="0"/>
              <a:t>Zarlenga</a:t>
            </a:r>
            <a:r>
              <a:rPr lang="en-US" sz="2400" dirty="0" smtClean="0"/>
              <a:t>, </a:t>
            </a:r>
            <a:r>
              <a:rPr lang="en-US" sz="2400" i="1" dirty="0" smtClean="0"/>
              <a:t>LSM</a:t>
            </a:r>
            <a:r>
              <a:rPr lang="en-US" sz="2400" dirty="0" smtClean="0"/>
              <a:t>, p. 341</a:t>
            </a:r>
            <a:endParaRPr lang="en-US" sz="2400" dirty="0"/>
          </a:p>
        </p:txBody>
      </p:sp>
      <p:pic>
        <p:nvPicPr>
          <p:cNvPr id="14340" name="Picture 4" descr="http://ts4.mm.bing.net/th?id=HN.608054660722264263&amp;pid=15.1&amp;H=187&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319" y="3004696"/>
            <a:ext cx="2058011" cy="240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87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Content Placeholder 4"/>
          <p:cNvSpPr>
            <a:spLocks noGrp="1"/>
          </p:cNvSpPr>
          <p:nvPr>
            <p:ph idx="1"/>
          </p:nvPr>
        </p:nvSpPr>
        <p:spPr>
          <a:xfrm>
            <a:off x="3483991" y="2537089"/>
            <a:ext cx="7652086" cy="1757236"/>
          </a:xfrm>
        </p:spPr>
        <p:txBody>
          <a:bodyPr>
            <a:noAutofit/>
          </a:bodyPr>
          <a:lstStyle/>
          <a:p>
            <a:pPr marL="0" indent="0">
              <a:buNone/>
            </a:pPr>
            <a:r>
              <a:rPr lang="en-US" sz="2000" i="1" dirty="0" err="1">
                <a:latin typeface="Times New Roman" panose="02020603050405020304" pitchFamily="18" charset="0"/>
                <a:cs typeface="Times New Roman" panose="02020603050405020304" pitchFamily="18" charset="0"/>
              </a:rPr>
              <a:t>Quantulumcunque</a:t>
            </a:r>
            <a:r>
              <a:rPr lang="en-US" sz="2000" i="1" dirty="0">
                <a:latin typeface="Times New Roman" panose="02020603050405020304" pitchFamily="18" charset="0"/>
                <a:cs typeface="Times New Roman" panose="02020603050405020304" pitchFamily="18" charset="0"/>
              </a:rPr>
              <a:t> Concerning Money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William Petty </a:t>
            </a:r>
            <a:endParaRPr lang="en-US" sz="2000" dirty="0" smtClean="0">
              <a:latin typeface="Times New Roman" panose="02020603050405020304" pitchFamily="18" charset="0"/>
              <a:cs typeface="Times New Roman" panose="02020603050405020304" pitchFamily="18" charset="0"/>
            </a:endParaRPr>
          </a:p>
          <a:p>
            <a:pPr marL="457200" lvl="1" indent="0">
              <a:buNone/>
            </a:pPr>
            <a:endParaRPr lang="en-US" sz="1600" dirty="0" smtClean="0">
              <a:latin typeface="Times New Roman" panose="02020603050405020304" pitchFamily="18" charset="0"/>
              <a:cs typeface="Times New Roman" panose="02020603050405020304" pitchFamily="18" charset="0"/>
            </a:endParaRPr>
          </a:p>
          <a:p>
            <a:pPr marL="457200" lvl="1" indent="0">
              <a:buNone/>
            </a:pPr>
            <a:r>
              <a:rPr lang="en-US" sz="1800" dirty="0" smtClean="0">
                <a:latin typeface="Times New Roman" panose="02020603050405020304" pitchFamily="18" charset="0"/>
                <a:cs typeface="Times New Roman" panose="02020603050405020304" pitchFamily="18" charset="0"/>
              </a:rPr>
              <a:t>Qu</a:t>
            </a:r>
            <a:r>
              <a:rPr lang="en-US" sz="1800" dirty="0">
                <a:latin typeface="Times New Roman" panose="02020603050405020304" pitchFamily="18" charset="0"/>
                <a:cs typeface="Times New Roman" panose="02020603050405020304" pitchFamily="18" charset="0"/>
              </a:rPr>
              <a:t>. 28. What is Interest or Use-Money?</a:t>
            </a:r>
          </a:p>
          <a:p>
            <a:pPr marL="457200" lvl="1" indent="0">
              <a:buNone/>
            </a:pPr>
            <a:r>
              <a:rPr lang="en-US" sz="1800" dirty="0" err="1" smtClean="0">
                <a:latin typeface="Times New Roman" panose="02020603050405020304" pitchFamily="18" charset="0"/>
                <a:cs typeface="Times New Roman" panose="02020603050405020304" pitchFamily="18" charset="0"/>
              </a:rPr>
              <a:t>Answ</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 </a:t>
            </a:r>
            <a:r>
              <a:rPr lang="en-US" sz="1800" dirty="0">
                <a:latin typeface="Times New Roman" panose="02020603050405020304" pitchFamily="18" charset="0"/>
                <a:cs typeface="Times New Roman" panose="02020603050405020304" pitchFamily="18" charset="0"/>
              </a:rPr>
              <a:t>Reward for forbearing the use of your own Money for </a:t>
            </a:r>
            <a:r>
              <a:rPr lang="en-US" sz="1800" dirty="0" smtClean="0">
                <a:latin typeface="Times New Roman" panose="02020603050405020304" pitchFamily="18" charset="0"/>
                <a:cs typeface="Times New Roman" panose="02020603050405020304" pitchFamily="18" charset="0"/>
              </a:rPr>
              <a:t>a Term </a:t>
            </a:r>
            <a:r>
              <a:rPr lang="en-US" sz="1800" dirty="0">
                <a:latin typeface="Times New Roman" panose="02020603050405020304" pitchFamily="18" charset="0"/>
                <a:cs typeface="Times New Roman" panose="02020603050405020304" pitchFamily="18" charset="0"/>
              </a:rPr>
              <a:t>of Time agreed upon, whatsoever need your self </a:t>
            </a:r>
            <a:r>
              <a:rPr lang="en-US" sz="1800" dirty="0" smtClean="0">
                <a:latin typeface="Times New Roman" panose="02020603050405020304" pitchFamily="18" charset="0"/>
                <a:cs typeface="Times New Roman" panose="02020603050405020304" pitchFamily="18" charset="0"/>
              </a:rPr>
              <a:t>may </a:t>
            </a:r>
            <a:r>
              <a:rPr lang="en-US" sz="1800" dirty="0">
                <a:latin typeface="Times New Roman" panose="02020603050405020304" pitchFamily="18" charset="0"/>
                <a:cs typeface="Times New Roman" panose="02020603050405020304" pitchFamily="18" charset="0"/>
              </a:rPr>
              <a:t>have </a:t>
            </a:r>
            <a:r>
              <a:rPr lang="en-US" sz="1800" dirty="0" smtClean="0">
                <a:latin typeface="Times New Roman" panose="02020603050405020304" pitchFamily="18" charset="0"/>
                <a:cs typeface="Times New Roman" panose="02020603050405020304" pitchFamily="18" charset="0"/>
              </a:rPr>
              <a:t>of it </a:t>
            </a:r>
            <a:r>
              <a:rPr lang="en-US" sz="1800" dirty="0">
                <a:latin typeface="Times New Roman" panose="02020603050405020304" pitchFamily="18" charset="0"/>
                <a:cs typeface="Times New Roman" panose="02020603050405020304" pitchFamily="18" charset="0"/>
              </a:rPr>
              <a:t>in the mean while</a:t>
            </a:r>
            <a:r>
              <a:rPr lang="en-US" sz="1800" dirty="0" smtClean="0">
                <a:latin typeface="Times New Roman" panose="02020603050405020304" pitchFamily="18" charset="0"/>
                <a:cs typeface="Times New Roman" panose="02020603050405020304" pitchFamily="18" charset="0"/>
              </a:rPr>
              <a:t>.</a:t>
            </a:r>
          </a:p>
        </p:txBody>
      </p:sp>
      <p:pic>
        <p:nvPicPr>
          <p:cNvPr id="16386" name="Picture 2" descr="http://ichef.bbci.co.uk/arts/yourpaintings/images/paintings/rom/large/hmp_rom_8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502" y="2490609"/>
            <a:ext cx="2789753" cy="3139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 y="374137"/>
            <a:ext cx="12191997" cy="830997"/>
          </a:xfrm>
          <a:prstGeom prst="rect">
            <a:avLst/>
          </a:prstGeom>
          <a:solidFill>
            <a:schemeClr val="bg2"/>
          </a:solidFill>
        </p:spPr>
        <p:txBody>
          <a:bodyPr wrap="square" rtlCol="0">
            <a:spAutoFit/>
          </a:bodyPr>
          <a:lstStyle/>
          <a:p>
            <a:pPr algn="ctr"/>
            <a:r>
              <a:rPr lang="en-US" sz="2400" b="1" dirty="0"/>
              <a:t>Sir William Petty </a:t>
            </a:r>
          </a:p>
          <a:p>
            <a:pPr algn="ctr"/>
            <a:r>
              <a:rPr lang="en-US" sz="2400" b="1" dirty="0" smtClean="0"/>
              <a:t>REDEFINED USURY IN ECONOMIC TERMS</a:t>
            </a:r>
            <a:endParaRPr lang="en-US" sz="2400" b="1" dirty="0"/>
          </a:p>
        </p:txBody>
      </p:sp>
      <p:sp>
        <p:nvSpPr>
          <p:cNvPr id="7" name="Content Placeholder 4"/>
          <p:cNvSpPr txBox="1">
            <a:spLocks/>
          </p:cNvSpPr>
          <p:nvPr/>
        </p:nvSpPr>
        <p:spPr>
          <a:xfrm>
            <a:off x="-1" y="1213408"/>
            <a:ext cx="12191998" cy="996021"/>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English economist, scientist and philosopher.  It is for his theories on economics and his methods of </a:t>
            </a:r>
            <a:r>
              <a:rPr lang="en-US" sz="2000" i="1" dirty="0" smtClean="0"/>
              <a:t>political arithmetic</a:t>
            </a:r>
            <a:r>
              <a:rPr lang="en-US" sz="2000" dirty="0" smtClean="0"/>
              <a:t> that he is best </a:t>
            </a:r>
            <a:r>
              <a:rPr lang="en-US" sz="2000" dirty="0" smtClean="0"/>
              <a:t>remembered … to </a:t>
            </a:r>
            <a:r>
              <a:rPr lang="en-US" sz="2000" dirty="0" smtClean="0"/>
              <a:t>him is attributed the philosophy of ‘laissez-faire’ in relation to government activity.</a:t>
            </a:r>
            <a:endParaRPr lang="en-US" sz="2000" dirty="0"/>
          </a:p>
        </p:txBody>
      </p:sp>
      <p:sp>
        <p:nvSpPr>
          <p:cNvPr id="5" name="Rectangle 4"/>
          <p:cNvSpPr/>
          <p:nvPr/>
        </p:nvSpPr>
        <p:spPr>
          <a:xfrm>
            <a:off x="7462978" y="5662186"/>
            <a:ext cx="4385411" cy="923330"/>
          </a:xfrm>
          <a:prstGeom prst="rect">
            <a:avLst/>
          </a:prstGeom>
        </p:spPr>
        <p:txBody>
          <a:bodyPr wrap="square">
            <a:spAutoFit/>
          </a:bodyPr>
          <a:lstStyle/>
          <a:p>
            <a:r>
              <a:rPr lang="en-US" dirty="0" smtClean="0"/>
              <a:t>“This </a:t>
            </a:r>
            <a:r>
              <a:rPr lang="en-US" dirty="0"/>
              <a:t>ascetic rewarding of self denial, with religious overtones, is still used  by some in the 20th </a:t>
            </a:r>
            <a:r>
              <a:rPr lang="en-US" dirty="0" smtClean="0"/>
              <a:t>century.”     Stephen </a:t>
            </a:r>
            <a:r>
              <a:rPr lang="en-US" dirty="0" err="1" smtClean="0"/>
              <a:t>Zarlenga</a:t>
            </a:r>
            <a:endParaRPr lang="en-US" dirty="0"/>
          </a:p>
        </p:txBody>
      </p:sp>
      <p:pic>
        <p:nvPicPr>
          <p:cNvPr id="10" name="Picture 2" descr="Stephen Zarle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123" y="5274615"/>
            <a:ext cx="1507911" cy="15079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1347" y="5662186"/>
            <a:ext cx="1724062" cy="923330"/>
          </a:xfrm>
          <a:prstGeom prst="rect">
            <a:avLst/>
          </a:prstGeom>
          <a:noFill/>
        </p:spPr>
        <p:txBody>
          <a:bodyPr wrap="none" rtlCol="0">
            <a:spAutoFit/>
          </a:bodyPr>
          <a:lstStyle/>
          <a:p>
            <a:r>
              <a:rPr lang="en-US" dirty="0"/>
              <a:t>Sir William </a:t>
            </a:r>
            <a:r>
              <a:rPr lang="en-US" dirty="0" smtClean="0"/>
              <a:t>Petty</a:t>
            </a:r>
          </a:p>
          <a:p>
            <a:r>
              <a:rPr lang="en-US" dirty="0" smtClean="0"/>
              <a:t>(</a:t>
            </a:r>
            <a:r>
              <a:rPr lang="en-US" dirty="0"/>
              <a:t>1623–1687)</a:t>
            </a:r>
          </a:p>
          <a:p>
            <a:endParaRPr lang="en-US" dirty="0"/>
          </a:p>
        </p:txBody>
      </p:sp>
    </p:spTree>
    <p:extLst>
      <p:ext uri="{BB962C8B-B14F-4D97-AF65-F5344CB8AC3E}">
        <p14:creationId xmlns:p14="http://schemas.microsoft.com/office/powerpoint/2010/main" val="1553807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8" name="TextBox 7"/>
          <p:cNvSpPr txBox="1"/>
          <p:nvPr/>
        </p:nvSpPr>
        <p:spPr>
          <a:xfrm>
            <a:off x="3147740" y="350521"/>
            <a:ext cx="9168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Content Placeholder 4"/>
          <p:cNvSpPr>
            <a:spLocks noGrp="1"/>
          </p:cNvSpPr>
          <p:nvPr>
            <p:ph idx="1"/>
          </p:nvPr>
        </p:nvSpPr>
        <p:spPr>
          <a:xfrm>
            <a:off x="838198" y="1228750"/>
            <a:ext cx="10515600" cy="2118884"/>
          </a:xfrm>
        </p:spPr>
        <p:txBody>
          <a:bodyPr>
            <a:normAutofit lnSpcReduction="10000"/>
          </a:bodyPr>
          <a:lstStyle/>
          <a:p>
            <a:pPr marL="0" indent="0">
              <a:buNone/>
            </a:pPr>
            <a:r>
              <a:rPr lang="en-US" i="1" dirty="0" smtClean="0"/>
              <a:t>Wikipedia:</a:t>
            </a:r>
            <a:endParaRPr lang="en-US" i="1" dirty="0"/>
          </a:p>
          <a:p>
            <a:pPr marL="0" indent="0">
              <a:buNone/>
            </a:pPr>
            <a:r>
              <a:rPr lang="en-US" dirty="0" smtClean="0"/>
              <a:t>Having </a:t>
            </a:r>
            <a:r>
              <a:rPr lang="en-US" dirty="0"/>
              <a:t>established the justification for usury itself, that of forbearance, he then shows his Hobbesian qualities, arguing against any government regulation of the interest rate, pointing to the 'vanity and fruitlessness of making civil positive laws against the laws of </a:t>
            </a:r>
            <a:r>
              <a:rPr lang="en-US" dirty="0" smtClean="0"/>
              <a:t>nature</a:t>
            </a:r>
            <a:r>
              <a:rPr lang="en-US" dirty="0" smtClean="0"/>
              <a:t>‘.</a:t>
            </a:r>
            <a:endParaRPr lang="en-US" dirty="0"/>
          </a:p>
        </p:txBody>
      </p:sp>
      <p:sp>
        <p:nvSpPr>
          <p:cNvPr id="5" name="TextBox 4"/>
          <p:cNvSpPr txBox="1"/>
          <p:nvPr/>
        </p:nvSpPr>
        <p:spPr>
          <a:xfrm>
            <a:off x="3" y="374137"/>
            <a:ext cx="12191997" cy="830997"/>
          </a:xfrm>
          <a:prstGeom prst="rect">
            <a:avLst/>
          </a:prstGeom>
          <a:solidFill>
            <a:schemeClr val="bg2"/>
          </a:solidFill>
        </p:spPr>
        <p:txBody>
          <a:bodyPr wrap="square" rtlCol="0">
            <a:spAutoFit/>
          </a:bodyPr>
          <a:lstStyle/>
          <a:p>
            <a:pPr algn="ctr"/>
            <a:r>
              <a:rPr lang="en-US" sz="2400" b="1" dirty="0"/>
              <a:t>Sir William Petty </a:t>
            </a:r>
          </a:p>
          <a:p>
            <a:pPr algn="ctr"/>
            <a:r>
              <a:rPr lang="en-US" sz="2400" b="1" dirty="0" smtClean="0"/>
              <a:t>REDEFINED USURY IN ECONOMIC TERMS</a:t>
            </a:r>
            <a:endParaRPr lang="en-US" sz="2400" b="1" dirty="0"/>
          </a:p>
        </p:txBody>
      </p:sp>
      <p:pic>
        <p:nvPicPr>
          <p:cNvPr id="13318" name="Picture 6" descr="http://biocitizen.org/wp-content/uploads/2012/10/earth-1024x102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55" y="3473280"/>
            <a:ext cx="3384719" cy="3384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14903" y="4396199"/>
            <a:ext cx="6234527" cy="769441"/>
          </a:xfrm>
          <a:prstGeom prst="rect">
            <a:avLst/>
          </a:prstGeom>
          <a:solidFill>
            <a:srgbClr val="00B0F0"/>
          </a:solidFill>
        </p:spPr>
        <p:txBody>
          <a:bodyPr wrap="none" rtlCol="0">
            <a:spAutoFit/>
          </a:bodyPr>
          <a:lstStyle/>
          <a:p>
            <a:r>
              <a:rPr lang="en-US" sz="4400" dirty="0" smtClean="0"/>
              <a:t>USURY: A LAW OF NATURE</a:t>
            </a:r>
            <a:endParaRPr lang="en-US" sz="4400" dirty="0"/>
          </a:p>
        </p:txBody>
      </p:sp>
    </p:spTree>
    <p:extLst>
      <p:ext uri="{BB962C8B-B14F-4D97-AF65-F5344CB8AC3E}">
        <p14:creationId xmlns:p14="http://schemas.microsoft.com/office/powerpoint/2010/main" val="30981722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Usury in </a:t>
            </a:r>
            <a:r>
              <a:rPr lang="en-US" sz="2400" b="1" dirty="0" smtClean="0"/>
              <a:t>Trouble</a:t>
            </a:r>
            <a:endParaRPr lang="en-US" sz="2400" b="1" dirty="0"/>
          </a:p>
        </p:txBody>
      </p:sp>
      <p:sp>
        <p:nvSpPr>
          <p:cNvPr id="4" name="Content Placeholder 4"/>
          <p:cNvSpPr>
            <a:spLocks noGrp="1"/>
          </p:cNvSpPr>
          <p:nvPr>
            <p:ph idx="1"/>
          </p:nvPr>
        </p:nvSpPr>
        <p:spPr>
          <a:xfrm>
            <a:off x="1831087" y="4483645"/>
            <a:ext cx="5996553" cy="2042608"/>
          </a:xfrm>
        </p:spPr>
        <p:txBody>
          <a:bodyPr>
            <a:normAutofit lnSpcReduction="10000"/>
          </a:bodyPr>
          <a:lstStyle/>
          <a:p>
            <a:pPr marL="0" indent="0">
              <a:buNone/>
            </a:pPr>
            <a:r>
              <a:rPr lang="en-US" sz="2000" dirty="0" smtClean="0">
                <a:latin typeface="Times New Roman" panose="02020603050405020304" pitchFamily="18" charset="0"/>
                <a:cs typeface="Times New Roman" panose="02020603050405020304" pitchFamily="18" charset="0"/>
              </a:rPr>
              <a:t>STEPHEN ZARLENGA:  “This </a:t>
            </a:r>
            <a:r>
              <a:rPr lang="en-US" sz="2000" dirty="0" smtClean="0">
                <a:latin typeface="Times New Roman" panose="02020603050405020304" pitchFamily="18" charset="0"/>
                <a:cs typeface="Times New Roman" panose="02020603050405020304" pitchFamily="18" charset="0"/>
              </a:rPr>
              <a:t>is how interest is popularly viewed today. But Smith overlooked that the lender gets his profit even when the enterprise loses; he ignored the successful business structures used by Venice for centuries, where the lender’s  return was based on actual profits.   Smith’s endorsement did not remove the stigma against usury; and the debate continued</a:t>
            </a:r>
            <a:r>
              <a:rPr lang="en-US" sz="2000" dirty="0" smtClean="0">
                <a:latin typeface="Times New Roman" panose="02020603050405020304" pitchFamily="18" charset="0"/>
                <a:cs typeface="Times New Roman" panose="02020603050405020304" pitchFamily="18" charset="0"/>
              </a:rPr>
              <a:t>.”</a:t>
            </a:r>
            <a:endParaRPr lang="en-US" dirty="0"/>
          </a:p>
        </p:txBody>
      </p:sp>
      <p:sp>
        <p:nvSpPr>
          <p:cNvPr id="3" name="TextBox 2"/>
          <p:cNvSpPr txBox="1"/>
          <p:nvPr/>
        </p:nvSpPr>
        <p:spPr>
          <a:xfrm>
            <a:off x="2" y="350521"/>
            <a:ext cx="12191998" cy="892552"/>
          </a:xfrm>
          <a:prstGeom prst="rect">
            <a:avLst/>
          </a:prstGeom>
          <a:solidFill>
            <a:srgbClr val="00FFCC"/>
          </a:solidFill>
        </p:spPr>
        <p:txBody>
          <a:bodyPr wrap="square" rtlCol="0">
            <a:spAutoFit/>
          </a:bodyPr>
          <a:lstStyle/>
          <a:p>
            <a:pPr algn="ctr"/>
            <a:r>
              <a:rPr lang="en-US" sz="2800" dirty="0" smtClean="0"/>
              <a:t>ADAM SMITH</a:t>
            </a:r>
          </a:p>
          <a:p>
            <a:pPr algn="ctr"/>
            <a:r>
              <a:rPr lang="en-US" sz="2400" dirty="0" smtClean="0"/>
              <a:t>ALSO JUSTIFIED USURY IN ECONOMIC TERMS</a:t>
            </a:r>
            <a:endParaRPr lang="en-US" sz="2400" dirty="0"/>
          </a:p>
        </p:txBody>
      </p:sp>
      <p:pic>
        <p:nvPicPr>
          <p:cNvPr id="19460" name="Picture 4" descr="http://fathertheo.files.wordpress.com/2011/02/adam-smi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2273" y="1243073"/>
            <a:ext cx="2169725" cy="3240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ephen Zarle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65" y="4750992"/>
            <a:ext cx="1507911" cy="150791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p:cNvSpPr txBox="1">
            <a:spLocks/>
          </p:cNvSpPr>
          <p:nvPr/>
        </p:nvSpPr>
        <p:spPr>
          <a:xfrm>
            <a:off x="3097721" y="1610646"/>
            <a:ext cx="5996553" cy="2009721"/>
          </a:xfrm>
          <a:prstGeom prst="rect">
            <a:avLst/>
          </a:prstGeom>
          <a:solidFill>
            <a:srgbClr val="CCFFFF"/>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latin typeface="Times New Roman" panose="02020603050405020304" pitchFamily="18" charset="0"/>
                <a:cs typeface="Times New Roman" panose="02020603050405020304" pitchFamily="18" charset="0"/>
              </a:rPr>
              <a:t>ADAM SMITH:  “The </a:t>
            </a:r>
            <a:r>
              <a:rPr lang="en-US" sz="2000" dirty="0" smtClean="0">
                <a:latin typeface="Times New Roman" panose="02020603050405020304" pitchFamily="18" charset="0"/>
                <a:cs typeface="Times New Roman" panose="02020603050405020304" pitchFamily="18" charset="0"/>
              </a:rPr>
              <a:t>interest or the use of money…is the compensation which the borrower pays to the lender, for the profit which he has an opportunity of making by the use of the money.    Part of that profit naturally belongs to the borrower who runs the risk and takes the trouble of employing it; and part to the lender, who affords him the opportunity of making this profit.”</a:t>
            </a:r>
            <a:endParaRPr lang="en-US" sz="2400" dirty="0"/>
          </a:p>
        </p:txBody>
      </p:sp>
    </p:spTree>
    <p:extLst>
      <p:ext uri="{BB962C8B-B14F-4D97-AF65-F5344CB8AC3E}">
        <p14:creationId xmlns:p14="http://schemas.microsoft.com/office/powerpoint/2010/main" val="20551436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smtClean="0"/>
              <a:t>PART 8</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Rectangle 3"/>
          <p:cNvSpPr/>
          <p:nvPr/>
        </p:nvSpPr>
        <p:spPr>
          <a:xfrm>
            <a:off x="4306023" y="3244334"/>
            <a:ext cx="4843121" cy="523220"/>
          </a:xfrm>
          <a:prstGeom prst="rect">
            <a:avLst/>
          </a:prstGeom>
        </p:spPr>
        <p:txBody>
          <a:bodyPr wrap="none">
            <a:spAutoFit/>
          </a:bodyPr>
          <a:lstStyle/>
          <a:p>
            <a:r>
              <a:rPr lang="en-US" sz="2800" b="1" dirty="0"/>
              <a:t>Bentham’s Usury Rescue Squad</a:t>
            </a:r>
          </a:p>
        </p:txBody>
      </p:sp>
    </p:spTree>
    <p:extLst>
      <p:ext uri="{BB962C8B-B14F-4D97-AF65-F5344CB8AC3E}">
        <p14:creationId xmlns:p14="http://schemas.microsoft.com/office/powerpoint/2010/main" val="3785686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 by Stephen </a:t>
            </a:r>
            <a:r>
              <a:rPr lang="en-US" sz="2800" b="1" dirty="0" err="1"/>
              <a:t>Zarlenga</a:t>
            </a:r>
            <a:endParaRPr lang="en-US" sz="2800" b="1" dirty="0"/>
          </a:p>
        </p:txBody>
      </p:sp>
      <p:sp>
        <p:nvSpPr>
          <p:cNvPr id="4" name="Content Placeholder 3"/>
          <p:cNvSpPr>
            <a:spLocks noGrp="1"/>
          </p:cNvSpPr>
          <p:nvPr>
            <p:ph idx="1"/>
          </p:nvPr>
        </p:nvSpPr>
        <p:spPr>
          <a:xfrm>
            <a:off x="838198" y="647754"/>
            <a:ext cx="10515600" cy="2746376"/>
          </a:xfrm>
          <a:solidFill>
            <a:srgbClr val="FFC000"/>
          </a:solidFill>
        </p:spPr>
        <p:txBody>
          <a:bodyPr>
            <a:normAutofit/>
          </a:bodyPr>
          <a:lstStyle/>
          <a:p>
            <a:pPr marL="0" indent="0">
              <a:buNone/>
            </a:pPr>
            <a:r>
              <a:rPr lang="en-US" dirty="0" smtClean="0"/>
              <a:t>Stephen </a:t>
            </a:r>
            <a:r>
              <a:rPr lang="en-US" dirty="0" err="1" smtClean="0"/>
              <a:t>Zarlenga</a:t>
            </a:r>
            <a:r>
              <a:rPr lang="en-US" dirty="0" smtClean="0"/>
              <a:t>:</a:t>
            </a:r>
          </a:p>
          <a:p>
            <a:pPr marL="0" indent="0">
              <a:buNone/>
            </a:pPr>
            <a:r>
              <a:rPr lang="en-US" dirty="0" smtClean="0"/>
              <a:t>The banker’s power over society arose from the privilege to create and control the nation’s money supply for private profit instead of for the common good.</a:t>
            </a:r>
          </a:p>
          <a:p>
            <a:pPr marL="0" indent="0">
              <a:buNone/>
            </a:pPr>
            <a:r>
              <a:rPr lang="en-US" dirty="0" smtClean="0"/>
              <a:t>The banker’s power to restrict the circulation of money and cause deflation was seen in England after the 1810 Bullion Report.</a:t>
            </a:r>
            <a:endParaRPr lang="en-US" dirty="0"/>
          </a:p>
          <a:p>
            <a:pPr marL="0" indent="0">
              <a:buNone/>
            </a:pPr>
            <a:endParaRPr lang="en-US" dirty="0" smtClean="0"/>
          </a:p>
          <a:p>
            <a:pPr marL="0" indent="0">
              <a:buNone/>
            </a:pPr>
            <a:endParaRPr lang="en-US" dirty="0"/>
          </a:p>
        </p:txBody>
      </p:sp>
      <p:pic>
        <p:nvPicPr>
          <p:cNvPr id="2052" name="Picture 4" descr="http://www.independent.co.uk/incoming/article8640840.ece/BINARY/original/bank-of-eng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41067"/>
            <a:ext cx="4555910" cy="34169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4.bp.blogspot.com/-YgCo1V0kE0Q/TudSEfK7asI/AAAAAAAABho/sY-QRxBu2fs/s320/Debtors+Prison%252C+Hogarth%252C+A+Rake%2527s+Progr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777" y="3438575"/>
            <a:ext cx="4307937" cy="341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71862" y="5455403"/>
            <a:ext cx="1038387" cy="646331"/>
          </a:xfrm>
          <a:prstGeom prst="rect">
            <a:avLst/>
          </a:prstGeom>
          <a:noFill/>
        </p:spPr>
        <p:txBody>
          <a:bodyPr wrap="square" rtlCol="0">
            <a:spAutoFit/>
          </a:bodyPr>
          <a:lstStyle/>
          <a:p>
            <a:r>
              <a:rPr lang="en-US" dirty="0" smtClean="0"/>
              <a:t>Debtor’s</a:t>
            </a:r>
          </a:p>
          <a:p>
            <a:r>
              <a:rPr lang="en-US" dirty="0" smtClean="0"/>
              <a:t>Prison</a:t>
            </a:r>
            <a:endParaRPr lang="en-US" dirty="0"/>
          </a:p>
        </p:txBody>
      </p:sp>
      <p:sp>
        <p:nvSpPr>
          <p:cNvPr id="5" name="TextBox 4"/>
          <p:cNvSpPr txBox="1"/>
          <p:nvPr/>
        </p:nvSpPr>
        <p:spPr>
          <a:xfrm>
            <a:off x="4680488" y="3719593"/>
            <a:ext cx="1114408" cy="646331"/>
          </a:xfrm>
          <a:prstGeom prst="rect">
            <a:avLst/>
          </a:prstGeom>
          <a:noFill/>
        </p:spPr>
        <p:txBody>
          <a:bodyPr wrap="none" rtlCol="0">
            <a:spAutoFit/>
          </a:bodyPr>
          <a:lstStyle/>
          <a:p>
            <a:r>
              <a:rPr lang="en-US" dirty="0" smtClean="0"/>
              <a:t>BANK OF</a:t>
            </a:r>
          </a:p>
          <a:p>
            <a:r>
              <a:rPr lang="en-US" dirty="0" smtClean="0"/>
              <a:t>ENGLAND</a:t>
            </a:r>
            <a:endParaRPr lang="en-US" dirty="0"/>
          </a:p>
        </p:txBody>
      </p:sp>
    </p:spTree>
    <p:extLst>
      <p:ext uri="{BB962C8B-B14F-4D97-AF65-F5344CB8AC3E}">
        <p14:creationId xmlns:p14="http://schemas.microsoft.com/office/powerpoint/2010/main" val="3228753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540"/>
            <a:ext cx="12191998" cy="471784"/>
          </a:xfrm>
          <a:solidFill>
            <a:srgbClr val="FFFF00"/>
          </a:solidFill>
        </p:spPr>
        <p:txBody>
          <a:bodyPr>
            <a:noAutofit/>
          </a:bodyPr>
          <a:lstStyle/>
          <a:p>
            <a:pPr algn="ctr"/>
            <a:r>
              <a:rPr lang="en-US" sz="3200" b="1" i="1" dirty="0" smtClean="0"/>
              <a:t>IN </a:t>
            </a:r>
            <a:r>
              <a:rPr lang="en-US" sz="3200" b="1" i="1" dirty="0"/>
              <a:t>DEFENSE OF </a:t>
            </a:r>
            <a:r>
              <a:rPr lang="en-US" sz="3200" b="1" i="1" dirty="0" smtClean="0"/>
              <a:t>USURY: </a:t>
            </a:r>
            <a:r>
              <a:rPr lang="en-US" sz="3200" b="1" dirty="0"/>
              <a:t>Bentham creates today’s </a:t>
            </a:r>
            <a:r>
              <a:rPr lang="en-US" sz="3200" b="1" dirty="0" err="1"/>
              <a:t>mis</a:t>
            </a:r>
            <a:r>
              <a:rPr lang="en-US" sz="3200" b="1" dirty="0"/>
              <a:t>-definition of usury</a:t>
            </a:r>
          </a:p>
        </p:txBody>
      </p:sp>
      <p:sp>
        <p:nvSpPr>
          <p:cNvPr id="8" name="Title 1"/>
          <p:cNvSpPr txBox="1">
            <a:spLocks/>
          </p:cNvSpPr>
          <p:nvPr/>
        </p:nvSpPr>
        <p:spPr>
          <a:xfrm>
            <a:off x="-1" y="6835"/>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Bentham’s Usury Rescue Squad</a:t>
            </a:r>
          </a:p>
        </p:txBody>
      </p:sp>
      <p:pic>
        <p:nvPicPr>
          <p:cNvPr id="9" name="Picture 2" descr="http://www.klinebooks.com/kline/images/items/22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1453"/>
            <a:ext cx="3270142" cy="6026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oreald.com/pictures/a/e/00034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747" y="1815026"/>
            <a:ext cx="3546982" cy="40593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051729" y="1345223"/>
            <a:ext cx="4417016" cy="4401205"/>
          </a:xfrm>
          <a:prstGeom prst="rect">
            <a:avLst/>
          </a:prstGeom>
        </p:spPr>
        <p:txBody>
          <a:bodyPr wrap="square">
            <a:spAutoFit/>
          </a:bodyPr>
          <a:lstStyle/>
          <a:p>
            <a:r>
              <a:rPr lang="en-US" sz="2000" dirty="0"/>
              <a:t>BENTHAM, Letter II, </a:t>
            </a:r>
            <a:r>
              <a:rPr lang="en-US" sz="2000" i="1" dirty="0"/>
              <a:t>In Defense of </a:t>
            </a:r>
            <a:r>
              <a:rPr lang="en-US" sz="2000" i="1" dirty="0" smtClean="0"/>
              <a:t>Usury:</a:t>
            </a:r>
          </a:p>
          <a:p>
            <a:endParaRPr lang="en-US" sz="2000" i="1" dirty="0"/>
          </a:p>
          <a:p>
            <a:r>
              <a:rPr lang="en-US" sz="2000" dirty="0" smtClean="0"/>
              <a:t>“I </a:t>
            </a:r>
            <a:r>
              <a:rPr lang="en-US" sz="2000" dirty="0"/>
              <a:t>know of but two definitions that can possibly be given of usury</a:t>
            </a:r>
            <a:r>
              <a:rPr lang="en-US" sz="2000" dirty="0" smtClean="0"/>
              <a:t>:</a:t>
            </a:r>
          </a:p>
          <a:p>
            <a:endParaRPr lang="en-US" sz="2000" dirty="0"/>
          </a:p>
          <a:p>
            <a:r>
              <a:rPr lang="en-US" sz="2000" dirty="0" smtClean="0"/>
              <a:t>one </a:t>
            </a:r>
            <a:r>
              <a:rPr lang="en-US" sz="2000" dirty="0"/>
              <a:t>is, the taking of a greater interest than the law allows </a:t>
            </a:r>
            <a:r>
              <a:rPr lang="en-US" sz="2000" dirty="0" smtClean="0"/>
              <a:t>of …</a:t>
            </a:r>
          </a:p>
          <a:p>
            <a:endParaRPr lang="en-US" sz="2000" dirty="0"/>
          </a:p>
          <a:p>
            <a:r>
              <a:rPr lang="en-US" sz="2000" dirty="0" smtClean="0"/>
              <a:t>The </a:t>
            </a:r>
            <a:r>
              <a:rPr lang="en-US" sz="2000" dirty="0"/>
              <a:t>other is the taking of a greater interest than it is usual for men to give and take</a:t>
            </a:r>
            <a:r>
              <a:rPr lang="en-US" sz="2000" dirty="0" smtClean="0"/>
              <a:t>:  </a:t>
            </a:r>
            <a:r>
              <a:rPr lang="en-US" sz="2000" dirty="0"/>
              <a:t>this may be stiled the </a:t>
            </a:r>
            <a:r>
              <a:rPr lang="en-US" sz="2000" i="1" dirty="0"/>
              <a:t>moral</a:t>
            </a:r>
            <a:r>
              <a:rPr lang="en-US" sz="2000" dirty="0"/>
              <a:t> one</a:t>
            </a:r>
            <a:r>
              <a:rPr lang="en-US" sz="2000" dirty="0" smtClean="0"/>
              <a:t>:  </a:t>
            </a:r>
            <a:r>
              <a:rPr lang="en-US" sz="2000" dirty="0"/>
              <a:t>and this, where the law has not interfered, is plainly enough the only one</a:t>
            </a:r>
            <a:r>
              <a:rPr lang="en-US" sz="2000" dirty="0" smtClean="0"/>
              <a:t>.”</a:t>
            </a:r>
            <a:endParaRPr lang="en-US" sz="2000" i="1" dirty="0"/>
          </a:p>
        </p:txBody>
      </p:sp>
    </p:spTree>
    <p:extLst>
      <p:ext uri="{BB962C8B-B14F-4D97-AF65-F5344CB8AC3E}">
        <p14:creationId xmlns:p14="http://schemas.microsoft.com/office/powerpoint/2010/main" val="3778890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540"/>
            <a:ext cx="12191998" cy="968816"/>
          </a:xfrm>
          <a:solidFill>
            <a:srgbClr val="FFFF00"/>
          </a:solidFill>
        </p:spPr>
        <p:txBody>
          <a:bodyPr>
            <a:noAutofit/>
          </a:bodyPr>
          <a:lstStyle/>
          <a:p>
            <a:pPr algn="ctr"/>
            <a:r>
              <a:rPr lang="en-US" sz="3200" b="1" dirty="0" smtClean="0"/>
              <a:t>Ignoring hundreds of years of the Scholastic’s work,</a:t>
            </a:r>
            <a:br>
              <a:rPr lang="en-US" sz="3200" b="1" dirty="0" smtClean="0"/>
            </a:br>
            <a:r>
              <a:rPr lang="en-US" sz="3200" b="1" dirty="0" smtClean="0"/>
              <a:t>Bentham defines usury out of existence</a:t>
            </a:r>
            <a:endParaRPr lang="en-US" sz="3200" b="1" dirty="0"/>
          </a:p>
        </p:txBody>
      </p:sp>
      <p:sp>
        <p:nvSpPr>
          <p:cNvPr id="8" name="Title 1"/>
          <p:cNvSpPr txBox="1">
            <a:spLocks/>
          </p:cNvSpPr>
          <p:nvPr/>
        </p:nvSpPr>
        <p:spPr>
          <a:xfrm>
            <a:off x="-1" y="6835"/>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Bentham’s Usury Rescue Squad</a:t>
            </a:r>
          </a:p>
        </p:txBody>
      </p:sp>
      <p:pic>
        <p:nvPicPr>
          <p:cNvPr id="9" name="Picture 2" descr="http://www.klinebooks.com/kline/images/items/22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097492"/>
            <a:ext cx="2154264" cy="397009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05192" y="2097492"/>
            <a:ext cx="8772042" cy="3785652"/>
          </a:xfrm>
          <a:prstGeom prst="rect">
            <a:avLst/>
          </a:prstGeom>
        </p:spPr>
        <p:txBody>
          <a:bodyPr wrap="square">
            <a:spAutoFit/>
          </a:bodyPr>
          <a:lstStyle/>
          <a:p>
            <a:r>
              <a:rPr lang="en-US" sz="2000" dirty="0"/>
              <a:t>BENTHAM, Letter II, </a:t>
            </a:r>
            <a:r>
              <a:rPr lang="en-US" sz="2000" i="1" dirty="0"/>
              <a:t>In Defense of </a:t>
            </a:r>
            <a:r>
              <a:rPr lang="en-US" sz="2000" i="1" dirty="0" smtClean="0"/>
              <a:t>Usury</a:t>
            </a:r>
            <a:r>
              <a:rPr lang="en-US" sz="2000" dirty="0" smtClean="0"/>
              <a:t>:</a:t>
            </a:r>
          </a:p>
          <a:p>
            <a:endParaRPr lang="en-US" sz="2000" dirty="0" smtClean="0"/>
          </a:p>
          <a:p>
            <a:r>
              <a:rPr lang="en-US" sz="2000" dirty="0" smtClean="0"/>
              <a:t>“</a:t>
            </a:r>
            <a:r>
              <a:rPr lang="en-US" sz="2000" dirty="0"/>
              <a:t>One thing then is plain; </a:t>
            </a:r>
            <a:r>
              <a:rPr lang="en-US" sz="2000" dirty="0" smtClean="0"/>
              <a:t>… </a:t>
            </a:r>
            <a:r>
              <a:rPr lang="en-US" sz="2000" dirty="0"/>
              <a:t>there can be no such thing as usury: for what rate of interest is there that can naturally be more proper than another? what natural fixed price can there be for the use of money more than for the use of any other thing</a:t>
            </a:r>
            <a:r>
              <a:rPr lang="en-US" sz="2000" dirty="0" smtClean="0"/>
              <a:t>?</a:t>
            </a:r>
          </a:p>
          <a:p>
            <a:endParaRPr lang="en-US" sz="2000" dirty="0"/>
          </a:p>
          <a:p>
            <a:r>
              <a:rPr lang="en-US" sz="2000" dirty="0"/>
              <a:t>My </a:t>
            </a:r>
            <a:r>
              <a:rPr lang="en-US" sz="2000" dirty="0" err="1"/>
              <a:t>neighbours</a:t>
            </a:r>
            <a:r>
              <a:rPr lang="en-US" sz="2000" dirty="0"/>
              <a:t>, being at liberty, have happened to concur among themselves in dealing at a certain rate of interest. I, who have money to lend, and </a:t>
            </a:r>
            <a:r>
              <a:rPr lang="en-US" sz="2000" dirty="0" err="1"/>
              <a:t>Titius</a:t>
            </a:r>
            <a:r>
              <a:rPr lang="en-US" sz="2000" dirty="0"/>
              <a:t>, who wants to borrow it of me, would be glad, the one of us to accept, the other to give, an interest somewhat higher than theirs: why is the liberty they exercise to be made a </a:t>
            </a:r>
            <a:r>
              <a:rPr lang="en-US" sz="2000" dirty="0" err="1"/>
              <a:t>pretence</a:t>
            </a:r>
            <a:r>
              <a:rPr lang="en-US" sz="2000" dirty="0"/>
              <a:t> for depriving me and </a:t>
            </a:r>
            <a:r>
              <a:rPr lang="en-US" sz="2000" dirty="0" err="1"/>
              <a:t>Titius</a:t>
            </a:r>
            <a:r>
              <a:rPr lang="en-US" sz="2000" dirty="0"/>
              <a:t> of ours? </a:t>
            </a:r>
            <a:r>
              <a:rPr lang="en-US" sz="2000" dirty="0" smtClean="0"/>
              <a:t>”</a:t>
            </a:r>
            <a:endParaRPr lang="en-US" sz="2000" i="1" dirty="0"/>
          </a:p>
        </p:txBody>
      </p:sp>
    </p:spTree>
    <p:extLst>
      <p:ext uri="{BB962C8B-B14F-4D97-AF65-F5344CB8AC3E}">
        <p14:creationId xmlns:p14="http://schemas.microsoft.com/office/powerpoint/2010/main" val="799142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375" y="1966911"/>
            <a:ext cx="11453247" cy="1242611"/>
          </a:xfrm>
        </p:spPr>
        <p:txBody>
          <a:bodyPr anchor="t">
            <a:normAutofit fontScale="90000"/>
          </a:bodyPr>
          <a:lstStyle/>
          <a:p>
            <a:pPr algn="l"/>
            <a:r>
              <a:rPr lang="en-US" sz="2000" dirty="0" smtClean="0"/>
              <a:t>BENTHAM:</a:t>
            </a:r>
            <a:br>
              <a:rPr lang="en-US" sz="2000" dirty="0" smtClean="0"/>
            </a:br>
            <a:r>
              <a:rPr lang="en-US" sz="2000" dirty="0" smtClean="0"/>
              <a:t>“ </a:t>
            </a:r>
            <a:r>
              <a:rPr lang="en-US" sz="2000" dirty="0" smtClean="0"/>
              <a:t>… indeed</a:t>
            </a:r>
            <a:r>
              <a:rPr lang="en-US" sz="2000" dirty="0"/>
              <a:t>, with regard to times past, it is from the legal rate, more readily than from any other source, that we collect the customary</a:t>
            </a:r>
            <a:r>
              <a:rPr lang="en-US" sz="2000" dirty="0" smtClean="0"/>
              <a:t>.  </a:t>
            </a:r>
            <a:r>
              <a:rPr lang="en-US" sz="2000" dirty="0"/>
              <a:t>Among the Romans, till the time of Justinian, we find it as high as 12 per cent</a:t>
            </a:r>
            <a:r>
              <a:rPr lang="en-US" sz="2000" dirty="0" smtClean="0"/>
              <a:t>.:  </a:t>
            </a:r>
            <a:r>
              <a:rPr lang="en-US" sz="2000" dirty="0"/>
              <a:t>in England, so late as the time of Hen. VIII, we find it at 10 per cent.: </a:t>
            </a:r>
            <a:r>
              <a:rPr lang="en-US" sz="2000" dirty="0" smtClean="0"/>
              <a:t> succeeding </a:t>
            </a:r>
            <a:r>
              <a:rPr lang="en-US" sz="2000" dirty="0"/>
              <a:t>statutes reduced it to 8, then to 6, and lastly to 5, where it stands at present</a:t>
            </a:r>
            <a:r>
              <a:rPr lang="en-US" sz="2000" dirty="0" smtClean="0"/>
              <a:t>.”   </a:t>
            </a:r>
            <a:r>
              <a:rPr lang="en-US" sz="2000" i="1" dirty="0" smtClean="0"/>
              <a:t>In Defense of Usury</a:t>
            </a:r>
            <a:r>
              <a:rPr lang="en-US" sz="2000" dirty="0" smtClean="0"/>
              <a:t>, Letter II.5</a:t>
            </a:r>
            <a:r>
              <a:rPr lang="en-US" sz="2000" dirty="0"/>
              <a:t/>
            </a:r>
            <a:br>
              <a:rPr lang="en-US" sz="2000" dirty="0"/>
            </a:br>
            <a:endParaRPr lang="en-US" sz="2000" dirty="0"/>
          </a:p>
        </p:txBody>
      </p:sp>
      <p:sp>
        <p:nvSpPr>
          <p:cNvPr id="4" name="Title 1"/>
          <p:cNvSpPr txBox="1">
            <a:spLocks/>
          </p:cNvSpPr>
          <p:nvPr/>
        </p:nvSpPr>
        <p:spPr>
          <a:xfrm>
            <a:off x="0" y="0"/>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Bentham’s Usury Rescue Squad</a:t>
            </a:r>
          </a:p>
        </p:txBody>
      </p:sp>
      <p:sp>
        <p:nvSpPr>
          <p:cNvPr id="5" name="Title 1"/>
          <p:cNvSpPr txBox="1">
            <a:spLocks/>
          </p:cNvSpPr>
          <p:nvPr/>
        </p:nvSpPr>
        <p:spPr>
          <a:xfrm>
            <a:off x="0" y="348539"/>
            <a:ext cx="12191998" cy="1123800"/>
          </a:xfrm>
          <a:prstGeom prst="rect">
            <a:avLst/>
          </a:prstGeom>
          <a:solidFill>
            <a:srgbClr val="FFFF00"/>
          </a:solid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b="1" dirty="0" smtClean="0"/>
          </a:p>
          <a:p>
            <a:r>
              <a:rPr lang="en-US" sz="2400" b="1" dirty="0" smtClean="0"/>
              <a:t>Bentham neglects to inform his readers that usury was illegal before Henry VIII legalized it.</a:t>
            </a:r>
            <a:endParaRPr lang="en-US" sz="2400" b="1" dirty="0"/>
          </a:p>
        </p:txBody>
      </p:sp>
      <p:pic>
        <p:nvPicPr>
          <p:cNvPr id="4098" name="Picture 2" descr="http://uncouthreflections.files.wordpress.com/2013/10/medievalstud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04095"/>
            <a:ext cx="3407251" cy="31539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e/e3/St-thomas-aquin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9829" y="3704095"/>
            <a:ext cx="2099157" cy="3153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95250" y="3995678"/>
            <a:ext cx="6447534" cy="2862322"/>
          </a:xfrm>
          <a:prstGeom prst="rect">
            <a:avLst/>
          </a:prstGeom>
          <a:noFill/>
        </p:spPr>
        <p:txBody>
          <a:bodyPr wrap="none" rtlCol="0">
            <a:spAutoFit/>
          </a:bodyPr>
          <a:lstStyle/>
          <a:p>
            <a:r>
              <a:rPr lang="en-US" dirty="0" smtClean="0"/>
              <a:t>BUT …</a:t>
            </a:r>
          </a:p>
          <a:p>
            <a:r>
              <a:rPr lang="en-US" dirty="0" smtClean="0"/>
              <a:t>Practically </a:t>
            </a:r>
            <a:r>
              <a:rPr lang="en-US" dirty="0"/>
              <a:t>all important ethical teachers -- Moses, </a:t>
            </a:r>
            <a:r>
              <a:rPr lang="en-US" dirty="0" smtClean="0"/>
              <a:t>Aristotle,</a:t>
            </a:r>
          </a:p>
          <a:p>
            <a:r>
              <a:rPr lang="en-US" dirty="0" smtClean="0"/>
              <a:t>Jesus</a:t>
            </a:r>
            <a:r>
              <a:rPr lang="en-US" dirty="0"/>
              <a:t>, Mohammed, </a:t>
            </a:r>
            <a:r>
              <a:rPr lang="en-US" dirty="0" smtClean="0"/>
              <a:t>and </a:t>
            </a:r>
            <a:r>
              <a:rPr lang="en-US" dirty="0"/>
              <a:t>Saint Thomas Aquinas, for instance </a:t>
            </a:r>
            <a:r>
              <a:rPr lang="en-US" dirty="0" smtClean="0"/>
              <a:t>–</a:t>
            </a:r>
          </a:p>
          <a:p>
            <a:r>
              <a:rPr lang="en-US" dirty="0" smtClean="0"/>
              <a:t>have </a:t>
            </a:r>
            <a:r>
              <a:rPr lang="en-US" dirty="0"/>
              <a:t>denounced lending at interest as </a:t>
            </a:r>
            <a:r>
              <a:rPr lang="en-US" dirty="0" smtClean="0"/>
              <a:t>usury and </a:t>
            </a:r>
            <a:r>
              <a:rPr lang="en-US" dirty="0"/>
              <a:t>as morally wrong</a:t>
            </a:r>
            <a:r>
              <a:rPr lang="en-US" dirty="0" smtClean="0"/>
              <a:t>.</a:t>
            </a:r>
          </a:p>
          <a:p>
            <a:endParaRPr lang="en-US" dirty="0"/>
          </a:p>
          <a:p>
            <a:r>
              <a:rPr lang="en-US" dirty="0" smtClean="0"/>
              <a:t>Beginning in the 4</a:t>
            </a:r>
            <a:r>
              <a:rPr lang="en-US" baseline="30000" dirty="0" smtClean="0"/>
              <a:t>th</a:t>
            </a:r>
            <a:r>
              <a:rPr lang="en-US" dirty="0" smtClean="0"/>
              <a:t> century, the Catholic church placed bans on</a:t>
            </a:r>
          </a:p>
          <a:p>
            <a:r>
              <a:rPr lang="en-US" dirty="0" smtClean="0"/>
              <a:t>usury and by the 8</a:t>
            </a:r>
            <a:r>
              <a:rPr lang="en-US" baseline="30000" dirty="0" smtClean="0"/>
              <a:t>th</a:t>
            </a:r>
            <a:r>
              <a:rPr lang="en-US" dirty="0" smtClean="0"/>
              <a:t> century, usury was a general criminal offense.</a:t>
            </a:r>
          </a:p>
          <a:p>
            <a:endParaRPr lang="en-US" dirty="0"/>
          </a:p>
          <a:p>
            <a:r>
              <a:rPr lang="en-US" dirty="0" smtClean="0"/>
              <a:t>The Church Scholastics of the 11</a:t>
            </a:r>
            <a:r>
              <a:rPr lang="en-US" baseline="30000" dirty="0" smtClean="0"/>
              <a:t>th</a:t>
            </a:r>
            <a:r>
              <a:rPr lang="en-US" dirty="0" smtClean="0"/>
              <a:t> thru 16</a:t>
            </a:r>
            <a:r>
              <a:rPr lang="en-US" baseline="30000" dirty="0" smtClean="0"/>
              <a:t>th</a:t>
            </a:r>
            <a:r>
              <a:rPr lang="en-US" dirty="0" smtClean="0"/>
              <a:t> centuries were deeply</a:t>
            </a:r>
          </a:p>
          <a:p>
            <a:r>
              <a:rPr lang="en-US" dirty="0" smtClean="0"/>
              <a:t>influenced by the works of Aristotle – “money is barren</a:t>
            </a:r>
            <a:r>
              <a:rPr lang="en-US" dirty="0" smtClean="0"/>
              <a:t>”.</a:t>
            </a:r>
            <a:endParaRPr lang="en-US" dirty="0"/>
          </a:p>
        </p:txBody>
      </p:sp>
    </p:spTree>
    <p:extLst>
      <p:ext uri="{BB962C8B-B14F-4D97-AF65-F5344CB8AC3E}">
        <p14:creationId xmlns:p14="http://schemas.microsoft.com/office/powerpoint/2010/main" val="3248201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Bentham’s Usury Rescue Squad</a:t>
            </a:r>
          </a:p>
        </p:txBody>
      </p:sp>
      <p:sp>
        <p:nvSpPr>
          <p:cNvPr id="5" name="Title 1"/>
          <p:cNvSpPr txBox="1">
            <a:spLocks/>
          </p:cNvSpPr>
          <p:nvPr/>
        </p:nvSpPr>
        <p:spPr>
          <a:xfrm>
            <a:off x="0" y="348540"/>
            <a:ext cx="12191998" cy="751840"/>
          </a:xfrm>
          <a:prstGeom prst="rect">
            <a:avLst/>
          </a:prstGeom>
          <a:solidFill>
            <a:srgbClr val="FFFF0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smtClean="0"/>
              <a:t>Bentham’s works were then and are now touted as economic or philosophic achievements: </a:t>
            </a:r>
          </a:p>
          <a:p>
            <a:r>
              <a:rPr lang="en-US" sz="2400" b="1" dirty="0" smtClean="0"/>
              <a:t> they justify the </a:t>
            </a:r>
            <a:r>
              <a:rPr lang="en-US" sz="2400" b="1" dirty="0"/>
              <a:t>harmful effects of </a:t>
            </a:r>
            <a:r>
              <a:rPr lang="en-US" sz="2400" b="1" dirty="0" smtClean="0"/>
              <a:t>usury on common people</a:t>
            </a:r>
            <a:endParaRPr lang="en-US" sz="2400" b="1" dirty="0"/>
          </a:p>
        </p:txBody>
      </p:sp>
      <p:sp>
        <p:nvSpPr>
          <p:cNvPr id="6" name="Title 1"/>
          <p:cNvSpPr txBox="1">
            <a:spLocks/>
          </p:cNvSpPr>
          <p:nvPr/>
        </p:nvSpPr>
        <p:spPr>
          <a:xfrm>
            <a:off x="154984" y="1287844"/>
            <a:ext cx="12037014" cy="2664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smtClean="0">
                <a:latin typeface="Times New Roman" panose="02020603050405020304" pitchFamily="18" charset="0"/>
                <a:cs typeface="Times New Roman" panose="02020603050405020304" pitchFamily="18" charset="0"/>
              </a:rPr>
              <a:t>BENTHAM:</a:t>
            </a:r>
          </a:p>
          <a:p>
            <a:pPr algn="l"/>
            <a:r>
              <a:rPr lang="en-US" sz="20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Why </a:t>
            </a:r>
            <a:r>
              <a:rPr lang="en-US" sz="1800" dirty="0" smtClean="0">
                <a:latin typeface="Times New Roman" panose="02020603050405020304" pitchFamily="18" charset="0"/>
                <a:cs typeface="Times New Roman" panose="02020603050405020304" pitchFamily="18" charset="0"/>
              </a:rPr>
              <a:t>a man who takes as much as he can get, be it six, or seven, or eight, or ten per cent. for the use of a sum of money should be called usurer, should be loaded with an opprobrious name, any more than if he had bought an house with it, and made a </a:t>
            </a:r>
            <a:r>
              <a:rPr lang="en-US" sz="1800" dirty="0" err="1" smtClean="0">
                <a:latin typeface="Times New Roman" panose="02020603050405020304" pitchFamily="18" charset="0"/>
                <a:cs typeface="Times New Roman" panose="02020603050405020304" pitchFamily="18" charset="0"/>
              </a:rPr>
              <a:t>proportionable</a:t>
            </a:r>
            <a:r>
              <a:rPr lang="en-US" sz="1800" dirty="0" smtClean="0">
                <a:latin typeface="Times New Roman" panose="02020603050405020304" pitchFamily="18" charset="0"/>
                <a:cs typeface="Times New Roman" panose="02020603050405020304" pitchFamily="18" charset="0"/>
              </a:rPr>
              <a:t> profit by the house, is more than I can see.”  II, 6</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But in what degree soever a man's weakness may expose him to imposition, he stands much more exposed to it, in the way of buying goods, than in the way of borrowing money</a:t>
            </a:r>
            <a:r>
              <a:rPr lang="en-US" sz="1800" dirty="0" smtClean="0">
                <a:latin typeface="Times New Roman" panose="02020603050405020304" pitchFamily="18" charset="0"/>
                <a:cs typeface="Times New Roman" panose="02020603050405020304" pitchFamily="18" charset="0"/>
              </a:rPr>
              <a:t>.”   V, 4 </a:t>
            </a:r>
          </a:p>
          <a:p>
            <a:pPr algn="l"/>
            <a:endParaRPr lang="en-US" sz="18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if I find I have given too high an interest to one man, I have no more to do than to borrow of another at a lower rate, and pay off the first: if I cannot find any body to lend me at a lower, there cannot be a more certain proof that the first was not in reality too high.”   V, </a:t>
            </a:r>
            <a:r>
              <a:rPr lang="en-US" sz="1800" dirty="0" smtClean="0">
                <a:latin typeface="Times New Roman" panose="02020603050405020304" pitchFamily="18" charset="0"/>
                <a:cs typeface="Times New Roman" panose="02020603050405020304" pitchFamily="18" charset="0"/>
              </a:rPr>
              <a:t>5</a:t>
            </a:r>
            <a:endParaRPr lang="en-US" sz="1800" dirty="0">
              <a:latin typeface="Times New Roman" panose="02020603050405020304" pitchFamily="18" charset="0"/>
              <a:cs typeface="Times New Roman" panose="02020603050405020304" pitchFamily="18" charset="0"/>
            </a:endParaRPr>
          </a:p>
        </p:txBody>
      </p:sp>
      <p:pic>
        <p:nvPicPr>
          <p:cNvPr id="2050" name="Picture 2" descr="http://images.fineartamerica.com/images-medium-large/2-london-debtors-prison-gran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42" y="3952069"/>
            <a:ext cx="2115137" cy="29059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probb.files.wordpress.com/2012/07/c0129230-debtor_s_prison_by_hogarth_18th_century-spl.jpg?w=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745" y="3952069"/>
            <a:ext cx="4151330" cy="29059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2.bp.blogspot.com/-ZuMSMPsRsy0/TxDdruh108I/AAAAAAAABbQ/yh6lTxNRXd4/s1600/prison_11061_l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1941" y="3952068"/>
            <a:ext cx="3934532" cy="290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69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353337"/>
            <a:ext cx="12192000" cy="3482134"/>
          </a:xfrm>
        </p:spPr>
        <p:txBody>
          <a:bodyPr>
            <a:normAutofit lnSpcReduction="10000"/>
          </a:bodyPr>
          <a:lstStyle/>
          <a:p>
            <a:pPr marL="0" indent="0">
              <a:buNone/>
            </a:pPr>
            <a:r>
              <a:rPr lang="en-US" sz="2000" dirty="0" smtClean="0">
                <a:latin typeface="Times New Roman" panose="02020603050405020304" pitchFamily="18" charset="0"/>
                <a:cs typeface="Times New Roman" panose="02020603050405020304" pitchFamily="18" charset="0"/>
              </a:rPr>
              <a:t>BENTHAM:</a:t>
            </a:r>
          </a:p>
          <a:p>
            <a:pPr marL="0" indent="0">
              <a:buNone/>
            </a:pPr>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Aristotle</a:t>
            </a:r>
            <a:r>
              <a:rPr lang="en-US" sz="2000" dirty="0">
                <a:latin typeface="Times New Roman" panose="02020603050405020304" pitchFamily="18" charset="0"/>
                <a:cs typeface="Times New Roman" panose="02020603050405020304" pitchFamily="18" charset="0"/>
              </a:rPr>
              <a:t>: that celebrated heathen, </a:t>
            </a:r>
            <a:r>
              <a:rPr lang="en-US" sz="2000" dirty="0" smtClean="0">
                <a:latin typeface="Times New Roman" panose="02020603050405020304" pitchFamily="18" charset="0"/>
                <a:cs typeface="Times New Roman" panose="02020603050405020304" pitchFamily="18" charset="0"/>
              </a:rPr>
              <a:t>who … had </a:t>
            </a:r>
            <a:r>
              <a:rPr lang="en-US" sz="2000" dirty="0">
                <a:latin typeface="Times New Roman" panose="02020603050405020304" pitchFamily="18" charset="0"/>
                <a:cs typeface="Times New Roman" panose="02020603050405020304" pitchFamily="18" charset="0"/>
              </a:rPr>
              <a:t>established a despotic empire over the Christian world</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fate would have it, that great philosopher, with all his industry, and all his penetration, notwithstanding the great number of pieces of money that had passed through his hands (more perhaps than ever passed through the hands of philosopher before or since</a:t>
            </a:r>
            <a:r>
              <a:rPr lang="en-US" sz="2000" dirty="0" smtClean="0">
                <a:latin typeface="Times New Roman" panose="02020603050405020304" pitchFamily="18" charset="0"/>
                <a:cs typeface="Times New Roman" panose="02020603050405020304" pitchFamily="18" charset="0"/>
              </a:rPr>
              <a:t>) …  </a:t>
            </a:r>
            <a:r>
              <a:rPr lang="en-US" sz="2000" dirty="0">
                <a:latin typeface="Times New Roman" panose="02020603050405020304" pitchFamily="18" charset="0"/>
                <a:cs typeface="Times New Roman" panose="02020603050405020304" pitchFamily="18" charset="0"/>
              </a:rPr>
              <a:t>had never been able to discover, in any one piece of money, any organs for generating any other such piece. Emboldened by so strong a body of negative proof, he ventured at last to usher into the world the result of his observations, in the form of an universal proposition, that </a:t>
            </a:r>
            <a:r>
              <a:rPr lang="en-US" sz="2000" i="1" dirty="0">
                <a:latin typeface="Times New Roman" panose="02020603050405020304" pitchFamily="18" charset="0"/>
                <a:cs typeface="Times New Roman" panose="02020603050405020304" pitchFamily="18" charset="0"/>
              </a:rPr>
              <a:t>all money is in its nature barren</a:t>
            </a:r>
            <a:r>
              <a:rPr lang="en-US" sz="2000" i="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X, 4</a:t>
            </a:r>
          </a:p>
          <a:p>
            <a:pPr marL="0" indent="0">
              <a:buNone/>
            </a:pP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…he didn’t consider … though a </a:t>
            </a:r>
            <a:r>
              <a:rPr lang="en-US" sz="2000" i="1" dirty="0">
                <a:latin typeface="Times New Roman" panose="02020603050405020304" pitchFamily="18" charset="0"/>
                <a:cs typeface="Times New Roman" panose="02020603050405020304" pitchFamily="18" charset="0"/>
              </a:rPr>
              <a:t>daric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(coin) would </a:t>
            </a:r>
            <a:r>
              <a:rPr lang="en-US" sz="2000" dirty="0">
                <a:latin typeface="Times New Roman" panose="02020603050405020304" pitchFamily="18" charset="0"/>
                <a:cs typeface="Times New Roman" panose="02020603050405020304" pitchFamily="18" charset="0"/>
              </a:rPr>
              <a:t>not beget another </a:t>
            </a:r>
            <a:r>
              <a:rPr lang="en-US" sz="2000" dirty="0" smtClean="0">
                <a:latin typeface="Times New Roman" panose="02020603050405020304" pitchFamily="18" charset="0"/>
                <a:cs typeface="Times New Roman" panose="02020603050405020304" pitchFamily="18" charset="0"/>
              </a:rPr>
              <a:t>daric … yet </a:t>
            </a:r>
            <a:r>
              <a:rPr lang="en-US" sz="2000" dirty="0">
                <a:latin typeface="Times New Roman" panose="02020603050405020304" pitchFamily="18" charset="0"/>
                <a:cs typeface="Times New Roman" panose="02020603050405020304" pitchFamily="18" charset="0"/>
              </a:rPr>
              <a:t>for a daric which a man borrowed, he might get a ram and a couple of ewes, and that the ewes, were the ram left with them a certain time, would probably not be barren</a:t>
            </a:r>
            <a:r>
              <a:rPr lang="en-US" sz="2000" dirty="0" smtClean="0">
                <a:latin typeface="Times New Roman" panose="02020603050405020304" pitchFamily="18" charset="0"/>
                <a:cs typeface="Times New Roman" panose="02020603050405020304" pitchFamily="18" charset="0"/>
              </a:rPr>
              <a:t>.”   X, 5</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ZARLENGA:   </a:t>
            </a:r>
            <a:r>
              <a:rPr lang="en-US" sz="2000" dirty="0" smtClean="0">
                <a:latin typeface="Times New Roman" panose="02020603050405020304" pitchFamily="18" charset="0"/>
                <a:cs typeface="Times New Roman" panose="02020603050405020304" pitchFamily="18" charset="0"/>
              </a:rPr>
              <a:t>“Thus Bentham spread the same erroneous justification that Calvin used.  The Scholastics had clearly shown it was the ‘ewes,’ not the coins, that create more ewes.”   LSM, p 344</a:t>
            </a:r>
            <a:endParaRPr lang="en-US" dirty="0"/>
          </a:p>
        </p:txBody>
      </p:sp>
      <p:sp>
        <p:nvSpPr>
          <p:cNvPr id="6" name="Title 1"/>
          <p:cNvSpPr txBox="1">
            <a:spLocks/>
          </p:cNvSpPr>
          <p:nvPr/>
        </p:nvSpPr>
        <p:spPr>
          <a:xfrm>
            <a:off x="0" y="0"/>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Bentham’s Usury Rescue Squad</a:t>
            </a:r>
          </a:p>
        </p:txBody>
      </p:sp>
      <p:sp>
        <p:nvSpPr>
          <p:cNvPr id="7" name="Title 6"/>
          <p:cNvSpPr>
            <a:spLocks noGrp="1"/>
          </p:cNvSpPr>
          <p:nvPr>
            <p:ph type="title"/>
          </p:nvPr>
        </p:nvSpPr>
        <p:spPr>
          <a:xfrm>
            <a:off x="1" y="343686"/>
            <a:ext cx="12191999" cy="1009651"/>
          </a:xfrm>
          <a:solidFill>
            <a:srgbClr val="FFFF00"/>
          </a:solidFill>
        </p:spPr>
        <p:txBody>
          <a:bodyPr>
            <a:normAutofit/>
          </a:bodyPr>
          <a:lstStyle/>
          <a:p>
            <a:pPr algn="ctr"/>
            <a:r>
              <a:rPr lang="en-US" sz="4000" dirty="0" err="1" smtClean="0"/>
              <a:t>Benthem’s</a:t>
            </a:r>
            <a:r>
              <a:rPr lang="en-US" sz="4000" dirty="0" smtClean="0"/>
              <a:t> attack on Aristotle</a:t>
            </a:r>
            <a:endParaRPr lang="en-US" sz="4000" dirty="0"/>
          </a:p>
        </p:txBody>
      </p:sp>
      <p:pic>
        <p:nvPicPr>
          <p:cNvPr id="8" name="Picture 7" descr="http://www.ishtartv.com/en/articles_images/articles_image120110811204549TX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417" y="5072595"/>
            <a:ext cx="3487119" cy="1785405"/>
          </a:xfrm>
          <a:prstGeom prst="rect">
            <a:avLst/>
          </a:prstGeom>
          <a:solidFill>
            <a:srgbClr val="FFFFCC"/>
          </a:solidFill>
          <a:extLst/>
        </p:spPr>
      </p:pic>
      <p:sp>
        <p:nvSpPr>
          <p:cNvPr id="11" name="TextBox 10"/>
          <p:cNvSpPr txBox="1"/>
          <p:nvPr/>
        </p:nvSpPr>
        <p:spPr>
          <a:xfrm>
            <a:off x="4591033" y="5380672"/>
            <a:ext cx="6642716" cy="1477328"/>
          </a:xfrm>
          <a:prstGeom prst="rect">
            <a:avLst/>
          </a:prstGeom>
          <a:solidFill>
            <a:srgbClr val="FFFFCC"/>
          </a:solidFill>
        </p:spPr>
        <p:txBody>
          <a:bodyPr wrap="none" rtlCol="0">
            <a:spAutoFit/>
          </a:bodyPr>
          <a:lstStyle/>
          <a:p>
            <a:r>
              <a:rPr lang="en-US" dirty="0" smtClean="0"/>
              <a:t>IN THE BRONZE AGE CITY CIVILIZATIONS, SILVER METAL WAS LOANED</a:t>
            </a:r>
          </a:p>
          <a:p>
            <a:r>
              <a:rPr lang="en-US" dirty="0" smtClean="0"/>
              <a:t>AT INTEREST REPAID IN MORE SILVER:</a:t>
            </a:r>
          </a:p>
          <a:p>
            <a:r>
              <a:rPr lang="en-US" dirty="0"/>
              <a:t>I</a:t>
            </a:r>
            <a:r>
              <a:rPr lang="en-US" dirty="0" smtClean="0"/>
              <a:t>norganic </a:t>
            </a:r>
            <a:r>
              <a:rPr lang="en-US" dirty="0"/>
              <a:t>materials were being treated as if they </a:t>
            </a:r>
            <a:r>
              <a:rPr lang="en-US" dirty="0" smtClean="0"/>
              <a:t>were</a:t>
            </a:r>
          </a:p>
          <a:p>
            <a:r>
              <a:rPr lang="en-US" dirty="0" smtClean="0"/>
              <a:t>living </a:t>
            </a:r>
            <a:r>
              <a:rPr lang="en-US" dirty="0"/>
              <a:t>organisms with the means of </a:t>
            </a:r>
            <a:r>
              <a:rPr lang="en-US" dirty="0" smtClean="0"/>
              <a:t>reproduction.  Debt slavery</a:t>
            </a:r>
          </a:p>
          <a:p>
            <a:r>
              <a:rPr lang="en-US" dirty="0" smtClean="0"/>
              <a:t>was the result.</a:t>
            </a:r>
            <a:endParaRPr lang="en-US" dirty="0"/>
          </a:p>
        </p:txBody>
      </p:sp>
    </p:spTree>
    <p:extLst>
      <p:ext uri="{BB962C8B-B14F-4D97-AF65-F5344CB8AC3E}">
        <p14:creationId xmlns:p14="http://schemas.microsoft.com/office/powerpoint/2010/main" val="7575457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9</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5" name="Rectangle 4"/>
          <p:cNvSpPr/>
          <p:nvPr/>
        </p:nvSpPr>
        <p:spPr>
          <a:xfrm>
            <a:off x="4725176" y="3244334"/>
            <a:ext cx="3540713" cy="523220"/>
          </a:xfrm>
          <a:prstGeom prst="rect">
            <a:avLst/>
          </a:prstGeom>
        </p:spPr>
        <p:txBody>
          <a:bodyPr wrap="none">
            <a:spAutoFit/>
          </a:bodyPr>
          <a:lstStyle/>
          <a:p>
            <a:r>
              <a:rPr lang="en-US" sz="2800" b="1" dirty="0"/>
              <a:t>The “Anti-Jewish” Ploy</a:t>
            </a:r>
          </a:p>
        </p:txBody>
      </p:sp>
    </p:spTree>
    <p:extLst>
      <p:ext uri="{BB962C8B-B14F-4D97-AF65-F5344CB8AC3E}">
        <p14:creationId xmlns:p14="http://schemas.microsoft.com/office/powerpoint/2010/main" val="39890724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12191999" cy="343686"/>
          </a:xfrm>
          <a:solidFill>
            <a:srgbClr val="FFFF00"/>
          </a:solidFill>
        </p:spPr>
        <p:txBody>
          <a:bodyPr>
            <a:normAutofit fontScale="90000"/>
          </a:bodyPr>
          <a:lstStyle/>
          <a:p>
            <a:pPr algn="ctr"/>
            <a:r>
              <a:rPr lang="en-US" sz="2800" b="1" dirty="0"/>
              <a:t>The “Anti-Jewish” </a:t>
            </a:r>
            <a:r>
              <a:rPr lang="en-US" sz="2800" b="1" dirty="0" smtClean="0"/>
              <a:t>Ploy</a:t>
            </a:r>
            <a:endParaRPr lang="en-US" sz="2800" b="1" dirty="0"/>
          </a:p>
        </p:txBody>
      </p:sp>
      <p:sp>
        <p:nvSpPr>
          <p:cNvPr id="4" name="Content Placeholder 3"/>
          <p:cNvSpPr>
            <a:spLocks noGrp="1"/>
          </p:cNvSpPr>
          <p:nvPr>
            <p:ph idx="1"/>
          </p:nvPr>
        </p:nvSpPr>
        <p:spPr>
          <a:xfrm>
            <a:off x="3" y="1402093"/>
            <a:ext cx="12191997" cy="2141941"/>
          </a:xfrm>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 … but </a:t>
            </a:r>
            <a:r>
              <a:rPr lang="en-US" sz="2000" dirty="0">
                <a:latin typeface="Times New Roman" panose="02020603050405020304" pitchFamily="18" charset="0"/>
                <a:cs typeface="Times New Roman" panose="02020603050405020304" pitchFamily="18" charset="0"/>
              </a:rPr>
              <a:t>it was bad to lend upon any </a:t>
            </a:r>
            <a:r>
              <a:rPr lang="en-US" sz="2000" dirty="0" smtClean="0">
                <a:latin typeface="Times New Roman" panose="02020603050405020304" pitchFamily="18" charset="0"/>
                <a:cs typeface="Times New Roman" panose="02020603050405020304" pitchFamily="18" charset="0"/>
              </a:rPr>
              <a:t>terms … it </a:t>
            </a:r>
            <a:r>
              <a:rPr lang="en-US" sz="2000" dirty="0">
                <a:latin typeface="Times New Roman" panose="02020603050405020304" pitchFamily="18" charset="0"/>
                <a:cs typeface="Times New Roman" panose="02020603050405020304" pitchFamily="18" charset="0"/>
              </a:rPr>
              <a:t>was acting like a </a:t>
            </a:r>
            <a:r>
              <a:rPr lang="en-US" sz="2000" dirty="0" smtClean="0">
                <a:latin typeface="Times New Roman" panose="02020603050405020304" pitchFamily="18" charset="0"/>
                <a:cs typeface="Times New Roman" panose="02020603050405020304" pitchFamily="18" charset="0"/>
              </a:rPr>
              <a:t>Jew …”   X. 2</a:t>
            </a:r>
          </a:p>
          <a:p>
            <a:pPr marL="0" indent="0">
              <a:buNone/>
            </a:pPr>
            <a:r>
              <a:rPr lang="en-US" sz="2000" dirty="0" smtClean="0">
                <a:latin typeface="Times New Roman" panose="02020603050405020304" pitchFamily="18" charset="0"/>
                <a:cs typeface="Times New Roman" panose="02020603050405020304" pitchFamily="18" charset="0"/>
              </a:rPr>
              <a:t>“Christians </a:t>
            </a:r>
            <a:r>
              <a:rPr lang="en-US" sz="2000" dirty="0">
                <a:latin typeface="Times New Roman" panose="02020603050405020304" pitchFamily="18" charset="0"/>
                <a:cs typeface="Times New Roman" panose="02020603050405020304" pitchFamily="18" charset="0"/>
              </a:rPr>
              <a:t>were too intent upon plaguing Jews, to listen to the suggestion of doing as Jews did, even though money were to be got by it</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Indeed the easier method, and a method pretty much in vogue, was, to let the Jews get the money any how they could, and then squeeze it out of them as it was wanted</a:t>
            </a:r>
            <a:r>
              <a:rPr lang="en-US" sz="2000" dirty="0" smtClean="0">
                <a:latin typeface="Times New Roman" panose="02020603050405020304" pitchFamily="18" charset="0"/>
                <a:cs typeface="Times New Roman" panose="02020603050405020304" pitchFamily="18" charset="0"/>
              </a:rPr>
              <a:t>.”   X 3</a:t>
            </a:r>
          </a:p>
          <a:p>
            <a:pPr marL="0" indent="0">
              <a:buNone/>
            </a:pPr>
            <a:r>
              <a:rPr lang="en-US" sz="2000" dirty="0" smtClean="0">
                <a:latin typeface="Times New Roman" panose="02020603050405020304" pitchFamily="18" charset="0"/>
                <a:cs typeface="Times New Roman" panose="02020603050405020304" pitchFamily="18" charset="0"/>
              </a:rPr>
              <a:t>“In </a:t>
            </a:r>
            <a:r>
              <a:rPr lang="en-US" sz="2000" dirty="0">
                <a:latin typeface="Times New Roman" panose="02020603050405020304" pitchFamily="18" charset="0"/>
                <a:cs typeface="Times New Roman" panose="02020603050405020304" pitchFamily="18" charset="0"/>
              </a:rPr>
              <a:t>process of </a:t>
            </a:r>
            <a:r>
              <a:rPr lang="en-US" sz="2000" dirty="0" smtClean="0">
                <a:latin typeface="Times New Roman" panose="02020603050405020304" pitchFamily="18" charset="0"/>
                <a:cs typeface="Times New Roman" panose="02020603050405020304" pitchFamily="18" charset="0"/>
              </a:rPr>
              <a:t>time … </a:t>
            </a:r>
            <a:r>
              <a:rPr lang="en-US" sz="2000" dirty="0">
                <a:latin typeface="Times New Roman" panose="02020603050405020304" pitchFamily="18" charset="0"/>
                <a:cs typeface="Times New Roman" panose="02020603050405020304" pitchFamily="18" charset="0"/>
              </a:rPr>
              <a:t>the anti-Jewish side of it found no unopportune support in a passage of </a:t>
            </a:r>
            <a:r>
              <a:rPr lang="en-US" sz="2000" dirty="0" smtClean="0">
                <a:latin typeface="Times New Roman" panose="02020603050405020304" pitchFamily="18" charset="0"/>
                <a:cs typeface="Times New Roman" panose="02020603050405020304" pitchFamily="18" charset="0"/>
              </a:rPr>
              <a:t>Aristotle … ”   X 4</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 y="350521"/>
            <a:ext cx="12191999" cy="707886"/>
          </a:xfrm>
          <a:prstGeom prst="rect">
            <a:avLst/>
          </a:prstGeom>
          <a:solidFill>
            <a:srgbClr val="FFC000"/>
          </a:solidFill>
        </p:spPr>
        <p:txBody>
          <a:bodyPr wrap="square" rtlCol="0">
            <a:spAutoFit/>
          </a:bodyPr>
          <a:lstStyle/>
          <a:p>
            <a:pPr algn="ctr"/>
            <a:r>
              <a:rPr lang="en-US" sz="2000" b="1" dirty="0" smtClean="0"/>
              <a:t>BENTHAM ATTACKS ARISTOTLE FOR CORRUPTING THE CHRISTIANS:</a:t>
            </a:r>
          </a:p>
          <a:p>
            <a:pPr algn="ctr"/>
            <a:r>
              <a:rPr lang="en-US" sz="2000" b="1" dirty="0"/>
              <a:t>TO BE ANTI-USURY IS TO BE </a:t>
            </a:r>
            <a:r>
              <a:rPr lang="en-US" sz="2000" b="1" dirty="0" smtClean="0"/>
              <a:t>ANTI-JEWISH!</a:t>
            </a:r>
            <a:endParaRPr lang="en-US" sz="2000" b="1" dirty="0"/>
          </a:p>
        </p:txBody>
      </p:sp>
      <p:pic>
        <p:nvPicPr>
          <p:cNvPr id="6146" name="Picture 2" descr="Stephen Zarle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59" y="4277101"/>
            <a:ext cx="1119185" cy="1119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9244" y="3544034"/>
            <a:ext cx="10693568" cy="2862322"/>
          </a:xfrm>
          <a:prstGeom prst="rect">
            <a:avLst/>
          </a:prstGeom>
          <a:noFill/>
        </p:spPr>
        <p:txBody>
          <a:bodyPr wrap="none" rtlCol="0">
            <a:spAutoFit/>
          </a:bodyPr>
          <a:lstStyle/>
          <a:p>
            <a:r>
              <a:rPr lang="en-US" dirty="0" smtClean="0">
                <a:solidFill>
                  <a:srgbClr val="0070C0"/>
                </a:solidFill>
              </a:rPr>
              <a:t>ZARLENGA:</a:t>
            </a:r>
          </a:p>
          <a:p>
            <a:r>
              <a:rPr lang="en-US" dirty="0" smtClean="0"/>
              <a:t>“Instead </a:t>
            </a:r>
            <a:r>
              <a:rPr lang="en-US" dirty="0" smtClean="0"/>
              <a:t>of criticizing the Jews for the activities of some of their most powerful members, activities</a:t>
            </a:r>
          </a:p>
          <a:p>
            <a:r>
              <a:rPr lang="en-US" dirty="0" smtClean="0"/>
              <a:t>viewed as harmful by all prior moral systems, especially the Jewish Bible, Christians should simply have joined in</a:t>
            </a:r>
          </a:p>
          <a:p>
            <a:r>
              <a:rPr lang="en-US" dirty="0" smtClean="0"/>
              <a:t>the infamy and done as the Jews did!   </a:t>
            </a:r>
          </a:p>
          <a:p>
            <a:endParaRPr lang="en-US" dirty="0"/>
          </a:p>
          <a:p>
            <a:r>
              <a:rPr lang="en-US" dirty="0" smtClean="0"/>
              <a:t>Bentham’s attack is an early example of the anti-Semitism smokescreen to protect improper monetary activities,</a:t>
            </a:r>
          </a:p>
          <a:p>
            <a:r>
              <a:rPr lang="en-US" dirty="0" smtClean="0"/>
              <a:t>a tactic that has been used to block the search for knowledge for decades in America.  To brand a concept</a:t>
            </a:r>
          </a:p>
          <a:p>
            <a:r>
              <a:rPr lang="en-US" dirty="0" smtClean="0"/>
              <a:t>as ‘anti-Semitic,’ … has been sufficient to destroy theories without examining their merits.”</a:t>
            </a:r>
          </a:p>
          <a:p>
            <a:endParaRPr lang="en-US" dirty="0"/>
          </a:p>
          <a:p>
            <a:r>
              <a:rPr lang="en-US" dirty="0" smtClean="0"/>
              <a:t>LSM, p. 344</a:t>
            </a:r>
            <a:endParaRPr lang="en-US" dirty="0"/>
          </a:p>
        </p:txBody>
      </p:sp>
      <p:sp>
        <p:nvSpPr>
          <p:cNvPr id="6" name="TextBox 5"/>
          <p:cNvSpPr txBox="1"/>
          <p:nvPr/>
        </p:nvSpPr>
        <p:spPr>
          <a:xfrm>
            <a:off x="0" y="1091874"/>
            <a:ext cx="5358711" cy="369332"/>
          </a:xfrm>
          <a:prstGeom prst="rect">
            <a:avLst/>
          </a:prstGeom>
          <a:noFill/>
        </p:spPr>
        <p:txBody>
          <a:bodyPr wrap="none" rtlCol="0">
            <a:spAutoFit/>
          </a:bodyPr>
          <a:lstStyle/>
          <a:p>
            <a:r>
              <a:rPr lang="en-US" dirty="0" smtClean="0">
                <a:solidFill>
                  <a:srgbClr val="0070C0"/>
                </a:solidFill>
              </a:rPr>
              <a:t>BENTHAM – TO BE ANTI-USURY IS TO BE ANTI-SEMITIC:</a:t>
            </a:r>
            <a:endParaRPr lang="en-US" dirty="0">
              <a:solidFill>
                <a:srgbClr val="0070C0"/>
              </a:solidFill>
            </a:endParaRPr>
          </a:p>
        </p:txBody>
      </p:sp>
    </p:spTree>
    <p:extLst>
      <p:ext uri="{BB962C8B-B14F-4D97-AF65-F5344CB8AC3E}">
        <p14:creationId xmlns:p14="http://schemas.microsoft.com/office/powerpoint/2010/main" val="1890680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“Anti-Jewish” </a:t>
            </a:r>
            <a:r>
              <a:rPr lang="en-US" sz="2800" b="1" dirty="0" smtClean="0"/>
              <a:t>Ploy</a:t>
            </a:r>
            <a:endParaRPr lang="en-US" sz="2800" b="1" dirty="0"/>
          </a:p>
        </p:txBody>
      </p:sp>
      <p:sp>
        <p:nvSpPr>
          <p:cNvPr id="4" name="Content Placeholder 3"/>
          <p:cNvSpPr>
            <a:spLocks noGrp="1"/>
          </p:cNvSpPr>
          <p:nvPr>
            <p:ph idx="1"/>
          </p:nvPr>
        </p:nvSpPr>
        <p:spPr>
          <a:xfrm>
            <a:off x="2" y="1637919"/>
            <a:ext cx="12191998" cy="1992396"/>
          </a:xfrm>
        </p:spPr>
        <p:txBody>
          <a:bodyPr>
            <a:normAutofit fontScale="92500"/>
          </a:bodyPr>
          <a:lstStyle/>
          <a:p>
            <a:pPr marL="0" indent="0">
              <a:buNone/>
            </a:pPr>
            <a:r>
              <a:rPr lang="en-US" sz="2600" dirty="0" smtClean="0">
                <a:latin typeface="Times New Roman" panose="02020603050405020304" pitchFamily="18" charset="0"/>
                <a:cs typeface="Times New Roman" panose="02020603050405020304" pitchFamily="18" charset="0"/>
              </a:rPr>
              <a:t>“Charles Haney’s History of Economic Thought classified Bentham as a ‘hedonist’ – one who asserts that individual actions are solely motivated by a desire for pleasure and avoidance of pain. </a:t>
            </a:r>
          </a:p>
          <a:p>
            <a:pPr marL="0" indent="0">
              <a:buNone/>
            </a:pPr>
            <a:r>
              <a:rPr lang="en-US" sz="2600" dirty="0" smtClean="0">
                <a:latin typeface="Times New Roman" panose="02020603050405020304" pitchFamily="18" charset="0"/>
                <a:cs typeface="Times New Roman" panose="02020603050405020304" pitchFamily="18" charset="0"/>
              </a:rPr>
              <a:t>‘The community, he (Bentham) states, is a fictitious body, and the common interest can be understood only by what is the interest of the individual … nothing ought to be done or attempted by the government … his rule of government is ‘be quiet’.’ “    LSM, p. 344</a:t>
            </a:r>
            <a:endParaRPr lang="en-US" sz="26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7170" name="Picture 2" descr="http://mlf.org/wp-content/uploads/2011/12/gar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5326"/>
            <a:ext cx="3821972" cy="25426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tidanhotels.com/files/23/social-grou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726" y="4315326"/>
            <a:ext cx="4286543" cy="25426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ts2.mm.bing.net/th?id=HN.608013347434596737&amp;pid=15.1&amp;H=120&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348" y="4295986"/>
            <a:ext cx="3570139" cy="25813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50521"/>
            <a:ext cx="12191998" cy="646331"/>
          </a:xfrm>
          <a:prstGeom prst="rect">
            <a:avLst/>
          </a:prstGeom>
          <a:solidFill>
            <a:srgbClr val="FFFF00"/>
          </a:solidFill>
        </p:spPr>
        <p:txBody>
          <a:bodyPr wrap="square">
            <a:spAutoFit/>
          </a:bodyPr>
          <a:lstStyle/>
          <a:p>
            <a:r>
              <a:rPr lang="en-US" dirty="0" smtClean="0"/>
              <a:t>BENTHAM’S UTILITARIANISM:   “Nature </a:t>
            </a:r>
            <a:r>
              <a:rPr lang="en-US" dirty="0"/>
              <a:t>has placed mankind under the governance of two sovereign masters, pain and pleasure. It is for them alone to point out what we ought to </a:t>
            </a:r>
            <a:r>
              <a:rPr lang="en-US" dirty="0" smtClean="0"/>
              <a:t>do …”   </a:t>
            </a:r>
            <a:r>
              <a:rPr lang="en-US" i="1" dirty="0" smtClean="0"/>
              <a:t>An </a:t>
            </a:r>
            <a:r>
              <a:rPr lang="en-US" i="1" dirty="0"/>
              <a:t>Introduction to the Principles of Morals and Legislation</a:t>
            </a:r>
            <a:endParaRPr lang="en-US" dirty="0"/>
          </a:p>
        </p:txBody>
      </p:sp>
    </p:spTree>
    <p:extLst>
      <p:ext uri="{BB962C8B-B14F-4D97-AF65-F5344CB8AC3E}">
        <p14:creationId xmlns:p14="http://schemas.microsoft.com/office/powerpoint/2010/main" val="42118983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“Anti-Jewish” </a:t>
            </a:r>
            <a:r>
              <a:rPr lang="en-US" sz="2800" b="1" dirty="0" smtClean="0"/>
              <a:t>Ploy</a:t>
            </a:r>
            <a:endParaRPr lang="en-US" sz="2800" b="1" dirty="0"/>
          </a:p>
        </p:txBody>
      </p:sp>
      <p:sp>
        <p:nvSpPr>
          <p:cNvPr id="4" name="Content Placeholder 3"/>
          <p:cNvSpPr>
            <a:spLocks noGrp="1"/>
          </p:cNvSpPr>
          <p:nvPr>
            <p:ph idx="1"/>
          </p:nvPr>
        </p:nvSpPr>
        <p:spPr>
          <a:xfrm>
            <a:off x="2" y="1637919"/>
            <a:ext cx="12191998" cy="3956969"/>
          </a:xfrm>
          <a:solidFill>
            <a:srgbClr val="FFC000"/>
          </a:solidFill>
        </p:spPr>
        <p:txBody>
          <a:bodyPr>
            <a:noAutofit/>
          </a:bodyPr>
          <a:lstStyle/>
          <a:p>
            <a:pPr marL="0" indent="0" algn="ctr">
              <a:buNone/>
            </a:pPr>
            <a:r>
              <a:rPr lang="en-US" dirty="0" smtClean="0">
                <a:latin typeface="Times New Roman" panose="02020603050405020304" pitchFamily="18" charset="0"/>
                <a:cs typeface="Times New Roman" panose="02020603050405020304" pitchFamily="18" charset="0"/>
              </a:rPr>
              <a:t>BENTHAM:</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2"/>
            <a:r>
              <a:rPr lang="en-US" sz="2800" dirty="0" smtClean="0">
                <a:latin typeface="Times New Roman" panose="02020603050405020304" pitchFamily="18" charset="0"/>
                <a:cs typeface="Times New Roman" panose="02020603050405020304" pitchFamily="18" charset="0"/>
              </a:rPr>
              <a:t>RABID </a:t>
            </a:r>
            <a:r>
              <a:rPr lang="en-US" sz="2800" dirty="0" smtClean="0">
                <a:latin typeface="Times New Roman" panose="02020603050405020304" pitchFamily="18" charset="0"/>
                <a:cs typeface="Times New Roman" panose="02020603050405020304" pitchFamily="18" charset="0"/>
              </a:rPr>
              <a:t>ON USURY</a:t>
            </a:r>
          </a:p>
          <a:p>
            <a:pPr lvl="2"/>
            <a:endParaRPr lang="en-US" sz="2800" dirty="0">
              <a:latin typeface="Times New Roman" panose="02020603050405020304" pitchFamily="18" charset="0"/>
              <a:cs typeface="Times New Roman" panose="02020603050405020304" pitchFamily="18" charset="0"/>
            </a:endParaRPr>
          </a:p>
          <a:p>
            <a:pPr lvl="2"/>
            <a:r>
              <a:rPr lang="en-US" sz="2800" dirty="0" smtClean="0">
                <a:latin typeface="Times New Roman" panose="02020603050405020304" pitchFamily="18" charset="0"/>
                <a:cs typeface="Times New Roman" panose="02020603050405020304" pitchFamily="18" charset="0"/>
              </a:rPr>
              <a:t>RABID AGAINST ARISTOTLE</a:t>
            </a:r>
          </a:p>
          <a:p>
            <a:pPr lvl="2"/>
            <a:endParaRPr lang="en-US" sz="2800" dirty="0">
              <a:latin typeface="Times New Roman" panose="02020603050405020304" pitchFamily="18" charset="0"/>
              <a:cs typeface="Times New Roman" panose="02020603050405020304" pitchFamily="18" charset="0"/>
            </a:endParaRPr>
          </a:p>
          <a:p>
            <a:pPr lvl="2"/>
            <a:r>
              <a:rPr lang="en-US" sz="2800" dirty="0" smtClean="0">
                <a:latin typeface="Times New Roman" panose="02020603050405020304" pitchFamily="18" charset="0"/>
                <a:cs typeface="Times New Roman" panose="02020603050405020304" pitchFamily="18" charset="0"/>
              </a:rPr>
              <a:t>RABID AGAINST THE GOVERNMENT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0" y="350521"/>
            <a:ext cx="12191998" cy="461665"/>
          </a:xfrm>
          <a:prstGeom prst="rect">
            <a:avLst/>
          </a:prstGeom>
          <a:solidFill>
            <a:srgbClr val="FFFF00"/>
          </a:solidFill>
        </p:spPr>
        <p:txBody>
          <a:bodyPr wrap="square">
            <a:spAutoFit/>
          </a:bodyPr>
          <a:lstStyle/>
          <a:p>
            <a:pPr algn="ctr"/>
            <a:r>
              <a:rPr lang="en-US" sz="2400" b="1" dirty="0" smtClean="0"/>
              <a:t>BENTHAM’S DEFENSE OF USURY – A DEFENSE OF CAPITALISM</a:t>
            </a:r>
            <a:endParaRPr lang="en-US" sz="2400" b="1" dirty="0"/>
          </a:p>
        </p:txBody>
      </p:sp>
    </p:spTree>
    <p:extLst>
      <p:ext uri="{BB962C8B-B14F-4D97-AF65-F5344CB8AC3E}">
        <p14:creationId xmlns:p14="http://schemas.microsoft.com/office/powerpoint/2010/main" val="27072916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dirty="0" smtClean="0"/>
              <a:t>PART 10</a:t>
            </a:r>
            <a:endParaRPr lang="en-US" sz="28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endParaRPr lang="en-US" sz="2400" dirty="0"/>
          </a:p>
          <a:p>
            <a:endParaRPr lang="en-US" b="1" dirty="0" smtClean="0"/>
          </a:p>
        </p:txBody>
      </p:sp>
      <p:sp>
        <p:nvSpPr>
          <p:cNvPr id="4" name="Rectangle 3"/>
          <p:cNvSpPr/>
          <p:nvPr/>
        </p:nvSpPr>
        <p:spPr>
          <a:xfrm>
            <a:off x="3657191" y="3244334"/>
            <a:ext cx="6909135" cy="523220"/>
          </a:xfrm>
          <a:prstGeom prst="rect">
            <a:avLst/>
          </a:prstGeom>
        </p:spPr>
        <p:txBody>
          <a:bodyPr wrap="none">
            <a:spAutoFit/>
          </a:bodyPr>
          <a:lstStyle/>
          <a:p>
            <a:r>
              <a:rPr lang="en-US" sz="2800" b="1" dirty="0"/>
              <a:t>John Whipple’s </a:t>
            </a:r>
            <a:r>
              <a:rPr lang="en-US" sz="2800" b="1" dirty="0" smtClean="0"/>
              <a:t>Enlightened </a:t>
            </a:r>
            <a:r>
              <a:rPr lang="en-US" sz="2800" b="1" dirty="0"/>
              <a:t>Attack on Usury</a:t>
            </a:r>
          </a:p>
        </p:txBody>
      </p:sp>
    </p:spTree>
    <p:extLst>
      <p:ext uri="{BB962C8B-B14F-4D97-AF65-F5344CB8AC3E}">
        <p14:creationId xmlns:p14="http://schemas.microsoft.com/office/powerpoint/2010/main" val="3978803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 by Stephen </a:t>
            </a:r>
            <a:r>
              <a:rPr lang="en-US" sz="2800" b="1" dirty="0" err="1"/>
              <a:t>Zarlenga</a:t>
            </a:r>
            <a:endParaRPr lang="en-US" sz="2800" b="1" dirty="0"/>
          </a:p>
        </p:txBody>
      </p:sp>
      <p:sp>
        <p:nvSpPr>
          <p:cNvPr id="4" name="Content Placeholder 3"/>
          <p:cNvSpPr>
            <a:spLocks noGrp="1"/>
          </p:cNvSpPr>
          <p:nvPr>
            <p:ph idx="1"/>
          </p:nvPr>
        </p:nvSpPr>
        <p:spPr>
          <a:xfrm>
            <a:off x="759417" y="504575"/>
            <a:ext cx="6199322" cy="2761873"/>
          </a:xfrm>
          <a:solidFill>
            <a:srgbClr val="00B0F0"/>
          </a:solidFill>
        </p:spPr>
        <p:txBody>
          <a:bodyPr>
            <a:normAutofit fontScale="92500" lnSpcReduction="10000"/>
          </a:bodyPr>
          <a:lstStyle/>
          <a:p>
            <a:pPr marL="0" indent="0">
              <a:buNone/>
            </a:pPr>
            <a:r>
              <a:rPr lang="en-US" dirty="0" smtClean="0"/>
              <a:t>The Bank of England’s operations signaled a recovery of the lost science of money.  </a:t>
            </a:r>
          </a:p>
          <a:p>
            <a:pPr marL="0" indent="0">
              <a:buNone/>
            </a:pPr>
            <a:r>
              <a:rPr lang="en-US" dirty="0" smtClean="0"/>
              <a:t>To hold those privileges in a private institution, the definition of money and other key economic ideas had to be obscured with the promotion of the primitive commodity concept of money (Adam Smith’s </a:t>
            </a:r>
            <a:r>
              <a:rPr lang="en-US" i="1" dirty="0" smtClean="0"/>
              <a:t>Wealth of Nations</a:t>
            </a:r>
            <a:r>
              <a:rPr lang="en-US" dirty="0" smtClean="0"/>
              <a:t>).</a:t>
            </a:r>
          </a:p>
          <a:p>
            <a:pPr marL="0" indent="0">
              <a:buNone/>
            </a:pPr>
            <a:endParaRPr lang="en-US" dirty="0"/>
          </a:p>
        </p:txBody>
      </p:sp>
      <p:pic>
        <p:nvPicPr>
          <p:cNvPr id="1028" name="Picture 4" descr="http://www.olylife.com/wp-content/uploads/2011/03/gold-boullion-co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17" y="3420502"/>
            <a:ext cx="6199322" cy="3312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randomdm.com/wp-content/uploads/2011/10/pile_of_gold_coins.jpg?w=2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156" y="593302"/>
            <a:ext cx="4473842" cy="613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9394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b="1" dirty="0"/>
              <a:t>John Whipple’s </a:t>
            </a:r>
            <a:r>
              <a:rPr lang="en-US" sz="2800" b="1" dirty="0" smtClean="0"/>
              <a:t>Enlightened </a:t>
            </a:r>
            <a:r>
              <a:rPr lang="en-US" sz="2800" b="1" dirty="0"/>
              <a:t>Attack on </a:t>
            </a:r>
            <a:r>
              <a:rPr lang="en-US" sz="2800" b="1" dirty="0" smtClean="0"/>
              <a:t>Usury</a:t>
            </a:r>
            <a:endParaRPr lang="en-US" sz="2800" b="1"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505" y="880227"/>
            <a:ext cx="4645464" cy="6388881"/>
          </a:xfrm>
        </p:spPr>
      </p:pic>
      <p:sp>
        <p:nvSpPr>
          <p:cNvPr id="4" name="TextBox 3"/>
          <p:cNvSpPr txBox="1"/>
          <p:nvPr/>
        </p:nvSpPr>
        <p:spPr>
          <a:xfrm>
            <a:off x="5114441" y="880227"/>
            <a:ext cx="5896807" cy="2616101"/>
          </a:xfrm>
          <a:prstGeom prst="rect">
            <a:avLst/>
          </a:prstGeom>
          <a:solidFill>
            <a:srgbClr val="FFC000"/>
          </a:solidFill>
        </p:spPr>
        <p:txBody>
          <a:bodyPr wrap="none" rtlCol="0">
            <a:spAutoFit/>
          </a:bodyPr>
          <a:lstStyle/>
          <a:p>
            <a:r>
              <a:rPr lang="en-US" dirty="0" smtClean="0"/>
              <a:t>FREE TRADE IN MONEY:  </a:t>
            </a:r>
            <a:r>
              <a:rPr lang="en-US" sz="1400" dirty="0" smtClean="0"/>
              <a:t>THE GREAT AND PRINCIPAL CAUSE OF FRAUD,</a:t>
            </a:r>
          </a:p>
          <a:p>
            <a:r>
              <a:rPr lang="en-US" sz="1400" dirty="0" smtClean="0"/>
              <a:t>POVERTY, AND RUIN.   </a:t>
            </a:r>
          </a:p>
          <a:p>
            <a:r>
              <a:rPr lang="en-US" sz="1400" dirty="0" smtClean="0"/>
              <a:t>--------      </a:t>
            </a:r>
          </a:p>
          <a:p>
            <a:r>
              <a:rPr lang="en-US" sz="2000" dirty="0" smtClean="0"/>
              <a:t>STRINGENT USURY LAWS:  </a:t>
            </a:r>
            <a:r>
              <a:rPr lang="en-US" sz="1600" dirty="0" smtClean="0"/>
              <a:t>THE BEST DEFENCE OF THE PEOPLE</a:t>
            </a:r>
          </a:p>
          <a:p>
            <a:r>
              <a:rPr lang="en-US" sz="1600" dirty="0" smtClean="0"/>
              <a:t>AGAINST HARD TIMES.</a:t>
            </a:r>
          </a:p>
          <a:p>
            <a:r>
              <a:rPr lang="en-US" sz="1600" dirty="0" smtClean="0"/>
              <a:t>-------</a:t>
            </a:r>
            <a:endParaRPr lang="en-US" sz="1600" dirty="0"/>
          </a:p>
          <a:p>
            <a:r>
              <a:rPr lang="en-US" sz="1600" dirty="0" smtClean="0"/>
              <a:t>AN ANSWER TO JEREMY BENTHAM</a:t>
            </a:r>
          </a:p>
          <a:p>
            <a:endParaRPr lang="en-US" sz="1600" dirty="0"/>
          </a:p>
          <a:p>
            <a:r>
              <a:rPr lang="en-US" sz="1600" dirty="0" smtClean="0"/>
              <a:t>By Hon. John Whipple, LL.D.  (Rhode Island)</a:t>
            </a:r>
            <a:endParaRPr lang="en-US" sz="2000" dirty="0" smtClean="0"/>
          </a:p>
          <a:p>
            <a:endParaRPr lang="en-US" dirty="0"/>
          </a:p>
        </p:txBody>
      </p:sp>
      <p:sp>
        <p:nvSpPr>
          <p:cNvPr id="8" name="Rectangle 7"/>
          <p:cNvSpPr/>
          <p:nvPr/>
        </p:nvSpPr>
        <p:spPr>
          <a:xfrm>
            <a:off x="5014844" y="3949834"/>
            <a:ext cx="6096000" cy="2308324"/>
          </a:xfrm>
          <a:prstGeom prst="rect">
            <a:avLst/>
          </a:prstGeom>
          <a:solidFill>
            <a:srgbClr val="FFCC99"/>
          </a:solidFill>
        </p:spPr>
        <p:txBody>
          <a:bodyPr>
            <a:spAutoFit/>
          </a:bodyPr>
          <a:lstStyle/>
          <a:p>
            <a:r>
              <a:rPr lang="en-US" dirty="0"/>
              <a:t>Despite continuous pressure and support from the financial community,  the various justifications for usury proved </a:t>
            </a:r>
            <a:r>
              <a:rPr lang="en-US" dirty="0" smtClean="0"/>
              <a:t>inadequate.   </a:t>
            </a:r>
            <a:r>
              <a:rPr lang="en-US" dirty="0"/>
              <a:t>in </a:t>
            </a:r>
            <a:r>
              <a:rPr lang="en-US" dirty="0" smtClean="0"/>
              <a:t>1836, John </a:t>
            </a:r>
            <a:r>
              <a:rPr lang="en-US" dirty="0"/>
              <a:t>Whipple, an American </a:t>
            </a:r>
            <a:r>
              <a:rPr lang="en-US" dirty="0" smtClean="0"/>
              <a:t>lawyer, </a:t>
            </a:r>
            <a:r>
              <a:rPr lang="en-US" dirty="0"/>
              <a:t>wrote </a:t>
            </a:r>
            <a:r>
              <a:rPr lang="en-US" b="1" dirty="0"/>
              <a:t>THE IMPORTANCE OF USURY LAWS -AN ANSWER TO JEREMY BENTHAM.</a:t>
            </a:r>
            <a:r>
              <a:rPr lang="en-US" dirty="0"/>
              <a:t> </a:t>
            </a:r>
            <a:r>
              <a:rPr lang="en-US" dirty="0" smtClean="0"/>
              <a:t>   Written in 1836, the book was published in 1850.  The 1836 pamphlet led to the enactment of the stringent usury law of 1837 in New York State and was used </a:t>
            </a:r>
          </a:p>
          <a:p>
            <a:r>
              <a:rPr lang="en-US" dirty="0" smtClean="0"/>
              <a:t>in other states to defend the usury laws. </a:t>
            </a:r>
            <a:endParaRPr lang="en-US" dirty="0"/>
          </a:p>
        </p:txBody>
      </p:sp>
    </p:spTree>
    <p:extLst>
      <p:ext uri="{BB962C8B-B14F-4D97-AF65-F5344CB8AC3E}">
        <p14:creationId xmlns:p14="http://schemas.microsoft.com/office/powerpoint/2010/main" val="4264299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b="1" dirty="0"/>
              <a:t>John Whipple’s </a:t>
            </a:r>
            <a:r>
              <a:rPr lang="en-US" sz="2800" b="1" dirty="0" smtClean="0"/>
              <a:t>Enlightened </a:t>
            </a:r>
            <a:r>
              <a:rPr lang="en-US" sz="2800" b="1" dirty="0"/>
              <a:t>Attack on </a:t>
            </a:r>
            <a:r>
              <a:rPr lang="en-US" sz="2800" b="1" dirty="0" smtClean="0"/>
              <a:t>Usury</a:t>
            </a:r>
            <a:endParaRPr lang="en-US" sz="2800" b="1" dirty="0"/>
          </a:p>
        </p:txBody>
      </p:sp>
      <p:sp>
        <p:nvSpPr>
          <p:cNvPr id="3" name="TextBox 2"/>
          <p:cNvSpPr txBox="1"/>
          <p:nvPr/>
        </p:nvSpPr>
        <p:spPr>
          <a:xfrm>
            <a:off x="0" y="426721"/>
            <a:ext cx="12192000" cy="523220"/>
          </a:xfrm>
          <a:prstGeom prst="rect">
            <a:avLst/>
          </a:prstGeom>
          <a:solidFill>
            <a:srgbClr val="CCECFF"/>
          </a:solidFill>
        </p:spPr>
        <p:txBody>
          <a:bodyPr wrap="square" rtlCol="0">
            <a:spAutoFit/>
          </a:bodyPr>
          <a:lstStyle/>
          <a:p>
            <a:pPr algn="ctr"/>
            <a:r>
              <a:rPr lang="en-US" sz="2800" dirty="0" smtClean="0"/>
              <a:t>Whipple argued theoretically from the nature of money.</a:t>
            </a:r>
            <a:endParaRPr lang="en-US" sz="2800" dirty="0"/>
          </a:p>
        </p:txBody>
      </p:sp>
      <p:sp>
        <p:nvSpPr>
          <p:cNvPr id="6" name="Content Placeholder 4"/>
          <p:cNvSpPr txBox="1">
            <a:spLocks/>
          </p:cNvSpPr>
          <p:nvPr/>
        </p:nvSpPr>
        <p:spPr>
          <a:xfrm>
            <a:off x="435244" y="1103901"/>
            <a:ext cx="10515600" cy="39320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dirty="0" smtClean="0"/>
              <a:t>WHIPPLE:</a:t>
            </a:r>
          </a:p>
          <a:p>
            <a:pPr marL="0" indent="0">
              <a:buNone/>
            </a:pPr>
            <a:r>
              <a:rPr lang="en-US" dirty="0" smtClean="0"/>
              <a:t>“… </a:t>
            </a:r>
            <a:r>
              <a:rPr lang="en-US" dirty="0" smtClean="0"/>
              <a:t>(the purpose of money is to facilitate exchange)  It was never intended as an article of trade, as an article possessing an inherent value in itself, (but) as a representative or test of the value of all other articles.  It undoubtedly admits of private ownership but of an ownership that is not absolute, like the product of individual industry, but qualified and limited by the special use for which it was designed….”</a:t>
            </a:r>
          </a:p>
          <a:p>
            <a:pPr marL="0" indent="0">
              <a:buNone/>
            </a:pPr>
            <a:endParaRPr lang="en-US" dirty="0" smtClean="0"/>
          </a:p>
          <a:p>
            <a:pPr marL="0" indent="0">
              <a:buNone/>
            </a:pPr>
            <a:r>
              <a:rPr lang="en-US" dirty="0" smtClean="0"/>
              <a:t>This view is clearly drawn from Aristotle’s concept of money that money exists not by nature but by law.    </a:t>
            </a:r>
            <a:endParaRPr lang="en-US" dirty="0"/>
          </a:p>
        </p:txBody>
      </p:sp>
      <p:sp>
        <p:nvSpPr>
          <p:cNvPr id="4" name="Rectangle 3"/>
          <p:cNvSpPr/>
          <p:nvPr/>
        </p:nvSpPr>
        <p:spPr>
          <a:xfrm>
            <a:off x="2924014" y="5294840"/>
            <a:ext cx="6096000" cy="923330"/>
          </a:xfrm>
          <a:prstGeom prst="rect">
            <a:avLst/>
          </a:prstGeom>
        </p:spPr>
        <p:txBody>
          <a:bodyPr>
            <a:spAutoFit/>
          </a:bodyPr>
          <a:lstStyle/>
          <a:p>
            <a:r>
              <a:rPr lang="en-US" dirty="0" smtClean="0"/>
              <a:t>CONSTITUTION OF THE U.S., ARTICLE 1, SECTION 8:</a:t>
            </a:r>
          </a:p>
          <a:p>
            <a:r>
              <a:rPr lang="en-US" dirty="0" smtClean="0"/>
              <a:t>… To </a:t>
            </a:r>
            <a:r>
              <a:rPr lang="en-US" dirty="0"/>
              <a:t>coin Money, regulate the Value thereof, and of foreign Coin, and fix the Standard of Weights and Measures;</a:t>
            </a:r>
          </a:p>
        </p:txBody>
      </p:sp>
      <p:pic>
        <p:nvPicPr>
          <p:cNvPr id="8194" name="Picture 2" descr="Full Text of the US Constit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244" y="5046892"/>
            <a:ext cx="2181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0768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b="1" dirty="0"/>
              <a:t>John Whipple’s </a:t>
            </a:r>
            <a:r>
              <a:rPr lang="en-US" sz="2800" b="1" dirty="0" smtClean="0"/>
              <a:t>Enlightened </a:t>
            </a:r>
            <a:r>
              <a:rPr lang="en-US" sz="2800" b="1" dirty="0"/>
              <a:t>Attack on </a:t>
            </a:r>
            <a:r>
              <a:rPr lang="en-US" sz="2800" b="1" dirty="0" smtClean="0"/>
              <a:t>Usury</a:t>
            </a:r>
            <a:endParaRPr lang="en-US" sz="2800" b="1" dirty="0"/>
          </a:p>
        </p:txBody>
      </p:sp>
      <p:sp>
        <p:nvSpPr>
          <p:cNvPr id="5" name="Content Placeholder 4"/>
          <p:cNvSpPr>
            <a:spLocks noGrp="1"/>
          </p:cNvSpPr>
          <p:nvPr>
            <p:ph idx="1"/>
          </p:nvPr>
        </p:nvSpPr>
        <p:spPr>
          <a:xfrm>
            <a:off x="-1" y="1462113"/>
            <a:ext cx="12191998" cy="1807326"/>
          </a:xfrm>
        </p:spPr>
        <p:txBody>
          <a:bodyPr>
            <a:normAutofit fontScale="92500" lnSpcReduction="10000"/>
          </a:bodyPr>
          <a:lstStyle/>
          <a:p>
            <a:pPr marL="0" indent="0">
              <a:buNone/>
            </a:pPr>
            <a:r>
              <a:rPr lang="en-US" dirty="0" smtClean="0"/>
              <a:t>WHIPPLE:</a:t>
            </a:r>
          </a:p>
          <a:p>
            <a:pPr marL="0" indent="0">
              <a:buNone/>
            </a:pPr>
            <a:r>
              <a:rPr lang="en-US" dirty="0" smtClean="0"/>
              <a:t>“If </a:t>
            </a:r>
            <a:r>
              <a:rPr lang="en-US" dirty="0"/>
              <a:t>5 English pennies… had been… at 5 per cent compound interest from the beginning of the Christian era until the present time, it would amount in  gold of standard fineness to 32,366,648,157 spheres of gold each eight thousand miles in diameter, or as large as the earth.”</a:t>
            </a:r>
          </a:p>
          <a:p>
            <a:pPr marL="0" indent="0">
              <a:buNone/>
            </a:pPr>
            <a:endParaRPr lang="en-US" dirty="0"/>
          </a:p>
        </p:txBody>
      </p:sp>
      <p:sp>
        <p:nvSpPr>
          <p:cNvPr id="3" name="TextBox 2"/>
          <p:cNvSpPr txBox="1"/>
          <p:nvPr/>
        </p:nvSpPr>
        <p:spPr>
          <a:xfrm>
            <a:off x="0" y="426721"/>
            <a:ext cx="12192000" cy="954107"/>
          </a:xfrm>
          <a:prstGeom prst="rect">
            <a:avLst/>
          </a:prstGeom>
          <a:solidFill>
            <a:srgbClr val="CCECFF"/>
          </a:solidFill>
        </p:spPr>
        <p:txBody>
          <a:bodyPr wrap="square" rtlCol="0">
            <a:spAutoFit/>
          </a:bodyPr>
          <a:lstStyle/>
          <a:p>
            <a:pPr algn="ctr"/>
            <a:r>
              <a:rPr lang="en-US" sz="2800" dirty="0"/>
              <a:t>Whipple </a:t>
            </a:r>
            <a:r>
              <a:rPr lang="en-US" sz="2800" dirty="0" smtClean="0"/>
              <a:t>did the obvious and proved </a:t>
            </a:r>
            <a:r>
              <a:rPr lang="en-US" sz="2800" dirty="0"/>
              <a:t>the </a:t>
            </a:r>
            <a:r>
              <a:rPr lang="en-US" sz="2800" dirty="0" smtClean="0"/>
              <a:t>impossibility</a:t>
            </a:r>
          </a:p>
          <a:p>
            <a:pPr algn="ctr"/>
            <a:r>
              <a:rPr lang="en-US" sz="2800" dirty="0" smtClean="0"/>
              <a:t> </a:t>
            </a:r>
            <a:r>
              <a:rPr lang="en-US" sz="2800" dirty="0"/>
              <a:t>of sustaining long term compound usury</a:t>
            </a:r>
          </a:p>
        </p:txBody>
      </p:sp>
      <p:pic>
        <p:nvPicPr>
          <p:cNvPr id="18"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788" y="336109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34" y="3394869"/>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031" y="573058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370" y="306062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650" y="5460924"/>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650" y="323207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581" y="474091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92" y="331510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712" y="479594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15" y="5394249"/>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20" y="412616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288" y="4346498"/>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630" y="382262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68" y="441814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91" y="306062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16" y="5769269"/>
            <a:ext cx="1057275" cy="1047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0680" y="4355884"/>
            <a:ext cx="2839495" cy="830997"/>
          </a:xfrm>
          <a:prstGeom prst="rect">
            <a:avLst/>
          </a:prstGeom>
          <a:solidFill>
            <a:srgbClr val="00FFCC"/>
          </a:solidFill>
        </p:spPr>
        <p:txBody>
          <a:bodyPr wrap="none" rtlCol="0">
            <a:spAutoFit/>
          </a:bodyPr>
          <a:lstStyle/>
          <a:p>
            <a:r>
              <a:rPr lang="en-US" sz="2400" dirty="0" smtClean="0"/>
              <a:t>THAT IS 32 BILLION</a:t>
            </a:r>
          </a:p>
          <a:p>
            <a:r>
              <a:rPr lang="en-US" sz="2400" dirty="0" smtClean="0"/>
              <a:t>EARTH-SIZE BALLS!!!!</a:t>
            </a:r>
            <a:endParaRPr lang="en-US" sz="2400" dirty="0"/>
          </a:p>
        </p:txBody>
      </p:sp>
      <p:sp>
        <p:nvSpPr>
          <p:cNvPr id="22" name="TextBox 21"/>
          <p:cNvSpPr txBox="1"/>
          <p:nvPr/>
        </p:nvSpPr>
        <p:spPr>
          <a:xfrm>
            <a:off x="1296249" y="5918124"/>
            <a:ext cx="4921091" cy="923330"/>
          </a:xfrm>
          <a:prstGeom prst="rect">
            <a:avLst/>
          </a:prstGeom>
          <a:solidFill>
            <a:srgbClr val="00FFCC"/>
          </a:solidFill>
        </p:spPr>
        <p:txBody>
          <a:bodyPr wrap="none" rtlCol="0">
            <a:spAutoFit/>
          </a:bodyPr>
          <a:lstStyle/>
          <a:p>
            <a:r>
              <a:rPr lang="en-US" dirty="0" smtClean="0"/>
              <a:t>THE KIND OF UNNATURAL FORCE AT WORK</a:t>
            </a:r>
          </a:p>
          <a:p>
            <a:r>
              <a:rPr lang="en-US" dirty="0" smtClean="0"/>
              <a:t>WHEN GEOMETRICALLY COMPOUNDING DEMAND</a:t>
            </a:r>
          </a:p>
          <a:p>
            <a:r>
              <a:rPr lang="en-US" dirty="0" smtClean="0"/>
              <a:t>PLACED ON SOCIETY OR NATURE</a:t>
            </a:r>
            <a:endParaRPr lang="en-US" dirty="0"/>
          </a:p>
        </p:txBody>
      </p:sp>
    </p:spTree>
    <p:extLst>
      <p:ext uri="{BB962C8B-B14F-4D97-AF65-F5344CB8AC3E}">
        <p14:creationId xmlns:p14="http://schemas.microsoft.com/office/powerpoint/2010/main" val="2871546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b="1" dirty="0"/>
              <a:t>John Whipple’s </a:t>
            </a:r>
            <a:r>
              <a:rPr lang="en-US" sz="2800" b="1" dirty="0" smtClean="0"/>
              <a:t>Enlightened </a:t>
            </a:r>
            <a:r>
              <a:rPr lang="en-US" sz="2800" b="1" dirty="0"/>
              <a:t>Attack on </a:t>
            </a:r>
            <a:r>
              <a:rPr lang="en-US" sz="2800" b="1" dirty="0" smtClean="0"/>
              <a:t>Usury</a:t>
            </a:r>
            <a:endParaRPr lang="en-US" sz="2800" b="1" dirty="0"/>
          </a:p>
        </p:txBody>
      </p:sp>
      <p:sp>
        <p:nvSpPr>
          <p:cNvPr id="5" name="Content Placeholder 4"/>
          <p:cNvSpPr>
            <a:spLocks noGrp="1"/>
          </p:cNvSpPr>
          <p:nvPr>
            <p:ph idx="1"/>
          </p:nvPr>
        </p:nvSpPr>
        <p:spPr>
          <a:xfrm>
            <a:off x="0" y="1221192"/>
            <a:ext cx="12192000" cy="2699879"/>
          </a:xfrm>
        </p:spPr>
        <p:txBody>
          <a:bodyPr>
            <a:normAutofit lnSpcReduction="10000"/>
          </a:bodyPr>
          <a:lstStyle/>
          <a:p>
            <a:pPr marL="0" indent="0">
              <a:buNone/>
            </a:pPr>
            <a:r>
              <a:rPr lang="en-US" sz="2000" dirty="0" smtClean="0">
                <a:latin typeface="Times New Roman" panose="02020603050405020304" pitchFamily="18" charset="0"/>
                <a:cs typeface="Times New Roman" panose="02020603050405020304" pitchFamily="18" charset="0"/>
              </a:rPr>
              <a:t>Approaching </a:t>
            </a:r>
            <a:r>
              <a:rPr lang="en-US" sz="2000" dirty="0">
                <a:latin typeface="Times New Roman" panose="02020603050405020304" pitchFamily="18" charset="0"/>
                <a:cs typeface="Times New Roman" panose="02020603050405020304" pitchFamily="18" charset="0"/>
              </a:rPr>
              <a:t>the usury question intelligently requires a better understanding of the nature of money</a:t>
            </a:r>
            <a:r>
              <a:rPr lang="en-US" sz="2000" dirty="0" smtClean="0">
                <a:latin typeface="Times New Roman" panose="02020603050405020304" pitchFamily="18" charset="0"/>
                <a:cs typeface="Times New Roman" panose="02020603050405020304" pitchFamily="18" charset="0"/>
              </a:rPr>
              <a:t>.</a:t>
            </a:r>
          </a:p>
          <a:p>
            <a:pPr marL="0" indent="0">
              <a:buNone/>
            </a:pP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Scholastics maintained that there was a distinction between money, and productive capital</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Calvin’s Reformation argued against this. </a:t>
            </a:r>
            <a:r>
              <a:rPr lang="en-US" sz="2000" dirty="0" smtClean="0">
                <a:latin typeface="Times New Roman" panose="02020603050405020304" pitchFamily="18" charset="0"/>
                <a:cs typeface="Times New Roman" panose="02020603050405020304" pitchFamily="18" charset="0"/>
              </a:rPr>
              <a:t>  But </a:t>
            </a:r>
            <a:r>
              <a:rPr lang="en-US" sz="2000" dirty="0">
                <a:latin typeface="Times New Roman" panose="02020603050405020304" pitchFamily="18" charset="0"/>
                <a:cs typeface="Times New Roman" panose="02020603050405020304" pitchFamily="18" charset="0"/>
              </a:rPr>
              <a:t>the Scholastic view has been re-affirmed, for example by Knut </a:t>
            </a:r>
            <a:r>
              <a:rPr lang="en-US" sz="2000" dirty="0" err="1">
                <a:latin typeface="Times New Roman" panose="02020603050405020304" pitchFamily="18" charset="0"/>
                <a:cs typeface="Times New Roman" panose="02020603050405020304" pitchFamily="18" charset="0"/>
              </a:rPr>
              <a:t>Wicksell</a:t>
            </a:r>
            <a:r>
              <a:rPr lang="en-US" sz="2000" dirty="0">
                <a:latin typeface="Times New Roman" panose="02020603050405020304" pitchFamily="18" charset="0"/>
                <a:cs typeface="Times New Roman" panose="02020603050405020304" pitchFamily="18" charset="0"/>
              </a:rPr>
              <a:t>, the father of modern day interest rate theory who wrote in INTEREST AND PRICES</a:t>
            </a:r>
            <a:r>
              <a:rPr lang="en-US" sz="2000" dirty="0" smtClean="0">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“It is not true that money is only one form of capital; that the lending of money constitutes the lending of real capital in the form of money</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Money does not enter into the process of production, it is in itself as Aristotle showed, quite sterile.</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Re-examining these questions will also require more candor  from the English speaking economics profession</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For </a:t>
            </a:r>
            <a:r>
              <a:rPr lang="en-US" sz="2000" dirty="0" smtClean="0">
                <a:latin typeface="Times New Roman" panose="02020603050405020304" pitchFamily="18" charset="0"/>
                <a:cs typeface="Times New Roman" panose="02020603050405020304" pitchFamily="18" charset="0"/>
              </a:rPr>
              <a:t>example, </a:t>
            </a:r>
            <a:r>
              <a:rPr lang="en-US" sz="2000" dirty="0">
                <a:latin typeface="Times New Roman" panose="02020603050405020304" pitchFamily="18" charset="0"/>
                <a:cs typeface="Times New Roman" panose="02020603050405020304" pitchFamily="18" charset="0"/>
              </a:rPr>
              <a:t>in the English translation of </a:t>
            </a:r>
            <a:r>
              <a:rPr lang="en-US" sz="2000" dirty="0" err="1">
                <a:latin typeface="Times New Roman" panose="02020603050405020304" pitchFamily="18" charset="0"/>
                <a:cs typeface="Times New Roman" panose="02020603050405020304" pitchFamily="18" charset="0"/>
              </a:rPr>
              <a:t>Wicksell’s</a:t>
            </a:r>
            <a:r>
              <a:rPr lang="en-US" sz="2000" dirty="0">
                <a:latin typeface="Times New Roman" panose="02020603050405020304" pitchFamily="18" charset="0"/>
                <a:cs typeface="Times New Roman" panose="02020603050405020304" pitchFamily="18" charset="0"/>
              </a:rPr>
              <a:t> book, that last sentence on Aristotle is significantly left out! Thus the English audience are denied the full benefit of his work and thought.</a:t>
            </a:r>
          </a:p>
          <a:p>
            <a:endParaRPr lang="en-US" dirty="0"/>
          </a:p>
        </p:txBody>
      </p:sp>
      <p:sp>
        <p:nvSpPr>
          <p:cNvPr id="3" name="TextBox 2"/>
          <p:cNvSpPr txBox="1"/>
          <p:nvPr/>
        </p:nvSpPr>
        <p:spPr>
          <a:xfrm>
            <a:off x="0" y="433675"/>
            <a:ext cx="12191998" cy="461665"/>
          </a:xfrm>
          <a:prstGeom prst="rect">
            <a:avLst/>
          </a:prstGeom>
          <a:solidFill>
            <a:srgbClr val="00FFCC"/>
          </a:solidFill>
        </p:spPr>
        <p:txBody>
          <a:bodyPr wrap="square" rtlCol="0">
            <a:spAutoFit/>
          </a:bodyPr>
          <a:lstStyle/>
          <a:p>
            <a:pPr algn="ctr"/>
            <a:r>
              <a:rPr lang="en-US" sz="2400" b="1" dirty="0" smtClean="0"/>
              <a:t>STEPHEN ZARLENGA:    MONEY’S </a:t>
            </a:r>
            <a:r>
              <a:rPr lang="en-US" sz="2400" b="1" dirty="0"/>
              <a:t>NATURE MUST BE </a:t>
            </a:r>
            <a:r>
              <a:rPr lang="en-US" sz="2400" b="1" dirty="0" smtClean="0"/>
              <a:t>EXAMINED</a:t>
            </a:r>
            <a:endParaRPr lang="en-US" sz="2400" dirty="0"/>
          </a:p>
        </p:txBody>
      </p:sp>
      <p:pic>
        <p:nvPicPr>
          <p:cNvPr id="11266" name="Picture 2" descr="http://www.akademifantasia.org/wp-content/uploads/2011/06/exchange-money-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918" y="4091552"/>
            <a:ext cx="41433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9416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b="1" dirty="0"/>
              <a:t>John Whipple’s </a:t>
            </a:r>
            <a:r>
              <a:rPr lang="en-US" sz="2800" b="1" dirty="0" smtClean="0"/>
              <a:t>Enlightened </a:t>
            </a:r>
            <a:r>
              <a:rPr lang="en-US" sz="2800" b="1" dirty="0"/>
              <a:t>Attack on </a:t>
            </a:r>
            <a:r>
              <a:rPr lang="en-US" sz="2800" b="1" dirty="0" smtClean="0"/>
              <a:t>Usury</a:t>
            </a:r>
            <a:endParaRPr lang="en-US" sz="2800" b="1" dirty="0"/>
          </a:p>
        </p:txBody>
      </p:sp>
      <p:sp>
        <p:nvSpPr>
          <p:cNvPr id="5" name="Content Placeholder 4"/>
          <p:cNvSpPr>
            <a:spLocks noGrp="1"/>
          </p:cNvSpPr>
          <p:nvPr>
            <p:ph idx="1"/>
          </p:nvPr>
        </p:nvSpPr>
        <p:spPr>
          <a:xfrm>
            <a:off x="2" y="1308272"/>
            <a:ext cx="12191998" cy="2178847"/>
          </a:xfrm>
        </p:spPr>
        <p:txBody>
          <a:bodyPr>
            <a:normAutofit/>
          </a:bodyPr>
          <a:lstStyle/>
          <a:p>
            <a:pPr marL="0" indent="0">
              <a:buNone/>
            </a:pPr>
            <a:r>
              <a:rPr lang="en-US" sz="1800" dirty="0" smtClean="0"/>
              <a:t>“As a certain portion of the citizens of Massachusetts and of other States are constantly endeavoring to induce legislators to try the experiment of repealing the usury laws …  The rich, or the possessors of money, propose to try an experiment which can cost them nothing, whatever may be the result; and the poor … will be made to suffer the accumulated penalties …</a:t>
            </a:r>
          </a:p>
          <a:p>
            <a:pPr marL="0" indent="0">
              <a:buNone/>
            </a:pPr>
            <a:endParaRPr lang="en-US" sz="1800" dirty="0"/>
          </a:p>
          <a:p>
            <a:pPr marL="0" indent="0">
              <a:buNone/>
            </a:pPr>
            <a:r>
              <a:rPr lang="en-US" sz="1800" dirty="0" smtClean="0"/>
              <a:t>Besides, the people require no such experiment.  The experiment has been frequently and sufficiently tried throughout the civilized world.  The ultimate convictions of the people and the ultimate measures of government have been remarkably uniform; and hence we find usury laws in every civilized nation upon the face of the earth …”</a:t>
            </a:r>
          </a:p>
          <a:p>
            <a:pPr marL="0" indent="0">
              <a:buNone/>
            </a:pPr>
            <a:endParaRPr lang="en-US" sz="1800" dirty="0"/>
          </a:p>
        </p:txBody>
      </p:sp>
      <p:sp>
        <p:nvSpPr>
          <p:cNvPr id="3" name="TextBox 2"/>
          <p:cNvSpPr txBox="1"/>
          <p:nvPr/>
        </p:nvSpPr>
        <p:spPr>
          <a:xfrm>
            <a:off x="0" y="426721"/>
            <a:ext cx="12191998" cy="461665"/>
          </a:xfrm>
          <a:prstGeom prst="rect">
            <a:avLst/>
          </a:prstGeom>
          <a:solidFill>
            <a:srgbClr val="00FFCC"/>
          </a:solidFill>
        </p:spPr>
        <p:txBody>
          <a:bodyPr wrap="square" rtlCol="0">
            <a:spAutoFit/>
          </a:bodyPr>
          <a:lstStyle/>
          <a:p>
            <a:pPr algn="ctr"/>
            <a:r>
              <a:rPr lang="en-US" sz="2400" dirty="0" smtClean="0"/>
              <a:t>From the Introduction, by Nahum </a:t>
            </a:r>
            <a:r>
              <a:rPr lang="en-US" sz="2400" dirty="0" err="1" smtClean="0"/>
              <a:t>Capen</a:t>
            </a:r>
            <a:r>
              <a:rPr lang="en-US" sz="2400" dirty="0" smtClean="0"/>
              <a:t>, LL.D., to </a:t>
            </a:r>
            <a:r>
              <a:rPr lang="en-US" sz="2400" dirty="0" smtClean="0"/>
              <a:t>Whipple’s </a:t>
            </a:r>
            <a:r>
              <a:rPr lang="en-US" sz="2400" i="1" dirty="0" smtClean="0"/>
              <a:t>AN </a:t>
            </a:r>
            <a:r>
              <a:rPr lang="en-US" sz="2400" i="1" dirty="0" smtClean="0"/>
              <a:t>ANSWER TO JEREMY BENTHAM</a:t>
            </a:r>
            <a:endParaRPr lang="en-US" sz="2400" i="1" dirty="0"/>
          </a:p>
        </p:txBody>
      </p:sp>
      <p:pic>
        <p:nvPicPr>
          <p:cNvPr id="6" name="Picture 2" descr="http://ts4.mm.bing.net/th?id=H.4834755659434783&amp;pid=15.1&amp;H=106&amp;W=1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244" y="3487119"/>
            <a:ext cx="4750904" cy="3147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61390" y="4254342"/>
            <a:ext cx="5288499" cy="954107"/>
          </a:xfrm>
          <a:prstGeom prst="rect">
            <a:avLst/>
          </a:prstGeom>
          <a:solidFill>
            <a:srgbClr val="FFC000"/>
          </a:solidFill>
        </p:spPr>
        <p:txBody>
          <a:bodyPr wrap="none" rtlCol="0">
            <a:spAutoFit/>
          </a:bodyPr>
          <a:lstStyle/>
          <a:p>
            <a:r>
              <a:rPr lang="en-US" sz="2800" dirty="0" smtClean="0"/>
              <a:t>THE RESULT OF THE USURY ERROR:</a:t>
            </a:r>
          </a:p>
          <a:p>
            <a:r>
              <a:rPr lang="en-US" sz="2800" dirty="0" smtClean="0"/>
              <a:t>debt slavery</a:t>
            </a:r>
            <a:endParaRPr lang="en-US" sz="2800" dirty="0"/>
          </a:p>
        </p:txBody>
      </p:sp>
    </p:spTree>
    <p:extLst>
      <p:ext uri="{BB962C8B-B14F-4D97-AF65-F5344CB8AC3E}">
        <p14:creationId xmlns:p14="http://schemas.microsoft.com/office/powerpoint/2010/main" val="24666211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162013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2732" y="0"/>
            <a:ext cx="2699522" cy="707886"/>
          </a:xfrm>
          <a:prstGeom prst="rect">
            <a:avLst/>
          </a:prstGeom>
          <a:solidFill>
            <a:srgbClr val="00FFCC"/>
          </a:solidFill>
        </p:spPr>
        <p:txBody>
          <a:bodyPr wrap="none" rtlCol="0">
            <a:spAutoFit/>
          </a:bodyPr>
          <a:lstStyle/>
          <a:p>
            <a:r>
              <a:rPr lang="en-US" sz="4000" dirty="0" smtClean="0"/>
              <a:t>POSTSCRIPT</a:t>
            </a:r>
            <a:endParaRPr lang="en-US" sz="4000" dirty="0"/>
          </a:p>
        </p:txBody>
      </p:sp>
      <p:sp>
        <p:nvSpPr>
          <p:cNvPr id="3" name="Rectangle 2"/>
          <p:cNvSpPr/>
          <p:nvPr/>
        </p:nvSpPr>
        <p:spPr>
          <a:xfrm>
            <a:off x="387457" y="707886"/>
            <a:ext cx="11944027" cy="5693866"/>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Economics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education,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for 200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years,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removed the creation of new money as a factor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in economics.</a:t>
            </a:r>
          </a:p>
          <a:p>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They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call it "demand for money", implying that money supply is related somehow to our demand for it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They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also call it "liquidity" or "savings", implying that it is already created money we are borrowing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r>
            <a:br>
              <a:rPr lang="en-US" sz="2400" dirty="0">
                <a:latin typeface="Times New Roman" panose="02020603050405020304" pitchFamily="18" charset="0"/>
                <a:ea typeface="Times New Roman" panose="02020603050405020304" pitchFamily="18" charset="0"/>
                <a:cs typeface="Times New Roman" panose="02020603050405020304" pitchFamily="18" charset="0"/>
              </a:rPr>
            </a:b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They are bald faced liars! And, finally that is being ferreted out.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So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it is no surprise that these PHDs have no vocabulary about the function of the money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system.</a:t>
            </a:r>
          </a:p>
          <a:p>
            <a:endParaRPr lang="en-US" sz="2400" dirty="0">
              <a:latin typeface="Times New Roman" panose="02020603050405020304" pitchFamily="18" charset="0"/>
              <a:cs typeface="Times New Roman" panose="02020603050405020304" pitchFamily="18" charset="0"/>
            </a:endParaRPr>
          </a:p>
          <a:p>
            <a:r>
              <a:rPr lang="en-US" sz="2400" dirty="0" smtClean="0"/>
              <a:t>They </a:t>
            </a:r>
            <a:r>
              <a:rPr lang="en-US" sz="2400" dirty="0"/>
              <a:t>want us to think that destruction comes from deep within us, instead of from these mechanistic institutions and their effects on us.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smtClean="0">
                <a:latin typeface="Times New Roman" panose="02020603050405020304" pitchFamily="18" charset="0"/>
                <a:ea typeface="Calibri" panose="020F0502020204030204" pitchFamily="34" charset="0"/>
                <a:cs typeface="Times New Roman" panose="02020603050405020304" pitchFamily="18" charset="0"/>
              </a:rPr>
              <a:t>B.B., NEW YORK 2014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685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 by Stephen </a:t>
            </a:r>
            <a:r>
              <a:rPr lang="en-US" sz="2800" b="1" dirty="0" err="1"/>
              <a:t>Zarlenga</a:t>
            </a:r>
            <a:endParaRPr lang="en-US" sz="2800" b="1" dirty="0"/>
          </a:p>
        </p:txBody>
      </p:sp>
      <p:sp>
        <p:nvSpPr>
          <p:cNvPr id="4" name="Content Placeholder 3"/>
          <p:cNvSpPr>
            <a:spLocks noGrp="1"/>
          </p:cNvSpPr>
          <p:nvPr>
            <p:ph idx="1"/>
          </p:nvPr>
        </p:nvSpPr>
        <p:spPr>
          <a:xfrm>
            <a:off x="838198" y="616758"/>
            <a:ext cx="10515600" cy="1150049"/>
          </a:xfrm>
          <a:solidFill>
            <a:srgbClr val="00B0F0"/>
          </a:solidFill>
        </p:spPr>
        <p:txBody>
          <a:bodyPr>
            <a:normAutofit fontScale="85000" lnSpcReduction="20000"/>
          </a:bodyPr>
          <a:lstStyle/>
          <a:p>
            <a:pPr marL="0" indent="0">
              <a:buNone/>
            </a:pPr>
            <a:r>
              <a:rPr lang="en-US" dirty="0" smtClean="0"/>
              <a:t>The educational establishment was compromised.</a:t>
            </a:r>
          </a:p>
          <a:p>
            <a:pPr marL="0" indent="0">
              <a:buNone/>
            </a:pPr>
            <a:r>
              <a:rPr lang="en-US" dirty="0" smtClean="0"/>
              <a:t>Over time an orthodox “thesis” of Capitalism was assembled and promoted.</a:t>
            </a:r>
          </a:p>
          <a:p>
            <a:pPr marL="0" indent="0">
              <a:buNone/>
            </a:pPr>
            <a:r>
              <a:rPr lang="en-US" dirty="0" smtClean="0"/>
              <a:t>Thus the Bank’s policy was to quickly re-bury the science of money.</a:t>
            </a:r>
            <a:endParaRPr lang="en-US" dirty="0"/>
          </a:p>
          <a:p>
            <a:pPr marL="0" indent="0">
              <a:buNone/>
            </a:pPr>
            <a:endParaRPr lang="en-US" dirty="0"/>
          </a:p>
        </p:txBody>
      </p:sp>
      <p:pic>
        <p:nvPicPr>
          <p:cNvPr id="2050" name="Picture 2" descr="http://media-cache-ec0.pinimg.com/736x/49/08/94/490894471f12efa82835d9b5a0ae0c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9" y="1935959"/>
            <a:ext cx="3223648" cy="49220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1.bp.blogspot.com/-7g-buPmVoMQ/UEWwd34z-lI/AAAAAAAAAzU/groddszp1kU/s1600/economic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700" y="3673095"/>
            <a:ext cx="3109995" cy="23324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3.bp.blogspot.com/_rP7Lw6j1HOE/TC7u-pvoHcI/AAAAAAAAAAs/KrmsBJvlBYs/s1600/educ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795" y="2750870"/>
            <a:ext cx="5380202" cy="40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88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800" dirty="0" smtClean="0"/>
              <a:t>PART 2</a:t>
            </a:r>
            <a:endParaRPr lang="en-US" sz="28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lgn="ctr">
              <a:buNone/>
            </a:pPr>
            <a:r>
              <a:rPr lang="en-US" b="1" dirty="0" smtClean="0"/>
              <a:t>Unidentified </a:t>
            </a:r>
            <a:r>
              <a:rPr lang="en-US" b="1" dirty="0"/>
              <a:t>Usury</a:t>
            </a:r>
          </a:p>
          <a:p>
            <a:pPr marL="0" indent="0">
              <a:buNone/>
            </a:pPr>
            <a:endParaRPr lang="en-US" sz="2400" dirty="0"/>
          </a:p>
          <a:p>
            <a:endParaRPr lang="en-US" b="1" dirty="0" smtClean="0"/>
          </a:p>
        </p:txBody>
      </p:sp>
    </p:spTree>
    <p:extLst>
      <p:ext uri="{BB962C8B-B14F-4D97-AF65-F5344CB8AC3E}">
        <p14:creationId xmlns:p14="http://schemas.microsoft.com/office/powerpoint/2010/main" val="4142544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a:t>Unidentified </a:t>
            </a:r>
            <a:r>
              <a:rPr lang="en-US" sz="2400" b="1" dirty="0" smtClean="0"/>
              <a:t>Usury</a:t>
            </a:r>
            <a:endParaRPr lang="en-US" sz="2800" b="1" dirty="0"/>
          </a:p>
        </p:txBody>
      </p:sp>
      <p:sp>
        <p:nvSpPr>
          <p:cNvPr id="5" name="Content Placeholder 4"/>
          <p:cNvSpPr>
            <a:spLocks noGrp="1"/>
          </p:cNvSpPr>
          <p:nvPr>
            <p:ph idx="1"/>
          </p:nvPr>
        </p:nvSpPr>
        <p:spPr>
          <a:xfrm>
            <a:off x="387458" y="570263"/>
            <a:ext cx="11313762" cy="2141940"/>
          </a:xfrm>
          <a:solidFill>
            <a:srgbClr val="CCFFFF"/>
          </a:solidFill>
        </p:spPr>
        <p:txBody>
          <a:bodyPr/>
          <a:lstStyle/>
          <a:p>
            <a:pPr marL="0" indent="0">
              <a:buNone/>
            </a:pPr>
            <a:r>
              <a:rPr lang="en-US" dirty="0" smtClean="0"/>
              <a:t>The Bank of England’s manipulation of England’s money system is USURY – the taking of something for nothing through the structural misuse of the money mechanism.   It is ‘MACRO USURY’ because it operates on the entire money system, affecting all exchanges and property and the labor markets.   Society is brought into economic slavery.</a:t>
            </a:r>
            <a:endParaRPr lang="en-US" dirty="0"/>
          </a:p>
        </p:txBody>
      </p:sp>
      <p:pic>
        <p:nvPicPr>
          <p:cNvPr id="3074" name="Picture 2" descr="http://www.freethenation.net/wp-content/uploads/2012/06/economic-slav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5745"/>
            <a:ext cx="5336342" cy="40022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bitterrealities.files.wordpress.com/2011/10/tolstoy-essence-of-slav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572" y="2855745"/>
            <a:ext cx="6670425" cy="400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64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10728</TotalTime>
  <Words>6577</Words>
  <Application>Microsoft Office PowerPoint</Application>
  <PresentationFormat>Widescreen</PresentationFormat>
  <Paragraphs>584</Paragraphs>
  <Slides>66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 Unicode MS</vt:lpstr>
      <vt:lpstr>Arial</vt:lpstr>
      <vt:lpstr>Calibri</vt:lpstr>
      <vt:lpstr>Calibri Light</vt:lpstr>
      <vt:lpstr>Times New Roman</vt:lpstr>
      <vt:lpstr>Office Theme</vt:lpstr>
      <vt:lpstr>    The Lost Science of Money   </vt:lpstr>
      <vt:lpstr>THEMES OF LOST SCIENCE OF MONEY BOOK</vt:lpstr>
      <vt:lpstr>PARTS OF PRESENTATION</vt:lpstr>
      <vt:lpstr>PART 1</vt:lpstr>
      <vt:lpstr>Introduction by Stephen Zarlenga</vt:lpstr>
      <vt:lpstr>Introduction by Stephen Zarlenga</vt:lpstr>
      <vt:lpstr>Introduction by Stephen Zarlenga</vt:lpstr>
      <vt:lpstr>PART 2</vt:lpstr>
      <vt:lpstr>Unidentified Usury</vt:lpstr>
      <vt:lpstr>Unidentified Usury</vt:lpstr>
      <vt:lpstr>Unidentified Usury</vt:lpstr>
      <vt:lpstr>PART 3</vt:lpstr>
      <vt:lpstr>The “Thesis” of Capitalism</vt:lpstr>
      <vt:lpstr>The “Thesis” of Capitalism</vt:lpstr>
      <vt:lpstr>PART 4</vt:lpstr>
      <vt:lpstr>England in Trouble – The Visible Effects of Usury</vt:lpstr>
      <vt:lpstr>England in Trouble – The Visible Effects of Usury</vt:lpstr>
      <vt:lpstr>PowerPoint Presentation</vt:lpstr>
      <vt:lpstr>PowerPoint Presentation</vt:lpstr>
      <vt:lpstr>PART 5</vt:lpstr>
      <vt:lpstr>PowerPoint Presentation</vt:lpstr>
      <vt:lpstr>PowerPoint Presentation</vt:lpstr>
      <vt:lpstr>PowerPoint Presentation</vt:lpstr>
      <vt:lpstr>PowerPoint Presentation</vt:lpstr>
      <vt:lpstr>PowerPoint Presentation</vt:lpstr>
      <vt:lpstr>PART 6</vt:lpstr>
      <vt:lpstr>Christianity Joins in the “Rescue”</vt:lpstr>
      <vt:lpstr>Christianity Joins in the “Rescue”</vt:lpstr>
      <vt:lpstr>Christianity Joins in the “Rescue”</vt:lpstr>
      <vt:lpstr>Christianity Joins in the “Rescue”</vt:lpstr>
      <vt:lpstr>BENJAMIN DISRAELI:  In 1845 the new MP Benjamin Disraeli published a novel, SYBIL, OR THE TWO NATIONS.    SYBIL traces the plight of the working classes  of England. Disraeli was interested in dealing with the horrific conditions in which the majority of England's working classes lived.</vt:lpstr>
      <vt:lpstr>In Chapter 3 of Sybil, Disraeli speaks of the trick history of textbooks  and the degradation of the English people with the coming of William of Orange to the English shore.</vt:lpstr>
      <vt:lpstr>Christopher Hollis, The Two Nations, p. 157; “… the truth which Disraeli saw so clearly – the truth that the banker can freely choose which pockets he will fill with that purchasing power.   The producer dare not raise a finger in protest against him, for to all protests he can answer, ‘Very well, then I will not issue the loans at all.  I will make your goods unsaleable and thus drive you into bankruptcy.’   By consequence the banker, able to control the pockets of the purchasers, is able to dictate the sort of goods that a country must produce.    It was this that Disraeli saw … Each country produced those goods which its bankers told it to produce.  And the bankers had told England to stop producing food and instead to produce capital goods for export.”</vt:lpstr>
      <vt:lpstr>Factory and Workshop Act 1878</vt:lpstr>
      <vt:lpstr>Benjamin Disraeli, a Jew</vt:lpstr>
      <vt:lpstr>PART 7</vt:lpstr>
      <vt:lpstr>Usury in Trouble</vt:lpstr>
      <vt:lpstr>Usury in Trouble</vt:lpstr>
      <vt:lpstr>Usury in Trouble</vt:lpstr>
      <vt:lpstr>ANCIENT WESTERN PHILOSOPHER: ARISTOTLE</vt:lpstr>
      <vt:lpstr>Usury in Trouble</vt:lpstr>
      <vt:lpstr>Usury in Trouble</vt:lpstr>
      <vt:lpstr>Usury in Trouble</vt:lpstr>
      <vt:lpstr>Usury in Trouble</vt:lpstr>
      <vt:lpstr>Usury in Trouble</vt:lpstr>
      <vt:lpstr>Usury in Trouble</vt:lpstr>
      <vt:lpstr>Usury in Trouble</vt:lpstr>
      <vt:lpstr>Usury in Trouble</vt:lpstr>
      <vt:lpstr>PART 8</vt:lpstr>
      <vt:lpstr>IN DEFENSE OF USURY: Bentham creates today’s mis-definition of usury</vt:lpstr>
      <vt:lpstr>Ignoring hundreds of years of the Scholastic’s work, Bentham defines usury out of existence</vt:lpstr>
      <vt:lpstr>BENTHAM: “ … indeed, with regard to times past, it is from the legal rate, more readily than from any other source, that we collect the customary.  Among the Romans, till the time of Justinian, we find it as high as 12 per cent.:  in England, so late as the time of Hen. VIII, we find it at 10 per cent.:  succeeding statutes reduced it to 8, then to 6, and lastly to 5, where it stands at present.”   In Defense of Usury, Letter II.5 </vt:lpstr>
      <vt:lpstr>PowerPoint Presentation</vt:lpstr>
      <vt:lpstr>Benthem’s attack on Aristotle</vt:lpstr>
      <vt:lpstr>PART 9</vt:lpstr>
      <vt:lpstr>The “Anti-Jewish” Ploy</vt:lpstr>
      <vt:lpstr>The “Anti-Jewish” Ploy</vt:lpstr>
      <vt:lpstr>The “Anti-Jewish” Ploy</vt:lpstr>
      <vt:lpstr>PART 10</vt:lpstr>
      <vt:lpstr>John Whipple’s Enlightened Attack on Usury</vt:lpstr>
      <vt:lpstr>John Whipple’s Enlightened Attack on Usury</vt:lpstr>
      <vt:lpstr>John Whipple’s Enlightened Attack on Usury</vt:lpstr>
      <vt:lpstr>John Whipple’s Enlightened Attack on Usury</vt:lpstr>
      <vt:lpstr>John Whipple’s Enlightened Attack on Usury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1720</cp:revision>
  <dcterms:created xsi:type="dcterms:W3CDTF">2014-02-01T13:58:07Z</dcterms:created>
  <dcterms:modified xsi:type="dcterms:W3CDTF">2014-05-18T17:36:21Z</dcterms:modified>
</cp:coreProperties>
</file>