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60" r:id="rId5"/>
    <p:sldId id="261" r:id="rId6"/>
    <p:sldId id="262" r:id="rId7"/>
    <p:sldId id="289" r:id="rId8"/>
    <p:sldId id="292" r:id="rId9"/>
    <p:sldId id="293" r:id="rId10"/>
    <p:sldId id="295" r:id="rId11"/>
    <p:sldId id="294" r:id="rId12"/>
    <p:sldId id="296" r:id="rId13"/>
    <p:sldId id="263" r:id="rId14"/>
    <p:sldId id="264" r:id="rId15"/>
    <p:sldId id="290" r:id="rId16"/>
    <p:sldId id="291" r:id="rId17"/>
    <p:sldId id="297" r:id="rId18"/>
    <p:sldId id="265" r:id="rId19"/>
    <p:sldId id="266" r:id="rId20"/>
    <p:sldId id="268" r:id="rId21"/>
    <p:sldId id="267" r:id="rId22"/>
    <p:sldId id="269" r:id="rId23"/>
    <p:sldId id="298" r:id="rId24"/>
    <p:sldId id="271" r:id="rId25"/>
    <p:sldId id="299" r:id="rId26"/>
    <p:sldId id="272" r:id="rId27"/>
    <p:sldId id="273" r:id="rId28"/>
    <p:sldId id="275" r:id="rId29"/>
    <p:sldId id="300" r:id="rId30"/>
    <p:sldId id="277" r:id="rId31"/>
    <p:sldId id="301" r:id="rId32"/>
    <p:sldId id="279" r:id="rId33"/>
    <p:sldId id="302" r:id="rId34"/>
    <p:sldId id="280" r:id="rId35"/>
    <p:sldId id="303" r:id="rId36"/>
    <p:sldId id="304" r:id="rId37"/>
    <p:sldId id="305" r:id="rId38"/>
    <p:sldId id="306" r:id="rId39"/>
    <p:sldId id="307" r:id="rId40"/>
    <p:sldId id="308" r:id="rId41"/>
    <p:sldId id="310" r:id="rId42"/>
    <p:sldId id="311" r:id="rId43"/>
    <p:sldId id="309" r:id="rId44"/>
    <p:sldId id="282" r:id="rId45"/>
    <p:sldId id="312" r:id="rId46"/>
    <p:sldId id="313" r:id="rId47"/>
    <p:sldId id="315" r:id="rId48"/>
    <p:sldId id="316" r:id="rId49"/>
    <p:sldId id="283" r:id="rId50"/>
    <p:sldId id="317" r:id="rId51"/>
    <p:sldId id="322" r:id="rId52"/>
    <p:sldId id="318" r:id="rId53"/>
    <p:sldId id="319" r:id="rId54"/>
    <p:sldId id="320" r:id="rId55"/>
    <p:sldId id="285" r:id="rId56"/>
    <p:sldId id="323" r:id="rId57"/>
    <p:sldId id="326" r:id="rId58"/>
    <p:sldId id="286" r:id="rId59"/>
    <p:sldId id="327" r:id="rId60"/>
    <p:sldId id="328" r:id="rId61"/>
    <p:sldId id="329" r:id="rId62"/>
    <p:sldId id="330" r:id="rId63"/>
    <p:sldId id="28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CC"/>
    <a:srgbClr val="FFFFCC"/>
    <a:srgbClr val="FF66CC"/>
    <a:srgbClr val="99CCFF"/>
    <a:srgbClr val="66CCFF"/>
    <a:srgbClr val="FFCCFF"/>
    <a:srgbClr val="FF33CC"/>
    <a:srgbClr val="00FFCC"/>
    <a:srgbClr val="CCE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3" autoAdjust="0"/>
    <p:restoredTop sz="89077" autoAdjust="0"/>
  </p:normalViewPr>
  <p:slideViewPr>
    <p:cSldViewPr snapToGrid="0">
      <p:cViewPr varScale="1">
        <p:scale>
          <a:sx n="63" d="100"/>
          <a:sy n="63" d="100"/>
        </p:scale>
        <p:origin x="6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74C8D-B10B-4717-9AD4-DA821D4300B9}" type="datetimeFigureOut">
              <a:rPr lang="en-US" smtClean="0"/>
              <a:pPr/>
              <a:t>4/28/2014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FD7E4-50E6-4859-8139-4B3D842435AC}" type="slidenum">
              <a:rPr lang="en-US" smtClean="0"/>
              <a:pPr/>
              <a:t>‹#›</a:t>
            </a:fld>
            <a:endParaRPr lang="en-US"/>
          </a:p>
        </p:txBody>
      </p:sp>
    </p:spTree>
    <p:extLst>
      <p:ext uri="{BB962C8B-B14F-4D97-AF65-F5344CB8AC3E}">
        <p14:creationId xmlns:p14="http://schemas.microsoft.com/office/powerpoint/2010/main" val="21680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1</a:t>
            </a:fld>
            <a:endParaRPr lang="en-US" dirty="0"/>
          </a:p>
        </p:txBody>
      </p:sp>
    </p:spTree>
    <p:extLst>
      <p:ext uri="{BB962C8B-B14F-4D97-AF65-F5344CB8AC3E}">
        <p14:creationId xmlns:p14="http://schemas.microsoft.com/office/powerpoint/2010/main" val="269684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29</a:t>
            </a:fld>
            <a:endParaRPr lang="en-US"/>
          </a:p>
        </p:txBody>
      </p:sp>
    </p:spTree>
    <p:extLst>
      <p:ext uri="{BB962C8B-B14F-4D97-AF65-F5344CB8AC3E}">
        <p14:creationId xmlns:p14="http://schemas.microsoft.com/office/powerpoint/2010/main" val="903709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31</a:t>
            </a:fld>
            <a:endParaRPr lang="en-US"/>
          </a:p>
        </p:txBody>
      </p:sp>
    </p:spTree>
    <p:extLst>
      <p:ext uri="{BB962C8B-B14F-4D97-AF65-F5344CB8AC3E}">
        <p14:creationId xmlns:p14="http://schemas.microsoft.com/office/powerpoint/2010/main" val="28837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32</a:t>
            </a:fld>
            <a:endParaRPr lang="en-US"/>
          </a:p>
        </p:txBody>
      </p:sp>
    </p:spTree>
    <p:extLst>
      <p:ext uri="{BB962C8B-B14F-4D97-AF65-F5344CB8AC3E}">
        <p14:creationId xmlns:p14="http://schemas.microsoft.com/office/powerpoint/2010/main" val="254528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33</a:t>
            </a:fld>
            <a:endParaRPr lang="en-US"/>
          </a:p>
        </p:txBody>
      </p:sp>
    </p:spTree>
    <p:extLst>
      <p:ext uri="{BB962C8B-B14F-4D97-AF65-F5344CB8AC3E}">
        <p14:creationId xmlns:p14="http://schemas.microsoft.com/office/powerpoint/2010/main" val="284655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35</a:t>
            </a:fld>
            <a:endParaRPr lang="en-US"/>
          </a:p>
        </p:txBody>
      </p:sp>
    </p:spTree>
    <p:extLst>
      <p:ext uri="{BB962C8B-B14F-4D97-AF65-F5344CB8AC3E}">
        <p14:creationId xmlns:p14="http://schemas.microsoft.com/office/powerpoint/2010/main" val="217848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36</a:t>
            </a:fld>
            <a:endParaRPr lang="en-US"/>
          </a:p>
        </p:txBody>
      </p:sp>
    </p:spTree>
    <p:extLst>
      <p:ext uri="{BB962C8B-B14F-4D97-AF65-F5344CB8AC3E}">
        <p14:creationId xmlns:p14="http://schemas.microsoft.com/office/powerpoint/2010/main" val="4022377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37</a:t>
            </a:fld>
            <a:endParaRPr lang="en-US"/>
          </a:p>
        </p:txBody>
      </p:sp>
    </p:spTree>
    <p:extLst>
      <p:ext uri="{BB962C8B-B14F-4D97-AF65-F5344CB8AC3E}">
        <p14:creationId xmlns:p14="http://schemas.microsoft.com/office/powerpoint/2010/main" val="192577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39</a:t>
            </a:fld>
            <a:endParaRPr lang="en-US"/>
          </a:p>
        </p:txBody>
      </p:sp>
    </p:spTree>
    <p:extLst>
      <p:ext uri="{BB962C8B-B14F-4D97-AF65-F5344CB8AC3E}">
        <p14:creationId xmlns:p14="http://schemas.microsoft.com/office/powerpoint/2010/main" val="54675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42</a:t>
            </a:fld>
            <a:endParaRPr lang="en-US"/>
          </a:p>
        </p:txBody>
      </p:sp>
    </p:spTree>
    <p:extLst>
      <p:ext uri="{BB962C8B-B14F-4D97-AF65-F5344CB8AC3E}">
        <p14:creationId xmlns:p14="http://schemas.microsoft.com/office/powerpoint/2010/main" val="779670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43</a:t>
            </a:fld>
            <a:endParaRPr lang="en-US"/>
          </a:p>
        </p:txBody>
      </p:sp>
    </p:spTree>
    <p:extLst>
      <p:ext uri="{BB962C8B-B14F-4D97-AF65-F5344CB8AC3E}">
        <p14:creationId xmlns:p14="http://schemas.microsoft.com/office/powerpoint/2010/main" val="184535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11</a:t>
            </a:fld>
            <a:endParaRPr lang="en-US"/>
          </a:p>
        </p:txBody>
      </p:sp>
    </p:spTree>
    <p:extLst>
      <p:ext uri="{BB962C8B-B14F-4D97-AF65-F5344CB8AC3E}">
        <p14:creationId xmlns:p14="http://schemas.microsoft.com/office/powerpoint/2010/main" val="1633926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46</a:t>
            </a:fld>
            <a:endParaRPr lang="en-US"/>
          </a:p>
        </p:txBody>
      </p:sp>
    </p:spTree>
    <p:extLst>
      <p:ext uri="{BB962C8B-B14F-4D97-AF65-F5344CB8AC3E}">
        <p14:creationId xmlns:p14="http://schemas.microsoft.com/office/powerpoint/2010/main" val="73944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47</a:t>
            </a:fld>
            <a:endParaRPr lang="en-US"/>
          </a:p>
        </p:txBody>
      </p:sp>
    </p:spTree>
    <p:extLst>
      <p:ext uri="{BB962C8B-B14F-4D97-AF65-F5344CB8AC3E}">
        <p14:creationId xmlns:p14="http://schemas.microsoft.com/office/powerpoint/2010/main" val="1236090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51</a:t>
            </a:fld>
            <a:endParaRPr lang="en-US"/>
          </a:p>
        </p:txBody>
      </p:sp>
    </p:spTree>
    <p:extLst>
      <p:ext uri="{BB962C8B-B14F-4D97-AF65-F5344CB8AC3E}">
        <p14:creationId xmlns:p14="http://schemas.microsoft.com/office/powerpoint/2010/main" val="50469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52</a:t>
            </a:fld>
            <a:endParaRPr lang="en-US"/>
          </a:p>
        </p:txBody>
      </p:sp>
    </p:spTree>
    <p:extLst>
      <p:ext uri="{BB962C8B-B14F-4D97-AF65-F5344CB8AC3E}">
        <p14:creationId xmlns:p14="http://schemas.microsoft.com/office/powerpoint/2010/main" val="968786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53</a:t>
            </a:fld>
            <a:endParaRPr lang="en-US"/>
          </a:p>
        </p:txBody>
      </p:sp>
    </p:spTree>
    <p:extLst>
      <p:ext uri="{BB962C8B-B14F-4D97-AF65-F5344CB8AC3E}">
        <p14:creationId xmlns:p14="http://schemas.microsoft.com/office/powerpoint/2010/main" val="289755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56</a:t>
            </a:fld>
            <a:endParaRPr lang="en-US"/>
          </a:p>
        </p:txBody>
      </p:sp>
    </p:spTree>
    <p:extLst>
      <p:ext uri="{BB962C8B-B14F-4D97-AF65-F5344CB8AC3E}">
        <p14:creationId xmlns:p14="http://schemas.microsoft.com/office/powerpoint/2010/main" val="951066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57</a:t>
            </a:fld>
            <a:endParaRPr lang="en-US"/>
          </a:p>
        </p:txBody>
      </p:sp>
    </p:spTree>
    <p:extLst>
      <p:ext uri="{BB962C8B-B14F-4D97-AF65-F5344CB8AC3E}">
        <p14:creationId xmlns:p14="http://schemas.microsoft.com/office/powerpoint/2010/main" val="2589085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60</a:t>
            </a:fld>
            <a:endParaRPr lang="en-US"/>
          </a:p>
        </p:txBody>
      </p:sp>
    </p:spTree>
    <p:extLst>
      <p:ext uri="{BB962C8B-B14F-4D97-AF65-F5344CB8AC3E}">
        <p14:creationId xmlns:p14="http://schemas.microsoft.com/office/powerpoint/2010/main" val="4091440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61</a:t>
            </a:fld>
            <a:endParaRPr lang="en-US"/>
          </a:p>
        </p:txBody>
      </p:sp>
    </p:spTree>
    <p:extLst>
      <p:ext uri="{BB962C8B-B14F-4D97-AF65-F5344CB8AC3E}">
        <p14:creationId xmlns:p14="http://schemas.microsoft.com/office/powerpoint/2010/main" val="4249223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62</a:t>
            </a:fld>
            <a:endParaRPr lang="en-US"/>
          </a:p>
        </p:txBody>
      </p:sp>
    </p:spTree>
    <p:extLst>
      <p:ext uri="{BB962C8B-B14F-4D97-AF65-F5344CB8AC3E}">
        <p14:creationId xmlns:p14="http://schemas.microsoft.com/office/powerpoint/2010/main" val="182883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15</a:t>
            </a:fld>
            <a:endParaRPr lang="en-US"/>
          </a:p>
        </p:txBody>
      </p:sp>
    </p:spTree>
    <p:extLst>
      <p:ext uri="{BB962C8B-B14F-4D97-AF65-F5344CB8AC3E}">
        <p14:creationId xmlns:p14="http://schemas.microsoft.com/office/powerpoint/2010/main" val="152628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17</a:t>
            </a:fld>
            <a:endParaRPr lang="en-US"/>
          </a:p>
        </p:txBody>
      </p:sp>
    </p:spTree>
    <p:extLst>
      <p:ext uri="{BB962C8B-B14F-4D97-AF65-F5344CB8AC3E}">
        <p14:creationId xmlns:p14="http://schemas.microsoft.com/office/powerpoint/2010/main" val="282638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19</a:t>
            </a:fld>
            <a:endParaRPr lang="en-US"/>
          </a:p>
        </p:txBody>
      </p:sp>
    </p:spTree>
    <p:extLst>
      <p:ext uri="{BB962C8B-B14F-4D97-AF65-F5344CB8AC3E}">
        <p14:creationId xmlns:p14="http://schemas.microsoft.com/office/powerpoint/2010/main" val="286665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20</a:t>
            </a:fld>
            <a:endParaRPr lang="en-US"/>
          </a:p>
        </p:txBody>
      </p:sp>
    </p:spTree>
    <p:extLst>
      <p:ext uri="{BB962C8B-B14F-4D97-AF65-F5344CB8AC3E}">
        <p14:creationId xmlns:p14="http://schemas.microsoft.com/office/powerpoint/2010/main" val="192957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23</a:t>
            </a:fld>
            <a:endParaRPr lang="en-US"/>
          </a:p>
        </p:txBody>
      </p:sp>
    </p:spTree>
    <p:extLst>
      <p:ext uri="{BB962C8B-B14F-4D97-AF65-F5344CB8AC3E}">
        <p14:creationId xmlns:p14="http://schemas.microsoft.com/office/powerpoint/2010/main" val="292333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24</a:t>
            </a:fld>
            <a:endParaRPr lang="en-US"/>
          </a:p>
        </p:txBody>
      </p:sp>
    </p:spTree>
    <p:extLst>
      <p:ext uri="{BB962C8B-B14F-4D97-AF65-F5344CB8AC3E}">
        <p14:creationId xmlns:p14="http://schemas.microsoft.com/office/powerpoint/2010/main" val="428270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pPr/>
              <a:t>27</a:t>
            </a:fld>
            <a:endParaRPr lang="en-US"/>
          </a:p>
        </p:txBody>
      </p:sp>
    </p:spTree>
    <p:extLst>
      <p:ext uri="{BB962C8B-B14F-4D97-AF65-F5344CB8AC3E}">
        <p14:creationId xmlns:p14="http://schemas.microsoft.com/office/powerpoint/2010/main" val="93591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pPr/>
              <a:t>4/28/2014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pPr/>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pPr/>
              <a:t>4/28/2014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pPr/>
              <a:t>4/28/2014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pPr/>
              <a:t>4/28/2014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pPr/>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pPr/>
              <a:t>4/28/2014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pPr/>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pPr/>
              <a:t>4/28/2014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pPr/>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969908"/>
            <a:ext cx="12192000" cy="858891"/>
          </a:xfrm>
          <a:solidFill>
            <a:srgbClr val="FFFFCC"/>
          </a:solidFill>
        </p:spPr>
        <p:txBody>
          <a:bodyPr>
            <a:normAutofit fontScale="92500" lnSpcReduction="10000"/>
          </a:bodyPr>
          <a:lstStyle/>
          <a:p>
            <a:r>
              <a:rPr lang="en-US" sz="2800" b="1" dirty="0" smtClean="0"/>
              <a:t>CHAPTER 12 – PART 2</a:t>
            </a:r>
          </a:p>
          <a:p>
            <a:r>
              <a:rPr lang="en-US" sz="2800" b="1" dirty="0" smtClean="0"/>
              <a:t>POLITICAL ECONOMISTS:  PRIESTHOOD OF THE BANKER THEOLOGY</a:t>
            </a:r>
            <a:endParaRPr lang="en-US" sz="2800" b="1" dirty="0"/>
          </a:p>
        </p:txBody>
      </p:sp>
      <p:sp>
        <p:nvSpPr>
          <p:cNvPr id="4" name="Title 3"/>
          <p:cNvSpPr>
            <a:spLocks noGrp="1"/>
          </p:cNvSpPr>
          <p:nvPr>
            <p:ph type="ctrTitle"/>
          </p:nvPr>
        </p:nvSpPr>
        <p:spPr>
          <a:xfrm>
            <a:off x="0" y="0"/>
            <a:ext cx="12192000" cy="969908"/>
          </a:xfrm>
          <a:solidFill>
            <a:srgbClr val="FFFF00"/>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pic>
        <p:nvPicPr>
          <p:cNvPr id="5" name="Picture 2" descr="http://upload.wikimedia.org/wikipedia/commons/0/0a/AdamSmi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487" y="2487300"/>
            <a:ext cx="2922905" cy="4370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6/6b/Adam_Smith%2C_1723_-_1790._Political_economist_-_Google_Art_Proj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0253" y="2431807"/>
            <a:ext cx="3623945" cy="44261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uiscabral.files.wordpress.com/2008/05/adamsmi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1546" y="2460076"/>
            <a:ext cx="3166746" cy="44251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3231" y="1950345"/>
            <a:ext cx="2507418" cy="584775"/>
          </a:xfrm>
          <a:prstGeom prst="rect">
            <a:avLst/>
          </a:prstGeom>
          <a:noFill/>
        </p:spPr>
        <p:txBody>
          <a:bodyPr wrap="none" rtlCol="0">
            <a:spAutoFit/>
          </a:bodyPr>
          <a:lstStyle/>
          <a:p>
            <a:r>
              <a:rPr lang="en-US" sz="3200" b="1" dirty="0" smtClean="0"/>
              <a:t>ADAM SMITH</a:t>
            </a:r>
            <a:endParaRPr lang="en-US" sz="3200" b="1" dirty="0"/>
          </a:p>
        </p:txBody>
      </p:sp>
      <p:sp>
        <p:nvSpPr>
          <p:cNvPr id="8" name="TextBox 7"/>
          <p:cNvSpPr txBox="1"/>
          <p:nvPr/>
        </p:nvSpPr>
        <p:spPr>
          <a:xfrm>
            <a:off x="4338517" y="1950345"/>
            <a:ext cx="2507418" cy="584775"/>
          </a:xfrm>
          <a:prstGeom prst="rect">
            <a:avLst/>
          </a:prstGeom>
          <a:noFill/>
        </p:spPr>
        <p:txBody>
          <a:bodyPr wrap="none" rtlCol="0">
            <a:spAutoFit/>
          </a:bodyPr>
          <a:lstStyle/>
          <a:p>
            <a:r>
              <a:rPr lang="en-US" sz="3200" b="1" dirty="0" smtClean="0"/>
              <a:t>ADAM SMITH</a:t>
            </a:r>
            <a:endParaRPr lang="en-US" sz="3200" b="1" dirty="0"/>
          </a:p>
        </p:txBody>
      </p:sp>
      <p:sp>
        <p:nvSpPr>
          <p:cNvPr id="9" name="TextBox 8"/>
          <p:cNvSpPr txBox="1"/>
          <p:nvPr/>
        </p:nvSpPr>
        <p:spPr>
          <a:xfrm>
            <a:off x="8819810" y="2001558"/>
            <a:ext cx="2507418" cy="584775"/>
          </a:xfrm>
          <a:prstGeom prst="rect">
            <a:avLst/>
          </a:prstGeom>
          <a:noFill/>
        </p:spPr>
        <p:txBody>
          <a:bodyPr wrap="none" rtlCol="0">
            <a:spAutoFit/>
          </a:bodyPr>
          <a:lstStyle/>
          <a:p>
            <a:r>
              <a:rPr lang="en-US" sz="3200" b="1" dirty="0" smtClean="0"/>
              <a:t>ADAM SMITH</a:t>
            </a:r>
            <a:endParaRPr lang="en-US" sz="3200" b="1" dirty="0"/>
          </a:p>
        </p:txBody>
      </p:sp>
    </p:spTree>
    <p:extLst>
      <p:ext uri="{BB962C8B-B14F-4D97-AF65-F5344CB8AC3E}">
        <p14:creationId xmlns:p14="http://schemas.microsoft.com/office/powerpoint/2010/main" val="42831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a:bodyPr>
          <a:lstStyle/>
          <a:p>
            <a:pPr algn="ctr"/>
            <a:r>
              <a:rPr lang="en-US" sz="2400" b="1" dirty="0"/>
              <a:t>Better Monetary Thought – Bishop George Berkeley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dirty="0" smtClean="0"/>
          </a:p>
          <a:p>
            <a:endParaRPr lang="en-US" dirty="0" smtClean="0"/>
          </a:p>
        </p:txBody>
      </p:sp>
      <p:sp>
        <p:nvSpPr>
          <p:cNvPr id="4" name="Rectangle 3"/>
          <p:cNvSpPr/>
          <p:nvPr/>
        </p:nvSpPr>
        <p:spPr>
          <a:xfrm>
            <a:off x="257665" y="1330000"/>
            <a:ext cx="7264925" cy="5016758"/>
          </a:xfrm>
          <a:prstGeom prst="rect">
            <a:avLst/>
          </a:prstGeom>
        </p:spPr>
        <p:txBody>
          <a:bodyPr wrap="square">
            <a:spAutoFit/>
          </a:bodyPr>
          <a:lstStyle/>
          <a:p>
            <a:r>
              <a:rPr lang="en-US" sz="1600" dirty="0" smtClean="0"/>
              <a:t>Query 219 Whether </a:t>
            </a:r>
            <a:r>
              <a:rPr lang="en-US" sz="1600" dirty="0" smtClean="0"/>
              <a:t>the abuse of banks and paper-money is a just objection against the use thereof? And whether such abuse might not easily be prevented? </a:t>
            </a:r>
          </a:p>
          <a:p>
            <a:endParaRPr lang="en-US" sz="1600" dirty="0" smtClean="0"/>
          </a:p>
          <a:p>
            <a:r>
              <a:rPr lang="en-US" sz="1600" dirty="0" smtClean="0"/>
              <a:t>Query 220 </a:t>
            </a:r>
            <a:r>
              <a:rPr lang="en-US" sz="1600" dirty="0" smtClean="0"/>
              <a:t>Whether national banks are not found useful in Venice, Holland, and Hamburg? And whether it is not possible to contrive one that may be useful also in Ireland? </a:t>
            </a:r>
          </a:p>
          <a:p>
            <a:endParaRPr lang="en-US" sz="1600" dirty="0" smtClean="0"/>
          </a:p>
          <a:p>
            <a:r>
              <a:rPr lang="en-US" sz="1600" dirty="0" smtClean="0"/>
              <a:t>Query 221 </a:t>
            </a:r>
            <a:r>
              <a:rPr lang="en-US" sz="1600" dirty="0" smtClean="0"/>
              <a:t>Whether the banks of Venice and Amsterdam are not in the hands of the public? </a:t>
            </a:r>
          </a:p>
          <a:p>
            <a:endParaRPr lang="en-US" sz="1600" dirty="0" smtClean="0"/>
          </a:p>
          <a:p>
            <a:r>
              <a:rPr lang="en-US" sz="1600" dirty="0" smtClean="0"/>
              <a:t>Query 222 </a:t>
            </a:r>
            <a:r>
              <a:rPr lang="en-US" sz="1600" dirty="0" smtClean="0"/>
              <a:t>Whether it may not be worth while to inform ourselves in the nature of those banks? And what reason can be assigned why Ireland should not reap the benefit of such public banks as well as other countries?</a:t>
            </a:r>
          </a:p>
          <a:p>
            <a:r>
              <a:rPr lang="en-US" sz="1600" dirty="0" smtClean="0"/>
              <a:t> </a:t>
            </a:r>
          </a:p>
          <a:p>
            <a:r>
              <a:rPr lang="en-US" sz="1600" dirty="0" smtClean="0"/>
              <a:t>Query 223 </a:t>
            </a:r>
            <a:r>
              <a:rPr lang="en-US" sz="1600" dirty="0" smtClean="0"/>
              <a:t>Whether a bank of national credit, supported by public funds and secured by Parliament, be a chimera or impossible thing? And if not, what would follow from the supposal of such a bank?</a:t>
            </a:r>
          </a:p>
          <a:p>
            <a:endParaRPr lang="en-US" sz="1600" dirty="0" smtClean="0"/>
          </a:p>
          <a:p>
            <a:r>
              <a:rPr lang="en-US" sz="1600" dirty="0" smtClean="0"/>
              <a:t>Query 225 </a:t>
            </a:r>
            <a:r>
              <a:rPr lang="en-US" sz="1600" dirty="0" smtClean="0"/>
              <a:t>Whether the notes of such public bank would not have a more general circulation than those of private banks, as being less subject to frauds and hazards?  </a:t>
            </a:r>
          </a:p>
        </p:txBody>
      </p:sp>
      <p:sp>
        <p:nvSpPr>
          <p:cNvPr id="5" name="TextBox 4"/>
          <p:cNvSpPr txBox="1"/>
          <p:nvPr/>
        </p:nvSpPr>
        <p:spPr>
          <a:xfrm>
            <a:off x="292231" y="707010"/>
            <a:ext cx="11262186" cy="646331"/>
          </a:xfrm>
          <a:prstGeom prst="rect">
            <a:avLst/>
          </a:prstGeom>
          <a:solidFill>
            <a:srgbClr val="92D050"/>
          </a:solidFill>
        </p:spPr>
        <p:txBody>
          <a:bodyPr wrap="none" rtlCol="0">
            <a:spAutoFit/>
          </a:bodyPr>
          <a:lstStyle/>
          <a:p>
            <a:r>
              <a:rPr lang="en-US" dirty="0" smtClean="0"/>
              <a:t>STEPHEN ZARLENGA:  George Berkeley argues that while the idea of a Bank was good, it must be a publicly owned and</a:t>
            </a:r>
          </a:p>
          <a:p>
            <a:r>
              <a:rPr lang="en-US" dirty="0" smtClean="0"/>
              <a:t>controlled institution:</a:t>
            </a:r>
            <a:endParaRPr lang="en-US" dirty="0"/>
          </a:p>
        </p:txBody>
      </p:sp>
      <p:pic>
        <p:nvPicPr>
          <p:cNvPr id="51202" name="Picture 2" descr="http://archiseek.com/wp-content/gallery/ireland-dublin/0667.jpg"/>
          <p:cNvPicPr>
            <a:picLocks noChangeAspect="1" noChangeArrowheads="1"/>
          </p:cNvPicPr>
          <p:nvPr/>
        </p:nvPicPr>
        <p:blipFill>
          <a:blip r:embed="rId2" cstate="print"/>
          <a:srcRect/>
          <a:stretch>
            <a:fillRect/>
          </a:stretch>
        </p:blipFill>
        <p:spPr bwMode="auto">
          <a:xfrm>
            <a:off x="9415343" y="1527142"/>
            <a:ext cx="2359540" cy="3562906"/>
          </a:xfrm>
          <a:prstGeom prst="rect">
            <a:avLst/>
          </a:prstGeom>
          <a:noFill/>
        </p:spPr>
      </p:pic>
      <p:sp>
        <p:nvSpPr>
          <p:cNvPr id="7" name="TextBox 6"/>
          <p:cNvSpPr txBox="1"/>
          <p:nvPr/>
        </p:nvSpPr>
        <p:spPr>
          <a:xfrm>
            <a:off x="8257880" y="5382705"/>
            <a:ext cx="3217035" cy="923330"/>
          </a:xfrm>
          <a:prstGeom prst="rect">
            <a:avLst/>
          </a:prstGeom>
          <a:noFill/>
        </p:spPr>
        <p:txBody>
          <a:bodyPr wrap="none" rtlCol="0">
            <a:spAutoFit/>
          </a:bodyPr>
          <a:lstStyle/>
          <a:p>
            <a:r>
              <a:rPr lang="en-US" dirty="0" smtClean="0"/>
              <a:t>The original Irish National Bank, </a:t>
            </a:r>
          </a:p>
          <a:p>
            <a:r>
              <a:rPr lang="en-US" dirty="0" smtClean="0"/>
              <a:t>a </a:t>
            </a:r>
            <a:r>
              <a:rPr lang="en-US" u="sng" dirty="0" smtClean="0"/>
              <a:t>private</a:t>
            </a:r>
            <a:r>
              <a:rPr lang="en-US" dirty="0" smtClean="0"/>
              <a:t> corporation chartered</a:t>
            </a:r>
          </a:p>
          <a:p>
            <a:r>
              <a:rPr lang="en-US" dirty="0" smtClean="0"/>
              <a:t>in 1781 by Parliament of Ireland.</a:t>
            </a:r>
            <a:endParaRPr lang="en-US" dirty="0"/>
          </a:p>
        </p:txBody>
      </p:sp>
    </p:spTree>
    <p:extLst>
      <p:ext uri="{BB962C8B-B14F-4D97-AF65-F5344CB8AC3E}">
        <p14:creationId xmlns:p14="http://schemas.microsoft.com/office/powerpoint/2010/main" val="1412606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a:bodyPr>
          <a:lstStyle/>
          <a:p>
            <a:pPr algn="ctr"/>
            <a:r>
              <a:rPr lang="en-US" sz="2400" b="1" dirty="0"/>
              <a:t>Better Monetary Thought – Bishop George Berkeley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dirty="0" smtClean="0"/>
          </a:p>
          <a:p>
            <a:endParaRPr lang="en-US" dirty="0" smtClean="0"/>
          </a:p>
        </p:txBody>
      </p:sp>
      <p:sp>
        <p:nvSpPr>
          <p:cNvPr id="4" name="Rectangle 3"/>
          <p:cNvSpPr/>
          <p:nvPr/>
        </p:nvSpPr>
        <p:spPr>
          <a:xfrm>
            <a:off x="603316" y="1582341"/>
            <a:ext cx="11019934" cy="2862322"/>
          </a:xfrm>
          <a:prstGeom prst="rect">
            <a:avLst/>
          </a:prstGeom>
        </p:spPr>
        <p:txBody>
          <a:bodyPr wrap="square">
            <a:spAutoFit/>
          </a:bodyPr>
          <a:lstStyle/>
          <a:p>
            <a:r>
              <a:rPr lang="en-US" dirty="0" smtClean="0"/>
              <a:t>Query 244 </a:t>
            </a:r>
            <a:r>
              <a:rPr lang="en-US" dirty="0" smtClean="0"/>
              <a:t>Whether it be just to apprehend danger from trusting a national bank with power to extend its credit, to circulate notes which it shall be felony to counterfeit, to receive goods on loans, to purchase lands, to sell also or alienate them, and to deal in bills of exchange; when these powers are no other than have been trusted for many years with the bank of England, although in truth but a private bank? </a:t>
            </a:r>
          </a:p>
          <a:p>
            <a:endParaRPr lang="en-US" dirty="0" smtClean="0"/>
          </a:p>
          <a:p>
            <a:r>
              <a:rPr lang="en-US" dirty="0" smtClean="0"/>
              <a:t>Query 245 </a:t>
            </a:r>
            <a:r>
              <a:rPr lang="en-US" dirty="0" smtClean="0"/>
              <a:t>Whether the objection from monopolies and an overgrowth of power, which are made against private banks, can possibly hold against a national one? </a:t>
            </a:r>
          </a:p>
          <a:p>
            <a:endParaRPr lang="en-US" dirty="0" smtClean="0"/>
          </a:p>
          <a:p>
            <a:r>
              <a:rPr lang="en-US" dirty="0" smtClean="0"/>
              <a:t>Query 246 </a:t>
            </a:r>
            <a:r>
              <a:rPr lang="en-US" dirty="0" smtClean="0"/>
              <a:t>Whether the evil effects which of late years have attended paper-money and credit in Europe did not spring from subscriptions, shares, dividends, and stock-jobbing? </a:t>
            </a:r>
            <a:endParaRPr lang="en-US" dirty="0"/>
          </a:p>
        </p:txBody>
      </p:sp>
      <p:sp>
        <p:nvSpPr>
          <p:cNvPr id="5" name="TextBox 4"/>
          <p:cNvSpPr txBox="1"/>
          <p:nvPr/>
        </p:nvSpPr>
        <p:spPr>
          <a:xfrm>
            <a:off x="3855563" y="857839"/>
            <a:ext cx="4421980" cy="369332"/>
          </a:xfrm>
          <a:prstGeom prst="rect">
            <a:avLst/>
          </a:prstGeom>
          <a:solidFill>
            <a:srgbClr val="FFC000"/>
          </a:solidFill>
        </p:spPr>
        <p:txBody>
          <a:bodyPr wrap="none" rtlCol="0">
            <a:spAutoFit/>
          </a:bodyPr>
          <a:lstStyle/>
          <a:p>
            <a:r>
              <a:rPr lang="en-US" dirty="0" smtClean="0"/>
              <a:t>THE DANGERS OF A PRIVATE NATIONAL BANK</a:t>
            </a:r>
            <a:endParaRPr lang="en-US" dirty="0"/>
          </a:p>
        </p:txBody>
      </p:sp>
      <p:pic>
        <p:nvPicPr>
          <p:cNvPr id="1026" name="Picture 2" descr="http://www.national-bank.de/fileadmin/user_upload/nationalbank/Vermoegensmanagement/Keyvisuals/Private%20Ban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237" y="4769815"/>
            <a:ext cx="66675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u-kyTYkH_CQ/TvwCGRr8-YI/AAAAAAAABVQ/VSNe7dbmjck/s400/Private+Ban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16" y="4676560"/>
            <a:ext cx="381000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06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a:bodyPr>
          <a:lstStyle/>
          <a:p>
            <a:pPr algn="ctr"/>
            <a:r>
              <a:rPr lang="en-US" sz="2400" b="1" dirty="0"/>
              <a:t>Better Monetary Thought – Bishop George Berkeley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dirty="0" smtClean="0"/>
          </a:p>
          <a:p>
            <a:endParaRPr lang="en-US" dirty="0" smtClean="0"/>
          </a:p>
        </p:txBody>
      </p:sp>
      <p:sp>
        <p:nvSpPr>
          <p:cNvPr id="4" name="Rectangle 3"/>
          <p:cNvSpPr/>
          <p:nvPr/>
        </p:nvSpPr>
        <p:spPr>
          <a:xfrm>
            <a:off x="395927" y="1166843"/>
            <a:ext cx="11057640" cy="3139321"/>
          </a:xfrm>
          <a:prstGeom prst="rect">
            <a:avLst/>
          </a:prstGeom>
        </p:spPr>
        <p:txBody>
          <a:bodyPr wrap="square">
            <a:spAutoFit/>
          </a:bodyPr>
          <a:lstStyle/>
          <a:p>
            <a:r>
              <a:rPr lang="en-US" dirty="0" smtClean="0"/>
              <a:t>Query 251 </a:t>
            </a:r>
            <a:r>
              <a:rPr lang="en-US" dirty="0" smtClean="0"/>
              <a:t>Whether there are not to be seen in America fair, towns, wherein the people are well lodged, fed, and clothed, without a beggar in their streets, although there be not one grain of gold or silver current among them?</a:t>
            </a:r>
          </a:p>
          <a:p>
            <a:r>
              <a:rPr lang="en-US" dirty="0" smtClean="0"/>
              <a:t> </a:t>
            </a:r>
          </a:p>
          <a:p>
            <a:r>
              <a:rPr lang="en-US" dirty="0" smtClean="0"/>
              <a:t>Query 252 </a:t>
            </a:r>
            <a:r>
              <a:rPr lang="en-US" dirty="0" smtClean="0"/>
              <a:t>Whether these people do not exercise all arts and trades, build ships and navigate them to all parts of the world, purchase lands, till and reap the fruits of them, buy and sell, educate and provide for their children? Whether they do not even indulge themselves in foreign vanities? </a:t>
            </a:r>
          </a:p>
          <a:p>
            <a:endParaRPr lang="en-US" dirty="0" smtClean="0"/>
          </a:p>
          <a:p>
            <a:r>
              <a:rPr lang="en-US" dirty="0" smtClean="0"/>
              <a:t>Query 253 </a:t>
            </a:r>
            <a:r>
              <a:rPr lang="en-US" dirty="0" smtClean="0"/>
              <a:t>Whether, whatever inconveniences those people may have incurred from not observing either rules or bounds in their paper money, yet it be not certain that they are in a more flourishing condition, have larger and better built towns, more plenty, more industry, more arts and civility, and a more extensive commerce, than when they had gold and silver current among them? </a:t>
            </a:r>
            <a:endParaRPr lang="en-US" dirty="0"/>
          </a:p>
        </p:txBody>
      </p:sp>
      <p:sp>
        <p:nvSpPr>
          <p:cNvPr id="5" name="Rectangle 4"/>
          <p:cNvSpPr/>
          <p:nvPr/>
        </p:nvSpPr>
        <p:spPr>
          <a:xfrm>
            <a:off x="502761" y="5216720"/>
            <a:ext cx="10884817" cy="1200329"/>
          </a:xfrm>
          <a:prstGeom prst="rect">
            <a:avLst/>
          </a:prstGeom>
        </p:spPr>
        <p:txBody>
          <a:bodyPr wrap="square">
            <a:spAutoFit/>
          </a:bodyPr>
          <a:lstStyle/>
          <a:p>
            <a:r>
              <a:rPr lang="en-US" dirty="0" smtClean="0"/>
              <a:t>Query 278 </a:t>
            </a:r>
            <a:r>
              <a:rPr lang="en-US" dirty="0" smtClean="0"/>
              <a:t>Whether the use or nature of money, which all men so eagerly pursue, be yet sufficiently understood or considered by all? </a:t>
            </a:r>
          </a:p>
          <a:p>
            <a:endParaRPr lang="en-US" dirty="0" smtClean="0"/>
          </a:p>
          <a:p>
            <a:r>
              <a:rPr lang="en-US" smtClean="0"/>
              <a:t>Query 279 </a:t>
            </a:r>
            <a:r>
              <a:rPr lang="en-US" dirty="0" smtClean="0"/>
              <a:t>What doth Aristotle mean by saying --"Coin seems to be something trivial." - De </a:t>
            </a:r>
            <a:r>
              <a:rPr lang="en-US" dirty="0" err="1" smtClean="0"/>
              <a:t>repub.</a:t>
            </a:r>
            <a:r>
              <a:rPr lang="en-US" dirty="0" smtClean="0"/>
              <a:t>, ix. 9? </a:t>
            </a:r>
            <a:endParaRPr lang="en-US" dirty="0"/>
          </a:p>
        </p:txBody>
      </p:sp>
      <p:sp>
        <p:nvSpPr>
          <p:cNvPr id="6" name="TextBox 5"/>
          <p:cNvSpPr txBox="1"/>
          <p:nvPr/>
        </p:nvSpPr>
        <p:spPr>
          <a:xfrm>
            <a:off x="348792" y="499621"/>
            <a:ext cx="5065105" cy="369332"/>
          </a:xfrm>
          <a:prstGeom prst="rect">
            <a:avLst/>
          </a:prstGeom>
          <a:solidFill>
            <a:srgbClr val="FFCCFF"/>
          </a:solidFill>
        </p:spPr>
        <p:txBody>
          <a:bodyPr wrap="none" rtlCol="0">
            <a:spAutoFit/>
          </a:bodyPr>
          <a:lstStyle/>
          <a:p>
            <a:r>
              <a:rPr lang="en-US" dirty="0" smtClean="0"/>
              <a:t>ON AMERICAN COLONIES AND THEIR PAPER MONEY:</a:t>
            </a:r>
            <a:endParaRPr lang="en-US" dirty="0"/>
          </a:p>
        </p:txBody>
      </p:sp>
      <p:sp>
        <p:nvSpPr>
          <p:cNvPr id="7" name="TextBox 6"/>
          <p:cNvSpPr txBox="1"/>
          <p:nvPr/>
        </p:nvSpPr>
        <p:spPr>
          <a:xfrm>
            <a:off x="461913" y="4562573"/>
            <a:ext cx="5357429" cy="369332"/>
          </a:xfrm>
          <a:prstGeom prst="rect">
            <a:avLst/>
          </a:prstGeom>
          <a:solidFill>
            <a:srgbClr val="FFCCFF"/>
          </a:solidFill>
        </p:spPr>
        <p:txBody>
          <a:bodyPr wrap="none" rtlCol="0">
            <a:spAutoFit/>
          </a:bodyPr>
          <a:lstStyle/>
          <a:p>
            <a:r>
              <a:rPr lang="en-US" dirty="0" smtClean="0"/>
              <a:t>ON THE NATURE OF MONEY BEING NOT UNDERSTOOD:</a:t>
            </a:r>
            <a:endParaRPr lang="en-US" dirty="0"/>
          </a:p>
        </p:txBody>
      </p:sp>
    </p:spTree>
    <p:extLst>
      <p:ext uri="{BB962C8B-B14F-4D97-AF65-F5344CB8AC3E}">
        <p14:creationId xmlns:p14="http://schemas.microsoft.com/office/powerpoint/2010/main" val="1412606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73612"/>
          </a:xfrm>
          <a:solidFill>
            <a:schemeClr val="accent2"/>
          </a:solidFill>
        </p:spPr>
        <p:txBody>
          <a:bodyPr>
            <a:normAutofit/>
          </a:bodyPr>
          <a:lstStyle/>
          <a:p>
            <a:pPr algn="ctr"/>
            <a:r>
              <a:rPr lang="en-US" sz="2400" b="1" dirty="0" smtClean="0"/>
              <a:t>PART 2</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lgn="ctr">
              <a:buNone/>
            </a:pPr>
            <a:r>
              <a:rPr lang="en-US" sz="2400" b="1" dirty="0" smtClean="0"/>
              <a:t>Better Monetary Thought – John Raithby (1811)</a:t>
            </a:r>
          </a:p>
          <a:p>
            <a:pPr marL="0" indent="0">
              <a:buNone/>
            </a:pPr>
            <a:endParaRPr lang="en-US" b="1" dirty="0" smtClean="0"/>
          </a:p>
        </p:txBody>
      </p:sp>
    </p:spTree>
    <p:extLst>
      <p:ext uri="{BB962C8B-B14F-4D97-AF65-F5344CB8AC3E}">
        <p14:creationId xmlns:p14="http://schemas.microsoft.com/office/powerpoint/2010/main" val="2357502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73612"/>
          </a:xfrm>
          <a:solidFill>
            <a:schemeClr val="accent2"/>
          </a:solidFill>
        </p:spPr>
        <p:txBody>
          <a:bodyPr>
            <a:normAutofit/>
          </a:bodyPr>
          <a:lstStyle/>
          <a:p>
            <a:pPr algn="ctr"/>
            <a:r>
              <a:rPr lang="en-US" sz="2400" b="1" dirty="0"/>
              <a:t>Better Monetary Thought – John Raithby (1811)</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87" y="773085"/>
            <a:ext cx="3334215" cy="5830114"/>
          </a:xfrm>
          <a:prstGeom prst="rect">
            <a:avLst/>
          </a:prstGeom>
        </p:spPr>
      </p:pic>
      <p:sp>
        <p:nvSpPr>
          <p:cNvPr id="5" name="Rectangle 4"/>
          <p:cNvSpPr/>
          <p:nvPr/>
        </p:nvSpPr>
        <p:spPr>
          <a:xfrm>
            <a:off x="4861301" y="2455113"/>
            <a:ext cx="6096000" cy="1200329"/>
          </a:xfrm>
          <a:prstGeom prst="rect">
            <a:avLst/>
          </a:prstGeom>
        </p:spPr>
        <p:txBody>
          <a:bodyPr>
            <a:spAutoFit/>
          </a:bodyPr>
          <a:lstStyle/>
          <a:p>
            <a:r>
              <a:rPr lang="en-US" b="1" dirty="0"/>
              <a:t>John Raithby</a:t>
            </a:r>
            <a:r>
              <a:rPr lang="en-US" dirty="0"/>
              <a:t> (1766–1826</a:t>
            </a:r>
            <a:r>
              <a:rPr lang="en-US" dirty="0" smtClean="0"/>
              <a:t>):  lawyer.  </a:t>
            </a:r>
            <a:r>
              <a:rPr lang="en-US" dirty="0" err="1" smtClean="0"/>
              <a:t>Raithby</a:t>
            </a:r>
            <a:r>
              <a:rPr lang="en-US" dirty="0" smtClean="0"/>
              <a:t> practiced </a:t>
            </a:r>
            <a:r>
              <a:rPr lang="en-US" dirty="0"/>
              <a:t>in </a:t>
            </a:r>
            <a:r>
              <a:rPr lang="en-US" dirty="0" smtClean="0"/>
              <a:t>the Court of Chancery, and his </a:t>
            </a:r>
            <a:r>
              <a:rPr lang="en-US" dirty="0"/>
              <a:t>legal writings obtained for him a commissionership of </a:t>
            </a:r>
            <a:r>
              <a:rPr lang="en-US" dirty="0" smtClean="0"/>
              <a:t>bankruptcy.  He was familiar with the many laws issued under William III.</a:t>
            </a:r>
            <a:endParaRPr lang="en-US" dirty="0"/>
          </a:p>
        </p:txBody>
      </p:sp>
    </p:spTree>
    <p:extLst>
      <p:ext uri="{BB962C8B-B14F-4D97-AF65-F5344CB8AC3E}">
        <p14:creationId xmlns:p14="http://schemas.microsoft.com/office/powerpoint/2010/main" val="1828226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73612"/>
          </a:xfrm>
          <a:solidFill>
            <a:schemeClr val="accent2"/>
          </a:solidFill>
        </p:spPr>
        <p:txBody>
          <a:bodyPr>
            <a:normAutofit/>
          </a:bodyPr>
          <a:lstStyle/>
          <a:p>
            <a:pPr algn="ctr"/>
            <a:r>
              <a:rPr lang="en-US" sz="2400" b="1" dirty="0"/>
              <a:t>Better Monetary Thought – John Raithby (1811)</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6929"/>
            <a:ext cx="3956899" cy="53366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437" y="686929"/>
            <a:ext cx="7480771" cy="6137193"/>
          </a:xfrm>
          <a:prstGeom prst="rect">
            <a:avLst/>
          </a:prstGeom>
        </p:spPr>
      </p:pic>
      <p:sp>
        <p:nvSpPr>
          <p:cNvPr id="6" name="TextBox 5"/>
          <p:cNvSpPr txBox="1"/>
          <p:nvPr/>
        </p:nvSpPr>
        <p:spPr>
          <a:xfrm>
            <a:off x="11512835" y="6553437"/>
            <a:ext cx="343364"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0" y="6122299"/>
            <a:ext cx="4018729" cy="646331"/>
          </a:xfrm>
          <a:prstGeom prst="rect">
            <a:avLst/>
          </a:prstGeom>
          <a:noFill/>
        </p:spPr>
        <p:txBody>
          <a:bodyPr wrap="none" rtlCol="0">
            <a:spAutoFit/>
          </a:bodyPr>
          <a:lstStyle/>
          <a:p>
            <a:r>
              <a:rPr lang="en-US" dirty="0" err="1" smtClean="0"/>
              <a:t>Raithby</a:t>
            </a:r>
            <a:r>
              <a:rPr lang="en-US" dirty="0" smtClean="0"/>
              <a:t>:  intrinsic value is not needed for</a:t>
            </a:r>
          </a:p>
          <a:p>
            <a:r>
              <a:rPr lang="en-US" dirty="0" smtClean="0"/>
              <a:t>money …</a:t>
            </a:r>
            <a:endParaRPr lang="en-US" dirty="0"/>
          </a:p>
        </p:txBody>
      </p:sp>
    </p:spTree>
    <p:extLst>
      <p:ext uri="{BB962C8B-B14F-4D97-AF65-F5344CB8AC3E}">
        <p14:creationId xmlns:p14="http://schemas.microsoft.com/office/powerpoint/2010/main" val="1828226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73612"/>
          </a:xfrm>
          <a:solidFill>
            <a:schemeClr val="accent2"/>
          </a:solidFill>
        </p:spPr>
        <p:txBody>
          <a:bodyPr>
            <a:normAutofit/>
          </a:bodyPr>
          <a:lstStyle/>
          <a:p>
            <a:pPr algn="ctr"/>
            <a:r>
              <a:rPr lang="en-US" sz="2400" b="1" dirty="0"/>
              <a:t>Better Monetary Thought – John Raithby (1811)</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b="1"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87" y="579159"/>
            <a:ext cx="6897646" cy="6060232"/>
          </a:xfrm>
          <a:prstGeom prst="rect">
            <a:avLst/>
          </a:prstGeom>
        </p:spPr>
      </p:pic>
      <p:sp>
        <p:nvSpPr>
          <p:cNvPr id="6" name="TextBox 5"/>
          <p:cNvSpPr txBox="1"/>
          <p:nvPr/>
        </p:nvSpPr>
        <p:spPr>
          <a:xfrm>
            <a:off x="7678872" y="1425844"/>
            <a:ext cx="4243149" cy="1477328"/>
          </a:xfrm>
          <a:prstGeom prst="rect">
            <a:avLst/>
          </a:prstGeom>
          <a:noFill/>
        </p:spPr>
        <p:txBody>
          <a:bodyPr wrap="none" rtlCol="0">
            <a:spAutoFit/>
          </a:bodyPr>
          <a:lstStyle/>
          <a:p>
            <a:r>
              <a:rPr lang="en-US" dirty="0" err="1" smtClean="0"/>
              <a:t>Raithby</a:t>
            </a:r>
            <a:r>
              <a:rPr lang="en-US" dirty="0" smtClean="0"/>
              <a:t>:  there are internal enemies</a:t>
            </a:r>
          </a:p>
          <a:p>
            <a:r>
              <a:rPr lang="en-US" dirty="0" smtClean="0"/>
              <a:t>of the people, their government,</a:t>
            </a:r>
          </a:p>
          <a:p>
            <a:r>
              <a:rPr lang="en-US" dirty="0" smtClean="0"/>
              <a:t>and society – who use the doctrine</a:t>
            </a:r>
          </a:p>
          <a:p>
            <a:r>
              <a:rPr lang="en-US" dirty="0" smtClean="0"/>
              <a:t>of precious metal money for</a:t>
            </a:r>
          </a:p>
          <a:p>
            <a:r>
              <a:rPr lang="en-US" dirty="0" smtClean="0"/>
              <a:t>their own designs, against the government.</a:t>
            </a:r>
            <a:endParaRPr lang="en-US" dirty="0"/>
          </a:p>
        </p:txBody>
      </p:sp>
      <p:sp>
        <p:nvSpPr>
          <p:cNvPr id="7" name="TextBox 6"/>
          <p:cNvSpPr txBox="1"/>
          <p:nvPr/>
        </p:nvSpPr>
        <p:spPr>
          <a:xfrm>
            <a:off x="7015976" y="6173096"/>
            <a:ext cx="343364"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1828226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73612"/>
          </a:xfrm>
          <a:solidFill>
            <a:schemeClr val="accent2"/>
          </a:solidFill>
        </p:spPr>
        <p:txBody>
          <a:bodyPr>
            <a:normAutofit/>
          </a:bodyPr>
          <a:lstStyle/>
          <a:p>
            <a:pPr algn="ctr"/>
            <a:r>
              <a:rPr lang="en-US" sz="2400" b="1" dirty="0"/>
              <a:t>Better Monetary Thought – John Raithby (1811)</a:t>
            </a:r>
          </a:p>
        </p:txBody>
      </p:sp>
      <p:sp>
        <p:nvSpPr>
          <p:cNvPr id="3" name="Content Placeholder 2"/>
          <p:cNvSpPr>
            <a:spLocks noGrp="1"/>
          </p:cNvSpPr>
          <p:nvPr>
            <p:ph idx="1"/>
          </p:nvPr>
        </p:nvSpPr>
        <p:spPr>
          <a:xfrm>
            <a:off x="397787" y="773085"/>
            <a:ext cx="11396421" cy="5965018"/>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b="1"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4" y="617611"/>
            <a:ext cx="7049003" cy="5983328"/>
          </a:xfrm>
          <a:prstGeom prst="rect">
            <a:avLst/>
          </a:prstGeom>
        </p:spPr>
      </p:pic>
      <p:sp>
        <p:nvSpPr>
          <p:cNvPr id="6" name="TextBox 5"/>
          <p:cNvSpPr txBox="1"/>
          <p:nvPr/>
        </p:nvSpPr>
        <p:spPr>
          <a:xfrm>
            <a:off x="20950" y="588419"/>
            <a:ext cx="3636650" cy="5355312"/>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6790" y="617611"/>
            <a:ext cx="4114947" cy="3278683"/>
          </a:xfrm>
          <a:prstGeom prst="rect">
            <a:avLst/>
          </a:prstGeom>
        </p:spPr>
      </p:pic>
      <p:sp>
        <p:nvSpPr>
          <p:cNvPr id="8" name="TextBox 7"/>
          <p:cNvSpPr txBox="1"/>
          <p:nvPr/>
        </p:nvSpPr>
        <p:spPr>
          <a:xfrm>
            <a:off x="542441" y="1689315"/>
            <a:ext cx="2653419" cy="923330"/>
          </a:xfrm>
          <a:prstGeom prst="rect">
            <a:avLst/>
          </a:prstGeom>
          <a:noFill/>
        </p:spPr>
        <p:txBody>
          <a:bodyPr wrap="none" rtlCol="0">
            <a:spAutoFit/>
          </a:bodyPr>
          <a:lstStyle/>
          <a:p>
            <a:r>
              <a:rPr lang="en-US" dirty="0" err="1" smtClean="0"/>
              <a:t>Raithby</a:t>
            </a:r>
            <a:r>
              <a:rPr lang="en-US" dirty="0"/>
              <a:t> </a:t>
            </a:r>
            <a:r>
              <a:rPr lang="en-US" dirty="0" smtClean="0"/>
              <a:t>felt it was his duty</a:t>
            </a:r>
          </a:p>
          <a:p>
            <a:r>
              <a:rPr lang="en-US" dirty="0" smtClean="0"/>
              <a:t>to write this treatise, and</a:t>
            </a:r>
          </a:p>
          <a:p>
            <a:r>
              <a:rPr lang="en-US" dirty="0" smtClean="0"/>
              <a:t>put his name to it.</a:t>
            </a:r>
            <a:endParaRPr lang="en-US" dirty="0"/>
          </a:p>
        </p:txBody>
      </p:sp>
    </p:spTree>
    <p:extLst>
      <p:ext uri="{BB962C8B-B14F-4D97-AF65-F5344CB8AC3E}">
        <p14:creationId xmlns:p14="http://schemas.microsoft.com/office/powerpoint/2010/main" val="717988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00B0F0"/>
          </a:solidFill>
        </p:spPr>
        <p:txBody>
          <a:bodyPr>
            <a:normAutofit/>
          </a:bodyPr>
          <a:lstStyle/>
          <a:p>
            <a:pPr algn="ctr"/>
            <a:r>
              <a:rPr lang="en-US" sz="2400" b="1" dirty="0" smtClean="0"/>
              <a:t>PART 3</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a:p>
          <a:p>
            <a:pPr marL="0" indent="0" algn="ctr">
              <a:buNone/>
            </a:pPr>
            <a:r>
              <a:rPr lang="en-US" sz="2400" b="1" dirty="0"/>
              <a:t>Better Monetary </a:t>
            </a:r>
            <a:r>
              <a:rPr lang="en-US" sz="2400" b="1" dirty="0" smtClean="0"/>
              <a:t>Thought:</a:t>
            </a:r>
          </a:p>
          <a:p>
            <a:pPr marL="0" indent="0" algn="ctr">
              <a:buNone/>
            </a:pPr>
            <a:r>
              <a:rPr lang="en-US" sz="2400" b="1" dirty="0" smtClean="0"/>
              <a:t>Charles </a:t>
            </a:r>
            <a:r>
              <a:rPr lang="en-US" sz="2400" b="1" dirty="0"/>
              <a:t>de Montesquieu - Charging interest on privately created money</a:t>
            </a:r>
          </a:p>
          <a:p>
            <a:pPr marL="457200" lvl="1" indent="0">
              <a:buNone/>
            </a:pPr>
            <a:endParaRPr lang="en-US" sz="2000" b="1" dirty="0" smtClean="0"/>
          </a:p>
          <a:p>
            <a:endParaRPr lang="en-US" dirty="0" smtClean="0"/>
          </a:p>
        </p:txBody>
      </p:sp>
    </p:spTree>
    <p:extLst>
      <p:ext uri="{BB962C8B-B14F-4D97-AF65-F5344CB8AC3E}">
        <p14:creationId xmlns:p14="http://schemas.microsoft.com/office/powerpoint/2010/main" val="390435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00B0F0"/>
          </a:solidFill>
        </p:spPr>
        <p:txBody>
          <a:bodyPr>
            <a:normAutofit/>
          </a:bodyPr>
          <a:lstStyle/>
          <a:p>
            <a:pPr algn="ctr"/>
            <a:r>
              <a:rPr lang="en-US" sz="2400" b="1" dirty="0"/>
              <a:t>Charles de Montesquieu - Charging interest on privately created money</a:t>
            </a:r>
          </a:p>
        </p:txBody>
      </p:sp>
      <p:sp>
        <p:nvSpPr>
          <p:cNvPr id="3" name="Content Placeholder 2"/>
          <p:cNvSpPr>
            <a:spLocks noGrp="1"/>
          </p:cNvSpPr>
          <p:nvPr>
            <p:ph idx="1"/>
          </p:nvPr>
        </p:nvSpPr>
        <p:spPr>
          <a:xfrm>
            <a:off x="397788" y="3292283"/>
            <a:ext cx="7769820" cy="1574185"/>
          </a:xfrm>
        </p:spPr>
        <p:txBody>
          <a:bodyPr>
            <a:normAutofit/>
          </a:bodyPr>
          <a:lstStyle/>
          <a:p>
            <a:pPr marL="0" indent="0">
              <a:buNone/>
            </a:pPr>
            <a:r>
              <a:rPr lang="en-US" sz="2000" dirty="0"/>
              <a:t>Montesquieu spent around twenty one years researching and writing </a:t>
            </a:r>
            <a:r>
              <a:rPr lang="en-US" sz="2000" i="1" dirty="0"/>
              <a:t>De </a:t>
            </a:r>
            <a:r>
              <a:rPr lang="en-US" sz="2000" i="1" dirty="0" err="1"/>
              <a:t>l'esprit</a:t>
            </a:r>
            <a:r>
              <a:rPr lang="en-US" sz="2000" i="1" dirty="0"/>
              <a:t> des </a:t>
            </a:r>
            <a:r>
              <a:rPr lang="en-US" sz="2000" i="1" dirty="0" err="1"/>
              <a:t>lois</a:t>
            </a:r>
            <a:r>
              <a:rPr lang="en-US" sz="2000" dirty="0"/>
              <a:t> (</a:t>
            </a:r>
            <a:r>
              <a:rPr lang="en-US" sz="2000" i="1" dirty="0"/>
              <a:t>The Spirit of the Laws</a:t>
            </a:r>
            <a:r>
              <a:rPr lang="en-US" sz="2000" dirty="0"/>
              <a:t>), covering many things like the law, social life, and the study of anthropology and providing more than 3,000 </a:t>
            </a:r>
            <a:r>
              <a:rPr lang="en-US" sz="2000" dirty="0" smtClean="0"/>
              <a:t>commendations.  He pleaded </a:t>
            </a:r>
            <a:r>
              <a:rPr lang="en-US" sz="2000" dirty="0"/>
              <a:t>in favor </a:t>
            </a:r>
            <a:r>
              <a:rPr lang="en-US" sz="2000" dirty="0" smtClean="0"/>
              <a:t>of constitutional government, separation of powers, and the ending of slavery.</a:t>
            </a:r>
            <a:endParaRPr lang="en-US" dirty="0" smtClean="0"/>
          </a:p>
        </p:txBody>
      </p:sp>
      <p:pic>
        <p:nvPicPr>
          <p:cNvPr id="1026" name="Picture 2" descr="http://damadenegro.files.wordpress.com/2012/01/charles-de-secondat-baron-de-montesquieu-after-claude-michel-called-clodion-frenchsevres-ca-17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898" y="898902"/>
            <a:ext cx="3467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7787" y="2011408"/>
            <a:ext cx="7095532" cy="923330"/>
          </a:xfrm>
          <a:prstGeom prst="rect">
            <a:avLst/>
          </a:prstGeom>
          <a:noFill/>
        </p:spPr>
        <p:txBody>
          <a:bodyPr wrap="none" rtlCol="0">
            <a:spAutoFit/>
          </a:bodyPr>
          <a:lstStyle/>
          <a:p>
            <a:endParaRPr lang="en-US" dirty="0" smtClean="0"/>
          </a:p>
          <a:p>
            <a:r>
              <a:rPr lang="en-US" dirty="0" smtClean="0"/>
              <a:t>Through </a:t>
            </a:r>
            <a:r>
              <a:rPr lang="en-US" dirty="0"/>
              <a:t>his education and travels he became a sharp social </a:t>
            </a:r>
            <a:r>
              <a:rPr lang="en-US" dirty="0" smtClean="0"/>
              <a:t>commentator</a:t>
            </a:r>
          </a:p>
          <a:p>
            <a:r>
              <a:rPr lang="en-US" dirty="0" smtClean="0"/>
              <a:t>and </a:t>
            </a:r>
            <a:r>
              <a:rPr lang="en-US" dirty="0"/>
              <a:t>political thinker who gained the respect of his fellow </a:t>
            </a:r>
            <a:r>
              <a:rPr lang="en-US" dirty="0" smtClean="0"/>
              <a:t>philosophers.</a:t>
            </a:r>
            <a:endParaRPr lang="en-US" dirty="0"/>
          </a:p>
        </p:txBody>
      </p:sp>
      <p:sp>
        <p:nvSpPr>
          <p:cNvPr id="5" name="Rectangle 3"/>
          <p:cNvSpPr>
            <a:spLocks noChangeArrowheads="1"/>
          </p:cNvSpPr>
          <p:nvPr/>
        </p:nvSpPr>
        <p:spPr bwMode="auto">
          <a:xfrm>
            <a:off x="5312062" y="1278638"/>
            <a:ext cx="31341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Montesquieu (1689 – 1755): </a:t>
            </a:r>
          </a:p>
        </p:txBody>
      </p:sp>
    </p:spTree>
    <p:extLst>
      <p:ext uri="{BB962C8B-B14F-4D97-AF65-F5344CB8AC3E}">
        <p14:creationId xmlns:p14="http://schemas.microsoft.com/office/powerpoint/2010/main" val="4249836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949611"/>
            <a:ext cx="9494004" cy="4249711"/>
          </a:xfrm>
          <a:solidFill>
            <a:schemeClr val="accent2">
              <a:lumMod val="20000"/>
              <a:lumOff val="80000"/>
            </a:schemeClr>
          </a:solidFill>
        </p:spPr>
        <p:txBody>
          <a:bodyPr>
            <a:normAutofit fontScale="925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working people.    Will Decker &amp; Martin Dunn, February 2014 </a:t>
            </a:r>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00B0F0"/>
          </a:solidFill>
        </p:spPr>
        <p:txBody>
          <a:bodyPr>
            <a:normAutofit/>
          </a:bodyPr>
          <a:lstStyle/>
          <a:p>
            <a:pPr algn="ctr"/>
            <a:r>
              <a:rPr lang="en-US" sz="2400" b="1" dirty="0"/>
              <a:t>Charles de Montesquieu - Charging interest on privately created money</a:t>
            </a:r>
          </a:p>
        </p:txBody>
      </p:sp>
      <p:sp>
        <p:nvSpPr>
          <p:cNvPr id="3" name="Content Placeholder 2"/>
          <p:cNvSpPr>
            <a:spLocks noGrp="1"/>
          </p:cNvSpPr>
          <p:nvPr>
            <p:ph idx="1"/>
          </p:nvPr>
        </p:nvSpPr>
        <p:spPr>
          <a:xfrm>
            <a:off x="397787" y="773085"/>
            <a:ext cx="9536627" cy="5038779"/>
          </a:xfrm>
        </p:spPr>
        <p:txBody>
          <a:bodyPr>
            <a:normAutofit/>
          </a:bodyPr>
          <a:lstStyle/>
          <a:p>
            <a:pPr marL="0" indent="0">
              <a:buNone/>
            </a:pPr>
            <a:r>
              <a:rPr lang="en-US" sz="2000" u="sng" dirty="0" smtClean="0"/>
              <a:t>Writing in 1748, Charles de Montesquieu strongly supported the circulation of paper money, but condemned the circulation of paper credit</a:t>
            </a:r>
            <a:r>
              <a:rPr lang="en-US" sz="2000" dirty="0" smtClean="0"/>
              <a:t>:</a:t>
            </a:r>
          </a:p>
          <a:p>
            <a:pPr marL="0" indent="0">
              <a:buNone/>
            </a:pPr>
            <a:r>
              <a:rPr lang="en-US" sz="2000" dirty="0" smtClean="0"/>
              <a:t>“Some have imagined that it was for the advantage of a state to be indebted to itself:  they thought that this multiplied riches by increasing the circulation.  </a:t>
            </a:r>
            <a:r>
              <a:rPr lang="en-US" sz="2000" b="1" dirty="0" smtClean="0"/>
              <a:t>Those who are of this opinion have I believe confounded a circulating paper which represents money … with a paper which represents debt.  The first (is) … extremely advantageous to the State; the last can never be so</a:t>
            </a:r>
            <a:r>
              <a:rPr lang="en-US" sz="2000" dirty="0" smtClean="0"/>
              <a:t> … </a:t>
            </a:r>
          </a:p>
          <a:p>
            <a:pPr marL="0" indent="0">
              <a:buNone/>
            </a:pPr>
            <a:endParaRPr lang="en-US" sz="2000" dirty="0" smtClean="0"/>
          </a:p>
          <a:p>
            <a:pPr marL="0" indent="0">
              <a:buNone/>
            </a:pPr>
            <a:r>
              <a:rPr lang="en-US" sz="2000" u="sng" dirty="0" smtClean="0"/>
              <a:t>Montesquieu </a:t>
            </a:r>
            <a:r>
              <a:rPr lang="en-US" sz="2000" u="sng" dirty="0"/>
              <a:t>condemned the Bank of England’s type of funding </a:t>
            </a:r>
            <a:r>
              <a:rPr lang="en-US" sz="2000" u="sng" dirty="0" smtClean="0"/>
              <a:t>system</a:t>
            </a:r>
            <a:r>
              <a:rPr lang="en-US" sz="2000" dirty="0" smtClean="0"/>
              <a:t>:</a:t>
            </a:r>
            <a:endParaRPr lang="en-US" sz="2000" dirty="0"/>
          </a:p>
          <a:p>
            <a:pPr marL="0" indent="0">
              <a:buNone/>
            </a:pPr>
            <a:r>
              <a:rPr lang="en-US" sz="2000" dirty="0" smtClean="0"/>
              <a:t>(for) … the taxes raised for the payment of the interest of the debt are an injury to the manufacturers … It takes the revenue of the State from those who have activity and industry to convey it to the indolent; that is it gives facilities for labor to those who do not work, and clogs with difficulties those who do work … These are its inconveniences.  I know of no advantages.”    </a:t>
            </a:r>
            <a:r>
              <a:rPr lang="en-US" sz="2000" i="1" dirty="0" smtClean="0"/>
              <a:t>Spirit of the Laws</a:t>
            </a:r>
            <a:r>
              <a:rPr lang="en-US" sz="2000" dirty="0" smtClean="0"/>
              <a:t>, vol. 38, Chapter 18, #17</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endParaRPr lang="en-US" dirty="0" smtClean="0"/>
          </a:p>
        </p:txBody>
      </p:sp>
      <p:pic>
        <p:nvPicPr>
          <p:cNvPr id="2050" name="Picture 2" descr="http://ts3.mm.bing.net/th?id=HN.608019295940051462&amp;pid=15.1&amp;H=242&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414" y="1104877"/>
            <a:ext cx="1921789" cy="437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304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FF00"/>
          </a:solidFill>
        </p:spPr>
        <p:txBody>
          <a:bodyPr>
            <a:normAutofit/>
          </a:bodyPr>
          <a:lstStyle/>
          <a:p>
            <a:pPr algn="ctr"/>
            <a:r>
              <a:rPr lang="en-US" sz="2400" b="1" dirty="0" smtClean="0"/>
              <a:t>PART 4</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
        <p:nvSpPr>
          <p:cNvPr id="4" name="Rectangle 3"/>
          <p:cNvSpPr/>
          <p:nvPr/>
        </p:nvSpPr>
        <p:spPr>
          <a:xfrm>
            <a:off x="1901126" y="2397949"/>
            <a:ext cx="8746208" cy="1077218"/>
          </a:xfrm>
          <a:prstGeom prst="rect">
            <a:avLst/>
          </a:prstGeom>
        </p:spPr>
        <p:txBody>
          <a:bodyPr wrap="square">
            <a:spAutoFit/>
          </a:bodyPr>
          <a:lstStyle/>
          <a:p>
            <a:r>
              <a:rPr lang="en-US" sz="2400" b="1" dirty="0"/>
              <a:t>The quantity of money and inflation – </a:t>
            </a:r>
            <a:r>
              <a:rPr lang="en-US" sz="2400" b="1" dirty="0" smtClean="0"/>
              <a:t>how much </a:t>
            </a:r>
            <a:r>
              <a:rPr lang="en-US" sz="2400" b="1" dirty="0"/>
              <a:t>money is needed?</a:t>
            </a:r>
          </a:p>
          <a:p>
            <a:pPr marL="914400" lvl="1" indent="-457200">
              <a:buFont typeface="+mj-lt"/>
              <a:buAutoNum type="alphaLcParenR"/>
            </a:pPr>
            <a:r>
              <a:rPr lang="en-US" sz="2000" b="1" dirty="0"/>
              <a:t>John Locke</a:t>
            </a:r>
          </a:p>
          <a:p>
            <a:pPr marL="914400" lvl="1" indent="-457200">
              <a:buFont typeface="+mj-lt"/>
              <a:buAutoNum type="alphaLcParenR"/>
            </a:pPr>
            <a:r>
              <a:rPr lang="en-US" sz="2000" b="1" dirty="0" smtClean="0"/>
              <a:t>David Hume</a:t>
            </a:r>
            <a:endParaRPr lang="en-US" sz="2000" b="1" dirty="0"/>
          </a:p>
        </p:txBody>
      </p:sp>
    </p:spTree>
    <p:extLst>
      <p:ext uri="{BB962C8B-B14F-4D97-AF65-F5344CB8AC3E}">
        <p14:creationId xmlns:p14="http://schemas.microsoft.com/office/powerpoint/2010/main" val="41065673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FF00"/>
          </a:solidFill>
        </p:spPr>
        <p:txBody>
          <a:bodyPr>
            <a:normAutofit/>
          </a:bodyPr>
          <a:lstStyle/>
          <a:p>
            <a:pPr algn="ctr"/>
            <a:r>
              <a:rPr lang="en-US" sz="2400" b="1" dirty="0" smtClean="0"/>
              <a:t>(4a) The </a:t>
            </a:r>
            <a:r>
              <a:rPr lang="en-US" sz="2400" b="1" dirty="0"/>
              <a:t>quantity of money and </a:t>
            </a:r>
            <a:r>
              <a:rPr lang="en-US" sz="2400" b="1" dirty="0" smtClean="0"/>
              <a:t>inflation:  John Locke</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
        <p:nvSpPr>
          <p:cNvPr id="4" name="Rectangle 3"/>
          <p:cNvSpPr/>
          <p:nvPr/>
        </p:nvSpPr>
        <p:spPr>
          <a:xfrm>
            <a:off x="599268" y="1870897"/>
            <a:ext cx="6096000" cy="2585323"/>
          </a:xfrm>
          <a:prstGeom prst="rect">
            <a:avLst/>
          </a:prstGeom>
        </p:spPr>
        <p:txBody>
          <a:bodyPr>
            <a:spAutoFit/>
          </a:bodyPr>
          <a:lstStyle/>
          <a:p>
            <a:r>
              <a:rPr lang="en-US" dirty="0"/>
              <a:t>John Locke </a:t>
            </a:r>
            <a:r>
              <a:rPr lang="en-US" dirty="0" smtClean="0"/>
              <a:t>(1632 - 1704</a:t>
            </a:r>
            <a:r>
              <a:rPr lang="en-US" dirty="0"/>
              <a:t>) was a British philosopher, Oxford academic and medical researcher</a:t>
            </a:r>
            <a:r>
              <a:rPr lang="en-US" dirty="0" smtClean="0"/>
              <a:t>.</a:t>
            </a:r>
          </a:p>
          <a:p>
            <a:endParaRPr lang="en-US" dirty="0"/>
          </a:p>
          <a:p>
            <a:r>
              <a:rPr lang="en-US" dirty="0" smtClean="0"/>
              <a:t>Locke's </a:t>
            </a:r>
            <a:r>
              <a:rPr lang="en-US" dirty="0"/>
              <a:t>monumental </a:t>
            </a:r>
            <a:r>
              <a:rPr lang="en-US" i="1" dirty="0"/>
              <a:t>An Essay Concerning Human Understanding</a:t>
            </a:r>
            <a:r>
              <a:rPr lang="en-US" dirty="0"/>
              <a:t> (1689) is one of the first great defenses of empiricism and concerns itself with determining the limits of human understanding in respect to a wide spectrum of topics. It thus tells us in some detail what one can legitimately claim to know and what one cannot.</a:t>
            </a:r>
          </a:p>
        </p:txBody>
      </p:sp>
      <p:pic>
        <p:nvPicPr>
          <p:cNvPr id="3074" name="Picture 2" descr="http://b86a38.medialib.glogster.com/media/e53e2632c4407992f322823ba12852858dd52195cc4cdc242e25f058d95ea91b/john-loc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5942" y="1003057"/>
            <a:ext cx="3971925"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43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FF00"/>
          </a:solidFill>
        </p:spPr>
        <p:txBody>
          <a:bodyPr>
            <a:normAutofit/>
          </a:bodyPr>
          <a:lstStyle/>
          <a:p>
            <a:pPr algn="ctr"/>
            <a:r>
              <a:rPr lang="en-US" sz="2400" b="1" dirty="0" smtClean="0"/>
              <a:t>(4a) The </a:t>
            </a:r>
            <a:r>
              <a:rPr lang="en-US" sz="2400" b="1" dirty="0"/>
              <a:t>quantity of money and </a:t>
            </a:r>
            <a:r>
              <a:rPr lang="en-US" sz="2400" b="1" dirty="0" smtClean="0"/>
              <a:t>inflation:  John Locke</a:t>
            </a:r>
            <a:endParaRPr lang="en-US" sz="2400" b="1" dirty="0"/>
          </a:p>
        </p:txBody>
      </p:sp>
      <p:sp>
        <p:nvSpPr>
          <p:cNvPr id="3" name="Content Placeholder 2"/>
          <p:cNvSpPr>
            <a:spLocks noGrp="1"/>
          </p:cNvSpPr>
          <p:nvPr>
            <p:ph idx="1"/>
          </p:nvPr>
        </p:nvSpPr>
        <p:spPr>
          <a:xfrm>
            <a:off x="397787" y="773085"/>
            <a:ext cx="11396421" cy="5672380"/>
          </a:xfrm>
        </p:spPr>
        <p:txBody>
          <a:bodyPr>
            <a:normAutofit lnSpcReduction="10000"/>
          </a:bodyPr>
          <a:lstStyle/>
          <a:p>
            <a:pPr marL="0" indent="0">
              <a:buNone/>
            </a:pPr>
            <a:r>
              <a:rPr lang="en-US" sz="2400" u="sng" dirty="0" smtClean="0"/>
              <a:t>Locke’s clear monetary observations – money as an abstract social institution:</a:t>
            </a:r>
          </a:p>
          <a:p>
            <a:pPr marL="0" indent="0">
              <a:buNone/>
            </a:pPr>
            <a:endParaRPr lang="en-US" sz="2400" dirty="0"/>
          </a:p>
          <a:p>
            <a:pPr marL="0" indent="0">
              <a:buNone/>
            </a:pPr>
            <a:r>
              <a:rPr lang="en-US" sz="2400" dirty="0" smtClean="0"/>
              <a:t>“For mankind having consented to put an imaginary value upon gold and silver by reason of their durableness, scarcity and not being liable to be counterfeited; … and they procure what we want or desire only by their quantity, it is evident that the intrinsic value of silver and gold, used in commerce is nothing but their quantity.”   Locke, </a:t>
            </a:r>
            <a:r>
              <a:rPr lang="en-US" sz="2400" i="1" dirty="0" smtClean="0"/>
              <a:t>Some Considerations of the Consequences of the Lowering of Interest</a:t>
            </a:r>
          </a:p>
          <a:p>
            <a:pPr marL="0" indent="0">
              <a:buNone/>
            </a:pPr>
            <a:endParaRPr lang="en-US" sz="2400" dirty="0" smtClean="0"/>
          </a:p>
          <a:p>
            <a:pPr marL="0" indent="0">
              <a:buNone/>
            </a:pPr>
            <a:r>
              <a:rPr lang="en-US" sz="2400" dirty="0" smtClean="0"/>
              <a:t>“Observe well these rules:  It is a very common mistake to say money is a commodity …”   “Bullion is valued by its weight … money is valued by its stamp.”   Locke, </a:t>
            </a:r>
            <a:r>
              <a:rPr lang="en-US" sz="2400" i="1" dirty="0" smtClean="0"/>
              <a:t>Essay on Money and Bullion</a:t>
            </a:r>
            <a:endParaRPr lang="en-US" sz="2400" i="1" dirty="0"/>
          </a:p>
          <a:p>
            <a:pPr marL="0" indent="0">
              <a:buNone/>
            </a:pPr>
            <a:endParaRPr lang="en-US" sz="2400" dirty="0" smtClean="0"/>
          </a:p>
          <a:p>
            <a:pPr marL="0" indent="0">
              <a:buNone/>
            </a:pPr>
            <a:r>
              <a:rPr lang="en-US" sz="2400" dirty="0" smtClean="0"/>
              <a:t>“ … it depends not barely on the quantity of money but the quickness of its circulation … but to make some probable guess, we are to consider how much money it is necessary to suppose must rest constantly in each man’s hands, as requisite to the carrying of trade.”</a:t>
            </a: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
        <p:nvSpPr>
          <p:cNvPr id="4" name="TextBox 3"/>
          <p:cNvSpPr txBox="1"/>
          <p:nvPr/>
        </p:nvSpPr>
        <p:spPr>
          <a:xfrm>
            <a:off x="635431" y="96089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90140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FF00"/>
          </a:solidFill>
        </p:spPr>
        <p:txBody>
          <a:bodyPr>
            <a:normAutofit/>
          </a:bodyPr>
          <a:lstStyle/>
          <a:p>
            <a:pPr algn="ctr"/>
            <a:r>
              <a:rPr lang="en-US" sz="2400" b="1" dirty="0" smtClean="0"/>
              <a:t>(4b)  The </a:t>
            </a:r>
            <a:r>
              <a:rPr lang="en-US" sz="2400" b="1" dirty="0"/>
              <a:t>quantity of money and </a:t>
            </a:r>
            <a:r>
              <a:rPr lang="en-US" sz="2400" b="1" dirty="0" smtClean="0"/>
              <a:t>inflation:  David Hume</a:t>
            </a:r>
            <a:endParaRPr lang="en-US" sz="2400" b="1" dirty="0"/>
          </a:p>
        </p:txBody>
      </p:sp>
      <p:sp>
        <p:nvSpPr>
          <p:cNvPr id="3" name="Content Placeholder 2"/>
          <p:cNvSpPr>
            <a:spLocks noGrp="1"/>
          </p:cNvSpPr>
          <p:nvPr>
            <p:ph idx="1"/>
          </p:nvPr>
        </p:nvSpPr>
        <p:spPr>
          <a:xfrm>
            <a:off x="366790" y="2026780"/>
            <a:ext cx="7428857" cy="3147986"/>
          </a:xfrm>
        </p:spPr>
        <p:txBody>
          <a:bodyPr>
            <a:normAutofit/>
          </a:bodyPr>
          <a:lstStyle/>
          <a:p>
            <a:pPr marL="0" indent="0">
              <a:buNone/>
            </a:pPr>
            <a:r>
              <a:rPr lang="en-US" sz="2400" dirty="0" smtClean="0"/>
              <a:t>David Hume (1711 – 1776):</a:t>
            </a:r>
          </a:p>
          <a:p>
            <a:pPr marL="0" indent="0">
              <a:buNone/>
            </a:pPr>
            <a:r>
              <a:rPr lang="en-US" sz="2400" dirty="0"/>
              <a:t>He was one of the most important figures in the history </a:t>
            </a:r>
            <a:r>
              <a:rPr lang="en-US" sz="2400" dirty="0" smtClean="0"/>
              <a:t>of Western philosophy and the Scottish Enlightenment.   Hume </a:t>
            </a:r>
            <a:r>
              <a:rPr lang="en-US" sz="2400" dirty="0"/>
              <a:t>is often grouped </a:t>
            </a:r>
            <a:r>
              <a:rPr lang="en-US" sz="2400" dirty="0" smtClean="0"/>
              <a:t>with John Locke, George Berkeley, and a handful </a:t>
            </a:r>
            <a:r>
              <a:rPr lang="en-US" sz="2400" dirty="0"/>
              <a:t>of others </a:t>
            </a:r>
            <a:r>
              <a:rPr lang="en-US" sz="2400" dirty="0" smtClean="0"/>
              <a:t>as British </a:t>
            </a:r>
            <a:r>
              <a:rPr lang="en-US" sz="2400" dirty="0"/>
              <a:t>empiricists</a:t>
            </a:r>
            <a:r>
              <a:rPr lang="en-US" sz="2400" dirty="0" smtClean="0"/>
              <a:t>.    </a:t>
            </a:r>
            <a:r>
              <a:rPr lang="en-US" sz="2400" dirty="0"/>
              <a:t>Part of Hume’s fame and importance owes to his boldly skeptical approach to a range of philosophical subjects.</a:t>
            </a:r>
            <a:endParaRPr lang="en-US" dirty="0" smtClean="0"/>
          </a:p>
        </p:txBody>
      </p:sp>
      <p:pic>
        <p:nvPicPr>
          <p:cNvPr id="4103" name="Picture 7" descr="http://img.desmotivaciones.es/201203/C00880251766_David_Hume_philosopher_of_science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899" y="1226949"/>
            <a:ext cx="3709099" cy="474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49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FF00"/>
          </a:solidFill>
        </p:spPr>
        <p:txBody>
          <a:bodyPr>
            <a:normAutofit/>
          </a:bodyPr>
          <a:lstStyle/>
          <a:p>
            <a:pPr algn="ctr"/>
            <a:r>
              <a:rPr lang="en-US" sz="2400" b="1" dirty="0" smtClean="0"/>
              <a:t>(4b)  The </a:t>
            </a:r>
            <a:r>
              <a:rPr lang="en-US" sz="2400" b="1" dirty="0"/>
              <a:t>quantity of money and </a:t>
            </a:r>
            <a:r>
              <a:rPr lang="en-US" sz="2400" b="1" dirty="0" smtClean="0"/>
              <a:t>inflation:  David Hume</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r>
              <a:rPr lang="en-US" sz="2400" u="sng" dirty="0" smtClean="0"/>
              <a:t>Hume had a good understanding of the way quantity affects the value of money:</a:t>
            </a:r>
          </a:p>
          <a:p>
            <a:pPr marL="0" indent="0">
              <a:buNone/>
            </a:pPr>
            <a:endParaRPr lang="en-US" sz="2400" dirty="0"/>
          </a:p>
          <a:p>
            <a:pPr marL="0" indent="0">
              <a:buNone/>
            </a:pPr>
            <a:r>
              <a:rPr lang="en-US" sz="2400" dirty="0" smtClean="0"/>
              <a:t>“… The prices of everything depend on the proportion between commodities and money, and that any alteration in either has the same effect either of heightening or lowering the price.  Increase the commodities they become cheaper.  Increase the money, they rise in their value … It is the proportion between the circulating money and the commodities in the market, which determines prices.”    Hume, </a:t>
            </a:r>
            <a:r>
              <a:rPr lang="en-US" sz="2400" i="1" dirty="0" smtClean="0"/>
              <a:t>Essays, Moral, Political, and Literary</a:t>
            </a:r>
          </a:p>
          <a:p>
            <a:pPr marL="0" indent="0">
              <a:buNone/>
            </a:pPr>
            <a:endParaRPr lang="en-US" sz="2400" dirty="0" smtClean="0"/>
          </a:p>
          <a:p>
            <a:pPr marL="0" indent="0">
              <a:buNone/>
            </a:pPr>
            <a:r>
              <a:rPr lang="en-US" sz="2400" u="sng" dirty="0" smtClean="0"/>
              <a:t>Hume understood that money’s role was active, not passive, upon economic activity:</a:t>
            </a:r>
          </a:p>
          <a:p>
            <a:pPr marL="0" indent="0">
              <a:buNone/>
            </a:pPr>
            <a:endParaRPr lang="en-US" sz="2400" dirty="0" smtClean="0"/>
          </a:p>
          <a:p>
            <a:pPr marL="0" indent="0">
              <a:buNone/>
            </a:pPr>
            <a:r>
              <a:rPr lang="en-US" sz="2400" dirty="0" smtClean="0"/>
              <a:t>“We find that in every kingdom into which money begins to flow in greater abundance than formerly, everything takes on a new face; the merchant becomes more enterprising, the manufacturers more diligent; and even the farmer follows his plough with greater alacrity and attention.”    Hume, </a:t>
            </a:r>
            <a:r>
              <a:rPr lang="en-US" sz="2400" i="1" dirty="0"/>
              <a:t>Essays, Moral, Political, and Literary</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Tree>
    <p:extLst>
      <p:ext uri="{BB962C8B-B14F-4D97-AF65-F5344CB8AC3E}">
        <p14:creationId xmlns:p14="http://schemas.microsoft.com/office/powerpoint/2010/main" val="881629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a:bodyPr>
          <a:lstStyle/>
          <a:p>
            <a:pPr algn="ctr"/>
            <a:r>
              <a:rPr lang="en-US" sz="2400" b="1" dirty="0" smtClean="0"/>
              <a:t>PART 5</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
        <p:nvSpPr>
          <p:cNvPr id="5" name="Rectangle 4"/>
          <p:cNvSpPr/>
          <p:nvPr/>
        </p:nvSpPr>
        <p:spPr>
          <a:xfrm>
            <a:off x="3048000" y="2428726"/>
            <a:ext cx="6715932" cy="2000548"/>
          </a:xfrm>
          <a:prstGeom prst="rect">
            <a:avLst/>
          </a:prstGeom>
        </p:spPr>
        <p:txBody>
          <a:bodyPr wrap="square">
            <a:spAutoFit/>
          </a:bodyPr>
          <a:lstStyle/>
          <a:p>
            <a:r>
              <a:rPr lang="en-US" sz="2400" dirty="0"/>
              <a:t>Adam Smith:</a:t>
            </a:r>
          </a:p>
          <a:p>
            <a:pPr marL="914400" lvl="1" indent="-457200">
              <a:buFont typeface="+mj-lt"/>
              <a:buAutoNum type="alphaLcPeriod"/>
            </a:pPr>
            <a:r>
              <a:rPr lang="en-US" sz="2000" dirty="0"/>
              <a:t>Hated governments issuing </a:t>
            </a:r>
            <a:r>
              <a:rPr lang="en-US" sz="2000" dirty="0" smtClean="0"/>
              <a:t>money – Colonial Money</a:t>
            </a:r>
            <a:endParaRPr lang="en-US" sz="2000" dirty="0"/>
          </a:p>
          <a:p>
            <a:pPr marL="914400" lvl="1" indent="-457200">
              <a:buFont typeface="+mj-lt"/>
              <a:buAutoNum type="alphaLcPeriod"/>
            </a:pPr>
            <a:r>
              <a:rPr lang="en-US" sz="2000" dirty="0" smtClean="0"/>
              <a:t>Relentless attack on society</a:t>
            </a:r>
            <a:endParaRPr lang="en-US" sz="2000" dirty="0"/>
          </a:p>
          <a:p>
            <a:pPr marL="914400" lvl="1" indent="-457200">
              <a:buFont typeface="+mj-lt"/>
              <a:buAutoNum type="alphaLcPeriod"/>
            </a:pPr>
            <a:r>
              <a:rPr lang="en-US" sz="2000" dirty="0"/>
              <a:t>Evasion of the interest problem</a:t>
            </a:r>
          </a:p>
          <a:p>
            <a:pPr marL="914400" lvl="1" indent="-457200">
              <a:buFont typeface="+mj-lt"/>
              <a:buAutoNum type="alphaLcPeriod"/>
            </a:pPr>
            <a:r>
              <a:rPr lang="en-US" sz="2000" dirty="0"/>
              <a:t>Buildup of an un-payable national debt</a:t>
            </a:r>
          </a:p>
          <a:p>
            <a:pPr marL="914400" lvl="1" indent="-457200">
              <a:buFont typeface="+mj-lt"/>
              <a:buAutoNum type="alphaLcPeriod"/>
            </a:pPr>
            <a:r>
              <a:rPr lang="en-US" sz="2000" dirty="0"/>
              <a:t>Bank of England over-issuing money</a:t>
            </a:r>
          </a:p>
        </p:txBody>
      </p:sp>
    </p:spTree>
    <p:extLst>
      <p:ext uri="{BB962C8B-B14F-4D97-AF65-F5344CB8AC3E}">
        <p14:creationId xmlns:p14="http://schemas.microsoft.com/office/powerpoint/2010/main" val="1463763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a:bodyPr>
          <a:lstStyle/>
          <a:p>
            <a:pPr algn="ctr"/>
            <a:r>
              <a:rPr lang="en-US" sz="2400" b="1" dirty="0" smtClean="0"/>
              <a:t>(5a) ADAM SMITH:  Hated governments issuing money – Colonial Money</a:t>
            </a:r>
            <a:endParaRPr lang="en-US" sz="2400" b="1" dirty="0"/>
          </a:p>
        </p:txBody>
      </p:sp>
      <p:sp>
        <p:nvSpPr>
          <p:cNvPr id="3" name="Content Placeholder 2"/>
          <p:cNvSpPr>
            <a:spLocks noGrp="1"/>
          </p:cNvSpPr>
          <p:nvPr>
            <p:ph idx="1"/>
          </p:nvPr>
        </p:nvSpPr>
        <p:spPr>
          <a:xfrm>
            <a:off x="258303" y="695396"/>
            <a:ext cx="6746932" cy="5999871"/>
          </a:xfrm>
        </p:spPr>
        <p:txBody>
          <a:bodyPr>
            <a:normAutofit lnSpcReduction="10000"/>
          </a:bodyPr>
          <a:lstStyle/>
          <a:p>
            <a:pPr marL="0" indent="0">
              <a:buNone/>
            </a:pPr>
            <a:r>
              <a:rPr lang="en-US" sz="2400" dirty="0" smtClean="0"/>
              <a:t>Smith:</a:t>
            </a:r>
          </a:p>
          <a:p>
            <a:pPr marL="0" indent="0">
              <a:buNone/>
            </a:pPr>
            <a:r>
              <a:rPr lang="en-US" sz="2400" dirty="0" smtClean="0"/>
              <a:t>“ … and though the colony governments paid no interest to the holders of this paper, they declared it to be and in fact rendered it a legal tender of payment for the full value for which it was issued.”</a:t>
            </a:r>
          </a:p>
          <a:p>
            <a:pPr marL="0" indent="0">
              <a:buNone/>
            </a:pPr>
            <a:endParaRPr lang="en-US" sz="2400" dirty="0"/>
          </a:p>
          <a:p>
            <a:pPr marL="0" indent="0">
              <a:buNone/>
            </a:pPr>
            <a:r>
              <a:rPr lang="en-US" sz="2400" dirty="0" smtClean="0"/>
              <a:t>“To oblige a creditor, therefore to accept of this as full payment for a debt of a hundred pounds actually paid down in ready money was an act of such violent injustice as has scarce, perhaps, been attempted by the government of any other country which pretended to be free.”</a:t>
            </a:r>
          </a:p>
          <a:p>
            <a:pPr marL="0" indent="0">
              <a:buNone/>
            </a:pPr>
            <a:endParaRPr lang="en-US" sz="2400" dirty="0" smtClean="0"/>
          </a:p>
          <a:p>
            <a:pPr marL="0" indent="0">
              <a:buNone/>
            </a:pPr>
            <a:r>
              <a:rPr lang="en-US" sz="2400" dirty="0" err="1" smtClean="0"/>
              <a:t>Zarlenga</a:t>
            </a:r>
            <a:r>
              <a:rPr lang="en-US" sz="2400" dirty="0" smtClean="0"/>
              <a:t>:</a:t>
            </a:r>
            <a:endParaRPr lang="en-US" sz="2400" dirty="0"/>
          </a:p>
          <a:p>
            <a:pPr marL="0" indent="0">
              <a:buNone/>
            </a:pPr>
            <a:r>
              <a:rPr lang="en-US" sz="2400" dirty="0" smtClean="0"/>
              <a:t>Smith downplayed that the Bank was often in crisis, and had often suspended redemption of its notes into gold.</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1026" name="Picture 2" descr="Colonial America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035" y="695397"/>
            <a:ext cx="4912963" cy="616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110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fontScale="90000"/>
          </a:bodyPr>
          <a:lstStyle/>
          <a:p>
            <a:pPr marL="457200" lvl="1" algn="ctr"/>
            <a:r>
              <a:rPr lang="en-US" sz="2400" b="1" dirty="0" smtClean="0"/>
              <a:t>(5b) ADAM SMITH:  </a:t>
            </a:r>
            <a:r>
              <a:rPr lang="en-US" sz="2000" b="1" dirty="0" smtClean="0"/>
              <a:t>Relentless Attack on Society</a:t>
            </a:r>
            <a:endParaRPr lang="en-US" sz="2000" b="1" dirty="0"/>
          </a:p>
        </p:txBody>
      </p:sp>
      <p:sp>
        <p:nvSpPr>
          <p:cNvPr id="3" name="Content Placeholder 2"/>
          <p:cNvSpPr>
            <a:spLocks noGrp="1"/>
          </p:cNvSpPr>
          <p:nvPr>
            <p:ph idx="1"/>
          </p:nvPr>
        </p:nvSpPr>
        <p:spPr>
          <a:xfrm>
            <a:off x="149814" y="596973"/>
            <a:ext cx="8002885" cy="6096465"/>
          </a:xfrm>
        </p:spPr>
        <p:txBody>
          <a:bodyPr>
            <a:normAutofit lnSpcReduction="10000"/>
          </a:bodyPr>
          <a:lstStyle/>
          <a:p>
            <a:pPr marL="0" indent="0">
              <a:buNone/>
            </a:pPr>
            <a:r>
              <a:rPr lang="en-US" sz="2400" dirty="0" smtClean="0"/>
              <a:t>Smith:</a:t>
            </a:r>
          </a:p>
          <a:p>
            <a:pPr marL="0" indent="0">
              <a:buNone/>
            </a:pPr>
            <a:r>
              <a:rPr lang="en-US" sz="2400" dirty="0" smtClean="0"/>
              <a:t>“The orderly, vigilant, and parsimonious administration of such aristocracies as those of Venice and Amsterdam is extremely proper, it appears from experience, for the management of a mercantile project of this kind {</a:t>
            </a:r>
            <a:r>
              <a:rPr lang="en-US" sz="2400" i="1" dirty="0" smtClean="0"/>
              <a:t>profit of a public bank</a:t>
            </a:r>
            <a:r>
              <a:rPr lang="en-US" sz="2400" dirty="0" smtClean="0"/>
              <a:t>}.   But whether such a Government as that of England – which, whatever may be its virtues, has never been famous for good economy; which, in time of peace, has generally conducted itself with the slothful and negligent profusion that is perhaps natural to monarchies; and in time of war has constantly acted with all the thoughtless extravagance that democracies are apt to fall into – could be safely trusted with the management of such a project, must at least be a good deal more doubtful.”</a:t>
            </a:r>
          </a:p>
          <a:p>
            <a:pPr marL="0" indent="0">
              <a:buNone/>
            </a:pPr>
            <a:endParaRPr lang="en-US" sz="2400" dirty="0"/>
          </a:p>
          <a:p>
            <a:pPr marL="0" indent="0">
              <a:buNone/>
            </a:pPr>
            <a:r>
              <a:rPr lang="en-US" sz="2400" dirty="0" err="1" smtClean="0"/>
              <a:t>Zarlenga</a:t>
            </a:r>
            <a:r>
              <a:rPr lang="en-US" sz="2400" dirty="0" smtClean="0"/>
              <a:t>:</a:t>
            </a:r>
          </a:p>
          <a:p>
            <a:pPr marL="0" indent="0">
              <a:buNone/>
            </a:pPr>
            <a:r>
              <a:rPr lang="en-US" sz="2400" dirty="0" smtClean="0"/>
              <a:t>Adam Smith’s assault is one of the most vicious, elitist attacks on society as can be found anywhere from a “man of letters.” </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2054" name="Picture 6" descr="http://www.wooddalelibrary.org/assets/images/Links/governm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1121" y="2146804"/>
            <a:ext cx="2742608" cy="275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010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fontScale="90000"/>
          </a:bodyPr>
          <a:lstStyle/>
          <a:p>
            <a:pPr marL="457200" lvl="1" algn="ctr"/>
            <a:r>
              <a:rPr lang="en-US" sz="2400" b="1" dirty="0" smtClean="0"/>
              <a:t>(5b) ADAM SMITH:  </a:t>
            </a:r>
            <a:r>
              <a:rPr lang="en-US" sz="2000" b="1" dirty="0" smtClean="0"/>
              <a:t>Relentless Attack on Society</a:t>
            </a:r>
            <a:endParaRPr lang="en-US" sz="2000" b="1" dirty="0"/>
          </a:p>
        </p:txBody>
      </p:sp>
      <p:sp>
        <p:nvSpPr>
          <p:cNvPr id="3" name="Content Placeholder 2"/>
          <p:cNvSpPr>
            <a:spLocks noGrp="1"/>
          </p:cNvSpPr>
          <p:nvPr>
            <p:ph idx="1"/>
          </p:nvPr>
        </p:nvSpPr>
        <p:spPr>
          <a:xfrm>
            <a:off x="149814" y="596974"/>
            <a:ext cx="11812885" cy="2719664"/>
          </a:xfrm>
        </p:spPr>
        <p:txBody>
          <a:bodyPr>
            <a:normAutofit/>
          </a:bodyPr>
          <a:lstStyle/>
          <a:p>
            <a:pPr marL="0" indent="0">
              <a:buNone/>
            </a:pPr>
            <a:r>
              <a:rPr lang="en-US" sz="2400" dirty="0" err="1" smtClean="0"/>
              <a:t>Zarlenga</a:t>
            </a:r>
            <a:r>
              <a:rPr lang="en-US" sz="2400" dirty="0" smtClean="0"/>
              <a:t>:</a:t>
            </a:r>
          </a:p>
          <a:p>
            <a:pPr marL="0" indent="0">
              <a:buNone/>
            </a:pPr>
            <a:r>
              <a:rPr lang="en-US" sz="2400" dirty="0" smtClean="0"/>
              <a:t>In Smith’s smearing of the English Government we see the beginnings of the relentless attack on society – the belittling and smearing of its organizational form – government.    Today, this attack has reached a dangerous level.</a:t>
            </a:r>
          </a:p>
          <a:p>
            <a:pPr marL="0" indent="0">
              <a:buNone/>
            </a:pPr>
            <a:endParaRPr lang="en-US" sz="2400" dirty="0"/>
          </a:p>
          <a:p>
            <a:pPr marL="0" indent="0">
              <a:buNone/>
            </a:pPr>
            <a:r>
              <a:rPr lang="en-US" sz="2400" dirty="0" smtClean="0"/>
              <a:t>Smith’s purpose for this attack – to keep the monetary power in private hands.</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3074" name="Picture 2" descr="http://fshiels.files.wordpress.com/2014/02/ronald_reagan_qu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086" y="3754744"/>
            <a:ext cx="4399526" cy="26617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governmentgonebad.com/images/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087" y="3275176"/>
            <a:ext cx="3004956" cy="3205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22210"/>
            <a:ext cx="12191998" cy="523220"/>
          </a:xfrm>
          <a:prstGeom prst="rect">
            <a:avLst/>
          </a:prstGeom>
          <a:solidFill>
            <a:srgbClr val="FF66CC"/>
          </a:solidFill>
        </p:spPr>
        <p:txBody>
          <a:bodyPr wrap="square" rtlCol="0">
            <a:spAutoFit/>
          </a:bodyPr>
          <a:lstStyle/>
          <a:p>
            <a:pPr algn="ctr"/>
            <a:r>
              <a:rPr lang="en-US" sz="2800" dirty="0" smtClean="0"/>
              <a:t>BUT WHAT MONEY IS CONTROLLING THE GOVERNMENT?</a:t>
            </a:r>
            <a:endParaRPr lang="en-US" sz="2800" dirty="0"/>
          </a:p>
        </p:txBody>
      </p:sp>
    </p:spTree>
    <p:extLst>
      <p:ext uri="{BB962C8B-B14F-4D97-AF65-F5344CB8AC3E}">
        <p14:creationId xmlns:p14="http://schemas.microsoft.com/office/powerpoint/2010/main" val="845730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397787" y="773085"/>
            <a:ext cx="11396421" cy="5672380"/>
          </a:xfrm>
        </p:spPr>
        <p:txBody>
          <a:bodyPr>
            <a:normAutofit/>
          </a:bodyPr>
          <a:lstStyle/>
          <a:p>
            <a:pPr marL="457200" indent="-457200">
              <a:buAutoNum type="arabicPeriod"/>
            </a:pPr>
            <a:r>
              <a:rPr lang="en-US" sz="2400" dirty="0" smtClean="0"/>
              <a:t>Better Monetary Thought – Bishop George Berkeley</a:t>
            </a:r>
          </a:p>
          <a:p>
            <a:pPr marL="457200" indent="-457200">
              <a:buAutoNum type="arabicPeriod"/>
            </a:pPr>
            <a:r>
              <a:rPr lang="en-US" sz="2400" dirty="0" smtClean="0"/>
              <a:t>Better Monetary Thought – John Raithby (1811)</a:t>
            </a:r>
          </a:p>
          <a:p>
            <a:pPr marL="457200" indent="-457200">
              <a:buFont typeface="Arial" panose="020B0604020202020204" pitchFamily="34" charset="0"/>
              <a:buAutoNum type="arabicPeriod"/>
            </a:pPr>
            <a:r>
              <a:rPr lang="en-US" sz="2400" dirty="0" smtClean="0"/>
              <a:t>Better Monetary Thought - Charles </a:t>
            </a:r>
            <a:r>
              <a:rPr lang="en-US" sz="2400" dirty="0"/>
              <a:t>de </a:t>
            </a:r>
            <a:r>
              <a:rPr lang="en-US" sz="2400" dirty="0" smtClean="0"/>
              <a:t>Montesquieu:</a:t>
            </a:r>
          </a:p>
          <a:p>
            <a:pPr marL="0" indent="0">
              <a:buNone/>
            </a:pPr>
            <a:r>
              <a:rPr lang="en-US" sz="2400" dirty="0"/>
              <a:t> </a:t>
            </a:r>
            <a:r>
              <a:rPr lang="en-US" sz="2400" dirty="0" smtClean="0"/>
              <a:t>      Charging </a:t>
            </a:r>
            <a:r>
              <a:rPr lang="en-US" sz="2400" dirty="0"/>
              <a:t>interest on privately created </a:t>
            </a:r>
            <a:r>
              <a:rPr lang="en-US" sz="2400" dirty="0" smtClean="0"/>
              <a:t>money</a:t>
            </a:r>
          </a:p>
          <a:p>
            <a:pPr marL="457200" indent="-457200">
              <a:buFont typeface="+mj-lt"/>
              <a:buAutoNum type="arabicPeriod" startAt="4"/>
            </a:pPr>
            <a:r>
              <a:rPr lang="en-US" sz="2400" dirty="0" smtClean="0"/>
              <a:t>Better Monetary Thought:  the </a:t>
            </a:r>
            <a:r>
              <a:rPr lang="en-US" sz="2400" dirty="0"/>
              <a:t>quantity of money and inflation – how much money is needed?</a:t>
            </a:r>
          </a:p>
          <a:p>
            <a:pPr marL="914400" lvl="1" indent="-457200">
              <a:buFont typeface="+mj-lt"/>
              <a:buAutoNum type="alphaLcParenR"/>
            </a:pPr>
            <a:r>
              <a:rPr lang="en-US" sz="2000" dirty="0"/>
              <a:t>John Locke</a:t>
            </a:r>
          </a:p>
          <a:p>
            <a:pPr marL="914400" lvl="1" indent="-457200">
              <a:buFont typeface="+mj-lt"/>
              <a:buAutoNum type="alphaLcParenR"/>
            </a:pPr>
            <a:r>
              <a:rPr lang="en-US" sz="2000" dirty="0" smtClean="0"/>
              <a:t>David </a:t>
            </a:r>
            <a:r>
              <a:rPr lang="en-US" sz="2000" dirty="0"/>
              <a:t>Hume</a:t>
            </a:r>
          </a:p>
          <a:p>
            <a:pPr marL="457200" indent="-457200">
              <a:buAutoNum type="arabicPeriod" startAt="4"/>
            </a:pPr>
            <a:r>
              <a:rPr lang="en-US" sz="2400" dirty="0" smtClean="0"/>
              <a:t>Adam Smith:</a:t>
            </a:r>
          </a:p>
          <a:p>
            <a:pPr marL="914400" lvl="1" indent="-457200">
              <a:buFont typeface="+mj-lt"/>
              <a:buAutoNum type="alphaLcPeriod"/>
            </a:pPr>
            <a:r>
              <a:rPr lang="en-US" sz="2000" dirty="0" smtClean="0"/>
              <a:t>Hated governments issuing money:  Colonial Money</a:t>
            </a:r>
          </a:p>
          <a:p>
            <a:pPr marL="914400" lvl="1" indent="-457200">
              <a:buFont typeface="+mj-lt"/>
              <a:buAutoNum type="alphaLcPeriod"/>
            </a:pPr>
            <a:r>
              <a:rPr lang="en-US" sz="2000" dirty="0" smtClean="0"/>
              <a:t>Relentless attack on society</a:t>
            </a:r>
          </a:p>
          <a:p>
            <a:pPr marL="914400" lvl="1" indent="-457200">
              <a:buFont typeface="+mj-lt"/>
              <a:buAutoNum type="alphaLcPeriod"/>
            </a:pPr>
            <a:r>
              <a:rPr lang="en-US" sz="2000" dirty="0" smtClean="0"/>
              <a:t>Evasion </a:t>
            </a:r>
            <a:r>
              <a:rPr lang="en-US" sz="2000" dirty="0"/>
              <a:t>of the interest </a:t>
            </a:r>
            <a:r>
              <a:rPr lang="en-US" sz="2000" dirty="0" smtClean="0"/>
              <a:t>problem</a:t>
            </a:r>
          </a:p>
          <a:p>
            <a:pPr marL="914400" lvl="1" indent="-457200">
              <a:buFont typeface="+mj-lt"/>
              <a:buAutoNum type="alphaLcPeriod"/>
            </a:pPr>
            <a:r>
              <a:rPr lang="en-US" sz="2000" dirty="0" smtClean="0"/>
              <a:t>Buildup </a:t>
            </a:r>
            <a:r>
              <a:rPr lang="en-US" sz="2000" dirty="0"/>
              <a:t>of an un-payable national </a:t>
            </a:r>
            <a:r>
              <a:rPr lang="en-US" sz="2000" dirty="0" smtClean="0"/>
              <a:t>debt</a:t>
            </a:r>
          </a:p>
          <a:p>
            <a:pPr marL="914400" lvl="1" indent="-457200">
              <a:buFont typeface="+mj-lt"/>
              <a:buAutoNum type="alphaLcPeriod"/>
            </a:pPr>
            <a:r>
              <a:rPr lang="en-US" sz="2000" dirty="0"/>
              <a:t>Bank of England over-issuing money</a:t>
            </a:r>
            <a:endParaRPr lang="en-US" sz="2000" dirty="0" smtClean="0"/>
          </a:p>
          <a:p>
            <a:pPr marL="457200" indent="-457200">
              <a:buAutoNum type="arabicPeriod" startAt="4"/>
            </a:pPr>
            <a:endParaRPr lang="en-US" sz="2400" dirty="0" smtClean="0"/>
          </a:p>
          <a:p>
            <a:pPr marL="457200" lvl="1" indent="0">
              <a:buNone/>
            </a:pPr>
            <a:endParaRPr lang="en-US" sz="2000" dirty="0" smtClean="0"/>
          </a:p>
          <a:p>
            <a:endParaRPr lang="en-US" dirty="0" smtClean="0"/>
          </a:p>
        </p:txBody>
      </p:sp>
    </p:spTree>
    <p:extLst>
      <p:ext uri="{BB962C8B-B14F-4D97-AF65-F5344CB8AC3E}">
        <p14:creationId xmlns:p14="http://schemas.microsoft.com/office/powerpoint/2010/main" val="1425440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fontScale="90000"/>
          </a:bodyPr>
          <a:lstStyle/>
          <a:p>
            <a:pPr marL="457200" lvl="1" algn="ctr"/>
            <a:r>
              <a:rPr lang="en-US" sz="2400" b="1" dirty="0" smtClean="0"/>
              <a:t>(5c )  ADAM SMITH:  </a:t>
            </a:r>
            <a:r>
              <a:rPr lang="en-US" sz="2000" b="1" dirty="0" smtClean="0"/>
              <a:t>Evasion of the interest problem</a:t>
            </a:r>
          </a:p>
        </p:txBody>
      </p:sp>
      <p:sp>
        <p:nvSpPr>
          <p:cNvPr id="3" name="Content Placeholder 2"/>
          <p:cNvSpPr>
            <a:spLocks noGrp="1"/>
          </p:cNvSpPr>
          <p:nvPr>
            <p:ph idx="1"/>
          </p:nvPr>
        </p:nvSpPr>
        <p:spPr>
          <a:xfrm>
            <a:off x="2825561" y="581066"/>
            <a:ext cx="9097503" cy="426324"/>
          </a:xfrm>
          <a:solidFill>
            <a:srgbClr val="99CCFF"/>
          </a:solidFill>
        </p:spPr>
        <p:txBody>
          <a:bodyPr>
            <a:normAutofit/>
          </a:bodyPr>
          <a:lstStyle/>
          <a:p>
            <a:pPr marL="0" indent="0">
              <a:buNone/>
            </a:pPr>
            <a:r>
              <a:rPr lang="en-US" sz="2400" dirty="0" smtClean="0"/>
              <a:t>Contrast Ricardo’s clear statement with Smith’s obtuse statement:</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1026" name="Picture 2" descr="http://images.fineartamerica.com/images-medium-large/1-david-ricardo-1772-1823-grang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9451"/>
            <a:ext cx="2556628" cy="3346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athertheo.files.wordpress.com/2011/02/adam-smi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1829" y="3568030"/>
            <a:ext cx="2200167" cy="328997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799434" y="1141734"/>
            <a:ext cx="9273746" cy="2426296"/>
          </a:xfrm>
          <a:prstGeom prst="rect">
            <a:avLst/>
          </a:prstGeom>
          <a:solidFill>
            <a:srgbClr val="FF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t>“The public, or the Government on behalf of the public, is indebted to the Bank in a sum of money larger than the whole amount of Bank notes in circulation; for the Government not only owes the Bank fifteen millions, its original capital, which is lent at 3 per cent. interest, but also many more millions which are advanced on Exchequer bills …  It is evident therefore that if the Government itself were to be the sole issuer of paper money instead of borrowing it of the Bank, the only difference would be with respect to interest:  the Bank would no longer receive interest and the Government would no longer pay it …”  David Ricardo, </a:t>
            </a:r>
            <a:r>
              <a:rPr lang="en-US" sz="2000" i="1" dirty="0" smtClean="0"/>
              <a:t>Plan for the Establishment of a National Bank</a:t>
            </a:r>
            <a:endParaRPr lang="en-US" i="1" dirty="0" smtClean="0"/>
          </a:p>
        </p:txBody>
      </p:sp>
      <p:sp>
        <p:nvSpPr>
          <p:cNvPr id="7" name="Content Placeholder 2"/>
          <p:cNvSpPr txBox="1">
            <a:spLocks/>
          </p:cNvSpPr>
          <p:nvPr/>
        </p:nvSpPr>
        <p:spPr>
          <a:xfrm>
            <a:off x="348118" y="4227387"/>
            <a:ext cx="9273746" cy="2426296"/>
          </a:xfrm>
          <a:prstGeom prst="rect">
            <a:avLst/>
          </a:prstGeom>
          <a:solidFill>
            <a:srgbClr val="FFFF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t>“In the payment of interest of the public debt, it has been said, it is the right hand which pays the left … it is only a part of the revenue of one set of the inhabitants which is transferred to another, and the Nation is not a farthing poorer.”  </a:t>
            </a:r>
          </a:p>
          <a:p>
            <a:pPr marL="0" indent="0">
              <a:buNone/>
            </a:pPr>
            <a:r>
              <a:rPr lang="en-US" sz="2000" dirty="0" smtClean="0"/>
              <a:t>Smith discusses paying ‘interest on the public debt’ and not on money creation, but a  major part of government bonds was purchased by the Bank of England with new money creation.   </a:t>
            </a:r>
          </a:p>
          <a:p>
            <a:pPr marL="0" indent="0">
              <a:buNone/>
            </a:pPr>
            <a:r>
              <a:rPr lang="en-US" sz="2000" dirty="0" smtClean="0"/>
              <a:t>Smith calls the holders of the public debt as ‘creditors of the public’, implying that something real was lent as in a normal creditor-debtor relationship.</a:t>
            </a:r>
            <a:endParaRPr lang="en-US" dirty="0" smtClean="0"/>
          </a:p>
        </p:txBody>
      </p:sp>
      <p:sp>
        <p:nvSpPr>
          <p:cNvPr id="4" name="TextBox 3"/>
          <p:cNvSpPr txBox="1"/>
          <p:nvPr/>
        </p:nvSpPr>
        <p:spPr>
          <a:xfrm>
            <a:off x="348118" y="3713042"/>
            <a:ext cx="1470980" cy="369332"/>
          </a:xfrm>
          <a:prstGeom prst="rect">
            <a:avLst/>
          </a:prstGeom>
          <a:noFill/>
        </p:spPr>
        <p:txBody>
          <a:bodyPr wrap="none" rtlCol="0">
            <a:spAutoFit/>
          </a:bodyPr>
          <a:lstStyle/>
          <a:p>
            <a:r>
              <a:rPr lang="en-US" dirty="0" smtClean="0"/>
              <a:t>David Ricardo</a:t>
            </a:r>
            <a:endParaRPr lang="en-US" dirty="0"/>
          </a:p>
        </p:txBody>
      </p:sp>
      <p:sp>
        <p:nvSpPr>
          <p:cNvPr id="5" name="TextBox 4"/>
          <p:cNvSpPr txBox="1"/>
          <p:nvPr/>
        </p:nvSpPr>
        <p:spPr>
          <a:xfrm>
            <a:off x="10729358" y="3713042"/>
            <a:ext cx="1329210" cy="369332"/>
          </a:xfrm>
          <a:prstGeom prst="rect">
            <a:avLst/>
          </a:prstGeom>
          <a:noFill/>
        </p:spPr>
        <p:txBody>
          <a:bodyPr wrap="none" rtlCol="0">
            <a:spAutoFit/>
          </a:bodyPr>
          <a:lstStyle/>
          <a:p>
            <a:r>
              <a:rPr lang="en-US" dirty="0" smtClean="0"/>
              <a:t>Adam Smith</a:t>
            </a:r>
            <a:endParaRPr lang="en-US" dirty="0"/>
          </a:p>
        </p:txBody>
      </p:sp>
    </p:spTree>
    <p:extLst>
      <p:ext uri="{BB962C8B-B14F-4D97-AF65-F5344CB8AC3E}">
        <p14:creationId xmlns:p14="http://schemas.microsoft.com/office/powerpoint/2010/main" val="2558322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fontScale="90000"/>
          </a:bodyPr>
          <a:lstStyle/>
          <a:p>
            <a:pPr marL="457200" lvl="1" algn="ctr"/>
            <a:r>
              <a:rPr lang="en-US" sz="2800" b="1" dirty="0" smtClean="0"/>
              <a:t>(5d)  ADAM SMITH:  </a:t>
            </a:r>
            <a:r>
              <a:rPr lang="en-US" sz="2400" b="1" dirty="0" smtClean="0"/>
              <a:t>Buildup of an un-payable national debt</a:t>
            </a:r>
            <a:endParaRPr lang="en-US" sz="2000" b="1" dirty="0" smtClean="0"/>
          </a:p>
        </p:txBody>
      </p:sp>
      <p:sp>
        <p:nvSpPr>
          <p:cNvPr id="3" name="Content Placeholder 2"/>
          <p:cNvSpPr>
            <a:spLocks noGrp="1"/>
          </p:cNvSpPr>
          <p:nvPr>
            <p:ph idx="1"/>
          </p:nvPr>
        </p:nvSpPr>
        <p:spPr>
          <a:xfrm>
            <a:off x="2825561" y="581066"/>
            <a:ext cx="9097503" cy="426324"/>
          </a:xfrm>
          <a:solidFill>
            <a:srgbClr val="99CCFF"/>
          </a:solidFill>
        </p:spPr>
        <p:txBody>
          <a:bodyPr>
            <a:normAutofit/>
          </a:bodyPr>
          <a:lstStyle/>
          <a:p>
            <a:pPr marL="0" indent="0">
              <a:buNone/>
            </a:pPr>
            <a:r>
              <a:rPr lang="en-US" sz="2000" dirty="0" smtClean="0"/>
              <a:t>Some people put forward plans to end the national debt …</a:t>
            </a:r>
          </a:p>
          <a:p>
            <a:pPr marL="0" indent="0">
              <a:buNone/>
            </a:pPr>
            <a:endParaRPr lang="en-US" sz="20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1026" name="Picture 2" descr="http://images.fineartamerica.com/images-medium-large/1-david-ricardo-1772-1823-gran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9451"/>
            <a:ext cx="2556628" cy="3346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athertheo.files.wordpress.com/2011/02/adam-smi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6331" y="4227387"/>
            <a:ext cx="1739028" cy="260041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799434" y="1141734"/>
            <a:ext cx="9273746" cy="2426296"/>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t>“I would propose, then, some such plan as the following for the establishment of a National Bank: --  1.  Five Commissioners shall be appointed in whom the full power of issuing all the paper money of the country shall be exclusively vested.  2.  On the expiration of the charter of the Bank of England in 1833 the Commissioners shall issue fifteen millions of paper money, the amount of the capital of the Bank lent to Government, with which that debt shall be discharged.  From that time the annual interest of 3 per cent. shall cease and determine. …  David Ricardo, </a:t>
            </a:r>
            <a:r>
              <a:rPr lang="en-US" sz="2000" i="1" dirty="0" smtClean="0"/>
              <a:t>Plan for the Establishment of a National Bank, 1824</a:t>
            </a:r>
            <a:endParaRPr lang="en-US" i="1" dirty="0" smtClean="0"/>
          </a:p>
        </p:txBody>
      </p:sp>
      <p:sp>
        <p:nvSpPr>
          <p:cNvPr id="7" name="Content Placeholder 2"/>
          <p:cNvSpPr txBox="1">
            <a:spLocks/>
          </p:cNvSpPr>
          <p:nvPr/>
        </p:nvSpPr>
        <p:spPr>
          <a:xfrm>
            <a:off x="425609" y="4314447"/>
            <a:ext cx="9273746" cy="2426296"/>
          </a:xfrm>
          <a:prstGeom prst="rect">
            <a:avLst/>
          </a:prstGeom>
          <a:solidFill>
            <a:srgbClr val="66CC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smtClean="0"/>
          </a:p>
          <a:p>
            <a:pPr marL="0" indent="0">
              <a:buNone/>
            </a:pPr>
            <a:r>
              <a:rPr lang="en-US" sz="2000" dirty="0" smtClean="0"/>
              <a:t>“To transfer from the owners of … land and capital stock … to another set of persons (the creditors of the public … The practice of funding has gradually enfeebled every state which has adopted it … Is it likely that in Great Britain alone a practice which has brought either weakness or desolation into every other country should prove altogether innocent?”</a:t>
            </a:r>
            <a:endParaRPr lang="en-US" dirty="0" smtClean="0"/>
          </a:p>
        </p:txBody>
      </p:sp>
      <p:sp>
        <p:nvSpPr>
          <p:cNvPr id="8" name="Content Placeholder 2"/>
          <p:cNvSpPr txBox="1">
            <a:spLocks/>
          </p:cNvSpPr>
          <p:nvPr/>
        </p:nvSpPr>
        <p:spPr>
          <a:xfrm>
            <a:off x="2799434" y="3699645"/>
            <a:ext cx="9097503" cy="426324"/>
          </a:xfrm>
          <a:prstGeom prst="rect">
            <a:avLst/>
          </a:prstGeom>
          <a:solidFill>
            <a:srgbClr val="99CCFF"/>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Adam Smith whined impotently about the debt but made no proposals to end it.</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sp>
        <p:nvSpPr>
          <p:cNvPr id="9" name="TextBox 8"/>
          <p:cNvSpPr txBox="1"/>
          <p:nvPr/>
        </p:nvSpPr>
        <p:spPr>
          <a:xfrm>
            <a:off x="348118" y="3713042"/>
            <a:ext cx="1470980" cy="369332"/>
          </a:xfrm>
          <a:prstGeom prst="rect">
            <a:avLst/>
          </a:prstGeom>
          <a:noFill/>
        </p:spPr>
        <p:txBody>
          <a:bodyPr wrap="none" rtlCol="0">
            <a:spAutoFit/>
          </a:bodyPr>
          <a:lstStyle/>
          <a:p>
            <a:r>
              <a:rPr lang="en-US" dirty="0" smtClean="0"/>
              <a:t>David Ricardo</a:t>
            </a:r>
            <a:endParaRPr lang="en-US" dirty="0"/>
          </a:p>
        </p:txBody>
      </p:sp>
      <p:sp>
        <p:nvSpPr>
          <p:cNvPr id="10" name="TextBox 9"/>
          <p:cNvSpPr txBox="1"/>
          <p:nvPr/>
        </p:nvSpPr>
        <p:spPr>
          <a:xfrm>
            <a:off x="10567727" y="4343909"/>
            <a:ext cx="1329210" cy="369332"/>
          </a:xfrm>
          <a:prstGeom prst="rect">
            <a:avLst/>
          </a:prstGeom>
          <a:noFill/>
        </p:spPr>
        <p:txBody>
          <a:bodyPr wrap="none" rtlCol="0">
            <a:spAutoFit/>
          </a:bodyPr>
          <a:lstStyle/>
          <a:p>
            <a:r>
              <a:rPr lang="en-US" dirty="0" smtClean="0"/>
              <a:t>Adam Smith</a:t>
            </a:r>
            <a:endParaRPr lang="en-US" dirty="0"/>
          </a:p>
        </p:txBody>
      </p:sp>
    </p:spTree>
    <p:extLst>
      <p:ext uri="{BB962C8B-B14F-4D97-AF65-F5344CB8AC3E}">
        <p14:creationId xmlns:p14="http://schemas.microsoft.com/office/powerpoint/2010/main" val="3195450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fontScale="90000"/>
          </a:bodyPr>
          <a:lstStyle/>
          <a:p>
            <a:pPr marL="457200" lvl="1" algn="ctr"/>
            <a:r>
              <a:rPr lang="en-US" sz="2400" b="1" dirty="0" smtClean="0"/>
              <a:t>(5e)  ADAM SMITH:  </a:t>
            </a:r>
            <a:r>
              <a:rPr lang="en-US" sz="2000" b="1" dirty="0" smtClean="0"/>
              <a:t>Bank of England over-issuing money</a:t>
            </a:r>
            <a:endParaRPr lang="en-US" sz="2400" b="1" dirty="0" smtClean="0"/>
          </a:p>
        </p:txBody>
      </p:sp>
      <p:sp>
        <p:nvSpPr>
          <p:cNvPr id="3" name="Content Placeholder 2"/>
          <p:cNvSpPr>
            <a:spLocks noGrp="1"/>
          </p:cNvSpPr>
          <p:nvPr>
            <p:ph idx="1"/>
          </p:nvPr>
        </p:nvSpPr>
        <p:spPr>
          <a:xfrm>
            <a:off x="397787" y="773085"/>
            <a:ext cx="11396421" cy="3046439"/>
          </a:xfrm>
        </p:spPr>
        <p:txBody>
          <a:bodyPr>
            <a:normAutofit fontScale="92500"/>
          </a:bodyPr>
          <a:lstStyle/>
          <a:p>
            <a:pPr marL="0" indent="0">
              <a:buNone/>
            </a:pPr>
            <a:r>
              <a:rPr lang="en-US" sz="2400" dirty="0" smtClean="0"/>
              <a:t>Nearly everyone realized that adding substantial amounts of paper notes to the money supply caused the value of money to drop.   Adam Smith argued to the contrary:</a:t>
            </a:r>
          </a:p>
          <a:p>
            <a:pPr marL="0" indent="0">
              <a:buNone/>
            </a:pPr>
            <a:endParaRPr lang="en-US" sz="2400" dirty="0"/>
          </a:p>
          <a:p>
            <a:pPr marL="0" indent="0">
              <a:buNone/>
            </a:pPr>
            <a:r>
              <a:rPr lang="en-US" sz="2400" dirty="0" smtClean="0"/>
              <a:t>“But as the quantity of gold and silver, which is taken from the currency, is always equal to the quantity of paper which is added to it, paper money does not necessarily increase the quantity of the whole currency.”  </a:t>
            </a:r>
          </a:p>
          <a:p>
            <a:pPr marL="0" indent="0">
              <a:buNone/>
            </a:pPr>
            <a:endParaRPr lang="en-US" sz="2400" dirty="0" smtClean="0"/>
          </a:p>
          <a:p>
            <a:pPr marL="0" indent="0">
              <a:buNone/>
            </a:pPr>
            <a:r>
              <a:rPr lang="en-US" sz="2400" dirty="0" smtClean="0"/>
              <a:t>Smith proposed an ‘economic model’  - likening the circulation of money as flowing in a channel.</a:t>
            </a: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2050" name="Picture 2" descr="http://image.shutterstock.com/display_pic_with_logo/50516/50516,1240062125,2/stock-photo-water-flowing-in-an-irrigation-canal-in-arizona-289231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556" y="3819524"/>
            <a:ext cx="4007283" cy="2840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roksurf.files.wordpress.com/2014/03/dsc6411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87" y="3819525"/>
            <a:ext cx="4571957" cy="3038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52415" y="6496631"/>
            <a:ext cx="2459328" cy="369332"/>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1738930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CFF"/>
          </a:solidFill>
        </p:spPr>
        <p:txBody>
          <a:bodyPr>
            <a:normAutofit fontScale="90000"/>
          </a:bodyPr>
          <a:lstStyle/>
          <a:p>
            <a:pPr marL="457200" lvl="1" algn="ctr"/>
            <a:r>
              <a:rPr lang="en-US" sz="2400" b="1" dirty="0" smtClean="0"/>
              <a:t>(5e)  ADAM SMITH:  </a:t>
            </a:r>
            <a:r>
              <a:rPr lang="en-US" sz="2000" b="1" dirty="0" smtClean="0"/>
              <a:t>Bank of England over-issuing money</a:t>
            </a:r>
            <a:endParaRPr lang="en-US" sz="2400" b="1" dirty="0" smtClean="0"/>
          </a:p>
        </p:txBody>
      </p:sp>
      <p:sp>
        <p:nvSpPr>
          <p:cNvPr id="3" name="Content Placeholder 2"/>
          <p:cNvSpPr>
            <a:spLocks noGrp="1"/>
          </p:cNvSpPr>
          <p:nvPr>
            <p:ph idx="1"/>
          </p:nvPr>
        </p:nvSpPr>
        <p:spPr>
          <a:xfrm>
            <a:off x="258302" y="974563"/>
            <a:ext cx="11597901" cy="3736922"/>
          </a:xfrm>
        </p:spPr>
        <p:txBody>
          <a:bodyPr>
            <a:normAutofit fontScale="92500" lnSpcReduction="20000"/>
          </a:bodyPr>
          <a:lstStyle/>
          <a:p>
            <a:pPr marL="0" indent="0">
              <a:buNone/>
            </a:pPr>
            <a:r>
              <a:rPr lang="en-US" sz="2400" dirty="0" smtClean="0"/>
              <a:t>The amount of money necessary to fill the channel depended on commercial activity – “That sum being then sufficient for circulating the whole annual produce of their land and </a:t>
            </a:r>
            <a:r>
              <a:rPr lang="en-US" sz="2400" dirty="0" err="1" smtClean="0"/>
              <a:t>labour</a:t>
            </a:r>
            <a:r>
              <a:rPr lang="en-US" sz="2400" dirty="0" smtClean="0"/>
              <a:t>.” </a:t>
            </a:r>
          </a:p>
          <a:p>
            <a:pPr marL="0" indent="0">
              <a:buNone/>
            </a:pPr>
            <a:endParaRPr lang="en-US" sz="2400" dirty="0"/>
          </a:p>
          <a:p>
            <a:pPr marL="0" indent="0">
              <a:buNone/>
            </a:pPr>
            <a:r>
              <a:rPr lang="en-US" sz="2400" dirty="0" smtClean="0"/>
              <a:t>When paper notes are put into circulation by the Bank of England, an equal amount of the gold and silver component of the channel overflows – “It will therefore be sent abroad, in order to seek that profitable employment which it cannot find at home.  But the paper cannot go abroad … because it will not be received in common payments.  Gold and silver therefore to the amount of {the added Bank currency} will be sent abroad.   They will exchange for foreign goods … but the revenue of idle people … cannot in the smallest degree, be increased by these operations of banking.”</a:t>
            </a:r>
          </a:p>
          <a:p>
            <a:pPr marL="0" indent="0">
              <a:buNone/>
            </a:pPr>
            <a:endParaRPr lang="en-US" sz="2400" dirty="0"/>
          </a:p>
          <a:p>
            <a:pPr marL="0" indent="0">
              <a:buNone/>
            </a:pPr>
            <a:r>
              <a:rPr lang="en-US" sz="2400" dirty="0" smtClean="0"/>
              <a:t>Stephen </a:t>
            </a:r>
            <a:r>
              <a:rPr lang="en-US" sz="2400" dirty="0" err="1" smtClean="0"/>
              <a:t>Zarlenga</a:t>
            </a:r>
            <a:r>
              <a:rPr lang="en-US" sz="2400" dirty="0" smtClean="0"/>
              <a:t>:  What if foreign banks were also printing foreign banknotes?  Where would the gold and silver then overflow it?  To Disneyland?</a:t>
            </a:r>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
        <p:nvSpPr>
          <p:cNvPr id="4" name="TextBox 3"/>
          <p:cNvSpPr txBox="1"/>
          <p:nvPr/>
        </p:nvSpPr>
        <p:spPr>
          <a:xfrm>
            <a:off x="8452415" y="6496631"/>
            <a:ext cx="2459328" cy="369332"/>
          </a:xfrm>
          <a:prstGeom prst="rect">
            <a:avLst/>
          </a:prstGeom>
          <a:solidFill>
            <a:schemeClr val="bg1"/>
          </a:solidFill>
        </p:spPr>
        <p:txBody>
          <a:bodyPr wrap="none" rtlCol="0">
            <a:spAutoFit/>
          </a:bodyPr>
          <a:lstStyle/>
          <a:p>
            <a:r>
              <a:rPr lang="en-US" dirty="0" smtClean="0"/>
              <a:t>                                           </a:t>
            </a:r>
            <a:endParaRPr lang="en-US" dirty="0"/>
          </a:p>
        </p:txBody>
      </p:sp>
      <p:sp>
        <p:nvSpPr>
          <p:cNvPr id="5" name="TextBox 4"/>
          <p:cNvSpPr txBox="1"/>
          <p:nvPr/>
        </p:nvSpPr>
        <p:spPr>
          <a:xfrm>
            <a:off x="4408467" y="511952"/>
            <a:ext cx="3297569" cy="400110"/>
          </a:xfrm>
          <a:prstGeom prst="rect">
            <a:avLst/>
          </a:prstGeom>
          <a:solidFill>
            <a:srgbClr val="FFFFCC"/>
          </a:solidFill>
        </p:spPr>
        <p:txBody>
          <a:bodyPr wrap="none" rtlCol="0">
            <a:spAutoFit/>
          </a:bodyPr>
          <a:lstStyle/>
          <a:p>
            <a:r>
              <a:rPr lang="en-US" sz="2000" b="1" dirty="0" smtClean="0"/>
              <a:t>SMITH’S ‘ECONOMIC MODEL’</a:t>
            </a:r>
            <a:endParaRPr lang="en-US" sz="2000" b="1" dirty="0"/>
          </a:p>
        </p:txBody>
      </p:sp>
      <p:pic>
        <p:nvPicPr>
          <p:cNvPr id="4098" name="Picture 2" descr="http://freebigpictures.com/wp-content/uploads/2009/09/overfl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747" y="4418023"/>
            <a:ext cx="3626011" cy="24479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travellife.ro/wp-content/uploads/2013/05/Vacanta-la-Disneyla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738" y="4184335"/>
            <a:ext cx="4022442" cy="268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994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000"/>
          </a:solidFill>
        </p:spPr>
        <p:txBody>
          <a:bodyPr>
            <a:normAutofit fontScale="90000"/>
          </a:bodyPr>
          <a:lstStyle/>
          <a:p>
            <a:pPr marL="457200" lvl="1" algn="ctr"/>
            <a:r>
              <a:rPr lang="en-US" sz="2400" b="1" dirty="0" smtClean="0"/>
              <a:t>PART 6</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lgn="ctr">
              <a:buNone/>
            </a:pPr>
            <a:r>
              <a:rPr lang="en-US" sz="2400" b="1" dirty="0" smtClean="0"/>
              <a:t>Why </a:t>
            </a:r>
            <a:r>
              <a:rPr lang="en-US" sz="2400" b="1" dirty="0"/>
              <a:t>do Adam Smith’s ideas prevail?</a:t>
            </a:r>
          </a:p>
          <a:p>
            <a:pPr marL="0" indent="0">
              <a:buNone/>
            </a:pPr>
            <a:endParaRPr lang="en-US" sz="2400" dirty="0"/>
          </a:p>
          <a:p>
            <a:pPr marL="457200" lvl="1" indent="0">
              <a:buNone/>
            </a:pPr>
            <a:endParaRPr lang="en-US" sz="2000" b="1" dirty="0" smtClean="0"/>
          </a:p>
          <a:p>
            <a:pPr marL="0" indent="0">
              <a:buNone/>
            </a:pPr>
            <a:endParaRPr lang="en-US" dirty="0" smtClean="0"/>
          </a:p>
        </p:txBody>
      </p:sp>
    </p:spTree>
    <p:extLst>
      <p:ext uri="{BB962C8B-B14F-4D97-AF65-F5344CB8AC3E}">
        <p14:creationId xmlns:p14="http://schemas.microsoft.com/office/powerpoint/2010/main" val="981299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FFC000"/>
          </a:solidFill>
        </p:spPr>
        <p:txBody>
          <a:bodyPr>
            <a:normAutofit/>
          </a:bodyPr>
          <a:lstStyle/>
          <a:p>
            <a:pPr algn="ctr"/>
            <a:r>
              <a:rPr lang="en-US" sz="2400" b="1" dirty="0"/>
              <a:t>Why do Adam Smith’s ideas prevail?</a:t>
            </a:r>
          </a:p>
        </p:txBody>
      </p:sp>
      <p:sp>
        <p:nvSpPr>
          <p:cNvPr id="3" name="Content Placeholder 2"/>
          <p:cNvSpPr>
            <a:spLocks noGrp="1"/>
          </p:cNvSpPr>
          <p:nvPr>
            <p:ph idx="1"/>
          </p:nvPr>
        </p:nvSpPr>
        <p:spPr>
          <a:xfrm>
            <a:off x="410563" y="524902"/>
            <a:ext cx="11396421" cy="497776"/>
          </a:xfrm>
          <a:solidFill>
            <a:schemeClr val="accent4">
              <a:lumMod val="60000"/>
              <a:lumOff val="40000"/>
            </a:schemeClr>
          </a:solidFill>
        </p:spPr>
        <p:txBody>
          <a:bodyPr>
            <a:normAutofit/>
          </a:bodyPr>
          <a:lstStyle/>
          <a:p>
            <a:pPr marL="0" indent="0">
              <a:buNone/>
            </a:pPr>
            <a:r>
              <a:rPr lang="en-US" sz="2400" dirty="0" smtClean="0"/>
              <a:t>Adam Smith’s views suited England’s financial/political plutocracy, so they lionized him.</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
        <p:nvSpPr>
          <p:cNvPr id="4" name="Content Placeholder 2"/>
          <p:cNvSpPr txBox="1">
            <a:spLocks/>
          </p:cNvSpPr>
          <p:nvPr/>
        </p:nvSpPr>
        <p:spPr>
          <a:xfrm>
            <a:off x="410563" y="1098129"/>
            <a:ext cx="11396421" cy="776747"/>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At least one English Prime Minister, William Pitt, made a habit of carrying Smith’s book under his arm, promoting it.</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sp>
        <p:nvSpPr>
          <p:cNvPr id="5" name="TextBox 4"/>
          <p:cNvSpPr txBox="1"/>
          <p:nvPr/>
        </p:nvSpPr>
        <p:spPr>
          <a:xfrm>
            <a:off x="5537762" y="6211669"/>
            <a:ext cx="2933111" cy="646331"/>
          </a:xfrm>
          <a:prstGeom prst="rect">
            <a:avLst/>
          </a:prstGeom>
          <a:solidFill>
            <a:schemeClr val="accent4">
              <a:lumMod val="20000"/>
              <a:lumOff val="80000"/>
            </a:schemeClr>
          </a:solidFill>
        </p:spPr>
        <p:txBody>
          <a:bodyPr wrap="none" rtlCol="0">
            <a:spAutoFit/>
          </a:bodyPr>
          <a:lstStyle/>
          <a:p>
            <a:r>
              <a:rPr lang="en-US" dirty="0" smtClean="0"/>
              <a:t>WILLIAM PITT, THE YOUNGER</a:t>
            </a:r>
          </a:p>
          <a:p>
            <a:r>
              <a:rPr lang="en-US" dirty="0" smtClean="0"/>
              <a:t> (1759 – 1806)</a:t>
            </a:r>
            <a:endParaRPr lang="en-US" dirty="0"/>
          </a:p>
        </p:txBody>
      </p:sp>
      <p:pic>
        <p:nvPicPr>
          <p:cNvPr id="1034" name="Picture 10" descr="http://todayinirishhistory.files.wordpress.com/2012/08/william-pit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0875" y="2094962"/>
            <a:ext cx="3721123" cy="476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2.la-img.com/642/31687/12528855_1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4755" y="4312981"/>
            <a:ext cx="1487245" cy="254501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10563" y="2807675"/>
            <a:ext cx="7610490" cy="2691282"/>
          </a:xfrm>
          <a:prstGeom prst="rect">
            <a:avLst/>
          </a:prstGeom>
          <a:solidFill>
            <a:schemeClr val="accent3">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But other writers examined Adam Smith’s weak economic reasoning:</a:t>
            </a:r>
          </a:p>
          <a:p>
            <a:r>
              <a:rPr lang="en-US" sz="2400" dirty="0" smtClean="0"/>
              <a:t>John Maitland, 8</a:t>
            </a:r>
            <a:r>
              <a:rPr lang="en-US" sz="2400" baseline="30000" dirty="0" smtClean="0"/>
              <a:t>th</a:t>
            </a:r>
            <a:r>
              <a:rPr lang="en-US" sz="2400" dirty="0" smtClean="0"/>
              <a:t> Earl of Lauderdale, </a:t>
            </a:r>
            <a:r>
              <a:rPr lang="en-US" sz="2400" i="1" dirty="0" smtClean="0"/>
              <a:t>The Nature and Origin of Public Wealth</a:t>
            </a:r>
            <a:r>
              <a:rPr lang="en-US" sz="2400" dirty="0" smtClean="0"/>
              <a:t>, 1804</a:t>
            </a:r>
          </a:p>
          <a:p>
            <a:r>
              <a:rPr lang="en-US" sz="2400" dirty="0" smtClean="0"/>
              <a:t>Friedrich List, </a:t>
            </a:r>
            <a:r>
              <a:rPr lang="en-US" sz="2400" i="1" dirty="0" smtClean="0"/>
              <a:t>National System of Political Economy</a:t>
            </a:r>
          </a:p>
          <a:p>
            <a:r>
              <a:rPr lang="en-US" sz="2400" dirty="0" smtClean="0"/>
              <a:t>John Rae, </a:t>
            </a:r>
            <a:r>
              <a:rPr lang="en-US" sz="2400" i="1" dirty="0" smtClean="0"/>
              <a:t>Sociological Theory of Capital</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2278015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8019"/>
            <a:ext cx="12191999" cy="368969"/>
          </a:xfrm>
          <a:solidFill>
            <a:srgbClr val="FFC000"/>
          </a:solidFill>
        </p:spPr>
        <p:txBody>
          <a:bodyPr>
            <a:normAutofit fontScale="90000"/>
          </a:bodyPr>
          <a:lstStyle/>
          <a:p>
            <a:pPr algn="ctr"/>
            <a:r>
              <a:rPr lang="en-US" sz="2400" b="1" dirty="0"/>
              <a:t>Why do Adam Smith’s ideas prevail?</a:t>
            </a:r>
          </a:p>
        </p:txBody>
      </p:sp>
      <p:sp>
        <p:nvSpPr>
          <p:cNvPr id="3" name="Content Placeholder 2"/>
          <p:cNvSpPr>
            <a:spLocks noGrp="1"/>
          </p:cNvSpPr>
          <p:nvPr>
            <p:ph idx="1"/>
          </p:nvPr>
        </p:nvSpPr>
        <p:spPr>
          <a:xfrm>
            <a:off x="410563" y="524902"/>
            <a:ext cx="11396421" cy="497776"/>
          </a:xfrm>
          <a:solidFill>
            <a:schemeClr val="accent4">
              <a:lumMod val="60000"/>
              <a:lumOff val="40000"/>
            </a:schemeClr>
          </a:solidFill>
        </p:spPr>
        <p:txBody>
          <a:bodyPr>
            <a:normAutofit/>
          </a:bodyPr>
          <a:lstStyle/>
          <a:p>
            <a:pPr marL="0" indent="0">
              <a:buNone/>
            </a:pPr>
            <a:r>
              <a:rPr lang="en-US" sz="2400" dirty="0" smtClean="0"/>
              <a:t>John Maitland, 8</a:t>
            </a:r>
            <a:r>
              <a:rPr lang="en-US" sz="2400" baseline="30000" dirty="0" smtClean="0"/>
              <a:t>th</a:t>
            </a:r>
            <a:r>
              <a:rPr lang="en-US" sz="2400" dirty="0" smtClean="0"/>
              <a:t> Earl of Lauderdale, </a:t>
            </a:r>
            <a:r>
              <a:rPr lang="en-US" sz="2400" i="1" dirty="0" smtClean="0"/>
              <a:t>The Nature and Origin of Public Wealth</a:t>
            </a:r>
            <a:r>
              <a:rPr lang="en-US" sz="2400" dirty="0" smtClean="0"/>
              <a:t>, 1804</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sp>
        <p:nvSpPr>
          <p:cNvPr id="4" name="Content Placeholder 2"/>
          <p:cNvSpPr txBox="1">
            <a:spLocks/>
          </p:cNvSpPr>
          <p:nvPr/>
        </p:nvSpPr>
        <p:spPr>
          <a:xfrm>
            <a:off x="1462805" y="1286630"/>
            <a:ext cx="9670416" cy="457955"/>
          </a:xfrm>
          <a:prstGeom prst="rect">
            <a:avLst/>
          </a:prstGeom>
          <a:solidFill>
            <a:srgbClr val="00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Production, not parsimony, was the crucial factor in building national wealth.</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sp>
        <p:nvSpPr>
          <p:cNvPr id="14" name="Content Placeholder 2"/>
          <p:cNvSpPr txBox="1">
            <a:spLocks/>
          </p:cNvSpPr>
          <p:nvPr/>
        </p:nvSpPr>
        <p:spPr>
          <a:xfrm>
            <a:off x="410564" y="2088797"/>
            <a:ext cx="8348425" cy="4769203"/>
          </a:xfrm>
          <a:prstGeom prst="rect">
            <a:avLst/>
          </a:prstGeom>
          <a:solidFill>
            <a:schemeClr val="accent4">
              <a:lumMod val="20000"/>
              <a:lumOff val="8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ct val="0"/>
              </a:spcAft>
              <a:buNone/>
            </a:pPr>
            <a:endParaRPr lang="en-US" altLang="en-US" dirty="0" smtClean="0">
              <a:latin typeface="+mj-lt"/>
            </a:endParaRPr>
          </a:p>
          <a:p>
            <a:pPr marL="0" lvl="0" indent="0" eaLnBrk="0" fontAlgn="base" hangingPunct="0">
              <a:lnSpc>
                <a:spcPct val="100000"/>
              </a:lnSpc>
              <a:spcBef>
                <a:spcPct val="0"/>
              </a:spcBef>
              <a:spcAft>
                <a:spcPct val="0"/>
              </a:spcAft>
              <a:buNone/>
            </a:pPr>
            <a:r>
              <a:rPr lang="en-US" altLang="en-US" dirty="0" smtClean="0">
                <a:latin typeface="+mj-lt"/>
              </a:rPr>
              <a:t>“The terms we use, in talking of the wealth of a nation, or of the riches of the individuals, are in all languages exactly the same.  They denote, that private riches are universally considered in no other light than as a portion of national wealth.”  Intro</a:t>
            </a:r>
          </a:p>
          <a:p>
            <a:pPr marL="0" lvl="0" indent="0" eaLnBrk="0" fontAlgn="base" hangingPunct="0">
              <a:lnSpc>
                <a:spcPct val="100000"/>
              </a:lnSpc>
              <a:spcBef>
                <a:spcPct val="0"/>
              </a:spcBef>
              <a:spcAft>
                <a:spcPct val="0"/>
              </a:spcAft>
              <a:buNone/>
            </a:pPr>
            <a:endParaRPr lang="en-US" altLang="en-US" dirty="0">
              <a:latin typeface="+mj-lt"/>
            </a:endParaRPr>
          </a:p>
          <a:p>
            <a:pPr marL="0" lvl="0" indent="0" eaLnBrk="0" fontAlgn="base" hangingPunct="0">
              <a:lnSpc>
                <a:spcPct val="100000"/>
              </a:lnSpc>
              <a:spcBef>
                <a:spcPct val="0"/>
              </a:spcBef>
              <a:spcAft>
                <a:spcPct val="0"/>
              </a:spcAft>
              <a:buNone/>
            </a:pPr>
            <a:r>
              <a:rPr lang="en-US" altLang="en-US" dirty="0" smtClean="0">
                <a:latin typeface="+mj-lt"/>
              </a:rPr>
              <a:t> “That </a:t>
            </a:r>
            <a:r>
              <a:rPr lang="en-US" altLang="en-US" dirty="0">
                <a:latin typeface="+mj-lt"/>
              </a:rPr>
              <a:t>public wealth, however, ought not to be considered as merely representing the sum of individual riches</a:t>
            </a:r>
            <a:r>
              <a:rPr lang="en-US" altLang="en-US" dirty="0" smtClean="0">
                <a:latin typeface="+mj-lt"/>
              </a:rPr>
              <a:t>, is </a:t>
            </a:r>
            <a:r>
              <a:rPr lang="en-US" altLang="en-US" dirty="0">
                <a:latin typeface="+mj-lt"/>
              </a:rPr>
              <a:t>undoubted </a:t>
            </a:r>
            <a:r>
              <a:rPr lang="en-US" altLang="en-US" dirty="0" smtClean="0">
                <a:latin typeface="+mj-lt"/>
              </a:rPr>
              <a:t>and </a:t>
            </a:r>
            <a:r>
              <a:rPr lang="en-US" altLang="en-US" dirty="0">
                <a:latin typeface="+mj-lt"/>
              </a:rPr>
              <a:t>that much of obscurity</a:t>
            </a:r>
            <a:r>
              <a:rPr lang="en-US" altLang="en-US" dirty="0" smtClean="0">
                <a:latin typeface="+mj-lt"/>
              </a:rPr>
              <a:t>, and the words </a:t>
            </a:r>
            <a:r>
              <a:rPr lang="en-US" altLang="en-US" dirty="0">
                <a:latin typeface="+mj-lt"/>
              </a:rPr>
              <a:t>Wealth and Riches are, in common language, used as </a:t>
            </a:r>
            <a:r>
              <a:rPr lang="en-US" altLang="en-US" dirty="0" smtClean="0">
                <a:latin typeface="+mj-lt"/>
              </a:rPr>
              <a:t>synonymous … even </a:t>
            </a:r>
            <a:r>
              <a:rPr lang="en-US" altLang="en-US" dirty="0">
                <a:latin typeface="+mj-lt"/>
              </a:rPr>
              <a:t>of error, has existed in economical reasoning from confounding them</a:t>
            </a:r>
            <a:r>
              <a:rPr lang="en-US" altLang="en-US" dirty="0" smtClean="0">
                <a:latin typeface="+mj-lt"/>
              </a:rPr>
              <a:t>,  </a:t>
            </a:r>
            <a:r>
              <a:rPr lang="en-US" altLang="en-US" dirty="0">
                <a:latin typeface="+mj-lt"/>
              </a:rPr>
              <a:t>will be made apparent. </a:t>
            </a:r>
            <a:endParaRPr lang="en-US" altLang="en-US" dirty="0" smtClean="0">
              <a:latin typeface="+mj-lt"/>
            </a:endParaRPr>
          </a:p>
          <a:p>
            <a:pPr marL="0" lvl="0" indent="0" eaLnBrk="0" fontAlgn="base" hangingPunct="0">
              <a:lnSpc>
                <a:spcPct val="100000"/>
              </a:lnSpc>
              <a:spcBef>
                <a:spcPct val="0"/>
              </a:spcBef>
              <a:spcAft>
                <a:spcPct val="0"/>
              </a:spcAft>
              <a:buNone/>
            </a:pPr>
            <a:endParaRPr lang="en-US" altLang="en-US" dirty="0">
              <a:latin typeface="+mj-lt"/>
            </a:endParaRPr>
          </a:p>
          <a:p>
            <a:pPr marL="0" lvl="0" indent="0" eaLnBrk="0" fontAlgn="base" hangingPunct="0">
              <a:lnSpc>
                <a:spcPct val="100000"/>
              </a:lnSpc>
              <a:spcBef>
                <a:spcPct val="0"/>
              </a:spcBef>
              <a:spcAft>
                <a:spcPct val="0"/>
              </a:spcAft>
              <a:buNone/>
            </a:pPr>
            <a:r>
              <a:rPr lang="en-US" altLang="en-US" dirty="0" smtClean="0">
                <a:latin typeface="+mj-lt"/>
              </a:rPr>
              <a:t>“An idea which has generally prevailed … that wealth may be increased by means by which it is not produced, in particular by parsimony, or deprivation of expenditure, has made it necessary to investigate this subject.</a:t>
            </a:r>
          </a:p>
          <a:p>
            <a:pPr marL="0" lvl="0" indent="0" eaLnBrk="0" fontAlgn="base" hangingPunct="0">
              <a:lnSpc>
                <a:spcPct val="100000"/>
              </a:lnSpc>
              <a:spcBef>
                <a:spcPct val="0"/>
              </a:spcBef>
              <a:spcAft>
                <a:spcPct val="0"/>
              </a:spcAft>
              <a:buNone/>
            </a:pPr>
            <a:endParaRPr lang="en-US" altLang="en-US" dirty="0">
              <a:latin typeface="+mj-lt"/>
            </a:endParaRPr>
          </a:p>
          <a:p>
            <a:pPr marL="0" lvl="0" indent="0" eaLnBrk="0" fontAlgn="base" hangingPunct="0">
              <a:lnSpc>
                <a:spcPct val="100000"/>
              </a:lnSpc>
              <a:spcBef>
                <a:spcPct val="0"/>
              </a:spcBef>
              <a:spcAft>
                <a:spcPct val="0"/>
              </a:spcAft>
              <a:buNone/>
            </a:pPr>
            <a:r>
              <a:rPr lang="en-US" altLang="en-US" dirty="0" smtClean="0">
                <a:latin typeface="+mj-lt"/>
              </a:rPr>
              <a:t>“Land, </a:t>
            </a:r>
            <a:r>
              <a:rPr lang="en-US" altLang="en-US" dirty="0" err="1" smtClean="0">
                <a:latin typeface="+mj-lt"/>
              </a:rPr>
              <a:t>labour</a:t>
            </a:r>
            <a:r>
              <a:rPr lang="en-US" altLang="en-US" dirty="0" smtClean="0">
                <a:latin typeface="+mj-lt"/>
              </a:rPr>
              <a:t>, and capital are separately treated of as the sources of wealth.</a:t>
            </a:r>
            <a:endParaRPr lang="en-US" altLang="en-US" dirty="0">
              <a:latin typeface="+mj-lt"/>
            </a:endParaRPr>
          </a:p>
        </p:txBody>
      </p:sp>
      <p:pic>
        <p:nvPicPr>
          <p:cNvPr id="2056" name="Picture 8" descr="http://upload.wikimedia.org/wikipedia/commons/thumb/a/aa/James_Maitland%2C_8th_Earl_of_Lauderdale_by_Thomas_Gainsborough.jpg/220px-James_Maitland%2C_8th_Earl_of_Lauderdale_by_Thomas_Gainsborou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556" y="2088797"/>
            <a:ext cx="2695850" cy="33575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523410" y="5589146"/>
            <a:ext cx="2283574" cy="923330"/>
          </a:xfrm>
          <a:prstGeom prst="rect">
            <a:avLst/>
          </a:prstGeom>
          <a:noFill/>
        </p:spPr>
        <p:txBody>
          <a:bodyPr wrap="none" rtlCol="0">
            <a:spAutoFit/>
          </a:bodyPr>
          <a:lstStyle/>
          <a:p>
            <a:r>
              <a:rPr lang="en-US" b="1" dirty="0"/>
              <a:t>James Maitland</a:t>
            </a:r>
            <a:r>
              <a:rPr lang="en-US" b="1" dirty="0" smtClean="0"/>
              <a:t>,</a:t>
            </a:r>
          </a:p>
          <a:p>
            <a:r>
              <a:rPr lang="en-US" b="1" dirty="0" smtClean="0"/>
              <a:t>8th </a:t>
            </a:r>
            <a:r>
              <a:rPr lang="en-US" b="1" dirty="0"/>
              <a:t>Earl of </a:t>
            </a:r>
            <a:r>
              <a:rPr lang="en-US" b="1" dirty="0" smtClean="0"/>
              <a:t>Lauderdale</a:t>
            </a:r>
          </a:p>
          <a:p>
            <a:r>
              <a:rPr lang="en-US" b="1" dirty="0" smtClean="0"/>
              <a:t> (1759 – 1839)</a:t>
            </a:r>
            <a:endParaRPr lang="en-US" dirty="0"/>
          </a:p>
        </p:txBody>
      </p:sp>
    </p:spTree>
    <p:extLst>
      <p:ext uri="{BB962C8B-B14F-4D97-AF65-F5344CB8AC3E}">
        <p14:creationId xmlns:p14="http://schemas.microsoft.com/office/powerpoint/2010/main" val="1477892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97305"/>
            <a:ext cx="12191999" cy="442617"/>
          </a:xfrm>
          <a:solidFill>
            <a:srgbClr val="FFC000"/>
          </a:solidFill>
        </p:spPr>
        <p:txBody>
          <a:bodyPr>
            <a:normAutofit/>
          </a:bodyPr>
          <a:lstStyle/>
          <a:p>
            <a:pPr algn="ctr"/>
            <a:r>
              <a:rPr lang="en-US" sz="2400" b="1" dirty="0"/>
              <a:t>Why do Adam Smith’s ideas prevail?</a:t>
            </a:r>
          </a:p>
        </p:txBody>
      </p:sp>
      <p:sp>
        <p:nvSpPr>
          <p:cNvPr id="8" name="Rectangle 7"/>
          <p:cNvSpPr/>
          <p:nvPr/>
        </p:nvSpPr>
        <p:spPr>
          <a:xfrm>
            <a:off x="328863" y="1750476"/>
            <a:ext cx="11534274" cy="4001095"/>
          </a:xfrm>
          <a:prstGeom prst="rect">
            <a:avLst/>
          </a:prstGeom>
        </p:spPr>
        <p:txBody>
          <a:bodyPr wrap="square">
            <a:spAutoFit/>
          </a:bodyPr>
          <a:lstStyle/>
          <a:p>
            <a:r>
              <a:rPr lang="en-US" dirty="0"/>
              <a:t>Friedrich List, </a:t>
            </a:r>
            <a:r>
              <a:rPr lang="en-US" i="1" dirty="0"/>
              <a:t>National System of Political Economy, Author’s Preface, 1</a:t>
            </a:r>
            <a:r>
              <a:rPr lang="en-US" i="1" baseline="30000" dirty="0"/>
              <a:t>st</a:t>
            </a:r>
            <a:r>
              <a:rPr lang="en-US" i="1" dirty="0"/>
              <a:t> Edition</a:t>
            </a:r>
          </a:p>
          <a:p>
            <a:endParaRPr lang="en-US" dirty="0"/>
          </a:p>
          <a:p>
            <a:r>
              <a:rPr lang="en-US" dirty="0" smtClean="0"/>
              <a:t>“The </a:t>
            </a:r>
            <a:r>
              <a:rPr lang="en-US" dirty="0"/>
              <a:t>contest was clearly being fought with unequal weapons. On one side a theory thoroughly elaborated and uncontradicted, a compact school, a powerful party which had advocates in every legislature and learned society, but above all the great motive power—money</a:t>
            </a:r>
            <a:r>
              <a:rPr lang="en-US" dirty="0" smtClean="0"/>
              <a:t>.   </a:t>
            </a:r>
            <a:r>
              <a:rPr lang="en-US" dirty="0"/>
              <a:t>On the other side poverty and want, internal divisions, differences of opinion, and absolute lack of a theoretical basis</a:t>
            </a:r>
            <a:r>
              <a:rPr lang="en-US" dirty="0" smtClean="0"/>
              <a:t>.</a:t>
            </a:r>
          </a:p>
          <a:p>
            <a:endParaRPr lang="en-US" dirty="0"/>
          </a:p>
          <a:p>
            <a:r>
              <a:rPr lang="en-US" dirty="0" smtClean="0"/>
              <a:t>“When </a:t>
            </a:r>
            <a:r>
              <a:rPr lang="en-US" dirty="0"/>
              <a:t>afterwards I visited the United States, I cast all books aside—they would only have tended to mislead me. The best work on political economy which one can read in that modern land is actual life. There one may see wildernesses grow into rich and mighty States; and progress which requires centuries in Europe, goes on there before one's eyes, viz. that from the condition of the mere hunter to the rearing of cattle—from that to agriculture, and from the latter to manufactures and </a:t>
            </a:r>
            <a:r>
              <a:rPr lang="en-US" dirty="0" smtClean="0"/>
              <a:t>commerce … the </a:t>
            </a:r>
            <a:r>
              <a:rPr lang="en-US" dirty="0"/>
              <a:t>propounding of a system which, however defective it may as yet appear, is not founded on bottomless cosmopolitanism, but on the nature of things, on the lessons of history, and on the requirements of the nations</a:t>
            </a:r>
            <a:r>
              <a:rPr lang="en-US" dirty="0" smtClean="0"/>
              <a:t>.”</a:t>
            </a:r>
            <a:endParaRPr lang="en-US" i="1" dirty="0"/>
          </a:p>
        </p:txBody>
      </p:sp>
      <p:sp>
        <p:nvSpPr>
          <p:cNvPr id="13" name="Content Placeholder 2"/>
          <p:cNvSpPr txBox="1">
            <a:spLocks/>
          </p:cNvSpPr>
          <p:nvPr/>
        </p:nvSpPr>
        <p:spPr>
          <a:xfrm>
            <a:off x="1" y="939922"/>
            <a:ext cx="12191999" cy="744645"/>
          </a:xfrm>
          <a:prstGeom prst="rect">
            <a:avLst/>
          </a:prstGeom>
          <a:solidFill>
            <a:srgbClr val="00FFCC"/>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Font typeface="Arial" panose="020B0604020202020204" pitchFamily="34" charset="0"/>
              <a:buNone/>
            </a:pPr>
            <a:r>
              <a:rPr lang="en-US" sz="11200" dirty="0" smtClean="0"/>
              <a:t>Notably lacking in Smith’s </a:t>
            </a:r>
            <a:r>
              <a:rPr lang="en-US" sz="11200" i="1" dirty="0" smtClean="0"/>
              <a:t>Wealth of Nations </a:t>
            </a:r>
            <a:r>
              <a:rPr lang="en-US" sz="11200" dirty="0" smtClean="0"/>
              <a:t>was a role for the nation.</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dirty="0" smtClean="0"/>
              <a:t>  </a:t>
            </a:r>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457200" lvl="1" indent="0">
              <a:buFont typeface="Arial" panose="020B0604020202020204" pitchFamily="34" charset="0"/>
              <a:buNone/>
            </a:pPr>
            <a:endParaRPr lang="en-US" sz="2000" b="1" dirty="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pic>
        <p:nvPicPr>
          <p:cNvPr id="2050" name="Picture 2" descr="http://ushistoryimages.com/images/american-frontier/fullsize/american-fronti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888" y="5359136"/>
            <a:ext cx="6597111" cy="149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370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FF00"/>
          </a:solidFill>
        </p:spPr>
        <p:txBody>
          <a:bodyPr>
            <a:normAutofit fontScale="90000"/>
          </a:bodyPr>
          <a:lstStyle/>
          <a:p>
            <a:pPr algn="ctr"/>
            <a:r>
              <a:rPr lang="en-US" sz="2400" b="1" dirty="0" smtClean="0"/>
              <a:t>PART 7</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Adam Smith’s most vicious error:   the selfishness error</a:t>
            </a:r>
          </a:p>
        </p:txBody>
      </p:sp>
    </p:spTree>
    <p:extLst>
      <p:ext uri="{BB962C8B-B14F-4D97-AF65-F5344CB8AC3E}">
        <p14:creationId xmlns:p14="http://schemas.microsoft.com/office/powerpoint/2010/main" val="1934040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FF00"/>
          </a:solidFill>
        </p:spPr>
        <p:txBody>
          <a:bodyPr>
            <a:normAutofit/>
          </a:bodyPr>
          <a:lstStyle/>
          <a:p>
            <a:pPr algn="ctr"/>
            <a:r>
              <a:rPr lang="en-US" sz="2000" b="1" dirty="0"/>
              <a:t>Adam Smith’s most vicious error:   the selfishness error</a:t>
            </a:r>
          </a:p>
        </p:txBody>
      </p:sp>
      <p:sp>
        <p:nvSpPr>
          <p:cNvPr id="4" name="TextBox 3"/>
          <p:cNvSpPr txBox="1"/>
          <p:nvPr/>
        </p:nvSpPr>
        <p:spPr>
          <a:xfrm>
            <a:off x="3797084" y="511475"/>
            <a:ext cx="4837543" cy="523220"/>
          </a:xfrm>
          <a:prstGeom prst="rect">
            <a:avLst/>
          </a:prstGeom>
          <a:solidFill>
            <a:srgbClr val="FF33CC"/>
          </a:solidFill>
        </p:spPr>
        <p:txBody>
          <a:bodyPr wrap="none" rtlCol="0">
            <a:spAutoFit/>
          </a:bodyPr>
          <a:lstStyle/>
          <a:p>
            <a:r>
              <a:rPr lang="en-US" sz="2800" b="1" dirty="0" smtClean="0"/>
              <a:t>SMITH’S MOST VICIOUS ERROR</a:t>
            </a:r>
            <a:endParaRPr lang="en-US" sz="2800" b="1" dirty="0"/>
          </a:p>
        </p:txBody>
      </p:sp>
      <p:sp>
        <p:nvSpPr>
          <p:cNvPr id="5" name="Content Placeholder 4"/>
          <p:cNvSpPr>
            <a:spLocks noGrp="1"/>
          </p:cNvSpPr>
          <p:nvPr>
            <p:ph idx="1"/>
          </p:nvPr>
        </p:nvSpPr>
        <p:spPr>
          <a:xfrm>
            <a:off x="911560" y="1314182"/>
            <a:ext cx="10515600" cy="1367026"/>
          </a:xfrm>
          <a:solidFill>
            <a:srgbClr val="FFCCFF"/>
          </a:solidFill>
        </p:spPr>
        <p:txBody>
          <a:bodyPr>
            <a:normAutofit fontScale="40000" lnSpcReduction="20000"/>
          </a:bodyPr>
          <a:lstStyle/>
          <a:p>
            <a:pPr marL="0" indent="0">
              <a:buNone/>
            </a:pPr>
            <a:r>
              <a:rPr lang="en-US" sz="9600" dirty="0" smtClean="0"/>
              <a:t>“It </a:t>
            </a:r>
            <a:r>
              <a:rPr lang="en-US" sz="9600" dirty="0"/>
              <a:t>is not from the benevolence of the butcher, the brewer, </a:t>
            </a:r>
            <a:r>
              <a:rPr lang="en-US" sz="9600" dirty="0" smtClean="0"/>
              <a:t>or </a:t>
            </a:r>
            <a:r>
              <a:rPr lang="en-US" sz="9600" dirty="0"/>
              <a:t>the baker that we expect our dinner, but from their regard to their own interest</a:t>
            </a:r>
            <a:r>
              <a:rPr lang="en-US" sz="9600" dirty="0" smtClean="0"/>
              <a:t>.”</a:t>
            </a:r>
            <a:endParaRPr lang="en-US" dirty="0"/>
          </a:p>
        </p:txBody>
      </p:sp>
      <p:pic>
        <p:nvPicPr>
          <p:cNvPr id="4098" name="Picture 2" descr="http://siftingthepast.files.wordpress.com/2012/07/siftingthepast_workshop-with-shoemaker-butcher-lacemaker_jan-josef-i-horemans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063" y="4012135"/>
            <a:ext cx="3176561" cy="26575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590298.r98.cf2.rackcdn.com/XGGA9_1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1413" y="3743180"/>
            <a:ext cx="2345747" cy="29264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nomoretiers.org/images/18thcen_brew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559" y="4012135"/>
            <a:ext cx="4462919" cy="26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79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 (Page 2)</a:t>
            </a:r>
            <a:endParaRPr lang="en-US" dirty="0"/>
          </a:p>
        </p:txBody>
      </p:sp>
      <p:sp>
        <p:nvSpPr>
          <p:cNvPr id="3" name="Content Placeholder 2"/>
          <p:cNvSpPr>
            <a:spLocks noGrp="1"/>
          </p:cNvSpPr>
          <p:nvPr>
            <p:ph idx="1"/>
          </p:nvPr>
        </p:nvSpPr>
        <p:spPr>
          <a:xfrm>
            <a:off x="397787" y="773085"/>
            <a:ext cx="11396421" cy="5672380"/>
          </a:xfrm>
        </p:spPr>
        <p:txBody>
          <a:bodyPr>
            <a:normAutofit/>
          </a:bodyPr>
          <a:lstStyle/>
          <a:p>
            <a:pPr marL="514350" indent="-514350">
              <a:buFont typeface="+mj-lt"/>
              <a:buAutoNum type="arabicPeriod" startAt="6"/>
            </a:pPr>
            <a:r>
              <a:rPr lang="en-US" dirty="0" smtClean="0"/>
              <a:t>Why do Adam Smith’s ideas prevail?</a:t>
            </a:r>
          </a:p>
          <a:p>
            <a:pPr marL="514350" indent="-514350">
              <a:buFont typeface="+mj-lt"/>
              <a:buAutoNum type="arabicPeriod" startAt="6"/>
            </a:pPr>
            <a:r>
              <a:rPr lang="en-US" dirty="0" smtClean="0"/>
              <a:t>Adam Smith’s most vicious error:   the selfishness error</a:t>
            </a:r>
          </a:p>
          <a:p>
            <a:pPr marL="514350" indent="-514350">
              <a:buFont typeface="+mj-lt"/>
              <a:buAutoNum type="arabicPeriod" startAt="6"/>
            </a:pPr>
            <a:r>
              <a:rPr lang="en-US" dirty="0" smtClean="0"/>
              <a:t>1810 - suppressing the 1810 bullion report</a:t>
            </a:r>
          </a:p>
          <a:p>
            <a:pPr marL="514350" indent="-514350">
              <a:buFont typeface="+mj-lt"/>
              <a:buAutoNum type="arabicPeriod" startAt="6"/>
            </a:pPr>
            <a:r>
              <a:rPr lang="en-US" dirty="0" smtClean="0"/>
              <a:t>1811 - The Bank shifts from expansion to contraction</a:t>
            </a:r>
          </a:p>
          <a:p>
            <a:pPr marL="514350" indent="-514350">
              <a:buFont typeface="+mj-lt"/>
              <a:buAutoNum type="arabicPeriod" startAt="6"/>
            </a:pPr>
            <a:r>
              <a:rPr lang="en-US" dirty="0" smtClean="0"/>
              <a:t> “Currency School” vs the “Banking School”:  </a:t>
            </a:r>
            <a:r>
              <a:rPr lang="en-US" b="1" dirty="0"/>
              <a:t>THE FALSE DEBATE TACTIC</a:t>
            </a:r>
          </a:p>
          <a:p>
            <a:pPr marL="514350" indent="-514350">
              <a:buFont typeface="+mj-lt"/>
              <a:buAutoNum type="arabicPeriod" startAt="6"/>
            </a:pPr>
            <a:r>
              <a:rPr lang="en-US" dirty="0" smtClean="0"/>
              <a:t>  Summary</a:t>
            </a:r>
          </a:p>
          <a:p>
            <a:pPr marL="514350" indent="-514350">
              <a:buFont typeface="+mj-lt"/>
              <a:buAutoNum type="arabicPeriod" startAt="6"/>
            </a:pPr>
            <a:endParaRPr lang="en-US" dirty="0" smtClean="0"/>
          </a:p>
          <a:p>
            <a:endParaRPr lang="en-US" dirty="0" smtClean="0"/>
          </a:p>
        </p:txBody>
      </p:sp>
    </p:spTree>
    <p:extLst>
      <p:ext uri="{BB962C8B-B14F-4D97-AF65-F5344CB8AC3E}">
        <p14:creationId xmlns:p14="http://schemas.microsoft.com/office/powerpoint/2010/main" val="2429452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FF00"/>
          </a:solidFill>
        </p:spPr>
        <p:txBody>
          <a:bodyPr>
            <a:normAutofit/>
          </a:bodyPr>
          <a:lstStyle/>
          <a:p>
            <a:pPr algn="ctr"/>
            <a:r>
              <a:rPr lang="en-US" sz="2000" b="1" dirty="0"/>
              <a:t>Adam Smith’s most vicious error:   the selfishness error</a:t>
            </a:r>
          </a:p>
        </p:txBody>
      </p:sp>
      <p:sp>
        <p:nvSpPr>
          <p:cNvPr id="3" name="Content Placeholder 2"/>
          <p:cNvSpPr>
            <a:spLocks noGrp="1"/>
          </p:cNvSpPr>
          <p:nvPr>
            <p:ph idx="1"/>
          </p:nvPr>
        </p:nvSpPr>
        <p:spPr>
          <a:xfrm>
            <a:off x="144379" y="1187116"/>
            <a:ext cx="11806989" cy="3276913"/>
          </a:xfrm>
        </p:spPr>
        <p:txBody>
          <a:bodyPr>
            <a:normAutofit fontScale="77500" lnSpcReduction="20000"/>
          </a:bodyPr>
          <a:lstStyle/>
          <a:p>
            <a:pPr marL="0" indent="0">
              <a:buNone/>
            </a:pPr>
            <a:r>
              <a:rPr lang="en-US" dirty="0"/>
              <a:t>Henry George, </a:t>
            </a:r>
            <a:r>
              <a:rPr lang="en-US" i="1" dirty="0"/>
              <a:t>The Science of Political Economy </a:t>
            </a:r>
            <a:r>
              <a:rPr lang="en-US" dirty="0"/>
              <a:t>p. </a:t>
            </a:r>
            <a:r>
              <a:rPr lang="en-US" dirty="0" smtClean="0"/>
              <a:t>90:</a:t>
            </a:r>
            <a:endParaRPr lang="en-US" dirty="0"/>
          </a:p>
          <a:p>
            <a:pPr marL="0" indent="0">
              <a:buNone/>
            </a:pPr>
            <a:endParaRPr lang="en-US" dirty="0" smtClean="0"/>
          </a:p>
          <a:p>
            <a:pPr marL="0" indent="0">
              <a:buNone/>
            </a:pPr>
            <a:r>
              <a:rPr lang="en-US" dirty="0" smtClean="0"/>
              <a:t>“Its </a:t>
            </a:r>
            <a:r>
              <a:rPr lang="en-US" dirty="0"/>
              <a:t>fundamental assumption is, that each </a:t>
            </a:r>
            <a:r>
              <a:rPr lang="en-US" dirty="0" smtClean="0"/>
              <a:t> man </a:t>
            </a:r>
            <a:r>
              <a:rPr lang="en-US" dirty="0"/>
              <a:t>exclusively follows his own interest, or what he deems to be his </a:t>
            </a:r>
            <a:r>
              <a:rPr lang="en-US" dirty="0" smtClean="0"/>
              <a:t> own </a:t>
            </a:r>
            <a:r>
              <a:rPr lang="en-US" dirty="0"/>
              <a:t>interest. ... </a:t>
            </a:r>
            <a:r>
              <a:rPr lang="en-US" dirty="0" smtClean="0"/>
              <a:t>In </a:t>
            </a:r>
            <a:r>
              <a:rPr lang="en-US" dirty="0"/>
              <a:t>the </a:t>
            </a:r>
            <a:r>
              <a:rPr lang="en-US" dirty="0" smtClean="0"/>
              <a:t>‘Wealth </a:t>
            </a:r>
            <a:r>
              <a:rPr lang="en-US" dirty="0"/>
              <a:t>of </a:t>
            </a:r>
            <a:r>
              <a:rPr lang="en-US" dirty="0" smtClean="0"/>
              <a:t>Nations’ … Indeed</a:t>
            </a:r>
            <a:r>
              <a:rPr lang="en-US" dirty="0"/>
              <a:t>, </a:t>
            </a:r>
            <a:r>
              <a:rPr lang="en-US" dirty="0" smtClean="0"/>
              <a:t> Adam </a:t>
            </a:r>
            <a:r>
              <a:rPr lang="en-US" dirty="0"/>
              <a:t>Smith will hardly admit common humanity into his theory of </a:t>
            </a:r>
            <a:r>
              <a:rPr lang="en-US" dirty="0" smtClean="0"/>
              <a:t>motives.   </a:t>
            </a:r>
            <a:r>
              <a:rPr lang="en-US" dirty="0"/>
              <a:t>If a people emancipate their slaves, it is a proof, not </a:t>
            </a:r>
            <a:r>
              <a:rPr lang="en-US" dirty="0" smtClean="0"/>
              <a:t>that the </a:t>
            </a:r>
            <a:r>
              <a:rPr lang="en-US" dirty="0"/>
              <a:t>people are acted on by high moral considerations, nor that their </a:t>
            </a:r>
            <a:r>
              <a:rPr lang="en-US" dirty="0" smtClean="0"/>
              <a:t>sympathy </a:t>
            </a:r>
            <a:r>
              <a:rPr lang="en-US" dirty="0"/>
              <a:t>is excited by the cruelty inflicted on these unhappy </a:t>
            </a:r>
            <a:r>
              <a:rPr lang="en-US" dirty="0" smtClean="0"/>
              <a:t>creatures ...  All </a:t>
            </a:r>
            <a:r>
              <a:rPr lang="en-US" dirty="0"/>
              <a:t>that the </a:t>
            </a:r>
            <a:r>
              <a:rPr lang="en-US" dirty="0" smtClean="0"/>
              <a:t>emancipation proves</a:t>
            </a:r>
            <a:r>
              <a:rPr lang="en-US" dirty="0"/>
              <a:t>, is, that the slaves were few in number, and, therefore, small </a:t>
            </a:r>
            <a:r>
              <a:rPr lang="en-US" dirty="0" smtClean="0"/>
              <a:t> in </a:t>
            </a:r>
            <a:r>
              <a:rPr lang="en-US" dirty="0"/>
              <a:t>value. Otherwise they would not have been emancipated</a:t>
            </a:r>
            <a:r>
              <a:rPr lang="en-US" dirty="0" smtClean="0"/>
              <a:t>.      </a:t>
            </a:r>
            <a:endParaRPr lang="en-US" dirty="0"/>
          </a:p>
          <a:p>
            <a:pPr marL="0" indent="0">
              <a:buNone/>
            </a:pPr>
            <a:r>
              <a:rPr lang="en-US" dirty="0"/>
              <a:t> </a:t>
            </a:r>
            <a:r>
              <a:rPr lang="en-US" dirty="0" smtClean="0"/>
              <a:t>“This </a:t>
            </a:r>
            <a:r>
              <a:rPr lang="en-US" dirty="0"/>
              <a:t>presumption, so well stated and defended by </a:t>
            </a:r>
            <a:r>
              <a:rPr lang="en-US" dirty="0" smtClean="0"/>
              <a:t>Buckle</a:t>
            </a:r>
            <a:r>
              <a:rPr lang="en-US" dirty="0"/>
              <a:t>, that political economy must eliminate everything </a:t>
            </a:r>
            <a:r>
              <a:rPr lang="en-US" dirty="0" smtClean="0"/>
              <a:t>but </a:t>
            </a:r>
            <a:r>
              <a:rPr lang="en-US" dirty="0"/>
              <a:t>the selfish feelings of mankind, has continued </a:t>
            </a:r>
            <a:r>
              <a:rPr lang="en-US" dirty="0" smtClean="0"/>
              <a:t>to pervade </a:t>
            </a:r>
            <a:r>
              <a:rPr lang="en-US" dirty="0"/>
              <a:t>the accredited political economy up to this </a:t>
            </a:r>
            <a:r>
              <a:rPr lang="en-US" dirty="0" smtClean="0"/>
              <a:t>time …”</a:t>
            </a:r>
            <a:endParaRPr lang="en-US" dirty="0"/>
          </a:p>
        </p:txBody>
      </p:sp>
      <p:sp>
        <p:nvSpPr>
          <p:cNvPr id="4" name="Content Placeholder 2"/>
          <p:cNvSpPr txBox="1">
            <a:spLocks/>
          </p:cNvSpPr>
          <p:nvPr/>
        </p:nvSpPr>
        <p:spPr>
          <a:xfrm>
            <a:off x="1286359" y="448431"/>
            <a:ext cx="10151390" cy="508955"/>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50000"/>
              </a:lnSpc>
              <a:buFont typeface="Arial" panose="020B0604020202020204" pitchFamily="34" charset="0"/>
              <a:buNone/>
            </a:pPr>
            <a:r>
              <a:rPr lang="en-US" sz="2000" dirty="0" smtClean="0"/>
              <a:t>Henry George from the 19</a:t>
            </a:r>
            <a:r>
              <a:rPr lang="en-US" sz="2000" baseline="30000" dirty="0" smtClean="0"/>
              <a:t>th</a:t>
            </a:r>
            <a:r>
              <a:rPr lang="en-US" sz="2000" dirty="0" smtClean="0"/>
              <a:t> century wrote of Smith’s ‘selfishness’  in</a:t>
            </a:r>
          </a:p>
          <a:p>
            <a:pPr marL="0" indent="0" algn="ctr">
              <a:lnSpc>
                <a:spcPct val="50000"/>
              </a:lnSpc>
              <a:buFont typeface="Arial" panose="020B0604020202020204" pitchFamily="34" charset="0"/>
              <a:buNone/>
            </a:pPr>
            <a:r>
              <a:rPr lang="en-US" sz="2000" u="sng" dirty="0" smtClean="0"/>
              <a:t>The Science of Political Economy</a:t>
            </a:r>
          </a:p>
        </p:txBody>
      </p:sp>
      <p:pic>
        <p:nvPicPr>
          <p:cNvPr id="5122" name="Picture 2" descr="http://25.media.tumblr.com/tumblr_m8gefkUwJi1qhjt82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075" y="4464029"/>
            <a:ext cx="2273847" cy="22765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cdn.lightgalleries.net/4bd5ebf6e9948/images/newBoard_Member_Roundtable_2007-05-14_0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5262" y="4199018"/>
            <a:ext cx="3796493" cy="2541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252" y="6094273"/>
            <a:ext cx="1245406" cy="646331"/>
          </a:xfrm>
          <a:prstGeom prst="rect">
            <a:avLst/>
          </a:prstGeom>
          <a:noFill/>
        </p:spPr>
        <p:txBody>
          <a:bodyPr wrap="none" rtlCol="0">
            <a:spAutoFit/>
          </a:bodyPr>
          <a:lstStyle/>
          <a:p>
            <a:r>
              <a:rPr lang="en-US" dirty="0" smtClean="0"/>
              <a:t>Corporate</a:t>
            </a:r>
          </a:p>
          <a:p>
            <a:r>
              <a:rPr lang="en-US" dirty="0" smtClean="0"/>
              <a:t>Boardroom</a:t>
            </a:r>
            <a:endParaRPr lang="en-US" dirty="0"/>
          </a:p>
        </p:txBody>
      </p:sp>
    </p:spTree>
    <p:extLst>
      <p:ext uri="{BB962C8B-B14F-4D97-AF65-F5344CB8AC3E}">
        <p14:creationId xmlns:p14="http://schemas.microsoft.com/office/powerpoint/2010/main" val="3065360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FF00"/>
          </a:solidFill>
        </p:spPr>
        <p:txBody>
          <a:bodyPr>
            <a:normAutofit/>
          </a:bodyPr>
          <a:lstStyle/>
          <a:p>
            <a:pPr algn="ctr"/>
            <a:r>
              <a:rPr lang="en-US" sz="2000" b="1" dirty="0"/>
              <a:t>Adam Smith’s most vicious error:   the selfishness error</a:t>
            </a:r>
          </a:p>
        </p:txBody>
      </p:sp>
      <p:sp>
        <p:nvSpPr>
          <p:cNvPr id="3" name="Content Placeholder 2"/>
          <p:cNvSpPr>
            <a:spLocks noGrp="1"/>
          </p:cNvSpPr>
          <p:nvPr>
            <p:ph idx="1"/>
          </p:nvPr>
        </p:nvSpPr>
        <p:spPr>
          <a:xfrm>
            <a:off x="397787" y="1003186"/>
            <a:ext cx="11396421" cy="3169901"/>
          </a:xfrm>
        </p:spPr>
        <p:txBody>
          <a:bodyPr>
            <a:normAutofit fontScale="92500" lnSpcReduction="20000"/>
          </a:bodyPr>
          <a:lstStyle/>
          <a:p>
            <a:pPr marL="0" indent="0">
              <a:buNone/>
            </a:pPr>
            <a:r>
              <a:rPr lang="en-US" i="1" dirty="0"/>
              <a:t>Lost Science of Money</a:t>
            </a:r>
            <a:r>
              <a:rPr lang="en-US" dirty="0"/>
              <a:t>, p. 329 </a:t>
            </a:r>
          </a:p>
          <a:p>
            <a:pPr marL="0" indent="0">
              <a:buNone/>
            </a:pPr>
            <a:r>
              <a:rPr lang="en-US" dirty="0" smtClean="0"/>
              <a:t>“Consider the negative impact on humanity of Smith’s selfishness assumption.  Supporters of his doctrine argue that it is merely in harmony with the nature of humanity.  But clearly, if Man is defined in such a base manner, and systems of laws with their rewards and punishments are enforced along those lines, then over time they will tend to create a form of humanity in ‘harmony’ with their initial false conception of an economic mankind.</a:t>
            </a:r>
          </a:p>
          <a:p>
            <a:pPr marL="0" indent="0">
              <a:buNone/>
            </a:pPr>
            <a:r>
              <a:rPr lang="en-US" dirty="0" smtClean="0"/>
              <a:t>“This de-evolutionary process, encouraging a lower form of humanity, has been ongoing especially in the English speaking world for well over two centuries.”</a:t>
            </a:r>
          </a:p>
        </p:txBody>
      </p:sp>
      <p:sp>
        <p:nvSpPr>
          <p:cNvPr id="4" name="Content Placeholder 2"/>
          <p:cNvSpPr txBox="1">
            <a:spLocks/>
          </p:cNvSpPr>
          <p:nvPr/>
        </p:nvSpPr>
        <p:spPr>
          <a:xfrm>
            <a:off x="1627323" y="387459"/>
            <a:ext cx="8291593" cy="441173"/>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t>The Words of Stephen </a:t>
            </a:r>
            <a:r>
              <a:rPr lang="en-US" sz="2400" dirty="0" err="1" smtClean="0"/>
              <a:t>Zarlenga</a:t>
            </a:r>
            <a:endParaRPr lang="en-US" sz="2400" u="sng" dirty="0" smtClean="0"/>
          </a:p>
        </p:txBody>
      </p:sp>
      <p:pic>
        <p:nvPicPr>
          <p:cNvPr id="9218" name="Picture 2" descr="http://theredpillguide.files.wordpress.com/2012/07/banks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58" y="3850251"/>
            <a:ext cx="5531278" cy="3007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44880" y="5181600"/>
            <a:ext cx="4634025" cy="369332"/>
          </a:xfrm>
          <a:prstGeom prst="rect">
            <a:avLst/>
          </a:prstGeom>
          <a:noFill/>
        </p:spPr>
        <p:txBody>
          <a:bodyPr wrap="none" rtlCol="0">
            <a:spAutoFit/>
          </a:bodyPr>
          <a:lstStyle/>
          <a:p>
            <a:r>
              <a:rPr lang="en-US" dirty="0" smtClean="0"/>
              <a:t>WALL STREET BEFORE THE SENATE COMMITTEE</a:t>
            </a:r>
            <a:endParaRPr lang="en-US" dirty="0"/>
          </a:p>
        </p:txBody>
      </p:sp>
    </p:spTree>
    <p:extLst>
      <p:ext uri="{BB962C8B-B14F-4D97-AF65-F5344CB8AC3E}">
        <p14:creationId xmlns:p14="http://schemas.microsoft.com/office/powerpoint/2010/main" val="28728782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FF00"/>
          </a:solidFill>
        </p:spPr>
        <p:txBody>
          <a:bodyPr>
            <a:normAutofit/>
          </a:bodyPr>
          <a:lstStyle/>
          <a:p>
            <a:pPr algn="ctr"/>
            <a:r>
              <a:rPr lang="en-US" sz="2000" b="1" dirty="0"/>
              <a:t>Adam Smith’s most vicious error:   the selfishness error</a:t>
            </a:r>
          </a:p>
        </p:txBody>
      </p:sp>
      <p:sp>
        <p:nvSpPr>
          <p:cNvPr id="3" name="Content Placeholder 2"/>
          <p:cNvSpPr>
            <a:spLocks noGrp="1"/>
          </p:cNvSpPr>
          <p:nvPr>
            <p:ph idx="1"/>
          </p:nvPr>
        </p:nvSpPr>
        <p:spPr>
          <a:xfrm>
            <a:off x="397788" y="1557082"/>
            <a:ext cx="7351366" cy="4224313"/>
          </a:xfrm>
        </p:spPr>
        <p:txBody>
          <a:bodyPr>
            <a:normAutofit fontScale="85000" lnSpcReduction="20000"/>
          </a:bodyPr>
          <a:lstStyle/>
          <a:p>
            <a:pPr marL="0" indent="0">
              <a:buNone/>
            </a:pPr>
            <a:r>
              <a:rPr lang="en-US" dirty="0"/>
              <a:t>Henry George, </a:t>
            </a:r>
            <a:r>
              <a:rPr lang="en-US" i="1" dirty="0"/>
              <a:t>The Science of Political Economy</a:t>
            </a:r>
            <a:r>
              <a:rPr lang="en-US" dirty="0"/>
              <a:t>, p. 99</a:t>
            </a:r>
          </a:p>
          <a:p>
            <a:pPr marL="0" indent="0">
              <a:buNone/>
            </a:pPr>
            <a:r>
              <a:rPr lang="en-US" dirty="0" smtClean="0"/>
              <a:t>“</a:t>
            </a:r>
            <a:r>
              <a:rPr lang="en-US" dirty="0"/>
              <a:t>Now the law of nature which forms the postulate of a </a:t>
            </a:r>
            <a:r>
              <a:rPr lang="en-US" dirty="0" smtClean="0"/>
              <a:t>true </a:t>
            </a:r>
            <a:r>
              <a:rPr lang="en-US" dirty="0"/>
              <a:t>science of political economy is not, as has been </a:t>
            </a:r>
            <a:r>
              <a:rPr lang="en-US" dirty="0" smtClean="0"/>
              <a:t>erroneously </a:t>
            </a:r>
            <a:r>
              <a:rPr lang="en-US" dirty="0"/>
              <a:t>assumed, that men are invariably and </a:t>
            </a:r>
            <a:r>
              <a:rPr lang="en-US" dirty="0" smtClean="0"/>
              <a:t>universally selfish</a:t>
            </a:r>
            <a:r>
              <a:rPr lang="en-US" dirty="0"/>
              <a:t>. As a matter of fact, this is not true. Nor can we </a:t>
            </a:r>
            <a:r>
              <a:rPr lang="en-US" dirty="0" smtClean="0"/>
              <a:t>abstract </a:t>
            </a:r>
            <a:r>
              <a:rPr lang="en-US" dirty="0"/>
              <a:t>from man all but selfish qualities in order to make </a:t>
            </a:r>
            <a:r>
              <a:rPr lang="en-US" dirty="0" smtClean="0"/>
              <a:t>as </a:t>
            </a:r>
            <a:r>
              <a:rPr lang="en-US" dirty="0"/>
              <a:t>the object of our thought on economic matters what </a:t>
            </a:r>
            <a:r>
              <a:rPr lang="en-US" dirty="0" smtClean="0"/>
              <a:t>has </a:t>
            </a:r>
            <a:r>
              <a:rPr lang="en-US" dirty="0"/>
              <a:t>been called the " economic man," without getting </a:t>
            </a:r>
            <a:r>
              <a:rPr lang="en-US" i="1" u="sng" dirty="0" smtClean="0"/>
              <a:t>what is </a:t>
            </a:r>
            <a:r>
              <a:rPr lang="en-US" i="1" u="sng" dirty="0"/>
              <a:t>really a monster, not a man</a:t>
            </a:r>
            <a:r>
              <a:rPr lang="en-US" dirty="0" smtClean="0"/>
              <a:t>.</a:t>
            </a:r>
            <a:endParaRPr lang="en-US" dirty="0"/>
          </a:p>
          <a:p>
            <a:pPr marL="0" indent="0">
              <a:buNone/>
            </a:pPr>
            <a:r>
              <a:rPr lang="en-US" dirty="0"/>
              <a:t> </a:t>
            </a:r>
          </a:p>
          <a:p>
            <a:pPr marL="0" indent="0">
              <a:buNone/>
            </a:pPr>
            <a:r>
              <a:rPr lang="en-US" dirty="0" smtClean="0"/>
              <a:t>“The </a:t>
            </a:r>
            <a:r>
              <a:rPr lang="en-US" dirty="0"/>
              <a:t>law of nature which is really the postulate of a </a:t>
            </a:r>
            <a:r>
              <a:rPr lang="en-US" dirty="0" smtClean="0"/>
              <a:t>true science </a:t>
            </a:r>
            <a:r>
              <a:rPr lang="en-US" dirty="0"/>
              <a:t>of political economy is that men always seek to </a:t>
            </a:r>
            <a:r>
              <a:rPr lang="en-US" dirty="0" smtClean="0"/>
              <a:t>gratify </a:t>
            </a:r>
            <a:r>
              <a:rPr lang="en-US" dirty="0"/>
              <a:t>their desires with the least exertion, whether those </a:t>
            </a:r>
            <a:r>
              <a:rPr lang="en-US" dirty="0" smtClean="0"/>
              <a:t>desires </a:t>
            </a:r>
            <a:r>
              <a:rPr lang="en-US" dirty="0"/>
              <a:t>are selfish or unselfish, good or bad. </a:t>
            </a:r>
            <a:r>
              <a:rPr lang="en-US" dirty="0" smtClean="0"/>
              <a:t>“</a:t>
            </a:r>
          </a:p>
        </p:txBody>
      </p:sp>
      <p:sp>
        <p:nvSpPr>
          <p:cNvPr id="4" name="Content Placeholder 2"/>
          <p:cNvSpPr txBox="1">
            <a:spLocks/>
          </p:cNvSpPr>
          <p:nvPr/>
        </p:nvSpPr>
        <p:spPr>
          <a:xfrm>
            <a:off x="2552051" y="554948"/>
            <a:ext cx="6575363" cy="472170"/>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t>“Henry </a:t>
            </a:r>
            <a:r>
              <a:rPr lang="en-US" sz="2400" dirty="0"/>
              <a:t>George saw </a:t>
            </a:r>
            <a:r>
              <a:rPr lang="en-US" sz="2400" b="1" i="1" dirty="0"/>
              <a:t>exactly</a:t>
            </a:r>
            <a:r>
              <a:rPr lang="en-US" sz="2400" dirty="0"/>
              <a:t> where it would </a:t>
            </a:r>
            <a:r>
              <a:rPr lang="en-US" sz="2400" dirty="0" smtClean="0"/>
              <a:t>lead …”</a:t>
            </a:r>
            <a:endParaRPr lang="en-US" sz="2400" dirty="0"/>
          </a:p>
          <a:p>
            <a:pPr marL="0" indent="0" algn="ctr">
              <a:buFont typeface="Arial" panose="020B0604020202020204" pitchFamily="34" charset="0"/>
              <a:buNone/>
            </a:pPr>
            <a:endParaRPr lang="en-US" sz="2400" dirty="0" smtClean="0"/>
          </a:p>
          <a:p>
            <a:pPr marL="0" indent="0" algn="ctr">
              <a:buFont typeface="Arial" panose="020B0604020202020204" pitchFamily="34" charset="0"/>
              <a:buNone/>
            </a:pPr>
            <a:endParaRPr lang="en-US" sz="2400" u="sng" dirty="0" smtClean="0"/>
          </a:p>
        </p:txBody>
      </p:sp>
      <p:pic>
        <p:nvPicPr>
          <p:cNvPr id="8194" name="Picture 2" descr="http://images.fineartamerica.com/images-medium-large/henry-george-1839-1897-writer-evere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213" y="1310134"/>
            <a:ext cx="3632899" cy="44712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7788" y="5874202"/>
            <a:ext cx="10961014" cy="923330"/>
          </a:xfrm>
          <a:prstGeom prst="rect">
            <a:avLst/>
          </a:prstGeom>
          <a:noFill/>
        </p:spPr>
        <p:txBody>
          <a:bodyPr wrap="none" rtlCol="0">
            <a:spAutoFit/>
          </a:bodyPr>
          <a:lstStyle/>
          <a:p>
            <a:r>
              <a:rPr lang="en-US" b="1" dirty="0"/>
              <a:t>Henry George</a:t>
            </a:r>
            <a:r>
              <a:rPr lang="en-US" dirty="0"/>
              <a:t> </a:t>
            </a:r>
            <a:r>
              <a:rPr lang="en-US" dirty="0" smtClean="0"/>
              <a:t>(1839 </a:t>
            </a:r>
            <a:r>
              <a:rPr lang="en-US" dirty="0"/>
              <a:t>– </a:t>
            </a:r>
            <a:r>
              <a:rPr lang="en-US" dirty="0" smtClean="0"/>
              <a:t>1897</a:t>
            </a:r>
            <a:r>
              <a:rPr lang="en-US" dirty="0"/>
              <a:t>) was an American writer, politician </a:t>
            </a:r>
            <a:r>
              <a:rPr lang="en-US" dirty="0" smtClean="0"/>
              <a:t>and political economist.   </a:t>
            </a:r>
            <a:r>
              <a:rPr lang="en-US" dirty="0"/>
              <a:t>He inspired </a:t>
            </a:r>
            <a:r>
              <a:rPr lang="en-US" dirty="0" smtClean="0"/>
              <a:t>the economic</a:t>
            </a:r>
          </a:p>
          <a:p>
            <a:r>
              <a:rPr lang="en-US" dirty="0" smtClean="0"/>
              <a:t>philosophy known as </a:t>
            </a:r>
            <a:r>
              <a:rPr lang="en-US" dirty="0" err="1" smtClean="0"/>
              <a:t>Georgism</a:t>
            </a:r>
            <a:r>
              <a:rPr lang="en-US" dirty="0" smtClean="0"/>
              <a:t>, </a:t>
            </a:r>
            <a:r>
              <a:rPr lang="en-US" dirty="0"/>
              <a:t>whose main tenet is that people should own what they create, but that </a:t>
            </a:r>
            <a:r>
              <a:rPr lang="en-US" dirty="0" smtClean="0"/>
              <a:t>everything</a:t>
            </a:r>
          </a:p>
          <a:p>
            <a:r>
              <a:rPr lang="en-US" dirty="0" smtClean="0"/>
              <a:t>found in nature, most importantly the value of land, </a:t>
            </a:r>
            <a:r>
              <a:rPr lang="en-US" dirty="0"/>
              <a:t>belongs equally to all humanity.</a:t>
            </a:r>
          </a:p>
        </p:txBody>
      </p:sp>
    </p:spTree>
    <p:extLst>
      <p:ext uri="{BB962C8B-B14F-4D97-AF65-F5344CB8AC3E}">
        <p14:creationId xmlns:p14="http://schemas.microsoft.com/office/powerpoint/2010/main" val="39218334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0624"/>
          </a:xfrm>
          <a:solidFill>
            <a:srgbClr val="FFFF00"/>
          </a:solidFill>
        </p:spPr>
        <p:txBody>
          <a:bodyPr>
            <a:normAutofit/>
          </a:bodyPr>
          <a:lstStyle/>
          <a:p>
            <a:pPr algn="ctr"/>
            <a:r>
              <a:rPr lang="en-US" sz="2000" b="1" dirty="0"/>
              <a:t>Adam Smith’s most vicious error:   the selfishness error</a:t>
            </a:r>
          </a:p>
        </p:txBody>
      </p:sp>
      <p:sp>
        <p:nvSpPr>
          <p:cNvPr id="3" name="Content Placeholder 2"/>
          <p:cNvSpPr>
            <a:spLocks noGrp="1"/>
          </p:cNvSpPr>
          <p:nvPr>
            <p:ph idx="1"/>
          </p:nvPr>
        </p:nvSpPr>
        <p:spPr>
          <a:xfrm>
            <a:off x="397787" y="1751266"/>
            <a:ext cx="11794211" cy="2264581"/>
          </a:xfrm>
        </p:spPr>
        <p:txBody>
          <a:bodyPr>
            <a:normAutofit fontScale="85000" lnSpcReduction="10000"/>
          </a:bodyPr>
          <a:lstStyle/>
          <a:p>
            <a:pPr marL="0" indent="0">
              <a:buNone/>
            </a:pPr>
            <a:r>
              <a:rPr lang="en-US" dirty="0" smtClean="0"/>
              <a:t>“The </a:t>
            </a:r>
            <a:r>
              <a:rPr lang="en-US" dirty="0"/>
              <a:t>primary postulate on and from which its whole </a:t>
            </a:r>
            <a:r>
              <a:rPr lang="en-US" dirty="0" smtClean="0"/>
              <a:t>structure (a true political economy) </a:t>
            </a:r>
            <a:r>
              <a:rPr lang="en-US" dirty="0"/>
              <a:t>is built is not that all men are governed only by </a:t>
            </a:r>
            <a:r>
              <a:rPr lang="en-US" dirty="0" smtClean="0"/>
              <a:t>selfish </a:t>
            </a:r>
            <a:r>
              <a:rPr lang="en-US" dirty="0"/>
              <a:t>motives, or must for its purposes be considered </a:t>
            </a:r>
            <a:r>
              <a:rPr lang="en-US" dirty="0" smtClean="0"/>
              <a:t>as governed </a:t>
            </a:r>
            <a:r>
              <a:rPr lang="en-US" dirty="0"/>
              <a:t>only by selfish motives ; it is that all men seek </a:t>
            </a:r>
            <a:r>
              <a:rPr lang="en-US" dirty="0" smtClean="0"/>
              <a:t>to </a:t>
            </a:r>
            <a:r>
              <a:rPr lang="en-US" dirty="0"/>
              <a:t>gratify their desires, whatever those desires may be, </a:t>
            </a:r>
            <a:r>
              <a:rPr lang="en-US" dirty="0" smtClean="0"/>
              <a:t>with </a:t>
            </a:r>
            <a:r>
              <a:rPr lang="en-US" dirty="0"/>
              <a:t>the least exertion. This </a:t>
            </a:r>
            <a:r>
              <a:rPr lang="en-US" dirty="0" smtClean="0"/>
              <a:t>fundamental </a:t>
            </a:r>
            <a:r>
              <a:rPr lang="en-US" dirty="0"/>
              <a:t>law of political </a:t>
            </a:r>
            <a:r>
              <a:rPr lang="en-US" dirty="0" smtClean="0"/>
              <a:t>economy </a:t>
            </a:r>
            <a:r>
              <a:rPr lang="en-US" dirty="0"/>
              <a:t>is, like all other laws of nature, so far as we are </a:t>
            </a:r>
            <a:r>
              <a:rPr lang="en-US" dirty="0" smtClean="0"/>
              <a:t>concerned</a:t>
            </a:r>
            <a:r>
              <a:rPr lang="en-US" dirty="0"/>
              <a:t>, supreme. </a:t>
            </a:r>
            <a:r>
              <a:rPr lang="en-US" dirty="0" smtClean="0"/>
              <a:t> </a:t>
            </a:r>
            <a:r>
              <a:rPr lang="en-US" u="sng" dirty="0" smtClean="0"/>
              <a:t>It </a:t>
            </a:r>
            <a:r>
              <a:rPr lang="en-US" u="sng" dirty="0"/>
              <a:t>is no more affected by the </a:t>
            </a:r>
            <a:r>
              <a:rPr lang="en-US" u="sng" dirty="0" smtClean="0"/>
              <a:t>selfishness </a:t>
            </a:r>
            <a:r>
              <a:rPr lang="en-US" u="sng" dirty="0"/>
              <a:t>or unselfishness of our desires than is the law of </a:t>
            </a:r>
            <a:r>
              <a:rPr lang="en-US" u="sng" dirty="0" smtClean="0"/>
              <a:t>gravitation</a:t>
            </a:r>
            <a:r>
              <a:rPr lang="en-US" u="sng" dirty="0"/>
              <a:t>.</a:t>
            </a:r>
            <a:r>
              <a:rPr lang="en-US" dirty="0"/>
              <a:t> It is simply a fact</a:t>
            </a:r>
            <a:r>
              <a:rPr lang="en-US" dirty="0" smtClean="0"/>
              <a:t>.” </a:t>
            </a:r>
            <a:r>
              <a:rPr lang="en-US" u="sng" dirty="0"/>
              <a:t>The Science of Political Economy </a:t>
            </a:r>
            <a:r>
              <a:rPr lang="en-US" dirty="0" smtClean="0"/>
              <a:t>p. 91 </a:t>
            </a:r>
          </a:p>
        </p:txBody>
      </p:sp>
      <p:sp>
        <p:nvSpPr>
          <p:cNvPr id="4" name="Content Placeholder 2"/>
          <p:cNvSpPr txBox="1">
            <a:spLocks/>
          </p:cNvSpPr>
          <p:nvPr/>
        </p:nvSpPr>
        <p:spPr>
          <a:xfrm>
            <a:off x="0" y="374268"/>
            <a:ext cx="12191997" cy="471626"/>
          </a:xfrm>
          <a:prstGeom prst="rect">
            <a:avLst/>
          </a:prstGeom>
          <a:solidFill>
            <a:schemeClr val="accent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Henry George’s View of Mankind</a:t>
            </a:r>
            <a:endParaRPr lang="en-US" u="sng" dirty="0" smtClean="0"/>
          </a:p>
        </p:txBody>
      </p:sp>
      <p:sp>
        <p:nvSpPr>
          <p:cNvPr id="5" name="TextBox 4"/>
          <p:cNvSpPr txBox="1"/>
          <p:nvPr/>
        </p:nvSpPr>
        <p:spPr>
          <a:xfrm>
            <a:off x="2" y="829759"/>
            <a:ext cx="12191998" cy="646331"/>
          </a:xfrm>
          <a:prstGeom prst="rect">
            <a:avLst/>
          </a:prstGeom>
          <a:solidFill>
            <a:srgbClr val="FFFFCC"/>
          </a:solidFill>
        </p:spPr>
        <p:txBody>
          <a:bodyPr wrap="square" rtlCol="0">
            <a:spAutoFit/>
          </a:bodyPr>
          <a:lstStyle/>
          <a:p>
            <a:pPr algn="ctr"/>
            <a:r>
              <a:rPr lang="en-US" sz="3600" dirty="0" smtClean="0"/>
              <a:t>Henry George talks to the humanity of all of us.  </a:t>
            </a:r>
            <a:endParaRPr lang="en-US" sz="3600" dirty="0"/>
          </a:p>
        </p:txBody>
      </p:sp>
      <p:pic>
        <p:nvPicPr>
          <p:cNvPr id="6148" name="Picture 4" descr="http://jacksonstate.files.wordpress.com/2012/05/farm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045" y="4291023"/>
            <a:ext cx="3858486" cy="256697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kentschools.net/franklin/files/2009/06/franklin_secreta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633" y="4120778"/>
            <a:ext cx="2189778" cy="27372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ak7.picdn.net/shutterstock/videos/2144945/preview/stock-footage-industrial-workers-teamwo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787" y="4724399"/>
            <a:ext cx="38100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662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92D050"/>
          </a:solidFill>
        </p:spPr>
        <p:txBody>
          <a:bodyPr>
            <a:normAutofit fontScale="90000"/>
          </a:bodyPr>
          <a:lstStyle/>
          <a:p>
            <a:pPr marL="457200" lvl="1" algn="ctr"/>
            <a:r>
              <a:rPr lang="en-US" sz="2400" b="1" dirty="0" smtClean="0"/>
              <a:t>PART 8</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lgn="ctr">
              <a:buNone/>
            </a:pPr>
            <a:r>
              <a:rPr lang="en-US" sz="2400" b="1" dirty="0"/>
              <a:t>1810 - suppressing the 1810 bullion report</a:t>
            </a:r>
          </a:p>
          <a:p>
            <a:pPr marL="0" indent="0">
              <a:buNone/>
            </a:pPr>
            <a:endParaRPr lang="en-US" sz="2400" dirty="0"/>
          </a:p>
          <a:p>
            <a:pPr marL="457200" lvl="1" indent="0">
              <a:buNone/>
            </a:pPr>
            <a:endParaRPr lang="en-US" sz="2000" b="1" dirty="0" smtClean="0"/>
          </a:p>
          <a:p>
            <a:pPr marL="0" indent="0">
              <a:buNone/>
            </a:pPr>
            <a:endParaRPr lang="en-US" dirty="0" smtClean="0"/>
          </a:p>
        </p:txBody>
      </p:sp>
    </p:spTree>
    <p:extLst>
      <p:ext uri="{BB962C8B-B14F-4D97-AF65-F5344CB8AC3E}">
        <p14:creationId xmlns:p14="http://schemas.microsoft.com/office/powerpoint/2010/main" val="39578588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92D050"/>
          </a:solidFill>
        </p:spPr>
        <p:txBody>
          <a:bodyPr>
            <a:normAutofit/>
          </a:bodyPr>
          <a:lstStyle/>
          <a:p>
            <a:pPr algn="ctr"/>
            <a:r>
              <a:rPr lang="en-US" sz="2400" b="1" dirty="0"/>
              <a:t>1810 - </a:t>
            </a:r>
            <a:r>
              <a:rPr lang="en-US" sz="2400" b="1" dirty="0" smtClean="0"/>
              <a:t>Suppressing </a:t>
            </a:r>
            <a:r>
              <a:rPr lang="en-US" sz="2400" b="1" dirty="0"/>
              <a:t>the 1810 </a:t>
            </a:r>
            <a:r>
              <a:rPr lang="en-US" sz="2400" b="1" dirty="0" smtClean="0"/>
              <a:t>Bullion Report</a:t>
            </a:r>
            <a:endParaRPr lang="en-US" sz="2400" b="1" dirty="0"/>
          </a:p>
        </p:txBody>
      </p:sp>
      <p:sp>
        <p:nvSpPr>
          <p:cNvPr id="3" name="Content Placeholder 2"/>
          <p:cNvSpPr>
            <a:spLocks noGrp="1"/>
          </p:cNvSpPr>
          <p:nvPr>
            <p:ph idx="1"/>
          </p:nvPr>
        </p:nvSpPr>
        <p:spPr>
          <a:xfrm>
            <a:off x="397787" y="1300028"/>
            <a:ext cx="11396421" cy="5672380"/>
          </a:xfrm>
        </p:spPr>
        <p:txBody>
          <a:bodyPr>
            <a:normAutofit/>
          </a:bodyPr>
          <a:lstStyle/>
          <a:p>
            <a:pPr marL="0" indent="0">
              <a:buNone/>
            </a:pPr>
            <a:r>
              <a:rPr lang="en-US" sz="2400" dirty="0" smtClean="0"/>
              <a:t>In </a:t>
            </a:r>
            <a:r>
              <a:rPr lang="en-US" sz="2400" dirty="0"/>
              <a:t>February 1810</a:t>
            </a:r>
            <a:r>
              <a:rPr lang="en-US" sz="2400" dirty="0" smtClean="0"/>
              <a:t>, the </a:t>
            </a:r>
            <a:r>
              <a:rPr lang="en-US" sz="2400" dirty="0"/>
              <a:t>House of Commons set up </a:t>
            </a:r>
            <a:r>
              <a:rPr lang="en-US" sz="2400" dirty="0" smtClean="0"/>
              <a:t>a Select </a:t>
            </a:r>
            <a:r>
              <a:rPr lang="en-US" sz="2400" dirty="0"/>
              <a:t>Committee on the </a:t>
            </a:r>
            <a:r>
              <a:rPr lang="en-US" sz="2400" dirty="0" smtClean="0"/>
              <a:t>High Price </a:t>
            </a:r>
            <a:r>
              <a:rPr lang="en-US" sz="2400" dirty="0"/>
              <a:t>of Gold Bullion </a:t>
            </a:r>
            <a:r>
              <a:rPr lang="en-US" sz="2400" dirty="0" smtClean="0"/>
              <a:t>to investigate </a:t>
            </a:r>
            <a:r>
              <a:rPr lang="en-US" sz="2400" dirty="0"/>
              <a:t>why it had </a:t>
            </a:r>
            <a:r>
              <a:rPr lang="en-US" sz="2400" dirty="0" smtClean="0"/>
              <a:t>risen during </a:t>
            </a:r>
            <a:r>
              <a:rPr lang="en-US" sz="2400" dirty="0"/>
              <a:t>the Napoleonic Wars</a:t>
            </a:r>
            <a:r>
              <a:rPr lang="en-US" sz="2400" dirty="0" smtClean="0"/>
              <a:t>.  Since </a:t>
            </a:r>
            <a:r>
              <a:rPr lang="en-US" sz="2400" dirty="0"/>
              <a:t>the Bank of England ceased to </a:t>
            </a:r>
            <a:r>
              <a:rPr lang="en-US" sz="2400" dirty="0" smtClean="0"/>
              <a:t>redeem its </a:t>
            </a:r>
            <a:r>
              <a:rPr lang="en-US" sz="2400" dirty="0"/>
              <a:t>bank notes in gold in 1797, as its </a:t>
            </a:r>
            <a:r>
              <a:rPr lang="en-US" sz="2400" dirty="0" smtClean="0"/>
              <a:t>reserves were </a:t>
            </a:r>
            <a:r>
              <a:rPr lang="en-US" sz="2400" dirty="0"/>
              <a:t>eroded by the war, the price was up 20</a:t>
            </a:r>
            <a:r>
              <a:rPr lang="en-US" sz="2400" dirty="0" smtClean="0"/>
              <a:t>% – </a:t>
            </a:r>
            <a:r>
              <a:rPr lang="en-US" sz="2400" dirty="0"/>
              <a:t>extraordinary because it had been fixed </a:t>
            </a:r>
            <a:r>
              <a:rPr lang="en-US" sz="2400" dirty="0" smtClean="0"/>
              <a:t>at £</a:t>
            </a:r>
            <a:r>
              <a:rPr lang="en-US" sz="2400" dirty="0"/>
              <a:t>4.25 per ounce in 1717 by Sir Isaac Newton</a:t>
            </a:r>
            <a:r>
              <a:rPr lang="en-US" sz="2400" dirty="0" smtClean="0"/>
              <a:t>, Master </a:t>
            </a:r>
            <a:r>
              <a:rPr lang="en-US" sz="2400" dirty="0"/>
              <a:t>of the Mint, and this ‘gold standard</a:t>
            </a:r>
            <a:r>
              <a:rPr lang="en-US" sz="2400" dirty="0" smtClean="0"/>
              <a:t>’ had </a:t>
            </a:r>
            <a:r>
              <a:rPr lang="en-US" sz="2400" dirty="0"/>
              <a:t>been stable for decades ever since. Now </a:t>
            </a:r>
            <a:r>
              <a:rPr lang="en-US" sz="2400" dirty="0" smtClean="0"/>
              <a:t>it was </a:t>
            </a:r>
            <a:r>
              <a:rPr lang="en-US" sz="2400" dirty="0"/>
              <a:t>£4.65. What had caused the </a:t>
            </a:r>
            <a:r>
              <a:rPr lang="en-US" sz="2400" dirty="0" smtClean="0"/>
              <a:t>escalation</a:t>
            </a:r>
            <a:r>
              <a:rPr lang="en-US" sz="2400" dirty="0"/>
              <a:t>?</a:t>
            </a: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sp>
        <p:nvSpPr>
          <p:cNvPr id="4" name="TextBox 3"/>
          <p:cNvSpPr txBox="1"/>
          <p:nvPr/>
        </p:nvSpPr>
        <p:spPr>
          <a:xfrm>
            <a:off x="4293031" y="790414"/>
            <a:ext cx="45719" cy="369332"/>
          </a:xfrm>
          <a:prstGeom prst="rect">
            <a:avLst/>
          </a:prstGeom>
          <a:noFill/>
        </p:spPr>
        <p:txBody>
          <a:bodyPr wrap="square" rtlCol="0">
            <a:spAutoFit/>
          </a:bodyPr>
          <a:lstStyle/>
          <a:p>
            <a:endParaRPr lang="en-US" dirty="0"/>
          </a:p>
        </p:txBody>
      </p:sp>
      <p:sp>
        <p:nvSpPr>
          <p:cNvPr id="5" name="TextBox 4"/>
          <p:cNvSpPr txBox="1"/>
          <p:nvPr/>
        </p:nvSpPr>
        <p:spPr>
          <a:xfrm>
            <a:off x="3177151" y="636526"/>
            <a:ext cx="5558316" cy="523220"/>
          </a:xfrm>
          <a:prstGeom prst="rect">
            <a:avLst/>
          </a:prstGeom>
          <a:solidFill>
            <a:srgbClr val="99FFCC"/>
          </a:solidFill>
        </p:spPr>
        <p:txBody>
          <a:bodyPr wrap="none" rtlCol="0">
            <a:spAutoFit/>
          </a:bodyPr>
          <a:lstStyle/>
          <a:p>
            <a:r>
              <a:rPr lang="en-US" sz="2800" dirty="0" smtClean="0"/>
              <a:t>THE FAMOUS 1810 BULLION REPORT</a:t>
            </a:r>
            <a:endParaRPr lang="en-US" sz="2800" dirty="0"/>
          </a:p>
        </p:txBody>
      </p:sp>
      <p:pic>
        <p:nvPicPr>
          <p:cNvPr id="10242" name="Picture 2" descr="http://ts2.mm.bing.net/th?id=HN.608005801153266485&amp;pid=15.1&amp;H=143&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728" y="3790437"/>
            <a:ext cx="3153876" cy="282054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ts1.mm.bing.net/th?id=HN.608021404770304024&amp;pid=15.1&amp;H=146&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747" y="4124452"/>
            <a:ext cx="1887144" cy="171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521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92D050"/>
          </a:solidFill>
        </p:spPr>
        <p:txBody>
          <a:bodyPr>
            <a:normAutofit/>
          </a:bodyPr>
          <a:lstStyle/>
          <a:p>
            <a:pPr algn="ctr"/>
            <a:r>
              <a:rPr lang="en-US" sz="2400" b="1" dirty="0"/>
              <a:t>1810 - </a:t>
            </a:r>
            <a:r>
              <a:rPr lang="en-US" sz="2400" b="1" dirty="0" smtClean="0"/>
              <a:t>Suppressing </a:t>
            </a:r>
            <a:r>
              <a:rPr lang="en-US" sz="2400" b="1" dirty="0"/>
              <a:t>the 1810 </a:t>
            </a:r>
            <a:r>
              <a:rPr lang="en-US" sz="2400" b="1" dirty="0" smtClean="0"/>
              <a:t>Bullion Report</a:t>
            </a:r>
            <a:endParaRPr lang="en-US" sz="2400" b="1" dirty="0"/>
          </a:p>
        </p:txBody>
      </p:sp>
      <p:sp>
        <p:nvSpPr>
          <p:cNvPr id="3" name="Content Placeholder 2"/>
          <p:cNvSpPr>
            <a:spLocks noGrp="1"/>
          </p:cNvSpPr>
          <p:nvPr>
            <p:ph idx="1"/>
          </p:nvPr>
        </p:nvSpPr>
        <p:spPr>
          <a:xfrm>
            <a:off x="221324" y="1372814"/>
            <a:ext cx="11396421" cy="1139042"/>
          </a:xfrm>
        </p:spPr>
        <p:txBody>
          <a:bodyPr>
            <a:normAutofit fontScale="92500"/>
          </a:bodyPr>
          <a:lstStyle/>
          <a:p>
            <a:pPr marL="0" indent="0">
              <a:buNone/>
            </a:pPr>
            <a:r>
              <a:rPr lang="en-US" sz="2400" dirty="0" smtClean="0"/>
              <a:t>Prices rose about 40% from 1797 to 1809, a very unusual event for that time, and by 1810 there was strong political opposition to the Bank.  The report of Parliament’s Bullion Committee placed the blame on the note-issuing activity of the Bank of England and the country banks.</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sp>
        <p:nvSpPr>
          <p:cNvPr id="4" name="TextBox 3"/>
          <p:cNvSpPr txBox="1"/>
          <p:nvPr/>
        </p:nvSpPr>
        <p:spPr>
          <a:xfrm>
            <a:off x="1807038" y="649522"/>
            <a:ext cx="9557103" cy="523220"/>
          </a:xfrm>
          <a:prstGeom prst="rect">
            <a:avLst/>
          </a:prstGeom>
          <a:solidFill>
            <a:srgbClr val="FFFF00"/>
          </a:solidFill>
        </p:spPr>
        <p:txBody>
          <a:bodyPr wrap="none" rtlCol="0">
            <a:spAutoFit/>
          </a:bodyPr>
          <a:lstStyle/>
          <a:p>
            <a:r>
              <a:rPr lang="en-US" sz="2800" dirty="0" smtClean="0"/>
              <a:t>THE BULLION COMMITTEE BLAMES THE BANK’S NOTE ISSUANCE</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188" y="2511856"/>
            <a:ext cx="6046810" cy="4346144"/>
          </a:xfrm>
          <a:prstGeom prst="rect">
            <a:avLst/>
          </a:prstGeom>
        </p:spPr>
      </p:pic>
      <p:sp>
        <p:nvSpPr>
          <p:cNvPr id="7" name="TextBox 6"/>
          <p:cNvSpPr txBox="1"/>
          <p:nvPr/>
        </p:nvSpPr>
        <p:spPr>
          <a:xfrm>
            <a:off x="6145188" y="2511856"/>
            <a:ext cx="6046812" cy="646331"/>
          </a:xfrm>
          <a:prstGeom prst="rect">
            <a:avLst/>
          </a:prstGeom>
          <a:solidFill>
            <a:schemeClr val="bg1"/>
          </a:solidFill>
        </p:spPr>
        <p:txBody>
          <a:bodyPr wrap="square" rtlCol="0">
            <a:spAutoFit/>
          </a:bodyPr>
          <a:lstStyle/>
          <a:p>
            <a:r>
              <a:rPr lang="en-US" dirty="0" smtClean="0"/>
              <a:t>                                                                                                                                 </a:t>
            </a:r>
          </a:p>
          <a:p>
            <a:endParaRPr lang="en-US" dirty="0"/>
          </a:p>
        </p:txBody>
      </p:sp>
      <p:sp>
        <p:nvSpPr>
          <p:cNvPr id="8" name="Content Placeholder 2"/>
          <p:cNvSpPr txBox="1">
            <a:spLocks/>
          </p:cNvSpPr>
          <p:nvPr/>
        </p:nvSpPr>
        <p:spPr>
          <a:xfrm>
            <a:off x="104701" y="2996266"/>
            <a:ext cx="5923863" cy="34045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Feaveryear, </a:t>
            </a:r>
            <a:r>
              <a:rPr lang="en-US" sz="2400" i="1" dirty="0"/>
              <a:t>The Pound Sterling</a:t>
            </a:r>
            <a:r>
              <a:rPr lang="en-US" sz="2400" dirty="0"/>
              <a:t>, p. 184</a:t>
            </a:r>
          </a:p>
          <a:p>
            <a:pPr marL="0" indent="0">
              <a:buFont typeface="Arial" panose="020B0604020202020204" pitchFamily="34" charset="0"/>
              <a:buNone/>
            </a:pPr>
            <a:r>
              <a:rPr lang="en-US" sz="2400" dirty="0" smtClean="0"/>
              <a:t>“The great conclusion that they drew from all the facts was that the rise in the price of bullion and the adverse exchanges had been caused solely by an over-issue of Bank of England notes … they did not rely upon the mere increase in the quantity of notes as shown by the figures.  The volume of currency required by a people might vary with the activity of trade.  But there was one infallible sign …  (that) the currency was depreciated, and that was that the price of gold had risen.”</a:t>
            </a:r>
            <a:endParaRPr lang="en-US" sz="2000" b="1" dirty="0" smtClean="0"/>
          </a:p>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23658008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385283"/>
          </a:xfrm>
          <a:solidFill>
            <a:srgbClr val="92D050"/>
          </a:solidFill>
        </p:spPr>
        <p:txBody>
          <a:bodyPr>
            <a:normAutofit fontScale="90000"/>
          </a:bodyPr>
          <a:lstStyle/>
          <a:p>
            <a:pPr algn="ctr"/>
            <a:r>
              <a:rPr lang="en-US" sz="2400" b="1" dirty="0"/>
              <a:t>1810 - </a:t>
            </a:r>
            <a:r>
              <a:rPr lang="en-US" sz="2400" b="1" dirty="0" smtClean="0"/>
              <a:t>Suppressing </a:t>
            </a:r>
            <a:r>
              <a:rPr lang="en-US" sz="2400" b="1" dirty="0"/>
              <a:t>the 1810 </a:t>
            </a:r>
            <a:r>
              <a:rPr lang="en-US" sz="2400" b="1" dirty="0" smtClean="0"/>
              <a:t>Bullion Report</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pic>
        <p:nvPicPr>
          <p:cNvPr id="4" name="Picture 3" descr="C:\Users\Sue\Documents\BANKING BOOKS\WILL ABRAMS - CANADA\SCAN OF CANADIAN MONEY HANDBOOK\BANK OF ENG NOTES 001.jpg"/>
          <p:cNvPicPr/>
          <p:nvPr/>
        </p:nvPicPr>
        <p:blipFill>
          <a:blip r:embed="rId3">
            <a:extLst>
              <a:ext uri="{28A0092B-C50C-407E-A947-70E740481C1C}">
                <a14:useLocalDpi xmlns:a14="http://schemas.microsoft.com/office/drawing/2010/main" val="0"/>
              </a:ext>
            </a:extLst>
          </a:blip>
          <a:srcRect/>
          <a:stretch>
            <a:fillRect/>
          </a:stretch>
        </p:blipFill>
        <p:spPr bwMode="auto">
          <a:xfrm>
            <a:off x="1155032" y="-288758"/>
            <a:ext cx="9545052" cy="8213558"/>
          </a:xfrm>
          <a:prstGeom prst="rect">
            <a:avLst/>
          </a:prstGeom>
          <a:noFill/>
          <a:ln>
            <a:noFill/>
          </a:ln>
        </p:spPr>
      </p:pic>
      <p:sp>
        <p:nvSpPr>
          <p:cNvPr id="5" name="TextBox 4"/>
          <p:cNvSpPr txBox="1"/>
          <p:nvPr/>
        </p:nvSpPr>
        <p:spPr>
          <a:xfrm>
            <a:off x="1155032" y="22785"/>
            <a:ext cx="11036966" cy="369332"/>
          </a:xfrm>
          <a:prstGeom prst="rect">
            <a:avLst/>
          </a:prstGeom>
          <a:solidFill>
            <a:srgbClr val="92D050"/>
          </a:solidFill>
        </p:spPr>
        <p:txBody>
          <a:bodyPr wrap="square" rtlCol="0">
            <a:spAutoFit/>
          </a:bodyPr>
          <a:lstStyle/>
          <a:p>
            <a:r>
              <a:rPr lang="en-US" dirty="0" smtClean="0"/>
              <a:t>                    </a:t>
            </a:r>
            <a:r>
              <a:rPr lang="en-US" b="1" dirty="0"/>
              <a:t>1810 - Suppressing the 1810 Bullion Report</a:t>
            </a:r>
            <a:r>
              <a:rPr lang="en-US" dirty="0" smtClean="0"/>
              <a:t>                                                                                                                                       </a:t>
            </a:r>
            <a:endParaRPr lang="en-US" dirty="0"/>
          </a:p>
        </p:txBody>
      </p:sp>
      <p:sp>
        <p:nvSpPr>
          <p:cNvPr id="6" name="TextBox 5"/>
          <p:cNvSpPr txBox="1"/>
          <p:nvPr/>
        </p:nvSpPr>
        <p:spPr>
          <a:xfrm>
            <a:off x="397787" y="6858000"/>
            <a:ext cx="10298012" cy="1200329"/>
          </a:xfrm>
          <a:prstGeom prst="rect">
            <a:avLst/>
          </a:prstGeom>
          <a:solidFill>
            <a:schemeClr val="bg1"/>
          </a:solidFill>
        </p:spPr>
        <p:txBody>
          <a:bodyPr wrap="none" rtlCol="0">
            <a:spAutoFit/>
          </a:bodyPr>
          <a:lstStyle/>
          <a:p>
            <a:r>
              <a:rPr lang="en-US" dirty="0" smtClean="0"/>
              <a:t>                                       					                                                                      </a:t>
            </a:r>
          </a:p>
          <a:p>
            <a:r>
              <a:rPr lang="en-US" dirty="0" smtClean="0"/>
              <a:t>                       </a:t>
            </a:r>
            <a:endParaRPr lang="en-US" dirty="0"/>
          </a:p>
          <a:p>
            <a:r>
              <a:rPr lang="en-US" dirty="0" smtClean="0"/>
              <a:t> </a:t>
            </a:r>
          </a:p>
          <a:p>
            <a:r>
              <a:rPr lang="en-US" dirty="0" smtClean="0"/>
              <a:t>                                                                                                                                                                 </a:t>
            </a:r>
            <a:endParaRPr lang="en-US" dirty="0"/>
          </a:p>
        </p:txBody>
      </p:sp>
      <p:sp>
        <p:nvSpPr>
          <p:cNvPr id="7" name="TextBox 6"/>
          <p:cNvSpPr txBox="1"/>
          <p:nvPr/>
        </p:nvSpPr>
        <p:spPr>
          <a:xfrm>
            <a:off x="8229898" y="392117"/>
            <a:ext cx="3962102" cy="5632311"/>
          </a:xfrm>
          <a:prstGeom prst="rect">
            <a:avLst/>
          </a:prstGeom>
          <a:solidFill>
            <a:srgbClr val="FFFF00"/>
          </a:solidFill>
        </p:spPr>
        <p:txBody>
          <a:bodyPr wrap="square" rtlCol="0">
            <a:spAutoFit/>
          </a:bodyPr>
          <a:lstStyle/>
          <a:p>
            <a:r>
              <a:rPr lang="en-US" dirty="0" smtClean="0"/>
              <a:t>“Reared up upon the Bank’s reserve</a:t>
            </a:r>
          </a:p>
          <a:p>
            <a:r>
              <a:rPr lang="en-US" dirty="0" smtClean="0"/>
              <a:t>of gold was a considerable edifice of</a:t>
            </a:r>
          </a:p>
          <a:p>
            <a:r>
              <a:rPr lang="en-US" dirty="0" smtClean="0"/>
              <a:t>paper money, changes in the </a:t>
            </a:r>
          </a:p>
          <a:p>
            <a:r>
              <a:rPr lang="en-US" dirty="0" smtClean="0"/>
              <a:t>quantity of which accentuated the</a:t>
            </a:r>
          </a:p>
          <a:p>
            <a:r>
              <a:rPr lang="en-US" dirty="0" smtClean="0"/>
              <a:t>effects of the bullion movements. pp. 212-213</a:t>
            </a:r>
          </a:p>
          <a:p>
            <a:endParaRPr lang="en-US" dirty="0"/>
          </a:p>
          <a:p>
            <a:r>
              <a:rPr lang="en-US" dirty="0" smtClean="0"/>
              <a:t>“… commercial discounts of the Bank, which were less than 4 millions in 1796, were over 20 millions in 1810.   This, for the times, was an enormous figure.       p. 190</a:t>
            </a:r>
          </a:p>
          <a:p>
            <a:endParaRPr lang="en-US" dirty="0"/>
          </a:p>
          <a:p>
            <a:r>
              <a:rPr lang="en-US" dirty="0" smtClean="0"/>
              <a:t>“The Bank … still denied that it was in any way responsible for controlling</a:t>
            </a:r>
          </a:p>
          <a:p>
            <a:r>
              <a:rPr lang="en-US" dirty="0" smtClean="0"/>
              <a:t>the value of the national currency, and</a:t>
            </a:r>
          </a:p>
          <a:p>
            <a:r>
              <a:rPr lang="en-US" dirty="0" smtClean="0"/>
              <a:t>indeed doubted whether it had the</a:t>
            </a:r>
          </a:p>
          <a:p>
            <a:r>
              <a:rPr lang="en-US" dirty="0" smtClean="0"/>
              <a:t>power even to influence it.” pp. 212-213</a:t>
            </a:r>
          </a:p>
          <a:p>
            <a:endParaRPr lang="en-US" dirty="0"/>
          </a:p>
          <a:p>
            <a:r>
              <a:rPr lang="en-US" dirty="0" smtClean="0"/>
              <a:t>Feaveryear, </a:t>
            </a:r>
            <a:r>
              <a:rPr lang="en-US" i="1" dirty="0" smtClean="0"/>
              <a:t>THE POUND STERLING</a:t>
            </a:r>
            <a:endParaRPr lang="en-US" i="1" dirty="0"/>
          </a:p>
        </p:txBody>
      </p:sp>
      <p:sp>
        <p:nvSpPr>
          <p:cNvPr id="8" name="TextBox 7"/>
          <p:cNvSpPr txBox="1"/>
          <p:nvPr/>
        </p:nvSpPr>
        <p:spPr>
          <a:xfrm>
            <a:off x="562316" y="992281"/>
            <a:ext cx="1481496" cy="923330"/>
          </a:xfrm>
          <a:prstGeom prst="rect">
            <a:avLst/>
          </a:prstGeom>
          <a:solidFill>
            <a:srgbClr val="FFFF00"/>
          </a:solidFill>
        </p:spPr>
        <p:txBody>
          <a:bodyPr wrap="none" rtlCol="0">
            <a:spAutoFit/>
          </a:bodyPr>
          <a:lstStyle/>
          <a:p>
            <a:r>
              <a:rPr lang="en-US" dirty="0" smtClean="0"/>
              <a:t>convertibility</a:t>
            </a:r>
          </a:p>
          <a:p>
            <a:r>
              <a:rPr lang="en-US" dirty="0" smtClean="0"/>
              <a:t>suspended in</a:t>
            </a:r>
          </a:p>
          <a:p>
            <a:r>
              <a:rPr lang="en-US" dirty="0" smtClean="0"/>
              <a:t>          1797 </a:t>
            </a:r>
            <a:r>
              <a:rPr lang="en-US" dirty="0" smtClean="0">
                <a:sym typeface="Wingdings" panose="05000000000000000000" pitchFamily="2" charset="2"/>
              </a:rPr>
              <a:t></a:t>
            </a:r>
            <a:endParaRPr lang="en-US" dirty="0"/>
          </a:p>
        </p:txBody>
      </p:sp>
      <p:sp>
        <p:nvSpPr>
          <p:cNvPr id="9" name="TextBox 8"/>
          <p:cNvSpPr txBox="1"/>
          <p:nvPr/>
        </p:nvSpPr>
        <p:spPr>
          <a:xfrm>
            <a:off x="397787" y="4223407"/>
            <a:ext cx="1596331" cy="646331"/>
          </a:xfrm>
          <a:prstGeom prst="rect">
            <a:avLst/>
          </a:prstGeom>
          <a:solidFill>
            <a:srgbClr val="FFFF00"/>
          </a:solidFill>
        </p:spPr>
        <p:txBody>
          <a:bodyPr wrap="square" rtlCol="0">
            <a:spAutoFit/>
          </a:bodyPr>
          <a:lstStyle/>
          <a:p>
            <a:r>
              <a:rPr lang="en-US" dirty="0" smtClean="0">
                <a:sym typeface="Wingdings" panose="05000000000000000000" pitchFamily="2" charset="2"/>
              </a:rPr>
              <a:t>1810 Bullion Committee =&gt;</a:t>
            </a:r>
            <a:endParaRPr lang="en-US" dirty="0"/>
          </a:p>
        </p:txBody>
      </p:sp>
    </p:spTree>
    <p:extLst>
      <p:ext uri="{BB962C8B-B14F-4D97-AF65-F5344CB8AC3E}">
        <p14:creationId xmlns:p14="http://schemas.microsoft.com/office/powerpoint/2010/main" val="33428195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92D050"/>
          </a:solidFill>
        </p:spPr>
        <p:txBody>
          <a:bodyPr>
            <a:normAutofit/>
          </a:bodyPr>
          <a:lstStyle/>
          <a:p>
            <a:pPr algn="ctr"/>
            <a:r>
              <a:rPr lang="en-US" sz="2400" b="1" dirty="0"/>
              <a:t>1810 - </a:t>
            </a:r>
            <a:r>
              <a:rPr lang="en-US" sz="2400" b="1" dirty="0" smtClean="0"/>
              <a:t>Suppressing </a:t>
            </a:r>
            <a:r>
              <a:rPr lang="en-US" sz="2400" b="1" dirty="0"/>
              <a:t>the 1810 </a:t>
            </a:r>
            <a:r>
              <a:rPr lang="en-US" sz="2400" b="1" dirty="0" smtClean="0"/>
              <a:t>Bullion Report</a:t>
            </a:r>
            <a:endParaRPr lang="en-US" sz="2400" b="1" dirty="0"/>
          </a:p>
        </p:txBody>
      </p:sp>
      <p:sp>
        <p:nvSpPr>
          <p:cNvPr id="3" name="Content Placeholder 2"/>
          <p:cNvSpPr>
            <a:spLocks noGrp="1"/>
          </p:cNvSpPr>
          <p:nvPr>
            <p:ph idx="1"/>
          </p:nvPr>
        </p:nvSpPr>
        <p:spPr>
          <a:xfrm>
            <a:off x="168351" y="644748"/>
            <a:ext cx="7815771" cy="5672380"/>
          </a:xfrm>
        </p:spPr>
        <p:txBody>
          <a:bodyPr>
            <a:normAutofit/>
          </a:bodyPr>
          <a:lstStyle/>
          <a:p>
            <a:pPr marL="0" indent="0">
              <a:buNone/>
            </a:pPr>
            <a:r>
              <a:rPr lang="en-US" sz="2400" dirty="0" smtClean="0"/>
              <a:t>Yet the people of the Bank stonewalled the Committee and cited Adam Smith’s monetary theories to defend the bank.</a:t>
            </a:r>
          </a:p>
          <a:p>
            <a:pPr marL="0" indent="0">
              <a:buNone/>
            </a:pPr>
            <a:endParaRPr lang="en-US" sz="2400" dirty="0"/>
          </a:p>
          <a:p>
            <a:pPr marL="0" indent="0">
              <a:buNone/>
            </a:pPr>
            <a:r>
              <a:rPr lang="en-US" sz="2400" dirty="0" smtClean="0"/>
              <a:t>Parliament ignored the conclusion of its own committee and would not blame the Bank; yet thoughtful observers understood that bank created money was responsible.</a:t>
            </a:r>
          </a:p>
          <a:p>
            <a:pPr marL="0" indent="0">
              <a:buNone/>
            </a:pPr>
            <a:endParaRPr lang="en-US" sz="2400" dirty="0"/>
          </a:p>
          <a:p>
            <a:pPr marL="0" indent="0">
              <a:buNone/>
            </a:pPr>
            <a:r>
              <a:rPr lang="en-US" sz="2400" dirty="0" smtClean="0"/>
              <a:t>An exasperated Ricardo wrote:  “It will scarcely be believed fifty years hence, that Bank Directors and Ministers gravely contended in our times, both in Parliament and before committees of Parliament, that the issues of notes by the Bank of England … had not nor could have any effect on the prices of commodities, bullion or foreign exchanges.”    </a:t>
            </a:r>
            <a:r>
              <a:rPr lang="en-US" sz="2400" i="1" dirty="0" smtClean="0"/>
              <a:t>Works, Principles of Political Economy</a:t>
            </a:r>
            <a:r>
              <a:rPr lang="en-US" sz="2400" dirty="0" smtClean="0"/>
              <a:t>, p. 214</a:t>
            </a:r>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pic>
        <p:nvPicPr>
          <p:cNvPr id="12290" name="Picture 2" descr="http://upload.wikimedia.org/wikipedia/commons/thumb/7/70/Bank_of_England_%28Soane%29_-_Lothbury_Court_with_Triumphal_Arch.jpg/800px-Bank_of_England_%28Soane%29_-_Lothbury_Court_with_Triumphal_A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4122" y="1340217"/>
            <a:ext cx="4207878" cy="2814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17305" y="4636168"/>
            <a:ext cx="3843809" cy="923330"/>
          </a:xfrm>
          <a:prstGeom prst="rect">
            <a:avLst/>
          </a:prstGeom>
          <a:noFill/>
        </p:spPr>
        <p:txBody>
          <a:bodyPr wrap="none" rtlCol="0">
            <a:spAutoFit/>
          </a:bodyPr>
          <a:lstStyle/>
          <a:p>
            <a:r>
              <a:rPr lang="en-US" dirty="0" err="1" smtClean="0"/>
              <a:t>Lothbury</a:t>
            </a:r>
            <a:r>
              <a:rPr lang="en-US" dirty="0" smtClean="0"/>
              <a:t> Court in the Bank of England,</a:t>
            </a:r>
          </a:p>
          <a:p>
            <a:r>
              <a:rPr lang="en-US" dirty="0" smtClean="0"/>
              <a:t>with the Bullion Office just through the</a:t>
            </a:r>
          </a:p>
          <a:p>
            <a:r>
              <a:rPr lang="en-US" dirty="0" smtClean="0"/>
              <a:t>archway.</a:t>
            </a:r>
            <a:endParaRPr lang="en-US" dirty="0"/>
          </a:p>
        </p:txBody>
      </p:sp>
    </p:spTree>
    <p:extLst>
      <p:ext uri="{BB962C8B-B14F-4D97-AF65-F5344CB8AC3E}">
        <p14:creationId xmlns:p14="http://schemas.microsoft.com/office/powerpoint/2010/main" val="5005261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CCECFF"/>
          </a:solidFill>
        </p:spPr>
        <p:txBody>
          <a:bodyPr>
            <a:normAutofit fontScale="90000"/>
          </a:bodyPr>
          <a:lstStyle/>
          <a:p>
            <a:pPr marL="457200" lvl="1" algn="ctr"/>
            <a:r>
              <a:rPr lang="en-US" sz="2400" b="1" dirty="0" smtClean="0"/>
              <a:t>PART 9</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lgn="ctr">
              <a:buNone/>
            </a:pPr>
            <a:r>
              <a:rPr lang="en-US" sz="2400" b="1" dirty="0"/>
              <a:t>1811 - The Bank shifts from expansion to contraction</a:t>
            </a:r>
          </a:p>
          <a:p>
            <a:pPr marL="0" indent="0">
              <a:buNone/>
            </a:pPr>
            <a:endParaRPr lang="en-US" sz="2400" dirty="0"/>
          </a:p>
          <a:p>
            <a:pPr marL="457200" lvl="1" indent="0">
              <a:buNone/>
            </a:pPr>
            <a:endParaRPr lang="en-US" sz="2000" b="1" dirty="0" smtClean="0"/>
          </a:p>
          <a:p>
            <a:pPr marL="0" indent="0">
              <a:buNone/>
            </a:pPr>
            <a:endParaRPr lang="en-US" dirty="0" smtClean="0"/>
          </a:p>
        </p:txBody>
      </p:sp>
    </p:spTree>
    <p:extLst>
      <p:ext uri="{BB962C8B-B14F-4D97-AF65-F5344CB8AC3E}">
        <p14:creationId xmlns:p14="http://schemas.microsoft.com/office/powerpoint/2010/main" val="2504871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a:bodyPr>
          <a:lstStyle/>
          <a:p>
            <a:pPr algn="ctr"/>
            <a:r>
              <a:rPr lang="en-US" sz="2400" b="1" dirty="0" smtClean="0"/>
              <a:t>PART 1</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lgn="ctr">
              <a:buNone/>
            </a:pPr>
            <a:r>
              <a:rPr lang="en-US" sz="2400" b="1" dirty="0" smtClean="0"/>
              <a:t>Better Monetary Thought – Bishop George Berkeley</a:t>
            </a:r>
          </a:p>
          <a:p>
            <a:pPr marL="457200" lvl="1" indent="0">
              <a:buNone/>
            </a:pPr>
            <a:endParaRPr lang="en-US" sz="2000" dirty="0" smtClean="0"/>
          </a:p>
          <a:p>
            <a:endParaRPr lang="en-US" dirty="0" smtClean="0"/>
          </a:p>
        </p:txBody>
      </p:sp>
    </p:spTree>
    <p:extLst>
      <p:ext uri="{BB962C8B-B14F-4D97-AF65-F5344CB8AC3E}">
        <p14:creationId xmlns:p14="http://schemas.microsoft.com/office/powerpoint/2010/main" val="977915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CCECFF"/>
          </a:solidFill>
        </p:spPr>
        <p:txBody>
          <a:bodyPr>
            <a:normAutofit/>
          </a:bodyPr>
          <a:lstStyle/>
          <a:p>
            <a:pPr algn="ctr"/>
            <a:r>
              <a:rPr lang="en-US" sz="2400" b="1" dirty="0"/>
              <a:t>1811 - The Bank shifts from expansion to contraction</a:t>
            </a:r>
          </a:p>
        </p:txBody>
      </p:sp>
      <p:sp>
        <p:nvSpPr>
          <p:cNvPr id="3" name="Content Placeholder 2"/>
          <p:cNvSpPr>
            <a:spLocks noGrp="1"/>
          </p:cNvSpPr>
          <p:nvPr>
            <p:ph idx="1"/>
          </p:nvPr>
        </p:nvSpPr>
        <p:spPr>
          <a:xfrm>
            <a:off x="397787" y="773085"/>
            <a:ext cx="9051603" cy="5672380"/>
          </a:xfrm>
        </p:spPr>
        <p:txBody>
          <a:bodyPr>
            <a:normAutofit/>
          </a:bodyPr>
          <a:lstStyle/>
          <a:p>
            <a:pPr marL="0" indent="0">
              <a:buNone/>
            </a:pPr>
            <a:r>
              <a:rPr lang="en-US" sz="2400" dirty="0" smtClean="0"/>
              <a:t>Faced with a situation where continued expansion would not be tolerated, the Bank could have stabilized at the new monetary level, but instead, the people of the bank quietly but purposely shifted to contraction of the money supply.</a:t>
            </a:r>
          </a:p>
          <a:p>
            <a:pPr marL="0" indent="0">
              <a:buNone/>
            </a:pPr>
            <a:endParaRPr lang="en-US" sz="2400" dirty="0"/>
          </a:p>
          <a:p>
            <a:pPr marL="0" indent="0">
              <a:buNone/>
            </a:pPr>
            <a:r>
              <a:rPr lang="en-US" sz="2400" dirty="0" smtClean="0"/>
              <a:t>In the expansion process, the nation, through the government, as well as private parties became indebted to the Bank and to the other bondholders.   </a:t>
            </a:r>
          </a:p>
          <a:p>
            <a:pPr marL="0" indent="0">
              <a:buNone/>
            </a:pPr>
            <a:endParaRPr lang="en-US" sz="2400" dirty="0"/>
          </a:p>
          <a:p>
            <a:pPr marL="0" indent="0">
              <a:buNone/>
            </a:pPr>
            <a:r>
              <a:rPr lang="en-US" sz="2400" dirty="0" smtClean="0"/>
              <a:t>Contraction or deflation would limit additional indebtedness but would also increase the value of the currency.  This would make the existing debts much more difficult or even impossible to re-pay, with less notes in circulation!</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13314" name="Picture 2" descr="http://1.bp.blogspot.com/_X9PXzAf-BrE/TDN8Lbr-EmI/AAAAAAAAAAs/daP-nShgMMg/s1600/depression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9390" y="619253"/>
            <a:ext cx="2742608" cy="299002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kingscollections.org/media/exh_spc/images/007190/lo4_305web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0886" y="3609276"/>
            <a:ext cx="2821114" cy="324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4862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pic>
        <p:nvPicPr>
          <p:cNvPr id="4" name="Picture 3" descr="C:\Users\Sue\Documents\BANKING BOOKS\WILL ABRAMS - CANADA\SCAN OF CANADIAN MONEY HANDBOOK\BANK OF ENG NOTES 001.jpg"/>
          <p:cNvPicPr/>
          <p:nvPr/>
        </p:nvPicPr>
        <p:blipFill>
          <a:blip r:embed="rId3">
            <a:extLst>
              <a:ext uri="{28A0092B-C50C-407E-A947-70E740481C1C}">
                <a14:useLocalDpi xmlns:a14="http://schemas.microsoft.com/office/drawing/2010/main" val="0"/>
              </a:ext>
            </a:extLst>
          </a:blip>
          <a:srcRect/>
          <a:stretch>
            <a:fillRect/>
          </a:stretch>
        </p:blipFill>
        <p:spPr bwMode="auto">
          <a:xfrm>
            <a:off x="1155032" y="-288758"/>
            <a:ext cx="9545052" cy="8213558"/>
          </a:xfrm>
          <a:prstGeom prst="rect">
            <a:avLst/>
          </a:prstGeom>
          <a:noFill/>
          <a:ln>
            <a:noFill/>
          </a:ln>
        </p:spPr>
      </p:pic>
      <p:sp>
        <p:nvSpPr>
          <p:cNvPr id="6" name="TextBox 5"/>
          <p:cNvSpPr txBox="1"/>
          <p:nvPr/>
        </p:nvSpPr>
        <p:spPr>
          <a:xfrm>
            <a:off x="397787" y="6858000"/>
            <a:ext cx="10298012" cy="1200329"/>
          </a:xfrm>
          <a:prstGeom prst="rect">
            <a:avLst/>
          </a:prstGeom>
          <a:solidFill>
            <a:schemeClr val="bg1"/>
          </a:solidFill>
        </p:spPr>
        <p:txBody>
          <a:bodyPr wrap="none" rtlCol="0">
            <a:spAutoFit/>
          </a:bodyPr>
          <a:lstStyle/>
          <a:p>
            <a:r>
              <a:rPr lang="en-US" dirty="0" smtClean="0"/>
              <a:t>                                       					                                                                      </a:t>
            </a:r>
          </a:p>
          <a:p>
            <a:r>
              <a:rPr lang="en-US" dirty="0" smtClean="0"/>
              <a:t>                       </a:t>
            </a:r>
            <a:endParaRPr lang="en-US" dirty="0"/>
          </a:p>
          <a:p>
            <a:r>
              <a:rPr lang="en-US" dirty="0" smtClean="0"/>
              <a:t> </a:t>
            </a:r>
          </a:p>
          <a:p>
            <a:r>
              <a:rPr lang="en-US" dirty="0" smtClean="0"/>
              <a:t>                                                                                                                                                                 </a:t>
            </a:r>
            <a:endParaRPr lang="en-US" dirty="0"/>
          </a:p>
        </p:txBody>
      </p:sp>
      <p:sp>
        <p:nvSpPr>
          <p:cNvPr id="7" name="TextBox 6"/>
          <p:cNvSpPr txBox="1"/>
          <p:nvPr/>
        </p:nvSpPr>
        <p:spPr>
          <a:xfrm>
            <a:off x="7877516" y="4071270"/>
            <a:ext cx="4118171" cy="2585323"/>
          </a:xfrm>
          <a:prstGeom prst="rect">
            <a:avLst/>
          </a:prstGeom>
          <a:solidFill>
            <a:srgbClr val="FFFF00"/>
          </a:solidFill>
        </p:spPr>
        <p:txBody>
          <a:bodyPr wrap="square" rtlCol="0">
            <a:spAutoFit/>
          </a:bodyPr>
          <a:lstStyle/>
          <a:p>
            <a:r>
              <a:rPr lang="en-US" dirty="0" smtClean="0"/>
              <a:t>Monetary contraction began in 1811 with a fall in the Bank’s discounts – from 20 million in 1811 to 4 million in 1817.</a:t>
            </a:r>
          </a:p>
          <a:p>
            <a:r>
              <a:rPr lang="en-US" dirty="0" smtClean="0"/>
              <a:t>&lt;=1811</a:t>
            </a:r>
          </a:p>
          <a:p>
            <a:endParaRPr lang="en-US" dirty="0"/>
          </a:p>
          <a:p>
            <a:r>
              <a:rPr lang="en-US" dirty="0" smtClean="0"/>
              <a:t>The price of gold fell and the bank bought reserves which were 11.7 million by August, 1817, the largest amount the </a:t>
            </a:r>
          </a:p>
          <a:p>
            <a:r>
              <a:rPr lang="en-US" dirty="0"/>
              <a:t>&lt;=</a:t>
            </a:r>
            <a:r>
              <a:rPr lang="en-US" dirty="0" smtClean="0"/>
              <a:t> Bank had ever held.</a:t>
            </a:r>
            <a:endParaRPr lang="en-US" dirty="0"/>
          </a:p>
        </p:txBody>
      </p:sp>
      <p:sp>
        <p:nvSpPr>
          <p:cNvPr id="9" name="TextBox 8"/>
          <p:cNvSpPr txBox="1"/>
          <p:nvPr/>
        </p:nvSpPr>
        <p:spPr>
          <a:xfrm>
            <a:off x="0" y="4640657"/>
            <a:ext cx="2030278" cy="584775"/>
          </a:xfrm>
          <a:prstGeom prst="rect">
            <a:avLst/>
          </a:prstGeom>
          <a:solidFill>
            <a:srgbClr val="FFFF00"/>
          </a:solidFill>
        </p:spPr>
        <p:txBody>
          <a:bodyPr wrap="square" rtlCol="0">
            <a:spAutoFit/>
          </a:bodyPr>
          <a:lstStyle/>
          <a:p>
            <a:r>
              <a:rPr lang="en-US" sz="1600" dirty="0" smtClean="0">
                <a:sym typeface="Wingdings" panose="05000000000000000000" pitchFamily="2" charset="2"/>
              </a:rPr>
              <a:t>1811 monetary</a:t>
            </a:r>
          </a:p>
          <a:p>
            <a:r>
              <a:rPr lang="en-US" sz="1600" dirty="0" smtClean="0">
                <a:sym typeface="Wingdings" panose="05000000000000000000" pitchFamily="2" charset="2"/>
              </a:rPr>
              <a:t>contraction begins=&gt;</a:t>
            </a:r>
            <a:endParaRPr lang="en-US" dirty="0"/>
          </a:p>
        </p:txBody>
      </p:sp>
      <p:sp>
        <p:nvSpPr>
          <p:cNvPr id="10" name="Title 1"/>
          <p:cNvSpPr txBox="1">
            <a:spLocks/>
          </p:cNvSpPr>
          <p:nvPr/>
        </p:nvSpPr>
        <p:spPr>
          <a:xfrm>
            <a:off x="1" y="0"/>
            <a:ext cx="12191999" cy="442617"/>
          </a:xfrm>
          <a:prstGeom prst="rect">
            <a:avLst/>
          </a:prstGeom>
          <a:solidFill>
            <a:srgbClr val="CCEC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1811 - The Bank shifts from expansion to contraction</a:t>
            </a:r>
            <a:endParaRPr lang="en-US" sz="2400" b="1" dirty="0"/>
          </a:p>
        </p:txBody>
      </p:sp>
    </p:spTree>
    <p:extLst>
      <p:ext uri="{BB962C8B-B14F-4D97-AF65-F5344CB8AC3E}">
        <p14:creationId xmlns:p14="http://schemas.microsoft.com/office/powerpoint/2010/main" val="5936495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CCECFF"/>
          </a:solidFill>
        </p:spPr>
        <p:txBody>
          <a:bodyPr>
            <a:normAutofit/>
          </a:bodyPr>
          <a:lstStyle/>
          <a:p>
            <a:pPr algn="ctr"/>
            <a:r>
              <a:rPr lang="en-US" sz="2400" b="1" dirty="0"/>
              <a:t>1811 - The Bank shifts from expansion to contraction</a:t>
            </a:r>
          </a:p>
        </p:txBody>
      </p:sp>
      <p:sp>
        <p:nvSpPr>
          <p:cNvPr id="3" name="Content Placeholder 2"/>
          <p:cNvSpPr>
            <a:spLocks noGrp="1"/>
          </p:cNvSpPr>
          <p:nvPr>
            <p:ph idx="1"/>
          </p:nvPr>
        </p:nvSpPr>
        <p:spPr>
          <a:xfrm>
            <a:off x="397788" y="773085"/>
            <a:ext cx="6845682" cy="5672380"/>
          </a:xfrm>
        </p:spPr>
        <p:txBody>
          <a:bodyPr>
            <a:normAutofit fontScale="92500"/>
          </a:bodyPr>
          <a:lstStyle/>
          <a:p>
            <a:pPr marL="0" indent="0">
              <a:buNone/>
            </a:pPr>
            <a:r>
              <a:rPr lang="en-US" sz="2400" dirty="0" smtClean="0"/>
              <a:t>SILVER DEMONETIZED:  Further aggravating this deflation, silver was de-monetized in 1816 for payments over two Pounds, rendering existing silver coinage and bullion un-usable in large commercial transactions.</a:t>
            </a:r>
          </a:p>
          <a:p>
            <a:pPr marL="0" indent="0">
              <a:buNone/>
            </a:pPr>
            <a:r>
              <a:rPr lang="en-US" sz="2400" dirty="0" smtClean="0"/>
              <a:t>These moves caused a dramatic contraction of the currency – a great deflation.</a:t>
            </a:r>
          </a:p>
          <a:p>
            <a:pPr marL="0" indent="0">
              <a:buNone/>
            </a:pPr>
            <a:endParaRPr lang="en-US" sz="2400" dirty="0"/>
          </a:p>
          <a:p>
            <a:pPr marL="0" indent="0">
              <a:buNone/>
            </a:pPr>
            <a:r>
              <a:rPr lang="en-US" sz="2400" dirty="0" smtClean="0"/>
              <a:t>In addition, in 1819, Sir Robert Peel’s monetary committee adopted the conclusion of the Bullion Committee.  Parliament passed an Act to return </a:t>
            </a:r>
            <a:r>
              <a:rPr lang="en-US" sz="2400" dirty="0"/>
              <a:t>to gold payments in three stages between February 1820 and May 1823. The gold standard was restored on 1 May </a:t>
            </a:r>
            <a:r>
              <a:rPr lang="en-US" sz="2400" dirty="0" smtClean="0"/>
              <a:t>1821 …</a:t>
            </a:r>
          </a:p>
          <a:p>
            <a:pPr marL="0" indent="0">
              <a:buNone/>
            </a:pPr>
            <a:r>
              <a:rPr lang="en-US" sz="2400" dirty="0" smtClean="0"/>
              <a:t>They decided to further contract the currency in order to make it convertible into gold at the old higher rates!   The result was a </a:t>
            </a:r>
            <a:r>
              <a:rPr lang="en-US" sz="2400" dirty="0"/>
              <a:t>fall in commodity prices and widespread </a:t>
            </a:r>
            <a:r>
              <a:rPr lang="en-US" sz="2400" dirty="0" smtClean="0"/>
              <a:t>unemployment!</a:t>
            </a:r>
            <a:endParaRPr lang="en-US" sz="2400" dirty="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a:p>
          <a:p>
            <a:pPr marL="457200" lvl="1" indent="0">
              <a:buNone/>
            </a:pPr>
            <a:endParaRPr lang="en-US" sz="2000" b="1" dirty="0" smtClean="0"/>
          </a:p>
          <a:p>
            <a:pPr marL="0" indent="0">
              <a:buNone/>
            </a:pPr>
            <a:endParaRPr lang="en-US" dirty="0" smtClean="0"/>
          </a:p>
        </p:txBody>
      </p:sp>
      <p:pic>
        <p:nvPicPr>
          <p:cNvPr id="4100" name="Picture 4" descr="http://www.johnnewmancoins.com/images/260b3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172" y="496021"/>
            <a:ext cx="2928588" cy="2928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47382" y="3471179"/>
            <a:ext cx="2290563" cy="646331"/>
          </a:xfrm>
          <a:prstGeom prst="rect">
            <a:avLst/>
          </a:prstGeom>
          <a:noFill/>
        </p:spPr>
        <p:txBody>
          <a:bodyPr wrap="none" rtlCol="0">
            <a:spAutoFit/>
          </a:bodyPr>
          <a:lstStyle/>
          <a:p>
            <a:r>
              <a:rPr lang="en-US" dirty="0" smtClean="0"/>
              <a:t>SILVER CROWN 1819 =</a:t>
            </a:r>
          </a:p>
          <a:p>
            <a:r>
              <a:rPr lang="en-US" dirty="0" smtClean="0"/>
              <a:t>5 SHILLINGS</a:t>
            </a:r>
            <a:endParaRPr lang="en-US" dirty="0"/>
          </a:p>
        </p:txBody>
      </p:sp>
      <p:pic>
        <p:nvPicPr>
          <p:cNvPr id="4102" name="Picture 6" descr="http://www.kenelks.co.uk/coins/recoinage/g4twopoundsob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470" y="4117510"/>
            <a:ext cx="2200168" cy="22001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kenelks.co.uk/coins/recoinage/g4twopoundsre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2663" y="4117510"/>
            <a:ext cx="2187626" cy="21876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03806" y="6167368"/>
            <a:ext cx="2796791" cy="646331"/>
          </a:xfrm>
          <a:prstGeom prst="rect">
            <a:avLst/>
          </a:prstGeom>
          <a:noFill/>
        </p:spPr>
        <p:txBody>
          <a:bodyPr wrap="none" rtlCol="0">
            <a:spAutoFit/>
          </a:bodyPr>
          <a:lstStyle/>
          <a:p>
            <a:r>
              <a:rPr lang="en-US" dirty="0"/>
              <a:t>George IV two pounds </a:t>
            </a:r>
            <a:r>
              <a:rPr lang="en-US" dirty="0" smtClean="0"/>
              <a:t>1823</a:t>
            </a:r>
          </a:p>
          <a:p>
            <a:r>
              <a:rPr lang="en-US" dirty="0" smtClean="0"/>
              <a:t>(FRONT &amp; BACK)</a:t>
            </a:r>
            <a:endParaRPr lang="en-US" dirty="0"/>
          </a:p>
        </p:txBody>
      </p:sp>
    </p:spTree>
    <p:extLst>
      <p:ext uri="{BB962C8B-B14F-4D97-AF65-F5344CB8AC3E}">
        <p14:creationId xmlns:p14="http://schemas.microsoft.com/office/powerpoint/2010/main" val="10278810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CCECFF"/>
          </a:solidFill>
        </p:spPr>
        <p:txBody>
          <a:bodyPr>
            <a:normAutofit/>
          </a:bodyPr>
          <a:lstStyle/>
          <a:p>
            <a:pPr algn="ctr"/>
            <a:r>
              <a:rPr lang="en-US" sz="2400" b="1" dirty="0"/>
              <a:t>1811 - The Bank shifts from expansion to contraction</a:t>
            </a:r>
          </a:p>
        </p:txBody>
      </p:sp>
      <p:sp>
        <p:nvSpPr>
          <p:cNvPr id="3" name="Content Placeholder 2"/>
          <p:cNvSpPr>
            <a:spLocks noGrp="1"/>
          </p:cNvSpPr>
          <p:nvPr>
            <p:ph idx="1"/>
          </p:nvPr>
        </p:nvSpPr>
        <p:spPr>
          <a:xfrm>
            <a:off x="397787" y="1109044"/>
            <a:ext cx="5879027" cy="5517397"/>
          </a:xfrm>
        </p:spPr>
        <p:txBody>
          <a:bodyPr>
            <a:normAutofit/>
          </a:bodyPr>
          <a:lstStyle/>
          <a:p>
            <a:pPr marL="0" indent="0">
              <a:buNone/>
            </a:pPr>
            <a:r>
              <a:rPr lang="en-US" sz="2400" dirty="0" err="1"/>
              <a:t>Feaveryear</a:t>
            </a:r>
            <a:r>
              <a:rPr lang="en-US" sz="2400" dirty="0"/>
              <a:t>, </a:t>
            </a:r>
            <a:r>
              <a:rPr lang="en-US" sz="2400" i="1" dirty="0"/>
              <a:t>The Pound Sterling</a:t>
            </a:r>
            <a:r>
              <a:rPr lang="en-US" sz="2400" dirty="0"/>
              <a:t>, p. 209</a:t>
            </a:r>
          </a:p>
          <a:p>
            <a:pPr marL="0" indent="0">
              <a:buNone/>
            </a:pPr>
            <a:r>
              <a:rPr lang="en-US" sz="2400" dirty="0" smtClean="0"/>
              <a:t>“</a:t>
            </a:r>
            <a:r>
              <a:rPr lang="en-US" sz="2400" dirty="0"/>
              <a:t>William Cobbett returned from America in 1819, and began to tour England, noting the depressed condition of agriculture, attending distress meetings of farmers, and arousing them </a:t>
            </a:r>
            <a:r>
              <a:rPr lang="en-US" sz="2400" dirty="0" smtClean="0"/>
              <a:t>against </a:t>
            </a:r>
            <a:r>
              <a:rPr lang="en-US" sz="2400" dirty="0"/>
              <a:t>the fund-holders who, under Peel’s Act (resuming convertibility of the Pound into gold) were to receive full payment of interest and principal in an appreciated currency even though the producer might be made bankrupt.  Petitions </a:t>
            </a:r>
            <a:r>
              <a:rPr lang="en-US" sz="2400" dirty="0" smtClean="0"/>
              <a:t>came </a:t>
            </a:r>
            <a:r>
              <a:rPr lang="en-US" sz="2400" dirty="0"/>
              <a:t>in during </a:t>
            </a:r>
            <a:r>
              <a:rPr lang="en-US" sz="2400" dirty="0" smtClean="0"/>
              <a:t>1820 </a:t>
            </a:r>
            <a:r>
              <a:rPr lang="en-US" sz="2400" dirty="0"/>
              <a:t>and 1821 from all over the country calling attention to the depressed state of industry and begging that something might be done to modify the effects of the resumption of cash payments</a:t>
            </a:r>
            <a:r>
              <a:rPr lang="en-US" sz="2400" dirty="0" smtClean="0"/>
              <a:t>.”</a:t>
            </a:r>
            <a:endParaRPr lang="en-US" dirty="0" smtClean="0"/>
          </a:p>
        </p:txBody>
      </p:sp>
      <p:sp>
        <p:nvSpPr>
          <p:cNvPr id="4" name="Title 1"/>
          <p:cNvSpPr txBox="1">
            <a:spLocks/>
          </p:cNvSpPr>
          <p:nvPr/>
        </p:nvSpPr>
        <p:spPr>
          <a:xfrm>
            <a:off x="-2" y="557939"/>
            <a:ext cx="12191999" cy="442617"/>
          </a:xfrm>
          <a:prstGeom prst="rect">
            <a:avLst/>
          </a:prstGeom>
          <a:solidFill>
            <a:srgbClr val="CCEC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One commodity index which had been at 142 in April 1818 fell to 84 in September 1822.</a:t>
            </a:r>
          </a:p>
        </p:txBody>
      </p:sp>
      <p:pic>
        <p:nvPicPr>
          <p:cNvPr id="14338" name="Picture 2" descr="http://cache1.bdcdn.net/assets/images/book/large/9781/9325/97819325284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090" y="1332854"/>
            <a:ext cx="3649910" cy="392463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ebooks.cambridge.org/content/978/05/1169/387/8/9780511693878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385" y="1332854"/>
            <a:ext cx="2541129" cy="3924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76814" y="5718875"/>
            <a:ext cx="5806461" cy="923330"/>
          </a:xfrm>
          <a:prstGeom prst="rect">
            <a:avLst/>
          </a:prstGeom>
          <a:noFill/>
        </p:spPr>
        <p:txBody>
          <a:bodyPr wrap="none" rtlCol="0">
            <a:spAutoFit/>
          </a:bodyPr>
          <a:lstStyle/>
          <a:p>
            <a:r>
              <a:rPr lang="en-US" b="1" dirty="0"/>
              <a:t>William Cobbett</a:t>
            </a:r>
            <a:r>
              <a:rPr lang="en-US" dirty="0"/>
              <a:t> </a:t>
            </a:r>
            <a:r>
              <a:rPr lang="en-US" dirty="0" smtClean="0"/>
              <a:t>(1763 </a:t>
            </a:r>
            <a:r>
              <a:rPr lang="en-US" dirty="0"/>
              <a:t>– </a:t>
            </a:r>
            <a:r>
              <a:rPr lang="en-US" dirty="0" smtClean="0"/>
              <a:t>1835</a:t>
            </a:r>
            <a:r>
              <a:rPr lang="en-US" dirty="0"/>
              <a:t>) was an </a:t>
            </a:r>
            <a:r>
              <a:rPr lang="en-US" dirty="0" smtClean="0"/>
              <a:t>English pamphleteer,</a:t>
            </a:r>
          </a:p>
          <a:p>
            <a:r>
              <a:rPr lang="en-US" dirty="0" smtClean="0"/>
              <a:t>farmer, and journalist.  </a:t>
            </a:r>
            <a:r>
              <a:rPr lang="en-US" dirty="0"/>
              <a:t>He is best known for his book </a:t>
            </a:r>
            <a:r>
              <a:rPr lang="en-US" dirty="0" smtClean="0"/>
              <a:t>from</a:t>
            </a:r>
          </a:p>
          <a:p>
            <a:r>
              <a:rPr lang="en-US" dirty="0" smtClean="0"/>
              <a:t>1830, </a:t>
            </a:r>
            <a:r>
              <a:rPr lang="en-US" b="1" i="1" dirty="0" smtClean="0"/>
              <a:t>Rural Rides</a:t>
            </a:r>
            <a:r>
              <a:rPr lang="en-US" dirty="0" smtClean="0"/>
              <a:t>, which </a:t>
            </a:r>
            <a:r>
              <a:rPr lang="en-US" dirty="0"/>
              <a:t>is still in print today.</a:t>
            </a:r>
          </a:p>
        </p:txBody>
      </p:sp>
    </p:spTree>
    <p:extLst>
      <p:ext uri="{BB962C8B-B14F-4D97-AF65-F5344CB8AC3E}">
        <p14:creationId xmlns:p14="http://schemas.microsoft.com/office/powerpoint/2010/main" val="10675579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rgbClr val="CCECFF"/>
          </a:solidFill>
        </p:spPr>
        <p:txBody>
          <a:bodyPr>
            <a:normAutofit/>
          </a:bodyPr>
          <a:lstStyle/>
          <a:p>
            <a:pPr algn="ctr"/>
            <a:r>
              <a:rPr lang="en-US" sz="2400" b="1" dirty="0"/>
              <a:t>1811 - The Bank shifts from expansion to contraction</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457200" lvl="1" indent="0">
              <a:buNone/>
            </a:pPr>
            <a:r>
              <a:rPr lang="en-US" b="1" dirty="0" smtClean="0"/>
              <a:t>    IT WAS NOT UNTIL THE EARLY 1830’S THAT A RECOVERY WAS IN PROGRESS…</a:t>
            </a:r>
          </a:p>
          <a:p>
            <a:pPr marL="0" indent="0">
              <a:buNone/>
            </a:pPr>
            <a:endParaRPr lang="en-US" sz="3200" dirty="0" smtClean="0"/>
          </a:p>
        </p:txBody>
      </p:sp>
      <p:pic>
        <p:nvPicPr>
          <p:cNvPr id="16386" name="Picture 2" descr="http://nerdsontheroad.com/wp-content/uploads/2013/06/poor-dickens-people-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894" y="1826970"/>
            <a:ext cx="7113129" cy="472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7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fontScale="90000"/>
          </a:bodyPr>
          <a:lstStyle/>
          <a:p>
            <a:pPr marL="457200" lvl="1" algn="ctr"/>
            <a:r>
              <a:rPr lang="en-US" sz="2400" b="1" dirty="0" smtClean="0"/>
              <a:t>PART 10</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lgn="ctr">
              <a:buNone/>
            </a:pPr>
            <a:r>
              <a:rPr lang="en-US" sz="2400" b="1" dirty="0"/>
              <a:t>“Currency School” vs the “Banking School</a:t>
            </a:r>
            <a:r>
              <a:rPr lang="en-US" sz="2400" b="1" dirty="0" smtClean="0"/>
              <a:t>”:  </a:t>
            </a:r>
          </a:p>
          <a:p>
            <a:pPr marL="0" indent="0" algn="ctr">
              <a:buNone/>
            </a:pPr>
            <a:r>
              <a:rPr lang="en-US" sz="2400" b="1" dirty="0" smtClean="0"/>
              <a:t>THE FALSE DEBATE TACTIC</a:t>
            </a:r>
            <a:endParaRPr lang="en-US" sz="2400" b="1" dirty="0"/>
          </a:p>
          <a:p>
            <a:pPr marL="457200" lvl="1" indent="0">
              <a:buNone/>
            </a:pPr>
            <a:endParaRPr lang="en-US" sz="2000" b="1" dirty="0" smtClean="0"/>
          </a:p>
          <a:p>
            <a:pPr marL="0" indent="0">
              <a:buNone/>
            </a:pPr>
            <a:endParaRPr lang="en-US" dirty="0" smtClean="0"/>
          </a:p>
        </p:txBody>
      </p:sp>
    </p:spTree>
    <p:extLst>
      <p:ext uri="{BB962C8B-B14F-4D97-AF65-F5344CB8AC3E}">
        <p14:creationId xmlns:p14="http://schemas.microsoft.com/office/powerpoint/2010/main" val="23994305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fontScale="90000"/>
          </a:bodyPr>
          <a:lstStyle/>
          <a:p>
            <a:pPr algn="ctr"/>
            <a:r>
              <a:rPr lang="en-US" sz="2400" b="1" dirty="0" smtClean="0"/>
              <a:t/>
            </a:r>
            <a:br>
              <a:rPr lang="en-US" sz="2400" b="1" dirty="0" smtClean="0"/>
            </a:br>
            <a:r>
              <a:rPr lang="en-US" sz="2400" b="1" dirty="0" smtClean="0"/>
              <a:t>“</a:t>
            </a:r>
            <a:r>
              <a:rPr lang="en-US" sz="2400" b="1" dirty="0"/>
              <a:t>Currency School” vs the “Banking School”: </a:t>
            </a:r>
            <a:r>
              <a:rPr lang="en-US" sz="2400" b="1" dirty="0" smtClean="0"/>
              <a:t>  THE </a:t>
            </a:r>
            <a:r>
              <a:rPr lang="en-US" sz="2400" b="1" dirty="0"/>
              <a:t>FALSE DEBATE TACTIC</a:t>
            </a:r>
            <a:br>
              <a:rPr lang="en-US" sz="2400" b="1" dirty="0"/>
            </a:br>
            <a:endParaRPr lang="en-US" sz="2000" b="1" dirty="0"/>
          </a:p>
        </p:txBody>
      </p:sp>
      <p:sp>
        <p:nvSpPr>
          <p:cNvPr id="3" name="Content Placeholder 2"/>
          <p:cNvSpPr>
            <a:spLocks noGrp="1"/>
          </p:cNvSpPr>
          <p:nvPr>
            <p:ph idx="1"/>
          </p:nvPr>
        </p:nvSpPr>
        <p:spPr>
          <a:xfrm>
            <a:off x="550187" y="2318277"/>
            <a:ext cx="11396421" cy="994755"/>
          </a:xfrm>
          <a:solidFill>
            <a:srgbClr val="99CCFF"/>
          </a:solidFill>
        </p:spPr>
        <p:txBody>
          <a:bodyPr>
            <a:normAutofit/>
          </a:bodyPr>
          <a:lstStyle/>
          <a:p>
            <a:pPr marL="0" indent="0" algn="ctr">
              <a:buNone/>
            </a:pPr>
            <a:r>
              <a:rPr lang="en-US" sz="2400" dirty="0" smtClean="0"/>
              <a:t>BANKING SCHOOL</a:t>
            </a:r>
          </a:p>
          <a:p>
            <a:pPr marL="0" indent="0">
              <a:buNone/>
            </a:pPr>
            <a:r>
              <a:rPr lang="en-US" sz="2400" dirty="0" smtClean="0"/>
              <a:t>Bank credits created on a client’s account were also to be considered as money.</a:t>
            </a:r>
          </a:p>
        </p:txBody>
      </p:sp>
      <p:sp>
        <p:nvSpPr>
          <p:cNvPr id="4" name="Content Placeholder 2"/>
          <p:cNvSpPr txBox="1">
            <a:spLocks/>
          </p:cNvSpPr>
          <p:nvPr/>
        </p:nvSpPr>
        <p:spPr>
          <a:xfrm>
            <a:off x="550187" y="925485"/>
            <a:ext cx="11396421" cy="1269075"/>
          </a:xfrm>
          <a:prstGeom prst="rect">
            <a:avLst/>
          </a:prstGeom>
          <a:solidFill>
            <a:srgbClr val="66CCFF"/>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CURRENCY SCHOOL</a:t>
            </a:r>
          </a:p>
          <a:p>
            <a:pPr marL="0" indent="0">
              <a:buFont typeface="Arial" panose="020B0604020202020204" pitchFamily="34" charset="0"/>
              <a:buNone/>
            </a:pPr>
            <a:r>
              <a:rPr lang="en-US" dirty="0" smtClean="0"/>
              <a:t>Only the Bank’s printed banknotes should be considered currency, not bank deposits.</a:t>
            </a:r>
          </a:p>
          <a:p>
            <a:pPr marL="0" indent="0">
              <a:buFont typeface="Arial" panose="020B0604020202020204" pitchFamily="34" charset="0"/>
              <a:buNone/>
            </a:pPr>
            <a:r>
              <a:rPr lang="en-US" dirty="0" smtClean="0"/>
              <a:t>(Similar to the medieval Scholastics, they failed to include bank created credits as money.)</a:t>
            </a:r>
          </a:p>
        </p:txBody>
      </p:sp>
      <p:sp>
        <p:nvSpPr>
          <p:cNvPr id="5" name="Cloud Callout 4"/>
          <p:cNvSpPr/>
          <p:nvPr/>
        </p:nvSpPr>
        <p:spPr>
          <a:xfrm>
            <a:off x="173421" y="3436749"/>
            <a:ext cx="11773187" cy="301134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16195" y="3955056"/>
            <a:ext cx="9064404" cy="1200329"/>
          </a:xfrm>
          <a:prstGeom prst="rect">
            <a:avLst/>
          </a:prstGeom>
          <a:noFill/>
        </p:spPr>
        <p:txBody>
          <a:bodyPr wrap="none" rtlCol="0">
            <a:spAutoFit/>
          </a:bodyPr>
          <a:lstStyle/>
          <a:p>
            <a:r>
              <a:rPr lang="en-US" dirty="0" smtClean="0"/>
              <a:t>THE FALSE DEBATE:      WHAT REALLY IS MONEY?</a:t>
            </a:r>
          </a:p>
          <a:p>
            <a:endParaRPr lang="en-US" dirty="0"/>
          </a:p>
          <a:p>
            <a:r>
              <a:rPr lang="en-US" dirty="0" smtClean="0"/>
              <a:t>THE FALSE DEBATE:     CURRENCY SCHOOL – QUANTITY OF MONEY DETERMINES PRICES</a:t>
            </a:r>
          </a:p>
          <a:p>
            <a:r>
              <a:rPr lang="en-US" dirty="0"/>
              <a:t> </a:t>
            </a:r>
            <a:r>
              <a:rPr lang="en-US" dirty="0" smtClean="0"/>
              <a:t>                                      BANKING SCHOOL   – PRICES DETERMINED THE QUANTITY OF MONEY</a:t>
            </a:r>
            <a:endParaRPr lang="en-US" dirty="0"/>
          </a:p>
        </p:txBody>
      </p:sp>
    </p:spTree>
    <p:extLst>
      <p:ext uri="{BB962C8B-B14F-4D97-AF65-F5344CB8AC3E}">
        <p14:creationId xmlns:p14="http://schemas.microsoft.com/office/powerpoint/2010/main" val="27746511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fontScale="90000"/>
          </a:bodyPr>
          <a:lstStyle/>
          <a:p>
            <a:pPr algn="ctr"/>
            <a:r>
              <a:rPr lang="en-US" sz="2400" b="1" dirty="0" smtClean="0"/>
              <a:t/>
            </a:r>
            <a:br>
              <a:rPr lang="en-US" sz="2400" b="1" dirty="0" smtClean="0"/>
            </a:br>
            <a:r>
              <a:rPr lang="en-US" sz="2400" b="1" dirty="0" smtClean="0"/>
              <a:t>“</a:t>
            </a:r>
            <a:r>
              <a:rPr lang="en-US" sz="2400" b="1" dirty="0"/>
              <a:t>Currency School” vs the “Banking School”: </a:t>
            </a:r>
            <a:r>
              <a:rPr lang="en-US" sz="2400" b="1" dirty="0" smtClean="0"/>
              <a:t>  THE </a:t>
            </a:r>
            <a:r>
              <a:rPr lang="en-US" sz="2400" b="1" dirty="0"/>
              <a:t>FALSE DEBATE TACTIC</a:t>
            </a:r>
            <a:br>
              <a:rPr lang="en-US" sz="2400" b="1" dirty="0"/>
            </a:br>
            <a:endParaRPr lang="en-US" sz="2000" b="1" dirty="0"/>
          </a:p>
        </p:txBody>
      </p:sp>
      <p:sp>
        <p:nvSpPr>
          <p:cNvPr id="6" name="TextBox 5"/>
          <p:cNvSpPr txBox="1"/>
          <p:nvPr/>
        </p:nvSpPr>
        <p:spPr>
          <a:xfrm>
            <a:off x="1191578" y="774778"/>
            <a:ext cx="9808839" cy="1815882"/>
          </a:xfrm>
          <a:prstGeom prst="rect">
            <a:avLst/>
          </a:prstGeom>
          <a:solidFill>
            <a:srgbClr val="FFFF00"/>
          </a:solidFill>
        </p:spPr>
        <p:txBody>
          <a:bodyPr wrap="none" rtlCol="0">
            <a:spAutoFit/>
          </a:bodyPr>
          <a:lstStyle/>
          <a:p>
            <a:pPr algn="ctr"/>
            <a:r>
              <a:rPr lang="en-US" sz="2400" b="1" u="sng" dirty="0" smtClean="0"/>
              <a:t>THE REAL MONETARY ISSUE SHOULD HAVE BEEN:</a:t>
            </a:r>
          </a:p>
          <a:p>
            <a:pPr algn="ctr"/>
            <a:endParaRPr lang="en-US" sz="2400" b="1" u="sng" dirty="0" smtClean="0"/>
          </a:p>
          <a:p>
            <a:r>
              <a:rPr lang="en-US" sz="3200" dirty="0" smtClean="0"/>
              <a:t>WHETHER THE POWER TO CONTROL THE MONEY SYSTEM</a:t>
            </a:r>
          </a:p>
          <a:p>
            <a:r>
              <a:rPr lang="en-US" sz="3200" dirty="0" smtClean="0"/>
              <a:t>BELONGED IN PRIVATE HANDS OR SOCIETY’S HANDS</a:t>
            </a:r>
            <a:endParaRPr lang="en-US" sz="3200" dirty="0"/>
          </a:p>
        </p:txBody>
      </p:sp>
      <p:sp>
        <p:nvSpPr>
          <p:cNvPr id="9" name="TextBox 8"/>
          <p:cNvSpPr txBox="1"/>
          <p:nvPr/>
        </p:nvSpPr>
        <p:spPr>
          <a:xfrm>
            <a:off x="1137680" y="2915987"/>
            <a:ext cx="9808839" cy="830997"/>
          </a:xfrm>
          <a:prstGeom prst="rect">
            <a:avLst/>
          </a:prstGeom>
          <a:solidFill>
            <a:schemeClr val="accent4">
              <a:lumMod val="40000"/>
              <a:lumOff val="60000"/>
            </a:schemeClr>
          </a:solidFill>
        </p:spPr>
        <p:txBody>
          <a:bodyPr wrap="square" rtlCol="0">
            <a:spAutoFit/>
          </a:bodyPr>
          <a:lstStyle/>
          <a:p>
            <a:pPr algn="ctr"/>
            <a:r>
              <a:rPr lang="en-US" sz="2400" dirty="0" smtClean="0"/>
              <a:t>That this debate is taught as an important monetary debate indicates the </a:t>
            </a:r>
          </a:p>
          <a:p>
            <a:pPr algn="ctr"/>
            <a:r>
              <a:rPr lang="en-US" sz="2400" dirty="0" smtClean="0"/>
              <a:t>artificial and superficial nature of monetary thought and training.</a:t>
            </a:r>
            <a:endParaRPr lang="en-US" sz="3200" dirty="0"/>
          </a:p>
        </p:txBody>
      </p:sp>
      <p:pic>
        <p:nvPicPr>
          <p:cNvPr id="5122" name="Picture 2" descr="http://trendsupdates.com/wp-content/uploads/2009/03/conflict-avoid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820" y="3883081"/>
            <a:ext cx="2934466" cy="293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4879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fontScale="90000"/>
          </a:bodyPr>
          <a:lstStyle/>
          <a:p>
            <a:pPr marL="457200" lvl="1" algn="ctr"/>
            <a:r>
              <a:rPr lang="en-US" sz="2400" b="1" dirty="0" smtClean="0"/>
              <a:t>PART 11</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lgn="ctr">
              <a:buNone/>
            </a:pPr>
            <a:r>
              <a:rPr lang="en-US" sz="2400" b="1" dirty="0" smtClean="0"/>
              <a:t>SUMMARY</a:t>
            </a:r>
            <a:endParaRPr lang="en-US" sz="2400" b="1" dirty="0"/>
          </a:p>
          <a:p>
            <a:pPr marL="457200" lvl="1" indent="0">
              <a:buNone/>
            </a:pPr>
            <a:endParaRPr lang="en-US" sz="2000" b="1" dirty="0" smtClean="0"/>
          </a:p>
          <a:p>
            <a:pPr marL="0" indent="0">
              <a:buNone/>
            </a:pPr>
            <a:endParaRPr lang="en-US" dirty="0" smtClean="0"/>
          </a:p>
        </p:txBody>
      </p:sp>
    </p:spTree>
    <p:extLst>
      <p:ext uri="{BB962C8B-B14F-4D97-AF65-F5344CB8AC3E}">
        <p14:creationId xmlns:p14="http://schemas.microsoft.com/office/powerpoint/2010/main" val="30343839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a:bodyPr>
          <a:lstStyle/>
          <a:p>
            <a:pPr algn="ctr"/>
            <a:r>
              <a:rPr lang="en-US" sz="2400" b="1" dirty="0"/>
              <a:t>SUMMARY</a:t>
            </a:r>
          </a:p>
        </p:txBody>
      </p:sp>
      <p:sp>
        <p:nvSpPr>
          <p:cNvPr id="3" name="Content Placeholder 2"/>
          <p:cNvSpPr>
            <a:spLocks noGrp="1"/>
          </p:cNvSpPr>
          <p:nvPr>
            <p:ph idx="1"/>
          </p:nvPr>
        </p:nvSpPr>
        <p:spPr>
          <a:xfrm>
            <a:off x="396241" y="773085"/>
            <a:ext cx="11397968" cy="1939635"/>
          </a:xfrm>
          <a:solidFill>
            <a:srgbClr val="99FFCC"/>
          </a:solidFill>
        </p:spPr>
        <p:txBody>
          <a:bodyPr>
            <a:normAutofit fontScale="92500" lnSpcReduction="10000"/>
          </a:bodyPr>
          <a:lstStyle/>
          <a:p>
            <a:pPr marL="0" indent="0" algn="ctr">
              <a:buNone/>
            </a:pPr>
            <a:r>
              <a:rPr lang="en-US" sz="2400" dirty="0" smtClean="0"/>
              <a:t>EARLY ON, THE FINANCIAL ESTABLISHMENT REALIZED</a:t>
            </a:r>
          </a:p>
          <a:p>
            <a:pPr marL="0" indent="0" algn="ctr">
              <a:spcBef>
                <a:spcPts val="600"/>
              </a:spcBef>
              <a:buNone/>
            </a:pPr>
            <a:r>
              <a:rPr lang="en-US" sz="2400" dirty="0" smtClean="0"/>
              <a:t>THE NEED FOR A JUSTIFYING THEOLOGY.   </a:t>
            </a:r>
          </a:p>
          <a:p>
            <a:pPr marL="0" indent="0" algn="ctr">
              <a:buNone/>
            </a:pPr>
            <a:endParaRPr lang="en-US" sz="2400" dirty="0"/>
          </a:p>
          <a:p>
            <a:pPr marL="0" indent="0" algn="ctr">
              <a:buNone/>
            </a:pPr>
            <a:r>
              <a:rPr lang="en-US" sz="2400" dirty="0" smtClean="0"/>
              <a:t>THE POLITICAL ECONOMISTS SERVED AS ITS PRIESTHOOD,</a:t>
            </a:r>
          </a:p>
          <a:p>
            <a:pPr marL="0" indent="0" algn="ctr">
              <a:buNone/>
            </a:pPr>
            <a:r>
              <a:rPr lang="en-US" sz="2400" dirty="0" smtClean="0"/>
              <a:t>ELIMINATING ALL MORAL CONSIDERATIONS.</a:t>
            </a:r>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pic>
        <p:nvPicPr>
          <p:cNvPr id="6146" name="Picture 2" descr="http://rs.resalliance.org/wp-content/uploads/2010/12/Figure-1-Theoretical-model-2nd-8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855" y="3315652"/>
            <a:ext cx="6591300" cy="3286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83280" y="6111240"/>
            <a:ext cx="5368777" cy="646331"/>
          </a:xfrm>
          <a:prstGeom prst="rect">
            <a:avLst/>
          </a:prstGeom>
          <a:solidFill>
            <a:schemeClr val="bg1"/>
          </a:solidFill>
        </p:spPr>
        <p:txBody>
          <a:bodyPr wrap="none" rtlCol="0">
            <a:spAutoFit/>
          </a:bodyPr>
          <a:lstStyle/>
          <a:p>
            <a:r>
              <a:rPr lang="en-US" dirty="0" smtClean="0"/>
              <a:t>                                                                                                  </a:t>
            </a:r>
          </a:p>
          <a:p>
            <a:r>
              <a:rPr lang="en-US" dirty="0" smtClean="0"/>
              <a:t>        </a:t>
            </a:r>
            <a:endParaRPr lang="en-US" dirty="0"/>
          </a:p>
        </p:txBody>
      </p:sp>
      <p:sp>
        <p:nvSpPr>
          <p:cNvPr id="6" name="TextBox 5"/>
          <p:cNvSpPr txBox="1"/>
          <p:nvPr/>
        </p:nvSpPr>
        <p:spPr>
          <a:xfrm>
            <a:off x="8168640" y="4191000"/>
            <a:ext cx="45719" cy="369332"/>
          </a:xfrm>
          <a:prstGeom prst="rect">
            <a:avLst/>
          </a:prstGeom>
          <a:noFill/>
        </p:spPr>
        <p:txBody>
          <a:bodyPr wrap="square" rtlCol="0">
            <a:spAutoFit/>
          </a:bodyPr>
          <a:lstStyle/>
          <a:p>
            <a:r>
              <a:rPr lang="en-US" dirty="0" smtClean="0"/>
              <a:t>     </a:t>
            </a:r>
            <a:endParaRPr lang="en-US" dirty="0"/>
          </a:p>
        </p:txBody>
      </p:sp>
      <p:sp>
        <p:nvSpPr>
          <p:cNvPr id="7" name="TextBox 6"/>
          <p:cNvSpPr txBox="1"/>
          <p:nvPr/>
        </p:nvSpPr>
        <p:spPr>
          <a:xfrm>
            <a:off x="7972225" y="3914001"/>
            <a:ext cx="1136850" cy="646331"/>
          </a:xfrm>
          <a:prstGeom prst="rect">
            <a:avLst/>
          </a:prstGeom>
          <a:solidFill>
            <a:schemeClr val="bg1"/>
          </a:solidFill>
        </p:spPr>
        <p:txBody>
          <a:bodyPr wrap="none" rtlCol="0">
            <a:spAutoFit/>
          </a:bodyPr>
          <a:lstStyle/>
          <a:p>
            <a:r>
              <a:rPr lang="en-US" dirty="0" smtClean="0"/>
              <a:t>                  </a:t>
            </a:r>
          </a:p>
          <a:p>
            <a:r>
              <a:rPr lang="en-US" dirty="0" smtClean="0"/>
              <a:t>    </a:t>
            </a:r>
            <a:endParaRPr lang="en-US" dirty="0"/>
          </a:p>
        </p:txBody>
      </p:sp>
    </p:spTree>
    <p:extLst>
      <p:ext uri="{BB962C8B-B14F-4D97-AF65-F5344CB8AC3E}">
        <p14:creationId xmlns:p14="http://schemas.microsoft.com/office/powerpoint/2010/main" val="4120624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34"/>
            <a:ext cx="9591784" cy="458115"/>
          </a:xfrm>
          <a:solidFill>
            <a:srgbClr val="FFFF00"/>
          </a:solidFill>
        </p:spPr>
        <p:txBody>
          <a:bodyPr>
            <a:normAutofit/>
          </a:bodyPr>
          <a:lstStyle/>
          <a:p>
            <a:pPr algn="ctr"/>
            <a:r>
              <a:rPr lang="en-US" sz="2400" b="1" dirty="0"/>
              <a:t>Better Monetary Thought – Bishop George Berkeley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dirty="0" smtClean="0"/>
          </a:p>
          <a:p>
            <a:endParaRPr lang="en-US" dirty="0" smtClean="0"/>
          </a:p>
        </p:txBody>
      </p:sp>
      <p:pic>
        <p:nvPicPr>
          <p:cNvPr id="27650" name="Picture 2" descr="http://rarebooks.library.nd.edu/collections/irish_studies/images/berkeley.jpg"/>
          <p:cNvPicPr>
            <a:picLocks noChangeAspect="1" noChangeArrowheads="1"/>
          </p:cNvPicPr>
          <p:nvPr/>
        </p:nvPicPr>
        <p:blipFill>
          <a:blip r:embed="rId2" cstate="print"/>
          <a:srcRect/>
          <a:stretch>
            <a:fillRect/>
          </a:stretch>
        </p:blipFill>
        <p:spPr bwMode="auto">
          <a:xfrm>
            <a:off x="9591783" y="1"/>
            <a:ext cx="2600217" cy="3421930"/>
          </a:xfrm>
          <a:prstGeom prst="rect">
            <a:avLst/>
          </a:prstGeom>
          <a:noFill/>
        </p:spPr>
      </p:pic>
      <p:sp>
        <p:nvSpPr>
          <p:cNvPr id="5" name="Rectangle 4"/>
          <p:cNvSpPr/>
          <p:nvPr/>
        </p:nvSpPr>
        <p:spPr>
          <a:xfrm>
            <a:off x="172825" y="1474307"/>
            <a:ext cx="9103150" cy="1200329"/>
          </a:xfrm>
          <a:prstGeom prst="rect">
            <a:avLst/>
          </a:prstGeom>
        </p:spPr>
        <p:txBody>
          <a:bodyPr wrap="square">
            <a:spAutoFit/>
          </a:bodyPr>
          <a:lstStyle/>
          <a:p>
            <a:r>
              <a:rPr lang="en-US" dirty="0" smtClean="0"/>
              <a:t>George Berkeley </a:t>
            </a:r>
            <a:r>
              <a:rPr lang="en-US" b="1" dirty="0" smtClean="0"/>
              <a:t>(1685—1753)</a:t>
            </a:r>
            <a:r>
              <a:rPr lang="en-US" dirty="0" smtClean="0"/>
              <a:t>, Bishop of </a:t>
            </a:r>
            <a:r>
              <a:rPr lang="en-US" dirty="0" err="1" smtClean="0"/>
              <a:t>Cloyne</a:t>
            </a:r>
            <a:r>
              <a:rPr lang="en-US" dirty="0" smtClean="0"/>
              <a:t>, Ireland</a:t>
            </a:r>
          </a:p>
          <a:p>
            <a:r>
              <a:rPr lang="en-US" dirty="0" smtClean="0"/>
              <a:t> </a:t>
            </a:r>
          </a:p>
          <a:p>
            <a:r>
              <a:rPr lang="en-US" dirty="0" smtClean="0"/>
              <a:t>“…few would think it an extravagance to call him the greatest of English metaphysicians.”  </a:t>
            </a:r>
          </a:p>
          <a:p>
            <a:r>
              <a:rPr lang="en-US" dirty="0" smtClean="0"/>
              <a:t>     Christopher Hollis, </a:t>
            </a:r>
            <a:r>
              <a:rPr lang="en-US" i="1" dirty="0" smtClean="0"/>
              <a:t>Two Nations</a:t>
            </a:r>
            <a:r>
              <a:rPr lang="en-US" dirty="0" smtClean="0"/>
              <a:t>, p. 55</a:t>
            </a:r>
            <a:endParaRPr lang="en-US" dirty="0"/>
          </a:p>
        </p:txBody>
      </p:sp>
      <p:sp>
        <p:nvSpPr>
          <p:cNvPr id="6" name="Rectangle 5"/>
          <p:cNvSpPr/>
          <p:nvPr/>
        </p:nvSpPr>
        <p:spPr>
          <a:xfrm>
            <a:off x="169683" y="3582186"/>
            <a:ext cx="11708091" cy="2862322"/>
          </a:xfrm>
          <a:prstGeom prst="rect">
            <a:avLst/>
          </a:prstGeom>
        </p:spPr>
        <p:txBody>
          <a:bodyPr wrap="square">
            <a:spAutoFit/>
          </a:bodyPr>
          <a:lstStyle/>
          <a:p>
            <a:r>
              <a:rPr lang="en-US" dirty="0" smtClean="0"/>
              <a:t>George Berkeley, </a:t>
            </a:r>
            <a:r>
              <a:rPr lang="en-US" i="1" dirty="0" smtClean="0"/>
              <a:t>The Querist</a:t>
            </a:r>
            <a:r>
              <a:rPr lang="en-US" dirty="0" smtClean="0"/>
              <a:t>. 1735. Published in Dublin in three parts, 1735, 1736, 1737. Anonymous.</a:t>
            </a:r>
          </a:p>
          <a:p>
            <a:endParaRPr lang="en-US" dirty="0" smtClean="0"/>
          </a:p>
          <a:p>
            <a:r>
              <a:rPr lang="en-US" dirty="0" smtClean="0"/>
              <a:t>GEORGE BERKELEY:   “I had determined with myself never to prefix my name to the Querist, but in the last edition was overruled by a friend, who was remarkable for pursuing the public interest with as much diligence as others do their own. I apprehend the same censure on this that I incurred upon another occasion, for meddling out of my profession; though to feed the hungry and clothe the naked, by promoting an honest industry, will, perhaps, be deemed no improper employment for a clergyman who still thinks himself a member of the commonwealth. As the sum of human happiness is supposed to consist in the goods of mind, body, and fortune, I would fain make my studies of some use to mankind with regard to each of these three particulars, and hope it will not be thought faulty or indecent in any man, of what profession soever, to offer his mite towards improving the manners, health, and prosperity of his fellow-creatures.” </a:t>
            </a:r>
            <a:endParaRPr lang="en-US" dirty="0"/>
          </a:p>
        </p:txBody>
      </p:sp>
    </p:spTree>
    <p:extLst>
      <p:ext uri="{BB962C8B-B14F-4D97-AF65-F5344CB8AC3E}">
        <p14:creationId xmlns:p14="http://schemas.microsoft.com/office/powerpoint/2010/main" val="1412606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a:bodyPr>
          <a:lstStyle/>
          <a:p>
            <a:pPr algn="ctr"/>
            <a:r>
              <a:rPr lang="en-US" sz="2400" b="1" dirty="0"/>
              <a:t>SUMMARY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sp>
        <p:nvSpPr>
          <p:cNvPr id="4" name="Content Placeholder 2"/>
          <p:cNvSpPr txBox="1">
            <a:spLocks/>
          </p:cNvSpPr>
          <p:nvPr/>
        </p:nvSpPr>
        <p:spPr>
          <a:xfrm>
            <a:off x="396241" y="773085"/>
            <a:ext cx="11397968" cy="1939635"/>
          </a:xfrm>
          <a:prstGeom prst="rect">
            <a:avLst/>
          </a:prstGeom>
          <a:solidFill>
            <a:srgbClr val="99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ADAM SMITH’S </a:t>
            </a:r>
            <a:r>
              <a:rPr lang="en-US" sz="2400" i="1" dirty="0" smtClean="0"/>
              <a:t>WEALTH OF NATIONS </a:t>
            </a:r>
            <a:r>
              <a:rPr lang="en-US" sz="2400" dirty="0" smtClean="0"/>
              <a:t>canonized this amoral version of economics.</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smtClean="0"/>
              <a:t>HIS PURPOSE, IN LARGE PART, WAS to keep the money-issuing power out of the hands of government and in private hands.</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pic>
        <p:nvPicPr>
          <p:cNvPr id="7170" name="Picture 2" descr="http://severalfourmany.files.wordpress.com/2012/05/wealthofnati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1" y="2913306"/>
            <a:ext cx="5181599" cy="38557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c0728562.cdn.cloudfiles.rackspacecloud.com/LS147907_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743" y="2927376"/>
            <a:ext cx="5498465" cy="384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007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a:bodyPr>
          <a:lstStyle/>
          <a:p>
            <a:pPr algn="ctr"/>
            <a:r>
              <a:rPr lang="en-US" sz="2400" b="1" dirty="0"/>
              <a:t>SUMMARY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sp>
        <p:nvSpPr>
          <p:cNvPr id="4" name="Content Placeholder 2"/>
          <p:cNvSpPr txBox="1">
            <a:spLocks/>
          </p:cNvSpPr>
          <p:nvPr/>
        </p:nvSpPr>
        <p:spPr>
          <a:xfrm>
            <a:off x="396241" y="773085"/>
            <a:ext cx="11397968" cy="1939635"/>
          </a:xfrm>
          <a:prstGeom prst="rect">
            <a:avLst/>
          </a:prstGeom>
          <a:solidFill>
            <a:srgbClr val="99FFCC"/>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Keeping the money power out of the hands of government was enough to undermine government and promote the concentration of power and wealth into the hands of a few that composed the financial establishment.</a:t>
            </a:r>
          </a:p>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2400" dirty="0" smtClean="0"/>
              <a:t>These few persons had the ability to perpetrate this fraud on their fellow man.</a:t>
            </a:r>
            <a:endParaRPr lang="en-US" sz="2400" dirty="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pic>
        <p:nvPicPr>
          <p:cNvPr id="8194" name="Picture 2" descr="http://quintaldo.files.wordpress.com/2013/04/bankers-wars-ourlittleponzische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225" y="3067372"/>
            <a:ext cx="5673885" cy="34963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bankofengland.co.uk/archive/PublishingImages/digitalimages/phase2/full/courtofdirectorsl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55" y="3061853"/>
            <a:ext cx="4782185" cy="35018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6241" y="6525802"/>
            <a:ext cx="4054700" cy="369332"/>
          </a:xfrm>
          <a:prstGeom prst="rect">
            <a:avLst/>
          </a:prstGeom>
          <a:noFill/>
        </p:spPr>
        <p:txBody>
          <a:bodyPr wrap="none" rtlCol="0">
            <a:spAutoFit/>
          </a:bodyPr>
          <a:lstStyle/>
          <a:p>
            <a:r>
              <a:rPr lang="en-US" dirty="0" smtClean="0"/>
              <a:t>Court of Directors, 1903, Bank of England</a:t>
            </a:r>
            <a:endParaRPr lang="en-US" dirty="0"/>
          </a:p>
        </p:txBody>
      </p:sp>
    </p:spTree>
    <p:extLst>
      <p:ext uri="{BB962C8B-B14F-4D97-AF65-F5344CB8AC3E}">
        <p14:creationId xmlns:p14="http://schemas.microsoft.com/office/powerpoint/2010/main" val="18263652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4.bp.blogspot.com/-IzT_sy1rQBE/UybkhayjAKI/AAAAAAAAAAA/N5cifxU-i5Y/s200/huma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6" y="3036353"/>
            <a:ext cx="6166327" cy="38216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4"/>
            <a:ext cx="12191999" cy="442617"/>
          </a:xfrm>
          <a:solidFill>
            <a:schemeClr val="accent2">
              <a:lumMod val="60000"/>
              <a:lumOff val="40000"/>
            </a:schemeClr>
          </a:solidFill>
        </p:spPr>
        <p:txBody>
          <a:bodyPr>
            <a:normAutofit/>
          </a:bodyPr>
          <a:lstStyle/>
          <a:p>
            <a:pPr algn="ctr"/>
            <a:r>
              <a:rPr lang="en-US" sz="2400" b="1" dirty="0"/>
              <a:t>SUMMARY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457200" lvl="1" indent="0">
              <a:buNone/>
            </a:pPr>
            <a:endParaRPr lang="en-US" sz="2000" b="1" dirty="0" smtClean="0"/>
          </a:p>
          <a:p>
            <a:pPr marL="0" indent="0">
              <a:buNone/>
            </a:pPr>
            <a:endParaRPr lang="en-US" dirty="0" smtClean="0"/>
          </a:p>
        </p:txBody>
      </p:sp>
      <p:sp>
        <p:nvSpPr>
          <p:cNvPr id="4" name="Content Placeholder 2"/>
          <p:cNvSpPr txBox="1">
            <a:spLocks/>
          </p:cNvSpPr>
          <p:nvPr/>
        </p:nvSpPr>
        <p:spPr>
          <a:xfrm>
            <a:off x="396241" y="773085"/>
            <a:ext cx="11397968" cy="1939635"/>
          </a:xfrm>
          <a:prstGeom prst="rect">
            <a:avLst/>
          </a:prstGeom>
          <a:solidFill>
            <a:srgbClr val="99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Adam Smith’s views served a particular clique or gang.</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smtClean="0"/>
              <a:t>Worse than his deception, Smith’s false concept of humanity’s nature as motivated only by selfishness had self-fulfilling consequences. </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457200" lvl="1" indent="0">
              <a:buFont typeface="Arial" panose="020B0604020202020204" pitchFamily="34" charset="0"/>
              <a:buNone/>
            </a:pPr>
            <a:endParaRPr lang="en-US" sz="2000" b="1" dirty="0" smtClean="0"/>
          </a:p>
          <a:p>
            <a:pPr marL="0" indent="0">
              <a:buFont typeface="Arial" panose="020B0604020202020204" pitchFamily="34" charset="0"/>
              <a:buNone/>
            </a:pPr>
            <a:endParaRPr lang="en-US" dirty="0" smtClean="0"/>
          </a:p>
        </p:txBody>
      </p:sp>
      <p:pic>
        <p:nvPicPr>
          <p:cNvPr id="9220" name="Picture 4" descr="http://4.bp.blogspot.com/-IzT_sy1rQBE/UybkhayjAKI/AAAAAAAAAAA/N5cifxU-i5Y/s200/huma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920" y="3036353"/>
            <a:ext cx="6355078" cy="386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29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1156527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a:bodyPr>
          <a:lstStyle/>
          <a:p>
            <a:pPr algn="ctr"/>
            <a:r>
              <a:rPr lang="en-US" sz="2400" b="1" dirty="0"/>
              <a:t>Better Monetary Thought – Bishop George Berkeley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endParaRPr lang="en-US" sz="2000" dirty="0" smtClean="0"/>
          </a:p>
          <a:p>
            <a:endParaRPr lang="en-US" dirty="0" smtClean="0"/>
          </a:p>
        </p:txBody>
      </p:sp>
      <p:sp>
        <p:nvSpPr>
          <p:cNvPr id="6" name="Rectangle 5"/>
          <p:cNvSpPr/>
          <p:nvPr/>
        </p:nvSpPr>
        <p:spPr>
          <a:xfrm>
            <a:off x="169683" y="1339428"/>
            <a:ext cx="11670383" cy="3139321"/>
          </a:xfrm>
          <a:prstGeom prst="rect">
            <a:avLst/>
          </a:prstGeom>
        </p:spPr>
        <p:txBody>
          <a:bodyPr wrap="square">
            <a:spAutoFit/>
          </a:bodyPr>
          <a:lstStyle/>
          <a:p>
            <a:r>
              <a:rPr lang="en-US" dirty="0" smtClean="0"/>
              <a:t>QUERY 2 Whether a people can be called poor, where the common sort are well fed, clothed, and lodged?</a:t>
            </a:r>
          </a:p>
          <a:p>
            <a:r>
              <a:rPr lang="en-US" dirty="0" smtClean="0"/>
              <a:t> </a:t>
            </a:r>
          </a:p>
          <a:p>
            <a:r>
              <a:rPr lang="en-US" dirty="0" smtClean="0"/>
              <a:t>QUERY 3 Whether the drift and aim of every wise State should not be, to encourage industry in its members? And whether those who employ neither heads nor hands for the common benefit deserve not to be expelled like drones out of a well-governed State? </a:t>
            </a:r>
          </a:p>
          <a:p>
            <a:endParaRPr lang="en-US" dirty="0" smtClean="0"/>
          </a:p>
          <a:p>
            <a:r>
              <a:rPr lang="en-US" dirty="0" smtClean="0"/>
              <a:t>QUERY 5 Whether money be not only so far useful, as it </a:t>
            </a:r>
            <a:r>
              <a:rPr lang="en-US" dirty="0" err="1" smtClean="0"/>
              <a:t>stirreth</a:t>
            </a:r>
            <a:r>
              <a:rPr lang="en-US" dirty="0" smtClean="0"/>
              <a:t> up industry, enabling men mutually to participate the fruits of each other's </a:t>
            </a:r>
            <a:r>
              <a:rPr lang="en-US" dirty="0" err="1" smtClean="0"/>
              <a:t>labour</a:t>
            </a:r>
            <a:r>
              <a:rPr lang="en-US" dirty="0" smtClean="0"/>
              <a:t>? </a:t>
            </a:r>
          </a:p>
          <a:p>
            <a:endParaRPr lang="en-US" dirty="0" smtClean="0"/>
          </a:p>
          <a:p>
            <a:r>
              <a:rPr lang="en-US" dirty="0" smtClean="0"/>
              <a:t>QUERY 6 Whether any other means, equally conducing to excite and circulate the industry of mankind, may not be as useful as money. </a:t>
            </a:r>
            <a:endParaRPr lang="en-US" dirty="0"/>
          </a:p>
        </p:txBody>
      </p:sp>
      <p:sp>
        <p:nvSpPr>
          <p:cNvPr id="7" name="TextBox 6"/>
          <p:cNvSpPr txBox="1"/>
          <p:nvPr/>
        </p:nvSpPr>
        <p:spPr>
          <a:xfrm>
            <a:off x="1753386" y="650450"/>
            <a:ext cx="7316490" cy="369332"/>
          </a:xfrm>
          <a:prstGeom prst="rect">
            <a:avLst/>
          </a:prstGeom>
          <a:solidFill>
            <a:srgbClr val="99FFCC"/>
          </a:solidFill>
        </p:spPr>
        <p:txBody>
          <a:bodyPr wrap="none" rtlCol="0">
            <a:spAutoFit/>
          </a:bodyPr>
          <a:lstStyle/>
          <a:p>
            <a:r>
              <a:rPr lang="en-US" dirty="0" smtClean="0"/>
              <a:t>A BREATH OF FRESH AIR …   Stephen </a:t>
            </a:r>
            <a:r>
              <a:rPr lang="en-US" dirty="0" err="1" smtClean="0"/>
              <a:t>Zarlenga</a:t>
            </a:r>
            <a:r>
              <a:rPr lang="en-US" dirty="0" smtClean="0"/>
              <a:t>, </a:t>
            </a:r>
            <a:r>
              <a:rPr lang="en-US" i="1" dirty="0" smtClean="0"/>
              <a:t>Lost Science of Money</a:t>
            </a:r>
            <a:r>
              <a:rPr lang="en-US" dirty="0" smtClean="0"/>
              <a:t>, p. 316</a:t>
            </a:r>
            <a:endParaRPr lang="en-US" dirty="0"/>
          </a:p>
        </p:txBody>
      </p:sp>
      <p:pic>
        <p:nvPicPr>
          <p:cNvPr id="8" name="Picture 3" descr="http://0.tqn.com/d/history1800s/1/0/0/B/-/-/Eviction-land-war-3000-gty.jpg"/>
          <p:cNvPicPr>
            <a:picLocks noChangeAspect="1" noChangeArrowheads="1"/>
          </p:cNvPicPr>
          <p:nvPr/>
        </p:nvPicPr>
        <p:blipFill>
          <a:blip r:embed="rId2" cstate="print"/>
          <a:srcRect/>
          <a:stretch>
            <a:fillRect/>
          </a:stretch>
        </p:blipFill>
        <p:spPr bwMode="auto">
          <a:xfrm>
            <a:off x="9144000" y="4487159"/>
            <a:ext cx="3048000" cy="2370841"/>
          </a:xfrm>
          <a:prstGeom prst="rect">
            <a:avLst/>
          </a:prstGeom>
          <a:noFill/>
        </p:spPr>
      </p:pic>
      <p:pic>
        <p:nvPicPr>
          <p:cNvPr id="9" name="Picture 5" descr="http://www.awesomestories.com/images/user/fcc0e20607.gif"/>
          <p:cNvPicPr>
            <a:picLocks noChangeAspect="1" noChangeArrowheads="1"/>
          </p:cNvPicPr>
          <p:nvPr/>
        </p:nvPicPr>
        <p:blipFill>
          <a:blip r:embed="rId3" cstate="print"/>
          <a:srcRect/>
          <a:stretch>
            <a:fillRect/>
          </a:stretch>
        </p:blipFill>
        <p:spPr bwMode="auto">
          <a:xfrm>
            <a:off x="0" y="4487787"/>
            <a:ext cx="3742441" cy="2370213"/>
          </a:xfrm>
          <a:prstGeom prst="rect">
            <a:avLst/>
          </a:prstGeom>
          <a:noFill/>
        </p:spPr>
      </p:pic>
      <p:pic>
        <p:nvPicPr>
          <p:cNvPr id="10" name="Picture 7" descr="http://www.listoweloriginals.com/images/william-st.jpg"/>
          <p:cNvPicPr>
            <a:picLocks noChangeAspect="1" noChangeArrowheads="1"/>
          </p:cNvPicPr>
          <p:nvPr/>
        </p:nvPicPr>
        <p:blipFill>
          <a:blip r:embed="rId4" cstate="print"/>
          <a:srcRect/>
          <a:stretch>
            <a:fillRect/>
          </a:stretch>
        </p:blipFill>
        <p:spPr bwMode="auto">
          <a:xfrm>
            <a:off x="3733014" y="4496586"/>
            <a:ext cx="5440608" cy="2361414"/>
          </a:xfrm>
          <a:prstGeom prst="rect">
            <a:avLst/>
          </a:prstGeom>
          <a:noFill/>
        </p:spPr>
      </p:pic>
    </p:spTree>
    <p:extLst>
      <p:ext uri="{BB962C8B-B14F-4D97-AF65-F5344CB8AC3E}">
        <p14:creationId xmlns:p14="http://schemas.microsoft.com/office/powerpoint/2010/main" val="1412606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a:bodyPr>
          <a:lstStyle/>
          <a:p>
            <a:pPr algn="ctr"/>
            <a:r>
              <a:rPr lang="en-US" sz="2400" b="1" dirty="0"/>
              <a:t>Better Monetary Thought – Bishop George Berkeley</a:t>
            </a:r>
          </a:p>
        </p:txBody>
      </p:sp>
      <p:sp>
        <p:nvSpPr>
          <p:cNvPr id="7" name="Rectangle 6"/>
          <p:cNvSpPr/>
          <p:nvPr/>
        </p:nvSpPr>
        <p:spPr>
          <a:xfrm>
            <a:off x="427348" y="1207453"/>
            <a:ext cx="11346730" cy="2031325"/>
          </a:xfrm>
          <a:prstGeom prst="rect">
            <a:avLst/>
          </a:prstGeom>
          <a:solidFill>
            <a:srgbClr val="FFFFCC"/>
          </a:solidFill>
        </p:spPr>
        <p:txBody>
          <a:bodyPr wrap="square">
            <a:spAutoFit/>
          </a:bodyPr>
          <a:lstStyle/>
          <a:p>
            <a:r>
              <a:rPr lang="en-US" sz="1400" dirty="0" smtClean="0"/>
              <a:t>STEPHEN ZARLENGA:  Recognizing that money is an abstract power:</a:t>
            </a:r>
          </a:p>
          <a:p>
            <a:endParaRPr lang="en-US" sz="1400" dirty="0" smtClean="0"/>
          </a:p>
          <a:p>
            <a:r>
              <a:rPr lang="en-US" sz="1400" dirty="0" smtClean="0"/>
              <a:t>Query 23. </a:t>
            </a:r>
            <a:r>
              <a:rPr lang="en-US" sz="1400" dirty="0" smtClean="0"/>
              <a:t>Whether money is to be considered as having an intrinsic value, or as being a commodity, a standard, a measure, or a pledge, as is variously suggested by writers? And whether the true idea of money, as such, be not altogether that of a ticket or counter?</a:t>
            </a:r>
          </a:p>
          <a:p>
            <a:endParaRPr lang="en-US" sz="1400" dirty="0" smtClean="0"/>
          </a:p>
          <a:p>
            <a:r>
              <a:rPr lang="en-US" sz="1400" dirty="0" smtClean="0"/>
              <a:t>Query 26. </a:t>
            </a:r>
            <a:r>
              <a:rPr lang="en-US" sz="1400" dirty="0" smtClean="0"/>
              <a:t>Whether the denominations being retained, although the bullion were gone, things might not nevertheless be rated, bought, and sold, industry promoted, and a circulation of commerce maintained?</a:t>
            </a:r>
          </a:p>
          <a:p>
            <a:endParaRPr lang="en-US" sz="1400" dirty="0" smtClean="0"/>
          </a:p>
          <a:p>
            <a:r>
              <a:rPr lang="en-US" sz="1400" dirty="0" smtClean="0"/>
              <a:t>Query 30. </a:t>
            </a:r>
            <a:r>
              <a:rPr lang="en-US" sz="1400" dirty="0" smtClean="0"/>
              <a:t>Whether there be any virtue in gold or silver, other than as they set people at work, or create industry? </a:t>
            </a:r>
          </a:p>
        </p:txBody>
      </p:sp>
      <p:pic>
        <p:nvPicPr>
          <p:cNvPr id="3074" name="Picture 2" descr="Irish Currency http://www.303rdbg.com/money.html"/>
          <p:cNvPicPr>
            <a:picLocks noChangeAspect="1" noChangeArrowheads="1"/>
          </p:cNvPicPr>
          <p:nvPr/>
        </p:nvPicPr>
        <p:blipFill>
          <a:blip r:embed="rId2" cstate="print"/>
          <a:srcRect/>
          <a:stretch>
            <a:fillRect/>
          </a:stretch>
        </p:blipFill>
        <p:spPr bwMode="auto">
          <a:xfrm>
            <a:off x="2092751" y="5194414"/>
            <a:ext cx="2978870" cy="1663585"/>
          </a:xfrm>
          <a:prstGeom prst="rect">
            <a:avLst/>
          </a:prstGeom>
          <a:noFill/>
        </p:spPr>
      </p:pic>
      <p:pic>
        <p:nvPicPr>
          <p:cNvPr id="3076" name="Picture 4" descr="http://i.ebayimg.com/t/Set-Of-Old-Irish-Coins-metal-detecting-finds-/00/s/MTAwMFgxNjAw/z/BoMAAOxy0zhTMc3T/$_12.JPG"/>
          <p:cNvPicPr>
            <a:picLocks noChangeAspect="1" noChangeArrowheads="1"/>
          </p:cNvPicPr>
          <p:nvPr/>
        </p:nvPicPr>
        <p:blipFill>
          <a:blip r:embed="rId3" cstate="print"/>
          <a:srcRect/>
          <a:stretch>
            <a:fillRect/>
          </a:stretch>
        </p:blipFill>
        <p:spPr bwMode="auto">
          <a:xfrm>
            <a:off x="7418895" y="5176164"/>
            <a:ext cx="2686639" cy="1681836"/>
          </a:xfrm>
          <a:prstGeom prst="rect">
            <a:avLst/>
          </a:prstGeom>
          <a:noFill/>
        </p:spPr>
      </p:pic>
      <p:sp>
        <p:nvSpPr>
          <p:cNvPr id="10" name="TextBox 9"/>
          <p:cNvSpPr txBox="1"/>
          <p:nvPr/>
        </p:nvSpPr>
        <p:spPr>
          <a:xfrm>
            <a:off x="1357461" y="518474"/>
            <a:ext cx="10071347" cy="646331"/>
          </a:xfrm>
          <a:prstGeom prst="rect">
            <a:avLst/>
          </a:prstGeom>
          <a:solidFill>
            <a:srgbClr val="FFC000"/>
          </a:solidFill>
        </p:spPr>
        <p:txBody>
          <a:bodyPr wrap="none" rtlCol="0">
            <a:spAutoFit/>
          </a:bodyPr>
          <a:lstStyle/>
          <a:p>
            <a:r>
              <a:rPr lang="en-US" dirty="0" smtClean="0"/>
              <a:t>“And it was not strange that the curiosity of such a man should have been aroused with desire to discover</a:t>
            </a:r>
          </a:p>
          <a:p>
            <a:r>
              <a:rPr lang="en-US" dirty="0" smtClean="0"/>
              <a:t>exactly why the South Sea Bubble had burst.”    Christopher Hollis, </a:t>
            </a:r>
            <a:r>
              <a:rPr lang="en-US" i="1" dirty="0" smtClean="0"/>
              <a:t>Two Nations</a:t>
            </a:r>
            <a:r>
              <a:rPr lang="en-US" dirty="0" smtClean="0"/>
              <a:t>, p. 56</a:t>
            </a:r>
            <a:endParaRPr lang="en-US" dirty="0"/>
          </a:p>
        </p:txBody>
      </p:sp>
      <p:sp>
        <p:nvSpPr>
          <p:cNvPr id="11" name="Rectangle 10"/>
          <p:cNvSpPr/>
          <p:nvPr/>
        </p:nvSpPr>
        <p:spPr>
          <a:xfrm>
            <a:off x="424206" y="3295116"/>
            <a:ext cx="11114202" cy="1815882"/>
          </a:xfrm>
          <a:prstGeom prst="rect">
            <a:avLst/>
          </a:prstGeom>
          <a:solidFill>
            <a:srgbClr val="99CCFF"/>
          </a:solidFill>
        </p:spPr>
        <p:txBody>
          <a:bodyPr wrap="square">
            <a:spAutoFit/>
          </a:bodyPr>
          <a:lstStyle/>
          <a:p>
            <a:r>
              <a:rPr lang="en-US" sz="1600" dirty="0" smtClean="0"/>
              <a:t>STEPHEN ZARLENGA: Recognizing  the quantity aspect of money’s value:</a:t>
            </a:r>
          </a:p>
          <a:p>
            <a:endParaRPr lang="en-US" sz="1600" dirty="0" smtClean="0"/>
          </a:p>
          <a:p>
            <a:r>
              <a:rPr lang="en-US" sz="1600" dirty="0" smtClean="0"/>
              <a:t>Query 24.  </a:t>
            </a:r>
            <a:r>
              <a:rPr lang="en-US" sz="1600" dirty="0" smtClean="0"/>
              <a:t>Whether the value or price of things be not a compounded proportion, directly as the demand, and reciprocally as the plenty?</a:t>
            </a:r>
          </a:p>
          <a:p>
            <a:endParaRPr lang="en-US" sz="1600" dirty="0" smtClean="0"/>
          </a:p>
          <a:p>
            <a:r>
              <a:rPr lang="en-US" sz="1600" dirty="0" smtClean="0"/>
              <a:t>Query 25.  </a:t>
            </a:r>
            <a:r>
              <a:rPr lang="en-US" sz="1600" dirty="0" smtClean="0"/>
              <a:t>Whether the terms crown, </a:t>
            </a:r>
            <a:r>
              <a:rPr lang="en-US" sz="1600" dirty="0" err="1" smtClean="0"/>
              <a:t>livre</a:t>
            </a:r>
            <a:r>
              <a:rPr lang="en-US" sz="1600" dirty="0" smtClean="0"/>
              <a:t>, pound sterling, etc., are not to be considered as exponents or denominations of such proportion? And whether gold, silver, and paper are not tickets or counters for reckoning, recording, and transferring thereof?</a:t>
            </a:r>
          </a:p>
        </p:txBody>
      </p:sp>
    </p:spTree>
    <p:extLst>
      <p:ext uri="{BB962C8B-B14F-4D97-AF65-F5344CB8AC3E}">
        <p14:creationId xmlns:p14="http://schemas.microsoft.com/office/powerpoint/2010/main" val="1412606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458115"/>
          </a:xfrm>
          <a:solidFill>
            <a:srgbClr val="FFFF00"/>
          </a:solidFill>
        </p:spPr>
        <p:txBody>
          <a:bodyPr>
            <a:normAutofit/>
          </a:bodyPr>
          <a:lstStyle/>
          <a:p>
            <a:pPr algn="ctr"/>
            <a:r>
              <a:rPr lang="en-US" sz="2400" b="1" dirty="0"/>
              <a:t>Better Monetary Thought – Bishop George Berkeley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457200" lvl="1" indent="0">
              <a:buNone/>
            </a:pPr>
            <a:r>
              <a:rPr lang="en-US" sz="2000" dirty="0" smtClean="0"/>
              <a:t>Qu</a:t>
            </a:r>
            <a:endParaRPr lang="en-US" sz="2000" dirty="0" smtClean="0"/>
          </a:p>
          <a:p>
            <a:endParaRPr lang="en-US" dirty="0" smtClean="0"/>
          </a:p>
        </p:txBody>
      </p:sp>
      <p:sp>
        <p:nvSpPr>
          <p:cNvPr id="4" name="Rectangle 3"/>
          <p:cNvSpPr/>
          <p:nvPr/>
        </p:nvSpPr>
        <p:spPr>
          <a:xfrm>
            <a:off x="4326902" y="2488753"/>
            <a:ext cx="7060677" cy="2800767"/>
          </a:xfrm>
          <a:prstGeom prst="rect">
            <a:avLst/>
          </a:prstGeom>
        </p:spPr>
        <p:txBody>
          <a:bodyPr wrap="square">
            <a:spAutoFit/>
          </a:bodyPr>
          <a:lstStyle/>
          <a:p>
            <a:r>
              <a:rPr lang="en-US" sz="1600" dirty="0" smtClean="0"/>
              <a:t>Query 32 </a:t>
            </a:r>
            <a:r>
              <a:rPr lang="en-US" sz="1600" dirty="0" smtClean="0"/>
              <a:t>Whether if there was no silver or gold in the kingdom, our trade might not, nevertheless, supply bills of exchange, sufficient to answer the demands of absentees in England or elsewhere?</a:t>
            </a:r>
          </a:p>
          <a:p>
            <a:r>
              <a:rPr lang="en-US" sz="1600" dirty="0" smtClean="0"/>
              <a:t> </a:t>
            </a:r>
          </a:p>
          <a:p>
            <a:r>
              <a:rPr lang="en-US" sz="1600" dirty="0" smtClean="0"/>
              <a:t>Query 33 </a:t>
            </a:r>
            <a:r>
              <a:rPr lang="en-US" sz="1600" dirty="0" smtClean="0"/>
              <a:t>Whether current bank-notes may not be deemed money? And whether they are not actually the greater part of the money of this kingdom? </a:t>
            </a:r>
          </a:p>
          <a:p>
            <a:endParaRPr lang="en-US" sz="1600" dirty="0" smtClean="0"/>
          </a:p>
          <a:p>
            <a:r>
              <a:rPr lang="en-US" sz="1600" dirty="0" smtClean="0"/>
              <a:t>Query 35 </a:t>
            </a:r>
            <a:r>
              <a:rPr lang="en-US" sz="1600" dirty="0" smtClean="0"/>
              <a:t>Whether power to command the industry of others be not real wealth? And whether money be not in truth tickets or tokens for conveying and recording such power, and whether it be of great consequence what materials the tickets are made of? </a:t>
            </a:r>
            <a:endParaRPr lang="en-US" dirty="0"/>
          </a:p>
        </p:txBody>
      </p:sp>
      <p:sp>
        <p:nvSpPr>
          <p:cNvPr id="5" name="TextBox 4"/>
          <p:cNvSpPr txBox="1"/>
          <p:nvPr/>
        </p:nvSpPr>
        <p:spPr>
          <a:xfrm>
            <a:off x="160256" y="537328"/>
            <a:ext cx="11825397" cy="1200329"/>
          </a:xfrm>
          <a:prstGeom prst="rect">
            <a:avLst/>
          </a:prstGeom>
          <a:noFill/>
        </p:spPr>
        <p:txBody>
          <a:bodyPr wrap="square" rtlCol="0">
            <a:spAutoFit/>
          </a:bodyPr>
          <a:lstStyle/>
          <a:p>
            <a:r>
              <a:rPr lang="en-US" dirty="0" smtClean="0"/>
              <a:t>“Therefore in the years, 1735, 1736, and 1737, Berkeley, by then the Bishop of </a:t>
            </a:r>
            <a:r>
              <a:rPr lang="en-US" dirty="0" err="1" smtClean="0"/>
              <a:t>Cloyne</a:t>
            </a:r>
            <a:r>
              <a:rPr lang="en-US" dirty="0" smtClean="0"/>
              <a:t>, published in three parts his</a:t>
            </a:r>
          </a:p>
          <a:p>
            <a:r>
              <a:rPr lang="en-US" dirty="0" smtClean="0"/>
              <a:t>Queries … in which he put forward the monetary and economic reforms which were in his opinion necessary to prevent</a:t>
            </a:r>
          </a:p>
          <a:p>
            <a:r>
              <a:rPr lang="en-US" dirty="0" smtClean="0"/>
              <a:t>such catastrophes as that of the South Sea Bubble and to bring prosperity to Ireland …”</a:t>
            </a:r>
          </a:p>
          <a:p>
            <a:r>
              <a:rPr lang="en-US" dirty="0" smtClean="0"/>
              <a:t>         Christopher Hollis, </a:t>
            </a:r>
            <a:r>
              <a:rPr lang="en-US" i="1" dirty="0" smtClean="0"/>
              <a:t>Two Nations</a:t>
            </a:r>
            <a:r>
              <a:rPr lang="en-US" dirty="0" smtClean="0"/>
              <a:t>, p. 56</a:t>
            </a:r>
            <a:endParaRPr lang="en-US" dirty="0"/>
          </a:p>
        </p:txBody>
      </p:sp>
      <p:pic>
        <p:nvPicPr>
          <p:cNvPr id="2050" name="Picture 2" descr="http://images.fineartamerica.com/images-medium-large/the-south-sea-bubble-1720-granger.jpg"/>
          <p:cNvPicPr>
            <a:picLocks noChangeAspect="1" noChangeArrowheads="1"/>
          </p:cNvPicPr>
          <p:nvPr/>
        </p:nvPicPr>
        <p:blipFill>
          <a:blip r:embed="rId2" cstate="print"/>
          <a:srcRect/>
          <a:stretch>
            <a:fillRect/>
          </a:stretch>
        </p:blipFill>
        <p:spPr bwMode="auto">
          <a:xfrm>
            <a:off x="0" y="1998482"/>
            <a:ext cx="3386621" cy="4618119"/>
          </a:xfrm>
          <a:prstGeom prst="rect">
            <a:avLst/>
          </a:prstGeom>
          <a:noFill/>
        </p:spPr>
      </p:pic>
    </p:spTree>
    <p:extLst>
      <p:ext uri="{BB962C8B-B14F-4D97-AF65-F5344CB8AC3E}">
        <p14:creationId xmlns:p14="http://schemas.microsoft.com/office/powerpoint/2010/main" val="1412606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10472</TotalTime>
  <Words>6774</Words>
  <Application>Microsoft Office PowerPoint</Application>
  <PresentationFormat>Widescreen</PresentationFormat>
  <Paragraphs>772</Paragraphs>
  <Slides>63</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Wingdings</vt:lpstr>
      <vt:lpstr>Office Theme</vt:lpstr>
      <vt:lpstr>    The Lost Science of Money   </vt:lpstr>
      <vt:lpstr>THEMES OF LOST SCIENCE OF MONEY BOOK</vt:lpstr>
      <vt:lpstr>PARTS OF PRESENTATION</vt:lpstr>
      <vt:lpstr>PARTS OF PRESENTATION (Page 2)</vt:lpstr>
      <vt:lpstr>PART 1</vt:lpstr>
      <vt:lpstr>Better Monetary Thought – Bishop George Berkeley</vt:lpstr>
      <vt:lpstr>Better Monetary Thought – Bishop George Berkeley</vt:lpstr>
      <vt:lpstr>Better Monetary Thought – Bishop George Berkeley</vt:lpstr>
      <vt:lpstr>Better Monetary Thought – Bishop George Berkeley</vt:lpstr>
      <vt:lpstr>Better Monetary Thought – Bishop George Berkeley</vt:lpstr>
      <vt:lpstr>Better Monetary Thought – Bishop George Berkeley</vt:lpstr>
      <vt:lpstr>Better Monetary Thought – Bishop George Berkeley</vt:lpstr>
      <vt:lpstr>PART 2</vt:lpstr>
      <vt:lpstr>Better Monetary Thought – John Raithby (1811)</vt:lpstr>
      <vt:lpstr>Better Monetary Thought – John Raithby (1811)</vt:lpstr>
      <vt:lpstr>Better Monetary Thought – John Raithby (1811)</vt:lpstr>
      <vt:lpstr>Better Monetary Thought – John Raithby (1811)</vt:lpstr>
      <vt:lpstr>PART 3</vt:lpstr>
      <vt:lpstr>Charles de Montesquieu - Charging interest on privately created money</vt:lpstr>
      <vt:lpstr>Charles de Montesquieu - Charging interest on privately created money</vt:lpstr>
      <vt:lpstr>PART 4</vt:lpstr>
      <vt:lpstr>(4a) The quantity of money and inflation:  John Locke</vt:lpstr>
      <vt:lpstr>(4a) The quantity of money and inflation:  John Locke</vt:lpstr>
      <vt:lpstr>(4b)  The quantity of money and inflation:  David Hume</vt:lpstr>
      <vt:lpstr>(4b)  The quantity of money and inflation:  David Hume</vt:lpstr>
      <vt:lpstr>PART 5</vt:lpstr>
      <vt:lpstr>(5a) ADAM SMITH:  Hated governments issuing money – Colonial Money</vt:lpstr>
      <vt:lpstr>(5b) ADAM SMITH:  Relentless Attack on Society</vt:lpstr>
      <vt:lpstr>(5b) ADAM SMITH:  Relentless Attack on Society</vt:lpstr>
      <vt:lpstr>(5c )  ADAM SMITH:  Evasion of the interest problem</vt:lpstr>
      <vt:lpstr>(5d)  ADAM SMITH:  Buildup of an un-payable national debt</vt:lpstr>
      <vt:lpstr>(5e)  ADAM SMITH:  Bank of England over-issuing money</vt:lpstr>
      <vt:lpstr>(5e)  ADAM SMITH:  Bank of England over-issuing money</vt:lpstr>
      <vt:lpstr>PART 6</vt:lpstr>
      <vt:lpstr>Why do Adam Smith’s ideas prevail?</vt:lpstr>
      <vt:lpstr>Why do Adam Smith’s ideas prevail?</vt:lpstr>
      <vt:lpstr>Why do Adam Smith’s ideas prevail?</vt:lpstr>
      <vt:lpstr>PART 7</vt:lpstr>
      <vt:lpstr>Adam Smith’s most vicious error:   the selfishness error</vt:lpstr>
      <vt:lpstr>Adam Smith’s most vicious error:   the selfishness error</vt:lpstr>
      <vt:lpstr>Adam Smith’s most vicious error:   the selfishness error</vt:lpstr>
      <vt:lpstr>Adam Smith’s most vicious error:   the selfishness error</vt:lpstr>
      <vt:lpstr>Adam Smith’s most vicious error:   the selfishness error</vt:lpstr>
      <vt:lpstr>PART 8</vt:lpstr>
      <vt:lpstr>1810 - Suppressing the 1810 Bullion Report</vt:lpstr>
      <vt:lpstr>1810 - Suppressing the 1810 Bullion Report</vt:lpstr>
      <vt:lpstr>1810 - Suppressing the 1810 Bullion Report</vt:lpstr>
      <vt:lpstr>1810 - Suppressing the 1810 Bullion Report</vt:lpstr>
      <vt:lpstr>PART 9</vt:lpstr>
      <vt:lpstr>1811 - The Bank shifts from expansion to contraction</vt:lpstr>
      <vt:lpstr>PowerPoint Presentation</vt:lpstr>
      <vt:lpstr>1811 - The Bank shifts from expansion to contraction</vt:lpstr>
      <vt:lpstr>1811 - The Bank shifts from expansion to contraction</vt:lpstr>
      <vt:lpstr>1811 - The Bank shifts from expansion to contraction</vt:lpstr>
      <vt:lpstr>PART 10</vt:lpstr>
      <vt:lpstr> “Currency School” vs the “Banking School”:   THE FALSE DEBATE TACTIC </vt:lpstr>
      <vt:lpstr> “Currency School” vs the “Banking School”:   THE FALSE DEBATE TACTIC </vt:lpstr>
      <vt:lpstr>PART 11</vt:lpstr>
      <vt:lpstr>SUMMARY</vt:lpstr>
      <vt:lpstr>SUMMARY</vt:lpstr>
      <vt:lpstr>SUMMARY</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1764</cp:revision>
  <dcterms:created xsi:type="dcterms:W3CDTF">2014-02-01T13:58:07Z</dcterms:created>
  <dcterms:modified xsi:type="dcterms:W3CDTF">2014-04-28T14:16:15Z</dcterms:modified>
</cp:coreProperties>
</file>