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59" r:id="rId4"/>
    <p:sldId id="260" r:id="rId5"/>
    <p:sldId id="261" r:id="rId6"/>
    <p:sldId id="262" r:id="rId7"/>
    <p:sldId id="265" r:id="rId8"/>
    <p:sldId id="266" r:id="rId9"/>
    <p:sldId id="267" r:id="rId10"/>
    <p:sldId id="268" r:id="rId11"/>
    <p:sldId id="270"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CC"/>
    <a:srgbClr val="66CCFF"/>
    <a:srgbClr val="99FFCC"/>
    <a:srgbClr val="FFFFCC"/>
    <a:srgbClr val="FFFFFF"/>
    <a:srgbClr val="CCFFFF"/>
    <a:srgbClr val="FFCCFF"/>
    <a:srgbClr val="FF66CC"/>
    <a:srgbClr val="99CC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83" autoAdjust="0"/>
    <p:restoredTop sz="87382" autoAdjust="0"/>
  </p:normalViewPr>
  <p:slideViewPr>
    <p:cSldViewPr snapToGrid="0">
      <p:cViewPr varScale="1">
        <p:scale>
          <a:sx n="62" d="100"/>
          <a:sy n="62" d="100"/>
        </p:scale>
        <p:origin x="10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274C8D-B10B-4717-9AD4-DA821D4300B9}" type="datetimeFigureOut">
              <a:rPr lang="en-US" smtClean="0"/>
              <a:t>4/13/2014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6FD7E4-50E6-4859-8139-4B3D842435AC}" type="slidenum">
              <a:rPr lang="en-US" smtClean="0"/>
              <a:t>‹#›</a:t>
            </a:fld>
            <a:endParaRPr lang="en-US"/>
          </a:p>
        </p:txBody>
      </p:sp>
    </p:spTree>
    <p:extLst>
      <p:ext uri="{BB962C8B-B14F-4D97-AF65-F5344CB8AC3E}">
        <p14:creationId xmlns:p14="http://schemas.microsoft.com/office/powerpoint/2010/main" val="2168000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6FD7E4-50E6-4859-8139-4B3D842435AC}" type="slidenum">
              <a:rPr lang="en-US" smtClean="0"/>
              <a:t>1</a:t>
            </a:fld>
            <a:endParaRPr lang="en-US"/>
          </a:p>
        </p:txBody>
      </p:sp>
    </p:spTree>
    <p:extLst>
      <p:ext uri="{BB962C8B-B14F-4D97-AF65-F5344CB8AC3E}">
        <p14:creationId xmlns:p14="http://schemas.microsoft.com/office/powerpoint/2010/main" val="2696845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5</a:t>
            </a:fld>
            <a:endParaRPr lang="en-US"/>
          </a:p>
        </p:txBody>
      </p:sp>
    </p:spTree>
    <p:extLst>
      <p:ext uri="{BB962C8B-B14F-4D97-AF65-F5344CB8AC3E}">
        <p14:creationId xmlns:p14="http://schemas.microsoft.com/office/powerpoint/2010/main" val="1202630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7</a:t>
            </a:fld>
            <a:endParaRPr lang="en-US"/>
          </a:p>
        </p:txBody>
      </p:sp>
    </p:spTree>
    <p:extLst>
      <p:ext uri="{BB962C8B-B14F-4D97-AF65-F5344CB8AC3E}">
        <p14:creationId xmlns:p14="http://schemas.microsoft.com/office/powerpoint/2010/main" val="2672897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8</a:t>
            </a:fld>
            <a:endParaRPr lang="en-US"/>
          </a:p>
        </p:txBody>
      </p:sp>
    </p:spTree>
    <p:extLst>
      <p:ext uri="{BB962C8B-B14F-4D97-AF65-F5344CB8AC3E}">
        <p14:creationId xmlns:p14="http://schemas.microsoft.com/office/powerpoint/2010/main" val="3376063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9</a:t>
            </a:fld>
            <a:endParaRPr lang="en-US"/>
          </a:p>
        </p:txBody>
      </p:sp>
    </p:spTree>
    <p:extLst>
      <p:ext uri="{BB962C8B-B14F-4D97-AF65-F5344CB8AC3E}">
        <p14:creationId xmlns:p14="http://schemas.microsoft.com/office/powerpoint/2010/main" val="3390394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10</a:t>
            </a:fld>
            <a:endParaRPr lang="en-US"/>
          </a:p>
        </p:txBody>
      </p:sp>
    </p:spTree>
    <p:extLst>
      <p:ext uri="{BB962C8B-B14F-4D97-AF65-F5344CB8AC3E}">
        <p14:creationId xmlns:p14="http://schemas.microsoft.com/office/powerpoint/2010/main" val="3997583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11</a:t>
            </a:fld>
            <a:endParaRPr lang="en-US"/>
          </a:p>
        </p:txBody>
      </p:sp>
    </p:spTree>
    <p:extLst>
      <p:ext uri="{BB962C8B-B14F-4D97-AF65-F5344CB8AC3E}">
        <p14:creationId xmlns:p14="http://schemas.microsoft.com/office/powerpoint/2010/main" val="1507773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7CCBCF-0870-4170-99C4-802D365349A4}" type="datetimeFigureOut">
              <a:rPr lang="en-US" smtClean="0"/>
              <a:t>4/13/2014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1618879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CCBCF-0870-4170-99C4-802D365349A4}" type="datetimeFigureOut">
              <a:rPr lang="en-US" smtClean="0"/>
              <a:t>4/13/2014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3125475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CCBCF-0870-4170-99C4-802D365349A4}" type="datetimeFigureOut">
              <a:rPr lang="en-US" smtClean="0"/>
              <a:t>4/13/2014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3951534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7CCBCF-0870-4170-99C4-802D365349A4}" type="datetimeFigureOut">
              <a:rPr lang="en-US" smtClean="0"/>
              <a:t>4/13/2014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1866229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7CCBCF-0870-4170-99C4-802D365349A4}" type="datetimeFigureOut">
              <a:rPr lang="en-US" smtClean="0"/>
              <a:t>4/13/2014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2027368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7CCBCF-0870-4170-99C4-802D365349A4}" type="datetimeFigureOut">
              <a:rPr lang="en-US" smtClean="0"/>
              <a:t>4/13/2014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3515660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7CCBCF-0870-4170-99C4-802D365349A4}" type="datetimeFigureOut">
              <a:rPr lang="en-US" smtClean="0"/>
              <a:t>4/13/2014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1370244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7CCBCF-0870-4170-99C4-802D365349A4}" type="datetimeFigureOut">
              <a:rPr lang="en-US" smtClean="0"/>
              <a:t>4/13/2014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636452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7CCBCF-0870-4170-99C4-802D365349A4}" type="datetimeFigureOut">
              <a:rPr lang="en-US" smtClean="0"/>
              <a:t>4/13/2014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1009741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7CCBCF-0870-4170-99C4-802D365349A4}" type="datetimeFigureOut">
              <a:rPr lang="en-US" smtClean="0"/>
              <a:t>4/13/2014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2083147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7CCBCF-0870-4170-99C4-802D365349A4}" type="datetimeFigureOut">
              <a:rPr lang="en-US" smtClean="0"/>
              <a:t>4/13/2014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CA10B-E2C3-4B40-B29D-7E4893DFB566}" type="slidenum">
              <a:rPr lang="en-US" smtClean="0"/>
              <a:t>‹#›</a:t>
            </a:fld>
            <a:endParaRPr lang="en-US"/>
          </a:p>
        </p:txBody>
      </p:sp>
    </p:spTree>
    <p:extLst>
      <p:ext uri="{BB962C8B-B14F-4D97-AF65-F5344CB8AC3E}">
        <p14:creationId xmlns:p14="http://schemas.microsoft.com/office/powerpoint/2010/main" val="1816539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7CCBCF-0870-4170-99C4-802D365349A4}" type="datetimeFigureOut">
              <a:rPr lang="en-US" smtClean="0"/>
              <a:t>4/13/2014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5CA10B-E2C3-4B40-B29D-7E4893DFB566}" type="slidenum">
              <a:rPr lang="en-US" smtClean="0"/>
              <a:t>‹#›</a:t>
            </a:fld>
            <a:endParaRPr lang="en-US"/>
          </a:p>
        </p:txBody>
      </p:sp>
    </p:spTree>
    <p:extLst>
      <p:ext uri="{BB962C8B-B14F-4D97-AF65-F5344CB8AC3E}">
        <p14:creationId xmlns:p14="http://schemas.microsoft.com/office/powerpoint/2010/main" val="480012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69908"/>
            <a:ext cx="12192000" cy="858891"/>
          </a:xfrm>
          <a:solidFill>
            <a:srgbClr val="FFFFCC"/>
          </a:solidFill>
        </p:spPr>
        <p:txBody>
          <a:bodyPr>
            <a:normAutofit fontScale="92500" lnSpcReduction="10000"/>
          </a:bodyPr>
          <a:lstStyle/>
          <a:p>
            <a:r>
              <a:rPr lang="en-US" sz="2800" b="1" smtClean="0"/>
              <a:t>CHAPTER 12 – PART 1</a:t>
            </a:r>
            <a:endParaRPr lang="en-US" sz="2800" b="1" dirty="0" smtClean="0"/>
          </a:p>
          <a:p>
            <a:r>
              <a:rPr lang="en-US" sz="2800" b="1" dirty="0" smtClean="0"/>
              <a:t>POLITICAL ECONOMISTS:  PRIESTHOOD OF THE BANKER THEOLOGY</a:t>
            </a:r>
            <a:endParaRPr lang="en-US" sz="2800" b="1" dirty="0"/>
          </a:p>
        </p:txBody>
      </p:sp>
      <p:sp>
        <p:nvSpPr>
          <p:cNvPr id="4" name="Title 3"/>
          <p:cNvSpPr>
            <a:spLocks noGrp="1"/>
          </p:cNvSpPr>
          <p:nvPr>
            <p:ph type="ctrTitle"/>
          </p:nvPr>
        </p:nvSpPr>
        <p:spPr>
          <a:xfrm>
            <a:off x="0" y="0"/>
            <a:ext cx="12192000" cy="969908"/>
          </a:xfrm>
          <a:solidFill>
            <a:srgbClr val="FFFF00"/>
          </a:solidFill>
        </p:spPr>
        <p:txBody>
          <a:bodyPr>
            <a:normAutofit fontScale="90000"/>
          </a:bodyPr>
          <a:lstStyle/>
          <a:p>
            <a:pPr>
              <a:lnSpc>
                <a:spcPct val="50000"/>
              </a:lnSpc>
            </a:pP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sz="4900" b="1" dirty="0" smtClean="0"/>
              <a:t>The </a:t>
            </a:r>
            <a:r>
              <a:rPr lang="en-US" sz="4900" b="1" dirty="0"/>
              <a:t>Lost Science of Money</a:t>
            </a:r>
            <a:br>
              <a:rPr lang="en-US" sz="4900" b="1" dirty="0"/>
            </a:br>
            <a:r>
              <a:rPr lang="en-US" sz="4900" dirty="0"/>
              <a:t>		</a:t>
            </a:r>
            <a:endParaRPr lang="en-US" dirty="0"/>
          </a:p>
        </p:txBody>
      </p:sp>
      <p:pic>
        <p:nvPicPr>
          <p:cNvPr id="5" name="Picture 2" descr="http://upload.wikimedia.org/wikipedia/commons/0/0a/AdamSmit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487" y="2487300"/>
            <a:ext cx="2922905" cy="4370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6/6b/Adam_Smith%2C_1723_-_1790._Political_economist_-_Google_Art_Projec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0253" y="2431807"/>
            <a:ext cx="3623945" cy="44261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luiscabral.files.wordpress.com/2008/05/adamsmith.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61546" y="2460076"/>
            <a:ext cx="3166746" cy="442514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23231" y="1950345"/>
            <a:ext cx="2507418" cy="584775"/>
          </a:xfrm>
          <a:prstGeom prst="rect">
            <a:avLst/>
          </a:prstGeom>
          <a:noFill/>
        </p:spPr>
        <p:txBody>
          <a:bodyPr wrap="none" rtlCol="0">
            <a:spAutoFit/>
          </a:bodyPr>
          <a:lstStyle/>
          <a:p>
            <a:r>
              <a:rPr lang="en-US" sz="3200" b="1" dirty="0" smtClean="0"/>
              <a:t>ADAM SMITH</a:t>
            </a:r>
            <a:endParaRPr lang="en-US" sz="3200" b="1" dirty="0"/>
          </a:p>
        </p:txBody>
      </p:sp>
      <p:sp>
        <p:nvSpPr>
          <p:cNvPr id="8" name="TextBox 7"/>
          <p:cNvSpPr txBox="1"/>
          <p:nvPr/>
        </p:nvSpPr>
        <p:spPr>
          <a:xfrm>
            <a:off x="4338517" y="1950345"/>
            <a:ext cx="2507418" cy="584775"/>
          </a:xfrm>
          <a:prstGeom prst="rect">
            <a:avLst/>
          </a:prstGeom>
          <a:noFill/>
        </p:spPr>
        <p:txBody>
          <a:bodyPr wrap="none" rtlCol="0">
            <a:spAutoFit/>
          </a:bodyPr>
          <a:lstStyle/>
          <a:p>
            <a:r>
              <a:rPr lang="en-US" sz="3200" b="1" dirty="0" smtClean="0"/>
              <a:t>ADAM SMITH</a:t>
            </a:r>
            <a:endParaRPr lang="en-US" sz="3200" b="1" dirty="0"/>
          </a:p>
        </p:txBody>
      </p:sp>
      <p:sp>
        <p:nvSpPr>
          <p:cNvPr id="9" name="TextBox 8"/>
          <p:cNvSpPr txBox="1"/>
          <p:nvPr/>
        </p:nvSpPr>
        <p:spPr>
          <a:xfrm>
            <a:off x="8819810" y="2001558"/>
            <a:ext cx="2507418" cy="584775"/>
          </a:xfrm>
          <a:prstGeom prst="rect">
            <a:avLst/>
          </a:prstGeom>
          <a:noFill/>
        </p:spPr>
        <p:txBody>
          <a:bodyPr wrap="none" rtlCol="0">
            <a:spAutoFit/>
          </a:bodyPr>
          <a:lstStyle/>
          <a:p>
            <a:r>
              <a:rPr lang="en-US" sz="3200" b="1" dirty="0" smtClean="0"/>
              <a:t>ADAM SMITH</a:t>
            </a:r>
            <a:endParaRPr lang="en-US" sz="3200" b="1" dirty="0"/>
          </a:p>
        </p:txBody>
      </p:sp>
    </p:spTree>
    <p:extLst>
      <p:ext uri="{BB962C8B-B14F-4D97-AF65-F5344CB8AC3E}">
        <p14:creationId xmlns:p14="http://schemas.microsoft.com/office/powerpoint/2010/main" val="4283195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9661"/>
            <a:ext cx="12191999" cy="766251"/>
          </a:xfrm>
          <a:solidFill>
            <a:schemeClr val="accent2"/>
          </a:solidFill>
        </p:spPr>
        <p:txBody>
          <a:bodyPr>
            <a:normAutofit/>
          </a:bodyPr>
          <a:lstStyle/>
          <a:p>
            <a:pPr algn="ctr"/>
            <a:r>
              <a:rPr lang="en-US" sz="3200" dirty="0" smtClean="0"/>
              <a:t>CONCENTRATION OF WEALTH</a:t>
            </a:r>
            <a:endParaRPr lang="en-US" sz="3200" dirty="0"/>
          </a:p>
        </p:txBody>
      </p:sp>
      <p:sp>
        <p:nvSpPr>
          <p:cNvPr id="3" name="Content Placeholder 2"/>
          <p:cNvSpPr>
            <a:spLocks noGrp="1"/>
          </p:cNvSpPr>
          <p:nvPr>
            <p:ph idx="1"/>
          </p:nvPr>
        </p:nvSpPr>
        <p:spPr>
          <a:xfrm>
            <a:off x="160691" y="922337"/>
            <a:ext cx="11881492" cy="2948338"/>
          </a:xfrm>
        </p:spPr>
        <p:txBody>
          <a:bodyPr>
            <a:normAutofit/>
          </a:bodyPr>
          <a:lstStyle/>
          <a:p>
            <a:pPr marL="0" indent="0">
              <a:buNone/>
            </a:pPr>
            <a:r>
              <a:rPr lang="en-US" dirty="0"/>
              <a:t>In his glorious </a:t>
            </a:r>
            <a:r>
              <a:rPr lang="en-US" i="1" dirty="0"/>
              <a:t>Republic</a:t>
            </a:r>
            <a:r>
              <a:rPr lang="en-US" dirty="0"/>
              <a:t>, which may have started it all, Plato causes Socrates to inform </a:t>
            </a:r>
            <a:r>
              <a:rPr lang="en-US" dirty="0" err="1"/>
              <a:t>Glaucon</a:t>
            </a:r>
            <a:r>
              <a:rPr lang="en-US" dirty="0"/>
              <a:t> and </a:t>
            </a:r>
            <a:r>
              <a:rPr lang="en-US" dirty="0" err="1"/>
              <a:t>Adeimantus</a:t>
            </a:r>
            <a:r>
              <a:rPr lang="en-US" dirty="0"/>
              <a:t>, twenty-four hundred years ago, that they can’t loll on couches eating grapes while others sweat to provide those grapes without first creating a fearsome security state to protect themselves from the commonality. It would appear that long ago some people realized that a substantial moral trade-off would be required to create ease for a fraction of the whole, while the balance of the whole, served that ease.</a:t>
            </a:r>
            <a:endParaRPr lang="en-US" dirty="0" smtClean="0"/>
          </a:p>
        </p:txBody>
      </p:sp>
      <p:pic>
        <p:nvPicPr>
          <p:cNvPr id="7170" name="Picture 2" descr="http://4.bp.blogspot.com/-QAGDIWyZrW4/Tsj5en1wTZI/AAAAAAAAAMM/mM5hwoYdWn4/s400/Gola+Hou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9668" y="3673279"/>
            <a:ext cx="4582332" cy="3184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2052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9661"/>
            <a:ext cx="12191999" cy="766251"/>
          </a:xfrm>
          <a:solidFill>
            <a:schemeClr val="accent2"/>
          </a:solidFill>
        </p:spPr>
        <p:txBody>
          <a:bodyPr>
            <a:normAutofit/>
          </a:bodyPr>
          <a:lstStyle/>
          <a:p>
            <a:pPr algn="ctr"/>
            <a:r>
              <a:rPr lang="en-US" sz="3200" dirty="0" smtClean="0"/>
              <a:t>THOROLD ROGERS</a:t>
            </a:r>
            <a:endParaRPr lang="en-US" sz="3200" dirty="0"/>
          </a:p>
        </p:txBody>
      </p:sp>
      <p:sp>
        <p:nvSpPr>
          <p:cNvPr id="3" name="Content Placeholder 2"/>
          <p:cNvSpPr>
            <a:spLocks noGrp="1"/>
          </p:cNvSpPr>
          <p:nvPr>
            <p:ph idx="1"/>
          </p:nvPr>
        </p:nvSpPr>
        <p:spPr>
          <a:xfrm>
            <a:off x="160691" y="922337"/>
            <a:ext cx="11881492" cy="2948338"/>
          </a:xfrm>
        </p:spPr>
        <p:txBody>
          <a:bodyPr>
            <a:normAutofit/>
          </a:bodyPr>
          <a:lstStyle/>
          <a:p>
            <a:pPr marL="0" indent="0">
              <a:buNone/>
            </a:pPr>
            <a:r>
              <a:rPr lang="en-US" dirty="0" smtClean="0"/>
              <a:t>Thorold Rogers:</a:t>
            </a:r>
          </a:p>
          <a:p>
            <a:pPr marL="0" indent="0">
              <a:buNone/>
            </a:pPr>
            <a:r>
              <a:rPr lang="en-US" dirty="0" smtClean="0"/>
              <a:t>“For more than two centuries and a half the English law and those who administered the law were engaged in grinding the English workman down to the lowest pittance, in stamping out every expression or act which indicated any organized discontent, and in multiplying penalties upon him when he thought of his natural rights.”  Work and Wages, pp 65-66</a:t>
            </a:r>
            <a:endParaRPr lang="en-US" dirty="0" smtClean="0"/>
          </a:p>
        </p:txBody>
      </p:sp>
      <p:pic>
        <p:nvPicPr>
          <p:cNvPr id="8194" name="Picture 2" descr="http://libcom.org/files/images/history/match-girls-188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2725" y="3080872"/>
            <a:ext cx="5109275" cy="3777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724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21451" y="2572719"/>
            <a:ext cx="2634054" cy="1323439"/>
          </a:xfrm>
          <a:prstGeom prst="rect">
            <a:avLst/>
          </a:prstGeom>
          <a:noFill/>
        </p:spPr>
        <p:txBody>
          <a:bodyPr wrap="none" rtlCol="0">
            <a:spAutoFit/>
          </a:bodyPr>
          <a:lstStyle/>
          <a:p>
            <a:r>
              <a:rPr lang="en-US" sz="8000" dirty="0" smtClean="0"/>
              <a:t>Q &amp; A</a:t>
            </a:r>
            <a:endParaRPr lang="en-US" sz="8000" dirty="0"/>
          </a:p>
        </p:txBody>
      </p:sp>
    </p:spTree>
    <p:extLst>
      <p:ext uri="{BB962C8B-B14F-4D97-AF65-F5344CB8AC3E}">
        <p14:creationId xmlns:p14="http://schemas.microsoft.com/office/powerpoint/2010/main" val="1746586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67729"/>
          </a:xfrm>
          <a:solidFill>
            <a:schemeClr val="accent2">
              <a:lumMod val="60000"/>
              <a:lumOff val="40000"/>
            </a:schemeClr>
          </a:solidFill>
        </p:spPr>
        <p:txBody>
          <a:bodyPr>
            <a:normAutofit/>
          </a:bodyPr>
          <a:lstStyle/>
          <a:p>
            <a:pPr algn="ctr"/>
            <a:r>
              <a:rPr lang="en-US" dirty="0" smtClean="0"/>
              <a:t>THEMES OF LOST SCIENCE OF MONEY BOOK</a:t>
            </a:r>
            <a:endParaRPr lang="en-US" dirty="0"/>
          </a:p>
        </p:txBody>
      </p:sp>
      <p:sp>
        <p:nvSpPr>
          <p:cNvPr id="3" name="Content Placeholder 2"/>
          <p:cNvSpPr>
            <a:spLocks noGrp="1"/>
          </p:cNvSpPr>
          <p:nvPr>
            <p:ph idx="1"/>
          </p:nvPr>
        </p:nvSpPr>
        <p:spPr>
          <a:xfrm>
            <a:off x="1354810" y="1949611"/>
            <a:ext cx="9648987" cy="4249711"/>
          </a:xfrm>
          <a:solidFill>
            <a:schemeClr val="accent2">
              <a:lumMod val="20000"/>
              <a:lumOff val="80000"/>
            </a:schemeClr>
          </a:solidFill>
        </p:spPr>
        <p:txBody>
          <a:bodyPr>
            <a:normAutofit fontScale="92500"/>
          </a:bodyPr>
          <a:lstStyle/>
          <a:p>
            <a:pPr marL="514350" indent="-514350">
              <a:buFont typeface="+mj-lt"/>
              <a:buAutoNum type="arabicPeriod"/>
            </a:pPr>
            <a:r>
              <a:rPr lang="en-US" sz="2400" dirty="0" smtClean="0"/>
              <a:t>Primary importance of the money power</a:t>
            </a:r>
          </a:p>
          <a:p>
            <a:pPr marL="514350" indent="-514350">
              <a:buFont typeface="+mj-lt"/>
              <a:buAutoNum type="arabicPeriod"/>
            </a:pPr>
            <a:endParaRPr lang="en-US" sz="2400" dirty="0" smtClean="0"/>
          </a:p>
          <a:p>
            <a:pPr marL="514350" indent="-514350">
              <a:buFont typeface="+mj-lt"/>
              <a:buAutoNum type="arabicPeriod"/>
            </a:pPr>
            <a:r>
              <a:rPr lang="en-US" sz="2400" dirty="0" smtClean="0"/>
              <a:t>Nature of money </a:t>
            </a:r>
            <a:r>
              <a:rPr lang="en-US" sz="2400" u="sng" dirty="0" smtClean="0"/>
              <a:t>purposely</a:t>
            </a:r>
            <a:r>
              <a:rPr lang="en-US" sz="2400" dirty="0" smtClean="0"/>
              <a:t> kept </a:t>
            </a:r>
            <a:r>
              <a:rPr lang="en-US" sz="2400" u="sng" dirty="0" smtClean="0"/>
              <a:t>secret and confused</a:t>
            </a:r>
          </a:p>
          <a:p>
            <a:pPr marL="514350" indent="-514350">
              <a:buFont typeface="+mj-lt"/>
              <a:buAutoNum type="arabicPeriod"/>
            </a:pPr>
            <a:endParaRPr lang="en-US" sz="2400" dirty="0" smtClean="0"/>
          </a:p>
          <a:p>
            <a:pPr marL="514350" indent="-514350">
              <a:buFont typeface="+mj-lt"/>
              <a:buAutoNum type="arabicPeriod"/>
            </a:pPr>
            <a:r>
              <a:rPr lang="en-US" sz="2400" dirty="0" smtClean="0"/>
              <a:t>How a society defines money determines who controls the society</a:t>
            </a:r>
          </a:p>
          <a:p>
            <a:pPr marL="514350" indent="-514350">
              <a:buFont typeface="+mj-lt"/>
              <a:buAutoNum type="arabicPeriod"/>
            </a:pPr>
            <a:endParaRPr lang="en-US" sz="2400" dirty="0" smtClean="0"/>
          </a:p>
          <a:p>
            <a:pPr marL="514350" indent="-514350">
              <a:buFont typeface="+mj-lt"/>
              <a:buAutoNum type="arabicPeriod"/>
            </a:pPr>
            <a:r>
              <a:rPr lang="en-US" sz="2400" dirty="0" smtClean="0"/>
              <a:t>Battle over control of money has raged </a:t>
            </a:r>
            <a:r>
              <a:rPr lang="en-US" sz="2400" u="sng" dirty="0" smtClean="0"/>
              <a:t>for millennia</a:t>
            </a:r>
            <a:r>
              <a:rPr lang="en-US" sz="2400" dirty="0" smtClean="0"/>
              <a:t>:     public vs private</a:t>
            </a:r>
          </a:p>
          <a:p>
            <a:pPr marL="514350" indent="-514350">
              <a:buFont typeface="+mj-lt"/>
              <a:buAutoNum type="arabicPeriod"/>
            </a:pPr>
            <a:endParaRPr lang="en-US" sz="2400" dirty="0" smtClean="0"/>
          </a:p>
          <a:p>
            <a:pPr marL="514350" indent="-514350">
              <a:buFont typeface="+mj-lt"/>
              <a:buAutoNum type="arabicPeriod"/>
            </a:pPr>
            <a:r>
              <a:rPr lang="en-US" sz="2400" dirty="0" smtClean="0"/>
              <a:t>The misuse of the monetary system causes tremendous misery and suffering for the ordinary working people.    Will Decker &amp; Martin Dunn</a:t>
            </a:r>
            <a:r>
              <a:rPr lang="en-US" sz="2400" smtClean="0"/>
              <a:t>, February 2014 </a:t>
            </a:r>
            <a:endParaRPr lang="en-US" sz="2400" dirty="0" smtClean="0"/>
          </a:p>
          <a:p>
            <a:pPr marL="514350" indent="-514350">
              <a:buFont typeface="+mj-lt"/>
              <a:buAutoNum type="arabicPeriod"/>
            </a:pPr>
            <a:endParaRPr lang="en-US" sz="2400" dirty="0" smtClean="0"/>
          </a:p>
          <a:p>
            <a:pPr marL="514350" indent="-514350">
              <a:buFont typeface="+mj-lt"/>
              <a:buAutoNum type="arabicPeriod"/>
            </a:pPr>
            <a:endParaRPr lang="en-US" sz="2400" dirty="0"/>
          </a:p>
        </p:txBody>
      </p:sp>
    </p:spTree>
    <p:extLst>
      <p:ext uri="{BB962C8B-B14F-4D97-AF65-F5344CB8AC3E}">
        <p14:creationId xmlns:p14="http://schemas.microsoft.com/office/powerpoint/2010/main" val="3646455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4"/>
            <a:ext cx="12191999" cy="766251"/>
          </a:xfrm>
        </p:spPr>
        <p:txBody>
          <a:bodyPr/>
          <a:lstStyle/>
          <a:p>
            <a:pPr algn="ctr"/>
            <a:r>
              <a:rPr lang="en-US" dirty="0" smtClean="0"/>
              <a:t>PRESENTATION</a:t>
            </a:r>
            <a:endParaRPr lang="en-US" dirty="0"/>
          </a:p>
        </p:txBody>
      </p:sp>
      <p:sp>
        <p:nvSpPr>
          <p:cNvPr id="3" name="Content Placeholder 2"/>
          <p:cNvSpPr>
            <a:spLocks noGrp="1"/>
          </p:cNvSpPr>
          <p:nvPr>
            <p:ph idx="1"/>
          </p:nvPr>
        </p:nvSpPr>
        <p:spPr>
          <a:xfrm>
            <a:off x="397787" y="773085"/>
            <a:ext cx="11396421" cy="5672380"/>
          </a:xfrm>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lgn="ctr">
              <a:buNone/>
            </a:pPr>
            <a:r>
              <a:rPr lang="en-US" dirty="0" smtClean="0"/>
              <a:t>SOME </a:t>
            </a:r>
            <a:r>
              <a:rPr lang="en-US" dirty="0" smtClean="0"/>
              <a:t>HISTORY OF LAND ENCLOSURES IN ENGLAND</a:t>
            </a:r>
            <a:endParaRPr lang="en-US" dirty="0" smtClean="0"/>
          </a:p>
        </p:txBody>
      </p:sp>
    </p:spTree>
    <p:extLst>
      <p:ext uri="{BB962C8B-B14F-4D97-AF65-F5344CB8AC3E}">
        <p14:creationId xmlns:p14="http://schemas.microsoft.com/office/powerpoint/2010/main" val="14254404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4"/>
            <a:ext cx="12191999" cy="766251"/>
          </a:xfrm>
          <a:solidFill>
            <a:schemeClr val="accent2"/>
          </a:solidFill>
        </p:spPr>
        <p:txBody>
          <a:bodyPr>
            <a:normAutofit/>
          </a:bodyPr>
          <a:lstStyle/>
          <a:p>
            <a:pPr algn="ctr"/>
            <a:r>
              <a:rPr lang="en-US" sz="3200" dirty="0" smtClean="0"/>
              <a:t>WAGE INCOME &amp; RENT EXPENSE – DURING CHARLES II’S REIGN</a:t>
            </a:r>
            <a:endParaRPr lang="en-US" sz="3200" dirty="0"/>
          </a:p>
        </p:txBody>
      </p:sp>
      <p:sp>
        <p:nvSpPr>
          <p:cNvPr id="3" name="Content Placeholder 2"/>
          <p:cNvSpPr>
            <a:spLocks noGrp="1"/>
          </p:cNvSpPr>
          <p:nvPr>
            <p:ph idx="1"/>
          </p:nvPr>
        </p:nvSpPr>
        <p:spPr>
          <a:xfrm>
            <a:off x="397787" y="1270861"/>
            <a:ext cx="11396421" cy="5174604"/>
          </a:xfrm>
        </p:spPr>
        <p:txBody>
          <a:bodyPr>
            <a:normAutofit/>
          </a:bodyPr>
          <a:lstStyle/>
          <a:p>
            <a:pPr marL="0" indent="0">
              <a:buNone/>
            </a:pPr>
            <a:r>
              <a:rPr lang="en-US" u="sng" dirty="0" smtClean="0"/>
              <a:t>Wages</a:t>
            </a:r>
            <a:r>
              <a:rPr lang="en-US" dirty="0" smtClean="0"/>
              <a:t> failed to keep pace with the rise in prices in the sixteenth and seventeenth centuries.</a:t>
            </a:r>
          </a:p>
          <a:p>
            <a:pPr marL="0" indent="0">
              <a:buNone/>
            </a:pPr>
            <a:endParaRPr lang="en-US" dirty="0"/>
          </a:p>
          <a:p>
            <a:pPr marL="0" indent="0">
              <a:buNone/>
            </a:pPr>
            <a:r>
              <a:rPr lang="en-US" dirty="0" smtClean="0"/>
              <a:t>On the other hand, the amount of the </a:t>
            </a:r>
            <a:r>
              <a:rPr lang="en-US" u="sng" dirty="0" smtClean="0"/>
              <a:t>rent</a:t>
            </a:r>
            <a:r>
              <a:rPr lang="en-US" dirty="0" smtClean="0"/>
              <a:t>, where there was rent to pay, was settled by custom.</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6315351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4"/>
            <a:ext cx="12191999" cy="766251"/>
          </a:xfrm>
          <a:solidFill>
            <a:schemeClr val="accent2"/>
          </a:solidFill>
        </p:spPr>
        <p:txBody>
          <a:bodyPr>
            <a:normAutofit/>
          </a:bodyPr>
          <a:lstStyle/>
          <a:p>
            <a:pPr algn="ctr"/>
            <a:r>
              <a:rPr lang="en-US" sz="2800" dirty="0" smtClean="0"/>
              <a:t>LANDOWNERS’ CUSTOMARY DUES TO CROWN – DURING CHARLES II’S REIGN</a:t>
            </a:r>
            <a:endParaRPr lang="en-US" sz="2800" dirty="0"/>
          </a:p>
        </p:txBody>
      </p:sp>
      <p:sp>
        <p:nvSpPr>
          <p:cNvPr id="3" name="Content Placeholder 2"/>
          <p:cNvSpPr>
            <a:spLocks noGrp="1"/>
          </p:cNvSpPr>
          <p:nvPr>
            <p:ph idx="1"/>
          </p:nvPr>
        </p:nvSpPr>
        <p:spPr>
          <a:xfrm>
            <a:off x="397788" y="1007389"/>
            <a:ext cx="5956517" cy="5174604"/>
          </a:xfrm>
        </p:spPr>
        <p:txBody>
          <a:bodyPr>
            <a:normAutofit lnSpcReduction="10000"/>
          </a:bodyPr>
          <a:lstStyle/>
          <a:p>
            <a:pPr marL="0" indent="0">
              <a:buNone/>
            </a:pPr>
            <a:r>
              <a:rPr lang="en-US" dirty="0" smtClean="0"/>
              <a:t>The landowner had been strong enough vis-à-vis the Crown, to keep their customary dues to the Crown from  increasing with the increase in prices.</a:t>
            </a:r>
          </a:p>
          <a:p>
            <a:pPr marL="0" indent="0">
              <a:buNone/>
            </a:pPr>
            <a:endParaRPr lang="en-US" dirty="0"/>
          </a:p>
          <a:p>
            <a:pPr marL="0" indent="0">
              <a:buNone/>
            </a:pPr>
            <a:r>
              <a:rPr lang="en-US" dirty="0" smtClean="0"/>
              <a:t>During Charles II’s reign, thinking the cause of monarchy was so beaten, the landowners abolished their feudal dues to the Crown.</a:t>
            </a:r>
          </a:p>
          <a:p>
            <a:pPr marL="0" indent="0">
              <a:buNone/>
            </a:pPr>
            <a:endParaRPr lang="en-US" dirty="0"/>
          </a:p>
          <a:p>
            <a:pPr marL="0" indent="0">
              <a:buNone/>
            </a:pPr>
            <a:r>
              <a:rPr lang="en-US" u="sng" dirty="0" smtClean="0"/>
              <a:t>But they preserved the yeoman’s feudal payments to them.</a:t>
            </a:r>
            <a:endParaRPr lang="en-US" u="sng" dirty="0" smtClean="0"/>
          </a:p>
          <a:p>
            <a:pPr marL="0" indent="0">
              <a:buNone/>
            </a:pPr>
            <a:endParaRPr lang="en-US" dirty="0"/>
          </a:p>
          <a:p>
            <a:pPr marL="0" indent="0">
              <a:buNone/>
            </a:pPr>
            <a:endParaRPr lang="en-US" dirty="0" smtClean="0"/>
          </a:p>
        </p:txBody>
      </p:sp>
      <p:pic>
        <p:nvPicPr>
          <p:cNvPr id="1028" name="Picture 4" descr="http://media.web.britannica.com/eb-media/93/91493-004-3434367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248" y="1794465"/>
            <a:ext cx="5238750" cy="3600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818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4"/>
            <a:ext cx="12191999" cy="766251"/>
          </a:xfrm>
          <a:solidFill>
            <a:schemeClr val="accent2"/>
          </a:solidFill>
        </p:spPr>
        <p:txBody>
          <a:bodyPr>
            <a:normAutofit/>
          </a:bodyPr>
          <a:lstStyle/>
          <a:p>
            <a:pPr algn="ctr"/>
            <a:r>
              <a:rPr lang="en-US" sz="3200" dirty="0" smtClean="0"/>
              <a:t>1679 STATUTE OF FRAUDS</a:t>
            </a:r>
            <a:endParaRPr lang="en-US" sz="3200" dirty="0"/>
          </a:p>
        </p:txBody>
      </p:sp>
      <p:sp>
        <p:nvSpPr>
          <p:cNvPr id="3" name="Content Placeholder 2"/>
          <p:cNvSpPr>
            <a:spLocks noGrp="1"/>
          </p:cNvSpPr>
          <p:nvPr>
            <p:ph idx="1"/>
          </p:nvPr>
        </p:nvSpPr>
        <p:spPr>
          <a:xfrm>
            <a:off x="397787" y="1270861"/>
            <a:ext cx="11396421" cy="5174604"/>
          </a:xfrm>
        </p:spPr>
        <p:txBody>
          <a:bodyPr>
            <a:normAutofit/>
          </a:bodyPr>
          <a:lstStyle/>
          <a:p>
            <a:pPr marL="0" indent="0">
              <a:buNone/>
            </a:pPr>
            <a:r>
              <a:rPr lang="en-US" dirty="0" smtClean="0"/>
              <a:t>By this Statute the landowners enacted that everyone must produce written evidence of his claim to his lands.</a:t>
            </a:r>
          </a:p>
          <a:p>
            <a:pPr marL="0" indent="0">
              <a:buNone/>
            </a:pPr>
            <a:endParaRPr lang="en-US" dirty="0"/>
          </a:p>
          <a:p>
            <a:pPr marL="0" indent="0">
              <a:buNone/>
            </a:pPr>
            <a:r>
              <a:rPr lang="en-US" dirty="0" smtClean="0"/>
              <a:t>After the confusion of the Civil Wars there was about such an enactment a superficial appearance of justice.</a:t>
            </a:r>
          </a:p>
          <a:p>
            <a:pPr marL="0" indent="0">
              <a:buNone/>
            </a:pPr>
            <a:endParaRPr lang="en-US" dirty="0"/>
          </a:p>
          <a:p>
            <a:pPr marL="0" indent="0">
              <a:buNone/>
            </a:pPr>
            <a:r>
              <a:rPr lang="en-US" dirty="0" smtClean="0"/>
              <a:t>But in truth, the gentlemen possessed written</a:t>
            </a:r>
          </a:p>
          <a:p>
            <a:pPr marL="0" indent="0">
              <a:lnSpc>
                <a:spcPct val="50000"/>
              </a:lnSpc>
              <a:buNone/>
            </a:pPr>
            <a:r>
              <a:rPr lang="en-US" dirty="0" smtClean="0"/>
              <a:t>titles and the peasants did not.</a:t>
            </a:r>
          </a:p>
          <a:p>
            <a:pPr marL="0" indent="0">
              <a:buNone/>
            </a:pPr>
            <a:endParaRPr lang="en-US" dirty="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p:txBody>
      </p:sp>
      <p:pic>
        <p:nvPicPr>
          <p:cNvPr id="2050" name="Picture 2" descr="http://shissem.com/feudal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9426" y="3129579"/>
            <a:ext cx="3052574" cy="3728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7891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9661"/>
            <a:ext cx="12191999" cy="766251"/>
          </a:xfrm>
          <a:solidFill>
            <a:schemeClr val="accent2"/>
          </a:solidFill>
        </p:spPr>
        <p:txBody>
          <a:bodyPr>
            <a:normAutofit/>
          </a:bodyPr>
          <a:lstStyle/>
          <a:p>
            <a:pPr algn="ctr"/>
            <a:r>
              <a:rPr lang="en-US" sz="3200" dirty="0" smtClean="0"/>
              <a:t>1679 STATUTE OF FRAUDS</a:t>
            </a:r>
            <a:endParaRPr lang="en-US" sz="3200" dirty="0"/>
          </a:p>
        </p:txBody>
      </p:sp>
      <p:sp>
        <p:nvSpPr>
          <p:cNvPr id="3" name="Content Placeholder 2"/>
          <p:cNvSpPr>
            <a:spLocks noGrp="1"/>
          </p:cNvSpPr>
          <p:nvPr>
            <p:ph idx="1"/>
          </p:nvPr>
        </p:nvSpPr>
        <p:spPr>
          <a:xfrm>
            <a:off x="397787" y="879743"/>
            <a:ext cx="6405969" cy="5565722"/>
          </a:xfrm>
        </p:spPr>
        <p:txBody>
          <a:bodyPr>
            <a:normAutofit/>
          </a:bodyPr>
          <a:lstStyle/>
          <a:p>
            <a:pPr marL="0" indent="0">
              <a:buNone/>
            </a:pPr>
            <a:endParaRPr lang="en-US" dirty="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p:txBody>
      </p:sp>
      <p:sp>
        <p:nvSpPr>
          <p:cNvPr id="4" name="Rectangle 3"/>
          <p:cNvSpPr/>
          <p:nvPr/>
        </p:nvSpPr>
        <p:spPr>
          <a:xfrm>
            <a:off x="506278" y="879743"/>
            <a:ext cx="6096000" cy="5632311"/>
          </a:xfrm>
          <a:prstGeom prst="rect">
            <a:avLst/>
          </a:prstGeom>
        </p:spPr>
        <p:txBody>
          <a:bodyPr>
            <a:spAutoFit/>
          </a:bodyPr>
          <a:lstStyle/>
          <a:p>
            <a:r>
              <a:rPr lang="en-US" dirty="0"/>
              <a:t>STATUTE OF FRAUDS (1677) </a:t>
            </a:r>
            <a:br>
              <a:rPr lang="en-US" dirty="0"/>
            </a:br>
            <a:r>
              <a:rPr lang="en-US" dirty="0"/>
              <a:t> 29 Car. II c.3 FOR prevention of many Fraudulent Practices which are commonly </a:t>
            </a:r>
            <a:r>
              <a:rPr lang="en-US" dirty="0" err="1"/>
              <a:t>endeavoured</a:t>
            </a:r>
            <a:r>
              <a:rPr lang="en-US" dirty="0"/>
              <a:t> to be upheld by Perjury and Subornation of Perjury Bee it enacted by the Kings most excellent </a:t>
            </a:r>
            <a:r>
              <a:rPr lang="en-US" dirty="0" err="1"/>
              <a:t>Majestie</a:t>
            </a:r>
            <a:r>
              <a:rPr lang="en-US" dirty="0"/>
              <a:t> by and with the advice and Consent of the Lords </a:t>
            </a:r>
            <a:r>
              <a:rPr lang="en-US" dirty="0" err="1"/>
              <a:t>Spirituall</a:t>
            </a:r>
            <a:r>
              <a:rPr lang="en-US" dirty="0"/>
              <a:t> and </a:t>
            </a:r>
            <a:r>
              <a:rPr lang="en-US" dirty="0" err="1"/>
              <a:t>Temporall</a:t>
            </a:r>
            <a:r>
              <a:rPr lang="en-US" dirty="0"/>
              <a:t> and the Commons in this present </a:t>
            </a:r>
            <a:r>
              <a:rPr lang="en-US" dirty="0" err="1"/>
              <a:t>Parlyament</a:t>
            </a:r>
            <a:r>
              <a:rPr lang="en-US" dirty="0"/>
              <a:t> assembled and by </a:t>
            </a:r>
            <a:r>
              <a:rPr lang="en-US" dirty="0" err="1"/>
              <a:t>authoritie</a:t>
            </a:r>
            <a:r>
              <a:rPr lang="en-US" dirty="0"/>
              <a:t> of the same That from and after the </a:t>
            </a:r>
            <a:r>
              <a:rPr lang="en-US" dirty="0" err="1"/>
              <a:t>fower</a:t>
            </a:r>
            <a:r>
              <a:rPr lang="en-US" dirty="0"/>
              <a:t> and </a:t>
            </a:r>
            <a:r>
              <a:rPr lang="en-US" dirty="0" err="1"/>
              <a:t>twentyeth</a:t>
            </a:r>
            <a:r>
              <a:rPr lang="en-US" dirty="0"/>
              <a:t> day of June which shall be in the </a:t>
            </a:r>
            <a:r>
              <a:rPr lang="en-US" dirty="0" err="1"/>
              <a:t>yeare</a:t>
            </a:r>
            <a:r>
              <a:rPr lang="en-US" dirty="0"/>
              <a:t> of our Lord one thousand six hundred seventy and seven </a:t>
            </a:r>
            <a:r>
              <a:rPr lang="en-US" b="1" u="sng" dirty="0">
                <a:solidFill>
                  <a:srgbClr val="0070C0"/>
                </a:solidFill>
              </a:rPr>
              <a:t>All Leases Estates Interests of Freehold</a:t>
            </a:r>
            <a:r>
              <a:rPr lang="en-US" b="1" dirty="0">
                <a:solidFill>
                  <a:srgbClr val="0070C0"/>
                </a:solidFill>
              </a:rPr>
              <a:t> </a:t>
            </a:r>
            <a:r>
              <a:rPr lang="en-US" dirty="0"/>
              <a:t>or </a:t>
            </a:r>
            <a:r>
              <a:rPr lang="en-US" dirty="0" err="1"/>
              <a:t>Termes</a:t>
            </a:r>
            <a:r>
              <a:rPr lang="en-US" dirty="0"/>
              <a:t> of </a:t>
            </a:r>
            <a:r>
              <a:rPr lang="en-US" dirty="0" err="1"/>
              <a:t>yeares</a:t>
            </a:r>
            <a:r>
              <a:rPr lang="en-US" dirty="0"/>
              <a:t> or my </a:t>
            </a:r>
            <a:r>
              <a:rPr lang="en-US" dirty="0" err="1"/>
              <a:t>uncertaine</a:t>
            </a:r>
            <a:r>
              <a:rPr lang="en-US" dirty="0"/>
              <a:t> Interest of in to or out of any </a:t>
            </a:r>
            <a:r>
              <a:rPr lang="en-US" dirty="0" err="1"/>
              <a:t>Messuage</a:t>
            </a:r>
            <a:r>
              <a:rPr lang="en-US" dirty="0"/>
              <a:t> </a:t>
            </a:r>
            <a:r>
              <a:rPr lang="en-US" dirty="0" err="1"/>
              <a:t>Mannours</a:t>
            </a:r>
            <a:r>
              <a:rPr lang="en-US" dirty="0"/>
              <a:t> Lands Tenements or Hereditaments made or created by </a:t>
            </a:r>
            <a:r>
              <a:rPr lang="en-US" dirty="0" err="1"/>
              <a:t>Liveny</a:t>
            </a:r>
            <a:r>
              <a:rPr lang="en-US" dirty="0"/>
              <a:t> and </a:t>
            </a:r>
            <a:r>
              <a:rPr lang="en-US" dirty="0" err="1"/>
              <a:t>Seisin</a:t>
            </a:r>
            <a:r>
              <a:rPr lang="en-US" dirty="0"/>
              <a:t> </a:t>
            </a:r>
            <a:r>
              <a:rPr lang="en-US" dirty="0" err="1"/>
              <a:t>onely</a:t>
            </a:r>
            <a:r>
              <a:rPr lang="en-US" dirty="0"/>
              <a:t> or by Parole and </a:t>
            </a:r>
            <a:r>
              <a:rPr lang="en-US" b="1" u="sng" dirty="0">
                <a:solidFill>
                  <a:srgbClr val="0070C0"/>
                </a:solidFill>
              </a:rPr>
              <a:t>not putt in </a:t>
            </a:r>
            <a:r>
              <a:rPr lang="en-US" b="1" u="sng" dirty="0" err="1">
                <a:solidFill>
                  <a:srgbClr val="0070C0"/>
                </a:solidFill>
              </a:rPr>
              <a:t>Writeing</a:t>
            </a:r>
            <a:r>
              <a:rPr lang="en-US" b="1" u="sng" dirty="0">
                <a:solidFill>
                  <a:srgbClr val="0070C0"/>
                </a:solidFill>
              </a:rPr>
              <a:t> and signed by the parties</a:t>
            </a:r>
            <a:r>
              <a:rPr lang="en-US" u="sng" dirty="0"/>
              <a:t> </a:t>
            </a:r>
            <a:r>
              <a:rPr lang="en-US" dirty="0" err="1"/>
              <a:t>soe</a:t>
            </a:r>
            <a:r>
              <a:rPr lang="en-US" dirty="0"/>
              <a:t> </a:t>
            </a:r>
            <a:r>
              <a:rPr lang="en-US" dirty="0" err="1"/>
              <a:t>makeing</a:t>
            </a:r>
            <a:r>
              <a:rPr lang="en-US" dirty="0"/>
              <a:t> or creating the same or their Agents thereunto lawfully authorized by </a:t>
            </a:r>
            <a:r>
              <a:rPr lang="en-US" dirty="0" err="1"/>
              <a:t>Writeing</a:t>
            </a:r>
            <a:r>
              <a:rPr lang="en-US" dirty="0"/>
              <a:t>, </a:t>
            </a:r>
            <a:r>
              <a:rPr lang="en-US" b="1" u="sng" dirty="0">
                <a:solidFill>
                  <a:srgbClr val="0070C0"/>
                </a:solidFill>
              </a:rPr>
              <a:t>shall have the force and effect of Leases or Estates at Will </a:t>
            </a:r>
            <a:r>
              <a:rPr lang="en-US" b="1" u="sng" dirty="0" err="1">
                <a:solidFill>
                  <a:srgbClr val="0070C0"/>
                </a:solidFill>
              </a:rPr>
              <a:t>onely</a:t>
            </a:r>
            <a:r>
              <a:rPr lang="en-US" b="1" u="sng" dirty="0">
                <a:solidFill>
                  <a:srgbClr val="0070C0"/>
                </a:solidFill>
              </a:rPr>
              <a:t> and shall not either in Law or Equity be deemed or taken to have any other or greater force or effect</a:t>
            </a:r>
            <a:r>
              <a:rPr lang="en-US" dirty="0"/>
              <a:t>, Any consideration for </a:t>
            </a:r>
            <a:r>
              <a:rPr lang="en-US" dirty="0" err="1"/>
              <a:t>makeing</a:t>
            </a:r>
            <a:r>
              <a:rPr lang="en-US" dirty="0"/>
              <a:t> my such Parole Leases or Estates or any former Law or Usage to the contrary notwithstanding. </a:t>
            </a:r>
          </a:p>
        </p:txBody>
      </p:sp>
      <p:pic>
        <p:nvPicPr>
          <p:cNvPr id="3074" name="Picture 2" descr="http://ts3.mm.bing.net/th?id=HN.608016736134825906&amp;pid=15.1&amp;H=94&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1771" y="1312616"/>
            <a:ext cx="4137456" cy="4766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0635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9661"/>
            <a:ext cx="12191999" cy="766251"/>
          </a:xfrm>
          <a:solidFill>
            <a:schemeClr val="accent2"/>
          </a:solidFill>
        </p:spPr>
        <p:txBody>
          <a:bodyPr>
            <a:normAutofit/>
          </a:bodyPr>
          <a:lstStyle/>
          <a:p>
            <a:pPr algn="ctr"/>
            <a:r>
              <a:rPr lang="en-US" sz="3200" dirty="0" smtClean="0"/>
              <a:t>1679 STATUTE OF FRAUDS</a:t>
            </a:r>
            <a:endParaRPr lang="en-US" sz="3200" dirty="0"/>
          </a:p>
        </p:txBody>
      </p:sp>
      <p:sp>
        <p:nvSpPr>
          <p:cNvPr id="3" name="Content Placeholder 2"/>
          <p:cNvSpPr>
            <a:spLocks noGrp="1"/>
          </p:cNvSpPr>
          <p:nvPr>
            <p:ph idx="1"/>
          </p:nvPr>
        </p:nvSpPr>
        <p:spPr>
          <a:xfrm>
            <a:off x="397787" y="879743"/>
            <a:ext cx="7304871" cy="5565722"/>
          </a:xfrm>
        </p:spPr>
        <p:txBody>
          <a:bodyPr>
            <a:normAutofit lnSpcReduction="10000"/>
          </a:bodyPr>
          <a:lstStyle/>
          <a:p>
            <a:pPr marL="0" indent="0">
              <a:buNone/>
            </a:pPr>
            <a:r>
              <a:rPr lang="en-US" dirty="0" smtClean="0"/>
              <a:t>The gentlemen possessed such titles, not because their claims were better than those of the peasants but because they were a great deal worse.</a:t>
            </a:r>
          </a:p>
          <a:p>
            <a:pPr marL="0" indent="0">
              <a:buNone/>
            </a:pPr>
            <a:endParaRPr lang="en-US" dirty="0"/>
          </a:p>
          <a:p>
            <a:pPr marL="0" indent="0">
              <a:buNone/>
            </a:pPr>
            <a:r>
              <a:rPr lang="en-US" dirty="0" smtClean="0"/>
              <a:t>The gentlemen had acquired their estates at the time of the dissolution of the monasteries and, foreseeing that such titles might well be challenged, had been careful to obtain written evidence of them from the King.</a:t>
            </a:r>
          </a:p>
          <a:p>
            <a:pPr marL="0" indent="0">
              <a:buNone/>
            </a:pPr>
            <a:endParaRPr lang="en-US" dirty="0"/>
          </a:p>
          <a:p>
            <a:pPr marL="0" indent="0">
              <a:buNone/>
            </a:pPr>
            <a:r>
              <a:rPr lang="en-US" dirty="0" smtClean="0"/>
              <a:t>The peasantry had inherited their lands by custom dating back to ancestors in the heart of the Middle Ages and had no written title.</a:t>
            </a:r>
          </a:p>
          <a:p>
            <a:pPr marL="0" indent="0">
              <a:buNone/>
            </a:pPr>
            <a:endParaRPr lang="en-US" dirty="0"/>
          </a:p>
          <a:p>
            <a:pPr marL="0" indent="0">
              <a:buNone/>
            </a:pPr>
            <a:endParaRPr lang="en-US" dirty="0" smtClean="0"/>
          </a:p>
        </p:txBody>
      </p:sp>
      <p:pic>
        <p:nvPicPr>
          <p:cNvPr id="4098" name="Picture 2" descr="http://themedievalperiod.weebly.com/uploads/1/4/3/9/14392058/1964401_orig.jp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2660" y="879743"/>
            <a:ext cx="4489340" cy="5838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39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9661"/>
            <a:ext cx="12191999" cy="766251"/>
          </a:xfrm>
          <a:solidFill>
            <a:schemeClr val="accent2"/>
          </a:solidFill>
        </p:spPr>
        <p:txBody>
          <a:bodyPr>
            <a:normAutofit/>
          </a:bodyPr>
          <a:lstStyle/>
          <a:p>
            <a:pPr algn="ctr"/>
            <a:r>
              <a:rPr lang="en-US" sz="3200" dirty="0" smtClean="0"/>
              <a:t>SEIZING THE LAND AND USING THE LAW</a:t>
            </a:r>
            <a:endParaRPr lang="en-US" sz="3200" dirty="0"/>
          </a:p>
        </p:txBody>
      </p:sp>
      <p:sp>
        <p:nvSpPr>
          <p:cNvPr id="3" name="Content Placeholder 2"/>
          <p:cNvSpPr>
            <a:spLocks noGrp="1"/>
          </p:cNvSpPr>
          <p:nvPr>
            <p:ph idx="1"/>
          </p:nvPr>
        </p:nvSpPr>
        <p:spPr>
          <a:xfrm>
            <a:off x="160691" y="922337"/>
            <a:ext cx="6844544" cy="2948338"/>
          </a:xfrm>
        </p:spPr>
        <p:txBody>
          <a:bodyPr>
            <a:normAutofit fontScale="92500" lnSpcReduction="20000"/>
          </a:bodyPr>
          <a:lstStyle/>
          <a:p>
            <a:pPr marL="0" indent="0">
              <a:buNone/>
            </a:pPr>
            <a:r>
              <a:rPr lang="en-US" dirty="0" smtClean="0"/>
              <a:t>Thus the gentlemen were able to </a:t>
            </a:r>
          </a:p>
          <a:p>
            <a:r>
              <a:rPr lang="en-US" dirty="0" smtClean="0"/>
              <a:t>acquire the land of the peasants and at will to re-let it to them for a fixed term of years and at a greatly increased rent</a:t>
            </a:r>
          </a:p>
          <a:p>
            <a:r>
              <a:rPr lang="en-US" dirty="0" smtClean="0"/>
              <a:t>to seize the land and employ the former peasant as an agricultural </a:t>
            </a:r>
            <a:r>
              <a:rPr lang="en-US" dirty="0" err="1" smtClean="0"/>
              <a:t>labourer</a:t>
            </a:r>
            <a:endParaRPr lang="en-US" dirty="0" smtClean="0"/>
          </a:p>
          <a:p>
            <a:r>
              <a:rPr lang="en-US" dirty="0" smtClean="0"/>
              <a:t>to seize the land and turn the former peasant loose to fend for himself</a:t>
            </a:r>
          </a:p>
        </p:txBody>
      </p:sp>
      <p:sp>
        <p:nvSpPr>
          <p:cNvPr id="4" name="Rectangle 1"/>
          <p:cNvSpPr>
            <a:spLocks noChangeArrowheads="1"/>
          </p:cNvSpPr>
          <p:nvPr/>
        </p:nvSpPr>
        <p:spPr bwMode="auto">
          <a:xfrm>
            <a:off x="32084" y="4204921"/>
            <a:ext cx="756208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George</a:t>
            </a:r>
            <a:r>
              <a:rPr kumimoji="0" lang="en-US" altLang="en-US" sz="1800" b="0" i="0" u="none" strike="noStrike" cap="none" normalizeH="0" dirty="0" smtClean="0">
                <a:ln>
                  <a:noFill/>
                </a:ln>
                <a:solidFill>
                  <a:schemeClr val="tx1"/>
                </a:solidFill>
                <a:effectLst/>
                <a:latin typeface="Arial" panose="020B0604020202020204" pitchFamily="34" charset="0"/>
              </a:rPr>
              <a:t> Orwell </a:t>
            </a:r>
            <a:r>
              <a:rPr kumimoji="0" lang="en-US" altLang="en-US" sz="1800" b="0" i="0" u="none" strike="noStrike" cap="none" normalizeH="0" baseline="0" dirty="0" smtClean="0">
                <a:ln>
                  <a:noFill/>
                </a:ln>
                <a:solidFill>
                  <a:schemeClr val="tx1"/>
                </a:solidFill>
                <a:effectLst/>
                <a:latin typeface="Arial" panose="020B0604020202020204" pitchFamily="34" charset="0"/>
              </a:rPr>
              <a:t>wrote in 1944, Tribune, 18 August 1944:</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Stop to consider how the so-called owners of the land got hold of it. They simply </a:t>
            </a:r>
            <a:r>
              <a:rPr kumimoji="0" lang="en-US" altLang="en-US" sz="1800" b="0" i="0" u="sng" strike="noStrike" cap="none" normalizeH="0" baseline="0" dirty="0" smtClean="0">
                <a:ln>
                  <a:noFill/>
                </a:ln>
                <a:solidFill>
                  <a:schemeClr val="tx1"/>
                </a:solidFill>
                <a:effectLst/>
                <a:latin typeface="Arial" panose="020B0604020202020204" pitchFamily="34" charset="0"/>
              </a:rPr>
              <a:t>seized it by force, afterwards hiring lawyers to provide them with title-deeds</a:t>
            </a:r>
            <a:r>
              <a:rPr kumimoji="0" lang="en-US" altLang="en-US" sz="1800" b="0" i="0" u="none" strike="noStrike" cap="none" normalizeH="0" baseline="0" dirty="0" smtClean="0">
                <a:ln>
                  <a:noFill/>
                </a:ln>
                <a:solidFill>
                  <a:schemeClr val="tx1"/>
                </a:solidFill>
                <a:effectLst/>
                <a:latin typeface="Arial" panose="020B0604020202020204" pitchFamily="34" charset="0"/>
              </a:rPr>
              <a:t>. In the case of the enclosure of the common lands, which was going on from about 1600 to 1850, the land-grabbers did not even have the excuse of being foreign conquerors; they were quite frankly taking the heritage of their own countrymen, upon no sort of pretext except that they had the power to do so.</a:t>
            </a:r>
          </a:p>
        </p:txBody>
      </p:sp>
      <p:pic>
        <p:nvPicPr>
          <p:cNvPr id="5123" name="Picture 3" descr="Cold night: Three young street arabs huddle together over a grate for warmth in an alleyway off Mulberry Street, Manhatt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2034" y="1878268"/>
            <a:ext cx="4059964" cy="2964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853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9048</TotalTime>
  <Words>723</Words>
  <Application>Microsoft Office PowerPoint</Application>
  <PresentationFormat>Widescreen</PresentationFormat>
  <Paragraphs>76</Paragraphs>
  <Slides>12</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    The Lost Science of Money   </vt:lpstr>
      <vt:lpstr>THEMES OF LOST SCIENCE OF MONEY BOOK</vt:lpstr>
      <vt:lpstr>PRESENTATION</vt:lpstr>
      <vt:lpstr>WAGE INCOME &amp; RENT EXPENSE – DURING CHARLES II’S REIGN</vt:lpstr>
      <vt:lpstr>LANDOWNERS’ CUSTOMARY DUES TO CROWN – DURING CHARLES II’S REIGN</vt:lpstr>
      <vt:lpstr>1679 STATUTE OF FRAUDS</vt:lpstr>
      <vt:lpstr>1679 STATUTE OF FRAUDS</vt:lpstr>
      <vt:lpstr>1679 STATUTE OF FRAUDS</vt:lpstr>
      <vt:lpstr>SEIZING THE LAND AND USING THE LAW</vt:lpstr>
      <vt:lpstr>CONCENTRATION OF WEALTH</vt:lpstr>
      <vt:lpstr>THOROLD ROGERS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Peters</dc:creator>
  <cp:lastModifiedBy>Sue Peters</cp:lastModifiedBy>
  <cp:revision>1485</cp:revision>
  <dcterms:created xsi:type="dcterms:W3CDTF">2014-02-01T13:58:07Z</dcterms:created>
  <dcterms:modified xsi:type="dcterms:W3CDTF">2014-04-13T16:54:42Z</dcterms:modified>
</cp:coreProperties>
</file>