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7" r:id="rId2"/>
    <p:sldId id="258" r:id="rId3"/>
    <p:sldId id="259" r:id="rId4"/>
    <p:sldId id="395" r:id="rId5"/>
    <p:sldId id="396" r:id="rId6"/>
    <p:sldId id="333" r:id="rId7"/>
    <p:sldId id="354" r:id="rId8"/>
    <p:sldId id="339" r:id="rId9"/>
    <p:sldId id="376" r:id="rId10"/>
    <p:sldId id="346" r:id="rId11"/>
    <p:sldId id="378" r:id="rId12"/>
    <p:sldId id="353" r:id="rId13"/>
    <p:sldId id="404" r:id="rId14"/>
    <p:sldId id="405" r:id="rId15"/>
    <p:sldId id="397" r:id="rId16"/>
    <p:sldId id="398" r:id="rId17"/>
    <p:sldId id="399" r:id="rId18"/>
    <p:sldId id="406" r:id="rId19"/>
    <p:sldId id="362" r:id="rId20"/>
    <p:sldId id="407" r:id="rId21"/>
    <p:sldId id="408" r:id="rId22"/>
    <p:sldId id="409" r:id="rId23"/>
    <p:sldId id="410" r:id="rId24"/>
    <p:sldId id="411" r:id="rId25"/>
    <p:sldId id="412" r:id="rId26"/>
    <p:sldId id="413" r:id="rId27"/>
    <p:sldId id="392" r:id="rId28"/>
    <p:sldId id="414" r:id="rId29"/>
    <p:sldId id="415" r:id="rId30"/>
    <p:sldId id="416" r:id="rId31"/>
    <p:sldId id="417" r:id="rId32"/>
    <p:sldId id="418" r:id="rId33"/>
    <p:sldId id="423" r:id="rId34"/>
    <p:sldId id="433" r:id="rId35"/>
    <p:sldId id="343" r:id="rId36"/>
    <p:sldId id="419" r:id="rId37"/>
    <p:sldId id="426" r:id="rId38"/>
    <p:sldId id="444" r:id="rId39"/>
    <p:sldId id="445" r:id="rId40"/>
    <p:sldId id="422" r:id="rId41"/>
    <p:sldId id="421" r:id="rId42"/>
    <p:sldId id="424" r:id="rId43"/>
    <p:sldId id="436" r:id="rId44"/>
    <p:sldId id="434" r:id="rId45"/>
    <p:sldId id="437" r:id="rId46"/>
    <p:sldId id="446" r:id="rId47"/>
    <p:sldId id="447" r:id="rId48"/>
    <p:sldId id="448" r:id="rId49"/>
    <p:sldId id="449" r:id="rId50"/>
    <p:sldId id="450" r:id="rId51"/>
    <p:sldId id="394" r:id="rId52"/>
    <p:sldId id="393" r:id="rId53"/>
    <p:sldId id="451" r:id="rId54"/>
    <p:sldId id="452" r:id="rId55"/>
    <p:sldId id="32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FFCC66"/>
    <a:srgbClr val="CCFF99"/>
    <a:srgbClr val="CCECFF"/>
    <a:srgbClr val="FFFFFF"/>
    <a:srgbClr val="99FFCC"/>
    <a:srgbClr val="CC99FF"/>
    <a:srgbClr val="CCCC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83" autoAdjust="0"/>
    <p:restoredTop sz="94660"/>
  </p:normalViewPr>
  <p:slideViewPr>
    <p:cSldViewPr snapToGrid="0">
      <p:cViewPr varScale="1">
        <p:scale>
          <a:sx n="63" d="100"/>
          <a:sy n="63" d="100"/>
        </p:scale>
        <p:origin x="5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74C8D-B10B-4717-9AD4-DA821D4300B9}" type="datetimeFigureOut">
              <a:rPr lang="en-US" smtClean="0"/>
              <a:t>4/2/2014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FD7E4-50E6-4859-8139-4B3D842435AC}" type="slidenum">
              <a:rPr lang="en-US" smtClean="0"/>
              <a:t>‹#›</a:t>
            </a:fld>
            <a:endParaRPr lang="en-US"/>
          </a:p>
        </p:txBody>
      </p:sp>
    </p:spTree>
    <p:extLst>
      <p:ext uri="{BB962C8B-B14F-4D97-AF65-F5344CB8AC3E}">
        <p14:creationId xmlns:p14="http://schemas.microsoft.com/office/powerpoint/2010/main" val="216800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a:p>
        </p:txBody>
      </p:sp>
    </p:spTree>
    <p:extLst>
      <p:ext uri="{BB962C8B-B14F-4D97-AF65-F5344CB8AC3E}">
        <p14:creationId xmlns:p14="http://schemas.microsoft.com/office/powerpoint/2010/main" val="269684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61887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12547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9515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CCBCF-0870-4170-99C4-802D365349A4}"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6622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CCBCF-0870-4170-99C4-802D365349A4}" type="datetimeFigureOut">
              <a:rPr lang="en-US" smtClean="0"/>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273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CCBCF-0870-4170-99C4-802D365349A4}"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351566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CCBCF-0870-4170-99C4-802D365349A4}" type="datetimeFigureOut">
              <a:rPr lang="en-US" smtClean="0"/>
              <a:t>4/2/2014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37024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CCBCF-0870-4170-99C4-802D365349A4}" type="datetimeFigureOut">
              <a:rPr lang="en-US" smtClean="0"/>
              <a:t>4/2/2014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6364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CCBCF-0870-4170-99C4-802D365349A4}" type="datetimeFigureOut">
              <a:rPr lang="en-US" smtClean="0"/>
              <a:t>4/2/2014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009741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208314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CCBCF-0870-4170-99C4-802D365349A4}" type="datetimeFigureOut">
              <a:rPr lang="en-US" smtClean="0"/>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CA10B-E2C3-4B40-B29D-7E4893DFB566}" type="slidenum">
              <a:rPr lang="en-US" smtClean="0"/>
              <a:t>‹#›</a:t>
            </a:fld>
            <a:endParaRPr lang="en-US"/>
          </a:p>
        </p:txBody>
      </p:sp>
    </p:spTree>
    <p:extLst>
      <p:ext uri="{BB962C8B-B14F-4D97-AF65-F5344CB8AC3E}">
        <p14:creationId xmlns:p14="http://schemas.microsoft.com/office/powerpoint/2010/main" val="181653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CCBCF-0870-4170-99C4-802D365349A4}" type="datetimeFigureOut">
              <a:rPr lang="en-US" smtClean="0"/>
              <a:t>4/2/2014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CA10B-E2C3-4B40-B29D-7E4893DFB566}" type="slidenum">
              <a:rPr lang="en-US" smtClean="0"/>
              <a:t>‹#›</a:t>
            </a:fld>
            <a:endParaRPr lang="en-US"/>
          </a:p>
        </p:txBody>
      </p:sp>
    </p:spTree>
    <p:extLst>
      <p:ext uri="{BB962C8B-B14F-4D97-AF65-F5344CB8AC3E}">
        <p14:creationId xmlns:p14="http://schemas.microsoft.com/office/powerpoint/2010/main" val="480012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en.wikipedia.org/wiki/Hendrik_Gerritsz_Po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57263" y="969908"/>
            <a:ext cx="5434737" cy="1031651"/>
          </a:xfrm>
          <a:solidFill>
            <a:srgbClr val="FFFFCC"/>
          </a:solidFill>
        </p:spPr>
        <p:txBody>
          <a:bodyPr>
            <a:normAutofit/>
          </a:bodyPr>
          <a:lstStyle/>
          <a:p>
            <a:pPr algn="r"/>
            <a:r>
              <a:rPr lang="en-US" sz="2800" b="1" dirty="0" smtClean="0"/>
              <a:t>CHAPTER 11 </a:t>
            </a:r>
            <a:r>
              <a:rPr lang="en-US" sz="2800" b="1" smtClean="0"/>
              <a:t>Part 2</a:t>
            </a:r>
            <a:endParaRPr lang="en-US" sz="2800" b="1" dirty="0" smtClean="0"/>
          </a:p>
          <a:p>
            <a:pPr algn="r"/>
            <a:r>
              <a:rPr lang="en-US" sz="2800" b="1" dirty="0" smtClean="0"/>
              <a:t>HATCHING THE BANK OF ENGLAND</a:t>
            </a:r>
            <a:endParaRPr lang="en-US" sz="2800" b="1" dirty="0"/>
          </a:p>
        </p:txBody>
      </p:sp>
      <p:sp>
        <p:nvSpPr>
          <p:cNvPr id="4" name="Title 3"/>
          <p:cNvSpPr>
            <a:spLocks noGrp="1"/>
          </p:cNvSpPr>
          <p:nvPr>
            <p:ph type="ctrTitle"/>
          </p:nvPr>
        </p:nvSpPr>
        <p:spPr>
          <a:xfrm>
            <a:off x="0" y="0"/>
            <a:ext cx="12192000" cy="969908"/>
          </a:xfrm>
          <a:solidFill>
            <a:srgbClr val="FFFF00"/>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pic>
        <p:nvPicPr>
          <p:cNvPr id="1026" name="Picture 2" descr="http://tubeforlols.files.wordpress.com/2013/03/bank-of-engl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46927"/>
            <a:ext cx="3797085" cy="33417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393" y="6488668"/>
            <a:ext cx="2003434" cy="369332"/>
          </a:xfrm>
          <a:prstGeom prst="rect">
            <a:avLst/>
          </a:prstGeom>
          <a:noFill/>
        </p:spPr>
        <p:txBody>
          <a:bodyPr wrap="none" rtlCol="0">
            <a:spAutoFit/>
          </a:bodyPr>
          <a:lstStyle/>
          <a:p>
            <a:r>
              <a:rPr lang="en-US" dirty="0" smtClean="0"/>
              <a:t>BANK OF ENGLAND</a:t>
            </a:r>
            <a:endParaRPr lang="en-US" dirty="0"/>
          </a:p>
        </p:txBody>
      </p:sp>
      <p:sp>
        <p:nvSpPr>
          <p:cNvPr id="6" name="TextBox 5"/>
          <p:cNvSpPr txBox="1"/>
          <p:nvPr/>
        </p:nvSpPr>
        <p:spPr>
          <a:xfrm>
            <a:off x="6918431" y="5190872"/>
            <a:ext cx="2136354" cy="369332"/>
          </a:xfrm>
          <a:prstGeom prst="rect">
            <a:avLst/>
          </a:prstGeom>
          <a:noFill/>
        </p:spPr>
        <p:txBody>
          <a:bodyPr wrap="none" rtlCol="0">
            <a:spAutoFit/>
          </a:bodyPr>
          <a:lstStyle/>
          <a:p>
            <a:r>
              <a:rPr lang="en-US" dirty="0" smtClean="0"/>
              <a:t>Sir William Paterson</a:t>
            </a:r>
            <a:endParaRPr lang="en-US" dirty="0"/>
          </a:p>
        </p:txBody>
      </p:sp>
      <p:pic>
        <p:nvPicPr>
          <p:cNvPr id="5" name="Picture 2" descr="http://www.kunstkopie.nl/kunst/english_school/sir_william_pater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2352" y="2089930"/>
            <a:ext cx="2266610" cy="2727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chef.bbci.co.uk/arts/yourpaintings/images/paintings/gac/624x544/gac_gac_58_624x54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2550" y="2089930"/>
            <a:ext cx="2174337" cy="27317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10609" y="5160392"/>
            <a:ext cx="1785938" cy="646331"/>
          </a:xfrm>
          <a:prstGeom prst="rect">
            <a:avLst/>
          </a:prstGeom>
          <a:noFill/>
        </p:spPr>
        <p:txBody>
          <a:bodyPr wrap="none" rtlCol="0">
            <a:spAutoFit/>
          </a:bodyPr>
          <a:lstStyle/>
          <a:p>
            <a:r>
              <a:rPr lang="en-US" dirty="0" smtClean="0"/>
              <a:t>Charles Montagu</a:t>
            </a:r>
          </a:p>
          <a:p>
            <a:r>
              <a:rPr lang="en-US" dirty="0" smtClean="0"/>
              <a:t>1</a:t>
            </a:r>
            <a:r>
              <a:rPr lang="en-US" baseline="30000" dirty="0" smtClean="0"/>
              <a:t>st</a:t>
            </a:r>
            <a:r>
              <a:rPr lang="en-US" dirty="0" smtClean="0"/>
              <a:t> Earl of Halifax</a:t>
            </a:r>
            <a:endParaRPr lang="en-US" dirty="0"/>
          </a:p>
        </p:txBody>
      </p:sp>
      <p:sp>
        <p:nvSpPr>
          <p:cNvPr id="10" name="TextBox 9"/>
          <p:cNvSpPr txBox="1"/>
          <p:nvPr/>
        </p:nvSpPr>
        <p:spPr>
          <a:xfrm>
            <a:off x="9951861" y="5190872"/>
            <a:ext cx="1741502" cy="369332"/>
          </a:xfrm>
          <a:prstGeom prst="rect">
            <a:avLst/>
          </a:prstGeom>
          <a:noFill/>
        </p:spPr>
        <p:txBody>
          <a:bodyPr wrap="none" rtlCol="0">
            <a:spAutoFit/>
          </a:bodyPr>
          <a:lstStyle/>
          <a:p>
            <a:r>
              <a:rPr lang="en-US" dirty="0" smtClean="0"/>
              <a:t>Michael Godfrey</a:t>
            </a:r>
            <a:endParaRPr lang="en-US" dirty="0"/>
          </a:p>
        </p:txBody>
      </p:sp>
      <p:pic>
        <p:nvPicPr>
          <p:cNvPr id="9" name="Picture 2" descr="http://thumb7.shutterstock.com/display_pic_with_logo/81193/81193,1192715569,1/stock-photo-cannon-in-fortress-620003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4427" y="2089930"/>
            <a:ext cx="2254638" cy="28409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875520" y="4817797"/>
            <a:ext cx="1817843" cy="369332"/>
          </a:xfrm>
          <a:prstGeom prst="rect">
            <a:avLst/>
          </a:prstGeom>
          <a:solidFill>
            <a:schemeClr val="bg1"/>
          </a:solidFill>
        </p:spPr>
        <p:txBody>
          <a:bodyPr wrap="square" rtlCol="0">
            <a:spAutoFit/>
          </a:bodyPr>
          <a:lstStyle/>
          <a:p>
            <a:r>
              <a:rPr lang="en-US" dirty="0" smtClean="0"/>
              <a:t>                                 </a:t>
            </a:r>
            <a:endParaRPr lang="en-US" dirty="0"/>
          </a:p>
        </p:txBody>
      </p:sp>
    </p:spTree>
    <p:extLst>
      <p:ext uri="{BB962C8B-B14F-4D97-AF65-F5344CB8AC3E}">
        <p14:creationId xmlns:p14="http://schemas.microsoft.com/office/powerpoint/2010/main" val="428319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77" y="1382335"/>
            <a:ext cx="7339420" cy="4944829"/>
          </a:xfrm>
          <a:prstGeom prst="rect">
            <a:avLst/>
          </a:prstGeom>
        </p:spPr>
      </p:pic>
      <p:sp>
        <p:nvSpPr>
          <p:cNvPr id="3" name="TextBox 2"/>
          <p:cNvSpPr txBox="1"/>
          <p:nvPr/>
        </p:nvSpPr>
        <p:spPr>
          <a:xfrm>
            <a:off x="544055" y="6377389"/>
            <a:ext cx="6717865" cy="369332"/>
          </a:xfrm>
          <a:prstGeom prst="rect">
            <a:avLst/>
          </a:prstGeom>
          <a:noFill/>
        </p:spPr>
        <p:txBody>
          <a:bodyPr wrap="none" rtlCol="0">
            <a:spAutoFit/>
          </a:bodyPr>
          <a:lstStyle/>
          <a:p>
            <a:r>
              <a:rPr lang="en-US" dirty="0" smtClean="0"/>
              <a:t>THOROLD ROGERS, THE FIRST NINE YEARS OF THE BANK OF ENGLAND</a:t>
            </a:r>
            <a:endParaRPr lang="en-US" dirty="0"/>
          </a:p>
        </p:txBody>
      </p:sp>
      <p:sp>
        <p:nvSpPr>
          <p:cNvPr id="6" name="TextBox 5"/>
          <p:cNvSpPr txBox="1"/>
          <p:nvPr/>
        </p:nvSpPr>
        <p:spPr>
          <a:xfrm>
            <a:off x="868680" y="1821626"/>
            <a:ext cx="2628731" cy="369332"/>
          </a:xfrm>
          <a:prstGeom prst="rect">
            <a:avLst/>
          </a:prstGeom>
          <a:solidFill>
            <a:srgbClr val="FFFFCC"/>
          </a:solidFill>
        </p:spPr>
        <p:txBody>
          <a:bodyPr wrap="square" rtlCol="0">
            <a:spAutoFit/>
          </a:bodyPr>
          <a:lstStyle/>
          <a:p>
            <a:r>
              <a:rPr lang="en-US" dirty="0" smtClean="0"/>
              <a:t>                                       </a:t>
            </a:r>
            <a:endParaRPr lang="en-US" dirty="0"/>
          </a:p>
        </p:txBody>
      </p:sp>
      <p:pic>
        <p:nvPicPr>
          <p:cNvPr id="7" name="Picture 6" descr="http://pearlsofprofundity.files.wordpress.com/2013/07/national-debt-clock-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0334" y="856556"/>
            <a:ext cx="4240638" cy="2830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riticalfinancial.com/wp-content/uploads/deb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2747" y="3901440"/>
            <a:ext cx="2598911" cy="295656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 y="6834"/>
            <a:ext cx="12191999" cy="532797"/>
          </a:xfrm>
          <a:prstGeom prst="rect">
            <a:avLst/>
          </a:prstGeom>
          <a:solidFill>
            <a:srgbClr val="00B0F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t>Science of Money Recovered – But for Private Gain and Corrupt Power</a:t>
            </a:r>
            <a:endParaRPr lang="en-US" sz="2400" b="1" dirty="0"/>
          </a:p>
        </p:txBody>
      </p:sp>
      <p:sp>
        <p:nvSpPr>
          <p:cNvPr id="5" name="TextBox 4"/>
          <p:cNvSpPr txBox="1"/>
          <p:nvPr/>
        </p:nvSpPr>
        <p:spPr>
          <a:xfrm>
            <a:off x="1840178" y="701923"/>
            <a:ext cx="4214295" cy="461665"/>
          </a:xfrm>
          <a:prstGeom prst="rect">
            <a:avLst/>
          </a:prstGeom>
          <a:solidFill>
            <a:srgbClr val="FFCC99"/>
          </a:solidFill>
        </p:spPr>
        <p:txBody>
          <a:bodyPr wrap="none" rtlCol="0">
            <a:spAutoFit/>
          </a:bodyPr>
          <a:lstStyle/>
          <a:p>
            <a:r>
              <a:rPr lang="en-US" sz="2400" b="1" dirty="0" smtClean="0"/>
              <a:t>A PERMANENT NATIONAL DEBT</a:t>
            </a:r>
            <a:endParaRPr lang="en-US" sz="2400" b="1" dirty="0"/>
          </a:p>
        </p:txBody>
      </p:sp>
    </p:spTree>
    <p:extLst>
      <p:ext uri="{BB962C8B-B14F-4D97-AF65-F5344CB8AC3E}">
        <p14:creationId xmlns:p14="http://schemas.microsoft.com/office/powerpoint/2010/main" val="1044394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787" y="1376884"/>
            <a:ext cx="11396421" cy="4844136"/>
          </a:xfrm>
        </p:spPr>
        <p:txBody>
          <a:bodyPr>
            <a:normAutofit/>
          </a:bodyPr>
          <a:lstStyle/>
          <a:p>
            <a:pPr marL="0" indent="0">
              <a:buNone/>
            </a:pPr>
            <a:endParaRPr lang="en-US" dirty="0"/>
          </a:p>
          <a:p>
            <a:pPr marL="0" indent="0">
              <a:buNone/>
            </a:pPr>
            <a:r>
              <a:rPr lang="en-US" dirty="0" smtClean="0"/>
              <a:t>“… WHO CAN THINK THAT POSTERITY WILL BE WILLING TO</a:t>
            </a:r>
          </a:p>
          <a:p>
            <a:pPr marL="0" indent="0">
              <a:buNone/>
            </a:pPr>
            <a:r>
              <a:rPr lang="en-US" dirty="0" smtClean="0"/>
              <a:t>PAY A TAX OF </a:t>
            </a:r>
            <a:r>
              <a:rPr lang="en-US" b="1" dirty="0" smtClean="0"/>
              <a:t>£ 110,000 </a:t>
            </a:r>
            <a:r>
              <a:rPr lang="en-US" dirty="0" smtClean="0"/>
              <a:t>PER ANNUM (ON THE ORIGINAL</a:t>
            </a:r>
          </a:p>
          <a:p>
            <a:pPr marL="0" indent="0">
              <a:buNone/>
            </a:pPr>
            <a:r>
              <a:rPr lang="en-US" dirty="0" smtClean="0"/>
              <a:t>LOAN) NOT FOR THE SUPPORT OF THEIR OWN</a:t>
            </a:r>
          </a:p>
          <a:p>
            <a:pPr marL="0" indent="0">
              <a:buNone/>
            </a:pPr>
            <a:r>
              <a:rPr lang="en-US" dirty="0" smtClean="0"/>
              <a:t>GOVERNMENT, FOR THE TIME BEING, BUT TO GO INTO THE</a:t>
            </a:r>
          </a:p>
          <a:p>
            <a:pPr marL="0" indent="0">
              <a:buNone/>
            </a:pPr>
            <a:r>
              <a:rPr lang="en-US" dirty="0" smtClean="0"/>
              <a:t>POCKETS OF PRIVATE MEN, STRANGERS AS WELL AS</a:t>
            </a:r>
          </a:p>
          <a:p>
            <a:pPr marL="0" indent="0">
              <a:buNone/>
            </a:pPr>
            <a:r>
              <a:rPr lang="en-US" dirty="0" smtClean="0"/>
              <a:t>NATIVES… “</a:t>
            </a:r>
          </a:p>
        </p:txBody>
      </p:sp>
      <p:sp>
        <p:nvSpPr>
          <p:cNvPr id="4" name="TextBox 3"/>
          <p:cNvSpPr txBox="1"/>
          <p:nvPr/>
        </p:nvSpPr>
        <p:spPr>
          <a:xfrm>
            <a:off x="2301240" y="1007552"/>
            <a:ext cx="8000998" cy="523220"/>
          </a:xfrm>
          <a:prstGeom prst="rect">
            <a:avLst/>
          </a:prstGeom>
          <a:solidFill>
            <a:srgbClr val="FFFF00"/>
          </a:solidFill>
        </p:spPr>
        <p:txBody>
          <a:bodyPr wrap="square" rtlCol="0">
            <a:spAutoFit/>
          </a:bodyPr>
          <a:lstStyle/>
          <a:p>
            <a:pPr algn="ctr"/>
            <a:r>
              <a:rPr lang="en-US" sz="2800" dirty="0" smtClean="0"/>
              <a:t>PERMANENT NATIONAL DEBT</a:t>
            </a:r>
            <a:endParaRPr lang="en-US" sz="2800" dirty="0"/>
          </a:p>
        </p:txBody>
      </p:sp>
      <p:pic>
        <p:nvPicPr>
          <p:cNvPr id="3074" name="Picture 2" descr="http://ichef.bbci.co.uk/arts/yourpaintings/images/paintings/gac/624x544/gac_gac_0_223_624x5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9460" y="2941003"/>
            <a:ext cx="2542540" cy="30804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1156" y="6221020"/>
            <a:ext cx="2039148" cy="369332"/>
          </a:xfrm>
          <a:prstGeom prst="rect">
            <a:avLst/>
          </a:prstGeom>
          <a:noFill/>
        </p:spPr>
        <p:txBody>
          <a:bodyPr wrap="none" rtlCol="0">
            <a:spAutoFit/>
          </a:bodyPr>
          <a:lstStyle/>
          <a:p>
            <a:r>
              <a:rPr lang="en-US" dirty="0" smtClean="0"/>
              <a:t>WILLIAM LOWNDES</a:t>
            </a:r>
            <a:endParaRPr lang="en-US" dirty="0"/>
          </a:p>
        </p:txBody>
      </p:sp>
      <p:sp>
        <p:nvSpPr>
          <p:cNvPr id="7" name="Title 1"/>
          <p:cNvSpPr txBox="1">
            <a:spLocks/>
          </p:cNvSpPr>
          <p:nvPr/>
        </p:nvSpPr>
        <p:spPr>
          <a:xfrm>
            <a:off x="-1" y="6834"/>
            <a:ext cx="12191999" cy="473313"/>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t>Science of Money Recovered – But for Private Gain and Corrupt Power</a:t>
            </a:r>
            <a:endParaRPr lang="en-US" sz="2400" b="1" dirty="0"/>
          </a:p>
        </p:txBody>
      </p:sp>
    </p:spTree>
    <p:extLst>
      <p:ext uri="{BB962C8B-B14F-4D97-AF65-F5344CB8AC3E}">
        <p14:creationId xmlns:p14="http://schemas.microsoft.com/office/powerpoint/2010/main" val="33734341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thumbs.dreamstime.com/z/british-currency-twenty-pound-notes-bank-england-312827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220" y="259081"/>
            <a:ext cx="6160300" cy="371522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86220" y="4048398"/>
            <a:ext cx="11396421" cy="2611481"/>
          </a:xfrm>
        </p:spPr>
        <p:txBody>
          <a:bodyPr>
            <a:normAutofit fontScale="92500" lnSpcReduction="10000"/>
          </a:bodyPr>
          <a:lstStyle/>
          <a:p>
            <a:pPr marL="0" indent="0">
              <a:buNone/>
            </a:pPr>
            <a:r>
              <a:rPr lang="en-US" dirty="0" smtClean="0"/>
              <a:t>The bank owners obscured the true nature of money – while creating abstract paper money, they put forward a backward commodity concept of money as gold and silver</a:t>
            </a:r>
          </a:p>
          <a:p>
            <a:pPr marL="0" indent="0">
              <a:buNone/>
            </a:pPr>
            <a:r>
              <a:rPr lang="en-US" dirty="0" smtClean="0"/>
              <a:t>“Just </a:t>
            </a:r>
            <a:r>
              <a:rPr lang="en-US" dirty="0"/>
              <a:t>as the people had been trained through the ages to think of money as precious metal, and precious metal as money, so they could be trained to think of paper money as </a:t>
            </a:r>
            <a:r>
              <a:rPr lang="en-US" dirty="0" smtClean="0"/>
              <a:t>representing… their </a:t>
            </a:r>
            <a:r>
              <a:rPr lang="en-US" dirty="0"/>
              <a:t>gold, or their </a:t>
            </a:r>
            <a:r>
              <a:rPr lang="en-US" dirty="0" smtClean="0"/>
              <a:t>silver!</a:t>
            </a:r>
            <a:r>
              <a:rPr lang="en-US" dirty="0"/>
              <a:t> </a:t>
            </a:r>
            <a:r>
              <a:rPr lang="en-US" dirty="0" smtClean="0"/>
              <a:t>”  David Astle, Essay 2, </a:t>
            </a:r>
            <a:r>
              <a:rPr lang="en-US" u="sng" dirty="0" smtClean="0"/>
              <a:t>Babylonian Woe.</a:t>
            </a:r>
          </a:p>
          <a:p>
            <a:pPr marL="0" indent="0" algn="ctr">
              <a:buNone/>
            </a:pPr>
            <a:endParaRPr lang="en-US" dirty="0"/>
          </a:p>
          <a:p>
            <a:pPr marL="0" indent="0">
              <a:buNone/>
            </a:pPr>
            <a:endParaRPr lang="en-US" dirty="0" smtClean="0"/>
          </a:p>
        </p:txBody>
      </p:sp>
      <p:pic>
        <p:nvPicPr>
          <p:cNvPr id="5122" name="Picture 2" descr="http://4.bp.blogspot.com/-TXJlZ_aKx48/Ud8BqxXSTTI/AAAAAAAABuc/UGFMnD0Ij9U/s1600/bank-of-england-rothschild-go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20" y="1918777"/>
            <a:ext cx="3909152" cy="16861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6220" y="3604976"/>
            <a:ext cx="2319820" cy="369332"/>
          </a:xfrm>
          <a:prstGeom prst="rect">
            <a:avLst/>
          </a:prstGeom>
          <a:solidFill>
            <a:schemeClr val="bg1"/>
          </a:solidFill>
        </p:spPr>
        <p:txBody>
          <a:bodyPr wrap="square" rtlCol="0">
            <a:spAutoFit/>
          </a:bodyPr>
          <a:lstStyle/>
          <a:p>
            <a:r>
              <a:rPr lang="en-US" dirty="0" smtClean="0"/>
              <a:t>                                                                                           </a:t>
            </a:r>
            <a:endParaRPr lang="en-US" dirty="0"/>
          </a:p>
        </p:txBody>
      </p:sp>
      <p:sp>
        <p:nvSpPr>
          <p:cNvPr id="10" name="Title 1"/>
          <p:cNvSpPr txBox="1">
            <a:spLocks/>
          </p:cNvSpPr>
          <p:nvPr/>
        </p:nvSpPr>
        <p:spPr>
          <a:xfrm>
            <a:off x="-1" y="6834"/>
            <a:ext cx="12191999" cy="490645"/>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t>Science of Money Recovered – But for Private Gain and Corrupt Power</a:t>
            </a:r>
            <a:endParaRPr lang="en-US" sz="2400" b="1" dirty="0"/>
          </a:p>
        </p:txBody>
      </p:sp>
      <p:sp>
        <p:nvSpPr>
          <p:cNvPr id="5" name="TextBox 4"/>
          <p:cNvSpPr txBox="1"/>
          <p:nvPr/>
        </p:nvSpPr>
        <p:spPr>
          <a:xfrm>
            <a:off x="6431280" y="2404647"/>
            <a:ext cx="5745478" cy="1200329"/>
          </a:xfrm>
          <a:prstGeom prst="rect">
            <a:avLst/>
          </a:prstGeom>
          <a:solidFill>
            <a:srgbClr val="CCFFFF"/>
          </a:solidFill>
        </p:spPr>
        <p:txBody>
          <a:bodyPr wrap="square" rtlCol="0">
            <a:spAutoFit/>
          </a:bodyPr>
          <a:lstStyle/>
          <a:p>
            <a:r>
              <a:rPr lang="en-US" sz="2400" b="1" dirty="0" smtClean="0"/>
              <a:t>THE NATURE OF MONEY WAS HIDDEN.</a:t>
            </a:r>
          </a:p>
          <a:p>
            <a:endParaRPr lang="en-US" sz="2400" b="1" dirty="0" smtClean="0"/>
          </a:p>
          <a:p>
            <a:r>
              <a:rPr lang="en-US" sz="2400" b="1" dirty="0" smtClean="0"/>
              <a:t>THE SCIENCE OF MONEY WAS CONCEALED.</a:t>
            </a:r>
          </a:p>
        </p:txBody>
      </p:sp>
    </p:spTree>
    <p:extLst>
      <p:ext uri="{BB962C8B-B14F-4D97-AF65-F5344CB8AC3E}">
        <p14:creationId xmlns:p14="http://schemas.microsoft.com/office/powerpoint/2010/main" val="2628210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9406"/>
          </a:xfrm>
          <a:solidFill>
            <a:srgbClr val="CC99FF"/>
          </a:solidFill>
        </p:spPr>
        <p:txBody>
          <a:bodyPr>
            <a:noAutofit/>
          </a:bodyPr>
          <a:lstStyle/>
          <a:p>
            <a:pPr algn="ctr"/>
            <a:r>
              <a:rPr lang="en-US" sz="2800" b="1" dirty="0" smtClean="0"/>
              <a:t>PART 2</a:t>
            </a:r>
            <a:endParaRPr lang="en-US" sz="2800" b="1"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err="1" smtClean="0"/>
              <a:t>Cantillon’s</a:t>
            </a:r>
            <a:r>
              <a:rPr lang="en-US" dirty="0" smtClean="0"/>
              <a:t> </a:t>
            </a:r>
            <a:r>
              <a:rPr lang="en-US" dirty="0"/>
              <a:t>1759 Observations on the </a:t>
            </a:r>
            <a:r>
              <a:rPr lang="en-US" dirty="0" smtClean="0"/>
              <a:t>Wars</a:t>
            </a:r>
            <a:endParaRPr lang="en-US" dirty="0"/>
          </a:p>
        </p:txBody>
      </p:sp>
    </p:spTree>
    <p:extLst>
      <p:ext uri="{BB962C8B-B14F-4D97-AF65-F5344CB8AC3E}">
        <p14:creationId xmlns:p14="http://schemas.microsoft.com/office/powerpoint/2010/main" val="3475955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iorsforademocraticsociety.files.wordpress.com/2012/04/jonathan_swif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492" y="3610620"/>
            <a:ext cx="2733508" cy="32473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835"/>
            <a:ext cx="12191999" cy="389406"/>
          </a:xfrm>
          <a:solidFill>
            <a:srgbClr val="CC99FF"/>
          </a:solidFill>
        </p:spPr>
        <p:txBody>
          <a:bodyPr>
            <a:noAutofit/>
          </a:bodyPr>
          <a:lstStyle/>
          <a:p>
            <a:pPr algn="ctr"/>
            <a:r>
              <a:rPr lang="en-US" sz="2800" b="1" dirty="0" err="1"/>
              <a:t>Cantillon’s</a:t>
            </a:r>
            <a:r>
              <a:rPr lang="en-US" sz="2800" b="1" dirty="0"/>
              <a:t> 1759 Observations on the Wars</a:t>
            </a:r>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6" name="TextBox 5"/>
          <p:cNvSpPr txBox="1"/>
          <p:nvPr/>
        </p:nvSpPr>
        <p:spPr>
          <a:xfrm>
            <a:off x="3340767" y="396242"/>
            <a:ext cx="3962367" cy="646331"/>
          </a:xfrm>
          <a:prstGeom prst="rect">
            <a:avLst/>
          </a:prstGeom>
          <a:solidFill>
            <a:srgbClr val="FFCCFF"/>
          </a:solidFill>
        </p:spPr>
        <p:txBody>
          <a:bodyPr wrap="none" rtlCol="0">
            <a:spAutoFit/>
          </a:bodyPr>
          <a:lstStyle/>
          <a:p>
            <a:r>
              <a:rPr lang="en-US" dirty="0" smtClean="0"/>
              <a:t>PHILIP CANTILLON, PHYSIOCRAT, d. 1754</a:t>
            </a:r>
          </a:p>
          <a:p>
            <a:r>
              <a:rPr lang="en-US" dirty="0" smtClean="0"/>
              <a:t>quoting DR. JONATHAN SWIFT</a:t>
            </a:r>
            <a:endParaRPr lang="en-US" dirty="0"/>
          </a:p>
        </p:txBody>
      </p:sp>
      <p:sp>
        <p:nvSpPr>
          <p:cNvPr id="7" name="TextBox 6"/>
          <p:cNvSpPr txBox="1"/>
          <p:nvPr/>
        </p:nvSpPr>
        <p:spPr>
          <a:xfrm>
            <a:off x="157334" y="1241077"/>
            <a:ext cx="8313025" cy="5324535"/>
          </a:xfrm>
          <a:prstGeom prst="rect">
            <a:avLst/>
          </a:prstGeom>
          <a:noFill/>
        </p:spPr>
        <p:txBody>
          <a:bodyPr wrap="square" rtlCol="0">
            <a:spAutoFit/>
          </a:bodyPr>
          <a:lstStyle/>
          <a:p>
            <a:r>
              <a:rPr lang="en-US" sz="2000" dirty="0" smtClean="0"/>
              <a:t>“…hear the words of the late Dr. (Jonathan) Swift:</a:t>
            </a:r>
          </a:p>
          <a:p>
            <a:endParaRPr lang="en-US" sz="2000" dirty="0"/>
          </a:p>
          <a:p>
            <a:r>
              <a:rPr lang="en-US" sz="2000" dirty="0" smtClean="0"/>
              <a:t>“ ‘ Most of the Nobility and Gentry who invited over the Prince of Orange… out of regard to the necessity of the Kingdom, and the Safety of the People but without intention of… making it a standing measure… soon after, a set of men who had nothing to lose… to fasten wealthy people to the new Government proposed those expedients of borrowing money at great premiums and exorbitant interest.  It was argued that the war could not last three campaigns but while the war continuing and growing more expensive, taxes increased and Funds (the debt) multiplied every day until they have arrived at the astonishing height where we now behold them; and that which was at first a corruption is at last grown necessary….</a:t>
            </a:r>
          </a:p>
          <a:p>
            <a:endParaRPr lang="en-US" sz="2000" dirty="0"/>
          </a:p>
          <a:p>
            <a:r>
              <a:rPr lang="en-US" sz="2000" dirty="0" smtClean="0"/>
              <a:t>…there has been brought in such a complication of Knavery and Cozenage (fraud, cheating) such a mystery of iniquity, and such  a jargon of unintelligible terms to involve it in, as were never known in any age or country of the World…  ’ “</a:t>
            </a:r>
            <a:endParaRPr lang="en-US" sz="2000" dirty="0"/>
          </a:p>
        </p:txBody>
      </p:sp>
      <p:sp>
        <p:nvSpPr>
          <p:cNvPr id="8" name="TextBox 7"/>
          <p:cNvSpPr txBox="1"/>
          <p:nvPr/>
        </p:nvSpPr>
        <p:spPr>
          <a:xfrm>
            <a:off x="7208615" y="6273225"/>
            <a:ext cx="2249877" cy="584775"/>
          </a:xfrm>
          <a:prstGeom prst="rect">
            <a:avLst/>
          </a:prstGeom>
          <a:solidFill>
            <a:srgbClr val="FFCCFF"/>
          </a:solidFill>
        </p:spPr>
        <p:txBody>
          <a:bodyPr wrap="square" rtlCol="0">
            <a:spAutoFit/>
          </a:bodyPr>
          <a:lstStyle/>
          <a:p>
            <a:r>
              <a:rPr lang="en-US" sz="1600" dirty="0" smtClean="0"/>
              <a:t>DR. JONATHAN SWIFT</a:t>
            </a:r>
          </a:p>
          <a:p>
            <a:pPr algn="ctr"/>
            <a:r>
              <a:rPr lang="en-US" sz="1600" dirty="0" smtClean="0"/>
              <a:t>(1667-1745)</a:t>
            </a:r>
            <a:endParaRPr lang="en-US" sz="1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3627" y="-9385"/>
            <a:ext cx="2288373" cy="3620005"/>
          </a:xfrm>
          <a:prstGeom prst="rect">
            <a:avLst/>
          </a:prstGeom>
        </p:spPr>
      </p:pic>
    </p:spTree>
    <p:extLst>
      <p:ext uri="{BB962C8B-B14F-4D97-AF65-F5344CB8AC3E}">
        <p14:creationId xmlns:p14="http://schemas.microsoft.com/office/powerpoint/2010/main" val="227762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389406"/>
          </a:xfrm>
          <a:solidFill>
            <a:srgbClr val="FFFF00"/>
          </a:solidFill>
        </p:spPr>
        <p:txBody>
          <a:bodyPr>
            <a:normAutofit fontScale="90000"/>
          </a:bodyPr>
          <a:lstStyle/>
          <a:p>
            <a:pPr algn="ctr"/>
            <a:r>
              <a:rPr lang="en-US" sz="2800" b="1" dirty="0" smtClean="0"/>
              <a:t>PART 3</a:t>
            </a:r>
            <a:endParaRPr lang="en-US" sz="2800" b="1"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Ricardo Attacks the Bank’s Money Creation Power, 1816+</a:t>
            </a:r>
          </a:p>
        </p:txBody>
      </p:sp>
    </p:spTree>
    <p:extLst>
      <p:ext uri="{BB962C8B-B14F-4D97-AF65-F5344CB8AC3E}">
        <p14:creationId xmlns:p14="http://schemas.microsoft.com/office/powerpoint/2010/main" val="2927937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89406"/>
          </a:xfrm>
          <a:solidFill>
            <a:srgbClr val="FFFF00"/>
          </a:solidFill>
        </p:spPr>
        <p:txBody>
          <a:bodyPr>
            <a:normAutofit fontScale="90000"/>
          </a:bodyPr>
          <a:lstStyle/>
          <a:p>
            <a:pPr algn="ctr"/>
            <a:r>
              <a:rPr lang="en-US" sz="2400" b="1" dirty="0"/>
              <a:t>Ricardo Attacks the Bank’s Money Creation </a:t>
            </a:r>
            <a:r>
              <a:rPr lang="en-US" sz="2400" b="1" dirty="0" smtClean="0"/>
              <a:t>Power, 1816+</a:t>
            </a:r>
            <a:endParaRPr lang="en-US" sz="2400" b="1"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1026" name="Picture 2" descr="http://images.fineartamerica.com/images-medium-large/1-david-ricardo-1772-1823-gran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067"/>
            <a:ext cx="3197225" cy="41908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 y="5044440"/>
            <a:ext cx="1690912" cy="646331"/>
          </a:xfrm>
          <a:prstGeom prst="rect">
            <a:avLst/>
          </a:prstGeom>
          <a:noFill/>
        </p:spPr>
        <p:txBody>
          <a:bodyPr wrap="none" rtlCol="0">
            <a:spAutoFit/>
          </a:bodyPr>
          <a:lstStyle/>
          <a:p>
            <a:r>
              <a:rPr lang="en-US" dirty="0" smtClean="0"/>
              <a:t>DAVID RICARDO</a:t>
            </a:r>
          </a:p>
          <a:p>
            <a:r>
              <a:rPr lang="en-US" dirty="0" smtClean="0"/>
              <a:t>(1772-1823)</a:t>
            </a:r>
            <a:endParaRPr lang="en-US" dirty="0"/>
          </a:p>
        </p:txBody>
      </p:sp>
      <p:sp>
        <p:nvSpPr>
          <p:cNvPr id="5" name="Rectangle 4"/>
          <p:cNvSpPr/>
          <p:nvPr/>
        </p:nvSpPr>
        <p:spPr>
          <a:xfrm>
            <a:off x="4343400" y="1654612"/>
            <a:ext cx="6096000" cy="3416320"/>
          </a:xfrm>
          <a:prstGeom prst="rect">
            <a:avLst/>
          </a:prstGeom>
        </p:spPr>
        <p:txBody>
          <a:bodyPr>
            <a:spAutoFit/>
          </a:bodyPr>
          <a:lstStyle/>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“That </a:t>
            </a:r>
            <a:r>
              <a:rPr lang="en-US" dirty="0">
                <a:latin typeface="Times New Roman" panose="02020603050405020304" pitchFamily="18" charset="0"/>
                <a:ea typeface="Times New Roman" panose="02020603050405020304" pitchFamily="18" charset="0"/>
                <a:cs typeface="Times New Roman" panose="02020603050405020304" pitchFamily="18" charset="0"/>
              </a:rPr>
              <a:t>the Bank have the power of reducing the circulation to the very narrowest limits will not be denied, even by those who agree in opinion with the Directors, that they have not the power of adding indefinitely to its quantity.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Though </a:t>
            </a:r>
            <a:r>
              <a:rPr lang="en-US" dirty="0">
                <a:latin typeface="Times New Roman" panose="02020603050405020304" pitchFamily="18" charset="0"/>
                <a:ea typeface="Times New Roman" panose="02020603050405020304" pitchFamily="18" charset="0"/>
                <a:cs typeface="Times New Roman" panose="02020603050405020304" pitchFamily="18" charset="0"/>
              </a:rPr>
              <a:t>I am fully assured that it is both against the interest and the wish of the Bank to exercise this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power </a:t>
            </a:r>
            <a:r>
              <a:rPr lang="en-US" dirty="0">
                <a:latin typeface="Times New Roman" panose="02020603050405020304" pitchFamily="18" charset="0"/>
                <a:ea typeface="Times New Roman" panose="02020603050405020304" pitchFamily="18" charset="0"/>
                <a:cs typeface="Times New Roman" panose="02020603050405020304" pitchFamily="18" charset="0"/>
              </a:rPr>
              <a:t>to the detriment of the public, yet when I contemplate the evil consequences which might ensue from a sudden and great reduction of the circulation, as well as from a great addition to it, I cannot but deprecate the facility with which the State has armed the Bank with so formidable a prerogative</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4343400" y="807720"/>
            <a:ext cx="6033255" cy="369332"/>
          </a:xfrm>
          <a:prstGeom prst="rect">
            <a:avLst/>
          </a:prstGeom>
          <a:noFill/>
        </p:spPr>
        <p:txBody>
          <a:bodyPr wrap="none" rtlCol="0">
            <a:spAutoFit/>
          </a:bodyPr>
          <a:lstStyle/>
          <a:p>
            <a:r>
              <a:rPr lang="en-US" b="1" u="sng" dirty="0" smtClean="0"/>
              <a:t>PROPOSALS FOR A SECURE AND ECONOMIC CURRENCY</a:t>
            </a:r>
            <a:r>
              <a:rPr lang="en-US" dirty="0" smtClean="0"/>
              <a:t>, 1816</a:t>
            </a:r>
            <a:endParaRPr lang="en-US" dirty="0"/>
          </a:p>
        </p:txBody>
      </p:sp>
    </p:spTree>
    <p:extLst>
      <p:ext uri="{BB962C8B-B14F-4D97-AF65-F5344CB8AC3E}">
        <p14:creationId xmlns:p14="http://schemas.microsoft.com/office/powerpoint/2010/main" val="6695323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39240" y="3751304"/>
            <a:ext cx="343364" cy="369332"/>
          </a:xfrm>
          <a:prstGeom prst="rect">
            <a:avLst/>
          </a:prstGeom>
          <a:solidFill>
            <a:srgbClr val="CCFFFF"/>
          </a:solidFill>
        </p:spPr>
        <p:txBody>
          <a:bodyPr wrap="none" rtlCol="0">
            <a:spAutoFit/>
          </a:bodyPr>
          <a:lstStyle/>
          <a:p>
            <a:r>
              <a:rPr lang="en-US" dirty="0" smtClean="0"/>
              <a:t>   </a:t>
            </a:r>
            <a:endParaRPr lang="en-US" dirty="0"/>
          </a:p>
        </p:txBody>
      </p:sp>
      <p:sp>
        <p:nvSpPr>
          <p:cNvPr id="2" name="Title 1"/>
          <p:cNvSpPr>
            <a:spLocks noGrp="1"/>
          </p:cNvSpPr>
          <p:nvPr>
            <p:ph type="title"/>
          </p:nvPr>
        </p:nvSpPr>
        <p:spPr>
          <a:xfrm>
            <a:off x="-1" y="6835"/>
            <a:ext cx="12191999" cy="389406"/>
          </a:xfrm>
          <a:solidFill>
            <a:srgbClr val="FFFF00"/>
          </a:solidFill>
        </p:spPr>
        <p:txBody>
          <a:bodyPr>
            <a:normAutofit fontScale="90000"/>
          </a:bodyPr>
          <a:lstStyle/>
          <a:p>
            <a:pPr algn="ctr"/>
            <a:r>
              <a:rPr lang="en-US" sz="2400" b="1" dirty="0"/>
              <a:t>Ricardo Attacks the Bank’s Money Creation </a:t>
            </a:r>
            <a:r>
              <a:rPr lang="en-US" sz="2400" b="1" dirty="0" smtClean="0"/>
              <a:t>Power, 1816+</a:t>
            </a:r>
            <a:endParaRPr lang="en-US" sz="2400" b="1" dirty="0"/>
          </a:p>
        </p:txBody>
      </p:sp>
      <p:sp>
        <p:nvSpPr>
          <p:cNvPr id="3" name="Content Placeholder 2"/>
          <p:cNvSpPr>
            <a:spLocks noGrp="1"/>
          </p:cNvSpPr>
          <p:nvPr>
            <p:ph idx="1"/>
          </p:nvPr>
        </p:nvSpPr>
        <p:spPr>
          <a:xfrm>
            <a:off x="731520" y="731520"/>
            <a:ext cx="6751320"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4" name="Rectangle 3"/>
          <p:cNvSpPr/>
          <p:nvPr/>
        </p:nvSpPr>
        <p:spPr>
          <a:xfrm>
            <a:off x="396240" y="2089312"/>
            <a:ext cx="6096000" cy="3693319"/>
          </a:xfrm>
          <a:prstGeom prst="rect">
            <a:avLst/>
          </a:prstGeom>
        </p:spPr>
        <p:txBody>
          <a:bodyPr>
            <a:spAutoFit/>
          </a:bodyPr>
          <a:lstStyle/>
          <a:p>
            <a:r>
              <a:rPr lang="en-US" dirty="0" smtClean="0"/>
              <a:t>“It </a:t>
            </a:r>
            <a:r>
              <a:rPr lang="en-US" dirty="0"/>
              <a:t>is evident, therefore, that if the Government itself were to be the sole issuer of paper money, instead of borrowing it of the Bank</a:t>
            </a:r>
            <a:r>
              <a:rPr lang="en-US" dirty="0" smtClean="0"/>
              <a:t>, </a:t>
            </a:r>
            <a:r>
              <a:rPr lang="en-US" dirty="0"/>
              <a:t>the only difference would be with respect to the interest;—the Bank would no longer receive interest, and the Government would no longer pay </a:t>
            </a:r>
            <a:r>
              <a:rPr lang="en-US" dirty="0" smtClean="0"/>
              <a:t>it: </a:t>
            </a:r>
            <a:r>
              <a:rPr lang="en-US" dirty="0"/>
              <a:t>but all other classes in the community would be exactly in the same position in which they now stand</a:t>
            </a:r>
            <a:r>
              <a:rPr lang="en-US" dirty="0" smtClean="0"/>
              <a:t>.**</a:t>
            </a:r>
          </a:p>
          <a:p>
            <a:endParaRPr lang="en-US" dirty="0"/>
          </a:p>
          <a:p>
            <a:r>
              <a:rPr lang="en-US" dirty="0" smtClean="0"/>
              <a:t>It </a:t>
            </a:r>
            <a:r>
              <a:rPr lang="en-US" dirty="0"/>
              <a:t>is evident too, that there would be just as much money in circulation; for it could make no difference, in that respect, whether the sixteen millions of paper money now circulating in London, were issued by Government, or by a banking corporation</a:t>
            </a:r>
            <a:r>
              <a:rPr lang="en-US" dirty="0" smtClean="0"/>
              <a:t>.”</a:t>
            </a:r>
            <a:endParaRPr lang="en-US" dirty="0"/>
          </a:p>
        </p:txBody>
      </p:sp>
      <p:sp>
        <p:nvSpPr>
          <p:cNvPr id="5" name="TextBox 4"/>
          <p:cNvSpPr txBox="1"/>
          <p:nvPr/>
        </p:nvSpPr>
        <p:spPr>
          <a:xfrm>
            <a:off x="482371" y="1181461"/>
            <a:ext cx="5923738" cy="369332"/>
          </a:xfrm>
          <a:prstGeom prst="rect">
            <a:avLst/>
          </a:prstGeom>
          <a:noFill/>
        </p:spPr>
        <p:txBody>
          <a:bodyPr wrap="none" rtlCol="0">
            <a:spAutoFit/>
          </a:bodyPr>
          <a:lstStyle/>
          <a:p>
            <a:r>
              <a:rPr lang="en-US" b="1" u="sng" dirty="0" smtClean="0"/>
              <a:t>PLAN FOR THE ESTABLISHMENT OF A NATIONAL BANK</a:t>
            </a:r>
            <a:r>
              <a:rPr lang="en-US" dirty="0" smtClean="0"/>
              <a:t>, 1824</a:t>
            </a:r>
            <a:endParaRPr lang="en-US" dirty="0"/>
          </a:p>
        </p:txBody>
      </p:sp>
      <p:pic>
        <p:nvPicPr>
          <p:cNvPr id="2050" name="Picture 2" descr="http://www.strandcoins.com/assets/Uploads/listing-photos/Bank-of-England-one-pound-fron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7" y="695319"/>
            <a:ext cx="5232083" cy="3240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ritishnotes.co.uk/news_and_info/prefix_sightings/million_numbers/t16__a32__1000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468" y="4211770"/>
            <a:ext cx="4716052" cy="2646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78036" y="419519"/>
            <a:ext cx="1434367" cy="369332"/>
          </a:xfrm>
          <a:prstGeom prst="rect">
            <a:avLst/>
          </a:prstGeom>
          <a:solidFill>
            <a:srgbClr val="FFFF00"/>
          </a:solidFill>
        </p:spPr>
        <p:txBody>
          <a:bodyPr wrap="none" rtlCol="0">
            <a:spAutoFit/>
          </a:bodyPr>
          <a:lstStyle/>
          <a:p>
            <a:r>
              <a:rPr lang="en-US" dirty="0" smtClean="0"/>
              <a:t>BANK ISSUED</a:t>
            </a:r>
            <a:endParaRPr lang="en-US" dirty="0"/>
          </a:p>
        </p:txBody>
      </p:sp>
      <p:sp>
        <p:nvSpPr>
          <p:cNvPr id="9" name="TextBox 8"/>
          <p:cNvSpPr txBox="1"/>
          <p:nvPr/>
        </p:nvSpPr>
        <p:spPr>
          <a:xfrm>
            <a:off x="8009994" y="3865716"/>
            <a:ext cx="2293000" cy="369332"/>
          </a:xfrm>
          <a:prstGeom prst="rect">
            <a:avLst/>
          </a:prstGeom>
          <a:solidFill>
            <a:srgbClr val="FFFF00"/>
          </a:solidFill>
        </p:spPr>
        <p:txBody>
          <a:bodyPr wrap="none" rtlCol="0">
            <a:spAutoFit/>
          </a:bodyPr>
          <a:lstStyle/>
          <a:p>
            <a:r>
              <a:rPr lang="en-US" dirty="0" smtClean="0"/>
              <a:t>GOVERNMENT ISSUED</a:t>
            </a:r>
            <a:endParaRPr lang="en-US" dirty="0"/>
          </a:p>
        </p:txBody>
      </p:sp>
      <p:sp>
        <p:nvSpPr>
          <p:cNvPr id="7" name="TextBox 6"/>
          <p:cNvSpPr txBox="1"/>
          <p:nvPr/>
        </p:nvSpPr>
        <p:spPr>
          <a:xfrm>
            <a:off x="0" y="5997984"/>
            <a:ext cx="6771469" cy="646331"/>
          </a:xfrm>
          <a:prstGeom prst="rect">
            <a:avLst/>
          </a:prstGeom>
          <a:solidFill>
            <a:srgbClr val="CCFFFF"/>
          </a:solidFill>
        </p:spPr>
        <p:txBody>
          <a:bodyPr wrap="none" rtlCol="0">
            <a:spAutoFit/>
          </a:bodyPr>
          <a:lstStyle/>
          <a:p>
            <a:r>
              <a:rPr lang="en-US" u="sng" dirty="0" smtClean="0"/>
              <a:t>**Question:  but without the increasing taxation to pay the interest</a:t>
            </a:r>
          </a:p>
          <a:p>
            <a:r>
              <a:rPr lang="en-US" u="sng" dirty="0" smtClean="0"/>
              <a:t>on the national debt, would not the working class be less oppressed?</a:t>
            </a:r>
            <a:endParaRPr lang="en-US" u="sng" dirty="0"/>
          </a:p>
        </p:txBody>
      </p:sp>
    </p:spTree>
    <p:extLst>
      <p:ext uri="{BB962C8B-B14F-4D97-AF65-F5344CB8AC3E}">
        <p14:creationId xmlns:p14="http://schemas.microsoft.com/office/powerpoint/2010/main" val="1724614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fontScale="90000"/>
          </a:bodyPr>
          <a:lstStyle/>
          <a:p>
            <a:pPr algn="ctr"/>
            <a:r>
              <a:rPr lang="en-US" sz="2400" b="1" dirty="0" smtClean="0"/>
              <a:t>PART 4</a:t>
            </a:r>
            <a:endParaRPr lang="en-US" sz="2400" b="1"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Warfare Expands the Debt</a:t>
            </a:r>
          </a:p>
        </p:txBody>
      </p:sp>
    </p:spTree>
    <p:extLst>
      <p:ext uri="{BB962C8B-B14F-4D97-AF65-F5344CB8AC3E}">
        <p14:creationId xmlns:p14="http://schemas.microsoft.com/office/powerpoint/2010/main" val="2949317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097" y="1742644"/>
            <a:ext cx="11396421" cy="4844136"/>
          </a:xfrm>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smtClean="0"/>
          </a:p>
        </p:txBody>
      </p:sp>
      <p:sp>
        <p:nvSpPr>
          <p:cNvPr id="4" name="TextBox 3"/>
          <p:cNvSpPr txBox="1"/>
          <p:nvPr/>
        </p:nvSpPr>
        <p:spPr>
          <a:xfrm>
            <a:off x="4130040" y="1280160"/>
            <a:ext cx="45719" cy="369332"/>
          </a:xfrm>
          <a:prstGeom prst="rect">
            <a:avLst/>
          </a:prstGeom>
          <a:noFill/>
        </p:spPr>
        <p:txBody>
          <a:bodyPr wrap="square" rtlCol="0">
            <a:spAutoFit/>
          </a:bodyPr>
          <a:lstStyle/>
          <a:p>
            <a:endParaRPr lang="en-US" dirty="0"/>
          </a:p>
        </p:txBody>
      </p:sp>
      <p:sp>
        <p:nvSpPr>
          <p:cNvPr id="5" name="TextBox 4"/>
          <p:cNvSpPr txBox="1"/>
          <p:nvPr/>
        </p:nvSpPr>
        <p:spPr>
          <a:xfrm>
            <a:off x="2087243" y="756940"/>
            <a:ext cx="8472127" cy="954107"/>
          </a:xfrm>
          <a:prstGeom prst="rect">
            <a:avLst/>
          </a:prstGeom>
          <a:solidFill>
            <a:srgbClr val="00FFFF"/>
          </a:solidFill>
        </p:spPr>
        <p:txBody>
          <a:bodyPr wrap="none" rtlCol="0">
            <a:spAutoFit/>
          </a:bodyPr>
          <a:lstStyle/>
          <a:p>
            <a:r>
              <a:rPr lang="en-US" sz="2800" dirty="0" smtClean="0"/>
              <a:t>WAR WAS A CONSTANT STIMULUS TO THESE PROPOSALS</a:t>
            </a:r>
          </a:p>
          <a:p>
            <a:r>
              <a:rPr lang="en-US" sz="2800" dirty="0" smtClean="0"/>
              <a:t>AND TO THE CREATION OF A PERMANENT PUBLIC DEBT</a:t>
            </a:r>
            <a:endParaRPr lang="en-US" sz="2800" dirty="0"/>
          </a:p>
        </p:txBody>
      </p:sp>
      <p:sp>
        <p:nvSpPr>
          <p:cNvPr id="6" name="Rectangle 5"/>
          <p:cNvSpPr/>
          <p:nvPr/>
        </p:nvSpPr>
        <p:spPr>
          <a:xfrm>
            <a:off x="3047998" y="1803380"/>
            <a:ext cx="6096000" cy="4247317"/>
          </a:xfrm>
          <a:prstGeom prst="rect">
            <a:avLst/>
          </a:prstGeom>
        </p:spPr>
        <p:txBody>
          <a:bodyPr>
            <a:spAutoFit/>
          </a:bodyPr>
          <a:lstStyle/>
          <a:p>
            <a:r>
              <a:rPr lang="en-US" b="1" dirty="0" smtClean="0"/>
              <a:t>Second Anglo-Dutch War         (1665-1667)</a:t>
            </a:r>
          </a:p>
          <a:p>
            <a:endParaRPr lang="en-US" b="1" dirty="0" smtClean="0"/>
          </a:p>
          <a:p>
            <a:r>
              <a:rPr lang="en-US" b="1" dirty="0" smtClean="0"/>
              <a:t>Third Anglo-Dutch War             (1672-1674)</a:t>
            </a:r>
          </a:p>
          <a:p>
            <a:r>
              <a:rPr lang="en-US" b="1" dirty="0" smtClean="0"/>
              <a:t>Franco-Dutch War                      (1672-1678)</a:t>
            </a:r>
          </a:p>
          <a:p>
            <a:endParaRPr lang="en-US" b="1" dirty="0"/>
          </a:p>
          <a:p>
            <a:r>
              <a:rPr lang="en-US" b="1" dirty="0" smtClean="0"/>
              <a:t>Nine Years’ War                          (1688-1697)</a:t>
            </a:r>
          </a:p>
          <a:p>
            <a:r>
              <a:rPr lang="en-US" dirty="0" smtClean="0"/>
              <a:t>(</a:t>
            </a:r>
            <a:r>
              <a:rPr lang="en-US" dirty="0"/>
              <a:t>England/Scotland</a:t>
            </a:r>
            <a:r>
              <a:rPr lang="en-US" dirty="0" smtClean="0"/>
              <a:t>, Germany, Netherlands, Savoy, Spain</a:t>
            </a:r>
            <a:r>
              <a:rPr lang="en-US" dirty="0"/>
              <a:t>, and </a:t>
            </a:r>
            <a:r>
              <a:rPr lang="en-US" dirty="0" smtClean="0"/>
              <a:t>Sweden v France) </a:t>
            </a:r>
          </a:p>
          <a:p>
            <a:endParaRPr lang="en-US" dirty="0"/>
          </a:p>
          <a:p>
            <a:r>
              <a:rPr lang="en-US" b="1" dirty="0" err="1" smtClean="0"/>
              <a:t>Williamite</a:t>
            </a:r>
            <a:r>
              <a:rPr lang="en-US" b="1" dirty="0" smtClean="0"/>
              <a:t> War In Ireland</a:t>
            </a:r>
            <a:r>
              <a:rPr lang="de-DE" b="1" dirty="0" smtClean="0"/>
              <a:t>           </a:t>
            </a:r>
            <a:r>
              <a:rPr lang="de-DE" b="1" dirty="0"/>
              <a:t>(1688–91)</a:t>
            </a:r>
            <a:endParaRPr lang="en-US" b="1" dirty="0"/>
          </a:p>
          <a:p>
            <a:endParaRPr lang="en-US" b="1" dirty="0"/>
          </a:p>
          <a:p>
            <a:r>
              <a:rPr lang="en-US" b="1" dirty="0" smtClean="0"/>
              <a:t>War of the Spanish Succession (1701-1714)</a:t>
            </a:r>
          </a:p>
          <a:p>
            <a:r>
              <a:rPr lang="en-US" dirty="0" smtClean="0"/>
              <a:t>(</a:t>
            </a:r>
            <a:r>
              <a:rPr lang="en-US" dirty="0"/>
              <a:t>Great </a:t>
            </a:r>
            <a:r>
              <a:rPr lang="en-US" dirty="0" smtClean="0"/>
              <a:t>Britain, </a:t>
            </a:r>
            <a:r>
              <a:rPr lang="en-US" dirty="0"/>
              <a:t>Germany, Dutch Republic</a:t>
            </a:r>
            <a:r>
              <a:rPr lang="en-US" dirty="0" smtClean="0"/>
              <a:t>, Portugal, </a:t>
            </a:r>
            <a:r>
              <a:rPr lang="en-US" dirty="0"/>
              <a:t>and Savoy v France, Spain</a:t>
            </a:r>
            <a:r>
              <a:rPr lang="en-US" dirty="0" smtClean="0"/>
              <a:t>, Mantua, </a:t>
            </a:r>
            <a:r>
              <a:rPr lang="en-US" dirty="0"/>
              <a:t>and the electorates </a:t>
            </a:r>
            <a:r>
              <a:rPr lang="en-US" dirty="0" smtClean="0"/>
              <a:t>of Bavaria and Cologne)</a:t>
            </a:r>
            <a:endParaRPr lang="en-US" dirty="0"/>
          </a:p>
        </p:txBody>
      </p:sp>
      <p:sp>
        <p:nvSpPr>
          <p:cNvPr id="7" name="Title 1"/>
          <p:cNvSpPr txBox="1">
            <a:spLocks/>
          </p:cNvSpPr>
          <p:nvPr/>
        </p:nvSpPr>
        <p:spPr>
          <a:xfrm>
            <a:off x="1" y="0"/>
            <a:ext cx="12191999" cy="374166"/>
          </a:xfrm>
          <a:prstGeom prst="rect">
            <a:avLst/>
          </a:prstGeom>
          <a:solidFill>
            <a:srgbClr val="99FF9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Warfare Expands the Debt</a:t>
            </a:r>
            <a:endParaRPr lang="en-US" sz="2000" b="1" dirty="0"/>
          </a:p>
        </p:txBody>
      </p:sp>
    </p:spTree>
    <p:extLst>
      <p:ext uri="{BB962C8B-B14F-4D97-AF65-F5344CB8AC3E}">
        <p14:creationId xmlns:p14="http://schemas.microsoft.com/office/powerpoint/2010/main" val="16264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0" y="1949611"/>
            <a:ext cx="9648987" cy="4249711"/>
          </a:xfrm>
          <a:solidFill>
            <a:schemeClr val="accent2">
              <a:lumMod val="20000"/>
              <a:lumOff val="80000"/>
            </a:schemeClr>
          </a:solidFill>
        </p:spPr>
        <p:txBody>
          <a:bodyPr>
            <a:normAutofit fontScale="92500"/>
          </a:bodyPr>
          <a:lstStyle/>
          <a:p>
            <a:pPr marL="514350" indent="-514350">
              <a:buFont typeface="+mj-lt"/>
              <a:buAutoNum type="arabicPeriod"/>
            </a:pPr>
            <a:r>
              <a:rPr lang="en-US" sz="2400" dirty="0" smtClean="0"/>
              <a:t>Primary importance of the money power</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working people.    Will Decker &amp; Martin Dunn</a:t>
            </a:r>
            <a:r>
              <a:rPr lang="en-US" sz="2400" smtClean="0"/>
              <a:t>, February 2014 </a:t>
            </a:r>
            <a:endParaRPr lang="en-US" sz="2400" dirty="0" smtClean="0"/>
          </a:p>
          <a:p>
            <a:pPr marL="514350" indent="-514350">
              <a:buFont typeface="+mj-lt"/>
              <a:buAutoNum type="arabicPeriod"/>
            </a:pPr>
            <a:endParaRPr lang="en-US" sz="2400" dirty="0" smtClean="0"/>
          </a:p>
          <a:p>
            <a:pPr marL="514350" indent="-514350">
              <a:buFont typeface="+mj-lt"/>
              <a:buAutoNum type="arabicPeriod"/>
            </a:pPr>
            <a:endParaRPr lang="en-US" sz="2400" dirty="0"/>
          </a:p>
        </p:txBody>
      </p:sp>
    </p:spTree>
    <p:extLst>
      <p:ext uri="{BB962C8B-B14F-4D97-AF65-F5344CB8AC3E}">
        <p14:creationId xmlns:p14="http://schemas.microsoft.com/office/powerpoint/2010/main" val="3646455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pic>
        <p:nvPicPr>
          <p:cNvPr id="2054" name="Picture 6" descr="http://upload.wikimedia.org/wikipedia/commons/1/1d/King%27s_Horse_at_Ramillies_17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958" y="1075189"/>
            <a:ext cx="5238750" cy="3552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959958" y="4857156"/>
            <a:ext cx="5357236" cy="923330"/>
          </a:xfrm>
          <a:prstGeom prst="rect">
            <a:avLst/>
          </a:prstGeom>
          <a:noFill/>
        </p:spPr>
        <p:txBody>
          <a:bodyPr wrap="none" rtlCol="0">
            <a:spAutoFit/>
          </a:bodyPr>
          <a:lstStyle/>
          <a:p>
            <a:r>
              <a:rPr lang="en-US" dirty="0"/>
              <a:t>The Queen’s Regiment of Horse </a:t>
            </a:r>
            <a:r>
              <a:rPr lang="en-US" dirty="0" smtClean="0"/>
              <a:t>breaking</a:t>
            </a:r>
          </a:p>
          <a:p>
            <a:r>
              <a:rPr lang="en-US" dirty="0" smtClean="0"/>
              <a:t>through </a:t>
            </a:r>
            <a:r>
              <a:rPr lang="en-US" dirty="0"/>
              <a:t>on the right flank of the French-Bavarian army</a:t>
            </a:r>
            <a:r>
              <a:rPr lang="en-US" dirty="0" smtClean="0"/>
              <a:t>.</a:t>
            </a:r>
          </a:p>
          <a:p>
            <a:r>
              <a:rPr lang="en-US" dirty="0" smtClean="0"/>
              <a:t>1706, War of the Spanish Succession</a:t>
            </a:r>
            <a:endParaRPr lang="en-US" dirty="0"/>
          </a:p>
        </p:txBody>
      </p:sp>
      <p:sp>
        <p:nvSpPr>
          <p:cNvPr id="8" name="TextBox 7"/>
          <p:cNvSpPr txBox="1"/>
          <p:nvPr/>
        </p:nvSpPr>
        <p:spPr>
          <a:xfrm>
            <a:off x="198120" y="1600200"/>
            <a:ext cx="6609438" cy="4801314"/>
          </a:xfrm>
          <a:prstGeom prst="rect">
            <a:avLst/>
          </a:prstGeom>
          <a:noFill/>
        </p:spPr>
        <p:txBody>
          <a:bodyPr wrap="none" rtlCol="0">
            <a:spAutoFit/>
          </a:bodyPr>
          <a:lstStyle/>
          <a:p>
            <a:r>
              <a:rPr lang="en-US" u="sng" dirty="0" smtClean="0"/>
              <a:t>HISTORY OF THE BANK OF ENGLAND</a:t>
            </a:r>
            <a:r>
              <a:rPr lang="en-US" dirty="0" smtClean="0"/>
              <a:t>, Andreas </a:t>
            </a:r>
            <a:r>
              <a:rPr lang="en-US" dirty="0" err="1" smtClean="0"/>
              <a:t>Andreades</a:t>
            </a:r>
            <a:r>
              <a:rPr lang="en-US" dirty="0" smtClean="0"/>
              <a:t>, p 117-118</a:t>
            </a:r>
          </a:p>
          <a:p>
            <a:endParaRPr lang="en-US" dirty="0"/>
          </a:p>
          <a:p>
            <a:r>
              <a:rPr lang="en-US" dirty="0" smtClean="0"/>
              <a:t>1701-1714, </a:t>
            </a:r>
            <a:r>
              <a:rPr lang="en-US" dirty="0"/>
              <a:t>War of the Spanish </a:t>
            </a:r>
            <a:r>
              <a:rPr lang="en-US" dirty="0" smtClean="0"/>
              <a:t>Succession</a:t>
            </a:r>
            <a:endParaRPr lang="en-US" dirty="0"/>
          </a:p>
          <a:p>
            <a:endParaRPr lang="en-US" dirty="0" smtClean="0"/>
          </a:p>
          <a:p>
            <a:endParaRPr lang="en-US" dirty="0"/>
          </a:p>
          <a:p>
            <a:r>
              <a:rPr lang="en-US" dirty="0" smtClean="0"/>
              <a:t>“… in the first place the expenses of the war would have to be met,</a:t>
            </a:r>
          </a:p>
          <a:p>
            <a:r>
              <a:rPr lang="en-US" dirty="0" smtClean="0"/>
              <a:t>and for this recourse must be had to a loan or to taxation, and in</a:t>
            </a:r>
          </a:p>
          <a:p>
            <a:r>
              <a:rPr lang="en-US" dirty="0" smtClean="0"/>
              <a:t>particular to taxation, a method of raising money for which the </a:t>
            </a:r>
          </a:p>
          <a:p>
            <a:r>
              <a:rPr lang="en-US" dirty="0" smtClean="0"/>
              <a:t>public always feels the strongest distaste; a distaste which was the</a:t>
            </a:r>
          </a:p>
          <a:p>
            <a:r>
              <a:rPr lang="en-US" dirty="0" smtClean="0"/>
              <a:t>more natural when we remember the irksome character of the taxes</a:t>
            </a:r>
          </a:p>
          <a:p>
            <a:r>
              <a:rPr lang="en-US" dirty="0" smtClean="0"/>
              <a:t>at that time, and that, thanks to the corruption of the officials who</a:t>
            </a:r>
          </a:p>
          <a:p>
            <a:r>
              <a:rPr lang="en-US" dirty="0" smtClean="0"/>
              <a:t>collected them, only a small part of the money raised ever reached</a:t>
            </a:r>
          </a:p>
          <a:p>
            <a:r>
              <a:rPr lang="en-US" dirty="0" smtClean="0"/>
              <a:t>the Exchequer.” (note 1)</a:t>
            </a:r>
          </a:p>
          <a:p>
            <a:endParaRPr lang="en-US" dirty="0"/>
          </a:p>
          <a:p>
            <a:r>
              <a:rPr lang="en-US" dirty="0" smtClean="0"/>
              <a:t>(note 1) In Scotland, especially, throughout almost the whole of the</a:t>
            </a:r>
          </a:p>
          <a:p>
            <a:r>
              <a:rPr lang="en-US" dirty="0" smtClean="0"/>
              <a:t>18</a:t>
            </a:r>
            <a:r>
              <a:rPr lang="en-US" baseline="30000" dirty="0" smtClean="0"/>
              <a:t>th</a:t>
            </a:r>
            <a:r>
              <a:rPr lang="en-US" dirty="0" smtClean="0"/>
              <a:t> century, the cost of collecting the customs exceeded the </a:t>
            </a:r>
          </a:p>
          <a:p>
            <a:r>
              <a:rPr lang="en-US" dirty="0" smtClean="0"/>
              <a:t>amount collected.</a:t>
            </a:r>
            <a:endParaRPr lang="en-US" dirty="0"/>
          </a:p>
        </p:txBody>
      </p:sp>
      <p:sp>
        <p:nvSpPr>
          <p:cNvPr id="3" name="TextBox 2"/>
          <p:cNvSpPr txBox="1"/>
          <p:nvPr/>
        </p:nvSpPr>
        <p:spPr>
          <a:xfrm>
            <a:off x="1935480" y="429984"/>
            <a:ext cx="7714741" cy="400110"/>
          </a:xfrm>
          <a:prstGeom prst="rect">
            <a:avLst/>
          </a:prstGeom>
          <a:noFill/>
        </p:spPr>
        <p:txBody>
          <a:bodyPr wrap="none" rtlCol="0">
            <a:spAutoFit/>
          </a:bodyPr>
          <a:lstStyle/>
          <a:p>
            <a:r>
              <a:rPr lang="en-US" sz="2000" b="1" dirty="0" smtClean="0"/>
              <a:t>TAXES UPON THE PEOPLE WERE NOT SUFFICIENT FOR WAGING WAR…. </a:t>
            </a:r>
            <a:endParaRPr lang="en-US" sz="2000" b="1" dirty="0"/>
          </a:p>
        </p:txBody>
      </p:sp>
      <p:sp>
        <p:nvSpPr>
          <p:cNvPr id="4" name="TextBox 3"/>
          <p:cNvSpPr txBox="1"/>
          <p:nvPr/>
        </p:nvSpPr>
        <p:spPr>
          <a:xfrm>
            <a:off x="2954199" y="750997"/>
            <a:ext cx="5374869" cy="400110"/>
          </a:xfrm>
          <a:prstGeom prst="rect">
            <a:avLst/>
          </a:prstGeom>
          <a:noFill/>
        </p:spPr>
        <p:txBody>
          <a:bodyPr wrap="none" rtlCol="0">
            <a:spAutoFit/>
          </a:bodyPr>
          <a:lstStyle/>
          <a:p>
            <a:r>
              <a:rPr lang="en-US" sz="2000" b="1" dirty="0" smtClean="0"/>
              <a:t>NEW CREDIT MONEY WAS NEEDED FOR WAR….</a:t>
            </a:r>
            <a:endParaRPr lang="en-US" sz="2000" b="1" dirty="0"/>
          </a:p>
        </p:txBody>
      </p:sp>
    </p:spTree>
    <p:extLst>
      <p:ext uri="{BB962C8B-B14F-4D97-AF65-F5344CB8AC3E}">
        <p14:creationId xmlns:p14="http://schemas.microsoft.com/office/powerpoint/2010/main" val="2322689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sp>
        <p:nvSpPr>
          <p:cNvPr id="3" name="Content Placeholder 2"/>
          <p:cNvSpPr>
            <a:spLocks noGrp="1"/>
          </p:cNvSpPr>
          <p:nvPr>
            <p:ph idx="1"/>
          </p:nvPr>
        </p:nvSpPr>
        <p:spPr>
          <a:xfrm>
            <a:off x="412899" y="1613560"/>
            <a:ext cx="11366198" cy="5032300"/>
          </a:xfrm>
        </p:spPr>
        <p:txBody>
          <a:bodyPr>
            <a:normAutofit/>
          </a:bodyPr>
          <a:lstStyle/>
          <a:p>
            <a:pPr marL="0" indent="0">
              <a:buNone/>
            </a:pPr>
            <a:r>
              <a:rPr lang="en-US" dirty="0" smtClean="0"/>
              <a:t>The policy followed by the Bank was the same as the preceding war:</a:t>
            </a:r>
          </a:p>
          <a:p>
            <a:pPr marL="514350" indent="-514350">
              <a:buAutoNum type="arabicPeriod"/>
            </a:pPr>
            <a:r>
              <a:rPr lang="en-US" dirty="0" smtClean="0"/>
              <a:t>Support the Protestant dynasty</a:t>
            </a:r>
          </a:p>
          <a:p>
            <a:pPr marL="514350" indent="-514350">
              <a:buAutoNum type="arabicPeriod"/>
            </a:pPr>
            <a:r>
              <a:rPr lang="en-US" dirty="0" smtClean="0"/>
              <a:t>Give loans to the Government</a:t>
            </a:r>
          </a:p>
          <a:p>
            <a:pPr marL="514350" indent="-514350">
              <a:buAutoNum type="arabicPeriod"/>
            </a:pPr>
            <a:r>
              <a:rPr lang="en-US" dirty="0" smtClean="0"/>
              <a:t>Secure renewal and extension of its privileges</a:t>
            </a:r>
            <a:endParaRPr lang="en-US" dirty="0"/>
          </a:p>
          <a:p>
            <a:pPr marL="0" indent="0">
              <a:buNone/>
            </a:pPr>
            <a:endParaRPr lang="en-US" dirty="0" smtClean="0"/>
          </a:p>
        </p:txBody>
      </p:sp>
      <p:sp>
        <p:nvSpPr>
          <p:cNvPr id="4" name="TextBox 3"/>
          <p:cNvSpPr txBox="1"/>
          <p:nvPr/>
        </p:nvSpPr>
        <p:spPr>
          <a:xfrm>
            <a:off x="818796" y="610202"/>
            <a:ext cx="11221213" cy="523220"/>
          </a:xfrm>
          <a:prstGeom prst="rect">
            <a:avLst/>
          </a:prstGeom>
          <a:solidFill>
            <a:srgbClr val="FFFFCC"/>
          </a:solidFill>
        </p:spPr>
        <p:txBody>
          <a:bodyPr wrap="none" rtlCol="0">
            <a:spAutoFit/>
          </a:bodyPr>
          <a:lstStyle/>
          <a:p>
            <a:r>
              <a:rPr lang="en-US" sz="2800" dirty="0" smtClean="0"/>
              <a:t>BANK OF ENGLAND and THE WAR OF THE SPANISH SUCCESSION, 1701-1714</a:t>
            </a:r>
            <a:endParaRPr lang="en-US" sz="2800" dirty="0"/>
          </a:p>
        </p:txBody>
      </p:sp>
      <p:pic>
        <p:nvPicPr>
          <p:cNvPr id="3074" name="Picture 2" descr="http://upload.wikimedia.org/wikipedia/commons/f/f7/Queen_Anne_of_Great_Brit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9691" y="2573836"/>
            <a:ext cx="2922905" cy="42841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53691" y="3977254"/>
            <a:ext cx="6096000" cy="2308324"/>
          </a:xfrm>
          <a:prstGeom prst="rect">
            <a:avLst/>
          </a:prstGeom>
          <a:solidFill>
            <a:srgbClr val="FFFFCC"/>
          </a:solidFill>
        </p:spPr>
        <p:txBody>
          <a:bodyPr>
            <a:spAutoFit/>
          </a:bodyPr>
          <a:lstStyle/>
          <a:p>
            <a:r>
              <a:rPr lang="en-US" b="1" dirty="0"/>
              <a:t>Anne</a:t>
            </a:r>
            <a:r>
              <a:rPr lang="en-US" dirty="0"/>
              <a:t> </a:t>
            </a:r>
            <a:r>
              <a:rPr lang="en-US" dirty="0" smtClean="0"/>
              <a:t>(1665 </a:t>
            </a:r>
            <a:r>
              <a:rPr lang="en-US" dirty="0"/>
              <a:t>– </a:t>
            </a:r>
            <a:r>
              <a:rPr lang="en-US" dirty="0" smtClean="0"/>
              <a:t>1714), Protestant Stuart, became Queen of England, Scotland, and Ireland in 1702.  In 1707, under the Acts of Union, two of her realms, </a:t>
            </a:r>
            <a:r>
              <a:rPr lang="en-US" dirty="0"/>
              <a:t>the kingdoms </a:t>
            </a:r>
            <a:r>
              <a:rPr lang="en-US" dirty="0" smtClean="0"/>
              <a:t>of England and Scotland, united </a:t>
            </a:r>
            <a:r>
              <a:rPr lang="en-US" dirty="0"/>
              <a:t>as a </a:t>
            </a:r>
            <a:r>
              <a:rPr lang="en-US" dirty="0" smtClean="0"/>
              <a:t>single sovereign state, the Kingdom of Great Britain.  </a:t>
            </a:r>
          </a:p>
          <a:p>
            <a:endParaRPr lang="en-US" dirty="0"/>
          </a:p>
          <a:p>
            <a:r>
              <a:rPr lang="en-US" dirty="0" smtClean="0"/>
              <a:t>Anne did more for the Bank than William III, her predecessor.  She avoided encouraging such rivals as the Land Banks.</a:t>
            </a:r>
            <a:endParaRPr lang="en-US" dirty="0"/>
          </a:p>
        </p:txBody>
      </p:sp>
    </p:spTree>
    <p:extLst>
      <p:ext uri="{BB962C8B-B14F-4D97-AF65-F5344CB8AC3E}">
        <p14:creationId xmlns:p14="http://schemas.microsoft.com/office/powerpoint/2010/main" val="30814390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sp>
        <p:nvSpPr>
          <p:cNvPr id="3" name="Content Placeholder 2"/>
          <p:cNvSpPr>
            <a:spLocks noGrp="1"/>
          </p:cNvSpPr>
          <p:nvPr>
            <p:ph idx="1"/>
          </p:nvPr>
        </p:nvSpPr>
        <p:spPr>
          <a:xfrm>
            <a:off x="167640" y="2103120"/>
            <a:ext cx="7680960" cy="4483660"/>
          </a:xfrm>
        </p:spPr>
        <p:txBody>
          <a:bodyPr>
            <a:normAutofit/>
          </a:bodyPr>
          <a:lstStyle/>
          <a:p>
            <a:pPr marL="0" indent="0">
              <a:buNone/>
            </a:pPr>
            <a:r>
              <a:rPr lang="en-US" dirty="0" smtClean="0"/>
              <a:t>During the war, the private Goldsmith bankers tried to ruin their great rival, just before the renewal of its charter.</a:t>
            </a:r>
          </a:p>
          <a:p>
            <a:pPr marL="0" indent="0">
              <a:buNone/>
            </a:pPr>
            <a:endParaRPr lang="en-US" dirty="0"/>
          </a:p>
          <a:p>
            <a:pPr marL="0" indent="0">
              <a:buNone/>
            </a:pPr>
            <a:r>
              <a:rPr lang="en-US" dirty="0" smtClean="0"/>
              <a:t>Sir Francis Childs, one of the largest goldsmiths, refused to accept Bank notes.</a:t>
            </a:r>
          </a:p>
          <a:p>
            <a:pPr marL="0" indent="0">
              <a:buNone/>
            </a:pPr>
            <a:endParaRPr lang="en-US" dirty="0"/>
          </a:p>
          <a:p>
            <a:pPr marL="0" indent="0">
              <a:buNone/>
            </a:pPr>
            <a:r>
              <a:rPr lang="en-US" dirty="0" smtClean="0"/>
              <a:t>Then they tried to break the bank, by redeeming for coinage, £30,000 of its notes which they had hoarded.</a:t>
            </a:r>
          </a:p>
          <a:p>
            <a:pPr marL="0" indent="0">
              <a:buNone/>
            </a:pPr>
            <a:endParaRPr lang="en-US" dirty="0"/>
          </a:p>
        </p:txBody>
      </p:sp>
      <p:sp>
        <p:nvSpPr>
          <p:cNvPr id="4" name="TextBox 3"/>
          <p:cNvSpPr txBox="1"/>
          <p:nvPr/>
        </p:nvSpPr>
        <p:spPr>
          <a:xfrm>
            <a:off x="625097" y="652790"/>
            <a:ext cx="11221213" cy="954107"/>
          </a:xfrm>
          <a:prstGeom prst="rect">
            <a:avLst/>
          </a:prstGeom>
          <a:solidFill>
            <a:srgbClr val="FFFFCC"/>
          </a:solidFill>
        </p:spPr>
        <p:txBody>
          <a:bodyPr wrap="none" rtlCol="0">
            <a:spAutoFit/>
          </a:bodyPr>
          <a:lstStyle/>
          <a:p>
            <a:r>
              <a:rPr lang="en-US" sz="2800" dirty="0" smtClean="0"/>
              <a:t>BANK OF ENGLAND and THE WAR OF THE SPANISH SUCCESSION, 1701-1714</a:t>
            </a:r>
          </a:p>
          <a:p>
            <a:pPr algn="ctr"/>
            <a:r>
              <a:rPr lang="en-US" sz="2800" dirty="0" smtClean="0"/>
              <a:t>The Goldsmiths Attack, 1707</a:t>
            </a:r>
            <a:endParaRPr lang="en-US" sz="2800" dirty="0"/>
          </a:p>
        </p:txBody>
      </p:sp>
      <p:pic>
        <p:nvPicPr>
          <p:cNvPr id="4098" name="Picture 2" descr="Engraving of Francis Child before he was knighted in 17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8721" y="1606897"/>
            <a:ext cx="2260350" cy="30685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24369" y="4832454"/>
            <a:ext cx="3475054" cy="1200329"/>
          </a:xfrm>
          <a:prstGeom prst="rect">
            <a:avLst/>
          </a:prstGeom>
          <a:solidFill>
            <a:srgbClr val="CCFF99"/>
          </a:solidFill>
        </p:spPr>
        <p:txBody>
          <a:bodyPr wrap="none" rtlCol="0">
            <a:spAutoFit/>
          </a:bodyPr>
          <a:lstStyle/>
          <a:p>
            <a:r>
              <a:rPr lang="en-US" dirty="0" smtClean="0"/>
              <a:t>SIR </a:t>
            </a:r>
            <a:r>
              <a:rPr lang="en-US" dirty="0"/>
              <a:t>FRANCIS CHILDS (c.1684-1740)</a:t>
            </a:r>
            <a:endParaRPr lang="en-US" dirty="0" smtClean="0"/>
          </a:p>
          <a:p>
            <a:r>
              <a:rPr lang="en-US" dirty="0"/>
              <a:t>Child &amp; Co (</a:t>
            </a:r>
            <a:r>
              <a:rPr lang="en-US" dirty="0" smtClean="0"/>
              <a:t>c.1580s), established in</a:t>
            </a:r>
          </a:p>
          <a:p>
            <a:r>
              <a:rPr lang="en-US" dirty="0" smtClean="0"/>
              <a:t>London, is today a </a:t>
            </a:r>
            <a:r>
              <a:rPr lang="en-US" dirty="0"/>
              <a:t>constituent </a:t>
            </a:r>
            <a:r>
              <a:rPr lang="en-US" dirty="0" smtClean="0"/>
              <a:t>of</a:t>
            </a:r>
          </a:p>
          <a:p>
            <a:r>
              <a:rPr lang="en-US" dirty="0" smtClean="0"/>
              <a:t>The Royal Bank </a:t>
            </a:r>
            <a:r>
              <a:rPr lang="en-US" dirty="0"/>
              <a:t>of Scotland</a:t>
            </a:r>
            <a:r>
              <a:rPr lang="en-US" dirty="0" smtClean="0"/>
              <a:t>.</a:t>
            </a:r>
            <a:endParaRPr lang="en-US" dirty="0"/>
          </a:p>
        </p:txBody>
      </p:sp>
    </p:spTree>
    <p:extLst>
      <p:ext uri="{BB962C8B-B14F-4D97-AF65-F5344CB8AC3E}">
        <p14:creationId xmlns:p14="http://schemas.microsoft.com/office/powerpoint/2010/main" val="4090813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sp>
        <p:nvSpPr>
          <p:cNvPr id="3" name="Content Placeholder 2"/>
          <p:cNvSpPr>
            <a:spLocks noGrp="1"/>
          </p:cNvSpPr>
          <p:nvPr>
            <p:ph idx="1"/>
          </p:nvPr>
        </p:nvSpPr>
        <p:spPr>
          <a:xfrm>
            <a:off x="167640" y="1878686"/>
            <a:ext cx="7239000" cy="4708094"/>
          </a:xfrm>
        </p:spPr>
        <p:txBody>
          <a:bodyPr>
            <a:normAutofit/>
          </a:bodyPr>
          <a:lstStyle/>
          <a:p>
            <a:pPr marL="0" indent="0">
              <a:buNone/>
            </a:pPr>
            <a:r>
              <a:rPr lang="en-US" dirty="0" smtClean="0"/>
              <a:t>The Directors of the Bank, however, won.  The </a:t>
            </a:r>
            <a:r>
              <a:rPr lang="en-US" dirty="0"/>
              <a:t>Directors made a 20% call on their </a:t>
            </a:r>
            <a:r>
              <a:rPr lang="en-US" dirty="0" smtClean="0"/>
              <a:t>shareholders.  In addition, sums were advanced from the Dukes of Marlborough, Newcastle, and Somerset, nobles, merchants, and the Queen.</a:t>
            </a:r>
          </a:p>
          <a:p>
            <a:pPr marL="0" indent="0">
              <a:buNone/>
            </a:pPr>
            <a:endParaRPr lang="en-US" dirty="0"/>
          </a:p>
          <a:p>
            <a:pPr marL="0" indent="0">
              <a:buNone/>
            </a:pPr>
            <a:r>
              <a:rPr lang="en-US" dirty="0" smtClean="0"/>
              <a:t>The Directors also adopted a brilliantly simple strategy:  they refused to redeem the goldsmiths’ Bank of England notes but redeemed notes of their other customers.</a:t>
            </a:r>
            <a:endParaRPr lang="en-US" dirty="0"/>
          </a:p>
        </p:txBody>
      </p:sp>
      <p:sp>
        <p:nvSpPr>
          <p:cNvPr id="4" name="TextBox 3"/>
          <p:cNvSpPr txBox="1"/>
          <p:nvPr/>
        </p:nvSpPr>
        <p:spPr>
          <a:xfrm>
            <a:off x="625097" y="652790"/>
            <a:ext cx="11221213" cy="954107"/>
          </a:xfrm>
          <a:prstGeom prst="rect">
            <a:avLst/>
          </a:prstGeom>
          <a:solidFill>
            <a:srgbClr val="FFFFCC"/>
          </a:solidFill>
        </p:spPr>
        <p:txBody>
          <a:bodyPr wrap="none" rtlCol="0">
            <a:spAutoFit/>
          </a:bodyPr>
          <a:lstStyle/>
          <a:p>
            <a:r>
              <a:rPr lang="en-US" sz="2800" dirty="0" smtClean="0"/>
              <a:t>BANK OF ENGLAND and THE WAR OF THE SPANISH SUCCESSION, 1701-1714</a:t>
            </a:r>
          </a:p>
          <a:p>
            <a:pPr algn="ctr"/>
            <a:r>
              <a:rPr lang="en-US" sz="2800" dirty="0" smtClean="0"/>
              <a:t>The Goldsmiths Attack, 1707</a:t>
            </a:r>
            <a:endParaRPr lang="en-US" sz="2800" dirty="0"/>
          </a:p>
        </p:txBody>
      </p:sp>
      <p:pic>
        <p:nvPicPr>
          <p:cNvPr id="5122" name="Picture 2" descr="http://ichef.bbci.co.uk/arts/yourpaintings/images/paintings/gac/large/gac_gac_4983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895" y="1878686"/>
            <a:ext cx="4406015" cy="36965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86115" y="5575208"/>
            <a:ext cx="3171574" cy="1200329"/>
          </a:xfrm>
          <a:prstGeom prst="rect">
            <a:avLst/>
          </a:prstGeom>
          <a:noFill/>
        </p:spPr>
        <p:txBody>
          <a:bodyPr wrap="none" rtlCol="0">
            <a:spAutoFit/>
          </a:bodyPr>
          <a:lstStyle/>
          <a:p>
            <a:pPr algn="ctr"/>
            <a:r>
              <a:rPr lang="en-US" u="sng" dirty="0" smtClean="0"/>
              <a:t>Supporter of the Bank</a:t>
            </a:r>
          </a:p>
          <a:p>
            <a:r>
              <a:rPr lang="en-US" dirty="0" smtClean="0"/>
              <a:t>The Duke of Marlborough</a:t>
            </a:r>
          </a:p>
          <a:p>
            <a:r>
              <a:rPr lang="en-US" dirty="0" smtClean="0"/>
              <a:t>at the Battle of Blenheim, 1704;</a:t>
            </a:r>
          </a:p>
          <a:p>
            <a:r>
              <a:rPr lang="en-US" dirty="0" smtClean="0"/>
              <a:t>an original shareholder in Bank</a:t>
            </a:r>
            <a:endParaRPr lang="en-US" dirty="0"/>
          </a:p>
        </p:txBody>
      </p:sp>
    </p:spTree>
    <p:extLst>
      <p:ext uri="{BB962C8B-B14F-4D97-AF65-F5344CB8AC3E}">
        <p14:creationId xmlns:p14="http://schemas.microsoft.com/office/powerpoint/2010/main" val="3320541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sp>
        <p:nvSpPr>
          <p:cNvPr id="3" name="Content Placeholder 2"/>
          <p:cNvSpPr>
            <a:spLocks noGrp="1"/>
          </p:cNvSpPr>
          <p:nvPr>
            <p:ph idx="1"/>
          </p:nvPr>
        </p:nvSpPr>
        <p:spPr>
          <a:xfrm>
            <a:off x="152400" y="2103211"/>
            <a:ext cx="7239000" cy="4339234"/>
          </a:xfrm>
        </p:spPr>
        <p:txBody>
          <a:bodyPr>
            <a:normAutofit fontScale="92500" lnSpcReduction="10000"/>
          </a:bodyPr>
          <a:lstStyle/>
          <a:p>
            <a:pPr marL="0" indent="0">
              <a:buNone/>
            </a:pPr>
            <a:r>
              <a:rPr lang="en-US" sz="2000" dirty="0" smtClean="0"/>
              <a:t>In 1708 the Government was again in financial difficulties.  The receipts from the taxes hardly covered half the expenditure.   An agreement with the Bank was reached:  </a:t>
            </a:r>
          </a:p>
          <a:p>
            <a:r>
              <a:rPr lang="en-US" sz="2000" dirty="0" smtClean="0"/>
              <a:t>Interest on </a:t>
            </a:r>
            <a:r>
              <a:rPr lang="en-US" sz="2000" dirty="0"/>
              <a:t>original </a:t>
            </a:r>
            <a:r>
              <a:rPr lang="en-US" sz="2000" dirty="0" smtClean="0"/>
              <a:t>£1.2 million pound loan reduced from 8% to 6%.</a:t>
            </a:r>
          </a:p>
          <a:p>
            <a:r>
              <a:rPr lang="en-US" sz="2000" dirty="0" smtClean="0"/>
              <a:t>The Bank advanced a fresh loan of £400,000 at 6%.</a:t>
            </a:r>
          </a:p>
          <a:p>
            <a:r>
              <a:rPr lang="en-US" sz="2000" dirty="0" smtClean="0"/>
              <a:t>The Bank advanced a loan of £1.8 million, by buying the Government’s Exchequer bills on security of the house duties, at  6% for interest and repayment of principal.</a:t>
            </a:r>
          </a:p>
          <a:p>
            <a:r>
              <a:rPr lang="en-US" sz="2000" dirty="0" smtClean="0"/>
              <a:t>The extension of the Bank’s privileges for 21 years.</a:t>
            </a:r>
          </a:p>
          <a:p>
            <a:r>
              <a:rPr lang="en-US" sz="2000" dirty="0" smtClean="0"/>
              <a:t>Permission to double its existing capital of £2.2 million.  The entire subscription (£2.2 million) was filled on Feb. 22, 1709, between 9 o’clock and mid-day!   </a:t>
            </a:r>
          </a:p>
          <a:p>
            <a:r>
              <a:rPr lang="en-US" sz="2000" dirty="0" smtClean="0"/>
              <a:t>The issuance of bank notes by a corporation exceeding 6 people was prohibited.  This created a monopoly for the Bank. </a:t>
            </a:r>
            <a:endParaRPr lang="en-US" sz="2000" dirty="0"/>
          </a:p>
        </p:txBody>
      </p:sp>
      <p:sp>
        <p:nvSpPr>
          <p:cNvPr id="4" name="TextBox 3"/>
          <p:cNvSpPr txBox="1"/>
          <p:nvPr/>
        </p:nvSpPr>
        <p:spPr>
          <a:xfrm>
            <a:off x="625097" y="652790"/>
            <a:ext cx="11221213" cy="954107"/>
          </a:xfrm>
          <a:prstGeom prst="rect">
            <a:avLst/>
          </a:prstGeom>
          <a:solidFill>
            <a:srgbClr val="FFFFCC"/>
          </a:solidFill>
        </p:spPr>
        <p:txBody>
          <a:bodyPr wrap="none" rtlCol="0">
            <a:spAutoFit/>
          </a:bodyPr>
          <a:lstStyle/>
          <a:p>
            <a:r>
              <a:rPr lang="en-US" sz="2800" dirty="0" smtClean="0"/>
              <a:t>BANK OF ENGLAND and THE WAR OF THE SPANISH SUCCESSION, 1701-1714</a:t>
            </a:r>
          </a:p>
          <a:p>
            <a:pPr algn="ctr"/>
            <a:r>
              <a:rPr lang="en-US" sz="2800" dirty="0" smtClean="0"/>
              <a:t>The Act of 1709 – Renewal of the Bank’s Charter</a:t>
            </a:r>
            <a:endParaRPr lang="en-US" sz="2800" dirty="0"/>
          </a:p>
        </p:txBody>
      </p:sp>
      <p:sp>
        <p:nvSpPr>
          <p:cNvPr id="6" name="TextBox 5"/>
          <p:cNvSpPr txBox="1"/>
          <p:nvPr/>
        </p:nvSpPr>
        <p:spPr>
          <a:xfrm>
            <a:off x="7986123" y="5657671"/>
            <a:ext cx="3997056" cy="1200329"/>
          </a:xfrm>
          <a:prstGeom prst="rect">
            <a:avLst/>
          </a:prstGeom>
          <a:noFill/>
        </p:spPr>
        <p:txBody>
          <a:bodyPr wrap="none" rtlCol="0">
            <a:spAutoFit/>
          </a:bodyPr>
          <a:lstStyle/>
          <a:p>
            <a:pPr algn="ctr"/>
            <a:r>
              <a:rPr lang="en-US" u="sng" dirty="0" smtClean="0"/>
              <a:t>Supporter of the Bank</a:t>
            </a:r>
            <a:endParaRPr lang="en-US" dirty="0" smtClean="0"/>
          </a:p>
          <a:p>
            <a:r>
              <a:rPr lang="en-US" dirty="0" smtClean="0"/>
              <a:t>John </a:t>
            </a:r>
            <a:r>
              <a:rPr lang="en-US" dirty="0" err="1"/>
              <a:t>Holles</a:t>
            </a:r>
            <a:r>
              <a:rPr lang="en-US" dirty="0"/>
              <a:t>, 1st Duke of </a:t>
            </a:r>
            <a:r>
              <a:rPr lang="en-US" dirty="0" smtClean="0"/>
              <a:t>Newcastle</a:t>
            </a:r>
          </a:p>
          <a:p>
            <a:r>
              <a:rPr lang="en-US" dirty="0" smtClean="0"/>
              <a:t>-upon-Tyne (1662-1711) was</a:t>
            </a:r>
          </a:p>
          <a:p>
            <a:r>
              <a:rPr lang="en-US" dirty="0" smtClean="0"/>
              <a:t> Lord Keeper of the Privy Seal 1707-1711</a:t>
            </a:r>
            <a:endParaRPr lang="en-US" dirty="0"/>
          </a:p>
        </p:txBody>
      </p:sp>
      <p:pic>
        <p:nvPicPr>
          <p:cNvPr id="6146" name="Picture 2" descr="http://www.nonington.org.uk/wp-content/uploads/2013/05/Thomas-Pelham-Holles-1st-Duke-of-Newcast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2259" y="1741526"/>
            <a:ext cx="2724785" cy="383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400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sp>
        <p:nvSpPr>
          <p:cNvPr id="3" name="Content Placeholder 2"/>
          <p:cNvSpPr>
            <a:spLocks noGrp="1"/>
          </p:cNvSpPr>
          <p:nvPr>
            <p:ph idx="1"/>
          </p:nvPr>
        </p:nvSpPr>
        <p:spPr>
          <a:xfrm>
            <a:off x="152400" y="1878687"/>
            <a:ext cx="7239000" cy="4339234"/>
          </a:xfrm>
        </p:spPr>
        <p:txBody>
          <a:bodyPr>
            <a:normAutofit lnSpcReduction="10000"/>
          </a:bodyPr>
          <a:lstStyle/>
          <a:p>
            <a:pPr marL="0" indent="0">
              <a:buNone/>
            </a:pPr>
            <a:r>
              <a:rPr lang="en-US" sz="2000" dirty="0" smtClean="0"/>
              <a:t>After the Act of 1709, the total capital (outstanding loans and cash) of the Bank </a:t>
            </a:r>
            <a:r>
              <a:rPr lang="en-US" sz="2000" dirty="0"/>
              <a:t>was </a:t>
            </a:r>
            <a:r>
              <a:rPr lang="en-US" sz="2000" dirty="0" smtClean="0"/>
              <a:t>£6.6 million:</a:t>
            </a:r>
          </a:p>
          <a:p>
            <a:pPr marL="0" indent="0">
              <a:buNone/>
            </a:pPr>
            <a:endParaRPr lang="en-US" sz="2000" dirty="0"/>
          </a:p>
          <a:p>
            <a:pPr marL="0" indent="0">
              <a:buNone/>
            </a:pPr>
            <a:r>
              <a:rPr lang="en-US" sz="2000" dirty="0" smtClean="0"/>
              <a:t>Original loan                                               £ 2.2  million</a:t>
            </a:r>
          </a:p>
          <a:p>
            <a:pPr marL="0" indent="0">
              <a:buNone/>
            </a:pPr>
            <a:r>
              <a:rPr lang="en-US" sz="2000" dirty="0"/>
              <a:t>Double of </a:t>
            </a:r>
            <a:r>
              <a:rPr lang="en-US" sz="2000" dirty="0" smtClean="0"/>
              <a:t>capital (cash)                               2.2 million</a:t>
            </a:r>
          </a:p>
          <a:p>
            <a:pPr marL="0" indent="0">
              <a:buNone/>
            </a:pPr>
            <a:r>
              <a:rPr lang="en-US" sz="2000" dirty="0"/>
              <a:t>Fresh loan </a:t>
            </a:r>
            <a:r>
              <a:rPr lang="en-US" sz="2000" dirty="0" smtClean="0"/>
              <a:t>                                                        .4 million</a:t>
            </a:r>
          </a:p>
          <a:p>
            <a:pPr marL="0" indent="0">
              <a:buNone/>
            </a:pPr>
            <a:r>
              <a:rPr lang="en-US" sz="2000" dirty="0" smtClean="0"/>
              <a:t>Exchequer Bills (non-permanent loan)     1.8 million</a:t>
            </a:r>
          </a:p>
          <a:p>
            <a:pPr marL="0" indent="0">
              <a:buNone/>
            </a:pPr>
            <a:endParaRPr lang="en-US" sz="2000" dirty="0"/>
          </a:p>
          <a:p>
            <a:pPr marL="0" indent="0">
              <a:buNone/>
            </a:pPr>
            <a:r>
              <a:rPr lang="en-US" sz="2000" dirty="0" smtClean="0"/>
              <a:t>                                   Total capital:            £ 6.6 million</a:t>
            </a:r>
          </a:p>
          <a:p>
            <a:pPr marL="0" indent="0">
              <a:buNone/>
            </a:pPr>
            <a:endParaRPr lang="en-US" sz="2000" dirty="0"/>
          </a:p>
          <a:p>
            <a:pPr marL="0" indent="0">
              <a:buNone/>
            </a:pPr>
            <a:r>
              <a:rPr lang="en-US" sz="2000" u="sng" dirty="0" smtClean="0"/>
              <a:t>NOTE: The Bank’s monopoly of issue was only limited by the</a:t>
            </a:r>
          </a:p>
          <a:p>
            <a:pPr marL="0" indent="0">
              <a:buNone/>
            </a:pPr>
            <a:r>
              <a:rPr lang="en-US" sz="2000" u="sng" dirty="0" smtClean="0"/>
              <a:t>formal order not to issue notes to an amount exceeding its capital.</a:t>
            </a:r>
            <a:r>
              <a:rPr lang="en-US" sz="2000" dirty="0" smtClean="0"/>
              <a:t>     </a:t>
            </a:r>
            <a:endParaRPr lang="en-US" sz="2000" dirty="0"/>
          </a:p>
        </p:txBody>
      </p:sp>
      <p:sp>
        <p:nvSpPr>
          <p:cNvPr id="4" name="TextBox 3"/>
          <p:cNvSpPr txBox="1"/>
          <p:nvPr/>
        </p:nvSpPr>
        <p:spPr>
          <a:xfrm>
            <a:off x="625097" y="652790"/>
            <a:ext cx="11221213" cy="954107"/>
          </a:xfrm>
          <a:prstGeom prst="rect">
            <a:avLst/>
          </a:prstGeom>
          <a:solidFill>
            <a:srgbClr val="FFFFCC"/>
          </a:solidFill>
        </p:spPr>
        <p:txBody>
          <a:bodyPr wrap="none" rtlCol="0">
            <a:spAutoFit/>
          </a:bodyPr>
          <a:lstStyle/>
          <a:p>
            <a:r>
              <a:rPr lang="en-US" sz="2800" dirty="0" smtClean="0"/>
              <a:t>BANK OF ENGLAND and THE WAR OF THE SPANISH SUCCESSION, 1701-1714</a:t>
            </a:r>
          </a:p>
          <a:p>
            <a:pPr algn="ctr"/>
            <a:r>
              <a:rPr lang="en-US" sz="2800" dirty="0" smtClean="0"/>
              <a:t>The Act of 1709 – Renewal of the Bank’s Charter</a:t>
            </a:r>
            <a:endParaRPr lang="en-US" sz="2800" dirty="0"/>
          </a:p>
        </p:txBody>
      </p:sp>
      <p:sp>
        <p:nvSpPr>
          <p:cNvPr id="6" name="TextBox 5"/>
          <p:cNvSpPr txBox="1"/>
          <p:nvPr/>
        </p:nvSpPr>
        <p:spPr>
          <a:xfrm>
            <a:off x="7610401" y="5619964"/>
            <a:ext cx="4581599" cy="1200329"/>
          </a:xfrm>
          <a:prstGeom prst="rect">
            <a:avLst/>
          </a:prstGeom>
          <a:noFill/>
        </p:spPr>
        <p:txBody>
          <a:bodyPr wrap="square" rtlCol="0">
            <a:spAutoFit/>
          </a:bodyPr>
          <a:lstStyle/>
          <a:p>
            <a:pPr algn="ctr"/>
            <a:r>
              <a:rPr lang="en-US" u="sng" dirty="0" smtClean="0"/>
              <a:t>Supporter of the Bank</a:t>
            </a:r>
            <a:endParaRPr lang="en-US" dirty="0" smtClean="0"/>
          </a:p>
          <a:p>
            <a:r>
              <a:rPr lang="en-US" b="1" dirty="0"/>
              <a:t>Charles Seymour, 6th Duke of </a:t>
            </a:r>
            <a:r>
              <a:rPr lang="en-US" b="1" dirty="0" smtClean="0"/>
              <a:t>Somerset</a:t>
            </a:r>
          </a:p>
          <a:p>
            <a:r>
              <a:rPr lang="en-US" dirty="0" smtClean="0"/>
              <a:t>(1662-1748) deserted James II to bear arms for William of Orange in the Revolution of 1688</a:t>
            </a:r>
            <a:endParaRPr lang="en-US" dirty="0"/>
          </a:p>
        </p:txBody>
      </p:sp>
      <p:pic>
        <p:nvPicPr>
          <p:cNvPr id="7170" name="Picture 2" descr="http://images.npg.org.uk/800_800/5/2/mw1416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9120" y="1606897"/>
            <a:ext cx="2953748" cy="406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778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sp>
        <p:nvSpPr>
          <p:cNvPr id="3" name="Content Placeholder 2"/>
          <p:cNvSpPr>
            <a:spLocks noGrp="1"/>
          </p:cNvSpPr>
          <p:nvPr>
            <p:ph idx="1"/>
          </p:nvPr>
        </p:nvSpPr>
        <p:spPr>
          <a:xfrm>
            <a:off x="152400" y="1709275"/>
            <a:ext cx="7458001" cy="4661046"/>
          </a:xfrm>
        </p:spPr>
        <p:txBody>
          <a:bodyPr>
            <a:normAutofit lnSpcReduction="10000"/>
          </a:bodyPr>
          <a:lstStyle/>
          <a:p>
            <a:pPr marL="0" indent="0">
              <a:buNone/>
            </a:pPr>
            <a:r>
              <a:rPr lang="en-US" sz="2000" dirty="0" smtClean="0"/>
              <a:t>“If for every </a:t>
            </a:r>
            <a:r>
              <a:rPr lang="en-US" sz="2000" dirty="0"/>
              <a:t>debt the Government incurs, an equal amount of money </a:t>
            </a:r>
            <a:r>
              <a:rPr lang="en-US" sz="2000" dirty="0" smtClean="0"/>
              <a:t>is to </a:t>
            </a:r>
            <a:r>
              <a:rPr lang="en-US" sz="2000" dirty="0"/>
              <a:t>be created, why here we have the philosopher's stone at once</a:t>
            </a:r>
            <a:r>
              <a:rPr lang="en-US" sz="2000" dirty="0" smtClean="0"/>
              <a:t>.  What </a:t>
            </a:r>
            <a:r>
              <a:rPr lang="en-US" sz="2000" dirty="0"/>
              <a:t>is the long sought El Dorado compared to </a:t>
            </a:r>
            <a:r>
              <a:rPr lang="en-US" sz="2000" dirty="0" smtClean="0"/>
              <a:t>this?   Even there </a:t>
            </a:r>
            <a:r>
              <a:rPr lang="en-US" sz="2000" dirty="0"/>
              <a:t>the gold required to be </a:t>
            </a:r>
            <a:r>
              <a:rPr lang="en-US" sz="2000" dirty="0" smtClean="0"/>
              <a:t>picked up</a:t>
            </a:r>
            <a:r>
              <a:rPr lang="en-US" sz="2000" dirty="0"/>
              <a:t>, and fashioned into coin</a:t>
            </a:r>
            <a:r>
              <a:rPr lang="en-US" sz="2000" dirty="0" smtClean="0"/>
              <a:t>.   Besides</a:t>
            </a:r>
            <a:r>
              <a:rPr lang="en-US" sz="2000" dirty="0"/>
              <a:t>, people in this country would have to go round the </a:t>
            </a:r>
            <a:r>
              <a:rPr lang="en-US" sz="2000" dirty="0" smtClean="0"/>
              <a:t>globe in </a:t>
            </a:r>
            <a:r>
              <a:rPr lang="en-US" sz="2000" dirty="0"/>
              <a:t>search of it</a:t>
            </a:r>
            <a:r>
              <a:rPr lang="en-US" sz="2000" dirty="0" smtClean="0"/>
              <a:t>.</a:t>
            </a:r>
            <a:endParaRPr lang="en-US" sz="2000" dirty="0"/>
          </a:p>
          <a:p>
            <a:pPr marL="0" indent="0">
              <a:buNone/>
            </a:pPr>
            <a:r>
              <a:rPr lang="en-US" sz="2000" dirty="0" smtClean="0"/>
              <a:t>But </a:t>
            </a:r>
            <a:r>
              <a:rPr lang="en-US" sz="2000" dirty="0"/>
              <a:t>let us coolly consider the principle </a:t>
            </a:r>
            <a:r>
              <a:rPr lang="en-US" sz="2000" dirty="0" smtClean="0"/>
              <a:t>involved in </a:t>
            </a:r>
            <a:r>
              <a:rPr lang="en-US" sz="2000" dirty="0"/>
              <a:t>this plan of issuing notes upon the security of the public debts</a:t>
            </a:r>
            <a:r>
              <a:rPr lang="en-US" sz="2000" dirty="0" smtClean="0"/>
              <a:t>. </a:t>
            </a:r>
            <a:endParaRPr lang="en-US" sz="2000" dirty="0"/>
          </a:p>
          <a:p>
            <a:pPr marL="0" indent="0">
              <a:buNone/>
            </a:pPr>
            <a:r>
              <a:rPr lang="en-US" sz="2000" dirty="0"/>
              <a:t>Stated in simple language, it is </a:t>
            </a:r>
            <a:r>
              <a:rPr lang="en-US" sz="2000" dirty="0" smtClean="0"/>
              <a:t>this:   </a:t>
            </a:r>
            <a:r>
              <a:rPr lang="en-US" sz="2000" dirty="0"/>
              <a:t>That the way to </a:t>
            </a:r>
            <a:r>
              <a:rPr lang="en-US" sz="2000" dirty="0" smtClean="0"/>
              <a:t>CREATE money </a:t>
            </a:r>
            <a:r>
              <a:rPr lang="en-US" sz="2000" dirty="0"/>
              <a:t>is for the Government to BORROW Money</a:t>
            </a:r>
            <a:r>
              <a:rPr lang="en-US" sz="2000" dirty="0" smtClean="0"/>
              <a:t>.  </a:t>
            </a:r>
            <a:r>
              <a:rPr lang="en-US" sz="2000" dirty="0"/>
              <a:t>That is to </a:t>
            </a:r>
            <a:r>
              <a:rPr lang="en-US" sz="2000" dirty="0" smtClean="0"/>
              <a:t>say </a:t>
            </a:r>
            <a:r>
              <a:rPr lang="en-US" sz="2000" dirty="0"/>
              <a:t>A lends B money on mortgage, and on the security of the mortgage</a:t>
            </a:r>
            <a:r>
              <a:rPr lang="en-US" sz="2000" dirty="0" smtClean="0"/>
              <a:t>,  A </a:t>
            </a:r>
            <a:r>
              <a:rPr lang="en-US" sz="2000" dirty="0"/>
              <a:t>is allowed to create an equal amount of money to what </a:t>
            </a:r>
            <a:r>
              <a:rPr lang="en-US" sz="2000" dirty="0" smtClean="0"/>
              <a:t>he has </a:t>
            </a:r>
            <a:r>
              <a:rPr lang="en-US" sz="2000" dirty="0"/>
              <a:t>already lent! ! </a:t>
            </a:r>
            <a:endParaRPr lang="en-US" sz="2000" dirty="0" smtClean="0"/>
          </a:p>
          <a:p>
            <a:pPr marL="0" indent="0">
              <a:buNone/>
            </a:pPr>
            <a:r>
              <a:rPr lang="en-US" sz="2000" dirty="0" smtClean="0"/>
              <a:t>Granting </a:t>
            </a:r>
            <a:r>
              <a:rPr lang="en-US" sz="2000" dirty="0"/>
              <a:t>that to a small extent this </a:t>
            </a:r>
            <a:r>
              <a:rPr lang="en-US" sz="2000" dirty="0" smtClean="0"/>
              <a:t>may be </a:t>
            </a:r>
            <a:r>
              <a:rPr lang="en-US" sz="2000" dirty="0"/>
              <a:t>done without any practical mischief, yet, as a general principle</a:t>
            </a:r>
            <a:r>
              <a:rPr lang="en-US" sz="2000" dirty="0" smtClean="0"/>
              <a:t>, what </a:t>
            </a:r>
            <a:r>
              <a:rPr lang="en-US" sz="2000" dirty="0"/>
              <a:t>can be more palpably absurd ?</a:t>
            </a:r>
          </a:p>
        </p:txBody>
      </p:sp>
      <p:sp>
        <p:nvSpPr>
          <p:cNvPr id="4" name="TextBox 3"/>
          <p:cNvSpPr txBox="1"/>
          <p:nvPr/>
        </p:nvSpPr>
        <p:spPr>
          <a:xfrm>
            <a:off x="0" y="381001"/>
            <a:ext cx="12192001" cy="954107"/>
          </a:xfrm>
          <a:prstGeom prst="rect">
            <a:avLst/>
          </a:prstGeom>
          <a:solidFill>
            <a:srgbClr val="FFFFCC"/>
          </a:solidFill>
        </p:spPr>
        <p:txBody>
          <a:bodyPr wrap="square" rtlCol="0">
            <a:spAutoFit/>
          </a:bodyPr>
          <a:lstStyle/>
          <a:p>
            <a:r>
              <a:rPr lang="en-US" sz="2800" dirty="0" smtClean="0"/>
              <a:t>Henry Dunning Macleod, THEORY AND PRACTICE OF BANKING, 5</a:t>
            </a:r>
            <a:r>
              <a:rPr lang="en-US" sz="2800" baseline="30000" dirty="0" smtClean="0"/>
              <a:t>th</a:t>
            </a:r>
            <a:r>
              <a:rPr lang="en-US" sz="2800" dirty="0" smtClean="0"/>
              <a:t> Ed., orig. 1855</a:t>
            </a:r>
          </a:p>
          <a:p>
            <a:pPr algn="ctr"/>
            <a:r>
              <a:rPr lang="en-US" sz="2800" dirty="0" smtClean="0"/>
              <a:t>The Bank’s Power of Note Issue is Criticized</a:t>
            </a:r>
            <a:endParaRPr lang="en-US" sz="2800" dirty="0"/>
          </a:p>
        </p:txBody>
      </p:sp>
      <p:sp>
        <p:nvSpPr>
          <p:cNvPr id="5" name="TextBox 4"/>
          <p:cNvSpPr txBox="1"/>
          <p:nvPr/>
        </p:nvSpPr>
        <p:spPr>
          <a:xfrm>
            <a:off x="3688080" y="-458687"/>
            <a:ext cx="184731" cy="369332"/>
          </a:xfrm>
          <a:prstGeom prst="rect">
            <a:avLst/>
          </a:prstGeom>
          <a:noFill/>
        </p:spPr>
        <p:txBody>
          <a:bodyPr wrap="none" rtlCol="0">
            <a:spAutoFit/>
          </a:bodyPr>
          <a:lstStyle/>
          <a:p>
            <a:endParaRPr lang="en-US" dirty="0"/>
          </a:p>
        </p:txBody>
      </p:sp>
      <p:pic>
        <p:nvPicPr>
          <p:cNvPr id="1026" name="Picture 2" descr="http://upload.wikimedia.org/wikipedia/commons/9/9c/Joseph_Wright_of_Derby_The_Alchem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3919" y="2346960"/>
            <a:ext cx="3688081" cy="45110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lietaer.com/wp-content/uploads/2010/09/Bank_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3922" y="1335108"/>
            <a:ext cx="3688078" cy="25358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34325" y="6211669"/>
            <a:ext cx="3669594" cy="646331"/>
          </a:xfrm>
          <a:prstGeom prst="rect">
            <a:avLst/>
          </a:prstGeom>
          <a:noFill/>
        </p:spPr>
        <p:txBody>
          <a:bodyPr wrap="none" rtlCol="0">
            <a:spAutoFit/>
          </a:bodyPr>
          <a:lstStyle/>
          <a:p>
            <a:r>
              <a:rPr lang="en-US" b="1" dirty="0"/>
              <a:t>The </a:t>
            </a:r>
            <a:r>
              <a:rPr lang="en-US" b="1" dirty="0" err="1" smtClean="0"/>
              <a:t>Alchymist</a:t>
            </a:r>
            <a:endParaRPr lang="en-US" b="1" dirty="0" smtClean="0"/>
          </a:p>
          <a:p>
            <a:r>
              <a:rPr lang="en-US" b="1" dirty="0" smtClean="0"/>
              <a:t>In </a:t>
            </a:r>
            <a:r>
              <a:rPr lang="en-US" b="1" dirty="0"/>
              <a:t>Search of the Philosophers' Stone</a:t>
            </a:r>
          </a:p>
        </p:txBody>
      </p:sp>
    </p:spTree>
    <p:extLst>
      <p:ext uri="{BB962C8B-B14F-4D97-AF65-F5344CB8AC3E}">
        <p14:creationId xmlns:p14="http://schemas.microsoft.com/office/powerpoint/2010/main" val="32063667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yellowbrickroad.com/follow/wp-content/uploads/2011/07/magician-s-hands_1600x1200_357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2656" y="724686"/>
            <a:ext cx="4809344" cy="36099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6369" y="2040144"/>
            <a:ext cx="4758552" cy="2089896"/>
          </a:xfrm>
        </p:spPr>
        <p:txBody>
          <a:bodyPr>
            <a:normAutofit fontScale="92500" lnSpcReduction="10000"/>
          </a:bodyPr>
          <a:lstStyle/>
          <a:p>
            <a:pPr marL="0" indent="0">
              <a:buNone/>
            </a:pPr>
            <a:r>
              <a:rPr lang="en-US" dirty="0"/>
              <a:t>THE BANK’S MAIN </a:t>
            </a:r>
            <a:r>
              <a:rPr lang="en-US" dirty="0" smtClean="0"/>
              <a:t>PROTECTION:</a:t>
            </a:r>
            <a:endParaRPr lang="en-US" dirty="0"/>
          </a:p>
          <a:p>
            <a:pPr marL="0" indent="0">
              <a:buNone/>
            </a:pPr>
            <a:r>
              <a:rPr lang="en-US" dirty="0" smtClean="0"/>
              <a:t>ITS </a:t>
            </a:r>
            <a:r>
              <a:rPr lang="en-US" dirty="0"/>
              <a:t>COMPLEXITY KEPT PEOPLE FROM </a:t>
            </a:r>
            <a:r>
              <a:rPr lang="en-US" dirty="0" smtClean="0"/>
              <a:t>UNDERSTANDING THE </a:t>
            </a:r>
            <a:r>
              <a:rPr lang="en-US" dirty="0"/>
              <a:t>TRUE SOURCE OF ITS POWER –</a:t>
            </a:r>
          </a:p>
          <a:p>
            <a:pPr marL="0" indent="0">
              <a:buNone/>
            </a:pPr>
            <a:r>
              <a:rPr lang="en-US" u="sng" dirty="0"/>
              <a:t>THE MONEY CREATION </a:t>
            </a:r>
            <a:r>
              <a:rPr lang="en-US" u="sng" dirty="0" smtClean="0"/>
              <a:t>PROCESS</a:t>
            </a:r>
          </a:p>
          <a:p>
            <a:pPr marL="0" indent="0">
              <a:buNone/>
            </a:pPr>
            <a:endParaRPr lang="en-US" dirty="0"/>
          </a:p>
          <a:p>
            <a:pPr marL="0" indent="0">
              <a:buNone/>
            </a:pPr>
            <a:endParaRPr lang="en-US" dirty="0" smtClean="0"/>
          </a:p>
        </p:txBody>
      </p:sp>
      <p:pic>
        <p:nvPicPr>
          <p:cNvPr id="3074" name="Picture 2" descr="http://4.bp.blogspot.com/_g23luxfc5AY/TQucAEStXPI/AAAAAAAAgps/7npsCrrikTc/s640/college+of+economic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2656" y="3504192"/>
            <a:ext cx="4809346" cy="3353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 y="355354"/>
            <a:ext cx="12192000" cy="369332"/>
          </a:xfrm>
          <a:prstGeom prst="rect">
            <a:avLst/>
          </a:prstGeom>
          <a:solidFill>
            <a:srgbClr val="CCFFFF"/>
          </a:solidFill>
        </p:spPr>
        <p:txBody>
          <a:bodyPr wrap="square" rtlCol="0">
            <a:spAutoFit/>
          </a:bodyPr>
          <a:lstStyle/>
          <a:p>
            <a:pPr algn="ctr"/>
            <a:r>
              <a:rPr lang="en-US" b="1" dirty="0" smtClean="0"/>
              <a:t>THE BANK ACCUMULATED POWER OVER THE PEOPLE</a:t>
            </a:r>
            <a:endParaRPr lang="en-US" b="1" dirty="0"/>
          </a:p>
        </p:txBody>
      </p:sp>
      <p:sp>
        <p:nvSpPr>
          <p:cNvPr id="6" name="Title 1"/>
          <p:cNvSpPr txBox="1">
            <a:spLocks/>
          </p:cNvSpPr>
          <p:nvPr/>
        </p:nvSpPr>
        <p:spPr>
          <a:xfrm>
            <a:off x="-1" y="-18812"/>
            <a:ext cx="12191999" cy="374166"/>
          </a:xfrm>
          <a:prstGeom prst="rect">
            <a:avLst/>
          </a:prstGeom>
          <a:solidFill>
            <a:srgbClr val="99FF99"/>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smtClean="0"/>
              <a:t>Warfare Expands the Debt</a:t>
            </a:r>
            <a:endParaRPr lang="en-US" sz="2000" b="1" dirty="0"/>
          </a:p>
        </p:txBody>
      </p:sp>
    </p:spTree>
    <p:extLst>
      <p:ext uri="{BB962C8B-B14F-4D97-AF65-F5344CB8AC3E}">
        <p14:creationId xmlns:p14="http://schemas.microsoft.com/office/powerpoint/2010/main" val="1577886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sp>
        <p:nvSpPr>
          <p:cNvPr id="3" name="Content Placeholder 2"/>
          <p:cNvSpPr>
            <a:spLocks noGrp="1"/>
          </p:cNvSpPr>
          <p:nvPr>
            <p:ph idx="1"/>
          </p:nvPr>
        </p:nvSpPr>
        <p:spPr>
          <a:xfrm>
            <a:off x="350521" y="1589127"/>
            <a:ext cx="6050279" cy="4003953"/>
          </a:xfrm>
        </p:spPr>
        <p:txBody>
          <a:bodyPr>
            <a:normAutofit/>
          </a:bodyPr>
          <a:lstStyle/>
          <a:p>
            <a:r>
              <a:rPr lang="en-US" sz="2000" dirty="0" smtClean="0"/>
              <a:t>1713 - The Bank made another loan to the Government, and secured the continuation of its charter </a:t>
            </a:r>
            <a:r>
              <a:rPr lang="en-US" sz="2000" b="1" u="sng" dirty="0" smtClean="0"/>
              <a:t>until 1743</a:t>
            </a:r>
            <a:r>
              <a:rPr lang="en-US" sz="2000" dirty="0" smtClean="0"/>
              <a:t>.</a:t>
            </a:r>
          </a:p>
          <a:p>
            <a:endParaRPr lang="en-US" sz="2000" dirty="0"/>
          </a:p>
          <a:p>
            <a:r>
              <a:rPr lang="en-US" sz="2000" dirty="0" smtClean="0"/>
              <a:t>1714 – Queen Anne died and the Hanoverian dynasty was now established on the English throne</a:t>
            </a:r>
          </a:p>
          <a:p>
            <a:endParaRPr lang="en-US" sz="2000" dirty="0" smtClean="0"/>
          </a:p>
          <a:p>
            <a:r>
              <a:rPr lang="en-US" sz="2000" dirty="0" smtClean="0"/>
              <a:t>1716 – new agreement with Bank – in return for redemption of the previous debts and for further advances at 5 percent.  This Act also exempted the Bank from the usury laws.</a:t>
            </a:r>
            <a:endParaRPr lang="en-US" sz="2000" dirty="0"/>
          </a:p>
        </p:txBody>
      </p:sp>
      <p:sp>
        <p:nvSpPr>
          <p:cNvPr id="4" name="TextBox 3"/>
          <p:cNvSpPr txBox="1"/>
          <p:nvPr/>
        </p:nvSpPr>
        <p:spPr>
          <a:xfrm>
            <a:off x="-1" y="487234"/>
            <a:ext cx="12192001" cy="523220"/>
          </a:xfrm>
          <a:prstGeom prst="rect">
            <a:avLst/>
          </a:prstGeom>
          <a:solidFill>
            <a:srgbClr val="FFFFCC"/>
          </a:solidFill>
        </p:spPr>
        <p:txBody>
          <a:bodyPr wrap="square" rtlCol="0">
            <a:spAutoFit/>
          </a:bodyPr>
          <a:lstStyle/>
          <a:p>
            <a:pPr algn="ctr"/>
            <a:r>
              <a:rPr lang="en-US" sz="2800" dirty="0" smtClean="0"/>
              <a:t>1713 – Last Year of the War</a:t>
            </a:r>
            <a:endParaRPr lang="en-US" sz="2800" dirty="0"/>
          </a:p>
        </p:txBody>
      </p:sp>
      <p:sp>
        <p:nvSpPr>
          <p:cNvPr id="5" name="TextBox 4"/>
          <p:cNvSpPr txBox="1"/>
          <p:nvPr/>
        </p:nvSpPr>
        <p:spPr>
          <a:xfrm>
            <a:off x="3688080" y="-458687"/>
            <a:ext cx="184731" cy="369332"/>
          </a:xfrm>
          <a:prstGeom prst="rect">
            <a:avLst/>
          </a:prstGeom>
          <a:noFill/>
        </p:spPr>
        <p:txBody>
          <a:bodyPr wrap="none" rtlCol="0">
            <a:spAutoFit/>
          </a:bodyPr>
          <a:lstStyle/>
          <a:p>
            <a:endParaRPr lang="en-US" dirty="0"/>
          </a:p>
        </p:txBody>
      </p:sp>
      <p:pic>
        <p:nvPicPr>
          <p:cNvPr id="9218" name="Picture 2" descr="http://upload.wikimedia.org/wikipedia/commons/c/c4/George_I_of_Great_Britain_-_17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2216" y="1416011"/>
            <a:ext cx="3717236" cy="45818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22920" y="6034118"/>
            <a:ext cx="2849498" cy="369332"/>
          </a:xfrm>
          <a:prstGeom prst="rect">
            <a:avLst/>
          </a:prstGeom>
          <a:noFill/>
        </p:spPr>
        <p:txBody>
          <a:bodyPr wrap="none" rtlCol="0">
            <a:spAutoFit/>
          </a:bodyPr>
          <a:lstStyle/>
          <a:p>
            <a:r>
              <a:rPr lang="en-US" dirty="0" smtClean="0"/>
              <a:t>GEORGE I OF GREAT BRITAIN</a:t>
            </a:r>
            <a:endParaRPr lang="en-US" dirty="0"/>
          </a:p>
        </p:txBody>
      </p:sp>
    </p:spTree>
    <p:extLst>
      <p:ext uri="{BB962C8B-B14F-4D97-AF65-F5344CB8AC3E}">
        <p14:creationId xmlns:p14="http://schemas.microsoft.com/office/powerpoint/2010/main" val="1512024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99FF99"/>
          </a:solidFill>
        </p:spPr>
        <p:txBody>
          <a:bodyPr>
            <a:normAutofit/>
          </a:bodyPr>
          <a:lstStyle/>
          <a:p>
            <a:pPr algn="ctr"/>
            <a:r>
              <a:rPr lang="en-US" sz="2000" b="1" dirty="0"/>
              <a:t>Warfare Expands the Debt</a:t>
            </a:r>
          </a:p>
        </p:txBody>
      </p:sp>
      <p:sp>
        <p:nvSpPr>
          <p:cNvPr id="3" name="Content Placeholder 2"/>
          <p:cNvSpPr>
            <a:spLocks noGrp="1"/>
          </p:cNvSpPr>
          <p:nvPr>
            <p:ph idx="1"/>
          </p:nvPr>
        </p:nvSpPr>
        <p:spPr>
          <a:xfrm>
            <a:off x="1219200" y="1589127"/>
            <a:ext cx="10728960" cy="4644033"/>
          </a:xfrm>
          <a:solidFill>
            <a:srgbClr val="CCFF99"/>
          </a:solidFill>
        </p:spPr>
        <p:txBody>
          <a:bodyPr>
            <a:normAutofit/>
          </a:bodyPr>
          <a:lstStyle/>
          <a:p>
            <a:pPr marL="0" indent="0" algn="ctr">
              <a:buNone/>
            </a:pPr>
            <a:r>
              <a:rPr lang="en-US" sz="2400" b="1" dirty="0" smtClean="0"/>
              <a:t>ENGLAND’S NATIONAL DEBT (in millions of £) </a:t>
            </a:r>
          </a:p>
          <a:p>
            <a:pPr marL="0" indent="0" algn="ctr">
              <a:buNone/>
            </a:pPr>
            <a:endParaRPr lang="en-US" sz="2400" b="1" dirty="0"/>
          </a:p>
          <a:p>
            <a:pPr marL="0" indent="0">
              <a:buNone/>
            </a:pPr>
            <a:r>
              <a:rPr lang="en-US" sz="2400" u="sng" dirty="0" smtClean="0"/>
              <a:t>war period</a:t>
            </a:r>
            <a:r>
              <a:rPr lang="en-US" sz="2400" dirty="0" smtClean="0"/>
              <a:t>                                                 </a:t>
            </a:r>
            <a:r>
              <a:rPr lang="en-US" sz="2400" u="sng" dirty="0" smtClean="0"/>
              <a:t>cost of the war</a:t>
            </a:r>
            <a:r>
              <a:rPr lang="en-US" sz="2400" dirty="0" smtClean="0"/>
              <a:t>                   </a:t>
            </a:r>
            <a:r>
              <a:rPr lang="en-US" sz="2400" u="sng" dirty="0" smtClean="0"/>
              <a:t>accrued national debt</a:t>
            </a:r>
          </a:p>
          <a:p>
            <a:pPr marL="0" indent="0">
              <a:buNone/>
            </a:pPr>
            <a:r>
              <a:rPr lang="en-US" sz="2400" dirty="0" smtClean="0"/>
              <a:t>1688-1697 (Nine Year’s War)                                       32.6 million                          14.5</a:t>
            </a:r>
          </a:p>
          <a:p>
            <a:pPr marL="0" indent="0">
              <a:buNone/>
            </a:pPr>
            <a:r>
              <a:rPr lang="en-US" sz="2400" dirty="0" smtClean="0"/>
              <a:t>1702-1713 (War of Spanish Succession)                    50.7                                        21.5</a:t>
            </a:r>
          </a:p>
          <a:p>
            <a:pPr marL="0" indent="0">
              <a:buNone/>
            </a:pPr>
            <a:r>
              <a:rPr lang="en-US" sz="2400" dirty="0" smtClean="0"/>
              <a:t>1739-1748 (War of Austrian Succession)                   43.7                                        29.2</a:t>
            </a:r>
          </a:p>
          <a:p>
            <a:pPr marL="0" indent="0">
              <a:buNone/>
            </a:pPr>
            <a:r>
              <a:rPr lang="en-US" sz="2400" dirty="0" smtClean="0"/>
              <a:t>1756-1763 (Seven Years’ War)                                     82.6                                        59.6</a:t>
            </a:r>
          </a:p>
          <a:p>
            <a:pPr marL="0" indent="0">
              <a:buNone/>
            </a:pPr>
            <a:r>
              <a:rPr lang="en-US" sz="2400" dirty="0" smtClean="0"/>
              <a:t>1776-1785 (U.S. War for Independence)                   97.6                                      117.3</a:t>
            </a:r>
          </a:p>
          <a:p>
            <a:pPr marL="0" indent="0">
              <a:buNone/>
            </a:pPr>
            <a:r>
              <a:rPr lang="en-US" sz="2400" dirty="0" smtClean="0"/>
              <a:t>1793-1815 (The Napoleonic Wars)                            831.5                                     504.9      </a:t>
            </a:r>
            <a:endParaRPr lang="en-US" sz="2400" dirty="0"/>
          </a:p>
          <a:p>
            <a:pPr marL="0" indent="0">
              <a:buNone/>
            </a:pPr>
            <a:endParaRPr lang="en-US" sz="2400" dirty="0"/>
          </a:p>
        </p:txBody>
      </p:sp>
      <p:sp>
        <p:nvSpPr>
          <p:cNvPr id="4" name="TextBox 3"/>
          <p:cNvSpPr txBox="1"/>
          <p:nvPr/>
        </p:nvSpPr>
        <p:spPr>
          <a:xfrm>
            <a:off x="-1" y="487234"/>
            <a:ext cx="12192001" cy="523220"/>
          </a:xfrm>
          <a:prstGeom prst="rect">
            <a:avLst/>
          </a:prstGeom>
          <a:solidFill>
            <a:srgbClr val="FFFFCC"/>
          </a:solidFill>
        </p:spPr>
        <p:txBody>
          <a:bodyPr wrap="square" rtlCol="0">
            <a:spAutoFit/>
          </a:bodyPr>
          <a:lstStyle/>
          <a:p>
            <a:pPr algn="ctr"/>
            <a:r>
              <a:rPr lang="en-US" sz="2800" dirty="0" smtClean="0"/>
              <a:t>18</a:t>
            </a:r>
            <a:r>
              <a:rPr lang="en-US" sz="2800" baseline="30000" dirty="0" smtClean="0"/>
              <a:t>TH</a:t>
            </a:r>
            <a:r>
              <a:rPr lang="en-US" sz="2800" dirty="0" smtClean="0"/>
              <a:t> CENTURY INCREASE IN THE NATIONAL DEBT</a:t>
            </a:r>
            <a:endParaRPr lang="en-US" sz="2800" dirty="0"/>
          </a:p>
        </p:txBody>
      </p:sp>
      <p:sp>
        <p:nvSpPr>
          <p:cNvPr id="5" name="TextBox 4"/>
          <p:cNvSpPr txBox="1"/>
          <p:nvPr/>
        </p:nvSpPr>
        <p:spPr>
          <a:xfrm>
            <a:off x="3688080" y="-4586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18908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625097" y="914400"/>
            <a:ext cx="11396421" cy="5672380"/>
          </a:xfrm>
        </p:spPr>
        <p:txBody>
          <a:bodyPr>
            <a:normAutofit/>
          </a:bodyPr>
          <a:lstStyle/>
          <a:p>
            <a:pPr marL="514350" indent="-514350">
              <a:buFont typeface="+mj-lt"/>
              <a:buAutoNum type="arabicPeriod"/>
            </a:pPr>
            <a:r>
              <a:rPr lang="en-US" dirty="0" smtClean="0"/>
              <a:t>Science </a:t>
            </a:r>
            <a:r>
              <a:rPr lang="en-US" dirty="0"/>
              <a:t>of Money </a:t>
            </a:r>
            <a:r>
              <a:rPr lang="en-US" dirty="0" smtClean="0"/>
              <a:t>Recovered – But for Private Gain and Corrupt Power</a:t>
            </a:r>
          </a:p>
          <a:p>
            <a:pPr marL="514350" indent="-514350">
              <a:buFont typeface="+mj-lt"/>
              <a:buAutoNum type="arabicPeriod"/>
            </a:pPr>
            <a:r>
              <a:rPr lang="en-US" dirty="0" err="1"/>
              <a:t>Cantillon’s</a:t>
            </a:r>
            <a:r>
              <a:rPr lang="en-US" dirty="0"/>
              <a:t> 1759 Observations on the Wars</a:t>
            </a:r>
          </a:p>
          <a:p>
            <a:pPr marL="514350" indent="-514350">
              <a:buFont typeface="+mj-lt"/>
              <a:buAutoNum type="arabicPeriod"/>
            </a:pPr>
            <a:r>
              <a:rPr lang="en-US" dirty="0" smtClean="0"/>
              <a:t>Ricardo Attacks the Bank’s Money Creation Power, 1816+</a:t>
            </a:r>
          </a:p>
          <a:p>
            <a:pPr marL="514350" indent="-514350">
              <a:buFont typeface="+mj-lt"/>
              <a:buAutoNum type="arabicPeriod"/>
            </a:pPr>
            <a:r>
              <a:rPr lang="en-US" dirty="0" smtClean="0"/>
              <a:t>Warfare Expands the Debt</a:t>
            </a:r>
          </a:p>
          <a:p>
            <a:pPr marL="514350" indent="-514350">
              <a:buFont typeface="+mj-lt"/>
              <a:buAutoNum type="arabicPeriod"/>
            </a:pPr>
            <a:r>
              <a:rPr lang="en-US" dirty="0" smtClean="0"/>
              <a:t>Ricardo Identifies the Bank’s War Motive</a:t>
            </a:r>
          </a:p>
          <a:p>
            <a:pPr marL="514350" indent="-514350">
              <a:buFont typeface="+mj-lt"/>
              <a:buAutoNum type="arabicPeriod"/>
            </a:pPr>
            <a:r>
              <a:rPr lang="en-US" dirty="0" smtClean="0"/>
              <a:t>The South Sea Bubble in England</a:t>
            </a:r>
          </a:p>
          <a:p>
            <a:pPr marL="514350" indent="-514350">
              <a:buFont typeface="+mj-lt"/>
              <a:buAutoNum type="arabicPeriod"/>
            </a:pPr>
            <a:r>
              <a:rPr lang="en-US" dirty="0" smtClean="0"/>
              <a:t>The Bank of England and the Irish Potato Famine, 1845</a:t>
            </a:r>
          </a:p>
          <a:p>
            <a:pPr marL="514350" indent="-514350">
              <a:buFont typeface="+mj-lt"/>
              <a:buAutoNum type="arabicPeriod"/>
            </a:pPr>
            <a:r>
              <a:rPr lang="en-US" dirty="0" smtClean="0"/>
              <a:t>Gradual Development of the Bank</a:t>
            </a:r>
          </a:p>
          <a:p>
            <a:pPr marL="514350" indent="-514350">
              <a:buFont typeface="+mj-lt"/>
              <a:buAutoNum type="arabicPeriod"/>
            </a:pPr>
            <a:r>
              <a:rPr lang="en-US" dirty="0" smtClean="0"/>
              <a:t>Separation of Money and State</a:t>
            </a:r>
          </a:p>
        </p:txBody>
      </p:sp>
    </p:spTree>
    <p:extLst>
      <p:ext uri="{BB962C8B-B14F-4D97-AF65-F5344CB8AC3E}">
        <p14:creationId xmlns:p14="http://schemas.microsoft.com/office/powerpoint/2010/main" val="1425440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00FFCC"/>
          </a:solidFill>
        </p:spPr>
        <p:txBody>
          <a:bodyPr>
            <a:noAutofit/>
          </a:bodyPr>
          <a:lstStyle/>
          <a:p>
            <a:pPr algn="ctr"/>
            <a:r>
              <a:rPr lang="en-US" sz="2400" b="1" dirty="0" smtClean="0"/>
              <a:t>PART 5</a:t>
            </a:r>
            <a:endParaRPr lang="en-US" sz="2400" b="1"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Ricardo Identifies the Bank’s War Motive</a:t>
            </a:r>
          </a:p>
        </p:txBody>
      </p:sp>
    </p:spTree>
    <p:extLst>
      <p:ext uri="{BB962C8B-B14F-4D97-AF65-F5344CB8AC3E}">
        <p14:creationId xmlns:p14="http://schemas.microsoft.com/office/powerpoint/2010/main" val="2444807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00FFCC"/>
          </a:solidFill>
        </p:spPr>
        <p:txBody>
          <a:bodyPr>
            <a:noAutofit/>
          </a:bodyPr>
          <a:lstStyle/>
          <a:p>
            <a:pPr algn="ctr"/>
            <a:r>
              <a:rPr lang="en-US" sz="2400" b="1" dirty="0"/>
              <a:t>Ricardo Identifies the Bank’s War Motive</a:t>
            </a:r>
          </a:p>
        </p:txBody>
      </p:sp>
      <p:sp>
        <p:nvSpPr>
          <p:cNvPr id="4" name="Content Placeholder 2"/>
          <p:cNvSpPr txBox="1">
            <a:spLocks/>
          </p:cNvSpPr>
          <p:nvPr/>
        </p:nvSpPr>
        <p:spPr>
          <a:xfrm>
            <a:off x="289560" y="1139180"/>
            <a:ext cx="6477000" cy="5718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t>It must, I think, be allowed, that the war, which has pressed heavily on most of the classes of the community, has been attended with unlooked-for benefits to the Bank; and that in proportion to the increase of the public burdens and difficulties have been the gains of that body.</a:t>
            </a:r>
          </a:p>
          <a:p>
            <a:pPr marL="0" indent="0">
              <a:buFont typeface="Arial" panose="020B0604020202020204" pitchFamily="34" charset="0"/>
              <a:buNone/>
            </a:pPr>
            <a:r>
              <a:rPr lang="en-US" sz="1800" dirty="0" smtClean="0"/>
              <a:t>The restriction on the cash payments of the Bank, which was the effect of the war, has </a:t>
            </a:r>
            <a:r>
              <a:rPr lang="en-US" sz="1800" u="sng" dirty="0" smtClean="0"/>
              <a:t>enabled them to raise the amount of their notes in circulation from 12 millions to 28 millions…</a:t>
            </a:r>
          </a:p>
          <a:p>
            <a:pPr marL="0" indent="0">
              <a:buFont typeface="Arial" panose="020B0604020202020204" pitchFamily="34" charset="0"/>
              <a:buNone/>
            </a:pPr>
            <a:r>
              <a:rPr lang="en-US" sz="1800" dirty="0" smtClean="0"/>
              <a:t>The war, too, has raised the unredeemed public debt, of which the Bank have the management, from 220 to 830 millions; and, notwithstanding the reduced rate of charge, </a:t>
            </a:r>
            <a:r>
              <a:rPr lang="en-US" sz="1800" u="sng" dirty="0" smtClean="0"/>
              <a:t>they will receive for the management of the debt alone, in the present year, 277,000l., whereas, in 1792, their whole receipt on account of the debt was 99,800l.</a:t>
            </a:r>
          </a:p>
          <a:p>
            <a:pPr marL="0" indent="0">
              <a:buFont typeface="Arial" panose="020B0604020202020204" pitchFamily="34" charset="0"/>
              <a:buNone/>
            </a:pPr>
            <a:r>
              <a:rPr lang="en-US" sz="1800" u="sng" dirty="0" smtClean="0"/>
              <a:t>It is to the war that the Bank are also indebted for the increase in the amount of public deposits.</a:t>
            </a:r>
            <a:r>
              <a:rPr lang="en-US" sz="1800" dirty="0" smtClean="0"/>
              <a:t>   In 1792 these deposits were probably less than 4 millions. In and since 1806 we know that they have generally exceeded 11 millions.</a:t>
            </a:r>
          </a:p>
        </p:txBody>
      </p:sp>
      <p:sp>
        <p:nvSpPr>
          <p:cNvPr id="5" name="TextBox 4"/>
          <p:cNvSpPr txBox="1"/>
          <p:nvPr/>
        </p:nvSpPr>
        <p:spPr>
          <a:xfrm>
            <a:off x="1555556" y="381001"/>
            <a:ext cx="9080884" cy="461665"/>
          </a:xfrm>
          <a:prstGeom prst="rect">
            <a:avLst/>
          </a:prstGeom>
          <a:solidFill>
            <a:srgbClr val="FFC000"/>
          </a:solidFill>
        </p:spPr>
        <p:txBody>
          <a:bodyPr wrap="none" rtlCol="0">
            <a:spAutoFit/>
          </a:bodyPr>
          <a:lstStyle/>
          <a:p>
            <a:r>
              <a:rPr lang="en-US" sz="2400" dirty="0"/>
              <a:t>RICARDO, </a:t>
            </a:r>
            <a:r>
              <a:rPr lang="en-US" sz="2400" u="sng" dirty="0"/>
              <a:t>PROPOSALS FOR A SECURE AND ECONOMIC CURRENCY</a:t>
            </a:r>
            <a:r>
              <a:rPr lang="en-US" sz="2400" dirty="0"/>
              <a:t>, </a:t>
            </a:r>
            <a:r>
              <a:rPr lang="en-US" sz="2400" dirty="0" smtClean="0"/>
              <a:t>1816</a:t>
            </a:r>
            <a:endParaRPr lang="en-US" sz="2400" dirty="0"/>
          </a:p>
        </p:txBody>
      </p:sp>
      <p:pic>
        <p:nvPicPr>
          <p:cNvPr id="10242" name="Picture 2" descr="http://i.imgur.com/62wm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3219" y="990099"/>
            <a:ext cx="4248781" cy="265548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fullissue.com/wp-content/uploads/2010/03/NAPOLEONIC-W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316" y="3793022"/>
            <a:ext cx="3440684" cy="30649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80422" y="5791200"/>
            <a:ext cx="2035109" cy="646331"/>
          </a:xfrm>
          <a:prstGeom prst="rect">
            <a:avLst/>
          </a:prstGeom>
          <a:solidFill>
            <a:srgbClr val="FFC000"/>
          </a:solidFill>
        </p:spPr>
        <p:txBody>
          <a:bodyPr wrap="none" rtlCol="0">
            <a:spAutoFit/>
          </a:bodyPr>
          <a:lstStyle/>
          <a:p>
            <a:r>
              <a:rPr lang="en-US" dirty="0" smtClean="0"/>
              <a:t>NAPOLEONIC WARS</a:t>
            </a:r>
          </a:p>
          <a:p>
            <a:pPr algn="ctr"/>
            <a:r>
              <a:rPr lang="en-US" dirty="0"/>
              <a:t>(1803–1815)</a:t>
            </a:r>
          </a:p>
        </p:txBody>
      </p:sp>
    </p:spTree>
    <p:extLst>
      <p:ext uri="{BB962C8B-B14F-4D97-AF65-F5344CB8AC3E}">
        <p14:creationId xmlns:p14="http://schemas.microsoft.com/office/powerpoint/2010/main" val="1788659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800" b="1" dirty="0" smtClean="0"/>
              <a:t>PART 6</a:t>
            </a:r>
            <a:endParaRPr lang="en-US" sz="2800" b="1"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The South Sea Bubble in England</a:t>
            </a:r>
          </a:p>
        </p:txBody>
      </p:sp>
    </p:spTree>
    <p:extLst>
      <p:ext uri="{BB962C8B-B14F-4D97-AF65-F5344CB8AC3E}">
        <p14:creationId xmlns:p14="http://schemas.microsoft.com/office/powerpoint/2010/main" val="14785748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 y="0"/>
            <a:ext cx="12191999" cy="374166"/>
          </a:xfrm>
          <a:prstGeom prst="rect">
            <a:avLst/>
          </a:prstGeom>
          <a:solidFill>
            <a:srgbClr val="CCCC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t>The South Sea Bubble in England</a:t>
            </a:r>
            <a:endParaRPr lang="en-US" sz="2400" b="1" dirty="0"/>
          </a:p>
        </p:txBody>
      </p:sp>
      <p:sp>
        <p:nvSpPr>
          <p:cNvPr id="8" name="TextBox 7"/>
          <p:cNvSpPr txBox="1"/>
          <p:nvPr/>
        </p:nvSpPr>
        <p:spPr>
          <a:xfrm>
            <a:off x="0" y="374166"/>
            <a:ext cx="12191999" cy="461665"/>
          </a:xfrm>
          <a:prstGeom prst="rect">
            <a:avLst/>
          </a:prstGeom>
          <a:solidFill>
            <a:schemeClr val="bg2">
              <a:lumMod val="90000"/>
            </a:schemeClr>
          </a:solidFill>
        </p:spPr>
        <p:txBody>
          <a:bodyPr wrap="square" rtlCol="0">
            <a:spAutoFit/>
          </a:bodyPr>
          <a:lstStyle/>
          <a:p>
            <a:pPr algn="ctr"/>
            <a:r>
              <a:rPr lang="en-US" sz="2400" b="1" dirty="0" smtClean="0"/>
              <a:t>MANIPULATION OF THE MONEY SYSTEM BRINGS SPECULATION</a:t>
            </a:r>
            <a:endParaRPr lang="en-US" sz="2400" b="1" dirty="0"/>
          </a:p>
        </p:txBody>
      </p:sp>
      <p:pic>
        <p:nvPicPr>
          <p:cNvPr id="12290" name="Picture 2" descr="http://www.lib.utexas.edu/maps/historical/ward_1912/english_channel_north_sea_17_centu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2839" y="4368495"/>
            <a:ext cx="4846319" cy="248950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835832"/>
            <a:ext cx="10457815" cy="3087516"/>
          </a:xfrm>
          <a:prstGeom prst="rect">
            <a:avLst/>
          </a:prstGeom>
          <a:solidFill>
            <a:srgbClr val="CCFF99"/>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b="1" dirty="0" smtClean="0"/>
          </a:p>
          <a:p>
            <a:pPr algn="ctr"/>
            <a:r>
              <a:rPr lang="en-US" sz="2400" b="1" dirty="0" smtClean="0"/>
              <a:t>USURY = MISUSE OF THE MONEY SYSTEM = ‘CAPITALISM’</a:t>
            </a:r>
          </a:p>
          <a:p>
            <a:pPr algn="ctr"/>
            <a:r>
              <a:rPr lang="en-US" sz="2400" b="1" dirty="0" smtClean="0"/>
              <a:t>arose in Holland and crossed the English Channel to London</a:t>
            </a:r>
          </a:p>
          <a:p>
            <a:pPr algn="ctr"/>
            <a:r>
              <a:rPr lang="en-US" sz="2400" b="1" dirty="0" smtClean="0"/>
              <a:t>  </a:t>
            </a:r>
            <a:endParaRPr lang="en-US" sz="2400" dirty="0"/>
          </a:p>
          <a:p>
            <a:pPr algn="ctr"/>
            <a:r>
              <a:rPr lang="en-US" sz="2400" dirty="0" smtClean="0"/>
              <a:t>Usury nurtures financial speculation and manipulation,</a:t>
            </a:r>
          </a:p>
          <a:p>
            <a:pPr algn="ctr"/>
            <a:r>
              <a:rPr lang="en-US" sz="2400" dirty="0" smtClean="0"/>
              <a:t> and the accompanying neglect of the Real Economy.</a:t>
            </a:r>
          </a:p>
          <a:p>
            <a:pPr algn="ctr"/>
            <a:endParaRPr lang="en-US" sz="2400" dirty="0"/>
          </a:p>
          <a:p>
            <a:pPr algn="ctr"/>
            <a:r>
              <a:rPr lang="en-US" sz="2400" dirty="0" smtClean="0"/>
              <a:t>Usury concentrates wealth to a small group of wealthy parasitic financiers,</a:t>
            </a:r>
          </a:p>
          <a:p>
            <a:pPr algn="ctr"/>
            <a:r>
              <a:rPr lang="en-US" sz="2400" dirty="0" smtClean="0"/>
              <a:t>taxing the common </a:t>
            </a:r>
            <a:r>
              <a:rPr lang="en-US" sz="2400" dirty="0"/>
              <a:t>people, not </a:t>
            </a:r>
            <a:r>
              <a:rPr lang="en-US" sz="2400" dirty="0" smtClean="0"/>
              <a:t>the wealthy.</a:t>
            </a:r>
            <a:endParaRPr lang="en-US" sz="2400" dirty="0"/>
          </a:p>
        </p:txBody>
      </p:sp>
      <p:pic>
        <p:nvPicPr>
          <p:cNvPr id="12300" name="Picture 12" descr="http://www.teammarcopolo.com/blog/wp-content/uploads/2012/02/tulipoman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239" y="4368495"/>
            <a:ext cx="1647151" cy="24895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797424" y="3961255"/>
            <a:ext cx="1441420" cy="369332"/>
          </a:xfrm>
          <a:prstGeom prst="rect">
            <a:avLst/>
          </a:prstGeom>
          <a:noFill/>
        </p:spPr>
        <p:txBody>
          <a:bodyPr wrap="none" rtlCol="0">
            <a:spAutoFit/>
          </a:bodyPr>
          <a:lstStyle/>
          <a:p>
            <a:r>
              <a:rPr lang="en-US" dirty="0" smtClean="0"/>
              <a:t>TULIP MANIA</a:t>
            </a:r>
            <a:endParaRPr lang="en-US" dirty="0"/>
          </a:p>
        </p:txBody>
      </p:sp>
      <p:sp>
        <p:nvSpPr>
          <p:cNvPr id="2" name="Curved Down Arrow 1"/>
          <p:cNvSpPr/>
          <p:nvPr/>
        </p:nvSpPr>
        <p:spPr>
          <a:xfrm rot="20842964" flipH="1">
            <a:off x="5842065" y="4225771"/>
            <a:ext cx="1491277" cy="819400"/>
          </a:xfrm>
          <a:prstGeom prst="curvedDown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2" descr="http://upload.wikimedia.org/wikipedia/en/thumb/d/d4/Bubble.folly.jpg/220px-Bubble.fol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39" y="4271669"/>
            <a:ext cx="2180047" cy="25863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39" y="3912843"/>
            <a:ext cx="2790700" cy="369332"/>
          </a:xfrm>
          <a:prstGeom prst="rect">
            <a:avLst/>
          </a:prstGeom>
          <a:noFill/>
        </p:spPr>
        <p:txBody>
          <a:bodyPr wrap="none" rtlCol="0">
            <a:spAutoFit/>
          </a:bodyPr>
          <a:lstStyle/>
          <a:p>
            <a:r>
              <a:rPr lang="en-US" dirty="0" smtClean="0"/>
              <a:t>SOUTH SEA STOCK HAWKER</a:t>
            </a:r>
            <a:endParaRPr lang="en-US" dirty="0"/>
          </a:p>
        </p:txBody>
      </p:sp>
    </p:spTree>
    <p:extLst>
      <p:ext uri="{BB962C8B-B14F-4D97-AF65-F5344CB8AC3E}">
        <p14:creationId xmlns:p14="http://schemas.microsoft.com/office/powerpoint/2010/main" val="14462810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4" name="Rectangle 3"/>
          <p:cNvSpPr/>
          <p:nvPr/>
        </p:nvSpPr>
        <p:spPr>
          <a:xfrm>
            <a:off x="7760528" y="6488668"/>
            <a:ext cx="4431470" cy="369332"/>
          </a:xfrm>
          <a:prstGeom prst="rect">
            <a:avLst/>
          </a:prstGeom>
        </p:spPr>
        <p:txBody>
          <a:bodyPr wrap="none">
            <a:spAutoFit/>
          </a:bodyPr>
          <a:lstStyle/>
          <a:p>
            <a:r>
              <a:rPr lang="en-US" i="1" dirty="0"/>
              <a:t>Wagon of Fools</a:t>
            </a:r>
            <a:r>
              <a:rPr lang="en-US" dirty="0"/>
              <a:t> by </a:t>
            </a:r>
            <a:r>
              <a:rPr lang="en-US" dirty="0">
                <a:hlinkClick r:id="rId2" tooltip="Hendrik Gerritsz Pot"/>
              </a:rPr>
              <a:t>Hendrik </a:t>
            </a:r>
            <a:r>
              <a:rPr lang="en-US" dirty="0" err="1">
                <a:hlinkClick r:id="rId2" tooltip="Hendrik Gerritsz Pot"/>
              </a:rPr>
              <a:t>Gerritsz</a:t>
            </a:r>
            <a:r>
              <a:rPr lang="en-US" dirty="0">
                <a:hlinkClick r:id="rId2" tooltip="Hendrik Gerritsz Pot"/>
              </a:rPr>
              <a:t> Pot</a:t>
            </a:r>
            <a:r>
              <a:rPr lang="en-US" dirty="0"/>
              <a:t>, 1637</a:t>
            </a:r>
          </a:p>
        </p:txBody>
      </p:sp>
      <p:pic>
        <p:nvPicPr>
          <p:cNvPr id="23554" name="Picture 2" descr="http://upload.wikimedia.org/wikipedia/commons/c/c6/Flora%27s_Malle-wagen_van_Hendrik_Pot_1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76249"/>
            <a:ext cx="8191500" cy="5905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480" y="3225377"/>
            <a:ext cx="3830020" cy="2308324"/>
          </a:xfrm>
          <a:prstGeom prst="rect">
            <a:avLst/>
          </a:prstGeom>
        </p:spPr>
        <p:txBody>
          <a:bodyPr wrap="square">
            <a:spAutoFit/>
          </a:bodyPr>
          <a:lstStyle/>
          <a:p>
            <a:r>
              <a:rPr lang="en-US" dirty="0"/>
              <a:t>Followed by Haarlem weavers </a:t>
            </a:r>
            <a:r>
              <a:rPr lang="en-US" dirty="0" smtClean="0"/>
              <a:t>who</a:t>
            </a:r>
          </a:p>
          <a:p>
            <a:r>
              <a:rPr lang="en-US" dirty="0" smtClean="0"/>
              <a:t>have </a:t>
            </a:r>
            <a:r>
              <a:rPr lang="en-US" dirty="0"/>
              <a:t>abandoned their looms, blown </a:t>
            </a:r>
            <a:r>
              <a:rPr lang="en-US" dirty="0" smtClean="0"/>
              <a:t>by</a:t>
            </a:r>
          </a:p>
          <a:p>
            <a:r>
              <a:rPr lang="en-US" dirty="0" smtClean="0"/>
              <a:t>the </a:t>
            </a:r>
            <a:r>
              <a:rPr lang="en-US" dirty="0"/>
              <a:t>wind and flying a flag </a:t>
            </a:r>
            <a:r>
              <a:rPr lang="en-US" dirty="0" smtClean="0"/>
              <a:t>emblazoned</a:t>
            </a:r>
          </a:p>
          <a:p>
            <a:r>
              <a:rPr lang="en-US" dirty="0" smtClean="0"/>
              <a:t>with </a:t>
            </a:r>
            <a:r>
              <a:rPr lang="en-US" dirty="0"/>
              <a:t>tulips</a:t>
            </a:r>
            <a:r>
              <a:rPr lang="en-US" dirty="0" smtClean="0"/>
              <a:t>, Flora, </a:t>
            </a:r>
            <a:r>
              <a:rPr lang="en-US" dirty="0"/>
              <a:t>goddess of flowers</a:t>
            </a:r>
            <a:r>
              <a:rPr lang="en-US" dirty="0" smtClean="0"/>
              <a:t>,</a:t>
            </a:r>
          </a:p>
          <a:p>
            <a:r>
              <a:rPr lang="en-US" dirty="0" smtClean="0"/>
              <a:t>her </a:t>
            </a:r>
            <a:r>
              <a:rPr lang="en-US" dirty="0"/>
              <a:t>arms laden with tulips, rides </a:t>
            </a:r>
            <a:r>
              <a:rPr lang="en-US" dirty="0" smtClean="0"/>
              <a:t>to</a:t>
            </a:r>
          </a:p>
          <a:p>
            <a:r>
              <a:rPr lang="en-US" dirty="0" smtClean="0"/>
              <a:t>destruction </a:t>
            </a:r>
            <a:r>
              <a:rPr lang="en-US" dirty="0"/>
              <a:t>to the sea along </a:t>
            </a:r>
            <a:r>
              <a:rPr lang="en-US" dirty="0" smtClean="0"/>
              <a:t>with</a:t>
            </a:r>
          </a:p>
          <a:p>
            <a:r>
              <a:rPr lang="en-US" dirty="0" smtClean="0"/>
              <a:t>tipplers</a:t>
            </a:r>
            <a:r>
              <a:rPr lang="en-US" dirty="0"/>
              <a:t>, money changers and </a:t>
            </a:r>
            <a:r>
              <a:rPr lang="en-US" dirty="0" smtClean="0"/>
              <a:t>the</a:t>
            </a:r>
          </a:p>
          <a:p>
            <a:r>
              <a:rPr lang="en-US" dirty="0" smtClean="0"/>
              <a:t>two-faced </a:t>
            </a:r>
            <a:r>
              <a:rPr lang="en-US" dirty="0"/>
              <a:t>goddess Fortuna.</a:t>
            </a:r>
          </a:p>
        </p:txBody>
      </p:sp>
      <p:sp>
        <p:nvSpPr>
          <p:cNvPr id="6" name="Rectangle 5"/>
          <p:cNvSpPr/>
          <p:nvPr/>
        </p:nvSpPr>
        <p:spPr>
          <a:xfrm>
            <a:off x="4508455" y="6419614"/>
            <a:ext cx="2212385" cy="369332"/>
          </a:xfrm>
          <a:prstGeom prst="rect">
            <a:avLst/>
          </a:prstGeom>
        </p:spPr>
        <p:txBody>
          <a:bodyPr wrap="square">
            <a:spAutoFit/>
          </a:bodyPr>
          <a:lstStyle/>
          <a:p>
            <a:r>
              <a:rPr lang="en-US" dirty="0"/>
              <a:t>DUTCH TULIP MANIA</a:t>
            </a:r>
          </a:p>
        </p:txBody>
      </p:sp>
      <p:sp>
        <p:nvSpPr>
          <p:cNvPr id="9" name="TextBox 8"/>
          <p:cNvSpPr txBox="1"/>
          <p:nvPr/>
        </p:nvSpPr>
        <p:spPr>
          <a:xfrm>
            <a:off x="170480" y="967813"/>
            <a:ext cx="3277116" cy="923330"/>
          </a:xfrm>
          <a:prstGeom prst="rect">
            <a:avLst/>
          </a:prstGeom>
          <a:noFill/>
        </p:spPr>
        <p:txBody>
          <a:bodyPr wrap="none" rtlCol="0">
            <a:spAutoFit/>
          </a:bodyPr>
          <a:lstStyle/>
          <a:p>
            <a:r>
              <a:rPr lang="en-US" b="1" dirty="0" smtClean="0"/>
              <a:t>THE FINANCIAL SYSTEM AND</a:t>
            </a:r>
          </a:p>
          <a:p>
            <a:r>
              <a:rPr lang="en-US" b="1" dirty="0" smtClean="0"/>
              <a:t>ITS SPECULATION ORIGINATED</a:t>
            </a:r>
          </a:p>
          <a:p>
            <a:r>
              <a:rPr lang="en-US" b="1" dirty="0" smtClean="0"/>
              <a:t>WITH THE 17</a:t>
            </a:r>
            <a:r>
              <a:rPr lang="en-US" b="1" baseline="30000" dirty="0" smtClean="0"/>
              <a:t>TH</a:t>
            </a:r>
            <a:r>
              <a:rPr lang="en-US" b="1" dirty="0" smtClean="0"/>
              <a:t> CENTURY DUTCH</a:t>
            </a:r>
            <a:endParaRPr lang="en-US" b="1" dirty="0"/>
          </a:p>
        </p:txBody>
      </p:sp>
    </p:spTree>
    <p:extLst>
      <p:ext uri="{BB962C8B-B14F-4D97-AF65-F5344CB8AC3E}">
        <p14:creationId xmlns:p14="http://schemas.microsoft.com/office/powerpoint/2010/main" val="3436586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614160" y="5278587"/>
            <a:ext cx="5577840" cy="1477328"/>
          </a:xfrm>
          <a:prstGeom prst="rect">
            <a:avLst/>
          </a:prstGeom>
          <a:solidFill>
            <a:srgbClr val="FFFF00"/>
          </a:solidFill>
        </p:spPr>
        <p:txBody>
          <a:bodyPr wrap="square" rtlCol="0">
            <a:spAutoFit/>
          </a:bodyPr>
          <a:lstStyle/>
          <a:p>
            <a:endParaRPr lang="en-US" dirty="0" smtClean="0"/>
          </a:p>
          <a:p>
            <a:endParaRPr lang="en-US" dirty="0"/>
          </a:p>
          <a:p>
            <a:endParaRPr lang="en-US" dirty="0" smtClean="0"/>
          </a:p>
          <a:p>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803" y="1600200"/>
            <a:ext cx="8211429" cy="2692865"/>
          </a:xfrm>
          <a:prstGeom prst="rect">
            <a:avLst/>
          </a:prstGeom>
        </p:spPr>
      </p:pic>
      <p:sp>
        <p:nvSpPr>
          <p:cNvPr id="3" name="TextBox 2"/>
          <p:cNvSpPr txBox="1"/>
          <p:nvPr/>
        </p:nvSpPr>
        <p:spPr>
          <a:xfrm>
            <a:off x="2737067" y="4572000"/>
            <a:ext cx="6717865" cy="369332"/>
          </a:xfrm>
          <a:prstGeom prst="rect">
            <a:avLst/>
          </a:prstGeom>
          <a:noFill/>
        </p:spPr>
        <p:txBody>
          <a:bodyPr wrap="none" rtlCol="0">
            <a:spAutoFit/>
          </a:bodyPr>
          <a:lstStyle/>
          <a:p>
            <a:r>
              <a:rPr lang="en-US" dirty="0" smtClean="0"/>
              <a:t>THOROLD ROGERS, THE FIRST NINE YEARS OF THE BANK OF ENGLAND</a:t>
            </a:r>
            <a:endParaRPr lang="en-US" dirty="0"/>
          </a:p>
        </p:txBody>
      </p:sp>
      <p:sp>
        <p:nvSpPr>
          <p:cNvPr id="5" name="Title 1"/>
          <p:cNvSpPr txBox="1">
            <a:spLocks/>
          </p:cNvSpPr>
          <p:nvPr/>
        </p:nvSpPr>
        <p:spPr>
          <a:xfrm>
            <a:off x="1" y="0"/>
            <a:ext cx="12191999" cy="374166"/>
          </a:xfrm>
          <a:prstGeom prst="rect">
            <a:avLst/>
          </a:prstGeom>
          <a:solidFill>
            <a:srgbClr val="CCCC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t>The South Sea Bubble in England</a:t>
            </a:r>
          </a:p>
        </p:txBody>
      </p:sp>
      <p:sp>
        <p:nvSpPr>
          <p:cNvPr id="6" name="TextBox 5"/>
          <p:cNvSpPr txBox="1"/>
          <p:nvPr/>
        </p:nvSpPr>
        <p:spPr>
          <a:xfrm>
            <a:off x="3970472" y="3923733"/>
            <a:ext cx="6080760" cy="369332"/>
          </a:xfrm>
          <a:prstGeom prst="rect">
            <a:avLst/>
          </a:prstGeom>
          <a:solidFill>
            <a:schemeClr val="bg1"/>
          </a:solidFill>
        </p:spPr>
        <p:txBody>
          <a:bodyPr wrap="square" rtlCol="0">
            <a:spAutoFit/>
          </a:bodyPr>
          <a:lstStyle/>
          <a:p>
            <a:r>
              <a:rPr lang="en-US" dirty="0" smtClean="0"/>
              <a:t>                                                     </a:t>
            </a:r>
            <a:endParaRPr lang="en-US" dirty="0"/>
          </a:p>
        </p:txBody>
      </p:sp>
      <p:sp>
        <p:nvSpPr>
          <p:cNvPr id="7" name="TextBox 6"/>
          <p:cNvSpPr txBox="1"/>
          <p:nvPr/>
        </p:nvSpPr>
        <p:spPr>
          <a:xfrm>
            <a:off x="1839803" y="653101"/>
            <a:ext cx="8212313" cy="461665"/>
          </a:xfrm>
          <a:prstGeom prst="rect">
            <a:avLst/>
          </a:prstGeom>
          <a:solidFill>
            <a:schemeClr val="bg2">
              <a:lumMod val="90000"/>
            </a:schemeClr>
          </a:solidFill>
        </p:spPr>
        <p:txBody>
          <a:bodyPr wrap="none" rtlCol="0">
            <a:spAutoFit/>
          </a:bodyPr>
          <a:lstStyle/>
          <a:p>
            <a:r>
              <a:rPr lang="en-US" sz="2400" b="1" dirty="0" smtClean="0"/>
              <a:t>MANIPULATION OF THE MONEY SYSTEM BRINGS SPECULATION</a:t>
            </a:r>
            <a:endParaRPr lang="en-US" sz="2400" b="1" dirty="0"/>
          </a:p>
        </p:txBody>
      </p:sp>
      <p:sp>
        <p:nvSpPr>
          <p:cNvPr id="9" name="TextBox 8"/>
          <p:cNvSpPr txBox="1"/>
          <p:nvPr/>
        </p:nvSpPr>
        <p:spPr>
          <a:xfrm>
            <a:off x="9454932" y="2392635"/>
            <a:ext cx="660758" cy="369332"/>
          </a:xfrm>
          <a:prstGeom prst="rect">
            <a:avLst/>
          </a:prstGeom>
          <a:solidFill>
            <a:schemeClr val="bg1"/>
          </a:solidFill>
        </p:spPr>
        <p:txBody>
          <a:bodyPr wrap="none" rtlCol="0">
            <a:spAutoFit/>
          </a:bodyPr>
          <a:lstStyle/>
          <a:p>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165" y="5454831"/>
            <a:ext cx="4715533" cy="847843"/>
          </a:xfrm>
          <a:prstGeom prst="rect">
            <a:avLst/>
          </a:prstGeom>
          <a:solidFill>
            <a:srgbClr val="FFFF00"/>
          </a:solidFill>
        </p:spPr>
      </p:pic>
      <p:sp>
        <p:nvSpPr>
          <p:cNvPr id="8" name="TextBox 7"/>
          <p:cNvSpPr txBox="1"/>
          <p:nvPr/>
        </p:nvSpPr>
        <p:spPr>
          <a:xfrm>
            <a:off x="8107680" y="6103098"/>
            <a:ext cx="3705018" cy="369332"/>
          </a:xfrm>
          <a:prstGeom prst="rect">
            <a:avLst/>
          </a:prstGeom>
          <a:solidFill>
            <a:schemeClr val="bg1"/>
          </a:solidFill>
        </p:spPr>
        <p:txBody>
          <a:bodyPr wrap="square" rtlCol="0">
            <a:spAutoFit/>
          </a:bodyPr>
          <a:lstStyle/>
          <a:p>
            <a:r>
              <a:rPr lang="en-US" dirty="0" smtClean="0"/>
              <a:t>                                          </a:t>
            </a:r>
            <a:endParaRPr lang="en-US" dirty="0"/>
          </a:p>
        </p:txBody>
      </p:sp>
      <p:sp>
        <p:nvSpPr>
          <p:cNvPr id="11" name="Rectangle 10"/>
          <p:cNvSpPr/>
          <p:nvPr/>
        </p:nvSpPr>
        <p:spPr>
          <a:xfrm>
            <a:off x="138858" y="5278587"/>
            <a:ext cx="6096000" cy="1477328"/>
          </a:xfrm>
          <a:prstGeom prst="rect">
            <a:avLst/>
          </a:prstGeom>
          <a:solidFill>
            <a:srgbClr val="FFFF00"/>
          </a:solidFill>
        </p:spPr>
        <p:txBody>
          <a:bodyPr>
            <a:spAutoFit/>
          </a:bodyPr>
          <a:lstStyle/>
          <a:p>
            <a:r>
              <a:rPr lang="en-US" dirty="0" smtClean="0"/>
              <a:t>… </a:t>
            </a:r>
            <a:r>
              <a:rPr lang="en-US" dirty="0"/>
              <a:t>in 1602, </a:t>
            </a:r>
            <a:r>
              <a:rPr lang="en-US" dirty="0" smtClean="0"/>
              <a:t>the Dutch East India Company issued </a:t>
            </a:r>
            <a:r>
              <a:rPr lang="en-US" dirty="0"/>
              <a:t>shares, that were made </a:t>
            </a:r>
            <a:r>
              <a:rPr lang="en-US" dirty="0" smtClean="0"/>
              <a:t>tradeable </a:t>
            </a:r>
            <a:r>
              <a:rPr lang="en-US" dirty="0"/>
              <a:t>on </a:t>
            </a:r>
            <a:r>
              <a:rPr lang="en-US" dirty="0" smtClean="0"/>
              <a:t>the Amsterdam Stock Exchange.   </a:t>
            </a:r>
            <a:r>
              <a:rPr lang="en-US" dirty="0"/>
              <a:t>This invention enhanced the ability of joint-stock companies to attract capital from investors as they now easily could </a:t>
            </a:r>
            <a:r>
              <a:rPr lang="en-US" dirty="0" smtClean="0"/>
              <a:t>dispose of </a:t>
            </a:r>
            <a:r>
              <a:rPr lang="en-US" dirty="0"/>
              <a:t>their shares.</a:t>
            </a:r>
          </a:p>
        </p:txBody>
      </p:sp>
    </p:spTree>
    <p:extLst>
      <p:ext uri="{BB962C8B-B14F-4D97-AF65-F5344CB8AC3E}">
        <p14:creationId xmlns:p14="http://schemas.microsoft.com/office/powerpoint/2010/main" val="3599068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14338" name="Picture 2" descr="http://www.library.hbs.edu/hc/historicalreturns/fb/high-res-nozoom/southseahou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097" y="2197131"/>
            <a:ext cx="6416040" cy="42399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363319"/>
            <a:ext cx="12191998" cy="1477328"/>
          </a:xfrm>
          <a:prstGeom prst="rect">
            <a:avLst/>
          </a:prstGeom>
          <a:solidFill>
            <a:srgbClr val="FFFFCC"/>
          </a:solidFill>
        </p:spPr>
        <p:txBody>
          <a:bodyPr wrap="square">
            <a:spAutoFit/>
          </a:bodyPr>
          <a:lstStyle/>
          <a:p>
            <a:pPr algn="ctr"/>
            <a:r>
              <a:rPr lang="en-US" dirty="0" smtClean="0"/>
              <a:t>1711 - The </a:t>
            </a:r>
            <a:r>
              <a:rPr lang="en-US" dirty="0"/>
              <a:t>South Sea Company was formed </a:t>
            </a:r>
            <a:r>
              <a:rPr lang="en-US" dirty="0" smtClean="0"/>
              <a:t>by </a:t>
            </a:r>
            <a:r>
              <a:rPr lang="en-US" dirty="0"/>
              <a:t>Robert Harley as a Tory competitor for the Whig Bank of England</a:t>
            </a:r>
            <a:r>
              <a:rPr lang="en-US" dirty="0" smtClean="0"/>
              <a:t>.</a:t>
            </a:r>
          </a:p>
          <a:p>
            <a:pPr algn="ctr"/>
            <a:r>
              <a:rPr lang="en-US" dirty="0" smtClean="0"/>
              <a:t> </a:t>
            </a:r>
            <a:r>
              <a:rPr lang="en-US" dirty="0"/>
              <a:t>The company was promised a monopoly of all trade to the Spanish colonies in South </a:t>
            </a:r>
            <a:r>
              <a:rPr lang="en-US" dirty="0" smtClean="0"/>
              <a:t>America</a:t>
            </a:r>
          </a:p>
          <a:p>
            <a:pPr algn="ctr"/>
            <a:r>
              <a:rPr lang="en-US" dirty="0" smtClean="0"/>
              <a:t> </a:t>
            </a:r>
            <a:r>
              <a:rPr lang="en-US" dirty="0"/>
              <a:t>in exchange </a:t>
            </a:r>
            <a:r>
              <a:rPr lang="en-US" dirty="0" smtClean="0"/>
              <a:t>for debt buyout and </a:t>
            </a:r>
            <a:r>
              <a:rPr lang="en-US" dirty="0"/>
              <a:t>consolidating the national debt raised by the War of Spanish Succession (1701-1714</a:t>
            </a:r>
            <a:r>
              <a:rPr lang="en-US" dirty="0" smtClean="0"/>
              <a:t>).</a:t>
            </a:r>
          </a:p>
          <a:p>
            <a:pPr algn="ctr"/>
            <a:endParaRPr lang="en-US" dirty="0"/>
          </a:p>
          <a:p>
            <a:pPr algn="ctr"/>
            <a:r>
              <a:rPr lang="en-US" dirty="0" smtClean="0"/>
              <a:t>The proliferation of taxes by 1710 could not be increased without endangering the economic life of the nation.</a:t>
            </a:r>
            <a:endParaRPr lang="en-US" dirty="0"/>
          </a:p>
        </p:txBody>
      </p:sp>
      <p:pic>
        <p:nvPicPr>
          <p:cNvPr id="6" name="Picture 4" descr="http://blackcablondon.files.wordpress.com/2013/05/the-eviction-of-poor-irish-families-london-illustrated-news-jan-189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4803984"/>
            <a:ext cx="3200400" cy="205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9314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4" name="Rectangle 3"/>
          <p:cNvSpPr/>
          <p:nvPr/>
        </p:nvSpPr>
        <p:spPr>
          <a:xfrm>
            <a:off x="-4958" y="319260"/>
            <a:ext cx="12192001" cy="2246769"/>
          </a:xfrm>
          <a:prstGeom prst="rect">
            <a:avLst/>
          </a:prstGeom>
          <a:solidFill>
            <a:srgbClr val="CCECFF"/>
          </a:solidFill>
        </p:spPr>
        <p:txBody>
          <a:bodyPr wrap="square">
            <a:spAutoFit/>
          </a:bodyPr>
          <a:lstStyle/>
          <a:p>
            <a:pPr algn="ctr"/>
            <a:r>
              <a:rPr lang="en-US" sz="2000" b="1" dirty="0" smtClean="0"/>
              <a:t>The South Sea Company originated in a government loan</a:t>
            </a:r>
          </a:p>
          <a:p>
            <a:r>
              <a:rPr lang="en-US" sz="2000" dirty="0" smtClean="0"/>
              <a:t>From its own capital cash, the company provided the money due to the army and navy, as well as for other parts of the unfunded (‘floating’) debt.   The government provided:  (1) 6% interest on the security of various duties, and</a:t>
            </a:r>
          </a:p>
          <a:p>
            <a:r>
              <a:rPr lang="en-US" sz="2000" dirty="0" smtClean="0"/>
              <a:t>(2) the monopoly of trading in the South Seas (Pacific Ocean lands).</a:t>
            </a:r>
          </a:p>
          <a:p>
            <a:endParaRPr lang="en-US" sz="2000" dirty="0"/>
          </a:p>
          <a:p>
            <a:r>
              <a:rPr lang="en-US" sz="2000" dirty="0" smtClean="0"/>
              <a:t>The Treasury interest payment would be dividends to the SSC stockholders, along with the trading profits.  However, the </a:t>
            </a:r>
            <a:r>
              <a:rPr lang="en-US" sz="2000" dirty="0"/>
              <a:t>company never realised any significant profit from </a:t>
            </a:r>
            <a:r>
              <a:rPr lang="en-US" sz="2000" dirty="0" smtClean="0"/>
              <a:t>this </a:t>
            </a:r>
            <a:r>
              <a:rPr lang="en-US" sz="2000" dirty="0"/>
              <a:t>monopoly</a:t>
            </a:r>
            <a:r>
              <a:rPr lang="en-US" sz="2000" dirty="0" smtClean="0"/>
              <a:t>.</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87" y="2689139"/>
            <a:ext cx="7278116" cy="4229690"/>
          </a:xfrm>
          <a:prstGeom prst="rect">
            <a:avLst/>
          </a:prstGeom>
        </p:spPr>
      </p:pic>
      <p:sp>
        <p:nvSpPr>
          <p:cNvPr id="5" name="TextBox 4"/>
          <p:cNvSpPr txBox="1"/>
          <p:nvPr/>
        </p:nvSpPr>
        <p:spPr>
          <a:xfrm>
            <a:off x="600831" y="2566029"/>
            <a:ext cx="6158614" cy="369332"/>
          </a:xfrm>
          <a:prstGeom prst="rect">
            <a:avLst/>
          </a:prstGeom>
          <a:solidFill>
            <a:schemeClr val="bg1"/>
          </a:solidFill>
        </p:spPr>
        <p:txBody>
          <a:bodyPr wrap="square" rtlCol="0">
            <a:spAutoFit/>
          </a:bodyPr>
          <a:lstStyle/>
          <a:p>
            <a:r>
              <a:rPr lang="en-US" dirty="0" smtClean="0"/>
              <a:t>             </a:t>
            </a:r>
            <a:endParaRPr lang="en-US" dirty="0"/>
          </a:p>
        </p:txBody>
      </p:sp>
      <p:pic>
        <p:nvPicPr>
          <p:cNvPr id="4098" name="Picture 2" descr="http://3.bp.blogspot.com/-l-JQD8e06gQ/UCPHuasrq7I/AAAAAAAAAg8/QVHmajn5mrw/s1600/lluit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3903" y="3275218"/>
            <a:ext cx="4365669" cy="358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147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4" name="Rectangle 3"/>
          <p:cNvSpPr/>
          <p:nvPr/>
        </p:nvSpPr>
        <p:spPr>
          <a:xfrm>
            <a:off x="240029" y="842666"/>
            <a:ext cx="6252211" cy="5324535"/>
          </a:xfrm>
          <a:prstGeom prst="rect">
            <a:avLst/>
          </a:prstGeom>
        </p:spPr>
        <p:txBody>
          <a:bodyPr wrap="square">
            <a:spAutoFit/>
          </a:bodyPr>
          <a:lstStyle/>
          <a:p>
            <a:r>
              <a:rPr lang="en-US" sz="2000" dirty="0" smtClean="0"/>
              <a:t>The founders of the company would persuade those holding the debt/annuities to exchange them for shares in the SSC.   This was called ‘subscribing the debt into the stock of the company’.   The government creditors became company shareholders.</a:t>
            </a:r>
          </a:p>
          <a:p>
            <a:endParaRPr lang="en-US" sz="2000" dirty="0"/>
          </a:p>
          <a:p>
            <a:r>
              <a:rPr lang="en-US" sz="2000" dirty="0" smtClean="0"/>
              <a:t>The SSC now would be a major holder of government debt.  Company dividends would come from the government’s interest payments and company trading profits.  </a:t>
            </a:r>
          </a:p>
          <a:p>
            <a:endParaRPr lang="en-US" sz="2000" dirty="0"/>
          </a:p>
          <a:p>
            <a:r>
              <a:rPr lang="en-US" sz="2000" dirty="0" smtClean="0"/>
              <a:t>The </a:t>
            </a:r>
            <a:r>
              <a:rPr lang="en-US" sz="2000" dirty="0"/>
              <a:t>exchange of government debt for stock was to occur in five separate lots. The first two of these, totaling £2.75 million from about 200 large investors, had already been arranged before the company's charter was issued on 10 September 1711. </a:t>
            </a:r>
            <a:r>
              <a:rPr lang="en-US" sz="2000" dirty="0" smtClean="0"/>
              <a:t>  The </a:t>
            </a:r>
            <a:r>
              <a:rPr lang="en-US" sz="2000" dirty="0"/>
              <a:t>government itself exchanged £0.75 million of its own debt held by different </a:t>
            </a:r>
            <a:r>
              <a:rPr lang="en-US" sz="2000" dirty="0" smtClean="0"/>
              <a:t>departments.</a:t>
            </a:r>
            <a:endParaRPr lang="en-US" sz="2000" dirty="0"/>
          </a:p>
        </p:txBody>
      </p:sp>
      <p:sp>
        <p:nvSpPr>
          <p:cNvPr id="6" name="TextBox 5"/>
          <p:cNvSpPr txBox="1"/>
          <p:nvPr/>
        </p:nvSpPr>
        <p:spPr>
          <a:xfrm>
            <a:off x="1964165" y="381001"/>
            <a:ext cx="8951874" cy="461665"/>
          </a:xfrm>
          <a:prstGeom prst="rect">
            <a:avLst/>
          </a:prstGeom>
          <a:solidFill>
            <a:srgbClr val="CCECFF"/>
          </a:solidFill>
        </p:spPr>
        <p:txBody>
          <a:bodyPr wrap="none" rtlCol="0">
            <a:spAutoFit/>
          </a:bodyPr>
          <a:lstStyle/>
          <a:p>
            <a:r>
              <a:rPr lang="en-US" sz="2400" b="1" dirty="0" smtClean="0"/>
              <a:t>CULMINATION OF FINANCIAL INNOVATION:  SWAP DEBT FOR EQUITY</a:t>
            </a:r>
            <a:endParaRPr lang="en-US" sz="2400" b="1" dirty="0"/>
          </a:p>
        </p:txBody>
      </p:sp>
      <p:pic>
        <p:nvPicPr>
          <p:cNvPr id="6146" name="Picture 2" descr="http://upload.wikimedia.org/wikipedia/commons/7/72/Moll_-_A_New_and_Exact_Map_of_the_Coast,_Countries_and_Islands_within_the_Limits_of_the_South_Sea_Compa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9440" y="1099513"/>
            <a:ext cx="4556760" cy="5811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679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4" name="Rectangle 3"/>
          <p:cNvSpPr/>
          <p:nvPr/>
        </p:nvSpPr>
        <p:spPr>
          <a:xfrm>
            <a:off x="625096" y="1127820"/>
            <a:ext cx="10957303" cy="4801314"/>
          </a:xfrm>
          <a:prstGeom prst="rect">
            <a:avLst/>
          </a:prstGeom>
        </p:spPr>
        <p:txBody>
          <a:bodyPr wrap="square">
            <a:spAutoFit/>
          </a:bodyPr>
          <a:lstStyle/>
          <a:p>
            <a:r>
              <a:rPr lang="en-US" dirty="0" smtClean="0"/>
              <a:t>The SSC trading profits had not </a:t>
            </a:r>
            <a:r>
              <a:rPr lang="en-US" dirty="0"/>
              <a:t>materialized. </a:t>
            </a:r>
            <a:r>
              <a:rPr lang="en-US" dirty="0" smtClean="0"/>
              <a:t>  ‘Inspired’ by John Law’s success in France, the </a:t>
            </a:r>
            <a:r>
              <a:rPr lang="en-US" dirty="0"/>
              <a:t>SSC directors decided to concentrate on financial operations</a:t>
            </a:r>
            <a:r>
              <a:rPr lang="en-US" dirty="0" smtClean="0"/>
              <a:t>.</a:t>
            </a:r>
          </a:p>
          <a:p>
            <a:endParaRPr lang="en-US" dirty="0"/>
          </a:p>
          <a:p>
            <a:r>
              <a:rPr lang="en-US" dirty="0" smtClean="0"/>
              <a:t>The directors of SSC watched John Law's </a:t>
            </a:r>
            <a:r>
              <a:rPr lang="en-US" dirty="0"/>
              <a:t>remarkable </a:t>
            </a:r>
            <a:r>
              <a:rPr lang="en-US" dirty="0" smtClean="0"/>
              <a:t>success:  in 1719, Law’s Mississippi Company bought out the entire national debt of France and acquired many privileges from the government.   The MC’s share price went from 300 </a:t>
            </a:r>
            <a:r>
              <a:rPr lang="en-US" dirty="0" err="1" smtClean="0"/>
              <a:t>livres</a:t>
            </a:r>
            <a:r>
              <a:rPr lang="en-US" dirty="0" smtClean="0"/>
              <a:t> in May to 18,000 </a:t>
            </a:r>
            <a:r>
              <a:rPr lang="en-US" dirty="0" err="1" smtClean="0"/>
              <a:t>livres</a:t>
            </a:r>
            <a:r>
              <a:rPr lang="en-US" dirty="0" smtClean="0"/>
              <a:t> by December!  </a:t>
            </a:r>
            <a:endParaRPr lang="en-US" dirty="0"/>
          </a:p>
          <a:p>
            <a:endParaRPr lang="en-US" dirty="0" smtClean="0"/>
          </a:p>
          <a:p>
            <a:r>
              <a:rPr lang="en-US" dirty="0" smtClean="0"/>
              <a:t>The SSC directors decided to concentrate</a:t>
            </a:r>
          </a:p>
          <a:p>
            <a:r>
              <a:rPr lang="en-US" dirty="0" smtClean="0"/>
              <a:t>on financial operations.</a:t>
            </a:r>
          </a:p>
          <a:p>
            <a:endParaRPr lang="en-US" dirty="0"/>
          </a:p>
          <a:p>
            <a:r>
              <a:rPr lang="en-US" dirty="0" smtClean="0"/>
              <a:t>“But the rulers too were partly responsible for the misfortunes</a:t>
            </a:r>
          </a:p>
          <a:p>
            <a:r>
              <a:rPr lang="en-US" dirty="0" smtClean="0"/>
              <a:t>which followed.   The crisis originated, if Smollett is to be believed,</a:t>
            </a:r>
          </a:p>
          <a:p>
            <a:r>
              <a:rPr lang="en-US" dirty="0" smtClean="0"/>
              <a:t>from the King’s recommendation to the Commons (Nov 1719)</a:t>
            </a:r>
          </a:p>
          <a:p>
            <a:r>
              <a:rPr lang="en-US" dirty="0" smtClean="0"/>
              <a:t>to consider the “proper means for lessening the national debt.”</a:t>
            </a:r>
          </a:p>
          <a:p>
            <a:r>
              <a:rPr lang="en-US" dirty="0" smtClean="0"/>
              <a:t>Andreas </a:t>
            </a:r>
            <a:r>
              <a:rPr lang="en-US" dirty="0" err="1" smtClean="0"/>
              <a:t>Andreades</a:t>
            </a:r>
            <a:r>
              <a:rPr lang="en-US" dirty="0" smtClean="0"/>
              <a:t>, HISTORY OF THE BANK OF ENGLAND, p 129</a:t>
            </a:r>
          </a:p>
          <a:p>
            <a:endParaRPr lang="en-US" dirty="0" smtClean="0"/>
          </a:p>
          <a:p>
            <a:endParaRPr lang="en-US" dirty="0" smtClean="0"/>
          </a:p>
        </p:txBody>
      </p:sp>
      <p:sp>
        <p:nvSpPr>
          <p:cNvPr id="5" name="TextBox 4"/>
          <p:cNvSpPr txBox="1"/>
          <p:nvPr/>
        </p:nvSpPr>
        <p:spPr>
          <a:xfrm>
            <a:off x="2227971" y="452735"/>
            <a:ext cx="8464368" cy="461665"/>
          </a:xfrm>
          <a:prstGeom prst="rect">
            <a:avLst/>
          </a:prstGeom>
          <a:solidFill>
            <a:srgbClr val="CCECFF"/>
          </a:solidFill>
        </p:spPr>
        <p:txBody>
          <a:bodyPr wrap="none" rtlCol="0">
            <a:spAutoFit/>
          </a:bodyPr>
          <a:lstStyle/>
          <a:p>
            <a:r>
              <a:rPr lang="en-US" sz="2400" b="1" dirty="0" smtClean="0"/>
              <a:t>1720 – SOUTH SEA COMPANY INSPIRED BY JOHN LAW IN FRANCE</a:t>
            </a:r>
            <a:endParaRPr lang="en-US" sz="2400" b="1" dirty="0"/>
          </a:p>
        </p:txBody>
      </p:sp>
      <p:pic>
        <p:nvPicPr>
          <p:cNvPr id="7170" name="Picture 2" descr="http://2.bp.blogspot.com/_xwXK9DWd6Pc/TRTbAX9ja-I/AAAAAAAAAOA/PPJC2cxPlx8/s1600/Sli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480" y="2731991"/>
            <a:ext cx="5303518" cy="40380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814558" y="3375612"/>
            <a:ext cx="2377439" cy="2585323"/>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pic>
        <p:nvPicPr>
          <p:cNvPr id="10" name="Picture 2" descr="http://etc.usf.edu/clipart/20700/20730/john_law_20730_lg.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97" y="5291905"/>
            <a:ext cx="1417063" cy="15660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32560" y="6208901"/>
            <a:ext cx="2554354" cy="369332"/>
          </a:xfrm>
          <a:prstGeom prst="rect">
            <a:avLst/>
          </a:prstGeom>
          <a:noFill/>
        </p:spPr>
        <p:txBody>
          <a:bodyPr wrap="square" rtlCol="0">
            <a:spAutoFit/>
          </a:bodyPr>
          <a:lstStyle/>
          <a:p>
            <a:r>
              <a:rPr lang="en-US" dirty="0" smtClean="0"/>
              <a:t>JOHN LAW  1671 - 1729</a:t>
            </a:r>
            <a:endParaRPr lang="en-US" dirty="0"/>
          </a:p>
        </p:txBody>
      </p:sp>
    </p:spTree>
    <p:extLst>
      <p:ext uri="{BB962C8B-B14F-4D97-AF65-F5344CB8AC3E}">
        <p14:creationId xmlns:p14="http://schemas.microsoft.com/office/powerpoint/2010/main" val="1373833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252246"/>
          </a:xfrm>
          <a:solidFill>
            <a:srgbClr val="00B0F0"/>
          </a:solidFill>
        </p:spPr>
        <p:txBody>
          <a:bodyPr>
            <a:noAutofit/>
          </a:bodyPr>
          <a:lstStyle/>
          <a:p>
            <a:pPr algn="ctr"/>
            <a:r>
              <a:rPr lang="en-US" sz="2400" b="1" dirty="0" smtClean="0"/>
              <a:t>PART 1</a:t>
            </a:r>
            <a:endParaRPr lang="en-US" sz="2400" b="1" dirty="0"/>
          </a:p>
        </p:txBody>
      </p:sp>
      <p:sp>
        <p:nvSpPr>
          <p:cNvPr id="3" name="Content Placeholder 2"/>
          <p:cNvSpPr>
            <a:spLocks noGrp="1"/>
          </p:cNvSpPr>
          <p:nvPr>
            <p:ph idx="1"/>
          </p:nvPr>
        </p:nvSpPr>
        <p:spPr>
          <a:xfrm>
            <a:off x="228601" y="914400"/>
            <a:ext cx="11792918"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Science </a:t>
            </a:r>
            <a:r>
              <a:rPr lang="en-US" dirty="0"/>
              <a:t>of Money </a:t>
            </a:r>
            <a:r>
              <a:rPr lang="en-US" dirty="0" smtClean="0"/>
              <a:t>Recovered – But </a:t>
            </a:r>
            <a:r>
              <a:rPr lang="en-US" dirty="0"/>
              <a:t>for Private Gain </a:t>
            </a:r>
            <a:r>
              <a:rPr lang="en-US" dirty="0" smtClean="0"/>
              <a:t>and Corrupt Power</a:t>
            </a:r>
          </a:p>
        </p:txBody>
      </p:sp>
    </p:spTree>
    <p:extLst>
      <p:ext uri="{BB962C8B-B14F-4D97-AF65-F5344CB8AC3E}">
        <p14:creationId xmlns:p14="http://schemas.microsoft.com/office/powerpoint/2010/main" val="3389271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3" name="Content Placeholder 2"/>
          <p:cNvSpPr>
            <a:spLocks noGrp="1"/>
          </p:cNvSpPr>
          <p:nvPr>
            <p:ph idx="1"/>
          </p:nvPr>
        </p:nvSpPr>
        <p:spPr>
          <a:xfrm>
            <a:off x="228601" y="1955496"/>
            <a:ext cx="9540240" cy="4631284"/>
          </a:xfrm>
        </p:spPr>
        <p:txBody>
          <a:bodyPr>
            <a:normAutofit/>
          </a:bodyPr>
          <a:lstStyle/>
          <a:p>
            <a:pPr marL="0" indent="0">
              <a:buNone/>
            </a:pPr>
            <a:r>
              <a:rPr lang="en-US" dirty="0" smtClean="0"/>
              <a:t>The scheme to lighten the burden of the national debt by reducing all the public debts into one:</a:t>
            </a:r>
          </a:p>
          <a:p>
            <a:r>
              <a:rPr lang="en-US" dirty="0" smtClean="0"/>
              <a:t>The SSC would use its capital to buy all the public debt of the government (</a:t>
            </a:r>
            <a:r>
              <a:rPr lang="en-US" b="1" dirty="0" smtClean="0"/>
              <a:t>£ 31 million), </a:t>
            </a:r>
            <a:r>
              <a:rPr lang="en-US" dirty="0" smtClean="0"/>
              <a:t>in return for interest of 5% until 1727 and 4% after that date.  In return, the SSC would give the government </a:t>
            </a:r>
            <a:r>
              <a:rPr lang="en-US" b="1" dirty="0" smtClean="0"/>
              <a:t>£ </a:t>
            </a:r>
            <a:r>
              <a:rPr lang="en-US" dirty="0" smtClean="0"/>
              <a:t>7 ½ million.</a:t>
            </a:r>
          </a:p>
          <a:p>
            <a:r>
              <a:rPr lang="en-US" dirty="0" smtClean="0"/>
              <a:t>Adopted by government.</a:t>
            </a:r>
          </a:p>
          <a:p>
            <a:r>
              <a:rPr lang="en-US" dirty="0" smtClean="0"/>
              <a:t>Accepted only after prolonged and violent debates in Parliament (and bribery totaling </a:t>
            </a:r>
            <a:r>
              <a:rPr lang="en-US" b="1" dirty="0" smtClean="0"/>
              <a:t>£ 1.3 million </a:t>
            </a:r>
            <a:r>
              <a:rPr lang="en-US" dirty="0" smtClean="0"/>
              <a:t>in form of low priced SSC shares promised to officials).</a:t>
            </a:r>
          </a:p>
        </p:txBody>
      </p:sp>
      <p:pic>
        <p:nvPicPr>
          <p:cNvPr id="16386" name="Picture 2" descr="http://www.ultrapedia.com/storage/Robert%20Walpole.jpg?__SQUARESPACE_CACHEVERSION=13182403587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841" y="2701418"/>
            <a:ext cx="2263435" cy="31394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81001"/>
            <a:ext cx="12191999" cy="1200329"/>
          </a:xfrm>
          <a:prstGeom prst="rect">
            <a:avLst/>
          </a:prstGeom>
          <a:solidFill>
            <a:srgbClr val="FFCCFF"/>
          </a:solidFill>
        </p:spPr>
        <p:txBody>
          <a:bodyPr wrap="square" rtlCol="0">
            <a:spAutoFit/>
          </a:bodyPr>
          <a:lstStyle/>
          <a:p>
            <a:pPr algn="ctr"/>
            <a:r>
              <a:rPr lang="en-US" sz="2400" b="1" dirty="0" smtClean="0"/>
              <a:t>JANUARY – APRIL, 1720</a:t>
            </a:r>
          </a:p>
          <a:p>
            <a:pPr algn="ctr"/>
            <a:r>
              <a:rPr lang="en-US" sz="2400" b="1" dirty="0" smtClean="0"/>
              <a:t>SSC AND BANK OF ENGLAND FIGHT TO TAKE OVER CONSOLIDATED DEBT OF COUNTRY</a:t>
            </a:r>
          </a:p>
          <a:p>
            <a:pPr algn="ctr"/>
            <a:r>
              <a:rPr lang="en-US" sz="2400" b="1" dirty="0" smtClean="0"/>
              <a:t>SSC WINS</a:t>
            </a:r>
            <a:endParaRPr lang="en-US" sz="2400" b="1" dirty="0"/>
          </a:p>
        </p:txBody>
      </p:sp>
      <p:sp>
        <p:nvSpPr>
          <p:cNvPr id="7" name="TextBox 6"/>
          <p:cNvSpPr txBox="1"/>
          <p:nvPr/>
        </p:nvSpPr>
        <p:spPr>
          <a:xfrm>
            <a:off x="9960555" y="5840858"/>
            <a:ext cx="2231445" cy="923330"/>
          </a:xfrm>
          <a:prstGeom prst="rect">
            <a:avLst/>
          </a:prstGeom>
          <a:noFill/>
        </p:spPr>
        <p:txBody>
          <a:bodyPr wrap="none" rtlCol="0">
            <a:spAutoFit/>
          </a:bodyPr>
          <a:lstStyle/>
          <a:p>
            <a:r>
              <a:rPr lang="en-US" dirty="0" smtClean="0"/>
              <a:t>Principal opponent</a:t>
            </a:r>
          </a:p>
          <a:p>
            <a:r>
              <a:rPr lang="en-US" dirty="0" smtClean="0"/>
              <a:t>of debt consolidation </a:t>
            </a:r>
          </a:p>
          <a:p>
            <a:r>
              <a:rPr lang="en-US" dirty="0" smtClean="0"/>
              <a:t>scheme</a:t>
            </a:r>
            <a:endParaRPr lang="en-US" dirty="0"/>
          </a:p>
        </p:txBody>
      </p:sp>
    </p:spTree>
    <p:extLst>
      <p:ext uri="{BB962C8B-B14F-4D97-AF65-F5344CB8AC3E}">
        <p14:creationId xmlns:p14="http://schemas.microsoft.com/office/powerpoint/2010/main" val="12940163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4" name="TextBox 3"/>
          <p:cNvSpPr txBox="1"/>
          <p:nvPr/>
        </p:nvSpPr>
        <p:spPr>
          <a:xfrm>
            <a:off x="5407048" y="486818"/>
            <a:ext cx="5715026" cy="584775"/>
          </a:xfrm>
          <a:prstGeom prst="rect">
            <a:avLst/>
          </a:prstGeom>
          <a:solidFill>
            <a:srgbClr val="92D050"/>
          </a:solidFill>
        </p:spPr>
        <p:txBody>
          <a:bodyPr wrap="none" rtlCol="0">
            <a:spAutoFit/>
          </a:bodyPr>
          <a:lstStyle/>
          <a:p>
            <a:r>
              <a:rPr lang="en-US" sz="3200" dirty="0" smtClean="0"/>
              <a:t>THE BUBBLE BEGINS – AND ENDS</a:t>
            </a:r>
            <a:endParaRPr lang="en-US" sz="3200" dirty="0"/>
          </a:p>
        </p:txBody>
      </p:sp>
      <p:sp>
        <p:nvSpPr>
          <p:cNvPr id="7" name="TextBox 6"/>
          <p:cNvSpPr txBox="1"/>
          <p:nvPr/>
        </p:nvSpPr>
        <p:spPr>
          <a:xfrm>
            <a:off x="995640" y="1936952"/>
            <a:ext cx="2869055" cy="369332"/>
          </a:xfrm>
          <a:prstGeom prst="rect">
            <a:avLst/>
          </a:prstGeom>
          <a:solidFill>
            <a:srgbClr val="CCFF99"/>
          </a:solidFill>
        </p:spPr>
        <p:txBody>
          <a:bodyPr wrap="none" rtlCol="0">
            <a:spAutoFit/>
          </a:bodyPr>
          <a:lstStyle/>
          <a:p>
            <a:r>
              <a:rPr lang="en-US" b="1" u="sng" dirty="0" smtClean="0"/>
              <a:t>PRICE OF SSC SHARES (IN £</a:t>
            </a:r>
            <a:r>
              <a:rPr lang="en-US" b="1" dirty="0" smtClean="0"/>
              <a:t>)</a:t>
            </a:r>
            <a:r>
              <a:rPr lang="en-US" b="1" u="sng" dirty="0" smtClean="0"/>
              <a:t> </a:t>
            </a:r>
            <a:endParaRPr lang="en-US" b="1" u="sng" dirty="0"/>
          </a:p>
        </p:txBody>
      </p:sp>
      <p:sp>
        <p:nvSpPr>
          <p:cNvPr id="8" name="TextBox 7"/>
          <p:cNvSpPr txBox="1"/>
          <p:nvPr/>
        </p:nvSpPr>
        <p:spPr>
          <a:xfrm>
            <a:off x="727490" y="2346960"/>
            <a:ext cx="3405356" cy="3970318"/>
          </a:xfrm>
          <a:prstGeom prst="rect">
            <a:avLst/>
          </a:prstGeom>
          <a:noFill/>
        </p:spPr>
        <p:txBody>
          <a:bodyPr wrap="none" rtlCol="0">
            <a:spAutoFit/>
          </a:bodyPr>
          <a:lstStyle/>
          <a:p>
            <a:r>
              <a:rPr lang="en-US" dirty="0" smtClean="0"/>
              <a:t>LAW PASSED, 1720                    310</a:t>
            </a:r>
          </a:p>
          <a:p>
            <a:endParaRPr lang="en-US" dirty="0"/>
          </a:p>
          <a:p>
            <a:r>
              <a:rPr lang="en-US" dirty="0" smtClean="0"/>
              <a:t>AFTER SUCCESS OF </a:t>
            </a:r>
          </a:p>
          <a:p>
            <a:r>
              <a:rPr lang="en-US" dirty="0"/>
              <a:t> </a:t>
            </a:r>
            <a:r>
              <a:rPr lang="en-US" dirty="0" smtClean="0"/>
              <a:t>   FIRST SUBSCRIPTION            500</a:t>
            </a:r>
          </a:p>
          <a:p>
            <a:endParaRPr lang="en-US" dirty="0"/>
          </a:p>
          <a:p>
            <a:r>
              <a:rPr lang="en-US" dirty="0" smtClean="0"/>
              <a:t>JUNE, 1720                                 890</a:t>
            </a:r>
          </a:p>
          <a:p>
            <a:endParaRPr lang="en-US" dirty="0"/>
          </a:p>
          <a:p>
            <a:r>
              <a:rPr lang="en-US" dirty="0" smtClean="0"/>
              <a:t>END OF JUNE, 1720                2,000</a:t>
            </a:r>
          </a:p>
          <a:p>
            <a:endParaRPr lang="en-US" dirty="0"/>
          </a:p>
          <a:p>
            <a:r>
              <a:rPr lang="en-US" dirty="0" smtClean="0"/>
              <a:t>AUG 24, 1720 – FOURTH &amp;</a:t>
            </a:r>
          </a:p>
          <a:p>
            <a:r>
              <a:rPr lang="en-US" dirty="0"/>
              <a:t> </a:t>
            </a:r>
            <a:r>
              <a:rPr lang="en-US" dirty="0" smtClean="0"/>
              <a:t> FINAL SUBSCRIPTION</a:t>
            </a:r>
          </a:p>
          <a:p>
            <a:r>
              <a:rPr lang="en-US" dirty="0"/>
              <a:t> </a:t>
            </a:r>
            <a:r>
              <a:rPr lang="en-US" dirty="0" smtClean="0"/>
              <a:t> (TOTALLY FILLED IN 3 HRS)   1,000</a:t>
            </a:r>
          </a:p>
          <a:p>
            <a:endParaRPr lang="en-US" dirty="0"/>
          </a:p>
          <a:p>
            <a:r>
              <a:rPr lang="en-US" dirty="0" smtClean="0"/>
              <a:t>SEPT 28, 1720                             190</a:t>
            </a:r>
            <a:endParaRPr lang="en-US" dirty="0"/>
          </a:p>
        </p:txBody>
      </p:sp>
      <p:pic>
        <p:nvPicPr>
          <p:cNvPr id="11" name="Picture 2" descr="http://trader2trader.files.wordpress.com/2012/08/south_sea_co_gr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227705" cy="189627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affordablehousinginstitute.org/blogs/us/wp-content/uploads/imagessouth-sea-prices-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240" y="1125856"/>
            <a:ext cx="6217918" cy="573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9718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3074" name="Picture 2" descr="http://www.britainexpress.com/images/articles/History-of-Britain/270-South-Sea-Compan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8339" y="381001"/>
            <a:ext cx="4173659" cy="6363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4617" y="643180"/>
            <a:ext cx="7066422" cy="461665"/>
          </a:xfrm>
          <a:prstGeom prst="rect">
            <a:avLst/>
          </a:prstGeom>
          <a:solidFill>
            <a:srgbClr val="CCFF99"/>
          </a:solidFill>
        </p:spPr>
        <p:txBody>
          <a:bodyPr wrap="none" rtlCol="0">
            <a:spAutoFit/>
          </a:bodyPr>
          <a:lstStyle/>
          <a:p>
            <a:r>
              <a:rPr lang="en-US" sz="2400" dirty="0" smtClean="0"/>
              <a:t>FEVERISH SPECULATION WARPS MENTALITY OF PEOPLE</a:t>
            </a:r>
            <a:endParaRPr lang="en-US" sz="2400" dirty="0"/>
          </a:p>
        </p:txBody>
      </p:sp>
      <p:pic>
        <p:nvPicPr>
          <p:cNvPr id="8" name="Picture 8" descr="http://4.bp.blogspot.com/-wfQpBsj-RSQ/TzBE9IAZ9cI/AAAAAAAAAjI/bQ9eO7k6TV4/s1600/south+sea+bubble+by+edward+matthew+w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51" y="1638244"/>
            <a:ext cx="6376530" cy="35890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7797" y="5371524"/>
            <a:ext cx="7720062" cy="1200329"/>
          </a:xfrm>
          <a:prstGeom prst="rect">
            <a:avLst/>
          </a:prstGeom>
          <a:noFill/>
        </p:spPr>
        <p:txBody>
          <a:bodyPr wrap="none" rtlCol="0">
            <a:spAutoFit/>
          </a:bodyPr>
          <a:lstStyle/>
          <a:p>
            <a:r>
              <a:rPr lang="en-US" dirty="0" smtClean="0"/>
              <a:t>The same thing happened in Change Alley in London as had happened in the </a:t>
            </a:r>
          </a:p>
          <a:p>
            <a:r>
              <a:rPr lang="en-US" dirty="0" smtClean="0"/>
              <a:t>Rue </a:t>
            </a:r>
            <a:r>
              <a:rPr lang="en-US" dirty="0" err="1" smtClean="0"/>
              <a:t>Quincampoix</a:t>
            </a:r>
            <a:r>
              <a:rPr lang="en-US" dirty="0" smtClean="0"/>
              <a:t> in Paris; nobles and citizens, merchants and country squires,</a:t>
            </a:r>
          </a:p>
          <a:p>
            <a:r>
              <a:rPr lang="en-US" dirty="0" smtClean="0"/>
              <a:t>judges and bishops, women belonging to all classes of society, crowded together</a:t>
            </a:r>
          </a:p>
          <a:p>
            <a:r>
              <a:rPr lang="en-US" dirty="0" smtClean="0"/>
              <a:t>there.  </a:t>
            </a:r>
            <a:endParaRPr lang="en-US" dirty="0"/>
          </a:p>
        </p:txBody>
      </p:sp>
    </p:spTree>
    <p:extLst>
      <p:ext uri="{BB962C8B-B14F-4D97-AF65-F5344CB8AC3E}">
        <p14:creationId xmlns:p14="http://schemas.microsoft.com/office/powerpoint/2010/main" val="3125566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4" name="Rectangle 3"/>
          <p:cNvSpPr/>
          <p:nvPr/>
        </p:nvSpPr>
        <p:spPr>
          <a:xfrm>
            <a:off x="7482840" y="1680478"/>
            <a:ext cx="4130040" cy="3139321"/>
          </a:xfrm>
          <a:prstGeom prst="rect">
            <a:avLst/>
          </a:prstGeom>
        </p:spPr>
        <p:txBody>
          <a:bodyPr wrap="square">
            <a:spAutoFit/>
          </a:bodyPr>
          <a:lstStyle/>
          <a:p>
            <a:r>
              <a:rPr lang="en-US" dirty="0"/>
              <a:t>Although women had been investing in the stock market since its inception, the years leading up to the South Sea Bubble saw a sharp rise in the number of women passionately involved in buying and selling stocks. The sheet music shown here satirizes the influence of stock trading on women from all classes of society. The text has been attributed to Anne Finch, a successful poet and friend of Jonathan Swift and Alexander Pope.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24" y="518160"/>
            <a:ext cx="6160336" cy="6068620"/>
          </a:xfrm>
          <a:prstGeom prst="rect">
            <a:avLst/>
          </a:prstGeom>
        </p:spPr>
      </p:pic>
    </p:spTree>
    <p:extLst>
      <p:ext uri="{BB962C8B-B14F-4D97-AF65-F5344CB8AC3E}">
        <p14:creationId xmlns:p14="http://schemas.microsoft.com/office/powerpoint/2010/main" val="20453435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b="1" dirty="0" smtClean="0"/>
          </a:p>
        </p:txBody>
      </p:sp>
      <p:sp>
        <p:nvSpPr>
          <p:cNvPr id="5" name="TextBox 4"/>
          <p:cNvSpPr txBox="1"/>
          <p:nvPr/>
        </p:nvSpPr>
        <p:spPr>
          <a:xfrm>
            <a:off x="2651760" y="599450"/>
            <a:ext cx="7589706" cy="523220"/>
          </a:xfrm>
          <a:prstGeom prst="rect">
            <a:avLst/>
          </a:prstGeom>
          <a:solidFill>
            <a:srgbClr val="FFFF00"/>
          </a:solidFill>
        </p:spPr>
        <p:txBody>
          <a:bodyPr wrap="none" rtlCol="0">
            <a:spAutoFit/>
          </a:bodyPr>
          <a:lstStyle/>
          <a:p>
            <a:r>
              <a:rPr lang="en-US" sz="2800" b="1" dirty="0" smtClean="0"/>
              <a:t>HOW TO MAINTAIN THE ARTIFICAL PRICE LEVELS?</a:t>
            </a:r>
            <a:endParaRPr lang="en-US" sz="2800" b="1" dirty="0"/>
          </a:p>
        </p:txBody>
      </p:sp>
      <p:sp>
        <p:nvSpPr>
          <p:cNvPr id="6" name="TextBox 5"/>
          <p:cNvSpPr txBox="1"/>
          <p:nvPr/>
        </p:nvSpPr>
        <p:spPr>
          <a:xfrm>
            <a:off x="155575" y="1656069"/>
            <a:ext cx="7091108" cy="1938992"/>
          </a:xfrm>
          <a:prstGeom prst="rect">
            <a:avLst/>
          </a:prstGeom>
          <a:noFill/>
        </p:spPr>
        <p:txBody>
          <a:bodyPr wrap="none" rtlCol="0">
            <a:spAutoFit/>
          </a:bodyPr>
          <a:lstStyle/>
          <a:p>
            <a:r>
              <a:rPr lang="en-US" sz="2400" b="1" dirty="0" smtClean="0"/>
              <a:t>PROMISES OF PROFITS OF 50%</a:t>
            </a:r>
          </a:p>
          <a:p>
            <a:endParaRPr lang="en-US" sz="2400" b="1" dirty="0"/>
          </a:p>
          <a:p>
            <a:r>
              <a:rPr lang="en-US" sz="2400" b="1" dirty="0" smtClean="0"/>
              <a:t>ACQUISITION OF DISTANT AND INVALUABLE MARKETS</a:t>
            </a:r>
          </a:p>
          <a:p>
            <a:endParaRPr lang="en-US" sz="2400" b="1" dirty="0"/>
          </a:p>
          <a:p>
            <a:r>
              <a:rPr lang="en-US" sz="2400" b="1" dirty="0" smtClean="0"/>
              <a:t>MINES AND HIDDEN TREASURES DISCOVERED</a:t>
            </a:r>
            <a:endParaRPr lang="en-US" sz="2400" b="1" dirty="0"/>
          </a:p>
        </p:txBody>
      </p:sp>
      <p:pic>
        <p:nvPicPr>
          <p:cNvPr id="10242" name="Picture 2" descr="http://www.historic-uk.com/assets/Images/southseabubble.jpg?13909000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414" y="1571910"/>
            <a:ext cx="2859103" cy="523651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upload.wikimedia.org/wikipedia/commons/thumb/6/65/Imperial_Federation%2C_Map_of_the_World_Showing_the_Extent_of_the_British_Empire_in_1886_%28levelled%29.jpg/250px-Imperial_Federation%2C_Map_of_the_World_Showing_the_Extent_of_the_British_Empire_in_1886_%28levelled%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188" y="3628871"/>
            <a:ext cx="4340225" cy="322912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1.bp.blogspot.com/_eXZT2T12BPs/S9rRt0QNBOI/AAAAAAAAAKs/n99IVqrvGmc/s1600/stock-jobbing-playingcard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415" y="3871126"/>
            <a:ext cx="3371850" cy="21812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80415" y="6238143"/>
            <a:ext cx="3205301" cy="369332"/>
          </a:xfrm>
          <a:prstGeom prst="rect">
            <a:avLst/>
          </a:prstGeom>
          <a:noFill/>
        </p:spPr>
        <p:txBody>
          <a:bodyPr wrap="none" rtlCol="0">
            <a:spAutoFit/>
          </a:bodyPr>
          <a:lstStyle/>
          <a:p>
            <a:r>
              <a:rPr lang="en-US" dirty="0" smtClean="0"/>
              <a:t>STOCK JOBBING PLAYING CARDS</a:t>
            </a:r>
            <a:endParaRPr lang="en-US" dirty="0"/>
          </a:p>
        </p:txBody>
      </p:sp>
    </p:spTree>
    <p:extLst>
      <p:ext uri="{BB962C8B-B14F-4D97-AF65-F5344CB8AC3E}">
        <p14:creationId xmlns:p14="http://schemas.microsoft.com/office/powerpoint/2010/main" val="9443774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74166"/>
          </a:xfrm>
          <a:solidFill>
            <a:srgbClr val="CCCCFF"/>
          </a:solidFill>
        </p:spPr>
        <p:txBody>
          <a:bodyPr>
            <a:normAutofit fontScale="90000"/>
          </a:bodyPr>
          <a:lstStyle/>
          <a:p>
            <a:pPr algn="ctr"/>
            <a:r>
              <a:rPr lang="en-US" sz="2400" b="1" dirty="0"/>
              <a:t>The South Sea Bubble in England</a:t>
            </a:r>
          </a:p>
        </p:txBody>
      </p:sp>
      <p:sp>
        <p:nvSpPr>
          <p:cNvPr id="3" name="Content Placeholder 2"/>
          <p:cNvSpPr>
            <a:spLocks noGrp="1"/>
          </p:cNvSpPr>
          <p:nvPr>
            <p:ph idx="1"/>
          </p:nvPr>
        </p:nvSpPr>
        <p:spPr>
          <a:xfrm>
            <a:off x="5503514" y="6399889"/>
            <a:ext cx="8299222" cy="3948995"/>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5" name="TextBox 4"/>
          <p:cNvSpPr txBox="1"/>
          <p:nvPr/>
        </p:nvSpPr>
        <p:spPr>
          <a:xfrm>
            <a:off x="141040" y="594360"/>
            <a:ext cx="7924485" cy="1938992"/>
          </a:xfrm>
          <a:prstGeom prst="rect">
            <a:avLst/>
          </a:prstGeom>
          <a:solidFill>
            <a:srgbClr val="FFFF00"/>
          </a:solidFill>
        </p:spPr>
        <p:txBody>
          <a:bodyPr wrap="square" rtlCol="0">
            <a:spAutoFit/>
          </a:bodyPr>
          <a:lstStyle/>
          <a:p>
            <a:r>
              <a:rPr lang="en-US" sz="2000" b="1" dirty="0" smtClean="0"/>
              <a:t>ARTIFICIAL RISE IN SHARE PRICE PRODUCED:</a:t>
            </a:r>
          </a:p>
          <a:p>
            <a:pPr marL="2286000" lvl="4" indent="-457200">
              <a:buFont typeface="+mj-lt"/>
              <a:buAutoNum type="arabicPeriod"/>
            </a:pPr>
            <a:r>
              <a:rPr lang="en-US" sz="2000" b="1" dirty="0" smtClean="0"/>
              <a:t>ARTIFICIAL INCREASE OF WEALTH</a:t>
            </a:r>
          </a:p>
          <a:p>
            <a:pPr marL="2286000" lvl="4" indent="-457200">
              <a:buFont typeface="+mj-lt"/>
              <a:buAutoNum type="arabicPeriod"/>
            </a:pPr>
            <a:r>
              <a:rPr lang="en-US" sz="2000" b="1" dirty="0" smtClean="0"/>
              <a:t>IMMENSE RISE IN GENERAL PRICES</a:t>
            </a:r>
          </a:p>
          <a:p>
            <a:endParaRPr lang="en-US" sz="2000" b="1" dirty="0"/>
          </a:p>
          <a:p>
            <a:r>
              <a:rPr lang="en-US" sz="2000" b="1" dirty="0" smtClean="0"/>
              <a:t>PEOPLE WITH MODERATE INCOMES WERE FORCED EITHER TO SPECULATE OR LIVE IN POVERTY</a:t>
            </a:r>
            <a:endParaRPr lang="en-US" sz="2000" b="1" dirty="0"/>
          </a:p>
        </p:txBody>
      </p:sp>
      <p:pic>
        <p:nvPicPr>
          <p:cNvPr id="13314" name="Picture 2" descr="http://upload.wikimedia.org/wikipedia/commons/2/2d/South_Sea_Bubble_Cards-Tre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5525" y="381001"/>
            <a:ext cx="4126474" cy="647699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pimpernelclothing.com/file/wZfhi9I/db754c97-9f97-40ef-bf82-5c201685e2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991" y="2533352"/>
            <a:ext cx="2677449" cy="430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6467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28446"/>
          </a:xfrm>
          <a:solidFill>
            <a:srgbClr val="FFC000"/>
          </a:solidFill>
        </p:spPr>
        <p:txBody>
          <a:bodyPr>
            <a:normAutofit fontScale="90000"/>
          </a:bodyPr>
          <a:lstStyle/>
          <a:p>
            <a:pPr algn="ctr"/>
            <a:r>
              <a:rPr lang="en-US" sz="2800" dirty="0" smtClean="0"/>
              <a:t>PART 7</a:t>
            </a:r>
            <a:endParaRPr lang="en-US" sz="2800"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The Bank of England and the Irish Potato Famine, 1845</a:t>
            </a:r>
          </a:p>
        </p:txBody>
      </p:sp>
    </p:spTree>
    <p:extLst>
      <p:ext uri="{BB962C8B-B14F-4D97-AF65-F5344CB8AC3E}">
        <p14:creationId xmlns:p14="http://schemas.microsoft.com/office/powerpoint/2010/main" val="11110902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28446"/>
          </a:xfrm>
          <a:solidFill>
            <a:srgbClr val="FFC000"/>
          </a:solidFill>
        </p:spPr>
        <p:txBody>
          <a:bodyPr>
            <a:normAutofit fontScale="90000"/>
          </a:bodyPr>
          <a:lstStyle/>
          <a:p>
            <a:pPr algn="ctr"/>
            <a:r>
              <a:rPr lang="en-US" sz="2400" b="1" dirty="0"/>
              <a:t>The Bank of England and the Irish Potato Famine, 1845</a:t>
            </a:r>
          </a:p>
        </p:txBody>
      </p:sp>
      <p:sp>
        <p:nvSpPr>
          <p:cNvPr id="4" name="TextBox 3"/>
          <p:cNvSpPr txBox="1"/>
          <p:nvPr/>
        </p:nvSpPr>
        <p:spPr>
          <a:xfrm>
            <a:off x="1783080" y="618788"/>
            <a:ext cx="9215408" cy="923330"/>
          </a:xfrm>
          <a:prstGeom prst="rect">
            <a:avLst/>
          </a:prstGeom>
          <a:solidFill>
            <a:srgbClr val="FFFFCC"/>
          </a:solidFill>
        </p:spPr>
        <p:txBody>
          <a:bodyPr wrap="none" rtlCol="0">
            <a:spAutoFit/>
          </a:bodyPr>
          <a:lstStyle/>
          <a:p>
            <a:pPr algn="ctr"/>
            <a:r>
              <a:rPr lang="en-US" dirty="0" smtClean="0"/>
              <a:t>THE IMPROVERISHMENT OF THE POPULATION  NOT ONLY CAME FROM FINANCIAL SPECULATION</a:t>
            </a:r>
          </a:p>
          <a:p>
            <a:pPr algn="ctr"/>
            <a:r>
              <a:rPr lang="en-US" dirty="0" smtClean="0"/>
              <a:t>BUT WAS BUILT INTO THE VICIOUS SYSTEM OF GIVING THE</a:t>
            </a:r>
          </a:p>
          <a:p>
            <a:pPr algn="ctr"/>
            <a:r>
              <a:rPr lang="en-US" dirty="0" smtClean="0"/>
              <a:t>PREROGATIVE OF PUBLIC MONEY CREATION TO PRIVATE PARTIES</a:t>
            </a:r>
            <a:endParaRPr lang="en-US" dirty="0"/>
          </a:p>
        </p:txBody>
      </p:sp>
      <p:pic>
        <p:nvPicPr>
          <p:cNvPr id="1026" name="Picture 2" descr="http://fc04.deviantart.net/fs70/i/2013/069/d/f/famine_ships_below_deck4_by_lichtie-d5xkbvu.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1825625"/>
            <a:ext cx="4876800" cy="27279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21080" y="4831080"/>
            <a:ext cx="2499530" cy="369332"/>
          </a:xfrm>
          <a:prstGeom prst="rect">
            <a:avLst/>
          </a:prstGeom>
          <a:noFill/>
        </p:spPr>
        <p:txBody>
          <a:bodyPr wrap="none" rtlCol="0">
            <a:spAutoFit/>
          </a:bodyPr>
          <a:lstStyle/>
          <a:p>
            <a:r>
              <a:rPr lang="en-US" dirty="0" smtClean="0"/>
              <a:t>IRISH FAMINE SHIP, 1845</a:t>
            </a:r>
            <a:endParaRPr lang="en-US" dirty="0"/>
          </a:p>
        </p:txBody>
      </p:sp>
      <p:pic>
        <p:nvPicPr>
          <p:cNvPr id="1028" name="Picture 4" descr="http://images.fineartamerica.com/images-medium-large/6-irish-potato-famine-1846-7-gra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5625"/>
            <a:ext cx="6858000"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526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istoryplace.com/worldhistory/famine/thp-corn-sa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8792"/>
            <a:ext cx="4219575" cy="353377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 y="6835"/>
            <a:ext cx="12191999" cy="328446"/>
          </a:xfrm>
          <a:prstGeom prst="rect">
            <a:avLst/>
          </a:prstGeom>
          <a:solidFill>
            <a:srgbClr val="FFC000"/>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t>The Bank of England and the Irish Potato Famine, 1845</a:t>
            </a:r>
            <a:endParaRPr lang="en-US" sz="2400" b="1" dirty="0"/>
          </a:p>
        </p:txBody>
      </p:sp>
      <p:sp>
        <p:nvSpPr>
          <p:cNvPr id="2" name="TextBox 1"/>
          <p:cNvSpPr txBox="1"/>
          <p:nvPr/>
        </p:nvSpPr>
        <p:spPr>
          <a:xfrm>
            <a:off x="4831080" y="1550521"/>
            <a:ext cx="7177029" cy="3970318"/>
          </a:xfrm>
          <a:prstGeom prst="rect">
            <a:avLst/>
          </a:prstGeom>
          <a:noFill/>
        </p:spPr>
        <p:txBody>
          <a:bodyPr wrap="none" rtlCol="0">
            <a:spAutoFit/>
          </a:bodyPr>
          <a:lstStyle/>
          <a:p>
            <a:r>
              <a:rPr lang="en-US" dirty="0" smtClean="0"/>
              <a:t>The Irish famine was not caused by a failure of the country’s food supply.</a:t>
            </a:r>
          </a:p>
          <a:p>
            <a:r>
              <a:rPr lang="en-US" dirty="0" smtClean="0"/>
              <a:t>Only the potato crop failed.</a:t>
            </a:r>
          </a:p>
          <a:p>
            <a:endParaRPr lang="en-US" dirty="0"/>
          </a:p>
          <a:p>
            <a:r>
              <a:rPr lang="en-US" dirty="0" smtClean="0"/>
              <a:t>1,029,000 people out of the total population of 8 million died of starvation</a:t>
            </a:r>
          </a:p>
          <a:p>
            <a:r>
              <a:rPr lang="en-US" dirty="0" smtClean="0"/>
              <a:t>or under-nourishment in Ireland during the famine.  </a:t>
            </a:r>
          </a:p>
          <a:p>
            <a:endParaRPr lang="en-US" dirty="0"/>
          </a:p>
          <a:p>
            <a:r>
              <a:rPr lang="en-US" dirty="0" smtClean="0"/>
              <a:t>During 1845, the following food was exported from Ireland:</a:t>
            </a:r>
          </a:p>
          <a:p>
            <a:pPr marL="342900" indent="-342900">
              <a:buAutoNum type="arabicPeriod"/>
            </a:pPr>
            <a:r>
              <a:rPr lang="en-US" dirty="0" smtClean="0"/>
              <a:t>779,000 quarters of wheat and wheat-flour</a:t>
            </a:r>
          </a:p>
          <a:p>
            <a:pPr marL="342900" indent="-342900">
              <a:buAutoNum type="arabicPeriod"/>
            </a:pPr>
            <a:r>
              <a:rPr lang="en-US" dirty="0"/>
              <a:t> </a:t>
            </a:r>
            <a:r>
              <a:rPr lang="en-US" dirty="0" smtClean="0"/>
              <a:t>  93,000 quarters of barley</a:t>
            </a:r>
          </a:p>
          <a:p>
            <a:pPr marL="342900" indent="-342900">
              <a:buAutoNum type="arabicPeriod"/>
            </a:pPr>
            <a:r>
              <a:rPr lang="en-US" dirty="0" smtClean="0"/>
              <a:t>2,353,000 quarters of oats</a:t>
            </a:r>
          </a:p>
          <a:p>
            <a:r>
              <a:rPr lang="en-US" u="sng" dirty="0" smtClean="0"/>
              <a:t>enough to feed for 12 months every person in Ireland who died of </a:t>
            </a:r>
          </a:p>
          <a:p>
            <a:r>
              <a:rPr lang="en-US" u="sng" dirty="0" smtClean="0"/>
              <a:t>starvation, nearly four times over.</a:t>
            </a:r>
            <a:endParaRPr lang="en-US" u="sng" dirty="0"/>
          </a:p>
          <a:p>
            <a:r>
              <a:rPr lang="en-US" dirty="0" smtClean="0"/>
              <a:t> </a:t>
            </a:r>
            <a:endParaRPr lang="en-US" dirty="0"/>
          </a:p>
          <a:p>
            <a:endParaRPr lang="en-US" dirty="0"/>
          </a:p>
        </p:txBody>
      </p:sp>
      <p:sp>
        <p:nvSpPr>
          <p:cNvPr id="4" name="TextBox 3"/>
          <p:cNvSpPr txBox="1"/>
          <p:nvPr/>
        </p:nvSpPr>
        <p:spPr>
          <a:xfrm>
            <a:off x="4219575" y="807720"/>
            <a:ext cx="4339650" cy="369332"/>
          </a:xfrm>
          <a:prstGeom prst="rect">
            <a:avLst/>
          </a:prstGeom>
          <a:solidFill>
            <a:srgbClr val="FFFFCC"/>
          </a:solidFill>
        </p:spPr>
        <p:txBody>
          <a:bodyPr wrap="none" rtlCol="0">
            <a:spAutoFit/>
          </a:bodyPr>
          <a:lstStyle/>
          <a:p>
            <a:r>
              <a:rPr lang="en-US" dirty="0" smtClean="0"/>
              <a:t>WHAT CAUSED THE IRISH POTATOE FAMINE?</a:t>
            </a:r>
            <a:endParaRPr lang="en-US" dirty="0"/>
          </a:p>
        </p:txBody>
      </p:sp>
    </p:spTree>
    <p:extLst>
      <p:ext uri="{BB962C8B-B14F-4D97-AF65-F5344CB8AC3E}">
        <p14:creationId xmlns:p14="http://schemas.microsoft.com/office/powerpoint/2010/main" val="877477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6835"/>
            <a:ext cx="12191999" cy="328446"/>
          </a:xfrm>
          <a:prstGeom prst="rect">
            <a:avLst/>
          </a:prstGeom>
          <a:solidFill>
            <a:srgbClr val="FFC000"/>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smtClean="0"/>
              <a:t>The Bank of England and the Irish Potato Famine, 1845</a:t>
            </a:r>
            <a:endParaRPr lang="en-US" sz="2400" b="1" dirty="0"/>
          </a:p>
        </p:txBody>
      </p:sp>
      <p:sp>
        <p:nvSpPr>
          <p:cNvPr id="4" name="TextBox 3"/>
          <p:cNvSpPr txBox="1"/>
          <p:nvPr/>
        </p:nvSpPr>
        <p:spPr>
          <a:xfrm>
            <a:off x="762000" y="1472029"/>
            <a:ext cx="9721892" cy="2031325"/>
          </a:xfrm>
          <a:prstGeom prst="rect">
            <a:avLst/>
          </a:prstGeom>
          <a:noFill/>
        </p:spPr>
        <p:txBody>
          <a:bodyPr wrap="none" rtlCol="0">
            <a:spAutoFit/>
          </a:bodyPr>
          <a:lstStyle/>
          <a:p>
            <a:r>
              <a:rPr lang="en-US" dirty="0" smtClean="0"/>
              <a:t>THESE EXPORTS OF FOOD FROM IRELAND HAD NO IMPORTS TO BALANCE THEM.</a:t>
            </a:r>
          </a:p>
          <a:p>
            <a:endParaRPr lang="en-US" dirty="0"/>
          </a:p>
          <a:p>
            <a:r>
              <a:rPr lang="en-US" dirty="0" smtClean="0"/>
              <a:t>THEY WENT OUT, TO SOME EXTENT, TO PAY THE RENTS TO ABSENTEE LANDLORDS…..</a:t>
            </a:r>
          </a:p>
          <a:p>
            <a:endParaRPr lang="en-US" dirty="0"/>
          </a:p>
          <a:p>
            <a:r>
              <a:rPr lang="en-US" dirty="0" smtClean="0"/>
              <a:t>BUT, </a:t>
            </a:r>
            <a:r>
              <a:rPr lang="en-US" u="sng" dirty="0" smtClean="0"/>
              <a:t>MAINLY, TO PAY THE INTEREST ON THE MORTGAGES IN ENGLISH-BANK-MANUFACTURED MONEY,</a:t>
            </a:r>
          </a:p>
          <a:p>
            <a:r>
              <a:rPr lang="en-US" u="sng" dirty="0" smtClean="0"/>
              <a:t>WHICH THE IRISH LANDLORDS, LIKE THE ENGLISH LANDLORDS, HAD RAISED TO PAY THE TAXATION</a:t>
            </a:r>
          </a:p>
          <a:p>
            <a:r>
              <a:rPr lang="en-US" u="sng" dirty="0" smtClean="0"/>
              <a:t>REQUIRED TO MEET THE INTEREST ON THE Napoleonic War Debt.</a:t>
            </a:r>
            <a:endParaRPr lang="en-US" u="sng" dirty="0"/>
          </a:p>
        </p:txBody>
      </p:sp>
      <p:sp>
        <p:nvSpPr>
          <p:cNvPr id="5" name="TextBox 4"/>
          <p:cNvSpPr txBox="1"/>
          <p:nvPr/>
        </p:nvSpPr>
        <p:spPr>
          <a:xfrm>
            <a:off x="4082415" y="650409"/>
            <a:ext cx="4339650" cy="369332"/>
          </a:xfrm>
          <a:prstGeom prst="rect">
            <a:avLst/>
          </a:prstGeom>
          <a:solidFill>
            <a:srgbClr val="FFFFCC"/>
          </a:solidFill>
        </p:spPr>
        <p:txBody>
          <a:bodyPr wrap="none" rtlCol="0">
            <a:spAutoFit/>
          </a:bodyPr>
          <a:lstStyle/>
          <a:p>
            <a:r>
              <a:rPr lang="en-US" dirty="0" smtClean="0"/>
              <a:t>WHAT CAUSED THE IRISH POTATO FAMINE?</a:t>
            </a:r>
            <a:endParaRPr lang="en-US" dirty="0"/>
          </a:p>
        </p:txBody>
      </p:sp>
      <p:pic>
        <p:nvPicPr>
          <p:cNvPr id="3074" name="Picture 2" descr="http://irishhistorian.com/Selections/Evict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166" y="3577997"/>
            <a:ext cx="5301297" cy="3241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ts4.mm.bing.net/th?id=HN.608055377937435375&amp;pid=15.1&amp;H=106&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160" y="3560796"/>
            <a:ext cx="4918680" cy="325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96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media-cache-cd0.pinimg.com/736x/6b/61/39/6b61390ff577671cabbec5c4acc84fb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629" y="3438908"/>
            <a:ext cx="4914900" cy="2343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835"/>
            <a:ext cx="12191999" cy="252246"/>
          </a:xfrm>
          <a:solidFill>
            <a:srgbClr val="00B0F0"/>
          </a:solidFill>
        </p:spPr>
        <p:txBody>
          <a:bodyPr>
            <a:noAutofit/>
          </a:bodyPr>
          <a:lstStyle/>
          <a:p>
            <a:pPr algn="ctr"/>
            <a:r>
              <a:rPr lang="en-US" sz="2400" b="1" dirty="0"/>
              <a:t>Science of Money Recovered – But for </a:t>
            </a:r>
            <a:r>
              <a:rPr lang="en-US" sz="2400" b="1"/>
              <a:t>Private </a:t>
            </a:r>
            <a:r>
              <a:rPr lang="en-US" sz="2400" b="1" smtClean="0"/>
              <a:t>Gain and </a:t>
            </a:r>
            <a:r>
              <a:rPr lang="en-US" sz="2400" b="1" dirty="0"/>
              <a:t>Corrupt Power</a:t>
            </a:r>
          </a:p>
        </p:txBody>
      </p:sp>
      <p:sp>
        <p:nvSpPr>
          <p:cNvPr id="3" name="Content Placeholder 2"/>
          <p:cNvSpPr>
            <a:spLocks noGrp="1"/>
          </p:cNvSpPr>
          <p:nvPr>
            <p:ph idx="1"/>
          </p:nvPr>
        </p:nvSpPr>
        <p:spPr>
          <a:xfrm>
            <a:off x="228601" y="914400"/>
            <a:ext cx="11792918" cy="266700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4" name="TextBox 3"/>
          <p:cNvSpPr txBox="1"/>
          <p:nvPr/>
        </p:nvSpPr>
        <p:spPr>
          <a:xfrm>
            <a:off x="0" y="497292"/>
            <a:ext cx="12191998" cy="2369880"/>
          </a:xfrm>
          <a:prstGeom prst="rect">
            <a:avLst/>
          </a:prstGeom>
          <a:solidFill>
            <a:srgbClr val="00FFFF"/>
          </a:solidFill>
        </p:spPr>
        <p:txBody>
          <a:bodyPr wrap="square" rtlCol="0">
            <a:spAutoFit/>
          </a:bodyPr>
          <a:lstStyle/>
          <a:p>
            <a:pPr algn="ctr"/>
            <a:r>
              <a:rPr lang="en-US" sz="2000" dirty="0" smtClean="0"/>
              <a:t>THE TRUE NATURE OF MONEY IN SOCIETY</a:t>
            </a:r>
          </a:p>
          <a:p>
            <a:r>
              <a:rPr lang="en-US" sz="1600" dirty="0" smtClean="0"/>
              <a:t>MONEY IS A FIAT OF THE LAW:  its value is found in the law,  not in the material from which it is made.</a:t>
            </a:r>
          </a:p>
          <a:p>
            <a:endParaRPr lang="en-US" sz="1600" dirty="0" smtClean="0"/>
          </a:p>
          <a:p>
            <a:r>
              <a:rPr lang="en-US" sz="1600" dirty="0" smtClean="0"/>
              <a:t>MONEY IS CREATED BY THE GOVERNMENT, THAT IS TO SAY, BY THE PEOPLE, acceptable by the government for taxes and dues.   </a:t>
            </a:r>
          </a:p>
          <a:p>
            <a:endParaRPr lang="en-US" sz="1600" dirty="0" smtClean="0"/>
          </a:p>
          <a:p>
            <a:r>
              <a:rPr lang="en-US" sz="1600" dirty="0" smtClean="0"/>
              <a:t>THE GOVERNMENT (PEOPLE) MUST CONTROL THE VOLUME OF MONEY TO ENSURE A STABLE PRICE.   This is economic justice.</a:t>
            </a:r>
          </a:p>
          <a:p>
            <a:endParaRPr lang="en-US" sz="1600" dirty="0"/>
          </a:p>
          <a:p>
            <a:r>
              <a:rPr lang="en-US" sz="1600" dirty="0" smtClean="0"/>
              <a:t>FOR MOST OF RECORDED HISTORY, MONEY WAS THE SUPREME PREROGATIVE OF THE GOVERNMENT.    During the monarchy, it was issued by the King’s mint.</a:t>
            </a:r>
            <a:endParaRPr lang="en-US" sz="1600" dirty="0"/>
          </a:p>
        </p:txBody>
      </p:sp>
      <p:pic>
        <p:nvPicPr>
          <p:cNvPr id="1028" name="Picture 4" descr="http://s3.amazonaws.com/ctcolonial/10204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63123"/>
            <a:ext cx="2823652" cy="35366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8916" y="3096154"/>
            <a:ext cx="1600118" cy="369332"/>
          </a:xfrm>
          <a:prstGeom prst="rect">
            <a:avLst/>
          </a:prstGeom>
          <a:noFill/>
        </p:spPr>
        <p:txBody>
          <a:bodyPr wrap="none" rtlCol="0">
            <a:spAutoFit/>
          </a:bodyPr>
          <a:lstStyle/>
          <a:p>
            <a:r>
              <a:rPr lang="en-US" dirty="0" smtClean="0"/>
              <a:t>BILL OF CREDIT</a:t>
            </a:r>
            <a:endParaRPr lang="en-US" dirty="0"/>
          </a:p>
        </p:txBody>
      </p:sp>
      <p:sp>
        <p:nvSpPr>
          <p:cNvPr id="6" name="TextBox 5"/>
          <p:cNvSpPr txBox="1"/>
          <p:nvPr/>
        </p:nvSpPr>
        <p:spPr>
          <a:xfrm>
            <a:off x="3588566" y="3096154"/>
            <a:ext cx="1512722" cy="369332"/>
          </a:xfrm>
          <a:prstGeom prst="rect">
            <a:avLst/>
          </a:prstGeom>
          <a:noFill/>
        </p:spPr>
        <p:txBody>
          <a:bodyPr wrap="none" rtlCol="0">
            <a:spAutoFit/>
          </a:bodyPr>
          <a:lstStyle/>
          <a:p>
            <a:r>
              <a:rPr lang="en-US" dirty="0" smtClean="0"/>
              <a:t>CONTINENTAL</a:t>
            </a:r>
            <a:endParaRPr lang="en-US" dirty="0"/>
          </a:p>
        </p:txBody>
      </p:sp>
      <p:pic>
        <p:nvPicPr>
          <p:cNvPr id="1032" name="Picture 8" descr="http://www.mibusinessmag.com/wp-content/uploads/2013/09/note1-750x4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019" y="4589451"/>
            <a:ext cx="4050979" cy="22685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166508" y="4200706"/>
            <a:ext cx="1997470" cy="369332"/>
          </a:xfrm>
          <a:prstGeom prst="rect">
            <a:avLst/>
          </a:prstGeom>
          <a:noFill/>
        </p:spPr>
        <p:txBody>
          <a:bodyPr wrap="none" rtlCol="0">
            <a:spAutoFit/>
          </a:bodyPr>
          <a:lstStyle/>
          <a:p>
            <a:r>
              <a:rPr lang="en-US" dirty="0" smtClean="0"/>
              <a:t>BRITISH BRADBURY</a:t>
            </a:r>
            <a:endParaRPr lang="en-US" dirty="0"/>
          </a:p>
        </p:txBody>
      </p:sp>
      <p:sp>
        <p:nvSpPr>
          <p:cNvPr id="8" name="TextBox 7"/>
          <p:cNvSpPr txBox="1"/>
          <p:nvPr/>
        </p:nvSpPr>
        <p:spPr>
          <a:xfrm>
            <a:off x="6161231" y="3106477"/>
            <a:ext cx="1326902" cy="369332"/>
          </a:xfrm>
          <a:prstGeom prst="rect">
            <a:avLst/>
          </a:prstGeom>
          <a:noFill/>
        </p:spPr>
        <p:txBody>
          <a:bodyPr wrap="none" rtlCol="0">
            <a:spAutoFit/>
          </a:bodyPr>
          <a:lstStyle/>
          <a:p>
            <a:r>
              <a:rPr lang="en-US" dirty="0" smtClean="0"/>
              <a:t>GREENBACK</a:t>
            </a:r>
            <a:endParaRPr lang="en-US" dirty="0"/>
          </a:p>
        </p:txBody>
      </p:sp>
      <p:pic>
        <p:nvPicPr>
          <p:cNvPr id="13" name="Picture 12"/>
          <p:cNvPicPr>
            <a:picLocks noChangeAspect="1" noChangeArrowheads="1"/>
          </p:cNvPicPr>
          <p:nvPr/>
        </p:nvPicPr>
        <p:blipFill>
          <a:blip r:embed="rId5" cstate="print"/>
          <a:srcRect/>
          <a:stretch>
            <a:fillRect/>
          </a:stretch>
        </p:blipFill>
        <p:spPr bwMode="auto">
          <a:xfrm>
            <a:off x="2638290" y="3465486"/>
            <a:ext cx="2670339" cy="3392514"/>
          </a:xfrm>
          <a:prstGeom prst="rect">
            <a:avLst/>
          </a:prstGeom>
          <a:noFill/>
          <a:ln w="9525">
            <a:noFill/>
            <a:miter lim="800000"/>
            <a:headEnd/>
            <a:tailEnd/>
          </a:ln>
        </p:spPr>
      </p:pic>
    </p:spTree>
    <p:extLst>
      <p:ext uri="{BB962C8B-B14F-4D97-AF65-F5344CB8AC3E}">
        <p14:creationId xmlns:p14="http://schemas.microsoft.com/office/powerpoint/2010/main" val="28316791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13206"/>
          </a:xfrm>
          <a:solidFill>
            <a:srgbClr val="00B0F0"/>
          </a:solidFill>
        </p:spPr>
        <p:txBody>
          <a:bodyPr>
            <a:normAutofit fontScale="90000"/>
          </a:bodyPr>
          <a:lstStyle/>
          <a:p>
            <a:pPr algn="ctr"/>
            <a:r>
              <a:rPr lang="en-US" sz="2800" dirty="0" smtClean="0"/>
              <a:t>PART 8</a:t>
            </a:r>
            <a:endParaRPr lang="en-US" sz="2800"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Gradual Development of the Bank</a:t>
            </a:r>
          </a:p>
        </p:txBody>
      </p:sp>
    </p:spTree>
    <p:extLst>
      <p:ext uri="{BB962C8B-B14F-4D97-AF65-F5344CB8AC3E}">
        <p14:creationId xmlns:p14="http://schemas.microsoft.com/office/powerpoint/2010/main" val="11532920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00B0F0"/>
          </a:solidFill>
        </p:spPr>
        <p:txBody>
          <a:bodyPr>
            <a:normAutofit fontScale="90000"/>
          </a:bodyPr>
          <a:lstStyle/>
          <a:p>
            <a:pPr algn="ctr"/>
            <a:r>
              <a:rPr lang="en-US" sz="2800" b="1" dirty="0"/>
              <a:t>Gradual Development of the Bank</a:t>
            </a:r>
          </a:p>
        </p:txBody>
      </p:sp>
      <p:sp>
        <p:nvSpPr>
          <p:cNvPr id="3" name="Content Placeholder 2"/>
          <p:cNvSpPr>
            <a:spLocks noGrp="1"/>
          </p:cNvSpPr>
          <p:nvPr>
            <p:ph idx="1"/>
          </p:nvPr>
        </p:nvSpPr>
        <p:spPr>
          <a:xfrm>
            <a:off x="255408" y="1003824"/>
            <a:ext cx="11753711" cy="5320776"/>
          </a:xfrm>
        </p:spPr>
        <p:txBody>
          <a:bodyPr>
            <a:normAutofit fontScale="85000" lnSpcReduction="20000"/>
          </a:bodyPr>
          <a:lstStyle/>
          <a:p>
            <a:pPr marL="0" indent="0">
              <a:buNone/>
            </a:pPr>
            <a:r>
              <a:rPr lang="en-US" sz="2000" dirty="0" smtClean="0"/>
              <a:t>For many years, its notes circulated only in London.</a:t>
            </a:r>
          </a:p>
          <a:p>
            <a:pPr marL="0" indent="0">
              <a:buNone/>
            </a:pPr>
            <a:r>
              <a:rPr lang="en-US" sz="2000" dirty="0" smtClean="0"/>
              <a:t>Act of 1697 – no other bank should be allowed by Act of Parliament; but it did not forbid the formation of other joint-stock companies, nor of any banking company</a:t>
            </a:r>
          </a:p>
          <a:p>
            <a:pPr marL="0" indent="0">
              <a:buNone/>
            </a:pPr>
            <a:endParaRPr lang="en-US" sz="2000" dirty="0" smtClean="0"/>
          </a:p>
          <a:p>
            <a:pPr marL="0" indent="0">
              <a:buNone/>
            </a:pPr>
            <a:r>
              <a:rPr lang="en-US" sz="2000" dirty="0" smtClean="0"/>
              <a:t>1698 – clause enacted permitting Treasury to accept Bank’s notes for taxes</a:t>
            </a:r>
          </a:p>
          <a:p>
            <a:pPr marL="0" indent="0">
              <a:buNone/>
            </a:pPr>
            <a:endParaRPr lang="en-US" sz="2000" dirty="0" smtClean="0"/>
          </a:p>
          <a:p>
            <a:pPr marL="0" indent="0">
              <a:buNone/>
            </a:pPr>
            <a:r>
              <a:rPr lang="en-US" sz="2000" dirty="0" smtClean="0"/>
              <a:t>Act of 1708 – a clause forbid another corporation like the Bank of England or a partnership exceeding 6 persons “to borrow, owe, or take up any sum or sums of money on their bills or notes, payable at demand, or at any less time than six months from the borrowing thereof”</a:t>
            </a:r>
          </a:p>
          <a:p>
            <a:pPr marL="0" indent="0">
              <a:buNone/>
            </a:pPr>
            <a:endParaRPr lang="en-US" sz="2000" dirty="0" smtClean="0"/>
          </a:p>
          <a:p>
            <a:pPr marL="0" indent="0">
              <a:buNone/>
            </a:pPr>
            <a:r>
              <a:rPr lang="en-US" sz="2000" dirty="0" smtClean="0"/>
              <a:t>Act of 1709 – Bank made new loan to government; charter renewed for 21 years with right to double its capital and note issue</a:t>
            </a:r>
          </a:p>
          <a:p>
            <a:pPr marL="0" indent="0">
              <a:buNone/>
            </a:pPr>
            <a:endParaRPr lang="en-US" sz="2000" dirty="0"/>
          </a:p>
          <a:p>
            <a:pPr marL="0" indent="0">
              <a:buNone/>
            </a:pPr>
            <a:r>
              <a:rPr lang="en-US" sz="2000" dirty="0" smtClean="0"/>
              <a:t>1713 – Bank made new loan to government; charter continued to 1743</a:t>
            </a:r>
          </a:p>
          <a:p>
            <a:pPr marL="0" indent="0">
              <a:buNone/>
            </a:pPr>
            <a:endParaRPr lang="en-US" sz="2000" dirty="0" smtClean="0"/>
          </a:p>
          <a:p>
            <a:pPr marL="0" indent="0">
              <a:buNone/>
            </a:pPr>
            <a:r>
              <a:rPr lang="en-US" sz="2000" dirty="0" smtClean="0"/>
              <a:t>1833 – Bank of England notes are made legal tender</a:t>
            </a:r>
          </a:p>
          <a:p>
            <a:pPr marL="0" indent="0">
              <a:buNone/>
            </a:pPr>
            <a:endParaRPr lang="en-US" sz="2000" dirty="0" smtClean="0"/>
          </a:p>
          <a:p>
            <a:pPr marL="0" indent="0">
              <a:buNone/>
            </a:pPr>
            <a:r>
              <a:rPr lang="en-US" sz="2000" dirty="0" smtClean="0"/>
              <a:t>1844 – given monopoly </a:t>
            </a:r>
            <a:r>
              <a:rPr lang="en-US" sz="2000" dirty="0"/>
              <a:t>on the printing of new </a:t>
            </a:r>
            <a:r>
              <a:rPr lang="en-US" sz="2000" dirty="0" smtClean="0"/>
              <a:t>bank notes.  </a:t>
            </a:r>
            <a:r>
              <a:rPr lang="en-US" sz="2000" dirty="0"/>
              <a:t>The Act exempted demand deposits from the legal requirement of a 100-percent reserve which it did demand </a:t>
            </a:r>
            <a:r>
              <a:rPr lang="en-US" sz="2000" dirty="0" smtClean="0"/>
              <a:t>for the </a:t>
            </a:r>
            <a:r>
              <a:rPr lang="en-US" sz="2000" dirty="0"/>
              <a:t>issuance of paper </a:t>
            </a:r>
            <a:r>
              <a:rPr lang="en-US" sz="2000" dirty="0" smtClean="0"/>
              <a:t>money</a:t>
            </a:r>
            <a:endParaRPr lang="en-US" dirty="0" smtClean="0"/>
          </a:p>
        </p:txBody>
      </p:sp>
      <p:sp>
        <p:nvSpPr>
          <p:cNvPr id="7" name="TextBox 6"/>
          <p:cNvSpPr txBox="1"/>
          <p:nvPr/>
        </p:nvSpPr>
        <p:spPr>
          <a:xfrm>
            <a:off x="-2" y="406900"/>
            <a:ext cx="12192000" cy="369332"/>
          </a:xfrm>
          <a:prstGeom prst="rect">
            <a:avLst/>
          </a:prstGeom>
          <a:solidFill>
            <a:srgbClr val="CCFFFF"/>
          </a:solidFill>
        </p:spPr>
        <p:txBody>
          <a:bodyPr wrap="square" rtlCol="0">
            <a:spAutoFit/>
          </a:bodyPr>
          <a:lstStyle/>
          <a:p>
            <a:pPr algn="ctr"/>
            <a:r>
              <a:rPr lang="en-US" b="1" dirty="0" smtClean="0"/>
              <a:t>THE BANK ACCUMULATED POWER SLOWLY</a:t>
            </a:r>
            <a:endParaRPr lang="en-US" b="1" dirty="0"/>
          </a:p>
        </p:txBody>
      </p:sp>
      <p:pic>
        <p:nvPicPr>
          <p:cNvPr id="4098" name="Picture 2" descr="http://spaz.ca/blog/wp-content/uploads/2007/06/snail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5785" y="-419"/>
            <a:ext cx="1466215" cy="1183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25785" y="-82955"/>
            <a:ext cx="911019" cy="461665"/>
          </a:xfrm>
          <a:prstGeom prst="rect">
            <a:avLst/>
          </a:prstGeom>
          <a:noFill/>
        </p:spPr>
        <p:txBody>
          <a:bodyPr wrap="none" rtlCol="0">
            <a:spAutoFit/>
          </a:bodyPr>
          <a:lstStyle/>
          <a:p>
            <a:r>
              <a:rPr lang="en-US" sz="2400" b="1" dirty="0" smtClean="0"/>
              <a:t>BANK</a:t>
            </a:r>
            <a:endParaRPr lang="en-US" sz="2400" b="1" dirty="0"/>
          </a:p>
        </p:txBody>
      </p:sp>
    </p:spTree>
    <p:extLst>
      <p:ext uri="{BB962C8B-B14F-4D97-AF65-F5344CB8AC3E}">
        <p14:creationId xmlns:p14="http://schemas.microsoft.com/office/powerpoint/2010/main" val="26444402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43686"/>
          </a:xfrm>
          <a:solidFill>
            <a:srgbClr val="00B0F0"/>
          </a:solidFill>
        </p:spPr>
        <p:txBody>
          <a:bodyPr>
            <a:normAutofit fontScale="90000"/>
          </a:bodyPr>
          <a:lstStyle/>
          <a:p>
            <a:pPr algn="ctr"/>
            <a:r>
              <a:rPr lang="en-US" sz="2800" b="1" dirty="0"/>
              <a:t>Gradual Development of the Bank</a:t>
            </a:r>
          </a:p>
        </p:txBody>
      </p:sp>
      <p:sp>
        <p:nvSpPr>
          <p:cNvPr id="3" name="Content Placeholder 2"/>
          <p:cNvSpPr>
            <a:spLocks noGrp="1"/>
          </p:cNvSpPr>
          <p:nvPr>
            <p:ph idx="1"/>
          </p:nvPr>
        </p:nvSpPr>
        <p:spPr>
          <a:xfrm>
            <a:off x="397787" y="1463179"/>
            <a:ext cx="11396421" cy="4844136"/>
          </a:xfrm>
        </p:spPr>
        <p:txBody>
          <a:bodyPr>
            <a:normAutofit/>
          </a:bodyPr>
          <a:lstStyle/>
          <a:p>
            <a:pPr marL="0" indent="0">
              <a:buNone/>
            </a:pPr>
            <a:r>
              <a:rPr lang="en-US" dirty="0" smtClean="0"/>
              <a:t>J. Keith Horsefield, </a:t>
            </a:r>
            <a:r>
              <a:rPr lang="en-US" u="sng" dirty="0" smtClean="0"/>
              <a:t>BRITISH MONETARY EXPERIMENTS 1650-1710</a:t>
            </a:r>
            <a:r>
              <a:rPr lang="en-US" dirty="0" smtClean="0"/>
              <a:t>, 1960</a:t>
            </a:r>
            <a:endParaRPr lang="en-US" dirty="0"/>
          </a:p>
          <a:p>
            <a:pPr marL="0" indent="0">
              <a:buNone/>
            </a:pPr>
            <a:r>
              <a:rPr lang="en-US" dirty="0" smtClean="0"/>
              <a:t>“A favorite accusation was that the Bank had fallen into the hands of a close ring of related families which put their interests above those of the commercial world generally.”</a:t>
            </a:r>
          </a:p>
        </p:txBody>
      </p:sp>
      <p:sp>
        <p:nvSpPr>
          <p:cNvPr id="4" name="TextBox 3"/>
          <p:cNvSpPr txBox="1"/>
          <p:nvPr/>
        </p:nvSpPr>
        <p:spPr>
          <a:xfrm>
            <a:off x="0" y="563880"/>
            <a:ext cx="12191998" cy="646331"/>
          </a:xfrm>
          <a:prstGeom prst="rect">
            <a:avLst/>
          </a:prstGeom>
          <a:solidFill>
            <a:srgbClr val="99FFCC"/>
          </a:solidFill>
        </p:spPr>
        <p:txBody>
          <a:bodyPr wrap="square" rtlCol="0">
            <a:spAutoFit/>
          </a:bodyPr>
          <a:lstStyle/>
          <a:p>
            <a:pPr algn="ctr"/>
            <a:r>
              <a:rPr lang="en-US" b="1" dirty="0" smtClean="0"/>
              <a:t>THE BANK’S SLOW GROWTH IN PRIVILEGES</a:t>
            </a:r>
          </a:p>
          <a:p>
            <a:pPr algn="ctr"/>
            <a:r>
              <a:rPr lang="en-US" b="1" dirty="0" smtClean="0"/>
              <a:t>INDICATES ITS POWER WAS KEPT WITHIN A SMALL CIRCLE</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124" y="3885247"/>
            <a:ext cx="6601746" cy="2772162"/>
          </a:xfrm>
          <a:prstGeom prst="rect">
            <a:avLst/>
          </a:prstGeom>
        </p:spPr>
      </p:pic>
      <p:sp>
        <p:nvSpPr>
          <p:cNvPr id="6" name="TextBox 5"/>
          <p:cNvSpPr txBox="1"/>
          <p:nvPr/>
        </p:nvSpPr>
        <p:spPr>
          <a:xfrm>
            <a:off x="5074920" y="3632279"/>
            <a:ext cx="1660455" cy="369332"/>
          </a:xfrm>
          <a:prstGeom prst="rect">
            <a:avLst/>
          </a:prstGeom>
          <a:solidFill>
            <a:srgbClr val="FFFF00"/>
          </a:solidFill>
        </p:spPr>
        <p:txBody>
          <a:bodyPr wrap="none" rtlCol="0">
            <a:spAutoFit/>
          </a:bodyPr>
          <a:lstStyle/>
          <a:p>
            <a:r>
              <a:rPr lang="en-US" dirty="0" smtClean="0"/>
              <a:t>OCTOBER, 2010</a:t>
            </a:r>
            <a:endParaRPr lang="en-US" dirty="0"/>
          </a:p>
        </p:txBody>
      </p:sp>
    </p:spTree>
    <p:extLst>
      <p:ext uri="{BB962C8B-B14F-4D97-AF65-F5344CB8AC3E}">
        <p14:creationId xmlns:p14="http://schemas.microsoft.com/office/powerpoint/2010/main" val="21947069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13206"/>
          </a:xfrm>
          <a:solidFill>
            <a:srgbClr val="FFCCFF"/>
          </a:solidFill>
        </p:spPr>
        <p:txBody>
          <a:bodyPr>
            <a:normAutofit fontScale="90000"/>
          </a:bodyPr>
          <a:lstStyle/>
          <a:p>
            <a:pPr algn="ctr"/>
            <a:r>
              <a:rPr lang="en-US" sz="2800" dirty="0" smtClean="0"/>
              <a:t>PART 9</a:t>
            </a:r>
            <a:endParaRPr lang="en-US" sz="2800" dirty="0"/>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Separation of Money and State</a:t>
            </a:r>
          </a:p>
        </p:txBody>
      </p:sp>
    </p:spTree>
    <p:extLst>
      <p:ext uri="{BB962C8B-B14F-4D97-AF65-F5344CB8AC3E}">
        <p14:creationId xmlns:p14="http://schemas.microsoft.com/office/powerpoint/2010/main" val="13544017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5"/>
            <a:ext cx="12191999" cy="313206"/>
          </a:xfrm>
          <a:solidFill>
            <a:srgbClr val="FFCCFF"/>
          </a:solidFill>
        </p:spPr>
        <p:txBody>
          <a:bodyPr>
            <a:normAutofit fontScale="90000"/>
          </a:bodyPr>
          <a:lstStyle/>
          <a:p>
            <a:pPr algn="ctr"/>
            <a:r>
              <a:rPr lang="en-US" sz="2400" b="1" dirty="0"/>
              <a:t>Separation of Money and State</a:t>
            </a:r>
          </a:p>
        </p:txBody>
      </p:sp>
      <p:sp>
        <p:nvSpPr>
          <p:cNvPr id="3" name="Content Placeholder 2"/>
          <p:cNvSpPr>
            <a:spLocks noGrp="1"/>
          </p:cNvSpPr>
          <p:nvPr>
            <p:ph idx="1"/>
          </p:nvPr>
        </p:nvSpPr>
        <p:spPr>
          <a:xfrm>
            <a:off x="625097" y="914400"/>
            <a:ext cx="11396421" cy="567238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4" name="TextBox 3"/>
          <p:cNvSpPr txBox="1"/>
          <p:nvPr/>
        </p:nvSpPr>
        <p:spPr>
          <a:xfrm>
            <a:off x="350643" y="545068"/>
            <a:ext cx="11740137" cy="369332"/>
          </a:xfrm>
          <a:prstGeom prst="rect">
            <a:avLst/>
          </a:prstGeom>
          <a:solidFill>
            <a:srgbClr val="FFFFCC"/>
          </a:solidFill>
        </p:spPr>
        <p:txBody>
          <a:bodyPr wrap="none" rtlCol="0">
            <a:spAutoFit/>
          </a:bodyPr>
          <a:lstStyle/>
          <a:p>
            <a:r>
              <a:rPr lang="en-US" b="1" dirty="0" smtClean="0"/>
              <a:t>THE ENGLISH SEPARATION OF MONETARY POWER FROM THE NATION WAS REPEATED IN ENGLISH-SPEAKING COUNTRIES.</a:t>
            </a:r>
            <a:endParaRPr lang="en-US" b="1" dirty="0"/>
          </a:p>
        </p:txBody>
      </p:sp>
      <p:sp>
        <p:nvSpPr>
          <p:cNvPr id="5" name="TextBox 4"/>
          <p:cNvSpPr txBox="1"/>
          <p:nvPr/>
        </p:nvSpPr>
        <p:spPr>
          <a:xfrm>
            <a:off x="350643" y="1139427"/>
            <a:ext cx="10090968" cy="4801314"/>
          </a:xfrm>
          <a:prstGeom prst="rect">
            <a:avLst/>
          </a:prstGeom>
          <a:noFill/>
        </p:spPr>
        <p:txBody>
          <a:bodyPr wrap="none" rtlCol="0">
            <a:spAutoFit/>
          </a:bodyPr>
          <a:lstStyle/>
          <a:p>
            <a:pPr marL="342900" indent="-342900">
              <a:buAutoNum type="arabicPeriod"/>
            </a:pPr>
            <a:r>
              <a:rPr lang="en-US" dirty="0" smtClean="0"/>
              <a:t>IN STRUGGLES WITH LEGISLATURES, THE BANKERS UNDERSTOOD THE ISSUES &amp; ITS BENEFITS –</a:t>
            </a:r>
          </a:p>
          <a:p>
            <a:r>
              <a:rPr lang="en-US" dirty="0"/>
              <a:t> </a:t>
            </a:r>
            <a:r>
              <a:rPr lang="en-US" dirty="0" smtClean="0"/>
              <a:t>     REPRESENTATIVES OF THE PEOPLE WOULD NOT UNDERSTAND THE COMPLEXITIES</a:t>
            </a:r>
          </a:p>
          <a:p>
            <a:endParaRPr lang="en-US" dirty="0" smtClean="0"/>
          </a:p>
          <a:p>
            <a:pPr marL="342900" indent="-342900">
              <a:buFont typeface="+mj-lt"/>
              <a:buAutoNum type="arabicPeriod" startAt="2"/>
            </a:pPr>
            <a:r>
              <a:rPr lang="en-US" dirty="0" smtClean="0"/>
              <a:t>REWARDS OF INTRIGUES, BRIBES AND ASSASSINATIONS WERE LARGE, IMMEDIATE, &amp; SELF-FINANCING</a:t>
            </a:r>
          </a:p>
          <a:p>
            <a:pPr marL="342900" indent="-342900">
              <a:buFont typeface="+mj-lt"/>
              <a:buAutoNum type="arabicPeriod" startAt="2"/>
            </a:pPr>
            <a:endParaRPr lang="en-US" dirty="0"/>
          </a:p>
          <a:p>
            <a:pPr marL="342900" indent="-342900">
              <a:buFont typeface="+mj-lt"/>
              <a:buAutoNum type="arabicPeriod" startAt="2"/>
            </a:pPr>
            <a:r>
              <a:rPr lang="en-US" dirty="0" smtClean="0"/>
              <a:t>TAKING ACTION AGAINST THE INJUSTICE BROUGHT IMMEDIATE PERSONAL SACRIFICES</a:t>
            </a:r>
          </a:p>
          <a:p>
            <a:pPr marL="342900" indent="-342900">
              <a:buFont typeface="+mj-lt"/>
              <a:buAutoNum type="arabicPeriod" startAt="2"/>
            </a:pPr>
            <a:endParaRPr lang="en-US" dirty="0"/>
          </a:p>
          <a:p>
            <a:pPr marL="342900" indent="-342900">
              <a:buFont typeface="+mj-lt"/>
              <a:buAutoNum type="arabicPeriod" startAt="2"/>
            </a:pPr>
            <a:r>
              <a:rPr lang="en-US" dirty="0" smtClean="0"/>
              <a:t>THE PEOPLE OCCASIONALLY UNDERSTOOD THE ISSUE – NEVER IN THE 20</a:t>
            </a:r>
            <a:r>
              <a:rPr lang="en-US" baseline="30000" dirty="0" smtClean="0"/>
              <a:t>TH</a:t>
            </a:r>
            <a:r>
              <a:rPr lang="en-US" dirty="0" smtClean="0"/>
              <a:t> CENTURY:  </a:t>
            </a:r>
          </a:p>
          <a:p>
            <a:pPr marL="342900" indent="-342900">
              <a:buFont typeface="+mj-lt"/>
              <a:buAutoNum type="arabicPeriod" startAt="2"/>
            </a:pPr>
            <a:endParaRPr lang="en-US" dirty="0"/>
          </a:p>
          <a:p>
            <a:r>
              <a:rPr lang="en-US" dirty="0" smtClean="0"/>
              <a:t>       The horrors of war and ever increasing taxation ground the people down,</a:t>
            </a:r>
          </a:p>
          <a:p>
            <a:r>
              <a:rPr lang="en-US" dirty="0"/>
              <a:t> </a:t>
            </a:r>
            <a:r>
              <a:rPr lang="en-US" dirty="0" smtClean="0"/>
              <a:t>      reducing their ability to consider political and social questions.</a:t>
            </a:r>
          </a:p>
          <a:p>
            <a:endParaRPr lang="en-US" dirty="0"/>
          </a:p>
          <a:p>
            <a:r>
              <a:rPr lang="en-US" dirty="0" smtClean="0"/>
              <a:t>       Financial control of mass communications, starting with pulpit and newspapers, then</a:t>
            </a:r>
          </a:p>
          <a:p>
            <a:r>
              <a:rPr lang="en-US" dirty="0"/>
              <a:t> </a:t>
            </a:r>
            <a:r>
              <a:rPr lang="en-US" dirty="0" smtClean="0"/>
              <a:t>      radio, movies, </a:t>
            </a:r>
            <a:r>
              <a:rPr lang="en-US" dirty="0" err="1" smtClean="0"/>
              <a:t>tv</a:t>
            </a:r>
            <a:r>
              <a:rPr lang="en-US" dirty="0" smtClean="0"/>
              <a:t>, to say nothing of the universities, would keep the money question OUT OF SIGHT.</a:t>
            </a:r>
          </a:p>
          <a:p>
            <a:endParaRPr lang="en-US" dirty="0"/>
          </a:p>
          <a:p>
            <a:r>
              <a:rPr lang="en-US" dirty="0" smtClean="0"/>
              <a:t>      The financial power must expend huge amounts of energy and money for centuries </a:t>
            </a:r>
            <a:r>
              <a:rPr lang="en-US" smtClean="0"/>
              <a:t>to keep </a:t>
            </a:r>
            <a:endParaRPr lang="en-US" dirty="0" smtClean="0"/>
          </a:p>
          <a:p>
            <a:r>
              <a:rPr lang="en-US" dirty="0"/>
              <a:t> </a:t>
            </a:r>
            <a:r>
              <a:rPr lang="en-US" dirty="0" smtClean="0"/>
              <a:t>     this fraudulent system hidden from the public.</a:t>
            </a:r>
            <a:endParaRPr lang="en-US" dirty="0"/>
          </a:p>
        </p:txBody>
      </p:sp>
      <p:pic>
        <p:nvPicPr>
          <p:cNvPr id="4098" name="Picture 2" descr="http://ts2.mm.bing.net/th?id=HN.607998671483570653&amp;pid=15.1&amp;H=120&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4553" y="2278973"/>
            <a:ext cx="3187445" cy="238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7454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 DECKER’S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27800264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861" y="1010195"/>
            <a:ext cx="8624139" cy="4524315"/>
          </a:xfrm>
          <a:prstGeom prst="rect">
            <a:avLst/>
          </a:prstGeom>
        </p:spPr>
        <p:txBody>
          <a:bodyPr wrap="square">
            <a:spAutoFit/>
          </a:bodyPr>
          <a:lstStyle/>
          <a:p>
            <a:pPr marL="342900" indent="-342900">
              <a:buAutoNum type="arabicPeriod"/>
            </a:pPr>
            <a:r>
              <a:rPr lang="en-US" dirty="0" smtClean="0"/>
              <a:t>The £ 1, 200,000 private capital </a:t>
            </a:r>
            <a:r>
              <a:rPr lang="en-US" dirty="0"/>
              <a:t>raised </a:t>
            </a:r>
            <a:r>
              <a:rPr lang="en-US" dirty="0" smtClean="0"/>
              <a:t>(gold and silver) was </a:t>
            </a:r>
            <a:r>
              <a:rPr lang="en-US" dirty="0"/>
              <a:t>to be lent wholly to the Government at </a:t>
            </a:r>
            <a:r>
              <a:rPr lang="en-US" dirty="0" smtClean="0"/>
              <a:t>8%,  the </a:t>
            </a:r>
            <a:r>
              <a:rPr lang="en-US" dirty="0"/>
              <a:t>interest to be financed by levying a duty "upon </a:t>
            </a:r>
            <a:r>
              <a:rPr lang="en-US" dirty="0" smtClean="0"/>
              <a:t>the</a:t>
            </a:r>
          </a:p>
          <a:p>
            <a:r>
              <a:rPr lang="en-US" dirty="0"/>
              <a:t> </a:t>
            </a:r>
            <a:r>
              <a:rPr lang="en-US" dirty="0" smtClean="0"/>
              <a:t>      </a:t>
            </a:r>
            <a:r>
              <a:rPr lang="en-US" dirty="0" err="1"/>
              <a:t>Tunnage</a:t>
            </a:r>
            <a:r>
              <a:rPr lang="en-US" dirty="0"/>
              <a:t> of </a:t>
            </a:r>
            <a:r>
              <a:rPr lang="en-US" dirty="0" smtClean="0"/>
              <a:t>ships and vessels“ (interest yearly = £ 100,000) .</a:t>
            </a:r>
          </a:p>
          <a:p>
            <a:endParaRPr lang="en-US" dirty="0"/>
          </a:p>
          <a:p>
            <a:endParaRPr lang="en-US" dirty="0" smtClean="0"/>
          </a:p>
          <a:p>
            <a:endParaRPr lang="en-US" dirty="0" smtClean="0"/>
          </a:p>
          <a:p>
            <a:pPr marL="342900" indent="-342900">
              <a:buAutoNum type="arabicPeriod" startAt="2"/>
            </a:pPr>
            <a:r>
              <a:rPr lang="en-US" dirty="0" smtClean="0"/>
              <a:t>In </a:t>
            </a:r>
            <a:r>
              <a:rPr lang="en-US" dirty="0"/>
              <a:t>return for the loan, the </a:t>
            </a:r>
            <a:r>
              <a:rPr lang="en-US" dirty="0" smtClean="0"/>
              <a:t>Private Bank </a:t>
            </a:r>
            <a:r>
              <a:rPr lang="en-US" dirty="0"/>
              <a:t>was to be granted a charter and the right to </a:t>
            </a:r>
            <a:r>
              <a:rPr lang="en-US" dirty="0" smtClean="0"/>
              <a:t>issue £ 1,200,000 </a:t>
            </a:r>
            <a:r>
              <a:rPr lang="en-US" dirty="0"/>
              <a:t>of banknotes, secured only on that loan</a:t>
            </a:r>
            <a:r>
              <a:rPr lang="en-US" dirty="0" smtClean="0"/>
              <a:t>.    The bank notes would circulate as money, redeemable in gold.</a:t>
            </a:r>
          </a:p>
          <a:p>
            <a:endParaRPr lang="en-US" dirty="0"/>
          </a:p>
          <a:p>
            <a:endParaRPr lang="en-US" dirty="0" smtClean="0"/>
          </a:p>
          <a:p>
            <a:pPr marL="342900" indent="-342900">
              <a:buAutoNum type="arabicPeriod" startAt="3"/>
            </a:pPr>
            <a:r>
              <a:rPr lang="en-US" dirty="0" smtClean="0"/>
              <a:t>The private bank notes were not legal tender, but were</a:t>
            </a:r>
          </a:p>
          <a:p>
            <a:r>
              <a:rPr lang="en-US" dirty="0"/>
              <a:t> </a:t>
            </a:r>
            <a:r>
              <a:rPr lang="en-US" dirty="0" smtClean="0"/>
              <a:t>     to be acceptable by the government for all payments due,</a:t>
            </a:r>
          </a:p>
          <a:p>
            <a:r>
              <a:rPr lang="en-US" dirty="0"/>
              <a:t> </a:t>
            </a:r>
            <a:r>
              <a:rPr lang="en-US" dirty="0" smtClean="0"/>
              <a:t>     and of being paid out by the government for all state</a:t>
            </a:r>
          </a:p>
          <a:p>
            <a:r>
              <a:rPr lang="en-US" dirty="0"/>
              <a:t> </a:t>
            </a:r>
            <a:r>
              <a:rPr lang="en-US" dirty="0" smtClean="0"/>
              <a:t>     expenses.</a:t>
            </a:r>
          </a:p>
          <a:p>
            <a:endParaRPr lang="en-US" dirty="0"/>
          </a:p>
        </p:txBody>
      </p:sp>
      <p:sp>
        <p:nvSpPr>
          <p:cNvPr id="5" name="TextBox 4"/>
          <p:cNvSpPr txBox="1"/>
          <p:nvPr/>
        </p:nvSpPr>
        <p:spPr>
          <a:xfrm>
            <a:off x="2095576" y="390374"/>
            <a:ext cx="4923399" cy="523220"/>
          </a:xfrm>
          <a:prstGeom prst="rect">
            <a:avLst/>
          </a:prstGeom>
          <a:solidFill>
            <a:srgbClr val="FFFFCC"/>
          </a:solidFill>
        </p:spPr>
        <p:txBody>
          <a:bodyPr wrap="none" rtlCol="0">
            <a:spAutoFit/>
          </a:bodyPr>
          <a:lstStyle/>
          <a:p>
            <a:r>
              <a:rPr lang="en-US" sz="2800" dirty="0" smtClean="0"/>
              <a:t>THE PROPOSAL: Bank of England</a:t>
            </a:r>
            <a:endParaRPr lang="en-US" sz="2800" dirty="0"/>
          </a:p>
        </p:txBody>
      </p:sp>
      <p:pic>
        <p:nvPicPr>
          <p:cNvPr id="7174" name="Picture 6" descr="http://i1.wp.com/armstrongeconomics.com/wp-content/uploads/2013/06/uk-bknte169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8975" y="3583719"/>
            <a:ext cx="5173025" cy="327428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ww.thehistoryblog.com/wp-content/uploads/2013/01/William-III-coi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5349" y="459307"/>
            <a:ext cx="3659900" cy="20551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 y="6834"/>
            <a:ext cx="12191999" cy="396673"/>
          </a:xfrm>
          <a:prstGeom prst="rect">
            <a:avLst/>
          </a:prstGeom>
          <a:solidFill>
            <a:srgbClr val="00B0F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t>Science of Money Recovered – But for Private Gain and Corrupt Power</a:t>
            </a:r>
            <a:endParaRPr lang="en-US" sz="2400" b="1" dirty="0"/>
          </a:p>
        </p:txBody>
      </p:sp>
    </p:spTree>
    <p:extLst>
      <p:ext uri="{BB962C8B-B14F-4D97-AF65-F5344CB8AC3E}">
        <p14:creationId xmlns:p14="http://schemas.microsoft.com/office/powerpoint/2010/main" val="1198555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657" y="3520440"/>
            <a:ext cx="11396421" cy="3078480"/>
          </a:xfrm>
        </p:spPr>
        <p:txBody>
          <a:bodyPr>
            <a:normAutofit/>
          </a:bodyPr>
          <a:lstStyle/>
          <a:p>
            <a:pPr marL="0" indent="0">
              <a:buNone/>
            </a:pPr>
            <a:r>
              <a:rPr lang="en-US" dirty="0" smtClean="0"/>
              <a:t>The bank created paper money, but for private power and profit of a small group.   This is usury – a calculated misuse of the money system for private gain.</a:t>
            </a:r>
          </a:p>
          <a:p>
            <a:pPr marL="0" indent="0">
              <a:buNone/>
            </a:pPr>
            <a:r>
              <a:rPr lang="en-US" dirty="0" smtClean="0"/>
              <a:t>“Its </a:t>
            </a:r>
            <a:r>
              <a:rPr lang="en-US" dirty="0"/>
              <a:t>franchise permitted it to accept as </a:t>
            </a:r>
            <a:r>
              <a:rPr lang="en-US" dirty="0" smtClean="0"/>
              <a:t>‘collateral’ </a:t>
            </a:r>
            <a:r>
              <a:rPr lang="en-US" dirty="0"/>
              <a:t>the goods and services of the British People against its paper loans and to charge interest thereon.  All this bounty was to cost them no more than paper ink and printing press</a:t>
            </a:r>
            <a:r>
              <a:rPr lang="en-US" dirty="0" smtClean="0"/>
              <a:t>.”  David Astle, Essay 2, </a:t>
            </a:r>
            <a:r>
              <a:rPr lang="en-US" u="sng" dirty="0" smtClean="0"/>
              <a:t>Babylonian Woe</a:t>
            </a:r>
            <a:r>
              <a:rPr lang="en-US" dirty="0" smtClean="0"/>
              <a:t>.</a:t>
            </a:r>
          </a:p>
        </p:txBody>
      </p:sp>
      <p:pic>
        <p:nvPicPr>
          <p:cNvPr id="3074" name="Picture 2" descr="http://www.bankofengland.co.uk/about/PublishingImages/history/bank_17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4334"/>
            <a:ext cx="4395452" cy="276034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6834"/>
            <a:ext cx="12191999" cy="387499"/>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t>Science of Money Recovered – But for Private Gain and Corrupt Power</a:t>
            </a:r>
            <a:endParaRPr lang="en-US" sz="2400" b="1" dirty="0"/>
          </a:p>
        </p:txBody>
      </p:sp>
      <p:sp>
        <p:nvSpPr>
          <p:cNvPr id="4" name="TextBox 3"/>
          <p:cNvSpPr txBox="1"/>
          <p:nvPr/>
        </p:nvSpPr>
        <p:spPr>
          <a:xfrm>
            <a:off x="4737566" y="1251287"/>
            <a:ext cx="6988323" cy="523220"/>
          </a:xfrm>
          <a:prstGeom prst="rect">
            <a:avLst/>
          </a:prstGeom>
          <a:solidFill>
            <a:srgbClr val="FFC000"/>
          </a:solidFill>
        </p:spPr>
        <p:txBody>
          <a:bodyPr wrap="none" rtlCol="0">
            <a:spAutoFit/>
          </a:bodyPr>
          <a:lstStyle/>
          <a:p>
            <a:r>
              <a:rPr lang="en-US" sz="2800" dirty="0" smtClean="0"/>
              <a:t>USURY:  MONEY CREATED BY PRIVATE POWERS</a:t>
            </a:r>
            <a:endParaRPr lang="en-US" sz="2800" dirty="0"/>
          </a:p>
        </p:txBody>
      </p:sp>
    </p:spTree>
    <p:extLst>
      <p:ext uri="{BB962C8B-B14F-4D97-AF65-F5344CB8AC3E}">
        <p14:creationId xmlns:p14="http://schemas.microsoft.com/office/powerpoint/2010/main" val="3823311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4632010"/>
            <a:ext cx="12192000" cy="335279"/>
          </a:xfrm>
          <a:solidFill>
            <a:srgbClr val="99FFCC"/>
          </a:solidFill>
        </p:spPr>
        <p:txBody>
          <a:bodyPr>
            <a:normAutofit fontScale="90000"/>
          </a:bodyPr>
          <a:lstStyle/>
          <a:p>
            <a:pPr algn="ctr"/>
            <a:r>
              <a:rPr lang="en-US" sz="2800" dirty="0" smtClean="0"/>
              <a:t>Christopher Hollis, </a:t>
            </a:r>
            <a:r>
              <a:rPr lang="en-US" sz="2800" u="sng" dirty="0" smtClean="0"/>
              <a:t>The Two Nations</a:t>
            </a:r>
            <a:r>
              <a:rPr lang="en-US" sz="2800" dirty="0" smtClean="0"/>
              <a:t>, p. 33</a:t>
            </a:r>
            <a:endParaRPr lang="en-US" sz="2800" dirty="0"/>
          </a:p>
        </p:txBody>
      </p:sp>
      <p:sp>
        <p:nvSpPr>
          <p:cNvPr id="3" name="Content Placeholder 2"/>
          <p:cNvSpPr>
            <a:spLocks noGrp="1"/>
          </p:cNvSpPr>
          <p:nvPr>
            <p:ph idx="1"/>
          </p:nvPr>
        </p:nvSpPr>
        <p:spPr>
          <a:xfrm>
            <a:off x="736600" y="4967289"/>
            <a:ext cx="10515600" cy="1601151"/>
          </a:xfrm>
        </p:spPr>
        <p:txBody>
          <a:bodyPr>
            <a:normAutofit/>
          </a:bodyPr>
          <a:lstStyle/>
          <a:p>
            <a:pPr marL="0" indent="0">
              <a:buNone/>
            </a:pPr>
            <a:r>
              <a:rPr lang="en-US" sz="2000" dirty="0" smtClean="0"/>
              <a:t>“Now, if a corporation lends money at interest and without risk, then re-lends the repaid loan and so on, never distributing more than a trifle of its profits either as wages or dividends, then, however small its original capital, however moderate its rate of interest, it is but a simple proposition in mathematics that in course of time it must necessarily become the possessor of the entire wealth of the country.”</a:t>
            </a:r>
          </a:p>
        </p:txBody>
      </p:sp>
      <p:pic>
        <p:nvPicPr>
          <p:cNvPr id="3076" name="Picture 4" descr="http://i0.wp.com/armstrongeconomics.com/wp-content/uploads/2013/01/uk-bknte1694.jpg?resize=512%2C2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4751"/>
            <a:ext cx="3463799" cy="19889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6834"/>
            <a:ext cx="12191999" cy="537917"/>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smtClean="0"/>
              <a:t>Science of Money Recovered – But for Private Gain and Corrupt Power</a:t>
            </a:r>
            <a:endParaRPr lang="en-US" sz="2400" b="1" dirty="0"/>
          </a:p>
        </p:txBody>
      </p:sp>
      <p:sp>
        <p:nvSpPr>
          <p:cNvPr id="4" name="TextBox 3"/>
          <p:cNvSpPr txBox="1"/>
          <p:nvPr/>
        </p:nvSpPr>
        <p:spPr>
          <a:xfrm>
            <a:off x="0" y="2643031"/>
            <a:ext cx="55955103" cy="1754326"/>
          </a:xfrm>
          <a:prstGeom prst="rect">
            <a:avLst/>
          </a:prstGeom>
          <a:noFill/>
        </p:spPr>
        <p:txBody>
          <a:bodyPr wrap="square" rtlCol="0">
            <a:spAutoFit/>
          </a:bodyPr>
          <a:lstStyle/>
          <a:p>
            <a:r>
              <a:rPr lang="en-US" dirty="0" smtClean="0"/>
              <a:t>“The </a:t>
            </a:r>
            <a:r>
              <a:rPr lang="en-US" dirty="0"/>
              <a:t>Bank of England is where we first see clearly and boldly this phenomenon of private money creation </a:t>
            </a:r>
            <a:r>
              <a:rPr lang="en-US" dirty="0" smtClean="0"/>
              <a:t>sweeping</a:t>
            </a:r>
          </a:p>
          <a:p>
            <a:r>
              <a:rPr lang="en-US" dirty="0" smtClean="0"/>
              <a:t>the </a:t>
            </a:r>
            <a:r>
              <a:rPr lang="en-US" dirty="0"/>
              <a:t>all important Money Creative powers of the State, as it were, into the ashcan.  For with the power to write </a:t>
            </a:r>
            <a:r>
              <a:rPr lang="en-US" dirty="0" smtClean="0"/>
              <a:t>money</a:t>
            </a:r>
          </a:p>
          <a:p>
            <a:r>
              <a:rPr lang="en-US" dirty="0" smtClean="0"/>
              <a:t>“ad </a:t>
            </a:r>
            <a:r>
              <a:rPr lang="en-US" dirty="0"/>
              <a:t>infinitum” as was the reality of it, it merely did what any counterfeiter would do if suddenly having been </a:t>
            </a:r>
            <a:r>
              <a:rPr lang="en-US" dirty="0" smtClean="0"/>
              <a:t>given</a:t>
            </a:r>
          </a:p>
          <a:p>
            <a:r>
              <a:rPr lang="en-US" dirty="0" smtClean="0"/>
              <a:t>the </a:t>
            </a:r>
            <a:r>
              <a:rPr lang="en-US" dirty="0"/>
              <a:t>sanction of Sovereign power for his previously criminal activities :  it bought up the King, the State, Parliament</a:t>
            </a:r>
            <a:r>
              <a:rPr lang="en-US" dirty="0" smtClean="0"/>
              <a:t>,</a:t>
            </a:r>
          </a:p>
          <a:p>
            <a:r>
              <a:rPr lang="en-US" dirty="0" smtClean="0"/>
              <a:t>the </a:t>
            </a:r>
            <a:r>
              <a:rPr lang="en-US" dirty="0"/>
              <a:t>People, and all their </a:t>
            </a:r>
            <a:r>
              <a:rPr lang="en-US" dirty="0" err="1"/>
              <a:t>labours</a:t>
            </a:r>
            <a:r>
              <a:rPr lang="en-US" dirty="0"/>
              <a:t> :  past, present or future.  It did what it willed, and created such industry as it </a:t>
            </a:r>
            <a:r>
              <a:rPr lang="en-US" dirty="0" smtClean="0"/>
              <a:t>willed</a:t>
            </a:r>
          </a:p>
          <a:p>
            <a:r>
              <a:rPr lang="en-US" dirty="0" smtClean="0"/>
              <a:t>in </a:t>
            </a:r>
            <a:r>
              <a:rPr lang="en-US" dirty="0"/>
              <a:t>England </a:t>
            </a:r>
            <a:r>
              <a:rPr lang="en-US" dirty="0" smtClean="0"/>
              <a:t>itself… “</a:t>
            </a:r>
            <a:endParaRPr lang="en-US" dirty="0"/>
          </a:p>
        </p:txBody>
      </p:sp>
      <p:sp>
        <p:nvSpPr>
          <p:cNvPr id="8" name="Title 1"/>
          <p:cNvSpPr txBox="1">
            <a:spLocks/>
          </p:cNvSpPr>
          <p:nvPr/>
        </p:nvSpPr>
        <p:spPr>
          <a:xfrm>
            <a:off x="3463798" y="2136540"/>
            <a:ext cx="8728202" cy="397190"/>
          </a:xfrm>
          <a:prstGeom prst="rect">
            <a:avLst/>
          </a:prstGeom>
          <a:solidFill>
            <a:srgbClr val="99FFCC"/>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t>David Astle, Appendix, </a:t>
            </a:r>
            <a:r>
              <a:rPr lang="en-US" sz="2800" u="sng" dirty="0" smtClean="0"/>
              <a:t>Babylonian Woe</a:t>
            </a:r>
            <a:endParaRPr lang="en-US" sz="2800" dirty="0"/>
          </a:p>
        </p:txBody>
      </p:sp>
      <p:sp>
        <p:nvSpPr>
          <p:cNvPr id="7" name="TextBox 6"/>
          <p:cNvSpPr txBox="1"/>
          <p:nvPr/>
        </p:nvSpPr>
        <p:spPr>
          <a:xfrm>
            <a:off x="5852160" y="883920"/>
            <a:ext cx="4232762" cy="523220"/>
          </a:xfrm>
          <a:prstGeom prst="rect">
            <a:avLst/>
          </a:prstGeom>
          <a:solidFill>
            <a:srgbClr val="CCCCFF"/>
          </a:solidFill>
        </p:spPr>
        <p:txBody>
          <a:bodyPr wrap="none" rtlCol="0">
            <a:spAutoFit/>
          </a:bodyPr>
          <a:lstStyle/>
          <a:p>
            <a:r>
              <a:rPr lang="en-US" sz="2800" b="1" dirty="0" smtClean="0"/>
              <a:t>PRIVATE MONEY CREATION</a:t>
            </a:r>
            <a:endParaRPr lang="en-US" sz="2800" b="1" dirty="0"/>
          </a:p>
        </p:txBody>
      </p:sp>
    </p:spTree>
    <p:extLst>
      <p:ext uri="{BB962C8B-B14F-4D97-AF65-F5344CB8AC3E}">
        <p14:creationId xmlns:p14="http://schemas.microsoft.com/office/powerpoint/2010/main" val="2639059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511" y="1727290"/>
            <a:ext cx="11396421" cy="2199342"/>
          </a:xfrm>
        </p:spPr>
        <p:txBody>
          <a:bodyPr>
            <a:normAutofit/>
          </a:bodyPr>
          <a:lstStyle/>
          <a:p>
            <a:pPr marL="0" indent="0">
              <a:buNone/>
            </a:pPr>
            <a:r>
              <a:rPr lang="en-US" sz="2000" dirty="0" smtClean="0"/>
              <a:t>The promoters of the Bank argued that the Bank would be founded upon a reserve that cannot fail but with the Nation – the credit of the Nation.</a:t>
            </a:r>
            <a:endParaRPr lang="en-US" sz="2000" dirty="0"/>
          </a:p>
          <a:p>
            <a:pPr marL="0" indent="0">
              <a:buNone/>
            </a:pPr>
            <a:r>
              <a:rPr lang="en-US" sz="2000" dirty="0" smtClean="0"/>
              <a:t>BUT… the government could have created its own paper notes, based on the same security, and not paid any interest on it to anyone!    </a:t>
            </a:r>
            <a:endParaRPr lang="en-US" sz="2000" dirty="0"/>
          </a:p>
          <a:p>
            <a:pPr marL="0" indent="0">
              <a:buNone/>
            </a:pPr>
            <a:r>
              <a:rPr lang="en-US" sz="2000" dirty="0" smtClean="0"/>
              <a:t>BUT… unlike the Bank of Amsterdam, which was owned by the Government, the Bank of England was owned and controlled by private individuals.</a:t>
            </a:r>
            <a:endParaRPr lang="en-US" dirty="0" smtClean="0"/>
          </a:p>
        </p:txBody>
      </p:sp>
      <p:sp>
        <p:nvSpPr>
          <p:cNvPr id="4" name="TextBox 3"/>
          <p:cNvSpPr txBox="1"/>
          <p:nvPr/>
        </p:nvSpPr>
        <p:spPr>
          <a:xfrm>
            <a:off x="0" y="427355"/>
            <a:ext cx="12191998" cy="1015663"/>
          </a:xfrm>
          <a:prstGeom prst="rect">
            <a:avLst/>
          </a:prstGeom>
          <a:solidFill>
            <a:srgbClr val="FFFFCC"/>
          </a:solidFill>
        </p:spPr>
        <p:txBody>
          <a:bodyPr wrap="square" rtlCol="0">
            <a:spAutoFit/>
          </a:bodyPr>
          <a:lstStyle/>
          <a:p>
            <a:pPr algn="ctr"/>
            <a:endParaRPr lang="en-US" b="1" dirty="0" smtClean="0"/>
          </a:p>
          <a:p>
            <a:pPr algn="ctr"/>
            <a:r>
              <a:rPr lang="en-US" sz="2400" b="1" dirty="0" smtClean="0"/>
              <a:t>STEPHEN ZARLENGA, LOST SCIENCE OF MONEY</a:t>
            </a:r>
          </a:p>
          <a:p>
            <a:pPr algn="ctr"/>
            <a:endParaRPr lang="en-US" b="1" dirty="0"/>
          </a:p>
        </p:txBody>
      </p:sp>
      <p:sp>
        <p:nvSpPr>
          <p:cNvPr id="6" name="Title 1"/>
          <p:cNvSpPr>
            <a:spLocks noGrp="1"/>
          </p:cNvSpPr>
          <p:nvPr>
            <p:ph type="title"/>
          </p:nvPr>
        </p:nvSpPr>
        <p:spPr>
          <a:xfrm>
            <a:off x="0" y="0"/>
            <a:ext cx="12191999" cy="427355"/>
          </a:xfrm>
          <a:solidFill>
            <a:srgbClr val="00B0F0"/>
          </a:solidFill>
        </p:spPr>
        <p:txBody>
          <a:bodyPr>
            <a:noAutofit/>
          </a:bodyPr>
          <a:lstStyle/>
          <a:p>
            <a:pPr algn="ctr"/>
            <a:r>
              <a:rPr lang="en-US" sz="2400" b="1" dirty="0" smtClean="0"/>
              <a:t>Science of Money Recovered – But for Private Gain and Corrupt Power</a:t>
            </a:r>
            <a:endParaRPr lang="en-US" sz="2400" b="1" dirty="0"/>
          </a:p>
        </p:txBody>
      </p:sp>
      <p:pic>
        <p:nvPicPr>
          <p:cNvPr id="2052" name="Picture 4" descr="http://3.bp.blogspot.com/-rQkiOqkimLM/T4WBp2OG8jI/AAAAAAAAASQ/NxqJ77ltJCA/s320/priv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110" y="4145280"/>
            <a:ext cx="4961612" cy="2545081"/>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a:xfrm>
            <a:off x="2881781" y="5715387"/>
            <a:ext cx="2284707" cy="75632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212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7572</TotalTime>
  <Words>5114</Words>
  <Application>Microsoft Office PowerPoint</Application>
  <PresentationFormat>Widescreen</PresentationFormat>
  <Paragraphs>566</Paragraphs>
  <Slides>55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Calibri Light</vt:lpstr>
      <vt:lpstr>Times New Roman</vt:lpstr>
      <vt:lpstr>Office Theme</vt:lpstr>
      <vt:lpstr>    The Lost Science of Money   </vt:lpstr>
      <vt:lpstr>THEMES OF LOST SCIENCE OF MONEY BOOK</vt:lpstr>
      <vt:lpstr>PARTS OF PRESENTATION</vt:lpstr>
      <vt:lpstr>PART 1</vt:lpstr>
      <vt:lpstr>Science of Money Recovered – But for Private Gain and Corrupt Power</vt:lpstr>
      <vt:lpstr>PowerPoint Presentation</vt:lpstr>
      <vt:lpstr>PowerPoint Presentation</vt:lpstr>
      <vt:lpstr>Christopher Hollis, The Two Nations, p. 33</vt:lpstr>
      <vt:lpstr>Science of Money Recovered – But for Private Gain and Corrupt Power</vt:lpstr>
      <vt:lpstr>PowerPoint Presentation</vt:lpstr>
      <vt:lpstr>PowerPoint Presentation</vt:lpstr>
      <vt:lpstr>PowerPoint Presentation</vt:lpstr>
      <vt:lpstr>PART 2</vt:lpstr>
      <vt:lpstr>Cantillon’s 1759 Observations on the Wars</vt:lpstr>
      <vt:lpstr>PART 3</vt:lpstr>
      <vt:lpstr>Ricardo Attacks the Bank’s Money Creation Power, 1816+</vt:lpstr>
      <vt:lpstr>Ricardo Attacks the Bank’s Money Creation Power, 1816+</vt:lpstr>
      <vt:lpstr>PART 4</vt:lpstr>
      <vt:lpstr>PowerPoint Presentation</vt:lpstr>
      <vt:lpstr>Warfare Expands the Debt</vt:lpstr>
      <vt:lpstr>Warfare Expands the Debt</vt:lpstr>
      <vt:lpstr>Warfare Expands the Debt</vt:lpstr>
      <vt:lpstr>Warfare Expands the Debt</vt:lpstr>
      <vt:lpstr>Warfare Expands the Debt</vt:lpstr>
      <vt:lpstr>Warfare Expands the Debt</vt:lpstr>
      <vt:lpstr>Warfare Expands the Debt</vt:lpstr>
      <vt:lpstr>PowerPoint Presentation</vt:lpstr>
      <vt:lpstr>Warfare Expands the Debt</vt:lpstr>
      <vt:lpstr>Warfare Expands the Debt</vt:lpstr>
      <vt:lpstr>PART 5</vt:lpstr>
      <vt:lpstr>Ricardo Identifies the Bank’s War Motive</vt:lpstr>
      <vt:lpstr>PART 6</vt:lpstr>
      <vt:lpstr>PowerPoint Presentation</vt:lpstr>
      <vt:lpstr>The South Sea Bubble in England</vt:lpstr>
      <vt:lpstr>PowerPoint Presentation</vt:lpstr>
      <vt:lpstr>The South Sea Bubble in England</vt:lpstr>
      <vt:lpstr>The South Sea Bubble in England</vt:lpstr>
      <vt:lpstr>The South Sea Bubble in England</vt:lpstr>
      <vt:lpstr>The South Sea Bubble in England</vt:lpstr>
      <vt:lpstr>The South Sea Bubble in England</vt:lpstr>
      <vt:lpstr>The South Sea Bubble in England</vt:lpstr>
      <vt:lpstr>The South Sea Bubble in England</vt:lpstr>
      <vt:lpstr>The South Sea Bubble in England</vt:lpstr>
      <vt:lpstr>The South Sea Bubble in England</vt:lpstr>
      <vt:lpstr>The South Sea Bubble in England</vt:lpstr>
      <vt:lpstr>PART 7</vt:lpstr>
      <vt:lpstr>The Bank of England and the Irish Potato Famine, 1845</vt:lpstr>
      <vt:lpstr>PowerPoint Presentation</vt:lpstr>
      <vt:lpstr>PowerPoint Presentation</vt:lpstr>
      <vt:lpstr>PART 8</vt:lpstr>
      <vt:lpstr>Gradual Development of the Bank</vt:lpstr>
      <vt:lpstr>Gradual Development of the Bank</vt:lpstr>
      <vt:lpstr>PART 9</vt:lpstr>
      <vt:lpstr>Separation of Money and State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Peters</dc:creator>
  <cp:lastModifiedBy>Sue Peters</cp:lastModifiedBy>
  <cp:revision>1259</cp:revision>
  <dcterms:created xsi:type="dcterms:W3CDTF">2014-02-01T13:58:07Z</dcterms:created>
  <dcterms:modified xsi:type="dcterms:W3CDTF">2014-04-02T21:30:13Z</dcterms:modified>
</cp:coreProperties>
</file>