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330" r:id="rId5"/>
    <p:sldId id="331" r:id="rId6"/>
    <p:sldId id="335" r:id="rId7"/>
    <p:sldId id="336" r:id="rId8"/>
    <p:sldId id="332" r:id="rId9"/>
    <p:sldId id="334" r:id="rId10"/>
    <p:sldId id="329" r:id="rId11"/>
    <p:sldId id="333" r:id="rId12"/>
    <p:sldId id="337" r:id="rId13"/>
    <p:sldId id="338" r:id="rId14"/>
    <p:sldId id="339" r:id="rId15"/>
    <p:sldId id="340" r:id="rId16"/>
    <p:sldId id="341" r:id="rId17"/>
    <p:sldId id="342" r:id="rId18"/>
    <p:sldId id="351" r:id="rId19"/>
    <p:sldId id="343" r:id="rId20"/>
    <p:sldId id="344" r:id="rId21"/>
    <p:sldId id="345" r:id="rId22"/>
    <p:sldId id="346" r:id="rId23"/>
    <p:sldId id="347" r:id="rId24"/>
    <p:sldId id="352" r:id="rId25"/>
    <p:sldId id="353" r:id="rId26"/>
    <p:sldId id="354" r:id="rId27"/>
    <p:sldId id="357" r:id="rId28"/>
    <p:sldId id="358" r:id="rId29"/>
    <p:sldId id="356" r:id="rId30"/>
    <p:sldId id="360" r:id="rId31"/>
    <p:sldId id="361" r:id="rId32"/>
    <p:sldId id="362" r:id="rId33"/>
    <p:sldId id="363" r:id="rId34"/>
    <p:sldId id="371" r:id="rId35"/>
    <p:sldId id="377" r:id="rId36"/>
    <p:sldId id="372" r:id="rId37"/>
    <p:sldId id="373" r:id="rId38"/>
    <p:sldId id="389" r:id="rId39"/>
    <p:sldId id="393" r:id="rId40"/>
    <p:sldId id="392" r:id="rId41"/>
    <p:sldId id="390" r:id="rId42"/>
    <p:sldId id="375" r:id="rId43"/>
    <p:sldId id="376" r:id="rId44"/>
    <p:sldId id="378" r:id="rId45"/>
    <p:sldId id="384" r:id="rId46"/>
    <p:sldId id="364" r:id="rId47"/>
    <p:sldId id="365" r:id="rId48"/>
    <p:sldId id="366" r:id="rId49"/>
    <p:sldId id="367" r:id="rId50"/>
    <p:sldId id="368" r:id="rId51"/>
    <p:sldId id="394" r:id="rId52"/>
    <p:sldId id="395" r:id="rId53"/>
    <p:sldId id="396" r:id="rId54"/>
    <p:sldId id="397" r:id="rId55"/>
    <p:sldId id="398" r:id="rId56"/>
    <p:sldId id="399" r:id="rId57"/>
    <p:sldId id="400" r:id="rId58"/>
    <p:sldId id="401" r:id="rId59"/>
    <p:sldId id="402" r:id="rId60"/>
    <p:sldId id="403" r:id="rId61"/>
    <p:sldId id="404" r:id="rId62"/>
    <p:sldId id="410" r:id="rId63"/>
    <p:sldId id="405" r:id="rId64"/>
    <p:sldId id="406" r:id="rId65"/>
    <p:sldId id="328"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FFFFCC"/>
    <a:srgbClr val="FFCC99"/>
    <a:srgbClr val="CC99FF"/>
    <a:srgbClr val="FF99FF"/>
    <a:srgbClr val="FF9933"/>
    <a:srgbClr val="FFFF99"/>
    <a:srgbClr val="CCFFFF"/>
    <a:srgbClr val="99CCFF"/>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6" autoAdjust="0"/>
    <p:restoredTop sz="94660"/>
  </p:normalViewPr>
  <p:slideViewPr>
    <p:cSldViewPr snapToGrid="0">
      <p:cViewPr varScale="1">
        <p:scale>
          <a:sx n="62" d="100"/>
          <a:sy n="62" d="100"/>
        </p:scale>
        <p:origin x="90"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97CCBCF-0870-4170-99C4-802D365349A4}" type="datetimeFigureOut">
              <a:rPr lang="en-US" smtClean="0"/>
              <a:t>3/3/2014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1618879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7CCBCF-0870-4170-99C4-802D365349A4}" type="datetimeFigureOut">
              <a:rPr lang="en-US" smtClean="0"/>
              <a:t>3/3/2014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3125475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7CCBCF-0870-4170-99C4-802D365349A4}" type="datetimeFigureOut">
              <a:rPr lang="en-US" smtClean="0"/>
              <a:t>3/3/2014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3951534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7CCBCF-0870-4170-99C4-802D365349A4}" type="datetimeFigureOut">
              <a:rPr lang="en-US" smtClean="0"/>
              <a:t>3/3/2014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1866229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7CCBCF-0870-4170-99C4-802D365349A4}" type="datetimeFigureOut">
              <a:rPr lang="en-US" smtClean="0"/>
              <a:t>3/3/2014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2027368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97CCBCF-0870-4170-99C4-802D365349A4}" type="datetimeFigureOut">
              <a:rPr lang="en-US" smtClean="0"/>
              <a:t>3/3/2014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3515660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7CCBCF-0870-4170-99C4-802D365349A4}" type="datetimeFigureOut">
              <a:rPr lang="en-US" smtClean="0"/>
              <a:t>3/3/2014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1370244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97CCBCF-0870-4170-99C4-802D365349A4}" type="datetimeFigureOut">
              <a:rPr lang="en-US" smtClean="0"/>
              <a:t>3/3/2014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636452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7CCBCF-0870-4170-99C4-802D365349A4}" type="datetimeFigureOut">
              <a:rPr lang="en-US" smtClean="0"/>
              <a:t>3/3/2014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1009741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7CCBCF-0870-4170-99C4-802D365349A4}" type="datetimeFigureOut">
              <a:rPr lang="en-US" smtClean="0"/>
              <a:t>3/3/2014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2083147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7CCBCF-0870-4170-99C4-802D365349A4}" type="datetimeFigureOut">
              <a:rPr lang="en-US" smtClean="0"/>
              <a:t>3/3/2014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1816539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7CCBCF-0870-4170-99C4-802D365349A4}" type="datetimeFigureOut">
              <a:rPr lang="en-US" smtClean="0"/>
              <a:t>3/3/2014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5CA10B-E2C3-4B40-B29D-7E4893DFB566}" type="slidenum">
              <a:rPr lang="en-US" smtClean="0"/>
              <a:t>‹#›</a:t>
            </a:fld>
            <a:endParaRPr lang="en-US"/>
          </a:p>
        </p:txBody>
      </p:sp>
    </p:spTree>
    <p:extLst>
      <p:ext uri="{BB962C8B-B14F-4D97-AF65-F5344CB8AC3E}">
        <p14:creationId xmlns:p14="http://schemas.microsoft.com/office/powerpoint/2010/main" val="4800125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archive.org/details/acompletecollec04cobbgoog" TargetMode="External"/><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gif"/><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4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5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5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741763" y="1215603"/>
            <a:ext cx="5434737" cy="1370336"/>
          </a:xfrm>
          <a:solidFill>
            <a:srgbClr val="FFFFCC"/>
          </a:solidFill>
        </p:spPr>
        <p:txBody>
          <a:bodyPr>
            <a:normAutofit/>
          </a:bodyPr>
          <a:lstStyle/>
          <a:p>
            <a:pPr algn="r"/>
            <a:r>
              <a:rPr lang="en-US" sz="2800" b="1" dirty="0" smtClean="0"/>
              <a:t>CHAPTER 10</a:t>
            </a:r>
          </a:p>
          <a:p>
            <a:pPr algn="r"/>
            <a:r>
              <a:rPr lang="en-US" b="1" dirty="0" smtClean="0"/>
              <a:t>THE TRANSFER OF CAPITALISM TO ENGLAND</a:t>
            </a:r>
          </a:p>
          <a:p>
            <a:endParaRPr lang="en-US" sz="2800" b="1" dirty="0"/>
          </a:p>
        </p:txBody>
      </p:sp>
      <p:sp>
        <p:nvSpPr>
          <p:cNvPr id="4" name="Title 3"/>
          <p:cNvSpPr>
            <a:spLocks noGrp="1"/>
          </p:cNvSpPr>
          <p:nvPr>
            <p:ph type="ctrTitle"/>
          </p:nvPr>
        </p:nvSpPr>
        <p:spPr>
          <a:xfrm>
            <a:off x="0" y="0"/>
            <a:ext cx="12192000" cy="969908"/>
          </a:xfrm>
          <a:solidFill>
            <a:srgbClr val="FFFF00"/>
          </a:solidFill>
        </p:spPr>
        <p:txBody>
          <a:bodyPr>
            <a:normAutofit fontScale="90000"/>
          </a:bodyPr>
          <a:lstStyle/>
          <a:p>
            <a:pPr>
              <a:lnSpc>
                <a:spcPct val="50000"/>
              </a:lnSpc>
            </a:pPr>
            <a:r>
              <a:rPr lang="en-US" b="1" dirty="0" smtClean="0"/>
              <a:t/>
            </a:r>
            <a:br>
              <a:rPr lang="en-US" b="1" dirty="0" smtClean="0"/>
            </a:br>
            <a:r>
              <a:rPr lang="en-US" b="1" dirty="0"/>
              <a:t/>
            </a:r>
            <a:br>
              <a:rPr lang="en-US" b="1" dirty="0"/>
            </a:br>
            <a:r>
              <a:rPr lang="en-US" b="1" dirty="0" smtClean="0"/>
              <a:t/>
            </a:r>
            <a:br>
              <a:rPr lang="en-US" b="1" dirty="0" smtClean="0"/>
            </a:br>
            <a:r>
              <a:rPr lang="en-US" b="1" dirty="0"/>
              <a:t/>
            </a:r>
            <a:br>
              <a:rPr lang="en-US" b="1" dirty="0"/>
            </a:br>
            <a:r>
              <a:rPr lang="en-US" sz="4900" b="1" dirty="0" smtClean="0"/>
              <a:t>The </a:t>
            </a:r>
            <a:r>
              <a:rPr lang="en-US" sz="4900" b="1" dirty="0"/>
              <a:t>Lost Science of Money</a:t>
            </a:r>
            <a:br>
              <a:rPr lang="en-US" sz="4900" b="1" dirty="0"/>
            </a:br>
            <a:r>
              <a:rPr lang="en-US" sz="4900" dirty="0"/>
              <a:t>		</a:t>
            </a:r>
            <a:endParaRPr lang="en-US" dirty="0"/>
          </a:p>
        </p:txBody>
      </p:sp>
      <p:pic>
        <p:nvPicPr>
          <p:cNvPr id="1026" name="Picture 2" descr="http://tubeforlols.files.wordpress.com/2013/03/bank-of-engla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15603"/>
            <a:ext cx="5795774" cy="43468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96325" y="5623463"/>
            <a:ext cx="2003434" cy="369332"/>
          </a:xfrm>
          <a:prstGeom prst="rect">
            <a:avLst/>
          </a:prstGeom>
          <a:noFill/>
        </p:spPr>
        <p:txBody>
          <a:bodyPr wrap="none" rtlCol="0">
            <a:spAutoFit/>
          </a:bodyPr>
          <a:lstStyle/>
          <a:p>
            <a:r>
              <a:rPr lang="en-US" dirty="0" smtClean="0"/>
              <a:t>BANK OF ENGLAND</a:t>
            </a:r>
            <a:endParaRPr lang="en-US" dirty="0"/>
          </a:p>
        </p:txBody>
      </p:sp>
      <p:pic>
        <p:nvPicPr>
          <p:cNvPr id="1030" name="Picture 6" descr="http://upload.wikimedia.org/wikipedia/commons/b/bf/Royal_Exchange_from_abov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79628" y="2585939"/>
            <a:ext cx="4896872" cy="367265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794924" y="6258593"/>
            <a:ext cx="1866280" cy="369332"/>
          </a:xfrm>
          <a:prstGeom prst="rect">
            <a:avLst/>
          </a:prstGeom>
          <a:noFill/>
        </p:spPr>
        <p:txBody>
          <a:bodyPr wrap="none" rtlCol="0">
            <a:spAutoFit/>
          </a:bodyPr>
          <a:lstStyle/>
          <a:p>
            <a:r>
              <a:rPr lang="en-US" dirty="0" smtClean="0"/>
              <a:t>ROYAL EXCHANGE</a:t>
            </a:r>
            <a:endParaRPr lang="en-US" dirty="0"/>
          </a:p>
        </p:txBody>
      </p:sp>
    </p:spTree>
    <p:extLst>
      <p:ext uri="{BB962C8B-B14F-4D97-AF65-F5344CB8AC3E}">
        <p14:creationId xmlns:p14="http://schemas.microsoft.com/office/powerpoint/2010/main" val="4283195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566" y="495947"/>
            <a:ext cx="10515600" cy="735255"/>
          </a:xfrm>
        </p:spPr>
        <p:txBody>
          <a:bodyPr/>
          <a:lstStyle/>
          <a:p>
            <a:r>
              <a:rPr lang="en-US" b="1" i="1" dirty="0"/>
              <a:t>The Laws of King Athelstan 924-939 A.D.</a:t>
            </a:r>
            <a:endParaRPr lang="en-US" dirty="0"/>
          </a:p>
        </p:txBody>
      </p:sp>
      <p:sp>
        <p:nvSpPr>
          <p:cNvPr id="4" name="Rectangle 1"/>
          <p:cNvSpPr>
            <a:spLocks noGrp="1" noChangeArrowheads="1"/>
          </p:cNvSpPr>
          <p:nvPr>
            <p:ph idx="1"/>
          </p:nvPr>
        </p:nvSpPr>
        <p:spPr bwMode="auto">
          <a:xfrm>
            <a:off x="78783" y="1231202"/>
            <a:ext cx="11350030"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1" i="1" u="none" strike="noStrike" cap="none" normalizeH="0" baseline="0" dirty="0" smtClean="0">
                <a:ln>
                  <a:noFill/>
                </a:ln>
                <a:solidFill>
                  <a:schemeClr val="tx1"/>
                </a:solidFill>
                <a:effectLst/>
                <a:latin typeface="Arial" panose="020B0604020202020204" pitchFamily="34" charset="0"/>
              </a:rPr>
              <a:t>That there be one money over all the king's dominion, and that no man mint except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1" i="1" u="none" strike="noStrike" cap="none" normalizeH="0" baseline="0" dirty="0" smtClean="0">
                <a:ln>
                  <a:noFill/>
                </a:ln>
                <a:solidFill>
                  <a:schemeClr val="tx1"/>
                </a:solidFill>
                <a:effectLst/>
                <a:latin typeface="Arial" panose="020B0604020202020204" pitchFamily="34" charset="0"/>
              </a:rPr>
              <a:t>within port.   And if the moneyer be guilty, let the hand be struck off that wrought the offense,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1" i="1" u="none" strike="noStrike" cap="none" normalizeH="0" baseline="0" dirty="0" smtClean="0">
                <a:ln>
                  <a:noFill/>
                </a:ln>
                <a:solidFill>
                  <a:schemeClr val="tx1"/>
                </a:solidFill>
                <a:effectLst/>
                <a:latin typeface="Arial" panose="020B0604020202020204" pitchFamily="34" charset="0"/>
              </a:rPr>
              <a:t>and, be set up on the money-smithy, but if it be an accusation, and he is willing to clear himself;</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1" i="1" u="none" strike="noStrike" cap="none" normalizeH="0" baseline="0" dirty="0" smtClean="0">
                <a:ln>
                  <a:noFill/>
                </a:ln>
                <a:solidFill>
                  <a:schemeClr val="tx1"/>
                </a:solidFill>
                <a:effectLst/>
                <a:latin typeface="Arial" panose="020B0604020202020204" pitchFamily="34" charset="0"/>
              </a:rPr>
              <a:t>then let him go to the hot-iron, and clear the hand therewith with which he is charged that fraud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1" i="1" u="none" strike="noStrike" cap="none" normalizeH="0" baseline="0" dirty="0" smtClean="0">
                <a:ln>
                  <a:noFill/>
                </a:ln>
                <a:solidFill>
                  <a:schemeClr val="tx1"/>
                </a:solidFill>
                <a:effectLst/>
                <a:latin typeface="Arial" panose="020B0604020202020204" pitchFamily="34" charset="0"/>
              </a:rPr>
              <a:t>to have wrought.  And if at the ordeal he should be guilty, let the like be done as here before ordained.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1" i="1"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1" i="1" u="none" strike="noStrike" cap="none" normalizeH="0" baseline="0" dirty="0" smtClean="0">
                <a:ln>
                  <a:noFill/>
                </a:ln>
                <a:solidFill>
                  <a:schemeClr val="tx1"/>
                </a:solidFill>
                <a:effectLst/>
                <a:latin typeface="Arial" panose="020B0604020202020204" pitchFamily="34" charset="0"/>
              </a:rPr>
              <a:t>In Canterbury seven moneyers; four the king's, and two the bishop's, one the abbot's. </a:t>
            </a:r>
            <a:br>
              <a:rPr kumimoji="0" lang="en-US" sz="1800" b="1" i="1" u="none" strike="noStrike" cap="none" normalizeH="0" baseline="0" dirty="0" smtClean="0">
                <a:ln>
                  <a:noFill/>
                </a:ln>
                <a:solidFill>
                  <a:schemeClr val="tx1"/>
                </a:solidFill>
                <a:effectLst/>
                <a:latin typeface="Arial" panose="020B0604020202020204" pitchFamily="34" charset="0"/>
              </a:rPr>
            </a:br>
            <a:r>
              <a:rPr kumimoji="0" lang="en-US" sz="1800" b="1" i="1" u="none" strike="noStrike" cap="none" normalizeH="0" baseline="0" dirty="0" smtClean="0">
                <a:ln>
                  <a:noFill/>
                </a:ln>
                <a:solidFill>
                  <a:schemeClr val="tx1"/>
                </a:solidFill>
                <a:effectLst/>
                <a:latin typeface="Arial" panose="020B0604020202020204" pitchFamily="34" charset="0"/>
              </a:rPr>
              <a:t>At Rochester three; two the king's, and one the bishop's.</a:t>
            </a:r>
            <a:br>
              <a:rPr kumimoji="0" lang="en-US" sz="1800" b="1" i="1" u="none" strike="noStrike" cap="none" normalizeH="0" baseline="0" dirty="0" smtClean="0">
                <a:ln>
                  <a:noFill/>
                </a:ln>
                <a:solidFill>
                  <a:schemeClr val="tx1"/>
                </a:solidFill>
                <a:effectLst/>
                <a:latin typeface="Arial" panose="020B0604020202020204" pitchFamily="34" charset="0"/>
              </a:rPr>
            </a:br>
            <a:r>
              <a:rPr kumimoji="0" lang="en-US" sz="1800" b="1" i="1" u="none" strike="noStrike" cap="none" normalizeH="0" baseline="0" dirty="0" smtClean="0">
                <a:ln>
                  <a:noFill/>
                </a:ln>
                <a:solidFill>
                  <a:schemeClr val="tx1"/>
                </a:solidFill>
                <a:effectLst/>
                <a:latin typeface="Arial" panose="020B0604020202020204" pitchFamily="34" charset="0"/>
              </a:rPr>
              <a:t>At London eight. </a:t>
            </a:r>
            <a:br>
              <a:rPr kumimoji="0" lang="en-US" sz="1800" b="1" i="1" u="none" strike="noStrike" cap="none" normalizeH="0" baseline="0" dirty="0" smtClean="0">
                <a:ln>
                  <a:noFill/>
                </a:ln>
                <a:solidFill>
                  <a:schemeClr val="tx1"/>
                </a:solidFill>
                <a:effectLst/>
                <a:latin typeface="Arial" panose="020B0604020202020204" pitchFamily="34" charset="0"/>
              </a:rPr>
            </a:br>
            <a:r>
              <a:rPr kumimoji="0" lang="en-US" sz="1800" b="1" i="1" u="none" strike="noStrike" cap="none" normalizeH="0" baseline="0" dirty="0" smtClean="0">
                <a:ln>
                  <a:noFill/>
                </a:ln>
                <a:solidFill>
                  <a:schemeClr val="tx1"/>
                </a:solidFill>
                <a:effectLst/>
                <a:latin typeface="Arial" panose="020B0604020202020204" pitchFamily="34" charset="0"/>
              </a:rPr>
              <a:t>At Winchester six. </a:t>
            </a:r>
            <a:br>
              <a:rPr kumimoji="0" lang="en-US" sz="1800" b="1" i="1" u="none" strike="noStrike" cap="none" normalizeH="0" baseline="0" dirty="0" smtClean="0">
                <a:ln>
                  <a:noFill/>
                </a:ln>
                <a:solidFill>
                  <a:schemeClr val="tx1"/>
                </a:solidFill>
                <a:effectLst/>
                <a:latin typeface="Arial" panose="020B0604020202020204" pitchFamily="34" charset="0"/>
              </a:rPr>
            </a:br>
            <a:r>
              <a:rPr kumimoji="0" lang="en-US" sz="1800" b="1" i="1" u="none" strike="noStrike" cap="none" normalizeH="0" baseline="0" dirty="0" smtClean="0">
                <a:ln>
                  <a:noFill/>
                </a:ln>
                <a:solidFill>
                  <a:schemeClr val="tx1"/>
                </a:solidFill>
                <a:effectLst/>
                <a:latin typeface="Arial" panose="020B0604020202020204" pitchFamily="34" charset="0"/>
              </a:rPr>
              <a:t>At Lewes two. </a:t>
            </a:r>
            <a:br>
              <a:rPr kumimoji="0" lang="en-US" sz="1800" b="1" i="1" u="none" strike="noStrike" cap="none" normalizeH="0" baseline="0" dirty="0" smtClean="0">
                <a:ln>
                  <a:noFill/>
                </a:ln>
                <a:solidFill>
                  <a:schemeClr val="tx1"/>
                </a:solidFill>
                <a:effectLst/>
                <a:latin typeface="Arial" panose="020B0604020202020204" pitchFamily="34" charset="0"/>
              </a:rPr>
            </a:br>
            <a:r>
              <a:rPr kumimoji="0" lang="en-US" sz="1800" b="1" i="1" u="none" strike="noStrike" cap="none" normalizeH="0" baseline="0" dirty="0" smtClean="0">
                <a:ln>
                  <a:noFill/>
                </a:ln>
                <a:solidFill>
                  <a:schemeClr val="tx1"/>
                </a:solidFill>
                <a:effectLst/>
                <a:latin typeface="Arial" panose="020B0604020202020204" pitchFamily="34" charset="0"/>
              </a:rPr>
              <a:t>At Hastings one. </a:t>
            </a:r>
            <a:br>
              <a:rPr kumimoji="0" lang="en-US" sz="1800" b="1" i="1" u="none" strike="noStrike" cap="none" normalizeH="0" baseline="0" dirty="0" smtClean="0">
                <a:ln>
                  <a:noFill/>
                </a:ln>
                <a:solidFill>
                  <a:schemeClr val="tx1"/>
                </a:solidFill>
                <a:effectLst/>
                <a:latin typeface="Arial" panose="020B0604020202020204" pitchFamily="34" charset="0"/>
              </a:rPr>
            </a:br>
            <a:r>
              <a:rPr kumimoji="0" lang="en-US" sz="1800" b="1" i="1" u="none" strike="noStrike" cap="none" normalizeH="0" baseline="0" dirty="0" smtClean="0">
                <a:ln>
                  <a:noFill/>
                </a:ln>
                <a:solidFill>
                  <a:schemeClr val="tx1"/>
                </a:solidFill>
                <a:effectLst/>
                <a:latin typeface="Arial" panose="020B0604020202020204" pitchFamily="34" charset="0"/>
              </a:rPr>
              <a:t>Another at Chichester. </a:t>
            </a:r>
            <a:br>
              <a:rPr kumimoji="0" lang="en-US" sz="1800" b="1" i="1" u="none" strike="noStrike" cap="none" normalizeH="0" baseline="0" dirty="0" smtClean="0">
                <a:ln>
                  <a:noFill/>
                </a:ln>
                <a:solidFill>
                  <a:schemeClr val="tx1"/>
                </a:solidFill>
                <a:effectLst/>
                <a:latin typeface="Arial" panose="020B0604020202020204" pitchFamily="34" charset="0"/>
              </a:rPr>
            </a:br>
            <a:r>
              <a:rPr kumimoji="0" lang="en-US" sz="1800" b="1" i="1" u="none" strike="noStrike" cap="none" normalizeH="0" baseline="0" dirty="0" smtClean="0">
                <a:ln>
                  <a:noFill/>
                </a:ln>
                <a:solidFill>
                  <a:schemeClr val="tx1"/>
                </a:solidFill>
                <a:effectLst/>
                <a:latin typeface="Arial" panose="020B0604020202020204" pitchFamily="34" charset="0"/>
              </a:rPr>
              <a:t>At Hampton two. </a:t>
            </a:r>
            <a:br>
              <a:rPr kumimoji="0" lang="en-US" sz="1800" b="1" i="1" u="none" strike="noStrike" cap="none" normalizeH="0" baseline="0" dirty="0" smtClean="0">
                <a:ln>
                  <a:noFill/>
                </a:ln>
                <a:solidFill>
                  <a:schemeClr val="tx1"/>
                </a:solidFill>
                <a:effectLst/>
                <a:latin typeface="Arial" panose="020B0604020202020204" pitchFamily="34" charset="0"/>
              </a:rPr>
            </a:br>
            <a:r>
              <a:rPr kumimoji="0" lang="en-US" sz="1800" b="1" i="1" u="none" strike="noStrike" cap="none" normalizeH="0" baseline="0" dirty="0" smtClean="0">
                <a:ln>
                  <a:noFill/>
                </a:ln>
                <a:solidFill>
                  <a:schemeClr val="tx1"/>
                </a:solidFill>
                <a:effectLst/>
                <a:latin typeface="Arial" panose="020B0604020202020204" pitchFamily="34" charset="0"/>
              </a:rPr>
              <a:t>At Wareham two. </a:t>
            </a:r>
            <a:br>
              <a:rPr kumimoji="0" lang="en-US" sz="1800" b="1" i="1" u="none" strike="noStrike" cap="none" normalizeH="0" baseline="0" dirty="0" smtClean="0">
                <a:ln>
                  <a:noFill/>
                </a:ln>
                <a:solidFill>
                  <a:schemeClr val="tx1"/>
                </a:solidFill>
                <a:effectLst/>
                <a:latin typeface="Arial" panose="020B0604020202020204" pitchFamily="34" charset="0"/>
              </a:rPr>
            </a:br>
            <a:r>
              <a:rPr kumimoji="0" lang="en-US" sz="1800" b="1" i="1" u="none" strike="noStrike" cap="none" normalizeH="0" baseline="0" dirty="0" smtClean="0">
                <a:ln>
                  <a:noFill/>
                </a:ln>
                <a:solidFill>
                  <a:schemeClr val="tx1"/>
                </a:solidFill>
                <a:effectLst/>
                <a:latin typeface="Arial" panose="020B0604020202020204" pitchFamily="34" charset="0"/>
              </a:rPr>
              <a:t>At Exeter two. </a:t>
            </a:r>
            <a:br>
              <a:rPr kumimoji="0" lang="en-US" sz="1800" b="1" i="1" u="none" strike="noStrike" cap="none" normalizeH="0" baseline="0" dirty="0" smtClean="0">
                <a:ln>
                  <a:noFill/>
                </a:ln>
                <a:solidFill>
                  <a:schemeClr val="tx1"/>
                </a:solidFill>
                <a:effectLst/>
                <a:latin typeface="Arial" panose="020B0604020202020204" pitchFamily="34" charset="0"/>
              </a:rPr>
            </a:br>
            <a:r>
              <a:rPr kumimoji="0" lang="en-US" sz="1800" b="1" i="1" u="none" strike="noStrike" cap="none" normalizeH="0" baseline="0" dirty="0" smtClean="0">
                <a:ln>
                  <a:noFill/>
                </a:ln>
                <a:solidFill>
                  <a:schemeClr val="tx1"/>
                </a:solidFill>
                <a:effectLst/>
                <a:latin typeface="Arial" panose="020B0604020202020204" pitchFamily="34" charset="0"/>
              </a:rPr>
              <a:t>At Shaftesbury two. </a:t>
            </a:r>
            <a:br>
              <a:rPr kumimoji="0" lang="en-US" sz="1800" b="1" i="1" u="none" strike="noStrike" cap="none" normalizeH="0" baseline="0" dirty="0" smtClean="0">
                <a:ln>
                  <a:noFill/>
                </a:ln>
                <a:solidFill>
                  <a:schemeClr val="tx1"/>
                </a:solidFill>
                <a:effectLst/>
                <a:latin typeface="Arial" panose="020B0604020202020204" pitchFamily="34" charset="0"/>
              </a:rPr>
            </a:br>
            <a:r>
              <a:rPr kumimoji="0" lang="en-US" sz="1800" b="1" i="1" u="none" strike="noStrike" cap="none" normalizeH="0" baseline="0" dirty="0" smtClean="0">
                <a:ln>
                  <a:noFill/>
                </a:ln>
                <a:solidFill>
                  <a:schemeClr val="tx1"/>
                </a:solidFill>
                <a:effectLst/>
                <a:latin typeface="Arial" panose="020B0604020202020204" pitchFamily="34" charset="0"/>
              </a:rPr>
              <a:t>Else, at the other burhs one. </a:t>
            </a: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sp>
        <p:nvSpPr>
          <p:cNvPr id="5" name="Title 1"/>
          <p:cNvSpPr txBox="1">
            <a:spLocks/>
          </p:cNvSpPr>
          <p:nvPr/>
        </p:nvSpPr>
        <p:spPr>
          <a:xfrm>
            <a:off x="-1" y="6835"/>
            <a:ext cx="12191999" cy="489112"/>
          </a:xfrm>
          <a:prstGeom prst="rect">
            <a:avLst/>
          </a:prstGeom>
          <a:solidFill>
            <a:srgbClr val="FFFF00"/>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mtClean="0"/>
              <a:t>Timeline:  England’s Monarch Families and Money Power</a:t>
            </a:r>
            <a:endParaRPr lang="en-US" sz="3200" dirty="0"/>
          </a:p>
        </p:txBody>
      </p:sp>
      <p:pic>
        <p:nvPicPr>
          <p:cNvPr id="1026" name="Picture 2" descr="http://www.csa.com/discoveryguides/medicolegal/images/mediev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7168" y="3490671"/>
            <a:ext cx="3143250" cy="3181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418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80826" y="495947"/>
            <a:ext cx="10611171" cy="4076053"/>
          </a:xfrm>
        </p:spPr>
        <p:txBody>
          <a:bodyPr>
            <a:normAutofit/>
          </a:bodyPr>
          <a:lstStyle/>
          <a:p>
            <a:pPr marL="0" indent="0">
              <a:buNone/>
            </a:pPr>
            <a:endParaRPr lang="en-US" dirty="0" smtClean="0"/>
          </a:p>
          <a:p>
            <a:pPr marL="0" indent="0">
              <a:buNone/>
            </a:pPr>
            <a:endParaRPr lang="en-US" dirty="0"/>
          </a:p>
          <a:p>
            <a:pPr marL="0" indent="0">
              <a:buNone/>
            </a:pPr>
            <a:endParaRPr lang="en-US" dirty="0"/>
          </a:p>
          <a:p>
            <a:pPr marL="514350" indent="-514350">
              <a:buFont typeface="+mj-lt"/>
              <a:buAutoNum type="arabicPeriod"/>
            </a:pPr>
            <a:endParaRPr lang="en-US" dirty="0" smtClean="0"/>
          </a:p>
        </p:txBody>
      </p:sp>
      <p:sp>
        <p:nvSpPr>
          <p:cNvPr id="4" name="Title 3"/>
          <p:cNvSpPr>
            <a:spLocks noGrp="1"/>
          </p:cNvSpPr>
          <p:nvPr>
            <p:ph type="title"/>
          </p:nvPr>
        </p:nvSpPr>
        <p:spPr>
          <a:xfrm>
            <a:off x="814304" y="495947"/>
            <a:ext cx="10638943" cy="2967924"/>
          </a:xfrm>
          <a:solidFill>
            <a:srgbClr val="CCFF99"/>
          </a:solidFill>
        </p:spPr>
        <p:txBody>
          <a:bodyPr>
            <a:noAutofit/>
          </a:bodyPr>
          <a:lstStyle/>
          <a:p>
            <a:r>
              <a:rPr lang="en-US" sz="2400" dirty="0" smtClean="0"/>
              <a:t>The Anglo Saxon kings re-coined the money about every six years, calling in all the coins and issuing three pennies for every four taken in.  This represented a tax of about 4% a year.  This revenue provided strength to the kings.  </a:t>
            </a:r>
            <a:r>
              <a:rPr lang="en-US" sz="2400" dirty="0"/>
              <a:t/>
            </a:r>
            <a:br>
              <a:rPr lang="en-US" sz="2400" dirty="0"/>
            </a:br>
            <a:r>
              <a:rPr lang="en-US" sz="2400" dirty="0" smtClean="0"/>
              <a:t/>
            </a:r>
            <a:br>
              <a:rPr lang="en-US" sz="2400" dirty="0" smtClean="0"/>
            </a:br>
            <a:r>
              <a:rPr lang="en-US" sz="2400" dirty="0" smtClean="0"/>
              <a:t>This money system was adopted by the Norman conquerors.</a:t>
            </a:r>
            <a:br>
              <a:rPr lang="en-US" sz="2400" dirty="0" smtClean="0"/>
            </a:br>
            <a:r>
              <a:rPr lang="en-US" sz="2400" dirty="0"/>
              <a:t/>
            </a:r>
            <a:br>
              <a:rPr lang="en-US" sz="2400" dirty="0"/>
            </a:br>
            <a:r>
              <a:rPr lang="en-US" sz="2400" dirty="0" smtClean="0"/>
              <a:t>Attempts by </a:t>
            </a:r>
            <a:r>
              <a:rPr lang="en-US" sz="2400" dirty="0" err="1" smtClean="0"/>
              <a:t>ecclesiasticals</a:t>
            </a:r>
            <a:r>
              <a:rPr lang="en-US" sz="2400" dirty="0" smtClean="0"/>
              <a:t> to coin money were met with arrest and conviction.</a:t>
            </a:r>
            <a:endParaRPr lang="en-US" sz="2400" dirty="0"/>
          </a:p>
        </p:txBody>
      </p:sp>
      <p:sp>
        <p:nvSpPr>
          <p:cNvPr id="5" name="Title 1"/>
          <p:cNvSpPr txBox="1">
            <a:spLocks/>
          </p:cNvSpPr>
          <p:nvPr/>
        </p:nvSpPr>
        <p:spPr>
          <a:xfrm>
            <a:off x="-1" y="6835"/>
            <a:ext cx="12191999" cy="489112"/>
          </a:xfrm>
          <a:prstGeom prst="rect">
            <a:avLst/>
          </a:prstGeom>
          <a:solidFill>
            <a:srgbClr val="FFFF00"/>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mtClean="0"/>
              <a:t>Timeline:  England’s Monarch Families and Money Power</a:t>
            </a:r>
            <a:endParaRPr lang="en-US" sz="3200" dirty="0"/>
          </a:p>
        </p:txBody>
      </p:sp>
      <p:pic>
        <p:nvPicPr>
          <p:cNvPr id="4098" name="Picture 2" descr="http://www.yorkcoins.com/images/H5092x1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0250" y="4292627"/>
            <a:ext cx="3114675" cy="16668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990454" y="4726983"/>
            <a:ext cx="3282886" cy="369332"/>
          </a:xfrm>
          <a:prstGeom prst="rect">
            <a:avLst/>
          </a:prstGeom>
          <a:noFill/>
        </p:spPr>
        <p:txBody>
          <a:bodyPr wrap="none" rtlCol="0">
            <a:spAutoFit/>
          </a:bodyPr>
          <a:lstStyle/>
          <a:p>
            <a:r>
              <a:rPr lang="nb-NO" b="1" dirty="0"/>
              <a:t>Aethelred II, Penny, Helmet type</a:t>
            </a:r>
            <a:endParaRPr lang="en-US" dirty="0"/>
          </a:p>
        </p:txBody>
      </p:sp>
    </p:spTree>
    <p:extLst>
      <p:ext uri="{BB962C8B-B14F-4D97-AF65-F5344CB8AC3E}">
        <p14:creationId xmlns:p14="http://schemas.microsoft.com/office/powerpoint/2010/main" val="22957111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80826" y="495947"/>
            <a:ext cx="10611171" cy="4076053"/>
          </a:xfrm>
        </p:spPr>
        <p:txBody>
          <a:bodyPr>
            <a:normAutofit/>
          </a:bodyPr>
          <a:lstStyle/>
          <a:p>
            <a:pPr marL="0" indent="0">
              <a:buNone/>
            </a:pPr>
            <a:endParaRPr lang="en-US" dirty="0" smtClean="0"/>
          </a:p>
          <a:p>
            <a:pPr marL="0" indent="0">
              <a:buNone/>
            </a:pPr>
            <a:endParaRPr lang="en-US" dirty="0"/>
          </a:p>
          <a:p>
            <a:pPr marL="0" indent="0">
              <a:buNone/>
            </a:pPr>
            <a:endParaRPr lang="en-US" dirty="0"/>
          </a:p>
          <a:p>
            <a:pPr marL="514350" indent="-514350">
              <a:buFont typeface="+mj-lt"/>
              <a:buAutoNum type="arabicPeriod"/>
            </a:pPr>
            <a:endParaRPr lang="en-US" dirty="0" smtClean="0"/>
          </a:p>
        </p:txBody>
      </p:sp>
      <p:sp>
        <p:nvSpPr>
          <p:cNvPr id="4" name="Title 3"/>
          <p:cNvSpPr>
            <a:spLocks noGrp="1"/>
          </p:cNvSpPr>
          <p:nvPr>
            <p:ph type="title"/>
          </p:nvPr>
        </p:nvSpPr>
        <p:spPr>
          <a:xfrm>
            <a:off x="962188" y="705173"/>
            <a:ext cx="10515600" cy="1325563"/>
          </a:xfrm>
          <a:solidFill>
            <a:srgbClr val="FFCC99"/>
          </a:solidFill>
        </p:spPr>
        <p:txBody>
          <a:bodyPr>
            <a:normAutofit fontScale="90000"/>
          </a:bodyPr>
          <a:lstStyle/>
          <a:p>
            <a:r>
              <a:rPr lang="en-US" sz="2400" dirty="0" smtClean="0"/>
              <a:t>FIRST ENGLISH GOLD COINS WERE MINTED IN 1257 BY HENRY III.   THEY WERE WITHDRAWN, AND IN 1343 THE “NOBLE” WAS INTRODUCED.</a:t>
            </a:r>
            <a:br>
              <a:rPr lang="en-US" sz="2400" dirty="0" smtClean="0"/>
            </a:br>
            <a:r>
              <a:rPr lang="en-US" sz="2400" dirty="0"/>
              <a:t/>
            </a:r>
            <a:br>
              <a:rPr lang="en-US" sz="2400" dirty="0"/>
            </a:br>
            <a:r>
              <a:rPr lang="en-US" sz="2400" dirty="0" smtClean="0"/>
              <a:t>SILVER, HOWEVER, REMAINED THE MAINSTARY OF ENGLAND’S COINAGE.</a:t>
            </a:r>
            <a:endParaRPr lang="en-US" sz="2400" dirty="0"/>
          </a:p>
        </p:txBody>
      </p:sp>
      <p:sp>
        <p:nvSpPr>
          <p:cNvPr id="5" name="Title 1"/>
          <p:cNvSpPr txBox="1">
            <a:spLocks/>
          </p:cNvSpPr>
          <p:nvPr/>
        </p:nvSpPr>
        <p:spPr>
          <a:xfrm>
            <a:off x="-1" y="6835"/>
            <a:ext cx="12191999" cy="489112"/>
          </a:xfrm>
          <a:prstGeom prst="rect">
            <a:avLst/>
          </a:prstGeom>
          <a:solidFill>
            <a:srgbClr val="FFFF00"/>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mtClean="0"/>
              <a:t>Timeline:  England’s Monarch Families and Money Power</a:t>
            </a:r>
            <a:endParaRPr lang="en-US" sz="3200" dirty="0"/>
          </a:p>
        </p:txBody>
      </p:sp>
      <p:pic>
        <p:nvPicPr>
          <p:cNvPr id="5122" name="Picture 2" descr="http://felixstowemuseum.org/wp-content/uploads/2012/04/P1030409-e133716413095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734" y="2907249"/>
            <a:ext cx="3363133" cy="332950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p2.la-img.com/1191/32139/12848579_1_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5670" y="2907249"/>
            <a:ext cx="6062118" cy="3329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81378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22169" y="3409627"/>
            <a:ext cx="9169828" cy="1162373"/>
          </a:xfrm>
        </p:spPr>
        <p:txBody>
          <a:bodyPr>
            <a:normAutofit/>
          </a:bodyPr>
          <a:lstStyle/>
          <a:p>
            <a:pPr marL="0" indent="0">
              <a:buNone/>
            </a:pPr>
            <a:endParaRPr lang="en-US" dirty="0" smtClean="0"/>
          </a:p>
          <a:p>
            <a:pPr marL="0" indent="0">
              <a:buNone/>
            </a:pPr>
            <a:endParaRPr lang="en-US" dirty="0"/>
          </a:p>
          <a:p>
            <a:pPr marL="0" indent="0">
              <a:buNone/>
            </a:pPr>
            <a:endParaRPr lang="en-US" dirty="0"/>
          </a:p>
          <a:p>
            <a:pPr marL="514350" indent="-514350">
              <a:buFont typeface="+mj-lt"/>
              <a:buAutoNum type="arabicPeriod"/>
            </a:pPr>
            <a:endParaRPr lang="en-US" dirty="0" smtClean="0"/>
          </a:p>
        </p:txBody>
      </p:sp>
      <p:sp>
        <p:nvSpPr>
          <p:cNvPr id="4" name="Title 3"/>
          <p:cNvSpPr>
            <a:spLocks noGrp="1"/>
          </p:cNvSpPr>
          <p:nvPr>
            <p:ph type="title"/>
          </p:nvPr>
        </p:nvSpPr>
        <p:spPr>
          <a:xfrm>
            <a:off x="369374" y="543870"/>
            <a:ext cx="11453247" cy="1873866"/>
          </a:xfrm>
          <a:solidFill>
            <a:srgbClr val="FFFF99"/>
          </a:solidFill>
        </p:spPr>
        <p:txBody>
          <a:bodyPr>
            <a:normAutofit/>
          </a:bodyPr>
          <a:lstStyle/>
          <a:p>
            <a:r>
              <a:rPr lang="en-US" sz="3600" dirty="0" smtClean="0"/>
              <a:t>THE KEY MONETARY FEATURE OF ENGLAND AS IT EMERGED FROM MEDIEVAL TIMES WAS THAT THE MONETARY POWER WAS CONCENTRATED IN THE KINGS’ HANDS.</a:t>
            </a:r>
            <a:endParaRPr lang="en-US" sz="3600" dirty="0"/>
          </a:p>
        </p:txBody>
      </p:sp>
      <p:sp>
        <p:nvSpPr>
          <p:cNvPr id="5" name="Title 1"/>
          <p:cNvSpPr txBox="1">
            <a:spLocks/>
          </p:cNvSpPr>
          <p:nvPr/>
        </p:nvSpPr>
        <p:spPr>
          <a:xfrm>
            <a:off x="-1" y="6835"/>
            <a:ext cx="12191999" cy="489112"/>
          </a:xfrm>
          <a:prstGeom prst="rect">
            <a:avLst/>
          </a:prstGeom>
          <a:solidFill>
            <a:srgbClr val="FFFF00"/>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mtClean="0"/>
              <a:t>Timeline:  England’s Monarch Families and Money Power</a:t>
            </a:r>
            <a:endParaRPr lang="en-US" sz="3200" dirty="0"/>
          </a:p>
        </p:txBody>
      </p:sp>
      <p:pic>
        <p:nvPicPr>
          <p:cNvPr id="7170" name="Picture 2" descr="http://upload.wikimedia.org/wikipedia/commons/thumb/c/c1/Henry1.jpg/230px-Henry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6714" y="2786062"/>
            <a:ext cx="2190750" cy="357187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apiimages.nethelper.edgecaching.net/commons/4/48/Henry_II_of_Engla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3455" y="2786062"/>
            <a:ext cx="2139007" cy="35922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05912" y="4262034"/>
            <a:ext cx="934679" cy="369332"/>
          </a:xfrm>
          <a:prstGeom prst="rect">
            <a:avLst/>
          </a:prstGeom>
          <a:noFill/>
        </p:spPr>
        <p:txBody>
          <a:bodyPr wrap="none" rtlCol="0">
            <a:spAutoFit/>
          </a:bodyPr>
          <a:lstStyle/>
          <a:p>
            <a:r>
              <a:rPr lang="en-US" dirty="0" smtClean="0"/>
              <a:t>HENRY I</a:t>
            </a:r>
            <a:endParaRPr lang="en-US" dirty="0"/>
          </a:p>
        </p:txBody>
      </p:sp>
      <p:sp>
        <p:nvSpPr>
          <p:cNvPr id="6" name="TextBox 5"/>
          <p:cNvSpPr txBox="1"/>
          <p:nvPr/>
        </p:nvSpPr>
        <p:spPr>
          <a:xfrm>
            <a:off x="6586133" y="4387333"/>
            <a:ext cx="992388" cy="369332"/>
          </a:xfrm>
          <a:prstGeom prst="rect">
            <a:avLst/>
          </a:prstGeom>
          <a:noFill/>
        </p:spPr>
        <p:txBody>
          <a:bodyPr wrap="none" rtlCol="0">
            <a:spAutoFit/>
          </a:bodyPr>
          <a:lstStyle/>
          <a:p>
            <a:r>
              <a:rPr lang="en-US" dirty="0" smtClean="0"/>
              <a:t>HENRY II</a:t>
            </a:r>
            <a:endParaRPr lang="en-US" dirty="0"/>
          </a:p>
        </p:txBody>
      </p:sp>
    </p:spTree>
    <p:extLst>
      <p:ext uri="{BB962C8B-B14F-4D97-AF65-F5344CB8AC3E}">
        <p14:creationId xmlns:p14="http://schemas.microsoft.com/office/powerpoint/2010/main" val="27328803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7831"/>
            <a:ext cx="12191999" cy="489112"/>
          </a:xfrm>
          <a:solidFill>
            <a:srgbClr val="CCFFFF"/>
          </a:solidFill>
        </p:spPr>
        <p:txBody>
          <a:bodyPr>
            <a:normAutofit fontScale="90000"/>
          </a:bodyPr>
          <a:lstStyle/>
          <a:p>
            <a:pPr algn="ctr"/>
            <a:r>
              <a:rPr lang="en-US" sz="3600" dirty="0" smtClean="0"/>
              <a:t>PART 2</a:t>
            </a:r>
            <a:endParaRPr lang="en-US" sz="3600" dirty="0"/>
          </a:p>
        </p:txBody>
      </p:sp>
      <p:sp>
        <p:nvSpPr>
          <p:cNvPr id="3" name="Content Placeholder 2"/>
          <p:cNvSpPr>
            <a:spLocks noGrp="1"/>
          </p:cNvSpPr>
          <p:nvPr>
            <p:ph idx="1"/>
          </p:nvPr>
        </p:nvSpPr>
        <p:spPr>
          <a:xfrm>
            <a:off x="625097" y="1742644"/>
            <a:ext cx="11396421" cy="4239701"/>
          </a:xfrm>
        </p:spPr>
        <p:txBody>
          <a:bodyPr>
            <a:normAutofit/>
          </a:bodyPr>
          <a:lstStyle/>
          <a:p>
            <a:pPr marL="0" indent="0">
              <a:buNone/>
            </a:pPr>
            <a:endParaRPr lang="en-US" dirty="0" smtClean="0"/>
          </a:p>
          <a:p>
            <a:pPr marL="0" indent="0">
              <a:buNone/>
            </a:pPr>
            <a:endParaRPr lang="en-US" dirty="0"/>
          </a:p>
          <a:p>
            <a:pPr marL="0" indent="0">
              <a:buNone/>
            </a:pPr>
            <a:endParaRPr lang="en-US" dirty="0"/>
          </a:p>
          <a:p>
            <a:pPr marL="0" indent="0" algn="ctr">
              <a:buNone/>
            </a:pPr>
            <a:r>
              <a:rPr lang="en-US" sz="3600" dirty="0"/>
              <a:t>Fight between Parliament and Monarch over M</a:t>
            </a:r>
            <a:r>
              <a:rPr lang="en-US" sz="3600" dirty="0" smtClean="0"/>
              <a:t>oney</a:t>
            </a:r>
            <a:endParaRPr lang="en-US" sz="3600" dirty="0"/>
          </a:p>
          <a:p>
            <a:pPr marL="0" indent="0">
              <a:buNone/>
            </a:pPr>
            <a:endParaRPr lang="en-US" dirty="0" smtClean="0"/>
          </a:p>
        </p:txBody>
      </p:sp>
    </p:spTree>
    <p:extLst>
      <p:ext uri="{BB962C8B-B14F-4D97-AF65-F5344CB8AC3E}">
        <p14:creationId xmlns:p14="http://schemas.microsoft.com/office/powerpoint/2010/main" val="24920323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489112"/>
          </a:xfrm>
          <a:solidFill>
            <a:srgbClr val="CCFFFF"/>
          </a:solidFill>
        </p:spPr>
        <p:txBody>
          <a:bodyPr>
            <a:normAutofit fontScale="90000"/>
          </a:bodyPr>
          <a:lstStyle/>
          <a:p>
            <a:pPr algn="ctr"/>
            <a:r>
              <a:rPr lang="en-US" sz="3600" b="1" dirty="0"/>
              <a:t>Fight between Parliament and Monarch over Money</a:t>
            </a:r>
          </a:p>
        </p:txBody>
      </p:sp>
      <p:sp>
        <p:nvSpPr>
          <p:cNvPr id="3" name="Content Placeholder 2"/>
          <p:cNvSpPr>
            <a:spLocks noGrp="1"/>
          </p:cNvSpPr>
          <p:nvPr>
            <p:ph idx="1"/>
          </p:nvPr>
        </p:nvSpPr>
        <p:spPr>
          <a:xfrm>
            <a:off x="397788" y="571313"/>
            <a:ext cx="7599338" cy="3115158"/>
          </a:xfrm>
          <a:solidFill>
            <a:srgbClr val="FFFF99"/>
          </a:solidFill>
        </p:spPr>
        <p:txBody>
          <a:bodyPr>
            <a:normAutofit fontScale="70000" lnSpcReduction="20000"/>
          </a:bodyPr>
          <a:lstStyle/>
          <a:p>
            <a:pPr marL="0" indent="0" algn="ctr">
              <a:buNone/>
            </a:pPr>
            <a:r>
              <a:rPr lang="en-US" dirty="0" smtClean="0"/>
              <a:t>PARLIAMENT</a:t>
            </a:r>
          </a:p>
          <a:p>
            <a:pPr marL="0" indent="0">
              <a:buNone/>
            </a:pPr>
            <a:endParaRPr lang="en-US" dirty="0"/>
          </a:p>
          <a:p>
            <a:pPr marL="0" indent="0">
              <a:buNone/>
            </a:pPr>
            <a:r>
              <a:rPr lang="en-US" dirty="0" smtClean="0"/>
              <a:t>The </a:t>
            </a:r>
            <a:r>
              <a:rPr lang="en-US" dirty="0"/>
              <a:t>antecedents of the </a:t>
            </a:r>
            <a:r>
              <a:rPr lang="en-US" dirty="0" smtClean="0"/>
              <a:t>House of Lords </a:t>
            </a:r>
            <a:r>
              <a:rPr lang="en-US" dirty="0"/>
              <a:t>are to found in the Anglo-Saxon </a:t>
            </a:r>
            <a:r>
              <a:rPr lang="en-US" dirty="0" smtClean="0"/>
              <a:t>witan, </a:t>
            </a:r>
            <a:r>
              <a:rPr lang="en-US" dirty="0"/>
              <a:t>which brought the leading men of the realm periodically together with the King for ceremonial, legislative and deliberative </a:t>
            </a:r>
            <a:r>
              <a:rPr lang="en-US" dirty="0" smtClean="0"/>
              <a:t>purposes.</a:t>
            </a:r>
          </a:p>
          <a:p>
            <a:pPr marL="0" indent="0">
              <a:buNone/>
            </a:pPr>
            <a:endParaRPr lang="en-US" dirty="0"/>
          </a:p>
          <a:p>
            <a:pPr marL="0" indent="0">
              <a:buNone/>
            </a:pPr>
            <a:r>
              <a:rPr lang="en-US" dirty="0"/>
              <a:t>‘Parliament’, first used as a technical term in 1236, was a gathering of the same type, an assembly of prominent men, summoned at the will of the King once or twice a year, to deal with matters of state and law. </a:t>
            </a:r>
            <a:endParaRPr lang="en-US" dirty="0" smtClean="0"/>
          </a:p>
        </p:txBody>
      </p:sp>
      <p:pic>
        <p:nvPicPr>
          <p:cNvPr id="9218" name="Picture 2" descr="http://freepages.family.rootsweb.ancestry.com/~emty/king_&amp;_wita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61838"/>
            <a:ext cx="4586906" cy="309616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819973" y="6121831"/>
            <a:ext cx="1904752" cy="369332"/>
          </a:xfrm>
          <a:prstGeom prst="rect">
            <a:avLst/>
          </a:prstGeom>
          <a:noFill/>
        </p:spPr>
        <p:txBody>
          <a:bodyPr wrap="none" rtlCol="0">
            <a:spAutoFit/>
          </a:bodyPr>
          <a:lstStyle/>
          <a:p>
            <a:r>
              <a:rPr lang="en-US" dirty="0" smtClean="0"/>
              <a:t>Anglo Saxon witan</a:t>
            </a:r>
            <a:endParaRPr lang="en-US" dirty="0"/>
          </a:p>
        </p:txBody>
      </p:sp>
      <p:pic>
        <p:nvPicPr>
          <p:cNvPr id="9220" name="Picture 4" descr="http://www.hist.umn.edu/hist3611/moved/protected/week9/images/parliam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0193" y="905478"/>
            <a:ext cx="3961805" cy="55651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236989" y="6412358"/>
            <a:ext cx="2448733" cy="369332"/>
          </a:xfrm>
          <a:prstGeom prst="rect">
            <a:avLst/>
          </a:prstGeom>
          <a:noFill/>
        </p:spPr>
        <p:txBody>
          <a:bodyPr wrap="square" rtlCol="0">
            <a:spAutoFit/>
          </a:bodyPr>
          <a:lstStyle/>
          <a:p>
            <a:r>
              <a:rPr lang="en-US" dirty="0" smtClean="0"/>
              <a:t>ENGLISH PARLIAMENT</a:t>
            </a:r>
            <a:endParaRPr lang="en-US" dirty="0"/>
          </a:p>
        </p:txBody>
      </p:sp>
    </p:spTree>
    <p:extLst>
      <p:ext uri="{BB962C8B-B14F-4D97-AF65-F5344CB8AC3E}">
        <p14:creationId xmlns:p14="http://schemas.microsoft.com/office/powerpoint/2010/main" val="7036259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489112"/>
          </a:xfrm>
          <a:solidFill>
            <a:srgbClr val="CCFFFF"/>
          </a:solidFill>
        </p:spPr>
        <p:txBody>
          <a:bodyPr>
            <a:normAutofit fontScale="90000"/>
          </a:bodyPr>
          <a:lstStyle/>
          <a:p>
            <a:pPr algn="ctr"/>
            <a:r>
              <a:rPr lang="en-US" sz="3600" b="1" dirty="0"/>
              <a:t>Fight between Parliament and Monarch over Money</a:t>
            </a:r>
          </a:p>
        </p:txBody>
      </p:sp>
      <p:sp>
        <p:nvSpPr>
          <p:cNvPr id="4" name="Rectangle 3"/>
          <p:cNvSpPr/>
          <p:nvPr/>
        </p:nvSpPr>
        <p:spPr>
          <a:xfrm>
            <a:off x="309967" y="495947"/>
            <a:ext cx="5486400" cy="4339650"/>
          </a:xfrm>
          <a:prstGeom prst="rect">
            <a:avLst/>
          </a:prstGeom>
        </p:spPr>
        <p:txBody>
          <a:bodyPr wrap="square">
            <a:spAutoFit/>
          </a:bodyPr>
          <a:lstStyle/>
          <a:p>
            <a:pPr algn="ctr"/>
            <a:r>
              <a:rPr lang="en-US" sz="2400" dirty="0" smtClean="0"/>
              <a:t>THE COMMONS AND TAXATION</a:t>
            </a:r>
          </a:p>
          <a:p>
            <a:endParaRPr lang="en-US" dirty="0"/>
          </a:p>
          <a:p>
            <a:r>
              <a:rPr lang="en-US" dirty="0" smtClean="0"/>
              <a:t>Occasionally</a:t>
            </a:r>
            <a:r>
              <a:rPr lang="en-US" dirty="0"/>
              <a:t>, however, </a:t>
            </a:r>
            <a:r>
              <a:rPr lang="en-US" dirty="0" smtClean="0"/>
              <a:t>the parliaments </a:t>
            </a:r>
            <a:r>
              <a:rPr lang="en-US" dirty="0"/>
              <a:t>were </a:t>
            </a:r>
            <a:r>
              <a:rPr lang="en-US" dirty="0" smtClean="0"/>
              <a:t>called with the summons </a:t>
            </a:r>
            <a:r>
              <a:rPr lang="en-US" dirty="0"/>
              <a:t>of a wider grouping</a:t>
            </a:r>
            <a:r>
              <a:rPr lang="en-US" dirty="0" smtClean="0"/>
              <a:t>.   </a:t>
            </a:r>
          </a:p>
          <a:p>
            <a:endParaRPr lang="en-US" dirty="0"/>
          </a:p>
          <a:p>
            <a:r>
              <a:rPr lang="en-US" dirty="0"/>
              <a:t>The decline in the real value of the Crown’s traditional revenues and the financial demands of war, transformed these local representatives from an occasional to a defining component of Parliament because the levy of taxation depended on their consent. </a:t>
            </a:r>
          </a:p>
          <a:p>
            <a:endParaRPr lang="en-US" dirty="0"/>
          </a:p>
          <a:p>
            <a:r>
              <a:rPr lang="en-US" dirty="0" smtClean="0"/>
              <a:t>Hence</a:t>
            </a:r>
            <a:r>
              <a:rPr lang="en-US" dirty="0"/>
              <a:t>, from the 1260s, no general tax was levied without the consent of the representatives of local communities specifically summoned for the purpose of giving their </a:t>
            </a:r>
            <a:r>
              <a:rPr lang="en-US" dirty="0" smtClean="0"/>
              <a:t>consent.</a:t>
            </a:r>
            <a:endParaRPr lang="en-US" dirty="0"/>
          </a:p>
        </p:txBody>
      </p:sp>
      <p:pic>
        <p:nvPicPr>
          <p:cNvPr id="10242" name="Picture 2" descr="http://upload.wikimedia.org/wikipedia/commons/7/7a/House_of_Lords_and_House_of_Commons_during_King_Charles_I%27s_reign%2C_circa_1640-1642_from_NP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82219" y="845448"/>
            <a:ext cx="3743325" cy="56864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56502" y="5889356"/>
            <a:ext cx="3167149" cy="646331"/>
          </a:xfrm>
          <a:prstGeom prst="rect">
            <a:avLst/>
          </a:prstGeom>
          <a:noFill/>
        </p:spPr>
        <p:txBody>
          <a:bodyPr wrap="none" rtlCol="0">
            <a:spAutoFit/>
          </a:bodyPr>
          <a:lstStyle/>
          <a:p>
            <a:r>
              <a:rPr lang="en-US" dirty="0" smtClean="0"/>
              <a:t>HOUSE OF COMMONS &amp; LORDS</a:t>
            </a:r>
          </a:p>
          <a:p>
            <a:r>
              <a:rPr lang="en-US" dirty="0" smtClean="0"/>
              <a:t>DURING CHARLES I REIGN</a:t>
            </a:r>
            <a:endParaRPr lang="en-US" dirty="0"/>
          </a:p>
        </p:txBody>
      </p:sp>
    </p:spTree>
    <p:extLst>
      <p:ext uri="{BB962C8B-B14F-4D97-AF65-F5344CB8AC3E}">
        <p14:creationId xmlns:p14="http://schemas.microsoft.com/office/powerpoint/2010/main" val="1051307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489112"/>
          </a:xfrm>
          <a:solidFill>
            <a:srgbClr val="CCFFFF"/>
          </a:solidFill>
        </p:spPr>
        <p:txBody>
          <a:bodyPr>
            <a:normAutofit fontScale="90000"/>
          </a:bodyPr>
          <a:lstStyle/>
          <a:p>
            <a:pPr algn="ctr"/>
            <a:r>
              <a:rPr lang="en-US" sz="3600" b="1" dirty="0"/>
              <a:t>Fight between Parliament and Monarch over Money</a:t>
            </a:r>
          </a:p>
        </p:txBody>
      </p:sp>
      <p:sp>
        <p:nvSpPr>
          <p:cNvPr id="4" name="TextBox 3"/>
          <p:cNvSpPr txBox="1"/>
          <p:nvPr/>
        </p:nvSpPr>
        <p:spPr>
          <a:xfrm>
            <a:off x="309967" y="619932"/>
            <a:ext cx="11882034" cy="1938992"/>
          </a:xfrm>
          <a:prstGeom prst="rect">
            <a:avLst/>
          </a:prstGeom>
          <a:noFill/>
        </p:spPr>
        <p:txBody>
          <a:bodyPr wrap="square" rtlCol="0">
            <a:spAutoFit/>
          </a:bodyPr>
          <a:lstStyle/>
          <a:p>
            <a:pPr algn="ctr"/>
            <a:r>
              <a:rPr lang="en-US" sz="2400" dirty="0" smtClean="0"/>
              <a:t>COMMONS OBTAINED 3 POWERS BY 1377</a:t>
            </a:r>
          </a:p>
          <a:p>
            <a:pPr algn="ctr"/>
            <a:endParaRPr lang="en-US" sz="2400" dirty="0"/>
          </a:p>
          <a:p>
            <a:pPr marL="342900" indent="-342900">
              <a:buAutoNum type="arabicPeriod"/>
            </a:pPr>
            <a:r>
              <a:rPr lang="en-US" sz="2400" dirty="0" smtClean="0"/>
              <a:t>Parliamentary consent to all taxes</a:t>
            </a:r>
          </a:p>
          <a:p>
            <a:pPr marL="342900" indent="-342900">
              <a:buAutoNum type="arabicPeriod"/>
            </a:pPr>
            <a:r>
              <a:rPr lang="en-US" sz="2400" dirty="0" smtClean="0"/>
              <a:t>Both houses to concur in all legislation</a:t>
            </a:r>
          </a:p>
          <a:p>
            <a:pPr marL="342900" indent="-342900">
              <a:buAutoNum type="arabicPeriod"/>
            </a:pPr>
            <a:r>
              <a:rPr lang="en-US" sz="2400" dirty="0" smtClean="0"/>
              <a:t>The right to investigate and amend administrative abuses</a:t>
            </a:r>
          </a:p>
        </p:txBody>
      </p:sp>
      <p:pic>
        <p:nvPicPr>
          <p:cNvPr id="8194" name="Picture 2" descr="http://upload.wikimedia.org/wikipedia/commons/1/10/The_Tower_of_London_-_Robert_Have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544685"/>
            <a:ext cx="4967198" cy="331331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331414" y="5714448"/>
            <a:ext cx="4391202" cy="646331"/>
          </a:xfrm>
          <a:prstGeom prst="rect">
            <a:avLst/>
          </a:prstGeom>
          <a:noFill/>
        </p:spPr>
        <p:txBody>
          <a:bodyPr wrap="none" rtlCol="0">
            <a:spAutoFit/>
          </a:bodyPr>
          <a:lstStyle/>
          <a:p>
            <a:r>
              <a:rPr lang="en-US" dirty="0" smtClean="0"/>
              <a:t>The Tower of London housed the Royal Mint,</a:t>
            </a:r>
          </a:p>
          <a:p>
            <a:r>
              <a:rPr lang="en-US" dirty="0" smtClean="0"/>
              <a:t>under the direct control of the Monarch.</a:t>
            </a:r>
            <a:endParaRPr lang="en-US" dirty="0"/>
          </a:p>
        </p:txBody>
      </p:sp>
      <p:sp>
        <p:nvSpPr>
          <p:cNvPr id="7" name="TextBox 6"/>
          <p:cNvSpPr txBox="1"/>
          <p:nvPr/>
        </p:nvSpPr>
        <p:spPr>
          <a:xfrm>
            <a:off x="585689" y="2698906"/>
            <a:ext cx="10452349" cy="523220"/>
          </a:xfrm>
          <a:prstGeom prst="rect">
            <a:avLst/>
          </a:prstGeom>
          <a:solidFill>
            <a:srgbClr val="FF99FF"/>
          </a:solidFill>
        </p:spPr>
        <p:txBody>
          <a:bodyPr wrap="none" rtlCol="0">
            <a:spAutoFit/>
          </a:bodyPr>
          <a:lstStyle/>
          <a:p>
            <a:r>
              <a:rPr lang="en-US" sz="2800" dirty="0"/>
              <a:t>BUT PARLIAMENT WAS REFUSED ANY POWER OVER MONEY </a:t>
            </a:r>
            <a:r>
              <a:rPr lang="en-US" sz="2800" dirty="0" smtClean="0"/>
              <a:t>ISSUANCE</a:t>
            </a:r>
            <a:endParaRPr lang="en-US" sz="2800" dirty="0"/>
          </a:p>
        </p:txBody>
      </p:sp>
    </p:spTree>
    <p:extLst>
      <p:ext uri="{BB962C8B-B14F-4D97-AF65-F5344CB8AC3E}">
        <p14:creationId xmlns:p14="http://schemas.microsoft.com/office/powerpoint/2010/main" val="6618068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489112"/>
          </a:xfrm>
          <a:solidFill>
            <a:srgbClr val="CCFFFF"/>
          </a:solidFill>
        </p:spPr>
        <p:txBody>
          <a:bodyPr>
            <a:normAutofit fontScale="90000"/>
          </a:bodyPr>
          <a:lstStyle/>
          <a:p>
            <a:pPr algn="ctr"/>
            <a:r>
              <a:rPr lang="en-US" sz="3600" b="1" dirty="0"/>
              <a:t>Fight between Parliament and Monarch over Money</a:t>
            </a:r>
          </a:p>
        </p:txBody>
      </p:sp>
      <p:sp>
        <p:nvSpPr>
          <p:cNvPr id="7" name="TextBox 6"/>
          <p:cNvSpPr txBox="1"/>
          <p:nvPr/>
        </p:nvSpPr>
        <p:spPr>
          <a:xfrm>
            <a:off x="1504556" y="569302"/>
            <a:ext cx="9453966" cy="1015663"/>
          </a:xfrm>
          <a:prstGeom prst="rect">
            <a:avLst/>
          </a:prstGeom>
          <a:solidFill>
            <a:srgbClr val="FF99FF"/>
          </a:solidFill>
        </p:spPr>
        <p:txBody>
          <a:bodyPr wrap="square" rtlCol="0">
            <a:spAutoFit/>
          </a:bodyPr>
          <a:lstStyle/>
          <a:p>
            <a:pPr algn="ctr"/>
            <a:r>
              <a:rPr lang="en-US" sz="2000" dirty="0" smtClean="0"/>
              <a:t>THE MEDIEVAL CURRENRY WAS MANAGED:</a:t>
            </a:r>
          </a:p>
          <a:p>
            <a:r>
              <a:rPr lang="en-US" sz="2000" dirty="0"/>
              <a:t>The English King’s had used their long standing monetary </a:t>
            </a:r>
            <a:r>
              <a:rPr lang="en-US" sz="2000" dirty="0" smtClean="0"/>
              <a:t>prerogative responsibly</a:t>
            </a:r>
            <a:r>
              <a:rPr lang="en-US" sz="2000" dirty="0"/>
              <a:t>.  The only record of debasement is found </a:t>
            </a:r>
            <a:r>
              <a:rPr lang="en-US" sz="2000" dirty="0" smtClean="0"/>
              <a:t>under Henry </a:t>
            </a:r>
            <a:r>
              <a:rPr lang="en-US" sz="2000" dirty="0"/>
              <a:t>VIII 1545-46, amounting to only 15</a:t>
            </a:r>
            <a:r>
              <a:rPr lang="en-US" sz="2000" dirty="0" smtClean="0"/>
              <a:t>%.</a:t>
            </a:r>
            <a:endParaRPr lang="en-US" sz="2000" dirty="0"/>
          </a:p>
        </p:txBody>
      </p:sp>
      <p:sp>
        <p:nvSpPr>
          <p:cNvPr id="3" name="TextBox 2"/>
          <p:cNvSpPr txBox="1"/>
          <p:nvPr/>
        </p:nvSpPr>
        <p:spPr>
          <a:xfrm>
            <a:off x="87469" y="1797804"/>
            <a:ext cx="10871053" cy="923330"/>
          </a:xfrm>
          <a:prstGeom prst="rect">
            <a:avLst/>
          </a:prstGeom>
          <a:noFill/>
        </p:spPr>
        <p:txBody>
          <a:bodyPr wrap="none" rtlCol="0">
            <a:spAutoFit/>
          </a:bodyPr>
          <a:lstStyle/>
          <a:p>
            <a:r>
              <a:rPr lang="en-US" dirty="0" smtClean="0"/>
              <a:t>Prices sometimes rise but never fall.  This is because a falling price level causes more widespread suffering</a:t>
            </a:r>
          </a:p>
          <a:p>
            <a:r>
              <a:rPr lang="en-US" dirty="0" smtClean="0"/>
              <a:t>than a rising price:     producers stop producing and compel society to suffer with them; debtors cannot pay debts.</a:t>
            </a:r>
          </a:p>
          <a:p>
            <a:r>
              <a:rPr lang="en-US" dirty="0" smtClean="0"/>
              <a:t>A deflation is worse than an inflation.</a:t>
            </a:r>
            <a:endParaRPr lang="en-US" dirty="0"/>
          </a:p>
        </p:txBody>
      </p:sp>
      <p:sp>
        <p:nvSpPr>
          <p:cNvPr id="5" name="TextBox 4"/>
          <p:cNvSpPr txBox="1"/>
          <p:nvPr/>
        </p:nvSpPr>
        <p:spPr>
          <a:xfrm>
            <a:off x="81434" y="2818261"/>
            <a:ext cx="12029127" cy="1477328"/>
          </a:xfrm>
          <a:prstGeom prst="rect">
            <a:avLst/>
          </a:prstGeom>
          <a:noFill/>
        </p:spPr>
        <p:txBody>
          <a:bodyPr wrap="none" rtlCol="0">
            <a:spAutoFit/>
          </a:bodyPr>
          <a:lstStyle/>
          <a:p>
            <a:r>
              <a:rPr lang="en-US" dirty="0" smtClean="0"/>
              <a:t>In late medieval Europe, there was a shortage of silver.  Therefore, the currency had to be managed to keep prices from falling.</a:t>
            </a:r>
          </a:p>
          <a:p>
            <a:r>
              <a:rPr lang="en-US" dirty="0" smtClean="0"/>
              <a:t>This was because a country’s productivity as a rule increases from generation to generation.  More money is needed.</a:t>
            </a:r>
          </a:p>
          <a:p>
            <a:endParaRPr lang="en-US" dirty="0"/>
          </a:p>
          <a:p>
            <a:r>
              <a:rPr lang="en-US" dirty="0" smtClean="0"/>
              <a:t>Therefore, from time to time the weight of silver in every coin was reduced, and an increased money supply was issued.   A fall</a:t>
            </a:r>
          </a:p>
          <a:p>
            <a:r>
              <a:rPr lang="en-US" dirty="0" smtClean="0"/>
              <a:t>in price was prevented.</a:t>
            </a:r>
            <a:endParaRPr lang="en-US" dirty="0"/>
          </a:p>
        </p:txBody>
      </p:sp>
      <p:pic>
        <p:nvPicPr>
          <p:cNvPr id="11266" name="Picture 2" descr="http://captaingeld.de/wp-content/uploads/2012/07/deflat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9402" y="4022991"/>
            <a:ext cx="3770680" cy="2828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10517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4"/>
            <a:ext cx="12191999" cy="766251"/>
          </a:xfrm>
          <a:solidFill>
            <a:srgbClr val="CC99FF"/>
          </a:solidFill>
        </p:spPr>
        <p:txBody>
          <a:bodyPr/>
          <a:lstStyle/>
          <a:p>
            <a:pPr algn="ctr"/>
            <a:r>
              <a:rPr lang="en-US" dirty="0" smtClean="0"/>
              <a:t>PART 3</a:t>
            </a:r>
            <a:endParaRPr lang="en-US" dirty="0"/>
          </a:p>
        </p:txBody>
      </p:sp>
      <p:sp>
        <p:nvSpPr>
          <p:cNvPr id="3" name="Content Placeholder 2"/>
          <p:cNvSpPr>
            <a:spLocks noGrp="1"/>
          </p:cNvSpPr>
          <p:nvPr>
            <p:ph idx="1"/>
          </p:nvPr>
        </p:nvSpPr>
        <p:spPr>
          <a:xfrm>
            <a:off x="625097" y="1742644"/>
            <a:ext cx="11396421" cy="4844136"/>
          </a:xfrm>
        </p:spPr>
        <p:txBody>
          <a:bodyPr>
            <a:normAutofit/>
          </a:bodyPr>
          <a:lstStyle/>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r>
              <a:rPr lang="en-US" sz="3600" dirty="0" smtClean="0"/>
              <a:t>1604, Mixed Money Case of Ireland</a:t>
            </a:r>
          </a:p>
        </p:txBody>
      </p:sp>
    </p:spTree>
    <p:extLst>
      <p:ext uri="{BB962C8B-B14F-4D97-AF65-F5344CB8AC3E}">
        <p14:creationId xmlns:p14="http://schemas.microsoft.com/office/powerpoint/2010/main" val="10751609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67729"/>
          </a:xfrm>
          <a:solidFill>
            <a:schemeClr val="accent2">
              <a:lumMod val="60000"/>
              <a:lumOff val="40000"/>
            </a:schemeClr>
          </a:solidFill>
        </p:spPr>
        <p:txBody>
          <a:bodyPr>
            <a:normAutofit/>
          </a:bodyPr>
          <a:lstStyle/>
          <a:p>
            <a:pPr algn="ctr"/>
            <a:r>
              <a:rPr lang="en-US" dirty="0" smtClean="0"/>
              <a:t>THEMES OF LOST SCIENCE OF MONEY BOOK</a:t>
            </a:r>
            <a:endParaRPr lang="en-US" dirty="0"/>
          </a:p>
        </p:txBody>
      </p:sp>
      <p:sp>
        <p:nvSpPr>
          <p:cNvPr id="3" name="Content Placeholder 2"/>
          <p:cNvSpPr>
            <a:spLocks noGrp="1"/>
          </p:cNvSpPr>
          <p:nvPr>
            <p:ph idx="1"/>
          </p:nvPr>
        </p:nvSpPr>
        <p:spPr>
          <a:xfrm>
            <a:off x="1354810" y="1949611"/>
            <a:ext cx="9648987" cy="4249711"/>
          </a:xfrm>
          <a:solidFill>
            <a:schemeClr val="accent2">
              <a:lumMod val="20000"/>
              <a:lumOff val="80000"/>
            </a:schemeClr>
          </a:solidFill>
        </p:spPr>
        <p:txBody>
          <a:bodyPr>
            <a:normAutofit fontScale="92500"/>
          </a:bodyPr>
          <a:lstStyle/>
          <a:p>
            <a:pPr marL="514350" indent="-514350">
              <a:buFont typeface="+mj-lt"/>
              <a:buAutoNum type="arabicPeriod"/>
            </a:pPr>
            <a:r>
              <a:rPr lang="en-US" sz="2400" dirty="0" smtClean="0"/>
              <a:t>Primary importance of the money power</a:t>
            </a:r>
          </a:p>
          <a:p>
            <a:pPr marL="514350" indent="-514350">
              <a:buFont typeface="+mj-lt"/>
              <a:buAutoNum type="arabicPeriod"/>
            </a:pPr>
            <a:endParaRPr lang="en-US" sz="2400" dirty="0" smtClean="0"/>
          </a:p>
          <a:p>
            <a:pPr marL="514350" indent="-514350">
              <a:buFont typeface="+mj-lt"/>
              <a:buAutoNum type="arabicPeriod"/>
            </a:pPr>
            <a:r>
              <a:rPr lang="en-US" sz="2400" dirty="0" smtClean="0"/>
              <a:t>Nature of money </a:t>
            </a:r>
            <a:r>
              <a:rPr lang="en-US" sz="2400" u="sng" dirty="0" smtClean="0"/>
              <a:t>purposely</a:t>
            </a:r>
            <a:r>
              <a:rPr lang="en-US" sz="2400" dirty="0" smtClean="0"/>
              <a:t> kept </a:t>
            </a:r>
            <a:r>
              <a:rPr lang="en-US" sz="2400" u="sng" dirty="0" smtClean="0"/>
              <a:t>secret and confused</a:t>
            </a:r>
          </a:p>
          <a:p>
            <a:pPr marL="514350" indent="-514350">
              <a:buFont typeface="+mj-lt"/>
              <a:buAutoNum type="arabicPeriod"/>
            </a:pPr>
            <a:endParaRPr lang="en-US" sz="2400" dirty="0" smtClean="0"/>
          </a:p>
          <a:p>
            <a:pPr marL="514350" indent="-514350">
              <a:buFont typeface="+mj-lt"/>
              <a:buAutoNum type="arabicPeriod"/>
            </a:pPr>
            <a:r>
              <a:rPr lang="en-US" sz="2400" dirty="0" smtClean="0"/>
              <a:t>How a society defines money determines who controls the society</a:t>
            </a:r>
          </a:p>
          <a:p>
            <a:pPr marL="514350" indent="-514350">
              <a:buFont typeface="+mj-lt"/>
              <a:buAutoNum type="arabicPeriod"/>
            </a:pPr>
            <a:endParaRPr lang="en-US" sz="2400" dirty="0" smtClean="0"/>
          </a:p>
          <a:p>
            <a:pPr marL="514350" indent="-514350">
              <a:buFont typeface="+mj-lt"/>
              <a:buAutoNum type="arabicPeriod"/>
            </a:pPr>
            <a:r>
              <a:rPr lang="en-US" sz="2400" dirty="0" smtClean="0"/>
              <a:t>Battle over control of money has raged </a:t>
            </a:r>
            <a:r>
              <a:rPr lang="en-US" sz="2400" u="sng" dirty="0" smtClean="0"/>
              <a:t>for millennia</a:t>
            </a:r>
            <a:r>
              <a:rPr lang="en-US" sz="2400" dirty="0" smtClean="0"/>
              <a:t>:     public vs private</a:t>
            </a:r>
          </a:p>
          <a:p>
            <a:pPr marL="514350" indent="-514350">
              <a:buFont typeface="+mj-lt"/>
              <a:buAutoNum type="arabicPeriod"/>
            </a:pPr>
            <a:endParaRPr lang="en-US" sz="2400" dirty="0" smtClean="0"/>
          </a:p>
          <a:p>
            <a:pPr marL="514350" indent="-514350">
              <a:buFont typeface="+mj-lt"/>
              <a:buAutoNum type="arabicPeriod"/>
            </a:pPr>
            <a:r>
              <a:rPr lang="en-US" sz="2400" dirty="0" smtClean="0"/>
              <a:t>The misuse of the monetary system causes tremendous misery and suffering for the ordinary working people.    Will Decker &amp; Martin Dunn</a:t>
            </a:r>
            <a:r>
              <a:rPr lang="en-US" sz="2400" smtClean="0"/>
              <a:t>, February 2014 </a:t>
            </a:r>
            <a:endParaRPr lang="en-US" sz="2400" dirty="0" smtClean="0"/>
          </a:p>
          <a:p>
            <a:pPr marL="514350" indent="-514350">
              <a:buFont typeface="+mj-lt"/>
              <a:buAutoNum type="arabicPeriod"/>
            </a:pPr>
            <a:endParaRPr lang="en-US" sz="2400" dirty="0" smtClean="0"/>
          </a:p>
          <a:p>
            <a:pPr marL="514350" indent="-514350">
              <a:buFont typeface="+mj-lt"/>
              <a:buAutoNum type="arabicPeriod"/>
            </a:pPr>
            <a:endParaRPr lang="en-US" sz="2400" dirty="0"/>
          </a:p>
        </p:txBody>
      </p:sp>
    </p:spTree>
    <p:extLst>
      <p:ext uri="{BB962C8B-B14F-4D97-AF65-F5344CB8AC3E}">
        <p14:creationId xmlns:p14="http://schemas.microsoft.com/office/powerpoint/2010/main" val="36464559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582102"/>
          </a:xfrm>
          <a:solidFill>
            <a:srgbClr val="CC99FF"/>
          </a:solidFill>
        </p:spPr>
        <p:txBody>
          <a:bodyPr>
            <a:normAutofit fontScale="90000"/>
          </a:bodyPr>
          <a:lstStyle/>
          <a:p>
            <a:pPr algn="ctr"/>
            <a:r>
              <a:rPr lang="en-US" sz="3600" dirty="0"/>
              <a:t>1604, Mixed Money Case of Ireland</a:t>
            </a:r>
          </a:p>
        </p:txBody>
      </p:sp>
      <p:sp>
        <p:nvSpPr>
          <p:cNvPr id="4" name="TextBox 3"/>
          <p:cNvSpPr txBox="1"/>
          <p:nvPr/>
        </p:nvSpPr>
        <p:spPr>
          <a:xfrm>
            <a:off x="395205" y="836908"/>
            <a:ext cx="6579034" cy="2308324"/>
          </a:xfrm>
          <a:prstGeom prst="rect">
            <a:avLst/>
          </a:prstGeom>
          <a:noFill/>
        </p:spPr>
        <p:txBody>
          <a:bodyPr wrap="square" rtlCol="0">
            <a:spAutoFit/>
          </a:bodyPr>
          <a:lstStyle/>
          <a:p>
            <a:r>
              <a:rPr lang="en-US" dirty="0" smtClean="0"/>
              <a:t>In May 1600, Queen Elizabeth issued base metal coinage as legal tender in Ireland, annulling all other coins there and requiring they be returned to the mints.   An Irishman paid a 100 pound debt to a London merchant in the new coinage.   The merchant sued for the 100 pound in gold and silver.</a:t>
            </a:r>
          </a:p>
          <a:p>
            <a:endParaRPr lang="en-US" dirty="0"/>
          </a:p>
          <a:p>
            <a:r>
              <a:rPr lang="en-US" dirty="0" smtClean="0"/>
              <a:t>The case was argued at the highest levels, and was decided in favor of the Irishman.</a:t>
            </a:r>
            <a:endParaRPr lang="en-US" sz="2400" dirty="0"/>
          </a:p>
        </p:txBody>
      </p:sp>
      <p:pic>
        <p:nvPicPr>
          <p:cNvPr id="12290" name="Picture 2" descr="http://images2.fanpop.com/image/photos/9800000/queen-elizabeth-1-kings-and-queens-9843872-1997-256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79263" y="836908"/>
            <a:ext cx="4429125" cy="56864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09296" y="4649491"/>
            <a:ext cx="7319632" cy="1477328"/>
          </a:xfrm>
          <a:prstGeom prst="rect">
            <a:avLst/>
          </a:prstGeom>
          <a:solidFill>
            <a:srgbClr val="FF99FF"/>
          </a:solidFill>
        </p:spPr>
        <p:txBody>
          <a:bodyPr wrap="none" rtlCol="0">
            <a:spAutoFit/>
          </a:bodyPr>
          <a:lstStyle/>
          <a:p>
            <a:pPr algn="ctr"/>
            <a:r>
              <a:rPr lang="en-US" dirty="0"/>
              <a:t>THE NATURE OF MONEY WAS IDENTIFIED AS A SOCIETAL INSTITUTION</a:t>
            </a:r>
          </a:p>
          <a:p>
            <a:pPr algn="ctr"/>
            <a:r>
              <a:rPr lang="en-US" dirty="0"/>
              <a:t>RATHER THAN MERELY METAL:</a:t>
            </a:r>
          </a:p>
          <a:p>
            <a:pPr algn="ctr"/>
            <a:r>
              <a:rPr lang="en-US" dirty="0"/>
              <a:t>A common law court confirmed the Queen’s sovereign authority</a:t>
            </a:r>
          </a:p>
          <a:p>
            <a:pPr algn="ctr"/>
            <a:r>
              <a:rPr lang="en-US" dirty="0"/>
              <a:t>to declare the denomination, weight, and worth of money</a:t>
            </a:r>
          </a:p>
          <a:p>
            <a:endParaRPr lang="en-US" dirty="0"/>
          </a:p>
        </p:txBody>
      </p:sp>
    </p:spTree>
    <p:extLst>
      <p:ext uri="{BB962C8B-B14F-4D97-AF65-F5344CB8AC3E}">
        <p14:creationId xmlns:p14="http://schemas.microsoft.com/office/powerpoint/2010/main" val="16889306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582102"/>
          </a:xfrm>
          <a:solidFill>
            <a:srgbClr val="CC99FF"/>
          </a:solidFill>
        </p:spPr>
        <p:txBody>
          <a:bodyPr>
            <a:normAutofit fontScale="90000"/>
          </a:bodyPr>
          <a:lstStyle/>
          <a:p>
            <a:pPr algn="ctr"/>
            <a:r>
              <a:rPr lang="en-US" sz="3600" dirty="0"/>
              <a:t>1604, Mixed Money Case of Ireland</a:t>
            </a:r>
          </a:p>
        </p:txBody>
      </p:sp>
      <p:sp>
        <p:nvSpPr>
          <p:cNvPr id="3" name="Content Placeholder 2"/>
          <p:cNvSpPr>
            <a:spLocks noGrp="1"/>
          </p:cNvSpPr>
          <p:nvPr>
            <p:ph idx="1"/>
          </p:nvPr>
        </p:nvSpPr>
        <p:spPr>
          <a:xfrm>
            <a:off x="625097" y="1742644"/>
            <a:ext cx="11396421" cy="4844136"/>
          </a:xfrm>
        </p:spPr>
        <p:txBody>
          <a:bodyPr>
            <a:normAutofit/>
          </a:bodyPr>
          <a:lstStyle/>
          <a:p>
            <a:pPr marL="0" indent="0" algn="ctr">
              <a:buNone/>
            </a:pPr>
            <a:endParaRPr lang="en-US" dirty="0" smtClean="0"/>
          </a:p>
          <a:p>
            <a:pPr marL="0" indent="0" algn="ctr">
              <a:buNone/>
            </a:pPr>
            <a:endParaRPr lang="en-US" dirty="0"/>
          </a:p>
          <a:p>
            <a:pPr marL="0" indent="0" algn="ctr">
              <a:buNone/>
            </a:pPr>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58" y="625583"/>
            <a:ext cx="3372321" cy="1219370"/>
          </a:xfrm>
          <a:prstGeom prst="rect">
            <a:avLst/>
          </a:prstGeom>
        </p:spPr>
      </p:pic>
      <p:sp>
        <p:nvSpPr>
          <p:cNvPr id="6" name="TextBox 5"/>
          <p:cNvSpPr txBox="1"/>
          <p:nvPr/>
        </p:nvSpPr>
        <p:spPr>
          <a:xfrm>
            <a:off x="4137294" y="588937"/>
            <a:ext cx="8054706" cy="646331"/>
          </a:xfrm>
          <a:prstGeom prst="rect">
            <a:avLst/>
          </a:prstGeom>
          <a:noFill/>
        </p:spPr>
        <p:txBody>
          <a:bodyPr wrap="none" rtlCol="0">
            <a:spAutoFit/>
          </a:bodyPr>
          <a:lstStyle/>
          <a:p>
            <a:r>
              <a:rPr lang="en-US" b="1" dirty="0"/>
              <a:t>"</a:t>
            </a:r>
            <a:r>
              <a:rPr lang="en-US" b="1" u="sng" dirty="0">
                <a:hlinkClick r:id="rId3"/>
              </a:rPr>
              <a:t>Cobbett's complete collection of state trials and proceedings for high </a:t>
            </a:r>
            <a:r>
              <a:rPr lang="en-US" b="1" u="sng" dirty="0" smtClean="0">
                <a:hlinkClick r:id="rId3"/>
              </a:rPr>
              <a:t>treason</a:t>
            </a:r>
          </a:p>
          <a:p>
            <a:r>
              <a:rPr lang="en-US" b="1" u="sng" dirty="0" smtClean="0">
                <a:hlinkClick r:id="rId3"/>
              </a:rPr>
              <a:t> </a:t>
            </a:r>
            <a:r>
              <a:rPr lang="en-US" b="1" u="sng" dirty="0">
                <a:hlinkClick r:id="rId3"/>
              </a:rPr>
              <a:t>and other crimes and misdemeanors from the earliest period to the present time</a:t>
            </a:r>
            <a:r>
              <a:rPr lang="en-US" b="1" dirty="0" smtClean="0"/>
              <a:t>"</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26" y="1827607"/>
            <a:ext cx="3467584" cy="482984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2441" y="1742644"/>
            <a:ext cx="3505689" cy="422969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1661" y="2035190"/>
            <a:ext cx="3296110" cy="3057952"/>
          </a:xfrm>
          <a:prstGeom prst="rect">
            <a:avLst/>
          </a:prstGeom>
        </p:spPr>
      </p:pic>
    </p:spTree>
    <p:extLst>
      <p:ext uri="{BB962C8B-B14F-4D97-AF65-F5344CB8AC3E}">
        <p14:creationId xmlns:p14="http://schemas.microsoft.com/office/powerpoint/2010/main" val="33990989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582102"/>
          </a:xfrm>
          <a:solidFill>
            <a:srgbClr val="CC99FF"/>
          </a:solidFill>
        </p:spPr>
        <p:txBody>
          <a:bodyPr>
            <a:normAutofit fontScale="90000"/>
          </a:bodyPr>
          <a:lstStyle/>
          <a:p>
            <a:pPr algn="ctr"/>
            <a:r>
              <a:rPr lang="en-US" sz="3600" dirty="0"/>
              <a:t>1604, Mixed Money Case of Ireland</a:t>
            </a:r>
          </a:p>
        </p:txBody>
      </p:sp>
      <p:sp>
        <p:nvSpPr>
          <p:cNvPr id="3" name="Content Placeholder 2"/>
          <p:cNvSpPr>
            <a:spLocks noGrp="1"/>
          </p:cNvSpPr>
          <p:nvPr>
            <p:ph idx="1"/>
          </p:nvPr>
        </p:nvSpPr>
        <p:spPr>
          <a:xfrm>
            <a:off x="625097" y="1742644"/>
            <a:ext cx="11396421" cy="4844136"/>
          </a:xfrm>
        </p:spPr>
        <p:txBody>
          <a:bodyPr>
            <a:normAutofit/>
          </a:bodyPr>
          <a:lstStyle/>
          <a:p>
            <a:pPr marL="0" indent="0" algn="ctr">
              <a:buNone/>
            </a:pPr>
            <a:endParaRPr lang="en-US" dirty="0" smtClean="0"/>
          </a:p>
          <a:p>
            <a:pPr marL="0" indent="0" algn="ctr">
              <a:buNone/>
            </a:pPr>
            <a:endParaRPr lang="en-US" dirty="0"/>
          </a:p>
          <a:p>
            <a:pPr marL="0" indent="0" algn="ctr">
              <a:buNone/>
            </a:pPr>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730" y="831958"/>
            <a:ext cx="4009294" cy="277738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730" y="3714980"/>
            <a:ext cx="4009294" cy="314302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9803" y="641508"/>
            <a:ext cx="4262896" cy="296783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9803" y="3836590"/>
            <a:ext cx="4296051" cy="2750190"/>
          </a:xfrm>
          <a:prstGeom prst="rect">
            <a:avLst/>
          </a:prstGeom>
        </p:spPr>
      </p:pic>
    </p:spTree>
    <p:extLst>
      <p:ext uri="{BB962C8B-B14F-4D97-AF65-F5344CB8AC3E}">
        <p14:creationId xmlns:p14="http://schemas.microsoft.com/office/powerpoint/2010/main" val="12784598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582102"/>
          </a:xfrm>
          <a:solidFill>
            <a:srgbClr val="CC99FF"/>
          </a:solidFill>
        </p:spPr>
        <p:txBody>
          <a:bodyPr>
            <a:normAutofit fontScale="90000"/>
          </a:bodyPr>
          <a:lstStyle/>
          <a:p>
            <a:pPr algn="ctr"/>
            <a:r>
              <a:rPr lang="en-US" sz="3600" dirty="0"/>
              <a:t>1604, Mixed Money Case of Ireland</a:t>
            </a:r>
          </a:p>
        </p:txBody>
      </p:sp>
      <p:sp>
        <p:nvSpPr>
          <p:cNvPr id="4" name="TextBox 3"/>
          <p:cNvSpPr txBox="1"/>
          <p:nvPr/>
        </p:nvSpPr>
        <p:spPr>
          <a:xfrm>
            <a:off x="1100380" y="1177871"/>
            <a:ext cx="184731" cy="369332"/>
          </a:xfrm>
          <a:prstGeom prst="rect">
            <a:avLst/>
          </a:prstGeom>
          <a:noFill/>
        </p:spPr>
        <p:txBody>
          <a:bodyPr wrap="none" rtlCol="0">
            <a:spAutoFit/>
          </a:bodyPr>
          <a:lstStyle/>
          <a:p>
            <a:endParaRPr lang="en-US" dirty="0"/>
          </a:p>
        </p:txBody>
      </p:sp>
      <p:sp>
        <p:nvSpPr>
          <p:cNvPr id="5" name="TextBox 4"/>
          <p:cNvSpPr txBox="1"/>
          <p:nvPr/>
        </p:nvSpPr>
        <p:spPr>
          <a:xfrm>
            <a:off x="13381" y="588937"/>
            <a:ext cx="8283678" cy="2677656"/>
          </a:xfrm>
          <a:prstGeom prst="rect">
            <a:avLst/>
          </a:prstGeom>
          <a:solidFill>
            <a:srgbClr val="CCFF99"/>
          </a:solidFill>
        </p:spPr>
        <p:txBody>
          <a:bodyPr wrap="none" rtlCol="0">
            <a:spAutoFit/>
          </a:bodyPr>
          <a:lstStyle/>
          <a:p>
            <a:r>
              <a:rPr lang="en-US" sz="2400" dirty="0" smtClean="0"/>
              <a:t>THE MIXED MONEY CASE WAS DETESTED BY POWERFUL FORCES:</a:t>
            </a:r>
          </a:p>
          <a:p>
            <a:endParaRPr lang="en-US" sz="2400" dirty="0"/>
          </a:p>
          <a:p>
            <a:pPr marL="342900" indent="-342900">
              <a:buAutoNum type="arabicPeriod"/>
            </a:pPr>
            <a:r>
              <a:rPr lang="en-US" sz="2400" dirty="0" smtClean="0"/>
              <a:t>THE MERCHANT CLASSES</a:t>
            </a:r>
          </a:p>
          <a:p>
            <a:pPr marL="342900" indent="-342900">
              <a:buAutoNum type="arabicPeriod"/>
            </a:pPr>
            <a:endParaRPr lang="en-US" sz="2400" dirty="0"/>
          </a:p>
          <a:p>
            <a:pPr marL="342900" indent="-342900">
              <a:buAutoNum type="arabicPeriod"/>
            </a:pPr>
            <a:r>
              <a:rPr lang="en-US" sz="2400" dirty="0" smtClean="0"/>
              <a:t>THE GOLDSMITHS (BANKERS), FUNDED BY DUTCH MONEY</a:t>
            </a:r>
          </a:p>
          <a:p>
            <a:pPr marL="342900" indent="-342900">
              <a:buAutoNum type="arabicPeriod"/>
            </a:pPr>
            <a:endParaRPr lang="en-US" sz="2400" dirty="0"/>
          </a:p>
          <a:p>
            <a:pPr marL="342900" indent="-342900">
              <a:buAutoNum type="arabicPeriod"/>
            </a:pPr>
            <a:r>
              <a:rPr lang="en-US" sz="2400" dirty="0" smtClean="0"/>
              <a:t>BRITISH EAST INDIA COMPANY</a:t>
            </a:r>
            <a:endParaRPr lang="en-US" sz="2400" dirty="0"/>
          </a:p>
        </p:txBody>
      </p:sp>
      <p:pic>
        <p:nvPicPr>
          <p:cNvPr id="13314" name="Picture 2" descr="The Old East India Hou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0049" y="1435718"/>
            <a:ext cx="3801951" cy="542228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743924" y="6276814"/>
            <a:ext cx="2553135" cy="369332"/>
          </a:xfrm>
          <a:prstGeom prst="rect">
            <a:avLst/>
          </a:prstGeom>
          <a:noFill/>
        </p:spPr>
        <p:txBody>
          <a:bodyPr wrap="none" rtlCol="0">
            <a:spAutoFit/>
          </a:bodyPr>
          <a:lstStyle/>
          <a:p>
            <a:r>
              <a:rPr lang="en-US" b="1" dirty="0"/>
              <a:t>The Old East India </a:t>
            </a:r>
            <a:r>
              <a:rPr lang="en-US" b="1" dirty="0" smtClean="0"/>
              <a:t>House</a:t>
            </a:r>
            <a:endParaRPr lang="en-US" dirty="0"/>
          </a:p>
        </p:txBody>
      </p:sp>
      <p:sp>
        <p:nvSpPr>
          <p:cNvPr id="8" name="Rectangle 7"/>
          <p:cNvSpPr/>
          <p:nvPr/>
        </p:nvSpPr>
        <p:spPr>
          <a:xfrm>
            <a:off x="1100380" y="3617541"/>
            <a:ext cx="6096000" cy="2308324"/>
          </a:xfrm>
          <a:prstGeom prst="rect">
            <a:avLst/>
          </a:prstGeom>
          <a:solidFill>
            <a:srgbClr val="CCFF99"/>
          </a:solidFill>
        </p:spPr>
        <p:txBody>
          <a:bodyPr>
            <a:spAutoFit/>
          </a:bodyPr>
          <a:lstStyle/>
          <a:p>
            <a:r>
              <a:rPr lang="en-US" dirty="0" smtClean="0">
                <a:latin typeface="Calibri" panose="020F0502020204030204" pitchFamily="34" charset="0"/>
                <a:ea typeface="Calibri" panose="020F0502020204030204" pitchFamily="34" charset="0"/>
                <a:cs typeface="Times New Roman" panose="02020603050405020304" pitchFamily="18" charset="0"/>
              </a:rPr>
              <a:t>Susan </a:t>
            </a:r>
            <a:r>
              <a:rPr lang="en-US" dirty="0" err="1" smtClean="0">
                <a:latin typeface="Calibri" panose="020F0502020204030204" pitchFamily="34" charset="0"/>
                <a:ea typeface="Calibri" panose="020F0502020204030204" pitchFamily="34" charset="0"/>
                <a:cs typeface="Times New Roman" panose="02020603050405020304" pitchFamily="18" charset="0"/>
              </a:rPr>
              <a:t>Boskey</a:t>
            </a:r>
            <a:r>
              <a:rPr lang="en-US" dirty="0" smtClean="0">
                <a:latin typeface="Calibri" panose="020F0502020204030204" pitchFamily="34" charset="0"/>
                <a:ea typeface="Calibri" panose="020F0502020204030204" pitchFamily="34" charset="0"/>
                <a:cs typeface="Times New Roman" panose="02020603050405020304" pitchFamily="18" charset="0"/>
              </a:rPr>
              <a:t>, </a:t>
            </a:r>
            <a:r>
              <a:rPr lang="en-US" dirty="0"/>
              <a:t>The Quality Life </a:t>
            </a:r>
            <a:r>
              <a:rPr lang="en-US" dirty="0" smtClean="0"/>
              <a:t>Plan:  </a:t>
            </a:r>
          </a:p>
          <a:p>
            <a:r>
              <a:rPr lang="en-US" dirty="0" smtClean="0">
                <a:latin typeface="Calibri" panose="020F0502020204030204" pitchFamily="34" charset="0"/>
                <a:ea typeface="Calibri" panose="020F0502020204030204" pitchFamily="34" charset="0"/>
                <a:cs typeface="Times New Roman" panose="02020603050405020304" pitchFamily="18" charset="0"/>
              </a:rPr>
              <a:t>“For </a:t>
            </a:r>
            <a:r>
              <a:rPr lang="en-US" dirty="0">
                <a:latin typeface="Calibri" panose="020F0502020204030204" pitchFamily="34" charset="0"/>
                <a:ea typeface="Calibri" panose="020F0502020204030204" pitchFamily="34" charset="0"/>
                <a:cs typeface="Times New Roman" panose="02020603050405020304" pitchFamily="18" charset="0"/>
              </a:rPr>
              <a:t>over half a century, this ruling alarmed the merchants of London who attempted to defeat the Mixt Moneys decision. The East India Company was the main instigator in the effort, because they were eager to turn a profit by shipping silver to India in exchange for </a:t>
            </a:r>
            <a:r>
              <a:rPr lang="en-US" dirty="0" smtClean="0">
                <a:latin typeface="Calibri" panose="020F0502020204030204" pitchFamily="34" charset="0"/>
                <a:ea typeface="Calibri" panose="020F0502020204030204" pitchFamily="34" charset="0"/>
                <a:cs typeface="Times New Roman" panose="02020603050405020304" pitchFamily="18" charset="0"/>
              </a:rPr>
              <a:t>gold.   </a:t>
            </a:r>
            <a:r>
              <a:rPr lang="en-US" dirty="0">
                <a:latin typeface="Calibri" panose="020F0502020204030204" pitchFamily="34" charset="0"/>
                <a:ea typeface="Calibri" panose="020F0502020204030204" pitchFamily="34" charset="0"/>
                <a:cs typeface="Times New Roman" panose="02020603050405020304" pitchFamily="18" charset="0"/>
              </a:rPr>
              <a:t>Success was achieved with the British Free Coinage Act of 1666, which, according to Del Mar, ‘altered the monetary systems of the world.’ </a:t>
            </a:r>
            <a:endParaRPr lang="en-US" dirty="0"/>
          </a:p>
        </p:txBody>
      </p:sp>
    </p:spTree>
    <p:extLst>
      <p:ext uri="{BB962C8B-B14F-4D97-AF65-F5344CB8AC3E}">
        <p14:creationId xmlns:p14="http://schemas.microsoft.com/office/powerpoint/2010/main" val="41918094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582102"/>
          </a:xfrm>
          <a:solidFill>
            <a:srgbClr val="CC99FF"/>
          </a:solidFill>
        </p:spPr>
        <p:txBody>
          <a:bodyPr>
            <a:normAutofit fontScale="90000"/>
          </a:bodyPr>
          <a:lstStyle/>
          <a:p>
            <a:pPr algn="ctr"/>
            <a:r>
              <a:rPr lang="en-US" sz="3600" dirty="0"/>
              <a:t>1604, Mixed Money Case of Ireland</a:t>
            </a:r>
          </a:p>
        </p:txBody>
      </p:sp>
      <p:sp>
        <p:nvSpPr>
          <p:cNvPr id="4" name="TextBox 3"/>
          <p:cNvSpPr txBox="1"/>
          <p:nvPr/>
        </p:nvSpPr>
        <p:spPr>
          <a:xfrm>
            <a:off x="1100380" y="1177871"/>
            <a:ext cx="184731" cy="369332"/>
          </a:xfrm>
          <a:prstGeom prst="rect">
            <a:avLst/>
          </a:prstGeom>
          <a:noFill/>
        </p:spPr>
        <p:txBody>
          <a:bodyPr wrap="none" rtlCol="0">
            <a:spAutoFit/>
          </a:bodyPr>
          <a:lstStyle/>
          <a:p>
            <a:endParaRPr lang="en-US" dirty="0"/>
          </a:p>
        </p:txBody>
      </p:sp>
      <p:sp>
        <p:nvSpPr>
          <p:cNvPr id="5" name="TextBox 4"/>
          <p:cNvSpPr txBox="1"/>
          <p:nvPr/>
        </p:nvSpPr>
        <p:spPr>
          <a:xfrm>
            <a:off x="13381" y="588937"/>
            <a:ext cx="7565290" cy="5355312"/>
          </a:xfrm>
          <a:prstGeom prst="rect">
            <a:avLst/>
          </a:prstGeom>
          <a:solidFill>
            <a:srgbClr val="CCFF99"/>
          </a:solidFill>
        </p:spPr>
        <p:txBody>
          <a:bodyPr wrap="square" rtlCol="0">
            <a:spAutoFit/>
          </a:bodyPr>
          <a:lstStyle/>
          <a:p>
            <a:r>
              <a:rPr lang="en-US" sz="2400" dirty="0" smtClean="0"/>
              <a:t>THE MIXED MONEY CASE WAS DETESTED BY POWERFUL FORCES, WHO WORKED INCESSANTLY TO DESTROY THIS DECISION –</a:t>
            </a:r>
          </a:p>
          <a:p>
            <a:endParaRPr lang="en-US" sz="2400" dirty="0"/>
          </a:p>
          <a:p>
            <a:pPr marL="457200" indent="-457200">
              <a:buAutoNum type="arabicPeriod"/>
            </a:pPr>
            <a:r>
              <a:rPr lang="en-US" sz="2400" dirty="0" smtClean="0"/>
              <a:t>FIRST STAGE:   undermine Crown and pass free coinage</a:t>
            </a:r>
          </a:p>
          <a:p>
            <a:r>
              <a:rPr lang="en-US" sz="2400" dirty="0"/>
              <a:t> </a:t>
            </a:r>
            <a:r>
              <a:rPr lang="en-US" sz="2400" dirty="0" smtClean="0"/>
              <a:t>                                act of 1666</a:t>
            </a:r>
          </a:p>
          <a:p>
            <a:endParaRPr lang="en-US" sz="2400" dirty="0"/>
          </a:p>
          <a:p>
            <a:r>
              <a:rPr lang="en-US" dirty="0"/>
              <a:t>“The British Free Coinage Act of </a:t>
            </a:r>
            <a:r>
              <a:rPr lang="en-US" dirty="0" smtClean="0"/>
              <a:t>1666 marked a </a:t>
            </a:r>
            <a:r>
              <a:rPr lang="en-US" dirty="0"/>
              <a:t>turning point in the role of currency creation as a public </a:t>
            </a:r>
            <a:r>
              <a:rPr lang="en-US" dirty="0" smtClean="0"/>
              <a:t>measure to </a:t>
            </a:r>
            <a:r>
              <a:rPr lang="en-US" dirty="0"/>
              <a:t>one dominated by moneylenders</a:t>
            </a:r>
            <a:r>
              <a:rPr lang="en-US" dirty="0" smtClean="0"/>
              <a:t>.”  Susan </a:t>
            </a:r>
            <a:r>
              <a:rPr lang="en-US" dirty="0" err="1" smtClean="0"/>
              <a:t>Boskey</a:t>
            </a:r>
            <a:r>
              <a:rPr lang="en-US" dirty="0" smtClean="0"/>
              <a:t>, The Quality of Life Plan</a:t>
            </a:r>
          </a:p>
          <a:p>
            <a:endParaRPr lang="en-US" sz="2400" dirty="0"/>
          </a:p>
          <a:p>
            <a:pPr marL="457200" indent="-457200">
              <a:buAutoNum type="arabicPeriod" startAt="2"/>
            </a:pPr>
            <a:r>
              <a:rPr lang="en-US" sz="2400" dirty="0" smtClean="0"/>
              <a:t>SECOND STAGE:   put money prerogative in hands of a group of financiers (not elected, not representing</a:t>
            </a:r>
          </a:p>
          <a:p>
            <a:r>
              <a:rPr lang="en-US" sz="2400" dirty="0"/>
              <a:t> </a:t>
            </a:r>
            <a:r>
              <a:rPr lang="en-US" sz="2400" dirty="0" smtClean="0"/>
              <a:t>      society,  and in large part not even English),</a:t>
            </a:r>
          </a:p>
          <a:p>
            <a:r>
              <a:rPr lang="en-US" sz="2400" dirty="0"/>
              <a:t> </a:t>
            </a:r>
            <a:r>
              <a:rPr lang="en-US" sz="2400" dirty="0" smtClean="0"/>
              <a:t>      i.e., creation of the private Bank of England </a:t>
            </a:r>
            <a:endParaRPr lang="en-US" sz="2400" dirty="0"/>
          </a:p>
        </p:txBody>
      </p:sp>
      <p:sp>
        <p:nvSpPr>
          <p:cNvPr id="7" name="TextBox 6"/>
          <p:cNvSpPr txBox="1"/>
          <p:nvPr/>
        </p:nvSpPr>
        <p:spPr>
          <a:xfrm>
            <a:off x="9169049" y="6476970"/>
            <a:ext cx="1726755" cy="369332"/>
          </a:xfrm>
          <a:prstGeom prst="rect">
            <a:avLst/>
          </a:prstGeom>
          <a:noFill/>
        </p:spPr>
        <p:txBody>
          <a:bodyPr wrap="none" rtlCol="0">
            <a:spAutoFit/>
          </a:bodyPr>
          <a:lstStyle/>
          <a:p>
            <a:r>
              <a:rPr lang="en-US" b="1" dirty="0" smtClean="0"/>
              <a:t>Bank of England</a:t>
            </a:r>
            <a:endParaRPr lang="en-US" dirty="0"/>
          </a:p>
        </p:txBody>
      </p:sp>
      <p:pic>
        <p:nvPicPr>
          <p:cNvPr id="14340" name="Picture 4" descr="http://4.bp.blogspot.com/-a3HQPnohnpk/T_I7o3_SLEI/AAAAAAAAX6M/osfA3U3He10/s1600/British_East_India_Compan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1179" y="588937"/>
            <a:ext cx="3817439" cy="2666149"/>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http://upload.wikimedia.org/wikipedia/commons/0/09/Bank_of_England_Charter_sealing_169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5575" y="3355105"/>
            <a:ext cx="4416425" cy="349119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509686" y="6286056"/>
            <a:ext cx="3560911" cy="646331"/>
          </a:xfrm>
          <a:prstGeom prst="rect">
            <a:avLst/>
          </a:prstGeom>
          <a:noFill/>
        </p:spPr>
        <p:txBody>
          <a:bodyPr wrap="none" rtlCol="0">
            <a:spAutoFit/>
          </a:bodyPr>
          <a:lstStyle/>
          <a:p>
            <a:r>
              <a:rPr lang="en-US" dirty="0" smtClean="0"/>
              <a:t>SEALING OF THE</a:t>
            </a:r>
          </a:p>
          <a:p>
            <a:r>
              <a:rPr lang="en-US" dirty="0" smtClean="0"/>
              <a:t>BANK OF ENGLAND CHARTER, 1694</a:t>
            </a:r>
            <a:endParaRPr lang="en-US" dirty="0"/>
          </a:p>
        </p:txBody>
      </p:sp>
    </p:spTree>
    <p:extLst>
      <p:ext uri="{BB962C8B-B14F-4D97-AF65-F5344CB8AC3E}">
        <p14:creationId xmlns:p14="http://schemas.microsoft.com/office/powerpoint/2010/main" val="19879451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582102"/>
          </a:xfrm>
          <a:solidFill>
            <a:srgbClr val="FFFF00"/>
          </a:solidFill>
        </p:spPr>
        <p:txBody>
          <a:bodyPr>
            <a:noAutofit/>
          </a:bodyPr>
          <a:lstStyle/>
          <a:p>
            <a:pPr algn="ctr"/>
            <a:r>
              <a:rPr lang="en-US" sz="3600" dirty="0" smtClean="0"/>
              <a:t>PART 4</a:t>
            </a:r>
            <a:endParaRPr lang="en-US" sz="3600" dirty="0"/>
          </a:p>
        </p:txBody>
      </p:sp>
      <p:sp>
        <p:nvSpPr>
          <p:cNvPr id="3" name="Content Placeholder 2"/>
          <p:cNvSpPr>
            <a:spLocks noGrp="1"/>
          </p:cNvSpPr>
          <p:nvPr>
            <p:ph idx="1"/>
          </p:nvPr>
        </p:nvSpPr>
        <p:spPr>
          <a:xfrm>
            <a:off x="625097" y="1742644"/>
            <a:ext cx="11396421" cy="4844136"/>
          </a:xfrm>
        </p:spPr>
        <p:txBody>
          <a:bodyPr>
            <a:normAutofit/>
          </a:bodyPr>
          <a:lstStyle/>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r>
              <a:rPr lang="en-US" sz="4400" dirty="0" smtClean="0"/>
              <a:t>British East India Company</a:t>
            </a:r>
          </a:p>
        </p:txBody>
      </p:sp>
    </p:spTree>
    <p:extLst>
      <p:ext uri="{BB962C8B-B14F-4D97-AF65-F5344CB8AC3E}">
        <p14:creationId xmlns:p14="http://schemas.microsoft.com/office/powerpoint/2010/main" val="18491401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582102"/>
          </a:xfrm>
          <a:solidFill>
            <a:srgbClr val="FFFF00"/>
          </a:solidFill>
        </p:spPr>
        <p:txBody>
          <a:bodyPr>
            <a:noAutofit/>
          </a:bodyPr>
          <a:lstStyle/>
          <a:p>
            <a:pPr algn="ctr"/>
            <a:r>
              <a:rPr lang="en-US" sz="3600" dirty="0"/>
              <a:t>British East India Company</a:t>
            </a:r>
          </a:p>
        </p:txBody>
      </p:sp>
      <p:sp>
        <p:nvSpPr>
          <p:cNvPr id="3" name="Content Placeholder 2"/>
          <p:cNvSpPr>
            <a:spLocks noGrp="1"/>
          </p:cNvSpPr>
          <p:nvPr>
            <p:ph idx="1"/>
          </p:nvPr>
        </p:nvSpPr>
        <p:spPr>
          <a:xfrm>
            <a:off x="1766807" y="6540285"/>
            <a:ext cx="9510790" cy="92990"/>
          </a:xfrm>
        </p:spPr>
        <p:txBody>
          <a:bodyPr>
            <a:normAutofit fontScale="25000" lnSpcReduction="20000"/>
          </a:bodyPr>
          <a:lstStyle/>
          <a:p>
            <a:pPr marL="0" indent="0" algn="ctr">
              <a:buNone/>
            </a:pPr>
            <a:endParaRPr lang="en-US" dirty="0" smtClean="0"/>
          </a:p>
          <a:p>
            <a:pPr marL="0" indent="0" algn="ctr">
              <a:buNone/>
            </a:pPr>
            <a:endParaRPr lang="en-US" dirty="0"/>
          </a:p>
          <a:p>
            <a:pPr marL="0" indent="0" algn="ctr">
              <a:buNone/>
            </a:pPr>
            <a:endParaRPr lang="en-US" dirty="0" smtClean="0"/>
          </a:p>
        </p:txBody>
      </p:sp>
      <p:sp>
        <p:nvSpPr>
          <p:cNvPr id="4" name="TextBox 3"/>
          <p:cNvSpPr txBox="1"/>
          <p:nvPr/>
        </p:nvSpPr>
        <p:spPr>
          <a:xfrm>
            <a:off x="248370" y="835653"/>
            <a:ext cx="11623332" cy="1477328"/>
          </a:xfrm>
          <a:prstGeom prst="rect">
            <a:avLst/>
          </a:prstGeom>
          <a:solidFill>
            <a:srgbClr val="CC99FF"/>
          </a:solidFill>
        </p:spPr>
        <p:txBody>
          <a:bodyPr wrap="square" rtlCol="0">
            <a:spAutoFit/>
          </a:bodyPr>
          <a:lstStyle/>
          <a:p>
            <a:r>
              <a:rPr lang="en-US" dirty="0"/>
              <a:t>1600, the Queen granted a </a:t>
            </a:r>
            <a:r>
              <a:rPr lang="en-US" dirty="0" smtClean="0"/>
              <a:t>Royal Charter to “George, Earl of Cumberland, and 215 Knights, Aldermen, and Burgesses" </a:t>
            </a:r>
            <a:r>
              <a:rPr lang="en-US" dirty="0"/>
              <a:t>under the name, </a:t>
            </a:r>
            <a:r>
              <a:rPr lang="en-US" i="1" dirty="0"/>
              <a:t>Governor and Company of Merchants of London trading with the East </a:t>
            </a:r>
            <a:r>
              <a:rPr lang="en-US" i="1" dirty="0" smtClean="0"/>
              <a:t>Indies</a:t>
            </a:r>
            <a:r>
              <a:rPr lang="en-US" dirty="0" smtClean="0"/>
              <a:t>.</a:t>
            </a:r>
          </a:p>
          <a:p>
            <a:endParaRPr lang="en-US" dirty="0"/>
          </a:p>
          <a:p>
            <a:r>
              <a:rPr lang="en-US" dirty="0" smtClean="0"/>
              <a:t> </a:t>
            </a:r>
            <a:r>
              <a:rPr lang="en-US" dirty="0"/>
              <a:t>For a period of fifteen </a:t>
            </a:r>
            <a:r>
              <a:rPr lang="en-US" dirty="0" smtClean="0"/>
              <a:t>years, </a:t>
            </a:r>
            <a:r>
              <a:rPr lang="en-US" dirty="0"/>
              <a:t>the charter awarded the newly formed company a monopoly on trade with all countries east of the Cape of Good Hope and west of </a:t>
            </a:r>
            <a:r>
              <a:rPr lang="en-US" dirty="0" smtClean="0"/>
              <a:t>the Straits of Magellan.</a:t>
            </a:r>
            <a:endParaRPr lang="en-US" b="1" dirty="0" smtClean="0"/>
          </a:p>
        </p:txBody>
      </p:sp>
      <p:sp>
        <p:nvSpPr>
          <p:cNvPr id="5" name="TextBox 4"/>
          <p:cNvSpPr txBox="1"/>
          <p:nvPr/>
        </p:nvSpPr>
        <p:spPr>
          <a:xfrm>
            <a:off x="10197886" y="3149360"/>
            <a:ext cx="1285929" cy="1077218"/>
          </a:xfrm>
          <a:prstGeom prst="rect">
            <a:avLst/>
          </a:prstGeom>
          <a:noFill/>
        </p:spPr>
        <p:txBody>
          <a:bodyPr wrap="none" rtlCol="0">
            <a:spAutoFit/>
          </a:bodyPr>
          <a:lstStyle/>
          <a:p>
            <a:r>
              <a:rPr lang="en-US" sz="3200" b="1" dirty="0" smtClean="0"/>
              <a:t>INDIA</a:t>
            </a:r>
          </a:p>
          <a:p>
            <a:r>
              <a:rPr lang="en-US" sz="3200" b="1" dirty="0" smtClean="0"/>
              <a:t>6/8 : 1</a:t>
            </a:r>
            <a:endParaRPr lang="en-US" sz="3200" b="1" dirty="0"/>
          </a:p>
        </p:txBody>
      </p:sp>
      <p:sp>
        <p:nvSpPr>
          <p:cNvPr id="6" name="TextBox 5"/>
          <p:cNvSpPr txBox="1"/>
          <p:nvPr/>
        </p:nvSpPr>
        <p:spPr>
          <a:xfrm>
            <a:off x="771890" y="3149360"/>
            <a:ext cx="1702710" cy="1077218"/>
          </a:xfrm>
          <a:prstGeom prst="rect">
            <a:avLst/>
          </a:prstGeom>
          <a:noFill/>
        </p:spPr>
        <p:txBody>
          <a:bodyPr wrap="none" rtlCol="0">
            <a:spAutoFit/>
          </a:bodyPr>
          <a:lstStyle/>
          <a:p>
            <a:r>
              <a:rPr lang="en-US" sz="3200" b="1" dirty="0" smtClean="0"/>
              <a:t>EUROPE</a:t>
            </a:r>
          </a:p>
          <a:p>
            <a:r>
              <a:rPr lang="en-US" sz="3200" b="1" dirty="0" smtClean="0"/>
              <a:t>10/14 : 1</a:t>
            </a:r>
            <a:endParaRPr lang="en-US" sz="3200" b="1" dirty="0"/>
          </a:p>
        </p:txBody>
      </p:sp>
      <p:pic>
        <p:nvPicPr>
          <p:cNvPr id="7" name="Picture 2" descr="http://etc.usf.edu/maps/pages/7600/7678/7678.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9800" y="2798613"/>
            <a:ext cx="4772886" cy="374167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912202" y="5315989"/>
            <a:ext cx="3882153" cy="923330"/>
          </a:xfrm>
          <a:prstGeom prst="rect">
            <a:avLst/>
          </a:prstGeom>
          <a:solidFill>
            <a:srgbClr val="CC99FF"/>
          </a:solidFill>
        </p:spPr>
        <p:txBody>
          <a:bodyPr wrap="none" rtlCol="0">
            <a:spAutoFit/>
          </a:bodyPr>
          <a:lstStyle/>
          <a:p>
            <a:r>
              <a:rPr lang="en-US" dirty="0" smtClean="0"/>
              <a:t>The new company wanted to</a:t>
            </a:r>
          </a:p>
          <a:p>
            <a:r>
              <a:rPr lang="en-US" dirty="0" smtClean="0"/>
              <a:t>compete for the Portuguese gold/silver</a:t>
            </a:r>
          </a:p>
          <a:p>
            <a:r>
              <a:rPr lang="en-US" dirty="0" smtClean="0"/>
              <a:t>ratio trade. </a:t>
            </a:r>
            <a:endParaRPr lang="en-US" dirty="0"/>
          </a:p>
        </p:txBody>
      </p:sp>
    </p:spTree>
    <p:extLst>
      <p:ext uri="{BB962C8B-B14F-4D97-AF65-F5344CB8AC3E}">
        <p14:creationId xmlns:p14="http://schemas.microsoft.com/office/powerpoint/2010/main" val="2719644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582102"/>
          </a:xfrm>
          <a:solidFill>
            <a:srgbClr val="FFFF00"/>
          </a:solidFill>
        </p:spPr>
        <p:txBody>
          <a:bodyPr>
            <a:noAutofit/>
          </a:bodyPr>
          <a:lstStyle/>
          <a:p>
            <a:pPr algn="ctr"/>
            <a:r>
              <a:rPr lang="en-US" sz="3600" dirty="0"/>
              <a:t>British East India Company</a:t>
            </a:r>
          </a:p>
        </p:txBody>
      </p:sp>
      <p:sp>
        <p:nvSpPr>
          <p:cNvPr id="5" name="Content Placeholder 4"/>
          <p:cNvSpPr>
            <a:spLocks noGrp="1"/>
          </p:cNvSpPr>
          <p:nvPr>
            <p:ph idx="1"/>
          </p:nvPr>
        </p:nvSpPr>
        <p:spPr>
          <a:xfrm>
            <a:off x="1324389" y="6107890"/>
            <a:ext cx="4177509" cy="505001"/>
          </a:xfrm>
        </p:spPr>
        <p:txBody>
          <a:bodyPr>
            <a:normAutofit fontScale="92500" lnSpcReduction="20000"/>
          </a:bodyPr>
          <a:lstStyle/>
          <a:p>
            <a:pPr marL="0" indent="0">
              <a:buNone/>
            </a:pPr>
            <a:r>
              <a:rPr lang="en-US" sz="1800" dirty="0"/>
              <a:t>East India Company, Elizabeth I (</a:t>
            </a:r>
            <a:r>
              <a:rPr lang="en-US" sz="1800" dirty="0" smtClean="0"/>
              <a:t>1558-1603</a:t>
            </a:r>
            <a:r>
              <a:rPr lang="en-US" sz="1800" dirty="0"/>
              <a:t>), Portcullis money</a:t>
            </a:r>
            <a:r>
              <a:rPr lang="en-US" sz="1800" dirty="0" smtClean="0"/>
              <a:t>, </a:t>
            </a:r>
            <a:r>
              <a:rPr lang="en-US" sz="1800" dirty="0"/>
              <a:t>Royal Mint, London, 1600.</a:t>
            </a:r>
          </a:p>
        </p:txBody>
      </p:sp>
      <p:pic>
        <p:nvPicPr>
          <p:cNvPr id="1032" name="Picture 8" descr="http://www.petitioncrown.com/images/4-testerns-rev_ht5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5298" y="3692753"/>
            <a:ext cx="2286000" cy="228600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petitioncrown.com/images/4-testerns-obv_ebk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009" y="3692753"/>
            <a:ext cx="2286000" cy="228600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986009" y="811847"/>
            <a:ext cx="10219977" cy="2246769"/>
          </a:xfrm>
          <a:prstGeom prst="rect">
            <a:avLst/>
          </a:prstGeom>
          <a:noFill/>
        </p:spPr>
        <p:txBody>
          <a:bodyPr wrap="none" rtlCol="0">
            <a:spAutoFit/>
          </a:bodyPr>
          <a:lstStyle/>
          <a:p>
            <a:r>
              <a:rPr lang="en-US" sz="2000" b="1" dirty="0" smtClean="0"/>
              <a:t>HOWEVER, THE ENGLISH CROWN WOULD ONLY PERMIT THE EIC TO EXPORT FOREIGN COIN OR</a:t>
            </a:r>
          </a:p>
          <a:p>
            <a:r>
              <a:rPr lang="en-US" sz="2000" b="1" dirty="0" smtClean="0"/>
              <a:t>BULLION UP TO 30,000 POUNDS A YEAR, AND IMPORT SAME WITHIN SIX MONTHS.</a:t>
            </a:r>
          </a:p>
          <a:p>
            <a:endParaRPr lang="en-US" sz="2000" b="1" dirty="0"/>
          </a:p>
          <a:p>
            <a:r>
              <a:rPr lang="en-US" sz="2000" dirty="0"/>
              <a:t>Queen Elizabeth refused permission to the East </a:t>
            </a:r>
            <a:r>
              <a:rPr lang="en-US" sz="2000" dirty="0" smtClean="0"/>
              <a:t>India </a:t>
            </a:r>
            <a:r>
              <a:rPr lang="en-US" sz="2000" dirty="0"/>
              <a:t>Company to circulate Spanish coins in </a:t>
            </a:r>
          </a:p>
          <a:p>
            <a:r>
              <a:rPr lang="en-US" sz="2000" dirty="0"/>
              <a:t>India, and required them to use coins with the </a:t>
            </a:r>
            <a:r>
              <a:rPr lang="en-US" sz="2000" dirty="0" smtClean="0"/>
              <a:t>Royal effigy -- the </a:t>
            </a:r>
            <a:r>
              <a:rPr lang="en-US" sz="2000" dirty="0"/>
              <a:t>"portcullis " </a:t>
            </a:r>
            <a:r>
              <a:rPr lang="en-US" sz="2000" dirty="0" smtClean="0"/>
              <a:t>coins – trade</a:t>
            </a:r>
          </a:p>
          <a:p>
            <a:r>
              <a:rPr lang="en-US" sz="2000" dirty="0" smtClean="0"/>
              <a:t>coinage.     </a:t>
            </a:r>
            <a:r>
              <a:rPr lang="en-US" sz="2000" b="1" dirty="0" smtClean="0">
                <a:solidFill>
                  <a:srgbClr val="0070C0"/>
                </a:solidFill>
              </a:rPr>
              <a:t>The policy of England was opposed to the melting or exportation of any portion </a:t>
            </a:r>
          </a:p>
          <a:p>
            <a:r>
              <a:rPr lang="en-US" sz="2000" b="1" dirty="0" smtClean="0">
                <a:solidFill>
                  <a:srgbClr val="0070C0"/>
                </a:solidFill>
              </a:rPr>
              <a:t>of its Measure of Value.</a:t>
            </a:r>
            <a:endParaRPr lang="en-US" sz="2000" b="1" dirty="0">
              <a:solidFill>
                <a:srgbClr val="0070C0"/>
              </a:solidFill>
            </a:endParaRPr>
          </a:p>
        </p:txBody>
      </p:sp>
      <p:sp>
        <p:nvSpPr>
          <p:cNvPr id="10" name="TextBox 9"/>
          <p:cNvSpPr txBox="1"/>
          <p:nvPr/>
        </p:nvSpPr>
        <p:spPr>
          <a:xfrm>
            <a:off x="6679770" y="3692753"/>
            <a:ext cx="4655377" cy="923330"/>
          </a:xfrm>
          <a:prstGeom prst="rect">
            <a:avLst/>
          </a:prstGeom>
          <a:noFill/>
        </p:spPr>
        <p:txBody>
          <a:bodyPr wrap="none" rtlCol="0">
            <a:spAutoFit/>
          </a:bodyPr>
          <a:lstStyle/>
          <a:p>
            <a:r>
              <a:rPr lang="en-US" dirty="0" smtClean="0"/>
              <a:t>The EIC could import foreign silver, get it coined</a:t>
            </a:r>
          </a:p>
          <a:p>
            <a:r>
              <a:rPr lang="en-US" dirty="0" smtClean="0"/>
              <a:t>at the Royal Mint into portcullis coins, and </a:t>
            </a:r>
          </a:p>
          <a:p>
            <a:r>
              <a:rPr lang="en-US" dirty="0" smtClean="0"/>
              <a:t>export limited sum of these struck coins.</a:t>
            </a:r>
          </a:p>
        </p:txBody>
      </p:sp>
    </p:spTree>
    <p:extLst>
      <p:ext uri="{BB962C8B-B14F-4D97-AF65-F5344CB8AC3E}">
        <p14:creationId xmlns:p14="http://schemas.microsoft.com/office/powerpoint/2010/main" val="16519390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582102"/>
          </a:xfrm>
          <a:solidFill>
            <a:srgbClr val="FFFF00"/>
          </a:solidFill>
        </p:spPr>
        <p:txBody>
          <a:bodyPr>
            <a:noAutofit/>
          </a:bodyPr>
          <a:lstStyle/>
          <a:p>
            <a:pPr algn="ctr"/>
            <a:r>
              <a:rPr lang="en-US" sz="3600" dirty="0"/>
              <a:t>British East India Company</a:t>
            </a:r>
          </a:p>
        </p:txBody>
      </p:sp>
      <p:sp>
        <p:nvSpPr>
          <p:cNvPr id="4" name="TextBox 3"/>
          <p:cNvSpPr txBox="1"/>
          <p:nvPr/>
        </p:nvSpPr>
        <p:spPr>
          <a:xfrm>
            <a:off x="247974" y="1162373"/>
            <a:ext cx="5873858" cy="4524315"/>
          </a:xfrm>
          <a:prstGeom prst="rect">
            <a:avLst/>
          </a:prstGeom>
          <a:noFill/>
        </p:spPr>
        <p:txBody>
          <a:bodyPr wrap="square" rtlCol="0">
            <a:spAutoFit/>
          </a:bodyPr>
          <a:lstStyle/>
          <a:p>
            <a:pPr marL="342900" indent="-342900">
              <a:buAutoNum type="arabicPlain" startAt="1639"/>
            </a:pPr>
            <a:r>
              <a:rPr lang="en-US" dirty="0" smtClean="0"/>
              <a:t>   Crown turned down the enlargement of the privilege</a:t>
            </a:r>
          </a:p>
          <a:p>
            <a:r>
              <a:rPr lang="en-US" dirty="0"/>
              <a:t> </a:t>
            </a:r>
            <a:r>
              <a:rPr lang="en-US" dirty="0" smtClean="0"/>
              <a:t>           of export</a:t>
            </a:r>
          </a:p>
          <a:p>
            <a:pPr marL="342900" indent="-342900">
              <a:buAutoNum type="arabicPlain" startAt="1639"/>
            </a:pPr>
            <a:endParaRPr lang="en-US" dirty="0"/>
          </a:p>
          <a:p>
            <a:pPr marL="342900" indent="-342900">
              <a:buAutoNum type="arabicPlain" startAt="1649"/>
            </a:pPr>
            <a:r>
              <a:rPr lang="en-US" dirty="0" smtClean="0"/>
              <a:t>  Charles I beheaded; EIC almost extinguished</a:t>
            </a:r>
          </a:p>
          <a:p>
            <a:pPr marL="342900" indent="-342900">
              <a:buAutoNum type="arabicPlain" startAt="1649"/>
            </a:pPr>
            <a:endParaRPr lang="en-US" dirty="0"/>
          </a:p>
          <a:p>
            <a:pPr marL="342900" indent="-342900">
              <a:buAutoNum type="arabicPlain" startAt="1655"/>
            </a:pPr>
            <a:r>
              <a:rPr lang="en-US" dirty="0" smtClean="0"/>
              <a:t>  Cromwell annuls EIC’s exclusive privileges and declares</a:t>
            </a:r>
          </a:p>
          <a:p>
            <a:r>
              <a:rPr lang="en-US" dirty="0" smtClean="0"/>
              <a:t>           Oriental trade open to all Englishmen</a:t>
            </a:r>
          </a:p>
          <a:p>
            <a:endParaRPr lang="en-US" dirty="0"/>
          </a:p>
          <a:p>
            <a:pPr marL="342900" indent="-342900">
              <a:buAutoNum type="arabicPlain" startAt="1657"/>
            </a:pPr>
            <a:r>
              <a:rPr lang="en-US" dirty="0" smtClean="0"/>
              <a:t>  Cromwell renews EIC monopoly</a:t>
            </a:r>
          </a:p>
          <a:p>
            <a:pPr marL="342900" indent="-342900">
              <a:buAutoNum type="arabicPlain" startAt="1657"/>
            </a:pPr>
            <a:endParaRPr lang="en-US" dirty="0"/>
          </a:p>
          <a:p>
            <a:pPr marL="342900" indent="-342900">
              <a:buAutoNum type="arabicPlain" startAt="1662"/>
            </a:pPr>
            <a:r>
              <a:rPr lang="en-US" dirty="0" smtClean="0"/>
              <a:t>  Charles II confirms renewal of EIC charter;  for a corrupt consideration, he “permanently establishes this company of money-changers, privateers, filibusters, and bullies”  - Alexander Del Mar, A HISTORY OF MONETARY CRIMES  </a:t>
            </a:r>
            <a:endParaRPr lang="en-US" dirty="0"/>
          </a:p>
          <a:p>
            <a:endParaRPr lang="en-US" dirty="0"/>
          </a:p>
        </p:txBody>
      </p:sp>
      <p:pic>
        <p:nvPicPr>
          <p:cNvPr id="2050" name="Picture 2" descr="http://www.britishempire.co.uk/images4/eastindiacompanyshipslar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1775" y="588937"/>
            <a:ext cx="5610225" cy="50977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803757" y="5686688"/>
            <a:ext cx="9867254" cy="1200329"/>
          </a:xfrm>
          <a:prstGeom prst="rect">
            <a:avLst/>
          </a:prstGeom>
          <a:noFill/>
        </p:spPr>
        <p:txBody>
          <a:bodyPr wrap="square" rtlCol="0">
            <a:spAutoFit/>
          </a:bodyPr>
          <a:lstStyle/>
          <a:p>
            <a:r>
              <a:rPr lang="en-US" dirty="0"/>
              <a:t>Initially the 80 guns on these </a:t>
            </a:r>
            <a:r>
              <a:rPr lang="en-US" dirty="0" smtClean="0"/>
              <a:t>merchantmen</a:t>
            </a:r>
          </a:p>
          <a:p>
            <a:r>
              <a:rPr lang="en-US" dirty="0" smtClean="0"/>
              <a:t>were </a:t>
            </a:r>
            <a:r>
              <a:rPr lang="en-US" dirty="0"/>
              <a:t>meant to defend the ships from </a:t>
            </a:r>
            <a:r>
              <a:rPr lang="en-US" dirty="0" smtClean="0"/>
              <a:t>unwanted</a:t>
            </a:r>
          </a:p>
          <a:p>
            <a:r>
              <a:rPr lang="en-US" dirty="0" smtClean="0"/>
              <a:t>competitors </a:t>
            </a:r>
            <a:r>
              <a:rPr lang="en-US" dirty="0"/>
              <a:t>and pirates. However, it would </a:t>
            </a:r>
            <a:r>
              <a:rPr lang="en-US" dirty="0" smtClean="0"/>
              <a:t>not</a:t>
            </a:r>
          </a:p>
          <a:p>
            <a:r>
              <a:rPr lang="en-US" dirty="0" smtClean="0"/>
              <a:t>take </a:t>
            </a:r>
            <a:r>
              <a:rPr lang="en-US" dirty="0"/>
              <a:t>long for the guns to be used in offensive </a:t>
            </a:r>
            <a:r>
              <a:rPr lang="en-US" dirty="0" smtClean="0"/>
              <a:t>manners.</a:t>
            </a:r>
            <a:endParaRPr lang="en-US" dirty="0"/>
          </a:p>
        </p:txBody>
      </p:sp>
    </p:spTree>
    <p:extLst>
      <p:ext uri="{BB962C8B-B14F-4D97-AF65-F5344CB8AC3E}">
        <p14:creationId xmlns:p14="http://schemas.microsoft.com/office/powerpoint/2010/main" val="4045502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582102"/>
          </a:xfrm>
          <a:solidFill>
            <a:srgbClr val="FFFF00"/>
          </a:solidFill>
        </p:spPr>
        <p:txBody>
          <a:bodyPr>
            <a:noAutofit/>
          </a:bodyPr>
          <a:lstStyle/>
          <a:p>
            <a:pPr algn="ctr"/>
            <a:r>
              <a:rPr lang="en-US" sz="3600" dirty="0"/>
              <a:t>British East India Company</a:t>
            </a:r>
          </a:p>
        </p:txBody>
      </p:sp>
      <p:sp>
        <p:nvSpPr>
          <p:cNvPr id="3" name="Content Placeholder 2"/>
          <p:cNvSpPr>
            <a:spLocks noGrp="1"/>
          </p:cNvSpPr>
          <p:nvPr>
            <p:ph idx="1"/>
          </p:nvPr>
        </p:nvSpPr>
        <p:spPr>
          <a:xfrm>
            <a:off x="268636" y="1336627"/>
            <a:ext cx="6876083" cy="4844136"/>
          </a:xfrm>
        </p:spPr>
        <p:txBody>
          <a:bodyPr>
            <a:normAutofit/>
          </a:bodyPr>
          <a:lstStyle/>
          <a:p>
            <a:pPr marL="0" indent="0">
              <a:buNone/>
            </a:pPr>
            <a:r>
              <a:rPr lang="en-US" dirty="0" smtClean="0"/>
              <a:t>1663 -  ‘An Act for the Encouragement of Trade’ had two provisions:</a:t>
            </a:r>
          </a:p>
          <a:p>
            <a:pPr marL="0" indent="0">
              <a:buNone/>
            </a:pPr>
            <a:endParaRPr lang="en-US" dirty="0"/>
          </a:p>
          <a:p>
            <a:pPr marL="0" indent="0">
              <a:buNone/>
            </a:pPr>
            <a:r>
              <a:rPr lang="en-US" dirty="0" smtClean="0"/>
              <a:t>#1 cattle imported from Ireland, Wales or Scotland into England shall pay a duty of 20 shillings per head</a:t>
            </a:r>
          </a:p>
          <a:p>
            <a:pPr marL="0" indent="0">
              <a:buNone/>
            </a:pPr>
            <a:endParaRPr lang="en-US" dirty="0" smtClean="0"/>
          </a:p>
          <a:p>
            <a:pPr marL="0" indent="0">
              <a:buNone/>
            </a:pPr>
            <a:r>
              <a:rPr lang="en-US" b="1" dirty="0" smtClean="0">
                <a:solidFill>
                  <a:srgbClr val="0070C0"/>
                </a:solidFill>
              </a:rPr>
              <a:t>#2 repealed provisions that forbade the export of coin or bullion from the kingdom!!!</a:t>
            </a:r>
            <a:endParaRPr lang="en-US" sz="1600" b="1" dirty="0" smtClean="0"/>
          </a:p>
          <a:p>
            <a:pPr marL="0" indent="0">
              <a:buNone/>
            </a:pPr>
            <a:r>
              <a:rPr lang="en-US" sz="1600" b="1" dirty="0" smtClean="0">
                <a:solidFill>
                  <a:srgbClr val="0070C0"/>
                </a:solidFill>
              </a:rPr>
              <a:t>“. . . Leave is given to export all foreign coins or bullion of gold or silver,</a:t>
            </a:r>
          </a:p>
          <a:p>
            <a:pPr marL="0" indent="0">
              <a:buNone/>
            </a:pPr>
            <a:r>
              <a:rPr lang="en-US" sz="1600" b="1" dirty="0" smtClean="0">
                <a:solidFill>
                  <a:srgbClr val="0070C0"/>
                </a:solidFill>
              </a:rPr>
              <a:t>free of interdict, regulation, or duties of any kind. . .”</a:t>
            </a:r>
            <a:endParaRPr lang="en-US" b="1" dirty="0" smtClean="0">
              <a:solidFill>
                <a:srgbClr val="0070C0"/>
              </a:solidFill>
            </a:endParaRPr>
          </a:p>
        </p:txBody>
      </p:sp>
      <p:sp>
        <p:nvSpPr>
          <p:cNvPr id="5" name="TextBox 4"/>
          <p:cNvSpPr txBox="1"/>
          <p:nvPr/>
        </p:nvSpPr>
        <p:spPr>
          <a:xfrm>
            <a:off x="2" y="588937"/>
            <a:ext cx="12191998" cy="400110"/>
          </a:xfrm>
          <a:prstGeom prst="rect">
            <a:avLst/>
          </a:prstGeom>
          <a:solidFill>
            <a:srgbClr val="CCFFFF"/>
          </a:solidFill>
        </p:spPr>
        <p:txBody>
          <a:bodyPr wrap="square" rtlCol="0">
            <a:spAutoFit/>
          </a:bodyPr>
          <a:lstStyle/>
          <a:p>
            <a:pPr algn="ctr"/>
            <a:r>
              <a:rPr lang="en-US" sz="2000" b="1" dirty="0" smtClean="0"/>
              <a:t>EIC PLOTS SUCCESSFULLY TO REMOVE RESTRICTION UPON EXPORTATION OF COINS AND BULLION </a:t>
            </a:r>
            <a:endParaRPr lang="en-US" sz="2000" b="1" dirty="0"/>
          </a:p>
        </p:txBody>
      </p:sp>
      <p:pic>
        <p:nvPicPr>
          <p:cNvPr id="3076" name="Picture 4" descr="http://www.fowlescombe.co.uk/friends/Rare%20breeds/Irish%20Moiled/IMG_45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5238" y="1552651"/>
            <a:ext cx="3915903" cy="261206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ww.historycentral.com/WH1400-1900/Asia/DutchEastIndiaCoTrad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5238" y="4245939"/>
            <a:ext cx="3954368" cy="2612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9096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4"/>
            <a:ext cx="12191999" cy="766251"/>
          </a:xfrm>
        </p:spPr>
        <p:txBody>
          <a:bodyPr/>
          <a:lstStyle/>
          <a:p>
            <a:pPr algn="ctr"/>
            <a:r>
              <a:rPr lang="en-US" dirty="0" smtClean="0"/>
              <a:t>PARTS OF PRESENTATION</a:t>
            </a:r>
            <a:endParaRPr lang="en-US" dirty="0"/>
          </a:p>
        </p:txBody>
      </p:sp>
      <p:sp>
        <p:nvSpPr>
          <p:cNvPr id="3" name="Content Placeholder 2"/>
          <p:cNvSpPr>
            <a:spLocks noGrp="1"/>
          </p:cNvSpPr>
          <p:nvPr>
            <p:ph idx="1"/>
          </p:nvPr>
        </p:nvSpPr>
        <p:spPr>
          <a:xfrm>
            <a:off x="625097" y="1742644"/>
            <a:ext cx="11396421" cy="4844136"/>
          </a:xfrm>
        </p:spPr>
        <p:txBody>
          <a:bodyPr>
            <a:normAutofit lnSpcReduction="10000"/>
          </a:bodyPr>
          <a:lstStyle/>
          <a:p>
            <a:pPr marL="514350" indent="-514350">
              <a:buFont typeface="+mj-lt"/>
              <a:buAutoNum type="arabicPeriod"/>
            </a:pPr>
            <a:r>
              <a:rPr lang="en-US" dirty="0" smtClean="0"/>
              <a:t>Timeline:  England’s Monarch Families and Money Power</a:t>
            </a:r>
          </a:p>
          <a:p>
            <a:pPr marL="514350" indent="-514350">
              <a:buFont typeface="+mj-lt"/>
              <a:buAutoNum type="arabicPeriod"/>
            </a:pPr>
            <a:r>
              <a:rPr lang="en-US" dirty="0" smtClean="0"/>
              <a:t>Fight between Parliament and Monarch over money</a:t>
            </a:r>
          </a:p>
          <a:p>
            <a:pPr marL="514350" indent="-514350">
              <a:buFont typeface="+mj-lt"/>
              <a:buAutoNum type="arabicPeriod"/>
            </a:pPr>
            <a:r>
              <a:rPr lang="en-US" dirty="0" smtClean="0"/>
              <a:t>1604, Mixed Money Case of Ireland</a:t>
            </a:r>
          </a:p>
          <a:p>
            <a:pPr marL="514350" indent="-514350">
              <a:buFont typeface="+mj-lt"/>
              <a:buAutoNum type="arabicPeriod"/>
            </a:pPr>
            <a:r>
              <a:rPr lang="en-US" dirty="0" smtClean="0"/>
              <a:t>British East India Company</a:t>
            </a:r>
          </a:p>
          <a:p>
            <a:pPr marL="514350" indent="-514350">
              <a:buFont typeface="+mj-lt"/>
              <a:buAutoNum type="arabicPeriod"/>
            </a:pPr>
            <a:r>
              <a:rPr lang="en-US" dirty="0" smtClean="0"/>
              <a:t>The Undermining of the Monarchy</a:t>
            </a:r>
          </a:p>
          <a:p>
            <a:pPr marL="514350" indent="-514350">
              <a:buFont typeface="+mj-lt"/>
              <a:buAutoNum type="arabicPeriod"/>
            </a:pPr>
            <a:r>
              <a:rPr lang="en-US" dirty="0" smtClean="0"/>
              <a:t>London Goldsmiths Funded with Dutch Money</a:t>
            </a:r>
          </a:p>
          <a:p>
            <a:pPr marL="514350" indent="-514350">
              <a:buFont typeface="+mj-lt"/>
              <a:buAutoNum type="arabicPeriod"/>
            </a:pPr>
            <a:r>
              <a:rPr lang="en-US" dirty="0" smtClean="0"/>
              <a:t>Dutch Jewish Publishers of English Bible?</a:t>
            </a:r>
          </a:p>
          <a:p>
            <a:pPr marL="514350" indent="-514350">
              <a:buFont typeface="+mj-lt"/>
              <a:buAutoNum type="arabicPeriod"/>
            </a:pPr>
            <a:r>
              <a:rPr lang="en-US" dirty="0" smtClean="0"/>
              <a:t>1660  Restoration – Charles II Money Battle</a:t>
            </a:r>
          </a:p>
          <a:p>
            <a:pPr marL="514350" indent="-514350">
              <a:buFont typeface="+mj-lt"/>
              <a:buAutoNum type="arabicPeriod"/>
            </a:pPr>
            <a:r>
              <a:rPr lang="en-US" dirty="0" smtClean="0"/>
              <a:t>1666  ‘Free Coinage’ Act</a:t>
            </a:r>
          </a:p>
          <a:p>
            <a:pPr marL="514350" indent="-514350">
              <a:buFont typeface="+mj-lt"/>
              <a:buAutoNum type="arabicPeriod"/>
            </a:pPr>
            <a:r>
              <a:rPr lang="en-US" dirty="0" smtClean="0"/>
              <a:t>1688  Glorious Revolution – Dutch Invasion of England</a:t>
            </a:r>
          </a:p>
        </p:txBody>
      </p:sp>
    </p:spTree>
    <p:extLst>
      <p:ext uri="{BB962C8B-B14F-4D97-AF65-F5344CB8AC3E}">
        <p14:creationId xmlns:p14="http://schemas.microsoft.com/office/powerpoint/2010/main" val="14254404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582102"/>
          </a:xfrm>
          <a:solidFill>
            <a:srgbClr val="FFFF00"/>
          </a:solidFill>
        </p:spPr>
        <p:txBody>
          <a:bodyPr>
            <a:noAutofit/>
          </a:bodyPr>
          <a:lstStyle/>
          <a:p>
            <a:pPr algn="ctr"/>
            <a:r>
              <a:rPr lang="en-US" sz="3600" dirty="0"/>
              <a:t>British East India Company</a:t>
            </a:r>
          </a:p>
        </p:txBody>
      </p:sp>
      <p:sp>
        <p:nvSpPr>
          <p:cNvPr id="3" name="Content Placeholder 2"/>
          <p:cNvSpPr>
            <a:spLocks noGrp="1"/>
          </p:cNvSpPr>
          <p:nvPr>
            <p:ph idx="1"/>
          </p:nvPr>
        </p:nvSpPr>
        <p:spPr>
          <a:xfrm>
            <a:off x="369376" y="1297932"/>
            <a:ext cx="7087894" cy="4844136"/>
          </a:xfrm>
        </p:spPr>
        <p:txBody>
          <a:bodyPr>
            <a:normAutofit lnSpcReduction="10000"/>
          </a:bodyPr>
          <a:lstStyle/>
          <a:p>
            <a:pPr marL="0" indent="0">
              <a:buNone/>
            </a:pPr>
            <a:r>
              <a:rPr lang="en-US" dirty="0" smtClean="0"/>
              <a:t>The bill passed the Commons, apparently without debate.</a:t>
            </a:r>
          </a:p>
          <a:p>
            <a:pPr marL="0" indent="0">
              <a:buNone/>
            </a:pPr>
            <a:r>
              <a:rPr lang="en-US" dirty="0" smtClean="0"/>
              <a:t>Patriotic Lords protested to the Commons:</a:t>
            </a:r>
          </a:p>
          <a:p>
            <a:pPr marL="0" indent="0">
              <a:buNone/>
            </a:pPr>
            <a:r>
              <a:rPr lang="en-US" sz="2000" dirty="0" smtClean="0"/>
              <a:t>“There appearing already great want of money in His Majesty’s dominions and almost all the gold of His Majesty’s stamp gone, notwithstanding the restraint made by law . . . It must necessarily follow by this free exportation” (the balance of trade being against us) “that our silver will also be carried away into foreign parts and all trade fail for the want of money, which is the Measure of it.”   “It trencheth highly upon the king’s prerogative, he being by law the only exchanger of money . . . It is dangerous to the peace of the kingdom when it shall be in the power of half-a-dozen or half-a-score of rich, discontented, or factious persons to make a bank (meaning an accumulation) of our coin and bullion beyond the seas, for any mischief (this meant India) and leave us in want of money . . .” </a:t>
            </a:r>
            <a:endParaRPr lang="en-US" dirty="0"/>
          </a:p>
          <a:p>
            <a:pPr marL="0" indent="0">
              <a:buNone/>
            </a:pPr>
            <a:endParaRPr lang="en-US" dirty="0" smtClean="0"/>
          </a:p>
        </p:txBody>
      </p:sp>
      <p:pic>
        <p:nvPicPr>
          <p:cNvPr id="4098" name="Picture 2" descr="http://upload.wikimedia.org/wikipedia/commons/d/dd/Arthur_Annesley%2C_1st_Earl_of_Anglesey_by_John_Michael_Wrigh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26645" y="757587"/>
            <a:ext cx="4365353" cy="566546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442129" y="6423056"/>
            <a:ext cx="5749871" cy="369332"/>
          </a:xfrm>
          <a:prstGeom prst="rect">
            <a:avLst/>
          </a:prstGeom>
          <a:noFill/>
        </p:spPr>
        <p:txBody>
          <a:bodyPr wrap="square" rtlCol="0">
            <a:spAutoFit/>
          </a:bodyPr>
          <a:lstStyle/>
          <a:p>
            <a:r>
              <a:rPr lang="en-US" dirty="0" smtClean="0"/>
              <a:t>The Earl of Anglesey protested the free exportation of silver </a:t>
            </a:r>
            <a:endParaRPr lang="en-US" dirty="0"/>
          </a:p>
        </p:txBody>
      </p:sp>
      <p:sp>
        <p:nvSpPr>
          <p:cNvPr id="6" name="TextBox 5"/>
          <p:cNvSpPr txBox="1"/>
          <p:nvPr/>
        </p:nvSpPr>
        <p:spPr>
          <a:xfrm>
            <a:off x="0" y="616834"/>
            <a:ext cx="12191998" cy="400110"/>
          </a:xfrm>
          <a:prstGeom prst="rect">
            <a:avLst/>
          </a:prstGeom>
          <a:solidFill>
            <a:srgbClr val="CCFFFF"/>
          </a:solidFill>
        </p:spPr>
        <p:txBody>
          <a:bodyPr wrap="square" rtlCol="0">
            <a:spAutoFit/>
          </a:bodyPr>
          <a:lstStyle/>
          <a:p>
            <a:pPr algn="ctr"/>
            <a:r>
              <a:rPr lang="en-US" sz="2000" b="1" dirty="0" smtClean="0"/>
              <a:t>EIC PLOTS SUCCESSFULLY TO REMOVE RESTRICTION UPON EXPORTATION OF COINS AND BULLION </a:t>
            </a:r>
            <a:endParaRPr lang="en-US" sz="2000" b="1" dirty="0"/>
          </a:p>
        </p:txBody>
      </p:sp>
    </p:spTree>
    <p:extLst>
      <p:ext uri="{BB962C8B-B14F-4D97-AF65-F5344CB8AC3E}">
        <p14:creationId xmlns:p14="http://schemas.microsoft.com/office/powerpoint/2010/main" val="32383798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582102"/>
          </a:xfrm>
          <a:solidFill>
            <a:srgbClr val="FFFF00"/>
          </a:solidFill>
        </p:spPr>
        <p:txBody>
          <a:bodyPr>
            <a:noAutofit/>
          </a:bodyPr>
          <a:lstStyle/>
          <a:p>
            <a:pPr algn="ctr"/>
            <a:r>
              <a:rPr lang="en-US" sz="3600" dirty="0"/>
              <a:t>British East India Company</a:t>
            </a:r>
          </a:p>
        </p:txBody>
      </p:sp>
      <p:sp>
        <p:nvSpPr>
          <p:cNvPr id="3" name="Content Placeholder 2"/>
          <p:cNvSpPr>
            <a:spLocks noGrp="1"/>
          </p:cNvSpPr>
          <p:nvPr>
            <p:ph idx="1"/>
          </p:nvPr>
        </p:nvSpPr>
        <p:spPr>
          <a:xfrm>
            <a:off x="262308" y="1196660"/>
            <a:ext cx="7351366" cy="4131214"/>
          </a:xfrm>
        </p:spPr>
        <p:txBody>
          <a:bodyPr>
            <a:normAutofit fontScale="85000" lnSpcReduction="20000"/>
          </a:bodyPr>
          <a:lstStyle/>
          <a:p>
            <a:pPr marL="0" indent="0">
              <a:buNone/>
            </a:pPr>
            <a:r>
              <a:rPr lang="en-US" u="sng" dirty="0" smtClean="0"/>
              <a:t>There was no power to which appeal could be made:</a:t>
            </a:r>
          </a:p>
          <a:p>
            <a:r>
              <a:rPr lang="en-US" dirty="0" smtClean="0"/>
              <a:t>The king was a profligate and prey of panders and parasites</a:t>
            </a:r>
          </a:p>
          <a:p>
            <a:r>
              <a:rPr lang="en-US" dirty="0" smtClean="0"/>
              <a:t>The people had been silenced</a:t>
            </a:r>
          </a:p>
          <a:p>
            <a:r>
              <a:rPr lang="en-US" dirty="0" smtClean="0"/>
              <a:t>The press was without influence</a:t>
            </a:r>
          </a:p>
          <a:p>
            <a:r>
              <a:rPr lang="en-US" dirty="0" smtClean="0"/>
              <a:t>The Commons were in the pockets of the East India Company</a:t>
            </a:r>
          </a:p>
          <a:p>
            <a:r>
              <a:rPr lang="en-US" dirty="0" smtClean="0"/>
              <a:t>The Lords (landlords of England) were, many of them, suitors at the palace for forfeited estates, titles, benefices, monopolies and privileges which the king squandered, or his favorites offered for sale</a:t>
            </a:r>
          </a:p>
          <a:p>
            <a:r>
              <a:rPr lang="en-US" dirty="0" smtClean="0"/>
              <a:t>London Goldsmiths backed this legislation </a:t>
            </a:r>
          </a:p>
          <a:p>
            <a:endParaRPr lang="en-US" dirty="0" smtClean="0"/>
          </a:p>
        </p:txBody>
      </p:sp>
      <p:pic>
        <p:nvPicPr>
          <p:cNvPr id="5122" name="Picture 2" descr="http://news.richarddenning.co.uk/wp-content/uploads/2011/07/parliament_in_session_in_the_reign_of_james_i_early_17th_century_c1902-1905_12444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3674" y="1456841"/>
            <a:ext cx="4578324" cy="44867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113004" y="6203781"/>
            <a:ext cx="1201932" cy="369332"/>
          </a:xfrm>
          <a:prstGeom prst="rect">
            <a:avLst/>
          </a:prstGeom>
          <a:noFill/>
        </p:spPr>
        <p:txBody>
          <a:bodyPr wrap="none" rtlCol="0">
            <a:spAutoFit/>
          </a:bodyPr>
          <a:lstStyle/>
          <a:p>
            <a:r>
              <a:rPr lang="en-US" dirty="0" smtClean="0"/>
              <a:t>Parliament</a:t>
            </a:r>
            <a:endParaRPr lang="en-US" dirty="0"/>
          </a:p>
        </p:txBody>
      </p:sp>
      <p:sp>
        <p:nvSpPr>
          <p:cNvPr id="6" name="TextBox 5"/>
          <p:cNvSpPr txBox="1"/>
          <p:nvPr/>
        </p:nvSpPr>
        <p:spPr>
          <a:xfrm>
            <a:off x="2" y="572917"/>
            <a:ext cx="12191998" cy="400110"/>
          </a:xfrm>
          <a:prstGeom prst="rect">
            <a:avLst/>
          </a:prstGeom>
          <a:solidFill>
            <a:srgbClr val="CCFFFF"/>
          </a:solidFill>
        </p:spPr>
        <p:txBody>
          <a:bodyPr wrap="square" rtlCol="0">
            <a:spAutoFit/>
          </a:bodyPr>
          <a:lstStyle/>
          <a:p>
            <a:pPr algn="ctr"/>
            <a:r>
              <a:rPr lang="en-US" sz="2000" b="1" dirty="0" smtClean="0"/>
              <a:t>EIC PLOTS SUCCESSFULLY TO REMOVE RESTRICTION UPON EXPORTATION OF COINS AND BULLION </a:t>
            </a:r>
            <a:endParaRPr lang="en-US" sz="2000" b="1" dirty="0"/>
          </a:p>
        </p:txBody>
      </p:sp>
    </p:spTree>
    <p:extLst>
      <p:ext uri="{BB962C8B-B14F-4D97-AF65-F5344CB8AC3E}">
        <p14:creationId xmlns:p14="http://schemas.microsoft.com/office/powerpoint/2010/main" val="34349618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582102"/>
          </a:xfrm>
          <a:solidFill>
            <a:srgbClr val="FFFF00"/>
          </a:solidFill>
        </p:spPr>
        <p:txBody>
          <a:bodyPr>
            <a:noAutofit/>
          </a:bodyPr>
          <a:lstStyle/>
          <a:p>
            <a:pPr algn="ctr"/>
            <a:r>
              <a:rPr lang="en-US" sz="3600" dirty="0"/>
              <a:t>British East India Company</a:t>
            </a:r>
          </a:p>
        </p:txBody>
      </p:sp>
      <p:sp>
        <p:nvSpPr>
          <p:cNvPr id="4" name="TextBox 3"/>
          <p:cNvSpPr txBox="1"/>
          <p:nvPr/>
        </p:nvSpPr>
        <p:spPr>
          <a:xfrm>
            <a:off x="228082" y="972843"/>
            <a:ext cx="8729938" cy="3970318"/>
          </a:xfrm>
          <a:prstGeom prst="rect">
            <a:avLst/>
          </a:prstGeom>
          <a:noFill/>
        </p:spPr>
        <p:txBody>
          <a:bodyPr wrap="square" rtlCol="0">
            <a:spAutoFit/>
          </a:bodyPr>
          <a:lstStyle/>
          <a:p>
            <a:r>
              <a:rPr lang="en-US" dirty="0" smtClean="0"/>
              <a:t>The whole debate upon the bill was so disorderly and </a:t>
            </a:r>
            <a:r>
              <a:rPr lang="en-US" dirty="0" err="1" smtClean="0"/>
              <a:t>unparliamentary</a:t>
            </a:r>
            <a:r>
              <a:rPr lang="en-US" dirty="0" smtClean="0"/>
              <a:t> that the like had never been before;  no rules or order of the House for the course and method of the debate were observed.   The members of the corrupt faction spoke out of their turn and more often than they had a right to speak, and this gave rise to many violent scenes.</a:t>
            </a:r>
          </a:p>
          <a:p>
            <a:endParaRPr lang="en-US" dirty="0"/>
          </a:p>
          <a:p>
            <a:r>
              <a:rPr lang="en-US" dirty="0" smtClean="0"/>
              <a:t>In spite of all this and of many conferences between the Lords and Commons, whose obstinacy refused all accommodation. . . the bill was passed. . . after ‘foreign’ was prefixed to ‘coin and bullion’, although there are practically no means to distinguish the origin of an ingot of gold or silver metal.</a:t>
            </a:r>
          </a:p>
          <a:p>
            <a:endParaRPr lang="en-US" dirty="0"/>
          </a:p>
          <a:p>
            <a:r>
              <a:rPr lang="en-US" dirty="0" smtClean="0"/>
              <a:t>The export of coin was solely for the benefit of the East India Company, whose active member and clever apologist was Sir Josiah Child.  This arch intriguant succeeded in getting many of his co-partners (now numbering 556) returned as Members of the Commons, and . . . He kept a guilty hold upon them and others.</a:t>
            </a:r>
            <a:endParaRPr lang="en-US" dirty="0"/>
          </a:p>
        </p:txBody>
      </p:sp>
      <p:pic>
        <p:nvPicPr>
          <p:cNvPr id="6146" name="Picture 2" descr="http://upload.wikimedia.org/wikipedia/commons/6/68/Sir_Josiah_Child%2C_Bt_by_John_Rile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18536" y="1789135"/>
            <a:ext cx="3373462" cy="39030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898188" y="5862114"/>
            <a:ext cx="4418389" cy="646331"/>
          </a:xfrm>
          <a:prstGeom prst="rect">
            <a:avLst/>
          </a:prstGeom>
          <a:noFill/>
        </p:spPr>
        <p:txBody>
          <a:bodyPr wrap="none" rtlCol="0">
            <a:spAutoFit/>
          </a:bodyPr>
          <a:lstStyle/>
          <a:p>
            <a:r>
              <a:rPr lang="en-US" dirty="0" smtClean="0"/>
              <a:t>Sir Josiah Child was a Director of EIC in 1671, </a:t>
            </a:r>
          </a:p>
          <a:p>
            <a:r>
              <a:rPr lang="en-US" dirty="0" smtClean="0"/>
              <a:t>and its Governor in 1681.</a:t>
            </a:r>
            <a:endParaRPr lang="en-US" dirty="0"/>
          </a:p>
        </p:txBody>
      </p:sp>
      <p:sp>
        <p:nvSpPr>
          <p:cNvPr id="6" name="TextBox 5"/>
          <p:cNvSpPr txBox="1"/>
          <p:nvPr/>
        </p:nvSpPr>
        <p:spPr>
          <a:xfrm>
            <a:off x="2" y="572733"/>
            <a:ext cx="12191998" cy="400110"/>
          </a:xfrm>
          <a:prstGeom prst="rect">
            <a:avLst/>
          </a:prstGeom>
          <a:solidFill>
            <a:srgbClr val="CCFFFF"/>
          </a:solidFill>
        </p:spPr>
        <p:txBody>
          <a:bodyPr wrap="square" rtlCol="0">
            <a:spAutoFit/>
          </a:bodyPr>
          <a:lstStyle/>
          <a:p>
            <a:pPr algn="ctr"/>
            <a:r>
              <a:rPr lang="en-US" sz="2000" b="1" dirty="0" smtClean="0"/>
              <a:t>EIC PLOTS SUCCESSFULLY TO REMOVE RESTRICTION UPON EXPORTATION OF COINS AND BULLION </a:t>
            </a:r>
            <a:endParaRPr lang="en-US" sz="2000" b="1" dirty="0"/>
          </a:p>
        </p:txBody>
      </p:sp>
    </p:spTree>
    <p:extLst>
      <p:ext uri="{BB962C8B-B14F-4D97-AF65-F5344CB8AC3E}">
        <p14:creationId xmlns:p14="http://schemas.microsoft.com/office/powerpoint/2010/main" val="33048893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582102"/>
          </a:xfrm>
          <a:solidFill>
            <a:srgbClr val="FFFF00"/>
          </a:solidFill>
        </p:spPr>
        <p:txBody>
          <a:bodyPr>
            <a:noAutofit/>
          </a:bodyPr>
          <a:lstStyle/>
          <a:p>
            <a:pPr algn="ctr"/>
            <a:r>
              <a:rPr lang="en-US" sz="3600" dirty="0"/>
              <a:t>British East India Company</a:t>
            </a:r>
          </a:p>
        </p:txBody>
      </p:sp>
      <p:sp>
        <p:nvSpPr>
          <p:cNvPr id="3" name="Content Placeholder 2"/>
          <p:cNvSpPr>
            <a:spLocks noGrp="1"/>
          </p:cNvSpPr>
          <p:nvPr>
            <p:ph idx="1"/>
          </p:nvPr>
        </p:nvSpPr>
        <p:spPr>
          <a:xfrm>
            <a:off x="625097" y="1742644"/>
            <a:ext cx="11396421" cy="4844136"/>
          </a:xfrm>
        </p:spPr>
        <p:txBody>
          <a:bodyPr>
            <a:normAutofit/>
          </a:bodyPr>
          <a:lstStyle/>
          <a:p>
            <a:pPr marL="0" indent="0">
              <a:buNone/>
            </a:pPr>
            <a:r>
              <a:rPr lang="en-US" sz="2400" dirty="0" smtClean="0"/>
              <a:t>At a single bound, the exports of silver coin from England to the Orient increased:</a:t>
            </a:r>
          </a:p>
          <a:p>
            <a:pPr marL="0" indent="0">
              <a:buNone/>
            </a:pPr>
            <a:endParaRPr lang="en-US" sz="2400" dirty="0"/>
          </a:p>
          <a:p>
            <a:pPr marL="0" indent="0">
              <a:buNone/>
            </a:pPr>
            <a:r>
              <a:rPr lang="en-US" sz="2400" dirty="0" smtClean="0"/>
              <a:t>            . . . from  40,000 -    50,000 pounds per annum to . . .</a:t>
            </a:r>
          </a:p>
          <a:p>
            <a:pPr marL="0" indent="0">
              <a:buNone/>
            </a:pPr>
            <a:r>
              <a:rPr lang="en-US" sz="2400" dirty="0"/>
              <a:t> </a:t>
            </a:r>
            <a:r>
              <a:rPr lang="en-US" sz="2400" dirty="0" smtClean="0"/>
              <a:t>                          400,000 – 500,000 pounds per annum</a:t>
            </a:r>
          </a:p>
          <a:p>
            <a:pPr marL="0" indent="0">
              <a:buNone/>
            </a:pPr>
            <a:endParaRPr lang="en-US" sz="2400" dirty="0"/>
          </a:p>
          <a:p>
            <a:pPr marL="0" indent="0">
              <a:buNone/>
            </a:pPr>
            <a:r>
              <a:rPr lang="en-US" sz="2400" dirty="0" smtClean="0"/>
              <a:t>The best of the foreign and English silver coins, broad pieces of Spain, milled coins of England, were melted down and shipped to India by Sir Josiah Child and his patriotic associates.</a:t>
            </a:r>
          </a:p>
          <a:p>
            <a:pPr marL="0" indent="0">
              <a:buNone/>
            </a:pPr>
            <a:endParaRPr lang="en-US" sz="2400" dirty="0"/>
          </a:p>
          <a:p>
            <a:pPr marL="0" indent="0">
              <a:buNone/>
            </a:pPr>
            <a:r>
              <a:rPr lang="en-US" sz="2400" dirty="0" smtClean="0"/>
              <a:t>Scarcity of silver in England ensued.</a:t>
            </a:r>
            <a:endParaRPr lang="en-US" sz="2000" dirty="0" smtClean="0"/>
          </a:p>
        </p:txBody>
      </p:sp>
      <p:sp>
        <p:nvSpPr>
          <p:cNvPr id="4" name="TextBox 3"/>
          <p:cNvSpPr txBox="1"/>
          <p:nvPr/>
        </p:nvSpPr>
        <p:spPr>
          <a:xfrm>
            <a:off x="4618494" y="921280"/>
            <a:ext cx="3639138" cy="584775"/>
          </a:xfrm>
          <a:prstGeom prst="rect">
            <a:avLst/>
          </a:prstGeom>
          <a:noFill/>
        </p:spPr>
        <p:txBody>
          <a:bodyPr wrap="none" rtlCol="0">
            <a:spAutoFit/>
          </a:bodyPr>
          <a:lstStyle/>
          <a:p>
            <a:r>
              <a:rPr lang="en-US" sz="3200" dirty="0" smtClean="0"/>
              <a:t>EFFECTS OF THE BILL</a:t>
            </a:r>
            <a:endParaRPr lang="en-US" sz="3200" dirty="0"/>
          </a:p>
        </p:txBody>
      </p:sp>
      <p:pic>
        <p:nvPicPr>
          <p:cNvPr id="7170" name="Picture 2" descr="http://leghornmerchants.files.wordpress.com/2009/11/east-india-co-hq_small.jpg?w=5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2007" y="4705887"/>
            <a:ext cx="3109991" cy="21521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179963" y="6488668"/>
            <a:ext cx="1731564" cy="369332"/>
          </a:xfrm>
          <a:prstGeom prst="rect">
            <a:avLst/>
          </a:prstGeom>
          <a:noFill/>
        </p:spPr>
        <p:txBody>
          <a:bodyPr wrap="none" rtlCol="0">
            <a:spAutoFit/>
          </a:bodyPr>
          <a:lstStyle/>
          <a:p>
            <a:r>
              <a:rPr lang="en-US" dirty="0" smtClean="0"/>
              <a:t>East India House</a:t>
            </a:r>
            <a:endParaRPr lang="en-US" dirty="0"/>
          </a:p>
        </p:txBody>
      </p:sp>
      <p:sp>
        <p:nvSpPr>
          <p:cNvPr id="7" name="TextBox 6"/>
          <p:cNvSpPr txBox="1"/>
          <p:nvPr/>
        </p:nvSpPr>
        <p:spPr>
          <a:xfrm>
            <a:off x="-1" y="610480"/>
            <a:ext cx="12191998" cy="400110"/>
          </a:xfrm>
          <a:prstGeom prst="rect">
            <a:avLst/>
          </a:prstGeom>
          <a:solidFill>
            <a:srgbClr val="CCFFFF"/>
          </a:solidFill>
        </p:spPr>
        <p:txBody>
          <a:bodyPr wrap="square" rtlCol="0">
            <a:spAutoFit/>
          </a:bodyPr>
          <a:lstStyle/>
          <a:p>
            <a:pPr algn="ctr"/>
            <a:r>
              <a:rPr lang="en-US" sz="2000" b="1" dirty="0" smtClean="0"/>
              <a:t>EIC PLOTS SUCCESSFULLY TO REMOVE RESTRICTION UPON EXPORTATION OF COINS AND BULLION </a:t>
            </a:r>
            <a:endParaRPr lang="en-US" sz="2000" b="1" dirty="0"/>
          </a:p>
        </p:txBody>
      </p:sp>
    </p:spTree>
    <p:extLst>
      <p:ext uri="{BB962C8B-B14F-4D97-AF65-F5344CB8AC3E}">
        <p14:creationId xmlns:p14="http://schemas.microsoft.com/office/powerpoint/2010/main" val="18984220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411620"/>
          </a:xfrm>
          <a:solidFill>
            <a:srgbClr val="FFCC99"/>
          </a:solidFill>
        </p:spPr>
        <p:txBody>
          <a:bodyPr>
            <a:normAutofit fontScale="90000"/>
          </a:bodyPr>
          <a:lstStyle/>
          <a:p>
            <a:pPr algn="ctr"/>
            <a:r>
              <a:rPr lang="en-US" sz="3200" dirty="0" smtClean="0"/>
              <a:t>PART 5</a:t>
            </a:r>
            <a:endParaRPr lang="en-US" sz="3200" dirty="0"/>
          </a:p>
        </p:txBody>
      </p:sp>
      <p:sp>
        <p:nvSpPr>
          <p:cNvPr id="3" name="Content Placeholder 2"/>
          <p:cNvSpPr>
            <a:spLocks noGrp="1"/>
          </p:cNvSpPr>
          <p:nvPr>
            <p:ph idx="1"/>
          </p:nvPr>
        </p:nvSpPr>
        <p:spPr>
          <a:xfrm>
            <a:off x="625097" y="1742644"/>
            <a:ext cx="11396421" cy="4844136"/>
          </a:xfrm>
        </p:spPr>
        <p:txBody>
          <a:bodyPr>
            <a:normAutofit/>
          </a:bodyPr>
          <a:lstStyle/>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r>
              <a:rPr lang="en-US" sz="4000" dirty="0" smtClean="0"/>
              <a:t>The Undermining of the Monarchy</a:t>
            </a:r>
          </a:p>
        </p:txBody>
      </p:sp>
    </p:spTree>
    <p:extLst>
      <p:ext uri="{BB962C8B-B14F-4D97-AF65-F5344CB8AC3E}">
        <p14:creationId xmlns:p14="http://schemas.microsoft.com/office/powerpoint/2010/main" val="39254648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411620"/>
          </a:xfrm>
          <a:solidFill>
            <a:srgbClr val="FFCC99"/>
          </a:solidFill>
        </p:spPr>
        <p:txBody>
          <a:bodyPr>
            <a:normAutofit fontScale="90000"/>
          </a:bodyPr>
          <a:lstStyle/>
          <a:p>
            <a:pPr algn="ctr"/>
            <a:r>
              <a:rPr lang="en-US" sz="3200" b="1" dirty="0"/>
              <a:t>The U</a:t>
            </a:r>
            <a:r>
              <a:rPr lang="en-US" sz="3200" b="1" dirty="0" smtClean="0"/>
              <a:t>ndermining </a:t>
            </a:r>
            <a:r>
              <a:rPr lang="en-US" sz="3200" b="1" dirty="0"/>
              <a:t>of the Monarchy</a:t>
            </a:r>
          </a:p>
        </p:txBody>
      </p:sp>
      <p:sp>
        <p:nvSpPr>
          <p:cNvPr id="3" name="Content Placeholder 2"/>
          <p:cNvSpPr>
            <a:spLocks noGrp="1"/>
          </p:cNvSpPr>
          <p:nvPr>
            <p:ph idx="1"/>
          </p:nvPr>
        </p:nvSpPr>
        <p:spPr>
          <a:xfrm>
            <a:off x="198892" y="1882129"/>
            <a:ext cx="11396421" cy="4844136"/>
          </a:xfrm>
        </p:spPr>
        <p:txBody>
          <a:bodyPr>
            <a:normAutofit/>
          </a:bodyPr>
          <a:lstStyle/>
          <a:p>
            <a:pPr marL="0" indent="0" algn="ctr">
              <a:buNone/>
            </a:pPr>
            <a:endParaRPr lang="en-US" dirty="0" smtClean="0"/>
          </a:p>
          <a:p>
            <a:pPr marL="0" indent="0" algn="ctr">
              <a:buNone/>
            </a:pPr>
            <a:endParaRPr lang="en-US" dirty="0"/>
          </a:p>
          <a:p>
            <a:pPr marL="0" indent="0" algn="ctr">
              <a:buNone/>
            </a:pPr>
            <a:endParaRPr lang="en-US" dirty="0" smtClean="0"/>
          </a:p>
        </p:txBody>
      </p:sp>
      <p:sp>
        <p:nvSpPr>
          <p:cNvPr id="4" name="Rectangle 3"/>
          <p:cNvSpPr/>
          <p:nvPr/>
        </p:nvSpPr>
        <p:spPr>
          <a:xfrm>
            <a:off x="198893" y="471784"/>
            <a:ext cx="7472768" cy="5632311"/>
          </a:xfrm>
          <a:prstGeom prst="rect">
            <a:avLst/>
          </a:prstGeom>
        </p:spPr>
        <p:txBody>
          <a:bodyPr wrap="square">
            <a:spAutoFit/>
          </a:bodyPr>
          <a:lstStyle/>
          <a:p>
            <a:r>
              <a:rPr lang="en-US" dirty="0" smtClean="0"/>
              <a:t>THOMAS HOBBES -- </a:t>
            </a:r>
            <a:r>
              <a:rPr lang="en-US" i="1" dirty="0"/>
              <a:t>BEHEMOTH: THE HISTORY OF THE CAUSES of THE CIVIL WARS OF ENGLAND, AND OF THE COUNSELS AND ARTIFICES BY WHICH THEY WERE CARRIED ON FROM THE YEAR 1640 TO THE YEAR 1660</a:t>
            </a:r>
            <a:endParaRPr lang="en-US" u="sng" dirty="0" smtClean="0"/>
          </a:p>
          <a:p>
            <a:endParaRPr lang="en-US" dirty="0"/>
          </a:p>
          <a:p>
            <a:r>
              <a:rPr lang="en-US" dirty="0" smtClean="0"/>
              <a:t>Published posthumously </a:t>
            </a:r>
            <a:r>
              <a:rPr lang="en-US" dirty="0"/>
              <a:t>in 1681. </a:t>
            </a:r>
            <a:r>
              <a:rPr lang="en-US" dirty="0" smtClean="0"/>
              <a:t>   Hobbes </a:t>
            </a:r>
            <a:r>
              <a:rPr lang="en-US" dirty="0"/>
              <a:t>was refused permission by </a:t>
            </a:r>
            <a:r>
              <a:rPr lang="en-US" dirty="0" smtClean="0"/>
              <a:t>King Charles II </a:t>
            </a:r>
            <a:r>
              <a:rPr lang="en-US" dirty="0"/>
              <a:t>to publish </a:t>
            </a:r>
            <a:r>
              <a:rPr lang="en-US" i="1" dirty="0"/>
              <a:t>Behemoth</a:t>
            </a:r>
            <a:r>
              <a:rPr lang="en-US" dirty="0"/>
              <a:t>. </a:t>
            </a:r>
            <a:r>
              <a:rPr lang="en-US" dirty="0" smtClean="0"/>
              <a:t>  While </a:t>
            </a:r>
            <a:r>
              <a:rPr lang="en-US" dirty="0"/>
              <a:t>the king </a:t>
            </a:r>
            <a:r>
              <a:rPr lang="en-US" dirty="0" smtClean="0"/>
              <a:t>recognized </a:t>
            </a:r>
            <a:r>
              <a:rPr lang="en-US" dirty="0"/>
              <a:t>the correctness of the account of events and issues, he was concerned that the book would not be well </a:t>
            </a:r>
            <a:r>
              <a:rPr lang="en-US" dirty="0" smtClean="0"/>
              <a:t>received and cause the author scandal.</a:t>
            </a:r>
          </a:p>
          <a:p>
            <a:endParaRPr lang="en-US" dirty="0"/>
          </a:p>
          <a:p>
            <a:r>
              <a:rPr lang="en-US" dirty="0"/>
              <a:t>The </a:t>
            </a:r>
            <a:r>
              <a:rPr lang="en-US" dirty="0" smtClean="0"/>
              <a:t>narrator in the book relates the seven factions who stoked </a:t>
            </a:r>
            <a:r>
              <a:rPr lang="en-US" dirty="0"/>
              <a:t>the fires of </a:t>
            </a:r>
            <a:r>
              <a:rPr lang="en-US" dirty="0" smtClean="0"/>
              <a:t>rebellion against the monarchy, ending in the execution of King Charles I.</a:t>
            </a:r>
          </a:p>
          <a:p>
            <a:endParaRPr lang="en-US" dirty="0"/>
          </a:p>
          <a:p>
            <a:pPr marL="342900" indent="-342900">
              <a:buFont typeface="+mj-lt"/>
              <a:buAutoNum type="arabicPeriod"/>
            </a:pPr>
            <a:r>
              <a:rPr lang="en-US" dirty="0" smtClean="0"/>
              <a:t>Papists</a:t>
            </a:r>
          </a:p>
          <a:p>
            <a:pPr marL="342900" indent="-342900">
              <a:buFont typeface="+mj-lt"/>
              <a:buAutoNum type="arabicPeriod"/>
            </a:pPr>
            <a:r>
              <a:rPr lang="en-US" dirty="0" smtClean="0"/>
              <a:t>Presbyterians</a:t>
            </a:r>
          </a:p>
          <a:p>
            <a:pPr marL="342900" indent="-342900">
              <a:buFont typeface="+mj-lt"/>
              <a:buAutoNum type="arabicPeriod"/>
            </a:pPr>
            <a:r>
              <a:rPr lang="en-US" dirty="0" smtClean="0"/>
              <a:t>Independents </a:t>
            </a:r>
            <a:r>
              <a:rPr lang="en-US" dirty="0"/>
              <a:t>including other sects of religious </a:t>
            </a:r>
            <a:r>
              <a:rPr lang="en-US" dirty="0" smtClean="0"/>
              <a:t>faith</a:t>
            </a:r>
          </a:p>
          <a:p>
            <a:pPr marL="342900" indent="-342900">
              <a:buFont typeface="+mj-lt"/>
              <a:buAutoNum type="arabicPeriod"/>
            </a:pPr>
            <a:r>
              <a:rPr lang="en-US" dirty="0" smtClean="0"/>
              <a:t>Those </a:t>
            </a:r>
            <a:r>
              <a:rPr lang="en-US" dirty="0"/>
              <a:t>who were corrupted by their reading of the Latin and Greek </a:t>
            </a:r>
            <a:r>
              <a:rPr lang="en-US" dirty="0" smtClean="0"/>
              <a:t>classics</a:t>
            </a:r>
          </a:p>
          <a:p>
            <a:pPr marL="342900" indent="-342900">
              <a:buFont typeface="+mj-lt"/>
              <a:buAutoNum type="arabicPeriod"/>
            </a:pPr>
            <a:r>
              <a:rPr lang="en-US" dirty="0" smtClean="0"/>
              <a:t>Centres </a:t>
            </a:r>
            <a:r>
              <a:rPr lang="en-US" dirty="0"/>
              <a:t>of commerce and trade such as </a:t>
            </a:r>
            <a:r>
              <a:rPr lang="en-US" dirty="0" smtClean="0"/>
              <a:t>London</a:t>
            </a:r>
          </a:p>
          <a:p>
            <a:pPr marL="342900" indent="-342900">
              <a:buFont typeface="+mj-lt"/>
              <a:buAutoNum type="arabicPeriod"/>
            </a:pPr>
            <a:r>
              <a:rPr lang="en-US" dirty="0" smtClean="0"/>
              <a:t>Those </a:t>
            </a:r>
            <a:r>
              <a:rPr lang="en-US" dirty="0"/>
              <a:t>with no means of support who saw the war as a way to </a:t>
            </a:r>
            <a:r>
              <a:rPr lang="en-US" dirty="0" smtClean="0"/>
              <a:t>profit</a:t>
            </a:r>
          </a:p>
          <a:p>
            <a:pPr marL="342900" indent="-342900">
              <a:buFont typeface="+mj-lt"/>
              <a:buAutoNum type="arabicPeriod"/>
            </a:pPr>
            <a:r>
              <a:rPr lang="en-US" dirty="0" smtClean="0"/>
              <a:t>Lack </a:t>
            </a:r>
            <a:r>
              <a:rPr lang="en-US" dirty="0"/>
              <a:t>of understanding as to the important role played by the monarchy in </a:t>
            </a:r>
            <a:r>
              <a:rPr lang="en-US" dirty="0" smtClean="0"/>
              <a:t>society</a:t>
            </a:r>
            <a:endParaRPr lang="en-US" dirty="0"/>
          </a:p>
        </p:txBody>
      </p:sp>
      <p:pic>
        <p:nvPicPr>
          <p:cNvPr id="4098" name="Picture 2" descr="http://www.mainlesson.com/books/church/stories2/zpage207.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32176" y="1347002"/>
            <a:ext cx="4659824" cy="355821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438468" y="5315919"/>
            <a:ext cx="45719" cy="369332"/>
          </a:xfrm>
          <a:prstGeom prst="rect">
            <a:avLst/>
          </a:prstGeom>
          <a:noFill/>
        </p:spPr>
        <p:txBody>
          <a:bodyPr wrap="square" rtlCol="0">
            <a:spAutoFit/>
          </a:bodyPr>
          <a:lstStyle/>
          <a:p>
            <a:endParaRPr lang="en-US" dirty="0"/>
          </a:p>
        </p:txBody>
      </p:sp>
      <p:sp>
        <p:nvSpPr>
          <p:cNvPr id="6" name="TextBox 5"/>
          <p:cNvSpPr txBox="1"/>
          <p:nvPr/>
        </p:nvSpPr>
        <p:spPr>
          <a:xfrm>
            <a:off x="8124031" y="5131253"/>
            <a:ext cx="3161315" cy="369332"/>
          </a:xfrm>
          <a:prstGeom prst="rect">
            <a:avLst/>
          </a:prstGeom>
          <a:noFill/>
        </p:spPr>
        <p:txBody>
          <a:bodyPr wrap="none" rtlCol="0">
            <a:spAutoFit/>
          </a:bodyPr>
          <a:lstStyle/>
          <a:p>
            <a:r>
              <a:rPr lang="en-US" dirty="0" smtClean="0"/>
              <a:t>EXECUTION OF CHARLES I, 1649</a:t>
            </a:r>
            <a:endParaRPr lang="en-US" dirty="0"/>
          </a:p>
        </p:txBody>
      </p:sp>
    </p:spTree>
    <p:extLst>
      <p:ext uri="{BB962C8B-B14F-4D97-AF65-F5344CB8AC3E}">
        <p14:creationId xmlns:p14="http://schemas.microsoft.com/office/powerpoint/2010/main" val="28994792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411620"/>
          </a:xfrm>
          <a:solidFill>
            <a:srgbClr val="FFCC99"/>
          </a:solidFill>
        </p:spPr>
        <p:txBody>
          <a:bodyPr>
            <a:normAutofit fontScale="90000"/>
          </a:bodyPr>
          <a:lstStyle/>
          <a:p>
            <a:pPr algn="ctr"/>
            <a:r>
              <a:rPr lang="en-US" sz="3200" b="1" dirty="0"/>
              <a:t>The </a:t>
            </a:r>
            <a:r>
              <a:rPr lang="en-US" sz="3200" b="1" dirty="0" smtClean="0"/>
              <a:t>Undermining </a:t>
            </a:r>
            <a:r>
              <a:rPr lang="en-US" sz="3200" b="1" dirty="0"/>
              <a:t>of the Monarchy</a:t>
            </a:r>
          </a:p>
        </p:txBody>
      </p:sp>
      <p:sp>
        <p:nvSpPr>
          <p:cNvPr id="3" name="Content Placeholder 2"/>
          <p:cNvSpPr>
            <a:spLocks noGrp="1"/>
          </p:cNvSpPr>
          <p:nvPr>
            <p:ph idx="1"/>
          </p:nvPr>
        </p:nvSpPr>
        <p:spPr>
          <a:xfrm>
            <a:off x="397787" y="549274"/>
            <a:ext cx="5383081" cy="6084001"/>
          </a:xfrm>
        </p:spPr>
        <p:txBody>
          <a:bodyPr>
            <a:normAutofit/>
          </a:bodyPr>
          <a:lstStyle/>
          <a:p>
            <a:pPr marL="0" indent="0">
              <a:buNone/>
            </a:pPr>
            <a:r>
              <a:rPr lang="en-US" dirty="0" smtClean="0"/>
              <a:t>“In </a:t>
            </a:r>
            <a:r>
              <a:rPr lang="en-US" dirty="0"/>
              <a:t>the year 1640, the government of England was monarchical; and the King that reigned, Charles, the first of that name, holding the sovereignty, by right of a descent continued above six hundred years, and from a much longer descent King of Scotland, and from the time of his ancestor Henry II, King of Ireland</a:t>
            </a:r>
            <a:r>
              <a:rPr lang="en-US" dirty="0" smtClean="0"/>
              <a:t>;</a:t>
            </a:r>
          </a:p>
          <a:p>
            <a:pPr marL="0" indent="0">
              <a:buNone/>
            </a:pPr>
            <a:r>
              <a:rPr lang="en-US" dirty="0" smtClean="0"/>
              <a:t>a </a:t>
            </a:r>
            <a:r>
              <a:rPr lang="en-US" dirty="0"/>
              <a:t>man that wanted no virtue, either of body or mind, nor endeavoured anything more than to discharge his duty towards God, in the well governing of his subjects</a:t>
            </a:r>
            <a:r>
              <a:rPr lang="en-US" dirty="0" smtClean="0"/>
              <a:t>.”</a:t>
            </a:r>
            <a:endParaRPr lang="en-US" dirty="0"/>
          </a:p>
        </p:txBody>
      </p:sp>
      <p:pic>
        <p:nvPicPr>
          <p:cNvPr id="5122" name="Picture 2" descr="http://upload.wikimedia.org/wikipedia/commons/e/e9/Charles_1_Mijten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52321" y="748061"/>
            <a:ext cx="3981450" cy="56864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60597" y="6372493"/>
            <a:ext cx="1134606" cy="369332"/>
          </a:xfrm>
          <a:prstGeom prst="rect">
            <a:avLst/>
          </a:prstGeom>
          <a:noFill/>
        </p:spPr>
        <p:txBody>
          <a:bodyPr wrap="none" rtlCol="0">
            <a:spAutoFit/>
          </a:bodyPr>
          <a:lstStyle/>
          <a:p>
            <a:r>
              <a:rPr lang="en-US" dirty="0" smtClean="0"/>
              <a:t>CHARLES I</a:t>
            </a:r>
            <a:endParaRPr lang="en-US" dirty="0"/>
          </a:p>
        </p:txBody>
      </p:sp>
    </p:spTree>
    <p:extLst>
      <p:ext uri="{BB962C8B-B14F-4D97-AF65-F5344CB8AC3E}">
        <p14:creationId xmlns:p14="http://schemas.microsoft.com/office/powerpoint/2010/main" val="15478810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411620"/>
          </a:xfrm>
          <a:solidFill>
            <a:srgbClr val="FFCC99"/>
          </a:solidFill>
        </p:spPr>
        <p:txBody>
          <a:bodyPr>
            <a:normAutofit fontScale="90000"/>
          </a:bodyPr>
          <a:lstStyle/>
          <a:p>
            <a:pPr algn="ctr"/>
            <a:r>
              <a:rPr lang="en-US" sz="3200" b="1" dirty="0"/>
              <a:t>The </a:t>
            </a:r>
            <a:r>
              <a:rPr lang="en-US" sz="3200" b="1" dirty="0" smtClean="0"/>
              <a:t>Undermining </a:t>
            </a:r>
            <a:r>
              <a:rPr lang="en-US" sz="3200" b="1" dirty="0"/>
              <a:t>of the Monarchy</a:t>
            </a:r>
          </a:p>
        </p:txBody>
      </p:sp>
      <p:sp>
        <p:nvSpPr>
          <p:cNvPr id="5" name="Rectangle 4"/>
          <p:cNvSpPr/>
          <p:nvPr/>
        </p:nvSpPr>
        <p:spPr>
          <a:xfrm>
            <a:off x="1082296" y="868238"/>
            <a:ext cx="10027404" cy="2308324"/>
          </a:xfrm>
          <a:prstGeom prst="rect">
            <a:avLst/>
          </a:prstGeom>
          <a:solidFill>
            <a:schemeClr val="bg1"/>
          </a:solidFill>
        </p:spPr>
        <p:txBody>
          <a:bodyPr wrap="square">
            <a:spAutoFit/>
          </a:bodyPr>
          <a:lstStyle/>
          <a:p>
            <a:endParaRPr lang="en-US" dirty="0"/>
          </a:p>
          <a:p>
            <a:r>
              <a:rPr lang="en-US" u="sng" dirty="0" smtClean="0"/>
              <a:t>Truly</a:t>
            </a:r>
            <a:r>
              <a:rPr lang="en-US" u="sng" dirty="0"/>
              <a:t>, I think, if the King had had money, he might have had soldiers enough in England</a:t>
            </a:r>
            <a:r>
              <a:rPr lang="en-US" u="sng" dirty="0" smtClean="0"/>
              <a:t>.</a:t>
            </a:r>
            <a:r>
              <a:rPr lang="en-US" dirty="0" smtClean="0"/>
              <a:t>   </a:t>
            </a:r>
            <a:r>
              <a:rPr lang="en-US" dirty="0"/>
              <a:t>For there were very few of the common people that cared much for either of the causes, but would have taken any side for pay or plunder</a:t>
            </a:r>
            <a:r>
              <a:rPr lang="en-US" dirty="0" smtClean="0"/>
              <a:t>.  </a:t>
            </a:r>
          </a:p>
          <a:p>
            <a:endParaRPr lang="en-US" dirty="0"/>
          </a:p>
          <a:p>
            <a:r>
              <a:rPr lang="en-US" u="sng" dirty="0" smtClean="0"/>
              <a:t>But </a:t>
            </a:r>
            <a:r>
              <a:rPr lang="en-US" u="sng" dirty="0"/>
              <a:t>the King’s treasury was very low, and his enemies, that pretended the people’s ease from taxes, and other specious things, had the command of the purses of the city of London, and of most cities and corporate towns in England, and of many particular persons besides</a:t>
            </a:r>
            <a:r>
              <a:rPr lang="en-US" u="sng" dirty="0" smtClean="0"/>
              <a:t>.”</a:t>
            </a:r>
            <a:endParaRPr lang="en-US" u="sng" dirty="0"/>
          </a:p>
        </p:txBody>
      </p:sp>
      <p:pic>
        <p:nvPicPr>
          <p:cNvPr id="6146" name="Picture 2" descr="http://www.executedtoday.com/images/Cromwell_before_the_Coffin_of_Charles_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81485" y="3293767"/>
            <a:ext cx="4310513" cy="356423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745994" y="6488668"/>
            <a:ext cx="4135491" cy="369332"/>
          </a:xfrm>
          <a:prstGeom prst="rect">
            <a:avLst/>
          </a:prstGeom>
          <a:noFill/>
        </p:spPr>
        <p:txBody>
          <a:bodyPr wrap="none" rtlCol="0">
            <a:spAutoFit/>
          </a:bodyPr>
          <a:lstStyle/>
          <a:p>
            <a:r>
              <a:rPr lang="en-US" dirty="0" smtClean="0"/>
              <a:t>CROMWELL BEFORE COFFIN OF CHARLES I</a:t>
            </a:r>
            <a:endParaRPr lang="en-US" dirty="0"/>
          </a:p>
        </p:txBody>
      </p:sp>
      <p:sp>
        <p:nvSpPr>
          <p:cNvPr id="4" name="TextBox 3"/>
          <p:cNvSpPr txBox="1"/>
          <p:nvPr/>
        </p:nvSpPr>
        <p:spPr>
          <a:xfrm>
            <a:off x="2185261" y="427684"/>
            <a:ext cx="7206711" cy="369332"/>
          </a:xfrm>
          <a:prstGeom prst="rect">
            <a:avLst/>
          </a:prstGeom>
          <a:solidFill>
            <a:srgbClr val="FFC000"/>
          </a:solidFill>
        </p:spPr>
        <p:txBody>
          <a:bodyPr wrap="square" rtlCol="0">
            <a:spAutoFit/>
          </a:bodyPr>
          <a:lstStyle/>
          <a:p>
            <a:pPr algn="ctr"/>
            <a:r>
              <a:rPr lang="en-US" dirty="0" smtClean="0"/>
              <a:t>THE KING’S NEED FOR MONEY</a:t>
            </a:r>
            <a:endParaRPr lang="en-US" dirty="0"/>
          </a:p>
        </p:txBody>
      </p:sp>
    </p:spTree>
    <p:extLst>
      <p:ext uri="{BB962C8B-B14F-4D97-AF65-F5344CB8AC3E}">
        <p14:creationId xmlns:p14="http://schemas.microsoft.com/office/powerpoint/2010/main" val="29050155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411620"/>
          </a:xfrm>
          <a:solidFill>
            <a:srgbClr val="FFCC99"/>
          </a:solidFill>
        </p:spPr>
        <p:txBody>
          <a:bodyPr>
            <a:normAutofit fontScale="90000"/>
          </a:bodyPr>
          <a:lstStyle/>
          <a:p>
            <a:pPr algn="ctr"/>
            <a:r>
              <a:rPr lang="en-US" sz="3200" b="1" dirty="0"/>
              <a:t>The </a:t>
            </a:r>
            <a:r>
              <a:rPr lang="en-US" sz="3200" b="1" dirty="0" smtClean="0"/>
              <a:t>Undermining </a:t>
            </a:r>
            <a:r>
              <a:rPr lang="en-US" sz="3200" b="1" dirty="0"/>
              <a:t>of the Monarchy</a:t>
            </a:r>
          </a:p>
        </p:txBody>
      </p:sp>
      <p:sp>
        <p:nvSpPr>
          <p:cNvPr id="4" name="Rectangle 3"/>
          <p:cNvSpPr/>
          <p:nvPr/>
        </p:nvSpPr>
        <p:spPr>
          <a:xfrm>
            <a:off x="145905" y="674315"/>
            <a:ext cx="9045847" cy="1200329"/>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rPr>
              <a:t>The seducers were of divers sorts</a:t>
            </a:r>
            <a:r>
              <a:rPr lang="en-US" dirty="0" smtClean="0">
                <a:latin typeface="Times New Roman" panose="02020603050405020304" pitchFamily="18" charset="0"/>
                <a:ea typeface="Times New Roman" panose="02020603050405020304" pitchFamily="18" charset="0"/>
              </a:rPr>
              <a:t>.   One </a:t>
            </a:r>
            <a:r>
              <a:rPr lang="en-US" dirty="0">
                <a:latin typeface="Times New Roman" panose="02020603050405020304" pitchFamily="18" charset="0"/>
                <a:ea typeface="Times New Roman" panose="02020603050405020304" pitchFamily="18" charset="0"/>
              </a:rPr>
              <a:t>sort were </a:t>
            </a:r>
            <a:r>
              <a:rPr lang="en-US" dirty="0"/>
              <a:t>ministers;</a:t>
            </a:r>
            <a:r>
              <a:rPr lang="en-US" dirty="0">
                <a:latin typeface="Times New Roman" panose="02020603050405020304" pitchFamily="18" charset="0"/>
                <a:ea typeface="Times New Roman" panose="02020603050405020304" pitchFamily="18" charset="0"/>
              </a:rPr>
              <a:t> ministers, as they called themselves, of Christ; and sometimes, in their sermons to the people, God’s ambassadors; pretending to have a right from God to govern every one his parish, and their assembly the whole nation</a:t>
            </a:r>
            <a:r>
              <a:rPr lang="en-US" dirty="0" smtClean="0">
                <a:latin typeface="Times New Roman" panose="02020603050405020304" pitchFamily="18" charset="0"/>
                <a:ea typeface="Times New Roman" panose="02020603050405020304" pitchFamily="18" charset="0"/>
              </a:rPr>
              <a:t>.</a:t>
            </a:r>
            <a:endParaRPr lang="en-US" dirty="0">
              <a:effectLst/>
              <a:latin typeface="Times New Roman" panose="02020603050405020304" pitchFamily="18" charset="0"/>
              <a:ea typeface="Times New Roman" panose="02020603050405020304" pitchFamily="18" charset="0"/>
            </a:endParaRPr>
          </a:p>
        </p:txBody>
      </p:sp>
      <p:sp>
        <p:nvSpPr>
          <p:cNvPr id="6" name="TextBox 5"/>
          <p:cNvSpPr txBox="1"/>
          <p:nvPr/>
        </p:nvSpPr>
        <p:spPr>
          <a:xfrm>
            <a:off x="4935529" y="418455"/>
            <a:ext cx="1670009" cy="369332"/>
          </a:xfrm>
          <a:prstGeom prst="rect">
            <a:avLst/>
          </a:prstGeom>
          <a:solidFill>
            <a:srgbClr val="FF9933"/>
          </a:solidFill>
        </p:spPr>
        <p:txBody>
          <a:bodyPr wrap="none" rtlCol="0">
            <a:spAutoFit/>
          </a:bodyPr>
          <a:lstStyle/>
          <a:p>
            <a:r>
              <a:rPr lang="en-US" dirty="0" smtClean="0"/>
              <a:t>PRESBYTERIANS</a:t>
            </a:r>
            <a:endParaRPr lang="en-US" dirty="0"/>
          </a:p>
        </p:txBody>
      </p:sp>
      <p:sp>
        <p:nvSpPr>
          <p:cNvPr id="8" name="Rectangle 7"/>
          <p:cNvSpPr/>
          <p:nvPr/>
        </p:nvSpPr>
        <p:spPr>
          <a:xfrm>
            <a:off x="145905" y="1881914"/>
            <a:ext cx="8928318" cy="2308324"/>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rPr>
              <a:t>. . . the power of the Presbyterians was so very great </a:t>
            </a:r>
            <a:r>
              <a:rPr lang="en-US" dirty="0" smtClean="0">
                <a:latin typeface="Times New Roman" panose="02020603050405020304" pitchFamily="18" charset="0"/>
                <a:ea typeface="Times New Roman" panose="02020603050405020304" pitchFamily="18" charset="0"/>
              </a:rPr>
              <a:t>. . . </a:t>
            </a:r>
            <a:r>
              <a:rPr lang="en-US" dirty="0" smtClean="0">
                <a:latin typeface="Calibri" panose="020F0502020204030204" pitchFamily="34" charset="0"/>
                <a:ea typeface="Calibri" panose="020F0502020204030204" pitchFamily="34" charset="0"/>
                <a:cs typeface="Times New Roman" panose="02020603050405020304" pitchFamily="18" charset="0"/>
              </a:rPr>
              <a:t>It </a:t>
            </a:r>
            <a:r>
              <a:rPr lang="en-US" dirty="0">
                <a:latin typeface="Calibri" panose="020F0502020204030204" pitchFamily="34" charset="0"/>
                <a:ea typeface="Calibri" panose="020F0502020204030204" pitchFamily="34" charset="0"/>
                <a:cs typeface="Times New Roman" panose="02020603050405020304" pitchFamily="18" charset="0"/>
              </a:rPr>
              <a:t>was not their </a:t>
            </a:r>
            <a:r>
              <a:rPr lang="en-US" dirty="0" smtClean="0">
                <a:latin typeface="Calibri" panose="020F0502020204030204" pitchFamily="34" charset="0"/>
                <a:ea typeface="Calibri" panose="020F0502020204030204" pitchFamily="34" charset="0"/>
                <a:cs typeface="Times New Roman" panose="02020603050405020304" pitchFamily="18" charset="0"/>
              </a:rPr>
              <a:t>own </a:t>
            </a:r>
            <a:r>
              <a:rPr lang="en-US" dirty="0">
                <a:latin typeface="Calibri" panose="020F0502020204030204" pitchFamily="34" charset="0"/>
                <a:ea typeface="Calibri" panose="020F0502020204030204" pitchFamily="34" charset="0"/>
                <a:cs typeface="Times New Roman" panose="02020603050405020304" pitchFamily="18" charset="0"/>
              </a:rPr>
              <a:t>art alone that did it, but </a:t>
            </a:r>
            <a:r>
              <a:rPr lang="en-US" u="sng" dirty="0">
                <a:latin typeface="Calibri" panose="020F0502020204030204" pitchFamily="34" charset="0"/>
                <a:ea typeface="Calibri" panose="020F0502020204030204" pitchFamily="34" charset="0"/>
                <a:cs typeface="Times New Roman" panose="02020603050405020304" pitchFamily="18" charset="0"/>
              </a:rPr>
              <a:t>they had the concurrence of a great many gentlemen, that did no less desire a popular government in the civil state than these ministers did in the Church.</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smtClean="0">
                <a:latin typeface="Calibri" panose="020F0502020204030204" pitchFamily="34" charset="0"/>
                <a:ea typeface="Calibri" panose="020F0502020204030204" pitchFamily="34" charset="0"/>
                <a:cs typeface="Times New Roman" panose="02020603050405020304" pitchFamily="18" charset="0"/>
              </a:rPr>
              <a:t>   And </a:t>
            </a:r>
            <a:r>
              <a:rPr lang="en-US" dirty="0">
                <a:latin typeface="Calibri" panose="020F0502020204030204" pitchFamily="34" charset="0"/>
                <a:ea typeface="Calibri" panose="020F0502020204030204" pitchFamily="34" charset="0"/>
                <a:cs typeface="Times New Roman" panose="02020603050405020304" pitchFamily="18" charset="0"/>
              </a:rPr>
              <a:t>as these did in the pulpit draw the people to their opinions, and to a dislike of the Church-government, Canons, and </a:t>
            </a:r>
            <a:r>
              <a:rPr lang="en-US" dirty="0" smtClean="0">
                <a:latin typeface="Calibri" panose="020F0502020204030204" pitchFamily="34" charset="0"/>
                <a:ea typeface="Calibri" panose="020F0502020204030204" pitchFamily="34" charset="0"/>
                <a:cs typeface="Times New Roman" panose="02020603050405020304" pitchFamily="18" charset="0"/>
              </a:rPr>
              <a:t>Common-prayer book</a:t>
            </a:r>
            <a:r>
              <a:rPr lang="en-US" dirty="0">
                <a:latin typeface="Calibri" panose="020F0502020204030204" pitchFamily="34" charset="0"/>
                <a:ea typeface="Calibri" panose="020F0502020204030204" pitchFamily="34" charset="0"/>
                <a:cs typeface="Times New Roman" panose="02020603050405020304" pitchFamily="18" charset="0"/>
              </a:rPr>
              <a:t>, so did </a:t>
            </a:r>
            <a:r>
              <a:rPr lang="en-US" u="sng" dirty="0">
                <a:latin typeface="Calibri" panose="020F0502020204030204" pitchFamily="34" charset="0"/>
                <a:ea typeface="Calibri" panose="020F0502020204030204" pitchFamily="34" charset="0"/>
                <a:cs typeface="Times New Roman" panose="02020603050405020304" pitchFamily="18" charset="0"/>
              </a:rPr>
              <a:t>the other make them in love with democracy by their harangues in the Parliament, and by their discourses and communication with people in the country, continually extolling liberty and inveighing against tyranny, leaving the people to collect of themselves that this tyranny was the present government of the state. </a:t>
            </a:r>
            <a:endParaRPr lang="en-US" u="sng" dirty="0"/>
          </a:p>
        </p:txBody>
      </p:sp>
      <p:pic>
        <p:nvPicPr>
          <p:cNvPr id="1028" name="Picture 4" descr="Charles I (1600-49) Demanding the Five Members in the House of Commons in 1642 - John Singleton Copley - www.johnsingletoncopley.o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8028" y="4190238"/>
            <a:ext cx="3466438" cy="266049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39485" y="6292312"/>
            <a:ext cx="3108543" cy="369332"/>
          </a:xfrm>
          <a:prstGeom prst="rect">
            <a:avLst/>
          </a:prstGeom>
          <a:noFill/>
        </p:spPr>
        <p:txBody>
          <a:bodyPr wrap="none" rtlCol="0">
            <a:spAutoFit/>
          </a:bodyPr>
          <a:lstStyle/>
          <a:p>
            <a:r>
              <a:rPr lang="en-US" dirty="0" smtClean="0"/>
              <a:t>Charles I in House of Commons</a:t>
            </a:r>
            <a:endParaRPr lang="en-US" dirty="0"/>
          </a:p>
        </p:txBody>
      </p:sp>
      <p:sp>
        <p:nvSpPr>
          <p:cNvPr id="3" name="TextBox 2"/>
          <p:cNvSpPr txBox="1"/>
          <p:nvPr/>
        </p:nvSpPr>
        <p:spPr>
          <a:xfrm>
            <a:off x="7419283" y="4549676"/>
            <a:ext cx="4772717" cy="2308324"/>
          </a:xfrm>
          <a:prstGeom prst="rect">
            <a:avLst/>
          </a:prstGeom>
          <a:noFill/>
        </p:spPr>
        <p:txBody>
          <a:bodyPr wrap="none" rtlCol="0">
            <a:spAutoFit/>
          </a:bodyPr>
          <a:lstStyle/>
          <a:p>
            <a:r>
              <a:rPr lang="en-US" dirty="0"/>
              <a:t>Presbyterianism was especially influenced </a:t>
            </a:r>
            <a:endParaRPr lang="en-US" dirty="0" smtClean="0"/>
          </a:p>
          <a:p>
            <a:r>
              <a:rPr lang="en-US" dirty="0" smtClean="0"/>
              <a:t>by </a:t>
            </a:r>
            <a:r>
              <a:rPr lang="en-US" dirty="0"/>
              <a:t>the French </a:t>
            </a:r>
            <a:r>
              <a:rPr lang="en-US" dirty="0" smtClean="0"/>
              <a:t>theologian John Calvin, who</a:t>
            </a:r>
          </a:p>
          <a:p>
            <a:r>
              <a:rPr lang="en-US" dirty="0" smtClean="0"/>
              <a:t>is </a:t>
            </a:r>
            <a:r>
              <a:rPr lang="en-US" dirty="0"/>
              <a:t>credited with the development of </a:t>
            </a:r>
            <a:r>
              <a:rPr lang="en-US" dirty="0" smtClean="0"/>
              <a:t>Reformed</a:t>
            </a:r>
          </a:p>
          <a:p>
            <a:r>
              <a:rPr lang="en-US" dirty="0" smtClean="0"/>
              <a:t>theology, and </a:t>
            </a:r>
            <a:r>
              <a:rPr lang="en-US" dirty="0"/>
              <a:t>the work </a:t>
            </a:r>
            <a:r>
              <a:rPr lang="en-US" dirty="0" smtClean="0"/>
              <a:t>of John Knox, a Scotsman</a:t>
            </a:r>
          </a:p>
          <a:p>
            <a:r>
              <a:rPr lang="en-US" dirty="0" smtClean="0"/>
              <a:t>who </a:t>
            </a:r>
            <a:r>
              <a:rPr lang="en-US" dirty="0"/>
              <a:t>studied with Calvin in Geneva, </a:t>
            </a:r>
            <a:r>
              <a:rPr lang="en-US" dirty="0" smtClean="0"/>
              <a:t>Switzerland</a:t>
            </a:r>
          </a:p>
          <a:p>
            <a:r>
              <a:rPr lang="en-US" dirty="0" smtClean="0"/>
              <a:t>and </a:t>
            </a:r>
            <a:r>
              <a:rPr lang="en-US" dirty="0"/>
              <a:t>brought his teachings back to Scotland</a:t>
            </a:r>
            <a:r>
              <a:rPr lang="en-US" dirty="0" smtClean="0"/>
              <a:t>.</a:t>
            </a:r>
          </a:p>
          <a:p>
            <a:r>
              <a:rPr lang="en-US" dirty="0" smtClean="0"/>
              <a:t>The </a:t>
            </a:r>
            <a:r>
              <a:rPr lang="en-US" dirty="0"/>
              <a:t>Presbyterian church traces its ancestry </a:t>
            </a:r>
            <a:r>
              <a:rPr lang="en-US" dirty="0" smtClean="0"/>
              <a:t>back</a:t>
            </a:r>
          </a:p>
          <a:p>
            <a:r>
              <a:rPr lang="en-US" dirty="0" smtClean="0"/>
              <a:t>primarily </a:t>
            </a:r>
            <a:r>
              <a:rPr lang="en-US" dirty="0"/>
              <a:t>to England and Scotland.</a:t>
            </a:r>
          </a:p>
        </p:txBody>
      </p:sp>
      <p:pic>
        <p:nvPicPr>
          <p:cNvPr id="5" name="Picture 2" descr="http://upload.wikimedia.org/wikipedia/commons/8/89/John_Knox_woodcu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74223" y="425724"/>
            <a:ext cx="3107065" cy="368039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9982002" y="4123658"/>
            <a:ext cx="1291507" cy="369332"/>
          </a:xfrm>
          <a:prstGeom prst="rect">
            <a:avLst/>
          </a:prstGeom>
          <a:noFill/>
        </p:spPr>
        <p:txBody>
          <a:bodyPr wrap="none" rtlCol="0">
            <a:spAutoFit/>
          </a:bodyPr>
          <a:lstStyle/>
          <a:p>
            <a:r>
              <a:rPr lang="en-US" dirty="0" smtClean="0"/>
              <a:t>JOHN KNOX</a:t>
            </a:r>
            <a:endParaRPr lang="en-US" dirty="0"/>
          </a:p>
        </p:txBody>
      </p:sp>
    </p:spTree>
    <p:extLst>
      <p:ext uri="{BB962C8B-B14F-4D97-AF65-F5344CB8AC3E}">
        <p14:creationId xmlns:p14="http://schemas.microsoft.com/office/powerpoint/2010/main" val="9219559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411620"/>
          </a:xfrm>
          <a:solidFill>
            <a:srgbClr val="FFCC99"/>
          </a:solidFill>
        </p:spPr>
        <p:txBody>
          <a:bodyPr>
            <a:normAutofit fontScale="90000"/>
          </a:bodyPr>
          <a:lstStyle/>
          <a:p>
            <a:pPr algn="ctr"/>
            <a:r>
              <a:rPr lang="en-US" sz="3200" b="1" dirty="0"/>
              <a:t>The </a:t>
            </a:r>
            <a:r>
              <a:rPr lang="en-US" sz="3200" b="1" dirty="0" smtClean="0"/>
              <a:t>Undermining </a:t>
            </a:r>
            <a:r>
              <a:rPr lang="en-US" sz="3200" b="1" dirty="0"/>
              <a:t>of the Monarchy</a:t>
            </a:r>
          </a:p>
        </p:txBody>
      </p:sp>
      <p:sp>
        <p:nvSpPr>
          <p:cNvPr id="4" name="Rectangle 3"/>
          <p:cNvSpPr/>
          <p:nvPr/>
        </p:nvSpPr>
        <p:spPr>
          <a:xfrm>
            <a:off x="149814" y="1036291"/>
            <a:ext cx="8885698" cy="5355312"/>
          </a:xfrm>
          <a:prstGeom prst="rect">
            <a:avLst/>
          </a:prstGeom>
        </p:spPr>
        <p:txBody>
          <a:bodyPr wrap="square">
            <a:spAutoFit/>
          </a:bodyPr>
          <a:lstStyle/>
          <a:p>
            <a:r>
              <a:rPr lang="en-US" dirty="0" smtClean="0"/>
              <a:t>. . . </a:t>
            </a:r>
            <a:r>
              <a:rPr lang="en-US" dirty="0"/>
              <a:t>the power of the Presbyterians was so very great, that, not only the citizens of London were almost all of them at their devotion, but also the greatest part of all other cities and </a:t>
            </a:r>
            <a:r>
              <a:rPr lang="en-US" dirty="0" smtClean="0"/>
              <a:t>market towns </a:t>
            </a:r>
            <a:r>
              <a:rPr lang="en-US" dirty="0"/>
              <a:t>of England</a:t>
            </a:r>
            <a:r>
              <a:rPr lang="en-US" dirty="0" smtClean="0"/>
              <a:t>.   </a:t>
            </a:r>
            <a:r>
              <a:rPr lang="en-US" u="sng" dirty="0" smtClean="0"/>
              <a:t>But </a:t>
            </a:r>
            <a:r>
              <a:rPr lang="en-US" u="sng" dirty="0"/>
              <a:t>you have not yet told me by what art and what degrees they became so strong</a:t>
            </a:r>
            <a:r>
              <a:rPr lang="en-US" dirty="0" smtClean="0"/>
              <a:t>.</a:t>
            </a:r>
          </a:p>
          <a:p>
            <a:endParaRPr lang="en-US" dirty="0"/>
          </a:p>
          <a:p>
            <a:r>
              <a:rPr lang="en-US" dirty="0" smtClean="0"/>
              <a:t>1.  And </a:t>
            </a:r>
            <a:r>
              <a:rPr lang="en-US" dirty="0"/>
              <a:t>first, for the manner of their preaching; they so framed their countenance and gesture at their entrance into the pulpit, and their pronunciation both in their prayer and sermon, and used the Scripture phrase (whether understood by the people or not), as that no tragedian in the world could have acted the part of a right godly man better than these did; insomuch that a man unacquainted with such art, could never suspect any ambitious plot in them to raise sedition against the state, as they then had </a:t>
            </a:r>
            <a:r>
              <a:rPr lang="en-US" dirty="0" smtClean="0"/>
              <a:t>designed.</a:t>
            </a:r>
          </a:p>
          <a:p>
            <a:endParaRPr lang="en-US" dirty="0"/>
          </a:p>
          <a:p>
            <a:r>
              <a:rPr lang="en-US" dirty="0" smtClean="0"/>
              <a:t>2. . . . before </a:t>
            </a:r>
            <a:r>
              <a:rPr lang="en-US" dirty="0"/>
              <a:t>their sermons, their prayer was or seemed to be </a:t>
            </a:r>
            <a:r>
              <a:rPr lang="en-US" i="1" dirty="0"/>
              <a:t>extempore,</a:t>
            </a:r>
            <a:r>
              <a:rPr lang="en-US" dirty="0"/>
              <a:t> which they pretended to be dictated by the spirit of God within them, and many of the people believed or seemed to believe it. </a:t>
            </a:r>
            <a:endParaRPr lang="en-US" dirty="0" smtClean="0"/>
          </a:p>
          <a:p>
            <a:endParaRPr lang="en-US" dirty="0"/>
          </a:p>
          <a:p>
            <a:r>
              <a:rPr lang="en-US" dirty="0" smtClean="0"/>
              <a:t>3. . . . they </a:t>
            </a:r>
            <a:r>
              <a:rPr lang="en-US" dirty="0"/>
              <a:t>did never in their sermons, or but lightly, inveigh against the lucrative vices of men of trade or handicraft; such as are feigning, lying, cozening, hypocrisy, or other </a:t>
            </a:r>
            <a:r>
              <a:rPr lang="en-US" dirty="0" err="1"/>
              <a:t>uncharitableness</a:t>
            </a:r>
            <a:r>
              <a:rPr lang="en-US" dirty="0"/>
              <a:t>, except want of charity to their pastors and to the </a:t>
            </a:r>
            <a:r>
              <a:rPr lang="en-US" dirty="0" smtClean="0"/>
              <a:t>faithful</a:t>
            </a:r>
            <a:r>
              <a:rPr lang="en-US" dirty="0"/>
              <a:t> </a:t>
            </a:r>
            <a:r>
              <a:rPr lang="en-US" dirty="0" smtClean="0"/>
              <a:t>. . .</a:t>
            </a:r>
            <a:endParaRPr lang="en-US" dirty="0">
              <a:effectLst/>
              <a:latin typeface="Times New Roman" panose="02020603050405020304" pitchFamily="18" charset="0"/>
              <a:ea typeface="Times New Roman" panose="02020603050405020304" pitchFamily="18" charset="0"/>
            </a:endParaRPr>
          </a:p>
        </p:txBody>
      </p:sp>
      <p:sp>
        <p:nvSpPr>
          <p:cNvPr id="6" name="TextBox 5"/>
          <p:cNvSpPr txBox="1"/>
          <p:nvPr/>
        </p:nvSpPr>
        <p:spPr>
          <a:xfrm>
            <a:off x="-1" y="418986"/>
            <a:ext cx="12191999" cy="369332"/>
          </a:xfrm>
          <a:prstGeom prst="rect">
            <a:avLst/>
          </a:prstGeom>
          <a:solidFill>
            <a:srgbClr val="FF9933"/>
          </a:solidFill>
        </p:spPr>
        <p:txBody>
          <a:bodyPr wrap="square" rtlCol="0">
            <a:spAutoFit/>
          </a:bodyPr>
          <a:lstStyle/>
          <a:p>
            <a:pPr algn="ctr"/>
            <a:r>
              <a:rPr lang="en-US" dirty="0" smtClean="0"/>
              <a:t>PRESBYTERIANS:  </a:t>
            </a:r>
            <a:r>
              <a:rPr lang="en-US" u="sng" dirty="0"/>
              <a:t>But you have not yet told me by what art and what degrees they became so strong</a:t>
            </a:r>
            <a:r>
              <a:rPr lang="en-US" dirty="0" smtClean="0"/>
              <a:t>.</a:t>
            </a:r>
            <a:endParaRPr lang="en-US" dirty="0"/>
          </a:p>
        </p:txBody>
      </p:sp>
      <p:pic>
        <p:nvPicPr>
          <p:cNvPr id="2050" name="Picture 2" descr="http://lastdayspast.com/wp-content/uploads/2011/03/serm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26662" y="788318"/>
            <a:ext cx="3065338" cy="229267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mabtongbc.org/wp-content/uploads/2009/11/sfw2-bt7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35104" y="3080991"/>
            <a:ext cx="3056896" cy="229267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ummitstation.org/uploads/tx_templavoila/sermons-photo-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6662" y="5373663"/>
            <a:ext cx="3065336" cy="1484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3167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489112"/>
          </a:xfrm>
          <a:solidFill>
            <a:srgbClr val="FFFF00"/>
          </a:solidFill>
        </p:spPr>
        <p:txBody>
          <a:bodyPr>
            <a:normAutofit fontScale="90000"/>
          </a:bodyPr>
          <a:lstStyle/>
          <a:p>
            <a:pPr algn="ctr"/>
            <a:r>
              <a:rPr lang="en-US" sz="3600" dirty="0" smtClean="0"/>
              <a:t>PART 1</a:t>
            </a:r>
            <a:endParaRPr lang="en-US" sz="3600" dirty="0"/>
          </a:p>
        </p:txBody>
      </p:sp>
      <p:sp>
        <p:nvSpPr>
          <p:cNvPr id="3" name="Content Placeholder 2"/>
          <p:cNvSpPr>
            <a:spLocks noGrp="1"/>
          </p:cNvSpPr>
          <p:nvPr>
            <p:ph idx="1"/>
          </p:nvPr>
        </p:nvSpPr>
        <p:spPr>
          <a:xfrm>
            <a:off x="625097" y="1742644"/>
            <a:ext cx="11396421" cy="4239701"/>
          </a:xfrm>
        </p:spPr>
        <p:txBody>
          <a:bodyPr>
            <a:normAutofit/>
          </a:bodyPr>
          <a:lstStyle/>
          <a:p>
            <a:pPr marL="0" indent="0">
              <a:buNone/>
            </a:pPr>
            <a:endParaRPr lang="en-US" dirty="0" smtClean="0"/>
          </a:p>
          <a:p>
            <a:pPr marL="0" indent="0">
              <a:buNone/>
            </a:pPr>
            <a:endParaRPr lang="en-US" dirty="0"/>
          </a:p>
          <a:p>
            <a:pPr marL="0" indent="0">
              <a:buNone/>
            </a:pPr>
            <a:endParaRPr lang="en-US" dirty="0"/>
          </a:p>
          <a:p>
            <a:pPr marL="0" indent="0" algn="ctr">
              <a:buNone/>
            </a:pPr>
            <a:r>
              <a:rPr lang="en-US" sz="3600" dirty="0"/>
              <a:t>Timeline:  England’s Monarch Families and Money Power</a:t>
            </a:r>
          </a:p>
          <a:p>
            <a:pPr marL="514350" indent="-514350">
              <a:buFont typeface="+mj-lt"/>
              <a:buAutoNum type="arabicPeriod"/>
            </a:pPr>
            <a:endParaRPr lang="en-US" dirty="0" smtClean="0"/>
          </a:p>
        </p:txBody>
      </p:sp>
    </p:spTree>
    <p:extLst>
      <p:ext uri="{BB962C8B-B14F-4D97-AF65-F5344CB8AC3E}">
        <p14:creationId xmlns:p14="http://schemas.microsoft.com/office/powerpoint/2010/main" val="35064884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411620"/>
          </a:xfrm>
          <a:solidFill>
            <a:srgbClr val="FFCC99"/>
          </a:solidFill>
        </p:spPr>
        <p:txBody>
          <a:bodyPr>
            <a:normAutofit fontScale="90000"/>
          </a:bodyPr>
          <a:lstStyle/>
          <a:p>
            <a:pPr algn="ctr"/>
            <a:r>
              <a:rPr lang="en-US" sz="3200" b="1" dirty="0"/>
              <a:t>The </a:t>
            </a:r>
            <a:r>
              <a:rPr lang="en-US" sz="3200" b="1" dirty="0" smtClean="0"/>
              <a:t>Undermining </a:t>
            </a:r>
            <a:r>
              <a:rPr lang="en-US" sz="3200" b="1" dirty="0"/>
              <a:t>of the Monarchy</a:t>
            </a:r>
          </a:p>
        </p:txBody>
      </p:sp>
      <p:sp>
        <p:nvSpPr>
          <p:cNvPr id="4" name="Rectangle 3"/>
          <p:cNvSpPr/>
          <p:nvPr/>
        </p:nvSpPr>
        <p:spPr>
          <a:xfrm>
            <a:off x="733584" y="1158181"/>
            <a:ext cx="10311540" cy="2585323"/>
          </a:xfrm>
          <a:prstGeom prst="rect">
            <a:avLst/>
          </a:prstGeom>
        </p:spPr>
        <p:txBody>
          <a:bodyPr wrap="square">
            <a:spAutoFit/>
          </a:bodyPr>
          <a:lstStyle/>
          <a:p>
            <a:r>
              <a:rPr lang="en-US" dirty="0" smtClean="0">
                <a:effectLst/>
                <a:latin typeface="Times New Roman" panose="02020603050405020304" pitchFamily="18" charset="0"/>
                <a:ea typeface="Times New Roman" panose="02020603050405020304" pitchFamily="18" charset="0"/>
              </a:rPr>
              <a:t>4.  . . . </a:t>
            </a:r>
            <a:r>
              <a:rPr lang="en-US" dirty="0"/>
              <a:t>by preaching up an opinion that men were to be assured of their salvation by the testimony of their own private spirit, meaning the Holy Ghost dwelling within them. And from this opinion the people that found in themselves a sufficient hatred towards the </a:t>
            </a:r>
            <a:r>
              <a:rPr lang="en-US" dirty="0" smtClean="0"/>
              <a:t>Papists.</a:t>
            </a:r>
          </a:p>
          <a:p>
            <a:endParaRPr lang="en-US" dirty="0">
              <a:effectLst/>
              <a:latin typeface="Times New Roman" panose="02020603050405020304" pitchFamily="18" charset="0"/>
              <a:ea typeface="Times New Roman" panose="02020603050405020304" pitchFamily="18" charset="0"/>
            </a:endParaRPr>
          </a:p>
          <a:p>
            <a:r>
              <a:rPr lang="en-US" dirty="0" smtClean="0">
                <a:latin typeface="Times New Roman" panose="02020603050405020304" pitchFamily="18" charset="0"/>
                <a:ea typeface="Times New Roman" panose="02020603050405020304" pitchFamily="18" charset="0"/>
              </a:rPr>
              <a:t>5. . . . </a:t>
            </a:r>
            <a:r>
              <a:rPr lang="en-US" dirty="0" smtClean="0"/>
              <a:t> </a:t>
            </a:r>
            <a:r>
              <a:rPr lang="en-US" dirty="0"/>
              <a:t>they did, indeed, with great earnestness and severity, inveigh often against two sins, carnal lusts and vain </a:t>
            </a:r>
            <a:r>
              <a:rPr lang="en-US" dirty="0" smtClean="0"/>
              <a:t>swearing . . .  </a:t>
            </a:r>
            <a:r>
              <a:rPr lang="en-US" dirty="0"/>
              <a:t>But the common people were thereby inclined to believe, that nothing else was </a:t>
            </a:r>
            <a:r>
              <a:rPr lang="en-US" dirty="0" smtClean="0"/>
              <a:t>sin . . .   </a:t>
            </a:r>
            <a:r>
              <a:rPr lang="en-US" dirty="0"/>
              <a:t>for men are not ordinarily said to lust after another man’s cattle, or other goods or </a:t>
            </a:r>
            <a:r>
              <a:rPr lang="en-US" dirty="0" smtClean="0"/>
              <a:t>possessions . . . and </a:t>
            </a:r>
            <a:r>
              <a:rPr lang="en-US" dirty="0"/>
              <a:t>therefore never made much scruple of the acts of fraud and </a:t>
            </a:r>
            <a:r>
              <a:rPr lang="en-US" dirty="0" smtClean="0"/>
              <a:t>malice . . . </a:t>
            </a:r>
          </a:p>
          <a:p>
            <a:endParaRPr lang="en-US" dirty="0"/>
          </a:p>
        </p:txBody>
      </p:sp>
      <p:sp>
        <p:nvSpPr>
          <p:cNvPr id="6" name="TextBox 5"/>
          <p:cNvSpPr txBox="1"/>
          <p:nvPr/>
        </p:nvSpPr>
        <p:spPr>
          <a:xfrm>
            <a:off x="5260993" y="418986"/>
            <a:ext cx="1670009" cy="369332"/>
          </a:xfrm>
          <a:prstGeom prst="rect">
            <a:avLst/>
          </a:prstGeom>
          <a:solidFill>
            <a:srgbClr val="FF9933"/>
          </a:solidFill>
        </p:spPr>
        <p:txBody>
          <a:bodyPr wrap="none" rtlCol="0">
            <a:spAutoFit/>
          </a:bodyPr>
          <a:lstStyle/>
          <a:p>
            <a:r>
              <a:rPr lang="en-US" dirty="0" smtClean="0"/>
              <a:t>PRESBYTERIANS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8649" y="3539552"/>
            <a:ext cx="2152950" cy="3229426"/>
          </a:xfrm>
          <a:prstGeom prst="rect">
            <a:avLst/>
          </a:prstGeom>
        </p:spPr>
      </p:pic>
      <p:sp>
        <p:nvSpPr>
          <p:cNvPr id="5" name="TextBox 4"/>
          <p:cNvSpPr txBox="1"/>
          <p:nvPr/>
        </p:nvSpPr>
        <p:spPr>
          <a:xfrm>
            <a:off x="5260993" y="4656076"/>
            <a:ext cx="4437240" cy="1200329"/>
          </a:xfrm>
          <a:prstGeom prst="rect">
            <a:avLst/>
          </a:prstGeom>
          <a:solidFill>
            <a:srgbClr val="00FFFF"/>
          </a:solidFill>
        </p:spPr>
        <p:txBody>
          <a:bodyPr wrap="none" rtlCol="0">
            <a:spAutoFit/>
          </a:bodyPr>
          <a:lstStyle/>
          <a:p>
            <a:r>
              <a:rPr lang="en-US" dirty="0" smtClean="0"/>
              <a:t>The pulpit did not teach their converts</a:t>
            </a:r>
          </a:p>
          <a:p>
            <a:r>
              <a:rPr lang="en-US" dirty="0" smtClean="0"/>
              <a:t>who the true enemy was – those with fraud</a:t>
            </a:r>
          </a:p>
          <a:p>
            <a:r>
              <a:rPr lang="en-US" dirty="0" smtClean="0"/>
              <a:t>and malice toward their society.  The usurers.</a:t>
            </a:r>
          </a:p>
          <a:p>
            <a:r>
              <a:rPr lang="en-US" dirty="0" smtClean="0"/>
              <a:t>The usurers could hide away.</a:t>
            </a:r>
            <a:endParaRPr lang="en-US" dirty="0"/>
          </a:p>
        </p:txBody>
      </p:sp>
    </p:spTree>
    <p:extLst>
      <p:ext uri="{BB962C8B-B14F-4D97-AF65-F5344CB8AC3E}">
        <p14:creationId xmlns:p14="http://schemas.microsoft.com/office/powerpoint/2010/main" val="26169480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411620"/>
          </a:xfrm>
          <a:solidFill>
            <a:srgbClr val="FFCC99"/>
          </a:solidFill>
        </p:spPr>
        <p:txBody>
          <a:bodyPr>
            <a:normAutofit fontScale="90000"/>
          </a:bodyPr>
          <a:lstStyle/>
          <a:p>
            <a:pPr algn="ctr"/>
            <a:r>
              <a:rPr lang="en-US" sz="3200" b="1" dirty="0"/>
              <a:t>The </a:t>
            </a:r>
            <a:r>
              <a:rPr lang="en-US" sz="3200" b="1" dirty="0" smtClean="0"/>
              <a:t>Undermining </a:t>
            </a:r>
            <a:r>
              <a:rPr lang="en-US" sz="3200" b="1" dirty="0"/>
              <a:t>of the Monarchy</a:t>
            </a:r>
          </a:p>
        </p:txBody>
      </p:sp>
      <p:sp>
        <p:nvSpPr>
          <p:cNvPr id="5" name="Rectangle 4"/>
          <p:cNvSpPr/>
          <p:nvPr/>
        </p:nvSpPr>
        <p:spPr>
          <a:xfrm>
            <a:off x="1513668" y="1002992"/>
            <a:ext cx="8451742" cy="1754326"/>
          </a:xfrm>
          <a:prstGeom prst="rect">
            <a:avLst/>
          </a:prstGeom>
          <a:solidFill>
            <a:schemeClr val="bg1"/>
          </a:solidFill>
        </p:spPr>
        <p:txBody>
          <a:bodyPr wrap="square">
            <a:spAutoFit/>
          </a:bodyPr>
          <a:lstStyle/>
          <a:p>
            <a:r>
              <a:rPr lang="en-US" dirty="0"/>
              <a:t>And these were the enemies which arose against his Majesty from the private interpretation of the Scripture, exposed to every man’s scanning in his mother-tongue.</a:t>
            </a:r>
          </a:p>
          <a:p>
            <a:endParaRPr lang="en-US" dirty="0"/>
          </a:p>
          <a:p>
            <a:r>
              <a:rPr lang="en-US" dirty="0" smtClean="0"/>
              <a:t>. </a:t>
            </a:r>
            <a:r>
              <a:rPr lang="en-US" dirty="0"/>
              <a:t>. .  Anabaptists</a:t>
            </a:r>
            <a:r>
              <a:rPr lang="en-US" dirty="0" smtClean="0"/>
              <a:t>.  </a:t>
            </a:r>
            <a:r>
              <a:rPr lang="en-US" dirty="0"/>
              <a:t>Others that held that Christ’s kingdom was at this time to begin upon the earth, were called Fifth-monarchy-men; besides divers other sects, as Quakers, </a:t>
            </a:r>
            <a:r>
              <a:rPr lang="en-US" dirty="0" err="1"/>
              <a:t>Adamites</a:t>
            </a:r>
            <a:r>
              <a:rPr lang="en-US" dirty="0"/>
              <a:t>, &amp;c., whose names and peculiar doctrines I do not well remember</a:t>
            </a:r>
            <a:r>
              <a:rPr lang="en-US" dirty="0" smtClean="0"/>
              <a:t>.</a:t>
            </a:r>
          </a:p>
        </p:txBody>
      </p:sp>
      <p:sp>
        <p:nvSpPr>
          <p:cNvPr id="4" name="TextBox 3"/>
          <p:cNvSpPr txBox="1"/>
          <p:nvPr/>
        </p:nvSpPr>
        <p:spPr>
          <a:xfrm>
            <a:off x="5260993" y="418986"/>
            <a:ext cx="1647054" cy="369332"/>
          </a:xfrm>
          <a:prstGeom prst="rect">
            <a:avLst/>
          </a:prstGeom>
          <a:solidFill>
            <a:srgbClr val="FF9933"/>
          </a:solidFill>
        </p:spPr>
        <p:txBody>
          <a:bodyPr wrap="none" rtlCol="0">
            <a:spAutoFit/>
          </a:bodyPr>
          <a:lstStyle/>
          <a:p>
            <a:r>
              <a:rPr lang="en-US" dirty="0" smtClean="0"/>
              <a:t>INDEPENDENTS</a:t>
            </a:r>
            <a:endParaRPr lang="en-US" dirty="0"/>
          </a:p>
        </p:txBody>
      </p:sp>
      <p:pic>
        <p:nvPicPr>
          <p:cNvPr id="4098" name="Picture 2" descr="http://www.anabaptist.asn.au/files/anabaptist/MennoSimon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70537"/>
            <a:ext cx="3256428" cy="39874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611105" y="4850969"/>
            <a:ext cx="1359603" cy="369332"/>
          </a:xfrm>
          <a:prstGeom prst="rect">
            <a:avLst/>
          </a:prstGeom>
          <a:noFill/>
        </p:spPr>
        <p:txBody>
          <a:bodyPr wrap="none" rtlCol="0">
            <a:spAutoFit/>
          </a:bodyPr>
          <a:lstStyle/>
          <a:p>
            <a:r>
              <a:rPr lang="en-US" dirty="0" smtClean="0"/>
              <a:t>ANABAPTIST</a:t>
            </a:r>
            <a:endParaRPr lang="en-US" dirty="0"/>
          </a:p>
        </p:txBody>
      </p:sp>
      <p:pic>
        <p:nvPicPr>
          <p:cNvPr id="4100" name="Picture 4" descr="http://ushistoryimages.com/images/quakers/fullsize/quakers-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7482" y="2907337"/>
            <a:ext cx="2541130" cy="395066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307450" y="3619477"/>
            <a:ext cx="1075872" cy="369332"/>
          </a:xfrm>
          <a:prstGeom prst="rect">
            <a:avLst/>
          </a:prstGeom>
          <a:noFill/>
        </p:spPr>
        <p:txBody>
          <a:bodyPr wrap="none" rtlCol="0">
            <a:spAutoFit/>
          </a:bodyPr>
          <a:lstStyle/>
          <a:p>
            <a:r>
              <a:rPr lang="en-US" dirty="0" smtClean="0"/>
              <a:t>QUAKERS</a:t>
            </a:r>
            <a:endParaRPr lang="en-US" dirty="0"/>
          </a:p>
        </p:txBody>
      </p:sp>
      <p:pic>
        <p:nvPicPr>
          <p:cNvPr id="4102" name="Picture 6" descr="http://ts4.mm.bing.net/th?id=HN.607994183209255019&amp;pid=15.1&amp;H=114&amp;W=16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5114" y="4850969"/>
            <a:ext cx="2816886" cy="200703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0559666" y="4513336"/>
            <a:ext cx="1172885" cy="369332"/>
          </a:xfrm>
          <a:prstGeom prst="rect">
            <a:avLst/>
          </a:prstGeom>
          <a:noFill/>
        </p:spPr>
        <p:txBody>
          <a:bodyPr wrap="none" rtlCol="0">
            <a:spAutoFit/>
          </a:bodyPr>
          <a:lstStyle/>
          <a:p>
            <a:r>
              <a:rPr lang="en-US" dirty="0" smtClean="0"/>
              <a:t>ADAMITES</a:t>
            </a:r>
            <a:endParaRPr lang="en-US" dirty="0"/>
          </a:p>
        </p:txBody>
      </p:sp>
    </p:spTree>
    <p:extLst>
      <p:ext uri="{BB962C8B-B14F-4D97-AF65-F5344CB8AC3E}">
        <p14:creationId xmlns:p14="http://schemas.microsoft.com/office/powerpoint/2010/main" val="29183269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411620"/>
          </a:xfrm>
          <a:solidFill>
            <a:srgbClr val="FFCC99"/>
          </a:solidFill>
        </p:spPr>
        <p:txBody>
          <a:bodyPr>
            <a:normAutofit fontScale="90000"/>
          </a:bodyPr>
          <a:lstStyle/>
          <a:p>
            <a:pPr algn="ctr"/>
            <a:r>
              <a:rPr lang="en-US" sz="3200" b="1" dirty="0"/>
              <a:t>The </a:t>
            </a:r>
            <a:r>
              <a:rPr lang="en-US" sz="3200" b="1" dirty="0" smtClean="0"/>
              <a:t>Undermining </a:t>
            </a:r>
            <a:r>
              <a:rPr lang="en-US" sz="3200" b="1" dirty="0"/>
              <a:t>of the Monarchy</a:t>
            </a:r>
          </a:p>
        </p:txBody>
      </p:sp>
      <p:sp>
        <p:nvSpPr>
          <p:cNvPr id="3" name="Content Placeholder 2"/>
          <p:cNvSpPr>
            <a:spLocks noGrp="1"/>
          </p:cNvSpPr>
          <p:nvPr>
            <p:ph idx="1"/>
          </p:nvPr>
        </p:nvSpPr>
        <p:spPr>
          <a:xfrm>
            <a:off x="3368298" y="7987040"/>
            <a:ext cx="8310760" cy="3233734"/>
          </a:xfrm>
        </p:spPr>
        <p:txBody>
          <a:bodyPr>
            <a:normAutofit/>
          </a:bodyPr>
          <a:lstStyle/>
          <a:p>
            <a:pPr marL="0" indent="0" algn="ctr">
              <a:buNone/>
            </a:pPr>
            <a:endParaRPr lang="en-US" dirty="0" smtClean="0"/>
          </a:p>
          <a:p>
            <a:pPr marL="0" indent="0" algn="ctr">
              <a:buNone/>
            </a:pPr>
            <a:endParaRPr lang="en-US" dirty="0"/>
          </a:p>
          <a:p>
            <a:pPr marL="0" indent="0" algn="ctr">
              <a:buNone/>
            </a:pPr>
            <a:endParaRPr lang="en-US" dirty="0" smtClean="0"/>
          </a:p>
        </p:txBody>
      </p:sp>
      <p:sp>
        <p:nvSpPr>
          <p:cNvPr id="4" name="Rectangle 3"/>
          <p:cNvSpPr/>
          <p:nvPr/>
        </p:nvSpPr>
        <p:spPr>
          <a:xfrm>
            <a:off x="242808" y="1285903"/>
            <a:ext cx="4639158" cy="3970318"/>
          </a:xfrm>
          <a:prstGeom prst="rect">
            <a:avLst/>
          </a:prstGeom>
        </p:spPr>
        <p:txBody>
          <a:bodyPr wrap="square">
            <a:spAutoFit/>
          </a:bodyPr>
          <a:lstStyle/>
          <a:p>
            <a:r>
              <a:rPr lang="en-US" dirty="0" smtClean="0"/>
              <a:t>. . .  </a:t>
            </a:r>
            <a:r>
              <a:rPr lang="en-US" dirty="0"/>
              <a:t>there were an exceeding great number of men </a:t>
            </a:r>
            <a:r>
              <a:rPr lang="en-US" dirty="0" smtClean="0"/>
              <a:t>. . . in </a:t>
            </a:r>
            <a:r>
              <a:rPr lang="en-US" dirty="0"/>
              <a:t>their youth having read the books written by famous men of the ancient Grecian and Roman commonwealths concerning their polity and great actions; in which books the popular government was extolled by that glorious name of liberty, and monarchy disgraced by the name of tyranny; they became thereby in love with their forms of government. </a:t>
            </a:r>
            <a:endParaRPr lang="en-US" dirty="0" smtClean="0"/>
          </a:p>
          <a:p>
            <a:endParaRPr lang="en-US" u="sng" dirty="0"/>
          </a:p>
          <a:p>
            <a:r>
              <a:rPr lang="en-US" u="sng" dirty="0" smtClean="0"/>
              <a:t>And </a:t>
            </a:r>
            <a:r>
              <a:rPr lang="en-US" u="sng" dirty="0"/>
              <a:t>out of these men were chosen the greatest part of the House of Commons, or if they were not the greatest part, yet by advantage of their eloquence, were always able to sway the rest.</a:t>
            </a:r>
          </a:p>
        </p:txBody>
      </p:sp>
      <p:pic>
        <p:nvPicPr>
          <p:cNvPr id="7170" name="Picture 2" descr="http://images.fineartamerica.com/images-medium-large/charles-i-in-the-house-of-commons-english-schoo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5345" y="1008272"/>
            <a:ext cx="6507683" cy="509185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623180" y="6320613"/>
            <a:ext cx="4072012" cy="369332"/>
          </a:xfrm>
          <a:prstGeom prst="rect">
            <a:avLst/>
          </a:prstGeom>
          <a:noFill/>
        </p:spPr>
        <p:txBody>
          <a:bodyPr wrap="none" rtlCol="0">
            <a:spAutoFit/>
          </a:bodyPr>
          <a:lstStyle/>
          <a:p>
            <a:r>
              <a:rPr lang="en-US" dirty="0" smtClean="0"/>
              <a:t>CHARLES I BEFORE HOUSE OF COMMONS</a:t>
            </a:r>
            <a:endParaRPr lang="en-US" dirty="0"/>
          </a:p>
        </p:txBody>
      </p:sp>
      <p:sp>
        <p:nvSpPr>
          <p:cNvPr id="7" name="TextBox 6"/>
          <p:cNvSpPr txBox="1"/>
          <p:nvPr/>
        </p:nvSpPr>
        <p:spPr>
          <a:xfrm>
            <a:off x="2316315" y="418455"/>
            <a:ext cx="8355621" cy="369332"/>
          </a:xfrm>
          <a:prstGeom prst="rect">
            <a:avLst/>
          </a:prstGeom>
          <a:solidFill>
            <a:srgbClr val="FF9933"/>
          </a:solidFill>
        </p:spPr>
        <p:txBody>
          <a:bodyPr wrap="none" rtlCol="0">
            <a:spAutoFit/>
          </a:bodyPr>
          <a:lstStyle/>
          <a:p>
            <a:r>
              <a:rPr lang="en-US" dirty="0" smtClean="0"/>
              <a:t>THOSE WHO WERE CORRUPTED BY THEIR READING OF THE LATIN AND GREEK CLASSICS</a:t>
            </a:r>
            <a:endParaRPr lang="en-US" dirty="0"/>
          </a:p>
        </p:txBody>
      </p:sp>
    </p:spTree>
    <p:extLst>
      <p:ext uri="{BB962C8B-B14F-4D97-AF65-F5344CB8AC3E}">
        <p14:creationId xmlns:p14="http://schemas.microsoft.com/office/powerpoint/2010/main" val="22198874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411620"/>
          </a:xfrm>
          <a:solidFill>
            <a:srgbClr val="FFCC99"/>
          </a:solidFill>
        </p:spPr>
        <p:txBody>
          <a:bodyPr>
            <a:normAutofit fontScale="90000"/>
          </a:bodyPr>
          <a:lstStyle/>
          <a:p>
            <a:pPr algn="ctr"/>
            <a:r>
              <a:rPr lang="en-US" sz="3200" b="1" dirty="0"/>
              <a:t>The </a:t>
            </a:r>
            <a:r>
              <a:rPr lang="en-US" sz="3200" b="1" dirty="0" smtClean="0"/>
              <a:t>Undermining </a:t>
            </a:r>
            <a:r>
              <a:rPr lang="en-US" sz="3200" b="1" dirty="0"/>
              <a:t>of the Monarchy</a:t>
            </a:r>
          </a:p>
        </p:txBody>
      </p:sp>
      <p:sp>
        <p:nvSpPr>
          <p:cNvPr id="4" name="Rectangle 3"/>
          <p:cNvSpPr/>
          <p:nvPr/>
        </p:nvSpPr>
        <p:spPr>
          <a:xfrm>
            <a:off x="118817" y="1315918"/>
            <a:ext cx="3497452" cy="2585323"/>
          </a:xfrm>
          <a:prstGeom prst="rect">
            <a:avLst/>
          </a:prstGeom>
        </p:spPr>
        <p:txBody>
          <a:bodyPr wrap="square">
            <a:spAutoFit/>
          </a:bodyPr>
          <a:lstStyle/>
          <a:p>
            <a:r>
              <a:rPr lang="en-US" dirty="0" smtClean="0"/>
              <a:t>. . . </a:t>
            </a:r>
            <a:r>
              <a:rPr lang="en-US" u="sng" dirty="0" smtClean="0"/>
              <a:t>the </a:t>
            </a:r>
            <a:r>
              <a:rPr lang="en-US" u="sng" dirty="0"/>
              <a:t>city of London and other great towns of trade, having in admiration the prosperity of the Low Countries after they had revolted from their monarch</a:t>
            </a:r>
            <a:r>
              <a:rPr lang="en-US" dirty="0"/>
              <a:t>, the King of Spain, were inclined to think that the like change of government here, would to them produce the like prosperity.</a:t>
            </a:r>
          </a:p>
        </p:txBody>
      </p:sp>
      <p:pic>
        <p:nvPicPr>
          <p:cNvPr id="8194" name="Picture 2" descr="http://www.ferdinando.org.uk/images/london%20east%2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6717" y="1171575"/>
            <a:ext cx="8067675" cy="56864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35431" y="5749871"/>
            <a:ext cx="2451184" cy="646331"/>
          </a:xfrm>
          <a:prstGeom prst="rect">
            <a:avLst/>
          </a:prstGeom>
          <a:noFill/>
        </p:spPr>
        <p:txBody>
          <a:bodyPr wrap="none" rtlCol="0">
            <a:spAutoFit/>
          </a:bodyPr>
          <a:lstStyle/>
          <a:p>
            <a:r>
              <a:rPr lang="en-US" dirty="0" smtClean="0"/>
              <a:t>17</a:t>
            </a:r>
            <a:r>
              <a:rPr lang="en-US" baseline="30000" dirty="0" smtClean="0"/>
              <a:t>TH</a:t>
            </a:r>
            <a:r>
              <a:rPr lang="en-US" dirty="0" smtClean="0"/>
              <a:t> CENTURY LONDON</a:t>
            </a:r>
          </a:p>
          <a:p>
            <a:r>
              <a:rPr lang="en-US" dirty="0" smtClean="0"/>
              <a:t>BEFORE THE GREAT FIRE</a:t>
            </a:r>
            <a:endParaRPr lang="en-US" dirty="0"/>
          </a:p>
        </p:txBody>
      </p:sp>
      <p:sp>
        <p:nvSpPr>
          <p:cNvPr id="3" name="Rectangle 2"/>
          <p:cNvSpPr/>
          <p:nvPr/>
        </p:nvSpPr>
        <p:spPr>
          <a:xfrm>
            <a:off x="2854026" y="497854"/>
            <a:ext cx="5559342" cy="369332"/>
          </a:xfrm>
          <a:prstGeom prst="rect">
            <a:avLst/>
          </a:prstGeom>
          <a:solidFill>
            <a:srgbClr val="FF9933"/>
          </a:solidFill>
        </p:spPr>
        <p:txBody>
          <a:bodyPr wrap="none">
            <a:spAutoFit/>
          </a:bodyPr>
          <a:lstStyle/>
          <a:p>
            <a:r>
              <a:rPr lang="en-US" dirty="0" smtClean="0"/>
              <a:t>CENTRES OF COMMERCE AND TRADE SUCH AS LONDON</a:t>
            </a:r>
            <a:endParaRPr lang="en-US" dirty="0"/>
          </a:p>
        </p:txBody>
      </p:sp>
    </p:spTree>
    <p:extLst>
      <p:ext uri="{BB962C8B-B14F-4D97-AF65-F5344CB8AC3E}">
        <p14:creationId xmlns:p14="http://schemas.microsoft.com/office/powerpoint/2010/main" val="10061478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411620"/>
          </a:xfrm>
          <a:solidFill>
            <a:srgbClr val="FFCC99"/>
          </a:solidFill>
        </p:spPr>
        <p:txBody>
          <a:bodyPr>
            <a:normAutofit fontScale="90000"/>
          </a:bodyPr>
          <a:lstStyle/>
          <a:p>
            <a:pPr algn="ctr"/>
            <a:r>
              <a:rPr lang="en-US" sz="3200" b="1" dirty="0"/>
              <a:t>The </a:t>
            </a:r>
            <a:r>
              <a:rPr lang="en-US" sz="3200" b="1" dirty="0" smtClean="0"/>
              <a:t>Undermining </a:t>
            </a:r>
            <a:r>
              <a:rPr lang="en-US" sz="3200" b="1" dirty="0"/>
              <a:t>of the Monarchy</a:t>
            </a:r>
          </a:p>
        </p:txBody>
      </p:sp>
      <p:sp>
        <p:nvSpPr>
          <p:cNvPr id="4" name="Rectangle 3"/>
          <p:cNvSpPr/>
          <p:nvPr/>
        </p:nvSpPr>
        <p:spPr>
          <a:xfrm>
            <a:off x="493360" y="1199407"/>
            <a:ext cx="11205275" cy="1200329"/>
          </a:xfrm>
          <a:prstGeom prst="rect">
            <a:avLst/>
          </a:prstGeom>
        </p:spPr>
        <p:txBody>
          <a:bodyPr wrap="square">
            <a:spAutoFit/>
          </a:bodyPr>
          <a:lstStyle/>
          <a:p>
            <a:r>
              <a:rPr lang="en-US" dirty="0"/>
              <a:t>Lastly, the people in general were so ignorant of their duty, as that not one perhaps of ten thousand knew what right any man had to command him, or what necessity there was of King or Commonwealth, for which he was to part with his money against his will</a:t>
            </a:r>
            <a:r>
              <a:rPr lang="en-US" dirty="0" smtClean="0"/>
              <a:t>;  but </a:t>
            </a:r>
            <a:r>
              <a:rPr lang="en-US" dirty="0"/>
              <a:t>thought himself to be so much master of whatsoever he possessed, that it could not be taken from him upon any </a:t>
            </a:r>
            <a:r>
              <a:rPr lang="en-US" dirty="0" err="1"/>
              <a:t>pretence</a:t>
            </a:r>
            <a:r>
              <a:rPr lang="en-US" dirty="0"/>
              <a:t> of common safety without his own consent</a:t>
            </a:r>
            <a:r>
              <a:rPr lang="en-US" dirty="0" smtClean="0"/>
              <a:t>.</a:t>
            </a:r>
            <a:endParaRPr lang="en-US" dirty="0"/>
          </a:p>
        </p:txBody>
      </p:sp>
      <p:sp>
        <p:nvSpPr>
          <p:cNvPr id="3" name="Rectangle 2"/>
          <p:cNvSpPr/>
          <p:nvPr/>
        </p:nvSpPr>
        <p:spPr>
          <a:xfrm>
            <a:off x="802401" y="418455"/>
            <a:ext cx="10587194" cy="369332"/>
          </a:xfrm>
          <a:prstGeom prst="rect">
            <a:avLst/>
          </a:prstGeom>
          <a:solidFill>
            <a:srgbClr val="FF9933"/>
          </a:solidFill>
        </p:spPr>
        <p:txBody>
          <a:bodyPr wrap="none">
            <a:spAutoFit/>
          </a:bodyPr>
          <a:lstStyle/>
          <a:p>
            <a:r>
              <a:rPr lang="en-US" dirty="0" smtClean="0"/>
              <a:t>IGNORANCE OF THE PEOPLE:  </a:t>
            </a:r>
            <a:r>
              <a:rPr lang="en-US" dirty="0"/>
              <a:t>Lack of understanding as to the important role played by the monarchy in </a:t>
            </a:r>
            <a:r>
              <a:rPr lang="en-US" dirty="0" smtClean="0"/>
              <a:t>society</a:t>
            </a:r>
            <a:endParaRPr lang="en-US" dirty="0"/>
          </a:p>
        </p:txBody>
      </p:sp>
      <p:pic>
        <p:nvPicPr>
          <p:cNvPr id="6146" name="Picture 2" descr="http://www.bellbajao.org/wp-content/uploads/2011/10/ignorance_275xOF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9738" y="2811356"/>
            <a:ext cx="3765496" cy="3765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6067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411620"/>
          </a:xfrm>
          <a:solidFill>
            <a:srgbClr val="FFCC99"/>
          </a:solidFill>
        </p:spPr>
        <p:txBody>
          <a:bodyPr>
            <a:normAutofit fontScale="90000"/>
          </a:bodyPr>
          <a:lstStyle/>
          <a:p>
            <a:pPr algn="ctr"/>
            <a:r>
              <a:rPr lang="en-US" sz="3200" b="1" dirty="0"/>
              <a:t>The </a:t>
            </a:r>
            <a:r>
              <a:rPr lang="en-US" sz="3200" b="1" dirty="0" smtClean="0"/>
              <a:t>Undermining </a:t>
            </a:r>
            <a:r>
              <a:rPr lang="en-US" sz="3200" b="1" dirty="0"/>
              <a:t>of the Monarchy</a:t>
            </a:r>
          </a:p>
        </p:txBody>
      </p:sp>
      <p:sp>
        <p:nvSpPr>
          <p:cNvPr id="4" name="Rectangle 3"/>
          <p:cNvSpPr/>
          <p:nvPr/>
        </p:nvSpPr>
        <p:spPr>
          <a:xfrm>
            <a:off x="1022903" y="1309348"/>
            <a:ext cx="10647336" cy="2031325"/>
          </a:xfrm>
          <a:prstGeom prst="rect">
            <a:avLst/>
          </a:prstGeom>
        </p:spPr>
        <p:txBody>
          <a:bodyPr wrap="squar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What have we then gotten by our deliverance from the Pope’s tyranny, if these petty men succeed in the place of it, that have nothing in them that can be beneficial to the public, except their silence</a:t>
            </a:r>
            <a:r>
              <a:rPr lang="en-US" dirty="0" smtClean="0">
                <a:latin typeface="Calibri" panose="020F0502020204030204" pitchFamily="34" charset="0"/>
                <a:ea typeface="Calibri" panose="020F0502020204030204" pitchFamily="34" charset="0"/>
                <a:cs typeface="Times New Roman" panose="02020603050405020304" pitchFamily="18" charset="0"/>
              </a:rPr>
              <a:t>?</a:t>
            </a:r>
          </a:p>
          <a:p>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smtClean="0">
                <a:latin typeface="Calibri" panose="020F0502020204030204" pitchFamily="34" charset="0"/>
                <a:ea typeface="Calibri" panose="020F0502020204030204" pitchFamily="34" charset="0"/>
                <a:cs typeface="Times New Roman" panose="02020603050405020304" pitchFamily="18" charset="0"/>
              </a:rPr>
              <a:t>For </a:t>
            </a:r>
            <a:r>
              <a:rPr lang="en-US" dirty="0">
                <a:latin typeface="Calibri" panose="020F0502020204030204" pitchFamily="34" charset="0"/>
                <a:ea typeface="Calibri" panose="020F0502020204030204" pitchFamily="34" charset="0"/>
                <a:cs typeface="Times New Roman" panose="02020603050405020304" pitchFamily="18" charset="0"/>
              </a:rPr>
              <a:t>their learning, it amounts to no more than an imperfect knowledge of Greek and Latin, and an acquired readiness in the Scripture language, with a gesture and tone suitable </a:t>
            </a:r>
            <a:r>
              <a:rPr lang="en-US" dirty="0" smtClean="0">
                <a:latin typeface="Calibri" panose="020F0502020204030204" pitchFamily="34" charset="0"/>
                <a:ea typeface="Calibri" panose="020F0502020204030204" pitchFamily="34" charset="0"/>
                <a:cs typeface="Times New Roman" panose="02020603050405020304" pitchFamily="18" charset="0"/>
              </a:rPr>
              <a:t>thereunto . . . </a:t>
            </a:r>
          </a:p>
          <a:p>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b="1" dirty="0" smtClean="0">
                <a:latin typeface="Calibri" panose="020F0502020204030204" pitchFamily="34" charset="0"/>
                <a:ea typeface="Calibri" panose="020F0502020204030204" pitchFamily="34" charset="0"/>
                <a:cs typeface="Times New Roman" panose="02020603050405020304" pitchFamily="18" charset="0"/>
              </a:rPr>
              <a:t> . . . but </a:t>
            </a:r>
            <a:r>
              <a:rPr lang="en-US" b="1" dirty="0">
                <a:latin typeface="Calibri" panose="020F0502020204030204" pitchFamily="34" charset="0"/>
                <a:ea typeface="Calibri" panose="020F0502020204030204" pitchFamily="34" charset="0"/>
                <a:cs typeface="Times New Roman" panose="02020603050405020304" pitchFamily="18" charset="0"/>
              </a:rPr>
              <a:t>of justice and charity, the manners of religion, they have neither knowledge nor </a:t>
            </a:r>
            <a:r>
              <a:rPr lang="en-US" b="1" dirty="0" smtClean="0">
                <a:latin typeface="Calibri" panose="020F0502020204030204" pitchFamily="34" charset="0"/>
                <a:ea typeface="Calibri" panose="020F0502020204030204" pitchFamily="34" charset="0"/>
                <a:cs typeface="Times New Roman" panose="02020603050405020304" pitchFamily="18" charset="0"/>
              </a:rPr>
              <a:t>practice.</a:t>
            </a:r>
            <a:endParaRPr lang="en-US" b="1" dirty="0"/>
          </a:p>
        </p:txBody>
      </p:sp>
      <p:sp>
        <p:nvSpPr>
          <p:cNvPr id="5" name="TextBox 4"/>
          <p:cNvSpPr txBox="1"/>
          <p:nvPr/>
        </p:nvSpPr>
        <p:spPr>
          <a:xfrm>
            <a:off x="2486251" y="418455"/>
            <a:ext cx="7720640" cy="369332"/>
          </a:xfrm>
          <a:prstGeom prst="rect">
            <a:avLst/>
          </a:prstGeom>
          <a:solidFill>
            <a:srgbClr val="FF9933"/>
          </a:solidFill>
        </p:spPr>
        <p:txBody>
          <a:bodyPr wrap="none" rtlCol="0">
            <a:spAutoFit/>
          </a:bodyPr>
          <a:lstStyle/>
          <a:p>
            <a:pPr algn="ctr"/>
            <a:r>
              <a:rPr lang="en-US" dirty="0" smtClean="0">
                <a:latin typeface="Calibri" panose="020F0502020204030204" pitchFamily="34" charset="0"/>
                <a:ea typeface="Calibri" panose="020F0502020204030204" pitchFamily="34" charset="0"/>
                <a:cs typeface="Times New Roman" panose="02020603050405020304" pitchFamily="18" charset="0"/>
              </a:rPr>
              <a:t>BUT OF JUSTICE AND CHARITY, THEY HAVE NEITHER KNOWLEDGE NOR PRACTICE</a:t>
            </a:r>
            <a:endParaRPr lang="en-US" dirty="0"/>
          </a:p>
        </p:txBody>
      </p:sp>
      <p:pic>
        <p:nvPicPr>
          <p:cNvPr id="7170" name="Picture 2" descr="http://www.ritholtz.com/blog/wp-content/uploads/2010/01/banker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348584"/>
            <a:ext cx="3006670" cy="250941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4231566"/>
            <a:ext cx="3006671" cy="646331"/>
          </a:xfrm>
          <a:prstGeom prst="rect">
            <a:avLst/>
          </a:prstGeom>
          <a:solidFill>
            <a:schemeClr val="bg1"/>
          </a:solidFill>
        </p:spPr>
        <p:txBody>
          <a:bodyPr wrap="square" rtlCol="0">
            <a:spAutoFit/>
          </a:bodyPr>
          <a:lstStyle/>
          <a:p>
            <a:r>
              <a:rPr lang="en-US" dirty="0" smtClean="0"/>
              <a:t>             </a:t>
            </a:r>
          </a:p>
          <a:p>
            <a:r>
              <a:rPr lang="en-US" dirty="0" smtClean="0"/>
              <a:t>                                                                                                     </a:t>
            </a:r>
            <a:endParaRPr lang="en-US" dirty="0"/>
          </a:p>
        </p:txBody>
      </p:sp>
      <p:pic>
        <p:nvPicPr>
          <p:cNvPr id="1026" name="Picture 2" descr="http://www.artchive.com/web_gallery/reproductions/137501-138000/137910/siz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3429" y="4325085"/>
            <a:ext cx="3323142" cy="25329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tim-parks.com/wp-content/uploads/Reymerswaele-Usurer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3329" y="4329830"/>
            <a:ext cx="1931834" cy="254692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4.bp.blogspot.com/_qUFDMUpk9jE/Sr8vSuNIaAI/AAAAAAAAZOI/gdlJXtGbVi8/s400/bankTo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1921" y="4329830"/>
            <a:ext cx="3880077" cy="252817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26851" y="3982862"/>
            <a:ext cx="2248705" cy="369332"/>
          </a:xfrm>
          <a:prstGeom prst="rect">
            <a:avLst/>
          </a:prstGeom>
          <a:noFill/>
        </p:spPr>
        <p:txBody>
          <a:bodyPr wrap="square" rtlCol="0">
            <a:spAutoFit/>
          </a:bodyPr>
          <a:lstStyle/>
          <a:p>
            <a:r>
              <a:rPr lang="en-US" dirty="0" smtClean="0"/>
              <a:t>MEDIEVAL USERERS</a:t>
            </a:r>
            <a:endParaRPr lang="en-US" dirty="0"/>
          </a:p>
        </p:txBody>
      </p:sp>
      <p:sp>
        <p:nvSpPr>
          <p:cNvPr id="6" name="TextBox 5"/>
          <p:cNvSpPr txBox="1"/>
          <p:nvPr/>
        </p:nvSpPr>
        <p:spPr>
          <a:xfrm>
            <a:off x="8199794" y="3955753"/>
            <a:ext cx="4104329" cy="369332"/>
          </a:xfrm>
          <a:prstGeom prst="rect">
            <a:avLst/>
          </a:prstGeom>
          <a:noFill/>
        </p:spPr>
        <p:txBody>
          <a:bodyPr wrap="none" rtlCol="0">
            <a:spAutoFit/>
          </a:bodyPr>
          <a:lstStyle/>
          <a:p>
            <a:r>
              <a:rPr lang="en-US" dirty="0" smtClean="0"/>
              <a:t>SIGNING OF BANK OF ENGLAND CHARTER</a:t>
            </a:r>
            <a:endParaRPr lang="en-US" dirty="0"/>
          </a:p>
        </p:txBody>
      </p:sp>
      <p:sp>
        <p:nvSpPr>
          <p:cNvPr id="9" name="TextBox 8"/>
          <p:cNvSpPr txBox="1"/>
          <p:nvPr/>
        </p:nvSpPr>
        <p:spPr>
          <a:xfrm>
            <a:off x="354188" y="4508565"/>
            <a:ext cx="1981825" cy="369332"/>
          </a:xfrm>
          <a:prstGeom prst="rect">
            <a:avLst/>
          </a:prstGeom>
          <a:noFill/>
        </p:spPr>
        <p:txBody>
          <a:bodyPr wrap="none" rtlCol="0">
            <a:spAutoFit/>
          </a:bodyPr>
          <a:lstStyle/>
          <a:p>
            <a:r>
              <a:rPr lang="en-US" dirty="0" smtClean="0"/>
              <a:t>MODERN USURERS</a:t>
            </a:r>
            <a:endParaRPr lang="en-US" dirty="0"/>
          </a:p>
        </p:txBody>
      </p:sp>
    </p:spTree>
    <p:extLst>
      <p:ext uri="{BB962C8B-B14F-4D97-AF65-F5344CB8AC3E}">
        <p14:creationId xmlns:p14="http://schemas.microsoft.com/office/powerpoint/2010/main" val="189215300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411620"/>
          </a:xfrm>
          <a:solidFill>
            <a:srgbClr val="99CCFF"/>
          </a:solidFill>
        </p:spPr>
        <p:txBody>
          <a:bodyPr>
            <a:normAutofit fontScale="90000"/>
          </a:bodyPr>
          <a:lstStyle/>
          <a:p>
            <a:pPr algn="ctr"/>
            <a:r>
              <a:rPr lang="en-US" sz="3600" dirty="0" smtClean="0"/>
              <a:t>PART 6</a:t>
            </a:r>
            <a:endParaRPr lang="en-US" sz="3600" dirty="0"/>
          </a:p>
        </p:txBody>
      </p:sp>
      <p:sp>
        <p:nvSpPr>
          <p:cNvPr id="3" name="Content Placeholder 2"/>
          <p:cNvSpPr>
            <a:spLocks noGrp="1"/>
          </p:cNvSpPr>
          <p:nvPr>
            <p:ph idx="1"/>
          </p:nvPr>
        </p:nvSpPr>
        <p:spPr>
          <a:xfrm>
            <a:off x="625097" y="1742644"/>
            <a:ext cx="11396421" cy="4844136"/>
          </a:xfrm>
        </p:spPr>
        <p:txBody>
          <a:bodyPr>
            <a:normAutofit/>
          </a:bodyPr>
          <a:lstStyle/>
          <a:p>
            <a:pPr marL="0" indent="0" algn="ctr">
              <a:buNone/>
            </a:pPr>
            <a:endParaRPr lang="en-US" dirty="0" smtClean="0"/>
          </a:p>
          <a:p>
            <a:pPr marL="0" indent="0" algn="ctr">
              <a:buNone/>
            </a:pPr>
            <a:endParaRPr lang="en-US" dirty="0"/>
          </a:p>
          <a:p>
            <a:pPr marL="0" indent="0" algn="ctr">
              <a:buNone/>
            </a:pPr>
            <a:r>
              <a:rPr lang="en-US" sz="3200" dirty="0" smtClean="0"/>
              <a:t>London Goldsmiths Funded with Dutch Money</a:t>
            </a:r>
          </a:p>
        </p:txBody>
      </p:sp>
    </p:spTree>
    <p:extLst>
      <p:ext uri="{BB962C8B-B14F-4D97-AF65-F5344CB8AC3E}">
        <p14:creationId xmlns:p14="http://schemas.microsoft.com/office/powerpoint/2010/main" val="319123672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411620"/>
          </a:xfrm>
          <a:solidFill>
            <a:srgbClr val="99CCFF"/>
          </a:solidFill>
        </p:spPr>
        <p:txBody>
          <a:bodyPr>
            <a:normAutofit fontScale="90000"/>
          </a:bodyPr>
          <a:lstStyle/>
          <a:p>
            <a:pPr algn="ctr"/>
            <a:r>
              <a:rPr lang="en-US" sz="3600" dirty="0"/>
              <a:t>London Goldsmiths Funded with Dutch Money</a:t>
            </a:r>
          </a:p>
        </p:txBody>
      </p:sp>
      <p:sp>
        <p:nvSpPr>
          <p:cNvPr id="3" name="Content Placeholder 2"/>
          <p:cNvSpPr>
            <a:spLocks noGrp="1"/>
          </p:cNvSpPr>
          <p:nvPr>
            <p:ph idx="1"/>
          </p:nvPr>
        </p:nvSpPr>
        <p:spPr>
          <a:xfrm>
            <a:off x="-1" y="418455"/>
            <a:ext cx="12191999" cy="511443"/>
          </a:xfrm>
          <a:solidFill>
            <a:srgbClr val="CCFFFF"/>
          </a:solidFill>
        </p:spPr>
        <p:txBody>
          <a:bodyPr>
            <a:normAutofit/>
          </a:bodyPr>
          <a:lstStyle/>
          <a:p>
            <a:pPr marL="0" indent="0" algn="ctr">
              <a:buNone/>
            </a:pPr>
            <a:r>
              <a:rPr lang="en-US" dirty="0" smtClean="0"/>
              <a:t>Who were the Goldsmiths?</a:t>
            </a:r>
            <a:endParaRPr lang="en-US" dirty="0"/>
          </a:p>
        </p:txBody>
      </p:sp>
      <p:sp>
        <p:nvSpPr>
          <p:cNvPr id="4" name="TextBox 3"/>
          <p:cNvSpPr txBox="1"/>
          <p:nvPr/>
        </p:nvSpPr>
        <p:spPr>
          <a:xfrm>
            <a:off x="0" y="1047050"/>
            <a:ext cx="12301573" cy="3477875"/>
          </a:xfrm>
          <a:prstGeom prst="rect">
            <a:avLst/>
          </a:prstGeom>
          <a:noFill/>
        </p:spPr>
        <p:txBody>
          <a:bodyPr wrap="none" rtlCol="0">
            <a:spAutoFit/>
          </a:bodyPr>
          <a:lstStyle/>
          <a:p>
            <a:r>
              <a:rPr lang="en-US" sz="2000" dirty="0" smtClean="0"/>
              <a:t>The London goldsmiths first gained their riches by supplying Cromwell with “wants of money upon great advantage.”</a:t>
            </a:r>
          </a:p>
          <a:p>
            <a:r>
              <a:rPr lang="en-US" sz="2000" dirty="0" smtClean="0"/>
              <a:t>Edward, Earl of Clarendon, 1827.</a:t>
            </a:r>
          </a:p>
          <a:p>
            <a:endParaRPr lang="en-US" sz="2000" dirty="0"/>
          </a:p>
          <a:p>
            <a:r>
              <a:rPr lang="en-US" sz="2000" dirty="0" smtClean="0"/>
              <a:t>The goldsmiths emerged </a:t>
            </a:r>
            <a:r>
              <a:rPr lang="en-US" sz="2000" dirty="0"/>
              <a:t>as bankers or money-lenders.  They were a group of 5 or 6 men</a:t>
            </a:r>
            <a:r>
              <a:rPr lang="en-US" sz="2000" dirty="0" smtClean="0"/>
              <a:t>.   In 1669, a Parliamentary</a:t>
            </a:r>
          </a:p>
          <a:p>
            <a:r>
              <a:rPr lang="en-US" sz="2000" dirty="0" smtClean="0"/>
              <a:t>committee was being told that “Alderman </a:t>
            </a:r>
            <a:r>
              <a:rPr lang="en-US" sz="2000" dirty="0" err="1" smtClean="0"/>
              <a:t>Bucknill</a:t>
            </a:r>
            <a:r>
              <a:rPr lang="en-US" sz="2000" dirty="0" smtClean="0"/>
              <a:t> had above 100,000 pounds in his hands,  Mr. </a:t>
            </a:r>
            <a:r>
              <a:rPr lang="en-US" sz="2000" dirty="0" err="1" smtClean="0"/>
              <a:t>Meynell</a:t>
            </a:r>
            <a:r>
              <a:rPr lang="en-US" sz="2000" dirty="0" smtClean="0"/>
              <a:t> above</a:t>
            </a:r>
          </a:p>
          <a:p>
            <a:r>
              <a:rPr lang="en-US" sz="2000" dirty="0" smtClean="0"/>
              <a:t>30,000 pounds, Mr. </a:t>
            </a:r>
            <a:r>
              <a:rPr lang="en-US" sz="2000" dirty="0" err="1" smtClean="0"/>
              <a:t>Vandeput</a:t>
            </a:r>
            <a:r>
              <a:rPr lang="en-US" sz="2000" dirty="0" smtClean="0"/>
              <a:t> at one time 60,000 pounds, Mr. </a:t>
            </a:r>
            <a:r>
              <a:rPr lang="en-US" sz="2000" dirty="0" err="1" smtClean="0"/>
              <a:t>Dericost</a:t>
            </a:r>
            <a:r>
              <a:rPr lang="en-US" sz="2000" dirty="0" smtClean="0"/>
              <a:t> always near 200,000 pounds </a:t>
            </a:r>
            <a:r>
              <a:rPr lang="en-US" sz="2000" u="sng" dirty="0" smtClean="0"/>
              <a:t>of Dutch money</a:t>
            </a:r>
          </a:p>
          <a:p>
            <a:r>
              <a:rPr lang="en-US" sz="2000" u="sng" dirty="0" smtClean="0"/>
              <a:t>lent to merchants at 7, 6 and 5 per cent when money was at 8 per cent</a:t>
            </a:r>
            <a:r>
              <a:rPr lang="en-US" sz="2000" dirty="0" smtClean="0"/>
              <a:t>”.    Hist. MSS.  Comm., part </a:t>
            </a:r>
            <a:r>
              <a:rPr lang="en-US" sz="2000" dirty="0" err="1" smtClean="0"/>
              <a:t>i</a:t>
            </a:r>
            <a:r>
              <a:rPr lang="en-US" sz="2000" dirty="0" smtClean="0"/>
              <a:t>, 134.</a:t>
            </a:r>
          </a:p>
          <a:p>
            <a:r>
              <a:rPr lang="en-US" sz="2000" dirty="0" smtClean="0"/>
              <a:t>Money could be gotten in Holland 3% lower cost.</a:t>
            </a:r>
          </a:p>
          <a:p>
            <a:endParaRPr lang="en-US" sz="2000" dirty="0"/>
          </a:p>
          <a:p>
            <a:r>
              <a:rPr lang="en-US" sz="2000" dirty="0" smtClean="0"/>
              <a:t>“. . . the London goldsmiths, who play so large a part in the story of Restoration England, were to a very great extent</a:t>
            </a:r>
          </a:p>
          <a:p>
            <a:r>
              <a:rPr lang="en-US" sz="2000" dirty="0" smtClean="0"/>
              <a:t>mere agents, operating with Dutch money.”   Christopher Hollis, THE TWO NATIONS, p. 22.</a:t>
            </a:r>
            <a:endParaRPr lang="en-US" sz="2000" dirty="0"/>
          </a:p>
        </p:txBody>
      </p:sp>
    </p:spTree>
    <p:extLst>
      <p:ext uri="{BB962C8B-B14F-4D97-AF65-F5344CB8AC3E}">
        <p14:creationId xmlns:p14="http://schemas.microsoft.com/office/powerpoint/2010/main" val="51693038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4"/>
            <a:ext cx="12191999" cy="442617"/>
          </a:xfrm>
          <a:solidFill>
            <a:srgbClr val="FFC000"/>
          </a:solidFill>
        </p:spPr>
        <p:txBody>
          <a:bodyPr>
            <a:normAutofit fontScale="90000"/>
          </a:bodyPr>
          <a:lstStyle/>
          <a:p>
            <a:pPr algn="ctr"/>
            <a:r>
              <a:rPr lang="en-US" sz="3200" dirty="0" smtClean="0"/>
              <a:t>PART 7</a:t>
            </a:r>
            <a:endParaRPr lang="en-US" sz="3200" dirty="0"/>
          </a:p>
        </p:txBody>
      </p:sp>
      <p:sp>
        <p:nvSpPr>
          <p:cNvPr id="3" name="Content Placeholder 2"/>
          <p:cNvSpPr>
            <a:spLocks noGrp="1"/>
          </p:cNvSpPr>
          <p:nvPr>
            <p:ph idx="1"/>
          </p:nvPr>
        </p:nvSpPr>
        <p:spPr>
          <a:xfrm>
            <a:off x="625097" y="1742644"/>
            <a:ext cx="11396421" cy="4844136"/>
          </a:xfrm>
        </p:spPr>
        <p:txBody>
          <a:bodyPr>
            <a:normAutofit/>
          </a:bodyPr>
          <a:lstStyle/>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r>
              <a:rPr lang="en-US" sz="4000" dirty="0" smtClean="0"/>
              <a:t>Dutch Jewish Publishers of English Bible?</a:t>
            </a:r>
          </a:p>
        </p:txBody>
      </p:sp>
    </p:spTree>
    <p:extLst>
      <p:ext uri="{BB962C8B-B14F-4D97-AF65-F5344CB8AC3E}">
        <p14:creationId xmlns:p14="http://schemas.microsoft.com/office/powerpoint/2010/main" val="289537567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4"/>
            <a:ext cx="12191999" cy="442617"/>
          </a:xfrm>
          <a:solidFill>
            <a:srgbClr val="FFC000"/>
          </a:solidFill>
        </p:spPr>
        <p:txBody>
          <a:bodyPr>
            <a:normAutofit fontScale="90000"/>
          </a:bodyPr>
          <a:lstStyle/>
          <a:p>
            <a:pPr algn="ctr"/>
            <a:r>
              <a:rPr lang="en-US" sz="3200" b="1" dirty="0"/>
              <a:t>Dutch Jewish Publishers of English Bible?</a:t>
            </a:r>
          </a:p>
        </p:txBody>
      </p:sp>
      <p:sp>
        <p:nvSpPr>
          <p:cNvPr id="3" name="Content Placeholder 2"/>
          <p:cNvSpPr>
            <a:spLocks noGrp="1"/>
          </p:cNvSpPr>
          <p:nvPr>
            <p:ph idx="1"/>
          </p:nvPr>
        </p:nvSpPr>
        <p:spPr>
          <a:xfrm>
            <a:off x="435921" y="1939384"/>
            <a:ext cx="6553816" cy="4647395"/>
          </a:xfrm>
        </p:spPr>
        <p:txBody>
          <a:bodyPr>
            <a:normAutofit/>
          </a:bodyPr>
          <a:lstStyle/>
          <a:p>
            <a:pPr marL="0" indent="0" algn="ctr">
              <a:buNone/>
            </a:pPr>
            <a:endParaRPr lang="en-US" dirty="0" smtClean="0"/>
          </a:p>
          <a:p>
            <a:pPr marL="0" indent="0" algn="ctr">
              <a:buNone/>
            </a:pPr>
            <a:endParaRPr lang="en-US" dirty="0"/>
          </a:p>
          <a:p>
            <a:pPr marL="0" indent="0" algn="ctr">
              <a:buNone/>
            </a:pPr>
            <a:endParaRPr lang="en-US" dirty="0" smtClean="0"/>
          </a:p>
        </p:txBody>
      </p:sp>
      <p:pic>
        <p:nvPicPr>
          <p:cNvPr id="1026" name="Picture 2" descr="http://portugesegemeente.nl/wordpress/wp-content/uploads/2012/12/menasseh_ben_israel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4761" y="900355"/>
            <a:ext cx="4181475" cy="56864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5921" y="1435243"/>
            <a:ext cx="6768776" cy="2308324"/>
          </a:xfrm>
          <a:prstGeom prst="rect">
            <a:avLst/>
          </a:prstGeom>
          <a:noFill/>
        </p:spPr>
        <p:txBody>
          <a:bodyPr wrap="none" rtlCol="0">
            <a:spAutoFit/>
          </a:bodyPr>
          <a:lstStyle/>
          <a:p>
            <a:r>
              <a:rPr lang="en-US" b="1" dirty="0" err="1" smtClean="0"/>
              <a:t>Menasseh</a:t>
            </a:r>
            <a:r>
              <a:rPr lang="en-US" b="1" dirty="0" smtClean="0"/>
              <a:t> </a:t>
            </a:r>
            <a:r>
              <a:rPr lang="en-US" b="1" dirty="0"/>
              <a:t>ben </a:t>
            </a:r>
            <a:r>
              <a:rPr lang="en-US" b="1" dirty="0" smtClean="0"/>
              <a:t>Israel</a:t>
            </a:r>
            <a:r>
              <a:rPr lang="en-US" dirty="0"/>
              <a:t> </a:t>
            </a:r>
            <a:r>
              <a:rPr lang="en-US" dirty="0" smtClean="0"/>
              <a:t>(1604</a:t>
            </a:r>
            <a:r>
              <a:rPr lang="en-US" dirty="0"/>
              <a:t> – 1657),</a:t>
            </a:r>
            <a:r>
              <a:rPr lang="en-US" dirty="0" smtClean="0"/>
              <a:t> was a Portuguese Sephardic rabbi,</a:t>
            </a:r>
          </a:p>
          <a:p>
            <a:r>
              <a:rPr lang="en-US" dirty="0" smtClean="0"/>
              <a:t>writer, </a:t>
            </a:r>
            <a:r>
              <a:rPr lang="en-US" dirty="0"/>
              <a:t>diplomat</a:t>
            </a:r>
            <a:r>
              <a:rPr lang="en-US" dirty="0" smtClean="0"/>
              <a:t>, printer </a:t>
            </a:r>
            <a:r>
              <a:rPr lang="en-US" dirty="0"/>
              <a:t>and publisher</a:t>
            </a:r>
            <a:r>
              <a:rPr lang="en-US" dirty="0" smtClean="0"/>
              <a:t>, founder </a:t>
            </a:r>
            <a:r>
              <a:rPr lang="en-US" dirty="0"/>
              <a:t>of </a:t>
            </a:r>
            <a:r>
              <a:rPr lang="en-US" dirty="0" smtClean="0"/>
              <a:t>the</a:t>
            </a:r>
          </a:p>
          <a:p>
            <a:r>
              <a:rPr lang="en-US" dirty="0" smtClean="0"/>
              <a:t>first Hebrew printing press in Amsterdam in </a:t>
            </a:r>
            <a:r>
              <a:rPr lang="en-US" dirty="0"/>
              <a:t>1626</a:t>
            </a:r>
            <a:r>
              <a:rPr lang="en-US" dirty="0" smtClean="0"/>
              <a:t>.   His parents</a:t>
            </a:r>
          </a:p>
          <a:p>
            <a:r>
              <a:rPr lang="en-US" dirty="0" smtClean="0"/>
              <a:t>left Portugal because of the Inquisition and settled in Amsterdam.</a:t>
            </a:r>
          </a:p>
          <a:p>
            <a:endParaRPr lang="en-US" dirty="0"/>
          </a:p>
          <a:p>
            <a:r>
              <a:rPr lang="en-US" dirty="0" err="1" smtClean="0"/>
              <a:t>Menasseh</a:t>
            </a:r>
            <a:r>
              <a:rPr lang="en-US" dirty="0" smtClean="0"/>
              <a:t> turned </a:t>
            </a:r>
            <a:r>
              <a:rPr lang="en-US" dirty="0"/>
              <a:t>his attention to England, whence the Jews had </a:t>
            </a:r>
            <a:r>
              <a:rPr lang="en-US" dirty="0" smtClean="0"/>
              <a:t>been</a:t>
            </a:r>
          </a:p>
          <a:p>
            <a:r>
              <a:rPr lang="en-US" dirty="0" smtClean="0"/>
              <a:t>expelled </a:t>
            </a:r>
            <a:r>
              <a:rPr lang="en-US" dirty="0"/>
              <a:t>since 1290. He worked to get them permission to </a:t>
            </a:r>
            <a:r>
              <a:rPr lang="en-US" dirty="0" smtClean="0"/>
              <a:t>settle</a:t>
            </a:r>
          </a:p>
          <a:p>
            <a:r>
              <a:rPr lang="en-US" dirty="0" smtClean="0"/>
              <a:t>there </a:t>
            </a:r>
            <a:r>
              <a:rPr lang="en-US" dirty="0"/>
              <a:t>again and thus </a:t>
            </a:r>
            <a:r>
              <a:rPr lang="en-US" dirty="0" smtClean="0"/>
              <a:t>provide a </a:t>
            </a:r>
            <a:r>
              <a:rPr lang="en-US" dirty="0"/>
              <a:t>new </a:t>
            </a:r>
            <a:r>
              <a:rPr lang="en-US" dirty="0" smtClean="0"/>
              <a:t>haven </a:t>
            </a:r>
            <a:r>
              <a:rPr lang="en-US" dirty="0"/>
              <a:t>for his </a:t>
            </a:r>
            <a:r>
              <a:rPr lang="en-US" dirty="0" smtClean="0"/>
              <a:t>brethren.</a:t>
            </a:r>
            <a:endParaRPr lang="en-US" dirty="0"/>
          </a:p>
        </p:txBody>
      </p:sp>
    </p:spTree>
    <p:extLst>
      <p:ext uri="{BB962C8B-B14F-4D97-AF65-F5344CB8AC3E}">
        <p14:creationId xmlns:p14="http://schemas.microsoft.com/office/powerpoint/2010/main" val="2736906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489112"/>
          </a:xfrm>
          <a:solidFill>
            <a:srgbClr val="FFFF00"/>
          </a:solidFill>
        </p:spPr>
        <p:txBody>
          <a:bodyPr>
            <a:normAutofit fontScale="90000"/>
          </a:bodyPr>
          <a:lstStyle/>
          <a:p>
            <a:pPr algn="ctr"/>
            <a:r>
              <a:rPr lang="en-US" sz="3200" dirty="0"/>
              <a:t>Timeline:  England’s Monarch Families and Money Power</a:t>
            </a:r>
          </a:p>
        </p:txBody>
      </p:sp>
      <p:sp>
        <p:nvSpPr>
          <p:cNvPr id="3" name="Content Placeholder 2"/>
          <p:cNvSpPr>
            <a:spLocks noGrp="1"/>
          </p:cNvSpPr>
          <p:nvPr>
            <p:ph idx="1"/>
          </p:nvPr>
        </p:nvSpPr>
        <p:spPr>
          <a:xfrm>
            <a:off x="0" y="495947"/>
            <a:ext cx="12191998" cy="6362053"/>
          </a:xfrm>
        </p:spPr>
        <p:txBody>
          <a:bodyPr>
            <a:normAutofit/>
          </a:bodyPr>
          <a:lstStyle/>
          <a:p>
            <a:pPr marL="0" indent="0">
              <a:buNone/>
            </a:pPr>
            <a:endParaRPr lang="en-US" dirty="0" smtClean="0"/>
          </a:p>
          <a:p>
            <a:pPr marL="0" indent="0">
              <a:buNone/>
            </a:pPr>
            <a:endParaRPr lang="en-US" dirty="0"/>
          </a:p>
          <a:p>
            <a:pPr marL="0" indent="0">
              <a:buNone/>
            </a:pPr>
            <a:r>
              <a:rPr lang="en-US" dirty="0" smtClean="0"/>
              <a:t>   _________________________________________________________________</a:t>
            </a:r>
            <a:endParaRPr lang="en-US" dirty="0"/>
          </a:p>
          <a:p>
            <a:pPr marL="0" indent="0">
              <a:buNone/>
            </a:pPr>
            <a:r>
              <a:rPr lang="en-US" sz="1200" dirty="0" smtClean="0"/>
              <a:t>  </a:t>
            </a:r>
            <a:r>
              <a:rPr lang="en-US" sz="1600" dirty="0" smtClean="0"/>
              <a:t>450                                1066                 1154                                                                  1485                                          1603                                            1707</a:t>
            </a:r>
          </a:p>
          <a:p>
            <a:pPr marL="0" indent="0">
              <a:buNone/>
            </a:pPr>
            <a:r>
              <a:rPr lang="en-US" sz="1600" dirty="0" smtClean="0"/>
              <a:t>            Anglo-Saxons            Normans                              Plantagenets                                 House of Tudor                             House of Stuarts</a:t>
            </a:r>
          </a:p>
          <a:p>
            <a:pPr marL="0" indent="0">
              <a:buNone/>
            </a:pPr>
            <a:r>
              <a:rPr lang="en-US" sz="1600" dirty="0"/>
              <a:t> </a:t>
            </a:r>
            <a:r>
              <a:rPr lang="en-US" sz="1600" dirty="0" smtClean="0"/>
              <a:t>                                               </a:t>
            </a:r>
            <a:r>
              <a:rPr lang="en-US" sz="1600" u="sng" dirty="0" smtClean="0"/>
              <a:t>William the Conqueror</a:t>
            </a:r>
            <a:r>
              <a:rPr lang="en-US" sz="1600" dirty="0" smtClean="0"/>
              <a:t>     1337-1453:                                    </a:t>
            </a:r>
            <a:r>
              <a:rPr lang="en-US" sz="1600" u="sng" dirty="0" smtClean="0"/>
              <a:t>1509-1547:  Henry VIII</a:t>
            </a:r>
            <a:r>
              <a:rPr lang="en-US" sz="1600" dirty="0" smtClean="0"/>
              <a:t>                Catholic, Scottish</a:t>
            </a:r>
          </a:p>
          <a:p>
            <a:pPr marL="0" indent="0">
              <a:buNone/>
            </a:pPr>
            <a:r>
              <a:rPr lang="en-US" sz="1600" dirty="0"/>
              <a:t> </a:t>
            </a:r>
            <a:r>
              <a:rPr lang="en-US" sz="1600" dirty="0" smtClean="0"/>
              <a:t>                                               French                                      </a:t>
            </a:r>
            <a:r>
              <a:rPr lang="en-US" sz="1600" u="sng" dirty="0" smtClean="0"/>
              <a:t>100 Years’ War (France)</a:t>
            </a:r>
            <a:r>
              <a:rPr lang="en-US" sz="1600" dirty="0" smtClean="0"/>
              <a:t>              *break </a:t>
            </a:r>
            <a:r>
              <a:rPr lang="en-US" sz="1600" dirty="0"/>
              <a:t>with Rome</a:t>
            </a:r>
            <a:r>
              <a:rPr lang="en-US" sz="1600" dirty="0" smtClean="0"/>
              <a:t>                   1649-1660 Commonwealth</a:t>
            </a:r>
          </a:p>
          <a:p>
            <a:pPr marL="0" indent="0">
              <a:buNone/>
            </a:pPr>
            <a:r>
              <a:rPr lang="en-US" sz="1600" dirty="0"/>
              <a:t> </a:t>
            </a:r>
            <a:r>
              <a:rPr lang="en-US" sz="1600" dirty="0" smtClean="0"/>
              <a:t>                                                                                              1455-1487:                                    </a:t>
            </a:r>
            <a:r>
              <a:rPr lang="en-US" sz="1600" u="sng" dirty="0" smtClean="0"/>
              <a:t>1558-1603:  Elizabeth I</a:t>
            </a:r>
            <a:r>
              <a:rPr lang="en-US" sz="1600" dirty="0" smtClean="0"/>
              <a:t>              1666  Free Coinage Law</a:t>
            </a:r>
          </a:p>
          <a:p>
            <a:pPr marL="0" indent="0">
              <a:buNone/>
            </a:pPr>
            <a:r>
              <a:rPr lang="en-US" sz="1600" dirty="0"/>
              <a:t> </a:t>
            </a:r>
            <a:r>
              <a:rPr lang="en-US" sz="1600" dirty="0" smtClean="0"/>
              <a:t>                                                                                                  </a:t>
            </a:r>
            <a:r>
              <a:rPr lang="en-US" sz="1600" u="sng" dirty="0" smtClean="0"/>
              <a:t>War of the Roses</a:t>
            </a:r>
            <a:r>
              <a:rPr lang="en-US" sz="1600" dirty="0" smtClean="0"/>
              <a:t>                                                                             1688  Dutch William III</a:t>
            </a:r>
          </a:p>
          <a:p>
            <a:pPr marL="0" indent="0">
              <a:buNone/>
            </a:pPr>
            <a:r>
              <a:rPr lang="en-US" sz="1600" dirty="0"/>
              <a:t> </a:t>
            </a:r>
            <a:r>
              <a:rPr lang="en-US" sz="1600" dirty="0" smtClean="0"/>
              <a:t>                                                                                                                                                                                                              1694 Bank of England begins</a:t>
            </a:r>
          </a:p>
          <a:p>
            <a:pPr marL="0" indent="0">
              <a:buNone/>
            </a:pPr>
            <a:endParaRPr lang="en-US" sz="1600" dirty="0"/>
          </a:p>
          <a:p>
            <a:pPr marL="0" indent="0">
              <a:buNone/>
            </a:pPr>
            <a:endParaRPr lang="en-US" sz="1600" dirty="0" smtClean="0"/>
          </a:p>
        </p:txBody>
      </p:sp>
      <p:pic>
        <p:nvPicPr>
          <p:cNvPr id="1026" name="Picture 2" descr="http://whatcanilearntoday.files.wordpress.com/2012/01/henry-vii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05827" y="3810869"/>
            <a:ext cx="2231164" cy="271284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705849" y="6524789"/>
            <a:ext cx="1072922" cy="338554"/>
          </a:xfrm>
          <a:prstGeom prst="rect">
            <a:avLst/>
          </a:prstGeom>
          <a:noFill/>
        </p:spPr>
        <p:txBody>
          <a:bodyPr wrap="none" rtlCol="0">
            <a:spAutoFit/>
          </a:bodyPr>
          <a:lstStyle/>
          <a:p>
            <a:r>
              <a:rPr lang="en-US" sz="1600" dirty="0" smtClean="0"/>
              <a:t>HENRY VIII</a:t>
            </a:r>
            <a:endParaRPr lang="en-US" sz="1600" dirty="0"/>
          </a:p>
        </p:txBody>
      </p:sp>
      <p:pic>
        <p:nvPicPr>
          <p:cNvPr id="1032" name="Picture 8" descr="http://blogasarea.files.wordpress.com/2011/01/sf1364.jpg#King%20Charles%20I%20of%20England%20is%20behead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1373" y="4507913"/>
            <a:ext cx="2925419" cy="201579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783479" y="6517314"/>
            <a:ext cx="2320251" cy="338554"/>
          </a:xfrm>
          <a:prstGeom prst="rect">
            <a:avLst/>
          </a:prstGeom>
          <a:noFill/>
        </p:spPr>
        <p:txBody>
          <a:bodyPr wrap="none" rtlCol="0">
            <a:spAutoFit/>
          </a:bodyPr>
          <a:lstStyle/>
          <a:p>
            <a:r>
              <a:rPr lang="en-US" sz="1600" dirty="0" smtClean="0"/>
              <a:t>EXECUTION OF CHARLES I</a:t>
            </a:r>
            <a:endParaRPr lang="en-US" sz="1600" dirty="0"/>
          </a:p>
        </p:txBody>
      </p:sp>
      <p:pic>
        <p:nvPicPr>
          <p:cNvPr id="1034" name="Picture 10" descr="http://upload.wikimedia.org/wikipedia/commons/thumb/3/3d/Plucking_the_Red_and_White_Roses_in_the_Old_Temple_Gardens_%281908%29_by_Henry_Arthur_Payne.jpg/727px-Plucking_the_Red_and_White_Roses_in_the_Old_Temple_Gardens_%281908%29_by_Henry_Arthur_Payn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0239" y="4209268"/>
            <a:ext cx="2344535" cy="247732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imgc.allpostersimages.com/images/P-473-488-90/30/3032/WLVBF00Z/posters/william-the-conqueror-and-his-army-entering-london-in-triumph-106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3640" y="4687277"/>
            <a:ext cx="2438331" cy="183003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858411" y="6513272"/>
            <a:ext cx="2463560" cy="338554"/>
          </a:xfrm>
          <a:prstGeom prst="rect">
            <a:avLst/>
          </a:prstGeom>
          <a:noFill/>
        </p:spPr>
        <p:txBody>
          <a:bodyPr wrap="none" rtlCol="0">
            <a:spAutoFit/>
          </a:bodyPr>
          <a:lstStyle/>
          <a:p>
            <a:r>
              <a:rPr lang="en-US" sz="1600" dirty="0" smtClean="0"/>
              <a:t>WILLIAM THE CONQUEROR</a:t>
            </a:r>
            <a:endParaRPr lang="en-US" sz="1600" dirty="0"/>
          </a:p>
        </p:txBody>
      </p:sp>
      <p:pic>
        <p:nvPicPr>
          <p:cNvPr id="1040" name="Picture 16" descr="http://c300221.r21.cf1.rackcdn.com/king-athelstan-house-of-wessex-927-939-1348617350_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84" y="3802652"/>
            <a:ext cx="1817562" cy="271062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48624" y="6513272"/>
            <a:ext cx="1376915" cy="338554"/>
          </a:xfrm>
          <a:prstGeom prst="rect">
            <a:avLst/>
          </a:prstGeom>
          <a:noFill/>
        </p:spPr>
        <p:txBody>
          <a:bodyPr wrap="none" rtlCol="0">
            <a:spAutoFit/>
          </a:bodyPr>
          <a:lstStyle/>
          <a:p>
            <a:r>
              <a:rPr lang="en-US" sz="1600" dirty="0" smtClean="0"/>
              <a:t>King Athelstan</a:t>
            </a:r>
            <a:endParaRPr lang="en-US" sz="1600" dirty="0"/>
          </a:p>
        </p:txBody>
      </p:sp>
    </p:spTree>
    <p:extLst>
      <p:ext uri="{BB962C8B-B14F-4D97-AF65-F5344CB8AC3E}">
        <p14:creationId xmlns:p14="http://schemas.microsoft.com/office/powerpoint/2010/main" val="409173625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4"/>
            <a:ext cx="12191999" cy="442617"/>
          </a:xfrm>
          <a:solidFill>
            <a:srgbClr val="FFC000"/>
          </a:solidFill>
        </p:spPr>
        <p:txBody>
          <a:bodyPr>
            <a:normAutofit fontScale="90000"/>
          </a:bodyPr>
          <a:lstStyle/>
          <a:p>
            <a:pPr algn="ctr"/>
            <a:r>
              <a:rPr lang="en-US" sz="3200" b="1" dirty="0"/>
              <a:t>Dutch Jewish Publishers of English Bible?</a:t>
            </a:r>
          </a:p>
        </p:txBody>
      </p:sp>
      <p:sp>
        <p:nvSpPr>
          <p:cNvPr id="3" name="Content Placeholder 2"/>
          <p:cNvSpPr>
            <a:spLocks noGrp="1"/>
          </p:cNvSpPr>
          <p:nvPr>
            <p:ph idx="1"/>
          </p:nvPr>
        </p:nvSpPr>
        <p:spPr>
          <a:xfrm>
            <a:off x="-1458992" y="7299701"/>
            <a:ext cx="23569907" cy="4869939"/>
          </a:xfrm>
        </p:spPr>
        <p:txBody>
          <a:bodyPr>
            <a:normAutofit/>
          </a:bodyPr>
          <a:lstStyle/>
          <a:p>
            <a:pPr marL="0" indent="0" algn="ctr">
              <a:buNone/>
            </a:pPr>
            <a:endParaRPr lang="en-US" dirty="0" smtClean="0"/>
          </a:p>
          <a:p>
            <a:pPr marL="0" indent="0" algn="ctr">
              <a:buNone/>
            </a:pPr>
            <a:endParaRPr lang="en-US" dirty="0"/>
          </a:p>
          <a:p>
            <a:pPr marL="0" indent="0" algn="ctr">
              <a:buNone/>
            </a:pPr>
            <a:endParaRPr lang="en-US" dirty="0" smtClean="0"/>
          </a:p>
        </p:txBody>
      </p:sp>
      <p:sp>
        <p:nvSpPr>
          <p:cNvPr id="4" name="TextBox 3"/>
          <p:cNvSpPr txBox="1"/>
          <p:nvPr/>
        </p:nvSpPr>
        <p:spPr>
          <a:xfrm>
            <a:off x="340962" y="1843250"/>
            <a:ext cx="7410362" cy="2031325"/>
          </a:xfrm>
          <a:prstGeom prst="rect">
            <a:avLst/>
          </a:prstGeom>
          <a:noFill/>
        </p:spPr>
        <p:txBody>
          <a:bodyPr wrap="none" rtlCol="0">
            <a:spAutoFit/>
          </a:bodyPr>
          <a:lstStyle/>
          <a:p>
            <a:r>
              <a:rPr lang="en-US" dirty="0"/>
              <a:t>Joseph </a:t>
            </a:r>
            <a:r>
              <a:rPr lang="en-US" dirty="0" err="1" smtClean="0"/>
              <a:t>Athias</a:t>
            </a:r>
            <a:r>
              <a:rPr lang="en-US" dirty="0" smtClean="0"/>
              <a:t> (1635-1700), a </a:t>
            </a:r>
            <a:r>
              <a:rPr lang="en-US" dirty="0" err="1" smtClean="0"/>
              <a:t>Marrano</a:t>
            </a:r>
            <a:r>
              <a:rPr lang="en-US" dirty="0"/>
              <a:t> Jew </a:t>
            </a:r>
            <a:r>
              <a:rPr lang="en-US" dirty="0" smtClean="0"/>
              <a:t> born in Cordova, fled to Hamburg</a:t>
            </a:r>
          </a:p>
          <a:p>
            <a:r>
              <a:rPr lang="en-US" dirty="0" smtClean="0"/>
              <a:t>and then </a:t>
            </a:r>
            <a:r>
              <a:rPr lang="en-US" dirty="0"/>
              <a:t>Amsterdam</a:t>
            </a:r>
            <a:r>
              <a:rPr lang="en-US" dirty="0" smtClean="0"/>
              <a:t>.  He </a:t>
            </a:r>
            <a:r>
              <a:rPr lang="en-US" dirty="0"/>
              <a:t>became a publisher of books. </a:t>
            </a:r>
            <a:r>
              <a:rPr lang="en-US" dirty="0" smtClean="0"/>
              <a:t> His press</a:t>
            </a:r>
          </a:p>
          <a:p>
            <a:r>
              <a:rPr lang="en-US" dirty="0" smtClean="0"/>
              <a:t>soon </a:t>
            </a:r>
            <a:r>
              <a:rPr lang="en-US" dirty="0"/>
              <a:t>grew into one of the leading ones in that great publishing city</a:t>
            </a:r>
            <a:r>
              <a:rPr lang="en-US" dirty="0" smtClean="0"/>
              <a:t>,</a:t>
            </a:r>
          </a:p>
          <a:p>
            <a:r>
              <a:rPr lang="en-US" dirty="0" smtClean="0"/>
              <a:t>printing </a:t>
            </a:r>
            <a:r>
              <a:rPr lang="en-US" dirty="0"/>
              <a:t>books in Hebrew, Dutch, and </a:t>
            </a:r>
            <a:r>
              <a:rPr lang="en-US" dirty="0" smtClean="0"/>
              <a:t>Latin.</a:t>
            </a:r>
          </a:p>
          <a:p>
            <a:endParaRPr lang="en-US" dirty="0"/>
          </a:p>
          <a:p>
            <a:r>
              <a:rPr lang="en-US" u="sng" dirty="0" smtClean="0"/>
              <a:t>The Jewish press of Joseph </a:t>
            </a:r>
            <a:r>
              <a:rPr lang="en-US" u="sng" dirty="0" err="1" smtClean="0"/>
              <a:t>Athias</a:t>
            </a:r>
            <a:r>
              <a:rPr lang="en-US" u="sng" dirty="0" smtClean="0"/>
              <a:t> claimed to have printed one million</a:t>
            </a:r>
          </a:p>
          <a:p>
            <a:r>
              <a:rPr lang="en-US" u="sng" dirty="0" smtClean="0"/>
              <a:t>English </a:t>
            </a:r>
            <a:r>
              <a:rPr lang="en-US" u="sng" dirty="0"/>
              <a:t>Bibles for England and Scotland.</a:t>
            </a:r>
          </a:p>
        </p:txBody>
      </p:sp>
      <p:pic>
        <p:nvPicPr>
          <p:cNvPr id="2050" name="Picture 2" descr="http://ts4.explicit.bing.net/th?id=HN.608002901994571239&amp;pid=15.1&amp;H=197&amp;W=1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7058" y="2356119"/>
            <a:ext cx="3151914" cy="3880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47841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80624"/>
          </a:xfrm>
          <a:solidFill>
            <a:srgbClr val="FF99FF"/>
          </a:solidFill>
        </p:spPr>
        <p:txBody>
          <a:bodyPr>
            <a:normAutofit fontScale="90000"/>
          </a:bodyPr>
          <a:lstStyle/>
          <a:p>
            <a:pPr algn="ctr"/>
            <a:r>
              <a:rPr lang="en-US" sz="3200" dirty="0" smtClean="0"/>
              <a:t>PART 8</a:t>
            </a:r>
            <a:endParaRPr lang="en-US" sz="3200" dirty="0"/>
          </a:p>
        </p:txBody>
      </p:sp>
      <p:sp>
        <p:nvSpPr>
          <p:cNvPr id="3" name="Content Placeholder 2"/>
          <p:cNvSpPr>
            <a:spLocks noGrp="1"/>
          </p:cNvSpPr>
          <p:nvPr>
            <p:ph idx="1"/>
          </p:nvPr>
        </p:nvSpPr>
        <p:spPr>
          <a:xfrm>
            <a:off x="625097" y="1742644"/>
            <a:ext cx="11396421" cy="4844136"/>
          </a:xfrm>
        </p:spPr>
        <p:txBody>
          <a:bodyPr>
            <a:normAutofit/>
          </a:bodyPr>
          <a:lstStyle/>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r>
              <a:rPr lang="en-US" sz="3600" dirty="0" smtClean="0"/>
              <a:t>1660  Restoration – Charles II Money Battle</a:t>
            </a:r>
          </a:p>
        </p:txBody>
      </p:sp>
    </p:spTree>
    <p:extLst>
      <p:ext uri="{BB962C8B-B14F-4D97-AF65-F5344CB8AC3E}">
        <p14:creationId xmlns:p14="http://schemas.microsoft.com/office/powerpoint/2010/main" val="339920509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80624"/>
          </a:xfrm>
          <a:solidFill>
            <a:srgbClr val="FF99FF"/>
          </a:solidFill>
        </p:spPr>
        <p:txBody>
          <a:bodyPr>
            <a:normAutofit fontScale="90000"/>
          </a:bodyPr>
          <a:lstStyle/>
          <a:p>
            <a:pPr algn="ctr"/>
            <a:r>
              <a:rPr lang="en-US" sz="3200" b="1" dirty="0"/>
              <a:t>1660  Restoration – Charles II Money Battle</a:t>
            </a:r>
          </a:p>
        </p:txBody>
      </p:sp>
      <p:sp>
        <p:nvSpPr>
          <p:cNvPr id="3" name="Content Placeholder 2"/>
          <p:cNvSpPr>
            <a:spLocks noGrp="1"/>
          </p:cNvSpPr>
          <p:nvPr>
            <p:ph idx="1"/>
          </p:nvPr>
        </p:nvSpPr>
        <p:spPr>
          <a:xfrm>
            <a:off x="366792" y="1200202"/>
            <a:ext cx="4530672" cy="5107607"/>
          </a:xfrm>
        </p:spPr>
        <p:txBody>
          <a:bodyPr>
            <a:normAutofit/>
          </a:bodyPr>
          <a:lstStyle/>
          <a:p>
            <a:pPr marL="0" indent="0">
              <a:buNone/>
            </a:pPr>
            <a:r>
              <a:rPr lang="en-US" sz="2400" u="sng" dirty="0" smtClean="0"/>
              <a:t>The old theory of monarchy </a:t>
            </a:r>
            <a:r>
              <a:rPr lang="en-US" sz="2400" dirty="0" smtClean="0"/>
              <a:t>– the King should possess sufficient capital to give income to carry on the government.  In abnormal times, he taxed the people.</a:t>
            </a:r>
          </a:p>
          <a:p>
            <a:pPr marL="0" indent="0">
              <a:buNone/>
            </a:pPr>
            <a:endParaRPr lang="en-US" sz="2400" dirty="0"/>
          </a:p>
          <a:p>
            <a:pPr marL="0" indent="0">
              <a:buNone/>
            </a:pPr>
            <a:r>
              <a:rPr lang="en-US" sz="2400" u="sng" dirty="0" smtClean="0"/>
              <a:t>The new theory of 1660 </a:t>
            </a:r>
            <a:r>
              <a:rPr lang="en-US" sz="2400" dirty="0" smtClean="0"/>
              <a:t>– the King should have no capital of importance and be entirely dependent on income voted by Parliament, to control his conduct.  In practice, Parliament voted insufficient income to compel him to contract debts.</a:t>
            </a:r>
          </a:p>
        </p:txBody>
      </p:sp>
      <p:sp>
        <p:nvSpPr>
          <p:cNvPr id="4" name="TextBox 3"/>
          <p:cNvSpPr txBox="1"/>
          <p:nvPr/>
        </p:nvSpPr>
        <p:spPr>
          <a:xfrm>
            <a:off x="3177152" y="511053"/>
            <a:ext cx="5453544" cy="369332"/>
          </a:xfrm>
          <a:prstGeom prst="rect">
            <a:avLst/>
          </a:prstGeom>
          <a:solidFill>
            <a:srgbClr val="CC99FF"/>
          </a:solidFill>
        </p:spPr>
        <p:txBody>
          <a:bodyPr wrap="none" rtlCol="0">
            <a:spAutoFit/>
          </a:bodyPr>
          <a:lstStyle/>
          <a:p>
            <a:r>
              <a:rPr lang="en-US" b="1" dirty="0" smtClean="0"/>
              <a:t>THE RESTORATION -- THE NEW THEORY OF MONARCHY</a:t>
            </a:r>
            <a:endParaRPr lang="en-US" b="1" dirty="0"/>
          </a:p>
        </p:txBody>
      </p:sp>
      <p:pic>
        <p:nvPicPr>
          <p:cNvPr id="1026" name="Picture 2" descr="http://freepages.genealogy.rootsweb.ancestry.com/~hortonfamilyhistory/charles%20i%20at%20parliam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5848" y="1200202"/>
            <a:ext cx="7296150" cy="5686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435517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80624"/>
          </a:xfrm>
          <a:solidFill>
            <a:srgbClr val="FF99FF"/>
          </a:solidFill>
        </p:spPr>
        <p:txBody>
          <a:bodyPr>
            <a:normAutofit fontScale="90000"/>
          </a:bodyPr>
          <a:lstStyle/>
          <a:p>
            <a:pPr algn="ctr"/>
            <a:r>
              <a:rPr lang="en-US" sz="3200" b="1" dirty="0"/>
              <a:t>1660  Restoration – Charles II Money Battle</a:t>
            </a:r>
          </a:p>
        </p:txBody>
      </p:sp>
      <p:sp>
        <p:nvSpPr>
          <p:cNvPr id="3" name="Content Placeholder 2"/>
          <p:cNvSpPr>
            <a:spLocks noGrp="1"/>
          </p:cNvSpPr>
          <p:nvPr>
            <p:ph idx="1"/>
          </p:nvPr>
        </p:nvSpPr>
        <p:spPr>
          <a:xfrm>
            <a:off x="6749591" y="2313498"/>
            <a:ext cx="4907798" cy="2986923"/>
          </a:xfrm>
        </p:spPr>
        <p:txBody>
          <a:bodyPr>
            <a:normAutofit/>
          </a:bodyPr>
          <a:lstStyle/>
          <a:p>
            <a:pPr marL="0" indent="0">
              <a:spcBef>
                <a:spcPts val="600"/>
              </a:spcBef>
              <a:buNone/>
            </a:pPr>
            <a:r>
              <a:rPr lang="en-US" sz="1800" dirty="0" smtClean="0"/>
              <a:t>Rendition of Dunkirk                          .290 million</a:t>
            </a:r>
          </a:p>
          <a:p>
            <a:pPr marL="0" indent="0">
              <a:spcBef>
                <a:spcPts val="600"/>
              </a:spcBef>
              <a:buNone/>
            </a:pPr>
            <a:r>
              <a:rPr lang="en-US" sz="1800" dirty="0" smtClean="0"/>
              <a:t>Queen Catherine’s dowry                 .180 million</a:t>
            </a:r>
          </a:p>
          <a:p>
            <a:pPr marL="0" indent="0">
              <a:spcBef>
                <a:spcPts val="600"/>
              </a:spcBef>
              <a:buNone/>
            </a:pPr>
            <a:r>
              <a:rPr lang="en-US" sz="1800" dirty="0" smtClean="0"/>
              <a:t>French King’s Money                         .742 million     </a:t>
            </a:r>
          </a:p>
          <a:p>
            <a:pPr marL="0" indent="0">
              <a:spcBef>
                <a:spcPts val="600"/>
              </a:spcBef>
              <a:buNone/>
            </a:pPr>
            <a:r>
              <a:rPr lang="en-US" sz="1800" dirty="0" smtClean="0"/>
              <a:t>Bankers debt (Goldsmiths)             2.00  million    </a:t>
            </a:r>
          </a:p>
          <a:p>
            <a:pPr marL="0" indent="0">
              <a:spcBef>
                <a:spcPts val="600"/>
              </a:spcBef>
              <a:buNone/>
            </a:pPr>
            <a:r>
              <a:rPr lang="en-US" sz="1800" dirty="0" smtClean="0"/>
              <a:t>Crown lands sold                              1.00  million</a:t>
            </a:r>
          </a:p>
          <a:p>
            <a:pPr marL="0" indent="0">
              <a:spcBef>
                <a:spcPts val="600"/>
              </a:spcBef>
              <a:buNone/>
            </a:pPr>
            <a:r>
              <a:rPr lang="en-US" sz="1800" dirty="0" smtClean="0"/>
              <a:t>Debts resting on executive</a:t>
            </a:r>
          </a:p>
          <a:p>
            <a:pPr marL="0" indent="0">
              <a:spcBef>
                <a:spcPts val="600"/>
              </a:spcBef>
              <a:buNone/>
            </a:pPr>
            <a:r>
              <a:rPr lang="en-US" sz="1800" dirty="0"/>
              <a:t> </a:t>
            </a:r>
            <a:r>
              <a:rPr lang="en-US" sz="1800" dirty="0" smtClean="0"/>
              <a:t>    at death of Charles                     2.00  million </a:t>
            </a:r>
          </a:p>
          <a:p>
            <a:pPr marL="0" indent="0">
              <a:spcBef>
                <a:spcPts val="600"/>
              </a:spcBef>
              <a:buNone/>
            </a:pPr>
            <a:r>
              <a:rPr lang="en-US" sz="1800" dirty="0" smtClean="0"/>
              <a:t>                                                          6.212 million</a:t>
            </a:r>
          </a:p>
          <a:p>
            <a:pPr marL="0" indent="0">
              <a:spcBef>
                <a:spcPts val="600"/>
              </a:spcBef>
              <a:buNone/>
            </a:pPr>
            <a:r>
              <a:rPr lang="en-US" sz="1800" dirty="0"/>
              <a:t> </a:t>
            </a:r>
            <a:r>
              <a:rPr lang="en-US" sz="1800" dirty="0" smtClean="0"/>
              <a:t>                                                         ___________</a:t>
            </a:r>
          </a:p>
        </p:txBody>
      </p:sp>
      <p:sp>
        <p:nvSpPr>
          <p:cNvPr id="4" name="TextBox 3"/>
          <p:cNvSpPr txBox="1"/>
          <p:nvPr/>
        </p:nvSpPr>
        <p:spPr>
          <a:xfrm>
            <a:off x="2278251" y="495423"/>
            <a:ext cx="7485681" cy="646331"/>
          </a:xfrm>
          <a:prstGeom prst="rect">
            <a:avLst/>
          </a:prstGeom>
          <a:solidFill>
            <a:srgbClr val="CC99FF"/>
          </a:solidFill>
        </p:spPr>
        <p:txBody>
          <a:bodyPr wrap="square" rtlCol="0">
            <a:spAutoFit/>
          </a:bodyPr>
          <a:lstStyle/>
          <a:p>
            <a:pPr algn="ctr"/>
            <a:r>
              <a:rPr lang="en-US" dirty="0" smtClean="0"/>
              <a:t>BALANCE SHEET – CHARLES II</a:t>
            </a:r>
          </a:p>
          <a:p>
            <a:pPr algn="ctr"/>
            <a:r>
              <a:rPr lang="en-US" dirty="0" smtClean="0"/>
              <a:t>PARLIAMENT CHEATING HIM OF MONEY</a:t>
            </a:r>
            <a:endParaRPr lang="en-US" dirty="0"/>
          </a:p>
        </p:txBody>
      </p:sp>
      <p:sp>
        <p:nvSpPr>
          <p:cNvPr id="5" name="TextBox 4"/>
          <p:cNvSpPr txBox="1"/>
          <p:nvPr/>
        </p:nvSpPr>
        <p:spPr>
          <a:xfrm>
            <a:off x="1890793" y="1668173"/>
            <a:ext cx="2653290" cy="369332"/>
          </a:xfrm>
          <a:prstGeom prst="rect">
            <a:avLst/>
          </a:prstGeom>
          <a:noFill/>
        </p:spPr>
        <p:txBody>
          <a:bodyPr wrap="none" rtlCol="0">
            <a:spAutoFit/>
          </a:bodyPr>
          <a:lstStyle/>
          <a:p>
            <a:r>
              <a:rPr lang="en-US" dirty="0" smtClean="0"/>
              <a:t>DEFICIT                    pounds</a:t>
            </a:r>
            <a:endParaRPr lang="en-US" dirty="0"/>
          </a:p>
        </p:txBody>
      </p:sp>
      <p:sp>
        <p:nvSpPr>
          <p:cNvPr id="6" name="TextBox 5"/>
          <p:cNvSpPr txBox="1"/>
          <p:nvPr/>
        </p:nvSpPr>
        <p:spPr>
          <a:xfrm>
            <a:off x="7434526" y="1668173"/>
            <a:ext cx="3582134" cy="369332"/>
          </a:xfrm>
          <a:prstGeom prst="rect">
            <a:avLst/>
          </a:prstGeom>
          <a:noFill/>
        </p:spPr>
        <p:txBody>
          <a:bodyPr wrap="none" rtlCol="0">
            <a:spAutoFit/>
          </a:bodyPr>
          <a:lstStyle/>
          <a:p>
            <a:r>
              <a:rPr lang="en-US" dirty="0" smtClean="0"/>
              <a:t>HOW FUNDED DEFICIT           pounds</a:t>
            </a:r>
            <a:endParaRPr lang="en-US" dirty="0"/>
          </a:p>
        </p:txBody>
      </p:sp>
      <p:sp>
        <p:nvSpPr>
          <p:cNvPr id="7" name="Content Placeholder 2"/>
          <p:cNvSpPr txBox="1">
            <a:spLocks/>
          </p:cNvSpPr>
          <p:nvPr/>
        </p:nvSpPr>
        <p:spPr>
          <a:xfrm>
            <a:off x="485693" y="2313499"/>
            <a:ext cx="4907798" cy="32658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en-US" sz="1800" dirty="0" smtClean="0"/>
              <a:t>Cheated by Parliament                      4.4 million</a:t>
            </a:r>
          </a:p>
          <a:p>
            <a:pPr marL="0" indent="0">
              <a:spcBef>
                <a:spcPts val="600"/>
              </a:spcBef>
              <a:buFont typeface="Arial" panose="020B0604020202020204" pitchFamily="34" charset="0"/>
              <a:buNone/>
            </a:pPr>
            <a:r>
              <a:rPr lang="en-US" sz="1800" dirty="0" smtClean="0"/>
              <a:t>    (ordinary revenue)</a:t>
            </a:r>
          </a:p>
          <a:p>
            <a:pPr marL="0" indent="0">
              <a:spcBef>
                <a:spcPts val="600"/>
              </a:spcBef>
              <a:buFont typeface="Arial" panose="020B0604020202020204" pitchFamily="34" charset="0"/>
              <a:buNone/>
            </a:pPr>
            <a:r>
              <a:rPr lang="en-US" sz="1800" dirty="0" smtClean="0"/>
              <a:t>Cheated by Parliament     </a:t>
            </a:r>
          </a:p>
          <a:p>
            <a:pPr marL="0" indent="0">
              <a:spcBef>
                <a:spcPts val="600"/>
              </a:spcBef>
              <a:buFont typeface="Arial" panose="020B0604020202020204" pitchFamily="34" charset="0"/>
              <a:buNone/>
            </a:pPr>
            <a:r>
              <a:rPr lang="en-US" sz="1800" dirty="0" smtClean="0"/>
              <a:t>    (for war revenue)</a:t>
            </a:r>
          </a:p>
          <a:p>
            <a:pPr marL="0" indent="0">
              <a:spcBef>
                <a:spcPts val="600"/>
              </a:spcBef>
              <a:buFont typeface="Arial" panose="020B0604020202020204" pitchFamily="34" charset="0"/>
              <a:buNone/>
            </a:pPr>
            <a:r>
              <a:rPr lang="en-US" sz="1800" dirty="0" smtClean="0"/>
              <a:t>            1</a:t>
            </a:r>
            <a:r>
              <a:rPr lang="en-US" sz="1800" baseline="30000" dirty="0" smtClean="0"/>
              <a:t>st</a:t>
            </a:r>
            <a:r>
              <a:rPr lang="en-US" sz="1800" dirty="0" smtClean="0"/>
              <a:t> Dutch war                            1.5 million</a:t>
            </a:r>
          </a:p>
          <a:p>
            <a:pPr marL="0" indent="0">
              <a:spcBef>
                <a:spcPts val="600"/>
              </a:spcBef>
              <a:buFont typeface="Arial" panose="020B0604020202020204" pitchFamily="34" charset="0"/>
              <a:buNone/>
            </a:pPr>
            <a:r>
              <a:rPr lang="en-US" sz="1800" dirty="0" smtClean="0"/>
              <a:t>            2</a:t>
            </a:r>
            <a:r>
              <a:rPr lang="en-US" sz="1800" baseline="30000" dirty="0" smtClean="0"/>
              <a:t>nd</a:t>
            </a:r>
            <a:r>
              <a:rPr lang="en-US" sz="1800" dirty="0" smtClean="0"/>
              <a:t> Dutch war                             .1 million</a:t>
            </a:r>
          </a:p>
          <a:p>
            <a:pPr marL="0" indent="0">
              <a:spcBef>
                <a:spcPts val="600"/>
              </a:spcBef>
              <a:buFont typeface="Arial" panose="020B0604020202020204" pitchFamily="34" charset="0"/>
              <a:buNone/>
            </a:pPr>
            <a:r>
              <a:rPr lang="en-US" sz="1800" dirty="0" smtClean="0"/>
              <a:t>            intended French war                .18 million</a:t>
            </a:r>
          </a:p>
          <a:p>
            <a:pPr marL="0" indent="0">
              <a:spcBef>
                <a:spcPts val="600"/>
              </a:spcBef>
              <a:buFont typeface="Arial" panose="020B0604020202020204" pitchFamily="34" charset="0"/>
              <a:buNone/>
            </a:pPr>
            <a:r>
              <a:rPr lang="en-US" sz="1800" dirty="0" smtClean="0"/>
              <a:t>                                                              6.212 million</a:t>
            </a:r>
          </a:p>
          <a:p>
            <a:pPr marL="0" indent="0">
              <a:spcBef>
                <a:spcPts val="600"/>
              </a:spcBef>
              <a:buFont typeface="Arial" panose="020B0604020202020204" pitchFamily="34" charset="0"/>
              <a:buNone/>
            </a:pPr>
            <a:r>
              <a:rPr lang="en-US" sz="1800" dirty="0"/>
              <a:t> </a:t>
            </a:r>
            <a:r>
              <a:rPr lang="en-US" sz="1800" dirty="0" smtClean="0"/>
              <a:t>                                                             ___________ </a:t>
            </a:r>
          </a:p>
        </p:txBody>
      </p:sp>
    </p:spTree>
    <p:extLst>
      <p:ext uri="{BB962C8B-B14F-4D97-AF65-F5344CB8AC3E}">
        <p14:creationId xmlns:p14="http://schemas.microsoft.com/office/powerpoint/2010/main" val="360310716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80624"/>
          </a:xfrm>
          <a:solidFill>
            <a:srgbClr val="FF99FF"/>
          </a:solidFill>
        </p:spPr>
        <p:txBody>
          <a:bodyPr>
            <a:normAutofit fontScale="90000"/>
          </a:bodyPr>
          <a:lstStyle/>
          <a:p>
            <a:pPr algn="ctr"/>
            <a:r>
              <a:rPr lang="en-US" sz="3200" b="1" dirty="0"/>
              <a:t>1660  Restoration – Charles II Money Battle</a:t>
            </a:r>
          </a:p>
        </p:txBody>
      </p:sp>
      <p:sp>
        <p:nvSpPr>
          <p:cNvPr id="3" name="Content Placeholder 2"/>
          <p:cNvSpPr>
            <a:spLocks noGrp="1"/>
          </p:cNvSpPr>
          <p:nvPr>
            <p:ph idx="1"/>
          </p:nvPr>
        </p:nvSpPr>
        <p:spPr>
          <a:xfrm>
            <a:off x="625098" y="1146875"/>
            <a:ext cx="9385180" cy="4324027"/>
          </a:xfrm>
        </p:spPr>
        <p:txBody>
          <a:bodyPr>
            <a:normAutofit lnSpcReduction="10000"/>
          </a:bodyPr>
          <a:lstStyle/>
          <a:p>
            <a:pPr marL="457200" indent="-457200">
              <a:buAutoNum type="arabicPeriod"/>
            </a:pPr>
            <a:r>
              <a:rPr lang="en-US" sz="2000" dirty="0" smtClean="0"/>
              <a:t>To stop the clipping of coins, he began the coinage of milled coins</a:t>
            </a:r>
          </a:p>
          <a:p>
            <a:pPr marL="457200" indent="-457200">
              <a:buAutoNum type="arabicPeriod"/>
            </a:pPr>
            <a:r>
              <a:rPr lang="en-US" sz="2000" dirty="0" smtClean="0"/>
              <a:t>To remove gold and silver coins from the English money supply, and make room for his own paper money, he removed the restriction on the export of bullion and encouraged the East India Company</a:t>
            </a:r>
          </a:p>
          <a:p>
            <a:pPr marL="457200" indent="-457200">
              <a:buAutoNum type="arabicPeriod"/>
            </a:pPr>
            <a:r>
              <a:rPr lang="en-US" sz="2000" dirty="0" smtClean="0"/>
              <a:t>Charles II, like past monarchs, had used tally sticks for the issuance of royal debt.  His creditors would present the tally sticks when taxes were collected and get the cash.</a:t>
            </a:r>
          </a:p>
          <a:p>
            <a:pPr marL="457200" lvl="1" indent="0">
              <a:buNone/>
            </a:pPr>
            <a:r>
              <a:rPr lang="en-US" sz="2000" dirty="0" smtClean="0"/>
              <a:t>Now, instead of tally sticks, Charles II issued debt in negotiable paper orders, not tallies.    They were legal tender convertible </a:t>
            </a:r>
            <a:r>
              <a:rPr lang="en-US" sz="2000" dirty="0"/>
              <a:t>into gold </a:t>
            </a:r>
            <a:r>
              <a:rPr lang="en-US" sz="2000" i="1" dirty="0"/>
              <a:t>at a specified future date.</a:t>
            </a:r>
            <a:r>
              <a:rPr lang="en-US" sz="2000" dirty="0" smtClean="0"/>
              <a:t>.    As some were paid, others would be issued; there would always be negotiable paper in circulation.</a:t>
            </a:r>
          </a:p>
          <a:p>
            <a:pPr marL="914400" lvl="1" indent="-457200">
              <a:buAutoNum type="arabicPeriod"/>
            </a:pPr>
            <a:endParaRPr lang="en-US" sz="1800" dirty="0"/>
          </a:p>
          <a:p>
            <a:pPr marL="0" indent="0" algn="ctr">
              <a:buNone/>
            </a:pPr>
            <a:r>
              <a:rPr lang="en-US" sz="2000" b="1" dirty="0" smtClean="0"/>
              <a:t>HAD CHARLES’ EXPERIMENT SUCCEEDED:  </a:t>
            </a:r>
          </a:p>
          <a:p>
            <a:pPr marL="0" indent="0" algn="ctr">
              <a:buNone/>
            </a:pPr>
            <a:r>
              <a:rPr lang="en-US" sz="2000" b="1" dirty="0" smtClean="0"/>
              <a:t>WHEN NEW MONEY WAS REQUIRED, IT WOULD BE THE BUSINESS OF THE KING TO ISSUE IT.</a:t>
            </a:r>
          </a:p>
        </p:txBody>
      </p:sp>
      <p:sp>
        <p:nvSpPr>
          <p:cNvPr id="4" name="TextBox 3"/>
          <p:cNvSpPr txBox="1"/>
          <p:nvPr/>
        </p:nvSpPr>
        <p:spPr>
          <a:xfrm>
            <a:off x="3208149" y="511053"/>
            <a:ext cx="6710491" cy="369332"/>
          </a:xfrm>
          <a:prstGeom prst="rect">
            <a:avLst/>
          </a:prstGeom>
          <a:solidFill>
            <a:srgbClr val="CC99FF"/>
          </a:solidFill>
        </p:spPr>
        <p:txBody>
          <a:bodyPr wrap="none" rtlCol="0">
            <a:spAutoFit/>
          </a:bodyPr>
          <a:lstStyle/>
          <a:p>
            <a:r>
              <a:rPr lang="en-US" dirty="0" smtClean="0"/>
              <a:t>CHARLES II HAD A PLAN TO FUND HIS GOVERNMENT INDEPENDENTLY</a:t>
            </a:r>
            <a:endParaRPr lang="en-US" dirty="0"/>
          </a:p>
        </p:txBody>
      </p:sp>
      <p:pic>
        <p:nvPicPr>
          <p:cNvPr id="2050" name="Picture 2" descr="http://ts3.mm.bing.net/th?id=HN.608005590642066830&amp;pid=15.1&amp;H=54&amp;W=1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560" y="5590234"/>
            <a:ext cx="3636937" cy="12274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imgc.allpostersimages.com/images/P-473-488-90/40/4022/4INWF00Z/posters/signature-of-charles-i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97338" y="5485879"/>
            <a:ext cx="1828207" cy="137212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31376" y="5302717"/>
            <a:ext cx="1271502" cy="369332"/>
          </a:xfrm>
          <a:prstGeom prst="rect">
            <a:avLst/>
          </a:prstGeom>
          <a:noFill/>
        </p:spPr>
        <p:txBody>
          <a:bodyPr wrap="none" rtlCol="0">
            <a:spAutoFit/>
          </a:bodyPr>
          <a:lstStyle/>
          <a:p>
            <a:r>
              <a:rPr lang="en-US" dirty="0" smtClean="0"/>
              <a:t>TALLY STICK</a:t>
            </a:r>
            <a:endParaRPr lang="en-US" dirty="0"/>
          </a:p>
        </p:txBody>
      </p:sp>
      <p:sp>
        <p:nvSpPr>
          <p:cNvPr id="6" name="TextBox 5"/>
          <p:cNvSpPr txBox="1"/>
          <p:nvPr/>
        </p:nvSpPr>
        <p:spPr>
          <a:xfrm>
            <a:off x="6897338" y="5187278"/>
            <a:ext cx="3464395" cy="369332"/>
          </a:xfrm>
          <a:prstGeom prst="rect">
            <a:avLst/>
          </a:prstGeom>
          <a:noFill/>
        </p:spPr>
        <p:txBody>
          <a:bodyPr wrap="square" rtlCol="0">
            <a:spAutoFit/>
          </a:bodyPr>
          <a:lstStyle/>
          <a:p>
            <a:r>
              <a:rPr lang="en-US" dirty="0" smtClean="0"/>
              <a:t>NEGOTIABLE PAPER ORDERS</a:t>
            </a:r>
            <a:endParaRPr lang="en-US" dirty="0"/>
          </a:p>
        </p:txBody>
      </p:sp>
      <p:sp>
        <p:nvSpPr>
          <p:cNvPr id="7" name="Right Arrow 6"/>
          <p:cNvSpPr/>
          <p:nvPr/>
        </p:nvSpPr>
        <p:spPr>
          <a:xfrm>
            <a:off x="4916387" y="5987265"/>
            <a:ext cx="1747884" cy="145410"/>
          </a:xfrm>
          <a:prstGeom prst="rightArrow">
            <a:avLst/>
          </a:prstGeom>
          <a:solidFill>
            <a:srgbClr val="CC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Charles II crown obver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10278" y="880385"/>
            <a:ext cx="2190750" cy="219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07383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80624"/>
          </a:xfrm>
          <a:solidFill>
            <a:srgbClr val="FF99FF"/>
          </a:solidFill>
        </p:spPr>
        <p:txBody>
          <a:bodyPr>
            <a:normAutofit fontScale="90000"/>
          </a:bodyPr>
          <a:lstStyle/>
          <a:p>
            <a:pPr algn="ctr"/>
            <a:r>
              <a:rPr lang="en-US" sz="3200" b="1" dirty="0"/>
              <a:t>1660  Restoration – Charles II Money Battle</a:t>
            </a:r>
          </a:p>
        </p:txBody>
      </p:sp>
      <p:sp>
        <p:nvSpPr>
          <p:cNvPr id="3" name="Content Placeholder 2"/>
          <p:cNvSpPr>
            <a:spLocks noGrp="1"/>
          </p:cNvSpPr>
          <p:nvPr>
            <p:ph idx="1"/>
          </p:nvPr>
        </p:nvSpPr>
        <p:spPr>
          <a:xfrm>
            <a:off x="397787" y="1122711"/>
            <a:ext cx="11396421" cy="2627878"/>
          </a:xfrm>
        </p:spPr>
        <p:txBody>
          <a:bodyPr>
            <a:normAutofit/>
          </a:bodyPr>
          <a:lstStyle/>
          <a:p>
            <a:pPr marL="0" indent="0">
              <a:buNone/>
            </a:pPr>
            <a:r>
              <a:rPr lang="en-US" sz="2000" dirty="0" smtClean="0"/>
              <a:t>Charles II did manage to keep prices stable and not issue an excess of paper money; however, he blundered.  He issued his negotiable paper in large amounts.  His creditors needed smaller notes, and the London goldsmiths ‘offered’ to change them.  They would give their own smaller notes which they were willing to cash on demand.  </a:t>
            </a:r>
            <a:r>
              <a:rPr lang="en-US" sz="2000" u="sng" dirty="0" smtClean="0"/>
              <a:t>But the goldsmiths would exchange only at a large discount</a:t>
            </a:r>
            <a:r>
              <a:rPr lang="en-US" sz="2000" dirty="0" smtClean="0"/>
              <a:t>.</a:t>
            </a:r>
          </a:p>
          <a:p>
            <a:pPr marL="0" indent="0">
              <a:buNone/>
            </a:pPr>
            <a:endParaRPr lang="en-US" sz="2000" dirty="0"/>
          </a:p>
          <a:p>
            <a:pPr marL="0" indent="0">
              <a:buNone/>
            </a:pPr>
            <a:r>
              <a:rPr lang="en-US" sz="2000" dirty="0" smtClean="0"/>
              <a:t>“Thus in the year 1672 – in the middle of the Dutch War – Charles, saddled with heavy expenditure which Parliament refused to meet out of taxation, found his creditors reluctant to accept more of their payments in paper orders.”</a:t>
            </a:r>
          </a:p>
        </p:txBody>
      </p:sp>
      <p:sp>
        <p:nvSpPr>
          <p:cNvPr id="4" name="TextBox 3"/>
          <p:cNvSpPr txBox="1"/>
          <p:nvPr/>
        </p:nvSpPr>
        <p:spPr>
          <a:xfrm>
            <a:off x="3208149" y="511053"/>
            <a:ext cx="4873194" cy="369332"/>
          </a:xfrm>
          <a:prstGeom prst="rect">
            <a:avLst/>
          </a:prstGeom>
          <a:solidFill>
            <a:srgbClr val="CC99FF"/>
          </a:solidFill>
        </p:spPr>
        <p:txBody>
          <a:bodyPr wrap="none" rtlCol="0">
            <a:spAutoFit/>
          </a:bodyPr>
          <a:lstStyle/>
          <a:p>
            <a:r>
              <a:rPr lang="en-US" dirty="0" smtClean="0"/>
              <a:t>THE FAILURE OF CHARLES II  PAPER MONEY PLAN</a:t>
            </a:r>
            <a:endParaRPr lang="en-US" dirty="0"/>
          </a:p>
        </p:txBody>
      </p:sp>
      <p:pic>
        <p:nvPicPr>
          <p:cNvPr id="3074" name="Picture 2" descr="http://www.online-utility.org/image/ImageCache?file=c/c7/Medway-Sheerness1667.jpg/800px-Medway-Sheerness166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8149" y="3500174"/>
            <a:ext cx="4679896" cy="3357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376831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80624"/>
          </a:xfrm>
          <a:solidFill>
            <a:srgbClr val="FF99FF"/>
          </a:solidFill>
        </p:spPr>
        <p:txBody>
          <a:bodyPr>
            <a:normAutofit fontScale="90000"/>
          </a:bodyPr>
          <a:lstStyle/>
          <a:p>
            <a:pPr algn="ctr"/>
            <a:r>
              <a:rPr lang="en-US" sz="3200" b="1" dirty="0"/>
              <a:t>1660  Restoration – Charles II Money Battle</a:t>
            </a:r>
          </a:p>
        </p:txBody>
      </p:sp>
      <p:sp>
        <p:nvSpPr>
          <p:cNvPr id="3" name="Content Placeholder 2"/>
          <p:cNvSpPr>
            <a:spLocks noGrp="1"/>
          </p:cNvSpPr>
          <p:nvPr>
            <p:ph idx="1"/>
          </p:nvPr>
        </p:nvSpPr>
        <p:spPr>
          <a:xfrm>
            <a:off x="625097" y="1742644"/>
            <a:ext cx="11396421" cy="1496502"/>
          </a:xfrm>
        </p:spPr>
        <p:txBody>
          <a:bodyPr>
            <a:normAutofit lnSpcReduction="10000"/>
          </a:bodyPr>
          <a:lstStyle/>
          <a:p>
            <a:pPr marL="0" indent="0">
              <a:buNone/>
            </a:pPr>
            <a:r>
              <a:rPr lang="en-US" dirty="0" smtClean="0"/>
              <a:t>The poet John Dryden was the first man to clearly comprehend this battle:</a:t>
            </a:r>
          </a:p>
          <a:p>
            <a:pPr marL="0" indent="0">
              <a:buNone/>
            </a:pPr>
            <a:endParaRPr lang="en-US" dirty="0"/>
          </a:p>
          <a:p>
            <a:pPr marL="0" indent="0">
              <a:buNone/>
            </a:pPr>
            <a:r>
              <a:rPr lang="en-US" dirty="0" smtClean="0"/>
              <a:t>THE MEDAL (1682)</a:t>
            </a:r>
          </a:p>
          <a:p>
            <a:pPr marL="0" indent="0">
              <a:buNone/>
            </a:pPr>
            <a:endParaRPr lang="en-US" dirty="0" smtClean="0"/>
          </a:p>
        </p:txBody>
      </p:sp>
      <p:sp>
        <p:nvSpPr>
          <p:cNvPr id="4" name="TextBox 3"/>
          <p:cNvSpPr txBox="1"/>
          <p:nvPr/>
        </p:nvSpPr>
        <p:spPr>
          <a:xfrm>
            <a:off x="3208149" y="511053"/>
            <a:ext cx="5640583" cy="646331"/>
          </a:xfrm>
          <a:prstGeom prst="rect">
            <a:avLst/>
          </a:prstGeom>
          <a:solidFill>
            <a:srgbClr val="CC99FF"/>
          </a:solidFill>
        </p:spPr>
        <p:txBody>
          <a:bodyPr wrap="none" rtlCol="0">
            <a:spAutoFit/>
          </a:bodyPr>
          <a:lstStyle/>
          <a:p>
            <a:r>
              <a:rPr lang="en-US" dirty="0" smtClean="0"/>
              <a:t>THE BATTLE BETWEEN MONARCHY AND MONEY-POWER</a:t>
            </a:r>
          </a:p>
          <a:p>
            <a:r>
              <a:rPr lang="en-US" dirty="0" smtClean="0"/>
              <a:t>WITH WHICH ALL SUBSEQUENT HISTORY HAS BEEN FILLED</a:t>
            </a:r>
            <a:endParaRPr lang="en-US" dirty="0"/>
          </a:p>
        </p:txBody>
      </p:sp>
      <p:sp>
        <p:nvSpPr>
          <p:cNvPr id="5" name="Rectangle 1"/>
          <p:cNvSpPr>
            <a:spLocks noChangeArrowheads="1"/>
          </p:cNvSpPr>
          <p:nvPr/>
        </p:nvSpPr>
        <p:spPr bwMode="auto">
          <a:xfrm>
            <a:off x="3687797" y="3239146"/>
            <a:ext cx="516093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Unicode MS" panose="020B0604020202020204" pitchFamily="34" charset="-128"/>
              </a:rPr>
              <a:t>Then, </a:t>
            </a:r>
            <a:r>
              <a:rPr kumimoji="0" lang="en-US" sz="1600" b="0" i="0" u="none" strike="noStrike" cap="none" normalizeH="0" baseline="0" dirty="0" err="1" smtClean="0">
                <a:ln>
                  <a:noFill/>
                </a:ln>
                <a:solidFill>
                  <a:schemeClr val="tx1"/>
                </a:solidFill>
                <a:effectLst/>
                <a:latin typeface="Arial Unicode MS" panose="020B0604020202020204" pitchFamily="34" charset="-128"/>
              </a:rPr>
              <a:t>Cyclop</a:t>
            </a:r>
            <a:r>
              <a:rPr kumimoji="0" lang="en-US" sz="1600" b="0" i="0" u="none" strike="noStrike" cap="none" normalizeH="0" baseline="0" dirty="0" smtClean="0">
                <a:ln>
                  <a:noFill/>
                </a:ln>
                <a:solidFill>
                  <a:schemeClr val="tx1"/>
                </a:solidFill>
                <a:effectLst/>
                <a:latin typeface="Arial Unicode MS" panose="020B0604020202020204" pitchFamily="34" charset="-128"/>
              </a:rPr>
              <a:t>-like, in human flesh to deal,</a:t>
            </a:r>
            <a:br>
              <a:rPr kumimoji="0" lang="en-US" sz="1600" b="0" i="0" u="none" strike="noStrike" cap="none" normalizeH="0" baseline="0" dirty="0" smtClean="0">
                <a:ln>
                  <a:noFill/>
                </a:ln>
                <a:solidFill>
                  <a:schemeClr val="tx1"/>
                </a:solidFill>
                <a:effectLst/>
                <a:latin typeface="Arial Unicode MS" panose="020B0604020202020204" pitchFamily="34" charset="-128"/>
              </a:rPr>
            </a:br>
            <a:r>
              <a:rPr kumimoji="0" lang="en-US" sz="1600" b="0" i="0" u="none" strike="noStrike" cap="none" normalizeH="0" baseline="0" dirty="0" smtClean="0">
                <a:ln>
                  <a:noFill/>
                </a:ln>
                <a:solidFill>
                  <a:schemeClr val="tx1"/>
                </a:solidFill>
                <a:effectLst/>
                <a:latin typeface="Arial Unicode MS" panose="020B0604020202020204" pitchFamily="34" charset="-128"/>
              </a:rPr>
              <a:t>Chop up a minister at every meal:</a:t>
            </a:r>
            <a:br>
              <a:rPr kumimoji="0" lang="en-US" sz="1600" b="0" i="0" u="none" strike="noStrike" cap="none" normalizeH="0" baseline="0" dirty="0" smtClean="0">
                <a:ln>
                  <a:noFill/>
                </a:ln>
                <a:solidFill>
                  <a:schemeClr val="tx1"/>
                </a:solidFill>
                <a:effectLst/>
                <a:latin typeface="Arial Unicode MS" panose="020B0604020202020204" pitchFamily="34" charset="-128"/>
              </a:rPr>
            </a:br>
            <a:r>
              <a:rPr kumimoji="0" lang="en-US" sz="1600" b="0" i="0" u="none" strike="noStrike" cap="none" normalizeH="0" baseline="0" dirty="0" smtClean="0">
                <a:ln>
                  <a:noFill/>
                </a:ln>
                <a:solidFill>
                  <a:schemeClr val="tx1"/>
                </a:solidFill>
                <a:effectLst/>
                <a:latin typeface="Arial Unicode MS" panose="020B0604020202020204" pitchFamily="34" charset="-128"/>
              </a:rPr>
              <a:t>Perhaps not wholly to melt down the king,</a:t>
            </a:r>
            <a:br>
              <a:rPr kumimoji="0" lang="en-US" sz="1600" b="0" i="0" u="none" strike="noStrike" cap="none" normalizeH="0" baseline="0" dirty="0" smtClean="0">
                <a:ln>
                  <a:noFill/>
                </a:ln>
                <a:solidFill>
                  <a:schemeClr val="tx1"/>
                </a:solidFill>
                <a:effectLst/>
                <a:latin typeface="Arial Unicode MS" panose="020B0604020202020204" pitchFamily="34" charset="-128"/>
              </a:rPr>
            </a:br>
            <a:r>
              <a:rPr kumimoji="0" lang="en-US" sz="1600" b="0" i="0" u="none" strike="noStrike" cap="none" normalizeH="0" baseline="0" dirty="0" smtClean="0">
                <a:ln>
                  <a:noFill/>
                </a:ln>
                <a:solidFill>
                  <a:schemeClr val="tx1"/>
                </a:solidFill>
                <a:effectLst/>
                <a:latin typeface="Arial Unicode MS" panose="020B0604020202020204" pitchFamily="34" charset="-128"/>
              </a:rPr>
              <a:t>But clip his regal rights within the ring.</a:t>
            </a:r>
            <a:br>
              <a:rPr kumimoji="0" lang="en-US" sz="1600" b="0" i="0" u="none" strike="noStrike" cap="none" normalizeH="0" baseline="0" dirty="0" smtClean="0">
                <a:ln>
                  <a:noFill/>
                </a:ln>
                <a:solidFill>
                  <a:schemeClr val="tx1"/>
                </a:solidFill>
                <a:effectLst/>
                <a:latin typeface="Arial Unicode MS" panose="020B0604020202020204" pitchFamily="34" charset="-128"/>
              </a:rPr>
            </a:br>
            <a:r>
              <a:rPr kumimoji="0" lang="en-US" sz="1600" b="0" i="0" u="none" strike="noStrike" cap="none" normalizeH="0" baseline="0" dirty="0" smtClean="0">
                <a:ln>
                  <a:noFill/>
                </a:ln>
                <a:solidFill>
                  <a:schemeClr val="tx1"/>
                </a:solidFill>
                <a:effectLst/>
                <a:latin typeface="Arial Unicode MS" panose="020B0604020202020204" pitchFamily="34" charset="-128"/>
              </a:rPr>
              <a:t>From thence to assume the power of peace and war,</a:t>
            </a:r>
          </a:p>
          <a:p>
            <a:pPr marL="0" marR="0" lvl="0" indent="0" algn="l" defTabSz="914400" rtl="0" eaLnBrk="0" fontAlgn="base" latinLnBrk="0" hangingPunct="0">
              <a:lnSpc>
                <a:spcPct val="100000"/>
              </a:lnSpc>
              <a:spcBef>
                <a:spcPct val="0"/>
              </a:spcBef>
              <a:spcAft>
                <a:spcPct val="0"/>
              </a:spcAft>
              <a:buClrTx/>
              <a:buSzTx/>
              <a:buFontTx/>
              <a:buNone/>
              <a:tabLst/>
            </a:pPr>
            <a:r>
              <a:rPr lang="en-US" sz="1600" dirty="0" smtClean="0">
                <a:latin typeface="Arial Unicode MS" panose="020B0604020202020204" pitchFamily="34" charset="-128"/>
              </a:rPr>
              <a:t>And ease him, by degrees, of public care.</a:t>
            </a:r>
            <a:endParaRPr kumimoji="0" lang="en-US" sz="3600" b="0" i="0" u="none" strike="noStrike" cap="none" normalizeH="0" baseline="0" dirty="0" smtClean="0">
              <a:ln>
                <a:noFill/>
              </a:ln>
              <a:solidFill>
                <a:schemeClr val="tx1"/>
              </a:solidFill>
              <a:effectLst/>
              <a:latin typeface="Arial" panose="020B0604020202020204" pitchFamily="34" charset="0"/>
            </a:endParaRPr>
          </a:p>
        </p:txBody>
      </p:sp>
      <p:pic>
        <p:nvPicPr>
          <p:cNvPr id="4099" name="Picture 3" descr="http://static6.depositphotos.com/1001003/559/i/950/depositphotos_5598414-John-Dryd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9776" y="2283734"/>
            <a:ext cx="3532222" cy="457426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509288" y="6338807"/>
            <a:ext cx="1537409" cy="369332"/>
          </a:xfrm>
          <a:prstGeom prst="rect">
            <a:avLst/>
          </a:prstGeom>
          <a:noFill/>
        </p:spPr>
        <p:txBody>
          <a:bodyPr wrap="none" rtlCol="0">
            <a:spAutoFit/>
          </a:bodyPr>
          <a:lstStyle/>
          <a:p>
            <a:r>
              <a:rPr lang="en-US" dirty="0" smtClean="0"/>
              <a:t>JOHN DRYDEN</a:t>
            </a:r>
            <a:endParaRPr lang="en-US" dirty="0"/>
          </a:p>
        </p:txBody>
      </p:sp>
    </p:spTree>
    <p:extLst>
      <p:ext uri="{BB962C8B-B14F-4D97-AF65-F5344CB8AC3E}">
        <p14:creationId xmlns:p14="http://schemas.microsoft.com/office/powerpoint/2010/main" val="331086422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4"/>
            <a:ext cx="12191999" cy="458115"/>
          </a:xfrm>
          <a:solidFill>
            <a:srgbClr val="FFFF00"/>
          </a:solidFill>
        </p:spPr>
        <p:txBody>
          <a:bodyPr>
            <a:normAutofit fontScale="90000"/>
          </a:bodyPr>
          <a:lstStyle/>
          <a:p>
            <a:pPr algn="ctr"/>
            <a:r>
              <a:rPr lang="en-US" sz="3200" b="1" dirty="0" smtClean="0"/>
              <a:t>PART 9</a:t>
            </a:r>
            <a:endParaRPr lang="en-US" sz="3200" b="1" dirty="0"/>
          </a:p>
        </p:txBody>
      </p:sp>
      <p:sp>
        <p:nvSpPr>
          <p:cNvPr id="3" name="Content Placeholder 2"/>
          <p:cNvSpPr>
            <a:spLocks noGrp="1"/>
          </p:cNvSpPr>
          <p:nvPr>
            <p:ph idx="1"/>
          </p:nvPr>
        </p:nvSpPr>
        <p:spPr>
          <a:xfrm>
            <a:off x="625097" y="1742644"/>
            <a:ext cx="11396421" cy="4844136"/>
          </a:xfrm>
        </p:spPr>
        <p:txBody>
          <a:bodyPr>
            <a:normAutofit/>
          </a:bodyPr>
          <a:lstStyle/>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r>
              <a:rPr lang="en-US" sz="3600" dirty="0" smtClean="0"/>
              <a:t>1666  ‘Free Coinage’ Act</a:t>
            </a:r>
          </a:p>
        </p:txBody>
      </p:sp>
    </p:spTree>
    <p:extLst>
      <p:ext uri="{BB962C8B-B14F-4D97-AF65-F5344CB8AC3E}">
        <p14:creationId xmlns:p14="http://schemas.microsoft.com/office/powerpoint/2010/main" val="10338910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4"/>
            <a:ext cx="12191999" cy="458115"/>
          </a:xfrm>
          <a:solidFill>
            <a:srgbClr val="FFFF00"/>
          </a:solidFill>
        </p:spPr>
        <p:txBody>
          <a:bodyPr>
            <a:normAutofit fontScale="90000"/>
          </a:bodyPr>
          <a:lstStyle/>
          <a:p>
            <a:pPr algn="ctr"/>
            <a:r>
              <a:rPr lang="en-US" sz="3200" b="1" dirty="0"/>
              <a:t>1666  ‘Free Coinage’ Act</a:t>
            </a:r>
          </a:p>
        </p:txBody>
      </p:sp>
      <p:sp>
        <p:nvSpPr>
          <p:cNvPr id="3" name="Content Placeholder 2"/>
          <p:cNvSpPr>
            <a:spLocks noGrp="1"/>
          </p:cNvSpPr>
          <p:nvPr>
            <p:ph idx="1"/>
          </p:nvPr>
        </p:nvSpPr>
        <p:spPr>
          <a:xfrm>
            <a:off x="397786" y="1992713"/>
            <a:ext cx="11396421" cy="2302414"/>
          </a:xfrm>
        </p:spPr>
        <p:txBody>
          <a:bodyPr>
            <a:normAutofit/>
          </a:bodyPr>
          <a:lstStyle/>
          <a:p>
            <a:pPr marL="0" indent="0">
              <a:buNone/>
            </a:pPr>
            <a:r>
              <a:rPr lang="en-US" b="1" dirty="0" smtClean="0"/>
              <a:t>Reasons </a:t>
            </a:r>
            <a:r>
              <a:rPr lang="en-US" b="1" dirty="0"/>
              <a:t>for passing this Act.</a:t>
            </a:r>
          </a:p>
          <a:p>
            <a:pPr marL="0" indent="0">
              <a:buNone/>
            </a:pPr>
            <a:r>
              <a:rPr lang="en-US" i="1" dirty="0"/>
              <a:t>Gold and Silver to be </a:t>
            </a:r>
            <a:r>
              <a:rPr lang="en-US" i="1" u="sng" dirty="0"/>
              <a:t>coined gratis</a:t>
            </a:r>
            <a:r>
              <a:rPr lang="en-US" dirty="0"/>
              <a:t>. </a:t>
            </a:r>
            <a:r>
              <a:rPr lang="en-US" i="1" dirty="0"/>
              <a:t>For every Pound Troy of Gold or Silver brought, there is to be delivered a Pound Troy of Current Coin.; For every Pound Troy of Gold and Silver finer than Standard so much more than a Pound Troy delivered; and for baser Gold or Silver so much less</a:t>
            </a:r>
            <a:r>
              <a:rPr lang="en-US" dirty="0"/>
              <a:t>.</a:t>
            </a:r>
          </a:p>
          <a:p>
            <a:pPr marL="0" indent="0" algn="ctr">
              <a:buNone/>
            </a:pPr>
            <a:endParaRPr lang="en-US" dirty="0" smtClean="0"/>
          </a:p>
        </p:txBody>
      </p:sp>
      <p:sp>
        <p:nvSpPr>
          <p:cNvPr id="4" name="TextBox 3"/>
          <p:cNvSpPr txBox="1"/>
          <p:nvPr/>
        </p:nvSpPr>
        <p:spPr>
          <a:xfrm>
            <a:off x="223973" y="635430"/>
            <a:ext cx="11744049" cy="923330"/>
          </a:xfrm>
          <a:prstGeom prst="rect">
            <a:avLst/>
          </a:prstGeom>
          <a:noFill/>
        </p:spPr>
        <p:txBody>
          <a:bodyPr wrap="none" rtlCol="0">
            <a:spAutoFit/>
          </a:bodyPr>
          <a:lstStyle/>
          <a:p>
            <a:pPr algn="ctr"/>
            <a:r>
              <a:rPr lang="en-US" b="1" dirty="0" smtClean="0"/>
              <a:t>1666-1667 MINT LEGISLATION:   ‘FREE COINAGE’</a:t>
            </a:r>
          </a:p>
          <a:p>
            <a:pPr algn="ctr"/>
            <a:r>
              <a:rPr lang="en-US" b="1" dirty="0" smtClean="0"/>
              <a:t>‘THE MOST POWERFUL PREROGATIVE NEXT TO PEACE OR WAR SOLD FOR A SONG TO A CLASS OF USURERS TO THIS DAY!’</a:t>
            </a:r>
          </a:p>
          <a:p>
            <a:pPr algn="r"/>
            <a:r>
              <a:rPr lang="en-US" b="1" dirty="0" smtClean="0"/>
              <a:t>Alexander Del Mar, A HISTORY OF MONETARY CRIMES</a:t>
            </a:r>
            <a:endParaRPr lang="en-US" b="1" dirty="0"/>
          </a:p>
        </p:txBody>
      </p:sp>
      <p:pic>
        <p:nvPicPr>
          <p:cNvPr id="5122" name="Picture 2" descr="http://www.hrp.org.uk/Images/3-3-3-screwpress-314x2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4997" y="4295127"/>
            <a:ext cx="3950999" cy="257947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predecimal.com/images/early_milled/c2sixobv.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1289" y="4729080"/>
            <a:ext cx="3521461" cy="172593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img.readtiger.com/wkp/en/Milling_of_coin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7786" y="4243165"/>
            <a:ext cx="1611825" cy="2614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4359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458115"/>
          </a:xfrm>
          <a:solidFill>
            <a:srgbClr val="FFFF00"/>
          </a:solidFill>
        </p:spPr>
        <p:txBody>
          <a:bodyPr>
            <a:normAutofit fontScale="90000"/>
          </a:bodyPr>
          <a:lstStyle/>
          <a:p>
            <a:pPr algn="ctr"/>
            <a:r>
              <a:rPr lang="en-US" sz="3200" b="1" dirty="0"/>
              <a:t>1666  ‘Free Coinage’ Act</a:t>
            </a:r>
          </a:p>
        </p:txBody>
      </p:sp>
      <p:sp>
        <p:nvSpPr>
          <p:cNvPr id="4" name="Rectangle 3"/>
          <p:cNvSpPr/>
          <p:nvPr/>
        </p:nvSpPr>
        <p:spPr>
          <a:xfrm>
            <a:off x="247973" y="1642821"/>
            <a:ext cx="6586780" cy="3693319"/>
          </a:xfrm>
          <a:prstGeom prst="rect">
            <a:avLst/>
          </a:prstGeom>
        </p:spPr>
        <p:txBody>
          <a:bodyPr wrap="square">
            <a:spAutoFit/>
          </a:bodyPr>
          <a:lstStyle/>
          <a:p>
            <a:r>
              <a:rPr lang="en-US" i="1" dirty="0" smtClean="0"/>
              <a:t>Wine</a:t>
            </a:r>
            <a:r>
              <a:rPr lang="en-US" i="1" dirty="0"/>
              <a:t>, Vinegar, Cyder, and Beer imported, 10s. Per Ton</a:t>
            </a:r>
            <a:r>
              <a:rPr lang="en-US" dirty="0"/>
              <a:t>; </a:t>
            </a:r>
            <a:r>
              <a:rPr lang="en-US" i="1" dirty="0"/>
              <a:t>Brandy-wines and Strong Waters, 20s. per Ton; Over and above all other Duties; Collectors to pay Duty Quarterly into the Exchequer, to be kept distinct.</a:t>
            </a:r>
            <a:r>
              <a:rPr lang="en-US" dirty="0"/>
              <a:t> </a:t>
            </a:r>
            <a:endParaRPr lang="en-US" dirty="0" smtClean="0"/>
          </a:p>
          <a:p>
            <a:endParaRPr lang="en-US" dirty="0"/>
          </a:p>
          <a:p>
            <a:r>
              <a:rPr lang="en-US" dirty="0"/>
              <a:t>And whereas it cannot be reasonably expected that the Expence Waste and Charge in assaying melting downe and coynage be borne by Your Majestie And for the further encouragement of Coynage Bee it enaced And it is hereby enacted by the Authority aforesaid That for every Tunn of Wines Vinegar Syder or Beere that shall be imported or brought into the Port of London or into any other Port </a:t>
            </a:r>
            <a:r>
              <a:rPr lang="en-US" dirty="0" smtClean="0"/>
              <a:t>. . .  there </a:t>
            </a:r>
            <a:r>
              <a:rPr lang="en-US" dirty="0"/>
              <a:t>shall be levyed collected and paid the summe of Ten </a:t>
            </a:r>
            <a:r>
              <a:rPr lang="en-US" dirty="0" smtClean="0"/>
              <a:t>shillings . . . </a:t>
            </a:r>
            <a:endParaRPr lang="en-US" dirty="0"/>
          </a:p>
        </p:txBody>
      </p:sp>
      <p:sp>
        <p:nvSpPr>
          <p:cNvPr id="5" name="TextBox 4"/>
          <p:cNvSpPr txBox="1"/>
          <p:nvPr/>
        </p:nvSpPr>
        <p:spPr>
          <a:xfrm>
            <a:off x="2763547" y="504093"/>
            <a:ext cx="6664901" cy="923330"/>
          </a:xfrm>
          <a:prstGeom prst="rect">
            <a:avLst/>
          </a:prstGeom>
          <a:solidFill>
            <a:srgbClr val="FFFFCC"/>
          </a:solidFill>
        </p:spPr>
        <p:txBody>
          <a:bodyPr wrap="none" rtlCol="0">
            <a:spAutoFit/>
          </a:bodyPr>
          <a:lstStyle/>
          <a:p>
            <a:pPr algn="ctr"/>
            <a:r>
              <a:rPr lang="en-US" b="1" dirty="0"/>
              <a:t>The Charge of Coinage defrayed by a new Impost on certain Liquors</a:t>
            </a:r>
            <a:r>
              <a:rPr lang="en-US" b="1" dirty="0" smtClean="0"/>
              <a:t>.</a:t>
            </a:r>
          </a:p>
          <a:p>
            <a:pPr algn="ctr"/>
            <a:endParaRPr lang="en-US" b="1" dirty="0"/>
          </a:p>
          <a:p>
            <a:pPr algn="ctr"/>
            <a:r>
              <a:rPr lang="en-US" b="1" dirty="0" smtClean="0"/>
              <a:t>THE MONEY POWER SOLD FOR LIQUOR FEE OF TEN SHILLINGS!</a:t>
            </a:r>
            <a:endParaRPr lang="en-US" dirty="0"/>
          </a:p>
        </p:txBody>
      </p:sp>
      <p:pic>
        <p:nvPicPr>
          <p:cNvPr id="6148" name="Picture 4" descr="http://www.avbbf.com/forum/transfer/files/24/17TH_CENTURY_SHIP_FULLY_RIGGED_by_RIVERK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46422" y="2207319"/>
            <a:ext cx="5445577" cy="3959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7490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95947"/>
            <a:ext cx="12191998" cy="6362053"/>
          </a:xfrm>
        </p:spPr>
        <p:txBody>
          <a:bodyPr>
            <a:normAutofit/>
          </a:bodyPr>
          <a:lstStyle/>
          <a:p>
            <a:pPr marL="0" indent="0">
              <a:buNone/>
            </a:pPr>
            <a:endParaRPr lang="en-US" dirty="0" smtClean="0"/>
          </a:p>
          <a:p>
            <a:pPr marL="0" indent="0" algn="ctr">
              <a:buNone/>
            </a:pPr>
            <a:r>
              <a:rPr lang="en-US" dirty="0"/>
              <a:t>House of </a:t>
            </a:r>
            <a:r>
              <a:rPr lang="en-US" dirty="0" smtClean="0"/>
              <a:t>Stuarts  --   Catholic</a:t>
            </a:r>
            <a:r>
              <a:rPr lang="en-US" dirty="0"/>
              <a:t>, Scottish</a:t>
            </a:r>
          </a:p>
          <a:p>
            <a:pPr marL="0" indent="0">
              <a:buNone/>
            </a:pPr>
            <a:r>
              <a:rPr lang="en-US" dirty="0" smtClean="0"/>
              <a:t>   _________________________________________________________________</a:t>
            </a:r>
            <a:endParaRPr lang="en-US" dirty="0"/>
          </a:p>
          <a:p>
            <a:pPr marL="0" indent="0">
              <a:buNone/>
            </a:pPr>
            <a:r>
              <a:rPr lang="en-US" sz="1200" dirty="0" smtClean="0"/>
              <a:t> </a:t>
            </a:r>
            <a:r>
              <a:rPr lang="en-US" sz="1600" dirty="0" smtClean="0"/>
              <a:t>   1603                        1625                               1649                                          1660                                1685          1689                             1702            1707</a:t>
            </a:r>
          </a:p>
          <a:p>
            <a:pPr marL="0" indent="0">
              <a:buNone/>
            </a:pPr>
            <a:r>
              <a:rPr lang="en-US" sz="1600" dirty="0" smtClean="0"/>
              <a:t>              JAMES I                      CHARLES I                      Commonwealth                     CHARLES II               JAMES II             MARY II                 ANNE</a:t>
            </a:r>
          </a:p>
          <a:p>
            <a:pPr marL="0" indent="0">
              <a:buNone/>
            </a:pPr>
            <a:r>
              <a:rPr lang="en-US" sz="1600" dirty="0"/>
              <a:t> </a:t>
            </a:r>
            <a:r>
              <a:rPr lang="en-US" sz="1600" dirty="0" smtClean="0"/>
              <a:t>                                                                                                                                                                                                      DUTCH WILLIAM</a:t>
            </a:r>
          </a:p>
          <a:p>
            <a:pPr marL="0" indent="0">
              <a:buNone/>
            </a:pPr>
            <a:endParaRPr lang="en-US" sz="1600" dirty="0" smtClean="0"/>
          </a:p>
          <a:p>
            <a:pPr marL="0" indent="0">
              <a:buNone/>
            </a:pPr>
            <a:endParaRPr lang="en-US" sz="1600" dirty="0" smtClean="0"/>
          </a:p>
          <a:p>
            <a:pPr marL="0" indent="0">
              <a:buNone/>
            </a:pPr>
            <a:endParaRPr lang="en-US" sz="1600" dirty="0"/>
          </a:p>
          <a:p>
            <a:pPr marL="0" indent="0">
              <a:buNone/>
            </a:pPr>
            <a:endParaRPr lang="en-US" sz="1600" dirty="0" smtClean="0"/>
          </a:p>
          <a:p>
            <a:pPr marL="0" indent="0">
              <a:buNone/>
            </a:pPr>
            <a:endParaRPr lang="en-US" sz="1600" dirty="0" smtClean="0"/>
          </a:p>
        </p:txBody>
      </p:sp>
      <p:sp>
        <p:nvSpPr>
          <p:cNvPr id="5" name="TextBox 4"/>
          <p:cNvSpPr txBox="1"/>
          <p:nvPr/>
        </p:nvSpPr>
        <p:spPr>
          <a:xfrm>
            <a:off x="2262754" y="3398003"/>
            <a:ext cx="9212108" cy="2585323"/>
          </a:xfrm>
          <a:prstGeom prst="rect">
            <a:avLst/>
          </a:prstGeom>
          <a:solidFill>
            <a:srgbClr val="FF99FF"/>
          </a:solidFill>
        </p:spPr>
        <p:txBody>
          <a:bodyPr wrap="square" rtlCol="0">
            <a:spAutoFit/>
          </a:bodyPr>
          <a:lstStyle/>
          <a:p>
            <a:r>
              <a:rPr lang="en-US" dirty="0" smtClean="0"/>
              <a:t>1649 Executed                                                            1663 - </a:t>
            </a:r>
          </a:p>
          <a:p>
            <a:r>
              <a:rPr lang="en-US" dirty="0"/>
              <a:t> </a:t>
            </a:r>
            <a:r>
              <a:rPr lang="en-US" dirty="0" smtClean="0"/>
              <a:t>                                                                                        Coin &amp; bullion</a:t>
            </a:r>
          </a:p>
          <a:p>
            <a:r>
              <a:rPr lang="en-US" dirty="0"/>
              <a:t> </a:t>
            </a:r>
            <a:r>
              <a:rPr lang="en-US" dirty="0" smtClean="0"/>
              <a:t>                                                                                        freely exported </a:t>
            </a:r>
          </a:p>
          <a:p>
            <a:r>
              <a:rPr lang="en-US" dirty="0"/>
              <a:t> </a:t>
            </a:r>
            <a:r>
              <a:rPr lang="en-US" dirty="0" smtClean="0"/>
              <a:t>                                                                                     1666 </a:t>
            </a:r>
            <a:r>
              <a:rPr lang="en-US" dirty="0"/>
              <a:t>–                </a:t>
            </a:r>
            <a:r>
              <a:rPr lang="en-US" dirty="0" smtClean="0"/>
              <a:t>                 </a:t>
            </a:r>
            <a:endParaRPr lang="en-US" dirty="0"/>
          </a:p>
          <a:p>
            <a:r>
              <a:rPr lang="en-US" dirty="0"/>
              <a:t> </a:t>
            </a:r>
            <a:r>
              <a:rPr lang="en-US" dirty="0" smtClean="0"/>
              <a:t>                                                                                        Free </a:t>
            </a:r>
            <a:r>
              <a:rPr lang="en-US" dirty="0"/>
              <a:t>Coinage </a:t>
            </a:r>
            <a:r>
              <a:rPr lang="en-US" dirty="0" smtClean="0"/>
              <a:t>                 </a:t>
            </a:r>
          </a:p>
          <a:p>
            <a:r>
              <a:rPr lang="en-US" dirty="0"/>
              <a:t> </a:t>
            </a:r>
            <a:r>
              <a:rPr lang="en-US" dirty="0" smtClean="0"/>
              <a:t>                                                                                                                                 1688 </a:t>
            </a:r>
            <a:r>
              <a:rPr lang="en-US" dirty="0"/>
              <a:t>Dutch </a:t>
            </a:r>
            <a:r>
              <a:rPr lang="en-US" dirty="0" smtClean="0"/>
              <a:t>invasion</a:t>
            </a:r>
          </a:p>
          <a:p>
            <a:r>
              <a:rPr lang="en-US" dirty="0" smtClean="0"/>
              <a:t>                                                                                                                                  1694 </a:t>
            </a:r>
            <a:r>
              <a:rPr lang="en-US" dirty="0"/>
              <a:t>Bank of England</a:t>
            </a:r>
            <a:endParaRPr lang="en-US" dirty="0" smtClean="0"/>
          </a:p>
          <a:p>
            <a:r>
              <a:rPr lang="en-US" dirty="0"/>
              <a:t> </a:t>
            </a:r>
            <a:r>
              <a:rPr lang="en-US" dirty="0" smtClean="0"/>
              <a:t>                                                                                  </a:t>
            </a:r>
            <a:endParaRPr lang="en-US" dirty="0"/>
          </a:p>
          <a:p>
            <a:endParaRPr lang="en-US" dirty="0"/>
          </a:p>
        </p:txBody>
      </p:sp>
      <p:sp>
        <p:nvSpPr>
          <p:cNvPr id="6" name="Title 1"/>
          <p:cNvSpPr>
            <a:spLocks noGrp="1"/>
          </p:cNvSpPr>
          <p:nvPr>
            <p:ph type="title"/>
          </p:nvPr>
        </p:nvSpPr>
        <p:spPr>
          <a:xfrm>
            <a:off x="-1" y="6835"/>
            <a:ext cx="12191999" cy="489112"/>
          </a:xfrm>
          <a:solidFill>
            <a:srgbClr val="FFFF00"/>
          </a:solidFill>
        </p:spPr>
        <p:txBody>
          <a:bodyPr>
            <a:normAutofit fontScale="90000"/>
          </a:bodyPr>
          <a:lstStyle/>
          <a:p>
            <a:pPr algn="ctr"/>
            <a:r>
              <a:rPr lang="en-US" sz="3200" dirty="0"/>
              <a:t>Timeline:  England’s Monarch Families and Money Power</a:t>
            </a:r>
          </a:p>
        </p:txBody>
      </p:sp>
    </p:spTree>
    <p:extLst>
      <p:ext uri="{BB962C8B-B14F-4D97-AF65-F5344CB8AC3E}">
        <p14:creationId xmlns:p14="http://schemas.microsoft.com/office/powerpoint/2010/main" val="419583973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4"/>
            <a:ext cx="12191999" cy="458115"/>
          </a:xfrm>
          <a:solidFill>
            <a:srgbClr val="FFFF00"/>
          </a:solidFill>
        </p:spPr>
        <p:txBody>
          <a:bodyPr>
            <a:normAutofit fontScale="90000"/>
          </a:bodyPr>
          <a:lstStyle/>
          <a:p>
            <a:pPr algn="ctr"/>
            <a:r>
              <a:rPr lang="en-US" sz="3200" b="1" dirty="0"/>
              <a:t>1666  ‘Free Coinage’ Act</a:t>
            </a:r>
          </a:p>
        </p:txBody>
      </p:sp>
      <p:sp>
        <p:nvSpPr>
          <p:cNvPr id="3" name="Content Placeholder 2"/>
          <p:cNvSpPr>
            <a:spLocks noGrp="1"/>
          </p:cNvSpPr>
          <p:nvPr>
            <p:ph idx="1"/>
          </p:nvPr>
        </p:nvSpPr>
        <p:spPr>
          <a:xfrm>
            <a:off x="270166" y="1369905"/>
            <a:ext cx="5615555" cy="4518672"/>
          </a:xfrm>
        </p:spPr>
        <p:txBody>
          <a:bodyPr>
            <a:normAutofit lnSpcReduction="10000"/>
          </a:bodyPr>
          <a:lstStyle/>
          <a:p>
            <a:pPr marL="0" indent="0">
              <a:buNone/>
            </a:pPr>
            <a:r>
              <a:rPr lang="en-US" sz="2400" dirty="0" smtClean="0"/>
              <a:t>No Englishman would have listened to the giving away of the coining power.   Through subterfuge and bribery, the goldsmiths and East Indies Company swept away the </a:t>
            </a:r>
            <a:r>
              <a:rPr lang="en-US" sz="2400" dirty="0" err="1" smtClean="0"/>
              <a:t>seignorage</a:t>
            </a:r>
            <a:r>
              <a:rPr lang="en-US" sz="2400" dirty="0" smtClean="0"/>
              <a:t> of the Crown and the control of the issue.</a:t>
            </a:r>
          </a:p>
          <a:p>
            <a:pPr marL="0" indent="0">
              <a:buNone/>
            </a:pPr>
            <a:endParaRPr lang="en-US" sz="2400" dirty="0"/>
          </a:p>
          <a:p>
            <a:pPr marL="0" indent="0">
              <a:buNone/>
            </a:pPr>
            <a:r>
              <a:rPr lang="en-US" sz="2400" dirty="0" smtClean="0"/>
              <a:t>The EIC and goldsmiths brought metal to mint for ‘free coinage’.  The mint refused any but large deposits.</a:t>
            </a:r>
          </a:p>
          <a:p>
            <a:pPr marL="0" indent="0">
              <a:buNone/>
            </a:pPr>
            <a:endParaRPr lang="en-US" sz="2400" dirty="0"/>
          </a:p>
          <a:p>
            <a:pPr marL="0" indent="0">
              <a:buNone/>
            </a:pPr>
            <a:r>
              <a:rPr lang="en-US" sz="2400" dirty="0" smtClean="0"/>
              <a:t>1768 – made perpetual</a:t>
            </a:r>
          </a:p>
        </p:txBody>
      </p:sp>
      <p:sp>
        <p:nvSpPr>
          <p:cNvPr id="4" name="TextBox 3"/>
          <p:cNvSpPr txBox="1"/>
          <p:nvPr/>
        </p:nvSpPr>
        <p:spPr>
          <a:xfrm>
            <a:off x="2954605" y="504093"/>
            <a:ext cx="6282810" cy="523220"/>
          </a:xfrm>
          <a:prstGeom prst="rect">
            <a:avLst/>
          </a:prstGeom>
          <a:solidFill>
            <a:srgbClr val="FFFFCC"/>
          </a:solidFill>
        </p:spPr>
        <p:txBody>
          <a:bodyPr wrap="none" rtlCol="0">
            <a:spAutoFit/>
          </a:bodyPr>
          <a:lstStyle/>
          <a:p>
            <a:pPr algn="ctr"/>
            <a:r>
              <a:rPr lang="en-US" b="1" dirty="0" smtClean="0"/>
              <a:t>RESULTS OF THIS ACT:    </a:t>
            </a:r>
            <a:r>
              <a:rPr lang="en-US" sz="2800" b="1" dirty="0" smtClean="0"/>
              <a:t>CONTROL OF COMMERCE</a:t>
            </a:r>
            <a:endParaRPr lang="en-US" sz="2800" dirty="0"/>
          </a:p>
        </p:txBody>
      </p:sp>
      <p:pic>
        <p:nvPicPr>
          <p:cNvPr id="7170" name="Picture 2" descr="http://ebid.s3.amazonaws.com/upload_big/0/5/0/1283185902-1819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6523" y="1171575"/>
            <a:ext cx="5705475" cy="56864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284922" y="6211669"/>
            <a:ext cx="6797054" cy="646331"/>
          </a:xfrm>
          <a:prstGeom prst="rect">
            <a:avLst/>
          </a:prstGeom>
          <a:solidFill>
            <a:schemeClr val="bg1"/>
          </a:solidFill>
        </p:spPr>
        <p:txBody>
          <a:bodyPr wrap="none" rtlCol="0">
            <a:spAutoFit/>
          </a:bodyPr>
          <a:lstStyle/>
          <a:p>
            <a:r>
              <a:rPr lang="en-US" dirty="0" smtClean="0"/>
              <a:t>                                                                                                                             </a:t>
            </a:r>
          </a:p>
          <a:p>
            <a:endParaRPr lang="en-US" dirty="0"/>
          </a:p>
        </p:txBody>
      </p:sp>
      <p:sp>
        <p:nvSpPr>
          <p:cNvPr id="7" name="TextBox 6"/>
          <p:cNvSpPr txBox="1"/>
          <p:nvPr/>
        </p:nvSpPr>
        <p:spPr>
          <a:xfrm>
            <a:off x="6486522" y="1171575"/>
            <a:ext cx="5705477" cy="646331"/>
          </a:xfrm>
          <a:prstGeom prst="rect">
            <a:avLst/>
          </a:prstGeom>
          <a:solidFill>
            <a:schemeClr val="bg1"/>
          </a:solidFill>
        </p:spPr>
        <p:txBody>
          <a:bodyPr wrap="square" rtlCol="0">
            <a:spAutoFit/>
          </a:bodyPr>
          <a:lstStyle/>
          <a:p>
            <a:r>
              <a:rPr lang="en-US" dirty="0" smtClean="0"/>
              <a:t>                                                                                                                             </a:t>
            </a:r>
          </a:p>
          <a:p>
            <a:endParaRPr lang="en-US" dirty="0"/>
          </a:p>
        </p:txBody>
      </p:sp>
      <p:sp>
        <p:nvSpPr>
          <p:cNvPr id="8" name="TextBox 7"/>
          <p:cNvSpPr txBox="1"/>
          <p:nvPr/>
        </p:nvSpPr>
        <p:spPr>
          <a:xfrm>
            <a:off x="8012454" y="6248444"/>
            <a:ext cx="2653612" cy="369332"/>
          </a:xfrm>
          <a:prstGeom prst="rect">
            <a:avLst/>
          </a:prstGeom>
          <a:noFill/>
        </p:spPr>
        <p:txBody>
          <a:bodyPr wrap="none" rtlCol="0">
            <a:spAutoFit/>
          </a:bodyPr>
          <a:lstStyle/>
          <a:p>
            <a:r>
              <a:rPr lang="en-US" dirty="0" smtClean="0"/>
              <a:t>TOWER OF LONDON MINT</a:t>
            </a:r>
            <a:endParaRPr lang="en-US" dirty="0"/>
          </a:p>
        </p:txBody>
      </p:sp>
    </p:spTree>
    <p:extLst>
      <p:ext uri="{BB962C8B-B14F-4D97-AF65-F5344CB8AC3E}">
        <p14:creationId xmlns:p14="http://schemas.microsoft.com/office/powerpoint/2010/main" val="118091533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411620"/>
          </a:xfrm>
          <a:solidFill>
            <a:srgbClr val="FFC000"/>
          </a:solidFill>
        </p:spPr>
        <p:txBody>
          <a:bodyPr>
            <a:normAutofit fontScale="90000"/>
          </a:bodyPr>
          <a:lstStyle/>
          <a:p>
            <a:pPr algn="ctr"/>
            <a:r>
              <a:rPr lang="en-US" sz="3200" b="1" dirty="0" smtClean="0"/>
              <a:t>PART 10</a:t>
            </a:r>
            <a:endParaRPr lang="en-US" sz="3200" b="1" dirty="0"/>
          </a:p>
        </p:txBody>
      </p:sp>
      <p:sp>
        <p:nvSpPr>
          <p:cNvPr id="3" name="Content Placeholder 2"/>
          <p:cNvSpPr>
            <a:spLocks noGrp="1"/>
          </p:cNvSpPr>
          <p:nvPr>
            <p:ph idx="1"/>
          </p:nvPr>
        </p:nvSpPr>
        <p:spPr>
          <a:xfrm>
            <a:off x="625097" y="1742644"/>
            <a:ext cx="11396421" cy="4844136"/>
          </a:xfrm>
        </p:spPr>
        <p:txBody>
          <a:bodyPr>
            <a:normAutofit/>
          </a:bodyPr>
          <a:lstStyle/>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r>
              <a:rPr lang="en-US" sz="3600" dirty="0" smtClean="0"/>
              <a:t>1688  Glorious Revolution – Dutch Invasion of England</a:t>
            </a:r>
          </a:p>
        </p:txBody>
      </p:sp>
    </p:spTree>
    <p:extLst>
      <p:ext uri="{BB962C8B-B14F-4D97-AF65-F5344CB8AC3E}">
        <p14:creationId xmlns:p14="http://schemas.microsoft.com/office/powerpoint/2010/main" val="372673323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411620"/>
          </a:xfrm>
          <a:solidFill>
            <a:srgbClr val="FFC000"/>
          </a:solidFill>
        </p:spPr>
        <p:txBody>
          <a:bodyPr>
            <a:normAutofit fontScale="90000"/>
          </a:bodyPr>
          <a:lstStyle/>
          <a:p>
            <a:pPr algn="ctr"/>
            <a:r>
              <a:rPr lang="en-US" sz="3200" b="1" dirty="0"/>
              <a:t>1688  Glorious Revolution – Dutch Invasion of England</a:t>
            </a:r>
          </a:p>
        </p:txBody>
      </p:sp>
      <p:sp>
        <p:nvSpPr>
          <p:cNvPr id="3" name="Content Placeholder 2"/>
          <p:cNvSpPr>
            <a:spLocks noGrp="1"/>
          </p:cNvSpPr>
          <p:nvPr>
            <p:ph idx="1"/>
          </p:nvPr>
        </p:nvSpPr>
        <p:spPr>
          <a:xfrm>
            <a:off x="397787" y="859241"/>
            <a:ext cx="11396421" cy="4844136"/>
          </a:xfrm>
        </p:spPr>
        <p:txBody>
          <a:bodyPr>
            <a:normAutofit/>
          </a:bodyPr>
          <a:lstStyle/>
          <a:p>
            <a:pPr marL="0" indent="0">
              <a:buNone/>
            </a:pPr>
            <a:r>
              <a:rPr lang="en-US" sz="2000" dirty="0" smtClean="0"/>
              <a:t>1672 -- during the disastrous 3</a:t>
            </a:r>
            <a:r>
              <a:rPr lang="en-US" sz="2000" baseline="30000" dirty="0" smtClean="0"/>
              <a:t>rd</a:t>
            </a:r>
            <a:r>
              <a:rPr lang="en-US" sz="2000" dirty="0" smtClean="0"/>
              <a:t> Anglo-Dutch War and Franco-Dutch War, William III of Orange was made </a:t>
            </a:r>
            <a:r>
              <a:rPr lang="en-US" sz="2000" dirty="0" err="1" smtClean="0"/>
              <a:t>Stadtholder</a:t>
            </a:r>
            <a:r>
              <a:rPr lang="en-US" sz="2000" dirty="0" smtClean="0"/>
              <a:t> over Holland, Zeeland, Utrecht, Gelderland, </a:t>
            </a:r>
            <a:r>
              <a:rPr lang="en-US" sz="2000" dirty="0" err="1" smtClean="0"/>
              <a:t>Overrijssel</a:t>
            </a:r>
            <a:r>
              <a:rPr lang="en-US" sz="2000" dirty="0" smtClean="0"/>
              <a:t> of the Dutch Republic</a:t>
            </a:r>
          </a:p>
          <a:p>
            <a:pPr marL="0" indent="0">
              <a:buNone/>
            </a:pPr>
            <a:r>
              <a:rPr lang="en-US" sz="2000" dirty="0" smtClean="0"/>
              <a:t>Many </a:t>
            </a:r>
            <a:r>
              <a:rPr lang="en-US" sz="2000" dirty="0"/>
              <a:t>Protestants heralded him as a champion of their faith. </a:t>
            </a:r>
            <a:r>
              <a:rPr lang="en-US" sz="2000" dirty="0" smtClean="0"/>
              <a:t>   His wife Mary (married 1677) was the Protestant daughter of the Catholic Stuart King James II (reigned 1685-1688).</a:t>
            </a:r>
          </a:p>
        </p:txBody>
      </p:sp>
      <p:sp>
        <p:nvSpPr>
          <p:cNvPr id="4" name="TextBox 3"/>
          <p:cNvSpPr txBox="1"/>
          <p:nvPr/>
        </p:nvSpPr>
        <p:spPr>
          <a:xfrm>
            <a:off x="4479010" y="454182"/>
            <a:ext cx="3682483" cy="369332"/>
          </a:xfrm>
          <a:prstGeom prst="rect">
            <a:avLst/>
          </a:prstGeom>
          <a:solidFill>
            <a:srgbClr val="FFCC99"/>
          </a:solidFill>
        </p:spPr>
        <p:txBody>
          <a:bodyPr wrap="none" rtlCol="0">
            <a:spAutoFit/>
          </a:bodyPr>
          <a:lstStyle/>
          <a:p>
            <a:r>
              <a:rPr lang="en-US" b="1" dirty="0" smtClean="0"/>
              <a:t>HISTORY OF WILLIAM III OF ORANGE</a:t>
            </a:r>
            <a:endParaRPr lang="en-US" b="1" dirty="0"/>
          </a:p>
        </p:txBody>
      </p:sp>
      <p:pic>
        <p:nvPicPr>
          <p:cNvPr id="8194" name="Picture 2" descr="http://1.bp.blogspot.com/-jyyzGFlZ-9E/TeMR6iROxBI/AAAAAAAAA0o/wJG5SgKAotw/s1600/william_ii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979" y="2189554"/>
            <a:ext cx="3714425" cy="466844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 photo mary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33085" y="2189555"/>
            <a:ext cx="3272931" cy="46684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129939" y="3281309"/>
            <a:ext cx="1849737" cy="369332"/>
          </a:xfrm>
          <a:prstGeom prst="rect">
            <a:avLst/>
          </a:prstGeom>
          <a:noFill/>
        </p:spPr>
        <p:txBody>
          <a:bodyPr wrap="none" rtlCol="0">
            <a:spAutoFit/>
          </a:bodyPr>
          <a:lstStyle/>
          <a:p>
            <a:r>
              <a:rPr lang="en-US" dirty="0" smtClean="0"/>
              <a:t>William and Mary</a:t>
            </a:r>
            <a:endParaRPr lang="en-US" dirty="0"/>
          </a:p>
        </p:txBody>
      </p:sp>
    </p:spTree>
    <p:extLst>
      <p:ext uri="{BB962C8B-B14F-4D97-AF65-F5344CB8AC3E}">
        <p14:creationId xmlns:p14="http://schemas.microsoft.com/office/powerpoint/2010/main" val="33027925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411620"/>
          </a:xfrm>
          <a:solidFill>
            <a:srgbClr val="FFC000"/>
          </a:solidFill>
        </p:spPr>
        <p:txBody>
          <a:bodyPr>
            <a:normAutofit fontScale="90000"/>
          </a:bodyPr>
          <a:lstStyle/>
          <a:p>
            <a:pPr algn="ctr"/>
            <a:r>
              <a:rPr lang="en-US" sz="3200" b="1" dirty="0"/>
              <a:t>1688  Glorious Revolution – Dutch Invasion of England</a:t>
            </a:r>
          </a:p>
        </p:txBody>
      </p:sp>
      <p:sp>
        <p:nvSpPr>
          <p:cNvPr id="3" name="Content Placeholder 2"/>
          <p:cNvSpPr>
            <a:spLocks noGrp="1"/>
          </p:cNvSpPr>
          <p:nvPr>
            <p:ph idx="1"/>
          </p:nvPr>
        </p:nvSpPr>
        <p:spPr>
          <a:xfrm>
            <a:off x="397787" y="879208"/>
            <a:ext cx="8529237" cy="5978791"/>
          </a:xfrm>
        </p:spPr>
        <p:txBody>
          <a:bodyPr>
            <a:normAutofit/>
          </a:bodyPr>
          <a:lstStyle/>
          <a:p>
            <a:pPr marL="0" indent="0">
              <a:buNone/>
            </a:pPr>
            <a:r>
              <a:rPr lang="en-US" sz="2000" dirty="0"/>
              <a:t>The </a:t>
            </a:r>
            <a:r>
              <a:rPr lang="en-US" sz="2000" b="1" i="1" dirty="0"/>
              <a:t>Invitation to William</a:t>
            </a:r>
            <a:r>
              <a:rPr lang="en-US" sz="2000" dirty="0"/>
              <a:t> was a letter sent by seven notable </a:t>
            </a:r>
            <a:r>
              <a:rPr lang="en-US" sz="2000" dirty="0" smtClean="0"/>
              <a:t>Englishmen to William III, Prince of Orange, </a:t>
            </a:r>
            <a:r>
              <a:rPr lang="en-US" sz="2000" dirty="0"/>
              <a:t>received by him on 30 June </a:t>
            </a:r>
            <a:r>
              <a:rPr lang="en-US" sz="2000" dirty="0" smtClean="0"/>
              <a:t>1688.</a:t>
            </a:r>
          </a:p>
          <a:p>
            <a:pPr marL="0" indent="0">
              <a:buNone/>
            </a:pPr>
            <a:r>
              <a:rPr lang="en-US" sz="2000" dirty="0" smtClean="0"/>
              <a:t>The </a:t>
            </a:r>
            <a:r>
              <a:rPr lang="en-US" sz="2000" dirty="0"/>
              <a:t>letter informed William that if he were to land </a:t>
            </a:r>
            <a:r>
              <a:rPr lang="en-US" sz="2000" dirty="0" smtClean="0"/>
              <a:t>in England </a:t>
            </a:r>
            <a:r>
              <a:rPr lang="en-US" sz="2000" dirty="0"/>
              <a:t>with a small army, the signatories and their allies would rise up and support him</a:t>
            </a:r>
            <a:r>
              <a:rPr lang="en-US" sz="2000" dirty="0" smtClean="0"/>
              <a:t>.   Two of the signers were </a:t>
            </a:r>
            <a:r>
              <a:rPr lang="en-US" sz="2000" dirty="0"/>
              <a:t>generally considered to </a:t>
            </a:r>
            <a:r>
              <a:rPr lang="en-US" sz="2000" dirty="0" smtClean="0"/>
              <a:t>be Tories, </a:t>
            </a:r>
            <a:r>
              <a:rPr lang="en-US" sz="2000" dirty="0"/>
              <a:t>while the other five signatories were generally seen </a:t>
            </a:r>
            <a:r>
              <a:rPr lang="en-US" sz="2000" dirty="0" smtClean="0"/>
              <a:t>as Whigs.</a:t>
            </a:r>
          </a:p>
          <a:p>
            <a:pPr marL="0" indent="0">
              <a:buNone/>
            </a:pPr>
            <a:endParaRPr lang="en-US" sz="2000" dirty="0" smtClean="0"/>
          </a:p>
          <a:p>
            <a:pPr marL="0" indent="0">
              <a:buNone/>
            </a:pPr>
            <a:r>
              <a:rPr lang="en-US" sz="2000" dirty="0" smtClean="0"/>
              <a:t>Part </a:t>
            </a:r>
            <a:r>
              <a:rPr lang="en-US" sz="2000" dirty="0"/>
              <a:t>of the </a:t>
            </a:r>
            <a:r>
              <a:rPr lang="en-US" sz="2000" dirty="0" smtClean="0"/>
              <a:t>text: </a:t>
            </a:r>
            <a:r>
              <a:rPr lang="en-US" sz="2000" dirty="0" smtClean="0">
                <a:solidFill>
                  <a:srgbClr val="0070C0"/>
                </a:solidFill>
              </a:rPr>
              <a:t> </a:t>
            </a:r>
            <a:r>
              <a:rPr lang="en-US" sz="2000" dirty="0">
                <a:solidFill>
                  <a:srgbClr val="0070C0"/>
                </a:solidFill>
              </a:rPr>
              <a:t>“If upon a due consideration of all these circumstances your Highness shall think fit to adventure upon the attempt, or at least to make such preparations for it as are necessary (which we wish you may), there must be no more time lost in letting us know your resolution concerning it, and in what time we may depend that all the preparations will be ready, as also whether your Highness does believe the preparations can be so managed as not to give them warning here, both to make them increase their force and to secure those they shall suspect would join with you. We need not say anything about ammunition, artillery, mortar pieces, spare arms, &amp;c.. because if you think fit to put anything in execution you will provide enough of these kinds. and will take care to bring some good engineers with </a:t>
            </a:r>
            <a:r>
              <a:rPr lang="en-US" sz="2000" dirty="0" smtClean="0">
                <a:solidFill>
                  <a:srgbClr val="0070C0"/>
                </a:solidFill>
              </a:rPr>
              <a:t>you . . . ‘;</a:t>
            </a:r>
            <a:endParaRPr lang="en-US" sz="2000" dirty="0" smtClean="0"/>
          </a:p>
        </p:txBody>
      </p:sp>
      <p:sp>
        <p:nvSpPr>
          <p:cNvPr id="4" name="TextBox 3"/>
          <p:cNvSpPr txBox="1"/>
          <p:nvPr/>
        </p:nvSpPr>
        <p:spPr>
          <a:xfrm>
            <a:off x="2076791" y="464166"/>
            <a:ext cx="8675132" cy="369332"/>
          </a:xfrm>
          <a:prstGeom prst="rect">
            <a:avLst/>
          </a:prstGeom>
          <a:solidFill>
            <a:srgbClr val="FFFFCC"/>
          </a:solidFill>
        </p:spPr>
        <p:txBody>
          <a:bodyPr wrap="none" rtlCol="0">
            <a:spAutoFit/>
          </a:bodyPr>
          <a:lstStyle/>
          <a:p>
            <a:r>
              <a:rPr lang="en-US" b="1" dirty="0" smtClean="0"/>
              <a:t>WILLIAM WOULD NOT INVADE ENGLAND WITHOUT PROMINENT MEN SUPPORTING HIM</a:t>
            </a:r>
            <a:endParaRPr lang="en-US" b="1" dirty="0"/>
          </a:p>
        </p:txBody>
      </p:sp>
      <p:pic>
        <p:nvPicPr>
          <p:cNvPr id="9218" name="Picture 2" descr="http://webzoom.freewebs.com/bramptonlol5/kingbilly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1934" y="2366171"/>
            <a:ext cx="3130066" cy="3004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70599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411620"/>
          </a:xfrm>
          <a:solidFill>
            <a:srgbClr val="FFC000"/>
          </a:solidFill>
        </p:spPr>
        <p:txBody>
          <a:bodyPr>
            <a:normAutofit fontScale="90000"/>
          </a:bodyPr>
          <a:lstStyle/>
          <a:p>
            <a:pPr algn="ctr"/>
            <a:r>
              <a:rPr lang="en-US" sz="3200" b="1" dirty="0"/>
              <a:t>1688  Glorious Revolution – Dutch Invasion of England</a:t>
            </a:r>
          </a:p>
        </p:txBody>
      </p:sp>
      <p:sp>
        <p:nvSpPr>
          <p:cNvPr id="3" name="Content Placeholder 2"/>
          <p:cNvSpPr>
            <a:spLocks noGrp="1"/>
          </p:cNvSpPr>
          <p:nvPr>
            <p:ph idx="1"/>
          </p:nvPr>
        </p:nvSpPr>
        <p:spPr>
          <a:xfrm>
            <a:off x="180811" y="642263"/>
            <a:ext cx="6591949" cy="1914957"/>
          </a:xfrm>
        </p:spPr>
        <p:txBody>
          <a:bodyPr>
            <a:normAutofit fontScale="85000" lnSpcReduction="10000"/>
          </a:bodyPr>
          <a:lstStyle/>
          <a:p>
            <a:pPr marL="0" indent="0">
              <a:buNone/>
            </a:pPr>
            <a:r>
              <a:rPr lang="en-US" sz="2000" dirty="0"/>
              <a:t>The invitation convinced William to carry out his existing plans to land with a large Dutch army, culminating in </a:t>
            </a:r>
            <a:r>
              <a:rPr lang="en-US" sz="2000" dirty="0" smtClean="0"/>
              <a:t>the Glorious Revolution during </a:t>
            </a:r>
            <a:r>
              <a:rPr lang="en-US" sz="2000" dirty="0"/>
              <a:t>which James was deposed and replaced by William and Mary as joint rulers</a:t>
            </a:r>
            <a:r>
              <a:rPr lang="en-US" sz="2000" dirty="0" smtClean="0"/>
              <a:t>.</a:t>
            </a:r>
          </a:p>
          <a:p>
            <a:pPr marL="0" indent="0">
              <a:buNone/>
            </a:pPr>
            <a:endParaRPr lang="en-US" sz="2000" dirty="0"/>
          </a:p>
          <a:p>
            <a:pPr marL="0" indent="0">
              <a:buNone/>
            </a:pPr>
            <a:r>
              <a:rPr lang="en-US" sz="2000" dirty="0" smtClean="0"/>
              <a:t>William’s attack had heavy Jewish financing.   Isaac Lopez </a:t>
            </a:r>
            <a:r>
              <a:rPr lang="en-US" sz="2000" dirty="0" err="1" smtClean="0"/>
              <a:t>Suasso</a:t>
            </a:r>
            <a:r>
              <a:rPr lang="en-US" sz="2000" dirty="0" smtClean="0"/>
              <a:t> of the Hague advanced him two million gold crowns, interest free.  </a:t>
            </a:r>
          </a:p>
        </p:txBody>
      </p:sp>
      <p:pic>
        <p:nvPicPr>
          <p:cNvPr id="10242" name="Picture 2" descr="http://jewishcurrents.org/wp-content/uploads/2011/11/492px-William_III_Landing_at_Brixham_Torbay_5_November_168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0" y="1171575"/>
            <a:ext cx="4667250" cy="56864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665708" y="5439905"/>
            <a:ext cx="4429802" cy="646331"/>
          </a:xfrm>
          <a:prstGeom prst="rect">
            <a:avLst/>
          </a:prstGeom>
          <a:noFill/>
        </p:spPr>
        <p:txBody>
          <a:bodyPr wrap="none" rtlCol="0">
            <a:spAutoFit/>
          </a:bodyPr>
          <a:lstStyle/>
          <a:p>
            <a:r>
              <a:rPr lang="en-US" dirty="0" smtClean="0"/>
              <a:t>WILLIAM III OF ORANGE INVADING ENGLAND</a:t>
            </a:r>
          </a:p>
          <a:p>
            <a:r>
              <a:rPr lang="en-US" dirty="0" smtClean="0"/>
              <a:t>WITH A LARGE DUTCH FLEET</a:t>
            </a:r>
            <a:endParaRPr lang="en-US" dirty="0"/>
          </a:p>
        </p:txBody>
      </p:sp>
      <p:pic>
        <p:nvPicPr>
          <p:cNvPr id="1028" name="Picture 4" descr="http://upload.wikimedia.org/wikipedia/commons/thumb/b/b5/Don_Francisco_Lopes_Suasso.jpg/180px-Don_Francisco_Lopes_Suass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811" y="2557220"/>
            <a:ext cx="1714500" cy="21431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54264" y="3456122"/>
            <a:ext cx="2167388" cy="646331"/>
          </a:xfrm>
          <a:prstGeom prst="rect">
            <a:avLst/>
          </a:prstGeom>
          <a:noFill/>
        </p:spPr>
        <p:txBody>
          <a:bodyPr wrap="none" rtlCol="0">
            <a:spAutoFit/>
          </a:bodyPr>
          <a:lstStyle/>
          <a:p>
            <a:r>
              <a:rPr lang="en-US" dirty="0" smtClean="0"/>
              <a:t>ISAAC LOPEZ SUASSO</a:t>
            </a:r>
          </a:p>
          <a:p>
            <a:r>
              <a:rPr lang="en-US" dirty="0" smtClean="0"/>
              <a:t>OF THE HAGUE</a:t>
            </a:r>
            <a:endParaRPr lang="en-US" dirty="0"/>
          </a:p>
        </p:txBody>
      </p:sp>
    </p:spTree>
    <p:extLst>
      <p:ext uri="{BB962C8B-B14F-4D97-AF65-F5344CB8AC3E}">
        <p14:creationId xmlns:p14="http://schemas.microsoft.com/office/powerpoint/2010/main" val="147236335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35471" y="1456841"/>
            <a:ext cx="1406154" cy="707886"/>
          </a:xfrm>
          <a:prstGeom prst="rect">
            <a:avLst/>
          </a:prstGeom>
          <a:noFill/>
        </p:spPr>
        <p:txBody>
          <a:bodyPr wrap="none" rtlCol="0">
            <a:spAutoFit/>
          </a:bodyPr>
          <a:lstStyle/>
          <a:p>
            <a:r>
              <a:rPr lang="en-US" sz="4000" dirty="0" smtClean="0"/>
              <a:t>Q &amp; A</a:t>
            </a:r>
            <a:endParaRPr lang="en-US" sz="4000" dirty="0"/>
          </a:p>
        </p:txBody>
      </p:sp>
      <p:sp>
        <p:nvSpPr>
          <p:cNvPr id="4" name="TextBox 3"/>
          <p:cNvSpPr txBox="1"/>
          <p:nvPr/>
        </p:nvSpPr>
        <p:spPr>
          <a:xfrm>
            <a:off x="1782305" y="3316637"/>
            <a:ext cx="7784632" cy="1200329"/>
          </a:xfrm>
          <a:prstGeom prst="rect">
            <a:avLst/>
          </a:prstGeom>
          <a:noFill/>
        </p:spPr>
        <p:txBody>
          <a:bodyPr wrap="none" rtlCol="0">
            <a:spAutoFit/>
          </a:bodyPr>
          <a:lstStyle/>
          <a:p>
            <a:pPr algn="ctr"/>
            <a:r>
              <a:rPr lang="en-US" dirty="0" smtClean="0"/>
              <a:t>WILL DECKER’S CONCLUSION:   </a:t>
            </a:r>
          </a:p>
          <a:p>
            <a:endParaRPr lang="en-US" dirty="0"/>
          </a:p>
          <a:p>
            <a:pPr algn="ctr"/>
            <a:r>
              <a:rPr lang="en-US" b="1" dirty="0" smtClean="0"/>
              <a:t>THE CONTROL OF MONEY -- WITHOUT CONTROL FROM THE PUBLIC -- LEADS TO</a:t>
            </a:r>
          </a:p>
          <a:p>
            <a:pPr algn="ctr"/>
            <a:r>
              <a:rPr lang="en-US" dirty="0" smtClean="0">
                <a:solidFill>
                  <a:srgbClr val="0070C0"/>
                </a:solidFill>
              </a:rPr>
              <a:t>CORRUPTION … USURPATION …  SLAVERY. </a:t>
            </a:r>
            <a:endParaRPr lang="en-US" dirty="0">
              <a:solidFill>
                <a:srgbClr val="0070C0"/>
              </a:solidFill>
            </a:endParaRPr>
          </a:p>
        </p:txBody>
      </p:sp>
    </p:spTree>
    <p:extLst>
      <p:ext uri="{BB962C8B-B14F-4D97-AF65-F5344CB8AC3E}">
        <p14:creationId xmlns:p14="http://schemas.microsoft.com/office/powerpoint/2010/main" val="27800264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95947"/>
            <a:ext cx="12191998" cy="6362053"/>
          </a:xfrm>
        </p:spPr>
        <p:txBody>
          <a:bodyPr>
            <a:normAutofit/>
          </a:bodyPr>
          <a:lstStyle/>
          <a:p>
            <a:pPr marL="0" indent="0">
              <a:buNone/>
            </a:pPr>
            <a:endParaRPr lang="en-US" dirty="0" smtClean="0"/>
          </a:p>
          <a:p>
            <a:pPr marL="0" indent="0">
              <a:buNone/>
            </a:pPr>
            <a:endParaRPr lang="en-US" dirty="0"/>
          </a:p>
          <a:p>
            <a:pPr marL="0" indent="0">
              <a:buNone/>
            </a:pPr>
            <a:r>
              <a:rPr lang="en-US" dirty="0" smtClean="0"/>
              <a:t>   _________________________________________________________________</a:t>
            </a:r>
            <a:endParaRPr lang="en-US" dirty="0"/>
          </a:p>
          <a:p>
            <a:pPr marL="0" indent="0">
              <a:buNone/>
            </a:pPr>
            <a:r>
              <a:rPr lang="en-US" sz="1200" dirty="0" smtClean="0"/>
              <a:t>  </a:t>
            </a:r>
            <a:r>
              <a:rPr lang="en-US" sz="1600" dirty="0" smtClean="0"/>
              <a:t>450                                1066                 1154                                                                  1485                                          1603                                            1707</a:t>
            </a:r>
          </a:p>
          <a:p>
            <a:pPr marL="0" indent="0">
              <a:buNone/>
            </a:pPr>
            <a:r>
              <a:rPr lang="en-US" sz="1600" dirty="0" smtClean="0"/>
              <a:t>            Anglo-Saxons            Normans                              Plantagenets                                 House of Tudor                             House of Stuarts</a:t>
            </a:r>
          </a:p>
          <a:p>
            <a:pPr marL="0" indent="0">
              <a:buNone/>
            </a:pPr>
            <a:endParaRPr lang="en-US" sz="1600" dirty="0" smtClean="0"/>
          </a:p>
        </p:txBody>
      </p:sp>
      <p:sp>
        <p:nvSpPr>
          <p:cNvPr id="4" name="TextBox 3"/>
          <p:cNvSpPr txBox="1"/>
          <p:nvPr/>
        </p:nvSpPr>
        <p:spPr>
          <a:xfrm>
            <a:off x="1301858" y="3936569"/>
            <a:ext cx="9748434" cy="1938992"/>
          </a:xfrm>
          <a:prstGeom prst="rect">
            <a:avLst/>
          </a:prstGeom>
          <a:solidFill>
            <a:srgbClr val="00FFFF"/>
          </a:solidFill>
        </p:spPr>
        <p:txBody>
          <a:bodyPr wrap="square" rtlCol="0">
            <a:spAutoFit/>
          </a:bodyPr>
          <a:lstStyle/>
          <a:p>
            <a:r>
              <a:rPr lang="en-US" sz="2400" dirty="0">
                <a:latin typeface="Times New Roman" panose="02020603050405020304" pitchFamily="18" charset="0"/>
                <a:cs typeface="Times New Roman" panose="02020603050405020304" pitchFamily="18" charset="0"/>
              </a:rPr>
              <a:t>“From the remotest time to the seventeenth century of our </a:t>
            </a:r>
            <a:r>
              <a:rPr lang="en-US" sz="2400" dirty="0" err="1" smtClean="0">
                <a:latin typeface="Times New Roman" panose="02020603050405020304" pitchFamily="18" charset="0"/>
                <a:cs typeface="Times New Roman" panose="02020603050405020304" pitchFamily="18" charset="0"/>
              </a:rPr>
              <a:t>aera</a:t>
            </a:r>
            <a:r>
              <a:rPr lang="en-US" sz="2400" dirty="0" smtClean="0">
                <a:latin typeface="Times New Roman" panose="02020603050405020304" pitchFamily="18" charset="0"/>
                <a:cs typeface="Times New Roman" panose="02020603050405020304" pitchFamily="18" charset="0"/>
              </a:rPr>
              <a:t>,</a:t>
            </a:r>
          </a:p>
          <a:p>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the right to coin money and to regulate its value (by giving it denominations</a:t>
            </a:r>
            <a:r>
              <a:rPr lang="en-US" sz="2400" dirty="0" smtClean="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and by limiting or increasing the quantity of it in circulation</a:t>
            </a:r>
            <a:r>
              <a:rPr lang="en-US" sz="2400" dirty="0" smtClean="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was the exclusive prerogative of the State</a:t>
            </a:r>
            <a:r>
              <a:rPr lang="en-US" sz="2400" dirty="0" smtClean="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Alexander Del Mar, A HISTORY OF MONETARY </a:t>
            </a:r>
            <a:r>
              <a:rPr lang="en-US" sz="2400" dirty="0" smtClean="0">
                <a:latin typeface="Times New Roman" panose="02020603050405020304" pitchFamily="18" charset="0"/>
                <a:cs typeface="Times New Roman" panose="02020603050405020304" pitchFamily="18" charset="0"/>
              </a:rPr>
              <a:t>CRIMES, p. 7</a:t>
            </a:r>
            <a:endParaRPr lang="en-US" sz="2400" dirty="0">
              <a:latin typeface="Times New Roman" panose="02020603050405020304" pitchFamily="18" charset="0"/>
              <a:cs typeface="Times New Roman" panose="02020603050405020304" pitchFamily="18" charset="0"/>
            </a:endParaRPr>
          </a:p>
        </p:txBody>
      </p:sp>
      <p:sp>
        <p:nvSpPr>
          <p:cNvPr id="6" name="Title 1"/>
          <p:cNvSpPr>
            <a:spLocks noGrp="1"/>
          </p:cNvSpPr>
          <p:nvPr>
            <p:ph type="title"/>
          </p:nvPr>
        </p:nvSpPr>
        <p:spPr>
          <a:xfrm>
            <a:off x="-1" y="6835"/>
            <a:ext cx="12191999" cy="489112"/>
          </a:xfrm>
          <a:solidFill>
            <a:srgbClr val="FFFF00"/>
          </a:solidFill>
        </p:spPr>
        <p:txBody>
          <a:bodyPr>
            <a:normAutofit fontScale="90000"/>
          </a:bodyPr>
          <a:lstStyle/>
          <a:p>
            <a:pPr algn="ctr"/>
            <a:r>
              <a:rPr lang="en-US" sz="3200" dirty="0"/>
              <a:t>Timeline:  England’s Monarch Families and Money Power</a:t>
            </a:r>
          </a:p>
        </p:txBody>
      </p:sp>
    </p:spTree>
    <p:extLst>
      <p:ext uri="{BB962C8B-B14F-4D97-AF65-F5344CB8AC3E}">
        <p14:creationId xmlns:p14="http://schemas.microsoft.com/office/powerpoint/2010/main" val="37112610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95946"/>
            <a:ext cx="6059837" cy="6362053"/>
          </a:xfrm>
          <a:solidFill>
            <a:srgbClr val="CCFFFF"/>
          </a:solidFill>
        </p:spPr>
        <p:txBody>
          <a:bodyPr>
            <a:normAutofit fontScale="85000" lnSpcReduction="20000"/>
          </a:bodyPr>
          <a:lstStyle/>
          <a:p>
            <a:pPr marL="0" indent="0">
              <a:buNone/>
            </a:pPr>
            <a:r>
              <a:rPr lang="en-US" dirty="0" smtClean="0"/>
              <a:t>When the Western Roman Empire had degenerated, England’s money system had totally collapsed back to barter with no coinage circulating for two hundred years from about 430 to 630 AD.</a:t>
            </a:r>
          </a:p>
          <a:p>
            <a:pPr marL="0" indent="0">
              <a:buNone/>
            </a:pPr>
            <a:endParaRPr lang="en-US" dirty="0"/>
          </a:p>
          <a:p>
            <a:pPr marL="0" indent="0">
              <a:buNone/>
            </a:pPr>
            <a:r>
              <a:rPr lang="en-US" dirty="0"/>
              <a:t>Land was the most stable form of wealth. </a:t>
            </a:r>
            <a:r>
              <a:rPr lang="en-US" dirty="0" smtClean="0"/>
              <a:t> Land </a:t>
            </a:r>
            <a:r>
              <a:rPr lang="en-US" dirty="0"/>
              <a:t>became the regular means of rewarding a faithful follower</a:t>
            </a:r>
            <a:r>
              <a:rPr lang="en-US" dirty="0" smtClean="0"/>
              <a:t>.   </a:t>
            </a:r>
            <a:r>
              <a:rPr lang="en-US" dirty="0"/>
              <a:t>In the English </a:t>
            </a:r>
            <a:r>
              <a:rPr lang="en-US" dirty="0" smtClean="0"/>
              <a:t>kingdoms, </a:t>
            </a:r>
            <a:r>
              <a:rPr lang="en-US" dirty="0"/>
              <a:t>the king was the greatest landowner</a:t>
            </a:r>
            <a:r>
              <a:rPr lang="en-US" dirty="0" smtClean="0"/>
              <a:t>.   </a:t>
            </a:r>
            <a:r>
              <a:rPr lang="en-US" dirty="0"/>
              <a:t>He fed his court either by wandering from estate to estate eating its produce, or by arranging for produce to be brought to his halls</a:t>
            </a:r>
            <a:r>
              <a:rPr lang="en-US" dirty="0" smtClean="0"/>
              <a:t>.</a:t>
            </a:r>
          </a:p>
          <a:p>
            <a:pPr marL="0" indent="0">
              <a:buNone/>
            </a:pPr>
            <a:endParaRPr lang="en-US" dirty="0"/>
          </a:p>
          <a:p>
            <a:pPr marL="0" indent="0">
              <a:buNone/>
            </a:pPr>
            <a:r>
              <a:rPr lang="en-US" dirty="0" smtClean="0"/>
              <a:t>In </a:t>
            </a:r>
            <a:r>
              <a:rPr lang="en-US" dirty="0"/>
              <a:t>the late seventh century the laws in Wessex had the following list</a:t>
            </a:r>
            <a:r>
              <a:rPr lang="en-US" dirty="0" smtClean="0"/>
              <a:t>:</a:t>
            </a:r>
          </a:p>
          <a:p>
            <a:pPr marL="0" indent="0">
              <a:buNone/>
            </a:pPr>
            <a:r>
              <a:rPr lang="en-US" dirty="0" smtClean="0"/>
              <a:t>“</a:t>
            </a:r>
            <a:r>
              <a:rPr lang="en-US" dirty="0"/>
              <a:t>As a </a:t>
            </a:r>
            <a:r>
              <a:rPr lang="en-US" dirty="0" smtClean="0"/>
              <a:t>food-rent, </a:t>
            </a:r>
            <a:r>
              <a:rPr lang="en-US" dirty="0"/>
              <a:t>from 10 hides, 10 vats of honey, 300 loaves, 12 ‘ambers’ of Welsh ale, 30 of clear ale, 2 full-grown cows, or 10 </a:t>
            </a:r>
            <a:r>
              <a:rPr lang="en-US" dirty="0" err="1" smtClean="0"/>
              <a:t>wethers</a:t>
            </a:r>
            <a:r>
              <a:rPr lang="en-US" dirty="0" smtClean="0"/>
              <a:t> (castrated sheep or goat), </a:t>
            </a:r>
            <a:r>
              <a:rPr lang="en-US" dirty="0"/>
              <a:t>10 geese, 20 hens, 10 cheeses, an ‘amber’ full of butter, 5 salmon, 20 pounds of fodder and 100 eels</a:t>
            </a:r>
            <a:r>
              <a:rPr lang="en-US" dirty="0" smtClean="0"/>
              <a:t>.”</a:t>
            </a:r>
          </a:p>
          <a:p>
            <a:pPr marL="0" indent="0">
              <a:buNone/>
            </a:pPr>
            <a:endParaRPr lang="en-US" dirty="0"/>
          </a:p>
        </p:txBody>
      </p:sp>
      <p:sp>
        <p:nvSpPr>
          <p:cNvPr id="5" name="Title 1"/>
          <p:cNvSpPr>
            <a:spLocks noGrp="1"/>
          </p:cNvSpPr>
          <p:nvPr>
            <p:ph type="title"/>
          </p:nvPr>
        </p:nvSpPr>
        <p:spPr>
          <a:xfrm>
            <a:off x="-1" y="6835"/>
            <a:ext cx="12191999" cy="489112"/>
          </a:xfrm>
          <a:solidFill>
            <a:srgbClr val="FFFF00"/>
          </a:solidFill>
        </p:spPr>
        <p:txBody>
          <a:bodyPr>
            <a:normAutofit fontScale="90000"/>
          </a:bodyPr>
          <a:lstStyle/>
          <a:p>
            <a:pPr algn="ctr"/>
            <a:r>
              <a:rPr lang="en-US" sz="3200" dirty="0"/>
              <a:t>Timeline:  England’s Monarch Families and Money Power</a:t>
            </a:r>
          </a:p>
        </p:txBody>
      </p:sp>
      <p:pic>
        <p:nvPicPr>
          <p:cNvPr id="3074" name="Picture 2" descr="http://img.readtiger.com/wkp/en/All_Saints_Brixwort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6450" y="4977402"/>
            <a:ext cx="2805550" cy="188059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303764" y="4654236"/>
            <a:ext cx="4165371" cy="646331"/>
          </a:xfrm>
          <a:prstGeom prst="rect">
            <a:avLst/>
          </a:prstGeom>
          <a:noFill/>
        </p:spPr>
        <p:txBody>
          <a:bodyPr wrap="none" rtlCol="0">
            <a:spAutoFit/>
          </a:bodyPr>
          <a:lstStyle/>
          <a:p>
            <a:r>
              <a:rPr lang="en-US" dirty="0" smtClean="0"/>
              <a:t>Romanesque </a:t>
            </a:r>
            <a:r>
              <a:rPr lang="en-US" dirty="0"/>
              <a:t>All Saints' Church, </a:t>
            </a:r>
            <a:r>
              <a:rPr lang="en-US" dirty="0" err="1"/>
              <a:t>Brixworth</a:t>
            </a:r>
            <a:r>
              <a:rPr lang="en-US" dirty="0" smtClean="0"/>
              <a:t>,</a:t>
            </a:r>
          </a:p>
          <a:p>
            <a:r>
              <a:rPr lang="en-US" dirty="0" smtClean="0"/>
              <a:t>late </a:t>
            </a:r>
            <a:r>
              <a:rPr lang="en-US" dirty="0"/>
              <a:t>7th–8th century</a:t>
            </a:r>
          </a:p>
        </p:txBody>
      </p:sp>
      <p:pic>
        <p:nvPicPr>
          <p:cNvPr id="3076" name="Picture 4" descr="http://stedmundsburychronicle.com/Chronicle/410-865pics/stowvie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4992" y="495946"/>
            <a:ext cx="4194059" cy="288865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766692" y="3465422"/>
            <a:ext cx="2630657" cy="369332"/>
          </a:xfrm>
          <a:prstGeom prst="rect">
            <a:avLst/>
          </a:prstGeom>
          <a:noFill/>
        </p:spPr>
        <p:txBody>
          <a:bodyPr wrap="none" rtlCol="0">
            <a:spAutoFit/>
          </a:bodyPr>
          <a:lstStyle/>
          <a:p>
            <a:r>
              <a:rPr lang="en-US" dirty="0" smtClean="0"/>
              <a:t>Typical </a:t>
            </a:r>
            <a:r>
              <a:rPr lang="en-US" dirty="0" err="1" smtClean="0"/>
              <a:t>anglo</a:t>
            </a:r>
            <a:r>
              <a:rPr lang="en-US" dirty="0" smtClean="0"/>
              <a:t> </a:t>
            </a:r>
            <a:r>
              <a:rPr lang="en-US" dirty="0" err="1" smtClean="0"/>
              <a:t>saxon</a:t>
            </a:r>
            <a:r>
              <a:rPr lang="en-US" dirty="0" smtClean="0"/>
              <a:t> village</a:t>
            </a:r>
            <a:endParaRPr lang="en-US" dirty="0"/>
          </a:p>
        </p:txBody>
      </p:sp>
    </p:spTree>
    <p:extLst>
      <p:ext uri="{BB962C8B-B14F-4D97-AF65-F5344CB8AC3E}">
        <p14:creationId xmlns:p14="http://schemas.microsoft.com/office/powerpoint/2010/main" val="19650518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09613" y="707752"/>
            <a:ext cx="8203770" cy="1260533"/>
          </a:xfrm>
        </p:spPr>
        <p:txBody>
          <a:bodyPr>
            <a:normAutofit/>
          </a:bodyPr>
          <a:lstStyle/>
          <a:p>
            <a:pPr marL="0" indent="0">
              <a:buNone/>
            </a:pPr>
            <a:endParaRPr lang="en-US" dirty="0" smtClean="0"/>
          </a:p>
          <a:p>
            <a:pPr marL="0" indent="0">
              <a:buNone/>
            </a:pPr>
            <a:endParaRPr lang="en-US" dirty="0"/>
          </a:p>
          <a:p>
            <a:pPr marL="0" indent="0">
              <a:buNone/>
            </a:pPr>
            <a:endParaRPr lang="en-US" dirty="0"/>
          </a:p>
          <a:p>
            <a:pPr marL="514350" indent="-514350">
              <a:buFont typeface="+mj-lt"/>
              <a:buAutoNum type="arabicPeriod"/>
            </a:pPr>
            <a:endParaRPr lang="en-US" dirty="0" smtClean="0"/>
          </a:p>
        </p:txBody>
      </p:sp>
      <p:sp>
        <p:nvSpPr>
          <p:cNvPr id="4" name="Rectangle 3"/>
          <p:cNvSpPr/>
          <p:nvPr/>
        </p:nvSpPr>
        <p:spPr>
          <a:xfrm>
            <a:off x="211809" y="1014944"/>
            <a:ext cx="6096000" cy="2308324"/>
          </a:xfrm>
          <a:prstGeom prst="rect">
            <a:avLst/>
          </a:prstGeom>
        </p:spPr>
        <p:txBody>
          <a:bodyPr>
            <a:spAutoFit/>
          </a:bodyPr>
          <a:lstStyle/>
          <a:p>
            <a:r>
              <a:rPr lang="en-US" dirty="0" smtClean="0"/>
              <a:t>As silver reappeared in Europe, coinage also revived in England.</a:t>
            </a:r>
          </a:p>
          <a:p>
            <a:endParaRPr lang="en-US" dirty="0"/>
          </a:p>
          <a:p>
            <a:r>
              <a:rPr lang="en-US" dirty="0" smtClean="0"/>
              <a:t>Many mints were established from 800-900 AD, with some central control – all the dies for stamping coins had to come from London.</a:t>
            </a:r>
          </a:p>
          <a:p>
            <a:endParaRPr lang="en-US" dirty="0"/>
          </a:p>
          <a:p>
            <a:endParaRPr lang="en-US" dirty="0" smtClean="0"/>
          </a:p>
          <a:p>
            <a:endParaRPr lang="en-US" dirty="0"/>
          </a:p>
        </p:txBody>
      </p:sp>
      <p:sp>
        <p:nvSpPr>
          <p:cNvPr id="8" name="Title 1"/>
          <p:cNvSpPr txBox="1">
            <a:spLocks/>
          </p:cNvSpPr>
          <p:nvPr/>
        </p:nvSpPr>
        <p:spPr>
          <a:xfrm>
            <a:off x="-1" y="6835"/>
            <a:ext cx="12191999" cy="489112"/>
          </a:xfrm>
          <a:prstGeom prst="rect">
            <a:avLst/>
          </a:prstGeom>
          <a:solidFill>
            <a:srgbClr val="FFFF00"/>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mtClean="0"/>
              <a:t>Timeline:  England’s Monarch Families and Money Power</a:t>
            </a:r>
            <a:endParaRPr lang="en-US" sz="3200" dirty="0"/>
          </a:p>
        </p:txBody>
      </p:sp>
      <p:pic>
        <p:nvPicPr>
          <p:cNvPr id="2050" name="Picture 2" descr="http://www.vcoins.com/backoffice/upload/product_image/44/w/6/wM9TA5kXcQF6te7E8DdsWyD4RX2mt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9779" y="878234"/>
            <a:ext cx="4314825" cy="56864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kenelks.co.uk/coins/saxon/aethelred2pennyre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1135" y="3845806"/>
            <a:ext cx="2460812" cy="246081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484284" y="6204791"/>
            <a:ext cx="4178388" cy="646331"/>
          </a:xfrm>
          <a:prstGeom prst="rect">
            <a:avLst/>
          </a:prstGeom>
          <a:noFill/>
        </p:spPr>
        <p:txBody>
          <a:bodyPr wrap="none" rtlCol="0">
            <a:spAutoFit/>
          </a:bodyPr>
          <a:lstStyle/>
          <a:p>
            <a:r>
              <a:rPr lang="en-US" b="1" dirty="0" err="1"/>
              <a:t>Aethelred</a:t>
            </a:r>
            <a:r>
              <a:rPr lang="en-US" b="1" dirty="0"/>
              <a:t> II, King of England AD 978-1016</a:t>
            </a:r>
            <a:br>
              <a:rPr lang="en-US" b="1" dirty="0"/>
            </a:br>
            <a:r>
              <a:rPr lang="en-US" b="1" dirty="0"/>
              <a:t>Silver penny minted in </a:t>
            </a:r>
            <a:r>
              <a:rPr lang="en-US" b="1" dirty="0" smtClean="0"/>
              <a:t>London.</a:t>
            </a:r>
          </a:p>
        </p:txBody>
      </p:sp>
      <p:pic>
        <p:nvPicPr>
          <p:cNvPr id="2056" name="Picture 8" descr="http://www.kenelks.co.uk/coins/saxon/aethelred2pennyobv.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902" y="3896794"/>
            <a:ext cx="2400300" cy="240982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211809" y="2579162"/>
            <a:ext cx="6096000" cy="923330"/>
          </a:xfrm>
          <a:prstGeom prst="rect">
            <a:avLst/>
          </a:prstGeom>
        </p:spPr>
        <p:txBody>
          <a:bodyPr>
            <a:spAutoFit/>
          </a:bodyPr>
          <a:lstStyle/>
          <a:p>
            <a:r>
              <a:rPr lang="en-US" dirty="0" smtClean="0"/>
              <a:t>The Anglo Saxon kings had as much control over the money of their realm as the Emperor in Byzantium had over his.  The main Anglo Saxon coin was the silver penny.</a:t>
            </a:r>
            <a:endParaRPr lang="en-US" dirty="0"/>
          </a:p>
        </p:txBody>
      </p:sp>
    </p:spTree>
    <p:extLst>
      <p:ext uri="{BB962C8B-B14F-4D97-AF65-F5344CB8AC3E}">
        <p14:creationId xmlns:p14="http://schemas.microsoft.com/office/powerpoint/2010/main" val="241335525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4760</TotalTime>
  <Words>6335</Words>
  <Application>Microsoft Office PowerPoint</Application>
  <PresentationFormat>Widescreen</PresentationFormat>
  <Paragraphs>551</Paragraphs>
  <Slides>65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65</vt:i4>
      </vt:variant>
    </vt:vector>
  </HeadingPairs>
  <TitlesOfParts>
    <vt:vector size="71" baseType="lpstr">
      <vt:lpstr>Arial Unicode MS</vt:lpstr>
      <vt:lpstr>Arial</vt:lpstr>
      <vt:lpstr>Calibri</vt:lpstr>
      <vt:lpstr>Calibri Light</vt:lpstr>
      <vt:lpstr>Times New Roman</vt:lpstr>
      <vt:lpstr>Office Theme</vt:lpstr>
      <vt:lpstr>    The Lost Science of Money   </vt:lpstr>
      <vt:lpstr>THEMES OF LOST SCIENCE OF MONEY BOOK</vt:lpstr>
      <vt:lpstr>PARTS OF PRESENTATION</vt:lpstr>
      <vt:lpstr>PART 1</vt:lpstr>
      <vt:lpstr>Timeline:  England’s Monarch Families and Money Power</vt:lpstr>
      <vt:lpstr>Timeline:  England’s Monarch Families and Money Power</vt:lpstr>
      <vt:lpstr>Timeline:  England’s Monarch Families and Money Power</vt:lpstr>
      <vt:lpstr>Timeline:  England’s Monarch Families and Money Power</vt:lpstr>
      <vt:lpstr>PowerPoint Presentation</vt:lpstr>
      <vt:lpstr>The Laws of King Athelstan 924-939 A.D.</vt:lpstr>
      <vt:lpstr>The Anglo Saxon kings re-coined the money about every six years, calling in all the coins and issuing three pennies for every four taken in.  This represented a tax of about 4% a year.  This revenue provided strength to the kings.    This money system was adopted by the Norman conquerors.  Attempts by ecclesiasticals to coin money were met with arrest and conviction.</vt:lpstr>
      <vt:lpstr>FIRST ENGLISH GOLD COINS WERE MINTED IN 1257 BY HENRY III.   THEY WERE WITHDRAWN, AND IN 1343 THE “NOBLE” WAS INTRODUCED.  SILVER, HOWEVER, REMAINED THE MAINSTARY OF ENGLAND’S COINAGE.</vt:lpstr>
      <vt:lpstr>THE KEY MONETARY FEATURE OF ENGLAND AS IT EMERGED FROM MEDIEVAL TIMES WAS THAT THE MONETARY POWER WAS CONCENTRATED IN THE KINGS’ HANDS.</vt:lpstr>
      <vt:lpstr>PART 2</vt:lpstr>
      <vt:lpstr>Fight between Parliament and Monarch over Money</vt:lpstr>
      <vt:lpstr>Fight between Parliament and Monarch over Money</vt:lpstr>
      <vt:lpstr>Fight between Parliament and Monarch over Money</vt:lpstr>
      <vt:lpstr>Fight between Parliament and Monarch over Money</vt:lpstr>
      <vt:lpstr>PART 3</vt:lpstr>
      <vt:lpstr>1604, Mixed Money Case of Ireland</vt:lpstr>
      <vt:lpstr>1604, Mixed Money Case of Ireland</vt:lpstr>
      <vt:lpstr>1604, Mixed Money Case of Ireland</vt:lpstr>
      <vt:lpstr>1604, Mixed Money Case of Ireland</vt:lpstr>
      <vt:lpstr>1604, Mixed Money Case of Ireland</vt:lpstr>
      <vt:lpstr>PART 4</vt:lpstr>
      <vt:lpstr>British East India Company</vt:lpstr>
      <vt:lpstr>British East India Company</vt:lpstr>
      <vt:lpstr>British East India Company</vt:lpstr>
      <vt:lpstr>British East India Company</vt:lpstr>
      <vt:lpstr>British East India Company</vt:lpstr>
      <vt:lpstr>British East India Company</vt:lpstr>
      <vt:lpstr>British East India Company</vt:lpstr>
      <vt:lpstr>British East India Company</vt:lpstr>
      <vt:lpstr>PART 5</vt:lpstr>
      <vt:lpstr>The Undermining of the Monarchy</vt:lpstr>
      <vt:lpstr>The Undermining of the Monarchy</vt:lpstr>
      <vt:lpstr>The Undermining of the Monarchy</vt:lpstr>
      <vt:lpstr>The Undermining of the Monarchy</vt:lpstr>
      <vt:lpstr>The Undermining of the Monarchy</vt:lpstr>
      <vt:lpstr>The Undermining of the Monarchy</vt:lpstr>
      <vt:lpstr>The Undermining of the Monarchy</vt:lpstr>
      <vt:lpstr>The Undermining of the Monarchy</vt:lpstr>
      <vt:lpstr>The Undermining of the Monarchy</vt:lpstr>
      <vt:lpstr>The Undermining of the Monarchy</vt:lpstr>
      <vt:lpstr>The Undermining of the Monarchy</vt:lpstr>
      <vt:lpstr>PART 6</vt:lpstr>
      <vt:lpstr>London Goldsmiths Funded with Dutch Money</vt:lpstr>
      <vt:lpstr>PART 7</vt:lpstr>
      <vt:lpstr>Dutch Jewish Publishers of English Bible?</vt:lpstr>
      <vt:lpstr>Dutch Jewish Publishers of English Bible?</vt:lpstr>
      <vt:lpstr>PART 8</vt:lpstr>
      <vt:lpstr>1660  Restoration – Charles II Money Battle</vt:lpstr>
      <vt:lpstr>1660  Restoration – Charles II Money Battle</vt:lpstr>
      <vt:lpstr>1660  Restoration – Charles II Money Battle</vt:lpstr>
      <vt:lpstr>1660  Restoration – Charles II Money Battle</vt:lpstr>
      <vt:lpstr>1660  Restoration – Charles II Money Battle</vt:lpstr>
      <vt:lpstr>PART 9</vt:lpstr>
      <vt:lpstr>1666  ‘Free Coinage’ Act</vt:lpstr>
      <vt:lpstr>1666  ‘Free Coinage’ Act</vt:lpstr>
      <vt:lpstr>1666  ‘Free Coinage’ Act</vt:lpstr>
      <vt:lpstr>PART 10</vt:lpstr>
      <vt:lpstr>1688  Glorious Revolution – Dutch Invasion of England</vt:lpstr>
      <vt:lpstr>1688  Glorious Revolution – Dutch Invasion of England</vt:lpstr>
      <vt:lpstr>1688  Glorious Revolution – Dutch Invasion of England</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Sue Peters</dc:creator>
  <cp:lastModifiedBy>Sue Peters</cp:lastModifiedBy>
  <cp:revision>780</cp:revision>
  <dcterms:created xsi:type="dcterms:W3CDTF">2014-02-01T13:58:07Z</dcterms:created>
  <dcterms:modified xsi:type="dcterms:W3CDTF">2014-03-03T21:11:27Z</dcterms:modified>
</cp:coreProperties>
</file>